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comments/comment3.xml" ContentType="application/vnd.openxmlformats-officedocument.presentationml.comments+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0"/>
  </p:notesMasterIdLst>
  <p:sldIdLst>
    <p:sldId id="266" r:id="rId2"/>
    <p:sldId id="273" r:id="rId3"/>
    <p:sldId id="274" r:id="rId4"/>
    <p:sldId id="275" r:id="rId5"/>
    <p:sldId id="279" r:id="rId6"/>
    <p:sldId id="280" r:id="rId7"/>
    <p:sldId id="334" r:id="rId8"/>
    <p:sldId id="278" r:id="rId9"/>
    <p:sldId id="281" r:id="rId10"/>
    <p:sldId id="267" r:id="rId11"/>
    <p:sldId id="260" r:id="rId12"/>
    <p:sldId id="282" r:id="rId13"/>
    <p:sldId id="284" r:id="rId14"/>
    <p:sldId id="288" r:id="rId15"/>
    <p:sldId id="287" r:id="rId16"/>
    <p:sldId id="286" r:id="rId17"/>
    <p:sldId id="289" r:id="rId18"/>
    <p:sldId id="290" r:id="rId19"/>
    <p:sldId id="291" r:id="rId20"/>
    <p:sldId id="295" r:id="rId21"/>
    <p:sldId id="296" r:id="rId22"/>
    <p:sldId id="297" r:id="rId23"/>
    <p:sldId id="355" r:id="rId24"/>
    <p:sldId id="261" r:id="rId25"/>
    <p:sldId id="343" r:id="rId26"/>
    <p:sldId id="358" r:id="rId27"/>
    <p:sldId id="359" r:id="rId28"/>
    <p:sldId id="323" r:id="rId29"/>
    <p:sldId id="364" r:id="rId30"/>
    <p:sldId id="365" r:id="rId31"/>
    <p:sldId id="303" r:id="rId32"/>
    <p:sldId id="262" r:id="rId33"/>
    <p:sldId id="268" r:id="rId34"/>
    <p:sldId id="269" r:id="rId35"/>
    <p:sldId id="270" r:id="rId36"/>
    <p:sldId id="272" r:id="rId37"/>
    <p:sldId id="271" r:id="rId38"/>
    <p:sldId id="263" r:id="rId39"/>
    <p:sldId id="304" r:id="rId40"/>
    <p:sldId id="345" r:id="rId41"/>
    <p:sldId id="357" r:id="rId42"/>
    <p:sldId id="360" r:id="rId43"/>
    <p:sldId id="361" r:id="rId44"/>
    <p:sldId id="371" r:id="rId45"/>
    <p:sldId id="386" r:id="rId46"/>
    <p:sldId id="333" r:id="rId47"/>
    <p:sldId id="363" r:id="rId48"/>
    <p:sldId id="352" r:id="rId49"/>
    <p:sldId id="384" r:id="rId50"/>
    <p:sldId id="336" r:id="rId51"/>
    <p:sldId id="265" r:id="rId52"/>
    <p:sldId id="259" r:id="rId53"/>
    <p:sldId id="339" r:id="rId54"/>
    <p:sldId id="322" r:id="rId55"/>
    <p:sldId id="256" r:id="rId56"/>
    <p:sldId id="337" r:id="rId57"/>
    <p:sldId id="369" r:id="rId58"/>
    <p:sldId id="257" r:id="rId59"/>
    <p:sldId id="258" r:id="rId60"/>
    <p:sldId id="368" r:id="rId61"/>
    <p:sldId id="335" r:id="rId62"/>
    <p:sldId id="320" r:id="rId63"/>
    <p:sldId id="372" r:id="rId64"/>
    <p:sldId id="370" r:id="rId65"/>
    <p:sldId id="387" r:id="rId66"/>
    <p:sldId id="362" r:id="rId67"/>
    <p:sldId id="299" r:id="rId68"/>
    <p:sldId id="300" r:id="rId69"/>
    <p:sldId id="389" r:id="rId70"/>
    <p:sldId id="301" r:id="rId71"/>
    <p:sldId id="293" r:id="rId72"/>
    <p:sldId id="294" r:id="rId73"/>
    <p:sldId id="353" r:id="rId74"/>
    <p:sldId id="366" r:id="rId75"/>
    <p:sldId id="373" r:id="rId76"/>
    <p:sldId id="374" r:id="rId77"/>
    <p:sldId id="375" r:id="rId78"/>
    <p:sldId id="376" r:id="rId79"/>
    <p:sldId id="377" r:id="rId80"/>
    <p:sldId id="378" r:id="rId81"/>
    <p:sldId id="379" r:id="rId82"/>
    <p:sldId id="380" r:id="rId83"/>
    <p:sldId id="381" r:id="rId84"/>
    <p:sldId id="382" r:id="rId85"/>
    <p:sldId id="308" r:id="rId86"/>
    <p:sldId id="307" r:id="rId87"/>
    <p:sldId id="385" r:id="rId88"/>
    <p:sldId id="388" r:id="rId8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尾 和史" initials="松尾"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FF8AD8"/>
    <a:srgbClr val="FF7E79"/>
    <a:srgbClr val="FFFD78"/>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7" autoAdjust="0"/>
    <p:restoredTop sz="94660" autoAdjust="0"/>
  </p:normalViewPr>
  <p:slideViewPr>
    <p:cSldViewPr snapToGrid="0">
      <p:cViewPr varScale="1">
        <p:scale>
          <a:sx n="95" d="100"/>
          <a:sy n="95" d="100"/>
        </p:scale>
        <p:origin x="936" y="192"/>
      </p:cViewPr>
      <p:guideLst>
        <p:guide orient="horz" pos="2160"/>
        <p:guide pos="2880"/>
      </p:guideLst>
    </p:cSldViewPr>
  </p:slideViewPr>
  <p:outlineViewPr>
    <p:cViewPr>
      <p:scale>
        <a:sx n="33" d="100"/>
        <a:sy n="33" d="100"/>
      </p:scale>
      <p:origin x="0" y="62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oleObject" Target="NO%20NAME:&#26410;&#23455;&#26045;&#31038;&#12450;&#12531;&#12465;&#12540;&#1248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O%20NAME:&#12354;&#12354;&#12354;&#12354;&#12354;.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E:\1&#36913;&#38291;&#20107;&#24460;&#12450;&#12531;&#12465;&#12540;&#12488;.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E:\1&#36913;&#38291;&#20107;&#24460;&#12450;&#12531;&#12465;&#12540;&#12488;.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1.xlsx"/></Relationships>
</file>

<file path=ppt/charts/_rels/chart6.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2502;&#12483;&#12463;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87254282442699"/>
          <c:y val="9.0064382642912194E-2"/>
          <c:w val="0.78646560367346297"/>
          <c:h val="0.83396306213013205"/>
        </c:manualLayout>
      </c:layout>
      <c:barChart>
        <c:barDir val="bar"/>
        <c:grouping val="percentStacked"/>
        <c:varyColors val="0"/>
        <c:ser>
          <c:idx val="0"/>
          <c:order val="0"/>
          <c:tx>
            <c:strRef>
              <c:f>Sheet1!$B$1</c:f>
              <c:strCache>
                <c:ptCount val="1"/>
                <c:pt idx="0">
                  <c:v>系列 1</c:v>
                </c:pt>
              </c:strCache>
            </c:strRef>
          </c:tx>
          <c:spPr>
            <a:solidFill>
              <a:schemeClr val="accent1"/>
            </a:solidFill>
            <a:ln>
              <a:noFill/>
            </a:ln>
            <a:effectLst/>
          </c:spPr>
          <c:invertIfNegative val="0"/>
          <c:dLbls>
            <c:dLbl>
              <c:idx val="0"/>
              <c:tx>
                <c:rich>
                  <a:bodyPr/>
                  <a:lstStyle/>
                  <a:p>
                    <a:r>
                      <a:rPr lang="ja-JP" altLang="en-US" dirty="0"/>
                      <a:t>毎コマ</a:t>
                    </a:r>
                  </a:p>
                  <a:p>
                    <a:r>
                      <a:rPr lang="ja-JP" altLang="en-US" dirty="0"/>
                      <a:t>（</a:t>
                    </a:r>
                    <a:fld id="{A90D70F0-5C07-4542-B31A-EC356F5687FC}"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D67-4078-90F5-5FCE2945B49C}"/>
                </c:ext>
              </c:extLst>
            </c:dLbl>
            <c:dLbl>
              <c:idx val="1"/>
              <c:layout>
                <c:manualLayout>
                  <c:x val="1.54320987654321E-2"/>
                  <c:y val="-0.108358444740909"/>
                </c:manualLayout>
              </c:layout>
              <c:tx>
                <c:rich>
                  <a:bodyPr/>
                  <a:lstStyle/>
                  <a:p>
                    <a:r>
                      <a:rPr lang="ja-JP" altLang="en-US" dirty="0"/>
                      <a:t>毎コマ</a:t>
                    </a:r>
                  </a:p>
                  <a:p>
                    <a:r>
                      <a:rPr lang="en-US" altLang="ja-JP" dirty="0"/>
                      <a:t>(</a:t>
                    </a:r>
                    <a:fld id="{287BA3A0-51EF-4854-B6CB-286455CAF5C7}"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8.0246913580246909E-2"/>
                      <c:h val="0.15165735290001769"/>
                    </c:manualLayout>
                  </c15:layout>
                  <c15:dlblFieldTable/>
                  <c15:showDataLabelsRange val="0"/>
                </c:ext>
                <c:ext xmlns:c16="http://schemas.microsoft.com/office/drawing/2014/chart" uri="{C3380CC4-5D6E-409C-BE32-E72D297353CC}">
                  <c16:uniqueId val="{0000000C-5D67-4078-90F5-5FCE2945B49C}"/>
                </c:ext>
              </c:extLst>
            </c:dLbl>
            <c:spPr>
              <a:solidFill>
                <a:schemeClr val="bg1">
                  <a:lumMod val="85000"/>
                  <a:alpha val="47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Sheet1!$B$2:$B$3</c:f>
              <c:numCache>
                <c:formatCode>General</c:formatCode>
                <c:ptCount val="2"/>
                <c:pt idx="0">
                  <c:v>53</c:v>
                </c:pt>
                <c:pt idx="1">
                  <c:v>16</c:v>
                </c:pt>
              </c:numCache>
            </c:numRef>
          </c:val>
          <c:extLst>
            <c:ext xmlns:c16="http://schemas.microsoft.com/office/drawing/2014/chart" uri="{C3380CC4-5D6E-409C-BE32-E72D297353CC}">
              <c16:uniqueId val="{00000000-5D67-4078-90F5-5FCE2945B49C}"/>
            </c:ext>
          </c:extLst>
        </c:ser>
        <c:ser>
          <c:idx val="1"/>
          <c:order val="1"/>
          <c:tx>
            <c:strRef>
              <c:f>Sheet1!$C$1</c:f>
              <c:strCache>
                <c:ptCount val="1"/>
                <c:pt idx="0">
                  <c:v>系列 2</c:v>
                </c:pt>
              </c:strCache>
            </c:strRef>
          </c:tx>
          <c:spPr>
            <a:solidFill>
              <a:schemeClr val="accent2"/>
            </a:solidFill>
            <a:ln>
              <a:noFill/>
            </a:ln>
            <a:effectLst/>
          </c:spPr>
          <c:invertIfNegative val="0"/>
          <c:dLbls>
            <c:dLbl>
              <c:idx val="0"/>
              <c:tx>
                <c:rich>
                  <a:bodyPr/>
                  <a:lstStyle/>
                  <a:p>
                    <a:r>
                      <a:rPr lang="en-US" altLang="ja-JP" dirty="0"/>
                      <a:t>2</a:t>
                    </a:r>
                    <a:r>
                      <a:rPr lang="ja-JP" altLang="en-US" dirty="0"/>
                      <a:t>コマに</a:t>
                    </a:r>
                    <a:r>
                      <a:rPr lang="en-US" altLang="ja-JP" dirty="0"/>
                      <a:t>1</a:t>
                    </a:r>
                    <a:r>
                      <a:rPr lang="ja-JP" altLang="en-US" dirty="0"/>
                      <a:t>回</a:t>
                    </a:r>
                  </a:p>
                  <a:p>
                    <a:r>
                      <a:rPr lang="en-US" altLang="ja-JP" dirty="0"/>
                      <a:t>(</a:t>
                    </a:r>
                    <a:fld id="{DDE9C8FE-C8CF-495A-BC41-83DC4CFC3A23}"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D67-4078-90F5-5FCE2945B49C}"/>
                </c:ext>
              </c:extLst>
            </c:dLbl>
            <c:dLbl>
              <c:idx val="1"/>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altLang="en-US" sz="1200" dirty="0">
                        <a:solidFill>
                          <a:schemeClr val="tx1"/>
                        </a:solidFill>
                      </a:rPr>
                      <a:t>２コマに１回</a:t>
                    </a:r>
                  </a:p>
                  <a:p>
                    <a:pPr>
                      <a:defRPr sz="12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en-US" altLang="ja-JP" sz="1200" dirty="0">
                        <a:solidFill>
                          <a:schemeClr val="tx1"/>
                        </a:solidFill>
                      </a:rPr>
                      <a:t>(</a:t>
                    </a:r>
                    <a:fld id="{6418A3FE-0204-493E-AB89-A7177E95A9AA}" type="VALUE">
                      <a:rPr lang="en-US" altLang="ja-JP" sz="1200" smtClean="0">
                        <a:solidFill>
                          <a:schemeClr val="tx1"/>
                        </a:solidFill>
                      </a:rPr>
                      <a:pPr>
                        <a:defRPr sz="1200" b="0" i="0" u="none" strike="noStrike" kern="1200" baseline="0">
                          <a:solidFill>
                            <a:schemeClr val="tx1"/>
                          </a:solidFill>
                          <a:latin typeface="メイリオ" panose="020B0604030504040204" pitchFamily="50" charset="-128"/>
                          <a:ea typeface="メイリオ" panose="020B0604030504040204" pitchFamily="50" charset="-128"/>
                          <a:cs typeface="+mn-cs"/>
                        </a:defRPr>
                      </a:pPr>
                      <a:t>[値]</a:t>
                    </a:fld>
                    <a:r>
                      <a:rPr lang="en-US" altLang="ja-JP" sz="1200" dirty="0">
                        <a:solidFill>
                          <a:schemeClr val="tx1"/>
                        </a:solidFill>
                      </a:rPr>
                      <a:t>)</a:t>
                    </a:r>
                  </a:p>
                </c:rich>
              </c:tx>
              <c:spPr>
                <a:solidFill>
                  <a:schemeClr val="bg1">
                    <a:lumMod val="85000"/>
                    <a:alpha val="60000"/>
                  </a:schemeClr>
                </a:solid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5D67-4078-90F5-5FCE2945B49C}"/>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Sheet1!$C$2:$C$3</c:f>
              <c:numCache>
                <c:formatCode>General</c:formatCode>
                <c:ptCount val="2"/>
                <c:pt idx="0">
                  <c:v>110</c:v>
                </c:pt>
                <c:pt idx="1">
                  <c:v>85</c:v>
                </c:pt>
              </c:numCache>
            </c:numRef>
          </c:val>
          <c:extLst>
            <c:ext xmlns:c16="http://schemas.microsoft.com/office/drawing/2014/chart" uri="{C3380CC4-5D6E-409C-BE32-E72D297353CC}">
              <c16:uniqueId val="{00000001-5D67-4078-90F5-5FCE2945B49C}"/>
            </c:ext>
          </c:extLst>
        </c:ser>
        <c:ser>
          <c:idx val="2"/>
          <c:order val="2"/>
          <c:tx>
            <c:strRef>
              <c:f>Sheet1!$D$1</c:f>
              <c:strCache>
                <c:ptCount val="1"/>
                <c:pt idx="0">
                  <c:v>系列 3</c:v>
                </c:pt>
              </c:strCache>
            </c:strRef>
          </c:tx>
          <c:spPr>
            <a:solidFill>
              <a:schemeClr val="accent3"/>
            </a:solidFill>
            <a:ln>
              <a:noFill/>
            </a:ln>
            <a:effectLst/>
          </c:spPr>
          <c:invertIfNegative val="0"/>
          <c:dLbls>
            <c:dLbl>
              <c:idx val="0"/>
              <c:layout>
                <c:manualLayout>
                  <c:x val="-6.17283950617284E-3"/>
                  <c:y val="-8.4178770352298492E-3"/>
                </c:manualLayout>
              </c:layout>
              <c:tx>
                <c:rich>
                  <a:bodyPr/>
                  <a:lstStyle/>
                  <a:p>
                    <a:r>
                      <a:rPr lang="en-US" altLang="ja-JP" dirty="0"/>
                      <a:t>1</a:t>
                    </a:r>
                    <a:r>
                      <a:rPr lang="ja-JP" altLang="en-US" dirty="0"/>
                      <a:t>日に１回</a:t>
                    </a:r>
                  </a:p>
                  <a:p>
                    <a:r>
                      <a:rPr lang="en-US" altLang="ja-JP" dirty="0"/>
                      <a:t>(</a:t>
                    </a:r>
                    <a:fld id="{A4268808-6AED-4FD3-A313-8ED8EAA9384C}"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D67-4078-90F5-5FCE2945B49C}"/>
                </c:ext>
              </c:extLst>
            </c:dLbl>
            <c:dLbl>
              <c:idx val="1"/>
              <c:tx>
                <c:rich>
                  <a:bodyPr/>
                  <a:lstStyle/>
                  <a:p>
                    <a:r>
                      <a:rPr lang="ja-JP" altLang="en-US" dirty="0"/>
                      <a:t>１日に１回</a:t>
                    </a:r>
                  </a:p>
                  <a:p>
                    <a:r>
                      <a:rPr lang="en-US" altLang="ja-JP" dirty="0"/>
                      <a:t>(</a:t>
                    </a:r>
                    <a:fld id="{6E46481A-3B5D-4345-B93A-79B10118970D}"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D67-4078-90F5-5FCE2945B49C}"/>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Sheet1!$D$2:$D$3</c:f>
              <c:numCache>
                <c:formatCode>General</c:formatCode>
                <c:ptCount val="2"/>
                <c:pt idx="0">
                  <c:v>71</c:v>
                </c:pt>
                <c:pt idx="1">
                  <c:v>66</c:v>
                </c:pt>
              </c:numCache>
            </c:numRef>
          </c:val>
          <c:extLst>
            <c:ext xmlns:c16="http://schemas.microsoft.com/office/drawing/2014/chart" uri="{C3380CC4-5D6E-409C-BE32-E72D297353CC}">
              <c16:uniqueId val="{00000002-5D67-4078-90F5-5FCE2945B49C}"/>
            </c:ext>
          </c:extLst>
        </c:ser>
        <c:ser>
          <c:idx val="3"/>
          <c:order val="3"/>
          <c:tx>
            <c:strRef>
              <c:f>Sheet1!$E$1</c:f>
              <c:strCache>
                <c:ptCount val="1"/>
                <c:pt idx="0">
                  <c:v>系列 4</c:v>
                </c:pt>
              </c:strCache>
            </c:strRef>
          </c:tx>
          <c:spPr>
            <a:solidFill>
              <a:schemeClr val="accent4"/>
            </a:solidFill>
            <a:ln>
              <a:noFill/>
            </a:ln>
            <a:effectLst/>
          </c:spPr>
          <c:invertIfNegative val="0"/>
          <c:dLbls>
            <c:dLbl>
              <c:idx val="0"/>
              <c:layout>
                <c:manualLayout>
                  <c:x val="-5.0925925925925902E-2"/>
                  <c:y val="-0.18519727182922199"/>
                </c:manualLayout>
              </c:layout>
              <c:tx>
                <c:rich>
                  <a:bodyPr/>
                  <a:lstStyle/>
                  <a:p>
                    <a:r>
                      <a:rPr lang="ja-JP" altLang="en-US" dirty="0"/>
                      <a:t>１週間に</a:t>
                    </a:r>
                    <a:r>
                      <a:rPr lang="en-US" altLang="ja-JP" dirty="0"/>
                      <a:t>3,4</a:t>
                    </a:r>
                    <a:r>
                      <a:rPr lang="ja-JP" altLang="en-US" dirty="0"/>
                      <a:t>コマ</a:t>
                    </a:r>
                  </a:p>
                  <a:p>
                    <a:r>
                      <a:rPr lang="en-US" altLang="ja-JP" dirty="0"/>
                      <a:t>(</a:t>
                    </a:r>
                    <a:fld id="{351BA4C8-B6FA-4B90-9539-095D8C007CF6}"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67-4078-90F5-5FCE2945B49C}"/>
                </c:ext>
              </c:extLst>
            </c:dLbl>
            <c:dLbl>
              <c:idx val="1"/>
              <c:layout>
                <c:manualLayout>
                  <c:x val="-1.54320987654321E-3"/>
                  <c:y val="-0.16240327313851599"/>
                </c:manualLayout>
              </c:layout>
              <c:tx>
                <c:rich>
                  <a:bodyPr/>
                  <a:lstStyle/>
                  <a:p>
                    <a:r>
                      <a:rPr lang="en-US" altLang="ja-JP"/>
                      <a:t>1</a:t>
                    </a:r>
                    <a:r>
                      <a:rPr lang="ja-JP" altLang="en-US"/>
                      <a:t>週間に</a:t>
                    </a:r>
                    <a:r>
                      <a:rPr lang="en-US" altLang="ja-JP"/>
                      <a:t>3,4</a:t>
                    </a:r>
                    <a:r>
                      <a:rPr lang="ja-JP" altLang="en-US"/>
                      <a:t>コマ</a:t>
                    </a:r>
                  </a:p>
                  <a:p>
                    <a:r>
                      <a:rPr lang="en-US" altLang="ja-JP"/>
                      <a:t>(</a:t>
                    </a:r>
                    <a:fld id="{46FF7F6D-69E4-4430-9DC5-573CC16D8544}" type="VALUE">
                      <a:rPr lang="en-US" altLang="ja-JP" smtClean="0"/>
                      <a:pPr/>
                      <a:t>[値]</a:t>
                    </a:fld>
                    <a:r>
                      <a:rPr lang="en-US" altLang="ja-JP"/>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5D67-4078-90F5-5FCE2945B49C}"/>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Sheet1!$E$2:$E$3</c:f>
              <c:numCache>
                <c:formatCode>General</c:formatCode>
                <c:ptCount val="2"/>
                <c:pt idx="0">
                  <c:v>38</c:v>
                </c:pt>
                <c:pt idx="1">
                  <c:v>36</c:v>
                </c:pt>
              </c:numCache>
            </c:numRef>
          </c:val>
          <c:extLst>
            <c:ext xmlns:c16="http://schemas.microsoft.com/office/drawing/2014/chart" uri="{C3380CC4-5D6E-409C-BE32-E72D297353CC}">
              <c16:uniqueId val="{00000003-5D67-4078-90F5-5FCE2945B49C}"/>
            </c:ext>
          </c:extLst>
        </c:ser>
        <c:ser>
          <c:idx val="4"/>
          <c:order val="4"/>
          <c:tx>
            <c:strRef>
              <c:f>Sheet1!$F$1</c:f>
              <c:strCache>
                <c:ptCount val="1"/>
                <c:pt idx="0">
                  <c:v>系列 5</c:v>
                </c:pt>
              </c:strCache>
            </c:strRef>
          </c:tx>
          <c:spPr>
            <a:solidFill>
              <a:schemeClr val="accent5"/>
            </a:solidFill>
            <a:ln>
              <a:noFill/>
            </a:ln>
            <a:effectLst/>
          </c:spPr>
          <c:invertIfNegative val="0"/>
          <c:dLbls>
            <c:dLbl>
              <c:idx val="0"/>
              <c:layout>
                <c:manualLayout>
                  <c:x val="-1.54320987654321E-3"/>
                  <c:y val="0.16697816214557701"/>
                </c:manualLayout>
              </c:layout>
              <c:tx>
                <c:rich>
                  <a:bodyPr/>
                  <a:lstStyle/>
                  <a:p>
                    <a:r>
                      <a:rPr lang="ja-JP" altLang="en-US" dirty="0"/>
                      <a:t>１週間に１回</a:t>
                    </a:r>
                  </a:p>
                  <a:p>
                    <a:r>
                      <a:rPr lang="en-US" altLang="ja-JP" dirty="0"/>
                      <a:t>(</a:t>
                    </a:r>
                    <a:fld id="{9CBFE953-80BB-444B-9D14-B3F5C4348ADD}"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D67-4078-90F5-5FCE2945B49C}"/>
                </c:ext>
              </c:extLst>
            </c:dLbl>
            <c:dLbl>
              <c:idx val="1"/>
              <c:tx>
                <c:rich>
                  <a:bodyPr/>
                  <a:lstStyle/>
                  <a:p>
                    <a:r>
                      <a:rPr lang="en-US" altLang="ja-JP"/>
                      <a:t>1</a:t>
                    </a:r>
                    <a:r>
                      <a:rPr lang="ja-JP" altLang="en-US"/>
                      <a:t>週間に</a:t>
                    </a:r>
                    <a:r>
                      <a:rPr lang="en-US" altLang="ja-JP"/>
                      <a:t>1</a:t>
                    </a:r>
                    <a:r>
                      <a:rPr lang="ja-JP" altLang="en-US"/>
                      <a:t>回</a:t>
                    </a:r>
                  </a:p>
                  <a:p>
                    <a:r>
                      <a:rPr lang="en-US" altLang="ja-JP"/>
                      <a:t>(</a:t>
                    </a:r>
                    <a:fld id="{0072BE7D-755F-44B9-8578-641500601E74}" type="VALUE">
                      <a:rPr lang="en-US" altLang="ja-JP" smtClean="0"/>
                      <a:pPr/>
                      <a:t>[値]</a:t>
                    </a:fld>
                    <a:r>
                      <a:rPr lang="en-US" altLang="ja-JP"/>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D67-4078-90F5-5FCE2945B49C}"/>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Sheet1!$F$2:$F$3</c:f>
              <c:numCache>
                <c:formatCode>General</c:formatCode>
                <c:ptCount val="2"/>
                <c:pt idx="0">
                  <c:v>21</c:v>
                </c:pt>
                <c:pt idx="1">
                  <c:v>63</c:v>
                </c:pt>
              </c:numCache>
            </c:numRef>
          </c:val>
          <c:extLst>
            <c:ext xmlns:c16="http://schemas.microsoft.com/office/drawing/2014/chart" uri="{C3380CC4-5D6E-409C-BE32-E72D297353CC}">
              <c16:uniqueId val="{00000004-5D67-4078-90F5-5FCE2945B49C}"/>
            </c:ext>
          </c:extLst>
        </c:ser>
        <c:ser>
          <c:idx val="5"/>
          <c:order val="5"/>
          <c:tx>
            <c:strRef>
              <c:f>Sheet1!$G$1</c:f>
              <c:strCache>
                <c:ptCount val="1"/>
                <c:pt idx="0">
                  <c:v>系列 6</c:v>
                </c:pt>
              </c:strCache>
            </c:strRef>
          </c:tx>
          <c:spPr>
            <a:solidFill>
              <a:schemeClr val="accent6"/>
            </a:solidFill>
            <a:ln>
              <a:noFill/>
            </a:ln>
            <a:effectLst/>
          </c:spPr>
          <c:invertIfNegative val="0"/>
          <c:dLbls>
            <c:dLbl>
              <c:idx val="0"/>
              <c:layout>
                <c:manualLayout>
                  <c:x val="7.7160493827160498E-3"/>
                  <c:y val="-0.171167992314564"/>
                </c:manualLayout>
              </c:layout>
              <c:tx>
                <c:rich>
                  <a:bodyPr/>
                  <a:lstStyle/>
                  <a:p>
                    <a:r>
                      <a:rPr lang="ja-JP" altLang="en-US" dirty="0"/>
                      <a:t>全くない</a:t>
                    </a:r>
                  </a:p>
                  <a:p>
                    <a:r>
                      <a:rPr lang="en-US" altLang="ja-JP" dirty="0"/>
                      <a:t>(</a:t>
                    </a:r>
                    <a:fld id="{40642B57-E75A-43F5-8346-95561C2A3432}"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D67-4078-90F5-5FCE2945B49C}"/>
                </c:ext>
              </c:extLst>
            </c:dLbl>
            <c:dLbl>
              <c:idx val="1"/>
              <c:layout>
                <c:manualLayout>
                  <c:x val="1.54320987654321E-3"/>
                  <c:y val="-0.169609236436989"/>
                </c:manualLayout>
              </c:layout>
              <c:tx>
                <c:rich>
                  <a:bodyPr/>
                  <a:lstStyle/>
                  <a:p>
                    <a:r>
                      <a:rPr lang="ja-JP" altLang="en-US" dirty="0"/>
                      <a:t>全くない</a:t>
                    </a:r>
                  </a:p>
                  <a:p>
                    <a:r>
                      <a:rPr lang="en-US" altLang="ja-JP" dirty="0"/>
                      <a:t>(</a:t>
                    </a:r>
                    <a:fld id="{5690FD4F-6570-4094-B7C0-ECF14A7C4A66}" type="VALUE">
                      <a:rPr lang="en-US" altLang="ja-JP" smtClean="0"/>
                      <a:pPr/>
                      <a:t>[値]</a:t>
                    </a:fld>
                    <a:r>
                      <a:rPr lang="en-US" altLang="ja-JP"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D67-4078-90F5-5FCE2945B49C}"/>
                </c:ext>
              </c:extLst>
            </c:dLbl>
            <c:spPr>
              <a:solidFill>
                <a:schemeClr val="bg1">
                  <a:lumMod val="85000"/>
                  <a:alpha val="6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眠くなる頻度</c:v>
                </c:pt>
                <c:pt idx="1">
                  <c:v>寝る頻度</c:v>
                </c:pt>
              </c:strCache>
            </c:strRef>
          </c:cat>
          <c:val>
            <c:numRef>
              <c:f>Sheet1!$G$2:$G$3</c:f>
              <c:numCache>
                <c:formatCode>General</c:formatCode>
                <c:ptCount val="2"/>
                <c:pt idx="0">
                  <c:v>10</c:v>
                </c:pt>
                <c:pt idx="1">
                  <c:v>36</c:v>
                </c:pt>
              </c:numCache>
            </c:numRef>
          </c:val>
          <c:extLst>
            <c:ext xmlns:c16="http://schemas.microsoft.com/office/drawing/2014/chart" uri="{C3380CC4-5D6E-409C-BE32-E72D297353CC}">
              <c16:uniqueId val="{00000005-5D67-4078-90F5-5FCE2945B49C}"/>
            </c:ext>
          </c:extLst>
        </c:ser>
        <c:dLbls>
          <c:dLblPos val="ctr"/>
          <c:showLegendKey val="0"/>
          <c:showVal val="1"/>
          <c:showCatName val="0"/>
          <c:showSerName val="0"/>
          <c:showPercent val="0"/>
          <c:showBubbleSize val="0"/>
        </c:dLbls>
        <c:gapWidth val="100"/>
        <c:overlap val="100"/>
        <c:axId val="2085408152"/>
        <c:axId val="2085399432"/>
      </c:barChart>
      <c:catAx>
        <c:axId val="208540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085399432"/>
        <c:crosses val="autoZero"/>
        <c:auto val="1"/>
        <c:lblAlgn val="ctr"/>
        <c:lblOffset val="100"/>
        <c:noMultiLvlLbl val="0"/>
      </c:catAx>
      <c:valAx>
        <c:axId val="20853994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085408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22879661844595E-2"/>
          <c:y val="3.6731909697996598E-2"/>
          <c:w val="0.92338843864029196"/>
          <c:h val="0.95019157088122597"/>
        </c:manualLayout>
      </c:layout>
      <c:barChart>
        <c:barDir val="col"/>
        <c:grouping val="clustered"/>
        <c:varyColors val="0"/>
        <c:ser>
          <c:idx val="0"/>
          <c:order val="0"/>
          <c:invertIfNegative val="0"/>
          <c:val>
            <c:numRef>
              <c:f>Sheet1!$B$3:$AO$3</c:f>
              <c:numCache>
                <c:formatCode>General</c:formatCode>
                <c:ptCount val="40"/>
                <c:pt idx="0">
                  <c:v>0</c:v>
                </c:pt>
                <c:pt idx="23">
                  <c:v>0</c:v>
                </c:pt>
              </c:numCache>
            </c:numRef>
          </c:val>
          <c:extLst>
            <c:ext xmlns:c16="http://schemas.microsoft.com/office/drawing/2014/chart" uri="{C3380CC4-5D6E-409C-BE32-E72D297353CC}">
              <c16:uniqueId val="{00000000-4C89-4831-9EF1-735653EFCADE}"/>
            </c:ext>
          </c:extLst>
        </c:ser>
        <c:ser>
          <c:idx val="1"/>
          <c:order val="1"/>
          <c:invertIfNegative val="0"/>
          <c:dPt>
            <c:idx val="23"/>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2-4C89-4831-9EF1-735653EFCADE}"/>
              </c:ext>
            </c:extLst>
          </c:dPt>
          <c:dPt>
            <c:idx val="24"/>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4-4C89-4831-9EF1-735653EFCADE}"/>
              </c:ext>
            </c:extLst>
          </c:dPt>
          <c:dPt>
            <c:idx val="25"/>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6-4C89-4831-9EF1-735653EFCADE}"/>
              </c:ext>
            </c:extLst>
          </c:dPt>
          <c:dPt>
            <c:idx val="26"/>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8-4C89-4831-9EF1-735653EFCADE}"/>
              </c:ext>
            </c:extLst>
          </c:dPt>
          <c:dPt>
            <c:idx val="28"/>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A-4C89-4831-9EF1-735653EFCADE}"/>
              </c:ext>
            </c:extLst>
          </c:dPt>
          <c:dPt>
            <c:idx val="29"/>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C-4C89-4831-9EF1-735653EFCADE}"/>
              </c:ext>
            </c:extLst>
          </c:dPt>
          <c:dPt>
            <c:idx val="30"/>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E-4C89-4831-9EF1-735653EFCADE}"/>
              </c:ext>
            </c:extLst>
          </c:dPt>
          <c:dPt>
            <c:idx val="31"/>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10-4C89-4831-9EF1-735653EFCADE}"/>
              </c:ext>
            </c:extLst>
          </c:dPt>
          <c:dPt>
            <c:idx val="32"/>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12-4C89-4831-9EF1-735653EFCADE}"/>
              </c:ext>
            </c:extLst>
          </c:dPt>
          <c:dPt>
            <c:idx val="33"/>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14-4C89-4831-9EF1-735653EFCADE}"/>
              </c:ext>
            </c:extLst>
          </c:dPt>
          <c:dPt>
            <c:idx val="34"/>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16-4C89-4831-9EF1-735653EFCADE}"/>
              </c:ext>
            </c:extLst>
          </c:dPt>
          <c:dPt>
            <c:idx val="35"/>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18-4C89-4831-9EF1-735653EFCADE}"/>
              </c:ext>
            </c:extLst>
          </c:dPt>
          <c:dPt>
            <c:idx val="36"/>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1A-4C89-4831-9EF1-735653EFCADE}"/>
              </c:ext>
            </c:extLst>
          </c:dPt>
          <c:dPt>
            <c:idx val="37"/>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1C-4C89-4831-9EF1-735653EFCADE}"/>
              </c:ext>
            </c:extLst>
          </c:dPt>
          <c:dPt>
            <c:idx val="38"/>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1E-4C89-4831-9EF1-735653EFCAD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Sheet1!$B$4:$AO$4</c:f>
              <c:numCache>
                <c:formatCode>General</c:formatCode>
                <c:ptCount val="40"/>
                <c:pt idx="0">
                  <c:v>-1</c:v>
                </c:pt>
                <c:pt idx="1">
                  <c:v>-6</c:v>
                </c:pt>
                <c:pt idx="2">
                  <c:v>1</c:v>
                </c:pt>
                <c:pt idx="3">
                  <c:v>4</c:v>
                </c:pt>
                <c:pt idx="4">
                  <c:v>3</c:v>
                </c:pt>
                <c:pt idx="5">
                  <c:v>-15</c:v>
                </c:pt>
                <c:pt idx="6">
                  <c:v>-7</c:v>
                </c:pt>
                <c:pt idx="7">
                  <c:v>-12</c:v>
                </c:pt>
                <c:pt idx="8">
                  <c:v>4</c:v>
                </c:pt>
                <c:pt idx="9">
                  <c:v>-15</c:v>
                </c:pt>
                <c:pt idx="10">
                  <c:v>-2</c:v>
                </c:pt>
                <c:pt idx="11">
                  <c:v>-1</c:v>
                </c:pt>
                <c:pt idx="12">
                  <c:v>-1</c:v>
                </c:pt>
                <c:pt idx="13">
                  <c:v>4</c:v>
                </c:pt>
                <c:pt idx="14">
                  <c:v>6</c:v>
                </c:pt>
                <c:pt idx="15">
                  <c:v>0</c:v>
                </c:pt>
                <c:pt idx="16">
                  <c:v>3</c:v>
                </c:pt>
                <c:pt idx="17">
                  <c:v>-10</c:v>
                </c:pt>
                <c:pt idx="18">
                  <c:v>-7</c:v>
                </c:pt>
                <c:pt idx="19">
                  <c:v>-8</c:v>
                </c:pt>
                <c:pt idx="20">
                  <c:v>5</c:v>
                </c:pt>
                <c:pt idx="21">
                  <c:v>2</c:v>
                </c:pt>
                <c:pt idx="22">
                  <c:v>-2</c:v>
                </c:pt>
                <c:pt idx="23">
                  <c:v>8</c:v>
                </c:pt>
                <c:pt idx="24">
                  <c:v>5</c:v>
                </c:pt>
                <c:pt idx="25">
                  <c:v>-1</c:v>
                </c:pt>
                <c:pt idx="26">
                  <c:v>10</c:v>
                </c:pt>
                <c:pt idx="27">
                  <c:v>0</c:v>
                </c:pt>
                <c:pt idx="28">
                  <c:v>-3</c:v>
                </c:pt>
                <c:pt idx="29">
                  <c:v>9</c:v>
                </c:pt>
                <c:pt idx="30">
                  <c:v>15</c:v>
                </c:pt>
                <c:pt idx="31">
                  <c:v>3</c:v>
                </c:pt>
                <c:pt idx="32">
                  <c:v>6</c:v>
                </c:pt>
                <c:pt idx="33">
                  <c:v>11</c:v>
                </c:pt>
                <c:pt idx="34">
                  <c:v>-1</c:v>
                </c:pt>
                <c:pt idx="35">
                  <c:v>18</c:v>
                </c:pt>
                <c:pt idx="36">
                  <c:v>5</c:v>
                </c:pt>
                <c:pt idx="37">
                  <c:v>6</c:v>
                </c:pt>
                <c:pt idx="38">
                  <c:v>9</c:v>
                </c:pt>
                <c:pt idx="39">
                  <c:v>-1</c:v>
                </c:pt>
              </c:numCache>
            </c:numRef>
          </c:val>
          <c:extLst>
            <c:ext xmlns:c16="http://schemas.microsoft.com/office/drawing/2014/chart" uri="{C3380CC4-5D6E-409C-BE32-E72D297353CC}">
              <c16:uniqueId val="{0000001F-4C89-4831-9EF1-735653EFCADE}"/>
            </c:ext>
          </c:extLst>
        </c:ser>
        <c:dLbls>
          <c:showLegendKey val="0"/>
          <c:showVal val="0"/>
          <c:showCatName val="0"/>
          <c:showSerName val="0"/>
          <c:showPercent val="0"/>
          <c:showBubbleSize val="0"/>
        </c:dLbls>
        <c:gapWidth val="0"/>
        <c:axId val="2137080008"/>
        <c:axId val="-2103781912"/>
      </c:barChart>
      <c:catAx>
        <c:axId val="2137080008"/>
        <c:scaling>
          <c:orientation val="minMax"/>
        </c:scaling>
        <c:delete val="0"/>
        <c:axPos val="b"/>
        <c:majorTickMark val="none"/>
        <c:minorTickMark val="none"/>
        <c:tickLblPos val="nextTo"/>
        <c:crossAx val="-2103781912"/>
        <c:crosses val="autoZero"/>
        <c:auto val="1"/>
        <c:lblAlgn val="ctr"/>
        <c:lblOffset val="100"/>
        <c:noMultiLvlLbl val="0"/>
      </c:catAx>
      <c:valAx>
        <c:axId val="-2103781912"/>
        <c:scaling>
          <c:orientation val="minMax"/>
        </c:scaling>
        <c:delete val="0"/>
        <c:axPos val="l"/>
        <c:majorGridlines>
          <c:spPr>
            <a:ln w="3175" cmpd="sng">
              <a:solidFill>
                <a:schemeClr val="bg1">
                  <a:lumMod val="85000"/>
                </a:schemeClr>
              </a:solidFill>
            </a:ln>
          </c:spPr>
        </c:majorGridlines>
        <c:numFmt formatCode="General" sourceLinked="1"/>
        <c:majorTickMark val="out"/>
        <c:minorTickMark val="none"/>
        <c:tickLblPos val="low"/>
        <c:crossAx val="2137080008"/>
        <c:crossesAt val="40"/>
        <c:crossBetween val="midCat"/>
        <c:majorUnit val="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5713246103017194E-2"/>
          <c:y val="3.3695052154899499E-2"/>
          <c:w val="0.88765089437757505"/>
          <c:h val="0.85262757936745004"/>
        </c:manualLayout>
      </c:layout>
      <c:barChart>
        <c:barDir val="col"/>
        <c:grouping val="clustered"/>
        <c:varyColors val="0"/>
        <c:ser>
          <c:idx val="0"/>
          <c:order val="0"/>
          <c:tx>
            <c:strRef>
              <c:f>Sheet2!$B$26</c:f>
              <c:strCache>
                <c:ptCount val="1"/>
                <c:pt idx="0">
                  <c:v>仮眠なし</c:v>
                </c:pt>
              </c:strCache>
            </c:strRef>
          </c:tx>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Sheet2!$C$25:$E$25</c:f>
              <c:strCache>
                <c:ptCount val="3"/>
                <c:pt idx="0">
                  <c:v>4限(N=5)</c:v>
                </c:pt>
                <c:pt idx="1">
                  <c:v>5限(N=17)</c:v>
                </c:pt>
                <c:pt idx="2">
                  <c:v>6限(N=16)</c:v>
                </c:pt>
              </c:strCache>
            </c:strRef>
          </c:cat>
          <c:val>
            <c:numRef>
              <c:f>Sheet2!$C$26:$E$26</c:f>
              <c:numCache>
                <c:formatCode>General</c:formatCode>
                <c:ptCount val="3"/>
                <c:pt idx="0">
                  <c:v>4.4000000000000004</c:v>
                </c:pt>
                <c:pt idx="1">
                  <c:v>3.5</c:v>
                </c:pt>
                <c:pt idx="2">
                  <c:v>3.3</c:v>
                </c:pt>
              </c:numCache>
            </c:numRef>
          </c:val>
          <c:extLst>
            <c:ext xmlns:c16="http://schemas.microsoft.com/office/drawing/2014/chart" uri="{C3380CC4-5D6E-409C-BE32-E72D297353CC}">
              <c16:uniqueId val="{00000000-D24C-43AB-8A19-5F8F21C5E000}"/>
            </c:ext>
          </c:extLst>
        </c:ser>
        <c:ser>
          <c:idx val="1"/>
          <c:order val="1"/>
          <c:tx>
            <c:strRef>
              <c:f>Sheet2!$B$27</c:f>
              <c:strCache>
                <c:ptCount val="1"/>
                <c:pt idx="0">
                  <c:v>仮眠あり</c:v>
                </c:pt>
              </c:strCache>
            </c:strRef>
          </c:tx>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Sheet2!$C$25:$E$25</c:f>
              <c:strCache>
                <c:ptCount val="3"/>
                <c:pt idx="0">
                  <c:v>4限(N=5)</c:v>
                </c:pt>
                <c:pt idx="1">
                  <c:v>5限(N=17)</c:v>
                </c:pt>
                <c:pt idx="2">
                  <c:v>6限(N=16)</c:v>
                </c:pt>
              </c:strCache>
            </c:strRef>
          </c:cat>
          <c:val>
            <c:numRef>
              <c:f>Sheet2!$C$27:$E$27</c:f>
              <c:numCache>
                <c:formatCode>General</c:formatCode>
                <c:ptCount val="3"/>
                <c:pt idx="0">
                  <c:v>2.6</c:v>
                </c:pt>
                <c:pt idx="1">
                  <c:v>2.4</c:v>
                </c:pt>
                <c:pt idx="2">
                  <c:v>2.4</c:v>
                </c:pt>
              </c:numCache>
            </c:numRef>
          </c:val>
          <c:extLst>
            <c:ext xmlns:c16="http://schemas.microsoft.com/office/drawing/2014/chart" uri="{C3380CC4-5D6E-409C-BE32-E72D297353CC}">
              <c16:uniqueId val="{00000001-D24C-43AB-8A19-5F8F21C5E000}"/>
            </c:ext>
          </c:extLst>
        </c:ser>
        <c:dLbls>
          <c:showLegendKey val="0"/>
          <c:showVal val="0"/>
          <c:showCatName val="0"/>
          <c:showSerName val="0"/>
          <c:showPercent val="0"/>
          <c:showBubbleSize val="0"/>
        </c:dLbls>
        <c:gapWidth val="150"/>
        <c:axId val="-2084697384"/>
        <c:axId val="-2084703896"/>
      </c:barChart>
      <c:catAx>
        <c:axId val="-2084697384"/>
        <c:scaling>
          <c:orientation val="minMax"/>
        </c:scaling>
        <c:delete val="0"/>
        <c:axPos val="b"/>
        <c:numFmt formatCode="General" sourceLinked="0"/>
        <c:majorTickMark val="out"/>
        <c:minorTickMark val="none"/>
        <c:tickLblPos val="nextTo"/>
        <c:txPr>
          <a:bodyPr/>
          <a:lstStyle/>
          <a:p>
            <a:pPr>
              <a:defRPr sz="1600"/>
            </a:pPr>
            <a:endParaRPr lang="ja-JP"/>
          </a:p>
        </c:txPr>
        <c:crossAx val="-2084703896"/>
        <c:crosses val="autoZero"/>
        <c:auto val="1"/>
        <c:lblAlgn val="ctr"/>
        <c:lblOffset val="100"/>
        <c:noMultiLvlLbl val="0"/>
      </c:catAx>
      <c:valAx>
        <c:axId val="-2084703896"/>
        <c:scaling>
          <c:orientation val="minMax"/>
          <c:max val="7"/>
        </c:scaling>
        <c:delete val="0"/>
        <c:axPos val="l"/>
        <c:majorGridlines/>
        <c:title>
          <c:tx>
            <c:rich>
              <a:bodyPr rot="0" vert="wordArtVertRtl"/>
              <a:lstStyle/>
              <a:p>
                <a:pPr>
                  <a:defRPr sz="1600"/>
                </a:pPr>
                <a:r>
                  <a:rPr lang="ja-JP" altLang="en-US" sz="1600" dirty="0"/>
                  <a:t>スタンフォード眠気尺度（</a:t>
                </a:r>
                <a:r>
                  <a:rPr lang="ja-JP" altLang="en-US" sz="1600" baseline="0" dirty="0"/>
                  <a:t>点）</a:t>
                </a:r>
                <a:endParaRPr lang="ja-JP" altLang="en-US" sz="1600" dirty="0"/>
              </a:p>
            </c:rich>
          </c:tx>
          <c:overlay val="0"/>
        </c:title>
        <c:numFmt formatCode="General" sourceLinked="1"/>
        <c:majorTickMark val="out"/>
        <c:minorTickMark val="none"/>
        <c:tickLblPos val="nextTo"/>
        <c:txPr>
          <a:bodyPr/>
          <a:lstStyle/>
          <a:p>
            <a:pPr>
              <a:defRPr sz="1600"/>
            </a:pPr>
            <a:endParaRPr lang="ja-JP"/>
          </a:p>
        </c:txPr>
        <c:crossAx val="-2084697384"/>
        <c:crosses val="autoZero"/>
        <c:crossBetween val="between"/>
        <c:majorUnit val="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Sheet1!$D$3</c:f>
              <c:strCache>
                <c:ptCount val="1"/>
                <c:pt idx="0">
                  <c:v>毎コマ</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4B0-4E3E-8701-0E38C290E956}"/>
                </c:ext>
              </c:extLst>
            </c:dLbl>
            <c:dLbl>
              <c:idx val="1"/>
              <c:tx>
                <c:rich>
                  <a:bodyPr/>
                  <a:lstStyle/>
                  <a:p>
                    <a:fld id="{23BCD29D-9007-0941-8C8E-9E8008CFA75F}" type="SERIESNAME">
                      <a:rPr lang="ja-JP" altLang="en-US" smtClean="0"/>
                      <a:pPr/>
                      <a:t>[系列名]</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13-9B46-814F-2BE1CD9CAD99}"/>
                </c:ext>
              </c:extLst>
            </c:dLbl>
            <c:spPr>
              <a:solidFill>
                <a:schemeClr val="bg1">
                  <a:alpha val="60000"/>
                </a:schemeClr>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Sheet1!$C$4:$C$5</c:f>
              <c:strCache>
                <c:ptCount val="2"/>
                <c:pt idx="0">
                  <c:v>1週間後</c:v>
                </c:pt>
                <c:pt idx="1">
                  <c:v>啓発前</c:v>
                </c:pt>
              </c:strCache>
            </c:strRef>
          </c:cat>
          <c:val>
            <c:numRef>
              <c:f>Sheet1!$D$4:$D$5</c:f>
              <c:numCache>
                <c:formatCode>General</c:formatCode>
                <c:ptCount val="2"/>
                <c:pt idx="0">
                  <c:v>1</c:v>
                </c:pt>
                <c:pt idx="1">
                  <c:v>4</c:v>
                </c:pt>
              </c:numCache>
            </c:numRef>
          </c:val>
          <c:extLst>
            <c:ext xmlns:c16="http://schemas.microsoft.com/office/drawing/2014/chart" uri="{C3380CC4-5D6E-409C-BE32-E72D297353CC}">
              <c16:uniqueId val="{00000001-24B0-4E3E-8701-0E38C290E956}"/>
            </c:ext>
          </c:extLst>
        </c:ser>
        <c:ser>
          <c:idx val="1"/>
          <c:order val="1"/>
          <c:tx>
            <c:strRef>
              <c:f>Sheet1!$E$3</c:f>
              <c:strCache>
                <c:ptCount val="1"/>
                <c:pt idx="0">
                  <c:v>2コマに1回</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B613-9B46-814F-2BE1CD9CAD99}"/>
                </c:ext>
              </c:extLst>
            </c:dLbl>
            <c:dLbl>
              <c:idx val="1"/>
              <c:tx>
                <c:rich>
                  <a:bodyPr/>
                  <a:lstStyle/>
                  <a:p>
                    <a:fld id="{470246DA-06EE-B44A-8234-49260DDB0545}" type="SERIESNAME">
                      <a:rPr lang="ja-JP" altLang="en-US" smtClean="0"/>
                      <a:pPr/>
                      <a:t>[系列名]</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13-9B46-814F-2BE1CD9CAD99}"/>
                </c:ext>
              </c:extLst>
            </c:dLbl>
            <c:spPr>
              <a:solidFill>
                <a:schemeClr val="bg1">
                  <a:alpha val="59000"/>
                </a:schemeClr>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Sheet1!$C$4:$C$5</c:f>
              <c:strCache>
                <c:ptCount val="2"/>
                <c:pt idx="0">
                  <c:v>1週間後</c:v>
                </c:pt>
                <c:pt idx="1">
                  <c:v>啓発前</c:v>
                </c:pt>
              </c:strCache>
            </c:strRef>
          </c:cat>
          <c:val>
            <c:numRef>
              <c:f>Sheet1!$E$4:$E$5</c:f>
              <c:numCache>
                <c:formatCode>General</c:formatCode>
                <c:ptCount val="2"/>
                <c:pt idx="0">
                  <c:v>6</c:v>
                </c:pt>
                <c:pt idx="1">
                  <c:v>5</c:v>
                </c:pt>
              </c:numCache>
            </c:numRef>
          </c:val>
          <c:extLst>
            <c:ext xmlns:c16="http://schemas.microsoft.com/office/drawing/2014/chart" uri="{C3380CC4-5D6E-409C-BE32-E72D297353CC}">
              <c16:uniqueId val="{00000002-24B0-4E3E-8701-0E38C290E956}"/>
            </c:ext>
          </c:extLst>
        </c:ser>
        <c:ser>
          <c:idx val="2"/>
          <c:order val="2"/>
          <c:tx>
            <c:strRef>
              <c:f>Sheet1!$F$3</c:f>
              <c:strCache>
                <c:ptCount val="1"/>
                <c:pt idx="0">
                  <c:v>1日1コマ</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B613-9B46-814F-2BE1CD9CAD99}"/>
                </c:ext>
              </c:extLst>
            </c:dLbl>
            <c:dLbl>
              <c:idx val="1"/>
              <c:tx>
                <c:rich>
                  <a:bodyPr/>
                  <a:lstStyle/>
                  <a:p>
                    <a:fld id="{93A2F29D-7850-9144-9D46-189AC5255ACB}" type="SERIESNAME">
                      <a:rPr lang="ja-JP" altLang="en-US" smtClean="0"/>
                      <a:pPr/>
                      <a:t>[系列名]</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13-9B46-814F-2BE1CD9CAD99}"/>
                </c:ext>
              </c:extLst>
            </c:dLbl>
            <c:spPr>
              <a:solidFill>
                <a:schemeClr val="bg1">
                  <a:alpha val="59000"/>
                </a:schemeClr>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Sheet1!$C$4:$C$5</c:f>
              <c:strCache>
                <c:ptCount val="2"/>
                <c:pt idx="0">
                  <c:v>1週間後</c:v>
                </c:pt>
                <c:pt idx="1">
                  <c:v>啓発前</c:v>
                </c:pt>
              </c:strCache>
            </c:strRef>
          </c:cat>
          <c:val>
            <c:numRef>
              <c:f>Sheet1!$F$4:$F$5</c:f>
              <c:numCache>
                <c:formatCode>General</c:formatCode>
                <c:ptCount val="2"/>
                <c:pt idx="0">
                  <c:v>4</c:v>
                </c:pt>
                <c:pt idx="1">
                  <c:v>3</c:v>
                </c:pt>
              </c:numCache>
            </c:numRef>
          </c:val>
          <c:extLst>
            <c:ext xmlns:c16="http://schemas.microsoft.com/office/drawing/2014/chart" uri="{C3380CC4-5D6E-409C-BE32-E72D297353CC}">
              <c16:uniqueId val="{00000003-24B0-4E3E-8701-0E38C290E956}"/>
            </c:ext>
          </c:extLst>
        </c:ser>
        <c:ser>
          <c:idx val="3"/>
          <c:order val="3"/>
          <c:tx>
            <c:strRef>
              <c:f>Sheet1!$G$3</c:f>
              <c:strCache>
                <c:ptCount val="1"/>
                <c:pt idx="0">
                  <c:v>週3，4コマ</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B613-9B46-814F-2BE1CD9CAD99}"/>
                </c:ext>
              </c:extLst>
            </c:dLbl>
            <c:dLbl>
              <c:idx val="1"/>
              <c:tx>
                <c:rich>
                  <a:bodyPr/>
                  <a:lstStyle/>
                  <a:p>
                    <a:fld id="{E1FBA350-CD4C-6C4B-8483-AE74D03FC335}" type="SERIESNAME">
                      <a:rPr lang="ja-JP" altLang="en-US" smtClean="0"/>
                      <a:pPr/>
                      <a:t>[系列名]</a:t>
                    </a:fld>
                    <a:endParaRPr lang="ja-JP" alt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613-9B46-814F-2BE1CD9CAD99}"/>
                </c:ext>
              </c:extLst>
            </c:dLbl>
            <c:spPr>
              <a:solidFill>
                <a:schemeClr val="bg1">
                  <a:alpha val="59000"/>
                </a:schemeClr>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Sheet1!$C$4:$C$5</c:f>
              <c:strCache>
                <c:ptCount val="2"/>
                <c:pt idx="0">
                  <c:v>1週間後</c:v>
                </c:pt>
                <c:pt idx="1">
                  <c:v>啓発前</c:v>
                </c:pt>
              </c:strCache>
            </c:strRef>
          </c:cat>
          <c:val>
            <c:numRef>
              <c:f>Sheet1!$G$4:$G$5</c:f>
              <c:numCache>
                <c:formatCode>General</c:formatCode>
                <c:ptCount val="2"/>
                <c:pt idx="0">
                  <c:v>5</c:v>
                </c:pt>
                <c:pt idx="1">
                  <c:v>4</c:v>
                </c:pt>
              </c:numCache>
            </c:numRef>
          </c:val>
          <c:extLst>
            <c:ext xmlns:c16="http://schemas.microsoft.com/office/drawing/2014/chart" uri="{C3380CC4-5D6E-409C-BE32-E72D297353CC}">
              <c16:uniqueId val="{00000004-24B0-4E3E-8701-0E38C290E956}"/>
            </c:ext>
          </c:extLst>
        </c:ser>
        <c:dLbls>
          <c:dLblPos val="ctr"/>
          <c:showLegendKey val="0"/>
          <c:showVal val="1"/>
          <c:showCatName val="0"/>
          <c:showSerName val="0"/>
          <c:showPercent val="0"/>
          <c:showBubbleSize val="0"/>
        </c:dLbls>
        <c:gapWidth val="123"/>
        <c:overlap val="100"/>
        <c:serLines>
          <c:spPr>
            <a:ln w="9525" cap="flat" cmpd="sng" algn="ctr">
              <a:solidFill>
                <a:schemeClr val="tx1">
                  <a:lumMod val="35000"/>
                  <a:lumOff val="65000"/>
                </a:schemeClr>
              </a:solidFill>
              <a:round/>
            </a:ln>
            <a:effectLst/>
          </c:spPr>
        </c:serLines>
        <c:axId val="-2084939368"/>
        <c:axId val="-2084942584"/>
      </c:barChart>
      <c:catAx>
        <c:axId val="-2084939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084942584"/>
        <c:crosses val="autoZero"/>
        <c:auto val="1"/>
        <c:lblAlgn val="ctr"/>
        <c:lblOffset val="100"/>
        <c:noMultiLvlLbl val="0"/>
      </c:catAx>
      <c:valAx>
        <c:axId val="-20849425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84939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前後!$AH$2</c:f>
              <c:strCache>
                <c:ptCount val="1"/>
                <c:pt idx="0">
                  <c:v>一週間後</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前後!$AG$3:$AG$6</c:f>
              <c:strCache>
                <c:ptCount val="4"/>
                <c:pt idx="0">
                  <c:v>就寝90分前に入浴</c:v>
                </c:pt>
                <c:pt idx="1">
                  <c:v>暖かい飲み物を飲む</c:v>
                </c:pt>
                <c:pt idx="2">
                  <c:v>起床後に日光</c:v>
                </c:pt>
                <c:pt idx="3">
                  <c:v>日中に仮眠</c:v>
                </c:pt>
              </c:strCache>
            </c:strRef>
          </c:cat>
          <c:val>
            <c:numRef>
              <c:f>前後!$AH$3:$AH$6</c:f>
              <c:numCache>
                <c:formatCode>General</c:formatCode>
                <c:ptCount val="4"/>
                <c:pt idx="0">
                  <c:v>3</c:v>
                </c:pt>
                <c:pt idx="1">
                  <c:v>0</c:v>
                </c:pt>
                <c:pt idx="2">
                  <c:v>7</c:v>
                </c:pt>
                <c:pt idx="3">
                  <c:v>7</c:v>
                </c:pt>
              </c:numCache>
            </c:numRef>
          </c:val>
          <c:extLst>
            <c:ext xmlns:c16="http://schemas.microsoft.com/office/drawing/2014/chart" uri="{C3380CC4-5D6E-409C-BE32-E72D297353CC}">
              <c16:uniqueId val="{00000000-5CD3-416C-8117-AE4496F90A82}"/>
            </c:ext>
          </c:extLst>
        </c:ser>
        <c:ser>
          <c:idx val="1"/>
          <c:order val="1"/>
          <c:tx>
            <c:strRef>
              <c:f>前後!$AI$2</c:f>
              <c:strCache>
                <c:ptCount val="1"/>
                <c:pt idx="0">
                  <c:v>仮眠実験前</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前後!$AG$3:$AG$6</c:f>
              <c:strCache>
                <c:ptCount val="4"/>
                <c:pt idx="0">
                  <c:v>就寝90分前に入浴</c:v>
                </c:pt>
                <c:pt idx="1">
                  <c:v>暖かい飲み物を飲む</c:v>
                </c:pt>
                <c:pt idx="2">
                  <c:v>起床後に日光</c:v>
                </c:pt>
                <c:pt idx="3">
                  <c:v>日中に仮眠</c:v>
                </c:pt>
              </c:strCache>
            </c:strRef>
          </c:cat>
          <c:val>
            <c:numRef>
              <c:f>前後!$AI$3:$AI$6</c:f>
              <c:numCache>
                <c:formatCode>General</c:formatCode>
                <c:ptCount val="4"/>
                <c:pt idx="0">
                  <c:v>0</c:v>
                </c:pt>
                <c:pt idx="1">
                  <c:v>0</c:v>
                </c:pt>
                <c:pt idx="2">
                  <c:v>3</c:v>
                </c:pt>
                <c:pt idx="3">
                  <c:v>2</c:v>
                </c:pt>
              </c:numCache>
            </c:numRef>
          </c:val>
          <c:extLst>
            <c:ext xmlns:c16="http://schemas.microsoft.com/office/drawing/2014/chart" uri="{C3380CC4-5D6E-409C-BE32-E72D297353CC}">
              <c16:uniqueId val="{00000001-5CD3-416C-8117-AE4496F90A82}"/>
            </c:ext>
          </c:extLst>
        </c:ser>
        <c:dLbls>
          <c:showLegendKey val="0"/>
          <c:showVal val="0"/>
          <c:showCatName val="0"/>
          <c:showSerName val="0"/>
          <c:showPercent val="0"/>
          <c:showBubbleSize val="0"/>
        </c:dLbls>
        <c:gapWidth val="182"/>
        <c:axId val="-2084982056"/>
        <c:axId val="-2084997192"/>
      </c:barChart>
      <c:catAx>
        <c:axId val="-2084982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084997192"/>
        <c:crosses val="autoZero"/>
        <c:auto val="1"/>
        <c:lblAlgn val="ctr"/>
        <c:lblOffset val="100"/>
        <c:noMultiLvlLbl val="0"/>
      </c:catAx>
      <c:valAx>
        <c:axId val="-2084997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84982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1871264638399"/>
          <c:y val="4.0289496035219398E-2"/>
          <c:w val="0.74456280825856203"/>
          <c:h val="0.91942100792956105"/>
        </c:manualLayout>
      </c:layout>
      <c:pieChart>
        <c:varyColors val="1"/>
        <c:ser>
          <c:idx val="0"/>
          <c:order val="0"/>
          <c:tx>
            <c:strRef>
              <c:f>Sheet1!$B$1</c:f>
              <c:strCache>
                <c:ptCount val="1"/>
                <c:pt idx="0">
                  <c:v>売上高</c:v>
                </c:pt>
              </c:strCache>
            </c:strRef>
          </c:tx>
          <c:spPr>
            <a:ln w="12700">
              <a:solidFill>
                <a:schemeClr val="bg2"/>
              </a:solidFill>
            </a:ln>
          </c:spPr>
          <c:dPt>
            <c:idx val="0"/>
            <c:bubble3D val="0"/>
            <c:spPr>
              <a:solidFill>
                <a:schemeClr val="accent6"/>
              </a:solidFill>
              <a:ln w="12700">
                <a:solidFill>
                  <a:schemeClr val="bg2"/>
                </a:solidFill>
              </a:ln>
              <a:effectLst/>
            </c:spPr>
            <c:extLst>
              <c:ext xmlns:c16="http://schemas.microsoft.com/office/drawing/2014/chart" uri="{C3380CC4-5D6E-409C-BE32-E72D297353CC}">
                <c16:uniqueId val="{00000001-5EDB-491E-AC8F-EEB80E8DF92A}"/>
              </c:ext>
            </c:extLst>
          </c:dPt>
          <c:dPt>
            <c:idx val="1"/>
            <c:bubble3D val="0"/>
            <c:spPr>
              <a:solidFill>
                <a:srgbClr val="FDFF7A"/>
              </a:solidFill>
              <a:ln w="12700">
                <a:solidFill>
                  <a:schemeClr val="bg2"/>
                </a:solidFill>
              </a:ln>
              <a:effectLst/>
            </c:spPr>
            <c:extLst>
              <c:ext xmlns:c16="http://schemas.microsoft.com/office/drawing/2014/chart" uri="{C3380CC4-5D6E-409C-BE32-E72D297353CC}">
                <c16:uniqueId val="{00000003-5EDB-491E-AC8F-EEB80E8DF92A}"/>
              </c:ext>
            </c:extLst>
          </c:dPt>
          <c:dPt>
            <c:idx val="2"/>
            <c:bubble3D val="0"/>
            <c:spPr>
              <a:solidFill>
                <a:schemeClr val="bg2">
                  <a:lumMod val="90000"/>
                </a:schemeClr>
              </a:solidFill>
              <a:ln w="12700">
                <a:solidFill>
                  <a:schemeClr val="bg2"/>
                </a:solidFill>
              </a:ln>
              <a:effectLst/>
            </c:spPr>
            <c:extLst>
              <c:ext xmlns:c16="http://schemas.microsoft.com/office/drawing/2014/chart" uri="{C3380CC4-5D6E-409C-BE32-E72D297353CC}">
                <c16:uniqueId val="{00000005-5EDB-491E-AC8F-EEB80E8DF92A}"/>
              </c:ext>
            </c:extLst>
          </c:dPt>
          <c:cat>
            <c:strRef>
              <c:f>Sheet1!$A$2:$A$4</c:f>
              <c:strCache>
                <c:ptCount val="3"/>
                <c:pt idx="0">
                  <c:v>疑いあり </c:v>
                </c:pt>
                <c:pt idx="1">
                  <c:v>少し疑いあり</c:v>
                </c:pt>
                <c:pt idx="2">
                  <c:v>問題なし</c:v>
                </c:pt>
              </c:strCache>
            </c:strRef>
          </c:cat>
          <c:val>
            <c:numRef>
              <c:f>Sheet1!$B$2:$B$4</c:f>
              <c:numCache>
                <c:formatCode>General</c:formatCode>
                <c:ptCount val="3"/>
                <c:pt idx="0">
                  <c:v>134</c:v>
                </c:pt>
                <c:pt idx="1">
                  <c:v>87</c:v>
                </c:pt>
                <c:pt idx="2">
                  <c:v>89</c:v>
                </c:pt>
              </c:numCache>
            </c:numRef>
          </c:val>
          <c:extLst>
            <c:ext xmlns:c16="http://schemas.microsoft.com/office/drawing/2014/chart" uri="{C3380CC4-5D6E-409C-BE32-E72D297353CC}">
              <c16:uniqueId val="{00000006-5EDB-491E-AC8F-EEB80E8DF92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ja-JP" dirty="0"/>
              <a:t>スタンフォード４限</a:t>
            </a:r>
          </a:p>
        </c:rich>
      </c:tx>
      <c:layout>
        <c:manualLayout>
          <c:xMode val="edge"/>
          <c:yMode val="edge"/>
          <c:x val="0.108329817172717"/>
          <c:y val="2.36789468774148E-2"/>
        </c:manualLayout>
      </c:layout>
      <c:overlay val="0"/>
      <c:spPr>
        <a:solidFill>
          <a:srgbClr val="FFFFFF">
            <a:alpha val="61000"/>
          </a:srgbClr>
        </a:solidFill>
        <a:ln>
          <a:noFill/>
        </a:ln>
        <a:effectLst/>
      </c:spPr>
    </c:title>
    <c:autoTitleDeleted val="0"/>
    <c:plotArea>
      <c:layout>
        <c:manualLayout>
          <c:layoutTarget val="inner"/>
          <c:xMode val="edge"/>
          <c:yMode val="edge"/>
          <c:x val="0.111948582113598"/>
          <c:y val="0.16527959290358399"/>
          <c:w val="0.88316444370021396"/>
          <c:h val="0.59984606016652897"/>
        </c:manualLayout>
      </c:layout>
      <c:barChart>
        <c:barDir val="col"/>
        <c:grouping val="clustered"/>
        <c:varyColors val="0"/>
        <c:ser>
          <c:idx val="0"/>
          <c:order val="0"/>
          <c:tx>
            <c:strRef>
              <c:f>'[Microsoft Office PowerPoint 内のグラフ]スタンフォード'!$B$1</c:f>
              <c:strCache>
                <c:ptCount val="1"/>
                <c:pt idx="0">
                  <c:v>4限</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'[Microsoft Office PowerPoint 内のグラフ]スタンフォード'!$A$2:$A$6</c:f>
              <c:numCache>
                <c:formatCode>General</c:formatCode>
                <c:ptCount val="5"/>
                <c:pt idx="0">
                  <c:v>1</c:v>
                </c:pt>
                <c:pt idx="1">
                  <c:v>2</c:v>
                </c:pt>
                <c:pt idx="2">
                  <c:v>3</c:v>
                </c:pt>
                <c:pt idx="3">
                  <c:v>4</c:v>
                </c:pt>
                <c:pt idx="4">
                  <c:v>5</c:v>
                </c:pt>
              </c:numCache>
            </c:numRef>
          </c:cat>
          <c:val>
            <c:numRef>
              <c:f>'[Microsoft Office PowerPoint 内のグラフ]スタンフォード'!$B$2:$B$6</c:f>
              <c:numCache>
                <c:formatCode>General</c:formatCode>
                <c:ptCount val="5"/>
                <c:pt idx="0">
                  <c:v>5</c:v>
                </c:pt>
                <c:pt idx="1">
                  <c:v>5</c:v>
                </c:pt>
                <c:pt idx="2">
                  <c:v>5</c:v>
                </c:pt>
                <c:pt idx="3">
                  <c:v>5</c:v>
                </c:pt>
                <c:pt idx="4">
                  <c:v>2</c:v>
                </c:pt>
              </c:numCache>
            </c:numRef>
          </c:val>
          <c:extLst>
            <c:ext xmlns:c16="http://schemas.microsoft.com/office/drawing/2014/chart" uri="{C3380CC4-5D6E-409C-BE32-E72D297353CC}">
              <c16:uniqueId val="{00000000-B199-EE40-9C82-DB77A1B786C2}"/>
            </c:ext>
          </c:extLst>
        </c:ser>
        <c:ser>
          <c:idx val="1"/>
          <c:order val="1"/>
          <c:tx>
            <c:strRef>
              <c:f>'[Microsoft Office PowerPoint 内のグラフ]スタンフォード'!$E$1</c:f>
              <c:strCache>
                <c:ptCount val="1"/>
                <c:pt idx="0">
                  <c:v>K4限</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'[Microsoft Office PowerPoint 内のグラフ]スタンフォード'!$A$2:$A$6</c:f>
              <c:numCache>
                <c:formatCode>General</c:formatCode>
                <c:ptCount val="5"/>
                <c:pt idx="0">
                  <c:v>1</c:v>
                </c:pt>
                <c:pt idx="1">
                  <c:v>2</c:v>
                </c:pt>
                <c:pt idx="2">
                  <c:v>3</c:v>
                </c:pt>
                <c:pt idx="3">
                  <c:v>4</c:v>
                </c:pt>
                <c:pt idx="4">
                  <c:v>5</c:v>
                </c:pt>
              </c:numCache>
            </c:numRef>
          </c:cat>
          <c:val>
            <c:numRef>
              <c:f>'[Microsoft Office PowerPoint 内のグラフ]スタンフォード'!$E$2:$E$6</c:f>
              <c:numCache>
                <c:formatCode>General</c:formatCode>
                <c:ptCount val="5"/>
                <c:pt idx="0">
                  <c:v>3</c:v>
                </c:pt>
                <c:pt idx="1">
                  <c:v>2</c:v>
                </c:pt>
                <c:pt idx="2">
                  <c:v>2</c:v>
                </c:pt>
                <c:pt idx="3">
                  <c:v>5</c:v>
                </c:pt>
                <c:pt idx="4">
                  <c:v>1</c:v>
                </c:pt>
              </c:numCache>
            </c:numRef>
          </c:val>
          <c:extLst>
            <c:ext xmlns:c16="http://schemas.microsoft.com/office/drawing/2014/chart" uri="{C3380CC4-5D6E-409C-BE32-E72D297353CC}">
              <c16:uniqueId val="{00000001-B199-EE40-9C82-DB77A1B786C2}"/>
            </c:ext>
          </c:extLst>
        </c:ser>
        <c:dLbls>
          <c:showLegendKey val="0"/>
          <c:showVal val="0"/>
          <c:showCatName val="0"/>
          <c:showSerName val="0"/>
          <c:showPercent val="0"/>
          <c:showBubbleSize val="0"/>
        </c:dLbls>
        <c:gapWidth val="40"/>
        <c:axId val="2141144664"/>
        <c:axId val="2141134744"/>
      </c:barChart>
      <c:catAx>
        <c:axId val="2141144664"/>
        <c:scaling>
          <c:orientation val="minMax"/>
        </c:scaling>
        <c:delete val="0"/>
        <c:axPos val="b"/>
        <c:title>
          <c:tx>
            <c:rich>
              <a:bodyPr/>
              <a:lstStyle/>
              <a:p>
                <a:pPr>
                  <a:defRPr/>
                </a:pPr>
                <a:r>
                  <a:rPr lang="ja-JP" altLang="en-US"/>
                  <a:t>サンプル</a:t>
                </a:r>
                <a:r>
                  <a:rPr lang="en-US" altLang="ja-JP"/>
                  <a:t>No</a:t>
                </a:r>
              </a:p>
            </c:rich>
          </c:tx>
          <c:overlay val="0"/>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ja-JP"/>
          </a:p>
        </c:txPr>
        <c:crossAx val="2141134744"/>
        <c:crosses val="autoZero"/>
        <c:auto val="1"/>
        <c:lblAlgn val="ctr"/>
        <c:lblOffset val="100"/>
        <c:noMultiLvlLbl val="0"/>
      </c:catAx>
      <c:valAx>
        <c:axId val="2141134744"/>
        <c:scaling>
          <c:orientation val="minMax"/>
          <c:max val="7"/>
          <c:min val="0"/>
        </c:scaling>
        <c:delete val="0"/>
        <c:axPos val="l"/>
        <c:majorGridlines>
          <c:spPr>
            <a:ln w="9525" cap="flat" cmpd="sng" algn="ctr">
              <a:solidFill>
                <a:schemeClr val="tx2">
                  <a:lumMod val="15000"/>
                  <a:lumOff val="85000"/>
                </a:schemeClr>
              </a:solidFill>
              <a:round/>
            </a:ln>
            <a:effectLst/>
          </c:spPr>
        </c:majorGridlines>
        <c:title>
          <c:tx>
            <c:rich>
              <a:bodyPr rot="0" vert="wordArtVertRtl"/>
              <a:lstStyle/>
              <a:p>
                <a:pPr>
                  <a:defRPr sz="1100"/>
                </a:pPr>
                <a:r>
                  <a:rPr lang="ja-JP" altLang="en-US" sz="1100" dirty="0"/>
                  <a:t>眠気尺度（点）</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ja-JP"/>
          </a:p>
        </c:txPr>
        <c:crossAx val="2141144664"/>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ja-JP"/>
              <a:t>スタンフォード</a:t>
            </a:r>
            <a:r>
              <a:rPr lang="ja-JP" altLang="en-US"/>
              <a:t>５</a:t>
            </a:r>
            <a:r>
              <a:rPr lang="ja-JP"/>
              <a:t>限</a:t>
            </a:r>
          </a:p>
        </c:rich>
      </c:tx>
      <c:layout>
        <c:manualLayout>
          <c:xMode val="edge"/>
          <c:yMode val="edge"/>
          <c:x val="7.2685793456673503E-2"/>
          <c:y val="9.4625119367973701E-2"/>
        </c:manualLayout>
      </c:layout>
      <c:overlay val="0"/>
      <c:spPr>
        <a:solidFill>
          <a:srgbClr val="FFFFFF">
            <a:alpha val="62000"/>
          </a:srgbClr>
        </a:solidFill>
        <a:ln>
          <a:noFill/>
        </a:ln>
        <a:effectLst/>
      </c:spPr>
    </c:title>
    <c:autoTitleDeleted val="0"/>
    <c:plotArea>
      <c:layout>
        <c:manualLayout>
          <c:layoutTarget val="inner"/>
          <c:xMode val="edge"/>
          <c:yMode val="edge"/>
          <c:x val="7.1575294120095806E-2"/>
          <c:y val="0.23813988374273401"/>
          <c:w val="0.90334461774527697"/>
          <c:h val="0.51741189122333398"/>
        </c:manualLayout>
      </c:layout>
      <c:barChart>
        <c:barDir val="col"/>
        <c:grouping val="clustered"/>
        <c:varyColors val="0"/>
        <c:ser>
          <c:idx val="0"/>
          <c:order val="0"/>
          <c:tx>
            <c:strRef>
              <c:f>'[Microsoft Office PowerPoint 内のグラフ]スタンフォード'!$C$1</c:f>
              <c:strCache>
                <c:ptCount val="1"/>
                <c:pt idx="0">
                  <c:v>5限</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'[Microsoft Office PowerPoint 内のグラフ]スタンフォード'!$A$2:$A$18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'[Microsoft Office PowerPoint 内のグラフ]スタンフォード'!$C$2:$C$18</c:f>
              <c:numCache>
                <c:formatCode>General</c:formatCode>
                <c:ptCount val="17"/>
                <c:pt idx="0">
                  <c:v>3</c:v>
                </c:pt>
                <c:pt idx="1">
                  <c:v>3</c:v>
                </c:pt>
                <c:pt idx="2">
                  <c:v>5</c:v>
                </c:pt>
                <c:pt idx="3">
                  <c:v>4</c:v>
                </c:pt>
                <c:pt idx="4">
                  <c:v>5</c:v>
                </c:pt>
                <c:pt idx="5">
                  <c:v>5</c:v>
                </c:pt>
                <c:pt idx="6">
                  <c:v>3</c:v>
                </c:pt>
                <c:pt idx="7">
                  <c:v>5</c:v>
                </c:pt>
                <c:pt idx="8">
                  <c:v>3</c:v>
                </c:pt>
                <c:pt idx="9">
                  <c:v>1</c:v>
                </c:pt>
                <c:pt idx="10">
                  <c:v>5</c:v>
                </c:pt>
                <c:pt idx="11">
                  <c:v>1</c:v>
                </c:pt>
                <c:pt idx="12">
                  <c:v>4</c:v>
                </c:pt>
                <c:pt idx="13">
                  <c:v>2</c:v>
                </c:pt>
                <c:pt idx="14">
                  <c:v>3</c:v>
                </c:pt>
                <c:pt idx="15">
                  <c:v>4</c:v>
                </c:pt>
                <c:pt idx="16">
                  <c:v>4</c:v>
                </c:pt>
              </c:numCache>
            </c:numRef>
          </c:val>
          <c:extLst>
            <c:ext xmlns:c16="http://schemas.microsoft.com/office/drawing/2014/chart" uri="{C3380CC4-5D6E-409C-BE32-E72D297353CC}">
              <c16:uniqueId val="{00000000-63CA-4445-AA97-4A5CC3E69C8F}"/>
            </c:ext>
          </c:extLst>
        </c:ser>
        <c:ser>
          <c:idx val="1"/>
          <c:order val="1"/>
          <c:tx>
            <c:strRef>
              <c:f>'[Microsoft Office PowerPoint 内のグラフ]スタンフォード'!$F$1</c:f>
              <c:strCache>
                <c:ptCount val="1"/>
                <c:pt idx="0">
                  <c:v>K5限</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'[Microsoft Office PowerPoint 内のグラフ]スタンフォード'!$A$2:$A$18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'[Microsoft Office PowerPoint 内のグラフ]スタンフォード'!$F$2:$F$18</c:f>
              <c:numCache>
                <c:formatCode>General</c:formatCode>
                <c:ptCount val="17"/>
                <c:pt idx="0">
                  <c:v>2</c:v>
                </c:pt>
                <c:pt idx="1">
                  <c:v>1</c:v>
                </c:pt>
                <c:pt idx="2">
                  <c:v>3</c:v>
                </c:pt>
                <c:pt idx="3">
                  <c:v>3</c:v>
                </c:pt>
                <c:pt idx="4">
                  <c:v>3</c:v>
                </c:pt>
                <c:pt idx="5">
                  <c:v>4</c:v>
                </c:pt>
                <c:pt idx="6">
                  <c:v>2</c:v>
                </c:pt>
                <c:pt idx="7">
                  <c:v>3</c:v>
                </c:pt>
                <c:pt idx="8">
                  <c:v>2</c:v>
                </c:pt>
                <c:pt idx="9">
                  <c:v>2</c:v>
                </c:pt>
                <c:pt idx="10">
                  <c:v>3</c:v>
                </c:pt>
                <c:pt idx="11">
                  <c:v>2</c:v>
                </c:pt>
                <c:pt idx="12">
                  <c:v>2</c:v>
                </c:pt>
                <c:pt idx="13">
                  <c:v>1</c:v>
                </c:pt>
                <c:pt idx="14">
                  <c:v>2</c:v>
                </c:pt>
                <c:pt idx="15">
                  <c:v>2</c:v>
                </c:pt>
                <c:pt idx="16">
                  <c:v>4</c:v>
                </c:pt>
              </c:numCache>
            </c:numRef>
          </c:val>
          <c:extLst>
            <c:ext xmlns:c16="http://schemas.microsoft.com/office/drawing/2014/chart" uri="{C3380CC4-5D6E-409C-BE32-E72D297353CC}">
              <c16:uniqueId val="{00000001-63CA-4445-AA97-4A5CC3E69C8F}"/>
            </c:ext>
          </c:extLst>
        </c:ser>
        <c:dLbls>
          <c:showLegendKey val="0"/>
          <c:showVal val="0"/>
          <c:showCatName val="0"/>
          <c:showSerName val="0"/>
          <c:showPercent val="0"/>
          <c:showBubbleSize val="0"/>
        </c:dLbls>
        <c:gapWidth val="40"/>
        <c:axId val="2141076616"/>
        <c:axId val="2141059400"/>
      </c:barChart>
      <c:catAx>
        <c:axId val="2141076616"/>
        <c:scaling>
          <c:orientation val="minMax"/>
        </c:scaling>
        <c:delete val="0"/>
        <c:axPos val="b"/>
        <c:title>
          <c:tx>
            <c:rich>
              <a:bodyPr/>
              <a:lstStyle/>
              <a:p>
                <a:pPr>
                  <a:defRPr/>
                </a:pPr>
                <a:r>
                  <a:rPr lang="ja-JP" altLang="en-US"/>
                  <a:t>サンプル</a:t>
                </a:r>
                <a:r>
                  <a:rPr lang="en-US" altLang="ja-JP"/>
                  <a:t>No</a:t>
                </a:r>
                <a:endParaRPr lang="ja-JP" altLang="en-US"/>
              </a:p>
            </c:rich>
          </c:tx>
          <c:overlay val="0"/>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ja-JP"/>
          </a:p>
        </c:txPr>
        <c:crossAx val="2141059400"/>
        <c:crosses val="autoZero"/>
        <c:auto val="1"/>
        <c:lblAlgn val="ctr"/>
        <c:lblOffset val="100"/>
        <c:noMultiLvlLbl val="0"/>
      </c:catAx>
      <c:valAx>
        <c:axId val="2141059400"/>
        <c:scaling>
          <c:orientation val="minMax"/>
          <c:max val="7"/>
        </c:scaling>
        <c:delete val="0"/>
        <c:axPos val="l"/>
        <c:majorGridlines>
          <c:spPr>
            <a:ln w="9525" cap="flat" cmpd="sng" algn="ctr">
              <a:solidFill>
                <a:schemeClr val="tx2">
                  <a:lumMod val="15000"/>
                  <a:lumOff val="85000"/>
                </a:schemeClr>
              </a:solidFill>
              <a:round/>
            </a:ln>
            <a:effectLst/>
          </c:spPr>
        </c:majorGridlines>
        <c:title>
          <c:tx>
            <c:rich>
              <a:bodyPr rot="0" vert="wordArtVertRtl"/>
              <a:lstStyle/>
              <a:p>
                <a:pPr>
                  <a:defRPr sz="1100"/>
                </a:pPr>
                <a:r>
                  <a:rPr lang="ja-JP" altLang="en-US" sz="1100"/>
                  <a:t>眠気尺度（点）</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ja-JP"/>
          </a:p>
        </c:txPr>
        <c:crossAx val="2141076616"/>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ja-JP"/>
              <a:t>スタンフォード６限</a:t>
            </a:r>
          </a:p>
        </c:rich>
      </c:tx>
      <c:layout>
        <c:manualLayout>
          <c:xMode val="edge"/>
          <c:yMode val="edge"/>
          <c:x val="7.3568899117364805E-2"/>
          <c:y val="0.119400290885433"/>
        </c:manualLayout>
      </c:layout>
      <c:overlay val="0"/>
      <c:spPr>
        <a:solidFill>
          <a:srgbClr val="FFFFFF">
            <a:alpha val="64000"/>
          </a:srgbClr>
        </a:solidFill>
        <a:ln>
          <a:noFill/>
        </a:ln>
        <a:effectLst/>
      </c:spPr>
    </c:title>
    <c:autoTitleDeleted val="0"/>
    <c:plotArea>
      <c:layout/>
      <c:barChart>
        <c:barDir val="col"/>
        <c:grouping val="clustered"/>
        <c:varyColors val="0"/>
        <c:ser>
          <c:idx val="0"/>
          <c:order val="0"/>
          <c:tx>
            <c:strRef>
              <c:f>'[Microsoft Office PowerPoint 内のグラフ]スタンフォード'!$D$1</c:f>
              <c:strCache>
                <c:ptCount val="1"/>
                <c:pt idx="0">
                  <c:v>6限</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'[Microsoft Office PowerPoint 内のグラフ]スタンフォード'!$A$2:$A$20</c:f>
              <c:numCache>
                <c:formatCode>General</c:formatCod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numCache>
            </c:numRef>
          </c:cat>
          <c:val>
            <c:numRef>
              <c:f>'[Microsoft Office PowerPoint 内のグラフ]スタンフォード'!$D$2:$D$17</c:f>
              <c:numCache>
                <c:formatCode>General</c:formatCode>
                <c:ptCount val="16"/>
                <c:pt idx="0">
                  <c:v>2</c:v>
                </c:pt>
                <c:pt idx="1">
                  <c:v>6</c:v>
                </c:pt>
                <c:pt idx="2">
                  <c:v>4</c:v>
                </c:pt>
                <c:pt idx="3">
                  <c:v>5</c:v>
                </c:pt>
                <c:pt idx="4">
                  <c:v>4</c:v>
                </c:pt>
                <c:pt idx="5">
                  <c:v>3</c:v>
                </c:pt>
                <c:pt idx="6">
                  <c:v>3</c:v>
                </c:pt>
                <c:pt idx="7">
                  <c:v>3</c:v>
                </c:pt>
                <c:pt idx="8">
                  <c:v>3</c:v>
                </c:pt>
                <c:pt idx="9">
                  <c:v>1</c:v>
                </c:pt>
                <c:pt idx="10">
                  <c:v>5</c:v>
                </c:pt>
                <c:pt idx="11">
                  <c:v>1</c:v>
                </c:pt>
                <c:pt idx="12">
                  <c:v>4</c:v>
                </c:pt>
                <c:pt idx="13">
                  <c:v>2</c:v>
                </c:pt>
                <c:pt idx="14">
                  <c:v>3</c:v>
                </c:pt>
                <c:pt idx="15">
                  <c:v>4</c:v>
                </c:pt>
              </c:numCache>
            </c:numRef>
          </c:val>
          <c:extLst>
            <c:ext xmlns:c16="http://schemas.microsoft.com/office/drawing/2014/chart" uri="{C3380CC4-5D6E-409C-BE32-E72D297353CC}">
              <c16:uniqueId val="{00000000-08F9-1A43-A340-1E79F77182E1}"/>
            </c:ext>
          </c:extLst>
        </c:ser>
        <c:ser>
          <c:idx val="1"/>
          <c:order val="1"/>
          <c:tx>
            <c:strRef>
              <c:f>'[Microsoft Office PowerPoint 内のグラフ]スタンフォード'!$G$1</c:f>
              <c:strCache>
                <c:ptCount val="1"/>
                <c:pt idx="0">
                  <c:v>K6限</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'[Microsoft Office PowerPoint 内のグラフ]スタンフォード'!$A$2:$A$20</c:f>
              <c:numCache>
                <c:formatCode>General</c:formatCod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numCache>
            </c:numRef>
          </c:cat>
          <c:val>
            <c:numRef>
              <c:f>'[Microsoft Office PowerPoint 内のグラフ]スタンフォード'!$G$2:$G$17</c:f>
              <c:numCache>
                <c:formatCode>General</c:formatCode>
                <c:ptCount val="16"/>
                <c:pt idx="0">
                  <c:v>1</c:v>
                </c:pt>
                <c:pt idx="1">
                  <c:v>3</c:v>
                </c:pt>
                <c:pt idx="2">
                  <c:v>4</c:v>
                </c:pt>
                <c:pt idx="3">
                  <c:v>5</c:v>
                </c:pt>
                <c:pt idx="4">
                  <c:v>2</c:v>
                </c:pt>
                <c:pt idx="5">
                  <c:v>2</c:v>
                </c:pt>
                <c:pt idx="6">
                  <c:v>2</c:v>
                </c:pt>
                <c:pt idx="7">
                  <c:v>4</c:v>
                </c:pt>
                <c:pt idx="8">
                  <c:v>2</c:v>
                </c:pt>
                <c:pt idx="9">
                  <c:v>2</c:v>
                </c:pt>
                <c:pt idx="10">
                  <c:v>3</c:v>
                </c:pt>
                <c:pt idx="11">
                  <c:v>2</c:v>
                </c:pt>
                <c:pt idx="12">
                  <c:v>2</c:v>
                </c:pt>
                <c:pt idx="13">
                  <c:v>1</c:v>
                </c:pt>
                <c:pt idx="14">
                  <c:v>2</c:v>
                </c:pt>
                <c:pt idx="15">
                  <c:v>2</c:v>
                </c:pt>
              </c:numCache>
            </c:numRef>
          </c:val>
          <c:extLst>
            <c:ext xmlns:c16="http://schemas.microsoft.com/office/drawing/2014/chart" uri="{C3380CC4-5D6E-409C-BE32-E72D297353CC}">
              <c16:uniqueId val="{00000001-08F9-1A43-A340-1E79F77182E1}"/>
            </c:ext>
          </c:extLst>
        </c:ser>
        <c:dLbls>
          <c:showLegendKey val="0"/>
          <c:showVal val="0"/>
          <c:showCatName val="0"/>
          <c:showSerName val="0"/>
          <c:showPercent val="0"/>
          <c:showBubbleSize val="0"/>
        </c:dLbls>
        <c:gapWidth val="40"/>
        <c:axId val="2140880920"/>
        <c:axId val="2140870104"/>
      </c:barChart>
      <c:catAx>
        <c:axId val="2140880920"/>
        <c:scaling>
          <c:orientation val="minMax"/>
        </c:scaling>
        <c:delete val="0"/>
        <c:axPos val="b"/>
        <c:title>
          <c:tx>
            <c:rich>
              <a:bodyPr/>
              <a:lstStyle/>
              <a:p>
                <a:pPr>
                  <a:defRPr/>
                </a:pPr>
                <a:r>
                  <a:rPr lang="ja-JP" altLang="en-US"/>
                  <a:t>サンプル</a:t>
                </a:r>
                <a:r>
                  <a:rPr lang="en-US" altLang="ja-JP"/>
                  <a:t>No</a:t>
                </a:r>
                <a:endParaRPr lang="ja-JP" altLang="en-US"/>
              </a:p>
            </c:rich>
          </c:tx>
          <c:overlay val="0"/>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ja-JP"/>
          </a:p>
        </c:txPr>
        <c:crossAx val="2140870104"/>
        <c:crosses val="autoZero"/>
        <c:auto val="1"/>
        <c:lblAlgn val="ctr"/>
        <c:lblOffset val="100"/>
        <c:noMultiLvlLbl val="0"/>
      </c:catAx>
      <c:valAx>
        <c:axId val="214087010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vert="wordArtVertRtl"/>
              <a:lstStyle/>
              <a:p>
                <a:pPr>
                  <a:defRPr sz="1100"/>
                </a:pPr>
                <a:r>
                  <a:rPr lang="ja-JP" altLang="en-US" sz="1100"/>
                  <a:t>眠気尺度（点）</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ja-JP"/>
          </a:p>
        </c:txPr>
        <c:crossAx val="2140880920"/>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1"/>
          <c:order val="0"/>
          <c:tx>
            <c:strRef>
              <c:f>Sheet1!$F$28</c:f>
              <c:strCache>
                <c:ptCount val="1"/>
                <c:pt idx="0">
                  <c:v>人数</c:v>
                </c:pt>
              </c:strCache>
            </c:strRef>
          </c:tx>
          <c:dLbls>
            <c:dLbl>
              <c:idx val="3"/>
              <c:spPr>
                <a:solidFill>
                  <a:srgbClr val="E46C0A"/>
                </a:solidFill>
              </c:spPr>
              <c:txPr>
                <a:bodyPr/>
                <a:lstStyle/>
                <a:p>
                  <a:pPr>
                    <a:defRPr sz="2000">
                      <a:solidFill>
                        <a:schemeClr val="tx1"/>
                      </a:solidFill>
                    </a:defRPr>
                  </a:pPr>
                  <a:endParaRPr lang="ja-JP"/>
                </a:p>
              </c:txPr>
              <c:showLegendKey val="0"/>
              <c:showVal val="0"/>
              <c:showCatName val="1"/>
              <c:showSerName val="0"/>
              <c:showPercent val="1"/>
              <c:showBubbleSize val="0"/>
              <c:extLst>
                <c:ext xmlns:c16="http://schemas.microsoft.com/office/drawing/2014/chart" uri="{C3380CC4-5D6E-409C-BE32-E72D297353CC}">
                  <c16:uniqueId val="{00000000-0BE0-C343-B3DA-E7A57B9A7B3C}"/>
                </c:ext>
              </c:extLst>
            </c:dLbl>
            <c:dLbl>
              <c:idx val="4"/>
              <c:spPr>
                <a:solidFill>
                  <a:srgbClr val="E46C0A"/>
                </a:solidFill>
              </c:spPr>
              <c:txPr>
                <a:bodyPr/>
                <a:lstStyle/>
                <a:p>
                  <a:pPr>
                    <a:defRPr sz="2000">
                      <a:solidFill>
                        <a:schemeClr val="tx1"/>
                      </a:solidFill>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BE0-C343-B3DA-E7A57B9A7B3C}"/>
                </c:ext>
              </c:extLst>
            </c:dLbl>
            <c:spPr>
              <a:solidFill>
                <a:schemeClr val="bg1">
                  <a:lumMod val="75000"/>
                </a:schemeClr>
              </a:solidFill>
            </c:spPr>
            <c:txPr>
              <a:bodyPr/>
              <a:lstStyle/>
              <a:p>
                <a:pPr>
                  <a:defRPr sz="2000">
                    <a:solidFill>
                      <a:schemeClr val="tx1"/>
                    </a:solidFill>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Sheet1!$G$27:$K$27</c:f>
              <c:strCache>
                <c:ptCount val="5"/>
                <c:pt idx="0">
                  <c:v>3点減</c:v>
                </c:pt>
                <c:pt idx="1">
                  <c:v>2点減</c:v>
                </c:pt>
                <c:pt idx="2">
                  <c:v>1点減</c:v>
                </c:pt>
                <c:pt idx="3">
                  <c:v>変化なし</c:v>
                </c:pt>
                <c:pt idx="4">
                  <c:v>1点増</c:v>
                </c:pt>
              </c:strCache>
            </c:strRef>
          </c:cat>
          <c:val>
            <c:numRef>
              <c:f>Sheet1!$G$28:$K$28</c:f>
              <c:numCache>
                <c:formatCode>General</c:formatCode>
                <c:ptCount val="5"/>
                <c:pt idx="0">
                  <c:v>3</c:v>
                </c:pt>
                <c:pt idx="1">
                  <c:v>12</c:v>
                </c:pt>
                <c:pt idx="2">
                  <c:v>14</c:v>
                </c:pt>
                <c:pt idx="3">
                  <c:v>4</c:v>
                </c:pt>
                <c:pt idx="4">
                  <c:v>5</c:v>
                </c:pt>
              </c:numCache>
            </c:numRef>
          </c:val>
          <c:extLst>
            <c:ext xmlns:c16="http://schemas.microsoft.com/office/drawing/2014/chart" uri="{C3380CC4-5D6E-409C-BE32-E72D297353CC}">
              <c16:uniqueId val="{00000002-97E4-1A4E-A414-4B1D157F1627}"/>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6-08T17:06:19.550" idx="3">
    <p:pos x="6222" y="382"/>
    <p:text>前半、中間からのパワーアップが必要</p:text>
    <p:extLst mod="1">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08T17:10:41.346" idx="5">
    <p:pos x="-742" y="242"/>
    <p:text>見にくい。　
レジュメで大きく見せるのもありかなと。</p:text>
    <p:extLst mod="1">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08T17:10:41.346" idx="5">
    <p:pos x="-742" y="242"/>
    <p:text>見にくい。　
レジュメで大きく見せるのもありかなと。</p:text>
    <p:extLst mod="1">
      <p:ext uri="{C676402C-5697-4E1C-873F-D02D1690AC5C}">
        <p15:threadingInfo xmlns:p15="http://schemas.microsoft.com/office/powerpoint/2012/main" timeZoneBias="-540"/>
      </p:ext>
    </p:extLst>
  </p:cm>
</p:cmLst>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5CCCF-4713-9744-A9D0-DCE601CACC4D}" type="doc">
      <dgm:prSet loTypeId="urn:microsoft.com/office/officeart/2005/8/layout/funnel1" loCatId="" qsTypeId="urn:microsoft.com/office/officeart/2005/8/quickstyle/simple1" qsCatId="simple" csTypeId="urn:microsoft.com/office/officeart/2005/8/colors/accent2_3" csCatId="accent2" phldr="1"/>
      <dgm:spPr/>
      <dgm:t>
        <a:bodyPr/>
        <a:lstStyle/>
        <a:p>
          <a:endParaRPr kumimoji="1" lang="ja-JP" altLang="en-US"/>
        </a:p>
      </dgm:t>
    </dgm:pt>
    <dgm:pt modelId="{CB20863A-D81E-F54F-920D-57BB44304EDD}">
      <dgm:prSet/>
      <dgm:spPr/>
      <dgm:t>
        <a:bodyPr/>
        <a:lstStyle/>
        <a:p>
          <a:pPr rtl="0"/>
          <a:r>
            <a:rPr lang="ja-JP" altLang="en-US" dirty="0">
              <a:latin typeface="メイリオ" panose="020B0604030504040204" pitchFamily="50" charset="-128"/>
              <a:ea typeface="メイリオ" panose="020B0604030504040204" pitchFamily="50" charset="-128"/>
            </a:rPr>
            <a:t>男女</a:t>
          </a:r>
        </a:p>
      </dgm:t>
    </dgm:pt>
    <dgm:pt modelId="{1784B3DC-CF99-0E4C-9F03-076A7D78A98F}" type="parTrans" cxnId="{C82B8063-D309-5E4A-81C6-10DADC5F5E67}">
      <dgm:prSet/>
      <dgm:spPr/>
      <dgm:t>
        <a:bodyPr/>
        <a:lstStyle/>
        <a:p>
          <a:endParaRPr kumimoji="1" lang="ja-JP" altLang="en-US"/>
        </a:p>
      </dgm:t>
    </dgm:pt>
    <dgm:pt modelId="{449ED7A6-E349-3842-91E9-ED58033E243D}" type="sibTrans" cxnId="{C82B8063-D309-5E4A-81C6-10DADC5F5E67}">
      <dgm:prSet/>
      <dgm:spPr/>
      <dgm:t>
        <a:bodyPr/>
        <a:lstStyle/>
        <a:p>
          <a:endParaRPr kumimoji="1" lang="ja-JP" altLang="en-US"/>
        </a:p>
      </dgm:t>
    </dgm:pt>
    <dgm:pt modelId="{ADAB1597-D33A-9E47-B6AC-93607E4458D3}">
      <dgm:prSet custT="1"/>
      <dgm:spPr/>
      <dgm:t>
        <a:bodyPr/>
        <a:lstStyle/>
        <a:p>
          <a:pPr rtl="0"/>
          <a:r>
            <a:rPr kumimoji="1" lang="ja-JP" altLang="en-US" sz="3600" dirty="0">
              <a:solidFill>
                <a:schemeClr val="accent6">
                  <a:lumMod val="75000"/>
                </a:schemeClr>
              </a:solidFill>
              <a:latin typeface="メイリオ" panose="020B0604030504040204" pitchFamily="50" charset="-128"/>
              <a:ea typeface="メイリオ" panose="020B0604030504040204" pitchFamily="50" charset="-128"/>
            </a:rPr>
            <a:t>８変数でモデルを構成</a:t>
          </a:r>
          <a:endParaRPr lang="ja-JP" altLang="en-US" sz="3600" dirty="0">
            <a:solidFill>
              <a:schemeClr val="accent6">
                <a:lumMod val="75000"/>
              </a:schemeClr>
            </a:solidFill>
            <a:latin typeface="メイリオ" panose="020B0604030504040204" pitchFamily="50" charset="-128"/>
            <a:ea typeface="メイリオ" panose="020B0604030504040204" pitchFamily="50" charset="-128"/>
          </a:endParaRPr>
        </a:p>
      </dgm:t>
    </dgm:pt>
    <dgm:pt modelId="{005BA754-3C0C-264B-8CAE-F0D7D16D5E85}" type="parTrans" cxnId="{E60ABA31-FD2F-D340-BCAE-5FBBDC1A5510}">
      <dgm:prSet/>
      <dgm:spPr/>
      <dgm:t>
        <a:bodyPr/>
        <a:lstStyle/>
        <a:p>
          <a:endParaRPr kumimoji="1" lang="ja-JP" altLang="en-US"/>
        </a:p>
      </dgm:t>
    </dgm:pt>
    <dgm:pt modelId="{7A07F839-32E4-FE4D-9782-C708F280AAF4}" type="sibTrans" cxnId="{E60ABA31-FD2F-D340-BCAE-5FBBDC1A5510}">
      <dgm:prSet/>
      <dgm:spPr/>
      <dgm:t>
        <a:bodyPr/>
        <a:lstStyle/>
        <a:p>
          <a:endParaRPr kumimoji="1" lang="ja-JP" altLang="en-US"/>
        </a:p>
      </dgm:t>
    </dgm:pt>
    <dgm:pt modelId="{5441E956-AFD9-6043-8161-D93305A7578D}">
      <dgm:prSet/>
      <dgm:spPr/>
      <dgm:t>
        <a:bodyPr/>
        <a:lstStyle/>
        <a:p>
          <a:pPr rtl="0"/>
          <a:r>
            <a:rPr lang="ja-JP" altLang="en-US" dirty="0">
              <a:latin typeface="メイリオ" panose="020B0604030504040204" pitchFamily="50" charset="-128"/>
              <a:ea typeface="メイリオ" panose="020B0604030504040204" pitchFamily="50" charset="-128"/>
            </a:rPr>
            <a:t>就寝時刻</a:t>
          </a:r>
        </a:p>
      </dgm:t>
    </dgm:pt>
    <dgm:pt modelId="{DAD12DD7-3D4C-504E-8E3D-2D09E66C00AB}" type="parTrans" cxnId="{2ADCB89D-4651-1043-8A5D-68A479E11117}">
      <dgm:prSet/>
      <dgm:spPr/>
      <dgm:t>
        <a:bodyPr/>
        <a:lstStyle/>
        <a:p>
          <a:endParaRPr kumimoji="1" lang="ja-JP" altLang="en-US"/>
        </a:p>
      </dgm:t>
    </dgm:pt>
    <dgm:pt modelId="{A2CB51BC-3F13-6543-ACD2-AAEDB32BE00D}" type="sibTrans" cxnId="{2ADCB89D-4651-1043-8A5D-68A479E11117}">
      <dgm:prSet/>
      <dgm:spPr/>
      <dgm:t>
        <a:bodyPr/>
        <a:lstStyle/>
        <a:p>
          <a:endParaRPr kumimoji="1" lang="ja-JP" altLang="en-US"/>
        </a:p>
      </dgm:t>
    </dgm:pt>
    <dgm:pt modelId="{CE2EA838-2360-2340-B96A-C53A12D4DE73}">
      <dgm:prSet/>
      <dgm:spPr/>
      <dgm:t>
        <a:bodyPr/>
        <a:lstStyle/>
        <a:p>
          <a:pPr rtl="0"/>
          <a:r>
            <a:rPr lang="ja-JP" altLang="en-US" dirty="0">
              <a:latin typeface="メイリオ" panose="020B0604030504040204" pitchFamily="50" charset="-128"/>
              <a:ea typeface="メイリオ" panose="020B0604030504040204" pitchFamily="50" charset="-128"/>
            </a:rPr>
            <a:t>体育系活動日数</a:t>
          </a:r>
        </a:p>
      </dgm:t>
    </dgm:pt>
    <dgm:pt modelId="{293BD473-9C15-E44A-B439-FBBBFB625A27}" type="parTrans" cxnId="{636E0ED5-4DB2-8A4D-A9FC-96310C0B91D9}">
      <dgm:prSet/>
      <dgm:spPr/>
      <dgm:t>
        <a:bodyPr/>
        <a:lstStyle/>
        <a:p>
          <a:endParaRPr kumimoji="1" lang="ja-JP" altLang="en-US"/>
        </a:p>
      </dgm:t>
    </dgm:pt>
    <dgm:pt modelId="{7CDFB727-35E4-E84F-ADB0-D94CC0199982}" type="sibTrans" cxnId="{636E0ED5-4DB2-8A4D-A9FC-96310C0B91D9}">
      <dgm:prSet/>
      <dgm:spPr/>
      <dgm:t>
        <a:bodyPr/>
        <a:lstStyle/>
        <a:p>
          <a:endParaRPr kumimoji="1" lang="ja-JP" altLang="en-US"/>
        </a:p>
      </dgm:t>
    </dgm:pt>
    <dgm:pt modelId="{96FE4C8F-C076-7147-AB66-D7F9A5F80844}" type="pres">
      <dgm:prSet presAssocID="{CE25CCCF-4713-9744-A9D0-DCE601CACC4D}" presName="Name0" presStyleCnt="0">
        <dgm:presLayoutVars>
          <dgm:chMax val="4"/>
          <dgm:resizeHandles val="exact"/>
        </dgm:presLayoutVars>
      </dgm:prSet>
      <dgm:spPr/>
    </dgm:pt>
    <dgm:pt modelId="{B73DEDDA-C96C-2640-B3DB-090F1E3B603F}" type="pres">
      <dgm:prSet presAssocID="{CE25CCCF-4713-9744-A9D0-DCE601CACC4D}" presName="ellipse" presStyleLbl="trBgShp" presStyleIdx="0" presStyleCnt="1" custLinFactNeighborX="23768" custLinFactNeighborY="-4067"/>
      <dgm:spPr/>
    </dgm:pt>
    <dgm:pt modelId="{9CF52674-8E9B-B144-B2E6-5269D86802BD}" type="pres">
      <dgm:prSet presAssocID="{CE25CCCF-4713-9744-A9D0-DCE601CACC4D}" presName="arrow1" presStyleLbl="fgShp" presStyleIdx="0" presStyleCnt="1"/>
      <dgm:spPr/>
    </dgm:pt>
    <dgm:pt modelId="{67F44A00-E1AE-8543-8E3A-C300BDB2E481}" type="pres">
      <dgm:prSet presAssocID="{CE25CCCF-4713-9744-A9D0-DCE601CACC4D}" presName="rectangle" presStyleLbl="revTx" presStyleIdx="0" presStyleCnt="1" custScaleX="166667">
        <dgm:presLayoutVars>
          <dgm:bulletEnabled val="1"/>
        </dgm:presLayoutVars>
      </dgm:prSet>
      <dgm:spPr/>
    </dgm:pt>
    <dgm:pt modelId="{F926B4F1-98BD-584C-83BF-D6AF91727915}" type="pres">
      <dgm:prSet presAssocID="{5441E956-AFD9-6043-8161-D93305A7578D}" presName="item1" presStyleLbl="node1" presStyleIdx="0" presStyleCnt="3">
        <dgm:presLayoutVars>
          <dgm:bulletEnabled val="1"/>
        </dgm:presLayoutVars>
      </dgm:prSet>
      <dgm:spPr/>
    </dgm:pt>
    <dgm:pt modelId="{7E083708-D98A-C24F-8660-DF89E19FEBC8}" type="pres">
      <dgm:prSet presAssocID="{CE2EA838-2360-2340-B96A-C53A12D4DE73}" presName="item2" presStyleLbl="node1" presStyleIdx="1" presStyleCnt="3">
        <dgm:presLayoutVars>
          <dgm:bulletEnabled val="1"/>
        </dgm:presLayoutVars>
      </dgm:prSet>
      <dgm:spPr/>
    </dgm:pt>
    <dgm:pt modelId="{B5563591-5428-0C4E-A0A8-F5BF47700120}" type="pres">
      <dgm:prSet presAssocID="{ADAB1597-D33A-9E47-B6AC-93607E4458D3}" presName="item3" presStyleLbl="node1" presStyleIdx="2" presStyleCnt="3">
        <dgm:presLayoutVars>
          <dgm:bulletEnabled val="1"/>
        </dgm:presLayoutVars>
      </dgm:prSet>
      <dgm:spPr/>
    </dgm:pt>
    <dgm:pt modelId="{52E77E6B-4299-7C42-BB87-B32852ABCB0F}" type="pres">
      <dgm:prSet presAssocID="{CE25CCCF-4713-9744-A9D0-DCE601CACC4D}" presName="funnel" presStyleLbl="trAlignAcc1" presStyleIdx="0" presStyleCnt="1" custLinFactNeighborY="1016"/>
      <dgm:spPr/>
    </dgm:pt>
  </dgm:ptLst>
  <dgm:cxnLst>
    <dgm:cxn modelId="{90803B0F-0377-B34A-ABB7-FFED1D697A66}" type="presOf" srcId="{CE2EA838-2360-2340-B96A-C53A12D4DE73}" destId="{F926B4F1-98BD-584C-83BF-D6AF91727915}" srcOrd="0" destOrd="0" presId="urn:microsoft.com/office/officeart/2005/8/layout/funnel1"/>
    <dgm:cxn modelId="{E60ABA31-FD2F-D340-BCAE-5FBBDC1A5510}" srcId="{CE25CCCF-4713-9744-A9D0-DCE601CACC4D}" destId="{ADAB1597-D33A-9E47-B6AC-93607E4458D3}" srcOrd="3" destOrd="0" parTransId="{005BA754-3C0C-264B-8CAE-F0D7D16D5E85}" sibTransId="{7A07F839-32E4-FE4D-9782-C708F280AAF4}"/>
    <dgm:cxn modelId="{C82B8063-D309-5E4A-81C6-10DADC5F5E67}" srcId="{CE25CCCF-4713-9744-A9D0-DCE601CACC4D}" destId="{CB20863A-D81E-F54F-920D-57BB44304EDD}" srcOrd="0" destOrd="0" parTransId="{1784B3DC-CF99-0E4C-9F03-076A7D78A98F}" sibTransId="{449ED7A6-E349-3842-91E9-ED58033E243D}"/>
    <dgm:cxn modelId="{ADE4C379-60E3-9545-99AA-F3D5A54CFD87}" type="presOf" srcId="{CB20863A-D81E-F54F-920D-57BB44304EDD}" destId="{B5563591-5428-0C4E-A0A8-F5BF47700120}" srcOrd="0" destOrd="0" presId="urn:microsoft.com/office/officeart/2005/8/layout/funnel1"/>
    <dgm:cxn modelId="{045A5F7D-BE03-F24F-A9A8-C16655426B52}" type="presOf" srcId="{ADAB1597-D33A-9E47-B6AC-93607E4458D3}" destId="{67F44A00-E1AE-8543-8E3A-C300BDB2E481}" srcOrd="0" destOrd="0" presId="urn:microsoft.com/office/officeart/2005/8/layout/funnel1"/>
    <dgm:cxn modelId="{A5167C9D-8410-744E-830C-BD519EF661A0}" type="presOf" srcId="{CE25CCCF-4713-9744-A9D0-DCE601CACC4D}" destId="{96FE4C8F-C076-7147-AB66-D7F9A5F80844}" srcOrd="0" destOrd="0" presId="urn:microsoft.com/office/officeart/2005/8/layout/funnel1"/>
    <dgm:cxn modelId="{2ADCB89D-4651-1043-8A5D-68A479E11117}" srcId="{CE25CCCF-4713-9744-A9D0-DCE601CACC4D}" destId="{5441E956-AFD9-6043-8161-D93305A7578D}" srcOrd="1" destOrd="0" parTransId="{DAD12DD7-3D4C-504E-8E3D-2D09E66C00AB}" sibTransId="{A2CB51BC-3F13-6543-ACD2-AAEDB32BE00D}"/>
    <dgm:cxn modelId="{B83051B6-4B20-F149-827F-0C0304232740}" type="presOf" srcId="{5441E956-AFD9-6043-8161-D93305A7578D}" destId="{7E083708-D98A-C24F-8660-DF89E19FEBC8}" srcOrd="0" destOrd="0" presId="urn:microsoft.com/office/officeart/2005/8/layout/funnel1"/>
    <dgm:cxn modelId="{636E0ED5-4DB2-8A4D-A9FC-96310C0B91D9}" srcId="{CE25CCCF-4713-9744-A9D0-DCE601CACC4D}" destId="{CE2EA838-2360-2340-B96A-C53A12D4DE73}" srcOrd="2" destOrd="0" parTransId="{293BD473-9C15-E44A-B439-FBBBFB625A27}" sibTransId="{7CDFB727-35E4-E84F-ADB0-D94CC0199982}"/>
    <dgm:cxn modelId="{82178C5B-6F9C-1A45-978A-2AD96D84E1FA}" type="presParOf" srcId="{96FE4C8F-C076-7147-AB66-D7F9A5F80844}" destId="{B73DEDDA-C96C-2640-B3DB-090F1E3B603F}" srcOrd="0" destOrd="0" presId="urn:microsoft.com/office/officeart/2005/8/layout/funnel1"/>
    <dgm:cxn modelId="{37A3F443-CE08-7A45-AD0F-58839D94E76C}" type="presParOf" srcId="{96FE4C8F-C076-7147-AB66-D7F9A5F80844}" destId="{9CF52674-8E9B-B144-B2E6-5269D86802BD}" srcOrd="1" destOrd="0" presId="urn:microsoft.com/office/officeart/2005/8/layout/funnel1"/>
    <dgm:cxn modelId="{39FD37EE-07F1-A34E-9D66-3F72686A9FE4}" type="presParOf" srcId="{96FE4C8F-C076-7147-AB66-D7F9A5F80844}" destId="{67F44A00-E1AE-8543-8E3A-C300BDB2E481}" srcOrd="2" destOrd="0" presId="urn:microsoft.com/office/officeart/2005/8/layout/funnel1"/>
    <dgm:cxn modelId="{9907AC36-A55C-4A4C-9D30-7DD3473D39F5}" type="presParOf" srcId="{96FE4C8F-C076-7147-AB66-D7F9A5F80844}" destId="{F926B4F1-98BD-584C-83BF-D6AF91727915}" srcOrd="3" destOrd="0" presId="urn:microsoft.com/office/officeart/2005/8/layout/funnel1"/>
    <dgm:cxn modelId="{A0043EE8-BCD5-434E-84B1-4FDFEEEB542D}" type="presParOf" srcId="{96FE4C8F-C076-7147-AB66-D7F9A5F80844}" destId="{7E083708-D98A-C24F-8660-DF89E19FEBC8}" srcOrd="4" destOrd="0" presId="urn:microsoft.com/office/officeart/2005/8/layout/funnel1"/>
    <dgm:cxn modelId="{D3E0FFA1-6909-C341-87AE-6BF48A19BDDE}" type="presParOf" srcId="{96FE4C8F-C076-7147-AB66-D7F9A5F80844}" destId="{B5563591-5428-0C4E-A0A8-F5BF47700120}" srcOrd="5" destOrd="0" presId="urn:microsoft.com/office/officeart/2005/8/layout/funnel1"/>
    <dgm:cxn modelId="{61119E0F-BA69-3343-8F70-E3F562725511}" type="presParOf" srcId="{96FE4C8F-C076-7147-AB66-D7F9A5F80844}" destId="{52E77E6B-4299-7C42-BB87-B32852ABCB0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5CCCF-4713-9744-A9D0-DCE601CACC4D}" type="doc">
      <dgm:prSet loTypeId="urn:microsoft.com/office/officeart/2005/8/layout/funnel1" loCatId="" qsTypeId="urn:microsoft.com/office/officeart/2005/8/quickstyle/simple1" qsCatId="simple" csTypeId="urn:microsoft.com/office/officeart/2005/8/colors/accent2_3" csCatId="accent2" phldr="1"/>
      <dgm:spPr/>
      <dgm:t>
        <a:bodyPr/>
        <a:lstStyle/>
        <a:p>
          <a:endParaRPr kumimoji="1" lang="ja-JP" altLang="en-US"/>
        </a:p>
      </dgm:t>
    </dgm:pt>
    <dgm:pt modelId="{CB20863A-D81E-F54F-920D-57BB44304EDD}">
      <dgm:prSet/>
      <dgm:spPr/>
      <dgm:t>
        <a:bodyPr/>
        <a:lstStyle/>
        <a:p>
          <a:pPr rtl="0"/>
          <a:r>
            <a:rPr lang="ja-JP" altLang="en-US" dirty="0">
              <a:latin typeface="メイリオ" panose="020B0604030504040204" pitchFamily="50" charset="-128"/>
              <a:ea typeface="メイリオ" panose="020B0604030504040204" pitchFamily="50" charset="-128"/>
            </a:rPr>
            <a:t>男女</a:t>
          </a:r>
        </a:p>
      </dgm:t>
    </dgm:pt>
    <dgm:pt modelId="{1784B3DC-CF99-0E4C-9F03-076A7D78A98F}" type="parTrans" cxnId="{C82B8063-D309-5E4A-81C6-10DADC5F5E67}">
      <dgm:prSet/>
      <dgm:spPr/>
      <dgm:t>
        <a:bodyPr/>
        <a:lstStyle/>
        <a:p>
          <a:endParaRPr kumimoji="1" lang="ja-JP" altLang="en-US"/>
        </a:p>
      </dgm:t>
    </dgm:pt>
    <dgm:pt modelId="{449ED7A6-E349-3842-91E9-ED58033E243D}" type="sibTrans" cxnId="{C82B8063-D309-5E4A-81C6-10DADC5F5E67}">
      <dgm:prSet/>
      <dgm:spPr/>
      <dgm:t>
        <a:bodyPr/>
        <a:lstStyle/>
        <a:p>
          <a:endParaRPr kumimoji="1" lang="ja-JP" altLang="en-US"/>
        </a:p>
      </dgm:t>
    </dgm:pt>
    <dgm:pt modelId="{ADAB1597-D33A-9E47-B6AC-93607E4458D3}">
      <dgm:prSet custT="1"/>
      <dgm:spPr/>
      <dgm:t>
        <a:bodyPr/>
        <a:lstStyle/>
        <a:p>
          <a:pPr rtl="0"/>
          <a:r>
            <a:rPr kumimoji="1" lang="ja-JP" altLang="en-US" sz="3600" dirty="0">
              <a:solidFill>
                <a:schemeClr val="accent6">
                  <a:lumMod val="75000"/>
                </a:schemeClr>
              </a:solidFill>
            </a:rPr>
            <a:t>１７変数で分析</a:t>
          </a:r>
          <a:endParaRPr lang="ja-JP" altLang="en-US" sz="3600" dirty="0">
            <a:solidFill>
              <a:schemeClr val="accent6">
                <a:lumMod val="75000"/>
              </a:schemeClr>
            </a:solidFill>
          </a:endParaRPr>
        </a:p>
      </dgm:t>
    </dgm:pt>
    <dgm:pt modelId="{005BA754-3C0C-264B-8CAE-F0D7D16D5E85}" type="parTrans" cxnId="{E60ABA31-FD2F-D340-BCAE-5FBBDC1A5510}">
      <dgm:prSet/>
      <dgm:spPr/>
      <dgm:t>
        <a:bodyPr/>
        <a:lstStyle/>
        <a:p>
          <a:endParaRPr kumimoji="1" lang="ja-JP" altLang="en-US"/>
        </a:p>
      </dgm:t>
    </dgm:pt>
    <dgm:pt modelId="{7A07F839-32E4-FE4D-9782-C708F280AAF4}" type="sibTrans" cxnId="{E60ABA31-FD2F-D340-BCAE-5FBBDC1A5510}">
      <dgm:prSet/>
      <dgm:spPr/>
      <dgm:t>
        <a:bodyPr/>
        <a:lstStyle/>
        <a:p>
          <a:endParaRPr kumimoji="1" lang="ja-JP" altLang="en-US"/>
        </a:p>
      </dgm:t>
    </dgm:pt>
    <dgm:pt modelId="{5441E956-AFD9-6043-8161-D93305A7578D}">
      <dgm:prSet/>
      <dgm:spPr/>
      <dgm:t>
        <a:bodyPr/>
        <a:lstStyle/>
        <a:p>
          <a:pPr rtl="0"/>
          <a:r>
            <a:rPr lang="ja-JP" altLang="en-US" dirty="0">
              <a:latin typeface="メイリオ" panose="020B0604030504040204" pitchFamily="50" charset="-128"/>
              <a:ea typeface="メイリオ" panose="020B0604030504040204" pitchFamily="50" charset="-128"/>
            </a:rPr>
            <a:t>就寝時刻</a:t>
          </a:r>
        </a:p>
      </dgm:t>
    </dgm:pt>
    <dgm:pt modelId="{DAD12DD7-3D4C-504E-8E3D-2D09E66C00AB}" type="parTrans" cxnId="{2ADCB89D-4651-1043-8A5D-68A479E11117}">
      <dgm:prSet/>
      <dgm:spPr/>
      <dgm:t>
        <a:bodyPr/>
        <a:lstStyle/>
        <a:p>
          <a:endParaRPr kumimoji="1" lang="ja-JP" altLang="en-US"/>
        </a:p>
      </dgm:t>
    </dgm:pt>
    <dgm:pt modelId="{A2CB51BC-3F13-6543-ACD2-AAEDB32BE00D}" type="sibTrans" cxnId="{2ADCB89D-4651-1043-8A5D-68A479E11117}">
      <dgm:prSet/>
      <dgm:spPr/>
      <dgm:t>
        <a:bodyPr/>
        <a:lstStyle/>
        <a:p>
          <a:endParaRPr kumimoji="1" lang="ja-JP" altLang="en-US"/>
        </a:p>
      </dgm:t>
    </dgm:pt>
    <dgm:pt modelId="{CE2EA838-2360-2340-B96A-C53A12D4DE73}">
      <dgm:prSet/>
      <dgm:spPr/>
      <dgm:t>
        <a:bodyPr/>
        <a:lstStyle/>
        <a:p>
          <a:pPr rtl="0"/>
          <a:r>
            <a:rPr lang="ja-JP" altLang="en-US" dirty="0">
              <a:latin typeface="メイリオ" panose="020B0604030504040204" pitchFamily="50" charset="-128"/>
              <a:ea typeface="メイリオ" panose="020B0604030504040204" pitchFamily="50" charset="-128"/>
            </a:rPr>
            <a:t>体育系活動日数</a:t>
          </a:r>
        </a:p>
      </dgm:t>
    </dgm:pt>
    <dgm:pt modelId="{293BD473-9C15-E44A-B439-FBBBFB625A27}" type="parTrans" cxnId="{636E0ED5-4DB2-8A4D-A9FC-96310C0B91D9}">
      <dgm:prSet/>
      <dgm:spPr/>
      <dgm:t>
        <a:bodyPr/>
        <a:lstStyle/>
        <a:p>
          <a:endParaRPr kumimoji="1" lang="ja-JP" altLang="en-US"/>
        </a:p>
      </dgm:t>
    </dgm:pt>
    <dgm:pt modelId="{7CDFB727-35E4-E84F-ADB0-D94CC0199982}" type="sibTrans" cxnId="{636E0ED5-4DB2-8A4D-A9FC-96310C0B91D9}">
      <dgm:prSet/>
      <dgm:spPr/>
      <dgm:t>
        <a:bodyPr/>
        <a:lstStyle/>
        <a:p>
          <a:endParaRPr kumimoji="1" lang="ja-JP" altLang="en-US"/>
        </a:p>
      </dgm:t>
    </dgm:pt>
    <dgm:pt modelId="{96FE4C8F-C076-7147-AB66-D7F9A5F80844}" type="pres">
      <dgm:prSet presAssocID="{CE25CCCF-4713-9744-A9D0-DCE601CACC4D}" presName="Name0" presStyleCnt="0">
        <dgm:presLayoutVars>
          <dgm:chMax val="4"/>
          <dgm:resizeHandles val="exact"/>
        </dgm:presLayoutVars>
      </dgm:prSet>
      <dgm:spPr/>
    </dgm:pt>
    <dgm:pt modelId="{B73DEDDA-C96C-2640-B3DB-090F1E3B603F}" type="pres">
      <dgm:prSet presAssocID="{CE25CCCF-4713-9744-A9D0-DCE601CACC4D}" presName="ellipse" presStyleLbl="trBgShp" presStyleIdx="0" presStyleCnt="1" custLinFactNeighborX="23768" custLinFactNeighborY="-4067"/>
      <dgm:spPr/>
    </dgm:pt>
    <dgm:pt modelId="{9CF52674-8E9B-B144-B2E6-5269D86802BD}" type="pres">
      <dgm:prSet presAssocID="{CE25CCCF-4713-9744-A9D0-DCE601CACC4D}" presName="arrow1" presStyleLbl="fgShp" presStyleIdx="0" presStyleCnt="1"/>
      <dgm:spPr/>
    </dgm:pt>
    <dgm:pt modelId="{67F44A00-E1AE-8543-8E3A-C300BDB2E481}" type="pres">
      <dgm:prSet presAssocID="{CE25CCCF-4713-9744-A9D0-DCE601CACC4D}" presName="rectangle" presStyleLbl="revTx" presStyleIdx="0" presStyleCnt="1" custScaleX="166667">
        <dgm:presLayoutVars>
          <dgm:bulletEnabled val="1"/>
        </dgm:presLayoutVars>
      </dgm:prSet>
      <dgm:spPr/>
    </dgm:pt>
    <dgm:pt modelId="{F926B4F1-98BD-584C-83BF-D6AF91727915}" type="pres">
      <dgm:prSet presAssocID="{5441E956-AFD9-6043-8161-D93305A7578D}" presName="item1" presStyleLbl="node1" presStyleIdx="0" presStyleCnt="3">
        <dgm:presLayoutVars>
          <dgm:bulletEnabled val="1"/>
        </dgm:presLayoutVars>
      </dgm:prSet>
      <dgm:spPr/>
    </dgm:pt>
    <dgm:pt modelId="{7E083708-D98A-C24F-8660-DF89E19FEBC8}" type="pres">
      <dgm:prSet presAssocID="{CE2EA838-2360-2340-B96A-C53A12D4DE73}" presName="item2" presStyleLbl="node1" presStyleIdx="1" presStyleCnt="3">
        <dgm:presLayoutVars>
          <dgm:bulletEnabled val="1"/>
        </dgm:presLayoutVars>
      </dgm:prSet>
      <dgm:spPr/>
    </dgm:pt>
    <dgm:pt modelId="{B5563591-5428-0C4E-A0A8-F5BF47700120}" type="pres">
      <dgm:prSet presAssocID="{ADAB1597-D33A-9E47-B6AC-93607E4458D3}" presName="item3" presStyleLbl="node1" presStyleIdx="2" presStyleCnt="3">
        <dgm:presLayoutVars>
          <dgm:bulletEnabled val="1"/>
        </dgm:presLayoutVars>
      </dgm:prSet>
      <dgm:spPr/>
    </dgm:pt>
    <dgm:pt modelId="{52E77E6B-4299-7C42-BB87-B32852ABCB0F}" type="pres">
      <dgm:prSet presAssocID="{CE25CCCF-4713-9744-A9D0-DCE601CACC4D}" presName="funnel" presStyleLbl="trAlignAcc1" presStyleIdx="0" presStyleCnt="1" custLinFactNeighborX="-396" custLinFactNeighborY="723"/>
      <dgm:spPr/>
    </dgm:pt>
  </dgm:ptLst>
  <dgm:cxnLst>
    <dgm:cxn modelId="{90803B0F-0377-B34A-ABB7-FFED1D697A66}" type="presOf" srcId="{CE2EA838-2360-2340-B96A-C53A12D4DE73}" destId="{F926B4F1-98BD-584C-83BF-D6AF91727915}" srcOrd="0" destOrd="0" presId="urn:microsoft.com/office/officeart/2005/8/layout/funnel1"/>
    <dgm:cxn modelId="{E60ABA31-FD2F-D340-BCAE-5FBBDC1A5510}" srcId="{CE25CCCF-4713-9744-A9D0-DCE601CACC4D}" destId="{ADAB1597-D33A-9E47-B6AC-93607E4458D3}" srcOrd="3" destOrd="0" parTransId="{005BA754-3C0C-264B-8CAE-F0D7D16D5E85}" sibTransId="{7A07F839-32E4-FE4D-9782-C708F280AAF4}"/>
    <dgm:cxn modelId="{C82B8063-D309-5E4A-81C6-10DADC5F5E67}" srcId="{CE25CCCF-4713-9744-A9D0-DCE601CACC4D}" destId="{CB20863A-D81E-F54F-920D-57BB44304EDD}" srcOrd="0" destOrd="0" parTransId="{1784B3DC-CF99-0E4C-9F03-076A7D78A98F}" sibTransId="{449ED7A6-E349-3842-91E9-ED58033E243D}"/>
    <dgm:cxn modelId="{ADE4C379-60E3-9545-99AA-F3D5A54CFD87}" type="presOf" srcId="{CB20863A-D81E-F54F-920D-57BB44304EDD}" destId="{B5563591-5428-0C4E-A0A8-F5BF47700120}" srcOrd="0" destOrd="0" presId="urn:microsoft.com/office/officeart/2005/8/layout/funnel1"/>
    <dgm:cxn modelId="{045A5F7D-BE03-F24F-A9A8-C16655426B52}" type="presOf" srcId="{ADAB1597-D33A-9E47-B6AC-93607E4458D3}" destId="{67F44A00-E1AE-8543-8E3A-C300BDB2E481}" srcOrd="0" destOrd="0" presId="urn:microsoft.com/office/officeart/2005/8/layout/funnel1"/>
    <dgm:cxn modelId="{A5167C9D-8410-744E-830C-BD519EF661A0}" type="presOf" srcId="{CE25CCCF-4713-9744-A9D0-DCE601CACC4D}" destId="{96FE4C8F-C076-7147-AB66-D7F9A5F80844}" srcOrd="0" destOrd="0" presId="urn:microsoft.com/office/officeart/2005/8/layout/funnel1"/>
    <dgm:cxn modelId="{2ADCB89D-4651-1043-8A5D-68A479E11117}" srcId="{CE25CCCF-4713-9744-A9D0-DCE601CACC4D}" destId="{5441E956-AFD9-6043-8161-D93305A7578D}" srcOrd="1" destOrd="0" parTransId="{DAD12DD7-3D4C-504E-8E3D-2D09E66C00AB}" sibTransId="{A2CB51BC-3F13-6543-ACD2-AAEDB32BE00D}"/>
    <dgm:cxn modelId="{B83051B6-4B20-F149-827F-0C0304232740}" type="presOf" srcId="{5441E956-AFD9-6043-8161-D93305A7578D}" destId="{7E083708-D98A-C24F-8660-DF89E19FEBC8}" srcOrd="0" destOrd="0" presId="urn:microsoft.com/office/officeart/2005/8/layout/funnel1"/>
    <dgm:cxn modelId="{636E0ED5-4DB2-8A4D-A9FC-96310C0B91D9}" srcId="{CE25CCCF-4713-9744-A9D0-DCE601CACC4D}" destId="{CE2EA838-2360-2340-B96A-C53A12D4DE73}" srcOrd="2" destOrd="0" parTransId="{293BD473-9C15-E44A-B439-FBBBFB625A27}" sibTransId="{7CDFB727-35E4-E84F-ADB0-D94CC0199982}"/>
    <dgm:cxn modelId="{82178C5B-6F9C-1A45-978A-2AD96D84E1FA}" type="presParOf" srcId="{96FE4C8F-C076-7147-AB66-D7F9A5F80844}" destId="{B73DEDDA-C96C-2640-B3DB-090F1E3B603F}" srcOrd="0" destOrd="0" presId="urn:microsoft.com/office/officeart/2005/8/layout/funnel1"/>
    <dgm:cxn modelId="{37A3F443-CE08-7A45-AD0F-58839D94E76C}" type="presParOf" srcId="{96FE4C8F-C076-7147-AB66-D7F9A5F80844}" destId="{9CF52674-8E9B-B144-B2E6-5269D86802BD}" srcOrd="1" destOrd="0" presId="urn:microsoft.com/office/officeart/2005/8/layout/funnel1"/>
    <dgm:cxn modelId="{39FD37EE-07F1-A34E-9D66-3F72686A9FE4}" type="presParOf" srcId="{96FE4C8F-C076-7147-AB66-D7F9A5F80844}" destId="{67F44A00-E1AE-8543-8E3A-C300BDB2E481}" srcOrd="2" destOrd="0" presId="urn:microsoft.com/office/officeart/2005/8/layout/funnel1"/>
    <dgm:cxn modelId="{9907AC36-A55C-4A4C-9D30-7DD3473D39F5}" type="presParOf" srcId="{96FE4C8F-C076-7147-AB66-D7F9A5F80844}" destId="{F926B4F1-98BD-584C-83BF-D6AF91727915}" srcOrd="3" destOrd="0" presId="urn:microsoft.com/office/officeart/2005/8/layout/funnel1"/>
    <dgm:cxn modelId="{A0043EE8-BCD5-434E-84B1-4FDFEEEB542D}" type="presParOf" srcId="{96FE4C8F-C076-7147-AB66-D7F9A5F80844}" destId="{7E083708-D98A-C24F-8660-DF89E19FEBC8}" srcOrd="4" destOrd="0" presId="urn:microsoft.com/office/officeart/2005/8/layout/funnel1"/>
    <dgm:cxn modelId="{D3E0FFA1-6909-C341-87AE-6BF48A19BDDE}" type="presParOf" srcId="{96FE4C8F-C076-7147-AB66-D7F9A5F80844}" destId="{B5563591-5428-0C4E-A0A8-F5BF47700120}" srcOrd="5" destOrd="0" presId="urn:microsoft.com/office/officeart/2005/8/layout/funnel1"/>
    <dgm:cxn modelId="{61119E0F-BA69-3343-8F70-E3F562725511}" type="presParOf" srcId="{96FE4C8F-C076-7147-AB66-D7F9A5F80844}" destId="{52E77E6B-4299-7C42-BB87-B32852ABCB0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10A5AE-3FCA-0F4B-9AF0-4BEDD81BD349}"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kumimoji="1" lang="ja-JP" altLang="en-US"/>
        </a:p>
      </dgm:t>
    </dgm:pt>
    <dgm:pt modelId="{01FE02C3-9C78-3D44-BC72-725BF50F3F6F}">
      <dgm:prSet phldrT="[テキスト]"/>
      <dgm:spPr/>
      <dgm:t>
        <a:bodyPr/>
        <a:lstStyle/>
        <a:p>
          <a:r>
            <a:rPr kumimoji="1" lang="ja-JP" altLang="en-US" dirty="0">
              <a:latin typeface="メイリオ" panose="020B0604030504040204" pitchFamily="50" charset="-128"/>
              <a:ea typeface="メイリオ" panose="020B0604030504040204" pitchFamily="50" charset="-128"/>
            </a:rPr>
            <a:t>アンケート結果</a:t>
          </a:r>
        </a:p>
      </dgm:t>
    </dgm:pt>
    <dgm:pt modelId="{97B8D4E9-9CD4-3844-9685-EDFB2EA2F562}" type="parTrans" cxnId="{6FCD1443-FC68-634B-B5CF-642D873ADD7D}">
      <dgm:prSet/>
      <dgm:spPr/>
      <dgm:t>
        <a:bodyPr/>
        <a:lstStyle/>
        <a:p>
          <a:endParaRPr kumimoji="1" lang="ja-JP" altLang="en-US"/>
        </a:p>
      </dgm:t>
    </dgm:pt>
    <dgm:pt modelId="{A26691B9-E130-4E41-90E9-6067F11207FD}" type="sibTrans" cxnId="{6FCD1443-FC68-634B-B5CF-642D873ADD7D}">
      <dgm:prSet/>
      <dgm:spPr/>
      <dgm:t>
        <a:bodyPr/>
        <a:lstStyle/>
        <a:p>
          <a:endParaRPr kumimoji="1" lang="ja-JP" altLang="en-US"/>
        </a:p>
      </dgm:t>
    </dgm:pt>
    <dgm:pt modelId="{50FB512D-C1DE-1445-BA86-5BC4179A4C70}">
      <dgm:prSet phldrT="[テキスト]"/>
      <dgm:spPr/>
      <dgm:t>
        <a:bodyPr/>
        <a:lstStyle/>
        <a:p>
          <a:r>
            <a:rPr kumimoji="1" lang="ja-JP" altLang="en-US" dirty="0">
              <a:latin typeface="メイリオ" panose="020B0604030504040204" pitchFamily="50" charset="-128"/>
              <a:ea typeface="メイリオ" panose="020B0604030504040204" pitchFamily="50" charset="-128"/>
            </a:rPr>
            <a:t>ヒアリング</a:t>
          </a:r>
        </a:p>
      </dgm:t>
    </dgm:pt>
    <dgm:pt modelId="{BC2931D9-5E56-4A42-B264-F74DEEFF4B47}" type="parTrans" cxnId="{BE47740A-5011-3647-A23D-B9FA72498C56}">
      <dgm:prSet/>
      <dgm:spPr/>
      <dgm:t>
        <a:bodyPr/>
        <a:lstStyle/>
        <a:p>
          <a:endParaRPr kumimoji="1" lang="ja-JP" altLang="en-US"/>
        </a:p>
      </dgm:t>
    </dgm:pt>
    <dgm:pt modelId="{E51C4CE6-57A9-3A44-BC8C-AADC96485981}" type="sibTrans" cxnId="{BE47740A-5011-3647-A23D-B9FA72498C56}">
      <dgm:prSet/>
      <dgm:spPr/>
      <dgm:t>
        <a:bodyPr/>
        <a:lstStyle/>
        <a:p>
          <a:endParaRPr kumimoji="1" lang="ja-JP" altLang="en-US"/>
        </a:p>
      </dgm:t>
    </dgm:pt>
    <dgm:pt modelId="{0BE4A1C1-143F-B846-AE92-D05E42D5DC36}">
      <dgm:prSet phldrT="[テキスト]"/>
      <dgm:spPr/>
      <dgm:t>
        <a:bodyPr/>
        <a:lstStyle/>
        <a:p>
          <a:r>
            <a:rPr kumimoji="1" lang="ja-JP" altLang="en-US" dirty="0">
              <a:latin typeface="メイリオ" panose="020B0604030504040204" pitchFamily="50" charset="-128"/>
              <a:ea typeface="メイリオ" panose="020B0604030504040204" pitchFamily="50" charset="-128"/>
            </a:rPr>
            <a:t>仮眠室実験</a:t>
          </a:r>
        </a:p>
      </dgm:t>
    </dgm:pt>
    <dgm:pt modelId="{DAE0CEF9-E4C5-E748-A215-523498037C16}" type="parTrans" cxnId="{927314E5-D5DA-DE4B-8E37-1C3E054EBD73}">
      <dgm:prSet/>
      <dgm:spPr/>
      <dgm:t>
        <a:bodyPr/>
        <a:lstStyle/>
        <a:p>
          <a:endParaRPr kumimoji="1" lang="ja-JP" altLang="en-US"/>
        </a:p>
      </dgm:t>
    </dgm:pt>
    <dgm:pt modelId="{4DFF27C1-A875-F249-9E48-A7F5E19287C3}" type="sibTrans" cxnId="{927314E5-D5DA-DE4B-8E37-1C3E054EBD73}">
      <dgm:prSet/>
      <dgm:spPr/>
      <dgm:t>
        <a:bodyPr/>
        <a:lstStyle/>
        <a:p>
          <a:endParaRPr kumimoji="1" lang="ja-JP" altLang="en-US"/>
        </a:p>
      </dgm:t>
    </dgm:pt>
    <dgm:pt modelId="{614EFB4E-C490-A94E-9C54-D97C50DDC62E}">
      <dgm:prSet/>
      <dgm:spPr/>
      <dgm:t>
        <a:bodyPr/>
        <a:lstStyle/>
        <a:p>
          <a:r>
            <a:rPr kumimoji="1" lang="ja-JP" altLang="en-US">
              <a:latin typeface="メイリオ" panose="020B0604030504040204" pitchFamily="50" charset="-128"/>
              <a:ea typeface="メイリオ" panose="020B0604030504040204" pitchFamily="50" charset="-128"/>
            </a:rPr>
            <a:t>効果的な仮眠が行われていない</a:t>
          </a:r>
          <a:endParaRPr kumimoji="1" lang="ja-JP" altLang="en-US" dirty="0">
            <a:latin typeface="メイリオ" panose="020B0604030504040204" pitchFamily="50" charset="-128"/>
            <a:ea typeface="メイリオ" panose="020B0604030504040204" pitchFamily="50" charset="-128"/>
          </a:endParaRPr>
        </a:p>
      </dgm:t>
    </dgm:pt>
    <dgm:pt modelId="{5BE2CF85-0C85-C041-9A58-913754046CF5}" type="parTrans" cxnId="{68718D22-3F4B-C940-8E6A-B6710AF82BF9}">
      <dgm:prSet/>
      <dgm:spPr/>
      <dgm:t>
        <a:bodyPr/>
        <a:lstStyle/>
        <a:p>
          <a:endParaRPr kumimoji="1" lang="ja-JP" altLang="en-US"/>
        </a:p>
      </dgm:t>
    </dgm:pt>
    <dgm:pt modelId="{04DA9E6D-97AE-B148-AE60-6B7902989CF6}" type="sibTrans" cxnId="{68718D22-3F4B-C940-8E6A-B6710AF82BF9}">
      <dgm:prSet/>
      <dgm:spPr/>
      <dgm:t>
        <a:bodyPr/>
        <a:lstStyle/>
        <a:p>
          <a:endParaRPr kumimoji="1" lang="ja-JP" altLang="en-US"/>
        </a:p>
      </dgm:t>
    </dgm:pt>
    <dgm:pt modelId="{C3EE95A0-7000-A041-B306-FA3F731CF5BB}">
      <dgm:prSet/>
      <dgm:spPr/>
      <dgm:t>
        <a:bodyPr/>
        <a:lstStyle/>
        <a:p>
          <a:r>
            <a:rPr kumimoji="1" lang="en-US" altLang="ja-JP" dirty="0">
              <a:latin typeface="メイリオ" panose="020B0604030504040204" pitchFamily="50" charset="-128"/>
              <a:ea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rPr>
            <a:t>種類の仮眠（付加的仮眠、補償的仮眠、予防的仮眠）</a:t>
          </a:r>
        </a:p>
      </dgm:t>
    </dgm:pt>
    <dgm:pt modelId="{D44695E0-98C2-4C49-967D-095EB054A386}" type="parTrans" cxnId="{CA38140A-44B8-2341-B972-63B4196BBBD9}">
      <dgm:prSet/>
      <dgm:spPr/>
      <dgm:t>
        <a:bodyPr/>
        <a:lstStyle/>
        <a:p>
          <a:endParaRPr kumimoji="1" lang="ja-JP" altLang="en-US"/>
        </a:p>
      </dgm:t>
    </dgm:pt>
    <dgm:pt modelId="{393FBB50-EBE8-0847-BB96-7C05725EC760}" type="sibTrans" cxnId="{CA38140A-44B8-2341-B972-63B4196BBBD9}">
      <dgm:prSet/>
      <dgm:spPr/>
      <dgm:t>
        <a:bodyPr/>
        <a:lstStyle/>
        <a:p>
          <a:endParaRPr kumimoji="1" lang="ja-JP" altLang="en-US"/>
        </a:p>
      </dgm:t>
    </dgm:pt>
    <dgm:pt modelId="{7865CAF3-FA57-1A4F-9F7B-0E44C9B1B9A6}">
      <dgm:prSet/>
      <dgm:spPr/>
      <dgm:t>
        <a:bodyPr/>
        <a:lstStyle/>
        <a:p>
          <a:r>
            <a:rPr kumimoji="1" lang="ja-JP" altLang="en-US" dirty="0">
              <a:solidFill>
                <a:srgbClr val="FF2600"/>
              </a:solidFill>
              <a:latin typeface="メイリオ" panose="020B0604030504040204" pitchFamily="50" charset="-128"/>
              <a:ea typeface="メイリオ" panose="020B0604030504040204" pitchFamily="50" charset="-128"/>
            </a:rPr>
            <a:t>啓発後、睡眠の質向上のため行動の変化</a:t>
          </a:r>
        </a:p>
      </dgm:t>
    </dgm:pt>
    <dgm:pt modelId="{86534192-102A-6D47-BD67-5D1129AE592E}" type="parTrans" cxnId="{5546E864-DC4F-B146-9954-A1B4B86992E3}">
      <dgm:prSet/>
      <dgm:spPr/>
      <dgm:t>
        <a:bodyPr/>
        <a:lstStyle/>
        <a:p>
          <a:endParaRPr kumimoji="1" lang="ja-JP" altLang="en-US"/>
        </a:p>
      </dgm:t>
    </dgm:pt>
    <dgm:pt modelId="{F36D274D-5BFA-3E40-AEC0-2F96F4378515}" type="sibTrans" cxnId="{5546E864-DC4F-B146-9954-A1B4B86992E3}">
      <dgm:prSet/>
      <dgm:spPr/>
      <dgm:t>
        <a:bodyPr/>
        <a:lstStyle/>
        <a:p>
          <a:endParaRPr kumimoji="1" lang="ja-JP" altLang="en-US"/>
        </a:p>
      </dgm:t>
    </dgm:pt>
    <dgm:pt modelId="{8B2F0732-5092-425E-A475-179226ADFBD9}">
      <dgm:prSet/>
      <dgm:spPr/>
      <dgm:t>
        <a:bodyPr/>
        <a:lstStyle/>
        <a:p>
          <a:r>
            <a:rPr kumimoji="1" lang="ja-JP" altLang="en-US" dirty="0">
              <a:solidFill>
                <a:srgbClr val="FF2600"/>
              </a:solidFill>
              <a:latin typeface="メイリオ" panose="020B0604030504040204" pitchFamily="50" charset="-128"/>
              <a:ea typeface="メイリオ" panose="020B0604030504040204" pitchFamily="50" charset="-128"/>
            </a:rPr>
            <a:t>睡眠の質向上のための行動が授業中の眠気改善に効果</a:t>
          </a:r>
        </a:p>
      </dgm:t>
    </dgm:pt>
    <dgm:pt modelId="{F0DBB710-C81C-4822-B3B8-3E790A4F9378}" type="parTrans" cxnId="{9A304DEA-F443-41CC-9B16-3A365631DE22}">
      <dgm:prSet/>
      <dgm:spPr/>
      <dgm:t>
        <a:bodyPr/>
        <a:lstStyle/>
        <a:p>
          <a:endParaRPr kumimoji="1" lang="ja-JP" altLang="en-US"/>
        </a:p>
      </dgm:t>
    </dgm:pt>
    <dgm:pt modelId="{6C1E0177-6864-4DAE-8F1F-69A6150A4CBF}" type="sibTrans" cxnId="{9A304DEA-F443-41CC-9B16-3A365631DE22}">
      <dgm:prSet/>
      <dgm:spPr/>
      <dgm:t>
        <a:bodyPr/>
        <a:lstStyle/>
        <a:p>
          <a:endParaRPr kumimoji="1" lang="ja-JP" altLang="en-US"/>
        </a:p>
      </dgm:t>
    </dgm:pt>
    <dgm:pt modelId="{E8B36850-1961-4A30-A003-1B4DDE89153E}">
      <dgm:prSet/>
      <dgm:spPr/>
      <dgm:t>
        <a:bodyPr/>
        <a:lstStyle/>
        <a:p>
          <a:r>
            <a:rPr kumimoji="1" lang="ja-JP" altLang="en-US" dirty="0">
              <a:latin typeface="メイリオ" panose="020B0604030504040204" pitchFamily="50" charset="-128"/>
              <a:ea typeface="メイリオ" panose="020B0604030504040204" pitchFamily="50" charset="-128"/>
            </a:rPr>
            <a:t>睡眠不足は睡眠をとることでしか解消できない</a:t>
          </a:r>
        </a:p>
      </dgm:t>
    </dgm:pt>
    <dgm:pt modelId="{6F336367-13AD-49B7-9B4D-1DB7E1E6720E}" type="parTrans" cxnId="{865D238B-31D3-4789-87B6-CA4EB03ABD61}">
      <dgm:prSet/>
      <dgm:spPr/>
      <dgm:t>
        <a:bodyPr/>
        <a:lstStyle/>
        <a:p>
          <a:endParaRPr kumimoji="1" lang="ja-JP" altLang="en-US"/>
        </a:p>
      </dgm:t>
    </dgm:pt>
    <dgm:pt modelId="{F99F2FAD-1338-4303-8B6A-E6FC15A3912E}" type="sibTrans" cxnId="{865D238B-31D3-4789-87B6-CA4EB03ABD61}">
      <dgm:prSet/>
      <dgm:spPr/>
      <dgm:t>
        <a:bodyPr/>
        <a:lstStyle/>
        <a:p>
          <a:endParaRPr kumimoji="1" lang="ja-JP" altLang="en-US"/>
        </a:p>
      </dgm:t>
    </dgm:pt>
    <dgm:pt modelId="{C4CE8774-4CFD-4B97-B242-AB66F9C295EC}">
      <dgm:prSet/>
      <dgm:spPr/>
      <dgm:t>
        <a:bodyPr/>
        <a:lstStyle/>
        <a:p>
          <a:r>
            <a:rPr kumimoji="1" lang="ja-JP" altLang="en-US" dirty="0">
              <a:latin typeface="メイリオ" panose="020B0604030504040204" pitchFamily="50" charset="-128"/>
              <a:ea typeface="メイリオ" panose="020B0604030504040204" pitchFamily="50" charset="-128"/>
            </a:rPr>
            <a:t>仮眠後、ポジティブな気分</a:t>
          </a:r>
        </a:p>
      </dgm:t>
    </dgm:pt>
    <dgm:pt modelId="{133A9198-7DD5-403F-ADA1-D63C9DE5B4ED}" type="parTrans" cxnId="{3317CABA-8086-4377-82C4-F76BFCC5B2F3}">
      <dgm:prSet/>
      <dgm:spPr/>
      <dgm:t>
        <a:bodyPr/>
        <a:lstStyle/>
        <a:p>
          <a:endParaRPr kumimoji="1" lang="ja-JP" altLang="en-US"/>
        </a:p>
      </dgm:t>
    </dgm:pt>
    <dgm:pt modelId="{FA6BE508-4129-49E1-8DA7-E542A7AAA1C6}" type="sibTrans" cxnId="{3317CABA-8086-4377-82C4-F76BFCC5B2F3}">
      <dgm:prSet/>
      <dgm:spPr/>
      <dgm:t>
        <a:bodyPr/>
        <a:lstStyle/>
        <a:p>
          <a:endParaRPr kumimoji="1" lang="ja-JP" altLang="en-US"/>
        </a:p>
      </dgm:t>
    </dgm:pt>
    <dgm:pt modelId="{4F91784B-E7AB-1644-A0CB-43A75A9C8CA9}" type="pres">
      <dgm:prSet presAssocID="{3A10A5AE-3FCA-0F4B-9AF0-4BEDD81BD349}" presName="linearFlow" presStyleCnt="0">
        <dgm:presLayoutVars>
          <dgm:dir/>
          <dgm:animLvl val="lvl"/>
          <dgm:resizeHandles val="exact"/>
        </dgm:presLayoutVars>
      </dgm:prSet>
      <dgm:spPr/>
    </dgm:pt>
    <dgm:pt modelId="{5B48A596-D1D2-E346-99B4-B92334977464}" type="pres">
      <dgm:prSet presAssocID="{01FE02C3-9C78-3D44-BC72-725BF50F3F6F}" presName="composite" presStyleCnt="0"/>
      <dgm:spPr/>
    </dgm:pt>
    <dgm:pt modelId="{6EA4C79C-C50B-A942-A734-8FC449BF1B00}" type="pres">
      <dgm:prSet presAssocID="{01FE02C3-9C78-3D44-BC72-725BF50F3F6F}" presName="parentText" presStyleLbl="alignNode1" presStyleIdx="0" presStyleCnt="3">
        <dgm:presLayoutVars>
          <dgm:chMax val="1"/>
          <dgm:bulletEnabled val="1"/>
        </dgm:presLayoutVars>
      </dgm:prSet>
      <dgm:spPr/>
    </dgm:pt>
    <dgm:pt modelId="{6E155EE9-EEA3-5C42-881B-FECBACDEA5AB}" type="pres">
      <dgm:prSet presAssocID="{01FE02C3-9C78-3D44-BC72-725BF50F3F6F}" presName="descendantText" presStyleLbl="alignAcc1" presStyleIdx="0" presStyleCnt="3" custLinFactNeighborX="0" custLinFactNeighborY="-289">
        <dgm:presLayoutVars>
          <dgm:bulletEnabled val="1"/>
        </dgm:presLayoutVars>
      </dgm:prSet>
      <dgm:spPr/>
    </dgm:pt>
    <dgm:pt modelId="{FD1743D8-EE3B-7345-98F8-95C32C6F9AD5}" type="pres">
      <dgm:prSet presAssocID="{A26691B9-E130-4E41-90E9-6067F11207FD}" presName="sp" presStyleCnt="0"/>
      <dgm:spPr/>
    </dgm:pt>
    <dgm:pt modelId="{687332B9-AFE7-3F4A-9759-E070233C9B67}" type="pres">
      <dgm:prSet presAssocID="{50FB512D-C1DE-1445-BA86-5BC4179A4C70}" presName="composite" presStyleCnt="0"/>
      <dgm:spPr/>
    </dgm:pt>
    <dgm:pt modelId="{A303489C-4070-5A48-8E76-AB4078A4391A}" type="pres">
      <dgm:prSet presAssocID="{50FB512D-C1DE-1445-BA86-5BC4179A4C70}" presName="parentText" presStyleLbl="alignNode1" presStyleIdx="1" presStyleCnt="3">
        <dgm:presLayoutVars>
          <dgm:chMax val="1"/>
          <dgm:bulletEnabled val="1"/>
        </dgm:presLayoutVars>
      </dgm:prSet>
      <dgm:spPr/>
    </dgm:pt>
    <dgm:pt modelId="{D6BA310F-A7E7-6141-A1B5-8362E276A975}" type="pres">
      <dgm:prSet presAssocID="{50FB512D-C1DE-1445-BA86-5BC4179A4C70}" presName="descendantText" presStyleLbl="alignAcc1" presStyleIdx="1" presStyleCnt="3" custLinFactNeighborX="0" custLinFactNeighborY="1038">
        <dgm:presLayoutVars>
          <dgm:bulletEnabled val="1"/>
        </dgm:presLayoutVars>
      </dgm:prSet>
      <dgm:spPr/>
    </dgm:pt>
    <dgm:pt modelId="{9D837614-683C-4E42-AA47-DC0121285054}" type="pres">
      <dgm:prSet presAssocID="{E51C4CE6-57A9-3A44-BC8C-AADC96485981}" presName="sp" presStyleCnt="0"/>
      <dgm:spPr/>
    </dgm:pt>
    <dgm:pt modelId="{BD4F43C8-E08B-DF49-AE27-67438DF279E8}" type="pres">
      <dgm:prSet presAssocID="{0BE4A1C1-143F-B846-AE92-D05E42D5DC36}" presName="composite" presStyleCnt="0"/>
      <dgm:spPr/>
    </dgm:pt>
    <dgm:pt modelId="{E464D3A2-DFEA-2E44-9A33-5561E6C1D4B3}" type="pres">
      <dgm:prSet presAssocID="{0BE4A1C1-143F-B846-AE92-D05E42D5DC36}" presName="parentText" presStyleLbl="alignNode1" presStyleIdx="2" presStyleCnt="3">
        <dgm:presLayoutVars>
          <dgm:chMax val="1"/>
          <dgm:bulletEnabled val="1"/>
        </dgm:presLayoutVars>
      </dgm:prSet>
      <dgm:spPr/>
    </dgm:pt>
    <dgm:pt modelId="{997ACAFA-CA5A-5540-90FA-C2CA551FF1A7}" type="pres">
      <dgm:prSet presAssocID="{0BE4A1C1-143F-B846-AE92-D05E42D5DC36}" presName="descendantText" presStyleLbl="alignAcc1" presStyleIdx="2" presStyleCnt="3" custLinFactNeighborY="0">
        <dgm:presLayoutVars>
          <dgm:bulletEnabled val="1"/>
        </dgm:presLayoutVars>
      </dgm:prSet>
      <dgm:spPr/>
    </dgm:pt>
  </dgm:ptLst>
  <dgm:cxnLst>
    <dgm:cxn modelId="{9437D001-26BF-45EA-81B8-05C680A0C7FE}" type="presOf" srcId="{8B2F0732-5092-425E-A475-179226ADFBD9}" destId="{6E155EE9-EEA3-5C42-881B-FECBACDEA5AB}" srcOrd="0" destOrd="1" presId="urn:microsoft.com/office/officeart/2005/8/layout/chevron2"/>
    <dgm:cxn modelId="{2CC31502-331B-C143-B8CA-59E23EA5C689}" type="presOf" srcId="{0BE4A1C1-143F-B846-AE92-D05E42D5DC36}" destId="{E464D3A2-DFEA-2E44-9A33-5561E6C1D4B3}" srcOrd="0" destOrd="0" presId="urn:microsoft.com/office/officeart/2005/8/layout/chevron2"/>
    <dgm:cxn modelId="{D73E4504-BC55-D745-BC7F-1E39D6478FC4}" type="presOf" srcId="{614EFB4E-C490-A94E-9C54-D97C50DDC62E}" destId="{6E155EE9-EEA3-5C42-881B-FECBACDEA5AB}" srcOrd="0" destOrd="0" presId="urn:microsoft.com/office/officeart/2005/8/layout/chevron2"/>
    <dgm:cxn modelId="{CA38140A-44B8-2341-B972-63B4196BBBD9}" srcId="{50FB512D-C1DE-1445-BA86-5BC4179A4C70}" destId="{C3EE95A0-7000-A041-B306-FA3F731CF5BB}" srcOrd="0" destOrd="0" parTransId="{D44695E0-98C2-4C49-967D-095EB054A386}" sibTransId="{393FBB50-EBE8-0847-BB96-7C05725EC760}"/>
    <dgm:cxn modelId="{BE47740A-5011-3647-A23D-B9FA72498C56}" srcId="{3A10A5AE-3FCA-0F4B-9AF0-4BEDD81BD349}" destId="{50FB512D-C1DE-1445-BA86-5BC4179A4C70}" srcOrd="1" destOrd="0" parTransId="{BC2931D9-5E56-4A42-B264-F74DEEFF4B47}" sibTransId="{E51C4CE6-57A9-3A44-BC8C-AADC96485981}"/>
    <dgm:cxn modelId="{68718D22-3F4B-C940-8E6A-B6710AF82BF9}" srcId="{01FE02C3-9C78-3D44-BC72-725BF50F3F6F}" destId="{614EFB4E-C490-A94E-9C54-D97C50DDC62E}" srcOrd="0" destOrd="0" parTransId="{5BE2CF85-0C85-C041-9A58-913754046CF5}" sibTransId="{04DA9E6D-97AE-B148-AE60-6B7902989CF6}"/>
    <dgm:cxn modelId="{6FCD1443-FC68-634B-B5CF-642D873ADD7D}" srcId="{3A10A5AE-3FCA-0F4B-9AF0-4BEDD81BD349}" destId="{01FE02C3-9C78-3D44-BC72-725BF50F3F6F}" srcOrd="0" destOrd="0" parTransId="{97B8D4E9-9CD4-3844-9685-EDFB2EA2F562}" sibTransId="{A26691B9-E130-4E41-90E9-6067F11207FD}"/>
    <dgm:cxn modelId="{C0B5AB4D-5B1F-7B44-85A8-6454E1FA9B16}" type="presOf" srcId="{7865CAF3-FA57-1A4F-9F7B-0E44C9B1B9A6}" destId="{997ACAFA-CA5A-5540-90FA-C2CA551FF1A7}" srcOrd="0" destOrd="0" presId="urn:microsoft.com/office/officeart/2005/8/layout/chevron2"/>
    <dgm:cxn modelId="{10D73250-B326-BC47-8090-61BFB6BCF9CB}" type="presOf" srcId="{3A10A5AE-3FCA-0F4B-9AF0-4BEDD81BD349}" destId="{4F91784B-E7AB-1644-A0CB-43A75A9C8CA9}" srcOrd="0" destOrd="0" presId="urn:microsoft.com/office/officeart/2005/8/layout/chevron2"/>
    <dgm:cxn modelId="{74E82059-8B1D-4B4B-95E1-5A128EEABAA4}" type="presOf" srcId="{01FE02C3-9C78-3D44-BC72-725BF50F3F6F}" destId="{6EA4C79C-C50B-A942-A734-8FC449BF1B00}" srcOrd="0" destOrd="0" presId="urn:microsoft.com/office/officeart/2005/8/layout/chevron2"/>
    <dgm:cxn modelId="{5546E864-DC4F-B146-9954-A1B4B86992E3}" srcId="{0BE4A1C1-143F-B846-AE92-D05E42D5DC36}" destId="{7865CAF3-FA57-1A4F-9F7B-0E44C9B1B9A6}" srcOrd="0" destOrd="0" parTransId="{86534192-102A-6D47-BD67-5D1129AE592E}" sibTransId="{F36D274D-5BFA-3E40-AEC0-2F96F4378515}"/>
    <dgm:cxn modelId="{12D35769-D578-B341-B129-7FE40721EDB3}" type="presOf" srcId="{50FB512D-C1DE-1445-BA86-5BC4179A4C70}" destId="{A303489C-4070-5A48-8E76-AB4078A4391A}" srcOrd="0" destOrd="0" presId="urn:microsoft.com/office/officeart/2005/8/layout/chevron2"/>
    <dgm:cxn modelId="{865D238B-31D3-4789-87B6-CA4EB03ABD61}" srcId="{50FB512D-C1DE-1445-BA86-5BC4179A4C70}" destId="{E8B36850-1961-4A30-A003-1B4DDE89153E}" srcOrd="1" destOrd="0" parTransId="{6F336367-13AD-49B7-9B4D-1DB7E1E6720E}" sibTransId="{F99F2FAD-1338-4303-8B6A-E6FC15A3912E}"/>
    <dgm:cxn modelId="{565CAAAC-F711-4F44-9607-0192D7D465B7}" type="presOf" srcId="{C4CE8774-4CFD-4B97-B242-AB66F9C295EC}" destId="{997ACAFA-CA5A-5540-90FA-C2CA551FF1A7}" srcOrd="0" destOrd="1" presId="urn:microsoft.com/office/officeart/2005/8/layout/chevron2"/>
    <dgm:cxn modelId="{3317CABA-8086-4377-82C4-F76BFCC5B2F3}" srcId="{0BE4A1C1-143F-B846-AE92-D05E42D5DC36}" destId="{C4CE8774-4CFD-4B97-B242-AB66F9C295EC}" srcOrd="1" destOrd="0" parTransId="{133A9198-7DD5-403F-ADA1-D63C9DE5B4ED}" sibTransId="{FA6BE508-4129-49E1-8DA7-E542A7AAA1C6}"/>
    <dgm:cxn modelId="{44F830C7-5CA6-0E46-A27C-B98BA0F9B7BC}" type="presOf" srcId="{C3EE95A0-7000-A041-B306-FA3F731CF5BB}" destId="{D6BA310F-A7E7-6141-A1B5-8362E276A975}" srcOrd="0" destOrd="0" presId="urn:microsoft.com/office/officeart/2005/8/layout/chevron2"/>
    <dgm:cxn modelId="{CA11AEDC-4E77-4B14-8338-F377ACBDB147}" type="presOf" srcId="{E8B36850-1961-4A30-A003-1B4DDE89153E}" destId="{D6BA310F-A7E7-6141-A1B5-8362E276A975}" srcOrd="0" destOrd="1" presId="urn:microsoft.com/office/officeart/2005/8/layout/chevron2"/>
    <dgm:cxn modelId="{927314E5-D5DA-DE4B-8E37-1C3E054EBD73}" srcId="{3A10A5AE-3FCA-0F4B-9AF0-4BEDD81BD349}" destId="{0BE4A1C1-143F-B846-AE92-D05E42D5DC36}" srcOrd="2" destOrd="0" parTransId="{DAE0CEF9-E4C5-E748-A215-523498037C16}" sibTransId="{4DFF27C1-A875-F249-9E48-A7F5E19287C3}"/>
    <dgm:cxn modelId="{9A304DEA-F443-41CC-9B16-3A365631DE22}" srcId="{01FE02C3-9C78-3D44-BC72-725BF50F3F6F}" destId="{8B2F0732-5092-425E-A475-179226ADFBD9}" srcOrd="1" destOrd="0" parTransId="{F0DBB710-C81C-4822-B3B8-3E790A4F9378}" sibTransId="{6C1E0177-6864-4DAE-8F1F-69A6150A4CBF}"/>
    <dgm:cxn modelId="{E1EA5B4A-B836-F44C-9D17-581ADF269C78}" type="presParOf" srcId="{4F91784B-E7AB-1644-A0CB-43A75A9C8CA9}" destId="{5B48A596-D1D2-E346-99B4-B92334977464}" srcOrd="0" destOrd="0" presId="urn:microsoft.com/office/officeart/2005/8/layout/chevron2"/>
    <dgm:cxn modelId="{EABE4264-FA78-F64F-A1B3-4ED5F8749E17}" type="presParOf" srcId="{5B48A596-D1D2-E346-99B4-B92334977464}" destId="{6EA4C79C-C50B-A942-A734-8FC449BF1B00}" srcOrd="0" destOrd="0" presId="urn:microsoft.com/office/officeart/2005/8/layout/chevron2"/>
    <dgm:cxn modelId="{7BE0AFDE-FA5D-844B-AA26-157FE258A455}" type="presParOf" srcId="{5B48A596-D1D2-E346-99B4-B92334977464}" destId="{6E155EE9-EEA3-5C42-881B-FECBACDEA5AB}" srcOrd="1" destOrd="0" presId="urn:microsoft.com/office/officeart/2005/8/layout/chevron2"/>
    <dgm:cxn modelId="{7718F82B-00BE-6D4B-9219-BE02805444FB}" type="presParOf" srcId="{4F91784B-E7AB-1644-A0CB-43A75A9C8CA9}" destId="{FD1743D8-EE3B-7345-98F8-95C32C6F9AD5}" srcOrd="1" destOrd="0" presId="urn:microsoft.com/office/officeart/2005/8/layout/chevron2"/>
    <dgm:cxn modelId="{63015187-1CAE-704E-9662-1D95E73F2972}" type="presParOf" srcId="{4F91784B-E7AB-1644-A0CB-43A75A9C8CA9}" destId="{687332B9-AFE7-3F4A-9759-E070233C9B67}" srcOrd="2" destOrd="0" presId="urn:microsoft.com/office/officeart/2005/8/layout/chevron2"/>
    <dgm:cxn modelId="{6A7A2E43-BE18-2C4F-A004-E76D2E55434F}" type="presParOf" srcId="{687332B9-AFE7-3F4A-9759-E070233C9B67}" destId="{A303489C-4070-5A48-8E76-AB4078A4391A}" srcOrd="0" destOrd="0" presId="urn:microsoft.com/office/officeart/2005/8/layout/chevron2"/>
    <dgm:cxn modelId="{CB3A8952-5EBA-784C-9991-A4CD787EC0AF}" type="presParOf" srcId="{687332B9-AFE7-3F4A-9759-E070233C9B67}" destId="{D6BA310F-A7E7-6141-A1B5-8362E276A975}" srcOrd="1" destOrd="0" presId="urn:microsoft.com/office/officeart/2005/8/layout/chevron2"/>
    <dgm:cxn modelId="{7B87688E-352F-E547-AB89-8FE55A8F4AF1}" type="presParOf" srcId="{4F91784B-E7AB-1644-A0CB-43A75A9C8CA9}" destId="{9D837614-683C-4E42-AA47-DC0121285054}" srcOrd="3" destOrd="0" presId="urn:microsoft.com/office/officeart/2005/8/layout/chevron2"/>
    <dgm:cxn modelId="{03CE7BB6-51E1-0540-AED6-5BE52774B13B}" type="presParOf" srcId="{4F91784B-E7AB-1644-A0CB-43A75A9C8CA9}" destId="{BD4F43C8-E08B-DF49-AE27-67438DF279E8}" srcOrd="4" destOrd="0" presId="urn:microsoft.com/office/officeart/2005/8/layout/chevron2"/>
    <dgm:cxn modelId="{3260225E-A221-7646-9327-D215C548FB05}" type="presParOf" srcId="{BD4F43C8-E08B-DF49-AE27-67438DF279E8}" destId="{E464D3A2-DFEA-2E44-9A33-5561E6C1D4B3}" srcOrd="0" destOrd="0" presId="urn:microsoft.com/office/officeart/2005/8/layout/chevron2"/>
    <dgm:cxn modelId="{7F91D881-9FFA-0E4D-803F-3446B0D063BE}" type="presParOf" srcId="{BD4F43C8-E08B-DF49-AE27-67438DF279E8}" destId="{997ACAFA-CA5A-5540-90FA-C2CA551FF1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10A5AE-3FCA-0F4B-9AF0-4BEDD81BD349}"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kumimoji="1" lang="ja-JP" altLang="en-US"/>
        </a:p>
      </dgm:t>
    </dgm:pt>
    <dgm:pt modelId="{01FE02C3-9C78-3D44-BC72-725BF50F3F6F}">
      <dgm:prSet phldrT="[テキスト]"/>
      <dgm:spPr/>
      <dgm:t>
        <a:bodyPr/>
        <a:lstStyle/>
        <a:p>
          <a:r>
            <a:rPr kumimoji="1" lang="ja-JP" altLang="en-US" dirty="0">
              <a:latin typeface="メイリオ" panose="020B0604030504040204" pitchFamily="50" charset="-128"/>
              <a:ea typeface="メイリオ" panose="020B0604030504040204" pitchFamily="50" charset="-128"/>
            </a:rPr>
            <a:t>アンケート結果</a:t>
          </a:r>
        </a:p>
      </dgm:t>
    </dgm:pt>
    <dgm:pt modelId="{97B8D4E9-9CD4-3844-9685-EDFB2EA2F562}" type="parTrans" cxnId="{6FCD1443-FC68-634B-B5CF-642D873ADD7D}">
      <dgm:prSet/>
      <dgm:spPr/>
      <dgm:t>
        <a:bodyPr/>
        <a:lstStyle/>
        <a:p>
          <a:endParaRPr kumimoji="1" lang="ja-JP" altLang="en-US"/>
        </a:p>
      </dgm:t>
    </dgm:pt>
    <dgm:pt modelId="{A26691B9-E130-4E41-90E9-6067F11207FD}" type="sibTrans" cxnId="{6FCD1443-FC68-634B-B5CF-642D873ADD7D}">
      <dgm:prSet/>
      <dgm:spPr/>
      <dgm:t>
        <a:bodyPr/>
        <a:lstStyle/>
        <a:p>
          <a:endParaRPr kumimoji="1" lang="ja-JP" altLang="en-US"/>
        </a:p>
      </dgm:t>
    </dgm:pt>
    <dgm:pt modelId="{50FB512D-C1DE-1445-BA86-5BC4179A4C70}">
      <dgm:prSet phldrT="[テキスト]"/>
      <dgm:spPr/>
      <dgm:t>
        <a:bodyPr/>
        <a:lstStyle/>
        <a:p>
          <a:r>
            <a:rPr kumimoji="1" lang="ja-JP" altLang="en-US" dirty="0">
              <a:latin typeface="メイリオ"/>
              <a:ea typeface="メイリオ"/>
              <a:cs typeface="メイリオ"/>
            </a:rPr>
            <a:t>ヒアリング</a:t>
          </a:r>
        </a:p>
      </dgm:t>
    </dgm:pt>
    <dgm:pt modelId="{BC2931D9-5E56-4A42-B264-F74DEEFF4B47}" type="parTrans" cxnId="{BE47740A-5011-3647-A23D-B9FA72498C56}">
      <dgm:prSet/>
      <dgm:spPr/>
      <dgm:t>
        <a:bodyPr/>
        <a:lstStyle/>
        <a:p>
          <a:endParaRPr kumimoji="1" lang="ja-JP" altLang="en-US"/>
        </a:p>
      </dgm:t>
    </dgm:pt>
    <dgm:pt modelId="{E51C4CE6-57A9-3A44-BC8C-AADC96485981}" type="sibTrans" cxnId="{BE47740A-5011-3647-A23D-B9FA72498C56}">
      <dgm:prSet/>
      <dgm:spPr/>
      <dgm:t>
        <a:bodyPr/>
        <a:lstStyle/>
        <a:p>
          <a:endParaRPr kumimoji="1" lang="ja-JP" altLang="en-US"/>
        </a:p>
      </dgm:t>
    </dgm:pt>
    <dgm:pt modelId="{0BE4A1C1-143F-B846-AE92-D05E42D5DC36}">
      <dgm:prSet phldrT="[テキスト]"/>
      <dgm:spPr/>
      <dgm:t>
        <a:bodyPr/>
        <a:lstStyle/>
        <a:p>
          <a:r>
            <a:rPr kumimoji="1" lang="ja-JP" altLang="en-US" dirty="0">
              <a:latin typeface="メイリオ" panose="020B0604030504040204" pitchFamily="50" charset="-128"/>
              <a:ea typeface="メイリオ" panose="020B0604030504040204" pitchFamily="50" charset="-128"/>
            </a:rPr>
            <a:t>仮眠室実験</a:t>
          </a:r>
        </a:p>
      </dgm:t>
    </dgm:pt>
    <dgm:pt modelId="{DAE0CEF9-E4C5-E748-A215-523498037C16}" type="parTrans" cxnId="{927314E5-D5DA-DE4B-8E37-1C3E054EBD73}">
      <dgm:prSet/>
      <dgm:spPr/>
      <dgm:t>
        <a:bodyPr/>
        <a:lstStyle/>
        <a:p>
          <a:endParaRPr kumimoji="1" lang="ja-JP" altLang="en-US"/>
        </a:p>
      </dgm:t>
    </dgm:pt>
    <dgm:pt modelId="{4DFF27C1-A875-F249-9E48-A7F5E19287C3}" type="sibTrans" cxnId="{927314E5-D5DA-DE4B-8E37-1C3E054EBD73}">
      <dgm:prSet/>
      <dgm:spPr/>
      <dgm:t>
        <a:bodyPr/>
        <a:lstStyle/>
        <a:p>
          <a:endParaRPr kumimoji="1" lang="ja-JP" altLang="en-US"/>
        </a:p>
      </dgm:t>
    </dgm:pt>
    <dgm:pt modelId="{614EFB4E-C490-A94E-9C54-D97C50DDC62E}">
      <dgm:prSet/>
      <dgm:spPr/>
      <dgm:t>
        <a:bodyPr/>
        <a:lstStyle/>
        <a:p>
          <a:r>
            <a:rPr kumimoji="1" lang="ja-JP" altLang="en-US" dirty="0">
              <a:solidFill>
                <a:srgbClr val="FF0000"/>
              </a:solidFill>
              <a:latin typeface="メイリオ" panose="020B0604030504040204" pitchFamily="50" charset="-128"/>
              <a:ea typeface="メイリオ" panose="020B0604030504040204" pitchFamily="50" charset="-128"/>
            </a:rPr>
            <a:t>筑波大生の８割</a:t>
          </a:r>
          <a:r>
            <a:rPr kumimoji="1" lang="ja-JP" altLang="en-US" dirty="0">
              <a:latin typeface="メイリオ" panose="020B0604030504040204" pitchFamily="50" charset="-128"/>
              <a:ea typeface="メイリオ" panose="020B0604030504040204" pitchFamily="50" charset="-128"/>
            </a:rPr>
            <a:t>が授業中に一回以上眠くなる</a:t>
          </a:r>
        </a:p>
      </dgm:t>
    </dgm:pt>
    <dgm:pt modelId="{5BE2CF85-0C85-C041-9A58-913754046CF5}" type="parTrans" cxnId="{68718D22-3F4B-C940-8E6A-B6710AF82BF9}">
      <dgm:prSet/>
      <dgm:spPr/>
      <dgm:t>
        <a:bodyPr/>
        <a:lstStyle/>
        <a:p>
          <a:endParaRPr kumimoji="1" lang="ja-JP" altLang="en-US"/>
        </a:p>
      </dgm:t>
    </dgm:pt>
    <dgm:pt modelId="{04DA9E6D-97AE-B148-AE60-6B7902989CF6}" type="sibTrans" cxnId="{68718D22-3F4B-C940-8E6A-B6710AF82BF9}">
      <dgm:prSet/>
      <dgm:spPr/>
      <dgm:t>
        <a:bodyPr/>
        <a:lstStyle/>
        <a:p>
          <a:endParaRPr kumimoji="1" lang="ja-JP" altLang="en-US"/>
        </a:p>
      </dgm:t>
    </dgm:pt>
    <dgm:pt modelId="{C3EE95A0-7000-A041-B306-FA3F731CF5BB}">
      <dgm:prSet/>
      <dgm:spPr/>
      <dgm:t>
        <a:bodyPr/>
        <a:lstStyle/>
        <a:p>
          <a:r>
            <a:rPr kumimoji="1" lang="ja-JP" altLang="en-US" dirty="0">
              <a:latin typeface="メイリオ" panose="020B0604030504040204" pitchFamily="50" charset="-128"/>
              <a:ea typeface="メイリオ" panose="020B0604030504040204" pitchFamily="50" charset="-128"/>
            </a:rPr>
            <a:t>仮眠室設置は睡眠管理の調節方法として有効な手段</a:t>
          </a:r>
        </a:p>
      </dgm:t>
    </dgm:pt>
    <dgm:pt modelId="{D44695E0-98C2-4C49-967D-095EB054A386}" type="parTrans" cxnId="{CA38140A-44B8-2341-B972-63B4196BBBD9}">
      <dgm:prSet/>
      <dgm:spPr/>
      <dgm:t>
        <a:bodyPr/>
        <a:lstStyle/>
        <a:p>
          <a:endParaRPr kumimoji="1" lang="ja-JP" altLang="en-US"/>
        </a:p>
      </dgm:t>
    </dgm:pt>
    <dgm:pt modelId="{393FBB50-EBE8-0847-BB96-7C05725EC760}" type="sibTrans" cxnId="{CA38140A-44B8-2341-B972-63B4196BBBD9}">
      <dgm:prSet/>
      <dgm:spPr/>
      <dgm:t>
        <a:bodyPr/>
        <a:lstStyle/>
        <a:p>
          <a:endParaRPr kumimoji="1" lang="ja-JP" altLang="en-US"/>
        </a:p>
      </dgm:t>
    </dgm:pt>
    <dgm:pt modelId="{7865CAF3-FA57-1A4F-9F7B-0E44C9B1B9A6}">
      <dgm:prSet/>
      <dgm:spPr/>
      <dgm:t>
        <a:bodyPr/>
        <a:lstStyle/>
        <a:p>
          <a:r>
            <a:rPr kumimoji="1" lang="ja-JP" altLang="en-US" dirty="0">
              <a:solidFill>
                <a:srgbClr val="FF0000"/>
              </a:solidFill>
              <a:latin typeface="メイリオ" panose="020B0604030504040204" pitchFamily="50" charset="-128"/>
              <a:ea typeface="メイリオ" panose="020B0604030504040204" pitchFamily="50" charset="-128"/>
            </a:rPr>
            <a:t>仮眠後の授業での眠気が改善</a:t>
          </a:r>
        </a:p>
      </dgm:t>
    </dgm:pt>
    <dgm:pt modelId="{86534192-102A-6D47-BD67-5D1129AE592E}" type="parTrans" cxnId="{5546E864-DC4F-B146-9954-A1B4B86992E3}">
      <dgm:prSet/>
      <dgm:spPr/>
      <dgm:t>
        <a:bodyPr/>
        <a:lstStyle/>
        <a:p>
          <a:endParaRPr kumimoji="1" lang="ja-JP" altLang="en-US"/>
        </a:p>
      </dgm:t>
    </dgm:pt>
    <dgm:pt modelId="{F36D274D-5BFA-3E40-AEC0-2F96F4378515}" type="sibTrans" cxnId="{5546E864-DC4F-B146-9954-A1B4B86992E3}">
      <dgm:prSet/>
      <dgm:spPr/>
      <dgm:t>
        <a:bodyPr/>
        <a:lstStyle/>
        <a:p>
          <a:endParaRPr kumimoji="1" lang="ja-JP" altLang="en-US"/>
        </a:p>
      </dgm:t>
    </dgm:pt>
    <dgm:pt modelId="{181EF97E-36D9-D44B-9AC4-A768E2997C2C}">
      <dgm:prSet/>
      <dgm:spPr/>
      <dgm:t>
        <a:bodyPr/>
        <a:lstStyle/>
        <a:p>
          <a:r>
            <a:rPr kumimoji="1" lang="ja-JP" altLang="en-US" dirty="0">
              <a:latin typeface="メイリオ" panose="020B0604030504040204" pitchFamily="50" charset="-128"/>
              <a:ea typeface="メイリオ" panose="020B0604030504040204" pitchFamily="50" charset="-128"/>
            </a:rPr>
            <a:t>仮眠後ポジティブな気分に</a:t>
          </a:r>
        </a:p>
      </dgm:t>
    </dgm:pt>
    <dgm:pt modelId="{9720FA48-B7B3-614C-A283-7C454D0B7727}" type="parTrans" cxnId="{36264055-DD1E-AB44-AF8F-0CB8CDF94680}">
      <dgm:prSet/>
      <dgm:spPr/>
      <dgm:t>
        <a:bodyPr/>
        <a:lstStyle/>
        <a:p>
          <a:endParaRPr kumimoji="1" lang="ja-JP" altLang="en-US"/>
        </a:p>
      </dgm:t>
    </dgm:pt>
    <dgm:pt modelId="{6ABFFD65-BB18-8046-B722-B87B59309E37}" type="sibTrans" cxnId="{36264055-DD1E-AB44-AF8F-0CB8CDF94680}">
      <dgm:prSet/>
      <dgm:spPr/>
      <dgm:t>
        <a:bodyPr/>
        <a:lstStyle/>
        <a:p>
          <a:endParaRPr kumimoji="1" lang="ja-JP" altLang="en-US"/>
        </a:p>
      </dgm:t>
    </dgm:pt>
    <dgm:pt modelId="{1658B3D4-C385-48F9-8135-94B1D4CE73EA}">
      <dgm:prSet/>
      <dgm:spPr/>
      <dgm:t>
        <a:bodyPr/>
        <a:lstStyle/>
        <a:p>
          <a:r>
            <a:rPr kumimoji="1" lang="ja-JP" altLang="en-US" dirty="0">
              <a:solidFill>
                <a:srgbClr val="FF2600"/>
              </a:solidFill>
              <a:latin typeface="メイリオ" panose="020B0604030504040204" pitchFamily="50" charset="-128"/>
              <a:ea typeface="メイリオ" panose="020B0604030504040204" pitchFamily="50" charset="-128"/>
            </a:rPr>
            <a:t>安心して仮眠できる環境がない</a:t>
          </a:r>
        </a:p>
      </dgm:t>
    </dgm:pt>
    <dgm:pt modelId="{502F0D79-8C30-4CBF-9C1C-AADE12F134F9}" type="parTrans" cxnId="{DB861652-655D-4980-9CED-002F98BD6184}">
      <dgm:prSet/>
      <dgm:spPr/>
      <dgm:t>
        <a:bodyPr/>
        <a:lstStyle/>
        <a:p>
          <a:endParaRPr kumimoji="1" lang="ja-JP" altLang="en-US"/>
        </a:p>
      </dgm:t>
    </dgm:pt>
    <dgm:pt modelId="{01BAD091-8E08-4FE8-80E4-C76EC92E1A2D}" type="sibTrans" cxnId="{DB861652-655D-4980-9CED-002F98BD6184}">
      <dgm:prSet/>
      <dgm:spPr/>
      <dgm:t>
        <a:bodyPr/>
        <a:lstStyle/>
        <a:p>
          <a:endParaRPr kumimoji="1" lang="ja-JP" altLang="en-US"/>
        </a:p>
      </dgm:t>
    </dgm:pt>
    <dgm:pt modelId="{082F0AAE-0F91-4B1A-AA43-07DEEF2C5E69}">
      <dgm:prSet/>
      <dgm:spPr/>
      <dgm:t>
        <a:bodyPr/>
        <a:lstStyle/>
        <a:p>
          <a:r>
            <a:rPr kumimoji="1" lang="ja-JP" altLang="en-US" dirty="0">
              <a:latin typeface="メイリオ" panose="020B0604030504040204" pitchFamily="50" charset="-128"/>
              <a:ea typeface="メイリオ" panose="020B0604030504040204" pitchFamily="50" charset="-128"/>
            </a:rPr>
            <a:t>統計的に睡眠時間は短い人ほど授業中に眠くなりやすい</a:t>
          </a:r>
        </a:p>
      </dgm:t>
    </dgm:pt>
    <dgm:pt modelId="{C18E94A8-BC36-4EA9-AE57-F1D8F26ABD4C}" type="parTrans" cxnId="{780D3449-4175-48D9-9C9B-BF9353FAAF03}">
      <dgm:prSet/>
      <dgm:spPr/>
      <dgm:t>
        <a:bodyPr/>
        <a:lstStyle/>
        <a:p>
          <a:endParaRPr kumimoji="1" lang="ja-JP" altLang="en-US"/>
        </a:p>
      </dgm:t>
    </dgm:pt>
    <dgm:pt modelId="{A4831591-00EB-4111-B262-058BF84AF0EF}" type="sibTrans" cxnId="{780D3449-4175-48D9-9C9B-BF9353FAAF03}">
      <dgm:prSet/>
      <dgm:spPr/>
      <dgm:t>
        <a:bodyPr/>
        <a:lstStyle/>
        <a:p>
          <a:endParaRPr kumimoji="1" lang="ja-JP" altLang="en-US"/>
        </a:p>
      </dgm:t>
    </dgm:pt>
    <dgm:pt modelId="{4F91784B-E7AB-1644-A0CB-43A75A9C8CA9}" type="pres">
      <dgm:prSet presAssocID="{3A10A5AE-3FCA-0F4B-9AF0-4BEDD81BD349}" presName="linearFlow" presStyleCnt="0">
        <dgm:presLayoutVars>
          <dgm:dir/>
          <dgm:animLvl val="lvl"/>
          <dgm:resizeHandles val="exact"/>
        </dgm:presLayoutVars>
      </dgm:prSet>
      <dgm:spPr/>
    </dgm:pt>
    <dgm:pt modelId="{5B48A596-D1D2-E346-99B4-B92334977464}" type="pres">
      <dgm:prSet presAssocID="{01FE02C3-9C78-3D44-BC72-725BF50F3F6F}" presName="composite" presStyleCnt="0"/>
      <dgm:spPr/>
    </dgm:pt>
    <dgm:pt modelId="{6EA4C79C-C50B-A942-A734-8FC449BF1B00}" type="pres">
      <dgm:prSet presAssocID="{01FE02C3-9C78-3D44-BC72-725BF50F3F6F}" presName="parentText" presStyleLbl="alignNode1" presStyleIdx="0" presStyleCnt="3">
        <dgm:presLayoutVars>
          <dgm:chMax val="1"/>
          <dgm:bulletEnabled val="1"/>
        </dgm:presLayoutVars>
      </dgm:prSet>
      <dgm:spPr/>
    </dgm:pt>
    <dgm:pt modelId="{6E155EE9-EEA3-5C42-881B-FECBACDEA5AB}" type="pres">
      <dgm:prSet presAssocID="{01FE02C3-9C78-3D44-BC72-725BF50F3F6F}" presName="descendantText" presStyleLbl="alignAcc1" presStyleIdx="0" presStyleCnt="3">
        <dgm:presLayoutVars>
          <dgm:bulletEnabled val="1"/>
        </dgm:presLayoutVars>
      </dgm:prSet>
      <dgm:spPr/>
    </dgm:pt>
    <dgm:pt modelId="{FD1743D8-EE3B-7345-98F8-95C32C6F9AD5}" type="pres">
      <dgm:prSet presAssocID="{A26691B9-E130-4E41-90E9-6067F11207FD}" presName="sp" presStyleCnt="0"/>
      <dgm:spPr/>
    </dgm:pt>
    <dgm:pt modelId="{687332B9-AFE7-3F4A-9759-E070233C9B67}" type="pres">
      <dgm:prSet presAssocID="{50FB512D-C1DE-1445-BA86-5BC4179A4C70}" presName="composite" presStyleCnt="0"/>
      <dgm:spPr/>
    </dgm:pt>
    <dgm:pt modelId="{A303489C-4070-5A48-8E76-AB4078A4391A}" type="pres">
      <dgm:prSet presAssocID="{50FB512D-C1DE-1445-BA86-5BC4179A4C70}" presName="parentText" presStyleLbl="alignNode1" presStyleIdx="1" presStyleCnt="3">
        <dgm:presLayoutVars>
          <dgm:chMax val="1"/>
          <dgm:bulletEnabled val="1"/>
        </dgm:presLayoutVars>
      </dgm:prSet>
      <dgm:spPr/>
    </dgm:pt>
    <dgm:pt modelId="{D6BA310F-A7E7-6141-A1B5-8362E276A975}" type="pres">
      <dgm:prSet presAssocID="{50FB512D-C1DE-1445-BA86-5BC4179A4C70}" presName="descendantText" presStyleLbl="alignAcc1" presStyleIdx="1" presStyleCnt="3">
        <dgm:presLayoutVars>
          <dgm:bulletEnabled val="1"/>
        </dgm:presLayoutVars>
      </dgm:prSet>
      <dgm:spPr/>
    </dgm:pt>
    <dgm:pt modelId="{9D837614-683C-4E42-AA47-DC0121285054}" type="pres">
      <dgm:prSet presAssocID="{E51C4CE6-57A9-3A44-BC8C-AADC96485981}" presName="sp" presStyleCnt="0"/>
      <dgm:spPr/>
    </dgm:pt>
    <dgm:pt modelId="{BD4F43C8-E08B-DF49-AE27-67438DF279E8}" type="pres">
      <dgm:prSet presAssocID="{0BE4A1C1-143F-B846-AE92-D05E42D5DC36}" presName="composite" presStyleCnt="0"/>
      <dgm:spPr/>
    </dgm:pt>
    <dgm:pt modelId="{E464D3A2-DFEA-2E44-9A33-5561E6C1D4B3}" type="pres">
      <dgm:prSet presAssocID="{0BE4A1C1-143F-B846-AE92-D05E42D5DC36}" presName="parentText" presStyleLbl="alignNode1" presStyleIdx="2" presStyleCnt="3">
        <dgm:presLayoutVars>
          <dgm:chMax val="1"/>
          <dgm:bulletEnabled val="1"/>
        </dgm:presLayoutVars>
      </dgm:prSet>
      <dgm:spPr/>
    </dgm:pt>
    <dgm:pt modelId="{997ACAFA-CA5A-5540-90FA-C2CA551FF1A7}" type="pres">
      <dgm:prSet presAssocID="{0BE4A1C1-143F-B846-AE92-D05E42D5DC36}" presName="descendantText" presStyleLbl="alignAcc1" presStyleIdx="2" presStyleCnt="3">
        <dgm:presLayoutVars>
          <dgm:bulletEnabled val="1"/>
        </dgm:presLayoutVars>
      </dgm:prSet>
      <dgm:spPr/>
    </dgm:pt>
  </dgm:ptLst>
  <dgm:cxnLst>
    <dgm:cxn modelId="{625C7103-49DB-CD40-9677-62D1861DF32E}" type="presOf" srcId="{7865CAF3-FA57-1A4F-9F7B-0E44C9B1B9A6}" destId="{997ACAFA-CA5A-5540-90FA-C2CA551FF1A7}" srcOrd="0" destOrd="0" presId="urn:microsoft.com/office/officeart/2005/8/layout/chevron2"/>
    <dgm:cxn modelId="{CA38140A-44B8-2341-B972-63B4196BBBD9}" srcId="{50FB512D-C1DE-1445-BA86-5BC4179A4C70}" destId="{C3EE95A0-7000-A041-B306-FA3F731CF5BB}" srcOrd="0" destOrd="0" parTransId="{D44695E0-98C2-4C49-967D-095EB054A386}" sibTransId="{393FBB50-EBE8-0847-BB96-7C05725EC760}"/>
    <dgm:cxn modelId="{6A233A0A-C3DC-7C45-85DE-72BA08B96FFF}" type="presOf" srcId="{01FE02C3-9C78-3D44-BC72-725BF50F3F6F}" destId="{6EA4C79C-C50B-A942-A734-8FC449BF1B00}" srcOrd="0" destOrd="0" presId="urn:microsoft.com/office/officeart/2005/8/layout/chevron2"/>
    <dgm:cxn modelId="{BE47740A-5011-3647-A23D-B9FA72498C56}" srcId="{3A10A5AE-3FCA-0F4B-9AF0-4BEDD81BD349}" destId="{50FB512D-C1DE-1445-BA86-5BC4179A4C70}" srcOrd="1" destOrd="0" parTransId="{BC2931D9-5E56-4A42-B264-F74DEEFF4B47}" sibTransId="{E51C4CE6-57A9-3A44-BC8C-AADC96485981}"/>
    <dgm:cxn modelId="{D0BB710F-EA2B-43EB-A6A1-761148DE8A1D}" type="presOf" srcId="{082F0AAE-0F91-4B1A-AA43-07DEEF2C5E69}" destId="{6E155EE9-EEA3-5C42-881B-FECBACDEA5AB}" srcOrd="0" destOrd="1" presId="urn:microsoft.com/office/officeart/2005/8/layout/chevron2"/>
    <dgm:cxn modelId="{2E88A016-4568-344C-A19F-07B5AA946620}" type="presOf" srcId="{C3EE95A0-7000-A041-B306-FA3F731CF5BB}" destId="{D6BA310F-A7E7-6141-A1B5-8362E276A975}" srcOrd="0" destOrd="0" presId="urn:microsoft.com/office/officeart/2005/8/layout/chevron2"/>
    <dgm:cxn modelId="{68718D22-3F4B-C940-8E6A-B6710AF82BF9}" srcId="{01FE02C3-9C78-3D44-BC72-725BF50F3F6F}" destId="{614EFB4E-C490-A94E-9C54-D97C50DDC62E}" srcOrd="0" destOrd="0" parTransId="{5BE2CF85-0C85-C041-9A58-913754046CF5}" sibTransId="{04DA9E6D-97AE-B148-AE60-6B7902989CF6}"/>
    <dgm:cxn modelId="{BCB7A929-4863-B243-9319-CB52DCFD75C7}" type="presOf" srcId="{3A10A5AE-3FCA-0F4B-9AF0-4BEDD81BD349}" destId="{4F91784B-E7AB-1644-A0CB-43A75A9C8CA9}" srcOrd="0" destOrd="0" presId="urn:microsoft.com/office/officeart/2005/8/layout/chevron2"/>
    <dgm:cxn modelId="{133C3A37-5F4F-4243-9A86-E7C2DB9776EA}" type="presOf" srcId="{181EF97E-36D9-D44B-9AC4-A768E2997C2C}" destId="{997ACAFA-CA5A-5540-90FA-C2CA551FF1A7}" srcOrd="0" destOrd="1" presId="urn:microsoft.com/office/officeart/2005/8/layout/chevron2"/>
    <dgm:cxn modelId="{219D0C43-1E9D-934A-940D-4EAA5AA7D282}" type="presOf" srcId="{50FB512D-C1DE-1445-BA86-5BC4179A4C70}" destId="{A303489C-4070-5A48-8E76-AB4078A4391A}" srcOrd="0" destOrd="0" presId="urn:microsoft.com/office/officeart/2005/8/layout/chevron2"/>
    <dgm:cxn modelId="{6FCD1443-FC68-634B-B5CF-642D873ADD7D}" srcId="{3A10A5AE-3FCA-0F4B-9AF0-4BEDD81BD349}" destId="{01FE02C3-9C78-3D44-BC72-725BF50F3F6F}" srcOrd="0" destOrd="0" parTransId="{97B8D4E9-9CD4-3844-9685-EDFB2EA2F562}" sibTransId="{A26691B9-E130-4E41-90E9-6067F11207FD}"/>
    <dgm:cxn modelId="{780D3449-4175-48D9-9C9B-BF9353FAAF03}" srcId="{01FE02C3-9C78-3D44-BC72-725BF50F3F6F}" destId="{082F0AAE-0F91-4B1A-AA43-07DEEF2C5E69}" srcOrd="1" destOrd="0" parTransId="{C18E94A8-BC36-4EA9-AE57-F1D8F26ABD4C}" sibTransId="{A4831591-00EB-4111-B262-058BF84AF0EF}"/>
    <dgm:cxn modelId="{DB861652-655D-4980-9CED-002F98BD6184}" srcId="{50FB512D-C1DE-1445-BA86-5BC4179A4C70}" destId="{1658B3D4-C385-48F9-8135-94B1D4CE73EA}" srcOrd="1" destOrd="0" parTransId="{502F0D79-8C30-4CBF-9C1C-AADE12F134F9}" sibTransId="{01BAD091-8E08-4FE8-80E4-C76EC92E1A2D}"/>
    <dgm:cxn modelId="{36264055-DD1E-AB44-AF8F-0CB8CDF94680}" srcId="{0BE4A1C1-143F-B846-AE92-D05E42D5DC36}" destId="{181EF97E-36D9-D44B-9AC4-A768E2997C2C}" srcOrd="1" destOrd="0" parTransId="{9720FA48-B7B3-614C-A283-7C454D0B7727}" sibTransId="{6ABFFD65-BB18-8046-B722-B87B59309E37}"/>
    <dgm:cxn modelId="{41AB0B57-942E-4096-B092-883B789754D1}" type="presOf" srcId="{1658B3D4-C385-48F9-8135-94B1D4CE73EA}" destId="{D6BA310F-A7E7-6141-A1B5-8362E276A975}" srcOrd="0" destOrd="1" presId="urn:microsoft.com/office/officeart/2005/8/layout/chevron2"/>
    <dgm:cxn modelId="{5546E864-DC4F-B146-9954-A1B4B86992E3}" srcId="{0BE4A1C1-143F-B846-AE92-D05E42D5DC36}" destId="{7865CAF3-FA57-1A4F-9F7B-0E44C9B1B9A6}" srcOrd="0" destOrd="0" parTransId="{86534192-102A-6D47-BD67-5D1129AE592E}" sibTransId="{F36D274D-5BFA-3E40-AEC0-2F96F4378515}"/>
    <dgm:cxn modelId="{D51D4A7B-91A4-0D4E-9079-E3C3666EF0CE}" type="presOf" srcId="{0BE4A1C1-143F-B846-AE92-D05E42D5DC36}" destId="{E464D3A2-DFEA-2E44-9A33-5561E6C1D4B3}" srcOrd="0" destOrd="0" presId="urn:microsoft.com/office/officeart/2005/8/layout/chevron2"/>
    <dgm:cxn modelId="{927314E5-D5DA-DE4B-8E37-1C3E054EBD73}" srcId="{3A10A5AE-3FCA-0F4B-9AF0-4BEDD81BD349}" destId="{0BE4A1C1-143F-B846-AE92-D05E42D5DC36}" srcOrd="2" destOrd="0" parTransId="{DAE0CEF9-E4C5-E748-A215-523498037C16}" sibTransId="{4DFF27C1-A875-F249-9E48-A7F5E19287C3}"/>
    <dgm:cxn modelId="{5C2BCBFE-BE61-7242-8E9B-F161CCE68E19}" type="presOf" srcId="{614EFB4E-C490-A94E-9C54-D97C50DDC62E}" destId="{6E155EE9-EEA3-5C42-881B-FECBACDEA5AB}" srcOrd="0" destOrd="0" presId="urn:microsoft.com/office/officeart/2005/8/layout/chevron2"/>
    <dgm:cxn modelId="{E87E9B39-960D-0745-B82B-4AA1863A5FB2}" type="presParOf" srcId="{4F91784B-E7AB-1644-A0CB-43A75A9C8CA9}" destId="{5B48A596-D1D2-E346-99B4-B92334977464}" srcOrd="0" destOrd="0" presId="urn:microsoft.com/office/officeart/2005/8/layout/chevron2"/>
    <dgm:cxn modelId="{6A49930D-3021-7F46-8894-392F553292E0}" type="presParOf" srcId="{5B48A596-D1D2-E346-99B4-B92334977464}" destId="{6EA4C79C-C50B-A942-A734-8FC449BF1B00}" srcOrd="0" destOrd="0" presId="urn:microsoft.com/office/officeart/2005/8/layout/chevron2"/>
    <dgm:cxn modelId="{0A6444F2-742B-7147-A15F-9C25E842DE55}" type="presParOf" srcId="{5B48A596-D1D2-E346-99B4-B92334977464}" destId="{6E155EE9-EEA3-5C42-881B-FECBACDEA5AB}" srcOrd="1" destOrd="0" presId="urn:microsoft.com/office/officeart/2005/8/layout/chevron2"/>
    <dgm:cxn modelId="{E881CFE8-1DFB-8641-B160-887EB7D688CF}" type="presParOf" srcId="{4F91784B-E7AB-1644-A0CB-43A75A9C8CA9}" destId="{FD1743D8-EE3B-7345-98F8-95C32C6F9AD5}" srcOrd="1" destOrd="0" presId="urn:microsoft.com/office/officeart/2005/8/layout/chevron2"/>
    <dgm:cxn modelId="{158EDBBA-C0AB-8F4E-8075-D97E03AFBA33}" type="presParOf" srcId="{4F91784B-E7AB-1644-A0CB-43A75A9C8CA9}" destId="{687332B9-AFE7-3F4A-9759-E070233C9B67}" srcOrd="2" destOrd="0" presId="urn:microsoft.com/office/officeart/2005/8/layout/chevron2"/>
    <dgm:cxn modelId="{CECC9EC8-78F8-A044-A582-CFE37CB83005}" type="presParOf" srcId="{687332B9-AFE7-3F4A-9759-E070233C9B67}" destId="{A303489C-4070-5A48-8E76-AB4078A4391A}" srcOrd="0" destOrd="0" presId="urn:microsoft.com/office/officeart/2005/8/layout/chevron2"/>
    <dgm:cxn modelId="{C4AEE241-2075-D245-B4A0-2B24E00DA9F2}" type="presParOf" srcId="{687332B9-AFE7-3F4A-9759-E070233C9B67}" destId="{D6BA310F-A7E7-6141-A1B5-8362E276A975}" srcOrd="1" destOrd="0" presId="urn:microsoft.com/office/officeart/2005/8/layout/chevron2"/>
    <dgm:cxn modelId="{5E1FF6A5-9A80-6A47-9E59-E0A43E55E92A}" type="presParOf" srcId="{4F91784B-E7AB-1644-A0CB-43A75A9C8CA9}" destId="{9D837614-683C-4E42-AA47-DC0121285054}" srcOrd="3" destOrd="0" presId="urn:microsoft.com/office/officeart/2005/8/layout/chevron2"/>
    <dgm:cxn modelId="{E14AD852-5EF5-9F4B-829E-02B91BC1D434}" type="presParOf" srcId="{4F91784B-E7AB-1644-A0CB-43A75A9C8CA9}" destId="{BD4F43C8-E08B-DF49-AE27-67438DF279E8}" srcOrd="4" destOrd="0" presId="urn:microsoft.com/office/officeart/2005/8/layout/chevron2"/>
    <dgm:cxn modelId="{FC784A6F-1FBC-5C41-9752-2EA4F5447C93}" type="presParOf" srcId="{BD4F43C8-E08B-DF49-AE27-67438DF279E8}" destId="{E464D3A2-DFEA-2E44-9A33-5561E6C1D4B3}" srcOrd="0" destOrd="0" presId="urn:microsoft.com/office/officeart/2005/8/layout/chevron2"/>
    <dgm:cxn modelId="{F73E9CB2-7848-9444-B089-146A4751D775}" type="presParOf" srcId="{BD4F43C8-E08B-DF49-AE27-67438DF279E8}" destId="{997ACAFA-CA5A-5540-90FA-C2CA551FF1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A10A5AE-3FCA-0F4B-9AF0-4BEDD81BD349}"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kumimoji="1" lang="ja-JP" altLang="en-US"/>
        </a:p>
      </dgm:t>
    </dgm:pt>
    <dgm:pt modelId="{01FE02C3-9C78-3D44-BC72-725BF50F3F6F}">
      <dgm:prSet phldrT="[テキスト]" custT="1"/>
      <dgm:spPr/>
      <dgm:t>
        <a:bodyPr/>
        <a:lstStyle/>
        <a:p>
          <a:r>
            <a:rPr kumimoji="1" lang="ja-JP" altLang="en-US" sz="1600">
              <a:latin typeface="メイリオ" panose="020B0604030504040204" pitchFamily="50" charset="-128"/>
              <a:ea typeface="メイリオ" panose="020B0604030504040204" pitchFamily="50" charset="-128"/>
            </a:rPr>
            <a:t>アンケート結果</a:t>
          </a:r>
          <a:endParaRPr kumimoji="1" lang="ja-JP" altLang="en-US" sz="1600" dirty="0">
            <a:latin typeface="メイリオ" panose="020B0604030504040204" pitchFamily="50" charset="-128"/>
            <a:ea typeface="メイリオ" panose="020B0604030504040204" pitchFamily="50" charset="-128"/>
          </a:endParaRPr>
        </a:p>
      </dgm:t>
    </dgm:pt>
    <dgm:pt modelId="{97B8D4E9-9CD4-3844-9685-EDFB2EA2F562}" type="parTrans" cxnId="{6FCD1443-FC68-634B-B5CF-642D873ADD7D}">
      <dgm:prSet/>
      <dgm:spPr/>
      <dgm:t>
        <a:bodyPr/>
        <a:lstStyle/>
        <a:p>
          <a:endParaRPr kumimoji="1" lang="ja-JP" altLang="en-US" sz="2000"/>
        </a:p>
      </dgm:t>
    </dgm:pt>
    <dgm:pt modelId="{A26691B9-E130-4E41-90E9-6067F11207FD}" type="sibTrans" cxnId="{6FCD1443-FC68-634B-B5CF-642D873ADD7D}">
      <dgm:prSet/>
      <dgm:spPr/>
      <dgm:t>
        <a:bodyPr/>
        <a:lstStyle/>
        <a:p>
          <a:endParaRPr kumimoji="1" lang="ja-JP" altLang="en-US" sz="2000"/>
        </a:p>
      </dgm:t>
    </dgm:pt>
    <dgm:pt modelId="{50FB512D-C1DE-1445-BA86-5BC4179A4C70}">
      <dgm:prSet phldrT="[テキスト]" custT="1"/>
      <dgm:spPr/>
      <dgm:t>
        <a:bodyPr/>
        <a:lstStyle/>
        <a:p>
          <a:r>
            <a:rPr kumimoji="1" lang="ja-JP" altLang="en-US" sz="2000" dirty="0">
              <a:latin typeface="メイリオ" panose="020B0604030504040204" pitchFamily="50" charset="-128"/>
              <a:ea typeface="メイリオ" panose="020B0604030504040204" pitchFamily="50" charset="-128"/>
            </a:rPr>
            <a:t>ヒアリング</a:t>
          </a:r>
        </a:p>
      </dgm:t>
    </dgm:pt>
    <dgm:pt modelId="{BC2931D9-5E56-4A42-B264-F74DEEFF4B47}" type="parTrans" cxnId="{BE47740A-5011-3647-A23D-B9FA72498C56}">
      <dgm:prSet/>
      <dgm:spPr/>
      <dgm:t>
        <a:bodyPr/>
        <a:lstStyle/>
        <a:p>
          <a:endParaRPr kumimoji="1" lang="ja-JP" altLang="en-US" sz="2000"/>
        </a:p>
      </dgm:t>
    </dgm:pt>
    <dgm:pt modelId="{E51C4CE6-57A9-3A44-BC8C-AADC96485981}" type="sibTrans" cxnId="{BE47740A-5011-3647-A23D-B9FA72498C56}">
      <dgm:prSet/>
      <dgm:spPr/>
      <dgm:t>
        <a:bodyPr/>
        <a:lstStyle/>
        <a:p>
          <a:endParaRPr kumimoji="1" lang="ja-JP" altLang="en-US" sz="2000"/>
        </a:p>
      </dgm:t>
    </dgm:pt>
    <dgm:pt modelId="{0BE4A1C1-143F-B846-AE92-D05E42D5DC36}">
      <dgm:prSet phldrT="[テキスト]" custT="1"/>
      <dgm:spPr/>
      <dgm:t>
        <a:bodyPr/>
        <a:lstStyle/>
        <a:p>
          <a:r>
            <a:rPr kumimoji="1" lang="ja-JP" altLang="en-US" sz="2000" dirty="0">
              <a:latin typeface="メイリオ" panose="020B0604030504040204" pitchFamily="50" charset="-128"/>
              <a:ea typeface="メイリオ" panose="020B0604030504040204" pitchFamily="50" charset="-128"/>
            </a:rPr>
            <a:t>仮眠室実験</a:t>
          </a:r>
        </a:p>
      </dgm:t>
    </dgm:pt>
    <dgm:pt modelId="{DAE0CEF9-E4C5-E748-A215-523498037C16}" type="parTrans" cxnId="{927314E5-D5DA-DE4B-8E37-1C3E054EBD73}">
      <dgm:prSet/>
      <dgm:spPr/>
      <dgm:t>
        <a:bodyPr/>
        <a:lstStyle/>
        <a:p>
          <a:endParaRPr kumimoji="1" lang="ja-JP" altLang="en-US" sz="2000"/>
        </a:p>
      </dgm:t>
    </dgm:pt>
    <dgm:pt modelId="{4DFF27C1-A875-F249-9E48-A7F5E19287C3}" type="sibTrans" cxnId="{927314E5-D5DA-DE4B-8E37-1C3E054EBD73}">
      <dgm:prSet/>
      <dgm:spPr/>
      <dgm:t>
        <a:bodyPr/>
        <a:lstStyle/>
        <a:p>
          <a:endParaRPr kumimoji="1" lang="ja-JP" altLang="en-US" sz="2000"/>
        </a:p>
      </dgm:t>
    </dgm:pt>
    <dgm:pt modelId="{614EFB4E-C490-A94E-9C54-D97C50DDC62E}">
      <dgm:prSet custT="1"/>
      <dgm:spPr/>
      <dgm:t>
        <a:bodyPr/>
        <a:lstStyle/>
        <a:p>
          <a:r>
            <a:rPr kumimoji="1" lang="ja-JP" altLang="en-US" sz="2000" dirty="0">
              <a:latin typeface="メイリオ" panose="020B0604030504040204" pitchFamily="50" charset="-128"/>
              <a:ea typeface="メイリオ" panose="020B0604030504040204" pitchFamily="50" charset="-128"/>
            </a:rPr>
            <a:t>３限や空きコマ以外での時間帯にも利用可能</a:t>
          </a:r>
        </a:p>
      </dgm:t>
    </dgm:pt>
    <dgm:pt modelId="{5BE2CF85-0C85-C041-9A58-913754046CF5}" type="parTrans" cxnId="{68718D22-3F4B-C940-8E6A-B6710AF82BF9}">
      <dgm:prSet/>
      <dgm:spPr/>
      <dgm:t>
        <a:bodyPr/>
        <a:lstStyle/>
        <a:p>
          <a:endParaRPr kumimoji="1" lang="ja-JP" altLang="en-US" sz="2000"/>
        </a:p>
      </dgm:t>
    </dgm:pt>
    <dgm:pt modelId="{04DA9E6D-97AE-B148-AE60-6B7902989CF6}" type="sibTrans" cxnId="{68718D22-3F4B-C940-8E6A-B6710AF82BF9}">
      <dgm:prSet/>
      <dgm:spPr/>
      <dgm:t>
        <a:bodyPr/>
        <a:lstStyle/>
        <a:p>
          <a:endParaRPr kumimoji="1" lang="ja-JP" altLang="en-US" sz="2000"/>
        </a:p>
      </dgm:t>
    </dgm:pt>
    <dgm:pt modelId="{C3EE95A0-7000-A041-B306-FA3F731CF5BB}">
      <dgm:prSet custT="1"/>
      <dgm:spPr/>
      <dgm:t>
        <a:bodyPr/>
        <a:lstStyle/>
        <a:p>
          <a:r>
            <a:rPr kumimoji="1" lang="ja-JP" altLang="en-US" sz="2000" dirty="0">
              <a:latin typeface="メイリオ" panose="020B0604030504040204" pitchFamily="50" charset="-128"/>
              <a:ea typeface="メイリオ" panose="020B0604030504040204" pitchFamily="50" charset="-128"/>
            </a:rPr>
            <a:t>個々の生活習慣に合わせた仮眠設備（補償的仮眠、付加的仮眠を対象にして）</a:t>
          </a:r>
        </a:p>
      </dgm:t>
    </dgm:pt>
    <dgm:pt modelId="{D44695E0-98C2-4C49-967D-095EB054A386}" type="parTrans" cxnId="{CA38140A-44B8-2341-B972-63B4196BBBD9}">
      <dgm:prSet/>
      <dgm:spPr/>
      <dgm:t>
        <a:bodyPr/>
        <a:lstStyle/>
        <a:p>
          <a:endParaRPr kumimoji="1" lang="ja-JP" altLang="en-US" sz="2000"/>
        </a:p>
      </dgm:t>
    </dgm:pt>
    <dgm:pt modelId="{393FBB50-EBE8-0847-BB96-7C05725EC760}" type="sibTrans" cxnId="{CA38140A-44B8-2341-B972-63B4196BBBD9}">
      <dgm:prSet/>
      <dgm:spPr/>
      <dgm:t>
        <a:bodyPr/>
        <a:lstStyle/>
        <a:p>
          <a:endParaRPr kumimoji="1" lang="ja-JP" altLang="en-US" sz="2000"/>
        </a:p>
      </dgm:t>
    </dgm:pt>
    <dgm:pt modelId="{7865CAF3-FA57-1A4F-9F7B-0E44C9B1B9A6}">
      <dgm:prSet custT="1"/>
      <dgm:spPr/>
      <dgm:t>
        <a:bodyPr/>
        <a:lstStyle/>
        <a:p>
          <a:r>
            <a:rPr kumimoji="1" lang="ja-JP" altLang="en-US" sz="2000" dirty="0">
              <a:latin typeface="メイリオ" panose="020B0604030504040204" pitchFamily="50" charset="-128"/>
              <a:ea typeface="メイリオ" panose="020B0604030504040204" pitchFamily="50" charset="-128"/>
            </a:rPr>
            <a:t>仮眠しやすい環境作り（明るさ</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睡眠グッズ）</a:t>
          </a:r>
        </a:p>
      </dgm:t>
    </dgm:pt>
    <dgm:pt modelId="{86534192-102A-6D47-BD67-5D1129AE592E}" type="parTrans" cxnId="{5546E864-DC4F-B146-9954-A1B4B86992E3}">
      <dgm:prSet/>
      <dgm:spPr/>
      <dgm:t>
        <a:bodyPr/>
        <a:lstStyle/>
        <a:p>
          <a:endParaRPr kumimoji="1" lang="ja-JP" altLang="en-US" sz="2000"/>
        </a:p>
      </dgm:t>
    </dgm:pt>
    <dgm:pt modelId="{F36D274D-5BFA-3E40-AEC0-2F96F4378515}" type="sibTrans" cxnId="{5546E864-DC4F-B146-9954-A1B4B86992E3}">
      <dgm:prSet/>
      <dgm:spPr/>
      <dgm:t>
        <a:bodyPr/>
        <a:lstStyle/>
        <a:p>
          <a:endParaRPr kumimoji="1" lang="ja-JP" altLang="en-US" sz="2000"/>
        </a:p>
      </dgm:t>
    </dgm:pt>
    <dgm:pt modelId="{49FA9891-1EF4-42B1-B306-D2B88A18ABA2}">
      <dgm:prSet custT="1"/>
      <dgm:spPr/>
      <dgm:t>
        <a:bodyPr/>
        <a:lstStyle/>
        <a:p>
          <a:r>
            <a:rPr kumimoji="1" lang="ja-JP" altLang="en-US" sz="2000" dirty="0">
              <a:latin typeface="メイリオ" panose="020B0604030504040204" pitchFamily="50" charset="-128"/>
              <a:ea typeface="メイリオ" panose="020B0604030504040204" pitchFamily="50" charset="-128"/>
            </a:rPr>
            <a:t>睡眠に関する知識の啓発</a:t>
          </a:r>
        </a:p>
      </dgm:t>
    </dgm:pt>
    <dgm:pt modelId="{C89D444C-3F2B-4DC2-87F8-469A8F0BF623}" type="parTrans" cxnId="{3108BDE5-6C35-410A-A23E-CD013A749402}">
      <dgm:prSet/>
      <dgm:spPr/>
      <dgm:t>
        <a:bodyPr/>
        <a:lstStyle/>
        <a:p>
          <a:endParaRPr kumimoji="1" lang="ja-JP" altLang="en-US" sz="2000"/>
        </a:p>
      </dgm:t>
    </dgm:pt>
    <dgm:pt modelId="{7FCFAC2C-5389-4F16-AA8A-534402660DE3}" type="sibTrans" cxnId="{3108BDE5-6C35-410A-A23E-CD013A749402}">
      <dgm:prSet/>
      <dgm:spPr/>
      <dgm:t>
        <a:bodyPr/>
        <a:lstStyle/>
        <a:p>
          <a:endParaRPr kumimoji="1" lang="ja-JP" altLang="en-US" sz="2000"/>
        </a:p>
      </dgm:t>
    </dgm:pt>
    <dgm:pt modelId="{5DB28829-9ACC-47A9-95E3-6EACC461207A}">
      <dgm:prSet custT="1"/>
      <dgm:spPr/>
      <dgm:t>
        <a:bodyPr/>
        <a:lstStyle/>
        <a:p>
          <a:r>
            <a:rPr kumimoji="1" lang="ja-JP" altLang="en-US" sz="2000" dirty="0">
              <a:solidFill>
                <a:srgbClr val="FF2600"/>
              </a:solidFill>
              <a:latin typeface="メイリオ" panose="020B0604030504040204" pitchFamily="50" charset="-128"/>
              <a:ea typeface="メイリオ" panose="020B0604030504040204" pitchFamily="50" charset="-128"/>
            </a:rPr>
            <a:t>仮眠室の安全性の確保</a:t>
          </a:r>
          <a:r>
            <a:rPr kumimoji="1" lang="ja-JP" altLang="en-US" sz="2000" dirty="0">
              <a:latin typeface="メイリオ" panose="020B0604030504040204" pitchFamily="50" charset="-128"/>
              <a:ea typeface="メイリオ" panose="020B0604030504040204" pitchFamily="50" charset="-128"/>
            </a:rPr>
            <a:t>（コインロッカー）</a:t>
          </a:r>
        </a:p>
      </dgm:t>
    </dgm:pt>
    <dgm:pt modelId="{013D8BB7-55FF-4021-820C-08F074E26AB9}" type="parTrans" cxnId="{02D50140-D353-45D4-AF72-2FCE07AC9AD0}">
      <dgm:prSet/>
      <dgm:spPr/>
      <dgm:t>
        <a:bodyPr/>
        <a:lstStyle/>
        <a:p>
          <a:endParaRPr kumimoji="1" lang="ja-JP" altLang="en-US" sz="2000"/>
        </a:p>
      </dgm:t>
    </dgm:pt>
    <dgm:pt modelId="{9904DF4F-7840-4648-ACB3-0B3E8C7EAA5B}" type="sibTrans" cxnId="{02D50140-D353-45D4-AF72-2FCE07AC9AD0}">
      <dgm:prSet/>
      <dgm:spPr/>
      <dgm:t>
        <a:bodyPr/>
        <a:lstStyle/>
        <a:p>
          <a:endParaRPr kumimoji="1" lang="ja-JP" altLang="en-US" sz="2000"/>
        </a:p>
      </dgm:t>
    </dgm:pt>
    <dgm:pt modelId="{4F91784B-E7AB-1644-A0CB-43A75A9C8CA9}" type="pres">
      <dgm:prSet presAssocID="{3A10A5AE-3FCA-0F4B-9AF0-4BEDD81BD349}" presName="linearFlow" presStyleCnt="0">
        <dgm:presLayoutVars>
          <dgm:dir/>
          <dgm:animLvl val="lvl"/>
          <dgm:resizeHandles val="exact"/>
        </dgm:presLayoutVars>
      </dgm:prSet>
      <dgm:spPr/>
    </dgm:pt>
    <dgm:pt modelId="{5B48A596-D1D2-E346-99B4-B92334977464}" type="pres">
      <dgm:prSet presAssocID="{01FE02C3-9C78-3D44-BC72-725BF50F3F6F}" presName="composite" presStyleCnt="0"/>
      <dgm:spPr/>
    </dgm:pt>
    <dgm:pt modelId="{6EA4C79C-C50B-A942-A734-8FC449BF1B00}" type="pres">
      <dgm:prSet presAssocID="{01FE02C3-9C78-3D44-BC72-725BF50F3F6F}" presName="parentText" presStyleLbl="alignNode1" presStyleIdx="0" presStyleCnt="3">
        <dgm:presLayoutVars>
          <dgm:chMax val="1"/>
          <dgm:bulletEnabled val="1"/>
        </dgm:presLayoutVars>
      </dgm:prSet>
      <dgm:spPr/>
    </dgm:pt>
    <dgm:pt modelId="{6E155EE9-EEA3-5C42-881B-FECBACDEA5AB}" type="pres">
      <dgm:prSet presAssocID="{01FE02C3-9C78-3D44-BC72-725BF50F3F6F}" presName="descendantText" presStyleLbl="alignAcc1" presStyleIdx="0" presStyleCnt="3" custLinFactNeighborX="238" custLinFactNeighborY="-2014">
        <dgm:presLayoutVars>
          <dgm:bulletEnabled val="1"/>
        </dgm:presLayoutVars>
      </dgm:prSet>
      <dgm:spPr/>
    </dgm:pt>
    <dgm:pt modelId="{FD1743D8-EE3B-7345-98F8-95C32C6F9AD5}" type="pres">
      <dgm:prSet presAssocID="{A26691B9-E130-4E41-90E9-6067F11207FD}" presName="sp" presStyleCnt="0"/>
      <dgm:spPr/>
    </dgm:pt>
    <dgm:pt modelId="{687332B9-AFE7-3F4A-9759-E070233C9B67}" type="pres">
      <dgm:prSet presAssocID="{50FB512D-C1DE-1445-BA86-5BC4179A4C70}" presName="composite" presStyleCnt="0"/>
      <dgm:spPr/>
    </dgm:pt>
    <dgm:pt modelId="{A303489C-4070-5A48-8E76-AB4078A4391A}" type="pres">
      <dgm:prSet presAssocID="{50FB512D-C1DE-1445-BA86-5BC4179A4C70}" presName="parentText" presStyleLbl="alignNode1" presStyleIdx="1" presStyleCnt="3">
        <dgm:presLayoutVars>
          <dgm:chMax val="1"/>
          <dgm:bulletEnabled val="1"/>
        </dgm:presLayoutVars>
      </dgm:prSet>
      <dgm:spPr/>
    </dgm:pt>
    <dgm:pt modelId="{D6BA310F-A7E7-6141-A1B5-8362E276A975}" type="pres">
      <dgm:prSet presAssocID="{50FB512D-C1DE-1445-BA86-5BC4179A4C70}" presName="descendantText" presStyleLbl="alignAcc1" presStyleIdx="1" presStyleCnt="3">
        <dgm:presLayoutVars>
          <dgm:bulletEnabled val="1"/>
        </dgm:presLayoutVars>
      </dgm:prSet>
      <dgm:spPr/>
    </dgm:pt>
    <dgm:pt modelId="{9D837614-683C-4E42-AA47-DC0121285054}" type="pres">
      <dgm:prSet presAssocID="{E51C4CE6-57A9-3A44-BC8C-AADC96485981}" presName="sp" presStyleCnt="0"/>
      <dgm:spPr/>
    </dgm:pt>
    <dgm:pt modelId="{BD4F43C8-E08B-DF49-AE27-67438DF279E8}" type="pres">
      <dgm:prSet presAssocID="{0BE4A1C1-143F-B846-AE92-D05E42D5DC36}" presName="composite" presStyleCnt="0"/>
      <dgm:spPr/>
    </dgm:pt>
    <dgm:pt modelId="{E464D3A2-DFEA-2E44-9A33-5561E6C1D4B3}" type="pres">
      <dgm:prSet presAssocID="{0BE4A1C1-143F-B846-AE92-D05E42D5DC36}" presName="parentText" presStyleLbl="alignNode1" presStyleIdx="2" presStyleCnt="3">
        <dgm:presLayoutVars>
          <dgm:chMax val="1"/>
          <dgm:bulletEnabled val="1"/>
        </dgm:presLayoutVars>
      </dgm:prSet>
      <dgm:spPr/>
    </dgm:pt>
    <dgm:pt modelId="{997ACAFA-CA5A-5540-90FA-C2CA551FF1A7}" type="pres">
      <dgm:prSet presAssocID="{0BE4A1C1-143F-B846-AE92-D05E42D5DC36}" presName="descendantText" presStyleLbl="alignAcc1" presStyleIdx="2" presStyleCnt="3" custLinFactNeighborY="0">
        <dgm:presLayoutVars>
          <dgm:bulletEnabled val="1"/>
        </dgm:presLayoutVars>
      </dgm:prSet>
      <dgm:spPr/>
    </dgm:pt>
  </dgm:ptLst>
  <dgm:cxnLst>
    <dgm:cxn modelId="{CA38140A-44B8-2341-B972-63B4196BBBD9}" srcId="{50FB512D-C1DE-1445-BA86-5BC4179A4C70}" destId="{C3EE95A0-7000-A041-B306-FA3F731CF5BB}" srcOrd="0" destOrd="0" parTransId="{D44695E0-98C2-4C49-967D-095EB054A386}" sibTransId="{393FBB50-EBE8-0847-BB96-7C05725EC760}"/>
    <dgm:cxn modelId="{BE47740A-5011-3647-A23D-B9FA72498C56}" srcId="{3A10A5AE-3FCA-0F4B-9AF0-4BEDD81BD349}" destId="{50FB512D-C1DE-1445-BA86-5BC4179A4C70}" srcOrd="1" destOrd="0" parTransId="{BC2931D9-5E56-4A42-B264-F74DEEFF4B47}" sibTransId="{E51C4CE6-57A9-3A44-BC8C-AADC96485981}"/>
    <dgm:cxn modelId="{68718D22-3F4B-C940-8E6A-B6710AF82BF9}" srcId="{01FE02C3-9C78-3D44-BC72-725BF50F3F6F}" destId="{614EFB4E-C490-A94E-9C54-D97C50DDC62E}" srcOrd="0" destOrd="0" parTransId="{5BE2CF85-0C85-C041-9A58-913754046CF5}" sibTransId="{04DA9E6D-97AE-B148-AE60-6B7902989CF6}"/>
    <dgm:cxn modelId="{F08A7530-82FF-BF40-B7A3-7E50997FB71B}" type="presOf" srcId="{01FE02C3-9C78-3D44-BC72-725BF50F3F6F}" destId="{6EA4C79C-C50B-A942-A734-8FC449BF1B00}" srcOrd="0" destOrd="0" presId="urn:microsoft.com/office/officeart/2005/8/layout/chevron2"/>
    <dgm:cxn modelId="{7EF43A3D-0DDB-4B54-BA1E-7A842B415F24}" type="presOf" srcId="{49FA9891-1EF4-42B1-B306-D2B88A18ABA2}" destId="{6E155EE9-EEA3-5C42-881B-FECBACDEA5AB}" srcOrd="0" destOrd="1" presId="urn:microsoft.com/office/officeart/2005/8/layout/chevron2"/>
    <dgm:cxn modelId="{02D50140-D353-45D4-AF72-2FCE07AC9AD0}" srcId="{50FB512D-C1DE-1445-BA86-5BC4179A4C70}" destId="{5DB28829-9ACC-47A9-95E3-6EACC461207A}" srcOrd="1" destOrd="0" parTransId="{013D8BB7-55FF-4021-820C-08F074E26AB9}" sibTransId="{9904DF4F-7840-4648-ACB3-0B3E8C7EAA5B}"/>
    <dgm:cxn modelId="{6FCD1443-FC68-634B-B5CF-642D873ADD7D}" srcId="{3A10A5AE-3FCA-0F4B-9AF0-4BEDD81BD349}" destId="{01FE02C3-9C78-3D44-BC72-725BF50F3F6F}" srcOrd="0" destOrd="0" parTransId="{97B8D4E9-9CD4-3844-9685-EDFB2EA2F562}" sibTransId="{A26691B9-E130-4E41-90E9-6067F11207FD}"/>
    <dgm:cxn modelId="{5546E864-DC4F-B146-9954-A1B4B86992E3}" srcId="{0BE4A1C1-143F-B846-AE92-D05E42D5DC36}" destId="{7865CAF3-FA57-1A4F-9F7B-0E44C9B1B9A6}" srcOrd="0" destOrd="0" parTransId="{86534192-102A-6D47-BD67-5D1129AE592E}" sibTransId="{F36D274D-5BFA-3E40-AEC0-2F96F4378515}"/>
    <dgm:cxn modelId="{74BCD06D-8C88-4569-81D9-7F81F970FCB9}" type="presOf" srcId="{5DB28829-9ACC-47A9-95E3-6EACC461207A}" destId="{D6BA310F-A7E7-6141-A1B5-8362E276A975}" srcOrd="0" destOrd="1" presId="urn:microsoft.com/office/officeart/2005/8/layout/chevron2"/>
    <dgm:cxn modelId="{BBE98286-6084-8B4B-BFC0-A94867CEFB29}" type="presOf" srcId="{3A10A5AE-3FCA-0F4B-9AF0-4BEDD81BD349}" destId="{4F91784B-E7AB-1644-A0CB-43A75A9C8CA9}" srcOrd="0" destOrd="0" presId="urn:microsoft.com/office/officeart/2005/8/layout/chevron2"/>
    <dgm:cxn modelId="{7087E8B1-CD31-A844-8B3D-4471A1746BA1}" type="presOf" srcId="{50FB512D-C1DE-1445-BA86-5BC4179A4C70}" destId="{A303489C-4070-5A48-8E76-AB4078A4391A}" srcOrd="0" destOrd="0" presId="urn:microsoft.com/office/officeart/2005/8/layout/chevron2"/>
    <dgm:cxn modelId="{97343FB8-B60D-D943-951F-4F3C7EF8A299}" type="presOf" srcId="{0BE4A1C1-143F-B846-AE92-D05E42D5DC36}" destId="{E464D3A2-DFEA-2E44-9A33-5561E6C1D4B3}" srcOrd="0" destOrd="0" presId="urn:microsoft.com/office/officeart/2005/8/layout/chevron2"/>
    <dgm:cxn modelId="{F42667BB-8900-B24E-ACDF-603F012A4A17}" type="presOf" srcId="{614EFB4E-C490-A94E-9C54-D97C50DDC62E}" destId="{6E155EE9-EEA3-5C42-881B-FECBACDEA5AB}" srcOrd="0" destOrd="0" presId="urn:microsoft.com/office/officeart/2005/8/layout/chevron2"/>
    <dgm:cxn modelId="{9475D5E4-C52B-3345-B707-448620AF9E49}" type="presOf" srcId="{C3EE95A0-7000-A041-B306-FA3F731CF5BB}" destId="{D6BA310F-A7E7-6141-A1B5-8362E276A975}" srcOrd="0" destOrd="0" presId="urn:microsoft.com/office/officeart/2005/8/layout/chevron2"/>
    <dgm:cxn modelId="{927314E5-D5DA-DE4B-8E37-1C3E054EBD73}" srcId="{3A10A5AE-3FCA-0F4B-9AF0-4BEDD81BD349}" destId="{0BE4A1C1-143F-B846-AE92-D05E42D5DC36}" srcOrd="2" destOrd="0" parTransId="{DAE0CEF9-E4C5-E748-A215-523498037C16}" sibTransId="{4DFF27C1-A875-F249-9E48-A7F5E19287C3}"/>
    <dgm:cxn modelId="{3108BDE5-6C35-410A-A23E-CD013A749402}" srcId="{01FE02C3-9C78-3D44-BC72-725BF50F3F6F}" destId="{49FA9891-1EF4-42B1-B306-D2B88A18ABA2}" srcOrd="1" destOrd="0" parTransId="{C89D444C-3F2B-4DC2-87F8-469A8F0BF623}" sibTransId="{7FCFAC2C-5389-4F16-AA8A-534402660DE3}"/>
    <dgm:cxn modelId="{B559FCFB-93A0-1B4A-9361-8F9DF129BAA9}" type="presOf" srcId="{7865CAF3-FA57-1A4F-9F7B-0E44C9B1B9A6}" destId="{997ACAFA-CA5A-5540-90FA-C2CA551FF1A7}" srcOrd="0" destOrd="0" presId="urn:microsoft.com/office/officeart/2005/8/layout/chevron2"/>
    <dgm:cxn modelId="{A18343C6-4D84-B149-8360-36EA70ECB14A}" type="presParOf" srcId="{4F91784B-E7AB-1644-A0CB-43A75A9C8CA9}" destId="{5B48A596-D1D2-E346-99B4-B92334977464}" srcOrd="0" destOrd="0" presId="urn:microsoft.com/office/officeart/2005/8/layout/chevron2"/>
    <dgm:cxn modelId="{90B3F410-DE32-404E-AAEF-7B51EFD062E2}" type="presParOf" srcId="{5B48A596-D1D2-E346-99B4-B92334977464}" destId="{6EA4C79C-C50B-A942-A734-8FC449BF1B00}" srcOrd="0" destOrd="0" presId="urn:microsoft.com/office/officeart/2005/8/layout/chevron2"/>
    <dgm:cxn modelId="{7175AD73-F042-9D47-ADBA-ABEC88D22481}" type="presParOf" srcId="{5B48A596-D1D2-E346-99B4-B92334977464}" destId="{6E155EE9-EEA3-5C42-881B-FECBACDEA5AB}" srcOrd="1" destOrd="0" presId="urn:microsoft.com/office/officeart/2005/8/layout/chevron2"/>
    <dgm:cxn modelId="{27299DC7-5909-D749-A339-25DF66E7037F}" type="presParOf" srcId="{4F91784B-E7AB-1644-A0CB-43A75A9C8CA9}" destId="{FD1743D8-EE3B-7345-98F8-95C32C6F9AD5}" srcOrd="1" destOrd="0" presId="urn:microsoft.com/office/officeart/2005/8/layout/chevron2"/>
    <dgm:cxn modelId="{910EECD7-4A90-A44A-A1CC-482E110430FF}" type="presParOf" srcId="{4F91784B-E7AB-1644-A0CB-43A75A9C8CA9}" destId="{687332B9-AFE7-3F4A-9759-E070233C9B67}" srcOrd="2" destOrd="0" presId="urn:microsoft.com/office/officeart/2005/8/layout/chevron2"/>
    <dgm:cxn modelId="{4991BFC9-2B89-9342-B21B-906A51EB8B60}" type="presParOf" srcId="{687332B9-AFE7-3F4A-9759-E070233C9B67}" destId="{A303489C-4070-5A48-8E76-AB4078A4391A}" srcOrd="0" destOrd="0" presId="urn:microsoft.com/office/officeart/2005/8/layout/chevron2"/>
    <dgm:cxn modelId="{AD970AF7-D51E-0E44-8996-06B3BA25D368}" type="presParOf" srcId="{687332B9-AFE7-3F4A-9759-E070233C9B67}" destId="{D6BA310F-A7E7-6141-A1B5-8362E276A975}" srcOrd="1" destOrd="0" presId="urn:microsoft.com/office/officeart/2005/8/layout/chevron2"/>
    <dgm:cxn modelId="{47C60061-F3DC-0440-AA61-40D12A57C4C0}" type="presParOf" srcId="{4F91784B-E7AB-1644-A0CB-43A75A9C8CA9}" destId="{9D837614-683C-4E42-AA47-DC0121285054}" srcOrd="3" destOrd="0" presId="urn:microsoft.com/office/officeart/2005/8/layout/chevron2"/>
    <dgm:cxn modelId="{C1D183DA-BB84-AA43-A82D-DD8C99B20C25}" type="presParOf" srcId="{4F91784B-E7AB-1644-A0CB-43A75A9C8CA9}" destId="{BD4F43C8-E08B-DF49-AE27-67438DF279E8}" srcOrd="4" destOrd="0" presId="urn:microsoft.com/office/officeart/2005/8/layout/chevron2"/>
    <dgm:cxn modelId="{6EA379AA-2E6C-FE40-B72F-379BB6E57A2B}" type="presParOf" srcId="{BD4F43C8-E08B-DF49-AE27-67438DF279E8}" destId="{E464D3A2-DFEA-2E44-9A33-5561E6C1D4B3}" srcOrd="0" destOrd="0" presId="urn:microsoft.com/office/officeart/2005/8/layout/chevron2"/>
    <dgm:cxn modelId="{294806DB-9065-9D4E-927A-CAD90406C99F}" type="presParOf" srcId="{BD4F43C8-E08B-DF49-AE27-67438DF279E8}" destId="{997ACAFA-CA5A-5540-90FA-C2CA551FF1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DEDDA-C96C-2640-B3DB-090F1E3B603F}">
      <dsp:nvSpPr>
        <dsp:cNvPr id="0" name=""/>
        <dsp:cNvSpPr/>
      </dsp:nvSpPr>
      <dsp:spPr>
        <a:xfrm>
          <a:off x="1722766" y="1617581"/>
          <a:ext cx="3369231" cy="117008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52674-8E9B-B144-B2E6-5269D86802BD}">
      <dsp:nvSpPr>
        <dsp:cNvPr id="0" name=""/>
        <dsp:cNvSpPr/>
      </dsp:nvSpPr>
      <dsp:spPr>
        <a:xfrm>
          <a:off x="2285331" y="4530321"/>
          <a:ext cx="652951" cy="417889"/>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F44A00-E1AE-8543-8E3A-C300BDB2E481}">
      <dsp:nvSpPr>
        <dsp:cNvPr id="0" name=""/>
        <dsp:cNvSpPr/>
      </dsp:nvSpPr>
      <dsp:spPr>
        <a:xfrm>
          <a:off x="-5" y="4864632"/>
          <a:ext cx="5223624" cy="783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kumimoji="1" lang="ja-JP" altLang="en-US" sz="3600" kern="1200" dirty="0">
              <a:solidFill>
                <a:schemeClr val="accent6">
                  <a:lumMod val="75000"/>
                </a:schemeClr>
              </a:solidFill>
              <a:latin typeface="メイリオ" panose="020B0604030504040204" pitchFamily="50" charset="-128"/>
              <a:ea typeface="メイリオ" panose="020B0604030504040204" pitchFamily="50" charset="-128"/>
            </a:rPr>
            <a:t>８変数でモデルを構成</a:t>
          </a:r>
          <a:endParaRPr lang="ja-JP" altLang="en-US" sz="3600" kern="1200" dirty="0">
            <a:solidFill>
              <a:schemeClr val="accent6">
                <a:lumMod val="75000"/>
              </a:schemeClr>
            </a:solidFill>
            <a:latin typeface="メイリオ" panose="020B0604030504040204" pitchFamily="50" charset="-128"/>
            <a:ea typeface="メイリオ" panose="020B0604030504040204" pitchFamily="50" charset="-128"/>
          </a:endParaRPr>
        </a:p>
      </dsp:txBody>
      <dsp:txXfrm>
        <a:off x="-5" y="4864632"/>
        <a:ext cx="5223624" cy="783542"/>
      </dsp:txXfrm>
    </dsp:sp>
    <dsp:sp modelId="{F926B4F1-98BD-584C-83BF-D6AF91727915}">
      <dsp:nvSpPr>
        <dsp:cNvPr id="0" name=""/>
        <dsp:cNvSpPr/>
      </dsp:nvSpPr>
      <dsp:spPr>
        <a:xfrm>
          <a:off x="2146905" y="2925627"/>
          <a:ext cx="1175313" cy="1175313"/>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ja-JP" altLang="en-US" sz="1500" kern="1200" dirty="0">
              <a:latin typeface="メイリオ" panose="020B0604030504040204" pitchFamily="50" charset="-128"/>
              <a:ea typeface="メイリオ" panose="020B0604030504040204" pitchFamily="50" charset="-128"/>
            </a:rPr>
            <a:t>体育系活動日数</a:t>
          </a:r>
        </a:p>
      </dsp:txBody>
      <dsp:txXfrm>
        <a:off x="2319026" y="3097748"/>
        <a:ext cx="831071" cy="831071"/>
      </dsp:txXfrm>
    </dsp:sp>
    <dsp:sp modelId="{7E083708-D98A-C24F-8660-DF89E19FEBC8}">
      <dsp:nvSpPr>
        <dsp:cNvPr id="0" name=""/>
        <dsp:cNvSpPr/>
      </dsp:nvSpPr>
      <dsp:spPr>
        <a:xfrm>
          <a:off x="1305903" y="2043881"/>
          <a:ext cx="1175313" cy="1175313"/>
        </a:xfrm>
        <a:prstGeom prst="ellipse">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ja-JP" altLang="en-US" sz="1500" kern="1200" dirty="0">
              <a:latin typeface="メイリオ" panose="020B0604030504040204" pitchFamily="50" charset="-128"/>
              <a:ea typeface="メイリオ" panose="020B0604030504040204" pitchFamily="50" charset="-128"/>
            </a:rPr>
            <a:t>就寝時刻</a:t>
          </a:r>
        </a:p>
      </dsp:txBody>
      <dsp:txXfrm>
        <a:off x="1478024" y="2216002"/>
        <a:ext cx="831071" cy="831071"/>
      </dsp:txXfrm>
    </dsp:sp>
    <dsp:sp modelId="{B5563591-5428-0C4E-A0A8-F5BF47700120}">
      <dsp:nvSpPr>
        <dsp:cNvPr id="0" name=""/>
        <dsp:cNvSpPr/>
      </dsp:nvSpPr>
      <dsp:spPr>
        <a:xfrm>
          <a:off x="2507334" y="1759716"/>
          <a:ext cx="1175313" cy="1175313"/>
        </a:xfrm>
        <a:prstGeom prst="ellipse">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ja-JP" altLang="en-US" sz="1500" kern="1200" dirty="0">
              <a:latin typeface="メイリオ" panose="020B0604030504040204" pitchFamily="50" charset="-128"/>
              <a:ea typeface="メイリオ" panose="020B0604030504040204" pitchFamily="50" charset="-128"/>
            </a:rPr>
            <a:t>男女</a:t>
          </a:r>
        </a:p>
      </dsp:txBody>
      <dsp:txXfrm>
        <a:off x="2679455" y="1931837"/>
        <a:ext cx="831071" cy="831071"/>
      </dsp:txXfrm>
    </dsp:sp>
    <dsp:sp modelId="{52E77E6B-4299-7C42-BB87-B32852ABCB0F}">
      <dsp:nvSpPr>
        <dsp:cNvPr id="0" name=""/>
        <dsp:cNvSpPr/>
      </dsp:nvSpPr>
      <dsp:spPr>
        <a:xfrm>
          <a:off x="783542" y="1551240"/>
          <a:ext cx="3656529" cy="2925223"/>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DEDDA-C96C-2640-B3DB-090F1E3B603F}">
      <dsp:nvSpPr>
        <dsp:cNvPr id="0" name=""/>
        <dsp:cNvSpPr/>
      </dsp:nvSpPr>
      <dsp:spPr>
        <a:xfrm>
          <a:off x="1722766" y="1617581"/>
          <a:ext cx="3369231" cy="117008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52674-8E9B-B144-B2E6-5269D86802BD}">
      <dsp:nvSpPr>
        <dsp:cNvPr id="0" name=""/>
        <dsp:cNvSpPr/>
      </dsp:nvSpPr>
      <dsp:spPr>
        <a:xfrm>
          <a:off x="2285331" y="4530321"/>
          <a:ext cx="652951" cy="417889"/>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F44A00-E1AE-8543-8E3A-C300BDB2E481}">
      <dsp:nvSpPr>
        <dsp:cNvPr id="0" name=""/>
        <dsp:cNvSpPr/>
      </dsp:nvSpPr>
      <dsp:spPr>
        <a:xfrm>
          <a:off x="-5" y="4864632"/>
          <a:ext cx="5223624" cy="783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kumimoji="1" lang="ja-JP" altLang="en-US" sz="3600" kern="1200" dirty="0">
              <a:solidFill>
                <a:schemeClr val="accent6">
                  <a:lumMod val="75000"/>
                </a:schemeClr>
              </a:solidFill>
            </a:rPr>
            <a:t>１７変数で分析</a:t>
          </a:r>
          <a:endParaRPr lang="ja-JP" altLang="en-US" sz="3600" kern="1200" dirty="0">
            <a:solidFill>
              <a:schemeClr val="accent6">
                <a:lumMod val="75000"/>
              </a:schemeClr>
            </a:solidFill>
          </a:endParaRPr>
        </a:p>
      </dsp:txBody>
      <dsp:txXfrm>
        <a:off x="-5" y="4864632"/>
        <a:ext cx="5223624" cy="783542"/>
      </dsp:txXfrm>
    </dsp:sp>
    <dsp:sp modelId="{F926B4F1-98BD-584C-83BF-D6AF91727915}">
      <dsp:nvSpPr>
        <dsp:cNvPr id="0" name=""/>
        <dsp:cNvSpPr/>
      </dsp:nvSpPr>
      <dsp:spPr>
        <a:xfrm>
          <a:off x="2146905" y="2925627"/>
          <a:ext cx="1175313" cy="1175313"/>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ja-JP" altLang="en-US" sz="1500" kern="1200" dirty="0">
              <a:latin typeface="メイリオ" panose="020B0604030504040204" pitchFamily="50" charset="-128"/>
              <a:ea typeface="メイリオ" panose="020B0604030504040204" pitchFamily="50" charset="-128"/>
            </a:rPr>
            <a:t>体育系活動日数</a:t>
          </a:r>
        </a:p>
      </dsp:txBody>
      <dsp:txXfrm>
        <a:off x="2319026" y="3097748"/>
        <a:ext cx="831071" cy="831071"/>
      </dsp:txXfrm>
    </dsp:sp>
    <dsp:sp modelId="{7E083708-D98A-C24F-8660-DF89E19FEBC8}">
      <dsp:nvSpPr>
        <dsp:cNvPr id="0" name=""/>
        <dsp:cNvSpPr/>
      </dsp:nvSpPr>
      <dsp:spPr>
        <a:xfrm>
          <a:off x="1305903" y="2043881"/>
          <a:ext cx="1175313" cy="1175313"/>
        </a:xfrm>
        <a:prstGeom prst="ellipse">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ja-JP" altLang="en-US" sz="1500" kern="1200" dirty="0">
              <a:latin typeface="メイリオ" panose="020B0604030504040204" pitchFamily="50" charset="-128"/>
              <a:ea typeface="メイリオ" panose="020B0604030504040204" pitchFamily="50" charset="-128"/>
            </a:rPr>
            <a:t>就寝時刻</a:t>
          </a:r>
        </a:p>
      </dsp:txBody>
      <dsp:txXfrm>
        <a:off x="1478024" y="2216002"/>
        <a:ext cx="831071" cy="831071"/>
      </dsp:txXfrm>
    </dsp:sp>
    <dsp:sp modelId="{B5563591-5428-0C4E-A0A8-F5BF47700120}">
      <dsp:nvSpPr>
        <dsp:cNvPr id="0" name=""/>
        <dsp:cNvSpPr/>
      </dsp:nvSpPr>
      <dsp:spPr>
        <a:xfrm>
          <a:off x="2507334" y="1759716"/>
          <a:ext cx="1175313" cy="1175313"/>
        </a:xfrm>
        <a:prstGeom prst="ellipse">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ja-JP" altLang="en-US" sz="1500" kern="1200" dirty="0">
              <a:latin typeface="メイリオ" panose="020B0604030504040204" pitchFamily="50" charset="-128"/>
              <a:ea typeface="メイリオ" panose="020B0604030504040204" pitchFamily="50" charset="-128"/>
            </a:rPr>
            <a:t>男女</a:t>
          </a:r>
        </a:p>
      </dsp:txBody>
      <dsp:txXfrm>
        <a:off x="2679455" y="1931837"/>
        <a:ext cx="831071" cy="831071"/>
      </dsp:txXfrm>
    </dsp:sp>
    <dsp:sp modelId="{52E77E6B-4299-7C42-BB87-B32852ABCB0F}">
      <dsp:nvSpPr>
        <dsp:cNvPr id="0" name=""/>
        <dsp:cNvSpPr/>
      </dsp:nvSpPr>
      <dsp:spPr>
        <a:xfrm>
          <a:off x="769062" y="1542669"/>
          <a:ext cx="3656529" cy="2925223"/>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4C79C-C50B-A942-A734-8FC449BF1B00}">
      <dsp:nvSpPr>
        <dsp:cNvPr id="0" name=""/>
        <dsp:cNvSpPr/>
      </dsp:nvSpPr>
      <dsp:spPr>
        <a:xfrm rot="5400000">
          <a:off x="-309975" y="311104"/>
          <a:ext cx="2066505" cy="144655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アンケート結果</a:t>
          </a:r>
        </a:p>
      </dsp:txBody>
      <dsp:txXfrm rot="-5400000">
        <a:off x="2" y="724405"/>
        <a:ext cx="1446553" cy="619952"/>
      </dsp:txXfrm>
    </dsp:sp>
    <dsp:sp modelId="{6E155EE9-EEA3-5C42-881B-FECBACDEA5AB}">
      <dsp:nvSpPr>
        <dsp:cNvPr id="0" name=""/>
        <dsp:cNvSpPr/>
      </dsp:nvSpPr>
      <dsp:spPr>
        <a:xfrm rot="5400000">
          <a:off x="4404474" y="-2957920"/>
          <a:ext cx="1343228" cy="725906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a:latin typeface="メイリオ" panose="020B0604030504040204" pitchFamily="50" charset="-128"/>
              <a:ea typeface="メイリオ" panose="020B0604030504040204" pitchFamily="50" charset="-128"/>
            </a:rPr>
            <a:t>効果的な仮眠が行われていない</a:t>
          </a:r>
          <a:endParaRPr kumimoji="1" lang="ja-JP" altLang="en-US" sz="2100" kern="1200" dirty="0">
            <a:latin typeface="メイリオ" panose="020B0604030504040204" pitchFamily="50" charset="-128"/>
            <a:ea typeface="メイリオ" panose="020B0604030504040204" pitchFamily="50" charset="-128"/>
          </a:endParaRPr>
        </a:p>
        <a:p>
          <a:pPr marL="228600" lvl="1" indent="-228600" algn="l" defTabSz="933450">
            <a:lnSpc>
              <a:spcPct val="90000"/>
            </a:lnSpc>
            <a:spcBef>
              <a:spcPct val="0"/>
            </a:spcBef>
            <a:spcAft>
              <a:spcPct val="15000"/>
            </a:spcAft>
            <a:buChar char="•"/>
          </a:pPr>
          <a:r>
            <a:rPr kumimoji="1" lang="ja-JP" altLang="en-US" sz="2100" kern="1200" dirty="0">
              <a:solidFill>
                <a:srgbClr val="FF2600"/>
              </a:solidFill>
              <a:latin typeface="メイリオ" panose="020B0604030504040204" pitchFamily="50" charset="-128"/>
              <a:ea typeface="メイリオ" panose="020B0604030504040204" pitchFamily="50" charset="-128"/>
            </a:rPr>
            <a:t>睡眠の質向上のための行動が授業中の眠気改善に効果</a:t>
          </a:r>
        </a:p>
      </dsp:txBody>
      <dsp:txXfrm rot="-5400000">
        <a:off x="1446554" y="65571"/>
        <a:ext cx="7193498" cy="1212086"/>
      </dsp:txXfrm>
    </dsp:sp>
    <dsp:sp modelId="{A303489C-4070-5A48-8E76-AB4078A4391A}">
      <dsp:nvSpPr>
        <dsp:cNvPr id="0" name=""/>
        <dsp:cNvSpPr/>
      </dsp:nvSpPr>
      <dsp:spPr>
        <a:xfrm rot="5400000">
          <a:off x="-309975" y="2187454"/>
          <a:ext cx="2066505" cy="144655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ヒアリング</a:t>
          </a:r>
        </a:p>
      </dsp:txBody>
      <dsp:txXfrm rot="-5400000">
        <a:off x="2" y="2600755"/>
        <a:ext cx="1446553" cy="619952"/>
      </dsp:txXfrm>
    </dsp:sp>
    <dsp:sp modelId="{D6BA310F-A7E7-6141-A1B5-8362E276A975}">
      <dsp:nvSpPr>
        <dsp:cNvPr id="0" name=""/>
        <dsp:cNvSpPr/>
      </dsp:nvSpPr>
      <dsp:spPr>
        <a:xfrm rot="5400000">
          <a:off x="4404474" y="-1066498"/>
          <a:ext cx="1343228" cy="725906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en-US" altLang="ja-JP" sz="2100" kern="1200" dirty="0">
              <a:latin typeface="メイリオ" panose="020B0604030504040204" pitchFamily="50" charset="-128"/>
              <a:ea typeface="メイリオ" panose="020B0604030504040204" pitchFamily="50" charset="-128"/>
            </a:rPr>
            <a:t>3</a:t>
          </a:r>
          <a:r>
            <a:rPr kumimoji="1" lang="ja-JP" altLang="en-US" sz="2100" kern="1200" dirty="0">
              <a:latin typeface="メイリオ" panose="020B0604030504040204" pitchFamily="50" charset="-128"/>
              <a:ea typeface="メイリオ" panose="020B0604030504040204" pitchFamily="50" charset="-128"/>
            </a:rPr>
            <a:t>種類の仮眠（付加的仮眠、補償的仮眠、予防的仮眠）</a:t>
          </a:r>
        </a:p>
        <a:p>
          <a:pPr marL="228600" lvl="1" indent="-228600" algn="l" defTabSz="933450">
            <a:lnSpc>
              <a:spcPct val="90000"/>
            </a:lnSpc>
            <a:spcBef>
              <a:spcPct val="0"/>
            </a:spcBef>
            <a:spcAft>
              <a:spcPct val="15000"/>
            </a:spcAft>
            <a:buChar char="•"/>
          </a:pPr>
          <a:r>
            <a:rPr kumimoji="1" lang="ja-JP" altLang="en-US" sz="2100" kern="1200" dirty="0">
              <a:latin typeface="メイリオ" panose="020B0604030504040204" pitchFamily="50" charset="-128"/>
              <a:ea typeface="メイリオ" panose="020B0604030504040204" pitchFamily="50" charset="-128"/>
            </a:rPr>
            <a:t>睡眠不足は睡眠をとることでしか解消できない</a:t>
          </a:r>
        </a:p>
      </dsp:txBody>
      <dsp:txXfrm rot="-5400000">
        <a:off x="1446554" y="1956993"/>
        <a:ext cx="7193498" cy="1212086"/>
      </dsp:txXfrm>
    </dsp:sp>
    <dsp:sp modelId="{E464D3A2-DFEA-2E44-9A33-5561E6C1D4B3}">
      <dsp:nvSpPr>
        <dsp:cNvPr id="0" name=""/>
        <dsp:cNvSpPr/>
      </dsp:nvSpPr>
      <dsp:spPr>
        <a:xfrm rot="5400000">
          <a:off x="-309975" y="4063804"/>
          <a:ext cx="2066505" cy="144655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仮眠室実験</a:t>
          </a:r>
        </a:p>
      </dsp:txBody>
      <dsp:txXfrm rot="-5400000">
        <a:off x="2" y="4477105"/>
        <a:ext cx="1446553" cy="619952"/>
      </dsp:txXfrm>
    </dsp:sp>
    <dsp:sp modelId="{997ACAFA-CA5A-5540-90FA-C2CA551FF1A7}">
      <dsp:nvSpPr>
        <dsp:cNvPr id="0" name=""/>
        <dsp:cNvSpPr/>
      </dsp:nvSpPr>
      <dsp:spPr>
        <a:xfrm rot="5400000">
          <a:off x="4404474" y="795908"/>
          <a:ext cx="1343228" cy="725906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solidFill>
                <a:srgbClr val="FF2600"/>
              </a:solidFill>
              <a:latin typeface="メイリオ" panose="020B0604030504040204" pitchFamily="50" charset="-128"/>
              <a:ea typeface="メイリオ" panose="020B0604030504040204" pitchFamily="50" charset="-128"/>
            </a:rPr>
            <a:t>啓発後、睡眠の質向上のため行動の変化</a:t>
          </a:r>
        </a:p>
        <a:p>
          <a:pPr marL="228600" lvl="1" indent="-228600" algn="l" defTabSz="933450">
            <a:lnSpc>
              <a:spcPct val="90000"/>
            </a:lnSpc>
            <a:spcBef>
              <a:spcPct val="0"/>
            </a:spcBef>
            <a:spcAft>
              <a:spcPct val="15000"/>
            </a:spcAft>
            <a:buChar char="•"/>
          </a:pPr>
          <a:r>
            <a:rPr kumimoji="1" lang="ja-JP" altLang="en-US" sz="2100" kern="1200" dirty="0">
              <a:latin typeface="メイリオ" panose="020B0604030504040204" pitchFamily="50" charset="-128"/>
              <a:ea typeface="メイリオ" panose="020B0604030504040204" pitchFamily="50" charset="-128"/>
            </a:rPr>
            <a:t>仮眠後、ポジティブな気分</a:t>
          </a:r>
        </a:p>
      </dsp:txBody>
      <dsp:txXfrm rot="-5400000">
        <a:off x="1446554" y="3819400"/>
        <a:ext cx="7193498" cy="1212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4C79C-C50B-A942-A734-8FC449BF1B00}">
      <dsp:nvSpPr>
        <dsp:cNvPr id="0" name=""/>
        <dsp:cNvSpPr/>
      </dsp:nvSpPr>
      <dsp:spPr>
        <a:xfrm rot="5400000">
          <a:off x="-309715" y="311003"/>
          <a:ext cx="2064768" cy="14453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アンケート結果</a:t>
          </a:r>
        </a:p>
      </dsp:txBody>
      <dsp:txXfrm rot="-5400000">
        <a:off x="1" y="723957"/>
        <a:ext cx="1445337" cy="619431"/>
      </dsp:txXfrm>
    </dsp:sp>
    <dsp:sp modelId="{6E155EE9-EEA3-5C42-881B-FECBACDEA5AB}">
      <dsp:nvSpPr>
        <dsp:cNvPr id="0" name=""/>
        <dsp:cNvSpPr/>
      </dsp:nvSpPr>
      <dsp:spPr>
        <a:xfrm rot="5400000">
          <a:off x="4404431" y="-2957806"/>
          <a:ext cx="1342099" cy="726028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solidFill>
                <a:srgbClr val="FF0000"/>
              </a:solidFill>
              <a:latin typeface="メイリオ" panose="020B0604030504040204" pitchFamily="50" charset="-128"/>
              <a:ea typeface="メイリオ" panose="020B0604030504040204" pitchFamily="50" charset="-128"/>
            </a:rPr>
            <a:t>筑波大生の８割</a:t>
          </a:r>
          <a:r>
            <a:rPr kumimoji="1" lang="ja-JP" altLang="en-US" sz="2100" kern="1200" dirty="0">
              <a:latin typeface="メイリオ" panose="020B0604030504040204" pitchFamily="50" charset="-128"/>
              <a:ea typeface="メイリオ" panose="020B0604030504040204" pitchFamily="50" charset="-128"/>
            </a:rPr>
            <a:t>が授業中に一回以上眠くなる</a:t>
          </a:r>
        </a:p>
        <a:p>
          <a:pPr marL="228600" lvl="1" indent="-228600" algn="l" defTabSz="933450">
            <a:lnSpc>
              <a:spcPct val="90000"/>
            </a:lnSpc>
            <a:spcBef>
              <a:spcPct val="0"/>
            </a:spcBef>
            <a:spcAft>
              <a:spcPct val="15000"/>
            </a:spcAft>
            <a:buChar char="•"/>
          </a:pPr>
          <a:r>
            <a:rPr kumimoji="1" lang="ja-JP" altLang="en-US" sz="2100" kern="1200" dirty="0">
              <a:latin typeface="メイリオ" panose="020B0604030504040204" pitchFamily="50" charset="-128"/>
              <a:ea typeface="メイリオ" panose="020B0604030504040204" pitchFamily="50" charset="-128"/>
            </a:rPr>
            <a:t>統計的に睡眠時間は短い人ほど授業中に眠くなりやすい</a:t>
          </a:r>
        </a:p>
      </dsp:txBody>
      <dsp:txXfrm rot="-5400000">
        <a:off x="1445337" y="66804"/>
        <a:ext cx="7194771" cy="1211067"/>
      </dsp:txXfrm>
    </dsp:sp>
    <dsp:sp modelId="{A303489C-4070-5A48-8E76-AB4078A4391A}">
      <dsp:nvSpPr>
        <dsp:cNvPr id="0" name=""/>
        <dsp:cNvSpPr/>
      </dsp:nvSpPr>
      <dsp:spPr>
        <a:xfrm rot="5400000">
          <a:off x="-309715" y="2185615"/>
          <a:ext cx="2064768" cy="14453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a:ea typeface="メイリオ"/>
              <a:cs typeface="メイリオ"/>
            </a:rPr>
            <a:t>ヒアリング</a:t>
          </a:r>
        </a:p>
      </dsp:txBody>
      <dsp:txXfrm rot="-5400000">
        <a:off x="1" y="2598569"/>
        <a:ext cx="1445337" cy="619431"/>
      </dsp:txXfrm>
    </dsp:sp>
    <dsp:sp modelId="{D6BA310F-A7E7-6141-A1B5-8362E276A975}">
      <dsp:nvSpPr>
        <dsp:cNvPr id="0" name=""/>
        <dsp:cNvSpPr/>
      </dsp:nvSpPr>
      <dsp:spPr>
        <a:xfrm rot="5400000">
          <a:off x="4404431" y="-1083194"/>
          <a:ext cx="1342099" cy="726028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latin typeface="メイリオ" panose="020B0604030504040204" pitchFamily="50" charset="-128"/>
              <a:ea typeface="メイリオ" panose="020B0604030504040204" pitchFamily="50" charset="-128"/>
            </a:rPr>
            <a:t>仮眠室設置は睡眠管理の調節方法として有効な手段</a:t>
          </a:r>
        </a:p>
        <a:p>
          <a:pPr marL="228600" lvl="1" indent="-228600" algn="l" defTabSz="933450">
            <a:lnSpc>
              <a:spcPct val="90000"/>
            </a:lnSpc>
            <a:spcBef>
              <a:spcPct val="0"/>
            </a:spcBef>
            <a:spcAft>
              <a:spcPct val="15000"/>
            </a:spcAft>
            <a:buChar char="•"/>
          </a:pPr>
          <a:r>
            <a:rPr kumimoji="1" lang="ja-JP" altLang="en-US" sz="2100" kern="1200" dirty="0">
              <a:solidFill>
                <a:srgbClr val="FF2600"/>
              </a:solidFill>
              <a:latin typeface="メイリオ" panose="020B0604030504040204" pitchFamily="50" charset="-128"/>
              <a:ea typeface="メイリオ" panose="020B0604030504040204" pitchFamily="50" charset="-128"/>
            </a:rPr>
            <a:t>安心して仮眠できる環境がない</a:t>
          </a:r>
        </a:p>
      </dsp:txBody>
      <dsp:txXfrm rot="-5400000">
        <a:off x="1445337" y="1941416"/>
        <a:ext cx="7194771" cy="1211067"/>
      </dsp:txXfrm>
    </dsp:sp>
    <dsp:sp modelId="{E464D3A2-DFEA-2E44-9A33-5561E6C1D4B3}">
      <dsp:nvSpPr>
        <dsp:cNvPr id="0" name=""/>
        <dsp:cNvSpPr/>
      </dsp:nvSpPr>
      <dsp:spPr>
        <a:xfrm rot="5400000">
          <a:off x="-309715" y="4060227"/>
          <a:ext cx="2064768" cy="14453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仮眠室実験</a:t>
          </a:r>
        </a:p>
      </dsp:txBody>
      <dsp:txXfrm rot="-5400000">
        <a:off x="1" y="4473181"/>
        <a:ext cx="1445337" cy="619431"/>
      </dsp:txXfrm>
    </dsp:sp>
    <dsp:sp modelId="{997ACAFA-CA5A-5540-90FA-C2CA551FF1A7}">
      <dsp:nvSpPr>
        <dsp:cNvPr id="0" name=""/>
        <dsp:cNvSpPr/>
      </dsp:nvSpPr>
      <dsp:spPr>
        <a:xfrm rot="5400000">
          <a:off x="4404431" y="791418"/>
          <a:ext cx="1342099" cy="726028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solidFill>
                <a:srgbClr val="FF0000"/>
              </a:solidFill>
              <a:latin typeface="メイリオ" panose="020B0604030504040204" pitchFamily="50" charset="-128"/>
              <a:ea typeface="メイリオ" panose="020B0604030504040204" pitchFamily="50" charset="-128"/>
            </a:rPr>
            <a:t>仮眠後の授業での眠気が改善</a:t>
          </a:r>
        </a:p>
        <a:p>
          <a:pPr marL="228600" lvl="1" indent="-228600" algn="l" defTabSz="933450">
            <a:lnSpc>
              <a:spcPct val="90000"/>
            </a:lnSpc>
            <a:spcBef>
              <a:spcPct val="0"/>
            </a:spcBef>
            <a:spcAft>
              <a:spcPct val="15000"/>
            </a:spcAft>
            <a:buChar char="•"/>
          </a:pPr>
          <a:r>
            <a:rPr kumimoji="1" lang="ja-JP" altLang="en-US" sz="2100" kern="1200" dirty="0">
              <a:latin typeface="メイリオ" panose="020B0604030504040204" pitchFamily="50" charset="-128"/>
              <a:ea typeface="メイリオ" panose="020B0604030504040204" pitchFamily="50" charset="-128"/>
            </a:rPr>
            <a:t>仮眠後ポジティブな気分に</a:t>
          </a:r>
        </a:p>
      </dsp:txBody>
      <dsp:txXfrm rot="-5400000">
        <a:off x="1445337" y="3816028"/>
        <a:ext cx="7194771" cy="1211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4C79C-C50B-A942-A734-8FC449BF1B00}">
      <dsp:nvSpPr>
        <dsp:cNvPr id="0" name=""/>
        <dsp:cNvSpPr/>
      </dsp:nvSpPr>
      <dsp:spPr>
        <a:xfrm rot="5400000">
          <a:off x="-309673" y="313643"/>
          <a:ext cx="2064487" cy="144514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a:latin typeface="メイリオ" panose="020B0604030504040204" pitchFamily="50" charset="-128"/>
              <a:ea typeface="メイリオ" panose="020B0604030504040204" pitchFamily="50" charset="-128"/>
            </a:rPr>
            <a:t>アンケート結果</a:t>
          </a:r>
          <a:endParaRPr kumimoji="1" lang="ja-JP" altLang="en-US" sz="1600" kern="1200" dirty="0">
            <a:latin typeface="メイリオ" panose="020B0604030504040204" pitchFamily="50" charset="-128"/>
            <a:ea typeface="メイリオ" panose="020B0604030504040204" pitchFamily="50" charset="-128"/>
          </a:endParaRPr>
        </a:p>
      </dsp:txBody>
      <dsp:txXfrm rot="-5400000">
        <a:off x="1" y="726541"/>
        <a:ext cx="1445141" cy="619346"/>
      </dsp:txXfrm>
    </dsp:sp>
    <dsp:sp modelId="{6E155EE9-EEA3-5C42-881B-FECBACDEA5AB}">
      <dsp:nvSpPr>
        <dsp:cNvPr id="0" name=""/>
        <dsp:cNvSpPr/>
      </dsp:nvSpPr>
      <dsp:spPr>
        <a:xfrm rot="5400000">
          <a:off x="4404423" y="-2959282"/>
          <a:ext cx="1341916" cy="726048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メイリオ" panose="020B0604030504040204" pitchFamily="50" charset="-128"/>
              <a:ea typeface="メイリオ" panose="020B0604030504040204" pitchFamily="50" charset="-128"/>
            </a:rPr>
            <a:t>３限や空きコマ以外での時間帯にも利用可能</a:t>
          </a:r>
        </a:p>
        <a:p>
          <a:pPr marL="228600" lvl="1" indent="-228600" algn="l" defTabSz="889000">
            <a:lnSpc>
              <a:spcPct val="90000"/>
            </a:lnSpc>
            <a:spcBef>
              <a:spcPct val="0"/>
            </a:spcBef>
            <a:spcAft>
              <a:spcPct val="15000"/>
            </a:spcAft>
            <a:buChar char="•"/>
          </a:pPr>
          <a:r>
            <a:rPr kumimoji="1" lang="ja-JP" altLang="en-US" sz="2000" kern="1200" dirty="0">
              <a:latin typeface="メイリオ" panose="020B0604030504040204" pitchFamily="50" charset="-128"/>
              <a:ea typeface="メイリオ" panose="020B0604030504040204" pitchFamily="50" charset="-128"/>
            </a:rPr>
            <a:t>睡眠に関する知識の啓発</a:t>
          </a:r>
        </a:p>
      </dsp:txBody>
      <dsp:txXfrm rot="-5400000">
        <a:off x="1445141" y="65507"/>
        <a:ext cx="7194974" cy="1210902"/>
      </dsp:txXfrm>
    </dsp:sp>
    <dsp:sp modelId="{A303489C-4070-5A48-8E76-AB4078A4391A}">
      <dsp:nvSpPr>
        <dsp:cNvPr id="0" name=""/>
        <dsp:cNvSpPr/>
      </dsp:nvSpPr>
      <dsp:spPr>
        <a:xfrm rot="5400000">
          <a:off x="-309673" y="2188160"/>
          <a:ext cx="2064487" cy="144514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rPr>
            <a:t>ヒアリング</a:t>
          </a:r>
        </a:p>
      </dsp:txBody>
      <dsp:txXfrm rot="-5400000">
        <a:off x="1" y="2601058"/>
        <a:ext cx="1445141" cy="619346"/>
      </dsp:txXfrm>
    </dsp:sp>
    <dsp:sp modelId="{D6BA310F-A7E7-6141-A1B5-8362E276A975}">
      <dsp:nvSpPr>
        <dsp:cNvPr id="0" name=""/>
        <dsp:cNvSpPr/>
      </dsp:nvSpPr>
      <dsp:spPr>
        <a:xfrm rot="5400000">
          <a:off x="4404423" y="-1080794"/>
          <a:ext cx="1341916" cy="726048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メイリオ" panose="020B0604030504040204" pitchFamily="50" charset="-128"/>
              <a:ea typeface="メイリオ" panose="020B0604030504040204" pitchFamily="50" charset="-128"/>
            </a:rPr>
            <a:t>個々の生活習慣に合わせた仮眠設備（補償的仮眠、付加的仮眠を対象にして）</a:t>
          </a:r>
        </a:p>
        <a:p>
          <a:pPr marL="228600" lvl="1" indent="-228600" algn="l" defTabSz="889000">
            <a:lnSpc>
              <a:spcPct val="90000"/>
            </a:lnSpc>
            <a:spcBef>
              <a:spcPct val="0"/>
            </a:spcBef>
            <a:spcAft>
              <a:spcPct val="15000"/>
            </a:spcAft>
            <a:buChar char="•"/>
          </a:pPr>
          <a:r>
            <a:rPr kumimoji="1" lang="ja-JP" altLang="en-US" sz="2000" kern="1200" dirty="0">
              <a:solidFill>
                <a:srgbClr val="FF2600"/>
              </a:solidFill>
              <a:latin typeface="メイリオ" panose="020B0604030504040204" pitchFamily="50" charset="-128"/>
              <a:ea typeface="メイリオ" panose="020B0604030504040204" pitchFamily="50" charset="-128"/>
            </a:rPr>
            <a:t>仮眠室の安全性の確保</a:t>
          </a:r>
          <a:r>
            <a:rPr kumimoji="1" lang="ja-JP" altLang="en-US" sz="2000" kern="1200" dirty="0">
              <a:latin typeface="メイリオ" panose="020B0604030504040204" pitchFamily="50" charset="-128"/>
              <a:ea typeface="メイリオ" panose="020B0604030504040204" pitchFamily="50" charset="-128"/>
            </a:rPr>
            <a:t>（コインロッカー）</a:t>
          </a:r>
        </a:p>
      </dsp:txBody>
      <dsp:txXfrm rot="-5400000">
        <a:off x="1445141" y="1943995"/>
        <a:ext cx="7194974" cy="1210902"/>
      </dsp:txXfrm>
    </dsp:sp>
    <dsp:sp modelId="{E464D3A2-DFEA-2E44-9A33-5561E6C1D4B3}">
      <dsp:nvSpPr>
        <dsp:cNvPr id="0" name=""/>
        <dsp:cNvSpPr/>
      </dsp:nvSpPr>
      <dsp:spPr>
        <a:xfrm rot="5400000">
          <a:off x="-309673" y="4062678"/>
          <a:ext cx="2064487" cy="144514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rPr>
            <a:t>仮眠室実験</a:t>
          </a:r>
        </a:p>
      </dsp:txBody>
      <dsp:txXfrm rot="-5400000">
        <a:off x="1" y="4475576"/>
        <a:ext cx="1445141" cy="619346"/>
      </dsp:txXfrm>
    </dsp:sp>
    <dsp:sp modelId="{997ACAFA-CA5A-5540-90FA-C2CA551FF1A7}">
      <dsp:nvSpPr>
        <dsp:cNvPr id="0" name=""/>
        <dsp:cNvSpPr/>
      </dsp:nvSpPr>
      <dsp:spPr>
        <a:xfrm rot="5400000">
          <a:off x="4404423" y="793722"/>
          <a:ext cx="1341916" cy="726048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メイリオ" panose="020B0604030504040204" pitchFamily="50" charset="-128"/>
              <a:ea typeface="メイリオ" panose="020B0604030504040204" pitchFamily="50" charset="-128"/>
            </a:rPr>
            <a:t>仮眠しやすい環境作り（明るさ</a:t>
          </a:r>
          <a:r>
            <a:rPr kumimoji="1" lang="en-US" altLang="ja-JP" sz="2000" kern="1200" dirty="0">
              <a:latin typeface="メイリオ" panose="020B0604030504040204" pitchFamily="50" charset="-128"/>
              <a:ea typeface="メイリオ" panose="020B0604030504040204" pitchFamily="50" charset="-128"/>
            </a:rPr>
            <a:t>,</a:t>
          </a:r>
          <a:r>
            <a:rPr kumimoji="1" lang="ja-JP" altLang="en-US" sz="2000" kern="1200" dirty="0">
              <a:latin typeface="メイリオ" panose="020B0604030504040204" pitchFamily="50" charset="-128"/>
              <a:ea typeface="メイリオ" panose="020B0604030504040204" pitchFamily="50" charset="-128"/>
            </a:rPr>
            <a:t>睡眠グッズ）</a:t>
          </a:r>
        </a:p>
      </dsp:txBody>
      <dsp:txXfrm rot="-5400000">
        <a:off x="1445141" y="3818512"/>
        <a:ext cx="7194974" cy="1210902"/>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0.0365</cdr:x>
      <cdr:y>0.31729</cdr:y>
    </cdr:from>
    <cdr:to>
      <cdr:x>0.1723</cdr:x>
      <cdr:y>0.39553</cdr:y>
    </cdr:to>
    <cdr:sp macro="" textlink="">
      <cdr:nvSpPr>
        <cdr:cNvPr id="2" name="テキスト ボックス 1"/>
        <cdr:cNvSpPr txBox="1"/>
      </cdr:nvSpPr>
      <cdr:spPr>
        <a:xfrm xmlns:a="http://schemas.openxmlformats.org/drawingml/2006/main">
          <a:off x="307003" y="1530450"/>
          <a:ext cx="1142217" cy="377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a:latin typeface="メイリオ" panose="020B0604030504040204" pitchFamily="50" charset="-128"/>
              <a:ea typeface="メイリオ" panose="020B0604030504040204" pitchFamily="50" charset="-128"/>
            </a:rPr>
            <a:t>N=303</a:t>
          </a:r>
          <a:endParaRPr lang="ja-JP" altLang="en-US" sz="160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0.02909</cdr:x>
      <cdr:y>0.7244</cdr:y>
    </cdr:from>
    <cdr:to>
      <cdr:x>0.1649</cdr:x>
      <cdr:y>0.80263</cdr:y>
    </cdr:to>
    <cdr:sp macro="" textlink="">
      <cdr:nvSpPr>
        <cdr:cNvPr id="3" name="テキスト ボックス 1"/>
        <cdr:cNvSpPr txBox="1"/>
      </cdr:nvSpPr>
      <cdr:spPr>
        <a:xfrm xmlns:a="http://schemas.openxmlformats.org/drawingml/2006/main">
          <a:off x="244677" y="3494147"/>
          <a:ext cx="1142302" cy="3773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a:latin typeface="メイリオ" panose="020B0604030504040204" pitchFamily="50" charset="-128"/>
              <a:ea typeface="メイリオ" panose="020B0604030504040204" pitchFamily="50" charset="-128"/>
            </a:rPr>
            <a:t>N=302</a:t>
          </a:r>
          <a:endParaRPr lang="ja-JP" altLang="en-US" sz="160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0.17256</cdr:x>
      <cdr:y>0.61674</cdr:y>
    </cdr:from>
    <cdr:to>
      <cdr:x>0.60838</cdr:x>
      <cdr:y>0.81946</cdr:y>
    </cdr:to>
    <cdr:sp macro="" textlink="">
      <cdr:nvSpPr>
        <cdr:cNvPr id="4" name="正方形/長方形 3"/>
        <cdr:cNvSpPr/>
      </cdr:nvSpPr>
      <cdr:spPr>
        <a:xfrm xmlns:a="http://schemas.openxmlformats.org/drawingml/2006/main">
          <a:off x="1451429" y="2974837"/>
          <a:ext cx="3665661" cy="977810"/>
        </a:xfrm>
        <a:prstGeom xmlns:a="http://schemas.openxmlformats.org/drawingml/2006/main" prst="rect">
          <a:avLst/>
        </a:prstGeom>
        <a:noFill xmlns:a="http://schemas.openxmlformats.org/drawingml/2006/main"/>
        <a:ln xmlns:a="http://schemas.openxmlformats.org/drawingml/2006/main" w="76200" cmpd="sng">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0.68569</cdr:x>
      <cdr:y>0.18242</cdr:y>
    </cdr:from>
    <cdr:to>
      <cdr:x>0.84873</cdr:x>
      <cdr:y>0.30719</cdr:y>
    </cdr:to>
    <cdr:sp macro="" textlink="">
      <cdr:nvSpPr>
        <cdr:cNvPr id="2" name="テキスト ボックス 1"/>
        <cdr:cNvSpPr txBox="1"/>
      </cdr:nvSpPr>
      <cdr:spPr>
        <a:xfrm xmlns:a="http://schemas.openxmlformats.org/drawingml/2006/main">
          <a:off x="7210425" y="793750"/>
          <a:ext cx="1714500" cy="542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0.73913</cdr:x>
      <cdr:y>0.28749</cdr:y>
    </cdr:from>
    <cdr:to>
      <cdr:x>0.82337</cdr:x>
      <cdr:y>0.44947</cdr:y>
    </cdr:to>
    <cdr:sp macro="" textlink="">
      <cdr:nvSpPr>
        <cdr:cNvPr id="3" name="テキスト ボックス 2"/>
        <cdr:cNvSpPr txBox="1"/>
      </cdr:nvSpPr>
      <cdr:spPr>
        <a:xfrm xmlns:a="http://schemas.openxmlformats.org/drawingml/2006/main">
          <a:off x="7772400" y="1250950"/>
          <a:ext cx="885825" cy="704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0.51643</cdr:x>
      <cdr:y>0.34172</cdr:y>
    </cdr:from>
    <cdr:to>
      <cdr:x>0.87008</cdr:x>
      <cdr:y>0.55413</cdr:y>
    </cdr:to>
    <cdr:sp macro="" textlink="">
      <cdr:nvSpPr>
        <cdr:cNvPr id="4" name="テキスト ボックス 3"/>
        <cdr:cNvSpPr txBox="1"/>
      </cdr:nvSpPr>
      <cdr:spPr>
        <a:xfrm xmlns:a="http://schemas.openxmlformats.org/drawingml/2006/main">
          <a:off x="2211214" y="1184865"/>
          <a:ext cx="1514217" cy="73653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ja-JP" altLang="en-US" sz="1800" b="1" dirty="0">
              <a:latin typeface="メイリオ" panose="020B0604030504040204" pitchFamily="50" charset="-128"/>
              <a:ea typeface="メイリオ" panose="020B0604030504040204" pitchFamily="50" charset="-128"/>
            </a:rPr>
            <a:t>疑いあり</a:t>
          </a:r>
          <a:endParaRPr lang="en-US" altLang="ja-JP" sz="1800" b="1" dirty="0">
            <a:latin typeface="メイリオ" panose="020B0604030504040204" pitchFamily="50" charset="-128"/>
            <a:ea typeface="メイリオ" panose="020B0604030504040204" pitchFamily="50" charset="-128"/>
          </a:endParaRPr>
        </a:p>
        <a:p xmlns:a="http://schemas.openxmlformats.org/drawingml/2006/main">
          <a:pPr algn="ctr"/>
          <a:r>
            <a:rPr lang="en-US" altLang="ja-JP" sz="1800" b="1" dirty="0">
              <a:latin typeface="メイリオ" panose="020B0604030504040204" pitchFamily="50" charset="-128"/>
              <a:ea typeface="メイリオ" panose="020B0604030504040204" pitchFamily="50" charset="-128"/>
            </a:rPr>
            <a:t>43</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(134)</a:t>
          </a:r>
          <a:endParaRPr lang="ja-JP" altLang="en-US" sz="1800" b="1"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0.19087</cdr:x>
      <cdr:y>0.61027</cdr:y>
    </cdr:from>
    <cdr:to>
      <cdr:x>0.55532</cdr:x>
      <cdr:y>0.89013</cdr:y>
    </cdr:to>
    <cdr:sp macro="" textlink="">
      <cdr:nvSpPr>
        <cdr:cNvPr id="5" name="テキスト ボックス 4"/>
        <cdr:cNvSpPr txBox="1"/>
      </cdr:nvSpPr>
      <cdr:spPr>
        <a:xfrm xmlns:a="http://schemas.openxmlformats.org/drawingml/2006/main">
          <a:off x="817270" y="2116059"/>
          <a:ext cx="1560450" cy="97039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ja-JP" altLang="en-US" sz="1800" b="1" dirty="0">
              <a:latin typeface="メイリオ" panose="020B0604030504040204" pitchFamily="50" charset="-128"/>
              <a:ea typeface="メイリオ" panose="020B0604030504040204" pitchFamily="50" charset="-128"/>
            </a:rPr>
            <a:t>少し疑いあり</a:t>
          </a:r>
          <a:endParaRPr lang="en-US" altLang="ja-JP" sz="1800" b="1" dirty="0">
            <a:latin typeface="メイリオ" panose="020B0604030504040204" pitchFamily="50" charset="-128"/>
            <a:ea typeface="メイリオ" panose="020B0604030504040204" pitchFamily="50" charset="-128"/>
          </a:endParaRPr>
        </a:p>
        <a:p xmlns:a="http://schemas.openxmlformats.org/drawingml/2006/main">
          <a:pPr algn="ctr"/>
          <a:r>
            <a:rPr lang="en-US" altLang="ja-JP" sz="1800" b="1" dirty="0">
              <a:latin typeface="メイリオ" panose="020B0604030504040204" pitchFamily="50" charset="-128"/>
              <a:ea typeface="メイリオ" panose="020B0604030504040204" pitchFamily="50" charset="-128"/>
            </a:rPr>
            <a:t>28</a:t>
          </a:r>
          <a:r>
            <a:rPr lang="ja-JP" altLang="en-US" sz="18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(87)</a:t>
          </a:r>
        </a:p>
      </cdr:txBody>
    </cdr:sp>
  </cdr:relSizeAnchor>
  <cdr:relSizeAnchor xmlns:cdr="http://schemas.openxmlformats.org/drawingml/2006/chartDrawing">
    <cdr:from>
      <cdr:x>0.74366</cdr:x>
      <cdr:y>0.24371</cdr:y>
    </cdr:from>
    <cdr:to>
      <cdr:x>0.95652</cdr:x>
      <cdr:y>0.48449</cdr:y>
    </cdr:to>
    <cdr:sp macro="" textlink="">
      <cdr:nvSpPr>
        <cdr:cNvPr id="6" name="テキスト ボックス 5"/>
        <cdr:cNvSpPr txBox="1"/>
      </cdr:nvSpPr>
      <cdr:spPr>
        <a:xfrm xmlns:a="http://schemas.openxmlformats.org/drawingml/2006/main">
          <a:off x="7820025" y="1060450"/>
          <a:ext cx="2238375" cy="1047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0.21319</cdr:x>
      <cdr:y>0.25218</cdr:y>
    </cdr:from>
    <cdr:to>
      <cdr:x>0.43717</cdr:x>
      <cdr:y>0.3945</cdr:y>
    </cdr:to>
    <cdr:sp macro="" textlink="">
      <cdr:nvSpPr>
        <cdr:cNvPr id="7" name="テキスト ボックス 6"/>
        <cdr:cNvSpPr txBox="1"/>
      </cdr:nvSpPr>
      <cdr:spPr>
        <a:xfrm xmlns:a="http://schemas.openxmlformats.org/drawingml/2006/main">
          <a:off x="1159917" y="1111106"/>
          <a:ext cx="1218631" cy="627070"/>
        </a:xfrm>
        <a:prstGeom xmlns:a="http://schemas.openxmlformats.org/drawingml/2006/main" prst="rect">
          <a:avLst/>
        </a:prstGeom>
        <a:solidFill xmlns:a="http://schemas.openxmlformats.org/drawingml/2006/main">
          <a:schemeClr val="bg1">
            <a:lumMod val="85000"/>
            <a:alpha val="60000"/>
          </a:schemeClr>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ja-JP" altLang="en-US" sz="1600" b="1" dirty="0">
              <a:latin typeface="メイリオ" panose="020B0604030504040204" pitchFamily="50" charset="-128"/>
              <a:ea typeface="メイリオ" panose="020B0604030504040204" pitchFamily="50" charset="-128"/>
            </a:rPr>
            <a:t>問題なし</a:t>
          </a:r>
          <a:endParaRPr lang="en-US" altLang="ja-JP" sz="1600" b="1" dirty="0">
            <a:latin typeface="メイリオ" panose="020B0604030504040204" pitchFamily="50" charset="-128"/>
            <a:ea typeface="メイリオ" panose="020B0604030504040204" pitchFamily="50" charset="-128"/>
          </a:endParaRPr>
        </a:p>
        <a:p xmlns:a="http://schemas.openxmlformats.org/drawingml/2006/main">
          <a:pPr algn="ctr"/>
          <a:r>
            <a:rPr lang="en-US" altLang="ja-JP" sz="1600" b="1" dirty="0">
              <a:latin typeface="メイリオ" panose="020B0604030504040204" pitchFamily="50" charset="-128"/>
              <a:ea typeface="メイリオ" panose="020B0604030504040204" pitchFamily="50" charset="-128"/>
            </a:rPr>
            <a:t>29</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(89)</a:t>
          </a:r>
          <a:endParaRPr lang="ja-JP" altLang="en-US" sz="1600" b="1"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0.6983</cdr:x>
      <cdr:y>0.88926</cdr:y>
    </cdr:from>
    <cdr:to>
      <cdr:x>0.85772</cdr:x>
      <cdr:y>1</cdr:y>
    </cdr:to>
    <cdr:sp macro="" textlink="">
      <cdr:nvSpPr>
        <cdr:cNvPr id="8" name="テキスト ボックス 7"/>
        <cdr:cNvSpPr txBox="1"/>
      </cdr:nvSpPr>
      <cdr:spPr>
        <a:xfrm xmlns:a="http://schemas.openxmlformats.org/drawingml/2006/main">
          <a:off x="6223060" y="4917556"/>
          <a:ext cx="1420714" cy="612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860" dirty="0">
              <a:latin typeface="メイリオ" panose="020B0604030504040204" pitchFamily="50" charset="-128"/>
              <a:ea typeface="メイリオ" panose="020B0604030504040204" pitchFamily="50" charset="-128"/>
            </a:rPr>
            <a:t>N=310</a:t>
          </a:r>
          <a:endParaRPr lang="ja-JP" altLang="en-US" sz="1860" dirty="0">
            <a:latin typeface="メイリオ" panose="020B0604030504040204" pitchFamily="50" charset="-128"/>
            <a:ea typeface="メイリオ"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96D24-C80D-4897-B5AA-1789DA7256CD}" type="datetimeFigureOut">
              <a:rPr kumimoji="1" lang="ja-JP" altLang="en-US" smtClean="0"/>
              <a:t>2018/6/22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F5B12-A8D6-4375-B273-15C15D06FE8B}" type="slidenum">
              <a:rPr kumimoji="1" lang="ja-JP" altLang="en-US" smtClean="0"/>
              <a:t>‹#›</a:t>
            </a:fld>
            <a:endParaRPr kumimoji="1" lang="ja-JP" altLang="en-US"/>
          </a:p>
        </p:txBody>
      </p:sp>
    </p:spTree>
    <p:extLst>
      <p:ext uri="{BB962C8B-B14F-4D97-AF65-F5344CB8AC3E}">
        <p14:creationId xmlns:p14="http://schemas.microsoft.com/office/powerpoint/2010/main" val="244324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fpbb.com/search?fulltext=University%20of%20California%20San%20Diego&amp;category%5b%5d=AFPBB%3e%E8%A8%98%E4%BA%8B&amp;category%5b%5d=%E3%83%AF%E3%83%BC%E3%83%AB%E3%83%89%E3%82%AB%E3%83%83%E3%83%97&amp;category%5b%5d=%E4%BA%94%E8%BC%AA"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fpbb.com/search?fulltext=Sara%20Mednick&amp;category%5b%5d=AFPBB%3e%E8%A8%98%E4%BA%8B&amp;category%5b%5d=%E3%83%AF%E3%83%BC%E3%83%AB%E3%83%89%E3%82%AB%E3%83%83%E3%83%97&amp;category%5b%5d=%E4%BA%94%E8%BC%AA" TargetMode="External"/><Relationship Id="rId4" Type="http://schemas.openxmlformats.org/officeDocument/2006/relationships/hyperlink" Target="http://www.afpbb.com/search?fulltext=UCSD&amp;category%5b%5d=AFPBB%3e%E8%A8%98%E4%BA%8B&amp;category%5b%5d=%E3%83%AF%E3%83%BC%E3%83%AB%E3%83%89%E3%82%AB%E3%83%83%E3%83%97&amp;category%5b%5d=%E4%BA%94%E8%BC%A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・筑波大生が寝ている写真</a:t>
            </a:r>
            <a:endParaRPr kumimoji="1" lang="en-US" altLang="ja-JP" dirty="0"/>
          </a:p>
          <a:p>
            <a:r>
              <a:rPr kumimoji="1" lang="ja-JP" altLang="en-US"/>
              <a:t>大学内のような身近なところでも、このような光景はよく目にしますよね</a:t>
            </a:r>
            <a:endParaRPr kumimoji="1" lang="en-US" altLang="ja-JP" dirty="0"/>
          </a:p>
          <a:p>
            <a:r>
              <a:rPr kumimoji="1" lang="ja-JP" altLang="en-US"/>
              <a:t>授業中の眠気との戦いは誰しもが経験したことがあるはずです</a:t>
            </a:r>
            <a:endParaRPr kumimoji="1" lang="en-US" altLang="ja-JP" dirty="0"/>
          </a:p>
          <a:p>
            <a:r>
              <a:rPr kumimoji="1" lang="ja-JP" altLang="en-US"/>
              <a:t>・安倍さんの写真</a:t>
            </a:r>
            <a:endParaRPr kumimoji="1" lang="en-US" altLang="ja-JP" dirty="0"/>
          </a:p>
          <a:p>
            <a:r>
              <a:rPr kumimoji="1" lang="ja-JP" altLang="en-US"/>
              <a:t>社会人も同様です。国を担う安倍さんだって眠いときはあります</a:t>
            </a:r>
            <a:endParaRPr kumimoji="1" lang="en-US" altLang="ja-JP" dirty="0"/>
          </a:p>
          <a:p>
            <a:endParaRPr kumimoji="1" lang="en-US" altLang="ja-JP" dirty="0"/>
          </a:p>
          <a:p>
            <a:r>
              <a:rPr kumimoji="1" lang="ja-JP" altLang="en-US"/>
              <a:t>このように、学生や社会人問わず日本人は日々眠気と戦っているのです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6404E-46F1-1342-8E84-8794833BB3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38631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これらのことから昼寝の重要性が言える</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22</a:t>
            </a:fld>
            <a:endParaRPr kumimoji="1" lang="ja-JP" altLang="en-US"/>
          </a:p>
        </p:txBody>
      </p:sp>
    </p:spTree>
    <p:extLst>
      <p:ext uri="{BB962C8B-B14F-4D97-AF65-F5344CB8AC3E}">
        <p14:creationId xmlns:p14="http://schemas.microsoft.com/office/powerpoint/2010/main" val="93129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23</a:t>
            </a:fld>
            <a:endParaRPr kumimoji="1" lang="ja-JP" altLang="en-US"/>
          </a:p>
        </p:txBody>
      </p:sp>
    </p:spTree>
    <p:extLst>
      <p:ext uri="{BB962C8B-B14F-4D97-AF65-F5344CB8AC3E}">
        <p14:creationId xmlns:p14="http://schemas.microsoft.com/office/powerpoint/2010/main" val="85073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a:t>
            </a:r>
            <a:r>
              <a:rPr kumimoji="1" lang="ja-JP" altLang="en-US" dirty="0"/>
              <a:t>値について</a:t>
            </a:r>
            <a:endParaRPr kumimoji="1" lang="en-US" altLang="ja-JP" dirty="0"/>
          </a:p>
          <a:p>
            <a:r>
              <a:rPr kumimoji="1" lang="en-US" altLang="ja-JP" dirty="0"/>
              <a:t>t</a:t>
            </a:r>
            <a:r>
              <a:rPr kumimoji="1" lang="ja-JP" altLang="en-US" dirty="0"/>
              <a:t>値が負の場合、説明変数が平均夜間睡眠時間を短くするような影響をあたえる。</a:t>
            </a:r>
            <a:endParaRPr kumimoji="1" lang="en-US" altLang="ja-JP" dirty="0"/>
          </a:p>
          <a:p>
            <a:r>
              <a:rPr kumimoji="1" lang="en-US" altLang="ja-JP" dirty="0"/>
              <a:t>T</a:t>
            </a:r>
            <a:r>
              <a:rPr kumimoji="1" lang="ja-JP" altLang="en-US" dirty="0"/>
              <a:t>値の絶対値が大きいほど、平均夜間睡眠時間へ強い影響を及ぼしている</a:t>
            </a:r>
          </a:p>
        </p:txBody>
      </p:sp>
      <p:sp>
        <p:nvSpPr>
          <p:cNvPr id="4" name="スライド番号プレースホルダー 3"/>
          <p:cNvSpPr>
            <a:spLocks noGrp="1"/>
          </p:cNvSpPr>
          <p:nvPr>
            <p:ph type="sldNum" sz="quarter" idx="10"/>
          </p:nvPr>
        </p:nvSpPr>
        <p:spPr/>
        <p:txBody>
          <a:bodyPr/>
          <a:lstStyle/>
          <a:p>
            <a:fld id="{6C604DF2-E84A-4060-AC4F-E723B90651A1}" type="slidenum">
              <a:rPr kumimoji="1" lang="ja-JP" altLang="en-US" smtClean="0"/>
              <a:t>26</a:t>
            </a:fld>
            <a:endParaRPr kumimoji="1" lang="ja-JP" altLang="en-US"/>
          </a:p>
        </p:txBody>
      </p:sp>
    </p:spTree>
    <p:extLst>
      <p:ext uri="{BB962C8B-B14F-4D97-AF65-F5344CB8AC3E}">
        <p14:creationId xmlns:p14="http://schemas.microsoft.com/office/powerpoint/2010/main" val="368614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a:t>
            </a:r>
            <a:r>
              <a:rPr kumimoji="1" lang="ja-JP" altLang="en-US" dirty="0"/>
              <a:t>値について</a:t>
            </a:r>
            <a:endParaRPr kumimoji="1" lang="en-US" altLang="ja-JP" dirty="0"/>
          </a:p>
          <a:p>
            <a:r>
              <a:rPr kumimoji="1" lang="en-US" altLang="ja-JP" dirty="0"/>
              <a:t>t</a:t>
            </a:r>
            <a:r>
              <a:rPr kumimoji="1" lang="ja-JP" altLang="en-US" dirty="0"/>
              <a:t>値が負の場合、説明変数が平均夜間睡眠時間を短くするような影響をあたえる。</a:t>
            </a:r>
            <a:endParaRPr kumimoji="1" lang="en-US" altLang="ja-JP" dirty="0"/>
          </a:p>
          <a:p>
            <a:r>
              <a:rPr kumimoji="1" lang="en-US" altLang="ja-JP" dirty="0"/>
              <a:t>T</a:t>
            </a:r>
            <a:r>
              <a:rPr kumimoji="1" lang="ja-JP" altLang="en-US" dirty="0"/>
              <a:t>値の絶対値が大きいほど、平均夜間睡眠時間へ強い影響を及ぼしている</a:t>
            </a:r>
            <a:endParaRPr kumimoji="1" lang="en-US" altLang="ja-JP" dirty="0"/>
          </a:p>
          <a:p>
            <a:r>
              <a:rPr kumimoji="1" lang="ja-JP" altLang="en-US" dirty="0"/>
              <a:t>決定係数が低い訳、目的変数にランダム性や数多く説明変数があり、このモデルでは取りこぼしが多いのではないか　日中の仮眠や寝る前の行動すまほとか、飲酒とか・・・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604DF2-E84A-4060-AC4F-E723B90651A1}" type="slidenum">
              <a:rPr kumimoji="1" lang="ja-JP" altLang="en-US" smtClean="0"/>
              <a:t>27</a:t>
            </a:fld>
            <a:endParaRPr kumimoji="1" lang="ja-JP" altLang="en-US"/>
          </a:p>
        </p:txBody>
      </p:sp>
    </p:spTree>
    <p:extLst>
      <p:ext uri="{BB962C8B-B14F-4D97-AF65-F5344CB8AC3E}">
        <p14:creationId xmlns:p14="http://schemas.microsoft.com/office/powerpoint/2010/main" val="554162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67</a:t>
            </a:fld>
            <a:endParaRPr kumimoji="1" lang="ja-JP" altLang="en-US"/>
          </a:p>
        </p:txBody>
      </p:sp>
    </p:spTree>
    <p:extLst>
      <p:ext uri="{BB962C8B-B14F-4D97-AF65-F5344CB8AC3E}">
        <p14:creationId xmlns:p14="http://schemas.microsoft.com/office/powerpoint/2010/main" val="254044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アテネ不眠尺度とは、</a:t>
            </a:r>
            <a:r>
              <a:rPr kumimoji="1" lang="ja-JP" altLang="en-US" sz="1200" kern="1200" dirty="0">
                <a:solidFill>
                  <a:schemeClr val="tx1"/>
                </a:solidFill>
                <a:latin typeface="+mn-lt"/>
                <a:ea typeface="+mn-ea"/>
                <a:cs typeface="+mn-cs"/>
              </a:rPr>
              <a:t>世界保健機関（</a:t>
            </a:r>
            <a:r>
              <a:rPr kumimoji="1" lang="en-US" altLang="ja-JP" sz="1200" kern="1200" dirty="0">
                <a:solidFill>
                  <a:schemeClr val="tx1"/>
                </a:solidFill>
                <a:latin typeface="+mn-lt"/>
                <a:ea typeface="+mn-ea"/>
                <a:cs typeface="+mn-cs"/>
              </a:rPr>
              <a:t>WHO</a:t>
            </a:r>
            <a:r>
              <a:rPr kumimoji="1" lang="ja-JP" altLang="en-US" sz="1200" kern="1200" dirty="0">
                <a:solidFill>
                  <a:schemeClr val="tx1"/>
                </a:solidFill>
                <a:latin typeface="+mn-lt"/>
                <a:ea typeface="+mn-ea"/>
                <a:cs typeface="+mn-cs"/>
              </a:rPr>
              <a:t>）が創設した「睡眠と健康に関する</a:t>
            </a:r>
          </a:p>
          <a:p>
            <a:r>
              <a:rPr kumimoji="1" lang="ja-JP" altLang="en-US" sz="1200" kern="1200" dirty="0">
                <a:solidFill>
                  <a:schemeClr val="tx1"/>
                </a:solidFill>
                <a:latin typeface="+mn-lt"/>
                <a:ea typeface="+mn-ea"/>
                <a:cs typeface="+mn-cs"/>
              </a:rPr>
              <a:t>世界プロジェクト」によりつくられた</a:t>
            </a:r>
            <a:r>
              <a:rPr kumimoji="1" lang="ja-JP" altLang="en-US" sz="1200" b="1" kern="1200" dirty="0">
                <a:solidFill>
                  <a:schemeClr val="tx1"/>
                </a:solidFill>
                <a:latin typeface="+mn-lt"/>
                <a:ea typeface="+mn-ea"/>
                <a:cs typeface="+mn-cs"/>
              </a:rPr>
              <a:t>不眠症チェック法</a:t>
            </a:r>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72</a:t>
            </a:fld>
            <a:endParaRPr kumimoji="1" lang="ja-JP" altLang="en-US"/>
          </a:p>
        </p:txBody>
      </p:sp>
    </p:spTree>
    <p:extLst>
      <p:ext uri="{BB962C8B-B14F-4D97-AF65-F5344CB8AC3E}">
        <p14:creationId xmlns:p14="http://schemas.microsoft.com/office/powerpoint/2010/main" val="2402588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では現在日本で睡眠不足に対してどのような対策が</a:t>
            </a:r>
            <a:endParaRPr kumimoji="1" lang="en-US" altLang="ja-JP" dirty="0"/>
          </a:p>
          <a:p>
            <a:r>
              <a:rPr kumimoji="1" lang="ja-JP" altLang="en-US"/>
              <a:t>取られているのでしょうか</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87</a:t>
            </a:fld>
            <a:endParaRPr kumimoji="1" lang="ja-JP" altLang="en-US"/>
          </a:p>
        </p:txBody>
      </p:sp>
    </p:spTree>
    <p:extLst>
      <p:ext uri="{BB962C8B-B14F-4D97-AF65-F5344CB8AC3E}">
        <p14:creationId xmlns:p14="http://schemas.microsoft.com/office/powerpoint/2010/main" val="327759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では、睡眠が少ないとどのような問題が起きるのでしょうか</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3</a:t>
            </a:fld>
            <a:endParaRPr kumimoji="1" lang="ja-JP" altLang="en-US"/>
          </a:p>
        </p:txBody>
      </p:sp>
    </p:spTree>
    <p:extLst>
      <p:ext uri="{BB962C8B-B14F-4D97-AF65-F5344CB8AC3E}">
        <p14:creationId xmlns:p14="http://schemas.microsoft.com/office/powerpoint/2010/main" val="392213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まず社会的な悪影響として考えられるのが</a:t>
            </a:r>
            <a:endParaRPr kumimoji="1" lang="en-US" altLang="ja-JP" dirty="0"/>
          </a:p>
          <a:p>
            <a:r>
              <a:rPr kumimoji="1" lang="ja-JP" altLang="en-US"/>
              <a:t>作業効率の低下です</a:t>
            </a:r>
            <a:endParaRPr kumimoji="1" lang="en-US" altLang="ja-JP" dirty="0"/>
          </a:p>
          <a:p>
            <a:r>
              <a:rPr kumimoji="1" lang="ja-JP" altLang="en-US"/>
              <a:t>眠気がある時はない時に比べて</a:t>
            </a:r>
            <a:endParaRPr kumimoji="1" lang="en-US" altLang="ja-JP" dirty="0"/>
          </a:p>
          <a:p>
            <a:r>
              <a:rPr kumimoji="1" lang="ja-JP" altLang="en-US"/>
              <a:t>男性では</a:t>
            </a:r>
            <a:r>
              <a:rPr kumimoji="1" lang="en-US" altLang="ja-JP" dirty="0"/>
              <a:t>40.1</a:t>
            </a:r>
            <a:r>
              <a:rPr kumimoji="1" lang="ja-JP" altLang="en-US"/>
              <a:t>％、女性では</a:t>
            </a:r>
            <a:r>
              <a:rPr kumimoji="1" lang="en-US" altLang="ja-JP" dirty="0"/>
              <a:t>37.0</a:t>
            </a:r>
            <a:r>
              <a:rPr kumimoji="1" lang="ja-JP" altLang="en-US"/>
              <a:t>％作業効率が低下すると言われています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76404E-46F1-1342-8E84-8794833BB3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541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では現在日本で睡眠不足に対してどのような対策が</a:t>
            </a:r>
            <a:endParaRPr kumimoji="1" lang="en-US" altLang="ja-JP" dirty="0"/>
          </a:p>
          <a:p>
            <a:r>
              <a:rPr kumimoji="1" lang="ja-JP" altLang="en-US"/>
              <a:t>取られているのでしょうか</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5</a:t>
            </a:fld>
            <a:endParaRPr kumimoji="1" lang="ja-JP" altLang="en-US"/>
          </a:p>
        </p:txBody>
      </p:sp>
    </p:spTree>
    <p:extLst>
      <p:ext uri="{BB962C8B-B14F-4D97-AF65-F5344CB8AC3E}">
        <p14:creationId xmlns:p14="http://schemas.microsoft.com/office/powerpoint/2010/main" val="327759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一つ目に、午睡の導入が挙げられます</a:t>
            </a:r>
            <a:endParaRPr kumimoji="1" lang="en-US" altLang="ja-JP" dirty="0"/>
          </a:p>
          <a:p>
            <a:r>
              <a:rPr kumimoji="1" lang="ja-JP" altLang="en-US"/>
              <a:t>福岡県立明善高校では、</a:t>
            </a:r>
            <a:r>
              <a:rPr kumimoji="1" lang="en-US" altLang="ja-JP" dirty="0"/>
              <a:t>2004</a:t>
            </a:r>
            <a:r>
              <a:rPr kumimoji="1" lang="ja-JP" altLang="en-US"/>
              <a:t>年から昼休みの</a:t>
            </a:r>
            <a:r>
              <a:rPr kumimoji="1" lang="en-US" altLang="ja-JP" dirty="0"/>
              <a:t>15</a:t>
            </a:r>
            <a:r>
              <a:rPr kumimoji="1" lang="ja-JP" altLang="en-US"/>
              <a:t>分間を利用して昼寝を行っています</a:t>
            </a:r>
            <a:endParaRPr kumimoji="1" lang="en-US" altLang="ja-JP" dirty="0"/>
          </a:p>
          <a:p>
            <a:r>
              <a:rPr kumimoji="1" lang="ja-JP" altLang="en-US"/>
              <a:t>健康の増進や、学習効率の向上を図るために取り組みがなされています</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6</a:t>
            </a:fld>
            <a:endParaRPr kumimoji="1" lang="ja-JP" altLang="en-US"/>
          </a:p>
        </p:txBody>
      </p:sp>
    </p:spTree>
    <p:extLst>
      <p:ext uri="{BB962C8B-B14F-4D97-AF65-F5344CB8AC3E}">
        <p14:creationId xmlns:p14="http://schemas.microsoft.com/office/powerpoint/2010/main" val="215281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なぜ眠らない国になってしまったのか？→</a:t>
            </a:r>
            <a:r>
              <a:rPr kumimoji="1" lang="en-US" altLang="ja-JP" dirty="0"/>
              <a:t>24</a:t>
            </a:r>
            <a:r>
              <a:rPr kumimoji="1" lang="ja-JP" altLang="en-US" dirty="0"/>
              <a:t>時間稼働型のライフスタイルへのシフト（コンビニ・ファミレス・インターネット・深夜番組など誘惑はたくさんある！）</a:t>
            </a:r>
            <a:endParaRPr kumimoji="1" lang="en-US" altLang="ja-JP" dirty="0"/>
          </a:p>
          <a:p>
            <a:r>
              <a:rPr lang="ja-JP" altLang="en-US" dirty="0"/>
              <a:t>カリフォルニア大学サンディエゴ校（</a:t>
            </a:r>
            <a:r>
              <a:rPr lang="en-US" altLang="ja-JP" dirty="0">
                <a:hlinkClick r:id="rId3"/>
              </a:rPr>
              <a:t>University of California San Diego</a:t>
            </a:r>
            <a:r>
              <a:rPr lang="ja-JP" altLang="en-US" dirty="0" err="1"/>
              <a:t>、</a:t>
            </a:r>
            <a:r>
              <a:rPr lang="en-US" altLang="ja-JP" dirty="0">
                <a:hlinkClick r:id="rId4"/>
              </a:rPr>
              <a:t>UCSD</a:t>
            </a:r>
            <a:r>
              <a:rPr lang="ja-JP" altLang="en-US" dirty="0"/>
              <a:t>）の精神医学部サラ・メドニック（</a:t>
            </a:r>
            <a:r>
              <a:rPr lang="en-US" altLang="ja-JP" dirty="0">
                <a:hlinkClick r:id="rId5"/>
              </a:rPr>
              <a:t>Sara </a:t>
            </a:r>
            <a:r>
              <a:rPr lang="en-US" altLang="ja-JP" dirty="0" err="1">
                <a:hlinkClick r:id="rId5"/>
              </a:rPr>
              <a:t>Mednick</a:t>
            </a:r>
            <a:r>
              <a:rPr lang="ja-JP" altLang="en-US" dirty="0"/>
              <a:t>）氏</a:t>
            </a:r>
            <a:endParaRPr kumimoji="1" lang="ja-JP" altLang="en-US" dirty="0"/>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7</a:t>
            </a:fld>
            <a:endParaRPr kumimoji="1" lang="ja-JP" altLang="en-US"/>
          </a:p>
        </p:txBody>
      </p:sp>
    </p:spTree>
    <p:extLst>
      <p:ext uri="{BB962C8B-B14F-4D97-AF65-F5344CB8AC3E}">
        <p14:creationId xmlns:p14="http://schemas.microsoft.com/office/powerpoint/2010/main" val="147576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一日の睡眠時間の補完</a:t>
            </a:r>
            <a:endParaRPr kumimoji="1" lang="en-US" altLang="ja-JP" dirty="0"/>
          </a:p>
          <a:p>
            <a:r>
              <a:rPr kumimoji="1" lang="ja-JP" altLang="en-US" dirty="0"/>
              <a:t>作業意欲・学業成績・運動競技成績・記憶力・認知力向上</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8</a:t>
            </a:fld>
            <a:endParaRPr kumimoji="1" lang="ja-JP" altLang="en-US"/>
          </a:p>
        </p:txBody>
      </p:sp>
    </p:spTree>
    <p:extLst>
      <p:ext uri="{BB962C8B-B14F-4D97-AF65-F5344CB8AC3E}">
        <p14:creationId xmlns:p14="http://schemas.microsoft.com/office/powerpoint/2010/main" val="214100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ということで、これらのことを踏まえ、</a:t>
            </a:r>
            <a:endParaRPr kumimoji="1" lang="en-US" altLang="ja-JP" dirty="0"/>
          </a:p>
          <a:p>
            <a:r>
              <a:rPr kumimoji="1" lang="ja-JP" altLang="en-US"/>
              <a:t>私たちの実習の研究目的は</a:t>
            </a:r>
            <a:endParaRPr kumimoji="1" lang="en-US" altLang="ja-JP" dirty="0"/>
          </a:p>
          <a:p>
            <a:r>
              <a:rPr kumimoji="1" lang="ja-JP" altLang="en-US"/>
              <a:t>筑波大生の睡眠の実態を調査し、解決策を提案することで、</a:t>
            </a:r>
            <a:endParaRPr kumimoji="1" lang="en-US" altLang="ja-JP" dirty="0"/>
          </a:p>
          <a:p>
            <a:r>
              <a:rPr kumimoji="1" lang="ja-JP" altLang="en-US"/>
              <a:t>学習効率向上・生活習慣改善を目指す</a:t>
            </a:r>
            <a:endParaRPr kumimoji="1" lang="en-US" altLang="ja-JP" dirty="0"/>
          </a:p>
          <a:p>
            <a:r>
              <a:rPr kumimoji="1" lang="ja-JP" altLang="en-US"/>
              <a:t>です</a:t>
            </a:r>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9</a:t>
            </a:fld>
            <a:endParaRPr kumimoji="1" lang="ja-JP" altLang="en-US"/>
          </a:p>
        </p:txBody>
      </p:sp>
    </p:spTree>
    <p:extLst>
      <p:ext uri="{BB962C8B-B14F-4D97-AF65-F5344CB8AC3E}">
        <p14:creationId xmlns:p14="http://schemas.microsoft.com/office/powerpoint/2010/main" val="382854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76404E-46F1-1342-8E84-8794833BB3BE}" type="slidenum">
              <a:rPr kumimoji="1" lang="ja-JP" altLang="en-US" smtClean="0"/>
              <a:t>19</a:t>
            </a:fld>
            <a:endParaRPr kumimoji="1" lang="ja-JP" altLang="en-US"/>
          </a:p>
        </p:txBody>
      </p:sp>
    </p:spTree>
    <p:extLst>
      <p:ext uri="{BB962C8B-B14F-4D97-AF65-F5344CB8AC3E}">
        <p14:creationId xmlns:p14="http://schemas.microsoft.com/office/powerpoint/2010/main" val="54392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FE9F7D0-2F8C-DD44-9C56-F516CBDF1078}"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776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9E953BE-F72D-5240-926E-FBA62B441946}"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884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882654-4464-984D-84A2-D21DBCC1A7ED}"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23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7D6FC0-1A1B-AE42-8E21-3E337E29A036}"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065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27BC95F-A0E9-3F46-A24B-B12324E2F28E}"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896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C71B5F-5F7E-624F-9639-25E7ABAC9F48}"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689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42DA00-0B97-6A49-9954-6C81FA46BFE5}"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984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CBD4ED-27F2-9B42-B65D-30D470E13D15}"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740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FCE3F3-A441-424C-9DE4-1C2534D75A95}"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387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0EFB05-90AE-6E49-AC84-BE2E8DF17329}"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316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4741BAC-B028-3D43-9DB1-0B5266BFC87B}" type="datetime1">
              <a:rPr lang="ja-JP" altLang="en-US" smtClean="0">
                <a:solidFill>
                  <a:prstClr val="black">
                    <a:tint val="75000"/>
                  </a:prstClr>
                </a:solidFill>
              </a:rPr>
              <a:pPr/>
              <a:t>2018/6/22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259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99A4A9-8E9F-1A48-90C6-3C2B1AE43BD1}" type="datetime1">
              <a:rPr lang="ja-JP" altLang="en-US" smtClean="0">
                <a:solidFill>
                  <a:prstClr val="black">
                    <a:tint val="75000"/>
                  </a:prstClr>
                </a:solidFill>
              </a:rPr>
              <a:pPr defTabSz="457200"/>
              <a:t>2018/6/22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9791DFF-FD54-7B44-9A52-7D9A5D7D4C11}" type="slidenum">
              <a:rPr lang="ja-JP" altLang="en-US" smtClean="0">
                <a:solidFill>
                  <a:prstClr val="black">
                    <a:tint val="75000"/>
                  </a:prstClr>
                </a:solidFill>
              </a:rPr>
              <a:pPr defTabSz="457200"/>
              <a:t>‹#›</a:t>
            </a:fld>
            <a:endParaRPr lang="ja-JP" altLang="en-US">
              <a:solidFill>
                <a:prstClr val="black">
                  <a:tint val="75000"/>
                </a:prstClr>
              </a:solidFill>
            </a:endParaRPr>
          </a:p>
        </p:txBody>
      </p:sp>
    </p:spTree>
    <p:extLst>
      <p:ext uri="{BB962C8B-B14F-4D97-AF65-F5344CB8AC3E}">
        <p14:creationId xmlns:p14="http://schemas.microsoft.com/office/powerpoint/2010/main" val="1891321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7.xml"/><Relationship Id="rId4" Type="http://schemas.microsoft.com/office/2007/relationships/hdphoto" Target="../media/hdphoto3.wdp"/></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8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図 4" descr="【未完成】実習ロゴ.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620" y="-368685"/>
            <a:ext cx="8046855" cy="5368948"/>
          </a:xfrm>
          <a:prstGeom prst="rect">
            <a:avLst/>
          </a:prstGeom>
        </p:spPr>
      </p:pic>
      <p:sp>
        <p:nvSpPr>
          <p:cNvPr id="6" name="テキスト ボックス 5"/>
          <p:cNvSpPr txBox="1"/>
          <p:nvPr/>
        </p:nvSpPr>
        <p:spPr>
          <a:xfrm>
            <a:off x="2619411" y="618419"/>
            <a:ext cx="4196983" cy="369332"/>
          </a:xfrm>
          <a:prstGeom prst="rect">
            <a:avLst/>
          </a:prstGeom>
          <a:noFill/>
        </p:spPr>
        <p:txBody>
          <a:bodyPr wrap="none" rtlCol="0">
            <a:spAutoFit/>
          </a:bodyPr>
          <a:lstStyle/>
          <a:p>
            <a:r>
              <a:rPr kumimoji="1" lang="en-US" altLang="ja-JP" b="1" dirty="0">
                <a:latin typeface="Meiryo" panose="020B0604030504040204" pitchFamily="34" charset="-128"/>
                <a:ea typeface="Meiryo" panose="020B0604030504040204" pitchFamily="34" charset="-128"/>
              </a:rPr>
              <a:t>2018</a:t>
            </a:r>
            <a:r>
              <a:rPr kumimoji="1" lang="ja-JP" altLang="en-US" b="1">
                <a:latin typeface="Meiryo" panose="020B0604030504040204" pitchFamily="34" charset="-128"/>
                <a:ea typeface="Meiryo" panose="020B0604030504040204" pitchFamily="34" charset="-128"/>
              </a:rPr>
              <a:t>年</a:t>
            </a:r>
            <a:r>
              <a:rPr lang="en-US" altLang="ja-JP" b="1" dirty="0">
                <a:latin typeface="Meiryo" panose="020B0604030504040204" pitchFamily="34" charset="-128"/>
                <a:ea typeface="Meiryo" panose="020B0604030504040204" pitchFamily="34" charset="-128"/>
              </a:rPr>
              <a:t>6</a:t>
            </a:r>
            <a:r>
              <a:rPr kumimoji="1" lang="ja-JP" altLang="en-US" b="1">
                <a:latin typeface="Meiryo" panose="020B0604030504040204" pitchFamily="34" charset="-128"/>
                <a:ea typeface="Meiryo" panose="020B0604030504040204" pitchFamily="34" charset="-128"/>
              </a:rPr>
              <a:t>月</a:t>
            </a:r>
            <a:r>
              <a:rPr kumimoji="1" lang="en-US" altLang="ja-JP" b="1" dirty="0">
                <a:latin typeface="Meiryo" panose="020B0604030504040204" pitchFamily="34" charset="-128"/>
                <a:ea typeface="Meiryo" panose="020B0604030504040204" pitchFamily="34" charset="-128"/>
              </a:rPr>
              <a:t>22</a:t>
            </a:r>
            <a:r>
              <a:rPr kumimoji="1" lang="ja-JP" altLang="en-US" b="1" dirty="0">
                <a:latin typeface="Meiryo" panose="020B0604030504040204" pitchFamily="34" charset="-128"/>
                <a:ea typeface="Meiryo" panose="020B0604030504040204" pitchFamily="34" charset="-128"/>
              </a:rPr>
              <a:t>日</a:t>
            </a:r>
            <a:r>
              <a:rPr kumimoji="1" lang="en-US" altLang="ja-JP" b="1" dirty="0">
                <a:latin typeface="Meiryo" panose="020B0604030504040204" pitchFamily="34" charset="-128"/>
                <a:ea typeface="Meiryo" panose="020B0604030504040204" pitchFamily="34" charset="-128"/>
              </a:rPr>
              <a:t> </a:t>
            </a:r>
            <a:r>
              <a:rPr kumimoji="1" lang="ja-JP" altLang="en-US" b="1" dirty="0">
                <a:latin typeface="Meiryo" panose="020B0604030504040204" pitchFamily="34" charset="-128"/>
                <a:ea typeface="Meiryo" panose="020B0604030504040204" pitchFamily="34" charset="-128"/>
              </a:rPr>
              <a:t>サステナ</a:t>
            </a:r>
            <a:r>
              <a:rPr kumimoji="1" lang="ja-JP" altLang="en-US" b="1">
                <a:latin typeface="Meiryo" panose="020B0604030504040204" pitchFamily="34" charset="-128"/>
                <a:ea typeface="Meiryo" panose="020B0604030504040204" pitchFamily="34" charset="-128"/>
              </a:rPr>
              <a:t>班</a:t>
            </a:r>
            <a:r>
              <a:rPr kumimoji="1" lang="en-US" altLang="ja-JP" b="1" dirty="0">
                <a:latin typeface="Meiryo" panose="020B0604030504040204" pitchFamily="34" charset="-128"/>
                <a:ea typeface="Meiryo" panose="020B0604030504040204" pitchFamily="34" charset="-128"/>
              </a:rPr>
              <a:t> </a:t>
            </a:r>
            <a:r>
              <a:rPr lang="ja-JP" altLang="en-US" b="1">
                <a:latin typeface="Meiryo" panose="020B0604030504040204" pitchFamily="34" charset="-128"/>
                <a:ea typeface="Meiryo" panose="020B0604030504040204" pitchFamily="34" charset="-128"/>
              </a:rPr>
              <a:t>最終</a:t>
            </a:r>
            <a:r>
              <a:rPr kumimoji="1" lang="ja-JP" altLang="en-US" b="1">
                <a:latin typeface="Meiryo" panose="020B0604030504040204" pitchFamily="34" charset="-128"/>
                <a:ea typeface="Meiryo" panose="020B0604030504040204" pitchFamily="34" charset="-128"/>
              </a:rPr>
              <a:t>発表</a:t>
            </a:r>
            <a:endParaRPr kumimoji="1" lang="en-US" altLang="ja-JP" b="1" dirty="0">
              <a:latin typeface="Meiryo" panose="020B0604030504040204" pitchFamily="34" charset="-128"/>
              <a:ea typeface="Meiryo" panose="020B0604030504040204" pitchFamily="34" charset="-128"/>
            </a:endParaRPr>
          </a:p>
        </p:txBody>
      </p:sp>
      <p:sp>
        <p:nvSpPr>
          <p:cNvPr id="7" name="テキスト ボックス 6"/>
          <p:cNvSpPr txBox="1"/>
          <p:nvPr/>
        </p:nvSpPr>
        <p:spPr>
          <a:xfrm>
            <a:off x="2072895" y="5000263"/>
            <a:ext cx="2712174" cy="1754326"/>
          </a:xfrm>
          <a:prstGeom prst="rect">
            <a:avLst/>
          </a:prstGeom>
          <a:noFill/>
        </p:spPr>
        <p:txBody>
          <a:bodyPr wrap="square" rtlCol="0">
            <a:spAutoFit/>
          </a:bodyPr>
          <a:lstStyle/>
          <a:p>
            <a:r>
              <a:rPr lang="ja-JP" altLang="en-US" dirty="0">
                <a:latin typeface="Meiryo" panose="020B0604030504040204" pitchFamily="34" charset="-128"/>
                <a:ea typeface="Meiryo" panose="020B0604030504040204" pitchFamily="34" charset="-128"/>
              </a:rPr>
              <a:t>班長　　　</a:t>
            </a:r>
            <a:r>
              <a:rPr kumimoji="1" lang="ja-JP" altLang="en-US" dirty="0">
                <a:latin typeface="Meiryo" panose="020B0604030504040204" pitchFamily="34" charset="-128"/>
                <a:ea typeface="Meiryo" panose="020B0604030504040204" pitchFamily="34" charset="-128"/>
              </a:rPr>
              <a:t>高橋諒</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副班長　</a:t>
            </a:r>
            <a:r>
              <a:rPr kumimoji="1" lang="en-US" altLang="ja-JP" dirty="0">
                <a:latin typeface="Meiryo" panose="020B0604030504040204" pitchFamily="34" charset="-128"/>
                <a:ea typeface="Meiryo" panose="020B0604030504040204" pitchFamily="34" charset="-128"/>
              </a:rPr>
              <a:t>   </a:t>
            </a:r>
            <a:r>
              <a:rPr kumimoji="1" lang="ja-JP" altLang="en-US" dirty="0">
                <a:latin typeface="Meiryo" panose="020B0604030504040204" pitchFamily="34" charset="-128"/>
                <a:ea typeface="Meiryo" panose="020B0604030504040204" pitchFamily="34" charset="-128"/>
              </a:rPr>
              <a:t>齊藤啓誠</a:t>
            </a:r>
            <a:endParaRPr kumimoji="1" lang="en-US" altLang="ja-JP"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SA</a:t>
            </a:r>
            <a:r>
              <a:rPr kumimoji="1" lang="en-US" altLang="ja-JP" dirty="0">
                <a:latin typeface="Meiryo" panose="020B0604030504040204" pitchFamily="34" charset="-128"/>
                <a:ea typeface="Meiryo" panose="020B0604030504040204" pitchFamily="34" charset="-128"/>
              </a:rPr>
              <a:t>     </a:t>
            </a:r>
            <a:r>
              <a:rPr kumimoji="1" lang="ja-JP" altLang="en-US" dirty="0">
                <a:latin typeface="Meiryo" panose="020B0604030504040204" pitchFamily="34" charset="-128"/>
                <a:ea typeface="Meiryo" panose="020B0604030504040204" pitchFamily="34" charset="-128"/>
              </a:rPr>
              <a:t>　　松尾和史</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印刷　　　前田大知</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書記　</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田代優奈</a:t>
            </a:r>
            <a:endParaRPr lang="en-US" altLang="ja-JP" dirty="0">
              <a:latin typeface="Meiryo" panose="020B0604030504040204" pitchFamily="34" charset="-128"/>
              <a:ea typeface="Meiryo" panose="020B0604030504040204" pitchFamily="34" charset="-128"/>
            </a:endParaRPr>
          </a:p>
          <a:p>
            <a:endParaRPr kumimoji="1" lang="ja-JP" altLang="en-US" dirty="0">
              <a:latin typeface="Meiryo" panose="020B0604030504040204" pitchFamily="34" charset="-128"/>
              <a:ea typeface="Meiryo" panose="020B0604030504040204" pitchFamily="34" charset="-128"/>
            </a:endParaRPr>
          </a:p>
        </p:txBody>
      </p:sp>
      <p:sp>
        <p:nvSpPr>
          <p:cNvPr id="8" name="テキスト ボックス 7"/>
          <p:cNvSpPr txBox="1"/>
          <p:nvPr/>
        </p:nvSpPr>
        <p:spPr>
          <a:xfrm>
            <a:off x="4785069" y="5059789"/>
            <a:ext cx="2031325" cy="1200329"/>
          </a:xfrm>
          <a:prstGeom prst="rect">
            <a:avLst/>
          </a:prstGeom>
          <a:noFill/>
        </p:spPr>
        <p:txBody>
          <a:bodyPr wrap="none" rtlCol="0">
            <a:spAutoFit/>
          </a:bodyPr>
          <a:lstStyle/>
          <a:p>
            <a:r>
              <a:rPr lang="ja-JP" altLang="en-US" dirty="0">
                <a:latin typeface="Meiryo" panose="020B0604030504040204" pitchFamily="34" charset="-128"/>
                <a:ea typeface="Meiryo" panose="020B0604030504040204" pitchFamily="34" charset="-128"/>
              </a:rPr>
              <a:t>渉外　姫氏原慎也</a:t>
            </a:r>
            <a:endParaRPr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分析</a:t>
            </a:r>
            <a:r>
              <a:rPr kumimoji="1" lang="ja-JP" altLang="en-US" dirty="0">
                <a:latin typeface="Meiryo" panose="020B0604030504040204" pitchFamily="34" charset="-128"/>
                <a:ea typeface="Meiryo" panose="020B0604030504040204" pitchFamily="34" charset="-128"/>
              </a:rPr>
              <a:t>　堀川尚駿</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教員　谷口守</a:t>
            </a:r>
            <a:endParaRPr lang="en-US" altLang="ja-JP" dirty="0">
              <a:latin typeface="Meiryo" panose="020B0604030504040204" pitchFamily="34" charset="-128"/>
              <a:ea typeface="Meiryo" panose="020B0604030504040204" pitchFamily="34" charset="-128"/>
            </a:endParaRPr>
          </a:p>
          <a:p>
            <a:r>
              <a:rPr kumimoji="1" lang="en-US" altLang="ja-JP" dirty="0">
                <a:latin typeface="Meiryo" panose="020B0604030504040204" pitchFamily="34" charset="-128"/>
                <a:ea typeface="Meiryo" panose="020B0604030504040204" pitchFamily="34" charset="-128"/>
              </a:rPr>
              <a:t>TA</a:t>
            </a:r>
            <a:r>
              <a:rPr kumimoji="1" lang="ja-JP" altLang="en-US" dirty="0">
                <a:latin typeface="Meiryo" panose="020B0604030504040204" pitchFamily="34" charset="-128"/>
                <a:ea typeface="Meiryo" panose="020B0604030504040204" pitchFamily="34" charset="-128"/>
              </a:rPr>
              <a:t>    </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東達志</a:t>
            </a:r>
            <a:endParaRPr kumimoji="1" lang="ja-JP" altLang="en-US" dirty="0">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4F941C38-7EB0-BA4F-BB2B-00AB9C91A802}"/>
              </a:ext>
            </a:extLst>
          </p:cNvPr>
          <p:cNvSpPr>
            <a:spLocks noGrp="1"/>
          </p:cNvSpPr>
          <p:nvPr>
            <p:ph type="sldNum" sz="quarter" idx="12"/>
          </p:nvPr>
        </p:nvSpPr>
        <p:spPr/>
        <p:txBody>
          <a:bodyPr/>
          <a:lstStyle/>
          <a:p>
            <a:fld id="{E9791DFF-FD54-7B44-9A52-7D9A5D7D4C11}" type="slidenum">
              <a:rPr kumimoji="1" lang="ja-JP" altLang="en-US" smtClean="0"/>
              <a:t>1</a:t>
            </a:fld>
            <a:endParaRPr kumimoji="1" lang="ja-JP" altLang="en-US"/>
          </a:p>
        </p:txBody>
      </p:sp>
    </p:spTree>
    <p:extLst>
      <p:ext uri="{BB962C8B-B14F-4D97-AF65-F5344CB8AC3E}">
        <p14:creationId xmlns:p14="http://schemas.microsoft.com/office/powerpoint/2010/main" val="247243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タイトル 1"/>
          <p:cNvSpPr txBox="1">
            <a:spLocks/>
          </p:cNvSpPr>
          <p:nvPr/>
        </p:nvSpPr>
        <p:spPr>
          <a:xfrm>
            <a:off x="1236831" y="724560"/>
            <a:ext cx="6738769" cy="1092665"/>
          </a:xfrm>
          <a:prstGeom prst="rect">
            <a:avLst/>
          </a:prstGeom>
          <a:solidFill>
            <a:srgbClr val="FF6600"/>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en-US" b="1" dirty="0">
                <a:solidFill>
                  <a:schemeClr val="bg1"/>
                </a:solidFill>
                <a:latin typeface="Meiryo" panose="020B0604030504040204" pitchFamily="34" charset="-128"/>
                <a:ea typeface="Meiryo" panose="020B0604030504040204" pitchFamily="34" charset="-128"/>
                <a:cs typeface="HGP創英角ｺﾞｼｯｸUB"/>
              </a:rPr>
              <a:t>最終</a:t>
            </a:r>
            <a:r>
              <a:rPr lang="ja-JP" altLang="en-US" b="1" dirty="0">
                <a:solidFill>
                  <a:schemeClr val="bg1"/>
                </a:solidFill>
                <a:latin typeface="Meiryo" panose="020B0604030504040204" pitchFamily="34" charset="-128"/>
                <a:ea typeface="Meiryo" panose="020B0604030504040204" pitchFamily="34" charset="-128"/>
                <a:cs typeface="HGP創英角ｺﾞｼｯｸUB"/>
              </a:rPr>
              <a:t>発表の流れ</a:t>
            </a: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7095" y="569014"/>
            <a:ext cx="1277009" cy="1362356"/>
          </a:xfrm>
          <a:prstGeom prst="rect">
            <a:avLst/>
          </a:prstGeom>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493" y="567406"/>
            <a:ext cx="1278676" cy="1364135"/>
          </a:xfrm>
          <a:prstGeom prst="rect">
            <a:avLst/>
          </a:prstGeom>
        </p:spPr>
      </p:pic>
      <p:sp>
        <p:nvSpPr>
          <p:cNvPr id="2" name="右矢印 1"/>
          <p:cNvSpPr/>
          <p:nvPr/>
        </p:nvSpPr>
        <p:spPr>
          <a:xfrm>
            <a:off x="833120" y="2834640"/>
            <a:ext cx="7528560" cy="3607912"/>
          </a:xfrm>
          <a:prstGeom prst="rightArrow">
            <a:avLst>
              <a:gd name="adj1" fmla="val 68069"/>
              <a:gd name="adj2" fmla="val 30374"/>
            </a:avLst>
          </a:prstGeom>
          <a:solidFill>
            <a:srgbClr val="FF66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 name="角丸四角形 3"/>
          <p:cNvSpPr/>
          <p:nvPr/>
        </p:nvSpPr>
        <p:spPr>
          <a:xfrm>
            <a:off x="1525541" y="3593580"/>
            <a:ext cx="1039628" cy="2101805"/>
          </a:xfrm>
          <a:prstGeom prst="roundRect">
            <a:avLst/>
          </a:prstGeom>
          <a:solidFill>
            <a:srgbClr val="FDFF7A"/>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2400" dirty="0">
                <a:solidFill>
                  <a:srgbClr val="FF6600"/>
                </a:solidFill>
                <a:latin typeface="Meiryo" panose="020B0604030504040204" pitchFamily="34" charset="-128"/>
                <a:ea typeface="Meiryo" panose="020B0604030504040204" pitchFamily="34" charset="-128"/>
              </a:rPr>
              <a:t>中間発表の</a:t>
            </a:r>
            <a:endParaRPr kumimoji="1" lang="en-US" altLang="ja-JP" sz="2400" dirty="0">
              <a:solidFill>
                <a:srgbClr val="FF6600"/>
              </a:solidFill>
              <a:latin typeface="Meiryo" panose="020B0604030504040204" pitchFamily="34" charset="-128"/>
              <a:ea typeface="Meiryo" panose="020B0604030504040204" pitchFamily="34" charset="-128"/>
            </a:endParaRPr>
          </a:p>
          <a:p>
            <a:pPr algn="ctr"/>
            <a:r>
              <a:rPr lang="ja-JP" altLang="en-US" sz="2400" dirty="0">
                <a:solidFill>
                  <a:srgbClr val="FF6600"/>
                </a:solidFill>
                <a:latin typeface="Meiryo" panose="020B0604030504040204" pitchFamily="34" charset="-128"/>
                <a:ea typeface="Meiryo" panose="020B0604030504040204" pitchFamily="34" charset="-128"/>
              </a:rPr>
              <a:t>振り返り</a:t>
            </a:r>
            <a:endParaRPr kumimoji="1" lang="ja-JP" altLang="en-US" sz="2400" dirty="0">
              <a:solidFill>
                <a:srgbClr val="FF6600"/>
              </a:solidFill>
              <a:latin typeface="Meiryo" panose="020B0604030504040204" pitchFamily="34" charset="-128"/>
              <a:ea typeface="Meiryo" panose="020B0604030504040204" pitchFamily="34" charset="-128"/>
            </a:endParaRPr>
          </a:p>
        </p:txBody>
      </p:sp>
      <p:sp>
        <p:nvSpPr>
          <p:cNvPr id="19" name="角丸四角形 18"/>
          <p:cNvSpPr/>
          <p:nvPr/>
        </p:nvSpPr>
        <p:spPr>
          <a:xfrm>
            <a:off x="2564939" y="3593580"/>
            <a:ext cx="1039628" cy="2101805"/>
          </a:xfrm>
          <a:prstGeom prst="roundRect">
            <a:avLst/>
          </a:prstGeom>
          <a:solidFill>
            <a:srgbClr val="FDFF7A"/>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sz="2400" dirty="0">
                <a:solidFill>
                  <a:srgbClr val="FF6600"/>
                </a:solidFill>
                <a:latin typeface="Meiryo" panose="020B0604030504040204" pitchFamily="34" charset="-128"/>
                <a:ea typeface="Meiryo" panose="020B0604030504040204" pitchFamily="34" charset="-128"/>
              </a:rPr>
              <a:t>分析結果</a:t>
            </a:r>
            <a:endParaRPr kumimoji="1" lang="ja-JP" altLang="en-US" sz="2400" dirty="0">
              <a:solidFill>
                <a:srgbClr val="FF6600"/>
              </a:solidFill>
              <a:latin typeface="Meiryo" panose="020B0604030504040204" pitchFamily="34" charset="-128"/>
              <a:ea typeface="Meiryo" panose="020B0604030504040204" pitchFamily="34" charset="-128"/>
            </a:endParaRPr>
          </a:p>
        </p:txBody>
      </p:sp>
      <p:sp>
        <p:nvSpPr>
          <p:cNvPr id="20" name="角丸四角形 19"/>
          <p:cNvSpPr/>
          <p:nvPr/>
        </p:nvSpPr>
        <p:spPr>
          <a:xfrm>
            <a:off x="3604337" y="3593580"/>
            <a:ext cx="1039628" cy="2101805"/>
          </a:xfrm>
          <a:prstGeom prst="roundRect">
            <a:avLst/>
          </a:prstGeom>
          <a:solidFill>
            <a:srgbClr val="FDFF7A"/>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sz="2400" dirty="0">
                <a:solidFill>
                  <a:srgbClr val="FF6600"/>
                </a:solidFill>
                <a:latin typeface="Meiryo" panose="020B0604030504040204" pitchFamily="34" charset="-128"/>
                <a:ea typeface="Meiryo" panose="020B0604030504040204" pitchFamily="34" charset="-128"/>
              </a:rPr>
              <a:t>専門家への</a:t>
            </a:r>
            <a:endParaRPr lang="en-US" altLang="ja-JP" sz="2400" dirty="0">
              <a:solidFill>
                <a:srgbClr val="FF6600"/>
              </a:solidFill>
              <a:latin typeface="Meiryo" panose="020B0604030504040204" pitchFamily="34" charset="-128"/>
              <a:ea typeface="Meiryo" panose="020B0604030504040204" pitchFamily="34" charset="-128"/>
            </a:endParaRPr>
          </a:p>
          <a:p>
            <a:pPr algn="ctr"/>
            <a:r>
              <a:rPr kumimoji="1" lang="ja-JP" altLang="en-US" sz="2400" dirty="0">
                <a:solidFill>
                  <a:srgbClr val="FF6600"/>
                </a:solidFill>
                <a:latin typeface="Meiryo" panose="020B0604030504040204" pitchFamily="34" charset="-128"/>
                <a:ea typeface="Meiryo" panose="020B0604030504040204" pitchFamily="34" charset="-128"/>
              </a:rPr>
              <a:t>聞き取り調査</a:t>
            </a:r>
          </a:p>
        </p:txBody>
      </p:sp>
      <p:sp>
        <p:nvSpPr>
          <p:cNvPr id="21" name="角丸四角形 20"/>
          <p:cNvSpPr/>
          <p:nvPr/>
        </p:nvSpPr>
        <p:spPr>
          <a:xfrm>
            <a:off x="4643505" y="3593580"/>
            <a:ext cx="1039628" cy="2101805"/>
          </a:xfrm>
          <a:prstGeom prst="roundRect">
            <a:avLst/>
          </a:prstGeom>
          <a:solidFill>
            <a:srgbClr val="FDFF7A"/>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sz="2400" dirty="0">
                <a:solidFill>
                  <a:srgbClr val="FF6600"/>
                </a:solidFill>
                <a:latin typeface="Meiryo" panose="020B0604030504040204" pitchFamily="34" charset="-128"/>
                <a:ea typeface="Meiryo" panose="020B0604030504040204" pitchFamily="34" charset="-128"/>
              </a:rPr>
              <a:t>実験結果</a:t>
            </a:r>
            <a:endParaRPr kumimoji="1" lang="ja-JP" altLang="en-US" sz="2400" dirty="0">
              <a:solidFill>
                <a:srgbClr val="FF6600"/>
              </a:solidFill>
              <a:latin typeface="Meiryo" panose="020B0604030504040204" pitchFamily="34" charset="-128"/>
              <a:ea typeface="Meiryo" panose="020B0604030504040204" pitchFamily="34" charset="-128"/>
            </a:endParaRPr>
          </a:p>
        </p:txBody>
      </p:sp>
      <p:sp>
        <p:nvSpPr>
          <p:cNvPr id="22" name="角丸四角形 21"/>
          <p:cNvSpPr/>
          <p:nvPr/>
        </p:nvSpPr>
        <p:spPr>
          <a:xfrm>
            <a:off x="5686123" y="3593580"/>
            <a:ext cx="1039628" cy="2101805"/>
          </a:xfrm>
          <a:prstGeom prst="roundRect">
            <a:avLst/>
          </a:prstGeom>
          <a:solidFill>
            <a:srgbClr val="FDFF7A"/>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sz="2400" dirty="0">
                <a:solidFill>
                  <a:srgbClr val="FF6600"/>
                </a:solidFill>
                <a:latin typeface="Meiryo" panose="020B0604030504040204" pitchFamily="34" charset="-128"/>
                <a:ea typeface="Meiryo" panose="020B0604030504040204" pitchFamily="34" charset="-128"/>
              </a:rPr>
              <a:t>大学への</a:t>
            </a:r>
            <a:endParaRPr lang="en-US" altLang="ja-JP" sz="2400" dirty="0">
              <a:solidFill>
                <a:srgbClr val="FF6600"/>
              </a:solidFill>
              <a:latin typeface="Meiryo" panose="020B0604030504040204" pitchFamily="34" charset="-128"/>
              <a:ea typeface="Meiryo" panose="020B0604030504040204" pitchFamily="34" charset="-128"/>
            </a:endParaRPr>
          </a:p>
          <a:p>
            <a:pPr algn="ctr"/>
            <a:r>
              <a:rPr kumimoji="1" lang="ja-JP" altLang="en-US" sz="2400" dirty="0">
                <a:solidFill>
                  <a:srgbClr val="FF6600"/>
                </a:solidFill>
                <a:latin typeface="Meiryo" panose="020B0604030504040204" pitchFamily="34" charset="-128"/>
                <a:ea typeface="Meiryo" panose="020B0604030504040204" pitchFamily="34" charset="-128"/>
              </a:rPr>
              <a:t>提案と結果</a:t>
            </a:r>
          </a:p>
        </p:txBody>
      </p:sp>
      <p:sp>
        <p:nvSpPr>
          <p:cNvPr id="3" name="スライド番号プレースホルダー 2">
            <a:extLst>
              <a:ext uri="{FF2B5EF4-FFF2-40B4-BE49-F238E27FC236}">
                <a16:creationId xmlns:a16="http://schemas.microsoft.com/office/drawing/2014/main" id="{832A898E-46AD-6F47-AE91-2519B117E27E}"/>
              </a:ext>
            </a:extLst>
          </p:cNvPr>
          <p:cNvSpPr>
            <a:spLocks noGrp="1"/>
          </p:cNvSpPr>
          <p:nvPr>
            <p:ph type="sldNum" sz="quarter" idx="12"/>
          </p:nvPr>
        </p:nvSpPr>
        <p:spPr/>
        <p:txBody>
          <a:bodyPr/>
          <a:lstStyle/>
          <a:p>
            <a:fld id="{E9791DFF-FD54-7B44-9A52-7D9A5D7D4C11}" type="slidenum">
              <a:rPr kumimoji="1" lang="ja-JP" altLang="en-US" smtClean="0"/>
              <a:t>10</a:t>
            </a:fld>
            <a:endParaRPr kumimoji="1" lang="ja-JP" altLang="en-US"/>
          </a:p>
        </p:txBody>
      </p:sp>
    </p:spTree>
    <p:extLst>
      <p:ext uri="{BB962C8B-B14F-4D97-AF65-F5344CB8AC3E}">
        <p14:creationId xmlns:p14="http://schemas.microsoft.com/office/powerpoint/2010/main" val="3543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5A55E1-1992-5447-ADBC-2C4D44FF9FC6}"/>
              </a:ext>
            </a:extLst>
          </p:cNvPr>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5" name="テキスト ボックス 4">
            <a:extLst>
              <a:ext uri="{FF2B5EF4-FFF2-40B4-BE49-F238E27FC236}">
                <a16:creationId xmlns:a16="http://schemas.microsoft.com/office/drawing/2014/main" id="{FB13B2A5-B493-DF4D-B27A-FFBDE9C054C4}"/>
              </a:ext>
            </a:extLst>
          </p:cNvPr>
          <p:cNvSpPr txBox="1"/>
          <p:nvPr/>
        </p:nvSpPr>
        <p:spPr>
          <a:xfrm>
            <a:off x="784000" y="2499718"/>
            <a:ext cx="4031873" cy="1938992"/>
          </a:xfrm>
          <a:prstGeom prst="rect">
            <a:avLst/>
          </a:prstGeom>
          <a:noFill/>
        </p:spPr>
        <p:txBody>
          <a:bodyPr wrap="none" rtlCol="0">
            <a:spAutoFit/>
          </a:bodyPr>
          <a:lstStyle/>
          <a:p>
            <a:r>
              <a:rPr kumimoji="1" lang="ja-JP" altLang="en-US" sz="6000" b="1" dirty="0">
                <a:solidFill>
                  <a:schemeClr val="accent6">
                    <a:lumMod val="75000"/>
                  </a:schemeClr>
                </a:solidFill>
                <a:latin typeface="Meiryo" panose="020B0604030504040204" pitchFamily="34" charset="-128"/>
                <a:ea typeface="Meiryo" panose="020B0604030504040204" pitchFamily="34" charset="-128"/>
              </a:rPr>
              <a:t>中間</a:t>
            </a:r>
            <a:r>
              <a:rPr kumimoji="1" lang="ja-JP" altLang="en-US" sz="6000" b="1">
                <a:solidFill>
                  <a:schemeClr val="accent6">
                    <a:lumMod val="75000"/>
                  </a:schemeClr>
                </a:solidFill>
                <a:latin typeface="Meiryo" panose="020B0604030504040204" pitchFamily="34" charset="-128"/>
                <a:ea typeface="Meiryo" panose="020B0604030504040204" pitchFamily="34" charset="-128"/>
              </a:rPr>
              <a:t>発表の</a:t>
            </a:r>
            <a:endParaRPr kumimoji="1" lang="en-US" altLang="ja-JP" sz="6000" b="1" dirty="0">
              <a:solidFill>
                <a:schemeClr val="accent6">
                  <a:lumMod val="75000"/>
                </a:schemeClr>
              </a:solidFill>
              <a:latin typeface="Meiryo" panose="020B0604030504040204" pitchFamily="34" charset="-128"/>
              <a:ea typeface="Meiryo" panose="020B0604030504040204" pitchFamily="34" charset="-128"/>
            </a:endParaRPr>
          </a:p>
          <a:p>
            <a:r>
              <a:rPr kumimoji="1" lang="ja-JP" altLang="en-US" sz="6000" b="1">
                <a:solidFill>
                  <a:schemeClr val="accent6">
                    <a:lumMod val="75000"/>
                  </a:schemeClr>
                </a:solidFill>
                <a:latin typeface="Meiryo" panose="020B0604030504040204" pitchFamily="34" charset="-128"/>
                <a:ea typeface="Meiryo" panose="020B0604030504040204" pitchFamily="34" charset="-128"/>
              </a:rPr>
              <a:t>振り返り</a:t>
            </a:r>
            <a:endParaRPr kumimoji="1" lang="ja-JP" altLang="en-US" sz="6000" b="1" dirty="0">
              <a:solidFill>
                <a:schemeClr val="accent6">
                  <a:lumMod val="75000"/>
                </a:schemeClr>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FE9238B6-EFE5-F84D-9725-473C3A13D147}"/>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9" name="正方形/長方形 8">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0" name="正方形/長方形 9">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11" name="正方形/長方形 10">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2" name="正方形/長方形 11">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pic>
        <p:nvPicPr>
          <p:cNvPr id="13" name="図 12">
            <a:extLst>
              <a:ext uri="{FF2B5EF4-FFF2-40B4-BE49-F238E27FC236}">
                <a16:creationId xmlns:a16="http://schemas.microsoft.com/office/drawing/2014/main" id="{F8EC04AB-6080-C04B-A3E3-F32895923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492" y="1169894"/>
            <a:ext cx="3079389" cy="5688106"/>
          </a:xfrm>
          <a:prstGeom prst="rect">
            <a:avLst/>
          </a:prstGeom>
        </p:spPr>
      </p:pic>
    </p:spTree>
    <p:extLst>
      <p:ext uri="{BB962C8B-B14F-4D97-AF65-F5344CB8AC3E}">
        <p14:creationId xmlns:p14="http://schemas.microsoft.com/office/powerpoint/2010/main" val="24829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51938310-E8BD-7B46-A8FC-DC656F1D7E1F}"/>
              </a:ext>
            </a:extLst>
          </p:cNvPr>
          <p:cNvSpPr txBox="1"/>
          <p:nvPr/>
        </p:nvSpPr>
        <p:spPr>
          <a:xfrm>
            <a:off x="2152416" y="1105288"/>
            <a:ext cx="4852610" cy="523220"/>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筑波大生の睡眠実態について</a:t>
            </a:r>
            <a:endParaRPr kumimoji="1" lang="ja-JP" altLang="en-US" sz="2800" b="1" dirty="0">
              <a:latin typeface="メイリオ" panose="020B0604030504040204" pitchFamily="50" charset="-128"/>
              <a:ea typeface="メイリオ" panose="020B0604030504040204" pitchFamily="50" charset="-128"/>
            </a:endParaRPr>
          </a:p>
        </p:txBody>
      </p:sp>
      <p:sp>
        <p:nvSpPr>
          <p:cNvPr id="14" name="角丸四角形 13">
            <a:extLst>
              <a:ext uri="{FF2B5EF4-FFF2-40B4-BE49-F238E27FC236}">
                <a16:creationId xmlns:a16="http://schemas.microsoft.com/office/drawing/2014/main" id="{3F4871E2-660C-BB4F-B834-4CDD2522846C}"/>
              </a:ext>
            </a:extLst>
          </p:cNvPr>
          <p:cNvSpPr/>
          <p:nvPr/>
        </p:nvSpPr>
        <p:spPr>
          <a:xfrm>
            <a:off x="524951" y="1628508"/>
            <a:ext cx="8094097" cy="4847243"/>
          </a:xfrm>
          <a:prstGeom prst="round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08EF401-52B9-8E41-AA32-08FAAC6D760E}"/>
              </a:ext>
            </a:extLst>
          </p:cNvPr>
          <p:cNvSpPr txBox="1"/>
          <p:nvPr/>
        </p:nvSpPr>
        <p:spPr>
          <a:xfrm>
            <a:off x="991531" y="1879551"/>
            <a:ext cx="7160935" cy="5986254"/>
          </a:xfrm>
          <a:prstGeom prst="rect">
            <a:avLst/>
          </a:prstGeom>
          <a:noFill/>
        </p:spPr>
        <p:txBody>
          <a:bodyPr wrap="none" rtlCol="0">
            <a:spAutoFit/>
          </a:bodyPr>
          <a:lstStyle/>
          <a:p>
            <a:r>
              <a:rPr lang="ja-JP" altLang="en-US" sz="3200" dirty="0">
                <a:latin typeface="メイリオ" panose="020B0604030504040204" pitchFamily="50" charset="-128"/>
                <a:ea typeface="メイリオ" panose="020B0604030504040204" pitchFamily="50" charset="-128"/>
              </a:rPr>
              <a:t>・対象</a:t>
            </a:r>
            <a:r>
              <a:rPr lang="ja-JP" altLang="en-US" sz="3200" dirty="0">
                <a:solidFill>
                  <a:schemeClr val="accent6">
                    <a:lumMod val="75000"/>
                  </a:schemeClr>
                </a:solidFill>
                <a:latin typeface="メイリオ" panose="020B0604030504040204" pitchFamily="50" charset="-128"/>
                <a:ea typeface="メイリオ" panose="020B0604030504040204" pitchFamily="50" charset="-128"/>
              </a:rPr>
              <a:t>　筑波大学　学群生・大学院生</a:t>
            </a:r>
            <a:endParaRPr lang="en-US" altLang="ja-JP" sz="3200" dirty="0">
              <a:solidFill>
                <a:schemeClr val="accent6">
                  <a:lumMod val="75000"/>
                </a:schemeClr>
              </a:solidFill>
              <a:latin typeface="メイリオ" panose="020B0604030504040204" pitchFamily="50" charset="-128"/>
              <a:ea typeface="メイリオ" panose="020B0604030504040204" pitchFamily="50" charset="-128"/>
            </a:endParaRPr>
          </a:p>
          <a:p>
            <a:endParaRPr kumimoji="1" lang="en-US" altLang="ja-JP" sz="900" dirty="0">
              <a:solidFill>
                <a:schemeClr val="accent6">
                  <a:lumMod val="75000"/>
                </a:schemeClr>
              </a:solidFill>
              <a:latin typeface="メイリオ" panose="020B0604030504040204" pitchFamily="50" charset="-128"/>
              <a:ea typeface="メイリオ" panose="020B0604030504040204" pitchFamily="50" charset="-128"/>
            </a:endParaRPr>
          </a:p>
          <a:p>
            <a:r>
              <a:rPr kumimoji="1" lang="ja-JP" altLang="en-US" sz="3200" dirty="0">
                <a:solidFill>
                  <a:srgbClr val="000000"/>
                </a:solidFill>
                <a:latin typeface="メイリオ" panose="020B0604030504040204" pitchFamily="50" charset="-128"/>
                <a:ea typeface="メイリオ" panose="020B0604030504040204" pitchFamily="50" charset="-128"/>
              </a:rPr>
              <a:t>・人数</a:t>
            </a:r>
            <a:r>
              <a:rPr kumimoji="1" lang="ja-JP" altLang="en-US" sz="3200" dirty="0">
                <a:solidFill>
                  <a:schemeClr val="accent6">
                    <a:lumMod val="75000"/>
                  </a:schemeClr>
                </a:solidFill>
                <a:latin typeface="メイリオ" panose="020B0604030504040204" pitchFamily="50" charset="-128"/>
                <a:ea typeface="メイリオ" panose="020B0604030504040204" pitchFamily="50" charset="-128"/>
              </a:rPr>
              <a:t>　</a:t>
            </a:r>
            <a:r>
              <a:rPr kumimoji="1" lang="en-US" altLang="ja-JP" sz="3200" dirty="0">
                <a:solidFill>
                  <a:schemeClr val="accent6">
                    <a:lumMod val="75000"/>
                  </a:schemeClr>
                </a:solidFill>
                <a:latin typeface="メイリオ" panose="020B0604030504040204" pitchFamily="50" charset="-128"/>
                <a:ea typeface="メイリオ" panose="020B0604030504040204" pitchFamily="50" charset="-128"/>
              </a:rPr>
              <a:t>313</a:t>
            </a:r>
            <a:r>
              <a:rPr lang="ja-JP" altLang="en-US" sz="3200" dirty="0">
                <a:solidFill>
                  <a:schemeClr val="accent6">
                    <a:lumMod val="75000"/>
                  </a:schemeClr>
                </a:solidFill>
                <a:latin typeface="メイリオ" panose="020B0604030504040204" pitchFamily="50" charset="-128"/>
                <a:ea typeface="メイリオ" panose="020B0604030504040204" pitchFamily="50" charset="-128"/>
              </a:rPr>
              <a:t>人</a:t>
            </a:r>
            <a:endParaRPr kumimoji="1" lang="en-US" altLang="ja-JP" sz="3200" dirty="0">
              <a:solidFill>
                <a:schemeClr val="accent6">
                  <a:lumMod val="75000"/>
                </a:schemeClr>
              </a:solidFill>
              <a:latin typeface="メイリオ" panose="020B0604030504040204" pitchFamily="50" charset="-128"/>
              <a:ea typeface="メイリオ" panose="020B0604030504040204" pitchFamily="50" charset="-128"/>
            </a:endParaRPr>
          </a:p>
          <a:p>
            <a:endParaRPr lang="en-US" altLang="ja-JP" sz="900"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・日程</a:t>
            </a:r>
            <a:r>
              <a:rPr lang="ja-JP" altLang="en-US" sz="3200" dirty="0">
                <a:solidFill>
                  <a:schemeClr val="accent6">
                    <a:lumMod val="75000"/>
                  </a:schemeClr>
                </a:solidFill>
                <a:latin typeface="メイリオ" panose="020B0604030504040204" pitchFamily="50" charset="-128"/>
                <a:ea typeface="メイリオ" panose="020B0604030504040204" pitchFamily="50" charset="-128"/>
              </a:rPr>
              <a:t>　</a:t>
            </a:r>
            <a:r>
              <a:rPr lang="en-US" altLang="ja-JP" sz="3200" dirty="0">
                <a:solidFill>
                  <a:schemeClr val="accent6">
                    <a:lumMod val="75000"/>
                  </a:schemeClr>
                </a:solidFill>
                <a:latin typeface="メイリオ" panose="020B0604030504040204" pitchFamily="50" charset="-128"/>
                <a:ea typeface="メイリオ" panose="020B0604030504040204" pitchFamily="50" charset="-128"/>
              </a:rPr>
              <a:t>2018,5/8(</a:t>
            </a:r>
            <a:r>
              <a:rPr lang="ja-JP" altLang="en-US" sz="3200" dirty="0">
                <a:solidFill>
                  <a:schemeClr val="accent6">
                    <a:lumMod val="75000"/>
                  </a:schemeClr>
                </a:solidFill>
                <a:latin typeface="メイリオ" panose="020B0604030504040204" pitchFamily="50" charset="-128"/>
                <a:ea typeface="メイリオ" panose="020B0604030504040204" pitchFamily="50" charset="-128"/>
              </a:rPr>
              <a:t>火</a:t>
            </a:r>
            <a:r>
              <a:rPr lang="en-US" altLang="ja-JP" sz="3200" dirty="0">
                <a:solidFill>
                  <a:schemeClr val="accent6">
                    <a:lumMod val="75000"/>
                  </a:schemeClr>
                </a:solidFill>
                <a:latin typeface="メイリオ" panose="020B0604030504040204" pitchFamily="50" charset="-128"/>
                <a:ea typeface="メイリオ" panose="020B0604030504040204" pitchFamily="50" charset="-128"/>
              </a:rPr>
              <a:t>),9(</a:t>
            </a:r>
            <a:r>
              <a:rPr lang="ja-JP" altLang="en-US" sz="3200" dirty="0">
                <a:solidFill>
                  <a:schemeClr val="accent6">
                    <a:lumMod val="75000"/>
                  </a:schemeClr>
                </a:solidFill>
                <a:latin typeface="メイリオ" panose="020B0604030504040204" pitchFamily="50" charset="-128"/>
                <a:ea typeface="メイリオ" panose="020B0604030504040204" pitchFamily="50" charset="-128"/>
              </a:rPr>
              <a:t>水</a:t>
            </a:r>
            <a:r>
              <a:rPr lang="en-US" altLang="ja-JP" sz="3200" dirty="0">
                <a:solidFill>
                  <a:schemeClr val="accent6">
                    <a:lumMod val="75000"/>
                  </a:schemeClr>
                </a:solidFill>
                <a:latin typeface="メイリオ" panose="020B0604030504040204" pitchFamily="50" charset="-128"/>
                <a:ea typeface="メイリオ" panose="020B0604030504040204" pitchFamily="50" charset="-128"/>
              </a:rPr>
              <a:t>),10(</a:t>
            </a:r>
            <a:r>
              <a:rPr lang="ja-JP" altLang="en-US" sz="3200" dirty="0">
                <a:solidFill>
                  <a:schemeClr val="accent6">
                    <a:lumMod val="75000"/>
                  </a:schemeClr>
                </a:solidFill>
                <a:latin typeface="メイリオ" panose="020B0604030504040204" pitchFamily="50" charset="-128"/>
                <a:ea typeface="メイリオ" panose="020B0604030504040204" pitchFamily="50" charset="-128"/>
              </a:rPr>
              <a:t>木</a:t>
            </a:r>
            <a:r>
              <a:rPr lang="en-US" altLang="ja-JP" sz="3200" dirty="0">
                <a:solidFill>
                  <a:schemeClr val="accent6">
                    <a:lumMod val="75000"/>
                  </a:schemeClr>
                </a:solidFill>
                <a:latin typeface="メイリオ" panose="020B0604030504040204" pitchFamily="50" charset="-128"/>
                <a:ea typeface="メイリオ" panose="020B0604030504040204" pitchFamily="50" charset="-128"/>
              </a:rPr>
              <a:t>)</a:t>
            </a:r>
          </a:p>
          <a:p>
            <a:endParaRPr lang="en-US" altLang="ja-JP" sz="900"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3200" dirty="0">
                <a:solidFill>
                  <a:srgbClr val="000000"/>
                </a:solidFill>
                <a:latin typeface="メイリオ" panose="020B0604030504040204" pitchFamily="50" charset="-128"/>
                <a:ea typeface="メイリオ" panose="020B0604030504040204" pitchFamily="50" charset="-128"/>
              </a:rPr>
              <a:t>・主な質問項目</a:t>
            </a:r>
            <a:endParaRPr lang="en-US" altLang="ja-JP" sz="3200" dirty="0">
              <a:solidFill>
                <a:srgbClr val="000000"/>
              </a:solidFill>
              <a:latin typeface="メイリオ" panose="020B0604030504040204" pitchFamily="50" charset="-128"/>
              <a:ea typeface="メイリオ" panose="020B0604030504040204" pitchFamily="50" charset="-128"/>
            </a:endParaRPr>
          </a:p>
          <a:p>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　◯就寝時刻・睡眠時間　</a:t>
            </a:r>
            <a:endParaRPr lang="en-US" altLang="ja-JP" sz="2400"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　</a:t>
            </a:r>
            <a:r>
              <a:rPr lang="en-US" altLang="ja-JP" sz="2400"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授業中に眠くなる・寝る頻度</a:t>
            </a:r>
            <a:endParaRPr lang="en-US" altLang="ja-JP" sz="2400"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　</a:t>
            </a:r>
            <a:r>
              <a:rPr lang="en-US" altLang="ja-JP" sz="2400"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眠くなる授業について</a:t>
            </a:r>
            <a:endParaRPr lang="en-US" altLang="ja-JP" sz="2400"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　◯不眠症の疑いチェック</a:t>
            </a:r>
            <a:endParaRPr lang="en-US" altLang="ja-JP" sz="2400"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　◯仮眠の頻度</a:t>
            </a:r>
            <a:endParaRPr lang="en-US" altLang="ja-JP" sz="2400" dirty="0">
              <a:solidFill>
                <a:schemeClr val="accent6">
                  <a:lumMod val="75000"/>
                </a:schemeClr>
              </a:solidFill>
              <a:latin typeface="メイリオ" panose="020B0604030504040204" pitchFamily="50" charset="-128"/>
              <a:ea typeface="メイリオ" panose="020B0604030504040204" pitchFamily="50" charset="-128"/>
            </a:endParaRPr>
          </a:p>
          <a:p>
            <a:endParaRPr lang="en-US" altLang="ja-JP" sz="3600" dirty="0">
              <a:solidFill>
                <a:schemeClr val="accent6">
                  <a:lumMod val="75000"/>
                </a:schemeClr>
              </a:solidFill>
              <a:latin typeface="メイリオ" panose="020B0604030504040204" pitchFamily="50" charset="-128"/>
              <a:ea typeface="メイリオ" panose="020B0604030504040204" pitchFamily="50" charset="-128"/>
            </a:endParaRPr>
          </a:p>
          <a:p>
            <a:endParaRPr lang="en-US" altLang="ja-JP" sz="3600" dirty="0">
              <a:solidFill>
                <a:schemeClr val="accent6">
                  <a:lumMod val="75000"/>
                </a:schemeClr>
              </a:solidFill>
              <a:latin typeface="メイリオ" panose="020B0604030504040204" pitchFamily="50" charset="-128"/>
              <a:ea typeface="メイリオ" panose="020B0604030504040204" pitchFamily="50" charset="-128"/>
            </a:endParaRPr>
          </a:p>
          <a:p>
            <a:endParaRPr lang="en-US" altLang="ja-JP" sz="36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015C11E-D0F3-484D-B290-8FC35893DA7D}"/>
              </a:ext>
            </a:extLst>
          </p:cNvPr>
          <p:cNvSpPr>
            <a:spLocks noGrp="1"/>
          </p:cNvSpPr>
          <p:nvPr>
            <p:ph type="sldNum" sz="quarter" idx="12"/>
          </p:nvPr>
        </p:nvSpPr>
        <p:spPr/>
        <p:txBody>
          <a:bodyPr/>
          <a:lstStyle/>
          <a:p>
            <a:fld id="{E9791DFF-FD54-7B44-9A52-7D9A5D7D4C11}" type="slidenum">
              <a:rPr kumimoji="1" lang="ja-JP" altLang="en-US" smtClean="0"/>
              <a:t>12</a:t>
            </a:fld>
            <a:endParaRPr kumimoji="1" lang="ja-JP" altLang="en-US"/>
          </a:p>
        </p:txBody>
      </p:sp>
      <p:sp>
        <p:nvSpPr>
          <p:cNvPr id="9" name="正方形/長方形 8">
            <a:extLst>
              <a:ext uri="{FF2B5EF4-FFF2-40B4-BE49-F238E27FC236}">
                <a16:creationId xmlns:a16="http://schemas.microsoft.com/office/drawing/2014/main" id="{FB7261D7-C724-3843-9441-9A631D2867B2}"/>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5F73BB0F-842E-7249-8CDC-356C39DB3EFD}"/>
              </a:ext>
            </a:extLst>
          </p:cNvPr>
          <p:cNvSpPr txBox="1"/>
          <p:nvPr/>
        </p:nvSpPr>
        <p:spPr>
          <a:xfrm>
            <a:off x="70865" y="122563"/>
            <a:ext cx="3775393"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アンケート調査</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pic>
        <p:nvPicPr>
          <p:cNvPr id="3" name="図 2" descr="スライド素材だ_180616_000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2924" y="3825501"/>
            <a:ext cx="1986667" cy="2585357"/>
          </a:xfrm>
          <a:prstGeom prst="rect">
            <a:avLst/>
          </a:prstGeom>
        </p:spPr>
      </p:pic>
      <p:sp>
        <p:nvSpPr>
          <p:cNvPr id="16" name="正方形/長方形 15">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8" name="正方形/長方形 17">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9" name="正方形/長方形 18">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0" name="正方形/長方形 19">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05476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F7D3363E-C2A1-AF49-9253-7C5DD6F1C596}"/>
              </a:ext>
            </a:extLst>
          </p:cNvPr>
          <p:cNvGrpSpPr/>
          <p:nvPr/>
        </p:nvGrpSpPr>
        <p:grpSpPr>
          <a:xfrm>
            <a:off x="706056" y="1418407"/>
            <a:ext cx="7667566" cy="461665"/>
            <a:chOff x="706056" y="1661775"/>
            <a:chExt cx="7667566" cy="461665"/>
          </a:xfrm>
        </p:grpSpPr>
        <p:sp>
          <p:nvSpPr>
            <p:cNvPr id="9" name="テキスト ボックス 8">
              <a:extLst>
                <a:ext uri="{FF2B5EF4-FFF2-40B4-BE49-F238E27FC236}">
                  <a16:creationId xmlns:a16="http://schemas.microsoft.com/office/drawing/2014/main" id="{A8D8507F-EF05-D742-BEEF-3A630915EF58}"/>
                </a:ext>
              </a:extLst>
            </p:cNvPr>
            <p:cNvSpPr txBox="1"/>
            <p:nvPr/>
          </p:nvSpPr>
          <p:spPr>
            <a:xfrm>
              <a:off x="706056" y="1661775"/>
              <a:ext cx="1694695" cy="461665"/>
            </a:xfrm>
            <a:prstGeom prst="rect">
              <a:avLst/>
            </a:prstGeom>
            <a:noFill/>
          </p:spPr>
          <p:txBody>
            <a:bodyPr wrap="none" rtlCol="0">
              <a:spAutoFit/>
            </a:bodyPr>
            <a:lstStyle/>
            <a:p>
              <a:r>
                <a:rPr kumimoji="1" lang="ja-JP" altLang="en-US" sz="2400">
                  <a:solidFill>
                    <a:srgbClr val="0070C0"/>
                  </a:solidFill>
                  <a:latin typeface="メイリオ" panose="020B0604030504040204" pitchFamily="50" charset="-128"/>
                  <a:ea typeface="メイリオ" panose="020B0604030504040204" pitchFamily="50" charset="-128"/>
                </a:rPr>
                <a:t>男</a:t>
              </a:r>
              <a:r>
                <a:rPr kumimoji="1" lang="en-US" altLang="ja-JP" sz="2400" dirty="0">
                  <a:solidFill>
                    <a:srgbClr val="0070C0"/>
                  </a:solidFill>
                  <a:latin typeface="メイリオ" panose="020B0604030504040204" pitchFamily="50" charset="-128"/>
                  <a:ea typeface="メイリオ" panose="020B0604030504040204" pitchFamily="50" charset="-128"/>
                </a:rPr>
                <a:t>...185</a:t>
              </a:r>
              <a:r>
                <a:rPr kumimoji="1" lang="ja-JP" altLang="en-US" sz="2400">
                  <a:solidFill>
                    <a:srgbClr val="0070C0"/>
                  </a:solidFill>
                  <a:latin typeface="メイリオ" panose="020B0604030504040204" pitchFamily="50" charset="-128"/>
                  <a:ea typeface="メイリオ" panose="020B0604030504040204" pitchFamily="50" charset="-128"/>
                </a:rPr>
                <a:t>人</a:t>
              </a:r>
            </a:p>
          </p:txBody>
        </p:sp>
        <p:sp>
          <p:nvSpPr>
            <p:cNvPr id="10" name="テキスト ボックス 9">
              <a:extLst>
                <a:ext uri="{FF2B5EF4-FFF2-40B4-BE49-F238E27FC236}">
                  <a16:creationId xmlns:a16="http://schemas.microsoft.com/office/drawing/2014/main" id="{2974E8DE-2DAC-324B-ABDC-DA7716DECCE4}"/>
                </a:ext>
              </a:extLst>
            </p:cNvPr>
            <p:cNvSpPr txBox="1"/>
            <p:nvPr/>
          </p:nvSpPr>
          <p:spPr>
            <a:xfrm>
              <a:off x="6371151" y="1661775"/>
              <a:ext cx="2002471" cy="461665"/>
            </a:xfrm>
            <a:prstGeom prst="rect">
              <a:avLst/>
            </a:prstGeom>
            <a:noFill/>
          </p:spPr>
          <p:txBody>
            <a:bodyPr wrap="none" rtlCol="0">
              <a:spAutoFit/>
            </a:bodyPr>
            <a:lstStyle/>
            <a:p>
              <a:r>
                <a:rPr lang="ja-JP" altLang="en-US" sz="2400">
                  <a:latin typeface="メイリオ" panose="020B0604030504040204" pitchFamily="50" charset="-128"/>
                  <a:ea typeface="メイリオ" panose="020B0604030504040204" pitchFamily="50" charset="-128"/>
                </a:rPr>
                <a:t>総計</a:t>
              </a:r>
              <a:r>
                <a:rPr kumimoji="1" lang="en-US" altLang="ja-JP" sz="2400" dirty="0">
                  <a:latin typeface="メイリオ" panose="020B0604030504040204" pitchFamily="50" charset="-128"/>
                  <a:ea typeface="メイリオ" panose="020B0604030504040204" pitchFamily="50" charset="-128"/>
                </a:rPr>
                <a:t>...313</a:t>
              </a:r>
              <a:r>
                <a:rPr kumimoji="1" lang="ja-JP" altLang="en-US" sz="2400">
                  <a:latin typeface="メイリオ" panose="020B0604030504040204" pitchFamily="50" charset="-128"/>
                  <a:ea typeface="メイリオ" panose="020B0604030504040204" pitchFamily="50" charset="-128"/>
                </a:rPr>
                <a:t>人</a:t>
              </a:r>
            </a:p>
          </p:txBody>
        </p:sp>
        <p:sp>
          <p:nvSpPr>
            <p:cNvPr id="11" name="テキスト ボックス 10">
              <a:extLst>
                <a:ext uri="{FF2B5EF4-FFF2-40B4-BE49-F238E27FC236}">
                  <a16:creationId xmlns:a16="http://schemas.microsoft.com/office/drawing/2014/main" id="{F39F679A-408E-8F4C-9669-BA3682CD04E9}"/>
                </a:ext>
              </a:extLst>
            </p:cNvPr>
            <p:cNvSpPr txBox="1"/>
            <p:nvPr/>
          </p:nvSpPr>
          <p:spPr>
            <a:xfrm>
              <a:off x="2283144" y="1661775"/>
              <a:ext cx="1694695" cy="461665"/>
            </a:xfrm>
            <a:prstGeom prst="rect">
              <a:avLst/>
            </a:prstGeom>
            <a:noFill/>
          </p:spPr>
          <p:txBody>
            <a:bodyPr wrap="none" rtlCol="0">
              <a:spAutoFit/>
            </a:bodyPr>
            <a:lstStyle/>
            <a:p>
              <a:r>
                <a:rPr lang="ja-JP" altLang="en-US" sz="2400">
                  <a:solidFill>
                    <a:srgbClr val="FF0000"/>
                  </a:solidFill>
                  <a:latin typeface="メイリオ" panose="020B0604030504040204" pitchFamily="50" charset="-128"/>
                  <a:ea typeface="メイリオ" panose="020B0604030504040204" pitchFamily="50" charset="-128"/>
                </a:rPr>
                <a:t>女</a:t>
              </a:r>
              <a:r>
                <a:rPr kumimoji="1" lang="en-US" altLang="ja-JP" sz="2400" dirty="0">
                  <a:solidFill>
                    <a:srgbClr val="FF0000"/>
                  </a:solidFill>
                  <a:latin typeface="メイリオ" panose="020B0604030504040204" pitchFamily="50" charset="-128"/>
                  <a:ea typeface="メイリオ" panose="020B0604030504040204" pitchFamily="50" charset="-128"/>
                </a:rPr>
                <a:t>...127</a:t>
              </a:r>
              <a:r>
                <a:rPr kumimoji="1" lang="ja-JP" altLang="en-US" sz="2400">
                  <a:solidFill>
                    <a:srgbClr val="FF0000"/>
                  </a:solidFill>
                  <a:latin typeface="メイリオ" panose="020B0604030504040204" pitchFamily="50" charset="-128"/>
                  <a:ea typeface="メイリオ" panose="020B0604030504040204" pitchFamily="50" charset="-128"/>
                </a:rPr>
                <a:t>人</a:t>
              </a:r>
            </a:p>
          </p:txBody>
        </p:sp>
      </p:grpSp>
      <p:sp>
        <p:nvSpPr>
          <p:cNvPr id="15" name="テキスト ボックス 14">
            <a:extLst>
              <a:ext uri="{FF2B5EF4-FFF2-40B4-BE49-F238E27FC236}">
                <a16:creationId xmlns:a16="http://schemas.microsoft.com/office/drawing/2014/main" id="{33A540B3-776B-EC40-BE97-A45AB11AA375}"/>
              </a:ext>
            </a:extLst>
          </p:cNvPr>
          <p:cNvSpPr txBox="1"/>
          <p:nvPr/>
        </p:nvSpPr>
        <p:spPr>
          <a:xfrm>
            <a:off x="3154614" y="1892728"/>
            <a:ext cx="3216537" cy="415498"/>
          </a:xfrm>
          <a:prstGeom prst="rect">
            <a:avLst/>
          </a:prstGeom>
          <a:noFill/>
        </p:spPr>
        <p:txBody>
          <a:bodyPr wrap="square" rtlCol="0">
            <a:spAutoFit/>
          </a:bodyPr>
          <a:lstStyle/>
          <a:p>
            <a:r>
              <a:rPr lang="ja-JP" altLang="en-US" sz="2100">
                <a:latin typeface="メイリオ" panose="020B0604030504040204" pitchFamily="50" charset="-128"/>
                <a:ea typeface="メイリオ" panose="020B0604030504040204" pitchFamily="50" charset="-128"/>
              </a:rPr>
              <a:t>表</a:t>
            </a:r>
            <a:r>
              <a:rPr lang="en-US" altLang="ja-JP" sz="2100" dirty="0">
                <a:latin typeface="メイリオ" panose="020B0604030504040204" pitchFamily="50" charset="-128"/>
                <a:ea typeface="メイリオ" panose="020B0604030504040204" pitchFamily="50" charset="-128"/>
              </a:rPr>
              <a:t>1</a:t>
            </a:r>
            <a:r>
              <a:rPr kumimoji="1" lang="en-US" altLang="ja-JP" sz="2100" dirty="0">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回答者数とその属性</a:t>
            </a:r>
            <a:endParaRPr kumimoji="1" lang="ja-JP" altLang="en-US" sz="21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5A2555E2-79F9-EE46-BE42-D376ECCE0EFB}"/>
              </a:ext>
            </a:extLst>
          </p:cNvPr>
          <p:cNvSpPr>
            <a:spLocks noGrp="1"/>
          </p:cNvSpPr>
          <p:nvPr>
            <p:ph type="sldNum" sz="quarter" idx="12"/>
          </p:nvPr>
        </p:nvSpPr>
        <p:spPr/>
        <p:txBody>
          <a:bodyPr/>
          <a:lstStyle/>
          <a:p>
            <a:fld id="{E9791DFF-FD54-7B44-9A52-7D9A5D7D4C11}" type="slidenum">
              <a:rPr kumimoji="1" lang="ja-JP" altLang="en-US" smtClean="0"/>
              <a:t>13</a:t>
            </a:fld>
            <a:endParaRPr kumimoji="1" lang="ja-JP" altLang="en-US"/>
          </a:p>
        </p:txBody>
      </p:sp>
      <p:graphicFrame>
        <p:nvGraphicFramePr>
          <p:cNvPr id="17" name="表 16">
            <a:extLst>
              <a:ext uri="{FF2B5EF4-FFF2-40B4-BE49-F238E27FC236}">
                <a16:creationId xmlns:a16="http://schemas.microsoft.com/office/drawing/2014/main" id="{9B1AB466-C4E1-E642-B5D9-2CC23874A27A}"/>
              </a:ext>
            </a:extLst>
          </p:cNvPr>
          <p:cNvGraphicFramePr>
            <a:graphicFrameLocks noGrp="1"/>
          </p:cNvGraphicFramePr>
          <p:nvPr>
            <p:extLst>
              <p:ext uri="{D42A27DB-BD31-4B8C-83A1-F6EECF244321}">
                <p14:modId xmlns:p14="http://schemas.microsoft.com/office/powerpoint/2010/main" val="3768844946"/>
              </p:ext>
            </p:extLst>
          </p:nvPr>
        </p:nvGraphicFramePr>
        <p:xfrm>
          <a:off x="391840" y="2381252"/>
          <a:ext cx="8294960" cy="3809002"/>
        </p:xfrm>
        <a:graphic>
          <a:graphicData uri="http://schemas.openxmlformats.org/drawingml/2006/table">
            <a:tbl>
              <a:tblPr firstRow="1" firstCol="1">
                <a:tableStyleId>{93296810-A885-4BE3-A3E7-6D5BEEA58F35}</a:tableStyleId>
              </a:tblPr>
              <a:tblGrid>
                <a:gridCol w="829496">
                  <a:extLst>
                    <a:ext uri="{9D8B030D-6E8A-4147-A177-3AD203B41FA5}">
                      <a16:colId xmlns:a16="http://schemas.microsoft.com/office/drawing/2014/main" val="1906282640"/>
                    </a:ext>
                  </a:extLst>
                </a:gridCol>
                <a:gridCol w="829496">
                  <a:extLst>
                    <a:ext uri="{9D8B030D-6E8A-4147-A177-3AD203B41FA5}">
                      <a16:colId xmlns:a16="http://schemas.microsoft.com/office/drawing/2014/main" val="1571082959"/>
                    </a:ext>
                  </a:extLst>
                </a:gridCol>
                <a:gridCol w="829496">
                  <a:extLst>
                    <a:ext uri="{9D8B030D-6E8A-4147-A177-3AD203B41FA5}">
                      <a16:colId xmlns:a16="http://schemas.microsoft.com/office/drawing/2014/main" val="3567470663"/>
                    </a:ext>
                  </a:extLst>
                </a:gridCol>
                <a:gridCol w="829496">
                  <a:extLst>
                    <a:ext uri="{9D8B030D-6E8A-4147-A177-3AD203B41FA5}">
                      <a16:colId xmlns:a16="http://schemas.microsoft.com/office/drawing/2014/main" val="534542606"/>
                    </a:ext>
                  </a:extLst>
                </a:gridCol>
                <a:gridCol w="829496">
                  <a:extLst>
                    <a:ext uri="{9D8B030D-6E8A-4147-A177-3AD203B41FA5}">
                      <a16:colId xmlns:a16="http://schemas.microsoft.com/office/drawing/2014/main" val="2343699689"/>
                    </a:ext>
                  </a:extLst>
                </a:gridCol>
                <a:gridCol w="829496">
                  <a:extLst>
                    <a:ext uri="{9D8B030D-6E8A-4147-A177-3AD203B41FA5}">
                      <a16:colId xmlns:a16="http://schemas.microsoft.com/office/drawing/2014/main" val="1038172866"/>
                    </a:ext>
                  </a:extLst>
                </a:gridCol>
                <a:gridCol w="829496">
                  <a:extLst>
                    <a:ext uri="{9D8B030D-6E8A-4147-A177-3AD203B41FA5}">
                      <a16:colId xmlns:a16="http://schemas.microsoft.com/office/drawing/2014/main" val="1715325913"/>
                    </a:ext>
                  </a:extLst>
                </a:gridCol>
                <a:gridCol w="829496">
                  <a:extLst>
                    <a:ext uri="{9D8B030D-6E8A-4147-A177-3AD203B41FA5}">
                      <a16:colId xmlns:a16="http://schemas.microsoft.com/office/drawing/2014/main" val="433217180"/>
                    </a:ext>
                  </a:extLst>
                </a:gridCol>
                <a:gridCol w="829496">
                  <a:extLst>
                    <a:ext uri="{9D8B030D-6E8A-4147-A177-3AD203B41FA5}">
                      <a16:colId xmlns:a16="http://schemas.microsoft.com/office/drawing/2014/main" val="1431183284"/>
                    </a:ext>
                  </a:extLst>
                </a:gridCol>
                <a:gridCol w="829496">
                  <a:extLst>
                    <a:ext uri="{9D8B030D-6E8A-4147-A177-3AD203B41FA5}">
                      <a16:colId xmlns:a16="http://schemas.microsoft.com/office/drawing/2014/main" val="1952201412"/>
                    </a:ext>
                  </a:extLst>
                </a:gridCol>
              </a:tblGrid>
              <a:tr h="712386">
                <a:tc>
                  <a:txBody>
                    <a:bodyPr/>
                    <a:lstStyle/>
                    <a:p>
                      <a:pPr algn="ctr" fontAlgn="ctr"/>
                      <a:r>
                        <a:rPr lang="ja-JP" altLang="en-US" sz="1900" u="none" strike="noStrike" dirty="0">
                          <a:effectLst/>
                        </a:rPr>
                        <a:t>　</a:t>
                      </a:r>
                      <a:endParaRPr lang="ja-JP" altLang="en-US"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900" u="none" strike="noStrike" dirty="0">
                          <a:effectLst/>
                        </a:rPr>
                        <a:t>1</a:t>
                      </a:r>
                      <a:r>
                        <a:rPr lang="ja-JP" altLang="en-US" sz="1900" u="none" strike="noStrike">
                          <a:effectLst/>
                        </a:rPr>
                        <a:t>年</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900" u="none" strike="noStrike" dirty="0">
                          <a:effectLst/>
                        </a:rPr>
                        <a:t>2</a:t>
                      </a:r>
                      <a:r>
                        <a:rPr lang="ja-JP" altLang="en-US" sz="1900" u="none" strike="noStrike" dirty="0">
                          <a:effectLst/>
                        </a:rPr>
                        <a:t>年</a:t>
                      </a:r>
                      <a:endParaRPr lang="ja-JP" altLang="en-US"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900" u="none" strike="noStrike" dirty="0">
                          <a:effectLst/>
                        </a:rPr>
                        <a:t>3</a:t>
                      </a:r>
                      <a:r>
                        <a:rPr lang="ja-JP" altLang="en-US" sz="1900" u="none" strike="noStrike" dirty="0">
                          <a:effectLst/>
                        </a:rPr>
                        <a:t>年</a:t>
                      </a:r>
                      <a:endParaRPr lang="ja-JP" altLang="en-US"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900" u="none" strike="noStrike" dirty="0">
                          <a:effectLst/>
                        </a:rPr>
                        <a:t>4</a:t>
                      </a:r>
                      <a:r>
                        <a:rPr lang="ja-JP" altLang="en-US" sz="1900" u="none" strike="noStrike">
                          <a:effectLst/>
                        </a:rPr>
                        <a:t>年</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 sz="1900" u="none" strike="noStrike" dirty="0">
                          <a:effectLst/>
                        </a:rPr>
                        <a:t>M1</a:t>
                      </a:r>
                      <a:endParaRPr lang="en"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 sz="1900" u="none" strike="noStrike" dirty="0">
                          <a:effectLst/>
                        </a:rPr>
                        <a:t>M2</a:t>
                      </a:r>
                      <a:endParaRPr lang="en"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 sz="1900" u="none" strike="noStrike" dirty="0">
                          <a:effectLst/>
                        </a:rPr>
                        <a:t>D1</a:t>
                      </a:r>
                      <a:endParaRPr lang="en"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900" u="none" strike="noStrike" dirty="0">
                          <a:effectLst/>
                        </a:rPr>
                        <a:t>無回答</a:t>
                      </a:r>
                      <a:endParaRPr lang="ja-JP" altLang="en-US" sz="19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900" u="none" strike="noStrike">
                          <a:effectLst/>
                        </a:rPr>
                        <a:t>総計</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9525336"/>
                  </a:ext>
                </a:extLst>
              </a:tr>
              <a:tr h="774154">
                <a:tc>
                  <a:txBody>
                    <a:bodyPr/>
                    <a:lstStyle/>
                    <a:p>
                      <a:pPr algn="ctr" fontAlgn="ctr"/>
                      <a:r>
                        <a:rPr lang="ja-JP" altLang="en-US" sz="1900" u="none" strike="noStrike">
                          <a:effectLst/>
                        </a:rPr>
                        <a:t>男性</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103</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23</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13</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14</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28</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a:effectLst/>
                        </a:rPr>
                        <a:t>　</a:t>
                      </a:r>
                      <a:endParaRPr lang="ja-JP" altLang="en-US"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dirty="0">
                          <a:effectLst/>
                        </a:rPr>
                        <a:t>　</a:t>
                      </a:r>
                      <a:endParaRPr lang="ja-JP" altLang="en-US"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4</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185</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53279"/>
                  </a:ext>
                </a:extLst>
              </a:tr>
              <a:tr h="774154">
                <a:tc>
                  <a:txBody>
                    <a:bodyPr/>
                    <a:lstStyle/>
                    <a:p>
                      <a:pPr algn="ctr" fontAlgn="ctr"/>
                      <a:r>
                        <a:rPr lang="ja-JP" altLang="en-US" sz="1900" u="none" strike="noStrike">
                          <a:effectLst/>
                        </a:rPr>
                        <a:t>女性</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56</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18</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18</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6</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23</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4</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127</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3076347"/>
                  </a:ext>
                </a:extLst>
              </a:tr>
              <a:tr h="774154">
                <a:tc>
                  <a:txBody>
                    <a:bodyPr/>
                    <a:lstStyle/>
                    <a:p>
                      <a:pPr algn="ctr" fontAlgn="ctr"/>
                      <a:r>
                        <a:rPr lang="ja-JP" altLang="en-US" sz="1900" u="none" strike="noStrike">
                          <a:effectLst/>
                        </a:rPr>
                        <a:t>無回答</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dirty="0">
                          <a:effectLst/>
                        </a:rPr>
                        <a:t>　</a:t>
                      </a:r>
                      <a:endParaRPr lang="ja-JP" altLang="en-US"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a:effectLst/>
                        </a:rPr>
                        <a:t>　</a:t>
                      </a:r>
                      <a:endParaRPr lang="ja-JP" altLang="en-US"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a:effectLst/>
                        </a:rPr>
                        <a:t>　</a:t>
                      </a:r>
                      <a:endParaRPr lang="ja-JP" altLang="en-US"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a:effectLst/>
                        </a:rPr>
                        <a:t>　</a:t>
                      </a:r>
                      <a:endParaRPr lang="ja-JP" altLang="en-US"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dirty="0">
                          <a:effectLst/>
                        </a:rPr>
                        <a:t>　</a:t>
                      </a:r>
                      <a:endParaRPr lang="ja-JP" altLang="en-US"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dirty="0">
                          <a:effectLst/>
                        </a:rPr>
                        <a:t>　</a:t>
                      </a:r>
                      <a:endParaRPr lang="ja-JP" altLang="en-US"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3600" u="none" strike="noStrike" dirty="0">
                          <a:effectLst/>
                        </a:rPr>
                        <a:t>　</a:t>
                      </a:r>
                      <a:endParaRPr lang="ja-JP" altLang="en-US"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062496"/>
                  </a:ext>
                </a:extLst>
              </a:tr>
              <a:tr h="774154">
                <a:tc>
                  <a:txBody>
                    <a:bodyPr/>
                    <a:lstStyle/>
                    <a:p>
                      <a:pPr algn="ctr" fontAlgn="ctr"/>
                      <a:r>
                        <a:rPr lang="ja-JP" altLang="en-US" sz="1900" u="none" strike="noStrike">
                          <a:effectLst/>
                        </a:rPr>
                        <a:t>総計</a:t>
                      </a:r>
                      <a:endParaRPr lang="ja-JP" altLang="en-US" sz="19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159</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41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31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21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a:effectLst/>
                        </a:rPr>
                        <a:t>51</a:t>
                      </a:r>
                      <a:endParaRPr lang="en-US" altLang="ja-JP" sz="3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1</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8</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3600" u="none" strike="noStrike" dirty="0">
                          <a:effectLst/>
                        </a:rPr>
                        <a:t>313</a:t>
                      </a:r>
                      <a:endParaRPr lang="en-US" altLang="ja-JP" sz="3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8230" marR="8230" marT="8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019509"/>
                  </a:ext>
                </a:extLst>
              </a:tr>
            </a:tbl>
          </a:graphicData>
        </a:graphic>
      </p:graphicFrame>
      <p:sp>
        <p:nvSpPr>
          <p:cNvPr id="18" name="正方形/長方形 17">
            <a:extLst>
              <a:ext uri="{FF2B5EF4-FFF2-40B4-BE49-F238E27FC236}">
                <a16:creationId xmlns:a16="http://schemas.microsoft.com/office/drawing/2014/main" id="{D3B5C1BF-BFE3-7B4F-BAE7-8A0D10A1EB50}"/>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a:extLst>
              <a:ext uri="{FF2B5EF4-FFF2-40B4-BE49-F238E27FC236}">
                <a16:creationId xmlns:a16="http://schemas.microsoft.com/office/drawing/2014/main" id="{4A352E71-C8DD-2440-A5C3-AD799D1D7285}"/>
              </a:ext>
            </a:extLst>
          </p:cNvPr>
          <p:cNvSpPr txBox="1"/>
          <p:nvPr/>
        </p:nvSpPr>
        <p:spPr>
          <a:xfrm>
            <a:off x="70865" y="122563"/>
            <a:ext cx="3775393"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アンケート結果</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20" name="正方形/長方形 19">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1" name="正方形/長方形 20">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2" name="正方形/長方形 21">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53391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14</a:t>
            </a:fld>
            <a:endParaRPr kumimoji="1" lang="ja-JP" altLang="en-US"/>
          </a:p>
        </p:txBody>
      </p:sp>
      <p:graphicFrame>
        <p:nvGraphicFramePr>
          <p:cNvPr id="5" name="コンテンツ プレースホルダー 9"/>
          <p:cNvGraphicFramePr>
            <a:graphicFrameLocks/>
          </p:cNvGraphicFramePr>
          <p:nvPr>
            <p:extLst/>
          </p:nvPr>
        </p:nvGraphicFramePr>
        <p:xfrm>
          <a:off x="118533" y="1143601"/>
          <a:ext cx="8411029" cy="4823505"/>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2585944" y="6173134"/>
            <a:ext cx="4251485" cy="369332"/>
          </a:xfrm>
          <a:prstGeom prst="rect">
            <a:avLst/>
          </a:prstGeom>
          <a:noFill/>
        </p:spPr>
        <p:txBody>
          <a:bodyPr wrap="none" rtlCol="0">
            <a:spAutoFit/>
          </a:bodyPr>
          <a:lstStyle/>
          <a:p>
            <a:r>
              <a:rPr lang="ja-JP" altLang="en-US">
                <a:latin typeface="メイリオ" panose="020B0604030504040204" pitchFamily="50" charset="-128"/>
                <a:ea typeface="メイリオ" panose="020B0604030504040204" pitchFamily="50" charset="-128"/>
              </a:rPr>
              <a:t>図</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　授業中に眠くなる頻度と寝る頻度</a:t>
            </a:r>
            <a:endParaRPr kumimoji="1" lang="ja-JP" altLang="en-US"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1615431" y="2051353"/>
            <a:ext cx="5073235" cy="1045028"/>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9A29510-AA42-4C46-8248-1273A82167F1}"/>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40F0D6FD-369D-F547-AA6C-71095DC5BB24}"/>
              </a:ext>
            </a:extLst>
          </p:cNvPr>
          <p:cNvSpPr txBox="1"/>
          <p:nvPr/>
        </p:nvSpPr>
        <p:spPr>
          <a:xfrm>
            <a:off x="0" y="171701"/>
            <a:ext cx="6340197" cy="584775"/>
          </a:xfrm>
          <a:prstGeom prst="rect">
            <a:avLst/>
          </a:prstGeom>
          <a:noFill/>
        </p:spPr>
        <p:txBody>
          <a:bodyPr wrap="none" rtlCol="0">
            <a:spAutoFit/>
          </a:bodyPr>
          <a:lstStyle/>
          <a:p>
            <a:r>
              <a:rPr kumimoji="1" lang="ja-JP" altLang="en-US" sz="3100" b="1">
                <a:solidFill>
                  <a:schemeClr val="accent6">
                    <a:lumMod val="75000"/>
                  </a:schemeClr>
                </a:solidFill>
                <a:latin typeface="Meiryo" panose="020B0604030504040204" pitchFamily="34" charset="-128"/>
                <a:ea typeface="Meiryo" panose="020B0604030504040204" pitchFamily="34" charset="-128"/>
              </a:rPr>
              <a:t>授業で眠くなる・寝てしまう頻度</a:t>
            </a:r>
            <a:endParaRPr kumimoji="1" lang="ja-JP" altLang="en-US" sz="3100" b="1" dirty="0">
              <a:solidFill>
                <a:schemeClr val="accent6">
                  <a:lumMod val="75000"/>
                </a:schemeClr>
              </a:solidFill>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23" name="正方形/長方形 22">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4" name="正方形/長方形 23">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5" name="正方形/長方形 24">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6" name="正方形/長方形 25">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893139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C97D3CF-672B-CA4A-9543-5801DA0E56DC}"/>
              </a:ext>
            </a:extLst>
          </p:cNvPr>
          <p:cNvSpPr>
            <a:spLocks noGrp="1"/>
          </p:cNvSpPr>
          <p:nvPr>
            <p:ph type="sldNum" sz="quarter" idx="12"/>
          </p:nvPr>
        </p:nvSpPr>
        <p:spPr>
          <a:xfrm>
            <a:off x="6059214" y="11842752"/>
            <a:ext cx="2133600" cy="365125"/>
          </a:xfrm>
        </p:spPr>
        <p:txBody>
          <a:bodyPr/>
          <a:lstStyle/>
          <a:p>
            <a:fld id="{E9791DFF-FD54-7B44-9A52-7D9A5D7D4C11}" type="slidenum">
              <a:rPr kumimoji="1" lang="ja-JP" altLang="en-US" smtClean="0"/>
              <a:t>15</a:t>
            </a:fld>
            <a:endParaRPr kumimoji="1" lang="ja-JP" altLang="en-US"/>
          </a:p>
        </p:txBody>
      </p:sp>
      <p:grpSp>
        <p:nvGrpSpPr>
          <p:cNvPr id="8" name="グループ化 7">
            <a:extLst>
              <a:ext uri="{FF2B5EF4-FFF2-40B4-BE49-F238E27FC236}">
                <a16:creationId xmlns:a16="http://schemas.microsoft.com/office/drawing/2014/main" id="{1DE3CE91-CE3E-9649-BCEF-F8F8D298D0FA}"/>
              </a:ext>
            </a:extLst>
          </p:cNvPr>
          <p:cNvGrpSpPr/>
          <p:nvPr/>
        </p:nvGrpSpPr>
        <p:grpSpPr>
          <a:xfrm>
            <a:off x="1954933" y="3566501"/>
            <a:ext cx="5234125" cy="1635232"/>
            <a:chOff x="1954933" y="3566501"/>
            <a:chExt cx="5234125" cy="1635232"/>
          </a:xfrm>
        </p:grpSpPr>
        <p:sp>
          <p:nvSpPr>
            <p:cNvPr id="4" name="テキスト ボックス 3"/>
            <p:cNvSpPr txBox="1"/>
            <p:nvPr/>
          </p:nvSpPr>
          <p:spPr>
            <a:xfrm>
              <a:off x="2506367" y="3566501"/>
              <a:ext cx="4131259" cy="461665"/>
            </a:xfrm>
            <a:prstGeom prst="rect">
              <a:avLst/>
            </a:prstGeom>
            <a:noFill/>
          </p:spPr>
          <p:txBody>
            <a:bodyPr wrap="none" rtlCol="0">
              <a:spAutoFit/>
            </a:bodyPr>
            <a:lstStyle/>
            <a:p>
              <a:r>
                <a:rPr kumimoji="1" lang="ja-JP" altLang="en-US" sz="2400" dirty="0">
                  <a:solidFill>
                    <a:schemeClr val="accent6">
                      <a:lumMod val="75000"/>
                    </a:schemeClr>
                  </a:solidFill>
                  <a:latin typeface="メイリオ" panose="020B0604030504040204" pitchFamily="50" charset="-128"/>
                  <a:ea typeface="メイリオ" panose="020B0604030504040204" pitchFamily="50" charset="-128"/>
                </a:rPr>
                <a:t>アメリカ国立睡眠財団</a:t>
              </a:r>
              <a:r>
                <a:rPr kumimoji="1" lang="en-US" altLang="ja-JP" sz="2400" dirty="0">
                  <a:solidFill>
                    <a:schemeClr val="accent6">
                      <a:lumMod val="75000"/>
                    </a:schemeClr>
                  </a:solidFill>
                  <a:latin typeface="メイリオ" panose="020B0604030504040204" pitchFamily="50" charset="-128"/>
                  <a:ea typeface="メイリオ" panose="020B0604030504040204" pitchFamily="50" charset="-128"/>
                </a:rPr>
                <a:t>(NSF)</a:t>
              </a:r>
              <a:endParaRPr kumimoji="1" lang="ja-JP" altLang="en-US" sz="24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954933" y="4001404"/>
              <a:ext cx="5234125" cy="1200329"/>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kumimoji="1" lang="en-US" altLang="ja-JP" sz="3200" dirty="0">
                  <a:latin typeface="メイリオ" panose="020B0604030504040204" pitchFamily="50" charset="-128"/>
                  <a:ea typeface="メイリオ" panose="020B0604030504040204" pitchFamily="50" charset="-128"/>
                </a:rPr>
                <a:t>18〜25</a:t>
              </a:r>
              <a:r>
                <a:rPr kumimoji="1" lang="ja-JP" altLang="en-US" sz="3200" dirty="0">
                  <a:latin typeface="メイリオ" panose="020B0604030504040204" pitchFamily="50" charset="-128"/>
                  <a:ea typeface="メイリオ" panose="020B0604030504040204" pitchFamily="50" charset="-128"/>
                </a:rPr>
                <a:t>歳</a:t>
              </a:r>
              <a:endParaRPr lang="en-US" altLang="ja-JP" sz="3200" dirty="0">
                <a:latin typeface="メイリオ" panose="020B0604030504040204" pitchFamily="50" charset="-128"/>
                <a:ea typeface="メイリオ" panose="020B0604030504040204" pitchFamily="50" charset="-128"/>
              </a:endParaRPr>
            </a:p>
            <a:p>
              <a:r>
                <a:rPr lang="en-US" altLang="ja-JP" sz="3200" dirty="0">
                  <a:latin typeface="メイリオ" panose="020B0604030504040204" pitchFamily="50" charset="-128"/>
                  <a:ea typeface="メイリオ" panose="020B0604030504040204" pitchFamily="50" charset="-128"/>
                </a:rPr>
                <a:t>→</a:t>
              </a:r>
              <a:r>
                <a:rPr lang="en-US" altLang="ja-JP" sz="4000" dirty="0">
                  <a:solidFill>
                    <a:srgbClr val="FF0000"/>
                  </a:solidFill>
                  <a:latin typeface="メイリオ" panose="020B0604030504040204" pitchFamily="50" charset="-128"/>
                  <a:ea typeface="メイリオ" panose="020B0604030504040204" pitchFamily="50" charset="-128"/>
                </a:rPr>
                <a:t>7〜9</a:t>
              </a:r>
              <a:r>
                <a:rPr lang="ja-JP" altLang="en-US" sz="4000" dirty="0">
                  <a:solidFill>
                    <a:srgbClr val="FF0000"/>
                  </a:solidFill>
                  <a:latin typeface="メイリオ" panose="020B0604030504040204" pitchFamily="50" charset="-128"/>
                  <a:ea typeface="メイリオ" panose="020B0604030504040204" pitchFamily="50" charset="-128"/>
                </a:rPr>
                <a:t>時間</a:t>
              </a:r>
              <a:r>
                <a:rPr lang="ja-JP" altLang="en-US" sz="3200" dirty="0">
                  <a:latin typeface="メイリオ" panose="020B0604030504040204" pitchFamily="50" charset="-128"/>
                  <a:ea typeface="メイリオ" panose="020B0604030504040204" pitchFamily="50" charset="-128"/>
                </a:rPr>
                <a:t>の睡眠を推奨</a:t>
              </a:r>
              <a:endParaRPr kumimoji="1" lang="ja-JP" altLang="en-US" sz="3200" dirty="0">
                <a:latin typeface="メイリオ" panose="020B0604030504040204" pitchFamily="50" charset="-128"/>
                <a:ea typeface="メイリオ" panose="020B0604030504040204" pitchFamily="50" charset="-128"/>
              </a:endParaRPr>
            </a:p>
          </p:txBody>
        </p:sp>
      </p:grpSp>
      <p:sp>
        <p:nvSpPr>
          <p:cNvPr id="16" name="テキスト ボックス 15">
            <a:extLst>
              <a:ext uri="{FF2B5EF4-FFF2-40B4-BE49-F238E27FC236}">
                <a16:creationId xmlns:a16="http://schemas.microsoft.com/office/drawing/2014/main" id="{7930F85C-EF3E-5341-BB33-228C53325AEA}"/>
              </a:ext>
            </a:extLst>
          </p:cNvPr>
          <p:cNvSpPr txBox="1"/>
          <p:nvPr/>
        </p:nvSpPr>
        <p:spPr>
          <a:xfrm>
            <a:off x="1401899" y="5491266"/>
            <a:ext cx="6340197" cy="707886"/>
          </a:xfrm>
          <a:prstGeom prst="rect">
            <a:avLst/>
          </a:prstGeom>
          <a:solidFill>
            <a:srgbClr val="FFD579"/>
          </a:solidFill>
        </p:spPr>
        <p:txBody>
          <a:bodyPr wrap="none" rtlCol="0">
            <a:spAutoFit/>
          </a:bodyPr>
          <a:lstStyle/>
          <a:p>
            <a:r>
              <a:rPr kumimoji="1" lang="ja-JP" altLang="en-US" sz="4000" dirty="0">
                <a:solidFill>
                  <a:srgbClr val="FF0000"/>
                </a:solidFill>
                <a:latin typeface="メイリオ" panose="020B0604030504040204" pitchFamily="50" charset="-128"/>
                <a:ea typeface="メイリオ" panose="020B0604030504040204" pitchFamily="50" charset="-128"/>
              </a:rPr>
              <a:t>筑波大生の睡眠時間は短い</a:t>
            </a:r>
          </a:p>
        </p:txBody>
      </p:sp>
      <p:sp>
        <p:nvSpPr>
          <p:cNvPr id="14" name="正方形/長方形 13"/>
          <p:cNvSpPr/>
          <p:nvPr/>
        </p:nvSpPr>
        <p:spPr>
          <a:xfrm>
            <a:off x="891487" y="6326746"/>
            <a:ext cx="7361015"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出典：</a:t>
            </a:r>
            <a:r>
              <a:rPr lang="ja-JP" altLang="en-US" sz="1400" dirty="0">
                <a:solidFill>
                  <a:prstClr val="black"/>
                </a:solidFill>
                <a:latin typeface="メイリオ" panose="020B0604030504040204" pitchFamily="50" charset="-128"/>
                <a:ea typeface="メイリオ" panose="020B0604030504040204" pitchFamily="50" charset="-128"/>
              </a:rPr>
              <a:t>アメリカ国立睡眠財団</a:t>
            </a:r>
            <a:r>
              <a:rPr kumimoji="1" lang="ja-JP" altLang="en-US" sz="1400" b="0" i="0" u="none" strike="noStrike" kern="1200" cap="none" spc="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HOW MUCH SLEEP DO WE REALLY NEED?</a:t>
            </a:r>
            <a:r>
              <a:rPr kumimoji="1" lang="ja-JP" altLang="en-US" sz="1400" b="0" i="0" u="none" strike="noStrike" kern="1200" cap="none" spc="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8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rPr>
              <a:t>13)</a:t>
            </a:r>
          </a:p>
          <a:p>
            <a:pPr lvl="0">
              <a:defRPr/>
            </a:pPr>
            <a:r>
              <a:rPr lang="en-US" altLang="ja-JP" sz="1400" dirty="0">
                <a:solidFill>
                  <a:prstClr val="black"/>
                </a:solidFill>
                <a:latin typeface="メイリオ" panose="020B0604030504040204" pitchFamily="50" charset="-128"/>
                <a:ea typeface="メイリオ" panose="020B0604030504040204" pitchFamily="50" charset="-128"/>
              </a:rPr>
              <a:t>https://</a:t>
            </a:r>
            <a:r>
              <a:rPr lang="en-US" altLang="ja-JP" sz="1400" dirty="0" err="1">
                <a:solidFill>
                  <a:prstClr val="black"/>
                </a:solidFill>
                <a:latin typeface="メイリオ" panose="020B0604030504040204" pitchFamily="50" charset="-128"/>
                <a:ea typeface="メイリオ" panose="020B0604030504040204" pitchFamily="50" charset="-128"/>
              </a:rPr>
              <a:t>sleepfoundation.org</a:t>
            </a:r>
            <a:r>
              <a:rPr lang="en-US" altLang="ja-JP" sz="1400" dirty="0">
                <a:solidFill>
                  <a:prstClr val="black"/>
                </a:solidFill>
                <a:latin typeface="メイリオ" panose="020B0604030504040204" pitchFamily="50" charset="-128"/>
                <a:ea typeface="メイリオ" panose="020B0604030504040204" pitchFamily="50" charset="-128"/>
              </a:rPr>
              <a:t>/how-sleep-works/how-much-sleep-do-we-really-need</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BCDE478B-14DD-DF48-AEAC-6931AE8AC925}"/>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4B7596AA-931B-C943-BE30-82807600F676}"/>
              </a:ext>
            </a:extLst>
          </p:cNvPr>
          <p:cNvSpPr txBox="1"/>
          <p:nvPr/>
        </p:nvSpPr>
        <p:spPr>
          <a:xfrm>
            <a:off x="70865" y="122563"/>
            <a:ext cx="5314275"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筑波大生の睡眠データ</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8" name="スライド番号プレースホルダー 3">
            <a:extLst>
              <a:ext uri="{FF2B5EF4-FFF2-40B4-BE49-F238E27FC236}">
                <a16:creationId xmlns:a16="http://schemas.microsoft.com/office/drawing/2014/main" id="{CF0B6395-358F-084B-8D0A-DE49793865BD}"/>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9791DFF-FD54-7B44-9A52-7D9A5D7D4C11}" type="slidenum">
              <a:rPr lang="ja-JP" altLang="en-US" smtClean="0"/>
              <a:pPr/>
              <a:t>15</a:t>
            </a:fld>
            <a:endParaRPr lang="ja-JP" altLang="en-US"/>
          </a:p>
        </p:txBody>
      </p:sp>
      <p:grpSp>
        <p:nvGrpSpPr>
          <p:cNvPr id="7" name="グループ化 6">
            <a:extLst>
              <a:ext uri="{FF2B5EF4-FFF2-40B4-BE49-F238E27FC236}">
                <a16:creationId xmlns:a16="http://schemas.microsoft.com/office/drawing/2014/main" id="{D99A3223-21D8-D546-A83D-A354FFD2F58D}"/>
              </a:ext>
            </a:extLst>
          </p:cNvPr>
          <p:cNvGrpSpPr/>
          <p:nvPr/>
        </p:nvGrpSpPr>
        <p:grpSpPr>
          <a:xfrm>
            <a:off x="371781" y="1378857"/>
            <a:ext cx="8527291" cy="1669143"/>
            <a:chOff x="371781" y="1378857"/>
            <a:chExt cx="8527291" cy="1669143"/>
          </a:xfrm>
        </p:grpSpPr>
        <p:sp>
          <p:nvSpPr>
            <p:cNvPr id="2" name="角丸四角形 1">
              <a:extLst>
                <a:ext uri="{FF2B5EF4-FFF2-40B4-BE49-F238E27FC236}">
                  <a16:creationId xmlns:a16="http://schemas.microsoft.com/office/drawing/2014/main" id="{6C51781F-FD9B-6D48-83CB-8959CB68879F}"/>
                </a:ext>
              </a:extLst>
            </p:cNvPr>
            <p:cNvSpPr/>
            <p:nvPr/>
          </p:nvSpPr>
          <p:spPr>
            <a:xfrm>
              <a:off x="371781" y="1447799"/>
              <a:ext cx="5851220" cy="15820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600">
                  <a:solidFill>
                    <a:schemeClr val="tx1"/>
                  </a:solidFill>
                  <a:latin typeface="Meiryo" panose="020B0604030504040204" pitchFamily="34" charset="-128"/>
                  <a:ea typeface="Meiryo" panose="020B0604030504040204" pitchFamily="34" charset="-128"/>
                </a:rPr>
                <a:t>平均就寝時刻</a:t>
              </a:r>
              <a:r>
                <a:rPr kumimoji="1" lang="en-US" altLang="ja-JP" sz="3600" dirty="0">
                  <a:solidFill>
                    <a:schemeClr val="tx1"/>
                  </a:solidFill>
                  <a:latin typeface="Meiryo" panose="020B0604030504040204" pitchFamily="34" charset="-128"/>
                  <a:ea typeface="Meiryo" panose="020B0604030504040204" pitchFamily="34" charset="-128"/>
                </a:rPr>
                <a:t>...</a:t>
              </a:r>
              <a:r>
                <a:rPr kumimoji="1" lang="en-US" altLang="ja-JP" sz="3600" dirty="0">
                  <a:solidFill>
                    <a:schemeClr val="accent1">
                      <a:lumMod val="75000"/>
                    </a:schemeClr>
                  </a:solidFill>
                  <a:latin typeface="Meiryo" panose="020B0604030504040204" pitchFamily="34" charset="-128"/>
                  <a:ea typeface="Meiryo" panose="020B0604030504040204" pitchFamily="34" charset="-128"/>
                </a:rPr>
                <a:t>0</a:t>
              </a:r>
              <a:r>
                <a:rPr kumimoji="1" lang="ja-JP" altLang="en-US" sz="3600">
                  <a:solidFill>
                    <a:schemeClr val="accent1">
                      <a:lumMod val="75000"/>
                    </a:schemeClr>
                  </a:solidFill>
                  <a:latin typeface="Meiryo" panose="020B0604030504040204" pitchFamily="34" charset="-128"/>
                  <a:ea typeface="Meiryo" panose="020B0604030504040204" pitchFamily="34" charset="-128"/>
                </a:rPr>
                <a:t>時</a:t>
              </a:r>
              <a:r>
                <a:rPr kumimoji="1" lang="en-US" altLang="ja-JP" sz="3600" dirty="0">
                  <a:solidFill>
                    <a:schemeClr val="accent1">
                      <a:lumMod val="75000"/>
                    </a:schemeClr>
                  </a:solidFill>
                  <a:latin typeface="Meiryo" panose="020B0604030504040204" pitchFamily="34" charset="-128"/>
                  <a:ea typeface="Meiryo" panose="020B0604030504040204" pitchFamily="34" charset="-128"/>
                </a:rPr>
                <a:t>25</a:t>
              </a:r>
              <a:r>
                <a:rPr kumimoji="1" lang="ja-JP" altLang="en-US" sz="3600">
                  <a:solidFill>
                    <a:schemeClr val="accent1">
                      <a:lumMod val="75000"/>
                    </a:schemeClr>
                  </a:solidFill>
                  <a:latin typeface="Meiryo" panose="020B0604030504040204" pitchFamily="34" charset="-128"/>
                  <a:ea typeface="Meiryo" panose="020B0604030504040204" pitchFamily="34" charset="-128"/>
                </a:rPr>
                <a:t>分</a:t>
              </a:r>
              <a:endParaRPr kumimoji="1" lang="en-US" altLang="ja-JP" sz="3600" dirty="0">
                <a:solidFill>
                  <a:schemeClr val="accent1">
                    <a:lumMod val="75000"/>
                  </a:schemeClr>
                </a:solidFill>
                <a:latin typeface="Meiryo" panose="020B0604030504040204" pitchFamily="34" charset="-128"/>
                <a:ea typeface="Meiryo" panose="020B0604030504040204" pitchFamily="34" charset="-128"/>
              </a:endParaRPr>
            </a:p>
            <a:p>
              <a:r>
                <a:rPr lang="ja-JP" altLang="en-US" sz="3600">
                  <a:solidFill>
                    <a:schemeClr val="tx1"/>
                  </a:solidFill>
                  <a:latin typeface="Meiryo" panose="020B0604030504040204" pitchFamily="34" charset="-128"/>
                  <a:ea typeface="Meiryo" panose="020B0604030504040204" pitchFamily="34" charset="-128"/>
                </a:rPr>
                <a:t>平均睡眠時間</a:t>
              </a:r>
              <a:r>
                <a:rPr lang="en-US" altLang="ja-JP" sz="3600" dirty="0">
                  <a:solidFill>
                    <a:schemeClr val="tx1"/>
                  </a:solidFill>
                  <a:latin typeface="Meiryo" panose="020B0604030504040204" pitchFamily="34" charset="-128"/>
                  <a:ea typeface="Meiryo" panose="020B0604030504040204" pitchFamily="34" charset="-128"/>
                </a:rPr>
                <a:t>...</a:t>
              </a:r>
              <a:r>
                <a:rPr lang="en-US" altLang="ja-JP" sz="3600" dirty="0">
                  <a:solidFill>
                    <a:schemeClr val="accent1">
                      <a:lumMod val="75000"/>
                    </a:schemeClr>
                  </a:solidFill>
                  <a:latin typeface="Meiryo" panose="020B0604030504040204" pitchFamily="34" charset="-128"/>
                  <a:ea typeface="Meiryo" panose="020B0604030504040204" pitchFamily="34" charset="-128"/>
                </a:rPr>
                <a:t>6</a:t>
              </a:r>
              <a:r>
                <a:rPr lang="ja-JP" altLang="en-US" sz="3600">
                  <a:solidFill>
                    <a:schemeClr val="accent1">
                      <a:lumMod val="75000"/>
                    </a:schemeClr>
                  </a:solidFill>
                  <a:latin typeface="Meiryo" panose="020B0604030504040204" pitchFamily="34" charset="-128"/>
                  <a:ea typeface="Meiryo" panose="020B0604030504040204" pitchFamily="34" charset="-128"/>
                </a:rPr>
                <a:t>時間</a:t>
              </a:r>
              <a:r>
                <a:rPr lang="en-US" altLang="ja-JP" sz="3600" dirty="0">
                  <a:solidFill>
                    <a:schemeClr val="accent1">
                      <a:lumMod val="75000"/>
                    </a:schemeClr>
                  </a:solidFill>
                  <a:latin typeface="Meiryo" panose="020B0604030504040204" pitchFamily="34" charset="-128"/>
                  <a:ea typeface="Meiryo" panose="020B0604030504040204" pitchFamily="34" charset="-128"/>
                </a:rPr>
                <a:t>11</a:t>
              </a:r>
              <a:r>
                <a:rPr lang="ja-JP" altLang="en-US" sz="3600">
                  <a:solidFill>
                    <a:schemeClr val="accent1">
                      <a:lumMod val="75000"/>
                    </a:schemeClr>
                  </a:solidFill>
                  <a:latin typeface="Meiryo" panose="020B0604030504040204" pitchFamily="34" charset="-128"/>
                  <a:ea typeface="Meiryo" panose="020B0604030504040204" pitchFamily="34" charset="-128"/>
                </a:rPr>
                <a:t>分</a:t>
              </a:r>
              <a:endParaRPr kumimoji="1" lang="ja-JP" altLang="en-US" sz="3600">
                <a:solidFill>
                  <a:schemeClr val="accent1">
                    <a:lumMod val="75000"/>
                  </a:schemeClr>
                </a:solidFill>
                <a:latin typeface="Meiryo" panose="020B0604030504040204" pitchFamily="34" charset="-128"/>
                <a:ea typeface="Meiryo" panose="020B0604030504040204" pitchFamily="34" charset="-128"/>
              </a:endParaRPr>
            </a:p>
          </p:txBody>
        </p:sp>
        <p:pic>
          <p:nvPicPr>
            <p:cNvPr id="5" name="図 4" descr="DSC0002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5357" y="1378857"/>
              <a:ext cx="2503715" cy="1669143"/>
            </a:xfrm>
            <a:prstGeom prst="rect">
              <a:avLst/>
            </a:prstGeom>
          </p:spPr>
        </p:pic>
      </p:grpSp>
      <p:sp>
        <p:nvSpPr>
          <p:cNvPr id="19" name="正方形/長方形 18">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20" name="正方形/長方形 19">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1" name="正方形/長方形 20">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2" name="正方形/長方形 21">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18528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99959" y="6155979"/>
            <a:ext cx="4840075" cy="513658"/>
          </a:xfrm>
        </p:spPr>
        <p:txBody>
          <a:bodyPr>
            <a:normAutofit fontScale="85000" lnSpcReduction="10000"/>
          </a:bodyPr>
          <a:lstStyle/>
          <a:p>
            <a:pPr marL="0" indent="0">
              <a:buNone/>
            </a:pPr>
            <a:r>
              <a:rPr lang="ja-JP" altLang="en-US" sz="2000" dirty="0">
                <a:latin typeface="メイリオ" panose="020B0604030504040204" pitchFamily="50" charset="-128"/>
                <a:ea typeface="メイリオ" panose="020B0604030504040204" pitchFamily="50" charset="-128"/>
              </a:rPr>
              <a:t>図</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　夜間睡眠時間と講義中に寝る頻度の分布</a:t>
            </a:r>
            <a:endParaRPr kumimoji="1" lang="ja-JP" altLang="en-US" sz="2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91DFF-FD54-7B44-9A52-7D9A5D7D4C1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839F63E0-7D64-8847-A05E-7CD8ACAD4A72}"/>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A59F47CD-3F75-DE41-8DAB-16CABE913EBA}"/>
              </a:ext>
            </a:extLst>
          </p:cNvPr>
          <p:cNvSpPr txBox="1"/>
          <p:nvPr/>
        </p:nvSpPr>
        <p:spPr>
          <a:xfrm>
            <a:off x="70865" y="122563"/>
            <a:ext cx="480131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夜間睡眠時間の分布</a:t>
            </a:r>
            <a:endParaRPr kumimoji="1" lang="ja-JP" altLang="en-US"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endParaRPr>
          </a:p>
        </p:txBody>
      </p:sp>
      <p:pic>
        <p:nvPicPr>
          <p:cNvPr id="7" name="図 6">
            <a:extLst>
              <a:ext uri="{FF2B5EF4-FFF2-40B4-BE49-F238E27FC236}">
                <a16:creationId xmlns:a16="http://schemas.microsoft.com/office/drawing/2014/main" id="{4F221EFF-E1F5-4C5F-830A-CFF78BDB6636}"/>
              </a:ext>
            </a:extLst>
          </p:cNvPr>
          <p:cNvPicPr>
            <a:picLocks noChangeAspect="1"/>
          </p:cNvPicPr>
          <p:nvPr/>
        </p:nvPicPr>
        <p:blipFill>
          <a:blip r:embed="rId2"/>
          <a:stretch>
            <a:fillRect/>
          </a:stretch>
        </p:blipFill>
        <p:spPr>
          <a:xfrm>
            <a:off x="134751" y="976802"/>
            <a:ext cx="8552049" cy="5039685"/>
          </a:xfrm>
          <a:prstGeom prst="rect">
            <a:avLst/>
          </a:prstGeom>
        </p:spPr>
      </p:pic>
      <p:sp>
        <p:nvSpPr>
          <p:cNvPr id="13" name="正方形/長方形 12">
            <a:extLst>
              <a:ext uri="{FF2B5EF4-FFF2-40B4-BE49-F238E27FC236}">
                <a16:creationId xmlns:a16="http://schemas.microsoft.com/office/drawing/2014/main" id="{9B6C7498-343E-3548-8A2B-8C7E1DECE8B1}"/>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4" name="正方形/長方形 13">
            <a:extLst>
              <a:ext uri="{FF2B5EF4-FFF2-40B4-BE49-F238E27FC236}">
                <a16:creationId xmlns:a16="http://schemas.microsoft.com/office/drawing/2014/main" id="{35BB74BE-5EC0-4948-AA92-9B2F608B3952}"/>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5" name="正方形/長方形 14">
            <a:extLst>
              <a:ext uri="{FF2B5EF4-FFF2-40B4-BE49-F238E27FC236}">
                <a16:creationId xmlns:a16="http://schemas.microsoft.com/office/drawing/2014/main" id="{775F82FA-A4FC-324C-8609-74113FB38810}"/>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3" name="正方形/長方形 22">
            <a:extLst>
              <a:ext uri="{FF2B5EF4-FFF2-40B4-BE49-F238E27FC236}">
                <a16:creationId xmlns:a16="http://schemas.microsoft.com/office/drawing/2014/main" id="{6FFC6C90-1C9B-BB4C-B117-C3D00206284C}"/>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DDB27E7A-CD27-1F47-A45C-9B52CAD5F98B}"/>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28387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F045AEB-7CEC-428F-8B2F-1A1DEB670249}"/>
              </a:ext>
            </a:extLst>
          </p:cNvPr>
          <p:cNvPicPr>
            <a:picLocks noChangeAspect="1"/>
          </p:cNvPicPr>
          <p:nvPr/>
        </p:nvPicPr>
        <p:blipFill>
          <a:blip r:embed="rId2"/>
          <a:stretch>
            <a:fillRect/>
          </a:stretch>
        </p:blipFill>
        <p:spPr>
          <a:xfrm>
            <a:off x="0" y="2075811"/>
            <a:ext cx="9256192" cy="4425562"/>
          </a:xfrm>
          <a:prstGeom prst="rect">
            <a:avLst/>
          </a:prstGeom>
        </p:spPr>
      </p:pic>
      <p:sp>
        <p:nvSpPr>
          <p:cNvPr id="10" name="テキスト ボックス 9"/>
          <p:cNvSpPr txBox="1"/>
          <p:nvPr/>
        </p:nvSpPr>
        <p:spPr>
          <a:xfrm>
            <a:off x="2386271" y="6103637"/>
            <a:ext cx="4570482" cy="64633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図</a:t>
            </a:r>
            <a:r>
              <a:rPr lang="en-US" altLang="ja-JP" dirty="0">
                <a:latin typeface="メイリオ" panose="020B0604030504040204" pitchFamily="50" charset="-128"/>
                <a:ea typeface="メイリオ" panose="020B0604030504040204" pitchFamily="50" charset="-128"/>
              </a:rPr>
              <a:t>3 </a:t>
            </a:r>
            <a:r>
              <a:rPr lang="ja-JP" altLang="en-US" dirty="0">
                <a:latin typeface="メイリオ" panose="020B0604030504040204" pitchFamily="50" charset="-128"/>
                <a:ea typeface="メイリオ" panose="020B0604030504040204" pitchFamily="50" charset="-128"/>
              </a:rPr>
              <a:t>筑波大学生における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授業で眠くなる頻度と睡眠時間の関係</a:t>
            </a: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48708">
            <a:off x="4533769" y="2831374"/>
            <a:ext cx="2373464" cy="1456080"/>
          </a:xfrm>
          <a:prstGeom prst="rect">
            <a:avLst/>
          </a:prstGeom>
        </p:spPr>
      </p:pic>
      <p:sp>
        <p:nvSpPr>
          <p:cNvPr id="3" name="スライド番号プレースホルダー 2">
            <a:extLst>
              <a:ext uri="{FF2B5EF4-FFF2-40B4-BE49-F238E27FC236}">
                <a16:creationId xmlns:a16="http://schemas.microsoft.com/office/drawing/2014/main" id="{04B49F4D-19C1-F446-BF4B-8E53F0BE0EA1}"/>
              </a:ext>
            </a:extLst>
          </p:cNvPr>
          <p:cNvSpPr>
            <a:spLocks noGrp="1"/>
          </p:cNvSpPr>
          <p:nvPr>
            <p:ph type="sldNum" sz="quarter" idx="12"/>
          </p:nvPr>
        </p:nvSpPr>
        <p:spPr/>
        <p:txBody>
          <a:bodyPr/>
          <a:lstStyle/>
          <a:p>
            <a:fld id="{E9791DFF-FD54-7B44-9A52-7D9A5D7D4C11}" type="slidenum">
              <a:rPr kumimoji="1" lang="ja-JP" altLang="en-US" smtClean="0"/>
              <a:t>17</a:t>
            </a:fld>
            <a:endParaRPr kumimoji="1" lang="ja-JP" altLang="en-US"/>
          </a:p>
        </p:txBody>
      </p:sp>
      <p:sp>
        <p:nvSpPr>
          <p:cNvPr id="9" name="正方形/長方形 8">
            <a:extLst>
              <a:ext uri="{FF2B5EF4-FFF2-40B4-BE49-F238E27FC236}">
                <a16:creationId xmlns:a16="http://schemas.microsoft.com/office/drawing/2014/main" id="{99784AD0-F3B0-1F4C-ADBC-16245281C0D1}"/>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8F2C9D7D-C917-3C4C-BC77-30F6EB20DB25}"/>
              </a:ext>
            </a:extLst>
          </p:cNvPr>
          <p:cNvSpPr txBox="1"/>
          <p:nvPr/>
        </p:nvSpPr>
        <p:spPr>
          <a:xfrm>
            <a:off x="49198" y="180973"/>
            <a:ext cx="5929828" cy="584775"/>
          </a:xfrm>
          <a:prstGeom prst="rect">
            <a:avLst/>
          </a:prstGeom>
          <a:noFill/>
        </p:spPr>
        <p:txBody>
          <a:bodyPr wrap="none" rtlCol="0">
            <a:spAutoFit/>
          </a:bodyPr>
          <a:lstStyle/>
          <a:p>
            <a:r>
              <a:rPr kumimoji="1" lang="ja-JP" altLang="en-US" sz="3200" b="1">
                <a:solidFill>
                  <a:schemeClr val="accent6">
                    <a:lumMod val="75000"/>
                  </a:schemeClr>
                </a:solidFill>
                <a:latin typeface="Meiryo" panose="020B0604030504040204" pitchFamily="34" charset="-128"/>
                <a:ea typeface="Meiryo" panose="020B0604030504040204" pitchFamily="34" charset="-128"/>
              </a:rPr>
              <a:t>睡眠時間と眠くなる頻度の関係</a:t>
            </a:r>
            <a:endParaRPr kumimoji="1" lang="ja-JP" altLang="en-US" sz="3200" b="1" dirty="0">
              <a:solidFill>
                <a:schemeClr val="accent6">
                  <a:lumMod val="75000"/>
                </a:schemeClr>
              </a:solidFill>
              <a:latin typeface="Meiryo" panose="020B0604030504040204" pitchFamily="34" charset="-128"/>
              <a:ea typeface="Meiryo" panose="020B0604030504040204" pitchFamily="34" charset="-128"/>
            </a:endParaRPr>
          </a:p>
        </p:txBody>
      </p:sp>
      <p:sp>
        <p:nvSpPr>
          <p:cNvPr id="19" name="角丸四角形 18">
            <a:extLst>
              <a:ext uri="{FF2B5EF4-FFF2-40B4-BE49-F238E27FC236}">
                <a16:creationId xmlns:a16="http://schemas.microsoft.com/office/drawing/2014/main" id="{50173F81-1F30-0346-84F1-B5A9C60C2A8E}"/>
              </a:ext>
            </a:extLst>
          </p:cNvPr>
          <p:cNvSpPr/>
          <p:nvPr/>
        </p:nvSpPr>
        <p:spPr>
          <a:xfrm>
            <a:off x="5615795" y="929764"/>
            <a:ext cx="3468334" cy="1192323"/>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a:solidFill>
                  <a:schemeClr val="accent1">
                    <a:lumMod val="75000"/>
                  </a:schemeClr>
                </a:solidFill>
                <a:latin typeface="メイリオ" panose="020B0604030504040204" pitchFamily="50" charset="-128"/>
                <a:ea typeface="メイリオ" panose="020B0604030504040204" pitchFamily="50" charset="-128"/>
              </a:rPr>
              <a:t>睡眠時間が長いほど</a:t>
            </a:r>
            <a:endParaRPr lang="en-US" altLang="ja-JP" sz="2000" dirty="0">
              <a:solidFill>
                <a:schemeClr val="accent1">
                  <a:lumMod val="75000"/>
                </a:schemeClr>
              </a:solidFill>
              <a:latin typeface="メイリオ" panose="020B0604030504040204" pitchFamily="50" charset="-128"/>
              <a:ea typeface="メイリオ" panose="020B0604030504040204" pitchFamily="50" charset="-128"/>
            </a:endParaRPr>
          </a:p>
          <a:p>
            <a:pPr algn="ctr"/>
            <a:r>
              <a:rPr lang="ja-JP" altLang="en-US" sz="2000">
                <a:solidFill>
                  <a:schemeClr val="accent1">
                    <a:lumMod val="75000"/>
                  </a:schemeClr>
                </a:solidFill>
                <a:latin typeface="メイリオ" panose="020B0604030504040204" pitchFamily="50" charset="-128"/>
                <a:ea typeface="メイリオ" panose="020B0604030504040204" pitchFamily="50" charset="-128"/>
              </a:rPr>
              <a:t>授業で眠くなる頻度は低い</a:t>
            </a:r>
            <a:endParaRPr lang="en-US" altLang="ja-JP" sz="2000"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6" name="正方形/長方形 15">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7" name="正方形/長方形 16">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6" name="正方形/長方形 25">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7" name="正方形/長方形 26">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9064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18</a:t>
            </a:fld>
            <a:endParaRPr kumimoji="1" lang="ja-JP" altLang="en-US"/>
          </a:p>
        </p:txBody>
      </p:sp>
      <p:sp>
        <p:nvSpPr>
          <p:cNvPr id="7" name="テキスト ボックス 6"/>
          <p:cNvSpPr txBox="1"/>
          <p:nvPr/>
        </p:nvSpPr>
        <p:spPr>
          <a:xfrm>
            <a:off x="396975" y="1025612"/>
            <a:ext cx="8350049" cy="892552"/>
          </a:xfrm>
          <a:prstGeom prst="rect">
            <a:avLst/>
          </a:prstGeom>
          <a:noFill/>
        </p:spPr>
        <p:txBody>
          <a:bodyPr wrap="squar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rPr>
              <a:t>スタンフォード眠気尺度</a:t>
            </a:r>
            <a:r>
              <a:rPr lang="en-US" altLang="ja-JP" sz="2400" baseline="30000" dirty="0">
                <a:latin typeface="メイリオ" panose="020B0604030504040204" pitchFamily="50" charset="-128"/>
                <a:ea typeface="メイリオ" panose="020B0604030504040204" pitchFamily="50" charset="-128"/>
              </a:rPr>
              <a:t>14)</a:t>
            </a:r>
            <a:r>
              <a:rPr lang="ja-JP" altLang="en-US" sz="2400" dirty="0">
                <a:latin typeface="メイリオ" panose="020B0604030504040204" pitchFamily="50" charset="-128"/>
                <a:ea typeface="メイリオ" panose="020B0604030504040204" pitchFamily="50" charset="-128"/>
              </a:rPr>
              <a:t>を</a:t>
            </a:r>
            <a:r>
              <a:rPr kumimoji="1" lang="ja-JP" altLang="en-US" sz="2400" dirty="0">
                <a:latin typeface="メイリオ" panose="020B0604030504040204" pitchFamily="50" charset="-128"/>
                <a:ea typeface="メイリオ" panose="020B0604030504040204" pitchFamily="50" charset="-128"/>
              </a:rPr>
              <a:t>用いて筑波大生の授業における各時限ごとの眠気の尺度を測定</a:t>
            </a:r>
          </a:p>
        </p:txBody>
      </p:sp>
      <p:sp>
        <p:nvSpPr>
          <p:cNvPr id="12" name="正方形/長方形 11">
            <a:extLst>
              <a:ext uri="{FF2B5EF4-FFF2-40B4-BE49-F238E27FC236}">
                <a16:creationId xmlns:a16="http://schemas.microsoft.com/office/drawing/2014/main" id="{24776042-CB9B-2547-93FA-760E60BD19D0}"/>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FBF26E06-DD95-2745-A925-44BDD89C3856}"/>
              </a:ext>
            </a:extLst>
          </p:cNvPr>
          <p:cNvSpPr txBox="1"/>
          <p:nvPr/>
        </p:nvSpPr>
        <p:spPr>
          <a:xfrm>
            <a:off x="70865" y="122563"/>
            <a:ext cx="5314275"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何限が一番眠くなる？</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8" name="正方形/長方形 17">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9" name="正方形/長方形 18">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0" name="正方形/長方形 19">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
        <p:nvSpPr>
          <p:cNvPr id="13" name="テキスト ボックス 12">
            <a:extLst>
              <a:ext uri="{FF2B5EF4-FFF2-40B4-BE49-F238E27FC236}">
                <a16:creationId xmlns:a16="http://schemas.microsoft.com/office/drawing/2014/main" id="{8D393244-4E7E-AC41-BE68-349CFF70C185}"/>
              </a:ext>
            </a:extLst>
          </p:cNvPr>
          <p:cNvSpPr txBox="1"/>
          <p:nvPr/>
        </p:nvSpPr>
        <p:spPr>
          <a:xfrm>
            <a:off x="479584" y="4743430"/>
            <a:ext cx="6245621" cy="769441"/>
          </a:xfrm>
          <a:prstGeom prst="rect">
            <a:avLst/>
          </a:prstGeom>
          <a:noFill/>
          <a:ln>
            <a:noFill/>
          </a:ln>
        </p:spPr>
        <p:txBody>
          <a:bodyPr wrap="none" rtlCol="0">
            <a:spAutoFit/>
          </a:bodyPr>
          <a:lstStyle/>
          <a:p>
            <a:endParaRPr kumimoji="1"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sz="2800" dirty="0">
                <a:solidFill>
                  <a:sysClr val="windowText" lastClr="000000"/>
                </a:solidFill>
                <a:latin typeface="メイリオ" panose="020B0604030504040204" pitchFamily="50" charset="-128"/>
                <a:ea typeface="メイリオ" panose="020B0604030504040204" pitchFamily="50" charset="-128"/>
              </a:rPr>
              <a:t>やる気がある、頭がさえている</a:t>
            </a:r>
            <a:r>
              <a:rPr lang="en-US" altLang="ja-JP" sz="2800" dirty="0">
                <a:solidFill>
                  <a:sysClr val="windowText" lastClr="000000"/>
                </a:solidFill>
                <a:latin typeface="メイリオ" panose="020B0604030504040204" pitchFamily="50" charset="-128"/>
                <a:ea typeface="メイリオ" panose="020B0604030504040204" pitchFamily="50" charset="-128"/>
              </a:rPr>
              <a:t> .....</a:t>
            </a:r>
            <a:r>
              <a:rPr lang="en-US" altLang="ja-JP" sz="3600" dirty="0">
                <a:solidFill>
                  <a:sysClr val="windowText" lastClr="000000"/>
                </a:solidFill>
                <a:latin typeface="メイリオ" panose="020B0604030504040204" pitchFamily="50" charset="-128"/>
                <a:ea typeface="メイリオ" panose="020B0604030504040204" pitchFamily="50" charset="-128"/>
              </a:rPr>
              <a:t>1</a:t>
            </a:r>
            <a:endParaRPr kumimoji="1" lang="ja-JP" altLang="en-US" sz="3600" dirty="0">
              <a:solidFill>
                <a:sysClr val="windowText" lastClr="00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8BBDF1A-8662-E741-95A2-FEECEF5D223D}"/>
              </a:ext>
            </a:extLst>
          </p:cNvPr>
          <p:cNvSpPr txBox="1"/>
          <p:nvPr/>
        </p:nvSpPr>
        <p:spPr>
          <a:xfrm>
            <a:off x="354537" y="3701417"/>
            <a:ext cx="6341801" cy="769441"/>
          </a:xfrm>
          <a:prstGeom prst="rect">
            <a:avLst/>
          </a:prstGeom>
          <a:noFill/>
          <a:ln>
            <a:noFill/>
          </a:ln>
        </p:spPr>
        <p:txBody>
          <a:bodyPr wrap="none" rtlCol="0">
            <a:spAutoFit/>
          </a:bodyPr>
          <a:lstStyle/>
          <a:p>
            <a:endParaRPr kumimoji="1" lang="en-US" altLang="ja-JP" sz="8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2800" dirty="0">
                <a:solidFill>
                  <a:sysClr val="windowText" lastClr="000000"/>
                </a:solidFill>
                <a:latin typeface="メイリオ" panose="020B0604030504040204" pitchFamily="50" charset="-128"/>
                <a:ea typeface="メイリオ" panose="020B0604030504040204" pitchFamily="50" charset="-128"/>
              </a:rPr>
              <a:t>ぼんやりしている</a:t>
            </a:r>
            <a:r>
              <a:rPr kumimoji="1" lang="en-US" altLang="ja-JP" sz="2800" dirty="0">
                <a:solidFill>
                  <a:sysClr val="windowText" lastClr="000000"/>
                </a:solidFill>
                <a:latin typeface="メイリオ" panose="020B0604030504040204" pitchFamily="50" charset="-128"/>
                <a:ea typeface="メイリオ" panose="020B0604030504040204" pitchFamily="50" charset="-128"/>
              </a:rPr>
              <a:t> .......................</a:t>
            </a:r>
            <a:r>
              <a:rPr kumimoji="1" lang="en-US" altLang="ja-JP" sz="3600" dirty="0">
                <a:solidFill>
                  <a:sysClr val="windowText" lastClr="000000"/>
                </a:solidFill>
                <a:latin typeface="メイリオ" panose="020B0604030504040204" pitchFamily="50" charset="-128"/>
                <a:ea typeface="メイリオ" panose="020B0604030504040204" pitchFamily="50" charset="-128"/>
              </a:rPr>
              <a:t>4</a:t>
            </a:r>
            <a:endParaRPr kumimoji="1" lang="ja-JP" altLang="en-US" sz="3600" dirty="0">
              <a:solidFill>
                <a:sysClr val="windowText" lastClr="000000"/>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C6359075-D612-8846-8E2C-77D01FF74B45}"/>
              </a:ext>
            </a:extLst>
          </p:cNvPr>
          <p:cNvSpPr txBox="1"/>
          <p:nvPr/>
        </p:nvSpPr>
        <p:spPr>
          <a:xfrm>
            <a:off x="481074" y="2649779"/>
            <a:ext cx="6245621" cy="769441"/>
          </a:xfrm>
          <a:prstGeom prst="rect">
            <a:avLst/>
          </a:prstGeom>
          <a:noFill/>
          <a:ln>
            <a:noFill/>
          </a:ln>
        </p:spPr>
        <p:txBody>
          <a:bodyPr wrap="none" rtlCol="0">
            <a:spAutoFit/>
          </a:bodyPr>
          <a:lstStyle/>
          <a:p>
            <a:endParaRPr kumimoji="1"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sz="2800" dirty="0">
                <a:solidFill>
                  <a:sysClr val="windowText" lastClr="000000"/>
                </a:solidFill>
                <a:latin typeface="メイリオ" panose="020B0604030504040204" pitchFamily="50" charset="-128"/>
                <a:ea typeface="メイリオ" panose="020B0604030504040204" pitchFamily="50" charset="-128"/>
              </a:rPr>
              <a:t>まどろんでいる、すぐ眠りそう</a:t>
            </a:r>
            <a:r>
              <a:rPr lang="en-US" altLang="ja-JP" sz="2800" dirty="0">
                <a:solidFill>
                  <a:sysClr val="windowText" lastClr="000000"/>
                </a:solidFill>
                <a:latin typeface="メイリオ" panose="020B0604030504040204" pitchFamily="50" charset="-128"/>
                <a:ea typeface="メイリオ" panose="020B0604030504040204" pitchFamily="50" charset="-128"/>
              </a:rPr>
              <a:t> .....</a:t>
            </a:r>
            <a:r>
              <a:rPr lang="en-US" altLang="ja-JP" sz="3600" dirty="0">
                <a:solidFill>
                  <a:sysClr val="windowText" lastClr="000000"/>
                </a:solidFill>
                <a:latin typeface="メイリオ" panose="020B0604030504040204" pitchFamily="50" charset="-128"/>
                <a:ea typeface="メイリオ" panose="020B0604030504040204" pitchFamily="50" charset="-128"/>
              </a:rPr>
              <a:t>7</a:t>
            </a:r>
            <a:endParaRPr kumimoji="1" lang="ja-JP" altLang="en-US" sz="3600" dirty="0">
              <a:solidFill>
                <a:sysClr val="windowText" lastClr="00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83F92EF-C39B-7849-90C8-AB7468A2FC62}"/>
              </a:ext>
            </a:extLst>
          </p:cNvPr>
          <p:cNvSpPr txBox="1"/>
          <p:nvPr/>
        </p:nvSpPr>
        <p:spPr>
          <a:xfrm>
            <a:off x="6217229" y="3423356"/>
            <a:ext cx="615553" cy="366447"/>
          </a:xfrm>
          <a:prstGeom prst="rect">
            <a:avLst/>
          </a:prstGeom>
          <a:noFill/>
        </p:spPr>
        <p:txBody>
          <a:bodyPr vert="eaVert" wrap="none" rtlCol="0">
            <a:spAutoFit/>
          </a:bodyPr>
          <a:lstStyle/>
          <a:p>
            <a:r>
              <a:rPr lang="en-US" altLang="ja-JP" sz="2800" dirty="0"/>
              <a:t>...</a:t>
            </a:r>
            <a:endParaRPr kumimoji="1" lang="ja-JP" altLang="en-US" sz="2800"/>
          </a:p>
        </p:txBody>
      </p:sp>
      <p:sp>
        <p:nvSpPr>
          <p:cNvPr id="24" name="テキスト ボックス 23">
            <a:extLst>
              <a:ext uri="{FF2B5EF4-FFF2-40B4-BE49-F238E27FC236}">
                <a16:creationId xmlns:a16="http://schemas.microsoft.com/office/drawing/2014/main" id="{066E3D27-CD48-F64D-AF04-38A55F125BDC}"/>
              </a:ext>
            </a:extLst>
          </p:cNvPr>
          <p:cNvSpPr txBox="1"/>
          <p:nvPr/>
        </p:nvSpPr>
        <p:spPr>
          <a:xfrm>
            <a:off x="6226849" y="4507667"/>
            <a:ext cx="615553" cy="366447"/>
          </a:xfrm>
          <a:prstGeom prst="rect">
            <a:avLst/>
          </a:prstGeom>
          <a:noFill/>
        </p:spPr>
        <p:txBody>
          <a:bodyPr vert="eaVert" wrap="none" rtlCol="0">
            <a:spAutoFit/>
          </a:bodyPr>
          <a:lstStyle/>
          <a:p>
            <a:r>
              <a:rPr lang="en-US" altLang="ja-JP" sz="2800" dirty="0"/>
              <a:t>...</a:t>
            </a:r>
            <a:endParaRPr kumimoji="1" lang="ja-JP" altLang="en-US" sz="2800" dirty="0"/>
          </a:p>
        </p:txBody>
      </p:sp>
      <p:sp>
        <p:nvSpPr>
          <p:cNvPr id="8" name="上下矢印 7">
            <a:extLst>
              <a:ext uri="{FF2B5EF4-FFF2-40B4-BE49-F238E27FC236}">
                <a16:creationId xmlns:a16="http://schemas.microsoft.com/office/drawing/2014/main" id="{07EAA0A5-0EAF-FD4D-A44A-1185EE6E25DC}"/>
              </a:ext>
            </a:extLst>
          </p:cNvPr>
          <p:cNvSpPr/>
          <p:nvPr/>
        </p:nvSpPr>
        <p:spPr>
          <a:xfrm rot="10800000">
            <a:off x="6775053" y="2708248"/>
            <a:ext cx="368801" cy="2878667"/>
          </a:xfrm>
          <a:prstGeom prst="upDownArrow">
            <a:avLst>
              <a:gd name="adj1" fmla="val 38657"/>
              <a:gd name="adj2" fmla="val 39974"/>
            </a:avLst>
          </a:prstGeom>
          <a:gradFill>
            <a:gsLst>
              <a:gs pos="0">
                <a:srgbClr val="0070C0"/>
              </a:gs>
              <a:gs pos="100000">
                <a:srgbClr val="FF26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548CD8D-D638-9E44-A51F-29584AB660FD}"/>
              </a:ext>
            </a:extLst>
          </p:cNvPr>
          <p:cNvSpPr txBox="1"/>
          <p:nvPr/>
        </p:nvSpPr>
        <p:spPr>
          <a:xfrm>
            <a:off x="6698613" y="2493277"/>
            <a:ext cx="923330" cy="796947"/>
          </a:xfrm>
          <a:prstGeom prst="rect">
            <a:avLst/>
          </a:prstGeom>
          <a:noFill/>
        </p:spPr>
        <p:txBody>
          <a:bodyPr vert="eaVert" wrap="square" rtlCol="0">
            <a:spAutoFit/>
          </a:bodyPr>
          <a:lstStyle/>
          <a:p>
            <a:r>
              <a:rPr lang="ja-JP" altLang="en-US" sz="2400" dirty="0">
                <a:solidFill>
                  <a:schemeClr val="accent1"/>
                </a:solidFill>
                <a:latin typeface="メイリオ" panose="020B0604030504040204" pitchFamily="50" charset="-128"/>
                <a:ea typeface="メイリオ" panose="020B0604030504040204" pitchFamily="50" charset="-128"/>
              </a:rPr>
              <a:t>眠い</a:t>
            </a:r>
          </a:p>
          <a:p>
            <a:endParaRPr kumimoji="1" lang="ja-JP" altLang="en-US" sz="2400" dirty="0">
              <a:solidFill>
                <a:schemeClr val="accent1"/>
              </a:solidFill>
            </a:endParaRPr>
          </a:p>
        </p:txBody>
      </p:sp>
      <p:sp>
        <p:nvSpPr>
          <p:cNvPr id="27" name="テキスト ボックス 26">
            <a:extLst>
              <a:ext uri="{FF2B5EF4-FFF2-40B4-BE49-F238E27FC236}">
                <a16:creationId xmlns:a16="http://schemas.microsoft.com/office/drawing/2014/main" id="{5CDAAB64-634A-7647-985E-7C269DEDD0D9}"/>
              </a:ext>
            </a:extLst>
          </p:cNvPr>
          <p:cNvSpPr txBox="1"/>
          <p:nvPr/>
        </p:nvSpPr>
        <p:spPr>
          <a:xfrm>
            <a:off x="6716176" y="4945593"/>
            <a:ext cx="923330" cy="1472205"/>
          </a:xfrm>
          <a:prstGeom prst="rect">
            <a:avLst/>
          </a:prstGeom>
          <a:noFill/>
        </p:spPr>
        <p:txBody>
          <a:bodyPr vert="eaVert"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覚醒</a:t>
            </a:r>
          </a:p>
          <a:p>
            <a:endParaRPr kumimoji="1" lang="ja-JP" altLang="en-US" sz="2400" dirty="0">
              <a:solidFill>
                <a:srgbClr val="FF0000"/>
              </a:solidFill>
            </a:endParaRPr>
          </a:p>
        </p:txBody>
      </p:sp>
      <p:sp>
        <p:nvSpPr>
          <p:cNvPr id="11" name="テキスト ボックス 10">
            <a:extLst>
              <a:ext uri="{FF2B5EF4-FFF2-40B4-BE49-F238E27FC236}">
                <a16:creationId xmlns:a16="http://schemas.microsoft.com/office/drawing/2014/main" id="{87994F68-2BCB-1A44-A1A0-48DFB78AF558}"/>
              </a:ext>
            </a:extLst>
          </p:cNvPr>
          <p:cNvSpPr txBox="1"/>
          <p:nvPr/>
        </p:nvSpPr>
        <p:spPr>
          <a:xfrm>
            <a:off x="6084374" y="2309321"/>
            <a:ext cx="697627" cy="400110"/>
          </a:xfrm>
          <a:prstGeom prst="rect">
            <a:avLst/>
          </a:prstGeom>
          <a:noFill/>
        </p:spPr>
        <p:txBody>
          <a:bodyPr wrap="none" rtlCol="0">
            <a:spAutoFit/>
          </a:bodyPr>
          <a:lstStyle/>
          <a:p>
            <a:r>
              <a:rPr lang="ja-JP" altLang="en-US" sz="2000" dirty="0">
                <a:latin typeface="Meiryo" panose="020B0604030504040204" pitchFamily="34" charset="-128"/>
                <a:ea typeface="Meiryo" panose="020B0604030504040204" pitchFamily="34" charset="-128"/>
              </a:rPr>
              <a:t>得点</a:t>
            </a:r>
            <a:endParaRPr kumimoji="1" lang="ja-JP" altLang="en-US" sz="2000" dirty="0">
              <a:latin typeface="Meiryo" panose="020B0604030504040204" pitchFamily="34" charset="-128"/>
              <a:ea typeface="Meiryo" panose="020B0604030504040204" pitchFamily="34" charset="-128"/>
            </a:endParaRPr>
          </a:p>
        </p:txBody>
      </p:sp>
      <p:sp>
        <p:nvSpPr>
          <p:cNvPr id="6" name="テキスト ボックス 5"/>
          <p:cNvSpPr txBox="1"/>
          <p:nvPr/>
        </p:nvSpPr>
        <p:spPr>
          <a:xfrm>
            <a:off x="3547069" y="6581001"/>
            <a:ext cx="5000664" cy="276999"/>
          </a:xfrm>
          <a:prstGeom prst="rect">
            <a:avLst/>
          </a:prstGeom>
          <a:noFill/>
        </p:spPr>
        <p:txBody>
          <a:bodyPr wrap="none" rtlCol="0">
            <a:spAutoFit/>
          </a:bodyPr>
          <a:lstStyle/>
          <a:p>
            <a:r>
              <a:rPr lang="ja-JP" altLang="en-US" sz="1200" i="1" dirty="0">
                <a:latin typeface="メイリオ" panose="020B0604030504040204" pitchFamily="50" charset="-128"/>
                <a:ea typeface="メイリオ" panose="020B0604030504040204" pitchFamily="50" charset="-128"/>
              </a:rPr>
              <a:t>画像：</a:t>
            </a:r>
            <a:r>
              <a:rPr lang="en-US" altLang="ja-JP" sz="1200" i="1" dirty="0" err="1">
                <a:latin typeface="メイリオ" panose="020B0604030504040204" pitchFamily="50" charset="-128"/>
                <a:ea typeface="メイリオ" panose="020B0604030504040204" pitchFamily="50" charset="-128"/>
              </a:rPr>
              <a:t>Frestocks.com,https</a:t>
            </a:r>
            <a:r>
              <a:rPr lang="en-US" altLang="ja-JP" sz="1200" i="1" dirty="0">
                <a:latin typeface="メイリオ" panose="020B0604030504040204" pitchFamily="50" charset="-128"/>
                <a:ea typeface="メイリオ" panose="020B0604030504040204" pitchFamily="50" charset="-128"/>
              </a:rPr>
              <a:t>://www.photo-ac.com/main/search</a:t>
            </a:r>
            <a:endParaRPr kumimoji="1" lang="ja-JP" altLang="en-US" sz="1200" dirty="0">
              <a:latin typeface="メイリオ" panose="020B0604030504040204" pitchFamily="50" charset="-128"/>
              <a:ea typeface="メイリオ" panose="020B0604030504040204" pitchFamily="50" charset="-128"/>
            </a:endParaRPr>
          </a:p>
        </p:txBody>
      </p:sp>
      <p:pic>
        <p:nvPicPr>
          <p:cNvPr id="14" name="図 13" descr="inemur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228" y="2053249"/>
            <a:ext cx="1136926" cy="1151318"/>
          </a:xfrm>
          <a:prstGeom prst="rect">
            <a:avLst/>
          </a:prstGeom>
        </p:spPr>
      </p:pic>
      <p:pic>
        <p:nvPicPr>
          <p:cNvPr id="15" name="図 14" descr="pose_genki03_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991" y="4189307"/>
            <a:ext cx="1455215" cy="1742772"/>
          </a:xfrm>
          <a:prstGeom prst="rect">
            <a:avLst/>
          </a:prstGeom>
        </p:spPr>
      </p:pic>
    </p:spTree>
    <p:extLst>
      <p:ext uri="{BB962C8B-B14F-4D97-AF65-F5344CB8AC3E}">
        <p14:creationId xmlns:p14="http://schemas.microsoft.com/office/powerpoint/2010/main" val="338218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D1BE69D-5B1B-4264-B0A8-0C718AEB51B9}"/>
              </a:ext>
            </a:extLst>
          </p:cNvPr>
          <p:cNvPicPr>
            <a:picLocks noChangeAspect="1"/>
          </p:cNvPicPr>
          <p:nvPr/>
        </p:nvPicPr>
        <p:blipFill>
          <a:blip r:embed="rId3"/>
          <a:stretch>
            <a:fillRect/>
          </a:stretch>
        </p:blipFill>
        <p:spPr>
          <a:xfrm>
            <a:off x="744537" y="1049913"/>
            <a:ext cx="7182760" cy="5254469"/>
          </a:xfrm>
          <a:prstGeom prst="rect">
            <a:avLst/>
          </a:prstGeom>
        </p:spPr>
      </p:pic>
      <p:sp>
        <p:nvSpPr>
          <p:cNvPr id="7" name="テキスト ボックス 6">
            <a:extLst>
              <a:ext uri="{FF2B5EF4-FFF2-40B4-BE49-F238E27FC236}">
                <a16:creationId xmlns:a16="http://schemas.microsoft.com/office/drawing/2014/main" id="{1C8454A0-26FC-F84E-A2AF-7CF2F4F08CA1}"/>
              </a:ext>
            </a:extLst>
          </p:cNvPr>
          <p:cNvSpPr txBox="1"/>
          <p:nvPr/>
        </p:nvSpPr>
        <p:spPr>
          <a:xfrm>
            <a:off x="2937779" y="6183062"/>
            <a:ext cx="4030579" cy="415498"/>
          </a:xfrm>
          <a:prstGeom prst="rect">
            <a:avLst/>
          </a:prstGeom>
          <a:noFill/>
        </p:spPr>
        <p:txBody>
          <a:bodyPr wrap="square" rtlCol="0">
            <a:spAutoFit/>
          </a:bodyPr>
          <a:lstStyle/>
          <a:p>
            <a:r>
              <a:rPr kumimoji="1" lang="ja-JP" altLang="en-US" sz="2100">
                <a:latin typeface="メイリオ" panose="020B0604030504040204" pitchFamily="50" charset="-128"/>
                <a:ea typeface="メイリオ" panose="020B0604030504040204" pitchFamily="50" charset="-128"/>
              </a:rPr>
              <a:t>図</a:t>
            </a:r>
            <a:r>
              <a:rPr kumimoji="1" lang="en-US" altLang="ja-JP" sz="2100" dirty="0">
                <a:latin typeface="メイリオ" panose="020B0604030504040204" pitchFamily="50" charset="-128"/>
                <a:ea typeface="メイリオ" panose="020B0604030504040204" pitchFamily="50" charset="-128"/>
              </a:rPr>
              <a:t>4 </a:t>
            </a:r>
            <a:r>
              <a:rPr lang="ja-JP" altLang="en-US" sz="2100" dirty="0">
                <a:latin typeface="メイリオ" panose="020B0604030504040204" pitchFamily="50" charset="-128"/>
                <a:ea typeface="メイリオ" panose="020B0604030504040204" pitchFamily="50" charset="-128"/>
              </a:rPr>
              <a:t>時限ごとの眠気の程度</a:t>
            </a:r>
            <a:endParaRPr kumimoji="1" lang="ja-JP" altLang="en-US" sz="21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531953" y="2464616"/>
            <a:ext cx="4357283" cy="646331"/>
          </a:xfrm>
          <a:prstGeom prst="rect">
            <a:avLst/>
          </a:prstGeom>
          <a:solidFill>
            <a:srgbClr val="FFD579"/>
          </a:solidFill>
          <a:ln>
            <a:solidFill>
              <a:srgbClr val="FF0000"/>
            </a:solidFill>
          </a:ln>
        </p:spPr>
        <p:txBody>
          <a:bodyPr wrap="none" rtlCol="0">
            <a:spAutoFit/>
          </a:bodyPr>
          <a:lstStyle/>
          <a:p>
            <a:endParaRPr kumimoji="1" lang="en-US" altLang="ja-JP" sz="800" dirty="0">
              <a:solidFill>
                <a:srgbClr val="FF0000"/>
              </a:solidFill>
              <a:latin typeface="メイリオ" panose="020B0604030504040204" pitchFamily="50" charset="-128"/>
              <a:ea typeface="メイリオ" panose="020B0604030504040204" pitchFamily="50" charset="-128"/>
            </a:endParaRPr>
          </a:p>
          <a:p>
            <a:r>
              <a:rPr kumimoji="1" lang="ja-JP" altLang="en-US" sz="2800">
                <a:solidFill>
                  <a:srgbClr val="FF0000"/>
                </a:solidFill>
                <a:latin typeface="メイリオ" panose="020B0604030504040204" pitchFamily="50" charset="-128"/>
                <a:ea typeface="メイリオ" panose="020B0604030504040204" pitchFamily="50" charset="-128"/>
              </a:rPr>
              <a:t>最も</a:t>
            </a:r>
            <a:r>
              <a:rPr kumimoji="1" lang="ja-JP" altLang="en-US" sz="2800" dirty="0">
                <a:solidFill>
                  <a:srgbClr val="FF0000"/>
                </a:solidFill>
                <a:latin typeface="メイリオ" panose="020B0604030504040204" pitchFamily="50" charset="-128"/>
                <a:ea typeface="メイリオ" panose="020B0604030504040204" pitchFamily="50" charset="-128"/>
              </a:rPr>
              <a:t>眠いのは</a:t>
            </a:r>
            <a:r>
              <a:rPr kumimoji="1" lang="en-US" altLang="ja-JP" sz="2800" dirty="0">
                <a:solidFill>
                  <a:srgbClr val="FF0000"/>
                </a:solidFill>
                <a:latin typeface="メイリオ" panose="020B0604030504040204" pitchFamily="50" charset="-128"/>
                <a:ea typeface="メイリオ" panose="020B0604030504040204" pitchFamily="50" charset="-128"/>
              </a:rPr>
              <a:t>3</a:t>
            </a:r>
            <a:r>
              <a:rPr kumimoji="1" lang="ja-JP" altLang="en-US" sz="2800" dirty="0">
                <a:solidFill>
                  <a:srgbClr val="FF0000"/>
                </a:solidFill>
                <a:latin typeface="メイリオ" panose="020B0604030504040204" pitchFamily="50" charset="-128"/>
                <a:ea typeface="メイリオ" panose="020B0604030504040204" pitchFamily="50" charset="-128"/>
              </a:rPr>
              <a:t>限の時間！</a:t>
            </a:r>
          </a:p>
        </p:txBody>
      </p:sp>
      <p:sp>
        <p:nvSpPr>
          <p:cNvPr id="3" name="スライド番号プレースホルダー 2">
            <a:extLst>
              <a:ext uri="{FF2B5EF4-FFF2-40B4-BE49-F238E27FC236}">
                <a16:creationId xmlns:a16="http://schemas.microsoft.com/office/drawing/2014/main" id="{583AE353-6180-EC4D-A9D5-25EF9EE1086E}"/>
              </a:ext>
            </a:extLst>
          </p:cNvPr>
          <p:cNvSpPr>
            <a:spLocks noGrp="1"/>
          </p:cNvSpPr>
          <p:nvPr>
            <p:ph type="sldNum" sz="quarter" idx="12"/>
          </p:nvPr>
        </p:nvSpPr>
        <p:spPr/>
        <p:txBody>
          <a:bodyPr/>
          <a:lstStyle/>
          <a:p>
            <a:fld id="{E9791DFF-FD54-7B44-9A52-7D9A5D7D4C11}" type="slidenum">
              <a:rPr kumimoji="1" lang="ja-JP" altLang="en-US" smtClean="0"/>
              <a:t>19</a:t>
            </a:fld>
            <a:endParaRPr kumimoji="1" lang="ja-JP" altLang="en-US"/>
          </a:p>
        </p:txBody>
      </p:sp>
      <p:sp>
        <p:nvSpPr>
          <p:cNvPr id="8" name="テキスト ボックス 7">
            <a:extLst>
              <a:ext uri="{FF2B5EF4-FFF2-40B4-BE49-F238E27FC236}">
                <a16:creationId xmlns:a16="http://schemas.microsoft.com/office/drawing/2014/main" id="{68F3D04F-51AB-414A-A792-980D05860B6A}"/>
              </a:ext>
            </a:extLst>
          </p:cNvPr>
          <p:cNvSpPr txBox="1"/>
          <p:nvPr/>
        </p:nvSpPr>
        <p:spPr>
          <a:xfrm>
            <a:off x="7650382" y="4925759"/>
            <a:ext cx="1776291" cy="461665"/>
          </a:xfrm>
          <a:prstGeom prst="rect">
            <a:avLst/>
          </a:prstGeom>
          <a:noFill/>
        </p:spPr>
        <p:txBody>
          <a:bodyPr wrap="square" rtlCol="0">
            <a:spAutoFit/>
          </a:bodyPr>
          <a:lstStyle/>
          <a:p>
            <a:r>
              <a:rPr kumimoji="1" lang="en-US" altLang="ja-JP" sz="2300" dirty="0">
                <a:latin typeface="メイリオ" panose="020B0604030504040204" pitchFamily="50" charset="-128"/>
                <a:ea typeface="メイリオ" panose="020B0604030504040204" pitchFamily="50" charset="-128"/>
              </a:rPr>
              <a:t>N=267</a:t>
            </a:r>
            <a:endParaRPr kumimoji="1" lang="ja-JP" altLang="en-US" sz="23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FF8D2440-627F-D445-818A-C2CEEAA4F9C5}"/>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FD4005F2-1B8A-8C46-97F4-DAE9372B32F8}"/>
              </a:ext>
            </a:extLst>
          </p:cNvPr>
          <p:cNvSpPr txBox="1"/>
          <p:nvPr/>
        </p:nvSpPr>
        <p:spPr>
          <a:xfrm>
            <a:off x="70865" y="122563"/>
            <a:ext cx="5314275"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時限ごとの眠気の関係</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7" name="正方形/長方形 26">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28" name="正方形/長方形 27">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9" name="正方形/長方形 28">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30" name="正方形/長方形 29">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4680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239481" y="2829900"/>
            <a:ext cx="3493288" cy="1692771"/>
          </a:xfrm>
          <a:prstGeom prst="rect">
            <a:avLst/>
          </a:prstGeom>
          <a:solidFill>
            <a:srgbClr val="FFFD78">
              <a:alpha val="90000"/>
            </a:srgb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800" b="1" dirty="0">
              <a:ln w="18000">
                <a:noFill/>
                <a:prstDash val="solid"/>
                <a:miter lim="800000"/>
              </a:ln>
              <a:solidFill>
                <a:srgbClr val="FF0000"/>
              </a:solidFill>
              <a:latin typeface="Meiryo" panose="020B0604030504040204" pitchFamily="34" charset="-128"/>
              <a:ea typeface="Meiryo" panose="020B0604030504040204" pitchFamily="34"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3200" b="1">
                <a:ln w="18000">
                  <a:noFill/>
                  <a:prstDash val="solid"/>
                  <a:miter lim="800000"/>
                </a:ln>
                <a:solidFill>
                  <a:srgbClr val="FF0000"/>
                </a:solidFill>
                <a:latin typeface="Meiryo" panose="020B0604030504040204" pitchFamily="34" charset="-128"/>
                <a:ea typeface="Meiryo" panose="020B0604030504040204" pitchFamily="34" charset="-128"/>
              </a:rPr>
              <a:t>日本人の</a:t>
            </a:r>
            <a:endParaRPr lang="en-US" altLang="ja-JP" sz="3200" b="1" dirty="0">
              <a:ln w="18000">
                <a:noFill/>
                <a:prstDash val="solid"/>
                <a:miter lim="800000"/>
              </a:ln>
              <a:solidFill>
                <a:srgbClr val="FF0000"/>
              </a:solidFill>
              <a:latin typeface="Meiryo" panose="020B0604030504040204" pitchFamily="34" charset="-128"/>
              <a:ea typeface="Meiryo" panose="020B0604030504040204" pitchFamily="34"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3200" b="1">
                <a:ln w="18000">
                  <a:noFill/>
                  <a:prstDash val="solid"/>
                  <a:miter lim="800000"/>
                </a:ln>
                <a:solidFill>
                  <a:srgbClr val="FF0000"/>
                </a:solidFill>
                <a:latin typeface="Meiryo" panose="020B0604030504040204" pitchFamily="34" charset="-128"/>
                <a:ea typeface="Meiryo" panose="020B0604030504040204" pitchFamily="34" charset="-128"/>
              </a:rPr>
              <a:t>平均</a:t>
            </a:r>
            <a:r>
              <a:rPr lang="ja-JP" altLang="en-US" sz="3200" b="1" dirty="0">
                <a:ln w="18000">
                  <a:noFill/>
                  <a:prstDash val="solid"/>
                  <a:miter lim="800000"/>
                </a:ln>
                <a:solidFill>
                  <a:srgbClr val="FF0000"/>
                </a:solidFill>
                <a:latin typeface="Meiryo" panose="020B0604030504040204" pitchFamily="34" charset="-128"/>
                <a:ea typeface="Meiryo" panose="020B0604030504040204" pitchFamily="34" charset="-128"/>
              </a:rPr>
              <a:t>睡眠</a:t>
            </a:r>
            <a:r>
              <a:rPr lang="ja-JP" altLang="en-US" sz="3200" b="1">
                <a:ln w="18000">
                  <a:noFill/>
                  <a:prstDash val="solid"/>
                  <a:miter lim="800000"/>
                </a:ln>
                <a:solidFill>
                  <a:srgbClr val="FF0000"/>
                </a:solidFill>
                <a:latin typeface="Meiryo" panose="020B0604030504040204" pitchFamily="34" charset="-128"/>
                <a:ea typeface="Meiryo" panose="020B0604030504040204" pitchFamily="34" charset="-128"/>
              </a:rPr>
              <a:t>時間は</a:t>
            </a:r>
            <a:endParaRPr lang="en-US" altLang="ja-JP" sz="3200" b="1" dirty="0">
              <a:ln w="18000">
                <a:noFill/>
                <a:prstDash val="solid"/>
                <a:miter lim="800000"/>
              </a:ln>
              <a:solidFill>
                <a:srgbClr val="FF0000"/>
              </a:solidFill>
              <a:latin typeface="Meiryo" panose="020B0604030504040204" pitchFamily="34" charset="-128"/>
              <a:ea typeface="Meiryo" panose="020B0604030504040204" pitchFamily="34"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ln w="18000">
                  <a:noFill/>
                  <a:prstDash val="solid"/>
                  <a:miter lim="800000"/>
                </a:ln>
                <a:solidFill>
                  <a:srgbClr val="FF0000"/>
                </a:solidFill>
                <a:latin typeface="Meiryo" panose="020B0604030504040204" pitchFamily="34" charset="-128"/>
                <a:ea typeface="Meiryo" panose="020B0604030504040204" pitchFamily="34" charset="-128"/>
              </a:rPr>
              <a:t>5</a:t>
            </a:r>
            <a:r>
              <a:rPr lang="ja-JP" altLang="en-US" sz="3200" b="1" dirty="0">
                <a:ln w="18000">
                  <a:noFill/>
                  <a:prstDash val="solid"/>
                  <a:miter lim="800000"/>
                </a:ln>
                <a:solidFill>
                  <a:srgbClr val="FF0000"/>
                </a:solidFill>
                <a:latin typeface="Meiryo" panose="020B0604030504040204" pitchFamily="34" charset="-128"/>
                <a:ea typeface="Meiryo" panose="020B0604030504040204" pitchFamily="34" charset="-128"/>
              </a:rPr>
              <a:t>時間</a:t>
            </a:r>
            <a:r>
              <a:rPr lang="en-US" altLang="ja-JP" sz="3200" b="1" dirty="0">
                <a:ln w="18000">
                  <a:noFill/>
                  <a:prstDash val="solid"/>
                  <a:miter lim="800000"/>
                </a:ln>
                <a:solidFill>
                  <a:srgbClr val="FF0000"/>
                </a:solidFill>
                <a:latin typeface="Meiryo" panose="020B0604030504040204" pitchFamily="34" charset="-128"/>
                <a:ea typeface="Meiryo" panose="020B0604030504040204" pitchFamily="34" charset="-128"/>
              </a:rPr>
              <a:t>44</a:t>
            </a:r>
            <a:r>
              <a:rPr lang="ja-JP" altLang="en-US" sz="3200" b="1" dirty="0">
                <a:ln w="18000">
                  <a:noFill/>
                  <a:prstDash val="solid"/>
                  <a:miter lim="800000"/>
                </a:ln>
                <a:solidFill>
                  <a:srgbClr val="FF0000"/>
                </a:solidFill>
                <a:latin typeface="Meiryo" panose="020B0604030504040204" pitchFamily="34" charset="-128"/>
                <a:ea typeface="Meiryo" panose="020B0604030504040204" pitchFamily="34" charset="-128"/>
              </a:rPr>
              <a:t>分！</a:t>
            </a:r>
            <a:endParaRPr kumimoji="1" lang="en-US" altLang="ja-JP" sz="3200" b="1" i="0" u="none" strike="noStrike" kern="1200" cap="none" spc="0" normalizeH="0" baseline="0" noProof="0" dirty="0">
              <a:ln w="18000">
                <a:noFill/>
                <a:prstDash val="solid"/>
                <a:miter lim="800000"/>
              </a:ln>
              <a:solidFill>
                <a:srgbClr val="FF0000"/>
              </a:solidFill>
              <a:uLnTx/>
              <a:uFillTx/>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053F17CE-E1AF-AC4E-9BA5-2448D1D1E927}"/>
              </a:ext>
            </a:extLst>
          </p:cNvPr>
          <p:cNvPicPr>
            <a:picLocks noChangeAspect="1"/>
          </p:cNvPicPr>
          <p:nvPr/>
        </p:nvPicPr>
        <p:blipFill>
          <a:blip r:embed="rId3"/>
          <a:stretch>
            <a:fillRect/>
          </a:stretch>
        </p:blipFill>
        <p:spPr>
          <a:xfrm>
            <a:off x="0" y="1907088"/>
            <a:ext cx="4886495" cy="3891073"/>
          </a:xfrm>
          <a:prstGeom prst="rect">
            <a:avLst/>
          </a:prstGeom>
        </p:spPr>
      </p:pic>
      <p:sp>
        <p:nvSpPr>
          <p:cNvPr id="7" name="テキスト ボックス 6"/>
          <p:cNvSpPr txBox="1"/>
          <p:nvPr/>
        </p:nvSpPr>
        <p:spPr>
          <a:xfrm>
            <a:off x="5444678" y="6413698"/>
            <a:ext cx="308289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画像：</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https://</a:t>
            </a: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twitter.com</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search?q</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6B6CD3F8-30B6-044F-A88A-993C235D12B3}"/>
              </a:ext>
            </a:extLst>
          </p:cNvPr>
          <p:cNvSpPr>
            <a:spLocks noGrp="1"/>
          </p:cNvSpPr>
          <p:nvPr>
            <p:ph type="sldNum" sz="quarter" idx="12"/>
          </p:nvPr>
        </p:nvSpPr>
        <p:spPr/>
        <p:txBody>
          <a:bodyPr/>
          <a:lstStyle/>
          <a:p>
            <a:fld id="{E9791DFF-FD54-7B44-9A52-7D9A5D7D4C11}" type="slidenum">
              <a:rPr kumimoji="1" lang="ja-JP" altLang="en-US" smtClean="0"/>
              <a:t>2</a:t>
            </a:fld>
            <a:endParaRPr kumimoji="1" lang="ja-JP" altLang="en-US"/>
          </a:p>
        </p:txBody>
      </p:sp>
      <p:pic>
        <p:nvPicPr>
          <p:cNvPr id="3" name="図 2">
            <a:extLst>
              <a:ext uri="{FF2B5EF4-FFF2-40B4-BE49-F238E27FC236}">
                <a16:creationId xmlns:a16="http://schemas.microsoft.com/office/drawing/2014/main" id="{EF6366DD-3D9E-454F-A0D0-DFAE49C0A9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2852" y="1907088"/>
            <a:ext cx="4601148" cy="3891073"/>
          </a:xfrm>
          <a:prstGeom prst="rect">
            <a:avLst/>
          </a:prstGeom>
        </p:spPr>
      </p:pic>
      <p:sp>
        <p:nvSpPr>
          <p:cNvPr id="14" name="正方形/長方形 13">
            <a:extLst>
              <a:ext uri="{FF2B5EF4-FFF2-40B4-BE49-F238E27FC236}">
                <a16:creationId xmlns:a16="http://schemas.microsoft.com/office/drawing/2014/main" id="{4EDFA5A1-269E-2D45-98A2-13680E1808F2}"/>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A95556DE-B0A9-0E41-88CB-C85E8DCBBF2F}"/>
              </a:ext>
            </a:extLst>
          </p:cNvPr>
          <p:cNvSpPr txBox="1"/>
          <p:nvPr/>
        </p:nvSpPr>
        <p:spPr>
          <a:xfrm>
            <a:off x="70865" y="122563"/>
            <a:ext cx="6340197" cy="707886"/>
          </a:xfrm>
          <a:prstGeom prst="rect">
            <a:avLst/>
          </a:prstGeom>
          <a:noFill/>
        </p:spPr>
        <p:txBody>
          <a:bodyPr wrap="none" rtlCol="0">
            <a:spAutoFit/>
          </a:bodyPr>
          <a:lstStyle/>
          <a:p>
            <a:r>
              <a:rPr lang="ja-JP" altLang="en-US" sz="4000" b="1">
                <a:solidFill>
                  <a:schemeClr val="accent6">
                    <a:lumMod val="75000"/>
                  </a:schemeClr>
                </a:solidFill>
                <a:latin typeface="Meiryo" panose="020B0604030504040204" pitchFamily="34" charset="-128"/>
                <a:ea typeface="Meiryo" panose="020B0604030504040204" pitchFamily="34" charset="-128"/>
              </a:rPr>
              <a:t>皆さん、</a:t>
            </a:r>
            <a:r>
              <a:rPr lang="ja-JP" altLang="en-US" sz="4000" b="1">
                <a:solidFill>
                  <a:schemeClr val="accent5">
                    <a:lumMod val="75000"/>
                  </a:schemeClr>
                </a:solidFill>
                <a:latin typeface="Meiryo" panose="020B0604030504040204" pitchFamily="34" charset="-128"/>
                <a:ea typeface="Meiryo" panose="020B0604030504040204" pitchFamily="34" charset="-128"/>
              </a:rPr>
              <a:t>眠くないですか？</a:t>
            </a:r>
            <a:endParaRPr kumimoji="1" lang="ja-JP" altLang="en-US" sz="4000" b="1" dirty="0">
              <a:solidFill>
                <a:schemeClr val="accent5">
                  <a:lumMod val="75000"/>
                </a:schemeClr>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25" name="正方形/長方形 24">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6" name="正方形/長方形 25">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7" name="正方形/長方形 26">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8" name="正方形/長方形 27">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6" name="テキスト ボックス 5"/>
          <p:cNvSpPr txBox="1"/>
          <p:nvPr/>
        </p:nvSpPr>
        <p:spPr>
          <a:xfrm>
            <a:off x="155879" y="4565939"/>
            <a:ext cx="8832242" cy="1692771"/>
          </a:xfrm>
          <a:prstGeom prst="rect">
            <a:avLst/>
          </a:prstGeom>
          <a:solidFill>
            <a:srgbClr val="FFFD78"/>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800" b="1" dirty="0">
              <a:ln w="18000">
                <a:noFill/>
                <a:prstDash val="solid"/>
                <a:miter lim="800000"/>
              </a:ln>
              <a:solidFill>
                <a:srgbClr val="FF0000"/>
              </a:solidFill>
              <a:latin typeface="Meiryo" panose="020B0604030504040204" pitchFamily="34" charset="-128"/>
              <a:ea typeface="Meiryo" panose="020B0604030504040204" pitchFamily="34"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a:ln w="18000">
                  <a:noFill/>
                  <a:prstDash val="solid"/>
                  <a:miter lim="800000"/>
                </a:ln>
                <a:solidFill>
                  <a:srgbClr val="FF0000"/>
                </a:solidFill>
                <a:uLnTx/>
                <a:uFillTx/>
                <a:latin typeface="Meiryo" panose="020B0604030504040204" pitchFamily="34" charset="-128"/>
                <a:ea typeface="Meiryo" panose="020B0604030504040204" pitchFamily="34" charset="-128"/>
                <a:cs typeface="+mn-cs"/>
              </a:rPr>
              <a:t>社会人、学生問わず</a:t>
            </a:r>
            <a:endParaRPr kumimoji="1" lang="en-US" altLang="ja-JP" sz="4800" b="1" i="0" u="none" strike="noStrike" kern="1200" cap="none" spc="0" normalizeH="0" baseline="0" noProof="0" dirty="0">
              <a:ln w="18000">
                <a:noFill/>
                <a:prstDash val="solid"/>
                <a:miter lim="800000"/>
              </a:ln>
              <a:solidFill>
                <a:srgbClr val="FF0000"/>
              </a:solidFill>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w="18000">
                  <a:noFill/>
                  <a:prstDash val="solid"/>
                  <a:miter lim="800000"/>
                </a:ln>
                <a:solidFill>
                  <a:srgbClr val="FF0000"/>
                </a:solidFill>
                <a:uLnTx/>
                <a:uFillTx/>
                <a:latin typeface="Meiryo" panose="020B0604030504040204" pitchFamily="34" charset="-128"/>
                <a:ea typeface="Meiryo" panose="020B0604030504040204" pitchFamily="34" charset="-128"/>
                <a:cs typeface="+mn-cs"/>
              </a:rPr>
              <a:t>日本人は眠気と闘っている</a:t>
            </a:r>
          </a:p>
        </p:txBody>
      </p:sp>
    </p:spTree>
    <p:extLst>
      <p:ext uri="{BB962C8B-B14F-4D97-AF65-F5344CB8AC3E}">
        <p14:creationId xmlns:p14="http://schemas.microsoft.com/office/powerpoint/2010/main" val="52940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231077A-6F98-8846-9638-B9F8DF8B38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727" y="1433606"/>
            <a:ext cx="7160495" cy="4374835"/>
          </a:xfrm>
          <a:prstGeom prst="rect">
            <a:avLst/>
          </a:prstGeom>
        </p:spPr>
      </p:pic>
      <p:sp>
        <p:nvSpPr>
          <p:cNvPr id="12" name="テキスト ボックス 6">
            <a:extLst>
              <a:ext uri="{FF2B5EF4-FFF2-40B4-BE49-F238E27FC236}">
                <a16:creationId xmlns:a16="http://schemas.microsoft.com/office/drawing/2014/main" id="{BB5A03BB-5DFD-6B44-9AD5-E391C0E976C1}"/>
              </a:ext>
            </a:extLst>
          </p:cNvPr>
          <p:cNvSpPr txBox="1"/>
          <p:nvPr/>
        </p:nvSpPr>
        <p:spPr>
          <a:xfrm>
            <a:off x="2085404" y="5866915"/>
            <a:ext cx="448756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100">
                <a:latin typeface="メイリオ" panose="020B0604030504040204" pitchFamily="50" charset="-128"/>
                <a:ea typeface="メイリオ" panose="020B0604030504040204" pitchFamily="50" charset="-128"/>
              </a:rPr>
              <a:t>図</a:t>
            </a:r>
            <a:r>
              <a:rPr lang="en-US" altLang="ja-JP" sz="2100" dirty="0">
                <a:latin typeface="メイリオ" panose="020B0604030504040204" pitchFamily="50" charset="-128"/>
                <a:ea typeface="メイリオ" panose="020B0604030504040204" pitchFamily="50" charset="-128"/>
              </a:rPr>
              <a:t>5 </a:t>
            </a:r>
            <a:r>
              <a:rPr lang="ja-JP" altLang="en-US" sz="2100" dirty="0">
                <a:latin typeface="メイリオ" panose="020B0604030504040204" pitchFamily="50" charset="-128"/>
                <a:ea typeface="メイリオ" panose="020B0604030504040204" pitchFamily="50" charset="-128"/>
              </a:rPr>
              <a:t>仮眠の頻度と睡眠時間の関係</a:t>
            </a:r>
            <a:endParaRPr kumimoji="1" lang="ja-JP" altLang="en-US" sz="2100" dirty="0">
              <a:latin typeface="メイリオ" panose="020B0604030504040204" pitchFamily="50" charset="-128"/>
              <a:ea typeface="メイリオ" panose="020B0604030504040204" pitchFamily="50" charset="-128"/>
            </a:endParaRPr>
          </a:p>
        </p:txBody>
      </p:sp>
      <p:sp>
        <p:nvSpPr>
          <p:cNvPr id="13" name="ドーナツ 12">
            <a:extLst>
              <a:ext uri="{FF2B5EF4-FFF2-40B4-BE49-F238E27FC236}">
                <a16:creationId xmlns:a16="http://schemas.microsoft.com/office/drawing/2014/main" id="{0D51BE52-64BA-0347-89D4-F658E31ECDF4}"/>
              </a:ext>
            </a:extLst>
          </p:cNvPr>
          <p:cNvSpPr/>
          <p:nvPr/>
        </p:nvSpPr>
        <p:spPr>
          <a:xfrm>
            <a:off x="4446974" y="3452899"/>
            <a:ext cx="2866533" cy="1054481"/>
          </a:xfrm>
          <a:prstGeom prst="donut">
            <a:avLst>
              <a:gd name="adj" fmla="val 992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15" name="直線コネクタ 14">
            <a:extLst>
              <a:ext uri="{FF2B5EF4-FFF2-40B4-BE49-F238E27FC236}">
                <a16:creationId xmlns:a16="http://schemas.microsoft.com/office/drawing/2014/main" id="{AA3CDD36-B3BA-D545-99C1-8E5EA0EC5E93}"/>
              </a:ext>
            </a:extLst>
          </p:cNvPr>
          <p:cNvCxnSpPr>
            <a:cxnSpLocks/>
          </p:cNvCxnSpPr>
          <p:nvPr/>
        </p:nvCxnSpPr>
        <p:spPr>
          <a:xfrm flipV="1">
            <a:off x="6315456" y="3194304"/>
            <a:ext cx="914400" cy="426720"/>
          </a:xfrm>
          <a:prstGeom prst="line">
            <a:avLst/>
          </a:prstGeom>
        </p:spPr>
        <p:style>
          <a:lnRef idx="1">
            <a:schemeClr val="accent6"/>
          </a:lnRef>
          <a:fillRef idx="0">
            <a:schemeClr val="accent6"/>
          </a:fillRef>
          <a:effectRef idx="0">
            <a:schemeClr val="accent6"/>
          </a:effectRef>
          <a:fontRef idx="minor">
            <a:schemeClr val="tx1"/>
          </a:fontRef>
        </p:style>
      </p:cxnSp>
      <p:sp>
        <p:nvSpPr>
          <p:cNvPr id="17" name="テキスト ボックス 16">
            <a:extLst>
              <a:ext uri="{FF2B5EF4-FFF2-40B4-BE49-F238E27FC236}">
                <a16:creationId xmlns:a16="http://schemas.microsoft.com/office/drawing/2014/main" id="{532D01E9-0D83-E048-A344-208B07F6AA92}"/>
              </a:ext>
            </a:extLst>
          </p:cNvPr>
          <p:cNvSpPr txBox="1"/>
          <p:nvPr/>
        </p:nvSpPr>
        <p:spPr>
          <a:xfrm>
            <a:off x="4872250" y="2523442"/>
            <a:ext cx="4031873" cy="707886"/>
          </a:xfrm>
          <a:prstGeom prst="rect">
            <a:avLst/>
          </a:prstGeom>
          <a:solidFill>
            <a:srgbClr val="FFD579"/>
          </a:solidFill>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000" dirty="0">
                <a:solidFill>
                  <a:srgbClr val="FF0000"/>
                </a:solidFill>
                <a:latin typeface="メイリオ" panose="020B0604030504040204" pitchFamily="50" charset="-128"/>
                <a:ea typeface="メイリオ" panose="020B0604030504040204" pitchFamily="50" charset="-128"/>
              </a:rPr>
              <a:t>睡眠時間が足りていないがゆえに</a:t>
            </a:r>
            <a:endParaRPr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仮眠をとっている</a:t>
            </a:r>
            <a:endParaRPr kumimoji="1" lang="en-US" altLang="ja-JP" sz="2000" dirty="0">
              <a:solidFill>
                <a:srgbClr val="FF0000"/>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1458762" y="4750726"/>
            <a:ext cx="406400"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solidFill>
                  <a:sysClr val="windowText" lastClr="000000"/>
                </a:solidFill>
                <a:latin typeface="メイリオ" panose="020B0604030504040204" pitchFamily="50" charset="-128"/>
                <a:ea typeface="メイリオ" panose="020B0604030504040204" pitchFamily="50" charset="-128"/>
              </a:rPr>
              <a:t>0</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7DD0F834-1689-4F1D-9650-5217170C4317}"/>
              </a:ext>
            </a:extLst>
          </p:cNvPr>
          <p:cNvPicPr>
            <a:picLocks noChangeAspect="1"/>
          </p:cNvPicPr>
          <p:nvPr/>
        </p:nvPicPr>
        <p:blipFill>
          <a:blip r:embed="rId3"/>
          <a:stretch>
            <a:fillRect/>
          </a:stretch>
        </p:blipFill>
        <p:spPr>
          <a:xfrm rot="15913629">
            <a:off x="1687473" y="4160938"/>
            <a:ext cx="537002" cy="646390"/>
          </a:xfrm>
          <a:prstGeom prst="rect">
            <a:avLst/>
          </a:prstGeom>
        </p:spPr>
      </p:pic>
      <p:sp>
        <p:nvSpPr>
          <p:cNvPr id="14" name="スライド番号プレースホルダー 4">
            <a:extLst>
              <a:ext uri="{FF2B5EF4-FFF2-40B4-BE49-F238E27FC236}">
                <a16:creationId xmlns:a16="http://schemas.microsoft.com/office/drawing/2014/main" id="{6F66D137-BEEB-BD46-A960-940AB8A691D4}"/>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20</a:t>
            </a:fld>
            <a:endParaRPr kumimoji="1" lang="ja-JP" altLang="en-US" dirty="0"/>
          </a:p>
        </p:txBody>
      </p:sp>
      <p:pic>
        <p:nvPicPr>
          <p:cNvPr id="16" name="図 15">
            <a:extLst>
              <a:ext uri="{FF2B5EF4-FFF2-40B4-BE49-F238E27FC236}">
                <a16:creationId xmlns:a16="http://schemas.microsoft.com/office/drawing/2014/main" id="{7DD0F834-1689-4F1D-9650-5217170C4317}"/>
              </a:ext>
            </a:extLst>
          </p:cNvPr>
          <p:cNvPicPr>
            <a:picLocks noChangeAspect="1"/>
          </p:cNvPicPr>
          <p:nvPr/>
        </p:nvPicPr>
        <p:blipFill>
          <a:blip r:embed="rId3"/>
          <a:stretch>
            <a:fillRect/>
          </a:stretch>
        </p:blipFill>
        <p:spPr>
          <a:xfrm rot="15913629">
            <a:off x="1687474" y="4281976"/>
            <a:ext cx="537002" cy="646390"/>
          </a:xfrm>
          <a:prstGeom prst="rect">
            <a:avLst/>
          </a:prstGeom>
        </p:spPr>
      </p:pic>
      <p:sp>
        <p:nvSpPr>
          <p:cNvPr id="18" name="正方形/長方形 17">
            <a:extLst>
              <a:ext uri="{FF2B5EF4-FFF2-40B4-BE49-F238E27FC236}">
                <a16:creationId xmlns:a16="http://schemas.microsoft.com/office/drawing/2014/main" id="{FC9EAD28-90EE-9641-8B85-7F738E9C8BD3}"/>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a:extLst>
              <a:ext uri="{FF2B5EF4-FFF2-40B4-BE49-F238E27FC236}">
                <a16:creationId xmlns:a16="http://schemas.microsoft.com/office/drawing/2014/main" id="{FBA79269-59EA-AC47-A198-D8A11ED2AD36}"/>
              </a:ext>
            </a:extLst>
          </p:cNvPr>
          <p:cNvSpPr txBox="1"/>
          <p:nvPr/>
        </p:nvSpPr>
        <p:spPr>
          <a:xfrm>
            <a:off x="59430" y="158698"/>
            <a:ext cx="6186309" cy="646331"/>
          </a:xfrm>
          <a:prstGeom prst="rect">
            <a:avLst/>
          </a:prstGeom>
          <a:noFill/>
        </p:spPr>
        <p:txBody>
          <a:bodyPr wrap="none" rtlCol="0">
            <a:spAutoFit/>
          </a:bodyPr>
          <a:lstStyle/>
          <a:p>
            <a:r>
              <a:rPr kumimoji="1" lang="ja-JP" altLang="en-US" sz="3600" b="1">
                <a:solidFill>
                  <a:schemeClr val="accent6">
                    <a:lumMod val="75000"/>
                  </a:schemeClr>
                </a:solidFill>
                <a:latin typeface="Meiryo" panose="020B0604030504040204" pitchFamily="34" charset="-128"/>
                <a:ea typeface="Meiryo" panose="020B0604030504040204" pitchFamily="34" charset="-128"/>
              </a:rPr>
              <a:t>仮眠の頻度と睡眠時間の関係</a:t>
            </a:r>
            <a:endParaRPr kumimoji="1" lang="ja-JP" altLang="en-US" sz="3600" b="1" dirty="0">
              <a:solidFill>
                <a:schemeClr val="accent6">
                  <a:lumMod val="75000"/>
                </a:schemeClr>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20" name="正方形/長方形 19">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1" name="正方形/長方形 20">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2" name="正方形/長方形 21">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1948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53221" y="6411642"/>
            <a:ext cx="4703532"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図</a:t>
            </a:r>
            <a:r>
              <a:rPr kumimoji="1" lang="en-US" altLang="ja-JP" sz="2000" dirty="0">
                <a:latin typeface="メイリオ" panose="020B0604030504040204" pitchFamily="50" charset="-128"/>
                <a:ea typeface="メイリオ" panose="020B0604030504040204" pitchFamily="50" charset="-128"/>
              </a:rPr>
              <a:t>6</a:t>
            </a:r>
            <a:r>
              <a:rPr kumimoji="1" lang="ja-JP" altLang="en-US" sz="2000" dirty="0">
                <a:latin typeface="メイリオ" panose="020B0604030504040204" pitchFamily="50" charset="-128"/>
                <a:ea typeface="メイリオ" panose="020B0604030504040204" pitchFamily="50" charset="-128"/>
              </a:rPr>
              <a:t>　仮眠の頻度と授業中の眠気の程度</a:t>
            </a:r>
          </a:p>
        </p:txBody>
      </p:sp>
      <p:pic>
        <p:nvPicPr>
          <p:cNvPr id="7" name="図 6"/>
          <p:cNvPicPr>
            <a:picLocks noChangeAspect="1"/>
          </p:cNvPicPr>
          <p:nvPr/>
        </p:nvPicPr>
        <p:blipFill>
          <a:blip r:embed="rId2"/>
          <a:stretch>
            <a:fillRect/>
          </a:stretch>
        </p:blipFill>
        <p:spPr>
          <a:xfrm>
            <a:off x="135779" y="1041170"/>
            <a:ext cx="8872441" cy="5251740"/>
          </a:xfrm>
          <a:prstGeom prst="rect">
            <a:avLst/>
          </a:prstGeom>
        </p:spPr>
      </p:pic>
      <p:sp>
        <p:nvSpPr>
          <p:cNvPr id="8" name="テキスト ボックス 2"/>
          <p:cNvSpPr txBox="1"/>
          <p:nvPr/>
        </p:nvSpPr>
        <p:spPr>
          <a:xfrm>
            <a:off x="1341420" y="2774764"/>
            <a:ext cx="709233" cy="39241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latin typeface="メイリオ" panose="020B0604030504040204" pitchFamily="50" charset="-128"/>
                <a:ea typeface="メイリオ" panose="020B0604030504040204" pitchFamily="50" charset="-128"/>
              </a:rPr>
              <a:t>N=129</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3"/>
          <p:cNvSpPr txBox="1"/>
          <p:nvPr/>
        </p:nvSpPr>
        <p:spPr>
          <a:xfrm>
            <a:off x="1341420" y="5156438"/>
            <a:ext cx="709233" cy="39241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latin typeface="メイリオ" panose="020B0604030504040204" pitchFamily="50" charset="-128"/>
                <a:ea typeface="メイリオ" panose="020B0604030504040204" pitchFamily="50" charset="-128"/>
              </a:rPr>
              <a:t>N=179</a:t>
            </a:r>
            <a:endParaRPr kumimoji="1" lang="ja-JP" altLang="en-US" sz="1400" dirty="0">
              <a:latin typeface="メイリオ" panose="020B0604030504040204" pitchFamily="50" charset="-128"/>
              <a:ea typeface="メイリオ" panose="020B0604030504040204" pitchFamily="50" charset="-128"/>
            </a:endParaRPr>
          </a:p>
        </p:txBody>
      </p:sp>
      <p:sp>
        <p:nvSpPr>
          <p:cNvPr id="4" name="四角形吹き出し 3"/>
          <p:cNvSpPr/>
          <p:nvPr/>
        </p:nvSpPr>
        <p:spPr>
          <a:xfrm>
            <a:off x="3571748" y="5699801"/>
            <a:ext cx="5436472" cy="624829"/>
          </a:xfrm>
          <a:prstGeom prst="wedgeRectCallout">
            <a:avLst>
              <a:gd name="adj1" fmla="val -28547"/>
              <a:gd name="adj2" fmla="val -8266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ｐ</a:t>
            </a:r>
            <a:r>
              <a:rPr kumimoji="1" lang="ja-JP" altLang="en-US" sz="2400" dirty="0">
                <a:latin typeface="メイリオ" panose="020B0604030504040204" pitchFamily="50" charset="-128"/>
                <a:ea typeface="メイリオ" panose="020B0604030504040204" pitchFamily="50" charset="-128"/>
              </a:rPr>
              <a:t>値</a:t>
            </a:r>
            <a:r>
              <a:rPr kumimoji="1" lang="en-US" altLang="ja-JP" sz="2400" dirty="0">
                <a:latin typeface="メイリオ" panose="020B0604030504040204" pitchFamily="50" charset="-128"/>
                <a:ea typeface="メイリオ" panose="020B0604030504040204" pitchFamily="50" charset="-128"/>
              </a:rPr>
              <a:t>=0.23&gt;0.05</a:t>
            </a:r>
            <a:r>
              <a:rPr kumimoji="1" lang="ja-JP" altLang="en-US" sz="2400" dirty="0">
                <a:latin typeface="メイリオ" panose="020B0604030504040204" pitchFamily="50" charset="-128"/>
                <a:ea typeface="メイリオ" panose="020B0604030504040204" pitchFamily="50" charset="-128"/>
              </a:rPr>
              <a:t>　有意な差はない。</a:t>
            </a:r>
          </a:p>
        </p:txBody>
      </p:sp>
      <p:sp>
        <p:nvSpPr>
          <p:cNvPr id="11" name="正方形/長方形 10">
            <a:extLst>
              <a:ext uri="{FF2B5EF4-FFF2-40B4-BE49-F238E27FC236}">
                <a16:creationId xmlns:a16="http://schemas.microsoft.com/office/drawing/2014/main" id="{762DA3BE-B9E5-5149-B0C5-0D5322258D60}"/>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2D22E720-CBAE-EA46-827F-7C607B9CBADF}"/>
              </a:ext>
            </a:extLst>
          </p:cNvPr>
          <p:cNvSpPr txBox="1"/>
          <p:nvPr/>
        </p:nvSpPr>
        <p:spPr>
          <a:xfrm>
            <a:off x="0" y="213159"/>
            <a:ext cx="6340197" cy="584775"/>
          </a:xfrm>
          <a:prstGeom prst="rect">
            <a:avLst/>
          </a:prstGeom>
          <a:noFill/>
        </p:spPr>
        <p:txBody>
          <a:bodyPr wrap="none" rtlCol="0">
            <a:spAutoFit/>
          </a:bodyPr>
          <a:lstStyle/>
          <a:p>
            <a:r>
              <a:rPr kumimoji="1" lang="ja-JP" altLang="en-US" sz="3200" b="1">
                <a:solidFill>
                  <a:schemeClr val="accent6">
                    <a:lumMod val="75000"/>
                  </a:schemeClr>
                </a:solidFill>
                <a:latin typeface="Meiryo" panose="020B0604030504040204" pitchFamily="34" charset="-128"/>
                <a:ea typeface="Meiryo" panose="020B0604030504040204" pitchFamily="34" charset="-128"/>
              </a:rPr>
              <a:t>仮眠の有無と授業中の眠気の関係</a:t>
            </a:r>
            <a:endParaRPr kumimoji="1" lang="ja-JP" altLang="en-US" sz="3200" b="1" dirty="0">
              <a:solidFill>
                <a:schemeClr val="accent6">
                  <a:lumMod val="75000"/>
                </a:schemeClr>
              </a:solidFill>
              <a:latin typeface="Meiryo" panose="020B0604030504040204" pitchFamily="34" charset="-128"/>
              <a:ea typeface="Meiryo" panose="020B0604030504040204" pitchFamily="34" charset="-128"/>
            </a:endParaRPr>
          </a:p>
        </p:txBody>
      </p:sp>
      <p:sp>
        <p:nvSpPr>
          <p:cNvPr id="15" name="スライド番号プレースホルダー 4">
            <a:extLst>
              <a:ext uri="{FF2B5EF4-FFF2-40B4-BE49-F238E27FC236}">
                <a16:creationId xmlns:a16="http://schemas.microsoft.com/office/drawing/2014/main" id="{5309F6F9-4C29-5F41-AA0F-8B1DE71AA6FC}"/>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21</a:t>
            </a:fld>
            <a:endParaRPr kumimoji="1" lang="ja-JP" altLang="en-US" dirty="0"/>
          </a:p>
        </p:txBody>
      </p:sp>
      <p:sp>
        <p:nvSpPr>
          <p:cNvPr id="16" name="正方形/長方形 15">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7" name="正方形/長方形 16">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5" name="正方形/長方形 24">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6" name="正方形/長方形 25">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7" name="正方形/長方形 26">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04450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6F66D137-BEEB-BD46-A960-940AB8A691D4}"/>
              </a:ext>
            </a:extLst>
          </p:cNvPr>
          <p:cNvSpPr>
            <a:spLocks noGrp="1"/>
          </p:cNvSpPr>
          <p:nvPr>
            <p:ph type="sldNum" sz="quarter" idx="12"/>
          </p:nvPr>
        </p:nvSpPr>
        <p:spPr/>
        <p:txBody>
          <a:bodyPr/>
          <a:lstStyle/>
          <a:p>
            <a:fld id="{E9791DFF-FD54-7B44-9A52-7D9A5D7D4C11}" type="slidenum">
              <a:rPr kumimoji="1" lang="ja-JP" altLang="en-US" smtClean="0"/>
              <a:t>22</a:t>
            </a:fld>
            <a:endParaRPr kumimoji="1" lang="ja-JP" altLang="en-US" dirty="0"/>
          </a:p>
        </p:txBody>
      </p:sp>
      <p:sp>
        <p:nvSpPr>
          <p:cNvPr id="11" name="正方形/長方形 10">
            <a:extLst>
              <a:ext uri="{FF2B5EF4-FFF2-40B4-BE49-F238E27FC236}">
                <a16:creationId xmlns:a16="http://schemas.microsoft.com/office/drawing/2014/main" id="{B2FC628E-16F0-084E-AABE-7EFB9E3D9FE3}"/>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E2E2817A-2BFF-9445-9170-38423A1F7E25}"/>
              </a:ext>
            </a:extLst>
          </p:cNvPr>
          <p:cNvSpPr txBox="1"/>
          <p:nvPr/>
        </p:nvSpPr>
        <p:spPr>
          <a:xfrm>
            <a:off x="70865" y="122563"/>
            <a:ext cx="5327099"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アンケート結果まとめ</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grpSp>
        <p:nvGrpSpPr>
          <p:cNvPr id="6" name="図形グループ 5"/>
          <p:cNvGrpSpPr/>
          <p:nvPr/>
        </p:nvGrpSpPr>
        <p:grpSpPr>
          <a:xfrm>
            <a:off x="723085" y="1075401"/>
            <a:ext cx="2855254" cy="2855376"/>
            <a:chOff x="129785" y="945611"/>
            <a:chExt cx="2855254" cy="2855376"/>
          </a:xfrm>
        </p:grpSpPr>
        <p:sp>
          <p:nvSpPr>
            <p:cNvPr id="4" name="円/楕円 3"/>
            <p:cNvSpPr/>
            <p:nvPr/>
          </p:nvSpPr>
          <p:spPr>
            <a:xfrm>
              <a:off x="129785" y="945611"/>
              <a:ext cx="2855254" cy="2855376"/>
            </a:xfrm>
            <a:prstGeom prst="ellipse">
              <a:avLst/>
            </a:prstGeom>
            <a:no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solidFill>
                  <a:schemeClr val="accent6">
                    <a:lumMod val="75000"/>
                  </a:schemeClr>
                </a:solidFill>
                <a:latin typeface="メイリオ"/>
                <a:ea typeface="メイリオ"/>
                <a:cs typeface="メイリオ"/>
              </a:endParaRPr>
            </a:p>
          </p:txBody>
        </p:sp>
        <p:sp>
          <p:nvSpPr>
            <p:cNvPr id="15" name="テキスト ボックス 14">
              <a:extLst>
                <a:ext uri="{FF2B5EF4-FFF2-40B4-BE49-F238E27FC236}">
                  <a16:creationId xmlns:a16="http://schemas.microsoft.com/office/drawing/2014/main" id="{FB13B2A5-B493-DF4D-B27A-FFBDE9C054C4}"/>
                </a:ext>
              </a:extLst>
            </p:cNvPr>
            <p:cNvSpPr txBox="1"/>
            <p:nvPr/>
          </p:nvSpPr>
          <p:spPr>
            <a:xfrm>
              <a:off x="208547" y="1901355"/>
              <a:ext cx="2698175" cy="9541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2800" dirty="0">
                  <a:solidFill>
                    <a:schemeClr val="accent6">
                      <a:lumMod val="75000"/>
                    </a:schemeClr>
                  </a:solidFill>
                  <a:latin typeface="Meiryo" panose="020B0604030504040204" pitchFamily="34" charset="-128"/>
                  <a:ea typeface="Meiryo" panose="020B0604030504040204" pitchFamily="34" charset="-128"/>
                </a:rPr>
                <a:t>筑波大生の</a:t>
              </a:r>
              <a:endParaRPr lang="en-US" altLang="ja-JP" sz="2800" dirty="0">
                <a:solidFill>
                  <a:schemeClr val="accent6">
                    <a:lumMod val="75000"/>
                  </a:schemeClr>
                </a:solidFill>
                <a:latin typeface="Meiryo" panose="020B0604030504040204" pitchFamily="34" charset="-128"/>
                <a:ea typeface="Meiryo" panose="020B0604030504040204" pitchFamily="34" charset="-128"/>
              </a:endParaRPr>
            </a:p>
            <a:p>
              <a:pPr algn="ctr"/>
              <a:r>
                <a:rPr lang="ja-JP" altLang="en-US" sz="2800" dirty="0">
                  <a:solidFill>
                    <a:schemeClr val="accent6">
                      <a:lumMod val="75000"/>
                    </a:schemeClr>
                  </a:solidFill>
                  <a:latin typeface="Meiryo" panose="020B0604030504040204" pitchFamily="34" charset="-128"/>
                  <a:ea typeface="Meiryo" panose="020B0604030504040204" pitchFamily="34" charset="-128"/>
                </a:rPr>
                <a:t>睡眠時間は短い</a:t>
              </a:r>
              <a:endParaRPr lang="en-US" altLang="ja-JP" sz="2800" dirty="0">
                <a:solidFill>
                  <a:schemeClr val="accent6">
                    <a:lumMod val="75000"/>
                  </a:schemeClr>
                </a:solidFill>
                <a:latin typeface="Meiryo" panose="020B0604030504040204" pitchFamily="34" charset="-128"/>
                <a:ea typeface="Meiryo" panose="020B0604030504040204" pitchFamily="34" charset="-128"/>
              </a:endParaRPr>
            </a:p>
          </p:txBody>
        </p:sp>
      </p:grpSp>
      <p:grpSp>
        <p:nvGrpSpPr>
          <p:cNvPr id="7" name="図形グループ 6"/>
          <p:cNvGrpSpPr/>
          <p:nvPr/>
        </p:nvGrpSpPr>
        <p:grpSpPr>
          <a:xfrm>
            <a:off x="1219072" y="3665995"/>
            <a:ext cx="3262432" cy="3022248"/>
            <a:chOff x="978044" y="3749431"/>
            <a:chExt cx="3262432" cy="3022248"/>
          </a:xfrm>
        </p:grpSpPr>
        <p:sp>
          <p:nvSpPr>
            <p:cNvPr id="16" name="円/楕円 15"/>
            <p:cNvSpPr/>
            <p:nvPr/>
          </p:nvSpPr>
          <p:spPr>
            <a:xfrm>
              <a:off x="1033080" y="3749431"/>
              <a:ext cx="3151904" cy="302224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latin typeface="メイリオ"/>
                <a:ea typeface="メイリオ"/>
                <a:cs typeface="メイリオ"/>
              </a:endParaRPr>
            </a:p>
          </p:txBody>
        </p:sp>
        <p:sp>
          <p:nvSpPr>
            <p:cNvPr id="17" name="テキスト ボックス 16">
              <a:extLst>
                <a:ext uri="{FF2B5EF4-FFF2-40B4-BE49-F238E27FC236}">
                  <a16:creationId xmlns:a16="http://schemas.microsoft.com/office/drawing/2014/main" id="{FB13B2A5-B493-DF4D-B27A-FFBDE9C054C4}"/>
                </a:ext>
              </a:extLst>
            </p:cNvPr>
            <p:cNvSpPr txBox="1"/>
            <p:nvPr/>
          </p:nvSpPr>
          <p:spPr>
            <a:xfrm>
              <a:off x="978044" y="4872047"/>
              <a:ext cx="3262432"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2400" dirty="0">
                  <a:solidFill>
                    <a:srgbClr val="4F81BD"/>
                  </a:solidFill>
                  <a:latin typeface="Meiryo" panose="020B0604030504040204" pitchFamily="34" charset="-128"/>
                  <a:ea typeface="Meiryo" panose="020B0604030504040204" pitchFamily="34" charset="-128"/>
                </a:rPr>
                <a:t>睡眠時間が短い人ほど</a:t>
              </a:r>
              <a:endParaRPr lang="en-US" altLang="ja-JP" sz="2400" dirty="0">
                <a:solidFill>
                  <a:srgbClr val="4F81BD"/>
                </a:solidFill>
                <a:latin typeface="Meiryo" panose="020B0604030504040204" pitchFamily="34" charset="-128"/>
                <a:ea typeface="Meiryo" panose="020B0604030504040204" pitchFamily="34" charset="-128"/>
              </a:endParaRPr>
            </a:p>
            <a:p>
              <a:pPr algn="ctr"/>
              <a:r>
                <a:rPr lang="ja-JP" altLang="en-US" sz="2400" dirty="0">
                  <a:solidFill>
                    <a:srgbClr val="4F81BD"/>
                  </a:solidFill>
                  <a:latin typeface="Meiryo" panose="020B0604030504040204" pitchFamily="34" charset="-128"/>
                  <a:ea typeface="Meiryo" panose="020B0604030504040204" pitchFamily="34" charset="-128"/>
                </a:rPr>
                <a:t>授業で眠気がある</a:t>
              </a:r>
              <a:endParaRPr lang="en-US" altLang="ja-JP" sz="2400" dirty="0">
                <a:solidFill>
                  <a:srgbClr val="4F81BD"/>
                </a:solidFill>
                <a:latin typeface="Meiryo" panose="020B0604030504040204" pitchFamily="34" charset="-128"/>
                <a:ea typeface="Meiryo" panose="020B0604030504040204" pitchFamily="34" charset="-128"/>
              </a:endParaRPr>
            </a:p>
          </p:txBody>
        </p:sp>
      </p:grpSp>
      <p:grpSp>
        <p:nvGrpSpPr>
          <p:cNvPr id="10" name="図形グループ 9"/>
          <p:cNvGrpSpPr/>
          <p:nvPr/>
        </p:nvGrpSpPr>
        <p:grpSpPr>
          <a:xfrm>
            <a:off x="5371584" y="996034"/>
            <a:ext cx="2999504" cy="3008908"/>
            <a:chOff x="5946343" y="968222"/>
            <a:chExt cx="2999504" cy="3008908"/>
          </a:xfrm>
        </p:grpSpPr>
        <p:sp>
          <p:nvSpPr>
            <p:cNvPr id="26" name="円/楕円 25"/>
            <p:cNvSpPr/>
            <p:nvPr/>
          </p:nvSpPr>
          <p:spPr>
            <a:xfrm>
              <a:off x="5946343" y="968222"/>
              <a:ext cx="2999504" cy="3008908"/>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solidFill>
                  <a:schemeClr val="accent6">
                    <a:lumMod val="75000"/>
                  </a:schemeClr>
                </a:solidFill>
                <a:latin typeface="メイリオ"/>
                <a:ea typeface="メイリオ"/>
                <a:cs typeface="メイリオ"/>
              </a:endParaRPr>
            </a:p>
          </p:txBody>
        </p:sp>
        <p:sp>
          <p:nvSpPr>
            <p:cNvPr id="27" name="テキスト ボックス 26">
              <a:extLst>
                <a:ext uri="{FF2B5EF4-FFF2-40B4-BE49-F238E27FC236}">
                  <a16:creationId xmlns:a16="http://schemas.microsoft.com/office/drawing/2014/main" id="{FB13B2A5-B493-DF4D-B27A-FFBDE9C054C4}"/>
                </a:ext>
              </a:extLst>
            </p:cNvPr>
            <p:cNvSpPr txBox="1"/>
            <p:nvPr/>
          </p:nvSpPr>
          <p:spPr>
            <a:xfrm>
              <a:off x="5987763" y="1784906"/>
              <a:ext cx="2921192" cy="13849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2800" dirty="0">
                  <a:solidFill>
                    <a:schemeClr val="accent2"/>
                  </a:solidFill>
                  <a:latin typeface="Meiryo" panose="020B0604030504040204" pitchFamily="34" charset="-128"/>
                  <a:ea typeface="Meiryo" panose="020B0604030504040204" pitchFamily="34" charset="-128"/>
                </a:rPr>
                <a:t>一日に一回以上</a:t>
              </a:r>
              <a:endParaRPr lang="en-US" altLang="ja-JP" sz="2800" dirty="0">
                <a:solidFill>
                  <a:schemeClr val="accent2"/>
                </a:solidFill>
                <a:latin typeface="Meiryo" panose="020B0604030504040204" pitchFamily="34" charset="-128"/>
                <a:ea typeface="Meiryo" panose="020B0604030504040204" pitchFamily="34" charset="-128"/>
              </a:endParaRPr>
            </a:p>
            <a:p>
              <a:pPr algn="ctr"/>
              <a:r>
                <a:rPr lang="en-US" altLang="ja-JP" sz="2800" dirty="0">
                  <a:solidFill>
                    <a:schemeClr val="accent2"/>
                  </a:solidFill>
                  <a:latin typeface="Meiryo" panose="020B0604030504040204" pitchFamily="34" charset="-128"/>
                  <a:ea typeface="Meiryo" panose="020B0604030504040204" pitchFamily="34" charset="-128"/>
                </a:rPr>
                <a:t>8</a:t>
              </a:r>
              <a:r>
                <a:rPr lang="ja-JP" altLang="en-US" sz="2800" dirty="0">
                  <a:solidFill>
                    <a:schemeClr val="accent2"/>
                  </a:solidFill>
                  <a:latin typeface="Meiryo" panose="020B0604030504040204" pitchFamily="34" charset="-128"/>
                  <a:ea typeface="Meiryo" panose="020B0604030504040204" pitchFamily="34" charset="-128"/>
                </a:rPr>
                <a:t>割が眠くなり</a:t>
              </a:r>
              <a:endParaRPr lang="en-US" altLang="ja-JP" sz="2800" dirty="0">
                <a:solidFill>
                  <a:schemeClr val="accent2"/>
                </a:solidFill>
                <a:latin typeface="Meiryo" panose="020B0604030504040204" pitchFamily="34" charset="-128"/>
                <a:ea typeface="Meiryo" panose="020B0604030504040204" pitchFamily="34" charset="-128"/>
              </a:endParaRPr>
            </a:p>
            <a:p>
              <a:pPr algn="ctr"/>
              <a:r>
                <a:rPr lang="ja-JP" altLang="ja-JP" sz="2800" dirty="0">
                  <a:solidFill>
                    <a:schemeClr val="accent2"/>
                  </a:solidFill>
                  <a:latin typeface="Meiryo" panose="020B0604030504040204" pitchFamily="34" charset="-128"/>
                  <a:ea typeface="Meiryo" panose="020B0604030504040204" pitchFamily="34" charset="-128"/>
                </a:rPr>
                <a:t>6</a:t>
              </a:r>
              <a:r>
                <a:rPr lang="ja-JP" altLang="en-US" sz="2800" dirty="0">
                  <a:solidFill>
                    <a:schemeClr val="accent2"/>
                  </a:solidFill>
                  <a:latin typeface="Meiryo" panose="020B0604030504040204" pitchFamily="34" charset="-128"/>
                  <a:ea typeface="Meiryo" panose="020B0604030504040204" pitchFamily="34" charset="-128"/>
                </a:rPr>
                <a:t>割が寝てしまう</a:t>
              </a:r>
              <a:endParaRPr lang="en-US" altLang="ja-JP" sz="2800" dirty="0">
                <a:solidFill>
                  <a:schemeClr val="accent2"/>
                </a:solidFill>
                <a:latin typeface="Meiryo" panose="020B0604030504040204" pitchFamily="34" charset="-128"/>
                <a:ea typeface="Meiryo" panose="020B0604030504040204" pitchFamily="34" charset="-128"/>
              </a:endParaRPr>
            </a:p>
          </p:txBody>
        </p:sp>
      </p:grpSp>
      <p:grpSp>
        <p:nvGrpSpPr>
          <p:cNvPr id="8" name="図形グループ 7"/>
          <p:cNvGrpSpPr/>
          <p:nvPr/>
        </p:nvGrpSpPr>
        <p:grpSpPr>
          <a:xfrm>
            <a:off x="3350656" y="2127059"/>
            <a:ext cx="2165176" cy="2193087"/>
            <a:chOff x="3174520" y="1848938"/>
            <a:chExt cx="2165176" cy="2193087"/>
          </a:xfrm>
        </p:grpSpPr>
        <p:sp>
          <p:nvSpPr>
            <p:cNvPr id="28" name="円/楕円 27"/>
            <p:cNvSpPr/>
            <p:nvPr/>
          </p:nvSpPr>
          <p:spPr>
            <a:xfrm>
              <a:off x="3174520" y="1848938"/>
              <a:ext cx="2165176" cy="2193087"/>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solidFill>
                  <a:schemeClr val="accent6">
                    <a:lumMod val="75000"/>
                  </a:schemeClr>
                </a:solidFill>
                <a:latin typeface="メイリオ"/>
                <a:ea typeface="メイリオ"/>
                <a:cs typeface="メイリオ"/>
              </a:endParaRPr>
            </a:p>
          </p:txBody>
        </p:sp>
        <p:sp>
          <p:nvSpPr>
            <p:cNvPr id="29" name="テキスト ボックス 28">
              <a:extLst>
                <a:ext uri="{FF2B5EF4-FFF2-40B4-BE49-F238E27FC236}">
                  <a16:creationId xmlns:a16="http://schemas.microsoft.com/office/drawing/2014/main" id="{FB13B2A5-B493-DF4D-B27A-FFBDE9C054C4}"/>
                </a:ext>
              </a:extLst>
            </p:cNvPr>
            <p:cNvSpPr txBox="1"/>
            <p:nvPr/>
          </p:nvSpPr>
          <p:spPr>
            <a:xfrm>
              <a:off x="3448894" y="2461666"/>
              <a:ext cx="1620957" cy="9541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altLang="ja-JP" sz="2800" dirty="0">
                  <a:solidFill>
                    <a:schemeClr val="accent3"/>
                  </a:solidFill>
                  <a:latin typeface="Meiryo" panose="020B0604030504040204" pitchFamily="34" charset="-128"/>
                  <a:ea typeface="Meiryo" panose="020B0604030504040204" pitchFamily="34" charset="-128"/>
                </a:rPr>
                <a:t>3</a:t>
              </a:r>
              <a:r>
                <a:rPr lang="ja-JP" altLang="en-US" sz="2800" dirty="0">
                  <a:solidFill>
                    <a:schemeClr val="accent3"/>
                  </a:solidFill>
                  <a:latin typeface="Meiryo" panose="020B0604030504040204" pitchFamily="34" charset="-128"/>
                  <a:ea typeface="Meiryo" panose="020B0604030504040204" pitchFamily="34" charset="-128"/>
                </a:rPr>
                <a:t>限が</a:t>
              </a:r>
              <a:endParaRPr lang="en-US" altLang="ja-JP" sz="2800" dirty="0">
                <a:solidFill>
                  <a:schemeClr val="accent3"/>
                </a:solidFill>
                <a:latin typeface="Meiryo" panose="020B0604030504040204" pitchFamily="34" charset="-128"/>
                <a:ea typeface="Meiryo" panose="020B0604030504040204" pitchFamily="34" charset="-128"/>
              </a:endParaRPr>
            </a:p>
            <a:p>
              <a:pPr algn="ctr"/>
              <a:r>
                <a:rPr lang="ja-JP" altLang="en-US" sz="2800" dirty="0">
                  <a:solidFill>
                    <a:schemeClr val="accent3"/>
                  </a:solidFill>
                  <a:latin typeface="Meiryo" panose="020B0604030504040204" pitchFamily="34" charset="-128"/>
                  <a:ea typeface="Meiryo" panose="020B0604030504040204" pitchFamily="34" charset="-128"/>
                </a:rPr>
                <a:t>一番眠い</a:t>
              </a:r>
              <a:endParaRPr lang="en-US" altLang="ja-JP" sz="2800" dirty="0">
                <a:solidFill>
                  <a:schemeClr val="accent3"/>
                </a:solidFill>
                <a:latin typeface="Meiryo" panose="020B0604030504040204" pitchFamily="34" charset="-128"/>
                <a:ea typeface="Meiryo" panose="020B0604030504040204" pitchFamily="34" charset="-128"/>
              </a:endParaRPr>
            </a:p>
          </p:txBody>
        </p:sp>
      </p:grpSp>
      <p:grpSp>
        <p:nvGrpSpPr>
          <p:cNvPr id="9" name="図形グループ 8"/>
          <p:cNvGrpSpPr/>
          <p:nvPr/>
        </p:nvGrpSpPr>
        <p:grpSpPr>
          <a:xfrm>
            <a:off x="4444552" y="3524617"/>
            <a:ext cx="3249802" cy="3249947"/>
            <a:chOff x="4370391" y="3786513"/>
            <a:chExt cx="3249802" cy="3249947"/>
          </a:xfrm>
          <a:noFill/>
        </p:grpSpPr>
        <p:sp>
          <p:nvSpPr>
            <p:cNvPr id="30" name="円/楕円 29"/>
            <p:cNvSpPr/>
            <p:nvPr/>
          </p:nvSpPr>
          <p:spPr>
            <a:xfrm>
              <a:off x="4370391" y="3786513"/>
              <a:ext cx="3249802" cy="3249947"/>
            </a:xfrm>
            <a:prstGeom prst="ellipse">
              <a:avLst/>
            </a:prstGeom>
            <a:grp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solidFill>
                  <a:schemeClr val="accent6">
                    <a:lumMod val="75000"/>
                  </a:schemeClr>
                </a:solidFill>
                <a:latin typeface="メイリオ"/>
                <a:ea typeface="メイリオ"/>
                <a:cs typeface="メイリオ"/>
              </a:endParaRPr>
            </a:p>
          </p:txBody>
        </p:sp>
        <p:sp>
          <p:nvSpPr>
            <p:cNvPr id="31" name="テキスト ボックス 30">
              <a:extLst>
                <a:ext uri="{FF2B5EF4-FFF2-40B4-BE49-F238E27FC236}">
                  <a16:creationId xmlns:a16="http://schemas.microsoft.com/office/drawing/2014/main" id="{FB13B2A5-B493-DF4D-B27A-FFBDE9C054C4}"/>
                </a:ext>
              </a:extLst>
            </p:cNvPr>
            <p:cNvSpPr txBox="1"/>
            <p:nvPr/>
          </p:nvSpPr>
          <p:spPr>
            <a:xfrm>
              <a:off x="4464300" y="4714445"/>
              <a:ext cx="3057247" cy="1384995"/>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2800" dirty="0">
                  <a:solidFill>
                    <a:schemeClr val="accent5"/>
                  </a:solidFill>
                  <a:latin typeface="Meiryo" panose="020B0604030504040204" pitchFamily="34" charset="-128"/>
                  <a:ea typeface="Meiryo" panose="020B0604030504040204" pitchFamily="34" charset="-128"/>
                </a:rPr>
                <a:t>仮眠してる人も</a:t>
              </a:r>
              <a:endParaRPr lang="en-US" altLang="ja-JP" sz="2800" dirty="0">
                <a:solidFill>
                  <a:schemeClr val="accent5"/>
                </a:solidFill>
                <a:latin typeface="Meiryo" panose="020B0604030504040204" pitchFamily="34" charset="-128"/>
                <a:ea typeface="Meiryo" panose="020B0604030504040204" pitchFamily="34" charset="-128"/>
              </a:endParaRPr>
            </a:p>
            <a:p>
              <a:pPr algn="ctr"/>
              <a:r>
                <a:rPr lang="ja-JP" altLang="en-US" sz="2800" dirty="0">
                  <a:solidFill>
                    <a:schemeClr val="accent5"/>
                  </a:solidFill>
                  <a:latin typeface="Meiryo" panose="020B0604030504040204" pitchFamily="34" charset="-128"/>
                  <a:ea typeface="Meiryo" panose="020B0604030504040204" pitchFamily="34" charset="-128"/>
                </a:rPr>
                <a:t>してない人も</a:t>
              </a:r>
              <a:endParaRPr lang="en-US" altLang="ja-JP" sz="2800" dirty="0">
                <a:solidFill>
                  <a:schemeClr val="accent5"/>
                </a:solidFill>
                <a:latin typeface="Meiryo" panose="020B0604030504040204" pitchFamily="34" charset="-128"/>
                <a:ea typeface="Meiryo" panose="020B0604030504040204" pitchFamily="34" charset="-128"/>
              </a:endParaRPr>
            </a:p>
            <a:p>
              <a:pPr algn="ctr"/>
              <a:r>
                <a:rPr lang="ja-JP" altLang="en-US" sz="2800" dirty="0">
                  <a:solidFill>
                    <a:schemeClr val="accent5"/>
                  </a:solidFill>
                  <a:latin typeface="Meiryo" panose="020B0604030504040204" pitchFamily="34" charset="-128"/>
                  <a:ea typeface="Meiryo" panose="020B0604030504040204" pitchFamily="34" charset="-128"/>
                </a:rPr>
                <a:t>眠気の頻度は同じ</a:t>
              </a:r>
              <a:endParaRPr lang="en-US" altLang="ja-JP" sz="2800" dirty="0">
                <a:solidFill>
                  <a:schemeClr val="accent5"/>
                </a:solidFill>
                <a:latin typeface="Meiryo" panose="020B0604030504040204" pitchFamily="34" charset="-128"/>
                <a:ea typeface="Meiryo" panose="020B0604030504040204" pitchFamily="34" charset="-128"/>
              </a:endParaRPr>
            </a:p>
          </p:txBody>
        </p:sp>
      </p:grpSp>
      <p:sp>
        <p:nvSpPr>
          <p:cNvPr id="32" name="正方形/長方形 31">
            <a:extLst>
              <a:ext uri="{FF2B5EF4-FFF2-40B4-BE49-F238E27FC236}">
                <a16:creationId xmlns:a16="http://schemas.microsoft.com/office/drawing/2014/main" id="{0899C91C-A551-254C-9E99-CA79AD71CB6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33" name="正方形/長方形 32">
            <a:extLst>
              <a:ext uri="{FF2B5EF4-FFF2-40B4-BE49-F238E27FC236}">
                <a16:creationId xmlns:a16="http://schemas.microsoft.com/office/drawing/2014/main" id="{BD11E117-0E9C-4446-9B26-05BA9BE5BC71}"/>
              </a:ext>
            </a:extLst>
          </p:cNvPr>
          <p:cNvSpPr/>
          <p:nvPr/>
        </p:nvSpPr>
        <p:spPr>
          <a:xfrm>
            <a:off x="8173456"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34" name="正方形/長方形 33">
            <a:extLst>
              <a:ext uri="{FF2B5EF4-FFF2-40B4-BE49-F238E27FC236}">
                <a16:creationId xmlns:a16="http://schemas.microsoft.com/office/drawing/2014/main" id="{58884B31-76DD-4243-AAB7-7E89C8BFD7B8}"/>
              </a:ext>
            </a:extLst>
          </p:cNvPr>
          <p:cNvSpPr/>
          <p:nvPr/>
        </p:nvSpPr>
        <p:spPr>
          <a:xfrm>
            <a:off x="7688323"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35" name="正方形/長方形 34">
            <a:extLst>
              <a:ext uri="{FF2B5EF4-FFF2-40B4-BE49-F238E27FC236}">
                <a16:creationId xmlns:a16="http://schemas.microsoft.com/office/drawing/2014/main" id="{12EDD566-5A27-5148-AD1A-B4ADC80BE34A}"/>
              </a:ext>
            </a:extLst>
          </p:cNvPr>
          <p:cNvSpPr/>
          <p:nvPr/>
        </p:nvSpPr>
        <p:spPr>
          <a:xfrm>
            <a:off x="7199320"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6" name="正方形/長方形 35">
            <a:extLst>
              <a:ext uri="{FF2B5EF4-FFF2-40B4-BE49-F238E27FC236}">
                <a16:creationId xmlns:a16="http://schemas.microsoft.com/office/drawing/2014/main" id="{4B622293-6E16-7547-A49A-7D60FE680280}"/>
              </a:ext>
            </a:extLst>
          </p:cNvPr>
          <p:cNvSpPr/>
          <p:nvPr/>
        </p:nvSpPr>
        <p:spPr>
          <a:xfrm>
            <a:off x="6714187" y="1"/>
            <a:ext cx="485133" cy="854239"/>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0095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7C8E9A9-311E-CB4D-A0D0-C75A160AACA7}"/>
              </a:ext>
            </a:extLst>
          </p:cNvPr>
          <p:cNvSpPr>
            <a:spLocks noGrp="1"/>
          </p:cNvSpPr>
          <p:nvPr>
            <p:ph type="sldNum" sz="quarter" idx="12"/>
          </p:nvPr>
        </p:nvSpPr>
        <p:spPr/>
        <p:txBody>
          <a:bodyPr/>
          <a:lstStyle/>
          <a:p>
            <a:fld id="{E9791DFF-FD54-7B44-9A52-7D9A5D7D4C11}" type="slidenum">
              <a:rPr kumimoji="1" lang="ja-JP" altLang="en-US" smtClean="0"/>
              <a:t>23</a:t>
            </a:fld>
            <a:endParaRPr kumimoji="1" lang="ja-JP" altLang="en-US"/>
          </a:p>
        </p:txBody>
      </p:sp>
      <p:sp>
        <p:nvSpPr>
          <p:cNvPr id="6" name="正方形/長方形 5">
            <a:extLst>
              <a:ext uri="{FF2B5EF4-FFF2-40B4-BE49-F238E27FC236}">
                <a16:creationId xmlns:a16="http://schemas.microsoft.com/office/drawing/2014/main" id="{6BF8280F-F9D9-4540-BB93-960FC1365AFA}"/>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C1A35E69-76C2-9E4F-9E9F-901B6357B055}"/>
              </a:ext>
            </a:extLst>
          </p:cNvPr>
          <p:cNvSpPr txBox="1"/>
          <p:nvPr/>
        </p:nvSpPr>
        <p:spPr>
          <a:xfrm>
            <a:off x="70865" y="122563"/>
            <a:ext cx="5827236"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アウトプットまでの流れ</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85" name="正方形/長方形 84">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86" name="正方形/長方形 85">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87" name="正方形/長方形 86">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88" name="正方形/長方形 87">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89" name="正方形/長方形 88">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pic>
        <p:nvPicPr>
          <p:cNvPr id="7" name="図 6">
            <a:extLst>
              <a:ext uri="{FF2B5EF4-FFF2-40B4-BE49-F238E27FC236}">
                <a16:creationId xmlns:a16="http://schemas.microsoft.com/office/drawing/2014/main" id="{34DB6D55-99FF-3148-97B3-0995EFB2B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482" y="2199412"/>
            <a:ext cx="5895036" cy="3999847"/>
          </a:xfrm>
          <a:prstGeom prst="rect">
            <a:avLst/>
          </a:prstGeom>
        </p:spPr>
      </p:pic>
    </p:spTree>
    <p:extLst>
      <p:ext uri="{BB962C8B-B14F-4D97-AF65-F5344CB8AC3E}">
        <p14:creationId xmlns:p14="http://schemas.microsoft.com/office/powerpoint/2010/main" val="2935523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5A55E1-1992-5447-ADBC-2C4D44FF9FC6}"/>
              </a:ext>
            </a:extLst>
          </p:cNvPr>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6" name="テキスト ボックス 5">
            <a:extLst>
              <a:ext uri="{FF2B5EF4-FFF2-40B4-BE49-F238E27FC236}">
                <a16:creationId xmlns:a16="http://schemas.microsoft.com/office/drawing/2014/main" id="{70E8BDF3-C438-DD4A-9BBD-EDF3DCE0E570}"/>
              </a:ext>
            </a:extLst>
          </p:cNvPr>
          <p:cNvSpPr txBox="1"/>
          <p:nvPr/>
        </p:nvSpPr>
        <p:spPr>
          <a:xfrm>
            <a:off x="1017180" y="1115308"/>
            <a:ext cx="7109639" cy="1015663"/>
          </a:xfrm>
          <a:prstGeom prst="rect">
            <a:avLst/>
          </a:prstGeom>
          <a:noFill/>
        </p:spPr>
        <p:txBody>
          <a:bodyPr wrap="none" rtlCol="0">
            <a:spAutoFit/>
          </a:bodyPr>
          <a:lstStyle/>
          <a:p>
            <a:pPr algn="ctr"/>
            <a:r>
              <a:rPr lang="ja-JP" altLang="en-US" sz="6000" b="1">
                <a:solidFill>
                  <a:schemeClr val="accent6">
                    <a:lumMod val="75000"/>
                  </a:schemeClr>
                </a:solidFill>
                <a:latin typeface="Meiryo" panose="020B0604030504040204" pitchFamily="34" charset="-128"/>
                <a:ea typeface="Meiryo" panose="020B0604030504040204" pitchFamily="34" charset="-128"/>
              </a:rPr>
              <a:t>アンケート分析結果</a:t>
            </a:r>
            <a:endParaRPr kumimoji="1" lang="ja-JP" altLang="en-US" sz="6000" b="1" dirty="0">
              <a:solidFill>
                <a:schemeClr val="accent6">
                  <a:lumMod val="75000"/>
                </a:schemeClr>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737EF51C-BB72-2E42-B336-504A12B4F162}"/>
              </a:ext>
            </a:extLst>
          </p:cNvPr>
          <p:cNvSpPr txBox="1"/>
          <p:nvPr/>
        </p:nvSpPr>
        <p:spPr>
          <a:xfrm>
            <a:off x="211060" y="222387"/>
            <a:ext cx="184666" cy="769441"/>
          </a:xfrm>
          <a:prstGeom prst="rect">
            <a:avLst/>
          </a:prstGeom>
          <a:noFill/>
        </p:spPr>
        <p:txBody>
          <a:bodyPr wrap="none" rtlCol="0">
            <a:spAutoFit/>
          </a:bodyPr>
          <a:lstStyle/>
          <a:p>
            <a:endParaRPr lang="en-US" altLang="ja-JP" sz="4400" b="1" dirty="0">
              <a:solidFill>
                <a:schemeClr val="accent6">
                  <a:lumMod val="75000"/>
                </a:schemeClr>
              </a:solidFill>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156EB1E4-103B-5947-8847-F0AB22E4710D}"/>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8" name="正方形/長方形 17">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9" name="正方形/長方形 18">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0" name="正方形/長方形 19">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分析結果</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tx1"/>
                </a:solidFill>
                <a:latin typeface="Meiryo" panose="020B0604030504040204" pitchFamily="34" charset="-128"/>
                <a:ea typeface="Meiryo" panose="020B0604030504040204" pitchFamily="34" charset="-128"/>
              </a:rPr>
              <a:t>振り返り</a:t>
            </a:r>
          </a:p>
        </p:txBody>
      </p:sp>
      <p:pic>
        <p:nvPicPr>
          <p:cNvPr id="9" name="図 8">
            <a:extLst>
              <a:ext uri="{FF2B5EF4-FFF2-40B4-BE49-F238E27FC236}">
                <a16:creationId xmlns:a16="http://schemas.microsoft.com/office/drawing/2014/main" id="{52A2580A-1723-8041-A370-024BBCD31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518" y="2392045"/>
            <a:ext cx="1598460" cy="3653957"/>
          </a:xfrm>
          <a:prstGeom prst="rect">
            <a:avLst/>
          </a:prstGeom>
        </p:spPr>
      </p:pic>
      <p:pic>
        <p:nvPicPr>
          <p:cNvPr id="14" name="図 13">
            <a:extLst>
              <a:ext uri="{FF2B5EF4-FFF2-40B4-BE49-F238E27FC236}">
                <a16:creationId xmlns:a16="http://schemas.microsoft.com/office/drawing/2014/main" id="{2A086634-6C70-6845-A5E0-CABF44D4F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482" y="2199412"/>
            <a:ext cx="5895036" cy="3999847"/>
          </a:xfrm>
          <a:prstGeom prst="rect">
            <a:avLst/>
          </a:prstGeom>
        </p:spPr>
      </p:pic>
      <p:sp>
        <p:nvSpPr>
          <p:cNvPr id="5" name="フレーム 4">
            <a:extLst>
              <a:ext uri="{FF2B5EF4-FFF2-40B4-BE49-F238E27FC236}">
                <a16:creationId xmlns:a16="http://schemas.microsoft.com/office/drawing/2014/main" id="{1E850EBF-0255-2644-BB5E-C98CF93DCA42}"/>
              </a:ext>
            </a:extLst>
          </p:cNvPr>
          <p:cNvSpPr/>
          <p:nvPr/>
        </p:nvSpPr>
        <p:spPr>
          <a:xfrm>
            <a:off x="1665513" y="2086939"/>
            <a:ext cx="2185518" cy="2490923"/>
          </a:xfrm>
          <a:prstGeom prst="frame">
            <a:avLst>
              <a:gd name="adj1" fmla="val 6570"/>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919496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15486" y="1296428"/>
            <a:ext cx="8513027" cy="4948154"/>
          </a:xfrm>
        </p:spPr>
        <p:txBody>
          <a:bodyPr>
            <a:normAutofit/>
          </a:bodyPr>
          <a:lstStyle/>
          <a:p>
            <a:pPr marL="0" indent="0" algn="ctr">
              <a:buNone/>
            </a:pPr>
            <a:r>
              <a:rPr kumimoji="1" lang="ja-JP" altLang="en-US" dirty="0">
                <a:latin typeface="Meiryo" panose="020B0604030504040204" pitchFamily="34" charset="-128"/>
                <a:ea typeface="Meiryo" panose="020B0604030504040204" pitchFamily="34" charset="-128"/>
              </a:rPr>
              <a:t>アンケート結果を２つの手法で分析</a:t>
            </a:r>
            <a:endParaRPr kumimoji="1"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a:p>
            <a:pPr marL="0" indent="0">
              <a:buNone/>
            </a:pPr>
            <a:r>
              <a:rPr kumimoji="1" lang="ja-JP" altLang="en-US" dirty="0">
                <a:latin typeface="Meiryo" panose="020B0604030504040204" pitchFamily="34" charset="-128"/>
                <a:ea typeface="Meiryo" panose="020B0604030504040204" pitchFamily="34" charset="-128"/>
              </a:rPr>
              <a:t>　</a:t>
            </a:r>
            <a:r>
              <a:rPr lang="ja-JP" altLang="en-US" sz="2600" dirty="0">
                <a:latin typeface="Meiryo" panose="020B0604030504040204" pitchFamily="34" charset="-128"/>
                <a:ea typeface="Meiryo" panose="020B0604030504040204" pitchFamily="34" charset="-128"/>
              </a:rPr>
              <a:t>１）睡眠時間を目的変数とした</a:t>
            </a:r>
            <a:r>
              <a:rPr lang="ja-JP" altLang="en-US" sz="2800" dirty="0">
                <a:latin typeface="Meiryo" panose="020B0604030504040204" pitchFamily="34" charset="-128"/>
                <a:ea typeface="Meiryo" panose="020B0604030504040204" pitchFamily="34" charset="-128"/>
              </a:rPr>
              <a:t>重回帰分析</a:t>
            </a:r>
            <a:endParaRPr lang="en-US" altLang="ja-JP" sz="2600" dirty="0">
              <a:latin typeface="Meiryo" panose="020B0604030504040204" pitchFamily="34" charset="-128"/>
              <a:ea typeface="Meiryo" panose="020B0604030504040204" pitchFamily="34" charset="-128"/>
            </a:endParaRPr>
          </a:p>
          <a:p>
            <a:pPr marL="0" indent="0">
              <a:buNone/>
            </a:pPr>
            <a:r>
              <a:rPr lang="ja-JP" altLang="en-US" sz="2600" dirty="0">
                <a:latin typeface="Meiryo" panose="020B0604030504040204" pitchFamily="34" charset="-128"/>
                <a:ea typeface="Meiryo" panose="020B0604030504040204" pitchFamily="34" charset="-128"/>
              </a:rPr>
              <a:t>　　　　⇒</a:t>
            </a:r>
            <a:r>
              <a:rPr lang="ja-JP" altLang="en-US" sz="2600" dirty="0">
                <a:solidFill>
                  <a:srgbClr val="FF0000"/>
                </a:solidFill>
                <a:latin typeface="Meiryo" panose="020B0604030504040204" pitchFamily="34" charset="-128"/>
                <a:ea typeface="Meiryo" panose="020B0604030504040204" pitchFamily="34" charset="-128"/>
              </a:rPr>
              <a:t>睡眠時間に影響を及ぼす要因</a:t>
            </a:r>
            <a:r>
              <a:rPr lang="ja-JP" altLang="en-US" sz="2600">
                <a:latin typeface="Meiryo" panose="020B0604030504040204" pitchFamily="34" charset="-128"/>
                <a:ea typeface="Meiryo" panose="020B0604030504040204" pitchFamily="34" charset="-128"/>
              </a:rPr>
              <a:t>の推定</a:t>
            </a:r>
            <a:endParaRPr lang="en-US" altLang="ja-JP" sz="2600" dirty="0">
              <a:latin typeface="Meiryo" panose="020B0604030504040204" pitchFamily="34" charset="-128"/>
              <a:ea typeface="Meiryo" panose="020B0604030504040204" pitchFamily="34" charset="-128"/>
            </a:endParaRPr>
          </a:p>
          <a:p>
            <a:pPr marL="0" indent="0">
              <a:buNone/>
            </a:pPr>
            <a:r>
              <a:rPr lang="ja-JP" altLang="en-US" sz="2600">
                <a:latin typeface="Meiryo" panose="020B0604030504040204" pitchFamily="34" charset="-128"/>
                <a:ea typeface="Meiryo" panose="020B0604030504040204" pitchFamily="34" charset="-128"/>
              </a:rPr>
              <a:t>　　　　　</a:t>
            </a:r>
            <a:r>
              <a:rPr lang="en-US" altLang="ja-JP" sz="2600" dirty="0">
                <a:solidFill>
                  <a:schemeClr val="accent1"/>
                </a:solidFill>
                <a:latin typeface="Meiryo" panose="020B0604030504040204" pitchFamily="34" charset="-128"/>
                <a:ea typeface="Meiryo" panose="020B0604030504040204" pitchFamily="34" charset="-128"/>
              </a:rPr>
              <a:t>(</a:t>
            </a:r>
            <a:r>
              <a:rPr lang="ja-JP" altLang="en-US" sz="2600">
                <a:solidFill>
                  <a:schemeClr val="accent1"/>
                </a:solidFill>
                <a:latin typeface="Meiryo" panose="020B0604030504040204" pitchFamily="34" charset="-128"/>
                <a:ea typeface="Meiryo" panose="020B0604030504040204" pitchFamily="34" charset="-128"/>
              </a:rPr>
              <a:t>なぜ筑波大生は睡眠時間が短いか</a:t>
            </a:r>
            <a:r>
              <a:rPr lang="en-US" altLang="ja-JP" sz="2600" dirty="0">
                <a:solidFill>
                  <a:schemeClr val="accent1"/>
                </a:solidFill>
                <a:latin typeface="Meiryo" panose="020B0604030504040204" pitchFamily="34" charset="-128"/>
                <a:ea typeface="Meiryo" panose="020B0604030504040204" pitchFamily="34" charset="-128"/>
              </a:rPr>
              <a:t>)</a:t>
            </a:r>
          </a:p>
          <a:p>
            <a:pPr marL="0" indent="0">
              <a:buNone/>
            </a:pPr>
            <a:r>
              <a:rPr kumimoji="1" lang="ja-JP" altLang="en-US" dirty="0">
                <a:latin typeface="Meiryo" panose="020B0604030504040204" pitchFamily="34" charset="-128"/>
                <a:ea typeface="Meiryo" panose="020B0604030504040204" pitchFamily="34" charset="-128"/>
              </a:rPr>
              <a:t>　</a:t>
            </a:r>
            <a:endParaRPr kumimoji="1" lang="en-US" altLang="ja-JP" dirty="0">
              <a:latin typeface="Meiryo" panose="020B0604030504040204" pitchFamily="34" charset="-128"/>
              <a:ea typeface="Meiryo" panose="020B0604030504040204" pitchFamily="34" charset="-128"/>
            </a:endParaRPr>
          </a:p>
          <a:p>
            <a:pPr marL="0" indent="0">
              <a:buNone/>
            </a:pPr>
            <a:r>
              <a:rPr lang="ja-JP" altLang="en-US" sz="2400" dirty="0">
                <a:latin typeface="Meiryo" panose="020B0604030504040204" pitchFamily="34" charset="-128"/>
                <a:ea typeface="Meiryo" panose="020B0604030504040204" pitchFamily="34" charset="-128"/>
              </a:rPr>
              <a:t>　</a:t>
            </a:r>
            <a:r>
              <a:rPr lang="ja-JP" altLang="en-US" sz="2600" dirty="0">
                <a:latin typeface="Meiryo" panose="020B0604030504040204" pitchFamily="34" charset="-128"/>
                <a:ea typeface="Meiryo" panose="020B0604030504040204" pitchFamily="34" charset="-128"/>
              </a:rPr>
              <a:t>２）眠くなる頻度を目的変数とした</a:t>
            </a:r>
            <a:r>
              <a:rPr lang="ja-JP" altLang="en-US" sz="2800" dirty="0">
                <a:latin typeface="Meiryo" panose="020B0604030504040204" pitchFamily="34" charset="-128"/>
                <a:ea typeface="Meiryo" panose="020B0604030504040204" pitchFamily="34" charset="-128"/>
              </a:rPr>
              <a:t>数量化</a:t>
            </a:r>
            <a:r>
              <a:rPr lang="en-US" altLang="ja-JP" sz="2800" dirty="0">
                <a:latin typeface="Meiryo" panose="020B0604030504040204" pitchFamily="34" charset="-128"/>
                <a:ea typeface="Meiryo" panose="020B0604030504040204" pitchFamily="34" charset="-128"/>
              </a:rPr>
              <a:t>Ⅱ</a:t>
            </a:r>
            <a:r>
              <a:rPr lang="ja-JP" altLang="en-US" sz="2800" dirty="0">
                <a:latin typeface="Meiryo" panose="020B0604030504040204" pitchFamily="34" charset="-128"/>
                <a:ea typeface="Meiryo" panose="020B0604030504040204" pitchFamily="34" charset="-128"/>
              </a:rPr>
              <a:t>類分析</a:t>
            </a:r>
            <a:endParaRPr lang="en-US" altLang="ja-JP" sz="2800" dirty="0">
              <a:latin typeface="Meiryo" panose="020B0604030504040204" pitchFamily="34" charset="-128"/>
              <a:ea typeface="Meiryo" panose="020B0604030504040204" pitchFamily="34" charset="-128"/>
            </a:endParaRPr>
          </a:p>
          <a:p>
            <a:pPr marL="0" indent="0">
              <a:buNone/>
            </a:pPr>
            <a:r>
              <a:rPr lang="ja-JP" altLang="en-US" sz="2600" dirty="0">
                <a:latin typeface="Meiryo" panose="020B0604030504040204" pitchFamily="34" charset="-128"/>
                <a:ea typeface="Meiryo" panose="020B0604030504040204" pitchFamily="34" charset="-128"/>
              </a:rPr>
              <a:t>　　　　⇒</a:t>
            </a:r>
            <a:r>
              <a:rPr lang="ja-JP" altLang="en-US" sz="2600" dirty="0">
                <a:solidFill>
                  <a:srgbClr val="FF0000"/>
                </a:solidFill>
                <a:latin typeface="Meiryo" panose="020B0604030504040204" pitchFamily="34" charset="-128"/>
                <a:ea typeface="Meiryo" panose="020B0604030504040204" pitchFamily="34" charset="-128"/>
              </a:rPr>
              <a:t>眠くなる要因</a:t>
            </a:r>
            <a:r>
              <a:rPr lang="ja-JP" altLang="en-US" sz="2600">
                <a:latin typeface="Meiryo" panose="020B0604030504040204" pitchFamily="34" charset="-128"/>
                <a:ea typeface="Meiryo" panose="020B0604030504040204" pitchFamily="34" charset="-128"/>
              </a:rPr>
              <a:t>の推定</a:t>
            </a:r>
            <a:endParaRPr lang="en-US" altLang="ja-JP" sz="2600" dirty="0">
              <a:latin typeface="Meiryo" panose="020B0604030504040204" pitchFamily="34" charset="-128"/>
              <a:ea typeface="Meiryo" panose="020B0604030504040204" pitchFamily="34" charset="-128"/>
            </a:endParaRPr>
          </a:p>
          <a:p>
            <a:pPr marL="0" indent="0">
              <a:buNone/>
            </a:pPr>
            <a:r>
              <a:rPr lang="ja-JP" altLang="en-US" sz="2600">
                <a:latin typeface="Meiryo" panose="020B0604030504040204" pitchFamily="34" charset="-128"/>
                <a:ea typeface="Meiryo" panose="020B0604030504040204" pitchFamily="34" charset="-128"/>
              </a:rPr>
              <a:t>　　　　　</a:t>
            </a:r>
            <a:r>
              <a:rPr lang="en-US" altLang="ja-JP" sz="2600" dirty="0">
                <a:solidFill>
                  <a:schemeClr val="accent1"/>
                </a:solidFill>
                <a:latin typeface="Meiryo" panose="020B0604030504040204" pitchFamily="34" charset="-128"/>
                <a:ea typeface="Meiryo" panose="020B0604030504040204" pitchFamily="34" charset="-128"/>
              </a:rPr>
              <a:t>(</a:t>
            </a:r>
            <a:r>
              <a:rPr lang="ja-JP" altLang="en-US" sz="2600">
                <a:solidFill>
                  <a:schemeClr val="accent1"/>
                </a:solidFill>
                <a:latin typeface="Meiryo" panose="020B0604030504040204" pitchFamily="34" charset="-128"/>
                <a:ea typeface="Meiryo" panose="020B0604030504040204" pitchFamily="34" charset="-128"/>
              </a:rPr>
              <a:t>なぜ授業中眠くなるのか</a:t>
            </a:r>
            <a:r>
              <a:rPr lang="en-US" altLang="ja-JP" sz="2600" dirty="0">
                <a:solidFill>
                  <a:schemeClr val="accent1"/>
                </a:solidFill>
                <a:latin typeface="Meiryo" panose="020B0604030504040204" pitchFamily="34" charset="-128"/>
                <a:ea typeface="Meiryo" panose="020B0604030504040204" pitchFamily="34" charset="-128"/>
              </a:rPr>
              <a:t>)</a:t>
            </a:r>
          </a:p>
        </p:txBody>
      </p:sp>
      <p:sp>
        <p:nvSpPr>
          <p:cNvPr id="4" name="スライド番号プレースホルダー 3"/>
          <p:cNvSpPr>
            <a:spLocks noGrp="1"/>
          </p:cNvSpPr>
          <p:nvPr>
            <p:ph type="sldNum" sz="quarter" idx="12"/>
          </p:nvPr>
        </p:nvSpPr>
        <p:spPr>
          <a:xfrm>
            <a:off x="6553200" y="6356352"/>
            <a:ext cx="2133600" cy="365125"/>
          </a:xfrm>
        </p:spPr>
        <p:txBody>
          <a:bodyPr/>
          <a:lstStyle/>
          <a:p>
            <a:fld id="{E9791DFF-FD54-7B44-9A52-7D9A5D7D4C11}" type="slidenum">
              <a:rPr lang="ja-JP" altLang="en-US">
                <a:solidFill>
                  <a:prstClr val="black">
                    <a:tint val="75000"/>
                  </a:prstClr>
                </a:solidFill>
                <a:latin typeface="Calibri"/>
                <a:ea typeface="ＭＳ Ｐゴシック" panose="020B0600070205080204" pitchFamily="50" charset="-128"/>
              </a:rPr>
              <a:pPr/>
              <a:t>25</a:t>
            </a:fld>
            <a:endParaRPr lang="ja-JP" altLang="en-US">
              <a:solidFill>
                <a:prstClr val="black">
                  <a:tint val="75000"/>
                </a:prstClr>
              </a:solidFill>
              <a:latin typeface="Calibri"/>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156EB1E4-103B-5947-8847-F0AB22E4710D}"/>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70E8BDF3-C438-DD4A-9BBD-EDF3DCE0E570}"/>
              </a:ext>
            </a:extLst>
          </p:cNvPr>
          <p:cNvSpPr txBox="1"/>
          <p:nvPr/>
        </p:nvSpPr>
        <p:spPr>
          <a:xfrm>
            <a:off x="0" y="146354"/>
            <a:ext cx="4801314" cy="707886"/>
          </a:xfrm>
          <a:prstGeom prst="rect">
            <a:avLst/>
          </a:prstGeom>
          <a:noFill/>
        </p:spPr>
        <p:txBody>
          <a:bodyPr wrap="none" rtlCol="0">
            <a:spAutoFit/>
          </a:bodyPr>
          <a:lstStyle/>
          <a:p>
            <a:pPr algn="ctr"/>
            <a:r>
              <a:rPr lang="ja-JP" altLang="en-US" sz="4000" b="1" dirty="0">
                <a:solidFill>
                  <a:srgbClr val="F79646">
                    <a:lumMod val="75000"/>
                  </a:srgbClr>
                </a:solidFill>
                <a:latin typeface="Meiryo" panose="020B0604030504040204" pitchFamily="34" charset="-128"/>
                <a:ea typeface="Meiryo" panose="020B0604030504040204" pitchFamily="34" charset="-128"/>
              </a:rPr>
              <a:t>アンケート結果分析</a:t>
            </a:r>
          </a:p>
        </p:txBody>
      </p:sp>
      <p:sp>
        <p:nvSpPr>
          <p:cNvPr id="19" name="正方形/長方形 18">
            <a:extLst>
              <a:ext uri="{FF2B5EF4-FFF2-40B4-BE49-F238E27FC236}">
                <a16:creationId xmlns:a16="http://schemas.microsoft.com/office/drawing/2014/main" id="{1FA4E994-8A50-7E43-9517-AE6368180BB6}"/>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20" name="正方形/長方形 19">
            <a:extLst>
              <a:ext uri="{FF2B5EF4-FFF2-40B4-BE49-F238E27FC236}">
                <a16:creationId xmlns:a16="http://schemas.microsoft.com/office/drawing/2014/main" id="{5EB50013-0713-CE4A-8BB1-65DA3B0D474B}"/>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1" name="正方形/長方形 20">
            <a:extLst>
              <a:ext uri="{FF2B5EF4-FFF2-40B4-BE49-F238E27FC236}">
                <a16:creationId xmlns:a16="http://schemas.microsoft.com/office/drawing/2014/main" id="{24C217F6-4121-DB48-B383-7DD9C15B8444}"/>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2" name="正方形/長方形 21">
            <a:extLst>
              <a:ext uri="{FF2B5EF4-FFF2-40B4-BE49-F238E27FC236}">
                <a16:creationId xmlns:a16="http://schemas.microsoft.com/office/drawing/2014/main" id="{11D69843-980D-FA4F-A904-9549D4708A72}"/>
              </a:ext>
            </a:extLst>
          </p:cNvPr>
          <p:cNvSpPr/>
          <p:nvPr/>
        </p:nvSpPr>
        <p:spPr>
          <a:xfrm>
            <a:off x="7199319" y="3"/>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分析結果</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8802FD26-8D6A-F143-9D4F-2FB7856E96B9}"/>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31331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D8854D9-7464-4E44-8E5B-CB559A4CF193}"/>
              </a:ext>
            </a:extLst>
          </p:cNvPr>
          <p:cNvGrpSpPr/>
          <p:nvPr/>
        </p:nvGrpSpPr>
        <p:grpSpPr>
          <a:xfrm>
            <a:off x="3908323" y="737080"/>
            <a:ext cx="5223614" cy="7169695"/>
            <a:chOff x="3908323" y="737080"/>
            <a:chExt cx="5223614" cy="7169695"/>
          </a:xfrm>
        </p:grpSpPr>
        <p:graphicFrame>
          <p:nvGraphicFramePr>
            <p:cNvPr id="2" name="図表 1"/>
            <p:cNvGraphicFramePr/>
            <p:nvPr>
              <p:extLst/>
            </p:nvPr>
          </p:nvGraphicFramePr>
          <p:xfrm>
            <a:off x="3908323" y="737080"/>
            <a:ext cx="5223614" cy="7169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4738284" y="1476706"/>
              <a:ext cx="3563692" cy="646331"/>
            </a:xfrm>
            <a:prstGeom prst="rect">
              <a:avLst/>
            </a:prstGeom>
            <a:noFill/>
          </p:spPr>
          <p:txBody>
            <a:bodyPr wrap="square" rtlCol="0">
              <a:spAutoFit/>
            </a:bodyPr>
            <a:lstStyle/>
            <a:p>
              <a:pPr algn="ctr"/>
              <a:r>
                <a:rPr kumimoji="1" lang="ja-JP" altLang="en-US" sz="3600" dirty="0">
                  <a:solidFill>
                    <a:schemeClr val="accent6">
                      <a:lumMod val="75000"/>
                    </a:schemeClr>
                  </a:solidFill>
                  <a:latin typeface="メイリオ" panose="020B0604030504040204" pitchFamily="50" charset="-128"/>
                  <a:ea typeface="メイリオ" panose="020B0604030504040204" pitchFamily="50" charset="-128"/>
                </a:rPr>
                <a:t>属性変数６５個</a:t>
              </a:r>
            </a:p>
          </p:txBody>
        </p:sp>
      </p:grpSp>
      <p:sp>
        <p:nvSpPr>
          <p:cNvPr id="4" name="テキスト プレースホルダー 3">
            <a:extLst>
              <a:ext uri="{FF2B5EF4-FFF2-40B4-BE49-F238E27FC236}">
                <a16:creationId xmlns:a16="http://schemas.microsoft.com/office/drawing/2014/main" id="{3F64E25F-90D2-4462-9D4F-90863CCCA1FA}"/>
              </a:ext>
            </a:extLst>
          </p:cNvPr>
          <p:cNvSpPr>
            <a:spLocks noGrp="1"/>
          </p:cNvSpPr>
          <p:nvPr>
            <p:ph type="body" sz="half" idx="2"/>
          </p:nvPr>
        </p:nvSpPr>
        <p:spPr>
          <a:xfrm>
            <a:off x="395726" y="1476706"/>
            <a:ext cx="4235576" cy="4786951"/>
          </a:xfrm>
        </p:spPr>
        <p:txBody>
          <a:bodyPr>
            <a:normAutofit/>
          </a:bodyPr>
          <a:lstStyle/>
          <a:p>
            <a:r>
              <a:rPr kumimoji="1" lang="ja-JP" altLang="en-US" sz="2400" dirty="0">
                <a:latin typeface="メイリオ" panose="020B0604030504040204" pitchFamily="50" charset="-128"/>
                <a:ea typeface="メイリオ" panose="020B0604030504040204" pitchFamily="50" charset="-128"/>
              </a:rPr>
              <a:t>目的変数</a:t>
            </a:r>
            <a:endParaRPr kumimoji="1" lang="en-US" altLang="ja-JP" sz="2400" dirty="0">
              <a:latin typeface="メイリオ" panose="020B0604030504040204" pitchFamily="50" charset="-128"/>
              <a:ea typeface="メイリオ" panose="020B0604030504040204" pitchFamily="50" charset="-128"/>
            </a:endParaRPr>
          </a:p>
          <a:p>
            <a:r>
              <a:rPr kumimoji="1" lang="en-US" altLang="ja-JP" sz="2400" dirty="0">
                <a:latin typeface="メイリオ" panose="020B0604030504040204" pitchFamily="50" charset="-128"/>
                <a:ea typeface="メイリオ" panose="020B0604030504040204" pitchFamily="50" charset="-128"/>
              </a:rPr>
              <a:t>Y=</a:t>
            </a:r>
            <a:r>
              <a:rPr kumimoji="1" lang="ja-JP" altLang="en-US" sz="2400" dirty="0">
                <a:latin typeface="メイリオ" panose="020B0604030504040204" pitchFamily="50" charset="-128"/>
                <a:ea typeface="メイリオ" panose="020B0604030504040204" pitchFamily="50" charset="-128"/>
              </a:rPr>
              <a:t>平均夜間睡眠時間</a:t>
            </a:r>
            <a:endParaRPr kumimoji="1" lang="en-US" altLang="ja-JP" sz="24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（数値が大きい</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平均夜間睡眠時間が長い）</a:t>
            </a:r>
            <a:endParaRPr kumimoji="1"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説明変数</a:t>
            </a:r>
            <a:endParaRPr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X</a:t>
            </a:r>
            <a:r>
              <a:rPr lang="ja-JP" altLang="en-US" sz="2400" dirty="0">
                <a:latin typeface="メイリオ" panose="020B0604030504040204" pitchFamily="50" charset="-128"/>
                <a:ea typeface="メイリオ" panose="020B0604030504040204" pitchFamily="50" charset="-128"/>
              </a:rPr>
              <a:t>＝属性変数</a:t>
            </a:r>
            <a:endParaRPr lang="en-US" altLang="ja-JP" sz="24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（体育系活動日数、就寝時刻、男女・・・）</a:t>
            </a:r>
            <a:endParaRPr lang="en-US" altLang="ja-JP" sz="16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en-US" altLang="ja-JP" sz="2800" dirty="0">
                <a:latin typeface="メイリオ" panose="020B0604030504040204" pitchFamily="50" charset="-128"/>
                <a:ea typeface="メイリオ" panose="020B0604030504040204" pitchFamily="50" charset="-128"/>
              </a:rPr>
              <a:t>Y=</a:t>
            </a:r>
            <a:r>
              <a:rPr lang="en-US" altLang="ja-JP" sz="2800" dirty="0" err="1">
                <a:latin typeface="メイリオ" panose="020B0604030504040204" pitchFamily="50" charset="-128"/>
                <a:ea typeface="メイリオ" panose="020B0604030504040204" pitchFamily="50" charset="-128"/>
              </a:rPr>
              <a:t>a+b</a:t>
            </a:r>
            <a:r>
              <a:rPr lang="ja-JP" altLang="en-US" sz="2800" baseline="-25000" dirty="0">
                <a:latin typeface="メイリオ" panose="020B0604030504040204" pitchFamily="50" charset="-128"/>
                <a:ea typeface="メイリオ" panose="020B0604030504040204" pitchFamily="50" charset="-128"/>
              </a:rPr>
              <a:t>１</a:t>
            </a:r>
            <a:r>
              <a:rPr lang="en-US" altLang="ja-JP" sz="2800" dirty="0">
                <a:latin typeface="メイリオ" panose="020B0604030504040204" pitchFamily="50" charset="-128"/>
                <a:ea typeface="メイリオ" panose="020B0604030504040204" pitchFamily="50" charset="-128"/>
              </a:rPr>
              <a:t>x</a:t>
            </a:r>
            <a:r>
              <a:rPr lang="ja-JP" altLang="en-US" sz="2800" baseline="-25000" dirty="0">
                <a:latin typeface="メイリオ" panose="020B0604030504040204" pitchFamily="50" charset="-128"/>
                <a:ea typeface="メイリオ" panose="020B0604030504040204" pitchFamily="50" charset="-128"/>
              </a:rPr>
              <a:t>１</a:t>
            </a:r>
            <a:r>
              <a:rPr lang="en-US" altLang="ja-JP" sz="2800" dirty="0">
                <a:latin typeface="メイリオ" panose="020B0604030504040204" pitchFamily="50" charset="-128"/>
                <a:ea typeface="メイリオ" panose="020B0604030504040204" pitchFamily="50" charset="-128"/>
              </a:rPr>
              <a:t>+b</a:t>
            </a:r>
            <a:r>
              <a:rPr lang="ja-JP" altLang="en-US" sz="2800" baseline="-25000" dirty="0">
                <a:latin typeface="メイリオ" panose="020B0604030504040204" pitchFamily="50" charset="-128"/>
                <a:ea typeface="メイリオ" panose="020B0604030504040204" pitchFamily="50" charset="-128"/>
              </a:rPr>
              <a:t>２</a:t>
            </a:r>
            <a:r>
              <a:rPr lang="en-US" altLang="ja-JP" sz="2800" dirty="0">
                <a:latin typeface="メイリオ" panose="020B0604030504040204" pitchFamily="50" charset="-128"/>
                <a:ea typeface="メイリオ" panose="020B0604030504040204" pitchFamily="50" charset="-128"/>
              </a:rPr>
              <a:t>x</a:t>
            </a:r>
            <a:r>
              <a:rPr lang="ja-JP" altLang="en-US" sz="2800" baseline="-25000" dirty="0">
                <a:latin typeface="メイリオ" panose="020B0604030504040204" pitchFamily="50" charset="-128"/>
                <a:ea typeface="メイリオ" panose="020B0604030504040204" pitchFamily="50" charset="-128"/>
              </a:rPr>
              <a:t>２</a:t>
            </a:r>
            <a:r>
              <a:rPr lang="en-US" altLang="ja-JP" sz="2800" dirty="0">
                <a:latin typeface="メイリオ" panose="020B0604030504040204" pitchFamily="50" charset="-128"/>
                <a:ea typeface="メイリオ" panose="020B0604030504040204" pitchFamily="50" charset="-128"/>
              </a:rPr>
              <a:t>+b</a:t>
            </a:r>
            <a:r>
              <a:rPr lang="ja-JP" altLang="en-US" sz="2800" baseline="-25000" dirty="0">
                <a:latin typeface="メイリオ" panose="020B0604030504040204" pitchFamily="50" charset="-128"/>
                <a:ea typeface="メイリオ" panose="020B0604030504040204" pitchFamily="50" charset="-128"/>
              </a:rPr>
              <a:t>３</a:t>
            </a:r>
            <a:r>
              <a:rPr lang="en-US" altLang="ja-JP" sz="2800" dirty="0">
                <a:latin typeface="メイリオ" panose="020B0604030504040204" pitchFamily="50" charset="-128"/>
                <a:ea typeface="メイリオ" panose="020B0604030504040204" pitchFamily="50" charset="-128"/>
              </a:rPr>
              <a:t>x</a:t>
            </a:r>
            <a:r>
              <a:rPr lang="ja-JP" altLang="en-US" sz="2800" baseline="-25000" dirty="0">
                <a:latin typeface="メイリオ" panose="020B0604030504040204" pitchFamily="50" charset="-128"/>
                <a:ea typeface="メイリオ" panose="020B0604030504040204" pitchFamily="50" charset="-128"/>
              </a:rPr>
              <a:t>３</a:t>
            </a:r>
            <a:r>
              <a:rPr lang="en-US" altLang="ja-JP" sz="2800" dirty="0">
                <a:latin typeface="メイリオ" panose="020B0604030504040204" pitchFamily="50" charset="-128"/>
                <a:ea typeface="メイリオ" panose="020B0604030504040204" pitchFamily="50" charset="-128"/>
              </a:rPr>
              <a:t>+b</a:t>
            </a:r>
            <a:r>
              <a:rPr lang="ja-JP" altLang="en-US" sz="2800" baseline="-25000" dirty="0">
                <a:latin typeface="メイリオ" panose="020B0604030504040204" pitchFamily="50" charset="-128"/>
                <a:ea typeface="メイリオ" panose="020B0604030504040204" pitchFamily="50" charset="-128"/>
              </a:rPr>
              <a:t>４</a:t>
            </a:r>
            <a:r>
              <a:rPr lang="en-US" altLang="ja-JP" sz="2800" dirty="0">
                <a:latin typeface="メイリオ" panose="020B0604030504040204" pitchFamily="50" charset="-128"/>
                <a:ea typeface="メイリオ" panose="020B0604030504040204" pitchFamily="50" charset="-128"/>
              </a:rPr>
              <a:t>x</a:t>
            </a:r>
            <a:r>
              <a:rPr lang="ja-JP" altLang="en-US" sz="2800" baseline="-25000" dirty="0">
                <a:latin typeface="メイリオ" panose="020B0604030504040204" pitchFamily="50" charset="-128"/>
                <a:ea typeface="メイリオ" panose="020B0604030504040204" pitchFamily="50" charset="-128"/>
              </a:rPr>
              <a:t>４</a:t>
            </a:r>
            <a:r>
              <a:rPr lang="en-US" altLang="ja-JP" sz="2800" dirty="0">
                <a:latin typeface="メイリオ" panose="020B0604030504040204" pitchFamily="50" charset="-128"/>
                <a:ea typeface="メイリオ" panose="020B0604030504040204" pitchFamily="50" charset="-128"/>
              </a:rPr>
              <a:t>+…+</a:t>
            </a:r>
            <a:r>
              <a:rPr lang="en-US" altLang="ja-JP" sz="2800" dirty="0" err="1">
                <a:latin typeface="メイリオ" panose="020B0604030504040204" pitchFamily="50" charset="-128"/>
                <a:ea typeface="メイリオ" panose="020B0604030504040204" pitchFamily="50" charset="-128"/>
              </a:rPr>
              <a:t>b</a:t>
            </a:r>
            <a:r>
              <a:rPr lang="en-US" altLang="ja-JP" sz="2800" baseline="-25000" dirty="0" err="1">
                <a:latin typeface="メイリオ" panose="020B0604030504040204" pitchFamily="50" charset="-128"/>
                <a:ea typeface="メイリオ" panose="020B0604030504040204" pitchFamily="50" charset="-128"/>
              </a:rPr>
              <a:t>n</a:t>
            </a:r>
            <a:r>
              <a:rPr lang="en-US" altLang="ja-JP" sz="2800" dirty="0" err="1">
                <a:latin typeface="メイリオ" panose="020B0604030504040204" pitchFamily="50" charset="-128"/>
                <a:ea typeface="メイリオ" panose="020B0604030504040204" pitchFamily="50" charset="-128"/>
              </a:rPr>
              <a:t>x</a:t>
            </a:r>
            <a:r>
              <a:rPr lang="en-US" altLang="ja-JP" sz="2800" baseline="-25000" dirty="0" err="1">
                <a:latin typeface="メイリオ" panose="020B0604030504040204" pitchFamily="50" charset="-128"/>
                <a:ea typeface="メイリオ" panose="020B0604030504040204" pitchFamily="50" charset="-128"/>
              </a:rPr>
              <a:t>n</a:t>
            </a:r>
            <a:endParaRPr lang="en-US" altLang="ja-JP" sz="1800" baseline="-25000" dirty="0">
              <a:latin typeface="メイリオ" panose="020B0604030504040204" pitchFamily="50" charset="-128"/>
              <a:ea typeface="メイリオ" panose="020B0604030504040204" pitchFamily="50" charset="-128"/>
            </a:endParaRPr>
          </a:p>
          <a:p>
            <a:endParaRPr kumimoji="1" lang="en-US" altLang="ja-JP" sz="1600" dirty="0"/>
          </a:p>
        </p:txBody>
      </p:sp>
      <p:sp>
        <p:nvSpPr>
          <p:cNvPr id="15" name="テキスト ボックス 14">
            <a:extLst>
              <a:ext uri="{FF2B5EF4-FFF2-40B4-BE49-F238E27FC236}">
                <a16:creationId xmlns:a16="http://schemas.microsoft.com/office/drawing/2014/main" id="{88C1BF1B-ED0A-44B0-A463-6D515172A5B0}"/>
              </a:ext>
            </a:extLst>
          </p:cNvPr>
          <p:cNvSpPr txBox="1"/>
          <p:nvPr/>
        </p:nvSpPr>
        <p:spPr>
          <a:xfrm>
            <a:off x="599507" y="1292040"/>
            <a:ext cx="45719" cy="369332"/>
          </a:xfrm>
          <a:prstGeom prst="rect">
            <a:avLst/>
          </a:prstGeom>
          <a:noFill/>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FB13B2A5-B493-DF4D-B27A-FFBDE9C054C4}"/>
              </a:ext>
            </a:extLst>
          </p:cNvPr>
          <p:cNvSpPr txBox="1"/>
          <p:nvPr/>
        </p:nvSpPr>
        <p:spPr>
          <a:xfrm>
            <a:off x="211060" y="222387"/>
            <a:ext cx="184666" cy="769441"/>
          </a:xfrm>
          <a:prstGeom prst="rect">
            <a:avLst/>
          </a:prstGeom>
          <a:noFill/>
        </p:spPr>
        <p:txBody>
          <a:bodyPr wrap="none" rtlCol="0">
            <a:spAutoFit/>
          </a:bodyPr>
          <a:lstStyle/>
          <a:p>
            <a:endParaRPr lang="en-US" altLang="ja-JP" sz="4400" b="1" dirty="0">
              <a:solidFill>
                <a:schemeClr val="accent6">
                  <a:lumMod val="75000"/>
                </a:schemeClr>
              </a:solidFill>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6DBAF419-92A2-7343-9419-ED08040606F6}"/>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a:extLst>
              <a:ext uri="{FF2B5EF4-FFF2-40B4-BE49-F238E27FC236}">
                <a16:creationId xmlns:a16="http://schemas.microsoft.com/office/drawing/2014/main" id="{16773F03-8969-FB4F-A4EB-FD57EA82F729}"/>
              </a:ext>
            </a:extLst>
          </p:cNvPr>
          <p:cNvSpPr txBox="1"/>
          <p:nvPr/>
        </p:nvSpPr>
        <p:spPr>
          <a:xfrm>
            <a:off x="70865" y="122563"/>
            <a:ext cx="4288353" cy="707886"/>
          </a:xfrm>
          <a:prstGeom prst="rect">
            <a:avLst/>
          </a:prstGeom>
          <a:noFill/>
        </p:spPr>
        <p:txBody>
          <a:bodyPr wrap="none" rtlCol="0">
            <a:spAutoFit/>
          </a:bodyPr>
          <a:lstStyle/>
          <a:p>
            <a:r>
              <a:rPr kumimoji="1" lang="ja-JP" altLang="en-US" sz="4000" b="1" dirty="0">
                <a:solidFill>
                  <a:schemeClr val="accent6">
                    <a:lumMod val="75000"/>
                  </a:schemeClr>
                </a:solidFill>
                <a:latin typeface="Meiryo" panose="020B0604030504040204" pitchFamily="34" charset="-128"/>
                <a:ea typeface="Meiryo" panose="020B0604030504040204" pitchFamily="34" charset="-128"/>
              </a:rPr>
              <a:t>重回帰分析モデル</a:t>
            </a:r>
          </a:p>
        </p:txBody>
      </p:sp>
      <p:sp>
        <p:nvSpPr>
          <p:cNvPr id="17" name="スライド番号プレースホルダー 3">
            <a:extLst>
              <a:ext uri="{FF2B5EF4-FFF2-40B4-BE49-F238E27FC236}">
                <a16:creationId xmlns:a16="http://schemas.microsoft.com/office/drawing/2014/main" id="{2814BF06-14BB-3348-995F-50C9A2704041}"/>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a:solidFill>
                  <a:prstClr val="black">
                    <a:tint val="75000"/>
                  </a:prstClr>
                </a:solidFill>
                <a:latin typeface="Calibri"/>
                <a:ea typeface="ＭＳ Ｐゴシック" panose="020B0600070205080204" pitchFamily="50" charset="-128"/>
              </a:rPr>
              <a:pPr/>
              <a:t>26</a:t>
            </a:fld>
            <a:endParaRPr lang="ja-JP" altLang="en-US">
              <a:solidFill>
                <a:prstClr val="black">
                  <a:tint val="75000"/>
                </a:prstClr>
              </a:solidFill>
              <a:latin typeface="Calibri"/>
              <a:ea typeface="ＭＳ Ｐゴシック" panose="020B0600070205080204" pitchFamily="50" charset="-128"/>
            </a:endParaRPr>
          </a:p>
        </p:txBody>
      </p:sp>
      <p:sp>
        <p:nvSpPr>
          <p:cNvPr id="29" name="正方形/長方形 28">
            <a:extLst>
              <a:ext uri="{FF2B5EF4-FFF2-40B4-BE49-F238E27FC236}">
                <a16:creationId xmlns:a16="http://schemas.microsoft.com/office/drawing/2014/main" id="{F3AD0DF6-6CCA-2349-A0C9-5799B2EF8659}"/>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30" name="正方形/長方形 29">
            <a:extLst>
              <a:ext uri="{FF2B5EF4-FFF2-40B4-BE49-F238E27FC236}">
                <a16:creationId xmlns:a16="http://schemas.microsoft.com/office/drawing/2014/main" id="{16FE42B8-6D64-1148-A5A6-86B194B4BD78}"/>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31" name="正方形/長方形 30">
            <a:extLst>
              <a:ext uri="{FF2B5EF4-FFF2-40B4-BE49-F238E27FC236}">
                <a16:creationId xmlns:a16="http://schemas.microsoft.com/office/drawing/2014/main" id="{92BF2245-8B6E-5A45-8F8B-95B0E9BA035D}"/>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32" name="正方形/長方形 31">
            <a:extLst>
              <a:ext uri="{FF2B5EF4-FFF2-40B4-BE49-F238E27FC236}">
                <a16:creationId xmlns:a16="http://schemas.microsoft.com/office/drawing/2014/main" id="{87B904EE-27D6-2F4F-8DAB-D5F87CD51E8A}"/>
              </a:ext>
            </a:extLst>
          </p:cNvPr>
          <p:cNvSpPr/>
          <p:nvPr/>
        </p:nvSpPr>
        <p:spPr>
          <a:xfrm>
            <a:off x="7199319" y="3"/>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分析結果</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33" name="正方形/長方形 32">
            <a:extLst>
              <a:ext uri="{FF2B5EF4-FFF2-40B4-BE49-F238E27FC236}">
                <a16:creationId xmlns:a16="http://schemas.microsoft.com/office/drawing/2014/main" id="{ACF58B97-DF33-FF4A-90DD-350B525F9856}"/>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522793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D334553-D676-4322-9491-E3982A8CE76A}"/>
              </a:ext>
            </a:extLst>
          </p:cNvPr>
          <p:cNvSpPr txBox="1"/>
          <p:nvPr/>
        </p:nvSpPr>
        <p:spPr>
          <a:xfrm>
            <a:off x="3305509" y="1010848"/>
            <a:ext cx="2552957" cy="338554"/>
          </a:xfrm>
          <a:prstGeom prst="rect">
            <a:avLst/>
          </a:prstGeom>
          <a:noFill/>
        </p:spPr>
        <p:txBody>
          <a:bodyPr wrap="square" rtlCol="0">
            <a:spAutoFit/>
          </a:bodyPr>
          <a:lstStyle/>
          <a:p>
            <a:pPr algn="ctr"/>
            <a:r>
              <a:rPr kumimoji="1" lang="ja-JP" altLang="en-US" sz="1600">
                <a:latin typeface="メイリオ" panose="020B0604030504040204" pitchFamily="50" charset="-128"/>
                <a:ea typeface="メイリオ" panose="020B0604030504040204" pitchFamily="50" charset="-128"/>
              </a:rPr>
              <a:t>表</a:t>
            </a:r>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　重回帰分析結果</a:t>
            </a:r>
          </a:p>
        </p:txBody>
      </p:sp>
      <p:sp>
        <p:nvSpPr>
          <p:cNvPr id="11" name="テキスト ボックス 10">
            <a:extLst>
              <a:ext uri="{FF2B5EF4-FFF2-40B4-BE49-F238E27FC236}">
                <a16:creationId xmlns:a16="http://schemas.microsoft.com/office/drawing/2014/main" id="{9E6CF794-6E8C-4187-A7A0-AD0443A72F47}"/>
              </a:ext>
            </a:extLst>
          </p:cNvPr>
          <p:cNvSpPr txBox="1"/>
          <p:nvPr/>
        </p:nvSpPr>
        <p:spPr>
          <a:xfrm>
            <a:off x="2455269" y="6393025"/>
            <a:ext cx="4393720" cy="338554"/>
          </a:xfrm>
          <a:prstGeom prst="rect">
            <a:avLst/>
          </a:prstGeom>
          <a:noFill/>
        </p:spPr>
        <p:txBody>
          <a:bodyPr wrap="square" rtlCol="0">
            <a:spAutoFit/>
          </a:bodyPr>
          <a:lstStyle/>
          <a:p>
            <a:r>
              <a:rPr kumimoji="1" lang="ja-JP" altLang="en-US" sz="1600" dirty="0"/>
              <a:t>　　　　　</a:t>
            </a:r>
            <a:r>
              <a:rPr kumimoji="1" lang="en-US" altLang="ja-JP" sz="1600" dirty="0"/>
              <a:t>N=267</a:t>
            </a:r>
            <a:r>
              <a:rPr kumimoji="1" lang="ja-JP" altLang="en-US" sz="1600" dirty="0"/>
              <a:t>　調整済み決定係数</a:t>
            </a:r>
            <a:r>
              <a:rPr kumimoji="1" lang="en-US" altLang="ja-JP" sz="1600" dirty="0"/>
              <a:t>R</a:t>
            </a:r>
            <a:r>
              <a:rPr kumimoji="1" lang="en-US" altLang="ja-JP" sz="1600" baseline="30000" dirty="0"/>
              <a:t>2</a:t>
            </a:r>
            <a:r>
              <a:rPr kumimoji="1" lang="ja-JP" altLang="en-US" sz="1600" dirty="0"/>
              <a:t>＝</a:t>
            </a:r>
            <a:r>
              <a:rPr kumimoji="1" lang="en-US" altLang="ja-JP" sz="1600" dirty="0"/>
              <a:t>0.277</a:t>
            </a:r>
          </a:p>
        </p:txBody>
      </p:sp>
      <p:sp>
        <p:nvSpPr>
          <p:cNvPr id="15" name="テキスト ボックス 14">
            <a:extLst>
              <a:ext uri="{FF2B5EF4-FFF2-40B4-BE49-F238E27FC236}">
                <a16:creationId xmlns:a16="http://schemas.microsoft.com/office/drawing/2014/main" id="{88C1BF1B-ED0A-44B0-A463-6D515172A5B0}"/>
              </a:ext>
            </a:extLst>
          </p:cNvPr>
          <p:cNvSpPr txBox="1"/>
          <p:nvPr/>
        </p:nvSpPr>
        <p:spPr>
          <a:xfrm>
            <a:off x="599507" y="1292040"/>
            <a:ext cx="45719" cy="369332"/>
          </a:xfrm>
          <a:prstGeom prst="rect">
            <a:avLst/>
          </a:prstGeom>
          <a:noFill/>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FB13B2A5-B493-DF4D-B27A-FFBDE9C054C4}"/>
              </a:ext>
            </a:extLst>
          </p:cNvPr>
          <p:cNvSpPr txBox="1"/>
          <p:nvPr/>
        </p:nvSpPr>
        <p:spPr>
          <a:xfrm>
            <a:off x="211060" y="222387"/>
            <a:ext cx="184666" cy="769441"/>
          </a:xfrm>
          <a:prstGeom prst="rect">
            <a:avLst/>
          </a:prstGeom>
          <a:noFill/>
        </p:spPr>
        <p:txBody>
          <a:bodyPr wrap="none" rtlCol="0">
            <a:spAutoFit/>
          </a:bodyPr>
          <a:lstStyle/>
          <a:p>
            <a:endParaRPr lang="en-US" altLang="ja-JP" sz="4400" b="1" dirty="0">
              <a:solidFill>
                <a:schemeClr val="accent6">
                  <a:lumMod val="75000"/>
                </a:schemeClr>
              </a:solidFill>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6DBAF419-92A2-7343-9419-ED08040606F6}"/>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a:extLst>
              <a:ext uri="{FF2B5EF4-FFF2-40B4-BE49-F238E27FC236}">
                <a16:creationId xmlns:a16="http://schemas.microsoft.com/office/drawing/2014/main" id="{16773F03-8969-FB4F-A4EB-FD57EA82F729}"/>
              </a:ext>
            </a:extLst>
          </p:cNvPr>
          <p:cNvSpPr txBox="1"/>
          <p:nvPr/>
        </p:nvSpPr>
        <p:spPr>
          <a:xfrm>
            <a:off x="70865" y="122563"/>
            <a:ext cx="4288353" cy="707886"/>
          </a:xfrm>
          <a:prstGeom prst="rect">
            <a:avLst/>
          </a:prstGeom>
          <a:noFill/>
        </p:spPr>
        <p:txBody>
          <a:bodyPr wrap="none" rtlCol="0">
            <a:spAutoFit/>
          </a:bodyPr>
          <a:lstStyle/>
          <a:p>
            <a:r>
              <a:rPr kumimoji="1" lang="ja-JP" altLang="en-US" sz="4000" b="1" dirty="0">
                <a:solidFill>
                  <a:schemeClr val="accent6">
                    <a:lumMod val="75000"/>
                  </a:schemeClr>
                </a:solidFill>
                <a:latin typeface="Meiryo" panose="020B0604030504040204" pitchFamily="34" charset="-128"/>
                <a:ea typeface="Meiryo" panose="020B0604030504040204" pitchFamily="34" charset="-128"/>
              </a:rPr>
              <a:t>重回帰分析の結果</a:t>
            </a:r>
          </a:p>
        </p:txBody>
      </p:sp>
      <p:pic>
        <p:nvPicPr>
          <p:cNvPr id="3" name="図 2">
            <a:extLst>
              <a:ext uri="{FF2B5EF4-FFF2-40B4-BE49-F238E27FC236}">
                <a16:creationId xmlns:a16="http://schemas.microsoft.com/office/drawing/2014/main" id="{5F0559C0-A18F-4173-9D9E-07B8D57A81CB}"/>
              </a:ext>
            </a:extLst>
          </p:cNvPr>
          <p:cNvPicPr>
            <a:picLocks noChangeAspect="1"/>
          </p:cNvPicPr>
          <p:nvPr/>
        </p:nvPicPr>
        <p:blipFill>
          <a:blip r:embed="rId3"/>
          <a:stretch>
            <a:fillRect/>
          </a:stretch>
        </p:blipFill>
        <p:spPr>
          <a:xfrm>
            <a:off x="1046922" y="1413119"/>
            <a:ext cx="6877878" cy="4749142"/>
          </a:xfrm>
          <a:prstGeom prst="rect">
            <a:avLst/>
          </a:prstGeom>
        </p:spPr>
      </p:pic>
      <p:sp>
        <p:nvSpPr>
          <p:cNvPr id="14" name="スライド番号プレースホルダー 3">
            <a:extLst>
              <a:ext uri="{FF2B5EF4-FFF2-40B4-BE49-F238E27FC236}">
                <a16:creationId xmlns:a16="http://schemas.microsoft.com/office/drawing/2014/main" id="{7BFA23CA-8DBC-A947-B0E7-3B82E3DBAE56}"/>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a:solidFill>
                  <a:prstClr val="black">
                    <a:tint val="75000"/>
                  </a:prstClr>
                </a:solidFill>
                <a:latin typeface="Calibri"/>
                <a:ea typeface="ＭＳ Ｐゴシック" panose="020B0600070205080204" pitchFamily="50" charset="-128"/>
              </a:rPr>
              <a:pPr/>
              <a:t>27</a:t>
            </a:fld>
            <a:endParaRPr lang="ja-JP" altLang="en-US">
              <a:solidFill>
                <a:prstClr val="black">
                  <a:tint val="75000"/>
                </a:prstClr>
              </a:solidFill>
              <a:latin typeface="Calibri"/>
              <a:ea typeface="ＭＳ Ｐゴシック" panose="020B0600070205080204" pitchFamily="50" charset="-128"/>
            </a:endParaRPr>
          </a:p>
        </p:txBody>
      </p:sp>
      <p:sp>
        <p:nvSpPr>
          <p:cNvPr id="27" name="正方形/長方形 26">
            <a:extLst>
              <a:ext uri="{FF2B5EF4-FFF2-40B4-BE49-F238E27FC236}">
                <a16:creationId xmlns:a16="http://schemas.microsoft.com/office/drawing/2014/main" id="{2C611273-99EB-E84C-9DE9-52683DDE3567}"/>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29" name="正方形/長方形 28">
            <a:extLst>
              <a:ext uri="{FF2B5EF4-FFF2-40B4-BE49-F238E27FC236}">
                <a16:creationId xmlns:a16="http://schemas.microsoft.com/office/drawing/2014/main" id="{157AC2A5-D89E-9A47-8A78-6317AA1B3C90}"/>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30" name="正方形/長方形 29">
            <a:extLst>
              <a:ext uri="{FF2B5EF4-FFF2-40B4-BE49-F238E27FC236}">
                <a16:creationId xmlns:a16="http://schemas.microsoft.com/office/drawing/2014/main" id="{21D3ABF7-505D-0748-82F5-BBE1D572DC3D}"/>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31" name="正方形/長方形 30">
            <a:extLst>
              <a:ext uri="{FF2B5EF4-FFF2-40B4-BE49-F238E27FC236}">
                <a16:creationId xmlns:a16="http://schemas.microsoft.com/office/drawing/2014/main" id="{80312B7B-E91B-5542-9C33-619BDD2E0AAD}"/>
              </a:ext>
            </a:extLst>
          </p:cNvPr>
          <p:cNvSpPr/>
          <p:nvPr/>
        </p:nvSpPr>
        <p:spPr>
          <a:xfrm>
            <a:off x="7199319" y="3"/>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分析結果</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32" name="正方形/長方形 31">
            <a:extLst>
              <a:ext uri="{FF2B5EF4-FFF2-40B4-BE49-F238E27FC236}">
                <a16:creationId xmlns:a16="http://schemas.microsoft.com/office/drawing/2014/main" id="{93E026D4-E473-2040-A654-0C7196949528}"/>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383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3248AA7F-3A0C-6148-AB57-DD0280B727E7}"/>
              </a:ext>
            </a:extLst>
          </p:cNvPr>
          <p:cNvSpPr/>
          <p:nvPr/>
        </p:nvSpPr>
        <p:spPr>
          <a:xfrm>
            <a:off x="0" y="-8092"/>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33">
            <a:extLst>
              <a:ext uri="{FF2B5EF4-FFF2-40B4-BE49-F238E27FC236}">
                <a16:creationId xmlns:a16="http://schemas.microsoft.com/office/drawing/2014/main" id="{42EF74B7-8365-8242-996D-C2232B7FCB9C}"/>
              </a:ext>
            </a:extLst>
          </p:cNvPr>
          <p:cNvSpPr txBox="1"/>
          <p:nvPr/>
        </p:nvSpPr>
        <p:spPr>
          <a:xfrm>
            <a:off x="70865" y="104119"/>
            <a:ext cx="531427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数量化</a:t>
            </a:r>
            <a:r>
              <a:rPr kumimoji="1" lang="en-US" altLang="ja-JP"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Ⅱ</a:t>
            </a:r>
            <a:r>
              <a:rPr kumimoji="1" lang="ja-JP" altLang="en-US"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類による分析</a:t>
            </a:r>
            <a:endParaRPr kumimoji="1" lang="en-US" altLang="ja-JP"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endParaRPr>
          </a:p>
        </p:txBody>
      </p:sp>
      <p:grpSp>
        <p:nvGrpSpPr>
          <p:cNvPr id="7" name="グループ化 6"/>
          <p:cNvGrpSpPr/>
          <p:nvPr/>
        </p:nvGrpSpPr>
        <p:grpSpPr>
          <a:xfrm>
            <a:off x="410118" y="1583502"/>
            <a:ext cx="3915172" cy="2514524"/>
            <a:chOff x="450882" y="1184322"/>
            <a:chExt cx="3915172" cy="2514524"/>
          </a:xfrm>
        </p:grpSpPr>
        <p:sp>
          <p:nvSpPr>
            <p:cNvPr id="3" name="テキスト ボックス 2">
              <a:extLst>
                <a:ext uri="{FF2B5EF4-FFF2-40B4-BE49-F238E27FC236}">
                  <a16:creationId xmlns:a16="http://schemas.microsoft.com/office/drawing/2014/main" id="{095A252B-8175-D748-AE6F-BC55C9941B88}"/>
                </a:ext>
              </a:extLst>
            </p:cNvPr>
            <p:cNvSpPr txBox="1"/>
            <p:nvPr/>
          </p:nvSpPr>
          <p:spPr>
            <a:xfrm>
              <a:off x="1217001" y="1184322"/>
              <a:ext cx="20314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眠くなる頻度</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角丸四角形 3">
              <a:extLst>
                <a:ext uri="{FF2B5EF4-FFF2-40B4-BE49-F238E27FC236}">
                  <a16:creationId xmlns:a16="http://schemas.microsoft.com/office/drawing/2014/main" id="{AE43DCF4-1E32-2E44-A4C3-B7B175190967}"/>
                </a:ext>
              </a:extLst>
            </p:cNvPr>
            <p:cNvSpPr/>
            <p:nvPr/>
          </p:nvSpPr>
          <p:spPr>
            <a:xfrm>
              <a:off x="542790" y="1606378"/>
              <a:ext cx="3379870" cy="1622710"/>
            </a:xfrm>
            <a:prstGeom prst="round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a:t>
              </a: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毎コマ</a:t>
              </a:r>
              <a:r>
                <a:rPr kumimoji="1" lang="en-US" altLang="ja-JP"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:N=53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4F81BD">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5.</a:t>
              </a:r>
              <a:r>
                <a:rPr kumimoji="1" lang="ja-JP" altLang="en-US" sz="24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週に</a:t>
              </a:r>
              <a:r>
                <a:rPr kumimoji="1" lang="en-US" altLang="ja-JP" sz="24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1</a:t>
              </a:r>
              <a:r>
                <a:rPr kumimoji="1" lang="ja-JP" altLang="en-US" sz="24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回程度</a:t>
              </a:r>
              <a:r>
                <a:rPr kumimoji="1" lang="en-US" altLang="ja-JP" sz="24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:N=19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6.</a:t>
              </a:r>
              <a:r>
                <a:rPr kumimoji="1" lang="ja-JP" altLang="en-US" sz="24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全くない </a:t>
              </a:r>
              <a:r>
                <a:rPr kumimoji="1" lang="en-US" altLang="ja-JP" sz="24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:N=9</a:t>
              </a:r>
            </a:p>
          </p:txBody>
        </p:sp>
        <p:sp>
          <p:nvSpPr>
            <p:cNvPr id="32" name="テキスト ボックス 31">
              <a:extLst>
                <a:ext uri="{FF2B5EF4-FFF2-40B4-BE49-F238E27FC236}">
                  <a16:creationId xmlns:a16="http://schemas.microsoft.com/office/drawing/2014/main" id="{3B3E20E5-46B7-074B-BA51-A2D0B1B7F743}"/>
                </a:ext>
              </a:extLst>
            </p:cNvPr>
            <p:cNvSpPr txBox="1"/>
            <p:nvPr/>
          </p:nvSpPr>
          <p:spPr>
            <a:xfrm>
              <a:off x="450882" y="3237181"/>
              <a:ext cx="3915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の２群に分けて分析を行う</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23" name="テキスト ボックス 22"/>
          <p:cNvSpPr txBox="1"/>
          <p:nvPr/>
        </p:nvSpPr>
        <p:spPr>
          <a:xfrm>
            <a:off x="231275" y="1189368"/>
            <a:ext cx="152400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目的変数</a:t>
            </a:r>
          </a:p>
        </p:txBody>
      </p:sp>
      <p:sp>
        <p:nvSpPr>
          <p:cNvPr id="24" name="テキスト ボックス 23"/>
          <p:cNvSpPr txBox="1"/>
          <p:nvPr/>
        </p:nvSpPr>
        <p:spPr>
          <a:xfrm>
            <a:off x="231275" y="4444045"/>
            <a:ext cx="4604952"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説明変数</a:t>
            </a:r>
            <a:endParaRPr kumimoji="1" lang="en-US" altLang="ja-JP" sz="2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X</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＝属性変数</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（体育系活動日数、就寝時刻、男女、</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29" name="グループ化 28">
            <a:extLst>
              <a:ext uri="{FF2B5EF4-FFF2-40B4-BE49-F238E27FC236}">
                <a16:creationId xmlns:a16="http://schemas.microsoft.com/office/drawing/2014/main" id="{A336EBAA-0C48-44FA-89D9-031475E32B65}"/>
              </a:ext>
            </a:extLst>
          </p:cNvPr>
          <p:cNvGrpSpPr/>
          <p:nvPr/>
        </p:nvGrpSpPr>
        <p:grpSpPr>
          <a:xfrm>
            <a:off x="3921575" y="737080"/>
            <a:ext cx="5223614" cy="7169695"/>
            <a:chOff x="3908323" y="737080"/>
            <a:chExt cx="5223614" cy="7169695"/>
          </a:xfrm>
        </p:grpSpPr>
        <p:graphicFrame>
          <p:nvGraphicFramePr>
            <p:cNvPr id="33" name="図表 32">
              <a:extLst>
                <a:ext uri="{FF2B5EF4-FFF2-40B4-BE49-F238E27FC236}">
                  <a16:creationId xmlns:a16="http://schemas.microsoft.com/office/drawing/2014/main" id="{F10C58AD-444A-4918-924B-8ADEA3D83FBD}"/>
                </a:ext>
              </a:extLst>
            </p:cNvPr>
            <p:cNvGraphicFramePr/>
            <p:nvPr>
              <p:extLst/>
            </p:nvPr>
          </p:nvGraphicFramePr>
          <p:xfrm>
            <a:off x="3908323" y="737080"/>
            <a:ext cx="5223614" cy="7169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テキスト ボックス 35">
              <a:extLst>
                <a:ext uri="{FF2B5EF4-FFF2-40B4-BE49-F238E27FC236}">
                  <a16:creationId xmlns:a16="http://schemas.microsoft.com/office/drawing/2014/main" id="{B5AC87D6-0C4B-4951-B521-50AEE5E74E29}"/>
                </a:ext>
              </a:extLst>
            </p:cNvPr>
            <p:cNvSpPr txBox="1"/>
            <p:nvPr/>
          </p:nvSpPr>
          <p:spPr>
            <a:xfrm>
              <a:off x="4735946" y="1506938"/>
              <a:ext cx="3293729" cy="646331"/>
            </a:xfrm>
            <a:prstGeom prst="rect">
              <a:avLst/>
            </a:prstGeom>
            <a:noFill/>
          </p:spPr>
          <p:txBody>
            <a:bodyPr wrap="square" rtlCol="0">
              <a:spAutoFit/>
            </a:bodyPr>
            <a:lstStyle/>
            <a:p>
              <a:pPr algn="ctr"/>
              <a:r>
                <a:rPr kumimoji="1" lang="ja-JP" altLang="en-US" sz="3600" dirty="0">
                  <a:solidFill>
                    <a:schemeClr val="accent6">
                      <a:lumMod val="75000"/>
                    </a:schemeClr>
                  </a:solidFill>
                </a:rPr>
                <a:t>属性変数６５個</a:t>
              </a:r>
            </a:p>
          </p:txBody>
        </p:sp>
      </p:grpSp>
      <p:sp>
        <p:nvSpPr>
          <p:cNvPr id="19" name="スライド番号プレースホルダー 3">
            <a:extLst>
              <a:ext uri="{FF2B5EF4-FFF2-40B4-BE49-F238E27FC236}">
                <a16:creationId xmlns:a16="http://schemas.microsoft.com/office/drawing/2014/main" id="{E5CC9AC2-C188-8848-9F04-B0BEDAE2AE31}"/>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a:solidFill>
                  <a:prstClr val="black">
                    <a:tint val="75000"/>
                  </a:prstClr>
                </a:solidFill>
                <a:latin typeface="Calibri"/>
                <a:ea typeface="ＭＳ Ｐゴシック" panose="020B0600070205080204" pitchFamily="50" charset="-128"/>
              </a:rPr>
              <a:pPr/>
              <a:t>28</a:t>
            </a:fld>
            <a:endParaRPr lang="ja-JP" altLang="en-US">
              <a:solidFill>
                <a:prstClr val="black">
                  <a:tint val="75000"/>
                </a:prstClr>
              </a:solidFill>
              <a:latin typeface="Calibri"/>
              <a:ea typeface="ＭＳ Ｐゴシック" panose="020B0600070205080204" pitchFamily="50" charset="-128"/>
            </a:endParaRPr>
          </a:p>
        </p:txBody>
      </p:sp>
      <p:sp>
        <p:nvSpPr>
          <p:cNvPr id="47" name="正方形/長方形 46">
            <a:extLst>
              <a:ext uri="{FF2B5EF4-FFF2-40B4-BE49-F238E27FC236}">
                <a16:creationId xmlns:a16="http://schemas.microsoft.com/office/drawing/2014/main" id="{7F19B22D-5578-634F-B5F4-7E580B229DDD}"/>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48" name="正方形/長方形 47">
            <a:extLst>
              <a:ext uri="{FF2B5EF4-FFF2-40B4-BE49-F238E27FC236}">
                <a16:creationId xmlns:a16="http://schemas.microsoft.com/office/drawing/2014/main" id="{79E5FD63-65C3-D243-A15A-6020354BD28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49" name="正方形/長方形 48">
            <a:extLst>
              <a:ext uri="{FF2B5EF4-FFF2-40B4-BE49-F238E27FC236}">
                <a16:creationId xmlns:a16="http://schemas.microsoft.com/office/drawing/2014/main" id="{D15A0889-D0B8-7C4B-A5B4-4C3FE2E9ACD0}"/>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50" name="正方形/長方形 49">
            <a:extLst>
              <a:ext uri="{FF2B5EF4-FFF2-40B4-BE49-F238E27FC236}">
                <a16:creationId xmlns:a16="http://schemas.microsoft.com/office/drawing/2014/main" id="{5AD88B2B-BDB6-D04B-A2DC-8853F6D7F399}"/>
              </a:ext>
            </a:extLst>
          </p:cNvPr>
          <p:cNvSpPr/>
          <p:nvPr/>
        </p:nvSpPr>
        <p:spPr>
          <a:xfrm>
            <a:off x="7199319" y="3"/>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分析結果</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51" name="正方形/長方形 50">
            <a:extLst>
              <a:ext uri="{FF2B5EF4-FFF2-40B4-BE49-F238E27FC236}">
                <a16:creationId xmlns:a16="http://schemas.microsoft.com/office/drawing/2014/main" id="{A6847908-35F2-9D48-9329-15324B26523F}"/>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630569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95FDC96D-B0E0-4D45-BA06-DCB1A8336C3B}"/>
              </a:ext>
            </a:extLst>
          </p:cNvPr>
          <p:cNvPicPr>
            <a:picLocks noChangeAspect="1"/>
          </p:cNvPicPr>
          <p:nvPr/>
        </p:nvPicPr>
        <p:blipFill>
          <a:blip r:embed="rId2"/>
          <a:stretch>
            <a:fillRect/>
          </a:stretch>
        </p:blipFill>
        <p:spPr>
          <a:xfrm>
            <a:off x="508881" y="872376"/>
            <a:ext cx="7963643" cy="5516549"/>
          </a:xfrm>
          <a:prstGeom prst="rect">
            <a:avLst/>
          </a:prstGeom>
        </p:spPr>
      </p:pic>
      <p:sp>
        <p:nvSpPr>
          <p:cNvPr id="4" name="スライド番号プレースホルダー 3"/>
          <p:cNvSpPr>
            <a:spLocks noGrp="1"/>
          </p:cNvSpPr>
          <p:nvPr>
            <p:ph type="sldNum" sz="quarter" idx="12"/>
          </p:nvPr>
        </p:nvSpPr>
        <p:spPr>
          <a:xfrm>
            <a:off x="6710595" y="643155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91DFF-FD54-7B44-9A52-7D9A5D7D4C1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3248AA7F-3A0C-6148-AB57-DD0280B727E7}"/>
              </a:ext>
            </a:extLst>
          </p:cNvPr>
          <p:cNvSpPr/>
          <p:nvPr/>
        </p:nvSpPr>
        <p:spPr>
          <a:xfrm>
            <a:off x="0" y="-6912"/>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42EF74B7-8365-8242-996D-C2232B7FCB9C}"/>
              </a:ext>
            </a:extLst>
          </p:cNvPr>
          <p:cNvSpPr txBox="1"/>
          <p:nvPr/>
        </p:nvSpPr>
        <p:spPr>
          <a:xfrm>
            <a:off x="70865" y="115650"/>
            <a:ext cx="531427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数量化</a:t>
            </a:r>
            <a:r>
              <a:rPr kumimoji="1" lang="en-US" altLang="ja-JP"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Ⅱ</a:t>
            </a:r>
            <a:r>
              <a:rPr kumimoji="1" lang="ja-JP" altLang="en-US"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類による分析</a:t>
            </a:r>
            <a:endParaRPr kumimoji="1" lang="en-US" altLang="ja-JP"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endParaRPr>
          </a:p>
        </p:txBody>
      </p:sp>
      <p:sp>
        <p:nvSpPr>
          <p:cNvPr id="25" name="テキスト ボックス 4"/>
          <p:cNvSpPr txBox="1"/>
          <p:nvPr/>
        </p:nvSpPr>
        <p:spPr>
          <a:xfrm>
            <a:off x="519551" y="6329863"/>
            <a:ext cx="2920009" cy="56850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N=81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相関比</a:t>
            </a:r>
            <a:r>
              <a:rPr kumimoji="1" lang="en-US" sz="15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 η</a:t>
            </a:r>
            <a:r>
              <a:rPr kumimoji="1" lang="en-US" sz="1500" b="0" i="0" u="none" strike="noStrike" kern="0" cap="none" spc="0" normalizeH="0" baseline="3000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2</a:t>
            </a:r>
            <a:r>
              <a:rPr kumimoji="1" lang="en-US" sz="15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=0.6247</a:t>
            </a:r>
            <a:endParaRPr kumimoji="1" lang="ja-JP" altLang="en-US" sz="1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endParaRPr kumimoji="1" lang="ja-JP" altLang="en-US" sz="16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テキスト ボックス 2"/>
          <p:cNvSpPr txBox="1">
            <a:spLocks noChangeArrowheads="1"/>
          </p:cNvSpPr>
          <p:nvPr/>
        </p:nvSpPr>
        <p:spPr bwMode="auto">
          <a:xfrm>
            <a:off x="3187309" y="6556886"/>
            <a:ext cx="2954812" cy="315471"/>
          </a:xfrm>
          <a:prstGeom prst="rect">
            <a:avLst/>
          </a:prstGeom>
          <a:noFill/>
          <a:ln w="9525">
            <a:noFill/>
            <a:miter lim="800000"/>
            <a:headEnd/>
            <a:tailEnd/>
          </a:ln>
        </p:spPr>
        <p:txBody>
          <a:bodyPr rot="0" vert="horz" wrap="square" lIns="68580" tIns="34290" rIns="68580" bIns="3429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6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7</a:t>
            </a:r>
            <a:r>
              <a:rPr kumimoji="1" lang="ja-JP" altLang="en-US" sz="1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数量化</a:t>
            </a:r>
            <a:r>
              <a:rPr kumimoji="1" lang="en-US" altLang="ja-JP" sz="1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Ⅱ</a:t>
            </a:r>
            <a:r>
              <a:rPr kumimoji="1" lang="ja-JP" altLang="en-US" sz="1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類</a:t>
            </a:r>
            <a:r>
              <a:rPr kumimoji="1" lang="en-US" altLang="ja-JP" sz="1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6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分析結果</a:t>
            </a:r>
          </a:p>
        </p:txBody>
      </p:sp>
      <p:cxnSp>
        <p:nvCxnSpPr>
          <p:cNvPr id="31" name="直線コネクタ 30"/>
          <p:cNvCxnSpPr>
            <a:cxnSpLocks/>
          </p:cNvCxnSpPr>
          <p:nvPr/>
        </p:nvCxnSpPr>
        <p:spPr>
          <a:xfrm>
            <a:off x="7195728" y="6258155"/>
            <a:ext cx="574045" cy="0"/>
          </a:xfrm>
          <a:prstGeom prst="line">
            <a:avLst/>
          </a:prstGeom>
          <a:ln/>
        </p:spPr>
        <p:style>
          <a:lnRef idx="1">
            <a:schemeClr val="dk1"/>
          </a:lnRef>
          <a:fillRef idx="0">
            <a:schemeClr val="dk1"/>
          </a:fillRef>
          <a:effectRef idx="0">
            <a:schemeClr val="dk1"/>
          </a:effectRef>
          <a:fontRef idx="minor">
            <a:schemeClr val="tx1"/>
          </a:fontRef>
        </p:style>
      </p:cxnSp>
      <p:grpSp>
        <p:nvGrpSpPr>
          <p:cNvPr id="40" name="グループ化 39"/>
          <p:cNvGrpSpPr/>
          <p:nvPr/>
        </p:nvGrpSpPr>
        <p:grpSpPr>
          <a:xfrm>
            <a:off x="2645408" y="930804"/>
            <a:ext cx="6768425" cy="5716069"/>
            <a:chOff x="3471952" y="998537"/>
            <a:chExt cx="6193016" cy="5716069"/>
          </a:xfrm>
        </p:grpSpPr>
        <p:grpSp>
          <p:nvGrpSpPr>
            <p:cNvPr id="15" name="グループ化 14"/>
            <p:cNvGrpSpPr/>
            <p:nvPr/>
          </p:nvGrpSpPr>
          <p:grpSpPr>
            <a:xfrm>
              <a:off x="3471952" y="998537"/>
              <a:ext cx="6193016" cy="5716069"/>
              <a:chOff x="3628918" y="-33036"/>
              <a:chExt cx="6909293" cy="6467824"/>
            </a:xfrm>
          </p:grpSpPr>
          <p:grpSp>
            <p:nvGrpSpPr>
              <p:cNvPr id="18" name="グループ化 17"/>
              <p:cNvGrpSpPr/>
              <p:nvPr/>
            </p:nvGrpSpPr>
            <p:grpSpPr>
              <a:xfrm>
                <a:off x="3628918" y="6026270"/>
                <a:ext cx="5414167" cy="408518"/>
                <a:chOff x="3538181" y="6562403"/>
                <a:chExt cx="5414167" cy="408518"/>
              </a:xfrm>
            </p:grpSpPr>
            <p:sp>
              <p:nvSpPr>
                <p:cNvPr id="23" name="右矢印 22"/>
                <p:cNvSpPr/>
                <p:nvPr/>
              </p:nvSpPr>
              <p:spPr>
                <a:xfrm>
                  <a:off x="6207180" y="6569876"/>
                  <a:ext cx="923925" cy="2480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7114023" y="6575579"/>
                  <a:ext cx="1838325" cy="3953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毎コマ眠くなる</a:t>
                  </a:r>
                </a:p>
              </p:txBody>
            </p:sp>
            <p:sp>
              <p:nvSpPr>
                <p:cNvPr id="22" name="テキスト ボックス 21"/>
                <p:cNvSpPr txBox="1"/>
                <p:nvPr/>
              </p:nvSpPr>
              <p:spPr>
                <a:xfrm>
                  <a:off x="3538181" y="6562403"/>
                  <a:ext cx="1819536" cy="313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あまり眠くならない</a:t>
                  </a:r>
                </a:p>
              </p:txBody>
            </p:sp>
          </p:grpSp>
          <p:sp>
            <p:nvSpPr>
              <p:cNvPr id="17" name="テキスト ボックス 16"/>
              <p:cNvSpPr txBox="1"/>
              <p:nvPr/>
            </p:nvSpPr>
            <p:spPr>
              <a:xfrm>
                <a:off x="9357112" y="-33036"/>
                <a:ext cx="1181099" cy="2960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レンジ</a:t>
                </a:r>
              </a:p>
            </p:txBody>
          </p:sp>
        </p:grpSp>
        <p:sp>
          <p:nvSpPr>
            <p:cNvPr id="39" name="右矢印 38"/>
            <p:cNvSpPr/>
            <p:nvPr/>
          </p:nvSpPr>
          <p:spPr>
            <a:xfrm rot="10800000">
              <a:off x="5013599" y="6360175"/>
              <a:ext cx="828143" cy="21921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1" name="円/楕円 40"/>
          <p:cNvSpPr/>
          <p:nvPr/>
        </p:nvSpPr>
        <p:spPr>
          <a:xfrm>
            <a:off x="707258" y="3572736"/>
            <a:ext cx="1210329" cy="36507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2" name="円/楕円 41"/>
          <p:cNvSpPr/>
          <p:nvPr/>
        </p:nvSpPr>
        <p:spPr>
          <a:xfrm>
            <a:off x="767144" y="3937806"/>
            <a:ext cx="1090555" cy="36507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 name="円/楕円 42"/>
          <p:cNvSpPr/>
          <p:nvPr/>
        </p:nvSpPr>
        <p:spPr>
          <a:xfrm>
            <a:off x="782793" y="2672862"/>
            <a:ext cx="1059260" cy="25196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正方形/長方形 43">
            <a:extLst>
              <a:ext uri="{FF2B5EF4-FFF2-40B4-BE49-F238E27FC236}">
                <a16:creationId xmlns:a16="http://schemas.microsoft.com/office/drawing/2014/main" id="{A255A09D-C716-5B4D-80D4-70742E88466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45" name="正方形/長方形 44">
            <a:extLst>
              <a:ext uri="{FF2B5EF4-FFF2-40B4-BE49-F238E27FC236}">
                <a16:creationId xmlns:a16="http://schemas.microsoft.com/office/drawing/2014/main" id="{C3EB6DC8-71EC-2044-99C4-94722697FD62}"/>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46" name="正方形/長方形 45">
            <a:extLst>
              <a:ext uri="{FF2B5EF4-FFF2-40B4-BE49-F238E27FC236}">
                <a16:creationId xmlns:a16="http://schemas.microsoft.com/office/drawing/2014/main" id="{6E8FCE34-6230-C04E-8687-A533303416B3}"/>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47" name="正方形/長方形 46">
            <a:extLst>
              <a:ext uri="{FF2B5EF4-FFF2-40B4-BE49-F238E27FC236}">
                <a16:creationId xmlns:a16="http://schemas.microsoft.com/office/drawing/2014/main" id="{F832FDE6-5F0F-FE4D-A644-294DAF3036CB}"/>
              </a:ext>
            </a:extLst>
          </p:cNvPr>
          <p:cNvSpPr/>
          <p:nvPr/>
        </p:nvSpPr>
        <p:spPr>
          <a:xfrm>
            <a:off x="7199319" y="3"/>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分析結果</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48" name="正方形/長方形 47">
            <a:extLst>
              <a:ext uri="{FF2B5EF4-FFF2-40B4-BE49-F238E27FC236}">
                <a16:creationId xmlns:a16="http://schemas.microsoft.com/office/drawing/2014/main" id="{879BD8ED-0BCA-F847-BDC9-DFA3A062B7A6}"/>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84304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17156" y="6448819"/>
            <a:ext cx="4160113" cy="307777"/>
          </a:xfrm>
          <a:prstGeom prst="rect">
            <a:avLst/>
          </a:prstGeom>
          <a:noFill/>
        </p:spPr>
        <p:txBody>
          <a:bodyPr wrap="none" rtlCol="0">
            <a:spAutoFit/>
          </a:bodyPr>
          <a:lstStyle/>
          <a:p>
            <a:r>
              <a:rPr lang="ja-JP" altLang="en-US" sz="1400" dirty="0"/>
              <a:t>画像：</a:t>
            </a:r>
            <a:r>
              <a:rPr lang="en-US" altLang="ja-JP" sz="1400" dirty="0"/>
              <a:t>https://</a:t>
            </a:r>
            <a:r>
              <a:rPr lang="en-US" altLang="ja-JP" sz="1400" dirty="0" err="1"/>
              <a:t>www.ntvshop.jp</a:t>
            </a:r>
            <a:r>
              <a:rPr lang="en-US" altLang="ja-JP" sz="1400" dirty="0"/>
              <a:t>/shop/g/g210-bg00038/</a:t>
            </a:r>
            <a:endParaRPr kumimoji="1" lang="ja-JP" altLang="en-US" sz="1400" dirty="0"/>
          </a:p>
        </p:txBody>
      </p:sp>
      <p:sp>
        <p:nvSpPr>
          <p:cNvPr id="3" name="スライド番号プレースホルダー 2">
            <a:extLst>
              <a:ext uri="{FF2B5EF4-FFF2-40B4-BE49-F238E27FC236}">
                <a16:creationId xmlns:a16="http://schemas.microsoft.com/office/drawing/2014/main" id="{FAAEF7DC-8B9F-5A4A-9D0A-1CC8F14B808A}"/>
              </a:ext>
            </a:extLst>
          </p:cNvPr>
          <p:cNvSpPr>
            <a:spLocks noGrp="1"/>
          </p:cNvSpPr>
          <p:nvPr>
            <p:ph type="sldNum" sz="quarter" idx="12"/>
          </p:nvPr>
        </p:nvSpPr>
        <p:spPr/>
        <p:txBody>
          <a:bodyPr/>
          <a:lstStyle/>
          <a:p>
            <a:fld id="{E9791DFF-FD54-7B44-9A52-7D9A5D7D4C11}" type="slidenum">
              <a:rPr kumimoji="1" lang="ja-JP" altLang="en-US" smtClean="0"/>
              <a:t>3</a:t>
            </a:fld>
            <a:endParaRPr kumimoji="1" lang="ja-JP" altLang="en-US" dirty="0"/>
          </a:p>
        </p:txBody>
      </p:sp>
      <p:sp>
        <p:nvSpPr>
          <p:cNvPr id="6" name="テキスト ボックス 5"/>
          <p:cNvSpPr txBox="1"/>
          <p:nvPr/>
        </p:nvSpPr>
        <p:spPr>
          <a:xfrm>
            <a:off x="219781" y="2125385"/>
            <a:ext cx="6109365" cy="2123658"/>
          </a:xfrm>
          <a:prstGeom prst="rect">
            <a:avLst/>
          </a:prstGeom>
          <a:noFill/>
        </p:spPr>
        <p:txBody>
          <a:bodyPr wrap="none" rtlCol="0">
            <a:spAutoFit/>
          </a:bodyPr>
          <a:lstStyle/>
          <a:p>
            <a:r>
              <a:rPr kumimoji="1" lang="ja-JP" altLang="en-US" sz="6600" b="1" dirty="0">
                <a:latin typeface="Meiryo" panose="020B0604030504040204" pitchFamily="34" charset="-128"/>
                <a:ea typeface="Meiryo" panose="020B0604030504040204" pitchFamily="34" charset="-128"/>
                <a:cs typeface="HGS創英角ｺﾞｼｯｸUB"/>
              </a:rPr>
              <a:t>実際に</a:t>
            </a:r>
            <a:endParaRPr kumimoji="1" lang="en-US" altLang="ja-JP" sz="6600" b="1" dirty="0">
              <a:latin typeface="Meiryo" panose="020B0604030504040204" pitchFamily="34" charset="-128"/>
              <a:ea typeface="Meiryo" panose="020B0604030504040204" pitchFamily="34" charset="-128"/>
              <a:cs typeface="HGS創英角ｺﾞｼｯｸUB"/>
            </a:endParaRPr>
          </a:p>
          <a:p>
            <a:r>
              <a:rPr lang="ja-JP" altLang="en-US" sz="6600" b="1" dirty="0">
                <a:latin typeface="Meiryo" panose="020B0604030504040204" pitchFamily="34" charset="-128"/>
                <a:ea typeface="Meiryo" panose="020B0604030504040204" pitchFamily="34" charset="-128"/>
                <a:cs typeface="HGS創英角ｺﾞｼｯｸUB"/>
              </a:rPr>
              <a:t>どんな問題が？</a:t>
            </a:r>
            <a:endParaRPr kumimoji="1" lang="ja-JP" altLang="en-US" sz="6600" b="1" dirty="0">
              <a:latin typeface="Meiryo" panose="020B0604030504040204" pitchFamily="34" charset="-128"/>
              <a:ea typeface="Meiryo" panose="020B0604030504040204" pitchFamily="34" charset="-128"/>
              <a:cs typeface="HGS創英角ｺﾞｼｯｸUB"/>
            </a:endParaRPr>
          </a:p>
        </p:txBody>
      </p:sp>
      <p:sp>
        <p:nvSpPr>
          <p:cNvPr id="8" name="正方形/長方形 7">
            <a:extLst>
              <a:ext uri="{FF2B5EF4-FFF2-40B4-BE49-F238E27FC236}">
                <a16:creationId xmlns:a16="http://schemas.microsoft.com/office/drawing/2014/main" id="{24E113A0-86F4-4749-B7BE-3A21CB116E71}"/>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pic>
        <p:nvPicPr>
          <p:cNvPr id="9" name="図 8" descr="スライド素材だ_180616_000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9146" y="1398185"/>
            <a:ext cx="2495225" cy="4602474"/>
          </a:xfrm>
          <a:prstGeom prst="rect">
            <a:avLst/>
          </a:prstGeom>
        </p:spPr>
      </p:pic>
      <p:sp>
        <p:nvSpPr>
          <p:cNvPr id="16" name="正方形/長方形 15">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7" name="正方形/長方形 16">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8" name="正方形/長方形 17">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19" name="正方形/長方形 18">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90134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949484B-4DDB-4481-9EA5-48AB93F49FE3}"/>
              </a:ext>
            </a:extLst>
          </p:cNvPr>
          <p:cNvPicPr>
            <a:picLocks noChangeAspect="1"/>
          </p:cNvPicPr>
          <p:nvPr/>
        </p:nvPicPr>
        <p:blipFill>
          <a:blip r:embed="rId2"/>
          <a:stretch>
            <a:fillRect/>
          </a:stretch>
        </p:blipFill>
        <p:spPr>
          <a:xfrm>
            <a:off x="265875" y="931721"/>
            <a:ext cx="8693709" cy="2770249"/>
          </a:xfrm>
          <a:prstGeom prst="rect">
            <a:avLst/>
          </a:prstGeom>
        </p:spPr>
      </p:pic>
      <p:sp>
        <p:nvSpPr>
          <p:cNvPr id="15" name="テキスト ボックス 2"/>
          <p:cNvSpPr txBox="1">
            <a:spLocks noChangeArrowheads="1"/>
          </p:cNvSpPr>
          <p:nvPr/>
        </p:nvSpPr>
        <p:spPr bwMode="auto">
          <a:xfrm>
            <a:off x="3591680" y="4140019"/>
            <a:ext cx="2351500" cy="284693"/>
          </a:xfrm>
          <a:prstGeom prst="rect">
            <a:avLst/>
          </a:prstGeom>
          <a:solidFill>
            <a:srgbClr val="FFFFFF"/>
          </a:solidFill>
          <a:ln w="9525">
            <a:noFill/>
            <a:miter lim="800000"/>
            <a:headEnd/>
            <a:tailEnd/>
          </a:ln>
        </p:spPr>
        <p:txBody>
          <a:bodyPr rot="0" vert="horz" wrap="square" lIns="68580" tIns="34290" rIns="68580" bIns="3429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8</a:t>
            </a:r>
            <a:r>
              <a:rPr kumimoji="1" lang="ja-JP" altLang="en-US"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数量化</a:t>
            </a:r>
            <a:r>
              <a:rPr kumimoji="1" lang="en-US" altLang="ja-JP"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Ⅱ</a:t>
            </a:r>
            <a:r>
              <a:rPr kumimoji="1" lang="ja-JP" altLang="en-US"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類</a:t>
            </a:r>
            <a:r>
              <a:rPr kumimoji="1" lang="en-US" altLang="ja-JP"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分析結果</a:t>
            </a:r>
          </a:p>
        </p:txBody>
      </p:sp>
      <p:sp>
        <p:nvSpPr>
          <p:cNvPr id="21" name="正方形/長方形 20">
            <a:extLst>
              <a:ext uri="{FF2B5EF4-FFF2-40B4-BE49-F238E27FC236}">
                <a16:creationId xmlns:a16="http://schemas.microsoft.com/office/drawing/2014/main" id="{3248AA7F-3A0C-6148-AB57-DD0280B727E7}"/>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33">
            <a:extLst>
              <a:ext uri="{FF2B5EF4-FFF2-40B4-BE49-F238E27FC236}">
                <a16:creationId xmlns:a16="http://schemas.microsoft.com/office/drawing/2014/main" id="{42EF74B7-8365-8242-996D-C2232B7FCB9C}"/>
              </a:ext>
            </a:extLst>
          </p:cNvPr>
          <p:cNvSpPr txBox="1"/>
          <p:nvPr/>
        </p:nvSpPr>
        <p:spPr>
          <a:xfrm>
            <a:off x="70865" y="122563"/>
            <a:ext cx="531427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数量化</a:t>
            </a:r>
            <a:r>
              <a:rPr kumimoji="1" lang="en-US" altLang="ja-JP"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Ⅱ</a:t>
            </a:r>
            <a:r>
              <a:rPr kumimoji="1" lang="ja-JP" altLang="en-US" sz="4000" b="1" i="0" u="none" strike="noStrike" kern="1200" cap="none" spc="0" normalizeH="0" baseline="0" noProof="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類による分析</a:t>
            </a:r>
            <a:endParaRPr kumimoji="1" lang="en-US" altLang="ja-JP"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endParaRPr>
          </a:p>
        </p:txBody>
      </p:sp>
      <p:grpSp>
        <p:nvGrpSpPr>
          <p:cNvPr id="7" name="グループ化 6"/>
          <p:cNvGrpSpPr/>
          <p:nvPr/>
        </p:nvGrpSpPr>
        <p:grpSpPr>
          <a:xfrm>
            <a:off x="2345498" y="3517201"/>
            <a:ext cx="4893489" cy="357021"/>
            <a:chOff x="3543265" y="3860247"/>
            <a:chExt cx="4893489" cy="357021"/>
          </a:xfrm>
        </p:grpSpPr>
        <p:pic>
          <p:nvPicPr>
            <p:cNvPr id="43" name="図 42">
              <a:extLst>
                <a:ext uri="{FF2B5EF4-FFF2-40B4-BE49-F238E27FC236}">
                  <a16:creationId xmlns:a16="http://schemas.microsoft.com/office/drawing/2014/main" id="{F5F1058C-4EB7-4A37-91AE-B8FEB906E6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828" y="3860247"/>
              <a:ext cx="1688738" cy="280440"/>
            </a:xfrm>
            <a:prstGeom prst="rect">
              <a:avLst/>
            </a:prstGeom>
          </p:spPr>
        </p:pic>
        <p:sp>
          <p:nvSpPr>
            <p:cNvPr id="44" name="テキスト ボックス 43">
              <a:extLst>
                <a:ext uri="{FF2B5EF4-FFF2-40B4-BE49-F238E27FC236}">
                  <a16:creationId xmlns:a16="http://schemas.microsoft.com/office/drawing/2014/main" id="{51DE81A3-246A-4AD6-9C6A-8BDE2A732B57}"/>
                </a:ext>
              </a:extLst>
            </p:cNvPr>
            <p:cNvSpPr txBox="1"/>
            <p:nvPr/>
          </p:nvSpPr>
          <p:spPr>
            <a:xfrm>
              <a:off x="6789006" y="3909491"/>
              <a:ext cx="16477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毎コマ眠くなる</a:t>
              </a:r>
            </a:p>
          </p:txBody>
        </p:sp>
        <p:sp>
          <p:nvSpPr>
            <p:cNvPr id="45" name="テキスト ボックス 44">
              <a:extLst>
                <a:ext uri="{FF2B5EF4-FFF2-40B4-BE49-F238E27FC236}">
                  <a16:creationId xmlns:a16="http://schemas.microsoft.com/office/drawing/2014/main" id="{CBEB60FF-5338-40E2-A186-FE817BC1833E}"/>
                </a:ext>
              </a:extLst>
            </p:cNvPr>
            <p:cNvSpPr txBox="1"/>
            <p:nvPr/>
          </p:nvSpPr>
          <p:spPr>
            <a:xfrm>
              <a:off x="3543265" y="3887361"/>
              <a:ext cx="16177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あまり眠くならない</a:t>
              </a:r>
            </a:p>
          </p:txBody>
        </p:sp>
      </p:grpSp>
      <p:sp>
        <p:nvSpPr>
          <p:cNvPr id="46" name="テキスト ボックス 4">
            <a:extLst>
              <a:ext uri="{FF2B5EF4-FFF2-40B4-BE49-F238E27FC236}">
                <a16:creationId xmlns:a16="http://schemas.microsoft.com/office/drawing/2014/main" id="{C03C6B7D-0694-4E99-B13E-E59C84256C4E}"/>
              </a:ext>
            </a:extLst>
          </p:cNvPr>
          <p:cNvSpPr txBox="1"/>
          <p:nvPr/>
        </p:nvSpPr>
        <p:spPr>
          <a:xfrm>
            <a:off x="6004560" y="3832242"/>
            <a:ext cx="2382336" cy="30777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N=81, </a:t>
            </a:r>
            <a:r>
              <a:rPr kumimoji="1" lang="ja-JP" altLang="en-US" sz="14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相関比</a:t>
            </a:r>
            <a:r>
              <a:rPr kumimoji="1" lang="en-US" sz="14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 η</a:t>
            </a:r>
            <a:r>
              <a:rPr kumimoji="1" lang="en-US" sz="1400" b="0" i="0" u="none" strike="noStrike" kern="0" cap="none" spc="0" normalizeH="0" baseline="3000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2</a:t>
            </a:r>
            <a:r>
              <a:rPr kumimoji="1" lang="en-US" sz="14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=0.6247</a:t>
            </a:r>
            <a:endParaRPr kumimoji="1" lang="ja-JP" altLang="en-US"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endParaRPr kumimoji="1" lang="ja-JP" altLang="en-US"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矢印: 右 1">
            <a:extLst>
              <a:ext uri="{FF2B5EF4-FFF2-40B4-BE49-F238E27FC236}">
                <a16:creationId xmlns:a16="http://schemas.microsoft.com/office/drawing/2014/main" id="{69F48192-C8D8-49FF-88BB-17BFBF5F856A}"/>
              </a:ext>
            </a:extLst>
          </p:cNvPr>
          <p:cNvSpPr/>
          <p:nvPr/>
        </p:nvSpPr>
        <p:spPr>
          <a:xfrm>
            <a:off x="425397" y="5239423"/>
            <a:ext cx="656899" cy="923925"/>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テキスト ボックス 46">
            <a:extLst>
              <a:ext uri="{FF2B5EF4-FFF2-40B4-BE49-F238E27FC236}">
                <a16:creationId xmlns:a16="http://schemas.microsoft.com/office/drawing/2014/main" id="{6698CF30-ACDF-4123-9C32-A9127A1A7C61}"/>
              </a:ext>
            </a:extLst>
          </p:cNvPr>
          <p:cNvSpPr txBox="1"/>
          <p:nvPr/>
        </p:nvSpPr>
        <p:spPr>
          <a:xfrm>
            <a:off x="1271607" y="5076371"/>
            <a:ext cx="49680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・仮眠による睡眠時間の確保</a:t>
            </a:r>
          </a:p>
        </p:txBody>
      </p:sp>
      <p:sp>
        <p:nvSpPr>
          <p:cNvPr id="48" name="テキスト ボックス 47">
            <a:extLst>
              <a:ext uri="{FF2B5EF4-FFF2-40B4-BE49-F238E27FC236}">
                <a16:creationId xmlns:a16="http://schemas.microsoft.com/office/drawing/2014/main" id="{AE12EDC4-59B6-42F9-A525-040741B4D87E}"/>
              </a:ext>
            </a:extLst>
          </p:cNvPr>
          <p:cNvSpPr txBox="1"/>
          <p:nvPr/>
        </p:nvSpPr>
        <p:spPr>
          <a:xfrm>
            <a:off x="1269430" y="5522614"/>
            <a:ext cx="49680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・睡眠に関する知識の啓発</a:t>
            </a:r>
          </a:p>
        </p:txBody>
      </p:sp>
      <p:sp>
        <p:nvSpPr>
          <p:cNvPr id="49" name="テキスト ボックス 48">
            <a:extLst>
              <a:ext uri="{FF2B5EF4-FFF2-40B4-BE49-F238E27FC236}">
                <a16:creationId xmlns:a16="http://schemas.microsoft.com/office/drawing/2014/main" id="{C5DB9D23-2E3B-4FEC-AC1D-AD65F5653341}"/>
              </a:ext>
            </a:extLst>
          </p:cNvPr>
          <p:cNvSpPr txBox="1"/>
          <p:nvPr/>
        </p:nvSpPr>
        <p:spPr>
          <a:xfrm>
            <a:off x="1256177" y="5927782"/>
            <a:ext cx="5328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・空きコマ以外の時間でも利用可能な仮眠室</a:t>
            </a:r>
          </a:p>
        </p:txBody>
      </p:sp>
      <p:sp>
        <p:nvSpPr>
          <p:cNvPr id="50" name="左大かっこ 49">
            <a:extLst>
              <a:ext uri="{FF2B5EF4-FFF2-40B4-BE49-F238E27FC236}">
                <a16:creationId xmlns:a16="http://schemas.microsoft.com/office/drawing/2014/main" id="{09CA01AC-8E7D-4CA5-BF9C-FAF2AACD1D64}"/>
              </a:ext>
            </a:extLst>
          </p:cNvPr>
          <p:cNvSpPr/>
          <p:nvPr/>
        </p:nvSpPr>
        <p:spPr>
          <a:xfrm rot="10800000">
            <a:off x="6280147" y="5033548"/>
            <a:ext cx="240213" cy="1393651"/>
          </a:xfrm>
          <a:prstGeom prst="leftBracket">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右矢印 21">
            <a:extLst>
              <a:ext uri="{FF2B5EF4-FFF2-40B4-BE49-F238E27FC236}">
                <a16:creationId xmlns:a16="http://schemas.microsoft.com/office/drawing/2014/main" id="{1345EE4B-DCBE-485F-A598-881CD9C940DA}"/>
              </a:ext>
            </a:extLst>
          </p:cNvPr>
          <p:cNvSpPr/>
          <p:nvPr/>
        </p:nvSpPr>
        <p:spPr>
          <a:xfrm>
            <a:off x="6548081" y="5453118"/>
            <a:ext cx="304800" cy="527165"/>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2" name="角丸四角形 23">
            <a:extLst>
              <a:ext uri="{FF2B5EF4-FFF2-40B4-BE49-F238E27FC236}">
                <a16:creationId xmlns:a16="http://schemas.microsoft.com/office/drawing/2014/main" id="{B5B8C968-D822-499E-BB7C-B3BDDC93CB84}"/>
              </a:ext>
            </a:extLst>
          </p:cNvPr>
          <p:cNvSpPr/>
          <p:nvPr/>
        </p:nvSpPr>
        <p:spPr>
          <a:xfrm>
            <a:off x="6868121" y="5252970"/>
            <a:ext cx="2091463" cy="9274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srgbClr val="4F81BD">
                    <a:lumMod val="75000"/>
                  </a:srgbClr>
                </a:solidFill>
                <a:effectLst/>
                <a:uLnTx/>
                <a:uFillTx/>
                <a:latin typeface="Meiryo" panose="020B0604030504040204" pitchFamily="34" charset="-128"/>
                <a:ea typeface="Meiryo" panose="020B0604030504040204" pitchFamily="34" charset="-128"/>
              </a:rPr>
              <a:t>眠気の改善</a:t>
            </a:r>
          </a:p>
        </p:txBody>
      </p:sp>
      <p:sp>
        <p:nvSpPr>
          <p:cNvPr id="24" name="スライド番号プレースホルダー 3">
            <a:extLst>
              <a:ext uri="{FF2B5EF4-FFF2-40B4-BE49-F238E27FC236}">
                <a16:creationId xmlns:a16="http://schemas.microsoft.com/office/drawing/2014/main" id="{DE33BC51-7AEF-0041-9CA8-8F11ED295A3A}"/>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a:solidFill>
                  <a:prstClr val="black">
                    <a:tint val="75000"/>
                  </a:prstClr>
                </a:solidFill>
                <a:latin typeface="Calibri"/>
                <a:ea typeface="ＭＳ Ｐゴシック" panose="020B0600070205080204" pitchFamily="50" charset="-128"/>
              </a:rPr>
              <a:pPr/>
              <a:t>30</a:t>
            </a:fld>
            <a:endParaRPr lang="ja-JP" altLang="en-US">
              <a:solidFill>
                <a:prstClr val="black">
                  <a:tint val="75000"/>
                </a:prstClr>
              </a:solidFill>
              <a:latin typeface="Calibri"/>
              <a:ea typeface="ＭＳ Ｐゴシック" panose="020B0600070205080204" pitchFamily="50" charset="-128"/>
            </a:endParaRPr>
          </a:p>
        </p:txBody>
      </p:sp>
      <p:sp>
        <p:nvSpPr>
          <p:cNvPr id="36" name="正方形/長方形 35">
            <a:extLst>
              <a:ext uri="{FF2B5EF4-FFF2-40B4-BE49-F238E27FC236}">
                <a16:creationId xmlns:a16="http://schemas.microsoft.com/office/drawing/2014/main" id="{92B30DF7-9497-F044-92BF-97C7E41FEB6F}"/>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37" name="正方形/長方形 36">
            <a:extLst>
              <a:ext uri="{FF2B5EF4-FFF2-40B4-BE49-F238E27FC236}">
                <a16:creationId xmlns:a16="http://schemas.microsoft.com/office/drawing/2014/main" id="{2480AFDC-E969-3347-99CA-3EB0A5ABCAD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38" name="正方形/長方形 37">
            <a:extLst>
              <a:ext uri="{FF2B5EF4-FFF2-40B4-BE49-F238E27FC236}">
                <a16:creationId xmlns:a16="http://schemas.microsoft.com/office/drawing/2014/main" id="{65A7F33A-E5A7-1C4D-B289-B35C5C56EA28}"/>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39" name="正方形/長方形 38">
            <a:extLst>
              <a:ext uri="{FF2B5EF4-FFF2-40B4-BE49-F238E27FC236}">
                <a16:creationId xmlns:a16="http://schemas.microsoft.com/office/drawing/2014/main" id="{F7506E72-3666-934C-8C37-7D8A57BD994C}"/>
              </a:ext>
            </a:extLst>
          </p:cNvPr>
          <p:cNvSpPr/>
          <p:nvPr/>
        </p:nvSpPr>
        <p:spPr>
          <a:xfrm>
            <a:off x="7199319" y="3"/>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分析結果</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40" name="正方形/長方形 39">
            <a:extLst>
              <a:ext uri="{FF2B5EF4-FFF2-40B4-BE49-F238E27FC236}">
                <a16:creationId xmlns:a16="http://schemas.microsoft.com/office/drawing/2014/main" id="{3D239CE3-AD5C-0F4C-9EC6-462084B669D9}"/>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1986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p:bldP spid="48" grpId="0"/>
      <p:bldP spid="49" grpId="0"/>
      <p:bldP spid="50" grpId="0" animBg="1"/>
      <p:bldP spid="51" grpId="0" animBg="1"/>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31</a:t>
            </a:fld>
            <a:endParaRPr lang="ja-JP" altLang="en-US">
              <a:solidFill>
                <a:prstClr val="black">
                  <a:tint val="75000"/>
                </a:prstClr>
              </a:solidFill>
            </a:endParaRPr>
          </a:p>
        </p:txBody>
      </p:sp>
      <p:sp>
        <p:nvSpPr>
          <p:cNvPr id="7" name="正方形/長方形 6">
            <a:extLst>
              <a:ext uri="{FF2B5EF4-FFF2-40B4-BE49-F238E27FC236}">
                <a16:creationId xmlns:a16="http://schemas.microsoft.com/office/drawing/2014/main" id="{6EB164A4-1383-2D4B-AEEB-93BF327FCFC5}"/>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a:extLst>
              <a:ext uri="{FF2B5EF4-FFF2-40B4-BE49-F238E27FC236}">
                <a16:creationId xmlns:a16="http://schemas.microsoft.com/office/drawing/2014/main" id="{760BE01F-510E-774D-8376-C4AFF483FDE4}"/>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0" name="正方形/長方形 9">
            <a:extLst>
              <a:ext uri="{FF2B5EF4-FFF2-40B4-BE49-F238E27FC236}">
                <a16:creationId xmlns:a16="http://schemas.microsoft.com/office/drawing/2014/main" id="{6B0B7042-F0C9-7845-9BBD-2E22D738DF44}"/>
              </a:ext>
            </a:extLst>
          </p:cNvPr>
          <p:cNvSpPr/>
          <p:nvPr/>
        </p:nvSpPr>
        <p:spPr>
          <a:xfrm>
            <a:off x="8174621"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1" name="正方形/長方形 10">
            <a:extLst>
              <a:ext uri="{FF2B5EF4-FFF2-40B4-BE49-F238E27FC236}">
                <a16:creationId xmlns:a16="http://schemas.microsoft.com/office/drawing/2014/main" id="{AB8CFE67-DF0A-684E-818A-573B17C3C7F0}"/>
              </a:ext>
            </a:extLst>
          </p:cNvPr>
          <p:cNvSpPr/>
          <p:nvPr/>
        </p:nvSpPr>
        <p:spPr>
          <a:xfrm>
            <a:off x="7689488"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専門家</a:t>
            </a:r>
          </a:p>
        </p:txBody>
      </p:sp>
      <p:sp>
        <p:nvSpPr>
          <p:cNvPr id="12" name="正方形/長方形 11">
            <a:extLst>
              <a:ext uri="{FF2B5EF4-FFF2-40B4-BE49-F238E27FC236}">
                <a16:creationId xmlns:a16="http://schemas.microsoft.com/office/drawing/2014/main" id="{6F3E794A-8FC2-C94D-B3DF-846758DE11F7}"/>
              </a:ext>
            </a:extLst>
          </p:cNvPr>
          <p:cNvSpPr/>
          <p:nvPr/>
        </p:nvSpPr>
        <p:spPr>
          <a:xfrm>
            <a:off x="7200485"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0B89C848-8C86-CF42-A638-2E53DC7C7F0F}"/>
              </a:ext>
            </a:extLst>
          </p:cNvPr>
          <p:cNvSpPr/>
          <p:nvPr/>
        </p:nvSpPr>
        <p:spPr>
          <a:xfrm>
            <a:off x="6715352"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14" name="テキスト ボックス 13">
            <a:extLst>
              <a:ext uri="{FF2B5EF4-FFF2-40B4-BE49-F238E27FC236}">
                <a16:creationId xmlns:a16="http://schemas.microsoft.com/office/drawing/2014/main" id="{8735E754-AB20-394E-9995-B1EB5A8EAE7F}"/>
              </a:ext>
            </a:extLst>
          </p:cNvPr>
          <p:cNvSpPr txBox="1"/>
          <p:nvPr/>
        </p:nvSpPr>
        <p:spPr>
          <a:xfrm>
            <a:off x="247741" y="1115308"/>
            <a:ext cx="8648521" cy="1015663"/>
          </a:xfrm>
          <a:prstGeom prst="rect">
            <a:avLst/>
          </a:prstGeom>
          <a:noFill/>
        </p:spPr>
        <p:txBody>
          <a:bodyPr wrap="none" rtlCol="0">
            <a:spAutoFit/>
          </a:bodyPr>
          <a:lstStyle/>
          <a:p>
            <a:pPr algn="ctr"/>
            <a:r>
              <a:rPr kumimoji="1" lang="ja-JP" altLang="en-US" sz="6000" b="1">
                <a:solidFill>
                  <a:schemeClr val="accent6">
                    <a:lumMod val="75000"/>
                  </a:schemeClr>
                </a:solidFill>
                <a:latin typeface="Meiryo" panose="020B0604030504040204" pitchFamily="34" charset="-128"/>
                <a:ea typeface="Meiryo" panose="020B0604030504040204" pitchFamily="34" charset="-128"/>
              </a:rPr>
              <a:t>専門家への聞き取り調査</a:t>
            </a:r>
            <a:endParaRPr kumimoji="1" lang="ja-JP" altLang="en-US" sz="6000" b="1" dirty="0">
              <a:solidFill>
                <a:schemeClr val="accent6">
                  <a:lumMod val="75000"/>
                </a:schemeClr>
              </a:solidFill>
              <a:latin typeface="Meiryo" panose="020B0604030504040204" pitchFamily="34" charset="-128"/>
              <a:ea typeface="Meiryo" panose="020B0604030504040204" pitchFamily="34" charset="-128"/>
            </a:endParaRPr>
          </a:p>
        </p:txBody>
      </p:sp>
      <p:pic>
        <p:nvPicPr>
          <p:cNvPr id="15" name="図 14">
            <a:extLst>
              <a:ext uri="{FF2B5EF4-FFF2-40B4-BE49-F238E27FC236}">
                <a16:creationId xmlns:a16="http://schemas.microsoft.com/office/drawing/2014/main" id="{9B997D9E-C48B-8A46-B0C6-B59C1F0C9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482" y="2199412"/>
            <a:ext cx="5895036" cy="3999847"/>
          </a:xfrm>
          <a:prstGeom prst="rect">
            <a:avLst/>
          </a:prstGeom>
        </p:spPr>
      </p:pic>
      <p:sp>
        <p:nvSpPr>
          <p:cNvPr id="16" name="フレーム 15">
            <a:extLst>
              <a:ext uri="{FF2B5EF4-FFF2-40B4-BE49-F238E27FC236}">
                <a16:creationId xmlns:a16="http://schemas.microsoft.com/office/drawing/2014/main" id="{E7015E48-6FBA-9644-B2CC-9C0BF339A6AF}"/>
              </a:ext>
            </a:extLst>
          </p:cNvPr>
          <p:cNvSpPr/>
          <p:nvPr/>
        </p:nvSpPr>
        <p:spPr>
          <a:xfrm>
            <a:off x="3856657" y="2137867"/>
            <a:ext cx="3690317" cy="1284783"/>
          </a:xfrm>
          <a:prstGeom prst="frame">
            <a:avLst>
              <a:gd name="adj1" fmla="val 8892"/>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905111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alphaModFix amt="2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5A55E1-1992-5447-ADBC-2C4D44FF9FC6}"/>
              </a:ext>
            </a:extLst>
          </p:cNvPr>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32</a:t>
            </a:fld>
            <a:endParaRPr lang="ja-JP" altLang="en-US">
              <a:solidFill>
                <a:prstClr val="black">
                  <a:tint val="75000"/>
                </a:prstClr>
              </a:solidFill>
            </a:endParaRPr>
          </a:p>
        </p:txBody>
      </p:sp>
      <p:sp>
        <p:nvSpPr>
          <p:cNvPr id="6" name="テキスト ボックス 5">
            <a:extLst>
              <a:ext uri="{FF2B5EF4-FFF2-40B4-BE49-F238E27FC236}">
                <a16:creationId xmlns:a16="http://schemas.microsoft.com/office/drawing/2014/main" id="{FB13B2A5-B493-DF4D-B27A-FFBDE9C054C4}"/>
              </a:ext>
            </a:extLst>
          </p:cNvPr>
          <p:cNvSpPr txBox="1"/>
          <p:nvPr/>
        </p:nvSpPr>
        <p:spPr>
          <a:xfrm>
            <a:off x="1246278" y="1406794"/>
            <a:ext cx="6647974" cy="954107"/>
          </a:xfrm>
          <a:prstGeom prst="rect">
            <a:avLst/>
          </a:prstGeom>
          <a:noFill/>
        </p:spPr>
        <p:txBody>
          <a:bodyPr wrap="none" rtlCol="0">
            <a:spAutoFit/>
          </a:bodyPr>
          <a:lstStyle/>
          <a:p>
            <a:r>
              <a:rPr kumimoji="1" lang="ja-JP" altLang="en-US" sz="2800" dirty="0">
                <a:latin typeface="Meiryo" panose="020B0604030504040204" pitchFamily="34" charset="-128"/>
                <a:ea typeface="Meiryo" panose="020B0604030504040204" pitchFamily="34" charset="-128"/>
              </a:rPr>
              <a:t>産業技術総合研究所</a:t>
            </a:r>
            <a:endParaRPr kumimoji="1" lang="en-US" altLang="ja-JP" sz="2800" dirty="0">
              <a:latin typeface="Meiryo" panose="020B0604030504040204" pitchFamily="34" charset="-128"/>
              <a:ea typeface="Meiryo" panose="020B0604030504040204" pitchFamily="34" charset="-128"/>
            </a:endParaRPr>
          </a:p>
          <a:p>
            <a:r>
              <a:rPr lang="ja-JP" altLang="en-US" sz="2800" dirty="0">
                <a:latin typeface="Meiryo" panose="020B0604030504040204" pitchFamily="34" charset="-128"/>
                <a:ea typeface="Meiryo" panose="020B0604030504040204" pitchFamily="34" charset="-128"/>
              </a:rPr>
              <a:t>ヒューマンライフテクノロジー研究部門</a:t>
            </a:r>
            <a:endParaRPr lang="en-US" altLang="ja-JP" sz="2800"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FB13B2A5-B493-DF4D-B27A-FFBDE9C054C4}"/>
              </a:ext>
            </a:extLst>
          </p:cNvPr>
          <p:cNvSpPr txBox="1"/>
          <p:nvPr/>
        </p:nvSpPr>
        <p:spPr>
          <a:xfrm>
            <a:off x="2114304" y="2726026"/>
            <a:ext cx="4911922" cy="830997"/>
          </a:xfrm>
          <a:prstGeom prst="rect">
            <a:avLst/>
          </a:prstGeom>
          <a:noFill/>
        </p:spPr>
        <p:txBody>
          <a:bodyPr wrap="none" rtlCol="0">
            <a:spAutoFit/>
          </a:bodyPr>
          <a:lstStyle/>
          <a:p>
            <a:r>
              <a:rPr lang="ja-JP" altLang="en-US" sz="4800" dirty="0">
                <a:latin typeface="Meiryo" panose="020B0604030504040204" pitchFamily="34" charset="-128"/>
                <a:ea typeface="Meiryo" panose="020B0604030504040204" pitchFamily="34" charset="-128"/>
              </a:rPr>
              <a:t>甲斐田</a:t>
            </a:r>
            <a:r>
              <a:rPr lang="en-US" altLang="ja-JP" sz="4800" dirty="0">
                <a:latin typeface="Meiryo" panose="020B0604030504040204" pitchFamily="34" charset="-128"/>
                <a:ea typeface="Meiryo" panose="020B0604030504040204" pitchFamily="34" charset="-128"/>
              </a:rPr>
              <a:t> </a:t>
            </a:r>
            <a:r>
              <a:rPr lang="ja-JP" altLang="en-US" sz="4800" dirty="0">
                <a:latin typeface="Meiryo" panose="020B0604030504040204" pitchFamily="34" charset="-128"/>
                <a:ea typeface="Meiryo" panose="020B0604030504040204" pitchFamily="34" charset="-128"/>
              </a:rPr>
              <a:t>幸佐</a:t>
            </a:r>
            <a:r>
              <a:rPr lang="en-US" altLang="ja-JP" sz="4800" dirty="0">
                <a:latin typeface="Meiryo" panose="020B0604030504040204" pitchFamily="34" charset="-128"/>
                <a:ea typeface="Meiryo" panose="020B0604030504040204" pitchFamily="34" charset="-128"/>
              </a:rPr>
              <a:t> </a:t>
            </a:r>
            <a:r>
              <a:rPr lang="ja-JP" altLang="en-US" sz="4800" dirty="0">
                <a:latin typeface="Meiryo" panose="020B0604030504040204" pitchFamily="34" charset="-128"/>
                <a:ea typeface="Meiryo" panose="020B0604030504040204" pitchFamily="34" charset="-128"/>
              </a:rPr>
              <a:t>博士</a:t>
            </a:r>
            <a:endParaRPr kumimoji="1" lang="ja-JP" altLang="en-US" sz="4800" dirty="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FB13B2A5-B493-DF4D-B27A-FFBDE9C054C4}"/>
              </a:ext>
            </a:extLst>
          </p:cNvPr>
          <p:cNvSpPr txBox="1"/>
          <p:nvPr/>
        </p:nvSpPr>
        <p:spPr>
          <a:xfrm>
            <a:off x="2161788" y="4109583"/>
            <a:ext cx="4816955" cy="2092881"/>
          </a:xfrm>
          <a:prstGeom prst="rect">
            <a:avLst/>
          </a:prstGeom>
          <a:ln>
            <a:solidFill>
              <a:srgbClr val="4F81BD"/>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kumimoji="1" lang="en-US" altLang="ja-JP" sz="900" dirty="0">
              <a:latin typeface="Meiryo" panose="020B0604030504040204" pitchFamily="34" charset="-128"/>
              <a:ea typeface="Meiryo" panose="020B0604030504040204" pitchFamily="34" charset="-128"/>
            </a:endParaRPr>
          </a:p>
          <a:p>
            <a:pPr algn="ctr"/>
            <a:r>
              <a:rPr kumimoji="1" lang="ja-JP" altLang="en-US" sz="2800">
                <a:latin typeface="Meiryo" panose="020B0604030504040204" pitchFamily="34" charset="-128"/>
                <a:ea typeface="Meiryo" panose="020B0604030504040204" pitchFamily="34" charset="-128"/>
              </a:rPr>
              <a:t>研究</a:t>
            </a:r>
            <a:r>
              <a:rPr kumimoji="1" lang="ja-JP" altLang="en-US" sz="2800" dirty="0">
                <a:latin typeface="Meiryo" panose="020B0604030504040204" pitchFamily="34" charset="-128"/>
                <a:ea typeface="Meiryo" panose="020B0604030504040204" pitchFamily="34" charset="-128"/>
              </a:rPr>
              <a:t>分野</a:t>
            </a:r>
            <a:endParaRPr kumimoji="1" lang="en-US" altLang="ja-JP" sz="2800" dirty="0">
              <a:latin typeface="Meiryo" panose="020B0604030504040204" pitchFamily="34" charset="-128"/>
              <a:ea typeface="Meiryo" panose="020B0604030504040204" pitchFamily="34" charset="-128"/>
            </a:endParaRPr>
          </a:p>
          <a:p>
            <a:endParaRPr lang="en-US" altLang="ja-JP" sz="900" dirty="0">
              <a:latin typeface="Meiryo" panose="020B0604030504040204" pitchFamily="34" charset="-128"/>
              <a:ea typeface="Meiryo" panose="020B0604030504040204" pitchFamily="34" charset="-128"/>
            </a:endParaRPr>
          </a:p>
          <a:p>
            <a:r>
              <a:rPr kumimoji="1" lang="ja-JP" altLang="en-US" sz="2800" dirty="0">
                <a:solidFill>
                  <a:schemeClr val="tx2"/>
                </a:solidFill>
                <a:latin typeface="Meiryo" panose="020B0604030504040204" pitchFamily="34" charset="-128"/>
                <a:ea typeface="Meiryo" panose="020B0604030504040204" pitchFamily="34" charset="-128"/>
              </a:rPr>
              <a:t>・睡眠や眠気の計測</a:t>
            </a:r>
            <a:endParaRPr kumimoji="1" lang="en-US" altLang="ja-JP" sz="2800" dirty="0">
              <a:solidFill>
                <a:schemeClr val="tx2"/>
              </a:solidFill>
              <a:latin typeface="Meiryo" panose="020B0604030504040204" pitchFamily="34" charset="-128"/>
              <a:ea typeface="Meiryo" panose="020B0604030504040204" pitchFamily="34" charset="-128"/>
            </a:endParaRPr>
          </a:p>
          <a:p>
            <a:r>
              <a:rPr kumimoji="1" lang="ja-JP" altLang="en-US" sz="2800" dirty="0">
                <a:solidFill>
                  <a:schemeClr val="tx2"/>
                </a:solidFill>
                <a:latin typeface="Meiryo" panose="020B0604030504040204" pitchFamily="34" charset="-128"/>
                <a:ea typeface="Meiryo" panose="020B0604030504040204" pitchFamily="34" charset="-128"/>
              </a:rPr>
              <a:t>・仮眠の効果</a:t>
            </a:r>
            <a:endParaRPr kumimoji="1" lang="en-US" altLang="ja-JP" sz="2800" dirty="0">
              <a:solidFill>
                <a:schemeClr val="tx2"/>
              </a:solidFill>
              <a:latin typeface="Meiryo" panose="020B0604030504040204" pitchFamily="34" charset="-128"/>
              <a:ea typeface="Meiryo" panose="020B0604030504040204" pitchFamily="34" charset="-128"/>
            </a:endParaRPr>
          </a:p>
          <a:p>
            <a:r>
              <a:rPr kumimoji="1" lang="ja-JP" altLang="en-US" sz="2800" dirty="0">
                <a:solidFill>
                  <a:schemeClr val="tx2"/>
                </a:solidFill>
                <a:latin typeface="Meiryo" panose="020B0604030504040204" pitchFamily="34" charset="-128"/>
                <a:ea typeface="Meiryo" panose="020B0604030504040204" pitchFamily="34" charset="-128"/>
              </a:rPr>
              <a:t>・睡眠とポジティブ心理学</a:t>
            </a:r>
          </a:p>
        </p:txBody>
      </p:sp>
      <p:sp>
        <p:nvSpPr>
          <p:cNvPr id="9" name="正方形/長方形 8">
            <a:extLst>
              <a:ext uri="{FF2B5EF4-FFF2-40B4-BE49-F238E27FC236}">
                <a16:creationId xmlns:a16="http://schemas.microsoft.com/office/drawing/2014/main" id="{39F9A5AC-05E0-754A-B651-C33378BCD97A}"/>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6225E61D-E9C7-DC49-9C63-C98FF8ADD6E1}"/>
              </a:ext>
            </a:extLst>
          </p:cNvPr>
          <p:cNvSpPr txBox="1"/>
          <p:nvPr/>
        </p:nvSpPr>
        <p:spPr>
          <a:xfrm>
            <a:off x="70865" y="122563"/>
            <a:ext cx="3262432" cy="707886"/>
          </a:xfrm>
          <a:prstGeom prst="rect">
            <a:avLst/>
          </a:prstGeom>
          <a:noFill/>
        </p:spPr>
        <p:txBody>
          <a:bodyPr wrap="none" rtlCol="0">
            <a:spAutoFit/>
          </a:bodyPr>
          <a:lstStyle/>
          <a:p>
            <a:r>
              <a:rPr lang="ja-JP" altLang="en-US" sz="4000" b="1">
                <a:solidFill>
                  <a:schemeClr val="accent6">
                    <a:lumMod val="75000"/>
                  </a:schemeClr>
                </a:solidFill>
                <a:latin typeface="Meiryo" panose="020B0604030504040204" pitchFamily="34" charset="-128"/>
                <a:ea typeface="Meiryo" panose="020B0604030504040204" pitchFamily="34" charset="-128"/>
              </a:rPr>
              <a:t>聞き取り調査</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760BE01F-510E-774D-8376-C4AFF483FDE4}"/>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5" name="正方形/長方形 14">
            <a:extLst>
              <a:ext uri="{FF2B5EF4-FFF2-40B4-BE49-F238E27FC236}">
                <a16:creationId xmlns:a16="http://schemas.microsoft.com/office/drawing/2014/main" id="{6B0B7042-F0C9-7845-9BBD-2E22D738DF44}"/>
              </a:ext>
            </a:extLst>
          </p:cNvPr>
          <p:cNvSpPr/>
          <p:nvPr/>
        </p:nvSpPr>
        <p:spPr>
          <a:xfrm>
            <a:off x="8174621"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3" name="正方形/長方形 22">
            <a:extLst>
              <a:ext uri="{FF2B5EF4-FFF2-40B4-BE49-F238E27FC236}">
                <a16:creationId xmlns:a16="http://schemas.microsoft.com/office/drawing/2014/main" id="{AB8CFE67-DF0A-684E-818A-573B17C3C7F0}"/>
              </a:ext>
            </a:extLst>
          </p:cNvPr>
          <p:cNvSpPr/>
          <p:nvPr/>
        </p:nvSpPr>
        <p:spPr>
          <a:xfrm>
            <a:off x="7689488"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専門家</a:t>
            </a:r>
          </a:p>
        </p:txBody>
      </p:sp>
      <p:sp>
        <p:nvSpPr>
          <p:cNvPr id="24" name="正方形/長方形 23">
            <a:extLst>
              <a:ext uri="{FF2B5EF4-FFF2-40B4-BE49-F238E27FC236}">
                <a16:creationId xmlns:a16="http://schemas.microsoft.com/office/drawing/2014/main" id="{6F3E794A-8FC2-C94D-B3DF-846758DE11F7}"/>
              </a:ext>
            </a:extLst>
          </p:cNvPr>
          <p:cNvSpPr/>
          <p:nvPr/>
        </p:nvSpPr>
        <p:spPr>
          <a:xfrm>
            <a:off x="7200485"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0B89C848-8C86-CF42-A638-2E53DC7C7F0F}"/>
              </a:ext>
            </a:extLst>
          </p:cNvPr>
          <p:cNvSpPr/>
          <p:nvPr/>
        </p:nvSpPr>
        <p:spPr>
          <a:xfrm>
            <a:off x="6715352"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280158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alphaModFix amt="4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33</a:t>
            </a:fld>
            <a:endParaRPr lang="ja-JP" altLang="en-US">
              <a:solidFill>
                <a:prstClr val="black">
                  <a:tint val="75000"/>
                </a:prstClr>
              </a:solidFill>
            </a:endParaRPr>
          </a:p>
        </p:txBody>
      </p:sp>
      <p:sp>
        <p:nvSpPr>
          <p:cNvPr id="6" name="テキスト ボックス 5">
            <a:extLst>
              <a:ext uri="{FF2B5EF4-FFF2-40B4-BE49-F238E27FC236}">
                <a16:creationId xmlns:a16="http://schemas.microsoft.com/office/drawing/2014/main" id="{FB13B2A5-B493-DF4D-B27A-FFBDE9C054C4}"/>
              </a:ext>
            </a:extLst>
          </p:cNvPr>
          <p:cNvSpPr txBox="1"/>
          <p:nvPr/>
        </p:nvSpPr>
        <p:spPr>
          <a:xfrm>
            <a:off x="273690" y="2082783"/>
            <a:ext cx="8598829" cy="3062377"/>
          </a:xfrm>
          <a:prstGeom prst="rect">
            <a:avLst/>
          </a:prstGeom>
          <a:solidFill>
            <a:schemeClr val="lt1">
              <a:alpha val="88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endParaRPr lang="en-US" altLang="ja-JP" sz="800" dirty="0">
              <a:latin typeface="Meiryo" panose="020B0604030504040204" pitchFamily="34" charset="-128"/>
              <a:ea typeface="Meiryo" panose="020B0604030504040204" pitchFamily="34" charset="-128"/>
            </a:endParaRPr>
          </a:p>
          <a:p>
            <a:r>
              <a:rPr lang="en-US" altLang="ja-JP" sz="3700" dirty="0">
                <a:latin typeface="Meiryo" panose="020B0604030504040204" pitchFamily="34" charset="-128"/>
                <a:ea typeface="Meiryo" panose="020B0604030504040204" pitchFamily="34" charset="-128"/>
              </a:rPr>
              <a:t>Q1.</a:t>
            </a:r>
            <a:r>
              <a:rPr lang="ja-JP" altLang="en-US" sz="3700" dirty="0">
                <a:latin typeface="Meiryo" panose="020B0604030504040204" pitchFamily="34" charset="-128"/>
                <a:ea typeface="Meiryo" panose="020B0604030504040204" pitchFamily="34" charset="-128"/>
              </a:rPr>
              <a:t>大学での仮眠室設置に関して</a:t>
            </a:r>
            <a:endParaRPr lang="en-US" altLang="ja-JP" sz="3700" dirty="0">
              <a:latin typeface="Meiryo" panose="020B0604030504040204" pitchFamily="34" charset="-128"/>
              <a:ea typeface="Meiryo" panose="020B0604030504040204" pitchFamily="34" charset="-128"/>
            </a:endParaRPr>
          </a:p>
          <a:p>
            <a:endParaRPr lang="en-US" altLang="ja-JP" sz="3700" dirty="0">
              <a:latin typeface="Meiryo" panose="020B0604030504040204" pitchFamily="34" charset="-128"/>
              <a:ea typeface="Meiryo" panose="020B0604030504040204" pitchFamily="34" charset="-128"/>
            </a:endParaRPr>
          </a:p>
          <a:p>
            <a:r>
              <a:rPr lang="en-US" altLang="ja-JP" sz="3700" dirty="0">
                <a:latin typeface="Meiryo" panose="020B0604030504040204" pitchFamily="34" charset="-128"/>
                <a:ea typeface="Meiryo" panose="020B0604030504040204" pitchFamily="34" charset="-128"/>
              </a:rPr>
              <a:t>Q2.</a:t>
            </a:r>
            <a:r>
              <a:rPr lang="ja-JP" altLang="en-US" sz="3700" dirty="0">
                <a:latin typeface="Meiryo" panose="020B0604030504040204" pitchFamily="34" charset="-128"/>
                <a:ea typeface="Meiryo" panose="020B0604030504040204" pitchFamily="34" charset="-128"/>
              </a:rPr>
              <a:t>効果的な仮眠をとるためのポイント</a:t>
            </a:r>
            <a:endParaRPr lang="en-US" altLang="ja-JP" sz="3700" dirty="0">
              <a:latin typeface="Meiryo" panose="020B0604030504040204" pitchFamily="34" charset="-128"/>
              <a:ea typeface="Meiryo" panose="020B0604030504040204" pitchFamily="34" charset="-128"/>
            </a:endParaRPr>
          </a:p>
          <a:p>
            <a:endParaRPr lang="en-US" altLang="ja-JP" sz="3700" dirty="0">
              <a:latin typeface="Meiryo" panose="020B0604030504040204" pitchFamily="34" charset="-128"/>
              <a:ea typeface="Meiryo" panose="020B0604030504040204" pitchFamily="34" charset="-128"/>
            </a:endParaRPr>
          </a:p>
          <a:p>
            <a:r>
              <a:rPr lang="en-US" altLang="ja-JP" sz="3700" dirty="0">
                <a:latin typeface="Meiryo" panose="020B0604030504040204" pitchFamily="34" charset="-128"/>
                <a:ea typeface="Meiryo" panose="020B0604030504040204" pitchFamily="34" charset="-128"/>
              </a:rPr>
              <a:t>Q3.</a:t>
            </a:r>
            <a:r>
              <a:rPr lang="ja-JP" altLang="en-US" sz="3700" dirty="0">
                <a:latin typeface="Meiryo" panose="020B0604030504040204" pitchFamily="34" charset="-128"/>
                <a:ea typeface="Meiryo" panose="020B0604030504040204" pitchFamily="34" charset="-128"/>
              </a:rPr>
              <a:t>仮眠の効果測定について</a:t>
            </a:r>
            <a:endParaRPr lang="en-US" altLang="ja-JP" sz="3700" dirty="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25F72591-622E-3843-A76F-784437A77DA2}"/>
              </a:ext>
            </a:extLst>
          </p:cNvPr>
          <p:cNvSpPr/>
          <p:nvPr/>
        </p:nvSpPr>
        <p:spPr>
          <a:xfrm>
            <a:off x="0" y="3"/>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9F604100-A663-AD4D-9F1D-3CE5089A7D99}"/>
              </a:ext>
            </a:extLst>
          </p:cNvPr>
          <p:cNvSpPr txBox="1"/>
          <p:nvPr/>
        </p:nvSpPr>
        <p:spPr>
          <a:xfrm>
            <a:off x="70865" y="122565"/>
            <a:ext cx="3262432" cy="707886"/>
          </a:xfrm>
          <a:prstGeom prst="rect">
            <a:avLst/>
          </a:prstGeom>
          <a:noFill/>
        </p:spPr>
        <p:txBody>
          <a:bodyPr wrap="none" rtlCol="0">
            <a:spAutoFit/>
          </a:bodyPr>
          <a:lstStyle/>
          <a:p>
            <a:r>
              <a:rPr lang="ja-JP" altLang="en-US" sz="4000" b="1">
                <a:solidFill>
                  <a:schemeClr val="accent6">
                    <a:lumMod val="75000"/>
                  </a:schemeClr>
                </a:solidFill>
                <a:latin typeface="Meiryo" panose="020B0604030504040204" pitchFamily="34" charset="-128"/>
                <a:ea typeface="Meiryo" panose="020B0604030504040204" pitchFamily="34" charset="-128"/>
              </a:rPr>
              <a:t>主な質問項目</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760BE01F-510E-774D-8376-C4AFF483FDE4}"/>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6" name="正方形/長方形 15">
            <a:extLst>
              <a:ext uri="{FF2B5EF4-FFF2-40B4-BE49-F238E27FC236}">
                <a16:creationId xmlns:a16="http://schemas.microsoft.com/office/drawing/2014/main" id="{6B0B7042-F0C9-7845-9BBD-2E22D738DF44}"/>
              </a:ext>
            </a:extLst>
          </p:cNvPr>
          <p:cNvSpPr/>
          <p:nvPr/>
        </p:nvSpPr>
        <p:spPr>
          <a:xfrm>
            <a:off x="8174621"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7" name="正方形/長方形 16">
            <a:extLst>
              <a:ext uri="{FF2B5EF4-FFF2-40B4-BE49-F238E27FC236}">
                <a16:creationId xmlns:a16="http://schemas.microsoft.com/office/drawing/2014/main" id="{AB8CFE67-DF0A-684E-818A-573B17C3C7F0}"/>
              </a:ext>
            </a:extLst>
          </p:cNvPr>
          <p:cNvSpPr/>
          <p:nvPr/>
        </p:nvSpPr>
        <p:spPr>
          <a:xfrm>
            <a:off x="7689488"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専門家</a:t>
            </a:r>
          </a:p>
        </p:txBody>
      </p:sp>
      <p:sp>
        <p:nvSpPr>
          <p:cNvPr id="18" name="正方形/長方形 17">
            <a:extLst>
              <a:ext uri="{FF2B5EF4-FFF2-40B4-BE49-F238E27FC236}">
                <a16:creationId xmlns:a16="http://schemas.microsoft.com/office/drawing/2014/main" id="{6F3E794A-8FC2-C94D-B3DF-846758DE11F7}"/>
              </a:ext>
            </a:extLst>
          </p:cNvPr>
          <p:cNvSpPr/>
          <p:nvPr/>
        </p:nvSpPr>
        <p:spPr>
          <a:xfrm>
            <a:off x="7200485"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0B89C848-8C86-CF42-A638-2E53DC7C7F0F}"/>
              </a:ext>
            </a:extLst>
          </p:cNvPr>
          <p:cNvSpPr/>
          <p:nvPr/>
        </p:nvSpPr>
        <p:spPr>
          <a:xfrm>
            <a:off x="6715352"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07052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alphaModFix amt="4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5" name="テキスト ボックス 4">
            <a:extLst>
              <a:ext uri="{FF2B5EF4-FFF2-40B4-BE49-F238E27FC236}">
                <a16:creationId xmlns:a16="http://schemas.microsoft.com/office/drawing/2014/main" id="{FB13B2A5-B493-DF4D-B27A-FFBDE9C054C4}"/>
              </a:ext>
            </a:extLst>
          </p:cNvPr>
          <p:cNvSpPr txBox="1"/>
          <p:nvPr/>
        </p:nvSpPr>
        <p:spPr>
          <a:xfrm>
            <a:off x="459800" y="495219"/>
            <a:ext cx="7175036" cy="1231106"/>
          </a:xfrm>
          <a:prstGeom prst="rect">
            <a:avLst/>
          </a:prstGeom>
          <a:solidFill>
            <a:schemeClr val="lt1">
              <a:alpha val="93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ja-JP" sz="3700" dirty="0">
                <a:latin typeface="Meiryo" panose="020B0604030504040204" pitchFamily="34" charset="-128"/>
                <a:ea typeface="Meiryo" panose="020B0604030504040204" pitchFamily="34" charset="-128"/>
              </a:rPr>
              <a:t>Q1.</a:t>
            </a:r>
            <a:r>
              <a:rPr lang="ja-JP" altLang="en-US" sz="3700" dirty="0">
                <a:latin typeface="Meiryo" panose="020B0604030504040204" pitchFamily="34" charset="-128"/>
                <a:ea typeface="Meiryo" panose="020B0604030504040204" pitchFamily="34" charset="-128"/>
              </a:rPr>
              <a:t>大学での仮眠室設置に関して</a:t>
            </a:r>
            <a:endParaRPr lang="en-US" altLang="ja-JP" sz="3700" dirty="0">
              <a:latin typeface="Meiryo" panose="020B0604030504040204" pitchFamily="34" charset="-128"/>
              <a:ea typeface="Meiryo" panose="020B0604030504040204" pitchFamily="34" charset="-128"/>
            </a:endParaRPr>
          </a:p>
          <a:p>
            <a:r>
              <a:rPr lang="ja-JP" altLang="ja-JP" sz="3700" dirty="0">
                <a:latin typeface="Meiryo" panose="020B0604030504040204" pitchFamily="34" charset="-128"/>
                <a:ea typeface="Meiryo" panose="020B0604030504040204" pitchFamily="34" charset="-128"/>
              </a:rPr>
              <a:t>　</a:t>
            </a:r>
            <a:r>
              <a:rPr lang="en-US" altLang="ja-JP" sz="3700" dirty="0">
                <a:latin typeface="Meiryo" panose="020B0604030504040204" pitchFamily="34" charset="-128"/>
                <a:ea typeface="Meiryo" panose="020B0604030504040204" pitchFamily="34" charset="-128"/>
              </a:rPr>
              <a:t>  </a:t>
            </a:r>
            <a:r>
              <a:rPr lang="ja-JP" altLang="en-US" sz="3700" dirty="0">
                <a:latin typeface="Meiryo" panose="020B0604030504040204" pitchFamily="34" charset="-128"/>
                <a:ea typeface="Meiryo" panose="020B0604030504040204" pitchFamily="34" charset="-128"/>
              </a:rPr>
              <a:t>どのようにお考えですか？</a:t>
            </a:r>
            <a:endParaRPr lang="en-US" altLang="ja-JP" sz="3700"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FB13B2A5-B493-DF4D-B27A-FFBDE9C054C4}"/>
              </a:ext>
            </a:extLst>
          </p:cNvPr>
          <p:cNvSpPr txBox="1"/>
          <p:nvPr/>
        </p:nvSpPr>
        <p:spPr>
          <a:xfrm>
            <a:off x="232986" y="2211290"/>
            <a:ext cx="7776488" cy="661720"/>
          </a:xfrm>
          <a:prstGeom prst="rect">
            <a:avLst/>
          </a:prstGeom>
          <a:solidFill>
            <a:schemeClr val="lt1">
              <a:alpha val="93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3700" dirty="0">
                <a:solidFill>
                  <a:srgbClr val="4F81BD"/>
                </a:solidFill>
                <a:latin typeface="Meiryo" panose="020B0604030504040204" pitchFamily="34" charset="-128"/>
                <a:ea typeface="Meiryo" panose="020B0604030504040204" pitchFamily="34" charset="-128"/>
              </a:rPr>
              <a:t>自分の生活習慣を見直す機会</a:t>
            </a:r>
            <a:r>
              <a:rPr lang="ja-JP" altLang="en-US" sz="3700" dirty="0">
                <a:latin typeface="Meiryo" panose="020B0604030504040204" pitchFamily="34" charset="-128"/>
                <a:ea typeface="Meiryo" panose="020B0604030504040204" pitchFamily="34" charset="-128"/>
              </a:rPr>
              <a:t>になる</a:t>
            </a:r>
            <a:endParaRPr lang="en-US" altLang="ja-JP" sz="3700" dirty="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FB13B2A5-B493-DF4D-B27A-FFBDE9C054C4}"/>
              </a:ext>
            </a:extLst>
          </p:cNvPr>
          <p:cNvSpPr txBox="1"/>
          <p:nvPr/>
        </p:nvSpPr>
        <p:spPr>
          <a:xfrm>
            <a:off x="579359" y="3710005"/>
            <a:ext cx="6353021" cy="1231106"/>
          </a:xfrm>
          <a:prstGeom prst="rect">
            <a:avLst/>
          </a:prstGeom>
          <a:solidFill>
            <a:schemeClr val="lt1">
              <a:alpha val="93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3700" dirty="0">
                <a:solidFill>
                  <a:srgbClr val="4F81BD"/>
                </a:solidFill>
                <a:latin typeface="Meiryo" panose="020B0604030504040204" pitchFamily="34" charset="-128"/>
                <a:ea typeface="Meiryo" panose="020B0604030504040204" pitchFamily="34" charset="-128"/>
              </a:rPr>
              <a:t>個々のタイミングに合わせて</a:t>
            </a:r>
            <a:endParaRPr lang="en-US" altLang="ja-JP" sz="3700" dirty="0">
              <a:solidFill>
                <a:srgbClr val="4F81BD"/>
              </a:solidFill>
              <a:latin typeface="Meiryo" panose="020B0604030504040204" pitchFamily="34" charset="-128"/>
              <a:ea typeface="Meiryo" panose="020B0604030504040204" pitchFamily="34" charset="-128"/>
            </a:endParaRPr>
          </a:p>
          <a:p>
            <a:r>
              <a:rPr lang="ja-JP" altLang="en-US" sz="3700" dirty="0">
                <a:solidFill>
                  <a:schemeClr val="tx1"/>
                </a:solidFill>
                <a:latin typeface="Meiryo" panose="020B0604030504040204" pitchFamily="34" charset="-128"/>
                <a:ea typeface="Meiryo" panose="020B0604030504040204" pitchFamily="34" charset="-128"/>
              </a:rPr>
              <a:t>仮眠ができる</a:t>
            </a:r>
            <a:endParaRPr lang="en-US" altLang="ja-JP" sz="3700" dirty="0">
              <a:solidFill>
                <a:schemeClr val="tx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FB13B2A5-B493-DF4D-B27A-FFBDE9C054C4}"/>
              </a:ext>
            </a:extLst>
          </p:cNvPr>
          <p:cNvSpPr txBox="1"/>
          <p:nvPr/>
        </p:nvSpPr>
        <p:spPr>
          <a:xfrm>
            <a:off x="2701463" y="5616571"/>
            <a:ext cx="5404043" cy="661720"/>
          </a:xfrm>
          <a:prstGeom prst="rect">
            <a:avLst/>
          </a:prstGeom>
          <a:solidFill>
            <a:schemeClr val="lt1">
              <a:alpha val="93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3700" dirty="0">
                <a:latin typeface="Meiryo" panose="020B0604030504040204" pitchFamily="34" charset="-128"/>
                <a:ea typeface="Meiryo" panose="020B0604030504040204" pitchFamily="34" charset="-128"/>
              </a:rPr>
              <a:t>良いことだと思います</a:t>
            </a:r>
            <a:r>
              <a:rPr lang="en-US" altLang="ja-JP" sz="3700" dirty="0">
                <a:latin typeface="Meiryo" panose="020B0604030504040204" pitchFamily="34" charset="-128"/>
                <a:ea typeface="Meiryo" panose="020B0604030504040204" pitchFamily="34" charset="-128"/>
              </a:rPr>
              <a:t>◎</a:t>
            </a:r>
          </a:p>
        </p:txBody>
      </p:sp>
    </p:spTree>
    <p:extLst>
      <p:ext uri="{BB962C8B-B14F-4D97-AF65-F5344CB8AC3E}">
        <p14:creationId xmlns:p14="http://schemas.microsoft.com/office/powerpoint/2010/main" val="11029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alphaModFix amt="4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3" name="テキスト ボックス 2">
            <a:extLst>
              <a:ext uri="{FF2B5EF4-FFF2-40B4-BE49-F238E27FC236}">
                <a16:creationId xmlns:a16="http://schemas.microsoft.com/office/drawing/2014/main" id="{FB13B2A5-B493-DF4D-B27A-FFBDE9C054C4}"/>
              </a:ext>
            </a:extLst>
          </p:cNvPr>
          <p:cNvSpPr txBox="1"/>
          <p:nvPr/>
        </p:nvSpPr>
        <p:spPr>
          <a:xfrm>
            <a:off x="459800" y="495219"/>
            <a:ext cx="6700547" cy="661720"/>
          </a:xfrm>
          <a:prstGeom prst="rect">
            <a:avLst/>
          </a:prstGeom>
          <a:solidFill>
            <a:schemeClr val="lt1">
              <a:alpha val="92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ja-JP" sz="3700" dirty="0">
                <a:latin typeface="Meiryo" panose="020B0604030504040204" pitchFamily="34" charset="-128"/>
                <a:ea typeface="Meiryo" panose="020B0604030504040204" pitchFamily="34" charset="-128"/>
              </a:rPr>
              <a:t>Q2.</a:t>
            </a:r>
            <a:r>
              <a:rPr lang="ja-JP" altLang="en-US" sz="3700" dirty="0">
                <a:latin typeface="Meiryo" panose="020B0604030504040204" pitchFamily="34" charset="-128"/>
                <a:ea typeface="Meiryo" panose="020B0604030504040204" pitchFamily="34" charset="-128"/>
              </a:rPr>
              <a:t>効果的な仮眠をするには？</a:t>
            </a:r>
            <a:endParaRPr lang="en-US" altLang="ja-JP" sz="3700"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FB13B2A5-B493-DF4D-B27A-FFBDE9C054C4}"/>
              </a:ext>
            </a:extLst>
          </p:cNvPr>
          <p:cNvSpPr txBox="1"/>
          <p:nvPr/>
        </p:nvSpPr>
        <p:spPr>
          <a:xfrm>
            <a:off x="666940" y="1742491"/>
            <a:ext cx="5224257" cy="661720"/>
          </a:xfrm>
          <a:prstGeom prst="rect">
            <a:avLst/>
          </a:prstGeom>
          <a:solidFill>
            <a:schemeClr val="lt1">
              <a:alpha val="92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3700" dirty="0">
                <a:latin typeface="Meiryo" panose="020B0604030504040204" pitchFamily="34" charset="-128"/>
                <a:ea typeface="Meiryo" panose="020B0604030504040204" pitchFamily="34" charset="-128"/>
              </a:rPr>
              <a:t>仮眠には</a:t>
            </a:r>
            <a:r>
              <a:rPr lang="en-US" altLang="ja-JP" sz="3700" dirty="0">
                <a:latin typeface="Meiryo" panose="020B0604030504040204" pitchFamily="34" charset="-128"/>
                <a:ea typeface="Meiryo" panose="020B0604030504040204" pitchFamily="34" charset="-128"/>
              </a:rPr>
              <a:t>3</a:t>
            </a:r>
            <a:r>
              <a:rPr lang="ja-JP" altLang="en-US" sz="3700" dirty="0">
                <a:latin typeface="Meiryo" panose="020B0604030504040204" pitchFamily="34" charset="-128"/>
                <a:ea typeface="Meiryo" panose="020B0604030504040204" pitchFamily="34" charset="-128"/>
              </a:rPr>
              <a:t>種類あります</a:t>
            </a:r>
            <a:endParaRPr lang="en-US" altLang="ja-JP" sz="3700" dirty="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FB13B2A5-B493-DF4D-B27A-FFBDE9C054C4}"/>
              </a:ext>
            </a:extLst>
          </p:cNvPr>
          <p:cNvSpPr txBox="1"/>
          <p:nvPr/>
        </p:nvSpPr>
        <p:spPr>
          <a:xfrm>
            <a:off x="3162041" y="5211589"/>
            <a:ext cx="5044470" cy="1231106"/>
          </a:xfrm>
          <a:prstGeom prst="rect">
            <a:avLst/>
          </a:prstGeom>
          <a:solidFill>
            <a:schemeClr val="lt1">
              <a:alpha val="92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3700" dirty="0">
                <a:solidFill>
                  <a:schemeClr val="tx1"/>
                </a:solidFill>
                <a:latin typeface="Meiryo" panose="020B0604030504040204" pitchFamily="34" charset="-128"/>
                <a:ea typeface="Meiryo" panose="020B0604030504040204" pitchFamily="34" charset="-128"/>
              </a:rPr>
              <a:t>付加的仮眠は</a:t>
            </a:r>
            <a:r>
              <a:rPr lang="en-US" altLang="ja-JP" sz="3700" dirty="0">
                <a:solidFill>
                  <a:schemeClr val="accent6"/>
                </a:solidFill>
                <a:latin typeface="Meiryo" panose="020B0604030504040204" pitchFamily="34" charset="-128"/>
                <a:ea typeface="Meiryo" panose="020B0604030504040204" pitchFamily="34" charset="-128"/>
              </a:rPr>
              <a:t>20</a:t>
            </a:r>
            <a:r>
              <a:rPr lang="ja-JP" altLang="en-US" sz="3700" dirty="0">
                <a:solidFill>
                  <a:schemeClr val="accent6"/>
                </a:solidFill>
                <a:latin typeface="Meiryo" panose="020B0604030504040204" pitchFamily="34" charset="-128"/>
                <a:ea typeface="Meiryo" panose="020B0604030504040204" pitchFamily="34" charset="-128"/>
              </a:rPr>
              <a:t>分程度</a:t>
            </a:r>
            <a:endParaRPr lang="en-US" altLang="ja-JP" sz="3700" dirty="0">
              <a:solidFill>
                <a:schemeClr val="accent6"/>
              </a:solidFill>
              <a:latin typeface="Meiryo" panose="020B0604030504040204" pitchFamily="34" charset="-128"/>
              <a:ea typeface="Meiryo" panose="020B0604030504040204" pitchFamily="34" charset="-128"/>
            </a:endParaRPr>
          </a:p>
          <a:p>
            <a:r>
              <a:rPr lang="ja-JP" altLang="en-US" sz="3700" dirty="0">
                <a:solidFill>
                  <a:schemeClr val="tx1"/>
                </a:solidFill>
                <a:latin typeface="Meiryo" panose="020B0604030504040204" pitchFamily="34" charset="-128"/>
                <a:ea typeface="Meiryo" panose="020B0604030504040204" pitchFamily="34" charset="-128"/>
              </a:rPr>
              <a:t>補償的仮眠は</a:t>
            </a:r>
            <a:r>
              <a:rPr lang="en-US" altLang="ja-JP" sz="3700" dirty="0">
                <a:solidFill>
                  <a:schemeClr val="accent6"/>
                </a:solidFill>
                <a:latin typeface="Meiryo" panose="020B0604030504040204" pitchFamily="34" charset="-128"/>
                <a:ea typeface="Meiryo" panose="020B0604030504040204" pitchFamily="34" charset="-128"/>
              </a:rPr>
              <a:t>90</a:t>
            </a:r>
            <a:r>
              <a:rPr lang="ja-JP" altLang="en-US" sz="3700" dirty="0">
                <a:solidFill>
                  <a:schemeClr val="accent6"/>
                </a:solidFill>
                <a:latin typeface="Meiryo" panose="020B0604030504040204" pitchFamily="34" charset="-128"/>
                <a:ea typeface="Meiryo" panose="020B0604030504040204" pitchFamily="34" charset="-128"/>
              </a:rPr>
              <a:t>分程度</a:t>
            </a:r>
            <a:endParaRPr lang="en-US" altLang="ja-JP" sz="3700" dirty="0">
              <a:solidFill>
                <a:schemeClr val="accent6"/>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FB13B2A5-B493-DF4D-B27A-FFBDE9C054C4}"/>
              </a:ext>
            </a:extLst>
          </p:cNvPr>
          <p:cNvSpPr txBox="1"/>
          <p:nvPr/>
        </p:nvSpPr>
        <p:spPr>
          <a:xfrm>
            <a:off x="227302" y="2857496"/>
            <a:ext cx="7242688" cy="1800493"/>
          </a:xfrm>
          <a:prstGeom prst="rect">
            <a:avLst/>
          </a:prstGeom>
          <a:solidFill>
            <a:schemeClr val="lt1">
              <a:alpha val="92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3200" dirty="0">
                <a:latin typeface="Meiryo" panose="020B0604030504040204" pitchFamily="34" charset="-128"/>
                <a:ea typeface="Meiryo" panose="020B0604030504040204" pitchFamily="34" charset="-128"/>
              </a:rPr>
              <a:t>午後の眠気をやりすごす</a:t>
            </a:r>
            <a:r>
              <a:rPr lang="en-US" altLang="ja-JP" sz="3200" dirty="0">
                <a:latin typeface="Meiryo" panose="020B0604030504040204" pitchFamily="34" charset="-128"/>
                <a:ea typeface="Meiryo" panose="020B0604030504040204" pitchFamily="34" charset="-128"/>
              </a:rPr>
              <a:t> </a:t>
            </a:r>
            <a:r>
              <a:rPr lang="ja-JP" altLang="en-US" sz="3700" dirty="0">
                <a:solidFill>
                  <a:schemeClr val="tx2">
                    <a:lumMod val="60000"/>
                    <a:lumOff val="40000"/>
                  </a:schemeClr>
                </a:solidFill>
                <a:latin typeface="Meiryo" panose="020B0604030504040204" pitchFamily="34" charset="-128"/>
                <a:ea typeface="Meiryo" panose="020B0604030504040204" pitchFamily="34" charset="-128"/>
              </a:rPr>
              <a:t>付加的仮眠</a:t>
            </a:r>
            <a:endParaRPr lang="en-US" altLang="ja-JP" sz="3700" dirty="0">
              <a:solidFill>
                <a:schemeClr val="tx2">
                  <a:lumMod val="60000"/>
                  <a:lumOff val="40000"/>
                </a:schemeClr>
              </a:solidFill>
              <a:latin typeface="Meiryo" panose="020B0604030504040204" pitchFamily="34" charset="-128"/>
              <a:ea typeface="Meiryo" panose="020B0604030504040204" pitchFamily="34" charset="-128"/>
            </a:endParaRPr>
          </a:p>
          <a:p>
            <a:r>
              <a:rPr lang="ja-JP" altLang="en-US" sz="3200" dirty="0">
                <a:latin typeface="Meiryo" panose="020B0604030504040204" pitchFamily="34" charset="-128"/>
                <a:ea typeface="Meiryo" panose="020B0604030504040204" pitchFamily="34" charset="-128"/>
              </a:rPr>
              <a:t>睡眠不足を補う</a:t>
            </a:r>
            <a:r>
              <a:rPr lang="en-US" altLang="ja-JP" sz="3200" dirty="0">
                <a:latin typeface="Meiryo" panose="020B0604030504040204" pitchFamily="34" charset="-128"/>
                <a:ea typeface="Meiryo" panose="020B0604030504040204" pitchFamily="34" charset="-128"/>
              </a:rPr>
              <a:t>             </a:t>
            </a:r>
            <a:r>
              <a:rPr lang="ja-JP" altLang="en-US" sz="3700" dirty="0">
                <a:solidFill>
                  <a:srgbClr val="558ED5"/>
                </a:solidFill>
                <a:latin typeface="Meiryo" panose="020B0604030504040204" pitchFamily="34" charset="-128"/>
                <a:ea typeface="Meiryo" panose="020B0604030504040204" pitchFamily="34" charset="-128"/>
              </a:rPr>
              <a:t>補償的仮眠</a:t>
            </a:r>
          </a:p>
          <a:p>
            <a:r>
              <a:rPr lang="ja-JP" altLang="en-US" sz="3200" dirty="0">
                <a:latin typeface="Meiryo" panose="020B0604030504040204" pitchFamily="34" charset="-128"/>
                <a:ea typeface="Meiryo" panose="020B0604030504040204" pitchFamily="34" charset="-128"/>
              </a:rPr>
              <a:t>夜勤などのために行う</a:t>
            </a:r>
            <a:r>
              <a:rPr lang="en-US" altLang="ja-JP" sz="3200" dirty="0">
                <a:latin typeface="Meiryo" panose="020B0604030504040204" pitchFamily="34" charset="-128"/>
                <a:ea typeface="Meiryo" panose="020B0604030504040204" pitchFamily="34" charset="-128"/>
              </a:rPr>
              <a:t>    </a:t>
            </a:r>
            <a:r>
              <a:rPr lang="ja-JP" altLang="en-US" sz="3700" dirty="0">
                <a:solidFill>
                  <a:srgbClr val="558ED5"/>
                </a:solidFill>
                <a:latin typeface="Meiryo" panose="020B0604030504040204" pitchFamily="34" charset="-128"/>
                <a:ea typeface="Meiryo" panose="020B0604030504040204" pitchFamily="34" charset="-128"/>
              </a:rPr>
              <a:t>予防的仮眠</a:t>
            </a:r>
            <a:endParaRPr lang="en-US" altLang="ja-JP" sz="3700" dirty="0">
              <a:solidFill>
                <a:srgbClr val="558ED5"/>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321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alphaModFix amt="4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B13B2A5-B493-DF4D-B27A-FFBDE9C054C4}"/>
              </a:ext>
            </a:extLst>
          </p:cNvPr>
          <p:cNvSpPr txBox="1"/>
          <p:nvPr/>
        </p:nvSpPr>
        <p:spPr>
          <a:xfrm>
            <a:off x="459800" y="495219"/>
            <a:ext cx="6700547" cy="661720"/>
          </a:xfrm>
          <a:prstGeom prst="rect">
            <a:avLst/>
          </a:prstGeom>
          <a:solidFill>
            <a:schemeClr val="lt1">
              <a:alpha val="92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ja-JP" sz="3700" dirty="0">
                <a:latin typeface="Meiryo" panose="020B0604030504040204" pitchFamily="34" charset="-128"/>
                <a:ea typeface="Meiryo" panose="020B0604030504040204" pitchFamily="34" charset="-128"/>
              </a:rPr>
              <a:t>Q3.</a:t>
            </a:r>
            <a:r>
              <a:rPr lang="ja-JP" altLang="en-US" sz="3700" dirty="0">
                <a:latin typeface="Meiryo" panose="020B0604030504040204" pitchFamily="34" charset="-128"/>
                <a:ea typeface="Meiryo" panose="020B0604030504040204" pitchFamily="34" charset="-128"/>
              </a:rPr>
              <a:t>仮眠の効果測定の方法は？</a:t>
            </a:r>
            <a:endParaRPr lang="en-US" altLang="ja-JP" sz="3700"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FB13B2A5-B493-DF4D-B27A-FFBDE9C054C4}"/>
              </a:ext>
            </a:extLst>
          </p:cNvPr>
          <p:cNvSpPr txBox="1"/>
          <p:nvPr/>
        </p:nvSpPr>
        <p:spPr>
          <a:xfrm>
            <a:off x="491777" y="1665850"/>
            <a:ext cx="6647974" cy="1231106"/>
          </a:xfrm>
          <a:prstGeom prst="rect">
            <a:avLst/>
          </a:prstGeom>
          <a:solidFill>
            <a:schemeClr val="lt1">
              <a:alpha val="92000"/>
            </a:schemeClr>
          </a:solidFill>
          <a:ln>
            <a:solidFill>
              <a:srgbClr val="4F81BD"/>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ja-JP" sz="3700" dirty="0">
                <a:latin typeface="Meiryo" panose="020B0604030504040204" pitchFamily="34" charset="-128"/>
                <a:ea typeface="Meiryo" panose="020B0604030504040204" pitchFamily="34" charset="-128"/>
              </a:rPr>
              <a:t>①</a:t>
            </a:r>
            <a:r>
              <a:rPr lang="ja-JP" altLang="en-US" sz="3700">
                <a:solidFill>
                  <a:schemeClr val="accent1"/>
                </a:solidFill>
                <a:latin typeface="Meiryo" panose="020B0604030504040204" pitchFamily="34" charset="-128"/>
                <a:ea typeface="Meiryo" panose="020B0604030504040204" pitchFamily="34" charset="-128"/>
              </a:rPr>
              <a:t>スタンフォード眠気尺度</a:t>
            </a:r>
            <a:endParaRPr lang="en-US" altLang="ja-JP" sz="3700" dirty="0">
              <a:solidFill>
                <a:schemeClr val="accent1"/>
              </a:solidFill>
              <a:latin typeface="Meiryo" panose="020B0604030504040204" pitchFamily="34" charset="-128"/>
              <a:ea typeface="Meiryo" panose="020B0604030504040204" pitchFamily="34" charset="-128"/>
            </a:endParaRPr>
          </a:p>
          <a:p>
            <a:r>
              <a:rPr lang="ja-JP" altLang="en-US" sz="3700">
                <a:latin typeface="Meiryo" panose="020B0604030504040204" pitchFamily="34" charset="-128"/>
                <a:ea typeface="Meiryo" panose="020B0604030504040204" pitchFamily="34" charset="-128"/>
              </a:rPr>
              <a:t>→眠気の度合いを</a:t>
            </a:r>
            <a:r>
              <a:rPr lang="en-US" altLang="ja-JP" sz="3700" dirty="0">
                <a:latin typeface="Meiryo" panose="020B0604030504040204" pitchFamily="34" charset="-128"/>
                <a:ea typeface="Meiryo" panose="020B0604030504040204" pitchFamily="34" charset="-128"/>
              </a:rPr>
              <a:t>7</a:t>
            </a:r>
            <a:r>
              <a:rPr lang="ja-JP" altLang="en-US" sz="3700">
                <a:latin typeface="Meiryo" panose="020B0604030504040204" pitchFamily="34" charset="-128"/>
                <a:ea typeface="Meiryo" panose="020B0604030504040204" pitchFamily="34" charset="-128"/>
              </a:rPr>
              <a:t>段階で評価</a:t>
            </a:r>
            <a:endParaRPr lang="en-US" altLang="ja-JP" sz="3700"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FB13B2A5-B493-DF4D-B27A-FFBDE9C054C4}"/>
              </a:ext>
            </a:extLst>
          </p:cNvPr>
          <p:cNvSpPr txBox="1"/>
          <p:nvPr/>
        </p:nvSpPr>
        <p:spPr>
          <a:xfrm>
            <a:off x="148312" y="3749271"/>
            <a:ext cx="7776488" cy="2369880"/>
          </a:xfrm>
          <a:prstGeom prst="rect">
            <a:avLst/>
          </a:prstGeom>
          <a:solidFill>
            <a:schemeClr val="lt1">
              <a:alpha val="92000"/>
            </a:schemeClr>
          </a:solidFill>
          <a:ln>
            <a:solidFill>
              <a:srgbClr val="4F81BD"/>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ja-JP" sz="3700" dirty="0">
                <a:solidFill>
                  <a:schemeClr val="tx1"/>
                </a:solidFill>
                <a:latin typeface="Meiryo" panose="020B0604030504040204" pitchFamily="34" charset="-128"/>
                <a:ea typeface="Meiryo" panose="020B0604030504040204" pitchFamily="34" charset="-128"/>
              </a:rPr>
              <a:t>②</a:t>
            </a:r>
            <a:r>
              <a:rPr lang="ja-JP" altLang="en-US" sz="3700">
                <a:solidFill>
                  <a:schemeClr val="accent1"/>
                </a:solidFill>
                <a:latin typeface="Meiryo" panose="020B0604030504040204" pitchFamily="34" charset="-128"/>
                <a:ea typeface="Meiryo" panose="020B0604030504040204" pitchFamily="34" charset="-128"/>
              </a:rPr>
              <a:t>日本語版</a:t>
            </a:r>
            <a:r>
              <a:rPr lang="en-US" altLang="ja-JP" sz="3700" dirty="0">
                <a:solidFill>
                  <a:schemeClr val="accent1"/>
                </a:solidFill>
                <a:latin typeface="Meiryo" panose="020B0604030504040204" pitchFamily="34" charset="-128"/>
                <a:ea typeface="Meiryo" panose="020B0604030504040204" pitchFamily="34" charset="-128"/>
              </a:rPr>
              <a:t>PANAS</a:t>
            </a:r>
          </a:p>
          <a:p>
            <a:r>
              <a:rPr lang="ja-JP" altLang="en-US" sz="3700">
                <a:solidFill>
                  <a:schemeClr val="tx1"/>
                </a:solidFill>
                <a:latin typeface="Meiryo" panose="020B0604030504040204" pitchFamily="34" charset="-128"/>
                <a:ea typeface="Meiryo" panose="020B0604030504040204" pitchFamily="34" charset="-128"/>
              </a:rPr>
              <a:t>→ポジティブな感情について</a:t>
            </a:r>
            <a:endParaRPr lang="en-US" altLang="ja-JP" sz="3700" dirty="0">
              <a:solidFill>
                <a:schemeClr val="tx1"/>
              </a:solidFill>
              <a:latin typeface="Meiryo" panose="020B0604030504040204" pitchFamily="34" charset="-128"/>
              <a:ea typeface="Meiryo" panose="020B0604030504040204" pitchFamily="34" charset="-128"/>
            </a:endParaRPr>
          </a:p>
          <a:p>
            <a:r>
              <a:rPr lang="ja-JP" altLang="en-US" sz="3700">
                <a:solidFill>
                  <a:schemeClr val="tx1"/>
                </a:solidFill>
                <a:latin typeface="Meiryo" panose="020B0604030504040204" pitchFamily="34" charset="-128"/>
                <a:ea typeface="Meiryo" panose="020B0604030504040204" pitchFamily="34" charset="-128"/>
              </a:rPr>
              <a:t>　</a:t>
            </a:r>
            <a:r>
              <a:rPr lang="en-US" altLang="ja-JP" sz="3700" dirty="0">
                <a:solidFill>
                  <a:schemeClr val="tx1"/>
                </a:solidFill>
                <a:latin typeface="Meiryo" panose="020B0604030504040204" pitchFamily="34" charset="-128"/>
                <a:ea typeface="Meiryo" panose="020B0604030504040204" pitchFamily="34" charset="-128"/>
              </a:rPr>
              <a:t>6</a:t>
            </a:r>
            <a:r>
              <a:rPr lang="ja-JP" altLang="en-US" sz="3700">
                <a:solidFill>
                  <a:schemeClr val="tx1"/>
                </a:solidFill>
                <a:latin typeface="Meiryo" panose="020B0604030504040204" pitchFamily="34" charset="-128"/>
                <a:ea typeface="Meiryo" panose="020B0604030504040204" pitchFamily="34" charset="-128"/>
              </a:rPr>
              <a:t>段階で評価する</a:t>
            </a:r>
            <a:endParaRPr lang="en-US" altLang="ja-JP" sz="3700" dirty="0">
              <a:solidFill>
                <a:schemeClr val="tx1"/>
              </a:solidFill>
              <a:latin typeface="Meiryo" panose="020B0604030504040204" pitchFamily="34" charset="-128"/>
              <a:ea typeface="Meiryo" panose="020B0604030504040204" pitchFamily="34" charset="-128"/>
            </a:endParaRPr>
          </a:p>
          <a:p>
            <a:r>
              <a:rPr lang="ja-JP" altLang="en-US" sz="3700">
                <a:solidFill>
                  <a:schemeClr val="tx1"/>
                </a:solidFill>
                <a:latin typeface="Meiryo" panose="020B0604030504040204" pitchFamily="34" charset="-128"/>
                <a:ea typeface="Meiryo" panose="020B0604030504040204" pitchFamily="34" charset="-128"/>
              </a:rPr>
              <a:t>　</a:t>
            </a:r>
            <a:r>
              <a:rPr lang="ja-JP" altLang="en-US" sz="3700">
                <a:solidFill>
                  <a:schemeClr val="accent6"/>
                </a:solidFill>
                <a:latin typeface="Meiryo" panose="020B0604030504040204" pitchFamily="34" charset="-128"/>
                <a:ea typeface="Meiryo" panose="020B0604030504040204" pitchFamily="34" charset="-128"/>
              </a:rPr>
              <a:t>＊眠気がある時は得点が低くなる</a:t>
            </a:r>
            <a:endParaRPr lang="en-US" altLang="ja-JP" sz="3700" dirty="0">
              <a:solidFill>
                <a:schemeClr val="accent6"/>
              </a:solidFill>
              <a:latin typeface="Meiryo" panose="020B0604030504040204" pitchFamily="34" charset="-128"/>
              <a:ea typeface="Meiryo" panose="020B0604030504040204" pitchFamily="34" charset="-128"/>
            </a:endParaRPr>
          </a:p>
        </p:txBody>
      </p:sp>
      <p:sp>
        <p:nvSpPr>
          <p:cNvPr id="6" name="スライド番号プレースホルダー 3">
            <a:extLst>
              <a:ext uri="{FF2B5EF4-FFF2-40B4-BE49-F238E27FC236}">
                <a16:creationId xmlns:a16="http://schemas.microsoft.com/office/drawing/2014/main" id="{A573AA1C-578A-E343-8AFE-4EF01A5CE9F8}"/>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a:solidFill>
                  <a:prstClr val="black">
                    <a:tint val="75000"/>
                  </a:prstClr>
                </a:solidFill>
                <a:latin typeface="Calibri"/>
                <a:ea typeface="ＭＳ Ｐゴシック" panose="020B0600070205080204" pitchFamily="50" charset="-128"/>
              </a:rPr>
              <a:pPr/>
              <a:t>36</a:t>
            </a:fld>
            <a:endParaRPr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6047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alphaModFix amt="4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37</a:t>
            </a:fld>
            <a:endParaRPr lang="ja-JP" altLang="en-US">
              <a:solidFill>
                <a:prstClr val="black">
                  <a:tint val="75000"/>
                </a:prstClr>
              </a:solidFill>
            </a:endParaRPr>
          </a:p>
        </p:txBody>
      </p:sp>
      <p:sp>
        <p:nvSpPr>
          <p:cNvPr id="6" name="テキスト ボックス 5">
            <a:extLst>
              <a:ext uri="{FF2B5EF4-FFF2-40B4-BE49-F238E27FC236}">
                <a16:creationId xmlns:a16="http://schemas.microsoft.com/office/drawing/2014/main" id="{FB13B2A5-B493-DF4D-B27A-FFBDE9C054C4}"/>
              </a:ext>
            </a:extLst>
          </p:cNvPr>
          <p:cNvSpPr txBox="1"/>
          <p:nvPr/>
        </p:nvSpPr>
        <p:spPr>
          <a:xfrm>
            <a:off x="56883" y="1729358"/>
            <a:ext cx="9199954" cy="4201150"/>
          </a:xfrm>
          <a:prstGeom prst="rect">
            <a:avLst/>
          </a:prstGeom>
          <a:solidFill>
            <a:schemeClr val="lt1">
              <a:alpha val="92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endParaRPr lang="en-US" altLang="ja-JP" sz="800" dirty="0">
              <a:latin typeface="Meiryo" panose="020B0604030504040204" pitchFamily="34" charset="-128"/>
              <a:ea typeface="Meiryo" panose="020B0604030504040204" pitchFamily="34" charset="-128"/>
            </a:endParaRPr>
          </a:p>
          <a:p>
            <a:r>
              <a:rPr lang="ja-JP" altLang="en-US" sz="3700" dirty="0">
                <a:latin typeface="Meiryo" panose="020B0604030504040204" pitchFamily="34" charset="-128"/>
                <a:ea typeface="Meiryo" panose="020B0604030504040204" pitchFamily="34" charset="-128"/>
              </a:rPr>
              <a:t>・大学への仮眠室設置はアリ！</a:t>
            </a:r>
            <a:endParaRPr lang="en-US" altLang="ja-JP" sz="3700" dirty="0">
              <a:latin typeface="Meiryo" panose="020B0604030504040204" pitchFamily="34" charset="-128"/>
              <a:ea typeface="Meiryo" panose="020B0604030504040204" pitchFamily="34" charset="-128"/>
            </a:endParaRPr>
          </a:p>
          <a:p>
            <a:endParaRPr lang="en-US" altLang="ja-JP" sz="3700" dirty="0">
              <a:latin typeface="Meiryo" panose="020B0604030504040204" pitchFamily="34" charset="-128"/>
              <a:ea typeface="Meiryo" panose="020B0604030504040204" pitchFamily="34" charset="-128"/>
            </a:endParaRPr>
          </a:p>
          <a:p>
            <a:r>
              <a:rPr lang="ja-JP" altLang="en-US" sz="3700" dirty="0">
                <a:latin typeface="Meiryo" panose="020B0604030504040204" pitchFamily="34" charset="-128"/>
                <a:ea typeface="Meiryo" panose="020B0604030504040204" pitchFamily="34" charset="-128"/>
              </a:rPr>
              <a:t>・仮眠には</a:t>
            </a:r>
            <a:r>
              <a:rPr lang="en-US" altLang="ja-JP" sz="3700" dirty="0">
                <a:latin typeface="Meiryo" panose="020B0604030504040204" pitchFamily="34" charset="-128"/>
                <a:ea typeface="Meiryo" panose="020B0604030504040204" pitchFamily="34" charset="-128"/>
              </a:rPr>
              <a:t>3</a:t>
            </a:r>
            <a:r>
              <a:rPr lang="ja-JP" altLang="en-US" sz="3700" dirty="0">
                <a:latin typeface="Meiryo" panose="020B0604030504040204" pitchFamily="34" charset="-128"/>
                <a:ea typeface="Meiryo" panose="020B0604030504040204" pitchFamily="34" charset="-128"/>
              </a:rPr>
              <a:t>種類あり、それぞれに適した</a:t>
            </a:r>
            <a:endParaRPr lang="en-US" altLang="ja-JP" sz="3700" dirty="0">
              <a:latin typeface="Meiryo" panose="020B0604030504040204" pitchFamily="34" charset="-128"/>
              <a:ea typeface="Meiryo" panose="020B0604030504040204" pitchFamily="34" charset="-128"/>
            </a:endParaRPr>
          </a:p>
          <a:p>
            <a:r>
              <a:rPr lang="ja-JP" altLang="en-US" sz="3700" dirty="0">
                <a:latin typeface="Meiryo" panose="020B0604030504040204" pitchFamily="34" charset="-128"/>
                <a:ea typeface="Meiryo" panose="020B0604030504040204" pitchFamily="34" charset="-128"/>
              </a:rPr>
              <a:t>　時間を行う必要がある</a:t>
            </a:r>
            <a:endParaRPr lang="en-US" altLang="ja-JP" sz="3700" dirty="0">
              <a:latin typeface="Meiryo" panose="020B0604030504040204" pitchFamily="34" charset="-128"/>
              <a:ea typeface="Meiryo" panose="020B0604030504040204" pitchFamily="34" charset="-128"/>
            </a:endParaRPr>
          </a:p>
          <a:p>
            <a:endParaRPr lang="en-US" altLang="ja-JP" sz="3700" dirty="0">
              <a:latin typeface="Meiryo" panose="020B0604030504040204" pitchFamily="34" charset="-128"/>
              <a:ea typeface="Meiryo" panose="020B0604030504040204" pitchFamily="34" charset="-128"/>
            </a:endParaRPr>
          </a:p>
          <a:p>
            <a:r>
              <a:rPr lang="ja-JP" altLang="en-US" sz="3700" dirty="0">
                <a:latin typeface="Meiryo" panose="020B0604030504040204" pitchFamily="34" charset="-128"/>
                <a:ea typeface="Meiryo" panose="020B0604030504040204" pitchFamily="34" charset="-128"/>
              </a:rPr>
              <a:t>・仮眠の</a:t>
            </a:r>
            <a:r>
              <a:rPr lang="ja-JP" altLang="en-US" sz="3700">
                <a:latin typeface="Meiryo" panose="020B0604030504040204" pitchFamily="34" charset="-128"/>
                <a:ea typeface="Meiryo" panose="020B0604030504040204" pitchFamily="34" charset="-128"/>
              </a:rPr>
              <a:t>前後でポジティブ</a:t>
            </a:r>
            <a:r>
              <a:rPr lang="ja-JP" altLang="en-US" sz="3700" dirty="0">
                <a:latin typeface="Meiryo" panose="020B0604030504040204" pitchFamily="34" charset="-128"/>
                <a:ea typeface="Meiryo" panose="020B0604030504040204" pitchFamily="34" charset="-128"/>
              </a:rPr>
              <a:t>な感情の変化</a:t>
            </a:r>
            <a:endParaRPr lang="en-US" altLang="ja-JP" sz="3700" dirty="0">
              <a:latin typeface="Meiryo" panose="020B0604030504040204" pitchFamily="34" charset="-128"/>
              <a:ea typeface="Meiryo" panose="020B0604030504040204" pitchFamily="34" charset="-128"/>
            </a:endParaRPr>
          </a:p>
          <a:p>
            <a:r>
              <a:rPr lang="ja-JP" altLang="en-US" sz="3700" dirty="0">
                <a:latin typeface="Meiryo" panose="020B0604030504040204" pitchFamily="34" charset="-128"/>
                <a:ea typeface="Meiryo" panose="020B0604030504040204" pitchFamily="34" charset="-128"/>
              </a:rPr>
              <a:t>　</a:t>
            </a:r>
            <a:r>
              <a:rPr lang="ja-JP" altLang="en-US" sz="3700">
                <a:latin typeface="Meiryo" panose="020B0604030504040204" pitchFamily="34" charset="-128"/>
                <a:ea typeface="Meiryo" panose="020B0604030504040204" pitchFamily="34" charset="-128"/>
              </a:rPr>
              <a:t>をみる</a:t>
            </a:r>
            <a:endParaRPr lang="en-US" altLang="ja-JP" sz="3700" dirty="0">
              <a:latin typeface="Meiryo" panose="020B0604030504040204" pitchFamily="34" charset="-128"/>
              <a:ea typeface="Meiryo" panose="020B0604030504040204" pitchFamily="34" charset="-128"/>
            </a:endParaRPr>
          </a:p>
        </p:txBody>
      </p:sp>
      <p:sp>
        <p:nvSpPr>
          <p:cNvPr id="12" name="正方形/長方形 11">
            <a:extLst>
              <a:ext uri="{FF2B5EF4-FFF2-40B4-BE49-F238E27FC236}">
                <a16:creationId xmlns:a16="http://schemas.microsoft.com/office/drawing/2014/main" id="{60DEF85C-23A8-BD4B-B43B-23B4C9E5135D}"/>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6D8779C4-5B03-EE47-B8FB-0A2EDBB11DF8}"/>
              </a:ext>
            </a:extLst>
          </p:cNvPr>
          <p:cNvSpPr txBox="1"/>
          <p:nvPr/>
        </p:nvSpPr>
        <p:spPr>
          <a:xfrm>
            <a:off x="70865" y="122563"/>
            <a:ext cx="4814138"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分かったことまとめ</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760BE01F-510E-774D-8376-C4AFF483FDE4}"/>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4" name="正方形/長方形 13">
            <a:extLst>
              <a:ext uri="{FF2B5EF4-FFF2-40B4-BE49-F238E27FC236}">
                <a16:creationId xmlns:a16="http://schemas.microsoft.com/office/drawing/2014/main" id="{6B0B7042-F0C9-7845-9BBD-2E22D738DF44}"/>
              </a:ext>
            </a:extLst>
          </p:cNvPr>
          <p:cNvSpPr/>
          <p:nvPr/>
        </p:nvSpPr>
        <p:spPr>
          <a:xfrm>
            <a:off x="8174621"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5" name="正方形/長方形 14">
            <a:extLst>
              <a:ext uri="{FF2B5EF4-FFF2-40B4-BE49-F238E27FC236}">
                <a16:creationId xmlns:a16="http://schemas.microsoft.com/office/drawing/2014/main" id="{AB8CFE67-DF0A-684E-818A-573B17C3C7F0}"/>
              </a:ext>
            </a:extLst>
          </p:cNvPr>
          <p:cNvSpPr/>
          <p:nvPr/>
        </p:nvSpPr>
        <p:spPr>
          <a:xfrm>
            <a:off x="7689488"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専門家</a:t>
            </a:r>
          </a:p>
        </p:txBody>
      </p:sp>
      <p:sp>
        <p:nvSpPr>
          <p:cNvPr id="16" name="正方形/長方形 15">
            <a:extLst>
              <a:ext uri="{FF2B5EF4-FFF2-40B4-BE49-F238E27FC236}">
                <a16:creationId xmlns:a16="http://schemas.microsoft.com/office/drawing/2014/main" id="{6F3E794A-8FC2-C94D-B3DF-846758DE11F7}"/>
              </a:ext>
            </a:extLst>
          </p:cNvPr>
          <p:cNvSpPr/>
          <p:nvPr/>
        </p:nvSpPr>
        <p:spPr>
          <a:xfrm>
            <a:off x="7200485"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0B89C848-8C86-CF42-A638-2E53DC7C7F0F}"/>
              </a:ext>
            </a:extLst>
          </p:cNvPr>
          <p:cNvSpPr/>
          <p:nvPr/>
        </p:nvSpPr>
        <p:spPr>
          <a:xfrm>
            <a:off x="6715352"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269635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5A55E1-1992-5447-ADBC-2C4D44FF9FC6}"/>
              </a:ext>
            </a:extLst>
          </p:cNvPr>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38</a:t>
            </a:fld>
            <a:endParaRPr lang="ja-JP" altLang="en-US">
              <a:solidFill>
                <a:prstClr val="black">
                  <a:tint val="75000"/>
                </a:prstClr>
              </a:solidFill>
            </a:endParaRPr>
          </a:p>
        </p:txBody>
      </p:sp>
      <p:sp>
        <p:nvSpPr>
          <p:cNvPr id="7" name="正方形/長方形 6">
            <a:extLst>
              <a:ext uri="{FF2B5EF4-FFF2-40B4-BE49-F238E27FC236}">
                <a16:creationId xmlns:a16="http://schemas.microsoft.com/office/drawing/2014/main" id="{B0DEB22D-B643-5A47-8FE3-B9A2CA36FEDD}"/>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a:extLst>
              <a:ext uri="{FF2B5EF4-FFF2-40B4-BE49-F238E27FC236}">
                <a16:creationId xmlns:a16="http://schemas.microsoft.com/office/drawing/2014/main" id="{596BB56C-ACA1-BF42-B1CE-A77D0CCA34B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10" name="正方形/長方形 9">
            <a:extLst>
              <a:ext uri="{FF2B5EF4-FFF2-40B4-BE49-F238E27FC236}">
                <a16:creationId xmlns:a16="http://schemas.microsoft.com/office/drawing/2014/main" id="{EF6CA313-759B-224A-A289-CAA67AD7B81A}"/>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11" name="正方形/長方形 10">
            <a:extLst>
              <a:ext uri="{FF2B5EF4-FFF2-40B4-BE49-F238E27FC236}">
                <a16:creationId xmlns:a16="http://schemas.microsoft.com/office/drawing/2014/main" id="{27B3B93E-7919-554F-9F65-260EB413B2DD}"/>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12" name="正方形/長方形 11">
            <a:extLst>
              <a:ext uri="{FF2B5EF4-FFF2-40B4-BE49-F238E27FC236}">
                <a16:creationId xmlns:a16="http://schemas.microsoft.com/office/drawing/2014/main" id="{10BE7FE1-C908-704A-9633-26CE819769FA}"/>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FDDBC3EE-BD25-6D46-8BBE-9B444BDF67FA}"/>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14" name="テキスト ボックス 13">
            <a:extLst>
              <a:ext uri="{FF2B5EF4-FFF2-40B4-BE49-F238E27FC236}">
                <a16:creationId xmlns:a16="http://schemas.microsoft.com/office/drawing/2014/main" id="{AFE2DB99-3806-FA4C-9CE9-5C04A516D7FD}"/>
              </a:ext>
            </a:extLst>
          </p:cNvPr>
          <p:cNvSpPr txBox="1"/>
          <p:nvPr/>
        </p:nvSpPr>
        <p:spPr>
          <a:xfrm>
            <a:off x="1659185" y="1115308"/>
            <a:ext cx="5825634" cy="1015663"/>
          </a:xfrm>
          <a:prstGeom prst="rect">
            <a:avLst/>
          </a:prstGeom>
          <a:noFill/>
        </p:spPr>
        <p:txBody>
          <a:bodyPr wrap="none" rtlCol="0">
            <a:spAutoFit/>
          </a:bodyPr>
          <a:lstStyle/>
          <a:p>
            <a:pPr algn="ctr"/>
            <a:r>
              <a:rPr lang="ja-JP" altLang="en-US" sz="6000" b="1">
                <a:solidFill>
                  <a:schemeClr val="accent6">
                    <a:lumMod val="75000"/>
                  </a:schemeClr>
                </a:solidFill>
                <a:latin typeface="Meiryo" panose="020B0604030504040204" pitchFamily="34" charset="-128"/>
                <a:ea typeface="Meiryo" panose="020B0604030504040204" pitchFamily="34" charset="-128"/>
              </a:rPr>
              <a:t>仮眠室実験</a:t>
            </a:r>
            <a:r>
              <a:rPr lang="en-US" altLang="ja-JP" sz="6000" b="1" dirty="0">
                <a:solidFill>
                  <a:schemeClr val="accent6">
                    <a:lumMod val="75000"/>
                  </a:schemeClr>
                </a:solidFill>
                <a:latin typeface="Meiryo" panose="020B0604030504040204" pitchFamily="34" charset="-128"/>
                <a:ea typeface="Meiryo" panose="020B0604030504040204" pitchFamily="34" charset="-128"/>
              </a:rPr>
              <a:t> </a:t>
            </a:r>
            <a:r>
              <a:rPr lang="ja-JP" altLang="en-US" sz="6000" b="1">
                <a:solidFill>
                  <a:schemeClr val="accent6">
                    <a:lumMod val="75000"/>
                  </a:schemeClr>
                </a:solidFill>
                <a:latin typeface="Meiryo" panose="020B0604030504040204" pitchFamily="34" charset="-128"/>
                <a:ea typeface="Meiryo" panose="020B0604030504040204" pitchFamily="34" charset="-128"/>
              </a:rPr>
              <a:t>結果</a:t>
            </a:r>
            <a:endParaRPr kumimoji="1" lang="ja-JP" altLang="en-US" sz="6000" b="1" dirty="0">
              <a:solidFill>
                <a:schemeClr val="accent6">
                  <a:lumMod val="75000"/>
                </a:schemeClr>
              </a:solidFill>
              <a:latin typeface="Meiryo" panose="020B0604030504040204" pitchFamily="34" charset="-128"/>
              <a:ea typeface="Meiryo" panose="020B0604030504040204" pitchFamily="34" charset="-128"/>
            </a:endParaRPr>
          </a:p>
        </p:txBody>
      </p:sp>
      <p:pic>
        <p:nvPicPr>
          <p:cNvPr id="15" name="図 14">
            <a:extLst>
              <a:ext uri="{FF2B5EF4-FFF2-40B4-BE49-F238E27FC236}">
                <a16:creationId xmlns:a16="http://schemas.microsoft.com/office/drawing/2014/main" id="{DF2252C5-AE9C-B540-8370-206208F55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482" y="2199412"/>
            <a:ext cx="5895036" cy="3999847"/>
          </a:xfrm>
          <a:prstGeom prst="rect">
            <a:avLst/>
          </a:prstGeom>
        </p:spPr>
      </p:pic>
      <p:sp>
        <p:nvSpPr>
          <p:cNvPr id="16" name="フレーム 15">
            <a:extLst>
              <a:ext uri="{FF2B5EF4-FFF2-40B4-BE49-F238E27FC236}">
                <a16:creationId xmlns:a16="http://schemas.microsoft.com/office/drawing/2014/main" id="{D9B19567-7BC8-1A4A-9FCF-90E7BD1A8CF9}"/>
              </a:ext>
            </a:extLst>
          </p:cNvPr>
          <p:cNvSpPr/>
          <p:nvPr/>
        </p:nvSpPr>
        <p:spPr>
          <a:xfrm>
            <a:off x="3864429" y="3532413"/>
            <a:ext cx="3655089" cy="990601"/>
          </a:xfrm>
          <a:prstGeom prst="frame">
            <a:avLst>
              <a:gd name="adj1" fmla="val 11304"/>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45349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713E7A8-B7AC-EC4D-86E6-2AB0DC1CA9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A38CE13B-2077-434A-B81B-C6305EA49362}"/>
              </a:ext>
            </a:extLst>
          </p:cNvPr>
          <p:cNvSpPr txBox="1"/>
          <p:nvPr/>
        </p:nvSpPr>
        <p:spPr>
          <a:xfrm>
            <a:off x="70865" y="122563"/>
            <a:ext cx="2749471" cy="707886"/>
          </a:xfrm>
          <a:prstGeom prst="rect">
            <a:avLst/>
          </a:prstGeom>
          <a:noFill/>
        </p:spPr>
        <p:txBody>
          <a:bodyPr wrap="none" rtlCol="0">
            <a:spAutoFit/>
          </a:bodyPr>
          <a:lstStyle/>
          <a:p>
            <a:r>
              <a:rPr kumimoji="1" lang="ja-JP" altLang="en-US" sz="4000" b="1" dirty="0">
                <a:solidFill>
                  <a:schemeClr val="accent6">
                    <a:lumMod val="75000"/>
                  </a:schemeClr>
                </a:solidFill>
                <a:latin typeface="Meiryo" panose="020B0604030504040204" pitchFamily="34" charset="-128"/>
                <a:ea typeface="Meiryo" panose="020B0604030504040204" pitchFamily="34" charset="-128"/>
              </a:rPr>
              <a:t>実験の概要</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スライド番号プレースホルダー 4">
            <a:extLst>
              <a:ext uri="{FF2B5EF4-FFF2-40B4-BE49-F238E27FC236}">
                <a16:creationId xmlns:a16="http://schemas.microsoft.com/office/drawing/2014/main" id="{711C5016-B443-7B43-B73D-C844E1420E3A}"/>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39</a:t>
            </a:fld>
            <a:endParaRPr kumimoji="1" lang="ja-JP" altLang="en-US" dirty="0"/>
          </a:p>
        </p:txBody>
      </p:sp>
      <p:sp>
        <p:nvSpPr>
          <p:cNvPr id="2" name="テキスト ボックス 1"/>
          <p:cNvSpPr txBox="1"/>
          <p:nvPr/>
        </p:nvSpPr>
        <p:spPr>
          <a:xfrm>
            <a:off x="704543" y="1399874"/>
            <a:ext cx="6365695" cy="1384995"/>
          </a:xfrm>
          <a:prstGeom prst="rect">
            <a:avLst/>
          </a:prstGeom>
          <a:noFill/>
        </p:spPr>
        <p:txBody>
          <a:bodyPr wrap="none" rtlCol="0">
            <a:spAutoFit/>
          </a:bodyPr>
          <a:lstStyle/>
          <a:p>
            <a:r>
              <a:rPr kumimoji="1" lang="ja-JP" altLang="en-US" sz="2800" dirty="0">
                <a:latin typeface="メイリオ"/>
                <a:ea typeface="メイリオ"/>
                <a:cs typeface="メイリオ"/>
              </a:rPr>
              <a:t>日程　</a:t>
            </a:r>
            <a:r>
              <a:rPr kumimoji="1" lang="en-US" altLang="ja-JP" sz="2800" dirty="0">
                <a:latin typeface="メイリオ"/>
                <a:ea typeface="メイリオ"/>
                <a:cs typeface="メイリオ"/>
              </a:rPr>
              <a:t>2018,6/4(</a:t>
            </a:r>
            <a:r>
              <a:rPr kumimoji="1" lang="ja-JP" altLang="en-US" sz="2800" dirty="0">
                <a:latin typeface="メイリオ"/>
                <a:ea typeface="メイリオ"/>
                <a:cs typeface="メイリオ"/>
              </a:rPr>
              <a:t>月</a:t>
            </a:r>
            <a:r>
              <a:rPr kumimoji="1" lang="en-US" altLang="ja-JP" sz="2800" dirty="0">
                <a:latin typeface="メイリオ"/>
                <a:ea typeface="メイリオ"/>
                <a:cs typeface="メイリオ"/>
              </a:rPr>
              <a:t>),6/5(</a:t>
            </a:r>
            <a:r>
              <a:rPr kumimoji="1" lang="ja-JP" altLang="en-US" sz="2800" dirty="0">
                <a:latin typeface="メイリオ"/>
                <a:ea typeface="メイリオ"/>
                <a:cs typeface="メイリオ"/>
              </a:rPr>
              <a:t>火</a:t>
            </a:r>
            <a:r>
              <a:rPr kumimoji="1" lang="en-US" altLang="ja-JP" sz="2800" dirty="0">
                <a:latin typeface="メイリオ"/>
                <a:ea typeface="メイリオ"/>
                <a:cs typeface="メイリオ"/>
              </a:rPr>
              <a:t>),6/6(</a:t>
            </a:r>
            <a:r>
              <a:rPr kumimoji="1" lang="ja-JP" altLang="en-US" sz="2800" dirty="0">
                <a:latin typeface="メイリオ"/>
                <a:ea typeface="メイリオ"/>
                <a:cs typeface="メイリオ"/>
              </a:rPr>
              <a:t>水</a:t>
            </a:r>
            <a:r>
              <a:rPr kumimoji="1" lang="en-US" altLang="ja-JP" sz="2800" dirty="0">
                <a:latin typeface="メイリオ"/>
                <a:ea typeface="メイリオ"/>
                <a:cs typeface="メイリオ"/>
              </a:rPr>
              <a:t>)</a:t>
            </a:r>
          </a:p>
          <a:p>
            <a:r>
              <a:rPr lang="ja-JP" altLang="en-US" sz="2800" dirty="0">
                <a:latin typeface="メイリオ"/>
                <a:ea typeface="メイリオ"/>
                <a:cs typeface="メイリオ"/>
              </a:rPr>
              <a:t>場所</a:t>
            </a:r>
            <a:r>
              <a:rPr lang="ja-JP" altLang="en-US" sz="2800">
                <a:latin typeface="メイリオ"/>
                <a:ea typeface="メイリオ"/>
                <a:cs typeface="メイリオ"/>
              </a:rPr>
              <a:t>　</a:t>
            </a:r>
            <a:r>
              <a:rPr lang="en-US" altLang="ja-JP" sz="2800" dirty="0">
                <a:latin typeface="メイリオ"/>
                <a:ea typeface="メイリオ"/>
                <a:cs typeface="メイリオ"/>
              </a:rPr>
              <a:t>3C403</a:t>
            </a:r>
            <a:endParaRPr kumimoji="1" lang="en-US" altLang="ja-JP" sz="800" dirty="0">
              <a:latin typeface="メイリオ"/>
              <a:ea typeface="メイリオ"/>
              <a:cs typeface="メイリオ"/>
            </a:endParaRPr>
          </a:p>
          <a:p>
            <a:r>
              <a:rPr kumimoji="1" lang="ja-JP" altLang="en-US" sz="2800" dirty="0">
                <a:latin typeface="メイリオ"/>
                <a:ea typeface="メイリオ"/>
                <a:cs typeface="メイリオ"/>
              </a:rPr>
              <a:t>対象　筑波大学</a:t>
            </a:r>
            <a:r>
              <a:rPr kumimoji="1" lang="en-US" altLang="ja-JP" sz="2800" dirty="0">
                <a:latin typeface="メイリオ"/>
                <a:ea typeface="メイリオ"/>
                <a:cs typeface="メイリオ"/>
              </a:rPr>
              <a:t> </a:t>
            </a:r>
            <a:r>
              <a:rPr kumimoji="1" lang="ja-JP" altLang="en-US" sz="2800" dirty="0">
                <a:latin typeface="メイリオ"/>
                <a:ea typeface="メイリオ"/>
                <a:cs typeface="メイリオ"/>
              </a:rPr>
              <a:t>学群生　</a:t>
            </a:r>
          </a:p>
        </p:txBody>
      </p:sp>
      <p:pic>
        <p:nvPicPr>
          <p:cNvPr id="4" name="図 3"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6408" y="3047533"/>
            <a:ext cx="676492" cy="676492"/>
          </a:xfrm>
          <a:prstGeom prst="rect">
            <a:avLst/>
          </a:prstGeom>
        </p:spPr>
      </p:pic>
      <p:pic>
        <p:nvPicPr>
          <p:cNvPr id="21" name="図 20"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944" y="3051602"/>
            <a:ext cx="676492" cy="676492"/>
          </a:xfrm>
          <a:prstGeom prst="rect">
            <a:avLst/>
          </a:prstGeom>
        </p:spPr>
      </p:pic>
      <p:pic>
        <p:nvPicPr>
          <p:cNvPr id="24" name="図 23"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3480" y="3046400"/>
            <a:ext cx="676492" cy="676492"/>
          </a:xfrm>
          <a:prstGeom prst="rect">
            <a:avLst/>
          </a:prstGeom>
        </p:spPr>
      </p:pic>
      <p:pic>
        <p:nvPicPr>
          <p:cNvPr id="25" name="図 24"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3865" y="3051602"/>
            <a:ext cx="676492" cy="676492"/>
          </a:xfrm>
          <a:prstGeom prst="rect">
            <a:avLst/>
          </a:prstGeom>
        </p:spPr>
      </p:pic>
      <p:pic>
        <p:nvPicPr>
          <p:cNvPr id="26" name="図 25"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2401" y="3055671"/>
            <a:ext cx="676492" cy="676492"/>
          </a:xfrm>
          <a:prstGeom prst="rect">
            <a:avLst/>
          </a:prstGeom>
        </p:spPr>
      </p:pic>
      <p:pic>
        <p:nvPicPr>
          <p:cNvPr id="27" name="図 26"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0937" y="3050469"/>
            <a:ext cx="676492" cy="676492"/>
          </a:xfrm>
          <a:prstGeom prst="rect">
            <a:avLst/>
          </a:prstGeom>
        </p:spPr>
      </p:pic>
      <p:pic>
        <p:nvPicPr>
          <p:cNvPr id="28" name="図 27"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6518" y="3060872"/>
            <a:ext cx="676492" cy="676492"/>
          </a:xfrm>
          <a:prstGeom prst="rect">
            <a:avLst/>
          </a:prstGeom>
        </p:spPr>
      </p:pic>
      <p:pic>
        <p:nvPicPr>
          <p:cNvPr id="29" name="図 28"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5054" y="3064941"/>
            <a:ext cx="676492" cy="676492"/>
          </a:xfrm>
          <a:prstGeom prst="rect">
            <a:avLst/>
          </a:prstGeom>
        </p:spPr>
      </p:pic>
      <p:pic>
        <p:nvPicPr>
          <p:cNvPr id="30" name="図 29"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3590" y="3059739"/>
            <a:ext cx="676492" cy="676492"/>
          </a:xfrm>
          <a:prstGeom prst="rect">
            <a:avLst/>
          </a:prstGeom>
        </p:spPr>
      </p:pic>
      <p:pic>
        <p:nvPicPr>
          <p:cNvPr id="31" name="図 30"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3975" y="3064941"/>
            <a:ext cx="676492" cy="676492"/>
          </a:xfrm>
          <a:prstGeom prst="rect">
            <a:avLst/>
          </a:prstGeom>
        </p:spPr>
      </p:pic>
      <p:pic>
        <p:nvPicPr>
          <p:cNvPr id="32" name="図 31"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2511" y="3069010"/>
            <a:ext cx="676492" cy="676492"/>
          </a:xfrm>
          <a:prstGeom prst="rect">
            <a:avLst/>
          </a:prstGeom>
        </p:spPr>
      </p:pic>
      <p:pic>
        <p:nvPicPr>
          <p:cNvPr id="33" name="図 32" descr="gender12_ma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1047" y="3063808"/>
            <a:ext cx="676492" cy="676492"/>
          </a:xfrm>
          <a:prstGeom prst="rect">
            <a:avLst/>
          </a:prstGeom>
        </p:spPr>
      </p:pic>
      <p:pic>
        <p:nvPicPr>
          <p:cNvPr id="5" name="図 4" descr="gender13_wom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9895" y="3819529"/>
            <a:ext cx="676972" cy="676972"/>
          </a:xfrm>
          <a:prstGeom prst="rect">
            <a:avLst/>
          </a:prstGeom>
        </p:spPr>
      </p:pic>
      <p:pic>
        <p:nvPicPr>
          <p:cNvPr id="34" name="図 33" descr="gender13_wom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8431" y="3823598"/>
            <a:ext cx="676972" cy="676972"/>
          </a:xfrm>
          <a:prstGeom prst="rect">
            <a:avLst/>
          </a:prstGeom>
        </p:spPr>
      </p:pic>
      <p:pic>
        <p:nvPicPr>
          <p:cNvPr id="35" name="図 34" descr="gender13_wom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892" y="3823598"/>
            <a:ext cx="676972" cy="676972"/>
          </a:xfrm>
          <a:prstGeom prst="rect">
            <a:avLst/>
          </a:prstGeom>
        </p:spPr>
      </p:pic>
      <p:pic>
        <p:nvPicPr>
          <p:cNvPr id="36" name="図 35" descr="gender13_wom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1428" y="3827667"/>
            <a:ext cx="676972" cy="676972"/>
          </a:xfrm>
          <a:prstGeom prst="rect">
            <a:avLst/>
          </a:prstGeom>
        </p:spPr>
      </p:pic>
      <p:pic>
        <p:nvPicPr>
          <p:cNvPr id="37" name="図 36" descr="gender13_wom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1083" y="3823598"/>
            <a:ext cx="676972" cy="676972"/>
          </a:xfrm>
          <a:prstGeom prst="rect">
            <a:avLst/>
          </a:prstGeom>
        </p:spPr>
      </p:pic>
      <p:pic>
        <p:nvPicPr>
          <p:cNvPr id="38" name="図 37" descr="gender13_wom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9619" y="3827667"/>
            <a:ext cx="676972" cy="676972"/>
          </a:xfrm>
          <a:prstGeom prst="rect">
            <a:avLst/>
          </a:prstGeom>
        </p:spPr>
      </p:pic>
      <p:pic>
        <p:nvPicPr>
          <p:cNvPr id="39" name="図 38" descr="gender13_woma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4080" y="3827667"/>
            <a:ext cx="676972" cy="676972"/>
          </a:xfrm>
          <a:prstGeom prst="rect">
            <a:avLst/>
          </a:prstGeom>
        </p:spPr>
      </p:pic>
      <p:sp>
        <p:nvSpPr>
          <p:cNvPr id="41" name="テキスト ボックス 40"/>
          <p:cNvSpPr txBox="1"/>
          <p:nvPr/>
        </p:nvSpPr>
        <p:spPr>
          <a:xfrm>
            <a:off x="5753167" y="3311388"/>
            <a:ext cx="1707519" cy="523220"/>
          </a:xfrm>
          <a:prstGeom prst="rect">
            <a:avLst/>
          </a:prstGeom>
          <a:noFill/>
        </p:spPr>
        <p:txBody>
          <a:bodyPr wrap="none" rtlCol="0">
            <a:spAutoFit/>
          </a:bodyPr>
          <a:lstStyle/>
          <a:p>
            <a:r>
              <a:rPr kumimoji="1" lang="ja-JP" altLang="en-US" sz="2800" dirty="0">
                <a:latin typeface="メイリオ"/>
                <a:ea typeface="メイリオ"/>
                <a:cs typeface="メイリオ"/>
              </a:rPr>
              <a:t>男性</a:t>
            </a:r>
            <a:r>
              <a:rPr kumimoji="1" lang="en-US" altLang="ja-JP" sz="2800" dirty="0">
                <a:latin typeface="メイリオ"/>
                <a:ea typeface="メイリオ"/>
                <a:cs typeface="メイリオ"/>
              </a:rPr>
              <a:t>12</a:t>
            </a:r>
            <a:r>
              <a:rPr kumimoji="1" lang="ja-JP" altLang="en-US" sz="2800" dirty="0">
                <a:latin typeface="メイリオ"/>
                <a:ea typeface="メイリオ"/>
                <a:cs typeface="メイリオ"/>
              </a:rPr>
              <a:t>名</a:t>
            </a:r>
          </a:p>
        </p:txBody>
      </p:sp>
      <p:sp>
        <p:nvSpPr>
          <p:cNvPr id="42" name="テキスト ボックス 41"/>
          <p:cNvSpPr txBox="1"/>
          <p:nvPr/>
        </p:nvSpPr>
        <p:spPr>
          <a:xfrm>
            <a:off x="5753167" y="4068001"/>
            <a:ext cx="1484702" cy="523220"/>
          </a:xfrm>
          <a:prstGeom prst="rect">
            <a:avLst/>
          </a:prstGeom>
          <a:noFill/>
        </p:spPr>
        <p:txBody>
          <a:bodyPr wrap="none" rtlCol="0">
            <a:spAutoFit/>
          </a:bodyPr>
          <a:lstStyle/>
          <a:p>
            <a:r>
              <a:rPr kumimoji="1" lang="ja-JP" altLang="en-US" sz="2800" dirty="0">
                <a:latin typeface="メイリオ"/>
                <a:ea typeface="メイリオ"/>
                <a:cs typeface="メイリオ"/>
              </a:rPr>
              <a:t>女性</a:t>
            </a:r>
            <a:r>
              <a:rPr kumimoji="1" lang="en-US" altLang="ja-JP" sz="2800" dirty="0">
                <a:latin typeface="メイリオ"/>
                <a:ea typeface="メイリオ"/>
                <a:cs typeface="メイリオ"/>
              </a:rPr>
              <a:t>7</a:t>
            </a:r>
            <a:r>
              <a:rPr kumimoji="1" lang="ja-JP" altLang="en-US" sz="2800" dirty="0">
                <a:latin typeface="メイリオ"/>
                <a:ea typeface="メイリオ"/>
                <a:cs typeface="メイリオ"/>
              </a:rPr>
              <a:t>名</a:t>
            </a:r>
          </a:p>
        </p:txBody>
      </p:sp>
      <p:sp>
        <p:nvSpPr>
          <p:cNvPr id="43" name="テキスト ボックス 42"/>
          <p:cNvSpPr txBox="1"/>
          <p:nvPr/>
        </p:nvSpPr>
        <p:spPr>
          <a:xfrm>
            <a:off x="7562330" y="3722892"/>
            <a:ext cx="1348847" cy="523220"/>
          </a:xfrm>
          <a:prstGeom prst="rect">
            <a:avLst/>
          </a:prstGeom>
          <a:solidFill>
            <a:srgbClr val="FFD579"/>
          </a:solidFill>
        </p:spPr>
        <p:txBody>
          <a:bodyPr wrap="none" rtlCol="0">
            <a:spAutoFit/>
          </a:bodyPr>
          <a:lstStyle/>
          <a:p>
            <a:r>
              <a:rPr kumimoji="1" lang="ja-JP" altLang="en-US" sz="2800" dirty="0">
                <a:latin typeface="メイリオ"/>
                <a:ea typeface="メイリオ"/>
                <a:cs typeface="メイリオ"/>
              </a:rPr>
              <a:t>計</a:t>
            </a:r>
            <a:r>
              <a:rPr kumimoji="1" lang="en-US" altLang="ja-JP" sz="2800" dirty="0">
                <a:latin typeface="メイリオ"/>
                <a:ea typeface="メイリオ"/>
                <a:cs typeface="メイリオ"/>
              </a:rPr>
              <a:t>19</a:t>
            </a:r>
            <a:r>
              <a:rPr kumimoji="1" lang="ja-JP" altLang="en-US" sz="2800" dirty="0">
                <a:latin typeface="メイリオ"/>
                <a:ea typeface="メイリオ"/>
                <a:cs typeface="メイリオ"/>
              </a:rPr>
              <a:t>名</a:t>
            </a:r>
          </a:p>
        </p:txBody>
      </p:sp>
      <p:sp>
        <p:nvSpPr>
          <p:cNvPr id="44" name="テキスト ボックス 43"/>
          <p:cNvSpPr txBox="1"/>
          <p:nvPr/>
        </p:nvSpPr>
        <p:spPr>
          <a:xfrm>
            <a:off x="708618" y="4889727"/>
            <a:ext cx="7144464" cy="138499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2800" dirty="0">
                <a:latin typeface="メイリオ"/>
                <a:ea typeface="メイリオ"/>
                <a:cs typeface="メイリオ"/>
              </a:rPr>
              <a:t>　　　　・</a:t>
            </a:r>
            <a:r>
              <a:rPr lang="en-US" altLang="ja-JP" sz="2800" dirty="0">
                <a:latin typeface="メイリオ"/>
                <a:ea typeface="メイリオ"/>
                <a:cs typeface="メイリオ"/>
              </a:rPr>
              <a:t>20</a:t>
            </a:r>
            <a:r>
              <a:rPr lang="ja-JP" altLang="en-US" sz="2800" dirty="0">
                <a:latin typeface="メイリオ"/>
                <a:ea typeface="メイリオ"/>
                <a:cs typeface="メイリオ"/>
              </a:rPr>
              <a:t>分間の仮眠</a:t>
            </a:r>
            <a:endParaRPr lang="en-US" altLang="ja-JP" sz="2800" dirty="0">
              <a:latin typeface="メイリオ"/>
              <a:ea typeface="メイリオ"/>
              <a:cs typeface="メイリオ"/>
            </a:endParaRPr>
          </a:p>
          <a:p>
            <a:r>
              <a:rPr lang="ja-JP" altLang="en-US" sz="2800" dirty="0">
                <a:latin typeface="メイリオ"/>
                <a:ea typeface="メイリオ"/>
                <a:cs typeface="メイリオ"/>
              </a:rPr>
              <a:t>　内容</a:t>
            </a:r>
            <a:r>
              <a:rPr lang="ja-JP" altLang="ja-JP" sz="2800" dirty="0">
                <a:latin typeface="メイリオ"/>
                <a:ea typeface="メイリオ"/>
                <a:cs typeface="メイリオ"/>
              </a:rPr>
              <a:t>　</a:t>
            </a:r>
            <a:r>
              <a:rPr lang="ja-JP" altLang="en-US" sz="2800" dirty="0">
                <a:latin typeface="メイリオ"/>
                <a:ea typeface="メイリオ"/>
                <a:cs typeface="メイリオ"/>
              </a:rPr>
              <a:t>・効果測定のためのアンケート</a:t>
            </a:r>
            <a:endParaRPr lang="en-US" altLang="ja-JP" sz="2800" dirty="0">
              <a:latin typeface="メイリオ"/>
              <a:ea typeface="メイリオ"/>
              <a:cs typeface="メイリオ"/>
            </a:endParaRPr>
          </a:p>
          <a:p>
            <a:r>
              <a:rPr kumimoji="1" lang="ja-JP" altLang="ja-JP" sz="2800" dirty="0">
                <a:latin typeface="メイリオ"/>
                <a:ea typeface="メイリオ"/>
                <a:cs typeface="メイリオ"/>
              </a:rPr>
              <a:t>　</a:t>
            </a:r>
            <a:r>
              <a:rPr kumimoji="1" lang="ja-JP" altLang="en-US" sz="2800" dirty="0">
                <a:latin typeface="メイリオ"/>
                <a:ea typeface="メイリオ"/>
                <a:cs typeface="メイリオ"/>
              </a:rPr>
              <a:t>　　　・仮眠や睡眠に関する知識の啓発</a:t>
            </a:r>
          </a:p>
        </p:txBody>
      </p:sp>
      <p:sp>
        <p:nvSpPr>
          <p:cNvPr id="45" name="正方形/長方形 44">
            <a:extLst>
              <a:ext uri="{FF2B5EF4-FFF2-40B4-BE49-F238E27FC236}">
                <a16:creationId xmlns:a16="http://schemas.microsoft.com/office/drawing/2014/main" id="{596BB56C-ACA1-BF42-B1CE-A77D0CCA34B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46" name="正方形/長方形 45">
            <a:extLst>
              <a:ext uri="{FF2B5EF4-FFF2-40B4-BE49-F238E27FC236}">
                <a16:creationId xmlns:a16="http://schemas.microsoft.com/office/drawing/2014/main" id="{EF6CA313-759B-224A-A289-CAA67AD7B81A}"/>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47" name="正方形/長方形 46">
            <a:extLst>
              <a:ext uri="{FF2B5EF4-FFF2-40B4-BE49-F238E27FC236}">
                <a16:creationId xmlns:a16="http://schemas.microsoft.com/office/drawing/2014/main" id="{27B3B93E-7919-554F-9F65-260EB413B2DD}"/>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48" name="正方形/長方形 47">
            <a:extLst>
              <a:ext uri="{FF2B5EF4-FFF2-40B4-BE49-F238E27FC236}">
                <a16:creationId xmlns:a16="http://schemas.microsoft.com/office/drawing/2014/main" id="{10BE7FE1-C908-704A-9633-26CE819769FA}"/>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49" name="正方形/長方形 48">
            <a:extLst>
              <a:ext uri="{FF2B5EF4-FFF2-40B4-BE49-F238E27FC236}">
                <a16:creationId xmlns:a16="http://schemas.microsoft.com/office/drawing/2014/main" id="{FDDBC3EE-BD25-6D46-8BBE-9B444BDF67FA}"/>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13415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スライド素材だ_180616_0001.jpg"/>
          <p:cNvPicPr>
            <a:picLocks noChangeAspect="1"/>
          </p:cNvPicPr>
          <p:nvPr/>
        </p:nvPicPr>
        <p:blipFill>
          <a:blip r:embed="rId3" cstate="email">
            <a:alphaModFix/>
            <a:extLst>
              <a:ext uri="{BEBA8EAE-BF5A-486C-A8C5-ECC9F3942E4B}">
                <a14:imgProps xmlns:a14="http://schemas.microsoft.com/office/drawing/2010/main">
                  <a14:imgLayer r:embed="rId4">
                    <a14:imgEffect>
                      <a14:brightnessContrast bright="37000"/>
                    </a14:imgEffect>
                  </a14:imgLayer>
                </a14:imgProps>
              </a:ext>
              <a:ext uri="{28A0092B-C50C-407E-A947-70E740481C1C}">
                <a14:useLocalDpi xmlns:a14="http://schemas.microsoft.com/office/drawing/2010/main"/>
              </a:ext>
            </a:extLst>
          </a:blip>
          <a:stretch>
            <a:fillRect/>
          </a:stretch>
        </p:blipFill>
        <p:spPr>
          <a:xfrm>
            <a:off x="222705" y="2168073"/>
            <a:ext cx="1685798" cy="1542143"/>
          </a:xfrm>
          <a:prstGeom prst="rect">
            <a:avLst/>
          </a:prstGeom>
        </p:spPr>
      </p:pic>
      <p:sp>
        <p:nvSpPr>
          <p:cNvPr id="16" name="テキスト ボックス 15">
            <a:extLst>
              <a:ext uri="{FF2B5EF4-FFF2-40B4-BE49-F238E27FC236}">
                <a16:creationId xmlns:a16="http://schemas.microsoft.com/office/drawing/2014/main" id="{42C5975E-0072-6A49-97D5-3EAA54A134FF}"/>
              </a:ext>
            </a:extLst>
          </p:cNvPr>
          <p:cNvSpPr txBox="1"/>
          <p:nvPr/>
        </p:nvSpPr>
        <p:spPr>
          <a:xfrm>
            <a:off x="812590" y="1803440"/>
            <a:ext cx="243498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仕事の作業効率</a:t>
            </a:r>
          </a:p>
        </p:txBody>
      </p:sp>
      <p:pic>
        <p:nvPicPr>
          <p:cNvPr id="12" name="図 11" descr="スライド素材だ_180616_000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3813" y="4047286"/>
            <a:ext cx="2746259" cy="2375287"/>
          </a:xfrm>
          <a:prstGeom prst="rect">
            <a:avLst/>
          </a:prstGeom>
        </p:spPr>
      </p:pic>
      <p:sp>
        <p:nvSpPr>
          <p:cNvPr id="24" name="テキスト ボックス 23">
            <a:extLst>
              <a:ext uri="{FF2B5EF4-FFF2-40B4-BE49-F238E27FC236}">
                <a16:creationId xmlns:a16="http://schemas.microsoft.com/office/drawing/2014/main" id="{684AD87A-E23A-EC49-A73A-69D711176B21}"/>
              </a:ext>
            </a:extLst>
          </p:cNvPr>
          <p:cNvSpPr txBox="1"/>
          <p:nvPr/>
        </p:nvSpPr>
        <p:spPr>
          <a:xfrm>
            <a:off x="5749846" y="3947387"/>
            <a:ext cx="172501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心身に悪影響</a:t>
            </a:r>
          </a:p>
        </p:txBody>
      </p:sp>
      <p:grpSp>
        <p:nvGrpSpPr>
          <p:cNvPr id="26" name="グループ化 18">
            <a:extLst>
              <a:ext uri="{FF2B5EF4-FFF2-40B4-BE49-F238E27FC236}">
                <a16:creationId xmlns:a16="http://schemas.microsoft.com/office/drawing/2014/main" id="{F0283650-18E1-814A-A206-0268BF61D201}"/>
              </a:ext>
            </a:extLst>
          </p:cNvPr>
          <p:cNvGrpSpPr/>
          <p:nvPr/>
        </p:nvGrpSpPr>
        <p:grpSpPr>
          <a:xfrm>
            <a:off x="6471700" y="4529342"/>
            <a:ext cx="2264483" cy="1875753"/>
            <a:chOff x="5557129" y="2033875"/>
            <a:chExt cx="2298421" cy="2375373"/>
          </a:xfrm>
        </p:grpSpPr>
        <p:sp>
          <p:nvSpPr>
            <p:cNvPr id="27" name="雲形吹き出し 26">
              <a:extLst>
                <a:ext uri="{FF2B5EF4-FFF2-40B4-BE49-F238E27FC236}">
                  <a16:creationId xmlns:a16="http://schemas.microsoft.com/office/drawing/2014/main" id="{99B040C1-2BFA-534B-BF99-62712688C6BE}"/>
                </a:ext>
              </a:extLst>
            </p:cNvPr>
            <p:cNvSpPr/>
            <p:nvPr/>
          </p:nvSpPr>
          <p:spPr>
            <a:xfrm>
              <a:off x="5557129" y="2033875"/>
              <a:ext cx="2298421" cy="2375373"/>
            </a:xfrm>
            <a:prstGeom prst="cloudCallout">
              <a:avLst>
                <a:gd name="adj1" fmla="val -80054"/>
                <a:gd name="adj2" fmla="val 13667"/>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17627471-B144-5648-AE88-B214C2ABF6AC}"/>
                </a:ext>
              </a:extLst>
            </p:cNvPr>
            <p:cNvSpPr txBox="1"/>
            <p:nvPr/>
          </p:nvSpPr>
          <p:spPr>
            <a:xfrm>
              <a:off x="5978728" y="2458468"/>
              <a:ext cx="1436989" cy="15200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・うつ</a:t>
              </a:r>
              <a:endParaRPr kumimoji="1" lang="en-US" altLang="ja-JP" sz="24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・がん</a:t>
              </a:r>
              <a:endParaRPr kumimoji="1" lang="en-US" altLang="ja-JP" sz="24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rPr>
                <a:t>・認知症</a:t>
              </a:r>
            </a:p>
          </p:txBody>
        </p:sp>
      </p:grpSp>
      <p:sp>
        <p:nvSpPr>
          <p:cNvPr id="40" name="下矢印 39">
            <a:extLst>
              <a:ext uri="{FF2B5EF4-FFF2-40B4-BE49-F238E27FC236}">
                <a16:creationId xmlns:a16="http://schemas.microsoft.com/office/drawing/2014/main" id="{0E9C8FFD-43EC-2248-B7B9-50563CFBA362}"/>
              </a:ext>
            </a:extLst>
          </p:cNvPr>
          <p:cNvSpPr/>
          <p:nvPr/>
        </p:nvSpPr>
        <p:spPr>
          <a:xfrm>
            <a:off x="6204857" y="3356024"/>
            <a:ext cx="814694" cy="444906"/>
          </a:xfrm>
          <a:prstGeom prst="downArrow">
            <a:avLst>
              <a:gd name="adj1" fmla="val 43256"/>
              <a:gd name="adj2" fmla="val 37105"/>
            </a:avLst>
          </a:prstGeom>
          <a:solidFill>
            <a:schemeClr val="tx2">
              <a:lumMod val="60000"/>
              <a:lumOff val="40000"/>
            </a:schemeClr>
          </a:solidFill>
          <a:ln>
            <a:solidFill>
              <a:schemeClr val="tx2">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3" name="スライド番号プレースホルダー 2">
            <a:extLst>
              <a:ext uri="{FF2B5EF4-FFF2-40B4-BE49-F238E27FC236}">
                <a16:creationId xmlns:a16="http://schemas.microsoft.com/office/drawing/2014/main" id="{AA8CC2BA-A575-7947-AF7E-21211DB4837E}"/>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4</a:t>
            </a:r>
            <a:endParaRPr lang="ja-JP" altLang="en-US" dirty="0"/>
          </a:p>
        </p:txBody>
      </p:sp>
      <p:sp>
        <p:nvSpPr>
          <p:cNvPr id="4" name="テキスト ボックス 3">
            <a:extLst>
              <a:ext uri="{FF2B5EF4-FFF2-40B4-BE49-F238E27FC236}">
                <a16:creationId xmlns:a16="http://schemas.microsoft.com/office/drawing/2014/main" id="{EA11ADC5-8266-F446-B909-58267909DFA8}"/>
              </a:ext>
            </a:extLst>
          </p:cNvPr>
          <p:cNvSpPr txBox="1"/>
          <p:nvPr/>
        </p:nvSpPr>
        <p:spPr>
          <a:xfrm>
            <a:off x="400247" y="1094205"/>
            <a:ext cx="198002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眠気がある時</a:t>
            </a:r>
            <a:r>
              <a:rPr kumimoji="1" lang="en-US" altLang="ja-JP" sz="20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a:t>
            </a:r>
          </a:p>
        </p:txBody>
      </p:sp>
      <p:sp>
        <p:nvSpPr>
          <p:cNvPr id="3" name="スライド番号プレースホルダー 2">
            <a:extLst>
              <a:ext uri="{FF2B5EF4-FFF2-40B4-BE49-F238E27FC236}">
                <a16:creationId xmlns:a16="http://schemas.microsoft.com/office/drawing/2014/main" id="{BF1C7385-33DC-A247-99A0-7F45D73B4353}"/>
              </a:ext>
            </a:extLst>
          </p:cNvPr>
          <p:cNvSpPr>
            <a:spLocks noGrp="1"/>
          </p:cNvSpPr>
          <p:nvPr>
            <p:ph type="sldNum" sz="quarter" idx="12"/>
          </p:nvPr>
        </p:nvSpPr>
        <p:spPr>
          <a:xfrm>
            <a:off x="3899941" y="12142555"/>
            <a:ext cx="2133600" cy="365125"/>
          </a:xfrm>
        </p:spPr>
        <p:txBody>
          <a:bodyPr/>
          <a:lstStyle/>
          <a:p>
            <a:fld id="{E9791DFF-FD54-7B44-9A52-7D9A5D7D4C11}" type="slidenum">
              <a:rPr kumimoji="1" lang="ja-JP" altLang="en-US" smtClean="0"/>
              <a:t>4</a:t>
            </a:fld>
            <a:endParaRPr kumimoji="1" lang="ja-JP" altLang="en-US"/>
          </a:p>
        </p:txBody>
      </p:sp>
      <p:sp>
        <p:nvSpPr>
          <p:cNvPr id="17" name="正方形/長方形 16"/>
          <p:cNvSpPr/>
          <p:nvPr/>
        </p:nvSpPr>
        <p:spPr>
          <a:xfrm>
            <a:off x="573316" y="12050346"/>
            <a:ext cx="6968300"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出典：</a:t>
            </a:r>
            <a:r>
              <a:rPr kumimoji="1" lang="en-US" altLang="ja-JP" sz="1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un</a:t>
            </a:r>
            <a:r>
              <a:rPr kumimoji="1" lang="en-US" altLang="ja-JP" sz="1400" b="0" i="0" u="none" strike="noStrike" kern="1200" cap="none" spc="0" normalizeH="0" noProof="0" dirty="0">
                <a:ln>
                  <a:noFill/>
                </a:ln>
                <a:solidFill>
                  <a:prstClr val="black"/>
                </a:solidFill>
                <a:effectLst/>
                <a:uLnTx/>
                <a:uFillTx/>
                <a:latin typeface="Meiryo" panose="020B0604030504040204" pitchFamily="34" charset="-128"/>
                <a:ea typeface="Meiryo" panose="020B0604030504040204" pitchFamily="34" charset="-128"/>
              </a:rPr>
              <a:t> press e-news</a:t>
            </a:r>
            <a:r>
              <a:rPr kumimoji="1" lang="ja-JP" altLang="en-US" sz="1400" b="0" i="0" u="none" strike="noStrike" kern="1200" cap="none" spc="0" normalizeH="0" noProof="0" dirty="0">
                <a:ln>
                  <a:noFill/>
                </a:ln>
                <a:solidFill>
                  <a:prstClr val="black"/>
                </a:solidFill>
                <a:effectLst/>
                <a:uLnTx/>
                <a:uFillTx/>
                <a:latin typeface="Meiryo" panose="020B0604030504040204" pitchFamily="34" charset="-128"/>
                <a:ea typeface="Meiryo" panose="020B0604030504040204" pitchFamily="34" charset="-128"/>
              </a:rPr>
              <a:t>「内山教授</a:t>
            </a:r>
            <a:r>
              <a:rPr kumimoji="1" lang="en-US" altLang="ja-JP" sz="1400" b="0" i="0" u="none" strike="noStrike" kern="1200" cap="none" spc="0" normalizeH="0" noProof="0" dirty="0">
                <a:ln>
                  <a:noFill/>
                </a:ln>
                <a:solidFill>
                  <a:prstClr val="black"/>
                </a:solidFill>
                <a:effectLst/>
                <a:uLnTx/>
                <a:uFillTx/>
                <a:latin typeface="Meiryo" panose="020B0604030504040204" pitchFamily="34" charset="-128"/>
                <a:ea typeface="Meiryo" panose="020B0604030504040204" pitchFamily="34" charset="-128"/>
              </a:rPr>
              <a:t> </a:t>
            </a:r>
            <a:r>
              <a:rPr kumimoji="1" lang="ja-JP" altLang="en-US" sz="1400" b="0" i="0" u="none" strike="noStrike" kern="1200" cap="none" spc="0" normalizeH="0" noProof="0" dirty="0">
                <a:ln>
                  <a:noFill/>
                </a:ln>
                <a:solidFill>
                  <a:prstClr val="black"/>
                </a:solidFill>
                <a:effectLst/>
                <a:uLnTx/>
                <a:uFillTx/>
                <a:latin typeface="Meiryo" panose="020B0604030504040204" pitchFamily="34" charset="-128"/>
                <a:ea typeface="Meiryo" panose="020B0604030504040204" pitchFamily="34" charset="-128"/>
              </a:rPr>
              <a:t>不眠症睡眠不足の損失」</a:t>
            </a:r>
            <a:r>
              <a:rPr kumimoji="1" lang="en-US" altLang="ja-JP" sz="1400" b="0" i="0" u="none" strike="noStrike" kern="1200" cap="none" spc="0" normalizeH="0" baseline="30000" noProof="0" dirty="0">
                <a:ln>
                  <a:noFill/>
                </a:ln>
                <a:solidFill>
                  <a:prstClr val="black"/>
                </a:solidFill>
                <a:effectLst/>
                <a:uLnTx/>
                <a:uFillTx/>
                <a:latin typeface="Meiryo" panose="020B0604030504040204" pitchFamily="34" charset="-128"/>
                <a:ea typeface="Meiryo" panose="020B0604030504040204" pitchFamily="34" charset="-128"/>
              </a:rPr>
              <a:t>2)</a:t>
            </a:r>
          </a:p>
          <a:p>
            <a:pPr lvl="0">
              <a:defRPr/>
            </a:pPr>
            <a:r>
              <a:rPr lang="en-US" altLang="ja-JP" sz="1400" dirty="0">
                <a:solidFill>
                  <a:prstClr val="black"/>
                </a:solidFill>
                <a:latin typeface="Meiryo" panose="020B0604030504040204" pitchFamily="34" charset="-128"/>
                <a:ea typeface="Meiryo" panose="020B0604030504040204" pitchFamily="34" charset="-128"/>
              </a:rPr>
              <a:t>http://www.nu-press.net/archives/article000256.html</a:t>
            </a:r>
          </a:p>
          <a:p>
            <a:pPr lvl="0">
              <a:defRPr/>
            </a:pPr>
            <a:r>
              <a:rPr kumimoji="1" lang="ja-JP" altLang="en-US" sz="1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7" name="テキスト ボックス 6"/>
          <p:cNvSpPr txBox="1"/>
          <p:nvPr/>
        </p:nvSpPr>
        <p:spPr>
          <a:xfrm>
            <a:off x="-2088132" y="10124413"/>
            <a:ext cx="3630513" cy="1077218"/>
          </a:xfrm>
          <a:prstGeom prst="rect">
            <a:avLst/>
          </a:prstGeom>
          <a:noFill/>
        </p:spPr>
        <p:txBody>
          <a:bodyPr wrap="square" rtlCol="0">
            <a:spAutoFit/>
          </a:bodyPr>
          <a:lstStyle/>
          <a:p>
            <a:r>
              <a:rPr kumimoji="1" lang="ja-JP" altLang="en-US" sz="3200" dirty="0">
                <a:latin typeface="メイリオ"/>
                <a:ea typeface="メイリオ"/>
                <a:cs typeface="メイリオ"/>
              </a:rPr>
              <a:t>年間の経済損失は</a:t>
            </a:r>
            <a:r>
              <a:rPr kumimoji="1" lang="en-US" altLang="ja-JP" sz="3200" dirty="0">
                <a:solidFill>
                  <a:srgbClr val="FF0000"/>
                </a:solidFill>
                <a:latin typeface="メイリオ"/>
                <a:ea typeface="メイリオ"/>
                <a:cs typeface="メイリオ"/>
              </a:rPr>
              <a:t>3</a:t>
            </a:r>
            <a:r>
              <a:rPr kumimoji="1" lang="ja-JP" altLang="en-US" sz="3200" dirty="0">
                <a:solidFill>
                  <a:srgbClr val="FF0000"/>
                </a:solidFill>
                <a:latin typeface="メイリオ"/>
                <a:ea typeface="メイリオ"/>
                <a:cs typeface="メイリオ"/>
              </a:rPr>
              <a:t>兆</a:t>
            </a:r>
            <a:r>
              <a:rPr kumimoji="1" lang="en-US" altLang="ja-JP" sz="3200" dirty="0">
                <a:solidFill>
                  <a:srgbClr val="FF0000"/>
                </a:solidFill>
                <a:latin typeface="メイリオ"/>
                <a:ea typeface="メイリオ"/>
                <a:cs typeface="メイリオ"/>
              </a:rPr>
              <a:t>665</a:t>
            </a:r>
            <a:r>
              <a:rPr kumimoji="1" lang="ja-JP" altLang="en-US" sz="3200" dirty="0">
                <a:solidFill>
                  <a:srgbClr val="FF0000"/>
                </a:solidFill>
                <a:latin typeface="メイリオ"/>
                <a:ea typeface="メイリオ"/>
                <a:cs typeface="メイリオ"/>
              </a:rPr>
              <a:t>億円</a:t>
            </a:r>
          </a:p>
        </p:txBody>
      </p:sp>
      <p:sp>
        <p:nvSpPr>
          <p:cNvPr id="10" name="テキスト ボックス 9"/>
          <p:cNvSpPr txBox="1"/>
          <p:nvPr/>
        </p:nvSpPr>
        <p:spPr>
          <a:xfrm>
            <a:off x="-2088132" y="9454494"/>
            <a:ext cx="2749471" cy="400110"/>
          </a:xfrm>
          <a:prstGeom prst="rect">
            <a:avLst/>
          </a:prstGeom>
          <a:noFill/>
        </p:spPr>
        <p:txBody>
          <a:bodyPr wrap="none" rtlCol="0">
            <a:spAutoFit/>
          </a:bodyPr>
          <a:lstStyle/>
          <a:p>
            <a:r>
              <a:rPr kumimoji="1" lang="ja-JP" altLang="en-US" sz="2000" dirty="0">
                <a:latin typeface="メイリオ"/>
                <a:ea typeface="メイリオ"/>
                <a:cs typeface="メイリオ"/>
              </a:rPr>
              <a:t>作業効率の低下による</a:t>
            </a:r>
          </a:p>
        </p:txBody>
      </p:sp>
      <p:sp>
        <p:nvSpPr>
          <p:cNvPr id="20" name="テキスト ボックス 19">
            <a:extLst>
              <a:ext uri="{FF2B5EF4-FFF2-40B4-BE49-F238E27FC236}">
                <a16:creationId xmlns:a16="http://schemas.microsoft.com/office/drawing/2014/main" id="{99605BD4-928D-1344-B032-109304FD1AEF}"/>
              </a:ext>
            </a:extLst>
          </p:cNvPr>
          <p:cNvSpPr txBox="1"/>
          <p:nvPr/>
        </p:nvSpPr>
        <p:spPr>
          <a:xfrm>
            <a:off x="5523061" y="1599071"/>
            <a:ext cx="2278367"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睡眠不足が</a:t>
            </a:r>
            <a:endParaRPr kumimoji="1" lang="en-US" altLang="ja-JP" sz="32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積み重なる</a:t>
            </a:r>
            <a:endParaRPr kumimoji="1" lang="en-US" altLang="ja-JP" sz="32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rPr>
              <a:t>→睡眠負債</a:t>
            </a:r>
          </a:p>
        </p:txBody>
      </p:sp>
      <p:sp>
        <p:nvSpPr>
          <p:cNvPr id="32" name="正方形/長方形 31">
            <a:extLst>
              <a:ext uri="{FF2B5EF4-FFF2-40B4-BE49-F238E27FC236}">
                <a16:creationId xmlns:a16="http://schemas.microsoft.com/office/drawing/2014/main" id="{AB88D8BA-79DE-C242-95F5-16C1E397D62D}"/>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181B4CFB-2A8D-F942-8099-54EC18BAFEF3}"/>
              </a:ext>
            </a:extLst>
          </p:cNvPr>
          <p:cNvSpPr txBox="1"/>
          <p:nvPr/>
        </p:nvSpPr>
        <p:spPr>
          <a:xfrm>
            <a:off x="70865" y="122563"/>
            <a:ext cx="3262432"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様々な悪影響</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5" name="角丸四角形 4">
            <a:extLst>
              <a:ext uri="{FF2B5EF4-FFF2-40B4-BE49-F238E27FC236}">
                <a16:creationId xmlns:a16="http://schemas.microsoft.com/office/drawing/2014/main" id="{D7D803F1-0DA1-0C41-9FFC-C2702200C26E}"/>
              </a:ext>
            </a:extLst>
          </p:cNvPr>
          <p:cNvSpPr/>
          <p:nvPr/>
        </p:nvSpPr>
        <p:spPr>
          <a:xfrm>
            <a:off x="1687285" y="2573154"/>
            <a:ext cx="2939142" cy="1034321"/>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3200" dirty="0">
                <a:solidFill>
                  <a:srgbClr val="FF0000"/>
                </a:solidFill>
                <a:latin typeface="Meiryo" panose="020B0604030504040204" pitchFamily="34" charset="-128"/>
                <a:ea typeface="Meiryo" panose="020B0604030504040204" pitchFamily="34" charset="-128"/>
              </a:rPr>
              <a:t>38.5%</a:t>
            </a:r>
            <a:r>
              <a:rPr kumimoji="1" lang="ja-JP" altLang="en-US" sz="2400" b="1" dirty="0">
                <a:solidFill>
                  <a:schemeClr val="accent1"/>
                </a:solidFill>
                <a:latin typeface="Meiryo" panose="020B0604030504040204" pitchFamily="34" charset="-128"/>
                <a:ea typeface="Meiryo" panose="020B0604030504040204" pitchFamily="34" charset="-128"/>
              </a:rPr>
              <a:t>低下</a:t>
            </a:r>
            <a:r>
              <a:rPr kumimoji="1" lang="en-US" altLang="ja-JP" sz="2400" b="1" dirty="0">
                <a:solidFill>
                  <a:schemeClr val="accent1"/>
                </a:solidFill>
                <a:latin typeface="Meiryo" panose="020B0604030504040204" pitchFamily="34" charset="-128"/>
                <a:ea typeface="Meiryo" panose="020B0604030504040204" pitchFamily="34" charset="-128"/>
              </a:rPr>
              <a:t> </a:t>
            </a:r>
            <a:r>
              <a:rPr kumimoji="1" lang="ja-JP" altLang="en-US" sz="2400" b="1" dirty="0">
                <a:solidFill>
                  <a:schemeClr val="accent1"/>
                </a:solidFill>
                <a:latin typeface="Meiryo" panose="020B0604030504040204" pitchFamily="34" charset="-128"/>
                <a:ea typeface="Meiryo" panose="020B0604030504040204" pitchFamily="34" charset="-128"/>
              </a:rPr>
              <a:t>⤵︎</a:t>
            </a:r>
          </a:p>
        </p:txBody>
      </p:sp>
      <p:grpSp>
        <p:nvGrpSpPr>
          <p:cNvPr id="8" name="グループ化 7">
            <a:extLst>
              <a:ext uri="{FF2B5EF4-FFF2-40B4-BE49-F238E27FC236}">
                <a16:creationId xmlns:a16="http://schemas.microsoft.com/office/drawing/2014/main" id="{E5862251-F892-4C4F-B920-AFBD53DA0842}"/>
              </a:ext>
            </a:extLst>
          </p:cNvPr>
          <p:cNvGrpSpPr/>
          <p:nvPr/>
        </p:nvGrpSpPr>
        <p:grpSpPr>
          <a:xfrm>
            <a:off x="531450" y="4370384"/>
            <a:ext cx="3290717" cy="1569036"/>
            <a:chOff x="440736" y="4397598"/>
            <a:chExt cx="3290717" cy="1569036"/>
          </a:xfrm>
        </p:grpSpPr>
        <p:sp>
          <p:nvSpPr>
            <p:cNvPr id="30" name="テキスト ボックス 29">
              <a:extLst>
                <a:ext uri="{FF2B5EF4-FFF2-40B4-BE49-F238E27FC236}">
                  <a16:creationId xmlns:a16="http://schemas.microsoft.com/office/drawing/2014/main" id="{AF88E01A-27DB-0341-8FDA-FA79A3FE4540}"/>
                </a:ext>
              </a:extLst>
            </p:cNvPr>
            <p:cNvSpPr txBox="1"/>
            <p:nvPr/>
          </p:nvSpPr>
          <p:spPr>
            <a:xfrm>
              <a:off x="440736" y="4397598"/>
              <a:ext cx="329071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それによる経済損失</a:t>
              </a:r>
              <a:endParaRPr kumimoji="1" lang="ja-JP" altLang="en-US"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
          <p:nvSpPr>
            <p:cNvPr id="31" name="角丸四角形 30">
              <a:extLst>
                <a:ext uri="{FF2B5EF4-FFF2-40B4-BE49-F238E27FC236}">
                  <a16:creationId xmlns:a16="http://schemas.microsoft.com/office/drawing/2014/main" id="{ACBF21F7-16B4-434E-B622-4E9FB5CF0A33}"/>
                </a:ext>
              </a:extLst>
            </p:cNvPr>
            <p:cNvSpPr/>
            <p:nvPr/>
          </p:nvSpPr>
          <p:spPr>
            <a:xfrm>
              <a:off x="575091" y="4932313"/>
              <a:ext cx="2882811" cy="1034321"/>
            </a:xfrm>
            <a:prstGeom prst="roundRect">
              <a:avLst/>
            </a:prstGeom>
            <a:solidFill>
              <a:srgbClr val="FFD579"/>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3200" dirty="0">
                  <a:solidFill>
                    <a:srgbClr val="FF0000"/>
                  </a:solidFill>
                  <a:latin typeface="Meiryo" panose="020B0604030504040204" pitchFamily="34" charset="-128"/>
                  <a:ea typeface="Meiryo" panose="020B0604030504040204" pitchFamily="34" charset="-128"/>
                </a:rPr>
                <a:t>3</a:t>
              </a:r>
              <a:r>
                <a:rPr lang="ja-JP" altLang="en-US" sz="3200">
                  <a:solidFill>
                    <a:srgbClr val="FF0000"/>
                  </a:solidFill>
                  <a:latin typeface="Meiryo" panose="020B0604030504040204" pitchFamily="34" charset="-128"/>
                  <a:ea typeface="Meiryo" panose="020B0604030504040204" pitchFamily="34" charset="-128"/>
                </a:rPr>
                <a:t>兆</a:t>
              </a:r>
              <a:r>
                <a:rPr lang="en-US" altLang="ja-JP" sz="3200" dirty="0">
                  <a:solidFill>
                    <a:srgbClr val="FF0000"/>
                  </a:solidFill>
                  <a:latin typeface="Meiryo" panose="020B0604030504040204" pitchFamily="34" charset="-128"/>
                  <a:ea typeface="Meiryo" panose="020B0604030504040204" pitchFamily="34" charset="-128"/>
                </a:rPr>
                <a:t>665</a:t>
              </a:r>
              <a:r>
                <a:rPr lang="ja-JP" altLang="en-US" sz="3200">
                  <a:solidFill>
                    <a:srgbClr val="FF0000"/>
                  </a:solidFill>
                  <a:latin typeface="Meiryo" panose="020B0604030504040204" pitchFamily="34" charset="-128"/>
                  <a:ea typeface="Meiryo" panose="020B0604030504040204" pitchFamily="34" charset="-128"/>
                </a:rPr>
                <a:t>億円</a:t>
              </a:r>
              <a:r>
                <a:rPr lang="en-US" altLang="ja-JP" sz="1400" dirty="0">
                  <a:solidFill>
                    <a:srgbClr val="FF0000"/>
                  </a:solidFill>
                  <a:latin typeface="Meiryo" panose="020B0604030504040204" pitchFamily="34" charset="-128"/>
                  <a:ea typeface="Meiryo" panose="020B0604030504040204" pitchFamily="34" charset="-128"/>
                </a:rPr>
                <a:t>/</a:t>
              </a:r>
              <a:r>
                <a:rPr lang="ja-JP" altLang="en-US" sz="1400">
                  <a:solidFill>
                    <a:srgbClr val="FF0000"/>
                  </a:solidFill>
                  <a:latin typeface="Meiryo" panose="020B0604030504040204" pitchFamily="34" charset="-128"/>
                  <a:ea typeface="Meiryo" panose="020B0604030504040204" pitchFamily="34" charset="-128"/>
                </a:rPr>
                <a:t>年</a:t>
              </a:r>
              <a:endParaRPr kumimoji="1" lang="ja-JP" altLang="en-US" sz="3200">
                <a:solidFill>
                  <a:schemeClr val="accent1"/>
                </a:solidFill>
                <a:latin typeface="Meiryo" panose="020B0604030504040204" pitchFamily="34" charset="-128"/>
                <a:ea typeface="Meiryo" panose="020B0604030504040204" pitchFamily="34" charset="-128"/>
              </a:endParaRPr>
            </a:p>
          </p:txBody>
        </p:sp>
      </p:grpSp>
      <p:sp>
        <p:nvSpPr>
          <p:cNvPr id="41" name="下矢印 40">
            <a:extLst>
              <a:ext uri="{FF2B5EF4-FFF2-40B4-BE49-F238E27FC236}">
                <a16:creationId xmlns:a16="http://schemas.microsoft.com/office/drawing/2014/main" id="{0E9C8FFD-43EC-2248-B7B9-50563CFBA362}"/>
              </a:ext>
            </a:extLst>
          </p:cNvPr>
          <p:cNvSpPr/>
          <p:nvPr/>
        </p:nvSpPr>
        <p:spPr>
          <a:xfrm>
            <a:off x="1612900" y="3862210"/>
            <a:ext cx="814694" cy="444906"/>
          </a:xfrm>
          <a:prstGeom prst="downArrow">
            <a:avLst>
              <a:gd name="adj1" fmla="val 43256"/>
              <a:gd name="adj2" fmla="val 37105"/>
            </a:avLst>
          </a:prstGeom>
          <a:solidFill>
            <a:schemeClr val="tx2">
              <a:lumMod val="60000"/>
              <a:lumOff val="40000"/>
            </a:schemeClr>
          </a:solidFill>
          <a:ln>
            <a:solidFill>
              <a:schemeClr val="tx2">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2" name="正方形/長方形 41">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43" name="正方形/長方形 42">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44" name="正方形/長方形 43">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45" name="正方形/長方形 44">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47" name="正方形/長方形 46">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317053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713E7A8-B7AC-EC4D-86E6-2AB0DC1CA9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1" name="テキスト ボックス 10">
            <a:extLst>
              <a:ext uri="{FF2B5EF4-FFF2-40B4-BE49-F238E27FC236}">
                <a16:creationId xmlns:a16="http://schemas.microsoft.com/office/drawing/2014/main" id="{A38CE13B-2077-434A-B81B-C6305EA49362}"/>
              </a:ext>
            </a:extLst>
          </p:cNvPr>
          <p:cNvSpPr txBox="1"/>
          <p:nvPr/>
        </p:nvSpPr>
        <p:spPr>
          <a:xfrm>
            <a:off x="70865" y="122563"/>
            <a:ext cx="2749471" cy="707886"/>
          </a:xfrm>
          <a:prstGeom prst="rect">
            <a:avLst/>
          </a:prstGeom>
          <a:noFill/>
        </p:spPr>
        <p:txBody>
          <a:bodyPr wrap="none" rtlCol="0">
            <a:spAutoFit/>
          </a:bodyPr>
          <a:lstStyle/>
          <a:p>
            <a:r>
              <a:rPr lang="ja-JP" altLang="en-US" sz="4000" b="1" dirty="0">
                <a:solidFill>
                  <a:srgbClr val="F79646">
                    <a:lumMod val="75000"/>
                  </a:srgbClr>
                </a:solidFill>
                <a:latin typeface="Meiryo" panose="020B0604030504040204" pitchFamily="34" charset="-128"/>
                <a:ea typeface="Meiryo" panose="020B0604030504040204" pitchFamily="34" charset="-128"/>
              </a:rPr>
              <a:t>実験の流れ</a:t>
            </a:r>
            <a:endParaRPr lang="en-US" altLang="ja-JP" sz="4000" b="1" dirty="0">
              <a:solidFill>
                <a:srgbClr val="F79646">
                  <a:lumMod val="75000"/>
                </a:srgbClr>
              </a:solidFill>
              <a:latin typeface="Meiryo" panose="020B0604030504040204" pitchFamily="34" charset="-128"/>
              <a:ea typeface="Meiryo" panose="020B0604030504040204" pitchFamily="34" charset="-128"/>
            </a:endParaRPr>
          </a:p>
        </p:txBody>
      </p:sp>
      <p:sp>
        <p:nvSpPr>
          <p:cNvPr id="12" name="角丸四角形 11">
            <a:extLst>
              <a:ext uri="{FF2B5EF4-FFF2-40B4-BE49-F238E27FC236}">
                <a16:creationId xmlns:a16="http://schemas.microsoft.com/office/drawing/2014/main" id="{7EB4C01D-4406-244C-B21B-C56D6017E7ED}"/>
              </a:ext>
            </a:extLst>
          </p:cNvPr>
          <p:cNvSpPr/>
          <p:nvPr/>
        </p:nvSpPr>
        <p:spPr>
          <a:xfrm>
            <a:off x="794762" y="1440674"/>
            <a:ext cx="1077093" cy="2697839"/>
          </a:xfrm>
          <a:prstGeom prst="roundRect">
            <a:avLst/>
          </a:prstGeom>
          <a:solidFill>
            <a:schemeClr val="lt1"/>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事前アンケート</a:t>
            </a:r>
          </a:p>
        </p:txBody>
      </p:sp>
      <p:sp>
        <p:nvSpPr>
          <p:cNvPr id="2" name="下矢印 1"/>
          <p:cNvSpPr/>
          <p:nvPr/>
        </p:nvSpPr>
        <p:spPr>
          <a:xfrm rot="16200000">
            <a:off x="1779960" y="2627256"/>
            <a:ext cx="500707" cy="316916"/>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角丸四角形吹き出し 4"/>
          <p:cNvSpPr/>
          <p:nvPr/>
        </p:nvSpPr>
        <p:spPr>
          <a:xfrm>
            <a:off x="113452" y="4602861"/>
            <a:ext cx="3516805" cy="2037102"/>
          </a:xfrm>
          <a:prstGeom prst="wedgeRoundRectCallout">
            <a:avLst>
              <a:gd name="adj1" fmla="val -19306"/>
              <a:gd name="adj2" fmla="val -7203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000" dirty="0">
                <a:solidFill>
                  <a:schemeClr val="accent1">
                    <a:lumMod val="75000"/>
                  </a:schemeClr>
                </a:solidFill>
                <a:latin typeface="Meiryo" panose="020B0604030504040204" pitchFamily="34" charset="-128"/>
                <a:ea typeface="Meiryo" panose="020B0604030504040204" pitchFamily="34" charset="-128"/>
              </a:rPr>
              <a:t>・個人属性</a:t>
            </a:r>
            <a:endParaRPr kumimoji="1" lang="en-US" altLang="ja-JP" sz="2000" dirty="0">
              <a:solidFill>
                <a:schemeClr val="accent1">
                  <a:lumMod val="75000"/>
                </a:schemeClr>
              </a:solidFill>
              <a:latin typeface="Meiryo" panose="020B0604030504040204" pitchFamily="34" charset="-128"/>
              <a:ea typeface="Meiryo" panose="020B0604030504040204" pitchFamily="34" charset="-128"/>
            </a:endParaRPr>
          </a:p>
          <a:p>
            <a:r>
              <a:rPr lang="ja-JP" altLang="en-US" sz="2000" dirty="0">
                <a:solidFill>
                  <a:schemeClr val="accent1">
                    <a:lumMod val="75000"/>
                  </a:schemeClr>
                </a:solidFill>
                <a:latin typeface="Meiryo" panose="020B0604030504040204" pitchFamily="34" charset="-128"/>
                <a:ea typeface="Meiryo" panose="020B0604030504040204" pitchFamily="34" charset="-128"/>
              </a:rPr>
              <a:t>・睡眠習慣</a:t>
            </a:r>
            <a:endParaRPr lang="en-US" altLang="ja-JP" sz="2000" dirty="0">
              <a:solidFill>
                <a:schemeClr val="accent1">
                  <a:lumMod val="75000"/>
                </a:schemeClr>
              </a:solidFill>
              <a:latin typeface="Meiryo" panose="020B0604030504040204" pitchFamily="34" charset="-128"/>
              <a:ea typeface="Meiryo" panose="020B0604030504040204" pitchFamily="34" charset="-128"/>
            </a:endParaRPr>
          </a:p>
          <a:p>
            <a:r>
              <a:rPr lang="ja-JP" altLang="en-US" sz="2000" dirty="0">
                <a:solidFill>
                  <a:schemeClr val="accent1">
                    <a:lumMod val="75000"/>
                  </a:schemeClr>
                </a:solidFill>
                <a:latin typeface="Meiryo" panose="020B0604030504040204" pitchFamily="34" charset="-128"/>
                <a:ea typeface="Meiryo" panose="020B0604030504040204" pitchFamily="34" charset="-128"/>
              </a:rPr>
              <a:t>・眠気頻度</a:t>
            </a:r>
            <a:endParaRPr lang="en-US" altLang="ja-JP" sz="2000" dirty="0">
              <a:solidFill>
                <a:schemeClr val="accent1">
                  <a:lumMod val="75000"/>
                </a:schemeClr>
              </a:solidFill>
              <a:latin typeface="Meiryo" panose="020B0604030504040204" pitchFamily="34" charset="-128"/>
              <a:ea typeface="Meiryo" panose="020B0604030504040204" pitchFamily="34" charset="-128"/>
            </a:endParaRPr>
          </a:p>
          <a:p>
            <a:r>
              <a:rPr kumimoji="1" lang="ja-JP" altLang="en-US" sz="2000" dirty="0">
                <a:solidFill>
                  <a:schemeClr val="accent1">
                    <a:lumMod val="75000"/>
                  </a:schemeClr>
                </a:solidFill>
                <a:latin typeface="Meiryo" panose="020B0604030504040204" pitchFamily="34" charset="-128"/>
                <a:ea typeface="Meiryo" panose="020B0604030504040204" pitchFamily="34" charset="-128"/>
              </a:rPr>
              <a:t>・スタンフォード眠気尺度</a:t>
            </a:r>
            <a:endParaRPr kumimoji="1" lang="en-US" altLang="ja-JP" sz="2000" dirty="0">
              <a:solidFill>
                <a:schemeClr val="accent1">
                  <a:lumMod val="75000"/>
                </a:schemeClr>
              </a:solidFill>
              <a:latin typeface="Meiryo" panose="020B0604030504040204" pitchFamily="34" charset="-128"/>
              <a:ea typeface="Meiryo" panose="020B0604030504040204" pitchFamily="34" charset="-128"/>
            </a:endParaRPr>
          </a:p>
          <a:p>
            <a:r>
              <a:rPr lang="ja-JP" altLang="en-US" sz="2000">
                <a:solidFill>
                  <a:schemeClr val="accent1">
                    <a:lumMod val="75000"/>
                  </a:schemeClr>
                </a:solidFill>
                <a:latin typeface="Meiryo" panose="020B0604030504040204" pitchFamily="34" charset="-128"/>
                <a:ea typeface="Meiryo" panose="020B0604030504040204" pitchFamily="34" charset="-128"/>
              </a:rPr>
              <a:t>・日本語版</a:t>
            </a:r>
            <a:r>
              <a:rPr lang="en-US" altLang="ja-JP" sz="2000" dirty="0">
                <a:solidFill>
                  <a:schemeClr val="accent1">
                    <a:lumMod val="75000"/>
                  </a:schemeClr>
                </a:solidFill>
                <a:latin typeface="Meiryo" panose="020B0604030504040204" pitchFamily="34" charset="-128"/>
                <a:ea typeface="Meiryo" panose="020B0604030504040204" pitchFamily="34" charset="-128"/>
              </a:rPr>
              <a:t>PANAS</a:t>
            </a:r>
          </a:p>
          <a:p>
            <a:r>
              <a:rPr lang="en-US" altLang="ja-JP" sz="2000" dirty="0">
                <a:solidFill>
                  <a:schemeClr val="accent1">
                    <a:lumMod val="75000"/>
                  </a:schemeClr>
                </a:solidFill>
                <a:latin typeface="Meiryo" panose="020B0604030504040204" pitchFamily="34" charset="-128"/>
                <a:ea typeface="Meiryo" panose="020B0604030504040204" pitchFamily="34" charset="-128"/>
              </a:rPr>
              <a:t>★</a:t>
            </a:r>
            <a:r>
              <a:rPr lang="ja-JP" altLang="en-US" sz="2000" dirty="0">
                <a:solidFill>
                  <a:schemeClr val="accent1">
                    <a:lumMod val="75000"/>
                  </a:schemeClr>
                </a:solidFill>
                <a:latin typeface="Meiryo" panose="020B0604030504040204" pitchFamily="34" charset="-128"/>
                <a:ea typeface="Meiryo" panose="020B0604030504040204" pitchFamily="34" charset="-128"/>
              </a:rPr>
              <a:t>カフェインの摂取</a:t>
            </a:r>
            <a:endParaRPr lang="en-US" altLang="ja-JP" sz="2000" dirty="0">
              <a:solidFill>
                <a:schemeClr val="accent1">
                  <a:lumMod val="75000"/>
                </a:schemeClr>
              </a:solidFill>
              <a:latin typeface="Meiryo" panose="020B0604030504040204" pitchFamily="34" charset="-128"/>
              <a:ea typeface="Meiryo" panose="020B0604030504040204" pitchFamily="34" charset="-128"/>
            </a:endParaRPr>
          </a:p>
        </p:txBody>
      </p:sp>
      <p:sp>
        <p:nvSpPr>
          <p:cNvPr id="31" name="角丸四角形吹き出し 30"/>
          <p:cNvSpPr/>
          <p:nvPr/>
        </p:nvSpPr>
        <p:spPr>
          <a:xfrm>
            <a:off x="3766346" y="4602861"/>
            <a:ext cx="3434608" cy="860636"/>
          </a:xfrm>
          <a:prstGeom prst="wedgeRoundRectCallout">
            <a:avLst>
              <a:gd name="adj1" fmla="val 23229"/>
              <a:gd name="adj2" fmla="val -10214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000" dirty="0">
                <a:solidFill>
                  <a:schemeClr val="accent1">
                    <a:lumMod val="75000"/>
                  </a:schemeClr>
                </a:solidFill>
                <a:latin typeface="Meiryo" panose="020B0604030504040204" pitchFamily="34" charset="-128"/>
                <a:ea typeface="Meiryo" panose="020B0604030504040204" pitchFamily="34" charset="-128"/>
              </a:rPr>
              <a:t>・スタンフォード眠気尺度</a:t>
            </a:r>
            <a:endParaRPr kumimoji="1" lang="en-US" altLang="ja-JP" sz="2000" dirty="0">
              <a:solidFill>
                <a:schemeClr val="accent1">
                  <a:lumMod val="75000"/>
                </a:schemeClr>
              </a:solidFill>
              <a:latin typeface="Meiryo" panose="020B0604030504040204" pitchFamily="34" charset="-128"/>
              <a:ea typeface="Meiryo" panose="020B0604030504040204" pitchFamily="34" charset="-128"/>
            </a:endParaRPr>
          </a:p>
          <a:p>
            <a:r>
              <a:rPr lang="ja-JP" altLang="en-US" sz="2000">
                <a:solidFill>
                  <a:schemeClr val="accent1">
                    <a:lumMod val="75000"/>
                  </a:schemeClr>
                </a:solidFill>
                <a:latin typeface="Meiryo" panose="020B0604030504040204" pitchFamily="34" charset="-128"/>
                <a:ea typeface="Meiryo" panose="020B0604030504040204" pitchFamily="34" charset="-128"/>
              </a:rPr>
              <a:t>・日本語版</a:t>
            </a:r>
            <a:r>
              <a:rPr lang="en-US" altLang="ja-JP" sz="2000" dirty="0">
                <a:solidFill>
                  <a:schemeClr val="accent1">
                    <a:lumMod val="75000"/>
                  </a:schemeClr>
                </a:solidFill>
                <a:latin typeface="Meiryo" panose="020B0604030504040204" pitchFamily="34" charset="-128"/>
                <a:ea typeface="Meiryo" panose="020B0604030504040204" pitchFamily="34" charset="-128"/>
              </a:rPr>
              <a:t>PANAS</a:t>
            </a:r>
          </a:p>
        </p:txBody>
      </p:sp>
      <p:sp>
        <p:nvSpPr>
          <p:cNvPr id="32" name="角丸四角形吹き出し 31"/>
          <p:cNvSpPr/>
          <p:nvPr/>
        </p:nvSpPr>
        <p:spPr>
          <a:xfrm>
            <a:off x="7329016" y="4602861"/>
            <a:ext cx="1692148" cy="891402"/>
          </a:xfrm>
          <a:prstGeom prst="wedgeRoundRectCallout">
            <a:avLst>
              <a:gd name="adj1" fmla="val 1861"/>
              <a:gd name="adj2" fmla="val -10390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a:solidFill>
                  <a:schemeClr val="accent1">
                    <a:lumMod val="75000"/>
                  </a:schemeClr>
                </a:solidFill>
                <a:latin typeface="Meiryo" panose="020B0604030504040204" pitchFamily="34" charset="-128"/>
                <a:ea typeface="Meiryo" panose="020B0604030504040204" pitchFamily="34" charset="-128"/>
              </a:rPr>
              <a:t>・睡眠習慣</a:t>
            </a:r>
            <a:endParaRPr lang="en-US" altLang="ja-JP" sz="2000" dirty="0">
              <a:solidFill>
                <a:schemeClr val="accent1">
                  <a:lumMod val="75000"/>
                </a:schemeClr>
              </a:solidFill>
              <a:latin typeface="Meiryo" panose="020B0604030504040204" pitchFamily="34" charset="-128"/>
              <a:ea typeface="Meiryo" panose="020B0604030504040204" pitchFamily="34" charset="-128"/>
            </a:endParaRPr>
          </a:p>
          <a:p>
            <a:r>
              <a:rPr lang="ja-JP" altLang="en-US" sz="2000" dirty="0">
                <a:solidFill>
                  <a:schemeClr val="accent1">
                    <a:lumMod val="75000"/>
                  </a:schemeClr>
                </a:solidFill>
                <a:latin typeface="Meiryo" panose="020B0604030504040204" pitchFamily="34" charset="-128"/>
                <a:ea typeface="Meiryo" panose="020B0604030504040204" pitchFamily="34" charset="-128"/>
              </a:rPr>
              <a:t>・眠気頻度</a:t>
            </a:r>
            <a:endParaRPr lang="en-US" altLang="ja-JP" sz="2000" dirty="0">
              <a:solidFill>
                <a:schemeClr val="accent1">
                  <a:lumMod val="75000"/>
                </a:schemeClr>
              </a:solidFill>
              <a:latin typeface="Meiryo" panose="020B0604030504040204" pitchFamily="34" charset="-128"/>
              <a:ea typeface="Meiryo" panose="020B0604030504040204" pitchFamily="34" charset="-128"/>
            </a:endParaRPr>
          </a:p>
        </p:txBody>
      </p:sp>
      <p:sp>
        <p:nvSpPr>
          <p:cNvPr id="33" name="角丸四角形 32">
            <a:extLst>
              <a:ext uri="{FF2B5EF4-FFF2-40B4-BE49-F238E27FC236}">
                <a16:creationId xmlns:a16="http://schemas.microsoft.com/office/drawing/2014/main" id="{7EB4C01D-4406-244C-B21B-C56D6017E7ED}"/>
              </a:ext>
            </a:extLst>
          </p:cNvPr>
          <p:cNvSpPr/>
          <p:nvPr/>
        </p:nvSpPr>
        <p:spPr>
          <a:xfrm>
            <a:off x="3594264" y="1434536"/>
            <a:ext cx="1077093" cy="2697839"/>
          </a:xfrm>
          <a:prstGeom prst="roundRect">
            <a:avLst/>
          </a:prstGeom>
          <a:solidFill>
            <a:schemeClr val="lt1"/>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2400">
                <a:solidFill>
                  <a:schemeClr val="accent6">
                    <a:lumMod val="75000"/>
                  </a:schemeClr>
                </a:solidFill>
                <a:latin typeface="メイリオ" panose="020B0604030504040204" pitchFamily="50" charset="-128"/>
                <a:ea typeface="メイリオ" panose="020B0604030504040204" pitchFamily="50" charset="-128"/>
              </a:rPr>
              <a:t>仮眠</a:t>
            </a:r>
            <a:endParaRPr lang="ja-JP" altLang="en-US" sz="24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34" name="角丸四角形 33">
            <a:extLst>
              <a:ext uri="{FF2B5EF4-FFF2-40B4-BE49-F238E27FC236}">
                <a16:creationId xmlns:a16="http://schemas.microsoft.com/office/drawing/2014/main" id="{7EB4C01D-4406-244C-B21B-C56D6017E7ED}"/>
              </a:ext>
            </a:extLst>
          </p:cNvPr>
          <p:cNvSpPr/>
          <p:nvPr/>
        </p:nvSpPr>
        <p:spPr>
          <a:xfrm>
            <a:off x="2180481" y="1434537"/>
            <a:ext cx="1077093" cy="2697839"/>
          </a:xfrm>
          <a:prstGeom prst="roundRect">
            <a:avLst/>
          </a:prstGeom>
          <a:solidFill>
            <a:schemeClr val="lt1"/>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知識の啓発</a:t>
            </a:r>
          </a:p>
        </p:txBody>
      </p:sp>
      <p:sp>
        <p:nvSpPr>
          <p:cNvPr id="36" name="角丸四角形 35">
            <a:extLst>
              <a:ext uri="{FF2B5EF4-FFF2-40B4-BE49-F238E27FC236}">
                <a16:creationId xmlns:a16="http://schemas.microsoft.com/office/drawing/2014/main" id="{7EB4C01D-4406-244C-B21B-C56D6017E7ED}"/>
              </a:ext>
            </a:extLst>
          </p:cNvPr>
          <p:cNvSpPr/>
          <p:nvPr/>
        </p:nvSpPr>
        <p:spPr>
          <a:xfrm>
            <a:off x="5408338" y="1440673"/>
            <a:ext cx="1077093" cy="2697839"/>
          </a:xfrm>
          <a:prstGeom prst="roundRect">
            <a:avLst/>
          </a:prstGeom>
          <a:solidFill>
            <a:schemeClr val="lt1"/>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事後アンケート</a:t>
            </a:r>
          </a:p>
        </p:txBody>
      </p:sp>
      <p:sp>
        <p:nvSpPr>
          <p:cNvPr id="37" name="角丸四角形 36">
            <a:extLst>
              <a:ext uri="{FF2B5EF4-FFF2-40B4-BE49-F238E27FC236}">
                <a16:creationId xmlns:a16="http://schemas.microsoft.com/office/drawing/2014/main" id="{7EB4C01D-4406-244C-B21B-C56D6017E7ED}"/>
              </a:ext>
            </a:extLst>
          </p:cNvPr>
          <p:cNvSpPr/>
          <p:nvPr/>
        </p:nvSpPr>
        <p:spPr>
          <a:xfrm>
            <a:off x="7224550" y="1436793"/>
            <a:ext cx="1077093" cy="2697839"/>
          </a:xfrm>
          <a:prstGeom prst="roundRect">
            <a:avLst/>
          </a:prstGeom>
          <a:solidFill>
            <a:schemeClr val="lt1"/>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一週間後</a:t>
            </a:r>
            <a:endParaRPr lang="en-US" altLang="ja-JP" sz="2400" dirty="0">
              <a:solidFill>
                <a:schemeClr val="accent6">
                  <a:lumMod val="75000"/>
                </a:schemeClr>
              </a:solidFill>
              <a:latin typeface="メイリオ" panose="020B0604030504040204" pitchFamily="50" charset="-128"/>
              <a:ea typeface="メイリオ" panose="020B0604030504040204" pitchFamily="50" charset="-128"/>
            </a:endParaRPr>
          </a:p>
          <a:p>
            <a:pPr algn="ctr"/>
            <a:r>
              <a:rPr lang="ja-JP" altLang="en-US" sz="2400" dirty="0">
                <a:solidFill>
                  <a:schemeClr val="accent6">
                    <a:lumMod val="75000"/>
                  </a:schemeClr>
                </a:solidFill>
                <a:latin typeface="メイリオ" panose="020B0604030504040204" pitchFamily="50" charset="-128"/>
                <a:ea typeface="メイリオ" panose="020B0604030504040204" pitchFamily="50" charset="-128"/>
              </a:rPr>
              <a:t>アンケート</a:t>
            </a:r>
          </a:p>
        </p:txBody>
      </p:sp>
      <p:sp>
        <p:nvSpPr>
          <p:cNvPr id="25" name="下矢印 24">
            <a:extLst>
              <a:ext uri="{FF2B5EF4-FFF2-40B4-BE49-F238E27FC236}">
                <a16:creationId xmlns:a16="http://schemas.microsoft.com/office/drawing/2014/main" id="{F6C29123-FCE9-164C-904C-10B8F09FC016}"/>
              </a:ext>
            </a:extLst>
          </p:cNvPr>
          <p:cNvSpPr/>
          <p:nvPr/>
        </p:nvSpPr>
        <p:spPr>
          <a:xfrm rot="16200000">
            <a:off x="3173598" y="2627256"/>
            <a:ext cx="500707" cy="316916"/>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5" name="下矢印 34">
            <a:extLst>
              <a:ext uri="{FF2B5EF4-FFF2-40B4-BE49-F238E27FC236}">
                <a16:creationId xmlns:a16="http://schemas.microsoft.com/office/drawing/2014/main" id="{D6F798D5-A7DB-C743-A347-E193A991587D}"/>
              </a:ext>
            </a:extLst>
          </p:cNvPr>
          <p:cNvSpPr/>
          <p:nvPr/>
        </p:nvSpPr>
        <p:spPr>
          <a:xfrm rot="16200000">
            <a:off x="4783382" y="2411112"/>
            <a:ext cx="500707" cy="749208"/>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8" name="下矢印 37">
            <a:extLst>
              <a:ext uri="{FF2B5EF4-FFF2-40B4-BE49-F238E27FC236}">
                <a16:creationId xmlns:a16="http://schemas.microsoft.com/office/drawing/2014/main" id="{6D506862-7770-7944-B7A6-6AEB418320E2}"/>
              </a:ext>
            </a:extLst>
          </p:cNvPr>
          <p:cNvSpPr/>
          <p:nvPr/>
        </p:nvSpPr>
        <p:spPr>
          <a:xfrm rot="16200000">
            <a:off x="6604638" y="2411109"/>
            <a:ext cx="500707" cy="749208"/>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5B37376-5B05-2C4D-8DA7-33AFB5A09AE2}"/>
              </a:ext>
            </a:extLst>
          </p:cNvPr>
          <p:cNvSpPr txBox="1"/>
          <p:nvPr/>
        </p:nvSpPr>
        <p:spPr>
          <a:xfrm>
            <a:off x="4792558" y="1458244"/>
            <a:ext cx="492443" cy="861774"/>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vert="eaVert" wrap="none" rtlCol="0">
            <a:spAutoFit/>
          </a:bodyPr>
          <a:lstStyle/>
          <a:p>
            <a:r>
              <a:rPr kumimoji="1" lang="ja-JP" altLang="en-US" sz="2000">
                <a:latin typeface="Meiryo" panose="020B0604030504040204" pitchFamily="34" charset="-128"/>
                <a:ea typeface="Meiryo" panose="020B0604030504040204" pitchFamily="34" charset="-128"/>
              </a:rPr>
              <a:t>放課後</a:t>
            </a:r>
          </a:p>
        </p:txBody>
      </p:sp>
      <p:sp>
        <p:nvSpPr>
          <p:cNvPr id="39" name="テキスト ボックス 38">
            <a:extLst>
              <a:ext uri="{FF2B5EF4-FFF2-40B4-BE49-F238E27FC236}">
                <a16:creationId xmlns:a16="http://schemas.microsoft.com/office/drawing/2014/main" id="{ABEB9532-B5CF-FB44-ABAE-302A59408284}"/>
              </a:ext>
            </a:extLst>
          </p:cNvPr>
          <p:cNvSpPr txBox="1"/>
          <p:nvPr/>
        </p:nvSpPr>
        <p:spPr>
          <a:xfrm>
            <a:off x="6608770" y="1330004"/>
            <a:ext cx="492443" cy="1118255"/>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vert="eaVert" wrap="none" rtlCol="0">
            <a:spAutoFit/>
          </a:bodyPr>
          <a:lstStyle/>
          <a:p>
            <a:r>
              <a:rPr lang="ja-JP" altLang="en-US" sz="2000">
                <a:latin typeface="Meiryo" panose="020B0604030504040204" pitchFamily="34" charset="-128"/>
                <a:ea typeface="Meiryo" panose="020B0604030504040204" pitchFamily="34" charset="-128"/>
              </a:rPr>
              <a:t>一週間後</a:t>
            </a:r>
            <a:endParaRPr kumimoji="1" lang="ja-JP" altLang="en-US" sz="2000">
              <a:latin typeface="Meiryo" panose="020B0604030504040204" pitchFamily="34" charset="-128"/>
              <a:ea typeface="Meiryo" panose="020B0604030504040204" pitchFamily="34" charset="-128"/>
            </a:endParaRPr>
          </a:p>
        </p:txBody>
      </p:sp>
      <p:sp>
        <p:nvSpPr>
          <p:cNvPr id="24" name="スライド番号プレースホルダー 4">
            <a:extLst>
              <a:ext uri="{FF2B5EF4-FFF2-40B4-BE49-F238E27FC236}">
                <a16:creationId xmlns:a16="http://schemas.microsoft.com/office/drawing/2014/main" id="{E4EA3AC5-BCD5-9248-A160-2696317CDEE9}"/>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40</a:t>
            </a:fld>
            <a:endParaRPr kumimoji="1" lang="ja-JP" altLang="en-US" dirty="0"/>
          </a:p>
        </p:txBody>
      </p:sp>
      <p:sp>
        <p:nvSpPr>
          <p:cNvPr id="26" name="正方形/長方形 25">
            <a:extLst>
              <a:ext uri="{FF2B5EF4-FFF2-40B4-BE49-F238E27FC236}">
                <a16:creationId xmlns:a16="http://schemas.microsoft.com/office/drawing/2014/main" id="{596BB56C-ACA1-BF42-B1CE-A77D0CCA34B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27" name="正方形/長方形 26">
            <a:extLst>
              <a:ext uri="{FF2B5EF4-FFF2-40B4-BE49-F238E27FC236}">
                <a16:creationId xmlns:a16="http://schemas.microsoft.com/office/drawing/2014/main" id="{EF6CA313-759B-224A-A289-CAA67AD7B81A}"/>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28" name="正方形/長方形 27">
            <a:extLst>
              <a:ext uri="{FF2B5EF4-FFF2-40B4-BE49-F238E27FC236}">
                <a16:creationId xmlns:a16="http://schemas.microsoft.com/office/drawing/2014/main" id="{27B3B93E-7919-554F-9F65-260EB413B2DD}"/>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9" name="正方形/長方形 28">
            <a:extLst>
              <a:ext uri="{FF2B5EF4-FFF2-40B4-BE49-F238E27FC236}">
                <a16:creationId xmlns:a16="http://schemas.microsoft.com/office/drawing/2014/main" id="{10BE7FE1-C908-704A-9633-26CE819769FA}"/>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0" name="正方形/長方形 29">
            <a:extLst>
              <a:ext uri="{FF2B5EF4-FFF2-40B4-BE49-F238E27FC236}">
                <a16:creationId xmlns:a16="http://schemas.microsoft.com/office/drawing/2014/main" id="{FDDBC3EE-BD25-6D46-8BBE-9B444BDF67FA}"/>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604431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713E7A8-B7AC-EC4D-86E6-2AB0DC1CA9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1" name="テキスト ボックス 10">
            <a:extLst>
              <a:ext uri="{FF2B5EF4-FFF2-40B4-BE49-F238E27FC236}">
                <a16:creationId xmlns:a16="http://schemas.microsoft.com/office/drawing/2014/main" id="{A38CE13B-2077-434A-B81B-C6305EA49362}"/>
              </a:ext>
            </a:extLst>
          </p:cNvPr>
          <p:cNvSpPr txBox="1"/>
          <p:nvPr/>
        </p:nvSpPr>
        <p:spPr>
          <a:xfrm>
            <a:off x="70865" y="122563"/>
            <a:ext cx="2749471" cy="707886"/>
          </a:xfrm>
          <a:prstGeom prst="rect">
            <a:avLst/>
          </a:prstGeom>
          <a:noFill/>
        </p:spPr>
        <p:txBody>
          <a:bodyPr wrap="none" rtlCol="0">
            <a:spAutoFit/>
          </a:bodyPr>
          <a:lstStyle/>
          <a:p>
            <a:r>
              <a:rPr lang="ja-JP" altLang="en-US" sz="4000" b="1" dirty="0">
                <a:solidFill>
                  <a:srgbClr val="F79646">
                    <a:lumMod val="75000"/>
                  </a:srgbClr>
                </a:solidFill>
                <a:latin typeface="Meiryo" panose="020B0604030504040204" pitchFamily="34" charset="-128"/>
                <a:ea typeface="Meiryo" panose="020B0604030504040204" pitchFamily="34" charset="-128"/>
              </a:rPr>
              <a:t>知識の啓発</a:t>
            </a:r>
            <a:endParaRPr lang="en-US" altLang="ja-JP" sz="4000" b="1" dirty="0">
              <a:solidFill>
                <a:srgbClr val="F79646">
                  <a:lumMod val="75000"/>
                </a:srgbClr>
              </a:solidFill>
              <a:latin typeface="Meiryo" panose="020B0604030504040204" pitchFamily="34" charset="-128"/>
              <a:ea typeface="Meiryo" panose="020B0604030504040204" pitchFamily="34" charset="-128"/>
            </a:endParaRPr>
          </a:p>
        </p:txBody>
      </p:sp>
      <p:sp>
        <p:nvSpPr>
          <p:cNvPr id="30" name="スライド番号プレースホルダー 4">
            <a:extLst>
              <a:ext uri="{FF2B5EF4-FFF2-40B4-BE49-F238E27FC236}">
                <a16:creationId xmlns:a16="http://schemas.microsoft.com/office/drawing/2014/main" id="{6E8FF2CB-9561-734D-A7A8-8D72E50ADA7D}"/>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41</a:t>
            </a:fld>
            <a:endParaRPr kumimoji="1" lang="ja-JP" altLang="en-US" dirty="0"/>
          </a:p>
        </p:txBody>
      </p:sp>
      <p:grpSp>
        <p:nvGrpSpPr>
          <p:cNvPr id="2" name="図形グループ 1"/>
          <p:cNvGrpSpPr/>
          <p:nvPr/>
        </p:nvGrpSpPr>
        <p:grpSpPr>
          <a:xfrm>
            <a:off x="591923" y="1062389"/>
            <a:ext cx="8717772" cy="2945492"/>
            <a:chOff x="591923" y="1062389"/>
            <a:chExt cx="8717772" cy="2945492"/>
          </a:xfrm>
        </p:grpSpPr>
        <p:pic>
          <p:nvPicPr>
            <p:cNvPr id="7" name="図 6">
              <a:extLst>
                <a:ext uri="{FF2B5EF4-FFF2-40B4-BE49-F238E27FC236}">
                  <a16:creationId xmlns:a16="http://schemas.microsoft.com/office/drawing/2014/main" id="{9210D79F-6EB5-3D44-BF54-FBF8BC1055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105" y="1062389"/>
              <a:ext cx="1727363" cy="2447339"/>
            </a:xfrm>
            <a:prstGeom prst="rect">
              <a:avLst/>
            </a:prstGeom>
          </p:spPr>
        </p:pic>
        <p:sp>
          <p:nvSpPr>
            <p:cNvPr id="28" name="テキスト ボックス 27">
              <a:extLst>
                <a:ext uri="{FF2B5EF4-FFF2-40B4-BE49-F238E27FC236}">
                  <a16:creationId xmlns:a16="http://schemas.microsoft.com/office/drawing/2014/main" id="{4C8B2B4A-B527-6E48-B001-CA2B6203C441}"/>
                </a:ext>
              </a:extLst>
            </p:cNvPr>
            <p:cNvSpPr txBox="1"/>
            <p:nvPr/>
          </p:nvSpPr>
          <p:spPr>
            <a:xfrm>
              <a:off x="5545523" y="3607771"/>
              <a:ext cx="3764172" cy="400110"/>
            </a:xfrm>
            <a:prstGeom prst="rect">
              <a:avLst/>
            </a:prstGeom>
            <a:noFill/>
          </p:spPr>
          <p:txBody>
            <a:bodyPr wrap="none" rtlCol="0">
              <a:spAutoFit/>
            </a:bodyPr>
            <a:lstStyle/>
            <a:p>
              <a:pPr algn="ctr"/>
              <a:r>
                <a:rPr kumimoji="1" lang="ja-JP" altLang="en-US" sz="2000">
                  <a:latin typeface="Meiryo" panose="020B0604030504040204" pitchFamily="34" charset="-128"/>
                  <a:ea typeface="Meiryo" panose="020B0604030504040204" pitchFamily="34" charset="-128"/>
                </a:rPr>
                <a:t>図</a:t>
              </a:r>
              <a:r>
                <a:rPr lang="en-US" altLang="ja-JP" sz="2000" dirty="0">
                  <a:latin typeface="Meiryo" panose="020B0604030504040204" pitchFamily="34" charset="-128"/>
                  <a:ea typeface="Meiryo" panose="020B0604030504040204" pitchFamily="34" charset="-128"/>
                </a:rPr>
                <a:t>9</a:t>
              </a:r>
              <a:r>
                <a:rPr kumimoji="1" lang="en-US" altLang="ja-JP" sz="2000" dirty="0">
                  <a:latin typeface="Meiryo" panose="020B0604030504040204" pitchFamily="34" charset="-128"/>
                  <a:ea typeface="Meiryo" panose="020B0604030504040204" pitchFamily="34" charset="-128"/>
                </a:rPr>
                <a:t> </a:t>
              </a:r>
              <a:r>
                <a:rPr kumimoji="1" lang="ja-JP" altLang="en-US" sz="2000" dirty="0">
                  <a:latin typeface="Meiryo" panose="020B0604030504040204" pitchFamily="34" charset="-128"/>
                  <a:ea typeface="Meiryo" panose="020B0604030504040204" pitchFamily="34" charset="-128"/>
                </a:rPr>
                <a:t>効果的な仮眠促進ポスター</a:t>
              </a:r>
            </a:p>
          </p:txBody>
        </p:sp>
        <p:sp>
          <p:nvSpPr>
            <p:cNvPr id="20" name="角丸四角形 19">
              <a:extLst>
                <a:ext uri="{FF2B5EF4-FFF2-40B4-BE49-F238E27FC236}">
                  <a16:creationId xmlns:a16="http://schemas.microsoft.com/office/drawing/2014/main" id="{AE43DCF4-1E32-2E44-A4C3-B7B175190967}"/>
                </a:ext>
              </a:extLst>
            </p:cNvPr>
            <p:cNvSpPr/>
            <p:nvPr/>
          </p:nvSpPr>
          <p:spPr>
            <a:xfrm>
              <a:off x="591923" y="1212001"/>
              <a:ext cx="5136524" cy="23957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solidFill>
                    <a:srgbClr val="4F81BD">
                      <a:lumMod val="75000"/>
                    </a:srgbClr>
                  </a:solidFill>
                  <a:latin typeface="Meiryo" panose="020B0604030504040204" pitchFamily="34" charset="-128"/>
                  <a:ea typeface="Meiryo" panose="020B0604030504040204" pitchFamily="34" charset="-128"/>
                </a:rPr>
                <a:t>効果的な仮眠方法</a:t>
              </a:r>
              <a:endParaRPr lang="en-US" altLang="ja-JP" sz="2000" dirty="0">
                <a:solidFill>
                  <a:srgbClr val="4F81BD">
                    <a:lumMod val="75000"/>
                  </a:srgbClr>
                </a:solidFill>
                <a:latin typeface="Meiryo" panose="020B0604030504040204" pitchFamily="34" charset="-128"/>
                <a:ea typeface="Meiryo" panose="020B0604030504040204" pitchFamily="34" charset="-128"/>
              </a:endParaRPr>
            </a:p>
            <a:p>
              <a:endParaRPr lang="en-US" altLang="ja-JP" sz="2000" dirty="0">
                <a:solidFill>
                  <a:srgbClr val="4F81BD">
                    <a:lumMod val="75000"/>
                  </a:srgbClr>
                </a:solidFill>
                <a:latin typeface="Meiryo" panose="020B0604030504040204" pitchFamily="34" charset="-128"/>
                <a:ea typeface="Meiryo" panose="020B0604030504040204" pitchFamily="34" charset="-128"/>
              </a:endParaRPr>
            </a:p>
            <a:p>
              <a:r>
                <a:rPr lang="ja-JP" altLang="en-US" sz="2000" dirty="0">
                  <a:solidFill>
                    <a:srgbClr val="000000"/>
                  </a:solidFill>
                  <a:latin typeface="Meiryo" panose="020B0604030504040204" pitchFamily="34" charset="-128"/>
                  <a:ea typeface="Meiryo" panose="020B0604030504040204" pitchFamily="34" charset="-128"/>
                </a:rPr>
                <a:t>・時間：</a:t>
              </a:r>
              <a:r>
                <a:rPr lang="ja-JP" altLang="en-US" sz="2000" dirty="0">
                  <a:solidFill>
                    <a:srgbClr val="FF0000"/>
                  </a:solidFill>
                  <a:latin typeface="Meiryo" panose="020B0604030504040204" pitchFamily="34" charset="-128"/>
                  <a:ea typeface="Meiryo" panose="020B0604030504040204" pitchFamily="34" charset="-128"/>
                </a:rPr>
                <a:t>２０分程度</a:t>
              </a:r>
              <a:endParaRPr lang="en-US" altLang="ja-JP" sz="2000" dirty="0">
                <a:solidFill>
                  <a:srgbClr val="FF0000"/>
                </a:solidFill>
                <a:latin typeface="Meiryo" panose="020B0604030504040204" pitchFamily="34" charset="-128"/>
                <a:ea typeface="Meiryo" panose="020B0604030504040204" pitchFamily="34" charset="-128"/>
              </a:endParaRPr>
            </a:p>
            <a:p>
              <a:r>
                <a:rPr lang="ja-JP" altLang="en-US" sz="2000" dirty="0">
                  <a:solidFill>
                    <a:srgbClr val="000000"/>
                  </a:solidFill>
                  <a:latin typeface="Meiryo" panose="020B0604030504040204" pitchFamily="34" charset="-128"/>
                  <a:ea typeface="Meiryo" panose="020B0604030504040204" pitchFamily="34" charset="-128"/>
                </a:rPr>
                <a:t>・体勢：</a:t>
              </a:r>
              <a:r>
                <a:rPr lang="ja-JP" altLang="en-US" sz="2000" dirty="0">
                  <a:solidFill>
                    <a:srgbClr val="FF0000"/>
                  </a:solidFill>
                  <a:latin typeface="Meiryo" panose="020B0604030504040204" pitchFamily="34" charset="-128"/>
                  <a:ea typeface="Meiryo" panose="020B0604030504040204" pitchFamily="34" charset="-128"/>
                </a:rPr>
                <a:t>机に伏せる</a:t>
              </a:r>
              <a:endParaRPr lang="en-US" altLang="ja-JP" sz="2000" dirty="0">
                <a:solidFill>
                  <a:srgbClr val="FF0000"/>
                </a:solidFill>
                <a:latin typeface="Meiryo" panose="020B0604030504040204" pitchFamily="34" charset="-128"/>
                <a:ea typeface="Meiryo" panose="020B0604030504040204" pitchFamily="34" charset="-128"/>
              </a:endParaRPr>
            </a:p>
            <a:p>
              <a:r>
                <a:rPr lang="ja-JP" altLang="en-US" sz="2000" dirty="0">
                  <a:solidFill>
                    <a:srgbClr val="000000"/>
                  </a:solidFill>
                  <a:latin typeface="Meiryo" panose="020B0604030504040204" pitchFamily="34" charset="-128"/>
                  <a:ea typeface="Meiryo" panose="020B0604030504040204" pitchFamily="34" charset="-128"/>
                </a:rPr>
                <a:t>・</a:t>
              </a:r>
              <a:r>
                <a:rPr lang="ja-JP" altLang="en-US" sz="2000" dirty="0">
                  <a:solidFill>
                    <a:srgbClr val="FF0000"/>
                  </a:solidFill>
                  <a:latin typeface="Meiryo" panose="020B0604030504040204" pitchFamily="34" charset="-128"/>
                  <a:ea typeface="Meiryo" panose="020B0604030504040204" pitchFamily="34" charset="-128"/>
                </a:rPr>
                <a:t>カフェイン</a:t>
              </a:r>
              <a:r>
                <a:rPr lang="ja-JP" altLang="en-US" sz="2000" dirty="0">
                  <a:solidFill>
                    <a:srgbClr val="000000"/>
                  </a:solidFill>
                  <a:latin typeface="Meiryo" panose="020B0604030504040204" pitchFamily="34" charset="-128"/>
                  <a:ea typeface="Meiryo" panose="020B0604030504040204" pitchFamily="34" charset="-128"/>
                </a:rPr>
                <a:t>を摂取して</a:t>
              </a:r>
              <a:r>
                <a:rPr lang="ja-JP" altLang="en-US" sz="2000">
                  <a:solidFill>
                    <a:srgbClr val="000000"/>
                  </a:solidFill>
                  <a:latin typeface="Meiryo" panose="020B0604030504040204" pitchFamily="34" charset="-128"/>
                  <a:ea typeface="Meiryo" panose="020B0604030504040204" pitchFamily="34" charset="-128"/>
                </a:rPr>
                <a:t>から仮眠</a:t>
              </a:r>
              <a:endParaRPr lang="en-US" altLang="ja-JP" sz="2000" dirty="0">
                <a:solidFill>
                  <a:srgbClr val="000000"/>
                </a:solidFill>
                <a:latin typeface="Meiryo" panose="020B0604030504040204" pitchFamily="34" charset="-128"/>
                <a:ea typeface="Meiryo" panose="020B0604030504040204" pitchFamily="34" charset="-128"/>
              </a:endParaRPr>
            </a:p>
            <a:p>
              <a:r>
                <a:rPr lang="ja-JP" altLang="en-US" sz="2000">
                  <a:solidFill>
                    <a:srgbClr val="000000"/>
                  </a:solidFill>
                  <a:latin typeface="Meiryo" panose="020B0604030504040204" pitchFamily="34" charset="-128"/>
                  <a:ea typeface="Meiryo" panose="020B0604030504040204" pitchFamily="34" charset="-128"/>
                </a:rPr>
                <a:t>・午後の</a:t>
              </a:r>
              <a:r>
                <a:rPr lang="en-US" altLang="ja-JP" sz="2000" dirty="0">
                  <a:solidFill>
                    <a:srgbClr val="FF0000"/>
                  </a:solidFill>
                  <a:latin typeface="Meiryo" panose="020B0604030504040204" pitchFamily="34" charset="-128"/>
                  <a:ea typeface="Meiryo" panose="020B0604030504040204" pitchFamily="34" charset="-128"/>
                </a:rPr>
                <a:t>14〜16</a:t>
              </a:r>
              <a:r>
                <a:rPr lang="ja-JP" altLang="en-US" sz="2000">
                  <a:solidFill>
                    <a:srgbClr val="FF0000"/>
                  </a:solidFill>
                  <a:latin typeface="Meiryo" panose="020B0604030504040204" pitchFamily="34" charset="-128"/>
                  <a:ea typeface="Meiryo" panose="020B0604030504040204" pitchFamily="34" charset="-128"/>
                </a:rPr>
                <a:t>時</a:t>
              </a:r>
              <a:r>
                <a:rPr lang="ja-JP" altLang="en-US" sz="2000">
                  <a:solidFill>
                    <a:srgbClr val="000000"/>
                  </a:solidFill>
                  <a:latin typeface="Meiryo" panose="020B0604030504040204" pitchFamily="34" charset="-128"/>
                  <a:ea typeface="Meiryo" panose="020B0604030504040204" pitchFamily="34" charset="-128"/>
                </a:rPr>
                <a:t>の間に仮眠</a:t>
              </a:r>
              <a:endParaRPr lang="ja-JP" altLang="en-US" sz="2000" dirty="0">
                <a:solidFill>
                  <a:srgbClr val="000000"/>
                </a:solidFill>
                <a:latin typeface="Meiryo" panose="020B0604030504040204" pitchFamily="34" charset="-128"/>
                <a:ea typeface="Meiryo" panose="020B0604030504040204" pitchFamily="34" charset="-128"/>
              </a:endParaRPr>
            </a:p>
          </p:txBody>
        </p:sp>
      </p:grpSp>
      <p:grpSp>
        <p:nvGrpSpPr>
          <p:cNvPr id="4" name="図形グループ 3"/>
          <p:cNvGrpSpPr/>
          <p:nvPr/>
        </p:nvGrpSpPr>
        <p:grpSpPr>
          <a:xfrm>
            <a:off x="-27509" y="3852871"/>
            <a:ext cx="9047845" cy="2913682"/>
            <a:chOff x="-27509" y="3852871"/>
            <a:chExt cx="9047845" cy="2913682"/>
          </a:xfrm>
        </p:grpSpPr>
        <p:pic>
          <p:nvPicPr>
            <p:cNvPr id="9" name="図 8">
              <a:extLst>
                <a:ext uri="{FF2B5EF4-FFF2-40B4-BE49-F238E27FC236}">
                  <a16:creationId xmlns:a16="http://schemas.microsoft.com/office/drawing/2014/main" id="{E28E24D9-038D-2244-8D58-EE754FD681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040" y="3852871"/>
              <a:ext cx="1722646" cy="2440657"/>
            </a:xfrm>
            <a:prstGeom prst="rect">
              <a:avLst/>
            </a:prstGeom>
          </p:spPr>
        </p:pic>
        <p:sp>
          <p:nvSpPr>
            <p:cNvPr id="29" name="テキスト ボックス 28">
              <a:extLst>
                <a:ext uri="{FF2B5EF4-FFF2-40B4-BE49-F238E27FC236}">
                  <a16:creationId xmlns:a16="http://schemas.microsoft.com/office/drawing/2014/main" id="{F7D01F85-865F-8E49-AF74-0862A976729B}"/>
                </a:ext>
              </a:extLst>
            </p:cNvPr>
            <p:cNvSpPr txBox="1"/>
            <p:nvPr/>
          </p:nvSpPr>
          <p:spPr>
            <a:xfrm>
              <a:off x="-27509" y="6366443"/>
              <a:ext cx="4435831" cy="400110"/>
            </a:xfrm>
            <a:prstGeom prst="rect">
              <a:avLst/>
            </a:prstGeom>
            <a:noFill/>
          </p:spPr>
          <p:txBody>
            <a:bodyPr wrap="none" rtlCol="0">
              <a:spAutoFit/>
            </a:bodyPr>
            <a:lstStyle/>
            <a:p>
              <a:pPr algn="ctr"/>
              <a:r>
                <a:rPr lang="ja-JP" altLang="en-US" sz="2000" dirty="0">
                  <a:latin typeface="Meiryo" panose="020B0604030504040204" pitchFamily="34" charset="-128"/>
                  <a:ea typeface="Meiryo" panose="020B0604030504040204" pitchFamily="34" charset="-128"/>
                </a:rPr>
                <a:t>図</a:t>
              </a:r>
              <a:r>
                <a:rPr lang="en-US" altLang="ja-JP" sz="2000" dirty="0">
                  <a:latin typeface="Meiryo" panose="020B0604030504040204" pitchFamily="34" charset="-128"/>
                  <a:ea typeface="Meiryo" panose="020B0604030504040204" pitchFamily="34" charset="-128"/>
                </a:rPr>
                <a:t>10 </a:t>
              </a:r>
              <a:r>
                <a:rPr lang="ja-JP" altLang="en-US" sz="2000" dirty="0">
                  <a:latin typeface="Meiryo" panose="020B0604030504040204" pitchFamily="34" charset="-128"/>
                  <a:ea typeface="Meiryo" panose="020B0604030504040204" pitchFamily="34" charset="-128"/>
                </a:rPr>
                <a:t>効果的な夜間睡眠促進ポスター</a:t>
              </a:r>
              <a:endParaRPr kumimoji="1" lang="ja-JP" altLang="en-US" sz="2000" dirty="0">
                <a:latin typeface="Meiryo" panose="020B0604030504040204" pitchFamily="34" charset="-128"/>
                <a:ea typeface="Meiryo" panose="020B0604030504040204" pitchFamily="34" charset="-128"/>
              </a:endParaRPr>
            </a:p>
          </p:txBody>
        </p:sp>
        <p:sp>
          <p:nvSpPr>
            <p:cNvPr id="21" name="角丸四角形 20">
              <a:extLst>
                <a:ext uri="{FF2B5EF4-FFF2-40B4-BE49-F238E27FC236}">
                  <a16:creationId xmlns:a16="http://schemas.microsoft.com/office/drawing/2014/main" id="{AE43DCF4-1E32-2E44-A4C3-B7B175190967}"/>
                </a:ext>
              </a:extLst>
            </p:cNvPr>
            <p:cNvSpPr/>
            <p:nvPr/>
          </p:nvSpPr>
          <p:spPr>
            <a:xfrm>
              <a:off x="2771733" y="4066251"/>
              <a:ext cx="6248603" cy="21528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a:solidFill>
                    <a:srgbClr val="4F81BD">
                      <a:lumMod val="75000"/>
                    </a:srgbClr>
                  </a:solidFill>
                  <a:latin typeface="Meiryo" panose="020B0604030504040204" pitchFamily="34" charset="-128"/>
                  <a:ea typeface="Meiryo" panose="020B0604030504040204" pitchFamily="34" charset="-128"/>
                </a:rPr>
                <a:t>効果的な夜間睡眠</a:t>
              </a:r>
              <a:r>
                <a:rPr lang="ja-JP" altLang="en-US" sz="2000" dirty="0">
                  <a:solidFill>
                    <a:srgbClr val="4F81BD">
                      <a:lumMod val="75000"/>
                    </a:srgbClr>
                  </a:solidFill>
                  <a:latin typeface="Meiryo" panose="020B0604030504040204" pitchFamily="34" charset="-128"/>
                  <a:ea typeface="Meiryo" panose="020B0604030504040204" pitchFamily="34" charset="-128"/>
                </a:rPr>
                <a:t>のために</a:t>
              </a:r>
              <a:endParaRPr lang="en-US" altLang="ja-JP" sz="2000" dirty="0">
                <a:solidFill>
                  <a:srgbClr val="4F81BD">
                    <a:lumMod val="75000"/>
                  </a:srgbClr>
                </a:solidFill>
                <a:latin typeface="Meiryo" panose="020B0604030504040204" pitchFamily="34" charset="-128"/>
                <a:ea typeface="Meiryo" panose="020B0604030504040204" pitchFamily="34" charset="-128"/>
              </a:endParaRPr>
            </a:p>
            <a:p>
              <a:endParaRPr lang="en-US" altLang="ja-JP" sz="2000" dirty="0">
                <a:solidFill>
                  <a:srgbClr val="4F81BD">
                    <a:lumMod val="75000"/>
                  </a:srgbClr>
                </a:solidFill>
                <a:latin typeface="Meiryo" panose="020B0604030504040204" pitchFamily="34" charset="-128"/>
                <a:ea typeface="Meiryo" panose="020B0604030504040204" pitchFamily="34" charset="-128"/>
              </a:endParaRPr>
            </a:p>
            <a:p>
              <a:r>
                <a:rPr lang="ja-JP" altLang="en-US" sz="2000" dirty="0">
                  <a:solidFill>
                    <a:schemeClr val="tx1"/>
                  </a:solidFill>
                  <a:latin typeface="Meiryo" panose="020B0604030504040204" pitchFamily="34" charset="-128"/>
                  <a:ea typeface="Meiryo" panose="020B0604030504040204" pitchFamily="34" charset="-128"/>
                </a:rPr>
                <a:t>・寝る</a:t>
              </a:r>
              <a:r>
                <a:rPr lang="ja-JP" altLang="en-US" sz="2000" dirty="0">
                  <a:solidFill>
                    <a:srgbClr val="FF0000"/>
                  </a:solidFill>
                  <a:latin typeface="Meiryo" panose="020B0604030504040204" pitchFamily="34" charset="-128"/>
                  <a:ea typeface="Meiryo" panose="020B0604030504040204" pitchFamily="34" charset="-128"/>
                </a:rPr>
                <a:t>直前に入浴しない</a:t>
              </a:r>
              <a:endParaRPr lang="en-US" altLang="ja-JP" sz="2000" dirty="0">
                <a:solidFill>
                  <a:srgbClr val="FF0000"/>
                </a:solidFill>
                <a:latin typeface="Meiryo" panose="020B0604030504040204" pitchFamily="34" charset="-128"/>
                <a:ea typeface="Meiryo" panose="020B0604030504040204" pitchFamily="34" charset="-128"/>
              </a:endParaRPr>
            </a:p>
            <a:p>
              <a:r>
                <a:rPr lang="ja-JP" altLang="en-US" sz="2000" dirty="0">
                  <a:solidFill>
                    <a:schemeClr val="tx1"/>
                  </a:solidFill>
                  <a:latin typeface="Meiryo" panose="020B0604030504040204" pitchFamily="34" charset="-128"/>
                  <a:ea typeface="Meiryo" panose="020B0604030504040204" pitchFamily="34" charset="-128"/>
                </a:rPr>
                <a:t>・寝る前に</a:t>
              </a:r>
              <a:r>
                <a:rPr lang="ja-JP" altLang="en-US" sz="2000" dirty="0">
                  <a:solidFill>
                    <a:srgbClr val="FF0000"/>
                  </a:solidFill>
                  <a:latin typeface="Meiryo" panose="020B0604030504040204" pitchFamily="34" charset="-128"/>
                  <a:ea typeface="Meiryo" panose="020B0604030504040204" pitchFamily="34" charset="-128"/>
                </a:rPr>
                <a:t>温かい飲み物</a:t>
              </a:r>
              <a:r>
                <a:rPr lang="ja-JP" altLang="en-US" sz="2000" dirty="0">
                  <a:solidFill>
                    <a:schemeClr val="tx1"/>
                  </a:solidFill>
                  <a:latin typeface="Meiryo" panose="020B0604030504040204" pitchFamily="34" charset="-128"/>
                  <a:ea typeface="Meiryo" panose="020B0604030504040204" pitchFamily="34" charset="-128"/>
                </a:rPr>
                <a:t>を</a:t>
              </a:r>
              <a:endParaRPr lang="en-US" altLang="ja-JP" sz="2000" dirty="0">
                <a:solidFill>
                  <a:schemeClr val="tx1"/>
                </a:solidFill>
                <a:latin typeface="Meiryo" panose="020B0604030504040204" pitchFamily="34" charset="-128"/>
                <a:ea typeface="Meiryo" panose="020B0604030504040204" pitchFamily="34" charset="-128"/>
              </a:endParaRPr>
            </a:p>
            <a:p>
              <a:r>
                <a:rPr lang="ja-JP" altLang="en-US" sz="2000" dirty="0">
                  <a:solidFill>
                    <a:schemeClr val="tx1"/>
                  </a:solidFill>
                  <a:latin typeface="Meiryo" panose="020B0604030504040204" pitchFamily="34" charset="-128"/>
                  <a:ea typeface="Meiryo" panose="020B0604030504040204" pitchFamily="34" charset="-128"/>
                </a:rPr>
                <a:t>・寝る前に</a:t>
              </a:r>
              <a:r>
                <a:rPr lang="ja-JP" altLang="en-US" sz="2000" dirty="0">
                  <a:solidFill>
                    <a:srgbClr val="FF0000"/>
                  </a:solidFill>
                  <a:latin typeface="Meiryo" panose="020B0604030504040204" pitchFamily="34" charset="-128"/>
                  <a:ea typeface="Meiryo" panose="020B0604030504040204" pitchFamily="34" charset="-128"/>
                </a:rPr>
                <a:t>消化の悪いもの</a:t>
              </a:r>
              <a:r>
                <a:rPr lang="ja-JP" altLang="en-US" sz="2000" dirty="0">
                  <a:solidFill>
                    <a:schemeClr val="tx1"/>
                  </a:solidFill>
                  <a:latin typeface="Meiryo" panose="020B0604030504040204" pitchFamily="34" charset="-128"/>
                  <a:ea typeface="Meiryo" panose="020B0604030504040204" pitchFamily="34" charset="-128"/>
                </a:rPr>
                <a:t>や</a:t>
              </a:r>
              <a:r>
                <a:rPr lang="ja-JP" altLang="en-US" sz="2000" dirty="0">
                  <a:solidFill>
                    <a:srgbClr val="FF0000"/>
                  </a:solidFill>
                  <a:latin typeface="Meiryo" panose="020B0604030504040204" pitchFamily="34" charset="-128"/>
                  <a:ea typeface="Meiryo" panose="020B0604030504040204" pitchFamily="34" charset="-128"/>
                </a:rPr>
                <a:t>飲酒</a:t>
              </a:r>
              <a:r>
                <a:rPr lang="ja-JP" altLang="en-US" sz="2000" dirty="0">
                  <a:solidFill>
                    <a:schemeClr val="tx1"/>
                  </a:solidFill>
                  <a:latin typeface="Meiryo" panose="020B0604030504040204" pitchFamily="34" charset="-128"/>
                  <a:ea typeface="Meiryo" panose="020B0604030504040204" pitchFamily="34" charset="-128"/>
                </a:rPr>
                <a:t>を避ける</a:t>
              </a:r>
              <a:endParaRPr lang="en-US" altLang="ja-JP" sz="2000" dirty="0">
                <a:solidFill>
                  <a:schemeClr val="tx1"/>
                </a:solidFill>
                <a:latin typeface="Meiryo" panose="020B0604030504040204" pitchFamily="34" charset="-128"/>
                <a:ea typeface="Meiryo" panose="020B0604030504040204" pitchFamily="34" charset="-128"/>
              </a:endParaRPr>
            </a:p>
            <a:p>
              <a:r>
                <a:rPr lang="ja-JP" altLang="en-US" sz="2000" dirty="0">
                  <a:solidFill>
                    <a:schemeClr val="tx1"/>
                  </a:solidFill>
                  <a:latin typeface="Meiryo" panose="020B0604030504040204" pitchFamily="34" charset="-128"/>
                  <a:ea typeface="Meiryo" panose="020B0604030504040204" pitchFamily="34" charset="-128"/>
                </a:rPr>
                <a:t>・起床後すぐに</a:t>
              </a:r>
              <a:r>
                <a:rPr lang="ja-JP" altLang="en-US" sz="2000" dirty="0">
                  <a:solidFill>
                    <a:srgbClr val="FF0000"/>
                  </a:solidFill>
                  <a:latin typeface="Meiryo" panose="020B0604030504040204" pitchFamily="34" charset="-128"/>
                  <a:ea typeface="Meiryo" panose="020B0604030504040204" pitchFamily="34" charset="-128"/>
                </a:rPr>
                <a:t>日光</a:t>
              </a:r>
              <a:r>
                <a:rPr lang="ja-JP" altLang="en-US" sz="2000" dirty="0">
                  <a:solidFill>
                    <a:schemeClr val="tx1"/>
                  </a:solidFill>
                  <a:latin typeface="Meiryo" panose="020B0604030504040204" pitchFamily="34" charset="-128"/>
                  <a:ea typeface="Meiryo" panose="020B0604030504040204" pitchFamily="34" charset="-128"/>
                </a:rPr>
                <a:t>を浴びる</a:t>
              </a:r>
              <a:endParaRPr lang="en-US" altLang="ja-JP" sz="2000" dirty="0">
                <a:solidFill>
                  <a:schemeClr val="tx1"/>
                </a:solidFill>
                <a:latin typeface="Meiryo" panose="020B0604030504040204" pitchFamily="34" charset="-128"/>
                <a:ea typeface="Meiryo" panose="020B0604030504040204" pitchFamily="34" charset="-128"/>
              </a:endParaRPr>
            </a:p>
          </p:txBody>
        </p:sp>
      </p:grpSp>
      <p:sp>
        <p:nvSpPr>
          <p:cNvPr id="22" name="正方形/長方形 21">
            <a:extLst>
              <a:ext uri="{FF2B5EF4-FFF2-40B4-BE49-F238E27FC236}">
                <a16:creationId xmlns:a16="http://schemas.microsoft.com/office/drawing/2014/main" id="{596BB56C-ACA1-BF42-B1CE-A77D0CCA34B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23" name="正方形/長方形 22">
            <a:extLst>
              <a:ext uri="{FF2B5EF4-FFF2-40B4-BE49-F238E27FC236}">
                <a16:creationId xmlns:a16="http://schemas.microsoft.com/office/drawing/2014/main" id="{EF6CA313-759B-224A-A289-CAA67AD7B81A}"/>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24" name="正方形/長方形 23">
            <a:extLst>
              <a:ext uri="{FF2B5EF4-FFF2-40B4-BE49-F238E27FC236}">
                <a16:creationId xmlns:a16="http://schemas.microsoft.com/office/drawing/2014/main" id="{27B3B93E-7919-554F-9F65-260EB413B2DD}"/>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5" name="正方形/長方形 24">
            <a:extLst>
              <a:ext uri="{FF2B5EF4-FFF2-40B4-BE49-F238E27FC236}">
                <a16:creationId xmlns:a16="http://schemas.microsoft.com/office/drawing/2014/main" id="{10BE7FE1-C908-704A-9633-26CE819769FA}"/>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6" name="正方形/長方形 25">
            <a:extLst>
              <a:ext uri="{FF2B5EF4-FFF2-40B4-BE49-F238E27FC236}">
                <a16:creationId xmlns:a16="http://schemas.microsoft.com/office/drawing/2014/main" id="{FDDBC3EE-BD25-6D46-8BBE-9B444BDF67FA}"/>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078826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713E7A8-B7AC-EC4D-86E6-2AB0DC1CA9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A38CE13B-2077-434A-B81B-C6305EA49362}"/>
              </a:ext>
            </a:extLst>
          </p:cNvPr>
          <p:cNvSpPr txBox="1"/>
          <p:nvPr/>
        </p:nvSpPr>
        <p:spPr>
          <a:xfrm>
            <a:off x="70865" y="122563"/>
            <a:ext cx="2749471" cy="707886"/>
          </a:xfrm>
          <a:prstGeom prst="rect">
            <a:avLst/>
          </a:prstGeom>
          <a:noFill/>
        </p:spPr>
        <p:txBody>
          <a:bodyPr wrap="none" rtlCol="0">
            <a:spAutoFit/>
          </a:bodyPr>
          <a:lstStyle/>
          <a:p>
            <a:r>
              <a:rPr kumimoji="1" lang="ja-JP" altLang="en-US" sz="4000" b="1" dirty="0">
                <a:solidFill>
                  <a:schemeClr val="accent6">
                    <a:lumMod val="75000"/>
                  </a:schemeClr>
                </a:solidFill>
                <a:latin typeface="Meiryo" panose="020B0604030504040204" pitchFamily="34" charset="-128"/>
                <a:ea typeface="Meiryo" panose="020B0604030504040204" pitchFamily="34" charset="-128"/>
              </a:rPr>
              <a:t>実験の</a:t>
            </a:r>
            <a:r>
              <a:rPr lang="ja-JP" altLang="en-US" sz="4000" b="1" dirty="0">
                <a:solidFill>
                  <a:schemeClr val="accent6">
                    <a:lumMod val="75000"/>
                  </a:schemeClr>
                </a:solidFill>
                <a:latin typeface="Meiryo" panose="020B0604030504040204" pitchFamily="34" charset="-128"/>
                <a:ea typeface="Meiryo" panose="020B0604030504040204" pitchFamily="34" charset="-128"/>
              </a:rPr>
              <a:t>様子</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スライド番号プレースホルダー 4">
            <a:extLst>
              <a:ext uri="{FF2B5EF4-FFF2-40B4-BE49-F238E27FC236}">
                <a16:creationId xmlns:a16="http://schemas.microsoft.com/office/drawing/2014/main" id="{711C5016-B443-7B43-B73D-C844E1420E3A}"/>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42</a:t>
            </a:fld>
            <a:endParaRPr kumimoji="1" lang="ja-JP" altLang="en-US" dirty="0"/>
          </a:p>
        </p:txBody>
      </p:sp>
      <p:pic>
        <p:nvPicPr>
          <p:cNvPr id="6" name="図 5" descr="DSC0021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396" y="976802"/>
            <a:ext cx="8217471" cy="5478314"/>
          </a:xfrm>
          <a:prstGeom prst="rect">
            <a:avLst/>
          </a:prstGeom>
        </p:spPr>
      </p:pic>
      <p:sp>
        <p:nvSpPr>
          <p:cNvPr id="45" name="正方形/長方形 44">
            <a:extLst>
              <a:ext uri="{FF2B5EF4-FFF2-40B4-BE49-F238E27FC236}">
                <a16:creationId xmlns:a16="http://schemas.microsoft.com/office/drawing/2014/main" id="{596BB56C-ACA1-BF42-B1CE-A77D0CCA34B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46" name="正方形/長方形 45">
            <a:extLst>
              <a:ext uri="{FF2B5EF4-FFF2-40B4-BE49-F238E27FC236}">
                <a16:creationId xmlns:a16="http://schemas.microsoft.com/office/drawing/2014/main" id="{EF6CA313-759B-224A-A289-CAA67AD7B81A}"/>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47" name="正方形/長方形 46">
            <a:extLst>
              <a:ext uri="{FF2B5EF4-FFF2-40B4-BE49-F238E27FC236}">
                <a16:creationId xmlns:a16="http://schemas.microsoft.com/office/drawing/2014/main" id="{27B3B93E-7919-554F-9F65-260EB413B2DD}"/>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48" name="正方形/長方形 47">
            <a:extLst>
              <a:ext uri="{FF2B5EF4-FFF2-40B4-BE49-F238E27FC236}">
                <a16:creationId xmlns:a16="http://schemas.microsoft.com/office/drawing/2014/main" id="{10BE7FE1-C908-704A-9633-26CE819769FA}"/>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49" name="正方形/長方形 48">
            <a:extLst>
              <a:ext uri="{FF2B5EF4-FFF2-40B4-BE49-F238E27FC236}">
                <a16:creationId xmlns:a16="http://schemas.microsoft.com/office/drawing/2014/main" id="{FDDBC3EE-BD25-6D46-8BBE-9B444BDF67FA}"/>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220310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713E7A8-B7AC-EC4D-86E6-2AB0DC1CA9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A38CE13B-2077-434A-B81B-C6305EA49362}"/>
              </a:ext>
            </a:extLst>
          </p:cNvPr>
          <p:cNvSpPr txBox="1"/>
          <p:nvPr/>
        </p:nvSpPr>
        <p:spPr>
          <a:xfrm>
            <a:off x="70865" y="122563"/>
            <a:ext cx="2749471" cy="707886"/>
          </a:xfrm>
          <a:prstGeom prst="rect">
            <a:avLst/>
          </a:prstGeom>
          <a:noFill/>
        </p:spPr>
        <p:txBody>
          <a:bodyPr wrap="none" rtlCol="0">
            <a:spAutoFit/>
          </a:bodyPr>
          <a:lstStyle/>
          <a:p>
            <a:r>
              <a:rPr kumimoji="1" lang="ja-JP" altLang="en-US" sz="4000" b="1" dirty="0">
                <a:solidFill>
                  <a:schemeClr val="accent6">
                    <a:lumMod val="75000"/>
                  </a:schemeClr>
                </a:solidFill>
                <a:latin typeface="Meiryo" panose="020B0604030504040204" pitchFamily="34" charset="-128"/>
                <a:ea typeface="Meiryo" panose="020B0604030504040204" pitchFamily="34" charset="-128"/>
              </a:rPr>
              <a:t>実験の</a:t>
            </a:r>
            <a:r>
              <a:rPr lang="ja-JP" altLang="en-US" sz="4000" b="1" dirty="0">
                <a:solidFill>
                  <a:schemeClr val="accent6">
                    <a:lumMod val="75000"/>
                  </a:schemeClr>
                </a:solidFill>
                <a:latin typeface="Meiryo" panose="020B0604030504040204" pitchFamily="34" charset="-128"/>
                <a:ea typeface="Meiryo" panose="020B0604030504040204" pitchFamily="34" charset="-128"/>
              </a:rPr>
              <a:t>様子</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スライド番号プレースホルダー 4">
            <a:extLst>
              <a:ext uri="{FF2B5EF4-FFF2-40B4-BE49-F238E27FC236}">
                <a16:creationId xmlns:a16="http://schemas.microsoft.com/office/drawing/2014/main" id="{711C5016-B443-7B43-B73D-C844E1420E3A}"/>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43</a:t>
            </a:fld>
            <a:endParaRPr kumimoji="1" lang="ja-JP" altLang="en-US" dirty="0"/>
          </a:p>
        </p:txBody>
      </p:sp>
      <p:pic>
        <p:nvPicPr>
          <p:cNvPr id="40" name="図 39" descr="DSC0013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523" y="976802"/>
            <a:ext cx="8223344" cy="5482228"/>
          </a:xfrm>
          <a:prstGeom prst="rect">
            <a:avLst/>
          </a:prstGeom>
        </p:spPr>
      </p:pic>
      <p:sp>
        <p:nvSpPr>
          <p:cNvPr id="45" name="正方形/長方形 44">
            <a:extLst>
              <a:ext uri="{FF2B5EF4-FFF2-40B4-BE49-F238E27FC236}">
                <a16:creationId xmlns:a16="http://schemas.microsoft.com/office/drawing/2014/main" id="{596BB56C-ACA1-BF42-B1CE-A77D0CCA34B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46" name="正方形/長方形 45">
            <a:extLst>
              <a:ext uri="{FF2B5EF4-FFF2-40B4-BE49-F238E27FC236}">
                <a16:creationId xmlns:a16="http://schemas.microsoft.com/office/drawing/2014/main" id="{EF6CA313-759B-224A-A289-CAA67AD7B81A}"/>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47" name="正方形/長方形 46">
            <a:extLst>
              <a:ext uri="{FF2B5EF4-FFF2-40B4-BE49-F238E27FC236}">
                <a16:creationId xmlns:a16="http://schemas.microsoft.com/office/drawing/2014/main" id="{27B3B93E-7919-554F-9F65-260EB413B2DD}"/>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48" name="正方形/長方形 47">
            <a:extLst>
              <a:ext uri="{FF2B5EF4-FFF2-40B4-BE49-F238E27FC236}">
                <a16:creationId xmlns:a16="http://schemas.microsoft.com/office/drawing/2014/main" id="{10BE7FE1-C908-704A-9633-26CE819769FA}"/>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49" name="正方形/長方形 48">
            <a:extLst>
              <a:ext uri="{FF2B5EF4-FFF2-40B4-BE49-F238E27FC236}">
                <a16:creationId xmlns:a16="http://schemas.microsoft.com/office/drawing/2014/main" id="{FDDBC3EE-BD25-6D46-8BBE-9B444BDF67FA}"/>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2" name="テキスト ボックス 1">
            <a:extLst>
              <a:ext uri="{FF2B5EF4-FFF2-40B4-BE49-F238E27FC236}">
                <a16:creationId xmlns:a16="http://schemas.microsoft.com/office/drawing/2014/main" id="{BA9DB1EE-8BA5-7E49-A331-57456C6DD309}"/>
              </a:ext>
            </a:extLst>
          </p:cNvPr>
          <p:cNvSpPr txBox="1"/>
          <p:nvPr/>
        </p:nvSpPr>
        <p:spPr>
          <a:xfrm>
            <a:off x="696476" y="5987018"/>
            <a:ext cx="1199367" cy="369332"/>
          </a:xfrm>
          <a:prstGeom prst="rect">
            <a:avLst/>
          </a:prstGeom>
          <a:solidFill>
            <a:schemeClr val="bg1"/>
          </a:solidFill>
          <a:ln>
            <a:solidFill>
              <a:schemeClr val="tx1"/>
            </a:solidFill>
          </a:ln>
        </p:spPr>
        <p:txBody>
          <a:bodyPr wrap="none" rtlCol="0">
            <a:spAutoFit/>
          </a:bodyPr>
          <a:lstStyle/>
          <a:p>
            <a:r>
              <a:rPr kumimoji="1" lang="en-US" altLang="ja-JP" dirty="0"/>
              <a:t>※</a:t>
            </a:r>
            <a:r>
              <a:rPr kumimoji="1" lang="ja-JP" altLang="en-US"/>
              <a:t>イメージ</a:t>
            </a:r>
          </a:p>
        </p:txBody>
      </p:sp>
    </p:spTree>
    <p:extLst>
      <p:ext uri="{BB962C8B-B14F-4D97-AF65-F5344CB8AC3E}">
        <p14:creationId xmlns:p14="http://schemas.microsoft.com/office/powerpoint/2010/main" val="2220310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24776042-CB9B-2547-93FA-760E60BD19D0}"/>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FBF26E06-DD95-2745-A925-44BDD89C3856}"/>
              </a:ext>
            </a:extLst>
          </p:cNvPr>
          <p:cNvSpPr txBox="1"/>
          <p:nvPr/>
        </p:nvSpPr>
        <p:spPr>
          <a:xfrm>
            <a:off x="1796333" y="2903693"/>
            <a:ext cx="4966424" cy="646331"/>
          </a:xfrm>
          <a:prstGeom prst="rect">
            <a:avLst/>
          </a:prstGeom>
          <a:solidFill>
            <a:srgbClr val="FFFF00"/>
          </a:solidFill>
          <a:ln>
            <a:solidFill>
              <a:srgbClr val="FF0000"/>
            </a:solidFill>
          </a:ln>
        </p:spPr>
        <p:txBody>
          <a:bodyPr wrap="none" rtlCol="0">
            <a:spAutoFit/>
          </a:bodyPr>
          <a:lstStyle/>
          <a:p>
            <a:r>
              <a:rPr kumimoji="1" lang="en-US" altLang="ja-JP" sz="3600" b="1" dirty="0">
                <a:solidFill>
                  <a:schemeClr val="accent6">
                    <a:lumMod val="75000"/>
                  </a:schemeClr>
                </a:solidFill>
                <a:latin typeface="Meiryo" panose="020B0604030504040204" pitchFamily="34" charset="-128"/>
                <a:ea typeface="Meiryo" panose="020B0604030504040204" pitchFamily="34" charset="-128"/>
              </a:rPr>
              <a:t>1. </a:t>
            </a:r>
            <a:r>
              <a:rPr kumimoji="1" lang="ja-JP" altLang="en-US" sz="3600" b="1">
                <a:solidFill>
                  <a:schemeClr val="accent6">
                    <a:lumMod val="75000"/>
                  </a:schemeClr>
                </a:solidFill>
                <a:latin typeface="Meiryo" panose="020B0604030504040204" pitchFamily="34" charset="-128"/>
                <a:ea typeface="Meiryo" panose="020B0604030504040204" pitchFamily="34" charset="-128"/>
              </a:rPr>
              <a:t>仮眠による効果測定</a:t>
            </a:r>
            <a:endParaRPr kumimoji="1" lang="en-US" altLang="ja-JP" sz="3600" b="1" dirty="0">
              <a:solidFill>
                <a:schemeClr val="accent6">
                  <a:lumMod val="75000"/>
                </a:schemeClr>
              </a:solidFill>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518DCB09-07F5-E44A-94EA-C243B59ADF82}"/>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28" name="正方形/長方形 27">
            <a:extLst>
              <a:ext uri="{FF2B5EF4-FFF2-40B4-BE49-F238E27FC236}">
                <a16:creationId xmlns:a16="http://schemas.microsoft.com/office/drawing/2014/main" id="{42E84FB5-B02F-F74D-A125-93C14962136C}"/>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29" name="正方形/長方形 28">
            <a:extLst>
              <a:ext uri="{FF2B5EF4-FFF2-40B4-BE49-F238E27FC236}">
                <a16:creationId xmlns:a16="http://schemas.microsoft.com/office/drawing/2014/main" id="{31CB7732-3CD9-9E49-AF9A-3B95F531B617}"/>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30" name="正方形/長方形 29">
            <a:extLst>
              <a:ext uri="{FF2B5EF4-FFF2-40B4-BE49-F238E27FC236}">
                <a16:creationId xmlns:a16="http://schemas.microsoft.com/office/drawing/2014/main" id="{086A4606-D78F-B54E-99C1-86F00529FA95}"/>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BCCE97B0-1C44-6B49-831E-B7FD10DE5426}"/>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33" name="テキスト ボックス 32">
            <a:extLst>
              <a:ext uri="{FF2B5EF4-FFF2-40B4-BE49-F238E27FC236}">
                <a16:creationId xmlns:a16="http://schemas.microsoft.com/office/drawing/2014/main" id="{70C3EDFD-D57E-834A-A277-902A57DBCD9A}"/>
              </a:ext>
            </a:extLst>
          </p:cNvPr>
          <p:cNvSpPr txBox="1"/>
          <p:nvPr/>
        </p:nvSpPr>
        <p:spPr>
          <a:xfrm>
            <a:off x="1796333" y="3794739"/>
            <a:ext cx="5889754" cy="646331"/>
          </a:xfrm>
          <a:prstGeom prst="rect">
            <a:avLst/>
          </a:prstGeom>
          <a:noFill/>
        </p:spPr>
        <p:txBody>
          <a:bodyPr wrap="none" rtlCol="0">
            <a:spAutoFit/>
          </a:bodyPr>
          <a:lstStyle/>
          <a:p>
            <a:r>
              <a:rPr lang="en-US" altLang="ja-JP" sz="3600" b="1" dirty="0">
                <a:solidFill>
                  <a:schemeClr val="accent6">
                    <a:lumMod val="60000"/>
                    <a:lumOff val="40000"/>
                  </a:schemeClr>
                </a:solidFill>
                <a:latin typeface="Meiryo" panose="020B0604030504040204" pitchFamily="34" charset="-128"/>
                <a:ea typeface="Meiryo" panose="020B0604030504040204" pitchFamily="34" charset="-128"/>
              </a:rPr>
              <a:t>2. </a:t>
            </a:r>
            <a:r>
              <a:rPr lang="ja-JP" altLang="en-US" sz="3600" b="1">
                <a:solidFill>
                  <a:schemeClr val="accent6">
                    <a:lumMod val="60000"/>
                    <a:lumOff val="40000"/>
                  </a:schemeClr>
                </a:solidFill>
                <a:latin typeface="Meiryo" panose="020B0604030504040204" pitchFamily="34" charset="-128"/>
                <a:ea typeface="Meiryo" panose="020B0604030504040204" pitchFamily="34" charset="-128"/>
              </a:rPr>
              <a:t>知識啓発による効果測定</a:t>
            </a:r>
            <a:endParaRPr lang="en-US" altLang="ja-JP" sz="3600" b="1" dirty="0">
              <a:solidFill>
                <a:schemeClr val="accent6">
                  <a:lumMod val="60000"/>
                  <a:lumOff val="40000"/>
                </a:schemeClr>
              </a:solidFill>
              <a:latin typeface="Meiryo" panose="020B0604030504040204" pitchFamily="34" charset="-128"/>
              <a:ea typeface="Meiryo" panose="020B0604030504040204" pitchFamily="34" charset="-128"/>
            </a:endParaRPr>
          </a:p>
        </p:txBody>
      </p:sp>
      <p:sp>
        <p:nvSpPr>
          <p:cNvPr id="10" name="スライド番号プレースホルダー 4">
            <a:extLst>
              <a:ext uri="{FF2B5EF4-FFF2-40B4-BE49-F238E27FC236}">
                <a16:creationId xmlns:a16="http://schemas.microsoft.com/office/drawing/2014/main" id="{89E127DA-EA86-CD4C-BA06-F8D13087DDBC}"/>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44</a:t>
            </a:fld>
            <a:endParaRPr kumimoji="1" lang="ja-JP" altLang="en-US" dirty="0"/>
          </a:p>
        </p:txBody>
      </p:sp>
    </p:spTree>
    <p:extLst>
      <p:ext uri="{BB962C8B-B14F-4D97-AF65-F5344CB8AC3E}">
        <p14:creationId xmlns:p14="http://schemas.microsoft.com/office/powerpoint/2010/main" val="4219778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45</a:t>
            </a:fld>
            <a:endParaRPr kumimoji="1" lang="ja-JP" altLang="en-US"/>
          </a:p>
        </p:txBody>
      </p:sp>
      <p:sp>
        <p:nvSpPr>
          <p:cNvPr id="7" name="テキスト ボックス 6"/>
          <p:cNvSpPr txBox="1"/>
          <p:nvPr/>
        </p:nvSpPr>
        <p:spPr>
          <a:xfrm>
            <a:off x="396975" y="1025612"/>
            <a:ext cx="8350049" cy="892552"/>
          </a:xfrm>
          <a:prstGeom prst="rect">
            <a:avLst/>
          </a:prstGeom>
          <a:noFill/>
        </p:spPr>
        <p:txBody>
          <a:bodyPr wrap="squar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rPr>
              <a:t>スタンフォード眠気尺度</a:t>
            </a:r>
            <a:r>
              <a:rPr lang="en-US" altLang="ja-JP" sz="2400" baseline="30000" dirty="0">
                <a:latin typeface="メイリオ" panose="020B0604030504040204" pitchFamily="50" charset="-128"/>
                <a:ea typeface="メイリオ" panose="020B0604030504040204" pitchFamily="50" charset="-128"/>
              </a:rPr>
              <a:t>14)</a:t>
            </a:r>
            <a:r>
              <a:rPr lang="ja-JP" altLang="en-US" sz="2400" dirty="0">
                <a:latin typeface="メイリオ" panose="020B0604030504040204" pitchFamily="50" charset="-128"/>
                <a:ea typeface="メイリオ" panose="020B0604030504040204" pitchFamily="50" charset="-128"/>
              </a:rPr>
              <a:t>を</a:t>
            </a:r>
            <a:r>
              <a:rPr kumimoji="1" lang="ja-JP" altLang="en-US" sz="2400" dirty="0">
                <a:latin typeface="メイリオ" panose="020B0604030504040204" pitchFamily="50" charset="-128"/>
                <a:ea typeface="メイリオ" panose="020B0604030504040204" pitchFamily="50" charset="-128"/>
              </a:rPr>
              <a:t>用いて筑波大生の授業における各時限ごとの眠気の尺度を測定</a:t>
            </a:r>
          </a:p>
        </p:txBody>
      </p:sp>
      <p:sp>
        <p:nvSpPr>
          <p:cNvPr id="12" name="正方形/長方形 11">
            <a:extLst>
              <a:ext uri="{FF2B5EF4-FFF2-40B4-BE49-F238E27FC236}">
                <a16:creationId xmlns:a16="http://schemas.microsoft.com/office/drawing/2014/main" id="{24776042-CB9B-2547-93FA-760E60BD19D0}"/>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FBF26E06-DD95-2745-A925-44BDD89C3856}"/>
              </a:ext>
            </a:extLst>
          </p:cNvPr>
          <p:cNvSpPr txBox="1"/>
          <p:nvPr/>
        </p:nvSpPr>
        <p:spPr>
          <a:xfrm>
            <a:off x="70865" y="122563"/>
            <a:ext cx="6340197" cy="584776"/>
          </a:xfrm>
          <a:prstGeom prst="rect">
            <a:avLst/>
          </a:prstGeom>
          <a:noFill/>
        </p:spPr>
        <p:txBody>
          <a:bodyPr wrap="none" rtlCol="0">
            <a:spAutoFit/>
          </a:bodyPr>
          <a:lstStyle/>
          <a:p>
            <a:r>
              <a:rPr lang="ja-JP" altLang="en-US" sz="3200" b="1" dirty="0">
                <a:solidFill>
                  <a:schemeClr val="accent6">
                    <a:lumMod val="75000"/>
                  </a:schemeClr>
                </a:solidFill>
                <a:latin typeface="Meiryo" panose="020B0604030504040204" pitchFamily="34" charset="-128"/>
                <a:ea typeface="Meiryo" panose="020B0604030504040204" pitchFamily="34" charset="-128"/>
              </a:rPr>
              <a:t>スタンフォード眠気尺度（再掲）</a:t>
            </a:r>
            <a:endParaRPr kumimoji="1" lang="ja-JP" altLang="en-US" sz="3200" b="1" dirty="0">
              <a:solidFill>
                <a:schemeClr val="accent6">
                  <a:lumMod val="75000"/>
                </a:schemeClr>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8D393244-4E7E-AC41-BE68-349CFF70C185}"/>
              </a:ext>
            </a:extLst>
          </p:cNvPr>
          <p:cNvSpPr txBox="1"/>
          <p:nvPr/>
        </p:nvSpPr>
        <p:spPr>
          <a:xfrm>
            <a:off x="479584" y="4743430"/>
            <a:ext cx="6245621" cy="769441"/>
          </a:xfrm>
          <a:prstGeom prst="rect">
            <a:avLst/>
          </a:prstGeom>
          <a:noFill/>
          <a:ln>
            <a:noFill/>
          </a:ln>
        </p:spPr>
        <p:txBody>
          <a:bodyPr wrap="none" rtlCol="0">
            <a:spAutoFit/>
          </a:bodyPr>
          <a:lstStyle/>
          <a:p>
            <a:endParaRPr kumimoji="1"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sz="2800" dirty="0">
                <a:solidFill>
                  <a:sysClr val="windowText" lastClr="000000"/>
                </a:solidFill>
                <a:latin typeface="メイリオ" panose="020B0604030504040204" pitchFamily="50" charset="-128"/>
                <a:ea typeface="メイリオ" panose="020B0604030504040204" pitchFamily="50" charset="-128"/>
              </a:rPr>
              <a:t>やる気がある、頭がさえている</a:t>
            </a:r>
            <a:r>
              <a:rPr lang="en-US" altLang="ja-JP" sz="2800" dirty="0">
                <a:solidFill>
                  <a:sysClr val="windowText" lastClr="000000"/>
                </a:solidFill>
                <a:latin typeface="メイリオ" panose="020B0604030504040204" pitchFamily="50" charset="-128"/>
                <a:ea typeface="メイリオ" panose="020B0604030504040204" pitchFamily="50" charset="-128"/>
              </a:rPr>
              <a:t> .....</a:t>
            </a:r>
            <a:r>
              <a:rPr lang="en-US" altLang="ja-JP" sz="3600" dirty="0">
                <a:solidFill>
                  <a:sysClr val="windowText" lastClr="000000"/>
                </a:solidFill>
                <a:latin typeface="メイリオ" panose="020B0604030504040204" pitchFamily="50" charset="-128"/>
                <a:ea typeface="メイリオ" panose="020B0604030504040204" pitchFamily="50" charset="-128"/>
              </a:rPr>
              <a:t>1</a:t>
            </a:r>
            <a:endParaRPr kumimoji="1" lang="ja-JP" altLang="en-US" sz="3600" dirty="0">
              <a:solidFill>
                <a:sysClr val="windowText" lastClr="00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8BBDF1A-8662-E741-95A2-FEECEF5D223D}"/>
              </a:ext>
            </a:extLst>
          </p:cNvPr>
          <p:cNvSpPr txBox="1"/>
          <p:nvPr/>
        </p:nvSpPr>
        <p:spPr>
          <a:xfrm>
            <a:off x="354537" y="3701417"/>
            <a:ext cx="6341801" cy="769441"/>
          </a:xfrm>
          <a:prstGeom prst="rect">
            <a:avLst/>
          </a:prstGeom>
          <a:noFill/>
          <a:ln>
            <a:noFill/>
          </a:ln>
        </p:spPr>
        <p:txBody>
          <a:bodyPr wrap="none" rtlCol="0">
            <a:spAutoFit/>
          </a:bodyPr>
          <a:lstStyle/>
          <a:p>
            <a:endParaRPr kumimoji="1" lang="en-US" altLang="ja-JP" sz="8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2800" dirty="0">
                <a:solidFill>
                  <a:sysClr val="windowText" lastClr="000000"/>
                </a:solidFill>
                <a:latin typeface="メイリオ" panose="020B0604030504040204" pitchFamily="50" charset="-128"/>
                <a:ea typeface="メイリオ" panose="020B0604030504040204" pitchFamily="50" charset="-128"/>
              </a:rPr>
              <a:t>ぼんやりしている</a:t>
            </a:r>
            <a:r>
              <a:rPr kumimoji="1" lang="en-US" altLang="ja-JP" sz="2800" dirty="0">
                <a:solidFill>
                  <a:sysClr val="windowText" lastClr="000000"/>
                </a:solidFill>
                <a:latin typeface="メイリオ" panose="020B0604030504040204" pitchFamily="50" charset="-128"/>
                <a:ea typeface="メイリオ" panose="020B0604030504040204" pitchFamily="50" charset="-128"/>
              </a:rPr>
              <a:t> .......................</a:t>
            </a:r>
            <a:r>
              <a:rPr kumimoji="1" lang="en-US" altLang="ja-JP" sz="3600" dirty="0">
                <a:solidFill>
                  <a:sysClr val="windowText" lastClr="000000"/>
                </a:solidFill>
                <a:latin typeface="メイリオ" panose="020B0604030504040204" pitchFamily="50" charset="-128"/>
                <a:ea typeface="メイリオ" panose="020B0604030504040204" pitchFamily="50" charset="-128"/>
              </a:rPr>
              <a:t>4</a:t>
            </a:r>
            <a:endParaRPr kumimoji="1" lang="ja-JP" altLang="en-US" sz="3600" dirty="0">
              <a:solidFill>
                <a:sysClr val="windowText" lastClr="000000"/>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C6359075-D612-8846-8E2C-77D01FF74B45}"/>
              </a:ext>
            </a:extLst>
          </p:cNvPr>
          <p:cNvSpPr txBox="1"/>
          <p:nvPr/>
        </p:nvSpPr>
        <p:spPr>
          <a:xfrm>
            <a:off x="481074" y="2649779"/>
            <a:ext cx="6245621" cy="769441"/>
          </a:xfrm>
          <a:prstGeom prst="rect">
            <a:avLst/>
          </a:prstGeom>
          <a:noFill/>
          <a:ln>
            <a:noFill/>
          </a:ln>
        </p:spPr>
        <p:txBody>
          <a:bodyPr wrap="none" rtlCol="0">
            <a:spAutoFit/>
          </a:bodyPr>
          <a:lstStyle/>
          <a:p>
            <a:endParaRPr kumimoji="1" lang="en-US" altLang="ja-JP" sz="800" dirty="0">
              <a:solidFill>
                <a:sysClr val="windowText" lastClr="000000"/>
              </a:solidFill>
              <a:latin typeface="メイリオ" panose="020B0604030504040204" pitchFamily="50" charset="-128"/>
              <a:ea typeface="メイリオ" panose="020B0604030504040204" pitchFamily="50" charset="-128"/>
            </a:endParaRPr>
          </a:p>
          <a:p>
            <a:r>
              <a:rPr lang="ja-JP" altLang="en-US" sz="2800" dirty="0">
                <a:solidFill>
                  <a:sysClr val="windowText" lastClr="000000"/>
                </a:solidFill>
                <a:latin typeface="メイリオ" panose="020B0604030504040204" pitchFamily="50" charset="-128"/>
                <a:ea typeface="メイリオ" panose="020B0604030504040204" pitchFamily="50" charset="-128"/>
              </a:rPr>
              <a:t>まどろんでいる、すぐ眠りそう</a:t>
            </a:r>
            <a:r>
              <a:rPr lang="en-US" altLang="ja-JP" sz="2800" dirty="0">
                <a:solidFill>
                  <a:sysClr val="windowText" lastClr="000000"/>
                </a:solidFill>
                <a:latin typeface="メイリオ" panose="020B0604030504040204" pitchFamily="50" charset="-128"/>
                <a:ea typeface="メイリオ" panose="020B0604030504040204" pitchFamily="50" charset="-128"/>
              </a:rPr>
              <a:t> .....</a:t>
            </a:r>
            <a:r>
              <a:rPr lang="en-US" altLang="ja-JP" sz="3600" dirty="0">
                <a:solidFill>
                  <a:sysClr val="windowText" lastClr="000000"/>
                </a:solidFill>
                <a:latin typeface="メイリオ" panose="020B0604030504040204" pitchFamily="50" charset="-128"/>
                <a:ea typeface="メイリオ" panose="020B0604030504040204" pitchFamily="50" charset="-128"/>
              </a:rPr>
              <a:t>7</a:t>
            </a:r>
            <a:endParaRPr kumimoji="1" lang="ja-JP" altLang="en-US" sz="3600" dirty="0">
              <a:solidFill>
                <a:sysClr val="windowText" lastClr="00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83F92EF-C39B-7849-90C8-AB7468A2FC62}"/>
              </a:ext>
            </a:extLst>
          </p:cNvPr>
          <p:cNvSpPr txBox="1"/>
          <p:nvPr/>
        </p:nvSpPr>
        <p:spPr>
          <a:xfrm>
            <a:off x="6217229" y="3423356"/>
            <a:ext cx="615553" cy="366447"/>
          </a:xfrm>
          <a:prstGeom prst="rect">
            <a:avLst/>
          </a:prstGeom>
          <a:noFill/>
        </p:spPr>
        <p:txBody>
          <a:bodyPr vert="eaVert" wrap="none" rtlCol="0">
            <a:spAutoFit/>
          </a:bodyPr>
          <a:lstStyle/>
          <a:p>
            <a:r>
              <a:rPr lang="en-US" altLang="ja-JP" sz="2800" dirty="0"/>
              <a:t>...</a:t>
            </a:r>
            <a:endParaRPr kumimoji="1" lang="ja-JP" altLang="en-US" sz="2800"/>
          </a:p>
        </p:txBody>
      </p:sp>
      <p:sp>
        <p:nvSpPr>
          <p:cNvPr id="24" name="テキスト ボックス 23">
            <a:extLst>
              <a:ext uri="{FF2B5EF4-FFF2-40B4-BE49-F238E27FC236}">
                <a16:creationId xmlns:a16="http://schemas.microsoft.com/office/drawing/2014/main" id="{066E3D27-CD48-F64D-AF04-38A55F125BDC}"/>
              </a:ext>
            </a:extLst>
          </p:cNvPr>
          <p:cNvSpPr txBox="1"/>
          <p:nvPr/>
        </p:nvSpPr>
        <p:spPr>
          <a:xfrm>
            <a:off x="6226849" y="4507667"/>
            <a:ext cx="615553" cy="366447"/>
          </a:xfrm>
          <a:prstGeom prst="rect">
            <a:avLst/>
          </a:prstGeom>
          <a:noFill/>
        </p:spPr>
        <p:txBody>
          <a:bodyPr vert="eaVert" wrap="none" rtlCol="0">
            <a:spAutoFit/>
          </a:bodyPr>
          <a:lstStyle/>
          <a:p>
            <a:r>
              <a:rPr lang="en-US" altLang="ja-JP" sz="2800" dirty="0"/>
              <a:t>...</a:t>
            </a:r>
            <a:endParaRPr kumimoji="1" lang="ja-JP" altLang="en-US" sz="2800" dirty="0"/>
          </a:p>
        </p:txBody>
      </p:sp>
      <p:sp>
        <p:nvSpPr>
          <p:cNvPr id="8" name="上下矢印 7">
            <a:extLst>
              <a:ext uri="{FF2B5EF4-FFF2-40B4-BE49-F238E27FC236}">
                <a16:creationId xmlns:a16="http://schemas.microsoft.com/office/drawing/2014/main" id="{07EAA0A5-0EAF-FD4D-A44A-1185EE6E25DC}"/>
              </a:ext>
            </a:extLst>
          </p:cNvPr>
          <p:cNvSpPr/>
          <p:nvPr/>
        </p:nvSpPr>
        <p:spPr>
          <a:xfrm rot="10800000">
            <a:off x="6775053" y="2708248"/>
            <a:ext cx="368801" cy="2878667"/>
          </a:xfrm>
          <a:prstGeom prst="upDownArrow">
            <a:avLst>
              <a:gd name="adj1" fmla="val 38657"/>
              <a:gd name="adj2" fmla="val 39974"/>
            </a:avLst>
          </a:prstGeom>
          <a:gradFill>
            <a:gsLst>
              <a:gs pos="0">
                <a:srgbClr val="0070C0"/>
              </a:gs>
              <a:gs pos="100000">
                <a:srgbClr val="FF26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548CD8D-D638-9E44-A51F-29584AB660FD}"/>
              </a:ext>
            </a:extLst>
          </p:cNvPr>
          <p:cNvSpPr txBox="1"/>
          <p:nvPr/>
        </p:nvSpPr>
        <p:spPr>
          <a:xfrm>
            <a:off x="6698613" y="2493277"/>
            <a:ext cx="923330" cy="796947"/>
          </a:xfrm>
          <a:prstGeom prst="rect">
            <a:avLst/>
          </a:prstGeom>
          <a:noFill/>
        </p:spPr>
        <p:txBody>
          <a:bodyPr vert="eaVert" wrap="square" rtlCol="0">
            <a:spAutoFit/>
          </a:bodyPr>
          <a:lstStyle/>
          <a:p>
            <a:r>
              <a:rPr lang="ja-JP" altLang="en-US" sz="2400" dirty="0">
                <a:solidFill>
                  <a:schemeClr val="accent1"/>
                </a:solidFill>
                <a:latin typeface="メイリオ" panose="020B0604030504040204" pitchFamily="50" charset="-128"/>
                <a:ea typeface="メイリオ" panose="020B0604030504040204" pitchFamily="50" charset="-128"/>
              </a:rPr>
              <a:t>眠い</a:t>
            </a:r>
          </a:p>
          <a:p>
            <a:endParaRPr kumimoji="1" lang="ja-JP" altLang="en-US" sz="2400" dirty="0">
              <a:solidFill>
                <a:schemeClr val="accent1"/>
              </a:solidFill>
            </a:endParaRPr>
          </a:p>
        </p:txBody>
      </p:sp>
      <p:sp>
        <p:nvSpPr>
          <p:cNvPr id="27" name="テキスト ボックス 26">
            <a:extLst>
              <a:ext uri="{FF2B5EF4-FFF2-40B4-BE49-F238E27FC236}">
                <a16:creationId xmlns:a16="http://schemas.microsoft.com/office/drawing/2014/main" id="{5CDAAB64-634A-7647-985E-7C269DEDD0D9}"/>
              </a:ext>
            </a:extLst>
          </p:cNvPr>
          <p:cNvSpPr txBox="1"/>
          <p:nvPr/>
        </p:nvSpPr>
        <p:spPr>
          <a:xfrm>
            <a:off x="6716176" y="4945593"/>
            <a:ext cx="923330" cy="1472205"/>
          </a:xfrm>
          <a:prstGeom prst="rect">
            <a:avLst/>
          </a:prstGeom>
          <a:noFill/>
        </p:spPr>
        <p:txBody>
          <a:bodyPr vert="eaVert"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覚醒</a:t>
            </a:r>
          </a:p>
          <a:p>
            <a:endParaRPr kumimoji="1" lang="ja-JP" altLang="en-US" sz="2400" dirty="0">
              <a:solidFill>
                <a:srgbClr val="FF0000"/>
              </a:solidFill>
            </a:endParaRPr>
          </a:p>
        </p:txBody>
      </p:sp>
      <p:sp>
        <p:nvSpPr>
          <p:cNvPr id="11" name="テキスト ボックス 10">
            <a:extLst>
              <a:ext uri="{FF2B5EF4-FFF2-40B4-BE49-F238E27FC236}">
                <a16:creationId xmlns:a16="http://schemas.microsoft.com/office/drawing/2014/main" id="{87994F68-2BCB-1A44-A1A0-48DFB78AF558}"/>
              </a:ext>
            </a:extLst>
          </p:cNvPr>
          <p:cNvSpPr txBox="1"/>
          <p:nvPr/>
        </p:nvSpPr>
        <p:spPr>
          <a:xfrm>
            <a:off x="6084374" y="2309321"/>
            <a:ext cx="697627" cy="400110"/>
          </a:xfrm>
          <a:prstGeom prst="rect">
            <a:avLst/>
          </a:prstGeom>
          <a:noFill/>
        </p:spPr>
        <p:txBody>
          <a:bodyPr wrap="none" rtlCol="0">
            <a:spAutoFit/>
          </a:bodyPr>
          <a:lstStyle/>
          <a:p>
            <a:r>
              <a:rPr lang="ja-JP" altLang="en-US" sz="2000" dirty="0">
                <a:latin typeface="Meiryo" panose="020B0604030504040204" pitchFamily="34" charset="-128"/>
                <a:ea typeface="Meiryo" panose="020B0604030504040204" pitchFamily="34" charset="-128"/>
              </a:rPr>
              <a:t>得点</a:t>
            </a:r>
            <a:endParaRPr kumimoji="1" lang="ja-JP" altLang="en-US" sz="2000" dirty="0">
              <a:latin typeface="Meiryo" panose="020B0604030504040204" pitchFamily="34" charset="-128"/>
              <a:ea typeface="Meiryo" panose="020B0604030504040204" pitchFamily="34" charset="-128"/>
            </a:endParaRPr>
          </a:p>
        </p:txBody>
      </p:sp>
      <p:pic>
        <p:nvPicPr>
          <p:cNvPr id="14" name="図 13" descr="inemur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228" y="2053249"/>
            <a:ext cx="1136926" cy="1151318"/>
          </a:xfrm>
          <a:prstGeom prst="rect">
            <a:avLst/>
          </a:prstGeom>
        </p:spPr>
      </p:pic>
      <p:pic>
        <p:nvPicPr>
          <p:cNvPr id="15" name="図 14" descr="pose_genki03_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991" y="4189307"/>
            <a:ext cx="1455215" cy="1742772"/>
          </a:xfrm>
          <a:prstGeom prst="rect">
            <a:avLst/>
          </a:prstGeom>
        </p:spPr>
      </p:pic>
      <p:sp>
        <p:nvSpPr>
          <p:cNvPr id="25" name="正方形/長方形 24">
            <a:extLst>
              <a:ext uri="{FF2B5EF4-FFF2-40B4-BE49-F238E27FC236}">
                <a16:creationId xmlns:a16="http://schemas.microsoft.com/office/drawing/2014/main" id="{5DA17AF6-7050-5342-8BE0-4DAFDAFBCF14}"/>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28" name="正方形/長方形 27">
            <a:extLst>
              <a:ext uri="{FF2B5EF4-FFF2-40B4-BE49-F238E27FC236}">
                <a16:creationId xmlns:a16="http://schemas.microsoft.com/office/drawing/2014/main" id="{B5F3834D-6184-F94F-8CF1-17AA0FC9781B}"/>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29" name="正方形/長方形 28">
            <a:extLst>
              <a:ext uri="{FF2B5EF4-FFF2-40B4-BE49-F238E27FC236}">
                <a16:creationId xmlns:a16="http://schemas.microsoft.com/office/drawing/2014/main" id="{B8791BFC-C030-7643-B2E4-7A5C642EBF6A}"/>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30" name="正方形/長方形 29">
            <a:extLst>
              <a:ext uri="{FF2B5EF4-FFF2-40B4-BE49-F238E27FC236}">
                <a16:creationId xmlns:a16="http://schemas.microsoft.com/office/drawing/2014/main" id="{FA69F895-E23F-1441-A9A9-5DB272F9A7DF}"/>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73B1D245-4BA2-A14D-ACDA-D481ECF9CBA2}"/>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899995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8CAA24A-7BBA-7C40-BA94-B4D9B50D411F}"/>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498059A1-3509-6340-8E35-DA6F8DD67B87}"/>
              </a:ext>
            </a:extLst>
          </p:cNvPr>
          <p:cNvSpPr txBox="1"/>
          <p:nvPr/>
        </p:nvSpPr>
        <p:spPr>
          <a:xfrm>
            <a:off x="70865" y="122563"/>
            <a:ext cx="5724644" cy="646331"/>
          </a:xfrm>
          <a:prstGeom prst="rect">
            <a:avLst/>
          </a:prstGeom>
          <a:noFill/>
        </p:spPr>
        <p:txBody>
          <a:bodyPr wrap="none" rtlCol="0">
            <a:spAutoFit/>
          </a:bodyPr>
          <a:lstStyle/>
          <a:p>
            <a:r>
              <a:rPr lang="ja-JP" altLang="en-US" sz="3600" b="1">
                <a:solidFill>
                  <a:schemeClr val="accent6">
                    <a:lumMod val="75000"/>
                  </a:schemeClr>
                </a:solidFill>
                <a:latin typeface="Meiryo" panose="020B0604030504040204" pitchFamily="34" charset="-128"/>
                <a:ea typeface="Meiryo" panose="020B0604030504040204" pitchFamily="34" charset="-128"/>
              </a:rPr>
              <a:t>仮眠直後の授業の眠気変化</a:t>
            </a:r>
            <a:endParaRPr kumimoji="1" lang="en-US" altLang="ja-JP" sz="36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スライド番号プレースホルダー 4">
            <a:extLst>
              <a:ext uri="{FF2B5EF4-FFF2-40B4-BE49-F238E27FC236}">
                <a16:creationId xmlns:a16="http://schemas.microsoft.com/office/drawing/2014/main" id="{96C3188F-5A8D-6542-BB59-72EE1FCD064C}"/>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latin typeface="メイリオ" panose="020B0604030504040204" pitchFamily="50" charset="-128"/>
                <a:ea typeface="メイリオ" panose="020B0604030504040204" pitchFamily="50" charset="-128"/>
              </a:rPr>
              <a:t>46</a:t>
            </a:fld>
            <a:endParaRPr kumimoji="1" lang="ja-JP" altLang="en-US" dirty="0">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596BB56C-ACA1-BF42-B1CE-A77D0CCA34B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22" name="正方形/長方形 21">
            <a:extLst>
              <a:ext uri="{FF2B5EF4-FFF2-40B4-BE49-F238E27FC236}">
                <a16:creationId xmlns:a16="http://schemas.microsoft.com/office/drawing/2014/main" id="{EF6CA313-759B-224A-A289-CAA67AD7B81A}"/>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23" name="正方形/長方形 22">
            <a:extLst>
              <a:ext uri="{FF2B5EF4-FFF2-40B4-BE49-F238E27FC236}">
                <a16:creationId xmlns:a16="http://schemas.microsoft.com/office/drawing/2014/main" id="{27B3B93E-7919-554F-9F65-260EB413B2DD}"/>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30" name="正方形/長方形 29">
            <a:extLst>
              <a:ext uri="{FF2B5EF4-FFF2-40B4-BE49-F238E27FC236}">
                <a16:creationId xmlns:a16="http://schemas.microsoft.com/office/drawing/2014/main" id="{10BE7FE1-C908-704A-9633-26CE819769FA}"/>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FDDBC3EE-BD25-6D46-8BBE-9B444BDF67FA}"/>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33" name="テキスト ボックス 32">
            <a:extLst>
              <a:ext uri="{FF2B5EF4-FFF2-40B4-BE49-F238E27FC236}">
                <a16:creationId xmlns:a16="http://schemas.microsoft.com/office/drawing/2014/main" id="{FE51E042-E274-9044-8F2E-C5DE5ACC886D}"/>
              </a:ext>
            </a:extLst>
          </p:cNvPr>
          <p:cNvSpPr txBox="1"/>
          <p:nvPr/>
        </p:nvSpPr>
        <p:spPr>
          <a:xfrm>
            <a:off x="1860689" y="5639894"/>
            <a:ext cx="511870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図</a:t>
            </a:r>
            <a:r>
              <a:rPr kumimoji="1" lang="en-US" altLang="ja-JP" sz="2000" dirty="0">
                <a:latin typeface="メイリオ" panose="020B0604030504040204" pitchFamily="50" charset="-128"/>
                <a:ea typeface="メイリオ" panose="020B0604030504040204" pitchFamily="50" charset="-128"/>
              </a:rPr>
              <a:t>11</a:t>
            </a:r>
            <a:r>
              <a:rPr kumimoji="1" lang="ja-JP" altLang="en-US" sz="2000" dirty="0">
                <a:latin typeface="メイリオ" panose="020B0604030504040204" pitchFamily="50" charset="-128"/>
                <a:ea typeface="メイリオ" panose="020B0604030504040204" pitchFamily="50" charset="-128"/>
              </a:rPr>
              <a:t>　仮眠前後のスタンフォード眠気尺度</a:t>
            </a:r>
          </a:p>
        </p:txBody>
      </p:sp>
      <p:sp>
        <p:nvSpPr>
          <p:cNvPr id="39" name="スライド番号プレースホルダー 4">
            <a:extLst>
              <a:ext uri="{FF2B5EF4-FFF2-40B4-BE49-F238E27FC236}">
                <a16:creationId xmlns:a16="http://schemas.microsoft.com/office/drawing/2014/main" id="{0E2BCD3F-C3F0-D14F-91BE-5CDE5799885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9791DFF-FD54-7B44-9A52-7D9A5D7D4C11}" type="slidenum">
              <a:rPr lang="ja-JP" altLang="en-US" smtClean="0">
                <a:latin typeface="メイリオ" panose="020B0604030504040204" pitchFamily="50" charset="-128"/>
                <a:ea typeface="メイリオ" panose="020B0604030504040204" pitchFamily="50" charset="-128"/>
              </a:rPr>
              <a:pPr/>
              <a:t>46</a:t>
            </a:fld>
            <a:endParaRPr lang="ja-JP" altLang="en-US" dirty="0">
              <a:latin typeface="メイリオ" panose="020B0604030504040204" pitchFamily="50" charset="-128"/>
              <a:ea typeface="メイリオ" panose="020B0604030504040204" pitchFamily="50" charset="-128"/>
            </a:endParaRPr>
          </a:p>
        </p:txBody>
      </p:sp>
      <p:graphicFrame>
        <p:nvGraphicFramePr>
          <p:cNvPr id="18" name="グラフ 17"/>
          <p:cNvGraphicFramePr>
            <a:graphicFrameLocks/>
          </p:cNvGraphicFramePr>
          <p:nvPr>
            <p:extLst/>
          </p:nvPr>
        </p:nvGraphicFramePr>
        <p:xfrm>
          <a:off x="530101" y="1092696"/>
          <a:ext cx="7779886" cy="4564526"/>
        </p:xfrm>
        <a:graphic>
          <a:graphicData uri="http://schemas.openxmlformats.org/drawingml/2006/chart">
            <c:chart xmlns:c="http://schemas.openxmlformats.org/drawingml/2006/chart" xmlns:r="http://schemas.openxmlformats.org/officeDocument/2006/relationships" r:id="rId2"/>
          </a:graphicData>
        </a:graphic>
      </p:graphicFrame>
      <p:sp>
        <p:nvSpPr>
          <p:cNvPr id="32" name="テキスト ボックス 31">
            <a:extLst>
              <a:ext uri="{FF2B5EF4-FFF2-40B4-BE49-F238E27FC236}">
                <a16:creationId xmlns:a16="http://schemas.microsoft.com/office/drawing/2014/main" id="{A99172FE-AF00-714F-B838-EDBDF97A14FD}"/>
              </a:ext>
            </a:extLst>
          </p:cNvPr>
          <p:cNvSpPr txBox="1"/>
          <p:nvPr/>
        </p:nvSpPr>
        <p:spPr>
          <a:xfrm>
            <a:off x="3545127" y="6022675"/>
            <a:ext cx="4764860" cy="523220"/>
          </a:xfrm>
          <a:prstGeom prst="rect">
            <a:avLst/>
          </a:prstGeom>
          <a:solidFill>
            <a:srgbClr val="FFD579"/>
          </a:solid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kumimoji="1" lang="en-US" altLang="ja-JP" sz="2800" b="1" dirty="0">
                <a:solidFill>
                  <a:srgbClr val="FF0000"/>
                </a:solidFill>
                <a:latin typeface="メイリオ" panose="020B0604030504040204" pitchFamily="50" charset="-128"/>
                <a:ea typeface="メイリオ" panose="020B0604030504040204" pitchFamily="50" charset="-128"/>
              </a:rPr>
              <a:t>71.2%</a:t>
            </a:r>
            <a:r>
              <a:rPr kumimoji="1" lang="ja-JP" altLang="en-US" sz="2800" dirty="0">
                <a:solidFill>
                  <a:schemeClr val="tx1"/>
                </a:solidFill>
                <a:latin typeface="メイリオ" panose="020B0604030504040204" pitchFamily="50" charset="-128"/>
                <a:ea typeface="メイリオ" panose="020B0604030504040204" pitchFamily="50" charset="-128"/>
              </a:rPr>
              <a:t>の授業で眠気が改善</a:t>
            </a:r>
          </a:p>
        </p:txBody>
      </p:sp>
      <p:sp>
        <p:nvSpPr>
          <p:cNvPr id="37" name="角丸四角形 23">
            <a:extLst>
              <a:ext uri="{FF2B5EF4-FFF2-40B4-BE49-F238E27FC236}">
                <a16:creationId xmlns:a16="http://schemas.microsoft.com/office/drawing/2014/main" id="{4B7A747E-E357-E643-BF5A-96D5F7A82D5C}"/>
              </a:ext>
            </a:extLst>
          </p:cNvPr>
          <p:cNvSpPr/>
          <p:nvPr/>
        </p:nvSpPr>
        <p:spPr>
          <a:xfrm>
            <a:off x="4083733" y="1092692"/>
            <a:ext cx="4091357" cy="4269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a:solidFill>
                  <a:srgbClr val="4F81BD">
                    <a:lumMod val="75000"/>
                  </a:srgbClr>
                </a:solidFill>
                <a:latin typeface="メイリオ" panose="020B0604030504040204" pitchFamily="50" charset="-128"/>
                <a:ea typeface="メイリオ" panose="020B0604030504040204" pitchFamily="50" charset="-128"/>
              </a:rPr>
              <a:t>青：仮眠室利用以前の授業の眠気</a:t>
            </a:r>
          </a:p>
        </p:txBody>
      </p:sp>
      <p:sp>
        <p:nvSpPr>
          <p:cNvPr id="38" name="角丸四角形 23">
            <a:extLst>
              <a:ext uri="{FF2B5EF4-FFF2-40B4-BE49-F238E27FC236}">
                <a16:creationId xmlns:a16="http://schemas.microsoft.com/office/drawing/2014/main" id="{320329E3-9D6A-0B4A-B680-1F0E28A67661}"/>
              </a:ext>
            </a:extLst>
          </p:cNvPr>
          <p:cNvSpPr/>
          <p:nvPr/>
        </p:nvSpPr>
        <p:spPr>
          <a:xfrm>
            <a:off x="4083733" y="1623312"/>
            <a:ext cx="4820515" cy="442128"/>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a:solidFill>
                  <a:srgbClr val="FF0000"/>
                </a:solidFill>
                <a:latin typeface="メイリオ" panose="020B0604030504040204" pitchFamily="50" charset="-128"/>
                <a:ea typeface="メイリオ" panose="020B0604030504040204" pitchFamily="50" charset="-128"/>
              </a:rPr>
              <a:t>赤：仮眠室を利用した当日の授業の眠気</a:t>
            </a:r>
          </a:p>
        </p:txBody>
      </p:sp>
    </p:spTree>
    <p:extLst>
      <p:ext uri="{BB962C8B-B14F-4D97-AF65-F5344CB8AC3E}">
        <p14:creationId xmlns:p14="http://schemas.microsoft.com/office/powerpoint/2010/main" val="20852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334D942-3778-314C-9CC5-3D8C565D69AA}"/>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AB6CD70A-DF32-014C-8012-E7DC73D21D36}"/>
              </a:ext>
            </a:extLst>
          </p:cNvPr>
          <p:cNvSpPr txBox="1"/>
          <p:nvPr/>
        </p:nvSpPr>
        <p:spPr>
          <a:xfrm>
            <a:off x="70865" y="122563"/>
            <a:ext cx="5686172" cy="692497"/>
          </a:xfrm>
          <a:prstGeom prst="rect">
            <a:avLst/>
          </a:prstGeom>
          <a:noFill/>
        </p:spPr>
        <p:txBody>
          <a:bodyPr wrap="none" rtlCol="0">
            <a:spAutoFit/>
          </a:bodyPr>
          <a:lstStyle/>
          <a:p>
            <a:r>
              <a:rPr lang="ja-JP" altLang="en-US" sz="3900" b="1" dirty="0">
                <a:solidFill>
                  <a:schemeClr val="accent6">
                    <a:lumMod val="75000"/>
                  </a:schemeClr>
                </a:solidFill>
                <a:latin typeface="Meiryo" panose="020B0604030504040204" pitchFamily="34" charset="-128"/>
                <a:ea typeface="Meiryo" panose="020B0604030504040204" pitchFamily="34" charset="-128"/>
              </a:rPr>
              <a:t>ポジティブな感情の変化</a:t>
            </a:r>
            <a:endParaRPr kumimoji="1" lang="en-US" altLang="ja-JP" sz="3900" b="1" dirty="0">
              <a:solidFill>
                <a:schemeClr val="accent6">
                  <a:lumMod val="75000"/>
                </a:schemeClr>
              </a:solidFill>
              <a:latin typeface="Meiryo" panose="020B0604030504040204" pitchFamily="34" charset="-128"/>
              <a:ea typeface="Meiryo" panose="020B0604030504040204" pitchFamily="34" charset="-128"/>
            </a:endParaRPr>
          </a:p>
        </p:txBody>
      </p:sp>
      <p:sp>
        <p:nvSpPr>
          <p:cNvPr id="22" name="テキスト ボックス 21"/>
          <p:cNvSpPr txBox="1"/>
          <p:nvPr/>
        </p:nvSpPr>
        <p:spPr>
          <a:xfrm>
            <a:off x="2295172" y="3604912"/>
            <a:ext cx="4960012"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表</a:t>
            </a:r>
            <a:r>
              <a:rPr lang="en-US" altLang="ja-JP" sz="2000" dirty="0">
                <a:latin typeface="メイリオ" panose="020B0604030504040204" pitchFamily="50" charset="-128"/>
                <a:ea typeface="メイリオ" panose="020B0604030504040204" pitchFamily="50" charset="-128"/>
              </a:rPr>
              <a:t>3</a:t>
            </a:r>
            <a:r>
              <a:rPr kumimoji="1" lang="ja-JP" altLang="en-US" sz="2000" dirty="0">
                <a:latin typeface="メイリオ" panose="020B0604030504040204" pitchFamily="50" charset="-128"/>
                <a:ea typeface="メイリオ" panose="020B0604030504040204" pitchFamily="50" charset="-128"/>
              </a:rPr>
              <a:t>　仮眠による</a:t>
            </a:r>
            <a:r>
              <a:rPr lang="ja-JP" altLang="en-US" sz="2000" dirty="0">
                <a:latin typeface="メイリオ" panose="020B0604030504040204" pitchFamily="50" charset="-128"/>
                <a:ea typeface="メイリオ" panose="020B0604030504040204" pitchFamily="50" charset="-128"/>
              </a:rPr>
              <a:t>ポジティブな感情の変化</a:t>
            </a:r>
            <a:endParaRPr kumimoji="1" lang="ja-JP" altLang="en-US" sz="2000" dirty="0">
              <a:latin typeface="メイリオ" panose="020B0604030504040204" pitchFamily="50" charset="-128"/>
              <a:ea typeface="メイリオ" panose="020B0604030504040204" pitchFamily="50" charset="-128"/>
            </a:endParaRPr>
          </a:p>
        </p:txBody>
      </p:sp>
      <p:sp>
        <p:nvSpPr>
          <p:cNvPr id="20" name="スライド番号プレースホルダー 4">
            <a:extLst>
              <a:ext uri="{FF2B5EF4-FFF2-40B4-BE49-F238E27FC236}">
                <a16:creationId xmlns:a16="http://schemas.microsoft.com/office/drawing/2014/main" id="{FBA53045-A3E8-3743-8BD7-A11AEBD35E41}"/>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latin typeface="メイリオ" panose="020B0604030504040204" pitchFamily="50" charset="-128"/>
                <a:ea typeface="メイリオ" panose="020B0604030504040204" pitchFamily="50" charset="-128"/>
              </a:rPr>
              <a:t>47</a:t>
            </a:fld>
            <a:endParaRPr kumimoji="1" lang="ja-JP" altLang="en-US"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26E78DED-7A07-D84E-940B-F0824561F5B3}"/>
              </a:ext>
            </a:extLst>
          </p:cNvPr>
          <p:cNvSpPr txBox="1"/>
          <p:nvPr/>
        </p:nvSpPr>
        <p:spPr>
          <a:xfrm>
            <a:off x="567330" y="965514"/>
            <a:ext cx="8119469" cy="22929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kumimoji="1" lang="en-US" altLang="ja-JP" sz="700" dirty="0">
              <a:latin typeface="メイリオ" panose="020B0604030504040204" pitchFamily="50" charset="-128"/>
              <a:ea typeface="メイリオ" panose="020B0604030504040204" pitchFamily="50" charset="-128"/>
            </a:endParaRPr>
          </a:p>
          <a:p>
            <a:pPr algn="ctr"/>
            <a:r>
              <a:rPr kumimoji="1" lang="ja-JP" altLang="en-US" sz="2800" b="1" dirty="0">
                <a:latin typeface="メイリオ" panose="020B0604030504040204" pitchFamily="50" charset="-128"/>
                <a:ea typeface="メイリオ" panose="020B0604030504040204" pitchFamily="50" charset="-128"/>
              </a:rPr>
              <a:t>日本語版</a:t>
            </a:r>
            <a:r>
              <a:rPr kumimoji="1" lang="en-US" altLang="ja-JP" sz="2800" b="1" dirty="0">
                <a:latin typeface="メイリオ" panose="020B0604030504040204" pitchFamily="50" charset="-128"/>
                <a:ea typeface="メイリオ" panose="020B0604030504040204" pitchFamily="50" charset="-128"/>
              </a:rPr>
              <a:t>PANAS</a:t>
            </a:r>
          </a:p>
          <a:p>
            <a:pPr algn="ctr"/>
            <a:r>
              <a:rPr kumimoji="1" lang="ja-JP" altLang="en-US" sz="2400" dirty="0">
                <a:latin typeface="メイリオ" panose="020B0604030504040204" pitchFamily="50" charset="-128"/>
                <a:ea typeface="メイリオ" panose="020B0604030504040204" pitchFamily="50" charset="-128"/>
              </a:rPr>
              <a:t>ポジティブな感情を測定する</a:t>
            </a:r>
            <a:r>
              <a:rPr kumimoji="1" lang="en-US" altLang="ja-JP" sz="2400" dirty="0">
                <a:latin typeface="メイリオ" panose="020B0604030504040204" pitchFamily="50" charset="-128"/>
                <a:ea typeface="メイリオ" panose="020B0604030504040204" pitchFamily="50" charset="-128"/>
              </a:rPr>
              <a:t>8</a:t>
            </a:r>
            <a:r>
              <a:rPr kumimoji="1" lang="ja-JP" altLang="en-US" sz="2400" dirty="0">
                <a:latin typeface="メイリオ" panose="020B0604030504040204" pitchFamily="50" charset="-128"/>
                <a:ea typeface="メイリオ" panose="020B0604030504040204" pitchFamily="50" charset="-128"/>
              </a:rPr>
              <a:t>項目</a:t>
            </a:r>
            <a:r>
              <a:rPr kumimoji="1" lang="en-US" altLang="ja-JP" sz="2400" dirty="0">
                <a:latin typeface="メイリオ" panose="020B0604030504040204" pitchFamily="50" charset="-128"/>
                <a:ea typeface="メイリオ" panose="020B0604030504040204" pitchFamily="50" charset="-128"/>
              </a:rPr>
              <a:t>(PA</a:t>
            </a:r>
            <a:r>
              <a:rPr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を</a:t>
            </a:r>
            <a:r>
              <a:rPr lang="en-US" altLang="ja-JP" sz="2400" dirty="0">
                <a:latin typeface="メイリオ" panose="020B0604030504040204" pitchFamily="50" charset="-128"/>
                <a:ea typeface="メイリオ" panose="020B0604030504040204" pitchFamily="50" charset="-128"/>
              </a:rPr>
              <a:t>6</a:t>
            </a:r>
            <a:r>
              <a:rPr lang="ja-JP" altLang="en-US" sz="2400" dirty="0">
                <a:latin typeface="メイリオ" panose="020B0604030504040204" pitchFamily="50" charset="-128"/>
                <a:ea typeface="メイリオ" panose="020B0604030504040204" pitchFamily="50" charset="-128"/>
              </a:rPr>
              <a:t>段階</a:t>
            </a:r>
            <a:r>
              <a:rPr lang="ja-JP" altLang="en-US" sz="2400">
                <a:latin typeface="メイリオ" panose="020B0604030504040204" pitchFamily="50" charset="-128"/>
                <a:ea typeface="メイリオ" panose="020B0604030504040204" pitchFamily="50" charset="-128"/>
              </a:rPr>
              <a:t>で点数化</a:t>
            </a:r>
            <a:endParaRPr lang="en-US" altLang="ja-JP" sz="2400" dirty="0">
              <a:latin typeface="メイリオ" panose="020B0604030504040204" pitchFamily="50" charset="-128"/>
              <a:ea typeface="メイリオ" panose="020B0604030504040204" pitchFamily="50" charset="-128"/>
            </a:endParaRPr>
          </a:p>
          <a:p>
            <a:pPr algn="ctr"/>
            <a:r>
              <a:rPr lang="ja-JP" altLang="en-US" sz="2400">
                <a:latin typeface="メイリオ" panose="020B0604030504040204" pitchFamily="50" charset="-128"/>
                <a:ea typeface="メイリオ" panose="020B0604030504040204" pitchFamily="50" charset="-128"/>
              </a:rPr>
              <a:t>点数が高い→ポジティブ感情が強い</a:t>
            </a:r>
            <a:endParaRPr lang="en-US" altLang="ja-JP" sz="2400" dirty="0">
              <a:latin typeface="メイリオ" panose="020B0604030504040204" pitchFamily="50" charset="-128"/>
              <a:ea typeface="メイリオ" panose="020B0604030504040204" pitchFamily="50" charset="-128"/>
            </a:endParaRPr>
          </a:p>
          <a:p>
            <a:pPr algn="ctr"/>
            <a:r>
              <a:rPr kumimoji="1" lang="ja-JP" altLang="en-US" sz="2000" dirty="0">
                <a:solidFill>
                  <a:schemeClr val="accent6">
                    <a:lumMod val="75000"/>
                  </a:schemeClr>
                </a:solidFill>
                <a:latin typeface="メイリオ" panose="020B0604030504040204" pitchFamily="50" charset="-128"/>
                <a:ea typeface="メイリオ" panose="020B0604030504040204" pitchFamily="50" charset="-128"/>
              </a:rPr>
              <a:t>「活気のある」「誇らしい」「強気な」</a:t>
            </a:r>
            <a:endParaRPr kumimoji="1" lang="en-US" altLang="ja-JP" sz="2000" dirty="0">
              <a:solidFill>
                <a:schemeClr val="accent6">
                  <a:lumMod val="75000"/>
                </a:schemeClr>
              </a:solidFill>
              <a:latin typeface="メイリオ" panose="020B0604030504040204" pitchFamily="50" charset="-128"/>
              <a:ea typeface="メイリオ" panose="020B0604030504040204" pitchFamily="50" charset="-128"/>
            </a:endParaRPr>
          </a:p>
          <a:p>
            <a:pPr algn="ctr"/>
            <a:r>
              <a:rPr lang="ja-JP" altLang="en-US" sz="2000" dirty="0">
                <a:solidFill>
                  <a:schemeClr val="accent6">
                    <a:lumMod val="75000"/>
                  </a:schemeClr>
                </a:solidFill>
                <a:latin typeface="メイリオ" panose="020B0604030504040204" pitchFamily="50" charset="-128"/>
                <a:ea typeface="メイリオ" panose="020B0604030504040204" pitchFamily="50" charset="-128"/>
              </a:rPr>
              <a:t>「きっぱりとした」「気合の入った」</a:t>
            </a:r>
            <a:endParaRPr lang="en-US" altLang="ja-JP" sz="2000" dirty="0">
              <a:solidFill>
                <a:schemeClr val="accent6">
                  <a:lumMod val="75000"/>
                </a:schemeClr>
              </a:solidFill>
              <a:latin typeface="メイリオ" panose="020B0604030504040204" pitchFamily="50" charset="-128"/>
              <a:ea typeface="メイリオ" panose="020B0604030504040204" pitchFamily="50" charset="-128"/>
            </a:endParaRPr>
          </a:p>
          <a:p>
            <a:pPr algn="ctr"/>
            <a:r>
              <a:rPr kumimoji="1" lang="ja-JP" altLang="en-US" sz="2000" dirty="0">
                <a:solidFill>
                  <a:schemeClr val="accent6">
                    <a:lumMod val="75000"/>
                  </a:schemeClr>
                </a:solidFill>
                <a:latin typeface="メイリオ" panose="020B0604030504040204" pitchFamily="50" charset="-128"/>
                <a:ea typeface="メイリオ" panose="020B0604030504040204" pitchFamily="50" charset="-128"/>
              </a:rPr>
              <a:t>「わくわくした」「機敏な」「熱狂した」</a:t>
            </a:r>
            <a:endParaRPr kumimoji="1" lang="en-US" altLang="ja-JP" sz="2000" dirty="0">
              <a:solidFill>
                <a:schemeClr val="accent6">
                  <a:lumMod val="75000"/>
                </a:schemeClr>
              </a:solidFill>
              <a:latin typeface="メイリオ" panose="020B0604030504040204" pitchFamily="50" charset="-128"/>
              <a:ea typeface="メイリオ" panose="020B0604030504040204" pitchFamily="50" charset="-128"/>
            </a:endParaRPr>
          </a:p>
        </p:txBody>
      </p:sp>
      <p:pic>
        <p:nvPicPr>
          <p:cNvPr id="4" name="図 3" descr="けいせい変顔のコピー.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9268" y="2013987"/>
            <a:ext cx="3408636" cy="5112954"/>
          </a:xfrm>
          <a:prstGeom prst="rect">
            <a:avLst/>
          </a:prstGeom>
        </p:spPr>
      </p:pic>
      <p:pic>
        <p:nvPicPr>
          <p:cNvPr id="5" name="図 4" descr="けいせいジャンプ.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156" y="2953416"/>
            <a:ext cx="5223402" cy="3482268"/>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2097421498"/>
              </p:ext>
            </p:extLst>
          </p:nvPr>
        </p:nvGraphicFramePr>
        <p:xfrm>
          <a:off x="2121345" y="3950847"/>
          <a:ext cx="5133839" cy="2429413"/>
        </p:xfrm>
        <a:graphic>
          <a:graphicData uri="http://schemas.openxmlformats.org/drawingml/2006/table">
            <a:tbl>
              <a:tblPr firstRow="1" bandRow="1">
                <a:tableStyleId>{5C22544A-7EE6-4342-B048-85BDC9FD1C3A}</a:tableStyleId>
              </a:tblPr>
              <a:tblGrid>
                <a:gridCol w="2836101">
                  <a:extLst>
                    <a:ext uri="{9D8B030D-6E8A-4147-A177-3AD203B41FA5}">
                      <a16:colId xmlns:a16="http://schemas.microsoft.com/office/drawing/2014/main" val="20000"/>
                    </a:ext>
                  </a:extLst>
                </a:gridCol>
                <a:gridCol w="1146932">
                  <a:extLst>
                    <a:ext uri="{9D8B030D-6E8A-4147-A177-3AD203B41FA5}">
                      <a16:colId xmlns:a16="http://schemas.microsoft.com/office/drawing/2014/main" val="20001"/>
                    </a:ext>
                  </a:extLst>
                </a:gridCol>
                <a:gridCol w="1150806">
                  <a:extLst>
                    <a:ext uri="{9D8B030D-6E8A-4147-A177-3AD203B41FA5}">
                      <a16:colId xmlns:a16="http://schemas.microsoft.com/office/drawing/2014/main" val="20002"/>
                    </a:ext>
                  </a:extLst>
                </a:gridCol>
              </a:tblGrid>
              <a:tr h="509173">
                <a:tc>
                  <a:txBody>
                    <a:bodyPr/>
                    <a:lstStyle/>
                    <a:p>
                      <a:endParaRPr kumimoji="1" lang="ja-JP" altLang="en-US" sz="2000" dirty="0"/>
                    </a:p>
                  </a:txBody>
                  <a:tcPr/>
                </a:tc>
                <a:tc>
                  <a:txBody>
                    <a:bodyPr/>
                    <a:lstStyle/>
                    <a:p>
                      <a:r>
                        <a:rPr kumimoji="1" lang="ja-JP" altLang="en-US" sz="2000" dirty="0"/>
                        <a:t>仮眠あり</a:t>
                      </a:r>
                      <a:endParaRPr kumimoji="1" lang="en-US" altLang="ja-JP" sz="2000" dirty="0"/>
                    </a:p>
                    <a:p>
                      <a:r>
                        <a:rPr kumimoji="1" lang="en-US" altLang="ja-JP" sz="2000" dirty="0"/>
                        <a:t>N=17</a:t>
                      </a:r>
                      <a:endParaRPr kumimoji="1" lang="ja-JP" altLang="en-US" sz="2000" dirty="0"/>
                    </a:p>
                  </a:txBody>
                  <a:tcPr/>
                </a:tc>
                <a:tc>
                  <a:txBody>
                    <a:bodyPr/>
                    <a:lstStyle/>
                    <a:p>
                      <a:r>
                        <a:rPr kumimoji="1" lang="ja-JP" altLang="en-US" sz="2000" dirty="0"/>
                        <a:t>仮眠なし</a:t>
                      </a:r>
                      <a:endParaRPr kumimoji="1" lang="en-US" altLang="ja-JP" sz="2000" dirty="0"/>
                    </a:p>
                    <a:p>
                      <a:r>
                        <a:rPr kumimoji="1" lang="en-US" altLang="ja-JP" sz="2000" dirty="0"/>
                        <a:t>N=20</a:t>
                      </a:r>
                      <a:endParaRPr kumimoji="1" lang="ja-JP" altLang="en-US" sz="2000" dirty="0"/>
                    </a:p>
                  </a:txBody>
                  <a:tcPr/>
                </a:tc>
                <a:extLst>
                  <a:ext uri="{0D108BD9-81ED-4DB2-BD59-A6C34878D82A}">
                    <a16:rowId xmlns:a16="http://schemas.microsoft.com/office/drawing/2014/main" val="10000"/>
                  </a:ext>
                </a:extLst>
              </a:tr>
              <a:tr h="509173">
                <a:tc>
                  <a:txBody>
                    <a:bodyPr/>
                    <a:lstStyle/>
                    <a:p>
                      <a:r>
                        <a:rPr kumimoji="1" lang="ja-JP" altLang="en-US" sz="2000" dirty="0">
                          <a:solidFill>
                            <a:srgbClr val="FF0000"/>
                          </a:solidFill>
                        </a:rPr>
                        <a:t>昼間</a:t>
                      </a:r>
                      <a:r>
                        <a:rPr kumimoji="1" lang="ja-JP" altLang="en-US" sz="2000" dirty="0"/>
                        <a:t>の</a:t>
                      </a:r>
                      <a:r>
                        <a:rPr kumimoji="1" lang="en-US" altLang="ja-JP" sz="2000" dirty="0"/>
                        <a:t>PA</a:t>
                      </a:r>
                      <a:r>
                        <a:rPr kumimoji="1" lang="ja-JP" altLang="en-US" sz="2000" dirty="0"/>
                        <a:t>尺度合計点</a:t>
                      </a:r>
                      <a:endParaRPr kumimoji="1" lang="en-US" altLang="ja-JP" sz="2000" dirty="0"/>
                    </a:p>
                    <a:p>
                      <a:r>
                        <a:rPr kumimoji="1" lang="ja-JP" altLang="en-US" sz="2000" dirty="0"/>
                        <a:t>（</a:t>
                      </a:r>
                      <a:r>
                        <a:rPr kumimoji="1" lang="en-US" altLang="ja-JP" sz="2000" dirty="0"/>
                        <a:t>3</a:t>
                      </a:r>
                      <a:r>
                        <a:rPr kumimoji="1" lang="ja-JP" altLang="en-US" sz="2000" dirty="0"/>
                        <a:t>、</a:t>
                      </a:r>
                      <a:r>
                        <a:rPr kumimoji="1" lang="en-US" altLang="ja-JP" sz="2000" dirty="0"/>
                        <a:t>4</a:t>
                      </a:r>
                      <a:r>
                        <a:rPr kumimoji="1" lang="ja-JP" altLang="en-US" sz="2000" dirty="0"/>
                        <a:t>限）</a:t>
                      </a:r>
                    </a:p>
                  </a:txBody>
                  <a:tcPr/>
                </a:tc>
                <a:tc>
                  <a:txBody>
                    <a:bodyPr/>
                    <a:lstStyle/>
                    <a:p>
                      <a:r>
                        <a:rPr kumimoji="1" lang="en-US" altLang="ja-JP" sz="2400" dirty="0"/>
                        <a:t>18.8</a:t>
                      </a:r>
                      <a:endParaRPr kumimoji="1" lang="ja-JP" altLang="en-US" sz="2400" dirty="0"/>
                    </a:p>
                  </a:txBody>
                  <a:tcPr/>
                </a:tc>
                <a:tc>
                  <a:txBody>
                    <a:bodyPr/>
                    <a:lstStyle/>
                    <a:p>
                      <a:r>
                        <a:rPr kumimoji="1" lang="en-US" altLang="ja-JP" sz="2400" dirty="0"/>
                        <a:t>21.9</a:t>
                      </a:r>
                      <a:endParaRPr kumimoji="1" lang="ja-JP" altLang="en-US" sz="2400" dirty="0"/>
                    </a:p>
                  </a:txBody>
                  <a:tcPr/>
                </a:tc>
                <a:extLst>
                  <a:ext uri="{0D108BD9-81ED-4DB2-BD59-A6C34878D82A}">
                    <a16:rowId xmlns:a16="http://schemas.microsoft.com/office/drawing/2014/main" val="10001"/>
                  </a:ext>
                </a:extLst>
              </a:tr>
              <a:tr h="509173">
                <a:tc>
                  <a:txBody>
                    <a:bodyPr/>
                    <a:lstStyle/>
                    <a:p>
                      <a:r>
                        <a:rPr kumimoji="1" lang="ja-JP" altLang="en-US" sz="2000" dirty="0">
                          <a:solidFill>
                            <a:srgbClr val="FF0000"/>
                          </a:solidFill>
                        </a:rPr>
                        <a:t>放課後</a:t>
                      </a:r>
                      <a:r>
                        <a:rPr kumimoji="1" lang="ja-JP" altLang="en-US" sz="2000" dirty="0"/>
                        <a:t>の</a:t>
                      </a:r>
                      <a:r>
                        <a:rPr kumimoji="1" lang="en-US" altLang="ja-JP" sz="2000" dirty="0"/>
                        <a:t>PA</a:t>
                      </a:r>
                      <a:r>
                        <a:rPr kumimoji="1" lang="ja-JP" altLang="en-US" sz="2000" dirty="0"/>
                        <a:t>尺度合計点</a:t>
                      </a:r>
                    </a:p>
                  </a:txBody>
                  <a:tcPr/>
                </a:tc>
                <a:tc>
                  <a:txBody>
                    <a:bodyPr/>
                    <a:lstStyle/>
                    <a:p>
                      <a:r>
                        <a:rPr kumimoji="1" lang="en-US" altLang="ja-JP" sz="2400" dirty="0"/>
                        <a:t>24.6</a:t>
                      </a:r>
                      <a:endParaRPr kumimoji="1" lang="ja-JP" altLang="en-US" sz="2400" dirty="0"/>
                    </a:p>
                  </a:txBody>
                  <a:tcPr/>
                </a:tc>
                <a:tc>
                  <a:txBody>
                    <a:bodyPr/>
                    <a:lstStyle/>
                    <a:p>
                      <a:r>
                        <a:rPr kumimoji="1" lang="en-US" altLang="ja-JP" sz="2400" dirty="0"/>
                        <a:t>19.8</a:t>
                      </a:r>
                      <a:endParaRPr kumimoji="1" lang="ja-JP" altLang="en-US" sz="2400" dirty="0"/>
                    </a:p>
                  </a:txBody>
                  <a:tcPr/>
                </a:tc>
                <a:extLst>
                  <a:ext uri="{0D108BD9-81ED-4DB2-BD59-A6C34878D82A}">
                    <a16:rowId xmlns:a16="http://schemas.microsoft.com/office/drawing/2014/main" val="10002"/>
                  </a:ext>
                </a:extLst>
              </a:tr>
              <a:tr h="509173">
                <a:tc>
                  <a:txBody>
                    <a:bodyPr/>
                    <a:lstStyle/>
                    <a:p>
                      <a:r>
                        <a:rPr kumimoji="1" lang="ja-JP" altLang="en-US" sz="2000" dirty="0"/>
                        <a:t>合計点の差</a:t>
                      </a:r>
                    </a:p>
                  </a:txBody>
                  <a:tcPr/>
                </a:tc>
                <a:tc>
                  <a:txBody>
                    <a:bodyPr/>
                    <a:lstStyle/>
                    <a:p>
                      <a:r>
                        <a:rPr kumimoji="1" lang="en-US" altLang="ja-JP" sz="2800" b="1" dirty="0">
                          <a:solidFill>
                            <a:srgbClr val="FF6600"/>
                          </a:solidFill>
                        </a:rPr>
                        <a:t>+5.8</a:t>
                      </a:r>
                      <a:endParaRPr kumimoji="1" lang="ja-JP" altLang="en-US" sz="2800" b="1" dirty="0">
                        <a:solidFill>
                          <a:srgbClr val="FF6600"/>
                        </a:solidFill>
                      </a:endParaRPr>
                    </a:p>
                  </a:txBody>
                  <a:tcPr/>
                </a:tc>
                <a:tc>
                  <a:txBody>
                    <a:bodyPr/>
                    <a:lstStyle/>
                    <a:p>
                      <a:r>
                        <a:rPr kumimoji="1" lang="en-US" altLang="ja-JP" sz="2800" b="1" dirty="0"/>
                        <a:t>−2.1</a:t>
                      </a:r>
                      <a:endParaRPr kumimoji="1" lang="ja-JP" altLang="en-US" sz="2800" b="1" dirty="0"/>
                    </a:p>
                  </a:txBody>
                  <a:tcPr/>
                </a:tc>
                <a:extLst>
                  <a:ext uri="{0D108BD9-81ED-4DB2-BD59-A6C34878D82A}">
                    <a16:rowId xmlns:a16="http://schemas.microsoft.com/office/drawing/2014/main" val="10003"/>
                  </a:ext>
                </a:extLst>
              </a:tr>
            </a:tbl>
          </a:graphicData>
        </a:graphic>
      </p:graphicFrame>
      <p:sp>
        <p:nvSpPr>
          <p:cNvPr id="6" name="正方形/長方形 5">
            <a:extLst>
              <a:ext uri="{FF2B5EF4-FFF2-40B4-BE49-F238E27FC236}">
                <a16:creationId xmlns:a16="http://schemas.microsoft.com/office/drawing/2014/main" id="{E04B29B1-FF50-4204-8947-3EE4035C2D17}"/>
              </a:ext>
            </a:extLst>
          </p:cNvPr>
          <p:cNvSpPr/>
          <p:nvPr/>
        </p:nvSpPr>
        <p:spPr>
          <a:xfrm>
            <a:off x="1860807" y="6568854"/>
            <a:ext cx="6796124"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佐藤 徳・安田朝子 2001 日本語版 PANAS の作成 性格心理学研究, 9, 138-139.　</a:t>
            </a:r>
          </a:p>
        </p:txBody>
      </p:sp>
      <p:sp>
        <p:nvSpPr>
          <p:cNvPr id="18" name="正方形/長方形 17">
            <a:extLst>
              <a:ext uri="{FF2B5EF4-FFF2-40B4-BE49-F238E27FC236}">
                <a16:creationId xmlns:a16="http://schemas.microsoft.com/office/drawing/2014/main" id="{C071AF48-7F76-954F-B4A8-B2E94D3F64B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19" name="正方形/長方形 18">
            <a:extLst>
              <a:ext uri="{FF2B5EF4-FFF2-40B4-BE49-F238E27FC236}">
                <a16:creationId xmlns:a16="http://schemas.microsoft.com/office/drawing/2014/main" id="{77E3F606-1B36-DF49-B1B1-C065DFC64FF4}"/>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23" name="正方形/長方形 22">
            <a:extLst>
              <a:ext uri="{FF2B5EF4-FFF2-40B4-BE49-F238E27FC236}">
                <a16:creationId xmlns:a16="http://schemas.microsoft.com/office/drawing/2014/main" id="{F57FAB82-7E2B-524A-A30A-018E973F6454}"/>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4" name="正方形/長方形 23">
            <a:extLst>
              <a:ext uri="{FF2B5EF4-FFF2-40B4-BE49-F238E27FC236}">
                <a16:creationId xmlns:a16="http://schemas.microsoft.com/office/drawing/2014/main" id="{72E9EAFD-2D3B-034D-8B3B-1C05CCCF1D66}"/>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F95DD5B1-9CC0-4D48-96C6-F4E9FCF1C1BD}"/>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86135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334D942-3778-314C-9CC5-3D8C565D69AA}"/>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26" name="正方形/長方形 25">
            <a:extLst>
              <a:ext uri="{FF2B5EF4-FFF2-40B4-BE49-F238E27FC236}">
                <a16:creationId xmlns:a16="http://schemas.microsoft.com/office/drawing/2014/main" id="{596BB56C-ACA1-BF42-B1CE-A77D0CCA34B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27" name="正方形/長方形 26">
            <a:extLst>
              <a:ext uri="{FF2B5EF4-FFF2-40B4-BE49-F238E27FC236}">
                <a16:creationId xmlns:a16="http://schemas.microsoft.com/office/drawing/2014/main" id="{EF6CA313-759B-224A-A289-CAA67AD7B81A}"/>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28" name="正方形/長方形 27">
            <a:extLst>
              <a:ext uri="{FF2B5EF4-FFF2-40B4-BE49-F238E27FC236}">
                <a16:creationId xmlns:a16="http://schemas.microsoft.com/office/drawing/2014/main" id="{27B3B93E-7919-554F-9F65-260EB413B2DD}"/>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9" name="正方形/長方形 28">
            <a:extLst>
              <a:ext uri="{FF2B5EF4-FFF2-40B4-BE49-F238E27FC236}">
                <a16:creationId xmlns:a16="http://schemas.microsoft.com/office/drawing/2014/main" id="{10BE7FE1-C908-704A-9633-26CE819769FA}"/>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0" name="正方形/長方形 29">
            <a:extLst>
              <a:ext uri="{FF2B5EF4-FFF2-40B4-BE49-F238E27FC236}">
                <a16:creationId xmlns:a16="http://schemas.microsoft.com/office/drawing/2014/main" id="{FDDBC3EE-BD25-6D46-8BBE-9B444BDF67FA}"/>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14" name="テキスト ボックス 13">
            <a:extLst>
              <a:ext uri="{FF2B5EF4-FFF2-40B4-BE49-F238E27FC236}">
                <a16:creationId xmlns:a16="http://schemas.microsoft.com/office/drawing/2014/main" id="{FD5CEB10-410D-D14B-A466-8B72AAB135DA}"/>
              </a:ext>
            </a:extLst>
          </p:cNvPr>
          <p:cNvSpPr txBox="1"/>
          <p:nvPr/>
        </p:nvSpPr>
        <p:spPr>
          <a:xfrm>
            <a:off x="1796333" y="2903693"/>
            <a:ext cx="4966424" cy="646331"/>
          </a:xfrm>
          <a:prstGeom prst="rect">
            <a:avLst/>
          </a:prstGeom>
          <a:noFill/>
          <a:ln>
            <a:noFill/>
          </a:ln>
        </p:spPr>
        <p:txBody>
          <a:bodyPr wrap="none" rtlCol="0">
            <a:spAutoFit/>
          </a:bodyPr>
          <a:lstStyle/>
          <a:p>
            <a:r>
              <a:rPr kumimoji="1" lang="en-US" altLang="ja-JP" sz="3600" b="1" dirty="0">
                <a:solidFill>
                  <a:schemeClr val="accent6">
                    <a:lumMod val="40000"/>
                    <a:lumOff val="60000"/>
                  </a:schemeClr>
                </a:solidFill>
                <a:latin typeface="Meiryo" panose="020B0604030504040204" pitchFamily="34" charset="-128"/>
                <a:ea typeface="Meiryo" panose="020B0604030504040204" pitchFamily="34" charset="-128"/>
              </a:rPr>
              <a:t>1. </a:t>
            </a:r>
            <a:r>
              <a:rPr kumimoji="1" lang="ja-JP" altLang="en-US" sz="3600" b="1">
                <a:solidFill>
                  <a:schemeClr val="accent6">
                    <a:lumMod val="40000"/>
                    <a:lumOff val="60000"/>
                  </a:schemeClr>
                </a:solidFill>
                <a:latin typeface="Meiryo" panose="020B0604030504040204" pitchFamily="34" charset="-128"/>
                <a:ea typeface="Meiryo" panose="020B0604030504040204" pitchFamily="34" charset="-128"/>
              </a:rPr>
              <a:t>仮眠による効果測定</a:t>
            </a:r>
            <a:endParaRPr kumimoji="1" lang="en-US" altLang="ja-JP" sz="3600" b="1" dirty="0">
              <a:solidFill>
                <a:schemeClr val="accent6">
                  <a:lumMod val="40000"/>
                  <a:lumOff val="60000"/>
                </a:schemeClr>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2CDFFCC2-B980-5D42-9B48-6DDB23A1C45B}"/>
              </a:ext>
            </a:extLst>
          </p:cNvPr>
          <p:cNvSpPr txBox="1"/>
          <p:nvPr/>
        </p:nvSpPr>
        <p:spPr>
          <a:xfrm>
            <a:off x="1796333" y="3794739"/>
            <a:ext cx="5889754" cy="646331"/>
          </a:xfrm>
          <a:prstGeom prst="rect">
            <a:avLst/>
          </a:prstGeom>
          <a:solidFill>
            <a:srgbClr val="FFFF00"/>
          </a:solidFill>
          <a:ln>
            <a:solidFill>
              <a:srgbClr val="FF0000"/>
            </a:solidFill>
          </a:ln>
        </p:spPr>
        <p:txBody>
          <a:bodyPr wrap="none" rtlCol="0">
            <a:spAutoFit/>
          </a:bodyPr>
          <a:lstStyle/>
          <a:p>
            <a:r>
              <a:rPr lang="en-US" altLang="ja-JP" sz="3600" b="1" dirty="0">
                <a:solidFill>
                  <a:schemeClr val="accent6">
                    <a:lumMod val="75000"/>
                  </a:schemeClr>
                </a:solidFill>
                <a:latin typeface="Meiryo" panose="020B0604030504040204" pitchFamily="34" charset="-128"/>
                <a:ea typeface="Meiryo" panose="020B0604030504040204" pitchFamily="34" charset="-128"/>
              </a:rPr>
              <a:t>2. </a:t>
            </a:r>
            <a:r>
              <a:rPr lang="ja-JP" altLang="en-US" sz="3600" b="1">
                <a:solidFill>
                  <a:schemeClr val="accent6">
                    <a:lumMod val="75000"/>
                  </a:schemeClr>
                </a:solidFill>
                <a:latin typeface="Meiryo" panose="020B0604030504040204" pitchFamily="34" charset="-128"/>
                <a:ea typeface="Meiryo" panose="020B0604030504040204" pitchFamily="34" charset="-128"/>
              </a:rPr>
              <a:t>知識啓発による効果測定</a:t>
            </a:r>
            <a:endParaRPr lang="en-US" altLang="ja-JP" sz="3600" b="1" dirty="0">
              <a:solidFill>
                <a:schemeClr val="accent6">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4">
            <a:extLst>
              <a:ext uri="{FF2B5EF4-FFF2-40B4-BE49-F238E27FC236}">
                <a16:creationId xmlns:a16="http://schemas.microsoft.com/office/drawing/2014/main" id="{35F3B81F-03B2-114E-88E3-3634DC977589}"/>
              </a:ext>
            </a:extLst>
          </p:cNvPr>
          <p:cNvSpPr>
            <a:spLocks noGrp="1"/>
          </p:cNvSpPr>
          <p:nvPr>
            <p:ph type="sldNum" sz="quarter" idx="12"/>
          </p:nvPr>
        </p:nvSpPr>
        <p:spPr>
          <a:xfrm>
            <a:off x="6553200" y="6366182"/>
            <a:ext cx="2133600" cy="365125"/>
          </a:xfrm>
        </p:spPr>
        <p:txBody>
          <a:bodyPr/>
          <a:lstStyle/>
          <a:p>
            <a:fld id="{E9791DFF-FD54-7B44-9A52-7D9A5D7D4C11}" type="slidenum">
              <a:rPr kumimoji="1" lang="ja-JP" altLang="en-US" smtClean="0"/>
              <a:t>48</a:t>
            </a:fld>
            <a:endParaRPr kumimoji="1" lang="ja-JP" altLang="en-US" dirty="0"/>
          </a:p>
        </p:txBody>
      </p:sp>
    </p:spTree>
    <p:extLst>
      <p:ext uri="{BB962C8B-B14F-4D97-AF65-F5344CB8AC3E}">
        <p14:creationId xmlns:p14="http://schemas.microsoft.com/office/powerpoint/2010/main" val="1745774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334D942-3778-314C-9CC5-3D8C565D69AA}"/>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1" name="テキスト ボックス 10">
            <a:extLst>
              <a:ext uri="{FF2B5EF4-FFF2-40B4-BE49-F238E27FC236}">
                <a16:creationId xmlns:a16="http://schemas.microsoft.com/office/drawing/2014/main" id="{AB6CD70A-DF32-014C-8012-E7DC73D21D36}"/>
              </a:ext>
            </a:extLst>
          </p:cNvPr>
          <p:cNvSpPr txBox="1"/>
          <p:nvPr/>
        </p:nvSpPr>
        <p:spPr>
          <a:xfrm>
            <a:off x="70865" y="122563"/>
            <a:ext cx="5314275" cy="707886"/>
          </a:xfrm>
          <a:prstGeom prst="rect">
            <a:avLst/>
          </a:prstGeom>
          <a:noFill/>
        </p:spPr>
        <p:txBody>
          <a:bodyPr wrap="none" rtlCol="0">
            <a:spAutoFit/>
          </a:bodyPr>
          <a:lstStyle/>
          <a:p>
            <a:r>
              <a:rPr lang="ja-JP" altLang="en-US" sz="4000" b="1">
                <a:solidFill>
                  <a:srgbClr val="F79646">
                    <a:lumMod val="75000"/>
                  </a:srgbClr>
                </a:solidFill>
                <a:latin typeface="Meiryo" panose="020B0604030504040204" pitchFamily="34" charset="-128"/>
                <a:ea typeface="Meiryo" panose="020B0604030504040204" pitchFamily="34" charset="-128"/>
              </a:rPr>
              <a:t>知識啓発後の眠気変化</a:t>
            </a:r>
            <a:endParaRPr lang="en-US" altLang="ja-JP" sz="4000" b="1" dirty="0">
              <a:solidFill>
                <a:srgbClr val="F79646">
                  <a:lumMod val="75000"/>
                </a:srgbClr>
              </a:solidFill>
              <a:latin typeface="Meiryo" panose="020B0604030504040204" pitchFamily="34" charset="-128"/>
              <a:ea typeface="Meiryo" panose="020B0604030504040204" pitchFamily="34" charset="-128"/>
            </a:endParaRPr>
          </a:p>
        </p:txBody>
      </p:sp>
      <p:sp>
        <p:nvSpPr>
          <p:cNvPr id="19" name="テキスト ボックス 18"/>
          <p:cNvSpPr txBox="1"/>
          <p:nvPr/>
        </p:nvSpPr>
        <p:spPr>
          <a:xfrm>
            <a:off x="2301186" y="6441060"/>
            <a:ext cx="4541628"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図</a:t>
            </a:r>
            <a:r>
              <a:rPr kumimoji="1" lang="en-US" altLang="ja-JP" sz="1600" dirty="0">
                <a:latin typeface="メイリオ" panose="020B0604030504040204" pitchFamily="50" charset="-128"/>
                <a:ea typeface="メイリオ" panose="020B0604030504040204" pitchFamily="50" charset="-128"/>
              </a:rPr>
              <a:t>12</a:t>
            </a:r>
            <a:r>
              <a:rPr kumimoji="1" lang="ja-JP" altLang="en-US"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知識啓発による授業中の眠気頻度の変化</a:t>
            </a:r>
            <a:endParaRPr kumimoji="1" lang="ja-JP" altLang="en-US" sz="16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8263753" y="3908670"/>
            <a:ext cx="689427" cy="406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t>N=16</a:t>
            </a:r>
            <a:endParaRPr lang="ja-JP" altLang="en-US" sz="1400" dirty="0"/>
          </a:p>
        </p:txBody>
      </p:sp>
      <p:sp>
        <p:nvSpPr>
          <p:cNvPr id="23" name="スライド番号プレースホルダー 4">
            <a:extLst>
              <a:ext uri="{FF2B5EF4-FFF2-40B4-BE49-F238E27FC236}">
                <a16:creationId xmlns:a16="http://schemas.microsoft.com/office/drawing/2014/main" id="{5007723F-2B15-DB4C-9EEA-E28E32DAC55B}"/>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49</a:t>
            </a:fld>
            <a:endParaRPr kumimoji="1" lang="ja-JP" altLang="en-US" dirty="0"/>
          </a:p>
        </p:txBody>
      </p:sp>
      <p:sp>
        <p:nvSpPr>
          <p:cNvPr id="26" name="正方形/長方形 25">
            <a:extLst>
              <a:ext uri="{FF2B5EF4-FFF2-40B4-BE49-F238E27FC236}">
                <a16:creationId xmlns:a16="http://schemas.microsoft.com/office/drawing/2014/main" id="{596BB56C-ACA1-BF42-B1CE-A77D0CCA34BC}"/>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27" name="正方形/長方形 26">
            <a:extLst>
              <a:ext uri="{FF2B5EF4-FFF2-40B4-BE49-F238E27FC236}">
                <a16:creationId xmlns:a16="http://schemas.microsoft.com/office/drawing/2014/main" id="{EF6CA313-759B-224A-A289-CAA67AD7B81A}"/>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28" name="正方形/長方形 27">
            <a:extLst>
              <a:ext uri="{FF2B5EF4-FFF2-40B4-BE49-F238E27FC236}">
                <a16:creationId xmlns:a16="http://schemas.microsoft.com/office/drawing/2014/main" id="{27B3B93E-7919-554F-9F65-260EB413B2DD}"/>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9" name="正方形/長方形 28">
            <a:extLst>
              <a:ext uri="{FF2B5EF4-FFF2-40B4-BE49-F238E27FC236}">
                <a16:creationId xmlns:a16="http://schemas.microsoft.com/office/drawing/2014/main" id="{10BE7FE1-C908-704A-9633-26CE819769FA}"/>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0" name="正方形/長方形 29">
            <a:extLst>
              <a:ext uri="{FF2B5EF4-FFF2-40B4-BE49-F238E27FC236}">
                <a16:creationId xmlns:a16="http://schemas.microsoft.com/office/drawing/2014/main" id="{FDDBC3EE-BD25-6D46-8BBE-9B444BDF67FA}"/>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graphicFrame>
        <p:nvGraphicFramePr>
          <p:cNvPr id="31" name="グラフ 30">
            <a:extLst>
              <a:ext uri="{FF2B5EF4-FFF2-40B4-BE49-F238E27FC236}">
                <a16:creationId xmlns:a16="http://schemas.microsoft.com/office/drawing/2014/main" id="{BB7D0C8A-97E8-4B06-9591-F3AEB2689599}"/>
              </a:ext>
            </a:extLst>
          </p:cNvPr>
          <p:cNvGraphicFramePr>
            <a:graphicFrameLocks/>
          </p:cNvGraphicFramePr>
          <p:nvPr>
            <p:extLst/>
          </p:nvPr>
        </p:nvGraphicFramePr>
        <p:xfrm>
          <a:off x="171349" y="976802"/>
          <a:ext cx="8972651" cy="4403697"/>
        </p:xfrm>
        <a:graphic>
          <a:graphicData uri="http://schemas.openxmlformats.org/drawingml/2006/chart">
            <c:chart xmlns:c="http://schemas.openxmlformats.org/drawingml/2006/chart" xmlns:r="http://schemas.openxmlformats.org/officeDocument/2006/relationships" r:id="rId2"/>
          </a:graphicData>
        </a:graphic>
      </p:graphicFrame>
      <p:sp>
        <p:nvSpPr>
          <p:cNvPr id="32" name="四角形吹き出し 3">
            <a:extLst>
              <a:ext uri="{FF2B5EF4-FFF2-40B4-BE49-F238E27FC236}">
                <a16:creationId xmlns:a16="http://schemas.microsoft.com/office/drawing/2014/main" id="{2DB7D4A4-BE06-431A-AEDA-099FCF121D08}"/>
              </a:ext>
            </a:extLst>
          </p:cNvPr>
          <p:cNvSpPr/>
          <p:nvPr/>
        </p:nvSpPr>
        <p:spPr>
          <a:xfrm>
            <a:off x="2249615" y="5731521"/>
            <a:ext cx="5436472" cy="624829"/>
          </a:xfrm>
          <a:prstGeom prst="wedgeRectCallout">
            <a:avLst>
              <a:gd name="adj1" fmla="val -28547"/>
              <a:gd name="adj2" fmla="val -8266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ｐ</a:t>
            </a:r>
            <a:r>
              <a:rPr kumimoji="1" lang="ja-JP" altLang="en-US" sz="2400" dirty="0">
                <a:latin typeface="メイリオ" panose="020B0604030504040204" pitchFamily="50" charset="-128"/>
                <a:ea typeface="メイリオ" panose="020B0604030504040204" pitchFamily="50" charset="-128"/>
              </a:rPr>
              <a:t>値</a:t>
            </a:r>
            <a:r>
              <a:rPr kumimoji="1" lang="en-US" altLang="ja-JP" sz="2400" dirty="0">
                <a:latin typeface="メイリオ" panose="020B0604030504040204" pitchFamily="50" charset="-128"/>
                <a:ea typeface="メイリオ" panose="020B0604030504040204" pitchFamily="50" charset="-128"/>
              </a:rPr>
              <a:t>=0.54&gt;0.05</a:t>
            </a:r>
            <a:r>
              <a:rPr kumimoji="1" lang="ja-JP" altLang="en-US" sz="2400" dirty="0">
                <a:latin typeface="メイリオ" panose="020B0604030504040204" pitchFamily="50" charset="-128"/>
                <a:ea typeface="メイリオ" panose="020B0604030504040204" pitchFamily="50" charset="-128"/>
              </a:rPr>
              <a:t>　有意な差はない。</a:t>
            </a:r>
          </a:p>
        </p:txBody>
      </p:sp>
      <p:sp>
        <p:nvSpPr>
          <p:cNvPr id="2" name="テキスト ボックス 1">
            <a:extLst>
              <a:ext uri="{FF2B5EF4-FFF2-40B4-BE49-F238E27FC236}">
                <a16:creationId xmlns:a16="http://schemas.microsoft.com/office/drawing/2014/main" id="{8D2A0346-1969-914F-90F1-5D76CF8C6D6E}"/>
              </a:ext>
            </a:extLst>
          </p:cNvPr>
          <p:cNvSpPr txBox="1"/>
          <p:nvPr/>
        </p:nvSpPr>
        <p:spPr>
          <a:xfrm>
            <a:off x="363070" y="4315070"/>
            <a:ext cx="683200" cy="369332"/>
          </a:xfrm>
          <a:prstGeom prst="rect">
            <a:avLst/>
          </a:prstGeom>
          <a:noFill/>
        </p:spPr>
        <p:txBody>
          <a:bodyPr wrap="none" rtlCol="0">
            <a:spAutoFit/>
          </a:bodyPr>
          <a:lstStyle/>
          <a:p>
            <a:r>
              <a:rPr kumimoji="1" lang="en-US" altLang="ja-JP" dirty="0"/>
              <a:t>N=16</a:t>
            </a:r>
            <a:endParaRPr kumimoji="1" lang="ja-JP" altLang="en-US"/>
          </a:p>
        </p:txBody>
      </p:sp>
      <p:sp>
        <p:nvSpPr>
          <p:cNvPr id="15" name="テキスト ボックス 14">
            <a:extLst>
              <a:ext uri="{FF2B5EF4-FFF2-40B4-BE49-F238E27FC236}">
                <a16:creationId xmlns:a16="http://schemas.microsoft.com/office/drawing/2014/main" id="{988E0070-AB54-CB41-8F56-B72BA9D2C96D}"/>
              </a:ext>
            </a:extLst>
          </p:cNvPr>
          <p:cNvSpPr txBox="1"/>
          <p:nvPr/>
        </p:nvSpPr>
        <p:spPr>
          <a:xfrm>
            <a:off x="363070" y="2276604"/>
            <a:ext cx="683200" cy="369332"/>
          </a:xfrm>
          <a:prstGeom prst="rect">
            <a:avLst/>
          </a:prstGeom>
          <a:noFill/>
        </p:spPr>
        <p:txBody>
          <a:bodyPr wrap="none" rtlCol="0">
            <a:spAutoFit/>
          </a:bodyPr>
          <a:lstStyle/>
          <a:p>
            <a:r>
              <a:rPr kumimoji="1" lang="en-US" altLang="ja-JP" dirty="0"/>
              <a:t>N=16</a:t>
            </a:r>
            <a:endParaRPr kumimoji="1" lang="ja-JP" altLang="en-US"/>
          </a:p>
        </p:txBody>
      </p:sp>
    </p:spTree>
    <p:extLst>
      <p:ext uri="{BB962C8B-B14F-4D97-AF65-F5344CB8AC3E}">
        <p14:creationId xmlns:p14="http://schemas.microsoft.com/office/powerpoint/2010/main" val="268288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A4F98A5-6326-C440-B0BB-97A675FAF1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0490" y="3683001"/>
            <a:ext cx="3335706" cy="3006834"/>
          </a:xfrm>
          <a:prstGeom prst="rect">
            <a:avLst/>
          </a:prstGeom>
        </p:spPr>
      </p:pic>
      <p:sp>
        <p:nvSpPr>
          <p:cNvPr id="9" name="テキスト ボックス 8">
            <a:extLst>
              <a:ext uri="{FF2B5EF4-FFF2-40B4-BE49-F238E27FC236}">
                <a16:creationId xmlns:a16="http://schemas.microsoft.com/office/drawing/2014/main" id="{3479120E-B830-A14D-ADF3-91414719299D}"/>
              </a:ext>
            </a:extLst>
          </p:cNvPr>
          <p:cNvSpPr txBox="1"/>
          <p:nvPr/>
        </p:nvSpPr>
        <p:spPr>
          <a:xfrm>
            <a:off x="259501" y="6382058"/>
            <a:ext cx="4796378" cy="307777"/>
          </a:xfrm>
          <a:prstGeom prst="rect">
            <a:avLst/>
          </a:prstGeom>
          <a:noFill/>
        </p:spPr>
        <p:txBody>
          <a:bodyPr wrap="none" rtlCol="0">
            <a:spAutoFit/>
          </a:bodyPr>
          <a:lstStyle/>
          <a:p>
            <a:r>
              <a:rPr lang="ja-JP" altLang="en-US" sz="1400" dirty="0"/>
              <a:t>画像：</a:t>
            </a:r>
            <a:r>
              <a:rPr lang="en" altLang="ja-JP" sz="1400" dirty="0"/>
              <a:t>https://</a:t>
            </a:r>
            <a:r>
              <a:rPr lang="en" altLang="ja-JP" sz="1400" dirty="0" err="1"/>
              <a:t>www.suruga-ya.jp</a:t>
            </a:r>
            <a:r>
              <a:rPr lang="en" altLang="ja-JP" sz="1400" dirty="0"/>
              <a:t>/product/detail/646057275001</a:t>
            </a:r>
            <a:endParaRPr lang="en-US" altLang="ja-JP" sz="1400" dirty="0"/>
          </a:p>
        </p:txBody>
      </p:sp>
      <p:sp>
        <p:nvSpPr>
          <p:cNvPr id="11" name="テキスト ボックス 10">
            <a:extLst>
              <a:ext uri="{FF2B5EF4-FFF2-40B4-BE49-F238E27FC236}">
                <a16:creationId xmlns:a16="http://schemas.microsoft.com/office/drawing/2014/main" id="{85C78196-7CBB-034F-B7C5-DE89B7592291}"/>
              </a:ext>
            </a:extLst>
          </p:cNvPr>
          <p:cNvSpPr txBox="1"/>
          <p:nvPr/>
        </p:nvSpPr>
        <p:spPr>
          <a:xfrm>
            <a:off x="1089849" y="1374672"/>
            <a:ext cx="7596951" cy="2308324"/>
          </a:xfrm>
          <a:prstGeom prst="rect">
            <a:avLst/>
          </a:prstGeom>
          <a:noFill/>
        </p:spPr>
        <p:txBody>
          <a:bodyPr wrap="none" rtlCol="0">
            <a:spAutoFit/>
          </a:bodyPr>
          <a:lstStyle/>
          <a:p>
            <a:r>
              <a:rPr kumimoji="1" lang="ja-JP" altLang="en-US" sz="7200" b="1">
                <a:latin typeface="Meiryo" panose="020B0604030504040204" pitchFamily="34" charset="-128"/>
                <a:ea typeface="Meiryo" panose="020B0604030504040204" pitchFamily="34" charset="-128"/>
                <a:cs typeface="HGS創英角ｺﾞｼｯｸUB"/>
              </a:rPr>
              <a:t>どんな対策が</a:t>
            </a:r>
            <a:endParaRPr kumimoji="1" lang="en-US" altLang="ja-JP" sz="7200" b="1" dirty="0">
              <a:latin typeface="Meiryo" panose="020B0604030504040204" pitchFamily="34" charset="-128"/>
              <a:ea typeface="Meiryo" panose="020B0604030504040204" pitchFamily="34" charset="-128"/>
              <a:cs typeface="HGS創英角ｺﾞｼｯｸUB"/>
            </a:endParaRPr>
          </a:p>
          <a:p>
            <a:r>
              <a:rPr lang="ja-JP" altLang="en-US" sz="7200" b="1">
                <a:latin typeface="Meiryo" panose="020B0604030504040204" pitchFamily="34" charset="-128"/>
                <a:ea typeface="Meiryo" panose="020B0604030504040204" pitchFamily="34" charset="-128"/>
                <a:cs typeface="HGS創英角ｺﾞｼｯｸUB"/>
              </a:rPr>
              <a:t>取られているの？</a:t>
            </a:r>
            <a:endParaRPr kumimoji="1" lang="ja-JP" altLang="en-US" sz="7200" b="1" dirty="0">
              <a:latin typeface="Meiryo" panose="020B0604030504040204" pitchFamily="34" charset="-128"/>
              <a:ea typeface="Meiryo" panose="020B0604030504040204" pitchFamily="34" charset="-128"/>
              <a:cs typeface="HGS創英角ｺﾞｼｯｸUB"/>
            </a:endParaRPr>
          </a:p>
        </p:txBody>
      </p:sp>
      <p:sp>
        <p:nvSpPr>
          <p:cNvPr id="2" name="スライド番号プレースホルダー 1">
            <a:extLst>
              <a:ext uri="{FF2B5EF4-FFF2-40B4-BE49-F238E27FC236}">
                <a16:creationId xmlns:a16="http://schemas.microsoft.com/office/drawing/2014/main" id="{A7839A46-0D43-9D44-9DB2-8E862E5E74E6}"/>
              </a:ext>
            </a:extLst>
          </p:cNvPr>
          <p:cNvSpPr>
            <a:spLocks noGrp="1"/>
          </p:cNvSpPr>
          <p:nvPr>
            <p:ph type="sldNum" sz="quarter" idx="12"/>
          </p:nvPr>
        </p:nvSpPr>
        <p:spPr/>
        <p:txBody>
          <a:bodyPr/>
          <a:lstStyle/>
          <a:p>
            <a:fld id="{E9791DFF-FD54-7B44-9A52-7D9A5D7D4C11}" type="slidenum">
              <a:rPr kumimoji="1" lang="ja-JP" altLang="en-US" smtClean="0"/>
              <a:t>5</a:t>
            </a:fld>
            <a:endParaRPr kumimoji="1" lang="ja-JP" altLang="en-US"/>
          </a:p>
        </p:txBody>
      </p:sp>
      <p:sp>
        <p:nvSpPr>
          <p:cNvPr id="3" name="テキスト ボックス 2"/>
          <p:cNvSpPr txBox="1"/>
          <p:nvPr/>
        </p:nvSpPr>
        <p:spPr>
          <a:xfrm>
            <a:off x="5201548" y="5892800"/>
            <a:ext cx="1351652" cy="276999"/>
          </a:xfrm>
          <a:prstGeom prst="rect">
            <a:avLst/>
          </a:prstGeom>
          <a:noFill/>
        </p:spPr>
        <p:txBody>
          <a:bodyPr wrap="none" rtlCol="0">
            <a:spAutoFit/>
          </a:bodyPr>
          <a:lstStyle/>
          <a:p>
            <a:r>
              <a:rPr kumimoji="1" lang="ja-JP" altLang="en-US" sz="1200" dirty="0"/>
              <a:t>フィル</a:t>
            </a:r>
            <a:r>
              <a:rPr kumimoji="1" lang="ja-JP" altLang="en-US" sz="1200"/>
              <a:t>・アンデス君</a:t>
            </a:r>
          </a:p>
        </p:txBody>
      </p:sp>
      <p:sp>
        <p:nvSpPr>
          <p:cNvPr id="7" name="正方形/長方形 6">
            <a:extLst>
              <a:ext uri="{FF2B5EF4-FFF2-40B4-BE49-F238E27FC236}">
                <a16:creationId xmlns:a16="http://schemas.microsoft.com/office/drawing/2014/main" id="{916982E8-837D-814B-A85E-19F3813EFBB8}"/>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8" name="正方形/長方形 17">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9" name="正方形/長方形 18">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0" name="正方形/長方形 19">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036099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334D942-3778-314C-9CC5-3D8C565D69AA}"/>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1" name="テキスト ボックス 10">
            <a:extLst>
              <a:ext uri="{FF2B5EF4-FFF2-40B4-BE49-F238E27FC236}">
                <a16:creationId xmlns:a16="http://schemas.microsoft.com/office/drawing/2014/main" id="{AB6CD70A-DF32-014C-8012-E7DC73D21D36}"/>
              </a:ext>
            </a:extLst>
          </p:cNvPr>
          <p:cNvSpPr txBox="1"/>
          <p:nvPr/>
        </p:nvSpPr>
        <p:spPr>
          <a:xfrm>
            <a:off x="70865" y="122563"/>
            <a:ext cx="4801314" cy="707886"/>
          </a:xfrm>
          <a:prstGeom prst="rect">
            <a:avLst/>
          </a:prstGeom>
          <a:noFill/>
        </p:spPr>
        <p:txBody>
          <a:bodyPr wrap="none" rtlCol="0">
            <a:spAutoFit/>
          </a:bodyPr>
          <a:lstStyle/>
          <a:p>
            <a:r>
              <a:rPr lang="ja-JP" altLang="en-US" sz="4000" b="1" dirty="0">
                <a:solidFill>
                  <a:srgbClr val="F79646">
                    <a:lumMod val="75000"/>
                  </a:srgbClr>
                </a:solidFill>
                <a:latin typeface="Meiryo" panose="020B0604030504040204" pitchFamily="34" charset="-128"/>
                <a:ea typeface="Meiryo" panose="020B0604030504040204" pitchFamily="34" charset="-128"/>
              </a:rPr>
              <a:t>知識啓発による変化</a:t>
            </a:r>
            <a:endParaRPr lang="en-US" altLang="ja-JP" sz="4000" b="1" dirty="0">
              <a:solidFill>
                <a:srgbClr val="F79646">
                  <a:lumMod val="75000"/>
                </a:srgbClr>
              </a:solidFill>
              <a:latin typeface="Meiryo" panose="020B0604030504040204" pitchFamily="34" charset="-128"/>
              <a:ea typeface="Meiryo" panose="020B0604030504040204" pitchFamily="34" charset="-128"/>
            </a:endParaRPr>
          </a:p>
        </p:txBody>
      </p:sp>
      <p:grpSp>
        <p:nvGrpSpPr>
          <p:cNvPr id="5" name="グループ化 4">
            <a:extLst>
              <a:ext uri="{FF2B5EF4-FFF2-40B4-BE49-F238E27FC236}">
                <a16:creationId xmlns:a16="http://schemas.microsoft.com/office/drawing/2014/main" id="{D3C26C19-76D2-6E43-8FA3-DEB8B8E98C0F}"/>
              </a:ext>
            </a:extLst>
          </p:cNvPr>
          <p:cNvGrpSpPr/>
          <p:nvPr/>
        </p:nvGrpSpPr>
        <p:grpSpPr>
          <a:xfrm>
            <a:off x="162753" y="2723877"/>
            <a:ext cx="7897164" cy="3974138"/>
            <a:chOff x="162753" y="2723877"/>
            <a:chExt cx="7897164" cy="3974138"/>
          </a:xfrm>
        </p:grpSpPr>
        <p:graphicFrame>
          <p:nvGraphicFramePr>
            <p:cNvPr id="25" name="グラフ 24">
              <a:extLst>
                <a:ext uri="{FF2B5EF4-FFF2-40B4-BE49-F238E27FC236}">
                  <a16:creationId xmlns:a16="http://schemas.microsoft.com/office/drawing/2014/main" id="{8581A5A5-0914-495F-95D5-751EF1463DE7}"/>
                </a:ext>
              </a:extLst>
            </p:cNvPr>
            <p:cNvGraphicFramePr>
              <a:graphicFrameLocks/>
            </p:cNvGraphicFramePr>
            <p:nvPr>
              <p:extLst>
                <p:ext uri="{D42A27DB-BD31-4B8C-83A1-F6EECF244321}">
                  <p14:modId xmlns:p14="http://schemas.microsoft.com/office/powerpoint/2010/main" val="782103816"/>
                </p:ext>
              </p:extLst>
            </p:nvPr>
          </p:nvGraphicFramePr>
          <p:xfrm>
            <a:off x="162753" y="2723877"/>
            <a:ext cx="7447257" cy="3974138"/>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7600298" y="6374801"/>
              <a:ext cx="459619" cy="230832"/>
            </a:xfrm>
            <a:prstGeom prst="rect">
              <a:avLst/>
            </a:prstGeom>
            <a:noFill/>
          </p:spPr>
          <p:txBody>
            <a:bodyPr wrap="square" rtlCol="0">
              <a:spAutoFit/>
            </a:bodyPr>
            <a:lstStyle/>
            <a:p>
              <a:r>
                <a:rPr kumimoji="1" lang="ja-JP" altLang="en-US" sz="900" dirty="0"/>
                <a:t>（人）</a:t>
              </a:r>
            </a:p>
          </p:txBody>
        </p:sp>
      </p:grpSp>
      <p:sp>
        <p:nvSpPr>
          <p:cNvPr id="4" name="角丸四角形吹き出し 3"/>
          <p:cNvSpPr/>
          <p:nvPr/>
        </p:nvSpPr>
        <p:spPr>
          <a:xfrm>
            <a:off x="7132465" y="3016088"/>
            <a:ext cx="1879559" cy="596028"/>
          </a:xfrm>
          <a:prstGeom prst="wedgeRoundRectCallout">
            <a:avLst>
              <a:gd name="adj1" fmla="val -17953"/>
              <a:gd name="adj2" fmla="val 20618"/>
              <a:gd name="adj3" fmla="val 16667"/>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solidFill>
                  <a:srgbClr val="FF0000"/>
                </a:solidFill>
              </a:rPr>
              <a:t>知識啓発</a:t>
            </a:r>
            <a:r>
              <a:rPr kumimoji="1" lang="ja-JP" altLang="en-US" sz="2400" dirty="0">
                <a:solidFill>
                  <a:srgbClr val="FF0000"/>
                </a:solidFill>
              </a:rPr>
              <a:t>前</a:t>
            </a:r>
          </a:p>
        </p:txBody>
      </p:sp>
      <p:sp>
        <p:nvSpPr>
          <p:cNvPr id="19" name="角丸四角形吹き出し 18"/>
          <p:cNvSpPr/>
          <p:nvPr/>
        </p:nvSpPr>
        <p:spPr>
          <a:xfrm>
            <a:off x="7132465" y="3714332"/>
            <a:ext cx="1879559" cy="596028"/>
          </a:xfrm>
          <a:prstGeom prst="wedgeRoundRectCallout">
            <a:avLst>
              <a:gd name="adj1" fmla="val -43794"/>
              <a:gd name="adj2" fmla="val 15062"/>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solidFill>
                  <a:schemeClr val="accent1">
                    <a:lumMod val="75000"/>
                  </a:schemeClr>
                </a:solidFill>
              </a:rPr>
              <a:t>一週間後</a:t>
            </a:r>
          </a:p>
        </p:txBody>
      </p:sp>
      <p:sp>
        <p:nvSpPr>
          <p:cNvPr id="7" name="テキスト ボックス 6"/>
          <p:cNvSpPr txBox="1"/>
          <p:nvPr/>
        </p:nvSpPr>
        <p:spPr>
          <a:xfrm>
            <a:off x="4443528" y="5172472"/>
            <a:ext cx="4474229" cy="954107"/>
          </a:xfrm>
          <a:prstGeom prst="rect">
            <a:avLst/>
          </a:prstGeom>
          <a:solidFill>
            <a:srgbClr val="FFD579"/>
          </a:solidFill>
          <a:ln>
            <a:solidFill>
              <a:srgbClr val="FF0000"/>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ja-JP" altLang="en-US" sz="2800" dirty="0">
                <a:solidFill>
                  <a:srgbClr val="FF0000"/>
                </a:solidFill>
              </a:rPr>
              <a:t>知識の啓発により</a:t>
            </a:r>
            <a:endParaRPr lang="en-US" altLang="ja-JP" sz="2800" dirty="0">
              <a:solidFill>
                <a:srgbClr val="FF0000"/>
              </a:solidFill>
            </a:endParaRPr>
          </a:p>
          <a:p>
            <a:pPr algn="ctr"/>
            <a:r>
              <a:rPr lang="ja-JP" altLang="en-US" sz="2800" dirty="0">
                <a:solidFill>
                  <a:srgbClr val="FF0000"/>
                </a:solidFill>
              </a:rPr>
              <a:t>手軽な行動の変化が現れた</a:t>
            </a:r>
            <a:endParaRPr kumimoji="1" lang="ja-JP" altLang="en-US" sz="2800" dirty="0">
              <a:solidFill>
                <a:srgbClr val="FF0000"/>
              </a:solidFill>
            </a:endParaRPr>
          </a:p>
        </p:txBody>
      </p:sp>
      <p:sp>
        <p:nvSpPr>
          <p:cNvPr id="23" name="テキスト ボックス 22"/>
          <p:cNvSpPr txBox="1"/>
          <p:nvPr/>
        </p:nvSpPr>
        <p:spPr>
          <a:xfrm>
            <a:off x="2287680" y="6551121"/>
            <a:ext cx="4092787" cy="400110"/>
          </a:xfrm>
          <a:prstGeom prst="rect">
            <a:avLst/>
          </a:prstGeom>
          <a:noFill/>
        </p:spPr>
        <p:txBody>
          <a:bodyPr wrap="none" rtlCol="0">
            <a:spAutoFit/>
          </a:bodyPr>
          <a:lstStyle/>
          <a:p>
            <a:r>
              <a:rPr kumimoji="1" lang="ja-JP" altLang="en-US" sz="2000">
                <a:latin typeface="メイリオ" panose="020B0604030504040204" pitchFamily="50" charset="-128"/>
                <a:ea typeface="メイリオ" panose="020B0604030504040204" pitchFamily="50" charset="-128"/>
              </a:rPr>
              <a:t>図</a:t>
            </a:r>
            <a:r>
              <a:rPr kumimoji="1" lang="en-US" altLang="ja-JP" sz="2000" dirty="0">
                <a:latin typeface="メイリオ" panose="020B0604030504040204" pitchFamily="50" charset="-128"/>
                <a:ea typeface="メイリオ" panose="020B0604030504040204" pitchFamily="50" charset="-128"/>
              </a:rPr>
              <a:t>13</a:t>
            </a:r>
            <a:r>
              <a:rPr kumimoji="1" lang="ja-JP" altLang="en-US" sz="2000" dirty="0">
                <a:latin typeface="メイリオ" panose="020B0604030504040204" pitchFamily="50" charset="-128"/>
                <a:ea typeface="メイリオ" panose="020B0604030504040204" pitchFamily="50" charset="-128"/>
              </a:rPr>
              <a:t>　知識啓発前後の習慣の変化</a:t>
            </a:r>
          </a:p>
        </p:txBody>
      </p:sp>
      <p:sp>
        <p:nvSpPr>
          <p:cNvPr id="24" name="スライド番号プレースホルダー 4">
            <a:extLst>
              <a:ext uri="{FF2B5EF4-FFF2-40B4-BE49-F238E27FC236}">
                <a16:creationId xmlns:a16="http://schemas.microsoft.com/office/drawing/2014/main" id="{3DCEC09F-A126-9B4A-BDD3-22D75024165F}"/>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50</a:t>
            </a:fld>
            <a:endParaRPr kumimoji="1" lang="ja-JP" altLang="en-US" dirty="0"/>
          </a:p>
        </p:txBody>
      </p:sp>
      <p:sp>
        <p:nvSpPr>
          <p:cNvPr id="9" name="テキスト ボックス 8">
            <a:extLst>
              <a:ext uri="{FF2B5EF4-FFF2-40B4-BE49-F238E27FC236}">
                <a16:creationId xmlns:a16="http://schemas.microsoft.com/office/drawing/2014/main" id="{BF717A82-EA88-4BA7-A0C4-3399531A1425}"/>
              </a:ext>
            </a:extLst>
          </p:cNvPr>
          <p:cNvSpPr txBox="1"/>
          <p:nvPr/>
        </p:nvSpPr>
        <p:spPr>
          <a:xfrm>
            <a:off x="226243" y="1018095"/>
            <a:ext cx="6853287" cy="461665"/>
          </a:xfrm>
          <a:prstGeom prst="rect">
            <a:avLst/>
          </a:prstGeom>
          <a:noFill/>
        </p:spPr>
        <p:txBody>
          <a:bodyPr wrap="square" rtlCol="0">
            <a:spAutoFit/>
          </a:bodyPr>
          <a:lstStyle/>
          <a:p>
            <a:r>
              <a:rPr kumimoji="1" lang="ja-JP" altLang="en-US" sz="2400" dirty="0"/>
              <a:t>睡眠の質を高めるために行動を行っている人</a:t>
            </a:r>
          </a:p>
        </p:txBody>
      </p:sp>
      <p:sp>
        <p:nvSpPr>
          <p:cNvPr id="26" name="角丸四角形吹き出し 3">
            <a:extLst>
              <a:ext uri="{FF2B5EF4-FFF2-40B4-BE49-F238E27FC236}">
                <a16:creationId xmlns:a16="http://schemas.microsoft.com/office/drawing/2014/main" id="{A4D7DEF9-8E09-442E-882C-FE0A8D2304B2}"/>
              </a:ext>
            </a:extLst>
          </p:cNvPr>
          <p:cNvSpPr/>
          <p:nvPr/>
        </p:nvSpPr>
        <p:spPr>
          <a:xfrm>
            <a:off x="1826746" y="1669628"/>
            <a:ext cx="1879559" cy="1080000"/>
          </a:xfrm>
          <a:prstGeom prst="wedgeRoundRectCallout">
            <a:avLst>
              <a:gd name="adj1" fmla="val -17953"/>
              <a:gd name="adj2" fmla="val 20618"/>
              <a:gd name="adj3" fmla="val 16667"/>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solidFill>
                  <a:srgbClr val="FF0000"/>
                </a:solidFill>
              </a:rPr>
              <a:t>知識啓発</a:t>
            </a:r>
            <a:r>
              <a:rPr kumimoji="1" lang="ja-JP" altLang="en-US" sz="2400" dirty="0">
                <a:solidFill>
                  <a:srgbClr val="FF0000"/>
                </a:solidFill>
              </a:rPr>
              <a:t>前</a:t>
            </a:r>
            <a:endParaRPr kumimoji="1" lang="en-US" altLang="ja-JP" sz="2400" dirty="0">
              <a:solidFill>
                <a:srgbClr val="FF0000"/>
              </a:solidFill>
            </a:endParaRPr>
          </a:p>
          <a:p>
            <a:pPr algn="ctr"/>
            <a:r>
              <a:rPr kumimoji="1" lang="en-US" altLang="ja-JP" sz="4000" dirty="0">
                <a:solidFill>
                  <a:srgbClr val="FF0000"/>
                </a:solidFill>
              </a:rPr>
              <a:t>6</a:t>
            </a:r>
            <a:r>
              <a:rPr kumimoji="1" lang="ja-JP" altLang="en-US" sz="4000" dirty="0">
                <a:solidFill>
                  <a:srgbClr val="FF0000"/>
                </a:solidFill>
              </a:rPr>
              <a:t>人</a:t>
            </a:r>
          </a:p>
        </p:txBody>
      </p:sp>
      <p:sp>
        <p:nvSpPr>
          <p:cNvPr id="27" name="角丸四角形吹き出し 18">
            <a:extLst>
              <a:ext uri="{FF2B5EF4-FFF2-40B4-BE49-F238E27FC236}">
                <a16:creationId xmlns:a16="http://schemas.microsoft.com/office/drawing/2014/main" id="{4458F755-0EB3-4B53-BAB3-A4D11B0D2762}"/>
              </a:ext>
            </a:extLst>
          </p:cNvPr>
          <p:cNvSpPr/>
          <p:nvPr/>
        </p:nvSpPr>
        <p:spPr>
          <a:xfrm>
            <a:off x="5427786" y="1642005"/>
            <a:ext cx="1879559" cy="1080000"/>
          </a:xfrm>
          <a:prstGeom prst="wedgeRoundRectCallout">
            <a:avLst>
              <a:gd name="adj1" fmla="val -43794"/>
              <a:gd name="adj2" fmla="val 15062"/>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solidFill>
                  <a:schemeClr val="accent1">
                    <a:lumMod val="75000"/>
                  </a:schemeClr>
                </a:solidFill>
              </a:rPr>
              <a:t>一週間後</a:t>
            </a:r>
            <a:endParaRPr kumimoji="1" lang="en-US" altLang="ja-JP" sz="2400" dirty="0">
              <a:solidFill>
                <a:schemeClr val="accent1">
                  <a:lumMod val="75000"/>
                </a:schemeClr>
              </a:solidFill>
            </a:endParaRPr>
          </a:p>
          <a:p>
            <a:pPr algn="ctr"/>
            <a:r>
              <a:rPr lang="en-US" altLang="ja-JP" sz="4000" dirty="0">
                <a:solidFill>
                  <a:schemeClr val="accent1">
                    <a:lumMod val="75000"/>
                  </a:schemeClr>
                </a:solidFill>
              </a:rPr>
              <a:t>13</a:t>
            </a:r>
            <a:r>
              <a:rPr lang="ja-JP" altLang="en-US" sz="4000" dirty="0">
                <a:solidFill>
                  <a:schemeClr val="accent1">
                    <a:lumMod val="75000"/>
                  </a:schemeClr>
                </a:solidFill>
              </a:rPr>
              <a:t>人</a:t>
            </a:r>
            <a:endParaRPr kumimoji="1" lang="ja-JP" altLang="en-US" sz="4000" dirty="0">
              <a:solidFill>
                <a:schemeClr val="accent1">
                  <a:lumMod val="75000"/>
                </a:schemeClr>
              </a:solidFill>
            </a:endParaRPr>
          </a:p>
        </p:txBody>
      </p:sp>
      <p:sp>
        <p:nvSpPr>
          <p:cNvPr id="18" name="矢印: 右 17">
            <a:extLst>
              <a:ext uri="{FF2B5EF4-FFF2-40B4-BE49-F238E27FC236}">
                <a16:creationId xmlns:a16="http://schemas.microsoft.com/office/drawing/2014/main" id="{9849605F-0561-4B64-8F65-DCB6D2A63014}"/>
              </a:ext>
            </a:extLst>
          </p:cNvPr>
          <p:cNvSpPr/>
          <p:nvPr/>
        </p:nvSpPr>
        <p:spPr>
          <a:xfrm>
            <a:off x="3879130" y="1828801"/>
            <a:ext cx="1385740" cy="7447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E4A3964A-76B2-3C49-8DCA-3FC170087FD5}"/>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提案</a:t>
            </a:r>
          </a:p>
        </p:txBody>
      </p:sp>
      <p:sp>
        <p:nvSpPr>
          <p:cNvPr id="22" name="正方形/長方形 21">
            <a:extLst>
              <a:ext uri="{FF2B5EF4-FFF2-40B4-BE49-F238E27FC236}">
                <a16:creationId xmlns:a16="http://schemas.microsoft.com/office/drawing/2014/main" id="{093F6814-AEBF-D148-B987-E494E7D1C32B}"/>
              </a:ext>
            </a:extLst>
          </p:cNvPr>
          <p:cNvSpPr/>
          <p:nvPr/>
        </p:nvSpPr>
        <p:spPr>
          <a:xfrm>
            <a:off x="8175090"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実験結果</a:t>
            </a:r>
          </a:p>
        </p:txBody>
      </p:sp>
      <p:sp>
        <p:nvSpPr>
          <p:cNvPr id="28" name="正方形/長方形 27">
            <a:extLst>
              <a:ext uri="{FF2B5EF4-FFF2-40B4-BE49-F238E27FC236}">
                <a16:creationId xmlns:a16="http://schemas.microsoft.com/office/drawing/2014/main" id="{9750F9D2-F2EF-C44A-A751-8E77DD91FEC1}"/>
              </a:ext>
            </a:extLst>
          </p:cNvPr>
          <p:cNvSpPr/>
          <p:nvPr/>
        </p:nvSpPr>
        <p:spPr>
          <a:xfrm>
            <a:off x="768995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9" name="正方形/長方形 28">
            <a:extLst>
              <a:ext uri="{FF2B5EF4-FFF2-40B4-BE49-F238E27FC236}">
                <a16:creationId xmlns:a16="http://schemas.microsoft.com/office/drawing/2014/main" id="{087EB4ED-25A1-ED45-8B20-2441BF3F157F}"/>
              </a:ext>
            </a:extLst>
          </p:cNvPr>
          <p:cNvSpPr/>
          <p:nvPr/>
        </p:nvSpPr>
        <p:spPr>
          <a:xfrm>
            <a:off x="7200954"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0" name="正方形/長方形 29">
            <a:extLst>
              <a:ext uri="{FF2B5EF4-FFF2-40B4-BE49-F238E27FC236}">
                <a16:creationId xmlns:a16="http://schemas.microsoft.com/office/drawing/2014/main" id="{955F2B67-593B-0548-9B7C-AE1784729B53}"/>
              </a:ext>
            </a:extLst>
          </p:cNvPr>
          <p:cNvSpPr/>
          <p:nvPr/>
        </p:nvSpPr>
        <p:spPr>
          <a:xfrm>
            <a:off x="6715821"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89693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7" grpId="0" animBg="1"/>
      <p:bldP spid="26" grpId="0" animBg="1"/>
      <p:bldP spid="27"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5A55E1-1992-5447-ADBC-2C4D44FF9FC6}"/>
              </a:ext>
            </a:extLst>
          </p:cNvPr>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51</a:t>
            </a:fld>
            <a:endParaRPr lang="ja-JP" altLang="en-US">
              <a:solidFill>
                <a:prstClr val="black">
                  <a:tint val="75000"/>
                </a:prstClr>
              </a:solidFill>
            </a:endParaRPr>
          </a:p>
        </p:txBody>
      </p:sp>
      <p:sp>
        <p:nvSpPr>
          <p:cNvPr id="6" name="正方形/長方形 5">
            <a:extLst>
              <a:ext uri="{FF2B5EF4-FFF2-40B4-BE49-F238E27FC236}">
                <a16:creationId xmlns:a16="http://schemas.microsoft.com/office/drawing/2014/main" id="{CEBA4427-0DA8-024B-B5E4-66CEF9D0DDC4}"/>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9" name="正方形/長方形 8">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10" name="正方形/長方形 9">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11" name="正方形/長方形 10">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2" name="正方形/長方形 11">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13" name="テキスト ボックス 12">
            <a:extLst>
              <a:ext uri="{FF2B5EF4-FFF2-40B4-BE49-F238E27FC236}">
                <a16:creationId xmlns:a16="http://schemas.microsoft.com/office/drawing/2014/main" id="{7B01DA2C-D12C-6040-87FD-2EE675F0279A}"/>
              </a:ext>
            </a:extLst>
          </p:cNvPr>
          <p:cNvSpPr txBox="1"/>
          <p:nvPr/>
        </p:nvSpPr>
        <p:spPr>
          <a:xfrm>
            <a:off x="3710227" y="1115308"/>
            <a:ext cx="1723549" cy="1015663"/>
          </a:xfrm>
          <a:prstGeom prst="rect">
            <a:avLst/>
          </a:prstGeom>
          <a:noFill/>
        </p:spPr>
        <p:txBody>
          <a:bodyPr wrap="none" rtlCol="0">
            <a:spAutoFit/>
          </a:bodyPr>
          <a:lstStyle/>
          <a:p>
            <a:pPr algn="ctr"/>
            <a:r>
              <a:rPr kumimoji="1" lang="ja-JP" altLang="en-US" sz="6000" b="1">
                <a:solidFill>
                  <a:schemeClr val="accent6">
                    <a:lumMod val="75000"/>
                  </a:schemeClr>
                </a:solidFill>
                <a:latin typeface="Meiryo" panose="020B0604030504040204" pitchFamily="34" charset="-128"/>
                <a:ea typeface="Meiryo" panose="020B0604030504040204" pitchFamily="34" charset="-128"/>
              </a:rPr>
              <a:t>提案</a:t>
            </a:r>
            <a:endParaRPr kumimoji="1" lang="ja-JP" altLang="en-US" sz="6000" b="1" dirty="0">
              <a:solidFill>
                <a:schemeClr val="accent6">
                  <a:lumMod val="75000"/>
                </a:schemeClr>
              </a:solidFill>
              <a:latin typeface="Meiryo" panose="020B0604030504040204" pitchFamily="34" charset="-128"/>
              <a:ea typeface="Meiryo" panose="020B0604030504040204" pitchFamily="34" charset="-128"/>
            </a:endParaRPr>
          </a:p>
        </p:txBody>
      </p:sp>
      <p:pic>
        <p:nvPicPr>
          <p:cNvPr id="15" name="図 14">
            <a:extLst>
              <a:ext uri="{FF2B5EF4-FFF2-40B4-BE49-F238E27FC236}">
                <a16:creationId xmlns:a16="http://schemas.microsoft.com/office/drawing/2014/main" id="{D5B4DADA-0AA7-9A45-8D3B-BBA9E2BE7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482" y="2199412"/>
            <a:ext cx="5895036" cy="3999847"/>
          </a:xfrm>
          <a:prstGeom prst="rect">
            <a:avLst/>
          </a:prstGeom>
        </p:spPr>
      </p:pic>
      <p:sp>
        <p:nvSpPr>
          <p:cNvPr id="18" name="フレーム 17">
            <a:extLst>
              <a:ext uri="{FF2B5EF4-FFF2-40B4-BE49-F238E27FC236}">
                <a16:creationId xmlns:a16="http://schemas.microsoft.com/office/drawing/2014/main" id="{C43B9543-EDC8-084C-BBA8-E2393648D74F}"/>
              </a:ext>
            </a:extLst>
          </p:cNvPr>
          <p:cNvSpPr/>
          <p:nvPr/>
        </p:nvSpPr>
        <p:spPr>
          <a:xfrm>
            <a:off x="1670202" y="4921810"/>
            <a:ext cx="5895036" cy="1316795"/>
          </a:xfrm>
          <a:prstGeom prst="frame">
            <a:avLst>
              <a:gd name="adj1" fmla="val 11219"/>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40254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7BCD7E1-5632-9249-B6D0-BA27767E7FFC}"/>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graphicFrame>
        <p:nvGraphicFramePr>
          <p:cNvPr id="2" name="図表 1"/>
          <p:cNvGraphicFramePr/>
          <p:nvPr>
            <p:extLst>
              <p:ext uri="{D42A27DB-BD31-4B8C-83A1-F6EECF244321}">
                <p14:modId xmlns:p14="http://schemas.microsoft.com/office/powerpoint/2010/main" val="2712740486"/>
              </p:ext>
            </p:extLst>
          </p:nvPr>
        </p:nvGraphicFramePr>
        <p:xfrm>
          <a:off x="219188" y="976377"/>
          <a:ext cx="8705623" cy="582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テキスト ボックス 10">
            <a:extLst>
              <a:ext uri="{FF2B5EF4-FFF2-40B4-BE49-F238E27FC236}">
                <a16:creationId xmlns:a16="http://schemas.microsoft.com/office/drawing/2014/main" id="{D090550A-8A5A-C74A-B68D-17111C8D1A07}"/>
              </a:ext>
            </a:extLst>
          </p:cNvPr>
          <p:cNvSpPr txBox="1"/>
          <p:nvPr/>
        </p:nvSpPr>
        <p:spPr>
          <a:xfrm>
            <a:off x="70865" y="122563"/>
            <a:ext cx="6647974" cy="646331"/>
          </a:xfrm>
          <a:prstGeom prst="rect">
            <a:avLst/>
          </a:prstGeom>
          <a:noFill/>
        </p:spPr>
        <p:txBody>
          <a:bodyPr wrap="none" rtlCol="0">
            <a:spAutoFit/>
          </a:bodyPr>
          <a:lstStyle/>
          <a:p>
            <a:r>
              <a:rPr kumimoji="1" lang="ja-JP" altLang="en-US" sz="3600" b="1" dirty="0">
                <a:solidFill>
                  <a:schemeClr val="accent6">
                    <a:lumMod val="75000"/>
                  </a:schemeClr>
                </a:solidFill>
                <a:latin typeface="Meiryo" panose="020B0604030504040204" pitchFamily="34" charset="-128"/>
                <a:ea typeface="Meiryo" panose="020B0604030504040204" pitchFamily="34" charset="-128"/>
              </a:rPr>
              <a:t>睡眠知識の啓発</a:t>
            </a:r>
            <a:r>
              <a:rPr lang="ja-JP" altLang="en-US" sz="3600" b="1" dirty="0">
                <a:solidFill>
                  <a:schemeClr val="accent6">
                    <a:lumMod val="75000"/>
                  </a:schemeClr>
                </a:solidFill>
                <a:latin typeface="Meiryo" panose="020B0604030504040204" pitchFamily="34" charset="-128"/>
                <a:ea typeface="Meiryo" panose="020B0604030504040204" pitchFamily="34" charset="-128"/>
              </a:rPr>
              <a:t>についてまとめ</a:t>
            </a:r>
            <a:endParaRPr kumimoji="1" lang="en-US" altLang="ja-JP" sz="3600" b="1" dirty="0">
              <a:solidFill>
                <a:schemeClr val="accent6">
                  <a:lumMod val="75000"/>
                </a:schemeClr>
              </a:solidFill>
              <a:latin typeface="Meiryo" panose="020B0604030504040204" pitchFamily="34" charset="-128"/>
              <a:ea typeface="Meiryo" panose="020B0604030504040204" pitchFamily="34" charset="-128"/>
            </a:endParaRPr>
          </a:p>
        </p:txBody>
      </p:sp>
      <p:sp>
        <p:nvSpPr>
          <p:cNvPr id="12" name="スライド番号プレースホルダー 4">
            <a:extLst>
              <a:ext uri="{FF2B5EF4-FFF2-40B4-BE49-F238E27FC236}">
                <a16:creationId xmlns:a16="http://schemas.microsoft.com/office/drawing/2014/main" id="{38BD4DFE-0060-BE4E-9AAD-6FC5652E00ED}"/>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52</a:t>
            </a:fld>
            <a:endParaRPr kumimoji="1" lang="ja-JP" altLang="en-US" dirty="0"/>
          </a:p>
        </p:txBody>
      </p:sp>
      <p:sp>
        <p:nvSpPr>
          <p:cNvPr id="13" name="正方形/長方形 12">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14" name="正方形/長方形 13">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15" name="正方形/長方形 14">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16" name="正方形/長方形 15">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303427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7271317" y="1350617"/>
            <a:ext cx="1490846" cy="923330"/>
          </a:xfrm>
          <a:prstGeom prst="rect">
            <a:avLst/>
          </a:prstGeom>
          <a:solidFill>
            <a:schemeClr val="accent6">
              <a:lumMod val="60000"/>
              <a:lumOff val="40000"/>
            </a:schemeClr>
          </a:solidFill>
        </p:spPr>
        <p:txBody>
          <a:bodyPr wrap="square" rtlCol="0">
            <a:spAutoFit/>
          </a:bodyPr>
          <a:lstStyle/>
          <a:p>
            <a:pPr algn="ctr"/>
            <a:r>
              <a:rPr lang="ja-JP" altLang="en-US" b="1">
                <a:latin typeface="メイリオ" panose="020B0604030504040204" pitchFamily="50" charset="-128"/>
                <a:ea typeface="メイリオ" panose="020B0604030504040204" pitchFamily="50" charset="-128"/>
              </a:rPr>
              <a:t>学生生活課</a:t>
            </a:r>
            <a:endParaRPr lang="en-US" altLang="ja-JP" b="1" dirty="0">
              <a:latin typeface="メイリオ" panose="020B0604030504040204" pitchFamily="50" charset="-128"/>
              <a:ea typeface="メイリオ" panose="020B0604030504040204" pitchFamily="50" charset="-128"/>
            </a:endParaRPr>
          </a:p>
          <a:p>
            <a:pPr algn="ctr"/>
            <a:r>
              <a:rPr lang="ja-JP" altLang="en-US">
                <a:latin typeface="メイリオ" panose="020B0604030504040204" pitchFamily="50" charset="-128"/>
                <a:ea typeface="メイリオ" panose="020B0604030504040204" pitchFamily="50" charset="-128"/>
              </a:rPr>
              <a:t>菊池文武様</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谷本</a:t>
            </a:r>
            <a:r>
              <a:rPr lang="ja-JP" altLang="en-US">
                <a:latin typeface="メイリオ" panose="020B0604030504040204" pitchFamily="50" charset="-128"/>
                <a:ea typeface="メイリオ" panose="020B0604030504040204" pitchFamily="50" charset="-128"/>
              </a:rPr>
              <a:t>昌弘様</a:t>
            </a:r>
            <a:endParaRPr lang="en-US" altLang="ja-JP"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025941B9-3C73-D24A-93FB-C4B9F0C9665E}"/>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9" name="テキスト ボックス 28">
            <a:extLst>
              <a:ext uri="{FF2B5EF4-FFF2-40B4-BE49-F238E27FC236}">
                <a16:creationId xmlns:a16="http://schemas.microsoft.com/office/drawing/2014/main" id="{44675A5B-6D81-4549-BA7E-C3FDC98EA313}"/>
              </a:ext>
            </a:extLst>
          </p:cNvPr>
          <p:cNvSpPr txBox="1"/>
          <p:nvPr/>
        </p:nvSpPr>
        <p:spPr>
          <a:xfrm>
            <a:off x="70865" y="122563"/>
            <a:ext cx="6340197" cy="707886"/>
          </a:xfrm>
          <a:prstGeom prst="rect">
            <a:avLst/>
          </a:prstGeom>
          <a:noFill/>
        </p:spPr>
        <p:txBody>
          <a:bodyPr wrap="none" rtlCol="0">
            <a:spAutoFit/>
          </a:bodyPr>
          <a:lstStyle/>
          <a:p>
            <a:r>
              <a:rPr lang="ja-JP" altLang="en-US" sz="3900" b="1">
                <a:solidFill>
                  <a:schemeClr val="accent6">
                    <a:lumMod val="75000"/>
                  </a:schemeClr>
                </a:solidFill>
                <a:latin typeface="Meiryo" panose="020B0604030504040204" pitchFamily="34" charset="-128"/>
                <a:ea typeface="Meiryo" panose="020B0604030504040204" pitchFamily="34" charset="-128"/>
              </a:rPr>
              <a:t>学生生活課へのヒアリング</a:t>
            </a:r>
            <a:endParaRPr kumimoji="1" lang="en-US" altLang="ja-JP" sz="3900" b="1" dirty="0">
              <a:solidFill>
                <a:schemeClr val="accent6">
                  <a:lumMod val="75000"/>
                </a:schemeClr>
              </a:solidFill>
              <a:latin typeface="Meiryo" panose="020B0604030504040204" pitchFamily="34" charset="-128"/>
              <a:ea typeface="Meiryo" panose="020B0604030504040204" pitchFamily="34" charset="-128"/>
            </a:endParaRPr>
          </a:p>
        </p:txBody>
      </p:sp>
      <p:sp>
        <p:nvSpPr>
          <p:cNvPr id="30" name="正方形/長方形 29">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31" name="正方形/長方形 30">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32" name="正方形/長方形 31">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33" name="正方形/長方形 32">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4" name="正方形/長方形 33">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21" name="テキスト ボックス 20">
            <a:extLst>
              <a:ext uri="{FF2B5EF4-FFF2-40B4-BE49-F238E27FC236}">
                <a16:creationId xmlns:a16="http://schemas.microsoft.com/office/drawing/2014/main" id="{A6B5982E-0EAF-E040-8AD8-A9BA62170C8E}"/>
              </a:ext>
            </a:extLst>
          </p:cNvPr>
          <p:cNvSpPr txBox="1"/>
          <p:nvPr/>
        </p:nvSpPr>
        <p:spPr>
          <a:xfrm>
            <a:off x="298409" y="1356499"/>
            <a:ext cx="2236510" cy="1077218"/>
          </a:xfrm>
          <a:prstGeom prst="rect">
            <a:avLst/>
          </a:prstGeom>
          <a:solidFill>
            <a:schemeClr val="lt1">
              <a:alpha val="92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3200">
                <a:latin typeface="Meiryo" panose="020B0604030504040204" pitchFamily="34" charset="-128"/>
                <a:ea typeface="Meiryo" panose="020B0604030504040204" pitchFamily="34" charset="-128"/>
              </a:rPr>
              <a:t>仮眠室設置</a:t>
            </a:r>
            <a:endParaRPr lang="en-US" altLang="ja-JP" sz="3200" dirty="0">
              <a:latin typeface="Meiryo" panose="020B0604030504040204" pitchFamily="34" charset="-128"/>
              <a:ea typeface="Meiryo" panose="020B0604030504040204" pitchFamily="34" charset="-128"/>
            </a:endParaRPr>
          </a:p>
          <a:p>
            <a:pPr algn="ctr"/>
            <a:r>
              <a:rPr lang="ja-JP" altLang="en-US" sz="3200">
                <a:latin typeface="Meiryo" panose="020B0604030504040204" pitchFamily="34" charset="-128"/>
                <a:ea typeface="Meiryo" panose="020B0604030504040204" pitchFamily="34" charset="-128"/>
              </a:rPr>
              <a:t>の可能性</a:t>
            </a:r>
            <a:endParaRPr lang="en-US" altLang="ja-JP" sz="3200" dirty="0">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13097107-3082-7E4A-9E68-1D6D55467D49}"/>
              </a:ext>
            </a:extLst>
          </p:cNvPr>
          <p:cNvSpPr txBox="1"/>
          <p:nvPr/>
        </p:nvSpPr>
        <p:spPr>
          <a:xfrm>
            <a:off x="298409" y="2676359"/>
            <a:ext cx="2236510" cy="1077218"/>
          </a:xfrm>
          <a:prstGeom prst="rect">
            <a:avLst/>
          </a:prstGeom>
          <a:solidFill>
            <a:schemeClr val="lt1">
              <a:alpha val="92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3200">
                <a:latin typeface="Meiryo" panose="020B0604030504040204" pitchFamily="34" charset="-128"/>
                <a:ea typeface="Meiryo" panose="020B0604030504040204" pitchFamily="34" charset="-128"/>
              </a:rPr>
              <a:t>設置に</a:t>
            </a:r>
            <a:endParaRPr lang="en-US" altLang="ja-JP" sz="3200" dirty="0">
              <a:latin typeface="Meiryo" panose="020B0604030504040204" pitchFamily="34" charset="-128"/>
              <a:ea typeface="Meiryo" panose="020B0604030504040204" pitchFamily="34" charset="-128"/>
            </a:endParaRPr>
          </a:p>
          <a:p>
            <a:pPr algn="ctr"/>
            <a:r>
              <a:rPr lang="ja-JP" altLang="en-US" sz="3200">
                <a:latin typeface="Meiryo" panose="020B0604030504040204" pitchFamily="34" charset="-128"/>
                <a:ea typeface="Meiryo" panose="020B0604030504040204" pitchFamily="34" charset="-128"/>
              </a:rPr>
              <a:t>必要な条件</a:t>
            </a:r>
            <a:endParaRPr lang="en-US" altLang="ja-JP" sz="3200" dirty="0">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4D529E66-C0DC-A74A-B084-C797F3762B85}"/>
              </a:ext>
            </a:extLst>
          </p:cNvPr>
          <p:cNvSpPr txBox="1"/>
          <p:nvPr/>
        </p:nvSpPr>
        <p:spPr>
          <a:xfrm>
            <a:off x="298409" y="5319372"/>
            <a:ext cx="2236510" cy="1077218"/>
          </a:xfrm>
          <a:prstGeom prst="rect">
            <a:avLst/>
          </a:prstGeom>
          <a:solidFill>
            <a:schemeClr val="lt1">
              <a:alpha val="92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3200">
                <a:latin typeface="Meiryo" panose="020B0604030504040204" pitchFamily="34" charset="-128"/>
                <a:ea typeface="Meiryo" panose="020B0604030504040204" pitchFamily="34" charset="-128"/>
              </a:rPr>
              <a:t>学生生活課</a:t>
            </a:r>
            <a:endParaRPr lang="en-US" altLang="ja-JP" sz="3200" dirty="0">
              <a:latin typeface="Meiryo" panose="020B0604030504040204" pitchFamily="34" charset="-128"/>
              <a:ea typeface="Meiryo" panose="020B0604030504040204" pitchFamily="34" charset="-128"/>
            </a:endParaRPr>
          </a:p>
          <a:p>
            <a:pPr algn="ctr"/>
            <a:r>
              <a:rPr lang="ja-JP" altLang="en-US" sz="3200">
                <a:latin typeface="Meiryo" panose="020B0604030504040204" pitchFamily="34" charset="-128"/>
                <a:ea typeface="Meiryo" panose="020B0604030504040204" pitchFamily="34" charset="-128"/>
              </a:rPr>
              <a:t>の取り組み</a:t>
            </a:r>
            <a:endParaRPr lang="en-US" altLang="ja-JP" sz="3200" dirty="0">
              <a:latin typeface="Meiryo" panose="020B0604030504040204" pitchFamily="34" charset="-128"/>
              <a:ea typeface="Meiryo" panose="020B0604030504040204" pitchFamily="34" charset="-128"/>
            </a:endParaRPr>
          </a:p>
        </p:txBody>
      </p:sp>
      <p:sp>
        <p:nvSpPr>
          <p:cNvPr id="36" name="テキスト ボックス 35">
            <a:extLst>
              <a:ext uri="{FF2B5EF4-FFF2-40B4-BE49-F238E27FC236}">
                <a16:creationId xmlns:a16="http://schemas.microsoft.com/office/drawing/2014/main" id="{27D134FA-CE5A-2348-9734-200F18B0D256}"/>
              </a:ext>
            </a:extLst>
          </p:cNvPr>
          <p:cNvSpPr txBox="1"/>
          <p:nvPr/>
        </p:nvSpPr>
        <p:spPr>
          <a:xfrm>
            <a:off x="298409" y="4003091"/>
            <a:ext cx="2236510" cy="1077218"/>
          </a:xfrm>
          <a:prstGeom prst="rect">
            <a:avLst/>
          </a:prstGeom>
          <a:solidFill>
            <a:schemeClr val="lt1">
              <a:alpha val="92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3200">
                <a:latin typeface="Meiryo" panose="020B0604030504040204" pitchFamily="34" charset="-128"/>
                <a:ea typeface="Meiryo" panose="020B0604030504040204" pitchFamily="34" charset="-128"/>
              </a:rPr>
              <a:t>設置までの</a:t>
            </a:r>
            <a:endParaRPr lang="en-US" altLang="ja-JP" sz="3200" dirty="0">
              <a:latin typeface="Meiryo" panose="020B0604030504040204" pitchFamily="34" charset="-128"/>
              <a:ea typeface="Meiryo" panose="020B0604030504040204" pitchFamily="34" charset="-128"/>
            </a:endParaRPr>
          </a:p>
          <a:p>
            <a:pPr algn="ctr"/>
            <a:r>
              <a:rPr lang="ja-JP" altLang="en-US" sz="3200">
                <a:latin typeface="Meiryo" panose="020B0604030504040204" pitchFamily="34" charset="-128"/>
                <a:ea typeface="Meiryo" panose="020B0604030504040204" pitchFamily="34" charset="-128"/>
              </a:rPr>
              <a:t>流れ</a:t>
            </a:r>
            <a:endParaRPr lang="en-US" altLang="ja-JP" sz="3200" dirty="0">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D6D422BD-23C7-AC4D-88E1-E25898B3200E}"/>
              </a:ext>
            </a:extLst>
          </p:cNvPr>
          <p:cNvSpPr txBox="1"/>
          <p:nvPr/>
        </p:nvSpPr>
        <p:spPr>
          <a:xfrm>
            <a:off x="2768188" y="1356499"/>
            <a:ext cx="426986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3200">
                <a:latin typeface="Meiryo" panose="020B0604030504040204" pitchFamily="34" charset="-128"/>
                <a:ea typeface="Meiryo" panose="020B0604030504040204" pitchFamily="34" charset="-128"/>
              </a:rPr>
              <a:t>職員からも要望はある</a:t>
            </a:r>
            <a:endParaRPr lang="en-US" altLang="ja-JP" sz="3200" dirty="0">
              <a:latin typeface="Meiryo" panose="020B0604030504040204" pitchFamily="34" charset="-128"/>
              <a:ea typeface="Meiryo" panose="020B0604030504040204" pitchFamily="34" charset="-128"/>
            </a:endParaRPr>
          </a:p>
          <a:p>
            <a:r>
              <a:rPr lang="ja-JP" altLang="en-US" sz="3200">
                <a:latin typeface="Meiryo" panose="020B0604030504040204" pitchFamily="34" charset="-128"/>
                <a:ea typeface="Meiryo" panose="020B0604030504040204" pitchFamily="34" charset="-128"/>
              </a:rPr>
              <a:t>教育機関の中で提案</a:t>
            </a:r>
            <a:endParaRPr lang="en-US" altLang="ja-JP" sz="3200" dirty="0">
              <a:latin typeface="Meiryo" panose="020B0604030504040204" pitchFamily="34" charset="-128"/>
              <a:ea typeface="Meiryo" panose="020B0604030504040204" pitchFamily="34" charset="-128"/>
            </a:endParaRPr>
          </a:p>
        </p:txBody>
      </p:sp>
      <p:sp>
        <p:nvSpPr>
          <p:cNvPr id="38" name="テキスト ボックス 37">
            <a:extLst>
              <a:ext uri="{FF2B5EF4-FFF2-40B4-BE49-F238E27FC236}">
                <a16:creationId xmlns:a16="http://schemas.microsoft.com/office/drawing/2014/main" id="{47790E06-BDE5-B845-911D-C3DB97638009}"/>
              </a:ext>
            </a:extLst>
          </p:cNvPr>
          <p:cNvSpPr txBox="1"/>
          <p:nvPr/>
        </p:nvSpPr>
        <p:spPr>
          <a:xfrm>
            <a:off x="2768188" y="2676359"/>
            <a:ext cx="5105673"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3200">
                <a:latin typeface="Meiryo" panose="020B0604030504040204" pitchFamily="34" charset="-128"/>
                <a:ea typeface="Meiryo" panose="020B0604030504040204" pitchFamily="34" charset="-128"/>
              </a:rPr>
              <a:t>仮眠室内の安全性確保</a:t>
            </a:r>
            <a:endParaRPr lang="en-US" altLang="ja-JP" sz="3200" dirty="0">
              <a:latin typeface="Meiryo" panose="020B0604030504040204" pitchFamily="34" charset="-128"/>
              <a:ea typeface="Meiryo" panose="020B0604030504040204" pitchFamily="34" charset="-128"/>
            </a:endParaRPr>
          </a:p>
          <a:p>
            <a:r>
              <a:rPr lang="ja-JP" altLang="en-US" sz="3200">
                <a:latin typeface="Meiryo" panose="020B0604030504040204" pitchFamily="34" charset="-128"/>
                <a:ea typeface="Meiryo" panose="020B0604030504040204" pitchFamily="34" charset="-128"/>
              </a:rPr>
              <a:t>貴重品ロッカーなどの導入</a:t>
            </a:r>
            <a:endParaRPr lang="en-US" altLang="ja-JP" sz="3200" dirty="0">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D0698F79-832E-3B43-B56F-F20C81F83562}"/>
              </a:ext>
            </a:extLst>
          </p:cNvPr>
          <p:cNvSpPr txBox="1"/>
          <p:nvPr/>
        </p:nvSpPr>
        <p:spPr>
          <a:xfrm>
            <a:off x="2768188" y="4003091"/>
            <a:ext cx="469973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3200">
                <a:latin typeface="Meiryo" panose="020B0604030504040204" pitchFamily="34" charset="-128"/>
                <a:ea typeface="Meiryo" panose="020B0604030504040204" pitchFamily="34" charset="-128"/>
              </a:rPr>
              <a:t>座長団を通して全代会で</a:t>
            </a:r>
            <a:endParaRPr lang="en-US" altLang="ja-JP" sz="3200" dirty="0">
              <a:latin typeface="Meiryo" panose="020B0604030504040204" pitchFamily="34" charset="-128"/>
              <a:ea typeface="Meiryo" panose="020B0604030504040204" pitchFamily="34" charset="-128"/>
            </a:endParaRPr>
          </a:p>
          <a:p>
            <a:r>
              <a:rPr lang="ja-JP" altLang="en-US" sz="3200">
                <a:latin typeface="Meiryo" panose="020B0604030504040204" pitchFamily="34" charset="-128"/>
                <a:ea typeface="Meiryo" panose="020B0604030504040204" pitchFamily="34" charset="-128"/>
              </a:rPr>
              <a:t>要望を出す</a:t>
            </a:r>
            <a:endParaRPr lang="en-US" altLang="ja-JP" sz="3200" dirty="0">
              <a:latin typeface="Meiryo" panose="020B0604030504040204" pitchFamily="34" charset="-128"/>
              <a:ea typeface="Meiryo" panose="020B0604030504040204" pitchFamily="34" charset="-128"/>
            </a:endParaRPr>
          </a:p>
        </p:txBody>
      </p:sp>
      <p:sp>
        <p:nvSpPr>
          <p:cNvPr id="40" name="テキスト ボックス 39">
            <a:extLst>
              <a:ext uri="{FF2B5EF4-FFF2-40B4-BE49-F238E27FC236}">
                <a16:creationId xmlns:a16="http://schemas.microsoft.com/office/drawing/2014/main" id="{7754EB3A-F42A-314D-B48C-59ADF145B8A6}"/>
              </a:ext>
            </a:extLst>
          </p:cNvPr>
          <p:cNvSpPr txBox="1"/>
          <p:nvPr/>
        </p:nvSpPr>
        <p:spPr>
          <a:xfrm>
            <a:off x="2768188" y="5319372"/>
            <a:ext cx="5124087"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3200" dirty="0">
                <a:latin typeface="Meiryo" panose="020B0604030504040204" pitchFamily="34" charset="-128"/>
                <a:ea typeface="Meiryo" panose="020B0604030504040204" pitchFamily="34" charset="-128"/>
              </a:rPr>
              <a:t>冊子「セーフティライフ」</a:t>
            </a:r>
            <a:endParaRPr lang="en-US" altLang="ja-JP" sz="3200" dirty="0">
              <a:latin typeface="Meiryo" panose="020B0604030504040204" pitchFamily="34" charset="-128"/>
              <a:ea typeface="Meiryo" panose="020B0604030504040204" pitchFamily="34" charset="-128"/>
            </a:endParaRPr>
          </a:p>
          <a:p>
            <a:r>
              <a:rPr lang="ja-JP" altLang="en-US" sz="3200" dirty="0">
                <a:latin typeface="Meiryo" panose="020B0604030504040204" pitchFamily="34" charset="-128"/>
                <a:ea typeface="Meiryo" panose="020B0604030504040204" pitchFamily="34" charset="-128"/>
              </a:rPr>
              <a:t>の作成</a:t>
            </a:r>
            <a:endParaRPr lang="en-US" altLang="ja-JP" sz="3200" dirty="0">
              <a:latin typeface="Meiryo" panose="020B0604030504040204" pitchFamily="34" charset="-128"/>
              <a:ea typeface="Meiryo" panose="020B0604030504040204" pitchFamily="34" charset="-128"/>
            </a:endParaRPr>
          </a:p>
        </p:txBody>
      </p:sp>
      <p:sp>
        <p:nvSpPr>
          <p:cNvPr id="18" name="スライド番号プレースホルダー 3">
            <a:extLst>
              <a:ext uri="{FF2B5EF4-FFF2-40B4-BE49-F238E27FC236}">
                <a16:creationId xmlns:a16="http://schemas.microsoft.com/office/drawing/2014/main" id="{ACDFC1ED-AE0C-CD4E-9F7B-031FCA8F410C}"/>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a:solidFill>
                  <a:prstClr val="black">
                    <a:tint val="75000"/>
                  </a:prstClr>
                </a:solidFill>
                <a:latin typeface="Calibri"/>
                <a:ea typeface="ＭＳ Ｐゴシック" panose="020B0600070205080204" pitchFamily="50" charset="-128"/>
              </a:rPr>
              <a:pPr/>
              <a:t>53</a:t>
            </a:fld>
            <a:endParaRPr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121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54</a:t>
            </a:fld>
            <a:endParaRPr kumimoji="1" lang="ja-JP" altLang="en-US"/>
          </a:p>
        </p:txBody>
      </p:sp>
      <p:sp>
        <p:nvSpPr>
          <p:cNvPr id="4" name="テキスト ボックス 3">
            <a:extLst>
              <a:ext uri="{FF2B5EF4-FFF2-40B4-BE49-F238E27FC236}">
                <a16:creationId xmlns:a16="http://schemas.microsoft.com/office/drawing/2014/main" id="{0C550EAA-3C83-6644-98B9-BE4D1EEF3D85}"/>
              </a:ext>
            </a:extLst>
          </p:cNvPr>
          <p:cNvSpPr txBox="1"/>
          <p:nvPr/>
        </p:nvSpPr>
        <p:spPr>
          <a:xfrm>
            <a:off x="375976" y="1311355"/>
            <a:ext cx="8392041" cy="830997"/>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endParaRPr lang="en-US" altLang="ja-JP" sz="800"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4000">
                <a:solidFill>
                  <a:schemeClr val="accent6">
                    <a:lumMod val="75000"/>
                  </a:schemeClr>
                </a:solidFill>
                <a:latin typeface="メイリオ" panose="020B0604030504040204" pitchFamily="50" charset="-128"/>
                <a:ea typeface="メイリオ" panose="020B0604030504040204" pitchFamily="50" charset="-128"/>
              </a:rPr>
              <a:t>睡眠</a:t>
            </a:r>
            <a:r>
              <a:rPr lang="ja-JP" altLang="en-US" sz="4000" dirty="0">
                <a:solidFill>
                  <a:schemeClr val="accent6">
                    <a:lumMod val="75000"/>
                  </a:schemeClr>
                </a:solidFill>
                <a:latin typeface="メイリオ" panose="020B0604030504040204" pitchFamily="50" charset="-128"/>
                <a:ea typeface="メイリオ" panose="020B0604030504040204" pitchFamily="50" charset="-128"/>
              </a:rPr>
              <a:t>・仮眠に関する知識の啓発活動</a:t>
            </a:r>
            <a:endParaRPr kumimoji="1" lang="ja-JP" altLang="en-US" sz="40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3" name="角丸四角形 2">
            <a:extLst>
              <a:ext uri="{FF2B5EF4-FFF2-40B4-BE49-F238E27FC236}">
                <a16:creationId xmlns:a16="http://schemas.microsoft.com/office/drawing/2014/main" id="{E14EEF68-800F-3D4B-8CF5-560DE13C4B3C}"/>
              </a:ext>
            </a:extLst>
          </p:cNvPr>
          <p:cNvSpPr/>
          <p:nvPr/>
        </p:nvSpPr>
        <p:spPr>
          <a:xfrm>
            <a:off x="1187524" y="2728295"/>
            <a:ext cx="6819749" cy="33804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altLang="ja-JP" sz="2400" dirty="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A76D8876-86DA-E54B-A494-66AC4889AEA5}"/>
              </a:ext>
            </a:extLst>
          </p:cNvPr>
          <p:cNvSpPr txBox="1"/>
          <p:nvPr/>
        </p:nvSpPr>
        <p:spPr>
          <a:xfrm>
            <a:off x="1541847" y="3201540"/>
            <a:ext cx="6288901" cy="243143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kumimoji="1" lang="ja-JP" altLang="en-US" sz="2800" dirty="0">
                <a:solidFill>
                  <a:schemeClr val="tx2"/>
                </a:solidFill>
                <a:latin typeface="Meiryo" panose="020B0604030504040204" pitchFamily="34" charset="-128"/>
                <a:ea typeface="Meiryo" panose="020B0604030504040204" pitchFamily="34" charset="-128"/>
              </a:rPr>
              <a:t>方法：セーフティライフの記事案提出</a:t>
            </a:r>
            <a:endParaRPr kumimoji="1" lang="en-US" altLang="ja-JP" sz="2800" dirty="0">
              <a:solidFill>
                <a:schemeClr val="tx2"/>
              </a:solidFill>
              <a:latin typeface="Meiryo" panose="020B0604030504040204" pitchFamily="34" charset="-128"/>
              <a:ea typeface="Meiryo" panose="020B0604030504040204" pitchFamily="34" charset="-128"/>
            </a:endParaRPr>
          </a:p>
          <a:p>
            <a:r>
              <a:rPr lang="ja-JP" altLang="en-US" sz="2800" dirty="0">
                <a:solidFill>
                  <a:schemeClr val="tx2"/>
                </a:solidFill>
                <a:latin typeface="Meiryo" panose="020B0604030504040204" pitchFamily="34" charset="-128"/>
                <a:ea typeface="Meiryo" panose="020B0604030504040204" pitchFamily="34" charset="-128"/>
              </a:rPr>
              <a:t>　　</a:t>
            </a:r>
            <a:r>
              <a:rPr lang="ja-JP" altLang="en-US" sz="2800">
                <a:solidFill>
                  <a:schemeClr val="tx2"/>
                </a:solidFill>
                <a:latin typeface="Meiryo" panose="020B0604030504040204" pitchFamily="34" charset="-128"/>
                <a:ea typeface="Meiryo" panose="020B0604030504040204" pitchFamily="34" charset="-128"/>
              </a:rPr>
              <a:t>　</a:t>
            </a:r>
            <a:endParaRPr kumimoji="1" lang="en-US" altLang="ja-JP" sz="2800" dirty="0">
              <a:solidFill>
                <a:schemeClr val="tx2"/>
              </a:solidFill>
              <a:latin typeface="Meiryo" panose="020B0604030504040204" pitchFamily="34" charset="-128"/>
              <a:ea typeface="Meiryo" panose="020B0604030504040204" pitchFamily="34" charset="-128"/>
            </a:endParaRPr>
          </a:p>
          <a:p>
            <a:r>
              <a:rPr lang="ja-JP" altLang="en-US" sz="3200" dirty="0">
                <a:solidFill>
                  <a:schemeClr val="tx2"/>
                </a:solidFill>
                <a:latin typeface="Meiryo" panose="020B0604030504040204" pitchFamily="34" charset="-128"/>
                <a:ea typeface="Meiryo" panose="020B0604030504040204" pitchFamily="34" charset="-128"/>
              </a:rPr>
              <a:t>　・筑波大生の睡眠実態</a:t>
            </a:r>
            <a:endParaRPr lang="en-US" altLang="ja-JP" sz="3200" dirty="0">
              <a:solidFill>
                <a:schemeClr val="tx2"/>
              </a:solidFill>
              <a:latin typeface="Meiryo" panose="020B0604030504040204" pitchFamily="34" charset="-128"/>
              <a:ea typeface="Meiryo" panose="020B0604030504040204" pitchFamily="34" charset="-128"/>
            </a:endParaRPr>
          </a:p>
          <a:p>
            <a:r>
              <a:rPr kumimoji="1" lang="ja-JP" altLang="en-US" sz="3200" dirty="0">
                <a:solidFill>
                  <a:schemeClr val="tx2"/>
                </a:solidFill>
                <a:latin typeface="Meiryo" panose="020B0604030504040204" pitchFamily="34" charset="-128"/>
                <a:ea typeface="Meiryo" panose="020B0604030504040204" pitchFamily="34" charset="-128"/>
              </a:rPr>
              <a:t>　・効果的な仮眠方法</a:t>
            </a:r>
            <a:endParaRPr kumimoji="1" lang="en-US" altLang="ja-JP" sz="3200" dirty="0">
              <a:solidFill>
                <a:schemeClr val="tx2"/>
              </a:solidFill>
              <a:latin typeface="Meiryo" panose="020B0604030504040204" pitchFamily="34" charset="-128"/>
              <a:ea typeface="Meiryo" panose="020B0604030504040204" pitchFamily="34" charset="-128"/>
            </a:endParaRPr>
          </a:p>
          <a:p>
            <a:r>
              <a:rPr lang="ja-JP" altLang="en-US" sz="3200" dirty="0">
                <a:solidFill>
                  <a:schemeClr val="tx2"/>
                </a:solidFill>
                <a:latin typeface="Meiryo" panose="020B0604030504040204" pitchFamily="34" charset="-128"/>
                <a:ea typeface="Meiryo" panose="020B0604030504040204" pitchFamily="34" charset="-128"/>
              </a:rPr>
              <a:t>　・睡眠に関する知識</a:t>
            </a:r>
            <a:endParaRPr kumimoji="1" lang="ja-JP" altLang="en-US" sz="3200" dirty="0">
              <a:solidFill>
                <a:schemeClr val="tx2"/>
              </a:solidFill>
              <a:latin typeface="Meiryo" panose="020B0604030504040204" pitchFamily="34" charset="-128"/>
              <a:ea typeface="Meiryo" panose="020B0604030504040204" pitchFamily="34" charset="-128"/>
            </a:endParaRPr>
          </a:p>
        </p:txBody>
      </p:sp>
      <p:sp>
        <p:nvSpPr>
          <p:cNvPr id="18" name="正方形/長方形 17">
            <a:extLst>
              <a:ext uri="{FF2B5EF4-FFF2-40B4-BE49-F238E27FC236}">
                <a16:creationId xmlns:a16="http://schemas.microsoft.com/office/drawing/2014/main" id="{31992196-5C8D-0543-ACCE-D1A15E432F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a:extLst>
              <a:ext uri="{FF2B5EF4-FFF2-40B4-BE49-F238E27FC236}">
                <a16:creationId xmlns:a16="http://schemas.microsoft.com/office/drawing/2014/main" id="{5A73A648-AA26-F44D-BD6E-3AF898A56DB4}"/>
              </a:ext>
            </a:extLst>
          </p:cNvPr>
          <p:cNvSpPr txBox="1"/>
          <p:nvPr/>
        </p:nvSpPr>
        <p:spPr>
          <a:xfrm>
            <a:off x="70865" y="122563"/>
            <a:ext cx="1723549" cy="707886"/>
          </a:xfrm>
          <a:prstGeom prst="rect">
            <a:avLst/>
          </a:prstGeom>
          <a:noFill/>
        </p:spPr>
        <p:txBody>
          <a:bodyPr wrap="none" rtlCol="0">
            <a:spAutoFit/>
          </a:bodyPr>
          <a:lstStyle/>
          <a:p>
            <a:r>
              <a:rPr kumimoji="1" lang="ja-JP" altLang="en-US" sz="4000" b="1" dirty="0">
                <a:solidFill>
                  <a:schemeClr val="accent6">
                    <a:lumMod val="75000"/>
                  </a:schemeClr>
                </a:solidFill>
                <a:latin typeface="Meiryo" panose="020B0604030504040204" pitchFamily="34" charset="-128"/>
                <a:ea typeface="Meiryo" panose="020B0604030504040204" pitchFamily="34" charset="-128"/>
              </a:rPr>
              <a:t>提案</a:t>
            </a:r>
            <a:r>
              <a:rPr lang="ja-JP" altLang="en-US" sz="4000" b="1" dirty="0">
                <a:solidFill>
                  <a:schemeClr val="accent6">
                    <a:lumMod val="75000"/>
                  </a:schemeClr>
                </a:solidFill>
                <a:latin typeface="Meiryo" panose="020B0604030504040204" pitchFamily="34" charset="-128"/>
                <a:ea typeface="Meiryo" panose="020B0604030504040204" pitchFamily="34" charset="-128"/>
              </a:rPr>
              <a:t>１</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16" name="正方形/長方形 15">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19" name="正方形/長方形 18">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0" name="正方形/長方形 19">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4009766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1817" y="1086752"/>
            <a:ext cx="8714154" cy="830997"/>
          </a:xfrm>
          <a:prstGeom prst="rect">
            <a:avLst/>
          </a:prstGeom>
          <a:noFill/>
        </p:spPr>
        <p:txBody>
          <a:bodyPr wrap="square" rtlCol="0">
            <a:spAutoFit/>
          </a:bodyPr>
          <a:lstStyle/>
          <a:p>
            <a:r>
              <a:rPr kumimoji="1" lang="ja-JP" altLang="en-US" sz="2400">
                <a:latin typeface="Meiryo" panose="020B0604030504040204" pitchFamily="34" charset="-128"/>
                <a:ea typeface="Meiryo" panose="020B0604030504040204" pitchFamily="34" charset="-128"/>
              </a:rPr>
              <a:t>セーフティライフ：</a:t>
            </a:r>
            <a:r>
              <a:rPr kumimoji="1" lang="ja-JP" altLang="en-US" sz="2400" dirty="0">
                <a:latin typeface="Meiryo" panose="020B0604030504040204" pitchFamily="34" charset="-128"/>
                <a:ea typeface="Meiryo" panose="020B0604030504040204" pitchFamily="34" charset="-128"/>
              </a:rPr>
              <a:t>学生生活課が作成している冊子</a:t>
            </a:r>
            <a:r>
              <a:rPr kumimoji="1" lang="en-US" altLang="ja-JP" sz="2400" dirty="0">
                <a:latin typeface="Meiryo" panose="020B0604030504040204" pitchFamily="34" charset="-128"/>
                <a:ea typeface="Meiryo" panose="020B0604030504040204" pitchFamily="34" charset="-128"/>
              </a:rPr>
              <a:t>(</a:t>
            </a:r>
            <a:r>
              <a:rPr kumimoji="1" lang="ja-JP" altLang="en-US" sz="2400" dirty="0">
                <a:latin typeface="Meiryo" panose="020B0604030504040204" pitchFamily="34" charset="-128"/>
                <a:ea typeface="Meiryo" panose="020B0604030504040204" pitchFamily="34" charset="-128"/>
              </a:rPr>
              <a:t>約</a:t>
            </a:r>
            <a:r>
              <a:rPr kumimoji="1" lang="en-US" altLang="ja-JP" sz="2400" dirty="0">
                <a:latin typeface="Meiryo" panose="020B0604030504040204" pitchFamily="34" charset="-128"/>
                <a:ea typeface="Meiryo" panose="020B0604030504040204" pitchFamily="34" charset="-128"/>
              </a:rPr>
              <a:t>40</a:t>
            </a:r>
            <a:r>
              <a:rPr kumimoji="1" lang="ja-JP" altLang="en-US" sz="2400" dirty="0">
                <a:latin typeface="Meiryo" panose="020B0604030504040204" pitchFamily="34" charset="-128"/>
                <a:ea typeface="Meiryo" panose="020B0604030504040204" pitchFamily="34" charset="-128"/>
              </a:rPr>
              <a:t>頁</a:t>
            </a:r>
            <a:r>
              <a:rPr kumimoji="1" lang="en-US" altLang="ja-JP" sz="2400" dirty="0">
                <a:latin typeface="Meiryo" panose="020B0604030504040204" pitchFamily="34" charset="-128"/>
                <a:ea typeface="Meiryo" panose="020B0604030504040204" pitchFamily="34" charset="-128"/>
              </a:rPr>
              <a:t>)</a:t>
            </a:r>
          </a:p>
          <a:p>
            <a:r>
              <a:rPr lang="ja-JP" altLang="en-US" sz="2400" dirty="0">
                <a:latin typeface="Meiryo" panose="020B0604030504040204" pitchFamily="34" charset="-128"/>
                <a:ea typeface="Meiryo" panose="020B0604030504040204" pitchFamily="34" charset="-128"/>
              </a:rPr>
              <a:t>　　　　　　　　　　</a:t>
            </a:r>
            <a:r>
              <a:rPr lang="ja-JP" altLang="en-US" sz="2400">
                <a:latin typeface="Meiryo" panose="020B0604030504040204" pitchFamily="34" charset="-128"/>
                <a:ea typeface="Meiryo" panose="020B0604030504040204" pitchFamily="34" charset="-128"/>
              </a:rPr>
              <a:t>　毎年</a:t>
            </a:r>
            <a:r>
              <a:rPr lang="ja-JP" altLang="en-US" sz="2400" dirty="0">
                <a:latin typeface="Meiryo" panose="020B0604030504040204" pitchFamily="34" charset="-128"/>
                <a:ea typeface="Meiryo" panose="020B0604030504040204" pitchFamily="34" charset="-128"/>
              </a:rPr>
              <a:t>新入生に配られている</a:t>
            </a:r>
            <a:endParaRPr kumimoji="1" lang="ja-JP" altLang="en-US" sz="2400" dirty="0">
              <a:latin typeface="Meiryo" panose="020B0604030504040204" pitchFamily="34" charset="-128"/>
              <a:ea typeface="Meiryo" panose="020B0604030504040204" pitchFamily="34" charset="-128"/>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0769" y="2150267"/>
            <a:ext cx="2848125" cy="4057273"/>
          </a:xfrm>
          <a:prstGeom prst="rect">
            <a:avLst/>
          </a:prstGeom>
          <a:ln>
            <a:solidFill>
              <a:schemeClr val="tx1"/>
            </a:solidFill>
          </a:ln>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8894" y="2150267"/>
            <a:ext cx="2868900" cy="4057273"/>
          </a:xfrm>
          <a:prstGeom prst="rect">
            <a:avLst/>
          </a:prstGeom>
          <a:ln>
            <a:solidFill>
              <a:schemeClr val="tx1"/>
            </a:solidFill>
          </a:ln>
        </p:spPr>
      </p:pic>
      <p:sp>
        <p:nvSpPr>
          <p:cNvPr id="6" name="正方形/長方形 5">
            <a:extLst>
              <a:ext uri="{FF2B5EF4-FFF2-40B4-BE49-F238E27FC236}">
                <a16:creationId xmlns:a16="http://schemas.microsoft.com/office/drawing/2014/main" id="{92123D77-C7DB-D54A-9039-ABA3A9D37140}"/>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37BA528E-A547-CC4B-9356-78633EEF6AE8}"/>
              </a:ext>
            </a:extLst>
          </p:cNvPr>
          <p:cNvSpPr txBox="1"/>
          <p:nvPr/>
        </p:nvSpPr>
        <p:spPr>
          <a:xfrm>
            <a:off x="70865" y="122563"/>
            <a:ext cx="3775393"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睡眠知識の掲載</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54A12A04-644E-A348-B8B6-3422569DB1B4}"/>
              </a:ext>
            </a:extLst>
          </p:cNvPr>
          <p:cNvSpPr txBox="1"/>
          <p:nvPr/>
        </p:nvSpPr>
        <p:spPr>
          <a:xfrm>
            <a:off x="3038567" y="6295153"/>
            <a:ext cx="3066865" cy="400110"/>
          </a:xfrm>
          <a:prstGeom prst="rect">
            <a:avLst/>
          </a:prstGeom>
          <a:noFill/>
        </p:spPr>
        <p:txBody>
          <a:bodyPr wrap="none" rtlCol="0">
            <a:spAutoFit/>
          </a:bodyPr>
          <a:lstStyle/>
          <a:p>
            <a:r>
              <a:rPr kumimoji="1" lang="ja-JP" altLang="en-US" sz="2000">
                <a:latin typeface="メイリオ" panose="020B0604030504040204" pitchFamily="50" charset="-128"/>
                <a:ea typeface="メイリオ" panose="020B0604030504040204" pitchFamily="50" charset="-128"/>
              </a:rPr>
              <a:t>図</a:t>
            </a:r>
            <a:r>
              <a:rPr lang="en-US" altLang="ja-JP" sz="2000" dirty="0">
                <a:latin typeface="メイリオ" panose="020B0604030504040204" pitchFamily="50" charset="-128"/>
                <a:ea typeface="メイリオ" panose="020B0604030504040204" pitchFamily="50" charset="-128"/>
              </a:rPr>
              <a:t>14</a:t>
            </a:r>
            <a:r>
              <a:rPr kumimoji="1" lang="ja-JP" altLang="en-US" sz="2000">
                <a:latin typeface="メイリオ" panose="020B0604030504040204" pitchFamily="50" charset="-128"/>
                <a:ea typeface="メイリオ" panose="020B0604030504040204" pitchFamily="50" charset="-128"/>
              </a:rPr>
              <a:t>　</a:t>
            </a:r>
            <a:r>
              <a:rPr lang="ja-JP" altLang="en-US" sz="2000">
                <a:latin typeface="メイリオ" panose="020B0604030504040204" pitchFamily="50" charset="-128"/>
                <a:ea typeface="メイリオ" panose="020B0604030504040204" pitchFamily="50" charset="-128"/>
              </a:rPr>
              <a:t>セーフティライフ</a:t>
            </a:r>
            <a:endParaRPr kumimoji="1" lang="ja-JP" altLang="en-US" sz="2000" dirty="0">
              <a:latin typeface="メイリオ" panose="020B0604030504040204" pitchFamily="50" charset="-128"/>
              <a:ea typeface="メイリオ" panose="020B0604030504040204" pitchFamily="50" charset="-128"/>
            </a:endParaRPr>
          </a:p>
        </p:txBody>
      </p:sp>
      <p:sp>
        <p:nvSpPr>
          <p:cNvPr id="15" name="スライド番号プレースホルダー 4">
            <a:extLst>
              <a:ext uri="{FF2B5EF4-FFF2-40B4-BE49-F238E27FC236}">
                <a16:creationId xmlns:a16="http://schemas.microsoft.com/office/drawing/2014/main" id="{91B2736E-9163-B048-89CA-820B4A3A2410}"/>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55</a:t>
            </a:fld>
            <a:endParaRPr kumimoji="1" lang="ja-JP" altLang="en-US" dirty="0"/>
          </a:p>
        </p:txBody>
      </p:sp>
      <p:sp>
        <p:nvSpPr>
          <p:cNvPr id="16" name="正方形/長方形 15">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17" name="正方形/長方形 16">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18" name="正方形/長方形 17">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19" name="正方形/長方形 18">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799870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C195D11-7856-264C-A742-F9CC05D2447D}"/>
              </a:ext>
            </a:extLst>
          </p:cNvPr>
          <p:cNvSpPr/>
          <p:nvPr/>
        </p:nvSpPr>
        <p:spPr>
          <a:xfrm flipV="1">
            <a:off x="374370" y="2913695"/>
            <a:ext cx="8284497" cy="1622320"/>
          </a:xfrm>
          <a:prstGeom prst="rect">
            <a:avLst/>
          </a:prstGeom>
          <a:solidFill>
            <a:srgbClr val="FFFD78">
              <a:alpha val="52000"/>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56</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31992196-5C8D-0543-ACCE-D1A15E432F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5A73A648-AA26-F44D-BD6E-3AF898A56DB4}"/>
              </a:ext>
            </a:extLst>
          </p:cNvPr>
          <p:cNvSpPr txBox="1"/>
          <p:nvPr/>
        </p:nvSpPr>
        <p:spPr>
          <a:xfrm>
            <a:off x="70865" y="122563"/>
            <a:ext cx="1723549" cy="707886"/>
          </a:xfrm>
          <a:prstGeom prst="rect">
            <a:avLst/>
          </a:prstGeom>
          <a:noFill/>
        </p:spPr>
        <p:txBody>
          <a:bodyPr wrap="none" rtlCol="0">
            <a:spAutoFit/>
          </a:bodyPr>
          <a:lstStyle/>
          <a:p>
            <a:r>
              <a:rPr lang="ja-JP" altLang="en-US" sz="4000" b="1" dirty="0">
                <a:solidFill>
                  <a:schemeClr val="accent6">
                    <a:lumMod val="75000"/>
                  </a:schemeClr>
                </a:solidFill>
                <a:latin typeface="Meiryo" panose="020B0604030504040204" pitchFamily="34" charset="-128"/>
                <a:ea typeface="Meiryo" panose="020B0604030504040204" pitchFamily="34" charset="-128"/>
              </a:rPr>
              <a:t>記事案</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D961CC51-9C37-1E40-A3CB-DD2CAD4887E2}"/>
              </a:ext>
            </a:extLst>
          </p:cNvPr>
          <p:cNvSpPr txBox="1"/>
          <p:nvPr/>
        </p:nvSpPr>
        <p:spPr>
          <a:xfrm>
            <a:off x="888935" y="1302085"/>
            <a:ext cx="7366119" cy="830997"/>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endParaRPr kumimoji="1" lang="en-US" altLang="ja-JP" sz="800" dirty="0">
              <a:solidFill>
                <a:schemeClr val="accent6">
                  <a:lumMod val="75000"/>
                </a:schemeClr>
              </a:solidFill>
              <a:latin typeface="メイリオ" panose="020B0604030504040204" pitchFamily="50" charset="-128"/>
              <a:ea typeface="メイリオ" panose="020B0604030504040204" pitchFamily="50" charset="-128"/>
            </a:endParaRPr>
          </a:p>
          <a:p>
            <a:pPr algn="ctr"/>
            <a:r>
              <a:rPr kumimoji="1" lang="ja-JP" altLang="en-US" sz="4000">
                <a:solidFill>
                  <a:schemeClr val="accent6">
                    <a:lumMod val="75000"/>
                  </a:schemeClr>
                </a:solidFill>
                <a:latin typeface="メイリオ" panose="020B0604030504040204" pitchFamily="50" charset="-128"/>
                <a:ea typeface="メイリオ" panose="020B0604030504040204" pitchFamily="50" charset="-128"/>
              </a:rPr>
              <a:t>セーフティライフの記事案提出</a:t>
            </a:r>
            <a:endParaRPr kumimoji="1" lang="ja-JP" altLang="en-US" sz="40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14" name="正方形/長方形 13">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15" name="正方形/長方形 14">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16" name="正方形/長方形 15">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5" name="テキスト ボックス 4">
            <a:extLst>
              <a:ext uri="{FF2B5EF4-FFF2-40B4-BE49-F238E27FC236}">
                <a16:creationId xmlns:a16="http://schemas.microsoft.com/office/drawing/2014/main" id="{02CAA991-7370-134B-AD57-583791C69B64}"/>
              </a:ext>
            </a:extLst>
          </p:cNvPr>
          <p:cNvSpPr txBox="1"/>
          <p:nvPr/>
        </p:nvSpPr>
        <p:spPr>
          <a:xfrm>
            <a:off x="374370" y="2451132"/>
            <a:ext cx="8395247" cy="2308324"/>
          </a:xfrm>
          <a:prstGeom prst="rect">
            <a:avLst/>
          </a:prstGeom>
          <a:noFill/>
        </p:spPr>
        <p:txBody>
          <a:bodyPr wrap="none" rtlCol="0">
            <a:spAutoFit/>
          </a:bodyPr>
          <a:lstStyle/>
          <a:p>
            <a:r>
              <a:rPr lang="ja-JP" altLang="ja-JP" sz="1600" b="1"/>
              <a:t>不眠症</a:t>
            </a:r>
            <a:endParaRPr lang="en-US" altLang="ja-JP" sz="1600" b="1" dirty="0"/>
          </a:p>
          <a:p>
            <a:endParaRPr lang="ja-JP" altLang="ja-JP" sz="1600"/>
          </a:p>
          <a:p>
            <a:r>
              <a:rPr lang="ja-JP" altLang="ja-JP" sz="1600"/>
              <a:t>〇慢性的な睡眠不足は、日中の作業効率の低下を引き起こし、うつ病、がん、認知症に影響を</a:t>
            </a:r>
            <a:endParaRPr lang="en-US" altLang="ja-JP" sz="1600" dirty="0"/>
          </a:p>
          <a:p>
            <a:r>
              <a:rPr lang="ja-JP" altLang="en-US" sz="1600"/>
              <a:t>　</a:t>
            </a:r>
            <a:r>
              <a:rPr lang="en-US" altLang="ja-JP" sz="1600" dirty="0"/>
              <a:t> </a:t>
            </a:r>
            <a:r>
              <a:rPr lang="ja-JP" altLang="ja-JP" sz="1600"/>
              <a:t>及ぼします。筑波大生については、不眠症の疑いが少しでもあるという人が</a:t>
            </a:r>
            <a:r>
              <a:rPr lang="en-US" altLang="ja-JP" sz="1600" dirty="0"/>
              <a:t>71</a:t>
            </a:r>
            <a:r>
              <a:rPr lang="ja-JP" altLang="ja-JP" sz="1600"/>
              <a:t>％と高いことが</a:t>
            </a:r>
            <a:endParaRPr lang="en-US" altLang="ja-JP" sz="1600" dirty="0"/>
          </a:p>
          <a:p>
            <a:r>
              <a:rPr lang="ja-JP" altLang="en-US" sz="1600"/>
              <a:t>　</a:t>
            </a:r>
            <a:r>
              <a:rPr lang="en-US" altLang="ja-JP" sz="1600" dirty="0"/>
              <a:t> </a:t>
            </a:r>
            <a:r>
              <a:rPr lang="ja-JP" altLang="ja-JP" sz="1600"/>
              <a:t>調べられています。睡眠の質を高めるために、寝る前にスマホを見たりするなどの行動は控え</a:t>
            </a:r>
            <a:endParaRPr lang="en-US" altLang="ja-JP" sz="1600" dirty="0"/>
          </a:p>
          <a:p>
            <a:r>
              <a:rPr lang="ja-JP" altLang="en-US" sz="1600"/>
              <a:t>　</a:t>
            </a:r>
            <a:r>
              <a:rPr lang="en-US" altLang="ja-JP" sz="1600" dirty="0"/>
              <a:t> </a:t>
            </a:r>
            <a:r>
              <a:rPr lang="ja-JP" altLang="ja-JP" sz="1600"/>
              <a:t>ましょう。また、睡眠を管理する方法として仮眠を推奨します。</a:t>
            </a:r>
            <a:r>
              <a:rPr lang="en-US" altLang="ja-JP" sz="1600" dirty="0"/>
              <a:t>90</a:t>
            </a:r>
            <a:r>
              <a:rPr lang="ja-JP" altLang="ja-JP" sz="1600"/>
              <a:t>分</a:t>
            </a:r>
            <a:r>
              <a:rPr lang="ja-JP" altLang="en-US" sz="1600"/>
              <a:t>程度</a:t>
            </a:r>
            <a:r>
              <a:rPr lang="ja-JP" altLang="ja-JP" sz="1600"/>
              <a:t>の仮眠は睡眠不足に、</a:t>
            </a:r>
            <a:endParaRPr lang="en-US" altLang="ja-JP" sz="1600" dirty="0"/>
          </a:p>
          <a:p>
            <a:r>
              <a:rPr lang="ja-JP" altLang="en-US" sz="1600"/>
              <a:t>　</a:t>
            </a:r>
            <a:r>
              <a:rPr lang="en-US" altLang="ja-JP" sz="1600" dirty="0"/>
              <a:t> </a:t>
            </a:r>
            <a:r>
              <a:rPr lang="ja-JP" altLang="ja-JP" sz="1600"/>
              <a:t>短時間（</a:t>
            </a:r>
            <a:r>
              <a:rPr lang="en-US" altLang="ja-JP" sz="1600" dirty="0"/>
              <a:t>15</a:t>
            </a:r>
            <a:r>
              <a:rPr lang="ja-JP" altLang="ja-JP" sz="1600"/>
              <a:t>～</a:t>
            </a:r>
            <a:r>
              <a:rPr lang="en-US" altLang="ja-JP" sz="1600" dirty="0"/>
              <a:t>20</a:t>
            </a:r>
            <a:r>
              <a:rPr lang="ja-JP" altLang="ja-JP" sz="1600"/>
              <a:t>分）の仮眠は日中の眠気改善に効果があります。生活の中に積極的に仮眠を</a:t>
            </a:r>
            <a:endParaRPr lang="en-US" altLang="ja-JP" sz="1600" dirty="0"/>
          </a:p>
          <a:p>
            <a:r>
              <a:rPr lang="ja-JP" altLang="en-US" sz="1600"/>
              <a:t>　</a:t>
            </a:r>
            <a:r>
              <a:rPr lang="en-US" altLang="ja-JP" sz="1600" dirty="0"/>
              <a:t> </a:t>
            </a:r>
            <a:r>
              <a:rPr lang="ja-JP" altLang="ja-JP" sz="1600"/>
              <a:t>取り入れることで、日々の睡眠を自分で管理できるようになりましょう。</a:t>
            </a:r>
          </a:p>
          <a:p>
            <a:endParaRPr kumimoji="1" lang="ja-JP" altLang="en-US" sz="1600"/>
          </a:p>
        </p:txBody>
      </p:sp>
      <p:sp>
        <p:nvSpPr>
          <p:cNvPr id="18" name="テキスト ボックス 17">
            <a:extLst>
              <a:ext uri="{FF2B5EF4-FFF2-40B4-BE49-F238E27FC236}">
                <a16:creationId xmlns:a16="http://schemas.microsoft.com/office/drawing/2014/main" id="{24EF8763-39F0-9244-B3F6-43C6D54CC8E7}"/>
              </a:ext>
            </a:extLst>
          </p:cNvPr>
          <p:cNvSpPr txBox="1"/>
          <p:nvPr/>
        </p:nvSpPr>
        <p:spPr>
          <a:xfrm>
            <a:off x="1401894" y="4815824"/>
            <a:ext cx="6340197" cy="1569660"/>
          </a:xfrm>
          <a:prstGeom prst="rect">
            <a:avLst/>
          </a:prstGeom>
          <a:solidFill>
            <a:schemeClr val="lt1">
              <a:alpha val="92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sz="3200">
                <a:latin typeface="Meiryo" panose="020B0604030504040204" pitchFamily="34" charset="-128"/>
                <a:ea typeface="Meiryo" panose="020B0604030504040204" pitchFamily="34" charset="-128"/>
              </a:rPr>
              <a:t>・筑波大生は不眠症の疑いが高い</a:t>
            </a:r>
            <a:endParaRPr lang="en-US" altLang="ja-JP" sz="3200" dirty="0">
              <a:latin typeface="Meiryo" panose="020B0604030504040204" pitchFamily="34" charset="-128"/>
              <a:ea typeface="Meiryo" panose="020B0604030504040204" pitchFamily="34" charset="-128"/>
            </a:endParaRPr>
          </a:p>
          <a:p>
            <a:r>
              <a:rPr lang="ja-JP" altLang="en-US" sz="3200">
                <a:latin typeface="Meiryo" panose="020B0604030504040204" pitchFamily="34" charset="-128"/>
                <a:ea typeface="Meiryo" panose="020B0604030504040204" pitchFamily="34" charset="-128"/>
              </a:rPr>
              <a:t>・睡眠の質を高めるための行動</a:t>
            </a:r>
            <a:endParaRPr lang="en-US" altLang="ja-JP" sz="3200" dirty="0">
              <a:latin typeface="Meiryo" panose="020B0604030504040204" pitchFamily="34" charset="-128"/>
              <a:ea typeface="Meiryo" panose="020B0604030504040204" pitchFamily="34" charset="-128"/>
            </a:endParaRPr>
          </a:p>
          <a:p>
            <a:r>
              <a:rPr lang="ja-JP" altLang="en-US" sz="3200">
                <a:latin typeface="Meiryo" panose="020B0604030504040204" pitchFamily="34" charset="-128"/>
                <a:ea typeface="Meiryo" panose="020B0604030504040204" pitchFamily="34" charset="-128"/>
              </a:rPr>
              <a:t>・効果的な仮眠の方法</a:t>
            </a:r>
            <a:endParaRPr lang="en-US" altLang="ja-JP" sz="3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555698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57</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31992196-5C8D-0543-ACCE-D1A15E432F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5A73A648-AA26-F44D-BD6E-3AF898A56DB4}"/>
              </a:ext>
            </a:extLst>
          </p:cNvPr>
          <p:cNvSpPr txBox="1"/>
          <p:nvPr/>
        </p:nvSpPr>
        <p:spPr>
          <a:xfrm>
            <a:off x="70865" y="122563"/>
            <a:ext cx="1723549" cy="707886"/>
          </a:xfrm>
          <a:prstGeom prst="rect">
            <a:avLst/>
          </a:prstGeom>
          <a:noFill/>
        </p:spPr>
        <p:txBody>
          <a:bodyPr wrap="none" rtlCol="0">
            <a:spAutoFit/>
          </a:bodyPr>
          <a:lstStyle/>
          <a:p>
            <a:r>
              <a:rPr lang="ja-JP" altLang="en-US" sz="4000" b="1" dirty="0">
                <a:solidFill>
                  <a:schemeClr val="accent6">
                    <a:lumMod val="75000"/>
                  </a:schemeClr>
                </a:solidFill>
                <a:latin typeface="Meiryo" panose="020B0604030504040204" pitchFamily="34" charset="-128"/>
                <a:ea typeface="Meiryo" panose="020B0604030504040204" pitchFamily="34" charset="-128"/>
              </a:rPr>
              <a:t>記事案</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14" name="正方形/長方形 13">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15" name="正方形/長方形 14">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16" name="正方形/長方形 15">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pic>
        <p:nvPicPr>
          <p:cNvPr id="8" name="図 7">
            <a:extLst>
              <a:ext uri="{FF2B5EF4-FFF2-40B4-BE49-F238E27FC236}">
                <a16:creationId xmlns:a16="http://schemas.microsoft.com/office/drawing/2014/main" id="{7447FAF3-3D55-C24A-B162-9553CF4254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0427" y="1008931"/>
            <a:ext cx="4023145" cy="5529983"/>
          </a:xfrm>
          <a:prstGeom prst="rect">
            <a:avLst/>
          </a:prstGeom>
          <a:ln>
            <a:solidFill>
              <a:schemeClr val="tx1"/>
            </a:solidFill>
          </a:ln>
        </p:spPr>
      </p:pic>
      <p:sp>
        <p:nvSpPr>
          <p:cNvPr id="19" name="円/楕円 18">
            <a:extLst>
              <a:ext uri="{FF2B5EF4-FFF2-40B4-BE49-F238E27FC236}">
                <a16:creationId xmlns:a16="http://schemas.microsoft.com/office/drawing/2014/main" id="{9CE8759F-D6B0-A448-802E-2A16F311BF6C}"/>
              </a:ext>
            </a:extLst>
          </p:cNvPr>
          <p:cNvSpPr/>
          <p:nvPr/>
        </p:nvSpPr>
        <p:spPr>
          <a:xfrm>
            <a:off x="2785324" y="5533969"/>
            <a:ext cx="3519878" cy="657225"/>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20">
            <a:extLst>
              <a:ext uri="{FF2B5EF4-FFF2-40B4-BE49-F238E27FC236}">
                <a16:creationId xmlns:a16="http://schemas.microsoft.com/office/drawing/2014/main" id="{5AD64263-14C3-1842-8AA2-5DA2C67A99A7}"/>
              </a:ext>
            </a:extLst>
          </p:cNvPr>
          <p:cNvSpPr txBox="1"/>
          <p:nvPr/>
        </p:nvSpPr>
        <p:spPr>
          <a:xfrm>
            <a:off x="2653845" y="6538914"/>
            <a:ext cx="3836307" cy="400110"/>
          </a:xfrm>
          <a:prstGeom prst="rect">
            <a:avLst/>
          </a:prstGeom>
          <a:noFill/>
        </p:spPr>
        <p:txBody>
          <a:bodyPr wrap="none" rtlCol="0">
            <a:spAutoFit/>
          </a:bodyPr>
          <a:lstStyle/>
          <a:p>
            <a:r>
              <a:rPr kumimoji="1" lang="ja-JP" altLang="en-US" sz="2000">
                <a:latin typeface="メイリオ" panose="020B0604030504040204" pitchFamily="50" charset="-128"/>
                <a:ea typeface="メイリオ" panose="020B0604030504040204" pitchFamily="50" charset="-128"/>
              </a:rPr>
              <a:t>図</a:t>
            </a:r>
            <a:r>
              <a:rPr lang="en-US" altLang="ja-JP" sz="2000" dirty="0">
                <a:latin typeface="メイリオ" panose="020B0604030504040204" pitchFamily="50" charset="-128"/>
                <a:ea typeface="メイリオ" panose="020B0604030504040204" pitchFamily="50" charset="-128"/>
              </a:rPr>
              <a:t>15</a:t>
            </a:r>
            <a:r>
              <a:rPr kumimoji="1" lang="ja-JP" altLang="en-US" sz="2000">
                <a:latin typeface="メイリオ" panose="020B0604030504040204" pitchFamily="50" charset="-128"/>
                <a:ea typeface="メイリオ" panose="020B0604030504040204" pitchFamily="50" charset="-128"/>
              </a:rPr>
              <a:t>　</a:t>
            </a:r>
            <a:r>
              <a:rPr lang="ja-JP" altLang="en-US" sz="2000">
                <a:latin typeface="メイリオ" panose="020B0604030504040204" pitchFamily="50" charset="-128"/>
                <a:ea typeface="メイリオ" panose="020B0604030504040204" pitchFamily="50" charset="-128"/>
              </a:rPr>
              <a:t>セーフティライフ作成例</a:t>
            </a:r>
            <a:endParaRPr kumimoji="1" lang="ja-JP" altLang="en-US" sz="20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2D5FC8AE-32B8-1843-A384-E6FA8B47D005}"/>
              </a:ext>
            </a:extLst>
          </p:cNvPr>
          <p:cNvSpPr/>
          <p:nvPr/>
        </p:nvSpPr>
        <p:spPr>
          <a:xfrm>
            <a:off x="2838794" y="5453149"/>
            <a:ext cx="3466408" cy="68454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614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2502552669"/>
              </p:ext>
            </p:extLst>
          </p:nvPr>
        </p:nvGraphicFramePr>
        <p:xfrm>
          <a:off x="219187" y="976802"/>
          <a:ext cx="8705625" cy="5816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正方形/長方形 3">
            <a:extLst>
              <a:ext uri="{FF2B5EF4-FFF2-40B4-BE49-F238E27FC236}">
                <a16:creationId xmlns:a16="http://schemas.microsoft.com/office/drawing/2014/main" id="{E0B83F6F-1222-5941-92C6-BA13FCE7FEDD}"/>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6094D723-1D36-B24C-999D-4258DA6262E9}"/>
              </a:ext>
            </a:extLst>
          </p:cNvPr>
          <p:cNvSpPr txBox="1"/>
          <p:nvPr/>
        </p:nvSpPr>
        <p:spPr>
          <a:xfrm>
            <a:off x="70865" y="122563"/>
            <a:ext cx="4801314" cy="707886"/>
          </a:xfrm>
          <a:prstGeom prst="rect">
            <a:avLst/>
          </a:prstGeom>
          <a:noFill/>
        </p:spPr>
        <p:txBody>
          <a:bodyPr wrap="none" rtlCol="0">
            <a:spAutoFit/>
          </a:bodyPr>
          <a:lstStyle/>
          <a:p>
            <a:r>
              <a:rPr kumimoji="1" lang="ja-JP" altLang="en-US" sz="4000" b="1" dirty="0">
                <a:solidFill>
                  <a:schemeClr val="accent6">
                    <a:lumMod val="75000"/>
                  </a:schemeClr>
                </a:solidFill>
                <a:latin typeface="Meiryo" panose="020B0604030504040204" pitchFamily="34" charset="-128"/>
                <a:ea typeface="Meiryo" panose="020B0604030504040204" pitchFamily="34" charset="-128"/>
              </a:rPr>
              <a:t>仮眠室</a:t>
            </a:r>
            <a:r>
              <a:rPr lang="ja-JP" altLang="en-US" sz="4000" b="1" dirty="0">
                <a:solidFill>
                  <a:schemeClr val="accent6">
                    <a:lumMod val="75000"/>
                  </a:schemeClr>
                </a:solidFill>
                <a:latin typeface="Meiryo" panose="020B0604030504040204" pitchFamily="34" charset="-128"/>
                <a:ea typeface="Meiryo" panose="020B0604030504040204" pitchFamily="34" charset="-128"/>
              </a:rPr>
              <a:t>設置の必要性</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2" name="スライド番号プレースホルダー 4">
            <a:extLst>
              <a:ext uri="{FF2B5EF4-FFF2-40B4-BE49-F238E27FC236}">
                <a16:creationId xmlns:a16="http://schemas.microsoft.com/office/drawing/2014/main" id="{9370D5E1-51C8-AA40-9E22-F2B7D4401392}"/>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58</a:t>
            </a:fld>
            <a:endParaRPr kumimoji="1" lang="ja-JP" altLang="en-US" dirty="0"/>
          </a:p>
        </p:txBody>
      </p:sp>
      <p:sp>
        <p:nvSpPr>
          <p:cNvPr id="13" name="正方形/長方形 12">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14" name="正方形/長方形 13">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15" name="正方形/長方形 14">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16" name="正方形/長方形 15">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664112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1926880474"/>
              </p:ext>
            </p:extLst>
          </p:nvPr>
        </p:nvGraphicFramePr>
        <p:xfrm>
          <a:off x="219188" y="976802"/>
          <a:ext cx="8705623" cy="582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正方形/長方形 3">
            <a:extLst>
              <a:ext uri="{FF2B5EF4-FFF2-40B4-BE49-F238E27FC236}">
                <a16:creationId xmlns:a16="http://schemas.microsoft.com/office/drawing/2014/main" id="{4DC7275E-40BC-0945-9E97-F64F0BBA955B}"/>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a:extLst>
              <a:ext uri="{FF2B5EF4-FFF2-40B4-BE49-F238E27FC236}">
                <a16:creationId xmlns:a16="http://schemas.microsoft.com/office/drawing/2014/main" id="{BB0A3F4E-975A-464E-81AB-6E1C6314C170}"/>
              </a:ext>
            </a:extLst>
          </p:cNvPr>
          <p:cNvSpPr txBox="1"/>
          <p:nvPr/>
        </p:nvSpPr>
        <p:spPr>
          <a:xfrm>
            <a:off x="70865" y="122563"/>
            <a:ext cx="5314275" cy="707886"/>
          </a:xfrm>
          <a:prstGeom prst="rect">
            <a:avLst/>
          </a:prstGeom>
          <a:noFill/>
        </p:spPr>
        <p:txBody>
          <a:bodyPr wrap="none" rtlCol="0">
            <a:spAutoFit/>
          </a:bodyPr>
          <a:lstStyle/>
          <a:p>
            <a:r>
              <a:rPr lang="ja-JP" altLang="en-US" sz="4000" b="1" dirty="0">
                <a:solidFill>
                  <a:schemeClr val="accent6">
                    <a:lumMod val="75000"/>
                  </a:schemeClr>
                </a:solidFill>
                <a:latin typeface="Meiryo" panose="020B0604030504040204" pitchFamily="34" charset="-128"/>
                <a:ea typeface="Meiryo" panose="020B0604030504040204" pitchFamily="34" charset="-128"/>
              </a:rPr>
              <a:t>どんな仮眠室が必要か</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2" name="スライド番号プレースホルダー 4">
            <a:extLst>
              <a:ext uri="{FF2B5EF4-FFF2-40B4-BE49-F238E27FC236}">
                <a16:creationId xmlns:a16="http://schemas.microsoft.com/office/drawing/2014/main" id="{3CD51018-64DE-314D-AEF3-3505EE4EEE3F}"/>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59</a:t>
            </a:fld>
            <a:endParaRPr kumimoji="1" lang="ja-JP" altLang="en-US" dirty="0"/>
          </a:p>
        </p:txBody>
      </p:sp>
      <p:sp>
        <p:nvSpPr>
          <p:cNvPr id="13" name="正方形/長方形 12">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14" name="正方形/長方形 13">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15" name="正方形/長方形 14">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16" name="正方形/長方形 15">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19271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AA80D64-3FDA-FE41-B9F0-2147C310A678}"/>
              </a:ext>
            </a:extLst>
          </p:cNvPr>
          <p:cNvSpPr txBox="1"/>
          <p:nvPr/>
        </p:nvSpPr>
        <p:spPr>
          <a:xfrm>
            <a:off x="5183212" y="1056373"/>
            <a:ext cx="2339102" cy="523220"/>
          </a:xfrm>
          <a:prstGeom prst="rect">
            <a:avLst/>
          </a:prstGeom>
          <a:noFill/>
        </p:spPr>
        <p:txBody>
          <a:bodyPr wrap="none" rtlCol="0">
            <a:spAutoFit/>
          </a:bodyPr>
          <a:lstStyle/>
          <a:p>
            <a:r>
              <a:rPr lang="ja-JP" altLang="en-US" sz="2800" dirty="0">
                <a:solidFill>
                  <a:srgbClr val="FF9300"/>
                </a:solidFill>
                <a:latin typeface="Meiryo" panose="020B0604030504040204" pitchFamily="34" charset="-128"/>
                <a:ea typeface="Meiryo" panose="020B0604030504040204" pitchFamily="34" charset="-128"/>
              </a:rPr>
              <a:t>事例①　午睡</a:t>
            </a:r>
            <a:endParaRPr kumimoji="1" lang="ja-JP" altLang="en-US" sz="2800" dirty="0">
              <a:solidFill>
                <a:srgbClr val="FF9300"/>
              </a:solidFill>
              <a:latin typeface="Meiryo" panose="020B0604030504040204" pitchFamily="34" charset="-128"/>
              <a:ea typeface="Meiryo" panose="020B0604030504040204" pitchFamily="34" charset="-128"/>
            </a:endParaRPr>
          </a:p>
        </p:txBody>
      </p:sp>
      <p:pic>
        <p:nvPicPr>
          <p:cNvPr id="6" name="図 5" descr="wst1606170047-p1.jpg">
            <a:extLst>
              <a:ext uri="{FF2B5EF4-FFF2-40B4-BE49-F238E27FC236}">
                <a16:creationId xmlns:a16="http://schemas.microsoft.com/office/drawing/2014/main" id="{B53A9930-BCA8-F94F-9E3F-16630243CF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53" y="1135117"/>
            <a:ext cx="3459561" cy="2305793"/>
          </a:xfrm>
          <a:prstGeom prst="rect">
            <a:avLst/>
          </a:prstGeom>
        </p:spPr>
      </p:pic>
      <p:sp>
        <p:nvSpPr>
          <p:cNvPr id="7" name="角丸四角形 6">
            <a:extLst>
              <a:ext uri="{FF2B5EF4-FFF2-40B4-BE49-F238E27FC236}">
                <a16:creationId xmlns:a16="http://schemas.microsoft.com/office/drawing/2014/main" id="{E5788083-3F6C-6A4C-8BCA-B1F8E78A0B03}"/>
              </a:ext>
            </a:extLst>
          </p:cNvPr>
          <p:cNvSpPr/>
          <p:nvPr/>
        </p:nvSpPr>
        <p:spPr>
          <a:xfrm>
            <a:off x="4582641" y="1579598"/>
            <a:ext cx="3735300" cy="182257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D0A6B5A3-6922-7C43-A325-9EC48DA44ACB}"/>
              </a:ext>
            </a:extLst>
          </p:cNvPr>
          <p:cNvSpPr txBox="1"/>
          <p:nvPr/>
        </p:nvSpPr>
        <p:spPr>
          <a:xfrm>
            <a:off x="938978" y="3493487"/>
            <a:ext cx="2236510" cy="400110"/>
          </a:xfrm>
          <a:prstGeom prst="rect">
            <a:avLst/>
          </a:prstGeom>
          <a:noFill/>
        </p:spPr>
        <p:txBody>
          <a:bodyPr wrap="none" rtlCol="0">
            <a:spAutoFit/>
          </a:bodyPr>
          <a:lstStyle/>
          <a:p>
            <a:r>
              <a:rPr kumimoji="1" lang="ja-JP" altLang="en-US" sz="2000" dirty="0">
                <a:latin typeface="Meiryo" panose="020B0604030504040204" pitchFamily="34" charset="-128"/>
                <a:ea typeface="Meiryo" panose="020B0604030504040204" pitchFamily="34" charset="-128"/>
              </a:rPr>
              <a:t>福岡県立明善高校</a:t>
            </a:r>
          </a:p>
        </p:txBody>
      </p:sp>
      <p:sp>
        <p:nvSpPr>
          <p:cNvPr id="9" name="テキスト ボックス 8">
            <a:extLst>
              <a:ext uri="{FF2B5EF4-FFF2-40B4-BE49-F238E27FC236}">
                <a16:creationId xmlns:a16="http://schemas.microsoft.com/office/drawing/2014/main" id="{8472AD8E-34C9-DF41-B4B5-9402547516A2}"/>
              </a:ext>
            </a:extLst>
          </p:cNvPr>
          <p:cNvSpPr txBox="1"/>
          <p:nvPr/>
        </p:nvSpPr>
        <p:spPr>
          <a:xfrm>
            <a:off x="4833502" y="1745645"/>
            <a:ext cx="3233578" cy="1485022"/>
          </a:xfrm>
          <a:prstGeom prst="rect">
            <a:avLst/>
          </a:prstGeom>
          <a:noFill/>
        </p:spPr>
        <p:txBody>
          <a:bodyPr wrap="none" rtlCol="0">
            <a:spAutoFit/>
          </a:bodyPr>
          <a:lstStyle/>
          <a:p>
            <a:r>
              <a:rPr lang="ja-JP" altLang="en-US" sz="2400" dirty="0">
                <a:latin typeface="Meiryo" panose="020B0604030504040204" pitchFamily="34" charset="-128"/>
                <a:ea typeface="Meiryo" panose="020B0604030504040204" pitchFamily="34" charset="-128"/>
              </a:rPr>
              <a:t>昼休み</a:t>
            </a:r>
            <a:r>
              <a:rPr lang="en-US" altLang="ja-JP" sz="2400" dirty="0">
                <a:latin typeface="Meiryo" panose="020B0604030504040204" pitchFamily="34" charset="-128"/>
                <a:ea typeface="Meiryo" panose="020B0604030504040204" pitchFamily="34" charset="-128"/>
              </a:rPr>
              <a:t>15</a:t>
            </a:r>
            <a:r>
              <a:rPr lang="ja-JP" altLang="en-US" sz="2400" dirty="0">
                <a:latin typeface="Meiryo" panose="020B0604030504040204" pitchFamily="34" charset="-128"/>
                <a:ea typeface="Meiryo" panose="020B0604030504040204" pitchFamily="34" charset="-128"/>
              </a:rPr>
              <a:t>分間</a:t>
            </a:r>
            <a:r>
              <a:rPr lang="ja-JP" altLang="en-US" sz="2400">
                <a:latin typeface="Meiryo" panose="020B0604030504040204" pitchFamily="34" charset="-128"/>
                <a:ea typeface="Meiryo" panose="020B0604030504040204" pitchFamily="34" charset="-128"/>
              </a:rPr>
              <a:t>の</a:t>
            </a:r>
            <a:r>
              <a:rPr lang="ja-JP" altLang="en-US" sz="3200">
                <a:latin typeface="Meiryo" panose="020B0604030504040204" pitchFamily="34" charset="-128"/>
                <a:ea typeface="Meiryo" panose="020B0604030504040204" pitchFamily="34" charset="-128"/>
              </a:rPr>
              <a:t>昼寝</a:t>
            </a:r>
            <a:endParaRPr lang="en-US" altLang="ja-JP" sz="2400" dirty="0">
              <a:latin typeface="Meiryo" panose="020B0604030504040204" pitchFamily="34" charset="-128"/>
              <a:ea typeface="Meiryo" panose="020B0604030504040204" pitchFamily="34" charset="-128"/>
            </a:endParaRPr>
          </a:p>
          <a:p>
            <a:endParaRPr kumimoji="1" lang="en-US" altLang="ja-JP" sz="1050" dirty="0">
              <a:latin typeface="Meiryo" panose="020B0604030504040204" pitchFamily="34" charset="-128"/>
              <a:ea typeface="Meiryo" panose="020B0604030504040204" pitchFamily="34" charset="-128"/>
            </a:endParaRPr>
          </a:p>
          <a:p>
            <a:r>
              <a:rPr kumimoji="1" lang="ja-JP" altLang="en-US" sz="2400">
                <a:latin typeface="Meiryo" panose="020B0604030504040204" pitchFamily="34" charset="-128"/>
                <a:ea typeface="Meiryo" panose="020B0604030504040204" pitchFamily="34" charset="-128"/>
              </a:rPr>
              <a:t>・</a:t>
            </a:r>
            <a:r>
              <a:rPr kumimoji="1" lang="ja-JP" altLang="en-US" sz="2400" dirty="0">
                <a:latin typeface="Meiryo" panose="020B0604030504040204" pitchFamily="34" charset="-128"/>
                <a:ea typeface="Meiryo" panose="020B0604030504040204" pitchFamily="34" charset="-128"/>
              </a:rPr>
              <a:t>健康の増進</a:t>
            </a:r>
            <a:endParaRPr kumimoji="1" lang="en-US" altLang="ja-JP" sz="2400" dirty="0">
              <a:latin typeface="Meiryo" panose="020B0604030504040204" pitchFamily="34" charset="-128"/>
              <a:ea typeface="Meiryo" panose="020B0604030504040204" pitchFamily="34" charset="-128"/>
            </a:endParaRPr>
          </a:p>
          <a:p>
            <a:r>
              <a:rPr lang="ja-JP" altLang="en-US" sz="2400" dirty="0">
                <a:latin typeface="Meiryo" panose="020B0604030504040204" pitchFamily="34" charset="-128"/>
                <a:ea typeface="Meiryo" panose="020B0604030504040204" pitchFamily="34" charset="-128"/>
              </a:rPr>
              <a:t>・学習効率の向上</a:t>
            </a:r>
            <a:endParaRPr kumimoji="1" lang="ja-JP" altLang="en-US" sz="2400" dirty="0">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CC46E9A9-5809-A745-97CD-AA1DD0245A14}"/>
              </a:ext>
            </a:extLst>
          </p:cNvPr>
          <p:cNvSpPr/>
          <p:nvPr/>
        </p:nvSpPr>
        <p:spPr>
          <a:xfrm>
            <a:off x="3822274" y="6354533"/>
            <a:ext cx="5850038" cy="276999"/>
          </a:xfrm>
          <a:prstGeom prst="rect">
            <a:avLst/>
          </a:prstGeom>
        </p:spPr>
        <p:txBody>
          <a:bodyPr wrap="square">
            <a:spAutoFit/>
          </a:bodyPr>
          <a:lstStyle/>
          <a:p>
            <a:r>
              <a:rPr lang="ja-JP" altLang="en-US" sz="1200" dirty="0"/>
              <a:t>画像：</a:t>
            </a:r>
            <a:r>
              <a:rPr lang="en-US" altLang="ja-JP" sz="1200" dirty="0"/>
              <a:t>https://</a:t>
            </a:r>
            <a:r>
              <a:rPr lang="en-US" altLang="ja-JP" sz="1200" dirty="0" err="1"/>
              <a:t>www.sankei.com</a:t>
            </a:r>
            <a:r>
              <a:rPr lang="en-US" altLang="ja-JP" sz="1200" dirty="0"/>
              <a:t>/west/photos/160617/wst1606170047-p1.html</a:t>
            </a:r>
          </a:p>
        </p:txBody>
      </p:sp>
      <p:sp>
        <p:nvSpPr>
          <p:cNvPr id="2" name="スライド番号プレースホルダー 1">
            <a:extLst>
              <a:ext uri="{FF2B5EF4-FFF2-40B4-BE49-F238E27FC236}">
                <a16:creationId xmlns:a16="http://schemas.microsoft.com/office/drawing/2014/main" id="{99D009AA-43E5-1949-AA48-F9F0EAFF8B65}"/>
              </a:ext>
            </a:extLst>
          </p:cNvPr>
          <p:cNvSpPr>
            <a:spLocks noGrp="1"/>
          </p:cNvSpPr>
          <p:nvPr>
            <p:ph type="sldNum" sz="quarter" idx="12"/>
          </p:nvPr>
        </p:nvSpPr>
        <p:spPr>
          <a:xfrm>
            <a:off x="7010400" y="6314552"/>
            <a:ext cx="2133600" cy="365125"/>
          </a:xfrm>
        </p:spPr>
        <p:txBody>
          <a:bodyPr/>
          <a:lstStyle/>
          <a:p>
            <a:fld id="{E9791DFF-FD54-7B44-9A52-7D9A5D7D4C11}" type="slidenum">
              <a:rPr kumimoji="1" lang="ja-JP" altLang="en-US" smtClean="0"/>
              <a:t>6</a:t>
            </a:fld>
            <a:endParaRPr kumimoji="1" lang="ja-JP" altLang="en-US"/>
          </a:p>
        </p:txBody>
      </p:sp>
      <p:sp>
        <p:nvSpPr>
          <p:cNvPr id="17" name="テキスト ボックス 16">
            <a:extLst>
              <a:ext uri="{FF2B5EF4-FFF2-40B4-BE49-F238E27FC236}">
                <a16:creationId xmlns:a16="http://schemas.microsoft.com/office/drawing/2014/main" id="{D0A6B5A3-6922-7C43-A325-9EC48DA44ACB}"/>
              </a:ext>
            </a:extLst>
          </p:cNvPr>
          <p:cNvSpPr txBox="1"/>
          <p:nvPr/>
        </p:nvSpPr>
        <p:spPr>
          <a:xfrm>
            <a:off x="1342138" y="6307590"/>
            <a:ext cx="1228221" cy="4001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sz="2000">
                <a:solidFill>
                  <a:schemeClr val="tx1"/>
                </a:solidFill>
                <a:latin typeface="Meiryo" panose="020B0604030504040204" pitchFamily="34" charset="-128"/>
                <a:ea typeface="Meiryo" panose="020B0604030504040204" pitchFamily="34" charset="-128"/>
              </a:rPr>
              <a:t>三菱地所</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B268796A-3754-0F4E-8386-30600F8FE87D}"/>
              </a:ext>
            </a:extLst>
          </p:cNvPr>
          <p:cNvSpPr/>
          <p:nvPr/>
        </p:nvSpPr>
        <p:spPr>
          <a:xfrm>
            <a:off x="3822274" y="6568977"/>
            <a:ext cx="5850038" cy="276999"/>
          </a:xfrm>
          <a:prstGeom prst="rect">
            <a:avLst/>
          </a:prstGeom>
        </p:spPr>
        <p:txBody>
          <a:bodyPr wrap="square">
            <a:spAutoFit/>
          </a:bodyPr>
          <a:lstStyle/>
          <a:p>
            <a:r>
              <a:rPr lang="ja-JP" altLang="en-US" sz="1200"/>
              <a:t>画像</a:t>
            </a:r>
            <a:r>
              <a:rPr lang="en-US" altLang="ja-JP" sz="1200" dirty="0"/>
              <a:t>: https://</a:t>
            </a:r>
            <a:r>
              <a:rPr lang="en-US" altLang="ja-JP" sz="1200" dirty="0" err="1"/>
              <a:t>news.mynavi.jp</a:t>
            </a:r>
            <a:r>
              <a:rPr lang="en-US" altLang="ja-JP" sz="1200" dirty="0"/>
              <a:t>/article/20180528-637486/</a:t>
            </a:r>
            <a:endParaRPr lang="ja-JP" altLang="en-US" sz="1200" dirty="0"/>
          </a:p>
        </p:txBody>
      </p:sp>
      <p:sp>
        <p:nvSpPr>
          <p:cNvPr id="20" name="正方形/長方形 19">
            <a:extLst>
              <a:ext uri="{FF2B5EF4-FFF2-40B4-BE49-F238E27FC236}">
                <a16:creationId xmlns:a16="http://schemas.microsoft.com/office/drawing/2014/main" id="{DA1BCE80-C87C-E945-9088-F3E4EB6DA3DA}"/>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a:extLst>
              <a:ext uri="{FF2B5EF4-FFF2-40B4-BE49-F238E27FC236}">
                <a16:creationId xmlns:a16="http://schemas.microsoft.com/office/drawing/2014/main" id="{5294BFA4-8AB8-8C40-92B6-26ABA2BB44C2}"/>
              </a:ext>
            </a:extLst>
          </p:cNvPr>
          <p:cNvSpPr txBox="1"/>
          <p:nvPr/>
        </p:nvSpPr>
        <p:spPr>
          <a:xfrm>
            <a:off x="70865" y="122563"/>
            <a:ext cx="2749471"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様々な事例</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B55B1C47-360A-6F4F-897C-431B61C137E6}"/>
              </a:ext>
            </a:extLst>
          </p:cNvPr>
          <p:cNvSpPr txBox="1"/>
          <p:nvPr/>
        </p:nvSpPr>
        <p:spPr>
          <a:xfrm>
            <a:off x="4605876" y="3865600"/>
            <a:ext cx="3659976" cy="523220"/>
          </a:xfrm>
          <a:prstGeom prst="rect">
            <a:avLst/>
          </a:prstGeom>
          <a:noFill/>
        </p:spPr>
        <p:txBody>
          <a:bodyPr wrap="none" rtlCol="0">
            <a:spAutoFit/>
          </a:bodyPr>
          <a:lstStyle/>
          <a:p>
            <a:r>
              <a:rPr lang="ja-JP" altLang="en-US" sz="2800">
                <a:solidFill>
                  <a:srgbClr val="FF9300"/>
                </a:solidFill>
                <a:latin typeface="Meiryo" panose="020B0604030504040204" pitchFamily="34" charset="-128"/>
                <a:ea typeface="Meiryo" panose="020B0604030504040204" pitchFamily="34" charset="-128"/>
              </a:rPr>
              <a:t>事例</a:t>
            </a:r>
            <a:r>
              <a:rPr lang="en-US" altLang="ja-JP" sz="2800" dirty="0">
                <a:solidFill>
                  <a:srgbClr val="FF9300"/>
                </a:solidFill>
                <a:latin typeface="Meiryo" panose="020B0604030504040204" pitchFamily="34" charset="-128"/>
                <a:ea typeface="Meiryo" panose="020B0604030504040204" pitchFamily="34" charset="-128"/>
              </a:rPr>
              <a:t>②</a:t>
            </a:r>
            <a:r>
              <a:rPr lang="ja-JP" altLang="en-US" sz="2800">
                <a:solidFill>
                  <a:srgbClr val="FF9300"/>
                </a:solidFill>
                <a:latin typeface="Meiryo" panose="020B0604030504040204" pitchFamily="34" charset="-128"/>
                <a:ea typeface="Meiryo" panose="020B0604030504040204" pitchFamily="34" charset="-128"/>
              </a:rPr>
              <a:t>  効果検証実験</a:t>
            </a:r>
            <a:endParaRPr kumimoji="1" lang="ja-JP" altLang="en-US" sz="2800" dirty="0">
              <a:solidFill>
                <a:srgbClr val="FF9300"/>
              </a:solidFill>
              <a:latin typeface="Meiryo" panose="020B0604030504040204" pitchFamily="34" charset="-128"/>
              <a:ea typeface="Meiryo" panose="020B0604030504040204" pitchFamily="34" charset="-128"/>
            </a:endParaRPr>
          </a:p>
        </p:txBody>
      </p:sp>
      <p:sp>
        <p:nvSpPr>
          <p:cNvPr id="29" name="角丸四角形 28">
            <a:extLst>
              <a:ext uri="{FF2B5EF4-FFF2-40B4-BE49-F238E27FC236}">
                <a16:creationId xmlns:a16="http://schemas.microsoft.com/office/drawing/2014/main" id="{F6B0C1A4-5A44-3F4B-990F-0F9E0C24171F}"/>
              </a:ext>
            </a:extLst>
          </p:cNvPr>
          <p:cNvSpPr/>
          <p:nvPr/>
        </p:nvSpPr>
        <p:spPr>
          <a:xfrm>
            <a:off x="4582641" y="4360454"/>
            <a:ext cx="3735300" cy="182257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6698DAE2-2975-EC4F-8677-82CC0ABC8940}"/>
              </a:ext>
            </a:extLst>
          </p:cNvPr>
          <p:cNvSpPr txBox="1"/>
          <p:nvPr/>
        </p:nvSpPr>
        <p:spPr>
          <a:xfrm>
            <a:off x="4740336" y="4428801"/>
            <a:ext cx="3433119" cy="1792798"/>
          </a:xfrm>
          <a:prstGeom prst="rect">
            <a:avLst/>
          </a:prstGeom>
          <a:noFill/>
        </p:spPr>
        <p:txBody>
          <a:bodyPr wrap="none" rtlCol="0">
            <a:spAutoFit/>
          </a:bodyPr>
          <a:lstStyle/>
          <a:p>
            <a:pPr algn="ctr"/>
            <a:r>
              <a:rPr lang="ja-JP" altLang="en-US" sz="3200">
                <a:latin typeface="Meiryo" panose="020B0604030504040204" pitchFamily="34" charset="-128"/>
                <a:ea typeface="Meiryo" panose="020B0604030504040204" pitchFamily="34" charset="-128"/>
              </a:rPr>
              <a:t>仮眠室</a:t>
            </a:r>
            <a:r>
              <a:rPr lang="ja-JP" altLang="en-US" sz="2400">
                <a:latin typeface="Meiryo" panose="020B0604030504040204" pitchFamily="34" charset="-128"/>
                <a:ea typeface="Meiryo" panose="020B0604030504040204" pitchFamily="34" charset="-128"/>
              </a:rPr>
              <a:t>を用いて実験</a:t>
            </a:r>
            <a:endParaRPr lang="en-US" altLang="ja-JP" sz="2400" dirty="0">
              <a:latin typeface="Meiryo" panose="020B0604030504040204" pitchFamily="34" charset="-128"/>
              <a:ea typeface="Meiryo" panose="020B0604030504040204" pitchFamily="34" charset="-128"/>
            </a:endParaRPr>
          </a:p>
          <a:p>
            <a:pPr algn="ctr"/>
            <a:r>
              <a:rPr lang="en-US" altLang="ja-JP" sz="2000" dirty="0">
                <a:latin typeface="Meiryo" panose="020B0604030504040204" pitchFamily="34" charset="-128"/>
                <a:ea typeface="Meiryo" panose="020B0604030504040204" pitchFamily="34" charset="-128"/>
              </a:rPr>
              <a:t>(5/28~6/22)</a:t>
            </a:r>
          </a:p>
          <a:p>
            <a:endParaRPr lang="en-US" altLang="ja-JP" sz="105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・日中の生産性の向上</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・健康の増進</a:t>
            </a:r>
            <a:endParaRPr lang="en-US" altLang="ja-JP" sz="2400" dirty="0">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32" name="正方形/長方形 31">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33" name="正方形/長方形 32">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34" name="正方形/長方形 33">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35" name="正方形/長方形 34">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pic>
        <p:nvPicPr>
          <p:cNvPr id="4" name="図 3">
            <a:extLst>
              <a:ext uri="{FF2B5EF4-FFF2-40B4-BE49-F238E27FC236}">
                <a16:creationId xmlns:a16="http://schemas.microsoft.com/office/drawing/2014/main" id="{C37F1D83-644D-8147-BAF7-DE8D3F129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453" y="3952158"/>
            <a:ext cx="3459561" cy="2296871"/>
          </a:xfrm>
          <a:prstGeom prst="rect">
            <a:avLst/>
          </a:prstGeom>
        </p:spPr>
      </p:pic>
    </p:spTree>
    <p:extLst>
      <p:ext uri="{BB962C8B-B14F-4D97-AF65-F5344CB8AC3E}">
        <p14:creationId xmlns:p14="http://schemas.microsoft.com/office/powerpoint/2010/main" val="3690253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60</a:t>
            </a:fld>
            <a:endParaRPr lang="ja-JP" altLang="en-US">
              <a:solidFill>
                <a:prstClr val="black">
                  <a:tint val="75000"/>
                </a:prstClr>
              </a:solidFill>
            </a:endParaRPr>
          </a:p>
        </p:txBody>
      </p:sp>
      <p:sp>
        <p:nvSpPr>
          <p:cNvPr id="11" name="正方形/長方形 10">
            <a:extLst>
              <a:ext uri="{FF2B5EF4-FFF2-40B4-BE49-F238E27FC236}">
                <a16:creationId xmlns:a16="http://schemas.microsoft.com/office/drawing/2014/main" id="{025941B9-3C73-D24A-93FB-C4B9F0C9665E}"/>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a:extLst>
              <a:ext uri="{FF2B5EF4-FFF2-40B4-BE49-F238E27FC236}">
                <a16:creationId xmlns:a16="http://schemas.microsoft.com/office/drawing/2014/main" id="{B87A5E73-52AB-E649-8F04-C0441F1F48B6}"/>
              </a:ext>
            </a:extLst>
          </p:cNvPr>
          <p:cNvSpPr txBox="1"/>
          <p:nvPr/>
        </p:nvSpPr>
        <p:spPr>
          <a:xfrm>
            <a:off x="136174" y="146358"/>
            <a:ext cx="3820277" cy="707886"/>
          </a:xfrm>
          <a:prstGeom prst="rect">
            <a:avLst/>
          </a:prstGeom>
          <a:noFill/>
        </p:spPr>
        <p:txBody>
          <a:bodyPr wrap="none" rtlCol="0">
            <a:spAutoFit/>
          </a:bodyPr>
          <a:lstStyle/>
          <a:p>
            <a:r>
              <a:rPr lang="en-US" altLang="ja-JP" sz="4000" b="1" dirty="0">
                <a:solidFill>
                  <a:schemeClr val="accent6">
                    <a:lumMod val="75000"/>
                  </a:schemeClr>
                </a:solidFill>
                <a:latin typeface="Meiryo" panose="020B0604030504040204" pitchFamily="34" charset="-128"/>
                <a:ea typeface="Meiryo" panose="020B0604030504040204" pitchFamily="34" charset="-128"/>
              </a:rPr>
              <a:t>3B</a:t>
            </a:r>
            <a:r>
              <a:rPr lang="ja-JP" altLang="en-US" sz="4000" b="1">
                <a:solidFill>
                  <a:schemeClr val="accent6">
                    <a:lumMod val="75000"/>
                  </a:schemeClr>
                </a:solidFill>
                <a:latin typeface="Meiryo" panose="020B0604030504040204" pitchFamily="34" charset="-128"/>
                <a:ea typeface="Meiryo" panose="020B0604030504040204" pitchFamily="34" charset="-128"/>
              </a:rPr>
              <a:t>棟</a:t>
            </a:r>
            <a:r>
              <a:rPr lang="en-US" altLang="ja-JP" sz="4000" b="1" dirty="0">
                <a:solidFill>
                  <a:schemeClr val="accent6">
                    <a:lumMod val="75000"/>
                  </a:schemeClr>
                </a:solidFill>
                <a:latin typeface="Meiryo" panose="020B0604030504040204" pitchFamily="34" charset="-128"/>
                <a:ea typeface="Meiryo" panose="020B0604030504040204" pitchFamily="34" charset="-128"/>
              </a:rPr>
              <a:t>1</a:t>
            </a:r>
            <a:r>
              <a:rPr lang="ja-JP" altLang="en-US" sz="4000" b="1">
                <a:solidFill>
                  <a:schemeClr val="accent6">
                    <a:lumMod val="75000"/>
                  </a:schemeClr>
                </a:solidFill>
                <a:latin typeface="Meiryo" panose="020B0604030504040204" pitchFamily="34" charset="-128"/>
                <a:ea typeface="Meiryo" panose="020B0604030504040204" pitchFamily="34" charset="-128"/>
              </a:rPr>
              <a:t>階自習室</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22" name="正方形/長方形 21">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23" name="正方形/長方形 22">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4" name="正方形/長方形 23">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pic>
        <p:nvPicPr>
          <p:cNvPr id="4" name="図 3">
            <a:extLst>
              <a:ext uri="{FF2B5EF4-FFF2-40B4-BE49-F238E27FC236}">
                <a16:creationId xmlns:a16="http://schemas.microsoft.com/office/drawing/2014/main" id="{F58052A8-44B4-1242-9FA8-B2D377851F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612" y="1036872"/>
            <a:ext cx="8164775" cy="5436240"/>
          </a:xfrm>
          <a:prstGeom prst="rect">
            <a:avLst/>
          </a:prstGeom>
        </p:spPr>
      </p:pic>
    </p:spTree>
    <p:extLst>
      <p:ext uri="{BB962C8B-B14F-4D97-AF65-F5344CB8AC3E}">
        <p14:creationId xmlns:p14="http://schemas.microsoft.com/office/powerpoint/2010/main" val="4205691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61</a:t>
            </a:fld>
            <a:endParaRPr lang="ja-JP" altLang="en-US">
              <a:solidFill>
                <a:prstClr val="black">
                  <a:tint val="75000"/>
                </a:prstClr>
              </a:solidFill>
            </a:endParaRPr>
          </a:p>
        </p:txBody>
      </p:sp>
      <p:sp>
        <p:nvSpPr>
          <p:cNvPr id="10" name="テキスト ボックス 9"/>
          <p:cNvSpPr txBox="1"/>
          <p:nvPr/>
        </p:nvSpPr>
        <p:spPr>
          <a:xfrm>
            <a:off x="7238577" y="1356499"/>
            <a:ext cx="1566756" cy="646331"/>
          </a:xfrm>
          <a:prstGeom prst="rect">
            <a:avLst/>
          </a:prstGeom>
          <a:solidFill>
            <a:schemeClr val="accent6">
              <a:lumMod val="60000"/>
              <a:lumOff val="40000"/>
            </a:schemeClr>
          </a:solid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教務</a:t>
            </a:r>
            <a:endParaRPr lang="en-US" altLang="ja-JP" dirty="0">
              <a:latin typeface="メイリオ" panose="020B0604030504040204" pitchFamily="50" charset="-128"/>
              <a:ea typeface="メイリオ" panose="020B0604030504040204" pitchFamily="50" charset="-128"/>
            </a:endParaRPr>
          </a:p>
          <a:p>
            <a:pPr algn="ctr"/>
            <a:r>
              <a:rPr kumimoji="1" lang="ja-JP" altLang="en-US">
                <a:latin typeface="メイリオ" panose="020B0604030504040204" pitchFamily="50" charset="-128"/>
                <a:ea typeface="メイリオ" panose="020B0604030504040204" pitchFamily="50" charset="-128"/>
              </a:rPr>
              <a:t>鈴木美佳</a:t>
            </a:r>
            <a:r>
              <a:rPr lang="ja-JP" altLang="en-US">
                <a:latin typeface="メイリオ" panose="020B0604030504040204" pitchFamily="50" charset="-128"/>
                <a:ea typeface="メイリオ" panose="020B0604030504040204" pitchFamily="50" charset="-128"/>
              </a:rPr>
              <a:t>様</a:t>
            </a:r>
            <a:endParaRPr kumimoji="1" lang="ja-JP" altLang="en-US"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025941B9-3C73-D24A-93FB-C4B9F0C9665E}"/>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a:extLst>
              <a:ext uri="{FF2B5EF4-FFF2-40B4-BE49-F238E27FC236}">
                <a16:creationId xmlns:a16="http://schemas.microsoft.com/office/drawing/2014/main" id="{B87A5E73-52AB-E649-8F04-C0441F1F48B6}"/>
              </a:ext>
            </a:extLst>
          </p:cNvPr>
          <p:cNvSpPr txBox="1"/>
          <p:nvPr/>
        </p:nvSpPr>
        <p:spPr>
          <a:xfrm>
            <a:off x="68938" y="182633"/>
            <a:ext cx="6340197" cy="553998"/>
          </a:xfrm>
          <a:prstGeom prst="rect">
            <a:avLst/>
          </a:prstGeom>
          <a:noFill/>
        </p:spPr>
        <p:txBody>
          <a:bodyPr wrap="none" rtlCol="0">
            <a:spAutoFit/>
          </a:bodyPr>
          <a:lstStyle/>
          <a:p>
            <a:r>
              <a:rPr kumimoji="1" lang="ja-JP" altLang="en-US" sz="3000" b="1">
                <a:solidFill>
                  <a:schemeClr val="accent6">
                    <a:lumMod val="75000"/>
                  </a:schemeClr>
                </a:solidFill>
                <a:latin typeface="Meiryo" panose="020B0604030504040204" pitchFamily="34" charset="-128"/>
                <a:ea typeface="Meiryo" panose="020B0604030504040204" pitchFamily="34" charset="-128"/>
              </a:rPr>
              <a:t>シス情エリア支援室</a:t>
            </a:r>
            <a:r>
              <a:rPr lang="ja-JP" altLang="en-US" sz="3000" b="1">
                <a:solidFill>
                  <a:schemeClr val="accent6">
                    <a:lumMod val="75000"/>
                  </a:schemeClr>
                </a:solidFill>
                <a:latin typeface="Meiryo" panose="020B0604030504040204" pitchFamily="34" charset="-128"/>
                <a:ea typeface="Meiryo" panose="020B0604030504040204" pitchFamily="34" charset="-128"/>
              </a:rPr>
              <a:t>へのヒアリング</a:t>
            </a:r>
            <a:endParaRPr kumimoji="1" lang="en-US" altLang="ja-JP" sz="3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22" name="正方形/長方形 21">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23" name="正方形/長方形 22">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4" name="正方形/長方形 23">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27" name="テキスト ボックス 26">
            <a:extLst>
              <a:ext uri="{FF2B5EF4-FFF2-40B4-BE49-F238E27FC236}">
                <a16:creationId xmlns:a16="http://schemas.microsoft.com/office/drawing/2014/main" id="{B4E394DE-4B89-A841-A532-C4629F6C9C9B}"/>
              </a:ext>
            </a:extLst>
          </p:cNvPr>
          <p:cNvSpPr txBox="1"/>
          <p:nvPr/>
        </p:nvSpPr>
        <p:spPr>
          <a:xfrm>
            <a:off x="304009" y="3938218"/>
            <a:ext cx="4698722" cy="1077218"/>
          </a:xfrm>
          <a:prstGeom prst="rect">
            <a:avLst/>
          </a:prstGeom>
          <a:solidFill>
            <a:schemeClr val="lt1">
              <a:alpha val="92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3200">
                <a:latin typeface="Meiryo" panose="020B0604030504040204" pitchFamily="34" charset="-128"/>
                <a:ea typeface="Meiryo" panose="020B0604030504040204" pitchFamily="34" charset="-128"/>
              </a:rPr>
              <a:t>利用者が少ないのでは？</a:t>
            </a:r>
            <a:endParaRPr lang="en-US" altLang="ja-JP" sz="3200" dirty="0">
              <a:latin typeface="Meiryo" panose="020B0604030504040204" pitchFamily="34" charset="-128"/>
              <a:ea typeface="Meiryo" panose="020B0604030504040204" pitchFamily="34" charset="-128"/>
            </a:endParaRPr>
          </a:p>
          <a:p>
            <a:pPr algn="ctr"/>
            <a:r>
              <a:rPr lang="ja-JP" altLang="en-US" sz="3200">
                <a:latin typeface="Meiryo" panose="020B0604030504040204" pitchFamily="34" charset="-128"/>
                <a:ea typeface="Meiryo" panose="020B0604030504040204" pitchFamily="34" charset="-128"/>
              </a:rPr>
              <a:t>用途変更の提案は可能？</a:t>
            </a:r>
            <a:endParaRPr lang="en-US" altLang="ja-JP" sz="3200" dirty="0">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852BC8AF-FBFA-D041-87CB-3661E32F0ADE}"/>
              </a:ext>
            </a:extLst>
          </p:cNvPr>
          <p:cNvSpPr txBox="1"/>
          <p:nvPr/>
        </p:nvSpPr>
        <p:spPr>
          <a:xfrm>
            <a:off x="2849569" y="2544676"/>
            <a:ext cx="5955764"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3200">
                <a:latin typeface="Meiryo" panose="020B0604030504040204" pitchFamily="34" charset="-128"/>
                <a:ea typeface="Meiryo" panose="020B0604030504040204" pitchFamily="34" charset="-128"/>
              </a:rPr>
              <a:t>いつでも利用可能な自習室整備による学生の時間外学習促進</a:t>
            </a:r>
            <a:endParaRPr lang="en-US" altLang="ja-JP" sz="3200" dirty="0">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20D4A983-A801-8849-83D1-75FAB0BE54F7}"/>
              </a:ext>
            </a:extLst>
          </p:cNvPr>
          <p:cNvSpPr txBox="1"/>
          <p:nvPr/>
        </p:nvSpPr>
        <p:spPr>
          <a:xfrm>
            <a:off x="2014741" y="5331760"/>
            <a:ext cx="679059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3200">
                <a:latin typeface="Meiryo" panose="020B0604030504040204" pitchFamily="34" charset="-128"/>
                <a:ea typeface="Meiryo" panose="020B0604030504040204" pitchFamily="34" charset="-128"/>
              </a:rPr>
              <a:t>学群長、学類長と協議し検討は可能</a:t>
            </a:r>
            <a:endParaRPr lang="en-US" altLang="ja-JP" sz="3200" dirty="0">
              <a:latin typeface="Meiryo" panose="020B0604030504040204" pitchFamily="34" charset="-128"/>
              <a:ea typeface="Meiryo" panose="020B0604030504040204" pitchFamily="34" charset="-128"/>
            </a:endParaRPr>
          </a:p>
          <a:p>
            <a:r>
              <a:rPr lang="ja-JP" altLang="en-US" sz="3200">
                <a:latin typeface="Meiryo" panose="020B0604030504040204" pitchFamily="34" charset="-128"/>
                <a:ea typeface="Meiryo" panose="020B0604030504040204" pitchFamily="34" charset="-128"/>
              </a:rPr>
              <a:t>提案書を用意して下さい</a:t>
            </a:r>
            <a:endParaRPr lang="en-US" altLang="ja-JP" sz="3200" dirty="0">
              <a:latin typeface="Meiryo" panose="020B0604030504040204" pitchFamily="34" charset="-128"/>
              <a:ea typeface="Meiryo" panose="020B0604030504040204" pitchFamily="34" charset="-128"/>
            </a:endParaRPr>
          </a:p>
        </p:txBody>
      </p:sp>
      <p:sp>
        <p:nvSpPr>
          <p:cNvPr id="34" name="テキスト ボックス 33">
            <a:extLst>
              <a:ext uri="{FF2B5EF4-FFF2-40B4-BE49-F238E27FC236}">
                <a16:creationId xmlns:a16="http://schemas.microsoft.com/office/drawing/2014/main" id="{DDB72E63-018E-9446-BD14-A7ABAE7E7D31}"/>
              </a:ext>
            </a:extLst>
          </p:cNvPr>
          <p:cNvSpPr txBox="1"/>
          <p:nvPr/>
        </p:nvSpPr>
        <p:spPr>
          <a:xfrm>
            <a:off x="304009" y="1170569"/>
            <a:ext cx="3057247" cy="1077218"/>
          </a:xfrm>
          <a:prstGeom prst="rect">
            <a:avLst/>
          </a:prstGeom>
          <a:solidFill>
            <a:schemeClr val="lt1">
              <a:alpha val="92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altLang="ja-JP" sz="3200" dirty="0">
                <a:latin typeface="Meiryo" panose="020B0604030504040204" pitchFamily="34" charset="-128"/>
                <a:ea typeface="Meiryo" panose="020B0604030504040204" pitchFamily="34" charset="-128"/>
              </a:rPr>
              <a:t>3B</a:t>
            </a:r>
            <a:r>
              <a:rPr lang="ja-JP" altLang="en-US" sz="3200">
                <a:latin typeface="Meiryo" panose="020B0604030504040204" pitchFamily="34" charset="-128"/>
                <a:ea typeface="Meiryo" panose="020B0604030504040204" pitchFamily="34" charset="-128"/>
              </a:rPr>
              <a:t>棟</a:t>
            </a:r>
            <a:r>
              <a:rPr lang="en-US" altLang="ja-JP" sz="3200" dirty="0">
                <a:latin typeface="Meiryo" panose="020B0604030504040204" pitchFamily="34" charset="-128"/>
                <a:ea typeface="Meiryo" panose="020B0604030504040204" pitchFamily="34" charset="-128"/>
              </a:rPr>
              <a:t>1</a:t>
            </a:r>
            <a:r>
              <a:rPr lang="ja-JP" altLang="en-US" sz="3200">
                <a:latin typeface="Meiryo" panose="020B0604030504040204" pitchFamily="34" charset="-128"/>
                <a:ea typeface="Meiryo" panose="020B0604030504040204" pitchFamily="34" charset="-128"/>
              </a:rPr>
              <a:t>階自習室</a:t>
            </a:r>
            <a:endParaRPr lang="en-US" altLang="ja-JP" sz="3200" dirty="0">
              <a:latin typeface="Meiryo" panose="020B0604030504040204" pitchFamily="34" charset="-128"/>
              <a:ea typeface="Meiryo" panose="020B0604030504040204" pitchFamily="34" charset="-128"/>
            </a:endParaRPr>
          </a:p>
          <a:p>
            <a:pPr algn="ctr"/>
            <a:r>
              <a:rPr lang="ja-JP" altLang="en-US" sz="3200">
                <a:latin typeface="Meiryo" panose="020B0604030504040204" pitchFamily="34" charset="-128"/>
                <a:ea typeface="Meiryo" panose="020B0604030504040204" pitchFamily="34" charset="-128"/>
              </a:rPr>
              <a:t>設置の経緯は？</a:t>
            </a:r>
            <a:endParaRPr lang="en-US" altLang="ja-JP" sz="3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7289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62</a:t>
            </a:fld>
            <a:endParaRPr kumimoji="1" lang="ja-JP" altLang="en-US"/>
          </a:p>
        </p:txBody>
      </p:sp>
      <p:sp>
        <p:nvSpPr>
          <p:cNvPr id="9" name="正方形/長方形 8">
            <a:extLst>
              <a:ext uri="{FF2B5EF4-FFF2-40B4-BE49-F238E27FC236}">
                <a16:creationId xmlns:a16="http://schemas.microsoft.com/office/drawing/2014/main" id="{025941B9-3C73-D24A-93FB-C4B9F0C9665E}"/>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640AE264-4187-3547-8811-09FEC31BADA7}"/>
              </a:ext>
            </a:extLst>
          </p:cNvPr>
          <p:cNvSpPr txBox="1"/>
          <p:nvPr/>
        </p:nvSpPr>
        <p:spPr>
          <a:xfrm>
            <a:off x="70865" y="122563"/>
            <a:ext cx="1723549" cy="707886"/>
          </a:xfrm>
          <a:prstGeom prst="rect">
            <a:avLst/>
          </a:prstGeom>
          <a:noFill/>
        </p:spPr>
        <p:txBody>
          <a:bodyPr wrap="none" rtlCol="0">
            <a:spAutoFit/>
          </a:bodyPr>
          <a:lstStyle/>
          <a:p>
            <a:r>
              <a:rPr kumimoji="1" lang="ja-JP" altLang="en-US" sz="4000" b="1" dirty="0">
                <a:solidFill>
                  <a:schemeClr val="accent6">
                    <a:lumMod val="75000"/>
                  </a:schemeClr>
                </a:solidFill>
                <a:latin typeface="Meiryo" panose="020B0604030504040204" pitchFamily="34" charset="-128"/>
                <a:ea typeface="Meiryo" panose="020B0604030504040204" pitchFamily="34" charset="-128"/>
              </a:rPr>
              <a:t>提案２</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1" name="角丸四角形 20">
            <a:extLst>
              <a:ext uri="{FF2B5EF4-FFF2-40B4-BE49-F238E27FC236}">
                <a16:creationId xmlns:a16="http://schemas.microsoft.com/office/drawing/2014/main" id="{88A65625-7A33-CE4A-830F-34F23F738829}"/>
              </a:ext>
            </a:extLst>
          </p:cNvPr>
          <p:cNvSpPr/>
          <p:nvPr/>
        </p:nvSpPr>
        <p:spPr>
          <a:xfrm>
            <a:off x="1178832" y="2879034"/>
            <a:ext cx="6819749" cy="29811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altLang="ja-JP" sz="2400" dirty="0">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80ECD415-5FDD-B147-893D-5492155518F4}"/>
              </a:ext>
            </a:extLst>
          </p:cNvPr>
          <p:cNvSpPr txBox="1"/>
          <p:nvPr/>
        </p:nvSpPr>
        <p:spPr>
          <a:xfrm>
            <a:off x="1504615" y="3492461"/>
            <a:ext cx="6186309" cy="175432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kumimoji="1" lang="ja-JP" altLang="en-US" sz="3600" dirty="0">
                <a:solidFill>
                  <a:schemeClr val="tx2"/>
                </a:solidFill>
                <a:latin typeface="Meiryo" panose="020B0604030504040204" pitchFamily="34" charset="-128"/>
                <a:ea typeface="Meiryo" panose="020B0604030504040204" pitchFamily="34" charset="-128"/>
              </a:rPr>
              <a:t>場所：</a:t>
            </a:r>
            <a:r>
              <a:rPr kumimoji="1" lang="en-US" altLang="ja-JP" sz="3600" dirty="0">
                <a:solidFill>
                  <a:schemeClr val="tx2"/>
                </a:solidFill>
                <a:latin typeface="Meiryo" panose="020B0604030504040204" pitchFamily="34" charset="-128"/>
                <a:ea typeface="Meiryo" panose="020B0604030504040204" pitchFamily="34" charset="-128"/>
              </a:rPr>
              <a:t>3B</a:t>
            </a:r>
            <a:r>
              <a:rPr kumimoji="1" lang="ja-JP" altLang="en-US" sz="3600" dirty="0">
                <a:solidFill>
                  <a:schemeClr val="tx2"/>
                </a:solidFill>
                <a:latin typeface="Meiryo" panose="020B0604030504040204" pitchFamily="34" charset="-128"/>
                <a:ea typeface="Meiryo" panose="020B0604030504040204" pitchFamily="34" charset="-128"/>
              </a:rPr>
              <a:t>棟</a:t>
            </a:r>
            <a:r>
              <a:rPr kumimoji="1" lang="en-US" altLang="ja-JP" sz="3600" dirty="0">
                <a:solidFill>
                  <a:schemeClr val="tx2"/>
                </a:solidFill>
                <a:latin typeface="Meiryo" panose="020B0604030504040204" pitchFamily="34" charset="-128"/>
                <a:ea typeface="Meiryo" panose="020B0604030504040204" pitchFamily="34" charset="-128"/>
              </a:rPr>
              <a:t>1</a:t>
            </a:r>
            <a:r>
              <a:rPr kumimoji="1" lang="ja-JP" altLang="en-US" sz="3600" dirty="0">
                <a:solidFill>
                  <a:schemeClr val="tx2"/>
                </a:solidFill>
                <a:latin typeface="Meiryo" panose="020B0604030504040204" pitchFamily="34" charset="-128"/>
                <a:ea typeface="Meiryo" panose="020B0604030504040204" pitchFamily="34" charset="-128"/>
              </a:rPr>
              <a:t>階自習室</a:t>
            </a:r>
            <a:endParaRPr kumimoji="1" lang="en-US" altLang="ja-JP" sz="3600" dirty="0">
              <a:solidFill>
                <a:schemeClr val="tx2"/>
              </a:solidFill>
              <a:latin typeface="Meiryo" panose="020B0604030504040204" pitchFamily="34" charset="-128"/>
              <a:ea typeface="Meiryo" panose="020B0604030504040204" pitchFamily="34" charset="-128"/>
            </a:endParaRPr>
          </a:p>
          <a:p>
            <a:r>
              <a:rPr lang="ja-JP" altLang="en-US" sz="3600" dirty="0">
                <a:solidFill>
                  <a:schemeClr val="tx2"/>
                </a:solidFill>
                <a:latin typeface="Meiryo" panose="020B0604030504040204" pitchFamily="34" charset="-128"/>
                <a:ea typeface="Meiryo" panose="020B0604030504040204" pitchFamily="34" charset="-128"/>
              </a:rPr>
              <a:t>方法：</a:t>
            </a:r>
            <a:r>
              <a:rPr lang="ja-JP" altLang="en-US" sz="3600" dirty="0">
                <a:solidFill>
                  <a:srgbClr val="FF0000"/>
                </a:solidFill>
                <a:latin typeface="Meiryo" panose="020B0604030504040204" pitchFamily="34" charset="-128"/>
                <a:ea typeface="Meiryo" panose="020B0604030504040204" pitchFamily="34" charset="-128"/>
              </a:rPr>
              <a:t>支援室に提案書を提出</a:t>
            </a:r>
            <a:endParaRPr lang="en-US" altLang="ja-JP" sz="3600" dirty="0">
              <a:solidFill>
                <a:srgbClr val="FF0000"/>
              </a:solidFill>
              <a:latin typeface="Meiryo" panose="020B0604030504040204" pitchFamily="34" charset="-128"/>
              <a:ea typeface="Meiryo" panose="020B0604030504040204" pitchFamily="34" charset="-128"/>
            </a:endParaRPr>
          </a:p>
          <a:p>
            <a:r>
              <a:rPr lang="ja-JP" altLang="en-US" sz="3600" dirty="0">
                <a:solidFill>
                  <a:srgbClr val="FF0000"/>
                </a:solidFill>
                <a:latin typeface="Meiryo" panose="020B0604030504040204" pitchFamily="34" charset="-128"/>
                <a:ea typeface="Meiryo" panose="020B0604030504040204" pitchFamily="34" charset="-128"/>
              </a:rPr>
              <a:t>　　　全代会に提案書を提出</a:t>
            </a:r>
            <a:r>
              <a:rPr kumimoji="1" lang="ja-JP" altLang="en-US" sz="3600" dirty="0">
                <a:solidFill>
                  <a:schemeClr val="tx2"/>
                </a:solidFill>
                <a:latin typeface="Meiryo" panose="020B0604030504040204" pitchFamily="34" charset="-128"/>
                <a:ea typeface="Meiryo" panose="020B0604030504040204" pitchFamily="34" charset="-128"/>
              </a:rPr>
              <a:t>　　　</a:t>
            </a:r>
            <a:endParaRPr kumimoji="1" lang="en-US" altLang="ja-JP" sz="3600" dirty="0">
              <a:solidFill>
                <a:srgbClr val="FF000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9AA638E8-AF5C-ED48-B44F-C2E27B0CE53C}"/>
              </a:ext>
            </a:extLst>
          </p:cNvPr>
          <p:cNvSpPr txBox="1"/>
          <p:nvPr/>
        </p:nvSpPr>
        <p:spPr>
          <a:xfrm>
            <a:off x="1145423" y="1302085"/>
            <a:ext cx="6853158" cy="830997"/>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endParaRPr kumimoji="1" lang="en-US" altLang="ja-JP" sz="800" dirty="0">
              <a:solidFill>
                <a:schemeClr val="accent6">
                  <a:lumMod val="75000"/>
                </a:schemeClr>
              </a:solidFill>
              <a:latin typeface="メイリオ" panose="020B0604030504040204" pitchFamily="50" charset="-128"/>
              <a:ea typeface="メイリオ" panose="020B0604030504040204" pitchFamily="50" charset="-128"/>
            </a:endParaRPr>
          </a:p>
          <a:p>
            <a:pPr algn="ctr"/>
            <a:r>
              <a:rPr kumimoji="1" lang="ja-JP" altLang="en-US" sz="4000">
                <a:solidFill>
                  <a:schemeClr val="accent6">
                    <a:lumMod val="75000"/>
                  </a:schemeClr>
                </a:solidFill>
                <a:latin typeface="メイリオ" panose="020B0604030504040204" pitchFamily="50" charset="-128"/>
                <a:ea typeface="メイリオ" panose="020B0604030504040204" pitchFamily="50" charset="-128"/>
              </a:rPr>
              <a:t>筑波大学に仮眠室設置を提案</a:t>
            </a:r>
            <a:endParaRPr kumimoji="1" lang="ja-JP" altLang="en-US" sz="40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18" name="正方形/長方形 17">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26" name="正方形/長方形 25">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7" name="正方形/長方形 26">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8" name="正方形/長方形 27">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378874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963224" y="1951848"/>
            <a:ext cx="1938209" cy="2766743"/>
          </a:xfrm>
          <a:prstGeom prst="rect">
            <a:avLst/>
          </a:prstGeom>
          <a:gradFill>
            <a:gsLst>
              <a:gs pos="60550">
                <a:schemeClr val="accent6">
                  <a:lumMod val="20000"/>
                  <a:lumOff val="80000"/>
                </a:schemeClr>
              </a:gs>
              <a:gs pos="0">
                <a:srgbClr val="F1DAFF"/>
              </a:gs>
              <a:gs pos="100000">
                <a:srgbClr val="FBF1B7"/>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63</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025941B9-3C73-D24A-93FB-C4B9F0C9665E}"/>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640AE264-4187-3547-8811-09FEC31BADA7}"/>
              </a:ext>
            </a:extLst>
          </p:cNvPr>
          <p:cNvSpPr txBox="1"/>
          <p:nvPr/>
        </p:nvSpPr>
        <p:spPr>
          <a:xfrm>
            <a:off x="70865" y="122563"/>
            <a:ext cx="1723549" cy="707886"/>
          </a:xfrm>
          <a:prstGeom prst="rect">
            <a:avLst/>
          </a:prstGeom>
          <a:noFill/>
        </p:spPr>
        <p:txBody>
          <a:bodyPr wrap="none" rtlCol="0">
            <a:spAutoFit/>
          </a:bodyPr>
          <a:lstStyle/>
          <a:p>
            <a:r>
              <a:rPr kumimoji="1" lang="ja-JP" altLang="en-US" sz="4000" b="1" dirty="0">
                <a:solidFill>
                  <a:schemeClr val="accent6">
                    <a:lumMod val="75000"/>
                  </a:schemeClr>
                </a:solidFill>
                <a:latin typeface="Meiryo" panose="020B0604030504040204" pitchFamily="34" charset="-128"/>
                <a:ea typeface="Meiryo" panose="020B0604030504040204" pitchFamily="34" charset="-128"/>
              </a:rPr>
              <a:t>提案２</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6609208A-407F-3A4D-ADCC-C8E0895596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14" name="正方形/長方形 13">
            <a:extLst>
              <a:ext uri="{FF2B5EF4-FFF2-40B4-BE49-F238E27FC236}">
                <a16:creationId xmlns:a16="http://schemas.microsoft.com/office/drawing/2014/main" id="{8F130701-D161-0F44-A5D7-851A07281182}"/>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15" name="正方形/長方形 14">
            <a:extLst>
              <a:ext uri="{FF2B5EF4-FFF2-40B4-BE49-F238E27FC236}">
                <a16:creationId xmlns:a16="http://schemas.microsoft.com/office/drawing/2014/main" id="{F118EA46-DB3C-AC46-A3D3-F4B16759463B}"/>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16" name="正方形/長方形 15">
            <a:extLst>
              <a:ext uri="{FF2B5EF4-FFF2-40B4-BE49-F238E27FC236}">
                <a16:creationId xmlns:a16="http://schemas.microsoft.com/office/drawing/2014/main" id="{2052D68E-38E9-E34C-A718-D3CD78902867}"/>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ACD09064-16A2-5341-9BDF-C0D0B07A7685}"/>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017" y="2043394"/>
            <a:ext cx="1466850" cy="2567795"/>
          </a:xfrm>
          <a:prstGeom prst="rect">
            <a:avLst/>
          </a:prstGeom>
        </p:spPr>
      </p:pic>
      <p:sp>
        <p:nvSpPr>
          <p:cNvPr id="20" name="テキスト ボックス 19">
            <a:extLst>
              <a:ext uri="{FF2B5EF4-FFF2-40B4-BE49-F238E27FC236}">
                <a16:creationId xmlns:a16="http://schemas.microsoft.com/office/drawing/2014/main" id="{9AA638E8-AF5C-ED48-B44F-C2E27B0CE53C}"/>
              </a:ext>
            </a:extLst>
          </p:cNvPr>
          <p:cNvSpPr txBox="1"/>
          <p:nvPr/>
        </p:nvSpPr>
        <p:spPr>
          <a:xfrm>
            <a:off x="1145421" y="1033321"/>
            <a:ext cx="6853158" cy="830997"/>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endParaRPr kumimoji="1" lang="en-US" altLang="ja-JP" sz="800" dirty="0">
              <a:solidFill>
                <a:schemeClr val="accent6">
                  <a:lumMod val="75000"/>
                </a:schemeClr>
              </a:solidFill>
              <a:latin typeface="メイリオ" panose="020B0604030504040204" pitchFamily="50" charset="-128"/>
              <a:ea typeface="メイリオ" panose="020B0604030504040204" pitchFamily="50" charset="-128"/>
            </a:endParaRPr>
          </a:p>
          <a:p>
            <a:pPr algn="ctr"/>
            <a:r>
              <a:rPr kumimoji="1" lang="ja-JP" altLang="en-US" sz="4000" dirty="0">
                <a:solidFill>
                  <a:schemeClr val="accent6">
                    <a:lumMod val="75000"/>
                  </a:schemeClr>
                </a:solidFill>
                <a:latin typeface="メイリオ" panose="020B0604030504040204" pitchFamily="50" charset="-128"/>
                <a:ea typeface="メイリオ" panose="020B0604030504040204" pitchFamily="50" charset="-128"/>
              </a:rPr>
              <a:t>筑波大学に仮眠室設置を提案</a:t>
            </a:r>
          </a:p>
        </p:txBody>
      </p:sp>
      <p:grpSp>
        <p:nvGrpSpPr>
          <p:cNvPr id="8" name="グループ化 7"/>
          <p:cNvGrpSpPr/>
          <p:nvPr/>
        </p:nvGrpSpPr>
        <p:grpSpPr>
          <a:xfrm>
            <a:off x="505642" y="2636828"/>
            <a:ext cx="6215016" cy="1666875"/>
            <a:chOff x="819150" y="3039965"/>
            <a:chExt cx="6215016" cy="1666875"/>
          </a:xfrm>
        </p:grpSpPr>
        <p:sp>
          <p:nvSpPr>
            <p:cNvPr id="6" name="楕円 5"/>
            <p:cNvSpPr/>
            <p:nvPr/>
          </p:nvSpPr>
          <p:spPr>
            <a:xfrm>
              <a:off x="819150" y="3039965"/>
              <a:ext cx="6215016" cy="1666875"/>
            </a:xfrm>
            <a:prstGeom prst="ellipse">
              <a:avLst/>
            </a:prstGeom>
            <a:gradFill>
              <a:gsLst>
                <a:gs pos="100000">
                  <a:srgbClr val="FBF1B7"/>
                </a:gs>
                <a:gs pos="100000">
                  <a:schemeClr val="accent4">
                    <a:lumMod val="20000"/>
                    <a:lumOff val="80000"/>
                  </a:schemeClr>
                </a:gs>
                <a:gs pos="100000">
                  <a:srgbClr val="FFD579"/>
                </a:gs>
                <a:gs pos="100000">
                  <a:srgbClr val="FFD579"/>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45423" y="3424921"/>
              <a:ext cx="5724644" cy="830997"/>
            </a:xfrm>
            <a:prstGeom prst="rect">
              <a:avLst/>
            </a:prstGeom>
            <a:noFill/>
            <a:ln>
              <a:noFill/>
            </a:ln>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支援室へのヒアリングから・・・</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「学群長、</a:t>
              </a:r>
              <a:r>
                <a:rPr lang="ja-JP" altLang="en-US" sz="2400" b="1" i="1" u="sng" dirty="0">
                  <a:solidFill>
                    <a:srgbClr val="FF0000"/>
                  </a:solidFill>
                  <a:latin typeface="メイリオ" panose="020B0604030504040204" pitchFamily="50" charset="-128"/>
                  <a:ea typeface="メイリオ" panose="020B0604030504040204" pitchFamily="50" charset="-128"/>
                </a:rPr>
                <a:t>学類長</a:t>
              </a:r>
              <a:r>
                <a:rPr lang="ja-JP" altLang="en-US" sz="2400" dirty="0">
                  <a:latin typeface="メイリオ" panose="020B0604030504040204" pitchFamily="50" charset="-128"/>
                  <a:ea typeface="メイリオ" panose="020B0604030504040204" pitchFamily="50" charset="-128"/>
                </a:rPr>
                <a:t>と協議し検討は可能」</a:t>
              </a:r>
              <a:endParaRPr kumimoji="1" lang="ja-JP" altLang="en-US" sz="2400" dirty="0">
                <a:latin typeface="メイリオ" panose="020B0604030504040204" pitchFamily="50" charset="-128"/>
                <a:ea typeface="メイリオ" panose="020B0604030504040204" pitchFamily="50" charset="-128"/>
              </a:endParaRPr>
            </a:p>
          </p:txBody>
        </p:sp>
      </p:grpSp>
      <p:sp>
        <p:nvSpPr>
          <p:cNvPr id="9" name="角丸四角形 8"/>
          <p:cNvSpPr/>
          <p:nvPr/>
        </p:nvSpPr>
        <p:spPr>
          <a:xfrm>
            <a:off x="1012372" y="4907628"/>
            <a:ext cx="7119256" cy="1548903"/>
          </a:xfrm>
          <a:prstGeom prst="roundRect">
            <a:avLst/>
          </a:prstGeom>
          <a:gradFill>
            <a:gsLst>
              <a:gs pos="100000">
                <a:schemeClr val="accent6"/>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latin typeface="メイリオ" panose="020B0604030504040204" pitchFamily="50" charset="-128"/>
                <a:ea typeface="メイリオ" panose="020B0604030504040204" pitchFamily="50" charset="-128"/>
              </a:rPr>
              <a:t>社会工学類長、川島先生！</a:t>
            </a:r>
            <a:endParaRPr kumimoji="1" lang="en-US" altLang="ja-JP" sz="2800" dirty="0">
              <a:latin typeface="メイリオ" panose="020B0604030504040204" pitchFamily="50" charset="-128"/>
              <a:ea typeface="メイリオ" panose="020B0604030504040204" pitchFamily="50" charset="-128"/>
            </a:endParaRPr>
          </a:p>
          <a:p>
            <a:pPr algn="ctr"/>
            <a:r>
              <a:rPr lang="ja-JP" altLang="en-US" sz="2800" dirty="0">
                <a:latin typeface="メイリオ" panose="020B0604030504040204" pitchFamily="50" charset="-128"/>
                <a:ea typeface="メイリオ" panose="020B0604030504040204" pitchFamily="50" charset="-128"/>
              </a:rPr>
              <a:t>是非ご検討をよろしくお願い致します！！</a:t>
            </a:r>
            <a:endParaRPr kumimoji="1" lang="ja-JP" altLang="en-US" sz="2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194074" y="6533337"/>
            <a:ext cx="5228419" cy="276999"/>
          </a:xfrm>
          <a:prstGeom prst="rect">
            <a:avLst/>
          </a:prstGeom>
          <a:noFill/>
        </p:spPr>
        <p:txBody>
          <a:bodyPr wrap="none" rtlCol="0">
            <a:spAutoFit/>
          </a:bodyPr>
          <a:lstStyle/>
          <a:p>
            <a:r>
              <a:rPr kumimoji="1" lang="ja-JP" altLang="en-US" sz="1200">
                <a:latin typeface="メイリオ" panose="020B0604030504040204" pitchFamily="50" charset="-128"/>
                <a:ea typeface="メイリオ" panose="020B0604030504040204" pitchFamily="50" charset="-128"/>
              </a:rPr>
              <a:t>画像：</a:t>
            </a:r>
            <a:r>
              <a:rPr lang="en-US" altLang="ja-JP" sz="1200" dirty="0">
                <a:latin typeface="メイリオ" panose="020B0604030504040204" pitchFamily="50" charset="-128"/>
                <a:ea typeface="メイリオ" panose="020B0604030504040204" pitchFamily="50" charset="-128"/>
              </a:rPr>
              <a:t>https://www.sk.tsukuba.ac.jp/College/outline/message.html</a:t>
            </a:r>
            <a:endParaRPr kumimoji="1" lang="ja-JP" altLang="en-US" sz="12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2B75902-3E9B-624E-A438-E8AD94366DDC}"/>
              </a:ext>
            </a:extLst>
          </p:cNvPr>
          <p:cNvSpPr txBox="1"/>
          <p:nvPr/>
        </p:nvSpPr>
        <p:spPr>
          <a:xfrm>
            <a:off x="8381576" y="4387891"/>
            <a:ext cx="492443" cy="276999"/>
          </a:xfrm>
          <a:prstGeom prst="rect">
            <a:avLst/>
          </a:prstGeom>
          <a:noFill/>
        </p:spPr>
        <p:txBody>
          <a:bodyPr wrap="none" rtlCol="0">
            <a:spAutoFit/>
          </a:bodyPr>
          <a:lstStyle/>
          <a:p>
            <a:r>
              <a:rPr kumimoji="1" lang="ja-JP" altLang="en-US" sz="1200"/>
              <a:t>先生</a:t>
            </a:r>
          </a:p>
        </p:txBody>
      </p:sp>
    </p:spTree>
    <p:extLst>
      <p:ext uri="{BB962C8B-B14F-4D97-AF65-F5344CB8AC3E}">
        <p14:creationId xmlns:p14="http://schemas.microsoft.com/office/powerpoint/2010/main" val="3688793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64</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025941B9-3C73-D24A-93FB-C4B9F0C9665E}"/>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pic>
        <p:nvPicPr>
          <p:cNvPr id="5" name="図 4">
            <a:extLst>
              <a:ext uri="{FF2B5EF4-FFF2-40B4-BE49-F238E27FC236}">
                <a16:creationId xmlns:a16="http://schemas.microsoft.com/office/drawing/2014/main" id="{759AD524-7D57-4F40-A565-89C2EA5EF752}"/>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58906" y="2877671"/>
            <a:ext cx="5970494" cy="3980329"/>
          </a:xfrm>
          <a:prstGeom prst="rect">
            <a:avLst/>
          </a:prstGeom>
        </p:spPr>
      </p:pic>
      <p:sp>
        <p:nvSpPr>
          <p:cNvPr id="6" name="角丸四角形吹き出し 5">
            <a:extLst>
              <a:ext uri="{FF2B5EF4-FFF2-40B4-BE49-F238E27FC236}">
                <a16:creationId xmlns:a16="http://schemas.microsoft.com/office/drawing/2014/main" id="{BAF83A10-DAFD-9448-9402-4024148AEA7B}"/>
              </a:ext>
            </a:extLst>
          </p:cNvPr>
          <p:cNvSpPr/>
          <p:nvPr/>
        </p:nvSpPr>
        <p:spPr>
          <a:xfrm>
            <a:off x="3280563" y="1108069"/>
            <a:ext cx="5527262" cy="2575043"/>
          </a:xfrm>
          <a:prstGeom prst="wedgeRoundRectCallout">
            <a:avLst>
              <a:gd name="adj1" fmla="val -67962"/>
              <a:gd name="adj2" fmla="val 53465"/>
              <a:gd name="adj3" fmla="val 16667"/>
            </a:avLst>
          </a:prstGeom>
          <a:solidFill>
            <a:schemeClr val="bg1"/>
          </a:solid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250DAD4-D751-9440-9F2B-8A7528540F5B}"/>
              </a:ext>
            </a:extLst>
          </p:cNvPr>
          <p:cNvSpPr txBox="1"/>
          <p:nvPr/>
        </p:nvSpPr>
        <p:spPr>
          <a:xfrm>
            <a:off x="70865" y="122563"/>
            <a:ext cx="1210588"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提言</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8B33745F-31B0-FD41-B133-2E36B5A53AF2}"/>
              </a:ext>
            </a:extLst>
          </p:cNvPr>
          <p:cNvSpPr txBox="1"/>
          <p:nvPr/>
        </p:nvSpPr>
        <p:spPr>
          <a:xfrm>
            <a:off x="3690340" y="1224270"/>
            <a:ext cx="4801314" cy="2308324"/>
          </a:xfrm>
          <a:prstGeom prst="rect">
            <a:avLst/>
          </a:prstGeom>
          <a:noFill/>
        </p:spPr>
        <p:txBody>
          <a:bodyPr wrap="none" rtlCol="0">
            <a:spAutoFit/>
          </a:bodyPr>
          <a:lstStyle/>
          <a:p>
            <a:pPr algn="ctr"/>
            <a:r>
              <a:rPr lang="ja-JP" altLang="en-US" sz="7200" b="1" dirty="0">
                <a:solidFill>
                  <a:schemeClr val="accent6">
                    <a:lumMod val="75000"/>
                  </a:schemeClr>
                </a:solidFill>
                <a:latin typeface="Meiryo" panose="020B0604030504040204" pitchFamily="34" charset="-128"/>
                <a:ea typeface="Meiryo" panose="020B0604030504040204" pitchFamily="34" charset="-128"/>
              </a:rPr>
              <a:t>全国の学生</a:t>
            </a:r>
            <a:endParaRPr lang="en-US" altLang="ja-JP" sz="7200" b="1" dirty="0">
              <a:solidFill>
                <a:schemeClr val="accent6">
                  <a:lumMod val="75000"/>
                </a:schemeClr>
              </a:solidFill>
              <a:latin typeface="Meiryo" panose="020B0604030504040204" pitchFamily="34" charset="-128"/>
              <a:ea typeface="Meiryo" panose="020B0604030504040204" pitchFamily="34" charset="-128"/>
            </a:endParaRPr>
          </a:p>
          <a:p>
            <a:pPr algn="ctr"/>
            <a:r>
              <a:rPr lang="ja-JP" altLang="en-US" sz="7200" b="1" dirty="0">
                <a:solidFill>
                  <a:schemeClr val="accent6">
                    <a:lumMod val="75000"/>
                  </a:schemeClr>
                </a:solidFill>
                <a:latin typeface="Meiryo" panose="020B0604030504040204" pitchFamily="34" charset="-128"/>
                <a:ea typeface="Meiryo" panose="020B0604030504040204" pitchFamily="34" charset="-128"/>
              </a:rPr>
              <a:t>注目！！！</a:t>
            </a:r>
            <a:endParaRPr lang="en-US" altLang="ja-JP" sz="7200" b="1" dirty="0">
              <a:solidFill>
                <a:schemeClr val="accent6">
                  <a:lumMod val="75000"/>
                </a:schemeClr>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5D581350-B235-5149-BA35-DF5818C086E6}"/>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20" name="正方形/長方形 19">
            <a:extLst>
              <a:ext uri="{FF2B5EF4-FFF2-40B4-BE49-F238E27FC236}">
                <a16:creationId xmlns:a16="http://schemas.microsoft.com/office/drawing/2014/main" id="{39AB4D22-427B-C64B-95CF-68DF3DDCC718}"/>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21" name="正方形/長方形 20">
            <a:extLst>
              <a:ext uri="{FF2B5EF4-FFF2-40B4-BE49-F238E27FC236}">
                <a16:creationId xmlns:a16="http://schemas.microsoft.com/office/drawing/2014/main" id="{CEDB2A48-DFFB-1249-82C4-000B0579EEEE}"/>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2" name="正方形/長方形 21">
            <a:extLst>
              <a:ext uri="{FF2B5EF4-FFF2-40B4-BE49-F238E27FC236}">
                <a16:creationId xmlns:a16="http://schemas.microsoft.com/office/drawing/2014/main" id="{7FB17B5E-B819-774B-A294-1C63354AA062}"/>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70957968-29C9-EC42-A1D9-2EE34115EC9F}"/>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1469114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爆発 1 16"/>
          <p:cNvSpPr/>
          <p:nvPr/>
        </p:nvSpPr>
        <p:spPr>
          <a:xfrm>
            <a:off x="215248" y="4598894"/>
            <a:ext cx="8756554" cy="2127273"/>
          </a:xfrm>
          <a:prstGeom prst="irregularSeal1">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00"/>
              </a:solidFill>
            </a:endParaRPr>
          </a:p>
        </p:txBody>
      </p:sp>
      <p:sp>
        <p:nvSpPr>
          <p:cNvPr id="2" name="スライド番号プレースホルダー 1"/>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65</a:t>
            </a:fld>
            <a:endParaRPr lang="ja-JP" altLang="en-US">
              <a:solidFill>
                <a:prstClr val="black">
                  <a:tint val="75000"/>
                </a:prstClr>
              </a:solidFill>
            </a:endParaRPr>
          </a:p>
        </p:txBody>
      </p:sp>
      <p:sp>
        <p:nvSpPr>
          <p:cNvPr id="3" name="テキスト ボックス 2"/>
          <p:cNvSpPr txBox="1"/>
          <p:nvPr/>
        </p:nvSpPr>
        <p:spPr>
          <a:xfrm>
            <a:off x="721080" y="1237615"/>
            <a:ext cx="763980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en-US" altLang="ja-JP" sz="2800" dirty="0">
                <a:solidFill>
                  <a:schemeClr val="bg1"/>
                </a:solidFill>
                <a:latin typeface="メイリオ"/>
                <a:ea typeface="メイリオ"/>
                <a:cs typeface="メイリオ"/>
              </a:rPr>
              <a:t>Q</a:t>
            </a:r>
            <a:r>
              <a:rPr lang="ja-JP" altLang="en-US" sz="2800" dirty="0">
                <a:solidFill>
                  <a:schemeClr val="bg1"/>
                </a:solidFill>
                <a:latin typeface="メイリオ"/>
                <a:ea typeface="メイリオ"/>
                <a:cs typeface="メイリオ"/>
              </a:rPr>
              <a:t>：筑波大生の授業中の眠気が改善されないと</a:t>
            </a:r>
            <a:endParaRPr lang="en-US" altLang="ja-JP" sz="2800" dirty="0">
              <a:solidFill>
                <a:schemeClr val="bg1"/>
              </a:solidFill>
              <a:latin typeface="メイリオ"/>
              <a:ea typeface="メイリオ"/>
              <a:cs typeface="メイリオ"/>
            </a:endParaRPr>
          </a:p>
          <a:p>
            <a:r>
              <a:rPr lang="ja-JP" altLang="en-US" sz="2800" dirty="0">
                <a:solidFill>
                  <a:schemeClr val="bg1"/>
                </a:solidFill>
                <a:latin typeface="メイリオ"/>
                <a:ea typeface="メイリオ"/>
                <a:cs typeface="メイリオ"/>
              </a:rPr>
              <a:t>国にどのくらいの損失額が発生する？</a:t>
            </a:r>
            <a:endParaRPr kumimoji="1" lang="ja-JP" altLang="en-US" sz="2800" dirty="0">
              <a:solidFill>
                <a:schemeClr val="bg1"/>
              </a:solidFill>
              <a:latin typeface="メイリオ"/>
              <a:ea typeface="メイリオ"/>
              <a:cs typeface="メイリオ"/>
            </a:endParaRPr>
          </a:p>
        </p:txBody>
      </p:sp>
      <p:sp>
        <p:nvSpPr>
          <p:cNvPr id="5" name="テキスト ボックス 4"/>
          <p:cNvSpPr txBox="1"/>
          <p:nvPr/>
        </p:nvSpPr>
        <p:spPr>
          <a:xfrm>
            <a:off x="796418" y="4380080"/>
            <a:ext cx="4801314" cy="461665"/>
          </a:xfrm>
          <a:prstGeom prst="rect">
            <a:avLst/>
          </a:prstGeom>
          <a:noFill/>
        </p:spPr>
        <p:txBody>
          <a:bodyPr wrap="none" rtlCol="0">
            <a:spAutoFit/>
          </a:bodyPr>
          <a:lstStyle/>
          <a:p>
            <a:r>
              <a:rPr kumimoji="1" lang="ja-JP" altLang="en-US" sz="2400" dirty="0">
                <a:solidFill>
                  <a:schemeClr val="bg1"/>
                </a:solidFill>
                <a:latin typeface="メイリオ"/>
                <a:ea typeface="メイリオ"/>
                <a:cs typeface="メイリオ"/>
              </a:rPr>
              <a:t>全国の国立大学で考えると・・・</a:t>
            </a:r>
          </a:p>
        </p:txBody>
      </p:sp>
      <p:sp>
        <p:nvSpPr>
          <p:cNvPr id="6" name="テキスト ボックス 5"/>
          <p:cNvSpPr txBox="1"/>
          <p:nvPr/>
        </p:nvSpPr>
        <p:spPr>
          <a:xfrm>
            <a:off x="1732746" y="5370171"/>
            <a:ext cx="6853158" cy="707886"/>
          </a:xfrm>
          <a:prstGeom prst="rect">
            <a:avLst/>
          </a:prstGeom>
          <a:noFill/>
        </p:spPr>
        <p:txBody>
          <a:bodyPr wrap="none" rtlCol="0">
            <a:spAutoFit/>
          </a:bodyPr>
          <a:lstStyle/>
          <a:p>
            <a:r>
              <a:rPr kumimoji="1" lang="ja-JP" altLang="en-US" sz="4000" b="1" dirty="0">
                <a:latin typeface="メイリオ"/>
                <a:ea typeface="メイリオ"/>
                <a:cs typeface="メイリオ"/>
              </a:rPr>
              <a:t>１０８１億円</a:t>
            </a:r>
            <a:r>
              <a:rPr kumimoji="1" lang="ja-JP" altLang="en-US" sz="4000" dirty="0">
                <a:latin typeface="メイリオ"/>
                <a:ea typeface="メイリオ"/>
                <a:cs typeface="メイリオ"/>
              </a:rPr>
              <a:t>の損失に！！！</a:t>
            </a:r>
          </a:p>
        </p:txBody>
      </p:sp>
      <p:sp>
        <p:nvSpPr>
          <p:cNvPr id="8" name="正方形/長方形 7">
            <a:extLst>
              <a:ext uri="{FF2B5EF4-FFF2-40B4-BE49-F238E27FC236}">
                <a16:creationId xmlns:a16="http://schemas.microsoft.com/office/drawing/2014/main" id="{025941B9-3C73-D24A-93FB-C4B9F0C9665E}"/>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5250DAD4-D751-9440-9F2B-8A7528540F5B}"/>
              </a:ext>
            </a:extLst>
          </p:cNvPr>
          <p:cNvSpPr txBox="1"/>
          <p:nvPr/>
        </p:nvSpPr>
        <p:spPr>
          <a:xfrm>
            <a:off x="70865" y="122563"/>
            <a:ext cx="5827236" cy="707886"/>
          </a:xfrm>
          <a:prstGeom prst="rect">
            <a:avLst/>
          </a:prstGeom>
          <a:noFill/>
        </p:spPr>
        <p:txBody>
          <a:bodyPr wrap="none" rtlCol="0">
            <a:spAutoFit/>
          </a:bodyPr>
          <a:lstStyle/>
          <a:p>
            <a:r>
              <a:rPr lang="ja-JP" altLang="en-US" sz="4000" b="1" dirty="0">
                <a:solidFill>
                  <a:schemeClr val="accent6">
                    <a:lumMod val="75000"/>
                  </a:schemeClr>
                </a:solidFill>
                <a:latin typeface="Meiryo" panose="020B0604030504040204" pitchFamily="34" charset="-128"/>
                <a:ea typeface="Meiryo" panose="020B0604030504040204" pitchFamily="34" charset="-128"/>
              </a:rPr>
              <a:t>日中の眠気による損失額</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5" name="テキスト ボックス 14"/>
          <p:cNvSpPr txBox="1"/>
          <p:nvPr/>
        </p:nvSpPr>
        <p:spPr>
          <a:xfrm>
            <a:off x="1196717" y="2449363"/>
            <a:ext cx="6750566" cy="1077218"/>
          </a:xfrm>
          <a:prstGeom prst="rect">
            <a:avLst/>
          </a:prstGeom>
          <a:noFill/>
        </p:spPr>
        <p:txBody>
          <a:bodyPr wrap="none" rtlCol="0">
            <a:spAutoFit/>
          </a:bodyPr>
          <a:lstStyle/>
          <a:p>
            <a:r>
              <a:rPr lang="en-US" altLang="ja-JP" sz="3200" b="1" dirty="0">
                <a:solidFill>
                  <a:schemeClr val="bg1"/>
                </a:solidFill>
                <a:latin typeface="メイリオ"/>
                <a:ea typeface="メイリオ"/>
                <a:cs typeface="メイリオ"/>
              </a:rPr>
              <a:t>①</a:t>
            </a:r>
            <a:r>
              <a:rPr lang="ja-JP" altLang="en-US" sz="3200" b="1" dirty="0">
                <a:solidFill>
                  <a:schemeClr val="bg1"/>
                </a:solidFill>
                <a:latin typeface="メイリオ"/>
                <a:ea typeface="メイリオ"/>
                <a:cs typeface="メイリオ"/>
              </a:rPr>
              <a:t>３８０万円　　</a:t>
            </a:r>
            <a:r>
              <a:rPr lang="ja-JP" altLang="en-US" sz="3200" b="1">
                <a:solidFill>
                  <a:schemeClr val="bg1"/>
                </a:solidFill>
                <a:latin typeface="メイリオ"/>
                <a:ea typeface="メイリオ"/>
                <a:cs typeface="メイリオ"/>
              </a:rPr>
              <a:t>　</a:t>
            </a:r>
            <a:r>
              <a:rPr lang="en-US" altLang="ja-JP" sz="3200" b="1" dirty="0">
                <a:solidFill>
                  <a:schemeClr val="bg1"/>
                </a:solidFill>
                <a:latin typeface="メイリオ"/>
                <a:ea typeface="メイリオ"/>
                <a:cs typeface="メイリオ"/>
              </a:rPr>
              <a:t>②</a:t>
            </a:r>
            <a:r>
              <a:rPr lang="ja-JP" altLang="en-US" sz="3200" b="1" dirty="0">
                <a:solidFill>
                  <a:schemeClr val="bg1"/>
                </a:solidFill>
                <a:latin typeface="メイリオ"/>
                <a:ea typeface="メイリオ"/>
                <a:cs typeface="メイリオ"/>
              </a:rPr>
              <a:t>３８００万円</a:t>
            </a:r>
            <a:endParaRPr lang="en-US" altLang="ja-JP" sz="3200" b="1" dirty="0">
              <a:solidFill>
                <a:schemeClr val="bg1"/>
              </a:solidFill>
              <a:latin typeface="メイリオ"/>
              <a:ea typeface="メイリオ"/>
              <a:cs typeface="メイリオ"/>
            </a:endParaRPr>
          </a:p>
          <a:p>
            <a:r>
              <a:rPr kumimoji="1" lang="en-US" altLang="ja-JP" sz="3200" b="1" dirty="0">
                <a:solidFill>
                  <a:schemeClr val="bg1"/>
                </a:solidFill>
                <a:latin typeface="メイリオ"/>
                <a:ea typeface="メイリオ"/>
                <a:cs typeface="メイリオ"/>
              </a:rPr>
              <a:t>③</a:t>
            </a:r>
            <a:r>
              <a:rPr kumimoji="1" lang="ja-JP" altLang="en-US" sz="3200" b="1" dirty="0">
                <a:solidFill>
                  <a:schemeClr val="bg1"/>
                </a:solidFill>
                <a:latin typeface="メイリオ"/>
                <a:ea typeface="メイリオ"/>
                <a:cs typeface="メイリオ"/>
              </a:rPr>
              <a:t>３</a:t>
            </a:r>
            <a:r>
              <a:rPr kumimoji="1" lang="en-US" altLang="ja-JP" sz="3200" b="1" dirty="0">
                <a:solidFill>
                  <a:schemeClr val="bg1"/>
                </a:solidFill>
                <a:latin typeface="メイリオ"/>
                <a:ea typeface="メイリオ"/>
                <a:cs typeface="メイリオ"/>
              </a:rPr>
              <a:t>.</a:t>
            </a:r>
            <a:r>
              <a:rPr kumimoji="1" lang="ja-JP" altLang="en-US" sz="3200" b="1" dirty="0">
                <a:solidFill>
                  <a:schemeClr val="bg1"/>
                </a:solidFill>
                <a:latin typeface="メイリオ"/>
                <a:ea typeface="メイリオ"/>
                <a:cs typeface="メイリオ"/>
              </a:rPr>
              <a:t>８億円　　</a:t>
            </a:r>
            <a:r>
              <a:rPr kumimoji="1" lang="ja-JP" altLang="en-US" sz="3200" b="1">
                <a:solidFill>
                  <a:schemeClr val="bg1"/>
                </a:solidFill>
                <a:latin typeface="メイリオ"/>
                <a:ea typeface="メイリオ"/>
                <a:cs typeface="メイリオ"/>
              </a:rPr>
              <a:t>　</a:t>
            </a:r>
            <a:r>
              <a:rPr lang="en-US" altLang="ja-JP" sz="3200" b="1" dirty="0">
                <a:solidFill>
                  <a:schemeClr val="bg1"/>
                </a:solidFill>
                <a:latin typeface="メイリオ"/>
                <a:ea typeface="メイリオ"/>
                <a:cs typeface="メイリオ"/>
              </a:rPr>
              <a:t>  ④</a:t>
            </a:r>
            <a:r>
              <a:rPr lang="ja-JP" altLang="en-US" sz="3200" b="1" dirty="0">
                <a:solidFill>
                  <a:schemeClr val="bg1"/>
                </a:solidFill>
                <a:latin typeface="メイリオ"/>
                <a:ea typeface="メイリオ"/>
                <a:cs typeface="メイリオ"/>
              </a:rPr>
              <a:t>３８億円</a:t>
            </a:r>
            <a:endParaRPr kumimoji="1" lang="ja-JP" altLang="en-US" sz="3200" b="1" dirty="0">
              <a:solidFill>
                <a:schemeClr val="bg1"/>
              </a:solidFill>
              <a:latin typeface="メイリオ"/>
              <a:ea typeface="メイリオ"/>
              <a:cs typeface="メイリオ"/>
            </a:endParaRPr>
          </a:p>
        </p:txBody>
      </p:sp>
      <p:sp>
        <p:nvSpPr>
          <p:cNvPr id="18" name="正方形/長方形 17">
            <a:extLst>
              <a:ext uri="{FF2B5EF4-FFF2-40B4-BE49-F238E27FC236}">
                <a16:creationId xmlns:a16="http://schemas.microsoft.com/office/drawing/2014/main" id="{A3861B75-9452-7443-8E7E-4A88D9C45B97}"/>
              </a:ext>
            </a:extLst>
          </p:cNvPr>
          <p:cNvSpPr/>
          <p:nvPr/>
        </p:nvSpPr>
        <p:spPr>
          <a:xfrm>
            <a:off x="8658867" y="0"/>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solidFill>
                  <a:schemeClr val="bg1"/>
                </a:solidFill>
                <a:latin typeface="Meiryo" panose="020B0604030504040204" pitchFamily="34" charset="-128"/>
                <a:ea typeface="Meiryo" panose="020B0604030504040204" pitchFamily="34" charset="-128"/>
              </a:rPr>
              <a:t>提案</a:t>
            </a:r>
          </a:p>
        </p:txBody>
      </p:sp>
      <p:sp>
        <p:nvSpPr>
          <p:cNvPr id="19" name="正方形/長方形 18">
            <a:extLst>
              <a:ext uri="{FF2B5EF4-FFF2-40B4-BE49-F238E27FC236}">
                <a16:creationId xmlns:a16="http://schemas.microsoft.com/office/drawing/2014/main" id="{894FB0A7-9F3A-7147-9AC6-9D60EA2427CE}"/>
              </a:ext>
            </a:extLst>
          </p:cNvPr>
          <p:cNvSpPr/>
          <p:nvPr/>
        </p:nvSpPr>
        <p:spPr>
          <a:xfrm>
            <a:off x="8179927"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実験結果</a:t>
            </a:r>
          </a:p>
        </p:txBody>
      </p:sp>
      <p:sp>
        <p:nvSpPr>
          <p:cNvPr id="20" name="正方形/長方形 19">
            <a:extLst>
              <a:ext uri="{FF2B5EF4-FFF2-40B4-BE49-F238E27FC236}">
                <a16:creationId xmlns:a16="http://schemas.microsoft.com/office/drawing/2014/main" id="{C00EFA5D-B24B-D84E-80D4-6A8420D78681}"/>
              </a:ext>
            </a:extLst>
          </p:cNvPr>
          <p:cNvSpPr/>
          <p:nvPr/>
        </p:nvSpPr>
        <p:spPr>
          <a:xfrm>
            <a:off x="76947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21" name="正方形/長方形 20">
            <a:extLst>
              <a:ext uri="{FF2B5EF4-FFF2-40B4-BE49-F238E27FC236}">
                <a16:creationId xmlns:a16="http://schemas.microsoft.com/office/drawing/2014/main" id="{FAB4A7E7-CF3A-0344-B652-5D887DD9BB01}"/>
              </a:ext>
            </a:extLst>
          </p:cNvPr>
          <p:cNvSpPr/>
          <p:nvPr/>
        </p:nvSpPr>
        <p:spPr>
          <a:xfrm>
            <a:off x="7205791"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2" name="正方形/長方形 21">
            <a:extLst>
              <a:ext uri="{FF2B5EF4-FFF2-40B4-BE49-F238E27FC236}">
                <a16:creationId xmlns:a16="http://schemas.microsoft.com/office/drawing/2014/main" id="{2559F8A8-A629-5843-ABF5-2A05AC4A27F9}"/>
              </a:ext>
            </a:extLst>
          </p:cNvPr>
          <p:cNvSpPr/>
          <p:nvPr/>
        </p:nvSpPr>
        <p:spPr>
          <a:xfrm>
            <a:off x="6720658"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grpSp>
        <p:nvGrpSpPr>
          <p:cNvPr id="7" name="グループ化 6">
            <a:extLst>
              <a:ext uri="{FF2B5EF4-FFF2-40B4-BE49-F238E27FC236}">
                <a16:creationId xmlns:a16="http://schemas.microsoft.com/office/drawing/2014/main" id="{C109216F-A2E4-6042-8E6E-7BBC6952B661}"/>
              </a:ext>
            </a:extLst>
          </p:cNvPr>
          <p:cNvGrpSpPr/>
          <p:nvPr/>
        </p:nvGrpSpPr>
        <p:grpSpPr>
          <a:xfrm>
            <a:off x="5366772" y="3533383"/>
            <a:ext cx="3531736" cy="707886"/>
            <a:chOff x="5728963" y="3558248"/>
            <a:chExt cx="3531736" cy="707886"/>
          </a:xfrm>
        </p:grpSpPr>
        <p:sp>
          <p:nvSpPr>
            <p:cNvPr id="16" name="テキスト ボックス 15"/>
            <p:cNvSpPr txBox="1"/>
            <p:nvPr/>
          </p:nvSpPr>
          <p:spPr>
            <a:xfrm>
              <a:off x="5898101" y="3558248"/>
              <a:ext cx="3336170" cy="707886"/>
            </a:xfrm>
            <a:prstGeom prst="rect">
              <a:avLst/>
            </a:prstGeom>
            <a:noFill/>
          </p:spPr>
          <p:txBody>
            <a:bodyPr wrap="none" rtlCol="0">
              <a:spAutoFit/>
            </a:bodyPr>
            <a:lstStyle/>
            <a:p>
              <a:r>
                <a:rPr lang="en-US" altLang="ja-JP" sz="3200" dirty="0">
                  <a:solidFill>
                    <a:schemeClr val="bg1"/>
                  </a:solidFill>
                  <a:latin typeface="メイリオ"/>
                  <a:ea typeface="メイリオ"/>
                  <a:cs typeface="メイリオ"/>
                </a:rPr>
                <a:t>A</a:t>
              </a:r>
              <a:r>
                <a:rPr lang="ja-JP" altLang="en-US" sz="3200" dirty="0">
                  <a:solidFill>
                    <a:schemeClr val="bg1"/>
                  </a:solidFill>
                  <a:latin typeface="メイリオ"/>
                  <a:ea typeface="メイリオ"/>
                  <a:cs typeface="メイリオ"/>
                </a:rPr>
                <a:t>：</a:t>
              </a:r>
              <a:r>
                <a:rPr lang="en-US" altLang="ja-JP" sz="3200" dirty="0">
                  <a:solidFill>
                    <a:schemeClr val="bg1"/>
                  </a:solidFill>
                  <a:latin typeface="メイリオ"/>
                  <a:ea typeface="メイリオ"/>
                  <a:cs typeface="メイリオ"/>
                </a:rPr>
                <a:t>④</a:t>
              </a:r>
              <a:r>
                <a:rPr lang="ja-JP" altLang="en-US" sz="4000" b="1" dirty="0">
                  <a:solidFill>
                    <a:srgbClr val="FF8AD8"/>
                  </a:solidFill>
                  <a:latin typeface="メイリオ"/>
                  <a:ea typeface="メイリオ"/>
                  <a:cs typeface="メイリオ"/>
                </a:rPr>
                <a:t>３８億円</a:t>
              </a:r>
              <a:endParaRPr kumimoji="1" lang="ja-JP" altLang="en-US" sz="3200" b="1" dirty="0">
                <a:solidFill>
                  <a:srgbClr val="FF8AD8"/>
                </a:solidFill>
                <a:latin typeface="メイリオ"/>
                <a:ea typeface="メイリオ"/>
                <a:cs typeface="メイリオ"/>
              </a:endParaRPr>
            </a:p>
          </p:txBody>
        </p:sp>
        <p:sp>
          <p:nvSpPr>
            <p:cNvPr id="4" name="テキスト ボックス 3">
              <a:extLst>
                <a:ext uri="{FF2B5EF4-FFF2-40B4-BE49-F238E27FC236}">
                  <a16:creationId xmlns:a16="http://schemas.microsoft.com/office/drawing/2014/main" id="{F4C9D1B1-36DD-ED47-A981-5D7478915D86}"/>
                </a:ext>
              </a:extLst>
            </p:cNvPr>
            <p:cNvSpPr txBox="1"/>
            <p:nvPr/>
          </p:nvSpPr>
          <p:spPr>
            <a:xfrm>
              <a:off x="5728963" y="3878516"/>
              <a:ext cx="3531736" cy="369332"/>
            </a:xfrm>
            <a:prstGeom prst="rect">
              <a:avLst/>
            </a:prstGeom>
            <a:noFill/>
          </p:spPr>
          <p:txBody>
            <a:bodyPr wrap="none" rtlCol="0">
              <a:spAutoFit/>
            </a:bodyPr>
            <a:lstStyle/>
            <a:p>
              <a:r>
                <a:rPr kumimoji="1" lang="en-US" altLang="ja-JP" dirty="0">
                  <a:solidFill>
                    <a:schemeClr val="bg1"/>
                  </a:solidFill>
                </a:rPr>
                <a:t>_____________________________</a:t>
              </a:r>
              <a:endParaRPr kumimoji="1" lang="ja-JP" altLang="en-US">
                <a:solidFill>
                  <a:schemeClr val="bg1"/>
                </a:solidFill>
              </a:endParaRPr>
            </a:p>
          </p:txBody>
        </p:sp>
      </p:grpSp>
    </p:spTree>
    <p:extLst>
      <p:ext uri="{BB962C8B-B14F-4D97-AF65-F5344CB8AC3E}">
        <p14:creationId xmlns:p14="http://schemas.microsoft.com/office/powerpoint/2010/main" val="26519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blip>
          <a:srcRect/>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685598" y="9037559"/>
            <a:ext cx="2133600" cy="365125"/>
          </a:xfrm>
        </p:spPr>
        <p:txBody>
          <a:bodyPr/>
          <a:lstStyle/>
          <a:p>
            <a:fld id="{E9791DFF-FD54-7B44-9A52-7D9A5D7D4C11}" type="slidenum">
              <a:rPr lang="ja-JP" altLang="en-US" smtClean="0">
                <a:solidFill>
                  <a:prstClr val="black">
                    <a:tint val="75000"/>
                  </a:prstClr>
                </a:solidFill>
              </a:rPr>
              <a:pPr/>
              <a:t>66</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025941B9-3C73-D24A-93FB-C4B9F0C9665E}"/>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a:extLst>
              <a:ext uri="{FF2B5EF4-FFF2-40B4-BE49-F238E27FC236}">
                <a16:creationId xmlns:a16="http://schemas.microsoft.com/office/drawing/2014/main" id="{839EC299-D866-C647-B41D-DAA673F01171}"/>
              </a:ext>
            </a:extLst>
          </p:cNvPr>
          <p:cNvSpPr/>
          <p:nvPr/>
        </p:nvSpPr>
        <p:spPr>
          <a:xfrm>
            <a:off x="8654997" y="-2"/>
            <a:ext cx="485133"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bg1"/>
                </a:solidFill>
                <a:latin typeface="Meiryo" panose="020B0604030504040204" pitchFamily="34" charset="-128"/>
                <a:ea typeface="Meiryo" panose="020B0604030504040204" pitchFamily="34" charset="-128"/>
              </a:rPr>
              <a:t>提案</a:t>
            </a:r>
          </a:p>
        </p:txBody>
      </p:sp>
      <p:sp>
        <p:nvSpPr>
          <p:cNvPr id="7" name="正方形/長方形 6">
            <a:extLst>
              <a:ext uri="{FF2B5EF4-FFF2-40B4-BE49-F238E27FC236}">
                <a16:creationId xmlns:a16="http://schemas.microsoft.com/office/drawing/2014/main" id="{93A09A2B-A70A-3F44-8A1E-DC58FF009BA1}"/>
              </a:ext>
            </a:extLst>
          </p:cNvPr>
          <p:cNvSpPr/>
          <p:nvPr/>
        </p:nvSpPr>
        <p:spPr>
          <a:xfrm>
            <a:off x="8165994"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8" name="正方形/長方形 7">
            <a:extLst>
              <a:ext uri="{FF2B5EF4-FFF2-40B4-BE49-F238E27FC236}">
                <a16:creationId xmlns:a16="http://schemas.microsoft.com/office/drawing/2014/main" id="{3C71E871-5389-A046-A0B6-258728F24BE7}"/>
              </a:ext>
            </a:extLst>
          </p:cNvPr>
          <p:cNvSpPr/>
          <p:nvPr/>
        </p:nvSpPr>
        <p:spPr>
          <a:xfrm>
            <a:off x="7680861"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専門家</a:t>
            </a:r>
          </a:p>
        </p:txBody>
      </p:sp>
      <p:sp>
        <p:nvSpPr>
          <p:cNvPr id="9" name="正方形/長方形 8">
            <a:extLst>
              <a:ext uri="{FF2B5EF4-FFF2-40B4-BE49-F238E27FC236}">
                <a16:creationId xmlns:a16="http://schemas.microsoft.com/office/drawing/2014/main" id="{4C098E5B-CEA1-A048-A19E-AA30C7F889A0}"/>
              </a:ext>
            </a:extLst>
          </p:cNvPr>
          <p:cNvSpPr/>
          <p:nvPr/>
        </p:nvSpPr>
        <p:spPr>
          <a:xfrm>
            <a:off x="7191858" y="1"/>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D3E957BA-9CB2-9144-A9D6-37165365CAEF}"/>
              </a:ext>
            </a:extLst>
          </p:cNvPr>
          <p:cNvSpPr/>
          <p:nvPr/>
        </p:nvSpPr>
        <p:spPr>
          <a:xfrm>
            <a:off x="6706725"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
        <p:nvSpPr>
          <p:cNvPr id="13" name="テキスト ボックス 12">
            <a:extLst>
              <a:ext uri="{FF2B5EF4-FFF2-40B4-BE49-F238E27FC236}">
                <a16:creationId xmlns:a16="http://schemas.microsoft.com/office/drawing/2014/main" id="{640AE264-4187-3547-8811-09FEC31BADA7}"/>
              </a:ext>
            </a:extLst>
          </p:cNvPr>
          <p:cNvSpPr txBox="1"/>
          <p:nvPr/>
        </p:nvSpPr>
        <p:spPr>
          <a:xfrm>
            <a:off x="70865" y="122563"/>
            <a:ext cx="1210588"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提言</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1" name="テキスト ボックス 10"/>
          <p:cNvSpPr txBox="1"/>
          <p:nvPr/>
        </p:nvSpPr>
        <p:spPr>
          <a:xfrm>
            <a:off x="352193" y="2580924"/>
            <a:ext cx="4801314" cy="830997"/>
          </a:xfrm>
          <a:prstGeom prst="rect">
            <a:avLst/>
          </a:prstGeom>
          <a:solidFill>
            <a:schemeClr val="bg1"/>
          </a:solidFill>
          <a:ln>
            <a:solidFill>
              <a:schemeClr val="accent6">
                <a:lumMod val="75000"/>
              </a:schemeClr>
            </a:solidFill>
          </a:ln>
        </p:spPr>
        <p:txBody>
          <a:bodyPr wrap="none" rtlCol="0">
            <a:spAutoFit/>
          </a:bodyPr>
          <a:lstStyle/>
          <a:p>
            <a:r>
              <a:rPr lang="ja-JP" altLang="en-US" sz="2400" dirty="0">
                <a:latin typeface="メイリオ"/>
                <a:ea typeface="メイリオ"/>
                <a:cs typeface="メイリオ"/>
              </a:rPr>
              <a:t>仮眠は大学生の生活習慣を</a:t>
            </a:r>
            <a:r>
              <a:rPr lang="ja-JP" altLang="en-US" sz="2400">
                <a:latin typeface="メイリオ"/>
                <a:ea typeface="メイリオ"/>
                <a:cs typeface="メイリオ"/>
              </a:rPr>
              <a:t>改善し</a:t>
            </a:r>
            <a:endParaRPr lang="en-US" altLang="ja-JP" sz="2400" dirty="0">
              <a:latin typeface="メイリオ"/>
              <a:ea typeface="メイリオ"/>
              <a:cs typeface="メイリオ"/>
            </a:endParaRPr>
          </a:p>
          <a:p>
            <a:r>
              <a:rPr lang="ja-JP" altLang="en-US" sz="2400">
                <a:latin typeface="メイリオ"/>
                <a:ea typeface="メイリオ"/>
                <a:cs typeface="メイリオ"/>
              </a:rPr>
              <a:t>授業中の集中力を</a:t>
            </a:r>
            <a:r>
              <a:rPr lang="ja-JP" altLang="en-US" sz="2400" dirty="0">
                <a:latin typeface="メイリオ"/>
                <a:ea typeface="メイリオ"/>
                <a:cs typeface="メイリオ"/>
              </a:rPr>
              <a:t>向上させる</a:t>
            </a:r>
            <a:endParaRPr lang="en-US" altLang="ja-JP" sz="2400" dirty="0">
              <a:latin typeface="メイリオ"/>
              <a:ea typeface="メイリオ"/>
              <a:cs typeface="メイリオ"/>
            </a:endParaRPr>
          </a:p>
        </p:txBody>
      </p:sp>
      <p:sp>
        <p:nvSpPr>
          <p:cNvPr id="14" name="テキスト ボックス 13"/>
          <p:cNvSpPr txBox="1"/>
          <p:nvPr/>
        </p:nvSpPr>
        <p:spPr>
          <a:xfrm>
            <a:off x="3480695" y="3945185"/>
            <a:ext cx="5416868" cy="461665"/>
          </a:xfrm>
          <a:prstGeom prst="rect">
            <a:avLst/>
          </a:prstGeom>
          <a:solidFill>
            <a:schemeClr val="bg1"/>
          </a:solidFill>
          <a:ln>
            <a:solidFill>
              <a:schemeClr val="accent6">
                <a:lumMod val="75000"/>
              </a:schemeClr>
            </a:solidFill>
          </a:ln>
        </p:spPr>
        <p:txBody>
          <a:bodyPr wrap="none" rtlCol="0">
            <a:spAutoFit/>
          </a:bodyPr>
          <a:lstStyle/>
          <a:p>
            <a:r>
              <a:rPr kumimoji="1" lang="ja-JP" altLang="en-US" sz="2400" dirty="0">
                <a:latin typeface="メイリオ"/>
                <a:ea typeface="メイリオ"/>
                <a:cs typeface="メイリオ"/>
              </a:rPr>
              <a:t>大学に仮眠室を設置することの</a:t>
            </a:r>
            <a:r>
              <a:rPr kumimoji="1" lang="ja-JP" altLang="en-US" sz="2400" b="1" dirty="0">
                <a:solidFill>
                  <a:srgbClr val="FF0000"/>
                </a:solidFill>
                <a:latin typeface="メイリオ"/>
                <a:ea typeface="メイリオ"/>
                <a:cs typeface="メイリオ"/>
              </a:rPr>
              <a:t>義務化</a:t>
            </a:r>
          </a:p>
        </p:txBody>
      </p:sp>
      <p:sp>
        <p:nvSpPr>
          <p:cNvPr id="16" name="下矢印 15"/>
          <p:cNvSpPr/>
          <p:nvPr/>
        </p:nvSpPr>
        <p:spPr>
          <a:xfrm>
            <a:off x="4195314" y="3558431"/>
            <a:ext cx="753368" cy="301332"/>
          </a:xfrm>
          <a:prstGeom prst="downArrow">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0000"/>
              </a:solidFill>
            </a:endParaRPr>
          </a:p>
        </p:txBody>
      </p:sp>
      <p:sp>
        <p:nvSpPr>
          <p:cNvPr id="17" name="下矢印 16"/>
          <p:cNvSpPr/>
          <p:nvPr/>
        </p:nvSpPr>
        <p:spPr>
          <a:xfrm>
            <a:off x="4195314" y="4550628"/>
            <a:ext cx="753368" cy="301332"/>
          </a:xfrm>
          <a:prstGeom prst="downArrow">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06081" y="4953936"/>
            <a:ext cx="4493538" cy="461665"/>
          </a:xfrm>
          <a:prstGeom prst="rect">
            <a:avLst/>
          </a:prstGeom>
          <a:solidFill>
            <a:schemeClr val="bg1"/>
          </a:solidFill>
          <a:ln>
            <a:solidFill>
              <a:schemeClr val="accent6">
                <a:lumMod val="75000"/>
              </a:schemeClr>
            </a:solidFill>
          </a:ln>
        </p:spPr>
        <p:txBody>
          <a:bodyPr wrap="none" rtlCol="0">
            <a:spAutoFit/>
          </a:bodyPr>
          <a:lstStyle/>
          <a:p>
            <a:r>
              <a:rPr lang="ja-JP" altLang="en-US" sz="2400" dirty="0">
                <a:latin typeface="メイリオ"/>
                <a:ea typeface="メイリオ"/>
                <a:cs typeface="メイリオ"/>
              </a:rPr>
              <a:t>メリハリのある生活習慣</a:t>
            </a:r>
            <a:r>
              <a:rPr lang="ja-JP" altLang="en-US" sz="2400">
                <a:latin typeface="メイリオ"/>
                <a:ea typeface="メイリオ"/>
                <a:cs typeface="メイリオ"/>
              </a:rPr>
              <a:t>の確立</a:t>
            </a:r>
            <a:endParaRPr kumimoji="1" lang="ja-JP" altLang="en-US" sz="2400" dirty="0">
              <a:latin typeface="メイリオ"/>
              <a:ea typeface="メイリオ"/>
              <a:cs typeface="メイリオ"/>
            </a:endParaRPr>
          </a:p>
        </p:txBody>
      </p:sp>
      <p:sp>
        <p:nvSpPr>
          <p:cNvPr id="20" name="下矢印 19"/>
          <p:cNvSpPr/>
          <p:nvPr/>
        </p:nvSpPr>
        <p:spPr>
          <a:xfrm>
            <a:off x="4195314" y="5521200"/>
            <a:ext cx="753368" cy="301332"/>
          </a:xfrm>
          <a:prstGeom prst="downArrow">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049312" y="5948865"/>
            <a:ext cx="3877985" cy="461665"/>
          </a:xfrm>
          <a:prstGeom prst="rect">
            <a:avLst/>
          </a:prstGeom>
          <a:solidFill>
            <a:schemeClr val="bg1"/>
          </a:solidFill>
          <a:ln>
            <a:solidFill>
              <a:schemeClr val="accent6">
                <a:lumMod val="75000"/>
              </a:schemeClr>
            </a:solidFill>
          </a:ln>
        </p:spPr>
        <p:txBody>
          <a:bodyPr wrap="none" rtlCol="0">
            <a:spAutoFit/>
          </a:bodyPr>
          <a:lstStyle/>
          <a:p>
            <a:r>
              <a:rPr lang="ja-JP" altLang="en-US" sz="2400" dirty="0">
                <a:latin typeface="メイリオ"/>
                <a:ea typeface="メイリオ"/>
                <a:cs typeface="メイリオ"/>
              </a:rPr>
              <a:t>個人の時間管理方法の改善</a:t>
            </a:r>
            <a:endParaRPr kumimoji="1" lang="ja-JP" altLang="en-US" sz="2400" dirty="0">
              <a:latin typeface="メイリオ"/>
              <a:ea typeface="メイリオ"/>
              <a:cs typeface="メイリオ"/>
            </a:endParaRPr>
          </a:p>
        </p:txBody>
      </p:sp>
      <p:sp>
        <p:nvSpPr>
          <p:cNvPr id="22" name="テキスト ボックス 21">
            <a:extLst>
              <a:ext uri="{FF2B5EF4-FFF2-40B4-BE49-F238E27FC236}">
                <a16:creationId xmlns:a16="http://schemas.microsoft.com/office/drawing/2014/main" id="{53B9CA2B-F30B-9647-BB4D-E5A94708BBFE}"/>
              </a:ext>
            </a:extLst>
          </p:cNvPr>
          <p:cNvSpPr txBox="1"/>
          <p:nvPr/>
        </p:nvSpPr>
        <p:spPr>
          <a:xfrm>
            <a:off x="3197263" y="1302085"/>
            <a:ext cx="2749471" cy="830997"/>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endParaRPr kumimoji="1" lang="en-US" altLang="ja-JP" sz="800" dirty="0">
              <a:solidFill>
                <a:schemeClr val="accent6">
                  <a:lumMod val="75000"/>
                </a:schemeClr>
              </a:solidFill>
              <a:latin typeface="メイリオ" panose="020B0604030504040204" pitchFamily="50" charset="-128"/>
              <a:ea typeface="メイリオ" panose="020B0604030504040204" pitchFamily="50" charset="-128"/>
            </a:endParaRPr>
          </a:p>
          <a:p>
            <a:pPr algn="ctr"/>
            <a:r>
              <a:rPr lang="ja-JP" altLang="en-US" sz="4000">
                <a:solidFill>
                  <a:schemeClr val="accent6">
                    <a:lumMod val="75000"/>
                  </a:schemeClr>
                </a:solidFill>
                <a:latin typeface="メイリオ" panose="020B0604030504040204" pitchFamily="50" charset="-128"/>
                <a:ea typeface="メイリオ" panose="020B0604030504040204" pitchFamily="50" charset="-128"/>
              </a:rPr>
              <a:t>学び方改革</a:t>
            </a:r>
            <a:endParaRPr kumimoji="1" lang="ja-JP" altLang="en-US" sz="40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18" name="スライド番号プレースホルダー 3">
            <a:extLst>
              <a:ext uri="{FF2B5EF4-FFF2-40B4-BE49-F238E27FC236}">
                <a16:creationId xmlns:a16="http://schemas.microsoft.com/office/drawing/2014/main" id="{2D948E76-FF94-674D-A638-A384345DF772}"/>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9791DFF-FD54-7B44-9A52-7D9A5D7D4C11}" type="slidenum">
              <a:rPr lang="ja-JP" altLang="en-US" smtClean="0">
                <a:solidFill>
                  <a:prstClr val="black">
                    <a:tint val="75000"/>
                  </a:prstClr>
                </a:solidFill>
                <a:latin typeface="Calibri"/>
                <a:ea typeface="ＭＳ Ｐゴシック" panose="020B0600070205080204" pitchFamily="50" charset="-128"/>
              </a:rPr>
              <a:pPr/>
              <a:t>66</a:t>
            </a:fld>
            <a:endParaRPr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52755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B415FC-5EC7-5746-AB6A-80869210F83C}"/>
              </a:ext>
            </a:extLst>
          </p:cNvPr>
          <p:cNvSpPr>
            <a:spLocks noGrp="1"/>
          </p:cNvSpPr>
          <p:nvPr>
            <p:ph type="sldNum" sz="quarter" idx="12"/>
          </p:nvPr>
        </p:nvSpPr>
        <p:spPr/>
        <p:txBody>
          <a:bodyPr/>
          <a:lstStyle/>
          <a:p>
            <a:fld id="{E9791DFF-FD54-7B44-9A52-7D9A5D7D4C11}" type="slidenum">
              <a:rPr kumimoji="1" lang="ja-JP" altLang="en-US" smtClean="0"/>
              <a:t>67</a:t>
            </a:fld>
            <a:endParaRPr kumimoji="1" lang="ja-JP" altLang="en-US"/>
          </a:p>
        </p:txBody>
      </p:sp>
      <p:sp>
        <p:nvSpPr>
          <p:cNvPr id="11" name="テキスト ボックス 10"/>
          <p:cNvSpPr txBox="1"/>
          <p:nvPr/>
        </p:nvSpPr>
        <p:spPr>
          <a:xfrm>
            <a:off x="70865" y="1068190"/>
            <a:ext cx="9143144" cy="7617470"/>
          </a:xfrm>
          <a:prstGeom prst="rect">
            <a:avLst/>
          </a:prstGeom>
          <a:noFill/>
        </p:spPr>
        <p:txBody>
          <a:bodyPr wrap="none" rtlCol="0">
            <a:spAutoFit/>
          </a:bodyPr>
          <a:lstStyle/>
          <a:p>
            <a:pPr lvl="0">
              <a:defRPr/>
            </a:pPr>
            <a:r>
              <a:rPr lang="en-US" altLang="ja-JP" dirty="0">
                <a:solidFill>
                  <a:prstClr val="black"/>
                </a:solidFill>
                <a:latin typeface="メイリオ" panose="020B0604030504040204" pitchFamily="50" charset="-128"/>
                <a:ea typeface="メイリオ" panose="020B0604030504040204" pitchFamily="50" charset="-128"/>
              </a:rPr>
              <a:t>1)THE JAWBONE BLOG </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rPr>
              <a:t>IN THE CITH</a:t>
            </a:r>
            <a:r>
              <a:rPr lang="ja-JP" altLang="en-US" dirty="0">
                <a:solidFill>
                  <a:prstClr val="black"/>
                </a:solidFill>
                <a:latin typeface="メイリオ" panose="020B0604030504040204" pitchFamily="50" charset="-128"/>
                <a:ea typeface="メイリオ" panose="020B0604030504040204" pitchFamily="50" charset="-128"/>
              </a:rPr>
              <a:t>　</a:t>
            </a:r>
            <a:r>
              <a:rPr lang="en-US" altLang="ja-JP" dirty="0">
                <a:solidFill>
                  <a:prstClr val="black"/>
                </a:solidFill>
                <a:latin typeface="メイリオ" panose="020B0604030504040204" pitchFamily="50" charset="-128"/>
                <a:ea typeface="メイリオ" panose="020B0604030504040204" pitchFamily="50" charset="-128"/>
              </a:rPr>
              <a:t>THAT WE LOVE</a:t>
            </a:r>
            <a:r>
              <a:rPr lang="ja-JP" altLang="en-US" dirty="0">
                <a:solidFill>
                  <a:prstClr val="black"/>
                </a:solidFill>
                <a:latin typeface="メイリオ" panose="020B0604030504040204" pitchFamily="50" charset="-128"/>
                <a:ea typeface="メイリオ" panose="020B0604030504040204" pitchFamily="50" charset="-128"/>
              </a:rPr>
              <a:t>」</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https://jawbone.com/blog/jawbone-up-data-by-city/#tokyo</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最終閲覧日</a:t>
            </a:r>
            <a:r>
              <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5</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月</a:t>
            </a:r>
            <a:r>
              <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17</a:t>
            </a:r>
            <a:r>
              <a:rPr kumimoji="1" lang="ja-JP" altLang="en-US"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日</a:t>
            </a:r>
            <a:endParaRPr kumimoji="1" lang="en-US" altLang="ja-JP"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2)un press e-news</a:t>
            </a:r>
            <a:r>
              <a:rPr lang="ja-JP" altLang="en-US" dirty="0">
                <a:solidFill>
                  <a:prstClr val="black"/>
                </a:solidFill>
                <a:latin typeface="メイリオ" panose="020B0604030504040204" pitchFamily="50" charset="-128"/>
                <a:ea typeface="メイリオ" panose="020B0604030504040204" pitchFamily="50" charset="-128"/>
              </a:rPr>
              <a:t>「内山教授</a:t>
            </a:r>
            <a:r>
              <a:rPr lang="en-US" altLang="ja-JP" dirty="0">
                <a:solidFill>
                  <a:prstClr val="black"/>
                </a:solidFill>
                <a:latin typeface="メイリオ" panose="020B0604030504040204" pitchFamily="50" charset="-128"/>
                <a:ea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rPr>
              <a:t>不眠症睡眠不足の損失」</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http://www.nu-press.net/archives/article000256.html</a:t>
            </a:r>
          </a:p>
          <a:p>
            <a:pPr lvl="0">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3)</a:t>
            </a:r>
            <a:r>
              <a:rPr lang="ja-JP" altLang="en-US" dirty="0">
                <a:solidFill>
                  <a:prstClr val="black"/>
                </a:solidFill>
                <a:latin typeface="メイリオ" panose="020B0604030504040204" pitchFamily="50" charset="-128"/>
                <a:ea typeface="メイリオ" panose="020B0604030504040204" pitchFamily="50" charset="-128"/>
                <a:cs typeface="メイリオ"/>
              </a:rPr>
              <a:t>「データで見る不眠大国・日本の惨状」</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ja-JP" altLang="en-US" dirty="0">
                <a:solidFill>
                  <a:prstClr val="black"/>
                </a:solidFill>
                <a:latin typeface="メイリオ" panose="020B0604030504040204" pitchFamily="50" charset="-128"/>
                <a:ea typeface="メイリオ" panose="020B0604030504040204" pitchFamily="50" charset="-128"/>
                <a:cs typeface="メイリオ"/>
              </a:rPr>
              <a:t>週刊ダイヤモンド</a:t>
            </a:r>
            <a:r>
              <a:rPr lang="en-US" altLang="ja-JP" dirty="0">
                <a:solidFill>
                  <a:prstClr val="black"/>
                </a:solidFill>
                <a:latin typeface="メイリオ" panose="020B0604030504040204" pitchFamily="50" charset="-128"/>
                <a:ea typeface="メイリオ" panose="020B0604030504040204" pitchFamily="50" charset="-128"/>
                <a:cs typeface="メイリオ"/>
              </a:rPr>
              <a:t>』,</a:t>
            </a: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2017</a:t>
            </a:r>
            <a:r>
              <a:rPr lang="ja-JP" altLang="en-US" dirty="0">
                <a:solidFill>
                  <a:prstClr val="black"/>
                </a:solidFill>
                <a:latin typeface="メイリオ" panose="020B0604030504040204" pitchFamily="50" charset="-128"/>
                <a:ea typeface="メイリオ" panose="020B0604030504040204" pitchFamily="50" charset="-128"/>
                <a:cs typeface="メイリオ"/>
              </a:rPr>
              <a:t>年</a:t>
            </a:r>
            <a:r>
              <a:rPr lang="en-US" altLang="ja-JP" dirty="0">
                <a:solidFill>
                  <a:prstClr val="black"/>
                </a:solidFill>
                <a:latin typeface="メイリオ" panose="020B0604030504040204" pitchFamily="50" charset="-128"/>
                <a:ea typeface="メイリオ" panose="020B0604030504040204" pitchFamily="50" charset="-128"/>
                <a:cs typeface="メイリオ"/>
              </a:rPr>
              <a:t>7</a:t>
            </a:r>
            <a:r>
              <a:rPr lang="ja-JP" altLang="en-US" dirty="0">
                <a:solidFill>
                  <a:prstClr val="black"/>
                </a:solidFill>
                <a:latin typeface="メイリオ" panose="020B0604030504040204" pitchFamily="50" charset="-128"/>
                <a:ea typeface="メイリオ" panose="020B0604030504040204" pitchFamily="50" charset="-128"/>
                <a:cs typeface="メイリオ"/>
              </a:rPr>
              <a:t>月</a:t>
            </a:r>
            <a:r>
              <a:rPr lang="en-US" altLang="ja-JP" dirty="0">
                <a:solidFill>
                  <a:prstClr val="black"/>
                </a:solidFill>
                <a:latin typeface="メイリオ" panose="020B0604030504040204" pitchFamily="50" charset="-128"/>
                <a:ea typeface="メイリオ" panose="020B0604030504040204" pitchFamily="50" charset="-128"/>
                <a:cs typeface="メイリオ"/>
              </a:rPr>
              <a:t>1</a:t>
            </a:r>
            <a:r>
              <a:rPr lang="ja-JP" altLang="en-US" dirty="0">
                <a:solidFill>
                  <a:prstClr val="black"/>
                </a:solidFill>
                <a:latin typeface="メイリオ" panose="020B0604030504040204" pitchFamily="50" charset="-128"/>
                <a:ea typeface="メイリオ" panose="020B0604030504040204" pitchFamily="50" charset="-128"/>
                <a:cs typeface="メイリオ"/>
              </a:rPr>
              <a:t>日号</a:t>
            </a:r>
            <a:r>
              <a:rPr lang="en-US" altLang="ja-JP" dirty="0">
                <a:solidFill>
                  <a:prstClr val="black"/>
                </a:solidFill>
                <a:latin typeface="メイリオ" panose="020B0604030504040204" pitchFamily="50" charset="-128"/>
                <a:ea typeface="メイリオ" panose="020B0604030504040204" pitchFamily="50" charset="-128"/>
                <a:cs typeface="メイリオ"/>
              </a:rPr>
              <a:t>,p30〜31,</a:t>
            </a:r>
            <a:r>
              <a:rPr lang="en-US" altLang="en-US" dirty="0">
                <a:solidFill>
                  <a:prstClr val="black"/>
                </a:solidFill>
                <a:latin typeface="メイリオ" panose="020B0604030504040204" pitchFamily="50" charset="-128"/>
                <a:ea typeface="メイリオ" panose="020B0604030504040204" pitchFamily="50" charset="-128"/>
                <a:cs typeface="メイリオ"/>
              </a:rPr>
              <a:t>株式会社ダイヤモンド</a:t>
            </a:r>
          </a:p>
          <a:p>
            <a:pPr>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a:endParaRPr>
          </a:p>
          <a:p>
            <a:pPr>
              <a:defRPr/>
            </a:pPr>
            <a:r>
              <a:rPr lang="en-US" altLang="ja-JP" dirty="0">
                <a:solidFill>
                  <a:prstClr val="black"/>
                </a:solidFill>
                <a:latin typeface="メイリオ" panose="020B0604030504040204" pitchFamily="50" charset="-128"/>
                <a:ea typeface="メイリオ" panose="020B0604030504040204" pitchFamily="50" charset="-128"/>
                <a:cs typeface="メイリオ"/>
              </a:rPr>
              <a:t>4)</a:t>
            </a:r>
            <a:r>
              <a:rPr lang="en-US" altLang="ja-JP" dirty="0">
                <a:latin typeface="メイリオ" panose="020B0604030504040204" pitchFamily="50" charset="-128"/>
                <a:ea typeface="メイリオ" panose="020B0604030504040204" pitchFamily="50" charset="-128"/>
              </a:rPr>
              <a:t>AFP BBNEWS</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時間半の昼寝は</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晩分の効果」</a:t>
            </a:r>
            <a:endParaRPr lang="en-US" altLang="ja-JP" dirty="0">
              <a:latin typeface="メイリオ" panose="020B0604030504040204" pitchFamily="50" charset="-128"/>
              <a:ea typeface="メイリオ" panose="020B0604030504040204" pitchFamily="50" charset="-128"/>
            </a:endParaRPr>
          </a:p>
          <a:p>
            <a:pPr>
              <a:defRPr/>
            </a:pPr>
            <a:r>
              <a:rPr lang="en-US" altLang="ja-JP" dirty="0">
                <a:latin typeface="メイリオ" panose="020B0604030504040204" pitchFamily="50" charset="-128"/>
                <a:ea typeface="メイリオ" panose="020B0604030504040204" pitchFamily="50" charset="-128"/>
              </a:rPr>
              <a:t>www.afpbb.com/articles/-/2700318?pid=5382139</a:t>
            </a:r>
          </a:p>
          <a:p>
            <a:pPr>
              <a:defRPr/>
            </a:pPr>
            <a:r>
              <a:rPr lang="ja-JP" altLang="en-US" dirty="0">
                <a:latin typeface="メイリオ" panose="020B0604030504040204" pitchFamily="50" charset="-128"/>
                <a:ea typeface="メイリオ" panose="020B0604030504040204" pitchFamily="50" charset="-128"/>
              </a:rPr>
              <a:t>最終閲覧日</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17</a:t>
            </a:r>
            <a:r>
              <a:rPr lang="ja-JP" altLang="en-US" dirty="0">
                <a:latin typeface="メイリオ" panose="020B0604030504040204" pitchFamily="50" charset="-128"/>
                <a:ea typeface="メイリオ" panose="020B0604030504040204" pitchFamily="50" charset="-128"/>
              </a:rPr>
              <a:t>日</a:t>
            </a:r>
            <a:endParaRPr lang="en-US" altLang="ja-JP" dirty="0">
              <a:latin typeface="メイリオ" panose="020B0604030504040204" pitchFamily="50" charset="-128"/>
              <a:ea typeface="メイリオ" panose="020B0604030504040204" pitchFamily="50" charset="-128"/>
            </a:endParaRPr>
          </a:p>
          <a:p>
            <a:pPr lvl="0">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5)</a:t>
            </a:r>
            <a:r>
              <a:rPr lang="ja-JP" altLang="en-US" dirty="0">
                <a:solidFill>
                  <a:prstClr val="black"/>
                </a:solidFill>
                <a:latin typeface="メイリオ" panose="020B0604030504040204" pitchFamily="50" charset="-128"/>
                <a:ea typeface="メイリオ" panose="020B0604030504040204" pitchFamily="50" charset="-128"/>
                <a:cs typeface="メイリオ"/>
              </a:rPr>
              <a:t>若島恵介・辛島光彦</a:t>
            </a:r>
            <a:r>
              <a:rPr lang="en-US" altLang="ja-JP" dirty="0">
                <a:solidFill>
                  <a:prstClr val="black"/>
                </a:solidFill>
                <a:latin typeface="メイリオ" panose="020B0604030504040204" pitchFamily="50" charset="-128"/>
                <a:ea typeface="メイリオ" panose="020B0604030504040204" pitchFamily="50" charset="-128"/>
                <a:cs typeface="メイリオ"/>
              </a:rPr>
              <a:t>, </a:t>
            </a:r>
            <a:r>
              <a:rPr lang="ja-JP" altLang="en-US" dirty="0">
                <a:solidFill>
                  <a:prstClr val="black"/>
                </a:solidFill>
                <a:latin typeface="メイリオ" panose="020B0604030504040204" pitchFamily="50" charset="-128"/>
                <a:ea typeface="メイリオ" panose="020B0604030504040204" pitchFamily="50" charset="-128"/>
                <a:cs typeface="メイリオ"/>
              </a:rPr>
              <a:t>うつ伏せ姿勢による昼休みの短時間仮眠効果について</a:t>
            </a: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www.u-tokai.ac.jp/academics/undergraduate/information.../No.1_PP40-46.pdf</a:t>
            </a:r>
          </a:p>
          <a:p>
            <a:pPr lvl="0">
              <a:defRPr/>
            </a:pPr>
            <a:r>
              <a:rPr lang="ja-JP" altLang="en-US" dirty="0">
                <a:solidFill>
                  <a:prstClr val="black"/>
                </a:solidFill>
                <a:latin typeface="メイリオ" panose="020B0604030504040204" pitchFamily="50" charset="-128"/>
                <a:ea typeface="メイリオ" panose="020B0604030504040204" pitchFamily="50" charset="-128"/>
                <a:cs typeface="メイリオ"/>
              </a:rPr>
              <a:t>最終閲覧日：</a:t>
            </a:r>
            <a:r>
              <a:rPr lang="en-US" altLang="ja-JP" dirty="0">
                <a:solidFill>
                  <a:prstClr val="black"/>
                </a:solidFill>
                <a:latin typeface="メイリオ" panose="020B0604030504040204" pitchFamily="50" charset="-128"/>
                <a:ea typeface="メイリオ" panose="020B0604030504040204" pitchFamily="50" charset="-128"/>
                <a:cs typeface="メイリオ"/>
              </a:rPr>
              <a:t>5</a:t>
            </a:r>
            <a:r>
              <a:rPr lang="ja-JP" altLang="en-US" dirty="0">
                <a:solidFill>
                  <a:prstClr val="black"/>
                </a:solidFill>
                <a:latin typeface="メイリオ" panose="020B0604030504040204" pitchFamily="50" charset="-128"/>
                <a:ea typeface="メイリオ" panose="020B0604030504040204" pitchFamily="50" charset="-128"/>
                <a:cs typeface="メイリオ"/>
              </a:rPr>
              <a:t>月</a:t>
            </a:r>
            <a:r>
              <a:rPr lang="en-US" altLang="ja-JP" dirty="0">
                <a:solidFill>
                  <a:prstClr val="black"/>
                </a:solidFill>
                <a:latin typeface="メイリオ" panose="020B0604030504040204" pitchFamily="50" charset="-128"/>
                <a:ea typeface="メイリオ" panose="020B0604030504040204" pitchFamily="50" charset="-128"/>
                <a:cs typeface="メイリオ"/>
              </a:rPr>
              <a:t>15</a:t>
            </a:r>
            <a:r>
              <a:rPr lang="ja-JP" altLang="en-US" dirty="0">
                <a:solidFill>
                  <a:prstClr val="black"/>
                </a:solidFill>
                <a:latin typeface="メイリオ" panose="020B0604030504040204" pitchFamily="50" charset="-128"/>
                <a:ea typeface="メイリオ" panose="020B0604030504040204" pitchFamily="50" charset="-128"/>
                <a:cs typeface="メイリオ"/>
              </a:rPr>
              <a:t>日</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6) MSD</a:t>
            </a:r>
            <a:r>
              <a:rPr lang="ja-JP" altLang="en-US" dirty="0">
                <a:solidFill>
                  <a:prstClr val="black"/>
                </a:solidFill>
                <a:latin typeface="メイリオ" panose="020B0604030504040204" pitchFamily="50" charset="-128"/>
                <a:ea typeface="メイリオ" panose="020B0604030504040204" pitchFamily="50" charset="-128"/>
                <a:cs typeface="メイリオ"/>
              </a:rPr>
              <a:t>株式会社</a:t>
            </a:r>
            <a:r>
              <a:rPr lang="en-US" altLang="ja-JP" dirty="0">
                <a:solidFill>
                  <a:prstClr val="black"/>
                </a:solidFill>
                <a:latin typeface="メイリオ" panose="020B0604030504040204" pitchFamily="50" charset="-128"/>
                <a:ea typeface="メイリオ" panose="020B0604030504040204" pitchFamily="50" charset="-128"/>
                <a:cs typeface="メイリオ"/>
              </a:rPr>
              <a:t>, </a:t>
            </a:r>
            <a:r>
              <a:rPr lang="ja-JP" altLang="en-US" dirty="0">
                <a:solidFill>
                  <a:prstClr val="black"/>
                </a:solidFill>
                <a:latin typeface="メイリオ" panose="020B0604030504040204" pitchFamily="50" charset="-128"/>
                <a:ea typeface="メイリオ" panose="020B0604030504040204" pitchFamily="50" charset="-128"/>
                <a:cs typeface="メイリオ"/>
              </a:rPr>
              <a:t>不眠に関する意識と実態調査</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https://www.msd.co.jp/static/pdf/product_20141106.pdf</a:t>
            </a:r>
          </a:p>
          <a:p>
            <a:pPr lvl="0">
              <a:defRPr/>
            </a:pPr>
            <a:r>
              <a:rPr lang="ja-JP" altLang="en-US" sz="1600" dirty="0">
                <a:solidFill>
                  <a:prstClr val="black"/>
                </a:solidFill>
                <a:latin typeface="メイリオ" panose="020B0604030504040204" pitchFamily="50" charset="-128"/>
                <a:ea typeface="メイリオ" panose="020B0604030504040204" pitchFamily="50" charset="-128"/>
                <a:cs typeface="メイリオ"/>
              </a:rPr>
              <a:t>最終閲覧日：</a:t>
            </a:r>
            <a:r>
              <a:rPr lang="en-US" altLang="ja-JP" sz="1600" dirty="0">
                <a:solidFill>
                  <a:prstClr val="black"/>
                </a:solidFill>
                <a:latin typeface="メイリオ" panose="020B0604030504040204" pitchFamily="50" charset="-128"/>
                <a:ea typeface="メイリオ" panose="020B0604030504040204" pitchFamily="50" charset="-128"/>
                <a:cs typeface="メイリオ"/>
              </a:rPr>
              <a:t>5</a:t>
            </a:r>
            <a:r>
              <a:rPr lang="ja-JP" altLang="en-US" sz="1600" dirty="0">
                <a:solidFill>
                  <a:prstClr val="black"/>
                </a:solidFill>
                <a:latin typeface="メイリオ" panose="020B0604030504040204" pitchFamily="50" charset="-128"/>
                <a:ea typeface="メイリオ" panose="020B0604030504040204" pitchFamily="50" charset="-128"/>
                <a:cs typeface="メイリオ"/>
              </a:rPr>
              <a:t>月</a:t>
            </a:r>
            <a:r>
              <a:rPr lang="en-US" altLang="ja-JP" sz="1600" dirty="0">
                <a:solidFill>
                  <a:prstClr val="black"/>
                </a:solidFill>
                <a:latin typeface="メイリオ" panose="020B0604030504040204" pitchFamily="50" charset="-128"/>
                <a:ea typeface="メイリオ" panose="020B0604030504040204" pitchFamily="50" charset="-128"/>
                <a:cs typeface="メイリオ"/>
              </a:rPr>
              <a:t>17</a:t>
            </a:r>
            <a:r>
              <a:rPr lang="ja-JP" altLang="en-US" sz="1600">
                <a:solidFill>
                  <a:prstClr val="black"/>
                </a:solidFill>
                <a:latin typeface="メイリオ" panose="020B0604030504040204" pitchFamily="50" charset="-128"/>
                <a:ea typeface="メイリオ" panose="020B0604030504040204" pitchFamily="50" charset="-128"/>
                <a:cs typeface="メイリオ"/>
              </a:rPr>
              <a:t>日</a:t>
            </a:r>
            <a:endParaRPr lang="en-US" altLang="ja-JP" sz="1600" dirty="0">
              <a:solidFill>
                <a:prstClr val="black"/>
              </a:solidFill>
              <a:latin typeface="メイリオ" panose="020B0604030504040204" pitchFamily="50" charset="-128"/>
              <a:ea typeface="メイリオ" panose="020B0604030504040204" pitchFamily="50" charset="-128"/>
              <a:cs typeface="メイリオ"/>
            </a:endParaRPr>
          </a:p>
          <a:p>
            <a:pPr lvl="0" defTabSz="457200">
              <a:defRPr/>
            </a:pPr>
            <a:endParaRPr lang="en-US" altLang="ja-JP" sz="800" dirty="0">
              <a:solidFill>
                <a:prstClr val="black"/>
              </a:solidFill>
              <a:latin typeface="メイリオ" panose="020B0604030504040204" pitchFamily="50" charset="-128"/>
              <a:ea typeface="メイリオ" panose="020B0604030504040204" pitchFamily="50" charset="-128"/>
              <a:cs typeface="メイリオ"/>
            </a:endParaRPr>
          </a:p>
          <a:p>
            <a:pPr lvl="0" defTabSz="457200">
              <a:defRPr/>
            </a:pPr>
            <a:r>
              <a:rPr lang="en-US" altLang="ja-JP" sz="1600" dirty="0">
                <a:solidFill>
                  <a:prstClr val="black"/>
                </a:solidFill>
                <a:latin typeface="メイリオ" panose="020B0604030504040204" pitchFamily="50" charset="-128"/>
                <a:ea typeface="メイリオ" panose="020B0604030504040204" pitchFamily="50" charset="-128"/>
                <a:cs typeface="メイリオ"/>
              </a:rPr>
              <a:t>7)</a:t>
            </a:r>
            <a:r>
              <a:rPr lang="ja-JP" altLang="en-US" sz="1600">
                <a:solidFill>
                  <a:prstClr val="black"/>
                </a:solidFill>
                <a:latin typeface="メイリオ" panose="020B0604030504040204" pitchFamily="50" charset="-128"/>
                <a:ea typeface="メイリオ" panose="020B0604030504040204" pitchFamily="50" charset="-128"/>
                <a:cs typeface="メイリオ"/>
              </a:rPr>
              <a:t>林光緒</a:t>
            </a:r>
            <a:r>
              <a:rPr lang="en-US" altLang="ja-JP" sz="1600" dirty="0">
                <a:solidFill>
                  <a:prstClr val="black"/>
                </a:solidFill>
                <a:latin typeface="メイリオ" panose="020B0604030504040204" pitchFamily="50" charset="-128"/>
                <a:ea typeface="メイリオ" panose="020B0604030504040204" pitchFamily="50" charset="-128"/>
                <a:cs typeface="メイリオ"/>
              </a:rPr>
              <a:t>, </a:t>
            </a:r>
            <a:r>
              <a:rPr lang="ja-JP" altLang="en-US" sz="1600">
                <a:solidFill>
                  <a:prstClr val="black"/>
                </a:solidFill>
                <a:latin typeface="メイリオ" panose="020B0604030504040204" pitchFamily="50" charset="-128"/>
                <a:ea typeface="メイリオ" panose="020B0604030504040204" pitchFamily="50" charset="-128"/>
                <a:cs typeface="メイリオ"/>
              </a:rPr>
              <a:t>授業中の居眠り</a:t>
            </a:r>
            <a:r>
              <a:rPr lang="ja-JP" altLang="en-US" sz="1600" b="1">
                <a:solidFill>
                  <a:prstClr val="black"/>
                </a:solidFill>
                <a:latin typeface="メイリオ" panose="020B0604030504040204" pitchFamily="50" charset="-128"/>
                <a:ea typeface="メイリオ" panose="020B0604030504040204" pitchFamily="50" charset="-128"/>
                <a:cs typeface="メイリオ"/>
              </a:rPr>
              <a:t>　</a:t>
            </a:r>
            <a:endParaRPr lang="en-US" altLang="ja-JP" sz="1600" b="1" dirty="0">
              <a:solidFill>
                <a:prstClr val="black"/>
              </a:solidFill>
              <a:latin typeface="メイリオ" panose="020B0604030504040204" pitchFamily="50" charset="-128"/>
              <a:ea typeface="メイリオ" panose="020B0604030504040204" pitchFamily="50" charset="-128"/>
              <a:cs typeface="メイリオ"/>
            </a:endParaRPr>
          </a:p>
          <a:p>
            <a:pPr lvl="0" defTabSz="457200">
              <a:defRPr/>
            </a:pPr>
            <a:r>
              <a:rPr lang="en-US" altLang="ja-JP" sz="1600" dirty="0">
                <a:solidFill>
                  <a:prstClr val="black"/>
                </a:solidFill>
                <a:latin typeface="メイリオ" panose="020B0604030504040204" pitchFamily="50" charset="-128"/>
                <a:ea typeface="メイリオ" panose="020B0604030504040204" pitchFamily="50" charset="-128"/>
                <a:cs typeface="メイリオ"/>
              </a:rPr>
              <a:t>https://</a:t>
            </a:r>
            <a:r>
              <a:rPr lang="en-US" altLang="ja-JP" sz="1600" dirty="0" err="1">
                <a:solidFill>
                  <a:prstClr val="black"/>
                </a:solidFill>
                <a:latin typeface="メイリオ" panose="020B0604030504040204" pitchFamily="50" charset="-128"/>
                <a:ea typeface="メイリオ" panose="020B0604030504040204" pitchFamily="50" charset="-128"/>
                <a:cs typeface="メイリオ"/>
              </a:rPr>
              <a:t>www.psych.or.jp</a:t>
            </a:r>
            <a:r>
              <a:rPr lang="en-US" altLang="ja-JP" sz="1600" dirty="0">
                <a:solidFill>
                  <a:prstClr val="black"/>
                </a:solidFill>
                <a:latin typeface="メイリオ" panose="020B0604030504040204" pitchFamily="50" charset="-128"/>
                <a:ea typeface="メイリオ" panose="020B0604030504040204" pitchFamily="50" charset="-128"/>
                <a:cs typeface="メイリオ"/>
              </a:rPr>
              <a:t>/</a:t>
            </a:r>
            <a:r>
              <a:rPr lang="en-US" altLang="ja-JP" sz="1600" dirty="0" err="1">
                <a:solidFill>
                  <a:prstClr val="black"/>
                </a:solidFill>
                <a:latin typeface="メイリオ" panose="020B0604030504040204" pitchFamily="50" charset="-128"/>
                <a:ea typeface="メイリオ" panose="020B0604030504040204" pitchFamily="50" charset="-128"/>
                <a:cs typeface="メイリオ"/>
              </a:rPr>
              <a:t>wp</a:t>
            </a:r>
            <a:r>
              <a:rPr lang="en-US" altLang="ja-JP" sz="1600" dirty="0">
                <a:solidFill>
                  <a:prstClr val="black"/>
                </a:solidFill>
                <a:latin typeface="メイリオ" panose="020B0604030504040204" pitchFamily="50" charset="-128"/>
                <a:ea typeface="メイリオ" panose="020B0604030504040204" pitchFamily="50" charset="-128"/>
                <a:cs typeface="メイリオ"/>
              </a:rPr>
              <a:t>-content/uploads/2017/10/53-27.pdf</a:t>
            </a:r>
          </a:p>
          <a:p>
            <a:pPr lvl="0" defTabSz="457200">
              <a:defRPr/>
            </a:pPr>
            <a:r>
              <a:rPr lang="ja-JP" altLang="en-US" sz="1600">
                <a:solidFill>
                  <a:prstClr val="black"/>
                </a:solidFill>
                <a:latin typeface="メイリオ" panose="020B0604030504040204" pitchFamily="50" charset="-128"/>
                <a:ea typeface="メイリオ" panose="020B0604030504040204" pitchFamily="50" charset="-128"/>
                <a:cs typeface="メイリオ"/>
              </a:rPr>
              <a:t>最終閲覧日：</a:t>
            </a:r>
            <a:r>
              <a:rPr lang="en-US" altLang="ja-JP" sz="1600" dirty="0">
                <a:solidFill>
                  <a:prstClr val="black"/>
                </a:solidFill>
                <a:latin typeface="メイリオ" panose="020B0604030504040204" pitchFamily="50" charset="-128"/>
                <a:ea typeface="メイリオ" panose="020B0604030504040204" pitchFamily="50" charset="-128"/>
                <a:cs typeface="メイリオ"/>
              </a:rPr>
              <a:t>5</a:t>
            </a:r>
            <a:r>
              <a:rPr lang="ja-JP" altLang="en-US" sz="1600">
                <a:solidFill>
                  <a:prstClr val="black"/>
                </a:solidFill>
                <a:latin typeface="メイリオ" panose="020B0604030504040204" pitchFamily="50" charset="-128"/>
                <a:ea typeface="メイリオ" panose="020B0604030504040204" pitchFamily="50" charset="-128"/>
                <a:cs typeface="メイリオ"/>
              </a:rPr>
              <a:t>月</a:t>
            </a:r>
            <a:r>
              <a:rPr lang="en-US" altLang="ja-JP" sz="1600" dirty="0">
                <a:solidFill>
                  <a:prstClr val="black"/>
                </a:solidFill>
                <a:latin typeface="メイリオ" panose="020B0604030504040204" pitchFamily="50" charset="-128"/>
                <a:ea typeface="メイリオ" panose="020B0604030504040204" pitchFamily="50" charset="-128"/>
                <a:cs typeface="メイリオ"/>
              </a:rPr>
              <a:t>15</a:t>
            </a:r>
            <a:r>
              <a:rPr lang="ja-JP" altLang="en-US" sz="1600">
                <a:solidFill>
                  <a:prstClr val="black"/>
                </a:solidFill>
                <a:latin typeface="メイリオ" panose="020B0604030504040204" pitchFamily="50" charset="-128"/>
                <a:ea typeface="メイリオ" panose="020B0604030504040204" pitchFamily="50" charset="-128"/>
                <a:cs typeface="メイリオ"/>
              </a:rPr>
              <a:t>日</a:t>
            </a:r>
            <a:endParaRPr lang="en-US" altLang="ja-JP" sz="1600"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ja-JP" altLang="en-US" sz="1600"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ja-JP" altLang="en-US" dirty="0">
              <a:solidFill>
                <a:prstClr val="black"/>
              </a:solidFill>
              <a:latin typeface="メイリオ" panose="020B0604030504040204" pitchFamily="50" charset="-128"/>
              <a:ea typeface="メイリオ" panose="020B0604030504040204" pitchFamily="50" charset="-128"/>
              <a:cs typeface="メイリオ"/>
            </a:endParaRPr>
          </a:p>
          <a:p>
            <a:pPr>
              <a:defRPr/>
            </a:pPr>
            <a:endParaRPr lang="ja-JP" altLang="en-US" sz="2000" dirty="0">
              <a:latin typeface="メイリオ" panose="020B0604030504040204" pitchFamily="50" charset="-128"/>
              <a:ea typeface="メイリオ" panose="020B0604030504040204" pitchFamily="50" charset="-128"/>
            </a:endParaRPr>
          </a:p>
          <a:p>
            <a:pPr lvl="0">
              <a:defRPr/>
            </a:pPr>
            <a:endParaRPr lang="en-US" altLang="ja-JP" sz="2000"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en-US" altLang="ja-JP" sz="20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p:txBody>
      </p:sp>
      <p:sp>
        <p:nvSpPr>
          <p:cNvPr id="5" name="正方形/長方形 4">
            <a:extLst>
              <a:ext uri="{FF2B5EF4-FFF2-40B4-BE49-F238E27FC236}">
                <a16:creationId xmlns:a16="http://schemas.microsoft.com/office/drawing/2014/main" id="{4614CC8D-F93C-D74B-85A1-F4377C27B4D1}"/>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4076CA83-6567-634E-BCA5-A311F55BE20A}"/>
              </a:ext>
            </a:extLst>
          </p:cNvPr>
          <p:cNvSpPr txBox="1"/>
          <p:nvPr/>
        </p:nvSpPr>
        <p:spPr>
          <a:xfrm>
            <a:off x="70865" y="122563"/>
            <a:ext cx="2236510"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参考文献</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21" name="正方形/長方形 20">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2" name="正方形/長方形 21">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3" name="正方形/長方形 22">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079899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68</a:t>
            </a:fld>
            <a:endParaRPr kumimoji="1" lang="ja-JP" altLang="en-US"/>
          </a:p>
        </p:txBody>
      </p:sp>
      <p:sp>
        <p:nvSpPr>
          <p:cNvPr id="9" name="テキスト ボックス 8"/>
          <p:cNvSpPr txBox="1"/>
          <p:nvPr/>
        </p:nvSpPr>
        <p:spPr>
          <a:xfrm>
            <a:off x="105676" y="26126"/>
            <a:ext cx="8975534" cy="787908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8)</a:t>
            </a:r>
            <a:r>
              <a:rPr lang="ja-JP" altLang="en-US" dirty="0">
                <a:solidFill>
                  <a:prstClr val="black"/>
                </a:solidFill>
                <a:latin typeface="メイリオ" panose="020B0604030504040204" pitchFamily="50" charset="-128"/>
                <a:ea typeface="メイリオ" panose="020B0604030504040204" pitchFamily="50" charset="-128"/>
                <a:cs typeface="メイリオ"/>
              </a:rPr>
              <a:t>宮崎伸一</a:t>
            </a:r>
            <a:r>
              <a:rPr lang="en-US" altLang="ja-JP" dirty="0">
                <a:solidFill>
                  <a:prstClr val="black"/>
                </a:solidFill>
                <a:latin typeface="メイリオ" panose="020B0604030504040204" pitchFamily="50" charset="-128"/>
                <a:ea typeface="メイリオ" panose="020B0604030504040204" pitchFamily="50" charset="-128"/>
                <a:cs typeface="メイリオ"/>
              </a:rPr>
              <a:t>, </a:t>
            </a:r>
            <a:r>
              <a:rPr lang="ja-JP" altLang="en-US" dirty="0">
                <a:solidFill>
                  <a:prstClr val="black"/>
                </a:solidFill>
                <a:latin typeface="メイリオ" panose="020B0604030504040204" pitchFamily="50" charset="-128"/>
                <a:ea typeface="メイリオ" panose="020B0604030504040204" pitchFamily="50" charset="-128"/>
                <a:cs typeface="メイリオ"/>
              </a:rPr>
              <a:t>短時間の昼寝が日中の眠気に与える影響</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ja-JP" altLang="en-US" dirty="0">
                <a:solidFill>
                  <a:prstClr val="black"/>
                </a:solidFill>
                <a:latin typeface="メイリオ" panose="020B0604030504040204" pitchFamily="50" charset="-128"/>
                <a:ea typeface="メイリオ" panose="020B0604030504040204" pitchFamily="50" charset="-128"/>
                <a:cs typeface="メイリオ"/>
              </a:rPr>
              <a:t>体育研究</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ja-JP" altLang="en-US" dirty="0">
                <a:solidFill>
                  <a:prstClr val="black"/>
                </a:solidFill>
                <a:latin typeface="メイリオ" panose="020B0604030504040204" pitchFamily="50" charset="-128"/>
                <a:ea typeface="メイリオ" panose="020B0604030504040204" pitchFamily="50" charset="-128"/>
                <a:cs typeface="メイリオ"/>
              </a:rPr>
              <a:t>第</a:t>
            </a:r>
            <a:r>
              <a:rPr lang="en-US" altLang="ja-JP" dirty="0">
                <a:solidFill>
                  <a:prstClr val="black"/>
                </a:solidFill>
                <a:latin typeface="メイリオ" panose="020B0604030504040204" pitchFamily="50" charset="-128"/>
                <a:ea typeface="メイリオ" panose="020B0604030504040204" pitchFamily="50" charset="-128"/>
                <a:cs typeface="メイリオ"/>
              </a:rPr>
              <a:t>50</a:t>
            </a:r>
            <a:r>
              <a:rPr lang="ja-JP" altLang="en-US" dirty="0">
                <a:solidFill>
                  <a:prstClr val="black"/>
                </a:solidFill>
                <a:latin typeface="メイリオ" panose="020B0604030504040204" pitchFamily="50" charset="-128"/>
                <a:ea typeface="メイリオ" panose="020B0604030504040204" pitchFamily="50" charset="-128"/>
                <a:cs typeface="メイリオ"/>
              </a:rPr>
              <a:t>号</a:t>
            </a:r>
            <a:r>
              <a:rPr lang="en-US" altLang="ja-JP" dirty="0">
                <a:solidFill>
                  <a:prstClr val="black"/>
                </a:solidFill>
                <a:latin typeface="メイリオ" panose="020B0604030504040204" pitchFamily="50" charset="-128"/>
                <a:ea typeface="メイリオ" panose="020B0604030504040204" pitchFamily="50" charset="-128"/>
                <a:cs typeface="メイリオ"/>
              </a:rPr>
              <a:t>,</a:t>
            </a: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p1〜6,2016</a:t>
            </a:r>
            <a:r>
              <a:rPr lang="ja-JP" altLang="en-US" dirty="0">
                <a:solidFill>
                  <a:prstClr val="black"/>
                </a:solidFill>
                <a:latin typeface="メイリオ" panose="020B0604030504040204" pitchFamily="50" charset="-128"/>
                <a:ea typeface="メイリオ" panose="020B0604030504040204" pitchFamily="50" charset="-128"/>
                <a:cs typeface="メイリオ"/>
              </a:rPr>
              <a:t> </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9)</a:t>
            </a:r>
            <a:r>
              <a:rPr lang="ja-JP" altLang="en-US" dirty="0">
                <a:solidFill>
                  <a:prstClr val="black"/>
                </a:solidFill>
                <a:latin typeface="メイリオ" panose="020B0604030504040204" pitchFamily="50" charset="-128"/>
                <a:ea typeface="メイリオ" panose="020B0604030504040204" pitchFamily="50" charset="-128"/>
                <a:cs typeface="メイリオ"/>
              </a:rPr>
              <a:t>長根光男</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ja-JP" altLang="en-US" dirty="0">
                <a:solidFill>
                  <a:prstClr val="black"/>
                </a:solidFill>
                <a:latin typeface="メイリオ" panose="020B0604030504040204" pitchFamily="50" charset="-128"/>
                <a:ea typeface="メイリオ" panose="020B0604030504040204" pitchFamily="50" charset="-128"/>
                <a:cs typeface="メイリオ"/>
              </a:rPr>
              <a:t>睡眠パターンと学業成績や心身状態は関連するか</a:t>
            </a:r>
            <a:r>
              <a:rPr lang="en-US" altLang="ja-JP" dirty="0">
                <a:solidFill>
                  <a:prstClr val="black"/>
                </a:solidFill>
                <a:latin typeface="メイリオ" panose="020B0604030504040204" pitchFamily="50" charset="-128"/>
                <a:ea typeface="メイリオ" panose="020B0604030504040204" pitchFamily="50" charset="-128"/>
                <a:cs typeface="メイリオ"/>
              </a:rPr>
              <a:t>,</a:t>
            </a:r>
          </a:p>
          <a:p>
            <a:pPr lvl="0">
              <a:defRPr/>
            </a:pPr>
            <a:r>
              <a:rPr lang="ja-JP" altLang="en-US" dirty="0">
                <a:solidFill>
                  <a:prstClr val="black"/>
                </a:solidFill>
                <a:latin typeface="メイリオ" panose="020B0604030504040204" pitchFamily="50" charset="-128"/>
                <a:ea typeface="メイリオ" panose="020B0604030504040204" pitchFamily="50" charset="-128"/>
                <a:cs typeface="メイリオ"/>
              </a:rPr>
              <a:t>千葉大学教育学部研究紀要第</a:t>
            </a:r>
            <a:r>
              <a:rPr lang="en-US" altLang="ja-JP" dirty="0">
                <a:solidFill>
                  <a:prstClr val="black"/>
                </a:solidFill>
                <a:latin typeface="メイリオ" panose="020B0604030504040204" pitchFamily="50" charset="-128"/>
                <a:ea typeface="メイリオ" panose="020B0604030504040204" pitchFamily="50" charset="-128"/>
                <a:cs typeface="メイリオ"/>
              </a:rPr>
              <a:t>63</a:t>
            </a:r>
            <a:r>
              <a:rPr lang="ja-JP" altLang="en-US" dirty="0">
                <a:solidFill>
                  <a:prstClr val="black"/>
                </a:solidFill>
                <a:latin typeface="メイリオ" panose="020B0604030504040204" pitchFamily="50" charset="-128"/>
                <a:ea typeface="メイリオ" panose="020B0604030504040204" pitchFamily="50" charset="-128"/>
                <a:cs typeface="メイリオ"/>
              </a:rPr>
              <a:t>巻</a:t>
            </a:r>
            <a:r>
              <a:rPr lang="en-US" altLang="ja-JP" dirty="0">
                <a:solidFill>
                  <a:prstClr val="black"/>
                </a:solidFill>
                <a:latin typeface="メイリオ" panose="020B0604030504040204" pitchFamily="50" charset="-128"/>
                <a:ea typeface="メイリオ" panose="020B0604030504040204" pitchFamily="50" charset="-128"/>
                <a:cs typeface="メイリオ"/>
              </a:rPr>
              <a:t>,p375〜379,2016</a:t>
            </a:r>
            <a:r>
              <a:rPr lang="ja-JP" altLang="en-US" dirty="0">
                <a:solidFill>
                  <a:prstClr val="black"/>
                </a:solidFill>
                <a:latin typeface="メイリオ" panose="020B0604030504040204" pitchFamily="50" charset="-128"/>
                <a:ea typeface="メイリオ" panose="020B0604030504040204" pitchFamily="50" charset="-128"/>
                <a:cs typeface="メイリオ"/>
              </a:rPr>
              <a:t> </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en-US" altLang="ja-JP" sz="500" dirty="0">
              <a:solidFill>
                <a:prstClr val="black"/>
              </a:solidFill>
              <a:latin typeface="メイリオ" panose="020B0604030504040204" pitchFamily="50" charset="-128"/>
              <a:ea typeface="メイリオ" panose="020B0604030504040204" pitchFamily="50" charset="-128"/>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10)</a:t>
            </a:r>
            <a:r>
              <a:rPr lang="ja-JP" altLang="en-US" dirty="0">
                <a:solidFill>
                  <a:prstClr val="black"/>
                </a:solidFill>
                <a:latin typeface="メイリオ" panose="020B0604030504040204" pitchFamily="50" charset="-128"/>
                <a:ea typeface="メイリオ" panose="020B0604030504040204" pitchFamily="50" charset="-128"/>
              </a:rPr>
              <a:t>坪田聡</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昼寝（パワーナップ）で業務効率アップ！｜正しい昼寝の方法</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https://fuminners.jp/newsranking/7406/ </a:t>
            </a:r>
          </a:p>
          <a:p>
            <a:pPr lvl="0">
              <a:defRPr/>
            </a:pPr>
            <a:r>
              <a:rPr lang="ja-JP" altLang="en-US" dirty="0">
                <a:solidFill>
                  <a:prstClr val="black"/>
                </a:solidFill>
                <a:latin typeface="メイリオ" panose="020B0604030504040204" pitchFamily="50" charset="-128"/>
                <a:ea typeface="メイリオ" panose="020B0604030504040204" pitchFamily="50" charset="-128"/>
                <a:cs typeface="メイリオ"/>
              </a:rPr>
              <a:t>最終閲覧日：</a:t>
            </a:r>
            <a:r>
              <a:rPr lang="en-US" altLang="ja-JP" dirty="0">
                <a:solidFill>
                  <a:prstClr val="black"/>
                </a:solidFill>
                <a:latin typeface="メイリオ" panose="020B0604030504040204" pitchFamily="50" charset="-128"/>
                <a:ea typeface="メイリオ" panose="020B0604030504040204" pitchFamily="50" charset="-128"/>
                <a:cs typeface="メイリオ"/>
              </a:rPr>
              <a:t>5</a:t>
            </a:r>
            <a:r>
              <a:rPr lang="ja-JP" altLang="en-US" dirty="0">
                <a:solidFill>
                  <a:prstClr val="black"/>
                </a:solidFill>
                <a:latin typeface="メイリオ" panose="020B0604030504040204" pitchFamily="50" charset="-128"/>
                <a:ea typeface="メイリオ" panose="020B0604030504040204" pitchFamily="50" charset="-128"/>
                <a:cs typeface="メイリオ"/>
              </a:rPr>
              <a:t>月</a:t>
            </a:r>
            <a:r>
              <a:rPr lang="en-US" altLang="ja-JP" dirty="0">
                <a:solidFill>
                  <a:prstClr val="black"/>
                </a:solidFill>
                <a:latin typeface="メイリオ" panose="020B0604030504040204" pitchFamily="50" charset="-128"/>
                <a:ea typeface="メイリオ" panose="020B0604030504040204" pitchFamily="50" charset="-128"/>
                <a:cs typeface="メイリオ"/>
              </a:rPr>
              <a:t>15</a:t>
            </a:r>
            <a:r>
              <a:rPr lang="ja-JP" altLang="en-US" dirty="0">
                <a:solidFill>
                  <a:prstClr val="black"/>
                </a:solidFill>
                <a:latin typeface="メイリオ" panose="020B0604030504040204" pitchFamily="50" charset="-128"/>
                <a:ea typeface="メイリオ" panose="020B0604030504040204" pitchFamily="50" charset="-128"/>
                <a:cs typeface="メイリオ"/>
              </a:rPr>
              <a:t>日</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pPr lvl="0">
              <a:defRPr/>
            </a:pPr>
            <a:endParaRPr lang="en-US" altLang="ja-JP" sz="500" dirty="0">
              <a:solidFill>
                <a:prstClr val="black"/>
              </a:solidFill>
              <a:latin typeface="メイリオ" panose="020B0604030504040204" pitchFamily="50" charset="-128"/>
              <a:ea typeface="メイリオ" panose="020B0604030504040204" pitchFamily="50" charset="-128"/>
            </a:endParaRPr>
          </a:p>
          <a:p>
            <a:pPr lvl="0">
              <a:defRPr/>
            </a:pPr>
            <a:r>
              <a:rPr lang="en-US" altLang="ja-JP" dirty="0">
                <a:solidFill>
                  <a:prstClr val="black"/>
                </a:solidFill>
                <a:latin typeface="メイリオ" panose="020B0604030504040204" pitchFamily="50" charset="-128"/>
                <a:ea typeface="メイリオ" panose="020B0604030504040204" pitchFamily="50" charset="-128"/>
              </a:rPr>
              <a:t>11</a:t>
            </a:r>
            <a:r>
              <a:rPr lang="ja-JP" altLang="en-US" dirty="0">
                <a:solidFill>
                  <a:prstClr val="black"/>
                </a:solidFill>
                <a:latin typeface="メイリオ" panose="020B0604030504040204" pitchFamily="50" charset="-128"/>
                <a:ea typeface="メイリオ" panose="020B0604030504040204" pitchFamily="50" charset="-128"/>
              </a:rPr>
              <a:t>）アメリカ国立睡眠財団</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HOW MUCH SLEEP DO WE REALLY NEED?</a:t>
            </a:r>
            <a:r>
              <a:rPr lang="ja-JP" altLang="en-US" dirty="0">
                <a:solidFill>
                  <a:prstClr val="black"/>
                </a:solidFill>
                <a:latin typeface="メイリオ" panose="020B0604030504040204" pitchFamily="50" charset="-128"/>
                <a:ea typeface="メイリオ" panose="020B0604030504040204" pitchFamily="50" charset="-128"/>
              </a:rPr>
              <a:t>」</a:t>
            </a:r>
            <a:endParaRPr lang="en-US" altLang="ja-JP" baseline="30000" dirty="0">
              <a:solidFill>
                <a:prstClr val="black"/>
              </a:solidFill>
              <a:latin typeface="メイリオ" panose="020B0604030504040204" pitchFamily="50" charset="-128"/>
              <a:ea typeface="メイリオ" panose="020B0604030504040204" pitchFamily="50" charset="-128"/>
            </a:endParaRPr>
          </a:p>
          <a:p>
            <a:pPr lvl="0">
              <a:defRPr/>
            </a:pPr>
            <a:r>
              <a:rPr lang="en-US" altLang="ja-JP" sz="1600" dirty="0">
                <a:solidFill>
                  <a:prstClr val="black"/>
                </a:solidFill>
                <a:latin typeface="メイリオ" panose="020B0604030504040204" pitchFamily="50" charset="-128"/>
                <a:ea typeface="メイリオ" panose="020B0604030504040204" pitchFamily="50" charset="-128"/>
              </a:rPr>
              <a:t>https://sleepfoundation.org/how-sleep-works/how-much-sleep-do-we-really-need</a:t>
            </a:r>
          </a:p>
          <a:p>
            <a:pPr lvl="0">
              <a:defRPr/>
            </a:pPr>
            <a:r>
              <a:rPr lang="ja-JP" altLang="en-US" dirty="0">
                <a:solidFill>
                  <a:prstClr val="black"/>
                </a:solidFill>
                <a:latin typeface="メイリオ" panose="020B0604030504040204" pitchFamily="50" charset="-128"/>
                <a:ea typeface="メイリオ" panose="020B0604030504040204" pitchFamily="50" charset="-128"/>
              </a:rPr>
              <a:t>最終閲覧日：５月２０日</a:t>
            </a:r>
          </a:p>
          <a:p>
            <a:endParaRPr lang="en-US" altLang="ja-JP" sz="500"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rPr>
              <a:t>いわい中央クリニック</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「昼寝には夜の睡眠の</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３倍もの効果</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がある」</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http://www.iwaichuo.com/staff/20170727-2</a:t>
            </a:r>
          </a:p>
          <a:p>
            <a:r>
              <a:rPr lang="ja-JP" altLang="en-US" dirty="0">
                <a:latin typeface="メイリオ" panose="020B0604030504040204" pitchFamily="50" charset="-128"/>
                <a:ea typeface="メイリオ" panose="020B0604030504040204" pitchFamily="50" charset="-128"/>
              </a:rPr>
              <a:t>最終閲覧日：</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17</a:t>
            </a:r>
            <a:r>
              <a:rPr lang="ja-JP" altLang="en-US" dirty="0">
                <a:latin typeface="メイリオ" panose="020B0604030504040204" pitchFamily="50" charset="-128"/>
                <a:ea typeface="メイリオ" panose="020B0604030504040204" pitchFamily="50" charset="-128"/>
              </a:rPr>
              <a:t>日</a:t>
            </a:r>
            <a:endParaRPr lang="en-US" altLang="ja-JP" dirty="0">
              <a:latin typeface="メイリオ" panose="020B0604030504040204" pitchFamily="50" charset="-128"/>
              <a:ea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13)</a:t>
            </a:r>
            <a:r>
              <a:rPr lang="en-US" altLang="ja-JP" dirty="0" err="1">
                <a:latin typeface="メイリオ" panose="020B0604030504040204" pitchFamily="50" charset="-128"/>
                <a:ea typeface="メイリオ" panose="020B0604030504040204" pitchFamily="50" charset="-128"/>
              </a:rPr>
              <a:t>Hoddes</a:t>
            </a:r>
            <a:r>
              <a:rPr lang="en-US" altLang="ja-JP" dirty="0">
                <a:latin typeface="メイリオ" panose="020B0604030504040204" pitchFamily="50" charset="-128"/>
                <a:ea typeface="メイリオ" panose="020B0604030504040204" pitchFamily="50" charset="-128"/>
              </a:rPr>
              <a:t> E, </a:t>
            </a:r>
            <a:r>
              <a:rPr lang="en-US" altLang="ja-JP" dirty="0" err="1">
                <a:latin typeface="メイリオ" panose="020B0604030504040204" pitchFamily="50" charset="-128"/>
                <a:ea typeface="メイリオ" panose="020B0604030504040204" pitchFamily="50" charset="-128"/>
              </a:rPr>
              <a:t>Zarcone</a:t>
            </a:r>
            <a:r>
              <a:rPr lang="en-US" altLang="ja-JP" dirty="0">
                <a:latin typeface="メイリオ" panose="020B0604030504040204" pitchFamily="50" charset="-128"/>
                <a:ea typeface="メイリオ" panose="020B0604030504040204" pitchFamily="50" charset="-128"/>
              </a:rPr>
              <a:t> V, </a:t>
            </a:r>
            <a:r>
              <a:rPr lang="en-US" altLang="ja-JP" dirty="0" err="1">
                <a:latin typeface="メイリオ" panose="020B0604030504040204" pitchFamily="50" charset="-128"/>
                <a:ea typeface="メイリオ" panose="020B0604030504040204" pitchFamily="50" charset="-128"/>
              </a:rPr>
              <a:t>Smythe</a:t>
            </a:r>
            <a:r>
              <a:rPr lang="en-US" altLang="ja-JP" dirty="0">
                <a:latin typeface="メイリオ" panose="020B0604030504040204" pitchFamily="50" charset="-128"/>
                <a:ea typeface="メイリオ" panose="020B0604030504040204" pitchFamily="50" charset="-128"/>
              </a:rPr>
              <a:t> H, Phillips R, Dement WC.</a:t>
            </a:r>
          </a:p>
          <a:p>
            <a:r>
              <a:rPr lang="en-US" altLang="ja-JP" dirty="0">
                <a:latin typeface="メイリオ" panose="020B0604030504040204" pitchFamily="50" charset="-128"/>
                <a:ea typeface="メイリオ" panose="020B0604030504040204" pitchFamily="50" charset="-128"/>
              </a:rPr>
              <a:t>     Quantification of </a:t>
            </a:r>
            <a:r>
              <a:rPr lang="en-US" altLang="ja-JP" dirty="0" err="1">
                <a:latin typeface="メイリオ" panose="020B0604030504040204" pitchFamily="50" charset="-128"/>
                <a:ea typeface="メイリオ" panose="020B0604030504040204" pitchFamily="50" charset="-128"/>
              </a:rPr>
              <a:t>sleepness</a:t>
            </a:r>
            <a:r>
              <a:rPr lang="en-US" altLang="ja-JP" dirty="0">
                <a:latin typeface="メイリオ" panose="020B0604030504040204" pitchFamily="50" charset="-128"/>
                <a:ea typeface="メイリオ" panose="020B0604030504040204" pitchFamily="50" charset="-128"/>
              </a:rPr>
              <a:t>: A new approach. Psychophysiology </a:t>
            </a:r>
          </a:p>
          <a:p>
            <a:r>
              <a:rPr lang="en-US" altLang="ja-JP" dirty="0">
                <a:latin typeface="メイリオ" panose="020B0604030504040204" pitchFamily="50" charset="-128"/>
                <a:ea typeface="メイリオ" panose="020B0604030504040204" pitchFamily="50" charset="-128"/>
              </a:rPr>
              <a:t>     1973;10:431-436</a:t>
            </a:r>
          </a:p>
          <a:p>
            <a:pPr>
              <a:defRPr/>
            </a:pPr>
            <a:endParaRPr lang="en-US" altLang="ja-JP" sz="500" dirty="0">
              <a:latin typeface="メイリオ" panose="020B0604030504040204" pitchFamily="50" charset="-128"/>
              <a:ea typeface="メイリオ" panose="020B0604030504040204" pitchFamily="50" charset="-128"/>
            </a:endParaRPr>
          </a:p>
          <a:p>
            <a:pPr>
              <a:defRPr/>
            </a:pPr>
            <a:r>
              <a:rPr lang="en-US" altLang="ja-JP" dirty="0">
                <a:latin typeface="メイリオ" panose="020B0604030504040204" pitchFamily="50" charset="-128"/>
                <a:ea typeface="メイリオ" panose="020B0604030504040204" pitchFamily="50" charset="-128"/>
              </a:rPr>
              <a:t>14)</a:t>
            </a:r>
            <a:r>
              <a:rPr lang="en-US" altLang="ja-JP" dirty="0" err="1">
                <a:latin typeface="メイリオ" panose="020B0604030504040204" pitchFamily="50" charset="-128"/>
                <a:ea typeface="メイリオ" panose="020B0604030504040204" pitchFamily="50" charset="-128"/>
              </a:rPr>
              <a:t>Soldatos</a:t>
            </a:r>
            <a:r>
              <a:rPr lang="en-US" altLang="ja-JP" dirty="0">
                <a:latin typeface="メイリオ" panose="020B0604030504040204" pitchFamily="50" charset="-128"/>
                <a:ea typeface="メイリオ" panose="020B0604030504040204" pitchFamily="50" charset="-128"/>
              </a:rPr>
              <a:t> et al.: Journal of Psychosomatic Research 48:555-560, 2000</a:t>
            </a:r>
            <a:endParaRPr lang="en-US" altLang="ja-JP" dirty="0">
              <a:solidFill>
                <a:prstClr val="black"/>
              </a:solidFill>
              <a:latin typeface="メイリオ" panose="020B0604030504040204" pitchFamily="50" charset="-128"/>
              <a:ea typeface="メイリオ" panose="020B0604030504040204" pitchFamily="50" charset="-128"/>
              <a:cs typeface="メイリオ"/>
            </a:endParaRPr>
          </a:p>
          <a:p>
            <a:endParaRPr lang="en-US" altLang="ja-JP" sz="500" dirty="0">
              <a:latin typeface="メイリオ" panose="020B0604030504040204" pitchFamily="50" charset="-128"/>
              <a:ea typeface="メイリオ" panose="020B0604030504040204" pitchFamily="50" charset="-128"/>
            </a:endParaRPr>
          </a:p>
          <a:p>
            <a:r>
              <a:rPr lang="en-US" altLang="ja-JP" dirty="0">
                <a:latin typeface="メイリオ"/>
                <a:ea typeface="メイリオ"/>
                <a:cs typeface="メイリオ"/>
              </a:rPr>
              <a:t>15)</a:t>
            </a:r>
            <a:r>
              <a:rPr lang="ja-JP" altLang="en-US" dirty="0">
                <a:latin typeface="メイリオ"/>
                <a:ea typeface="メイリオ"/>
                <a:cs typeface="メイリオ"/>
              </a:rPr>
              <a:t>厚生労働省健康局</a:t>
            </a:r>
            <a:r>
              <a:rPr lang="en-US" altLang="ja-JP" dirty="0">
                <a:latin typeface="メイリオ"/>
                <a:ea typeface="メイリオ"/>
                <a:cs typeface="メイリオ"/>
              </a:rPr>
              <a:t>, </a:t>
            </a:r>
            <a:r>
              <a:rPr lang="ja-JP" altLang="en-US" dirty="0">
                <a:latin typeface="メイリオ"/>
                <a:ea typeface="メイリオ"/>
                <a:cs typeface="メイリオ"/>
              </a:rPr>
              <a:t>健康づくりのための睡眠指針 </a:t>
            </a:r>
            <a:r>
              <a:rPr lang="en-US" altLang="ja-JP" dirty="0">
                <a:latin typeface="メイリオ"/>
                <a:ea typeface="メイリオ"/>
                <a:cs typeface="メイリオ"/>
              </a:rPr>
              <a:t>2014, p.11,2014 </a:t>
            </a:r>
          </a:p>
          <a:p>
            <a:r>
              <a:rPr lang="en-US" altLang="ja-JP" dirty="0">
                <a:latin typeface="メイリオ"/>
                <a:ea typeface="メイリオ"/>
                <a:cs typeface="メイリオ"/>
              </a:rPr>
              <a:t>16)</a:t>
            </a:r>
            <a:r>
              <a:rPr lang="ja-JP" altLang="en-US" dirty="0">
                <a:latin typeface="Meiryo" panose="020B0604030504040204" pitchFamily="34" charset="-128"/>
                <a:ea typeface="Meiryo" panose="020B0604030504040204" pitchFamily="34" charset="-128"/>
              </a:rPr>
              <a:t>佐藤 徳・安田朝子 </a:t>
            </a:r>
            <a:r>
              <a:rPr lang="en-US" altLang="ja-JP" dirty="0">
                <a:latin typeface="Meiryo" panose="020B0604030504040204" pitchFamily="34" charset="-128"/>
                <a:ea typeface="Meiryo" panose="020B0604030504040204" pitchFamily="34" charset="-128"/>
              </a:rPr>
              <a:t>2001 </a:t>
            </a:r>
            <a:r>
              <a:rPr lang="ja-JP" altLang="en-US" dirty="0">
                <a:latin typeface="Meiryo" panose="020B0604030504040204" pitchFamily="34" charset="-128"/>
                <a:ea typeface="Meiryo" panose="020B0604030504040204" pitchFamily="34" charset="-128"/>
              </a:rPr>
              <a:t>日本語版 </a:t>
            </a:r>
            <a:r>
              <a:rPr lang="en" altLang="ja-JP" dirty="0">
                <a:latin typeface="Meiryo" panose="020B0604030504040204" pitchFamily="34" charset="-128"/>
                <a:ea typeface="Meiryo" panose="020B0604030504040204" pitchFamily="34" charset="-128"/>
              </a:rPr>
              <a:t>PANAS </a:t>
            </a:r>
            <a:r>
              <a:rPr lang="ja-JP" altLang="en-US" dirty="0">
                <a:latin typeface="Meiryo" panose="020B0604030504040204" pitchFamily="34" charset="-128"/>
                <a:ea typeface="Meiryo" panose="020B0604030504040204" pitchFamily="34" charset="-128"/>
              </a:rPr>
              <a:t>の作成 性格心理学研究</a:t>
            </a:r>
            <a:r>
              <a:rPr lang="en-US" altLang="ja-JP" dirty="0">
                <a:latin typeface="Meiryo" panose="020B0604030504040204" pitchFamily="34" charset="-128"/>
                <a:ea typeface="Meiryo" panose="020B0604030504040204" pitchFamily="34" charset="-128"/>
              </a:rPr>
              <a:t>, 9, 138-139</a:t>
            </a:r>
          </a:p>
          <a:p>
            <a:r>
              <a:rPr lang="en-US" altLang="ja-JP" dirty="0">
                <a:latin typeface="Meiryo" panose="020B0604030504040204" pitchFamily="34" charset="-128"/>
                <a:ea typeface="Meiryo" panose="020B0604030504040204" pitchFamily="34" charset="-128"/>
              </a:rPr>
              <a:t>17) </a:t>
            </a:r>
            <a:r>
              <a:rPr lang="en-US" altLang="ja-JP" dirty="0" err="1">
                <a:latin typeface="Meiryo" panose="020B0604030504040204" pitchFamily="34" charset="-128"/>
                <a:ea typeface="Meiryo" panose="020B0604030504040204" pitchFamily="34" charset="-128"/>
              </a:rPr>
              <a:t>Kosuke</a:t>
            </a:r>
            <a:r>
              <a:rPr lang="en-US" altLang="ja-JP" dirty="0">
                <a:latin typeface="Meiryo" panose="020B0604030504040204" pitchFamily="34" charset="-128"/>
                <a:ea typeface="Meiryo" panose="020B0604030504040204" pitchFamily="34" charset="-128"/>
              </a:rPr>
              <a:t> KAIDA, Masaya TAKAHASHI, Yasumasa OTSUKA. </a:t>
            </a:r>
          </a:p>
          <a:p>
            <a:r>
              <a:rPr lang="en-US" altLang="ja-JP" dirty="0">
                <a:latin typeface="Meiryo" panose="020B0604030504040204" pitchFamily="34" charset="-128"/>
                <a:ea typeface="Meiryo" panose="020B0604030504040204" pitchFamily="34" charset="-128"/>
              </a:rPr>
              <a:t>A Short Nap and Natural Bright Light Exposure Improve Positive Mood Status.</a:t>
            </a:r>
          </a:p>
          <a:p>
            <a:r>
              <a:rPr lang="en-US" altLang="ja-JP" dirty="0">
                <a:latin typeface="Meiryo" panose="020B0604030504040204" pitchFamily="34" charset="-128"/>
                <a:ea typeface="Meiryo" panose="020B0604030504040204" pitchFamily="34" charset="-128"/>
              </a:rPr>
              <a:t>2007.Industrial Health 45</a:t>
            </a:r>
            <a:r>
              <a:rPr lang="ja-JP" altLang="en-US">
                <a:latin typeface="Meiryo" panose="020B0604030504040204" pitchFamily="34" charset="-128"/>
                <a:ea typeface="Meiryo" panose="020B0604030504040204" pitchFamily="34" charset="-128"/>
              </a:rPr>
              <a:t>・</a:t>
            </a:r>
            <a:r>
              <a:rPr lang="en-US" altLang="ja-JP" dirty="0">
                <a:latin typeface="Meiryo" panose="020B0604030504040204" pitchFamily="34" charset="-128"/>
                <a:ea typeface="Meiryo" panose="020B0604030504040204" pitchFamily="34" charset="-128"/>
              </a:rPr>
              <a:t>2 : 301-308</a:t>
            </a:r>
          </a:p>
          <a:p>
            <a:endParaRPr lang="ja-JP" altLang="en-US" dirty="0">
              <a:latin typeface="メイリオ" panose="020B0604030504040204" pitchFamily="50" charset="-128"/>
              <a:ea typeface="メイリオ" panose="020B0604030504040204" pitchFamily="50" charset="-128"/>
            </a:endParaRPr>
          </a:p>
          <a:p>
            <a:pPr lvl="0">
              <a:defRPr/>
            </a:pPr>
            <a:endParaRPr lang="ja-JP" altLang="en-US" dirty="0">
              <a:solidFill>
                <a:prstClr val="black"/>
              </a:solidFill>
              <a:latin typeface="メイリオ" panose="020B0604030504040204" pitchFamily="50" charset="-128"/>
              <a:ea typeface="メイリオ" panose="020B0604030504040204" pitchFamily="50" charset="-128"/>
              <a:cs typeface="メイリオ"/>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9490707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69</a:t>
            </a:fld>
            <a:endParaRPr kumimoji="1" lang="ja-JP" altLang="en-US"/>
          </a:p>
        </p:txBody>
      </p:sp>
      <p:sp>
        <p:nvSpPr>
          <p:cNvPr id="9" name="テキスト ボックス 8"/>
          <p:cNvSpPr txBox="1"/>
          <p:nvPr/>
        </p:nvSpPr>
        <p:spPr>
          <a:xfrm>
            <a:off x="105676" y="26126"/>
            <a:ext cx="8763938" cy="127727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18)</a:t>
            </a:r>
            <a:r>
              <a:rPr lang="ja-JP" altLang="en-US" dirty="0">
                <a:solidFill>
                  <a:prstClr val="black"/>
                </a:solidFill>
                <a:latin typeface="メイリオ" panose="020B0604030504040204" pitchFamily="50" charset="-128"/>
                <a:ea typeface="メイリオ" panose="020B0604030504040204" pitchFamily="50" charset="-128"/>
                <a:cs typeface="メイリオ"/>
              </a:rPr>
              <a:t>文部科学省</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ja-JP" altLang="en-US" dirty="0">
                <a:solidFill>
                  <a:prstClr val="black"/>
                </a:solidFill>
                <a:latin typeface="メイリオ" panose="020B0604030504040204" pitchFamily="50" charset="-128"/>
                <a:ea typeface="メイリオ" panose="020B0604030504040204" pitchFamily="50" charset="-128"/>
                <a:cs typeface="メイリオ"/>
              </a:rPr>
              <a:t>「学校基本調査</a:t>
            </a:r>
            <a:r>
              <a:rPr lang="en-US" altLang="ja-JP" dirty="0">
                <a:solidFill>
                  <a:prstClr val="black"/>
                </a:solidFill>
                <a:latin typeface="メイリオ" panose="020B0604030504040204" pitchFamily="50" charset="-128"/>
                <a:ea typeface="メイリオ" panose="020B0604030504040204" pitchFamily="50" charset="-128"/>
                <a:cs typeface="メイリオ"/>
              </a:rPr>
              <a:t> </a:t>
            </a:r>
            <a:r>
              <a:rPr lang="ja-JP" altLang="en-US" dirty="0">
                <a:solidFill>
                  <a:prstClr val="black"/>
                </a:solidFill>
                <a:latin typeface="メイリオ" panose="020B0604030504040204" pitchFamily="50" charset="-128"/>
                <a:ea typeface="メイリオ" panose="020B0604030504040204" pitchFamily="50" charset="-128"/>
                <a:cs typeface="メイリオ"/>
              </a:rPr>
              <a:t>調査結果の概要」</a:t>
            </a:r>
            <a:r>
              <a:rPr lang="en-US" altLang="ja-JP" dirty="0">
                <a:solidFill>
                  <a:prstClr val="black"/>
                </a:solidFill>
                <a:latin typeface="メイリオ" panose="020B0604030504040204" pitchFamily="50" charset="-128"/>
                <a:ea typeface="メイリオ" panose="020B0604030504040204" pitchFamily="50" charset="-128"/>
                <a:cs typeface="メイリオ"/>
              </a:rPr>
              <a:t>http://</a:t>
            </a:r>
            <a:r>
              <a:rPr lang="en-US" altLang="ja-JP" dirty="0" err="1">
                <a:solidFill>
                  <a:prstClr val="black"/>
                </a:solidFill>
                <a:latin typeface="メイリオ" panose="020B0604030504040204" pitchFamily="50" charset="-128"/>
                <a:ea typeface="メイリオ" panose="020B0604030504040204" pitchFamily="50" charset="-128"/>
                <a:cs typeface="メイリオ"/>
              </a:rPr>
              <a:t>www.mext.go.jp</a:t>
            </a:r>
            <a:r>
              <a:rPr lang="en-US" altLang="ja-JP" dirty="0">
                <a:solidFill>
                  <a:prstClr val="black"/>
                </a:solidFill>
                <a:latin typeface="メイリオ" panose="020B0604030504040204" pitchFamily="50" charset="-128"/>
                <a:ea typeface="メイリオ" panose="020B0604030504040204" pitchFamily="50" charset="-128"/>
                <a:cs typeface="メイリオ"/>
              </a:rPr>
              <a:t>/</a:t>
            </a:r>
            <a:endParaRPr lang="ja-JP" altLang="en-US" dirty="0">
              <a:solidFill>
                <a:prstClr val="black"/>
              </a:solidFill>
              <a:latin typeface="メイリオ" panose="020B0604030504040204" pitchFamily="50" charset="-128"/>
              <a:ea typeface="メイリオ" panose="020B0604030504040204" pitchFamily="50" charset="-128"/>
              <a:cs typeface="メイリオ"/>
            </a:endParaRP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component/</a:t>
            </a:r>
            <a:r>
              <a:rPr lang="en-US" altLang="ja-JP" dirty="0" err="1">
                <a:solidFill>
                  <a:prstClr val="black"/>
                </a:solidFill>
                <a:latin typeface="メイリオ" panose="020B0604030504040204" pitchFamily="50" charset="-128"/>
                <a:ea typeface="メイリオ" panose="020B0604030504040204" pitchFamily="50" charset="-128"/>
                <a:cs typeface="メイリオ"/>
              </a:rPr>
              <a:t>b_menu</a:t>
            </a:r>
            <a:r>
              <a:rPr lang="en-US" altLang="ja-JP" dirty="0">
                <a:solidFill>
                  <a:prstClr val="black"/>
                </a:solidFill>
                <a:latin typeface="メイリオ" panose="020B0604030504040204" pitchFamily="50" charset="-128"/>
                <a:ea typeface="メイリオ" panose="020B0604030504040204" pitchFamily="50" charset="-128"/>
                <a:cs typeface="メイリオ"/>
              </a:rPr>
              <a:t>/other/__</a:t>
            </a:r>
            <a:r>
              <a:rPr lang="en-US" altLang="ja-JP" dirty="0" err="1">
                <a:solidFill>
                  <a:prstClr val="black"/>
                </a:solidFill>
                <a:latin typeface="メイリオ" panose="020B0604030504040204" pitchFamily="50" charset="-128"/>
                <a:ea typeface="メイリオ" panose="020B0604030504040204" pitchFamily="50" charset="-128"/>
                <a:cs typeface="メイリオ"/>
              </a:rPr>
              <a:t>icsFiles</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en-US" altLang="ja-JP" dirty="0" err="1">
                <a:solidFill>
                  <a:prstClr val="black"/>
                </a:solidFill>
                <a:latin typeface="メイリオ" panose="020B0604030504040204" pitchFamily="50" charset="-128"/>
                <a:ea typeface="メイリオ" panose="020B0604030504040204" pitchFamily="50" charset="-128"/>
                <a:cs typeface="メイリオ"/>
              </a:rPr>
              <a:t>afieldfile</a:t>
            </a:r>
            <a:r>
              <a:rPr lang="en-US" altLang="ja-JP" dirty="0">
                <a:solidFill>
                  <a:prstClr val="black"/>
                </a:solidFill>
                <a:latin typeface="メイリオ" panose="020B0604030504040204" pitchFamily="50" charset="-128"/>
                <a:ea typeface="メイリオ" panose="020B0604030504040204" pitchFamily="50" charset="-128"/>
                <a:cs typeface="メイリオ"/>
              </a:rPr>
              <a:t>/2017/12/22/1388639_3.pdf</a:t>
            </a:r>
          </a:p>
          <a:p>
            <a:pPr lvl="0">
              <a:defRPr/>
            </a:pPr>
            <a:r>
              <a:rPr lang="en-US" altLang="ja-JP" dirty="0">
                <a:solidFill>
                  <a:prstClr val="black"/>
                </a:solidFill>
                <a:latin typeface="メイリオ" panose="020B0604030504040204" pitchFamily="50" charset="-128"/>
                <a:ea typeface="メイリオ" panose="020B0604030504040204" pitchFamily="50" charset="-128"/>
                <a:cs typeface="メイリオ"/>
              </a:rPr>
              <a:t>19)</a:t>
            </a:r>
            <a:r>
              <a:rPr lang="ja-JP" altLang="en-US" dirty="0">
                <a:solidFill>
                  <a:prstClr val="black"/>
                </a:solidFill>
                <a:latin typeface="メイリオ" panose="020B0604030504040204" pitchFamily="50" charset="-128"/>
                <a:ea typeface="メイリオ" panose="020B0604030504040204" pitchFamily="50" charset="-128"/>
                <a:cs typeface="メイリオ"/>
              </a:rPr>
              <a:t>文部科学省</a:t>
            </a:r>
            <a:r>
              <a:rPr lang="en-US" altLang="ja-JP" dirty="0">
                <a:solidFill>
                  <a:prstClr val="black"/>
                </a:solidFill>
                <a:latin typeface="メイリオ" panose="020B0604030504040204" pitchFamily="50" charset="-128"/>
                <a:ea typeface="メイリオ" panose="020B0604030504040204" pitchFamily="50" charset="-128"/>
                <a:cs typeface="メイリオ"/>
              </a:rPr>
              <a:t>,</a:t>
            </a:r>
            <a:r>
              <a:rPr lang="ja-JP" altLang="en-US" dirty="0">
                <a:solidFill>
                  <a:prstClr val="black"/>
                </a:solidFill>
                <a:latin typeface="メイリオ" panose="020B0604030504040204" pitchFamily="50" charset="-128"/>
                <a:ea typeface="メイリオ" panose="020B0604030504040204" pitchFamily="50" charset="-128"/>
                <a:cs typeface="メイリオ"/>
              </a:rPr>
              <a:t>「平成</a:t>
            </a:r>
            <a:r>
              <a:rPr lang="en-US" altLang="ja-JP" dirty="0">
                <a:solidFill>
                  <a:prstClr val="black"/>
                </a:solidFill>
                <a:latin typeface="メイリオ" panose="020B0604030504040204" pitchFamily="50" charset="-128"/>
                <a:ea typeface="メイリオ" panose="020B0604030504040204" pitchFamily="50" charset="-128"/>
                <a:cs typeface="メイリオ"/>
              </a:rPr>
              <a:t>30</a:t>
            </a:r>
            <a:r>
              <a:rPr lang="ja-JP" altLang="en-US" dirty="0">
                <a:solidFill>
                  <a:prstClr val="black"/>
                </a:solidFill>
                <a:latin typeface="メイリオ" panose="020B0604030504040204" pitchFamily="50" charset="-128"/>
                <a:ea typeface="メイリオ" panose="020B0604030504040204" pitchFamily="50" charset="-128"/>
                <a:cs typeface="メイリオ"/>
              </a:rPr>
              <a:t>年度文部科学省所管</a:t>
            </a:r>
            <a:r>
              <a:rPr lang="en-US" altLang="ja-JP" dirty="0">
                <a:solidFill>
                  <a:prstClr val="black"/>
                </a:solidFill>
                <a:latin typeface="メイリオ" panose="020B0604030504040204" pitchFamily="50" charset="-128"/>
                <a:ea typeface="メイリオ" panose="020B0604030504040204" pitchFamily="50" charset="-128"/>
                <a:cs typeface="メイリオ"/>
              </a:rPr>
              <a:t> </a:t>
            </a:r>
            <a:r>
              <a:rPr lang="ja-JP" altLang="en-US" dirty="0">
                <a:solidFill>
                  <a:prstClr val="black"/>
                </a:solidFill>
                <a:latin typeface="メイリオ" panose="020B0604030504040204" pitchFamily="50" charset="-128"/>
                <a:ea typeface="メイリオ" panose="020B0604030504040204" pitchFamily="50" charset="-128"/>
                <a:cs typeface="メイリオ"/>
              </a:rPr>
              <a:t>一般会計歳出予算各目明細書」</a:t>
            </a:r>
            <a:endParaRPr lang="ja-JP" altLang="en-US" dirty="0">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1227505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111B6558-C073-0D46-9EE7-62507EAE63CF}"/>
              </a:ext>
            </a:extLst>
          </p:cNvPr>
          <p:cNvSpPr txBox="1"/>
          <p:nvPr/>
        </p:nvSpPr>
        <p:spPr>
          <a:xfrm>
            <a:off x="1045383" y="509848"/>
            <a:ext cx="1723549" cy="707886"/>
          </a:xfrm>
          <a:prstGeom prst="rect">
            <a:avLst/>
          </a:prstGeom>
          <a:noFill/>
        </p:spPr>
        <p:txBody>
          <a:bodyPr wrap="none" rtlCol="0">
            <a:spAutoFit/>
          </a:bodyPr>
          <a:lstStyle/>
          <a:p>
            <a:r>
              <a:rPr lang="ja-JP" altLang="en-US" sz="4000" dirty="0">
                <a:solidFill>
                  <a:schemeClr val="bg1"/>
                </a:solidFill>
                <a:latin typeface="Meiryo" panose="020B0604030504040204" pitchFamily="34" charset="-128"/>
                <a:ea typeface="Meiryo" panose="020B0604030504040204" pitchFamily="34" charset="-128"/>
              </a:rPr>
              <a:t>改善策</a:t>
            </a:r>
            <a:endParaRPr kumimoji="1" lang="en-US" altLang="ja-JP" sz="4000" dirty="0">
              <a:solidFill>
                <a:schemeClr val="bg1"/>
              </a:solidFill>
              <a:latin typeface="Meiryo" panose="020B0604030504040204" pitchFamily="34" charset="-128"/>
              <a:ea typeface="Meiryo" panose="020B0604030504040204" pitchFamily="34" charset="-128"/>
            </a:endParaRPr>
          </a:p>
        </p:txBody>
      </p:sp>
      <p:sp>
        <p:nvSpPr>
          <p:cNvPr id="2" name="スライド番号プレースホルダー 1">
            <a:extLst>
              <a:ext uri="{FF2B5EF4-FFF2-40B4-BE49-F238E27FC236}">
                <a16:creationId xmlns:a16="http://schemas.microsoft.com/office/drawing/2014/main" id="{CDC4B65C-E097-F545-B9F1-56BBADD46A3D}"/>
              </a:ext>
            </a:extLst>
          </p:cNvPr>
          <p:cNvSpPr>
            <a:spLocks noGrp="1"/>
          </p:cNvSpPr>
          <p:nvPr>
            <p:ph type="sldNum" sz="quarter" idx="12"/>
          </p:nvPr>
        </p:nvSpPr>
        <p:spPr/>
        <p:txBody>
          <a:bodyPr/>
          <a:lstStyle/>
          <a:p>
            <a:fld id="{E9791DFF-FD54-7B44-9A52-7D9A5D7D4C11}" type="slidenum">
              <a:rPr kumimoji="1" lang="ja-JP" altLang="en-US" smtClean="0"/>
              <a:t>7</a:t>
            </a:fld>
            <a:endParaRPr kumimoji="1" lang="ja-JP" altLang="en-US"/>
          </a:p>
        </p:txBody>
      </p:sp>
      <p:sp>
        <p:nvSpPr>
          <p:cNvPr id="6" name="正方形/長方形 5"/>
          <p:cNvSpPr/>
          <p:nvPr/>
        </p:nvSpPr>
        <p:spPr>
          <a:xfrm>
            <a:off x="2871969" y="6198257"/>
            <a:ext cx="7848600" cy="523220"/>
          </a:xfrm>
          <a:prstGeom prst="rect">
            <a:avLst/>
          </a:prstGeom>
        </p:spPr>
        <p:txBody>
          <a:bodyPr wrap="square">
            <a:spAutoFit/>
          </a:bodyPr>
          <a:lstStyle/>
          <a:p>
            <a:pPr lvl="0"/>
            <a:r>
              <a:rPr lang="ja-JP" altLang="en-US" sz="1400" dirty="0">
                <a:solidFill>
                  <a:prstClr val="black"/>
                </a:solidFill>
              </a:rPr>
              <a:t>出典</a:t>
            </a:r>
            <a:r>
              <a:rPr lang="en-US" altLang="ja-JP" sz="1400" dirty="0">
                <a:solidFill>
                  <a:prstClr val="black"/>
                </a:solidFill>
              </a:rPr>
              <a:t>:</a:t>
            </a:r>
            <a:r>
              <a:rPr lang="ja-JP" altLang="en-US" sz="1400" dirty="0">
                <a:solidFill>
                  <a:prstClr val="black"/>
                </a:solidFill>
              </a:rPr>
              <a:t>いわい中央クリニック「昼寝には夜の睡眠の</a:t>
            </a:r>
            <a:r>
              <a:rPr lang="en-US" altLang="ja-JP" sz="1400" dirty="0">
                <a:solidFill>
                  <a:prstClr val="black"/>
                </a:solidFill>
              </a:rPr>
              <a:t>『</a:t>
            </a:r>
            <a:r>
              <a:rPr lang="ja-JP" altLang="en-US" sz="1400" dirty="0">
                <a:solidFill>
                  <a:prstClr val="black"/>
                </a:solidFill>
              </a:rPr>
              <a:t>３倍もの効果</a:t>
            </a:r>
            <a:r>
              <a:rPr lang="en-US" altLang="ja-JP" sz="1400" dirty="0">
                <a:solidFill>
                  <a:prstClr val="black"/>
                </a:solidFill>
              </a:rPr>
              <a:t>』</a:t>
            </a:r>
            <a:r>
              <a:rPr lang="ja-JP" altLang="en-US" sz="1400" dirty="0">
                <a:solidFill>
                  <a:prstClr val="black"/>
                </a:solidFill>
              </a:rPr>
              <a:t>がある」</a:t>
            </a:r>
            <a:endParaRPr lang="en-US" altLang="ja-JP" sz="1400" dirty="0">
              <a:solidFill>
                <a:prstClr val="black"/>
              </a:solidFill>
            </a:endParaRPr>
          </a:p>
          <a:p>
            <a:pPr lvl="0"/>
            <a:r>
              <a:rPr lang="en-US" altLang="ja-JP" sz="1400" dirty="0">
                <a:solidFill>
                  <a:prstClr val="black"/>
                </a:solidFill>
              </a:rPr>
              <a:t>http://www.iwaichuo.com/staff/20170727-2</a:t>
            </a:r>
          </a:p>
        </p:txBody>
      </p:sp>
      <p:sp>
        <p:nvSpPr>
          <p:cNvPr id="9" name="テキスト ボックス 8"/>
          <p:cNvSpPr txBox="1"/>
          <p:nvPr/>
        </p:nvSpPr>
        <p:spPr>
          <a:xfrm>
            <a:off x="8186256" y="6044367"/>
            <a:ext cx="1571625" cy="307777"/>
          </a:xfrm>
          <a:prstGeom prst="rect">
            <a:avLst/>
          </a:prstGeom>
          <a:noFill/>
        </p:spPr>
        <p:txBody>
          <a:bodyPr wrap="square" rtlCol="0">
            <a:spAutoFit/>
          </a:bodyPr>
          <a:lstStyle/>
          <a:p>
            <a:r>
              <a:rPr kumimoji="1" lang="en-US" altLang="ja-JP" sz="1400" dirty="0"/>
              <a:t>12)</a:t>
            </a:r>
            <a:endParaRPr kumimoji="1" lang="ja-JP" altLang="en-US" sz="1400" dirty="0"/>
          </a:p>
        </p:txBody>
      </p:sp>
      <p:pic>
        <p:nvPicPr>
          <p:cNvPr id="4" name="図 3" descr="実習ロゴ.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88" y="1684854"/>
            <a:ext cx="8741981" cy="2580099"/>
          </a:xfrm>
          <a:prstGeom prst="rect">
            <a:avLst/>
          </a:prstGeom>
        </p:spPr>
      </p:pic>
      <p:sp>
        <p:nvSpPr>
          <p:cNvPr id="12" name="正方形/長方形 11">
            <a:extLst>
              <a:ext uri="{FF2B5EF4-FFF2-40B4-BE49-F238E27FC236}">
                <a16:creationId xmlns:a16="http://schemas.microsoft.com/office/drawing/2014/main" id="{D0BEFC81-A372-D948-B1D6-19E3074AA15C}"/>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0145946F-C03B-0C48-B8B6-EBF6C8829B9C}"/>
              </a:ext>
            </a:extLst>
          </p:cNvPr>
          <p:cNvSpPr txBox="1"/>
          <p:nvPr/>
        </p:nvSpPr>
        <p:spPr>
          <a:xfrm>
            <a:off x="70865" y="122563"/>
            <a:ext cx="1723549"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改善策</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23E0DDFE-6F99-B541-AC5D-1F8FF8253755}"/>
              </a:ext>
            </a:extLst>
          </p:cNvPr>
          <p:cNvSpPr txBox="1"/>
          <p:nvPr/>
        </p:nvSpPr>
        <p:spPr>
          <a:xfrm>
            <a:off x="3877644" y="4400720"/>
            <a:ext cx="3972562" cy="1338828"/>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夜の睡眠の</a:t>
            </a:r>
            <a:r>
              <a:rPr lang="en-US" altLang="ja-JP" sz="4400" dirty="0">
                <a:solidFill>
                  <a:srgbClr val="FF0000"/>
                </a:solidFill>
                <a:latin typeface="メイリオ" panose="020B0604030504040204" pitchFamily="50" charset="-128"/>
                <a:ea typeface="メイリオ" panose="020B0604030504040204" pitchFamily="50" charset="-128"/>
              </a:rPr>
              <a:t>3</a:t>
            </a:r>
            <a:r>
              <a:rPr lang="ja-JP" altLang="en-US" sz="4400">
                <a:solidFill>
                  <a:srgbClr val="FF0000"/>
                </a:solidFill>
                <a:latin typeface="メイリオ" panose="020B0604030504040204" pitchFamily="50" charset="-128"/>
                <a:ea typeface="メイリオ" panose="020B0604030504040204" pitchFamily="50" charset="-128"/>
              </a:rPr>
              <a:t>倍</a:t>
            </a:r>
            <a:r>
              <a:rPr lang="ja-JP" altLang="en-US" sz="2800">
                <a:latin typeface="メイリオ" panose="020B0604030504040204" pitchFamily="50" charset="-128"/>
                <a:ea typeface="メイリオ" panose="020B0604030504040204" pitchFamily="50" charset="-128"/>
              </a:rPr>
              <a:t>の効果</a:t>
            </a:r>
            <a:endParaRPr lang="en-US" altLang="ja-JP" sz="2800" dirty="0">
              <a:latin typeface="メイリオ" panose="020B0604030504040204" pitchFamily="50" charset="-128"/>
              <a:ea typeface="メイリオ" panose="020B0604030504040204" pitchFamily="50" charset="-128"/>
            </a:endParaRPr>
          </a:p>
          <a:p>
            <a:endParaRPr kumimoji="1" lang="en-US" altLang="ja-JP" sz="900" dirty="0">
              <a:latin typeface="メイリオ" panose="020B0604030504040204" pitchFamily="50" charset="-128"/>
              <a:ea typeface="メイリオ" panose="020B0604030504040204" pitchFamily="50" charset="-128"/>
            </a:endParaRPr>
          </a:p>
          <a:p>
            <a:r>
              <a:rPr kumimoji="1" lang="ja-JP" altLang="en-US" sz="2800">
                <a:solidFill>
                  <a:schemeClr val="accent1">
                    <a:lumMod val="75000"/>
                  </a:schemeClr>
                </a:solidFill>
                <a:latin typeface="メイリオ" panose="020B0604030504040204" pitchFamily="50" charset="-128"/>
                <a:ea typeface="メイリオ" panose="020B0604030504040204" pitchFamily="50" charset="-128"/>
              </a:rPr>
              <a:t>→短時間で眠気解消！</a:t>
            </a:r>
            <a:endParaRPr kumimoji="1" lang="en-US" altLang="ja-JP" sz="2800"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22" name="正方形/長方形 21">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23" name="正方形/長方形 22">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4" name="正方形/長方形 23">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pic>
        <p:nvPicPr>
          <p:cNvPr id="5" name="図 4">
            <a:extLst>
              <a:ext uri="{FF2B5EF4-FFF2-40B4-BE49-F238E27FC236}">
                <a16:creationId xmlns:a16="http://schemas.microsoft.com/office/drawing/2014/main" id="{CF49C10B-ABF2-D848-8878-EFB62307B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39" y="4525701"/>
            <a:ext cx="2888002" cy="2332299"/>
          </a:xfrm>
          <a:prstGeom prst="rect">
            <a:avLst/>
          </a:prstGeom>
        </p:spPr>
      </p:pic>
    </p:spTree>
    <p:extLst>
      <p:ext uri="{BB962C8B-B14F-4D97-AF65-F5344CB8AC3E}">
        <p14:creationId xmlns:p14="http://schemas.microsoft.com/office/powerpoint/2010/main" val="389987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70</a:t>
            </a:fld>
            <a:endParaRPr kumimoji="1" lang="ja-JP" altLang="en-US"/>
          </a:p>
        </p:txBody>
      </p:sp>
      <p:sp>
        <p:nvSpPr>
          <p:cNvPr id="4" name="テキスト ボックス 3"/>
          <p:cNvSpPr txBox="1"/>
          <p:nvPr/>
        </p:nvSpPr>
        <p:spPr>
          <a:xfrm>
            <a:off x="236659" y="3017223"/>
            <a:ext cx="8802410" cy="830997"/>
          </a:xfrm>
          <a:prstGeom prst="rect">
            <a:avLst/>
          </a:prstGeom>
          <a:noFill/>
        </p:spPr>
        <p:txBody>
          <a:bodyPr wrap="none" rtlCol="0">
            <a:spAutoFit/>
          </a:bodyPr>
          <a:lstStyle/>
          <a:p>
            <a:r>
              <a:rPr lang="ja-JP" altLang="en-US" sz="4800" b="1" dirty="0">
                <a:solidFill>
                  <a:schemeClr val="accent6">
                    <a:lumMod val="75000"/>
                  </a:schemeClr>
                </a:solidFill>
                <a:latin typeface="メイリオ" panose="020B0604030504040204" pitchFamily="50" charset="-128"/>
                <a:ea typeface="メイリオ" panose="020B0604030504040204" pitchFamily="50" charset="-128"/>
              </a:rPr>
              <a:t>ご清聴ありがとうございました</a:t>
            </a:r>
            <a:endParaRPr kumimoji="1" lang="ja-JP" altLang="en-US" sz="4800" b="1" dirty="0">
              <a:solidFill>
                <a:schemeClr val="accent6">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74849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kumimoji="1" lang="ja-JP" altLang="en-US" smtClean="0"/>
              <a:t>71</a:t>
            </a:fld>
            <a:endParaRPr kumimoji="1" lang="ja-JP" altLang="en-US"/>
          </a:p>
        </p:txBody>
      </p:sp>
      <p:sp>
        <p:nvSpPr>
          <p:cNvPr id="3" name="テキスト ボックス 2"/>
          <p:cNvSpPr txBox="1"/>
          <p:nvPr/>
        </p:nvSpPr>
        <p:spPr>
          <a:xfrm>
            <a:off x="2056618" y="6413698"/>
            <a:ext cx="5763757" cy="307777"/>
          </a:xfrm>
          <a:prstGeom prst="rect">
            <a:avLst/>
          </a:prstGeom>
          <a:noFill/>
        </p:spPr>
        <p:txBody>
          <a:bodyPr wrap="none" rtlCol="0">
            <a:spAutoFit/>
          </a:bodyPr>
          <a:lstStyle/>
          <a:p>
            <a:r>
              <a:rPr lang="ja-JP" altLang="en-US" sz="1400" dirty="0"/>
              <a:t>出典</a:t>
            </a:r>
            <a:r>
              <a:rPr lang="en-US" altLang="ja-JP" sz="1400" dirty="0"/>
              <a:t>:</a:t>
            </a:r>
            <a:r>
              <a:rPr lang="en-US" altLang="ja-JP" sz="1400" dirty="0" err="1"/>
              <a:t>Soldatos</a:t>
            </a:r>
            <a:r>
              <a:rPr lang="en-US" altLang="ja-JP" sz="1400" dirty="0"/>
              <a:t> et al.: Journal of Psychosomatic Research 48:555-560, 2000</a:t>
            </a:r>
            <a:r>
              <a:rPr lang="en-US" altLang="ja-JP" sz="1400" baseline="30000" dirty="0">
                <a:solidFill>
                  <a:prstClr val="black"/>
                </a:solidFill>
                <a:latin typeface="Meiryo" panose="020B0604030504040204" pitchFamily="34" charset="-128"/>
                <a:ea typeface="Meiryo" panose="020B0604030504040204" pitchFamily="34" charset="-128"/>
              </a:rPr>
              <a:t>13</a:t>
            </a:r>
            <a:r>
              <a:rPr lang="en-US" altLang="ja-JP" sz="1400" baseline="30000" dirty="0">
                <a:solidFill>
                  <a:prstClr val="black"/>
                </a:solidFill>
                <a:latin typeface="Meiryo" panose="020B0604030504040204" pitchFamily="34" charset="-128"/>
                <a:ea typeface="Meiryo" panose="020B0604030504040204" pitchFamily="34" charset="-128"/>
                <a:cs typeface="メイリオ"/>
              </a:rPr>
              <a:t>)</a:t>
            </a:r>
            <a:endParaRPr kumimoji="1" lang="ja-JP" altLang="en-US" sz="1400" dirty="0"/>
          </a:p>
        </p:txBody>
      </p:sp>
      <p:sp>
        <p:nvSpPr>
          <p:cNvPr id="13" name="正方形/長方形 12">
            <a:extLst>
              <a:ext uri="{FF2B5EF4-FFF2-40B4-BE49-F238E27FC236}">
                <a16:creationId xmlns:a16="http://schemas.microsoft.com/office/drawing/2014/main" id="{3A305BC6-E65B-7A48-9943-03DA235E38F7}"/>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21D18FD0-7DF5-734F-952B-EA1098D4C102}"/>
              </a:ext>
            </a:extLst>
          </p:cNvPr>
          <p:cNvSpPr txBox="1"/>
          <p:nvPr/>
        </p:nvSpPr>
        <p:spPr>
          <a:xfrm>
            <a:off x="70865" y="122563"/>
            <a:ext cx="4801314"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不眠症の疑いを調査</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1" name="角丸四角形 20">
            <a:extLst>
              <a:ext uri="{FF2B5EF4-FFF2-40B4-BE49-F238E27FC236}">
                <a16:creationId xmlns:a16="http://schemas.microsoft.com/office/drawing/2014/main" id="{77D31CCA-8609-DD43-983D-52142E4793BB}"/>
              </a:ext>
            </a:extLst>
          </p:cNvPr>
          <p:cNvSpPr/>
          <p:nvPr/>
        </p:nvSpPr>
        <p:spPr>
          <a:xfrm>
            <a:off x="1895061" y="1382275"/>
            <a:ext cx="5353865" cy="2622934"/>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a:solidFill>
                  <a:schemeClr val="accent1">
                    <a:lumMod val="75000"/>
                  </a:schemeClr>
                </a:solidFill>
                <a:latin typeface="Meiryo" panose="020B0604030504040204" pitchFamily="34" charset="-128"/>
                <a:ea typeface="Meiryo" panose="020B0604030504040204" pitchFamily="34" charset="-128"/>
              </a:rPr>
              <a:t>アテネ不眠尺度</a:t>
            </a:r>
            <a:endParaRPr kumimoji="1" lang="en-US" altLang="ja-JP" sz="4000" dirty="0">
              <a:solidFill>
                <a:schemeClr val="accent1">
                  <a:lumMod val="75000"/>
                </a:schemeClr>
              </a:solidFill>
              <a:latin typeface="Meiryo" panose="020B0604030504040204" pitchFamily="34" charset="-128"/>
              <a:ea typeface="Meiryo" panose="020B0604030504040204" pitchFamily="34" charset="-128"/>
            </a:endParaRPr>
          </a:p>
          <a:p>
            <a:pPr algn="ctr"/>
            <a:endParaRPr kumimoji="1" lang="en-US" altLang="ja-JP" sz="1100" dirty="0">
              <a:solidFill>
                <a:schemeClr val="accent1">
                  <a:lumMod val="75000"/>
                </a:schemeClr>
              </a:solidFill>
              <a:latin typeface="Meiryo" panose="020B0604030504040204" pitchFamily="34" charset="-128"/>
              <a:ea typeface="Meiryo" panose="020B0604030504040204" pitchFamily="34" charset="-128"/>
            </a:endParaRPr>
          </a:p>
          <a:p>
            <a:pPr algn="ctr"/>
            <a:r>
              <a:rPr kumimoji="1" lang="ja-JP" altLang="en-US" sz="2800">
                <a:solidFill>
                  <a:schemeClr val="tx1"/>
                </a:solidFill>
                <a:latin typeface="Meiryo" panose="020B0604030504040204" pitchFamily="34" charset="-128"/>
                <a:ea typeface="Meiryo" panose="020B0604030504040204" pitchFamily="34" charset="-128"/>
              </a:rPr>
              <a:t>世界保健機構</a:t>
            </a:r>
            <a:r>
              <a:rPr kumimoji="1" lang="en-US" altLang="ja-JP" sz="2800" dirty="0">
                <a:solidFill>
                  <a:schemeClr val="tx1"/>
                </a:solidFill>
                <a:latin typeface="Meiryo" panose="020B0604030504040204" pitchFamily="34" charset="-128"/>
                <a:ea typeface="Meiryo" panose="020B0604030504040204" pitchFamily="34" charset="-128"/>
              </a:rPr>
              <a:t>(WHO)</a:t>
            </a:r>
            <a:r>
              <a:rPr kumimoji="1" lang="ja-JP" altLang="en-US" sz="2800">
                <a:solidFill>
                  <a:schemeClr val="tx1"/>
                </a:solidFill>
                <a:latin typeface="Meiryo" panose="020B0604030504040204" pitchFamily="34" charset="-128"/>
                <a:ea typeface="Meiryo" panose="020B0604030504040204" pitchFamily="34" charset="-128"/>
              </a:rPr>
              <a:t>が</a:t>
            </a:r>
            <a:endParaRPr kumimoji="1" lang="en-US" altLang="ja-JP" sz="2800" dirty="0">
              <a:solidFill>
                <a:schemeClr val="tx1"/>
              </a:solidFill>
              <a:latin typeface="Meiryo" panose="020B0604030504040204" pitchFamily="34" charset="-128"/>
              <a:ea typeface="Meiryo" panose="020B0604030504040204" pitchFamily="34" charset="-128"/>
            </a:endParaRPr>
          </a:p>
          <a:p>
            <a:pPr algn="ctr"/>
            <a:r>
              <a:rPr kumimoji="1" lang="ja-JP" altLang="en-US" sz="2800">
                <a:solidFill>
                  <a:schemeClr val="tx1"/>
                </a:solidFill>
                <a:latin typeface="Meiryo" panose="020B0604030504040204" pitchFamily="34" charset="-128"/>
                <a:ea typeface="Meiryo" panose="020B0604030504040204" pitchFamily="34" charset="-128"/>
              </a:rPr>
              <a:t>創設した不眠チェック法</a:t>
            </a:r>
          </a:p>
        </p:txBody>
      </p:sp>
      <p:sp>
        <p:nvSpPr>
          <p:cNvPr id="22" name="角丸四角形 21">
            <a:extLst>
              <a:ext uri="{FF2B5EF4-FFF2-40B4-BE49-F238E27FC236}">
                <a16:creationId xmlns:a16="http://schemas.microsoft.com/office/drawing/2014/main" id="{339EF96C-9C42-0D44-BE48-BAA6F54CC1F0}"/>
              </a:ext>
            </a:extLst>
          </p:cNvPr>
          <p:cNvSpPr/>
          <p:nvPr/>
        </p:nvSpPr>
        <p:spPr>
          <a:xfrm>
            <a:off x="2265088" y="4300943"/>
            <a:ext cx="4613813" cy="211275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3200">
                <a:solidFill>
                  <a:schemeClr val="tx1"/>
                </a:solidFill>
                <a:latin typeface="Meiryo" panose="020B0604030504040204" pitchFamily="34" charset="-128"/>
                <a:ea typeface="Meiryo" panose="020B0604030504040204" pitchFamily="34" charset="-128"/>
              </a:rPr>
              <a:t>筑波大生の</a:t>
            </a:r>
            <a:endParaRPr kumimoji="1" lang="en-US" altLang="ja-JP" sz="3200" dirty="0">
              <a:solidFill>
                <a:schemeClr val="tx1"/>
              </a:solidFill>
              <a:latin typeface="Meiryo" panose="020B0604030504040204" pitchFamily="34" charset="-128"/>
              <a:ea typeface="Meiryo" panose="020B0604030504040204" pitchFamily="34" charset="-128"/>
            </a:endParaRPr>
          </a:p>
          <a:p>
            <a:pPr algn="ctr"/>
            <a:r>
              <a:rPr kumimoji="1" lang="ja-JP" altLang="en-US" sz="3200">
                <a:solidFill>
                  <a:schemeClr val="tx1"/>
                </a:solidFill>
                <a:latin typeface="Meiryo" panose="020B0604030504040204" pitchFamily="34" charset="-128"/>
                <a:ea typeface="Meiryo" panose="020B0604030504040204" pitchFamily="34" charset="-128"/>
              </a:rPr>
              <a:t>不眠症の</a:t>
            </a:r>
            <a:r>
              <a:rPr lang="ja-JP" altLang="en-US" sz="3200">
                <a:solidFill>
                  <a:schemeClr val="tx1"/>
                </a:solidFill>
                <a:latin typeface="Meiryo" panose="020B0604030504040204" pitchFamily="34" charset="-128"/>
                <a:ea typeface="Meiryo" panose="020B0604030504040204" pitchFamily="34" charset="-128"/>
              </a:rPr>
              <a:t>疑いを調査</a:t>
            </a:r>
            <a:endParaRPr kumimoji="1" lang="ja-JP" altLang="en-US" sz="3200">
              <a:solidFill>
                <a:schemeClr val="tx1"/>
              </a:solidFill>
              <a:latin typeface="Meiryo" panose="020B0604030504040204" pitchFamily="34" charset="-128"/>
              <a:ea typeface="Meiryo" panose="020B0604030504040204" pitchFamily="34" charset="-128"/>
            </a:endParaRPr>
          </a:p>
        </p:txBody>
      </p:sp>
      <p:sp>
        <p:nvSpPr>
          <p:cNvPr id="23" name="下矢印 22">
            <a:extLst>
              <a:ext uri="{FF2B5EF4-FFF2-40B4-BE49-F238E27FC236}">
                <a16:creationId xmlns:a16="http://schemas.microsoft.com/office/drawing/2014/main" id="{20E284AF-C820-0B49-88C2-6721D3753309}"/>
              </a:ext>
            </a:extLst>
          </p:cNvPr>
          <p:cNvSpPr/>
          <p:nvPr/>
        </p:nvSpPr>
        <p:spPr>
          <a:xfrm>
            <a:off x="3766020" y="4005209"/>
            <a:ext cx="1611945" cy="697420"/>
          </a:xfrm>
          <a:prstGeom prst="downArrow">
            <a:avLst>
              <a:gd name="adj1" fmla="val 65646"/>
              <a:gd name="adj2" fmla="val 47295"/>
            </a:avLst>
          </a:prstGeom>
          <a:solidFill>
            <a:schemeClr val="tx2">
              <a:lumMod val="60000"/>
              <a:lumOff val="40000"/>
            </a:schemeClr>
          </a:solidFill>
          <a:ln>
            <a:solidFill>
              <a:schemeClr val="tx2">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 name="正方形/長方形 17">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20199903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7584684-96E4-D242-92D0-655F4C790F51}"/>
              </a:ext>
            </a:extLst>
          </p:cNvPr>
          <p:cNvSpPr/>
          <p:nvPr/>
        </p:nvSpPr>
        <p:spPr>
          <a:xfrm>
            <a:off x="6131511" y="2638697"/>
            <a:ext cx="1810706" cy="810248"/>
          </a:xfrm>
          <a:prstGeom prst="rect">
            <a:avLst/>
          </a:prstGeom>
          <a:solidFill>
            <a:srgbClr val="FFD579"/>
          </a:solid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graphicFrame>
        <p:nvGraphicFramePr>
          <p:cNvPr id="21" name="コンテンツ プレースホルダー 20"/>
          <p:cNvGraphicFramePr>
            <a:graphicFrameLocks noGrp="1"/>
          </p:cNvGraphicFramePr>
          <p:nvPr>
            <p:ph idx="1"/>
            <p:extLst>
              <p:ext uri="{D42A27DB-BD31-4B8C-83A1-F6EECF244321}">
                <p14:modId xmlns:p14="http://schemas.microsoft.com/office/powerpoint/2010/main" val="1384415574"/>
              </p:ext>
            </p:extLst>
          </p:nvPr>
        </p:nvGraphicFramePr>
        <p:xfrm>
          <a:off x="171829" y="1245916"/>
          <a:ext cx="5440805" cy="4406057"/>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428866" y="5850631"/>
            <a:ext cx="5037656" cy="400110"/>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図</a:t>
            </a:r>
            <a:r>
              <a:rPr lang="ja-JP" altLang="ja-JP" sz="2000" dirty="0">
                <a:latin typeface="メイリオ" panose="020B0604030504040204" pitchFamily="50" charset="-128"/>
                <a:ea typeface="メイリオ" panose="020B0604030504040204" pitchFamily="50" charset="-128"/>
              </a:rPr>
              <a:t>9</a:t>
            </a:r>
            <a:r>
              <a:rPr lang="ja-JP" altLang="en-US" sz="2000" dirty="0">
                <a:latin typeface="メイリオ" panose="020B0604030504040204" pitchFamily="50" charset="-128"/>
                <a:ea typeface="メイリオ" panose="020B0604030504040204" pitchFamily="50" charset="-128"/>
              </a:rPr>
              <a:t>　アテネ不眠尺度による不眠症の疑い</a:t>
            </a:r>
          </a:p>
        </p:txBody>
      </p:sp>
      <p:grpSp>
        <p:nvGrpSpPr>
          <p:cNvPr id="26" name="グループ化 25"/>
          <p:cNvGrpSpPr/>
          <p:nvPr/>
        </p:nvGrpSpPr>
        <p:grpSpPr>
          <a:xfrm>
            <a:off x="916971" y="1428130"/>
            <a:ext cx="4027060" cy="4034345"/>
            <a:chOff x="781255" y="2336800"/>
            <a:chExt cx="3169148" cy="3174881"/>
          </a:xfrm>
          <a:noFill/>
        </p:grpSpPr>
        <p:cxnSp>
          <p:nvCxnSpPr>
            <p:cNvPr id="3" name="直線コネクタ 2"/>
            <p:cNvCxnSpPr/>
            <p:nvPr/>
          </p:nvCxnSpPr>
          <p:spPr>
            <a:xfrm>
              <a:off x="2365829" y="2336800"/>
              <a:ext cx="0" cy="1590307"/>
            </a:xfrm>
            <a:prstGeom prst="line">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H="1">
              <a:off x="808523" y="3927107"/>
              <a:ext cx="1557306" cy="375386"/>
            </a:xfrm>
            <a:prstGeom prst="line">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円弧 16"/>
            <p:cNvSpPr/>
            <p:nvPr/>
          </p:nvSpPr>
          <p:spPr>
            <a:xfrm>
              <a:off x="781255" y="2342533"/>
              <a:ext cx="3169148" cy="3169148"/>
            </a:xfrm>
            <a:prstGeom prst="arc">
              <a:avLst>
                <a:gd name="adj1" fmla="val 16200000"/>
                <a:gd name="adj2" fmla="val 10036946"/>
              </a:avLst>
            </a:prstGeom>
            <a:grpFill/>
            <a:ln w="762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grpSp>
      <p:sp>
        <p:nvSpPr>
          <p:cNvPr id="19" name="右矢印 18"/>
          <p:cNvSpPr/>
          <p:nvPr/>
        </p:nvSpPr>
        <p:spPr>
          <a:xfrm>
            <a:off x="4735469" y="2849547"/>
            <a:ext cx="904855" cy="29357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311008" y="2767427"/>
            <a:ext cx="1631209" cy="76944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en-US" altLang="ja-JP" sz="4400" b="1" dirty="0">
                <a:solidFill>
                  <a:srgbClr val="FF0000"/>
                </a:solidFill>
                <a:latin typeface="メイリオ" panose="020B0604030504040204" pitchFamily="50" charset="-128"/>
                <a:ea typeface="メイリオ" panose="020B0604030504040204" pitchFamily="50" charset="-128"/>
              </a:rPr>
              <a:t>71</a:t>
            </a:r>
            <a:r>
              <a:rPr kumimoji="1" lang="ja-JP" altLang="en-US" sz="4400" b="1" dirty="0">
                <a:solidFill>
                  <a:srgbClr val="FF0000"/>
                </a:solidFill>
                <a:latin typeface="メイリオ" panose="020B0604030504040204" pitchFamily="50" charset="-128"/>
                <a:ea typeface="メイリオ" panose="020B0604030504040204" pitchFamily="50" charset="-128"/>
              </a:rPr>
              <a:t>％</a:t>
            </a:r>
          </a:p>
        </p:txBody>
      </p:sp>
      <p:sp>
        <p:nvSpPr>
          <p:cNvPr id="23" name="テキスト ボックス 22"/>
          <p:cNvSpPr txBox="1"/>
          <p:nvPr/>
        </p:nvSpPr>
        <p:spPr>
          <a:xfrm>
            <a:off x="6131511" y="3890075"/>
            <a:ext cx="2710999"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＞全国平均</a:t>
            </a:r>
            <a:r>
              <a:rPr kumimoji="1" lang="en-US" altLang="ja-JP" sz="2400" dirty="0">
                <a:latin typeface="メイリオ" panose="020B0604030504040204" pitchFamily="50" charset="-128"/>
                <a:ea typeface="メイリオ" panose="020B0604030504040204" pitchFamily="50" charset="-128"/>
              </a:rPr>
              <a:t>56.5</a:t>
            </a:r>
            <a:r>
              <a:rPr kumimoji="1" lang="ja-JP" altLang="en-US" sz="2400" dirty="0">
                <a:latin typeface="メイリオ" panose="020B0604030504040204" pitchFamily="50" charset="-128"/>
                <a:ea typeface="メイリオ" panose="020B0604030504040204" pitchFamily="50" charset="-128"/>
              </a:rPr>
              <a:t>％</a:t>
            </a:r>
          </a:p>
        </p:txBody>
      </p:sp>
      <p:sp>
        <p:nvSpPr>
          <p:cNvPr id="5" name="正方形/長方形 4"/>
          <p:cNvSpPr/>
          <p:nvPr/>
        </p:nvSpPr>
        <p:spPr>
          <a:xfrm>
            <a:off x="2499544" y="6288431"/>
            <a:ext cx="8609161" cy="523220"/>
          </a:xfrm>
          <a:prstGeom prst="rect">
            <a:avLst/>
          </a:prstGeom>
        </p:spPr>
        <p:txBody>
          <a:bodyPr wrap="square">
            <a:spAutoFit/>
          </a:bodyPr>
          <a:lstStyle/>
          <a:p>
            <a:pPr lvl="0">
              <a:defRPr/>
            </a:pPr>
            <a:r>
              <a:rPr lang="ja-JP" altLang="en-US" sz="1400" dirty="0">
                <a:solidFill>
                  <a:prstClr val="black"/>
                </a:solidFill>
                <a:latin typeface="Meiryo" panose="020B0604030504040204" pitchFamily="34" charset="-128"/>
                <a:ea typeface="Meiryo" panose="020B0604030504040204" pitchFamily="34" charset="-128"/>
                <a:cs typeface="メイリオ"/>
              </a:rPr>
              <a:t>出典</a:t>
            </a:r>
            <a:r>
              <a:rPr lang="en-US" altLang="ja-JP" sz="1400" dirty="0">
                <a:solidFill>
                  <a:prstClr val="black"/>
                </a:solidFill>
                <a:latin typeface="Meiryo" panose="020B0604030504040204" pitchFamily="34" charset="-128"/>
                <a:ea typeface="Meiryo" panose="020B0604030504040204" pitchFamily="34" charset="-128"/>
                <a:cs typeface="メイリオ"/>
              </a:rPr>
              <a:t>:</a:t>
            </a:r>
            <a:r>
              <a:rPr lang="ja-JP" altLang="en-US" sz="1400" dirty="0">
                <a:solidFill>
                  <a:prstClr val="black"/>
                </a:solidFill>
                <a:latin typeface="Meiryo" panose="020B0604030504040204" pitchFamily="34" charset="-128"/>
                <a:ea typeface="Meiryo" panose="020B0604030504040204" pitchFamily="34" charset="-128"/>
                <a:cs typeface="メイリオ"/>
              </a:rPr>
              <a:t>　</a:t>
            </a:r>
            <a:r>
              <a:rPr lang="en-US" altLang="ja-JP" sz="1400" dirty="0">
                <a:solidFill>
                  <a:prstClr val="black"/>
                </a:solidFill>
                <a:latin typeface="Meiryo" panose="020B0604030504040204" pitchFamily="34" charset="-128"/>
                <a:ea typeface="Meiryo" panose="020B0604030504040204" pitchFamily="34" charset="-128"/>
                <a:cs typeface="メイリオ"/>
              </a:rPr>
              <a:t>MSD</a:t>
            </a:r>
            <a:r>
              <a:rPr lang="ja-JP" altLang="en-US" sz="1400" dirty="0">
                <a:solidFill>
                  <a:prstClr val="black"/>
                </a:solidFill>
                <a:latin typeface="Meiryo" panose="020B0604030504040204" pitchFamily="34" charset="-128"/>
                <a:ea typeface="Meiryo" panose="020B0604030504040204" pitchFamily="34" charset="-128"/>
                <a:cs typeface="メイリオ"/>
              </a:rPr>
              <a:t>株式会社</a:t>
            </a:r>
            <a:r>
              <a:rPr lang="en-US" altLang="ja-JP" sz="1400" dirty="0">
                <a:solidFill>
                  <a:prstClr val="black"/>
                </a:solidFill>
                <a:latin typeface="Meiryo" panose="020B0604030504040204" pitchFamily="34" charset="-128"/>
                <a:ea typeface="Meiryo" panose="020B0604030504040204" pitchFamily="34" charset="-128"/>
                <a:cs typeface="メイリオ"/>
              </a:rPr>
              <a:t>, </a:t>
            </a:r>
            <a:r>
              <a:rPr lang="ja-JP" altLang="en-US" sz="1400" dirty="0">
                <a:solidFill>
                  <a:prstClr val="black"/>
                </a:solidFill>
                <a:latin typeface="Meiryo" panose="020B0604030504040204" pitchFamily="34" charset="-128"/>
                <a:ea typeface="Meiryo" panose="020B0604030504040204" pitchFamily="34" charset="-128"/>
                <a:cs typeface="メイリオ"/>
              </a:rPr>
              <a:t>不眠に関する意識と実態調査</a:t>
            </a:r>
            <a:endParaRPr lang="en-US" altLang="ja-JP" sz="1400" dirty="0">
              <a:solidFill>
                <a:prstClr val="black"/>
              </a:solidFill>
              <a:latin typeface="Meiryo" panose="020B0604030504040204" pitchFamily="34" charset="-128"/>
              <a:ea typeface="Meiryo" panose="020B0604030504040204" pitchFamily="34" charset="-128"/>
              <a:cs typeface="メイリオ"/>
            </a:endParaRPr>
          </a:p>
          <a:p>
            <a:pPr lvl="0">
              <a:defRPr/>
            </a:pPr>
            <a:r>
              <a:rPr lang="en-US" altLang="ja-JP" sz="1400" dirty="0">
                <a:solidFill>
                  <a:prstClr val="black"/>
                </a:solidFill>
                <a:latin typeface="Meiryo" panose="020B0604030504040204" pitchFamily="34" charset="-128"/>
                <a:ea typeface="Meiryo" panose="020B0604030504040204" pitchFamily="34" charset="-128"/>
                <a:cs typeface="メイリオ"/>
              </a:rPr>
              <a:t>https://www.msd.co.jp/static/pdf/product_20141106.pdf</a:t>
            </a:r>
            <a:r>
              <a:rPr lang="en-US" altLang="ja-JP" sz="1400" baseline="30000" dirty="0">
                <a:solidFill>
                  <a:prstClr val="black"/>
                </a:solidFill>
                <a:latin typeface="Meiryo" panose="020B0604030504040204" pitchFamily="34" charset="-128"/>
                <a:ea typeface="Meiryo" panose="020B0604030504040204" pitchFamily="34" charset="-128"/>
                <a:cs typeface="メイリオ"/>
              </a:rPr>
              <a:t>6)</a:t>
            </a:r>
            <a:endParaRPr lang="ja-JP" altLang="en-US" sz="1400" baseline="30000" dirty="0">
              <a:solidFill>
                <a:prstClr val="black"/>
              </a:solidFill>
              <a:latin typeface="Meiryo" panose="020B0604030504040204" pitchFamily="34" charset="-128"/>
              <a:ea typeface="Meiryo" panose="020B0604030504040204" pitchFamily="34" charset="-128"/>
              <a:cs typeface="メイリオ"/>
            </a:endParaRPr>
          </a:p>
        </p:txBody>
      </p:sp>
      <p:sp>
        <p:nvSpPr>
          <p:cNvPr id="15" name="正方形/長方形 14">
            <a:extLst>
              <a:ext uri="{FF2B5EF4-FFF2-40B4-BE49-F238E27FC236}">
                <a16:creationId xmlns:a16="http://schemas.microsoft.com/office/drawing/2014/main" id="{5FE9B7D0-D89A-3441-AC86-CCDC6A7C63A0}"/>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a:extLst>
              <a:ext uri="{FF2B5EF4-FFF2-40B4-BE49-F238E27FC236}">
                <a16:creationId xmlns:a16="http://schemas.microsoft.com/office/drawing/2014/main" id="{4F945C86-78B7-B34B-B463-B2AAD739999B}"/>
              </a:ext>
            </a:extLst>
          </p:cNvPr>
          <p:cNvSpPr txBox="1"/>
          <p:nvPr/>
        </p:nvSpPr>
        <p:spPr>
          <a:xfrm>
            <a:off x="84118" y="172917"/>
            <a:ext cx="5929828" cy="584775"/>
          </a:xfrm>
          <a:prstGeom prst="rect">
            <a:avLst/>
          </a:prstGeom>
          <a:noFill/>
        </p:spPr>
        <p:txBody>
          <a:bodyPr wrap="none" rtlCol="0">
            <a:spAutoFit/>
          </a:bodyPr>
          <a:lstStyle/>
          <a:p>
            <a:r>
              <a:rPr kumimoji="1" lang="ja-JP" altLang="en-US" sz="3200" b="1">
                <a:solidFill>
                  <a:schemeClr val="accent6">
                    <a:lumMod val="75000"/>
                  </a:schemeClr>
                </a:solidFill>
                <a:latin typeface="Meiryo" panose="020B0604030504040204" pitchFamily="34" charset="-128"/>
                <a:ea typeface="Meiryo" panose="020B0604030504040204" pitchFamily="34" charset="-128"/>
              </a:rPr>
              <a:t>筑波大生の睡眠評価の全国比較</a:t>
            </a:r>
            <a:endParaRPr kumimoji="1" lang="ja-JP" altLang="en-US" sz="3200" b="1" dirty="0">
              <a:solidFill>
                <a:schemeClr val="accent6">
                  <a:lumMod val="75000"/>
                </a:schemeClr>
              </a:solidFill>
              <a:latin typeface="Meiryo" panose="020B0604030504040204" pitchFamily="34" charset="-128"/>
              <a:ea typeface="Meiryo" panose="020B0604030504040204" pitchFamily="34" charset="-128"/>
            </a:endParaRPr>
          </a:p>
        </p:txBody>
      </p:sp>
      <p:sp>
        <p:nvSpPr>
          <p:cNvPr id="25" name="スライド番号プレースホルダー 3">
            <a:extLst>
              <a:ext uri="{FF2B5EF4-FFF2-40B4-BE49-F238E27FC236}">
                <a16:creationId xmlns:a16="http://schemas.microsoft.com/office/drawing/2014/main" id="{ECB2266C-35B5-F44D-B95B-4706874FD541}"/>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a:solidFill>
                  <a:prstClr val="black">
                    <a:tint val="75000"/>
                  </a:prstClr>
                </a:solidFill>
                <a:latin typeface="Calibri"/>
                <a:ea typeface="ＭＳ Ｐゴシック" panose="020B0600070205080204" pitchFamily="50" charset="-128"/>
              </a:rPr>
              <a:pPr/>
              <a:t>72</a:t>
            </a:fld>
            <a:endParaRPr lang="ja-JP" altLang="en-US">
              <a:solidFill>
                <a:prstClr val="black">
                  <a:tint val="75000"/>
                </a:prstClr>
              </a:solidFill>
              <a:latin typeface="Calibri"/>
              <a:ea typeface="ＭＳ Ｐゴシック" panose="020B0600070205080204" pitchFamily="50" charset="-128"/>
            </a:endParaRPr>
          </a:p>
        </p:txBody>
      </p:sp>
      <p:sp>
        <p:nvSpPr>
          <p:cNvPr id="27" name="正方形/長方形 26">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407346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91DFF-FD54-7B44-9A52-7D9A5D7D4C1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0C550EAA-3C83-6644-98B9-BE4D1EEF3D85}"/>
              </a:ext>
            </a:extLst>
          </p:cNvPr>
          <p:cNvSpPr txBox="1"/>
          <p:nvPr/>
        </p:nvSpPr>
        <p:spPr>
          <a:xfrm>
            <a:off x="375979" y="1474309"/>
            <a:ext cx="787908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F9300"/>
                </a:solidFill>
                <a:effectLst/>
                <a:uLnTx/>
                <a:uFillTx/>
                <a:latin typeface="メイリオ" panose="020B0604030504040204" pitchFamily="50" charset="-128"/>
                <a:ea typeface="メイリオ" panose="020B0604030504040204" pitchFamily="50" charset="-128"/>
                <a:cs typeface="+mn-cs"/>
              </a:rPr>
              <a:t>クラス連絡会において仮眠室提案</a:t>
            </a:r>
          </a:p>
        </p:txBody>
      </p:sp>
      <p:sp>
        <p:nvSpPr>
          <p:cNvPr id="3" name="角丸四角形 2">
            <a:extLst>
              <a:ext uri="{FF2B5EF4-FFF2-40B4-BE49-F238E27FC236}">
                <a16:creationId xmlns:a16="http://schemas.microsoft.com/office/drawing/2014/main" id="{E14EEF68-800F-3D4B-8CF5-560DE13C4B3C}"/>
              </a:ext>
            </a:extLst>
          </p:cNvPr>
          <p:cNvSpPr/>
          <p:nvPr/>
        </p:nvSpPr>
        <p:spPr>
          <a:xfrm>
            <a:off x="1162124" y="2296495"/>
            <a:ext cx="6819749" cy="41889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7" name="テキスト ボックス 16">
            <a:extLst>
              <a:ext uri="{FF2B5EF4-FFF2-40B4-BE49-F238E27FC236}">
                <a16:creationId xmlns:a16="http://schemas.microsoft.com/office/drawing/2014/main" id="{A76D8876-86DA-E54B-A494-66AC4889AEA5}"/>
              </a:ext>
            </a:extLst>
          </p:cNvPr>
          <p:cNvSpPr txBox="1"/>
          <p:nvPr/>
        </p:nvSpPr>
        <p:spPr>
          <a:xfrm>
            <a:off x="1587100" y="2940029"/>
            <a:ext cx="6340197" cy="34163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rPr>
              <a:t>クラス連絡会</a:t>
            </a:r>
            <a:endParaRPr kumimoji="1" lang="en-US" altLang="ja-JP" sz="32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rPr>
              <a:t>→クラス代表が社工の先生方と</a:t>
            </a:r>
            <a:endParaRPr kumimoji="1" lang="en-US" altLang="ja-JP" sz="32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rPr>
              <a:t>直接お話しできる機会</a:t>
            </a:r>
            <a:endParaRPr kumimoji="1" lang="en-US" altLang="ja-JP" sz="32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rPr>
              <a:t>→クラス代表を通して仮眠室設置</a:t>
            </a:r>
            <a:endParaRPr kumimoji="1" lang="en-US" altLang="ja-JP" sz="32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rPr>
              <a:t>を提案</a:t>
            </a:r>
            <a:endParaRPr kumimoji="1" lang="en-US" altLang="ja-JP" sz="32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1F497D"/>
              </a:solidFill>
              <a:effectLst/>
              <a:uLnTx/>
              <a:uFillTx/>
              <a:latin typeface="Meiryo" panose="020B0604030504040204" pitchFamily="34" charset="-128"/>
              <a:ea typeface="Meiryo" panose="020B0604030504040204" pitchFamily="34" charset="-128"/>
              <a:cs typeface="+mn-cs"/>
            </a:endParaRPr>
          </a:p>
        </p:txBody>
      </p:sp>
      <p:sp>
        <p:nvSpPr>
          <p:cNvPr id="18" name="正方形/長方形 17">
            <a:extLst>
              <a:ext uri="{FF2B5EF4-FFF2-40B4-BE49-F238E27FC236}">
                <a16:creationId xmlns:a16="http://schemas.microsoft.com/office/drawing/2014/main" id="{31992196-5C8D-0543-ACCE-D1A15E432F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 name="テキスト ボックス 24">
            <a:extLst>
              <a:ext uri="{FF2B5EF4-FFF2-40B4-BE49-F238E27FC236}">
                <a16:creationId xmlns:a16="http://schemas.microsoft.com/office/drawing/2014/main" id="{5A73A648-AA26-F44D-BD6E-3AF898A56DB4}"/>
              </a:ext>
            </a:extLst>
          </p:cNvPr>
          <p:cNvSpPr txBox="1"/>
          <p:nvPr/>
        </p:nvSpPr>
        <p:spPr>
          <a:xfrm>
            <a:off x="70865" y="122563"/>
            <a:ext cx="172354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srgbClr val="F79646">
                    <a:lumMod val="75000"/>
                  </a:srgbClr>
                </a:solidFill>
                <a:effectLst/>
                <a:uLnTx/>
                <a:uFillTx/>
                <a:latin typeface="Meiryo" panose="020B0604030504040204" pitchFamily="34" charset="-128"/>
                <a:ea typeface="Meiryo" panose="020B0604030504040204" pitchFamily="34" charset="-128"/>
                <a:cs typeface="+mn-cs"/>
              </a:rPr>
              <a:t>提案</a:t>
            </a:r>
            <a:r>
              <a:rPr lang="ja-JP" altLang="en-US" sz="4000" b="1">
                <a:solidFill>
                  <a:srgbClr val="F79646">
                    <a:lumMod val="75000"/>
                  </a:srgbClr>
                </a:solidFill>
                <a:latin typeface="Meiryo" panose="020B0604030504040204" pitchFamily="34" charset="-128"/>
                <a:ea typeface="Meiryo" panose="020B0604030504040204" pitchFamily="34" charset="-128"/>
              </a:rPr>
              <a:t>２</a:t>
            </a:r>
            <a:endParaRPr kumimoji="1" lang="en-US" altLang="ja-JP" sz="4000" b="1" i="0" u="none" strike="noStrike" kern="1200" cap="none" spc="0" normalizeH="0" baseline="0" noProof="0" dirty="0">
              <a:ln>
                <a:noFill/>
              </a:ln>
              <a:solidFill>
                <a:srgbClr val="F79646">
                  <a:lumMod val="75000"/>
                </a:srgbClr>
              </a:solidFill>
              <a:effectLst/>
              <a:uLnTx/>
              <a:uFillTx/>
              <a:latin typeface="Meiryo" panose="020B0604030504040204" pitchFamily="34" charset="-128"/>
              <a:ea typeface="Meiryo" panose="020B0604030504040204" pitchFamily="34" charset="-128"/>
              <a:cs typeface="+mn-cs"/>
            </a:endParaRPr>
          </a:p>
        </p:txBody>
      </p:sp>
      <p:sp>
        <p:nvSpPr>
          <p:cNvPr id="14" name="正方形/長方形 13">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18025340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131805" y="1681940"/>
            <a:ext cx="9012195" cy="1015663"/>
          </a:xfrm>
          <a:prstGeom prst="rect">
            <a:avLst/>
          </a:prstGeom>
          <a:noFill/>
        </p:spPr>
        <p:txBody>
          <a:bodyPr wrap="square" rtlCol="0">
            <a:spAutoFit/>
          </a:bodyPr>
          <a:lstStyle/>
          <a:p>
            <a:r>
              <a:rPr lang="ja-JP" altLang="en-US" sz="2000" dirty="0"/>
              <a:t>　中間発表で参考事例にシエスタを取り上げたのは休憩をとるという意味合いであって、ヨーロッパのシエスタのように昼間に長時間の昼寝をとることを参考にするわけではない</a:t>
            </a:r>
          </a:p>
        </p:txBody>
      </p:sp>
      <p:sp>
        <p:nvSpPr>
          <p:cNvPr id="5" name="下矢印 4"/>
          <p:cNvSpPr/>
          <p:nvPr/>
        </p:nvSpPr>
        <p:spPr>
          <a:xfrm>
            <a:off x="4118302" y="3217185"/>
            <a:ext cx="881448" cy="914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 name="テキスト ボックス 5"/>
          <p:cNvSpPr txBox="1"/>
          <p:nvPr/>
        </p:nvSpPr>
        <p:spPr>
          <a:xfrm>
            <a:off x="1309817" y="4945189"/>
            <a:ext cx="7137829" cy="400110"/>
          </a:xfrm>
          <a:prstGeom prst="rect">
            <a:avLst/>
          </a:prstGeom>
          <a:noFill/>
        </p:spPr>
        <p:txBody>
          <a:bodyPr wrap="square" rtlCol="0">
            <a:spAutoFit/>
          </a:bodyPr>
          <a:lstStyle/>
          <a:p>
            <a:r>
              <a:rPr lang="ja-JP" altLang="en-US" sz="2000" dirty="0"/>
              <a:t>短時間の仮眠に焦点を当てたため、詳しい調査は行わなかった</a:t>
            </a:r>
          </a:p>
        </p:txBody>
      </p:sp>
      <p:sp>
        <p:nvSpPr>
          <p:cNvPr id="7" name="スライド番号プレースホルダー 3">
            <a:extLst>
              <a:ext uri="{FF2B5EF4-FFF2-40B4-BE49-F238E27FC236}">
                <a16:creationId xmlns:a16="http://schemas.microsoft.com/office/drawing/2014/main" id="{811080B6-22D3-254B-B4E3-D8A84D6C4DF5}"/>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a:solidFill>
                  <a:prstClr val="black">
                    <a:tint val="75000"/>
                  </a:prstClr>
                </a:solidFill>
                <a:latin typeface="Calibri"/>
                <a:ea typeface="ＭＳ Ｐゴシック" panose="020B0600070205080204" pitchFamily="50" charset="-128"/>
              </a:rPr>
              <a:pPr/>
              <a:t>74</a:t>
            </a:fld>
            <a:endParaRPr lang="ja-JP" altLang="en-US">
              <a:solidFill>
                <a:prstClr val="black">
                  <a:tint val="75000"/>
                </a:prstClr>
              </a:solidFill>
              <a:latin typeface="Calibri"/>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6713E7A8-B7AC-EC4D-86E6-2AB0DC1CA9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9" name="テキスト ボックス 8">
            <a:extLst>
              <a:ext uri="{FF2B5EF4-FFF2-40B4-BE49-F238E27FC236}">
                <a16:creationId xmlns:a16="http://schemas.microsoft.com/office/drawing/2014/main" id="{A38CE13B-2077-434A-B81B-C6305EA49362}"/>
              </a:ext>
            </a:extLst>
          </p:cNvPr>
          <p:cNvSpPr txBox="1"/>
          <p:nvPr/>
        </p:nvSpPr>
        <p:spPr>
          <a:xfrm>
            <a:off x="70865" y="122563"/>
            <a:ext cx="4288353" cy="707886"/>
          </a:xfrm>
          <a:prstGeom prst="rect">
            <a:avLst/>
          </a:prstGeom>
          <a:noFill/>
        </p:spPr>
        <p:txBody>
          <a:bodyPr wrap="none" rtlCol="0">
            <a:spAutoFit/>
          </a:bodyPr>
          <a:lstStyle/>
          <a:p>
            <a:r>
              <a:rPr lang="ja-JP" altLang="en-US" sz="4000" b="1" dirty="0">
                <a:solidFill>
                  <a:srgbClr val="F79646">
                    <a:lumMod val="75000"/>
                  </a:srgbClr>
                </a:solidFill>
                <a:latin typeface="Meiryo" panose="020B0604030504040204" pitchFamily="34" charset="-128"/>
                <a:ea typeface="Meiryo" panose="020B0604030504040204" pitchFamily="34" charset="-128"/>
              </a:rPr>
              <a:t>シエスタについて</a:t>
            </a:r>
            <a:endParaRPr lang="en-US" altLang="ja-JP" sz="4000" b="1" dirty="0">
              <a:solidFill>
                <a:srgbClr val="F79646">
                  <a:lumMod val="75000"/>
                </a:srgbClr>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28110823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5A55E1-1992-5447-ADBC-2C4D44FF9FC6}"/>
              </a:ext>
            </a:extLst>
          </p:cNvPr>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75</a:t>
            </a:fld>
            <a:endParaRPr lang="ja-JP" altLang="en-US">
              <a:solidFill>
                <a:prstClr val="black">
                  <a:tint val="75000"/>
                </a:prstClr>
              </a:solidFill>
            </a:endParaRPr>
          </a:p>
        </p:txBody>
      </p:sp>
      <p:sp>
        <p:nvSpPr>
          <p:cNvPr id="6" name="テキスト ボックス 5">
            <a:extLst>
              <a:ext uri="{FF2B5EF4-FFF2-40B4-BE49-F238E27FC236}">
                <a16:creationId xmlns:a16="http://schemas.microsoft.com/office/drawing/2014/main" id="{29A40EC0-35EB-E844-B0A2-68765A5C2CCE}"/>
              </a:ext>
            </a:extLst>
          </p:cNvPr>
          <p:cNvSpPr txBox="1"/>
          <p:nvPr/>
        </p:nvSpPr>
        <p:spPr>
          <a:xfrm>
            <a:off x="1017185" y="1364405"/>
            <a:ext cx="7109639" cy="1015663"/>
          </a:xfrm>
          <a:prstGeom prst="rect">
            <a:avLst/>
          </a:prstGeom>
          <a:noFill/>
        </p:spPr>
        <p:txBody>
          <a:bodyPr wrap="none" rtlCol="0">
            <a:spAutoFit/>
          </a:bodyPr>
          <a:lstStyle/>
          <a:p>
            <a:pPr algn="ctr"/>
            <a:r>
              <a:rPr lang="ja-JP" altLang="en-US" sz="6000" b="1" dirty="0">
                <a:solidFill>
                  <a:schemeClr val="accent6">
                    <a:lumMod val="75000"/>
                  </a:schemeClr>
                </a:solidFill>
                <a:latin typeface="Meiryo" panose="020B0604030504040204" pitchFamily="34" charset="-128"/>
                <a:ea typeface="Meiryo" panose="020B0604030504040204" pitchFamily="34" charset="-128"/>
              </a:rPr>
              <a:t>睡眠不足解消の方法</a:t>
            </a:r>
          </a:p>
        </p:txBody>
      </p:sp>
      <p:sp>
        <p:nvSpPr>
          <p:cNvPr id="7" name="正方形/長方形 6">
            <a:extLst>
              <a:ext uri="{FF2B5EF4-FFF2-40B4-BE49-F238E27FC236}">
                <a16:creationId xmlns:a16="http://schemas.microsoft.com/office/drawing/2014/main" id="{B0DEB22D-B643-5A47-8FE3-B9A2CA36FEDD}"/>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24680764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713E7A8-B7AC-EC4D-86E6-2AB0DC1CA9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1" name="テキスト ボックス 10">
            <a:extLst>
              <a:ext uri="{FF2B5EF4-FFF2-40B4-BE49-F238E27FC236}">
                <a16:creationId xmlns:a16="http://schemas.microsoft.com/office/drawing/2014/main" id="{A38CE13B-2077-434A-B81B-C6305EA49362}"/>
              </a:ext>
            </a:extLst>
          </p:cNvPr>
          <p:cNvSpPr txBox="1"/>
          <p:nvPr/>
        </p:nvSpPr>
        <p:spPr>
          <a:xfrm>
            <a:off x="70865" y="122563"/>
            <a:ext cx="4801314" cy="707886"/>
          </a:xfrm>
          <a:prstGeom prst="rect">
            <a:avLst/>
          </a:prstGeom>
          <a:noFill/>
        </p:spPr>
        <p:txBody>
          <a:bodyPr wrap="none" rtlCol="0">
            <a:spAutoFit/>
          </a:bodyPr>
          <a:lstStyle/>
          <a:p>
            <a:r>
              <a:rPr lang="ja-JP" altLang="en-US" sz="4000" b="1" dirty="0">
                <a:solidFill>
                  <a:srgbClr val="F79646">
                    <a:lumMod val="75000"/>
                  </a:srgbClr>
                </a:solidFill>
                <a:latin typeface="Meiryo" panose="020B0604030504040204" pitchFamily="34" charset="-128"/>
                <a:ea typeface="Meiryo" panose="020B0604030504040204" pitchFamily="34" charset="-128"/>
              </a:rPr>
              <a:t>睡眠不足の解消方法</a:t>
            </a:r>
            <a:endParaRPr lang="en-US" altLang="ja-JP" sz="4000" b="1" dirty="0">
              <a:solidFill>
                <a:srgbClr val="F79646">
                  <a:lumMod val="75000"/>
                </a:srgbClr>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pic>
        <p:nvPicPr>
          <p:cNvPr id="7" name="図 6" descr="けいせい変顔のコピー.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800" y="469900"/>
            <a:ext cx="4572000" cy="6858000"/>
          </a:xfrm>
          <a:prstGeom prst="rect">
            <a:avLst/>
          </a:prstGeom>
        </p:spPr>
      </p:pic>
      <p:grpSp>
        <p:nvGrpSpPr>
          <p:cNvPr id="15" name="図形グループ 11">
            <a:extLst>
              <a:ext uri="{FF2B5EF4-FFF2-40B4-BE49-F238E27FC236}">
                <a16:creationId xmlns:a16="http://schemas.microsoft.com/office/drawing/2014/main" id="{15B9D2A9-6C2B-1248-9BBE-402EB99021BD}"/>
              </a:ext>
            </a:extLst>
          </p:cNvPr>
          <p:cNvGrpSpPr/>
          <p:nvPr/>
        </p:nvGrpSpPr>
        <p:grpSpPr>
          <a:xfrm>
            <a:off x="609600" y="3482628"/>
            <a:ext cx="1903329" cy="951631"/>
            <a:chOff x="3719277" y="-282571"/>
            <a:chExt cx="4673600" cy="2810933"/>
          </a:xfrm>
          <a:noFill/>
        </p:grpSpPr>
        <p:sp>
          <p:nvSpPr>
            <p:cNvPr id="16" name="円形吹き出し 15">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71012"/>
                <a:gd name="adj2" fmla="val -16312"/>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17" name="テキスト ボックス 16">
              <a:extLst>
                <a:ext uri="{FF2B5EF4-FFF2-40B4-BE49-F238E27FC236}">
                  <a16:creationId xmlns:a16="http://schemas.microsoft.com/office/drawing/2014/main" id="{C2C2364E-053A-B94F-932F-9553257DA84F}"/>
                </a:ext>
              </a:extLst>
            </p:cNvPr>
            <p:cNvSpPr txBox="1"/>
            <p:nvPr/>
          </p:nvSpPr>
          <p:spPr>
            <a:xfrm>
              <a:off x="5262911" y="398606"/>
              <a:ext cx="1706455" cy="1363669"/>
            </a:xfrm>
            <a:prstGeom prst="rect">
              <a:avLst/>
            </a:prstGeom>
            <a:grpFill/>
            <a:ln>
              <a:noFill/>
            </a:ln>
          </p:spPr>
          <p:txBody>
            <a:bodyPr wrap="none" rtlCol="0">
              <a:spAutoFit/>
            </a:bodyPr>
            <a:lstStyle/>
            <a:p>
              <a:r>
                <a:rPr lang="ja-JP" altLang="en-US" sz="2400" dirty="0">
                  <a:latin typeface="メイリオ"/>
                  <a:ea typeface="メイリオ"/>
                  <a:cs typeface="メイリオ"/>
                </a:rPr>
                <a:t>洗顔</a:t>
              </a:r>
              <a:endParaRPr kumimoji="1" lang="ja-JP" altLang="en-US" sz="2400" dirty="0">
                <a:latin typeface="メイリオ"/>
                <a:ea typeface="メイリオ"/>
                <a:cs typeface="メイリオ"/>
              </a:endParaRPr>
            </a:p>
          </p:txBody>
        </p:sp>
      </p:grpSp>
      <p:grpSp>
        <p:nvGrpSpPr>
          <p:cNvPr id="18" name="図形グループ 12">
            <a:extLst>
              <a:ext uri="{FF2B5EF4-FFF2-40B4-BE49-F238E27FC236}">
                <a16:creationId xmlns:a16="http://schemas.microsoft.com/office/drawing/2014/main" id="{0837A4C9-2F10-2946-A5EB-2AF2E40D3727}"/>
              </a:ext>
            </a:extLst>
          </p:cNvPr>
          <p:cNvGrpSpPr/>
          <p:nvPr/>
        </p:nvGrpSpPr>
        <p:grpSpPr>
          <a:xfrm>
            <a:off x="414174" y="4854285"/>
            <a:ext cx="4114695" cy="851173"/>
            <a:chOff x="154378" y="4504268"/>
            <a:chExt cx="5118934" cy="1811866"/>
          </a:xfrm>
        </p:grpSpPr>
        <p:sp>
          <p:nvSpPr>
            <p:cNvPr id="19" name="円形吹き出し 18">
              <a:extLst>
                <a:ext uri="{FF2B5EF4-FFF2-40B4-BE49-F238E27FC236}">
                  <a16:creationId xmlns:a16="http://schemas.microsoft.com/office/drawing/2014/main" id="{C01B6E5B-2609-3542-BE42-8AD09E6E5C6A}"/>
                </a:ext>
              </a:extLst>
            </p:cNvPr>
            <p:cNvSpPr/>
            <p:nvPr/>
          </p:nvSpPr>
          <p:spPr>
            <a:xfrm>
              <a:off x="154378" y="4504268"/>
              <a:ext cx="5118934" cy="1811866"/>
            </a:xfrm>
            <a:prstGeom prst="wedgeEllipseCallout">
              <a:avLst>
                <a:gd name="adj1" fmla="val 26423"/>
                <a:gd name="adj2" fmla="val -74703"/>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21" name="テキスト ボックス 20">
              <a:extLst>
                <a:ext uri="{FF2B5EF4-FFF2-40B4-BE49-F238E27FC236}">
                  <a16:creationId xmlns:a16="http://schemas.microsoft.com/office/drawing/2014/main" id="{40A07F31-7C14-B349-9BB4-A3C2A6570213}"/>
                </a:ext>
              </a:extLst>
            </p:cNvPr>
            <p:cNvSpPr txBox="1"/>
            <p:nvPr/>
          </p:nvSpPr>
          <p:spPr>
            <a:xfrm>
              <a:off x="769647" y="4787611"/>
              <a:ext cx="178640" cy="982732"/>
            </a:xfrm>
            <a:prstGeom prst="rect">
              <a:avLst/>
            </a:prstGeom>
            <a:noFill/>
          </p:spPr>
          <p:txBody>
            <a:bodyPr wrap="none" rtlCol="0">
              <a:spAutoFit/>
            </a:bodyPr>
            <a:lstStyle/>
            <a:p>
              <a:endParaRPr kumimoji="1" lang="ja-JP" altLang="en-US" sz="2400" dirty="0">
                <a:latin typeface="メイリオ"/>
                <a:ea typeface="メイリオ"/>
                <a:cs typeface="メイリオ"/>
              </a:endParaRPr>
            </a:p>
          </p:txBody>
        </p:sp>
        <p:sp>
          <p:nvSpPr>
            <p:cNvPr id="22" name="テキスト ボックス 21">
              <a:extLst>
                <a:ext uri="{FF2B5EF4-FFF2-40B4-BE49-F238E27FC236}">
                  <a16:creationId xmlns:a16="http://schemas.microsoft.com/office/drawing/2014/main" id="{FEC585A2-2F1C-9A4B-9A83-587315DE0840}"/>
                </a:ext>
              </a:extLst>
            </p:cNvPr>
            <p:cNvSpPr txBox="1"/>
            <p:nvPr/>
          </p:nvSpPr>
          <p:spPr>
            <a:xfrm>
              <a:off x="564253" y="4932205"/>
              <a:ext cx="4441559" cy="982732"/>
            </a:xfrm>
            <a:prstGeom prst="rect">
              <a:avLst/>
            </a:prstGeom>
            <a:noFill/>
          </p:spPr>
          <p:txBody>
            <a:bodyPr wrap="none" rtlCol="0">
              <a:spAutoFit/>
            </a:bodyPr>
            <a:lstStyle/>
            <a:p>
              <a:r>
                <a:rPr kumimoji="1" lang="ja-JP" altLang="en-US" sz="2400" dirty="0">
                  <a:latin typeface="メイリオ"/>
                  <a:ea typeface="メイリオ"/>
                  <a:cs typeface="メイリオ"/>
                </a:rPr>
                <a:t>眠気さましのツボを押す</a:t>
              </a:r>
            </a:p>
          </p:txBody>
        </p:sp>
      </p:grpSp>
      <p:grpSp>
        <p:nvGrpSpPr>
          <p:cNvPr id="23" name="図形グループ 11">
            <a:extLst>
              <a:ext uri="{FF2B5EF4-FFF2-40B4-BE49-F238E27FC236}">
                <a16:creationId xmlns:a16="http://schemas.microsoft.com/office/drawing/2014/main" id="{15B9D2A9-6C2B-1248-9BBE-402EB99021BD}"/>
              </a:ext>
            </a:extLst>
          </p:cNvPr>
          <p:cNvGrpSpPr/>
          <p:nvPr/>
        </p:nvGrpSpPr>
        <p:grpSpPr>
          <a:xfrm>
            <a:off x="6482637" y="3694287"/>
            <a:ext cx="2487192" cy="1081169"/>
            <a:chOff x="3719277" y="-282571"/>
            <a:chExt cx="4673600" cy="2810933"/>
          </a:xfrm>
          <a:noFill/>
        </p:grpSpPr>
        <p:sp>
          <p:nvSpPr>
            <p:cNvPr id="24" name="円形吹き出し 23">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70453"/>
                <a:gd name="adj2" fmla="val -29236"/>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25" name="テキスト ボックス 24">
              <a:extLst>
                <a:ext uri="{FF2B5EF4-FFF2-40B4-BE49-F238E27FC236}">
                  <a16:creationId xmlns:a16="http://schemas.microsoft.com/office/drawing/2014/main" id="{C2C2364E-053A-B94F-932F-9553257DA84F}"/>
                </a:ext>
              </a:extLst>
            </p:cNvPr>
            <p:cNvSpPr txBox="1"/>
            <p:nvPr/>
          </p:nvSpPr>
          <p:spPr>
            <a:xfrm>
              <a:off x="4229111" y="683248"/>
              <a:ext cx="3816995" cy="1200284"/>
            </a:xfrm>
            <a:prstGeom prst="rect">
              <a:avLst/>
            </a:prstGeom>
            <a:grpFill/>
            <a:ln>
              <a:noFill/>
            </a:ln>
          </p:spPr>
          <p:txBody>
            <a:bodyPr wrap="none" rtlCol="0">
              <a:spAutoFit/>
            </a:bodyPr>
            <a:lstStyle/>
            <a:p>
              <a:r>
                <a:rPr kumimoji="1" lang="ja-JP" altLang="en-US" sz="2400" dirty="0">
                  <a:latin typeface="メイリオ"/>
                  <a:ea typeface="メイリオ"/>
                  <a:cs typeface="メイリオ"/>
                </a:rPr>
                <a:t>アロマオイル</a:t>
              </a:r>
            </a:p>
          </p:txBody>
        </p:sp>
      </p:grpSp>
      <p:grpSp>
        <p:nvGrpSpPr>
          <p:cNvPr id="26" name="図形グループ 11">
            <a:extLst>
              <a:ext uri="{FF2B5EF4-FFF2-40B4-BE49-F238E27FC236}">
                <a16:creationId xmlns:a16="http://schemas.microsoft.com/office/drawing/2014/main" id="{15B9D2A9-6C2B-1248-9BBE-402EB99021BD}"/>
              </a:ext>
            </a:extLst>
          </p:cNvPr>
          <p:cNvGrpSpPr/>
          <p:nvPr/>
        </p:nvGrpSpPr>
        <p:grpSpPr>
          <a:xfrm>
            <a:off x="6300204" y="2001117"/>
            <a:ext cx="1624596" cy="948648"/>
            <a:chOff x="3719277" y="-282571"/>
            <a:chExt cx="4673600" cy="2810933"/>
          </a:xfrm>
          <a:noFill/>
        </p:grpSpPr>
        <p:sp>
          <p:nvSpPr>
            <p:cNvPr id="27" name="円形吹き出し 26">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66312"/>
                <a:gd name="adj2" fmla="val 46818"/>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28" name="テキスト ボックス 27">
              <a:extLst>
                <a:ext uri="{FF2B5EF4-FFF2-40B4-BE49-F238E27FC236}">
                  <a16:creationId xmlns:a16="http://schemas.microsoft.com/office/drawing/2014/main" id="{C2C2364E-053A-B94F-932F-9553257DA84F}"/>
                </a:ext>
              </a:extLst>
            </p:cNvPr>
            <p:cNvSpPr txBox="1"/>
            <p:nvPr/>
          </p:nvSpPr>
          <p:spPr>
            <a:xfrm>
              <a:off x="4803779" y="438279"/>
              <a:ext cx="2602652" cy="1367957"/>
            </a:xfrm>
            <a:prstGeom prst="rect">
              <a:avLst/>
            </a:prstGeom>
            <a:grpFill/>
            <a:ln>
              <a:noFill/>
            </a:ln>
          </p:spPr>
          <p:txBody>
            <a:bodyPr wrap="square" rtlCol="0">
              <a:spAutoFit/>
            </a:bodyPr>
            <a:lstStyle/>
            <a:p>
              <a:r>
                <a:rPr kumimoji="1" lang="ja-JP" altLang="en-US" sz="2400" dirty="0">
                  <a:latin typeface="メイリオ"/>
                  <a:ea typeface="メイリオ"/>
                  <a:cs typeface="メイリオ"/>
                </a:rPr>
                <a:t>目薬</a:t>
              </a:r>
            </a:p>
          </p:txBody>
        </p:sp>
      </p:grpSp>
      <p:grpSp>
        <p:nvGrpSpPr>
          <p:cNvPr id="29" name="図形グループ 11">
            <a:extLst>
              <a:ext uri="{FF2B5EF4-FFF2-40B4-BE49-F238E27FC236}">
                <a16:creationId xmlns:a16="http://schemas.microsoft.com/office/drawing/2014/main" id="{15B9D2A9-6C2B-1248-9BBE-402EB99021BD}"/>
              </a:ext>
            </a:extLst>
          </p:cNvPr>
          <p:cNvGrpSpPr/>
          <p:nvPr/>
        </p:nvGrpSpPr>
        <p:grpSpPr>
          <a:xfrm>
            <a:off x="4760757" y="5006078"/>
            <a:ext cx="3393909" cy="934748"/>
            <a:chOff x="3719277" y="-282571"/>
            <a:chExt cx="6009174" cy="2810933"/>
          </a:xfrm>
          <a:noFill/>
        </p:grpSpPr>
        <p:sp>
          <p:nvSpPr>
            <p:cNvPr id="31" name="円形吹き出し 30">
              <a:extLst>
                <a:ext uri="{FF2B5EF4-FFF2-40B4-BE49-F238E27FC236}">
                  <a16:creationId xmlns:a16="http://schemas.microsoft.com/office/drawing/2014/main" id="{5B0B982B-36B9-A042-802E-DD772952872C}"/>
                </a:ext>
              </a:extLst>
            </p:cNvPr>
            <p:cNvSpPr/>
            <p:nvPr/>
          </p:nvSpPr>
          <p:spPr>
            <a:xfrm>
              <a:off x="3719277" y="-282571"/>
              <a:ext cx="6009174" cy="2810933"/>
            </a:xfrm>
            <a:prstGeom prst="wedgeEllipseCallout">
              <a:avLst>
                <a:gd name="adj1" fmla="val -36091"/>
                <a:gd name="adj2" fmla="val -71179"/>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32" name="テキスト ボックス 31">
              <a:extLst>
                <a:ext uri="{FF2B5EF4-FFF2-40B4-BE49-F238E27FC236}">
                  <a16:creationId xmlns:a16="http://schemas.microsoft.com/office/drawing/2014/main" id="{C2C2364E-053A-B94F-932F-9553257DA84F}"/>
                </a:ext>
              </a:extLst>
            </p:cNvPr>
            <p:cNvSpPr txBox="1"/>
            <p:nvPr/>
          </p:nvSpPr>
          <p:spPr>
            <a:xfrm>
              <a:off x="4548034" y="551172"/>
              <a:ext cx="4686499" cy="1388299"/>
            </a:xfrm>
            <a:prstGeom prst="rect">
              <a:avLst/>
            </a:prstGeom>
            <a:grpFill/>
            <a:ln>
              <a:noFill/>
            </a:ln>
          </p:spPr>
          <p:txBody>
            <a:bodyPr wrap="none" rtlCol="0">
              <a:spAutoFit/>
            </a:bodyPr>
            <a:lstStyle/>
            <a:p>
              <a:r>
                <a:rPr lang="ja-JP" altLang="en-US" sz="2400" dirty="0">
                  <a:latin typeface="メイリオ"/>
                  <a:ea typeface="メイリオ"/>
                  <a:cs typeface="メイリオ"/>
                </a:rPr>
                <a:t>カフェインの摂取</a:t>
              </a:r>
              <a:endParaRPr kumimoji="1" lang="ja-JP" altLang="en-US" sz="2400" dirty="0">
                <a:latin typeface="メイリオ"/>
                <a:ea typeface="メイリオ"/>
                <a:cs typeface="メイリオ"/>
              </a:endParaRPr>
            </a:p>
          </p:txBody>
        </p:sp>
      </p:grpSp>
      <p:grpSp>
        <p:nvGrpSpPr>
          <p:cNvPr id="33" name="図形グループ 11">
            <a:extLst>
              <a:ext uri="{FF2B5EF4-FFF2-40B4-BE49-F238E27FC236}">
                <a16:creationId xmlns:a16="http://schemas.microsoft.com/office/drawing/2014/main" id="{15B9D2A9-6C2B-1248-9BBE-402EB99021BD}"/>
              </a:ext>
            </a:extLst>
          </p:cNvPr>
          <p:cNvGrpSpPr/>
          <p:nvPr/>
        </p:nvGrpSpPr>
        <p:grpSpPr>
          <a:xfrm>
            <a:off x="673100" y="1572103"/>
            <a:ext cx="2191812" cy="948648"/>
            <a:chOff x="3719277" y="-282571"/>
            <a:chExt cx="4673600" cy="2810933"/>
          </a:xfrm>
          <a:noFill/>
        </p:grpSpPr>
        <p:sp>
          <p:nvSpPr>
            <p:cNvPr id="34" name="円形吹き出し 33">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57409"/>
                <a:gd name="adj2" fmla="val 75735"/>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35" name="テキスト ボックス 34">
              <a:extLst>
                <a:ext uri="{FF2B5EF4-FFF2-40B4-BE49-F238E27FC236}">
                  <a16:creationId xmlns:a16="http://schemas.microsoft.com/office/drawing/2014/main" id="{C2C2364E-053A-B94F-932F-9553257DA84F}"/>
                </a:ext>
              </a:extLst>
            </p:cNvPr>
            <p:cNvSpPr txBox="1"/>
            <p:nvPr/>
          </p:nvSpPr>
          <p:spPr>
            <a:xfrm>
              <a:off x="5267596" y="513541"/>
              <a:ext cx="1416849" cy="1367957"/>
            </a:xfrm>
            <a:prstGeom prst="rect">
              <a:avLst/>
            </a:prstGeom>
            <a:grpFill/>
            <a:ln>
              <a:noFill/>
            </a:ln>
          </p:spPr>
          <p:txBody>
            <a:bodyPr wrap="none" rtlCol="0">
              <a:spAutoFit/>
            </a:bodyPr>
            <a:lstStyle/>
            <a:p>
              <a:r>
                <a:rPr lang="ja-JP" altLang="en-US" sz="2400" dirty="0">
                  <a:latin typeface="メイリオ"/>
                  <a:ea typeface="メイリオ"/>
                  <a:cs typeface="メイリオ"/>
                </a:rPr>
                <a:t>ガム</a:t>
              </a:r>
              <a:endParaRPr kumimoji="1" lang="ja-JP" altLang="en-US" sz="2400" dirty="0">
                <a:latin typeface="メイリオ"/>
                <a:ea typeface="メイリオ"/>
                <a:cs typeface="メイリオ"/>
              </a:endParaRPr>
            </a:p>
          </p:txBody>
        </p:sp>
      </p:grpSp>
      <p:sp>
        <p:nvSpPr>
          <p:cNvPr id="8" name="乗算記号 7"/>
          <p:cNvSpPr/>
          <p:nvPr/>
        </p:nvSpPr>
        <p:spPr>
          <a:xfrm>
            <a:off x="-1485900" y="-482600"/>
            <a:ext cx="12357100" cy="8382000"/>
          </a:xfrm>
          <a:prstGeom prst="mathMultiply">
            <a:avLst>
              <a:gd name="adj1" fmla="val 871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スライド番号プレースホルダー 3">
            <a:extLst>
              <a:ext uri="{FF2B5EF4-FFF2-40B4-BE49-F238E27FC236}">
                <a16:creationId xmlns:a16="http://schemas.microsoft.com/office/drawing/2014/main" id="{0A43CD93-812D-3C4B-AA82-DEF42E45E079}"/>
              </a:ext>
            </a:extLst>
          </p:cNvPr>
          <p:cNvSpPr>
            <a:spLocks noGrp="1"/>
          </p:cNvSpPr>
          <p:nvPr>
            <p:ph type="sldNum" sz="quarter" idx="12"/>
          </p:nvPr>
        </p:nvSpPr>
        <p:spPr>
          <a:xfrm>
            <a:off x="6553200" y="6366184"/>
            <a:ext cx="2133600" cy="365125"/>
          </a:xfrm>
        </p:spPr>
        <p:txBody>
          <a:bodyPr/>
          <a:lstStyle/>
          <a:p>
            <a:fld id="{E9791DFF-FD54-7B44-9A52-7D9A5D7D4C11}" type="slidenum">
              <a:rPr lang="ja-JP" altLang="en-US" smtClean="0">
                <a:solidFill>
                  <a:prstClr val="black">
                    <a:tint val="75000"/>
                  </a:prstClr>
                </a:solidFill>
              </a:rPr>
              <a:pPr/>
              <a:t>76</a:t>
            </a:fld>
            <a:endParaRPr lang="ja-JP" altLang="en-US">
              <a:solidFill>
                <a:prstClr val="black">
                  <a:tint val="75000"/>
                </a:prstClr>
              </a:solidFill>
            </a:endParaRPr>
          </a:p>
        </p:txBody>
      </p:sp>
    </p:spTree>
    <p:extLst>
      <p:ext uri="{BB962C8B-B14F-4D97-AF65-F5344CB8AC3E}">
        <p14:creationId xmlns:p14="http://schemas.microsoft.com/office/powerpoint/2010/main" val="360845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descr="けいせいのコピー.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743" y="1168854"/>
            <a:ext cx="4465119" cy="6697679"/>
          </a:xfrm>
          <a:prstGeom prst="rect">
            <a:avLst/>
          </a:prstGeom>
        </p:spPr>
      </p:pic>
      <p:sp>
        <p:nvSpPr>
          <p:cNvPr id="3" name="正方形/長方形 2">
            <a:extLst>
              <a:ext uri="{FF2B5EF4-FFF2-40B4-BE49-F238E27FC236}">
                <a16:creationId xmlns:a16="http://schemas.microsoft.com/office/drawing/2014/main" id="{6713E7A8-B7AC-EC4D-86E6-2AB0DC1CA9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1" name="テキスト ボックス 10">
            <a:extLst>
              <a:ext uri="{FF2B5EF4-FFF2-40B4-BE49-F238E27FC236}">
                <a16:creationId xmlns:a16="http://schemas.microsoft.com/office/drawing/2014/main" id="{A38CE13B-2077-434A-B81B-C6305EA49362}"/>
              </a:ext>
            </a:extLst>
          </p:cNvPr>
          <p:cNvSpPr txBox="1"/>
          <p:nvPr/>
        </p:nvSpPr>
        <p:spPr>
          <a:xfrm>
            <a:off x="70865" y="122563"/>
            <a:ext cx="4801314" cy="707886"/>
          </a:xfrm>
          <a:prstGeom prst="rect">
            <a:avLst/>
          </a:prstGeom>
          <a:noFill/>
        </p:spPr>
        <p:txBody>
          <a:bodyPr wrap="none" rtlCol="0">
            <a:spAutoFit/>
          </a:bodyPr>
          <a:lstStyle/>
          <a:p>
            <a:r>
              <a:rPr lang="ja-JP" altLang="en-US" sz="4000" b="1" dirty="0">
                <a:solidFill>
                  <a:srgbClr val="F79646">
                    <a:lumMod val="75000"/>
                  </a:srgbClr>
                </a:solidFill>
                <a:latin typeface="Meiryo" panose="020B0604030504040204" pitchFamily="34" charset="-128"/>
                <a:ea typeface="Meiryo" panose="020B0604030504040204" pitchFamily="34" charset="-128"/>
              </a:rPr>
              <a:t>睡眠不足の解消方法</a:t>
            </a:r>
            <a:endParaRPr lang="en-US" altLang="ja-JP" sz="4000" b="1" dirty="0">
              <a:solidFill>
                <a:srgbClr val="F79646">
                  <a:lumMod val="75000"/>
                </a:srgbClr>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
        <p:nvSpPr>
          <p:cNvPr id="4" name="テキスト ボックス 3"/>
          <p:cNvSpPr txBox="1"/>
          <p:nvPr/>
        </p:nvSpPr>
        <p:spPr>
          <a:xfrm>
            <a:off x="187605" y="4040484"/>
            <a:ext cx="8783219"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4800" dirty="0">
                <a:latin typeface="+mj-ea"/>
                <a:ea typeface="+mj-ea"/>
                <a:cs typeface="02うつくし明朝体"/>
              </a:rPr>
              <a:t>睡眠不足は睡眠を取ることでしか</a:t>
            </a:r>
            <a:endParaRPr kumimoji="1" lang="en-US" altLang="ja-JP" sz="4800" dirty="0">
              <a:latin typeface="+mj-ea"/>
              <a:ea typeface="+mj-ea"/>
              <a:cs typeface="02うつくし明朝体"/>
            </a:endParaRPr>
          </a:p>
          <a:p>
            <a:r>
              <a:rPr kumimoji="1" lang="ja-JP" altLang="en-US" sz="4800" dirty="0">
                <a:latin typeface="+mj-ea"/>
                <a:ea typeface="+mj-ea"/>
                <a:cs typeface="02うつくし明朝体"/>
              </a:rPr>
              <a:t>根本的な解決はできない</a:t>
            </a:r>
            <a:endParaRPr kumimoji="1" lang="en-US" altLang="ja-JP" sz="4800" dirty="0">
              <a:latin typeface="+mj-ea"/>
              <a:ea typeface="+mj-ea"/>
              <a:cs typeface="02うつくし明朝体"/>
            </a:endParaRPr>
          </a:p>
        </p:txBody>
      </p:sp>
      <p:sp>
        <p:nvSpPr>
          <p:cNvPr id="7" name="スライド番号プレースホルダー 3">
            <a:extLst>
              <a:ext uri="{FF2B5EF4-FFF2-40B4-BE49-F238E27FC236}">
                <a16:creationId xmlns:a16="http://schemas.microsoft.com/office/drawing/2014/main" id="{8C688C5C-F71B-994C-88CA-924C69F0BF67}"/>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smtClean="0">
                <a:solidFill>
                  <a:prstClr val="black">
                    <a:tint val="75000"/>
                  </a:prstClr>
                </a:solidFill>
              </a:rPr>
              <a:pPr/>
              <a:t>77</a:t>
            </a:fld>
            <a:endParaRPr lang="ja-JP" altLang="en-US">
              <a:solidFill>
                <a:prstClr val="black">
                  <a:tint val="75000"/>
                </a:prstClr>
              </a:solidFill>
            </a:endParaRPr>
          </a:p>
        </p:txBody>
      </p:sp>
    </p:spTree>
    <p:extLst>
      <p:ext uri="{BB962C8B-B14F-4D97-AF65-F5344CB8AC3E}">
        <p14:creationId xmlns:p14="http://schemas.microsoft.com/office/powerpoint/2010/main" val="13442035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descr="DSC00453.JPG"/>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7200"/>
                    </a14:imgEffect>
                    <a14:imgEffect>
                      <a14:brightnessContrast bright="40000"/>
                    </a14:imgEffect>
                  </a14:imgLayer>
                </a14:imgProps>
              </a:ext>
              <a:ext uri="{28A0092B-C50C-407E-A947-70E740481C1C}">
                <a14:useLocalDpi xmlns:a14="http://schemas.microsoft.com/office/drawing/2010/main"/>
              </a:ext>
            </a:extLst>
          </a:blip>
          <a:srcRect/>
          <a:stretch/>
        </p:blipFill>
        <p:spPr>
          <a:xfrm>
            <a:off x="0" y="1905000"/>
            <a:ext cx="9144000" cy="4953000"/>
          </a:xfrm>
          <a:prstGeom prst="rect">
            <a:avLst/>
          </a:prstGeom>
        </p:spPr>
      </p:pic>
      <p:sp>
        <p:nvSpPr>
          <p:cNvPr id="3" name="正方形/長方形 2">
            <a:extLst>
              <a:ext uri="{FF2B5EF4-FFF2-40B4-BE49-F238E27FC236}">
                <a16:creationId xmlns:a16="http://schemas.microsoft.com/office/drawing/2014/main" id="{6713E7A8-B7AC-EC4D-86E6-2AB0DC1CA9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1" name="テキスト ボックス 10">
            <a:extLst>
              <a:ext uri="{FF2B5EF4-FFF2-40B4-BE49-F238E27FC236}">
                <a16:creationId xmlns:a16="http://schemas.microsoft.com/office/drawing/2014/main" id="{A38CE13B-2077-434A-B81B-C6305EA49362}"/>
              </a:ext>
            </a:extLst>
          </p:cNvPr>
          <p:cNvSpPr txBox="1"/>
          <p:nvPr/>
        </p:nvSpPr>
        <p:spPr>
          <a:xfrm>
            <a:off x="70865" y="122563"/>
            <a:ext cx="5827236" cy="707886"/>
          </a:xfrm>
          <a:prstGeom prst="rect">
            <a:avLst/>
          </a:prstGeom>
          <a:noFill/>
        </p:spPr>
        <p:txBody>
          <a:bodyPr wrap="none" rtlCol="0">
            <a:spAutoFit/>
          </a:bodyPr>
          <a:lstStyle/>
          <a:p>
            <a:r>
              <a:rPr lang="ja-JP" altLang="en-US" sz="4000" b="1" dirty="0">
                <a:solidFill>
                  <a:srgbClr val="F79646">
                    <a:lumMod val="75000"/>
                  </a:srgbClr>
                </a:solidFill>
                <a:latin typeface="Meiryo" panose="020B0604030504040204" pitchFamily="34" charset="-128"/>
                <a:ea typeface="Meiryo" panose="020B0604030504040204" pitchFamily="34" charset="-128"/>
              </a:rPr>
              <a:t>夜間睡眠と日中の覚醒度</a:t>
            </a:r>
            <a:endParaRPr lang="en-US" altLang="ja-JP" sz="4000" b="1" dirty="0">
              <a:solidFill>
                <a:srgbClr val="F79646">
                  <a:lumMod val="75000"/>
                </a:srgbClr>
              </a:solidFill>
              <a:latin typeface="Meiryo" panose="020B0604030504040204" pitchFamily="34" charset="-128"/>
              <a:ea typeface="Meiryo" panose="020B0604030504040204" pitchFamily="34" charset="-128"/>
            </a:endParaRPr>
          </a:p>
        </p:txBody>
      </p:sp>
      <p:sp>
        <p:nvSpPr>
          <p:cNvPr id="30" name="スライド番号プレースホルダー 4">
            <a:extLst>
              <a:ext uri="{FF2B5EF4-FFF2-40B4-BE49-F238E27FC236}">
                <a16:creationId xmlns:a16="http://schemas.microsoft.com/office/drawing/2014/main" id="{6E8FF2CB-9561-734D-A7A8-8D72E50ADA7D}"/>
              </a:ext>
            </a:extLst>
          </p:cNvPr>
          <p:cNvSpPr>
            <a:spLocks noGrp="1"/>
          </p:cNvSpPr>
          <p:nvPr>
            <p:ph type="sldNum" sz="quarter" idx="12"/>
          </p:nvPr>
        </p:nvSpPr>
        <p:spPr>
          <a:xfrm>
            <a:off x="6553200" y="6356350"/>
            <a:ext cx="2133600" cy="365125"/>
          </a:xfrm>
        </p:spPr>
        <p:txBody>
          <a:bodyPr/>
          <a:lstStyle/>
          <a:p>
            <a:fld id="{E9791DFF-FD54-7B44-9A52-7D9A5D7D4C11}" type="slidenum">
              <a:rPr lang="ja-JP" altLang="en-US" smtClean="0">
                <a:solidFill>
                  <a:prstClr val="black">
                    <a:tint val="75000"/>
                  </a:prstClr>
                </a:solidFill>
                <a:latin typeface="Calibri"/>
                <a:ea typeface="ＭＳ Ｐゴシック"/>
              </a:rPr>
              <a:pPr/>
              <a:t>78</a:t>
            </a:fld>
            <a:endParaRPr lang="ja-JP" altLang="en-US" dirty="0">
              <a:solidFill>
                <a:prstClr val="black">
                  <a:tint val="75000"/>
                </a:prstClr>
              </a:solidFill>
              <a:latin typeface="Calibri"/>
              <a:ea typeface="ＭＳ Ｐゴシック"/>
            </a:endParaRPr>
          </a:p>
        </p:txBody>
      </p:sp>
      <p:sp>
        <p:nvSpPr>
          <p:cNvPr id="4" name="テキスト ボックス 3"/>
          <p:cNvSpPr txBox="1"/>
          <p:nvPr/>
        </p:nvSpPr>
        <p:spPr>
          <a:xfrm>
            <a:off x="2220200" y="6488668"/>
            <a:ext cx="5095000" cy="369332"/>
          </a:xfrm>
          <a:prstGeom prst="rect">
            <a:avLst/>
          </a:prstGeom>
          <a:noFill/>
        </p:spPr>
        <p:txBody>
          <a:bodyPr wrap="square" rtlCol="0">
            <a:spAutoFit/>
          </a:bodyPr>
          <a:lstStyle/>
          <a:p>
            <a:r>
              <a:rPr lang="ja-JP" altLang="en-US" dirty="0"/>
              <a:t>出典：日本睡眠学会</a:t>
            </a:r>
            <a:r>
              <a:rPr lang="en-US" altLang="ja-JP" dirty="0"/>
              <a:t>,2009,</a:t>
            </a:r>
            <a:r>
              <a:rPr lang="ja-JP" altLang="en-US" dirty="0"/>
              <a:t>「睡眠学」朝倉書店</a:t>
            </a:r>
            <a:endParaRPr kumimoji="1" lang="ja-JP" altLang="en-US" dirty="0"/>
          </a:p>
        </p:txBody>
      </p:sp>
      <p:sp>
        <p:nvSpPr>
          <p:cNvPr id="13" name="正方形/長方形 12">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
        <p:nvSpPr>
          <p:cNvPr id="20" name="テキスト ボックス 19"/>
          <p:cNvSpPr txBox="1"/>
          <p:nvPr/>
        </p:nvSpPr>
        <p:spPr>
          <a:xfrm>
            <a:off x="112000" y="1014968"/>
            <a:ext cx="4790200" cy="101566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dirty="0">
                <a:solidFill>
                  <a:schemeClr val="tx2">
                    <a:lumMod val="60000"/>
                    <a:lumOff val="40000"/>
                  </a:schemeClr>
                </a:solidFill>
              </a:rPr>
              <a:t>Good night</a:t>
            </a:r>
            <a:r>
              <a:rPr lang="ja-JP" altLang="en-US" sz="2000" dirty="0"/>
              <a:t>　十分な夜間睡眠を取れた人</a:t>
            </a:r>
            <a:endParaRPr lang="en-US" altLang="ja-JP" sz="2000" dirty="0"/>
          </a:p>
          <a:p>
            <a:r>
              <a:rPr kumimoji="1" lang="en-US" altLang="ja-JP" sz="2000" dirty="0">
                <a:solidFill>
                  <a:srgbClr val="FF6600"/>
                </a:solidFill>
              </a:rPr>
              <a:t>Poor night </a:t>
            </a:r>
            <a:r>
              <a:rPr kumimoji="1" lang="ja-JP" altLang="en-US" sz="2000" dirty="0"/>
              <a:t>　多少</a:t>
            </a:r>
            <a:r>
              <a:rPr kumimoji="1" lang="en-US" altLang="ja-JP" sz="2000" dirty="0"/>
              <a:t> </a:t>
            </a:r>
            <a:r>
              <a:rPr kumimoji="1" lang="ja-JP" altLang="en-US" sz="2000" dirty="0"/>
              <a:t>夜間睡眠が足りない人</a:t>
            </a:r>
            <a:endParaRPr kumimoji="1" lang="en-US" altLang="ja-JP" sz="2000" dirty="0"/>
          </a:p>
          <a:p>
            <a:r>
              <a:rPr lang="en-US" altLang="ja-JP" sz="2000" dirty="0"/>
              <a:t>Bad night</a:t>
            </a:r>
            <a:r>
              <a:rPr lang="ja-JP" altLang="en-US" sz="2000" dirty="0"/>
              <a:t>　　大幅に夜間睡眠が足りない人</a:t>
            </a:r>
            <a:endParaRPr kumimoji="1" lang="ja-JP" altLang="en-US" sz="2000" dirty="0"/>
          </a:p>
        </p:txBody>
      </p:sp>
      <p:sp>
        <p:nvSpPr>
          <p:cNvPr id="6" name="下矢印 5"/>
          <p:cNvSpPr/>
          <p:nvPr/>
        </p:nvSpPr>
        <p:spPr>
          <a:xfrm>
            <a:off x="5194300" y="2019300"/>
            <a:ext cx="444500" cy="7620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角丸四角形吹き出し 4"/>
          <p:cNvSpPr/>
          <p:nvPr/>
        </p:nvSpPr>
        <p:spPr>
          <a:xfrm>
            <a:off x="5067300" y="1028700"/>
            <a:ext cx="3771900" cy="1028700"/>
          </a:xfrm>
          <a:prstGeom prst="wedgeRoundRectCallout">
            <a:avLst>
              <a:gd name="adj1" fmla="val -17814"/>
              <a:gd name="adj2" fmla="val 1776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t>夜間睡眠の量に関わらず</a:t>
            </a:r>
            <a:endParaRPr kumimoji="1" lang="en-US" altLang="ja-JP" sz="2000" dirty="0"/>
          </a:p>
          <a:p>
            <a:pPr algn="ctr"/>
            <a:r>
              <a:rPr kumimoji="1" lang="ja-JP" altLang="en-US" sz="2000" dirty="0"/>
              <a:t>１４</a:t>
            </a:r>
            <a:r>
              <a:rPr kumimoji="1" lang="en-US" altLang="ja-JP" sz="2000" dirty="0"/>
              <a:t>〜</a:t>
            </a:r>
            <a:r>
              <a:rPr kumimoji="1" lang="ja-JP" altLang="en-US" sz="2000" dirty="0"/>
              <a:t>１６時の時間帯で</a:t>
            </a:r>
            <a:endParaRPr kumimoji="1" lang="en-US" altLang="ja-JP" sz="2000" dirty="0"/>
          </a:p>
          <a:p>
            <a:pPr algn="ctr"/>
            <a:r>
              <a:rPr lang="ja-JP" altLang="en-US" sz="2000" dirty="0"/>
              <a:t>覚醒度が落ちる</a:t>
            </a:r>
            <a:endParaRPr kumimoji="1" lang="ja-JP" altLang="en-US" sz="2000" dirty="0"/>
          </a:p>
        </p:txBody>
      </p:sp>
    </p:spTree>
    <p:extLst>
      <p:ext uri="{BB962C8B-B14F-4D97-AF65-F5344CB8AC3E}">
        <p14:creationId xmlns:p14="http://schemas.microsoft.com/office/powerpoint/2010/main" val="40139641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713E7A8-B7AC-EC4D-86E6-2AB0DC1CA989}"/>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1" name="テキスト ボックス 10">
            <a:extLst>
              <a:ext uri="{FF2B5EF4-FFF2-40B4-BE49-F238E27FC236}">
                <a16:creationId xmlns:a16="http://schemas.microsoft.com/office/drawing/2014/main" id="{A38CE13B-2077-434A-B81B-C6305EA49362}"/>
              </a:ext>
            </a:extLst>
          </p:cNvPr>
          <p:cNvSpPr txBox="1"/>
          <p:nvPr/>
        </p:nvSpPr>
        <p:spPr>
          <a:xfrm>
            <a:off x="70865" y="122563"/>
            <a:ext cx="4288353" cy="707886"/>
          </a:xfrm>
          <a:prstGeom prst="rect">
            <a:avLst/>
          </a:prstGeom>
          <a:noFill/>
        </p:spPr>
        <p:txBody>
          <a:bodyPr wrap="none" rtlCol="0">
            <a:spAutoFit/>
          </a:bodyPr>
          <a:lstStyle/>
          <a:p>
            <a:r>
              <a:rPr lang="ja-JP" altLang="en-US" sz="4000" b="1" dirty="0">
                <a:solidFill>
                  <a:srgbClr val="F79646">
                    <a:lumMod val="75000"/>
                  </a:srgbClr>
                </a:solidFill>
                <a:latin typeface="Meiryo" panose="020B0604030504040204" pitchFamily="34" charset="-128"/>
                <a:ea typeface="Meiryo" panose="020B0604030504040204" pitchFamily="34" charset="-128"/>
              </a:rPr>
              <a:t>仮眠の種類と時間</a:t>
            </a:r>
            <a:endParaRPr lang="en-US" altLang="ja-JP" sz="4000" b="1" dirty="0">
              <a:solidFill>
                <a:srgbClr val="F79646">
                  <a:lumMod val="75000"/>
                </a:srgbClr>
              </a:solidFill>
              <a:latin typeface="Meiryo" panose="020B0604030504040204" pitchFamily="34" charset="-128"/>
              <a:ea typeface="Meiryo" panose="020B0604030504040204" pitchFamily="34" charset="-128"/>
            </a:endParaRPr>
          </a:p>
        </p:txBody>
      </p:sp>
      <p:sp>
        <p:nvSpPr>
          <p:cNvPr id="30" name="スライド番号プレースホルダー 4">
            <a:extLst>
              <a:ext uri="{FF2B5EF4-FFF2-40B4-BE49-F238E27FC236}">
                <a16:creationId xmlns:a16="http://schemas.microsoft.com/office/drawing/2014/main" id="{6E8FF2CB-9561-734D-A7A8-8D72E50ADA7D}"/>
              </a:ext>
            </a:extLst>
          </p:cNvPr>
          <p:cNvSpPr>
            <a:spLocks noGrp="1"/>
          </p:cNvSpPr>
          <p:nvPr>
            <p:ph type="sldNum" sz="quarter" idx="12"/>
          </p:nvPr>
        </p:nvSpPr>
        <p:spPr>
          <a:xfrm>
            <a:off x="6553200" y="6356350"/>
            <a:ext cx="2133600" cy="365125"/>
          </a:xfrm>
        </p:spPr>
        <p:txBody>
          <a:bodyPr/>
          <a:lstStyle/>
          <a:p>
            <a:fld id="{E9791DFF-FD54-7B44-9A52-7D9A5D7D4C11}" type="slidenum">
              <a:rPr lang="ja-JP" altLang="en-US" smtClean="0">
                <a:solidFill>
                  <a:prstClr val="black">
                    <a:tint val="75000"/>
                  </a:prstClr>
                </a:solidFill>
                <a:latin typeface="Calibri"/>
                <a:ea typeface="ＭＳ Ｐゴシック"/>
              </a:rPr>
              <a:pPr/>
              <a:t>79</a:t>
            </a:fld>
            <a:endParaRPr lang="ja-JP" altLang="en-US" dirty="0">
              <a:solidFill>
                <a:prstClr val="black">
                  <a:tint val="75000"/>
                </a:prstClr>
              </a:solidFill>
              <a:latin typeface="Calibri"/>
              <a:ea typeface="ＭＳ Ｐゴシック"/>
            </a:endParaRPr>
          </a:p>
        </p:txBody>
      </p:sp>
      <p:sp>
        <p:nvSpPr>
          <p:cNvPr id="4" name="テキスト ボックス 3"/>
          <p:cNvSpPr txBox="1"/>
          <p:nvPr/>
        </p:nvSpPr>
        <p:spPr>
          <a:xfrm>
            <a:off x="202038" y="6396335"/>
            <a:ext cx="8297968" cy="461665"/>
          </a:xfrm>
          <a:prstGeom prst="rect">
            <a:avLst/>
          </a:prstGeom>
          <a:noFill/>
        </p:spPr>
        <p:txBody>
          <a:bodyPr wrap="square" rtlCol="0">
            <a:spAutoFit/>
          </a:bodyPr>
          <a:lstStyle/>
          <a:p>
            <a:r>
              <a:rPr lang="ja-JP" altLang="en-US" sz="1200" dirty="0"/>
              <a:t>出典：</a:t>
            </a:r>
            <a:r>
              <a:rPr lang="en-US" altLang="ja-JP" sz="1200" dirty="0" err="1"/>
              <a:t>Dement,W</a:t>
            </a:r>
            <a:r>
              <a:rPr lang="en-US" altLang="ja-JP" sz="1200" dirty="0"/>
              <a:t>. &amp; </a:t>
            </a:r>
            <a:r>
              <a:rPr lang="en-US" altLang="ja-JP" sz="1200" dirty="0" err="1"/>
              <a:t>Kleitman,N</a:t>
            </a:r>
            <a:r>
              <a:rPr lang="en-US" altLang="ja-JP" sz="1200" dirty="0"/>
              <a:t>. 1957 Cyclic variation in EEG during sleep and their relation to eye movements, body motility and dreaming. Electroencephalography and clinical Neurophysiology 9:673-690</a:t>
            </a:r>
            <a:endParaRPr kumimoji="1" lang="ja-JP" altLang="en-US" sz="1200" dirty="0"/>
          </a:p>
        </p:txBody>
      </p:sp>
      <p:sp>
        <p:nvSpPr>
          <p:cNvPr id="13" name="正方形/長方形 12">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pic>
        <p:nvPicPr>
          <p:cNvPr id="7" name="図 6" descr="d0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947" y="2034673"/>
            <a:ext cx="6368376" cy="4288906"/>
          </a:xfrm>
          <a:prstGeom prst="rect">
            <a:avLst/>
          </a:prstGeom>
        </p:spPr>
      </p:pic>
      <p:sp>
        <p:nvSpPr>
          <p:cNvPr id="8" name="テキスト ボックス 7"/>
          <p:cNvSpPr txBox="1"/>
          <p:nvPr/>
        </p:nvSpPr>
        <p:spPr>
          <a:xfrm>
            <a:off x="346350" y="1067842"/>
            <a:ext cx="7590838" cy="83099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dirty="0"/>
              <a:t>ノンレム睡眠とレム睡眠が</a:t>
            </a:r>
            <a:r>
              <a:rPr kumimoji="1" lang="ja-JP" altLang="en-US" sz="2400" b="1" dirty="0">
                <a:solidFill>
                  <a:srgbClr val="FF0000"/>
                </a:solidFill>
              </a:rPr>
              <a:t>約９０分</a:t>
            </a:r>
            <a:r>
              <a:rPr kumimoji="1" lang="en-US" altLang="ja-JP" sz="2400" b="1" dirty="0">
                <a:solidFill>
                  <a:srgbClr val="FF0000"/>
                </a:solidFill>
              </a:rPr>
              <a:t> </a:t>
            </a:r>
            <a:r>
              <a:rPr kumimoji="1" lang="ja-JP" altLang="en-US" sz="2400" b="1" dirty="0">
                <a:solidFill>
                  <a:srgbClr val="FF0000"/>
                </a:solidFill>
              </a:rPr>
              <a:t>１サイクル</a:t>
            </a:r>
            <a:endParaRPr kumimoji="1" lang="en-US" altLang="ja-JP" sz="2400" b="1" dirty="0">
              <a:solidFill>
                <a:srgbClr val="FF0000"/>
              </a:solidFill>
            </a:endParaRPr>
          </a:p>
          <a:p>
            <a:r>
              <a:rPr kumimoji="1" lang="en-US" altLang="ja-JP" sz="2400" dirty="0"/>
              <a:t>※</a:t>
            </a:r>
            <a:r>
              <a:rPr kumimoji="1" lang="ja-JP" altLang="en-US" sz="2400" dirty="0"/>
              <a:t>ノンレム睡眠の時に起きると強い</a:t>
            </a:r>
            <a:r>
              <a:rPr kumimoji="1" lang="ja-JP" altLang="en-US" sz="2400" b="1" dirty="0">
                <a:solidFill>
                  <a:srgbClr val="FF0000"/>
                </a:solidFill>
              </a:rPr>
              <a:t>睡眠慣性</a:t>
            </a:r>
            <a:r>
              <a:rPr kumimoji="1" lang="ja-JP" altLang="en-US" sz="2400" dirty="0"/>
              <a:t>が発生する</a:t>
            </a:r>
          </a:p>
        </p:txBody>
      </p:sp>
      <p:sp>
        <p:nvSpPr>
          <p:cNvPr id="14" name="テキスト ボックス 13">
            <a:extLst>
              <a:ext uri="{FF2B5EF4-FFF2-40B4-BE49-F238E27FC236}">
                <a16:creationId xmlns:a16="http://schemas.microsoft.com/office/drawing/2014/main" id="{FE51E042-E274-9044-8F2E-C5DE5ACC886D}"/>
              </a:ext>
            </a:extLst>
          </p:cNvPr>
          <p:cNvSpPr txBox="1"/>
          <p:nvPr/>
        </p:nvSpPr>
        <p:spPr>
          <a:xfrm>
            <a:off x="3075236" y="6024981"/>
            <a:ext cx="198002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図</a:t>
            </a:r>
            <a:r>
              <a:rPr lang="ja-JP" altLang="en-US" sz="2000" dirty="0">
                <a:latin typeface="メイリオ" panose="020B0604030504040204" pitchFamily="50" charset="-128"/>
                <a:ea typeface="メイリオ" panose="020B0604030504040204" pitchFamily="50" charset="-128"/>
              </a:rPr>
              <a:t>　睡眠経過図</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9687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DSC00211.JPG"/>
          <p:cNvPicPr>
            <a:picLocks noChangeAspect="1"/>
          </p:cNvPicPr>
          <p:nvPr/>
        </p:nvPicPr>
        <p:blipFill>
          <a:blip r:embed="rId3" cstate="email">
            <a:alphaModFix/>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a:ext>
            </a:extLst>
          </a:blip>
          <a:stretch>
            <a:fillRect/>
          </a:stretch>
        </p:blipFill>
        <p:spPr>
          <a:xfrm>
            <a:off x="1981200" y="2474686"/>
            <a:ext cx="4713514" cy="2469805"/>
          </a:xfrm>
          <a:prstGeom prst="rect">
            <a:avLst/>
          </a:prstGeom>
          <a:effectLst/>
        </p:spPr>
      </p:pic>
      <p:grpSp>
        <p:nvGrpSpPr>
          <p:cNvPr id="4" name="図形グループ 11">
            <a:extLst>
              <a:ext uri="{FF2B5EF4-FFF2-40B4-BE49-F238E27FC236}">
                <a16:creationId xmlns:a16="http://schemas.microsoft.com/office/drawing/2014/main" id="{15B9D2A9-6C2B-1248-9BBE-402EB99021BD}"/>
              </a:ext>
            </a:extLst>
          </p:cNvPr>
          <p:cNvGrpSpPr/>
          <p:nvPr/>
        </p:nvGrpSpPr>
        <p:grpSpPr>
          <a:xfrm>
            <a:off x="321308" y="3482628"/>
            <a:ext cx="2191621" cy="951631"/>
            <a:chOff x="3719277" y="-282571"/>
            <a:chExt cx="4673600" cy="2810933"/>
          </a:xfrm>
          <a:noFill/>
        </p:grpSpPr>
        <p:sp>
          <p:nvSpPr>
            <p:cNvPr id="5" name="円形吹き出し 4">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71012"/>
                <a:gd name="adj2" fmla="val -16312"/>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7" name="テキスト ボックス 6">
              <a:extLst>
                <a:ext uri="{FF2B5EF4-FFF2-40B4-BE49-F238E27FC236}">
                  <a16:creationId xmlns:a16="http://schemas.microsoft.com/office/drawing/2014/main" id="{C2C2364E-053A-B94F-932F-9553257DA84F}"/>
                </a:ext>
              </a:extLst>
            </p:cNvPr>
            <p:cNvSpPr txBox="1"/>
            <p:nvPr/>
          </p:nvSpPr>
          <p:spPr>
            <a:xfrm>
              <a:off x="4640012" y="473634"/>
              <a:ext cx="2765632" cy="1367957"/>
            </a:xfrm>
            <a:prstGeom prst="rect">
              <a:avLst/>
            </a:prstGeom>
            <a:grpFill/>
            <a:ln>
              <a:noFill/>
            </a:ln>
          </p:spPr>
          <p:txBody>
            <a:bodyPr wrap="none" rtlCol="0">
              <a:spAutoFit/>
            </a:bodyPr>
            <a:lstStyle/>
            <a:p>
              <a:r>
                <a:rPr lang="ja-JP" altLang="en-US" sz="2400" dirty="0">
                  <a:latin typeface="メイリオ"/>
                  <a:ea typeface="メイリオ"/>
                  <a:cs typeface="メイリオ"/>
                </a:rPr>
                <a:t>認知力</a:t>
              </a:r>
              <a:r>
                <a:rPr kumimoji="1" lang="en-US" altLang="ja-JP" sz="2400" dirty="0">
                  <a:latin typeface="メイリオ"/>
                  <a:ea typeface="メイリオ"/>
                  <a:cs typeface="メイリオ"/>
                </a:rPr>
                <a:t>↗︎</a:t>
              </a:r>
              <a:endParaRPr kumimoji="1" lang="ja-JP" altLang="en-US" sz="2400" dirty="0">
                <a:latin typeface="メイリオ"/>
                <a:ea typeface="メイリオ"/>
                <a:cs typeface="メイリオ"/>
              </a:endParaRPr>
            </a:p>
          </p:txBody>
        </p:sp>
      </p:grpSp>
      <p:grpSp>
        <p:nvGrpSpPr>
          <p:cNvPr id="10" name="図形グループ 12">
            <a:extLst>
              <a:ext uri="{FF2B5EF4-FFF2-40B4-BE49-F238E27FC236}">
                <a16:creationId xmlns:a16="http://schemas.microsoft.com/office/drawing/2014/main" id="{0837A4C9-2F10-2946-A5EB-2AF2E40D3727}"/>
              </a:ext>
            </a:extLst>
          </p:cNvPr>
          <p:cNvGrpSpPr/>
          <p:nvPr/>
        </p:nvGrpSpPr>
        <p:grpSpPr>
          <a:xfrm>
            <a:off x="414174" y="4854285"/>
            <a:ext cx="4114695" cy="851173"/>
            <a:chOff x="154378" y="4504268"/>
            <a:chExt cx="5118934" cy="1811866"/>
          </a:xfrm>
        </p:grpSpPr>
        <p:sp>
          <p:nvSpPr>
            <p:cNvPr id="11" name="円形吹き出し 10">
              <a:extLst>
                <a:ext uri="{FF2B5EF4-FFF2-40B4-BE49-F238E27FC236}">
                  <a16:creationId xmlns:a16="http://schemas.microsoft.com/office/drawing/2014/main" id="{C01B6E5B-2609-3542-BE42-8AD09E6E5C6A}"/>
                </a:ext>
              </a:extLst>
            </p:cNvPr>
            <p:cNvSpPr/>
            <p:nvPr/>
          </p:nvSpPr>
          <p:spPr>
            <a:xfrm>
              <a:off x="154378" y="4504268"/>
              <a:ext cx="5118934" cy="1811866"/>
            </a:xfrm>
            <a:prstGeom prst="wedgeEllipseCallout">
              <a:avLst>
                <a:gd name="adj1" fmla="val 26423"/>
                <a:gd name="adj2" fmla="val -74703"/>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12" name="テキスト ボックス 11">
              <a:extLst>
                <a:ext uri="{FF2B5EF4-FFF2-40B4-BE49-F238E27FC236}">
                  <a16:creationId xmlns:a16="http://schemas.microsoft.com/office/drawing/2014/main" id="{40A07F31-7C14-B349-9BB4-A3C2A6570213}"/>
                </a:ext>
              </a:extLst>
            </p:cNvPr>
            <p:cNvSpPr txBox="1"/>
            <p:nvPr/>
          </p:nvSpPr>
          <p:spPr>
            <a:xfrm>
              <a:off x="769647" y="4787611"/>
              <a:ext cx="178640" cy="982732"/>
            </a:xfrm>
            <a:prstGeom prst="rect">
              <a:avLst/>
            </a:prstGeom>
            <a:noFill/>
          </p:spPr>
          <p:txBody>
            <a:bodyPr wrap="none" rtlCol="0">
              <a:spAutoFit/>
            </a:bodyPr>
            <a:lstStyle/>
            <a:p>
              <a:endParaRPr kumimoji="1" lang="ja-JP" altLang="en-US" sz="2400" dirty="0">
                <a:latin typeface="メイリオ"/>
                <a:ea typeface="メイリオ"/>
                <a:cs typeface="メイリオ"/>
              </a:endParaRPr>
            </a:p>
          </p:txBody>
        </p:sp>
        <p:sp>
          <p:nvSpPr>
            <p:cNvPr id="13" name="テキスト ボックス 12">
              <a:extLst>
                <a:ext uri="{FF2B5EF4-FFF2-40B4-BE49-F238E27FC236}">
                  <a16:creationId xmlns:a16="http://schemas.microsoft.com/office/drawing/2014/main" id="{FEC585A2-2F1C-9A4B-9A83-587315DE0840}"/>
                </a:ext>
              </a:extLst>
            </p:cNvPr>
            <p:cNvSpPr txBox="1"/>
            <p:nvPr/>
          </p:nvSpPr>
          <p:spPr>
            <a:xfrm>
              <a:off x="769647" y="5013307"/>
              <a:ext cx="3154864" cy="982732"/>
            </a:xfrm>
            <a:prstGeom prst="rect">
              <a:avLst/>
            </a:prstGeom>
            <a:noFill/>
          </p:spPr>
          <p:txBody>
            <a:bodyPr wrap="none" rtlCol="0">
              <a:spAutoFit/>
            </a:bodyPr>
            <a:lstStyle/>
            <a:p>
              <a:r>
                <a:rPr kumimoji="1" lang="ja-JP" altLang="en-US" sz="2400" dirty="0">
                  <a:latin typeface="メイリオ"/>
                  <a:ea typeface="メイリオ"/>
                  <a:cs typeface="メイリオ"/>
                </a:rPr>
                <a:t>一日の睡眠時間の補完</a:t>
              </a:r>
            </a:p>
          </p:txBody>
        </p:sp>
      </p:grpSp>
      <p:grpSp>
        <p:nvGrpSpPr>
          <p:cNvPr id="18" name="図形グループ 11">
            <a:extLst>
              <a:ext uri="{FF2B5EF4-FFF2-40B4-BE49-F238E27FC236}">
                <a16:creationId xmlns:a16="http://schemas.microsoft.com/office/drawing/2014/main" id="{15B9D2A9-6C2B-1248-9BBE-402EB99021BD}"/>
              </a:ext>
            </a:extLst>
          </p:cNvPr>
          <p:cNvGrpSpPr/>
          <p:nvPr/>
        </p:nvGrpSpPr>
        <p:grpSpPr>
          <a:xfrm>
            <a:off x="6482637" y="3694287"/>
            <a:ext cx="2487192" cy="1081169"/>
            <a:chOff x="3719277" y="-282571"/>
            <a:chExt cx="4673600" cy="2810933"/>
          </a:xfrm>
          <a:noFill/>
        </p:grpSpPr>
        <p:sp>
          <p:nvSpPr>
            <p:cNvPr id="19" name="円形吹き出し 18">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70453"/>
                <a:gd name="adj2" fmla="val -29236"/>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20" name="テキスト ボックス 19">
              <a:extLst>
                <a:ext uri="{FF2B5EF4-FFF2-40B4-BE49-F238E27FC236}">
                  <a16:creationId xmlns:a16="http://schemas.microsoft.com/office/drawing/2014/main" id="{C2C2364E-053A-B94F-932F-9553257DA84F}"/>
                </a:ext>
              </a:extLst>
            </p:cNvPr>
            <p:cNvSpPr txBox="1"/>
            <p:nvPr/>
          </p:nvSpPr>
          <p:spPr>
            <a:xfrm>
              <a:off x="4682530" y="551172"/>
              <a:ext cx="2660330" cy="1367957"/>
            </a:xfrm>
            <a:prstGeom prst="rect">
              <a:avLst/>
            </a:prstGeom>
            <a:grpFill/>
            <a:ln>
              <a:noFill/>
            </a:ln>
          </p:spPr>
          <p:txBody>
            <a:bodyPr wrap="none" rtlCol="0">
              <a:spAutoFit/>
            </a:bodyPr>
            <a:lstStyle/>
            <a:p>
              <a:r>
                <a:rPr kumimoji="1" lang="ja-JP" altLang="en-US" sz="2400" dirty="0">
                  <a:latin typeface="メイリオ"/>
                  <a:ea typeface="メイリオ"/>
                  <a:cs typeface="メイリオ"/>
                </a:rPr>
                <a:t>記憶力</a:t>
              </a:r>
              <a:r>
                <a:rPr kumimoji="1" lang="en-US" altLang="ja-JP" sz="2400" dirty="0">
                  <a:latin typeface="メイリオ"/>
                  <a:ea typeface="メイリオ"/>
                  <a:cs typeface="メイリオ"/>
                </a:rPr>
                <a:t>↗︎</a:t>
              </a:r>
              <a:endParaRPr kumimoji="1" lang="ja-JP" altLang="en-US" sz="2400" dirty="0">
                <a:latin typeface="メイリオ"/>
                <a:ea typeface="メイリオ"/>
                <a:cs typeface="メイリオ"/>
              </a:endParaRPr>
            </a:p>
          </p:txBody>
        </p:sp>
      </p:grpSp>
      <p:grpSp>
        <p:nvGrpSpPr>
          <p:cNvPr id="21" name="図形グループ 11">
            <a:extLst>
              <a:ext uri="{FF2B5EF4-FFF2-40B4-BE49-F238E27FC236}">
                <a16:creationId xmlns:a16="http://schemas.microsoft.com/office/drawing/2014/main" id="{15B9D2A9-6C2B-1248-9BBE-402EB99021BD}"/>
              </a:ext>
            </a:extLst>
          </p:cNvPr>
          <p:cNvGrpSpPr/>
          <p:nvPr/>
        </p:nvGrpSpPr>
        <p:grpSpPr>
          <a:xfrm>
            <a:off x="6300204" y="2001117"/>
            <a:ext cx="2639592" cy="948648"/>
            <a:chOff x="3719277" y="-282571"/>
            <a:chExt cx="4673600" cy="2810933"/>
          </a:xfrm>
          <a:noFill/>
        </p:grpSpPr>
        <p:sp>
          <p:nvSpPr>
            <p:cNvPr id="22" name="円形吹き出し 21">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66312"/>
                <a:gd name="adj2" fmla="val 46818"/>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23" name="テキスト ボックス 22">
              <a:extLst>
                <a:ext uri="{FF2B5EF4-FFF2-40B4-BE49-F238E27FC236}">
                  <a16:creationId xmlns:a16="http://schemas.microsoft.com/office/drawing/2014/main" id="{C2C2364E-053A-B94F-932F-9553257DA84F}"/>
                </a:ext>
              </a:extLst>
            </p:cNvPr>
            <p:cNvSpPr txBox="1"/>
            <p:nvPr/>
          </p:nvSpPr>
          <p:spPr>
            <a:xfrm>
              <a:off x="4548034" y="551172"/>
              <a:ext cx="3051676" cy="1367957"/>
            </a:xfrm>
            <a:prstGeom prst="rect">
              <a:avLst/>
            </a:prstGeom>
            <a:grpFill/>
            <a:ln>
              <a:noFill/>
            </a:ln>
          </p:spPr>
          <p:txBody>
            <a:bodyPr wrap="none" rtlCol="0">
              <a:spAutoFit/>
            </a:bodyPr>
            <a:lstStyle/>
            <a:p>
              <a:r>
                <a:rPr kumimoji="1" lang="ja-JP" altLang="en-US" sz="2400" dirty="0">
                  <a:latin typeface="メイリオ"/>
                  <a:ea typeface="メイリオ"/>
                  <a:cs typeface="メイリオ"/>
                </a:rPr>
                <a:t>作業意欲</a:t>
              </a:r>
              <a:r>
                <a:rPr kumimoji="1" lang="en-US" altLang="ja-JP" sz="2400" dirty="0">
                  <a:latin typeface="メイリオ"/>
                  <a:ea typeface="メイリオ"/>
                  <a:cs typeface="メイリオ"/>
                </a:rPr>
                <a:t>↗︎</a:t>
              </a:r>
              <a:endParaRPr kumimoji="1" lang="ja-JP" altLang="en-US" sz="2400" dirty="0">
                <a:latin typeface="メイリオ"/>
                <a:ea typeface="メイリオ"/>
                <a:cs typeface="メイリオ"/>
              </a:endParaRPr>
            </a:p>
          </p:txBody>
        </p:sp>
      </p:grpSp>
      <p:grpSp>
        <p:nvGrpSpPr>
          <p:cNvPr id="24" name="図形グループ 11">
            <a:extLst>
              <a:ext uri="{FF2B5EF4-FFF2-40B4-BE49-F238E27FC236}">
                <a16:creationId xmlns:a16="http://schemas.microsoft.com/office/drawing/2014/main" id="{15B9D2A9-6C2B-1248-9BBE-402EB99021BD}"/>
              </a:ext>
            </a:extLst>
          </p:cNvPr>
          <p:cNvGrpSpPr/>
          <p:nvPr/>
        </p:nvGrpSpPr>
        <p:grpSpPr>
          <a:xfrm>
            <a:off x="4760757" y="5006078"/>
            <a:ext cx="3393909" cy="934748"/>
            <a:chOff x="3719277" y="-282571"/>
            <a:chExt cx="6009174" cy="2810933"/>
          </a:xfrm>
          <a:noFill/>
        </p:grpSpPr>
        <p:sp>
          <p:nvSpPr>
            <p:cNvPr id="25" name="円形吹き出し 24">
              <a:extLst>
                <a:ext uri="{FF2B5EF4-FFF2-40B4-BE49-F238E27FC236}">
                  <a16:creationId xmlns:a16="http://schemas.microsoft.com/office/drawing/2014/main" id="{5B0B982B-36B9-A042-802E-DD772952872C}"/>
                </a:ext>
              </a:extLst>
            </p:cNvPr>
            <p:cNvSpPr/>
            <p:nvPr/>
          </p:nvSpPr>
          <p:spPr>
            <a:xfrm>
              <a:off x="3719277" y="-282571"/>
              <a:ext cx="6009174" cy="2810933"/>
            </a:xfrm>
            <a:prstGeom prst="wedgeEllipseCallout">
              <a:avLst>
                <a:gd name="adj1" fmla="val -36091"/>
                <a:gd name="adj2" fmla="val -71179"/>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28" name="テキスト ボックス 27">
              <a:extLst>
                <a:ext uri="{FF2B5EF4-FFF2-40B4-BE49-F238E27FC236}">
                  <a16:creationId xmlns:a16="http://schemas.microsoft.com/office/drawing/2014/main" id="{C2C2364E-053A-B94F-932F-9553257DA84F}"/>
                </a:ext>
              </a:extLst>
            </p:cNvPr>
            <p:cNvSpPr txBox="1"/>
            <p:nvPr/>
          </p:nvSpPr>
          <p:spPr>
            <a:xfrm>
              <a:off x="4548034" y="551172"/>
              <a:ext cx="4141558" cy="1388299"/>
            </a:xfrm>
            <a:prstGeom prst="rect">
              <a:avLst/>
            </a:prstGeom>
            <a:grpFill/>
            <a:ln>
              <a:noFill/>
            </a:ln>
          </p:spPr>
          <p:txBody>
            <a:bodyPr wrap="none" rtlCol="0">
              <a:spAutoFit/>
            </a:bodyPr>
            <a:lstStyle/>
            <a:p>
              <a:r>
                <a:rPr lang="ja-JP" altLang="en-US" sz="2400" dirty="0">
                  <a:latin typeface="メイリオ"/>
                  <a:ea typeface="メイリオ"/>
                  <a:cs typeface="メイリオ"/>
                </a:rPr>
                <a:t>運動競技成績</a:t>
              </a:r>
              <a:r>
                <a:rPr kumimoji="1" lang="en-US" altLang="ja-JP" sz="2400" dirty="0">
                  <a:latin typeface="メイリオ"/>
                  <a:ea typeface="メイリオ"/>
                  <a:cs typeface="メイリオ"/>
                </a:rPr>
                <a:t>↗︎</a:t>
              </a:r>
              <a:endParaRPr kumimoji="1" lang="ja-JP" altLang="en-US" sz="2400" dirty="0">
                <a:latin typeface="メイリオ"/>
                <a:ea typeface="メイリオ"/>
                <a:cs typeface="メイリオ"/>
              </a:endParaRPr>
            </a:p>
          </p:txBody>
        </p:sp>
      </p:grpSp>
      <p:grpSp>
        <p:nvGrpSpPr>
          <p:cNvPr id="29" name="図形グループ 11">
            <a:extLst>
              <a:ext uri="{FF2B5EF4-FFF2-40B4-BE49-F238E27FC236}">
                <a16:creationId xmlns:a16="http://schemas.microsoft.com/office/drawing/2014/main" id="{15B9D2A9-6C2B-1248-9BBE-402EB99021BD}"/>
              </a:ext>
            </a:extLst>
          </p:cNvPr>
          <p:cNvGrpSpPr/>
          <p:nvPr/>
        </p:nvGrpSpPr>
        <p:grpSpPr>
          <a:xfrm>
            <a:off x="199919" y="2080103"/>
            <a:ext cx="2639593" cy="948648"/>
            <a:chOff x="3719277" y="-282571"/>
            <a:chExt cx="4673600" cy="2810933"/>
          </a:xfrm>
          <a:noFill/>
        </p:grpSpPr>
        <p:sp>
          <p:nvSpPr>
            <p:cNvPr id="30" name="円形吹き出し 29">
              <a:extLst>
                <a:ext uri="{FF2B5EF4-FFF2-40B4-BE49-F238E27FC236}">
                  <a16:creationId xmlns:a16="http://schemas.microsoft.com/office/drawing/2014/main" id="{5B0B982B-36B9-A042-802E-DD772952872C}"/>
                </a:ext>
              </a:extLst>
            </p:cNvPr>
            <p:cNvSpPr/>
            <p:nvPr/>
          </p:nvSpPr>
          <p:spPr>
            <a:xfrm>
              <a:off x="3719277" y="-282571"/>
              <a:ext cx="4673600" cy="2810933"/>
            </a:xfrm>
            <a:prstGeom prst="wedgeEllipseCallout">
              <a:avLst>
                <a:gd name="adj1" fmla="val 57409"/>
                <a:gd name="adj2" fmla="val 75735"/>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31" name="テキスト ボックス 30">
              <a:extLst>
                <a:ext uri="{FF2B5EF4-FFF2-40B4-BE49-F238E27FC236}">
                  <a16:creationId xmlns:a16="http://schemas.microsoft.com/office/drawing/2014/main" id="{C2C2364E-053A-B94F-932F-9553257DA84F}"/>
                </a:ext>
              </a:extLst>
            </p:cNvPr>
            <p:cNvSpPr txBox="1"/>
            <p:nvPr/>
          </p:nvSpPr>
          <p:spPr>
            <a:xfrm>
              <a:off x="4548034" y="551172"/>
              <a:ext cx="3051674" cy="1367957"/>
            </a:xfrm>
            <a:prstGeom prst="rect">
              <a:avLst/>
            </a:prstGeom>
            <a:grpFill/>
            <a:ln>
              <a:noFill/>
            </a:ln>
          </p:spPr>
          <p:txBody>
            <a:bodyPr wrap="none" rtlCol="0">
              <a:spAutoFit/>
            </a:bodyPr>
            <a:lstStyle/>
            <a:p>
              <a:r>
                <a:rPr lang="ja-JP" altLang="en-US" sz="2400" dirty="0">
                  <a:latin typeface="メイリオ"/>
                  <a:ea typeface="メイリオ"/>
                  <a:cs typeface="メイリオ"/>
                </a:rPr>
                <a:t>学業成績</a:t>
              </a:r>
              <a:r>
                <a:rPr kumimoji="1" lang="en-US" altLang="ja-JP" sz="2400" dirty="0">
                  <a:latin typeface="メイリオ"/>
                  <a:ea typeface="メイリオ"/>
                  <a:cs typeface="メイリオ"/>
                </a:rPr>
                <a:t>↗︎</a:t>
              </a:r>
              <a:endParaRPr kumimoji="1" lang="ja-JP" altLang="en-US" sz="2400" dirty="0">
                <a:latin typeface="メイリオ"/>
                <a:ea typeface="メイリオ"/>
                <a:cs typeface="メイリオ"/>
              </a:endParaRPr>
            </a:p>
          </p:txBody>
        </p:sp>
      </p:grpSp>
      <p:grpSp>
        <p:nvGrpSpPr>
          <p:cNvPr id="32" name="図形グループ 11">
            <a:extLst>
              <a:ext uri="{FF2B5EF4-FFF2-40B4-BE49-F238E27FC236}">
                <a16:creationId xmlns:a16="http://schemas.microsoft.com/office/drawing/2014/main" id="{15B9D2A9-6C2B-1248-9BBE-402EB99021BD}"/>
              </a:ext>
            </a:extLst>
          </p:cNvPr>
          <p:cNvGrpSpPr/>
          <p:nvPr/>
        </p:nvGrpSpPr>
        <p:grpSpPr>
          <a:xfrm>
            <a:off x="2243582" y="1331353"/>
            <a:ext cx="4087133" cy="934748"/>
            <a:chOff x="3719277" y="-282571"/>
            <a:chExt cx="7236579" cy="2810933"/>
          </a:xfrm>
          <a:noFill/>
        </p:grpSpPr>
        <p:sp>
          <p:nvSpPr>
            <p:cNvPr id="33" name="円形吹き出し 32">
              <a:extLst>
                <a:ext uri="{FF2B5EF4-FFF2-40B4-BE49-F238E27FC236}">
                  <a16:creationId xmlns:a16="http://schemas.microsoft.com/office/drawing/2014/main" id="{5B0B982B-36B9-A042-802E-DD772952872C}"/>
                </a:ext>
              </a:extLst>
            </p:cNvPr>
            <p:cNvSpPr/>
            <p:nvPr/>
          </p:nvSpPr>
          <p:spPr>
            <a:xfrm>
              <a:off x="3719277" y="-282571"/>
              <a:ext cx="7236579" cy="2810933"/>
            </a:xfrm>
            <a:prstGeom prst="wedgeEllipseCallout">
              <a:avLst>
                <a:gd name="adj1" fmla="val 5968"/>
                <a:gd name="adj2" fmla="val 86036"/>
              </a:avLst>
            </a:prstGeom>
            <a:gradFill>
              <a:gsLst>
                <a:gs pos="28000">
                  <a:schemeClr val="accent6">
                    <a:lumMod val="20000"/>
                    <a:lumOff val="80000"/>
                  </a:schemeClr>
                </a:gs>
                <a:gs pos="0">
                  <a:srgbClr val="FF0000"/>
                </a:gs>
                <a:gs pos="100000">
                  <a:schemeClr val="accent6">
                    <a:lumMod val="100000"/>
                  </a:schemeClr>
                </a:gs>
              </a:gsLst>
              <a:path path="circle">
                <a:fillToRect l="50000" t="-80000" r="50000" b="180000"/>
              </a:path>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
          <p:nvSpPr>
            <p:cNvPr id="34" name="テキスト ボックス 33">
              <a:extLst>
                <a:ext uri="{FF2B5EF4-FFF2-40B4-BE49-F238E27FC236}">
                  <a16:creationId xmlns:a16="http://schemas.microsoft.com/office/drawing/2014/main" id="{C2C2364E-053A-B94F-932F-9553257DA84F}"/>
                </a:ext>
              </a:extLst>
            </p:cNvPr>
            <p:cNvSpPr txBox="1"/>
            <p:nvPr/>
          </p:nvSpPr>
          <p:spPr>
            <a:xfrm>
              <a:off x="4548034" y="551172"/>
              <a:ext cx="5231441" cy="1388299"/>
            </a:xfrm>
            <a:prstGeom prst="rect">
              <a:avLst/>
            </a:prstGeom>
            <a:grpFill/>
            <a:ln>
              <a:noFill/>
            </a:ln>
          </p:spPr>
          <p:txBody>
            <a:bodyPr wrap="none" rtlCol="0">
              <a:spAutoFit/>
            </a:bodyPr>
            <a:lstStyle/>
            <a:p>
              <a:r>
                <a:rPr lang="ja-JP" altLang="en-US" sz="2400" dirty="0">
                  <a:latin typeface="メイリオ"/>
                  <a:ea typeface="メイリオ"/>
                  <a:cs typeface="メイリオ"/>
                </a:rPr>
                <a:t>手軽な睡眠不足解消</a:t>
              </a:r>
              <a:endParaRPr kumimoji="1" lang="ja-JP" altLang="en-US" sz="2400" dirty="0">
                <a:latin typeface="メイリオ"/>
                <a:ea typeface="メイリオ"/>
                <a:cs typeface="メイリオ"/>
              </a:endParaRPr>
            </a:p>
          </p:txBody>
        </p:sp>
      </p:grpSp>
      <p:sp>
        <p:nvSpPr>
          <p:cNvPr id="2" name="スライド番号プレースホルダー 1">
            <a:extLst>
              <a:ext uri="{FF2B5EF4-FFF2-40B4-BE49-F238E27FC236}">
                <a16:creationId xmlns:a16="http://schemas.microsoft.com/office/drawing/2014/main" id="{405A9B4A-8FD6-BC4C-AD63-EF0B566DF81E}"/>
              </a:ext>
            </a:extLst>
          </p:cNvPr>
          <p:cNvSpPr>
            <a:spLocks noGrp="1"/>
          </p:cNvSpPr>
          <p:nvPr>
            <p:ph type="sldNum" sz="quarter" idx="12"/>
          </p:nvPr>
        </p:nvSpPr>
        <p:spPr/>
        <p:txBody>
          <a:bodyPr/>
          <a:lstStyle/>
          <a:p>
            <a:fld id="{E9791DFF-FD54-7B44-9A52-7D9A5D7D4C11}" type="slidenum">
              <a:rPr kumimoji="1" lang="ja-JP" altLang="en-US" smtClean="0"/>
              <a:t>8</a:t>
            </a:fld>
            <a:endParaRPr kumimoji="1" lang="ja-JP" altLang="en-US"/>
          </a:p>
        </p:txBody>
      </p:sp>
      <p:sp>
        <p:nvSpPr>
          <p:cNvPr id="35" name="テキスト ボックス 34"/>
          <p:cNvSpPr txBox="1"/>
          <p:nvPr/>
        </p:nvSpPr>
        <p:spPr>
          <a:xfrm>
            <a:off x="1289519" y="6413698"/>
            <a:ext cx="7233571" cy="307777"/>
          </a:xfrm>
          <a:prstGeom prst="rect">
            <a:avLst/>
          </a:prstGeom>
          <a:noFill/>
        </p:spPr>
        <p:txBody>
          <a:bodyPr wrap="none" rtlCol="0">
            <a:spAutoFit/>
          </a:bodyPr>
          <a:lstStyle/>
          <a:p>
            <a:pPr lvl="0">
              <a:defRPr/>
            </a:pPr>
            <a:r>
              <a:rPr lang="ja-JP" altLang="en-US" sz="1400" dirty="0">
                <a:solidFill>
                  <a:prstClr val="black"/>
                </a:solidFill>
                <a:latin typeface="Meiryo" panose="020B0604030504040204" pitchFamily="34" charset="-128"/>
                <a:ea typeface="Meiryo" panose="020B0604030504040204" pitchFamily="34" charset="-128"/>
                <a:cs typeface="メイリオ"/>
              </a:rPr>
              <a:t>出典</a:t>
            </a:r>
            <a:r>
              <a:rPr lang="en-US" altLang="ja-JP" sz="1400" dirty="0">
                <a:solidFill>
                  <a:prstClr val="black"/>
                </a:solidFill>
                <a:latin typeface="Meiryo" panose="020B0604030504040204" pitchFamily="34" charset="-128"/>
                <a:ea typeface="Meiryo" panose="020B0604030504040204" pitchFamily="34" charset="-128"/>
                <a:cs typeface="メイリオ"/>
              </a:rPr>
              <a:t>:</a:t>
            </a:r>
            <a:r>
              <a:rPr lang="ja-JP" altLang="en-US" sz="1400" dirty="0">
                <a:solidFill>
                  <a:prstClr val="black"/>
                </a:solidFill>
                <a:latin typeface="Meiryo" panose="020B0604030504040204" pitchFamily="34" charset="-128"/>
                <a:ea typeface="Meiryo" panose="020B0604030504040204" pitchFamily="34" charset="-128"/>
                <a:cs typeface="メイリオ"/>
              </a:rPr>
              <a:t>　若島恵介・辛島光彦</a:t>
            </a:r>
            <a:r>
              <a:rPr lang="en-US" altLang="ja-JP" sz="1400" dirty="0">
                <a:solidFill>
                  <a:prstClr val="black"/>
                </a:solidFill>
                <a:latin typeface="Meiryo" panose="020B0604030504040204" pitchFamily="34" charset="-128"/>
                <a:ea typeface="Meiryo" panose="020B0604030504040204" pitchFamily="34" charset="-128"/>
                <a:cs typeface="メイリオ"/>
              </a:rPr>
              <a:t>, </a:t>
            </a:r>
            <a:r>
              <a:rPr lang="ja-JP" altLang="en-US" sz="1400" dirty="0">
                <a:solidFill>
                  <a:prstClr val="black"/>
                </a:solidFill>
                <a:latin typeface="Meiryo" panose="020B0604030504040204" pitchFamily="34" charset="-128"/>
                <a:ea typeface="Meiryo" panose="020B0604030504040204" pitchFamily="34" charset="-128"/>
                <a:cs typeface="メイリオ"/>
              </a:rPr>
              <a:t>うつ伏せ姿勢による昼休みの短時間仮眠の効果について</a:t>
            </a:r>
            <a:r>
              <a:rPr lang="en-US" altLang="ja-JP" sz="1400" baseline="30000" dirty="0">
                <a:solidFill>
                  <a:prstClr val="black"/>
                </a:solidFill>
                <a:latin typeface="Meiryo" panose="020B0604030504040204" pitchFamily="34" charset="-128"/>
                <a:ea typeface="Meiryo" panose="020B0604030504040204" pitchFamily="34" charset="-128"/>
                <a:cs typeface="メイリオ"/>
              </a:rPr>
              <a:t>5)</a:t>
            </a:r>
            <a:endParaRPr lang="ja-JP" altLang="en-US" sz="1400" baseline="30000" dirty="0">
              <a:solidFill>
                <a:prstClr val="black"/>
              </a:solidFill>
              <a:latin typeface="Meiryo" panose="020B0604030504040204" pitchFamily="34" charset="-128"/>
              <a:ea typeface="Meiryo" panose="020B0604030504040204" pitchFamily="34" charset="-128"/>
              <a:cs typeface="メイリオ"/>
            </a:endParaRPr>
          </a:p>
        </p:txBody>
      </p:sp>
      <p:sp>
        <p:nvSpPr>
          <p:cNvPr id="38" name="正方形/長方形 37">
            <a:extLst>
              <a:ext uri="{FF2B5EF4-FFF2-40B4-BE49-F238E27FC236}">
                <a16:creationId xmlns:a16="http://schemas.microsoft.com/office/drawing/2014/main" id="{85544BC7-957A-8147-8BF9-066477A009D0}"/>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45" name="テキスト ボックス 44">
            <a:extLst>
              <a:ext uri="{FF2B5EF4-FFF2-40B4-BE49-F238E27FC236}">
                <a16:creationId xmlns:a16="http://schemas.microsoft.com/office/drawing/2014/main" id="{11EEA898-7D51-014C-AB42-D435DAC6FAD1}"/>
              </a:ext>
            </a:extLst>
          </p:cNvPr>
          <p:cNvSpPr txBox="1"/>
          <p:nvPr/>
        </p:nvSpPr>
        <p:spPr>
          <a:xfrm>
            <a:off x="70865" y="122563"/>
            <a:ext cx="4801314"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メリットはたくさん</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36" name="正方形/長方形 35">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37" name="正方形/長方形 36">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46" name="正方形/長方形 45">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47" name="正方形/長方形 46">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48" name="正方形/長方形 47">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231517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5A55E1-1992-5447-ADBC-2C4D44FF9FC6}"/>
              </a:ext>
            </a:extLst>
          </p:cNvPr>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80</a:t>
            </a:fld>
            <a:endParaRPr lang="ja-JP" altLang="en-US">
              <a:solidFill>
                <a:prstClr val="black">
                  <a:tint val="75000"/>
                </a:prstClr>
              </a:solidFill>
            </a:endParaRPr>
          </a:p>
        </p:txBody>
      </p:sp>
      <p:sp>
        <p:nvSpPr>
          <p:cNvPr id="6" name="テキスト ボックス 5">
            <a:extLst>
              <a:ext uri="{FF2B5EF4-FFF2-40B4-BE49-F238E27FC236}">
                <a16:creationId xmlns:a16="http://schemas.microsoft.com/office/drawing/2014/main" id="{29A40EC0-35EB-E844-B0A2-68765A5C2CCE}"/>
              </a:ext>
            </a:extLst>
          </p:cNvPr>
          <p:cNvSpPr txBox="1"/>
          <p:nvPr/>
        </p:nvSpPr>
        <p:spPr>
          <a:xfrm>
            <a:off x="1658883" y="1364405"/>
            <a:ext cx="5826235" cy="1938992"/>
          </a:xfrm>
          <a:prstGeom prst="rect">
            <a:avLst/>
          </a:prstGeom>
          <a:noFill/>
        </p:spPr>
        <p:txBody>
          <a:bodyPr wrap="none" rtlCol="0">
            <a:spAutoFit/>
          </a:bodyPr>
          <a:lstStyle/>
          <a:p>
            <a:pPr algn="ctr"/>
            <a:r>
              <a:rPr lang="ja-JP" altLang="en-US" sz="6000" b="1" dirty="0">
                <a:solidFill>
                  <a:schemeClr val="accent6">
                    <a:lumMod val="75000"/>
                  </a:schemeClr>
                </a:solidFill>
                <a:latin typeface="Meiryo" panose="020B0604030504040204" pitchFamily="34" charset="-128"/>
                <a:ea typeface="Meiryo" panose="020B0604030504040204" pitchFamily="34" charset="-128"/>
              </a:rPr>
              <a:t>仮眠室</a:t>
            </a:r>
            <a:r>
              <a:rPr lang="en-US" altLang="ja-JP" sz="6000" b="1" dirty="0">
                <a:solidFill>
                  <a:schemeClr val="accent6">
                    <a:lumMod val="75000"/>
                  </a:schemeClr>
                </a:solidFill>
                <a:latin typeface="Meiryo" panose="020B0604030504040204" pitchFamily="34" charset="-128"/>
                <a:ea typeface="Meiryo" panose="020B0604030504040204" pitchFamily="34" charset="-128"/>
              </a:rPr>
              <a:t> </a:t>
            </a:r>
            <a:r>
              <a:rPr lang="ja-JP" altLang="en-US" sz="6000" b="1" dirty="0">
                <a:solidFill>
                  <a:schemeClr val="accent6">
                    <a:lumMod val="75000"/>
                  </a:schemeClr>
                </a:solidFill>
                <a:latin typeface="Meiryo" panose="020B0604030504040204" pitchFamily="34" charset="-128"/>
                <a:ea typeface="Meiryo" panose="020B0604030504040204" pitchFamily="34" charset="-128"/>
              </a:rPr>
              <a:t>実験結果</a:t>
            </a:r>
            <a:endParaRPr lang="en-US" altLang="ja-JP" sz="6000" b="1" dirty="0">
              <a:solidFill>
                <a:schemeClr val="accent6">
                  <a:lumMod val="75000"/>
                </a:schemeClr>
              </a:solidFill>
              <a:latin typeface="Meiryo" panose="020B0604030504040204" pitchFamily="34" charset="-128"/>
              <a:ea typeface="Meiryo" panose="020B0604030504040204" pitchFamily="34" charset="-128"/>
            </a:endParaRPr>
          </a:p>
          <a:p>
            <a:pPr algn="ctr"/>
            <a:r>
              <a:rPr kumimoji="1" lang="ja-JP" altLang="en-US" sz="6000" b="1" dirty="0">
                <a:solidFill>
                  <a:schemeClr val="accent6">
                    <a:lumMod val="75000"/>
                  </a:schemeClr>
                </a:solidFill>
                <a:latin typeface="Meiryo" panose="020B0604030504040204" pitchFamily="34" charset="-128"/>
                <a:ea typeface="Meiryo" panose="020B0604030504040204" pitchFamily="34" charset="-128"/>
              </a:rPr>
              <a:t>詳細版</a:t>
            </a:r>
          </a:p>
        </p:txBody>
      </p:sp>
      <p:sp>
        <p:nvSpPr>
          <p:cNvPr id="7" name="正方形/長方形 6">
            <a:extLst>
              <a:ext uri="{FF2B5EF4-FFF2-40B4-BE49-F238E27FC236}">
                <a16:creationId xmlns:a16="http://schemas.microsoft.com/office/drawing/2014/main" id="{B0DEB22D-B643-5A47-8FE3-B9A2CA36FEDD}"/>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4922402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334D942-3778-314C-9CC5-3D8C565D69AA}"/>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1" name="テキスト ボックス 10">
            <a:extLst>
              <a:ext uri="{FF2B5EF4-FFF2-40B4-BE49-F238E27FC236}">
                <a16:creationId xmlns:a16="http://schemas.microsoft.com/office/drawing/2014/main" id="{AB6CD70A-DF32-014C-8012-E7DC73D21D36}"/>
              </a:ext>
            </a:extLst>
          </p:cNvPr>
          <p:cNvSpPr txBox="1"/>
          <p:nvPr/>
        </p:nvSpPr>
        <p:spPr>
          <a:xfrm>
            <a:off x="70865" y="122563"/>
            <a:ext cx="5314275" cy="707886"/>
          </a:xfrm>
          <a:prstGeom prst="rect">
            <a:avLst/>
          </a:prstGeom>
          <a:noFill/>
        </p:spPr>
        <p:txBody>
          <a:bodyPr wrap="none" rtlCol="0">
            <a:spAutoFit/>
          </a:bodyPr>
          <a:lstStyle/>
          <a:p>
            <a:r>
              <a:rPr lang="ja-JP" altLang="en-US" sz="4000" b="1" dirty="0">
                <a:solidFill>
                  <a:srgbClr val="F79646">
                    <a:lumMod val="75000"/>
                  </a:srgbClr>
                </a:solidFill>
                <a:latin typeface="Meiryo" panose="020B0604030504040204" pitchFamily="34" charset="-128"/>
                <a:ea typeface="Meiryo" panose="020B0604030504040204" pitchFamily="34" charset="-128"/>
              </a:rPr>
              <a:t>仮眠室実験の個人属性</a:t>
            </a:r>
            <a:endParaRPr lang="en-US" altLang="ja-JP" sz="4000" b="1" dirty="0">
              <a:solidFill>
                <a:srgbClr val="F79646">
                  <a:lumMod val="75000"/>
                </a:srgbClr>
              </a:solidFill>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graphicFrame>
        <p:nvGraphicFramePr>
          <p:cNvPr id="25" name="表 24"/>
          <p:cNvGraphicFramePr>
            <a:graphicFrameLocks noGrp="1"/>
          </p:cNvGraphicFramePr>
          <p:nvPr>
            <p:extLst/>
          </p:nvPr>
        </p:nvGraphicFramePr>
        <p:xfrm>
          <a:off x="1079498" y="1324039"/>
          <a:ext cx="6985003" cy="2562162"/>
        </p:xfrm>
        <a:graphic>
          <a:graphicData uri="http://schemas.openxmlformats.org/drawingml/2006/table">
            <a:tbl>
              <a:tblPr firstRow="1" bandRow="1">
                <a:tableStyleId>{8A107856-5554-42FB-B03E-39F5DBC370BA}</a:tableStyleId>
              </a:tblPr>
              <a:tblGrid>
                <a:gridCol w="1562376">
                  <a:extLst>
                    <a:ext uri="{9D8B030D-6E8A-4147-A177-3AD203B41FA5}">
                      <a16:colId xmlns:a16="http://schemas.microsoft.com/office/drawing/2014/main" val="20000"/>
                    </a:ext>
                  </a:extLst>
                </a:gridCol>
                <a:gridCol w="1255881">
                  <a:extLst>
                    <a:ext uri="{9D8B030D-6E8A-4147-A177-3AD203B41FA5}">
                      <a16:colId xmlns:a16="http://schemas.microsoft.com/office/drawing/2014/main" val="20001"/>
                    </a:ext>
                  </a:extLst>
                </a:gridCol>
                <a:gridCol w="1338617">
                  <a:extLst>
                    <a:ext uri="{9D8B030D-6E8A-4147-A177-3AD203B41FA5}">
                      <a16:colId xmlns:a16="http://schemas.microsoft.com/office/drawing/2014/main" val="20002"/>
                    </a:ext>
                  </a:extLst>
                </a:gridCol>
                <a:gridCol w="1334097">
                  <a:extLst>
                    <a:ext uri="{9D8B030D-6E8A-4147-A177-3AD203B41FA5}">
                      <a16:colId xmlns:a16="http://schemas.microsoft.com/office/drawing/2014/main" val="20003"/>
                    </a:ext>
                  </a:extLst>
                </a:gridCol>
                <a:gridCol w="1494032">
                  <a:extLst>
                    <a:ext uri="{9D8B030D-6E8A-4147-A177-3AD203B41FA5}">
                      <a16:colId xmlns:a16="http://schemas.microsoft.com/office/drawing/2014/main" val="20004"/>
                    </a:ext>
                  </a:extLst>
                </a:gridCol>
              </a:tblGrid>
              <a:tr h="638943">
                <a:tc>
                  <a:txBody>
                    <a:bodyPr/>
                    <a:lstStyle/>
                    <a:p>
                      <a:endParaRPr kumimoji="1" lang="ja-JP" altLang="en-US" sz="2800" dirty="0"/>
                    </a:p>
                  </a:txBody>
                  <a:tcPr marL="68580" marR="68580" marT="34290" marB="3429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2800" dirty="0"/>
                        <a:t>1</a:t>
                      </a:r>
                      <a:r>
                        <a:rPr kumimoji="1" lang="ja-JP" altLang="en-US" sz="2800" dirty="0"/>
                        <a:t>年</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accent2"/>
                    </a:solidFill>
                  </a:tcPr>
                </a:tc>
                <a:tc>
                  <a:txBody>
                    <a:bodyPr/>
                    <a:lstStyle/>
                    <a:p>
                      <a:r>
                        <a:rPr kumimoji="1" lang="en-US" altLang="ja-JP" sz="2800" dirty="0"/>
                        <a:t>2</a:t>
                      </a:r>
                      <a:r>
                        <a:rPr kumimoji="1" lang="ja-JP" altLang="en-US" sz="2800" dirty="0"/>
                        <a:t>年</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accent2"/>
                    </a:solidFill>
                  </a:tcPr>
                </a:tc>
                <a:tc>
                  <a:txBody>
                    <a:bodyPr/>
                    <a:lstStyle/>
                    <a:p>
                      <a:r>
                        <a:rPr kumimoji="1" lang="en-US" altLang="ja-JP" sz="2800" dirty="0"/>
                        <a:t>3</a:t>
                      </a:r>
                      <a:r>
                        <a:rPr kumimoji="1" lang="ja-JP" altLang="en-US" sz="2800" dirty="0"/>
                        <a:t>年</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accent2"/>
                    </a:solidFill>
                  </a:tcPr>
                </a:tc>
                <a:tc>
                  <a:txBody>
                    <a:bodyPr/>
                    <a:lstStyle/>
                    <a:p>
                      <a:r>
                        <a:rPr kumimoji="1" lang="ja-JP" altLang="en-US" sz="2800" dirty="0"/>
                        <a:t>総計</a:t>
                      </a:r>
                    </a:p>
                  </a:txBody>
                  <a:tcPr marL="68580" marR="68580" marT="34290" marB="34290">
                    <a:lnL w="12700" cap="flat" cmpd="sng" algn="ctr">
                      <a:solidFill>
                        <a:schemeClr val="bg1"/>
                      </a:solid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43023">
                <a:tc>
                  <a:txBody>
                    <a:bodyPr/>
                    <a:lstStyle/>
                    <a:p>
                      <a:r>
                        <a:rPr kumimoji="1" lang="ja-JP" altLang="en-US" sz="2800" dirty="0"/>
                        <a:t>男性</a:t>
                      </a:r>
                    </a:p>
                  </a:txBody>
                  <a:tcPr marL="68580" marR="68580" marT="34290" marB="34290">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en-US" altLang="ja-JP" sz="2800" dirty="0"/>
                        <a:t>6</a:t>
                      </a:r>
                      <a:endParaRPr kumimoji="1" lang="ja-JP" altLang="en-US" sz="2800" dirty="0"/>
                    </a:p>
                  </a:txBody>
                  <a:tcPr marL="68580" marR="68580" marT="34290" marB="3429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r>
                        <a:rPr kumimoji="1" lang="en-US" altLang="ja-JP" sz="2800" dirty="0"/>
                        <a:t>4</a:t>
                      </a:r>
                      <a:endParaRPr kumimoji="1" lang="ja-JP" altLang="en-US" sz="2800" dirty="0"/>
                    </a:p>
                  </a:txBody>
                  <a:tcPr marL="68580" marR="68580" marT="34290" marB="34290" anchor="ctr">
                    <a:lnT w="12700" cap="flat" cmpd="sng" algn="ctr">
                      <a:solidFill>
                        <a:schemeClr val="accent2"/>
                      </a:solidFill>
                      <a:prstDash val="solid"/>
                      <a:round/>
                      <a:headEnd type="none" w="med" len="med"/>
                      <a:tailEnd type="none" w="med" len="med"/>
                    </a:lnT>
                  </a:tcPr>
                </a:tc>
                <a:tc>
                  <a:txBody>
                    <a:bodyPr/>
                    <a:lstStyle/>
                    <a:p>
                      <a:pPr algn="ctr"/>
                      <a:r>
                        <a:rPr kumimoji="1" lang="en-US" altLang="ja-JP" sz="2800" dirty="0"/>
                        <a:t>2</a:t>
                      </a:r>
                      <a:endParaRPr kumimoji="1" lang="ja-JP" altLang="en-US" sz="2800" dirty="0"/>
                    </a:p>
                  </a:txBody>
                  <a:tcPr marL="68580" marR="68580" marT="34290" marB="34290" anchor="ctr">
                    <a:lnT w="12700" cap="flat" cmpd="sng" algn="ctr">
                      <a:solidFill>
                        <a:schemeClr val="accent2"/>
                      </a:solidFill>
                      <a:prstDash val="solid"/>
                      <a:round/>
                      <a:headEnd type="none" w="med" len="med"/>
                      <a:tailEnd type="none" w="med" len="med"/>
                    </a:lnT>
                  </a:tcPr>
                </a:tc>
                <a:tc>
                  <a:txBody>
                    <a:bodyPr/>
                    <a:lstStyle/>
                    <a:p>
                      <a:pPr algn="ctr"/>
                      <a:r>
                        <a:rPr kumimoji="1" lang="en-US" altLang="ja-JP" sz="2800" dirty="0"/>
                        <a:t>12</a:t>
                      </a:r>
                      <a:endParaRPr kumimoji="1" lang="ja-JP" altLang="en-US" sz="2800" dirty="0"/>
                    </a:p>
                  </a:txBody>
                  <a:tcPr marL="68580" marR="68580" marT="34290" marB="3429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1"/>
                  </a:ext>
                </a:extLst>
              </a:tr>
              <a:tr h="640098">
                <a:tc>
                  <a:txBody>
                    <a:bodyPr/>
                    <a:lstStyle/>
                    <a:p>
                      <a:r>
                        <a:rPr kumimoji="1" lang="ja-JP" altLang="en-US" sz="2800" dirty="0"/>
                        <a:t>女性</a:t>
                      </a:r>
                    </a:p>
                  </a:txBody>
                  <a:tcPr marL="68580" marR="68580" marT="34290" marB="34290">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en-US" altLang="ja-JP" sz="2800" dirty="0"/>
                        <a:t>2</a:t>
                      </a:r>
                      <a:endParaRPr kumimoji="1" lang="ja-JP" altLang="en-US" sz="2800" dirty="0"/>
                    </a:p>
                  </a:txBody>
                  <a:tcPr marL="68580" marR="68580" marT="34290" marB="34290" anchor="ctr">
                    <a:lnL w="12700" cap="flat" cmpd="sng" algn="ctr">
                      <a:solidFill>
                        <a:schemeClr val="accent2"/>
                      </a:solidFill>
                      <a:prstDash val="solid"/>
                      <a:round/>
                      <a:headEnd type="none" w="med" len="med"/>
                      <a:tailEnd type="none" w="med" len="med"/>
                    </a:lnL>
                  </a:tcPr>
                </a:tc>
                <a:tc>
                  <a:txBody>
                    <a:bodyPr/>
                    <a:lstStyle/>
                    <a:p>
                      <a:pPr algn="ctr"/>
                      <a:r>
                        <a:rPr kumimoji="1" lang="en-US" altLang="ja-JP" sz="2800" dirty="0"/>
                        <a:t>2</a:t>
                      </a:r>
                      <a:endParaRPr kumimoji="1" lang="ja-JP" altLang="en-US" sz="2800" dirty="0"/>
                    </a:p>
                  </a:txBody>
                  <a:tcPr marL="68580" marR="68580" marT="34290" marB="34290" anchor="ctr"/>
                </a:tc>
                <a:tc>
                  <a:txBody>
                    <a:bodyPr/>
                    <a:lstStyle/>
                    <a:p>
                      <a:pPr algn="ctr"/>
                      <a:r>
                        <a:rPr kumimoji="1" lang="en-US" altLang="ja-JP" sz="2800" dirty="0"/>
                        <a:t>3</a:t>
                      </a:r>
                      <a:endParaRPr kumimoji="1" lang="ja-JP" altLang="en-US" sz="2800" dirty="0"/>
                    </a:p>
                  </a:txBody>
                  <a:tcPr marL="68580" marR="68580" marT="34290" marB="34290" anchor="ctr"/>
                </a:tc>
                <a:tc>
                  <a:txBody>
                    <a:bodyPr/>
                    <a:lstStyle/>
                    <a:p>
                      <a:pPr algn="ctr"/>
                      <a:r>
                        <a:rPr kumimoji="1" lang="en-US" altLang="ja-JP" sz="2800" dirty="0"/>
                        <a:t>7</a:t>
                      </a:r>
                      <a:endParaRPr kumimoji="1" lang="ja-JP" altLang="en-US" sz="2800" dirty="0"/>
                    </a:p>
                  </a:txBody>
                  <a:tcPr marL="68580" marR="68580" marT="34290" marB="34290" anchor="ctr"/>
                </a:tc>
                <a:extLst>
                  <a:ext uri="{0D108BD9-81ED-4DB2-BD59-A6C34878D82A}">
                    <a16:rowId xmlns:a16="http://schemas.microsoft.com/office/drawing/2014/main" val="10002"/>
                  </a:ext>
                </a:extLst>
              </a:tr>
              <a:tr h="640098">
                <a:tc>
                  <a:txBody>
                    <a:bodyPr/>
                    <a:lstStyle/>
                    <a:p>
                      <a:r>
                        <a:rPr kumimoji="1" lang="ja-JP" altLang="en-US" sz="2800" dirty="0"/>
                        <a:t>総計</a:t>
                      </a:r>
                    </a:p>
                  </a:txBody>
                  <a:tcPr marL="68580" marR="68580" marT="34290" marB="34290">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en-US" altLang="ja-JP" sz="2800" dirty="0"/>
                        <a:t>8</a:t>
                      </a:r>
                      <a:endParaRPr kumimoji="1" lang="ja-JP" altLang="en-US" sz="2800" dirty="0"/>
                    </a:p>
                  </a:txBody>
                  <a:tcPr marL="68580" marR="68580" marT="34290" marB="34290" anchor="ctr">
                    <a:lnL w="12700" cap="flat" cmpd="sng" algn="ctr">
                      <a:solidFill>
                        <a:schemeClr val="accent2"/>
                      </a:solidFill>
                      <a:prstDash val="solid"/>
                      <a:round/>
                      <a:headEnd type="none" w="med" len="med"/>
                      <a:tailEnd type="none" w="med" len="med"/>
                    </a:lnL>
                  </a:tcPr>
                </a:tc>
                <a:tc>
                  <a:txBody>
                    <a:bodyPr/>
                    <a:lstStyle/>
                    <a:p>
                      <a:pPr algn="ctr"/>
                      <a:r>
                        <a:rPr kumimoji="1" lang="en-US" altLang="ja-JP" sz="2800" dirty="0"/>
                        <a:t>6</a:t>
                      </a:r>
                      <a:endParaRPr kumimoji="1" lang="ja-JP" altLang="en-US" sz="2800" dirty="0"/>
                    </a:p>
                  </a:txBody>
                  <a:tcPr marL="68580" marR="68580" marT="34290" marB="34290" anchor="ctr"/>
                </a:tc>
                <a:tc>
                  <a:txBody>
                    <a:bodyPr/>
                    <a:lstStyle/>
                    <a:p>
                      <a:pPr algn="ctr"/>
                      <a:r>
                        <a:rPr kumimoji="1" lang="en-US" altLang="ja-JP" sz="2800" dirty="0"/>
                        <a:t>5</a:t>
                      </a:r>
                    </a:p>
                  </a:txBody>
                  <a:tcPr marL="68580" marR="68580" marT="34290" marB="34290" anchor="ctr"/>
                </a:tc>
                <a:tc>
                  <a:txBody>
                    <a:bodyPr/>
                    <a:lstStyle/>
                    <a:p>
                      <a:pPr algn="ctr"/>
                      <a:r>
                        <a:rPr kumimoji="1" lang="en-US" altLang="ja-JP" sz="2800" dirty="0"/>
                        <a:t>19</a:t>
                      </a:r>
                      <a:endParaRPr kumimoji="1" lang="ja-JP" altLang="en-US" sz="2800" dirty="0"/>
                    </a:p>
                  </a:txBody>
                  <a:tcPr marL="68580" marR="68580" marT="34290" marB="34290" anchor="ctr"/>
                </a:tc>
                <a:extLst>
                  <a:ext uri="{0D108BD9-81ED-4DB2-BD59-A6C34878D82A}">
                    <a16:rowId xmlns:a16="http://schemas.microsoft.com/office/drawing/2014/main" val="10003"/>
                  </a:ext>
                </a:extLst>
              </a:tr>
            </a:tbl>
          </a:graphicData>
        </a:graphic>
      </p:graphicFrame>
      <p:sp>
        <p:nvSpPr>
          <p:cNvPr id="26" name="角丸四角形 25">
            <a:extLst>
              <a:ext uri="{FF2B5EF4-FFF2-40B4-BE49-F238E27FC236}">
                <a16:creationId xmlns:a16="http://schemas.microsoft.com/office/drawing/2014/main" id="{6C51781F-FD9B-6D48-83CB-8959CB68879F}"/>
              </a:ext>
            </a:extLst>
          </p:cNvPr>
          <p:cNvSpPr/>
          <p:nvPr/>
        </p:nvSpPr>
        <p:spPr>
          <a:xfrm>
            <a:off x="1028700" y="4571999"/>
            <a:ext cx="7099300" cy="11938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800" dirty="0">
                <a:solidFill>
                  <a:schemeClr val="tx1"/>
                </a:solidFill>
                <a:latin typeface="Meiryo" panose="020B0604030504040204" pitchFamily="34" charset="-128"/>
                <a:ea typeface="Meiryo" panose="020B0604030504040204" pitchFamily="34" charset="-128"/>
              </a:rPr>
              <a:t>平均就寝時刻</a:t>
            </a:r>
            <a:r>
              <a:rPr kumimoji="1" lang="en-US" altLang="ja-JP" sz="2800" dirty="0">
                <a:solidFill>
                  <a:schemeClr val="tx1"/>
                </a:solidFill>
                <a:latin typeface="Meiryo" panose="020B0604030504040204" pitchFamily="34" charset="-128"/>
                <a:ea typeface="Meiryo" panose="020B0604030504040204" pitchFamily="34" charset="-128"/>
              </a:rPr>
              <a:t>…</a:t>
            </a:r>
            <a:r>
              <a:rPr kumimoji="1" lang="ja-JP" altLang="en-US" sz="2800" dirty="0">
                <a:solidFill>
                  <a:schemeClr val="tx1"/>
                </a:solidFill>
                <a:latin typeface="Meiryo" panose="020B0604030504040204" pitchFamily="34" charset="-128"/>
                <a:ea typeface="Meiryo" panose="020B0604030504040204" pitchFamily="34" charset="-128"/>
              </a:rPr>
              <a:t>　</a:t>
            </a:r>
            <a:r>
              <a:rPr lang="ja-JP" altLang="en-US" sz="2800" dirty="0">
                <a:solidFill>
                  <a:schemeClr val="accent1">
                    <a:lumMod val="75000"/>
                  </a:schemeClr>
                </a:solidFill>
                <a:latin typeface="Meiryo" panose="020B0604030504040204" pitchFamily="34" charset="-128"/>
                <a:ea typeface="Meiryo" panose="020B0604030504040204" pitchFamily="34" charset="-128"/>
              </a:rPr>
              <a:t>０時</a:t>
            </a:r>
            <a:r>
              <a:rPr lang="en-US" altLang="ja-JP" sz="2800" dirty="0">
                <a:solidFill>
                  <a:schemeClr val="accent1">
                    <a:lumMod val="75000"/>
                  </a:schemeClr>
                </a:solidFill>
                <a:latin typeface="Meiryo" panose="020B0604030504040204" pitchFamily="34" charset="-128"/>
                <a:ea typeface="Meiryo" panose="020B0604030504040204" pitchFamily="34" charset="-128"/>
              </a:rPr>
              <a:t>14</a:t>
            </a:r>
            <a:r>
              <a:rPr lang="ja-JP" altLang="en-US" sz="2800" dirty="0">
                <a:solidFill>
                  <a:schemeClr val="accent1">
                    <a:lumMod val="75000"/>
                  </a:schemeClr>
                </a:solidFill>
                <a:latin typeface="Meiryo" panose="020B0604030504040204" pitchFamily="34" charset="-128"/>
                <a:ea typeface="Meiryo" panose="020B0604030504040204" pitchFamily="34" charset="-128"/>
              </a:rPr>
              <a:t>分</a:t>
            </a:r>
            <a:r>
              <a:rPr lang="en-US" altLang="ja-JP" sz="2800" dirty="0">
                <a:solidFill>
                  <a:schemeClr val="accent1">
                    <a:lumMod val="75000"/>
                  </a:schemeClr>
                </a:solidFill>
                <a:latin typeface="Meiryo" panose="020B0604030504040204" pitchFamily="34" charset="-128"/>
                <a:ea typeface="Meiryo" panose="020B0604030504040204" pitchFamily="34" charset="-128"/>
              </a:rPr>
              <a:t>  </a:t>
            </a:r>
            <a:r>
              <a:rPr kumimoji="1" lang="en-US" altLang="ja-JP" sz="2800" dirty="0">
                <a:solidFill>
                  <a:schemeClr val="accent1">
                    <a:lumMod val="75000"/>
                  </a:schemeClr>
                </a:solidFill>
                <a:latin typeface="Meiryo" panose="020B0604030504040204" pitchFamily="34" charset="-128"/>
                <a:ea typeface="Meiryo" panose="020B0604030504040204" pitchFamily="34" charset="-128"/>
              </a:rPr>
              <a:t>(</a:t>
            </a:r>
            <a:r>
              <a:rPr kumimoji="1" lang="ja-JP" altLang="en-US" sz="2800" dirty="0">
                <a:solidFill>
                  <a:schemeClr val="accent1">
                    <a:lumMod val="75000"/>
                  </a:schemeClr>
                </a:solidFill>
                <a:latin typeface="Meiryo" panose="020B0604030504040204" pitchFamily="34" charset="-128"/>
                <a:ea typeface="Meiryo" panose="020B0604030504040204" pitchFamily="34" charset="-128"/>
              </a:rPr>
              <a:t>０時</a:t>
            </a:r>
            <a:r>
              <a:rPr kumimoji="1" lang="en-US" altLang="ja-JP" sz="2800" dirty="0">
                <a:solidFill>
                  <a:schemeClr val="accent1">
                    <a:lumMod val="75000"/>
                  </a:schemeClr>
                </a:solidFill>
                <a:latin typeface="Meiryo" panose="020B0604030504040204" pitchFamily="34" charset="-128"/>
                <a:ea typeface="Meiryo" panose="020B0604030504040204" pitchFamily="34" charset="-128"/>
              </a:rPr>
              <a:t>25</a:t>
            </a:r>
            <a:r>
              <a:rPr kumimoji="1" lang="ja-JP" altLang="en-US" sz="2800" dirty="0">
                <a:solidFill>
                  <a:schemeClr val="accent1">
                    <a:lumMod val="75000"/>
                  </a:schemeClr>
                </a:solidFill>
                <a:latin typeface="Meiryo" panose="020B0604030504040204" pitchFamily="34" charset="-128"/>
                <a:ea typeface="Meiryo" panose="020B0604030504040204" pitchFamily="34" charset="-128"/>
              </a:rPr>
              <a:t>分</a:t>
            </a:r>
            <a:r>
              <a:rPr kumimoji="1" lang="en-US" altLang="ja-JP" sz="2800" dirty="0">
                <a:solidFill>
                  <a:schemeClr val="accent1">
                    <a:lumMod val="75000"/>
                  </a:schemeClr>
                </a:solidFill>
                <a:latin typeface="Meiryo" panose="020B0604030504040204" pitchFamily="34" charset="-128"/>
                <a:ea typeface="Meiryo" panose="020B0604030504040204" pitchFamily="34" charset="-128"/>
              </a:rPr>
              <a:t>)</a:t>
            </a:r>
          </a:p>
          <a:p>
            <a:r>
              <a:rPr lang="ja-JP" altLang="en-US" sz="2800" dirty="0">
                <a:solidFill>
                  <a:schemeClr val="tx1"/>
                </a:solidFill>
                <a:latin typeface="Meiryo" panose="020B0604030504040204" pitchFamily="34" charset="-128"/>
                <a:ea typeface="Meiryo" panose="020B0604030504040204" pitchFamily="34" charset="-128"/>
              </a:rPr>
              <a:t>平均睡眠時間</a:t>
            </a:r>
            <a:r>
              <a:rPr lang="en-US" altLang="ja-JP" sz="2800" dirty="0">
                <a:solidFill>
                  <a:schemeClr val="tx1"/>
                </a:solidFill>
                <a:latin typeface="Meiryo" panose="020B0604030504040204" pitchFamily="34" charset="-128"/>
                <a:ea typeface="Meiryo" panose="020B0604030504040204" pitchFamily="34" charset="-128"/>
              </a:rPr>
              <a:t>…</a:t>
            </a:r>
            <a:r>
              <a:rPr lang="ja-JP" altLang="en-US" sz="2800" dirty="0">
                <a:solidFill>
                  <a:schemeClr val="tx1"/>
                </a:solidFill>
                <a:latin typeface="Meiryo" panose="020B0604030504040204" pitchFamily="34" charset="-128"/>
                <a:ea typeface="Meiryo" panose="020B0604030504040204" pitchFamily="34" charset="-128"/>
              </a:rPr>
              <a:t>　</a:t>
            </a:r>
            <a:r>
              <a:rPr lang="en-US" altLang="ja-JP" sz="2800" dirty="0">
                <a:solidFill>
                  <a:schemeClr val="accent1">
                    <a:lumMod val="75000"/>
                  </a:schemeClr>
                </a:solidFill>
                <a:latin typeface="Meiryo" panose="020B0604030504040204" pitchFamily="34" charset="-128"/>
                <a:ea typeface="Meiryo" panose="020B0604030504040204" pitchFamily="34" charset="-128"/>
              </a:rPr>
              <a:t>6</a:t>
            </a:r>
            <a:r>
              <a:rPr lang="ja-JP" altLang="en-US" sz="2800" dirty="0">
                <a:solidFill>
                  <a:schemeClr val="accent1">
                    <a:lumMod val="75000"/>
                  </a:schemeClr>
                </a:solidFill>
                <a:latin typeface="Meiryo" panose="020B0604030504040204" pitchFamily="34" charset="-128"/>
                <a:ea typeface="Meiryo" panose="020B0604030504040204" pitchFamily="34" charset="-128"/>
              </a:rPr>
              <a:t>時間</a:t>
            </a:r>
            <a:r>
              <a:rPr lang="en-US" altLang="ja-JP" sz="2800" dirty="0">
                <a:solidFill>
                  <a:schemeClr val="accent1">
                    <a:lumMod val="75000"/>
                  </a:schemeClr>
                </a:solidFill>
                <a:latin typeface="Meiryo" panose="020B0604030504040204" pitchFamily="34" charset="-128"/>
                <a:ea typeface="Meiryo" panose="020B0604030504040204" pitchFamily="34" charset="-128"/>
              </a:rPr>
              <a:t>18</a:t>
            </a:r>
            <a:r>
              <a:rPr lang="ja-JP" altLang="en-US" sz="2800" dirty="0">
                <a:solidFill>
                  <a:schemeClr val="accent1">
                    <a:lumMod val="75000"/>
                  </a:schemeClr>
                </a:solidFill>
                <a:latin typeface="Meiryo" panose="020B0604030504040204" pitchFamily="34" charset="-128"/>
                <a:ea typeface="Meiryo" panose="020B0604030504040204" pitchFamily="34" charset="-128"/>
              </a:rPr>
              <a:t>分</a:t>
            </a:r>
            <a:r>
              <a:rPr lang="en-US" altLang="ja-JP" sz="2800" dirty="0">
                <a:solidFill>
                  <a:schemeClr val="accent1">
                    <a:lumMod val="75000"/>
                  </a:schemeClr>
                </a:solidFill>
                <a:latin typeface="Meiryo" panose="020B0604030504040204" pitchFamily="34" charset="-128"/>
                <a:ea typeface="Meiryo" panose="020B0604030504040204" pitchFamily="34" charset="-128"/>
              </a:rPr>
              <a:t>(6</a:t>
            </a:r>
            <a:r>
              <a:rPr lang="ja-JP" altLang="en-US" sz="2800" dirty="0">
                <a:solidFill>
                  <a:schemeClr val="accent1">
                    <a:lumMod val="75000"/>
                  </a:schemeClr>
                </a:solidFill>
                <a:latin typeface="Meiryo" panose="020B0604030504040204" pitchFamily="34" charset="-128"/>
                <a:ea typeface="Meiryo" panose="020B0604030504040204" pitchFamily="34" charset="-128"/>
              </a:rPr>
              <a:t>時間</a:t>
            </a:r>
            <a:r>
              <a:rPr lang="en-US" altLang="ja-JP" sz="2800" dirty="0">
                <a:solidFill>
                  <a:schemeClr val="accent1">
                    <a:lumMod val="75000"/>
                  </a:schemeClr>
                </a:solidFill>
                <a:latin typeface="Meiryo" panose="020B0604030504040204" pitchFamily="34" charset="-128"/>
                <a:ea typeface="Meiryo" panose="020B0604030504040204" pitchFamily="34" charset="-128"/>
              </a:rPr>
              <a:t>11</a:t>
            </a:r>
            <a:r>
              <a:rPr lang="ja-JP" altLang="en-US" sz="2800" dirty="0">
                <a:solidFill>
                  <a:schemeClr val="accent1">
                    <a:lumMod val="75000"/>
                  </a:schemeClr>
                </a:solidFill>
                <a:latin typeface="Meiryo" panose="020B0604030504040204" pitchFamily="34" charset="-128"/>
                <a:ea typeface="Meiryo" panose="020B0604030504040204" pitchFamily="34" charset="-128"/>
              </a:rPr>
              <a:t>分</a:t>
            </a:r>
            <a:r>
              <a:rPr lang="en-US" altLang="ja-JP" sz="2800" dirty="0">
                <a:solidFill>
                  <a:schemeClr val="accent1">
                    <a:lumMod val="75000"/>
                  </a:schemeClr>
                </a:solidFill>
                <a:latin typeface="Meiryo" panose="020B0604030504040204" pitchFamily="34" charset="-128"/>
                <a:ea typeface="Meiryo" panose="020B0604030504040204" pitchFamily="34" charset="-128"/>
              </a:rPr>
              <a:t>)</a:t>
            </a:r>
            <a:endParaRPr kumimoji="1" lang="ja-JP" altLang="en-US" sz="2800" dirty="0">
              <a:solidFill>
                <a:schemeClr val="accent1">
                  <a:lumMod val="75000"/>
                </a:schemeClr>
              </a:solidFill>
              <a:latin typeface="Meiryo" panose="020B0604030504040204" pitchFamily="34" charset="-128"/>
              <a:ea typeface="Meiryo" panose="020B0604030504040204" pitchFamily="34" charset="-128"/>
            </a:endParaRPr>
          </a:p>
        </p:txBody>
      </p:sp>
      <p:sp>
        <p:nvSpPr>
          <p:cNvPr id="7" name="スライド番号プレースホルダー 3">
            <a:extLst>
              <a:ext uri="{FF2B5EF4-FFF2-40B4-BE49-F238E27FC236}">
                <a16:creationId xmlns:a16="http://schemas.microsoft.com/office/drawing/2014/main" id="{2F6DEE3E-B075-6C4D-B886-3830B59E9C6B}"/>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smtClean="0">
                <a:solidFill>
                  <a:prstClr val="black">
                    <a:tint val="75000"/>
                  </a:prstClr>
                </a:solidFill>
              </a:rPr>
              <a:pPr/>
              <a:t>81</a:t>
            </a:fld>
            <a:endParaRPr lang="ja-JP" altLang="en-US">
              <a:solidFill>
                <a:prstClr val="black">
                  <a:tint val="75000"/>
                </a:prstClr>
              </a:solidFill>
            </a:endParaRPr>
          </a:p>
        </p:txBody>
      </p:sp>
    </p:spTree>
    <p:extLst>
      <p:ext uri="{BB962C8B-B14F-4D97-AF65-F5344CB8AC3E}">
        <p14:creationId xmlns:p14="http://schemas.microsoft.com/office/powerpoint/2010/main" val="2530935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791DFF-FD54-7B44-9A52-7D9A5D7D4C11}" type="slidenum">
              <a:rPr kumimoji="1" lang="ja-JP" altLang="en-US" smtClean="0"/>
              <a:t>82</a:t>
            </a:fld>
            <a:endParaRPr kumimoji="1" lang="ja-JP" altLang="en-US"/>
          </a:p>
        </p:txBody>
      </p:sp>
      <p:sp>
        <p:nvSpPr>
          <p:cNvPr id="7" name="テキスト ボックス 6"/>
          <p:cNvSpPr txBox="1"/>
          <p:nvPr/>
        </p:nvSpPr>
        <p:spPr>
          <a:xfrm>
            <a:off x="396975" y="1247642"/>
            <a:ext cx="8350049" cy="892552"/>
          </a:xfrm>
          <a:prstGeom prst="rect">
            <a:avLst/>
          </a:prstGeom>
          <a:noFill/>
        </p:spPr>
        <p:txBody>
          <a:bodyPr wrap="square" rtlCol="0">
            <a:spAutoFit/>
          </a:bodyPr>
          <a:lstStyle/>
          <a:p>
            <a:r>
              <a:rPr lang="ja-JP" altLang="en-US" sz="2800">
                <a:solidFill>
                  <a:srgbClr val="FF0000"/>
                </a:solidFill>
                <a:latin typeface="メイリオ" panose="020B0604030504040204" pitchFamily="50" charset="-128"/>
                <a:ea typeface="メイリオ" panose="020B0604030504040204" pitchFamily="50" charset="-128"/>
              </a:rPr>
              <a:t>スタンフォード</a:t>
            </a:r>
            <a:r>
              <a:rPr lang="ja-JP" altLang="en-US" sz="2800" dirty="0">
                <a:solidFill>
                  <a:srgbClr val="FF0000"/>
                </a:solidFill>
                <a:latin typeface="メイリオ" panose="020B0604030504040204" pitchFamily="50" charset="-128"/>
                <a:ea typeface="メイリオ" panose="020B0604030504040204" pitchFamily="50" charset="-128"/>
              </a:rPr>
              <a:t>眠気尺度</a:t>
            </a:r>
            <a:r>
              <a:rPr lang="en-US" altLang="ja-JP" sz="2400" baseline="30000" dirty="0">
                <a:latin typeface="メイリオ" panose="020B0604030504040204" pitchFamily="50" charset="-128"/>
                <a:ea typeface="メイリオ" panose="020B0604030504040204" pitchFamily="50" charset="-128"/>
              </a:rPr>
              <a:t>14)</a:t>
            </a:r>
            <a:r>
              <a:rPr lang="ja-JP" altLang="en-US" sz="2400" dirty="0">
                <a:latin typeface="メイリオ" panose="020B0604030504040204" pitchFamily="50" charset="-128"/>
                <a:ea typeface="メイリオ" panose="020B0604030504040204" pitchFamily="50" charset="-128"/>
              </a:rPr>
              <a:t>を</a:t>
            </a:r>
            <a:r>
              <a:rPr kumimoji="1" lang="ja-JP" altLang="en-US" sz="2400" dirty="0">
                <a:latin typeface="メイリオ" panose="020B0604030504040204" pitchFamily="50" charset="-128"/>
                <a:ea typeface="メイリオ" panose="020B0604030504040204" pitchFamily="50" charset="-128"/>
              </a:rPr>
              <a:t>用いて筑波大生の授業における各時限ごとの眠気の尺度を測定</a:t>
            </a:r>
          </a:p>
        </p:txBody>
      </p:sp>
      <p:graphicFrame>
        <p:nvGraphicFramePr>
          <p:cNvPr id="14" name="表 13">
            <a:extLst>
              <a:ext uri="{FF2B5EF4-FFF2-40B4-BE49-F238E27FC236}">
                <a16:creationId xmlns:a16="http://schemas.microsoft.com/office/drawing/2014/main" id="{7D21BAEE-F010-4C46-89DA-E3AF3C8827B7}"/>
              </a:ext>
            </a:extLst>
          </p:cNvPr>
          <p:cNvGraphicFramePr>
            <a:graphicFrameLocks noGrp="1"/>
          </p:cNvGraphicFramePr>
          <p:nvPr>
            <p:extLst/>
          </p:nvPr>
        </p:nvGraphicFramePr>
        <p:xfrm>
          <a:off x="626059" y="2561003"/>
          <a:ext cx="7891879" cy="3928699"/>
        </p:xfrm>
        <a:graphic>
          <a:graphicData uri="http://schemas.openxmlformats.org/drawingml/2006/table">
            <a:tbl>
              <a:tblPr firstRow="1" bandRow="1">
                <a:tableStyleId>{5C22544A-7EE6-4342-B048-85BDC9FD1C3A}</a:tableStyleId>
              </a:tblPr>
              <a:tblGrid>
                <a:gridCol w="7026871">
                  <a:extLst>
                    <a:ext uri="{9D8B030D-6E8A-4147-A177-3AD203B41FA5}">
                      <a16:colId xmlns:a16="http://schemas.microsoft.com/office/drawing/2014/main" val="3316038461"/>
                    </a:ext>
                  </a:extLst>
                </a:gridCol>
                <a:gridCol w="865008">
                  <a:extLst>
                    <a:ext uri="{9D8B030D-6E8A-4147-A177-3AD203B41FA5}">
                      <a16:colId xmlns:a16="http://schemas.microsoft.com/office/drawing/2014/main" val="3476508159"/>
                    </a:ext>
                  </a:extLst>
                </a:gridCol>
              </a:tblGrid>
              <a:tr h="403654">
                <a:tc>
                  <a:txBody>
                    <a:bodyPr/>
                    <a:lstStyle/>
                    <a:p>
                      <a:r>
                        <a:rPr kumimoji="1" lang="ja-JP" altLang="en-US" sz="1800" dirty="0"/>
                        <a:t>眠気の程度</a:t>
                      </a:r>
                    </a:p>
                  </a:txBody>
                  <a:tcPr/>
                </a:tc>
                <a:tc>
                  <a:txBody>
                    <a:bodyPr/>
                    <a:lstStyle/>
                    <a:p>
                      <a:r>
                        <a:rPr kumimoji="1" lang="ja-JP" altLang="en-US" sz="1800" dirty="0"/>
                        <a:t>点数</a:t>
                      </a:r>
                    </a:p>
                  </a:txBody>
                  <a:tcPr/>
                </a:tc>
                <a:extLst>
                  <a:ext uri="{0D108BD9-81ED-4DB2-BD59-A6C34878D82A}">
                    <a16:rowId xmlns:a16="http://schemas.microsoft.com/office/drawing/2014/main" val="3293530921"/>
                  </a:ext>
                </a:extLst>
              </a:tr>
              <a:tr h="457475">
                <a:tc>
                  <a:txBody>
                    <a:bodyPr/>
                    <a:lstStyle/>
                    <a:p>
                      <a:r>
                        <a:rPr kumimoji="1" lang="ja-JP" altLang="en-US" sz="1800" b="0" i="0" kern="1200" dirty="0">
                          <a:solidFill>
                            <a:schemeClr val="dk1"/>
                          </a:solidFill>
                          <a:effectLst/>
                          <a:latin typeface="+mn-lt"/>
                          <a:ea typeface="+mn-ea"/>
                          <a:cs typeface="+mn-cs"/>
                        </a:rPr>
                        <a:t>やる気があり、活発で、頭がさえていて、眠くない感じ</a:t>
                      </a:r>
                      <a:endParaRPr kumimoji="1" lang="ja-JP" altLang="en-US" sz="1800" dirty="0"/>
                    </a:p>
                  </a:txBody>
                  <a:tcPr>
                    <a:solidFill>
                      <a:schemeClr val="accent1">
                        <a:lumMod val="20000"/>
                        <a:lumOff val="80000"/>
                      </a:schemeClr>
                    </a:solidFill>
                  </a:tcPr>
                </a:tc>
                <a:tc>
                  <a:txBody>
                    <a:bodyPr/>
                    <a:lstStyle/>
                    <a:p>
                      <a:r>
                        <a:rPr kumimoji="1" lang="en-US" altLang="ja-JP" sz="1800" dirty="0"/>
                        <a:t>1</a:t>
                      </a:r>
                      <a:endParaRPr kumimoji="1" lang="ja-JP" altLang="en-US" sz="1800" dirty="0"/>
                    </a:p>
                  </a:txBody>
                  <a:tcPr>
                    <a:solidFill>
                      <a:schemeClr val="accent1">
                        <a:lumMod val="20000"/>
                        <a:lumOff val="80000"/>
                      </a:schemeClr>
                    </a:solidFill>
                  </a:tcPr>
                </a:tc>
                <a:extLst>
                  <a:ext uri="{0D108BD9-81ED-4DB2-BD59-A6C34878D82A}">
                    <a16:rowId xmlns:a16="http://schemas.microsoft.com/office/drawing/2014/main" val="2043163366"/>
                  </a:ext>
                </a:extLst>
              </a:tr>
              <a:tr h="457475">
                <a:tc>
                  <a:txBody>
                    <a:bodyPr/>
                    <a:lstStyle/>
                    <a:p>
                      <a:r>
                        <a:rPr kumimoji="1" lang="ja-JP" altLang="en-US" sz="1800" b="0" i="0" kern="1200" dirty="0">
                          <a:solidFill>
                            <a:schemeClr val="dk1"/>
                          </a:solidFill>
                          <a:effectLst/>
                          <a:latin typeface="+mn-lt"/>
                          <a:ea typeface="+mn-ea"/>
                          <a:cs typeface="+mn-cs"/>
                        </a:rPr>
                        <a:t>最高とはいえないまでも、頭の働きが活発、集中していられる</a:t>
                      </a:r>
                      <a:endParaRPr kumimoji="1" lang="ja-JP" altLang="en-US" sz="1800" dirty="0"/>
                    </a:p>
                  </a:txBody>
                  <a:tcPr>
                    <a:solidFill>
                      <a:schemeClr val="accent1">
                        <a:lumMod val="20000"/>
                        <a:lumOff val="80000"/>
                      </a:schemeClr>
                    </a:solidFill>
                  </a:tcPr>
                </a:tc>
                <a:tc>
                  <a:txBody>
                    <a:bodyPr/>
                    <a:lstStyle/>
                    <a:p>
                      <a:r>
                        <a:rPr kumimoji="1" lang="en-US" altLang="ja-JP" sz="1800" dirty="0"/>
                        <a:t>2</a:t>
                      </a:r>
                      <a:endParaRPr kumimoji="1" lang="ja-JP" altLang="en-US" sz="1800" dirty="0"/>
                    </a:p>
                  </a:txBody>
                  <a:tcPr>
                    <a:solidFill>
                      <a:schemeClr val="accent1">
                        <a:lumMod val="20000"/>
                        <a:lumOff val="80000"/>
                      </a:schemeClr>
                    </a:solidFill>
                  </a:tcPr>
                </a:tc>
                <a:extLst>
                  <a:ext uri="{0D108BD9-81ED-4DB2-BD59-A6C34878D82A}">
                    <a16:rowId xmlns:a16="http://schemas.microsoft.com/office/drawing/2014/main" val="3395360743"/>
                  </a:ext>
                </a:extLst>
              </a:tr>
              <a:tr h="618936">
                <a:tc>
                  <a:txBody>
                    <a:bodyPr/>
                    <a:lstStyle/>
                    <a:p>
                      <a:r>
                        <a:rPr kumimoji="1" lang="ja-JP" altLang="en-US" sz="1800" b="0" i="0" kern="1200" dirty="0">
                          <a:solidFill>
                            <a:schemeClr val="dk1"/>
                          </a:solidFill>
                          <a:effectLst/>
                          <a:latin typeface="+mn-lt"/>
                          <a:ea typeface="+mn-ea"/>
                          <a:cs typeface="+mn-cs"/>
                        </a:rPr>
                        <a:t>くつろいで起きている、しかしどちらかというと少し頭がぼんやりし反応が悪い</a:t>
                      </a:r>
                      <a:endParaRPr kumimoji="1" lang="ja-JP" altLang="en-US" sz="1800" dirty="0"/>
                    </a:p>
                  </a:txBody>
                  <a:tcPr>
                    <a:solidFill>
                      <a:schemeClr val="accent1">
                        <a:lumMod val="60000"/>
                        <a:lumOff val="40000"/>
                      </a:schemeClr>
                    </a:solidFill>
                  </a:tcPr>
                </a:tc>
                <a:tc>
                  <a:txBody>
                    <a:bodyPr/>
                    <a:lstStyle/>
                    <a:p>
                      <a:r>
                        <a:rPr kumimoji="1" lang="en-US" altLang="ja-JP" sz="1800" dirty="0"/>
                        <a:t>3</a:t>
                      </a:r>
                      <a:endParaRPr kumimoji="1" lang="ja-JP" altLang="en-US" sz="1800" dirty="0"/>
                    </a:p>
                  </a:txBody>
                  <a:tcPr>
                    <a:solidFill>
                      <a:schemeClr val="accent1">
                        <a:lumMod val="60000"/>
                        <a:lumOff val="40000"/>
                      </a:schemeClr>
                    </a:solidFill>
                  </a:tcPr>
                </a:tc>
                <a:extLst>
                  <a:ext uri="{0D108BD9-81ED-4DB2-BD59-A6C34878D82A}">
                    <a16:rowId xmlns:a16="http://schemas.microsoft.com/office/drawing/2014/main" val="3864040117"/>
                  </a:ext>
                </a:extLst>
              </a:tr>
              <a:tr h="457475">
                <a:tc>
                  <a:txBody>
                    <a:bodyPr/>
                    <a:lstStyle/>
                    <a:p>
                      <a:r>
                        <a:rPr kumimoji="1" lang="ja-JP" altLang="en-US" sz="1800" b="0" i="0" kern="1200" dirty="0">
                          <a:solidFill>
                            <a:schemeClr val="dk1"/>
                          </a:solidFill>
                          <a:effectLst/>
                          <a:latin typeface="+mn-lt"/>
                          <a:ea typeface="+mn-ea"/>
                          <a:cs typeface="+mn-cs"/>
                        </a:rPr>
                        <a:t>すこしぼんやりしていて、何かしたいと思わない</a:t>
                      </a:r>
                      <a:endParaRPr kumimoji="1" lang="ja-JP" altLang="en-US" sz="1800" dirty="0"/>
                    </a:p>
                  </a:txBody>
                  <a:tcPr>
                    <a:solidFill>
                      <a:schemeClr val="accent1">
                        <a:lumMod val="60000"/>
                        <a:lumOff val="40000"/>
                      </a:schemeClr>
                    </a:solidFill>
                  </a:tcPr>
                </a:tc>
                <a:tc>
                  <a:txBody>
                    <a:bodyPr/>
                    <a:lstStyle/>
                    <a:p>
                      <a:r>
                        <a:rPr kumimoji="1" lang="en-US" altLang="ja-JP" sz="1800" dirty="0"/>
                        <a:t>4</a:t>
                      </a:r>
                      <a:endParaRPr kumimoji="1" lang="ja-JP" altLang="en-US" sz="1800" dirty="0"/>
                    </a:p>
                  </a:txBody>
                  <a:tcPr>
                    <a:solidFill>
                      <a:schemeClr val="accent1">
                        <a:lumMod val="60000"/>
                        <a:lumOff val="40000"/>
                      </a:schemeClr>
                    </a:solidFill>
                  </a:tcPr>
                </a:tc>
                <a:extLst>
                  <a:ext uri="{0D108BD9-81ED-4DB2-BD59-A6C34878D82A}">
                    <a16:rowId xmlns:a16="http://schemas.microsoft.com/office/drawing/2014/main" val="2463056373"/>
                  </a:ext>
                </a:extLst>
              </a:tr>
              <a:tr h="457475">
                <a:tc>
                  <a:txBody>
                    <a:bodyPr/>
                    <a:lstStyle/>
                    <a:p>
                      <a:r>
                        <a:rPr kumimoji="1" lang="ja-JP" altLang="en-US" sz="1800" b="0" i="0" kern="1200" dirty="0">
                          <a:solidFill>
                            <a:schemeClr val="dk1"/>
                          </a:solidFill>
                          <a:effectLst/>
                          <a:latin typeface="+mn-lt"/>
                          <a:ea typeface="+mn-ea"/>
                          <a:cs typeface="+mn-cs"/>
                        </a:rPr>
                        <a:t>ぼんやりしている、集中していられない、起きているのが困難</a:t>
                      </a:r>
                      <a:endParaRPr kumimoji="1" lang="ja-JP" altLang="en-US" sz="1800" dirty="0"/>
                    </a:p>
                  </a:txBody>
                  <a:tcPr>
                    <a:solidFill>
                      <a:schemeClr val="accent2">
                        <a:lumMod val="40000"/>
                        <a:lumOff val="60000"/>
                      </a:schemeClr>
                    </a:solidFill>
                  </a:tcPr>
                </a:tc>
                <a:tc>
                  <a:txBody>
                    <a:bodyPr/>
                    <a:lstStyle/>
                    <a:p>
                      <a:r>
                        <a:rPr kumimoji="1" lang="en-US" altLang="ja-JP" sz="1800" dirty="0"/>
                        <a:t>5</a:t>
                      </a:r>
                      <a:endParaRPr kumimoji="1" lang="ja-JP" altLang="en-US" sz="1800" dirty="0"/>
                    </a:p>
                  </a:txBody>
                  <a:tcPr>
                    <a:solidFill>
                      <a:schemeClr val="accent2">
                        <a:lumMod val="40000"/>
                        <a:lumOff val="60000"/>
                      </a:schemeClr>
                    </a:solidFill>
                  </a:tcPr>
                </a:tc>
                <a:extLst>
                  <a:ext uri="{0D108BD9-81ED-4DB2-BD59-A6C34878D82A}">
                    <a16:rowId xmlns:a16="http://schemas.microsoft.com/office/drawing/2014/main" val="2546909638"/>
                  </a:ext>
                </a:extLst>
              </a:tr>
              <a:tr h="457475">
                <a:tc>
                  <a:txBody>
                    <a:bodyPr/>
                    <a:lstStyle/>
                    <a:p>
                      <a:r>
                        <a:rPr kumimoji="1" lang="ja-JP" altLang="en-US" sz="1800" b="0" i="0" kern="1200" dirty="0">
                          <a:solidFill>
                            <a:schemeClr val="dk1"/>
                          </a:solidFill>
                          <a:effectLst/>
                          <a:latin typeface="+mn-lt"/>
                          <a:ea typeface="+mn-ea"/>
                          <a:cs typeface="+mn-cs"/>
                        </a:rPr>
                        <a:t>眠いので横になりたい、</a:t>
                      </a:r>
                      <a:r>
                        <a:rPr kumimoji="1" lang="ja-JP" altLang="en-US" sz="1800" b="0" i="0" kern="1200" dirty="0" err="1">
                          <a:solidFill>
                            <a:schemeClr val="dk1"/>
                          </a:solidFill>
                          <a:effectLst/>
                          <a:latin typeface="+mn-lt"/>
                          <a:ea typeface="+mn-ea"/>
                          <a:cs typeface="+mn-cs"/>
                        </a:rPr>
                        <a:t>ぼ</a:t>
                      </a:r>
                      <a:r>
                        <a:rPr kumimoji="1" lang="ja-JP" altLang="en-US" sz="1800" b="0" i="0" kern="1200" dirty="0">
                          <a:solidFill>
                            <a:schemeClr val="dk1"/>
                          </a:solidFill>
                          <a:effectLst/>
                          <a:latin typeface="+mn-lt"/>
                          <a:ea typeface="+mn-ea"/>
                          <a:cs typeface="+mn-cs"/>
                        </a:rPr>
                        <a:t>おっとしている</a:t>
                      </a:r>
                      <a:endParaRPr kumimoji="1" lang="ja-JP" altLang="en-US" sz="1800" dirty="0"/>
                    </a:p>
                  </a:txBody>
                  <a:tcPr>
                    <a:solidFill>
                      <a:schemeClr val="accent2">
                        <a:lumMod val="40000"/>
                        <a:lumOff val="60000"/>
                      </a:schemeClr>
                    </a:solidFill>
                  </a:tcPr>
                </a:tc>
                <a:tc>
                  <a:txBody>
                    <a:bodyPr/>
                    <a:lstStyle/>
                    <a:p>
                      <a:r>
                        <a:rPr kumimoji="1" lang="en-US" altLang="ja-JP" sz="1800" dirty="0"/>
                        <a:t>6</a:t>
                      </a:r>
                      <a:endParaRPr kumimoji="1" lang="ja-JP" altLang="en-US" sz="1800" dirty="0"/>
                    </a:p>
                  </a:txBody>
                  <a:tcPr>
                    <a:solidFill>
                      <a:schemeClr val="accent2">
                        <a:lumMod val="40000"/>
                        <a:lumOff val="60000"/>
                      </a:schemeClr>
                    </a:solidFill>
                  </a:tcPr>
                </a:tc>
                <a:extLst>
                  <a:ext uri="{0D108BD9-81ED-4DB2-BD59-A6C34878D82A}">
                    <a16:rowId xmlns:a16="http://schemas.microsoft.com/office/drawing/2014/main" val="230577790"/>
                  </a:ext>
                </a:extLst>
              </a:tr>
              <a:tr h="597590">
                <a:tc>
                  <a:txBody>
                    <a:bodyPr/>
                    <a:lstStyle/>
                    <a:p>
                      <a:r>
                        <a:rPr kumimoji="1" lang="ja-JP" altLang="en-US" sz="1800" b="0" i="0" kern="1200" dirty="0">
                          <a:solidFill>
                            <a:schemeClr val="dk1"/>
                          </a:solidFill>
                          <a:effectLst/>
                          <a:latin typeface="+mn-lt"/>
                          <a:ea typeface="+mn-ea"/>
                          <a:cs typeface="+mn-cs"/>
                        </a:rPr>
                        <a:t>まどろんでいる、起きていられない、すぐにねむってしまいそうだ</a:t>
                      </a:r>
                      <a:endParaRPr kumimoji="1" lang="ja-JP" altLang="en-US" sz="1800" dirty="0"/>
                    </a:p>
                  </a:txBody>
                  <a:tcPr>
                    <a:solidFill>
                      <a:schemeClr val="accent2">
                        <a:lumMod val="40000"/>
                        <a:lumOff val="60000"/>
                      </a:schemeClr>
                    </a:solidFill>
                  </a:tcPr>
                </a:tc>
                <a:tc>
                  <a:txBody>
                    <a:bodyPr/>
                    <a:lstStyle/>
                    <a:p>
                      <a:r>
                        <a:rPr kumimoji="1" lang="en-US" altLang="ja-JP" sz="1800" dirty="0"/>
                        <a:t>7</a:t>
                      </a:r>
                      <a:endParaRPr kumimoji="1" lang="ja-JP" altLang="en-US" sz="1800" dirty="0"/>
                    </a:p>
                  </a:txBody>
                  <a:tcPr>
                    <a:solidFill>
                      <a:schemeClr val="accent2">
                        <a:lumMod val="40000"/>
                        <a:lumOff val="60000"/>
                      </a:schemeClr>
                    </a:solidFill>
                  </a:tcPr>
                </a:tc>
                <a:extLst>
                  <a:ext uri="{0D108BD9-81ED-4DB2-BD59-A6C34878D82A}">
                    <a16:rowId xmlns:a16="http://schemas.microsoft.com/office/drawing/2014/main" val="1600180001"/>
                  </a:ext>
                </a:extLst>
              </a:tr>
            </a:tbl>
          </a:graphicData>
        </a:graphic>
      </p:graphicFrame>
      <p:sp>
        <p:nvSpPr>
          <p:cNvPr id="15" name="テキスト ボックス 14">
            <a:extLst>
              <a:ext uri="{FF2B5EF4-FFF2-40B4-BE49-F238E27FC236}">
                <a16:creationId xmlns:a16="http://schemas.microsoft.com/office/drawing/2014/main" id="{5285AE30-24CA-A24E-9E45-50FAB9740415}"/>
              </a:ext>
            </a:extLst>
          </p:cNvPr>
          <p:cNvSpPr txBox="1"/>
          <p:nvPr/>
        </p:nvSpPr>
        <p:spPr>
          <a:xfrm>
            <a:off x="3175223" y="2191671"/>
            <a:ext cx="2793549"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表</a:t>
            </a:r>
            <a:r>
              <a:rPr lang="en-US" altLang="ja-JP" dirty="0">
                <a:latin typeface="メイリオ" panose="020B0604030504040204" pitchFamily="50" charset="-128"/>
                <a:ea typeface="メイリオ" panose="020B0604030504040204" pitchFamily="50" charset="-128"/>
              </a:rPr>
              <a:t>2</a:t>
            </a:r>
            <a:r>
              <a:rPr kumimoji="1" lang="en-US" altLang="ja-JP"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スタンフォード尺度</a:t>
            </a:r>
          </a:p>
        </p:txBody>
      </p:sp>
      <p:sp>
        <p:nvSpPr>
          <p:cNvPr id="12" name="正方形/長方形 11">
            <a:extLst>
              <a:ext uri="{FF2B5EF4-FFF2-40B4-BE49-F238E27FC236}">
                <a16:creationId xmlns:a16="http://schemas.microsoft.com/office/drawing/2014/main" id="{24776042-CB9B-2547-93FA-760E60BD19D0}"/>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FBF26E06-DD95-2745-A925-44BDD89C3856}"/>
              </a:ext>
            </a:extLst>
          </p:cNvPr>
          <p:cNvSpPr txBox="1"/>
          <p:nvPr/>
        </p:nvSpPr>
        <p:spPr>
          <a:xfrm>
            <a:off x="70865" y="122563"/>
            <a:ext cx="5827236" cy="707886"/>
          </a:xfrm>
          <a:prstGeom prst="rect">
            <a:avLst/>
          </a:prstGeom>
          <a:noFill/>
        </p:spPr>
        <p:txBody>
          <a:bodyPr wrap="none" rtlCol="0">
            <a:spAutoFit/>
          </a:bodyPr>
          <a:lstStyle/>
          <a:p>
            <a:r>
              <a:rPr lang="ja-JP" altLang="en-US" sz="4000" b="1" dirty="0">
                <a:solidFill>
                  <a:schemeClr val="accent6">
                    <a:lumMod val="75000"/>
                  </a:schemeClr>
                </a:solidFill>
                <a:latin typeface="Meiryo" panose="020B0604030504040204" pitchFamily="34" charset="-128"/>
                <a:ea typeface="Meiryo" panose="020B0604030504040204" pitchFamily="34" charset="-128"/>
              </a:rPr>
              <a:t>スタンフォード眠気尺度</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407879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8CAA24A-7BBA-7C40-BA94-B4D9B50D411F}"/>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498059A1-3509-6340-8E35-DA6F8DD67B87}"/>
              </a:ext>
            </a:extLst>
          </p:cNvPr>
          <p:cNvSpPr txBox="1"/>
          <p:nvPr/>
        </p:nvSpPr>
        <p:spPr>
          <a:xfrm>
            <a:off x="70865" y="122563"/>
            <a:ext cx="5929828" cy="584776"/>
          </a:xfrm>
          <a:prstGeom prst="rect">
            <a:avLst/>
          </a:prstGeom>
          <a:noFill/>
        </p:spPr>
        <p:txBody>
          <a:bodyPr wrap="none" rtlCol="0">
            <a:spAutoFit/>
          </a:bodyPr>
          <a:lstStyle/>
          <a:p>
            <a:r>
              <a:rPr lang="ja-JP" altLang="en-US" sz="3200" b="1" dirty="0">
                <a:solidFill>
                  <a:schemeClr val="accent6">
                    <a:lumMod val="75000"/>
                  </a:schemeClr>
                </a:solidFill>
                <a:latin typeface="Meiryo" panose="020B0604030504040204" pitchFamily="34" charset="-128"/>
                <a:ea typeface="Meiryo" panose="020B0604030504040204" pitchFamily="34" charset="-128"/>
              </a:rPr>
              <a:t>スタンフォード眠気尺度の変化</a:t>
            </a:r>
            <a:endParaRPr kumimoji="1" lang="en-US" altLang="ja-JP" sz="32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スライド番号プレースホルダー 4">
            <a:extLst>
              <a:ext uri="{FF2B5EF4-FFF2-40B4-BE49-F238E27FC236}">
                <a16:creationId xmlns:a16="http://schemas.microsoft.com/office/drawing/2014/main" id="{96C3188F-5A8D-6542-BB59-72EE1FCD064C}"/>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83</a:t>
            </a:fld>
            <a:endParaRPr kumimoji="1" lang="ja-JP" altLang="en-US" dirty="0"/>
          </a:p>
        </p:txBody>
      </p:sp>
      <p:sp>
        <p:nvSpPr>
          <p:cNvPr id="32" name="テキスト ボックス 31">
            <a:extLst>
              <a:ext uri="{FF2B5EF4-FFF2-40B4-BE49-F238E27FC236}">
                <a16:creationId xmlns:a16="http://schemas.microsoft.com/office/drawing/2014/main" id="{A99172FE-AF00-714F-B838-EDBDF97A14FD}"/>
              </a:ext>
            </a:extLst>
          </p:cNvPr>
          <p:cNvSpPr txBox="1"/>
          <p:nvPr/>
        </p:nvSpPr>
        <p:spPr>
          <a:xfrm>
            <a:off x="3986750" y="2087396"/>
            <a:ext cx="4914683" cy="830997"/>
          </a:xfrm>
          <a:prstGeom prst="rect">
            <a:avLst/>
          </a:prstGeom>
          <a:solidFill>
            <a:srgbClr val="FFD579"/>
          </a:solid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kumimoji="1" lang="en-US" altLang="ja-JP" sz="4800" b="1" dirty="0">
                <a:solidFill>
                  <a:srgbClr val="FF0000"/>
                </a:solidFill>
              </a:rPr>
              <a:t>71.2%</a:t>
            </a:r>
            <a:r>
              <a:rPr kumimoji="1" lang="ja-JP" altLang="en-US" sz="2800" dirty="0">
                <a:solidFill>
                  <a:schemeClr val="tx1"/>
                </a:solidFill>
              </a:rPr>
              <a:t>の授業で眠気が改善</a:t>
            </a:r>
          </a:p>
        </p:txBody>
      </p:sp>
      <p:sp>
        <p:nvSpPr>
          <p:cNvPr id="33" name="テキスト ボックス 32">
            <a:extLst>
              <a:ext uri="{FF2B5EF4-FFF2-40B4-BE49-F238E27FC236}">
                <a16:creationId xmlns:a16="http://schemas.microsoft.com/office/drawing/2014/main" id="{FE51E042-E274-9044-8F2E-C5DE5ACC886D}"/>
              </a:ext>
            </a:extLst>
          </p:cNvPr>
          <p:cNvSpPr txBox="1"/>
          <p:nvPr/>
        </p:nvSpPr>
        <p:spPr>
          <a:xfrm>
            <a:off x="2324811" y="6457890"/>
            <a:ext cx="4801314"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図　仮眠前後のスタンフォード眠気尺度</a:t>
            </a:r>
          </a:p>
        </p:txBody>
      </p:sp>
      <p:sp>
        <p:nvSpPr>
          <p:cNvPr id="37" name="角丸四角形 23">
            <a:extLst>
              <a:ext uri="{FF2B5EF4-FFF2-40B4-BE49-F238E27FC236}">
                <a16:creationId xmlns:a16="http://schemas.microsoft.com/office/drawing/2014/main" id="{4B7A747E-E357-E643-BF5A-96D5F7A82D5C}"/>
              </a:ext>
            </a:extLst>
          </p:cNvPr>
          <p:cNvSpPr/>
          <p:nvPr/>
        </p:nvSpPr>
        <p:spPr>
          <a:xfrm>
            <a:off x="4258127" y="1093983"/>
            <a:ext cx="4471729" cy="3351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a:solidFill>
                  <a:srgbClr val="4F81BD">
                    <a:lumMod val="75000"/>
                  </a:srgbClr>
                </a:solidFill>
                <a:latin typeface="Calibri"/>
                <a:ea typeface="ＭＳ Ｐゴシック" panose="020B0600070205080204" pitchFamily="50" charset="-128"/>
              </a:rPr>
              <a:t>青：仮眠をしていない時の授業の眠気</a:t>
            </a:r>
          </a:p>
        </p:txBody>
      </p:sp>
      <p:sp>
        <p:nvSpPr>
          <p:cNvPr id="38" name="角丸四角形 23">
            <a:extLst>
              <a:ext uri="{FF2B5EF4-FFF2-40B4-BE49-F238E27FC236}">
                <a16:creationId xmlns:a16="http://schemas.microsoft.com/office/drawing/2014/main" id="{320329E3-9D6A-0B4A-B680-1F0E28A67661}"/>
              </a:ext>
            </a:extLst>
          </p:cNvPr>
          <p:cNvSpPr/>
          <p:nvPr/>
        </p:nvSpPr>
        <p:spPr>
          <a:xfrm>
            <a:off x="4258127" y="1480752"/>
            <a:ext cx="4471729" cy="323334"/>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solidFill>
                  <a:srgbClr val="FF0000"/>
                </a:solidFill>
                <a:latin typeface="Calibri"/>
                <a:ea typeface="ＭＳ Ｐゴシック" panose="020B0600070205080204" pitchFamily="50" charset="-128"/>
              </a:rPr>
              <a:t>赤：仮眠をした後の授業の眠気</a:t>
            </a:r>
          </a:p>
        </p:txBody>
      </p:sp>
      <p:sp>
        <p:nvSpPr>
          <p:cNvPr id="39" name="スライド番号プレースホルダー 4">
            <a:extLst>
              <a:ext uri="{FF2B5EF4-FFF2-40B4-BE49-F238E27FC236}">
                <a16:creationId xmlns:a16="http://schemas.microsoft.com/office/drawing/2014/main" id="{0E2BCD3F-C3F0-D14F-91BE-5CDE5799885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9791DFF-FD54-7B44-9A52-7D9A5D7D4C11}" type="slidenum">
              <a:rPr lang="ja-JP" altLang="en-US" smtClean="0"/>
              <a:pPr/>
              <a:t>83</a:t>
            </a:fld>
            <a:endParaRPr lang="ja-JP" altLang="en-US" dirty="0"/>
          </a:p>
        </p:txBody>
      </p:sp>
      <p:graphicFrame>
        <p:nvGraphicFramePr>
          <p:cNvPr id="40" name="グラフ 39">
            <a:extLst>
              <a:ext uri="{FF2B5EF4-FFF2-40B4-BE49-F238E27FC236}">
                <a16:creationId xmlns:a16="http://schemas.microsoft.com/office/drawing/2014/main" id="{8DE5F3E2-A232-144A-8DB9-972C267720F1}"/>
              </a:ext>
            </a:extLst>
          </p:cNvPr>
          <p:cNvGraphicFramePr>
            <a:graphicFrameLocks/>
          </p:cNvGraphicFramePr>
          <p:nvPr>
            <p:extLst/>
          </p:nvPr>
        </p:nvGraphicFramePr>
        <p:xfrm>
          <a:off x="361928" y="1233872"/>
          <a:ext cx="3315643" cy="17043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グラフ 40">
            <a:extLst>
              <a:ext uri="{FF2B5EF4-FFF2-40B4-BE49-F238E27FC236}">
                <a16:creationId xmlns:a16="http://schemas.microsoft.com/office/drawing/2014/main" id="{256440D7-DEBE-CC45-99EE-0C16A8D672A1}"/>
              </a:ext>
            </a:extLst>
          </p:cNvPr>
          <p:cNvGraphicFramePr>
            <a:graphicFrameLocks/>
          </p:cNvGraphicFramePr>
          <p:nvPr>
            <p:extLst/>
          </p:nvPr>
        </p:nvGraphicFramePr>
        <p:xfrm>
          <a:off x="174379" y="2989828"/>
          <a:ext cx="8182221" cy="1683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グラフ 41">
            <a:extLst>
              <a:ext uri="{FF2B5EF4-FFF2-40B4-BE49-F238E27FC236}">
                <a16:creationId xmlns:a16="http://schemas.microsoft.com/office/drawing/2014/main" id="{B664E143-324E-E44A-9D1C-9C69E2B8BE1E}"/>
              </a:ext>
            </a:extLst>
          </p:cNvPr>
          <p:cNvGraphicFramePr>
            <a:graphicFrameLocks/>
          </p:cNvGraphicFramePr>
          <p:nvPr>
            <p:extLst/>
          </p:nvPr>
        </p:nvGraphicFramePr>
        <p:xfrm>
          <a:off x="174379" y="4495809"/>
          <a:ext cx="8078536" cy="2127298"/>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242916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8CAA24A-7BBA-7C40-BA94-B4D9B50D411F}"/>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498059A1-3509-6340-8E35-DA6F8DD67B87}"/>
              </a:ext>
            </a:extLst>
          </p:cNvPr>
          <p:cNvSpPr txBox="1"/>
          <p:nvPr/>
        </p:nvSpPr>
        <p:spPr>
          <a:xfrm>
            <a:off x="70865" y="122563"/>
            <a:ext cx="5929828" cy="584776"/>
          </a:xfrm>
          <a:prstGeom prst="rect">
            <a:avLst/>
          </a:prstGeom>
          <a:noFill/>
        </p:spPr>
        <p:txBody>
          <a:bodyPr wrap="none" rtlCol="0">
            <a:spAutoFit/>
          </a:bodyPr>
          <a:lstStyle/>
          <a:p>
            <a:r>
              <a:rPr lang="ja-JP" altLang="en-US" sz="3200" b="1" dirty="0">
                <a:solidFill>
                  <a:schemeClr val="accent6">
                    <a:lumMod val="75000"/>
                  </a:schemeClr>
                </a:solidFill>
                <a:latin typeface="Meiryo" panose="020B0604030504040204" pitchFamily="34" charset="-128"/>
                <a:ea typeface="Meiryo" panose="020B0604030504040204" pitchFamily="34" charset="-128"/>
              </a:rPr>
              <a:t>スタンフォード眠気尺度の変化</a:t>
            </a:r>
            <a:endParaRPr kumimoji="1" lang="en-US" altLang="ja-JP" sz="3200" b="1" dirty="0">
              <a:solidFill>
                <a:schemeClr val="accent6">
                  <a:lumMod val="75000"/>
                </a:schemeClr>
              </a:solidFill>
              <a:latin typeface="Meiryo" panose="020B0604030504040204" pitchFamily="34" charset="-128"/>
              <a:ea typeface="Meiryo" panose="020B0604030504040204" pitchFamily="34" charset="-128"/>
            </a:endParaRPr>
          </a:p>
        </p:txBody>
      </p:sp>
      <p:sp>
        <p:nvSpPr>
          <p:cNvPr id="20" name="スライド番号プレースホルダー 4">
            <a:extLst>
              <a:ext uri="{FF2B5EF4-FFF2-40B4-BE49-F238E27FC236}">
                <a16:creationId xmlns:a16="http://schemas.microsoft.com/office/drawing/2014/main" id="{96C3188F-5A8D-6542-BB59-72EE1FCD064C}"/>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84</a:t>
            </a:fld>
            <a:endParaRPr kumimoji="1" lang="ja-JP" altLang="en-US" dirty="0"/>
          </a:p>
        </p:txBody>
      </p:sp>
      <p:sp>
        <p:nvSpPr>
          <p:cNvPr id="33" name="テキスト ボックス 32">
            <a:extLst>
              <a:ext uri="{FF2B5EF4-FFF2-40B4-BE49-F238E27FC236}">
                <a16:creationId xmlns:a16="http://schemas.microsoft.com/office/drawing/2014/main" id="{FE51E042-E274-9044-8F2E-C5DE5ACC886D}"/>
              </a:ext>
            </a:extLst>
          </p:cNvPr>
          <p:cNvSpPr txBox="1"/>
          <p:nvPr/>
        </p:nvSpPr>
        <p:spPr>
          <a:xfrm>
            <a:off x="2058111" y="6280090"/>
            <a:ext cx="5570756"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図　仮眠によるスタンフォード眠気尺度の増減</a:t>
            </a:r>
          </a:p>
        </p:txBody>
      </p:sp>
      <p:sp>
        <p:nvSpPr>
          <p:cNvPr id="39" name="スライド番号プレースホルダー 4">
            <a:extLst>
              <a:ext uri="{FF2B5EF4-FFF2-40B4-BE49-F238E27FC236}">
                <a16:creationId xmlns:a16="http://schemas.microsoft.com/office/drawing/2014/main" id="{0E2BCD3F-C3F0-D14F-91BE-5CDE5799885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9791DFF-FD54-7B44-9A52-7D9A5D7D4C11}" type="slidenum">
              <a:rPr lang="ja-JP" altLang="en-US" smtClean="0"/>
              <a:pPr/>
              <a:t>84</a:t>
            </a:fld>
            <a:endParaRPr lang="ja-JP" altLang="en-US" dirty="0"/>
          </a:p>
        </p:txBody>
      </p:sp>
      <p:sp>
        <p:nvSpPr>
          <p:cNvPr id="18" name="正方形/長方形 17">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graphicFrame>
        <p:nvGraphicFramePr>
          <p:cNvPr id="14" name="グラフ 13"/>
          <p:cNvGraphicFramePr>
            <a:graphicFrameLocks/>
          </p:cNvGraphicFramePr>
          <p:nvPr>
            <p:extLst/>
          </p:nvPr>
        </p:nvGraphicFramePr>
        <p:xfrm>
          <a:off x="508000" y="647700"/>
          <a:ext cx="8026400" cy="5448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98128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334D942-3778-314C-9CC5-3D8C565D69AA}"/>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AB6CD70A-DF32-014C-8012-E7DC73D21D36}"/>
              </a:ext>
            </a:extLst>
          </p:cNvPr>
          <p:cNvSpPr txBox="1"/>
          <p:nvPr/>
        </p:nvSpPr>
        <p:spPr>
          <a:xfrm>
            <a:off x="70865" y="122563"/>
            <a:ext cx="6340197" cy="707886"/>
          </a:xfrm>
          <a:prstGeom prst="rect">
            <a:avLst/>
          </a:prstGeom>
          <a:noFill/>
        </p:spPr>
        <p:txBody>
          <a:bodyPr wrap="none" rtlCol="0">
            <a:spAutoFit/>
          </a:bodyPr>
          <a:lstStyle/>
          <a:p>
            <a:r>
              <a:rPr lang="ja-JP" altLang="en-US" sz="3900" b="1" dirty="0">
                <a:solidFill>
                  <a:schemeClr val="accent6">
                    <a:lumMod val="75000"/>
                  </a:schemeClr>
                </a:solidFill>
                <a:latin typeface="Meiryo" panose="020B0604030504040204" pitchFamily="34" charset="-128"/>
                <a:ea typeface="Meiryo" panose="020B0604030504040204" pitchFamily="34" charset="-128"/>
              </a:rPr>
              <a:t>ポジティブ心理尺度の変化</a:t>
            </a:r>
            <a:endParaRPr kumimoji="1" lang="en-US" altLang="ja-JP" sz="3900" b="1" dirty="0">
              <a:solidFill>
                <a:schemeClr val="accent6">
                  <a:lumMod val="75000"/>
                </a:schemeClr>
              </a:solidFill>
              <a:latin typeface="Meiryo" panose="020B0604030504040204" pitchFamily="34" charset="-128"/>
              <a:ea typeface="Meiryo" panose="020B0604030504040204" pitchFamily="34" charset="-128"/>
            </a:endParaRPr>
          </a:p>
        </p:txBody>
      </p:sp>
      <p:graphicFrame>
        <p:nvGraphicFramePr>
          <p:cNvPr id="19" name="グラフ 18"/>
          <p:cNvGraphicFramePr>
            <a:graphicFrameLocks/>
          </p:cNvGraphicFramePr>
          <p:nvPr>
            <p:extLst/>
          </p:nvPr>
        </p:nvGraphicFramePr>
        <p:xfrm>
          <a:off x="307528" y="1516354"/>
          <a:ext cx="8609710" cy="4818547"/>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p:cNvSpPr txBox="1"/>
          <p:nvPr/>
        </p:nvSpPr>
        <p:spPr>
          <a:xfrm>
            <a:off x="2031791" y="6280000"/>
            <a:ext cx="537518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図</a:t>
            </a:r>
            <a:r>
              <a:rPr kumimoji="1" lang="en-US" altLang="ja-JP" sz="2000" dirty="0">
                <a:latin typeface="メイリオ" panose="020B0604030504040204" pitchFamily="50" charset="-128"/>
                <a:ea typeface="メイリオ" panose="020B0604030504040204" pitchFamily="50" charset="-128"/>
              </a:rPr>
              <a:t>13</a:t>
            </a:r>
            <a:r>
              <a:rPr kumimoji="1" lang="ja-JP" altLang="en-US" sz="2000" dirty="0">
                <a:latin typeface="メイリオ" panose="020B0604030504040204" pitchFamily="50" charset="-128"/>
                <a:ea typeface="メイリオ" panose="020B0604030504040204" pitchFamily="50" charset="-128"/>
              </a:rPr>
              <a:t>　仮眠による</a:t>
            </a:r>
            <a:r>
              <a:rPr lang="ja-JP" altLang="en-US" sz="2000" dirty="0">
                <a:latin typeface="メイリオ" panose="020B0604030504040204" pitchFamily="50" charset="-128"/>
                <a:ea typeface="メイリオ" panose="020B0604030504040204" pitchFamily="50" charset="-128"/>
              </a:rPr>
              <a:t>ポジティブ心理尺度の変化</a:t>
            </a:r>
            <a:endParaRPr kumimoji="1" lang="ja-JP" altLang="en-US" sz="2000" dirty="0">
              <a:latin typeface="メイリオ" panose="020B0604030504040204" pitchFamily="50" charset="-128"/>
              <a:ea typeface="メイリオ" panose="020B0604030504040204" pitchFamily="50" charset="-128"/>
            </a:endParaRPr>
          </a:p>
        </p:txBody>
      </p:sp>
      <p:sp>
        <p:nvSpPr>
          <p:cNvPr id="6" name="角丸四角形 5"/>
          <p:cNvSpPr/>
          <p:nvPr/>
        </p:nvSpPr>
        <p:spPr>
          <a:xfrm>
            <a:off x="974156" y="2386676"/>
            <a:ext cx="3095455" cy="781248"/>
          </a:xfrm>
          <a:prstGeom prst="roundRect">
            <a:avLst>
              <a:gd name="adj" fmla="val 2100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t>仮眠なし</a:t>
            </a:r>
            <a:endParaRPr kumimoji="1" lang="en-US" altLang="ja-JP" sz="2400" dirty="0"/>
          </a:p>
          <a:p>
            <a:pPr algn="ctr"/>
            <a:r>
              <a:rPr kumimoji="1" lang="ja-JP" altLang="en-US" sz="2400" dirty="0"/>
              <a:t>平均</a:t>
            </a:r>
            <a:r>
              <a:rPr kumimoji="1" lang="en-US" altLang="ja-JP" sz="2400" dirty="0">
                <a:solidFill>
                  <a:schemeClr val="tx2">
                    <a:lumMod val="60000"/>
                    <a:lumOff val="40000"/>
                  </a:schemeClr>
                </a:solidFill>
              </a:rPr>
              <a:t> </a:t>
            </a:r>
            <a:r>
              <a:rPr lang="en-US" altLang="ja-JP" sz="2400" b="1" dirty="0">
                <a:solidFill>
                  <a:schemeClr val="tx2">
                    <a:lumMod val="60000"/>
                    <a:lumOff val="40000"/>
                  </a:schemeClr>
                </a:solidFill>
              </a:rPr>
              <a:t>2.4</a:t>
            </a:r>
            <a:r>
              <a:rPr kumimoji="1" lang="ja-JP" altLang="en-US" sz="2400" dirty="0">
                <a:solidFill>
                  <a:schemeClr val="tx2">
                    <a:lumMod val="60000"/>
                    <a:lumOff val="40000"/>
                  </a:schemeClr>
                </a:solidFill>
              </a:rPr>
              <a:t>点減少</a:t>
            </a:r>
          </a:p>
        </p:txBody>
      </p:sp>
      <p:sp>
        <p:nvSpPr>
          <p:cNvPr id="18" name="角丸四角形 17">
            <a:extLst>
              <a:ext uri="{FF2B5EF4-FFF2-40B4-BE49-F238E27FC236}">
                <a16:creationId xmlns:a16="http://schemas.microsoft.com/office/drawing/2014/main" id="{A9AF6F6F-8A8D-2B42-800B-2913DEF03F0D}"/>
              </a:ext>
            </a:extLst>
          </p:cNvPr>
          <p:cNvSpPr/>
          <p:nvPr/>
        </p:nvSpPr>
        <p:spPr>
          <a:xfrm>
            <a:off x="5348371" y="5139208"/>
            <a:ext cx="2747780" cy="781248"/>
          </a:xfrm>
          <a:prstGeom prst="roundRect">
            <a:avLst>
              <a:gd name="adj" fmla="val 2100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t>仮眠あり</a:t>
            </a:r>
            <a:endParaRPr kumimoji="1" lang="en-US" altLang="ja-JP" sz="2400" dirty="0"/>
          </a:p>
          <a:p>
            <a:pPr algn="ctr"/>
            <a:r>
              <a:rPr kumimoji="1" lang="ja-JP" altLang="en-US" sz="2400" dirty="0"/>
              <a:t>平均</a:t>
            </a:r>
            <a:r>
              <a:rPr kumimoji="1" lang="en-US" altLang="ja-JP" sz="2400" dirty="0">
                <a:solidFill>
                  <a:schemeClr val="tx2">
                    <a:lumMod val="60000"/>
                    <a:lumOff val="40000"/>
                  </a:schemeClr>
                </a:solidFill>
              </a:rPr>
              <a:t> </a:t>
            </a:r>
            <a:r>
              <a:rPr kumimoji="1" lang="en-US" altLang="ja-JP" sz="2400" b="1" dirty="0">
                <a:solidFill>
                  <a:srgbClr val="FF0000"/>
                </a:solidFill>
              </a:rPr>
              <a:t>5.8</a:t>
            </a:r>
            <a:r>
              <a:rPr kumimoji="1" lang="ja-JP" altLang="en-US" sz="2400" dirty="0">
                <a:solidFill>
                  <a:srgbClr val="FF0000"/>
                </a:solidFill>
              </a:rPr>
              <a:t>点増加</a:t>
            </a:r>
          </a:p>
        </p:txBody>
      </p:sp>
      <p:sp>
        <p:nvSpPr>
          <p:cNvPr id="20" name="スライド番号プレースホルダー 4">
            <a:extLst>
              <a:ext uri="{FF2B5EF4-FFF2-40B4-BE49-F238E27FC236}">
                <a16:creationId xmlns:a16="http://schemas.microsoft.com/office/drawing/2014/main" id="{FBA53045-A3E8-3743-8BD7-A11AEBD35E41}"/>
              </a:ext>
            </a:extLst>
          </p:cNvPr>
          <p:cNvSpPr>
            <a:spLocks noGrp="1"/>
          </p:cNvSpPr>
          <p:nvPr>
            <p:ph type="sldNum" sz="quarter" idx="12"/>
          </p:nvPr>
        </p:nvSpPr>
        <p:spPr>
          <a:xfrm>
            <a:off x="6553200" y="6356350"/>
            <a:ext cx="2133600" cy="365125"/>
          </a:xfrm>
        </p:spPr>
        <p:txBody>
          <a:bodyPr/>
          <a:lstStyle/>
          <a:p>
            <a:fld id="{E9791DFF-FD54-7B44-9A52-7D9A5D7D4C11}" type="slidenum">
              <a:rPr kumimoji="1" lang="ja-JP" altLang="en-US" smtClean="0"/>
              <a:t>85</a:t>
            </a:fld>
            <a:endParaRPr kumimoji="1" lang="ja-JP" altLang="en-US" dirty="0"/>
          </a:p>
        </p:txBody>
      </p:sp>
      <p:sp>
        <p:nvSpPr>
          <p:cNvPr id="15" name="角丸四角形 14"/>
          <p:cNvSpPr/>
          <p:nvPr/>
        </p:nvSpPr>
        <p:spPr>
          <a:xfrm>
            <a:off x="779287" y="980602"/>
            <a:ext cx="7720718" cy="621160"/>
          </a:xfrm>
          <a:prstGeom prst="roundRect">
            <a:avLst>
              <a:gd name="adj" fmla="val 2100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a:solidFill>
                  <a:schemeClr val="tx1"/>
                </a:solidFill>
              </a:rPr>
              <a:t>3</a:t>
            </a:r>
            <a:r>
              <a:rPr lang="ja-JP" altLang="en-US" sz="2400" dirty="0">
                <a:solidFill>
                  <a:schemeClr val="tx1"/>
                </a:solidFill>
              </a:rPr>
              <a:t>、</a:t>
            </a:r>
            <a:r>
              <a:rPr lang="en-US" altLang="ja-JP" sz="2400" dirty="0">
                <a:solidFill>
                  <a:schemeClr val="tx1"/>
                </a:solidFill>
              </a:rPr>
              <a:t>4</a:t>
            </a:r>
            <a:r>
              <a:rPr lang="ja-JP" altLang="en-US" sz="2400" dirty="0">
                <a:solidFill>
                  <a:schemeClr val="tx1"/>
                </a:solidFill>
              </a:rPr>
              <a:t>限と放課後の時間帯のポジティブ心理尺度点数の差</a:t>
            </a:r>
            <a:endParaRPr kumimoji="1" lang="ja-JP" altLang="en-US" sz="2400" dirty="0">
              <a:solidFill>
                <a:schemeClr val="tx1"/>
              </a:solidFill>
            </a:endParaRPr>
          </a:p>
        </p:txBody>
      </p:sp>
      <p:sp>
        <p:nvSpPr>
          <p:cNvPr id="16" name="正方形/長方形 15">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37483055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1311218" y="2007555"/>
          <a:ext cx="6096000" cy="4572000"/>
        </p:xfrm>
        <a:graphic>
          <a:graphicData uri="http://schemas.openxmlformats.org/drawingml/2006/table">
            <a:tbl>
              <a:tblPr firstRow="1" bandRow="1">
                <a:tableStyleId>{8A107856-5554-42FB-B03E-39F5DBC370BA}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kumimoji="1" lang="ja-JP" altLang="en-US" sz="2400"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2400" dirty="0"/>
                        <a:t>仮眠前</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r>
                        <a:rPr kumimoji="1" lang="ja-JP" altLang="en-US" sz="2400" dirty="0"/>
                        <a:t>放課後</a:t>
                      </a:r>
                    </a:p>
                  </a:txBody>
                  <a:tcPr>
                    <a:lnL w="12700"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10000"/>
                  </a:ext>
                </a:extLst>
              </a:tr>
              <a:tr h="370840">
                <a:tc>
                  <a:txBody>
                    <a:bodyPr/>
                    <a:lstStyle/>
                    <a:p>
                      <a:r>
                        <a:rPr kumimoji="1" lang="ja-JP" altLang="en-US" sz="2400" dirty="0"/>
                        <a:t>活気のある</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2400" dirty="0"/>
                        <a:t>3.26</a:t>
                      </a:r>
                      <a:endParaRPr kumimoji="1" lang="ja-JP" altLang="en-US" sz="2400" dirty="0"/>
                    </a:p>
                  </a:txBody>
                  <a:tcPr/>
                </a:tc>
                <a:tc>
                  <a:txBody>
                    <a:bodyPr/>
                    <a:lstStyle/>
                    <a:p>
                      <a:r>
                        <a:rPr kumimoji="1" lang="en-US" altLang="ja-JP" sz="2400" dirty="0"/>
                        <a:t>4.06</a:t>
                      </a:r>
                      <a:endParaRPr kumimoji="1" lang="ja-JP" altLang="en-US" sz="2400" dirty="0"/>
                    </a:p>
                  </a:txBody>
                  <a:tcPr/>
                </a:tc>
                <a:extLst>
                  <a:ext uri="{0D108BD9-81ED-4DB2-BD59-A6C34878D82A}">
                    <a16:rowId xmlns:a16="http://schemas.microsoft.com/office/drawing/2014/main" val="10001"/>
                  </a:ext>
                </a:extLst>
              </a:tr>
              <a:tr h="370840">
                <a:tc>
                  <a:txBody>
                    <a:bodyPr/>
                    <a:lstStyle/>
                    <a:p>
                      <a:r>
                        <a:rPr kumimoji="1" lang="ja-JP" altLang="en-US" sz="2400" dirty="0"/>
                        <a:t>わくわくした</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2400" dirty="0"/>
                        <a:t>3.11</a:t>
                      </a:r>
                      <a:endParaRPr kumimoji="1" lang="ja-JP" altLang="en-US" sz="2400" dirty="0"/>
                    </a:p>
                  </a:txBody>
                  <a:tcPr/>
                </a:tc>
                <a:tc>
                  <a:txBody>
                    <a:bodyPr/>
                    <a:lstStyle/>
                    <a:p>
                      <a:r>
                        <a:rPr kumimoji="1" lang="en-US" altLang="ja-JP" sz="2400" dirty="0"/>
                        <a:t>3.24</a:t>
                      </a:r>
                      <a:endParaRPr kumimoji="1" lang="ja-JP" altLang="en-US" sz="2400" dirty="0"/>
                    </a:p>
                  </a:txBody>
                  <a:tcPr/>
                </a:tc>
                <a:extLst>
                  <a:ext uri="{0D108BD9-81ED-4DB2-BD59-A6C34878D82A}">
                    <a16:rowId xmlns:a16="http://schemas.microsoft.com/office/drawing/2014/main" val="10002"/>
                  </a:ext>
                </a:extLst>
              </a:tr>
              <a:tr h="370840">
                <a:tc>
                  <a:txBody>
                    <a:bodyPr/>
                    <a:lstStyle/>
                    <a:p>
                      <a:r>
                        <a:rPr kumimoji="1" lang="ja-JP" altLang="en-US" sz="2400" dirty="0"/>
                        <a:t>気合の入った</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2400" dirty="0"/>
                        <a:t>2.42</a:t>
                      </a:r>
                      <a:endParaRPr kumimoji="1" lang="ja-JP" altLang="en-US" sz="2400" dirty="0"/>
                    </a:p>
                  </a:txBody>
                  <a:tcPr/>
                </a:tc>
                <a:tc>
                  <a:txBody>
                    <a:bodyPr/>
                    <a:lstStyle/>
                    <a:p>
                      <a:r>
                        <a:rPr kumimoji="1" lang="en-US" altLang="ja-JP" sz="2400" dirty="0"/>
                        <a:t>3.41</a:t>
                      </a:r>
                      <a:endParaRPr kumimoji="1" lang="ja-JP" altLang="en-US" sz="2400" dirty="0"/>
                    </a:p>
                  </a:txBody>
                  <a:tcPr/>
                </a:tc>
                <a:extLst>
                  <a:ext uri="{0D108BD9-81ED-4DB2-BD59-A6C34878D82A}">
                    <a16:rowId xmlns:a16="http://schemas.microsoft.com/office/drawing/2014/main" val="10003"/>
                  </a:ext>
                </a:extLst>
              </a:tr>
              <a:tr h="370840">
                <a:tc>
                  <a:txBody>
                    <a:bodyPr/>
                    <a:lstStyle/>
                    <a:p>
                      <a:r>
                        <a:rPr kumimoji="1" lang="ja-JP" altLang="en-US" sz="2400" dirty="0"/>
                        <a:t>きっぱりとした</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2400" dirty="0"/>
                        <a:t>2.47</a:t>
                      </a:r>
                      <a:endParaRPr kumimoji="1" lang="ja-JP" altLang="en-US" sz="2400" dirty="0"/>
                    </a:p>
                  </a:txBody>
                  <a:tcPr/>
                </a:tc>
                <a:tc>
                  <a:txBody>
                    <a:bodyPr/>
                    <a:lstStyle/>
                    <a:p>
                      <a:r>
                        <a:rPr kumimoji="1" lang="en-US" altLang="ja-JP" sz="2400" dirty="0"/>
                        <a:t>3.41</a:t>
                      </a:r>
                      <a:endParaRPr kumimoji="1" lang="ja-JP" altLang="en-US" sz="2400" dirty="0"/>
                    </a:p>
                  </a:txBody>
                  <a:tcPr/>
                </a:tc>
                <a:extLst>
                  <a:ext uri="{0D108BD9-81ED-4DB2-BD59-A6C34878D82A}">
                    <a16:rowId xmlns:a16="http://schemas.microsoft.com/office/drawing/2014/main" val="10004"/>
                  </a:ext>
                </a:extLst>
              </a:tr>
              <a:tr h="370840">
                <a:tc>
                  <a:txBody>
                    <a:bodyPr/>
                    <a:lstStyle/>
                    <a:p>
                      <a:r>
                        <a:rPr kumimoji="1" lang="ja-JP" altLang="en-US" sz="2400" dirty="0"/>
                        <a:t>機敏な</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2400" dirty="0"/>
                        <a:t>2.16</a:t>
                      </a:r>
                      <a:endParaRPr kumimoji="1" lang="ja-JP" altLang="en-US" sz="2400" dirty="0"/>
                    </a:p>
                  </a:txBody>
                  <a:tcPr/>
                </a:tc>
                <a:tc>
                  <a:txBody>
                    <a:bodyPr/>
                    <a:lstStyle/>
                    <a:p>
                      <a:r>
                        <a:rPr kumimoji="1" lang="en-US" altLang="ja-JP" sz="2400" dirty="0"/>
                        <a:t>3.24</a:t>
                      </a:r>
                      <a:endParaRPr kumimoji="1" lang="ja-JP" altLang="en-US" sz="2400" dirty="0"/>
                    </a:p>
                  </a:txBody>
                  <a:tcPr/>
                </a:tc>
                <a:extLst>
                  <a:ext uri="{0D108BD9-81ED-4DB2-BD59-A6C34878D82A}">
                    <a16:rowId xmlns:a16="http://schemas.microsoft.com/office/drawing/2014/main" val="10005"/>
                  </a:ext>
                </a:extLst>
              </a:tr>
              <a:tr h="370840">
                <a:tc>
                  <a:txBody>
                    <a:bodyPr/>
                    <a:lstStyle/>
                    <a:p>
                      <a:r>
                        <a:rPr kumimoji="1" lang="ja-JP" altLang="en-US" sz="2400" dirty="0"/>
                        <a:t>熱狂した</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2400" dirty="0"/>
                        <a:t>1.58</a:t>
                      </a:r>
                      <a:endParaRPr kumimoji="1" lang="ja-JP" altLang="en-US" sz="2400" dirty="0"/>
                    </a:p>
                  </a:txBody>
                  <a:tcPr/>
                </a:tc>
                <a:tc>
                  <a:txBody>
                    <a:bodyPr/>
                    <a:lstStyle/>
                    <a:p>
                      <a:r>
                        <a:rPr kumimoji="1" lang="en-US" altLang="ja-JP" sz="2400" dirty="0"/>
                        <a:t>2.12</a:t>
                      </a:r>
                      <a:endParaRPr kumimoji="1" lang="ja-JP" altLang="en-US" sz="2400" dirty="0"/>
                    </a:p>
                  </a:txBody>
                  <a:tcPr/>
                </a:tc>
                <a:extLst>
                  <a:ext uri="{0D108BD9-81ED-4DB2-BD59-A6C34878D82A}">
                    <a16:rowId xmlns:a16="http://schemas.microsoft.com/office/drawing/2014/main" val="10006"/>
                  </a:ext>
                </a:extLst>
              </a:tr>
              <a:tr h="370840">
                <a:tc>
                  <a:txBody>
                    <a:bodyPr/>
                    <a:lstStyle/>
                    <a:p>
                      <a:r>
                        <a:rPr kumimoji="1" lang="ja-JP" altLang="en-US" sz="2400" dirty="0"/>
                        <a:t>強気な</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2400" dirty="0"/>
                        <a:t>2.11</a:t>
                      </a:r>
                      <a:endParaRPr kumimoji="1" lang="ja-JP" altLang="en-US" sz="2400" dirty="0"/>
                    </a:p>
                  </a:txBody>
                  <a:tcPr/>
                </a:tc>
                <a:tc>
                  <a:txBody>
                    <a:bodyPr/>
                    <a:lstStyle/>
                    <a:p>
                      <a:r>
                        <a:rPr kumimoji="1" lang="en-US" altLang="ja-JP" sz="2400" dirty="0"/>
                        <a:t>2.65</a:t>
                      </a:r>
                      <a:endParaRPr kumimoji="1" lang="ja-JP" altLang="en-US" sz="2400" dirty="0"/>
                    </a:p>
                  </a:txBody>
                  <a:tcPr/>
                </a:tc>
                <a:extLst>
                  <a:ext uri="{0D108BD9-81ED-4DB2-BD59-A6C34878D82A}">
                    <a16:rowId xmlns:a16="http://schemas.microsoft.com/office/drawing/2014/main" val="10007"/>
                  </a:ext>
                </a:extLst>
              </a:tr>
              <a:tr h="370840">
                <a:tc>
                  <a:txBody>
                    <a:bodyPr/>
                    <a:lstStyle/>
                    <a:p>
                      <a:r>
                        <a:rPr kumimoji="1" lang="ja-JP" altLang="en-US" sz="2400" dirty="0"/>
                        <a:t>誇らしい</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kumimoji="1" lang="en-US" altLang="ja-JP" sz="2400" dirty="0"/>
                        <a:t>2.16</a:t>
                      </a:r>
                      <a:endParaRPr kumimoji="1" lang="ja-JP" altLang="en-US" sz="2400" dirty="0"/>
                    </a:p>
                  </a:txBody>
                  <a:tcPr/>
                </a:tc>
                <a:tc>
                  <a:txBody>
                    <a:bodyPr/>
                    <a:lstStyle/>
                    <a:p>
                      <a:r>
                        <a:rPr kumimoji="1" lang="en-US" altLang="ja-JP" sz="2400" dirty="0"/>
                        <a:t>2.53</a:t>
                      </a:r>
                      <a:endParaRPr kumimoji="1" lang="ja-JP" altLang="en-US" sz="2400" dirty="0"/>
                    </a:p>
                  </a:txBody>
                  <a:tcPr/>
                </a:tc>
                <a:extLst>
                  <a:ext uri="{0D108BD9-81ED-4DB2-BD59-A6C34878D82A}">
                    <a16:rowId xmlns:a16="http://schemas.microsoft.com/office/drawing/2014/main" val="10008"/>
                  </a:ext>
                </a:extLst>
              </a:tr>
              <a:tr h="370840">
                <a:tc>
                  <a:txBody>
                    <a:bodyPr/>
                    <a:lstStyle/>
                    <a:p>
                      <a:r>
                        <a:rPr kumimoji="1" lang="ja-JP" altLang="en-US" sz="2400" dirty="0"/>
                        <a:t>合計</a:t>
                      </a:r>
                    </a:p>
                  </a:txBody>
                  <a:tcPr>
                    <a:lnT w="12700" cap="flat" cmpd="sng" algn="ctr">
                      <a:solidFill>
                        <a:schemeClr val="bg1"/>
                      </a:solidFill>
                      <a:prstDash val="solid"/>
                      <a:round/>
                      <a:headEnd type="none" w="med" len="med"/>
                      <a:tailEnd type="none" w="med" len="med"/>
                    </a:lnT>
                    <a:solidFill>
                      <a:schemeClr val="accent2"/>
                    </a:solidFill>
                  </a:tcPr>
                </a:tc>
                <a:tc>
                  <a:txBody>
                    <a:bodyPr/>
                    <a:lstStyle/>
                    <a:p>
                      <a:r>
                        <a:rPr kumimoji="1" lang="en-US" altLang="ja-JP" sz="2400" dirty="0"/>
                        <a:t>19.26</a:t>
                      </a:r>
                      <a:endParaRPr kumimoji="1" lang="ja-JP" altLang="en-US" sz="2400" dirty="0"/>
                    </a:p>
                  </a:txBody>
                  <a:tcPr/>
                </a:tc>
                <a:tc>
                  <a:txBody>
                    <a:bodyPr/>
                    <a:lstStyle/>
                    <a:p>
                      <a:r>
                        <a:rPr kumimoji="1" lang="en-US" altLang="ja-JP" sz="2400" dirty="0"/>
                        <a:t>24.65</a:t>
                      </a:r>
                      <a:endParaRPr kumimoji="1" lang="ja-JP" altLang="en-US" sz="2400" dirty="0"/>
                    </a:p>
                  </a:txBody>
                  <a:tcPr/>
                </a:tc>
                <a:extLst>
                  <a:ext uri="{0D108BD9-81ED-4DB2-BD59-A6C34878D82A}">
                    <a16:rowId xmlns:a16="http://schemas.microsoft.com/office/drawing/2014/main" val="10009"/>
                  </a:ext>
                </a:extLst>
              </a:tr>
            </a:tbl>
          </a:graphicData>
        </a:graphic>
      </p:graphicFrame>
      <p:sp>
        <p:nvSpPr>
          <p:cNvPr id="4" name="テキスト ボックス 3"/>
          <p:cNvSpPr txBox="1"/>
          <p:nvPr/>
        </p:nvSpPr>
        <p:spPr>
          <a:xfrm>
            <a:off x="2103634" y="1403729"/>
            <a:ext cx="5155283" cy="461665"/>
          </a:xfrm>
          <a:prstGeom prst="rect">
            <a:avLst/>
          </a:prstGeom>
          <a:noFill/>
        </p:spPr>
        <p:txBody>
          <a:bodyPr wrap="square" rtlCol="0">
            <a:spAutoFit/>
          </a:bodyPr>
          <a:lstStyle/>
          <a:p>
            <a:r>
              <a:rPr lang="ja-JP" altLang="en-US" sz="2400" dirty="0"/>
              <a:t>日本語版</a:t>
            </a:r>
            <a:r>
              <a:rPr lang="en-US" altLang="ja-JP" sz="2400" dirty="0"/>
              <a:t>PANAS</a:t>
            </a:r>
            <a:r>
              <a:rPr lang="ja-JP" altLang="en-US" sz="2400" dirty="0"/>
              <a:t>の項目ごとの平均</a:t>
            </a:r>
            <a:endParaRPr kumimoji="1" lang="ja-JP" altLang="en-US" sz="2400" dirty="0"/>
          </a:p>
        </p:txBody>
      </p:sp>
      <p:grpSp>
        <p:nvGrpSpPr>
          <p:cNvPr id="14" name="グループ化 13"/>
          <p:cNvGrpSpPr/>
          <p:nvPr/>
        </p:nvGrpSpPr>
        <p:grpSpPr>
          <a:xfrm>
            <a:off x="7374282" y="2337658"/>
            <a:ext cx="1040082" cy="4223383"/>
            <a:chOff x="7634161" y="1732273"/>
            <a:chExt cx="1040082" cy="3329057"/>
          </a:xfrm>
        </p:grpSpPr>
        <p:sp>
          <p:nvSpPr>
            <p:cNvPr id="5" name="テキスト ボックス 4"/>
            <p:cNvSpPr txBox="1"/>
            <p:nvPr/>
          </p:nvSpPr>
          <p:spPr>
            <a:xfrm>
              <a:off x="7663023" y="1732273"/>
              <a:ext cx="1011219" cy="412425"/>
            </a:xfrm>
            <a:prstGeom prst="rect">
              <a:avLst/>
            </a:prstGeom>
            <a:noFill/>
          </p:spPr>
          <p:txBody>
            <a:bodyPr wrap="square" rtlCol="0">
              <a:spAutoFit/>
            </a:bodyPr>
            <a:lstStyle/>
            <a:p>
              <a:r>
                <a:rPr lang="en-US" altLang="ja-JP" sz="2800" b="1" dirty="0">
                  <a:solidFill>
                    <a:srgbClr val="FF0000"/>
                  </a:solidFill>
                </a:rPr>
                <a:t>+0.80</a:t>
              </a:r>
            </a:p>
          </p:txBody>
        </p:sp>
        <p:sp>
          <p:nvSpPr>
            <p:cNvPr id="6" name="テキスト ボックス 5"/>
            <p:cNvSpPr txBox="1"/>
            <p:nvPr/>
          </p:nvSpPr>
          <p:spPr>
            <a:xfrm>
              <a:off x="7663023" y="2101186"/>
              <a:ext cx="1011219" cy="363905"/>
            </a:xfrm>
            <a:prstGeom prst="rect">
              <a:avLst/>
            </a:prstGeom>
            <a:noFill/>
          </p:spPr>
          <p:txBody>
            <a:bodyPr wrap="square" rtlCol="0">
              <a:spAutoFit/>
            </a:bodyPr>
            <a:lstStyle/>
            <a:p>
              <a:r>
                <a:rPr lang="en-US" altLang="ja-JP" sz="2400" dirty="0">
                  <a:solidFill>
                    <a:srgbClr val="000000"/>
                  </a:solidFill>
                </a:rPr>
                <a:t>+0.13</a:t>
              </a:r>
            </a:p>
          </p:txBody>
        </p:sp>
        <p:sp>
          <p:nvSpPr>
            <p:cNvPr id="7" name="テキスト ボックス 6"/>
            <p:cNvSpPr txBox="1"/>
            <p:nvPr/>
          </p:nvSpPr>
          <p:spPr>
            <a:xfrm>
              <a:off x="7663023" y="2465411"/>
              <a:ext cx="1011219" cy="412425"/>
            </a:xfrm>
            <a:prstGeom prst="rect">
              <a:avLst/>
            </a:prstGeom>
            <a:noFill/>
          </p:spPr>
          <p:txBody>
            <a:bodyPr wrap="square" rtlCol="0">
              <a:spAutoFit/>
            </a:bodyPr>
            <a:lstStyle/>
            <a:p>
              <a:r>
                <a:rPr lang="en-US" altLang="ja-JP" sz="2800" b="1" dirty="0">
                  <a:solidFill>
                    <a:srgbClr val="FF0000"/>
                  </a:solidFill>
                </a:rPr>
                <a:t>+0.99</a:t>
              </a:r>
            </a:p>
          </p:txBody>
        </p:sp>
        <p:sp>
          <p:nvSpPr>
            <p:cNvPr id="8" name="テキスト ボックス 7"/>
            <p:cNvSpPr txBox="1"/>
            <p:nvPr/>
          </p:nvSpPr>
          <p:spPr>
            <a:xfrm>
              <a:off x="7634161" y="2845518"/>
              <a:ext cx="1011219" cy="412425"/>
            </a:xfrm>
            <a:prstGeom prst="rect">
              <a:avLst/>
            </a:prstGeom>
            <a:noFill/>
          </p:spPr>
          <p:txBody>
            <a:bodyPr wrap="square" rtlCol="0">
              <a:spAutoFit/>
            </a:bodyPr>
            <a:lstStyle/>
            <a:p>
              <a:r>
                <a:rPr lang="en-US" altLang="ja-JP" sz="2800" b="1" dirty="0">
                  <a:solidFill>
                    <a:srgbClr val="FF0000"/>
                  </a:solidFill>
                </a:rPr>
                <a:t>+0.94</a:t>
              </a:r>
            </a:p>
          </p:txBody>
        </p:sp>
        <p:sp>
          <p:nvSpPr>
            <p:cNvPr id="9" name="テキスト ボックス 8"/>
            <p:cNvSpPr txBox="1"/>
            <p:nvPr/>
          </p:nvSpPr>
          <p:spPr>
            <a:xfrm>
              <a:off x="7663023" y="3203057"/>
              <a:ext cx="1011219" cy="412425"/>
            </a:xfrm>
            <a:prstGeom prst="rect">
              <a:avLst/>
            </a:prstGeom>
            <a:noFill/>
          </p:spPr>
          <p:txBody>
            <a:bodyPr wrap="square" rtlCol="0">
              <a:spAutoFit/>
            </a:bodyPr>
            <a:lstStyle/>
            <a:p>
              <a:r>
                <a:rPr lang="en-US" altLang="ja-JP" sz="2800" b="1" dirty="0">
                  <a:solidFill>
                    <a:srgbClr val="FF0000"/>
                  </a:solidFill>
                </a:rPr>
                <a:t>+1.08</a:t>
              </a:r>
            </a:p>
          </p:txBody>
        </p:sp>
        <p:sp>
          <p:nvSpPr>
            <p:cNvPr id="10" name="テキスト ボックス 9"/>
            <p:cNvSpPr txBox="1"/>
            <p:nvPr/>
          </p:nvSpPr>
          <p:spPr>
            <a:xfrm>
              <a:off x="7663023" y="3571970"/>
              <a:ext cx="1011219" cy="363905"/>
            </a:xfrm>
            <a:prstGeom prst="rect">
              <a:avLst/>
            </a:prstGeom>
            <a:noFill/>
          </p:spPr>
          <p:txBody>
            <a:bodyPr wrap="square" rtlCol="0">
              <a:spAutoFit/>
            </a:bodyPr>
            <a:lstStyle/>
            <a:p>
              <a:r>
                <a:rPr lang="en-US" altLang="ja-JP" sz="2400" dirty="0">
                  <a:solidFill>
                    <a:srgbClr val="000000"/>
                  </a:solidFill>
                </a:rPr>
                <a:t>+0.54</a:t>
              </a:r>
            </a:p>
          </p:txBody>
        </p:sp>
        <p:sp>
          <p:nvSpPr>
            <p:cNvPr id="11" name="テキスト ボックス 10"/>
            <p:cNvSpPr txBox="1"/>
            <p:nvPr/>
          </p:nvSpPr>
          <p:spPr>
            <a:xfrm>
              <a:off x="7641512" y="3915778"/>
              <a:ext cx="1011219" cy="363905"/>
            </a:xfrm>
            <a:prstGeom prst="rect">
              <a:avLst/>
            </a:prstGeom>
            <a:noFill/>
          </p:spPr>
          <p:txBody>
            <a:bodyPr wrap="square" rtlCol="0">
              <a:spAutoFit/>
            </a:bodyPr>
            <a:lstStyle/>
            <a:p>
              <a:r>
                <a:rPr lang="en-US" altLang="ja-JP" sz="2400" dirty="0">
                  <a:solidFill>
                    <a:srgbClr val="000000"/>
                  </a:solidFill>
                </a:rPr>
                <a:t>+0.54</a:t>
              </a:r>
            </a:p>
          </p:txBody>
        </p:sp>
        <p:sp>
          <p:nvSpPr>
            <p:cNvPr id="12" name="テキスト ボックス 11"/>
            <p:cNvSpPr txBox="1"/>
            <p:nvPr/>
          </p:nvSpPr>
          <p:spPr>
            <a:xfrm>
              <a:off x="7663024" y="4283330"/>
              <a:ext cx="1011219" cy="363905"/>
            </a:xfrm>
            <a:prstGeom prst="rect">
              <a:avLst/>
            </a:prstGeom>
            <a:noFill/>
          </p:spPr>
          <p:txBody>
            <a:bodyPr wrap="square" rtlCol="0">
              <a:spAutoFit/>
            </a:bodyPr>
            <a:lstStyle/>
            <a:p>
              <a:r>
                <a:rPr lang="en-US" altLang="ja-JP" sz="2400" dirty="0">
                  <a:solidFill>
                    <a:srgbClr val="000000"/>
                  </a:solidFill>
                </a:rPr>
                <a:t>+0.37</a:t>
              </a:r>
            </a:p>
          </p:txBody>
        </p:sp>
        <p:sp>
          <p:nvSpPr>
            <p:cNvPr id="13" name="テキスト ボックス 12"/>
            <p:cNvSpPr txBox="1"/>
            <p:nvPr/>
          </p:nvSpPr>
          <p:spPr>
            <a:xfrm>
              <a:off x="7663023" y="4648905"/>
              <a:ext cx="1011219" cy="412425"/>
            </a:xfrm>
            <a:prstGeom prst="rect">
              <a:avLst/>
            </a:prstGeom>
            <a:noFill/>
          </p:spPr>
          <p:txBody>
            <a:bodyPr wrap="square" rtlCol="0">
              <a:spAutoFit/>
            </a:bodyPr>
            <a:lstStyle/>
            <a:p>
              <a:r>
                <a:rPr lang="en-US" altLang="ja-JP" sz="2800" b="1" dirty="0">
                  <a:solidFill>
                    <a:srgbClr val="FF0000"/>
                  </a:solidFill>
                </a:rPr>
                <a:t>+5.39</a:t>
              </a:r>
            </a:p>
          </p:txBody>
        </p:sp>
      </p:grpSp>
      <p:sp>
        <p:nvSpPr>
          <p:cNvPr id="15" name="正方形/長方形 14">
            <a:extLst>
              <a:ext uri="{FF2B5EF4-FFF2-40B4-BE49-F238E27FC236}">
                <a16:creationId xmlns:a16="http://schemas.microsoft.com/office/drawing/2014/main" id="{A75C3249-4409-D345-A9DD-E61AD089936C}"/>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A0499665-3FA9-A244-9946-777AE991ADDF}"/>
              </a:ext>
            </a:extLst>
          </p:cNvPr>
          <p:cNvSpPr txBox="1"/>
          <p:nvPr/>
        </p:nvSpPr>
        <p:spPr>
          <a:xfrm>
            <a:off x="70865" y="122563"/>
            <a:ext cx="6340197" cy="707886"/>
          </a:xfrm>
          <a:prstGeom prst="rect">
            <a:avLst/>
          </a:prstGeom>
          <a:noFill/>
        </p:spPr>
        <p:txBody>
          <a:bodyPr wrap="none" rtlCol="0">
            <a:spAutoFit/>
          </a:bodyPr>
          <a:lstStyle/>
          <a:p>
            <a:r>
              <a:rPr lang="ja-JP" altLang="en-US" sz="4000" b="1" dirty="0">
                <a:solidFill>
                  <a:schemeClr val="accent6">
                    <a:lumMod val="75000"/>
                  </a:schemeClr>
                </a:solidFill>
                <a:latin typeface="Meiryo" panose="020B0604030504040204" pitchFamily="34" charset="-128"/>
                <a:ea typeface="Meiryo" panose="020B0604030504040204" pitchFamily="34" charset="-128"/>
              </a:rPr>
              <a:t>ポジティブ心理尺度の変化</a:t>
            </a:r>
            <a:endParaRPr kumimoji="1" lang="en-US" altLang="ja-JP"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9" name="正方形/長方形 28">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
        <p:nvSpPr>
          <p:cNvPr id="17" name="スライド番号プレースホルダー 3">
            <a:extLst>
              <a:ext uri="{FF2B5EF4-FFF2-40B4-BE49-F238E27FC236}">
                <a16:creationId xmlns:a16="http://schemas.microsoft.com/office/drawing/2014/main" id="{9FCB06AA-C4DD-E148-8767-5E2345E6E369}"/>
              </a:ext>
            </a:extLst>
          </p:cNvPr>
          <p:cNvSpPr>
            <a:spLocks noGrp="1"/>
          </p:cNvSpPr>
          <p:nvPr>
            <p:ph type="sldNum" sz="quarter" idx="12"/>
          </p:nvPr>
        </p:nvSpPr>
        <p:spPr>
          <a:xfrm>
            <a:off x="6553200" y="6356352"/>
            <a:ext cx="2133600" cy="365125"/>
          </a:xfrm>
        </p:spPr>
        <p:txBody>
          <a:bodyPr/>
          <a:lstStyle/>
          <a:p>
            <a:fld id="{E9791DFF-FD54-7B44-9A52-7D9A5D7D4C11}" type="slidenum">
              <a:rPr lang="ja-JP" altLang="en-US" smtClean="0">
                <a:solidFill>
                  <a:prstClr val="black">
                    <a:tint val="75000"/>
                  </a:prstClr>
                </a:solidFill>
              </a:rPr>
              <a:pPr/>
              <a:t>86</a:t>
            </a:fld>
            <a:endParaRPr lang="ja-JP" altLang="en-US">
              <a:solidFill>
                <a:prstClr val="black">
                  <a:tint val="75000"/>
                </a:prstClr>
              </a:solidFill>
            </a:endParaRPr>
          </a:p>
        </p:txBody>
      </p:sp>
    </p:spTree>
    <p:extLst>
      <p:ext uri="{BB962C8B-B14F-4D97-AF65-F5344CB8AC3E}">
        <p14:creationId xmlns:p14="http://schemas.microsoft.com/office/powerpoint/2010/main" val="42477968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7839A46-0D43-9D44-9DB2-8E862E5E74E6}"/>
              </a:ext>
            </a:extLst>
          </p:cNvPr>
          <p:cNvSpPr>
            <a:spLocks noGrp="1"/>
          </p:cNvSpPr>
          <p:nvPr>
            <p:ph type="sldNum" sz="quarter" idx="12"/>
          </p:nvPr>
        </p:nvSpPr>
        <p:spPr/>
        <p:txBody>
          <a:bodyPr/>
          <a:lstStyle/>
          <a:p>
            <a:fld id="{E9791DFF-FD54-7B44-9A52-7D9A5D7D4C11}" type="slidenum">
              <a:rPr kumimoji="1" lang="ja-JP" altLang="en-US" smtClean="0"/>
              <a:t>87</a:t>
            </a:fld>
            <a:endParaRPr kumimoji="1" lang="ja-JP" altLang="en-US"/>
          </a:p>
        </p:txBody>
      </p:sp>
      <p:sp>
        <p:nvSpPr>
          <p:cNvPr id="7" name="正方形/長方形 6">
            <a:extLst>
              <a:ext uri="{FF2B5EF4-FFF2-40B4-BE49-F238E27FC236}">
                <a16:creationId xmlns:a16="http://schemas.microsoft.com/office/drawing/2014/main" id="{916982E8-837D-814B-A85E-19F3813EFBB8}"/>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3"/>
          <a:stretch>
            <a:fillRect/>
          </a:stretch>
        </p:blipFill>
        <p:spPr>
          <a:xfrm>
            <a:off x="1508478" y="3603506"/>
            <a:ext cx="6057900" cy="2197100"/>
          </a:xfrm>
          <a:prstGeom prst="rect">
            <a:avLst/>
          </a:prstGeom>
        </p:spPr>
      </p:pic>
      <p:sp>
        <p:nvSpPr>
          <p:cNvPr id="10" name="角丸四角形 9"/>
          <p:cNvSpPr/>
          <p:nvPr/>
        </p:nvSpPr>
        <p:spPr>
          <a:xfrm>
            <a:off x="2032000" y="1542814"/>
            <a:ext cx="1721555" cy="64911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2000" dirty="0"/>
              <a:t>量的変数</a:t>
            </a:r>
          </a:p>
        </p:txBody>
      </p:sp>
      <p:sp>
        <p:nvSpPr>
          <p:cNvPr id="22" name="角丸四角形 21"/>
          <p:cNvSpPr/>
          <p:nvPr/>
        </p:nvSpPr>
        <p:spPr>
          <a:xfrm>
            <a:off x="5222994" y="1544696"/>
            <a:ext cx="1721555" cy="649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t>質</a:t>
            </a:r>
            <a:r>
              <a:rPr kumimoji="1" lang="ja-JP" altLang="en-US" sz="2000" dirty="0"/>
              <a:t>的変数</a:t>
            </a:r>
          </a:p>
        </p:txBody>
      </p:sp>
      <p:sp>
        <p:nvSpPr>
          <p:cNvPr id="12" name="テキスト ボックス 11"/>
          <p:cNvSpPr txBox="1"/>
          <p:nvPr/>
        </p:nvSpPr>
        <p:spPr>
          <a:xfrm>
            <a:off x="1571038" y="2351853"/>
            <a:ext cx="2646277" cy="369332"/>
          </a:xfrm>
          <a:prstGeom prst="rect">
            <a:avLst/>
          </a:prstGeom>
          <a:noFill/>
        </p:spPr>
        <p:txBody>
          <a:bodyPr wrap="none" rtlCol="0">
            <a:spAutoFit/>
          </a:bodyPr>
          <a:lstStyle/>
          <a:p>
            <a:r>
              <a:rPr lang="ja-JP" altLang="en-US" dirty="0"/>
              <a:t>間隔尺度（温度、日付等）</a:t>
            </a:r>
            <a:endParaRPr kumimoji="1" lang="ja-JP" altLang="en-US" dirty="0"/>
          </a:p>
        </p:txBody>
      </p:sp>
      <p:sp>
        <p:nvSpPr>
          <p:cNvPr id="23" name="テキスト ボックス 22"/>
          <p:cNvSpPr txBox="1"/>
          <p:nvPr/>
        </p:nvSpPr>
        <p:spPr>
          <a:xfrm>
            <a:off x="1572919" y="2767660"/>
            <a:ext cx="2646277" cy="369332"/>
          </a:xfrm>
          <a:prstGeom prst="rect">
            <a:avLst/>
          </a:prstGeom>
          <a:noFill/>
        </p:spPr>
        <p:txBody>
          <a:bodyPr wrap="none" rtlCol="0">
            <a:spAutoFit/>
          </a:bodyPr>
          <a:lstStyle/>
          <a:p>
            <a:r>
              <a:rPr lang="ja-JP" altLang="en-US" dirty="0"/>
              <a:t>比率尺度（距離、地価等）</a:t>
            </a:r>
            <a:endParaRPr kumimoji="1" lang="ja-JP" altLang="en-US" dirty="0"/>
          </a:p>
        </p:txBody>
      </p:sp>
      <p:sp>
        <p:nvSpPr>
          <p:cNvPr id="24" name="テキスト ボックス 23"/>
          <p:cNvSpPr txBox="1"/>
          <p:nvPr/>
        </p:nvSpPr>
        <p:spPr>
          <a:xfrm>
            <a:off x="4754504" y="2760133"/>
            <a:ext cx="2646277" cy="369332"/>
          </a:xfrm>
          <a:prstGeom prst="rect">
            <a:avLst/>
          </a:prstGeom>
          <a:noFill/>
        </p:spPr>
        <p:txBody>
          <a:bodyPr wrap="none" rtlCol="0">
            <a:spAutoFit/>
          </a:bodyPr>
          <a:lstStyle/>
          <a:p>
            <a:r>
              <a:rPr lang="ja-JP" altLang="en-US" dirty="0"/>
              <a:t>順序尺度（順位、成績等）</a:t>
            </a:r>
            <a:endParaRPr kumimoji="1" lang="ja-JP" altLang="en-US" dirty="0"/>
          </a:p>
        </p:txBody>
      </p:sp>
      <p:sp>
        <p:nvSpPr>
          <p:cNvPr id="25" name="テキスト ボックス 24"/>
          <p:cNvSpPr txBox="1"/>
          <p:nvPr/>
        </p:nvSpPr>
        <p:spPr>
          <a:xfrm>
            <a:off x="4756386" y="2348090"/>
            <a:ext cx="2646277" cy="369332"/>
          </a:xfrm>
          <a:prstGeom prst="rect">
            <a:avLst/>
          </a:prstGeom>
          <a:noFill/>
        </p:spPr>
        <p:txBody>
          <a:bodyPr wrap="none" rtlCol="0">
            <a:spAutoFit/>
          </a:bodyPr>
          <a:lstStyle/>
          <a:p>
            <a:r>
              <a:rPr lang="ja-JP" altLang="en-US" dirty="0"/>
              <a:t>名義尺度（性別、職業等）</a:t>
            </a:r>
            <a:endParaRPr kumimoji="1" lang="ja-JP" altLang="en-US" dirty="0"/>
          </a:p>
        </p:txBody>
      </p:sp>
      <p:sp>
        <p:nvSpPr>
          <p:cNvPr id="26" name="テキスト ボックス 25">
            <a:extLst>
              <a:ext uri="{FF2B5EF4-FFF2-40B4-BE49-F238E27FC236}">
                <a16:creationId xmlns:a16="http://schemas.microsoft.com/office/drawing/2014/main" id="{5294BFA4-8AB8-8C40-92B6-26ABA2BB44C2}"/>
              </a:ext>
            </a:extLst>
          </p:cNvPr>
          <p:cNvSpPr txBox="1"/>
          <p:nvPr/>
        </p:nvSpPr>
        <p:spPr>
          <a:xfrm>
            <a:off x="70865" y="122563"/>
            <a:ext cx="2236510" cy="707886"/>
          </a:xfrm>
          <a:prstGeom prst="rect">
            <a:avLst/>
          </a:prstGeom>
          <a:noFill/>
        </p:spPr>
        <p:txBody>
          <a:bodyPr wrap="none" rtlCol="0">
            <a:spAutoFit/>
          </a:bodyPr>
          <a:lstStyle/>
          <a:p>
            <a:r>
              <a:rPr lang="ja-JP" altLang="en-US" sz="4000" b="1" dirty="0">
                <a:solidFill>
                  <a:schemeClr val="accent6">
                    <a:lumMod val="75000"/>
                  </a:schemeClr>
                </a:solidFill>
                <a:latin typeface="Meiryo" panose="020B0604030504040204" pitchFamily="34" charset="-128"/>
                <a:ea typeface="Meiryo" panose="020B0604030504040204" pitchFamily="34" charset="-128"/>
              </a:rPr>
              <a:t>分析手法</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27" name="正方形/長方形 26">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20368263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9791DFF-FD54-7B44-9A52-7D9A5D7D4C11}" type="slidenum">
              <a:rPr lang="ja-JP" altLang="en-US" smtClean="0">
                <a:solidFill>
                  <a:prstClr val="black">
                    <a:tint val="75000"/>
                  </a:prstClr>
                </a:solidFill>
              </a:rPr>
              <a:pPr/>
              <a:t>88</a:t>
            </a:fld>
            <a:endParaRPr lang="ja-JP" altLang="en-US">
              <a:solidFill>
                <a:prstClr val="black">
                  <a:tint val="75000"/>
                </a:prstClr>
              </a:solidFill>
            </a:endParaRPr>
          </a:p>
        </p:txBody>
      </p:sp>
      <p:sp>
        <p:nvSpPr>
          <p:cNvPr id="3" name="テキスト ボックス 2"/>
          <p:cNvSpPr txBox="1"/>
          <p:nvPr/>
        </p:nvSpPr>
        <p:spPr>
          <a:xfrm>
            <a:off x="499314" y="1127735"/>
            <a:ext cx="2116084" cy="369332"/>
          </a:xfrm>
          <a:prstGeom prst="rect">
            <a:avLst/>
          </a:prstGeom>
          <a:noFill/>
        </p:spPr>
        <p:txBody>
          <a:bodyPr wrap="none" rtlCol="0">
            <a:spAutoFit/>
          </a:bodyPr>
          <a:lstStyle/>
          <a:p>
            <a:r>
              <a:rPr kumimoji="1" lang="ja-JP" altLang="en-US" dirty="0"/>
              <a:t>３８億円の算出方法</a:t>
            </a:r>
          </a:p>
        </p:txBody>
      </p:sp>
      <p:sp>
        <p:nvSpPr>
          <p:cNvPr id="4" name="テキスト ボックス 3"/>
          <p:cNvSpPr txBox="1"/>
          <p:nvPr/>
        </p:nvSpPr>
        <p:spPr>
          <a:xfrm>
            <a:off x="553126" y="1665828"/>
            <a:ext cx="8236299" cy="1754327"/>
          </a:xfrm>
          <a:prstGeom prst="rect">
            <a:avLst/>
          </a:prstGeom>
          <a:noFill/>
        </p:spPr>
        <p:txBody>
          <a:bodyPr wrap="none" rtlCol="0">
            <a:spAutoFit/>
          </a:bodyPr>
          <a:lstStyle/>
          <a:p>
            <a:r>
              <a:rPr kumimoji="1" lang="ja-JP" altLang="en-US" dirty="0"/>
              <a:t>筑波大生一人当たりの国からの交付金・・・</a:t>
            </a:r>
            <a:r>
              <a:rPr kumimoji="1" lang="en-US" altLang="ja-JP" dirty="0"/>
              <a:t>230</a:t>
            </a:r>
            <a:r>
              <a:rPr kumimoji="1" lang="ja-JP" altLang="en-US" dirty="0"/>
              <a:t>万円</a:t>
            </a:r>
            <a:r>
              <a:rPr kumimoji="1" lang="en-US" altLang="ja-JP" dirty="0"/>
              <a:t>/</a:t>
            </a:r>
            <a:r>
              <a:rPr kumimoji="1" lang="ja-JP" altLang="en-US" dirty="0"/>
              <a:t>年</a:t>
            </a:r>
            <a:endParaRPr kumimoji="1" lang="en-US" altLang="ja-JP" dirty="0"/>
          </a:p>
          <a:p>
            <a:r>
              <a:rPr lang="en-US" altLang="ja-JP" dirty="0"/>
              <a:t>1</a:t>
            </a:r>
            <a:r>
              <a:rPr lang="ja-JP" altLang="en-US" dirty="0"/>
              <a:t>単位当たりの交付金・・・</a:t>
            </a:r>
            <a:r>
              <a:rPr lang="en-US" altLang="ja-JP" dirty="0"/>
              <a:t>7</a:t>
            </a:r>
            <a:r>
              <a:rPr lang="ja-JP" altLang="en-US" dirty="0"/>
              <a:t>万</a:t>
            </a:r>
            <a:r>
              <a:rPr lang="en-US" altLang="ja-JP" dirty="0"/>
              <a:t>4</a:t>
            </a:r>
            <a:r>
              <a:rPr lang="ja-JP" altLang="en-US" dirty="0"/>
              <a:t>千円（</a:t>
            </a:r>
            <a:r>
              <a:rPr lang="en-US" altLang="ja-JP" dirty="0"/>
              <a:t>230</a:t>
            </a:r>
            <a:r>
              <a:rPr lang="ja-JP" altLang="en-US" dirty="0"/>
              <a:t>万</a:t>
            </a:r>
            <a:r>
              <a:rPr lang="en-US" altLang="ja-JP" dirty="0"/>
              <a:t>*4</a:t>
            </a:r>
            <a:r>
              <a:rPr lang="ja-JP" altLang="en-US" dirty="0"/>
              <a:t>年</a:t>
            </a:r>
            <a:r>
              <a:rPr lang="en-US" altLang="ja-JP" dirty="0"/>
              <a:t>/124</a:t>
            </a:r>
            <a:r>
              <a:rPr lang="ja-JP" altLang="en-US" dirty="0"/>
              <a:t>単位）</a:t>
            </a:r>
            <a:endParaRPr lang="en-US" altLang="ja-JP" dirty="0"/>
          </a:p>
          <a:p>
            <a:r>
              <a:rPr kumimoji="1" lang="ja-JP" altLang="ja-JP" dirty="0"/>
              <a:t>1</a:t>
            </a:r>
            <a:r>
              <a:rPr kumimoji="1" lang="ja-JP" altLang="en-US" dirty="0"/>
              <a:t>単位当たりの眠気による損失・・・</a:t>
            </a:r>
            <a:r>
              <a:rPr kumimoji="1" lang="en-US" altLang="ja-JP" dirty="0"/>
              <a:t>28,490</a:t>
            </a:r>
            <a:r>
              <a:rPr kumimoji="1" lang="ja-JP" altLang="en-US" dirty="0"/>
              <a:t>円（</a:t>
            </a:r>
            <a:r>
              <a:rPr kumimoji="1" lang="en-US" altLang="ja-JP" dirty="0"/>
              <a:t>7.4</a:t>
            </a:r>
            <a:r>
              <a:rPr kumimoji="1" lang="ja-JP" altLang="en-US" dirty="0"/>
              <a:t>万</a:t>
            </a:r>
            <a:r>
              <a:rPr kumimoji="1" lang="en-US" altLang="ja-JP" dirty="0"/>
              <a:t>*0.385</a:t>
            </a:r>
            <a:r>
              <a:rPr kumimoji="1" lang="ja-JP" altLang="en-US" dirty="0"/>
              <a:t>）</a:t>
            </a:r>
            <a:endParaRPr kumimoji="1" lang="en-US" altLang="ja-JP" dirty="0"/>
          </a:p>
          <a:p>
            <a:r>
              <a:rPr lang="ja-JP" altLang="ja-JP" dirty="0"/>
              <a:t>8</a:t>
            </a:r>
            <a:r>
              <a:rPr lang="ja-JP" altLang="en-US" dirty="0"/>
              <a:t>割の学生（</a:t>
            </a:r>
            <a:r>
              <a:rPr lang="en-US" altLang="ja-JP" dirty="0"/>
              <a:t>13422</a:t>
            </a:r>
            <a:r>
              <a:rPr lang="ja-JP" altLang="en-US" dirty="0"/>
              <a:t>名）が</a:t>
            </a:r>
            <a:r>
              <a:rPr lang="en-US" altLang="ja-JP" dirty="0"/>
              <a:t>1</a:t>
            </a:r>
            <a:r>
              <a:rPr lang="ja-JP" altLang="en-US" dirty="0"/>
              <a:t>日</a:t>
            </a:r>
            <a:r>
              <a:rPr lang="en-US" altLang="ja-JP" dirty="0"/>
              <a:t>1</a:t>
            </a:r>
            <a:r>
              <a:rPr lang="ja-JP" altLang="en-US" dirty="0"/>
              <a:t>コマ以上眠くなる</a:t>
            </a:r>
            <a:r>
              <a:rPr lang="en-US" altLang="ja-JP" dirty="0"/>
              <a:t>→</a:t>
            </a:r>
            <a:r>
              <a:rPr lang="ja-JP" altLang="en-US" dirty="0"/>
              <a:t>最低年間</a:t>
            </a:r>
            <a:r>
              <a:rPr lang="en-US" altLang="ja-JP" dirty="0"/>
              <a:t>10</a:t>
            </a:r>
            <a:r>
              <a:rPr lang="ja-JP" altLang="en-US" dirty="0"/>
              <a:t>単位分眠くなることに！</a:t>
            </a:r>
            <a:endParaRPr lang="en-US" altLang="ja-JP" dirty="0"/>
          </a:p>
          <a:p>
            <a:r>
              <a:rPr kumimoji="1" lang="ja-JP" altLang="en-US" dirty="0"/>
              <a:t>一人当たりの眠気による損失・・・</a:t>
            </a:r>
            <a:r>
              <a:rPr kumimoji="1" lang="en-US" altLang="ja-JP" dirty="0"/>
              <a:t>28</a:t>
            </a:r>
            <a:r>
              <a:rPr kumimoji="1" lang="ja-JP" altLang="en-US" dirty="0"/>
              <a:t>万</a:t>
            </a:r>
            <a:r>
              <a:rPr kumimoji="1" lang="en-US" altLang="ja-JP" dirty="0"/>
              <a:t>/</a:t>
            </a:r>
            <a:r>
              <a:rPr kumimoji="1" lang="ja-JP" altLang="en-US" dirty="0"/>
              <a:t>年</a:t>
            </a:r>
            <a:endParaRPr kumimoji="1" lang="en-US" altLang="ja-JP" dirty="0"/>
          </a:p>
          <a:p>
            <a:r>
              <a:rPr kumimoji="1" lang="en-US" altLang="ja-JP" dirty="0"/>
              <a:t>13422</a:t>
            </a:r>
            <a:r>
              <a:rPr kumimoji="1" lang="ja-JP" altLang="en-US" dirty="0"/>
              <a:t>名</a:t>
            </a:r>
            <a:r>
              <a:rPr kumimoji="1" lang="en-US" altLang="ja-JP" dirty="0"/>
              <a:t>*28</a:t>
            </a:r>
            <a:r>
              <a:rPr kumimoji="1" lang="ja-JP" altLang="en-US" dirty="0"/>
              <a:t>万＝約</a:t>
            </a:r>
            <a:r>
              <a:rPr kumimoji="1" lang="en-US" altLang="ja-JP" dirty="0"/>
              <a:t>38</a:t>
            </a:r>
            <a:r>
              <a:rPr kumimoji="1" lang="ja-JP" altLang="en-US" dirty="0"/>
              <a:t>億円（国からの交付金の</a:t>
            </a:r>
            <a:r>
              <a:rPr kumimoji="1" lang="en-US" altLang="ja-JP" dirty="0"/>
              <a:t>9.8</a:t>
            </a:r>
            <a:r>
              <a:rPr kumimoji="1" lang="ja-JP" altLang="en-US" dirty="0"/>
              <a:t>％）</a:t>
            </a:r>
            <a:endParaRPr kumimoji="1" lang="en-US" altLang="ja-JP" dirty="0"/>
          </a:p>
        </p:txBody>
      </p:sp>
      <p:sp>
        <p:nvSpPr>
          <p:cNvPr id="5" name="テキスト ボックス 4"/>
          <p:cNvSpPr txBox="1"/>
          <p:nvPr/>
        </p:nvSpPr>
        <p:spPr>
          <a:xfrm>
            <a:off x="597902" y="3819936"/>
            <a:ext cx="2266892" cy="369332"/>
          </a:xfrm>
          <a:prstGeom prst="rect">
            <a:avLst/>
          </a:prstGeom>
          <a:noFill/>
        </p:spPr>
        <p:txBody>
          <a:bodyPr wrap="none" rtlCol="0">
            <a:spAutoFit/>
          </a:bodyPr>
          <a:lstStyle/>
          <a:p>
            <a:r>
              <a:rPr lang="ja-JP" altLang="en-US" dirty="0"/>
              <a:t>1</a:t>
            </a:r>
            <a:r>
              <a:rPr lang="en-US" altLang="ja-JP" dirty="0"/>
              <a:t>081</a:t>
            </a:r>
            <a:r>
              <a:rPr kumimoji="1" lang="ja-JP" altLang="en-US" dirty="0"/>
              <a:t>億円の算出方法</a:t>
            </a:r>
          </a:p>
        </p:txBody>
      </p:sp>
      <p:sp>
        <p:nvSpPr>
          <p:cNvPr id="7" name="テキスト ボックス 6"/>
          <p:cNvSpPr txBox="1"/>
          <p:nvPr/>
        </p:nvSpPr>
        <p:spPr>
          <a:xfrm>
            <a:off x="554853" y="4508694"/>
            <a:ext cx="8311140" cy="1754327"/>
          </a:xfrm>
          <a:prstGeom prst="rect">
            <a:avLst/>
          </a:prstGeom>
          <a:noFill/>
        </p:spPr>
        <p:txBody>
          <a:bodyPr wrap="none" rtlCol="0">
            <a:spAutoFit/>
          </a:bodyPr>
          <a:lstStyle/>
          <a:p>
            <a:r>
              <a:rPr lang="ja-JP" altLang="en-US" dirty="0"/>
              <a:t>全国の国立大生</a:t>
            </a:r>
            <a:r>
              <a:rPr kumimoji="1" lang="ja-JP" altLang="en-US" dirty="0"/>
              <a:t>一人当たりの国からの交付金・・・</a:t>
            </a:r>
            <a:r>
              <a:rPr lang="ja-JP" altLang="ja-JP" dirty="0"/>
              <a:t>1</a:t>
            </a:r>
            <a:r>
              <a:rPr lang="en-US" altLang="ja-JP" dirty="0"/>
              <a:t>79</a:t>
            </a:r>
            <a:r>
              <a:rPr kumimoji="1" lang="ja-JP" altLang="en-US" dirty="0"/>
              <a:t>万円</a:t>
            </a:r>
            <a:r>
              <a:rPr kumimoji="1" lang="en-US" altLang="ja-JP" dirty="0"/>
              <a:t>/</a:t>
            </a:r>
            <a:r>
              <a:rPr kumimoji="1" lang="ja-JP" altLang="en-US" dirty="0"/>
              <a:t>年</a:t>
            </a:r>
            <a:endParaRPr kumimoji="1" lang="en-US" altLang="ja-JP" dirty="0"/>
          </a:p>
          <a:p>
            <a:r>
              <a:rPr lang="en-US" altLang="ja-JP" dirty="0"/>
              <a:t>1</a:t>
            </a:r>
            <a:r>
              <a:rPr lang="ja-JP" altLang="en-US" dirty="0"/>
              <a:t>単位当たりの交付金・・・</a:t>
            </a:r>
            <a:r>
              <a:rPr lang="ja-JP" altLang="ja-JP" dirty="0"/>
              <a:t>5</a:t>
            </a:r>
            <a:r>
              <a:rPr lang="ja-JP" altLang="en-US" dirty="0"/>
              <a:t>万</a:t>
            </a:r>
            <a:r>
              <a:rPr lang="ja-JP" altLang="ja-JP" dirty="0"/>
              <a:t>7</a:t>
            </a:r>
            <a:r>
              <a:rPr lang="ja-JP" altLang="en-US" dirty="0"/>
              <a:t>千円（</a:t>
            </a:r>
            <a:r>
              <a:rPr lang="ja-JP" altLang="ja-JP" dirty="0"/>
              <a:t>1</a:t>
            </a:r>
            <a:r>
              <a:rPr lang="en-US" altLang="ja-JP" dirty="0"/>
              <a:t>79</a:t>
            </a:r>
            <a:r>
              <a:rPr lang="ja-JP" altLang="en-US" dirty="0"/>
              <a:t>万</a:t>
            </a:r>
            <a:r>
              <a:rPr lang="en-US" altLang="ja-JP" dirty="0"/>
              <a:t>*4</a:t>
            </a:r>
            <a:r>
              <a:rPr lang="ja-JP" altLang="en-US" dirty="0"/>
              <a:t>年</a:t>
            </a:r>
            <a:r>
              <a:rPr lang="en-US" altLang="ja-JP" dirty="0"/>
              <a:t>/124</a:t>
            </a:r>
            <a:r>
              <a:rPr lang="ja-JP" altLang="en-US" dirty="0"/>
              <a:t>単位）</a:t>
            </a:r>
            <a:endParaRPr lang="en-US" altLang="ja-JP" dirty="0"/>
          </a:p>
          <a:p>
            <a:r>
              <a:rPr kumimoji="1" lang="ja-JP" altLang="ja-JP" dirty="0"/>
              <a:t>1</a:t>
            </a:r>
            <a:r>
              <a:rPr kumimoji="1" lang="ja-JP" altLang="en-US" dirty="0"/>
              <a:t>単位当たりの眠気による損失・・・</a:t>
            </a:r>
            <a:r>
              <a:rPr kumimoji="1" lang="en-US" altLang="ja-JP" dirty="0"/>
              <a:t>22,174</a:t>
            </a:r>
            <a:r>
              <a:rPr kumimoji="1" lang="ja-JP" altLang="en-US" dirty="0"/>
              <a:t>円（</a:t>
            </a:r>
            <a:r>
              <a:rPr kumimoji="1" lang="en-US" altLang="ja-JP" dirty="0"/>
              <a:t>7.4</a:t>
            </a:r>
            <a:r>
              <a:rPr kumimoji="1" lang="ja-JP" altLang="en-US" dirty="0"/>
              <a:t>万</a:t>
            </a:r>
            <a:r>
              <a:rPr kumimoji="1" lang="en-US" altLang="ja-JP" dirty="0"/>
              <a:t>*0.385</a:t>
            </a:r>
            <a:r>
              <a:rPr kumimoji="1" lang="ja-JP" altLang="en-US" dirty="0"/>
              <a:t>）</a:t>
            </a:r>
            <a:endParaRPr kumimoji="1" lang="en-US" altLang="ja-JP" dirty="0"/>
          </a:p>
          <a:p>
            <a:r>
              <a:rPr lang="ja-JP" altLang="ja-JP" dirty="0"/>
              <a:t>8</a:t>
            </a:r>
            <a:r>
              <a:rPr lang="ja-JP" altLang="en-US" dirty="0"/>
              <a:t>割の学生（</a:t>
            </a:r>
            <a:r>
              <a:rPr lang="ja-JP" altLang="ja-JP" dirty="0"/>
              <a:t>4</a:t>
            </a:r>
            <a:r>
              <a:rPr lang="en-US" altLang="ja-JP" dirty="0"/>
              <a:t>9</a:t>
            </a:r>
            <a:r>
              <a:rPr lang="ja-JP" altLang="en-US" dirty="0"/>
              <a:t>万名）が</a:t>
            </a:r>
            <a:r>
              <a:rPr lang="en-US" altLang="ja-JP" dirty="0"/>
              <a:t>1</a:t>
            </a:r>
            <a:r>
              <a:rPr lang="ja-JP" altLang="en-US" dirty="0"/>
              <a:t>日</a:t>
            </a:r>
            <a:r>
              <a:rPr lang="en-US" altLang="ja-JP" dirty="0"/>
              <a:t>1</a:t>
            </a:r>
            <a:r>
              <a:rPr lang="ja-JP" altLang="en-US" dirty="0"/>
              <a:t>コマ以上眠くなる</a:t>
            </a:r>
            <a:r>
              <a:rPr lang="en-US" altLang="ja-JP" dirty="0"/>
              <a:t>→</a:t>
            </a:r>
            <a:r>
              <a:rPr lang="ja-JP" altLang="en-US" dirty="0"/>
              <a:t>最低年間</a:t>
            </a:r>
            <a:r>
              <a:rPr lang="en-US" altLang="ja-JP" dirty="0"/>
              <a:t>10</a:t>
            </a:r>
            <a:r>
              <a:rPr lang="ja-JP" altLang="en-US" dirty="0"/>
              <a:t>単位分眠くなることに！</a:t>
            </a:r>
            <a:endParaRPr lang="en-US" altLang="ja-JP" dirty="0"/>
          </a:p>
          <a:p>
            <a:r>
              <a:rPr kumimoji="1" lang="ja-JP" altLang="en-US" dirty="0"/>
              <a:t>一人当たりの眠気による損失・・・</a:t>
            </a:r>
            <a:r>
              <a:rPr lang="ja-JP" altLang="ja-JP" dirty="0"/>
              <a:t>2</a:t>
            </a:r>
            <a:r>
              <a:rPr lang="en-US" altLang="ja-JP" dirty="0"/>
              <a:t>2</a:t>
            </a:r>
            <a:r>
              <a:rPr kumimoji="1" lang="ja-JP" altLang="en-US" dirty="0"/>
              <a:t>万</a:t>
            </a:r>
            <a:r>
              <a:rPr kumimoji="1" lang="en-US" altLang="ja-JP" dirty="0"/>
              <a:t>/</a:t>
            </a:r>
            <a:r>
              <a:rPr kumimoji="1" lang="ja-JP" altLang="en-US" dirty="0"/>
              <a:t>年</a:t>
            </a:r>
            <a:endParaRPr kumimoji="1" lang="en-US" altLang="ja-JP" dirty="0"/>
          </a:p>
          <a:p>
            <a:r>
              <a:rPr lang="ja-JP" altLang="ja-JP" dirty="0"/>
              <a:t>4</a:t>
            </a:r>
            <a:r>
              <a:rPr lang="en-US" altLang="ja-JP" dirty="0"/>
              <a:t>9</a:t>
            </a:r>
            <a:r>
              <a:rPr lang="ja-JP" altLang="en-US" dirty="0"/>
              <a:t>万</a:t>
            </a:r>
            <a:r>
              <a:rPr kumimoji="1" lang="ja-JP" altLang="en-US" dirty="0"/>
              <a:t>名</a:t>
            </a:r>
            <a:r>
              <a:rPr kumimoji="1" lang="en-US" altLang="ja-JP" dirty="0"/>
              <a:t>*22</a:t>
            </a:r>
            <a:r>
              <a:rPr kumimoji="1" lang="ja-JP" altLang="en-US" dirty="0"/>
              <a:t>万＝約</a:t>
            </a:r>
            <a:r>
              <a:rPr lang="ja-JP" altLang="ja-JP" dirty="0"/>
              <a:t>1</a:t>
            </a:r>
            <a:r>
              <a:rPr lang="en-US" altLang="ja-JP" dirty="0"/>
              <a:t>081</a:t>
            </a:r>
            <a:r>
              <a:rPr kumimoji="1" lang="ja-JP" altLang="en-US" dirty="0"/>
              <a:t>億円（国からの交付金の</a:t>
            </a:r>
            <a:r>
              <a:rPr kumimoji="1" lang="en-US" altLang="ja-JP" dirty="0"/>
              <a:t>9.9</a:t>
            </a:r>
            <a:r>
              <a:rPr kumimoji="1" lang="ja-JP" altLang="en-US" dirty="0"/>
              <a:t>％）</a:t>
            </a:r>
            <a:endParaRPr kumimoji="1" lang="en-US" altLang="ja-JP" dirty="0"/>
          </a:p>
        </p:txBody>
      </p:sp>
      <p:sp>
        <p:nvSpPr>
          <p:cNvPr id="8" name="正方形/長方形 7">
            <a:extLst>
              <a:ext uri="{FF2B5EF4-FFF2-40B4-BE49-F238E27FC236}">
                <a16:creationId xmlns:a16="http://schemas.microsoft.com/office/drawing/2014/main" id="{3334D942-3778-314C-9CC5-3D8C565D69AA}"/>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AB6CD70A-DF32-014C-8012-E7DC73D21D36}"/>
              </a:ext>
            </a:extLst>
          </p:cNvPr>
          <p:cNvSpPr txBox="1"/>
          <p:nvPr/>
        </p:nvSpPr>
        <p:spPr>
          <a:xfrm>
            <a:off x="70865" y="122563"/>
            <a:ext cx="3185487" cy="692497"/>
          </a:xfrm>
          <a:prstGeom prst="rect">
            <a:avLst/>
          </a:prstGeom>
          <a:noFill/>
        </p:spPr>
        <p:txBody>
          <a:bodyPr wrap="none" rtlCol="0">
            <a:spAutoFit/>
          </a:bodyPr>
          <a:lstStyle/>
          <a:p>
            <a:r>
              <a:rPr kumimoji="1" lang="ja-JP" altLang="en-US" sz="3900" b="1" dirty="0">
                <a:solidFill>
                  <a:schemeClr val="accent6">
                    <a:lumMod val="75000"/>
                  </a:schemeClr>
                </a:solidFill>
                <a:latin typeface="Meiryo" panose="020B0604030504040204" pitchFamily="34" charset="-128"/>
                <a:ea typeface="Meiryo" panose="020B0604030504040204" pitchFamily="34" charset="-128"/>
              </a:rPr>
              <a:t>損失計算方法</a:t>
            </a:r>
            <a:endParaRPr kumimoji="1" lang="en-US" altLang="ja-JP" sz="3900" b="1" dirty="0">
              <a:solidFill>
                <a:schemeClr val="accent6">
                  <a:lumMod val="75000"/>
                </a:schemeClr>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A69F0BB4-4DEF-7843-AD59-9DB48A7138C5}"/>
              </a:ext>
            </a:extLst>
          </p:cNvPr>
          <p:cNvSpPr/>
          <p:nvPr/>
        </p:nvSpPr>
        <p:spPr>
          <a:xfrm>
            <a:off x="7544548" y="0"/>
            <a:ext cx="1599452" cy="854242"/>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3600" dirty="0">
                <a:solidFill>
                  <a:prstClr val="white"/>
                </a:solidFill>
                <a:latin typeface="Meiryo" panose="020B0604030504040204" pitchFamily="34" charset="-128"/>
                <a:ea typeface="Meiryo" panose="020B0604030504040204" pitchFamily="34" charset="-128"/>
              </a:rPr>
              <a:t>質問用</a:t>
            </a:r>
          </a:p>
        </p:txBody>
      </p:sp>
    </p:spTree>
    <p:extLst>
      <p:ext uri="{BB962C8B-B14F-4D97-AF65-F5344CB8AC3E}">
        <p14:creationId xmlns:p14="http://schemas.microsoft.com/office/powerpoint/2010/main" val="231367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049CFA-287E-B24C-A147-BF618664B458}"/>
              </a:ext>
            </a:extLst>
          </p:cNvPr>
          <p:cNvSpPr txBox="1"/>
          <p:nvPr/>
        </p:nvSpPr>
        <p:spPr>
          <a:xfrm>
            <a:off x="965499" y="2162599"/>
            <a:ext cx="7213000" cy="3170099"/>
          </a:xfrm>
          <a:prstGeom prst="rect">
            <a:avLst/>
          </a:prstGeom>
          <a:noFill/>
        </p:spPr>
        <p:txBody>
          <a:bodyPr wrap="none" rtlCol="0">
            <a:spAutoFit/>
          </a:bodyPr>
          <a:lstStyle/>
          <a:p>
            <a:pPr algn="ctr"/>
            <a:r>
              <a:rPr kumimoji="1" lang="ja-JP" altLang="en-US" sz="4000" b="1" dirty="0">
                <a:latin typeface="メイリオ" panose="020B0604030504040204" pitchFamily="50" charset="-128"/>
                <a:ea typeface="メイリオ" panose="020B0604030504040204" pitchFamily="50" charset="-128"/>
              </a:rPr>
              <a:t>筑波大生の</a:t>
            </a:r>
            <a:endParaRPr kumimoji="1" lang="en-US" altLang="ja-JP" sz="4000" b="1" dirty="0">
              <a:latin typeface="メイリオ" panose="020B0604030504040204" pitchFamily="50" charset="-128"/>
              <a:ea typeface="メイリオ" panose="020B0604030504040204" pitchFamily="50" charset="-128"/>
            </a:endParaRPr>
          </a:p>
          <a:p>
            <a:pPr algn="ctr"/>
            <a:endParaRPr kumimoji="1" lang="en-US" altLang="ja-JP" sz="4000" b="1" dirty="0">
              <a:latin typeface="メイリオ" panose="020B0604030504040204" pitchFamily="50" charset="-128"/>
              <a:ea typeface="メイリオ" panose="020B0604030504040204" pitchFamily="50" charset="-128"/>
            </a:endParaRPr>
          </a:p>
          <a:p>
            <a:pPr algn="ctr"/>
            <a:r>
              <a:rPr lang="ja-JP" altLang="en-US" sz="4000" b="1" dirty="0">
                <a:solidFill>
                  <a:srgbClr val="00B0F0"/>
                </a:solidFill>
                <a:latin typeface="メイリオ" panose="020B0604030504040204" pitchFamily="50" charset="-128"/>
                <a:ea typeface="メイリオ" panose="020B0604030504040204" pitchFamily="50" charset="-128"/>
              </a:rPr>
              <a:t>睡眠環境を変える</a:t>
            </a:r>
            <a:r>
              <a:rPr lang="ja-JP" altLang="en-US" sz="4000" b="1" dirty="0">
                <a:latin typeface="メイリオ" panose="020B0604030504040204" pitchFamily="50" charset="-128"/>
                <a:ea typeface="メイリオ" panose="020B0604030504040204" pitchFamily="50" charset="-128"/>
              </a:rPr>
              <a:t>ことによる</a:t>
            </a:r>
            <a:endParaRPr kumimoji="1" lang="en-US" altLang="ja-JP" sz="4000" b="1" dirty="0">
              <a:latin typeface="メイリオ" panose="020B0604030504040204" pitchFamily="50" charset="-128"/>
              <a:ea typeface="メイリオ" panose="020B0604030504040204" pitchFamily="50" charset="-128"/>
            </a:endParaRPr>
          </a:p>
          <a:p>
            <a:endParaRPr lang="en-US" altLang="ja-JP" sz="4000" b="1" dirty="0">
              <a:latin typeface="メイリオ" panose="020B0604030504040204" pitchFamily="50" charset="-128"/>
              <a:ea typeface="メイリオ" panose="020B0604030504040204" pitchFamily="50" charset="-128"/>
            </a:endParaRPr>
          </a:p>
          <a:p>
            <a:pPr algn="ctr"/>
            <a:r>
              <a:rPr kumimoji="1" lang="ja-JP" altLang="en-US" sz="4000" b="1" dirty="0">
                <a:solidFill>
                  <a:srgbClr val="FF0000"/>
                </a:solidFill>
                <a:latin typeface="メイリオ" panose="020B0604030504040204" pitchFamily="50" charset="-128"/>
                <a:ea typeface="メイリオ" panose="020B0604030504040204" pitchFamily="50" charset="-128"/>
              </a:rPr>
              <a:t>学習効率向上・生活習慣改善</a:t>
            </a:r>
          </a:p>
        </p:txBody>
      </p:sp>
      <p:sp>
        <p:nvSpPr>
          <p:cNvPr id="2" name="スライド番号プレースホルダー 1">
            <a:extLst>
              <a:ext uri="{FF2B5EF4-FFF2-40B4-BE49-F238E27FC236}">
                <a16:creationId xmlns:a16="http://schemas.microsoft.com/office/drawing/2014/main" id="{19D85F56-5611-9D44-9BDE-8BCE089BBFA4}"/>
              </a:ext>
            </a:extLst>
          </p:cNvPr>
          <p:cNvSpPr>
            <a:spLocks noGrp="1"/>
          </p:cNvSpPr>
          <p:nvPr>
            <p:ph type="sldNum" sz="quarter" idx="12"/>
          </p:nvPr>
        </p:nvSpPr>
        <p:spPr/>
        <p:txBody>
          <a:bodyPr/>
          <a:lstStyle/>
          <a:p>
            <a:fld id="{E9791DFF-FD54-7B44-9A52-7D9A5D7D4C11}" type="slidenum">
              <a:rPr kumimoji="1" lang="ja-JP" altLang="en-US" smtClean="0"/>
              <a:t>9</a:t>
            </a:fld>
            <a:endParaRPr kumimoji="1" lang="ja-JP" altLang="en-US"/>
          </a:p>
        </p:txBody>
      </p:sp>
      <p:sp>
        <p:nvSpPr>
          <p:cNvPr id="9" name="正方形/長方形 8">
            <a:extLst>
              <a:ext uri="{FF2B5EF4-FFF2-40B4-BE49-F238E27FC236}">
                <a16:creationId xmlns:a16="http://schemas.microsoft.com/office/drawing/2014/main" id="{52C37A77-1371-5C4C-9539-49FC13FC3CA5}"/>
              </a:ext>
            </a:extLst>
          </p:cNvPr>
          <p:cNvSpPr/>
          <p:nvPr/>
        </p:nvSpPr>
        <p:spPr>
          <a:xfrm>
            <a:off x="0" y="1"/>
            <a:ext cx="9144000" cy="854242"/>
          </a:xfrm>
          <a:prstGeom prst="rect">
            <a:avLst/>
          </a:prstGeom>
          <a:solidFill>
            <a:srgbClr val="FFD57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57A92968-A1BA-DC4D-8D6C-ABB8101C5DCF}"/>
              </a:ext>
            </a:extLst>
          </p:cNvPr>
          <p:cNvSpPr txBox="1"/>
          <p:nvPr/>
        </p:nvSpPr>
        <p:spPr>
          <a:xfrm>
            <a:off x="70865" y="122563"/>
            <a:ext cx="1210588" cy="707886"/>
          </a:xfrm>
          <a:prstGeom prst="rect">
            <a:avLst/>
          </a:prstGeom>
          <a:noFill/>
        </p:spPr>
        <p:txBody>
          <a:bodyPr wrap="none" rtlCol="0">
            <a:spAutoFit/>
          </a:bodyPr>
          <a:lstStyle/>
          <a:p>
            <a:r>
              <a:rPr kumimoji="1" lang="ja-JP" altLang="en-US" sz="4000" b="1">
                <a:solidFill>
                  <a:schemeClr val="accent6">
                    <a:lumMod val="75000"/>
                  </a:schemeClr>
                </a:solidFill>
                <a:latin typeface="Meiryo" panose="020B0604030504040204" pitchFamily="34" charset="-128"/>
                <a:ea typeface="Meiryo" panose="020B0604030504040204" pitchFamily="34" charset="-128"/>
              </a:rPr>
              <a:t>目的</a:t>
            </a:r>
            <a:endParaRPr kumimoji="1" lang="ja-JP" altLang="en-US" sz="4000" b="1" dirty="0">
              <a:solidFill>
                <a:schemeClr val="accent6">
                  <a:lumMod val="75000"/>
                </a:schemeClr>
              </a:solidFill>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E4CD8469-E65D-DA4B-BF54-A5CCC5722C0A}"/>
              </a:ext>
            </a:extLst>
          </p:cNvPr>
          <p:cNvSpPr/>
          <p:nvPr/>
        </p:nvSpPr>
        <p:spPr>
          <a:xfrm>
            <a:off x="8658867"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panose="020B0604030504040204" pitchFamily="34" charset="-128"/>
                <a:ea typeface="Meiryo" panose="020B0604030504040204" pitchFamily="34" charset="-128"/>
              </a:rPr>
              <a:t>提案</a:t>
            </a:r>
          </a:p>
        </p:txBody>
      </p:sp>
      <p:sp>
        <p:nvSpPr>
          <p:cNvPr id="18" name="正方形/長方形 17">
            <a:extLst>
              <a:ext uri="{FF2B5EF4-FFF2-40B4-BE49-F238E27FC236}">
                <a16:creationId xmlns:a16="http://schemas.microsoft.com/office/drawing/2014/main" id="{834A87D9-0DE8-B54C-99A9-9EBEEB9B3FBF}"/>
              </a:ext>
            </a:extLst>
          </p:cNvPr>
          <p:cNvSpPr/>
          <p:nvPr/>
        </p:nvSpPr>
        <p:spPr>
          <a:xfrm>
            <a:off x="8173455" y="2"/>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実験結果</a:t>
            </a:r>
          </a:p>
        </p:txBody>
      </p:sp>
      <p:sp>
        <p:nvSpPr>
          <p:cNvPr id="19" name="正方形/長方形 18">
            <a:extLst>
              <a:ext uri="{FF2B5EF4-FFF2-40B4-BE49-F238E27FC236}">
                <a16:creationId xmlns:a16="http://schemas.microsoft.com/office/drawing/2014/main" id="{4C502A49-E546-3A44-B9C7-754E2DB0ED26}"/>
              </a:ext>
            </a:extLst>
          </p:cNvPr>
          <p:cNvSpPr/>
          <p:nvPr/>
        </p:nvSpPr>
        <p:spPr>
          <a:xfrm>
            <a:off x="7688322" y="0"/>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専門家</a:t>
            </a:r>
          </a:p>
        </p:txBody>
      </p:sp>
      <p:sp>
        <p:nvSpPr>
          <p:cNvPr id="20" name="正方形/長方形 19">
            <a:extLst>
              <a:ext uri="{FF2B5EF4-FFF2-40B4-BE49-F238E27FC236}">
                <a16:creationId xmlns:a16="http://schemas.microsoft.com/office/drawing/2014/main" id="{6CC8104D-A659-8E42-9A72-1DAED0525931}"/>
              </a:ext>
            </a:extLst>
          </p:cNvPr>
          <p:cNvSpPr/>
          <p:nvPr/>
        </p:nvSpPr>
        <p:spPr>
          <a:xfrm>
            <a:off x="7199319" y="3"/>
            <a:ext cx="485133" cy="854242"/>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latin typeface="Meiryo" panose="020B0604030504040204" pitchFamily="34" charset="-128"/>
                <a:ea typeface="Meiryo" panose="020B0604030504040204" pitchFamily="34" charset="-128"/>
              </a:rPr>
              <a:t>分析結果</a:t>
            </a:r>
            <a:endParaRPr kumimoji="1" lang="en-US" altLang="ja-JP" sz="1400" dirty="0">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174C4F77-CBC1-E643-B6CC-9F8FC29E1191}"/>
              </a:ext>
            </a:extLst>
          </p:cNvPr>
          <p:cNvSpPr/>
          <p:nvPr/>
        </p:nvSpPr>
        <p:spPr>
          <a:xfrm>
            <a:off x="6714186" y="1"/>
            <a:ext cx="485133" cy="854239"/>
          </a:xfrm>
          <a:prstGeom prst="rect">
            <a:avLst/>
          </a:prstGeom>
          <a:solidFill>
            <a:srgbClr val="FFD579"/>
          </a:solid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a:solidFill>
                  <a:schemeClr val="tx1"/>
                </a:solidFill>
                <a:latin typeface="Meiryo" panose="020B0604030504040204" pitchFamily="34" charset="-128"/>
                <a:ea typeface="Meiryo" panose="020B0604030504040204" pitchFamily="34" charset="-128"/>
              </a:rPr>
              <a:t>振り返り</a:t>
            </a:r>
          </a:p>
        </p:txBody>
      </p:sp>
    </p:spTree>
    <p:extLst>
      <p:ext uri="{BB962C8B-B14F-4D97-AF65-F5344CB8AC3E}">
        <p14:creationId xmlns:p14="http://schemas.microsoft.com/office/powerpoint/2010/main" val="3127286436"/>
      </p:ext>
    </p:extLst>
  </p:cSld>
  <p:clrMapOvr>
    <a:masterClrMapping/>
  </p:clrMapOvr>
</p:sld>
</file>

<file path=ppt/theme/theme1.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2798</TotalTime>
  <Words>4731</Words>
  <Application>Microsoft Macintosh PowerPoint</Application>
  <PresentationFormat>画面に合わせる (4:3)</PresentationFormat>
  <Paragraphs>1327</Paragraphs>
  <Slides>88</Slides>
  <Notes>16</Notes>
  <HiddenSlides>18</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88</vt:i4>
      </vt:variant>
    </vt:vector>
  </HeadingPairs>
  <TitlesOfParts>
    <vt:vector size="98" baseType="lpstr">
      <vt:lpstr>02うつくし明朝体</vt:lpstr>
      <vt:lpstr>HGP創英角ｺﾞｼｯｸUB</vt:lpstr>
      <vt:lpstr>HGS創英角ｺﾞｼｯｸUB</vt:lpstr>
      <vt:lpstr>ＭＳ Ｐゴシック</vt:lpstr>
      <vt:lpstr>メイリオ</vt:lpstr>
      <vt:lpstr>メイリオ</vt:lpstr>
      <vt:lpstr>Arial</vt:lpstr>
      <vt:lpstr>Calibri</vt:lpstr>
      <vt:lpstr>Times New Roman</vt:lpstr>
      <vt:lpstr>1_ホワイト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University of Tsukuba</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s1611310</dc:creator>
  <cp:lastModifiedBy>齊藤啓誠</cp:lastModifiedBy>
  <cp:revision>286</cp:revision>
  <cp:lastPrinted>2018-06-21T23:13:27Z</cp:lastPrinted>
  <dcterms:created xsi:type="dcterms:W3CDTF">2018-06-01T05:48:28Z</dcterms:created>
  <dcterms:modified xsi:type="dcterms:W3CDTF">2018-06-22T02:02:17Z</dcterms:modified>
</cp:coreProperties>
</file>