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23.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3"/>
  </p:notesMasterIdLst>
  <p:sldIdLst>
    <p:sldId id="256" r:id="rId3"/>
    <p:sldId id="257" r:id="rId4"/>
    <p:sldId id="313" r:id="rId5"/>
    <p:sldId id="330" r:id="rId6"/>
    <p:sldId id="262" r:id="rId7"/>
    <p:sldId id="315" r:id="rId8"/>
    <p:sldId id="316" r:id="rId9"/>
    <p:sldId id="317" r:id="rId10"/>
    <p:sldId id="331" r:id="rId11"/>
    <p:sldId id="303" r:id="rId12"/>
    <p:sldId id="305" r:id="rId13"/>
    <p:sldId id="304" r:id="rId14"/>
    <p:sldId id="266" r:id="rId15"/>
    <p:sldId id="268" r:id="rId16"/>
    <p:sldId id="271" r:id="rId17"/>
    <p:sldId id="291" r:id="rId18"/>
    <p:sldId id="312" r:id="rId19"/>
    <p:sldId id="298" r:id="rId20"/>
    <p:sldId id="357" r:id="rId21"/>
    <p:sldId id="273" r:id="rId22"/>
    <p:sldId id="280" r:id="rId23"/>
    <p:sldId id="276" r:id="rId24"/>
    <p:sldId id="332" r:id="rId25"/>
    <p:sldId id="299" r:id="rId26"/>
    <p:sldId id="321" r:id="rId27"/>
    <p:sldId id="301" r:id="rId28"/>
    <p:sldId id="318" r:id="rId29"/>
    <p:sldId id="287" r:id="rId30"/>
    <p:sldId id="307" r:id="rId31"/>
    <p:sldId id="319" r:id="rId32"/>
    <p:sldId id="281" r:id="rId33"/>
    <p:sldId id="322" r:id="rId34"/>
    <p:sldId id="340" r:id="rId35"/>
    <p:sldId id="308" r:id="rId36"/>
    <p:sldId id="278" r:id="rId37"/>
    <p:sldId id="292" r:id="rId38"/>
    <p:sldId id="293" r:id="rId39"/>
    <p:sldId id="294" r:id="rId40"/>
    <p:sldId id="325" r:id="rId41"/>
    <p:sldId id="326" r:id="rId42"/>
    <p:sldId id="320" r:id="rId43"/>
    <p:sldId id="302" r:id="rId44"/>
    <p:sldId id="360" r:id="rId45"/>
    <p:sldId id="361" r:id="rId46"/>
    <p:sldId id="362" r:id="rId47"/>
    <p:sldId id="327" r:id="rId48"/>
    <p:sldId id="328" r:id="rId49"/>
    <p:sldId id="314" r:id="rId50"/>
    <p:sldId id="352" r:id="rId51"/>
    <p:sldId id="341" r:id="rId52"/>
    <p:sldId id="343" r:id="rId53"/>
    <p:sldId id="344" r:id="rId54"/>
    <p:sldId id="345" r:id="rId55"/>
    <p:sldId id="346" r:id="rId56"/>
    <p:sldId id="347" r:id="rId57"/>
    <p:sldId id="348" r:id="rId58"/>
    <p:sldId id="349" r:id="rId59"/>
    <p:sldId id="350" r:id="rId60"/>
    <p:sldId id="334" r:id="rId61"/>
    <p:sldId id="336" r:id="rId62"/>
    <p:sldId id="261" r:id="rId63"/>
    <p:sldId id="300" r:id="rId64"/>
    <p:sldId id="306" r:id="rId65"/>
    <p:sldId id="333" r:id="rId66"/>
    <p:sldId id="335" r:id="rId67"/>
    <p:sldId id="354" r:id="rId68"/>
    <p:sldId id="355" r:id="rId69"/>
    <p:sldId id="358" r:id="rId70"/>
    <p:sldId id="359" r:id="rId71"/>
    <p:sldId id="356" r:id="rId7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anning171@outlook.jp" initials="p" lastIdx="20" clrIdx="0">
    <p:extLst/>
  </p:cmAuthor>
  <p:cmAuthor id="2" name="a 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FFF99"/>
    <a:srgbClr val="FFA0C1"/>
    <a:srgbClr val="FF2F92"/>
    <a:srgbClr val="FDFF7A"/>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7" autoAdjust="0"/>
    <p:restoredTop sz="86022"/>
  </p:normalViewPr>
  <p:slideViewPr>
    <p:cSldViewPr snapToGrid="0" snapToObjects="1">
      <p:cViewPr varScale="1">
        <p:scale>
          <a:sx n="81" d="100"/>
          <a:sy n="81" d="100"/>
        </p:scale>
        <p:origin x="1336" y="5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21644;&#21490;\OneDrive\&#12489;&#12461;&#12517;&#12513;&#12531;&#12488;\&#12469;&#12473;&#12486;&#12490;&#29677;_&#22259;&#26360;&#39208;&#35519;&#26619;&#32080;&#26524;(180511)%20(&#12496;&#12540;&#12472;&#12519;&#12531;%201).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F:\&#12373;&#12377;&#12390;&#12394;&#12354;&#12354;&#12354;&#12354;&#12354;&#12354;&#12354;&#12354;.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1" Type="http://schemas.openxmlformats.org/officeDocument/2006/relationships/oleObject" Target="file:////F:\&#12373;&#12377;&#12390;&#12394;&#12354;&#12354;&#12354;&#12354;&#12354;&#12354;&#12354;&#1235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12373;&#12377;&#12390;&#12394;&#12353;&#12353;&#12353;&#1235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12469;&#12473;&#12486;&#12490;%20&#20998;&#26512;&#12288;052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___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F:\&#28204;&#37327;&#23455;&#32722;&#12487;&#12540;&#12479;&#65298;%20(&#33258;&#21205;&#20445;&#23384;&#28168;&#12415;).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G:\&#12365;&#12387;&#12375;&#12540;&#12398;&#20998;&#26512;.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15196974645"/>
          <c:y val="3.0818490123412898E-2"/>
          <c:w val="0.88675310145355102"/>
          <c:h val="0.82066925759647102"/>
        </c:manualLayout>
      </c:layout>
      <c:barChart>
        <c:barDir val="col"/>
        <c:grouping val="clustered"/>
        <c:varyColors val="0"/>
        <c:ser>
          <c:idx val="0"/>
          <c:order val="0"/>
          <c:tx>
            <c:strRef>
              <c:f>Sheet1!$Z$44</c:f>
              <c:strCache>
                <c:ptCount val="1"/>
                <c:pt idx="0">
                  <c:v>17日</c:v>
                </c:pt>
              </c:strCache>
            </c:strRef>
          </c:tx>
          <c:spPr>
            <a:solidFill>
              <a:schemeClr val="accent1"/>
            </a:solidFill>
            <a:ln>
              <a:noFill/>
            </a:ln>
            <a:effectLst/>
          </c:spPr>
          <c:invertIfNegative val="0"/>
          <c:dLbls>
            <c:dLbl>
              <c:idx val="2"/>
              <c:layout>
                <c:manualLayout>
                  <c:x val="-4.8951047154119701E-2"/>
                  <c:y val="0.110205332326787"/>
                </c:manualLayout>
              </c:layout>
              <c:tx>
                <c:rich>
                  <a:bodyPr/>
                  <a:lstStyle/>
                  <a:p>
                    <a:r>
                      <a:rPr lang="en-US" altLang="ja-JP" dirty="0"/>
                      <a:t>17</a:t>
                    </a:r>
                    <a:r>
                      <a:rPr lang="ja-JP" altLang="en-US" dirty="0"/>
                      <a:t>日</a:t>
                    </a:r>
                    <a:r>
                      <a:rPr lang="en-US" altLang="ja-JP" dirty="0"/>
                      <a:t>(</a:t>
                    </a:r>
                    <a:r>
                      <a:rPr lang="ja-JP" altLang="en-US" dirty="0"/>
                      <a:t>木</a:t>
                    </a:r>
                    <a:r>
                      <a:rPr lang="en-US" altLang="ja-JP" dirty="0"/>
                      <a:t>)</a:t>
                    </a:r>
                  </a:p>
                  <a:p>
                    <a:r>
                      <a:rPr lang="en-US" altLang="ja-JP" dirty="0"/>
                      <a:t>5.4%</a:t>
                    </a:r>
                    <a:endParaRPr lang="ja-JP" alt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68-44C2-873F-85AD7152CFC6}"/>
                </c:ext>
              </c:extLst>
            </c:dLbl>
            <c:dLbl>
              <c:idx val="5"/>
              <c:layout>
                <c:manualLayout>
                  <c:x val="-1.6317015718041101E-3"/>
                  <c:y val="0.25678707202945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68-44C2-873F-85AD7152CFC6}"/>
                </c:ext>
              </c:extLst>
            </c:dLbl>
            <c:spPr>
              <a:solidFill>
                <a:schemeClr val="accent1">
                  <a:lumMod val="20000"/>
                  <a:lumOff val="80000"/>
                  <a:alpha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Sheet1!$Y$45:$Y$50</c:f>
              <c:strCache>
                <c:ptCount val="6"/>
                <c:pt idx="0">
                  <c:v>1限</c:v>
                </c:pt>
                <c:pt idx="1">
                  <c:v>2限</c:v>
                </c:pt>
                <c:pt idx="2">
                  <c:v>3限</c:v>
                </c:pt>
                <c:pt idx="3">
                  <c:v>4限</c:v>
                </c:pt>
                <c:pt idx="4">
                  <c:v>5限</c:v>
                </c:pt>
                <c:pt idx="5">
                  <c:v>6限</c:v>
                </c:pt>
              </c:strCache>
            </c:strRef>
          </c:cat>
          <c:val>
            <c:numRef>
              <c:f>Sheet1!$Z$45:$Z$50</c:f>
              <c:numCache>
                <c:formatCode>0.0%</c:formatCode>
                <c:ptCount val="6"/>
                <c:pt idx="0">
                  <c:v>0</c:v>
                </c:pt>
                <c:pt idx="1">
                  <c:v>2.9850746268656699E-2</c:v>
                </c:pt>
                <c:pt idx="2">
                  <c:v>5.3691275167785199E-2</c:v>
                </c:pt>
                <c:pt idx="3">
                  <c:v>2.9761904761904798E-2</c:v>
                </c:pt>
                <c:pt idx="4">
                  <c:v>4.3010752688171998E-2</c:v>
                </c:pt>
                <c:pt idx="5">
                  <c:v>3.6809815950920297E-2</c:v>
                </c:pt>
              </c:numCache>
            </c:numRef>
          </c:val>
          <c:extLst>
            <c:ext xmlns:c16="http://schemas.microsoft.com/office/drawing/2014/chart" uri="{C3380CC4-5D6E-409C-BE32-E72D297353CC}">
              <c16:uniqueId val="{00000002-8E68-44C2-873F-85AD7152CFC6}"/>
            </c:ext>
          </c:extLst>
        </c:ser>
        <c:ser>
          <c:idx val="1"/>
          <c:order val="1"/>
          <c:tx>
            <c:strRef>
              <c:f>Sheet1!$AA$44</c:f>
              <c:strCache>
                <c:ptCount val="1"/>
                <c:pt idx="0">
                  <c:v>18日</c:v>
                </c:pt>
              </c:strCache>
            </c:strRef>
          </c:tx>
          <c:spPr>
            <a:solidFill>
              <a:schemeClr val="accent2"/>
            </a:solidFill>
            <a:ln>
              <a:noFill/>
            </a:ln>
            <a:effectLst/>
          </c:spPr>
          <c:invertIfNegative val="0"/>
          <c:dLbls>
            <c:dLbl>
              <c:idx val="2"/>
              <c:layout>
                <c:manualLayout>
                  <c:x val="5.5477853441335601E-2"/>
                  <c:y val="0.200913833310574"/>
                </c:manualLayout>
              </c:layout>
              <c:tx>
                <c:rich>
                  <a:bodyPr/>
                  <a:lstStyle/>
                  <a:p>
                    <a:r>
                      <a:rPr lang="en-US" altLang="ja-JP" sz="1600" b="0" i="0" u="none" strike="noStrike" baseline="0" dirty="0">
                        <a:effectLst/>
                      </a:rPr>
                      <a:t>18</a:t>
                    </a:r>
                    <a:r>
                      <a:rPr lang="ja-JP" altLang="en-US" sz="1600" b="0" i="0" u="none" strike="noStrike" baseline="0" dirty="0">
                        <a:effectLst/>
                      </a:rPr>
                      <a:t>日</a:t>
                    </a:r>
                    <a:r>
                      <a:rPr lang="en-US" altLang="ja-JP" sz="1600" b="0" i="0" u="none" strike="noStrike" baseline="0" dirty="0">
                        <a:effectLst/>
                      </a:rPr>
                      <a:t>(</a:t>
                    </a:r>
                    <a:r>
                      <a:rPr lang="ja-JP" altLang="en-US" sz="1600" b="0" i="0" u="none" strike="noStrike" baseline="0" dirty="0">
                        <a:effectLst/>
                      </a:rPr>
                      <a:t>金</a:t>
                    </a:r>
                    <a:r>
                      <a:rPr lang="en-US" altLang="ja-JP" sz="1600" b="0" i="0" u="none" strike="noStrike" baseline="0" dirty="0">
                        <a:effectLst/>
                      </a:rPr>
                      <a:t>)</a:t>
                    </a:r>
                  </a:p>
                  <a:p>
                    <a:r>
                      <a:rPr lang="en-US" altLang="ja-JP" dirty="0"/>
                      <a:t>7.5%</a:t>
                    </a:r>
                    <a:endParaRPr lang="ja-JP" alt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68-44C2-873F-85AD7152CFC6}"/>
                </c:ext>
              </c:extLst>
            </c:dLbl>
            <c:dLbl>
              <c:idx val="5"/>
              <c:layout>
                <c:manualLayout>
                  <c:x val="-1.1965673298083599E-16"/>
                  <c:y val="0.193960370113080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68-44C2-873F-85AD7152CFC6}"/>
                </c:ext>
              </c:extLst>
            </c:dLbl>
            <c:spPr>
              <a:solidFill>
                <a:schemeClr val="accent2">
                  <a:lumMod val="20000"/>
                  <a:lumOff val="80000"/>
                  <a:alpha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Sheet1!$Y$45:$Y$50</c:f>
              <c:strCache>
                <c:ptCount val="6"/>
                <c:pt idx="0">
                  <c:v>1限</c:v>
                </c:pt>
                <c:pt idx="1">
                  <c:v>2限</c:v>
                </c:pt>
                <c:pt idx="2">
                  <c:v>3限</c:v>
                </c:pt>
                <c:pt idx="3">
                  <c:v>4限</c:v>
                </c:pt>
                <c:pt idx="4">
                  <c:v>5限</c:v>
                </c:pt>
                <c:pt idx="5">
                  <c:v>6限</c:v>
                </c:pt>
              </c:strCache>
            </c:strRef>
          </c:cat>
          <c:val>
            <c:numRef>
              <c:f>Sheet1!$AA$45:$AA$50</c:f>
              <c:numCache>
                <c:formatCode>0.0%</c:formatCode>
                <c:ptCount val="6"/>
                <c:pt idx="0">
                  <c:v>3.7037037037037E-2</c:v>
                </c:pt>
                <c:pt idx="1">
                  <c:v>3.8461538461538498E-2</c:v>
                </c:pt>
                <c:pt idx="2">
                  <c:v>7.5342465753424695E-2</c:v>
                </c:pt>
                <c:pt idx="3">
                  <c:v>6.2937062937062901E-2</c:v>
                </c:pt>
                <c:pt idx="4">
                  <c:v>6.6176470588235295E-2</c:v>
                </c:pt>
                <c:pt idx="5">
                  <c:v>3.8216560509554097E-2</c:v>
                </c:pt>
              </c:numCache>
            </c:numRef>
          </c:val>
          <c:extLst>
            <c:ext xmlns:c16="http://schemas.microsoft.com/office/drawing/2014/chart" uri="{C3380CC4-5D6E-409C-BE32-E72D297353CC}">
              <c16:uniqueId val="{00000005-8E68-44C2-873F-85AD7152CFC6}"/>
            </c:ext>
          </c:extLst>
        </c:ser>
        <c:dLbls>
          <c:dLblPos val="ctr"/>
          <c:showLegendKey val="0"/>
          <c:showVal val="1"/>
          <c:showCatName val="0"/>
          <c:showSerName val="0"/>
          <c:showPercent val="0"/>
          <c:showBubbleSize val="0"/>
        </c:dLbls>
        <c:gapWidth val="219"/>
        <c:overlap val="-27"/>
        <c:axId val="288193192"/>
        <c:axId val="288192016"/>
      </c:barChart>
      <c:catAx>
        <c:axId val="2881931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1200"/>
                  <a:t>測定</a:t>
                </a:r>
                <a:r>
                  <a:rPr lang="ja-JP" altLang="en-US"/>
                  <a:t>時間帯</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88192016"/>
        <c:crosses val="autoZero"/>
        <c:auto val="1"/>
        <c:lblAlgn val="ctr"/>
        <c:lblOffset val="100"/>
        <c:noMultiLvlLbl val="0"/>
      </c:catAx>
      <c:valAx>
        <c:axId val="288192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ja-JP" altLang="en-US" sz="1200"/>
                  <a:t>仮眠をしている人の割合</a:t>
                </a:r>
              </a:p>
            </c:rich>
          </c:tx>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288193192"/>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85923343045067"/>
          <c:y val="0.207770695354769"/>
          <c:w val="0.38832370861406101"/>
          <c:h val="0.75242785079441299"/>
        </c:manualLayout>
      </c:layout>
      <c:pieChart>
        <c:varyColors val="1"/>
        <c:ser>
          <c:idx val="0"/>
          <c:order val="0"/>
          <c:tx>
            <c:strRef>
              <c:f>Sheet1!$B$1</c:f>
              <c:strCache>
                <c:ptCount val="1"/>
                <c:pt idx="0">
                  <c:v>売上高</c:v>
                </c:pt>
              </c:strCache>
            </c:strRef>
          </c:tx>
          <c:spPr>
            <a:ln w="3175"/>
          </c:spPr>
          <c:dPt>
            <c:idx val="0"/>
            <c:bubble3D val="0"/>
            <c:spPr>
              <a:solidFill>
                <a:schemeClr val="accent2">
                  <a:shade val="50000"/>
                </a:schemeClr>
              </a:solidFill>
              <a:ln w="3175">
                <a:solidFill>
                  <a:schemeClr val="lt1"/>
                </a:solidFill>
              </a:ln>
              <a:effectLst/>
            </c:spPr>
            <c:extLst>
              <c:ext xmlns:c16="http://schemas.microsoft.com/office/drawing/2014/chart" uri="{C3380CC4-5D6E-409C-BE32-E72D297353CC}">
                <c16:uniqueId val="{00000001-B550-4E41-B0CE-6CD99BE0080B}"/>
              </c:ext>
            </c:extLst>
          </c:dPt>
          <c:dPt>
            <c:idx val="1"/>
            <c:bubble3D val="0"/>
            <c:spPr>
              <a:solidFill>
                <a:schemeClr val="accent2">
                  <a:shade val="70000"/>
                </a:schemeClr>
              </a:solidFill>
              <a:ln w="3175">
                <a:solidFill>
                  <a:schemeClr val="lt1"/>
                </a:solidFill>
              </a:ln>
              <a:effectLst/>
            </c:spPr>
            <c:extLst>
              <c:ext xmlns:c16="http://schemas.microsoft.com/office/drawing/2014/chart" uri="{C3380CC4-5D6E-409C-BE32-E72D297353CC}">
                <c16:uniqueId val="{00000003-B550-4E41-B0CE-6CD99BE0080B}"/>
              </c:ext>
            </c:extLst>
          </c:dPt>
          <c:dPt>
            <c:idx val="2"/>
            <c:bubble3D val="0"/>
            <c:spPr>
              <a:solidFill>
                <a:schemeClr val="accent2">
                  <a:shade val="90000"/>
                </a:schemeClr>
              </a:solidFill>
              <a:ln w="3175">
                <a:solidFill>
                  <a:schemeClr val="lt1"/>
                </a:solidFill>
              </a:ln>
              <a:effectLst/>
            </c:spPr>
            <c:extLst>
              <c:ext xmlns:c16="http://schemas.microsoft.com/office/drawing/2014/chart" uri="{C3380CC4-5D6E-409C-BE32-E72D297353CC}">
                <c16:uniqueId val="{00000005-B550-4E41-B0CE-6CD99BE0080B}"/>
              </c:ext>
            </c:extLst>
          </c:dPt>
          <c:dPt>
            <c:idx val="3"/>
            <c:bubble3D val="0"/>
            <c:spPr>
              <a:solidFill>
                <a:schemeClr val="accent2">
                  <a:tint val="90000"/>
                </a:schemeClr>
              </a:solidFill>
              <a:ln w="3175">
                <a:solidFill>
                  <a:schemeClr val="lt1"/>
                </a:solidFill>
              </a:ln>
              <a:effectLst/>
            </c:spPr>
            <c:extLst>
              <c:ext xmlns:c16="http://schemas.microsoft.com/office/drawing/2014/chart" uri="{C3380CC4-5D6E-409C-BE32-E72D297353CC}">
                <c16:uniqueId val="{00000007-B550-4E41-B0CE-6CD99BE0080B}"/>
              </c:ext>
            </c:extLst>
          </c:dPt>
          <c:dPt>
            <c:idx val="4"/>
            <c:bubble3D val="0"/>
            <c:spPr>
              <a:solidFill>
                <a:schemeClr val="accent2">
                  <a:tint val="70000"/>
                </a:schemeClr>
              </a:solidFill>
              <a:ln w="3175">
                <a:solidFill>
                  <a:schemeClr val="lt1"/>
                </a:solidFill>
              </a:ln>
              <a:effectLst/>
            </c:spPr>
            <c:extLst>
              <c:ext xmlns:c16="http://schemas.microsoft.com/office/drawing/2014/chart" uri="{C3380CC4-5D6E-409C-BE32-E72D297353CC}">
                <c16:uniqueId val="{00000009-B550-4E41-B0CE-6CD99BE0080B}"/>
              </c:ext>
            </c:extLst>
          </c:dPt>
          <c:dPt>
            <c:idx val="5"/>
            <c:bubble3D val="0"/>
            <c:spPr>
              <a:solidFill>
                <a:schemeClr val="accent2">
                  <a:tint val="50000"/>
                </a:schemeClr>
              </a:solidFill>
              <a:ln w="3175">
                <a:solidFill>
                  <a:schemeClr val="lt1"/>
                </a:solidFill>
              </a:ln>
              <a:effectLst/>
            </c:spPr>
            <c:extLst>
              <c:ext xmlns:c16="http://schemas.microsoft.com/office/drawing/2014/chart" uri="{C3380CC4-5D6E-409C-BE32-E72D297353CC}">
                <c16:uniqueId val="{0000000B-B550-4E41-B0CE-6CD99BE0080B}"/>
              </c:ext>
            </c:extLst>
          </c:dPt>
          <c:dLbls>
            <c:dLbl>
              <c:idx val="0"/>
              <c:layout>
                <c:manualLayout>
                  <c:x val="-5.1086034714665003E-2"/>
                  <c:y val="0.158588665168205"/>
                </c:manualLayout>
              </c:layout>
              <c:tx>
                <c:rich>
                  <a:bodyPr/>
                  <a:lstStyle/>
                  <a:p>
                    <a:r>
                      <a:rPr lang="ja-JP" altLang="en-US" dirty="0"/>
                      <a:t>毎コマ</a:t>
                    </a:r>
                  </a:p>
                  <a:p>
                    <a:r>
                      <a:rPr lang="en-US" altLang="ja-JP" dirty="0"/>
                      <a:t>18% (</a:t>
                    </a:r>
                    <a:fld id="{41212BC9-EAC0-42A1-83E1-1C10CC21229C}" type="VALUE">
                      <a:rPr lang="en-US" altLang="ja-JP" smtClean="0"/>
                      <a:pPr/>
                      <a:t>[値]</a:t>
                    </a:fld>
                    <a:r>
                      <a:rPr lang="en-US" altLang="ja-JP"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50-4E41-B0CE-6CD99BE0080B}"/>
                </c:ext>
              </c:extLst>
            </c:dLbl>
            <c:dLbl>
              <c:idx val="1"/>
              <c:layout>
                <c:manualLayout>
                  <c:x val="-0.106975512448735"/>
                  <c:y val="-0.109048462647129"/>
                </c:manualLayout>
              </c:layout>
              <c:tx>
                <c:rich>
                  <a:bodyPr/>
                  <a:lstStyle/>
                  <a:p>
                    <a:r>
                      <a:rPr lang="en-US" altLang="ja-JP"/>
                      <a:t>2</a:t>
                    </a:r>
                    <a:r>
                      <a:rPr lang="ja-JP" altLang="en-US"/>
                      <a:t>コマに</a:t>
                    </a:r>
                    <a:r>
                      <a:rPr lang="en-US" altLang="ja-JP"/>
                      <a:t>1</a:t>
                    </a:r>
                    <a:r>
                      <a:rPr lang="ja-JP" altLang="en-US"/>
                      <a:t>回</a:t>
                    </a:r>
                  </a:p>
                  <a:p>
                    <a:r>
                      <a:rPr lang="en-US" altLang="ja-JP"/>
                      <a:t>36% (</a:t>
                    </a:r>
                    <a:fld id="{B63269FF-D474-4BB4-98AC-DC26D7114444}" type="VALUE">
                      <a:rPr lang="en-US" altLang="ja-JP" smtClean="0"/>
                      <a:pPr/>
                      <a:t>[値]</a:t>
                    </a:fld>
                    <a:r>
                      <a:rPr lang="en-US" altLang="ja-JP"/>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550-4E41-B0CE-6CD99BE0080B}"/>
                </c:ext>
              </c:extLst>
            </c:dLbl>
            <c:dLbl>
              <c:idx val="2"/>
              <c:layout>
                <c:manualLayout>
                  <c:x val="9.3427819955425498E-2"/>
                  <c:y val="-8.6371006485707405E-2"/>
                </c:manualLayout>
              </c:layout>
              <c:tx>
                <c:rich>
                  <a:bodyPr/>
                  <a:lstStyle/>
                  <a:p>
                    <a:r>
                      <a:rPr lang="en-US" altLang="ja-JP" dirty="0"/>
                      <a:t>1</a:t>
                    </a:r>
                    <a:r>
                      <a:rPr lang="ja-JP" altLang="en-US" dirty="0"/>
                      <a:t>日に</a:t>
                    </a:r>
                    <a:r>
                      <a:rPr lang="en-US" altLang="ja-JP" dirty="0"/>
                      <a:t>1</a:t>
                    </a:r>
                    <a:r>
                      <a:rPr lang="ja-JP" altLang="en-US" dirty="0"/>
                      <a:t>回</a:t>
                    </a:r>
                  </a:p>
                  <a:p>
                    <a:r>
                      <a:rPr lang="en-US" altLang="ja-JP" dirty="0"/>
                      <a:t>23%</a:t>
                    </a:r>
                    <a:r>
                      <a:rPr lang="ja-JP" altLang="en-US" baseline="0" dirty="0"/>
                      <a:t> </a:t>
                    </a:r>
                    <a:r>
                      <a:rPr lang="en-US" altLang="ja-JP" baseline="0" dirty="0"/>
                      <a:t>(</a:t>
                    </a:r>
                    <a:fld id="{4620F796-4E51-4F23-ADFF-B21D2D193608}" type="VALUE">
                      <a:rPr lang="en-US" altLang="ja-JP" smtClean="0"/>
                      <a:pPr/>
                      <a:t>[値]</a:t>
                    </a:fld>
                    <a:r>
                      <a:rPr lang="en-US" altLang="ja-JP"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550-4E41-B0CE-6CD99BE0080B}"/>
                </c:ext>
              </c:extLst>
            </c:dLbl>
            <c:dLbl>
              <c:idx val="3"/>
              <c:layout>
                <c:manualLayout>
                  <c:x val="6.9939975179828098E-2"/>
                  <c:y val="0.11799955389314"/>
                </c:manualLayout>
              </c:layout>
              <c:tx>
                <c:rich>
                  <a:bodyPr/>
                  <a:lstStyle/>
                  <a:p>
                    <a:r>
                      <a:rPr lang="en-US" altLang="ja-JP" dirty="0"/>
                      <a:t>1</a:t>
                    </a:r>
                    <a:r>
                      <a:rPr lang="ja-JP" altLang="en-US" dirty="0"/>
                      <a:t>週間に</a:t>
                    </a:r>
                    <a:r>
                      <a:rPr lang="en-US" altLang="ja-JP" dirty="0"/>
                      <a:t>3,4</a:t>
                    </a:r>
                    <a:r>
                      <a:rPr lang="ja-JP" altLang="en-US" dirty="0"/>
                      <a:t>回</a:t>
                    </a:r>
                  </a:p>
                  <a:p>
                    <a:r>
                      <a:rPr lang="en-US" altLang="ja-JP" dirty="0"/>
                      <a:t>23% (</a:t>
                    </a:r>
                    <a:fld id="{FC3D445E-7F70-4634-842F-559348558688}" type="VALUE">
                      <a:rPr lang="en-US" altLang="ja-JP" smtClean="0"/>
                      <a:pPr/>
                      <a:t>[値]</a:t>
                    </a:fld>
                    <a:r>
                      <a:rPr lang="en-US" altLang="ja-JP"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550-4E41-B0CE-6CD99BE0080B}"/>
                </c:ext>
              </c:extLst>
            </c:dLbl>
            <c:dLbl>
              <c:idx val="4"/>
              <c:layout>
                <c:manualLayout>
                  <c:x val="4.9207180545442299E-2"/>
                  <c:y val="0.11951517335255001"/>
                </c:manualLayout>
              </c:layout>
              <c:tx>
                <c:rich>
                  <a:bodyPr/>
                  <a:lstStyle/>
                  <a:p>
                    <a:r>
                      <a:rPr lang="en-US" altLang="ja-JP"/>
                      <a:t>1</a:t>
                    </a:r>
                    <a:r>
                      <a:rPr lang="ja-JP" altLang="en-US"/>
                      <a:t>週間に</a:t>
                    </a:r>
                    <a:r>
                      <a:rPr lang="en-US" altLang="ja-JP"/>
                      <a:t>1</a:t>
                    </a:r>
                    <a:r>
                      <a:rPr lang="ja-JP" altLang="en-US"/>
                      <a:t>回</a:t>
                    </a:r>
                  </a:p>
                  <a:p>
                    <a:r>
                      <a:rPr lang="en-US" altLang="ja-JP"/>
                      <a:t>7% (</a:t>
                    </a:r>
                    <a:fld id="{E404BA1D-F05B-4A1A-BFB7-534AAA1D1A5B}" type="VALUE">
                      <a:rPr lang="en-US" altLang="ja-JP" smtClean="0"/>
                      <a:pPr/>
                      <a:t>[値]</a:t>
                    </a:fld>
                    <a:r>
                      <a:rPr lang="en-US" altLang="ja-JP"/>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550-4E41-B0CE-6CD99BE0080B}"/>
                </c:ext>
              </c:extLst>
            </c:dLbl>
            <c:dLbl>
              <c:idx val="5"/>
              <c:layout>
                <c:manualLayout>
                  <c:x val="8.3722789636775694E-2"/>
                  <c:y val="1.07818094208618E-2"/>
                </c:manualLayout>
              </c:layout>
              <c:tx>
                <c:rich>
                  <a:bodyPr/>
                  <a:lstStyle/>
                  <a:p>
                    <a:r>
                      <a:rPr lang="ja-JP" altLang="en-US" dirty="0"/>
                      <a:t>全くない</a:t>
                    </a:r>
                  </a:p>
                  <a:p>
                    <a:r>
                      <a:rPr lang="en-US" altLang="ja-JP" dirty="0"/>
                      <a:t>3% (10)</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550-4E41-B0CE-6CD99BE0080B}"/>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4"/>
                <c:pt idx="0">
                  <c:v>第 1 四半期</c:v>
                </c:pt>
                <c:pt idx="1">
                  <c:v>第 2 四半期</c:v>
                </c:pt>
                <c:pt idx="2">
                  <c:v>第 3 四半期</c:v>
                </c:pt>
                <c:pt idx="3">
                  <c:v>第 4 四半期</c:v>
                </c:pt>
              </c:strCache>
            </c:strRef>
          </c:cat>
          <c:val>
            <c:numRef>
              <c:f>Sheet1!$B$2:$B$7</c:f>
              <c:numCache>
                <c:formatCode>General</c:formatCode>
                <c:ptCount val="6"/>
                <c:pt idx="0">
                  <c:v>53</c:v>
                </c:pt>
                <c:pt idx="1">
                  <c:v>110</c:v>
                </c:pt>
                <c:pt idx="2">
                  <c:v>71</c:v>
                </c:pt>
                <c:pt idx="3">
                  <c:v>38</c:v>
                </c:pt>
                <c:pt idx="4">
                  <c:v>21</c:v>
                </c:pt>
                <c:pt idx="5">
                  <c:v>10</c:v>
                </c:pt>
              </c:numCache>
            </c:numRef>
          </c:val>
          <c:extLst>
            <c:ext xmlns:c16="http://schemas.microsoft.com/office/drawing/2014/chart" uri="{C3380CC4-5D6E-409C-BE32-E72D297353CC}">
              <c16:uniqueId val="{0000000C-B550-4E41-B0CE-6CD99BE0080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233814523185"/>
          <c:y val="6.9604972048058295E-2"/>
          <c:w val="0.84219223209138006"/>
          <c:h val="0.76474577510569497"/>
        </c:manualLayout>
      </c:layout>
      <c:barChart>
        <c:barDir val="col"/>
        <c:grouping val="stacked"/>
        <c:varyColors val="0"/>
        <c:ser>
          <c:idx val="0"/>
          <c:order val="0"/>
          <c:tx>
            <c:strRef>
              <c:f>ぽぽ!$O$58</c:f>
              <c:strCache>
                <c:ptCount val="1"/>
                <c:pt idx="0">
                  <c:v>よくする</c:v>
                </c:pt>
              </c:strCache>
            </c:strRef>
          </c:tx>
          <c:spPr>
            <a:solidFill>
              <a:schemeClr val="accent1"/>
            </a:solidFill>
            <a:ln w="6350">
              <a:solidFill>
                <a:schemeClr val="accent1"/>
              </a:solidFill>
            </a:ln>
            <a:effectLst/>
          </c:spPr>
          <c:invertIfNegative val="0"/>
          <c:dLbls>
            <c:dLbl>
              <c:idx val="0"/>
              <c:tx>
                <c:rich>
                  <a:bodyPr/>
                  <a:lstStyle/>
                  <a:p>
                    <a:fld id="{E336BB56-E381-4024-9238-8EBB31D4BC9E}" type="SERIESNAME">
                      <a:rPr lang="ja-JP" altLang="en-US" sz="1050"/>
                      <a:pPr/>
                      <a:t>[系列名]</a:t>
                    </a:fld>
                    <a:r>
                      <a:rPr lang="en-US" altLang="ja-JP" sz="1050" baseline="0" dirty="0"/>
                      <a:t>,</a:t>
                    </a:r>
                  </a:p>
                  <a:p>
                    <a:r>
                      <a:rPr lang="en-US" altLang="ja-JP" sz="1050" baseline="0" dirty="0"/>
                      <a:t> </a:t>
                    </a:r>
                    <a:fld id="{FC15D391-4C17-49F3-9EE3-829A41C2DA92}" type="VALUE">
                      <a:rPr lang="en-US" altLang="ja-JP" sz="1050" baseline="0"/>
                      <a:pPr/>
                      <a:t>[値]</a:t>
                    </a:fld>
                    <a:endParaRPr lang="en-US" altLang="ja-JP" sz="1050" baseline="0" dirty="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A2-4465-B257-0BA7186BEE3C}"/>
                </c:ext>
              </c:extLst>
            </c:dLbl>
            <c:dLbl>
              <c:idx val="1"/>
              <c:tx>
                <c:rich>
                  <a:bodyPr/>
                  <a:lstStyle/>
                  <a:p>
                    <a:fld id="{43ABEF9D-8393-41A8-880F-BC529E9FCE2E}" type="SERIESNAME">
                      <a:rPr lang="ja-JP" altLang="en-US"/>
                      <a:pPr/>
                      <a:t>[系列名]</a:t>
                    </a:fld>
                    <a:r>
                      <a:rPr lang="en-US" altLang="ja-JP" baseline="0"/>
                      <a:t>, </a:t>
                    </a:r>
                  </a:p>
                  <a:p>
                    <a:fld id="{B37FB292-8DE2-48C4-8887-58160FE5D589}" type="VALUE">
                      <a:rPr lang="en-US" altLang="ja-JP" baseline="0" smtClean="0"/>
                      <a:pPr/>
                      <a:t>[値]</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A2-4465-B257-0BA7186BEE3C}"/>
                </c:ext>
              </c:extLst>
            </c:dLbl>
            <c:dLbl>
              <c:idx val="2"/>
              <c:tx>
                <c:rich>
                  <a:bodyPr/>
                  <a:lstStyle/>
                  <a:p>
                    <a:fld id="{EB8D4051-A98A-49E1-A30B-A4EC8D0492A9}" type="SERIESNAME">
                      <a:rPr lang="ja-JP" altLang="en-US"/>
                      <a:pPr/>
                      <a:t>[系列名]</a:t>
                    </a:fld>
                    <a:r>
                      <a:rPr lang="en-US" altLang="ja-JP" baseline="0"/>
                      <a:t>,</a:t>
                    </a:r>
                  </a:p>
                  <a:p>
                    <a:r>
                      <a:rPr lang="en-US" altLang="ja-JP" baseline="0"/>
                      <a:t> </a:t>
                    </a:r>
                    <a:fld id="{0C0B4ACA-BF0E-46F4-A5F4-81DCE2A5A75B}" type="VALUE">
                      <a:rPr lang="en-US" altLang="ja-JP" baseline="0"/>
                      <a:pPr/>
                      <a:t>[値]</a:t>
                    </a:fld>
                    <a:endParaRPr lang="en-US" altLang="ja-JP" baseline="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EA2-4465-B257-0BA7186BEE3C}"/>
                </c:ext>
              </c:extLst>
            </c:dLbl>
            <c:dLbl>
              <c:idx val="3"/>
              <c:tx>
                <c:rich>
                  <a:bodyPr/>
                  <a:lstStyle/>
                  <a:p>
                    <a:fld id="{140E1695-9FE9-4497-990E-8E871E98CD6A}" type="SERIESNAME">
                      <a:rPr lang="ja-JP" altLang="en-US"/>
                      <a:pPr/>
                      <a:t>[系列名]</a:t>
                    </a:fld>
                    <a:r>
                      <a:rPr lang="en-US" altLang="ja-JP" baseline="0"/>
                      <a:t>, </a:t>
                    </a:r>
                  </a:p>
                  <a:p>
                    <a:fld id="{42EB862C-8BB2-4D49-9ECE-4355831C00AB}" type="VALUE">
                      <a:rPr lang="en-US" altLang="ja-JP" baseline="0" smtClean="0"/>
                      <a:pPr/>
                      <a:t>[値]</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EA2-4465-B257-0BA7186BEE3C}"/>
                </c:ext>
              </c:extLst>
            </c:dLbl>
            <c:dLbl>
              <c:idx val="4"/>
              <c:tx>
                <c:rich>
                  <a:bodyPr/>
                  <a:lstStyle/>
                  <a:p>
                    <a:fld id="{1F8EFBCD-5359-4856-AE46-B62331BFC696}" type="SERIESNAME">
                      <a:rPr lang="ja-JP" altLang="en-US"/>
                      <a:pPr/>
                      <a:t>[系列名]</a:t>
                    </a:fld>
                    <a:r>
                      <a:rPr lang="en-US" altLang="ja-JP" baseline="0"/>
                      <a:t>,</a:t>
                    </a:r>
                  </a:p>
                  <a:p>
                    <a:r>
                      <a:rPr lang="en-US" altLang="ja-JP" baseline="0"/>
                      <a:t> </a:t>
                    </a:r>
                    <a:fld id="{31D4D65A-A137-4C5A-9672-C1ED10E9EF04}" type="VALUE">
                      <a:rPr lang="en-US" altLang="ja-JP" baseline="0"/>
                      <a:pPr/>
                      <a:t>[値]</a:t>
                    </a:fld>
                    <a:endParaRPr lang="en-US" altLang="ja-JP" baseline="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EA2-4465-B257-0BA7186BEE3C}"/>
                </c:ext>
              </c:extLst>
            </c:dLbl>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ぽぽ!$P$57:$T$57</c:f>
              <c:strCache>
                <c:ptCount val="5"/>
                <c:pt idx="0">
                  <c:v>５時間未満(n=11)</c:v>
                </c:pt>
                <c:pt idx="1">
                  <c:v>５時間台(n=67)</c:v>
                </c:pt>
                <c:pt idx="2">
                  <c:v>6時間台(n=132)</c:v>
                </c:pt>
                <c:pt idx="3">
                  <c:v>７時間台(n=77)</c:v>
                </c:pt>
                <c:pt idx="4">
                  <c:v>８時間台(n=22)</c:v>
                </c:pt>
              </c:strCache>
            </c:strRef>
          </c:cat>
          <c:val>
            <c:numRef>
              <c:f>ぽぽ!$P$58:$T$58</c:f>
              <c:numCache>
                <c:formatCode>0.0%</c:formatCode>
                <c:ptCount val="5"/>
                <c:pt idx="0">
                  <c:v>0.18181818181818199</c:v>
                </c:pt>
                <c:pt idx="1">
                  <c:v>0.134328358208955</c:v>
                </c:pt>
                <c:pt idx="2">
                  <c:v>2.27272727272727E-2</c:v>
                </c:pt>
                <c:pt idx="3">
                  <c:v>0.11688311688311701</c:v>
                </c:pt>
                <c:pt idx="4">
                  <c:v>9.0909090909090898E-2</c:v>
                </c:pt>
              </c:numCache>
            </c:numRef>
          </c:val>
          <c:extLst>
            <c:ext xmlns:c16="http://schemas.microsoft.com/office/drawing/2014/chart" uri="{C3380CC4-5D6E-409C-BE32-E72D297353CC}">
              <c16:uniqueId val="{00000005-3EA2-4465-B257-0BA7186BEE3C}"/>
            </c:ext>
          </c:extLst>
        </c:ser>
        <c:ser>
          <c:idx val="1"/>
          <c:order val="1"/>
          <c:tx>
            <c:strRef>
              <c:f>ぽぽ!$O$59</c:f>
              <c:strCache>
                <c:ptCount val="1"/>
                <c:pt idx="0">
                  <c:v>まぁまぁする</c:v>
                </c:pt>
              </c:strCache>
            </c:strRef>
          </c:tx>
          <c:spPr>
            <a:solidFill>
              <a:schemeClr val="accent2"/>
            </a:solidFill>
            <a:ln>
              <a:noFill/>
            </a:ln>
            <a:effectLst/>
          </c:spPr>
          <c:invertIfNegative val="0"/>
          <c:dLbls>
            <c:dLbl>
              <c:idx val="0"/>
              <c:tx>
                <c:rich>
                  <a:bodyPr/>
                  <a:lstStyle/>
                  <a:p>
                    <a:fld id="{39B9B09A-8FB6-4AEC-85EB-74366CC1689F}" type="SERIESNAME">
                      <a:rPr lang="ja-JP" altLang="en-US" sz="1200"/>
                      <a:pPr/>
                      <a:t>[系列名]</a:t>
                    </a:fld>
                    <a:r>
                      <a:rPr lang="en-US" altLang="ja-JP" sz="1200" baseline="0" dirty="0"/>
                      <a:t>,</a:t>
                    </a:r>
                  </a:p>
                  <a:p>
                    <a:r>
                      <a:rPr lang="en-US" altLang="ja-JP" sz="1200" baseline="0" dirty="0"/>
                      <a:t> </a:t>
                    </a:r>
                    <a:fld id="{FFD1BB45-7B50-4DC6-9FE5-39251D436CDB}" type="VALUE">
                      <a:rPr lang="en-US" altLang="ja-JP" sz="1200" baseline="0"/>
                      <a:pPr/>
                      <a:t>[値]</a:t>
                    </a:fld>
                    <a:endParaRPr lang="en-US" altLang="ja-JP" sz="1200" baseline="0" dirty="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EA2-4465-B257-0BA7186BEE3C}"/>
                </c:ext>
              </c:extLst>
            </c:dLbl>
            <c:dLbl>
              <c:idx val="1"/>
              <c:tx>
                <c:rich>
                  <a:bodyPr/>
                  <a:lstStyle/>
                  <a:p>
                    <a:fld id="{2B92F0D5-D0E8-4C0F-B0F0-4354177D1A79}" type="SERIESNAME">
                      <a:rPr lang="ja-JP" altLang="en-US"/>
                      <a:pPr/>
                      <a:t>[系列名]</a:t>
                    </a:fld>
                    <a:r>
                      <a:rPr lang="en-US" altLang="ja-JP" baseline="0"/>
                      <a:t>, </a:t>
                    </a:r>
                  </a:p>
                  <a:p>
                    <a:fld id="{3E44E2B3-9C52-406A-AF38-35972570E122}" type="VALUE">
                      <a:rPr lang="en-US" altLang="ja-JP" baseline="0" smtClean="0"/>
                      <a:pPr/>
                      <a:t>[値]</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EA2-4465-B257-0BA7186BEE3C}"/>
                </c:ext>
              </c:extLst>
            </c:dLbl>
            <c:dLbl>
              <c:idx val="2"/>
              <c:tx>
                <c:rich>
                  <a:bodyPr/>
                  <a:lstStyle/>
                  <a:p>
                    <a:fld id="{36A37BCE-CF69-42F2-B6CF-7E2834D8B2F9}" type="SERIESNAME">
                      <a:rPr lang="ja-JP" altLang="en-US"/>
                      <a:pPr/>
                      <a:t>[系列名]</a:t>
                    </a:fld>
                    <a:r>
                      <a:rPr lang="en-US" altLang="ja-JP" baseline="0"/>
                      <a:t>, </a:t>
                    </a:r>
                  </a:p>
                  <a:p>
                    <a:fld id="{7321692C-190D-4526-BF14-F644790CCD5E}" type="VALUE">
                      <a:rPr lang="en-US" altLang="ja-JP" baseline="0" smtClean="0"/>
                      <a:pPr/>
                      <a:t>[値]</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EA2-4465-B257-0BA7186BEE3C}"/>
                </c:ext>
              </c:extLst>
            </c:dLbl>
            <c:dLbl>
              <c:idx val="3"/>
              <c:tx>
                <c:rich>
                  <a:bodyPr/>
                  <a:lstStyle/>
                  <a:p>
                    <a:fld id="{EAEC3D16-2A8D-4111-9B36-08E8EB78DC93}" type="SERIESNAME">
                      <a:rPr lang="ja-JP" altLang="en-US" smtClean="0"/>
                      <a:pPr/>
                      <a:t>[系列名]</a:t>
                    </a:fld>
                    <a:endParaRPr lang="ja-JP" altLang="en-US"/>
                  </a:p>
                  <a:p>
                    <a:r>
                      <a:rPr lang="en-US" altLang="ja-JP" baseline="0"/>
                      <a:t>, </a:t>
                    </a:r>
                    <a:fld id="{510B5F78-5244-4B3F-A4D4-40C80609B4A6}" type="VALUE">
                      <a:rPr lang="en-US" altLang="ja-JP" baseline="0"/>
                      <a:pPr/>
                      <a:t>[値]</a:t>
                    </a:fld>
                    <a:endParaRPr lang="en-US" altLang="ja-JP" baseline="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EA2-4465-B257-0BA7186BEE3C}"/>
                </c:ext>
              </c:extLst>
            </c:dLbl>
            <c:spPr>
              <a:solidFill>
                <a:schemeClr val="accent4">
                  <a:lumMod val="20000"/>
                  <a:lumOff val="80000"/>
                </a:scheme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ぽぽ!$P$57:$T$57</c:f>
              <c:strCache>
                <c:ptCount val="5"/>
                <c:pt idx="0">
                  <c:v>５時間未満(n=11)</c:v>
                </c:pt>
                <c:pt idx="1">
                  <c:v>５時間台(n=67)</c:v>
                </c:pt>
                <c:pt idx="2">
                  <c:v>6時間台(n=132)</c:v>
                </c:pt>
                <c:pt idx="3">
                  <c:v>７時間台(n=77)</c:v>
                </c:pt>
                <c:pt idx="4">
                  <c:v>８時間台(n=22)</c:v>
                </c:pt>
              </c:strCache>
            </c:strRef>
          </c:cat>
          <c:val>
            <c:numRef>
              <c:f>ぽぽ!$P$59:$T$59</c:f>
              <c:numCache>
                <c:formatCode>0.0%</c:formatCode>
                <c:ptCount val="5"/>
                <c:pt idx="0">
                  <c:v>0.18181818181818199</c:v>
                </c:pt>
                <c:pt idx="1">
                  <c:v>0.35820895522388102</c:v>
                </c:pt>
                <c:pt idx="2">
                  <c:v>0.38636363636363602</c:v>
                </c:pt>
                <c:pt idx="3">
                  <c:v>0.337662337662338</c:v>
                </c:pt>
                <c:pt idx="4">
                  <c:v>9.0909090909090898E-2</c:v>
                </c:pt>
              </c:numCache>
            </c:numRef>
          </c:val>
          <c:extLst>
            <c:ext xmlns:c16="http://schemas.microsoft.com/office/drawing/2014/chart" uri="{C3380CC4-5D6E-409C-BE32-E72D297353CC}">
              <c16:uniqueId val="{0000000A-3EA2-4465-B257-0BA7186BEE3C}"/>
            </c:ext>
          </c:extLst>
        </c:ser>
        <c:ser>
          <c:idx val="2"/>
          <c:order val="2"/>
          <c:tx>
            <c:strRef>
              <c:f>ぽぽ!$O$60</c:f>
              <c:strCache>
                <c:ptCount val="1"/>
                <c:pt idx="0">
                  <c:v>あまりしない</c:v>
                </c:pt>
              </c:strCache>
            </c:strRef>
          </c:tx>
          <c:spPr>
            <a:solidFill>
              <a:schemeClr val="accent3"/>
            </a:solidFill>
            <a:ln>
              <a:noFill/>
            </a:ln>
            <a:effectLst/>
          </c:spPr>
          <c:invertIfNegative val="0"/>
          <c:dLbls>
            <c:dLbl>
              <c:idx val="2"/>
              <c:tx>
                <c:rich>
                  <a:bodyPr/>
                  <a:lstStyle/>
                  <a:p>
                    <a:fld id="{FB686273-4ADA-41F2-A0CA-DD90825CC8A8}" type="SERIESNAME">
                      <a:rPr lang="ja-JP" altLang="en-US"/>
                      <a:pPr/>
                      <a:t>[系列名]</a:t>
                    </a:fld>
                    <a:r>
                      <a:rPr lang="en-US" altLang="ja-JP" baseline="0"/>
                      <a:t>,</a:t>
                    </a:r>
                  </a:p>
                  <a:p>
                    <a:r>
                      <a:rPr lang="en-US" altLang="ja-JP" baseline="0"/>
                      <a:t> </a:t>
                    </a:r>
                    <a:fld id="{4E9D38CD-D999-4E4B-90A9-8013CBFACEC7}" type="VALUE">
                      <a:rPr lang="en-US" altLang="ja-JP" baseline="0"/>
                      <a:pPr/>
                      <a:t>[値]</a:t>
                    </a:fld>
                    <a:endParaRPr lang="en-US" altLang="ja-JP" baseline="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EA2-4465-B257-0BA7186BEE3C}"/>
                </c:ext>
              </c:extLst>
            </c:dLbl>
            <c:dLbl>
              <c:idx val="3"/>
              <c:tx>
                <c:rich>
                  <a:bodyPr/>
                  <a:lstStyle/>
                  <a:p>
                    <a:fld id="{AC42E0A4-4432-4578-BEC5-8E38FD89BDB5}" type="SERIESNAME">
                      <a:rPr lang="ja-JP" altLang="en-US"/>
                      <a:pPr/>
                      <a:t>[系列名]</a:t>
                    </a:fld>
                    <a:r>
                      <a:rPr lang="en-US" altLang="ja-JP" baseline="0"/>
                      <a:t>, </a:t>
                    </a:r>
                  </a:p>
                  <a:p>
                    <a:fld id="{69F60D77-D6D2-4A5F-BEC3-E5811C581776}" type="VALUE">
                      <a:rPr lang="en-US" altLang="ja-JP" baseline="0" smtClean="0"/>
                      <a:pPr/>
                      <a:t>[値]</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EA2-4465-B257-0BA7186BEE3C}"/>
                </c:ext>
              </c:extLst>
            </c:dLbl>
            <c:dLbl>
              <c:idx val="4"/>
              <c:tx>
                <c:rich>
                  <a:bodyPr/>
                  <a:lstStyle/>
                  <a:p>
                    <a:fld id="{09B222C2-A094-4A1D-9C1D-1ED72B59C5B8}" type="SERIESNAME">
                      <a:rPr lang="ja-JP" altLang="en-US"/>
                      <a:pPr/>
                      <a:t>[系列名]</a:t>
                    </a:fld>
                    <a:r>
                      <a:rPr lang="en-US" altLang="ja-JP" baseline="0"/>
                      <a:t>, </a:t>
                    </a:r>
                  </a:p>
                  <a:p>
                    <a:fld id="{5AC713F4-B6F4-4218-A641-678C1C22514B}" type="VALUE">
                      <a:rPr lang="en-US" altLang="ja-JP" baseline="0" smtClean="0"/>
                      <a:pPr/>
                      <a:t>[値]</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3EA2-4465-B257-0BA7186BEE3C}"/>
                </c:ext>
              </c:extLst>
            </c:dLbl>
            <c:spPr>
              <a:solidFill>
                <a:schemeClr val="bg1">
                  <a:lumMod val="85000"/>
                </a:scheme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ぽぽ!$P$57:$T$57</c:f>
              <c:strCache>
                <c:ptCount val="5"/>
                <c:pt idx="0">
                  <c:v>５時間未満(n=11)</c:v>
                </c:pt>
                <c:pt idx="1">
                  <c:v>５時間台(n=67)</c:v>
                </c:pt>
                <c:pt idx="2">
                  <c:v>6時間台(n=132)</c:v>
                </c:pt>
                <c:pt idx="3">
                  <c:v>７時間台(n=77)</c:v>
                </c:pt>
                <c:pt idx="4">
                  <c:v>８時間台(n=22)</c:v>
                </c:pt>
              </c:strCache>
            </c:strRef>
          </c:cat>
          <c:val>
            <c:numRef>
              <c:f>ぽぽ!$P$60:$T$60</c:f>
              <c:numCache>
                <c:formatCode>0.0%</c:formatCode>
                <c:ptCount val="5"/>
                <c:pt idx="0">
                  <c:v>9.0909090909090898E-2</c:v>
                </c:pt>
                <c:pt idx="1">
                  <c:v>0.119402985074627</c:v>
                </c:pt>
                <c:pt idx="2">
                  <c:v>0.19696969696969699</c:v>
                </c:pt>
                <c:pt idx="3">
                  <c:v>0.19480519480519501</c:v>
                </c:pt>
                <c:pt idx="4">
                  <c:v>0.27272727272727298</c:v>
                </c:pt>
              </c:numCache>
            </c:numRef>
          </c:val>
          <c:extLst>
            <c:ext xmlns:c16="http://schemas.microsoft.com/office/drawing/2014/chart" uri="{C3380CC4-5D6E-409C-BE32-E72D297353CC}">
              <c16:uniqueId val="{0000000F-3EA2-4465-B257-0BA7186BEE3C}"/>
            </c:ext>
          </c:extLst>
        </c:ser>
        <c:ser>
          <c:idx val="3"/>
          <c:order val="3"/>
          <c:tx>
            <c:strRef>
              <c:f>ぽぽ!$O$61</c:f>
              <c:strCache>
                <c:ptCount val="1"/>
                <c:pt idx="0">
                  <c:v>全くしない</c:v>
                </c:pt>
              </c:strCache>
            </c:strRef>
          </c:tx>
          <c:spPr>
            <a:solidFill>
              <a:schemeClr val="accent4"/>
            </a:solidFill>
            <a:ln>
              <a:noFill/>
            </a:ln>
            <a:effectLst/>
          </c:spPr>
          <c:invertIfNegative val="0"/>
          <c:dLbls>
            <c:dLbl>
              <c:idx val="0"/>
              <c:tx>
                <c:rich>
                  <a:bodyPr/>
                  <a:lstStyle/>
                  <a:p>
                    <a:fld id="{3CDDFFCD-C11F-4AC7-A4F1-F73B083D1675}" type="SERIESNAME">
                      <a:rPr lang="ja-JP" altLang="en-US" sz="1200"/>
                      <a:pPr/>
                      <a:t>[系列名]</a:t>
                    </a:fld>
                    <a:r>
                      <a:rPr lang="en-US" altLang="ja-JP" sz="1200" baseline="0" dirty="0"/>
                      <a:t>, </a:t>
                    </a:r>
                  </a:p>
                  <a:p>
                    <a:fld id="{D8BF27FB-88B7-4BDB-8E2F-28EEF16A9789}" type="VALUE">
                      <a:rPr lang="en-US" altLang="ja-JP" sz="1200" baseline="0" smtClean="0"/>
                      <a:pPr/>
                      <a:t>[値]</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3EA2-4465-B257-0BA7186BEE3C}"/>
                </c:ext>
              </c:extLst>
            </c:dLbl>
            <c:dLbl>
              <c:idx val="1"/>
              <c:tx>
                <c:rich>
                  <a:bodyPr/>
                  <a:lstStyle/>
                  <a:p>
                    <a:fld id="{620FC75E-E0D1-4D10-91A8-64B4FF99C569}" type="SERIESNAME">
                      <a:rPr lang="ja-JP" altLang="en-US"/>
                      <a:pPr/>
                      <a:t>[系列名]</a:t>
                    </a:fld>
                    <a:r>
                      <a:rPr lang="en-US" altLang="ja-JP" baseline="0"/>
                      <a:t>, </a:t>
                    </a:r>
                  </a:p>
                  <a:p>
                    <a:fld id="{309634F2-1E71-48DB-8A66-9C36636BD8A7}" type="VALUE">
                      <a:rPr lang="en-US" altLang="ja-JP" baseline="0" smtClean="0"/>
                      <a:pPr/>
                      <a:t>[値]</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3EA2-4465-B257-0BA7186BEE3C}"/>
                </c:ext>
              </c:extLst>
            </c:dLbl>
            <c:dLbl>
              <c:idx val="2"/>
              <c:tx>
                <c:rich>
                  <a:bodyPr/>
                  <a:lstStyle/>
                  <a:p>
                    <a:fld id="{C33FC256-7237-472A-9304-0A8D980A33C8}" type="SERIESNAME">
                      <a:rPr lang="ja-JP" altLang="en-US"/>
                      <a:pPr/>
                      <a:t>[系列名]</a:t>
                    </a:fld>
                    <a:r>
                      <a:rPr lang="en-US" altLang="ja-JP" baseline="0"/>
                      <a:t>,</a:t>
                    </a:r>
                  </a:p>
                  <a:p>
                    <a:r>
                      <a:rPr lang="en-US" altLang="ja-JP" baseline="0"/>
                      <a:t> </a:t>
                    </a:r>
                    <a:fld id="{C8C0EB49-5050-42FD-86AD-C2BA633B4510}" type="VALUE">
                      <a:rPr lang="en-US" altLang="ja-JP" baseline="0"/>
                      <a:pPr/>
                      <a:t>[値]</a:t>
                    </a:fld>
                    <a:endParaRPr lang="en-US" altLang="ja-JP" baseline="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3EA2-4465-B257-0BA7186BEE3C}"/>
                </c:ext>
              </c:extLst>
            </c:dLbl>
            <c:dLbl>
              <c:idx val="3"/>
              <c:layout>
                <c:manualLayout>
                  <c:x val="-3.0458060449896698E-3"/>
                  <c:y val="0"/>
                </c:manualLayout>
              </c:layout>
              <c:tx>
                <c:rich>
                  <a:bodyPr/>
                  <a:lstStyle/>
                  <a:p>
                    <a:fld id="{92264588-D415-4B72-8CB2-667A57A895ED}" type="SERIESNAME">
                      <a:rPr lang="ja-JP" altLang="en-US"/>
                      <a:pPr/>
                      <a:t>[系列名]</a:t>
                    </a:fld>
                    <a:r>
                      <a:rPr lang="en-US" altLang="ja-JP" baseline="0" dirty="0"/>
                      <a:t>, </a:t>
                    </a:r>
                  </a:p>
                  <a:p>
                    <a:fld id="{0129BAB2-2F84-459B-A6E3-52E18AD5086D}" type="VALUE">
                      <a:rPr lang="en-US" altLang="ja-JP" baseline="0" smtClean="0"/>
                      <a:pPr/>
                      <a:t>[値]</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3EA2-4465-B257-0BA7186BEE3C}"/>
                </c:ext>
              </c:extLst>
            </c:dLbl>
            <c:dLbl>
              <c:idx val="4"/>
              <c:tx>
                <c:rich>
                  <a:bodyPr/>
                  <a:lstStyle/>
                  <a:p>
                    <a:fld id="{EC8ACFE6-4789-469B-B70B-CF415B43F512}" type="SERIESNAME">
                      <a:rPr lang="ja-JP" altLang="en-US"/>
                      <a:pPr/>
                      <a:t>[系列名]</a:t>
                    </a:fld>
                    <a:r>
                      <a:rPr lang="en-US" altLang="ja-JP" baseline="0"/>
                      <a:t>,</a:t>
                    </a:r>
                  </a:p>
                  <a:p>
                    <a:r>
                      <a:rPr lang="en-US" altLang="ja-JP" baseline="0"/>
                      <a:t> </a:t>
                    </a:r>
                    <a:fld id="{AB4AD8C0-798D-48E1-8FC9-AA6071B72F55}" type="VALUE">
                      <a:rPr lang="en-US" altLang="ja-JP" baseline="0"/>
                      <a:pPr/>
                      <a:t>[値]</a:t>
                    </a:fld>
                    <a:endParaRPr lang="en-US" altLang="ja-JP" baseline="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3EA2-4465-B257-0BA7186BEE3C}"/>
                </c:ext>
              </c:extLst>
            </c:dLbl>
            <c:spPr>
              <a:solidFill>
                <a:schemeClr val="accent4">
                  <a:lumMod val="20000"/>
                  <a:lumOff val="80000"/>
                </a:scheme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ぽぽ!$P$57:$T$57</c:f>
              <c:strCache>
                <c:ptCount val="5"/>
                <c:pt idx="0">
                  <c:v>５時間未満(n=11)</c:v>
                </c:pt>
                <c:pt idx="1">
                  <c:v>５時間台(n=67)</c:v>
                </c:pt>
                <c:pt idx="2">
                  <c:v>6時間台(n=132)</c:v>
                </c:pt>
                <c:pt idx="3">
                  <c:v>７時間台(n=77)</c:v>
                </c:pt>
                <c:pt idx="4">
                  <c:v>８時間台(n=22)</c:v>
                </c:pt>
              </c:strCache>
            </c:strRef>
          </c:cat>
          <c:val>
            <c:numRef>
              <c:f>ぽぽ!$P$61:$T$61</c:f>
              <c:numCache>
                <c:formatCode>0.0%</c:formatCode>
                <c:ptCount val="5"/>
                <c:pt idx="0">
                  <c:v>0.54545454545454497</c:v>
                </c:pt>
                <c:pt idx="1">
                  <c:v>0.38805970149253699</c:v>
                </c:pt>
                <c:pt idx="2">
                  <c:v>0.39393939393939398</c:v>
                </c:pt>
                <c:pt idx="3">
                  <c:v>0.35064935064935099</c:v>
                </c:pt>
                <c:pt idx="4">
                  <c:v>0.54545454545454497</c:v>
                </c:pt>
              </c:numCache>
            </c:numRef>
          </c:val>
          <c:extLst>
            <c:ext xmlns:c16="http://schemas.microsoft.com/office/drawing/2014/chart" uri="{C3380CC4-5D6E-409C-BE32-E72D297353CC}">
              <c16:uniqueId val="{00000015-3EA2-4465-B257-0BA7186BEE3C}"/>
            </c:ext>
          </c:extLst>
        </c:ser>
        <c:dLbls>
          <c:dLblPos val="ctr"/>
          <c:showLegendKey val="0"/>
          <c:showVal val="1"/>
          <c:showCatName val="0"/>
          <c:showSerName val="0"/>
          <c:showPercent val="0"/>
          <c:showBubbleSize val="0"/>
        </c:dLbls>
        <c:gapWidth val="56"/>
        <c:overlap val="100"/>
        <c:serLines>
          <c:spPr>
            <a:ln w="9525" cap="flat" cmpd="sng" algn="ctr">
              <a:solidFill>
                <a:schemeClr val="tx1">
                  <a:lumMod val="35000"/>
                  <a:lumOff val="65000"/>
                </a:schemeClr>
              </a:solidFill>
              <a:round/>
            </a:ln>
            <a:effectLst/>
          </c:spPr>
        </c:serLines>
        <c:axId val="327767880"/>
        <c:axId val="327769840"/>
      </c:barChart>
      <c:catAx>
        <c:axId val="32776788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altLang="en-US" sz="1800"/>
                  <a:t>夜間睡眠時間</a:t>
                </a:r>
              </a:p>
            </c:rich>
          </c:tx>
          <c:layout>
            <c:manualLayout>
              <c:xMode val="edge"/>
              <c:yMode val="edge"/>
              <c:x val="0.46699707731643603"/>
              <c:y val="0.9102768976688729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27769840"/>
        <c:crosses val="autoZero"/>
        <c:auto val="1"/>
        <c:lblAlgn val="ctr"/>
        <c:lblOffset val="100"/>
        <c:noMultiLvlLbl val="0"/>
      </c:catAx>
      <c:valAx>
        <c:axId val="32776984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altLang="en-US" sz="1800" dirty="0"/>
                  <a:t>空きコマの仮眠の頻度の割合</a:t>
                </a:r>
              </a:p>
            </c:rich>
          </c:tx>
          <c:layout>
            <c:manualLayout>
              <c:xMode val="edge"/>
              <c:yMode val="edge"/>
              <c:x val="3.14226456398927E-2"/>
              <c:y val="0.2056538810350380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2776788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ぽぽ!$Z$9</c:f>
              <c:strCache>
                <c:ptCount val="1"/>
                <c:pt idx="0">
                  <c:v>毎コマ</c:v>
                </c:pt>
              </c:strCache>
            </c:strRef>
          </c:tx>
          <c:spPr>
            <a:solidFill>
              <a:schemeClr val="accent1"/>
            </a:solidFill>
            <a:ln>
              <a:noFill/>
            </a:ln>
            <a:effectLst/>
          </c:spPr>
          <c:invertIfNegative val="0"/>
          <c:dLbls>
            <c:dLbl>
              <c:idx val="0"/>
              <c:tx>
                <c:rich>
                  <a:bodyPr/>
                  <a:lstStyle/>
                  <a:p>
                    <a:fld id="{F2E7C0DF-189B-4269-A893-9DC987A4FB2A}" type="SERIESNAME">
                      <a:rPr lang="ja-JP" altLang="en-US"/>
                      <a:pPr/>
                      <a:t>[系列名]</a:t>
                    </a:fld>
                    <a:r>
                      <a:rPr lang="en-US" altLang="ja-JP" baseline="0"/>
                      <a:t>, </a:t>
                    </a:r>
                  </a:p>
                  <a:p>
                    <a:fld id="{0BB9D106-4F53-42FA-9EDE-BB9FCC05DB1A}" type="VALUE">
                      <a:rPr lang="en-US" altLang="ja-JP" baseline="0" smtClean="0"/>
                      <a:pPr/>
                      <a:t>[値]</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72F-4ED3-9879-72C8B2C48FDA}"/>
                </c:ext>
              </c:extLst>
            </c:dLbl>
            <c:dLbl>
              <c:idx val="1"/>
              <c:tx>
                <c:rich>
                  <a:bodyPr/>
                  <a:lstStyle/>
                  <a:p>
                    <a:fld id="{52E0A3D9-E54C-464A-B31B-9C1F3556332F}" type="SERIESNAME">
                      <a:rPr lang="ja-JP" altLang="en-US"/>
                      <a:pPr/>
                      <a:t>[系列名]</a:t>
                    </a:fld>
                    <a:r>
                      <a:rPr lang="en-US" altLang="ja-JP" baseline="0"/>
                      <a:t>,</a:t>
                    </a:r>
                  </a:p>
                  <a:p>
                    <a:r>
                      <a:rPr lang="en-US" altLang="ja-JP" baseline="0"/>
                      <a:t> </a:t>
                    </a:r>
                    <a:fld id="{EF42D8BA-DED0-4D4A-8F6C-A3619BFDF8C5}" type="VALUE">
                      <a:rPr lang="en-US" altLang="ja-JP" baseline="0"/>
                      <a:pPr/>
                      <a:t>[値]</a:t>
                    </a:fld>
                    <a:endParaRPr lang="en-US" altLang="ja-JP" baseline="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2F-4ED3-9879-72C8B2C48FDA}"/>
                </c:ext>
              </c:extLst>
            </c:dLbl>
            <c:dLbl>
              <c:idx val="2"/>
              <c:layout>
                <c:manualLayout>
                  <c:x val="6.4069255333639399E-2"/>
                  <c:y val="9.3567216994164207E-3"/>
                </c:manualLayout>
              </c:layout>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72F-4ED3-9879-72C8B2C48FDA}"/>
                </c:ext>
              </c:extLst>
            </c:dLbl>
            <c:spPr>
              <a:solidFill>
                <a:schemeClr val="accent1">
                  <a:lumMod val="20000"/>
                  <a:lumOff val="80000"/>
                  <a:alpha val="6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ぽぽ!$Y$10:$Y$13</c:f>
              <c:strCache>
                <c:ptCount val="4"/>
                <c:pt idx="0">
                  <c:v>２５以上
(n=64)</c:v>
                </c:pt>
                <c:pt idx="1">
                  <c:v>20以上25未満
(n=136)</c:v>
                </c:pt>
                <c:pt idx="2">
                  <c:v>10以上20未満
(n=75)</c:v>
                </c:pt>
                <c:pt idx="3">
                  <c:v>10未満
(n=32)</c:v>
                </c:pt>
              </c:strCache>
            </c:strRef>
          </c:cat>
          <c:val>
            <c:numRef>
              <c:f>ぽぽ!$Z$10:$Z$13</c:f>
              <c:numCache>
                <c:formatCode>0%</c:formatCode>
                <c:ptCount val="4"/>
                <c:pt idx="0">
                  <c:v>0.171875</c:v>
                </c:pt>
                <c:pt idx="1">
                  <c:v>0.22794117647058801</c:v>
                </c:pt>
                <c:pt idx="2">
                  <c:v>6.6666666666666693E-2</c:v>
                </c:pt>
                <c:pt idx="3">
                  <c:v>0.1875</c:v>
                </c:pt>
              </c:numCache>
            </c:numRef>
          </c:val>
          <c:extLst>
            <c:ext xmlns:c16="http://schemas.microsoft.com/office/drawing/2014/chart" uri="{C3380CC4-5D6E-409C-BE32-E72D297353CC}">
              <c16:uniqueId val="{00000003-672F-4ED3-9879-72C8B2C48FDA}"/>
            </c:ext>
          </c:extLst>
        </c:ser>
        <c:ser>
          <c:idx val="1"/>
          <c:order val="1"/>
          <c:tx>
            <c:strRef>
              <c:f>ぽぽ!$AA$9</c:f>
              <c:strCache>
                <c:ptCount val="1"/>
                <c:pt idx="0">
                  <c:v>２コマに１回</c:v>
                </c:pt>
              </c:strCache>
            </c:strRef>
          </c:tx>
          <c:spPr>
            <a:solidFill>
              <a:schemeClr val="accent2"/>
            </a:solidFill>
            <a:ln>
              <a:noFill/>
            </a:ln>
            <a:effectLst/>
          </c:spPr>
          <c:invertIfNegative val="0"/>
          <c:dLbls>
            <c:dLbl>
              <c:idx val="0"/>
              <c:tx>
                <c:rich>
                  <a:bodyPr/>
                  <a:lstStyle/>
                  <a:p>
                    <a:fld id="{4AF047F2-A041-4298-BB3B-F3B853381478}" type="SERIESNAME">
                      <a:rPr lang="ja-JP" altLang="en-US" smtClean="0"/>
                      <a:pPr/>
                      <a:t>[系列名]</a:t>
                    </a:fld>
                    <a:endParaRPr lang="ja-JP" altLang="en-US"/>
                  </a:p>
                  <a:p>
                    <a:r>
                      <a:rPr lang="en-US" altLang="ja-JP" baseline="0"/>
                      <a:t>, </a:t>
                    </a:r>
                    <a:fld id="{D06DAEF5-D0E2-410D-B873-F4A65D5649FC}" type="VALUE">
                      <a:rPr lang="en-US" altLang="ja-JP" baseline="0"/>
                      <a:pPr/>
                      <a:t>[値]</a:t>
                    </a:fld>
                    <a:endParaRPr lang="en-US" altLang="ja-JP" baseline="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72F-4ED3-9879-72C8B2C48FDA}"/>
                </c:ext>
              </c:extLst>
            </c:dLbl>
            <c:dLbl>
              <c:idx val="1"/>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fld id="{615AD447-796B-4DF0-9B69-932EFD8E1B2C}" type="SERIESNAME">
                      <a:rPr lang="ja-JP" altLang="en-US" smtClean="0"/>
                      <a:pPr>
                        <a:defRPr sz="1050" b="0" i="0" u="none" strike="noStrike" kern="1200" baseline="0">
                          <a:solidFill>
                            <a:schemeClr val="tx1">
                              <a:lumMod val="75000"/>
                              <a:lumOff val="25000"/>
                            </a:schemeClr>
                          </a:solidFill>
                          <a:latin typeface="+mn-lt"/>
                          <a:ea typeface="+mn-ea"/>
                          <a:cs typeface="+mn-cs"/>
                        </a:defRPr>
                      </a:pPr>
                      <a:t>[系列名]</a:t>
                    </a:fld>
                    <a:endParaRPr lang="ja-JP" altLang="en-US" dirty="0"/>
                  </a:p>
                  <a:p>
                    <a:pPr>
                      <a:defRPr sz="1050" b="0" i="0" u="none" strike="noStrike" kern="1200" baseline="0">
                        <a:solidFill>
                          <a:schemeClr val="tx1">
                            <a:lumMod val="75000"/>
                            <a:lumOff val="25000"/>
                          </a:schemeClr>
                        </a:solidFill>
                        <a:latin typeface="+mn-lt"/>
                        <a:ea typeface="+mn-ea"/>
                        <a:cs typeface="+mn-cs"/>
                      </a:defRPr>
                    </a:pPr>
                    <a:r>
                      <a:rPr lang="en-US" altLang="ja-JP" baseline="0" dirty="0"/>
                      <a:t>,</a:t>
                    </a:r>
                    <a:fld id="{3E2510BB-B37F-4875-957F-CCD3F9B4C89A}" type="VALUE">
                      <a:rPr lang="en-US" altLang="ja-JP" baseline="0" smtClean="0"/>
                      <a:pPr>
                        <a:defRPr sz="1050" b="0" i="0" u="none" strike="noStrike" kern="1200" baseline="0">
                          <a:solidFill>
                            <a:schemeClr val="tx1">
                              <a:lumMod val="75000"/>
                              <a:lumOff val="25000"/>
                            </a:schemeClr>
                          </a:solidFill>
                          <a:latin typeface="+mn-lt"/>
                          <a:ea typeface="+mn-ea"/>
                          <a:cs typeface="+mn-cs"/>
                        </a:defRPr>
                      </a:pPr>
                      <a:t>[値]</a:t>
                    </a:fld>
                    <a:endParaRPr lang="en-US" altLang="ja-JP" baseline="0" dirty="0"/>
                  </a:p>
                </c:rich>
              </c:tx>
              <c:spPr>
                <a:solidFill>
                  <a:schemeClr val="accent1">
                    <a:lumMod val="20000"/>
                    <a:lumOff val="80000"/>
                    <a:alpha val="60000"/>
                  </a:schemeClr>
                </a:solidFill>
                <a:ln>
                  <a:noFill/>
                </a:ln>
                <a:effectLst/>
              </c:sp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672F-4ED3-9879-72C8B2C48FDA}"/>
                </c:ext>
              </c:extLst>
            </c:dLbl>
            <c:spPr>
              <a:solidFill>
                <a:schemeClr val="accent1">
                  <a:lumMod val="20000"/>
                  <a:lumOff val="80000"/>
                  <a:alpha val="6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ぽぽ!$Y$10:$Y$13</c:f>
              <c:strCache>
                <c:ptCount val="4"/>
                <c:pt idx="0">
                  <c:v>２５以上
(n=64)</c:v>
                </c:pt>
                <c:pt idx="1">
                  <c:v>20以上25未満
(n=136)</c:v>
                </c:pt>
                <c:pt idx="2">
                  <c:v>10以上20未満
(n=75)</c:v>
                </c:pt>
                <c:pt idx="3">
                  <c:v>10未満
(n=32)</c:v>
                </c:pt>
              </c:strCache>
            </c:strRef>
          </c:cat>
          <c:val>
            <c:numRef>
              <c:f>ぽぽ!$AA$10:$AA$13</c:f>
              <c:numCache>
                <c:formatCode>0%</c:formatCode>
                <c:ptCount val="4"/>
                <c:pt idx="0">
                  <c:v>0.390625</c:v>
                </c:pt>
                <c:pt idx="1">
                  <c:v>0.45588235294117602</c:v>
                </c:pt>
                <c:pt idx="2">
                  <c:v>0.2</c:v>
                </c:pt>
                <c:pt idx="3">
                  <c:v>0.28125</c:v>
                </c:pt>
              </c:numCache>
            </c:numRef>
          </c:val>
          <c:extLst>
            <c:ext xmlns:c16="http://schemas.microsoft.com/office/drawing/2014/chart" uri="{C3380CC4-5D6E-409C-BE32-E72D297353CC}">
              <c16:uniqueId val="{00000006-672F-4ED3-9879-72C8B2C48FDA}"/>
            </c:ext>
          </c:extLst>
        </c:ser>
        <c:ser>
          <c:idx val="2"/>
          <c:order val="2"/>
          <c:tx>
            <c:strRef>
              <c:f>ぽぽ!$AB$9</c:f>
              <c:strCache>
                <c:ptCount val="1"/>
                <c:pt idx="0">
                  <c:v>１日１コマ</c:v>
                </c:pt>
              </c:strCache>
            </c:strRef>
          </c:tx>
          <c:spPr>
            <a:solidFill>
              <a:schemeClr val="accent3"/>
            </a:solidFill>
            <a:ln>
              <a:noFill/>
            </a:ln>
            <a:effectLst/>
          </c:spPr>
          <c:invertIfNegative val="0"/>
          <c:dLbls>
            <c:dLbl>
              <c:idx val="0"/>
              <c:layout>
                <c:manualLayout>
                  <c:x val="1.48809523809524E-3"/>
                  <c:y val="-1.5662650354763101E-2"/>
                </c:manualLayout>
              </c:layout>
              <c:tx>
                <c:rich>
                  <a:bodyPr/>
                  <a:lstStyle/>
                  <a:p>
                    <a:fld id="{E5CBC2F3-25A8-4087-B994-8B95A62D3F6E}" type="SERIESNAME">
                      <a:rPr lang="ja-JP" altLang="en-US"/>
                      <a:pPr/>
                      <a:t>[系列名]</a:t>
                    </a:fld>
                    <a:r>
                      <a:rPr lang="en-US" altLang="ja-JP" baseline="0" dirty="0"/>
                      <a:t>,</a:t>
                    </a:r>
                  </a:p>
                  <a:p>
                    <a:r>
                      <a:rPr lang="en-US" altLang="ja-JP" baseline="0" dirty="0"/>
                      <a:t> </a:t>
                    </a:r>
                    <a:fld id="{010E5112-D38A-4ECA-AECE-80EC9D2E7384}" type="VALUE">
                      <a:rPr lang="en-US" altLang="ja-JP" baseline="0" dirty="0"/>
                      <a:pPr/>
                      <a:t>[値]</a:t>
                    </a:fld>
                    <a:endParaRPr lang="en-US" altLang="ja-JP" baseline="0" dirty="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72F-4ED3-9879-72C8B2C48FDA}"/>
                </c:ext>
              </c:extLst>
            </c:dLbl>
            <c:dLbl>
              <c:idx val="1"/>
              <c:tx>
                <c:rich>
                  <a:bodyPr/>
                  <a:lstStyle/>
                  <a:p>
                    <a:fld id="{1A2F9FE0-8024-48EE-AEAB-B5CABC5A06C8}" type="SERIESNAME">
                      <a:rPr lang="ja-JP" altLang="en-US"/>
                      <a:pPr/>
                      <a:t>[系列名]</a:t>
                    </a:fld>
                    <a:r>
                      <a:rPr lang="en-US" altLang="ja-JP" baseline="0"/>
                      <a:t>,</a:t>
                    </a:r>
                  </a:p>
                  <a:p>
                    <a:r>
                      <a:rPr lang="en-US" altLang="ja-JP" baseline="0"/>
                      <a:t> </a:t>
                    </a:r>
                    <a:fld id="{FF5DD4B4-9538-4EAF-BC31-39A80F1E894F}" type="VALUE">
                      <a:rPr lang="en-US" altLang="ja-JP" baseline="0"/>
                      <a:pPr/>
                      <a:t>[値]</a:t>
                    </a:fld>
                    <a:endParaRPr lang="en-US" altLang="ja-JP" baseline="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72F-4ED3-9879-72C8B2C48FDA}"/>
                </c:ext>
              </c:extLst>
            </c:dLbl>
            <c:spPr>
              <a:solidFill>
                <a:schemeClr val="accent1">
                  <a:lumMod val="20000"/>
                  <a:lumOff val="80000"/>
                  <a:alpha val="6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ぽぽ!$Y$10:$Y$13</c:f>
              <c:strCache>
                <c:ptCount val="4"/>
                <c:pt idx="0">
                  <c:v>２５以上
(n=64)</c:v>
                </c:pt>
                <c:pt idx="1">
                  <c:v>20以上25未満
(n=136)</c:v>
                </c:pt>
                <c:pt idx="2">
                  <c:v>10以上20未満
(n=75)</c:v>
                </c:pt>
                <c:pt idx="3">
                  <c:v>10未満
(n=32)</c:v>
                </c:pt>
              </c:strCache>
            </c:strRef>
          </c:cat>
          <c:val>
            <c:numRef>
              <c:f>ぽぽ!$AB$10:$AB$13</c:f>
              <c:numCache>
                <c:formatCode>0%</c:formatCode>
                <c:ptCount val="4"/>
                <c:pt idx="0">
                  <c:v>0.328125</c:v>
                </c:pt>
                <c:pt idx="1">
                  <c:v>0.220588235294118</c:v>
                </c:pt>
                <c:pt idx="2">
                  <c:v>0.24</c:v>
                </c:pt>
                <c:pt idx="3">
                  <c:v>9.375E-2</c:v>
                </c:pt>
              </c:numCache>
            </c:numRef>
          </c:val>
          <c:extLst>
            <c:ext xmlns:c16="http://schemas.microsoft.com/office/drawing/2014/chart" uri="{C3380CC4-5D6E-409C-BE32-E72D297353CC}">
              <c16:uniqueId val="{00000009-672F-4ED3-9879-72C8B2C48FDA}"/>
            </c:ext>
          </c:extLst>
        </c:ser>
        <c:ser>
          <c:idx val="3"/>
          <c:order val="3"/>
          <c:tx>
            <c:strRef>
              <c:f>ぽぽ!$AC$9</c:f>
              <c:strCache>
                <c:ptCount val="1"/>
                <c:pt idx="0">
                  <c:v>週２，３コマ</c:v>
                </c:pt>
              </c:strCache>
            </c:strRef>
          </c:tx>
          <c:spPr>
            <a:solidFill>
              <a:schemeClr val="accent4"/>
            </a:solidFill>
            <a:ln>
              <a:noFill/>
            </a:ln>
            <a:effectLst/>
          </c:spPr>
          <c:invertIfNegative val="0"/>
          <c:dLbls>
            <c:dLbl>
              <c:idx val="0"/>
              <c:layout>
                <c:manualLayout>
                  <c:x val="7.4458864306662001E-2"/>
                  <c:y val="3.1189072331388101E-3"/>
                </c:manualLayout>
              </c:layout>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672F-4ED3-9879-72C8B2C48FDA}"/>
                </c:ext>
              </c:extLst>
            </c:dLbl>
            <c:dLbl>
              <c:idx val="1"/>
              <c:layout>
                <c:manualLayout>
                  <c:x val="9.1774879261699596E-2"/>
                  <c:y val="6.2378144662776098E-3"/>
                </c:manualLayout>
              </c:layout>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672F-4ED3-9879-72C8B2C48FDA}"/>
                </c:ext>
              </c:extLst>
            </c:dLbl>
            <c:spPr>
              <a:solidFill>
                <a:schemeClr val="accent1">
                  <a:lumMod val="20000"/>
                  <a:lumOff val="80000"/>
                  <a:alpha val="6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ぽぽ!$Y$10:$Y$13</c:f>
              <c:strCache>
                <c:ptCount val="4"/>
                <c:pt idx="0">
                  <c:v>２５以上
(n=64)</c:v>
                </c:pt>
                <c:pt idx="1">
                  <c:v>20以上25未満
(n=136)</c:v>
                </c:pt>
                <c:pt idx="2">
                  <c:v>10以上20未満
(n=75)</c:v>
                </c:pt>
                <c:pt idx="3">
                  <c:v>10未満
(n=32)</c:v>
                </c:pt>
              </c:strCache>
            </c:strRef>
          </c:cat>
          <c:val>
            <c:numRef>
              <c:f>ぽぽ!$AC$10:$AC$13</c:f>
              <c:numCache>
                <c:formatCode>0%</c:formatCode>
                <c:ptCount val="4"/>
                <c:pt idx="0">
                  <c:v>7.8125E-2</c:v>
                </c:pt>
                <c:pt idx="1">
                  <c:v>6.6176470588235295E-2</c:v>
                </c:pt>
                <c:pt idx="2">
                  <c:v>0.25333333333333302</c:v>
                </c:pt>
                <c:pt idx="3">
                  <c:v>0.125</c:v>
                </c:pt>
              </c:numCache>
            </c:numRef>
          </c:val>
          <c:extLst>
            <c:ext xmlns:c16="http://schemas.microsoft.com/office/drawing/2014/chart" uri="{C3380CC4-5D6E-409C-BE32-E72D297353CC}">
              <c16:uniqueId val="{0000000C-672F-4ED3-9879-72C8B2C48FDA}"/>
            </c:ext>
          </c:extLst>
        </c:ser>
        <c:ser>
          <c:idx val="4"/>
          <c:order val="4"/>
          <c:tx>
            <c:strRef>
              <c:f>ぽぽ!$AD$9</c:f>
              <c:strCache>
                <c:ptCount val="1"/>
                <c:pt idx="0">
                  <c:v>週１コマ</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672F-4ED3-9879-72C8B2C48FDA}"/>
                </c:ext>
              </c:extLst>
            </c:dLbl>
            <c:dLbl>
              <c:idx val="1"/>
              <c:delete val="1"/>
              <c:extLst>
                <c:ext xmlns:c15="http://schemas.microsoft.com/office/drawing/2012/chart" uri="{CE6537A1-D6FC-4f65-9D91-7224C49458BB}"/>
                <c:ext xmlns:c16="http://schemas.microsoft.com/office/drawing/2014/chart" uri="{C3380CC4-5D6E-409C-BE32-E72D297353CC}">
                  <c16:uniqueId val="{0000000E-672F-4ED3-9879-72C8B2C48FDA}"/>
                </c:ext>
              </c:extLst>
            </c:dLbl>
            <c:spPr>
              <a:solidFill>
                <a:schemeClr val="accent1">
                  <a:lumMod val="20000"/>
                  <a:lumOff val="80000"/>
                  <a:alpha val="6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ぽぽ!$Y$10:$Y$13</c:f>
              <c:strCache>
                <c:ptCount val="4"/>
                <c:pt idx="0">
                  <c:v>２５以上
(n=64)</c:v>
                </c:pt>
                <c:pt idx="1">
                  <c:v>20以上25未満
(n=136)</c:v>
                </c:pt>
                <c:pt idx="2">
                  <c:v>10以上20未満
(n=75)</c:v>
                </c:pt>
                <c:pt idx="3">
                  <c:v>10未満
(n=32)</c:v>
                </c:pt>
              </c:strCache>
            </c:strRef>
          </c:cat>
          <c:val>
            <c:numRef>
              <c:f>ぽぽ!$AD$10:$AD$13</c:f>
              <c:numCache>
                <c:formatCode>0%</c:formatCode>
                <c:ptCount val="4"/>
                <c:pt idx="0">
                  <c:v>1.5625E-2</c:v>
                </c:pt>
                <c:pt idx="1">
                  <c:v>1.4705882352941201E-2</c:v>
                </c:pt>
                <c:pt idx="2">
                  <c:v>0.21333333333333299</c:v>
                </c:pt>
                <c:pt idx="3">
                  <c:v>0.125</c:v>
                </c:pt>
              </c:numCache>
            </c:numRef>
          </c:val>
          <c:extLst>
            <c:ext xmlns:c16="http://schemas.microsoft.com/office/drawing/2014/chart" uri="{C3380CC4-5D6E-409C-BE32-E72D297353CC}">
              <c16:uniqueId val="{0000000F-672F-4ED3-9879-72C8B2C48FDA}"/>
            </c:ext>
          </c:extLst>
        </c:ser>
        <c:ser>
          <c:idx val="5"/>
          <c:order val="5"/>
          <c:tx>
            <c:strRef>
              <c:f>ぽぽ!$AE$9</c:f>
              <c:strCache>
                <c:ptCount val="1"/>
                <c:pt idx="0">
                  <c:v>全くない</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672F-4ED3-9879-72C8B2C48FDA}"/>
                </c:ext>
              </c:extLst>
            </c:dLbl>
            <c:dLbl>
              <c:idx val="1"/>
              <c:delete val="1"/>
              <c:extLst>
                <c:ext xmlns:c15="http://schemas.microsoft.com/office/drawing/2012/chart" uri="{CE6537A1-D6FC-4f65-9D91-7224C49458BB}"/>
                <c:ext xmlns:c16="http://schemas.microsoft.com/office/drawing/2014/chart" uri="{C3380CC4-5D6E-409C-BE32-E72D297353CC}">
                  <c16:uniqueId val="{00000011-672F-4ED3-9879-72C8B2C48FDA}"/>
                </c:ext>
              </c:extLst>
            </c:dLbl>
            <c:dLbl>
              <c:idx val="3"/>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672F-4ED3-9879-72C8B2C48FDA}"/>
                </c:ext>
              </c:extLst>
            </c:dLbl>
            <c:spPr>
              <a:solidFill>
                <a:schemeClr val="accent1">
                  <a:lumMod val="20000"/>
                  <a:lumOff val="80000"/>
                  <a:alpha val="6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ぽぽ!$Y$10:$Y$13</c:f>
              <c:strCache>
                <c:ptCount val="4"/>
                <c:pt idx="0">
                  <c:v>２５以上
(n=64)</c:v>
                </c:pt>
                <c:pt idx="1">
                  <c:v>20以上25未満
(n=136)</c:v>
                </c:pt>
                <c:pt idx="2">
                  <c:v>10以上20未満
(n=75)</c:v>
                </c:pt>
                <c:pt idx="3">
                  <c:v>10未満
(n=32)</c:v>
                </c:pt>
              </c:strCache>
            </c:strRef>
          </c:cat>
          <c:val>
            <c:numRef>
              <c:f>ぽぽ!$AE$10:$AE$13</c:f>
              <c:numCache>
                <c:formatCode>0%</c:formatCode>
                <c:ptCount val="4"/>
                <c:pt idx="0">
                  <c:v>1.5625E-2</c:v>
                </c:pt>
                <c:pt idx="1">
                  <c:v>1.4705882352941201E-2</c:v>
                </c:pt>
                <c:pt idx="2">
                  <c:v>2.66666666666667E-2</c:v>
                </c:pt>
                <c:pt idx="3">
                  <c:v>0.1875</c:v>
                </c:pt>
              </c:numCache>
            </c:numRef>
          </c:val>
          <c:extLst>
            <c:ext xmlns:c16="http://schemas.microsoft.com/office/drawing/2014/chart" uri="{C3380CC4-5D6E-409C-BE32-E72D297353CC}">
              <c16:uniqueId val="{00000013-672F-4ED3-9879-72C8B2C48FDA}"/>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27769448"/>
        <c:axId val="327765136"/>
      </c:barChart>
      <c:catAx>
        <c:axId val="32776944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ltLang="ja-JP" sz="1600"/>
                  <a:t>1</a:t>
                </a:r>
                <a:r>
                  <a:rPr lang="ja-JP" altLang="en-US" sz="1600"/>
                  <a:t>週間のコマ数</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27765136"/>
        <c:crosses val="autoZero"/>
        <c:auto val="1"/>
        <c:lblAlgn val="ctr"/>
        <c:lblOffset val="100"/>
        <c:noMultiLvlLbl val="0"/>
      </c:catAx>
      <c:valAx>
        <c:axId val="327765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ja-JP" altLang="en-US" sz="1200"/>
                  <a:t>授業中の眠気頻度の割合</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7769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68909528629337E-2"/>
          <c:y val="1.1651098230684406E-2"/>
          <c:w val="0.86633809407184625"/>
          <c:h val="0.76967705357486882"/>
        </c:manualLayout>
      </c:layout>
      <c:barChart>
        <c:barDir val="bar"/>
        <c:grouping val="percentStacked"/>
        <c:varyColors val="0"/>
        <c:ser>
          <c:idx val="0"/>
          <c:order val="0"/>
          <c:tx>
            <c:strRef>
              <c:f>'カイ２乗検定　眠気と仮眠の裕無'!$N$20</c:f>
              <c:strCache>
                <c:ptCount val="1"/>
                <c:pt idx="0">
                  <c:v>毎コマ</c:v>
                </c:pt>
              </c:strCache>
            </c:strRef>
          </c:tx>
          <c:spPr>
            <a:solidFill>
              <a:schemeClr val="accent1"/>
            </a:solidFill>
            <a:ln>
              <a:noFill/>
            </a:ln>
            <a:effectLst/>
          </c:spPr>
          <c:invertIfNegative val="0"/>
          <c:dLbls>
            <c:spPr>
              <a:solidFill>
                <a:schemeClr val="accent1">
                  <a:lumMod val="40000"/>
                  <a:lumOff val="60000"/>
                  <a:alpha val="6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'カイ２乗検定　眠気と仮眠の裕無'!$M$21:$M$24</c:f>
              <c:strCache>
                <c:ptCount val="4"/>
                <c:pt idx="0">
                  <c:v>まったく</c:v>
                </c:pt>
                <c:pt idx="1">
                  <c:v>あまり</c:v>
                </c:pt>
                <c:pt idx="2">
                  <c:v>まぁまぁ</c:v>
                </c:pt>
                <c:pt idx="3">
                  <c:v>よくする</c:v>
                </c:pt>
              </c:strCache>
            </c:strRef>
          </c:cat>
          <c:val>
            <c:numRef>
              <c:f>'カイ２乗検定　眠気と仮眠の裕無'!$N$21:$N$24</c:f>
              <c:numCache>
                <c:formatCode>General</c:formatCode>
                <c:ptCount val="4"/>
                <c:pt idx="0">
                  <c:v>22</c:v>
                </c:pt>
                <c:pt idx="1">
                  <c:v>7</c:v>
                </c:pt>
                <c:pt idx="2">
                  <c:v>22</c:v>
                </c:pt>
                <c:pt idx="3">
                  <c:v>3</c:v>
                </c:pt>
              </c:numCache>
            </c:numRef>
          </c:val>
          <c:extLst>
            <c:ext xmlns:c16="http://schemas.microsoft.com/office/drawing/2014/chart" uri="{C3380CC4-5D6E-409C-BE32-E72D297353CC}">
              <c16:uniqueId val="{00000000-780C-4343-BC5F-FCF66FB0FB7A}"/>
            </c:ext>
          </c:extLst>
        </c:ser>
        <c:ser>
          <c:idx val="1"/>
          <c:order val="1"/>
          <c:tx>
            <c:strRef>
              <c:f>'カイ２乗検定　眠気と仮眠の裕無'!$O$20</c:f>
              <c:strCache>
                <c:ptCount val="1"/>
                <c:pt idx="0">
                  <c:v>2コマに1回</c:v>
                </c:pt>
              </c:strCache>
            </c:strRef>
          </c:tx>
          <c:spPr>
            <a:solidFill>
              <a:schemeClr val="accent2"/>
            </a:solidFill>
            <a:ln>
              <a:noFill/>
            </a:ln>
            <a:effectLst/>
          </c:spPr>
          <c:invertIfNegative val="0"/>
          <c:dLbls>
            <c:spPr>
              <a:solidFill>
                <a:schemeClr val="accent2">
                  <a:lumMod val="40000"/>
                  <a:lumOff val="60000"/>
                  <a:alpha val="6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'カイ２乗検定　眠気と仮眠の裕無'!$M$21:$M$24</c:f>
              <c:strCache>
                <c:ptCount val="4"/>
                <c:pt idx="0">
                  <c:v>まったく</c:v>
                </c:pt>
                <c:pt idx="1">
                  <c:v>あまり</c:v>
                </c:pt>
                <c:pt idx="2">
                  <c:v>まぁまぁ</c:v>
                </c:pt>
                <c:pt idx="3">
                  <c:v>よくする</c:v>
                </c:pt>
              </c:strCache>
            </c:strRef>
          </c:cat>
          <c:val>
            <c:numRef>
              <c:f>'カイ２乗検定　眠気と仮眠の裕無'!$O$21:$O$24</c:f>
              <c:numCache>
                <c:formatCode>General</c:formatCode>
                <c:ptCount val="4"/>
                <c:pt idx="0">
                  <c:v>39</c:v>
                </c:pt>
                <c:pt idx="1">
                  <c:v>21</c:v>
                </c:pt>
                <c:pt idx="2">
                  <c:v>41</c:v>
                </c:pt>
                <c:pt idx="3">
                  <c:v>11</c:v>
                </c:pt>
              </c:numCache>
            </c:numRef>
          </c:val>
          <c:extLst>
            <c:ext xmlns:c16="http://schemas.microsoft.com/office/drawing/2014/chart" uri="{C3380CC4-5D6E-409C-BE32-E72D297353CC}">
              <c16:uniqueId val="{00000001-780C-4343-BC5F-FCF66FB0FB7A}"/>
            </c:ext>
          </c:extLst>
        </c:ser>
        <c:ser>
          <c:idx val="2"/>
          <c:order val="2"/>
          <c:tx>
            <c:strRef>
              <c:f>'カイ２乗検定　眠気と仮眠の裕無'!$P$20</c:f>
              <c:strCache>
                <c:ptCount val="1"/>
                <c:pt idx="0">
                  <c:v>1日1コマ</c:v>
                </c:pt>
              </c:strCache>
            </c:strRef>
          </c:tx>
          <c:spPr>
            <a:solidFill>
              <a:schemeClr val="accent3"/>
            </a:solidFill>
            <a:ln>
              <a:noFill/>
            </a:ln>
            <a:effectLst/>
          </c:spPr>
          <c:invertIfNegative val="0"/>
          <c:dLbls>
            <c:spPr>
              <a:solidFill>
                <a:schemeClr val="accent3">
                  <a:lumMod val="40000"/>
                  <a:lumOff val="60000"/>
                  <a:alpha val="6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'カイ２乗検定　眠気と仮眠の裕無'!$M$21:$M$24</c:f>
              <c:strCache>
                <c:ptCount val="4"/>
                <c:pt idx="0">
                  <c:v>まったく</c:v>
                </c:pt>
                <c:pt idx="1">
                  <c:v>あまり</c:v>
                </c:pt>
                <c:pt idx="2">
                  <c:v>まぁまぁ</c:v>
                </c:pt>
                <c:pt idx="3">
                  <c:v>よくする</c:v>
                </c:pt>
              </c:strCache>
            </c:strRef>
          </c:cat>
          <c:val>
            <c:numRef>
              <c:f>'カイ２乗検定　眠気と仮眠の裕無'!$P$21:$P$24</c:f>
              <c:numCache>
                <c:formatCode>General</c:formatCode>
                <c:ptCount val="4"/>
                <c:pt idx="0">
                  <c:v>30</c:v>
                </c:pt>
                <c:pt idx="1">
                  <c:v>11</c:v>
                </c:pt>
                <c:pt idx="2">
                  <c:v>22</c:v>
                </c:pt>
                <c:pt idx="3">
                  <c:v>6</c:v>
                </c:pt>
              </c:numCache>
            </c:numRef>
          </c:val>
          <c:extLst>
            <c:ext xmlns:c16="http://schemas.microsoft.com/office/drawing/2014/chart" uri="{C3380CC4-5D6E-409C-BE32-E72D297353CC}">
              <c16:uniqueId val="{00000002-780C-4343-BC5F-FCF66FB0FB7A}"/>
            </c:ext>
          </c:extLst>
        </c:ser>
        <c:ser>
          <c:idx val="3"/>
          <c:order val="3"/>
          <c:tx>
            <c:strRef>
              <c:f>'カイ２乗検定　眠気と仮眠の裕無'!$Q$20</c:f>
              <c:strCache>
                <c:ptCount val="1"/>
                <c:pt idx="0">
                  <c:v>週2，3コマ</c:v>
                </c:pt>
              </c:strCache>
            </c:strRef>
          </c:tx>
          <c:spPr>
            <a:solidFill>
              <a:schemeClr val="accent4"/>
            </a:solidFill>
            <a:ln>
              <a:noFill/>
            </a:ln>
            <a:effectLst/>
          </c:spPr>
          <c:invertIfNegative val="0"/>
          <c:dLbls>
            <c:dLbl>
              <c:idx val="0"/>
              <c:layout>
                <c:manualLayout>
                  <c:x val="1.6821163697014838E-2"/>
                  <c:y val="-8.738323673013304E-2"/>
                </c:manualLayout>
              </c:layout>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85B7-48DB-B19C-87CAB85B013E}"/>
                </c:ext>
              </c:extLst>
            </c:dLbl>
            <c:spPr>
              <a:solidFill>
                <a:schemeClr val="accent4">
                  <a:lumMod val="40000"/>
                  <a:lumOff val="60000"/>
                  <a:alpha val="6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'カイ２乗検定　眠気と仮眠の裕無'!$M$21:$M$24</c:f>
              <c:strCache>
                <c:ptCount val="4"/>
                <c:pt idx="0">
                  <c:v>まったく</c:v>
                </c:pt>
                <c:pt idx="1">
                  <c:v>あまり</c:v>
                </c:pt>
                <c:pt idx="2">
                  <c:v>まぁまぁ</c:v>
                </c:pt>
                <c:pt idx="3">
                  <c:v>よくする</c:v>
                </c:pt>
              </c:strCache>
            </c:strRef>
          </c:cat>
          <c:val>
            <c:numRef>
              <c:f>'カイ２乗検定　眠気と仮眠の裕無'!$Q$21:$Q$24</c:f>
              <c:numCache>
                <c:formatCode>General</c:formatCode>
                <c:ptCount val="4"/>
                <c:pt idx="0">
                  <c:v>14</c:v>
                </c:pt>
                <c:pt idx="1">
                  <c:v>8</c:v>
                </c:pt>
                <c:pt idx="2">
                  <c:v>12</c:v>
                </c:pt>
                <c:pt idx="3">
                  <c:v>4</c:v>
                </c:pt>
              </c:numCache>
            </c:numRef>
          </c:val>
          <c:extLst>
            <c:ext xmlns:c16="http://schemas.microsoft.com/office/drawing/2014/chart" uri="{C3380CC4-5D6E-409C-BE32-E72D297353CC}">
              <c16:uniqueId val="{00000003-780C-4343-BC5F-FCF66FB0FB7A}"/>
            </c:ext>
          </c:extLst>
        </c:ser>
        <c:ser>
          <c:idx val="4"/>
          <c:order val="4"/>
          <c:tx>
            <c:strRef>
              <c:f>'カイ２乗検定　眠気と仮眠の裕無'!$R$20</c:f>
              <c:strCache>
                <c:ptCount val="1"/>
                <c:pt idx="0">
                  <c:v>週1コマ</c:v>
                </c:pt>
              </c:strCache>
            </c:strRef>
          </c:tx>
          <c:spPr>
            <a:solidFill>
              <a:schemeClr val="accent5"/>
            </a:solidFill>
            <a:ln>
              <a:noFill/>
            </a:ln>
            <a:effectLst/>
          </c:spPr>
          <c:invertIfNegative val="0"/>
          <c:dLbls>
            <c:dLbl>
              <c:idx val="1"/>
              <c:layout>
                <c:manualLayout>
                  <c:x val="-1.1213979586494116E-16"/>
                  <c:y val="-6.1168265711093128E-2"/>
                </c:manualLayout>
              </c:layout>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85B7-48DB-B19C-87CAB85B013E}"/>
                </c:ext>
              </c:extLst>
            </c:dLbl>
            <c:spPr>
              <a:solidFill>
                <a:schemeClr val="accent5">
                  <a:lumMod val="20000"/>
                  <a:lumOff val="80000"/>
                  <a:alpha val="60000"/>
                </a:scheme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'カイ２乗検定　眠気と仮眠の裕無'!$M$21:$M$24</c:f>
              <c:strCache>
                <c:ptCount val="4"/>
                <c:pt idx="0">
                  <c:v>まったく</c:v>
                </c:pt>
                <c:pt idx="1">
                  <c:v>あまり</c:v>
                </c:pt>
                <c:pt idx="2">
                  <c:v>まぁまぁ</c:v>
                </c:pt>
                <c:pt idx="3">
                  <c:v>よくする</c:v>
                </c:pt>
              </c:strCache>
            </c:strRef>
          </c:cat>
          <c:val>
            <c:numRef>
              <c:f>'カイ２乗検定　眠気と仮眠の裕無'!$R$21:$R$24</c:f>
              <c:numCache>
                <c:formatCode>General</c:formatCode>
                <c:ptCount val="4"/>
                <c:pt idx="0">
                  <c:v>10</c:v>
                </c:pt>
                <c:pt idx="1">
                  <c:v>7</c:v>
                </c:pt>
                <c:pt idx="2">
                  <c:v>5</c:v>
                </c:pt>
                <c:pt idx="3">
                  <c:v>1</c:v>
                </c:pt>
              </c:numCache>
            </c:numRef>
          </c:val>
          <c:extLst>
            <c:ext xmlns:c16="http://schemas.microsoft.com/office/drawing/2014/chart" uri="{C3380CC4-5D6E-409C-BE32-E72D297353CC}">
              <c16:uniqueId val="{00000004-780C-4343-BC5F-FCF66FB0FB7A}"/>
            </c:ext>
          </c:extLst>
        </c:ser>
        <c:ser>
          <c:idx val="5"/>
          <c:order val="5"/>
          <c:tx>
            <c:strRef>
              <c:f>'カイ２乗検定　眠気と仮眠の裕無'!$S$20</c:f>
              <c:strCache>
                <c:ptCount val="1"/>
                <c:pt idx="0">
                  <c:v>全くない</c:v>
                </c:pt>
              </c:strCache>
            </c:strRef>
          </c:tx>
          <c:spPr>
            <a:solidFill>
              <a:schemeClr val="accent6"/>
            </a:solidFill>
            <a:ln>
              <a:noFill/>
            </a:ln>
            <a:effectLst/>
          </c:spPr>
          <c:invertIfNegative val="0"/>
          <c:dLbls>
            <c:dLbl>
              <c:idx val="0"/>
              <c:layout>
                <c:manualLayout>
                  <c:x val="-1.5291966997286218E-2"/>
                  <c:y val="0.12233653142218626"/>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D3825158-59AE-4B98-B158-B02B2D37CA35}" type="CATEGORYNAME">
                      <a:rPr lang="ja-JP" altLang="en-US"/>
                      <a:pPr>
                        <a:defRPr sz="1400" b="0" i="0" u="none" strike="noStrike" kern="1200" baseline="0">
                          <a:solidFill>
                            <a:schemeClr val="tx1">
                              <a:lumMod val="75000"/>
                              <a:lumOff val="25000"/>
                            </a:schemeClr>
                          </a:solidFill>
                          <a:latin typeface="+mn-lt"/>
                          <a:ea typeface="+mn-ea"/>
                          <a:cs typeface="+mn-cs"/>
                        </a:defRPr>
                      </a:pPr>
                      <a:t>[分類名]</a:t>
                    </a:fld>
                    <a:r>
                      <a:rPr lang="en-US" altLang="ja-JP" baseline="0" dirty="0"/>
                      <a:t>,</a:t>
                    </a:r>
                  </a:p>
                  <a:p>
                    <a:pPr>
                      <a:defRPr sz="1400" b="0" i="0" u="none" strike="noStrike" kern="1200" baseline="0">
                        <a:solidFill>
                          <a:schemeClr val="tx1">
                            <a:lumMod val="75000"/>
                            <a:lumOff val="25000"/>
                          </a:schemeClr>
                        </a:solidFill>
                        <a:latin typeface="+mn-lt"/>
                        <a:ea typeface="+mn-ea"/>
                        <a:cs typeface="+mn-cs"/>
                      </a:defRPr>
                    </a:pPr>
                    <a:r>
                      <a:rPr lang="en-US" altLang="ja-JP" baseline="0" dirty="0"/>
                      <a:t> </a:t>
                    </a:r>
                    <a:fld id="{1A39A946-A004-469F-BD7E-262F6979BEBF}" type="VALUE">
                      <a:rPr lang="en-US" altLang="ja-JP" baseline="0"/>
                      <a:pPr>
                        <a:defRPr sz="1400" b="0" i="0" u="none" strike="noStrike" kern="1200" baseline="0">
                          <a:solidFill>
                            <a:schemeClr val="tx1">
                              <a:lumMod val="75000"/>
                              <a:lumOff val="25000"/>
                            </a:schemeClr>
                          </a:solidFill>
                          <a:latin typeface="+mn-lt"/>
                          <a:ea typeface="+mn-ea"/>
                          <a:cs typeface="+mn-cs"/>
                        </a:defRPr>
                      </a:pPr>
                      <a:t>[値]</a:t>
                    </a:fld>
                    <a:endParaRPr lang="en-US" altLang="ja-JP" baseline="0" dirty="0"/>
                  </a:p>
                </c:rich>
              </c:tx>
              <c:spPr>
                <a:solidFill>
                  <a:schemeClr val="accent6">
                    <a:lumMod val="40000"/>
                    <a:lumOff val="60000"/>
                    <a:alpha val="60000"/>
                  </a:schemeClr>
                </a:solidFill>
                <a:ln>
                  <a:noFill/>
                </a:ln>
                <a:effectLst/>
              </c:spPr>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B7-48DB-B19C-87CAB85B013E}"/>
                </c:ext>
              </c:extLst>
            </c:dLbl>
            <c:dLbl>
              <c:idx val="3"/>
              <c:delete val="1"/>
              <c:extLst>
                <c:ext xmlns:c15="http://schemas.microsoft.com/office/drawing/2012/chart" uri="{CE6537A1-D6FC-4f65-9D91-7224C49458BB}"/>
                <c:ext xmlns:c16="http://schemas.microsoft.com/office/drawing/2014/chart" uri="{C3380CC4-5D6E-409C-BE32-E72D297353CC}">
                  <c16:uniqueId val="{00000000-85B7-48DB-B19C-87CAB85B013E}"/>
                </c:ext>
              </c:extLst>
            </c:dLbl>
            <c:spPr>
              <a:solidFill>
                <a:schemeClr val="bg1">
                  <a:alpha val="6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'カイ２乗検定　眠気と仮眠の裕無'!$M$21:$M$24</c:f>
              <c:strCache>
                <c:ptCount val="4"/>
                <c:pt idx="0">
                  <c:v>まったく</c:v>
                </c:pt>
                <c:pt idx="1">
                  <c:v>あまり</c:v>
                </c:pt>
                <c:pt idx="2">
                  <c:v>まぁまぁ</c:v>
                </c:pt>
                <c:pt idx="3">
                  <c:v>よくする</c:v>
                </c:pt>
              </c:strCache>
            </c:strRef>
          </c:cat>
          <c:val>
            <c:numRef>
              <c:f>'カイ２乗検定　眠気と仮眠の裕無'!$S$21:$S$24</c:f>
              <c:numCache>
                <c:formatCode>General</c:formatCode>
                <c:ptCount val="4"/>
                <c:pt idx="0">
                  <c:v>8</c:v>
                </c:pt>
                <c:pt idx="1">
                  <c:v>2</c:v>
                </c:pt>
                <c:pt idx="2">
                  <c:v>2</c:v>
                </c:pt>
                <c:pt idx="3">
                  <c:v>0</c:v>
                </c:pt>
              </c:numCache>
            </c:numRef>
          </c:val>
          <c:extLst>
            <c:ext xmlns:c16="http://schemas.microsoft.com/office/drawing/2014/chart" uri="{C3380CC4-5D6E-409C-BE32-E72D297353CC}">
              <c16:uniqueId val="{00000005-780C-4343-BC5F-FCF66FB0FB7A}"/>
            </c:ext>
          </c:extLst>
        </c:ser>
        <c:dLbls>
          <c:dLblPos val="ctr"/>
          <c:showLegendKey val="0"/>
          <c:showVal val="1"/>
          <c:showCatName val="0"/>
          <c:showSerName val="0"/>
          <c:showPercent val="0"/>
          <c:showBubbleSize val="0"/>
        </c:dLbls>
        <c:gapWidth val="150"/>
        <c:overlap val="100"/>
        <c:axId val="327765920"/>
        <c:axId val="327766312"/>
      </c:barChart>
      <c:catAx>
        <c:axId val="327765920"/>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dirty="0"/>
                  <a:t>空きコマの仮眠の頻度</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7766312"/>
        <c:crosses val="autoZero"/>
        <c:auto val="1"/>
        <c:lblAlgn val="ctr"/>
        <c:lblOffset val="100"/>
        <c:noMultiLvlLbl val="0"/>
      </c:catAx>
      <c:valAx>
        <c:axId val="3277663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ja-JP" altLang="en-US" sz="1200" dirty="0"/>
                  <a:t>授業中の眠気頻度の割合</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7765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Sheet1!$B$74</c:f>
              <c:strCache>
                <c:ptCount val="1"/>
                <c:pt idx="0">
                  <c:v>10コマ未満</c:v>
                </c:pt>
              </c:strCache>
            </c:strRef>
          </c:tx>
          <c:spPr>
            <a:solidFill>
              <a:schemeClr val="accent1"/>
            </a:solidFill>
            <a:ln>
              <a:noFill/>
            </a:ln>
            <a:effectLst/>
          </c:spPr>
          <c:invertIfNegative val="0"/>
          <c:dLbls>
            <c:dLbl>
              <c:idx val="2"/>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E002-477C-8DE1-33BEA15074C9}"/>
                </c:ext>
              </c:extLst>
            </c:dLbl>
            <c:spPr>
              <a:solidFill>
                <a:schemeClr val="accent5">
                  <a:lumMod val="40000"/>
                  <a:lumOff val="60000"/>
                  <a:alpha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Sheet1!$A$75:$A$79</c:f>
              <c:strCache>
                <c:ptCount val="5"/>
                <c:pt idx="0">
                  <c:v>5時間未満(n=11)</c:v>
                </c:pt>
                <c:pt idx="1">
                  <c:v>5時間台(n=69)</c:v>
                </c:pt>
                <c:pt idx="2">
                  <c:v>6時間台(n=130)</c:v>
                </c:pt>
                <c:pt idx="3">
                  <c:v>7時間台(n=76)</c:v>
                </c:pt>
                <c:pt idx="4">
                  <c:v>8時間台(n=22)</c:v>
                </c:pt>
              </c:strCache>
            </c:strRef>
          </c:cat>
          <c:val>
            <c:numRef>
              <c:f>Sheet1!$B$75:$B$79</c:f>
              <c:numCache>
                <c:formatCode>General</c:formatCode>
                <c:ptCount val="5"/>
                <c:pt idx="0">
                  <c:v>1</c:v>
                </c:pt>
                <c:pt idx="1">
                  <c:v>5</c:v>
                </c:pt>
                <c:pt idx="2">
                  <c:v>15</c:v>
                </c:pt>
                <c:pt idx="3">
                  <c:v>10</c:v>
                </c:pt>
                <c:pt idx="4">
                  <c:v>1</c:v>
                </c:pt>
              </c:numCache>
            </c:numRef>
          </c:val>
          <c:extLst>
            <c:ext xmlns:c16="http://schemas.microsoft.com/office/drawing/2014/chart" uri="{C3380CC4-5D6E-409C-BE32-E72D297353CC}">
              <c16:uniqueId val="{00000000-C6FB-4BA5-902B-D696FF594CE0}"/>
            </c:ext>
          </c:extLst>
        </c:ser>
        <c:ser>
          <c:idx val="1"/>
          <c:order val="1"/>
          <c:tx>
            <c:strRef>
              <c:f>Sheet1!$C$74</c:f>
              <c:strCache>
                <c:ptCount val="1"/>
                <c:pt idx="0">
                  <c:v>10以上20コマ未満</c:v>
                </c:pt>
              </c:strCache>
            </c:strRef>
          </c:tx>
          <c:spPr>
            <a:solidFill>
              <a:schemeClr val="accent2"/>
            </a:solidFill>
            <a:ln>
              <a:noFill/>
            </a:ln>
            <a:effectLst/>
          </c:spPr>
          <c:invertIfNegative val="0"/>
          <c:dLbls>
            <c:dLbl>
              <c:idx val="2"/>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E002-477C-8DE1-33BEA15074C9}"/>
                </c:ext>
              </c:extLst>
            </c:dLbl>
            <c:spPr>
              <a:solidFill>
                <a:schemeClr val="accent2">
                  <a:lumMod val="40000"/>
                  <a:lumOff val="60000"/>
                  <a:alpha val="6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Sheet1!$A$75:$A$79</c:f>
              <c:strCache>
                <c:ptCount val="5"/>
                <c:pt idx="0">
                  <c:v>5時間未満(n=11)</c:v>
                </c:pt>
                <c:pt idx="1">
                  <c:v>5時間台(n=69)</c:v>
                </c:pt>
                <c:pt idx="2">
                  <c:v>6時間台(n=130)</c:v>
                </c:pt>
                <c:pt idx="3">
                  <c:v>7時間台(n=76)</c:v>
                </c:pt>
                <c:pt idx="4">
                  <c:v>8時間台(n=22)</c:v>
                </c:pt>
              </c:strCache>
            </c:strRef>
          </c:cat>
          <c:val>
            <c:numRef>
              <c:f>Sheet1!$C$75:$C$79</c:f>
              <c:numCache>
                <c:formatCode>General</c:formatCode>
                <c:ptCount val="5"/>
                <c:pt idx="0">
                  <c:v>1</c:v>
                </c:pt>
                <c:pt idx="1">
                  <c:v>7</c:v>
                </c:pt>
                <c:pt idx="2">
                  <c:v>31</c:v>
                </c:pt>
                <c:pt idx="3">
                  <c:v>28</c:v>
                </c:pt>
                <c:pt idx="4">
                  <c:v>8</c:v>
                </c:pt>
              </c:numCache>
            </c:numRef>
          </c:val>
          <c:extLst>
            <c:ext xmlns:c16="http://schemas.microsoft.com/office/drawing/2014/chart" uri="{C3380CC4-5D6E-409C-BE32-E72D297353CC}">
              <c16:uniqueId val="{00000001-C6FB-4BA5-902B-D696FF594CE0}"/>
            </c:ext>
          </c:extLst>
        </c:ser>
        <c:ser>
          <c:idx val="2"/>
          <c:order val="2"/>
          <c:tx>
            <c:strRef>
              <c:f>Sheet1!$D$74</c:f>
              <c:strCache>
                <c:ptCount val="1"/>
                <c:pt idx="0">
                  <c:v>20以上25コマ未満</c:v>
                </c:pt>
              </c:strCache>
            </c:strRef>
          </c:tx>
          <c:spPr>
            <a:solidFill>
              <a:schemeClr val="accent3"/>
            </a:solidFill>
            <a:ln>
              <a:noFill/>
            </a:ln>
            <a:effectLst/>
          </c:spPr>
          <c:invertIfNegative val="0"/>
          <c:dLbls>
            <c:dLbl>
              <c:idx val="2"/>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002-477C-8DE1-33BEA15074C9}"/>
                </c:ext>
              </c:extLst>
            </c:dLbl>
            <c:spPr>
              <a:solidFill>
                <a:schemeClr val="accent3">
                  <a:lumMod val="40000"/>
                  <a:lumOff val="60000"/>
                  <a:alpha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Sheet1!$A$75:$A$79</c:f>
              <c:strCache>
                <c:ptCount val="5"/>
                <c:pt idx="0">
                  <c:v>5時間未満(n=11)</c:v>
                </c:pt>
                <c:pt idx="1">
                  <c:v>5時間台(n=69)</c:v>
                </c:pt>
                <c:pt idx="2">
                  <c:v>6時間台(n=130)</c:v>
                </c:pt>
                <c:pt idx="3">
                  <c:v>7時間台(n=76)</c:v>
                </c:pt>
                <c:pt idx="4">
                  <c:v>8時間台(n=22)</c:v>
                </c:pt>
              </c:strCache>
            </c:strRef>
          </c:cat>
          <c:val>
            <c:numRef>
              <c:f>Sheet1!$D$75:$D$79</c:f>
              <c:numCache>
                <c:formatCode>General</c:formatCode>
                <c:ptCount val="5"/>
                <c:pt idx="0">
                  <c:v>8</c:v>
                </c:pt>
                <c:pt idx="1">
                  <c:v>35</c:v>
                </c:pt>
                <c:pt idx="2">
                  <c:v>58</c:v>
                </c:pt>
                <c:pt idx="3">
                  <c:v>25</c:v>
                </c:pt>
                <c:pt idx="4">
                  <c:v>10</c:v>
                </c:pt>
              </c:numCache>
            </c:numRef>
          </c:val>
          <c:extLst>
            <c:ext xmlns:c16="http://schemas.microsoft.com/office/drawing/2014/chart" uri="{C3380CC4-5D6E-409C-BE32-E72D297353CC}">
              <c16:uniqueId val="{00000002-C6FB-4BA5-902B-D696FF594CE0}"/>
            </c:ext>
          </c:extLst>
        </c:ser>
        <c:ser>
          <c:idx val="3"/>
          <c:order val="3"/>
          <c:tx>
            <c:strRef>
              <c:f>Sheet1!$E$74</c:f>
              <c:strCache>
                <c:ptCount val="1"/>
                <c:pt idx="0">
                  <c:v>25コマ以上</c:v>
                </c:pt>
              </c:strCache>
            </c:strRef>
          </c:tx>
          <c:spPr>
            <a:solidFill>
              <a:schemeClr val="accent4"/>
            </a:solidFill>
            <a:ln>
              <a:noFill/>
            </a:ln>
            <a:effectLst/>
          </c:spPr>
          <c:invertIfNegative val="0"/>
          <c:dLbls>
            <c:dLbl>
              <c:idx val="2"/>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E002-477C-8DE1-33BEA15074C9}"/>
                </c:ext>
              </c:extLst>
            </c:dLbl>
            <c:spPr>
              <a:solidFill>
                <a:schemeClr val="accent4">
                  <a:lumMod val="40000"/>
                  <a:lumOff val="60000"/>
                  <a:alpha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Sheet1!$A$75:$A$79</c:f>
              <c:strCache>
                <c:ptCount val="5"/>
                <c:pt idx="0">
                  <c:v>5時間未満(n=11)</c:v>
                </c:pt>
                <c:pt idx="1">
                  <c:v>5時間台(n=69)</c:v>
                </c:pt>
                <c:pt idx="2">
                  <c:v>6時間台(n=130)</c:v>
                </c:pt>
                <c:pt idx="3">
                  <c:v>7時間台(n=76)</c:v>
                </c:pt>
                <c:pt idx="4">
                  <c:v>8時間台(n=22)</c:v>
                </c:pt>
              </c:strCache>
            </c:strRef>
          </c:cat>
          <c:val>
            <c:numRef>
              <c:f>Sheet1!$E$75:$E$79</c:f>
              <c:numCache>
                <c:formatCode>General</c:formatCode>
                <c:ptCount val="5"/>
                <c:pt idx="0">
                  <c:v>1</c:v>
                </c:pt>
                <c:pt idx="1">
                  <c:v>22</c:v>
                </c:pt>
                <c:pt idx="2">
                  <c:v>26</c:v>
                </c:pt>
                <c:pt idx="3">
                  <c:v>13</c:v>
                </c:pt>
                <c:pt idx="4">
                  <c:v>3</c:v>
                </c:pt>
              </c:numCache>
            </c:numRef>
          </c:val>
          <c:extLst>
            <c:ext xmlns:c16="http://schemas.microsoft.com/office/drawing/2014/chart" uri="{C3380CC4-5D6E-409C-BE32-E72D297353CC}">
              <c16:uniqueId val="{00000003-C6FB-4BA5-902B-D696FF594CE0}"/>
            </c:ext>
          </c:extLst>
        </c:ser>
        <c:dLbls>
          <c:dLblPos val="ctr"/>
          <c:showLegendKey val="0"/>
          <c:showVal val="1"/>
          <c:showCatName val="0"/>
          <c:showSerName val="0"/>
          <c:showPercent val="0"/>
          <c:showBubbleSize val="0"/>
        </c:dLbls>
        <c:gapWidth val="150"/>
        <c:overlap val="100"/>
        <c:axId val="327767488"/>
        <c:axId val="327771800"/>
      </c:barChart>
      <c:catAx>
        <c:axId val="327767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t>夜間睡眠時間</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7771800"/>
        <c:crosses val="autoZero"/>
        <c:auto val="1"/>
        <c:lblAlgn val="ctr"/>
        <c:lblOffset val="100"/>
        <c:noMultiLvlLbl val="0"/>
      </c:catAx>
      <c:valAx>
        <c:axId val="327771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dirty="0"/>
                  <a:t>1</a:t>
                </a:r>
                <a:r>
                  <a:rPr lang="ja-JP" altLang="en-US" dirty="0"/>
                  <a:t>週間の授業数の割合</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776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87254282442699"/>
          <c:y val="9.0064382642912194E-2"/>
          <c:w val="0.78646560367346297"/>
          <c:h val="0.83396306213013205"/>
        </c:manualLayout>
      </c:layout>
      <c:barChart>
        <c:barDir val="bar"/>
        <c:grouping val="percentStacked"/>
        <c:varyColors val="0"/>
        <c:ser>
          <c:idx val="0"/>
          <c:order val="0"/>
          <c:tx>
            <c:strRef>
              <c:f>Sheet1!$B$1</c:f>
              <c:strCache>
                <c:ptCount val="1"/>
                <c:pt idx="0">
                  <c:v>系列 1</c:v>
                </c:pt>
              </c:strCache>
            </c:strRef>
          </c:tx>
          <c:spPr>
            <a:solidFill>
              <a:schemeClr val="accent1"/>
            </a:solidFill>
            <a:ln>
              <a:noFill/>
            </a:ln>
            <a:effectLst/>
          </c:spPr>
          <c:invertIfNegative val="0"/>
          <c:dLbls>
            <c:dLbl>
              <c:idx val="0"/>
              <c:tx>
                <c:rich>
                  <a:bodyPr/>
                  <a:lstStyle/>
                  <a:p>
                    <a:r>
                      <a:rPr lang="ja-JP" altLang="en-US" dirty="0"/>
                      <a:t>毎コマ</a:t>
                    </a:r>
                  </a:p>
                  <a:p>
                    <a:r>
                      <a:rPr lang="ja-JP" altLang="en-US" dirty="0"/>
                      <a:t>（</a:t>
                    </a:r>
                    <a:fld id="{A90D70F0-5C07-4542-B31A-EC356F5687FC}" type="VALUE">
                      <a:rPr lang="en-US" altLang="ja-JP" smtClean="0"/>
                      <a:pPr/>
                      <a:t>[値]</a:t>
                    </a:fld>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D67-4078-90F5-5FCE2945B49C}"/>
                </c:ext>
              </c:extLst>
            </c:dLbl>
            <c:dLbl>
              <c:idx val="1"/>
              <c:layout>
                <c:manualLayout>
                  <c:x val="1.54320987654321E-2"/>
                  <c:y val="-0.108358444740909"/>
                </c:manualLayout>
              </c:layout>
              <c:tx>
                <c:rich>
                  <a:bodyPr/>
                  <a:lstStyle/>
                  <a:p>
                    <a:r>
                      <a:rPr lang="ja-JP" altLang="en-US" dirty="0"/>
                      <a:t>毎コマ</a:t>
                    </a:r>
                  </a:p>
                  <a:p>
                    <a:r>
                      <a:rPr lang="en-US" altLang="ja-JP" dirty="0"/>
                      <a:t>(</a:t>
                    </a:r>
                    <a:fld id="{287BA3A0-51EF-4854-B6CB-286455CAF5C7}"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8.0246913580246909E-2"/>
                      <c:h val="0.15165735290001769"/>
                    </c:manualLayout>
                  </c15:layout>
                  <c15:dlblFieldTable/>
                  <c15:showDataLabelsRange val="0"/>
                </c:ext>
                <c:ext xmlns:c16="http://schemas.microsoft.com/office/drawing/2014/chart" uri="{C3380CC4-5D6E-409C-BE32-E72D297353CC}">
                  <c16:uniqueId val="{0000000C-5D67-4078-90F5-5FCE2945B49C}"/>
                </c:ext>
              </c:extLst>
            </c:dLbl>
            <c:spPr>
              <a:solidFill>
                <a:schemeClr val="bg1">
                  <a:lumMod val="85000"/>
                  <a:alpha val="47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眠くなる頻度</c:v>
                </c:pt>
                <c:pt idx="1">
                  <c:v>寝る頻度</c:v>
                </c:pt>
              </c:strCache>
            </c:strRef>
          </c:cat>
          <c:val>
            <c:numRef>
              <c:f>Sheet1!$B$2:$B$3</c:f>
              <c:numCache>
                <c:formatCode>General</c:formatCode>
                <c:ptCount val="2"/>
                <c:pt idx="0">
                  <c:v>53</c:v>
                </c:pt>
                <c:pt idx="1">
                  <c:v>16</c:v>
                </c:pt>
              </c:numCache>
            </c:numRef>
          </c:val>
          <c:extLst>
            <c:ext xmlns:c16="http://schemas.microsoft.com/office/drawing/2014/chart" uri="{C3380CC4-5D6E-409C-BE32-E72D297353CC}">
              <c16:uniqueId val="{00000000-5D67-4078-90F5-5FCE2945B49C}"/>
            </c:ext>
          </c:extLst>
        </c:ser>
        <c:ser>
          <c:idx val="1"/>
          <c:order val="1"/>
          <c:tx>
            <c:strRef>
              <c:f>Sheet1!$C$1</c:f>
              <c:strCache>
                <c:ptCount val="1"/>
                <c:pt idx="0">
                  <c:v>系列 2</c:v>
                </c:pt>
              </c:strCache>
            </c:strRef>
          </c:tx>
          <c:spPr>
            <a:solidFill>
              <a:schemeClr val="accent2"/>
            </a:solidFill>
            <a:ln>
              <a:noFill/>
            </a:ln>
            <a:effectLst/>
          </c:spPr>
          <c:invertIfNegative val="0"/>
          <c:dLbls>
            <c:dLbl>
              <c:idx val="0"/>
              <c:tx>
                <c:rich>
                  <a:bodyPr/>
                  <a:lstStyle/>
                  <a:p>
                    <a:r>
                      <a:rPr lang="en-US" altLang="ja-JP" dirty="0"/>
                      <a:t>2</a:t>
                    </a:r>
                    <a:r>
                      <a:rPr lang="ja-JP" altLang="en-US" dirty="0"/>
                      <a:t>コマに</a:t>
                    </a:r>
                    <a:r>
                      <a:rPr lang="en-US" altLang="ja-JP" dirty="0"/>
                      <a:t>1</a:t>
                    </a:r>
                    <a:r>
                      <a:rPr lang="ja-JP" altLang="en-US" dirty="0"/>
                      <a:t>回</a:t>
                    </a:r>
                  </a:p>
                  <a:p>
                    <a:r>
                      <a:rPr lang="en-US" altLang="ja-JP" dirty="0"/>
                      <a:t>(</a:t>
                    </a:r>
                    <a:fld id="{DDE9C8FE-C8CF-495A-BC41-83DC4CFC3A23}"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D67-4078-90F5-5FCE2945B49C}"/>
                </c:ext>
              </c:extLst>
            </c:dLbl>
            <c:dLbl>
              <c:idx val="1"/>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altLang="en-US" sz="1200" dirty="0">
                        <a:solidFill>
                          <a:schemeClr val="tx1"/>
                        </a:solidFill>
                      </a:rPr>
                      <a:t>２コマに１回</a:t>
                    </a:r>
                  </a:p>
                  <a:p>
                    <a:pPr>
                      <a:defRPr sz="12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en-US" altLang="ja-JP" sz="1200" dirty="0">
                        <a:solidFill>
                          <a:schemeClr val="tx1"/>
                        </a:solidFill>
                      </a:rPr>
                      <a:t>(</a:t>
                    </a:r>
                    <a:fld id="{6418A3FE-0204-493E-AB89-A7177E95A9AA}" type="VALUE">
                      <a:rPr lang="en-US" altLang="ja-JP" sz="1200" smtClean="0">
                        <a:solidFill>
                          <a:schemeClr val="tx1"/>
                        </a:solidFill>
                      </a:rPr>
                      <a:pPr>
                        <a:defRPr sz="1200" b="0" i="0" u="none" strike="noStrike" kern="1200" baseline="0">
                          <a:solidFill>
                            <a:schemeClr val="tx1"/>
                          </a:solidFill>
                          <a:latin typeface="メイリオ" panose="020B0604030504040204" pitchFamily="50" charset="-128"/>
                          <a:ea typeface="メイリオ" panose="020B0604030504040204" pitchFamily="50" charset="-128"/>
                          <a:cs typeface="+mn-cs"/>
                        </a:defRPr>
                      </a:pPr>
                      <a:t>[値]</a:t>
                    </a:fld>
                    <a:r>
                      <a:rPr lang="en-US" altLang="ja-JP" sz="1200" dirty="0">
                        <a:solidFill>
                          <a:schemeClr val="tx1"/>
                        </a:solidFill>
                      </a:rPr>
                      <a:t>)</a:t>
                    </a:r>
                  </a:p>
                </c:rich>
              </c:tx>
              <c:spPr>
                <a:solidFill>
                  <a:schemeClr val="bg1">
                    <a:lumMod val="85000"/>
                    <a:alpha val="60000"/>
                  </a:schemeClr>
                </a:solid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5D67-4078-90F5-5FCE2945B49C}"/>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眠くなる頻度</c:v>
                </c:pt>
                <c:pt idx="1">
                  <c:v>寝る頻度</c:v>
                </c:pt>
              </c:strCache>
            </c:strRef>
          </c:cat>
          <c:val>
            <c:numRef>
              <c:f>Sheet1!$C$2:$C$3</c:f>
              <c:numCache>
                <c:formatCode>General</c:formatCode>
                <c:ptCount val="2"/>
                <c:pt idx="0">
                  <c:v>110</c:v>
                </c:pt>
                <c:pt idx="1">
                  <c:v>85</c:v>
                </c:pt>
              </c:numCache>
            </c:numRef>
          </c:val>
          <c:extLst>
            <c:ext xmlns:c16="http://schemas.microsoft.com/office/drawing/2014/chart" uri="{C3380CC4-5D6E-409C-BE32-E72D297353CC}">
              <c16:uniqueId val="{00000001-5D67-4078-90F5-5FCE2945B49C}"/>
            </c:ext>
          </c:extLst>
        </c:ser>
        <c:ser>
          <c:idx val="2"/>
          <c:order val="2"/>
          <c:tx>
            <c:strRef>
              <c:f>Sheet1!$D$1</c:f>
              <c:strCache>
                <c:ptCount val="1"/>
                <c:pt idx="0">
                  <c:v>系列 3</c:v>
                </c:pt>
              </c:strCache>
            </c:strRef>
          </c:tx>
          <c:spPr>
            <a:solidFill>
              <a:schemeClr val="accent3"/>
            </a:solidFill>
            <a:ln>
              <a:noFill/>
            </a:ln>
            <a:effectLst/>
          </c:spPr>
          <c:invertIfNegative val="0"/>
          <c:dLbls>
            <c:dLbl>
              <c:idx val="0"/>
              <c:layout>
                <c:manualLayout>
                  <c:x val="-6.17283950617284E-3"/>
                  <c:y val="-8.4178770352298492E-3"/>
                </c:manualLayout>
              </c:layout>
              <c:tx>
                <c:rich>
                  <a:bodyPr/>
                  <a:lstStyle/>
                  <a:p>
                    <a:r>
                      <a:rPr lang="en-US" altLang="ja-JP" dirty="0"/>
                      <a:t>1</a:t>
                    </a:r>
                    <a:r>
                      <a:rPr lang="ja-JP" altLang="en-US" dirty="0"/>
                      <a:t>日に１回</a:t>
                    </a:r>
                  </a:p>
                  <a:p>
                    <a:r>
                      <a:rPr lang="en-US" altLang="ja-JP" dirty="0"/>
                      <a:t>(</a:t>
                    </a:r>
                    <a:fld id="{A4268808-6AED-4FD3-A313-8ED8EAA9384C}"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D67-4078-90F5-5FCE2945B49C}"/>
                </c:ext>
              </c:extLst>
            </c:dLbl>
            <c:dLbl>
              <c:idx val="1"/>
              <c:tx>
                <c:rich>
                  <a:bodyPr/>
                  <a:lstStyle/>
                  <a:p>
                    <a:r>
                      <a:rPr lang="ja-JP" altLang="en-US" dirty="0"/>
                      <a:t>１日に１回</a:t>
                    </a:r>
                  </a:p>
                  <a:p>
                    <a:r>
                      <a:rPr lang="en-US" altLang="ja-JP" dirty="0"/>
                      <a:t>(</a:t>
                    </a:r>
                    <a:fld id="{6E46481A-3B5D-4345-B93A-79B10118970D}"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5D67-4078-90F5-5FCE2945B49C}"/>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眠くなる頻度</c:v>
                </c:pt>
                <c:pt idx="1">
                  <c:v>寝る頻度</c:v>
                </c:pt>
              </c:strCache>
            </c:strRef>
          </c:cat>
          <c:val>
            <c:numRef>
              <c:f>Sheet1!$D$2:$D$3</c:f>
              <c:numCache>
                <c:formatCode>General</c:formatCode>
                <c:ptCount val="2"/>
                <c:pt idx="0">
                  <c:v>71</c:v>
                </c:pt>
                <c:pt idx="1">
                  <c:v>66</c:v>
                </c:pt>
              </c:numCache>
            </c:numRef>
          </c:val>
          <c:extLst>
            <c:ext xmlns:c16="http://schemas.microsoft.com/office/drawing/2014/chart" uri="{C3380CC4-5D6E-409C-BE32-E72D297353CC}">
              <c16:uniqueId val="{00000002-5D67-4078-90F5-5FCE2945B49C}"/>
            </c:ext>
          </c:extLst>
        </c:ser>
        <c:ser>
          <c:idx val="3"/>
          <c:order val="3"/>
          <c:tx>
            <c:strRef>
              <c:f>Sheet1!$E$1</c:f>
              <c:strCache>
                <c:ptCount val="1"/>
                <c:pt idx="0">
                  <c:v>系列 4</c:v>
                </c:pt>
              </c:strCache>
            </c:strRef>
          </c:tx>
          <c:spPr>
            <a:solidFill>
              <a:schemeClr val="accent4"/>
            </a:solidFill>
            <a:ln>
              <a:noFill/>
            </a:ln>
            <a:effectLst/>
          </c:spPr>
          <c:invertIfNegative val="0"/>
          <c:dLbls>
            <c:dLbl>
              <c:idx val="0"/>
              <c:layout>
                <c:manualLayout>
                  <c:x val="-5.0925925925925902E-2"/>
                  <c:y val="-0.18519727182922199"/>
                </c:manualLayout>
              </c:layout>
              <c:tx>
                <c:rich>
                  <a:bodyPr/>
                  <a:lstStyle/>
                  <a:p>
                    <a:r>
                      <a:rPr lang="ja-JP" altLang="en-US" dirty="0"/>
                      <a:t>１週間に</a:t>
                    </a:r>
                    <a:r>
                      <a:rPr lang="en-US" altLang="ja-JP" dirty="0"/>
                      <a:t>3,4</a:t>
                    </a:r>
                    <a:r>
                      <a:rPr lang="ja-JP" altLang="en-US" dirty="0"/>
                      <a:t>コマ</a:t>
                    </a:r>
                  </a:p>
                  <a:p>
                    <a:r>
                      <a:rPr lang="en-US" altLang="ja-JP" dirty="0"/>
                      <a:t>(</a:t>
                    </a:r>
                    <a:fld id="{351BA4C8-B6FA-4B90-9539-095D8C007CF6}"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D67-4078-90F5-5FCE2945B49C}"/>
                </c:ext>
              </c:extLst>
            </c:dLbl>
            <c:dLbl>
              <c:idx val="1"/>
              <c:layout>
                <c:manualLayout>
                  <c:x val="-1.54320987654321E-3"/>
                  <c:y val="-0.16240327313851599"/>
                </c:manualLayout>
              </c:layout>
              <c:tx>
                <c:rich>
                  <a:bodyPr/>
                  <a:lstStyle/>
                  <a:p>
                    <a:r>
                      <a:rPr lang="en-US" altLang="ja-JP"/>
                      <a:t>1</a:t>
                    </a:r>
                    <a:r>
                      <a:rPr lang="ja-JP" altLang="en-US"/>
                      <a:t>週間に</a:t>
                    </a:r>
                    <a:r>
                      <a:rPr lang="en-US" altLang="ja-JP"/>
                      <a:t>3,4</a:t>
                    </a:r>
                    <a:r>
                      <a:rPr lang="ja-JP" altLang="en-US"/>
                      <a:t>コマ</a:t>
                    </a:r>
                  </a:p>
                  <a:p>
                    <a:r>
                      <a:rPr lang="en-US" altLang="ja-JP"/>
                      <a:t>(</a:t>
                    </a:r>
                    <a:fld id="{46FF7F6D-69E4-4430-9DC5-573CC16D8544}" type="VALUE">
                      <a:rPr lang="en-US" altLang="ja-JP" smtClean="0"/>
                      <a:pPr/>
                      <a:t>[値]</a:t>
                    </a:fld>
                    <a:r>
                      <a:rPr lang="en-US" altLang="ja-JP"/>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5D67-4078-90F5-5FCE2945B49C}"/>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眠くなる頻度</c:v>
                </c:pt>
                <c:pt idx="1">
                  <c:v>寝る頻度</c:v>
                </c:pt>
              </c:strCache>
            </c:strRef>
          </c:cat>
          <c:val>
            <c:numRef>
              <c:f>Sheet1!$E$2:$E$3</c:f>
              <c:numCache>
                <c:formatCode>General</c:formatCode>
                <c:ptCount val="2"/>
                <c:pt idx="0">
                  <c:v>38</c:v>
                </c:pt>
                <c:pt idx="1">
                  <c:v>36</c:v>
                </c:pt>
              </c:numCache>
            </c:numRef>
          </c:val>
          <c:extLst>
            <c:ext xmlns:c16="http://schemas.microsoft.com/office/drawing/2014/chart" uri="{C3380CC4-5D6E-409C-BE32-E72D297353CC}">
              <c16:uniqueId val="{00000003-5D67-4078-90F5-5FCE2945B49C}"/>
            </c:ext>
          </c:extLst>
        </c:ser>
        <c:ser>
          <c:idx val="4"/>
          <c:order val="4"/>
          <c:tx>
            <c:strRef>
              <c:f>Sheet1!$F$1</c:f>
              <c:strCache>
                <c:ptCount val="1"/>
                <c:pt idx="0">
                  <c:v>系列 5</c:v>
                </c:pt>
              </c:strCache>
            </c:strRef>
          </c:tx>
          <c:spPr>
            <a:solidFill>
              <a:schemeClr val="accent5"/>
            </a:solidFill>
            <a:ln>
              <a:noFill/>
            </a:ln>
            <a:effectLst/>
          </c:spPr>
          <c:invertIfNegative val="0"/>
          <c:dLbls>
            <c:dLbl>
              <c:idx val="0"/>
              <c:layout>
                <c:manualLayout>
                  <c:x val="-1.54320987654321E-3"/>
                  <c:y val="0.16697816214557701"/>
                </c:manualLayout>
              </c:layout>
              <c:tx>
                <c:rich>
                  <a:bodyPr/>
                  <a:lstStyle/>
                  <a:p>
                    <a:r>
                      <a:rPr lang="ja-JP" altLang="en-US" dirty="0"/>
                      <a:t>１週間に１回</a:t>
                    </a:r>
                  </a:p>
                  <a:p>
                    <a:r>
                      <a:rPr lang="en-US" altLang="ja-JP" dirty="0"/>
                      <a:t>(</a:t>
                    </a:r>
                    <a:fld id="{9CBFE953-80BB-444B-9D14-B3F5C4348ADD}"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D67-4078-90F5-5FCE2945B49C}"/>
                </c:ext>
              </c:extLst>
            </c:dLbl>
            <c:dLbl>
              <c:idx val="1"/>
              <c:tx>
                <c:rich>
                  <a:bodyPr/>
                  <a:lstStyle/>
                  <a:p>
                    <a:r>
                      <a:rPr lang="en-US" altLang="ja-JP"/>
                      <a:t>1</a:t>
                    </a:r>
                    <a:r>
                      <a:rPr lang="ja-JP" altLang="en-US"/>
                      <a:t>週間に</a:t>
                    </a:r>
                    <a:r>
                      <a:rPr lang="en-US" altLang="ja-JP"/>
                      <a:t>1</a:t>
                    </a:r>
                    <a:r>
                      <a:rPr lang="ja-JP" altLang="en-US"/>
                      <a:t>回</a:t>
                    </a:r>
                  </a:p>
                  <a:p>
                    <a:r>
                      <a:rPr lang="en-US" altLang="ja-JP"/>
                      <a:t>(</a:t>
                    </a:r>
                    <a:fld id="{0072BE7D-755F-44B9-8578-641500601E74}" type="VALUE">
                      <a:rPr lang="en-US" altLang="ja-JP" smtClean="0"/>
                      <a:pPr/>
                      <a:t>[値]</a:t>
                    </a:fld>
                    <a:r>
                      <a:rPr lang="en-US" altLang="ja-JP"/>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D67-4078-90F5-5FCE2945B49C}"/>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眠くなる頻度</c:v>
                </c:pt>
                <c:pt idx="1">
                  <c:v>寝る頻度</c:v>
                </c:pt>
              </c:strCache>
            </c:strRef>
          </c:cat>
          <c:val>
            <c:numRef>
              <c:f>Sheet1!$F$2:$F$3</c:f>
              <c:numCache>
                <c:formatCode>General</c:formatCode>
                <c:ptCount val="2"/>
                <c:pt idx="0">
                  <c:v>21</c:v>
                </c:pt>
                <c:pt idx="1">
                  <c:v>63</c:v>
                </c:pt>
              </c:numCache>
            </c:numRef>
          </c:val>
          <c:extLst>
            <c:ext xmlns:c16="http://schemas.microsoft.com/office/drawing/2014/chart" uri="{C3380CC4-5D6E-409C-BE32-E72D297353CC}">
              <c16:uniqueId val="{00000004-5D67-4078-90F5-5FCE2945B49C}"/>
            </c:ext>
          </c:extLst>
        </c:ser>
        <c:ser>
          <c:idx val="5"/>
          <c:order val="5"/>
          <c:tx>
            <c:strRef>
              <c:f>Sheet1!$G$1</c:f>
              <c:strCache>
                <c:ptCount val="1"/>
                <c:pt idx="0">
                  <c:v>系列 6</c:v>
                </c:pt>
              </c:strCache>
            </c:strRef>
          </c:tx>
          <c:spPr>
            <a:solidFill>
              <a:schemeClr val="accent6"/>
            </a:solidFill>
            <a:ln>
              <a:noFill/>
            </a:ln>
            <a:effectLst/>
          </c:spPr>
          <c:invertIfNegative val="0"/>
          <c:dLbls>
            <c:dLbl>
              <c:idx val="0"/>
              <c:layout>
                <c:manualLayout>
                  <c:x val="7.7160493827160498E-3"/>
                  <c:y val="-0.171167992314564"/>
                </c:manualLayout>
              </c:layout>
              <c:tx>
                <c:rich>
                  <a:bodyPr/>
                  <a:lstStyle/>
                  <a:p>
                    <a:r>
                      <a:rPr lang="ja-JP" altLang="en-US" dirty="0"/>
                      <a:t>全くない</a:t>
                    </a:r>
                  </a:p>
                  <a:p>
                    <a:r>
                      <a:rPr lang="en-US" altLang="ja-JP" dirty="0"/>
                      <a:t>(</a:t>
                    </a:r>
                    <a:fld id="{40642B57-E75A-43F5-8346-95561C2A3432}"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D67-4078-90F5-5FCE2945B49C}"/>
                </c:ext>
              </c:extLst>
            </c:dLbl>
            <c:dLbl>
              <c:idx val="1"/>
              <c:layout>
                <c:manualLayout>
                  <c:x val="1.54320987654321E-3"/>
                  <c:y val="-0.169609236436989"/>
                </c:manualLayout>
              </c:layout>
              <c:tx>
                <c:rich>
                  <a:bodyPr/>
                  <a:lstStyle/>
                  <a:p>
                    <a:r>
                      <a:rPr lang="ja-JP" altLang="en-US" dirty="0"/>
                      <a:t>全くない</a:t>
                    </a:r>
                  </a:p>
                  <a:p>
                    <a:r>
                      <a:rPr lang="en-US" altLang="ja-JP" dirty="0"/>
                      <a:t>(</a:t>
                    </a:r>
                    <a:fld id="{5690FD4F-6570-4094-B7C0-ECF14A7C4A66}"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5D67-4078-90F5-5FCE2945B49C}"/>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眠くなる頻度</c:v>
                </c:pt>
                <c:pt idx="1">
                  <c:v>寝る頻度</c:v>
                </c:pt>
              </c:strCache>
            </c:strRef>
          </c:cat>
          <c:val>
            <c:numRef>
              <c:f>Sheet1!$G$2:$G$3</c:f>
              <c:numCache>
                <c:formatCode>General</c:formatCode>
                <c:ptCount val="2"/>
                <c:pt idx="0">
                  <c:v>10</c:v>
                </c:pt>
                <c:pt idx="1">
                  <c:v>36</c:v>
                </c:pt>
              </c:numCache>
            </c:numRef>
          </c:val>
          <c:extLst>
            <c:ext xmlns:c16="http://schemas.microsoft.com/office/drawing/2014/chart" uri="{C3380CC4-5D6E-409C-BE32-E72D297353CC}">
              <c16:uniqueId val="{00000005-5D67-4078-90F5-5FCE2945B49C}"/>
            </c:ext>
          </c:extLst>
        </c:ser>
        <c:dLbls>
          <c:dLblPos val="ctr"/>
          <c:showLegendKey val="0"/>
          <c:showVal val="1"/>
          <c:showCatName val="0"/>
          <c:showSerName val="0"/>
          <c:showPercent val="0"/>
          <c:showBubbleSize val="0"/>
        </c:dLbls>
        <c:gapWidth val="100"/>
        <c:overlap val="100"/>
        <c:axId val="288193584"/>
        <c:axId val="288193976"/>
      </c:barChart>
      <c:catAx>
        <c:axId val="288193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88193976"/>
        <c:crosses val="autoZero"/>
        <c:auto val="1"/>
        <c:lblAlgn val="ctr"/>
        <c:lblOffset val="100"/>
        <c:noMultiLvlLbl val="0"/>
      </c:catAx>
      <c:valAx>
        <c:axId val="28819397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88193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9006014652184098"/>
          <c:y val="0.201093470641623"/>
          <c:w val="0.37052536075970199"/>
          <c:h val="0.71099781924268302"/>
        </c:manualLayout>
      </c:layout>
      <c:pieChart>
        <c:varyColors val="1"/>
        <c:ser>
          <c:idx val="0"/>
          <c:order val="0"/>
          <c:tx>
            <c:strRef>
              <c:f>Sheet1!$B$1</c:f>
              <c:strCache>
                <c:ptCount val="1"/>
                <c:pt idx="0">
                  <c:v>売上高</c:v>
                </c:pt>
              </c:strCache>
            </c:strRef>
          </c:tx>
          <c:dPt>
            <c:idx val="0"/>
            <c:bubble3D val="0"/>
            <c:spPr>
              <a:solidFill>
                <a:schemeClr val="accent6">
                  <a:tint val="48000"/>
                </a:schemeClr>
              </a:solidFill>
              <a:ln w="19050">
                <a:solidFill>
                  <a:schemeClr val="lt1"/>
                </a:solidFill>
              </a:ln>
              <a:effectLst/>
            </c:spPr>
            <c:extLst>
              <c:ext xmlns:c16="http://schemas.microsoft.com/office/drawing/2014/chart" uri="{C3380CC4-5D6E-409C-BE32-E72D297353CC}">
                <c16:uniqueId val="{00000001-3559-5846-A915-9F967F3BC697}"/>
              </c:ext>
            </c:extLst>
          </c:dPt>
          <c:dPt>
            <c:idx val="1"/>
            <c:bubble3D val="0"/>
            <c:spPr>
              <a:solidFill>
                <a:schemeClr val="accent6">
                  <a:tint val="65000"/>
                </a:schemeClr>
              </a:solidFill>
              <a:ln w="19050">
                <a:solidFill>
                  <a:schemeClr val="lt1"/>
                </a:solidFill>
              </a:ln>
              <a:effectLst/>
            </c:spPr>
            <c:extLst>
              <c:ext xmlns:c16="http://schemas.microsoft.com/office/drawing/2014/chart" uri="{C3380CC4-5D6E-409C-BE32-E72D297353CC}">
                <c16:uniqueId val="{00000003-3559-5846-A915-9F967F3BC697}"/>
              </c:ext>
            </c:extLst>
          </c:dPt>
          <c:dPt>
            <c:idx val="2"/>
            <c:bubble3D val="0"/>
            <c:spPr>
              <a:solidFill>
                <a:schemeClr val="accent6">
                  <a:tint val="83000"/>
                </a:schemeClr>
              </a:solidFill>
              <a:ln w="19050">
                <a:solidFill>
                  <a:schemeClr val="lt1"/>
                </a:solidFill>
              </a:ln>
              <a:effectLst/>
            </c:spPr>
            <c:extLst>
              <c:ext xmlns:c16="http://schemas.microsoft.com/office/drawing/2014/chart" uri="{C3380CC4-5D6E-409C-BE32-E72D297353CC}">
                <c16:uniqueId val="{00000005-3559-5846-A915-9F967F3BC697}"/>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3559-5846-A915-9F967F3BC697}"/>
              </c:ext>
            </c:extLst>
          </c:dPt>
          <c:dPt>
            <c:idx val="4"/>
            <c:bubble3D val="0"/>
            <c:spPr>
              <a:solidFill>
                <a:schemeClr val="accent6">
                  <a:shade val="82000"/>
                </a:schemeClr>
              </a:solidFill>
              <a:ln w="19050">
                <a:solidFill>
                  <a:schemeClr val="lt1"/>
                </a:solidFill>
              </a:ln>
              <a:effectLst/>
            </c:spPr>
            <c:extLst>
              <c:ext xmlns:c16="http://schemas.microsoft.com/office/drawing/2014/chart" uri="{C3380CC4-5D6E-409C-BE32-E72D297353CC}">
                <c16:uniqueId val="{00000009-3559-5846-A915-9F967F3BC697}"/>
              </c:ext>
            </c:extLst>
          </c:dPt>
          <c:dPt>
            <c:idx val="5"/>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B-3559-5846-A915-9F967F3BC697}"/>
              </c:ext>
            </c:extLst>
          </c:dPt>
          <c:dPt>
            <c:idx val="6"/>
            <c:bubble3D val="0"/>
            <c:spPr>
              <a:solidFill>
                <a:schemeClr val="accent6">
                  <a:shade val="47000"/>
                </a:schemeClr>
              </a:solidFill>
              <a:ln w="19050">
                <a:solidFill>
                  <a:schemeClr val="lt1"/>
                </a:solidFill>
              </a:ln>
              <a:effectLst/>
            </c:spPr>
            <c:extLst>
              <c:ext xmlns:c16="http://schemas.microsoft.com/office/drawing/2014/chart" uri="{C3380CC4-5D6E-409C-BE32-E72D297353CC}">
                <c16:uniqueId val="{0000000D-3559-5846-A915-9F967F3BC697}"/>
              </c:ext>
            </c:extLst>
          </c:dPt>
          <c:dLbls>
            <c:dLbl>
              <c:idx val="0"/>
              <c:layout>
                <c:manualLayout>
                  <c:x val="3.7388737086070802E-2"/>
                  <c:y val="2.6250388771373302E-2"/>
                </c:manualLayout>
              </c:layout>
              <c:tx>
                <c:rich>
                  <a:bodyPr/>
                  <a:lstStyle/>
                  <a:p>
                    <a:r>
                      <a:rPr lang="en-US" altLang="ja-JP" dirty="0"/>
                      <a:t>1</a:t>
                    </a:r>
                    <a:r>
                      <a:rPr lang="ja-JP" altLang="en-US" dirty="0"/>
                      <a:t>点</a:t>
                    </a:r>
                  </a:p>
                  <a:p>
                    <a:r>
                      <a:rPr lang="en-US" altLang="ja-JP" dirty="0"/>
                      <a:t>7% (</a:t>
                    </a:r>
                    <a:fld id="{C518AF43-9699-4D1D-B472-F4B514718910}" type="VALUE">
                      <a:rPr lang="en-US" altLang="ja-JP" smtClean="0"/>
                      <a:pPr/>
                      <a:t>[値]</a:t>
                    </a:fld>
                    <a:r>
                      <a:rPr lang="en-US" altLang="ja-JP"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59-5846-A915-9F967F3BC697}"/>
                </c:ext>
              </c:extLst>
            </c:dLbl>
            <c:dLbl>
              <c:idx val="1"/>
              <c:layout>
                <c:manualLayout>
                  <c:x val="-8.8740289790673998E-2"/>
                  <c:y val="0.108645365936171"/>
                </c:manualLayout>
              </c:layout>
              <c:tx>
                <c:rich>
                  <a:bodyPr/>
                  <a:lstStyle/>
                  <a:p>
                    <a:r>
                      <a:rPr lang="en-US" altLang="ja-JP" dirty="0"/>
                      <a:t>2</a:t>
                    </a:r>
                    <a:r>
                      <a:rPr lang="ja-JP" altLang="en-US" dirty="0"/>
                      <a:t>点</a:t>
                    </a:r>
                  </a:p>
                  <a:p>
                    <a:r>
                      <a:rPr lang="en-US" altLang="ja-JP" dirty="0"/>
                      <a:t>18% (57)</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59-5846-A915-9F967F3BC697}"/>
                </c:ext>
              </c:extLst>
            </c:dLbl>
            <c:dLbl>
              <c:idx val="2"/>
              <c:layout>
                <c:manualLayout>
                  <c:x val="-9.3830507677742994E-2"/>
                  <c:y val="-0.15901231154819201"/>
                </c:manualLayout>
              </c:layout>
              <c:tx>
                <c:rich>
                  <a:bodyPr/>
                  <a:lstStyle/>
                  <a:p>
                    <a:r>
                      <a:rPr lang="en-US" altLang="ja-JP" dirty="0"/>
                      <a:t>3</a:t>
                    </a:r>
                    <a:r>
                      <a:rPr lang="ja-JP" altLang="en-US" dirty="0"/>
                      <a:t>点</a:t>
                    </a:r>
                  </a:p>
                  <a:p>
                    <a:r>
                      <a:rPr lang="en-US" altLang="ja-JP" dirty="0"/>
                      <a:t>23% (</a:t>
                    </a:r>
                    <a:fld id="{0DD7DD9B-5B7C-4331-B8E6-B1D60C3592D7}" type="VALUE">
                      <a:rPr lang="en-US" altLang="ja-JP" smtClean="0"/>
                      <a:pPr/>
                      <a:t>[値]</a:t>
                    </a:fld>
                    <a:r>
                      <a:rPr lang="en-US" altLang="ja-JP"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559-5846-A915-9F967F3BC697}"/>
                </c:ext>
              </c:extLst>
            </c:dLbl>
            <c:dLbl>
              <c:idx val="3"/>
              <c:layout>
                <c:manualLayout>
                  <c:x val="8.7489606867562006E-2"/>
                  <c:y val="-0.165194094676515"/>
                </c:manualLayout>
              </c:layout>
              <c:tx>
                <c:rich>
                  <a:bodyPr/>
                  <a:lstStyle/>
                  <a:p>
                    <a:r>
                      <a:rPr lang="en-US" altLang="ja-JP"/>
                      <a:t>4</a:t>
                    </a:r>
                    <a:r>
                      <a:rPr lang="ja-JP" altLang="en-US"/>
                      <a:t>点</a:t>
                    </a:r>
                  </a:p>
                  <a:p>
                    <a:r>
                      <a:rPr lang="en-US" altLang="ja-JP"/>
                      <a:t>26% (</a:t>
                    </a:r>
                    <a:fld id="{F777DE1F-2675-4571-B72E-733E1479359A}" type="VALUE">
                      <a:rPr lang="en-US" altLang="ja-JP" smtClean="0"/>
                      <a:pPr/>
                      <a:t>[値]</a:t>
                    </a:fld>
                    <a:r>
                      <a:rPr lang="en-US" altLang="ja-JP"/>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559-5846-A915-9F967F3BC697}"/>
                </c:ext>
              </c:extLst>
            </c:dLbl>
            <c:dLbl>
              <c:idx val="4"/>
              <c:layout>
                <c:manualLayout>
                  <c:x val="0.13667514167455599"/>
                  <c:y val="0.10822722072574301"/>
                </c:manualLayout>
              </c:layout>
              <c:tx>
                <c:rich>
                  <a:bodyPr/>
                  <a:lstStyle/>
                  <a:p>
                    <a:r>
                      <a:rPr lang="en-US" altLang="ja-JP"/>
                      <a:t>5</a:t>
                    </a:r>
                    <a:r>
                      <a:rPr lang="ja-JP" altLang="en-US"/>
                      <a:t>点</a:t>
                    </a:r>
                  </a:p>
                  <a:p>
                    <a:r>
                      <a:rPr lang="en-US" altLang="ja-JP"/>
                      <a:t>15% (</a:t>
                    </a:r>
                    <a:fld id="{05188E3D-AA40-48C5-B998-89EE537997E8}" type="VALUE">
                      <a:rPr lang="en-US" altLang="ja-JP" smtClean="0"/>
                      <a:pPr/>
                      <a:t>[値]</a:t>
                    </a:fld>
                    <a:r>
                      <a:rPr lang="en-US" altLang="ja-JP"/>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559-5846-A915-9F967F3BC697}"/>
                </c:ext>
              </c:extLst>
            </c:dLbl>
            <c:dLbl>
              <c:idx val="5"/>
              <c:layout>
                <c:manualLayout>
                  <c:x val="-1.6433566035868801E-2"/>
                  <c:y val="1.28451880562159E-2"/>
                </c:manualLayout>
              </c:layout>
              <c:tx>
                <c:rich>
                  <a:bodyPr/>
                  <a:lstStyle/>
                  <a:p>
                    <a:r>
                      <a:rPr lang="en-US" altLang="ja-JP" dirty="0"/>
                      <a:t>6</a:t>
                    </a:r>
                    <a:r>
                      <a:rPr lang="ja-JP" altLang="en-US" dirty="0"/>
                      <a:t>点</a:t>
                    </a:r>
                  </a:p>
                  <a:p>
                    <a:r>
                      <a:rPr lang="en-US" altLang="ja-JP" dirty="0"/>
                      <a:t>6% (</a:t>
                    </a:r>
                    <a:fld id="{128F9251-FC57-48EF-9A1A-43A35F8E54FC}" type="VALUE">
                      <a:rPr lang="en-US" altLang="ja-JP" smtClean="0"/>
                      <a:pPr/>
                      <a:t>[値]</a:t>
                    </a:fld>
                    <a:r>
                      <a:rPr lang="en-US" altLang="ja-JP"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559-5846-A915-9F967F3BC697}"/>
                </c:ext>
              </c:extLst>
            </c:dLbl>
            <c:dLbl>
              <c:idx val="6"/>
              <c:layout>
                <c:manualLayout>
                  <c:x val="1.23528042405876E-2"/>
                  <c:y val="-7.7845215338417503E-3"/>
                </c:manualLayout>
              </c:layout>
              <c:tx>
                <c:rich>
                  <a:bodyPr/>
                  <a:lstStyle/>
                  <a:p>
                    <a:r>
                      <a:rPr lang="en-US" altLang="ja-JP" dirty="0"/>
                      <a:t>7</a:t>
                    </a:r>
                    <a:r>
                      <a:rPr lang="ja-JP" altLang="en-US" dirty="0"/>
                      <a:t>点</a:t>
                    </a:r>
                  </a:p>
                  <a:p>
                    <a:r>
                      <a:rPr lang="en-US" altLang="ja-JP" dirty="0"/>
                      <a:t>5% (</a:t>
                    </a:r>
                    <a:fld id="{7015D2FC-E31E-4393-A746-515AD51814AC}" type="VALUE">
                      <a:rPr lang="en-US" altLang="ja-JP" smtClean="0"/>
                      <a:pPr/>
                      <a:t>[値]</a:t>
                    </a:fld>
                    <a:r>
                      <a:rPr lang="en-US" altLang="ja-JP"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559-5846-A915-9F967F3BC697}"/>
                </c:ext>
              </c:extLst>
            </c:dLbl>
            <c:spPr>
              <a:solidFill>
                <a:schemeClr val="bg1">
                  <a:lumMod val="85000"/>
                  <a:alpha val="60000"/>
                </a:schemeClr>
              </a:solidFill>
              <a:ln w="3175">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4"/>
                <c:pt idx="0">
                  <c:v>第 1 四半期</c:v>
                </c:pt>
                <c:pt idx="1">
                  <c:v>第 2 四半期</c:v>
                </c:pt>
                <c:pt idx="2">
                  <c:v>第 3 四半期</c:v>
                </c:pt>
                <c:pt idx="3">
                  <c:v>第 4 四半期</c:v>
                </c:pt>
              </c:strCache>
            </c:strRef>
          </c:cat>
          <c:val>
            <c:numRef>
              <c:f>Sheet1!$B$2:$B$8</c:f>
              <c:numCache>
                <c:formatCode>General</c:formatCode>
                <c:ptCount val="7"/>
                <c:pt idx="0">
                  <c:v>21</c:v>
                </c:pt>
                <c:pt idx="1">
                  <c:v>57</c:v>
                </c:pt>
                <c:pt idx="2">
                  <c:v>72</c:v>
                </c:pt>
                <c:pt idx="3">
                  <c:v>81</c:v>
                </c:pt>
                <c:pt idx="4">
                  <c:v>46</c:v>
                </c:pt>
                <c:pt idx="5">
                  <c:v>18</c:v>
                </c:pt>
                <c:pt idx="6">
                  <c:v>14</c:v>
                </c:pt>
              </c:numCache>
            </c:numRef>
          </c:val>
          <c:extLst>
            <c:ext xmlns:c16="http://schemas.microsoft.com/office/drawing/2014/chart" uri="{C3380CC4-5D6E-409C-BE32-E72D297353CC}">
              <c16:uniqueId val="{0000000E-3559-5846-A915-9F967F3BC69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1871264638399"/>
          <c:y val="4.0289496035219398E-2"/>
          <c:w val="0.74456280825856203"/>
          <c:h val="0.91942100792956105"/>
        </c:manualLayout>
      </c:layout>
      <c:pieChart>
        <c:varyColors val="1"/>
        <c:ser>
          <c:idx val="0"/>
          <c:order val="0"/>
          <c:tx>
            <c:strRef>
              <c:f>Sheet1!$B$1</c:f>
              <c:strCache>
                <c:ptCount val="1"/>
                <c:pt idx="0">
                  <c:v>売上高</c:v>
                </c:pt>
              </c:strCache>
            </c:strRef>
          </c:tx>
          <c:spPr>
            <a:ln w="12700">
              <a:solidFill>
                <a:schemeClr val="bg2"/>
              </a:solidFill>
            </a:ln>
          </c:spPr>
          <c:dPt>
            <c:idx val="0"/>
            <c:bubble3D val="0"/>
            <c:spPr>
              <a:solidFill>
                <a:schemeClr val="accent6"/>
              </a:solidFill>
              <a:ln w="12700">
                <a:solidFill>
                  <a:schemeClr val="bg2"/>
                </a:solidFill>
              </a:ln>
              <a:effectLst/>
            </c:spPr>
            <c:extLst>
              <c:ext xmlns:c16="http://schemas.microsoft.com/office/drawing/2014/chart" uri="{C3380CC4-5D6E-409C-BE32-E72D297353CC}">
                <c16:uniqueId val="{00000001-5EDB-491E-AC8F-EEB80E8DF92A}"/>
              </c:ext>
            </c:extLst>
          </c:dPt>
          <c:dPt>
            <c:idx val="1"/>
            <c:bubble3D val="0"/>
            <c:spPr>
              <a:solidFill>
                <a:srgbClr val="FDFF7A"/>
              </a:solidFill>
              <a:ln w="12700">
                <a:solidFill>
                  <a:schemeClr val="bg2"/>
                </a:solidFill>
              </a:ln>
              <a:effectLst/>
            </c:spPr>
            <c:extLst>
              <c:ext xmlns:c16="http://schemas.microsoft.com/office/drawing/2014/chart" uri="{C3380CC4-5D6E-409C-BE32-E72D297353CC}">
                <c16:uniqueId val="{00000003-5EDB-491E-AC8F-EEB80E8DF92A}"/>
              </c:ext>
            </c:extLst>
          </c:dPt>
          <c:dPt>
            <c:idx val="2"/>
            <c:bubble3D val="0"/>
            <c:spPr>
              <a:solidFill>
                <a:schemeClr val="bg2">
                  <a:lumMod val="90000"/>
                </a:schemeClr>
              </a:solidFill>
              <a:ln w="12700">
                <a:solidFill>
                  <a:schemeClr val="bg2"/>
                </a:solidFill>
              </a:ln>
              <a:effectLst/>
            </c:spPr>
            <c:extLst>
              <c:ext xmlns:c16="http://schemas.microsoft.com/office/drawing/2014/chart" uri="{C3380CC4-5D6E-409C-BE32-E72D297353CC}">
                <c16:uniqueId val="{00000005-5EDB-491E-AC8F-EEB80E8DF92A}"/>
              </c:ext>
            </c:extLst>
          </c:dPt>
          <c:cat>
            <c:strRef>
              <c:f>Sheet1!$A$2:$A$4</c:f>
              <c:strCache>
                <c:ptCount val="3"/>
                <c:pt idx="0">
                  <c:v>疑いあり </c:v>
                </c:pt>
                <c:pt idx="1">
                  <c:v>少し疑いあり</c:v>
                </c:pt>
                <c:pt idx="2">
                  <c:v>問題なし</c:v>
                </c:pt>
              </c:strCache>
            </c:strRef>
          </c:cat>
          <c:val>
            <c:numRef>
              <c:f>Sheet1!$B$2:$B$4</c:f>
              <c:numCache>
                <c:formatCode>General</c:formatCode>
                <c:ptCount val="3"/>
                <c:pt idx="0">
                  <c:v>134</c:v>
                </c:pt>
                <c:pt idx="1">
                  <c:v>87</c:v>
                </c:pt>
                <c:pt idx="2">
                  <c:v>89</c:v>
                </c:pt>
              </c:numCache>
            </c:numRef>
          </c:val>
          <c:extLst>
            <c:ext xmlns:c16="http://schemas.microsoft.com/office/drawing/2014/chart" uri="{C3380CC4-5D6E-409C-BE32-E72D297353CC}">
              <c16:uniqueId val="{00000006-5EDB-491E-AC8F-EEB80E8DF92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80560608676"/>
          <c:y val="5.09258849037732E-2"/>
          <c:w val="0.86771228638578701"/>
          <c:h val="0.81017827517103502"/>
        </c:manualLayout>
      </c:layout>
      <c:barChart>
        <c:barDir val="col"/>
        <c:grouping val="stacked"/>
        <c:varyColors val="0"/>
        <c:ser>
          <c:idx val="0"/>
          <c:order val="0"/>
          <c:tx>
            <c:strRef>
              <c:f>クロス表!$Q$24</c:f>
              <c:strCache>
                <c:ptCount val="1"/>
                <c:pt idx="0">
                  <c:v>寝る</c:v>
                </c:pt>
              </c:strCache>
            </c:strRef>
          </c:tx>
          <c:spPr>
            <a:solidFill>
              <a:schemeClr val="accent1"/>
            </a:solidFill>
            <a:ln>
              <a:noFill/>
            </a:ln>
            <a:effectLst/>
          </c:spPr>
          <c:invertIfNegative val="0"/>
          <c:dLbls>
            <c:dLbl>
              <c:idx val="6"/>
              <c:layout>
                <c:manualLayout>
                  <c:x val="-1.79876335019674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1C-4FA7-8235-E4D670341512}"/>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クロス表!$R$23:$Z$23</c:f>
              <c:strCache>
                <c:ptCount val="9"/>
                <c:pt idx="0">
                  <c:v>21時台</c:v>
                </c:pt>
                <c:pt idx="1">
                  <c:v>22時台</c:v>
                </c:pt>
                <c:pt idx="2">
                  <c:v>23時台</c:v>
                </c:pt>
                <c:pt idx="3">
                  <c:v>0時台</c:v>
                </c:pt>
                <c:pt idx="4">
                  <c:v>1時台</c:v>
                </c:pt>
                <c:pt idx="5">
                  <c:v>2時台</c:v>
                </c:pt>
                <c:pt idx="6">
                  <c:v>3時台</c:v>
                </c:pt>
                <c:pt idx="7">
                  <c:v>4時台</c:v>
                </c:pt>
                <c:pt idx="8">
                  <c:v>5時台</c:v>
                </c:pt>
              </c:strCache>
            </c:strRef>
          </c:cat>
          <c:val>
            <c:numRef>
              <c:f>クロス表!$R$24:$Z$24</c:f>
              <c:numCache>
                <c:formatCode>General</c:formatCode>
                <c:ptCount val="9"/>
                <c:pt idx="0">
                  <c:v>1</c:v>
                </c:pt>
                <c:pt idx="2">
                  <c:v>7</c:v>
                </c:pt>
                <c:pt idx="3">
                  <c:v>38</c:v>
                </c:pt>
                <c:pt idx="4">
                  <c:v>31</c:v>
                </c:pt>
                <c:pt idx="5">
                  <c:v>11</c:v>
                </c:pt>
                <c:pt idx="6">
                  <c:v>2</c:v>
                </c:pt>
                <c:pt idx="8">
                  <c:v>1</c:v>
                </c:pt>
              </c:numCache>
            </c:numRef>
          </c:val>
          <c:extLst>
            <c:ext xmlns:c16="http://schemas.microsoft.com/office/drawing/2014/chart" uri="{C3380CC4-5D6E-409C-BE32-E72D297353CC}">
              <c16:uniqueId val="{00000001-B91C-4FA7-8235-E4D670341512}"/>
            </c:ext>
          </c:extLst>
        </c:ser>
        <c:ser>
          <c:idx val="1"/>
          <c:order val="1"/>
          <c:tx>
            <c:strRef>
              <c:f>クロス表!$Q$25</c:f>
              <c:strCache>
                <c:ptCount val="1"/>
                <c:pt idx="0">
                  <c:v>ちょくちょく</c:v>
                </c:pt>
              </c:strCache>
            </c:strRef>
          </c:tx>
          <c:spPr>
            <a:solidFill>
              <a:schemeClr val="accent2"/>
            </a:solidFill>
            <a:ln>
              <a:noFill/>
            </a:ln>
            <a:effectLst/>
          </c:spPr>
          <c:invertIfNegative val="0"/>
          <c:dLbls>
            <c:dLbl>
              <c:idx val="1"/>
              <c:spPr>
                <a:solidFill>
                  <a:schemeClr val="bg1">
                    <a:lumMod val="85000"/>
                    <a:alpha val="60000"/>
                  </a:schemeClr>
                </a:solid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A0D-450C-9EF4-E62DEADF7DD6}"/>
                </c:ext>
              </c:extLst>
            </c:dLbl>
            <c:dLbl>
              <c:idx val="6"/>
              <c:layout>
                <c:manualLayout>
                  <c:x val="2.9229904440696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1C-4FA7-8235-E4D670341512}"/>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クロス表!$R$23:$Z$23</c:f>
              <c:strCache>
                <c:ptCount val="9"/>
                <c:pt idx="0">
                  <c:v>21時台</c:v>
                </c:pt>
                <c:pt idx="1">
                  <c:v>22時台</c:v>
                </c:pt>
                <c:pt idx="2">
                  <c:v>23時台</c:v>
                </c:pt>
                <c:pt idx="3">
                  <c:v>0時台</c:v>
                </c:pt>
                <c:pt idx="4">
                  <c:v>1時台</c:v>
                </c:pt>
                <c:pt idx="5">
                  <c:v>2時台</c:v>
                </c:pt>
                <c:pt idx="6">
                  <c:v>3時台</c:v>
                </c:pt>
                <c:pt idx="7">
                  <c:v>4時台</c:v>
                </c:pt>
                <c:pt idx="8">
                  <c:v>5時台</c:v>
                </c:pt>
              </c:strCache>
            </c:strRef>
          </c:cat>
          <c:val>
            <c:numRef>
              <c:f>クロス表!$R$25:$Z$25</c:f>
              <c:numCache>
                <c:formatCode>General</c:formatCode>
                <c:ptCount val="9"/>
                <c:pt idx="1">
                  <c:v>9</c:v>
                </c:pt>
                <c:pt idx="2">
                  <c:v>9</c:v>
                </c:pt>
                <c:pt idx="3">
                  <c:v>36</c:v>
                </c:pt>
                <c:pt idx="4">
                  <c:v>28</c:v>
                </c:pt>
                <c:pt idx="5">
                  <c:v>6</c:v>
                </c:pt>
                <c:pt idx="6">
                  <c:v>4</c:v>
                </c:pt>
              </c:numCache>
            </c:numRef>
          </c:val>
          <c:extLst>
            <c:ext xmlns:c16="http://schemas.microsoft.com/office/drawing/2014/chart" uri="{C3380CC4-5D6E-409C-BE32-E72D297353CC}">
              <c16:uniqueId val="{00000004-B91C-4FA7-8235-E4D670341512}"/>
            </c:ext>
          </c:extLst>
        </c:ser>
        <c:ser>
          <c:idx val="2"/>
          <c:order val="2"/>
          <c:tx>
            <c:strRef>
              <c:f>クロス表!$Q$26</c:f>
              <c:strCache>
                <c:ptCount val="1"/>
                <c:pt idx="0">
                  <c:v>寝ない</c:v>
                </c:pt>
              </c:strCache>
            </c:strRef>
          </c:tx>
          <c:spPr>
            <a:solidFill>
              <a:schemeClr val="accent3"/>
            </a:solidFill>
            <a:ln>
              <a:noFill/>
            </a:ln>
            <a:effectLst/>
          </c:spPr>
          <c:invertIfNegative val="0"/>
          <c:dLbls>
            <c:dLbl>
              <c:idx val="1"/>
              <c:layout>
                <c:manualLayout>
                  <c:x val="1.12422709387296E-3"/>
                  <c:y val="-3.0690537084398999E-2"/>
                </c:manualLayout>
              </c:layout>
              <c:spPr>
                <a:solidFill>
                  <a:schemeClr val="bg1">
                    <a:lumMod val="85000"/>
                    <a:alpha val="60000"/>
                  </a:schemeClr>
                </a:solid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2.3811129848229341E-2"/>
                      <c:h val="6.3256606990622341E-2"/>
                    </c:manualLayout>
                  </c15:layout>
                </c:ext>
                <c:ext xmlns:c16="http://schemas.microsoft.com/office/drawing/2014/chart" uri="{C3380CC4-5D6E-409C-BE32-E72D297353CC}">
                  <c16:uniqueId val="{00000005-B91C-4FA7-8235-E4D670341512}"/>
                </c:ext>
              </c:extLst>
            </c:dLbl>
            <c:dLbl>
              <c:idx val="5"/>
              <c:layout>
                <c:manualLayout>
                  <c:x val="-8.24423678360824E-17"/>
                  <c:y val="-3.06905370843989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1C-4FA7-8235-E4D670341512}"/>
                </c:ext>
              </c:extLst>
            </c:dLbl>
            <c:dLbl>
              <c:idx val="6"/>
              <c:layout>
                <c:manualLayout>
                  <c:x val="8.24423678360824E-17"/>
                  <c:y val="-3.75106564364875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1C-4FA7-8235-E4D670341512}"/>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クロス表!$R$23:$Z$23</c:f>
              <c:strCache>
                <c:ptCount val="9"/>
                <c:pt idx="0">
                  <c:v>21時台</c:v>
                </c:pt>
                <c:pt idx="1">
                  <c:v>22時台</c:v>
                </c:pt>
                <c:pt idx="2">
                  <c:v>23時台</c:v>
                </c:pt>
                <c:pt idx="3">
                  <c:v>0時台</c:v>
                </c:pt>
                <c:pt idx="4">
                  <c:v>1時台</c:v>
                </c:pt>
                <c:pt idx="5">
                  <c:v>2時台</c:v>
                </c:pt>
                <c:pt idx="6">
                  <c:v>3時台</c:v>
                </c:pt>
                <c:pt idx="7">
                  <c:v>4時台</c:v>
                </c:pt>
                <c:pt idx="8">
                  <c:v>5時台</c:v>
                </c:pt>
              </c:strCache>
            </c:strRef>
          </c:cat>
          <c:val>
            <c:numRef>
              <c:f>クロス表!$R$26:$Z$26</c:f>
              <c:numCache>
                <c:formatCode>General</c:formatCode>
                <c:ptCount val="9"/>
                <c:pt idx="1">
                  <c:v>3</c:v>
                </c:pt>
                <c:pt idx="2">
                  <c:v>16</c:v>
                </c:pt>
                <c:pt idx="3">
                  <c:v>31</c:v>
                </c:pt>
                <c:pt idx="4">
                  <c:v>23</c:v>
                </c:pt>
                <c:pt idx="5">
                  <c:v>8</c:v>
                </c:pt>
                <c:pt idx="6">
                  <c:v>2</c:v>
                </c:pt>
              </c:numCache>
            </c:numRef>
          </c:val>
          <c:extLst>
            <c:ext xmlns:c16="http://schemas.microsoft.com/office/drawing/2014/chart" uri="{C3380CC4-5D6E-409C-BE32-E72D297353CC}">
              <c16:uniqueId val="{00000008-B91C-4FA7-8235-E4D670341512}"/>
            </c:ext>
          </c:extLst>
        </c:ser>
        <c:dLbls>
          <c:dLblPos val="ctr"/>
          <c:showLegendKey val="0"/>
          <c:showVal val="1"/>
          <c:showCatName val="0"/>
          <c:showSerName val="0"/>
          <c:showPercent val="0"/>
          <c:showBubbleSize val="0"/>
        </c:dLbls>
        <c:gapWidth val="150"/>
        <c:overlap val="100"/>
        <c:axId val="288190056"/>
        <c:axId val="288196328"/>
      </c:barChart>
      <c:catAx>
        <c:axId val="288190056"/>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050" dirty="0">
                    <a:latin typeface="メイリオ" panose="020B0604030504040204" pitchFamily="50" charset="-128"/>
                    <a:ea typeface="メイリオ" panose="020B0604030504040204" pitchFamily="50" charset="-128"/>
                  </a:rPr>
                  <a:t>就寝時刻</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88196328"/>
        <c:crosses val="autoZero"/>
        <c:auto val="1"/>
        <c:lblAlgn val="ctr"/>
        <c:lblOffset val="100"/>
        <c:noMultiLvlLbl val="0"/>
      </c:catAx>
      <c:valAx>
        <c:axId val="288196328"/>
        <c:scaling>
          <c:orientation val="minMax"/>
        </c:scaling>
        <c:delete val="0"/>
        <c:axPos val="l"/>
        <c:majorGridlines>
          <c:spPr>
            <a:ln w="9525" cap="flat" cmpd="sng" algn="ctr">
              <a:solidFill>
                <a:sysClr val="windowText" lastClr="000000"/>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050">
                    <a:latin typeface="メイリオ" panose="020B0604030504040204" pitchFamily="50" charset="-128"/>
                    <a:ea typeface="メイリオ" panose="020B0604030504040204" pitchFamily="50" charset="-128"/>
                  </a:rPr>
                  <a:t>人数</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88190056"/>
        <c:crosses val="autoZero"/>
        <c:crossBetween val="between"/>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26327001488"/>
          <c:y val="6.6578386176811305E-2"/>
          <c:w val="0.88384107159018899"/>
          <c:h val="0.83099390353983504"/>
        </c:manualLayout>
      </c:layout>
      <c:barChart>
        <c:barDir val="col"/>
        <c:grouping val="stacked"/>
        <c:varyColors val="0"/>
        <c:ser>
          <c:idx val="0"/>
          <c:order val="0"/>
          <c:tx>
            <c:strRef>
              <c:f>クロス表!$Q$5</c:f>
              <c:strCache>
                <c:ptCount val="1"/>
                <c:pt idx="0">
                  <c:v>寝る</c:v>
                </c:pt>
              </c:strCache>
            </c:strRef>
          </c:tx>
          <c:spPr>
            <a:solidFill>
              <a:schemeClr val="accent1"/>
            </a:solidFill>
            <a:ln>
              <a:noFill/>
            </a:ln>
            <a:effectLst/>
          </c:spPr>
          <c:invertIfNegative val="0"/>
          <c:dLbls>
            <c:dLbl>
              <c:idx val="2"/>
              <c:layout>
                <c:manualLayout>
                  <c:x val="-1.8390804597701201E-2"/>
                  <c:y val="1.05820105820106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1A-4E08-8D56-E80BDC33A3A5}"/>
                </c:ext>
              </c:extLst>
            </c:dLbl>
            <c:dLbl>
              <c:idx val="6"/>
              <c:layout>
                <c:manualLayout>
                  <c:x val="-1.8390804597701101E-2"/>
                  <c:y val="-1.2933419081163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1A-4E08-8D56-E80BDC33A3A5}"/>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クロス表!$R$4:$X$4</c:f>
              <c:strCache>
                <c:ptCount val="7"/>
                <c:pt idx="0">
                  <c:v>2時間台</c:v>
                </c:pt>
                <c:pt idx="1">
                  <c:v>3時間台</c:v>
                </c:pt>
                <c:pt idx="2">
                  <c:v>4時間台</c:v>
                </c:pt>
                <c:pt idx="3">
                  <c:v>5時間台</c:v>
                </c:pt>
                <c:pt idx="4">
                  <c:v>6時間台</c:v>
                </c:pt>
                <c:pt idx="5">
                  <c:v>7時間台</c:v>
                </c:pt>
                <c:pt idx="6">
                  <c:v>8時間台</c:v>
                </c:pt>
              </c:strCache>
            </c:strRef>
          </c:cat>
          <c:val>
            <c:numRef>
              <c:f>クロス表!$R$5:$X$5</c:f>
              <c:numCache>
                <c:formatCode>General</c:formatCode>
                <c:ptCount val="7"/>
                <c:pt idx="0">
                  <c:v>1</c:v>
                </c:pt>
                <c:pt idx="1">
                  <c:v>1</c:v>
                </c:pt>
                <c:pt idx="2">
                  <c:v>2</c:v>
                </c:pt>
                <c:pt idx="3">
                  <c:v>25</c:v>
                </c:pt>
                <c:pt idx="4">
                  <c:v>46</c:v>
                </c:pt>
                <c:pt idx="5">
                  <c:v>12</c:v>
                </c:pt>
                <c:pt idx="6">
                  <c:v>4</c:v>
                </c:pt>
              </c:numCache>
            </c:numRef>
          </c:val>
          <c:extLst>
            <c:ext xmlns:c16="http://schemas.microsoft.com/office/drawing/2014/chart" uri="{C3380CC4-5D6E-409C-BE32-E72D297353CC}">
              <c16:uniqueId val="{00000002-3E1A-4E08-8D56-E80BDC33A3A5}"/>
            </c:ext>
          </c:extLst>
        </c:ser>
        <c:ser>
          <c:idx val="1"/>
          <c:order val="1"/>
          <c:tx>
            <c:strRef>
              <c:f>クロス表!$Q$6</c:f>
              <c:strCache>
                <c:ptCount val="1"/>
                <c:pt idx="0">
                  <c:v>ちょくちょく</c:v>
                </c:pt>
              </c:strCache>
            </c:strRef>
          </c:tx>
          <c:spPr>
            <a:solidFill>
              <a:schemeClr val="accent2"/>
            </a:solidFill>
            <a:ln>
              <a:noFill/>
            </a:ln>
            <a:effectLst/>
          </c:spPr>
          <c:invertIfNegative val="0"/>
          <c:dLbls>
            <c:dLbl>
              <c:idx val="2"/>
              <c:layout>
                <c:manualLayout>
                  <c:x val="2.7586206896551699E-2"/>
                  <c:y val="-1.05820105820106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1A-4E08-8D56-E80BDC33A3A5}"/>
                </c:ext>
              </c:extLst>
            </c:dLbl>
            <c:dLbl>
              <c:idx val="6"/>
              <c:layout>
                <c:manualLayout>
                  <c:x val="2.52873563218389E-2"/>
                  <c:y val="-3.52733686067018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1A-4E08-8D56-E80BDC33A3A5}"/>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クロス表!$R$4:$X$4</c:f>
              <c:strCache>
                <c:ptCount val="7"/>
                <c:pt idx="0">
                  <c:v>2時間台</c:v>
                </c:pt>
                <c:pt idx="1">
                  <c:v>3時間台</c:v>
                </c:pt>
                <c:pt idx="2">
                  <c:v>4時間台</c:v>
                </c:pt>
                <c:pt idx="3">
                  <c:v>5時間台</c:v>
                </c:pt>
                <c:pt idx="4">
                  <c:v>6時間台</c:v>
                </c:pt>
                <c:pt idx="5">
                  <c:v>7時間台</c:v>
                </c:pt>
                <c:pt idx="6">
                  <c:v>8時間台</c:v>
                </c:pt>
              </c:strCache>
            </c:strRef>
          </c:cat>
          <c:val>
            <c:numRef>
              <c:f>クロス表!$R$6:$X$6</c:f>
              <c:numCache>
                <c:formatCode>General</c:formatCode>
                <c:ptCount val="7"/>
                <c:pt idx="2">
                  <c:v>2</c:v>
                </c:pt>
                <c:pt idx="3">
                  <c:v>24</c:v>
                </c:pt>
                <c:pt idx="4">
                  <c:v>41</c:v>
                </c:pt>
                <c:pt idx="5">
                  <c:v>23</c:v>
                </c:pt>
                <c:pt idx="6">
                  <c:v>2</c:v>
                </c:pt>
              </c:numCache>
            </c:numRef>
          </c:val>
          <c:extLst>
            <c:ext xmlns:c16="http://schemas.microsoft.com/office/drawing/2014/chart" uri="{C3380CC4-5D6E-409C-BE32-E72D297353CC}">
              <c16:uniqueId val="{00000005-3E1A-4E08-8D56-E80BDC33A3A5}"/>
            </c:ext>
          </c:extLst>
        </c:ser>
        <c:ser>
          <c:idx val="2"/>
          <c:order val="2"/>
          <c:tx>
            <c:strRef>
              <c:f>クロス表!$Q$7</c:f>
              <c:strCache>
                <c:ptCount val="1"/>
                <c:pt idx="0">
                  <c:v>寝ない</c:v>
                </c:pt>
              </c:strCache>
            </c:strRef>
          </c:tx>
          <c:spPr>
            <a:solidFill>
              <a:schemeClr val="accent3"/>
            </a:solidFill>
            <a:ln>
              <a:noFill/>
            </a:ln>
            <a:effectLst/>
          </c:spPr>
          <c:invertIfNegative val="0"/>
          <c:dLbls>
            <c:dLbl>
              <c:idx val="2"/>
              <c:layout>
                <c:manualLayout>
                  <c:x val="-2.2988505747125998E-3"/>
                  <c:y val="-4.58553791887124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1A-4E08-8D56-E80BDC33A3A5}"/>
                </c:ext>
              </c:extLst>
            </c:dLbl>
            <c:dLbl>
              <c:idx val="6"/>
              <c:layout>
                <c:manualLayout>
                  <c:x val="0"/>
                  <c:y val="-2.82186948853614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1A-4E08-8D56-E80BDC33A3A5}"/>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クロス表!$R$4:$X$4</c:f>
              <c:strCache>
                <c:ptCount val="7"/>
                <c:pt idx="0">
                  <c:v>2時間台</c:v>
                </c:pt>
                <c:pt idx="1">
                  <c:v>3時間台</c:v>
                </c:pt>
                <c:pt idx="2">
                  <c:v>4時間台</c:v>
                </c:pt>
                <c:pt idx="3">
                  <c:v>5時間台</c:v>
                </c:pt>
                <c:pt idx="4">
                  <c:v>6時間台</c:v>
                </c:pt>
                <c:pt idx="5">
                  <c:v>7時間台</c:v>
                </c:pt>
                <c:pt idx="6">
                  <c:v>8時間台</c:v>
                </c:pt>
              </c:strCache>
            </c:strRef>
          </c:cat>
          <c:val>
            <c:numRef>
              <c:f>クロス表!$R$7:$X$7</c:f>
              <c:numCache>
                <c:formatCode>General</c:formatCode>
                <c:ptCount val="7"/>
                <c:pt idx="2">
                  <c:v>4</c:v>
                </c:pt>
                <c:pt idx="3">
                  <c:v>9</c:v>
                </c:pt>
                <c:pt idx="4">
                  <c:v>32</c:v>
                </c:pt>
                <c:pt idx="5">
                  <c:v>28</c:v>
                </c:pt>
                <c:pt idx="6">
                  <c:v>11</c:v>
                </c:pt>
              </c:numCache>
            </c:numRef>
          </c:val>
          <c:extLst>
            <c:ext xmlns:c16="http://schemas.microsoft.com/office/drawing/2014/chart" uri="{C3380CC4-5D6E-409C-BE32-E72D297353CC}">
              <c16:uniqueId val="{00000008-3E1A-4E08-8D56-E80BDC33A3A5}"/>
            </c:ext>
          </c:extLst>
        </c:ser>
        <c:dLbls>
          <c:dLblPos val="ctr"/>
          <c:showLegendKey val="0"/>
          <c:showVal val="1"/>
          <c:showCatName val="0"/>
          <c:showSerName val="0"/>
          <c:showPercent val="0"/>
          <c:showBubbleSize val="0"/>
        </c:dLbls>
        <c:gapWidth val="150"/>
        <c:overlap val="100"/>
        <c:axId val="288190840"/>
        <c:axId val="288191232"/>
      </c:barChart>
      <c:catAx>
        <c:axId val="288190840"/>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050">
                    <a:latin typeface="メイリオ" panose="020B0604030504040204" pitchFamily="50" charset="-128"/>
                    <a:ea typeface="メイリオ" panose="020B0604030504040204" pitchFamily="50" charset="-128"/>
                  </a:rPr>
                  <a:t>夜間睡眠時間</a:t>
                </a:r>
              </a:p>
            </c:rich>
          </c:tx>
          <c:layout>
            <c:manualLayout>
              <c:xMode val="edge"/>
              <c:yMode val="edge"/>
              <c:x val="0.48349971878515202"/>
              <c:y val="0.950629644964034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88191232"/>
        <c:crosses val="autoZero"/>
        <c:auto val="1"/>
        <c:lblAlgn val="ctr"/>
        <c:lblOffset val="100"/>
        <c:noMultiLvlLbl val="0"/>
      </c:catAx>
      <c:valAx>
        <c:axId val="288191232"/>
        <c:scaling>
          <c:orientation val="minMax"/>
        </c:scaling>
        <c:delete val="0"/>
        <c:axPos val="l"/>
        <c:majorGridlines>
          <c:spPr>
            <a:ln w="9525" cap="flat" cmpd="sng" algn="ctr">
              <a:solidFill>
                <a:sysClr val="windowText" lastClr="000000"/>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050">
                    <a:latin typeface="メイリオ" panose="020B0604030504040204" pitchFamily="50" charset="-128"/>
                    <a:ea typeface="メイリオ" panose="020B0604030504040204" pitchFamily="50" charset="-128"/>
                  </a:rPr>
                  <a:t>人数</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88190840"/>
        <c:crosses val="autoZero"/>
        <c:crossBetween val="between"/>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662138796631499E-2"/>
          <c:y val="3.7845705967976699E-2"/>
          <c:w val="0.95196029406276805"/>
          <c:h val="0.89836032504670504"/>
        </c:manualLayout>
      </c:layout>
      <c:barChart>
        <c:barDir val="col"/>
        <c:grouping val="clustered"/>
        <c:varyColors val="0"/>
        <c:ser>
          <c:idx val="0"/>
          <c:order val="0"/>
          <c:tx>
            <c:strRef>
              <c:f>ぴぽ!$K$44</c:f>
              <c:strCache>
                <c:ptCount val="1"/>
                <c:pt idx="0">
                  <c:v>平均夜間睡眠時間</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4E3E-4406-B1EA-D1DAA00F6BA5}"/>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ぴぽ!$L$43:$R$43</c:f>
              <c:strCache>
                <c:ptCount val="7"/>
                <c:pt idx="0">
                  <c:v>鉄道(n=40)</c:v>
                </c:pt>
                <c:pt idx="1">
                  <c:v>バス(n=11) </c:v>
                </c:pt>
                <c:pt idx="2">
                  <c:v>自動車(n=80)</c:v>
                </c:pt>
                <c:pt idx="3">
                  <c:v>バイク(n=6)</c:v>
                </c:pt>
                <c:pt idx="4">
                  <c:v>自転車(n=169)</c:v>
                </c:pt>
                <c:pt idx="5">
                  <c:v>その他(n=7)</c:v>
                </c:pt>
                <c:pt idx="6">
                  <c:v>総計(n=313)</c:v>
                </c:pt>
              </c:strCache>
            </c:strRef>
          </c:cat>
          <c:val>
            <c:numRef>
              <c:f>ぴぽ!$L$44:$R$44</c:f>
              <c:numCache>
                <c:formatCode>0.00</c:formatCode>
                <c:ptCount val="7"/>
                <c:pt idx="0">
                  <c:v>5.7</c:v>
                </c:pt>
                <c:pt idx="1">
                  <c:v>6.6363636363636402</c:v>
                </c:pt>
                <c:pt idx="2">
                  <c:v>6.1906249999999954</c:v>
                </c:pt>
                <c:pt idx="3">
                  <c:v>6.333333333333333</c:v>
                </c:pt>
                <c:pt idx="4">
                  <c:v>6.2573964497041423</c:v>
                </c:pt>
                <c:pt idx="5">
                  <c:v>5.9285714285714288</c:v>
                </c:pt>
                <c:pt idx="6">
                  <c:v>6.176517571884979</c:v>
                </c:pt>
              </c:numCache>
            </c:numRef>
          </c:val>
          <c:extLst>
            <c:ext xmlns:c16="http://schemas.microsoft.com/office/drawing/2014/chart" uri="{C3380CC4-5D6E-409C-BE32-E72D297353CC}">
              <c16:uniqueId val="{00000002-4E3E-4406-B1EA-D1DAA00F6BA5}"/>
            </c:ext>
          </c:extLst>
        </c:ser>
        <c:dLbls>
          <c:showLegendKey val="0"/>
          <c:showVal val="0"/>
          <c:showCatName val="0"/>
          <c:showSerName val="0"/>
          <c:showPercent val="0"/>
          <c:showBubbleSize val="0"/>
        </c:dLbls>
        <c:gapWidth val="219"/>
        <c:overlap val="-27"/>
        <c:axId val="327771408"/>
        <c:axId val="327770624"/>
      </c:barChart>
      <c:catAx>
        <c:axId val="32777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327770624"/>
        <c:crosses val="autoZero"/>
        <c:auto val="1"/>
        <c:lblAlgn val="ctr"/>
        <c:lblOffset val="100"/>
        <c:noMultiLvlLbl val="0"/>
      </c:catAx>
      <c:valAx>
        <c:axId val="3277706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327771408"/>
        <c:crosses val="autoZero"/>
        <c:crossBetween val="between"/>
        <c:majorUnit val="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en-US" altLang="ja-JP" b="1" dirty="0">
                <a:latin typeface="メイリオ" panose="020B0604030504040204" pitchFamily="50" charset="-128"/>
                <a:ea typeface="メイリオ" panose="020B0604030504040204" pitchFamily="50" charset="-128"/>
              </a:rPr>
              <a:t>N=52</a:t>
            </a:r>
            <a:endParaRPr lang="ja-JP" altLang="en-US" b="1" dirty="0">
              <a:latin typeface="メイリオ" panose="020B0604030504040204" pitchFamily="50" charset="-128"/>
              <a:ea typeface="メイリオ" panose="020B0604030504040204" pitchFamily="50" charset="-128"/>
            </a:endParaRPr>
          </a:p>
        </c:rich>
      </c:tx>
      <c:layout>
        <c:manualLayout>
          <c:xMode val="edge"/>
          <c:yMode val="edge"/>
          <c:x val="0.71501924069580802"/>
          <c:y val="0.87933194805369896"/>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94511852333006"/>
          <c:y val="0.19625006029177"/>
          <c:w val="0.57158135201665905"/>
          <c:h val="0.78540552291778298"/>
        </c:manualLayout>
      </c:layout>
      <c:pieChart>
        <c:varyColors val="1"/>
        <c:ser>
          <c:idx val="0"/>
          <c:order val="0"/>
          <c:tx>
            <c:strRef>
              <c:f>Sheet1!$B$1</c:f>
              <c:strCache>
                <c:ptCount val="1"/>
                <c:pt idx="0">
                  <c:v>売上高</c:v>
                </c:pt>
              </c:strCache>
            </c:strRef>
          </c:tx>
          <c:spPr>
            <a:ln w="3175"/>
          </c:spPr>
          <c:dPt>
            <c:idx val="0"/>
            <c:bubble3D val="0"/>
            <c:spPr>
              <a:solidFill>
                <a:schemeClr val="accent2">
                  <a:shade val="50000"/>
                </a:schemeClr>
              </a:solidFill>
              <a:ln w="3175">
                <a:solidFill>
                  <a:schemeClr val="lt1"/>
                </a:solidFill>
              </a:ln>
              <a:effectLst/>
            </c:spPr>
            <c:extLst>
              <c:ext xmlns:c16="http://schemas.microsoft.com/office/drawing/2014/chart" uri="{C3380CC4-5D6E-409C-BE32-E72D297353CC}">
                <c16:uniqueId val="{00000001-F252-C54C-8051-D84A212461FA}"/>
              </c:ext>
            </c:extLst>
          </c:dPt>
          <c:dPt>
            <c:idx val="1"/>
            <c:bubble3D val="0"/>
            <c:spPr>
              <a:solidFill>
                <a:schemeClr val="accent2">
                  <a:shade val="70000"/>
                </a:schemeClr>
              </a:solidFill>
              <a:ln w="3175">
                <a:solidFill>
                  <a:schemeClr val="lt1"/>
                </a:solidFill>
              </a:ln>
              <a:effectLst/>
            </c:spPr>
            <c:extLst>
              <c:ext xmlns:c16="http://schemas.microsoft.com/office/drawing/2014/chart" uri="{C3380CC4-5D6E-409C-BE32-E72D297353CC}">
                <c16:uniqueId val="{00000003-F252-C54C-8051-D84A212461FA}"/>
              </c:ext>
            </c:extLst>
          </c:dPt>
          <c:dPt>
            <c:idx val="2"/>
            <c:bubble3D val="0"/>
            <c:spPr>
              <a:solidFill>
                <a:schemeClr val="accent2">
                  <a:shade val="90000"/>
                </a:schemeClr>
              </a:solidFill>
              <a:ln w="3175">
                <a:solidFill>
                  <a:schemeClr val="lt1"/>
                </a:solidFill>
              </a:ln>
              <a:effectLst/>
            </c:spPr>
            <c:extLst>
              <c:ext xmlns:c16="http://schemas.microsoft.com/office/drawing/2014/chart" uri="{C3380CC4-5D6E-409C-BE32-E72D297353CC}">
                <c16:uniqueId val="{00000005-F252-C54C-8051-D84A212461FA}"/>
              </c:ext>
            </c:extLst>
          </c:dPt>
          <c:dPt>
            <c:idx val="3"/>
            <c:bubble3D val="0"/>
            <c:spPr>
              <a:solidFill>
                <a:schemeClr val="accent2">
                  <a:tint val="90000"/>
                </a:schemeClr>
              </a:solidFill>
              <a:ln w="3175">
                <a:solidFill>
                  <a:schemeClr val="lt1"/>
                </a:solidFill>
              </a:ln>
              <a:effectLst/>
            </c:spPr>
            <c:extLst>
              <c:ext xmlns:c16="http://schemas.microsoft.com/office/drawing/2014/chart" uri="{C3380CC4-5D6E-409C-BE32-E72D297353CC}">
                <c16:uniqueId val="{00000007-F252-C54C-8051-D84A212461FA}"/>
              </c:ext>
            </c:extLst>
          </c:dPt>
          <c:dPt>
            <c:idx val="4"/>
            <c:bubble3D val="0"/>
            <c:spPr>
              <a:solidFill>
                <a:schemeClr val="accent2">
                  <a:tint val="70000"/>
                </a:schemeClr>
              </a:solidFill>
              <a:ln w="3175">
                <a:solidFill>
                  <a:schemeClr val="lt1"/>
                </a:solidFill>
              </a:ln>
              <a:effectLst/>
            </c:spPr>
            <c:extLst>
              <c:ext xmlns:c16="http://schemas.microsoft.com/office/drawing/2014/chart" uri="{C3380CC4-5D6E-409C-BE32-E72D297353CC}">
                <c16:uniqueId val="{00000009-F252-C54C-8051-D84A212461FA}"/>
              </c:ext>
            </c:extLst>
          </c:dPt>
          <c:dPt>
            <c:idx val="5"/>
            <c:bubble3D val="0"/>
            <c:spPr>
              <a:solidFill>
                <a:schemeClr val="accent2">
                  <a:tint val="50000"/>
                </a:schemeClr>
              </a:solidFill>
              <a:ln w="3175">
                <a:solidFill>
                  <a:schemeClr val="lt1"/>
                </a:solidFill>
              </a:ln>
              <a:effectLst/>
            </c:spPr>
            <c:extLst>
              <c:ext xmlns:c16="http://schemas.microsoft.com/office/drawing/2014/chart" uri="{C3380CC4-5D6E-409C-BE32-E72D297353CC}">
                <c16:uniqueId val="{0000000B-F252-C54C-8051-D84A212461FA}"/>
              </c:ext>
            </c:extLst>
          </c:dPt>
          <c:dLbls>
            <c:dLbl>
              <c:idx val="0"/>
              <c:layout>
                <c:manualLayout>
                  <c:x val="0.10394331366788601"/>
                  <c:y val="3.6482916289196601E-2"/>
                </c:manualLayout>
              </c:layout>
              <c:tx>
                <c:rich>
                  <a:bodyPr/>
                  <a:lstStyle/>
                  <a:p>
                    <a:r>
                      <a:rPr lang="ja-JP" altLang="en-US" sz="1400" dirty="0">
                        <a:latin typeface="メイリオ" panose="020B0604030504040204" pitchFamily="50" charset="-128"/>
                        <a:ea typeface="メイリオ" panose="020B0604030504040204" pitchFamily="50" charset="-128"/>
                      </a:rPr>
                      <a:t>毎コマ</a:t>
                    </a:r>
                  </a:p>
                  <a:p>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a:t>
                    </a:r>
                    <a:fld id="{19810134-7A00-4FF1-84D6-24BC3E974A45}" type="VALUE">
                      <a:rPr lang="en-US" altLang="ja-JP" sz="1400" smtClean="0">
                        <a:latin typeface="メイリオ" panose="020B0604030504040204" pitchFamily="50" charset="-128"/>
                        <a:ea typeface="メイリオ" panose="020B0604030504040204" pitchFamily="50" charset="-128"/>
                      </a:rPr>
                      <a:pPr/>
                      <a:t>[値]</a:t>
                    </a:fld>
                    <a:r>
                      <a:rPr lang="ja-JP" altLang="en-US" sz="1400" dirty="0">
                        <a:latin typeface="メイリオ" panose="020B0604030504040204" pitchFamily="50" charset="-128"/>
                        <a:ea typeface="メイリオ" panose="020B0604030504040204" pitchFamily="50" charset="-128"/>
                      </a:rPr>
                      <a:t>）</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12817881139861112"/>
                      <c:h val="0.16811380775292561"/>
                    </c:manualLayout>
                  </c15:layout>
                  <c15:dlblFieldTable/>
                  <c15:showDataLabelsRange val="0"/>
                </c:ext>
                <c:ext xmlns:c16="http://schemas.microsoft.com/office/drawing/2014/chart" uri="{C3380CC4-5D6E-409C-BE32-E72D297353CC}">
                  <c16:uniqueId val="{00000001-F252-C54C-8051-D84A212461FA}"/>
                </c:ext>
              </c:extLst>
            </c:dLbl>
            <c:dLbl>
              <c:idx val="1"/>
              <c:layout>
                <c:manualLayout>
                  <c:x val="-0.15924280038532099"/>
                  <c:y val="0.20414410464091701"/>
                </c:manualLayout>
              </c:layout>
              <c:tx>
                <c:rich>
                  <a:bodyPr/>
                  <a:lstStyle/>
                  <a:p>
                    <a:r>
                      <a:rPr lang="en-US" altLang="ja-JP" sz="1400" b="1" dirty="0">
                        <a:latin typeface="メイリオ" panose="020B0604030504040204" pitchFamily="50" charset="-128"/>
                        <a:ea typeface="メイリオ" panose="020B0604030504040204" pitchFamily="50" charset="-128"/>
                      </a:rPr>
                      <a:t>2</a:t>
                    </a:r>
                    <a:r>
                      <a:rPr lang="ja-JP" altLang="en-US" sz="1400" b="1" dirty="0">
                        <a:latin typeface="メイリオ" panose="020B0604030504040204" pitchFamily="50" charset="-128"/>
                        <a:ea typeface="メイリオ" panose="020B0604030504040204" pitchFamily="50" charset="-128"/>
                      </a:rPr>
                      <a:t>コマに</a:t>
                    </a:r>
                    <a:r>
                      <a:rPr lang="en-US" altLang="ja-JP" sz="1400" b="1" dirty="0">
                        <a:latin typeface="メイリオ" panose="020B0604030504040204" pitchFamily="50" charset="-128"/>
                        <a:ea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rPr>
                      <a:t>回</a:t>
                    </a:r>
                  </a:p>
                  <a:p>
                    <a:r>
                      <a:rPr lang="en-US" altLang="ja-JP" sz="1400" b="1" dirty="0">
                        <a:latin typeface="メイリオ" panose="020B0604030504040204" pitchFamily="50" charset="-128"/>
                        <a:ea typeface="メイリオ" panose="020B0604030504040204" pitchFamily="50" charset="-128"/>
                      </a:rPr>
                      <a:t>19</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a:t>
                    </a:r>
                    <a:fld id="{84B49541-7287-4E11-AAF8-619382010C83}" type="VALUE">
                      <a:rPr lang="en-US" altLang="ja-JP" sz="1400" b="1" smtClean="0">
                        <a:latin typeface="メイリオ" panose="020B0604030504040204" pitchFamily="50" charset="-128"/>
                        <a:ea typeface="メイリオ" panose="020B0604030504040204" pitchFamily="50" charset="-128"/>
                      </a:rPr>
                      <a:pPr/>
                      <a:t>[値]</a:t>
                    </a:fld>
                    <a:r>
                      <a:rPr lang="en-US" altLang="ja-JP" sz="1400" b="1" dirty="0">
                        <a:latin typeface="メイリオ" panose="020B0604030504040204" pitchFamily="50" charset="-128"/>
                        <a:ea typeface="メイリオ" panose="020B0604030504040204" pitchFamily="50" charset="-128"/>
                      </a:rPr>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52-C54C-8051-D84A212461FA}"/>
                </c:ext>
              </c:extLst>
            </c:dLbl>
            <c:dLbl>
              <c:idx val="2"/>
              <c:tx>
                <c:rich>
                  <a:bodyPr/>
                  <a:lstStyle/>
                  <a:p>
                    <a:r>
                      <a:rPr lang="en-US" altLang="ja-JP" sz="1400" b="1" dirty="0">
                        <a:latin typeface="メイリオ" panose="020B0604030504040204" pitchFamily="50" charset="-128"/>
                        <a:ea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rPr>
                      <a:t>日に</a:t>
                    </a:r>
                    <a:r>
                      <a:rPr lang="en-US" altLang="ja-JP" sz="1400" b="1" dirty="0">
                        <a:latin typeface="メイリオ" panose="020B0604030504040204" pitchFamily="50" charset="-128"/>
                        <a:ea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rPr>
                      <a:t>回</a:t>
                    </a:r>
                  </a:p>
                  <a:p>
                    <a:r>
                      <a:rPr lang="en-US" altLang="ja-JP" sz="1400" b="1" dirty="0">
                        <a:latin typeface="メイリオ" panose="020B0604030504040204" pitchFamily="50" charset="-128"/>
                        <a:ea typeface="メイリオ" panose="020B0604030504040204" pitchFamily="50" charset="-128"/>
                      </a:rPr>
                      <a:t>19</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a:t>
                    </a:r>
                    <a:fld id="{F1995FC0-0F59-4C20-8F37-BD225BC59E55}" type="VALUE">
                      <a:rPr lang="en-US" altLang="ja-JP" sz="1400" b="1" smtClean="0">
                        <a:latin typeface="メイリオ" panose="020B0604030504040204" pitchFamily="50" charset="-128"/>
                        <a:ea typeface="メイリオ" panose="020B0604030504040204" pitchFamily="50" charset="-128"/>
                      </a:rPr>
                      <a:pPr/>
                      <a:t>[値]</a:t>
                    </a:fld>
                    <a:r>
                      <a:rPr lang="en-US" altLang="ja-JP" sz="1400" b="1" dirty="0">
                        <a:latin typeface="メイリオ" panose="020B0604030504040204" pitchFamily="50" charset="-128"/>
                        <a:ea typeface="メイリオ" panose="020B0604030504040204" pitchFamily="50" charset="-128"/>
                      </a:rPr>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252-C54C-8051-D84A212461FA}"/>
                </c:ext>
              </c:extLst>
            </c:dLbl>
            <c:dLbl>
              <c:idx val="3"/>
              <c:layout>
                <c:manualLayout>
                  <c:x val="0.14645746368442"/>
                  <c:y val="-6.5304740748707596E-2"/>
                </c:manualLayout>
              </c:layout>
              <c:tx>
                <c:rich>
                  <a:bodyPr/>
                  <a:lstStyle/>
                  <a:p>
                    <a:r>
                      <a:rPr lang="en-US" altLang="ja-JP" sz="1400" b="1" dirty="0">
                        <a:latin typeface="メイリオ" panose="020B0604030504040204" pitchFamily="50" charset="-128"/>
                        <a:ea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rPr>
                      <a:t>週間に３</a:t>
                    </a:r>
                    <a:r>
                      <a:rPr lang="en-US" altLang="ja-JP" sz="1400" b="1" dirty="0">
                        <a:latin typeface="メイリオ" panose="020B0604030504040204" pitchFamily="50" charset="-128"/>
                        <a:ea typeface="メイリオ" panose="020B0604030504040204" pitchFamily="50" charset="-128"/>
                      </a:rPr>
                      <a:t>,4</a:t>
                    </a:r>
                    <a:r>
                      <a:rPr lang="ja-JP" altLang="en-US" sz="1400" b="1" dirty="0">
                        <a:latin typeface="メイリオ" panose="020B0604030504040204" pitchFamily="50" charset="-128"/>
                        <a:ea typeface="メイリオ" panose="020B0604030504040204" pitchFamily="50" charset="-128"/>
                      </a:rPr>
                      <a:t>コマ</a:t>
                    </a:r>
                  </a:p>
                  <a:p>
                    <a:r>
                      <a:rPr lang="en-US" altLang="ja-JP" sz="1400" b="1" dirty="0">
                        <a:latin typeface="メイリオ" panose="020B0604030504040204" pitchFamily="50" charset="-128"/>
                        <a:ea typeface="メイリオ" panose="020B0604030504040204" pitchFamily="50" charset="-128"/>
                      </a:rPr>
                      <a:t>29</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a:t>
                    </a:r>
                    <a:fld id="{C99D6C1C-DE52-49EB-9879-428EBA0D6D60}" type="VALUE">
                      <a:rPr lang="en-US" altLang="ja-JP" sz="1400" b="1" smtClean="0">
                        <a:latin typeface="メイリオ" panose="020B0604030504040204" pitchFamily="50" charset="-128"/>
                        <a:ea typeface="メイリオ" panose="020B0604030504040204" pitchFamily="50" charset="-128"/>
                      </a:rPr>
                      <a:pPr/>
                      <a:t>[値]</a:t>
                    </a:fld>
                    <a:r>
                      <a:rPr lang="en-US" altLang="ja-JP" sz="1400" b="1" dirty="0">
                        <a:latin typeface="メイリオ" panose="020B0604030504040204" pitchFamily="50" charset="-128"/>
                        <a:ea typeface="メイリオ" panose="020B0604030504040204" pitchFamily="50" charset="-128"/>
                      </a:rPr>
                      <a:t>)</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2111272926381573"/>
                      <c:h val="0.24735495151146614"/>
                    </c:manualLayout>
                  </c15:layout>
                  <c15:dlblFieldTable/>
                  <c15:showDataLabelsRange val="0"/>
                </c:ext>
                <c:ext xmlns:c16="http://schemas.microsoft.com/office/drawing/2014/chart" uri="{C3380CC4-5D6E-409C-BE32-E72D297353CC}">
                  <c16:uniqueId val="{00000007-F252-C54C-8051-D84A212461FA}"/>
                </c:ext>
              </c:extLst>
            </c:dLbl>
            <c:dLbl>
              <c:idx val="4"/>
              <c:tx>
                <c:rich>
                  <a:bodyPr/>
                  <a:lstStyle/>
                  <a:p>
                    <a:r>
                      <a:rPr lang="en-US" altLang="ja-JP" sz="1400" b="1" dirty="0">
                        <a:latin typeface="メイリオ" panose="020B0604030504040204" pitchFamily="50" charset="-128"/>
                        <a:ea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rPr>
                      <a:t>週間に</a:t>
                    </a:r>
                    <a:r>
                      <a:rPr lang="en-US" altLang="ja-JP" sz="1400" b="1" dirty="0">
                        <a:latin typeface="メイリオ" panose="020B0604030504040204" pitchFamily="50" charset="-128"/>
                        <a:ea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rPr>
                      <a:t>回</a:t>
                    </a:r>
                  </a:p>
                  <a:p>
                    <a:r>
                      <a:rPr lang="en-US" altLang="ja-JP" sz="1400" b="1" dirty="0">
                        <a:latin typeface="メイリオ" panose="020B0604030504040204" pitchFamily="50" charset="-128"/>
                        <a:ea typeface="メイリオ" panose="020B0604030504040204" pitchFamily="50" charset="-128"/>
                      </a:rPr>
                      <a:t>23</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a:t>
                    </a:r>
                    <a:fld id="{6DA6E0C5-88F0-4149-A79E-05D3118ABED3}" type="VALUE">
                      <a:rPr lang="en-US" altLang="ja-JP" sz="1400" b="1" smtClean="0">
                        <a:latin typeface="メイリオ" panose="020B0604030504040204" pitchFamily="50" charset="-128"/>
                        <a:ea typeface="メイリオ" panose="020B0604030504040204" pitchFamily="50" charset="-128"/>
                      </a:rPr>
                      <a:pPr/>
                      <a:t>[値]</a:t>
                    </a:fld>
                    <a:r>
                      <a:rPr lang="en-US" altLang="ja-JP" sz="1400" b="1" dirty="0">
                        <a:latin typeface="メイリオ" panose="020B0604030504040204" pitchFamily="50" charset="-128"/>
                        <a:ea typeface="メイリオ" panose="020B0604030504040204" pitchFamily="50" charset="-128"/>
                      </a:rPr>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252-C54C-8051-D84A212461FA}"/>
                </c:ext>
              </c:extLst>
            </c:dLbl>
            <c:dLbl>
              <c:idx val="5"/>
              <c:layout>
                <c:manualLayout>
                  <c:x val="-7.0059206017531198E-2"/>
                  <c:y val="3.5273977797174103E-2"/>
                </c:manualLayout>
              </c:layout>
              <c:tx>
                <c:rich>
                  <a:bodyPr/>
                  <a:lstStyle/>
                  <a:p>
                    <a:r>
                      <a:rPr lang="ja-JP" altLang="en-US" sz="1400" b="1" dirty="0">
                        <a:latin typeface="メイリオ" panose="020B0604030504040204" pitchFamily="50" charset="-128"/>
                        <a:ea typeface="メイリオ" panose="020B0604030504040204" pitchFamily="50" charset="-128"/>
                      </a:rPr>
                      <a:t>全くない</a:t>
                    </a:r>
                  </a:p>
                  <a:p>
                    <a:r>
                      <a:rPr lang="en-US" altLang="ja-JP" sz="1400" b="1" dirty="0">
                        <a:latin typeface="メイリオ" panose="020B0604030504040204" pitchFamily="50" charset="-128"/>
                        <a:ea typeface="メイリオ" panose="020B0604030504040204" pitchFamily="50" charset="-128"/>
                      </a:rPr>
                      <a:t>5</a:t>
                    </a:r>
                    <a:r>
                      <a:rPr lang="ja-JP" altLang="en-US" sz="1400" b="1" dirty="0">
                        <a:latin typeface="メイリオ" panose="020B0604030504040204" pitchFamily="50" charset="-128"/>
                        <a:ea typeface="メイリオ" panose="020B0604030504040204" pitchFamily="50" charset="-128"/>
                      </a:rPr>
                      <a:t>％（</a:t>
                    </a:r>
                    <a:fld id="{D6A6B6D9-CC5B-4CAC-880C-F5A4AB24BE21}" type="VALUE">
                      <a:rPr lang="en-US" altLang="ja-JP" sz="1400" b="1" smtClean="0">
                        <a:latin typeface="メイリオ" panose="020B0604030504040204" pitchFamily="50" charset="-128"/>
                        <a:ea typeface="メイリオ" panose="020B0604030504040204" pitchFamily="50" charset="-128"/>
                      </a:rPr>
                      <a:pPr/>
                      <a:t>[値]</a:t>
                    </a:fld>
                    <a:r>
                      <a:rPr lang="ja-JP" altLang="en-US" sz="1400" b="1" dirty="0">
                        <a:latin typeface="メイリオ" panose="020B0604030504040204" pitchFamily="50" charset="-128"/>
                        <a:ea typeface="メイリオ" panose="020B0604030504040204" pitchFamily="50" charset="-128"/>
                      </a:rPr>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252-C54C-8051-D84A212461FA}"/>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毎コマ</c:v>
                </c:pt>
                <c:pt idx="1">
                  <c:v>2コマに1回</c:v>
                </c:pt>
                <c:pt idx="2">
                  <c:v>1日に1回</c:v>
                </c:pt>
                <c:pt idx="3">
                  <c:v>1週間に3,4回</c:v>
                </c:pt>
                <c:pt idx="4">
                  <c:v>1週間に1回</c:v>
                </c:pt>
                <c:pt idx="5">
                  <c:v>全くない</c:v>
                </c:pt>
              </c:strCache>
            </c:strRef>
          </c:cat>
          <c:val>
            <c:numRef>
              <c:f>Sheet1!$B$2:$B$7</c:f>
              <c:numCache>
                <c:formatCode>General</c:formatCode>
                <c:ptCount val="6"/>
                <c:pt idx="0">
                  <c:v>2</c:v>
                </c:pt>
                <c:pt idx="1">
                  <c:v>10</c:v>
                </c:pt>
                <c:pt idx="2">
                  <c:v>10</c:v>
                </c:pt>
                <c:pt idx="3">
                  <c:v>15</c:v>
                </c:pt>
                <c:pt idx="4">
                  <c:v>12</c:v>
                </c:pt>
                <c:pt idx="5">
                  <c:v>3</c:v>
                </c:pt>
              </c:numCache>
            </c:numRef>
          </c:val>
          <c:extLst>
            <c:ext xmlns:c16="http://schemas.microsoft.com/office/drawing/2014/chart" uri="{C3380CC4-5D6E-409C-BE32-E72D297353CC}">
              <c16:uniqueId val="{0000000C-F252-C54C-8051-D84A212461F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en-US" altLang="ja-JP" b="1" dirty="0">
                <a:latin typeface="メイリオ" panose="020B0604030504040204" pitchFamily="50" charset="-128"/>
                <a:ea typeface="メイリオ" panose="020B0604030504040204" pitchFamily="50" charset="-128"/>
              </a:rPr>
              <a:t>N=251</a:t>
            </a:r>
            <a:endParaRPr lang="ja-JP" altLang="en-US" b="1" dirty="0">
              <a:latin typeface="メイリオ" panose="020B0604030504040204" pitchFamily="50" charset="-128"/>
              <a:ea typeface="メイリオ" panose="020B0604030504040204" pitchFamily="50" charset="-128"/>
            </a:endParaRPr>
          </a:p>
        </c:rich>
      </c:tx>
      <c:layout>
        <c:manualLayout>
          <c:xMode val="edge"/>
          <c:yMode val="edge"/>
          <c:x val="0.787563394121926"/>
          <c:y val="0.88612991491786997"/>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8359992683248499"/>
          <c:y val="0.176061801520499"/>
          <c:w val="0.65873207502222697"/>
          <c:h val="0.80780819693955497"/>
        </c:manualLayout>
      </c:layout>
      <c:pieChart>
        <c:varyColors val="1"/>
        <c:ser>
          <c:idx val="0"/>
          <c:order val="0"/>
          <c:tx>
            <c:strRef>
              <c:f>Sheet1!$B$1</c:f>
              <c:strCache>
                <c:ptCount val="1"/>
                <c:pt idx="0">
                  <c:v>売上高</c:v>
                </c:pt>
              </c:strCache>
            </c:strRef>
          </c:tx>
          <c:spPr>
            <a:ln w="3175"/>
          </c:spPr>
          <c:dPt>
            <c:idx val="0"/>
            <c:bubble3D val="0"/>
            <c:spPr>
              <a:solidFill>
                <a:schemeClr val="accent2">
                  <a:shade val="50000"/>
                </a:schemeClr>
              </a:solidFill>
              <a:ln w="3175">
                <a:solidFill>
                  <a:schemeClr val="lt1"/>
                </a:solidFill>
              </a:ln>
              <a:effectLst/>
            </c:spPr>
            <c:extLst>
              <c:ext xmlns:c16="http://schemas.microsoft.com/office/drawing/2014/chart" uri="{C3380CC4-5D6E-409C-BE32-E72D297353CC}">
                <c16:uniqueId val="{00000001-0EE0-6143-9F38-761091D9A821}"/>
              </c:ext>
            </c:extLst>
          </c:dPt>
          <c:dPt>
            <c:idx val="1"/>
            <c:bubble3D val="0"/>
            <c:spPr>
              <a:solidFill>
                <a:schemeClr val="accent2">
                  <a:shade val="70000"/>
                </a:schemeClr>
              </a:solidFill>
              <a:ln w="3175">
                <a:solidFill>
                  <a:schemeClr val="bg1"/>
                </a:solidFill>
              </a:ln>
              <a:effectLst/>
            </c:spPr>
            <c:extLst>
              <c:ext xmlns:c16="http://schemas.microsoft.com/office/drawing/2014/chart" uri="{C3380CC4-5D6E-409C-BE32-E72D297353CC}">
                <c16:uniqueId val="{00000003-0EE0-6143-9F38-761091D9A821}"/>
              </c:ext>
            </c:extLst>
          </c:dPt>
          <c:dPt>
            <c:idx val="2"/>
            <c:bubble3D val="0"/>
            <c:spPr>
              <a:solidFill>
                <a:schemeClr val="accent2">
                  <a:shade val="90000"/>
                </a:schemeClr>
              </a:solidFill>
              <a:ln w="3175">
                <a:solidFill>
                  <a:schemeClr val="lt1"/>
                </a:solidFill>
              </a:ln>
              <a:effectLst/>
            </c:spPr>
            <c:extLst>
              <c:ext xmlns:c16="http://schemas.microsoft.com/office/drawing/2014/chart" uri="{C3380CC4-5D6E-409C-BE32-E72D297353CC}">
                <c16:uniqueId val="{00000005-0EE0-6143-9F38-761091D9A821}"/>
              </c:ext>
            </c:extLst>
          </c:dPt>
          <c:dPt>
            <c:idx val="3"/>
            <c:bubble3D val="0"/>
            <c:spPr>
              <a:solidFill>
                <a:schemeClr val="accent2">
                  <a:tint val="90000"/>
                </a:schemeClr>
              </a:solidFill>
              <a:ln w="3175">
                <a:solidFill>
                  <a:schemeClr val="lt1"/>
                </a:solidFill>
              </a:ln>
              <a:effectLst/>
            </c:spPr>
            <c:extLst>
              <c:ext xmlns:c16="http://schemas.microsoft.com/office/drawing/2014/chart" uri="{C3380CC4-5D6E-409C-BE32-E72D297353CC}">
                <c16:uniqueId val="{00000007-0EE0-6143-9F38-761091D9A821}"/>
              </c:ext>
            </c:extLst>
          </c:dPt>
          <c:dPt>
            <c:idx val="4"/>
            <c:bubble3D val="0"/>
            <c:spPr>
              <a:solidFill>
                <a:schemeClr val="accent2">
                  <a:tint val="70000"/>
                </a:schemeClr>
              </a:solidFill>
              <a:ln w="3175">
                <a:solidFill>
                  <a:schemeClr val="lt1"/>
                </a:solidFill>
              </a:ln>
              <a:effectLst/>
            </c:spPr>
            <c:extLst>
              <c:ext xmlns:c16="http://schemas.microsoft.com/office/drawing/2014/chart" uri="{C3380CC4-5D6E-409C-BE32-E72D297353CC}">
                <c16:uniqueId val="{00000009-0EE0-6143-9F38-761091D9A821}"/>
              </c:ext>
            </c:extLst>
          </c:dPt>
          <c:dPt>
            <c:idx val="5"/>
            <c:bubble3D val="0"/>
            <c:spPr>
              <a:solidFill>
                <a:schemeClr val="accent2">
                  <a:tint val="50000"/>
                </a:schemeClr>
              </a:solidFill>
              <a:ln w="3175">
                <a:solidFill>
                  <a:schemeClr val="lt1"/>
                </a:solidFill>
              </a:ln>
              <a:effectLst/>
            </c:spPr>
            <c:extLst>
              <c:ext xmlns:c16="http://schemas.microsoft.com/office/drawing/2014/chart" uri="{C3380CC4-5D6E-409C-BE32-E72D297353CC}">
                <c16:uniqueId val="{0000000B-0EE0-6143-9F38-761091D9A821}"/>
              </c:ext>
            </c:extLst>
          </c:dPt>
          <c:dLbls>
            <c:dLbl>
              <c:idx val="0"/>
              <c:tx>
                <c:rich>
                  <a:bodyPr/>
                  <a:lstStyle/>
                  <a:p>
                    <a:r>
                      <a:rPr lang="ja-JP" altLang="en-US" dirty="0"/>
                      <a:t>毎コマ</a:t>
                    </a:r>
                  </a:p>
                  <a:p>
                    <a:r>
                      <a:rPr lang="en-US" altLang="ja-JP" dirty="0"/>
                      <a:t>20</a:t>
                    </a:r>
                    <a:r>
                      <a:rPr lang="ja-JP" altLang="en-US" dirty="0"/>
                      <a:t>％（</a:t>
                    </a:r>
                    <a:fld id="{4B00BBDC-BBD2-47B9-8BC0-160BD1B43FB2}" type="VALUE">
                      <a:rPr lang="en-US" altLang="ja-JP" smtClean="0"/>
                      <a:pPr/>
                      <a:t>[値]</a:t>
                    </a:fld>
                    <a:r>
                      <a:rPr lang="ja-JP" alt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E0-6143-9F38-761091D9A821}"/>
                </c:ext>
              </c:extLst>
            </c:dLbl>
            <c:dLbl>
              <c:idx val="1"/>
              <c:tx>
                <c:rich>
                  <a:bodyPr/>
                  <a:lstStyle/>
                  <a:p>
                    <a:r>
                      <a:rPr lang="en-US" altLang="ja-JP"/>
                      <a:t>2</a:t>
                    </a:r>
                    <a:r>
                      <a:rPr lang="ja-JP" altLang="en-US"/>
                      <a:t>コマに</a:t>
                    </a:r>
                    <a:r>
                      <a:rPr lang="en-US" altLang="ja-JP"/>
                      <a:t>1</a:t>
                    </a:r>
                    <a:r>
                      <a:rPr lang="ja-JP" altLang="en-US"/>
                      <a:t>回</a:t>
                    </a:r>
                  </a:p>
                  <a:p>
                    <a:r>
                      <a:rPr lang="en-US" altLang="ja-JP"/>
                      <a:t>40</a:t>
                    </a:r>
                    <a:r>
                      <a:rPr lang="ja-JP" altLang="en-US"/>
                      <a:t>％（</a:t>
                    </a:r>
                    <a:fld id="{FAFEE4C6-9AB4-411A-B79E-AC9E3E87A0A5}" type="VALUE">
                      <a:rPr lang="en-US" altLang="ja-JP" smtClean="0"/>
                      <a:pPr/>
                      <a:t>[値]</a:t>
                    </a:fld>
                    <a:r>
                      <a:rPr lang="ja-JP" alt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EE0-6143-9F38-761091D9A821}"/>
                </c:ext>
              </c:extLst>
            </c:dLbl>
            <c:dLbl>
              <c:idx val="2"/>
              <c:tx>
                <c:rich>
                  <a:bodyPr/>
                  <a:lstStyle/>
                  <a:p>
                    <a:r>
                      <a:rPr lang="en-US" altLang="ja-JP"/>
                      <a:t>1</a:t>
                    </a:r>
                    <a:r>
                      <a:rPr lang="ja-JP" altLang="en-US"/>
                      <a:t>日に</a:t>
                    </a:r>
                    <a:r>
                      <a:rPr lang="en-US" altLang="ja-JP"/>
                      <a:t>1</a:t>
                    </a:r>
                    <a:r>
                      <a:rPr lang="ja-JP" altLang="en-US"/>
                      <a:t>回</a:t>
                    </a:r>
                  </a:p>
                  <a:p>
                    <a:r>
                      <a:rPr lang="en-US" altLang="ja-JP"/>
                      <a:t>24</a:t>
                    </a:r>
                    <a:r>
                      <a:rPr lang="ja-JP" altLang="en-US"/>
                      <a:t>％（</a:t>
                    </a:r>
                    <a:fld id="{AB3FF098-1D73-4868-9AB1-6179A3D609F3}" type="VALUE">
                      <a:rPr lang="en-US" altLang="ja-JP" smtClean="0"/>
                      <a:pPr/>
                      <a:t>[値]</a:t>
                    </a:fld>
                    <a:r>
                      <a:rPr lang="ja-JP" alt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EE0-6143-9F38-761091D9A821}"/>
                </c:ext>
              </c:extLst>
            </c:dLbl>
            <c:dLbl>
              <c:idx val="3"/>
              <c:layout>
                <c:manualLayout>
                  <c:x val="8.3413179511394195E-2"/>
                  <c:y val="0.118765805720604"/>
                </c:manualLayout>
              </c:layout>
              <c:tx>
                <c:rich>
                  <a:bodyPr/>
                  <a:lstStyle/>
                  <a:p>
                    <a:r>
                      <a:rPr lang="en-US" altLang="ja-JP" dirty="0"/>
                      <a:t>1</a:t>
                    </a:r>
                    <a:r>
                      <a:rPr lang="ja-JP" altLang="en-US" dirty="0"/>
                      <a:t>週間に３</a:t>
                    </a:r>
                    <a:r>
                      <a:rPr lang="en-US" altLang="ja-JP" dirty="0"/>
                      <a:t>,4</a:t>
                    </a:r>
                    <a:r>
                      <a:rPr lang="ja-JP" altLang="en-US" dirty="0"/>
                      <a:t>コマ</a:t>
                    </a:r>
                  </a:p>
                  <a:p>
                    <a:r>
                      <a:rPr lang="en-US" altLang="ja-JP" dirty="0"/>
                      <a:t>9</a:t>
                    </a:r>
                    <a:r>
                      <a:rPr lang="ja-JP" altLang="en-US" dirty="0"/>
                      <a:t>％（</a:t>
                    </a:r>
                    <a:fld id="{80BA991E-09FB-4F42-9433-263D9512423B}" type="VALUE">
                      <a:rPr lang="en-US" altLang="ja-JP" smtClean="0"/>
                      <a:pPr/>
                      <a:t>[値]</a:t>
                    </a:fld>
                    <a:r>
                      <a:rPr lang="ja-JP" altLang="en-US" dirty="0"/>
                      <a:t>）</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4797406807131281"/>
                      <c:h val="0.18387453612192853"/>
                    </c:manualLayout>
                  </c15:layout>
                  <c15:dlblFieldTable/>
                  <c15:showDataLabelsRange val="0"/>
                </c:ext>
                <c:ext xmlns:c16="http://schemas.microsoft.com/office/drawing/2014/chart" uri="{C3380CC4-5D6E-409C-BE32-E72D297353CC}">
                  <c16:uniqueId val="{00000007-0EE0-6143-9F38-761091D9A821}"/>
                </c:ext>
              </c:extLst>
            </c:dLbl>
            <c:dLbl>
              <c:idx val="4"/>
              <c:layout>
                <c:manualLayout>
                  <c:x val="-3.7619163082734601E-2"/>
                  <c:y val="-4.8027439064579E-3"/>
                </c:manualLayout>
              </c:layout>
              <c:tx>
                <c:rich>
                  <a:bodyPr/>
                  <a:lstStyle/>
                  <a:p>
                    <a:r>
                      <a:rPr lang="en-US" altLang="ja-JP"/>
                      <a:t>1</a:t>
                    </a:r>
                    <a:r>
                      <a:rPr lang="ja-JP" altLang="en-US"/>
                      <a:t>週間に</a:t>
                    </a:r>
                    <a:r>
                      <a:rPr lang="en-US" altLang="ja-JP"/>
                      <a:t>1</a:t>
                    </a:r>
                    <a:r>
                      <a:rPr lang="ja-JP" altLang="en-US"/>
                      <a:t>回</a:t>
                    </a:r>
                  </a:p>
                  <a:p>
                    <a:r>
                      <a:rPr lang="en-US" altLang="ja-JP"/>
                      <a:t>4</a:t>
                    </a:r>
                    <a:r>
                      <a:rPr lang="ja-JP" altLang="en-US"/>
                      <a:t>％（</a:t>
                    </a:r>
                    <a:fld id="{E6E25368-E5B9-4F4D-88E2-1C845E9F3DC7}" type="VALUE">
                      <a:rPr lang="en-US" altLang="ja-JP" smtClean="0"/>
                      <a:pPr/>
                      <a:t>[値]</a:t>
                    </a:fld>
                    <a:r>
                      <a:rPr lang="ja-JP" alt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EE0-6143-9F38-761091D9A821}"/>
                </c:ext>
              </c:extLst>
            </c:dLbl>
            <c:dLbl>
              <c:idx val="5"/>
              <c:layout>
                <c:manualLayout>
                  <c:x val="5.1619511904609901E-2"/>
                  <c:y val="-8.2332752682135208E-3"/>
                </c:manualLayout>
              </c:layout>
              <c:tx>
                <c:rich>
                  <a:bodyPr/>
                  <a:lstStyle/>
                  <a:p>
                    <a:r>
                      <a:rPr lang="ja-JP" altLang="en-US" b="1" dirty="0"/>
                      <a:t>全くない</a:t>
                    </a:r>
                  </a:p>
                  <a:p>
                    <a:r>
                      <a:rPr lang="en-US" altLang="ja-JP" b="1" dirty="0"/>
                      <a:t>3</a:t>
                    </a:r>
                    <a:r>
                      <a:rPr lang="ja-JP" altLang="en-US" b="1" dirty="0"/>
                      <a:t>％（</a:t>
                    </a:r>
                    <a:fld id="{D4E2868D-B512-48A5-A517-A4F10438B7BF}" type="VALUE">
                      <a:rPr lang="en-US" altLang="ja-JP" b="1" smtClean="0"/>
                      <a:pPr/>
                      <a:t>[値]</a:t>
                    </a:fld>
                    <a:r>
                      <a:rPr lang="ja-JP" altLang="en-US" b="1"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EE0-6143-9F38-761091D9A821}"/>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毎コマ</c:v>
                </c:pt>
                <c:pt idx="1">
                  <c:v>2コマに1回</c:v>
                </c:pt>
                <c:pt idx="2">
                  <c:v>1日に1回</c:v>
                </c:pt>
                <c:pt idx="3">
                  <c:v>1週間に3,4回</c:v>
                </c:pt>
                <c:pt idx="4">
                  <c:v>1週間に1回</c:v>
                </c:pt>
                <c:pt idx="5">
                  <c:v>全くない</c:v>
                </c:pt>
              </c:strCache>
            </c:strRef>
          </c:cat>
          <c:val>
            <c:numRef>
              <c:f>Sheet1!$B$2:$B$7</c:f>
              <c:numCache>
                <c:formatCode>General</c:formatCode>
                <c:ptCount val="6"/>
                <c:pt idx="0">
                  <c:v>51</c:v>
                </c:pt>
                <c:pt idx="1">
                  <c:v>100</c:v>
                </c:pt>
                <c:pt idx="2">
                  <c:v>61</c:v>
                </c:pt>
                <c:pt idx="3">
                  <c:v>23</c:v>
                </c:pt>
                <c:pt idx="4">
                  <c:v>9</c:v>
                </c:pt>
                <c:pt idx="5">
                  <c:v>7</c:v>
                </c:pt>
              </c:numCache>
            </c:numRef>
          </c:val>
          <c:extLst>
            <c:ext xmlns:c16="http://schemas.microsoft.com/office/drawing/2014/chart" uri="{C3380CC4-5D6E-409C-BE32-E72D297353CC}">
              <c16:uniqueId val="{0000000C-0EE0-6143-9F38-761091D9A82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0.0365</cdr:x>
      <cdr:y>0.31729</cdr:y>
    </cdr:from>
    <cdr:to>
      <cdr:x>0.1723</cdr:x>
      <cdr:y>0.39553</cdr:y>
    </cdr:to>
    <cdr:sp macro="" textlink="">
      <cdr:nvSpPr>
        <cdr:cNvPr id="2" name="テキスト ボックス 1"/>
        <cdr:cNvSpPr txBox="1"/>
      </cdr:nvSpPr>
      <cdr:spPr>
        <a:xfrm xmlns:a="http://schemas.openxmlformats.org/drawingml/2006/main">
          <a:off x="306995" y="1530447"/>
          <a:ext cx="1142239" cy="377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dirty="0">
              <a:latin typeface="メイリオ" panose="020B0604030504040204" pitchFamily="50" charset="-128"/>
              <a:ea typeface="メイリオ" panose="020B0604030504040204" pitchFamily="50" charset="-128"/>
            </a:rPr>
            <a:t>N=303</a:t>
          </a:r>
          <a:endParaRPr lang="ja-JP" altLang="en-US" sz="1600"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0.02909</cdr:x>
      <cdr:y>0.7244</cdr:y>
    </cdr:from>
    <cdr:to>
      <cdr:x>0.1649</cdr:x>
      <cdr:y>0.80263</cdr:y>
    </cdr:to>
    <cdr:sp macro="" textlink="">
      <cdr:nvSpPr>
        <cdr:cNvPr id="3" name="テキスト ボックス 1"/>
        <cdr:cNvSpPr txBox="1"/>
      </cdr:nvSpPr>
      <cdr:spPr>
        <a:xfrm xmlns:a="http://schemas.openxmlformats.org/drawingml/2006/main">
          <a:off x="244707" y="3494135"/>
          <a:ext cx="1142239" cy="3773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600" dirty="0">
              <a:latin typeface="メイリオ" panose="020B0604030504040204" pitchFamily="50" charset="-128"/>
              <a:ea typeface="メイリオ" panose="020B0604030504040204" pitchFamily="50" charset="-128"/>
            </a:rPr>
            <a:t>N=302</a:t>
          </a:r>
          <a:endParaRPr lang="ja-JP" altLang="en-US" sz="1600"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0.17256</cdr:x>
      <cdr:y>0.61674</cdr:y>
    </cdr:from>
    <cdr:to>
      <cdr:x>0.60838</cdr:x>
      <cdr:y>0.81946</cdr:y>
    </cdr:to>
    <cdr:sp macro="" textlink="">
      <cdr:nvSpPr>
        <cdr:cNvPr id="4" name="正方形/長方形 3"/>
        <cdr:cNvSpPr/>
      </cdr:nvSpPr>
      <cdr:spPr>
        <a:xfrm xmlns:a="http://schemas.openxmlformats.org/drawingml/2006/main">
          <a:off x="1451429" y="2974837"/>
          <a:ext cx="3665661" cy="977810"/>
        </a:xfrm>
        <a:prstGeom xmlns:a="http://schemas.openxmlformats.org/drawingml/2006/main" prst="rect">
          <a:avLst/>
        </a:prstGeom>
        <a:noFill xmlns:a="http://schemas.openxmlformats.org/drawingml/2006/main"/>
        <a:ln xmlns:a="http://schemas.openxmlformats.org/drawingml/2006/main" w="76200" cmpd="sng">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0.29295</cdr:x>
      <cdr:y>0.19968</cdr:y>
    </cdr:from>
    <cdr:to>
      <cdr:x>0.65804</cdr:x>
      <cdr:y>0.90743</cdr:y>
    </cdr:to>
    <cdr:sp macro="" textlink="">
      <cdr:nvSpPr>
        <cdr:cNvPr id="4" name="パイ 3"/>
        <cdr:cNvSpPr/>
      </cdr:nvSpPr>
      <cdr:spPr>
        <a:xfrm xmlns:a="http://schemas.openxmlformats.org/drawingml/2006/main">
          <a:off x="3090692" y="1097859"/>
          <a:ext cx="3851785" cy="3891273"/>
        </a:xfrm>
        <a:prstGeom xmlns:a="http://schemas.openxmlformats.org/drawingml/2006/main" prst="pie">
          <a:avLst>
            <a:gd name="adj1" fmla="val 10729784"/>
            <a:gd name="adj2" fmla="val 16200000"/>
          </a:avLst>
        </a:prstGeom>
        <a:noFill xmlns:a="http://schemas.openxmlformats.org/drawingml/2006/main"/>
        <a:ln xmlns:a="http://schemas.openxmlformats.org/drawingml/2006/main" w="76200" cmpd="sng">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0.60682</cdr:x>
      <cdr:y>0.83435</cdr:y>
    </cdr:from>
    <cdr:to>
      <cdr:x>0.73945</cdr:x>
      <cdr:y>0.90716</cdr:y>
    </cdr:to>
    <cdr:sp macro="" textlink="">
      <cdr:nvSpPr>
        <cdr:cNvPr id="5" name="テキスト ボックス 4"/>
        <cdr:cNvSpPr txBox="1"/>
      </cdr:nvSpPr>
      <cdr:spPr>
        <a:xfrm xmlns:a="http://schemas.openxmlformats.org/drawingml/2006/main">
          <a:off x="6402110" y="4587353"/>
          <a:ext cx="1399310" cy="4002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800" dirty="0">
              <a:latin typeface="メイリオ" panose="020B0604030504040204" pitchFamily="50" charset="-128"/>
              <a:ea typeface="メイリオ" panose="020B0604030504040204" pitchFamily="50" charset="-128"/>
            </a:rPr>
            <a:t>N=309</a:t>
          </a:r>
          <a:endParaRPr lang="ja-JP" altLang="en-US" sz="1800"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0.05564</cdr:x>
      <cdr:y>0.32595</cdr:y>
    </cdr:from>
    <cdr:to>
      <cdr:x>0.20741</cdr:x>
      <cdr:y>0.49226</cdr:y>
    </cdr:to>
    <cdr:sp macro="" textlink="">
      <cdr:nvSpPr>
        <cdr:cNvPr id="2" name="テキスト ボックス 1">
          <a:extLst xmlns:a="http://schemas.openxmlformats.org/drawingml/2006/main">
            <a:ext uri="{FF2B5EF4-FFF2-40B4-BE49-F238E27FC236}">
              <a16:creationId xmlns:a16="http://schemas.microsoft.com/office/drawing/2014/main" id="{B7E6C160-62CA-C740-85FB-7215796C01B3}"/>
            </a:ext>
          </a:extLst>
        </cdr:cNvPr>
        <cdr:cNvSpPr txBox="1"/>
      </cdr:nvSpPr>
      <cdr:spPr>
        <a:xfrm xmlns:a="http://schemas.openxmlformats.org/drawingml/2006/main">
          <a:off x="586974" y="1792122"/>
          <a:ext cx="1601209" cy="9143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4800" dirty="0">
              <a:solidFill>
                <a:srgbClr val="FF0000"/>
              </a:solidFill>
            </a:rPr>
            <a:t>約</a:t>
          </a:r>
          <a:r>
            <a:rPr lang="en-US" altLang="ja-JP" sz="6000" dirty="0">
              <a:solidFill>
                <a:srgbClr val="FF0000"/>
              </a:solidFill>
            </a:rPr>
            <a:t>25%</a:t>
          </a:r>
          <a:endParaRPr lang="ja-JP" altLang="en-US" sz="6000" dirty="0">
            <a:solidFill>
              <a:srgbClr val="FF0000"/>
            </a:solidFill>
          </a:endParaRPr>
        </a:p>
      </cdr:txBody>
    </cdr:sp>
  </cdr:relSizeAnchor>
  <cdr:relSizeAnchor xmlns:cdr="http://schemas.openxmlformats.org/drawingml/2006/chartDrawing">
    <cdr:from>
      <cdr:x>0.29483</cdr:x>
      <cdr:y>0.92443</cdr:y>
    </cdr:from>
    <cdr:to>
      <cdr:x>0.6856</cdr:x>
      <cdr:y>1</cdr:y>
    </cdr:to>
    <cdr:sp macro="" textlink="">
      <cdr:nvSpPr>
        <cdr:cNvPr id="6" name="テキスト ボックス 6">
          <a:extLst xmlns:a="http://schemas.openxmlformats.org/drawingml/2006/main">
            <a:ext uri="{FF2B5EF4-FFF2-40B4-BE49-F238E27FC236}">
              <a16:creationId xmlns:a16="http://schemas.microsoft.com/office/drawing/2014/main" id="{1C8454A0-26FC-F84E-A2AF-7CF2F4F08CA1}"/>
            </a:ext>
          </a:extLst>
        </cdr:cNvPr>
        <cdr:cNvSpPr txBox="1"/>
      </cdr:nvSpPr>
      <cdr:spPr>
        <a:xfrm xmlns:a="http://schemas.openxmlformats.org/drawingml/2006/main">
          <a:off x="3110499" y="5082592"/>
          <a:ext cx="412271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2100" dirty="0">
              <a:latin typeface="メイリオ" panose="020B0604030504040204" pitchFamily="50" charset="-128"/>
              <a:ea typeface="メイリオ" panose="020B0604030504040204" pitchFamily="50" charset="-128"/>
            </a:rPr>
            <a:t>図</a:t>
          </a:r>
          <a:r>
            <a:rPr lang="ja-JP" altLang="ja-JP" sz="2100" dirty="0">
              <a:latin typeface="メイリオ" panose="020B0604030504040204" pitchFamily="50" charset="-128"/>
              <a:ea typeface="メイリオ" panose="020B0604030504040204" pitchFamily="50" charset="-128"/>
            </a:rPr>
            <a:t>8</a:t>
          </a:r>
          <a:r>
            <a:rPr kumimoji="1" lang="en-US" altLang="ja-JP" sz="2100" dirty="0">
              <a:latin typeface="メイリオ" panose="020B0604030504040204" pitchFamily="50" charset="-128"/>
              <a:ea typeface="メイリオ" panose="020B0604030504040204" pitchFamily="50" charset="-128"/>
            </a:rPr>
            <a:t> </a:t>
          </a:r>
          <a:r>
            <a:rPr lang="ja-JP" altLang="en-US" sz="2100" dirty="0">
              <a:latin typeface="メイリオ" panose="020B0604030504040204" pitchFamily="50" charset="-128"/>
              <a:ea typeface="メイリオ" panose="020B0604030504040204" pitchFamily="50" charset="-128"/>
            </a:rPr>
            <a:t>時限ごとの眠気の程度</a:t>
          </a:r>
          <a:endParaRPr kumimoji="1" lang="ja-JP" altLang="en-US" sz="2100" dirty="0">
            <a:latin typeface="メイリオ" panose="020B0604030504040204" pitchFamily="50" charset="-128"/>
            <a:ea typeface="メイリオ"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0.68569</cdr:x>
      <cdr:y>0.18242</cdr:y>
    </cdr:from>
    <cdr:to>
      <cdr:x>0.84873</cdr:x>
      <cdr:y>0.30719</cdr:y>
    </cdr:to>
    <cdr:sp macro="" textlink="">
      <cdr:nvSpPr>
        <cdr:cNvPr id="2" name="テキスト ボックス 1"/>
        <cdr:cNvSpPr txBox="1"/>
      </cdr:nvSpPr>
      <cdr:spPr>
        <a:xfrm xmlns:a="http://schemas.openxmlformats.org/drawingml/2006/main">
          <a:off x="7210425" y="793750"/>
          <a:ext cx="1714500" cy="542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0.73913</cdr:x>
      <cdr:y>0.28749</cdr:y>
    </cdr:from>
    <cdr:to>
      <cdr:x>0.82337</cdr:x>
      <cdr:y>0.44947</cdr:y>
    </cdr:to>
    <cdr:sp macro="" textlink="">
      <cdr:nvSpPr>
        <cdr:cNvPr id="3" name="テキスト ボックス 2"/>
        <cdr:cNvSpPr txBox="1"/>
      </cdr:nvSpPr>
      <cdr:spPr>
        <a:xfrm xmlns:a="http://schemas.openxmlformats.org/drawingml/2006/main">
          <a:off x="7772400" y="1250950"/>
          <a:ext cx="885825" cy="704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0.51643</cdr:x>
      <cdr:y>0.34172</cdr:y>
    </cdr:from>
    <cdr:to>
      <cdr:x>0.87008</cdr:x>
      <cdr:y>0.55413</cdr:y>
    </cdr:to>
    <cdr:sp macro="" textlink="">
      <cdr:nvSpPr>
        <cdr:cNvPr id="4" name="テキスト ボックス 3"/>
        <cdr:cNvSpPr txBox="1"/>
      </cdr:nvSpPr>
      <cdr:spPr>
        <a:xfrm xmlns:a="http://schemas.openxmlformats.org/drawingml/2006/main">
          <a:off x="2211214" y="1184865"/>
          <a:ext cx="1514217" cy="73653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ja-JP" altLang="en-US" sz="1800" b="1" dirty="0">
              <a:latin typeface="メイリオ" panose="020B0604030504040204" pitchFamily="50" charset="-128"/>
              <a:ea typeface="メイリオ" panose="020B0604030504040204" pitchFamily="50" charset="-128"/>
            </a:rPr>
            <a:t>疑いあり</a:t>
          </a:r>
          <a:endParaRPr lang="en-US" altLang="ja-JP" sz="1800" b="1" dirty="0">
            <a:latin typeface="メイリオ" panose="020B0604030504040204" pitchFamily="50" charset="-128"/>
            <a:ea typeface="メイリオ" panose="020B0604030504040204" pitchFamily="50" charset="-128"/>
          </a:endParaRPr>
        </a:p>
        <a:p xmlns:a="http://schemas.openxmlformats.org/drawingml/2006/main">
          <a:pPr algn="ctr"/>
          <a:r>
            <a:rPr lang="en-US" altLang="ja-JP" sz="1800" b="1" dirty="0">
              <a:latin typeface="メイリオ" panose="020B0604030504040204" pitchFamily="50" charset="-128"/>
              <a:ea typeface="メイリオ" panose="020B0604030504040204" pitchFamily="50" charset="-128"/>
            </a:rPr>
            <a:t>43</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(134)</a:t>
          </a:r>
          <a:endParaRPr lang="ja-JP" altLang="en-US" sz="1800" b="1"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0.19087</cdr:x>
      <cdr:y>0.61027</cdr:y>
    </cdr:from>
    <cdr:to>
      <cdr:x>0.55532</cdr:x>
      <cdr:y>0.89013</cdr:y>
    </cdr:to>
    <cdr:sp macro="" textlink="">
      <cdr:nvSpPr>
        <cdr:cNvPr id="5" name="テキスト ボックス 4"/>
        <cdr:cNvSpPr txBox="1"/>
      </cdr:nvSpPr>
      <cdr:spPr>
        <a:xfrm xmlns:a="http://schemas.openxmlformats.org/drawingml/2006/main">
          <a:off x="817270" y="2116059"/>
          <a:ext cx="1560450" cy="97039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ja-JP" altLang="en-US" sz="1800" b="1" dirty="0">
              <a:latin typeface="メイリオ" panose="020B0604030504040204" pitchFamily="50" charset="-128"/>
              <a:ea typeface="メイリオ" panose="020B0604030504040204" pitchFamily="50" charset="-128"/>
            </a:rPr>
            <a:t>少し疑いあり</a:t>
          </a:r>
          <a:endParaRPr lang="en-US" altLang="ja-JP" sz="1800" b="1" dirty="0">
            <a:latin typeface="メイリオ" panose="020B0604030504040204" pitchFamily="50" charset="-128"/>
            <a:ea typeface="メイリオ" panose="020B0604030504040204" pitchFamily="50" charset="-128"/>
          </a:endParaRPr>
        </a:p>
        <a:p xmlns:a="http://schemas.openxmlformats.org/drawingml/2006/main">
          <a:pPr algn="ctr"/>
          <a:r>
            <a:rPr lang="en-US" altLang="ja-JP" sz="1800" b="1" dirty="0">
              <a:latin typeface="メイリオ" panose="020B0604030504040204" pitchFamily="50" charset="-128"/>
              <a:ea typeface="メイリオ" panose="020B0604030504040204" pitchFamily="50" charset="-128"/>
            </a:rPr>
            <a:t>28</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(87)</a:t>
          </a:r>
        </a:p>
      </cdr:txBody>
    </cdr:sp>
  </cdr:relSizeAnchor>
  <cdr:relSizeAnchor xmlns:cdr="http://schemas.openxmlformats.org/drawingml/2006/chartDrawing">
    <cdr:from>
      <cdr:x>0.74366</cdr:x>
      <cdr:y>0.24371</cdr:y>
    </cdr:from>
    <cdr:to>
      <cdr:x>0.95652</cdr:x>
      <cdr:y>0.48449</cdr:y>
    </cdr:to>
    <cdr:sp macro="" textlink="">
      <cdr:nvSpPr>
        <cdr:cNvPr id="6" name="テキスト ボックス 5"/>
        <cdr:cNvSpPr txBox="1"/>
      </cdr:nvSpPr>
      <cdr:spPr>
        <a:xfrm xmlns:a="http://schemas.openxmlformats.org/drawingml/2006/main">
          <a:off x="7820025" y="1060450"/>
          <a:ext cx="2238375" cy="1047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0.01274</cdr:x>
      <cdr:y>0.03349</cdr:y>
    </cdr:from>
    <cdr:to>
      <cdr:x>0.23672</cdr:x>
      <cdr:y>0.17581</cdr:y>
    </cdr:to>
    <cdr:sp macro="" textlink="">
      <cdr:nvSpPr>
        <cdr:cNvPr id="7" name="テキスト ボックス 6"/>
        <cdr:cNvSpPr txBox="1"/>
      </cdr:nvSpPr>
      <cdr:spPr>
        <a:xfrm xmlns:a="http://schemas.openxmlformats.org/drawingml/2006/main">
          <a:off x="54552" y="116114"/>
          <a:ext cx="959034" cy="493486"/>
        </a:xfrm>
        <a:prstGeom xmlns:a="http://schemas.openxmlformats.org/drawingml/2006/main" prst="rect">
          <a:avLst/>
        </a:prstGeom>
        <a:solidFill xmlns:a="http://schemas.openxmlformats.org/drawingml/2006/main">
          <a:schemeClr val="bg1">
            <a:lumMod val="85000"/>
            <a:alpha val="60000"/>
          </a:schemeClr>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b="1" dirty="0">
              <a:latin typeface="メイリオ" panose="020B0604030504040204" pitchFamily="50" charset="-128"/>
              <a:ea typeface="メイリオ" panose="020B0604030504040204" pitchFamily="50" charset="-128"/>
            </a:rPr>
            <a:t>問題なし</a:t>
          </a:r>
          <a:endParaRPr lang="en-US" altLang="ja-JP" sz="1200" b="1" dirty="0">
            <a:latin typeface="メイリオ" panose="020B0604030504040204" pitchFamily="50" charset="-128"/>
            <a:ea typeface="メイリオ" panose="020B0604030504040204" pitchFamily="50" charset="-128"/>
          </a:endParaRPr>
        </a:p>
        <a:p xmlns:a="http://schemas.openxmlformats.org/drawingml/2006/main">
          <a:pPr algn="ctr"/>
          <a:r>
            <a:rPr lang="en-US" altLang="ja-JP" sz="1200" b="1" dirty="0">
              <a:latin typeface="メイリオ" panose="020B0604030504040204" pitchFamily="50" charset="-128"/>
              <a:ea typeface="メイリオ" panose="020B0604030504040204" pitchFamily="50" charset="-128"/>
            </a:rPr>
            <a:t>29</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(89)</a:t>
          </a:r>
          <a:endParaRPr lang="ja-JP" altLang="en-US" sz="1200" b="1"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0.6983</cdr:x>
      <cdr:y>0.88926</cdr:y>
    </cdr:from>
    <cdr:to>
      <cdr:x>0.85772</cdr:x>
      <cdr:y>1</cdr:y>
    </cdr:to>
    <cdr:sp macro="" textlink="">
      <cdr:nvSpPr>
        <cdr:cNvPr id="8" name="テキスト ボックス 7"/>
        <cdr:cNvSpPr txBox="1"/>
      </cdr:nvSpPr>
      <cdr:spPr>
        <a:xfrm xmlns:a="http://schemas.openxmlformats.org/drawingml/2006/main">
          <a:off x="6223060" y="4917556"/>
          <a:ext cx="1420714" cy="612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860" dirty="0">
              <a:latin typeface="メイリオ" panose="020B0604030504040204" pitchFamily="50" charset="-128"/>
              <a:ea typeface="メイリオ" panose="020B0604030504040204" pitchFamily="50" charset="-128"/>
            </a:rPr>
            <a:t>N=310</a:t>
          </a:r>
          <a:endParaRPr lang="ja-JP" altLang="en-US" sz="1860"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0.19381</cdr:x>
      <cdr:y>0.15748</cdr:y>
    </cdr:from>
    <cdr:to>
      <cdr:x>0.32736</cdr:x>
      <cdr:y>0.27822</cdr:y>
    </cdr:to>
    <cdr:cxnSp macro="">
      <cdr:nvCxnSpPr>
        <cdr:cNvPr id="13" name="直線矢印コネクタ 12">
          <a:extLst xmlns:a="http://schemas.openxmlformats.org/drawingml/2006/main">
            <a:ext uri="{FF2B5EF4-FFF2-40B4-BE49-F238E27FC236}">
              <a16:creationId xmlns:a16="http://schemas.microsoft.com/office/drawing/2014/main" id="{8C39E0ED-363A-425F-A58E-725F678DB9DF}"/>
            </a:ext>
          </a:extLst>
        </cdr:cNvPr>
        <cdr:cNvCxnSpPr/>
      </cdr:nvCxnSpPr>
      <cdr:spPr>
        <a:xfrm xmlns:a="http://schemas.openxmlformats.org/drawingml/2006/main">
          <a:off x="1727200" y="870856"/>
          <a:ext cx="1190171" cy="667658"/>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0.28571</cdr:x>
      <cdr:y>0.49974</cdr:y>
    </cdr:from>
    <cdr:to>
      <cdr:x>0.40135</cdr:x>
      <cdr:y>0.5601</cdr:y>
    </cdr:to>
    <cdr:grpSp>
      <cdr:nvGrpSpPr>
        <cdr:cNvPr id="12" name="グループ化 11">
          <a:extLst xmlns:a="http://schemas.openxmlformats.org/drawingml/2006/main">
            <a:ext uri="{FF2B5EF4-FFF2-40B4-BE49-F238E27FC236}">
              <a16:creationId xmlns:a16="http://schemas.microsoft.com/office/drawing/2014/main" id="{28C2F7C1-FE47-404A-8B06-14FF769F5D70}"/>
            </a:ext>
          </a:extLst>
        </cdr:cNvPr>
        <cdr:cNvGrpSpPr/>
      </cdr:nvGrpSpPr>
      <cdr:grpSpPr>
        <a:xfrm xmlns:a="http://schemas.openxmlformats.org/drawingml/2006/main">
          <a:off x="2394821" y="3039226"/>
          <a:ext cx="969294" cy="367086"/>
          <a:chOff x="1613805" y="1861178"/>
          <a:chExt cx="653146" cy="224798"/>
        </a:xfrm>
      </cdr:grpSpPr>
      <cdr:sp macro="" textlink="">
        <cdr:nvSpPr>
          <cdr:cNvPr id="8" name="角丸四角形 7"/>
          <cdr:cNvSpPr/>
        </cdr:nvSpPr>
        <cdr:spPr>
          <a:xfrm xmlns:a="http://schemas.openxmlformats.org/drawingml/2006/main">
            <a:off x="1613805" y="1861178"/>
            <a:ext cx="653146" cy="224798"/>
          </a:xfrm>
          <a:prstGeom xmlns:a="http://schemas.openxmlformats.org/drawingml/2006/main" prst="roundRect">
            <a:avLst/>
          </a:prstGeom>
          <a:noFill xmlns:a="http://schemas.openxmlformats.org/drawingml/2006/main"/>
          <a:ln xmlns:a="http://schemas.openxmlformats.org/drawingml/2006/main" w="1905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dirty="0">
                <a:latin typeface="メイリオ" panose="020B0604030504040204" pitchFamily="50" charset="-128"/>
                <a:ea typeface="メイリオ" panose="020B0604030504040204" pitchFamily="50" charset="-128"/>
              </a:rPr>
              <a:t>　</a:t>
            </a:r>
            <a:r>
              <a:rPr lang="ja-JP" altLang="en-US" dirty="0">
                <a:solidFill>
                  <a:sysClr val="windowText" lastClr="000000"/>
                </a:solidFill>
                <a:latin typeface="メイリオ" panose="020B0604030504040204" pitchFamily="50" charset="-128"/>
                <a:ea typeface="メイリオ" panose="020B0604030504040204" pitchFamily="50" charset="-128"/>
              </a:rPr>
              <a:t>よく寝る</a:t>
            </a:r>
            <a:endParaRPr lang="ja-JP" dirty="0">
              <a:solidFill>
                <a:sysClr val="windowText" lastClr="000000"/>
              </a:solidFill>
              <a:latin typeface="メイリオ" panose="020B0604030504040204" pitchFamily="50" charset="-128"/>
              <a:ea typeface="メイリオ" panose="020B0604030504040204" pitchFamily="50" charset="-128"/>
            </a:endParaRPr>
          </a:p>
        </cdr:txBody>
      </cdr:sp>
      <cdr:sp macro="" textlink="">
        <cdr:nvSpPr>
          <cdr:cNvPr id="4" name="正方形/長方形 3"/>
          <cdr:cNvSpPr/>
        </cdr:nvSpPr>
        <cdr:spPr>
          <a:xfrm xmlns:a="http://schemas.openxmlformats.org/drawingml/2006/main">
            <a:off x="1648632" y="1862135"/>
            <a:ext cx="102102" cy="81011"/>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grpSp>
  </cdr:relSizeAnchor>
  <cdr:relSizeAnchor xmlns:cdr="http://schemas.openxmlformats.org/drawingml/2006/chartDrawing">
    <cdr:from>
      <cdr:x>0.2355</cdr:x>
      <cdr:y>0.256</cdr:y>
    </cdr:from>
    <cdr:to>
      <cdr:x>0.38954</cdr:x>
      <cdr:y>0.32225</cdr:y>
    </cdr:to>
    <cdr:grpSp>
      <cdr:nvGrpSpPr>
        <cdr:cNvPr id="11" name="グループ化 10">
          <a:extLst xmlns:a="http://schemas.openxmlformats.org/drawingml/2006/main">
            <a:ext uri="{FF2B5EF4-FFF2-40B4-BE49-F238E27FC236}">
              <a16:creationId xmlns:a16="http://schemas.microsoft.com/office/drawing/2014/main" id="{33B68336-EA02-4013-903C-37345FE10366}"/>
            </a:ext>
          </a:extLst>
        </cdr:cNvPr>
        <cdr:cNvGrpSpPr/>
      </cdr:nvGrpSpPr>
      <cdr:grpSpPr>
        <a:xfrm xmlns:a="http://schemas.openxmlformats.org/drawingml/2006/main">
          <a:off x="1973961" y="1556893"/>
          <a:ext cx="1291163" cy="402907"/>
          <a:chOff x="1238250" y="1028701"/>
          <a:chExt cx="1009651" cy="295275"/>
        </a:xfrm>
      </cdr:grpSpPr>
      <cdr:sp macro="" textlink="">
        <cdr:nvSpPr>
          <cdr:cNvPr id="7" name="角丸四角形 6"/>
          <cdr:cNvSpPr/>
        </cdr:nvSpPr>
        <cdr:spPr>
          <a:xfrm xmlns:a="http://schemas.openxmlformats.org/drawingml/2006/main">
            <a:off x="1238250" y="1028701"/>
            <a:ext cx="1009651" cy="295275"/>
          </a:xfrm>
          <a:prstGeom xmlns:a="http://schemas.openxmlformats.org/drawingml/2006/main" prst="roundRect">
            <a:avLst/>
          </a:prstGeom>
          <a:noFill xmlns:a="http://schemas.openxmlformats.org/drawingml/2006/main"/>
          <a:ln xmlns:a="http://schemas.openxmlformats.org/drawingml/2006/main" w="19050">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a:t>　</a:t>
            </a:r>
            <a:r>
              <a:rPr lang="ja-JP" altLang="en-US">
                <a:solidFill>
                  <a:sysClr val="windowText" lastClr="000000"/>
                </a:solidFill>
                <a:latin typeface="メイリオ" panose="020B0604030504040204" pitchFamily="50" charset="-128"/>
                <a:ea typeface="メイリオ" panose="020B0604030504040204" pitchFamily="50" charset="-128"/>
              </a:rPr>
              <a:t>たまに寝る</a:t>
            </a:r>
            <a:endParaRPr lang="ja-JP">
              <a:solidFill>
                <a:sysClr val="windowText" lastClr="000000"/>
              </a:solidFill>
              <a:latin typeface="メイリオ" panose="020B0604030504040204" pitchFamily="50" charset="-128"/>
              <a:ea typeface="メイリオ" panose="020B0604030504040204" pitchFamily="50" charset="-128"/>
            </a:endParaRPr>
          </a:p>
        </cdr:txBody>
      </cdr:sp>
      <cdr:sp macro="" textlink="">
        <cdr:nvSpPr>
          <cdr:cNvPr id="6" name="正方形/長方形 5"/>
          <cdr:cNvSpPr/>
        </cdr:nvSpPr>
        <cdr:spPr>
          <a:xfrm xmlns:a="http://schemas.openxmlformats.org/drawingml/2006/main">
            <a:off x="1298575" y="1155700"/>
            <a:ext cx="85725" cy="95250"/>
          </a:xfrm>
          <a:prstGeom xmlns:a="http://schemas.openxmlformats.org/drawingml/2006/main" prst="rect">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grpSp>
  </cdr:relSizeAnchor>
  <cdr:relSizeAnchor xmlns:cdr="http://schemas.openxmlformats.org/drawingml/2006/chartDrawing">
    <cdr:from>
      <cdr:x>0.457</cdr:x>
      <cdr:y>0.22928</cdr:y>
    </cdr:from>
    <cdr:to>
      <cdr:x>0.63896</cdr:x>
      <cdr:y>0.33248</cdr:y>
    </cdr:to>
    <cdr:grpSp>
      <cdr:nvGrpSpPr>
        <cdr:cNvPr id="16" name="グループ化 15">
          <a:extLst xmlns:a="http://schemas.openxmlformats.org/drawingml/2006/main">
            <a:ext uri="{FF2B5EF4-FFF2-40B4-BE49-F238E27FC236}">
              <a16:creationId xmlns:a16="http://schemas.microsoft.com/office/drawing/2014/main" id="{0A05A26C-8B2F-4A92-AF98-CB7031A54CEB}"/>
            </a:ext>
          </a:extLst>
        </cdr:cNvPr>
        <cdr:cNvGrpSpPr/>
      </cdr:nvGrpSpPr>
      <cdr:grpSpPr>
        <a:xfrm xmlns:a="http://schemas.openxmlformats.org/drawingml/2006/main">
          <a:off x="3830574" y="1394392"/>
          <a:ext cx="1525188" cy="627623"/>
          <a:chOff x="2571745" y="958673"/>
          <a:chExt cx="1027771" cy="384330"/>
        </a:xfrm>
      </cdr:grpSpPr>
      <cdr:grpSp>
        <cdr:nvGrpSpPr>
          <cdr:cNvPr id="13" name="グループ化 12">
            <a:extLst xmlns:a="http://schemas.openxmlformats.org/drawingml/2006/main">
              <a:ext uri="{FF2B5EF4-FFF2-40B4-BE49-F238E27FC236}">
                <a16:creationId xmlns:a16="http://schemas.microsoft.com/office/drawing/2014/main" id="{6AFA8965-DA86-4175-8A91-73C5BA8220DA}"/>
              </a:ext>
            </a:extLst>
          </cdr:cNvPr>
          <cdr:cNvGrpSpPr/>
        </cdr:nvGrpSpPr>
        <cdr:grpSpPr>
          <a:xfrm xmlns:a="http://schemas.openxmlformats.org/drawingml/2006/main">
            <a:off x="3009898" y="958673"/>
            <a:ext cx="589618" cy="251002"/>
            <a:chOff x="2895598" y="834848"/>
            <a:chExt cx="589618" cy="251002"/>
          </a:xfrm>
        </cdr:grpSpPr>
        <cdr:sp macro="" textlink="">
          <cdr:nvSpPr>
            <cdr:cNvPr id="2" name="角丸四角形 1"/>
            <cdr:cNvSpPr/>
          </cdr:nvSpPr>
          <cdr:spPr>
            <a:xfrm xmlns:a="http://schemas.openxmlformats.org/drawingml/2006/main">
              <a:off x="2895598" y="834848"/>
              <a:ext cx="589618" cy="251002"/>
            </a:xfrm>
            <a:prstGeom xmlns:a="http://schemas.openxmlformats.org/drawingml/2006/main" prst="roundRect">
              <a:avLst/>
            </a:prstGeom>
            <a:solidFill xmlns:a="http://schemas.openxmlformats.org/drawingml/2006/main">
              <a:sysClr val="window" lastClr="FFFFFF"/>
            </a:solidFill>
            <a:ln xmlns:a="http://schemas.openxmlformats.org/drawingml/2006/main" w="19050"/>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a:solidFill>
                    <a:sysClr val="windowText" lastClr="000000"/>
                  </a:solidFill>
                  <a:latin typeface="メイリオ" panose="020B0604030504040204" pitchFamily="50" charset="-128"/>
                  <a:ea typeface="メイリオ" panose="020B0604030504040204" pitchFamily="50" charset="-128"/>
                </a:rPr>
                <a:t>　寝ない</a:t>
              </a:r>
              <a:endParaRPr lang="ja-JP">
                <a:solidFill>
                  <a:sysClr val="windowText" lastClr="000000"/>
                </a:solidFill>
                <a:latin typeface="メイリオ" panose="020B0604030504040204" pitchFamily="50" charset="-128"/>
                <a:ea typeface="メイリオ" panose="020B0604030504040204" pitchFamily="50" charset="-128"/>
              </a:endParaRPr>
            </a:p>
          </cdr:txBody>
        </cdr:sp>
        <cdr:sp macro="" textlink="">
          <cdr:nvSpPr>
            <cdr:cNvPr id="3" name="正方形/長方形 2"/>
            <cdr:cNvSpPr/>
          </cdr:nvSpPr>
          <cdr:spPr>
            <a:xfrm xmlns:a="http://schemas.openxmlformats.org/drawingml/2006/main">
              <a:off x="2962276" y="857251"/>
              <a:ext cx="85725" cy="95250"/>
            </a:xfrm>
            <a:prstGeom xmlns:a="http://schemas.openxmlformats.org/drawingml/2006/main" prst="rect">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grpSp>
      <cdr:cxnSp macro="">
        <cdr:nvCxnSpPr>
          <cdr:cNvPr id="15" name="直線コネクタ 14">
            <a:extLst xmlns:a="http://schemas.openxmlformats.org/drawingml/2006/main">
              <a:ext uri="{FF2B5EF4-FFF2-40B4-BE49-F238E27FC236}">
                <a16:creationId xmlns:a16="http://schemas.microsoft.com/office/drawing/2014/main" id="{BE2E589A-35DA-4608-B023-442DE0194F35}"/>
              </a:ext>
            </a:extLst>
          </cdr:cNvPr>
          <cdr:cNvCxnSpPr>
            <a:stCxn xmlns:a="http://schemas.openxmlformats.org/drawingml/2006/main" id="2" idx="1"/>
          </cdr:cNvCxnSpPr>
        </cdr:nvCxnSpPr>
        <cdr:spPr>
          <a:xfrm xmlns:a="http://schemas.openxmlformats.org/drawingml/2006/main" flipH="1">
            <a:off x="2571745" y="1084174"/>
            <a:ext cx="438154" cy="258829"/>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7E0A6-29CD-7845-ACB7-48ABD4D7B776}" type="datetimeFigureOut">
              <a:rPr kumimoji="1" lang="ja-JP" altLang="en-US" smtClean="0"/>
              <a:t>2018/6/25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6404E-46F1-1342-8E84-8794833BB3BE}" type="slidenum">
              <a:rPr kumimoji="1" lang="ja-JP" altLang="en-US" smtClean="0"/>
              <a:t>‹#›</a:t>
            </a:fld>
            <a:endParaRPr kumimoji="1" lang="ja-JP" altLang="en-US"/>
          </a:p>
        </p:txBody>
      </p:sp>
    </p:spTree>
    <p:extLst>
      <p:ext uri="{BB962C8B-B14F-4D97-AF65-F5344CB8AC3E}">
        <p14:creationId xmlns:p14="http://schemas.microsoft.com/office/powerpoint/2010/main" val="102168656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fpbb.com/search?fulltext=University%20of%20California%20San%20Diego&amp;category%5b%5d=AFPBB%3e%E8%A8%98%E4%BA%8B&amp;category%5b%5d=%E3%83%AF%E3%83%BC%E3%83%AB%E3%83%89%E3%82%AB%E3%83%83%E3%83%97&amp;category%5b%5d=%E4%BA%94%E8%BC%AA"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afpbb.com/search?fulltext=Sara%20Mednick&amp;category%5b%5d=AFPBB%3e%E8%A8%98%E4%BA%8B&amp;category%5b%5d=%E3%83%AF%E3%83%BC%E3%83%AB%E3%83%89%E3%82%AB%E3%83%83%E3%83%97&amp;category%5b%5d=%E4%BA%94%E8%BC%AA" TargetMode="External"/><Relationship Id="rId4" Type="http://schemas.openxmlformats.org/officeDocument/2006/relationships/hyperlink" Target="http://www.afpbb.com/search?fulltext=UCSD&amp;category%5b%5d=AFPBB%3e%E8%A8%98%E4%BA%8B&amp;category%5b%5d=%E3%83%AF%E3%83%BC%E3%83%AB%E3%83%89%E3%82%AB%E3%83%83%E3%83%97&amp;category%5b%5d=%E4%BA%94%E8%BC%A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・筑波大生が寝ている写真</a:t>
            </a:r>
            <a:endParaRPr kumimoji="1" lang="en-US" altLang="ja-JP" dirty="0"/>
          </a:p>
          <a:p>
            <a:r>
              <a:rPr kumimoji="1" lang="ja-JP" altLang="en-US"/>
              <a:t>大学内のような身近なところでも、このような光景はよく目にしますよね</a:t>
            </a:r>
            <a:endParaRPr kumimoji="1" lang="en-US" altLang="ja-JP" dirty="0"/>
          </a:p>
          <a:p>
            <a:r>
              <a:rPr kumimoji="1" lang="ja-JP" altLang="en-US"/>
              <a:t>授業中の眠気との戦いは誰しもが経験したことがあるはずです</a:t>
            </a:r>
            <a:endParaRPr kumimoji="1" lang="en-US" altLang="ja-JP" dirty="0"/>
          </a:p>
          <a:p>
            <a:r>
              <a:rPr kumimoji="1" lang="ja-JP" altLang="en-US"/>
              <a:t>・安倍さんの写真</a:t>
            </a:r>
            <a:endParaRPr kumimoji="1" lang="en-US" altLang="ja-JP" dirty="0"/>
          </a:p>
          <a:p>
            <a:r>
              <a:rPr kumimoji="1" lang="ja-JP" altLang="en-US"/>
              <a:t>社会人も同様です。国を担う安倍さんだって眠いときはあります</a:t>
            </a:r>
            <a:endParaRPr kumimoji="1" lang="en-US" altLang="ja-JP" dirty="0"/>
          </a:p>
          <a:p>
            <a:endParaRPr kumimoji="1" lang="en-US" altLang="ja-JP" dirty="0"/>
          </a:p>
          <a:p>
            <a:r>
              <a:rPr kumimoji="1" lang="ja-JP" altLang="en-US"/>
              <a:t>このように、学生や社会人問わず日本人は日々眠気と戦っているのです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76404E-46F1-1342-8E84-8794833BB3B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38631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一つ目に、午睡の導入が挙げられます</a:t>
            </a:r>
            <a:endParaRPr kumimoji="1" lang="en-US" altLang="ja-JP" dirty="0"/>
          </a:p>
          <a:p>
            <a:r>
              <a:rPr kumimoji="1" lang="ja-JP" altLang="en-US"/>
              <a:t>福岡県立明善高校では、</a:t>
            </a:r>
            <a:r>
              <a:rPr kumimoji="1" lang="en-US" altLang="ja-JP" dirty="0"/>
              <a:t>2004</a:t>
            </a:r>
            <a:r>
              <a:rPr kumimoji="1" lang="ja-JP" altLang="en-US"/>
              <a:t>年から昼休みの</a:t>
            </a:r>
            <a:r>
              <a:rPr kumimoji="1" lang="en-US" altLang="ja-JP" dirty="0"/>
              <a:t>15</a:t>
            </a:r>
            <a:r>
              <a:rPr kumimoji="1" lang="ja-JP" altLang="en-US"/>
              <a:t>分間を利用して昼寝を行っています</a:t>
            </a:r>
            <a:endParaRPr kumimoji="1" lang="en-US" altLang="ja-JP" dirty="0"/>
          </a:p>
          <a:p>
            <a:r>
              <a:rPr kumimoji="1" lang="ja-JP" altLang="en-US"/>
              <a:t>健康の増進や、学習効率の向上を図るために取り組みがなされています</a:t>
            </a:r>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14</a:t>
            </a:fld>
            <a:endParaRPr kumimoji="1" lang="ja-JP" altLang="en-US"/>
          </a:p>
        </p:txBody>
      </p:sp>
    </p:spTree>
    <p:extLst>
      <p:ext uri="{BB962C8B-B14F-4D97-AF65-F5344CB8AC3E}">
        <p14:creationId xmlns:p14="http://schemas.microsoft.com/office/powerpoint/2010/main" val="2152810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ということで、これらのことを踏まえ、</a:t>
            </a:r>
            <a:endParaRPr kumimoji="1" lang="en-US" altLang="ja-JP" dirty="0"/>
          </a:p>
          <a:p>
            <a:r>
              <a:rPr kumimoji="1" lang="ja-JP" altLang="en-US"/>
              <a:t>私たちの実習の研究目的は</a:t>
            </a:r>
            <a:endParaRPr kumimoji="1" lang="en-US" altLang="ja-JP" dirty="0"/>
          </a:p>
          <a:p>
            <a:r>
              <a:rPr kumimoji="1" lang="ja-JP" altLang="en-US"/>
              <a:t>筑波大生の睡眠の実態を調査し、解決策を提案することで、</a:t>
            </a:r>
            <a:endParaRPr kumimoji="1" lang="en-US" altLang="ja-JP" dirty="0"/>
          </a:p>
          <a:p>
            <a:r>
              <a:rPr kumimoji="1" lang="ja-JP" altLang="en-US"/>
              <a:t>学習効率向上・生活習慣改善を目指す</a:t>
            </a:r>
            <a:endParaRPr kumimoji="1" lang="en-US" altLang="ja-JP" dirty="0"/>
          </a:p>
          <a:p>
            <a:r>
              <a:rPr kumimoji="1" lang="ja-JP" altLang="en-US"/>
              <a:t>です</a:t>
            </a:r>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15</a:t>
            </a:fld>
            <a:endParaRPr kumimoji="1" lang="ja-JP" altLang="en-US"/>
          </a:p>
        </p:txBody>
      </p:sp>
    </p:spTree>
    <p:extLst>
      <p:ext uri="{BB962C8B-B14F-4D97-AF65-F5344CB8AC3E}">
        <p14:creationId xmlns:p14="http://schemas.microsoft.com/office/powerpoint/2010/main" val="382854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・筑波大生が寝ている写真</a:t>
            </a:r>
            <a:endParaRPr kumimoji="1" lang="en-US" altLang="ja-JP" dirty="0"/>
          </a:p>
          <a:p>
            <a:r>
              <a:rPr kumimoji="1" lang="ja-JP" altLang="en-US"/>
              <a:t>大学内のような身近なところでも、このような光景はよく目にしますよね</a:t>
            </a:r>
            <a:endParaRPr kumimoji="1" lang="en-US" altLang="ja-JP" dirty="0"/>
          </a:p>
          <a:p>
            <a:r>
              <a:rPr kumimoji="1" lang="ja-JP" altLang="en-US"/>
              <a:t>授業中の眠気との戦いは誰しもが経験したことがあるはずです</a:t>
            </a:r>
            <a:endParaRPr kumimoji="1" lang="en-US" altLang="ja-JP" dirty="0"/>
          </a:p>
          <a:p>
            <a:r>
              <a:rPr kumimoji="1" lang="ja-JP" altLang="en-US"/>
              <a:t>・安倍さんの写真</a:t>
            </a:r>
            <a:endParaRPr kumimoji="1" lang="en-US" altLang="ja-JP" dirty="0"/>
          </a:p>
          <a:p>
            <a:r>
              <a:rPr kumimoji="1" lang="ja-JP" altLang="en-US"/>
              <a:t>社会人も同様です。国を担う安倍さんだって眠いときはあります</a:t>
            </a:r>
            <a:endParaRPr kumimoji="1" lang="en-US" altLang="ja-JP" dirty="0"/>
          </a:p>
          <a:p>
            <a:endParaRPr kumimoji="1" lang="en-US" altLang="ja-JP" dirty="0"/>
          </a:p>
          <a:p>
            <a:r>
              <a:rPr kumimoji="1" lang="ja-JP" altLang="en-US"/>
              <a:t>このように、学生や社会人問わず日本人は日々眠気と戦っているのです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17</a:t>
            </a:fld>
            <a:endParaRPr kumimoji="1" lang="ja-JP" altLang="en-US"/>
          </a:p>
        </p:txBody>
      </p:sp>
    </p:spTree>
    <p:extLst>
      <p:ext uri="{BB962C8B-B14F-4D97-AF65-F5344CB8AC3E}">
        <p14:creationId xmlns:p14="http://schemas.microsoft.com/office/powerpoint/2010/main" val="1271516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・筑波大生が寝ている写真</a:t>
            </a:r>
            <a:endParaRPr kumimoji="1" lang="en-US" altLang="ja-JP" dirty="0"/>
          </a:p>
          <a:p>
            <a:r>
              <a:rPr kumimoji="1" lang="ja-JP" altLang="en-US"/>
              <a:t>大学内のような身近なところでも、このような光景はよく目にしますよね</a:t>
            </a:r>
            <a:endParaRPr kumimoji="1" lang="en-US" altLang="ja-JP" dirty="0"/>
          </a:p>
          <a:p>
            <a:r>
              <a:rPr kumimoji="1" lang="ja-JP" altLang="en-US"/>
              <a:t>授業中の眠気との戦いは誰しもが経験したことがあるはずです</a:t>
            </a:r>
            <a:endParaRPr kumimoji="1" lang="en-US" altLang="ja-JP" dirty="0"/>
          </a:p>
          <a:p>
            <a:r>
              <a:rPr kumimoji="1" lang="ja-JP" altLang="en-US"/>
              <a:t>・安倍さんの写真</a:t>
            </a:r>
            <a:endParaRPr kumimoji="1" lang="en-US" altLang="ja-JP" dirty="0"/>
          </a:p>
          <a:p>
            <a:r>
              <a:rPr kumimoji="1" lang="ja-JP" altLang="en-US"/>
              <a:t>社会人も同様です。国を担う安倍さんだって眠いときはあります</a:t>
            </a:r>
            <a:endParaRPr kumimoji="1" lang="en-US" altLang="ja-JP" dirty="0"/>
          </a:p>
          <a:p>
            <a:endParaRPr kumimoji="1" lang="en-US" altLang="ja-JP" dirty="0"/>
          </a:p>
          <a:p>
            <a:r>
              <a:rPr kumimoji="1" lang="ja-JP" altLang="en-US"/>
              <a:t>このように、学生や社会人問わず日本人は日々眠気と戦っているのです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18</a:t>
            </a:fld>
            <a:endParaRPr kumimoji="1" lang="ja-JP" altLang="en-US"/>
          </a:p>
        </p:txBody>
      </p:sp>
    </p:spTree>
    <p:extLst>
      <p:ext uri="{BB962C8B-B14F-4D97-AF65-F5344CB8AC3E}">
        <p14:creationId xmlns:p14="http://schemas.microsoft.com/office/powerpoint/2010/main" val="4110080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・筑波大生が寝ている写真</a:t>
            </a:r>
            <a:endParaRPr kumimoji="1" lang="en-US" altLang="ja-JP" dirty="0"/>
          </a:p>
          <a:p>
            <a:r>
              <a:rPr kumimoji="1" lang="ja-JP" altLang="en-US" dirty="0"/>
              <a:t>大学内のような身近なところでも、このような光景はよく目にしますよね</a:t>
            </a:r>
            <a:endParaRPr kumimoji="1" lang="en-US" altLang="ja-JP" dirty="0"/>
          </a:p>
          <a:p>
            <a:r>
              <a:rPr kumimoji="1" lang="ja-JP" altLang="en-US" dirty="0"/>
              <a:t>授業中の眠気との戦いは誰しもが経験したことがあるはずです</a:t>
            </a:r>
            <a:endParaRPr kumimoji="1" lang="en-US" altLang="ja-JP" dirty="0"/>
          </a:p>
          <a:p>
            <a:r>
              <a:rPr kumimoji="1" lang="ja-JP" altLang="en-US" dirty="0"/>
              <a:t>・安倍さんの写真</a:t>
            </a:r>
            <a:endParaRPr kumimoji="1" lang="en-US" altLang="ja-JP" dirty="0"/>
          </a:p>
          <a:p>
            <a:r>
              <a:rPr kumimoji="1" lang="ja-JP" altLang="en-US" dirty="0"/>
              <a:t>社会人も同様です。国を担う安倍さんだって眠いときはあります</a:t>
            </a:r>
            <a:endParaRPr kumimoji="1" lang="en-US" altLang="ja-JP" dirty="0"/>
          </a:p>
          <a:p>
            <a:endParaRPr kumimoji="1" lang="en-US" altLang="ja-JP" dirty="0"/>
          </a:p>
          <a:p>
            <a:r>
              <a:rPr kumimoji="1" lang="ja-JP" altLang="en-US" dirty="0"/>
              <a:t>このように、学生や社会人問わず日本人は日々眠気と戦っているのです</a:t>
            </a:r>
          </a:p>
        </p:txBody>
      </p:sp>
      <p:sp>
        <p:nvSpPr>
          <p:cNvPr id="4" name="スライド番号プレースホルダー 3"/>
          <p:cNvSpPr>
            <a:spLocks noGrp="1"/>
          </p:cNvSpPr>
          <p:nvPr>
            <p:ph type="sldNum" sz="quarter" idx="10"/>
          </p:nvPr>
        </p:nvSpPr>
        <p:spPr/>
        <p:txBody>
          <a:bodyPr/>
          <a:lstStyle/>
          <a:p>
            <a:pPr>
              <a:defRPr/>
            </a:pPr>
            <a:fld id="{1D76404E-46F1-1342-8E84-8794833BB3BE}" type="slidenum">
              <a:rPr kumimoji="1" lang="ja-JP" altLang="en-US" smtClean="0">
                <a:solidFill>
                  <a:prstClr val="black"/>
                </a:solidFill>
                <a:latin typeface="Calibri"/>
                <a:ea typeface="ＭＳ Ｐゴシック" panose="020B0600070205080204" pitchFamily="50" charset="-128"/>
              </a:rPr>
              <a:pPr>
                <a:defRPr/>
              </a:pPr>
              <a:t>19</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05100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28</a:t>
            </a:fld>
            <a:endParaRPr kumimoji="1" lang="ja-JP" altLang="en-US"/>
          </a:p>
        </p:txBody>
      </p:sp>
    </p:spTree>
    <p:extLst>
      <p:ext uri="{BB962C8B-B14F-4D97-AF65-F5344CB8AC3E}">
        <p14:creationId xmlns:p14="http://schemas.microsoft.com/office/powerpoint/2010/main" val="543923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アテネ不眠尺度とは、</a:t>
            </a:r>
            <a:r>
              <a:rPr kumimoji="1" lang="ja-JP" altLang="en-US" sz="1200" kern="1200" dirty="0">
                <a:solidFill>
                  <a:schemeClr val="tx1"/>
                </a:solidFill>
                <a:latin typeface="+mn-lt"/>
                <a:ea typeface="+mn-ea"/>
                <a:cs typeface="+mn-cs"/>
              </a:rPr>
              <a:t>世界保健機関（</a:t>
            </a:r>
            <a:r>
              <a:rPr kumimoji="1" lang="en-US" altLang="ja-JP" sz="1200" kern="1200" dirty="0">
                <a:solidFill>
                  <a:schemeClr val="tx1"/>
                </a:solidFill>
                <a:latin typeface="+mn-lt"/>
                <a:ea typeface="+mn-ea"/>
                <a:cs typeface="+mn-cs"/>
              </a:rPr>
              <a:t>WHO</a:t>
            </a:r>
            <a:r>
              <a:rPr kumimoji="1" lang="ja-JP" altLang="en-US" sz="1200" kern="1200" dirty="0">
                <a:solidFill>
                  <a:schemeClr val="tx1"/>
                </a:solidFill>
                <a:latin typeface="+mn-lt"/>
                <a:ea typeface="+mn-ea"/>
                <a:cs typeface="+mn-cs"/>
              </a:rPr>
              <a:t>）が創設した「睡眠と健康に関する</a:t>
            </a:r>
          </a:p>
          <a:p>
            <a:r>
              <a:rPr kumimoji="1" lang="ja-JP" altLang="en-US" sz="1200" kern="1200" dirty="0">
                <a:solidFill>
                  <a:schemeClr val="tx1"/>
                </a:solidFill>
                <a:latin typeface="+mn-lt"/>
                <a:ea typeface="+mn-ea"/>
                <a:cs typeface="+mn-cs"/>
              </a:rPr>
              <a:t>世界プロジェクト」によりつくられた</a:t>
            </a:r>
            <a:r>
              <a:rPr kumimoji="1" lang="ja-JP" altLang="en-US" sz="1200" b="1" kern="1200" dirty="0">
                <a:solidFill>
                  <a:schemeClr val="tx1"/>
                </a:solidFill>
                <a:latin typeface="+mn-lt"/>
                <a:ea typeface="+mn-ea"/>
                <a:cs typeface="+mn-cs"/>
              </a:rPr>
              <a:t>不眠症チェック法</a:t>
            </a:r>
            <a:endParaRPr kumimoji="1" lang="ja-JP" altLang="en-US" dirty="0"/>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31</a:t>
            </a:fld>
            <a:endParaRPr kumimoji="1" lang="ja-JP" altLang="en-US"/>
          </a:p>
        </p:txBody>
      </p:sp>
    </p:spTree>
    <p:extLst>
      <p:ext uri="{BB962C8B-B14F-4D97-AF65-F5344CB8AC3E}">
        <p14:creationId xmlns:p14="http://schemas.microsoft.com/office/powerpoint/2010/main" val="2402588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これらのことから昼寝の重要性が言える</a:t>
            </a:r>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34</a:t>
            </a:fld>
            <a:endParaRPr kumimoji="1" lang="ja-JP" altLang="en-US"/>
          </a:p>
        </p:txBody>
      </p:sp>
    </p:spTree>
    <p:extLst>
      <p:ext uri="{BB962C8B-B14F-4D97-AF65-F5344CB8AC3E}">
        <p14:creationId xmlns:p14="http://schemas.microsoft.com/office/powerpoint/2010/main" val="931297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35</a:t>
            </a:fld>
            <a:endParaRPr kumimoji="1" lang="ja-JP" altLang="en-US"/>
          </a:p>
        </p:txBody>
      </p:sp>
    </p:spTree>
    <p:extLst>
      <p:ext uri="{BB962C8B-B14F-4D97-AF65-F5344CB8AC3E}">
        <p14:creationId xmlns:p14="http://schemas.microsoft.com/office/powerpoint/2010/main" val="1535054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①</a:t>
            </a:r>
            <a:r>
              <a:rPr kumimoji="1" lang="ja-JP" altLang="en-US" dirty="0"/>
              <a:t>仮眠室設置の検討・・・全国平均と比べて筑波大生は不眠症の疑いがある人の割合が高い。仮眠室の設置は、不眠症防止にもつながる</a:t>
            </a:r>
            <a:endParaRPr kumimoji="1" lang="en-US" altLang="ja-JP" dirty="0"/>
          </a:p>
          <a:p>
            <a:r>
              <a:rPr kumimoji="1" lang="ja-JP" altLang="en-US" sz="1200" kern="1200" dirty="0">
                <a:solidFill>
                  <a:schemeClr val="tx1"/>
                </a:solidFill>
                <a:latin typeface="+mn-lt"/>
                <a:ea typeface="+mn-ea"/>
                <a:cs typeface="+mn-cs"/>
              </a:rPr>
              <a:t>最近は都内を中心に耳にする機会が増えた。</a:t>
            </a:r>
            <a:r>
              <a:rPr kumimoji="1" lang="ja-JP" altLang="en-US" dirty="0"/>
              <a:t>昼寝カフェに実際に見学に行き、そのような需要が増えている理由を探る。また、仮眠室を設置する際の設備などの参考にする。</a:t>
            </a:r>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37</a:t>
            </a:fld>
            <a:endParaRPr kumimoji="1" lang="ja-JP" altLang="en-US"/>
          </a:p>
        </p:txBody>
      </p:sp>
    </p:spTree>
    <p:extLst>
      <p:ext uri="{BB962C8B-B14F-4D97-AF65-F5344CB8AC3E}">
        <p14:creationId xmlns:p14="http://schemas.microsoft.com/office/powerpoint/2010/main" val="333219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・筑波大生が寝ている写真</a:t>
            </a:r>
            <a:endParaRPr kumimoji="1" lang="en-US" altLang="ja-JP" dirty="0"/>
          </a:p>
          <a:p>
            <a:r>
              <a:rPr kumimoji="1" lang="ja-JP" altLang="en-US" dirty="0"/>
              <a:t>大学内のような身近なところでも、このような光景はよく目にしますよね</a:t>
            </a:r>
            <a:endParaRPr kumimoji="1" lang="en-US" altLang="ja-JP" dirty="0"/>
          </a:p>
          <a:p>
            <a:r>
              <a:rPr kumimoji="1" lang="ja-JP" altLang="en-US" dirty="0"/>
              <a:t>授業中の眠気との戦いは誰しもが経験したことがあるはずです</a:t>
            </a:r>
            <a:endParaRPr kumimoji="1" lang="en-US" altLang="ja-JP" dirty="0"/>
          </a:p>
          <a:p>
            <a:r>
              <a:rPr kumimoji="1" lang="ja-JP" altLang="en-US" dirty="0"/>
              <a:t>・安倍さんの写真</a:t>
            </a:r>
            <a:endParaRPr kumimoji="1" lang="en-US" altLang="ja-JP" dirty="0"/>
          </a:p>
          <a:p>
            <a:r>
              <a:rPr kumimoji="1" lang="ja-JP" altLang="en-US" dirty="0"/>
              <a:t>社会人も同様です。国を担う安倍さんだって眠いときはあります</a:t>
            </a:r>
            <a:endParaRPr kumimoji="1" lang="en-US" altLang="ja-JP" dirty="0"/>
          </a:p>
          <a:p>
            <a:endParaRPr kumimoji="1" lang="en-US" altLang="ja-JP" dirty="0"/>
          </a:p>
          <a:p>
            <a:r>
              <a:rPr kumimoji="1" lang="ja-JP" altLang="en-US" dirty="0"/>
              <a:t>このように、学生や社会人問わず日本人は日々眠気と戦っているのです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76404E-46F1-1342-8E84-8794833BB3B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38631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39</a:t>
            </a:fld>
            <a:endParaRPr kumimoji="1" lang="ja-JP" altLang="en-US"/>
          </a:p>
        </p:txBody>
      </p:sp>
    </p:spTree>
    <p:extLst>
      <p:ext uri="{BB962C8B-B14F-4D97-AF65-F5344CB8AC3E}">
        <p14:creationId xmlns:p14="http://schemas.microsoft.com/office/powerpoint/2010/main" val="2540446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では、世界に目を向けてみましょう</a:t>
            </a:r>
            <a:endParaRPr kumimoji="1" lang="en-US" altLang="ja-JP" dirty="0"/>
          </a:p>
          <a:p>
            <a:r>
              <a:rPr kumimoji="1" lang="en-US" altLang="ja-JP" dirty="0"/>
              <a:t>OECD</a:t>
            </a:r>
            <a:r>
              <a:rPr kumimoji="1" lang="ja-JP" altLang="en-US"/>
              <a:t>が</a:t>
            </a:r>
            <a:r>
              <a:rPr kumimoji="1" lang="en-US" altLang="ja-JP" dirty="0"/>
              <a:t>15</a:t>
            </a:r>
            <a:r>
              <a:rPr kumimoji="1" lang="ja-JP" altLang="en-US"/>
              <a:t>歳</a:t>
            </a:r>
            <a:r>
              <a:rPr kumimoji="1" lang="en-US" altLang="ja-JP" dirty="0"/>
              <a:t>〜64</a:t>
            </a:r>
            <a:r>
              <a:rPr kumimoji="1" lang="ja-JP" altLang="en-US"/>
              <a:t>歳を対象に、</a:t>
            </a:r>
            <a:r>
              <a:rPr kumimoji="1" lang="en-US" altLang="ja-JP" dirty="0"/>
              <a:t>2009</a:t>
            </a:r>
            <a:r>
              <a:rPr kumimoji="1" lang="ja-JP" altLang="en-US"/>
              <a:t>年に行った調査では</a:t>
            </a:r>
            <a:endParaRPr kumimoji="1" lang="en-US" altLang="ja-JP" dirty="0"/>
          </a:p>
          <a:p>
            <a:r>
              <a:rPr kumimoji="1" lang="ja-JP" altLang="en-US"/>
              <a:t>国ごとの平均睡眠時間において</a:t>
            </a:r>
            <a:endParaRPr kumimoji="1" lang="en-US" altLang="ja-JP" dirty="0"/>
          </a:p>
          <a:p>
            <a:r>
              <a:rPr kumimoji="1" lang="ja-JP" altLang="en-US"/>
              <a:t>最も寝ているフランスが</a:t>
            </a:r>
            <a:r>
              <a:rPr kumimoji="1" lang="en-US" altLang="ja-JP" dirty="0"/>
              <a:t>8</a:t>
            </a:r>
            <a:r>
              <a:rPr kumimoji="1" lang="ja-JP" altLang="en-US"/>
              <a:t>時間</a:t>
            </a:r>
            <a:r>
              <a:rPr kumimoji="1" lang="en-US" altLang="ja-JP" dirty="0"/>
              <a:t>50</a:t>
            </a:r>
            <a:r>
              <a:rPr kumimoji="1" lang="ja-JP" altLang="en-US"/>
              <a:t>分なのに対して</a:t>
            </a:r>
            <a:endParaRPr kumimoji="1" lang="en-US" altLang="ja-JP" dirty="0"/>
          </a:p>
          <a:p>
            <a:r>
              <a:rPr kumimoji="1" lang="ja-JP" altLang="en-US"/>
              <a:t>日本は下から二番目の</a:t>
            </a:r>
            <a:r>
              <a:rPr kumimoji="1" lang="en-US" altLang="ja-JP" dirty="0"/>
              <a:t>7</a:t>
            </a:r>
            <a:r>
              <a:rPr kumimoji="1" lang="ja-JP" altLang="en-US"/>
              <a:t>時間</a:t>
            </a:r>
            <a:r>
              <a:rPr kumimoji="1" lang="en-US" altLang="ja-JP" dirty="0"/>
              <a:t>50</a:t>
            </a:r>
            <a:r>
              <a:rPr kumimoji="1" lang="ja-JP" altLang="en-US"/>
              <a:t>分と、なんと</a:t>
            </a:r>
            <a:r>
              <a:rPr kumimoji="1" lang="en-US" altLang="ja-JP" dirty="0"/>
              <a:t>1</a:t>
            </a:r>
            <a:r>
              <a:rPr kumimoji="1" lang="ja-JP" altLang="en-US"/>
              <a:t>時間もの差があることが分かっています</a:t>
            </a:r>
            <a:endParaRPr kumimoji="1" lang="en-US" altLang="ja-JP" dirty="0"/>
          </a:p>
          <a:p>
            <a:r>
              <a:rPr kumimoji="1" lang="ja-JP" altLang="en-US"/>
              <a:t>世界の中でも日本がいかに寝ていない国であるかが分かります</a:t>
            </a:r>
            <a:endParaRPr kumimoji="1" lang="en-US" altLang="ja-JP" dirty="0"/>
          </a:p>
          <a:p>
            <a:r>
              <a:rPr kumimoji="1" lang="ja-JP" altLang="en-US"/>
              <a:t>ちなみに東京都だけに限定するとこれよりも短い</a:t>
            </a:r>
            <a:r>
              <a:rPr kumimoji="1" lang="en-US" altLang="ja-JP" dirty="0"/>
              <a:t>7</a:t>
            </a:r>
            <a:r>
              <a:rPr kumimoji="1" lang="ja-JP" altLang="en-US"/>
              <a:t>時間</a:t>
            </a:r>
            <a:r>
              <a:rPr kumimoji="1" lang="en-US" altLang="ja-JP" dirty="0"/>
              <a:t>37</a:t>
            </a:r>
            <a:r>
              <a:rPr kumimoji="1" lang="ja-JP" altLang="en-US"/>
              <a:t>分と、低い結果になっています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76404E-46F1-1342-8E84-8794833BB3B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97280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57</a:t>
            </a:fld>
            <a:endParaRPr kumimoji="1" lang="ja-JP" altLang="en-US"/>
          </a:p>
        </p:txBody>
      </p:sp>
    </p:spTree>
    <p:extLst>
      <p:ext uri="{BB962C8B-B14F-4D97-AF65-F5344CB8AC3E}">
        <p14:creationId xmlns:p14="http://schemas.microsoft.com/office/powerpoint/2010/main" val="779795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58</a:t>
            </a:fld>
            <a:endParaRPr kumimoji="1" lang="ja-JP" altLang="en-US"/>
          </a:p>
        </p:txBody>
      </p:sp>
    </p:spTree>
    <p:extLst>
      <p:ext uri="{BB962C8B-B14F-4D97-AF65-F5344CB8AC3E}">
        <p14:creationId xmlns:p14="http://schemas.microsoft.com/office/powerpoint/2010/main" val="251439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では、睡眠が少ないとどのような問題が起きるのでしょうか</a:t>
            </a:r>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5</a:t>
            </a:fld>
            <a:endParaRPr kumimoji="1" lang="ja-JP" altLang="en-US"/>
          </a:p>
        </p:txBody>
      </p:sp>
    </p:spTree>
    <p:extLst>
      <p:ext uri="{BB962C8B-B14F-4D97-AF65-F5344CB8AC3E}">
        <p14:creationId xmlns:p14="http://schemas.microsoft.com/office/powerpoint/2010/main" val="3922134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まず社会的な悪影響として考えられるのが</a:t>
            </a:r>
            <a:endParaRPr kumimoji="1" lang="en-US" altLang="ja-JP" dirty="0"/>
          </a:p>
          <a:p>
            <a:r>
              <a:rPr kumimoji="1" lang="ja-JP" altLang="en-US"/>
              <a:t>作業効率の低下です</a:t>
            </a:r>
            <a:endParaRPr kumimoji="1" lang="en-US" altLang="ja-JP" dirty="0"/>
          </a:p>
          <a:p>
            <a:r>
              <a:rPr kumimoji="1" lang="ja-JP" altLang="en-US"/>
              <a:t>眠気がある時はない時に比べて</a:t>
            </a:r>
            <a:endParaRPr kumimoji="1" lang="en-US" altLang="ja-JP" dirty="0"/>
          </a:p>
          <a:p>
            <a:r>
              <a:rPr kumimoji="1" lang="ja-JP" altLang="en-US"/>
              <a:t>男性では</a:t>
            </a:r>
            <a:r>
              <a:rPr kumimoji="1" lang="en-US" altLang="ja-JP" dirty="0"/>
              <a:t>40.1</a:t>
            </a:r>
            <a:r>
              <a:rPr kumimoji="1" lang="ja-JP" altLang="en-US"/>
              <a:t>％、女性では</a:t>
            </a:r>
            <a:r>
              <a:rPr kumimoji="1" lang="en-US" altLang="ja-JP" dirty="0"/>
              <a:t>37.0</a:t>
            </a:r>
            <a:r>
              <a:rPr kumimoji="1" lang="ja-JP" altLang="en-US"/>
              <a:t>％作業効率が低下すると言われています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76404E-46F1-1342-8E84-8794833BB3B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5411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まず社会的な悪影響として考えられるのが</a:t>
            </a:r>
            <a:endParaRPr kumimoji="1" lang="en-US" altLang="ja-JP" dirty="0"/>
          </a:p>
          <a:p>
            <a:r>
              <a:rPr kumimoji="1" lang="ja-JP" altLang="en-US"/>
              <a:t>作業効率の低下です</a:t>
            </a:r>
            <a:endParaRPr kumimoji="1" lang="en-US" altLang="ja-JP" dirty="0"/>
          </a:p>
          <a:p>
            <a:r>
              <a:rPr kumimoji="1" lang="ja-JP" altLang="en-US"/>
              <a:t>眠気がある時はない時に比べて</a:t>
            </a:r>
            <a:endParaRPr kumimoji="1" lang="en-US" altLang="ja-JP" dirty="0"/>
          </a:p>
          <a:p>
            <a:r>
              <a:rPr kumimoji="1" lang="ja-JP" altLang="en-US"/>
              <a:t>男性では</a:t>
            </a:r>
            <a:r>
              <a:rPr kumimoji="1" lang="en-US" altLang="ja-JP" dirty="0"/>
              <a:t>40.1</a:t>
            </a:r>
            <a:r>
              <a:rPr kumimoji="1" lang="ja-JP" altLang="en-US"/>
              <a:t>％、女性では</a:t>
            </a:r>
            <a:r>
              <a:rPr kumimoji="1" lang="en-US" altLang="ja-JP" dirty="0"/>
              <a:t>37.0</a:t>
            </a:r>
            <a:r>
              <a:rPr kumimoji="1" lang="ja-JP" altLang="en-US"/>
              <a:t>％作業効率が低下すると言われています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76404E-46F1-1342-8E84-8794833BB3B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4183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ここで最近話題になっている睡眠負債という言葉について説明します</a:t>
            </a:r>
            <a:endParaRPr kumimoji="1" lang="en-US" altLang="ja-JP" dirty="0"/>
          </a:p>
          <a:p>
            <a:r>
              <a:rPr kumimoji="1" lang="ja-JP" altLang="en-US"/>
              <a:t>睡眠負債とは、睡眠不足が借金のように積み重なることで、心身に悪影響を及ぼしうる状態のことを言います</a:t>
            </a:r>
            <a:endParaRPr kumimoji="1" lang="en-US" altLang="ja-JP" dirty="0"/>
          </a:p>
          <a:p>
            <a:r>
              <a:rPr kumimoji="1" lang="ja-JP" altLang="en-US"/>
              <a:t>具体的には、うつ病やがん、認知症にかかるリスクが高くなります</a:t>
            </a:r>
            <a:endParaRPr kumimoji="1" lang="en-US" altLang="ja-JP" dirty="0"/>
          </a:p>
          <a:p>
            <a:r>
              <a:rPr kumimoji="1" lang="ja-JP" altLang="en-US"/>
              <a:t>この言葉は</a:t>
            </a:r>
            <a:r>
              <a:rPr kumimoji="1" lang="en-US" altLang="ja-JP" dirty="0"/>
              <a:t>2017</a:t>
            </a:r>
            <a:r>
              <a:rPr kumimoji="1" lang="ja-JP" altLang="en-US"/>
              <a:t>年の流行語大賞にノミネートするほど話題になっています</a:t>
            </a:r>
            <a:endParaRPr kumimoji="1" lang="en-US" altLang="ja-JP" dirty="0"/>
          </a:p>
          <a:p>
            <a:endParaRPr kumimoji="1" lang="en-US" altLang="ja-JP" dirty="0"/>
          </a:p>
          <a:p>
            <a:r>
              <a:rPr kumimoji="1" lang="ja-JP" altLang="en-US"/>
              <a:t>このことからも、もはや日本人の睡眠不足は社会問題と言えるのではないでしょうか</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76404E-46F1-1342-8E84-8794833BB3B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9104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なぜ眠らない国になってしまったのか？→</a:t>
            </a:r>
            <a:r>
              <a:rPr kumimoji="1" lang="en-US" altLang="ja-JP" dirty="0"/>
              <a:t>24</a:t>
            </a:r>
            <a:r>
              <a:rPr kumimoji="1" lang="ja-JP" altLang="en-US" dirty="0"/>
              <a:t>時間稼働型のライフスタイルへのシフト（コンビニ・ファミレス・インターネット・深夜番組など誘惑はたくさんある！）</a:t>
            </a:r>
            <a:endParaRPr kumimoji="1" lang="en-US" altLang="ja-JP" dirty="0"/>
          </a:p>
          <a:p>
            <a:r>
              <a:rPr lang="ja-JP" altLang="en-US" dirty="0"/>
              <a:t>カリフォルニア大学サンディエゴ校（</a:t>
            </a:r>
            <a:r>
              <a:rPr lang="en-US" altLang="ja-JP" dirty="0">
                <a:hlinkClick r:id="rId3"/>
              </a:rPr>
              <a:t>University of California San Diego</a:t>
            </a:r>
            <a:r>
              <a:rPr lang="ja-JP" altLang="en-US" dirty="0" err="1"/>
              <a:t>、</a:t>
            </a:r>
            <a:r>
              <a:rPr lang="en-US" altLang="ja-JP" dirty="0">
                <a:hlinkClick r:id="rId4"/>
              </a:rPr>
              <a:t>UCSD</a:t>
            </a:r>
            <a:r>
              <a:rPr lang="ja-JP" altLang="en-US" dirty="0"/>
              <a:t>）の精神医学部サラ・メドニック（</a:t>
            </a:r>
            <a:r>
              <a:rPr lang="en-US" altLang="ja-JP" dirty="0">
                <a:hlinkClick r:id="rId5"/>
              </a:rPr>
              <a:t>Sara </a:t>
            </a:r>
            <a:r>
              <a:rPr lang="en-US" altLang="ja-JP" dirty="0" err="1">
                <a:hlinkClick r:id="rId5"/>
              </a:rPr>
              <a:t>Mednick</a:t>
            </a:r>
            <a:r>
              <a:rPr lang="ja-JP" altLang="en-US" dirty="0"/>
              <a:t>）氏</a:t>
            </a:r>
            <a:endParaRPr kumimoji="1" lang="ja-JP" altLang="en-US" dirty="0"/>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10</a:t>
            </a:fld>
            <a:endParaRPr kumimoji="1" lang="ja-JP" altLang="en-US"/>
          </a:p>
        </p:txBody>
      </p:sp>
    </p:spTree>
    <p:extLst>
      <p:ext uri="{BB962C8B-B14F-4D97-AF65-F5344CB8AC3E}">
        <p14:creationId xmlns:p14="http://schemas.microsoft.com/office/powerpoint/2010/main" val="1475760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一日の睡眠時間の補完</a:t>
            </a:r>
            <a:endParaRPr kumimoji="1" lang="en-US" altLang="ja-JP" dirty="0"/>
          </a:p>
          <a:p>
            <a:r>
              <a:rPr kumimoji="1" lang="ja-JP" altLang="en-US" dirty="0"/>
              <a:t>作業意欲・学業成績・運動競技成績・記憶力・認知力向上</a:t>
            </a:r>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11</a:t>
            </a:fld>
            <a:endParaRPr kumimoji="1" lang="ja-JP" altLang="en-US"/>
          </a:p>
        </p:txBody>
      </p:sp>
    </p:spTree>
    <p:extLst>
      <p:ext uri="{BB962C8B-B14F-4D97-AF65-F5344CB8AC3E}">
        <p14:creationId xmlns:p14="http://schemas.microsoft.com/office/powerpoint/2010/main" val="214100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では現在日本で睡眠不足に対してどのような対策が</a:t>
            </a:r>
            <a:endParaRPr kumimoji="1" lang="en-US" altLang="ja-JP" dirty="0"/>
          </a:p>
          <a:p>
            <a:r>
              <a:rPr kumimoji="1" lang="ja-JP" altLang="en-US"/>
              <a:t>取られているのでしょうか</a:t>
            </a:r>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13</a:t>
            </a:fld>
            <a:endParaRPr kumimoji="1" lang="ja-JP" altLang="en-US"/>
          </a:p>
        </p:txBody>
      </p:sp>
    </p:spTree>
    <p:extLst>
      <p:ext uri="{BB962C8B-B14F-4D97-AF65-F5344CB8AC3E}">
        <p14:creationId xmlns:p14="http://schemas.microsoft.com/office/powerpoint/2010/main" val="327759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FE9F7D0-2F8C-DD44-9C56-F516CBDF1078}" type="datetime1">
              <a:rPr kumimoji="1" lang="ja-JP" altLang="en-US" smtClean="0"/>
              <a:t>2018/6/25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91DFF-FD54-7B44-9A52-7D9A5D7D4C11}" type="slidenum">
              <a:rPr kumimoji="1" lang="ja-JP" altLang="en-US" smtClean="0"/>
              <a:t>‹#›</a:t>
            </a:fld>
            <a:endParaRPr kumimoji="1" lang="ja-JP" altLang="en-US"/>
          </a:p>
        </p:txBody>
      </p:sp>
    </p:spTree>
    <p:extLst>
      <p:ext uri="{BB962C8B-B14F-4D97-AF65-F5344CB8AC3E}">
        <p14:creationId xmlns:p14="http://schemas.microsoft.com/office/powerpoint/2010/main" val="212358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9E953BE-F72D-5240-926E-FBA62B441946}" type="datetime1">
              <a:rPr kumimoji="1" lang="ja-JP" altLang="en-US" smtClean="0"/>
              <a:t>2018/6/25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91DFF-FD54-7B44-9A52-7D9A5D7D4C11}" type="slidenum">
              <a:rPr kumimoji="1" lang="ja-JP" altLang="en-US" smtClean="0"/>
              <a:t>‹#›</a:t>
            </a:fld>
            <a:endParaRPr kumimoji="1" lang="ja-JP" altLang="en-US"/>
          </a:p>
        </p:txBody>
      </p:sp>
    </p:spTree>
    <p:extLst>
      <p:ext uri="{BB962C8B-B14F-4D97-AF65-F5344CB8AC3E}">
        <p14:creationId xmlns:p14="http://schemas.microsoft.com/office/powerpoint/2010/main" val="339405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882654-4464-984D-84A2-D21DBCC1A7ED}" type="datetime1">
              <a:rPr kumimoji="1" lang="ja-JP" altLang="en-US" smtClean="0"/>
              <a:t>2018/6/25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91DFF-FD54-7B44-9A52-7D9A5D7D4C11}" type="slidenum">
              <a:rPr kumimoji="1" lang="ja-JP" altLang="en-US" smtClean="0"/>
              <a:t>‹#›</a:t>
            </a:fld>
            <a:endParaRPr kumimoji="1" lang="ja-JP" altLang="en-US"/>
          </a:p>
        </p:txBody>
      </p:sp>
    </p:spTree>
    <p:extLst>
      <p:ext uri="{BB962C8B-B14F-4D97-AF65-F5344CB8AC3E}">
        <p14:creationId xmlns:p14="http://schemas.microsoft.com/office/powerpoint/2010/main" val="4081887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FE9F7D0-2F8C-DD44-9C56-F516CBDF1078}" type="datetime1">
              <a:rPr kumimoji="1" lang="ja-JP" altLang="en-US" smtClean="0">
                <a:solidFill>
                  <a:prstClr val="black">
                    <a:tint val="75000"/>
                  </a:prstClr>
                </a:solidFill>
                <a:latin typeface="Calibri"/>
                <a:ea typeface="ＭＳ Ｐゴシック"/>
              </a:rPr>
              <a:pPr/>
              <a:t>2018/6/25</a:t>
            </a:fld>
            <a:endParaRPr kumimoji="1"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E9791DFF-FD54-7B44-9A52-7D9A5D7D4C11}" type="slidenum">
              <a:rPr kumimoji="1" lang="ja-JP" altLang="en-US" smtClean="0">
                <a:solidFill>
                  <a:prstClr val="black">
                    <a:tint val="75000"/>
                  </a:prstClr>
                </a:solidFill>
                <a:latin typeface="Calibri"/>
                <a:ea typeface="ＭＳ Ｐゴシック"/>
              </a:rPr>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767842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87D6FC0-1A1B-AE42-8E21-3E337E29A036}" type="datetime1">
              <a:rPr kumimoji="1" lang="ja-JP" altLang="en-US" smtClean="0">
                <a:solidFill>
                  <a:prstClr val="black">
                    <a:tint val="75000"/>
                  </a:prstClr>
                </a:solidFill>
                <a:latin typeface="Calibri"/>
                <a:ea typeface="ＭＳ Ｐゴシック"/>
              </a:rPr>
              <a:pPr/>
              <a:t>2018/6/25</a:t>
            </a:fld>
            <a:endParaRPr kumimoji="1"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E9791DFF-FD54-7B44-9A52-7D9A5D7D4C11}" type="slidenum">
              <a:rPr kumimoji="1" lang="ja-JP" altLang="en-US" smtClean="0">
                <a:solidFill>
                  <a:prstClr val="black">
                    <a:tint val="75000"/>
                  </a:prstClr>
                </a:solidFill>
                <a:latin typeface="Calibri"/>
                <a:ea typeface="ＭＳ Ｐゴシック"/>
              </a:rPr>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817651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27BC95F-A0E9-3F46-A24B-B12324E2F28E}" type="datetime1">
              <a:rPr kumimoji="1" lang="ja-JP" altLang="en-US" smtClean="0">
                <a:solidFill>
                  <a:prstClr val="black">
                    <a:tint val="75000"/>
                  </a:prstClr>
                </a:solidFill>
                <a:latin typeface="Calibri"/>
                <a:ea typeface="ＭＳ Ｐゴシック"/>
              </a:rPr>
              <a:pPr/>
              <a:t>2018/6/25</a:t>
            </a:fld>
            <a:endParaRPr kumimoji="1"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E9791DFF-FD54-7B44-9A52-7D9A5D7D4C11}" type="slidenum">
              <a:rPr kumimoji="1" lang="ja-JP" altLang="en-US" smtClean="0">
                <a:solidFill>
                  <a:prstClr val="black">
                    <a:tint val="75000"/>
                  </a:prstClr>
                </a:solidFill>
                <a:latin typeface="Calibri"/>
                <a:ea typeface="ＭＳ Ｐゴシック"/>
              </a:rPr>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7130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3C71B5F-5F7E-624F-9639-25E7ABAC9F48}" type="datetime1">
              <a:rPr kumimoji="1" lang="ja-JP" altLang="en-US" smtClean="0">
                <a:solidFill>
                  <a:prstClr val="black">
                    <a:tint val="75000"/>
                  </a:prstClr>
                </a:solidFill>
                <a:latin typeface="Calibri"/>
                <a:ea typeface="ＭＳ Ｐゴシック"/>
              </a:rPr>
              <a:pPr/>
              <a:t>2018/6/25</a:t>
            </a:fld>
            <a:endParaRPr kumimoji="1"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E9791DFF-FD54-7B44-9A52-7D9A5D7D4C11}" type="slidenum">
              <a:rPr kumimoji="1" lang="ja-JP" altLang="en-US" smtClean="0">
                <a:solidFill>
                  <a:prstClr val="black">
                    <a:tint val="75000"/>
                  </a:prstClr>
                </a:solidFill>
                <a:latin typeface="Calibri"/>
                <a:ea typeface="ＭＳ Ｐゴシック"/>
              </a:rPr>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470445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42DA00-0B97-6A49-9954-6C81FA46BFE5}" type="datetime1">
              <a:rPr kumimoji="1" lang="ja-JP" altLang="en-US" smtClean="0">
                <a:solidFill>
                  <a:prstClr val="black">
                    <a:tint val="75000"/>
                  </a:prstClr>
                </a:solidFill>
                <a:latin typeface="Calibri"/>
                <a:ea typeface="ＭＳ Ｐゴシック"/>
              </a:rPr>
              <a:pPr/>
              <a:t>2018/6/25</a:t>
            </a:fld>
            <a:endParaRPr kumimoji="1"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kumimoji="1"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E9791DFF-FD54-7B44-9A52-7D9A5D7D4C11}" type="slidenum">
              <a:rPr kumimoji="1" lang="ja-JP" altLang="en-US" smtClean="0">
                <a:solidFill>
                  <a:prstClr val="black">
                    <a:tint val="75000"/>
                  </a:prstClr>
                </a:solidFill>
                <a:latin typeface="Calibri"/>
                <a:ea typeface="ＭＳ Ｐゴシック"/>
              </a:rPr>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89105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DCBD4ED-27F2-9B42-B65D-30D470E13D15}" type="datetime1">
              <a:rPr kumimoji="1" lang="ja-JP" altLang="en-US" smtClean="0">
                <a:solidFill>
                  <a:prstClr val="black">
                    <a:tint val="75000"/>
                  </a:prstClr>
                </a:solidFill>
                <a:latin typeface="Calibri"/>
                <a:ea typeface="ＭＳ Ｐゴシック"/>
              </a:rPr>
              <a:pPr/>
              <a:t>2018/6/25</a:t>
            </a:fld>
            <a:endParaRPr kumimoji="1"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kumimoji="1"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E9791DFF-FD54-7B44-9A52-7D9A5D7D4C11}" type="slidenum">
              <a:rPr kumimoji="1" lang="ja-JP" altLang="en-US" smtClean="0">
                <a:solidFill>
                  <a:prstClr val="black">
                    <a:tint val="75000"/>
                  </a:prstClr>
                </a:solidFill>
                <a:latin typeface="Calibri"/>
                <a:ea typeface="ＭＳ Ｐゴシック"/>
              </a:rPr>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656190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1FCE3F3-A441-424C-9DE4-1C2534D75A95}" type="datetime1">
              <a:rPr kumimoji="1" lang="ja-JP" altLang="en-US" smtClean="0">
                <a:solidFill>
                  <a:prstClr val="black">
                    <a:tint val="75000"/>
                  </a:prstClr>
                </a:solidFill>
                <a:latin typeface="Calibri"/>
                <a:ea typeface="ＭＳ Ｐゴシック"/>
              </a:rPr>
              <a:pPr/>
              <a:t>2018/6/25</a:t>
            </a:fld>
            <a:endParaRPr kumimoji="1"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kumimoji="1"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E9791DFF-FD54-7B44-9A52-7D9A5D7D4C11}" type="slidenum">
              <a:rPr kumimoji="1" lang="ja-JP" altLang="en-US" smtClean="0">
                <a:solidFill>
                  <a:prstClr val="black">
                    <a:tint val="75000"/>
                  </a:prstClr>
                </a:solidFill>
                <a:latin typeface="Calibri"/>
                <a:ea typeface="ＭＳ Ｐゴシック"/>
              </a:rPr>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025226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20EFB05-90AE-6E49-AC84-BE2E8DF17329}" type="datetime1">
              <a:rPr kumimoji="1" lang="ja-JP" altLang="en-US" smtClean="0">
                <a:solidFill>
                  <a:prstClr val="black">
                    <a:tint val="75000"/>
                  </a:prstClr>
                </a:solidFill>
                <a:latin typeface="Calibri"/>
                <a:ea typeface="ＭＳ Ｐゴシック"/>
              </a:rPr>
              <a:pPr/>
              <a:t>2018/6/25</a:t>
            </a:fld>
            <a:endParaRPr kumimoji="1"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E9791DFF-FD54-7B44-9A52-7D9A5D7D4C11}" type="slidenum">
              <a:rPr kumimoji="1" lang="ja-JP" altLang="en-US" smtClean="0">
                <a:solidFill>
                  <a:prstClr val="black">
                    <a:tint val="75000"/>
                  </a:prstClr>
                </a:solidFill>
                <a:latin typeface="Calibri"/>
                <a:ea typeface="ＭＳ Ｐゴシック"/>
              </a:rPr>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21321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87D6FC0-1A1B-AE42-8E21-3E337E29A036}" type="datetime1">
              <a:rPr kumimoji="1" lang="ja-JP" altLang="en-US" smtClean="0"/>
              <a:t>2018/6/25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91DFF-FD54-7B44-9A52-7D9A5D7D4C11}" type="slidenum">
              <a:rPr kumimoji="1" lang="ja-JP" altLang="en-US" smtClean="0"/>
              <a:t>‹#›</a:t>
            </a:fld>
            <a:endParaRPr kumimoji="1" lang="ja-JP" altLang="en-US"/>
          </a:p>
        </p:txBody>
      </p:sp>
    </p:spTree>
    <p:extLst>
      <p:ext uri="{BB962C8B-B14F-4D97-AF65-F5344CB8AC3E}">
        <p14:creationId xmlns:p14="http://schemas.microsoft.com/office/powerpoint/2010/main" val="1914318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4741BAC-B028-3D43-9DB1-0B5266BFC87B}" type="datetime1">
              <a:rPr kumimoji="1" lang="ja-JP" altLang="en-US" smtClean="0">
                <a:solidFill>
                  <a:prstClr val="black">
                    <a:tint val="75000"/>
                  </a:prstClr>
                </a:solidFill>
                <a:latin typeface="Calibri"/>
                <a:ea typeface="ＭＳ Ｐゴシック"/>
              </a:rPr>
              <a:pPr/>
              <a:t>2018/6/25</a:t>
            </a:fld>
            <a:endParaRPr kumimoji="1"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E9791DFF-FD54-7B44-9A52-7D9A5D7D4C11}" type="slidenum">
              <a:rPr kumimoji="1" lang="ja-JP" altLang="en-US" smtClean="0">
                <a:solidFill>
                  <a:prstClr val="black">
                    <a:tint val="75000"/>
                  </a:prstClr>
                </a:solidFill>
                <a:latin typeface="Calibri"/>
                <a:ea typeface="ＭＳ Ｐゴシック"/>
              </a:rPr>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83499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9E953BE-F72D-5240-926E-FBA62B441946}" type="datetime1">
              <a:rPr kumimoji="1" lang="ja-JP" altLang="en-US" smtClean="0">
                <a:solidFill>
                  <a:prstClr val="black">
                    <a:tint val="75000"/>
                  </a:prstClr>
                </a:solidFill>
                <a:latin typeface="Calibri"/>
                <a:ea typeface="ＭＳ Ｐゴシック"/>
              </a:rPr>
              <a:pPr/>
              <a:t>2018/6/25</a:t>
            </a:fld>
            <a:endParaRPr kumimoji="1"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E9791DFF-FD54-7B44-9A52-7D9A5D7D4C11}" type="slidenum">
              <a:rPr kumimoji="1" lang="ja-JP" altLang="en-US" smtClean="0">
                <a:solidFill>
                  <a:prstClr val="black">
                    <a:tint val="75000"/>
                  </a:prstClr>
                </a:solidFill>
                <a:latin typeface="Calibri"/>
                <a:ea typeface="ＭＳ Ｐゴシック"/>
              </a:rPr>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422632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882654-4464-984D-84A2-D21DBCC1A7ED}" type="datetime1">
              <a:rPr kumimoji="1" lang="ja-JP" altLang="en-US" smtClean="0">
                <a:solidFill>
                  <a:prstClr val="black">
                    <a:tint val="75000"/>
                  </a:prstClr>
                </a:solidFill>
                <a:latin typeface="Calibri"/>
                <a:ea typeface="ＭＳ Ｐゴシック"/>
              </a:rPr>
              <a:pPr/>
              <a:t>2018/6/25</a:t>
            </a:fld>
            <a:endParaRPr kumimoji="1"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E9791DFF-FD54-7B44-9A52-7D9A5D7D4C11}" type="slidenum">
              <a:rPr kumimoji="1" lang="ja-JP" altLang="en-US" smtClean="0">
                <a:solidFill>
                  <a:prstClr val="black">
                    <a:tint val="75000"/>
                  </a:prstClr>
                </a:solidFill>
                <a:latin typeface="Calibri"/>
                <a:ea typeface="ＭＳ Ｐゴシック"/>
              </a:rPr>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58830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27BC95F-A0E9-3F46-A24B-B12324E2F28E}" type="datetime1">
              <a:rPr kumimoji="1" lang="ja-JP" altLang="en-US" smtClean="0"/>
              <a:t>2018/6/25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91DFF-FD54-7B44-9A52-7D9A5D7D4C11}" type="slidenum">
              <a:rPr kumimoji="1" lang="ja-JP" altLang="en-US" smtClean="0"/>
              <a:t>‹#›</a:t>
            </a:fld>
            <a:endParaRPr kumimoji="1" lang="ja-JP" altLang="en-US"/>
          </a:p>
        </p:txBody>
      </p:sp>
    </p:spTree>
    <p:extLst>
      <p:ext uri="{BB962C8B-B14F-4D97-AF65-F5344CB8AC3E}">
        <p14:creationId xmlns:p14="http://schemas.microsoft.com/office/powerpoint/2010/main" val="371396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3C71B5F-5F7E-624F-9639-25E7ABAC9F48}" type="datetime1">
              <a:rPr kumimoji="1" lang="ja-JP" altLang="en-US" smtClean="0"/>
              <a:t>2018/6/25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791DFF-FD54-7B44-9A52-7D9A5D7D4C11}" type="slidenum">
              <a:rPr kumimoji="1" lang="ja-JP" altLang="en-US" smtClean="0"/>
              <a:t>‹#›</a:t>
            </a:fld>
            <a:endParaRPr kumimoji="1" lang="ja-JP" altLang="en-US"/>
          </a:p>
        </p:txBody>
      </p:sp>
    </p:spTree>
    <p:extLst>
      <p:ext uri="{BB962C8B-B14F-4D97-AF65-F5344CB8AC3E}">
        <p14:creationId xmlns:p14="http://schemas.microsoft.com/office/powerpoint/2010/main" val="8155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42DA00-0B97-6A49-9954-6C81FA46BFE5}" type="datetime1">
              <a:rPr kumimoji="1" lang="ja-JP" altLang="en-US" smtClean="0"/>
              <a:t>2018/6/25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9791DFF-FD54-7B44-9A52-7D9A5D7D4C11}" type="slidenum">
              <a:rPr kumimoji="1" lang="ja-JP" altLang="en-US" smtClean="0"/>
              <a:t>‹#›</a:t>
            </a:fld>
            <a:endParaRPr kumimoji="1" lang="ja-JP" altLang="en-US"/>
          </a:p>
        </p:txBody>
      </p:sp>
    </p:spTree>
    <p:extLst>
      <p:ext uri="{BB962C8B-B14F-4D97-AF65-F5344CB8AC3E}">
        <p14:creationId xmlns:p14="http://schemas.microsoft.com/office/powerpoint/2010/main" val="105792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DCBD4ED-27F2-9B42-B65D-30D470E13D15}" type="datetime1">
              <a:rPr kumimoji="1" lang="ja-JP" altLang="en-US" smtClean="0"/>
              <a:t>2018/6/25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9791DFF-FD54-7B44-9A52-7D9A5D7D4C11}" type="slidenum">
              <a:rPr kumimoji="1" lang="ja-JP" altLang="en-US" smtClean="0"/>
              <a:t>‹#›</a:t>
            </a:fld>
            <a:endParaRPr kumimoji="1" lang="ja-JP" altLang="en-US"/>
          </a:p>
        </p:txBody>
      </p:sp>
    </p:spTree>
    <p:extLst>
      <p:ext uri="{BB962C8B-B14F-4D97-AF65-F5344CB8AC3E}">
        <p14:creationId xmlns:p14="http://schemas.microsoft.com/office/powerpoint/2010/main" val="51654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1FCE3F3-A441-424C-9DE4-1C2534D75A95}" type="datetime1">
              <a:rPr kumimoji="1" lang="ja-JP" altLang="en-US" smtClean="0"/>
              <a:t>2018/6/25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9791DFF-FD54-7B44-9A52-7D9A5D7D4C11}" type="slidenum">
              <a:rPr kumimoji="1" lang="ja-JP" altLang="en-US" smtClean="0"/>
              <a:t>‹#›</a:t>
            </a:fld>
            <a:endParaRPr kumimoji="1" lang="ja-JP" altLang="en-US"/>
          </a:p>
        </p:txBody>
      </p:sp>
    </p:spTree>
    <p:extLst>
      <p:ext uri="{BB962C8B-B14F-4D97-AF65-F5344CB8AC3E}">
        <p14:creationId xmlns:p14="http://schemas.microsoft.com/office/powerpoint/2010/main" val="32797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20EFB05-90AE-6E49-AC84-BE2E8DF17329}" type="datetime1">
              <a:rPr kumimoji="1" lang="ja-JP" altLang="en-US" smtClean="0"/>
              <a:t>2018/6/25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791DFF-FD54-7B44-9A52-7D9A5D7D4C11}" type="slidenum">
              <a:rPr kumimoji="1" lang="ja-JP" altLang="en-US" smtClean="0"/>
              <a:t>‹#›</a:t>
            </a:fld>
            <a:endParaRPr kumimoji="1" lang="ja-JP" altLang="en-US"/>
          </a:p>
        </p:txBody>
      </p:sp>
    </p:spTree>
    <p:extLst>
      <p:ext uri="{BB962C8B-B14F-4D97-AF65-F5344CB8AC3E}">
        <p14:creationId xmlns:p14="http://schemas.microsoft.com/office/powerpoint/2010/main" val="57420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4741BAC-B028-3D43-9DB1-0B5266BFC87B}" type="datetime1">
              <a:rPr kumimoji="1" lang="ja-JP" altLang="en-US" smtClean="0"/>
              <a:t>2018/6/25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791DFF-FD54-7B44-9A52-7D9A5D7D4C11}" type="slidenum">
              <a:rPr kumimoji="1" lang="ja-JP" altLang="en-US" smtClean="0"/>
              <a:t>‹#›</a:t>
            </a:fld>
            <a:endParaRPr kumimoji="1" lang="ja-JP" altLang="en-US"/>
          </a:p>
        </p:txBody>
      </p:sp>
    </p:spTree>
    <p:extLst>
      <p:ext uri="{BB962C8B-B14F-4D97-AF65-F5344CB8AC3E}">
        <p14:creationId xmlns:p14="http://schemas.microsoft.com/office/powerpoint/2010/main" val="259498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9A4A9-8E9F-1A48-90C6-3C2B1AE43BD1}" type="datetime1">
              <a:rPr kumimoji="1" lang="ja-JP" altLang="en-US" smtClean="0"/>
              <a:t>2018/6/25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91DFF-FD54-7B44-9A52-7D9A5D7D4C11}" type="slidenum">
              <a:rPr kumimoji="1" lang="ja-JP" altLang="en-US" smtClean="0"/>
              <a:t>‹#›</a:t>
            </a:fld>
            <a:endParaRPr kumimoji="1" lang="ja-JP" altLang="en-US"/>
          </a:p>
        </p:txBody>
      </p:sp>
    </p:spTree>
    <p:extLst>
      <p:ext uri="{BB962C8B-B14F-4D97-AF65-F5344CB8AC3E}">
        <p14:creationId xmlns:p14="http://schemas.microsoft.com/office/powerpoint/2010/main" val="1481812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9A4A9-8E9F-1A48-90C6-3C2B1AE43BD1}" type="datetime1">
              <a:rPr lang="ja-JP" altLang="en-US" smtClean="0">
                <a:solidFill>
                  <a:prstClr val="black">
                    <a:tint val="75000"/>
                  </a:prstClr>
                </a:solidFill>
                <a:latin typeface="Calibri"/>
                <a:ea typeface="ＭＳ Ｐゴシック"/>
              </a:rPr>
              <a:pPr/>
              <a:t>2018/6/25</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91DFF-FD54-7B44-9A52-7D9A5D7D4C1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56547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4000"/>
          </a:blip>
          <a:stretch>
            <a:fillRect/>
          </a:stretch>
        </a:blipFill>
        <a:effectLst/>
      </p:bgPr>
    </p:bg>
    <p:spTree>
      <p:nvGrpSpPr>
        <p:cNvPr id="1" name=""/>
        <p:cNvGrpSpPr/>
        <p:nvPr/>
      </p:nvGrpSpPr>
      <p:grpSpPr>
        <a:xfrm>
          <a:off x="0" y="0"/>
          <a:ext cx="0" cy="0"/>
          <a:chOff x="0" y="0"/>
          <a:chExt cx="0" cy="0"/>
        </a:xfrm>
      </p:grpSpPr>
      <p:pic>
        <p:nvPicPr>
          <p:cNvPr id="5" name="図 4" descr="【未完成】実習ロゴ.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620" y="-368685"/>
            <a:ext cx="8046855" cy="5368948"/>
          </a:xfrm>
          <a:prstGeom prst="rect">
            <a:avLst/>
          </a:prstGeom>
        </p:spPr>
      </p:pic>
      <p:sp>
        <p:nvSpPr>
          <p:cNvPr id="6" name="テキスト ボックス 5"/>
          <p:cNvSpPr txBox="1"/>
          <p:nvPr/>
        </p:nvSpPr>
        <p:spPr>
          <a:xfrm>
            <a:off x="2619411" y="618419"/>
            <a:ext cx="4196983" cy="369332"/>
          </a:xfrm>
          <a:prstGeom prst="rect">
            <a:avLst/>
          </a:prstGeom>
          <a:noFill/>
        </p:spPr>
        <p:txBody>
          <a:bodyPr wrap="none" rtlCol="0">
            <a:spAutoFit/>
          </a:bodyPr>
          <a:lstStyle/>
          <a:p>
            <a:r>
              <a:rPr kumimoji="1" lang="en-US" altLang="ja-JP" b="1" dirty="0">
                <a:latin typeface="Meiryo" panose="020B0604030504040204" pitchFamily="34" charset="-128"/>
                <a:ea typeface="Meiryo" panose="020B0604030504040204" pitchFamily="34" charset="-128"/>
              </a:rPr>
              <a:t>2018</a:t>
            </a:r>
            <a:r>
              <a:rPr kumimoji="1" lang="ja-JP" altLang="en-US" b="1" dirty="0">
                <a:latin typeface="Meiryo" panose="020B0604030504040204" pitchFamily="34" charset="-128"/>
                <a:ea typeface="Meiryo" panose="020B0604030504040204" pitchFamily="34" charset="-128"/>
              </a:rPr>
              <a:t>年</a:t>
            </a:r>
            <a:r>
              <a:rPr kumimoji="1" lang="en-US" altLang="ja-JP" b="1" dirty="0">
                <a:latin typeface="Meiryo" panose="020B0604030504040204" pitchFamily="34" charset="-128"/>
                <a:ea typeface="Meiryo" panose="020B0604030504040204" pitchFamily="34" charset="-128"/>
              </a:rPr>
              <a:t>5</a:t>
            </a:r>
            <a:r>
              <a:rPr kumimoji="1" lang="ja-JP" altLang="en-US" b="1" dirty="0">
                <a:latin typeface="Meiryo" panose="020B0604030504040204" pitchFamily="34" charset="-128"/>
                <a:ea typeface="Meiryo" panose="020B0604030504040204" pitchFamily="34" charset="-128"/>
              </a:rPr>
              <a:t>月</a:t>
            </a:r>
            <a:r>
              <a:rPr kumimoji="1" lang="en-US" altLang="ja-JP" b="1" dirty="0">
                <a:latin typeface="Meiryo" panose="020B0604030504040204" pitchFamily="34" charset="-128"/>
                <a:ea typeface="Meiryo" panose="020B0604030504040204" pitchFamily="34" charset="-128"/>
              </a:rPr>
              <a:t>22</a:t>
            </a:r>
            <a:r>
              <a:rPr kumimoji="1" lang="ja-JP" altLang="en-US" b="1" dirty="0">
                <a:latin typeface="Meiryo" panose="020B0604030504040204" pitchFamily="34" charset="-128"/>
                <a:ea typeface="Meiryo" panose="020B0604030504040204" pitchFamily="34" charset="-128"/>
              </a:rPr>
              <a:t>日</a:t>
            </a:r>
            <a:r>
              <a:rPr kumimoji="1" lang="en-US" altLang="ja-JP" b="1" dirty="0">
                <a:latin typeface="Meiryo" panose="020B0604030504040204" pitchFamily="34" charset="-128"/>
                <a:ea typeface="Meiryo" panose="020B0604030504040204" pitchFamily="34" charset="-128"/>
              </a:rPr>
              <a:t> </a:t>
            </a:r>
            <a:r>
              <a:rPr kumimoji="1" lang="ja-JP" altLang="en-US" b="1" dirty="0">
                <a:latin typeface="Meiryo" panose="020B0604030504040204" pitchFamily="34" charset="-128"/>
                <a:ea typeface="Meiryo" panose="020B0604030504040204" pitchFamily="34" charset="-128"/>
              </a:rPr>
              <a:t>サステナ班</a:t>
            </a:r>
            <a:r>
              <a:rPr kumimoji="1" lang="en-US" altLang="ja-JP" b="1" dirty="0">
                <a:latin typeface="Meiryo" panose="020B0604030504040204" pitchFamily="34" charset="-128"/>
                <a:ea typeface="Meiryo" panose="020B0604030504040204" pitchFamily="34" charset="-128"/>
              </a:rPr>
              <a:t> </a:t>
            </a:r>
            <a:r>
              <a:rPr kumimoji="1" lang="ja-JP" altLang="en-US" b="1" dirty="0">
                <a:latin typeface="Meiryo" panose="020B0604030504040204" pitchFamily="34" charset="-128"/>
                <a:ea typeface="Meiryo" panose="020B0604030504040204" pitchFamily="34" charset="-128"/>
              </a:rPr>
              <a:t>中間発表</a:t>
            </a:r>
            <a:endParaRPr kumimoji="1" lang="en-US" altLang="ja-JP" b="1" dirty="0">
              <a:latin typeface="Meiryo" panose="020B0604030504040204" pitchFamily="34" charset="-128"/>
              <a:ea typeface="Meiryo" panose="020B0604030504040204" pitchFamily="34" charset="-128"/>
            </a:endParaRPr>
          </a:p>
        </p:txBody>
      </p:sp>
      <p:sp>
        <p:nvSpPr>
          <p:cNvPr id="7" name="テキスト ボックス 6"/>
          <p:cNvSpPr txBox="1"/>
          <p:nvPr/>
        </p:nvSpPr>
        <p:spPr>
          <a:xfrm>
            <a:off x="2072895" y="5000263"/>
            <a:ext cx="2712174" cy="1754326"/>
          </a:xfrm>
          <a:prstGeom prst="rect">
            <a:avLst/>
          </a:prstGeom>
          <a:noFill/>
        </p:spPr>
        <p:txBody>
          <a:bodyPr wrap="square" rtlCol="0">
            <a:spAutoFit/>
          </a:bodyPr>
          <a:lstStyle/>
          <a:p>
            <a:r>
              <a:rPr lang="ja-JP" altLang="en-US" dirty="0">
                <a:latin typeface="Meiryo" panose="020B0604030504040204" pitchFamily="34" charset="-128"/>
                <a:ea typeface="Meiryo" panose="020B0604030504040204" pitchFamily="34" charset="-128"/>
              </a:rPr>
              <a:t>班長　　　</a:t>
            </a:r>
            <a:r>
              <a:rPr kumimoji="1" lang="ja-JP" altLang="en-US" dirty="0">
                <a:latin typeface="Meiryo" panose="020B0604030504040204" pitchFamily="34" charset="-128"/>
                <a:ea typeface="Meiryo" panose="020B0604030504040204" pitchFamily="34" charset="-128"/>
              </a:rPr>
              <a:t>高橋諒</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副班長　</a:t>
            </a:r>
            <a:r>
              <a:rPr kumimoji="1" lang="en-US" altLang="ja-JP" dirty="0">
                <a:latin typeface="Meiryo" panose="020B0604030504040204" pitchFamily="34" charset="-128"/>
                <a:ea typeface="Meiryo" panose="020B0604030504040204" pitchFamily="34" charset="-128"/>
              </a:rPr>
              <a:t>   </a:t>
            </a:r>
            <a:r>
              <a:rPr kumimoji="1" lang="ja-JP" altLang="en-US" dirty="0">
                <a:latin typeface="Meiryo" panose="020B0604030504040204" pitchFamily="34" charset="-128"/>
                <a:ea typeface="Meiryo" panose="020B0604030504040204" pitchFamily="34" charset="-128"/>
              </a:rPr>
              <a:t>齊藤啓誠</a:t>
            </a:r>
            <a:endParaRPr kumimoji="1" lang="en-US" altLang="ja-JP" dirty="0">
              <a:latin typeface="Meiryo" panose="020B0604030504040204" pitchFamily="34" charset="-128"/>
              <a:ea typeface="Meiryo" panose="020B0604030504040204" pitchFamily="34" charset="-128"/>
            </a:endParaRPr>
          </a:p>
          <a:p>
            <a:r>
              <a:rPr lang="en-US" altLang="ja-JP" dirty="0">
                <a:latin typeface="Meiryo" panose="020B0604030504040204" pitchFamily="34" charset="-128"/>
                <a:ea typeface="Meiryo" panose="020B0604030504040204" pitchFamily="34" charset="-128"/>
              </a:rPr>
              <a:t>SA</a:t>
            </a:r>
            <a:r>
              <a:rPr kumimoji="1" lang="en-US" altLang="ja-JP" dirty="0">
                <a:latin typeface="Meiryo" panose="020B0604030504040204" pitchFamily="34" charset="-128"/>
                <a:ea typeface="Meiryo" panose="020B0604030504040204" pitchFamily="34" charset="-128"/>
              </a:rPr>
              <a:t>     </a:t>
            </a:r>
            <a:r>
              <a:rPr kumimoji="1" lang="ja-JP" altLang="en-US" dirty="0">
                <a:latin typeface="Meiryo" panose="020B0604030504040204" pitchFamily="34" charset="-128"/>
                <a:ea typeface="Meiryo" panose="020B0604030504040204" pitchFamily="34" charset="-128"/>
              </a:rPr>
              <a:t>　　松尾和史</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印刷　　　前田大知</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書記　</a:t>
            </a:r>
            <a:r>
              <a:rPr lang="en-US" altLang="ja-JP" dirty="0">
                <a:latin typeface="Meiryo" panose="020B0604030504040204" pitchFamily="34" charset="-128"/>
                <a:ea typeface="Meiryo" panose="020B0604030504040204" pitchFamily="34" charset="-128"/>
              </a:rPr>
              <a:t>      </a:t>
            </a:r>
            <a:r>
              <a:rPr lang="ja-JP" altLang="en-US" dirty="0">
                <a:latin typeface="Meiryo" panose="020B0604030504040204" pitchFamily="34" charset="-128"/>
                <a:ea typeface="Meiryo" panose="020B0604030504040204" pitchFamily="34" charset="-128"/>
              </a:rPr>
              <a:t>田代優奈</a:t>
            </a:r>
            <a:endParaRPr lang="en-US" altLang="ja-JP" dirty="0">
              <a:latin typeface="Meiryo" panose="020B0604030504040204" pitchFamily="34" charset="-128"/>
              <a:ea typeface="Meiryo" panose="020B0604030504040204" pitchFamily="34" charset="-128"/>
            </a:endParaRPr>
          </a:p>
          <a:p>
            <a:endParaRPr kumimoji="1" lang="ja-JP" altLang="en-US" dirty="0">
              <a:latin typeface="Meiryo" panose="020B0604030504040204" pitchFamily="34" charset="-128"/>
              <a:ea typeface="Meiryo" panose="020B0604030504040204" pitchFamily="34" charset="-128"/>
            </a:endParaRPr>
          </a:p>
        </p:txBody>
      </p:sp>
      <p:sp>
        <p:nvSpPr>
          <p:cNvPr id="8" name="テキスト ボックス 7"/>
          <p:cNvSpPr txBox="1"/>
          <p:nvPr/>
        </p:nvSpPr>
        <p:spPr>
          <a:xfrm>
            <a:off x="4785069" y="5059789"/>
            <a:ext cx="2031325" cy="1200329"/>
          </a:xfrm>
          <a:prstGeom prst="rect">
            <a:avLst/>
          </a:prstGeom>
          <a:noFill/>
        </p:spPr>
        <p:txBody>
          <a:bodyPr wrap="none" rtlCol="0">
            <a:spAutoFit/>
          </a:bodyPr>
          <a:lstStyle/>
          <a:p>
            <a:r>
              <a:rPr lang="ja-JP" altLang="en-US" dirty="0">
                <a:latin typeface="Meiryo" panose="020B0604030504040204" pitchFamily="34" charset="-128"/>
                <a:ea typeface="Meiryo" panose="020B0604030504040204" pitchFamily="34" charset="-128"/>
              </a:rPr>
              <a:t>渉外　姫氏原慎也</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分析</a:t>
            </a:r>
            <a:r>
              <a:rPr kumimoji="1" lang="ja-JP" altLang="en-US" dirty="0">
                <a:latin typeface="Meiryo" panose="020B0604030504040204" pitchFamily="34" charset="-128"/>
                <a:ea typeface="Meiryo" panose="020B0604030504040204" pitchFamily="34" charset="-128"/>
              </a:rPr>
              <a:t>　堀川尚駿</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教員　谷口守</a:t>
            </a:r>
            <a:endParaRPr lang="en-US" altLang="ja-JP" dirty="0">
              <a:latin typeface="Meiryo" panose="020B0604030504040204" pitchFamily="34" charset="-128"/>
              <a:ea typeface="Meiryo" panose="020B0604030504040204" pitchFamily="34" charset="-128"/>
            </a:endParaRPr>
          </a:p>
          <a:p>
            <a:r>
              <a:rPr kumimoji="1" lang="en-US" altLang="ja-JP" dirty="0">
                <a:latin typeface="Meiryo" panose="020B0604030504040204" pitchFamily="34" charset="-128"/>
                <a:ea typeface="Meiryo" panose="020B0604030504040204" pitchFamily="34" charset="-128"/>
              </a:rPr>
              <a:t>TA</a:t>
            </a:r>
            <a:r>
              <a:rPr kumimoji="1" lang="ja-JP" altLang="en-US" dirty="0">
                <a:latin typeface="Meiryo" panose="020B0604030504040204" pitchFamily="34" charset="-128"/>
                <a:ea typeface="Meiryo" panose="020B0604030504040204" pitchFamily="34" charset="-128"/>
              </a:rPr>
              <a:t>    </a:t>
            </a:r>
            <a:r>
              <a:rPr lang="en-US" altLang="ja-JP" dirty="0">
                <a:latin typeface="Meiryo" panose="020B0604030504040204" pitchFamily="34" charset="-128"/>
                <a:ea typeface="Meiryo" panose="020B0604030504040204" pitchFamily="34" charset="-128"/>
              </a:rPr>
              <a:t> </a:t>
            </a:r>
            <a:r>
              <a:rPr lang="ja-JP" altLang="en-US" dirty="0">
                <a:latin typeface="Meiryo" panose="020B0604030504040204" pitchFamily="34" charset="-128"/>
                <a:ea typeface="Meiryo" panose="020B0604030504040204" pitchFamily="34" charset="-128"/>
              </a:rPr>
              <a:t>東達志</a:t>
            </a:r>
            <a:endParaRPr kumimoji="1" lang="ja-JP" altLang="en-US" dirty="0">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4F941C38-7EB0-BA4F-BB2B-00AB9C91A802}"/>
              </a:ext>
            </a:extLst>
          </p:cNvPr>
          <p:cNvSpPr>
            <a:spLocks noGrp="1"/>
          </p:cNvSpPr>
          <p:nvPr>
            <p:ph type="sldNum" sz="quarter" idx="12"/>
          </p:nvPr>
        </p:nvSpPr>
        <p:spPr/>
        <p:txBody>
          <a:bodyPr/>
          <a:lstStyle/>
          <a:p>
            <a:fld id="{E9791DFF-FD54-7B44-9A52-7D9A5D7D4C11}" type="slidenum">
              <a:rPr kumimoji="1" lang="ja-JP" altLang="en-US" smtClean="0"/>
              <a:t>1</a:t>
            </a:fld>
            <a:endParaRPr kumimoji="1" lang="ja-JP" altLang="en-US"/>
          </a:p>
        </p:txBody>
      </p:sp>
    </p:spTree>
    <p:extLst>
      <p:ext uri="{BB962C8B-B14F-4D97-AF65-F5344CB8AC3E}">
        <p14:creationId xmlns:p14="http://schemas.microsoft.com/office/powerpoint/2010/main" val="885826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a:extLst>
              <a:ext uri="{FF2B5EF4-FFF2-40B4-BE49-F238E27FC236}">
                <a16:creationId xmlns:a16="http://schemas.microsoft.com/office/drawing/2014/main" id="{621D0528-9BAF-B14F-B7CE-5858AEC56BAC}"/>
              </a:ext>
            </a:extLst>
          </p:cNvPr>
          <p:cNvSpPr/>
          <p:nvPr/>
        </p:nvSpPr>
        <p:spPr>
          <a:xfrm>
            <a:off x="457659" y="300941"/>
            <a:ext cx="2898999" cy="9722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111B6558-C073-0D46-9EE7-62507EAE63CF}"/>
              </a:ext>
            </a:extLst>
          </p:cNvPr>
          <p:cNvSpPr txBox="1"/>
          <p:nvPr/>
        </p:nvSpPr>
        <p:spPr>
          <a:xfrm>
            <a:off x="1045383" y="509848"/>
            <a:ext cx="1723549" cy="707886"/>
          </a:xfrm>
          <a:prstGeom prst="rect">
            <a:avLst/>
          </a:prstGeom>
          <a:noFill/>
        </p:spPr>
        <p:txBody>
          <a:bodyPr wrap="none" rtlCol="0">
            <a:spAutoFit/>
          </a:bodyPr>
          <a:lstStyle/>
          <a:p>
            <a:r>
              <a:rPr lang="ja-JP" altLang="en-US" sz="4000" dirty="0">
                <a:solidFill>
                  <a:schemeClr val="bg1"/>
                </a:solidFill>
                <a:latin typeface="Meiryo" panose="020B0604030504040204" pitchFamily="34" charset="-128"/>
                <a:ea typeface="Meiryo" panose="020B0604030504040204" pitchFamily="34" charset="-128"/>
              </a:rPr>
              <a:t>改善策</a:t>
            </a:r>
            <a:endParaRPr kumimoji="1" lang="en-US" altLang="ja-JP" sz="4000" dirty="0">
              <a:solidFill>
                <a:schemeClr val="bg1"/>
              </a:solidFill>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CDC4B65C-E097-F545-B9F1-56BBADD46A3D}"/>
              </a:ext>
            </a:extLst>
          </p:cNvPr>
          <p:cNvSpPr>
            <a:spLocks noGrp="1"/>
          </p:cNvSpPr>
          <p:nvPr>
            <p:ph type="sldNum" sz="quarter" idx="12"/>
          </p:nvPr>
        </p:nvSpPr>
        <p:spPr/>
        <p:txBody>
          <a:bodyPr/>
          <a:lstStyle/>
          <a:p>
            <a:fld id="{E9791DFF-FD54-7B44-9A52-7D9A5D7D4C11}" type="slidenum">
              <a:rPr kumimoji="1" lang="ja-JP" altLang="en-US" smtClean="0"/>
              <a:t>10</a:t>
            </a:fld>
            <a:endParaRPr kumimoji="1" lang="ja-JP" altLang="en-US"/>
          </a:p>
        </p:txBody>
      </p:sp>
      <p:sp>
        <p:nvSpPr>
          <p:cNvPr id="3" name="テキスト ボックス 2"/>
          <p:cNvSpPr txBox="1"/>
          <p:nvPr/>
        </p:nvSpPr>
        <p:spPr>
          <a:xfrm>
            <a:off x="491385" y="4428916"/>
            <a:ext cx="1415772"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メリット</a:t>
            </a:r>
          </a:p>
        </p:txBody>
      </p:sp>
      <p:sp>
        <p:nvSpPr>
          <p:cNvPr id="8" name="テキスト ボックス 7">
            <a:extLst>
              <a:ext uri="{FF2B5EF4-FFF2-40B4-BE49-F238E27FC236}">
                <a16:creationId xmlns:a16="http://schemas.microsoft.com/office/drawing/2014/main" id="{40A07F31-7C14-B349-9BB4-A3C2A6570213}"/>
              </a:ext>
            </a:extLst>
          </p:cNvPr>
          <p:cNvSpPr txBox="1"/>
          <p:nvPr/>
        </p:nvSpPr>
        <p:spPr>
          <a:xfrm>
            <a:off x="1045383" y="5030996"/>
            <a:ext cx="5929828" cy="954107"/>
          </a:xfrm>
          <a:prstGeom prst="rect">
            <a:avLst/>
          </a:prstGeom>
          <a:noFill/>
        </p:spPr>
        <p:txBody>
          <a:bodyPr wrap="none" rtlCol="0">
            <a:spAutoFit/>
          </a:bodyPr>
          <a:lstStyle/>
          <a:p>
            <a:r>
              <a:rPr kumimoji="1" lang="ja-JP" altLang="en-US" sz="2800" dirty="0">
                <a:solidFill>
                  <a:srgbClr val="FF0000"/>
                </a:solidFill>
                <a:latin typeface="メイリオ"/>
                <a:ea typeface="メイリオ"/>
                <a:cs typeface="メイリオ"/>
              </a:rPr>
              <a:t>夜の睡眠の「</a:t>
            </a:r>
            <a:r>
              <a:rPr kumimoji="1" lang="en-US" altLang="ja-JP" sz="2800" dirty="0">
                <a:solidFill>
                  <a:srgbClr val="FF0000"/>
                </a:solidFill>
                <a:latin typeface="メイリオ"/>
                <a:ea typeface="メイリオ"/>
                <a:cs typeface="メイリオ"/>
              </a:rPr>
              <a:t>3</a:t>
            </a:r>
            <a:r>
              <a:rPr kumimoji="1" lang="ja-JP" altLang="en-US" sz="2800" dirty="0">
                <a:solidFill>
                  <a:srgbClr val="FF0000"/>
                </a:solidFill>
                <a:latin typeface="メイリオ"/>
                <a:ea typeface="メイリオ"/>
                <a:cs typeface="メイリオ"/>
              </a:rPr>
              <a:t>倍の効果」がある！</a:t>
            </a:r>
            <a:endParaRPr kumimoji="1" lang="en-US" altLang="ja-JP" sz="2800" dirty="0">
              <a:solidFill>
                <a:srgbClr val="FF0000"/>
              </a:solidFill>
              <a:latin typeface="メイリオ"/>
              <a:ea typeface="メイリオ"/>
              <a:cs typeface="メイリオ"/>
            </a:endParaRPr>
          </a:p>
          <a:p>
            <a:r>
              <a:rPr lang="en-US" altLang="ja-JP" sz="2800" dirty="0">
                <a:solidFill>
                  <a:srgbClr val="FF0000"/>
                </a:solidFill>
                <a:latin typeface="メイリオ"/>
                <a:ea typeface="メイリオ"/>
                <a:cs typeface="メイリオ"/>
              </a:rPr>
              <a:t>→</a:t>
            </a:r>
            <a:r>
              <a:rPr lang="ja-JP" altLang="en-US" sz="2800" dirty="0">
                <a:solidFill>
                  <a:srgbClr val="FF0000"/>
                </a:solidFill>
                <a:latin typeface="メイリオ"/>
                <a:ea typeface="メイリオ"/>
                <a:cs typeface="メイリオ"/>
              </a:rPr>
              <a:t>短い時間で睡眠不足が解消できる</a:t>
            </a:r>
            <a:endParaRPr kumimoji="1" lang="en-US" altLang="ja-JP" sz="2800" dirty="0">
              <a:solidFill>
                <a:srgbClr val="FF0000"/>
              </a:solidFill>
              <a:latin typeface="メイリオ"/>
              <a:ea typeface="メイリオ"/>
              <a:cs typeface="メイリオ"/>
            </a:endParaRPr>
          </a:p>
        </p:txBody>
      </p:sp>
      <p:sp>
        <p:nvSpPr>
          <p:cNvPr id="6" name="正方形/長方形 5"/>
          <p:cNvSpPr/>
          <p:nvPr/>
        </p:nvSpPr>
        <p:spPr>
          <a:xfrm>
            <a:off x="2628900" y="6184340"/>
            <a:ext cx="7848600" cy="523220"/>
          </a:xfrm>
          <a:prstGeom prst="rect">
            <a:avLst/>
          </a:prstGeom>
        </p:spPr>
        <p:txBody>
          <a:bodyPr wrap="square">
            <a:spAutoFit/>
          </a:bodyPr>
          <a:lstStyle/>
          <a:p>
            <a:pPr lvl="0"/>
            <a:r>
              <a:rPr lang="ja-JP" altLang="en-US" sz="1400" dirty="0">
                <a:solidFill>
                  <a:prstClr val="black"/>
                </a:solidFill>
              </a:rPr>
              <a:t>出典</a:t>
            </a:r>
            <a:r>
              <a:rPr lang="en-US" altLang="ja-JP" sz="1400" dirty="0">
                <a:solidFill>
                  <a:prstClr val="black"/>
                </a:solidFill>
              </a:rPr>
              <a:t>:</a:t>
            </a:r>
            <a:r>
              <a:rPr lang="ja-JP" altLang="en-US" sz="1400" dirty="0">
                <a:solidFill>
                  <a:prstClr val="black"/>
                </a:solidFill>
              </a:rPr>
              <a:t>いわい中央クリニック「昼寝には夜の睡眠の</a:t>
            </a:r>
            <a:r>
              <a:rPr lang="en-US" altLang="ja-JP" sz="1400" dirty="0">
                <a:solidFill>
                  <a:prstClr val="black"/>
                </a:solidFill>
              </a:rPr>
              <a:t>『</a:t>
            </a:r>
            <a:r>
              <a:rPr lang="ja-JP" altLang="en-US" sz="1400" dirty="0">
                <a:solidFill>
                  <a:prstClr val="black"/>
                </a:solidFill>
              </a:rPr>
              <a:t>３倍もの効果</a:t>
            </a:r>
            <a:r>
              <a:rPr lang="en-US" altLang="ja-JP" sz="1400" dirty="0">
                <a:solidFill>
                  <a:prstClr val="black"/>
                </a:solidFill>
              </a:rPr>
              <a:t>』</a:t>
            </a:r>
            <a:r>
              <a:rPr lang="ja-JP" altLang="en-US" sz="1400" dirty="0">
                <a:solidFill>
                  <a:prstClr val="black"/>
                </a:solidFill>
              </a:rPr>
              <a:t>がある」</a:t>
            </a:r>
            <a:endParaRPr lang="en-US" altLang="ja-JP" sz="1400" dirty="0">
              <a:solidFill>
                <a:prstClr val="black"/>
              </a:solidFill>
            </a:endParaRPr>
          </a:p>
          <a:p>
            <a:pPr lvl="0"/>
            <a:r>
              <a:rPr lang="en-US" altLang="ja-JP" sz="1400" dirty="0">
                <a:solidFill>
                  <a:prstClr val="black"/>
                </a:solidFill>
              </a:rPr>
              <a:t>http://www.iwaichuo.com/staff/20170727-2</a:t>
            </a:r>
          </a:p>
        </p:txBody>
      </p:sp>
      <p:sp>
        <p:nvSpPr>
          <p:cNvPr id="9" name="テキスト ボックス 8"/>
          <p:cNvSpPr txBox="1"/>
          <p:nvPr/>
        </p:nvSpPr>
        <p:spPr>
          <a:xfrm>
            <a:off x="7998157" y="6048573"/>
            <a:ext cx="1571625" cy="307777"/>
          </a:xfrm>
          <a:prstGeom prst="rect">
            <a:avLst/>
          </a:prstGeom>
          <a:noFill/>
        </p:spPr>
        <p:txBody>
          <a:bodyPr wrap="square" rtlCol="0">
            <a:spAutoFit/>
          </a:bodyPr>
          <a:lstStyle/>
          <a:p>
            <a:r>
              <a:rPr kumimoji="1" lang="en-US" altLang="ja-JP" sz="1400" dirty="0"/>
              <a:t>12)</a:t>
            </a:r>
            <a:endParaRPr kumimoji="1" lang="ja-JP" altLang="en-US" sz="1400" dirty="0"/>
          </a:p>
        </p:txBody>
      </p:sp>
      <p:pic>
        <p:nvPicPr>
          <p:cNvPr id="4" name="図 3" descr="実習ロゴ.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27102"/>
            <a:ext cx="8741981" cy="2580099"/>
          </a:xfrm>
          <a:prstGeom prst="rect">
            <a:avLst/>
          </a:prstGeom>
        </p:spPr>
      </p:pic>
    </p:spTree>
    <p:extLst>
      <p:ext uri="{BB962C8B-B14F-4D97-AF65-F5344CB8AC3E}">
        <p14:creationId xmlns:p14="http://schemas.microsoft.com/office/powerpoint/2010/main" val="9016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図形グループ 11">
            <a:extLst>
              <a:ext uri="{FF2B5EF4-FFF2-40B4-BE49-F238E27FC236}">
                <a16:creationId xmlns:a16="http://schemas.microsoft.com/office/drawing/2014/main" id="{15B9D2A9-6C2B-1248-9BBE-402EB99021BD}"/>
              </a:ext>
            </a:extLst>
          </p:cNvPr>
          <p:cNvGrpSpPr/>
          <p:nvPr/>
        </p:nvGrpSpPr>
        <p:grpSpPr>
          <a:xfrm>
            <a:off x="321308" y="3605440"/>
            <a:ext cx="2191621" cy="951631"/>
            <a:chOff x="3719277" y="-282571"/>
            <a:chExt cx="4673600" cy="2810933"/>
          </a:xfrm>
          <a:noFill/>
        </p:grpSpPr>
        <p:sp>
          <p:nvSpPr>
            <p:cNvPr id="5" name="円形吹き出し 4">
              <a:extLst>
                <a:ext uri="{FF2B5EF4-FFF2-40B4-BE49-F238E27FC236}">
                  <a16:creationId xmlns:a16="http://schemas.microsoft.com/office/drawing/2014/main" id="{5B0B982B-36B9-A042-802E-DD772952872C}"/>
                </a:ext>
              </a:extLst>
            </p:cNvPr>
            <p:cNvSpPr/>
            <p:nvPr/>
          </p:nvSpPr>
          <p:spPr>
            <a:xfrm>
              <a:off x="3719277" y="-282571"/>
              <a:ext cx="4673600" cy="2810933"/>
            </a:xfrm>
            <a:prstGeom prst="wedgeEllipseCallout">
              <a:avLst>
                <a:gd name="adj1" fmla="val 71012"/>
                <a:gd name="adj2" fmla="val -16312"/>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7" name="テキスト ボックス 6">
              <a:extLst>
                <a:ext uri="{FF2B5EF4-FFF2-40B4-BE49-F238E27FC236}">
                  <a16:creationId xmlns:a16="http://schemas.microsoft.com/office/drawing/2014/main" id="{C2C2364E-053A-B94F-932F-9553257DA84F}"/>
                </a:ext>
              </a:extLst>
            </p:cNvPr>
            <p:cNvSpPr txBox="1"/>
            <p:nvPr/>
          </p:nvSpPr>
          <p:spPr>
            <a:xfrm>
              <a:off x="4640012" y="473634"/>
              <a:ext cx="2765632" cy="1367957"/>
            </a:xfrm>
            <a:prstGeom prst="rect">
              <a:avLst/>
            </a:prstGeom>
            <a:grpFill/>
            <a:ln>
              <a:noFill/>
            </a:ln>
          </p:spPr>
          <p:txBody>
            <a:bodyPr wrap="none" rtlCol="0">
              <a:spAutoFit/>
            </a:bodyPr>
            <a:lstStyle/>
            <a:p>
              <a:r>
                <a:rPr lang="ja-JP" altLang="en-US" sz="2400" dirty="0">
                  <a:latin typeface="メイリオ"/>
                  <a:ea typeface="メイリオ"/>
                  <a:cs typeface="メイリオ"/>
                </a:rPr>
                <a:t>認知力</a:t>
              </a:r>
              <a:r>
                <a:rPr kumimoji="1" lang="en-US" altLang="ja-JP" sz="2400" dirty="0">
                  <a:latin typeface="メイリオ"/>
                  <a:ea typeface="メイリオ"/>
                  <a:cs typeface="メイリオ"/>
                </a:rPr>
                <a:t>↗︎</a:t>
              </a:r>
              <a:endParaRPr kumimoji="1" lang="ja-JP" altLang="en-US" sz="2400" dirty="0">
                <a:latin typeface="メイリオ"/>
                <a:ea typeface="メイリオ"/>
                <a:cs typeface="メイリオ"/>
              </a:endParaRPr>
            </a:p>
          </p:txBody>
        </p:sp>
      </p:grpSp>
      <p:grpSp>
        <p:nvGrpSpPr>
          <p:cNvPr id="10" name="図形グループ 12">
            <a:extLst>
              <a:ext uri="{FF2B5EF4-FFF2-40B4-BE49-F238E27FC236}">
                <a16:creationId xmlns:a16="http://schemas.microsoft.com/office/drawing/2014/main" id="{0837A4C9-2F10-2946-A5EB-2AF2E40D3727}"/>
              </a:ext>
            </a:extLst>
          </p:cNvPr>
          <p:cNvGrpSpPr/>
          <p:nvPr/>
        </p:nvGrpSpPr>
        <p:grpSpPr>
          <a:xfrm>
            <a:off x="117671" y="5093927"/>
            <a:ext cx="4114695" cy="851173"/>
            <a:chOff x="154378" y="4504268"/>
            <a:chExt cx="5118934" cy="1811866"/>
          </a:xfrm>
        </p:grpSpPr>
        <p:sp>
          <p:nvSpPr>
            <p:cNvPr id="11" name="円形吹き出し 10">
              <a:extLst>
                <a:ext uri="{FF2B5EF4-FFF2-40B4-BE49-F238E27FC236}">
                  <a16:creationId xmlns:a16="http://schemas.microsoft.com/office/drawing/2014/main" id="{C01B6E5B-2609-3542-BE42-8AD09E6E5C6A}"/>
                </a:ext>
              </a:extLst>
            </p:cNvPr>
            <p:cNvSpPr/>
            <p:nvPr/>
          </p:nvSpPr>
          <p:spPr>
            <a:xfrm>
              <a:off x="154378" y="4504268"/>
              <a:ext cx="5118934" cy="1811866"/>
            </a:xfrm>
            <a:prstGeom prst="wedgeEllipseCallout">
              <a:avLst>
                <a:gd name="adj1" fmla="val 26423"/>
                <a:gd name="adj2" fmla="val -74703"/>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12" name="テキスト ボックス 11">
              <a:extLst>
                <a:ext uri="{FF2B5EF4-FFF2-40B4-BE49-F238E27FC236}">
                  <a16:creationId xmlns:a16="http://schemas.microsoft.com/office/drawing/2014/main" id="{40A07F31-7C14-B349-9BB4-A3C2A6570213}"/>
                </a:ext>
              </a:extLst>
            </p:cNvPr>
            <p:cNvSpPr txBox="1"/>
            <p:nvPr/>
          </p:nvSpPr>
          <p:spPr>
            <a:xfrm>
              <a:off x="769647" y="4787611"/>
              <a:ext cx="178640" cy="982732"/>
            </a:xfrm>
            <a:prstGeom prst="rect">
              <a:avLst/>
            </a:prstGeom>
            <a:noFill/>
          </p:spPr>
          <p:txBody>
            <a:bodyPr wrap="none" rtlCol="0">
              <a:spAutoFit/>
            </a:bodyPr>
            <a:lstStyle/>
            <a:p>
              <a:endParaRPr kumimoji="1" lang="ja-JP" altLang="en-US" sz="2400" dirty="0">
                <a:latin typeface="メイリオ"/>
                <a:ea typeface="メイリオ"/>
                <a:cs typeface="メイリオ"/>
              </a:endParaRPr>
            </a:p>
          </p:txBody>
        </p:sp>
        <p:sp>
          <p:nvSpPr>
            <p:cNvPr id="13" name="テキスト ボックス 12">
              <a:extLst>
                <a:ext uri="{FF2B5EF4-FFF2-40B4-BE49-F238E27FC236}">
                  <a16:creationId xmlns:a16="http://schemas.microsoft.com/office/drawing/2014/main" id="{FEC585A2-2F1C-9A4B-9A83-587315DE0840}"/>
                </a:ext>
              </a:extLst>
            </p:cNvPr>
            <p:cNvSpPr txBox="1"/>
            <p:nvPr/>
          </p:nvSpPr>
          <p:spPr>
            <a:xfrm>
              <a:off x="769647" y="5013307"/>
              <a:ext cx="3154864" cy="982732"/>
            </a:xfrm>
            <a:prstGeom prst="rect">
              <a:avLst/>
            </a:prstGeom>
            <a:noFill/>
          </p:spPr>
          <p:txBody>
            <a:bodyPr wrap="none" rtlCol="0">
              <a:spAutoFit/>
            </a:bodyPr>
            <a:lstStyle/>
            <a:p>
              <a:r>
                <a:rPr kumimoji="1" lang="ja-JP" altLang="en-US" sz="2400" dirty="0">
                  <a:latin typeface="メイリオ"/>
                  <a:ea typeface="メイリオ"/>
                  <a:cs typeface="メイリオ"/>
                </a:rPr>
                <a:t>一日の睡眠時間の補完</a:t>
              </a:r>
            </a:p>
          </p:txBody>
        </p:sp>
      </p:grpSp>
      <p:sp>
        <p:nvSpPr>
          <p:cNvPr id="14" name="テキスト ボックス 13">
            <a:extLst>
              <a:ext uri="{FF2B5EF4-FFF2-40B4-BE49-F238E27FC236}">
                <a16:creationId xmlns:a16="http://schemas.microsoft.com/office/drawing/2014/main" id="{F2C485C0-055C-814E-A73B-F5A00B3BC0AE}"/>
              </a:ext>
            </a:extLst>
          </p:cNvPr>
          <p:cNvSpPr txBox="1"/>
          <p:nvPr/>
        </p:nvSpPr>
        <p:spPr>
          <a:xfrm>
            <a:off x="3395414" y="3127513"/>
            <a:ext cx="2441694" cy="1446550"/>
          </a:xfrm>
          <a:prstGeom prst="rect">
            <a:avLst/>
          </a:prstGeom>
          <a:noFill/>
        </p:spPr>
        <p:txBody>
          <a:bodyPr wrap="none" rtlCol="0">
            <a:spAutoFit/>
          </a:bodyPr>
          <a:lstStyle/>
          <a:p>
            <a:r>
              <a:rPr lang="ja-JP" altLang="en-US" sz="8800" dirty="0">
                <a:latin typeface="メイリオ"/>
                <a:ea typeface="メイリオ"/>
                <a:cs typeface="メイリオ"/>
              </a:rPr>
              <a:t>昼寝</a:t>
            </a:r>
            <a:endParaRPr kumimoji="1" lang="ja-JP" altLang="en-US" sz="8800" dirty="0">
              <a:latin typeface="メイリオ"/>
              <a:ea typeface="メイリオ"/>
              <a:cs typeface="メイリオ"/>
            </a:endParaRPr>
          </a:p>
        </p:txBody>
      </p:sp>
      <p:sp>
        <p:nvSpPr>
          <p:cNvPr id="26" name="角丸四角形 25">
            <a:extLst>
              <a:ext uri="{FF2B5EF4-FFF2-40B4-BE49-F238E27FC236}">
                <a16:creationId xmlns:a16="http://schemas.microsoft.com/office/drawing/2014/main" id="{621D0528-9BAF-B14F-B7CE-5858AEC56BAC}"/>
              </a:ext>
            </a:extLst>
          </p:cNvPr>
          <p:cNvSpPr/>
          <p:nvPr/>
        </p:nvSpPr>
        <p:spPr>
          <a:xfrm>
            <a:off x="199919" y="212875"/>
            <a:ext cx="6788710" cy="9722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111B6558-C073-0D46-9EE7-62507EAE63CF}"/>
              </a:ext>
            </a:extLst>
          </p:cNvPr>
          <p:cNvSpPr txBox="1"/>
          <p:nvPr/>
        </p:nvSpPr>
        <p:spPr>
          <a:xfrm>
            <a:off x="513757" y="425462"/>
            <a:ext cx="6340197" cy="707886"/>
          </a:xfrm>
          <a:prstGeom prst="rect">
            <a:avLst/>
          </a:prstGeom>
          <a:noFill/>
        </p:spPr>
        <p:txBody>
          <a:bodyPr wrap="none" rtlCol="0">
            <a:spAutoFit/>
          </a:bodyPr>
          <a:lstStyle/>
          <a:p>
            <a:r>
              <a:rPr lang="ja-JP" altLang="en-US" sz="4000" dirty="0">
                <a:solidFill>
                  <a:schemeClr val="bg1"/>
                </a:solidFill>
                <a:latin typeface="Meiryo" panose="020B0604030504040204" pitchFamily="34" charset="-128"/>
                <a:ea typeface="Meiryo" panose="020B0604030504040204" pitchFamily="34" charset="-128"/>
              </a:rPr>
              <a:t>他にもこんなメリットが！</a:t>
            </a:r>
            <a:endParaRPr kumimoji="1" lang="en-US" altLang="ja-JP" sz="4000" dirty="0">
              <a:solidFill>
                <a:schemeClr val="bg1"/>
              </a:solidFill>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405A9B4A-8FD6-BC4C-AD63-EF0B566DF81E}"/>
              </a:ext>
            </a:extLst>
          </p:cNvPr>
          <p:cNvSpPr>
            <a:spLocks noGrp="1"/>
          </p:cNvSpPr>
          <p:nvPr>
            <p:ph type="sldNum" sz="quarter" idx="12"/>
          </p:nvPr>
        </p:nvSpPr>
        <p:spPr/>
        <p:txBody>
          <a:bodyPr/>
          <a:lstStyle/>
          <a:p>
            <a:fld id="{E9791DFF-FD54-7B44-9A52-7D9A5D7D4C11}" type="slidenum">
              <a:rPr kumimoji="1" lang="ja-JP" altLang="en-US" smtClean="0"/>
              <a:t>11</a:t>
            </a:fld>
            <a:endParaRPr kumimoji="1" lang="ja-JP" altLang="en-US"/>
          </a:p>
        </p:txBody>
      </p:sp>
      <p:grpSp>
        <p:nvGrpSpPr>
          <p:cNvPr id="18" name="図形グループ 11">
            <a:extLst>
              <a:ext uri="{FF2B5EF4-FFF2-40B4-BE49-F238E27FC236}">
                <a16:creationId xmlns:a16="http://schemas.microsoft.com/office/drawing/2014/main" id="{15B9D2A9-6C2B-1248-9BBE-402EB99021BD}"/>
              </a:ext>
            </a:extLst>
          </p:cNvPr>
          <p:cNvGrpSpPr/>
          <p:nvPr/>
        </p:nvGrpSpPr>
        <p:grpSpPr>
          <a:xfrm>
            <a:off x="6482637" y="3817099"/>
            <a:ext cx="2487192" cy="1081169"/>
            <a:chOff x="3719277" y="-282571"/>
            <a:chExt cx="4673600" cy="2810933"/>
          </a:xfrm>
          <a:noFill/>
        </p:grpSpPr>
        <p:sp>
          <p:nvSpPr>
            <p:cNvPr id="19" name="円形吹き出し 18">
              <a:extLst>
                <a:ext uri="{FF2B5EF4-FFF2-40B4-BE49-F238E27FC236}">
                  <a16:creationId xmlns:a16="http://schemas.microsoft.com/office/drawing/2014/main" id="{5B0B982B-36B9-A042-802E-DD772952872C}"/>
                </a:ext>
              </a:extLst>
            </p:cNvPr>
            <p:cNvSpPr/>
            <p:nvPr/>
          </p:nvSpPr>
          <p:spPr>
            <a:xfrm>
              <a:off x="3719277" y="-282571"/>
              <a:ext cx="4673600" cy="2810933"/>
            </a:xfrm>
            <a:prstGeom prst="wedgeEllipseCallout">
              <a:avLst>
                <a:gd name="adj1" fmla="val -70453"/>
                <a:gd name="adj2" fmla="val -29236"/>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20" name="テキスト ボックス 19">
              <a:extLst>
                <a:ext uri="{FF2B5EF4-FFF2-40B4-BE49-F238E27FC236}">
                  <a16:creationId xmlns:a16="http://schemas.microsoft.com/office/drawing/2014/main" id="{C2C2364E-053A-B94F-932F-9553257DA84F}"/>
                </a:ext>
              </a:extLst>
            </p:cNvPr>
            <p:cNvSpPr txBox="1"/>
            <p:nvPr/>
          </p:nvSpPr>
          <p:spPr>
            <a:xfrm>
              <a:off x="4682530" y="551172"/>
              <a:ext cx="2660330" cy="1367957"/>
            </a:xfrm>
            <a:prstGeom prst="rect">
              <a:avLst/>
            </a:prstGeom>
            <a:grpFill/>
            <a:ln>
              <a:noFill/>
            </a:ln>
          </p:spPr>
          <p:txBody>
            <a:bodyPr wrap="none" rtlCol="0">
              <a:spAutoFit/>
            </a:bodyPr>
            <a:lstStyle/>
            <a:p>
              <a:r>
                <a:rPr kumimoji="1" lang="ja-JP" altLang="en-US" sz="2400" dirty="0">
                  <a:latin typeface="メイリオ"/>
                  <a:ea typeface="メイリオ"/>
                  <a:cs typeface="メイリオ"/>
                </a:rPr>
                <a:t>記憶力</a:t>
              </a:r>
              <a:r>
                <a:rPr kumimoji="1" lang="en-US" altLang="ja-JP" sz="2400" dirty="0">
                  <a:latin typeface="メイリオ"/>
                  <a:ea typeface="メイリオ"/>
                  <a:cs typeface="メイリオ"/>
                </a:rPr>
                <a:t>↗︎</a:t>
              </a:r>
              <a:endParaRPr kumimoji="1" lang="ja-JP" altLang="en-US" sz="2400" dirty="0">
                <a:latin typeface="メイリオ"/>
                <a:ea typeface="メイリオ"/>
                <a:cs typeface="メイリオ"/>
              </a:endParaRPr>
            </a:p>
          </p:txBody>
        </p:sp>
      </p:grpSp>
      <p:grpSp>
        <p:nvGrpSpPr>
          <p:cNvPr id="21" name="図形グループ 11">
            <a:extLst>
              <a:ext uri="{FF2B5EF4-FFF2-40B4-BE49-F238E27FC236}">
                <a16:creationId xmlns:a16="http://schemas.microsoft.com/office/drawing/2014/main" id="{15B9D2A9-6C2B-1248-9BBE-402EB99021BD}"/>
              </a:ext>
            </a:extLst>
          </p:cNvPr>
          <p:cNvGrpSpPr/>
          <p:nvPr/>
        </p:nvGrpSpPr>
        <p:grpSpPr>
          <a:xfrm>
            <a:off x="6300204" y="2123929"/>
            <a:ext cx="2639592" cy="948648"/>
            <a:chOff x="3719277" y="-282571"/>
            <a:chExt cx="4673600" cy="2810933"/>
          </a:xfrm>
          <a:noFill/>
        </p:grpSpPr>
        <p:sp>
          <p:nvSpPr>
            <p:cNvPr id="22" name="円形吹き出し 21">
              <a:extLst>
                <a:ext uri="{FF2B5EF4-FFF2-40B4-BE49-F238E27FC236}">
                  <a16:creationId xmlns:a16="http://schemas.microsoft.com/office/drawing/2014/main" id="{5B0B982B-36B9-A042-802E-DD772952872C}"/>
                </a:ext>
              </a:extLst>
            </p:cNvPr>
            <p:cNvSpPr/>
            <p:nvPr/>
          </p:nvSpPr>
          <p:spPr>
            <a:xfrm>
              <a:off x="3719277" y="-282571"/>
              <a:ext cx="4673600" cy="2810933"/>
            </a:xfrm>
            <a:prstGeom prst="wedgeEllipseCallout">
              <a:avLst>
                <a:gd name="adj1" fmla="val -66312"/>
                <a:gd name="adj2" fmla="val 46818"/>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23" name="テキスト ボックス 22">
              <a:extLst>
                <a:ext uri="{FF2B5EF4-FFF2-40B4-BE49-F238E27FC236}">
                  <a16:creationId xmlns:a16="http://schemas.microsoft.com/office/drawing/2014/main" id="{C2C2364E-053A-B94F-932F-9553257DA84F}"/>
                </a:ext>
              </a:extLst>
            </p:cNvPr>
            <p:cNvSpPr txBox="1"/>
            <p:nvPr/>
          </p:nvSpPr>
          <p:spPr>
            <a:xfrm>
              <a:off x="4548034" y="551172"/>
              <a:ext cx="3051676" cy="1367957"/>
            </a:xfrm>
            <a:prstGeom prst="rect">
              <a:avLst/>
            </a:prstGeom>
            <a:grpFill/>
            <a:ln>
              <a:noFill/>
            </a:ln>
          </p:spPr>
          <p:txBody>
            <a:bodyPr wrap="none" rtlCol="0">
              <a:spAutoFit/>
            </a:bodyPr>
            <a:lstStyle/>
            <a:p>
              <a:r>
                <a:rPr kumimoji="1" lang="ja-JP" altLang="en-US" sz="2400" dirty="0">
                  <a:latin typeface="メイリオ"/>
                  <a:ea typeface="メイリオ"/>
                  <a:cs typeface="メイリオ"/>
                </a:rPr>
                <a:t>作業意欲</a:t>
              </a:r>
              <a:r>
                <a:rPr kumimoji="1" lang="en-US" altLang="ja-JP" sz="2400" dirty="0">
                  <a:latin typeface="メイリオ"/>
                  <a:ea typeface="メイリオ"/>
                  <a:cs typeface="メイリオ"/>
                </a:rPr>
                <a:t>↗︎</a:t>
              </a:r>
              <a:endParaRPr kumimoji="1" lang="ja-JP" altLang="en-US" sz="2400" dirty="0">
                <a:latin typeface="メイリオ"/>
                <a:ea typeface="メイリオ"/>
                <a:cs typeface="メイリオ"/>
              </a:endParaRPr>
            </a:p>
          </p:txBody>
        </p:sp>
      </p:grpSp>
      <p:grpSp>
        <p:nvGrpSpPr>
          <p:cNvPr id="24" name="図形グループ 11">
            <a:extLst>
              <a:ext uri="{FF2B5EF4-FFF2-40B4-BE49-F238E27FC236}">
                <a16:creationId xmlns:a16="http://schemas.microsoft.com/office/drawing/2014/main" id="{15B9D2A9-6C2B-1248-9BBE-402EB99021BD}"/>
              </a:ext>
            </a:extLst>
          </p:cNvPr>
          <p:cNvGrpSpPr/>
          <p:nvPr/>
        </p:nvGrpSpPr>
        <p:grpSpPr>
          <a:xfrm>
            <a:off x="4881160" y="5215946"/>
            <a:ext cx="3393909" cy="934748"/>
            <a:chOff x="3719277" y="-282571"/>
            <a:chExt cx="6009174" cy="2810933"/>
          </a:xfrm>
          <a:noFill/>
        </p:grpSpPr>
        <p:sp>
          <p:nvSpPr>
            <p:cNvPr id="25" name="円形吹き出し 24">
              <a:extLst>
                <a:ext uri="{FF2B5EF4-FFF2-40B4-BE49-F238E27FC236}">
                  <a16:creationId xmlns:a16="http://schemas.microsoft.com/office/drawing/2014/main" id="{5B0B982B-36B9-A042-802E-DD772952872C}"/>
                </a:ext>
              </a:extLst>
            </p:cNvPr>
            <p:cNvSpPr/>
            <p:nvPr/>
          </p:nvSpPr>
          <p:spPr>
            <a:xfrm>
              <a:off x="3719277" y="-282571"/>
              <a:ext cx="6009174" cy="2810933"/>
            </a:xfrm>
            <a:prstGeom prst="wedgeEllipseCallout">
              <a:avLst>
                <a:gd name="adj1" fmla="val -36091"/>
                <a:gd name="adj2" fmla="val -71179"/>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28" name="テキスト ボックス 27">
              <a:extLst>
                <a:ext uri="{FF2B5EF4-FFF2-40B4-BE49-F238E27FC236}">
                  <a16:creationId xmlns:a16="http://schemas.microsoft.com/office/drawing/2014/main" id="{C2C2364E-053A-B94F-932F-9553257DA84F}"/>
                </a:ext>
              </a:extLst>
            </p:cNvPr>
            <p:cNvSpPr txBox="1"/>
            <p:nvPr/>
          </p:nvSpPr>
          <p:spPr>
            <a:xfrm>
              <a:off x="4548034" y="551172"/>
              <a:ext cx="4141558" cy="1388299"/>
            </a:xfrm>
            <a:prstGeom prst="rect">
              <a:avLst/>
            </a:prstGeom>
            <a:grpFill/>
            <a:ln>
              <a:noFill/>
            </a:ln>
          </p:spPr>
          <p:txBody>
            <a:bodyPr wrap="none" rtlCol="0">
              <a:spAutoFit/>
            </a:bodyPr>
            <a:lstStyle/>
            <a:p>
              <a:r>
                <a:rPr lang="ja-JP" altLang="en-US" sz="2400" dirty="0">
                  <a:latin typeface="メイリオ"/>
                  <a:ea typeface="メイリオ"/>
                  <a:cs typeface="メイリオ"/>
                </a:rPr>
                <a:t>運動競技成績</a:t>
              </a:r>
              <a:r>
                <a:rPr kumimoji="1" lang="en-US" altLang="ja-JP" sz="2400" dirty="0">
                  <a:latin typeface="メイリオ"/>
                  <a:ea typeface="メイリオ"/>
                  <a:cs typeface="メイリオ"/>
                </a:rPr>
                <a:t>↗︎</a:t>
              </a:r>
              <a:endParaRPr kumimoji="1" lang="ja-JP" altLang="en-US" sz="2400" dirty="0">
                <a:latin typeface="メイリオ"/>
                <a:ea typeface="メイリオ"/>
                <a:cs typeface="メイリオ"/>
              </a:endParaRPr>
            </a:p>
          </p:txBody>
        </p:sp>
      </p:grpSp>
      <p:grpSp>
        <p:nvGrpSpPr>
          <p:cNvPr id="29" name="図形グループ 11">
            <a:extLst>
              <a:ext uri="{FF2B5EF4-FFF2-40B4-BE49-F238E27FC236}">
                <a16:creationId xmlns:a16="http://schemas.microsoft.com/office/drawing/2014/main" id="{15B9D2A9-6C2B-1248-9BBE-402EB99021BD}"/>
              </a:ext>
            </a:extLst>
          </p:cNvPr>
          <p:cNvGrpSpPr/>
          <p:nvPr/>
        </p:nvGrpSpPr>
        <p:grpSpPr>
          <a:xfrm>
            <a:off x="199919" y="2202915"/>
            <a:ext cx="2639593" cy="948648"/>
            <a:chOff x="3719277" y="-282571"/>
            <a:chExt cx="4673600" cy="2810933"/>
          </a:xfrm>
          <a:noFill/>
        </p:grpSpPr>
        <p:sp>
          <p:nvSpPr>
            <p:cNvPr id="30" name="円形吹き出し 29">
              <a:extLst>
                <a:ext uri="{FF2B5EF4-FFF2-40B4-BE49-F238E27FC236}">
                  <a16:creationId xmlns:a16="http://schemas.microsoft.com/office/drawing/2014/main" id="{5B0B982B-36B9-A042-802E-DD772952872C}"/>
                </a:ext>
              </a:extLst>
            </p:cNvPr>
            <p:cNvSpPr/>
            <p:nvPr/>
          </p:nvSpPr>
          <p:spPr>
            <a:xfrm>
              <a:off x="3719277" y="-282571"/>
              <a:ext cx="4673600" cy="2810933"/>
            </a:xfrm>
            <a:prstGeom prst="wedgeEllipseCallout">
              <a:avLst>
                <a:gd name="adj1" fmla="val 57409"/>
                <a:gd name="adj2" fmla="val 75735"/>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31" name="テキスト ボックス 30">
              <a:extLst>
                <a:ext uri="{FF2B5EF4-FFF2-40B4-BE49-F238E27FC236}">
                  <a16:creationId xmlns:a16="http://schemas.microsoft.com/office/drawing/2014/main" id="{C2C2364E-053A-B94F-932F-9553257DA84F}"/>
                </a:ext>
              </a:extLst>
            </p:cNvPr>
            <p:cNvSpPr txBox="1"/>
            <p:nvPr/>
          </p:nvSpPr>
          <p:spPr>
            <a:xfrm>
              <a:off x="4548034" y="551172"/>
              <a:ext cx="3051674" cy="1367957"/>
            </a:xfrm>
            <a:prstGeom prst="rect">
              <a:avLst/>
            </a:prstGeom>
            <a:grpFill/>
            <a:ln>
              <a:noFill/>
            </a:ln>
          </p:spPr>
          <p:txBody>
            <a:bodyPr wrap="none" rtlCol="0">
              <a:spAutoFit/>
            </a:bodyPr>
            <a:lstStyle/>
            <a:p>
              <a:r>
                <a:rPr lang="ja-JP" altLang="en-US" sz="2400" dirty="0">
                  <a:latin typeface="メイリオ"/>
                  <a:ea typeface="メイリオ"/>
                  <a:cs typeface="メイリオ"/>
                </a:rPr>
                <a:t>学業成績</a:t>
              </a:r>
              <a:r>
                <a:rPr kumimoji="1" lang="en-US" altLang="ja-JP" sz="2400" dirty="0">
                  <a:latin typeface="メイリオ"/>
                  <a:ea typeface="メイリオ"/>
                  <a:cs typeface="メイリオ"/>
                </a:rPr>
                <a:t>↗︎</a:t>
              </a:r>
              <a:endParaRPr kumimoji="1" lang="ja-JP" altLang="en-US" sz="2400" dirty="0">
                <a:latin typeface="メイリオ"/>
                <a:ea typeface="メイリオ"/>
                <a:cs typeface="メイリオ"/>
              </a:endParaRPr>
            </a:p>
          </p:txBody>
        </p:sp>
      </p:grpSp>
      <p:grpSp>
        <p:nvGrpSpPr>
          <p:cNvPr id="32" name="図形グループ 11">
            <a:extLst>
              <a:ext uri="{FF2B5EF4-FFF2-40B4-BE49-F238E27FC236}">
                <a16:creationId xmlns:a16="http://schemas.microsoft.com/office/drawing/2014/main" id="{15B9D2A9-6C2B-1248-9BBE-402EB99021BD}"/>
              </a:ext>
            </a:extLst>
          </p:cNvPr>
          <p:cNvGrpSpPr/>
          <p:nvPr/>
        </p:nvGrpSpPr>
        <p:grpSpPr>
          <a:xfrm>
            <a:off x="2243582" y="1454165"/>
            <a:ext cx="4087133" cy="934748"/>
            <a:chOff x="3719277" y="-282571"/>
            <a:chExt cx="7236579" cy="2810933"/>
          </a:xfrm>
          <a:noFill/>
        </p:grpSpPr>
        <p:sp>
          <p:nvSpPr>
            <p:cNvPr id="33" name="円形吹き出し 32">
              <a:extLst>
                <a:ext uri="{FF2B5EF4-FFF2-40B4-BE49-F238E27FC236}">
                  <a16:creationId xmlns:a16="http://schemas.microsoft.com/office/drawing/2014/main" id="{5B0B982B-36B9-A042-802E-DD772952872C}"/>
                </a:ext>
              </a:extLst>
            </p:cNvPr>
            <p:cNvSpPr/>
            <p:nvPr/>
          </p:nvSpPr>
          <p:spPr>
            <a:xfrm>
              <a:off x="3719277" y="-282571"/>
              <a:ext cx="7236579" cy="2810933"/>
            </a:xfrm>
            <a:prstGeom prst="wedgeEllipseCallout">
              <a:avLst>
                <a:gd name="adj1" fmla="val 5968"/>
                <a:gd name="adj2" fmla="val 86036"/>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34" name="テキスト ボックス 33">
              <a:extLst>
                <a:ext uri="{FF2B5EF4-FFF2-40B4-BE49-F238E27FC236}">
                  <a16:creationId xmlns:a16="http://schemas.microsoft.com/office/drawing/2014/main" id="{C2C2364E-053A-B94F-932F-9553257DA84F}"/>
                </a:ext>
              </a:extLst>
            </p:cNvPr>
            <p:cNvSpPr txBox="1"/>
            <p:nvPr/>
          </p:nvSpPr>
          <p:spPr>
            <a:xfrm>
              <a:off x="4548034" y="551172"/>
              <a:ext cx="5231441" cy="1388299"/>
            </a:xfrm>
            <a:prstGeom prst="rect">
              <a:avLst/>
            </a:prstGeom>
            <a:grpFill/>
            <a:ln>
              <a:noFill/>
            </a:ln>
          </p:spPr>
          <p:txBody>
            <a:bodyPr wrap="none" rtlCol="0">
              <a:spAutoFit/>
            </a:bodyPr>
            <a:lstStyle/>
            <a:p>
              <a:r>
                <a:rPr lang="ja-JP" altLang="en-US" sz="2400" dirty="0">
                  <a:latin typeface="メイリオ"/>
                  <a:ea typeface="メイリオ"/>
                  <a:cs typeface="メイリオ"/>
                </a:rPr>
                <a:t>手軽な睡眠不足解消</a:t>
              </a:r>
              <a:endParaRPr kumimoji="1" lang="ja-JP" altLang="en-US" sz="2400" dirty="0">
                <a:latin typeface="メイリオ"/>
                <a:ea typeface="メイリオ"/>
                <a:cs typeface="メイリオ"/>
              </a:endParaRPr>
            </a:p>
          </p:txBody>
        </p:sp>
      </p:grpSp>
      <p:sp>
        <p:nvSpPr>
          <p:cNvPr id="35" name="テキスト ボックス 34"/>
          <p:cNvSpPr txBox="1"/>
          <p:nvPr/>
        </p:nvSpPr>
        <p:spPr>
          <a:xfrm>
            <a:off x="1289519" y="6413698"/>
            <a:ext cx="7233571" cy="307777"/>
          </a:xfrm>
          <a:prstGeom prst="rect">
            <a:avLst/>
          </a:prstGeom>
          <a:noFill/>
        </p:spPr>
        <p:txBody>
          <a:bodyPr wrap="none" rtlCol="0">
            <a:spAutoFit/>
          </a:bodyPr>
          <a:lstStyle/>
          <a:p>
            <a:pPr lvl="0">
              <a:defRPr/>
            </a:pPr>
            <a:r>
              <a:rPr lang="ja-JP" altLang="en-US" sz="1400" dirty="0">
                <a:solidFill>
                  <a:prstClr val="black"/>
                </a:solidFill>
                <a:latin typeface="Meiryo" panose="020B0604030504040204" pitchFamily="34" charset="-128"/>
                <a:ea typeface="Meiryo" panose="020B0604030504040204" pitchFamily="34" charset="-128"/>
                <a:cs typeface="メイリオ"/>
              </a:rPr>
              <a:t>出典</a:t>
            </a:r>
            <a:r>
              <a:rPr lang="en-US" altLang="ja-JP" sz="1400" dirty="0">
                <a:solidFill>
                  <a:prstClr val="black"/>
                </a:solidFill>
                <a:latin typeface="Meiryo" panose="020B0604030504040204" pitchFamily="34" charset="-128"/>
                <a:ea typeface="Meiryo" panose="020B0604030504040204" pitchFamily="34" charset="-128"/>
                <a:cs typeface="メイリオ"/>
              </a:rPr>
              <a:t>:</a:t>
            </a:r>
            <a:r>
              <a:rPr lang="ja-JP" altLang="en-US" sz="1400" dirty="0">
                <a:solidFill>
                  <a:prstClr val="black"/>
                </a:solidFill>
                <a:latin typeface="Meiryo" panose="020B0604030504040204" pitchFamily="34" charset="-128"/>
                <a:ea typeface="Meiryo" panose="020B0604030504040204" pitchFamily="34" charset="-128"/>
                <a:cs typeface="メイリオ"/>
              </a:rPr>
              <a:t>　若島恵介・辛島光彦</a:t>
            </a:r>
            <a:r>
              <a:rPr lang="en-US" altLang="ja-JP" sz="1400" dirty="0">
                <a:solidFill>
                  <a:prstClr val="black"/>
                </a:solidFill>
                <a:latin typeface="Meiryo" panose="020B0604030504040204" pitchFamily="34" charset="-128"/>
                <a:ea typeface="Meiryo" panose="020B0604030504040204" pitchFamily="34" charset="-128"/>
                <a:cs typeface="メイリオ"/>
              </a:rPr>
              <a:t>, </a:t>
            </a:r>
            <a:r>
              <a:rPr lang="ja-JP" altLang="en-US" sz="1400" dirty="0">
                <a:solidFill>
                  <a:prstClr val="black"/>
                </a:solidFill>
                <a:latin typeface="Meiryo" panose="020B0604030504040204" pitchFamily="34" charset="-128"/>
                <a:ea typeface="Meiryo" panose="020B0604030504040204" pitchFamily="34" charset="-128"/>
                <a:cs typeface="メイリオ"/>
              </a:rPr>
              <a:t>うつ伏せ姿勢による昼休みの短時間仮眠の効果について</a:t>
            </a:r>
            <a:r>
              <a:rPr lang="en-US" altLang="ja-JP" sz="1400" baseline="30000" dirty="0">
                <a:solidFill>
                  <a:prstClr val="black"/>
                </a:solidFill>
                <a:latin typeface="Meiryo" panose="020B0604030504040204" pitchFamily="34" charset="-128"/>
                <a:ea typeface="Meiryo" panose="020B0604030504040204" pitchFamily="34" charset="-128"/>
                <a:cs typeface="メイリオ"/>
              </a:rPr>
              <a:t>5)</a:t>
            </a:r>
            <a:endParaRPr lang="ja-JP" altLang="en-US" sz="1400" baseline="30000" dirty="0">
              <a:solidFill>
                <a:prstClr val="black"/>
              </a:solidFill>
              <a:latin typeface="Meiryo" panose="020B0604030504040204" pitchFamily="34" charset="-128"/>
              <a:ea typeface="Meiryo" panose="020B0604030504040204" pitchFamily="34" charset="-128"/>
              <a:cs typeface="メイリオ"/>
            </a:endParaRPr>
          </a:p>
        </p:txBody>
      </p:sp>
    </p:spTree>
    <p:extLst>
      <p:ext uri="{BB962C8B-B14F-4D97-AF65-F5344CB8AC3E}">
        <p14:creationId xmlns:p14="http://schemas.microsoft.com/office/powerpoint/2010/main" val="32756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559B88D-F9DA-2A42-AAAD-192C31C9AD26}"/>
              </a:ext>
            </a:extLst>
          </p:cNvPr>
          <p:cNvSpPr txBox="1"/>
          <p:nvPr/>
        </p:nvSpPr>
        <p:spPr>
          <a:xfrm>
            <a:off x="2548898" y="6207206"/>
            <a:ext cx="5984530" cy="369332"/>
          </a:xfrm>
          <a:prstGeom prst="rect">
            <a:avLst/>
          </a:prstGeom>
          <a:noFill/>
        </p:spPr>
        <p:txBody>
          <a:bodyPr wrap="none" rtlCol="0">
            <a:spAutoFit/>
          </a:bodyPr>
          <a:lstStyle/>
          <a:p>
            <a:r>
              <a:rPr lang="ja-JP" altLang="en-US" dirty="0">
                <a:latin typeface="メイリオ"/>
                <a:ea typeface="メイリオ"/>
                <a:cs typeface="メイリオ"/>
              </a:rPr>
              <a:t>出典</a:t>
            </a:r>
            <a:r>
              <a:rPr lang="en-US" altLang="ja-JP" dirty="0">
                <a:latin typeface="メイリオ"/>
                <a:ea typeface="メイリオ"/>
                <a:cs typeface="メイリオ"/>
              </a:rPr>
              <a:t>:</a:t>
            </a:r>
            <a:r>
              <a:rPr lang="ja-JP" altLang="en-US" dirty="0">
                <a:latin typeface="メイリオ"/>
                <a:ea typeface="メイリオ"/>
                <a:cs typeface="メイリオ"/>
              </a:rPr>
              <a:t>　厚生労働省　</a:t>
            </a:r>
            <a:r>
              <a:rPr kumimoji="1" lang="ja-JP" altLang="en-US" dirty="0">
                <a:latin typeface="メイリオ"/>
                <a:ea typeface="メイリオ"/>
                <a:cs typeface="メイリオ"/>
              </a:rPr>
              <a:t>健康作りのための睡眠指針</a:t>
            </a:r>
            <a:r>
              <a:rPr kumimoji="1" lang="en-US" altLang="ja-JP" dirty="0">
                <a:latin typeface="メイリオ"/>
                <a:ea typeface="メイリオ"/>
                <a:cs typeface="メイリオ"/>
              </a:rPr>
              <a:t>2014</a:t>
            </a:r>
            <a:r>
              <a:rPr kumimoji="1" lang="en-US" altLang="ja-JP" sz="900" dirty="0">
                <a:latin typeface="メイリオ"/>
                <a:ea typeface="メイリオ"/>
                <a:cs typeface="メイリオ"/>
              </a:rPr>
              <a:t> </a:t>
            </a:r>
            <a:r>
              <a:rPr kumimoji="1" lang="en-US" altLang="ja-JP" sz="1400" baseline="30000" dirty="0">
                <a:latin typeface="メイリオ"/>
                <a:ea typeface="メイリオ"/>
                <a:cs typeface="メイリオ"/>
              </a:rPr>
              <a:t>15)</a:t>
            </a:r>
            <a:r>
              <a:rPr kumimoji="1" lang="ja-JP" altLang="en-US" sz="1200" baseline="30000" dirty="0">
                <a:latin typeface="メイリオ"/>
                <a:ea typeface="メイリオ"/>
                <a:cs typeface="メイリオ"/>
              </a:rPr>
              <a:t>　</a:t>
            </a:r>
          </a:p>
        </p:txBody>
      </p:sp>
      <p:grpSp>
        <p:nvGrpSpPr>
          <p:cNvPr id="10" name="グループ化 9">
            <a:extLst>
              <a:ext uri="{FF2B5EF4-FFF2-40B4-BE49-F238E27FC236}">
                <a16:creationId xmlns:a16="http://schemas.microsoft.com/office/drawing/2014/main" id="{1A56F077-B0CD-1E41-B5CA-95AF7F5B39D5}"/>
              </a:ext>
            </a:extLst>
          </p:cNvPr>
          <p:cNvGrpSpPr/>
          <p:nvPr/>
        </p:nvGrpSpPr>
        <p:grpSpPr>
          <a:xfrm>
            <a:off x="427796" y="300941"/>
            <a:ext cx="8371957" cy="1018251"/>
            <a:chOff x="457659" y="300941"/>
            <a:chExt cx="8371957" cy="1018251"/>
          </a:xfrm>
        </p:grpSpPr>
        <p:sp>
          <p:nvSpPr>
            <p:cNvPr id="9" name="角丸四角形 8">
              <a:extLst>
                <a:ext uri="{FF2B5EF4-FFF2-40B4-BE49-F238E27FC236}">
                  <a16:creationId xmlns:a16="http://schemas.microsoft.com/office/drawing/2014/main" id="{C01A804A-FB43-8D4D-B451-45263E5C41D3}"/>
                </a:ext>
              </a:extLst>
            </p:cNvPr>
            <p:cNvSpPr/>
            <p:nvPr/>
          </p:nvSpPr>
          <p:spPr>
            <a:xfrm>
              <a:off x="457659" y="300941"/>
              <a:ext cx="8261890" cy="9722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C6A41268-6786-3E49-9C40-485AFBECA340}"/>
                </a:ext>
              </a:extLst>
            </p:cNvPr>
            <p:cNvSpPr txBox="1"/>
            <p:nvPr/>
          </p:nvSpPr>
          <p:spPr>
            <a:xfrm>
              <a:off x="938682" y="488195"/>
              <a:ext cx="7890934" cy="830997"/>
            </a:xfrm>
            <a:prstGeom prst="rect">
              <a:avLst/>
            </a:prstGeom>
            <a:noFill/>
          </p:spPr>
          <p:txBody>
            <a:bodyPr wrap="square" rtlCol="0">
              <a:spAutoFit/>
            </a:bodyPr>
            <a:lstStyle/>
            <a:p>
              <a:r>
                <a:rPr kumimoji="1" lang="ja-JP" altLang="en-US" sz="4800" dirty="0">
                  <a:solidFill>
                    <a:schemeClr val="bg1"/>
                  </a:solidFill>
                  <a:latin typeface="メイリオ"/>
                  <a:ea typeface="メイリオ"/>
                  <a:cs typeface="メイリオ"/>
                </a:rPr>
                <a:t>国も昼寝を推奨している！</a:t>
              </a:r>
            </a:p>
          </p:txBody>
        </p:sp>
      </p:grpSp>
      <p:grpSp>
        <p:nvGrpSpPr>
          <p:cNvPr id="3" name="グループ化 2"/>
          <p:cNvGrpSpPr/>
          <p:nvPr/>
        </p:nvGrpSpPr>
        <p:grpSpPr>
          <a:xfrm>
            <a:off x="427796" y="2220045"/>
            <a:ext cx="8933543" cy="2994354"/>
            <a:chOff x="220692" y="1744841"/>
            <a:chExt cx="8933543" cy="2994354"/>
          </a:xfrm>
        </p:grpSpPr>
        <p:sp>
          <p:nvSpPr>
            <p:cNvPr id="4" name="対角する 2 つの角を切り取った四角形 3">
              <a:extLst>
                <a:ext uri="{FF2B5EF4-FFF2-40B4-BE49-F238E27FC236}">
                  <a16:creationId xmlns:a16="http://schemas.microsoft.com/office/drawing/2014/main" id="{AEEC83BA-0279-9847-A1AF-CF9F93A1427C}"/>
                </a:ext>
              </a:extLst>
            </p:cNvPr>
            <p:cNvSpPr/>
            <p:nvPr/>
          </p:nvSpPr>
          <p:spPr>
            <a:xfrm>
              <a:off x="220692" y="1744841"/>
              <a:ext cx="8218458" cy="2994354"/>
            </a:xfrm>
            <a:prstGeom prst="snip2DiagRect">
              <a:avLst/>
            </a:prstGeom>
            <a:solidFill>
              <a:schemeClr val="accent6">
                <a:lumMod val="40000"/>
                <a:lumOff val="60000"/>
              </a:schemeClr>
            </a:solidFill>
            <a:ln>
              <a:solidFill>
                <a:srgbClr val="FF9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39FFB8F4-29D1-A848-ACEB-6681B0620DFB}"/>
                </a:ext>
              </a:extLst>
            </p:cNvPr>
            <p:cNvSpPr txBox="1"/>
            <p:nvPr/>
          </p:nvSpPr>
          <p:spPr>
            <a:xfrm>
              <a:off x="908819" y="3242018"/>
              <a:ext cx="8245416" cy="1261884"/>
            </a:xfrm>
            <a:prstGeom prst="rect">
              <a:avLst/>
            </a:prstGeom>
            <a:noFill/>
          </p:spPr>
          <p:txBody>
            <a:bodyPr wrap="square" rtlCol="0">
              <a:spAutoFit/>
            </a:bodyPr>
            <a:lstStyle/>
            <a:p>
              <a:endParaRPr lang="en-US" altLang="ja-JP" sz="1400" dirty="0">
                <a:latin typeface="メイリオ"/>
                <a:ea typeface="メイリオ"/>
                <a:cs typeface="メイリオ"/>
              </a:endParaRPr>
            </a:p>
            <a:p>
              <a:r>
                <a:rPr lang="ja-JP" altLang="en-US" sz="2400" dirty="0">
                  <a:latin typeface="メイリオ"/>
                  <a:ea typeface="メイリオ"/>
                  <a:cs typeface="メイリオ"/>
                </a:rPr>
                <a:t>・睡眠不足が蓄積すると回復に時間がかかる</a:t>
              </a:r>
              <a:endParaRPr lang="en-US" altLang="ja-JP" sz="2400" dirty="0">
                <a:latin typeface="メイリオ"/>
                <a:ea typeface="メイリオ"/>
                <a:cs typeface="メイリオ"/>
              </a:endParaRPr>
            </a:p>
            <a:p>
              <a:endParaRPr lang="en-US" altLang="ja-JP" sz="1400" dirty="0">
                <a:latin typeface="メイリオ"/>
                <a:ea typeface="メイリオ"/>
                <a:cs typeface="メイリオ"/>
              </a:endParaRPr>
            </a:p>
            <a:p>
              <a:r>
                <a:rPr lang="ja-JP" altLang="en-US" sz="2400" dirty="0">
                  <a:latin typeface="メイリオ"/>
                  <a:ea typeface="メイリオ"/>
                  <a:cs typeface="メイリオ"/>
                </a:rPr>
                <a:t>・</a:t>
              </a:r>
              <a:r>
                <a:rPr lang="ja-JP" altLang="en-US" sz="2400" dirty="0">
                  <a:solidFill>
                    <a:srgbClr val="FF0000"/>
                  </a:solidFill>
                  <a:latin typeface="メイリオ"/>
                  <a:ea typeface="メイリオ"/>
                  <a:cs typeface="メイリオ"/>
                </a:rPr>
                <a:t>午後の短い昼寝</a:t>
              </a:r>
              <a:r>
                <a:rPr lang="ja-JP" altLang="en-US" sz="2400" dirty="0">
                  <a:latin typeface="メイリオ"/>
                  <a:ea typeface="メイリオ"/>
                  <a:cs typeface="メイリオ"/>
                </a:rPr>
                <a:t>は作業能率を改善する</a:t>
              </a:r>
              <a:endParaRPr kumimoji="1" lang="ja-JP" altLang="en-US" sz="2400" dirty="0">
                <a:latin typeface="メイリオ"/>
                <a:ea typeface="メイリオ"/>
                <a:cs typeface="メイリオ"/>
              </a:endParaRPr>
            </a:p>
          </p:txBody>
        </p:sp>
        <p:sp>
          <p:nvSpPr>
            <p:cNvPr id="11" name="テキスト ボックス 10">
              <a:extLst>
                <a:ext uri="{FF2B5EF4-FFF2-40B4-BE49-F238E27FC236}">
                  <a16:creationId xmlns:a16="http://schemas.microsoft.com/office/drawing/2014/main" id="{1FC22494-B052-0E49-A2B5-9840302C62BF}"/>
                </a:ext>
              </a:extLst>
            </p:cNvPr>
            <p:cNvSpPr txBox="1"/>
            <p:nvPr/>
          </p:nvSpPr>
          <p:spPr>
            <a:xfrm>
              <a:off x="427796" y="1904604"/>
              <a:ext cx="1369286" cy="523220"/>
            </a:xfrm>
            <a:prstGeom prst="rect">
              <a:avLst/>
            </a:prstGeom>
            <a:noFill/>
          </p:spPr>
          <p:txBody>
            <a:bodyPr wrap="none" rtlCol="0">
              <a:spAutoFit/>
            </a:bodyPr>
            <a:lstStyle/>
            <a:p>
              <a:r>
                <a:rPr lang="ja-JP" altLang="en-US" sz="2800">
                  <a:latin typeface="メイリオ"/>
                  <a:ea typeface="メイリオ"/>
                  <a:cs typeface="メイリオ"/>
                </a:rPr>
                <a:t>第 </a:t>
              </a:r>
              <a:r>
                <a:rPr lang="en-US" altLang="ja-JP" sz="2800" dirty="0">
                  <a:latin typeface="メイリオ"/>
                  <a:ea typeface="メイリオ"/>
                  <a:cs typeface="メイリオ"/>
                </a:rPr>
                <a:t>8 </a:t>
              </a:r>
              <a:r>
                <a:rPr lang="ja-JP" altLang="en-US" sz="2800">
                  <a:latin typeface="メイリオ"/>
                  <a:ea typeface="メイリオ"/>
                  <a:cs typeface="メイリオ"/>
                </a:rPr>
                <a:t>条</a:t>
              </a:r>
              <a:endParaRPr kumimoji="1" lang="ja-JP" altLang="en-US" sz="2800"/>
            </a:p>
          </p:txBody>
        </p:sp>
        <p:sp>
          <p:nvSpPr>
            <p:cNvPr id="13" name="テキスト ボックス 12">
              <a:extLst>
                <a:ext uri="{FF2B5EF4-FFF2-40B4-BE49-F238E27FC236}">
                  <a16:creationId xmlns:a16="http://schemas.microsoft.com/office/drawing/2014/main" id="{185B9ED6-30DB-E84E-BBFD-C376B7FDAA35}"/>
                </a:ext>
              </a:extLst>
            </p:cNvPr>
            <p:cNvSpPr txBox="1"/>
            <p:nvPr/>
          </p:nvSpPr>
          <p:spPr>
            <a:xfrm>
              <a:off x="1918461" y="1911072"/>
              <a:ext cx="6288901" cy="1754326"/>
            </a:xfrm>
            <a:prstGeom prst="rect">
              <a:avLst/>
            </a:prstGeom>
            <a:noFill/>
          </p:spPr>
          <p:txBody>
            <a:bodyPr wrap="none" rtlCol="0">
              <a:spAutoFit/>
            </a:bodyPr>
            <a:lstStyle/>
            <a:p>
              <a:r>
                <a:rPr lang="ja-JP" altLang="en-US" sz="2800" dirty="0">
                  <a:latin typeface="メイリオ"/>
                  <a:ea typeface="メイリオ"/>
                  <a:cs typeface="メイリオ"/>
                </a:rPr>
                <a:t>勤労世代の疲労回復・能率アップに。</a:t>
              </a:r>
              <a:endParaRPr lang="en-US" altLang="ja-JP" sz="2800" dirty="0">
                <a:latin typeface="メイリオ"/>
                <a:ea typeface="メイリオ"/>
                <a:cs typeface="メイリオ"/>
              </a:endParaRPr>
            </a:p>
            <a:p>
              <a:r>
                <a:rPr lang="ja-JP" altLang="en-US" sz="2800" dirty="0">
                  <a:latin typeface="メイリオ"/>
                  <a:ea typeface="メイリオ"/>
                  <a:cs typeface="メイリオ"/>
                </a:rPr>
                <a:t>毎日十分な睡眠を。 </a:t>
              </a:r>
              <a:endParaRPr lang="en-US" altLang="ja-JP" sz="2800" dirty="0">
                <a:latin typeface="メイリオ"/>
                <a:ea typeface="メイリオ"/>
                <a:cs typeface="メイリオ"/>
              </a:endParaRPr>
            </a:p>
            <a:p>
              <a:r>
                <a:rPr lang="ja-JP" altLang="en-US" sz="2800" dirty="0">
                  <a:latin typeface="メイリオ"/>
                  <a:ea typeface="メイリオ"/>
                  <a:cs typeface="メイリオ"/>
                </a:rPr>
                <a:t>日中の眠気が睡眠不足のサイン。</a:t>
              </a:r>
              <a:endParaRPr lang="en-US" altLang="ja-JP" sz="2800" dirty="0">
                <a:latin typeface="メイリオ"/>
                <a:ea typeface="メイリオ"/>
                <a:cs typeface="メイリオ"/>
              </a:endParaRPr>
            </a:p>
            <a:p>
              <a:endParaRPr kumimoji="1" lang="ja-JP" altLang="en-US" sz="2400" dirty="0"/>
            </a:p>
          </p:txBody>
        </p:sp>
      </p:grpSp>
      <p:sp>
        <p:nvSpPr>
          <p:cNvPr id="2" name="スライド番号プレースホルダー 1">
            <a:extLst>
              <a:ext uri="{FF2B5EF4-FFF2-40B4-BE49-F238E27FC236}">
                <a16:creationId xmlns:a16="http://schemas.microsoft.com/office/drawing/2014/main" id="{98B0F38D-D03D-FF42-90F2-B62505EF50B7}"/>
              </a:ext>
            </a:extLst>
          </p:cNvPr>
          <p:cNvSpPr>
            <a:spLocks noGrp="1"/>
          </p:cNvSpPr>
          <p:nvPr>
            <p:ph type="sldNum" sz="quarter" idx="12"/>
          </p:nvPr>
        </p:nvSpPr>
        <p:spPr/>
        <p:txBody>
          <a:bodyPr/>
          <a:lstStyle/>
          <a:p>
            <a:fld id="{E9791DFF-FD54-7B44-9A52-7D9A5D7D4C11}" type="slidenum">
              <a:rPr kumimoji="1" lang="ja-JP" altLang="en-US" smtClean="0"/>
              <a:t>12</a:t>
            </a:fld>
            <a:endParaRPr kumimoji="1" lang="ja-JP" altLang="en-US" dirty="0"/>
          </a:p>
        </p:txBody>
      </p:sp>
    </p:spTree>
    <p:extLst>
      <p:ext uri="{BB962C8B-B14F-4D97-AF65-F5344CB8AC3E}">
        <p14:creationId xmlns:p14="http://schemas.microsoft.com/office/powerpoint/2010/main" val="219192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A4F98A5-6326-C440-B0BB-97A675FAF1AC}"/>
              </a:ext>
            </a:extLst>
          </p:cNvPr>
          <p:cNvPicPr>
            <a:picLocks noChangeAspect="1"/>
          </p:cNvPicPr>
          <p:nvPr/>
        </p:nvPicPr>
        <p:blipFill>
          <a:blip r:embed="rId3"/>
          <a:stretch>
            <a:fillRect/>
          </a:stretch>
        </p:blipFill>
        <p:spPr>
          <a:xfrm>
            <a:off x="5690490" y="3683001"/>
            <a:ext cx="3335706" cy="3006834"/>
          </a:xfrm>
          <a:prstGeom prst="rect">
            <a:avLst/>
          </a:prstGeom>
        </p:spPr>
      </p:pic>
      <p:sp>
        <p:nvSpPr>
          <p:cNvPr id="9" name="テキスト ボックス 8">
            <a:extLst>
              <a:ext uri="{FF2B5EF4-FFF2-40B4-BE49-F238E27FC236}">
                <a16:creationId xmlns:a16="http://schemas.microsoft.com/office/drawing/2014/main" id="{3479120E-B830-A14D-ADF3-91414719299D}"/>
              </a:ext>
            </a:extLst>
          </p:cNvPr>
          <p:cNvSpPr txBox="1"/>
          <p:nvPr/>
        </p:nvSpPr>
        <p:spPr>
          <a:xfrm>
            <a:off x="259501" y="6382058"/>
            <a:ext cx="4796378" cy="307777"/>
          </a:xfrm>
          <a:prstGeom prst="rect">
            <a:avLst/>
          </a:prstGeom>
          <a:noFill/>
        </p:spPr>
        <p:txBody>
          <a:bodyPr wrap="none" rtlCol="0">
            <a:spAutoFit/>
          </a:bodyPr>
          <a:lstStyle/>
          <a:p>
            <a:r>
              <a:rPr lang="ja-JP" altLang="en-US" sz="1400" dirty="0"/>
              <a:t>画像：</a:t>
            </a:r>
            <a:r>
              <a:rPr lang="en" altLang="ja-JP" sz="1400" dirty="0"/>
              <a:t>https://</a:t>
            </a:r>
            <a:r>
              <a:rPr lang="en" altLang="ja-JP" sz="1400" dirty="0" err="1"/>
              <a:t>www.suruga-ya.jp</a:t>
            </a:r>
            <a:r>
              <a:rPr lang="en" altLang="ja-JP" sz="1400" dirty="0"/>
              <a:t>/product/detail/646057275001</a:t>
            </a:r>
            <a:endParaRPr lang="en-US" altLang="ja-JP" sz="1400" dirty="0"/>
          </a:p>
        </p:txBody>
      </p:sp>
      <p:sp>
        <p:nvSpPr>
          <p:cNvPr id="11" name="テキスト ボックス 10">
            <a:extLst>
              <a:ext uri="{FF2B5EF4-FFF2-40B4-BE49-F238E27FC236}">
                <a16:creationId xmlns:a16="http://schemas.microsoft.com/office/drawing/2014/main" id="{85C78196-7CBB-034F-B7C5-DE89B7592291}"/>
              </a:ext>
            </a:extLst>
          </p:cNvPr>
          <p:cNvSpPr txBox="1"/>
          <p:nvPr/>
        </p:nvSpPr>
        <p:spPr>
          <a:xfrm>
            <a:off x="843693" y="713813"/>
            <a:ext cx="7596951" cy="2308324"/>
          </a:xfrm>
          <a:prstGeom prst="rect">
            <a:avLst/>
          </a:prstGeom>
          <a:noFill/>
        </p:spPr>
        <p:txBody>
          <a:bodyPr wrap="none" rtlCol="0">
            <a:spAutoFit/>
          </a:bodyPr>
          <a:lstStyle/>
          <a:p>
            <a:r>
              <a:rPr kumimoji="1" lang="ja-JP" altLang="en-US" sz="7200" b="1">
                <a:latin typeface="Meiryo" panose="020B0604030504040204" pitchFamily="34" charset="-128"/>
                <a:ea typeface="Meiryo" panose="020B0604030504040204" pitchFamily="34" charset="-128"/>
                <a:cs typeface="HGS創英角ｺﾞｼｯｸUB"/>
              </a:rPr>
              <a:t>どんな対策が</a:t>
            </a:r>
            <a:endParaRPr kumimoji="1" lang="en-US" altLang="ja-JP" sz="7200" b="1" dirty="0">
              <a:latin typeface="Meiryo" panose="020B0604030504040204" pitchFamily="34" charset="-128"/>
              <a:ea typeface="Meiryo" panose="020B0604030504040204" pitchFamily="34" charset="-128"/>
              <a:cs typeface="HGS創英角ｺﾞｼｯｸUB"/>
            </a:endParaRPr>
          </a:p>
          <a:p>
            <a:r>
              <a:rPr lang="ja-JP" altLang="en-US" sz="7200" b="1">
                <a:latin typeface="Meiryo" panose="020B0604030504040204" pitchFamily="34" charset="-128"/>
                <a:ea typeface="Meiryo" panose="020B0604030504040204" pitchFamily="34" charset="-128"/>
                <a:cs typeface="HGS創英角ｺﾞｼｯｸUB"/>
              </a:rPr>
              <a:t>取られているの？</a:t>
            </a:r>
            <a:endParaRPr kumimoji="1" lang="ja-JP" altLang="en-US" sz="7200" b="1" dirty="0">
              <a:latin typeface="Meiryo" panose="020B0604030504040204" pitchFamily="34" charset="-128"/>
              <a:ea typeface="Meiryo" panose="020B0604030504040204" pitchFamily="34" charset="-128"/>
              <a:cs typeface="HGS創英角ｺﾞｼｯｸUB"/>
            </a:endParaRPr>
          </a:p>
        </p:txBody>
      </p:sp>
      <p:sp>
        <p:nvSpPr>
          <p:cNvPr id="2" name="スライド番号プレースホルダー 1">
            <a:extLst>
              <a:ext uri="{FF2B5EF4-FFF2-40B4-BE49-F238E27FC236}">
                <a16:creationId xmlns:a16="http://schemas.microsoft.com/office/drawing/2014/main" id="{A7839A46-0D43-9D44-9DB2-8E862E5E74E6}"/>
              </a:ext>
            </a:extLst>
          </p:cNvPr>
          <p:cNvSpPr>
            <a:spLocks noGrp="1"/>
          </p:cNvSpPr>
          <p:nvPr>
            <p:ph type="sldNum" sz="quarter" idx="12"/>
          </p:nvPr>
        </p:nvSpPr>
        <p:spPr/>
        <p:txBody>
          <a:bodyPr/>
          <a:lstStyle/>
          <a:p>
            <a:fld id="{E9791DFF-FD54-7B44-9A52-7D9A5D7D4C11}" type="slidenum">
              <a:rPr kumimoji="1" lang="ja-JP" altLang="en-US" smtClean="0"/>
              <a:t>13</a:t>
            </a:fld>
            <a:endParaRPr kumimoji="1" lang="ja-JP" altLang="en-US"/>
          </a:p>
        </p:txBody>
      </p:sp>
      <p:sp>
        <p:nvSpPr>
          <p:cNvPr id="3" name="テキスト ボックス 2"/>
          <p:cNvSpPr txBox="1"/>
          <p:nvPr/>
        </p:nvSpPr>
        <p:spPr>
          <a:xfrm>
            <a:off x="5201548" y="5892800"/>
            <a:ext cx="1351652" cy="276999"/>
          </a:xfrm>
          <a:prstGeom prst="rect">
            <a:avLst/>
          </a:prstGeom>
          <a:noFill/>
        </p:spPr>
        <p:txBody>
          <a:bodyPr wrap="none" rtlCol="0">
            <a:spAutoFit/>
          </a:bodyPr>
          <a:lstStyle/>
          <a:p>
            <a:r>
              <a:rPr kumimoji="1" lang="ja-JP" altLang="en-US" sz="1200" dirty="0"/>
              <a:t>フィル</a:t>
            </a:r>
            <a:r>
              <a:rPr kumimoji="1" lang="ja-JP" altLang="en-US" sz="1200"/>
              <a:t>・アンデス君</a:t>
            </a:r>
          </a:p>
        </p:txBody>
      </p:sp>
    </p:spTree>
    <p:extLst>
      <p:ext uri="{BB962C8B-B14F-4D97-AF65-F5344CB8AC3E}">
        <p14:creationId xmlns:p14="http://schemas.microsoft.com/office/powerpoint/2010/main" val="1885149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9090E23-8A26-2643-9391-6F06F3A297FC}"/>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AA80D64-3FDA-FE41-B9F0-2147C310A678}"/>
              </a:ext>
            </a:extLst>
          </p:cNvPr>
          <p:cNvSpPr txBox="1"/>
          <p:nvPr/>
        </p:nvSpPr>
        <p:spPr>
          <a:xfrm>
            <a:off x="872649" y="284749"/>
            <a:ext cx="2339102" cy="523220"/>
          </a:xfrm>
          <a:prstGeom prst="rect">
            <a:avLst/>
          </a:prstGeom>
          <a:noFill/>
        </p:spPr>
        <p:txBody>
          <a:bodyPr wrap="none" rtlCol="0">
            <a:spAutoFit/>
          </a:bodyPr>
          <a:lstStyle/>
          <a:p>
            <a:r>
              <a:rPr lang="ja-JP" altLang="en-US" sz="2800" dirty="0">
                <a:solidFill>
                  <a:srgbClr val="FF9300"/>
                </a:solidFill>
                <a:latin typeface="Meiryo" panose="020B0604030504040204" pitchFamily="34" charset="-128"/>
                <a:ea typeface="Meiryo" panose="020B0604030504040204" pitchFamily="34" charset="-128"/>
              </a:rPr>
              <a:t>事例①　午睡</a:t>
            </a:r>
            <a:endParaRPr kumimoji="1" lang="ja-JP" altLang="en-US" sz="2800" dirty="0">
              <a:solidFill>
                <a:srgbClr val="FF9300"/>
              </a:solidFill>
              <a:latin typeface="Meiryo" panose="020B0604030504040204" pitchFamily="34" charset="-128"/>
              <a:ea typeface="Meiryo" panose="020B0604030504040204" pitchFamily="34" charset="-128"/>
            </a:endParaRPr>
          </a:p>
        </p:txBody>
      </p:sp>
      <p:pic>
        <p:nvPicPr>
          <p:cNvPr id="6" name="図 5" descr="wst1606170047-p1.jpg">
            <a:extLst>
              <a:ext uri="{FF2B5EF4-FFF2-40B4-BE49-F238E27FC236}">
                <a16:creationId xmlns:a16="http://schemas.microsoft.com/office/drawing/2014/main" id="{B53A9930-BCA8-F94F-9E3F-16630243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259" y="862953"/>
            <a:ext cx="3347010" cy="2443318"/>
          </a:xfrm>
          <a:prstGeom prst="rect">
            <a:avLst/>
          </a:prstGeom>
        </p:spPr>
      </p:pic>
      <p:grpSp>
        <p:nvGrpSpPr>
          <p:cNvPr id="12" name="グループ化 11">
            <a:extLst>
              <a:ext uri="{FF2B5EF4-FFF2-40B4-BE49-F238E27FC236}">
                <a16:creationId xmlns:a16="http://schemas.microsoft.com/office/drawing/2014/main" id="{CE9B9D26-7C0B-274F-9F3E-B5DB1B324504}"/>
              </a:ext>
            </a:extLst>
          </p:cNvPr>
          <p:cNvGrpSpPr/>
          <p:nvPr/>
        </p:nvGrpSpPr>
        <p:grpSpPr>
          <a:xfrm>
            <a:off x="268313" y="3445894"/>
            <a:ext cx="3862901" cy="2746286"/>
            <a:chOff x="5034845" y="1146577"/>
            <a:chExt cx="3729012" cy="3886362"/>
          </a:xfrm>
        </p:grpSpPr>
        <p:sp>
          <p:nvSpPr>
            <p:cNvPr id="7" name="角丸四角形 6">
              <a:extLst>
                <a:ext uri="{FF2B5EF4-FFF2-40B4-BE49-F238E27FC236}">
                  <a16:creationId xmlns:a16="http://schemas.microsoft.com/office/drawing/2014/main" id="{E5788083-3F6C-6A4C-8BCA-B1F8E78A0B03}"/>
                </a:ext>
              </a:extLst>
            </p:cNvPr>
            <p:cNvSpPr/>
            <p:nvPr/>
          </p:nvSpPr>
          <p:spPr>
            <a:xfrm>
              <a:off x="5034845" y="1839074"/>
              <a:ext cx="3729012" cy="3193865"/>
            </a:xfrm>
            <a:prstGeom prst="roundRect">
              <a:avLst/>
            </a:prstGeom>
            <a:solidFill>
              <a:srgbClr val="FF93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D0A6B5A3-6922-7C43-A325-9EC48DA44ACB}"/>
                </a:ext>
              </a:extLst>
            </p:cNvPr>
            <p:cNvSpPr txBox="1"/>
            <p:nvPr/>
          </p:nvSpPr>
          <p:spPr>
            <a:xfrm>
              <a:off x="5575911" y="1146577"/>
              <a:ext cx="2646878" cy="461665"/>
            </a:xfrm>
            <a:prstGeom prst="rect">
              <a:avLst/>
            </a:prstGeom>
            <a:noFill/>
          </p:spPr>
          <p:txBody>
            <a:bodyPr wrap="none" rtlCol="0">
              <a:spAutoFit/>
            </a:bodyPr>
            <a:lstStyle/>
            <a:p>
              <a:r>
                <a:rPr kumimoji="1" lang="ja-JP" altLang="en-US" sz="2400" dirty="0">
                  <a:latin typeface="Meiryo" panose="020B0604030504040204" pitchFamily="34" charset="-128"/>
                  <a:ea typeface="Meiryo" panose="020B0604030504040204" pitchFamily="34" charset="-128"/>
                </a:rPr>
                <a:t>福岡県立明善高校</a:t>
              </a:r>
            </a:p>
          </p:txBody>
        </p:sp>
        <p:sp>
          <p:nvSpPr>
            <p:cNvPr id="9" name="テキスト ボックス 8">
              <a:extLst>
                <a:ext uri="{FF2B5EF4-FFF2-40B4-BE49-F238E27FC236}">
                  <a16:creationId xmlns:a16="http://schemas.microsoft.com/office/drawing/2014/main" id="{8472AD8E-34C9-DF41-B4B5-9402547516A2}"/>
                </a:ext>
              </a:extLst>
            </p:cNvPr>
            <p:cNvSpPr txBox="1"/>
            <p:nvPr/>
          </p:nvSpPr>
          <p:spPr>
            <a:xfrm>
              <a:off x="5397244" y="2589621"/>
              <a:ext cx="3121501" cy="2395497"/>
            </a:xfrm>
            <a:prstGeom prst="rect">
              <a:avLst/>
            </a:prstGeom>
            <a:noFill/>
          </p:spPr>
          <p:txBody>
            <a:bodyPr wrap="none" rtlCol="0">
              <a:spAutoFit/>
            </a:bodyPr>
            <a:lstStyle/>
            <a:p>
              <a:r>
                <a:rPr lang="ja-JP" altLang="en-US" sz="2400" dirty="0">
                  <a:solidFill>
                    <a:schemeClr val="bg1"/>
                  </a:solidFill>
                  <a:latin typeface="Meiryo" panose="020B0604030504040204" pitchFamily="34" charset="-128"/>
                  <a:ea typeface="Meiryo" panose="020B0604030504040204" pitchFamily="34" charset="-128"/>
                </a:rPr>
                <a:t>昼休み</a:t>
              </a:r>
              <a:r>
                <a:rPr lang="en-US" altLang="ja-JP" sz="2400" dirty="0">
                  <a:solidFill>
                    <a:schemeClr val="bg1"/>
                  </a:solidFill>
                  <a:latin typeface="Meiryo" panose="020B0604030504040204" pitchFamily="34" charset="-128"/>
                  <a:ea typeface="Meiryo" panose="020B0604030504040204" pitchFamily="34" charset="-128"/>
                </a:rPr>
                <a:t>15</a:t>
              </a:r>
              <a:r>
                <a:rPr lang="ja-JP" altLang="en-US" sz="2400" dirty="0">
                  <a:solidFill>
                    <a:schemeClr val="bg1"/>
                  </a:solidFill>
                  <a:latin typeface="Meiryo" panose="020B0604030504040204" pitchFamily="34" charset="-128"/>
                  <a:ea typeface="Meiryo" panose="020B0604030504040204" pitchFamily="34" charset="-128"/>
                </a:rPr>
                <a:t>分間の</a:t>
              </a:r>
              <a:r>
                <a:rPr lang="ja-JP" altLang="en-US" sz="3200" dirty="0">
                  <a:solidFill>
                    <a:srgbClr val="002060"/>
                  </a:solidFill>
                  <a:latin typeface="Meiryo" panose="020B0604030504040204" pitchFamily="34" charset="-128"/>
                  <a:ea typeface="Meiryo" panose="020B0604030504040204" pitchFamily="34" charset="-128"/>
                </a:rPr>
                <a:t>昼寝</a:t>
              </a:r>
              <a:endParaRPr kumimoji="1" lang="en-US" altLang="ja-JP" sz="2400" dirty="0">
                <a:solidFill>
                  <a:srgbClr val="002060"/>
                </a:solidFill>
                <a:latin typeface="Meiryo" panose="020B0604030504040204" pitchFamily="34" charset="-128"/>
                <a:ea typeface="Meiryo" panose="020B0604030504040204" pitchFamily="34" charset="-128"/>
              </a:endParaRPr>
            </a:p>
            <a:p>
              <a:endParaRPr lang="en-US" altLang="ja-JP" sz="2400" dirty="0">
                <a:solidFill>
                  <a:schemeClr val="accent3">
                    <a:lumMod val="20000"/>
                    <a:lumOff val="80000"/>
                  </a:schemeClr>
                </a:solidFill>
                <a:latin typeface="Meiryo" panose="020B0604030504040204" pitchFamily="34" charset="-128"/>
                <a:ea typeface="Meiryo" panose="020B0604030504040204" pitchFamily="34" charset="-128"/>
              </a:endParaRPr>
            </a:p>
            <a:p>
              <a:r>
                <a:rPr kumimoji="1" lang="ja-JP" altLang="en-US" sz="2400" dirty="0">
                  <a:solidFill>
                    <a:schemeClr val="bg1"/>
                  </a:solidFill>
                  <a:latin typeface="Meiryo" panose="020B0604030504040204" pitchFamily="34" charset="-128"/>
                  <a:ea typeface="Meiryo" panose="020B0604030504040204" pitchFamily="34" charset="-128"/>
                </a:rPr>
                <a:t>・健康の増進</a:t>
              </a:r>
              <a:endParaRPr kumimoji="1" lang="en-US" altLang="ja-JP" sz="2400" dirty="0">
                <a:solidFill>
                  <a:schemeClr val="bg1"/>
                </a:solidFill>
                <a:latin typeface="Meiryo" panose="020B0604030504040204" pitchFamily="34" charset="-128"/>
                <a:ea typeface="Meiryo" panose="020B0604030504040204" pitchFamily="34" charset="-128"/>
              </a:endParaRPr>
            </a:p>
            <a:p>
              <a:r>
                <a:rPr lang="ja-JP" altLang="en-US" sz="2400" dirty="0">
                  <a:solidFill>
                    <a:schemeClr val="bg1"/>
                  </a:solidFill>
                  <a:latin typeface="Meiryo" panose="020B0604030504040204" pitchFamily="34" charset="-128"/>
                  <a:ea typeface="Meiryo" panose="020B0604030504040204" pitchFamily="34" charset="-128"/>
                </a:rPr>
                <a:t>・学習効率の向上</a:t>
              </a:r>
              <a:endParaRPr kumimoji="1" lang="ja-JP" altLang="en-US" sz="2400" dirty="0">
                <a:solidFill>
                  <a:schemeClr val="bg1"/>
                </a:solidFill>
                <a:latin typeface="Meiryo" panose="020B0604030504040204" pitchFamily="34" charset="-128"/>
                <a:ea typeface="Meiryo" panose="020B0604030504040204" pitchFamily="34" charset="-128"/>
              </a:endParaRPr>
            </a:p>
          </p:txBody>
        </p:sp>
      </p:grpSp>
      <p:sp>
        <p:nvSpPr>
          <p:cNvPr id="11" name="正方形/長方形 10">
            <a:extLst>
              <a:ext uri="{FF2B5EF4-FFF2-40B4-BE49-F238E27FC236}">
                <a16:creationId xmlns:a16="http://schemas.microsoft.com/office/drawing/2014/main" id="{CC46E9A9-5809-A745-97CD-AA1DD0245A14}"/>
              </a:ext>
            </a:extLst>
          </p:cNvPr>
          <p:cNvSpPr/>
          <p:nvPr/>
        </p:nvSpPr>
        <p:spPr>
          <a:xfrm>
            <a:off x="3365074" y="6396333"/>
            <a:ext cx="5850038" cy="276999"/>
          </a:xfrm>
          <a:prstGeom prst="rect">
            <a:avLst/>
          </a:prstGeom>
        </p:spPr>
        <p:txBody>
          <a:bodyPr wrap="square">
            <a:spAutoFit/>
          </a:bodyPr>
          <a:lstStyle/>
          <a:p>
            <a:r>
              <a:rPr lang="ja-JP" altLang="en-US" sz="1200" dirty="0"/>
              <a:t>画像：</a:t>
            </a:r>
            <a:r>
              <a:rPr lang="en-US" altLang="ja-JP" sz="1200" dirty="0"/>
              <a:t>https://</a:t>
            </a:r>
            <a:r>
              <a:rPr lang="en-US" altLang="ja-JP" sz="1200" dirty="0" err="1"/>
              <a:t>www.sankei.com</a:t>
            </a:r>
            <a:r>
              <a:rPr lang="en-US" altLang="ja-JP" sz="1200" dirty="0"/>
              <a:t>/west/photos/160617/wst1606170047-p1.html</a:t>
            </a:r>
          </a:p>
        </p:txBody>
      </p:sp>
      <p:sp>
        <p:nvSpPr>
          <p:cNvPr id="2" name="スライド番号プレースホルダー 1">
            <a:extLst>
              <a:ext uri="{FF2B5EF4-FFF2-40B4-BE49-F238E27FC236}">
                <a16:creationId xmlns:a16="http://schemas.microsoft.com/office/drawing/2014/main" id="{99D009AA-43E5-1949-AA48-F9F0EAFF8B65}"/>
              </a:ext>
            </a:extLst>
          </p:cNvPr>
          <p:cNvSpPr>
            <a:spLocks noGrp="1"/>
          </p:cNvSpPr>
          <p:nvPr>
            <p:ph type="sldNum" sz="quarter" idx="12"/>
          </p:nvPr>
        </p:nvSpPr>
        <p:spPr/>
        <p:txBody>
          <a:bodyPr/>
          <a:lstStyle/>
          <a:p>
            <a:fld id="{E9791DFF-FD54-7B44-9A52-7D9A5D7D4C11}" type="slidenum">
              <a:rPr kumimoji="1" lang="ja-JP" altLang="en-US" smtClean="0"/>
              <a:t>14</a:t>
            </a:fld>
            <a:endParaRPr kumimoji="1" lang="ja-JP" altLang="en-US"/>
          </a:p>
        </p:txBody>
      </p:sp>
      <p:sp>
        <p:nvSpPr>
          <p:cNvPr id="13" name="テキスト ボックス 12">
            <a:extLst>
              <a:ext uri="{FF2B5EF4-FFF2-40B4-BE49-F238E27FC236}">
                <a16:creationId xmlns:a16="http://schemas.microsoft.com/office/drawing/2014/main" id="{AAA80D64-3FDA-FE41-B9F0-2147C310A678}"/>
              </a:ext>
            </a:extLst>
          </p:cNvPr>
          <p:cNvSpPr txBox="1"/>
          <p:nvPr/>
        </p:nvSpPr>
        <p:spPr>
          <a:xfrm>
            <a:off x="5169863" y="284620"/>
            <a:ext cx="3781805" cy="523220"/>
          </a:xfrm>
          <a:prstGeom prst="rect">
            <a:avLst/>
          </a:prstGeom>
          <a:noFill/>
        </p:spPr>
        <p:txBody>
          <a:bodyPr wrap="none" rtlCol="0">
            <a:spAutoFit/>
          </a:bodyPr>
          <a:lstStyle/>
          <a:p>
            <a:r>
              <a:rPr kumimoji="1" lang="ja-JP" altLang="en-US" sz="2800" dirty="0">
                <a:solidFill>
                  <a:srgbClr val="FF9300"/>
                </a:solidFill>
                <a:latin typeface="Meiryo" panose="020B0604030504040204" pitchFamily="34" charset="-128"/>
                <a:ea typeface="Meiryo" panose="020B0604030504040204" pitchFamily="34" charset="-128"/>
              </a:rPr>
              <a:t>事例</a:t>
            </a:r>
            <a:r>
              <a:rPr kumimoji="1" lang="en-US" altLang="ja-JP" sz="2800" dirty="0">
                <a:solidFill>
                  <a:srgbClr val="FF9300"/>
                </a:solidFill>
                <a:latin typeface="Meiryo" panose="020B0604030504040204" pitchFamily="34" charset="-128"/>
                <a:ea typeface="Meiryo" panose="020B0604030504040204" pitchFamily="34" charset="-128"/>
              </a:rPr>
              <a:t>②   </a:t>
            </a:r>
            <a:r>
              <a:rPr lang="ja-JP" altLang="en-US" sz="2800" dirty="0">
                <a:solidFill>
                  <a:srgbClr val="FF9300"/>
                </a:solidFill>
                <a:latin typeface="Meiryo" panose="020B0604030504040204" pitchFamily="34" charset="-128"/>
                <a:ea typeface="Meiryo" panose="020B0604030504040204" pitchFamily="34" charset="-128"/>
              </a:rPr>
              <a:t>仮眠スペース</a:t>
            </a:r>
            <a:endParaRPr kumimoji="1" lang="ja-JP" altLang="en-US" sz="2800" dirty="0">
              <a:solidFill>
                <a:srgbClr val="FF9300"/>
              </a:solidFill>
              <a:latin typeface="Meiryo" panose="020B0604030504040204" pitchFamily="34" charset="-128"/>
              <a:ea typeface="Meiryo" panose="020B0604030504040204" pitchFamily="34" charset="-128"/>
            </a:endParaRPr>
          </a:p>
        </p:txBody>
      </p:sp>
      <p:pic>
        <p:nvPicPr>
          <p:cNvPr id="14" name="図 13" descr="7-7-002.jpg">
            <a:extLst>
              <a:ext uri="{FF2B5EF4-FFF2-40B4-BE49-F238E27FC236}">
                <a16:creationId xmlns:a16="http://schemas.microsoft.com/office/drawing/2014/main" id="{CD6FC25D-E1A2-4642-9AD7-7778C34F0A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4078" y="867526"/>
            <a:ext cx="3773957" cy="2234183"/>
          </a:xfrm>
          <a:prstGeom prst="rect">
            <a:avLst/>
          </a:prstGeom>
        </p:spPr>
      </p:pic>
      <p:grpSp>
        <p:nvGrpSpPr>
          <p:cNvPr id="15" name="グループ化 14">
            <a:extLst>
              <a:ext uri="{FF2B5EF4-FFF2-40B4-BE49-F238E27FC236}">
                <a16:creationId xmlns:a16="http://schemas.microsoft.com/office/drawing/2014/main" id="{D7386E3A-2192-A842-BD28-7F03669C60CB}"/>
              </a:ext>
            </a:extLst>
          </p:cNvPr>
          <p:cNvGrpSpPr/>
          <p:nvPr/>
        </p:nvGrpSpPr>
        <p:grpSpPr>
          <a:xfrm>
            <a:off x="4906417" y="3152373"/>
            <a:ext cx="4308695" cy="3193865"/>
            <a:chOff x="4835305" y="1399208"/>
            <a:chExt cx="4283545" cy="3633731"/>
          </a:xfrm>
        </p:grpSpPr>
        <p:sp>
          <p:nvSpPr>
            <p:cNvPr id="16" name="角丸四角形 15">
              <a:extLst>
                <a:ext uri="{FF2B5EF4-FFF2-40B4-BE49-F238E27FC236}">
                  <a16:creationId xmlns:a16="http://schemas.microsoft.com/office/drawing/2014/main" id="{E5788083-3F6C-6A4C-8BCA-B1F8E78A0B03}"/>
                </a:ext>
              </a:extLst>
            </p:cNvPr>
            <p:cNvSpPr/>
            <p:nvPr/>
          </p:nvSpPr>
          <p:spPr>
            <a:xfrm>
              <a:off x="5034845" y="1839074"/>
              <a:ext cx="3729012" cy="3193865"/>
            </a:xfrm>
            <a:prstGeom prst="round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D0A6B5A3-6922-7C43-A325-9EC48DA44ACB}"/>
                </a:ext>
              </a:extLst>
            </p:cNvPr>
            <p:cNvSpPr txBox="1"/>
            <p:nvPr/>
          </p:nvSpPr>
          <p:spPr>
            <a:xfrm>
              <a:off x="4835305" y="1399208"/>
              <a:ext cx="4283545" cy="461665"/>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ja-JP" sz="2400" dirty="0">
                  <a:solidFill>
                    <a:schemeClr val="tx1"/>
                  </a:solidFill>
                  <a:latin typeface="Meiryo" panose="020B0604030504040204" pitchFamily="34" charset="-128"/>
                  <a:ea typeface="Meiryo" panose="020B0604030504040204" pitchFamily="34" charset="-128"/>
                </a:rPr>
                <a:t>GMO</a:t>
              </a:r>
              <a:r>
                <a:rPr lang="ja-JP" altLang="en-US" sz="2400" dirty="0">
                  <a:solidFill>
                    <a:schemeClr val="tx1"/>
                  </a:solidFill>
                  <a:latin typeface="Meiryo" panose="020B0604030504040204" pitchFamily="34" charset="-128"/>
                  <a:ea typeface="Meiryo" panose="020B0604030504040204" pitchFamily="34" charset="-128"/>
                </a:rPr>
                <a:t>インターネット株式会社</a:t>
              </a: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47614C1C-4D00-9042-AC5D-9F131B68CCD7}"/>
                </a:ext>
              </a:extLst>
            </p:cNvPr>
            <p:cNvSpPr txBox="1"/>
            <p:nvPr/>
          </p:nvSpPr>
          <p:spPr>
            <a:xfrm>
              <a:off x="5125503" y="2220288"/>
              <a:ext cx="3549369" cy="27662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kumimoji="1" lang="en-US" altLang="ja-JP" sz="3200" dirty="0">
                  <a:solidFill>
                    <a:srgbClr val="FFFF00"/>
                  </a:solidFill>
                  <a:latin typeface="Meiryo" panose="020B0604030504040204" pitchFamily="34" charset="-128"/>
                  <a:ea typeface="Meiryo" panose="020B0604030504040204" pitchFamily="34" charset="-128"/>
                </a:rPr>
                <a:t>  </a:t>
              </a:r>
              <a:r>
                <a:rPr kumimoji="1" lang="ja-JP" altLang="en-US" sz="3200" dirty="0">
                  <a:solidFill>
                    <a:srgbClr val="002060"/>
                  </a:solidFill>
                  <a:latin typeface="Meiryo" panose="020B0604030504040204" pitchFamily="34" charset="-128"/>
                  <a:ea typeface="Meiryo" panose="020B0604030504040204" pitchFamily="34" charset="-128"/>
                </a:rPr>
                <a:t>お昼寝スペース</a:t>
              </a:r>
              <a:r>
                <a:rPr kumimoji="1" lang="en-US" altLang="ja-JP" sz="3200" dirty="0">
                  <a:solidFill>
                    <a:srgbClr val="002060"/>
                  </a:solidFill>
                  <a:latin typeface="Meiryo" panose="020B0604030504040204" pitchFamily="34" charset="-128"/>
                  <a:ea typeface="Meiryo" panose="020B0604030504040204" pitchFamily="34" charset="-128"/>
                </a:rPr>
                <a:t> </a:t>
              </a:r>
            </a:p>
            <a:p>
              <a:r>
                <a:rPr kumimoji="1" lang="en-US" altLang="ja-JP" sz="2400" dirty="0">
                  <a:solidFill>
                    <a:schemeClr val="bg1"/>
                  </a:solidFill>
                  <a:latin typeface="Meiryo" panose="020B0604030504040204" pitchFamily="34" charset="-128"/>
                  <a:ea typeface="Meiryo" panose="020B0604030504040204" pitchFamily="34" charset="-128"/>
                </a:rPr>
                <a:t>      『GMO Siesta』</a:t>
              </a:r>
            </a:p>
            <a:p>
              <a:endParaRPr lang="en-US" altLang="ja-JP" sz="2400" dirty="0">
                <a:solidFill>
                  <a:schemeClr val="bg1"/>
                </a:solidFill>
                <a:latin typeface="Meiryo" panose="020B0604030504040204" pitchFamily="34" charset="-128"/>
                <a:ea typeface="Meiryo" panose="020B0604030504040204" pitchFamily="34" charset="-128"/>
              </a:endParaRPr>
            </a:p>
            <a:p>
              <a:r>
                <a:rPr kumimoji="1" lang="ja-JP" altLang="en-US" sz="2400" dirty="0">
                  <a:solidFill>
                    <a:schemeClr val="bg1"/>
                  </a:solidFill>
                  <a:latin typeface="Meiryo" panose="020B0604030504040204" pitchFamily="34" charset="-128"/>
                  <a:ea typeface="Meiryo" panose="020B0604030504040204" pitchFamily="34" charset="-128"/>
                </a:rPr>
                <a:t>・</a:t>
              </a:r>
              <a:r>
                <a:rPr kumimoji="1" lang="en-US" altLang="ja-JP" sz="2400" dirty="0">
                  <a:solidFill>
                    <a:schemeClr val="bg1"/>
                  </a:solidFill>
                  <a:latin typeface="Meiryo" panose="020B0604030504040204" pitchFamily="34" charset="-128"/>
                  <a:ea typeface="Meiryo" panose="020B0604030504040204" pitchFamily="34" charset="-128"/>
                </a:rPr>
                <a:t>12:30〜13:30</a:t>
              </a:r>
              <a:r>
                <a:rPr kumimoji="1" lang="ja-JP" altLang="en-US" sz="2400" dirty="0">
                  <a:solidFill>
                    <a:schemeClr val="bg1"/>
                  </a:solidFill>
                  <a:latin typeface="Meiryo" panose="020B0604030504040204" pitchFamily="34" charset="-128"/>
                  <a:ea typeface="Meiryo" panose="020B0604030504040204" pitchFamily="34" charset="-128"/>
                </a:rPr>
                <a:t>で解放</a:t>
              </a:r>
              <a:endParaRPr kumimoji="1" lang="en-US" altLang="ja-JP" sz="2400" dirty="0">
                <a:solidFill>
                  <a:schemeClr val="bg1"/>
                </a:solidFill>
                <a:latin typeface="Meiryo" panose="020B0604030504040204" pitchFamily="34" charset="-128"/>
                <a:ea typeface="Meiryo" panose="020B0604030504040204" pitchFamily="34" charset="-128"/>
              </a:endParaRPr>
            </a:p>
            <a:p>
              <a:r>
                <a:rPr kumimoji="1" lang="ja-JP" altLang="en-US" sz="2400" dirty="0">
                  <a:solidFill>
                    <a:schemeClr val="bg1"/>
                  </a:solidFill>
                  <a:latin typeface="Meiryo" panose="020B0604030504040204" pitchFamily="34" charset="-128"/>
                  <a:ea typeface="Meiryo" panose="020B0604030504040204" pitchFamily="34" charset="-128"/>
                </a:rPr>
                <a:t>・疲労回復</a:t>
              </a:r>
              <a:endParaRPr kumimoji="1" lang="en-US" altLang="ja-JP" sz="2400" dirty="0">
                <a:solidFill>
                  <a:schemeClr val="bg1"/>
                </a:solidFill>
                <a:latin typeface="Meiryo" panose="020B0604030504040204" pitchFamily="34" charset="-128"/>
                <a:ea typeface="Meiryo" panose="020B0604030504040204" pitchFamily="34" charset="-128"/>
              </a:endParaRPr>
            </a:p>
            <a:p>
              <a:r>
                <a:rPr lang="ja-JP" altLang="en-US" sz="2400" dirty="0">
                  <a:solidFill>
                    <a:schemeClr val="bg1"/>
                  </a:solidFill>
                  <a:latin typeface="Meiryo" panose="020B0604030504040204" pitchFamily="34" charset="-128"/>
                  <a:ea typeface="Meiryo" panose="020B0604030504040204" pitchFamily="34" charset="-128"/>
                </a:rPr>
                <a:t>・作業効率、生産性向上</a:t>
              </a:r>
              <a:endParaRPr kumimoji="1" lang="ja-JP" altLang="en-US" sz="2400" dirty="0">
                <a:solidFill>
                  <a:schemeClr val="bg1"/>
                </a:solidFill>
                <a:latin typeface="Meiryo" panose="020B0604030504040204" pitchFamily="34" charset="-128"/>
                <a:ea typeface="Meiryo" panose="020B0604030504040204" pitchFamily="34" charset="-128"/>
              </a:endParaRPr>
            </a:p>
          </p:txBody>
        </p:sp>
      </p:grpSp>
      <p:sp>
        <p:nvSpPr>
          <p:cNvPr id="19" name="正方形/長方形 18">
            <a:extLst>
              <a:ext uri="{FF2B5EF4-FFF2-40B4-BE49-F238E27FC236}">
                <a16:creationId xmlns:a16="http://schemas.microsoft.com/office/drawing/2014/main" id="{B268796A-3754-0F4E-8386-30600F8FE87D}"/>
              </a:ext>
            </a:extLst>
          </p:cNvPr>
          <p:cNvSpPr/>
          <p:nvPr/>
        </p:nvSpPr>
        <p:spPr>
          <a:xfrm>
            <a:off x="3365074" y="6610777"/>
            <a:ext cx="5850038" cy="276999"/>
          </a:xfrm>
          <a:prstGeom prst="rect">
            <a:avLst/>
          </a:prstGeom>
        </p:spPr>
        <p:txBody>
          <a:bodyPr wrap="square">
            <a:spAutoFit/>
          </a:bodyPr>
          <a:lstStyle/>
          <a:p>
            <a:r>
              <a:rPr lang="ja-JP" altLang="en-US" sz="1200" dirty="0"/>
              <a:t>画像：</a:t>
            </a:r>
            <a:r>
              <a:rPr lang="en-US" altLang="ja-JP" sz="1200" dirty="0"/>
              <a:t>https://</a:t>
            </a:r>
            <a:r>
              <a:rPr lang="en-US" altLang="ja-JP" sz="1200" dirty="0" err="1"/>
              <a:t>dime.jp</a:t>
            </a:r>
            <a:r>
              <a:rPr lang="en-US" altLang="ja-JP" sz="1200" dirty="0"/>
              <a:t>/genre/419895/2/</a:t>
            </a:r>
            <a:endParaRPr lang="ja-JP" altLang="en-US" sz="1200" dirty="0"/>
          </a:p>
        </p:txBody>
      </p:sp>
    </p:spTree>
    <p:extLst>
      <p:ext uri="{BB962C8B-B14F-4D97-AF65-F5344CB8AC3E}">
        <p14:creationId xmlns:p14="http://schemas.microsoft.com/office/powerpoint/2010/main" val="366778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alphaModFix amt="30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9090E23-8A26-2643-9391-6F06F3A297FC}"/>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AA80D64-3FDA-FE41-B9F0-2147C310A678}"/>
              </a:ext>
            </a:extLst>
          </p:cNvPr>
          <p:cNvSpPr txBox="1"/>
          <p:nvPr/>
        </p:nvSpPr>
        <p:spPr>
          <a:xfrm>
            <a:off x="3869723" y="519635"/>
            <a:ext cx="1415772" cy="830997"/>
          </a:xfrm>
          <a:prstGeom prst="rect">
            <a:avLst/>
          </a:prstGeom>
          <a:noFill/>
        </p:spPr>
        <p:txBody>
          <a:bodyPr wrap="none" rtlCol="0">
            <a:spAutoFit/>
          </a:bodyPr>
          <a:lstStyle/>
          <a:p>
            <a:r>
              <a:rPr kumimoji="1" lang="ja-JP" altLang="en-US" sz="4800" dirty="0">
                <a:solidFill>
                  <a:srgbClr val="FF9300"/>
                </a:solidFill>
                <a:latin typeface="メイリオ" panose="020B0604030504040204" pitchFamily="50" charset="-128"/>
                <a:ea typeface="メイリオ" panose="020B0604030504040204" pitchFamily="50" charset="-128"/>
              </a:rPr>
              <a:t>目的</a:t>
            </a:r>
          </a:p>
        </p:txBody>
      </p:sp>
      <p:sp>
        <p:nvSpPr>
          <p:cNvPr id="7" name="テキスト ボックス 6">
            <a:extLst>
              <a:ext uri="{FF2B5EF4-FFF2-40B4-BE49-F238E27FC236}">
                <a16:creationId xmlns:a16="http://schemas.microsoft.com/office/drawing/2014/main" id="{5D049CFA-287E-B24C-A147-BF618664B458}"/>
              </a:ext>
            </a:extLst>
          </p:cNvPr>
          <p:cNvSpPr txBox="1"/>
          <p:nvPr/>
        </p:nvSpPr>
        <p:spPr>
          <a:xfrm>
            <a:off x="965499" y="2162599"/>
            <a:ext cx="7213000" cy="3170099"/>
          </a:xfrm>
          <a:prstGeom prst="rect">
            <a:avLst/>
          </a:prstGeom>
          <a:noFill/>
        </p:spPr>
        <p:txBody>
          <a:bodyPr wrap="none" rtlCol="0">
            <a:spAutoFit/>
          </a:bodyPr>
          <a:lstStyle/>
          <a:p>
            <a:pPr algn="ctr"/>
            <a:r>
              <a:rPr kumimoji="1" lang="ja-JP" altLang="en-US" sz="4000" dirty="0">
                <a:latin typeface="メイリオ" panose="020B0604030504040204" pitchFamily="50" charset="-128"/>
                <a:ea typeface="メイリオ" panose="020B0604030504040204" pitchFamily="50" charset="-128"/>
              </a:rPr>
              <a:t>筑波大生の</a:t>
            </a:r>
            <a:endParaRPr kumimoji="1" lang="en-US" altLang="ja-JP" sz="4000" dirty="0">
              <a:latin typeface="メイリオ" panose="020B0604030504040204" pitchFamily="50" charset="-128"/>
              <a:ea typeface="メイリオ" panose="020B0604030504040204" pitchFamily="50" charset="-128"/>
            </a:endParaRPr>
          </a:p>
          <a:p>
            <a:pPr algn="ctr"/>
            <a:endParaRPr kumimoji="1" lang="en-US" altLang="ja-JP" sz="4000" dirty="0">
              <a:latin typeface="メイリオ" panose="020B0604030504040204" pitchFamily="50" charset="-128"/>
              <a:ea typeface="メイリオ" panose="020B0604030504040204" pitchFamily="50" charset="-128"/>
            </a:endParaRPr>
          </a:p>
          <a:p>
            <a:pPr algn="ctr"/>
            <a:r>
              <a:rPr lang="ja-JP" altLang="en-US" sz="4000" dirty="0">
                <a:solidFill>
                  <a:srgbClr val="00B0F0"/>
                </a:solidFill>
                <a:latin typeface="メイリオ" panose="020B0604030504040204" pitchFamily="50" charset="-128"/>
                <a:ea typeface="メイリオ" panose="020B0604030504040204" pitchFamily="50" charset="-128"/>
              </a:rPr>
              <a:t>睡眠環境を変える</a:t>
            </a:r>
            <a:r>
              <a:rPr lang="ja-JP" altLang="en-US" sz="4000" dirty="0">
                <a:latin typeface="メイリオ" panose="020B0604030504040204" pitchFamily="50" charset="-128"/>
                <a:ea typeface="メイリオ" panose="020B0604030504040204" pitchFamily="50" charset="-128"/>
              </a:rPr>
              <a:t>ことによる</a:t>
            </a:r>
            <a:endParaRPr kumimoji="1" lang="en-US" altLang="ja-JP" sz="4000" dirty="0">
              <a:latin typeface="メイリオ" panose="020B0604030504040204" pitchFamily="50" charset="-128"/>
              <a:ea typeface="メイリオ" panose="020B0604030504040204" pitchFamily="50" charset="-128"/>
            </a:endParaRPr>
          </a:p>
          <a:p>
            <a:endParaRPr lang="en-US" altLang="ja-JP" sz="4000" dirty="0">
              <a:latin typeface="メイリオ" panose="020B0604030504040204" pitchFamily="50" charset="-128"/>
              <a:ea typeface="メイリオ" panose="020B0604030504040204" pitchFamily="50" charset="-128"/>
            </a:endParaRPr>
          </a:p>
          <a:p>
            <a:pPr algn="ctr"/>
            <a:r>
              <a:rPr kumimoji="1" lang="ja-JP" altLang="en-US" sz="4000" dirty="0">
                <a:solidFill>
                  <a:srgbClr val="FF0000"/>
                </a:solidFill>
                <a:latin typeface="メイリオ" panose="020B0604030504040204" pitchFamily="50" charset="-128"/>
                <a:ea typeface="メイリオ" panose="020B0604030504040204" pitchFamily="50" charset="-128"/>
              </a:rPr>
              <a:t>学習効率向上・生活習慣改善</a:t>
            </a:r>
          </a:p>
        </p:txBody>
      </p:sp>
      <p:sp>
        <p:nvSpPr>
          <p:cNvPr id="2" name="スライド番号プレースホルダー 1">
            <a:extLst>
              <a:ext uri="{FF2B5EF4-FFF2-40B4-BE49-F238E27FC236}">
                <a16:creationId xmlns:a16="http://schemas.microsoft.com/office/drawing/2014/main" id="{19D85F56-5611-9D44-9BDE-8BCE089BBFA4}"/>
              </a:ext>
            </a:extLst>
          </p:cNvPr>
          <p:cNvSpPr>
            <a:spLocks noGrp="1"/>
          </p:cNvSpPr>
          <p:nvPr>
            <p:ph type="sldNum" sz="quarter" idx="12"/>
          </p:nvPr>
        </p:nvSpPr>
        <p:spPr/>
        <p:txBody>
          <a:bodyPr/>
          <a:lstStyle/>
          <a:p>
            <a:fld id="{E9791DFF-FD54-7B44-9A52-7D9A5D7D4C11}" type="slidenum">
              <a:rPr kumimoji="1" lang="ja-JP" altLang="en-US" smtClean="0"/>
              <a:t>15</a:t>
            </a:fld>
            <a:endParaRPr kumimoji="1" lang="ja-JP" altLang="en-US"/>
          </a:p>
        </p:txBody>
      </p:sp>
    </p:spTree>
    <p:extLst>
      <p:ext uri="{BB962C8B-B14F-4D97-AF65-F5344CB8AC3E}">
        <p14:creationId xmlns:p14="http://schemas.microsoft.com/office/powerpoint/2010/main" val="305123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alphaModFix amt="30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9090E23-8A26-2643-9391-6F06F3A297FC}"/>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accent6">
                  <a:lumMod val="75000"/>
                </a:schemeClr>
              </a:solidFill>
            </a:endParaRPr>
          </a:p>
        </p:txBody>
      </p:sp>
      <p:sp>
        <p:nvSpPr>
          <p:cNvPr id="3" name="テキスト ボックス 2"/>
          <p:cNvSpPr txBox="1"/>
          <p:nvPr/>
        </p:nvSpPr>
        <p:spPr>
          <a:xfrm>
            <a:off x="3837149" y="299895"/>
            <a:ext cx="1415772" cy="830997"/>
          </a:xfrm>
          <a:prstGeom prst="rect">
            <a:avLst/>
          </a:prstGeom>
          <a:noFill/>
        </p:spPr>
        <p:txBody>
          <a:bodyPr wrap="none" rtlCol="0">
            <a:spAutoFit/>
          </a:bodyPr>
          <a:lstStyle/>
          <a:p>
            <a:r>
              <a:rPr lang="ja-JP" altLang="en-US" sz="4800" dirty="0">
                <a:solidFill>
                  <a:schemeClr val="accent6"/>
                </a:solidFill>
                <a:latin typeface="メイリオ" panose="020B0604030504040204" pitchFamily="50" charset="-128"/>
                <a:ea typeface="メイリオ" panose="020B0604030504040204" pitchFamily="50" charset="-128"/>
              </a:rPr>
              <a:t>内容</a:t>
            </a:r>
            <a:endParaRPr kumimoji="1" lang="ja-JP" altLang="en-US" sz="4800" dirty="0">
              <a:solidFill>
                <a:schemeClr val="accent6"/>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30718" y="4369688"/>
            <a:ext cx="8443337" cy="523220"/>
          </a:xfrm>
          <a:prstGeom prst="rect">
            <a:avLst/>
          </a:prstGeom>
          <a:noFill/>
        </p:spPr>
        <p:txBody>
          <a:bodyPr wrap="none" rtlCol="0">
            <a:spAutoFit/>
          </a:bodyPr>
          <a:lstStyle/>
          <a:p>
            <a:r>
              <a:rPr lang="en-US" altLang="ja-JP" sz="2800" dirty="0">
                <a:latin typeface="メイリオ" panose="020B0604030504040204" pitchFamily="50" charset="-128"/>
                <a:ea typeface="メイリオ" panose="020B0604030504040204" pitchFamily="50" charset="-128"/>
              </a:rPr>
              <a:t>③</a:t>
            </a:r>
            <a:r>
              <a:rPr lang="ja-JP" altLang="en-US" sz="2800" dirty="0">
                <a:latin typeface="メイリオ" panose="020B0604030504040204" pitchFamily="50" charset="-128"/>
                <a:ea typeface="メイリオ" panose="020B0604030504040204" pitchFamily="50" charset="-128"/>
              </a:rPr>
              <a:t>アンケート調査：</a:t>
            </a:r>
            <a:r>
              <a:rPr kumimoji="1" lang="ja-JP" altLang="en-US" sz="2800" dirty="0">
                <a:latin typeface="メイリオ" panose="020B0604030504040204" pitchFamily="50" charset="-128"/>
                <a:ea typeface="メイリオ" panose="020B0604030504040204" pitchFamily="50" charset="-128"/>
              </a:rPr>
              <a:t>睡眠の実態を明らかにするため</a:t>
            </a:r>
          </a:p>
        </p:txBody>
      </p:sp>
      <p:sp>
        <p:nvSpPr>
          <p:cNvPr id="5" name="テキスト ボックス 4"/>
          <p:cNvSpPr txBox="1"/>
          <p:nvPr/>
        </p:nvSpPr>
        <p:spPr>
          <a:xfrm>
            <a:off x="30718" y="3070958"/>
            <a:ext cx="9262472" cy="523220"/>
          </a:xfrm>
          <a:prstGeom prst="rect">
            <a:avLst/>
          </a:prstGeom>
          <a:noFill/>
        </p:spPr>
        <p:txBody>
          <a:bodyPr wrap="square" rtlCol="0">
            <a:spAutoFit/>
          </a:bodyPr>
          <a:lstStyle/>
          <a:p>
            <a:r>
              <a:rPr kumimoji="1" lang="en-US" altLang="ja-JP" sz="2800" dirty="0">
                <a:latin typeface="メイリオ" panose="020B0604030504040204" pitchFamily="50" charset="-128"/>
                <a:ea typeface="メイリオ" panose="020B0604030504040204" pitchFamily="50" charset="-128"/>
              </a:rPr>
              <a:t>②</a:t>
            </a:r>
            <a:r>
              <a:rPr kumimoji="1" lang="ja-JP" altLang="en-US" sz="2800" dirty="0">
                <a:latin typeface="メイリオ" panose="020B0604030504040204" pitchFamily="50" charset="-128"/>
                <a:ea typeface="メイリオ" panose="020B0604030504040204" pitchFamily="50" charset="-128"/>
              </a:rPr>
              <a:t>現地調査：</a:t>
            </a:r>
            <a:r>
              <a:rPr lang="ja-JP" altLang="en-US" sz="2800" dirty="0">
                <a:latin typeface="メイリオ" panose="020B0604030504040204" pitchFamily="50" charset="-128"/>
                <a:ea typeface="メイリオ" panose="020B0604030504040204" pitchFamily="50" charset="-128"/>
              </a:rPr>
              <a:t>筑波大生の仮眠の実態を明らかにするため</a:t>
            </a:r>
            <a:endParaRPr kumimoji="1" lang="en-US" altLang="ja-JP" sz="2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30718" y="1882533"/>
            <a:ext cx="8443337" cy="523220"/>
          </a:xfrm>
          <a:prstGeom prst="rect">
            <a:avLst/>
          </a:prstGeom>
          <a:noFill/>
        </p:spPr>
        <p:txBody>
          <a:bodyPr wrap="none" rtlCol="0">
            <a:spAutoFit/>
          </a:bodyPr>
          <a:lstStyle/>
          <a:p>
            <a:r>
              <a:rPr lang="en-US" altLang="ja-JP" sz="2800" dirty="0">
                <a:latin typeface="メイリオ" panose="020B0604030504040204" pitchFamily="50" charset="-128"/>
                <a:ea typeface="メイリオ" panose="020B0604030504040204" pitchFamily="50" charset="-128"/>
              </a:rPr>
              <a:t>①</a:t>
            </a:r>
            <a:r>
              <a:rPr lang="ja-JP" altLang="en-US" sz="2800" dirty="0">
                <a:latin typeface="メイリオ" panose="020B0604030504040204" pitchFamily="50" charset="-128"/>
                <a:ea typeface="メイリオ" panose="020B0604030504040204" pitchFamily="50" charset="-128"/>
              </a:rPr>
              <a:t>文献調査：</a:t>
            </a:r>
            <a:r>
              <a:rPr kumimoji="1" lang="ja-JP" altLang="en-US" sz="2800" dirty="0">
                <a:latin typeface="メイリオ" panose="020B0604030504040204" pitchFamily="50" charset="-128"/>
                <a:ea typeface="メイリオ" panose="020B0604030504040204" pitchFamily="50" charset="-128"/>
              </a:rPr>
              <a:t>睡眠の問題や昼寝の効果を調べるため</a:t>
            </a:r>
            <a:endParaRPr kumimoji="1" lang="en-US" altLang="ja-JP" sz="2800" dirty="0">
              <a:latin typeface="メイリオ" panose="020B0604030504040204" pitchFamily="50" charset="-128"/>
              <a:ea typeface="メイリオ" panose="020B0604030504040204" pitchFamily="50" charset="-128"/>
            </a:endParaRPr>
          </a:p>
        </p:txBody>
      </p:sp>
      <p:sp>
        <p:nvSpPr>
          <p:cNvPr id="7" name="スライド番号プレースホルダー 6">
            <a:extLst>
              <a:ext uri="{FF2B5EF4-FFF2-40B4-BE49-F238E27FC236}">
                <a16:creationId xmlns:a16="http://schemas.microsoft.com/office/drawing/2014/main" id="{71B0AA2D-6D0C-3841-9EA6-7D17DD4E113E}"/>
              </a:ext>
            </a:extLst>
          </p:cNvPr>
          <p:cNvSpPr>
            <a:spLocks noGrp="1"/>
          </p:cNvSpPr>
          <p:nvPr>
            <p:ph type="sldNum" sz="quarter" idx="12"/>
          </p:nvPr>
        </p:nvSpPr>
        <p:spPr/>
        <p:txBody>
          <a:bodyPr/>
          <a:lstStyle/>
          <a:p>
            <a:fld id="{E9791DFF-FD54-7B44-9A52-7D9A5D7D4C11}" type="slidenum">
              <a:rPr kumimoji="1" lang="ja-JP" altLang="en-US" smtClean="0"/>
              <a:t>16</a:t>
            </a:fld>
            <a:endParaRPr kumimoji="1" lang="ja-JP" altLang="en-US"/>
          </a:p>
        </p:txBody>
      </p:sp>
    </p:spTree>
    <p:extLst>
      <p:ext uri="{BB962C8B-B14F-4D97-AF65-F5344CB8AC3E}">
        <p14:creationId xmlns:p14="http://schemas.microsoft.com/office/powerpoint/2010/main" val="17749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D17E7583-747F-CE4D-9F12-D7B28B682D2B}"/>
              </a:ext>
            </a:extLst>
          </p:cNvPr>
          <p:cNvSpPr/>
          <p:nvPr/>
        </p:nvSpPr>
        <p:spPr>
          <a:xfrm>
            <a:off x="457659" y="300941"/>
            <a:ext cx="3003171" cy="9722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AC5872D9-CDA5-CA45-B316-C6D7A56A7000}"/>
              </a:ext>
            </a:extLst>
          </p:cNvPr>
          <p:cNvSpPr txBox="1"/>
          <p:nvPr/>
        </p:nvSpPr>
        <p:spPr>
          <a:xfrm>
            <a:off x="820743" y="494843"/>
            <a:ext cx="2236510" cy="707886"/>
          </a:xfrm>
          <a:prstGeom prst="rect">
            <a:avLst/>
          </a:prstGeom>
          <a:noFill/>
        </p:spPr>
        <p:txBody>
          <a:bodyPr wrap="none" rtlCol="0">
            <a:spAutoFit/>
          </a:bodyPr>
          <a:lstStyle/>
          <a:p>
            <a:r>
              <a:rPr kumimoji="1" lang="ja-JP" altLang="en-US" sz="4000" dirty="0">
                <a:solidFill>
                  <a:schemeClr val="bg1"/>
                </a:solidFill>
                <a:latin typeface="メイリオ" panose="020B0604030504040204" pitchFamily="50" charset="-128"/>
                <a:ea typeface="メイリオ" panose="020B0604030504040204" pitchFamily="50" charset="-128"/>
              </a:rPr>
              <a:t>現地調査</a:t>
            </a:r>
            <a:endParaRPr kumimoji="1" lang="en-US" altLang="ja-JP" sz="4000" dirty="0">
              <a:solidFill>
                <a:schemeClr val="bg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68037F31-A532-8047-8209-199C63573F0B}"/>
              </a:ext>
            </a:extLst>
          </p:cNvPr>
          <p:cNvSpPr txBox="1"/>
          <p:nvPr/>
        </p:nvSpPr>
        <p:spPr>
          <a:xfrm>
            <a:off x="341590" y="2277421"/>
            <a:ext cx="7587734" cy="1384995"/>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場所：筑波大学中央図書館</a:t>
            </a:r>
            <a:endParaRPr kumimoji="1" lang="en-US" altLang="ja-JP" sz="2800" dirty="0">
              <a:latin typeface="メイリオ" panose="020B0604030504040204" pitchFamily="50" charset="-128"/>
              <a:ea typeface="メイリオ" panose="020B0604030504040204" pitchFamily="50" charset="-128"/>
            </a:endParaRPr>
          </a:p>
          <a:p>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２階</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スタディスペース・ソファ・机</a:t>
            </a:r>
            <a:r>
              <a:rPr lang="en-US" altLang="ja-JP" sz="2800" dirty="0">
                <a:latin typeface="メイリオ" panose="020B0604030504040204" pitchFamily="50" charset="-128"/>
                <a:ea typeface="メイリオ" panose="020B0604030504040204" pitchFamily="50" charset="-128"/>
              </a:rPr>
              <a:t>)</a:t>
            </a:r>
          </a:p>
          <a:p>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３階</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５階</a:t>
            </a:r>
            <a:r>
              <a:rPr kumimoji="1" lang="ja-JP"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　　　</a:t>
            </a:r>
          </a:p>
        </p:txBody>
      </p:sp>
      <p:sp>
        <p:nvSpPr>
          <p:cNvPr id="12" name="テキスト ボックス 11">
            <a:extLst>
              <a:ext uri="{FF2B5EF4-FFF2-40B4-BE49-F238E27FC236}">
                <a16:creationId xmlns:a16="http://schemas.microsoft.com/office/drawing/2014/main" id="{32ABEAF5-827D-8A4F-956A-DCCF642D840D}"/>
              </a:ext>
            </a:extLst>
          </p:cNvPr>
          <p:cNvSpPr txBox="1"/>
          <p:nvPr/>
        </p:nvSpPr>
        <p:spPr>
          <a:xfrm>
            <a:off x="341590" y="1502953"/>
            <a:ext cx="8802410" cy="523220"/>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目的：どの時間帯に</a:t>
            </a:r>
            <a:r>
              <a:rPr lang="ja-JP" altLang="en-US" sz="2800" dirty="0">
                <a:latin typeface="メイリオ" panose="020B0604030504040204" pitchFamily="50" charset="-128"/>
                <a:ea typeface="メイリオ" panose="020B0604030504040204" pitchFamily="50" charset="-128"/>
              </a:rPr>
              <a:t>どの位の</a:t>
            </a:r>
            <a:r>
              <a:rPr kumimoji="1" lang="ja-JP" altLang="en-US" sz="2800" dirty="0">
                <a:latin typeface="メイリオ" panose="020B0604030504040204" pitchFamily="50" charset="-128"/>
                <a:ea typeface="メイリオ" panose="020B0604030504040204" pitchFamily="50" charset="-128"/>
              </a:rPr>
              <a:t>人が寝ているのかを知る</a:t>
            </a:r>
          </a:p>
        </p:txBody>
      </p:sp>
      <p:sp>
        <p:nvSpPr>
          <p:cNvPr id="13" name="テキスト ボックス 12">
            <a:extLst>
              <a:ext uri="{FF2B5EF4-FFF2-40B4-BE49-F238E27FC236}">
                <a16:creationId xmlns:a16="http://schemas.microsoft.com/office/drawing/2014/main" id="{B6BCE24F-A54F-F74F-A4EB-510E82B5E1FE}"/>
              </a:ext>
            </a:extLst>
          </p:cNvPr>
          <p:cNvSpPr txBox="1"/>
          <p:nvPr/>
        </p:nvSpPr>
        <p:spPr>
          <a:xfrm>
            <a:off x="341590" y="3784325"/>
            <a:ext cx="7676100" cy="1384995"/>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日時：</a:t>
            </a:r>
            <a:r>
              <a:rPr kumimoji="1" lang="en-US" altLang="ja-JP" sz="2800" dirty="0">
                <a:latin typeface="メイリオ" panose="020B0604030504040204" pitchFamily="50" charset="-128"/>
                <a:ea typeface="メイリオ" panose="020B0604030504040204" pitchFamily="50" charset="-128"/>
              </a:rPr>
              <a:t>2018</a:t>
            </a:r>
            <a:r>
              <a:rPr kumimoji="1" lang="ja-JP" altLang="en-US" sz="2800" dirty="0">
                <a:latin typeface="メイリオ" panose="020B0604030504040204" pitchFamily="50" charset="-128"/>
                <a:ea typeface="メイリオ" panose="020B0604030504040204" pitchFamily="50" charset="-128"/>
              </a:rPr>
              <a:t>年</a:t>
            </a:r>
            <a:r>
              <a:rPr kumimoji="1" lang="en-US" altLang="ja-JP" sz="2800" dirty="0">
                <a:latin typeface="メイリオ" panose="020B0604030504040204" pitchFamily="50" charset="-128"/>
                <a:ea typeface="メイリオ" panose="020B0604030504040204" pitchFamily="50" charset="-128"/>
              </a:rPr>
              <a:t>5</a:t>
            </a:r>
            <a:r>
              <a:rPr kumimoji="1" lang="ja-JP" altLang="en-US" sz="2800" dirty="0">
                <a:latin typeface="メイリオ" panose="020B0604030504040204" pitchFamily="50" charset="-128"/>
                <a:ea typeface="メイリオ" panose="020B0604030504040204" pitchFamily="50" charset="-128"/>
              </a:rPr>
              <a:t>月</a:t>
            </a:r>
            <a:r>
              <a:rPr kumimoji="1" lang="en-US" altLang="ja-JP" sz="2800" dirty="0">
                <a:latin typeface="メイリオ" panose="020B0604030504040204" pitchFamily="50" charset="-128"/>
                <a:ea typeface="メイリオ" panose="020B0604030504040204" pitchFamily="50" charset="-128"/>
              </a:rPr>
              <a:t>17</a:t>
            </a:r>
            <a:r>
              <a:rPr lang="ja-JP" altLang="en-US" sz="2800" dirty="0">
                <a:latin typeface="メイリオ" panose="020B0604030504040204" pitchFamily="50" charset="-128"/>
                <a:ea typeface="メイリオ" panose="020B0604030504040204" pitchFamily="50" charset="-128"/>
              </a:rPr>
              <a:t>日（木）、</a:t>
            </a:r>
            <a:r>
              <a:rPr lang="en-US" altLang="ja-JP" sz="2800" dirty="0">
                <a:latin typeface="メイリオ" panose="020B0604030504040204" pitchFamily="50" charset="-128"/>
                <a:ea typeface="メイリオ" panose="020B0604030504040204" pitchFamily="50" charset="-128"/>
              </a:rPr>
              <a:t>18</a:t>
            </a:r>
            <a:r>
              <a:rPr lang="ja-JP" altLang="en-US" sz="2800" dirty="0">
                <a:latin typeface="メイリオ" panose="020B0604030504040204" pitchFamily="50" charset="-128"/>
                <a:ea typeface="メイリオ" panose="020B0604030504040204" pitchFamily="50" charset="-128"/>
              </a:rPr>
              <a:t>日</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金</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endParaRPr>
          </a:p>
          <a:p>
            <a:r>
              <a:rPr lang="ja-JP"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rPr>
              <a:t>限</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６限（各時限開始</a:t>
            </a:r>
            <a:r>
              <a:rPr lang="ja-JP" altLang="ja-JP" sz="2800" dirty="0">
                <a:latin typeface="メイリオ" panose="020B0604030504040204" pitchFamily="50" charset="-128"/>
                <a:ea typeface="メイリオ" panose="020B0604030504040204" pitchFamily="50" charset="-128"/>
              </a:rPr>
              <a:t>2</a:t>
            </a:r>
            <a:r>
              <a:rPr lang="en-US" altLang="ja-JP" sz="2800" dirty="0">
                <a:latin typeface="メイリオ" panose="020B0604030504040204" pitchFamily="50" charset="-128"/>
                <a:ea typeface="メイリオ" panose="020B0604030504040204" pitchFamily="50" charset="-128"/>
              </a:rPr>
              <a:t>0</a:t>
            </a:r>
            <a:r>
              <a:rPr lang="ja-JP" altLang="en-US" sz="2800" dirty="0">
                <a:latin typeface="メイリオ" panose="020B0604030504040204" pitchFamily="50" charset="-128"/>
                <a:ea typeface="メイリオ" panose="020B0604030504040204" pitchFamily="50" charset="-128"/>
              </a:rPr>
              <a:t>分後に測定）</a:t>
            </a:r>
            <a:endParaRPr lang="en-US" altLang="ja-JP" sz="2800" dirty="0">
              <a:latin typeface="メイリオ" panose="020B0604030504040204" pitchFamily="50" charset="-128"/>
              <a:ea typeface="メイリオ" panose="020B0604030504040204" pitchFamily="50" charset="-128"/>
            </a:endParaRPr>
          </a:p>
          <a:p>
            <a:r>
              <a:rPr kumimoji="1" lang="ja-JP"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計</a:t>
            </a:r>
            <a:r>
              <a:rPr lang="en-US" altLang="ja-JP" sz="2800" dirty="0">
                <a:latin typeface="メイリオ" panose="020B0604030504040204" pitchFamily="50" charset="-128"/>
                <a:ea typeface="メイリオ" panose="020B0604030504040204" pitchFamily="50" charset="-128"/>
              </a:rPr>
              <a:t>6</a:t>
            </a:r>
            <a:r>
              <a:rPr lang="ja-JP" altLang="en-US" sz="2800" dirty="0">
                <a:latin typeface="メイリオ" panose="020B0604030504040204" pitchFamily="50" charset="-128"/>
                <a:ea typeface="メイリオ" panose="020B0604030504040204" pitchFamily="50" charset="-128"/>
              </a:rPr>
              <a:t>回</a:t>
            </a:r>
            <a:endParaRPr lang="en-US" altLang="ja-JP" sz="28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C13388C8-81A3-2C4C-9EDA-0EF4001837FC}"/>
              </a:ext>
            </a:extLst>
          </p:cNvPr>
          <p:cNvSpPr txBox="1"/>
          <p:nvPr/>
        </p:nvSpPr>
        <p:spPr>
          <a:xfrm>
            <a:off x="341590" y="5290369"/>
            <a:ext cx="7366119" cy="523220"/>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方法：寝ている人を男女別に目視でカウント</a:t>
            </a:r>
          </a:p>
        </p:txBody>
      </p:sp>
      <p:sp>
        <p:nvSpPr>
          <p:cNvPr id="2" name="スライド番号プレースホルダー 1">
            <a:extLst>
              <a:ext uri="{FF2B5EF4-FFF2-40B4-BE49-F238E27FC236}">
                <a16:creationId xmlns:a16="http://schemas.microsoft.com/office/drawing/2014/main" id="{E758BB1A-80B8-824B-947E-7BE10449FE7C}"/>
              </a:ext>
            </a:extLst>
          </p:cNvPr>
          <p:cNvSpPr>
            <a:spLocks noGrp="1"/>
          </p:cNvSpPr>
          <p:nvPr>
            <p:ph type="sldNum" sz="quarter" idx="12"/>
          </p:nvPr>
        </p:nvSpPr>
        <p:spPr/>
        <p:txBody>
          <a:bodyPr/>
          <a:lstStyle/>
          <a:p>
            <a:fld id="{E9791DFF-FD54-7B44-9A52-7D9A5D7D4C11}" type="slidenum">
              <a:rPr kumimoji="1" lang="ja-JP" altLang="en-US" smtClean="0"/>
              <a:t>17</a:t>
            </a:fld>
            <a:endParaRPr kumimoji="1" lang="ja-JP" altLang="en-US"/>
          </a:p>
        </p:txBody>
      </p:sp>
    </p:spTree>
    <p:extLst>
      <p:ext uri="{BB962C8B-B14F-4D97-AF65-F5344CB8AC3E}">
        <p14:creationId xmlns:p14="http://schemas.microsoft.com/office/powerpoint/2010/main" val="57154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2D5678D-FBF3-2240-9D05-FCD775EED0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3728" y="516417"/>
            <a:ext cx="8030230" cy="6007222"/>
          </a:xfrm>
          <a:prstGeom prst="rect">
            <a:avLst/>
          </a:prstGeom>
        </p:spPr>
      </p:pic>
      <p:sp>
        <p:nvSpPr>
          <p:cNvPr id="7" name="角丸四角形 6">
            <a:extLst>
              <a:ext uri="{FF2B5EF4-FFF2-40B4-BE49-F238E27FC236}">
                <a16:creationId xmlns:a16="http://schemas.microsoft.com/office/drawing/2014/main" id="{79BC5C0F-38AB-A44B-B5B1-A49D0A718852}"/>
              </a:ext>
            </a:extLst>
          </p:cNvPr>
          <p:cNvSpPr/>
          <p:nvPr/>
        </p:nvSpPr>
        <p:spPr>
          <a:xfrm>
            <a:off x="1144966" y="3733292"/>
            <a:ext cx="1529449" cy="1866151"/>
          </a:xfrm>
          <a:prstGeom prst="roundRect">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a:extLst>
              <a:ext uri="{FF2B5EF4-FFF2-40B4-BE49-F238E27FC236}">
                <a16:creationId xmlns:a16="http://schemas.microsoft.com/office/drawing/2014/main" id="{894E4E9F-D1E7-6C4F-88D0-DE9531EA5FB1}"/>
              </a:ext>
            </a:extLst>
          </p:cNvPr>
          <p:cNvSpPr/>
          <p:nvPr/>
        </p:nvSpPr>
        <p:spPr>
          <a:xfrm>
            <a:off x="3925042" y="2405473"/>
            <a:ext cx="573801" cy="17126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42758A84-2705-F048-9C17-5AE3D3C7CC22}"/>
              </a:ext>
            </a:extLst>
          </p:cNvPr>
          <p:cNvSpPr>
            <a:spLocks noGrp="1"/>
          </p:cNvSpPr>
          <p:nvPr>
            <p:ph type="sldNum" sz="quarter" idx="12"/>
          </p:nvPr>
        </p:nvSpPr>
        <p:spPr/>
        <p:txBody>
          <a:bodyPr/>
          <a:lstStyle/>
          <a:p>
            <a:fld id="{E9791DFF-FD54-7B44-9A52-7D9A5D7D4C11}" type="slidenum">
              <a:rPr kumimoji="1" lang="ja-JP" altLang="en-US" smtClean="0"/>
              <a:t>18</a:t>
            </a:fld>
            <a:endParaRPr kumimoji="1" lang="ja-JP" altLang="en-US"/>
          </a:p>
        </p:txBody>
      </p:sp>
      <p:grpSp>
        <p:nvGrpSpPr>
          <p:cNvPr id="3" name="図形グループ 2"/>
          <p:cNvGrpSpPr/>
          <p:nvPr/>
        </p:nvGrpSpPr>
        <p:grpSpPr>
          <a:xfrm>
            <a:off x="220397" y="429813"/>
            <a:ext cx="2992677" cy="972274"/>
            <a:chOff x="64576" y="1380513"/>
            <a:chExt cx="2992677" cy="972274"/>
          </a:xfrm>
        </p:grpSpPr>
        <p:sp>
          <p:nvSpPr>
            <p:cNvPr id="10" name="角丸四角形 9">
              <a:extLst>
                <a:ext uri="{FF2B5EF4-FFF2-40B4-BE49-F238E27FC236}">
                  <a16:creationId xmlns:a16="http://schemas.microsoft.com/office/drawing/2014/main" id="{D17E7583-747F-CE4D-9F12-D7B28B682D2B}"/>
                </a:ext>
              </a:extLst>
            </p:cNvPr>
            <p:cNvSpPr/>
            <p:nvPr/>
          </p:nvSpPr>
          <p:spPr>
            <a:xfrm>
              <a:off x="64576" y="1380513"/>
              <a:ext cx="2992677" cy="9722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AC5872D9-CDA5-CA45-B316-C6D7A56A7000}"/>
                </a:ext>
              </a:extLst>
            </p:cNvPr>
            <p:cNvSpPr txBox="1"/>
            <p:nvPr/>
          </p:nvSpPr>
          <p:spPr>
            <a:xfrm>
              <a:off x="425317" y="1467117"/>
              <a:ext cx="2236510" cy="707886"/>
            </a:xfrm>
            <a:prstGeom prst="rect">
              <a:avLst/>
            </a:prstGeom>
            <a:noFill/>
          </p:spPr>
          <p:txBody>
            <a:bodyPr wrap="none" rtlCol="0">
              <a:spAutoFit/>
            </a:bodyPr>
            <a:lstStyle/>
            <a:p>
              <a:r>
                <a:rPr kumimoji="1" lang="ja-JP" altLang="en-US" sz="4000" dirty="0">
                  <a:solidFill>
                    <a:schemeClr val="bg1"/>
                  </a:solidFill>
                  <a:latin typeface="Meiryo" panose="020B0604030504040204" pitchFamily="34" charset="-128"/>
                  <a:ea typeface="Meiryo" panose="020B0604030504040204" pitchFamily="34" charset="-128"/>
                </a:rPr>
                <a:t>現地調査</a:t>
              </a:r>
              <a:endParaRPr kumimoji="1" lang="en-US" altLang="ja-JP" sz="4000" dirty="0">
                <a:solidFill>
                  <a:schemeClr val="bg1"/>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1285528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D17E7583-747F-CE4D-9F12-D7B28B682D2B}"/>
              </a:ext>
            </a:extLst>
          </p:cNvPr>
          <p:cNvSpPr/>
          <p:nvPr/>
        </p:nvSpPr>
        <p:spPr>
          <a:xfrm>
            <a:off x="457657" y="88271"/>
            <a:ext cx="2680959" cy="9722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defRPr/>
            </a:pPr>
            <a:endParaRPr lang="ja-JP" altLang="en-US">
              <a:solidFill>
                <a:prstClr val="white"/>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AC5872D9-CDA5-CA45-B316-C6D7A56A7000}"/>
              </a:ext>
            </a:extLst>
          </p:cNvPr>
          <p:cNvSpPr txBox="1"/>
          <p:nvPr/>
        </p:nvSpPr>
        <p:spPr>
          <a:xfrm>
            <a:off x="690115" y="256548"/>
            <a:ext cx="2236510" cy="707886"/>
          </a:xfrm>
          <a:prstGeom prst="rect">
            <a:avLst/>
          </a:prstGeom>
          <a:noFill/>
        </p:spPr>
        <p:txBody>
          <a:bodyPr wrap="none" rtlCol="0">
            <a:spAutoFit/>
          </a:bodyPr>
          <a:lstStyle/>
          <a:p>
            <a:pPr>
              <a:defRPr/>
            </a:pPr>
            <a:r>
              <a:rPr lang="ja-JP" altLang="en-US" sz="4000" dirty="0">
                <a:solidFill>
                  <a:prstClr val="white"/>
                </a:solidFill>
                <a:latin typeface="Meiryo" panose="020B0604030504040204" pitchFamily="34" charset="-128"/>
                <a:ea typeface="Meiryo" panose="020B0604030504040204" pitchFamily="34" charset="-128"/>
              </a:rPr>
              <a:t>測定結果</a:t>
            </a:r>
            <a:endParaRPr lang="en-US" altLang="ja-JP" sz="4000" dirty="0">
              <a:solidFill>
                <a:prstClr val="white"/>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3EB44BA8-1DA6-5946-810F-9904A591070F}"/>
              </a:ext>
            </a:extLst>
          </p:cNvPr>
          <p:cNvSpPr txBox="1"/>
          <p:nvPr/>
        </p:nvSpPr>
        <p:spPr>
          <a:xfrm>
            <a:off x="2432018" y="6163793"/>
            <a:ext cx="4473226" cy="415498"/>
          </a:xfrm>
          <a:prstGeom prst="rect">
            <a:avLst/>
          </a:prstGeom>
          <a:noFill/>
        </p:spPr>
        <p:txBody>
          <a:bodyPr wrap="square" rtlCol="0">
            <a:spAutoFit/>
          </a:bodyPr>
          <a:lstStyle/>
          <a:p>
            <a:pPr>
              <a:defRPr/>
            </a:pPr>
            <a:r>
              <a:rPr lang="ja-JP" altLang="en-US" sz="2100" dirty="0">
                <a:solidFill>
                  <a:prstClr val="black"/>
                </a:solidFill>
                <a:latin typeface="メイリオ" panose="020B0604030504040204" pitchFamily="50" charset="-128"/>
                <a:ea typeface="メイリオ" panose="020B0604030504040204" pitchFamily="50" charset="-128"/>
              </a:rPr>
              <a:t>図</a:t>
            </a:r>
            <a:r>
              <a:rPr lang="en-US" altLang="ja-JP" sz="2100" dirty="0">
                <a:solidFill>
                  <a:prstClr val="black"/>
                </a:solidFill>
                <a:latin typeface="メイリオ" panose="020B0604030504040204" pitchFamily="50" charset="-128"/>
                <a:ea typeface="メイリオ" panose="020B0604030504040204" pitchFamily="50" charset="-128"/>
              </a:rPr>
              <a:t>4 </a:t>
            </a:r>
            <a:r>
              <a:rPr lang="ja-JP" altLang="en-US" sz="2100" dirty="0">
                <a:solidFill>
                  <a:prstClr val="black"/>
                </a:solidFill>
                <a:latin typeface="メイリオ" panose="020B0604030504040204" pitchFamily="50" charset="-128"/>
                <a:ea typeface="メイリオ" panose="020B0604030504040204" pitchFamily="50" charset="-128"/>
              </a:rPr>
              <a:t>大学図書館における仮眠の割合</a:t>
            </a:r>
          </a:p>
        </p:txBody>
      </p:sp>
      <p:sp>
        <p:nvSpPr>
          <p:cNvPr id="2" name="スライド番号プレースホルダー 1">
            <a:extLst>
              <a:ext uri="{FF2B5EF4-FFF2-40B4-BE49-F238E27FC236}">
                <a16:creationId xmlns:a16="http://schemas.microsoft.com/office/drawing/2014/main" id="{708CB4D6-94E4-674F-9511-806CE81DD88B}"/>
              </a:ext>
            </a:extLst>
          </p:cNvPr>
          <p:cNvSpPr>
            <a:spLocks noGrp="1"/>
          </p:cNvSpPr>
          <p:nvPr>
            <p:ph type="sldNum" sz="quarter" idx="12"/>
          </p:nvPr>
        </p:nvSpPr>
        <p:spPr/>
        <p:txBody>
          <a:bodyPr/>
          <a:lstStyle/>
          <a:p>
            <a:pPr>
              <a:defRPr/>
            </a:pPr>
            <a:fld id="{E9791DFF-FD54-7B44-9A52-7D9A5D7D4C11}" type="slidenum">
              <a:rPr kumimoji="1" lang="ja-JP" altLang="en-US" smtClean="0">
                <a:solidFill>
                  <a:prstClr val="black">
                    <a:tint val="75000"/>
                  </a:prstClr>
                </a:solidFill>
                <a:latin typeface="Calibri"/>
                <a:ea typeface="ＭＳ Ｐゴシック" panose="020B0600070205080204" pitchFamily="50" charset="-128"/>
              </a:rPr>
              <a:pPr>
                <a:defRPr/>
              </a:pPr>
              <a:t>19</a:t>
            </a:fld>
            <a:endParaRPr kumimoji="1" lang="ja-JP" altLang="en-US">
              <a:solidFill>
                <a:prstClr val="black">
                  <a:tint val="75000"/>
                </a:prstClr>
              </a:solidFill>
              <a:latin typeface="Calibri"/>
              <a:ea typeface="ＭＳ Ｐゴシック" panose="020B0600070205080204" pitchFamily="50" charset="-128"/>
            </a:endParaRPr>
          </a:p>
        </p:txBody>
      </p:sp>
      <p:graphicFrame>
        <p:nvGraphicFramePr>
          <p:cNvPr id="20" name="グラフ 19">
            <a:extLst>
              <a:ext uri="{FF2B5EF4-FFF2-40B4-BE49-F238E27FC236}">
                <a16:creationId xmlns:a16="http://schemas.microsoft.com/office/drawing/2014/main" id="{D8F985E8-8FA4-4D6A-B31A-CB237650C07C}"/>
              </a:ext>
            </a:extLst>
          </p:cNvPr>
          <p:cNvGraphicFramePr>
            <a:graphicFrameLocks/>
          </p:cNvGraphicFramePr>
          <p:nvPr>
            <p:extLst>
              <p:ext uri="{D42A27DB-BD31-4B8C-83A1-F6EECF244321}">
                <p14:modId xmlns:p14="http://schemas.microsoft.com/office/powerpoint/2010/main" val="3408818308"/>
              </p:ext>
            </p:extLst>
          </p:nvPr>
        </p:nvGraphicFramePr>
        <p:xfrm>
          <a:off x="680357" y="1228822"/>
          <a:ext cx="7783286" cy="4775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228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4000"/>
          </a:blip>
          <a:stretch>
            <a:fillRect/>
          </a:stretch>
        </a:blipFill>
        <a:effectLst/>
      </p:bgPr>
    </p:bg>
    <p:spTree>
      <p:nvGrpSpPr>
        <p:cNvPr id="1" name=""/>
        <p:cNvGrpSpPr/>
        <p:nvPr/>
      </p:nvGrpSpPr>
      <p:grpSpPr>
        <a:xfrm>
          <a:off x="0" y="0"/>
          <a:ext cx="0" cy="0"/>
          <a:chOff x="0" y="0"/>
          <a:chExt cx="0" cy="0"/>
        </a:xfrm>
      </p:grpSpPr>
      <p:sp>
        <p:nvSpPr>
          <p:cNvPr id="9" name="タイトル 1"/>
          <p:cNvSpPr txBox="1">
            <a:spLocks/>
          </p:cNvSpPr>
          <p:nvPr/>
        </p:nvSpPr>
        <p:spPr>
          <a:xfrm>
            <a:off x="1236831" y="724560"/>
            <a:ext cx="6738769" cy="1092665"/>
          </a:xfrm>
          <a:prstGeom prst="rect">
            <a:avLst/>
          </a:prstGeom>
          <a:solidFill>
            <a:srgbClr val="FF6600"/>
          </a:solid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b="1" dirty="0">
                <a:solidFill>
                  <a:schemeClr val="bg1"/>
                </a:solidFill>
                <a:latin typeface="Meiryo" panose="020B0604030504040204" pitchFamily="34" charset="-128"/>
                <a:ea typeface="Meiryo" panose="020B0604030504040204" pitchFamily="34" charset="-128"/>
                <a:cs typeface="HGP創英角ｺﾞｼｯｸUB"/>
              </a:rPr>
              <a:t>中間発表の流れ</a:t>
            </a:r>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7095" y="569014"/>
            <a:ext cx="1277009" cy="1362356"/>
          </a:xfrm>
          <a:prstGeom prst="rect">
            <a:avLst/>
          </a:prstGeom>
        </p:spPr>
      </p:pic>
      <p:pic>
        <p:nvPicPr>
          <p:cNvPr id="12" name="図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493" y="567406"/>
            <a:ext cx="1278676" cy="1364135"/>
          </a:xfrm>
          <a:prstGeom prst="rect">
            <a:avLst/>
          </a:prstGeom>
        </p:spPr>
      </p:pic>
      <p:sp>
        <p:nvSpPr>
          <p:cNvPr id="2" name="右矢印 1"/>
          <p:cNvSpPr/>
          <p:nvPr/>
        </p:nvSpPr>
        <p:spPr>
          <a:xfrm>
            <a:off x="833120" y="2834640"/>
            <a:ext cx="7528560" cy="3607912"/>
          </a:xfrm>
          <a:prstGeom prst="rightArrow">
            <a:avLst>
              <a:gd name="adj1" fmla="val 68069"/>
              <a:gd name="adj2" fmla="val 30374"/>
            </a:avLst>
          </a:prstGeom>
          <a:solidFill>
            <a:srgbClr val="FF66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5" name="図形グループ 24"/>
          <p:cNvGrpSpPr/>
          <p:nvPr/>
        </p:nvGrpSpPr>
        <p:grpSpPr>
          <a:xfrm>
            <a:off x="1005841" y="3525519"/>
            <a:ext cx="6503974" cy="2101805"/>
            <a:chOff x="833121" y="3525520"/>
            <a:chExt cx="5919705" cy="1899920"/>
          </a:xfrm>
          <a:solidFill>
            <a:srgbClr val="FDFF7A"/>
          </a:solidFill>
        </p:grpSpPr>
        <p:sp>
          <p:nvSpPr>
            <p:cNvPr id="4" name="角丸四角形 3"/>
            <p:cNvSpPr/>
            <p:nvPr/>
          </p:nvSpPr>
          <p:spPr>
            <a:xfrm>
              <a:off x="833121" y="3525520"/>
              <a:ext cx="843279" cy="1899920"/>
            </a:xfrm>
            <a:prstGeom prst="roundRect">
              <a:avLst/>
            </a:prstGeom>
            <a:grpFill/>
            <a:ln>
              <a:solidFill>
                <a:srgbClr val="FFFF00"/>
              </a:solid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ja-JP" altLang="en-US" sz="2400" dirty="0">
                  <a:solidFill>
                    <a:srgbClr val="FF6600"/>
                  </a:solidFill>
                  <a:latin typeface="Meiryo" panose="020B0604030504040204" pitchFamily="34" charset="-128"/>
                  <a:ea typeface="Meiryo" panose="020B0604030504040204" pitchFamily="34" charset="-128"/>
                </a:rPr>
                <a:t>はじめに</a:t>
              </a:r>
            </a:p>
          </p:txBody>
        </p:sp>
        <p:sp>
          <p:nvSpPr>
            <p:cNvPr id="19" name="角丸四角形 18"/>
            <p:cNvSpPr/>
            <p:nvPr/>
          </p:nvSpPr>
          <p:spPr>
            <a:xfrm>
              <a:off x="1683129" y="3525520"/>
              <a:ext cx="843279" cy="1899920"/>
            </a:xfrm>
            <a:prstGeom prst="roundRect">
              <a:avLst/>
            </a:prstGeom>
            <a:grpFill/>
            <a:ln>
              <a:solidFill>
                <a:srgbClr val="FFFF00"/>
              </a:solid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ja-JP" altLang="en-US" sz="2400" dirty="0">
                  <a:solidFill>
                    <a:srgbClr val="FF6600"/>
                  </a:solidFill>
                  <a:latin typeface="Meiryo" panose="020B0604030504040204" pitchFamily="34" charset="-128"/>
                  <a:ea typeface="Meiryo" panose="020B0604030504040204" pitchFamily="34" charset="-128"/>
                </a:rPr>
                <a:t>目的</a:t>
              </a:r>
            </a:p>
          </p:txBody>
        </p:sp>
        <p:sp>
          <p:nvSpPr>
            <p:cNvPr id="20" name="角丸四角形 19"/>
            <p:cNvSpPr/>
            <p:nvPr/>
          </p:nvSpPr>
          <p:spPr>
            <a:xfrm>
              <a:off x="2526408" y="3525520"/>
              <a:ext cx="843279" cy="1899920"/>
            </a:xfrm>
            <a:prstGeom prst="roundRect">
              <a:avLst/>
            </a:prstGeom>
            <a:grpFill/>
            <a:ln>
              <a:solidFill>
                <a:srgbClr val="FFFF00"/>
              </a:solid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sz="2400" dirty="0">
                  <a:solidFill>
                    <a:srgbClr val="FF6600"/>
                  </a:solidFill>
                  <a:latin typeface="Meiryo" panose="020B0604030504040204" pitchFamily="34" charset="-128"/>
                  <a:ea typeface="Meiryo" panose="020B0604030504040204" pitchFamily="34" charset="-128"/>
                </a:rPr>
                <a:t>内容</a:t>
              </a:r>
              <a:endParaRPr kumimoji="1" lang="ja-JP" altLang="en-US" sz="2400" dirty="0">
                <a:solidFill>
                  <a:srgbClr val="FF6600"/>
                </a:solidFill>
                <a:latin typeface="Meiryo" panose="020B0604030504040204" pitchFamily="34" charset="-128"/>
                <a:ea typeface="Meiryo" panose="020B0604030504040204" pitchFamily="34" charset="-128"/>
              </a:endParaRPr>
            </a:p>
          </p:txBody>
        </p:sp>
        <p:sp>
          <p:nvSpPr>
            <p:cNvPr id="21" name="角丸四角形 20"/>
            <p:cNvSpPr/>
            <p:nvPr/>
          </p:nvSpPr>
          <p:spPr>
            <a:xfrm>
              <a:off x="3376416" y="3525520"/>
              <a:ext cx="843279" cy="1899920"/>
            </a:xfrm>
            <a:prstGeom prst="roundRect">
              <a:avLst/>
            </a:prstGeom>
            <a:grpFill/>
            <a:ln>
              <a:solidFill>
                <a:srgbClr val="FFFF00"/>
              </a:solid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sz="2400" dirty="0">
                  <a:solidFill>
                    <a:srgbClr val="FF6600"/>
                  </a:solidFill>
                  <a:latin typeface="Meiryo" panose="020B0604030504040204" pitchFamily="34" charset="-128"/>
                  <a:ea typeface="Meiryo" panose="020B0604030504040204" pitchFamily="34" charset="-128"/>
                </a:rPr>
                <a:t>方法</a:t>
              </a:r>
              <a:endParaRPr kumimoji="1" lang="ja-JP" altLang="en-US" sz="2400" dirty="0">
                <a:solidFill>
                  <a:srgbClr val="FF6600"/>
                </a:solidFill>
                <a:latin typeface="Meiryo" panose="020B0604030504040204" pitchFamily="34" charset="-128"/>
                <a:ea typeface="Meiryo" panose="020B0604030504040204" pitchFamily="34" charset="-128"/>
              </a:endParaRPr>
            </a:p>
          </p:txBody>
        </p:sp>
        <p:sp>
          <p:nvSpPr>
            <p:cNvPr id="22" name="角丸四角形 21"/>
            <p:cNvSpPr/>
            <p:nvPr/>
          </p:nvSpPr>
          <p:spPr>
            <a:xfrm>
              <a:off x="4219695" y="3525520"/>
              <a:ext cx="843279" cy="1899920"/>
            </a:xfrm>
            <a:prstGeom prst="roundRect">
              <a:avLst/>
            </a:prstGeom>
            <a:grpFill/>
            <a:ln>
              <a:solidFill>
                <a:srgbClr val="FFFF00"/>
              </a:solid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sz="2400" dirty="0">
                  <a:solidFill>
                    <a:srgbClr val="FF6600"/>
                  </a:solidFill>
                  <a:latin typeface="Meiryo" panose="020B0604030504040204" pitchFamily="34" charset="-128"/>
                  <a:ea typeface="Meiryo" panose="020B0604030504040204" pitchFamily="34" charset="-128"/>
                </a:rPr>
                <a:t>調査結果</a:t>
              </a:r>
              <a:endParaRPr kumimoji="1" lang="ja-JP" altLang="en-US" sz="2400" dirty="0">
                <a:solidFill>
                  <a:srgbClr val="FF6600"/>
                </a:solidFill>
                <a:latin typeface="Meiryo" panose="020B0604030504040204" pitchFamily="34" charset="-128"/>
                <a:ea typeface="Meiryo" panose="020B0604030504040204" pitchFamily="34" charset="-128"/>
              </a:endParaRPr>
            </a:p>
          </p:txBody>
        </p:sp>
        <p:sp>
          <p:nvSpPr>
            <p:cNvPr id="23" name="角丸四角形 22"/>
            <p:cNvSpPr/>
            <p:nvPr/>
          </p:nvSpPr>
          <p:spPr>
            <a:xfrm>
              <a:off x="5062974" y="3525520"/>
              <a:ext cx="843279" cy="1899920"/>
            </a:xfrm>
            <a:prstGeom prst="roundRect">
              <a:avLst/>
            </a:prstGeom>
            <a:grpFill/>
            <a:ln>
              <a:solidFill>
                <a:srgbClr val="FFFF00"/>
              </a:solid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sz="2400" dirty="0">
                  <a:solidFill>
                    <a:srgbClr val="FF6600"/>
                  </a:solidFill>
                  <a:latin typeface="Meiryo" panose="020B0604030504040204" pitchFamily="34" charset="-128"/>
                  <a:ea typeface="Meiryo" panose="020B0604030504040204" pitchFamily="34" charset="-128"/>
                </a:rPr>
                <a:t>考察</a:t>
              </a:r>
              <a:endParaRPr kumimoji="1" lang="ja-JP" altLang="en-US" sz="2400" dirty="0">
                <a:solidFill>
                  <a:srgbClr val="FF6600"/>
                </a:solidFill>
                <a:latin typeface="Meiryo" panose="020B0604030504040204" pitchFamily="34" charset="-128"/>
                <a:ea typeface="Meiryo" panose="020B0604030504040204" pitchFamily="34" charset="-128"/>
              </a:endParaRPr>
            </a:p>
          </p:txBody>
        </p:sp>
        <p:sp>
          <p:nvSpPr>
            <p:cNvPr id="24" name="角丸四角形 23"/>
            <p:cNvSpPr/>
            <p:nvPr/>
          </p:nvSpPr>
          <p:spPr>
            <a:xfrm>
              <a:off x="5909547" y="3525520"/>
              <a:ext cx="843279" cy="1899920"/>
            </a:xfrm>
            <a:prstGeom prst="roundRect">
              <a:avLst/>
            </a:prstGeom>
            <a:grpFill/>
            <a:ln>
              <a:solidFill>
                <a:srgbClr val="FFFF00"/>
              </a:solid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sz="2400" dirty="0">
                  <a:solidFill>
                    <a:srgbClr val="FF6600"/>
                  </a:solidFill>
                  <a:latin typeface="Meiryo" panose="020B0604030504040204" pitchFamily="34" charset="-128"/>
                  <a:ea typeface="Meiryo" panose="020B0604030504040204" pitchFamily="34" charset="-128"/>
                </a:rPr>
                <a:t>最終発表に</a:t>
              </a:r>
              <a:endParaRPr lang="en-US" altLang="ja-JP" sz="2400" dirty="0">
                <a:solidFill>
                  <a:srgbClr val="FF6600"/>
                </a:solidFill>
                <a:latin typeface="Meiryo" panose="020B0604030504040204" pitchFamily="34" charset="-128"/>
                <a:ea typeface="Meiryo" panose="020B0604030504040204" pitchFamily="34" charset="-128"/>
              </a:endParaRPr>
            </a:p>
            <a:p>
              <a:pPr algn="ctr"/>
              <a:r>
                <a:rPr lang="ja-JP" altLang="en-US" sz="2400" dirty="0">
                  <a:solidFill>
                    <a:srgbClr val="FF6600"/>
                  </a:solidFill>
                  <a:latin typeface="Meiryo" panose="020B0604030504040204" pitchFamily="34" charset="-128"/>
                  <a:ea typeface="Meiryo" panose="020B0604030504040204" pitchFamily="34" charset="-128"/>
                </a:rPr>
                <a:t>向けて</a:t>
              </a:r>
              <a:endParaRPr lang="en-US" altLang="ja-JP" sz="2400" dirty="0">
                <a:solidFill>
                  <a:srgbClr val="FF6600"/>
                </a:solidFill>
                <a:latin typeface="Meiryo" panose="020B0604030504040204" pitchFamily="34" charset="-128"/>
                <a:ea typeface="Meiryo" panose="020B0604030504040204" pitchFamily="34" charset="-128"/>
              </a:endParaRPr>
            </a:p>
          </p:txBody>
        </p:sp>
      </p:grpSp>
      <p:sp>
        <p:nvSpPr>
          <p:cNvPr id="3" name="スライド番号プレースホルダー 2">
            <a:extLst>
              <a:ext uri="{FF2B5EF4-FFF2-40B4-BE49-F238E27FC236}">
                <a16:creationId xmlns:a16="http://schemas.microsoft.com/office/drawing/2014/main" id="{832A898E-46AD-6F47-AE91-2519B117E27E}"/>
              </a:ext>
            </a:extLst>
          </p:cNvPr>
          <p:cNvSpPr>
            <a:spLocks noGrp="1"/>
          </p:cNvSpPr>
          <p:nvPr>
            <p:ph type="sldNum" sz="quarter" idx="12"/>
          </p:nvPr>
        </p:nvSpPr>
        <p:spPr/>
        <p:txBody>
          <a:bodyPr/>
          <a:lstStyle/>
          <a:p>
            <a:fld id="{E9791DFF-FD54-7B44-9A52-7D9A5D7D4C11}" type="slidenum">
              <a:rPr kumimoji="1" lang="ja-JP" altLang="en-US" smtClean="0"/>
              <a:t>2</a:t>
            </a:fld>
            <a:endParaRPr kumimoji="1" lang="ja-JP" altLang="en-US"/>
          </a:p>
        </p:txBody>
      </p:sp>
    </p:spTree>
    <p:extLst>
      <p:ext uri="{BB962C8B-B14F-4D97-AF65-F5344CB8AC3E}">
        <p14:creationId xmlns:p14="http://schemas.microsoft.com/office/powerpoint/2010/main" val="1957280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AD6196A-8404-E94F-A3E6-879F96E63D7C}"/>
              </a:ext>
            </a:extLst>
          </p:cNvPr>
          <p:cNvSpPr/>
          <p:nvPr/>
        </p:nvSpPr>
        <p:spPr>
          <a:xfrm>
            <a:off x="0" y="6453352"/>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1938310-E8BD-7B46-A8FC-DC656F1D7E1F}"/>
              </a:ext>
            </a:extLst>
          </p:cNvPr>
          <p:cNvSpPr txBox="1"/>
          <p:nvPr/>
        </p:nvSpPr>
        <p:spPr>
          <a:xfrm>
            <a:off x="922192" y="1098628"/>
            <a:ext cx="7725192" cy="523220"/>
          </a:xfrm>
          <a:prstGeom prst="rect">
            <a:avLst/>
          </a:prstGeom>
          <a:noFill/>
        </p:spPr>
        <p:txBody>
          <a:bodyPr wrap="none" rtlCol="0">
            <a:spAutoFit/>
          </a:bodyPr>
          <a:lstStyle/>
          <a:p>
            <a:r>
              <a:rPr lang="ja-JP" altLang="en-US" sz="2800" dirty="0">
                <a:latin typeface="メイリオ" panose="020B0604030504040204" pitchFamily="50" charset="-128"/>
                <a:ea typeface="メイリオ" panose="020B0604030504040204" pitchFamily="50" charset="-128"/>
              </a:rPr>
              <a:t>筑波大生の睡眠実態についての</a:t>
            </a:r>
            <a:r>
              <a:rPr kumimoji="1" lang="ja-JP" altLang="en-US" sz="2800" dirty="0">
                <a:latin typeface="メイリオ" panose="020B0604030504040204" pitchFamily="50" charset="-128"/>
                <a:ea typeface="メイリオ" panose="020B0604030504040204" pitchFamily="50" charset="-128"/>
              </a:rPr>
              <a:t>アンケート調査</a:t>
            </a:r>
          </a:p>
        </p:txBody>
      </p:sp>
      <p:grpSp>
        <p:nvGrpSpPr>
          <p:cNvPr id="13" name="グループ化 12">
            <a:extLst>
              <a:ext uri="{FF2B5EF4-FFF2-40B4-BE49-F238E27FC236}">
                <a16:creationId xmlns:a16="http://schemas.microsoft.com/office/drawing/2014/main" id="{93D8FD31-8A3F-8B44-88F5-C4B8694E3BA5}"/>
              </a:ext>
            </a:extLst>
          </p:cNvPr>
          <p:cNvGrpSpPr/>
          <p:nvPr/>
        </p:nvGrpSpPr>
        <p:grpSpPr>
          <a:xfrm>
            <a:off x="561335" y="1571755"/>
            <a:ext cx="8094097" cy="5825839"/>
            <a:chOff x="408935" y="1952732"/>
            <a:chExt cx="8094097" cy="4671135"/>
          </a:xfrm>
        </p:grpSpPr>
        <p:sp>
          <p:nvSpPr>
            <p:cNvPr id="14" name="角丸四角形 13">
              <a:extLst>
                <a:ext uri="{FF2B5EF4-FFF2-40B4-BE49-F238E27FC236}">
                  <a16:creationId xmlns:a16="http://schemas.microsoft.com/office/drawing/2014/main" id="{3F4871E2-660C-BB4F-B834-4CDD2522846C}"/>
                </a:ext>
              </a:extLst>
            </p:cNvPr>
            <p:cNvSpPr/>
            <p:nvPr/>
          </p:nvSpPr>
          <p:spPr>
            <a:xfrm>
              <a:off x="408935" y="1952732"/>
              <a:ext cx="8094097" cy="350899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08EF401-52B9-8E41-AA32-08FAAC6D760E}"/>
                </a:ext>
              </a:extLst>
            </p:cNvPr>
            <p:cNvSpPr txBox="1"/>
            <p:nvPr/>
          </p:nvSpPr>
          <p:spPr>
            <a:xfrm>
              <a:off x="875514" y="2157257"/>
              <a:ext cx="7160935" cy="4466610"/>
            </a:xfrm>
            <a:prstGeom prst="rect">
              <a:avLst/>
            </a:prstGeom>
            <a:noFill/>
          </p:spPr>
          <p:txBody>
            <a:bodyPr wrap="none" rtlCol="0">
              <a:spAutoFit/>
            </a:bodyPr>
            <a:lstStyle/>
            <a:p>
              <a:r>
                <a:rPr lang="ja-JP" altLang="en-US" sz="3200" dirty="0">
                  <a:solidFill>
                    <a:schemeClr val="bg1"/>
                  </a:solidFill>
                  <a:latin typeface="メイリオ" panose="020B0604030504040204" pitchFamily="50" charset="-128"/>
                  <a:ea typeface="メイリオ" panose="020B0604030504040204" pitchFamily="50" charset="-128"/>
                </a:rPr>
                <a:t>・対象　筑波大学　学群生・大学院生</a:t>
              </a:r>
              <a:endParaRPr lang="en-US" altLang="ja-JP" sz="3200" dirty="0">
                <a:solidFill>
                  <a:schemeClr val="bg1"/>
                </a:solidFill>
                <a:latin typeface="メイリオ" panose="020B0604030504040204" pitchFamily="50" charset="-128"/>
                <a:ea typeface="メイリオ" panose="020B0604030504040204" pitchFamily="50" charset="-128"/>
              </a:endParaRPr>
            </a:p>
            <a:p>
              <a:r>
                <a:rPr kumimoji="1" lang="ja-JP" altLang="en-US" sz="3200" dirty="0">
                  <a:solidFill>
                    <a:schemeClr val="bg1"/>
                  </a:solidFill>
                  <a:latin typeface="メイリオ" panose="020B0604030504040204" pitchFamily="50" charset="-128"/>
                  <a:ea typeface="メイリオ" panose="020B0604030504040204" pitchFamily="50" charset="-128"/>
                </a:rPr>
                <a:t>・人数　</a:t>
              </a:r>
              <a:r>
                <a:rPr kumimoji="1" lang="en-US" altLang="ja-JP" sz="3200" dirty="0">
                  <a:solidFill>
                    <a:schemeClr val="bg1"/>
                  </a:solidFill>
                  <a:latin typeface="メイリオ" panose="020B0604030504040204" pitchFamily="50" charset="-128"/>
                  <a:ea typeface="メイリオ" panose="020B0604030504040204" pitchFamily="50" charset="-128"/>
                </a:rPr>
                <a:t>313</a:t>
              </a:r>
              <a:r>
                <a:rPr lang="ja-JP" altLang="en-US" sz="3200" dirty="0">
                  <a:solidFill>
                    <a:schemeClr val="bg1"/>
                  </a:solidFill>
                  <a:latin typeface="メイリオ" panose="020B0604030504040204" pitchFamily="50" charset="-128"/>
                  <a:ea typeface="メイリオ" panose="020B0604030504040204" pitchFamily="50" charset="-128"/>
                </a:rPr>
                <a:t>人</a:t>
              </a:r>
              <a:endParaRPr kumimoji="1" lang="en-US" altLang="ja-JP" sz="3200" dirty="0">
                <a:solidFill>
                  <a:schemeClr val="bg1"/>
                </a:solidFill>
                <a:latin typeface="メイリオ" panose="020B0604030504040204" pitchFamily="50" charset="-128"/>
                <a:ea typeface="メイリオ" panose="020B0604030504040204" pitchFamily="50" charset="-128"/>
              </a:endParaRPr>
            </a:p>
            <a:p>
              <a:r>
                <a:rPr lang="ja-JP" altLang="en-US" sz="3200" dirty="0">
                  <a:solidFill>
                    <a:schemeClr val="bg1"/>
                  </a:solidFill>
                  <a:latin typeface="メイリオ" panose="020B0604030504040204" pitchFamily="50" charset="-128"/>
                  <a:ea typeface="メイリオ" panose="020B0604030504040204" pitchFamily="50" charset="-128"/>
                </a:rPr>
                <a:t>・日程　</a:t>
              </a:r>
              <a:r>
                <a:rPr lang="en-US" altLang="ja-JP" sz="3200" dirty="0">
                  <a:solidFill>
                    <a:schemeClr val="bg1"/>
                  </a:solidFill>
                  <a:latin typeface="メイリオ" panose="020B0604030504040204" pitchFamily="50" charset="-128"/>
                  <a:ea typeface="メイリオ" panose="020B0604030504040204" pitchFamily="50" charset="-128"/>
                </a:rPr>
                <a:t>2018,5/8(</a:t>
              </a:r>
              <a:r>
                <a:rPr lang="ja-JP" altLang="en-US" sz="3200" dirty="0">
                  <a:solidFill>
                    <a:schemeClr val="bg1"/>
                  </a:solidFill>
                  <a:latin typeface="メイリオ" panose="020B0604030504040204" pitchFamily="50" charset="-128"/>
                  <a:ea typeface="メイリオ" panose="020B0604030504040204" pitchFamily="50" charset="-128"/>
                </a:rPr>
                <a:t>火</a:t>
              </a:r>
              <a:r>
                <a:rPr lang="en-US" altLang="ja-JP" sz="3200" dirty="0">
                  <a:solidFill>
                    <a:schemeClr val="bg1"/>
                  </a:solidFill>
                  <a:latin typeface="メイリオ" panose="020B0604030504040204" pitchFamily="50" charset="-128"/>
                  <a:ea typeface="メイリオ" panose="020B0604030504040204" pitchFamily="50" charset="-128"/>
                </a:rPr>
                <a:t>),9(</a:t>
              </a:r>
              <a:r>
                <a:rPr lang="ja-JP" altLang="en-US" sz="3200" dirty="0">
                  <a:solidFill>
                    <a:schemeClr val="bg1"/>
                  </a:solidFill>
                  <a:latin typeface="メイリオ" panose="020B0604030504040204" pitchFamily="50" charset="-128"/>
                  <a:ea typeface="メイリオ" panose="020B0604030504040204" pitchFamily="50" charset="-128"/>
                </a:rPr>
                <a:t>水</a:t>
              </a:r>
              <a:r>
                <a:rPr lang="en-US" altLang="ja-JP" sz="3200" dirty="0">
                  <a:solidFill>
                    <a:schemeClr val="bg1"/>
                  </a:solidFill>
                  <a:latin typeface="メイリオ" panose="020B0604030504040204" pitchFamily="50" charset="-128"/>
                  <a:ea typeface="メイリオ" panose="020B0604030504040204" pitchFamily="50" charset="-128"/>
                </a:rPr>
                <a:t>),10(</a:t>
              </a:r>
              <a:r>
                <a:rPr lang="ja-JP" altLang="en-US" sz="3200" dirty="0">
                  <a:solidFill>
                    <a:schemeClr val="bg1"/>
                  </a:solidFill>
                  <a:latin typeface="メイリオ" panose="020B0604030504040204" pitchFamily="50" charset="-128"/>
                  <a:ea typeface="メイリオ" panose="020B0604030504040204" pitchFamily="50" charset="-128"/>
                </a:rPr>
                <a:t>木</a:t>
              </a:r>
              <a:r>
                <a:rPr lang="en-US" altLang="ja-JP" sz="3200" dirty="0">
                  <a:solidFill>
                    <a:schemeClr val="bg1"/>
                  </a:solidFill>
                  <a:latin typeface="メイリオ" panose="020B0604030504040204" pitchFamily="50" charset="-128"/>
                  <a:ea typeface="メイリオ" panose="020B0604030504040204" pitchFamily="50" charset="-128"/>
                </a:rPr>
                <a:t>)</a:t>
              </a:r>
            </a:p>
            <a:p>
              <a:r>
                <a:rPr lang="ja-JP" altLang="en-US" sz="3200" dirty="0">
                  <a:solidFill>
                    <a:schemeClr val="bg1"/>
                  </a:solidFill>
                  <a:latin typeface="メイリオ" panose="020B0604030504040204" pitchFamily="50" charset="-128"/>
                  <a:ea typeface="メイリオ" panose="020B0604030504040204" pitchFamily="50" charset="-128"/>
                </a:rPr>
                <a:t>・主な質問項目</a:t>
              </a:r>
              <a:endParaRPr lang="en-US" altLang="ja-JP" sz="3200" dirty="0">
                <a:solidFill>
                  <a:schemeClr val="bg1"/>
                </a:solidFill>
                <a:latin typeface="メイリオ" panose="020B0604030504040204" pitchFamily="50" charset="-128"/>
                <a:ea typeface="メイリオ" panose="020B0604030504040204" pitchFamily="50" charset="-128"/>
              </a:endParaRPr>
            </a:p>
            <a:p>
              <a:r>
                <a:rPr lang="ja-JP" altLang="en-US" sz="2400" dirty="0">
                  <a:solidFill>
                    <a:schemeClr val="bg1"/>
                  </a:solidFill>
                  <a:latin typeface="メイリオ" panose="020B0604030504040204" pitchFamily="50" charset="-128"/>
                  <a:ea typeface="メイリオ" panose="020B0604030504040204" pitchFamily="50" charset="-128"/>
                </a:rPr>
                <a:t>◯就寝時刻・睡眠時間　</a:t>
              </a:r>
              <a:endParaRPr lang="en-US" altLang="ja-JP" sz="2400" dirty="0">
                <a:solidFill>
                  <a:schemeClr val="bg1"/>
                </a:solidFill>
                <a:latin typeface="メイリオ" panose="020B0604030504040204" pitchFamily="50" charset="-128"/>
                <a:ea typeface="メイリオ" panose="020B0604030504040204" pitchFamily="50" charset="-128"/>
              </a:endParaRPr>
            </a:p>
            <a:p>
              <a:r>
                <a:rPr lang="en-US" altLang="ja-JP" sz="2400" dirty="0">
                  <a:solidFill>
                    <a:schemeClr val="bg1"/>
                  </a:solidFill>
                  <a:latin typeface="メイリオ" panose="020B0604030504040204" pitchFamily="50" charset="-128"/>
                  <a:ea typeface="メイリオ" panose="020B0604030504040204" pitchFamily="50" charset="-128"/>
                </a:rPr>
                <a:t>◯</a:t>
              </a:r>
              <a:r>
                <a:rPr lang="ja-JP" altLang="en-US" sz="2400" dirty="0">
                  <a:solidFill>
                    <a:schemeClr val="bg1"/>
                  </a:solidFill>
                  <a:latin typeface="メイリオ" panose="020B0604030504040204" pitchFamily="50" charset="-128"/>
                  <a:ea typeface="メイリオ" panose="020B0604030504040204" pitchFamily="50" charset="-128"/>
                </a:rPr>
                <a:t>授業中に眠くなる・寝る頻度</a:t>
              </a:r>
              <a:endParaRPr lang="en-US" altLang="ja-JP" sz="2400" dirty="0">
                <a:solidFill>
                  <a:schemeClr val="bg1"/>
                </a:solidFill>
                <a:latin typeface="メイリオ" panose="020B0604030504040204" pitchFamily="50" charset="-128"/>
                <a:ea typeface="メイリオ" panose="020B0604030504040204" pitchFamily="50" charset="-128"/>
              </a:endParaRPr>
            </a:p>
            <a:p>
              <a:r>
                <a:rPr lang="en-US" altLang="ja-JP" sz="2400" dirty="0">
                  <a:solidFill>
                    <a:schemeClr val="bg1"/>
                  </a:solidFill>
                  <a:latin typeface="メイリオ" panose="020B0604030504040204" pitchFamily="50" charset="-128"/>
                  <a:ea typeface="メイリオ" panose="020B0604030504040204" pitchFamily="50" charset="-128"/>
                </a:rPr>
                <a:t>◯</a:t>
              </a:r>
              <a:r>
                <a:rPr lang="ja-JP" altLang="en-US" sz="2400" dirty="0">
                  <a:solidFill>
                    <a:schemeClr val="bg1"/>
                  </a:solidFill>
                  <a:latin typeface="メイリオ" panose="020B0604030504040204" pitchFamily="50" charset="-128"/>
                  <a:ea typeface="メイリオ" panose="020B0604030504040204" pitchFamily="50" charset="-128"/>
                </a:rPr>
                <a:t>眠くなる授業について</a:t>
              </a:r>
              <a:endParaRPr lang="en-US" altLang="ja-JP" sz="2400" dirty="0">
                <a:solidFill>
                  <a:schemeClr val="bg1"/>
                </a:solidFill>
                <a:latin typeface="メイリオ" panose="020B0604030504040204" pitchFamily="50" charset="-128"/>
                <a:ea typeface="メイリオ" panose="020B0604030504040204" pitchFamily="50" charset="-128"/>
              </a:endParaRPr>
            </a:p>
            <a:p>
              <a:r>
                <a:rPr lang="ja-JP" altLang="en-US" sz="2400" dirty="0">
                  <a:solidFill>
                    <a:schemeClr val="bg1"/>
                  </a:solidFill>
                  <a:latin typeface="メイリオ" panose="020B0604030504040204" pitchFamily="50" charset="-128"/>
                  <a:ea typeface="メイリオ" panose="020B0604030504040204" pitchFamily="50" charset="-128"/>
                </a:rPr>
                <a:t>◯不眠症の疑いチェック</a:t>
              </a:r>
              <a:endParaRPr lang="en-US" altLang="ja-JP" sz="2400" dirty="0">
                <a:solidFill>
                  <a:schemeClr val="bg1"/>
                </a:solidFill>
                <a:latin typeface="メイリオ" panose="020B0604030504040204" pitchFamily="50" charset="-128"/>
                <a:ea typeface="メイリオ" panose="020B0604030504040204" pitchFamily="50" charset="-128"/>
              </a:endParaRPr>
            </a:p>
            <a:p>
              <a:r>
                <a:rPr lang="ja-JP" altLang="en-US" sz="2400" dirty="0">
                  <a:solidFill>
                    <a:schemeClr val="bg1"/>
                  </a:solidFill>
                  <a:latin typeface="メイリオ" panose="020B0604030504040204" pitchFamily="50" charset="-128"/>
                  <a:ea typeface="メイリオ" panose="020B0604030504040204" pitchFamily="50" charset="-128"/>
                </a:rPr>
                <a:t>◯仮眠の頻度</a:t>
              </a:r>
              <a:endParaRPr lang="en-US" altLang="ja-JP" sz="2400" dirty="0">
                <a:solidFill>
                  <a:schemeClr val="bg1"/>
                </a:solidFill>
                <a:latin typeface="メイリオ" panose="020B0604030504040204" pitchFamily="50" charset="-128"/>
                <a:ea typeface="メイリオ" panose="020B0604030504040204" pitchFamily="50" charset="-128"/>
              </a:endParaRPr>
            </a:p>
            <a:p>
              <a:endParaRPr lang="en-US" altLang="ja-JP" sz="3600" dirty="0">
                <a:solidFill>
                  <a:schemeClr val="bg1"/>
                </a:solidFill>
                <a:latin typeface="メイリオ" panose="020B0604030504040204" pitchFamily="50" charset="-128"/>
                <a:ea typeface="メイリオ" panose="020B0604030504040204" pitchFamily="50" charset="-128"/>
              </a:endParaRPr>
            </a:p>
            <a:p>
              <a:endParaRPr lang="en-US" altLang="ja-JP" sz="3600" dirty="0">
                <a:solidFill>
                  <a:schemeClr val="bg1"/>
                </a:solidFill>
                <a:latin typeface="メイリオ" panose="020B0604030504040204" pitchFamily="50" charset="-128"/>
                <a:ea typeface="メイリオ" panose="020B0604030504040204" pitchFamily="50" charset="-128"/>
              </a:endParaRPr>
            </a:p>
            <a:p>
              <a:endParaRPr lang="en-US" altLang="ja-JP" sz="3600" dirty="0">
                <a:solidFill>
                  <a:schemeClr val="bg1"/>
                </a:solidFill>
                <a:latin typeface="メイリオ" panose="020B0604030504040204" pitchFamily="50" charset="-128"/>
                <a:ea typeface="メイリオ" panose="020B0604030504040204" pitchFamily="50" charset="-128"/>
              </a:endParaRPr>
            </a:p>
          </p:txBody>
        </p:sp>
      </p:grpSp>
      <p:sp>
        <p:nvSpPr>
          <p:cNvPr id="17" name="テキスト ボックス 16">
            <a:extLst>
              <a:ext uri="{FF2B5EF4-FFF2-40B4-BE49-F238E27FC236}">
                <a16:creationId xmlns:a16="http://schemas.microsoft.com/office/drawing/2014/main" id="{0C550EAA-3C83-6644-98B9-BE4D1EEF3D85}"/>
              </a:ext>
            </a:extLst>
          </p:cNvPr>
          <p:cNvSpPr txBox="1"/>
          <p:nvPr/>
        </p:nvSpPr>
        <p:spPr>
          <a:xfrm>
            <a:off x="4003088" y="358686"/>
            <a:ext cx="1210588" cy="707886"/>
          </a:xfrm>
          <a:prstGeom prst="rect">
            <a:avLst/>
          </a:prstGeom>
          <a:noFill/>
        </p:spPr>
        <p:txBody>
          <a:bodyPr wrap="none" rtlCol="0">
            <a:spAutoFit/>
          </a:bodyPr>
          <a:lstStyle/>
          <a:p>
            <a:r>
              <a:rPr lang="ja-JP" altLang="en-US" sz="4000" dirty="0">
                <a:solidFill>
                  <a:srgbClr val="FF9300"/>
                </a:solidFill>
                <a:latin typeface="メイリオ" panose="020B0604030504040204" pitchFamily="50" charset="-128"/>
                <a:ea typeface="メイリオ" panose="020B0604030504040204" pitchFamily="50" charset="-128"/>
              </a:rPr>
              <a:t>方法</a:t>
            </a:r>
            <a:endParaRPr kumimoji="1" lang="ja-JP" altLang="en-US" sz="4000" dirty="0">
              <a:solidFill>
                <a:srgbClr val="FF930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2015C11E-D0F3-484D-B290-8FC35893DA7D}"/>
              </a:ext>
            </a:extLst>
          </p:cNvPr>
          <p:cNvSpPr>
            <a:spLocks noGrp="1"/>
          </p:cNvSpPr>
          <p:nvPr>
            <p:ph type="sldNum" sz="quarter" idx="12"/>
          </p:nvPr>
        </p:nvSpPr>
        <p:spPr/>
        <p:txBody>
          <a:bodyPr/>
          <a:lstStyle/>
          <a:p>
            <a:fld id="{E9791DFF-FD54-7B44-9A52-7D9A5D7D4C11}" type="slidenum">
              <a:rPr kumimoji="1" lang="ja-JP" altLang="en-US" smtClean="0"/>
              <a:t>20</a:t>
            </a:fld>
            <a:endParaRPr kumimoji="1" lang="ja-JP" altLang="en-US"/>
          </a:p>
        </p:txBody>
      </p:sp>
    </p:spTree>
    <p:extLst>
      <p:ext uri="{BB962C8B-B14F-4D97-AF65-F5344CB8AC3E}">
        <p14:creationId xmlns:p14="http://schemas.microsoft.com/office/powerpoint/2010/main" val="3073321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74288" y="2576670"/>
            <a:ext cx="5196330" cy="830997"/>
          </a:xfrm>
          <a:prstGeom prst="rect">
            <a:avLst/>
          </a:prstGeom>
          <a:noFill/>
          <a:ln>
            <a:noFill/>
          </a:ln>
        </p:spPr>
        <p:txBody>
          <a:bodyPr wrap="square" rtlCol="0">
            <a:spAutoFit/>
          </a:bodyPr>
          <a:lstStyle/>
          <a:p>
            <a:r>
              <a:rPr kumimoji="1" lang="ja-JP" altLang="en-US" sz="4800" dirty="0">
                <a:solidFill>
                  <a:srgbClr val="FF9300"/>
                </a:solidFill>
                <a:latin typeface="メイリオ" panose="020B0604030504040204" pitchFamily="50" charset="-128"/>
                <a:ea typeface="メイリオ" panose="020B0604030504040204" pitchFamily="50" charset="-128"/>
              </a:rPr>
              <a:t>アンケート結果</a:t>
            </a:r>
          </a:p>
        </p:txBody>
      </p:sp>
      <p:sp>
        <p:nvSpPr>
          <p:cNvPr id="3" name="正方形/長方形 2">
            <a:extLst>
              <a:ext uri="{FF2B5EF4-FFF2-40B4-BE49-F238E27FC236}">
                <a16:creationId xmlns:a16="http://schemas.microsoft.com/office/drawing/2014/main" id="{4AD6196A-8404-E94F-A3E6-879F96E63D7C}"/>
              </a:ext>
            </a:extLst>
          </p:cNvPr>
          <p:cNvSpPr/>
          <p:nvPr/>
        </p:nvSpPr>
        <p:spPr>
          <a:xfrm>
            <a:off x="0" y="6453352"/>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1FE01B09-93D0-1848-A0C5-DF14D4699E57}"/>
              </a:ext>
            </a:extLst>
          </p:cNvPr>
          <p:cNvSpPr>
            <a:spLocks noGrp="1"/>
          </p:cNvSpPr>
          <p:nvPr>
            <p:ph type="sldNum" sz="quarter" idx="12"/>
          </p:nvPr>
        </p:nvSpPr>
        <p:spPr/>
        <p:txBody>
          <a:bodyPr/>
          <a:lstStyle/>
          <a:p>
            <a:fld id="{E9791DFF-FD54-7B44-9A52-7D9A5D7D4C11}" type="slidenum">
              <a:rPr kumimoji="1" lang="ja-JP" altLang="en-US" smtClean="0"/>
              <a:t>21</a:t>
            </a:fld>
            <a:endParaRPr kumimoji="1" lang="ja-JP" altLang="en-US"/>
          </a:p>
        </p:txBody>
      </p:sp>
    </p:spTree>
    <p:extLst>
      <p:ext uri="{BB962C8B-B14F-4D97-AF65-F5344CB8AC3E}">
        <p14:creationId xmlns:p14="http://schemas.microsoft.com/office/powerpoint/2010/main" val="2487934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F7D3363E-C2A1-AF49-9253-7C5DD6F1C596}"/>
              </a:ext>
            </a:extLst>
          </p:cNvPr>
          <p:cNvGrpSpPr/>
          <p:nvPr/>
        </p:nvGrpSpPr>
        <p:grpSpPr>
          <a:xfrm>
            <a:off x="706056" y="1418406"/>
            <a:ext cx="5156647" cy="461666"/>
            <a:chOff x="706056" y="1661774"/>
            <a:chExt cx="5156647" cy="461666"/>
          </a:xfrm>
        </p:grpSpPr>
        <p:sp>
          <p:nvSpPr>
            <p:cNvPr id="9" name="テキスト ボックス 8">
              <a:extLst>
                <a:ext uri="{FF2B5EF4-FFF2-40B4-BE49-F238E27FC236}">
                  <a16:creationId xmlns:a16="http://schemas.microsoft.com/office/drawing/2014/main" id="{A8D8507F-EF05-D742-BEEF-3A630915EF58}"/>
                </a:ext>
              </a:extLst>
            </p:cNvPr>
            <p:cNvSpPr txBox="1"/>
            <p:nvPr/>
          </p:nvSpPr>
          <p:spPr>
            <a:xfrm>
              <a:off x="706056" y="1661775"/>
              <a:ext cx="1694695" cy="461665"/>
            </a:xfrm>
            <a:prstGeom prst="rect">
              <a:avLst/>
            </a:prstGeom>
            <a:noFill/>
          </p:spPr>
          <p:txBody>
            <a:bodyPr wrap="none" rtlCol="0">
              <a:spAutoFit/>
            </a:bodyPr>
            <a:lstStyle/>
            <a:p>
              <a:r>
                <a:rPr kumimoji="1" lang="ja-JP" altLang="en-US" sz="2400">
                  <a:solidFill>
                    <a:srgbClr val="0070C0"/>
                  </a:solidFill>
                  <a:latin typeface="メイリオ" panose="020B0604030504040204" pitchFamily="50" charset="-128"/>
                  <a:ea typeface="メイリオ" panose="020B0604030504040204" pitchFamily="50" charset="-128"/>
                </a:rPr>
                <a:t>男</a:t>
              </a:r>
              <a:r>
                <a:rPr kumimoji="1" lang="en-US" altLang="ja-JP" sz="2400" dirty="0">
                  <a:solidFill>
                    <a:srgbClr val="0070C0"/>
                  </a:solidFill>
                  <a:latin typeface="メイリオ" panose="020B0604030504040204" pitchFamily="50" charset="-128"/>
                  <a:ea typeface="メイリオ" panose="020B0604030504040204" pitchFamily="50" charset="-128"/>
                </a:rPr>
                <a:t>...185</a:t>
              </a:r>
              <a:r>
                <a:rPr kumimoji="1" lang="ja-JP" altLang="en-US" sz="2400">
                  <a:solidFill>
                    <a:srgbClr val="0070C0"/>
                  </a:solidFill>
                  <a:latin typeface="メイリオ" panose="020B0604030504040204" pitchFamily="50" charset="-128"/>
                  <a:ea typeface="メイリオ" panose="020B0604030504040204" pitchFamily="50" charset="-128"/>
                </a:rPr>
                <a:t>人</a:t>
              </a:r>
            </a:p>
          </p:txBody>
        </p:sp>
        <p:sp>
          <p:nvSpPr>
            <p:cNvPr id="10" name="テキスト ボックス 9">
              <a:extLst>
                <a:ext uri="{FF2B5EF4-FFF2-40B4-BE49-F238E27FC236}">
                  <a16:creationId xmlns:a16="http://schemas.microsoft.com/office/drawing/2014/main" id="{2974E8DE-2DAC-324B-ABDC-DA7716DECCE4}"/>
                </a:ext>
              </a:extLst>
            </p:cNvPr>
            <p:cNvSpPr txBox="1"/>
            <p:nvPr/>
          </p:nvSpPr>
          <p:spPr>
            <a:xfrm>
              <a:off x="3860232" y="1661774"/>
              <a:ext cx="2002471" cy="461665"/>
            </a:xfrm>
            <a:prstGeom prst="rect">
              <a:avLst/>
            </a:prstGeom>
            <a:noFill/>
          </p:spPr>
          <p:txBody>
            <a:bodyPr wrap="none" rtlCol="0">
              <a:spAutoFit/>
            </a:bodyPr>
            <a:lstStyle/>
            <a:p>
              <a:r>
                <a:rPr lang="ja-JP" altLang="en-US" sz="2400">
                  <a:latin typeface="メイリオ" panose="020B0604030504040204" pitchFamily="50" charset="-128"/>
                  <a:ea typeface="メイリオ" panose="020B0604030504040204" pitchFamily="50" charset="-128"/>
                </a:rPr>
                <a:t>総計</a:t>
              </a:r>
              <a:r>
                <a:rPr kumimoji="1" lang="en-US" altLang="ja-JP" sz="2400" dirty="0">
                  <a:latin typeface="メイリオ" panose="020B0604030504040204" pitchFamily="50" charset="-128"/>
                  <a:ea typeface="メイリオ" panose="020B0604030504040204" pitchFamily="50" charset="-128"/>
                </a:rPr>
                <a:t>...313</a:t>
              </a:r>
              <a:r>
                <a:rPr kumimoji="1" lang="ja-JP" altLang="en-US" sz="2400">
                  <a:latin typeface="メイリオ" panose="020B0604030504040204" pitchFamily="50" charset="-128"/>
                  <a:ea typeface="メイリオ" panose="020B0604030504040204" pitchFamily="50" charset="-128"/>
                </a:rPr>
                <a:t>人</a:t>
              </a:r>
            </a:p>
          </p:txBody>
        </p:sp>
        <p:sp>
          <p:nvSpPr>
            <p:cNvPr id="11" name="テキスト ボックス 10">
              <a:extLst>
                <a:ext uri="{FF2B5EF4-FFF2-40B4-BE49-F238E27FC236}">
                  <a16:creationId xmlns:a16="http://schemas.microsoft.com/office/drawing/2014/main" id="{F39F679A-408E-8F4C-9669-BA3682CD04E9}"/>
                </a:ext>
              </a:extLst>
            </p:cNvPr>
            <p:cNvSpPr txBox="1"/>
            <p:nvPr/>
          </p:nvSpPr>
          <p:spPr>
            <a:xfrm>
              <a:off x="2283144" y="1661775"/>
              <a:ext cx="1694695" cy="461665"/>
            </a:xfrm>
            <a:prstGeom prst="rect">
              <a:avLst/>
            </a:prstGeom>
            <a:noFill/>
          </p:spPr>
          <p:txBody>
            <a:bodyPr wrap="none" rtlCol="0">
              <a:spAutoFit/>
            </a:bodyPr>
            <a:lstStyle/>
            <a:p>
              <a:r>
                <a:rPr lang="ja-JP" altLang="en-US" sz="2400">
                  <a:solidFill>
                    <a:srgbClr val="FF0000"/>
                  </a:solidFill>
                  <a:latin typeface="メイリオ" panose="020B0604030504040204" pitchFamily="50" charset="-128"/>
                  <a:ea typeface="メイリオ" panose="020B0604030504040204" pitchFamily="50" charset="-128"/>
                </a:rPr>
                <a:t>女</a:t>
              </a:r>
              <a:r>
                <a:rPr kumimoji="1" lang="en-US" altLang="ja-JP" sz="2400" dirty="0">
                  <a:solidFill>
                    <a:srgbClr val="FF0000"/>
                  </a:solidFill>
                  <a:latin typeface="メイリオ" panose="020B0604030504040204" pitchFamily="50" charset="-128"/>
                  <a:ea typeface="メイリオ" panose="020B0604030504040204" pitchFamily="50" charset="-128"/>
                </a:rPr>
                <a:t>...127</a:t>
              </a:r>
              <a:r>
                <a:rPr kumimoji="1" lang="ja-JP" altLang="en-US" sz="2400">
                  <a:solidFill>
                    <a:srgbClr val="FF0000"/>
                  </a:solidFill>
                  <a:latin typeface="メイリオ" panose="020B0604030504040204" pitchFamily="50" charset="-128"/>
                  <a:ea typeface="メイリオ" panose="020B0604030504040204" pitchFamily="50" charset="-128"/>
                </a:rPr>
                <a:t>人</a:t>
              </a:r>
            </a:p>
          </p:txBody>
        </p:sp>
      </p:grpSp>
      <p:sp>
        <p:nvSpPr>
          <p:cNvPr id="13" name="正方形/長方形 12">
            <a:extLst>
              <a:ext uri="{FF2B5EF4-FFF2-40B4-BE49-F238E27FC236}">
                <a16:creationId xmlns:a16="http://schemas.microsoft.com/office/drawing/2014/main" id="{C3D3D959-759D-224D-96E9-F9696BF7C757}"/>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3A540B3-776B-EC40-BE97-A45AB11AA375}"/>
              </a:ext>
            </a:extLst>
          </p:cNvPr>
          <p:cNvSpPr txBox="1"/>
          <p:nvPr/>
        </p:nvSpPr>
        <p:spPr>
          <a:xfrm>
            <a:off x="3154614" y="1892728"/>
            <a:ext cx="3216537" cy="415498"/>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表</a:t>
            </a:r>
            <a:r>
              <a:rPr lang="en-US" altLang="ja-JP" sz="2100" dirty="0">
                <a:latin typeface="メイリオ" panose="020B0604030504040204" pitchFamily="50" charset="-128"/>
                <a:ea typeface="メイリオ" panose="020B0604030504040204" pitchFamily="50" charset="-128"/>
              </a:rPr>
              <a:t>2</a:t>
            </a:r>
            <a:r>
              <a:rPr kumimoji="1" lang="en-US" altLang="ja-JP" sz="2100" dirty="0">
                <a:latin typeface="メイリオ" panose="020B0604030504040204" pitchFamily="50" charset="-128"/>
                <a:ea typeface="メイリオ" panose="020B0604030504040204" pitchFamily="50" charset="-128"/>
              </a:rPr>
              <a:t> </a:t>
            </a:r>
            <a:r>
              <a:rPr lang="ja-JP" altLang="en-US" sz="2100" dirty="0">
                <a:latin typeface="メイリオ" panose="020B0604030504040204" pitchFamily="50" charset="-128"/>
                <a:ea typeface="メイリオ" panose="020B0604030504040204" pitchFamily="50" charset="-128"/>
              </a:rPr>
              <a:t>回答者数とその属性</a:t>
            </a:r>
            <a:endParaRPr kumimoji="1" lang="ja-JP" altLang="en-US" sz="21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5A2555E2-79F9-EE46-BE42-D376ECCE0EFB}"/>
              </a:ext>
            </a:extLst>
          </p:cNvPr>
          <p:cNvSpPr>
            <a:spLocks noGrp="1"/>
          </p:cNvSpPr>
          <p:nvPr>
            <p:ph type="sldNum" sz="quarter" idx="12"/>
          </p:nvPr>
        </p:nvSpPr>
        <p:spPr/>
        <p:txBody>
          <a:bodyPr/>
          <a:lstStyle/>
          <a:p>
            <a:fld id="{E9791DFF-FD54-7B44-9A52-7D9A5D7D4C11}" type="slidenum">
              <a:rPr kumimoji="1" lang="ja-JP" altLang="en-US" smtClean="0"/>
              <a:t>22</a:t>
            </a:fld>
            <a:endParaRPr kumimoji="1" lang="ja-JP" altLang="en-US"/>
          </a:p>
        </p:txBody>
      </p:sp>
      <p:grpSp>
        <p:nvGrpSpPr>
          <p:cNvPr id="4" name="グループ化 3"/>
          <p:cNvGrpSpPr/>
          <p:nvPr/>
        </p:nvGrpSpPr>
        <p:grpSpPr>
          <a:xfrm>
            <a:off x="457659" y="289367"/>
            <a:ext cx="4665884" cy="972274"/>
            <a:chOff x="457659" y="289367"/>
            <a:chExt cx="4665884" cy="972274"/>
          </a:xfrm>
        </p:grpSpPr>
        <p:sp>
          <p:nvSpPr>
            <p:cNvPr id="16" name="角丸四角形 15">
              <a:extLst>
                <a:ext uri="{FF2B5EF4-FFF2-40B4-BE49-F238E27FC236}">
                  <a16:creationId xmlns:a16="http://schemas.microsoft.com/office/drawing/2014/main" id="{90DAF062-2680-C140-9200-313317A5F362}"/>
                </a:ext>
              </a:extLst>
            </p:cNvPr>
            <p:cNvSpPr/>
            <p:nvPr/>
          </p:nvSpPr>
          <p:spPr>
            <a:xfrm>
              <a:off x="457659" y="289367"/>
              <a:ext cx="4665884" cy="9722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930F85C-EF3E-5341-BB33-228C53325AEA}"/>
                </a:ext>
              </a:extLst>
            </p:cNvPr>
            <p:cNvSpPr txBox="1"/>
            <p:nvPr/>
          </p:nvSpPr>
          <p:spPr>
            <a:xfrm>
              <a:off x="649255" y="523859"/>
              <a:ext cx="4339650" cy="646331"/>
            </a:xfrm>
            <a:prstGeom prst="rect">
              <a:avLst/>
            </a:prstGeom>
            <a:noFill/>
          </p:spPr>
          <p:txBody>
            <a:bodyPr wrap="none" rtlCol="0">
              <a:spAutoFit/>
            </a:bodyPr>
            <a:lstStyle/>
            <a:p>
              <a:r>
                <a:rPr kumimoji="1" lang="ja-JP" altLang="en-US" sz="3600" dirty="0">
                  <a:solidFill>
                    <a:schemeClr val="bg1"/>
                  </a:solidFill>
                  <a:latin typeface="メイリオ" panose="020B0604030504040204" pitchFamily="50" charset="-128"/>
                  <a:ea typeface="メイリオ" panose="020B0604030504040204" pitchFamily="50" charset="-128"/>
                </a:rPr>
                <a:t>アンケート調査結果</a:t>
              </a:r>
            </a:p>
          </p:txBody>
        </p:sp>
      </p:grpSp>
      <p:graphicFrame>
        <p:nvGraphicFramePr>
          <p:cNvPr id="17" name="表 16">
            <a:extLst>
              <a:ext uri="{FF2B5EF4-FFF2-40B4-BE49-F238E27FC236}">
                <a16:creationId xmlns:a16="http://schemas.microsoft.com/office/drawing/2014/main" id="{9B1AB466-C4E1-E642-B5D9-2CC23874A27A}"/>
              </a:ext>
            </a:extLst>
          </p:cNvPr>
          <p:cNvGraphicFramePr>
            <a:graphicFrameLocks noGrp="1"/>
          </p:cNvGraphicFramePr>
          <p:nvPr>
            <p:extLst>
              <p:ext uri="{D42A27DB-BD31-4B8C-83A1-F6EECF244321}">
                <p14:modId xmlns:p14="http://schemas.microsoft.com/office/powerpoint/2010/main" val="3382566704"/>
              </p:ext>
            </p:extLst>
          </p:nvPr>
        </p:nvGraphicFramePr>
        <p:xfrm>
          <a:off x="391840" y="2381252"/>
          <a:ext cx="8294960" cy="3809002"/>
        </p:xfrm>
        <a:graphic>
          <a:graphicData uri="http://schemas.openxmlformats.org/drawingml/2006/table">
            <a:tbl>
              <a:tblPr firstRow="1" firstCol="1">
                <a:tableStyleId>{93296810-A885-4BE3-A3E7-6D5BEEA58F35}</a:tableStyleId>
              </a:tblPr>
              <a:tblGrid>
                <a:gridCol w="829496">
                  <a:extLst>
                    <a:ext uri="{9D8B030D-6E8A-4147-A177-3AD203B41FA5}">
                      <a16:colId xmlns:a16="http://schemas.microsoft.com/office/drawing/2014/main" val="1906282640"/>
                    </a:ext>
                  </a:extLst>
                </a:gridCol>
                <a:gridCol w="829496">
                  <a:extLst>
                    <a:ext uri="{9D8B030D-6E8A-4147-A177-3AD203B41FA5}">
                      <a16:colId xmlns:a16="http://schemas.microsoft.com/office/drawing/2014/main" val="1571082959"/>
                    </a:ext>
                  </a:extLst>
                </a:gridCol>
                <a:gridCol w="829496">
                  <a:extLst>
                    <a:ext uri="{9D8B030D-6E8A-4147-A177-3AD203B41FA5}">
                      <a16:colId xmlns:a16="http://schemas.microsoft.com/office/drawing/2014/main" val="3567470663"/>
                    </a:ext>
                  </a:extLst>
                </a:gridCol>
                <a:gridCol w="829496">
                  <a:extLst>
                    <a:ext uri="{9D8B030D-6E8A-4147-A177-3AD203B41FA5}">
                      <a16:colId xmlns:a16="http://schemas.microsoft.com/office/drawing/2014/main" val="534542606"/>
                    </a:ext>
                  </a:extLst>
                </a:gridCol>
                <a:gridCol w="829496">
                  <a:extLst>
                    <a:ext uri="{9D8B030D-6E8A-4147-A177-3AD203B41FA5}">
                      <a16:colId xmlns:a16="http://schemas.microsoft.com/office/drawing/2014/main" val="2343699689"/>
                    </a:ext>
                  </a:extLst>
                </a:gridCol>
                <a:gridCol w="829496">
                  <a:extLst>
                    <a:ext uri="{9D8B030D-6E8A-4147-A177-3AD203B41FA5}">
                      <a16:colId xmlns:a16="http://schemas.microsoft.com/office/drawing/2014/main" val="1038172866"/>
                    </a:ext>
                  </a:extLst>
                </a:gridCol>
                <a:gridCol w="829496">
                  <a:extLst>
                    <a:ext uri="{9D8B030D-6E8A-4147-A177-3AD203B41FA5}">
                      <a16:colId xmlns:a16="http://schemas.microsoft.com/office/drawing/2014/main" val="1715325913"/>
                    </a:ext>
                  </a:extLst>
                </a:gridCol>
                <a:gridCol w="829496">
                  <a:extLst>
                    <a:ext uri="{9D8B030D-6E8A-4147-A177-3AD203B41FA5}">
                      <a16:colId xmlns:a16="http://schemas.microsoft.com/office/drawing/2014/main" val="433217180"/>
                    </a:ext>
                  </a:extLst>
                </a:gridCol>
                <a:gridCol w="829496">
                  <a:extLst>
                    <a:ext uri="{9D8B030D-6E8A-4147-A177-3AD203B41FA5}">
                      <a16:colId xmlns:a16="http://schemas.microsoft.com/office/drawing/2014/main" val="1431183284"/>
                    </a:ext>
                  </a:extLst>
                </a:gridCol>
                <a:gridCol w="829496">
                  <a:extLst>
                    <a:ext uri="{9D8B030D-6E8A-4147-A177-3AD203B41FA5}">
                      <a16:colId xmlns:a16="http://schemas.microsoft.com/office/drawing/2014/main" val="1952201412"/>
                    </a:ext>
                  </a:extLst>
                </a:gridCol>
              </a:tblGrid>
              <a:tr h="712386">
                <a:tc>
                  <a:txBody>
                    <a:bodyPr/>
                    <a:lstStyle/>
                    <a:p>
                      <a:pPr algn="ctr" fontAlgn="ctr"/>
                      <a:r>
                        <a:rPr lang="ja-JP" altLang="en-US" sz="1900" u="none" strike="noStrike" dirty="0">
                          <a:effectLst/>
                        </a:rPr>
                        <a:t>　</a:t>
                      </a:r>
                      <a:endParaRPr lang="ja-JP" altLang="en-US" sz="19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900" u="none" strike="noStrike" dirty="0">
                          <a:effectLst/>
                        </a:rPr>
                        <a:t>1</a:t>
                      </a:r>
                      <a:r>
                        <a:rPr lang="ja-JP" altLang="en-US" sz="1900" u="none" strike="noStrike">
                          <a:effectLst/>
                        </a:rPr>
                        <a:t>年</a:t>
                      </a:r>
                      <a:endParaRPr lang="ja-JP" altLang="en-US" sz="19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900" u="none" strike="noStrike" dirty="0">
                          <a:effectLst/>
                        </a:rPr>
                        <a:t>2</a:t>
                      </a:r>
                      <a:r>
                        <a:rPr lang="ja-JP" altLang="en-US" sz="1900" u="none" strike="noStrike" dirty="0">
                          <a:effectLst/>
                        </a:rPr>
                        <a:t>年</a:t>
                      </a:r>
                      <a:endParaRPr lang="ja-JP" altLang="en-US" sz="19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900" u="none" strike="noStrike" dirty="0">
                          <a:effectLst/>
                        </a:rPr>
                        <a:t>3</a:t>
                      </a:r>
                      <a:r>
                        <a:rPr lang="ja-JP" altLang="en-US" sz="1900" u="none" strike="noStrike" dirty="0">
                          <a:effectLst/>
                        </a:rPr>
                        <a:t>年</a:t>
                      </a:r>
                      <a:endParaRPr lang="ja-JP" altLang="en-US" sz="19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900" u="none" strike="noStrike" dirty="0">
                          <a:effectLst/>
                        </a:rPr>
                        <a:t>4</a:t>
                      </a:r>
                      <a:r>
                        <a:rPr lang="ja-JP" altLang="en-US" sz="1900" u="none" strike="noStrike">
                          <a:effectLst/>
                        </a:rPr>
                        <a:t>年</a:t>
                      </a:r>
                      <a:endParaRPr lang="ja-JP" altLang="en-US" sz="19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 sz="1900" u="none" strike="noStrike" dirty="0">
                          <a:effectLst/>
                        </a:rPr>
                        <a:t>M1</a:t>
                      </a:r>
                      <a:endParaRPr lang="en" sz="19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 sz="1900" u="none" strike="noStrike" dirty="0">
                          <a:effectLst/>
                        </a:rPr>
                        <a:t>M2</a:t>
                      </a:r>
                      <a:endParaRPr lang="en" sz="19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 sz="1900" u="none" strike="noStrike" dirty="0">
                          <a:effectLst/>
                        </a:rPr>
                        <a:t>D1</a:t>
                      </a:r>
                      <a:endParaRPr lang="en" sz="19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900" u="none" strike="noStrike" dirty="0">
                          <a:effectLst/>
                        </a:rPr>
                        <a:t>無回答</a:t>
                      </a:r>
                      <a:endParaRPr lang="ja-JP" altLang="en-US" sz="19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900" u="none" strike="noStrike">
                          <a:effectLst/>
                        </a:rPr>
                        <a:t>総計</a:t>
                      </a:r>
                      <a:endParaRPr lang="ja-JP" altLang="en-US" sz="19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9525336"/>
                  </a:ext>
                </a:extLst>
              </a:tr>
              <a:tr h="774154">
                <a:tc>
                  <a:txBody>
                    <a:bodyPr/>
                    <a:lstStyle/>
                    <a:p>
                      <a:pPr algn="ctr" fontAlgn="ctr"/>
                      <a:r>
                        <a:rPr lang="ja-JP" altLang="en-US" sz="1900" u="none" strike="noStrike">
                          <a:effectLst/>
                        </a:rPr>
                        <a:t>男性</a:t>
                      </a:r>
                      <a:endParaRPr lang="ja-JP" altLang="en-US" sz="19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103</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23</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13</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14</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28</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a:effectLst/>
                        </a:rPr>
                        <a:t>　</a:t>
                      </a:r>
                      <a:endParaRPr lang="ja-JP" altLang="en-US"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dirty="0">
                          <a:effectLst/>
                        </a:rPr>
                        <a:t>　</a:t>
                      </a:r>
                      <a:endParaRPr lang="ja-JP" altLang="en-US"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4</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185</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53279"/>
                  </a:ext>
                </a:extLst>
              </a:tr>
              <a:tr h="774154">
                <a:tc>
                  <a:txBody>
                    <a:bodyPr/>
                    <a:lstStyle/>
                    <a:p>
                      <a:pPr algn="ctr" fontAlgn="ctr"/>
                      <a:r>
                        <a:rPr lang="ja-JP" altLang="en-US" sz="1900" u="none" strike="noStrike">
                          <a:effectLst/>
                        </a:rPr>
                        <a:t>女性</a:t>
                      </a:r>
                      <a:endParaRPr lang="ja-JP" altLang="en-US" sz="19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56</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18</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18</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6</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23</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1</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4</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127</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3076347"/>
                  </a:ext>
                </a:extLst>
              </a:tr>
              <a:tr h="774154">
                <a:tc>
                  <a:txBody>
                    <a:bodyPr/>
                    <a:lstStyle/>
                    <a:p>
                      <a:pPr algn="ctr" fontAlgn="ctr"/>
                      <a:r>
                        <a:rPr lang="ja-JP" altLang="en-US" sz="1900" u="none" strike="noStrike">
                          <a:effectLst/>
                        </a:rPr>
                        <a:t>無回答</a:t>
                      </a:r>
                      <a:endParaRPr lang="ja-JP" altLang="en-US" sz="19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dirty="0">
                          <a:effectLst/>
                        </a:rPr>
                        <a:t>　</a:t>
                      </a:r>
                      <a:endParaRPr lang="ja-JP" altLang="en-US"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a:effectLst/>
                        </a:rPr>
                        <a:t>　</a:t>
                      </a:r>
                      <a:endParaRPr lang="ja-JP" altLang="en-US"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a:effectLst/>
                        </a:rPr>
                        <a:t>　</a:t>
                      </a:r>
                      <a:endParaRPr lang="ja-JP" altLang="en-US"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1</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a:effectLst/>
                        </a:rPr>
                        <a:t>　</a:t>
                      </a:r>
                      <a:endParaRPr lang="ja-JP" altLang="en-US"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dirty="0">
                          <a:effectLst/>
                        </a:rPr>
                        <a:t>　</a:t>
                      </a:r>
                      <a:endParaRPr lang="ja-JP" altLang="en-US"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dirty="0">
                          <a:effectLst/>
                        </a:rPr>
                        <a:t>　</a:t>
                      </a:r>
                      <a:endParaRPr lang="ja-JP" altLang="en-US"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dirty="0">
                          <a:effectLst/>
                        </a:rPr>
                        <a:t>　</a:t>
                      </a:r>
                      <a:endParaRPr lang="ja-JP" altLang="en-US"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1</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1062496"/>
                  </a:ext>
                </a:extLst>
              </a:tr>
              <a:tr h="774154">
                <a:tc>
                  <a:txBody>
                    <a:bodyPr/>
                    <a:lstStyle/>
                    <a:p>
                      <a:pPr algn="ctr" fontAlgn="ctr"/>
                      <a:r>
                        <a:rPr lang="ja-JP" altLang="en-US" sz="1900" u="none" strike="noStrike">
                          <a:effectLst/>
                        </a:rPr>
                        <a:t>総計</a:t>
                      </a:r>
                      <a:endParaRPr lang="ja-JP" altLang="en-US" sz="19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159</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41</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31</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21</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51</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8</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313</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9019509"/>
                  </a:ext>
                </a:extLst>
              </a:tr>
            </a:tbl>
          </a:graphicData>
        </a:graphic>
      </p:graphicFrame>
    </p:spTree>
    <p:extLst>
      <p:ext uri="{BB962C8B-B14F-4D97-AF65-F5344CB8AC3E}">
        <p14:creationId xmlns:p14="http://schemas.microsoft.com/office/powerpoint/2010/main" val="2602759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9300"/>
                </a:solidFill>
                <a:latin typeface="メイリオ" panose="020B0604030504040204" pitchFamily="50" charset="-128"/>
                <a:ea typeface="メイリオ" panose="020B0604030504040204" pitchFamily="50" charset="-128"/>
              </a:rPr>
              <a:t>夜間睡眠時間の分布</a:t>
            </a:r>
            <a:endParaRPr kumimoji="1" lang="ja-JP" altLang="en-US" dirty="0">
              <a:solidFill>
                <a:srgbClr val="FF9300"/>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2434136" y="5894186"/>
            <a:ext cx="4275728" cy="513658"/>
          </a:xfrm>
        </p:spPr>
        <p:txBody>
          <a:bodyPr>
            <a:normAutofit/>
          </a:bodyPr>
          <a:lstStyle/>
          <a:p>
            <a:pPr marL="0" indent="0">
              <a:buNone/>
            </a:pPr>
            <a:r>
              <a:rPr lang="ja-JP" altLang="en-US" sz="2000" dirty="0">
                <a:latin typeface="メイリオ" panose="020B0604030504040204" pitchFamily="50" charset="-128"/>
                <a:ea typeface="メイリオ" panose="020B0604030504040204" pitchFamily="50" charset="-128"/>
              </a:rPr>
              <a:t>図</a:t>
            </a:r>
            <a:r>
              <a:rPr lang="en-US" altLang="ja-JP" sz="2000" dirty="0">
                <a:latin typeface="メイリオ" panose="020B0604030504040204" pitchFamily="50" charset="-128"/>
                <a:ea typeface="メイリオ" panose="020B0604030504040204" pitchFamily="50" charset="-128"/>
              </a:rPr>
              <a:t>4</a:t>
            </a:r>
            <a:r>
              <a:rPr lang="ja-JP" altLang="en-US" sz="2000" dirty="0">
                <a:latin typeface="メイリオ" panose="020B0604030504040204" pitchFamily="50" charset="-128"/>
                <a:ea typeface="メイリオ" panose="020B0604030504040204" pitchFamily="50" charset="-128"/>
              </a:rPr>
              <a:t>　夜間睡眠時間のヒストグラム</a:t>
            </a:r>
            <a:endParaRPr kumimoji="1" lang="ja-JP" altLang="en-US" sz="2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E9791DFF-FD54-7B44-9A52-7D9A5D7D4C11}" type="slidenum">
              <a:rPr kumimoji="1" lang="ja-JP" altLang="en-US" smtClean="0"/>
              <a:t>23</a:t>
            </a:fld>
            <a:endParaRPr kumimoji="1" lang="ja-JP" altLang="en-US"/>
          </a:p>
        </p:txBody>
      </p:sp>
      <p:pic>
        <p:nvPicPr>
          <p:cNvPr id="5" name="図 4"/>
          <p:cNvPicPr>
            <a:picLocks noChangeAspect="1"/>
          </p:cNvPicPr>
          <p:nvPr/>
        </p:nvPicPr>
        <p:blipFill>
          <a:blip r:embed="rId2"/>
          <a:stretch>
            <a:fillRect/>
          </a:stretch>
        </p:blipFill>
        <p:spPr>
          <a:xfrm>
            <a:off x="678051" y="1209246"/>
            <a:ext cx="7787898" cy="4314665"/>
          </a:xfrm>
          <a:prstGeom prst="rect">
            <a:avLst/>
          </a:prstGeom>
        </p:spPr>
      </p:pic>
      <p:sp>
        <p:nvSpPr>
          <p:cNvPr id="6" name="テキスト ボックス 5"/>
          <p:cNvSpPr txBox="1"/>
          <p:nvPr/>
        </p:nvSpPr>
        <p:spPr>
          <a:xfrm>
            <a:off x="989608" y="1417638"/>
            <a:ext cx="412292" cy="261610"/>
          </a:xfrm>
          <a:prstGeom prst="rect">
            <a:avLst/>
          </a:prstGeom>
          <a:noFill/>
        </p:spPr>
        <p:txBody>
          <a:bodyPr wrap="none" rtlCol="0">
            <a:spAutoFit/>
          </a:bodyPr>
          <a:lstStyle/>
          <a:p>
            <a:r>
              <a:rPr kumimoji="1" lang="en-US" altLang="ja-JP" sz="1100" dirty="0"/>
              <a:t>(</a:t>
            </a:r>
            <a:r>
              <a:rPr lang="ja-JP" altLang="en-US" sz="1100" dirty="0"/>
              <a:t>人</a:t>
            </a:r>
            <a:r>
              <a:rPr lang="en-US" altLang="ja-JP" sz="1100" dirty="0"/>
              <a:t>)</a:t>
            </a:r>
            <a:endParaRPr kumimoji="1" lang="ja-JP" altLang="en-US" sz="1100" dirty="0"/>
          </a:p>
        </p:txBody>
      </p:sp>
    </p:spTree>
    <p:extLst>
      <p:ext uri="{BB962C8B-B14F-4D97-AF65-F5344CB8AC3E}">
        <p14:creationId xmlns:p14="http://schemas.microsoft.com/office/powerpoint/2010/main" val="3082440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a:extLst>
              <a:ext uri="{FF2B5EF4-FFF2-40B4-BE49-F238E27FC236}">
                <a16:creationId xmlns:a16="http://schemas.microsoft.com/office/drawing/2014/main" id="{2F6C866D-5354-EA46-A05F-83455718E35D}"/>
              </a:ext>
            </a:extLst>
          </p:cNvPr>
          <p:cNvSpPr/>
          <p:nvPr/>
        </p:nvSpPr>
        <p:spPr>
          <a:xfrm>
            <a:off x="682906" y="1532376"/>
            <a:ext cx="7592992" cy="18288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D3C938C-1DA5-D64A-8FC0-6309B40DE239}"/>
              </a:ext>
            </a:extLst>
          </p:cNvPr>
          <p:cNvSpPr txBox="1"/>
          <p:nvPr/>
        </p:nvSpPr>
        <p:spPr>
          <a:xfrm>
            <a:off x="803981" y="1725717"/>
            <a:ext cx="7563289" cy="2277547"/>
          </a:xfrm>
          <a:prstGeom prst="rect">
            <a:avLst/>
          </a:prstGeom>
          <a:noFill/>
        </p:spPr>
        <p:txBody>
          <a:bodyPr wrap="none" rtlCol="0">
            <a:spAutoFit/>
          </a:bodyPr>
          <a:lstStyle/>
          <a:p>
            <a:r>
              <a:rPr kumimoji="1" lang="ja-JP" altLang="en-US" sz="4400" dirty="0">
                <a:latin typeface="メイリオ" panose="020B0604030504040204" pitchFamily="50" charset="-128"/>
                <a:ea typeface="メイリオ" panose="020B0604030504040204" pitchFamily="50" charset="-128"/>
              </a:rPr>
              <a:t>・平均就寝</a:t>
            </a:r>
            <a:r>
              <a:rPr lang="ja-JP" altLang="en-US" sz="4400" dirty="0">
                <a:latin typeface="メイリオ" panose="020B0604030504040204" pitchFamily="50" charset="-128"/>
                <a:ea typeface="メイリオ" panose="020B0604030504040204" pitchFamily="50" charset="-128"/>
              </a:rPr>
              <a:t>時刻</a:t>
            </a:r>
            <a:r>
              <a:rPr kumimoji="1" lang="en-US" altLang="ja-JP" sz="4400" dirty="0">
                <a:latin typeface="メイリオ" panose="020B0604030504040204" pitchFamily="50" charset="-128"/>
                <a:ea typeface="メイリオ" panose="020B0604030504040204" pitchFamily="50" charset="-128"/>
              </a:rPr>
              <a:t>...0</a:t>
            </a:r>
            <a:r>
              <a:rPr kumimoji="1" lang="ja-JP" altLang="en-US" sz="4400" dirty="0">
                <a:latin typeface="メイリオ" panose="020B0604030504040204" pitchFamily="50" charset="-128"/>
                <a:ea typeface="メイリオ" panose="020B0604030504040204" pitchFamily="50" charset="-128"/>
              </a:rPr>
              <a:t>時</a:t>
            </a:r>
            <a:r>
              <a:rPr kumimoji="1" lang="en-US" altLang="ja-JP" sz="4400" dirty="0">
                <a:latin typeface="メイリオ" panose="020B0604030504040204" pitchFamily="50" charset="-128"/>
                <a:ea typeface="メイリオ" panose="020B0604030504040204" pitchFamily="50" charset="-128"/>
              </a:rPr>
              <a:t>25</a:t>
            </a:r>
            <a:r>
              <a:rPr kumimoji="1" lang="ja-JP" altLang="en-US" sz="4400" dirty="0">
                <a:latin typeface="メイリオ" panose="020B0604030504040204" pitchFamily="50" charset="-128"/>
                <a:ea typeface="メイリオ" panose="020B0604030504040204" pitchFamily="50" charset="-128"/>
              </a:rPr>
              <a:t>分</a:t>
            </a:r>
            <a:endParaRPr kumimoji="1" lang="en-US" altLang="ja-JP" sz="4400" dirty="0">
              <a:latin typeface="メイリオ" panose="020B0604030504040204" pitchFamily="50" charset="-128"/>
              <a:ea typeface="メイリオ" panose="020B0604030504040204" pitchFamily="50" charset="-128"/>
            </a:endParaRPr>
          </a:p>
          <a:p>
            <a:endParaRPr kumimoji="1" lang="en-US" altLang="ja-JP" sz="1400" dirty="0">
              <a:solidFill>
                <a:srgbClr val="FF9300"/>
              </a:solidFill>
              <a:latin typeface="メイリオ" panose="020B0604030504040204" pitchFamily="50" charset="-128"/>
              <a:ea typeface="メイリオ" panose="020B0604030504040204" pitchFamily="50" charset="-128"/>
            </a:endParaRPr>
          </a:p>
          <a:p>
            <a:r>
              <a:rPr lang="ja-JP" altLang="en-US" sz="4400" dirty="0">
                <a:latin typeface="メイリオ" panose="020B0604030504040204" pitchFamily="50" charset="-128"/>
                <a:ea typeface="メイリオ" panose="020B0604030504040204" pitchFamily="50" charset="-128"/>
              </a:rPr>
              <a:t>・平均睡眠時間</a:t>
            </a:r>
            <a:r>
              <a:rPr lang="en-US" altLang="ja-JP" sz="4400" dirty="0">
                <a:latin typeface="メイリオ" panose="020B0604030504040204" pitchFamily="50" charset="-128"/>
                <a:ea typeface="メイリオ" panose="020B0604030504040204" pitchFamily="50" charset="-128"/>
              </a:rPr>
              <a:t>...</a:t>
            </a:r>
            <a:r>
              <a:rPr lang="en-US" altLang="ja-JP" sz="4400" b="1" dirty="0">
                <a:solidFill>
                  <a:schemeClr val="tx2">
                    <a:lumMod val="75000"/>
                  </a:schemeClr>
                </a:solidFill>
                <a:latin typeface="メイリオ" panose="020B0604030504040204" pitchFamily="50" charset="-128"/>
                <a:ea typeface="メイリオ" panose="020B0604030504040204" pitchFamily="50" charset="-128"/>
              </a:rPr>
              <a:t>6</a:t>
            </a:r>
            <a:r>
              <a:rPr lang="ja-JP" altLang="en-US" sz="4400" b="1" dirty="0">
                <a:solidFill>
                  <a:schemeClr val="tx2">
                    <a:lumMod val="75000"/>
                  </a:schemeClr>
                </a:solidFill>
                <a:latin typeface="メイリオ" panose="020B0604030504040204" pitchFamily="50" charset="-128"/>
                <a:ea typeface="メイリオ" panose="020B0604030504040204" pitchFamily="50" charset="-128"/>
              </a:rPr>
              <a:t>時間</a:t>
            </a:r>
            <a:r>
              <a:rPr lang="en-US" altLang="ja-JP" sz="4400" b="1" dirty="0">
                <a:solidFill>
                  <a:schemeClr val="tx2">
                    <a:lumMod val="75000"/>
                  </a:schemeClr>
                </a:solidFill>
                <a:latin typeface="メイリオ" panose="020B0604030504040204" pitchFamily="50" charset="-128"/>
                <a:ea typeface="メイリオ" panose="020B0604030504040204" pitchFamily="50" charset="-128"/>
              </a:rPr>
              <a:t>11</a:t>
            </a:r>
            <a:r>
              <a:rPr lang="ja-JP" altLang="en-US" sz="4400" b="1" dirty="0">
                <a:solidFill>
                  <a:schemeClr val="tx2">
                    <a:lumMod val="75000"/>
                  </a:schemeClr>
                </a:solidFill>
                <a:latin typeface="メイリオ" panose="020B0604030504040204" pitchFamily="50" charset="-128"/>
                <a:ea typeface="メイリオ" panose="020B0604030504040204" pitchFamily="50" charset="-128"/>
              </a:rPr>
              <a:t>分</a:t>
            </a:r>
            <a:endParaRPr lang="en-US" altLang="ja-JP" sz="4400" b="1" dirty="0">
              <a:solidFill>
                <a:schemeClr val="tx2">
                  <a:lumMod val="75000"/>
                </a:schemeClr>
              </a:solidFill>
              <a:latin typeface="メイリオ" panose="020B0604030504040204" pitchFamily="50" charset="-128"/>
              <a:ea typeface="メイリオ" panose="020B0604030504040204" pitchFamily="50" charset="-128"/>
            </a:endParaRPr>
          </a:p>
          <a:p>
            <a:endParaRPr kumimoji="1" lang="ja-JP" altLang="en-US" sz="4000" dirty="0">
              <a:solidFill>
                <a:srgbClr val="FF930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4AD6196A-8404-E94F-A3E6-879F96E63D7C}"/>
              </a:ext>
            </a:extLst>
          </p:cNvPr>
          <p:cNvSpPr/>
          <p:nvPr/>
        </p:nvSpPr>
        <p:spPr>
          <a:xfrm>
            <a:off x="0" y="6453352"/>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CC97D3CF-672B-CA4A-9543-5801DA0E56DC}"/>
              </a:ext>
            </a:extLst>
          </p:cNvPr>
          <p:cNvSpPr>
            <a:spLocks noGrp="1"/>
          </p:cNvSpPr>
          <p:nvPr>
            <p:ph type="sldNum" sz="quarter" idx="12"/>
          </p:nvPr>
        </p:nvSpPr>
        <p:spPr/>
        <p:txBody>
          <a:bodyPr/>
          <a:lstStyle/>
          <a:p>
            <a:fld id="{E9791DFF-FD54-7B44-9A52-7D9A5D7D4C11}" type="slidenum">
              <a:rPr kumimoji="1" lang="ja-JP" altLang="en-US" smtClean="0"/>
              <a:t>24</a:t>
            </a:fld>
            <a:endParaRPr kumimoji="1" lang="ja-JP" altLang="en-US"/>
          </a:p>
        </p:txBody>
      </p:sp>
      <p:grpSp>
        <p:nvGrpSpPr>
          <p:cNvPr id="11" name="グループ化 10"/>
          <p:cNvGrpSpPr/>
          <p:nvPr/>
        </p:nvGrpSpPr>
        <p:grpSpPr>
          <a:xfrm>
            <a:off x="457658" y="280802"/>
            <a:ext cx="5114057" cy="972274"/>
            <a:chOff x="457659" y="289367"/>
            <a:chExt cx="4665884" cy="972274"/>
          </a:xfrm>
        </p:grpSpPr>
        <p:sp>
          <p:nvSpPr>
            <p:cNvPr id="12" name="角丸四角形 11">
              <a:extLst>
                <a:ext uri="{FF2B5EF4-FFF2-40B4-BE49-F238E27FC236}">
                  <a16:creationId xmlns:a16="http://schemas.microsoft.com/office/drawing/2014/main" id="{90DAF062-2680-C140-9200-313317A5F362}"/>
                </a:ext>
              </a:extLst>
            </p:cNvPr>
            <p:cNvSpPr/>
            <p:nvPr/>
          </p:nvSpPr>
          <p:spPr>
            <a:xfrm>
              <a:off x="457659" y="289367"/>
              <a:ext cx="4665884" cy="9722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7930F85C-EF3E-5341-BB33-228C53325AEA}"/>
                </a:ext>
              </a:extLst>
            </p:cNvPr>
            <p:cNvSpPr txBox="1"/>
            <p:nvPr/>
          </p:nvSpPr>
          <p:spPr>
            <a:xfrm>
              <a:off x="649255" y="523859"/>
              <a:ext cx="4380548" cy="646331"/>
            </a:xfrm>
            <a:prstGeom prst="rect">
              <a:avLst/>
            </a:prstGeom>
            <a:noFill/>
          </p:spPr>
          <p:txBody>
            <a:bodyPr wrap="none" rtlCol="0">
              <a:spAutoFit/>
            </a:bodyPr>
            <a:lstStyle/>
            <a:p>
              <a:r>
                <a:rPr lang="ja-JP" altLang="en-US" sz="3600" dirty="0">
                  <a:solidFill>
                    <a:schemeClr val="bg1"/>
                  </a:solidFill>
                  <a:latin typeface="メイリオ" panose="020B0604030504040204" pitchFamily="50" charset="-128"/>
                  <a:ea typeface="メイリオ" panose="020B0604030504040204" pitchFamily="50" charset="-128"/>
                </a:rPr>
                <a:t>筑波大生の睡眠データ</a:t>
              </a:r>
              <a:endParaRPr kumimoji="1" lang="ja-JP" altLang="en-US" sz="3600" dirty="0">
                <a:solidFill>
                  <a:schemeClr val="bg1"/>
                </a:solidFill>
                <a:latin typeface="メイリオ" panose="020B0604030504040204" pitchFamily="50" charset="-128"/>
                <a:ea typeface="メイリオ" panose="020B0604030504040204" pitchFamily="50" charset="-128"/>
              </a:endParaRPr>
            </a:p>
          </p:txBody>
        </p:sp>
      </p:grpSp>
      <p:sp>
        <p:nvSpPr>
          <p:cNvPr id="4" name="テキスト ボックス 3"/>
          <p:cNvSpPr txBox="1"/>
          <p:nvPr/>
        </p:nvSpPr>
        <p:spPr>
          <a:xfrm>
            <a:off x="682906" y="3729293"/>
            <a:ext cx="5362365"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アメリカ国立睡眠財団</a:t>
            </a:r>
            <a:r>
              <a:rPr kumimoji="1" lang="en-US" altLang="ja-JP" sz="2400" dirty="0">
                <a:latin typeface="メイリオ" panose="020B0604030504040204" pitchFamily="50" charset="-128"/>
                <a:ea typeface="メイリオ" panose="020B0604030504040204" pitchFamily="50" charset="-128"/>
              </a:rPr>
              <a:t>(NSF)</a:t>
            </a:r>
            <a:r>
              <a:rPr kumimoji="1" lang="ja-JP" altLang="en-US" sz="2400" dirty="0">
                <a:latin typeface="メイリオ" panose="020B0604030504040204" pitchFamily="50" charset="-128"/>
                <a:ea typeface="メイリオ" panose="020B0604030504040204" pitchFamily="50" charset="-128"/>
              </a:rPr>
              <a:t>によると</a:t>
            </a:r>
          </a:p>
        </p:txBody>
      </p:sp>
      <p:sp>
        <p:nvSpPr>
          <p:cNvPr id="6" name="テキスト ボックス 5"/>
          <p:cNvSpPr txBox="1"/>
          <p:nvPr/>
        </p:nvSpPr>
        <p:spPr>
          <a:xfrm>
            <a:off x="1821989" y="4315423"/>
            <a:ext cx="4798108" cy="1077218"/>
          </a:xfrm>
          <a:prstGeom prst="rect">
            <a:avLst/>
          </a:prstGeom>
          <a:noFill/>
        </p:spPr>
        <p:txBody>
          <a:bodyPr wrap="none" rtlCol="0">
            <a:spAutoFit/>
          </a:bodyPr>
          <a:lstStyle/>
          <a:p>
            <a:r>
              <a:rPr kumimoji="1" lang="en-US" altLang="ja-JP" sz="3200" dirty="0">
                <a:latin typeface="メイリオ" panose="020B0604030504040204" pitchFamily="50" charset="-128"/>
                <a:ea typeface="メイリオ" panose="020B0604030504040204" pitchFamily="50" charset="-128"/>
              </a:rPr>
              <a:t>18〜25</a:t>
            </a:r>
            <a:r>
              <a:rPr kumimoji="1" lang="ja-JP" altLang="en-US" sz="3200" dirty="0">
                <a:latin typeface="メイリオ" panose="020B0604030504040204" pitchFamily="50" charset="-128"/>
                <a:ea typeface="メイリオ" panose="020B0604030504040204" pitchFamily="50" charset="-128"/>
              </a:rPr>
              <a:t>歳</a:t>
            </a:r>
            <a:endParaRPr lang="en-US" altLang="ja-JP" sz="3200" dirty="0">
              <a:latin typeface="メイリオ" panose="020B0604030504040204" pitchFamily="50" charset="-128"/>
              <a:ea typeface="メイリオ" panose="020B0604030504040204" pitchFamily="50" charset="-128"/>
            </a:endParaRPr>
          </a:p>
          <a:p>
            <a:r>
              <a:rPr lang="en-US" altLang="ja-JP" sz="3200" dirty="0">
                <a:latin typeface="メイリオ" panose="020B0604030504040204" pitchFamily="50" charset="-128"/>
                <a:ea typeface="メイリオ" panose="020B0604030504040204" pitchFamily="50" charset="-128"/>
              </a:rPr>
              <a:t>→</a:t>
            </a:r>
            <a:r>
              <a:rPr lang="en-US" altLang="ja-JP" sz="3200" dirty="0">
                <a:solidFill>
                  <a:schemeClr val="tx2">
                    <a:lumMod val="60000"/>
                    <a:lumOff val="40000"/>
                  </a:schemeClr>
                </a:solidFill>
                <a:latin typeface="メイリオ" panose="020B0604030504040204" pitchFamily="50" charset="-128"/>
                <a:ea typeface="メイリオ" panose="020B0604030504040204" pitchFamily="50" charset="-128"/>
              </a:rPr>
              <a:t>7〜9</a:t>
            </a:r>
            <a:r>
              <a:rPr lang="ja-JP" altLang="en-US" sz="3200" dirty="0">
                <a:solidFill>
                  <a:schemeClr val="tx2">
                    <a:lumMod val="60000"/>
                    <a:lumOff val="40000"/>
                  </a:schemeClr>
                </a:solidFill>
                <a:latin typeface="メイリオ" panose="020B0604030504040204" pitchFamily="50" charset="-128"/>
                <a:ea typeface="メイリオ" panose="020B0604030504040204" pitchFamily="50" charset="-128"/>
              </a:rPr>
              <a:t>時間</a:t>
            </a:r>
            <a:r>
              <a:rPr lang="ja-JP" altLang="en-US" sz="3200" dirty="0">
                <a:latin typeface="メイリオ" panose="020B0604030504040204" pitchFamily="50" charset="-128"/>
                <a:ea typeface="メイリオ" panose="020B0604030504040204" pitchFamily="50" charset="-128"/>
              </a:rPr>
              <a:t>の睡眠を推奨</a:t>
            </a:r>
            <a:endParaRPr kumimoji="1" lang="ja-JP" altLang="en-US" sz="32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7930F85C-EF3E-5341-BB33-228C53325AEA}"/>
              </a:ext>
            </a:extLst>
          </p:cNvPr>
          <p:cNvSpPr txBox="1"/>
          <p:nvPr/>
        </p:nvSpPr>
        <p:spPr>
          <a:xfrm>
            <a:off x="1415526" y="5562389"/>
            <a:ext cx="6340197" cy="707886"/>
          </a:xfrm>
          <a:prstGeom prst="rect">
            <a:avLst/>
          </a:prstGeom>
          <a:solidFill>
            <a:schemeClr val="accent2">
              <a:lumMod val="20000"/>
              <a:lumOff val="80000"/>
            </a:schemeClr>
          </a:solidFill>
        </p:spPr>
        <p:txBody>
          <a:bodyPr wrap="none" rtlCol="0">
            <a:spAutoFit/>
          </a:bodyPr>
          <a:lstStyle/>
          <a:p>
            <a:r>
              <a:rPr kumimoji="1" lang="ja-JP" altLang="en-US" sz="4000" dirty="0">
                <a:solidFill>
                  <a:srgbClr val="FF0000"/>
                </a:solidFill>
                <a:latin typeface="メイリオ" panose="020B0604030504040204" pitchFamily="50" charset="-128"/>
                <a:ea typeface="メイリオ" panose="020B0604030504040204" pitchFamily="50" charset="-128"/>
              </a:rPr>
              <a:t>筑波大生の睡眠時間は短い</a:t>
            </a:r>
          </a:p>
        </p:txBody>
      </p:sp>
      <p:sp>
        <p:nvSpPr>
          <p:cNvPr id="14" name="正方形/長方形 13"/>
          <p:cNvSpPr/>
          <p:nvPr/>
        </p:nvSpPr>
        <p:spPr>
          <a:xfrm>
            <a:off x="1150385" y="6433533"/>
            <a:ext cx="9414303" cy="523220"/>
          </a:xfrm>
          <a:prstGeom prst="rect">
            <a:avLst/>
          </a:prstGeom>
        </p:spPr>
        <p:txBody>
          <a:bodyPr wrap="square">
            <a:spAutoFit/>
          </a:bodyPr>
          <a:lstStyle/>
          <a:p>
            <a:pPr lvl="0">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出典：</a:t>
            </a:r>
            <a:r>
              <a:rPr lang="ja-JP" altLang="en-US" sz="1400" dirty="0">
                <a:solidFill>
                  <a:prstClr val="black"/>
                </a:solidFill>
                <a:latin typeface="メイリオ" panose="020B0604030504040204" pitchFamily="50" charset="-128"/>
                <a:ea typeface="メイリオ" panose="020B0604030504040204" pitchFamily="50" charset="-128"/>
              </a:rPr>
              <a:t>アメリカ国立睡眠財団</a:t>
            </a:r>
            <a:r>
              <a:rPr kumimoji="1" lang="ja-JP" altLang="en-US" sz="1400" b="0" i="0" u="none" strike="noStrike" kern="1200" cap="none" spc="0" normalizeH="0" noProof="0" dirty="0">
                <a:ln>
                  <a:noFill/>
                </a:ln>
                <a:solidFill>
                  <a:prstClr val="black"/>
                </a:solidFill>
                <a:effectLst/>
                <a:uLnTx/>
                <a:uFillTx/>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HOW MUCH SLEEP DO WE REALLY NEED?</a:t>
            </a:r>
            <a:r>
              <a:rPr kumimoji="1" lang="ja-JP" altLang="en-US" sz="1400" b="0" i="0" u="none" strike="noStrike" kern="1200" cap="none" spc="0" normalizeH="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800" b="0"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rPr>
              <a:t>13)</a:t>
            </a:r>
          </a:p>
          <a:p>
            <a:pPr lvl="0">
              <a:defRPr/>
            </a:pPr>
            <a:r>
              <a:rPr lang="en-US" altLang="ja-JP" sz="1400" dirty="0">
                <a:solidFill>
                  <a:prstClr val="black"/>
                </a:solidFill>
                <a:latin typeface="メイリオ" panose="020B0604030504040204" pitchFamily="50" charset="-128"/>
                <a:ea typeface="メイリオ" panose="020B0604030504040204" pitchFamily="50" charset="-128"/>
              </a:rPr>
              <a:t>https://</a:t>
            </a:r>
            <a:r>
              <a:rPr lang="en-US" altLang="ja-JP" sz="1400" dirty="0" err="1">
                <a:solidFill>
                  <a:prstClr val="black"/>
                </a:solidFill>
                <a:latin typeface="メイリオ" panose="020B0604030504040204" pitchFamily="50" charset="-128"/>
                <a:ea typeface="メイリオ" panose="020B0604030504040204" pitchFamily="50" charset="-128"/>
              </a:rPr>
              <a:t>sleepfoundation.org</a:t>
            </a:r>
            <a:r>
              <a:rPr lang="en-US" altLang="ja-JP" sz="1400" dirty="0">
                <a:solidFill>
                  <a:prstClr val="black"/>
                </a:solidFill>
                <a:latin typeface="メイリオ" panose="020B0604030504040204" pitchFamily="50" charset="-128"/>
                <a:ea typeface="メイリオ" panose="020B0604030504040204" pitchFamily="50" charset="-128"/>
              </a:rPr>
              <a:t>/how-sleep-works/how-much-sleep-do-we-really-need</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0748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9791DFF-FD54-7B44-9A52-7D9A5D7D4C11}" type="slidenum">
              <a:rPr kumimoji="1" lang="ja-JP" altLang="en-US" smtClean="0"/>
              <a:t>25</a:t>
            </a:fld>
            <a:endParaRPr kumimoji="1" lang="ja-JP" altLang="en-US"/>
          </a:p>
        </p:txBody>
      </p:sp>
      <p:graphicFrame>
        <p:nvGraphicFramePr>
          <p:cNvPr id="5" name="コンテンツ プレースホルダー 9"/>
          <p:cNvGraphicFramePr>
            <a:graphicFrameLocks/>
          </p:cNvGraphicFramePr>
          <p:nvPr>
            <p:extLst>
              <p:ext uri="{D42A27DB-BD31-4B8C-83A1-F6EECF244321}">
                <p14:modId xmlns:p14="http://schemas.microsoft.com/office/powerpoint/2010/main" val="370129138"/>
              </p:ext>
            </p:extLst>
          </p:nvPr>
        </p:nvGraphicFramePr>
        <p:xfrm>
          <a:off x="118533" y="1143601"/>
          <a:ext cx="8411029" cy="4823505"/>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2585944" y="6173134"/>
            <a:ext cx="4252186"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図</a:t>
            </a:r>
            <a:r>
              <a:rPr lang="ja-JP" altLang="ja-JP" dirty="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　授業中に眠くなる頻度と寝る頻度</a:t>
            </a:r>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5BFE8E93-12A5-9341-93FF-44442FC1AAA8}"/>
              </a:ext>
            </a:extLst>
          </p:cNvPr>
          <p:cNvSpPr txBox="1"/>
          <p:nvPr/>
        </p:nvSpPr>
        <p:spPr>
          <a:xfrm>
            <a:off x="650482" y="294696"/>
            <a:ext cx="7879080" cy="707886"/>
          </a:xfrm>
          <a:prstGeom prst="rect">
            <a:avLst/>
          </a:prstGeom>
          <a:noFill/>
        </p:spPr>
        <p:txBody>
          <a:bodyPr wrap="none" rtlCol="0">
            <a:spAutoFit/>
          </a:bodyPr>
          <a:lstStyle/>
          <a:p>
            <a:r>
              <a:rPr lang="ja-JP" altLang="en-US" sz="4000" dirty="0">
                <a:solidFill>
                  <a:srgbClr val="FF9300"/>
                </a:solidFill>
                <a:latin typeface="メイリオ" panose="020B0604030504040204" pitchFamily="50" charset="-128"/>
                <a:ea typeface="メイリオ" panose="020B0604030504040204" pitchFamily="50" charset="-128"/>
              </a:rPr>
              <a:t>授業で眠くなる・寝てしまう頻度</a:t>
            </a:r>
            <a:endParaRPr kumimoji="1" lang="ja-JP" altLang="en-US" sz="4000" dirty="0">
              <a:solidFill>
                <a:srgbClr val="FF9300"/>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1615431" y="2051353"/>
            <a:ext cx="5073235" cy="1045028"/>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64763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27320" y="1797941"/>
            <a:ext cx="8767755" cy="4258563"/>
          </a:xfrm>
          <a:prstGeom prst="rect">
            <a:avLst/>
          </a:prstGeom>
          <a:ln>
            <a:noFill/>
          </a:ln>
        </p:spPr>
      </p:pic>
      <p:sp>
        <p:nvSpPr>
          <p:cNvPr id="10" name="テキスト ボックス 9"/>
          <p:cNvSpPr txBox="1"/>
          <p:nvPr/>
        </p:nvSpPr>
        <p:spPr>
          <a:xfrm>
            <a:off x="2414181" y="5913759"/>
            <a:ext cx="4570482" cy="646331"/>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図</a:t>
            </a:r>
            <a:r>
              <a:rPr lang="ja-JP" altLang="ja-JP" dirty="0">
                <a:latin typeface="メイリオ" panose="020B0604030504040204" pitchFamily="50" charset="-128"/>
                <a:ea typeface="メイリオ" panose="020B0604030504040204" pitchFamily="50" charset="-128"/>
              </a:rPr>
              <a:t>6</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筑波大学生における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授業で眠くなる頻度と睡眠時間の関係</a:t>
            </a:r>
          </a:p>
        </p:txBody>
      </p:sp>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1198" y="2768997"/>
            <a:ext cx="2373464" cy="1456080"/>
          </a:xfrm>
          <a:prstGeom prst="rect">
            <a:avLst/>
          </a:prstGeom>
        </p:spPr>
      </p:pic>
      <p:sp>
        <p:nvSpPr>
          <p:cNvPr id="12" name="テキスト ボックス 11">
            <a:extLst>
              <a:ext uri="{FF2B5EF4-FFF2-40B4-BE49-F238E27FC236}">
                <a16:creationId xmlns:a16="http://schemas.microsoft.com/office/drawing/2014/main" id="{8B790ECD-F3DA-F240-AAED-8647D59F4CC6}"/>
              </a:ext>
            </a:extLst>
          </p:cNvPr>
          <p:cNvSpPr txBox="1"/>
          <p:nvPr/>
        </p:nvSpPr>
        <p:spPr>
          <a:xfrm>
            <a:off x="158697" y="347618"/>
            <a:ext cx="8905002" cy="707886"/>
          </a:xfrm>
          <a:prstGeom prst="rect">
            <a:avLst/>
          </a:prstGeom>
          <a:noFill/>
        </p:spPr>
        <p:txBody>
          <a:bodyPr wrap="none" rtlCol="0">
            <a:spAutoFit/>
          </a:bodyPr>
          <a:lstStyle/>
          <a:p>
            <a:r>
              <a:rPr kumimoji="1" lang="ja-JP" altLang="en-US" sz="4000" dirty="0">
                <a:solidFill>
                  <a:srgbClr val="FF9300"/>
                </a:solidFill>
                <a:latin typeface="メイリオ" panose="020B0604030504040204" pitchFamily="50" charset="-128"/>
                <a:ea typeface="メイリオ" panose="020B0604030504040204" pitchFamily="50" charset="-128"/>
              </a:rPr>
              <a:t>睡眠時間と授業中眠くなる頻度の関係</a:t>
            </a:r>
          </a:p>
        </p:txBody>
      </p:sp>
      <p:sp>
        <p:nvSpPr>
          <p:cNvPr id="3" name="スライド番号プレースホルダー 2">
            <a:extLst>
              <a:ext uri="{FF2B5EF4-FFF2-40B4-BE49-F238E27FC236}">
                <a16:creationId xmlns:a16="http://schemas.microsoft.com/office/drawing/2014/main" id="{04B49F4D-19C1-F446-BF4B-8E53F0BE0EA1}"/>
              </a:ext>
            </a:extLst>
          </p:cNvPr>
          <p:cNvSpPr>
            <a:spLocks noGrp="1"/>
          </p:cNvSpPr>
          <p:nvPr>
            <p:ph type="sldNum" sz="quarter" idx="12"/>
          </p:nvPr>
        </p:nvSpPr>
        <p:spPr/>
        <p:txBody>
          <a:bodyPr/>
          <a:lstStyle/>
          <a:p>
            <a:fld id="{E9791DFF-FD54-7B44-9A52-7D9A5D7D4C11}" type="slidenum">
              <a:rPr kumimoji="1" lang="ja-JP" altLang="en-US" smtClean="0"/>
              <a:t>26</a:t>
            </a:fld>
            <a:endParaRPr kumimoji="1" lang="ja-JP" altLang="en-US"/>
          </a:p>
        </p:txBody>
      </p:sp>
      <p:sp>
        <p:nvSpPr>
          <p:cNvPr id="4" name="雲形吹き出し 3"/>
          <p:cNvSpPr/>
          <p:nvPr/>
        </p:nvSpPr>
        <p:spPr>
          <a:xfrm>
            <a:off x="5334000" y="1085409"/>
            <a:ext cx="3810000" cy="1044267"/>
          </a:xfrm>
          <a:prstGeom prst="cloudCallout">
            <a:avLst>
              <a:gd name="adj1" fmla="val -24969"/>
              <a:gd name="adj2" fmla="val 145172"/>
            </a:avLst>
          </a:prstGeom>
          <a:gradFill>
            <a:gsLst>
              <a:gs pos="0">
                <a:schemeClr val="tx2">
                  <a:lumMod val="7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睡眠時間が長い</a:t>
            </a:r>
            <a:r>
              <a:rPr lang="ja-JP" altLang="en-US" dirty="0">
                <a:latin typeface="メイリオ" panose="020B0604030504040204" pitchFamily="50" charset="-128"/>
                <a:ea typeface="メイリオ" panose="020B0604030504040204" pitchFamily="50" charset="-128"/>
              </a:rPr>
              <a:t>程授業で眠くなる頻度は低い</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06812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9791DFF-FD54-7B44-9A52-7D9A5D7D4C11}" type="slidenum">
              <a:rPr kumimoji="1" lang="ja-JP" altLang="en-US" smtClean="0"/>
              <a:t>27</a:t>
            </a:fld>
            <a:endParaRPr kumimoji="1" lang="ja-JP" altLang="en-US"/>
          </a:p>
        </p:txBody>
      </p:sp>
      <p:grpSp>
        <p:nvGrpSpPr>
          <p:cNvPr id="16" name="グループ化 15"/>
          <p:cNvGrpSpPr/>
          <p:nvPr/>
        </p:nvGrpSpPr>
        <p:grpSpPr>
          <a:xfrm>
            <a:off x="4877874" y="280258"/>
            <a:ext cx="4138104" cy="750622"/>
            <a:chOff x="4933950" y="446105"/>
            <a:chExt cx="4138104" cy="750622"/>
          </a:xfrm>
        </p:grpSpPr>
        <p:sp>
          <p:nvSpPr>
            <p:cNvPr id="5" name="四角形吹き出し 4"/>
            <p:cNvSpPr/>
            <p:nvPr/>
          </p:nvSpPr>
          <p:spPr>
            <a:xfrm>
              <a:off x="4933950" y="446105"/>
              <a:ext cx="4048125" cy="750622"/>
            </a:xfrm>
            <a:prstGeom prst="wedgeRectCallout">
              <a:avLst>
                <a:gd name="adj1" fmla="val -67422"/>
                <a:gd name="adj2" fmla="val 99299"/>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5040181" y="488841"/>
              <a:ext cx="4031873" cy="707886"/>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rPr>
                <a:t>スタンフォード大学で作成された</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眠気の自己評価尺度</a:t>
              </a:r>
              <a:endParaRPr kumimoji="1" lang="ja-JP" altLang="en-US" sz="2000" dirty="0">
                <a:latin typeface="メイリオ" panose="020B0604030504040204" pitchFamily="50" charset="-128"/>
                <a:ea typeface="メイリオ" panose="020B0604030504040204" pitchFamily="50" charset="-128"/>
              </a:endParaRPr>
            </a:p>
          </p:txBody>
        </p:sp>
      </p:grpSp>
      <p:sp>
        <p:nvSpPr>
          <p:cNvPr id="7" name="テキスト ボックス 6"/>
          <p:cNvSpPr txBox="1"/>
          <p:nvPr/>
        </p:nvSpPr>
        <p:spPr>
          <a:xfrm>
            <a:off x="336750" y="1416949"/>
            <a:ext cx="8350049" cy="830997"/>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rPr>
              <a:t>スタンフォード眠気尺度</a:t>
            </a:r>
            <a:r>
              <a:rPr lang="en-US" altLang="ja-JP" sz="2400" baseline="30000" dirty="0">
                <a:latin typeface="メイリオ" panose="020B0604030504040204" pitchFamily="50" charset="-128"/>
                <a:ea typeface="メイリオ" panose="020B0604030504040204" pitchFamily="50" charset="-128"/>
              </a:rPr>
              <a:t>14)</a:t>
            </a:r>
            <a:r>
              <a:rPr lang="ja-JP" altLang="en-US" sz="2400" dirty="0">
                <a:latin typeface="メイリオ" panose="020B0604030504040204" pitchFamily="50" charset="-128"/>
                <a:ea typeface="メイリオ" panose="020B0604030504040204" pitchFamily="50" charset="-128"/>
              </a:rPr>
              <a:t>を</a:t>
            </a:r>
            <a:r>
              <a:rPr kumimoji="1" lang="ja-JP" altLang="en-US" sz="2400" dirty="0">
                <a:latin typeface="メイリオ" panose="020B0604030504040204" pitchFamily="50" charset="-128"/>
                <a:ea typeface="メイリオ" panose="020B0604030504040204" pitchFamily="50" charset="-128"/>
              </a:rPr>
              <a:t>用いて筑波大生の授業における各時限ごとの眠気の尺度を測定</a:t>
            </a:r>
          </a:p>
        </p:txBody>
      </p:sp>
      <p:grpSp>
        <p:nvGrpSpPr>
          <p:cNvPr id="10" name="グループ化 9"/>
          <p:cNvGrpSpPr/>
          <p:nvPr/>
        </p:nvGrpSpPr>
        <p:grpSpPr>
          <a:xfrm>
            <a:off x="112041" y="224453"/>
            <a:ext cx="4555512" cy="972274"/>
            <a:chOff x="3799465" y="893520"/>
            <a:chExt cx="5786619" cy="972274"/>
          </a:xfrm>
        </p:grpSpPr>
        <p:sp>
          <p:nvSpPr>
            <p:cNvPr id="9" name="角丸四角形 8">
              <a:extLst>
                <a:ext uri="{FF2B5EF4-FFF2-40B4-BE49-F238E27FC236}">
                  <a16:creationId xmlns:a16="http://schemas.microsoft.com/office/drawing/2014/main" id="{D17E7583-747F-CE4D-9F12-D7B28B682D2B}"/>
                </a:ext>
              </a:extLst>
            </p:cNvPr>
            <p:cNvSpPr/>
            <p:nvPr/>
          </p:nvSpPr>
          <p:spPr>
            <a:xfrm>
              <a:off x="3799465" y="893520"/>
              <a:ext cx="5786619" cy="9722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066624" y="1115172"/>
              <a:ext cx="5447261" cy="584775"/>
            </a:xfrm>
            <a:prstGeom prst="rect">
              <a:avLst/>
            </a:prstGeom>
            <a:noFill/>
          </p:spPr>
          <p:txBody>
            <a:bodyPr wrap="none" rtlCol="0">
              <a:spAutoFit/>
            </a:bodyPr>
            <a:lstStyle/>
            <a:p>
              <a:r>
                <a:rPr kumimoji="1" lang="ja-JP" altLang="en-US" sz="3200" dirty="0">
                  <a:solidFill>
                    <a:schemeClr val="bg1"/>
                  </a:solidFill>
                  <a:latin typeface="メイリオ" panose="020B0604030504040204" pitchFamily="50" charset="-128"/>
                  <a:ea typeface="メイリオ" panose="020B0604030504040204" pitchFamily="50" charset="-128"/>
                </a:rPr>
                <a:t>何限が一番眠くなる？</a:t>
              </a:r>
            </a:p>
          </p:txBody>
        </p:sp>
      </p:grpSp>
      <p:graphicFrame>
        <p:nvGraphicFramePr>
          <p:cNvPr id="14" name="表 13">
            <a:extLst>
              <a:ext uri="{FF2B5EF4-FFF2-40B4-BE49-F238E27FC236}">
                <a16:creationId xmlns:a16="http://schemas.microsoft.com/office/drawing/2014/main" id="{7D21BAEE-F010-4C46-89DA-E3AF3C8827B7}"/>
              </a:ext>
            </a:extLst>
          </p:cNvPr>
          <p:cNvGraphicFramePr>
            <a:graphicFrameLocks noGrp="1"/>
          </p:cNvGraphicFramePr>
          <p:nvPr>
            <p:extLst>
              <p:ext uri="{D42A27DB-BD31-4B8C-83A1-F6EECF244321}">
                <p14:modId xmlns:p14="http://schemas.microsoft.com/office/powerpoint/2010/main" val="378769057"/>
              </p:ext>
            </p:extLst>
          </p:nvPr>
        </p:nvGraphicFramePr>
        <p:xfrm>
          <a:off x="565834" y="2472046"/>
          <a:ext cx="7891879" cy="3928699"/>
        </p:xfrm>
        <a:graphic>
          <a:graphicData uri="http://schemas.openxmlformats.org/drawingml/2006/table">
            <a:tbl>
              <a:tblPr firstRow="1" bandRow="1">
                <a:tableStyleId>{5C22544A-7EE6-4342-B048-85BDC9FD1C3A}</a:tableStyleId>
              </a:tblPr>
              <a:tblGrid>
                <a:gridCol w="7026871">
                  <a:extLst>
                    <a:ext uri="{9D8B030D-6E8A-4147-A177-3AD203B41FA5}">
                      <a16:colId xmlns:a16="http://schemas.microsoft.com/office/drawing/2014/main" val="3316038461"/>
                    </a:ext>
                  </a:extLst>
                </a:gridCol>
                <a:gridCol w="865008">
                  <a:extLst>
                    <a:ext uri="{9D8B030D-6E8A-4147-A177-3AD203B41FA5}">
                      <a16:colId xmlns:a16="http://schemas.microsoft.com/office/drawing/2014/main" val="3476508159"/>
                    </a:ext>
                  </a:extLst>
                </a:gridCol>
              </a:tblGrid>
              <a:tr h="403654">
                <a:tc>
                  <a:txBody>
                    <a:bodyPr/>
                    <a:lstStyle/>
                    <a:p>
                      <a:r>
                        <a:rPr kumimoji="1" lang="ja-JP" altLang="en-US" sz="1800" dirty="0"/>
                        <a:t>眠気の程度</a:t>
                      </a:r>
                    </a:p>
                  </a:txBody>
                  <a:tcPr/>
                </a:tc>
                <a:tc>
                  <a:txBody>
                    <a:bodyPr/>
                    <a:lstStyle/>
                    <a:p>
                      <a:r>
                        <a:rPr kumimoji="1" lang="ja-JP" altLang="en-US" sz="1800" dirty="0"/>
                        <a:t>点数</a:t>
                      </a:r>
                    </a:p>
                  </a:txBody>
                  <a:tcPr/>
                </a:tc>
                <a:extLst>
                  <a:ext uri="{0D108BD9-81ED-4DB2-BD59-A6C34878D82A}">
                    <a16:rowId xmlns:a16="http://schemas.microsoft.com/office/drawing/2014/main" val="3293530921"/>
                  </a:ext>
                </a:extLst>
              </a:tr>
              <a:tr h="457475">
                <a:tc>
                  <a:txBody>
                    <a:bodyPr/>
                    <a:lstStyle/>
                    <a:p>
                      <a:r>
                        <a:rPr kumimoji="1" lang="ja-JP" altLang="en-US" sz="1800" b="0" i="0" kern="1200" dirty="0">
                          <a:solidFill>
                            <a:schemeClr val="dk1"/>
                          </a:solidFill>
                          <a:effectLst/>
                          <a:latin typeface="+mn-lt"/>
                          <a:ea typeface="+mn-ea"/>
                          <a:cs typeface="+mn-cs"/>
                        </a:rPr>
                        <a:t>やる気があり、活発で、頭がさえていて、眠くない感じ</a:t>
                      </a:r>
                      <a:endParaRPr kumimoji="1" lang="ja-JP" altLang="en-US" sz="1800" dirty="0"/>
                    </a:p>
                  </a:txBody>
                  <a:tcPr>
                    <a:solidFill>
                      <a:schemeClr val="accent1">
                        <a:lumMod val="20000"/>
                        <a:lumOff val="80000"/>
                      </a:schemeClr>
                    </a:solidFill>
                  </a:tcPr>
                </a:tc>
                <a:tc>
                  <a:txBody>
                    <a:bodyPr/>
                    <a:lstStyle/>
                    <a:p>
                      <a:r>
                        <a:rPr kumimoji="1" lang="en-US" altLang="ja-JP" sz="1800" dirty="0"/>
                        <a:t>1</a:t>
                      </a:r>
                      <a:endParaRPr kumimoji="1" lang="ja-JP" altLang="en-US" sz="1800" dirty="0"/>
                    </a:p>
                  </a:txBody>
                  <a:tcPr>
                    <a:solidFill>
                      <a:schemeClr val="accent1">
                        <a:lumMod val="20000"/>
                        <a:lumOff val="80000"/>
                      </a:schemeClr>
                    </a:solidFill>
                  </a:tcPr>
                </a:tc>
                <a:extLst>
                  <a:ext uri="{0D108BD9-81ED-4DB2-BD59-A6C34878D82A}">
                    <a16:rowId xmlns:a16="http://schemas.microsoft.com/office/drawing/2014/main" val="2043163366"/>
                  </a:ext>
                </a:extLst>
              </a:tr>
              <a:tr h="457475">
                <a:tc>
                  <a:txBody>
                    <a:bodyPr/>
                    <a:lstStyle/>
                    <a:p>
                      <a:r>
                        <a:rPr kumimoji="1" lang="ja-JP" altLang="en-US" sz="1800" b="0" i="0" kern="1200" dirty="0">
                          <a:solidFill>
                            <a:schemeClr val="dk1"/>
                          </a:solidFill>
                          <a:effectLst/>
                          <a:latin typeface="+mn-lt"/>
                          <a:ea typeface="+mn-ea"/>
                          <a:cs typeface="+mn-cs"/>
                        </a:rPr>
                        <a:t>最高とはいえないまでも、頭の働きが活発、集中していられる</a:t>
                      </a:r>
                      <a:endParaRPr kumimoji="1" lang="ja-JP" altLang="en-US" sz="1800" dirty="0"/>
                    </a:p>
                  </a:txBody>
                  <a:tcPr>
                    <a:solidFill>
                      <a:schemeClr val="accent1">
                        <a:lumMod val="20000"/>
                        <a:lumOff val="80000"/>
                      </a:schemeClr>
                    </a:solidFill>
                  </a:tcPr>
                </a:tc>
                <a:tc>
                  <a:txBody>
                    <a:bodyPr/>
                    <a:lstStyle/>
                    <a:p>
                      <a:r>
                        <a:rPr kumimoji="1" lang="en-US" altLang="ja-JP" sz="1800" dirty="0"/>
                        <a:t>2</a:t>
                      </a:r>
                      <a:endParaRPr kumimoji="1" lang="ja-JP" altLang="en-US" sz="1800" dirty="0"/>
                    </a:p>
                  </a:txBody>
                  <a:tcPr>
                    <a:solidFill>
                      <a:schemeClr val="accent1">
                        <a:lumMod val="20000"/>
                        <a:lumOff val="80000"/>
                      </a:schemeClr>
                    </a:solidFill>
                  </a:tcPr>
                </a:tc>
                <a:extLst>
                  <a:ext uri="{0D108BD9-81ED-4DB2-BD59-A6C34878D82A}">
                    <a16:rowId xmlns:a16="http://schemas.microsoft.com/office/drawing/2014/main" val="3395360743"/>
                  </a:ext>
                </a:extLst>
              </a:tr>
              <a:tr h="618936">
                <a:tc>
                  <a:txBody>
                    <a:bodyPr/>
                    <a:lstStyle/>
                    <a:p>
                      <a:r>
                        <a:rPr kumimoji="1" lang="ja-JP" altLang="en-US" sz="1800" b="0" i="0" kern="1200" dirty="0">
                          <a:solidFill>
                            <a:schemeClr val="dk1"/>
                          </a:solidFill>
                          <a:effectLst/>
                          <a:latin typeface="+mn-lt"/>
                          <a:ea typeface="+mn-ea"/>
                          <a:cs typeface="+mn-cs"/>
                        </a:rPr>
                        <a:t>くつろいで起きている、しかしどちらかというと少し頭がぼんやりし反応が悪い</a:t>
                      </a:r>
                      <a:endParaRPr kumimoji="1" lang="ja-JP" altLang="en-US" sz="1800" dirty="0"/>
                    </a:p>
                  </a:txBody>
                  <a:tcPr>
                    <a:solidFill>
                      <a:schemeClr val="accent1">
                        <a:lumMod val="60000"/>
                        <a:lumOff val="40000"/>
                      </a:schemeClr>
                    </a:solidFill>
                  </a:tcPr>
                </a:tc>
                <a:tc>
                  <a:txBody>
                    <a:bodyPr/>
                    <a:lstStyle/>
                    <a:p>
                      <a:r>
                        <a:rPr kumimoji="1" lang="en-US" altLang="ja-JP" sz="1800" dirty="0"/>
                        <a:t>3</a:t>
                      </a:r>
                      <a:endParaRPr kumimoji="1" lang="ja-JP" altLang="en-US" sz="1800" dirty="0"/>
                    </a:p>
                  </a:txBody>
                  <a:tcPr>
                    <a:solidFill>
                      <a:schemeClr val="accent1">
                        <a:lumMod val="60000"/>
                        <a:lumOff val="40000"/>
                      </a:schemeClr>
                    </a:solidFill>
                  </a:tcPr>
                </a:tc>
                <a:extLst>
                  <a:ext uri="{0D108BD9-81ED-4DB2-BD59-A6C34878D82A}">
                    <a16:rowId xmlns:a16="http://schemas.microsoft.com/office/drawing/2014/main" val="3864040117"/>
                  </a:ext>
                </a:extLst>
              </a:tr>
              <a:tr h="457475">
                <a:tc>
                  <a:txBody>
                    <a:bodyPr/>
                    <a:lstStyle/>
                    <a:p>
                      <a:r>
                        <a:rPr kumimoji="1" lang="ja-JP" altLang="en-US" sz="1800" b="0" i="0" kern="1200" dirty="0">
                          <a:solidFill>
                            <a:schemeClr val="dk1"/>
                          </a:solidFill>
                          <a:effectLst/>
                          <a:latin typeface="+mn-lt"/>
                          <a:ea typeface="+mn-ea"/>
                          <a:cs typeface="+mn-cs"/>
                        </a:rPr>
                        <a:t>すこしぼんやりしていて、何かしたいと思わない</a:t>
                      </a:r>
                      <a:endParaRPr kumimoji="1" lang="ja-JP" altLang="en-US" sz="1800" dirty="0"/>
                    </a:p>
                  </a:txBody>
                  <a:tcPr>
                    <a:solidFill>
                      <a:schemeClr val="accent1">
                        <a:lumMod val="60000"/>
                        <a:lumOff val="40000"/>
                      </a:schemeClr>
                    </a:solidFill>
                  </a:tcPr>
                </a:tc>
                <a:tc>
                  <a:txBody>
                    <a:bodyPr/>
                    <a:lstStyle/>
                    <a:p>
                      <a:r>
                        <a:rPr kumimoji="1" lang="en-US" altLang="ja-JP" sz="1800" dirty="0"/>
                        <a:t>4</a:t>
                      </a:r>
                      <a:endParaRPr kumimoji="1" lang="ja-JP" altLang="en-US" sz="1800" dirty="0"/>
                    </a:p>
                  </a:txBody>
                  <a:tcPr>
                    <a:solidFill>
                      <a:schemeClr val="accent1">
                        <a:lumMod val="60000"/>
                        <a:lumOff val="40000"/>
                      </a:schemeClr>
                    </a:solidFill>
                  </a:tcPr>
                </a:tc>
                <a:extLst>
                  <a:ext uri="{0D108BD9-81ED-4DB2-BD59-A6C34878D82A}">
                    <a16:rowId xmlns:a16="http://schemas.microsoft.com/office/drawing/2014/main" val="2463056373"/>
                  </a:ext>
                </a:extLst>
              </a:tr>
              <a:tr h="457475">
                <a:tc>
                  <a:txBody>
                    <a:bodyPr/>
                    <a:lstStyle/>
                    <a:p>
                      <a:r>
                        <a:rPr kumimoji="1" lang="ja-JP" altLang="en-US" sz="1800" b="0" i="0" kern="1200" dirty="0">
                          <a:solidFill>
                            <a:schemeClr val="dk1"/>
                          </a:solidFill>
                          <a:effectLst/>
                          <a:latin typeface="+mn-lt"/>
                          <a:ea typeface="+mn-ea"/>
                          <a:cs typeface="+mn-cs"/>
                        </a:rPr>
                        <a:t>ぼんやりしている、集中していられない、起きているのが困難</a:t>
                      </a:r>
                      <a:endParaRPr kumimoji="1" lang="ja-JP" altLang="en-US" sz="1800" dirty="0"/>
                    </a:p>
                  </a:txBody>
                  <a:tcPr>
                    <a:solidFill>
                      <a:schemeClr val="accent2">
                        <a:lumMod val="40000"/>
                        <a:lumOff val="60000"/>
                      </a:schemeClr>
                    </a:solidFill>
                  </a:tcPr>
                </a:tc>
                <a:tc>
                  <a:txBody>
                    <a:bodyPr/>
                    <a:lstStyle/>
                    <a:p>
                      <a:r>
                        <a:rPr kumimoji="1" lang="en-US" altLang="ja-JP" sz="1800" dirty="0"/>
                        <a:t>5</a:t>
                      </a:r>
                      <a:endParaRPr kumimoji="1" lang="ja-JP" altLang="en-US" sz="1800" dirty="0"/>
                    </a:p>
                  </a:txBody>
                  <a:tcPr>
                    <a:solidFill>
                      <a:schemeClr val="accent2">
                        <a:lumMod val="40000"/>
                        <a:lumOff val="60000"/>
                      </a:schemeClr>
                    </a:solidFill>
                  </a:tcPr>
                </a:tc>
                <a:extLst>
                  <a:ext uri="{0D108BD9-81ED-4DB2-BD59-A6C34878D82A}">
                    <a16:rowId xmlns:a16="http://schemas.microsoft.com/office/drawing/2014/main" val="2546909638"/>
                  </a:ext>
                </a:extLst>
              </a:tr>
              <a:tr h="457475">
                <a:tc>
                  <a:txBody>
                    <a:bodyPr/>
                    <a:lstStyle/>
                    <a:p>
                      <a:r>
                        <a:rPr kumimoji="1" lang="ja-JP" altLang="en-US" sz="1800" b="0" i="0" kern="1200" dirty="0">
                          <a:solidFill>
                            <a:schemeClr val="dk1"/>
                          </a:solidFill>
                          <a:effectLst/>
                          <a:latin typeface="+mn-lt"/>
                          <a:ea typeface="+mn-ea"/>
                          <a:cs typeface="+mn-cs"/>
                        </a:rPr>
                        <a:t>眠いので横になりたい、</a:t>
                      </a:r>
                      <a:r>
                        <a:rPr kumimoji="1" lang="ja-JP" altLang="en-US" sz="1800" b="0" i="0" kern="1200" dirty="0" err="1">
                          <a:solidFill>
                            <a:schemeClr val="dk1"/>
                          </a:solidFill>
                          <a:effectLst/>
                          <a:latin typeface="+mn-lt"/>
                          <a:ea typeface="+mn-ea"/>
                          <a:cs typeface="+mn-cs"/>
                        </a:rPr>
                        <a:t>ぼ</a:t>
                      </a:r>
                      <a:r>
                        <a:rPr kumimoji="1" lang="ja-JP" altLang="en-US" sz="1800" b="0" i="0" kern="1200" dirty="0">
                          <a:solidFill>
                            <a:schemeClr val="dk1"/>
                          </a:solidFill>
                          <a:effectLst/>
                          <a:latin typeface="+mn-lt"/>
                          <a:ea typeface="+mn-ea"/>
                          <a:cs typeface="+mn-cs"/>
                        </a:rPr>
                        <a:t>おっとしている</a:t>
                      </a:r>
                      <a:endParaRPr kumimoji="1" lang="ja-JP" altLang="en-US" sz="1800" dirty="0"/>
                    </a:p>
                  </a:txBody>
                  <a:tcPr>
                    <a:solidFill>
                      <a:schemeClr val="accent2">
                        <a:lumMod val="40000"/>
                        <a:lumOff val="60000"/>
                      </a:schemeClr>
                    </a:solidFill>
                  </a:tcPr>
                </a:tc>
                <a:tc>
                  <a:txBody>
                    <a:bodyPr/>
                    <a:lstStyle/>
                    <a:p>
                      <a:r>
                        <a:rPr kumimoji="1" lang="en-US" altLang="ja-JP" sz="1800" dirty="0"/>
                        <a:t>6</a:t>
                      </a:r>
                      <a:endParaRPr kumimoji="1" lang="ja-JP" altLang="en-US" sz="1800" dirty="0"/>
                    </a:p>
                  </a:txBody>
                  <a:tcPr>
                    <a:solidFill>
                      <a:schemeClr val="accent2">
                        <a:lumMod val="40000"/>
                        <a:lumOff val="60000"/>
                      </a:schemeClr>
                    </a:solidFill>
                  </a:tcPr>
                </a:tc>
                <a:extLst>
                  <a:ext uri="{0D108BD9-81ED-4DB2-BD59-A6C34878D82A}">
                    <a16:rowId xmlns:a16="http://schemas.microsoft.com/office/drawing/2014/main" val="230577790"/>
                  </a:ext>
                </a:extLst>
              </a:tr>
              <a:tr h="597590">
                <a:tc>
                  <a:txBody>
                    <a:bodyPr/>
                    <a:lstStyle/>
                    <a:p>
                      <a:r>
                        <a:rPr kumimoji="1" lang="ja-JP" altLang="en-US" sz="1800" b="0" i="0" kern="1200" dirty="0">
                          <a:solidFill>
                            <a:schemeClr val="dk1"/>
                          </a:solidFill>
                          <a:effectLst/>
                          <a:latin typeface="+mn-lt"/>
                          <a:ea typeface="+mn-ea"/>
                          <a:cs typeface="+mn-cs"/>
                        </a:rPr>
                        <a:t>まどろんでいる、起きていられない、すぐにねむってしまいそうだ</a:t>
                      </a:r>
                      <a:endParaRPr kumimoji="1" lang="ja-JP" altLang="en-US" sz="1800" dirty="0"/>
                    </a:p>
                  </a:txBody>
                  <a:tcPr>
                    <a:solidFill>
                      <a:schemeClr val="accent2">
                        <a:lumMod val="40000"/>
                        <a:lumOff val="60000"/>
                      </a:schemeClr>
                    </a:solidFill>
                  </a:tcPr>
                </a:tc>
                <a:tc>
                  <a:txBody>
                    <a:bodyPr/>
                    <a:lstStyle/>
                    <a:p>
                      <a:r>
                        <a:rPr kumimoji="1" lang="en-US" altLang="ja-JP" sz="1800" dirty="0"/>
                        <a:t>7</a:t>
                      </a:r>
                      <a:endParaRPr kumimoji="1" lang="ja-JP" altLang="en-US" sz="1800" dirty="0"/>
                    </a:p>
                  </a:txBody>
                  <a:tcPr>
                    <a:solidFill>
                      <a:schemeClr val="accent2">
                        <a:lumMod val="40000"/>
                        <a:lumOff val="60000"/>
                      </a:schemeClr>
                    </a:solidFill>
                  </a:tcPr>
                </a:tc>
                <a:extLst>
                  <a:ext uri="{0D108BD9-81ED-4DB2-BD59-A6C34878D82A}">
                    <a16:rowId xmlns:a16="http://schemas.microsoft.com/office/drawing/2014/main" val="1600180001"/>
                  </a:ext>
                </a:extLst>
              </a:tr>
            </a:tbl>
          </a:graphicData>
        </a:graphic>
      </p:graphicFrame>
      <p:sp>
        <p:nvSpPr>
          <p:cNvPr id="15" name="テキスト ボックス 14">
            <a:extLst>
              <a:ext uri="{FF2B5EF4-FFF2-40B4-BE49-F238E27FC236}">
                <a16:creationId xmlns:a16="http://schemas.microsoft.com/office/drawing/2014/main" id="{5285AE30-24CA-A24E-9E45-50FAB9740415}"/>
              </a:ext>
            </a:extLst>
          </p:cNvPr>
          <p:cNvSpPr txBox="1"/>
          <p:nvPr/>
        </p:nvSpPr>
        <p:spPr>
          <a:xfrm>
            <a:off x="3431913" y="2193854"/>
            <a:ext cx="3216537"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表</a:t>
            </a:r>
            <a:r>
              <a:rPr lang="en-US" altLang="ja-JP" sz="1200" dirty="0">
                <a:latin typeface="メイリオ" panose="020B0604030504040204" pitchFamily="50" charset="-128"/>
                <a:ea typeface="メイリオ" panose="020B0604030504040204" pitchFamily="50" charset="-128"/>
              </a:rPr>
              <a:t>3</a:t>
            </a: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スタンフォード尺度</a:t>
            </a:r>
          </a:p>
        </p:txBody>
      </p:sp>
    </p:spTree>
    <p:extLst>
      <p:ext uri="{BB962C8B-B14F-4D97-AF65-F5344CB8AC3E}">
        <p14:creationId xmlns:p14="http://schemas.microsoft.com/office/powerpoint/2010/main" val="3327776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D1BE69D-5B1B-4264-B0A8-0C718AEB51B9}"/>
              </a:ext>
            </a:extLst>
          </p:cNvPr>
          <p:cNvPicPr>
            <a:picLocks noChangeAspect="1"/>
          </p:cNvPicPr>
          <p:nvPr/>
        </p:nvPicPr>
        <p:blipFill>
          <a:blip r:embed="rId3"/>
          <a:stretch>
            <a:fillRect/>
          </a:stretch>
        </p:blipFill>
        <p:spPr>
          <a:xfrm>
            <a:off x="513819" y="804129"/>
            <a:ext cx="7596041" cy="5556800"/>
          </a:xfrm>
          <a:prstGeom prst="rect">
            <a:avLst/>
          </a:prstGeom>
        </p:spPr>
      </p:pic>
      <p:sp>
        <p:nvSpPr>
          <p:cNvPr id="6" name="テキスト ボックス 5">
            <a:extLst>
              <a:ext uri="{FF2B5EF4-FFF2-40B4-BE49-F238E27FC236}">
                <a16:creationId xmlns:a16="http://schemas.microsoft.com/office/drawing/2014/main" id="{E520386F-82D7-DD48-8DDD-E019AEE3868A}"/>
              </a:ext>
            </a:extLst>
          </p:cNvPr>
          <p:cNvSpPr txBox="1"/>
          <p:nvPr/>
        </p:nvSpPr>
        <p:spPr>
          <a:xfrm>
            <a:off x="1856472" y="295425"/>
            <a:ext cx="5279009" cy="707886"/>
          </a:xfrm>
          <a:prstGeom prst="rect">
            <a:avLst/>
          </a:prstGeom>
          <a:noFill/>
        </p:spPr>
        <p:txBody>
          <a:bodyPr wrap="none" rtlCol="0">
            <a:spAutoFit/>
          </a:bodyPr>
          <a:lstStyle/>
          <a:p>
            <a:r>
              <a:rPr lang="ja-JP" altLang="en-US" sz="4000" dirty="0">
                <a:solidFill>
                  <a:srgbClr val="FF9300"/>
                </a:solidFill>
                <a:latin typeface="メイリオ" panose="020B0604030504040204" pitchFamily="50" charset="-128"/>
                <a:ea typeface="メイリオ" panose="020B0604030504040204" pitchFamily="50" charset="-128"/>
              </a:rPr>
              <a:t>時限</a:t>
            </a:r>
            <a:r>
              <a:rPr kumimoji="1" lang="ja-JP" altLang="en-US" sz="4000" dirty="0">
                <a:solidFill>
                  <a:srgbClr val="FF9300"/>
                </a:solidFill>
                <a:latin typeface="メイリオ" panose="020B0604030504040204" pitchFamily="50" charset="-128"/>
                <a:ea typeface="メイリオ" panose="020B0604030504040204" pitchFamily="50" charset="-128"/>
              </a:rPr>
              <a:t>ごとの眠気の程度</a:t>
            </a:r>
          </a:p>
        </p:txBody>
      </p:sp>
      <p:sp>
        <p:nvSpPr>
          <p:cNvPr id="7" name="テキスト ボックス 6">
            <a:extLst>
              <a:ext uri="{FF2B5EF4-FFF2-40B4-BE49-F238E27FC236}">
                <a16:creationId xmlns:a16="http://schemas.microsoft.com/office/drawing/2014/main" id="{1C8454A0-26FC-F84E-A2AF-7CF2F4F08CA1}"/>
              </a:ext>
            </a:extLst>
          </p:cNvPr>
          <p:cNvSpPr txBox="1"/>
          <p:nvPr/>
        </p:nvSpPr>
        <p:spPr>
          <a:xfrm>
            <a:off x="2937779" y="6183062"/>
            <a:ext cx="4030579" cy="415498"/>
          </a:xfrm>
          <a:prstGeom prst="rect">
            <a:avLst/>
          </a:prstGeom>
          <a:noFill/>
        </p:spPr>
        <p:txBody>
          <a:bodyPr wrap="square" rtlCol="0">
            <a:spAutoFit/>
          </a:bodyPr>
          <a:lstStyle/>
          <a:p>
            <a:r>
              <a:rPr kumimoji="1" lang="ja-JP" altLang="en-US" sz="2100" dirty="0">
                <a:latin typeface="メイリオ" panose="020B0604030504040204" pitchFamily="50" charset="-128"/>
                <a:ea typeface="メイリオ" panose="020B0604030504040204" pitchFamily="50" charset="-128"/>
              </a:rPr>
              <a:t>図</a:t>
            </a:r>
            <a:r>
              <a:rPr lang="ja-JP" altLang="ja-JP" sz="2100" dirty="0">
                <a:latin typeface="メイリオ" panose="020B0604030504040204" pitchFamily="50" charset="-128"/>
                <a:ea typeface="メイリオ" panose="020B0604030504040204" pitchFamily="50" charset="-128"/>
              </a:rPr>
              <a:t>7</a:t>
            </a:r>
            <a:r>
              <a:rPr kumimoji="1" lang="en-US" altLang="ja-JP" sz="2100" dirty="0">
                <a:latin typeface="メイリオ" panose="020B0604030504040204" pitchFamily="50" charset="-128"/>
                <a:ea typeface="メイリオ" panose="020B0604030504040204" pitchFamily="50" charset="-128"/>
              </a:rPr>
              <a:t> </a:t>
            </a:r>
            <a:r>
              <a:rPr lang="ja-JP" altLang="en-US" sz="2100" dirty="0">
                <a:latin typeface="メイリオ" panose="020B0604030504040204" pitchFamily="50" charset="-128"/>
                <a:ea typeface="メイリオ" panose="020B0604030504040204" pitchFamily="50" charset="-128"/>
              </a:rPr>
              <a:t>時限ごとの眠気の程度</a:t>
            </a:r>
            <a:endParaRPr kumimoji="1" lang="ja-JP" altLang="en-US" sz="21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4311839" y="2341724"/>
            <a:ext cx="4357283" cy="523220"/>
          </a:xfrm>
          <a:prstGeom prst="rect">
            <a:avLst/>
          </a:prstGeom>
          <a:solidFill>
            <a:schemeClr val="accent2">
              <a:lumMod val="20000"/>
              <a:lumOff val="80000"/>
            </a:schemeClr>
          </a:solidFill>
        </p:spPr>
        <p:txBody>
          <a:bodyPr wrap="none" rtlCol="0">
            <a:spAutoFit/>
          </a:bodyPr>
          <a:lstStyle/>
          <a:p>
            <a:r>
              <a:rPr kumimoji="1" lang="ja-JP" altLang="en-US" sz="2800" dirty="0">
                <a:solidFill>
                  <a:srgbClr val="FF0000"/>
                </a:solidFill>
                <a:latin typeface="メイリオ" panose="020B0604030504040204" pitchFamily="50" charset="-128"/>
                <a:ea typeface="メイリオ" panose="020B0604030504040204" pitchFamily="50" charset="-128"/>
              </a:rPr>
              <a:t>最も眠いのは</a:t>
            </a:r>
            <a:r>
              <a:rPr kumimoji="1" lang="en-US" altLang="ja-JP" sz="2800" dirty="0">
                <a:solidFill>
                  <a:srgbClr val="FF0000"/>
                </a:solidFill>
                <a:latin typeface="メイリオ" panose="020B0604030504040204" pitchFamily="50" charset="-128"/>
                <a:ea typeface="メイリオ" panose="020B0604030504040204" pitchFamily="50" charset="-128"/>
              </a:rPr>
              <a:t>3</a:t>
            </a:r>
            <a:r>
              <a:rPr kumimoji="1" lang="ja-JP" altLang="en-US" sz="2800" dirty="0">
                <a:solidFill>
                  <a:srgbClr val="FF0000"/>
                </a:solidFill>
                <a:latin typeface="メイリオ" panose="020B0604030504040204" pitchFamily="50" charset="-128"/>
                <a:ea typeface="メイリオ" panose="020B0604030504040204" pitchFamily="50" charset="-128"/>
              </a:rPr>
              <a:t>限の時間！</a:t>
            </a:r>
          </a:p>
        </p:txBody>
      </p:sp>
      <p:sp>
        <p:nvSpPr>
          <p:cNvPr id="3" name="スライド番号プレースホルダー 2">
            <a:extLst>
              <a:ext uri="{FF2B5EF4-FFF2-40B4-BE49-F238E27FC236}">
                <a16:creationId xmlns:a16="http://schemas.microsoft.com/office/drawing/2014/main" id="{583AE353-6180-EC4D-A9D5-25EF9EE1086E}"/>
              </a:ext>
            </a:extLst>
          </p:cNvPr>
          <p:cNvSpPr>
            <a:spLocks noGrp="1"/>
          </p:cNvSpPr>
          <p:nvPr>
            <p:ph type="sldNum" sz="quarter" idx="12"/>
          </p:nvPr>
        </p:nvSpPr>
        <p:spPr/>
        <p:txBody>
          <a:bodyPr/>
          <a:lstStyle/>
          <a:p>
            <a:fld id="{E9791DFF-FD54-7B44-9A52-7D9A5D7D4C11}" type="slidenum">
              <a:rPr kumimoji="1" lang="ja-JP" altLang="en-US" smtClean="0"/>
              <a:t>28</a:t>
            </a:fld>
            <a:endParaRPr kumimoji="1" lang="ja-JP" altLang="en-US"/>
          </a:p>
        </p:txBody>
      </p:sp>
      <p:sp>
        <p:nvSpPr>
          <p:cNvPr id="8" name="テキスト ボックス 7">
            <a:extLst>
              <a:ext uri="{FF2B5EF4-FFF2-40B4-BE49-F238E27FC236}">
                <a16:creationId xmlns:a16="http://schemas.microsoft.com/office/drawing/2014/main" id="{68F3D04F-51AB-414A-A792-980D05860B6A}"/>
              </a:ext>
            </a:extLst>
          </p:cNvPr>
          <p:cNvSpPr txBox="1"/>
          <p:nvPr/>
        </p:nvSpPr>
        <p:spPr>
          <a:xfrm>
            <a:off x="7650382" y="4925759"/>
            <a:ext cx="1776291" cy="461665"/>
          </a:xfrm>
          <a:prstGeom prst="rect">
            <a:avLst/>
          </a:prstGeom>
          <a:noFill/>
        </p:spPr>
        <p:txBody>
          <a:bodyPr wrap="square" rtlCol="0">
            <a:spAutoFit/>
          </a:bodyPr>
          <a:lstStyle/>
          <a:p>
            <a:r>
              <a:rPr kumimoji="1" lang="en-US" altLang="ja-JP" sz="2300" dirty="0">
                <a:latin typeface="メイリオ" panose="020B0604030504040204" pitchFamily="50" charset="-128"/>
                <a:ea typeface="メイリオ" panose="020B0604030504040204" pitchFamily="50" charset="-128"/>
              </a:rPr>
              <a:t>N=267</a:t>
            </a:r>
            <a:endParaRPr kumimoji="1" lang="ja-JP" altLang="en-US" sz="2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4379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6">
            <a:extLst>
              <a:ext uri="{FF2B5EF4-FFF2-40B4-BE49-F238E27FC236}">
                <a16:creationId xmlns:a16="http://schemas.microsoft.com/office/drawing/2014/main" id="{9AB67C43-494E-3748-945A-B561CFE32B0E}"/>
              </a:ext>
            </a:extLst>
          </p:cNvPr>
          <p:cNvGraphicFramePr>
            <a:graphicFrameLocks noGrp="1"/>
          </p:cNvGraphicFramePr>
          <p:nvPr>
            <p:ph idx="1"/>
            <p:extLst>
              <p:ext uri="{D42A27DB-BD31-4B8C-83A1-F6EECF244321}">
                <p14:modId xmlns:p14="http://schemas.microsoft.com/office/powerpoint/2010/main" val="3586839660"/>
              </p:ext>
            </p:extLst>
          </p:nvPr>
        </p:nvGraphicFramePr>
        <p:xfrm>
          <a:off x="1045149" y="1167687"/>
          <a:ext cx="10550236" cy="5498090"/>
        </p:xfrm>
        <a:graphic>
          <a:graphicData uri="http://schemas.openxmlformats.org/drawingml/2006/chart">
            <c:chart xmlns:c="http://schemas.openxmlformats.org/drawingml/2006/chart" xmlns:r="http://schemas.openxmlformats.org/officeDocument/2006/relationships" r:id="rId2"/>
          </a:graphicData>
        </a:graphic>
      </p:graphicFrame>
      <p:sp>
        <p:nvSpPr>
          <p:cNvPr id="5" name="タイトル 1">
            <a:extLst>
              <a:ext uri="{FF2B5EF4-FFF2-40B4-BE49-F238E27FC236}">
                <a16:creationId xmlns:a16="http://schemas.microsoft.com/office/drawing/2014/main" id="{69C96C62-59EA-D146-B377-091C08CDDE53}"/>
              </a:ext>
            </a:extLst>
          </p:cNvPr>
          <p:cNvSpPr>
            <a:spLocks noGrp="1"/>
          </p:cNvSpPr>
          <p:nvPr>
            <p:ph type="title"/>
          </p:nvPr>
        </p:nvSpPr>
        <p:spPr>
          <a:xfrm>
            <a:off x="250684" y="204363"/>
            <a:ext cx="8229600" cy="1143000"/>
          </a:xfrm>
        </p:spPr>
        <p:txBody>
          <a:bodyPr>
            <a:normAutofit/>
          </a:bodyPr>
          <a:lstStyle/>
          <a:p>
            <a:r>
              <a:rPr kumimoji="1" lang="en-US" altLang="ja-JP" sz="4000" dirty="0">
                <a:solidFill>
                  <a:srgbClr val="FF9300"/>
                </a:solidFill>
                <a:latin typeface="メイリオ" panose="020B0604030504040204" pitchFamily="50" charset="-128"/>
                <a:ea typeface="メイリオ" panose="020B0604030504040204" pitchFamily="50" charset="-128"/>
              </a:rPr>
              <a:t>3</a:t>
            </a:r>
            <a:r>
              <a:rPr kumimoji="1" lang="ja-JP" altLang="en-US" sz="4000" dirty="0">
                <a:solidFill>
                  <a:srgbClr val="FF9300"/>
                </a:solidFill>
                <a:latin typeface="メイリオ" panose="020B0604030504040204" pitchFamily="50" charset="-128"/>
                <a:ea typeface="メイリオ" panose="020B0604030504040204" pitchFamily="50" charset="-128"/>
              </a:rPr>
              <a:t>限における眠気の程度の割合</a:t>
            </a:r>
          </a:p>
        </p:txBody>
      </p:sp>
      <p:sp>
        <p:nvSpPr>
          <p:cNvPr id="9" name="テキスト ボックス 8">
            <a:extLst>
              <a:ext uri="{FF2B5EF4-FFF2-40B4-BE49-F238E27FC236}">
                <a16:creationId xmlns:a16="http://schemas.microsoft.com/office/drawing/2014/main" id="{29DCBEFE-5B05-7645-85BC-9832B0688EFB}"/>
              </a:ext>
            </a:extLst>
          </p:cNvPr>
          <p:cNvSpPr txBox="1"/>
          <p:nvPr/>
        </p:nvSpPr>
        <p:spPr>
          <a:xfrm>
            <a:off x="250684" y="1626179"/>
            <a:ext cx="3416320" cy="1200329"/>
          </a:xfrm>
          <a:prstGeom prst="rect">
            <a:avLst/>
          </a:prstGeom>
          <a:noFill/>
        </p:spPr>
        <p:txBody>
          <a:bodyPr wrap="none" rtlCol="0">
            <a:spAutoFit/>
          </a:bodyPr>
          <a:lstStyle/>
          <a:p>
            <a:r>
              <a:rPr lang="ja-JP" altLang="en-US" sz="3600" dirty="0">
                <a:solidFill>
                  <a:srgbClr val="FF0000"/>
                </a:solidFill>
                <a:latin typeface="メイリオ" panose="020B0604030504040204" pitchFamily="50" charset="-128"/>
                <a:ea typeface="メイリオ" panose="020B0604030504040204" pitchFamily="50" charset="-128"/>
              </a:rPr>
              <a:t>起きているのが</a:t>
            </a:r>
            <a:endParaRPr lang="en-US" altLang="ja-JP" sz="3600" dirty="0">
              <a:solidFill>
                <a:srgbClr val="FF0000"/>
              </a:solidFill>
              <a:latin typeface="メイリオ" panose="020B0604030504040204" pitchFamily="50" charset="-128"/>
              <a:ea typeface="メイリオ" panose="020B0604030504040204" pitchFamily="50" charset="-128"/>
            </a:endParaRPr>
          </a:p>
          <a:p>
            <a:r>
              <a:rPr lang="ja-JP" altLang="en-US" sz="3600" dirty="0">
                <a:solidFill>
                  <a:srgbClr val="FF0000"/>
                </a:solidFill>
                <a:latin typeface="メイリオ" panose="020B0604030504040204" pitchFamily="50" charset="-128"/>
                <a:ea typeface="メイリオ" panose="020B0604030504040204" pitchFamily="50" charset="-128"/>
              </a:rPr>
              <a:t>困難な状況の人</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2488069F-5AB1-F24E-A0D3-51288EB1BB7B}"/>
              </a:ext>
            </a:extLst>
          </p:cNvPr>
          <p:cNvCxnSpPr>
            <a:cxnSpLocks/>
          </p:cNvCxnSpPr>
          <p:nvPr/>
        </p:nvCxnSpPr>
        <p:spPr>
          <a:xfrm>
            <a:off x="3621919" y="2670039"/>
            <a:ext cx="1405890" cy="651510"/>
          </a:xfrm>
          <a:prstGeom prst="line">
            <a:avLst/>
          </a:prstGeom>
        </p:spPr>
        <p:style>
          <a:lnRef idx="3">
            <a:schemeClr val="accent2"/>
          </a:lnRef>
          <a:fillRef idx="0">
            <a:schemeClr val="accent2"/>
          </a:fillRef>
          <a:effectRef idx="2">
            <a:schemeClr val="accent2"/>
          </a:effectRef>
          <a:fontRef idx="minor">
            <a:schemeClr val="tx1"/>
          </a:fontRef>
        </p:style>
      </p:cxnSp>
      <p:sp>
        <p:nvSpPr>
          <p:cNvPr id="2" name="スライド番号プレースホルダー 1">
            <a:extLst>
              <a:ext uri="{FF2B5EF4-FFF2-40B4-BE49-F238E27FC236}">
                <a16:creationId xmlns:a16="http://schemas.microsoft.com/office/drawing/2014/main" id="{25B37B41-D439-8D45-ABEE-0BA5F169FC42}"/>
              </a:ext>
            </a:extLst>
          </p:cNvPr>
          <p:cNvSpPr>
            <a:spLocks noGrp="1"/>
          </p:cNvSpPr>
          <p:nvPr>
            <p:ph type="sldNum" sz="quarter" idx="12"/>
          </p:nvPr>
        </p:nvSpPr>
        <p:spPr/>
        <p:txBody>
          <a:bodyPr/>
          <a:lstStyle/>
          <a:p>
            <a:fld id="{E9791DFF-FD54-7B44-9A52-7D9A5D7D4C11}" type="slidenum">
              <a:rPr kumimoji="1" lang="ja-JP" altLang="en-US" smtClean="0"/>
              <a:t>29</a:t>
            </a:fld>
            <a:endParaRPr kumimoji="1" lang="ja-JP" altLang="en-US"/>
          </a:p>
        </p:txBody>
      </p:sp>
    </p:spTree>
    <p:extLst>
      <p:ext uri="{BB962C8B-B14F-4D97-AF65-F5344CB8AC3E}">
        <p14:creationId xmlns:p14="http://schemas.microsoft.com/office/powerpoint/2010/main" val="155742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6366DD-3D9E-454F-A0D0-DFAE49C0A9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865" y="1939760"/>
            <a:ext cx="4601148" cy="3891073"/>
          </a:xfrm>
          <a:prstGeom prst="rect">
            <a:avLst/>
          </a:prstGeom>
        </p:spPr>
      </p:pic>
      <p:pic>
        <p:nvPicPr>
          <p:cNvPr id="5" name="図 4">
            <a:extLst>
              <a:ext uri="{FF2B5EF4-FFF2-40B4-BE49-F238E27FC236}">
                <a16:creationId xmlns:a16="http://schemas.microsoft.com/office/drawing/2014/main" id="{053F17CE-E1AF-AC4E-9BA5-2448D1D1E927}"/>
              </a:ext>
            </a:extLst>
          </p:cNvPr>
          <p:cNvPicPr>
            <a:picLocks noChangeAspect="1"/>
          </p:cNvPicPr>
          <p:nvPr/>
        </p:nvPicPr>
        <p:blipFill>
          <a:blip r:embed="rId5"/>
          <a:stretch>
            <a:fillRect/>
          </a:stretch>
        </p:blipFill>
        <p:spPr>
          <a:xfrm>
            <a:off x="4273384" y="1939760"/>
            <a:ext cx="4886495" cy="3891073"/>
          </a:xfrm>
          <a:prstGeom prst="rect">
            <a:avLst/>
          </a:prstGeom>
        </p:spPr>
      </p:pic>
      <p:sp>
        <p:nvSpPr>
          <p:cNvPr id="6" name="テキスト ボックス 5"/>
          <p:cNvSpPr txBox="1"/>
          <p:nvPr/>
        </p:nvSpPr>
        <p:spPr>
          <a:xfrm>
            <a:off x="255892" y="2502437"/>
            <a:ext cx="8832242" cy="1569660"/>
          </a:xfrm>
          <a:prstGeom prst="rect">
            <a:avLst/>
          </a:prstGeom>
          <a:solidFill>
            <a:srgbClr val="FDFF7A">
              <a:alpha val="90000"/>
            </a:srgbClr>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Meiryo" panose="020B0604030504040204" pitchFamily="34" charset="-128"/>
                <a:ea typeface="Meiryo" panose="020B0604030504040204" pitchFamily="34" charset="-128"/>
                <a:cs typeface="+mn-cs"/>
              </a:rPr>
              <a:t>学生、社会人問わず</a:t>
            </a:r>
            <a:endParaRPr kumimoji="1" lang="en-US" altLang="ja-JP" sz="4800" b="1" i="0" u="none" strike="noStrike" kern="1200" cap="none" spc="0" normalizeH="0" baseline="0" noProof="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Meiryo" panose="020B0604030504040204" pitchFamily="34" charset="-128"/>
                <a:ea typeface="Meiryo" panose="020B0604030504040204" pitchFamily="34" charset="-128"/>
                <a:cs typeface="+mn-cs"/>
              </a:rPr>
              <a:t>日本人は眠気と闘っている</a:t>
            </a:r>
          </a:p>
        </p:txBody>
      </p:sp>
      <p:sp>
        <p:nvSpPr>
          <p:cNvPr id="7" name="テキスト ボックス 6"/>
          <p:cNvSpPr txBox="1"/>
          <p:nvPr/>
        </p:nvSpPr>
        <p:spPr>
          <a:xfrm>
            <a:off x="5444678" y="6413698"/>
            <a:ext cx="308289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画像：</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https://</a:t>
            </a: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twitter.com</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search?q</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3642465" y="676999"/>
            <a:ext cx="184731"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5400" b="1" i="0" u="none" strike="noStrike" kern="1200" cap="none" spc="0" normalizeH="0" baseline="0" noProof="0" dirty="0">
              <a:ln>
                <a:noFill/>
              </a:ln>
              <a:solidFill>
                <a:srgbClr val="FF2F92"/>
              </a:solidFill>
              <a:effectLst/>
              <a:uLnTx/>
              <a:uFillTx/>
              <a:latin typeface="Meiryo" panose="020B0604030504040204" pitchFamily="34" charset="-128"/>
              <a:ea typeface="Meiryo" panose="020B0604030504040204" pitchFamily="34" charset="-128"/>
              <a:cs typeface="HGS創英角ｺﾞｼｯｸUB"/>
            </a:endParaRPr>
          </a:p>
        </p:txBody>
      </p:sp>
      <p:sp>
        <p:nvSpPr>
          <p:cNvPr id="9" name="角丸四角形 8">
            <a:extLst>
              <a:ext uri="{FF2B5EF4-FFF2-40B4-BE49-F238E27FC236}">
                <a16:creationId xmlns:a16="http://schemas.microsoft.com/office/drawing/2014/main" id="{E4EA0302-C1F5-414F-A42A-1CD7D842E9DF}"/>
              </a:ext>
            </a:extLst>
          </p:cNvPr>
          <p:cNvSpPr/>
          <p:nvPr/>
        </p:nvSpPr>
        <p:spPr>
          <a:xfrm>
            <a:off x="255892" y="181024"/>
            <a:ext cx="4828726" cy="1600329"/>
          </a:xfrm>
          <a:prstGeom prst="roundRect">
            <a:avLst/>
          </a:prstGeom>
          <a:solidFill>
            <a:schemeClr val="accent1">
              <a:lumMod val="40000"/>
              <a:lumOff val="60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HGS創英角ｺﾞｼｯｸUB"/>
              </a:rPr>
              <a:t>ところで皆さん</a:t>
            </a:r>
            <a:endParaRPr kumimoji="1" lang="en-US" altLang="ja-JP" sz="4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HGS創英角ｺﾞｼｯｸUB"/>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002060"/>
                </a:solidFill>
                <a:effectLst/>
                <a:uLnTx/>
                <a:uFillTx/>
                <a:latin typeface="Meiryo" panose="020B0604030504040204" pitchFamily="34" charset="-128"/>
                <a:ea typeface="Meiryo" panose="020B0604030504040204" pitchFamily="34" charset="-128"/>
                <a:cs typeface="HGS創英角ｺﾞｼｯｸUB"/>
              </a:rPr>
              <a:t>眠くないですか？</a:t>
            </a:r>
          </a:p>
        </p:txBody>
      </p:sp>
      <p:sp>
        <p:nvSpPr>
          <p:cNvPr id="2" name="スライド番号プレースホルダー 1">
            <a:extLst>
              <a:ext uri="{FF2B5EF4-FFF2-40B4-BE49-F238E27FC236}">
                <a16:creationId xmlns:a16="http://schemas.microsoft.com/office/drawing/2014/main" id="{6B6CD3F8-30B6-044F-A88A-993C235D12B3}"/>
              </a:ext>
            </a:extLst>
          </p:cNvPr>
          <p:cNvSpPr>
            <a:spLocks noGrp="1"/>
          </p:cNvSpPr>
          <p:nvPr>
            <p:ph type="sldNum" sz="quarter" idx="12"/>
          </p:nvPr>
        </p:nvSpPr>
        <p:spPr/>
        <p:txBody>
          <a:bodyPr/>
          <a:lstStyle/>
          <a:p>
            <a:fld id="{E9791DFF-FD54-7B44-9A52-7D9A5D7D4C11}" type="slidenum">
              <a:rPr kumimoji="1" lang="ja-JP" altLang="en-US" smtClean="0"/>
              <a:t>3</a:t>
            </a:fld>
            <a:endParaRPr kumimoji="1" lang="ja-JP" altLang="en-US"/>
          </a:p>
        </p:txBody>
      </p:sp>
    </p:spTree>
    <p:extLst>
      <p:ext uri="{BB962C8B-B14F-4D97-AF65-F5344CB8AC3E}">
        <p14:creationId xmlns:p14="http://schemas.microsoft.com/office/powerpoint/2010/main" val="423004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kumimoji="1" lang="ja-JP" altLang="en-US" smtClean="0"/>
              <a:t>30</a:t>
            </a:fld>
            <a:endParaRPr kumimoji="1" lang="ja-JP" altLang="en-US"/>
          </a:p>
        </p:txBody>
      </p:sp>
      <p:grpSp>
        <p:nvGrpSpPr>
          <p:cNvPr id="4" name="グループ化 3"/>
          <p:cNvGrpSpPr/>
          <p:nvPr/>
        </p:nvGrpSpPr>
        <p:grpSpPr>
          <a:xfrm>
            <a:off x="341590" y="488938"/>
            <a:ext cx="8134753" cy="972274"/>
            <a:chOff x="3799465" y="893520"/>
            <a:chExt cx="8024399" cy="972274"/>
          </a:xfrm>
        </p:grpSpPr>
        <p:sp>
          <p:nvSpPr>
            <p:cNvPr id="5" name="角丸四角形 4">
              <a:extLst>
                <a:ext uri="{FF2B5EF4-FFF2-40B4-BE49-F238E27FC236}">
                  <a16:creationId xmlns:a16="http://schemas.microsoft.com/office/drawing/2014/main" id="{D17E7583-747F-CE4D-9F12-D7B28B682D2B}"/>
                </a:ext>
              </a:extLst>
            </p:cNvPr>
            <p:cNvSpPr/>
            <p:nvPr/>
          </p:nvSpPr>
          <p:spPr>
            <a:xfrm>
              <a:off x="3799465" y="893520"/>
              <a:ext cx="8024399" cy="9722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4066624" y="1129076"/>
              <a:ext cx="7620394" cy="523220"/>
            </a:xfrm>
            <a:prstGeom prst="rect">
              <a:avLst/>
            </a:prstGeom>
            <a:noFill/>
          </p:spPr>
          <p:txBody>
            <a:bodyPr wrap="none" rtlCol="0">
              <a:spAutoFit/>
            </a:bodyPr>
            <a:lstStyle/>
            <a:p>
              <a:r>
                <a:rPr lang="ja-JP" altLang="en-US" sz="2800" dirty="0">
                  <a:solidFill>
                    <a:schemeClr val="bg1"/>
                  </a:solidFill>
                  <a:latin typeface="メイリオ" panose="020B0604030504040204" pitchFamily="50" charset="-128"/>
                  <a:ea typeface="メイリオ" panose="020B0604030504040204" pitchFamily="50" charset="-128"/>
                </a:rPr>
                <a:t>どのくらいの人が不眠症の疑いがあ</a:t>
              </a:r>
              <a:r>
                <a:rPr kumimoji="1" lang="ja-JP" altLang="en-US" sz="2800" dirty="0">
                  <a:solidFill>
                    <a:schemeClr val="bg1"/>
                  </a:solidFill>
                  <a:latin typeface="メイリオ" panose="020B0604030504040204" pitchFamily="50" charset="-128"/>
                  <a:ea typeface="メイリオ" panose="020B0604030504040204" pitchFamily="50" charset="-128"/>
                </a:rPr>
                <a:t>るのか！？</a:t>
              </a:r>
            </a:p>
          </p:txBody>
        </p:sp>
      </p:grpSp>
      <p:sp>
        <p:nvSpPr>
          <p:cNvPr id="7" name="テキスト ボックス 6"/>
          <p:cNvSpPr txBox="1"/>
          <p:nvPr/>
        </p:nvSpPr>
        <p:spPr>
          <a:xfrm>
            <a:off x="1235042" y="1855907"/>
            <a:ext cx="7007046" cy="1384995"/>
          </a:xfrm>
          <a:prstGeom prst="rect">
            <a:avLst/>
          </a:prstGeom>
          <a:noFill/>
        </p:spPr>
        <p:txBody>
          <a:bodyPr wrap="none" rtlCol="0">
            <a:spAutoFit/>
          </a:bodyPr>
          <a:lstStyle/>
          <a:p>
            <a:r>
              <a:rPr lang="ja-JP" altLang="en-US" sz="2800" dirty="0">
                <a:latin typeface="メイリオ" panose="020B0604030504040204" pitchFamily="50" charset="-128"/>
                <a:ea typeface="メイリオ" panose="020B0604030504040204" pitchFamily="50" charset="-128"/>
              </a:rPr>
              <a:t>・</a:t>
            </a:r>
            <a:r>
              <a:rPr lang="ja-JP" altLang="en-US" sz="2800" dirty="0">
                <a:solidFill>
                  <a:srgbClr val="FF0000"/>
                </a:solidFill>
                <a:latin typeface="メイリオ" panose="020B0604030504040204" pitchFamily="50" charset="-128"/>
                <a:ea typeface="メイリオ" panose="020B0604030504040204" pitchFamily="50" charset="-128"/>
              </a:rPr>
              <a:t>アテネ不眠尺度</a:t>
            </a:r>
            <a:r>
              <a:rPr lang="ja-JP" altLang="en-US" sz="2800" dirty="0">
                <a:latin typeface="メイリオ" panose="020B0604030504040204" pitchFamily="50" charset="-128"/>
                <a:ea typeface="メイリオ" panose="020B0604030504040204" pitchFamily="50" charset="-128"/>
              </a:rPr>
              <a:t>を</a:t>
            </a:r>
            <a:r>
              <a:rPr kumimoji="1" lang="ja-JP" altLang="en-US" sz="2800" dirty="0">
                <a:latin typeface="メイリオ" panose="020B0604030504040204" pitchFamily="50" charset="-128"/>
                <a:ea typeface="メイリオ" panose="020B0604030504040204" pitchFamily="50" charset="-128"/>
              </a:rPr>
              <a:t>用いて</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筑波大生はどのくらいの人が不眠症の疑い</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があるのかを測定</a:t>
            </a:r>
            <a:endParaRPr kumimoji="1" lang="en-US" altLang="ja-JP" sz="28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F66D635A-7A4E-B343-AC6D-4BDE09125AD3}"/>
              </a:ext>
            </a:extLst>
          </p:cNvPr>
          <p:cNvSpPr txBox="1"/>
          <p:nvPr/>
        </p:nvSpPr>
        <p:spPr>
          <a:xfrm>
            <a:off x="1834211" y="5196079"/>
            <a:ext cx="5785789" cy="1015663"/>
          </a:xfrm>
          <a:prstGeom prst="rect">
            <a:avLst/>
          </a:prstGeom>
          <a:noFill/>
        </p:spPr>
        <p:txBody>
          <a:bodyPr wrap="square" rtlCol="0">
            <a:spAutoFit/>
          </a:bodyPr>
          <a:lstStyle/>
          <a:p>
            <a:r>
              <a:rPr lang="ja-JP" altLang="en-US" sz="2000" dirty="0">
                <a:latin typeface="メイリオ"/>
                <a:ea typeface="メイリオ"/>
                <a:cs typeface="メイリオ"/>
              </a:rPr>
              <a:t>→世界保健機関</a:t>
            </a:r>
            <a:r>
              <a:rPr lang="en-US" altLang="ja-JP" sz="2000" dirty="0">
                <a:latin typeface="メイリオ"/>
                <a:ea typeface="メイリオ"/>
                <a:cs typeface="メイリオ"/>
              </a:rPr>
              <a:t>(WHO)</a:t>
            </a:r>
            <a:r>
              <a:rPr lang="ja-JP" altLang="en-US" sz="2000" dirty="0">
                <a:latin typeface="メイリオ"/>
                <a:ea typeface="メイリオ"/>
                <a:cs typeface="メイリオ"/>
              </a:rPr>
              <a:t>が創設した</a:t>
            </a:r>
            <a:endParaRPr lang="en-US" altLang="ja-JP" sz="2000" dirty="0">
              <a:latin typeface="メイリオ"/>
              <a:ea typeface="メイリオ"/>
              <a:cs typeface="メイリオ"/>
            </a:endParaRPr>
          </a:p>
          <a:p>
            <a:r>
              <a:rPr lang="ja-JP" altLang="en-US" sz="2000" dirty="0">
                <a:latin typeface="メイリオ"/>
                <a:ea typeface="メイリオ"/>
                <a:cs typeface="メイリオ"/>
              </a:rPr>
              <a:t>「睡眠と健康に関する世界プロジェクト」によりつくられた</a:t>
            </a:r>
            <a:r>
              <a:rPr lang="ja-JP" altLang="en-US" sz="2000" b="1" dirty="0">
                <a:latin typeface="メイリオ"/>
                <a:ea typeface="メイリオ"/>
                <a:cs typeface="メイリオ"/>
              </a:rPr>
              <a:t>不眠チェック法</a:t>
            </a:r>
            <a:endParaRPr lang="ja-JP" altLang="en-US" sz="2000" dirty="0">
              <a:latin typeface="メイリオ"/>
              <a:ea typeface="メイリオ"/>
              <a:cs typeface="メイリオ"/>
            </a:endParaRPr>
          </a:p>
        </p:txBody>
      </p:sp>
      <p:grpSp>
        <p:nvGrpSpPr>
          <p:cNvPr id="10" name="グループ化 9"/>
          <p:cNvGrpSpPr/>
          <p:nvPr/>
        </p:nvGrpSpPr>
        <p:grpSpPr>
          <a:xfrm>
            <a:off x="612423" y="3971737"/>
            <a:ext cx="3594317" cy="1079734"/>
            <a:chOff x="1821206" y="3133618"/>
            <a:chExt cx="3735068" cy="873303"/>
          </a:xfrm>
        </p:grpSpPr>
        <p:sp>
          <p:nvSpPr>
            <p:cNvPr id="11" name="楕円 10"/>
            <p:cNvSpPr/>
            <p:nvPr/>
          </p:nvSpPr>
          <p:spPr>
            <a:xfrm>
              <a:off x="1821206" y="3133618"/>
              <a:ext cx="3735068" cy="873303"/>
            </a:xfrm>
            <a:prstGeom prst="ellipse">
              <a:avLst/>
            </a:prstGeom>
            <a:gradFill>
              <a:gsLst>
                <a:gs pos="15000">
                  <a:srgbClr val="FFC000"/>
                </a:gs>
                <a:gs pos="0">
                  <a:srgbClr val="FF0000"/>
                </a:gs>
                <a:gs pos="100000">
                  <a:schemeClr val="accent6">
                    <a:lumMod val="100000"/>
                  </a:schemeClr>
                </a:gs>
              </a:gsLst>
              <a:path path="circle">
                <a:fillToRect l="50000" t="-80000" r="50000" b="180000"/>
              </a:path>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980580" y="3405036"/>
              <a:ext cx="2418050" cy="373401"/>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アテネ不眠</a:t>
              </a:r>
              <a:r>
                <a:rPr kumimoji="1" lang="ja-JP" altLang="en-US" sz="2400" dirty="0">
                  <a:latin typeface="メイリオ" panose="020B0604030504040204" pitchFamily="50" charset="-128"/>
                  <a:ea typeface="メイリオ" panose="020B0604030504040204" pitchFamily="50" charset="-128"/>
                </a:rPr>
                <a:t>尺度とは？</a:t>
              </a:r>
            </a:p>
          </p:txBody>
        </p:sp>
      </p:grpSp>
      <p:sp>
        <p:nvSpPr>
          <p:cNvPr id="3" name="テキスト ボックス 2"/>
          <p:cNvSpPr txBox="1"/>
          <p:nvPr/>
        </p:nvSpPr>
        <p:spPr>
          <a:xfrm>
            <a:off x="2056618" y="6413698"/>
            <a:ext cx="5763757" cy="307777"/>
          </a:xfrm>
          <a:prstGeom prst="rect">
            <a:avLst/>
          </a:prstGeom>
          <a:noFill/>
        </p:spPr>
        <p:txBody>
          <a:bodyPr wrap="none" rtlCol="0">
            <a:spAutoFit/>
          </a:bodyPr>
          <a:lstStyle/>
          <a:p>
            <a:r>
              <a:rPr lang="ja-JP" altLang="en-US" sz="1400" dirty="0"/>
              <a:t>出典</a:t>
            </a:r>
            <a:r>
              <a:rPr lang="en-US" altLang="ja-JP" sz="1400" dirty="0"/>
              <a:t>:</a:t>
            </a:r>
            <a:r>
              <a:rPr lang="en-US" altLang="ja-JP" sz="1400" dirty="0" err="1"/>
              <a:t>Soldatos</a:t>
            </a:r>
            <a:r>
              <a:rPr lang="en-US" altLang="ja-JP" sz="1400" dirty="0"/>
              <a:t> et al.: Journal of Psychosomatic Research 48:555-560, 2000</a:t>
            </a:r>
            <a:r>
              <a:rPr lang="en-US" altLang="ja-JP" sz="1400" baseline="30000" dirty="0">
                <a:solidFill>
                  <a:prstClr val="black"/>
                </a:solidFill>
                <a:latin typeface="Meiryo" panose="020B0604030504040204" pitchFamily="34" charset="-128"/>
                <a:ea typeface="Meiryo" panose="020B0604030504040204" pitchFamily="34" charset="-128"/>
              </a:rPr>
              <a:t>13</a:t>
            </a:r>
            <a:r>
              <a:rPr lang="en-US" altLang="ja-JP" sz="1400" baseline="30000" dirty="0">
                <a:solidFill>
                  <a:prstClr val="black"/>
                </a:solidFill>
                <a:latin typeface="Meiryo" panose="020B0604030504040204" pitchFamily="34" charset="-128"/>
                <a:ea typeface="Meiryo" panose="020B0604030504040204" pitchFamily="34" charset="-128"/>
                <a:cs typeface="メイリオ"/>
              </a:rPr>
              <a:t>)</a:t>
            </a:r>
            <a:endParaRPr kumimoji="1" lang="ja-JP" altLang="en-US" sz="1400" dirty="0"/>
          </a:p>
        </p:txBody>
      </p:sp>
    </p:spTree>
    <p:extLst>
      <p:ext uri="{BB962C8B-B14F-4D97-AF65-F5344CB8AC3E}">
        <p14:creationId xmlns:p14="http://schemas.microsoft.com/office/powerpoint/2010/main" val="1049459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コンテンツ プレースホルダー 20"/>
          <p:cNvGraphicFramePr>
            <a:graphicFrameLocks noGrp="1"/>
          </p:cNvGraphicFramePr>
          <p:nvPr>
            <p:ph idx="1"/>
            <p:extLst>
              <p:ext uri="{D42A27DB-BD31-4B8C-83A1-F6EECF244321}">
                <p14:modId xmlns:p14="http://schemas.microsoft.com/office/powerpoint/2010/main" val="3465234968"/>
              </p:ext>
            </p:extLst>
          </p:nvPr>
        </p:nvGraphicFramePr>
        <p:xfrm>
          <a:off x="171829" y="1245916"/>
          <a:ext cx="5440805" cy="4406057"/>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p:cNvSpPr txBox="1"/>
          <p:nvPr/>
        </p:nvSpPr>
        <p:spPr>
          <a:xfrm>
            <a:off x="428866" y="5850631"/>
            <a:ext cx="5037656" cy="400110"/>
          </a:xfrm>
          <a:prstGeom prst="rect">
            <a:avLst/>
          </a:prstGeom>
          <a:noFill/>
        </p:spPr>
        <p:txBody>
          <a:bodyPr wrap="square" rtlCol="0">
            <a:spAutoFit/>
          </a:bodyPr>
          <a:lstStyle/>
          <a:p>
            <a:pPr algn="ctr"/>
            <a:r>
              <a:rPr lang="ja-JP" altLang="en-US" sz="2000" dirty="0">
                <a:latin typeface="メイリオ" panose="020B0604030504040204" pitchFamily="50" charset="-128"/>
                <a:ea typeface="メイリオ" panose="020B0604030504040204" pitchFamily="50" charset="-128"/>
              </a:rPr>
              <a:t>図</a:t>
            </a:r>
            <a:r>
              <a:rPr lang="ja-JP" altLang="ja-JP" sz="2000" dirty="0">
                <a:latin typeface="メイリオ" panose="020B0604030504040204" pitchFamily="50" charset="-128"/>
                <a:ea typeface="メイリオ" panose="020B0604030504040204" pitchFamily="50" charset="-128"/>
              </a:rPr>
              <a:t>9</a:t>
            </a:r>
            <a:r>
              <a:rPr lang="ja-JP" altLang="en-US" sz="2000" dirty="0">
                <a:latin typeface="メイリオ" panose="020B0604030504040204" pitchFamily="50" charset="-128"/>
                <a:ea typeface="メイリオ" panose="020B0604030504040204" pitchFamily="50" charset="-128"/>
              </a:rPr>
              <a:t>　アテネ不眠尺度による不眠症の疑い</a:t>
            </a:r>
          </a:p>
        </p:txBody>
      </p:sp>
      <p:grpSp>
        <p:nvGrpSpPr>
          <p:cNvPr id="26" name="グループ化 25"/>
          <p:cNvGrpSpPr/>
          <p:nvPr/>
        </p:nvGrpSpPr>
        <p:grpSpPr>
          <a:xfrm>
            <a:off x="916971" y="1428130"/>
            <a:ext cx="4027060" cy="4034345"/>
            <a:chOff x="781255" y="2336800"/>
            <a:chExt cx="3169148" cy="3174881"/>
          </a:xfrm>
          <a:noFill/>
        </p:grpSpPr>
        <p:cxnSp>
          <p:nvCxnSpPr>
            <p:cNvPr id="3" name="直線コネクタ 2"/>
            <p:cNvCxnSpPr/>
            <p:nvPr/>
          </p:nvCxnSpPr>
          <p:spPr>
            <a:xfrm>
              <a:off x="2365829" y="2336800"/>
              <a:ext cx="0" cy="1590307"/>
            </a:xfrm>
            <a:prstGeom prst="line">
              <a:avLst/>
            </a:prstGeom>
            <a:grpFill/>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flipH="1">
              <a:off x="808523" y="3927107"/>
              <a:ext cx="1557306" cy="375386"/>
            </a:xfrm>
            <a:prstGeom prst="line">
              <a:avLst/>
            </a:prstGeom>
            <a:grpFill/>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円弧 16"/>
            <p:cNvSpPr/>
            <p:nvPr/>
          </p:nvSpPr>
          <p:spPr>
            <a:xfrm>
              <a:off x="781255" y="2342533"/>
              <a:ext cx="3169148" cy="3169148"/>
            </a:xfrm>
            <a:prstGeom prst="arc">
              <a:avLst>
                <a:gd name="adj1" fmla="val 16200000"/>
                <a:gd name="adj2" fmla="val 10036946"/>
              </a:avLst>
            </a:prstGeom>
            <a:grpFill/>
            <a:ln w="762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grpSp>
      <p:sp>
        <p:nvSpPr>
          <p:cNvPr id="19" name="右矢印 18"/>
          <p:cNvSpPr/>
          <p:nvPr/>
        </p:nvSpPr>
        <p:spPr>
          <a:xfrm>
            <a:off x="4735469" y="2849547"/>
            <a:ext cx="904855" cy="29357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6013946" y="2603743"/>
            <a:ext cx="1887229" cy="760699"/>
          </a:xfrm>
          <a:prstGeom prst="ellipse">
            <a:avLst/>
          </a:prstGeom>
          <a:solidFill>
            <a:srgbClr val="FF0000">
              <a:alpha val="42000"/>
            </a:srgb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6311008" y="2767427"/>
            <a:ext cx="1238811" cy="584776"/>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en-US" altLang="ja-JP" sz="3200" dirty="0">
                <a:latin typeface="メイリオ" panose="020B0604030504040204" pitchFamily="50" charset="-128"/>
                <a:ea typeface="メイリオ" panose="020B0604030504040204" pitchFamily="50" charset="-128"/>
              </a:rPr>
              <a:t>71</a:t>
            </a:r>
            <a:r>
              <a:rPr kumimoji="1" lang="ja-JP" altLang="en-US" sz="3200" dirty="0">
                <a:latin typeface="メイリオ" panose="020B0604030504040204" pitchFamily="50" charset="-128"/>
                <a:ea typeface="メイリオ" panose="020B0604030504040204" pitchFamily="50" charset="-128"/>
              </a:rPr>
              <a:t>％</a:t>
            </a:r>
          </a:p>
        </p:txBody>
      </p:sp>
      <p:sp>
        <p:nvSpPr>
          <p:cNvPr id="23" name="テキスト ボックス 22"/>
          <p:cNvSpPr txBox="1"/>
          <p:nvPr/>
        </p:nvSpPr>
        <p:spPr>
          <a:xfrm>
            <a:off x="6131511" y="3540365"/>
            <a:ext cx="2710999"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＞全国平均</a:t>
            </a:r>
            <a:r>
              <a:rPr kumimoji="1" lang="en-US" altLang="ja-JP" sz="2400" dirty="0">
                <a:latin typeface="メイリオ" panose="020B0604030504040204" pitchFamily="50" charset="-128"/>
                <a:ea typeface="メイリオ" panose="020B0604030504040204" pitchFamily="50" charset="-128"/>
              </a:rPr>
              <a:t>56.5</a:t>
            </a:r>
            <a:r>
              <a:rPr kumimoji="1" lang="ja-JP" altLang="en-US" sz="2400" dirty="0">
                <a:latin typeface="メイリオ" panose="020B0604030504040204" pitchFamily="50" charset="-128"/>
                <a:ea typeface="メイリオ" panose="020B0604030504040204" pitchFamily="50" charset="-128"/>
              </a:rPr>
              <a:t>％</a:t>
            </a:r>
          </a:p>
        </p:txBody>
      </p:sp>
      <p:sp>
        <p:nvSpPr>
          <p:cNvPr id="2" name="テキスト ボックス 1"/>
          <p:cNvSpPr txBox="1"/>
          <p:nvPr/>
        </p:nvSpPr>
        <p:spPr>
          <a:xfrm>
            <a:off x="0" y="524038"/>
            <a:ext cx="9106898" cy="523220"/>
          </a:xfrm>
          <a:prstGeom prst="rect">
            <a:avLst/>
          </a:prstGeom>
          <a:noFill/>
        </p:spPr>
        <p:txBody>
          <a:bodyPr wrap="square" rtlCol="0">
            <a:spAutoFit/>
          </a:bodyPr>
          <a:lstStyle/>
          <a:p>
            <a:r>
              <a:rPr kumimoji="1" lang="ja-JP" altLang="en-US" sz="2800" dirty="0">
                <a:solidFill>
                  <a:srgbClr val="FF9300"/>
                </a:solidFill>
                <a:latin typeface="メイリオ" panose="020B0604030504040204" pitchFamily="50" charset="-128"/>
                <a:ea typeface="メイリオ" panose="020B0604030504040204" pitchFamily="50" charset="-128"/>
              </a:rPr>
              <a:t>アテネ不眠尺度を用いた筑波大生の睡眠評価の全国比較</a:t>
            </a:r>
          </a:p>
        </p:txBody>
      </p:sp>
      <p:sp>
        <p:nvSpPr>
          <p:cNvPr id="4" name="スライド番号プレースホルダー 3">
            <a:extLst>
              <a:ext uri="{FF2B5EF4-FFF2-40B4-BE49-F238E27FC236}">
                <a16:creationId xmlns:a16="http://schemas.microsoft.com/office/drawing/2014/main" id="{5E0BE3CA-CE96-DF46-A7B2-3AF70DF302DC}"/>
              </a:ext>
            </a:extLst>
          </p:cNvPr>
          <p:cNvSpPr>
            <a:spLocks noGrp="1"/>
          </p:cNvSpPr>
          <p:nvPr>
            <p:ph type="sldNum" sz="quarter" idx="12"/>
          </p:nvPr>
        </p:nvSpPr>
        <p:spPr>
          <a:xfrm>
            <a:off x="6778064" y="6050686"/>
            <a:ext cx="1924141" cy="935890"/>
          </a:xfrm>
        </p:spPr>
        <p:txBody>
          <a:bodyPr/>
          <a:lstStyle/>
          <a:p>
            <a:r>
              <a:rPr kumimoji="1" lang="en-US" altLang="ja-JP" dirty="0"/>
              <a:t>30</a:t>
            </a:r>
            <a:endParaRPr kumimoji="1" lang="ja-JP" altLang="en-US" dirty="0"/>
          </a:p>
        </p:txBody>
      </p:sp>
      <p:sp>
        <p:nvSpPr>
          <p:cNvPr id="5" name="正方形/長方形 4"/>
          <p:cNvSpPr/>
          <p:nvPr/>
        </p:nvSpPr>
        <p:spPr>
          <a:xfrm>
            <a:off x="2499544" y="6288431"/>
            <a:ext cx="8609161" cy="523220"/>
          </a:xfrm>
          <a:prstGeom prst="rect">
            <a:avLst/>
          </a:prstGeom>
        </p:spPr>
        <p:txBody>
          <a:bodyPr wrap="square">
            <a:spAutoFit/>
          </a:bodyPr>
          <a:lstStyle/>
          <a:p>
            <a:pPr lvl="0">
              <a:defRPr/>
            </a:pPr>
            <a:r>
              <a:rPr lang="ja-JP" altLang="en-US" sz="1400" dirty="0">
                <a:solidFill>
                  <a:prstClr val="black"/>
                </a:solidFill>
                <a:latin typeface="Meiryo" panose="020B0604030504040204" pitchFamily="34" charset="-128"/>
                <a:ea typeface="Meiryo" panose="020B0604030504040204" pitchFamily="34" charset="-128"/>
                <a:cs typeface="メイリオ"/>
              </a:rPr>
              <a:t>出典</a:t>
            </a:r>
            <a:r>
              <a:rPr lang="en-US" altLang="ja-JP" sz="1400" dirty="0">
                <a:solidFill>
                  <a:prstClr val="black"/>
                </a:solidFill>
                <a:latin typeface="Meiryo" panose="020B0604030504040204" pitchFamily="34" charset="-128"/>
                <a:ea typeface="Meiryo" panose="020B0604030504040204" pitchFamily="34" charset="-128"/>
                <a:cs typeface="メイリオ"/>
              </a:rPr>
              <a:t>:</a:t>
            </a:r>
            <a:r>
              <a:rPr lang="ja-JP" altLang="en-US" sz="1400" dirty="0">
                <a:solidFill>
                  <a:prstClr val="black"/>
                </a:solidFill>
                <a:latin typeface="Meiryo" panose="020B0604030504040204" pitchFamily="34" charset="-128"/>
                <a:ea typeface="Meiryo" panose="020B0604030504040204" pitchFamily="34" charset="-128"/>
                <a:cs typeface="メイリオ"/>
              </a:rPr>
              <a:t>　</a:t>
            </a:r>
            <a:r>
              <a:rPr lang="en-US" altLang="ja-JP" sz="1400" dirty="0">
                <a:solidFill>
                  <a:prstClr val="black"/>
                </a:solidFill>
                <a:latin typeface="Meiryo" panose="020B0604030504040204" pitchFamily="34" charset="-128"/>
                <a:ea typeface="Meiryo" panose="020B0604030504040204" pitchFamily="34" charset="-128"/>
                <a:cs typeface="メイリオ"/>
              </a:rPr>
              <a:t>MSD</a:t>
            </a:r>
            <a:r>
              <a:rPr lang="ja-JP" altLang="en-US" sz="1400" dirty="0">
                <a:solidFill>
                  <a:prstClr val="black"/>
                </a:solidFill>
                <a:latin typeface="Meiryo" panose="020B0604030504040204" pitchFamily="34" charset="-128"/>
                <a:ea typeface="Meiryo" panose="020B0604030504040204" pitchFamily="34" charset="-128"/>
                <a:cs typeface="メイリオ"/>
              </a:rPr>
              <a:t>株式会社</a:t>
            </a:r>
            <a:r>
              <a:rPr lang="en-US" altLang="ja-JP" sz="1400" dirty="0">
                <a:solidFill>
                  <a:prstClr val="black"/>
                </a:solidFill>
                <a:latin typeface="Meiryo" panose="020B0604030504040204" pitchFamily="34" charset="-128"/>
                <a:ea typeface="Meiryo" panose="020B0604030504040204" pitchFamily="34" charset="-128"/>
                <a:cs typeface="メイリオ"/>
              </a:rPr>
              <a:t>, </a:t>
            </a:r>
            <a:r>
              <a:rPr lang="ja-JP" altLang="en-US" sz="1400" dirty="0">
                <a:solidFill>
                  <a:prstClr val="black"/>
                </a:solidFill>
                <a:latin typeface="Meiryo" panose="020B0604030504040204" pitchFamily="34" charset="-128"/>
                <a:ea typeface="Meiryo" panose="020B0604030504040204" pitchFamily="34" charset="-128"/>
                <a:cs typeface="メイリオ"/>
              </a:rPr>
              <a:t>不眠に関する意識と実態調査</a:t>
            </a:r>
            <a:endParaRPr lang="en-US" altLang="ja-JP" sz="1400" dirty="0">
              <a:solidFill>
                <a:prstClr val="black"/>
              </a:solidFill>
              <a:latin typeface="Meiryo" panose="020B0604030504040204" pitchFamily="34" charset="-128"/>
              <a:ea typeface="Meiryo" panose="020B0604030504040204" pitchFamily="34" charset="-128"/>
              <a:cs typeface="メイリオ"/>
            </a:endParaRPr>
          </a:p>
          <a:p>
            <a:pPr lvl="0">
              <a:defRPr/>
            </a:pPr>
            <a:r>
              <a:rPr lang="en-US" altLang="ja-JP" sz="1400" dirty="0">
                <a:solidFill>
                  <a:prstClr val="black"/>
                </a:solidFill>
                <a:latin typeface="Meiryo" panose="020B0604030504040204" pitchFamily="34" charset="-128"/>
                <a:ea typeface="Meiryo" panose="020B0604030504040204" pitchFamily="34" charset="-128"/>
                <a:cs typeface="メイリオ"/>
              </a:rPr>
              <a:t>https://www.msd.co.jp/static/pdf/product_20141106.pdf</a:t>
            </a:r>
            <a:r>
              <a:rPr lang="en-US" altLang="ja-JP" sz="1400" baseline="30000" dirty="0">
                <a:solidFill>
                  <a:prstClr val="black"/>
                </a:solidFill>
                <a:latin typeface="Meiryo" panose="020B0604030504040204" pitchFamily="34" charset="-128"/>
                <a:ea typeface="Meiryo" panose="020B0604030504040204" pitchFamily="34" charset="-128"/>
                <a:cs typeface="メイリオ"/>
              </a:rPr>
              <a:t>6)</a:t>
            </a:r>
            <a:endParaRPr lang="ja-JP" altLang="en-US" sz="1400" baseline="30000" dirty="0">
              <a:solidFill>
                <a:prstClr val="black"/>
              </a:solidFill>
              <a:latin typeface="Meiryo" panose="020B0604030504040204" pitchFamily="34" charset="-128"/>
              <a:ea typeface="Meiryo" panose="020B0604030504040204" pitchFamily="34" charset="-128"/>
              <a:cs typeface="メイリオ"/>
            </a:endParaRPr>
          </a:p>
        </p:txBody>
      </p:sp>
    </p:spTree>
    <p:extLst>
      <p:ext uri="{BB962C8B-B14F-4D97-AF65-F5344CB8AC3E}">
        <p14:creationId xmlns:p14="http://schemas.microsoft.com/office/powerpoint/2010/main" val="3184906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6B1648F-3419-E64D-B4DB-E8E7533E6CE7}"/>
              </a:ext>
            </a:extLst>
          </p:cNvPr>
          <p:cNvSpPr txBox="1"/>
          <p:nvPr/>
        </p:nvSpPr>
        <p:spPr>
          <a:xfrm>
            <a:off x="1174064" y="497695"/>
            <a:ext cx="6853158" cy="707886"/>
          </a:xfrm>
          <a:prstGeom prst="rect">
            <a:avLst/>
          </a:prstGeom>
          <a:noFill/>
        </p:spPr>
        <p:txBody>
          <a:bodyPr wrap="none" rtlCol="0">
            <a:spAutoFit/>
          </a:bodyPr>
          <a:lstStyle/>
          <a:p>
            <a:r>
              <a:rPr lang="ja-JP" altLang="en-US" sz="4000" dirty="0">
                <a:solidFill>
                  <a:srgbClr val="FF9300"/>
                </a:solidFill>
                <a:latin typeface="メイリオ" panose="020B0604030504040204" pitchFamily="50" charset="-128"/>
                <a:ea typeface="メイリオ" panose="020B0604030504040204" pitchFamily="50" charset="-128"/>
              </a:rPr>
              <a:t>仮眠の頻度と睡眠時間の関係</a:t>
            </a:r>
            <a:endParaRPr kumimoji="1" lang="ja-JP" altLang="en-US" sz="4000" dirty="0">
              <a:solidFill>
                <a:srgbClr val="FF9300"/>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2231077A-6F98-8846-9638-B9F8DF8B381F}"/>
              </a:ext>
            </a:extLst>
          </p:cNvPr>
          <p:cNvPicPr>
            <a:picLocks noChangeAspect="1"/>
          </p:cNvPicPr>
          <p:nvPr/>
        </p:nvPicPr>
        <p:blipFill>
          <a:blip r:embed="rId2"/>
          <a:stretch>
            <a:fillRect/>
          </a:stretch>
        </p:blipFill>
        <p:spPr>
          <a:xfrm>
            <a:off x="866727" y="1433606"/>
            <a:ext cx="7160495" cy="4374835"/>
          </a:xfrm>
          <a:prstGeom prst="rect">
            <a:avLst/>
          </a:prstGeom>
        </p:spPr>
      </p:pic>
      <p:sp>
        <p:nvSpPr>
          <p:cNvPr id="12" name="テキスト ボックス 6">
            <a:extLst>
              <a:ext uri="{FF2B5EF4-FFF2-40B4-BE49-F238E27FC236}">
                <a16:creationId xmlns:a16="http://schemas.microsoft.com/office/drawing/2014/main" id="{BB5A03BB-5DFD-6B44-9AD5-E391C0E976C1}"/>
              </a:ext>
            </a:extLst>
          </p:cNvPr>
          <p:cNvSpPr txBox="1"/>
          <p:nvPr/>
        </p:nvSpPr>
        <p:spPr>
          <a:xfrm>
            <a:off x="2085404" y="5866915"/>
            <a:ext cx="448756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100" dirty="0">
                <a:latin typeface="メイリオ" panose="020B0604030504040204" pitchFamily="50" charset="-128"/>
                <a:ea typeface="メイリオ" panose="020B0604030504040204" pitchFamily="50" charset="-128"/>
              </a:rPr>
              <a:t>図</a:t>
            </a:r>
            <a:r>
              <a:rPr lang="ja-JP" altLang="ja-JP" sz="2100" dirty="0">
                <a:latin typeface="メイリオ" panose="020B0604030504040204" pitchFamily="50" charset="-128"/>
                <a:ea typeface="メイリオ" panose="020B0604030504040204" pitchFamily="50" charset="-128"/>
              </a:rPr>
              <a:t>1</a:t>
            </a:r>
            <a:r>
              <a:rPr lang="en-US" altLang="ja-JP" sz="2100" dirty="0">
                <a:latin typeface="メイリオ" panose="020B0604030504040204" pitchFamily="50" charset="-128"/>
                <a:ea typeface="メイリオ" panose="020B0604030504040204" pitchFamily="50" charset="-128"/>
              </a:rPr>
              <a:t>0 </a:t>
            </a:r>
            <a:r>
              <a:rPr lang="ja-JP" altLang="en-US" sz="2100" dirty="0">
                <a:latin typeface="メイリオ" panose="020B0604030504040204" pitchFamily="50" charset="-128"/>
                <a:ea typeface="メイリオ" panose="020B0604030504040204" pitchFamily="50" charset="-128"/>
              </a:rPr>
              <a:t>仮眠の頻度と睡眠時間の関係</a:t>
            </a:r>
            <a:endParaRPr kumimoji="1" lang="ja-JP" altLang="en-US" sz="2100" dirty="0">
              <a:latin typeface="メイリオ" panose="020B0604030504040204" pitchFamily="50" charset="-128"/>
              <a:ea typeface="メイリオ" panose="020B0604030504040204" pitchFamily="50" charset="-128"/>
            </a:endParaRPr>
          </a:p>
        </p:txBody>
      </p:sp>
      <p:sp>
        <p:nvSpPr>
          <p:cNvPr id="13" name="ドーナツ 12">
            <a:extLst>
              <a:ext uri="{FF2B5EF4-FFF2-40B4-BE49-F238E27FC236}">
                <a16:creationId xmlns:a16="http://schemas.microsoft.com/office/drawing/2014/main" id="{0D51BE52-64BA-0347-89D4-F658E31ECDF4}"/>
              </a:ext>
            </a:extLst>
          </p:cNvPr>
          <p:cNvSpPr/>
          <p:nvPr/>
        </p:nvSpPr>
        <p:spPr>
          <a:xfrm>
            <a:off x="4446974" y="3452899"/>
            <a:ext cx="2866533" cy="1054481"/>
          </a:xfrm>
          <a:prstGeom prst="donut">
            <a:avLst>
              <a:gd name="adj" fmla="val 992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15" name="直線コネクタ 14">
            <a:extLst>
              <a:ext uri="{FF2B5EF4-FFF2-40B4-BE49-F238E27FC236}">
                <a16:creationId xmlns:a16="http://schemas.microsoft.com/office/drawing/2014/main" id="{AA3CDD36-B3BA-D545-99C1-8E5EA0EC5E93}"/>
              </a:ext>
            </a:extLst>
          </p:cNvPr>
          <p:cNvCxnSpPr>
            <a:cxnSpLocks/>
          </p:cNvCxnSpPr>
          <p:nvPr/>
        </p:nvCxnSpPr>
        <p:spPr>
          <a:xfrm flipV="1">
            <a:off x="6315456" y="3194304"/>
            <a:ext cx="914400" cy="426720"/>
          </a:xfrm>
          <a:prstGeom prst="line">
            <a:avLst/>
          </a:prstGeom>
        </p:spPr>
        <p:style>
          <a:lnRef idx="1">
            <a:schemeClr val="accent6"/>
          </a:lnRef>
          <a:fillRef idx="0">
            <a:schemeClr val="accent6"/>
          </a:fillRef>
          <a:effectRef idx="0">
            <a:schemeClr val="accent6"/>
          </a:effectRef>
          <a:fontRef idx="minor">
            <a:schemeClr val="tx1"/>
          </a:fontRef>
        </p:style>
      </p:cxnSp>
      <p:sp>
        <p:nvSpPr>
          <p:cNvPr id="17" name="テキスト ボックス 16">
            <a:extLst>
              <a:ext uri="{FF2B5EF4-FFF2-40B4-BE49-F238E27FC236}">
                <a16:creationId xmlns:a16="http://schemas.microsoft.com/office/drawing/2014/main" id="{532D01E9-0D83-E048-A344-208B07F6AA92}"/>
              </a:ext>
            </a:extLst>
          </p:cNvPr>
          <p:cNvSpPr txBox="1"/>
          <p:nvPr/>
        </p:nvSpPr>
        <p:spPr>
          <a:xfrm>
            <a:off x="4872250" y="2523442"/>
            <a:ext cx="4031873" cy="707886"/>
          </a:xfrm>
          <a:prstGeom prst="rect">
            <a:avLst/>
          </a:prstGeom>
          <a:solidFill>
            <a:schemeClr val="accent6">
              <a:lumMod val="20000"/>
              <a:lumOff val="80000"/>
            </a:schemeClr>
          </a:solidFill>
        </p:spPr>
        <p:txBody>
          <a:bodyPr wrap="none" rtlCol="0">
            <a:spAutoFit/>
          </a:bodyPr>
          <a:lstStyle/>
          <a:p>
            <a:r>
              <a:rPr lang="ja-JP" altLang="en-US" sz="2000" dirty="0">
                <a:solidFill>
                  <a:srgbClr val="FF0000"/>
                </a:solidFill>
                <a:latin typeface="メイリオ" panose="020B0604030504040204" pitchFamily="50" charset="-128"/>
                <a:ea typeface="メイリオ" panose="020B0604030504040204" pitchFamily="50" charset="-128"/>
              </a:rPr>
              <a:t>睡眠時間が足りていないがゆえに</a:t>
            </a:r>
            <a:endParaRPr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dirty="0">
                <a:solidFill>
                  <a:srgbClr val="FF0000"/>
                </a:solidFill>
                <a:latin typeface="メイリオ" panose="020B0604030504040204" pitchFamily="50" charset="-128"/>
                <a:ea typeface="メイリオ" panose="020B0604030504040204" pitchFamily="50" charset="-128"/>
              </a:rPr>
              <a:t>仮眠をとっている</a:t>
            </a:r>
            <a:endParaRPr kumimoji="1" lang="en-US" altLang="ja-JP" sz="2000"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1458762" y="4750726"/>
            <a:ext cx="4064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a:solidFill>
                  <a:sysClr val="windowText" lastClr="000000"/>
                </a:solidFill>
                <a:latin typeface="メイリオ" panose="020B0604030504040204" pitchFamily="50" charset="-128"/>
                <a:ea typeface="メイリオ" panose="020B0604030504040204" pitchFamily="50" charset="-128"/>
              </a:rPr>
              <a:t>0</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7DD0F834-1689-4F1D-9650-5217170C4317}"/>
              </a:ext>
            </a:extLst>
          </p:cNvPr>
          <p:cNvPicPr>
            <a:picLocks noChangeAspect="1"/>
          </p:cNvPicPr>
          <p:nvPr/>
        </p:nvPicPr>
        <p:blipFill>
          <a:blip r:embed="rId3"/>
          <a:stretch>
            <a:fillRect/>
          </a:stretch>
        </p:blipFill>
        <p:spPr>
          <a:xfrm rot="15913629">
            <a:off x="1687473" y="4160938"/>
            <a:ext cx="537002" cy="646390"/>
          </a:xfrm>
          <a:prstGeom prst="rect">
            <a:avLst/>
          </a:prstGeom>
        </p:spPr>
      </p:pic>
      <p:sp>
        <p:nvSpPr>
          <p:cNvPr id="14" name="スライド番号プレースホルダー 4">
            <a:extLst>
              <a:ext uri="{FF2B5EF4-FFF2-40B4-BE49-F238E27FC236}">
                <a16:creationId xmlns:a16="http://schemas.microsoft.com/office/drawing/2014/main" id="{6F66D137-BEEB-BD46-A960-940AB8A691D4}"/>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32</a:t>
            </a:fld>
            <a:endParaRPr kumimoji="1" lang="ja-JP" altLang="en-US" dirty="0"/>
          </a:p>
        </p:txBody>
      </p:sp>
      <p:pic>
        <p:nvPicPr>
          <p:cNvPr id="16" name="図 15">
            <a:extLst>
              <a:ext uri="{FF2B5EF4-FFF2-40B4-BE49-F238E27FC236}">
                <a16:creationId xmlns:a16="http://schemas.microsoft.com/office/drawing/2014/main" id="{7DD0F834-1689-4F1D-9650-5217170C4317}"/>
              </a:ext>
            </a:extLst>
          </p:cNvPr>
          <p:cNvPicPr>
            <a:picLocks noChangeAspect="1"/>
          </p:cNvPicPr>
          <p:nvPr/>
        </p:nvPicPr>
        <p:blipFill>
          <a:blip r:embed="rId3"/>
          <a:stretch>
            <a:fillRect/>
          </a:stretch>
        </p:blipFill>
        <p:spPr>
          <a:xfrm rot="15913629">
            <a:off x="1687474" y="4281976"/>
            <a:ext cx="537002" cy="646390"/>
          </a:xfrm>
          <a:prstGeom prst="rect">
            <a:avLst/>
          </a:prstGeom>
        </p:spPr>
      </p:pic>
    </p:spTree>
    <p:extLst>
      <p:ext uri="{BB962C8B-B14F-4D97-AF65-F5344CB8AC3E}">
        <p14:creationId xmlns:p14="http://schemas.microsoft.com/office/powerpoint/2010/main" val="99459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290469" y="6256740"/>
            <a:ext cx="4862228"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図</a:t>
            </a:r>
            <a:r>
              <a:rPr kumimoji="1" lang="en-US" altLang="ja-JP" sz="2000" dirty="0">
                <a:latin typeface="メイリオ" panose="020B0604030504040204" pitchFamily="50" charset="-128"/>
                <a:ea typeface="メイリオ" panose="020B0604030504040204" pitchFamily="50" charset="-128"/>
              </a:rPr>
              <a:t>11</a:t>
            </a:r>
            <a:r>
              <a:rPr kumimoji="1" lang="ja-JP" altLang="en-US" sz="2000" dirty="0">
                <a:latin typeface="メイリオ" panose="020B0604030504040204" pitchFamily="50" charset="-128"/>
                <a:ea typeface="メイリオ" panose="020B0604030504040204" pitchFamily="50" charset="-128"/>
              </a:rPr>
              <a:t>　仮眠の頻度と授業中の眠気の程度</a:t>
            </a:r>
          </a:p>
        </p:txBody>
      </p:sp>
      <p:pic>
        <p:nvPicPr>
          <p:cNvPr id="7" name="図 6"/>
          <p:cNvPicPr>
            <a:picLocks noChangeAspect="1"/>
          </p:cNvPicPr>
          <p:nvPr/>
        </p:nvPicPr>
        <p:blipFill>
          <a:blip r:embed="rId2"/>
          <a:stretch>
            <a:fillRect/>
          </a:stretch>
        </p:blipFill>
        <p:spPr>
          <a:xfrm>
            <a:off x="460342" y="1095145"/>
            <a:ext cx="7881730" cy="4606374"/>
          </a:xfrm>
          <a:prstGeom prst="rect">
            <a:avLst/>
          </a:prstGeom>
        </p:spPr>
      </p:pic>
      <p:sp>
        <p:nvSpPr>
          <p:cNvPr id="8" name="テキスト ボックス 2"/>
          <p:cNvSpPr txBox="1"/>
          <p:nvPr/>
        </p:nvSpPr>
        <p:spPr>
          <a:xfrm>
            <a:off x="1341420" y="2613990"/>
            <a:ext cx="709233" cy="39241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400" dirty="0">
                <a:latin typeface="メイリオ" panose="020B0604030504040204" pitchFamily="50" charset="-128"/>
                <a:ea typeface="メイリオ" panose="020B0604030504040204" pitchFamily="50" charset="-128"/>
              </a:rPr>
              <a:t>N=129</a:t>
            </a:r>
            <a:endParaRPr kumimoji="1" lang="ja-JP" altLang="en-US" sz="1600" dirty="0">
              <a:latin typeface="メイリオ" panose="020B0604030504040204" pitchFamily="50" charset="-128"/>
              <a:ea typeface="メイリオ" panose="020B0604030504040204" pitchFamily="50" charset="-128"/>
            </a:endParaRPr>
          </a:p>
        </p:txBody>
      </p:sp>
      <p:sp>
        <p:nvSpPr>
          <p:cNvPr id="9" name="テキスト ボックス 3"/>
          <p:cNvSpPr txBox="1"/>
          <p:nvPr/>
        </p:nvSpPr>
        <p:spPr>
          <a:xfrm>
            <a:off x="1341420" y="4706759"/>
            <a:ext cx="709233" cy="39241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400" dirty="0">
                <a:latin typeface="メイリオ" panose="020B0604030504040204" pitchFamily="50" charset="-128"/>
                <a:ea typeface="メイリオ" panose="020B0604030504040204" pitchFamily="50" charset="-128"/>
              </a:rPr>
              <a:t>N=179</a:t>
            </a:r>
            <a:endParaRPr kumimoji="1" lang="ja-JP" altLang="en-US" sz="14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6B1648F-3419-E64D-B4DB-E8E7533E6CE7}"/>
              </a:ext>
            </a:extLst>
          </p:cNvPr>
          <p:cNvSpPr txBox="1"/>
          <p:nvPr/>
        </p:nvSpPr>
        <p:spPr>
          <a:xfrm>
            <a:off x="603918" y="261370"/>
            <a:ext cx="7858291" cy="707886"/>
          </a:xfrm>
          <a:prstGeom prst="rect">
            <a:avLst/>
          </a:prstGeom>
          <a:noFill/>
        </p:spPr>
        <p:txBody>
          <a:bodyPr wrap="none" rtlCol="0">
            <a:spAutoFit/>
          </a:bodyPr>
          <a:lstStyle/>
          <a:p>
            <a:r>
              <a:rPr lang="ja-JP" altLang="en-US" sz="4000" dirty="0">
                <a:solidFill>
                  <a:srgbClr val="FF9300"/>
                </a:solidFill>
                <a:latin typeface="メイリオ" panose="020B0604030504040204" pitchFamily="50" charset="-128"/>
                <a:ea typeface="メイリオ" panose="020B0604030504040204" pitchFamily="50" charset="-128"/>
              </a:rPr>
              <a:t>仮眠の有無と授業中の眠気の関係</a:t>
            </a:r>
            <a:endParaRPr kumimoji="1" lang="ja-JP" altLang="en-US" sz="4000" dirty="0">
              <a:solidFill>
                <a:srgbClr val="FF9300"/>
              </a:solidFill>
              <a:latin typeface="メイリオ" panose="020B0604030504040204" pitchFamily="50" charset="-128"/>
              <a:ea typeface="メイリオ" panose="020B0604030504040204" pitchFamily="50" charset="-128"/>
            </a:endParaRPr>
          </a:p>
        </p:txBody>
      </p:sp>
      <p:sp>
        <p:nvSpPr>
          <p:cNvPr id="4" name="四角形吹き出し 3"/>
          <p:cNvSpPr/>
          <p:nvPr/>
        </p:nvSpPr>
        <p:spPr>
          <a:xfrm>
            <a:off x="3542275" y="5548853"/>
            <a:ext cx="5436472" cy="624829"/>
          </a:xfrm>
          <a:prstGeom prst="wedgeRectCallout">
            <a:avLst>
              <a:gd name="adj1" fmla="val -28547"/>
              <a:gd name="adj2" fmla="val -8266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ｐ</a:t>
            </a:r>
            <a:r>
              <a:rPr kumimoji="1" lang="ja-JP" altLang="en-US" sz="2400" dirty="0">
                <a:latin typeface="メイリオ" panose="020B0604030504040204" pitchFamily="50" charset="-128"/>
                <a:ea typeface="メイリオ" panose="020B0604030504040204" pitchFamily="50" charset="-128"/>
              </a:rPr>
              <a:t>値</a:t>
            </a:r>
            <a:r>
              <a:rPr kumimoji="1" lang="en-US" altLang="ja-JP" sz="2400" dirty="0">
                <a:latin typeface="メイリオ" panose="020B0604030504040204" pitchFamily="50" charset="-128"/>
                <a:ea typeface="メイリオ" panose="020B0604030504040204" pitchFamily="50" charset="-128"/>
              </a:rPr>
              <a:t>=0.23&gt;0.05</a:t>
            </a:r>
            <a:r>
              <a:rPr kumimoji="1" lang="ja-JP" altLang="en-US" sz="2400" dirty="0">
                <a:latin typeface="メイリオ" panose="020B0604030504040204" pitchFamily="50" charset="-128"/>
                <a:ea typeface="メイリオ" panose="020B0604030504040204" pitchFamily="50" charset="-128"/>
              </a:rPr>
              <a:t>　有意な差はない。</a:t>
            </a:r>
          </a:p>
        </p:txBody>
      </p:sp>
    </p:spTree>
    <p:extLst>
      <p:ext uri="{BB962C8B-B14F-4D97-AF65-F5344CB8AC3E}">
        <p14:creationId xmlns:p14="http://schemas.microsoft.com/office/powerpoint/2010/main" val="1059172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91583" y="555453"/>
            <a:ext cx="6340197" cy="830997"/>
          </a:xfrm>
          <a:prstGeom prst="rect">
            <a:avLst/>
          </a:prstGeom>
          <a:noFill/>
        </p:spPr>
        <p:txBody>
          <a:bodyPr wrap="none" rtlCol="0">
            <a:spAutoFit/>
          </a:bodyPr>
          <a:lstStyle/>
          <a:p>
            <a:r>
              <a:rPr lang="ja-JP" altLang="en-US" sz="4800" dirty="0">
                <a:solidFill>
                  <a:srgbClr val="FF9300"/>
                </a:solidFill>
                <a:latin typeface="メイリオ" panose="020B0604030504040204" pitchFamily="50" charset="-128"/>
                <a:ea typeface="メイリオ" panose="020B0604030504040204" pitchFamily="50" charset="-128"/>
              </a:rPr>
              <a:t>アンケート結果まとめ</a:t>
            </a:r>
            <a:endParaRPr kumimoji="1" lang="ja-JP" altLang="en-US" sz="4800" dirty="0">
              <a:solidFill>
                <a:srgbClr val="FF9300"/>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14367" y="3067939"/>
            <a:ext cx="7263527"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睡眠時間が短い程、授業中に眠くなる頻度は高い</a:t>
            </a:r>
            <a:endParaRPr kumimoji="1" lang="ja-JP" altLang="en-US" sz="2400"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89090E23-8A26-2643-9391-6F06F3A297FC}"/>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14367" y="4539822"/>
            <a:ext cx="5109091"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・眠気の程度は</a:t>
            </a:r>
            <a:r>
              <a:rPr kumimoji="1" lang="ja-JP" altLang="en-US" sz="2400" b="1" dirty="0">
                <a:latin typeface="メイリオ" panose="020B0604030504040204" pitchFamily="50" charset="-128"/>
                <a:ea typeface="メイリオ" panose="020B0604030504040204" pitchFamily="50" charset="-128"/>
              </a:rPr>
              <a:t>３限</a:t>
            </a:r>
            <a:r>
              <a:rPr lang="ja-JP" altLang="en-US" sz="2400" b="1" dirty="0">
                <a:latin typeface="メイリオ" panose="020B0604030504040204" pitchFamily="50" charset="-128"/>
                <a:ea typeface="メイリオ" panose="020B0604030504040204" pitchFamily="50" charset="-128"/>
              </a:rPr>
              <a:t>で最も高く</a:t>
            </a:r>
            <a:r>
              <a:rPr lang="ja-JP" altLang="en-US" sz="2400" dirty="0">
                <a:latin typeface="メイリオ" panose="020B0604030504040204" pitchFamily="50" charset="-128"/>
                <a:ea typeface="メイリオ" panose="020B0604030504040204" pitchFamily="50" charset="-128"/>
              </a:rPr>
              <a:t>なる</a:t>
            </a:r>
            <a:endParaRPr kumimoji="1" lang="ja-JP" altLang="en-US" sz="24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514367" y="1683915"/>
            <a:ext cx="7879080" cy="830997"/>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・筑波大生の平均睡眠時間は、推奨されている時間より</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kumimoji="1" lang="ja-JP" altLang="en-US" sz="2400" b="1" dirty="0">
                <a:latin typeface="メイリオ" panose="020B0604030504040204" pitchFamily="50" charset="-128"/>
                <a:ea typeface="メイリオ" panose="020B0604030504040204" pitchFamily="50" charset="-128"/>
              </a:rPr>
              <a:t>５０分短い</a:t>
            </a:r>
          </a:p>
        </p:txBody>
      </p:sp>
      <p:sp>
        <p:nvSpPr>
          <p:cNvPr id="9" name="テキスト ボックス 8"/>
          <p:cNvSpPr txBox="1"/>
          <p:nvPr/>
        </p:nvSpPr>
        <p:spPr>
          <a:xfrm>
            <a:off x="514367" y="2514912"/>
            <a:ext cx="6955750"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・筑波大生で不眠症の疑いがある人は、</a:t>
            </a:r>
            <a:r>
              <a:rPr kumimoji="1" lang="ja-JP" altLang="en-US" sz="2400" b="1" dirty="0">
                <a:latin typeface="メイリオ" panose="020B0604030504040204" pitchFamily="50" charset="-128"/>
                <a:ea typeface="メイリオ" panose="020B0604030504040204" pitchFamily="50" charset="-128"/>
              </a:rPr>
              <a:t>７割以上</a:t>
            </a:r>
          </a:p>
        </p:txBody>
      </p:sp>
      <p:sp>
        <p:nvSpPr>
          <p:cNvPr id="3" name="テキスト ボックス 2"/>
          <p:cNvSpPr txBox="1"/>
          <p:nvPr/>
        </p:nvSpPr>
        <p:spPr>
          <a:xfrm flipH="1">
            <a:off x="514366" y="3620966"/>
            <a:ext cx="7417414" cy="830997"/>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・授業中に</a:t>
            </a:r>
            <a:r>
              <a:rPr kumimoji="1" lang="ja-JP" altLang="en-US" sz="2400" b="1" dirty="0">
                <a:latin typeface="メイリオ" panose="020B0604030504040204" pitchFamily="50" charset="-128"/>
                <a:ea typeface="メイリオ" panose="020B0604030504040204" pitchFamily="50" charset="-128"/>
              </a:rPr>
              <a:t>８割</a:t>
            </a:r>
            <a:r>
              <a:rPr kumimoji="1" lang="ja-JP" altLang="en-US" sz="2400" dirty="0">
                <a:latin typeface="メイリオ" panose="020B0604030504040204" pitchFamily="50" charset="-128"/>
                <a:ea typeface="メイリオ" panose="020B0604030504040204" pitchFamily="50" charset="-128"/>
              </a:rPr>
              <a:t>の学生が１日に１回以上眠くなり</a:t>
            </a:r>
            <a:endParaRPr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　</a:t>
            </a:r>
            <a:r>
              <a:rPr kumimoji="1" lang="ja-JP" altLang="en-US" sz="2400" b="1" dirty="0">
                <a:latin typeface="メイリオ" panose="020B0604030504040204" pitchFamily="50" charset="-128"/>
                <a:ea typeface="メイリオ" panose="020B0604030504040204" pitchFamily="50" charset="-128"/>
              </a:rPr>
              <a:t>６割</a:t>
            </a:r>
            <a:r>
              <a:rPr kumimoji="1" lang="ja-JP" altLang="en-US" sz="2400" dirty="0">
                <a:latin typeface="メイリオ" panose="020B0604030504040204" pitchFamily="50" charset="-128"/>
                <a:ea typeface="メイリオ" panose="020B0604030504040204" pitchFamily="50" charset="-128"/>
              </a:rPr>
              <a:t>の学生が１日１回寝る</a:t>
            </a:r>
          </a:p>
        </p:txBody>
      </p:sp>
      <p:sp>
        <p:nvSpPr>
          <p:cNvPr id="5" name="スライド番号プレースホルダー 4">
            <a:extLst>
              <a:ext uri="{FF2B5EF4-FFF2-40B4-BE49-F238E27FC236}">
                <a16:creationId xmlns:a16="http://schemas.microsoft.com/office/drawing/2014/main" id="{6F66D137-BEEB-BD46-A960-940AB8A691D4}"/>
              </a:ext>
            </a:extLst>
          </p:cNvPr>
          <p:cNvSpPr>
            <a:spLocks noGrp="1"/>
          </p:cNvSpPr>
          <p:nvPr>
            <p:ph type="sldNum" sz="quarter" idx="12"/>
          </p:nvPr>
        </p:nvSpPr>
        <p:spPr/>
        <p:txBody>
          <a:bodyPr/>
          <a:lstStyle/>
          <a:p>
            <a:fld id="{E9791DFF-FD54-7B44-9A52-7D9A5D7D4C11}" type="slidenum">
              <a:rPr kumimoji="1" lang="ja-JP" altLang="en-US" smtClean="0"/>
              <a:t>34</a:t>
            </a:fld>
            <a:endParaRPr kumimoji="1" lang="ja-JP" altLang="en-US" dirty="0"/>
          </a:p>
        </p:txBody>
      </p:sp>
      <p:sp>
        <p:nvSpPr>
          <p:cNvPr id="10" name="テキスト ボックス 9">
            <a:extLst>
              <a:ext uri="{FF2B5EF4-FFF2-40B4-BE49-F238E27FC236}">
                <a16:creationId xmlns:a16="http://schemas.microsoft.com/office/drawing/2014/main" id="{F2AB7976-F18E-9D42-BAB5-1249BE69C011}"/>
              </a:ext>
            </a:extLst>
          </p:cNvPr>
          <p:cNvSpPr txBox="1"/>
          <p:nvPr/>
        </p:nvSpPr>
        <p:spPr>
          <a:xfrm>
            <a:off x="514367" y="5066957"/>
            <a:ext cx="7571303" cy="830997"/>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仮眠をとっている学生と仮眠をとっていない学生の</a:t>
            </a:r>
            <a:endParaRPr lang="en-US" altLang="ja-JP" sz="2400" dirty="0">
              <a:latin typeface="メイリオ" panose="020B0604030504040204" pitchFamily="50" charset="-128"/>
              <a:ea typeface="メイリオ" panose="020B0604030504040204" pitchFamily="50" charset="-128"/>
            </a:endParaRPr>
          </a:p>
          <a:p>
            <a:r>
              <a:rPr lang="ja-JP"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授業中の眠気の頻度に差はない</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77554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9090E23-8A26-2643-9391-6F06F3A297FC}"/>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 name="テキスト ボックス 8"/>
          <p:cNvSpPr txBox="1"/>
          <p:nvPr/>
        </p:nvSpPr>
        <p:spPr>
          <a:xfrm flipH="1">
            <a:off x="430116" y="1736393"/>
            <a:ext cx="9474081" cy="3970318"/>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・筑波大生の平均睡眠時間は推奨睡眠時間よりも短く、</a:t>
            </a:r>
            <a:endParaRPr kumimoji="1" lang="en-US" altLang="ja-JP" sz="2400" dirty="0">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不眠症の疑いを増大させ、</a:t>
            </a:r>
            <a:endParaRPr kumimoji="1" lang="en-US" altLang="ja-JP" sz="2400" dirty="0">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授業中の集中力にも</a:t>
            </a:r>
            <a:r>
              <a:rPr kumimoji="1" lang="ja-JP" altLang="en-US" sz="2400" b="1" dirty="0">
                <a:solidFill>
                  <a:srgbClr val="FF0000"/>
                </a:solidFill>
                <a:latin typeface="メイリオ" panose="020B0604030504040204" pitchFamily="50" charset="-128"/>
                <a:ea typeface="メイリオ" panose="020B0604030504040204" pitchFamily="50" charset="-128"/>
              </a:rPr>
              <a:t>悪影響</a:t>
            </a:r>
            <a:r>
              <a:rPr kumimoji="1" lang="ja-JP" altLang="en-US" sz="2400" dirty="0">
                <a:latin typeface="メイリオ" panose="020B0604030504040204" pitchFamily="50" charset="-128"/>
                <a:ea typeface="メイリオ" panose="020B0604030504040204" pitchFamily="50" charset="-128"/>
              </a:rPr>
              <a:t>を与える</a:t>
            </a:r>
            <a:endParaRPr kumimoji="1" lang="en-US" altLang="ja-JP" sz="2400" dirty="0">
              <a:latin typeface="メイリオ" panose="020B0604030504040204" pitchFamily="50" charset="-128"/>
              <a:ea typeface="メイリオ" panose="020B0604030504040204" pitchFamily="50" charset="-128"/>
            </a:endParaRPr>
          </a:p>
          <a:p>
            <a:pPr>
              <a:lnSpc>
                <a:spcPct val="50000"/>
              </a:lnSpc>
            </a:pP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・本来眠気を解消するための</a:t>
            </a:r>
            <a:r>
              <a:rPr lang="ja-JP" altLang="en-US" sz="2400" b="1" dirty="0">
                <a:solidFill>
                  <a:srgbClr val="FF0000"/>
                </a:solidFill>
                <a:latin typeface="メイリオ" panose="020B0604030504040204" pitchFamily="50" charset="-128"/>
                <a:ea typeface="メイリオ" panose="020B0604030504040204" pitchFamily="50" charset="-128"/>
              </a:rPr>
              <a:t>仮眠が効果的に行われておらず</a:t>
            </a:r>
            <a:endParaRPr lang="en-US" altLang="ja-JP" sz="2400" b="1" dirty="0">
              <a:solidFill>
                <a:srgbClr val="FF0000"/>
              </a:solidFill>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授業中に眠気を感じてしまっている</a:t>
            </a:r>
            <a:endParaRPr lang="en-US" altLang="ja-JP" sz="2400" dirty="0">
              <a:latin typeface="メイリオ" panose="020B0604030504040204" pitchFamily="50" charset="-128"/>
              <a:ea typeface="メイリオ" panose="020B0604030504040204" pitchFamily="50" charset="-128"/>
            </a:endParaRPr>
          </a:p>
          <a:p>
            <a:pPr>
              <a:lnSpc>
                <a:spcPct val="50000"/>
              </a:lnSpc>
            </a:pP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・３限に眠気を感じている人が多いことから、</a:t>
            </a:r>
            <a:endParaRPr lang="en-US" altLang="ja-JP" sz="2400" dirty="0">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  </a:t>
            </a:r>
            <a:r>
              <a:rPr lang="ja-JP" altLang="en-US" sz="2400" b="1" dirty="0">
                <a:solidFill>
                  <a:srgbClr val="FF0000"/>
                </a:solidFill>
                <a:latin typeface="メイリオ" panose="020B0604030504040204" pitchFamily="50" charset="-128"/>
                <a:ea typeface="メイリオ" panose="020B0604030504040204" pitchFamily="50" charset="-128"/>
              </a:rPr>
              <a:t>昼間の時間帯に対策をとること</a:t>
            </a:r>
            <a:r>
              <a:rPr lang="ja-JP" altLang="en-US" sz="2400" dirty="0">
                <a:latin typeface="メイリオ" panose="020B0604030504040204" pitchFamily="50" charset="-128"/>
                <a:ea typeface="メイリオ" panose="020B0604030504040204" pitchFamily="50" charset="-128"/>
              </a:rPr>
              <a:t>が必要である</a:t>
            </a:r>
            <a:endParaRPr lang="en-US" altLang="ja-JP" sz="2400" dirty="0">
              <a:latin typeface="メイリオ" panose="020B0604030504040204" pitchFamily="50" charset="-128"/>
              <a:ea typeface="メイリオ" panose="020B0604030504040204" pitchFamily="50" charset="-128"/>
            </a:endParaRPr>
          </a:p>
          <a:p>
            <a:pPr>
              <a:lnSpc>
                <a:spcPct val="50000"/>
              </a:lnSpc>
            </a:pP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a:t>
            </a:r>
            <a:r>
              <a:rPr lang="ja-JP" altLang="en-US" sz="2400" b="1" dirty="0">
                <a:solidFill>
                  <a:srgbClr val="FF0000"/>
                </a:solidFill>
                <a:latin typeface="メイリオ" panose="020B0604030504040204" pitchFamily="50" charset="-128"/>
                <a:ea typeface="メイリオ" panose="020B0604030504040204" pitchFamily="50" charset="-128"/>
              </a:rPr>
              <a:t>昼寝がしやすい環境</a:t>
            </a:r>
            <a:r>
              <a:rPr lang="ja-JP" altLang="en-US" sz="2400" dirty="0">
                <a:latin typeface="メイリオ" panose="020B0604030504040204" pitchFamily="50" charset="-128"/>
                <a:ea typeface="メイリオ" panose="020B0604030504040204" pitchFamily="50" charset="-128"/>
              </a:rPr>
              <a:t>を整えることは、</a:t>
            </a:r>
            <a:endParaRPr lang="en-US" altLang="ja-JP" sz="2400" dirty="0">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筑波大生の睡眠不足の改善に効果的であると考えられる</a:t>
            </a:r>
          </a:p>
        </p:txBody>
      </p:sp>
      <p:sp>
        <p:nvSpPr>
          <p:cNvPr id="8" name="テキスト ボックス 7"/>
          <p:cNvSpPr txBox="1"/>
          <p:nvPr/>
        </p:nvSpPr>
        <p:spPr>
          <a:xfrm>
            <a:off x="3751384" y="671255"/>
            <a:ext cx="1415772" cy="830997"/>
          </a:xfrm>
          <a:prstGeom prst="rect">
            <a:avLst/>
          </a:prstGeom>
          <a:noFill/>
        </p:spPr>
        <p:txBody>
          <a:bodyPr wrap="none" rtlCol="0">
            <a:spAutoFit/>
          </a:bodyPr>
          <a:lstStyle/>
          <a:p>
            <a:r>
              <a:rPr kumimoji="1" lang="ja-JP" altLang="en-US" sz="4800" dirty="0">
                <a:solidFill>
                  <a:srgbClr val="FF9300"/>
                </a:solidFill>
                <a:latin typeface="メイリオ" panose="020B0604030504040204" pitchFamily="50" charset="-128"/>
                <a:ea typeface="メイリオ" panose="020B0604030504040204" pitchFamily="50" charset="-128"/>
              </a:rPr>
              <a:t>考察</a:t>
            </a:r>
          </a:p>
        </p:txBody>
      </p:sp>
      <p:sp>
        <p:nvSpPr>
          <p:cNvPr id="2" name="スライド番号プレースホルダー 1">
            <a:extLst>
              <a:ext uri="{FF2B5EF4-FFF2-40B4-BE49-F238E27FC236}">
                <a16:creationId xmlns:a16="http://schemas.microsoft.com/office/drawing/2014/main" id="{D7C8E9A9-311E-CB4D-A0D0-C75A160AACA7}"/>
              </a:ext>
            </a:extLst>
          </p:cNvPr>
          <p:cNvSpPr>
            <a:spLocks noGrp="1"/>
          </p:cNvSpPr>
          <p:nvPr>
            <p:ph type="sldNum" sz="quarter" idx="12"/>
          </p:nvPr>
        </p:nvSpPr>
        <p:spPr/>
        <p:txBody>
          <a:bodyPr/>
          <a:lstStyle/>
          <a:p>
            <a:fld id="{E9791DFF-FD54-7B44-9A52-7D9A5D7D4C11}" type="slidenum">
              <a:rPr kumimoji="1" lang="ja-JP" altLang="en-US" smtClean="0"/>
              <a:t>35</a:t>
            </a:fld>
            <a:endParaRPr kumimoji="1" lang="ja-JP" altLang="en-US"/>
          </a:p>
        </p:txBody>
      </p:sp>
    </p:spTree>
    <p:extLst>
      <p:ext uri="{BB962C8B-B14F-4D97-AF65-F5344CB8AC3E}">
        <p14:creationId xmlns:p14="http://schemas.microsoft.com/office/powerpoint/2010/main" val="793998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09678" y="2432248"/>
            <a:ext cx="5724644" cy="923330"/>
          </a:xfrm>
          <a:prstGeom prst="rect">
            <a:avLst/>
          </a:prstGeom>
          <a:noFill/>
        </p:spPr>
        <p:txBody>
          <a:bodyPr wrap="none" rtlCol="0">
            <a:spAutoFit/>
          </a:bodyPr>
          <a:lstStyle/>
          <a:p>
            <a:r>
              <a:rPr kumimoji="1" lang="ja-JP" altLang="en-US" sz="5400" dirty="0">
                <a:solidFill>
                  <a:srgbClr val="FF9300"/>
                </a:solidFill>
                <a:latin typeface="メイリオ" panose="020B0604030504040204" pitchFamily="50" charset="-128"/>
                <a:ea typeface="メイリオ" panose="020B0604030504040204" pitchFamily="50" charset="-128"/>
              </a:rPr>
              <a:t>最終発表に向けて</a:t>
            </a:r>
          </a:p>
        </p:txBody>
      </p:sp>
      <p:sp>
        <p:nvSpPr>
          <p:cNvPr id="3" name="正方形/長方形 2">
            <a:extLst>
              <a:ext uri="{FF2B5EF4-FFF2-40B4-BE49-F238E27FC236}">
                <a16:creationId xmlns:a16="http://schemas.microsoft.com/office/drawing/2014/main" id="{4AD6196A-8404-E94F-A3E6-879F96E63D7C}"/>
              </a:ext>
            </a:extLst>
          </p:cNvPr>
          <p:cNvSpPr/>
          <p:nvPr/>
        </p:nvSpPr>
        <p:spPr>
          <a:xfrm>
            <a:off x="0" y="6453352"/>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7B23F746-4A6A-164A-A335-DF9882FF98F2}"/>
              </a:ext>
            </a:extLst>
          </p:cNvPr>
          <p:cNvSpPr>
            <a:spLocks noGrp="1"/>
          </p:cNvSpPr>
          <p:nvPr>
            <p:ph type="sldNum" sz="quarter" idx="12"/>
          </p:nvPr>
        </p:nvSpPr>
        <p:spPr/>
        <p:txBody>
          <a:bodyPr/>
          <a:lstStyle/>
          <a:p>
            <a:fld id="{E9791DFF-FD54-7B44-9A52-7D9A5D7D4C11}" type="slidenum">
              <a:rPr kumimoji="1" lang="ja-JP" altLang="en-US" smtClean="0"/>
              <a:t>36</a:t>
            </a:fld>
            <a:endParaRPr kumimoji="1" lang="ja-JP" altLang="en-US"/>
          </a:p>
        </p:txBody>
      </p:sp>
    </p:spTree>
    <p:extLst>
      <p:ext uri="{BB962C8B-B14F-4D97-AF65-F5344CB8AC3E}">
        <p14:creationId xmlns:p14="http://schemas.microsoft.com/office/powerpoint/2010/main" val="3520948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4992" y="1717746"/>
            <a:ext cx="4491134" cy="646331"/>
          </a:xfrm>
          <a:prstGeom prst="rect">
            <a:avLst/>
          </a:prstGeom>
          <a:noFill/>
        </p:spPr>
        <p:txBody>
          <a:bodyPr wrap="none" rtlCol="0">
            <a:spAutoFit/>
          </a:bodyPr>
          <a:lstStyle/>
          <a:p>
            <a:r>
              <a:rPr lang="en-US" altLang="ja-JP" sz="3600" dirty="0">
                <a:latin typeface="メイリオ" panose="020B0604030504040204" pitchFamily="50" charset="-128"/>
                <a:ea typeface="メイリオ" panose="020B0604030504040204" pitchFamily="50" charset="-128"/>
              </a:rPr>
              <a:t>①</a:t>
            </a:r>
            <a:r>
              <a:rPr kumimoji="1" lang="ja-JP" altLang="en-US" sz="3600" dirty="0">
                <a:latin typeface="メイリオ" panose="020B0604030504040204" pitchFamily="50" charset="-128"/>
                <a:ea typeface="メイリオ" panose="020B0604030504040204" pitchFamily="50" charset="-128"/>
              </a:rPr>
              <a:t>仮眠室設置の検討</a:t>
            </a:r>
          </a:p>
        </p:txBody>
      </p:sp>
      <p:sp>
        <p:nvSpPr>
          <p:cNvPr id="3" name="テキスト ボックス 2"/>
          <p:cNvSpPr txBox="1"/>
          <p:nvPr/>
        </p:nvSpPr>
        <p:spPr>
          <a:xfrm>
            <a:off x="4628783" y="1840857"/>
            <a:ext cx="4134465" cy="523220"/>
          </a:xfrm>
          <a:prstGeom prst="rect">
            <a:avLst/>
          </a:prstGeom>
          <a:noFill/>
        </p:spPr>
        <p:txBody>
          <a:bodyPr wrap="none" rtlCol="0">
            <a:spAutoFit/>
          </a:bodyPr>
          <a:lstStyle/>
          <a:p>
            <a:r>
              <a:rPr kumimoji="1" lang="en-US" altLang="ja-JP" sz="2800" dirty="0">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昼寝カフェの実態調査</a:t>
            </a:r>
          </a:p>
        </p:txBody>
      </p:sp>
      <p:sp>
        <p:nvSpPr>
          <p:cNvPr id="5" name="テキスト ボックス 4"/>
          <p:cNvSpPr txBox="1"/>
          <p:nvPr/>
        </p:nvSpPr>
        <p:spPr>
          <a:xfrm>
            <a:off x="394992" y="2596715"/>
            <a:ext cx="4339650" cy="646331"/>
          </a:xfrm>
          <a:prstGeom prst="rect">
            <a:avLst/>
          </a:prstGeom>
          <a:noFill/>
        </p:spPr>
        <p:txBody>
          <a:bodyPr wrap="none" rtlCol="0">
            <a:spAutoFit/>
          </a:bodyPr>
          <a:lstStyle/>
          <a:p>
            <a:r>
              <a:rPr lang="en-US" altLang="ja-JP" sz="3600" dirty="0">
                <a:latin typeface="メイリオ" panose="020B0604030504040204" pitchFamily="50" charset="-128"/>
                <a:ea typeface="メイリオ" panose="020B0604030504040204" pitchFamily="50" charset="-128"/>
              </a:rPr>
              <a:t>②</a:t>
            </a:r>
            <a:r>
              <a:rPr lang="ja-JP" altLang="en-US" sz="3600" dirty="0">
                <a:latin typeface="メイリオ" panose="020B0604030504040204" pitchFamily="50" charset="-128"/>
                <a:ea typeface="メイリオ" panose="020B0604030504040204" pitchFamily="50" charset="-128"/>
              </a:rPr>
              <a:t>昼寝タイムの設定</a:t>
            </a:r>
            <a:endParaRPr kumimoji="1" lang="ja-JP" altLang="en-US" sz="36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94992" y="3475684"/>
            <a:ext cx="8032968" cy="646331"/>
          </a:xfrm>
          <a:prstGeom prst="rect">
            <a:avLst/>
          </a:prstGeom>
          <a:noFill/>
        </p:spPr>
        <p:txBody>
          <a:bodyPr wrap="none" rtlCol="0">
            <a:spAutoFit/>
          </a:bodyPr>
          <a:lstStyle/>
          <a:p>
            <a:r>
              <a:rPr lang="en-US" altLang="ja-JP" sz="3600" dirty="0">
                <a:latin typeface="メイリオ" panose="020B0604030504040204" pitchFamily="50" charset="-128"/>
                <a:ea typeface="メイリオ" panose="020B0604030504040204" pitchFamily="50" charset="-128"/>
              </a:rPr>
              <a:t>③</a:t>
            </a:r>
            <a:r>
              <a:rPr lang="ja-JP" altLang="en-US" sz="3600" dirty="0">
                <a:latin typeface="メイリオ" panose="020B0604030504040204" pitchFamily="50" charset="-128"/>
                <a:ea typeface="メイリオ" panose="020B0604030504040204" pitchFamily="50" charset="-128"/>
              </a:rPr>
              <a:t>睡眠に関する正しい知識の啓発活動</a:t>
            </a:r>
            <a:endParaRPr lang="en-US" altLang="ja-JP" sz="36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94992" y="4354653"/>
            <a:ext cx="4325223" cy="646331"/>
          </a:xfrm>
          <a:prstGeom prst="rect">
            <a:avLst/>
          </a:prstGeom>
          <a:noFill/>
        </p:spPr>
        <p:txBody>
          <a:bodyPr wrap="none" rtlCol="0">
            <a:spAutoFit/>
          </a:bodyPr>
          <a:lstStyle/>
          <a:p>
            <a:r>
              <a:rPr lang="en-US" altLang="ja-JP" sz="3600" dirty="0">
                <a:latin typeface="メイリオ" panose="020B0604030504040204" pitchFamily="50" charset="-128"/>
                <a:ea typeface="メイリオ" panose="020B0604030504040204" pitchFamily="50" charset="-128"/>
              </a:rPr>
              <a:t>④</a:t>
            </a:r>
            <a:r>
              <a:rPr lang="ja-JP" altLang="en-US" sz="3600" dirty="0">
                <a:latin typeface="メイリオ" panose="020B0604030504040204" pitchFamily="50" charset="-128"/>
                <a:ea typeface="メイリオ" panose="020B0604030504040204" pitchFamily="50" charset="-128"/>
              </a:rPr>
              <a:t>睡眠グッズの提案</a:t>
            </a:r>
            <a:endParaRPr lang="en-US" altLang="ja-JP" sz="36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94991" y="5233622"/>
            <a:ext cx="8467583" cy="646331"/>
          </a:xfrm>
          <a:prstGeom prst="rect">
            <a:avLst/>
          </a:prstGeom>
          <a:noFill/>
        </p:spPr>
        <p:txBody>
          <a:bodyPr wrap="none" rtlCol="0">
            <a:spAutoFit/>
          </a:bodyPr>
          <a:lstStyle/>
          <a:p>
            <a:r>
              <a:rPr lang="en-US" altLang="ja-JP" sz="3600" dirty="0">
                <a:latin typeface="メイリオ" panose="020B0604030504040204" pitchFamily="50" charset="-128"/>
                <a:ea typeface="メイリオ" panose="020B0604030504040204" pitchFamily="50" charset="-128"/>
              </a:rPr>
              <a:t>⑤</a:t>
            </a:r>
            <a:r>
              <a:rPr lang="ja-JP" altLang="en-US" sz="3600" dirty="0">
                <a:latin typeface="メイリオ" panose="020B0604030504040204" pitchFamily="50" charset="-128"/>
                <a:ea typeface="メイリオ" panose="020B0604030504040204" pitchFamily="50" charset="-128"/>
              </a:rPr>
              <a:t>筑波大学構内での昼寝スペースの提案</a:t>
            </a:r>
            <a:endParaRPr kumimoji="1" lang="ja-JP" altLang="en-US" sz="36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044C8C86-FB5C-4D44-8B36-37D365DB0985}"/>
              </a:ext>
            </a:extLst>
          </p:cNvPr>
          <p:cNvSpPr txBox="1"/>
          <p:nvPr/>
        </p:nvSpPr>
        <p:spPr>
          <a:xfrm>
            <a:off x="3248561" y="446393"/>
            <a:ext cx="2646878" cy="830997"/>
          </a:xfrm>
          <a:prstGeom prst="rect">
            <a:avLst/>
          </a:prstGeom>
          <a:noFill/>
        </p:spPr>
        <p:txBody>
          <a:bodyPr wrap="none" rtlCol="0">
            <a:spAutoFit/>
          </a:bodyPr>
          <a:lstStyle/>
          <a:p>
            <a:r>
              <a:rPr kumimoji="1" lang="ja-JP" altLang="en-US" sz="4800" dirty="0">
                <a:solidFill>
                  <a:srgbClr val="FF9300"/>
                </a:solidFill>
                <a:latin typeface="メイリオ" panose="020B0604030504040204" pitchFamily="50" charset="-128"/>
                <a:ea typeface="メイリオ" panose="020B0604030504040204" pitchFamily="50" charset="-128"/>
              </a:rPr>
              <a:t>提案内容</a:t>
            </a:r>
          </a:p>
        </p:txBody>
      </p:sp>
      <p:sp>
        <p:nvSpPr>
          <p:cNvPr id="12" name="正方形/長方形 11">
            <a:extLst>
              <a:ext uri="{FF2B5EF4-FFF2-40B4-BE49-F238E27FC236}">
                <a16:creationId xmlns:a16="http://schemas.microsoft.com/office/drawing/2014/main" id="{D5875D8E-79B5-2F4F-8F08-4A998397D225}"/>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1E8899A-D989-E64D-9651-8774C481169C}"/>
              </a:ext>
            </a:extLst>
          </p:cNvPr>
          <p:cNvSpPr>
            <a:spLocks noGrp="1"/>
          </p:cNvSpPr>
          <p:nvPr>
            <p:ph type="sldNum" sz="quarter" idx="12"/>
          </p:nvPr>
        </p:nvSpPr>
        <p:spPr/>
        <p:txBody>
          <a:bodyPr/>
          <a:lstStyle/>
          <a:p>
            <a:fld id="{E9791DFF-FD54-7B44-9A52-7D9A5D7D4C11}" type="slidenum">
              <a:rPr kumimoji="1" lang="ja-JP" altLang="en-US" smtClean="0"/>
              <a:t>37</a:t>
            </a:fld>
            <a:endParaRPr kumimoji="1" lang="ja-JP" altLang="en-US"/>
          </a:p>
        </p:txBody>
      </p:sp>
    </p:spTree>
    <p:extLst>
      <p:ext uri="{BB962C8B-B14F-4D97-AF65-F5344CB8AC3E}">
        <p14:creationId xmlns:p14="http://schemas.microsoft.com/office/powerpoint/2010/main" val="2880977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8493" y="2169902"/>
            <a:ext cx="9159880" cy="646331"/>
          </a:xfrm>
          <a:prstGeom prst="rect">
            <a:avLst/>
          </a:prstGeom>
          <a:noFill/>
        </p:spPr>
        <p:txBody>
          <a:bodyPr wrap="none" rtlCol="0">
            <a:spAutoFit/>
          </a:bodyPr>
          <a:lstStyle/>
          <a:p>
            <a:r>
              <a:rPr kumimoji="1" lang="en-US" altLang="ja-JP" sz="3600" dirty="0">
                <a:latin typeface="メイリオ" panose="020B0604030504040204" pitchFamily="50" charset="-128"/>
                <a:ea typeface="メイリオ" panose="020B0604030504040204" pitchFamily="50" charset="-128"/>
              </a:rPr>
              <a:t>①</a:t>
            </a:r>
            <a:r>
              <a:rPr kumimoji="1" lang="ja-JP" altLang="en-US" sz="3600" dirty="0">
                <a:latin typeface="メイリオ" panose="020B0604030504040204" pitchFamily="50" charset="-128"/>
                <a:ea typeface="メイリオ" panose="020B0604030504040204" pitchFamily="50" charset="-128"/>
              </a:rPr>
              <a:t>海外の昼寝に関する調査</a:t>
            </a:r>
            <a:r>
              <a:rPr kumimoji="1" lang="en-US" altLang="ja-JP" sz="3600" dirty="0">
                <a:latin typeface="メイリオ" panose="020B0604030504040204" pitchFamily="50" charset="-128"/>
                <a:ea typeface="メイリオ" panose="020B0604030504040204" pitchFamily="50" charset="-128"/>
              </a:rPr>
              <a:t>(</a:t>
            </a:r>
            <a:r>
              <a:rPr kumimoji="1" lang="ja-JP" altLang="en-US" sz="3600" dirty="0">
                <a:latin typeface="メイリオ" panose="020B0604030504040204" pitchFamily="50" charset="-128"/>
                <a:ea typeface="メイリオ" panose="020B0604030504040204" pitchFamily="50" charset="-128"/>
              </a:rPr>
              <a:t>例：シエスタ）</a:t>
            </a:r>
            <a:endParaRPr kumimoji="1" lang="en-US" altLang="ja-JP" sz="36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98493" y="3612394"/>
            <a:ext cx="7547860" cy="646331"/>
          </a:xfrm>
          <a:prstGeom prst="rect">
            <a:avLst/>
          </a:prstGeom>
          <a:noFill/>
        </p:spPr>
        <p:txBody>
          <a:bodyPr wrap="none" rtlCol="0">
            <a:spAutoFit/>
          </a:bodyPr>
          <a:lstStyle/>
          <a:p>
            <a:r>
              <a:rPr lang="en-US" altLang="ja-JP" sz="3600" dirty="0">
                <a:latin typeface="メイリオ" panose="020B0604030504040204" pitchFamily="50" charset="-128"/>
                <a:ea typeface="メイリオ" panose="020B0604030504040204" pitchFamily="50" charset="-128"/>
              </a:rPr>
              <a:t>②</a:t>
            </a:r>
            <a:r>
              <a:rPr lang="ja-JP" altLang="en-US" sz="3600" dirty="0">
                <a:latin typeface="メイリオ" panose="020B0604030504040204" pitchFamily="50" charset="-128"/>
                <a:ea typeface="メイリオ" panose="020B0604030504040204" pitchFamily="50" charset="-128"/>
              </a:rPr>
              <a:t>眠気の要因を探るための判別分析</a:t>
            </a:r>
            <a:endParaRPr kumimoji="1" lang="ja-JP" altLang="en-US" sz="36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298493" y="5045649"/>
            <a:ext cx="5724644" cy="646331"/>
          </a:xfrm>
          <a:prstGeom prst="rect">
            <a:avLst/>
          </a:prstGeom>
          <a:noFill/>
        </p:spPr>
        <p:txBody>
          <a:bodyPr wrap="none" rtlCol="0">
            <a:spAutoFit/>
          </a:bodyPr>
          <a:lstStyle/>
          <a:p>
            <a:r>
              <a:rPr kumimoji="1" lang="en-US" altLang="ja-JP" sz="3600" dirty="0">
                <a:latin typeface="メイリオ" panose="020B0604030504040204" pitchFamily="50" charset="-128"/>
                <a:ea typeface="メイリオ" panose="020B0604030504040204" pitchFamily="50" charset="-128"/>
              </a:rPr>
              <a:t>③</a:t>
            </a:r>
            <a:r>
              <a:rPr kumimoji="1" lang="ja-JP" altLang="en-US" sz="3600" dirty="0">
                <a:latin typeface="メイリオ" panose="020B0604030504040204" pitchFamily="50" charset="-128"/>
                <a:ea typeface="メイリオ" panose="020B0604030504040204" pitchFamily="50" charset="-128"/>
              </a:rPr>
              <a:t>柳沢先生に聞き取り調査</a:t>
            </a:r>
          </a:p>
        </p:txBody>
      </p:sp>
      <p:sp>
        <p:nvSpPr>
          <p:cNvPr id="7" name="テキスト ボックス 6">
            <a:extLst>
              <a:ext uri="{FF2B5EF4-FFF2-40B4-BE49-F238E27FC236}">
                <a16:creationId xmlns:a16="http://schemas.microsoft.com/office/drawing/2014/main" id="{700EF491-F180-1847-A6B7-F2394B4D7A6A}"/>
              </a:ext>
            </a:extLst>
          </p:cNvPr>
          <p:cNvSpPr txBox="1"/>
          <p:nvPr/>
        </p:nvSpPr>
        <p:spPr>
          <a:xfrm>
            <a:off x="2055926" y="626690"/>
            <a:ext cx="4493538" cy="830997"/>
          </a:xfrm>
          <a:prstGeom prst="rect">
            <a:avLst/>
          </a:prstGeom>
          <a:noFill/>
        </p:spPr>
        <p:txBody>
          <a:bodyPr wrap="none" rtlCol="0">
            <a:spAutoFit/>
          </a:bodyPr>
          <a:lstStyle/>
          <a:p>
            <a:r>
              <a:rPr kumimoji="1" lang="ja-JP" altLang="en-US" sz="4800" dirty="0">
                <a:solidFill>
                  <a:srgbClr val="FF9300"/>
                </a:solidFill>
                <a:latin typeface="メイリオ" panose="020B0604030504040204" pitchFamily="50" charset="-128"/>
                <a:ea typeface="メイリオ" panose="020B0604030504040204" pitchFamily="50" charset="-128"/>
              </a:rPr>
              <a:t>今後の調査内容</a:t>
            </a:r>
          </a:p>
        </p:txBody>
      </p:sp>
      <p:sp>
        <p:nvSpPr>
          <p:cNvPr id="8" name="正方形/長方形 7">
            <a:extLst>
              <a:ext uri="{FF2B5EF4-FFF2-40B4-BE49-F238E27FC236}">
                <a16:creationId xmlns:a16="http://schemas.microsoft.com/office/drawing/2014/main" id="{5A1A2C46-3BB5-A644-9DEF-CBA2ED62D09A}"/>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E5A124EE-DB95-D840-9D51-D8244F98E8D5}"/>
              </a:ext>
            </a:extLst>
          </p:cNvPr>
          <p:cNvSpPr>
            <a:spLocks noGrp="1"/>
          </p:cNvSpPr>
          <p:nvPr>
            <p:ph type="sldNum" sz="quarter" idx="12"/>
          </p:nvPr>
        </p:nvSpPr>
        <p:spPr/>
        <p:txBody>
          <a:bodyPr/>
          <a:lstStyle/>
          <a:p>
            <a:fld id="{E9791DFF-FD54-7B44-9A52-7D9A5D7D4C11}" type="slidenum">
              <a:rPr kumimoji="1" lang="ja-JP" altLang="en-US" smtClean="0"/>
              <a:t>38</a:t>
            </a:fld>
            <a:endParaRPr kumimoji="1" lang="ja-JP" altLang="en-US"/>
          </a:p>
        </p:txBody>
      </p:sp>
    </p:spTree>
    <p:extLst>
      <p:ext uri="{BB962C8B-B14F-4D97-AF65-F5344CB8AC3E}">
        <p14:creationId xmlns:p14="http://schemas.microsoft.com/office/powerpoint/2010/main" val="35517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a:extLst>
              <a:ext uri="{FF2B5EF4-FFF2-40B4-BE49-F238E27FC236}">
                <a16:creationId xmlns:a16="http://schemas.microsoft.com/office/drawing/2014/main" id="{E4EA0302-C1F5-414F-A42A-1CD7D842E9DF}"/>
              </a:ext>
            </a:extLst>
          </p:cNvPr>
          <p:cNvSpPr/>
          <p:nvPr/>
        </p:nvSpPr>
        <p:spPr>
          <a:xfrm>
            <a:off x="327299" y="421660"/>
            <a:ext cx="1928354" cy="7676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a:rPr>
              <a:t>参考文献</a:t>
            </a:r>
          </a:p>
        </p:txBody>
      </p:sp>
      <p:sp>
        <p:nvSpPr>
          <p:cNvPr id="2" name="スライド番号プレースホルダー 1">
            <a:extLst>
              <a:ext uri="{FF2B5EF4-FFF2-40B4-BE49-F238E27FC236}">
                <a16:creationId xmlns:a16="http://schemas.microsoft.com/office/drawing/2014/main" id="{29B415FC-5EC7-5746-AB6A-80869210F83C}"/>
              </a:ext>
            </a:extLst>
          </p:cNvPr>
          <p:cNvSpPr>
            <a:spLocks noGrp="1"/>
          </p:cNvSpPr>
          <p:nvPr>
            <p:ph type="sldNum" sz="quarter" idx="12"/>
          </p:nvPr>
        </p:nvSpPr>
        <p:spPr/>
        <p:txBody>
          <a:bodyPr/>
          <a:lstStyle/>
          <a:p>
            <a:fld id="{E9791DFF-FD54-7B44-9A52-7D9A5D7D4C11}" type="slidenum">
              <a:rPr kumimoji="1" lang="ja-JP" altLang="en-US" smtClean="0"/>
              <a:t>39</a:t>
            </a:fld>
            <a:endParaRPr kumimoji="1" lang="ja-JP" altLang="en-US"/>
          </a:p>
        </p:txBody>
      </p:sp>
      <p:sp>
        <p:nvSpPr>
          <p:cNvPr id="11" name="テキスト ボックス 10"/>
          <p:cNvSpPr txBox="1"/>
          <p:nvPr/>
        </p:nvSpPr>
        <p:spPr>
          <a:xfrm>
            <a:off x="105626" y="1495572"/>
            <a:ext cx="9143144" cy="6386364"/>
          </a:xfrm>
          <a:prstGeom prst="rect">
            <a:avLst/>
          </a:prstGeom>
          <a:noFill/>
        </p:spPr>
        <p:txBody>
          <a:bodyPr wrap="none" rtlCol="0">
            <a:spAutoFit/>
          </a:bodyPr>
          <a:lstStyle/>
          <a:p>
            <a:pPr lvl="0">
              <a:defRPr/>
            </a:pPr>
            <a:r>
              <a:rPr lang="en-US" altLang="ja-JP" dirty="0">
                <a:solidFill>
                  <a:prstClr val="black"/>
                </a:solidFill>
                <a:latin typeface="メイリオ" panose="020B0604030504040204" pitchFamily="50" charset="-128"/>
                <a:ea typeface="メイリオ" panose="020B0604030504040204" pitchFamily="50" charset="-128"/>
              </a:rPr>
              <a:t>1)THE JAWBONE BLOG </a:t>
            </a:r>
            <a:r>
              <a:rPr lang="ja-JP" altLang="en-US" dirty="0">
                <a:solidFill>
                  <a:prstClr val="black"/>
                </a:solidFill>
                <a:latin typeface="メイリオ" panose="020B0604030504040204" pitchFamily="50" charset="-128"/>
                <a:ea typeface="メイリオ" panose="020B0604030504040204" pitchFamily="50" charset="-128"/>
              </a:rPr>
              <a:t>「</a:t>
            </a:r>
            <a:r>
              <a:rPr lang="en-US" altLang="ja-JP" dirty="0">
                <a:solidFill>
                  <a:prstClr val="black"/>
                </a:solidFill>
                <a:latin typeface="メイリオ" panose="020B0604030504040204" pitchFamily="50" charset="-128"/>
                <a:ea typeface="メイリオ" panose="020B0604030504040204" pitchFamily="50" charset="-128"/>
              </a:rPr>
              <a:t>IN THE CITH</a:t>
            </a:r>
            <a:r>
              <a:rPr lang="ja-JP" altLang="en-US" dirty="0">
                <a:solidFill>
                  <a:prstClr val="black"/>
                </a:solidFill>
                <a:latin typeface="メイリオ" panose="020B0604030504040204" pitchFamily="50" charset="-128"/>
                <a:ea typeface="メイリオ" panose="020B0604030504040204" pitchFamily="50" charset="-128"/>
              </a:rPr>
              <a:t>　</a:t>
            </a:r>
            <a:r>
              <a:rPr lang="en-US" altLang="ja-JP" dirty="0">
                <a:solidFill>
                  <a:prstClr val="black"/>
                </a:solidFill>
                <a:latin typeface="メイリオ" panose="020B0604030504040204" pitchFamily="50" charset="-128"/>
                <a:ea typeface="メイリオ" panose="020B0604030504040204" pitchFamily="50" charset="-128"/>
              </a:rPr>
              <a:t>THAT WE LOVE</a:t>
            </a:r>
            <a:r>
              <a:rPr lang="ja-JP" altLang="en-US" dirty="0">
                <a:solidFill>
                  <a:prstClr val="black"/>
                </a:solidFill>
                <a:latin typeface="メイリオ" panose="020B0604030504040204" pitchFamily="50" charset="-128"/>
                <a:ea typeface="メイリオ" panose="020B0604030504040204" pitchFamily="50" charset="-128"/>
              </a:rPr>
              <a:t>」</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en-US" altLang="ja-JP" dirty="0">
                <a:solidFill>
                  <a:prstClr val="black"/>
                </a:solidFill>
                <a:latin typeface="メイリオ" panose="020B0604030504040204" pitchFamily="50" charset="-128"/>
                <a:ea typeface="メイリオ" panose="020B0604030504040204" pitchFamily="50" charset="-128"/>
              </a:rPr>
              <a:t>https://jawbone.com/blog/jawbone-up-data-by-city/#tokyo</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最終閲覧日</a:t>
            </a:r>
            <a:r>
              <a:rPr kumimoji="1" lang="en-US" altLang="ja-JP"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5</a:t>
            </a: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月</a:t>
            </a:r>
            <a:r>
              <a:rPr kumimoji="1" lang="en-US" altLang="ja-JP"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17</a:t>
            </a: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日</a:t>
            </a:r>
            <a:endParaRPr kumimoji="1" lang="en-US" altLang="ja-JP"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rPr>
              <a:t>2)un press e-news</a:t>
            </a:r>
            <a:r>
              <a:rPr lang="ja-JP" altLang="en-US" dirty="0">
                <a:solidFill>
                  <a:prstClr val="black"/>
                </a:solidFill>
                <a:latin typeface="メイリオ" panose="020B0604030504040204" pitchFamily="50" charset="-128"/>
                <a:ea typeface="メイリオ" panose="020B0604030504040204" pitchFamily="50" charset="-128"/>
              </a:rPr>
              <a:t>「内山教授</a:t>
            </a:r>
            <a:r>
              <a:rPr lang="en-US" altLang="ja-JP" dirty="0">
                <a:solidFill>
                  <a:prstClr val="black"/>
                </a:solidFill>
                <a:latin typeface="メイリオ" panose="020B0604030504040204" pitchFamily="50" charset="-128"/>
                <a:ea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rPr>
              <a:t>不眠症睡眠不足の損失」</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en-US" altLang="ja-JP" dirty="0">
                <a:solidFill>
                  <a:prstClr val="black"/>
                </a:solidFill>
                <a:latin typeface="メイリオ" panose="020B0604030504040204" pitchFamily="50" charset="-128"/>
                <a:ea typeface="メイリオ" panose="020B0604030504040204" pitchFamily="50" charset="-128"/>
              </a:rPr>
              <a:t>http://www.nu-press.net/archives/article000256.html</a:t>
            </a:r>
          </a:p>
          <a:p>
            <a:pPr lvl="0">
              <a:defRPr/>
            </a:pPr>
            <a:endParaRPr lang="en-US" altLang="ja-JP" sz="500" dirty="0">
              <a:solidFill>
                <a:prstClr val="black"/>
              </a:solidFill>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3)</a:t>
            </a:r>
            <a:r>
              <a:rPr lang="ja-JP" altLang="en-US" dirty="0">
                <a:solidFill>
                  <a:prstClr val="black"/>
                </a:solidFill>
                <a:latin typeface="メイリオ" panose="020B0604030504040204" pitchFamily="50" charset="-128"/>
                <a:ea typeface="メイリオ" panose="020B0604030504040204" pitchFamily="50" charset="-128"/>
                <a:cs typeface="メイリオ"/>
              </a:rPr>
              <a:t>「データで見る不眠大国・日本の惨状」</a:t>
            </a:r>
            <a:r>
              <a:rPr lang="en-US" altLang="ja-JP" dirty="0">
                <a:solidFill>
                  <a:prstClr val="black"/>
                </a:solidFill>
                <a:latin typeface="メイリオ" panose="020B0604030504040204" pitchFamily="50" charset="-128"/>
                <a:ea typeface="メイリオ" panose="020B0604030504040204" pitchFamily="50" charset="-128"/>
                <a:cs typeface="メイリオ"/>
              </a:rPr>
              <a:t>,『</a:t>
            </a:r>
            <a:r>
              <a:rPr lang="ja-JP" altLang="en-US" dirty="0">
                <a:solidFill>
                  <a:prstClr val="black"/>
                </a:solidFill>
                <a:latin typeface="メイリオ" panose="020B0604030504040204" pitchFamily="50" charset="-128"/>
                <a:ea typeface="メイリオ" panose="020B0604030504040204" pitchFamily="50" charset="-128"/>
                <a:cs typeface="メイリオ"/>
              </a:rPr>
              <a:t>週刊ダイヤモンド</a:t>
            </a:r>
            <a:r>
              <a:rPr lang="en-US" altLang="ja-JP" dirty="0">
                <a:solidFill>
                  <a:prstClr val="black"/>
                </a:solidFill>
                <a:latin typeface="メイリオ" panose="020B0604030504040204" pitchFamily="50" charset="-128"/>
                <a:ea typeface="メイリオ" panose="020B0604030504040204" pitchFamily="50" charset="-128"/>
                <a:cs typeface="メイリオ"/>
              </a:rPr>
              <a:t>』,</a:t>
            </a: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2017</a:t>
            </a:r>
            <a:r>
              <a:rPr lang="ja-JP" altLang="en-US" dirty="0">
                <a:solidFill>
                  <a:prstClr val="black"/>
                </a:solidFill>
                <a:latin typeface="メイリオ" panose="020B0604030504040204" pitchFamily="50" charset="-128"/>
                <a:ea typeface="メイリオ" panose="020B0604030504040204" pitchFamily="50" charset="-128"/>
                <a:cs typeface="メイリオ"/>
              </a:rPr>
              <a:t>年</a:t>
            </a:r>
            <a:r>
              <a:rPr lang="en-US" altLang="ja-JP" dirty="0">
                <a:solidFill>
                  <a:prstClr val="black"/>
                </a:solidFill>
                <a:latin typeface="メイリオ" panose="020B0604030504040204" pitchFamily="50" charset="-128"/>
                <a:ea typeface="メイリオ" panose="020B0604030504040204" pitchFamily="50" charset="-128"/>
                <a:cs typeface="メイリオ"/>
              </a:rPr>
              <a:t>7</a:t>
            </a:r>
            <a:r>
              <a:rPr lang="ja-JP" altLang="en-US" dirty="0">
                <a:solidFill>
                  <a:prstClr val="black"/>
                </a:solidFill>
                <a:latin typeface="メイリオ" panose="020B0604030504040204" pitchFamily="50" charset="-128"/>
                <a:ea typeface="メイリオ" panose="020B0604030504040204" pitchFamily="50" charset="-128"/>
                <a:cs typeface="メイリオ"/>
              </a:rPr>
              <a:t>月</a:t>
            </a:r>
            <a:r>
              <a:rPr lang="en-US" altLang="ja-JP" dirty="0">
                <a:solidFill>
                  <a:prstClr val="black"/>
                </a:solidFill>
                <a:latin typeface="メイリオ" panose="020B0604030504040204" pitchFamily="50" charset="-128"/>
                <a:ea typeface="メイリオ" panose="020B0604030504040204" pitchFamily="50" charset="-128"/>
                <a:cs typeface="メイリオ"/>
              </a:rPr>
              <a:t>1</a:t>
            </a:r>
            <a:r>
              <a:rPr lang="ja-JP" altLang="en-US" dirty="0">
                <a:solidFill>
                  <a:prstClr val="black"/>
                </a:solidFill>
                <a:latin typeface="メイリオ" panose="020B0604030504040204" pitchFamily="50" charset="-128"/>
                <a:ea typeface="メイリオ" panose="020B0604030504040204" pitchFamily="50" charset="-128"/>
                <a:cs typeface="メイリオ"/>
              </a:rPr>
              <a:t>日号</a:t>
            </a:r>
            <a:r>
              <a:rPr lang="en-US" altLang="ja-JP" dirty="0">
                <a:solidFill>
                  <a:prstClr val="black"/>
                </a:solidFill>
                <a:latin typeface="メイリオ" panose="020B0604030504040204" pitchFamily="50" charset="-128"/>
                <a:ea typeface="メイリオ" panose="020B0604030504040204" pitchFamily="50" charset="-128"/>
                <a:cs typeface="メイリオ"/>
              </a:rPr>
              <a:t>,p30〜31,</a:t>
            </a:r>
            <a:r>
              <a:rPr lang="en-US" altLang="en-US" dirty="0">
                <a:solidFill>
                  <a:prstClr val="black"/>
                </a:solidFill>
                <a:latin typeface="メイリオ" panose="020B0604030504040204" pitchFamily="50" charset="-128"/>
                <a:ea typeface="メイリオ" panose="020B0604030504040204" pitchFamily="50" charset="-128"/>
                <a:cs typeface="メイリオ"/>
              </a:rPr>
              <a:t>株式会社ダイヤモンド</a:t>
            </a:r>
          </a:p>
          <a:p>
            <a:pPr>
              <a:defRPr/>
            </a:pPr>
            <a:endParaRPr lang="en-US" altLang="ja-JP" sz="500" dirty="0">
              <a:solidFill>
                <a:prstClr val="black"/>
              </a:solidFill>
              <a:latin typeface="メイリオ" panose="020B0604030504040204" pitchFamily="50" charset="-128"/>
              <a:ea typeface="メイリオ" panose="020B0604030504040204" pitchFamily="50" charset="-128"/>
              <a:cs typeface="メイリオ"/>
            </a:endParaRPr>
          </a:p>
          <a:p>
            <a:pPr>
              <a:defRPr/>
            </a:pPr>
            <a:r>
              <a:rPr lang="en-US" altLang="ja-JP" dirty="0">
                <a:solidFill>
                  <a:prstClr val="black"/>
                </a:solidFill>
                <a:latin typeface="メイリオ" panose="020B0604030504040204" pitchFamily="50" charset="-128"/>
                <a:ea typeface="メイリオ" panose="020B0604030504040204" pitchFamily="50" charset="-128"/>
                <a:cs typeface="メイリオ"/>
              </a:rPr>
              <a:t>4)</a:t>
            </a:r>
            <a:r>
              <a:rPr lang="en-US" altLang="ja-JP" dirty="0">
                <a:latin typeface="メイリオ" panose="020B0604030504040204" pitchFamily="50" charset="-128"/>
                <a:ea typeface="メイリオ" panose="020B0604030504040204" pitchFamily="50" charset="-128"/>
              </a:rPr>
              <a:t>AFP BBNEWS</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時間半の昼寝は</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晩分の効果」</a:t>
            </a:r>
            <a:endParaRPr lang="en-US" altLang="ja-JP" dirty="0">
              <a:latin typeface="メイリオ" panose="020B0604030504040204" pitchFamily="50" charset="-128"/>
              <a:ea typeface="メイリオ" panose="020B0604030504040204" pitchFamily="50" charset="-128"/>
            </a:endParaRPr>
          </a:p>
          <a:p>
            <a:pPr>
              <a:defRPr/>
            </a:pPr>
            <a:r>
              <a:rPr lang="en-US" altLang="ja-JP" dirty="0">
                <a:latin typeface="メイリオ" panose="020B0604030504040204" pitchFamily="50" charset="-128"/>
                <a:ea typeface="メイリオ" panose="020B0604030504040204" pitchFamily="50" charset="-128"/>
              </a:rPr>
              <a:t>www.afpbb.com/articles/-/2700318?pid=5382139</a:t>
            </a:r>
          </a:p>
          <a:p>
            <a:pPr>
              <a:defRPr/>
            </a:pPr>
            <a:r>
              <a:rPr lang="ja-JP" altLang="en-US" dirty="0">
                <a:latin typeface="メイリオ" panose="020B0604030504040204" pitchFamily="50" charset="-128"/>
                <a:ea typeface="メイリオ" panose="020B0604030504040204" pitchFamily="50" charset="-128"/>
              </a:rPr>
              <a:t>最終閲覧日</a:t>
            </a:r>
            <a:r>
              <a:rPr lang="en-US" altLang="ja-JP" dirty="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rPr>
              <a:t>17</a:t>
            </a:r>
            <a:r>
              <a:rPr lang="ja-JP" altLang="en-US" dirty="0">
                <a:latin typeface="メイリオ" panose="020B0604030504040204" pitchFamily="50" charset="-128"/>
                <a:ea typeface="メイリオ" panose="020B0604030504040204" pitchFamily="50" charset="-128"/>
              </a:rPr>
              <a:t>日</a:t>
            </a:r>
            <a:endParaRPr lang="en-US" altLang="ja-JP" dirty="0">
              <a:latin typeface="メイリオ" panose="020B0604030504040204" pitchFamily="50" charset="-128"/>
              <a:ea typeface="メイリオ" panose="020B0604030504040204" pitchFamily="50" charset="-128"/>
            </a:endParaRPr>
          </a:p>
          <a:p>
            <a:pPr lvl="0">
              <a:defRPr/>
            </a:pPr>
            <a:endParaRPr lang="en-US" altLang="ja-JP" sz="500" dirty="0">
              <a:solidFill>
                <a:prstClr val="black"/>
              </a:solidFill>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5)</a:t>
            </a:r>
            <a:r>
              <a:rPr lang="ja-JP" altLang="en-US" dirty="0">
                <a:solidFill>
                  <a:prstClr val="black"/>
                </a:solidFill>
                <a:latin typeface="メイリオ" panose="020B0604030504040204" pitchFamily="50" charset="-128"/>
                <a:ea typeface="メイリオ" panose="020B0604030504040204" pitchFamily="50" charset="-128"/>
                <a:cs typeface="メイリオ"/>
              </a:rPr>
              <a:t>若島恵介・辛島光彦</a:t>
            </a:r>
            <a:r>
              <a:rPr lang="en-US" altLang="ja-JP" dirty="0">
                <a:solidFill>
                  <a:prstClr val="black"/>
                </a:solidFill>
                <a:latin typeface="メイリオ" panose="020B0604030504040204" pitchFamily="50" charset="-128"/>
                <a:ea typeface="メイリオ" panose="020B0604030504040204" pitchFamily="50" charset="-128"/>
                <a:cs typeface="メイリオ"/>
              </a:rPr>
              <a:t>, </a:t>
            </a:r>
            <a:r>
              <a:rPr lang="ja-JP" altLang="en-US" dirty="0">
                <a:solidFill>
                  <a:prstClr val="black"/>
                </a:solidFill>
                <a:latin typeface="メイリオ" panose="020B0604030504040204" pitchFamily="50" charset="-128"/>
                <a:ea typeface="メイリオ" panose="020B0604030504040204" pitchFamily="50" charset="-128"/>
                <a:cs typeface="メイリオ"/>
              </a:rPr>
              <a:t>うつ伏せ姿勢による昼休みの短時間仮眠効果について</a:t>
            </a: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www.u-tokai.ac.jp/academics/undergraduate/information.../No.1_PP40-46.pdf</a:t>
            </a:r>
          </a:p>
          <a:p>
            <a:pPr lvl="0">
              <a:defRPr/>
            </a:pPr>
            <a:r>
              <a:rPr lang="ja-JP" altLang="en-US" dirty="0">
                <a:solidFill>
                  <a:prstClr val="black"/>
                </a:solidFill>
                <a:latin typeface="メイリオ" panose="020B0604030504040204" pitchFamily="50" charset="-128"/>
                <a:ea typeface="メイリオ" panose="020B0604030504040204" pitchFamily="50" charset="-128"/>
                <a:cs typeface="メイリオ"/>
              </a:rPr>
              <a:t>最終閲覧日：</a:t>
            </a:r>
            <a:r>
              <a:rPr lang="en-US" altLang="ja-JP" dirty="0">
                <a:solidFill>
                  <a:prstClr val="black"/>
                </a:solidFill>
                <a:latin typeface="メイリオ" panose="020B0604030504040204" pitchFamily="50" charset="-128"/>
                <a:ea typeface="メイリオ" panose="020B0604030504040204" pitchFamily="50" charset="-128"/>
                <a:cs typeface="メイリオ"/>
              </a:rPr>
              <a:t>5</a:t>
            </a:r>
            <a:r>
              <a:rPr lang="ja-JP" altLang="en-US" dirty="0">
                <a:solidFill>
                  <a:prstClr val="black"/>
                </a:solidFill>
                <a:latin typeface="メイリオ" panose="020B0604030504040204" pitchFamily="50" charset="-128"/>
                <a:ea typeface="メイリオ" panose="020B0604030504040204" pitchFamily="50" charset="-128"/>
                <a:cs typeface="メイリオ"/>
              </a:rPr>
              <a:t>月</a:t>
            </a:r>
            <a:r>
              <a:rPr lang="en-US" altLang="ja-JP" dirty="0">
                <a:solidFill>
                  <a:prstClr val="black"/>
                </a:solidFill>
                <a:latin typeface="メイリオ" panose="020B0604030504040204" pitchFamily="50" charset="-128"/>
                <a:ea typeface="メイリオ" panose="020B0604030504040204" pitchFamily="50" charset="-128"/>
                <a:cs typeface="メイリオ"/>
              </a:rPr>
              <a:t>15</a:t>
            </a:r>
            <a:r>
              <a:rPr lang="ja-JP" altLang="en-US" dirty="0">
                <a:solidFill>
                  <a:prstClr val="black"/>
                </a:solidFill>
                <a:latin typeface="メイリオ" panose="020B0604030504040204" pitchFamily="50" charset="-128"/>
                <a:ea typeface="メイリオ" panose="020B0604030504040204" pitchFamily="50" charset="-128"/>
                <a:cs typeface="メイリオ"/>
              </a:rPr>
              <a:t>日</a:t>
            </a:r>
            <a:endParaRPr lang="en-US" altLang="ja-JP" dirty="0">
              <a:solidFill>
                <a:prstClr val="black"/>
              </a:solidFill>
              <a:latin typeface="メイリオ" panose="020B0604030504040204" pitchFamily="50" charset="-128"/>
              <a:ea typeface="メイリオ" panose="020B0604030504040204" pitchFamily="50" charset="-128"/>
              <a:cs typeface="メイリオ"/>
            </a:endParaRPr>
          </a:p>
          <a:p>
            <a:pPr lvl="0">
              <a:defRPr/>
            </a:pPr>
            <a:endParaRPr lang="en-US" altLang="ja-JP" sz="500" dirty="0">
              <a:solidFill>
                <a:prstClr val="black"/>
              </a:solidFill>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6) MSD</a:t>
            </a:r>
            <a:r>
              <a:rPr lang="ja-JP" altLang="en-US" dirty="0">
                <a:solidFill>
                  <a:prstClr val="black"/>
                </a:solidFill>
                <a:latin typeface="メイリオ" panose="020B0604030504040204" pitchFamily="50" charset="-128"/>
                <a:ea typeface="メイリオ" panose="020B0604030504040204" pitchFamily="50" charset="-128"/>
                <a:cs typeface="メイリオ"/>
              </a:rPr>
              <a:t>株式会社</a:t>
            </a:r>
            <a:r>
              <a:rPr lang="en-US" altLang="ja-JP" dirty="0">
                <a:solidFill>
                  <a:prstClr val="black"/>
                </a:solidFill>
                <a:latin typeface="メイリオ" panose="020B0604030504040204" pitchFamily="50" charset="-128"/>
                <a:ea typeface="メイリオ" panose="020B0604030504040204" pitchFamily="50" charset="-128"/>
                <a:cs typeface="メイリオ"/>
              </a:rPr>
              <a:t>, </a:t>
            </a:r>
            <a:r>
              <a:rPr lang="ja-JP" altLang="en-US" dirty="0">
                <a:solidFill>
                  <a:prstClr val="black"/>
                </a:solidFill>
                <a:latin typeface="メイリオ" panose="020B0604030504040204" pitchFamily="50" charset="-128"/>
                <a:ea typeface="メイリオ" panose="020B0604030504040204" pitchFamily="50" charset="-128"/>
                <a:cs typeface="メイリオ"/>
              </a:rPr>
              <a:t>不眠に関する意識と実態調査</a:t>
            </a:r>
            <a:endParaRPr lang="en-US" altLang="ja-JP" dirty="0">
              <a:solidFill>
                <a:prstClr val="black"/>
              </a:solidFill>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https://www.msd.co.jp/static/pdf/product_20141106.pdf</a:t>
            </a:r>
          </a:p>
          <a:p>
            <a:pPr lvl="0">
              <a:defRPr/>
            </a:pPr>
            <a:r>
              <a:rPr lang="ja-JP" altLang="en-US" sz="1600" dirty="0">
                <a:solidFill>
                  <a:prstClr val="black"/>
                </a:solidFill>
                <a:latin typeface="メイリオ" panose="020B0604030504040204" pitchFamily="50" charset="-128"/>
                <a:ea typeface="メイリオ" panose="020B0604030504040204" pitchFamily="50" charset="-128"/>
                <a:cs typeface="メイリオ"/>
              </a:rPr>
              <a:t>最終閲覧日：</a:t>
            </a:r>
            <a:r>
              <a:rPr lang="en-US" altLang="ja-JP" sz="1600" dirty="0">
                <a:solidFill>
                  <a:prstClr val="black"/>
                </a:solidFill>
                <a:latin typeface="メイリオ" panose="020B0604030504040204" pitchFamily="50" charset="-128"/>
                <a:ea typeface="メイリオ" panose="020B0604030504040204" pitchFamily="50" charset="-128"/>
                <a:cs typeface="メイリオ"/>
              </a:rPr>
              <a:t>5</a:t>
            </a:r>
            <a:r>
              <a:rPr lang="ja-JP" altLang="en-US" sz="1600" dirty="0">
                <a:solidFill>
                  <a:prstClr val="black"/>
                </a:solidFill>
                <a:latin typeface="メイリオ" panose="020B0604030504040204" pitchFamily="50" charset="-128"/>
                <a:ea typeface="メイリオ" panose="020B0604030504040204" pitchFamily="50" charset="-128"/>
                <a:cs typeface="メイリオ"/>
              </a:rPr>
              <a:t>月</a:t>
            </a:r>
            <a:r>
              <a:rPr lang="en-US" altLang="ja-JP" sz="1600" dirty="0">
                <a:solidFill>
                  <a:prstClr val="black"/>
                </a:solidFill>
                <a:latin typeface="メイリオ" panose="020B0604030504040204" pitchFamily="50" charset="-128"/>
                <a:ea typeface="メイリオ" panose="020B0604030504040204" pitchFamily="50" charset="-128"/>
                <a:cs typeface="メイリオ"/>
              </a:rPr>
              <a:t>17</a:t>
            </a:r>
            <a:r>
              <a:rPr lang="ja-JP" altLang="en-US" sz="1600" dirty="0">
                <a:solidFill>
                  <a:prstClr val="black"/>
                </a:solidFill>
                <a:latin typeface="メイリオ" panose="020B0604030504040204" pitchFamily="50" charset="-128"/>
                <a:ea typeface="メイリオ" panose="020B0604030504040204" pitchFamily="50" charset="-128"/>
                <a:cs typeface="メイリオ"/>
              </a:rPr>
              <a:t>日</a:t>
            </a:r>
          </a:p>
          <a:p>
            <a:pPr lvl="0">
              <a:defRPr/>
            </a:pPr>
            <a:endParaRPr lang="ja-JP" altLang="en-US" dirty="0">
              <a:solidFill>
                <a:prstClr val="black"/>
              </a:solidFill>
              <a:latin typeface="メイリオ" panose="020B0604030504040204" pitchFamily="50" charset="-128"/>
              <a:ea typeface="メイリオ" panose="020B0604030504040204" pitchFamily="50" charset="-128"/>
              <a:cs typeface="メイリオ"/>
            </a:endParaRPr>
          </a:p>
          <a:p>
            <a:pPr>
              <a:defRPr/>
            </a:pPr>
            <a:endParaRPr lang="ja-JP" altLang="en-US" sz="2000" dirty="0">
              <a:latin typeface="メイリオ" panose="020B0604030504040204" pitchFamily="50" charset="-128"/>
              <a:ea typeface="メイリオ" panose="020B0604030504040204" pitchFamily="50" charset="-128"/>
            </a:endParaRPr>
          </a:p>
          <a:p>
            <a:pPr lvl="0">
              <a:defRPr/>
            </a:pPr>
            <a:endParaRPr lang="en-US" altLang="ja-JP" sz="2000" dirty="0">
              <a:solidFill>
                <a:prstClr val="black"/>
              </a:solidFill>
              <a:latin typeface="メイリオ" panose="020B0604030504040204" pitchFamily="50" charset="-128"/>
              <a:ea typeface="メイリオ" panose="020B0604030504040204" pitchFamily="50" charset="-128"/>
              <a:cs typeface="メイリオ"/>
            </a:endParaRPr>
          </a:p>
          <a:p>
            <a:pPr lvl="0">
              <a:defRPr/>
            </a:pPr>
            <a:endParaRPr lang="en-US" altLang="ja-JP" sz="20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1109941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図 9"/>
          <p:cNvPicPr>
            <a:picLocks noChangeAspect="1"/>
          </p:cNvPicPr>
          <p:nvPr/>
        </p:nvPicPr>
        <p:blipFill>
          <a:blip r:embed="rId4"/>
          <a:stretch>
            <a:fillRect/>
          </a:stretch>
        </p:blipFill>
        <p:spPr>
          <a:xfrm>
            <a:off x="728164" y="1305531"/>
            <a:ext cx="7586204" cy="4756726"/>
          </a:xfrm>
          <a:prstGeom prst="rect">
            <a:avLst/>
          </a:prstGeom>
        </p:spPr>
      </p:pic>
      <p:sp>
        <p:nvSpPr>
          <p:cNvPr id="11" name="角丸四角形 10"/>
          <p:cNvSpPr/>
          <p:nvPr/>
        </p:nvSpPr>
        <p:spPr>
          <a:xfrm>
            <a:off x="5791079" y="2286883"/>
            <a:ext cx="999506" cy="548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メイリオ" panose="020B0604030504040204" pitchFamily="50" charset="-128"/>
                <a:ea typeface="メイリオ" panose="020B0604030504040204" pitchFamily="50" charset="-128"/>
              </a:rPr>
              <a:t>睡眠</a:t>
            </a:r>
          </a:p>
        </p:txBody>
      </p:sp>
      <p:sp>
        <p:nvSpPr>
          <p:cNvPr id="12" name="角丸四角形 11"/>
          <p:cNvSpPr/>
          <p:nvPr/>
        </p:nvSpPr>
        <p:spPr>
          <a:xfrm>
            <a:off x="5826465" y="3978716"/>
            <a:ext cx="964120" cy="574256"/>
          </a:xfrm>
          <a:prstGeom prst="roundRect">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rPr>
              <a:t>活動</a:t>
            </a:r>
            <a:endParaRPr kumimoji="1" lang="ja-JP" altLang="en-US" sz="2800" dirty="0">
              <a:latin typeface="メイリオ" panose="020B0604030504040204" pitchFamily="50" charset="-128"/>
              <a:ea typeface="メイリオ" panose="020B0604030504040204" pitchFamily="50" charset="-128"/>
            </a:endParaRPr>
          </a:p>
        </p:txBody>
      </p:sp>
      <p:sp>
        <p:nvSpPr>
          <p:cNvPr id="13" name="角丸四角形 12">
            <a:extLst>
              <a:ext uri="{FF2B5EF4-FFF2-40B4-BE49-F238E27FC236}">
                <a16:creationId xmlns:a16="http://schemas.microsoft.com/office/drawing/2014/main" id="{E4EA0302-C1F5-414F-A42A-1CD7D842E9DF}"/>
              </a:ext>
            </a:extLst>
          </p:cNvPr>
          <p:cNvSpPr/>
          <p:nvPr/>
        </p:nvSpPr>
        <p:spPr>
          <a:xfrm>
            <a:off x="288247" y="243763"/>
            <a:ext cx="3879469" cy="89150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lvl="0">
              <a:defRPr/>
            </a:pPr>
            <a:r>
              <a:rPr lang="ja-JP" altLang="en-US" sz="2800" b="1" dirty="0">
                <a:solidFill>
                  <a:prstClr val="white"/>
                </a:solidFill>
                <a:latin typeface="Meiryo" panose="020B0604030504040204" pitchFamily="34" charset="-128"/>
                <a:ea typeface="Meiryo" panose="020B0604030504040204" pitchFamily="34" charset="-128"/>
              </a:rPr>
              <a:t>日本の睡眠時間の実態</a:t>
            </a:r>
            <a:endParaRPr lang="en-US" altLang="ja-JP" sz="2800" b="1" dirty="0">
              <a:solidFill>
                <a:prstClr val="white"/>
              </a:solidFill>
              <a:latin typeface="Meiryo" panose="020B0604030504040204" pitchFamily="34" charset="-128"/>
              <a:ea typeface="Meiryo" panose="020B0604030504040204" pitchFamily="34" charset="-128"/>
            </a:endParaRPr>
          </a:p>
        </p:txBody>
      </p:sp>
      <p:sp>
        <p:nvSpPr>
          <p:cNvPr id="14" name="テキスト ボックス 13"/>
          <p:cNvSpPr txBox="1"/>
          <p:nvPr/>
        </p:nvSpPr>
        <p:spPr>
          <a:xfrm>
            <a:off x="1972331" y="6108387"/>
            <a:ext cx="5097870" cy="338554"/>
          </a:xfrm>
          <a:prstGeom prst="rect">
            <a:avLst/>
          </a:prstGeom>
          <a:noFill/>
        </p:spPr>
        <p:txBody>
          <a:bodyPr wrap="none" rtlCol="0">
            <a:spAutoFit/>
          </a:bodyPr>
          <a:lstStyle/>
          <a:p>
            <a:r>
              <a:rPr lang="ja-JP" altLang="en-US" sz="1600" dirty="0">
                <a:latin typeface="メイリオ" panose="020B0604030504040204" pitchFamily="50" charset="-128"/>
                <a:ea typeface="メイリオ" panose="020B0604030504040204" pitchFamily="50" charset="-128"/>
              </a:rPr>
              <a:t>図</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　ウェアラブルデバイス「</a:t>
            </a:r>
            <a:r>
              <a:rPr lang="en-US" altLang="ja-JP" sz="1600" dirty="0">
                <a:latin typeface="メイリオ" panose="020B0604030504040204" pitchFamily="50" charset="-128"/>
                <a:ea typeface="メイリオ" panose="020B0604030504040204" pitchFamily="50" charset="-128"/>
              </a:rPr>
              <a:t>UP</a:t>
            </a:r>
            <a:r>
              <a:rPr lang="ja-JP" altLang="en-US" sz="1600" dirty="0">
                <a:latin typeface="メイリオ" panose="020B0604030504040204" pitchFamily="50" charset="-128"/>
                <a:ea typeface="メイリオ" panose="020B0604030504040204" pitchFamily="50" charset="-128"/>
              </a:rPr>
              <a:t>」による計測データ</a:t>
            </a:r>
            <a:endParaRPr kumimoji="1" lang="ja-JP" altLang="en-US" sz="16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430132" y="6427974"/>
            <a:ext cx="6297617" cy="430887"/>
          </a:xfrm>
          <a:prstGeom prst="rect">
            <a:avLst/>
          </a:prstGeom>
          <a:noFill/>
        </p:spPr>
        <p:txBody>
          <a:bodyPr wrap="square" rtlCol="0">
            <a:spAutoFit/>
          </a:bodyPr>
          <a:lstStyle/>
          <a:p>
            <a:pPr>
              <a:defRPr/>
            </a:pPr>
            <a:r>
              <a:rPr lang="ja-JP" altLang="en-US" sz="1100" dirty="0"/>
              <a:t>出典</a:t>
            </a:r>
            <a:r>
              <a:rPr lang="en-US" altLang="ja-JP" sz="1100" dirty="0"/>
              <a:t>:</a:t>
            </a:r>
            <a:r>
              <a:rPr lang="en-US" altLang="ja-JP" sz="1100" dirty="0">
                <a:solidFill>
                  <a:prstClr val="black"/>
                </a:solidFill>
                <a:latin typeface="メイリオ" panose="020B0604030504040204" pitchFamily="50" charset="-128"/>
                <a:ea typeface="メイリオ" panose="020B0604030504040204" pitchFamily="50" charset="-128"/>
              </a:rPr>
              <a:t>THE JAWBONE BLOG </a:t>
            </a:r>
            <a:r>
              <a:rPr lang="ja-JP" altLang="en-US" sz="1100" dirty="0">
                <a:solidFill>
                  <a:prstClr val="black"/>
                </a:solidFill>
                <a:latin typeface="メイリオ" panose="020B0604030504040204" pitchFamily="50" charset="-128"/>
                <a:ea typeface="メイリオ" panose="020B0604030504040204" pitchFamily="50" charset="-128"/>
              </a:rPr>
              <a:t>「</a:t>
            </a:r>
            <a:r>
              <a:rPr lang="en-US" altLang="ja-JP" sz="1100" dirty="0">
                <a:solidFill>
                  <a:prstClr val="black"/>
                </a:solidFill>
                <a:latin typeface="メイリオ" panose="020B0604030504040204" pitchFamily="50" charset="-128"/>
                <a:ea typeface="メイリオ" panose="020B0604030504040204" pitchFamily="50" charset="-128"/>
              </a:rPr>
              <a:t>IN THE CITH</a:t>
            </a:r>
            <a:r>
              <a:rPr lang="ja-JP" altLang="en-US" sz="1100" dirty="0">
                <a:solidFill>
                  <a:prstClr val="black"/>
                </a:solidFill>
                <a:latin typeface="メイリオ" panose="020B0604030504040204" pitchFamily="50" charset="-128"/>
                <a:ea typeface="メイリオ" panose="020B0604030504040204" pitchFamily="50" charset="-128"/>
              </a:rPr>
              <a:t>　</a:t>
            </a:r>
            <a:r>
              <a:rPr lang="en-US" altLang="ja-JP" sz="1100" dirty="0">
                <a:solidFill>
                  <a:prstClr val="black"/>
                </a:solidFill>
                <a:latin typeface="メイリオ" panose="020B0604030504040204" pitchFamily="50" charset="-128"/>
                <a:ea typeface="メイリオ" panose="020B0604030504040204" pitchFamily="50" charset="-128"/>
              </a:rPr>
              <a:t>THAT WE LOVE</a:t>
            </a:r>
            <a:r>
              <a:rPr lang="ja-JP" altLang="en-US" sz="1100" dirty="0">
                <a:solidFill>
                  <a:prstClr val="black"/>
                </a:solidFill>
                <a:latin typeface="メイリオ" panose="020B0604030504040204" pitchFamily="50" charset="-128"/>
                <a:ea typeface="メイリオ" panose="020B0604030504040204" pitchFamily="50" charset="-128"/>
              </a:rPr>
              <a:t>」</a:t>
            </a:r>
            <a:r>
              <a:rPr lang="en-US" altLang="ja-JP" sz="1100" baseline="30000" dirty="0"/>
              <a:t>1)</a:t>
            </a:r>
            <a:endParaRPr lang="en-US" altLang="ja-JP" sz="1100" dirty="0">
              <a:solidFill>
                <a:prstClr val="black"/>
              </a:solidFill>
              <a:latin typeface="メイリオ" panose="020B0604030504040204" pitchFamily="50" charset="-128"/>
              <a:ea typeface="メイリオ" panose="020B0604030504040204" pitchFamily="50" charset="-128"/>
            </a:endParaRPr>
          </a:p>
          <a:p>
            <a:pPr lvl="0">
              <a:defRPr/>
            </a:pPr>
            <a:r>
              <a:rPr lang="en-US" altLang="ja-JP" sz="1100" dirty="0">
                <a:solidFill>
                  <a:prstClr val="black"/>
                </a:solidFill>
                <a:latin typeface="メイリオ" panose="020B0604030504040204" pitchFamily="50" charset="-128"/>
                <a:ea typeface="メイリオ" panose="020B0604030504040204" pitchFamily="50" charset="-128"/>
              </a:rPr>
              <a:t>https://</a:t>
            </a:r>
            <a:r>
              <a:rPr lang="en-US" altLang="ja-JP" sz="1100" dirty="0" err="1">
                <a:solidFill>
                  <a:prstClr val="black"/>
                </a:solidFill>
                <a:latin typeface="メイリオ" panose="020B0604030504040204" pitchFamily="50" charset="-128"/>
                <a:ea typeface="メイリオ" panose="020B0604030504040204" pitchFamily="50" charset="-128"/>
              </a:rPr>
              <a:t>jawbone.com</a:t>
            </a:r>
            <a:r>
              <a:rPr lang="en-US" altLang="ja-JP" sz="1100" dirty="0">
                <a:solidFill>
                  <a:prstClr val="black"/>
                </a:solidFill>
                <a:latin typeface="メイリオ" panose="020B0604030504040204" pitchFamily="50" charset="-128"/>
                <a:ea typeface="メイリオ" panose="020B0604030504040204" pitchFamily="50" charset="-128"/>
              </a:rPr>
              <a:t>/blog/jawbone-up-data-by-city/#</a:t>
            </a:r>
            <a:r>
              <a:rPr lang="en-US" altLang="ja-JP" sz="1100" dirty="0" err="1">
                <a:solidFill>
                  <a:prstClr val="black"/>
                </a:solidFill>
                <a:latin typeface="メイリオ" panose="020B0604030504040204" pitchFamily="50" charset="-128"/>
                <a:ea typeface="メイリオ" panose="020B0604030504040204" pitchFamily="50" charset="-128"/>
              </a:rPr>
              <a:t>tokyo</a:t>
            </a:r>
            <a:endParaRPr kumimoji="1" lang="ja-JP" altLang="en-US" sz="1400" baseline="30000" dirty="0"/>
          </a:p>
        </p:txBody>
      </p:sp>
      <p:sp>
        <p:nvSpPr>
          <p:cNvPr id="16" name="線吹き出し 2 (枠付き) 15"/>
          <p:cNvSpPr/>
          <p:nvPr/>
        </p:nvSpPr>
        <p:spPr>
          <a:xfrm>
            <a:off x="3030991" y="3060612"/>
            <a:ext cx="2441122" cy="1836208"/>
          </a:xfrm>
          <a:prstGeom prst="borderCallout2">
            <a:avLst>
              <a:gd name="adj1" fmla="val 21084"/>
              <a:gd name="adj2" fmla="val 3132"/>
              <a:gd name="adj3" fmla="val 18750"/>
              <a:gd name="adj4" fmla="val -16667"/>
              <a:gd name="adj5" fmla="val -13552"/>
              <a:gd name="adj6" fmla="val -16730"/>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800" b="1" dirty="0">
                <a:latin typeface="メイリオ" panose="020B0604030504040204" pitchFamily="50" charset="-128"/>
                <a:ea typeface="メイリオ" panose="020B0604030504040204" pitchFamily="50" charset="-128"/>
              </a:rPr>
              <a:t>平均睡眠時間</a:t>
            </a:r>
            <a:endParaRPr kumimoji="1" lang="en-US" altLang="ja-JP" sz="2800" b="1" dirty="0">
              <a:latin typeface="メイリオ" panose="020B0604030504040204" pitchFamily="50" charset="-128"/>
              <a:ea typeface="メイリオ" panose="020B0604030504040204" pitchFamily="50" charset="-128"/>
            </a:endParaRPr>
          </a:p>
          <a:p>
            <a:pPr algn="ctr"/>
            <a:r>
              <a:rPr lang="en-US" altLang="ja-JP" sz="2800" b="1" dirty="0">
                <a:latin typeface="メイリオ" panose="020B0604030504040204" pitchFamily="50" charset="-128"/>
                <a:ea typeface="メイリオ" panose="020B0604030504040204" pitchFamily="50" charset="-128"/>
              </a:rPr>
              <a:t>5</a:t>
            </a:r>
            <a:r>
              <a:rPr lang="ja-JP" altLang="en-US" sz="2800" b="1" dirty="0">
                <a:latin typeface="メイリオ" panose="020B0604030504040204" pitchFamily="50" charset="-128"/>
                <a:ea typeface="メイリオ" panose="020B0604030504040204" pitchFamily="50" charset="-128"/>
              </a:rPr>
              <a:t>時間</a:t>
            </a:r>
            <a:r>
              <a:rPr lang="en-US" altLang="ja-JP" sz="2800" b="1" dirty="0">
                <a:latin typeface="メイリオ" panose="020B0604030504040204" pitchFamily="50" charset="-128"/>
                <a:ea typeface="メイリオ" panose="020B0604030504040204" pitchFamily="50" charset="-128"/>
              </a:rPr>
              <a:t>44</a:t>
            </a:r>
            <a:r>
              <a:rPr lang="ja-JP" altLang="en-US" sz="2800" b="1" dirty="0">
                <a:latin typeface="メイリオ" panose="020B0604030504040204" pitchFamily="50" charset="-128"/>
                <a:ea typeface="メイリオ" panose="020B0604030504040204" pitchFamily="50" charset="-128"/>
              </a:rPr>
              <a:t>分</a:t>
            </a:r>
            <a:endParaRPr kumimoji="1" lang="ja-JP" altLang="en-US" sz="2800" b="1" dirty="0">
              <a:latin typeface="メイリオ" panose="020B0604030504040204" pitchFamily="50" charset="-128"/>
              <a:ea typeface="メイリオ" panose="020B0604030504040204" pitchFamily="50" charset="-128"/>
            </a:endParaRPr>
          </a:p>
        </p:txBody>
      </p:sp>
      <p:sp>
        <p:nvSpPr>
          <p:cNvPr id="17" name="スライド番号プレースホルダー 2">
            <a:extLst>
              <a:ext uri="{FF2B5EF4-FFF2-40B4-BE49-F238E27FC236}">
                <a16:creationId xmlns:a16="http://schemas.microsoft.com/office/drawing/2014/main" id="{FAAEF7DC-8B9F-5A4A-9D0A-1CC8F14B808A}"/>
              </a:ext>
            </a:extLst>
          </p:cNvPr>
          <p:cNvSpPr>
            <a:spLocks noGrp="1"/>
          </p:cNvSpPr>
          <p:nvPr>
            <p:ph type="sldNum" sz="quarter" idx="12"/>
          </p:nvPr>
        </p:nvSpPr>
        <p:spPr>
          <a:xfrm>
            <a:off x="6553200" y="6356350"/>
            <a:ext cx="2133600" cy="365125"/>
          </a:xfrm>
        </p:spPr>
        <p:txBody>
          <a:bodyPr/>
          <a:lstStyle/>
          <a:p>
            <a:r>
              <a:rPr lang="en-US" altLang="ja-JP" dirty="0"/>
              <a:t>4</a:t>
            </a:r>
            <a:endParaRPr kumimoji="1" lang="ja-JP" altLang="en-US" dirty="0"/>
          </a:p>
        </p:txBody>
      </p:sp>
    </p:spTree>
    <p:extLst>
      <p:ext uri="{BB962C8B-B14F-4D97-AF65-F5344CB8AC3E}">
        <p14:creationId xmlns:p14="http://schemas.microsoft.com/office/powerpoint/2010/main" val="167507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kumimoji="1" lang="ja-JP" altLang="en-US" smtClean="0"/>
              <a:t>40</a:t>
            </a:fld>
            <a:endParaRPr kumimoji="1" lang="ja-JP" altLang="en-US"/>
          </a:p>
        </p:txBody>
      </p:sp>
      <p:sp>
        <p:nvSpPr>
          <p:cNvPr id="9" name="テキスト ボックス 8"/>
          <p:cNvSpPr txBox="1"/>
          <p:nvPr/>
        </p:nvSpPr>
        <p:spPr>
          <a:xfrm>
            <a:off x="107089" y="427862"/>
            <a:ext cx="8651865" cy="732508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7)</a:t>
            </a: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林光緒</a:t>
            </a:r>
            <a:r>
              <a:rPr kumimoji="1" lang="en-US" altLang="ja-JP"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 </a:t>
            </a: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授業中の居眠り</a:t>
            </a:r>
            <a:r>
              <a:rPr kumimoji="1" lang="ja-JP" altLang="en-US"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　</a:t>
            </a:r>
            <a:endParaRPr kumimoji="1" lang="en-US" altLang="ja-JP"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https://www.psych.or.jp/wp-content/uploads/2017/10/53-27.pdf</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最終閲覧日：</a:t>
            </a:r>
            <a:r>
              <a:rPr kumimoji="1" lang="en-US" altLang="ja-JP"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5</a:t>
            </a: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月</a:t>
            </a:r>
            <a:r>
              <a:rPr kumimoji="1" lang="en-US" altLang="ja-JP"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15</a:t>
            </a: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日</a:t>
            </a:r>
            <a:endParaRPr kumimoji="1" lang="en-US" altLang="ja-JP"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8)</a:t>
            </a:r>
            <a:r>
              <a:rPr lang="ja-JP" altLang="en-US" dirty="0">
                <a:solidFill>
                  <a:prstClr val="black"/>
                </a:solidFill>
                <a:latin typeface="メイリオ" panose="020B0604030504040204" pitchFamily="50" charset="-128"/>
                <a:ea typeface="メイリオ" panose="020B0604030504040204" pitchFamily="50" charset="-128"/>
                <a:cs typeface="メイリオ"/>
              </a:rPr>
              <a:t>宮崎伸一</a:t>
            </a:r>
            <a:r>
              <a:rPr lang="en-US" altLang="ja-JP" dirty="0">
                <a:solidFill>
                  <a:prstClr val="black"/>
                </a:solidFill>
                <a:latin typeface="メイリオ" panose="020B0604030504040204" pitchFamily="50" charset="-128"/>
                <a:ea typeface="メイリオ" panose="020B0604030504040204" pitchFamily="50" charset="-128"/>
                <a:cs typeface="メイリオ"/>
              </a:rPr>
              <a:t>, </a:t>
            </a:r>
            <a:r>
              <a:rPr lang="ja-JP" altLang="en-US" dirty="0">
                <a:solidFill>
                  <a:prstClr val="black"/>
                </a:solidFill>
                <a:latin typeface="メイリオ" panose="020B0604030504040204" pitchFamily="50" charset="-128"/>
                <a:ea typeface="メイリオ" panose="020B0604030504040204" pitchFamily="50" charset="-128"/>
                <a:cs typeface="メイリオ"/>
              </a:rPr>
              <a:t>短時間の昼寝が日中の眠気に与える影響</a:t>
            </a:r>
            <a:r>
              <a:rPr lang="en-US" altLang="ja-JP" dirty="0">
                <a:solidFill>
                  <a:prstClr val="black"/>
                </a:solidFill>
                <a:latin typeface="メイリオ" panose="020B0604030504040204" pitchFamily="50" charset="-128"/>
                <a:ea typeface="メイリオ" panose="020B0604030504040204" pitchFamily="50" charset="-128"/>
                <a:cs typeface="メイリオ"/>
              </a:rPr>
              <a:t>,</a:t>
            </a:r>
            <a:r>
              <a:rPr lang="ja-JP" altLang="en-US" dirty="0">
                <a:solidFill>
                  <a:prstClr val="black"/>
                </a:solidFill>
                <a:latin typeface="メイリオ" panose="020B0604030504040204" pitchFamily="50" charset="-128"/>
                <a:ea typeface="メイリオ" panose="020B0604030504040204" pitchFamily="50" charset="-128"/>
                <a:cs typeface="メイリオ"/>
              </a:rPr>
              <a:t>体育研究</a:t>
            </a:r>
            <a:r>
              <a:rPr lang="en-US" altLang="ja-JP" dirty="0">
                <a:solidFill>
                  <a:prstClr val="black"/>
                </a:solidFill>
                <a:latin typeface="メイリオ" panose="020B0604030504040204" pitchFamily="50" charset="-128"/>
                <a:ea typeface="メイリオ" panose="020B0604030504040204" pitchFamily="50" charset="-128"/>
                <a:cs typeface="メイリオ"/>
              </a:rPr>
              <a:t>,</a:t>
            </a:r>
            <a:r>
              <a:rPr lang="ja-JP" altLang="en-US" dirty="0">
                <a:solidFill>
                  <a:prstClr val="black"/>
                </a:solidFill>
                <a:latin typeface="メイリオ" panose="020B0604030504040204" pitchFamily="50" charset="-128"/>
                <a:ea typeface="メイリオ" panose="020B0604030504040204" pitchFamily="50" charset="-128"/>
                <a:cs typeface="メイリオ"/>
              </a:rPr>
              <a:t>第</a:t>
            </a:r>
            <a:r>
              <a:rPr lang="en-US" altLang="ja-JP" dirty="0">
                <a:solidFill>
                  <a:prstClr val="black"/>
                </a:solidFill>
                <a:latin typeface="メイリオ" panose="020B0604030504040204" pitchFamily="50" charset="-128"/>
                <a:ea typeface="メイリオ" panose="020B0604030504040204" pitchFamily="50" charset="-128"/>
                <a:cs typeface="メイリオ"/>
              </a:rPr>
              <a:t>50</a:t>
            </a:r>
            <a:r>
              <a:rPr lang="ja-JP" altLang="en-US" dirty="0">
                <a:solidFill>
                  <a:prstClr val="black"/>
                </a:solidFill>
                <a:latin typeface="メイリオ" panose="020B0604030504040204" pitchFamily="50" charset="-128"/>
                <a:ea typeface="メイリオ" panose="020B0604030504040204" pitchFamily="50" charset="-128"/>
                <a:cs typeface="メイリオ"/>
              </a:rPr>
              <a:t>号</a:t>
            </a:r>
            <a:r>
              <a:rPr lang="en-US" altLang="ja-JP" dirty="0">
                <a:solidFill>
                  <a:prstClr val="black"/>
                </a:solidFill>
                <a:latin typeface="メイリオ" panose="020B0604030504040204" pitchFamily="50" charset="-128"/>
                <a:ea typeface="メイリオ" panose="020B0604030504040204" pitchFamily="50" charset="-128"/>
                <a:cs typeface="メイリオ"/>
              </a:rPr>
              <a:t>,</a:t>
            </a: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p1〜6,2016</a:t>
            </a:r>
            <a:r>
              <a:rPr lang="ja-JP" altLang="en-US" dirty="0">
                <a:solidFill>
                  <a:prstClr val="black"/>
                </a:solidFill>
                <a:latin typeface="メイリオ" panose="020B0604030504040204" pitchFamily="50" charset="-128"/>
                <a:ea typeface="メイリオ" panose="020B0604030504040204" pitchFamily="50" charset="-128"/>
                <a:cs typeface="メイリオ"/>
              </a:rPr>
              <a:t> </a:t>
            </a:r>
            <a:endParaRPr lang="en-US" altLang="ja-JP" dirty="0">
              <a:solidFill>
                <a:prstClr val="black"/>
              </a:solidFill>
              <a:latin typeface="メイリオ" panose="020B0604030504040204" pitchFamily="50" charset="-128"/>
              <a:ea typeface="メイリオ" panose="020B0604030504040204" pitchFamily="50" charset="-128"/>
              <a:cs typeface="メイリオ"/>
            </a:endParaRPr>
          </a:p>
          <a:p>
            <a:pPr lvl="0">
              <a:defRPr/>
            </a:pPr>
            <a:endParaRPr lang="en-US" altLang="ja-JP" sz="500" dirty="0">
              <a:solidFill>
                <a:prstClr val="black"/>
              </a:solidFill>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9)</a:t>
            </a:r>
            <a:r>
              <a:rPr lang="ja-JP" altLang="en-US" dirty="0">
                <a:solidFill>
                  <a:prstClr val="black"/>
                </a:solidFill>
                <a:latin typeface="メイリオ" panose="020B0604030504040204" pitchFamily="50" charset="-128"/>
                <a:ea typeface="メイリオ" panose="020B0604030504040204" pitchFamily="50" charset="-128"/>
                <a:cs typeface="メイリオ"/>
              </a:rPr>
              <a:t>長根光男</a:t>
            </a:r>
            <a:r>
              <a:rPr lang="en-US" altLang="ja-JP" dirty="0">
                <a:solidFill>
                  <a:prstClr val="black"/>
                </a:solidFill>
                <a:latin typeface="メイリオ" panose="020B0604030504040204" pitchFamily="50" charset="-128"/>
                <a:ea typeface="メイリオ" panose="020B0604030504040204" pitchFamily="50" charset="-128"/>
                <a:cs typeface="メイリオ"/>
              </a:rPr>
              <a:t>,</a:t>
            </a:r>
            <a:r>
              <a:rPr lang="ja-JP" altLang="en-US" dirty="0">
                <a:solidFill>
                  <a:prstClr val="black"/>
                </a:solidFill>
                <a:latin typeface="メイリオ" panose="020B0604030504040204" pitchFamily="50" charset="-128"/>
                <a:ea typeface="メイリオ" panose="020B0604030504040204" pitchFamily="50" charset="-128"/>
                <a:cs typeface="メイリオ"/>
              </a:rPr>
              <a:t>睡眠パターンと学業成績や心身状態は関連するか</a:t>
            </a:r>
            <a:r>
              <a:rPr lang="en-US" altLang="ja-JP" dirty="0">
                <a:solidFill>
                  <a:prstClr val="black"/>
                </a:solidFill>
                <a:latin typeface="メイリオ" panose="020B0604030504040204" pitchFamily="50" charset="-128"/>
                <a:ea typeface="メイリオ" panose="020B0604030504040204" pitchFamily="50" charset="-128"/>
                <a:cs typeface="メイリオ"/>
              </a:rPr>
              <a:t>,</a:t>
            </a:r>
          </a:p>
          <a:p>
            <a:pPr lvl="0">
              <a:defRPr/>
            </a:pPr>
            <a:r>
              <a:rPr lang="ja-JP" altLang="en-US" dirty="0">
                <a:solidFill>
                  <a:prstClr val="black"/>
                </a:solidFill>
                <a:latin typeface="メイリオ" panose="020B0604030504040204" pitchFamily="50" charset="-128"/>
                <a:ea typeface="メイリオ" panose="020B0604030504040204" pitchFamily="50" charset="-128"/>
                <a:cs typeface="メイリオ"/>
              </a:rPr>
              <a:t>千葉大学教育学部研究紀要第</a:t>
            </a:r>
            <a:r>
              <a:rPr lang="en-US" altLang="ja-JP" dirty="0">
                <a:solidFill>
                  <a:prstClr val="black"/>
                </a:solidFill>
                <a:latin typeface="メイリオ" panose="020B0604030504040204" pitchFamily="50" charset="-128"/>
                <a:ea typeface="メイリオ" panose="020B0604030504040204" pitchFamily="50" charset="-128"/>
                <a:cs typeface="メイリオ"/>
              </a:rPr>
              <a:t>63</a:t>
            </a:r>
            <a:r>
              <a:rPr lang="ja-JP" altLang="en-US" dirty="0">
                <a:solidFill>
                  <a:prstClr val="black"/>
                </a:solidFill>
                <a:latin typeface="メイリオ" panose="020B0604030504040204" pitchFamily="50" charset="-128"/>
                <a:ea typeface="メイリオ" panose="020B0604030504040204" pitchFamily="50" charset="-128"/>
                <a:cs typeface="メイリオ"/>
              </a:rPr>
              <a:t>巻</a:t>
            </a:r>
            <a:r>
              <a:rPr lang="en-US" altLang="ja-JP" dirty="0">
                <a:solidFill>
                  <a:prstClr val="black"/>
                </a:solidFill>
                <a:latin typeface="メイリオ" panose="020B0604030504040204" pitchFamily="50" charset="-128"/>
                <a:ea typeface="メイリオ" panose="020B0604030504040204" pitchFamily="50" charset="-128"/>
                <a:cs typeface="メイリオ"/>
              </a:rPr>
              <a:t>,p375〜379,2016</a:t>
            </a:r>
            <a:r>
              <a:rPr lang="ja-JP" altLang="en-US" dirty="0">
                <a:solidFill>
                  <a:prstClr val="black"/>
                </a:solidFill>
                <a:latin typeface="メイリオ" panose="020B0604030504040204" pitchFamily="50" charset="-128"/>
                <a:ea typeface="メイリオ" panose="020B0604030504040204" pitchFamily="50" charset="-128"/>
                <a:cs typeface="メイリオ"/>
              </a:rPr>
              <a:t> </a:t>
            </a:r>
            <a:endParaRPr lang="en-US" altLang="ja-JP" dirty="0">
              <a:solidFill>
                <a:prstClr val="black"/>
              </a:solidFill>
              <a:latin typeface="メイリオ" panose="020B0604030504040204" pitchFamily="50" charset="-128"/>
              <a:ea typeface="メイリオ" panose="020B0604030504040204" pitchFamily="50" charset="-128"/>
              <a:cs typeface="メイリオ"/>
            </a:endParaRPr>
          </a:p>
          <a:p>
            <a:pPr lvl="0">
              <a:defRPr/>
            </a:pPr>
            <a:endParaRPr lang="en-US" altLang="ja-JP" sz="500" dirty="0">
              <a:solidFill>
                <a:prstClr val="black"/>
              </a:solidFill>
              <a:latin typeface="メイリオ" panose="020B0604030504040204" pitchFamily="50" charset="-128"/>
              <a:ea typeface="メイリオ" panose="020B0604030504040204" pitchFamily="50" charset="-128"/>
            </a:endParaRPr>
          </a:p>
          <a:p>
            <a:pPr lvl="0">
              <a:defRPr/>
            </a:pPr>
            <a:r>
              <a:rPr lang="en-US" altLang="ja-JP" dirty="0">
                <a:solidFill>
                  <a:prstClr val="black"/>
                </a:solidFill>
                <a:latin typeface="メイリオ" panose="020B0604030504040204" pitchFamily="50" charset="-128"/>
                <a:ea typeface="メイリオ" panose="020B0604030504040204" pitchFamily="50" charset="-128"/>
              </a:rPr>
              <a:t>10)</a:t>
            </a:r>
            <a:r>
              <a:rPr lang="ja-JP" altLang="en-US" dirty="0">
                <a:solidFill>
                  <a:prstClr val="black"/>
                </a:solidFill>
                <a:latin typeface="メイリオ" panose="020B0604030504040204" pitchFamily="50" charset="-128"/>
                <a:ea typeface="メイリオ" panose="020B0604030504040204" pitchFamily="50" charset="-128"/>
              </a:rPr>
              <a:t>坪田聡</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昼寝（パワーナップ）で業務効率アップ！｜正しい昼寝の方法</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en-US" altLang="ja-JP" dirty="0">
                <a:solidFill>
                  <a:prstClr val="black"/>
                </a:solidFill>
                <a:latin typeface="メイリオ" panose="020B0604030504040204" pitchFamily="50" charset="-128"/>
                <a:ea typeface="メイリオ" panose="020B0604030504040204" pitchFamily="50" charset="-128"/>
              </a:rPr>
              <a:t>https://fuminners.jp/newsranking/7406/ </a:t>
            </a:r>
          </a:p>
          <a:p>
            <a:pPr lvl="0">
              <a:defRPr/>
            </a:pPr>
            <a:r>
              <a:rPr lang="ja-JP" altLang="en-US" dirty="0">
                <a:solidFill>
                  <a:prstClr val="black"/>
                </a:solidFill>
                <a:latin typeface="メイリオ" panose="020B0604030504040204" pitchFamily="50" charset="-128"/>
                <a:ea typeface="メイリオ" panose="020B0604030504040204" pitchFamily="50" charset="-128"/>
                <a:cs typeface="メイリオ"/>
              </a:rPr>
              <a:t>最終閲覧日：</a:t>
            </a:r>
            <a:r>
              <a:rPr lang="en-US" altLang="ja-JP" dirty="0">
                <a:solidFill>
                  <a:prstClr val="black"/>
                </a:solidFill>
                <a:latin typeface="メイリオ" panose="020B0604030504040204" pitchFamily="50" charset="-128"/>
                <a:ea typeface="メイリオ" panose="020B0604030504040204" pitchFamily="50" charset="-128"/>
                <a:cs typeface="メイリオ"/>
              </a:rPr>
              <a:t>5</a:t>
            </a:r>
            <a:r>
              <a:rPr lang="ja-JP" altLang="en-US" dirty="0">
                <a:solidFill>
                  <a:prstClr val="black"/>
                </a:solidFill>
                <a:latin typeface="メイリオ" panose="020B0604030504040204" pitchFamily="50" charset="-128"/>
                <a:ea typeface="メイリオ" panose="020B0604030504040204" pitchFamily="50" charset="-128"/>
                <a:cs typeface="メイリオ"/>
              </a:rPr>
              <a:t>月</a:t>
            </a:r>
            <a:r>
              <a:rPr lang="en-US" altLang="ja-JP" dirty="0">
                <a:solidFill>
                  <a:prstClr val="black"/>
                </a:solidFill>
                <a:latin typeface="メイリオ" panose="020B0604030504040204" pitchFamily="50" charset="-128"/>
                <a:ea typeface="メイリオ" panose="020B0604030504040204" pitchFamily="50" charset="-128"/>
                <a:cs typeface="メイリオ"/>
              </a:rPr>
              <a:t>15</a:t>
            </a:r>
            <a:r>
              <a:rPr lang="ja-JP" altLang="en-US" dirty="0">
                <a:solidFill>
                  <a:prstClr val="black"/>
                </a:solidFill>
                <a:latin typeface="メイリオ" panose="020B0604030504040204" pitchFamily="50" charset="-128"/>
                <a:ea typeface="メイリオ" panose="020B0604030504040204" pitchFamily="50" charset="-128"/>
                <a:cs typeface="メイリオ"/>
              </a:rPr>
              <a:t>日</a:t>
            </a:r>
            <a:endParaRPr lang="en-US" altLang="ja-JP" dirty="0">
              <a:solidFill>
                <a:prstClr val="black"/>
              </a:solidFill>
              <a:latin typeface="メイリオ" panose="020B0604030504040204" pitchFamily="50" charset="-128"/>
              <a:ea typeface="メイリオ" panose="020B0604030504040204" pitchFamily="50" charset="-128"/>
              <a:cs typeface="メイリオ"/>
            </a:endParaRPr>
          </a:p>
          <a:p>
            <a:pPr lvl="0">
              <a:defRPr/>
            </a:pPr>
            <a:endParaRPr lang="en-US" altLang="ja-JP" sz="500" dirty="0">
              <a:solidFill>
                <a:prstClr val="black"/>
              </a:solidFill>
              <a:latin typeface="メイリオ" panose="020B0604030504040204" pitchFamily="50" charset="-128"/>
              <a:ea typeface="メイリオ" panose="020B0604030504040204" pitchFamily="50" charset="-128"/>
            </a:endParaRPr>
          </a:p>
          <a:p>
            <a:pPr lvl="0">
              <a:defRPr/>
            </a:pPr>
            <a:r>
              <a:rPr lang="en-US" altLang="ja-JP" dirty="0">
                <a:solidFill>
                  <a:prstClr val="black"/>
                </a:solidFill>
                <a:latin typeface="メイリオ" panose="020B0604030504040204" pitchFamily="50" charset="-128"/>
                <a:ea typeface="メイリオ" panose="020B0604030504040204" pitchFamily="50" charset="-128"/>
              </a:rPr>
              <a:t>11</a:t>
            </a:r>
            <a:r>
              <a:rPr lang="ja-JP" altLang="en-US" dirty="0">
                <a:solidFill>
                  <a:prstClr val="black"/>
                </a:solidFill>
                <a:latin typeface="メイリオ" panose="020B0604030504040204" pitchFamily="50" charset="-128"/>
                <a:ea typeface="メイリオ" panose="020B0604030504040204" pitchFamily="50" charset="-128"/>
              </a:rPr>
              <a:t>）アメリカ国立睡眠財団</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HOW MUCH SLEEP DO WE REALLY NEED?</a:t>
            </a:r>
            <a:r>
              <a:rPr lang="ja-JP" altLang="en-US" dirty="0">
                <a:solidFill>
                  <a:prstClr val="black"/>
                </a:solidFill>
                <a:latin typeface="メイリオ" panose="020B0604030504040204" pitchFamily="50" charset="-128"/>
                <a:ea typeface="メイリオ" panose="020B0604030504040204" pitchFamily="50" charset="-128"/>
              </a:rPr>
              <a:t>」</a:t>
            </a:r>
            <a:endParaRPr lang="en-US" altLang="ja-JP" baseline="30000" dirty="0">
              <a:solidFill>
                <a:prstClr val="black"/>
              </a:solidFill>
              <a:latin typeface="メイリオ" panose="020B0604030504040204" pitchFamily="50" charset="-128"/>
              <a:ea typeface="メイリオ" panose="020B0604030504040204" pitchFamily="50" charset="-128"/>
            </a:endParaRPr>
          </a:p>
          <a:p>
            <a:pPr lvl="0">
              <a:defRPr/>
            </a:pPr>
            <a:r>
              <a:rPr lang="en-US" altLang="ja-JP" sz="1600" dirty="0">
                <a:solidFill>
                  <a:prstClr val="black"/>
                </a:solidFill>
                <a:latin typeface="メイリオ" panose="020B0604030504040204" pitchFamily="50" charset="-128"/>
                <a:ea typeface="メイリオ" panose="020B0604030504040204" pitchFamily="50" charset="-128"/>
              </a:rPr>
              <a:t>https://sleepfoundation.org/how-sleep-works/how-much-sleep-do-we-really-need</a:t>
            </a:r>
          </a:p>
          <a:p>
            <a:pPr lvl="0">
              <a:defRPr/>
            </a:pPr>
            <a:r>
              <a:rPr lang="ja-JP" altLang="en-US" dirty="0">
                <a:solidFill>
                  <a:prstClr val="black"/>
                </a:solidFill>
                <a:latin typeface="メイリオ" panose="020B0604030504040204" pitchFamily="50" charset="-128"/>
                <a:ea typeface="メイリオ" panose="020B0604030504040204" pitchFamily="50" charset="-128"/>
              </a:rPr>
              <a:t>最終閲覧日：５月２０日</a:t>
            </a:r>
          </a:p>
          <a:p>
            <a:endParaRPr lang="en-US" altLang="ja-JP" sz="500"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12)</a:t>
            </a:r>
            <a:r>
              <a:rPr lang="ja-JP" altLang="en-US" dirty="0">
                <a:latin typeface="メイリオ" panose="020B0604030504040204" pitchFamily="50" charset="-128"/>
                <a:ea typeface="メイリオ" panose="020B0604030504040204" pitchFamily="50" charset="-128"/>
              </a:rPr>
              <a:t>いわい中央クリニック</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「昼寝には夜の睡眠の</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３倍もの効果</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がある」</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http://www.iwaichuo.com/staff/20170727-2</a:t>
            </a:r>
          </a:p>
          <a:p>
            <a:r>
              <a:rPr lang="ja-JP" altLang="en-US" dirty="0">
                <a:latin typeface="メイリオ" panose="020B0604030504040204" pitchFamily="50" charset="-128"/>
                <a:ea typeface="メイリオ" panose="020B0604030504040204" pitchFamily="50" charset="-128"/>
              </a:rPr>
              <a:t>最終閲覧日：</a:t>
            </a:r>
            <a:r>
              <a:rPr lang="en-US" altLang="ja-JP" dirty="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rPr>
              <a:t>17</a:t>
            </a:r>
            <a:r>
              <a:rPr lang="ja-JP" altLang="en-US" dirty="0">
                <a:latin typeface="メイリオ" panose="020B0604030504040204" pitchFamily="50" charset="-128"/>
                <a:ea typeface="メイリオ" panose="020B0604030504040204" pitchFamily="50" charset="-128"/>
              </a:rPr>
              <a:t>日</a:t>
            </a:r>
            <a:endParaRPr lang="en-US" altLang="ja-JP" dirty="0">
              <a:latin typeface="メイリオ" panose="020B0604030504040204" pitchFamily="50" charset="-128"/>
              <a:ea typeface="メイリオ" panose="020B0604030504040204" pitchFamily="50" charset="-128"/>
            </a:endParaRPr>
          </a:p>
          <a:p>
            <a:endParaRPr lang="en-US" altLang="ja-JP" sz="500"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13)</a:t>
            </a:r>
            <a:r>
              <a:rPr lang="en-US" altLang="ja-JP" dirty="0" err="1">
                <a:latin typeface="メイリオ" panose="020B0604030504040204" pitchFamily="50" charset="-128"/>
                <a:ea typeface="メイリオ" panose="020B0604030504040204" pitchFamily="50" charset="-128"/>
              </a:rPr>
              <a:t>Hoddes</a:t>
            </a:r>
            <a:r>
              <a:rPr lang="en-US" altLang="ja-JP" dirty="0">
                <a:latin typeface="メイリオ" panose="020B0604030504040204" pitchFamily="50" charset="-128"/>
                <a:ea typeface="メイリオ" panose="020B0604030504040204" pitchFamily="50" charset="-128"/>
              </a:rPr>
              <a:t> E, </a:t>
            </a:r>
            <a:r>
              <a:rPr lang="en-US" altLang="ja-JP" dirty="0" err="1">
                <a:latin typeface="メイリオ" panose="020B0604030504040204" pitchFamily="50" charset="-128"/>
                <a:ea typeface="メイリオ" panose="020B0604030504040204" pitchFamily="50" charset="-128"/>
              </a:rPr>
              <a:t>Zarcone</a:t>
            </a:r>
            <a:r>
              <a:rPr lang="en-US" altLang="ja-JP" dirty="0">
                <a:latin typeface="メイリオ" panose="020B0604030504040204" pitchFamily="50" charset="-128"/>
                <a:ea typeface="メイリオ" panose="020B0604030504040204" pitchFamily="50" charset="-128"/>
              </a:rPr>
              <a:t> V, </a:t>
            </a:r>
            <a:r>
              <a:rPr lang="en-US" altLang="ja-JP" dirty="0" err="1">
                <a:latin typeface="メイリオ" panose="020B0604030504040204" pitchFamily="50" charset="-128"/>
                <a:ea typeface="メイリオ" panose="020B0604030504040204" pitchFamily="50" charset="-128"/>
              </a:rPr>
              <a:t>Smythe</a:t>
            </a:r>
            <a:r>
              <a:rPr lang="en-US" altLang="ja-JP" dirty="0">
                <a:latin typeface="メイリオ" panose="020B0604030504040204" pitchFamily="50" charset="-128"/>
                <a:ea typeface="メイリオ" panose="020B0604030504040204" pitchFamily="50" charset="-128"/>
              </a:rPr>
              <a:t> H, Phillips R, Dement WC.</a:t>
            </a:r>
          </a:p>
          <a:p>
            <a:r>
              <a:rPr lang="en-US" altLang="ja-JP" dirty="0">
                <a:latin typeface="メイリオ" panose="020B0604030504040204" pitchFamily="50" charset="-128"/>
                <a:ea typeface="メイリオ" panose="020B0604030504040204" pitchFamily="50" charset="-128"/>
              </a:rPr>
              <a:t>     Quantification of </a:t>
            </a:r>
            <a:r>
              <a:rPr lang="en-US" altLang="ja-JP" dirty="0" err="1">
                <a:latin typeface="メイリオ" panose="020B0604030504040204" pitchFamily="50" charset="-128"/>
                <a:ea typeface="メイリオ" panose="020B0604030504040204" pitchFamily="50" charset="-128"/>
              </a:rPr>
              <a:t>sleepness</a:t>
            </a:r>
            <a:r>
              <a:rPr lang="en-US" altLang="ja-JP" dirty="0">
                <a:latin typeface="メイリオ" panose="020B0604030504040204" pitchFamily="50" charset="-128"/>
                <a:ea typeface="メイリオ" panose="020B0604030504040204" pitchFamily="50" charset="-128"/>
              </a:rPr>
              <a:t>: A new approach. Psychophysiology </a:t>
            </a:r>
          </a:p>
          <a:p>
            <a:r>
              <a:rPr lang="en-US" altLang="ja-JP" dirty="0">
                <a:latin typeface="メイリオ" panose="020B0604030504040204" pitchFamily="50" charset="-128"/>
                <a:ea typeface="メイリオ" panose="020B0604030504040204" pitchFamily="50" charset="-128"/>
              </a:rPr>
              <a:t>     1973;10:431-436</a:t>
            </a:r>
          </a:p>
          <a:p>
            <a:pPr>
              <a:defRPr/>
            </a:pPr>
            <a:endParaRPr lang="en-US" altLang="ja-JP" sz="500" dirty="0">
              <a:latin typeface="メイリオ" panose="020B0604030504040204" pitchFamily="50" charset="-128"/>
              <a:ea typeface="メイリオ" panose="020B0604030504040204" pitchFamily="50" charset="-128"/>
            </a:endParaRPr>
          </a:p>
          <a:p>
            <a:pPr>
              <a:defRPr/>
            </a:pPr>
            <a:r>
              <a:rPr lang="en-US" altLang="ja-JP" dirty="0">
                <a:latin typeface="メイリオ" panose="020B0604030504040204" pitchFamily="50" charset="-128"/>
                <a:ea typeface="メイリオ" panose="020B0604030504040204" pitchFamily="50" charset="-128"/>
              </a:rPr>
              <a:t>14)</a:t>
            </a:r>
            <a:r>
              <a:rPr lang="en-US" altLang="ja-JP" dirty="0" err="1">
                <a:latin typeface="メイリオ" panose="020B0604030504040204" pitchFamily="50" charset="-128"/>
                <a:ea typeface="メイリオ" panose="020B0604030504040204" pitchFamily="50" charset="-128"/>
              </a:rPr>
              <a:t>Soldatos</a:t>
            </a:r>
            <a:r>
              <a:rPr lang="en-US" altLang="ja-JP" dirty="0">
                <a:latin typeface="メイリオ" panose="020B0604030504040204" pitchFamily="50" charset="-128"/>
                <a:ea typeface="メイリオ" panose="020B0604030504040204" pitchFamily="50" charset="-128"/>
              </a:rPr>
              <a:t> et al.: Journal of Psychosomatic Research 48:555-560, 2000</a:t>
            </a:r>
            <a:endParaRPr lang="en-US" altLang="ja-JP" dirty="0">
              <a:solidFill>
                <a:prstClr val="black"/>
              </a:solidFill>
              <a:latin typeface="メイリオ" panose="020B0604030504040204" pitchFamily="50" charset="-128"/>
              <a:ea typeface="メイリオ" panose="020B0604030504040204" pitchFamily="50" charset="-128"/>
              <a:cs typeface="メイリオ"/>
            </a:endParaRPr>
          </a:p>
          <a:p>
            <a:endParaRPr lang="en-US" altLang="ja-JP" sz="500" dirty="0">
              <a:latin typeface="メイリオ" panose="020B0604030504040204" pitchFamily="50" charset="-128"/>
              <a:ea typeface="メイリオ" panose="020B0604030504040204" pitchFamily="50" charset="-128"/>
            </a:endParaRPr>
          </a:p>
          <a:p>
            <a:r>
              <a:rPr lang="en-US" altLang="ja-JP" dirty="0">
                <a:latin typeface="メイリオ"/>
                <a:ea typeface="メイリオ"/>
                <a:cs typeface="メイリオ"/>
              </a:rPr>
              <a:t>15)</a:t>
            </a:r>
            <a:r>
              <a:rPr lang="ja-JP" altLang="en-US" dirty="0">
                <a:latin typeface="メイリオ"/>
                <a:ea typeface="メイリオ"/>
                <a:cs typeface="メイリオ"/>
              </a:rPr>
              <a:t>厚生労働省健康局</a:t>
            </a:r>
            <a:r>
              <a:rPr lang="en-US" altLang="ja-JP" dirty="0">
                <a:latin typeface="メイリオ"/>
                <a:ea typeface="メイリオ"/>
                <a:cs typeface="メイリオ"/>
              </a:rPr>
              <a:t>, </a:t>
            </a:r>
            <a:r>
              <a:rPr lang="ja-JP" altLang="en-US" dirty="0">
                <a:latin typeface="メイリオ"/>
                <a:ea typeface="メイリオ"/>
                <a:cs typeface="メイリオ"/>
              </a:rPr>
              <a:t>健康づくりのための睡眠指針 </a:t>
            </a:r>
            <a:r>
              <a:rPr lang="en-US" altLang="ja-JP" dirty="0">
                <a:latin typeface="メイリオ"/>
                <a:ea typeface="メイリオ"/>
                <a:cs typeface="メイリオ"/>
              </a:rPr>
              <a:t>2014, p.11,2014 </a:t>
            </a:r>
            <a:endParaRPr lang="ja-JP" altLang="en-US" dirty="0">
              <a:latin typeface="メイリオ"/>
              <a:ea typeface="メイリオ"/>
              <a:cs typeface="メイリオ"/>
            </a:endParaRPr>
          </a:p>
          <a:p>
            <a:endParaRPr lang="ja-JP" altLang="en-US" dirty="0">
              <a:latin typeface="メイリオ" panose="020B0604030504040204" pitchFamily="50" charset="-128"/>
              <a:ea typeface="メイリオ" panose="020B0604030504040204" pitchFamily="50" charset="-128"/>
            </a:endParaRPr>
          </a:p>
          <a:p>
            <a:pPr lvl="0">
              <a:defRPr/>
            </a:pPr>
            <a:endParaRPr lang="ja-JP" altLang="en-US" dirty="0">
              <a:solidFill>
                <a:prstClr val="black"/>
              </a:solidFill>
              <a:latin typeface="メイリオ" panose="020B0604030504040204" pitchFamily="50" charset="-128"/>
              <a:ea typeface="メイリオ" panose="020B0604030504040204" pitchFamily="50" charset="-128"/>
              <a:cs typeface="メイリオ"/>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273576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kumimoji="1" lang="ja-JP" altLang="en-US" smtClean="0"/>
              <a:t>41</a:t>
            </a:fld>
            <a:endParaRPr kumimoji="1" lang="ja-JP" altLang="en-US"/>
          </a:p>
        </p:txBody>
      </p:sp>
      <p:sp>
        <p:nvSpPr>
          <p:cNvPr id="4" name="テキスト ボックス 3"/>
          <p:cNvSpPr txBox="1"/>
          <p:nvPr/>
        </p:nvSpPr>
        <p:spPr>
          <a:xfrm>
            <a:off x="341590" y="3017223"/>
            <a:ext cx="8802410" cy="830997"/>
          </a:xfrm>
          <a:prstGeom prst="rect">
            <a:avLst/>
          </a:prstGeom>
          <a:noFill/>
        </p:spPr>
        <p:txBody>
          <a:bodyPr wrap="none" rtlCol="0">
            <a:spAutoFit/>
          </a:bodyPr>
          <a:lstStyle/>
          <a:p>
            <a:r>
              <a:rPr lang="ja-JP" altLang="en-US" sz="4800" dirty="0">
                <a:solidFill>
                  <a:srgbClr val="FF9300"/>
                </a:solidFill>
                <a:latin typeface="メイリオ" panose="020B0604030504040204" pitchFamily="50" charset="-128"/>
                <a:ea typeface="メイリオ" panose="020B0604030504040204" pitchFamily="50" charset="-128"/>
              </a:rPr>
              <a:t>ご清聴ありがとうございました</a:t>
            </a:r>
            <a:endParaRPr kumimoji="1" lang="ja-JP" altLang="en-US" sz="4800" dirty="0">
              <a:solidFill>
                <a:srgbClr val="FF9300"/>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89090E23-8A26-2643-9391-6F06F3A297FC}"/>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5597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7DE9691-605C-C449-A2F5-FE7C4031F961}"/>
              </a:ext>
            </a:extLst>
          </p:cNvPr>
          <p:cNvSpPr txBox="1"/>
          <p:nvPr/>
        </p:nvSpPr>
        <p:spPr>
          <a:xfrm>
            <a:off x="3530279" y="2465407"/>
            <a:ext cx="2031325" cy="830997"/>
          </a:xfrm>
          <a:prstGeom prst="rect">
            <a:avLst/>
          </a:prstGeom>
          <a:noFill/>
        </p:spPr>
        <p:txBody>
          <a:bodyPr wrap="none" rtlCol="0">
            <a:spAutoFit/>
          </a:bodyPr>
          <a:lstStyle/>
          <a:p>
            <a:r>
              <a:rPr kumimoji="1" lang="ja-JP" altLang="en-US" sz="4800"/>
              <a:t>質問用</a:t>
            </a:r>
          </a:p>
        </p:txBody>
      </p:sp>
      <p:sp>
        <p:nvSpPr>
          <p:cNvPr id="2" name="スライド番号プレースホルダー 1">
            <a:extLst>
              <a:ext uri="{FF2B5EF4-FFF2-40B4-BE49-F238E27FC236}">
                <a16:creationId xmlns:a16="http://schemas.microsoft.com/office/drawing/2014/main" id="{CD5A2748-7957-4D4F-8ED0-E9482E6C1553}"/>
              </a:ext>
            </a:extLst>
          </p:cNvPr>
          <p:cNvSpPr>
            <a:spLocks noGrp="1"/>
          </p:cNvSpPr>
          <p:nvPr>
            <p:ph type="sldNum" sz="quarter" idx="12"/>
          </p:nvPr>
        </p:nvSpPr>
        <p:spPr/>
        <p:txBody>
          <a:bodyPr/>
          <a:lstStyle/>
          <a:p>
            <a:fld id="{E9791DFF-FD54-7B44-9A52-7D9A5D7D4C11}" type="slidenum">
              <a:rPr kumimoji="1" lang="ja-JP" altLang="en-US" smtClean="0"/>
              <a:t>42</a:t>
            </a:fld>
            <a:endParaRPr kumimoji="1" lang="ja-JP" altLang="en-US"/>
          </a:p>
        </p:txBody>
      </p:sp>
    </p:spTree>
    <p:extLst>
      <p:ext uri="{BB962C8B-B14F-4D97-AF65-F5344CB8AC3E}">
        <p14:creationId xmlns:p14="http://schemas.microsoft.com/office/powerpoint/2010/main" val="2670554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6B1648F-3419-E64D-B4DB-E8E7533E6CE7}"/>
              </a:ext>
            </a:extLst>
          </p:cNvPr>
          <p:cNvSpPr txBox="1"/>
          <p:nvPr/>
        </p:nvSpPr>
        <p:spPr>
          <a:xfrm>
            <a:off x="1080335" y="500213"/>
            <a:ext cx="480131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FF9300"/>
                </a:solidFill>
                <a:effectLst/>
                <a:uLnTx/>
                <a:uFillTx/>
                <a:latin typeface="メイリオ" panose="020B0604030504040204" pitchFamily="50" charset="-128"/>
                <a:ea typeface="メイリオ" panose="020B0604030504040204" pitchFamily="50" charset="-128"/>
                <a:cs typeface="+mn-cs"/>
              </a:rPr>
              <a:t>睡眠慣性と仮眠効果</a:t>
            </a:r>
          </a:p>
        </p:txBody>
      </p:sp>
      <p:sp>
        <p:nvSpPr>
          <p:cNvPr id="12" name="テキスト ボックス 6">
            <a:extLst>
              <a:ext uri="{FF2B5EF4-FFF2-40B4-BE49-F238E27FC236}">
                <a16:creationId xmlns:a16="http://schemas.microsoft.com/office/drawing/2014/main" id="{BB5A03BB-5DFD-6B44-9AD5-E391C0E976C1}"/>
              </a:ext>
            </a:extLst>
          </p:cNvPr>
          <p:cNvSpPr txBox="1"/>
          <p:nvPr/>
        </p:nvSpPr>
        <p:spPr>
          <a:xfrm>
            <a:off x="3435331" y="5770321"/>
            <a:ext cx="220031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図</a:t>
            </a:r>
            <a:r>
              <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100" dirty="0">
                <a:solidFill>
                  <a:prstClr val="black"/>
                </a:solidFill>
                <a:latin typeface="メイリオ" panose="020B0604030504040204" pitchFamily="50" charset="-128"/>
                <a:ea typeface="メイリオ" panose="020B0604030504040204" pitchFamily="50" charset="-128"/>
              </a:rPr>
              <a:t>睡眠の分類</a:t>
            </a:r>
            <a:endPar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スライド番号プレースホルダー 4">
            <a:extLst>
              <a:ext uri="{FF2B5EF4-FFF2-40B4-BE49-F238E27FC236}">
                <a16:creationId xmlns:a16="http://schemas.microsoft.com/office/drawing/2014/main" id="{6F66D137-BEEB-BD46-A960-940AB8A691D4}"/>
              </a:ext>
            </a:extLst>
          </p:cNvPr>
          <p:cNvSpPr>
            <a:spLocks noGrp="1"/>
          </p:cNvSpPr>
          <p:nvPr>
            <p:ph type="sldNum" sz="quarter" idx="12"/>
          </p:nvPr>
        </p:nvSpPr>
        <p:spPr>
          <a:xfrm>
            <a:off x="6553200"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791DFF-FD54-7B44-9A52-7D9A5D7D4C1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BC9BC663-6C2D-4EFB-A694-776CA481C241}"/>
              </a:ext>
            </a:extLst>
          </p:cNvPr>
          <p:cNvSpPr/>
          <p:nvPr/>
        </p:nvSpPr>
        <p:spPr>
          <a:xfrm>
            <a:off x="923826" y="1913641"/>
            <a:ext cx="7833675" cy="1200329"/>
          </a:xfrm>
          <a:prstGeom prst="rect">
            <a:avLst/>
          </a:prstGeom>
        </p:spPr>
        <p:txBody>
          <a:bodyPr wrap="square">
            <a:spAutoFit/>
          </a:bodyPr>
          <a:lstStyle/>
          <a:p>
            <a:pPr algn="just">
              <a:spcAft>
                <a:spcPts val="0"/>
              </a:spcAft>
            </a:pP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・徐波睡眠</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深い睡眠</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をしない</a:t>
            </a:r>
          </a:p>
          <a:p>
            <a:pPr algn="just">
              <a:spcAft>
                <a:spcPts val="0"/>
              </a:spcAft>
            </a:pP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3</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分以上、睡眠段階</a:t>
            </a:r>
            <a:r>
              <a:rPr lang="en-US" altLang="ja-JP" sz="2400" kern="100" dirty="0">
                <a:latin typeface="游明朝" panose="02020400000000000000" pitchFamily="18" charset="-128"/>
                <a:ea typeface="游明朝" panose="02020400000000000000" pitchFamily="18" charset="-128"/>
                <a:cs typeface="Times New Roman" panose="02020603050405020304" pitchFamily="18" charset="0"/>
              </a:rPr>
              <a:t>2</a:t>
            </a: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の状態になる</a:t>
            </a:r>
          </a:p>
          <a:p>
            <a:pPr algn="just">
              <a:spcAft>
                <a:spcPts val="0"/>
              </a:spcAft>
            </a:pP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　⇒徐波睡眠からの覚醒は、覚醒後に強い眠気が残る。</a:t>
            </a:r>
          </a:p>
        </p:txBody>
      </p:sp>
      <p:graphicFrame>
        <p:nvGraphicFramePr>
          <p:cNvPr id="3" name="表 2">
            <a:extLst>
              <a:ext uri="{FF2B5EF4-FFF2-40B4-BE49-F238E27FC236}">
                <a16:creationId xmlns:a16="http://schemas.microsoft.com/office/drawing/2014/main" id="{DC06C68A-BC89-4319-9D12-52842C36EDAA}"/>
              </a:ext>
            </a:extLst>
          </p:cNvPr>
          <p:cNvGraphicFramePr>
            <a:graphicFrameLocks noGrp="1"/>
          </p:cNvGraphicFramePr>
          <p:nvPr/>
        </p:nvGraphicFramePr>
        <p:xfrm>
          <a:off x="1487488" y="3750670"/>
          <a:ext cx="6096000" cy="18491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944613019"/>
                    </a:ext>
                  </a:extLst>
                </a:gridCol>
                <a:gridCol w="2032000">
                  <a:extLst>
                    <a:ext uri="{9D8B030D-6E8A-4147-A177-3AD203B41FA5}">
                      <a16:colId xmlns:a16="http://schemas.microsoft.com/office/drawing/2014/main" val="3989085218"/>
                    </a:ext>
                  </a:extLst>
                </a:gridCol>
                <a:gridCol w="2032000">
                  <a:extLst>
                    <a:ext uri="{9D8B030D-6E8A-4147-A177-3AD203B41FA5}">
                      <a16:colId xmlns:a16="http://schemas.microsoft.com/office/drawing/2014/main" val="1526687585"/>
                    </a:ext>
                  </a:extLst>
                </a:gridCol>
              </a:tblGrid>
              <a:tr h="189913">
                <a:tc rowSpan="4">
                  <a:txBody>
                    <a:bodyPr/>
                    <a:lstStyle/>
                    <a:p>
                      <a:r>
                        <a:rPr kumimoji="1" lang="ja-JP" altLang="en-US" b="0" dirty="0">
                          <a:solidFill>
                            <a:schemeClr val="tx1"/>
                          </a:solidFill>
                        </a:rPr>
                        <a:t>レム睡眠</a:t>
                      </a:r>
                    </a:p>
                  </a:txBody>
                  <a:tcPr>
                    <a:solidFill>
                      <a:schemeClr val="accent2">
                        <a:lumMod val="20000"/>
                        <a:lumOff val="80000"/>
                      </a:schemeClr>
                    </a:solidFill>
                  </a:tcPr>
                </a:tc>
                <a:tc rowSpan="2">
                  <a:txBody>
                    <a:bodyPr/>
                    <a:lstStyle/>
                    <a:p>
                      <a:r>
                        <a:rPr kumimoji="1" lang="ja-JP" altLang="en-US" b="0" dirty="0">
                          <a:solidFill>
                            <a:schemeClr val="tx1"/>
                          </a:solidFill>
                        </a:rPr>
                        <a:t>浅睡眠</a:t>
                      </a:r>
                    </a:p>
                  </a:txBody>
                  <a:tcPr>
                    <a:solidFill>
                      <a:schemeClr val="accent6">
                        <a:lumMod val="40000"/>
                        <a:lumOff val="60000"/>
                      </a:schemeClr>
                    </a:solidFill>
                  </a:tcPr>
                </a:tc>
                <a:tc>
                  <a:txBody>
                    <a:bodyPr/>
                    <a:lstStyle/>
                    <a:p>
                      <a:r>
                        <a:rPr kumimoji="1" lang="ja-JP" altLang="en-US" b="0" dirty="0">
                          <a:solidFill>
                            <a:schemeClr val="tx1"/>
                          </a:solidFill>
                        </a:rPr>
                        <a:t>段階</a:t>
                      </a:r>
                      <a:r>
                        <a:rPr kumimoji="1" lang="en-US" altLang="ja-JP" b="0" dirty="0">
                          <a:solidFill>
                            <a:schemeClr val="tx1"/>
                          </a:solidFill>
                        </a:rPr>
                        <a:t>1</a:t>
                      </a:r>
                      <a:endParaRPr kumimoji="1" lang="ja-JP" altLang="en-US" b="0"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1809938898"/>
                  </a:ext>
                </a:extLst>
              </a:tr>
              <a:tr h="37084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t>段階</a:t>
                      </a:r>
                      <a:r>
                        <a:rPr kumimoji="1" lang="en-US" altLang="ja-JP" dirty="0"/>
                        <a:t>2</a:t>
                      </a:r>
                      <a:endParaRPr kumimoji="1" lang="ja-JP" altLang="en-US" dirty="0"/>
                    </a:p>
                  </a:txBody>
                  <a:tcPr>
                    <a:solidFill>
                      <a:schemeClr val="accent6">
                        <a:lumMod val="40000"/>
                        <a:lumOff val="60000"/>
                      </a:schemeClr>
                    </a:solidFill>
                  </a:tcPr>
                </a:tc>
                <a:extLst>
                  <a:ext uri="{0D108BD9-81ED-4DB2-BD59-A6C34878D82A}">
                    <a16:rowId xmlns:a16="http://schemas.microsoft.com/office/drawing/2014/main" val="740747690"/>
                  </a:ext>
                </a:extLst>
              </a:tr>
              <a:tr h="370840">
                <a:tc vMerge="1">
                  <a:txBody>
                    <a:bodyPr/>
                    <a:lstStyle/>
                    <a:p>
                      <a:endParaRPr kumimoji="1" lang="ja-JP" altLang="en-US" dirty="0"/>
                    </a:p>
                  </a:txBody>
                  <a:tcPr/>
                </a:tc>
                <a:tc rowSpan="2">
                  <a:txBody>
                    <a:bodyPr/>
                    <a:lstStyle/>
                    <a:p>
                      <a:r>
                        <a:rPr kumimoji="1" lang="ja-JP" altLang="en-US" dirty="0"/>
                        <a:t>徐波睡眠</a:t>
                      </a:r>
                      <a:r>
                        <a:rPr kumimoji="1" lang="en-US" altLang="ja-JP" dirty="0"/>
                        <a:t>(</a:t>
                      </a:r>
                      <a:r>
                        <a:rPr kumimoji="1" lang="ja-JP" altLang="en-US" dirty="0"/>
                        <a:t>深睡眠</a:t>
                      </a:r>
                      <a:r>
                        <a:rPr kumimoji="1" lang="en-US" altLang="ja-JP" dirty="0"/>
                        <a:t>)</a:t>
                      </a:r>
                      <a:endParaRPr kumimoji="1" lang="ja-JP" altLang="en-US" dirty="0"/>
                    </a:p>
                  </a:txBody>
                  <a:tcPr>
                    <a:solidFill>
                      <a:schemeClr val="accent5">
                        <a:lumMod val="40000"/>
                        <a:lumOff val="60000"/>
                      </a:schemeClr>
                    </a:solidFill>
                  </a:tcPr>
                </a:tc>
                <a:tc>
                  <a:txBody>
                    <a:bodyPr/>
                    <a:lstStyle/>
                    <a:p>
                      <a:r>
                        <a:rPr kumimoji="1" lang="ja-JP" altLang="en-US" dirty="0"/>
                        <a:t>段階</a:t>
                      </a:r>
                      <a:r>
                        <a:rPr kumimoji="1" lang="en-US" altLang="ja-JP" dirty="0"/>
                        <a:t>3</a:t>
                      </a:r>
                      <a:endParaRPr kumimoji="1" lang="ja-JP" altLang="en-US" dirty="0"/>
                    </a:p>
                  </a:txBody>
                  <a:tcPr>
                    <a:solidFill>
                      <a:schemeClr val="accent5">
                        <a:lumMod val="40000"/>
                        <a:lumOff val="60000"/>
                      </a:schemeClr>
                    </a:solidFill>
                  </a:tcPr>
                </a:tc>
                <a:extLst>
                  <a:ext uri="{0D108BD9-81ED-4DB2-BD59-A6C34878D82A}">
                    <a16:rowId xmlns:a16="http://schemas.microsoft.com/office/drawing/2014/main" val="422642472"/>
                  </a:ext>
                </a:extLst>
              </a:tr>
              <a:tr h="37084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t>段階</a:t>
                      </a:r>
                      <a:r>
                        <a:rPr kumimoji="1" lang="en-US" altLang="ja-JP" dirty="0"/>
                        <a:t>4</a:t>
                      </a:r>
                      <a:endParaRPr kumimoji="1" lang="ja-JP" altLang="en-US" dirty="0"/>
                    </a:p>
                  </a:txBody>
                  <a:tcPr>
                    <a:solidFill>
                      <a:schemeClr val="accent5">
                        <a:lumMod val="40000"/>
                        <a:lumOff val="60000"/>
                      </a:schemeClr>
                    </a:solidFill>
                  </a:tcPr>
                </a:tc>
                <a:extLst>
                  <a:ext uri="{0D108BD9-81ED-4DB2-BD59-A6C34878D82A}">
                    <a16:rowId xmlns:a16="http://schemas.microsoft.com/office/drawing/2014/main" val="2693486108"/>
                  </a:ext>
                </a:extLst>
              </a:tr>
              <a:tr h="370840">
                <a:tc gridSpan="3">
                  <a:txBody>
                    <a:bodyPr/>
                    <a:lstStyle/>
                    <a:p>
                      <a:r>
                        <a:rPr kumimoji="1" lang="ja-JP" altLang="en-US" dirty="0"/>
                        <a:t>ノンレム睡眠</a:t>
                      </a:r>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6246233"/>
                  </a:ext>
                </a:extLst>
              </a:tr>
            </a:tbl>
          </a:graphicData>
        </a:graphic>
      </p:graphicFrame>
      <p:sp>
        <p:nvSpPr>
          <p:cNvPr id="7" name="正方形/長方形 6">
            <a:extLst>
              <a:ext uri="{FF2B5EF4-FFF2-40B4-BE49-F238E27FC236}">
                <a16:creationId xmlns:a16="http://schemas.microsoft.com/office/drawing/2014/main" id="{89D1313C-0095-42DB-BBDE-C97405230591}"/>
              </a:ext>
            </a:extLst>
          </p:cNvPr>
          <p:cNvSpPr/>
          <p:nvPr/>
        </p:nvSpPr>
        <p:spPr>
          <a:xfrm>
            <a:off x="787139" y="6211669"/>
            <a:ext cx="10006552" cy="646331"/>
          </a:xfrm>
          <a:prstGeom prst="rect">
            <a:avLst/>
          </a:prstGeom>
        </p:spPr>
        <p:txBody>
          <a:bodyPr wrap="square">
            <a:spAutoFit/>
          </a:bodyPr>
          <a:lstStyle/>
          <a:p>
            <a:r>
              <a:rPr lang="ja-JP" altLang="en-US" dirty="0"/>
              <a:t>出典</a:t>
            </a:r>
            <a:r>
              <a:rPr lang="en-US" altLang="ja-JP" dirty="0"/>
              <a:t>:Hayashi, M., </a:t>
            </a:r>
            <a:r>
              <a:rPr lang="en-US" altLang="ja-JP" dirty="0" err="1"/>
              <a:t>Motoyoshi</a:t>
            </a:r>
            <a:r>
              <a:rPr lang="en-US" altLang="ja-JP" dirty="0"/>
              <a:t>, N., &amp; Hori, T. (2005). Recuperative power of a </a:t>
            </a:r>
          </a:p>
          <a:p>
            <a:r>
              <a:rPr lang="ja-JP" altLang="en-US" dirty="0"/>
              <a:t>　　　 </a:t>
            </a:r>
            <a:r>
              <a:rPr lang="en-US" altLang="ja-JP" dirty="0"/>
              <a:t>short daytime nap with or without stage 2 sleep. Sleep, 28, 829-836.</a:t>
            </a:r>
            <a:endParaRPr lang="ja-JP" altLang="en-US" dirty="0"/>
          </a:p>
        </p:txBody>
      </p:sp>
    </p:spTree>
    <p:extLst>
      <p:ext uri="{BB962C8B-B14F-4D97-AF65-F5344CB8AC3E}">
        <p14:creationId xmlns:p14="http://schemas.microsoft.com/office/powerpoint/2010/main" val="3310580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7582EC7-6F40-4E47-8021-D84D421235EB}"/>
              </a:ext>
            </a:extLst>
          </p:cNvPr>
          <p:cNvSpPr>
            <a:spLocks noGrp="1"/>
          </p:cNvSpPr>
          <p:nvPr>
            <p:ph type="sldNum" sz="quarter" idx="12"/>
          </p:nvPr>
        </p:nvSpPr>
        <p:spPr/>
        <p:txBody>
          <a:bodyPr/>
          <a:lstStyle/>
          <a:p>
            <a:fld id="{E9791DFF-FD54-7B44-9A52-7D9A5D7D4C11}" type="slidenum">
              <a:rPr kumimoji="1" lang="ja-JP" altLang="en-US" smtClean="0"/>
              <a:t>44</a:t>
            </a:fld>
            <a:endParaRPr kumimoji="1" lang="ja-JP" altLang="en-US"/>
          </a:p>
        </p:txBody>
      </p:sp>
      <p:sp>
        <p:nvSpPr>
          <p:cNvPr id="5" name="テキスト ボックス 4">
            <a:extLst>
              <a:ext uri="{FF2B5EF4-FFF2-40B4-BE49-F238E27FC236}">
                <a16:creationId xmlns:a16="http://schemas.microsoft.com/office/drawing/2014/main" id="{08C12AED-7580-4363-8C3C-C0F211821BBA}"/>
              </a:ext>
            </a:extLst>
          </p:cNvPr>
          <p:cNvSpPr txBox="1"/>
          <p:nvPr/>
        </p:nvSpPr>
        <p:spPr>
          <a:xfrm>
            <a:off x="693836" y="471933"/>
            <a:ext cx="480131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FF9300"/>
                </a:solidFill>
                <a:effectLst/>
                <a:uLnTx/>
                <a:uFillTx/>
                <a:latin typeface="メイリオ" panose="020B0604030504040204" pitchFamily="50" charset="-128"/>
                <a:ea typeface="メイリオ" panose="020B0604030504040204" pitchFamily="50" charset="-128"/>
                <a:cs typeface="+mn-cs"/>
              </a:rPr>
              <a:t>睡眠慣性と仮眠時間</a:t>
            </a:r>
          </a:p>
        </p:txBody>
      </p:sp>
      <p:graphicFrame>
        <p:nvGraphicFramePr>
          <p:cNvPr id="6" name="表 5">
            <a:extLst>
              <a:ext uri="{FF2B5EF4-FFF2-40B4-BE49-F238E27FC236}">
                <a16:creationId xmlns:a16="http://schemas.microsoft.com/office/drawing/2014/main" id="{2D80E9B1-7EF8-4210-850C-B8B968C7C261}"/>
              </a:ext>
            </a:extLst>
          </p:cNvPr>
          <p:cNvGraphicFramePr>
            <a:graphicFrameLocks noGrp="1"/>
          </p:cNvGraphicFramePr>
          <p:nvPr/>
        </p:nvGraphicFramePr>
        <p:xfrm>
          <a:off x="1887717" y="1226775"/>
          <a:ext cx="5029200" cy="440445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752005671"/>
                    </a:ext>
                  </a:extLst>
                </a:gridCol>
                <a:gridCol w="2514600">
                  <a:extLst>
                    <a:ext uri="{9D8B030D-6E8A-4147-A177-3AD203B41FA5}">
                      <a16:colId xmlns:a16="http://schemas.microsoft.com/office/drawing/2014/main" val="1695560740"/>
                    </a:ext>
                  </a:extLst>
                </a:gridCol>
              </a:tblGrid>
              <a:tr h="667530">
                <a:tc>
                  <a:txBody>
                    <a:bodyPr/>
                    <a:lstStyle/>
                    <a:p>
                      <a:r>
                        <a:rPr kumimoji="1" lang="ja-JP" altLang="en-US" sz="3200" dirty="0"/>
                        <a:t>仮眠時間</a:t>
                      </a:r>
                    </a:p>
                  </a:txBody>
                  <a:tcPr/>
                </a:tc>
                <a:tc>
                  <a:txBody>
                    <a:bodyPr/>
                    <a:lstStyle/>
                    <a:p>
                      <a:r>
                        <a:rPr kumimoji="1" lang="ja-JP" altLang="en-US" sz="3200" dirty="0"/>
                        <a:t>徐波睡眠の出現率</a:t>
                      </a:r>
                    </a:p>
                  </a:txBody>
                  <a:tcPr/>
                </a:tc>
                <a:extLst>
                  <a:ext uri="{0D108BD9-81ED-4DB2-BD59-A6C34878D82A}">
                    <a16:rowId xmlns:a16="http://schemas.microsoft.com/office/drawing/2014/main" val="416472709"/>
                  </a:ext>
                </a:extLst>
              </a:tr>
              <a:tr h="667530">
                <a:tc>
                  <a:txBody>
                    <a:bodyPr/>
                    <a:lstStyle/>
                    <a:p>
                      <a:r>
                        <a:rPr kumimoji="1" lang="en-US" altLang="ja-JP" sz="3200" dirty="0"/>
                        <a:t>6.5-15</a:t>
                      </a:r>
                      <a:r>
                        <a:rPr kumimoji="1" lang="ja-JP" altLang="en-US" sz="3200" dirty="0"/>
                        <a:t>分</a:t>
                      </a:r>
                    </a:p>
                  </a:txBody>
                  <a:tcPr/>
                </a:tc>
                <a:tc>
                  <a:txBody>
                    <a:bodyPr/>
                    <a:lstStyle/>
                    <a:p>
                      <a:r>
                        <a:rPr kumimoji="1" lang="en-US" altLang="ja-JP" sz="3200" dirty="0"/>
                        <a:t>0%</a:t>
                      </a:r>
                      <a:endParaRPr kumimoji="1" lang="ja-JP" altLang="en-US" sz="3200" dirty="0"/>
                    </a:p>
                  </a:txBody>
                  <a:tcPr/>
                </a:tc>
                <a:extLst>
                  <a:ext uri="{0D108BD9-81ED-4DB2-BD59-A6C34878D82A}">
                    <a16:rowId xmlns:a16="http://schemas.microsoft.com/office/drawing/2014/main" val="3767527568"/>
                  </a:ext>
                </a:extLst>
              </a:tr>
              <a:tr h="667530">
                <a:tc>
                  <a:txBody>
                    <a:bodyPr/>
                    <a:lstStyle/>
                    <a:p>
                      <a:r>
                        <a:rPr kumimoji="1" lang="en-US" altLang="ja-JP" sz="3200" dirty="0"/>
                        <a:t>15-20</a:t>
                      </a:r>
                      <a:r>
                        <a:rPr kumimoji="1" lang="ja-JP" altLang="en-US" sz="3200" dirty="0"/>
                        <a:t>分</a:t>
                      </a:r>
                    </a:p>
                  </a:txBody>
                  <a:tcPr/>
                </a:tc>
                <a:tc>
                  <a:txBody>
                    <a:bodyPr/>
                    <a:lstStyle/>
                    <a:p>
                      <a:r>
                        <a:rPr kumimoji="1" lang="en-US" altLang="ja-JP" sz="3200" dirty="0"/>
                        <a:t>8%</a:t>
                      </a:r>
                      <a:endParaRPr kumimoji="1" lang="ja-JP" altLang="en-US" sz="3200" dirty="0"/>
                    </a:p>
                  </a:txBody>
                  <a:tcPr/>
                </a:tc>
                <a:extLst>
                  <a:ext uri="{0D108BD9-81ED-4DB2-BD59-A6C34878D82A}">
                    <a16:rowId xmlns:a16="http://schemas.microsoft.com/office/drawing/2014/main" val="2733645481"/>
                  </a:ext>
                </a:extLst>
              </a:tr>
              <a:tr h="667530">
                <a:tc>
                  <a:txBody>
                    <a:bodyPr/>
                    <a:lstStyle/>
                    <a:p>
                      <a:r>
                        <a:rPr kumimoji="1" lang="en-US" altLang="ja-JP" sz="3200" dirty="0"/>
                        <a:t>20-25</a:t>
                      </a:r>
                      <a:r>
                        <a:rPr kumimoji="1" lang="ja-JP" altLang="en-US" sz="3200" dirty="0"/>
                        <a:t>分</a:t>
                      </a:r>
                    </a:p>
                  </a:txBody>
                  <a:tcPr/>
                </a:tc>
                <a:tc>
                  <a:txBody>
                    <a:bodyPr/>
                    <a:lstStyle/>
                    <a:p>
                      <a:r>
                        <a:rPr kumimoji="1" lang="en-US" altLang="ja-JP" sz="3200" dirty="0"/>
                        <a:t>19%</a:t>
                      </a:r>
                      <a:endParaRPr kumimoji="1" lang="ja-JP" altLang="en-US" sz="3200" dirty="0"/>
                    </a:p>
                  </a:txBody>
                  <a:tcPr/>
                </a:tc>
                <a:extLst>
                  <a:ext uri="{0D108BD9-81ED-4DB2-BD59-A6C34878D82A}">
                    <a16:rowId xmlns:a16="http://schemas.microsoft.com/office/drawing/2014/main" val="784283021"/>
                  </a:ext>
                </a:extLst>
              </a:tr>
              <a:tr h="667530">
                <a:tc>
                  <a:txBody>
                    <a:bodyPr/>
                    <a:lstStyle/>
                    <a:p>
                      <a:r>
                        <a:rPr kumimoji="1" lang="en-US" altLang="ja-JP" sz="3200" dirty="0"/>
                        <a:t>25-30</a:t>
                      </a:r>
                      <a:r>
                        <a:rPr kumimoji="1" lang="ja-JP" altLang="en-US" sz="3200" dirty="0"/>
                        <a:t>分</a:t>
                      </a:r>
                    </a:p>
                  </a:txBody>
                  <a:tcPr/>
                </a:tc>
                <a:tc>
                  <a:txBody>
                    <a:bodyPr/>
                    <a:lstStyle/>
                    <a:p>
                      <a:r>
                        <a:rPr kumimoji="1" lang="en-US" altLang="ja-JP" sz="3200" dirty="0"/>
                        <a:t>50%</a:t>
                      </a:r>
                      <a:r>
                        <a:rPr kumimoji="1" lang="ja-JP" altLang="en-US" sz="3200" dirty="0"/>
                        <a:t> </a:t>
                      </a:r>
                    </a:p>
                  </a:txBody>
                  <a:tcPr/>
                </a:tc>
                <a:extLst>
                  <a:ext uri="{0D108BD9-81ED-4DB2-BD59-A6C34878D82A}">
                    <a16:rowId xmlns:a16="http://schemas.microsoft.com/office/drawing/2014/main" val="3806460681"/>
                  </a:ext>
                </a:extLst>
              </a:tr>
              <a:tr h="667530">
                <a:tc>
                  <a:txBody>
                    <a:bodyPr/>
                    <a:lstStyle/>
                    <a:p>
                      <a:r>
                        <a:rPr kumimoji="1" lang="en-US" altLang="ja-JP" sz="3200" dirty="0"/>
                        <a:t>30-32</a:t>
                      </a:r>
                      <a:r>
                        <a:rPr kumimoji="1" lang="ja-JP" altLang="en-US" sz="3200" dirty="0"/>
                        <a:t>分</a:t>
                      </a:r>
                    </a:p>
                  </a:txBody>
                  <a:tcPr/>
                </a:tc>
                <a:tc>
                  <a:txBody>
                    <a:bodyPr/>
                    <a:lstStyle/>
                    <a:p>
                      <a:r>
                        <a:rPr kumimoji="1" lang="en-US" altLang="ja-JP" sz="3200" dirty="0"/>
                        <a:t>89%</a:t>
                      </a:r>
                      <a:endParaRPr kumimoji="1" lang="ja-JP" altLang="en-US" sz="3200" dirty="0"/>
                    </a:p>
                  </a:txBody>
                  <a:tcPr/>
                </a:tc>
                <a:extLst>
                  <a:ext uri="{0D108BD9-81ED-4DB2-BD59-A6C34878D82A}">
                    <a16:rowId xmlns:a16="http://schemas.microsoft.com/office/drawing/2014/main" val="2520328205"/>
                  </a:ext>
                </a:extLst>
              </a:tr>
            </a:tbl>
          </a:graphicData>
        </a:graphic>
      </p:graphicFrame>
      <p:sp>
        <p:nvSpPr>
          <p:cNvPr id="7" name="テキスト ボックス 6">
            <a:extLst>
              <a:ext uri="{FF2B5EF4-FFF2-40B4-BE49-F238E27FC236}">
                <a16:creationId xmlns:a16="http://schemas.microsoft.com/office/drawing/2014/main" id="{D82C652D-7AA7-4327-A69E-9D63AF6D8972}"/>
              </a:ext>
            </a:extLst>
          </p:cNvPr>
          <p:cNvSpPr txBox="1"/>
          <p:nvPr/>
        </p:nvSpPr>
        <p:spPr>
          <a:xfrm>
            <a:off x="2620652" y="5678181"/>
            <a:ext cx="3869970" cy="646331"/>
          </a:xfrm>
          <a:prstGeom prst="rect">
            <a:avLst/>
          </a:prstGeom>
          <a:noFill/>
        </p:spPr>
        <p:txBody>
          <a:bodyPr wrap="none" rtlCol="0">
            <a:spAutoFit/>
          </a:bodyPr>
          <a:lstStyle/>
          <a:p>
            <a:r>
              <a:rPr kumimoji="1" lang="ja-JP" altLang="en-US" dirty="0"/>
              <a:t>対象</a:t>
            </a:r>
            <a:r>
              <a:rPr kumimoji="1" lang="en-US" altLang="ja-JP" dirty="0"/>
              <a:t>:</a:t>
            </a:r>
            <a:r>
              <a:rPr kumimoji="1" lang="ja-JP" altLang="en-US" dirty="0"/>
              <a:t>大学生</a:t>
            </a:r>
            <a:r>
              <a:rPr kumimoji="1" lang="en-US" altLang="ja-JP" dirty="0"/>
              <a:t>(19-24</a:t>
            </a:r>
            <a:r>
              <a:rPr kumimoji="1" lang="ja-JP" altLang="en-US" dirty="0"/>
              <a:t>歳</a:t>
            </a:r>
            <a:r>
              <a:rPr kumimoji="1" lang="en-US" altLang="ja-JP" dirty="0"/>
              <a:t>)</a:t>
            </a:r>
            <a:r>
              <a:rPr kumimoji="1" lang="ja-JP" altLang="en-US" dirty="0"/>
              <a:t>延べ </a:t>
            </a:r>
            <a:r>
              <a:rPr kumimoji="1" lang="en-US" altLang="ja-JP" dirty="0"/>
              <a:t>119</a:t>
            </a:r>
            <a:r>
              <a:rPr kumimoji="1" lang="ja-JP" altLang="en-US" dirty="0"/>
              <a:t>回測定</a:t>
            </a:r>
            <a:endParaRPr kumimoji="1" lang="en-US" altLang="ja-JP" dirty="0"/>
          </a:p>
          <a:p>
            <a:r>
              <a:rPr kumimoji="1" lang="ja-JP" altLang="en-US" dirty="0"/>
              <a:t>図　仮眠時間と徐波睡眠の出現率</a:t>
            </a:r>
          </a:p>
        </p:txBody>
      </p:sp>
      <p:sp>
        <p:nvSpPr>
          <p:cNvPr id="8" name="テキスト ボックス 7">
            <a:extLst>
              <a:ext uri="{FF2B5EF4-FFF2-40B4-BE49-F238E27FC236}">
                <a16:creationId xmlns:a16="http://schemas.microsoft.com/office/drawing/2014/main" id="{CAFFAA8D-21B6-43C2-BF3D-DF4B13B931FB}"/>
              </a:ext>
            </a:extLst>
          </p:cNvPr>
          <p:cNvSpPr txBox="1"/>
          <p:nvPr/>
        </p:nvSpPr>
        <p:spPr>
          <a:xfrm>
            <a:off x="2762054" y="6356350"/>
            <a:ext cx="184731" cy="369332"/>
          </a:xfrm>
          <a:prstGeom prst="rect">
            <a:avLst/>
          </a:prstGeom>
          <a:noFill/>
        </p:spPr>
        <p:txBody>
          <a:bodyPr wrap="none" rtlCol="0">
            <a:spAutoFit/>
          </a:bodyPr>
          <a:lstStyle/>
          <a:p>
            <a:endParaRPr kumimoji="1" lang="ja-JP" altLang="en-US" dirty="0"/>
          </a:p>
        </p:txBody>
      </p:sp>
      <p:sp>
        <p:nvSpPr>
          <p:cNvPr id="9" name="テキスト ボックス 8">
            <a:extLst>
              <a:ext uri="{FF2B5EF4-FFF2-40B4-BE49-F238E27FC236}">
                <a16:creationId xmlns:a16="http://schemas.microsoft.com/office/drawing/2014/main" id="{B21498A4-E474-4A37-92FB-F700F68BD0AD}"/>
              </a:ext>
            </a:extLst>
          </p:cNvPr>
          <p:cNvSpPr txBox="1"/>
          <p:nvPr/>
        </p:nvSpPr>
        <p:spPr>
          <a:xfrm>
            <a:off x="1162783" y="6324512"/>
            <a:ext cx="6457217" cy="523220"/>
          </a:xfrm>
          <a:prstGeom prst="rect">
            <a:avLst/>
          </a:prstGeom>
          <a:noFill/>
        </p:spPr>
        <p:txBody>
          <a:bodyPr wrap="none" rtlCol="0">
            <a:spAutoFit/>
          </a:bodyPr>
          <a:lstStyle/>
          <a:p>
            <a:r>
              <a:rPr lang="ja-JP" altLang="en-US" sz="1400" dirty="0"/>
              <a:t>出典</a:t>
            </a:r>
            <a:r>
              <a:rPr lang="en-US" altLang="ja-JP" sz="1400" dirty="0"/>
              <a:t>:Fushimi, A., &amp; Hayashi, M. (2008). Pattern of slow-wave sleep in afternoon naps,</a:t>
            </a:r>
          </a:p>
          <a:p>
            <a:r>
              <a:rPr lang="ja-JP" altLang="en-US" sz="1400" dirty="0"/>
              <a:t>　　　 </a:t>
            </a:r>
            <a:r>
              <a:rPr lang="en-US" altLang="ja-JP" sz="1400" dirty="0"/>
              <a:t> Sleep &amp; Biological Rhythms, 6, 187-189.</a:t>
            </a:r>
            <a:r>
              <a:rPr lang="en-US" altLang="ja-JP" sz="1400" baseline="30000" dirty="0">
                <a:solidFill>
                  <a:prstClr val="black"/>
                </a:solidFill>
                <a:latin typeface="Meiryo" panose="020B0604030504040204" pitchFamily="34" charset="-128"/>
                <a:ea typeface="Meiryo" panose="020B0604030504040204" pitchFamily="34" charset="-128"/>
              </a:rPr>
              <a:t>13</a:t>
            </a:r>
            <a:r>
              <a:rPr lang="en-US" altLang="ja-JP" sz="1400" baseline="30000" dirty="0">
                <a:solidFill>
                  <a:prstClr val="black"/>
                </a:solidFill>
                <a:latin typeface="Meiryo" panose="020B0604030504040204" pitchFamily="34" charset="-128"/>
                <a:ea typeface="Meiryo" panose="020B0604030504040204" pitchFamily="34" charset="-128"/>
                <a:cs typeface="メイリオ"/>
              </a:rPr>
              <a:t>)</a:t>
            </a:r>
            <a:endParaRPr kumimoji="1" lang="ja-JP" altLang="en-US" sz="1400" dirty="0"/>
          </a:p>
        </p:txBody>
      </p:sp>
    </p:spTree>
    <p:extLst>
      <p:ext uri="{BB962C8B-B14F-4D97-AF65-F5344CB8AC3E}">
        <p14:creationId xmlns:p14="http://schemas.microsoft.com/office/powerpoint/2010/main" val="1422892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3ED99E5-5D77-4FA9-BBC1-E960909655AF}"/>
              </a:ext>
            </a:extLst>
          </p:cNvPr>
          <p:cNvSpPr>
            <a:spLocks noGrp="1"/>
          </p:cNvSpPr>
          <p:nvPr>
            <p:ph type="sldNum" sz="quarter" idx="12"/>
          </p:nvPr>
        </p:nvSpPr>
        <p:spPr/>
        <p:txBody>
          <a:bodyPr/>
          <a:lstStyle/>
          <a:p>
            <a:fld id="{E9791DFF-FD54-7B44-9A52-7D9A5D7D4C11}" type="slidenum">
              <a:rPr kumimoji="1" lang="ja-JP" altLang="en-US" smtClean="0"/>
              <a:t>45</a:t>
            </a:fld>
            <a:endParaRPr kumimoji="1" lang="ja-JP" altLang="en-US"/>
          </a:p>
        </p:txBody>
      </p:sp>
      <p:sp>
        <p:nvSpPr>
          <p:cNvPr id="5" name="テキスト ボックス 4">
            <a:extLst>
              <a:ext uri="{FF2B5EF4-FFF2-40B4-BE49-F238E27FC236}">
                <a16:creationId xmlns:a16="http://schemas.microsoft.com/office/drawing/2014/main" id="{5FDE04C2-AB2F-4023-A766-35D4E9F2449E}"/>
              </a:ext>
            </a:extLst>
          </p:cNvPr>
          <p:cNvSpPr txBox="1"/>
          <p:nvPr/>
        </p:nvSpPr>
        <p:spPr>
          <a:xfrm>
            <a:off x="967213" y="471933"/>
            <a:ext cx="480131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FF9300"/>
                </a:solidFill>
                <a:effectLst/>
                <a:uLnTx/>
                <a:uFillTx/>
                <a:latin typeface="メイリオ" panose="020B0604030504040204" pitchFamily="50" charset="-128"/>
                <a:ea typeface="メイリオ" panose="020B0604030504040204" pitchFamily="50" charset="-128"/>
                <a:cs typeface="+mn-cs"/>
              </a:rPr>
              <a:t>睡眠慣性の抑制手段</a:t>
            </a:r>
          </a:p>
        </p:txBody>
      </p:sp>
      <p:sp>
        <p:nvSpPr>
          <p:cNvPr id="6" name="テキスト ボックス 5">
            <a:extLst>
              <a:ext uri="{FF2B5EF4-FFF2-40B4-BE49-F238E27FC236}">
                <a16:creationId xmlns:a16="http://schemas.microsoft.com/office/drawing/2014/main" id="{D15FFCB2-407F-4625-B9E8-3B000995FDC2}"/>
              </a:ext>
            </a:extLst>
          </p:cNvPr>
          <p:cNvSpPr txBox="1"/>
          <p:nvPr/>
        </p:nvSpPr>
        <p:spPr>
          <a:xfrm>
            <a:off x="212847" y="1179819"/>
            <a:ext cx="7029488" cy="5078313"/>
          </a:xfrm>
          <a:prstGeom prst="rect">
            <a:avLst/>
          </a:prstGeom>
          <a:noFill/>
        </p:spPr>
        <p:txBody>
          <a:bodyPr wrap="none" rtlCol="0">
            <a:spAutoFit/>
          </a:bodyPr>
          <a:lstStyle/>
          <a:p>
            <a:r>
              <a:rPr kumimoji="1" lang="ja-JP" altLang="en-US" sz="3200" b="1" dirty="0">
                <a:solidFill>
                  <a:schemeClr val="accent6">
                    <a:lumMod val="75000"/>
                  </a:schemeClr>
                </a:solidFill>
              </a:rPr>
              <a:t>・仮眠前のカフェインの摂取</a:t>
            </a:r>
            <a:endParaRPr kumimoji="1" lang="en-US" altLang="ja-JP" sz="3200" b="1" dirty="0">
              <a:solidFill>
                <a:schemeClr val="accent6">
                  <a:lumMod val="75000"/>
                </a:schemeClr>
              </a:solidFill>
            </a:endParaRPr>
          </a:p>
          <a:p>
            <a:r>
              <a:rPr kumimoji="1" lang="ja-JP" altLang="en-US" sz="2800" dirty="0"/>
              <a:t>⇒摂取から</a:t>
            </a:r>
            <a:r>
              <a:rPr kumimoji="1" lang="en-US" altLang="ja-JP" sz="2800" dirty="0"/>
              <a:t>15-30</a:t>
            </a:r>
            <a:r>
              <a:rPr kumimoji="1" lang="ja-JP" altLang="en-US" sz="2800" dirty="0"/>
              <a:t>分後に効果がでるため、</a:t>
            </a:r>
            <a:endParaRPr kumimoji="1" lang="en-US" altLang="ja-JP" sz="2800" dirty="0"/>
          </a:p>
          <a:p>
            <a:r>
              <a:rPr kumimoji="1" lang="ja-JP" altLang="en-US" sz="2800" dirty="0"/>
              <a:t>    睡眠慣性の抑制に効果あり</a:t>
            </a:r>
            <a:endParaRPr kumimoji="1" lang="en-US" altLang="ja-JP" sz="2800" dirty="0"/>
          </a:p>
          <a:p>
            <a:r>
              <a:rPr kumimoji="1" lang="ja-JP" altLang="en-US" sz="3200" b="1" dirty="0">
                <a:solidFill>
                  <a:schemeClr val="accent6">
                    <a:lumMod val="75000"/>
                  </a:schemeClr>
                </a:solidFill>
              </a:rPr>
              <a:t>・高照度光の照射</a:t>
            </a:r>
            <a:endParaRPr kumimoji="1" lang="en-US" altLang="ja-JP" sz="3200" b="1" dirty="0">
              <a:solidFill>
                <a:schemeClr val="accent6">
                  <a:lumMod val="75000"/>
                </a:schemeClr>
              </a:solidFill>
            </a:endParaRPr>
          </a:p>
          <a:p>
            <a:r>
              <a:rPr kumimoji="1" lang="ja-JP" altLang="en-US" sz="2800" dirty="0"/>
              <a:t>⇒交感神経系の活動を高め、</a:t>
            </a:r>
            <a:endParaRPr kumimoji="1" lang="en-US" altLang="ja-JP" sz="2800" dirty="0"/>
          </a:p>
          <a:p>
            <a:r>
              <a:rPr kumimoji="1" lang="ja-JP" altLang="en-US" sz="2800" dirty="0"/>
              <a:t>    目覚めをよくする効果あり</a:t>
            </a:r>
            <a:endParaRPr kumimoji="1" lang="en-US" altLang="ja-JP" sz="2800" dirty="0"/>
          </a:p>
          <a:p>
            <a:r>
              <a:rPr kumimoji="1" lang="ja-JP" altLang="en-US" sz="3200" b="1" dirty="0">
                <a:solidFill>
                  <a:schemeClr val="accent6">
                    <a:lumMod val="75000"/>
                  </a:schemeClr>
                </a:solidFill>
              </a:rPr>
              <a:t>・洗顔</a:t>
            </a:r>
            <a:endParaRPr kumimoji="1" lang="en-US" altLang="ja-JP" sz="3200" b="1" dirty="0">
              <a:solidFill>
                <a:schemeClr val="accent6">
                  <a:lumMod val="75000"/>
                </a:schemeClr>
              </a:solidFill>
            </a:endParaRPr>
          </a:p>
          <a:p>
            <a:r>
              <a:rPr kumimoji="1" lang="ja-JP" altLang="en-US" sz="2800" dirty="0"/>
              <a:t>⇒直後には効果があるが、一時的にすぎない</a:t>
            </a:r>
            <a:endParaRPr kumimoji="1" lang="en-US" altLang="ja-JP" sz="2800" dirty="0"/>
          </a:p>
          <a:p>
            <a:r>
              <a:rPr kumimoji="1" lang="ja-JP" altLang="en-US" sz="3200" b="1" dirty="0">
                <a:solidFill>
                  <a:schemeClr val="accent6">
                    <a:lumMod val="75000"/>
                  </a:schemeClr>
                </a:solidFill>
              </a:rPr>
              <a:t>・音楽</a:t>
            </a:r>
            <a:endParaRPr kumimoji="1" lang="en-US" altLang="ja-JP" sz="3200" b="1" dirty="0">
              <a:solidFill>
                <a:schemeClr val="accent6">
                  <a:lumMod val="75000"/>
                </a:schemeClr>
              </a:solidFill>
            </a:endParaRPr>
          </a:p>
          <a:p>
            <a:r>
              <a:rPr kumimoji="1" lang="ja-JP" altLang="en-US" sz="2800" dirty="0"/>
              <a:t>⇒興奮的な楽曲でも、</a:t>
            </a:r>
            <a:endParaRPr kumimoji="1" lang="en-US" altLang="ja-JP" sz="2800" dirty="0"/>
          </a:p>
          <a:p>
            <a:r>
              <a:rPr kumimoji="1" lang="ja-JP" altLang="en-US" sz="2800" dirty="0"/>
              <a:t>　 好みの楽曲時のみ効果がある</a:t>
            </a:r>
            <a:endParaRPr kumimoji="1" lang="en-US" altLang="ja-JP" sz="2800" dirty="0"/>
          </a:p>
        </p:txBody>
      </p:sp>
      <p:sp>
        <p:nvSpPr>
          <p:cNvPr id="7" name="テキスト ボックス 6">
            <a:extLst>
              <a:ext uri="{FF2B5EF4-FFF2-40B4-BE49-F238E27FC236}">
                <a16:creationId xmlns:a16="http://schemas.microsoft.com/office/drawing/2014/main" id="{E3BA96B0-C929-45C8-8DF7-191F86B91F88}"/>
              </a:ext>
            </a:extLst>
          </p:cNvPr>
          <p:cNvSpPr txBox="1"/>
          <p:nvPr/>
        </p:nvSpPr>
        <p:spPr>
          <a:xfrm>
            <a:off x="1096794" y="6277302"/>
            <a:ext cx="6002412" cy="523220"/>
          </a:xfrm>
          <a:prstGeom prst="rect">
            <a:avLst/>
          </a:prstGeom>
          <a:noFill/>
        </p:spPr>
        <p:txBody>
          <a:bodyPr wrap="none" rtlCol="0">
            <a:spAutoFit/>
          </a:bodyPr>
          <a:lstStyle/>
          <a:p>
            <a:r>
              <a:rPr lang="ja-JP" altLang="en-US" sz="1400" dirty="0"/>
              <a:t>出典</a:t>
            </a:r>
            <a:r>
              <a:rPr lang="en-US" altLang="ja-JP" sz="1400" dirty="0"/>
              <a:t>:Hayashi, M., Fukushima, H., &amp; Hori, T. (2003). The effects of short daytime </a:t>
            </a:r>
          </a:p>
          <a:p>
            <a:r>
              <a:rPr lang="ja-JP" altLang="en-US" sz="1400" dirty="0"/>
              <a:t>　　　 </a:t>
            </a:r>
            <a:r>
              <a:rPr lang="en-US" altLang="ja-JP" sz="1400" dirty="0"/>
              <a:t>naps for five consecutive days. Sleep Research Online, 5, 13-17.</a:t>
            </a:r>
            <a:endParaRPr kumimoji="1" lang="ja-JP" altLang="en-US" sz="1400" dirty="0"/>
          </a:p>
        </p:txBody>
      </p:sp>
    </p:spTree>
    <p:extLst>
      <p:ext uri="{BB962C8B-B14F-4D97-AF65-F5344CB8AC3E}">
        <p14:creationId xmlns:p14="http://schemas.microsoft.com/office/powerpoint/2010/main" val="1305156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kumimoji="1" lang="ja-JP" altLang="en-US" smtClean="0"/>
              <a:t>46</a:t>
            </a:fld>
            <a:endParaRPr kumimoji="1" lang="ja-JP" altLang="en-US"/>
          </a:p>
        </p:txBody>
      </p:sp>
      <p:sp>
        <p:nvSpPr>
          <p:cNvPr id="3" name="テキスト ボックス 2"/>
          <p:cNvSpPr txBox="1"/>
          <p:nvPr/>
        </p:nvSpPr>
        <p:spPr>
          <a:xfrm>
            <a:off x="2017454" y="686825"/>
            <a:ext cx="5109091" cy="830997"/>
          </a:xfrm>
          <a:prstGeom prst="rect">
            <a:avLst/>
          </a:prstGeom>
          <a:noFill/>
        </p:spPr>
        <p:txBody>
          <a:bodyPr wrap="none" rtlCol="0">
            <a:spAutoFit/>
          </a:bodyPr>
          <a:lstStyle/>
          <a:p>
            <a:r>
              <a:rPr kumimoji="1" lang="ja-JP" altLang="en-US" sz="4800" dirty="0">
                <a:solidFill>
                  <a:schemeClr val="accent6"/>
                </a:solidFill>
                <a:latin typeface="メイリオ" panose="020B0604030504040204" pitchFamily="50" charset="-128"/>
                <a:ea typeface="メイリオ" panose="020B0604030504040204" pitchFamily="50" charset="-128"/>
              </a:rPr>
              <a:t>正しい昼寝とは？</a:t>
            </a:r>
          </a:p>
        </p:txBody>
      </p:sp>
      <p:sp>
        <p:nvSpPr>
          <p:cNvPr id="4" name="テキスト ボックス 3"/>
          <p:cNvSpPr txBox="1"/>
          <p:nvPr/>
        </p:nvSpPr>
        <p:spPr>
          <a:xfrm>
            <a:off x="745776" y="1990523"/>
            <a:ext cx="5025735" cy="523220"/>
          </a:xfrm>
          <a:prstGeom prst="rect">
            <a:avLst/>
          </a:prstGeom>
          <a:noFill/>
        </p:spPr>
        <p:txBody>
          <a:bodyPr wrap="none" rtlCol="0">
            <a:spAutoFit/>
          </a:bodyPr>
          <a:lstStyle/>
          <a:p>
            <a:r>
              <a:rPr kumimoji="1" lang="en-US" altLang="ja-JP" sz="2800" dirty="0">
                <a:latin typeface="メイリオ" panose="020B0604030504040204" pitchFamily="50" charset="-128"/>
                <a:ea typeface="メイリオ" panose="020B0604030504040204" pitchFamily="50" charset="-128"/>
              </a:rPr>
              <a:t>①</a:t>
            </a:r>
            <a:r>
              <a:rPr kumimoji="1" lang="ja-JP" altLang="en-US" sz="2800" dirty="0">
                <a:latin typeface="メイリオ" panose="020B0604030504040204" pitchFamily="50" charset="-128"/>
                <a:ea typeface="メイリオ" panose="020B0604030504040204" pitchFamily="50" charset="-128"/>
              </a:rPr>
              <a:t>最適な時間は</a:t>
            </a:r>
            <a:r>
              <a:rPr kumimoji="1" lang="en-US" altLang="ja-JP" sz="2800" dirty="0">
                <a:latin typeface="メイリオ" panose="020B0604030504040204" pitchFamily="50" charset="-128"/>
                <a:ea typeface="メイリオ" panose="020B0604030504040204" pitchFamily="50" charset="-128"/>
              </a:rPr>
              <a:t>15</a:t>
            </a:r>
            <a:r>
              <a:rPr kumimoji="1" lang="ja-JP" altLang="en-US" sz="2800" dirty="0">
                <a:latin typeface="メイリオ" panose="020B0604030504040204" pitchFamily="50" charset="-128"/>
                <a:ea typeface="メイリオ" panose="020B0604030504040204" pitchFamily="50" charset="-128"/>
              </a:rPr>
              <a:t>分から</a:t>
            </a:r>
            <a:r>
              <a:rPr kumimoji="1" lang="en-US" altLang="ja-JP" sz="2800" dirty="0">
                <a:latin typeface="メイリオ" panose="020B0604030504040204" pitchFamily="50" charset="-128"/>
                <a:ea typeface="メイリオ" panose="020B0604030504040204" pitchFamily="50" charset="-128"/>
              </a:rPr>
              <a:t>20</a:t>
            </a:r>
            <a:r>
              <a:rPr lang="ja-JP" altLang="en-US" sz="2800" dirty="0">
                <a:latin typeface="メイリオ" panose="020B0604030504040204" pitchFamily="50" charset="-128"/>
                <a:ea typeface="メイリオ" panose="020B0604030504040204" pitchFamily="50" charset="-128"/>
              </a:rPr>
              <a:t>分</a:t>
            </a:r>
            <a:endParaRPr kumimoji="1" lang="en-US" altLang="ja-JP" sz="28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745776" y="3209723"/>
            <a:ext cx="6647974" cy="523220"/>
          </a:xfrm>
          <a:prstGeom prst="rect">
            <a:avLst/>
          </a:prstGeom>
          <a:noFill/>
        </p:spPr>
        <p:txBody>
          <a:bodyPr wrap="none" rtlCol="0">
            <a:spAutoFit/>
          </a:bodyPr>
          <a:lstStyle/>
          <a:p>
            <a:r>
              <a:rPr kumimoji="1" lang="en-US" altLang="ja-JP" sz="2800" dirty="0">
                <a:latin typeface="メイリオ" panose="020B0604030504040204" pitchFamily="50" charset="-128"/>
                <a:ea typeface="メイリオ" panose="020B0604030504040204" pitchFamily="50" charset="-128"/>
              </a:rPr>
              <a:t>②</a:t>
            </a:r>
            <a:r>
              <a:rPr kumimoji="1" lang="ja-JP" altLang="en-US" sz="2800" dirty="0">
                <a:latin typeface="メイリオ" panose="020B0604030504040204" pitchFamily="50" charset="-128"/>
                <a:ea typeface="メイリオ" panose="020B0604030504040204" pitchFamily="50" charset="-128"/>
              </a:rPr>
              <a:t>体勢は横にならず机にうつ伏せで寝る</a:t>
            </a:r>
          </a:p>
        </p:txBody>
      </p:sp>
      <p:sp>
        <p:nvSpPr>
          <p:cNvPr id="6" name="テキスト ボックス 5"/>
          <p:cNvSpPr txBox="1"/>
          <p:nvPr/>
        </p:nvSpPr>
        <p:spPr>
          <a:xfrm>
            <a:off x="745776" y="4498654"/>
            <a:ext cx="8443337" cy="1384995"/>
          </a:xfrm>
          <a:prstGeom prst="rect">
            <a:avLst/>
          </a:prstGeom>
          <a:noFill/>
        </p:spPr>
        <p:txBody>
          <a:bodyPr wrap="none" rtlCol="0">
            <a:spAutoFit/>
          </a:bodyPr>
          <a:lstStyle/>
          <a:p>
            <a:r>
              <a:rPr kumimoji="1" lang="en-US" altLang="ja-JP" sz="2800" dirty="0">
                <a:latin typeface="メイリオ" panose="020B0604030504040204" pitchFamily="50" charset="-128"/>
                <a:ea typeface="メイリオ" panose="020B0604030504040204" pitchFamily="50" charset="-128"/>
              </a:rPr>
              <a:t>③</a:t>
            </a:r>
            <a:r>
              <a:rPr kumimoji="1" lang="ja-JP" altLang="en-US" sz="2800" dirty="0">
                <a:latin typeface="メイリオ" panose="020B0604030504040204" pitchFamily="50" charset="-128"/>
                <a:ea typeface="メイリオ" panose="020B0604030504040204" pitchFamily="50" charset="-128"/>
              </a:rPr>
              <a:t>カフェインを飲んでから寝る</a:t>
            </a:r>
            <a:endParaRPr kumimoji="1" lang="en-US" altLang="ja-JP" sz="2800" dirty="0">
              <a:latin typeface="メイリオ" panose="020B0604030504040204" pitchFamily="50" charset="-128"/>
              <a:ea typeface="メイリオ" panose="020B0604030504040204" pitchFamily="50" charset="-128"/>
            </a:endParaRPr>
          </a:p>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カフェインは効果が出るまでに</a:t>
            </a:r>
            <a:r>
              <a:rPr lang="en-US" altLang="ja-JP" sz="2800" dirty="0">
                <a:latin typeface="メイリオ" panose="020B0604030504040204" pitchFamily="50" charset="-128"/>
                <a:ea typeface="メイリオ" panose="020B0604030504040204" pitchFamily="50" charset="-128"/>
              </a:rPr>
              <a:t>15</a:t>
            </a:r>
            <a:r>
              <a:rPr lang="ja-JP" altLang="en-US" sz="2800" dirty="0">
                <a:latin typeface="メイリオ" panose="020B0604030504040204" pitchFamily="50" charset="-128"/>
                <a:ea typeface="メイリオ" panose="020B0604030504040204" pitchFamily="50" charset="-128"/>
              </a:rPr>
              <a:t>分かかるので</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丁度昼寝の起床時間にすっきり目覚められる！</a:t>
            </a:r>
            <a:endParaRPr kumimoji="1" lang="ja-JP" altLang="en-US" sz="28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D5875D8E-79B5-2F4F-8F08-4A998397D225}"/>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244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kumimoji="1" lang="ja-JP" altLang="en-US" smtClean="0"/>
              <a:t>47</a:t>
            </a:fld>
            <a:endParaRPr kumimoji="1" lang="ja-JP" altLang="en-US"/>
          </a:p>
        </p:txBody>
      </p:sp>
      <p:sp>
        <p:nvSpPr>
          <p:cNvPr id="3" name="正方形/長方形 2"/>
          <p:cNvSpPr/>
          <p:nvPr/>
        </p:nvSpPr>
        <p:spPr>
          <a:xfrm>
            <a:off x="558800" y="808918"/>
            <a:ext cx="8128000" cy="5355312"/>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皆さんは、日中に昼寝（仮眠）をとっているだろうか？</a:t>
            </a:r>
          </a:p>
          <a:p>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仮眠の研究は近年、急速に進んでいる。代表的なのはＮＡＳＡ（アメリカ航空宇宙局）が、宇宙飛行士の睡眠について行った実験だ。この実験によると、</a:t>
            </a:r>
            <a:r>
              <a:rPr lang="ja-JP" altLang="en-US" b="1" dirty="0">
                <a:latin typeface="メイリオ" panose="020B0604030504040204" pitchFamily="50" charset="-128"/>
                <a:ea typeface="メイリオ" panose="020B0604030504040204" pitchFamily="50" charset="-128"/>
              </a:rPr>
              <a:t>昼に</a:t>
            </a:r>
            <a:r>
              <a:rPr lang="en-US" altLang="ja-JP" b="1" dirty="0">
                <a:latin typeface="メイリオ" panose="020B0604030504040204" pitchFamily="50" charset="-128"/>
                <a:ea typeface="メイリオ" panose="020B0604030504040204" pitchFamily="50" charset="-128"/>
              </a:rPr>
              <a:t>26</a:t>
            </a:r>
            <a:r>
              <a:rPr lang="ja-JP" altLang="en-US" b="1" dirty="0">
                <a:latin typeface="メイリオ" panose="020B0604030504040204" pitchFamily="50" charset="-128"/>
                <a:ea typeface="メイリオ" panose="020B0604030504040204" pitchFamily="50" charset="-128"/>
              </a:rPr>
              <a:t>分間の仮眠をとった結果、認知能力が</a:t>
            </a:r>
            <a:r>
              <a:rPr lang="en-US" altLang="ja-JP" b="1" dirty="0">
                <a:latin typeface="メイリオ" panose="020B0604030504040204" pitchFamily="50" charset="-128"/>
                <a:ea typeface="メイリオ" panose="020B0604030504040204" pitchFamily="50" charset="-128"/>
              </a:rPr>
              <a:t>34</a:t>
            </a:r>
            <a:r>
              <a:rPr lang="ja-JP" altLang="en-US" b="1" dirty="0">
                <a:latin typeface="メイリオ" panose="020B0604030504040204" pitchFamily="50" charset="-128"/>
                <a:ea typeface="メイリオ" panose="020B0604030504040204" pitchFamily="50" charset="-128"/>
              </a:rPr>
              <a:t>％上昇し、注意力も</a:t>
            </a:r>
            <a:r>
              <a:rPr lang="en-US" altLang="ja-JP" b="1" dirty="0">
                <a:latin typeface="メイリオ" panose="020B0604030504040204" pitchFamily="50" charset="-128"/>
                <a:ea typeface="メイリオ" panose="020B0604030504040204" pitchFamily="50" charset="-128"/>
              </a:rPr>
              <a:t>54</a:t>
            </a:r>
            <a:r>
              <a:rPr lang="ja-JP" altLang="en-US" b="1" dirty="0">
                <a:latin typeface="メイリオ" panose="020B0604030504040204" pitchFamily="50" charset="-128"/>
                <a:ea typeface="メイリオ" panose="020B0604030504040204" pitchFamily="50" charset="-128"/>
              </a:rPr>
              <a:t>％上がった</a:t>
            </a:r>
            <a:r>
              <a:rPr lang="ja-JP" altLang="en-US" dirty="0">
                <a:latin typeface="メイリオ" panose="020B0604030504040204" pitchFamily="50" charset="-128"/>
                <a:ea typeface="メイリオ" panose="020B0604030504040204" pitchFamily="50" charset="-128"/>
              </a:rPr>
              <a:t>という。</a:t>
            </a:r>
          </a:p>
          <a:p>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さらに、グーグルやアップル、マイクロソフトといった世界の一流企業も、仮眠スペースや快眠マシンを導入し、仮眠を推奨している。</a:t>
            </a:r>
          </a:p>
          <a:p>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アップルの創業者であるスティーブ・ジョブズは、かつて</a:t>
            </a:r>
            <a:r>
              <a:rPr lang="ja-JP" altLang="en-US" b="1" dirty="0">
                <a:latin typeface="メイリオ" panose="020B0604030504040204" pitchFamily="50" charset="-128"/>
                <a:ea typeface="メイリオ" panose="020B0604030504040204" pitchFamily="50" charset="-128"/>
              </a:rPr>
              <a:t>「仮眠ができないような会社には来たくない」</a:t>
            </a:r>
            <a:r>
              <a:rPr lang="ja-JP" altLang="en-US" dirty="0">
                <a:latin typeface="メイリオ" panose="020B0604030504040204" pitchFamily="50" charset="-128"/>
                <a:ea typeface="メイリオ" panose="020B0604030504040204" pitchFamily="50" charset="-128"/>
              </a:rPr>
              <a:t>という言葉を残した。</a:t>
            </a:r>
          </a:p>
          <a:p>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発明王のトーマス・エジソンも、夜の睡眠こそ一日</a:t>
            </a: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時間程度だったものの、その代わりに昼寝を</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回とっていたのだという。</a:t>
            </a:r>
          </a:p>
          <a:p>
            <a:r>
              <a:rPr lang="en-US" altLang="ja-JP"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仮眠は認知能力や注意力だけでなく、創造力をも高める。</a:t>
            </a:r>
            <a:r>
              <a:rPr lang="ja-JP" altLang="en-US" dirty="0">
                <a:latin typeface="メイリオ" panose="020B0604030504040204" pitchFamily="50" charset="-128"/>
                <a:ea typeface="メイリオ" panose="020B0604030504040204" pitchFamily="50" charset="-128"/>
              </a:rPr>
              <a:t>昼間の眠気は、脳の疲れの表れ。脳機能が低下しているために、斬新なアイデアや自由な発想が生まれにくくなる。</a:t>
            </a:r>
          </a:p>
          <a:p>
            <a:endParaRPr lang="ja-JP" altLang="en-US"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仮眠を推奨する企業がＩＴ業界やエンターテインメント業界に多いのは、斬新なアイデアや自由な発想を求められるという環境も影響しているのだろう。世界の一流企業は、仮眠による創造性アップを期待しているともいえる。</a:t>
            </a:r>
          </a:p>
        </p:txBody>
      </p:sp>
      <p:sp>
        <p:nvSpPr>
          <p:cNvPr id="4" name="正方形/長方形 3"/>
          <p:cNvSpPr/>
          <p:nvPr/>
        </p:nvSpPr>
        <p:spPr>
          <a:xfrm>
            <a:off x="2743263" y="6403011"/>
            <a:ext cx="1316386" cy="338554"/>
          </a:xfrm>
          <a:prstGeom prst="rect">
            <a:avLst/>
          </a:prstGeom>
        </p:spPr>
        <p:txBody>
          <a:bodyPr wrap="none">
            <a:spAutoFit/>
          </a:bodyPr>
          <a:lstStyle/>
          <a:p>
            <a:r>
              <a:rPr lang="en-US" altLang="ja-JP" sz="1600" dirty="0" err="1">
                <a:latin typeface="メイリオ" panose="020B0604030504040204" pitchFamily="50" charset="-128"/>
                <a:ea typeface="メイリオ" panose="020B0604030504040204" pitchFamily="50" charset="-128"/>
              </a:rPr>
              <a:t>diamond.jp</a:t>
            </a:r>
            <a:endParaRPr lang="ja-JP" altLang="en-US" sz="1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4216338" y="6433788"/>
            <a:ext cx="3595856" cy="307777"/>
          </a:xfrm>
          <a:prstGeom prst="rect">
            <a:avLst/>
          </a:prstGeom>
        </p:spPr>
        <p:txBody>
          <a:bodyPr wrap="none">
            <a:spAutoFit/>
          </a:bodyPr>
          <a:lstStyle/>
          <a:p>
            <a:r>
              <a:rPr lang="ja-JP" altLang="en-US" sz="1400" dirty="0">
                <a:latin typeface="メイリオ" panose="020B0604030504040204" pitchFamily="50" charset="-128"/>
                <a:ea typeface="メイリオ" panose="020B0604030504040204" pitchFamily="50" charset="-128"/>
              </a:rPr>
              <a:t>ＮＡＳＡも認める「昼寝」の驚くべき効果</a:t>
            </a:r>
          </a:p>
        </p:txBody>
      </p:sp>
    </p:spTree>
    <p:extLst>
      <p:ext uri="{BB962C8B-B14F-4D97-AF65-F5344CB8AC3E}">
        <p14:creationId xmlns:p14="http://schemas.microsoft.com/office/powerpoint/2010/main" val="456091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screen">
            <a:alphaModFix amt="2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図 6" descr="insomnia-country0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8688" y="1420463"/>
            <a:ext cx="6891339" cy="4852429"/>
          </a:xfrm>
          <a:prstGeom prst="rect">
            <a:avLst/>
          </a:prstGeom>
        </p:spPr>
      </p:pic>
      <p:grpSp>
        <p:nvGrpSpPr>
          <p:cNvPr id="12" name="図形グループ 11"/>
          <p:cNvGrpSpPr/>
          <p:nvPr/>
        </p:nvGrpSpPr>
        <p:grpSpPr>
          <a:xfrm>
            <a:off x="4415524" y="1273215"/>
            <a:ext cx="4685279" cy="1588832"/>
            <a:chOff x="4353835" y="1259276"/>
            <a:chExt cx="4685279" cy="1588832"/>
          </a:xfrm>
        </p:grpSpPr>
        <p:sp>
          <p:nvSpPr>
            <p:cNvPr id="10" name="円/楕円 9"/>
            <p:cNvSpPr/>
            <p:nvPr/>
          </p:nvSpPr>
          <p:spPr>
            <a:xfrm>
              <a:off x="4353835" y="1259276"/>
              <a:ext cx="4685279" cy="15888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577765" y="1630097"/>
              <a:ext cx="4299575"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フランス　</a:t>
              </a:r>
              <a:r>
                <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8</a:t>
              </a:r>
              <a:r>
                <a:rPr kumimoji="1" lang="ja-JP" altLang="en-US"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時間</a:t>
              </a:r>
              <a:r>
                <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50</a:t>
              </a:r>
              <a:r>
                <a:rPr kumimoji="1" lang="ja-JP" altLang="en-US"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分</a:t>
              </a:r>
              <a:endParaRPr kumimoji="1" lang="en-US" altLang="ja-JP"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prstClr val="white"/>
                  </a:solidFill>
                  <a:latin typeface="メイリオ" panose="020B0604030504040204" pitchFamily="50" charset="-128"/>
                  <a:ea typeface="メイリオ" panose="020B0604030504040204" pitchFamily="50" charset="-128"/>
                </a:rPr>
                <a:t>　　　　　（</a:t>
              </a:r>
              <a:r>
                <a:rPr lang="en-US" altLang="ja-JP" sz="3200" b="1" dirty="0">
                  <a:solidFill>
                    <a:prstClr val="white"/>
                  </a:solidFill>
                  <a:latin typeface="メイリオ" panose="020B0604030504040204" pitchFamily="50" charset="-128"/>
                  <a:ea typeface="メイリオ" panose="020B0604030504040204" pitchFamily="50" charset="-128"/>
                </a:rPr>
                <a:t>530</a:t>
              </a:r>
              <a:r>
                <a:rPr lang="ja-JP" altLang="en-US" sz="3200" b="1" dirty="0">
                  <a:solidFill>
                    <a:prstClr val="white"/>
                  </a:solidFill>
                  <a:latin typeface="メイリオ" panose="020B0604030504040204" pitchFamily="50" charset="-128"/>
                  <a:ea typeface="メイリオ" panose="020B0604030504040204" pitchFamily="50" charset="-128"/>
                </a:rPr>
                <a:t>分）</a:t>
              </a:r>
              <a:endParaRPr kumimoji="1" lang="ja-JP" altLang="en-US"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grpSp>
      <p:sp>
        <p:nvSpPr>
          <p:cNvPr id="11" name="円/楕円 10"/>
          <p:cNvSpPr/>
          <p:nvPr/>
        </p:nvSpPr>
        <p:spPr>
          <a:xfrm>
            <a:off x="74458" y="4707249"/>
            <a:ext cx="5146766" cy="18636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日本　</a:t>
            </a:r>
            <a:r>
              <a:rPr kumimoji="1" lang="en-US" altLang="ja-JP"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7</a:t>
            </a:r>
            <a:r>
              <a:rPr kumimoji="1" lang="ja-JP" altLang="en-US"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時間</a:t>
            </a:r>
            <a:r>
              <a:rPr kumimoji="1" lang="en-US" altLang="ja-JP"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50</a:t>
            </a:r>
            <a:r>
              <a:rPr kumimoji="1" lang="ja-JP" altLang="en-US"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分</a:t>
            </a:r>
            <a:endParaRPr kumimoji="1" lang="en-US" altLang="ja-JP"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Meiryo" panose="020B0604030504040204" pitchFamily="34" charset="-128"/>
                <a:ea typeface="Meiryo" panose="020B0604030504040204" pitchFamily="34" charset="-128"/>
              </a:rPr>
              <a:t>　　　（</a:t>
            </a:r>
            <a:r>
              <a:rPr lang="en-US" altLang="ja-JP" sz="2800" b="1" dirty="0">
                <a:solidFill>
                  <a:prstClr val="white"/>
                </a:solidFill>
                <a:latin typeface="Meiryo" panose="020B0604030504040204" pitchFamily="34" charset="-128"/>
                <a:ea typeface="Meiryo" panose="020B0604030504040204" pitchFamily="34" charset="-128"/>
              </a:rPr>
              <a:t>470</a:t>
            </a:r>
            <a:r>
              <a:rPr lang="ja-JP" altLang="en-US" sz="2800" b="1" dirty="0">
                <a:solidFill>
                  <a:prstClr val="white"/>
                </a:solidFill>
                <a:latin typeface="Meiryo" panose="020B0604030504040204" pitchFamily="34" charset="-128"/>
                <a:ea typeface="Meiryo" panose="020B0604030504040204" pitchFamily="34" charset="-128"/>
              </a:rPr>
              <a:t>分）</a:t>
            </a:r>
            <a:endParaRPr kumimoji="1" lang="en-US" altLang="ja-JP"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1" lang="ja-JP" altLang="en-US"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東京　</a:t>
            </a:r>
            <a:r>
              <a:rPr kumimoji="1" lang="en-US" altLang="ja-JP"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7</a:t>
            </a:r>
            <a:r>
              <a:rPr kumimoji="1" lang="ja-JP" altLang="en-US"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時間</a:t>
            </a:r>
            <a:r>
              <a:rPr kumimoji="1" lang="en-US" altLang="ja-JP"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37</a:t>
            </a:r>
            <a:r>
              <a:rPr kumimoji="1" lang="ja-JP" altLang="en-US"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分</a:t>
            </a:r>
            <a:r>
              <a:rPr kumimoji="1" lang="en-US" altLang="ja-JP"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endParaRPr kumimoji="1" lang="ja-JP" altLang="en-US" sz="2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nvGrpSpPr>
          <p:cNvPr id="2" name="グループ化 1">
            <a:extLst>
              <a:ext uri="{FF2B5EF4-FFF2-40B4-BE49-F238E27FC236}">
                <a16:creationId xmlns:a16="http://schemas.microsoft.com/office/drawing/2014/main" id="{F2EC15A7-19F9-7A47-AD25-F2E40943BB52}"/>
              </a:ext>
            </a:extLst>
          </p:cNvPr>
          <p:cNvGrpSpPr/>
          <p:nvPr/>
        </p:nvGrpSpPr>
        <p:grpSpPr>
          <a:xfrm>
            <a:off x="1985078" y="2420299"/>
            <a:ext cx="4549653" cy="2462046"/>
            <a:chOff x="1985078" y="2628106"/>
            <a:chExt cx="4549653" cy="2462046"/>
          </a:xfrm>
        </p:grpSpPr>
        <p:sp>
          <p:nvSpPr>
            <p:cNvPr id="14" name="爆発 1 13"/>
            <p:cNvSpPr/>
            <p:nvPr/>
          </p:nvSpPr>
          <p:spPr>
            <a:xfrm>
              <a:off x="1985078" y="2628106"/>
              <a:ext cx="4549653" cy="2462046"/>
            </a:xfrm>
            <a:prstGeom prst="irregularSeal1">
              <a:avLst/>
            </a:prstGeom>
            <a:solidFill>
              <a:srgbClr val="FDF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2827460" y="3507793"/>
              <a:ext cx="2924198" cy="584775"/>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1</a:t>
              </a:r>
              <a:r>
                <a:rPr kumimoji="1" lang="ja-JP" altLang="en-US" sz="32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rPr>
                <a:t>時間以上の差</a:t>
              </a:r>
              <a:endPar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p:txBody>
        </p:sp>
      </p:grpSp>
      <p:sp>
        <p:nvSpPr>
          <p:cNvPr id="4" name="テキスト ボックス 3">
            <a:extLst>
              <a:ext uri="{FF2B5EF4-FFF2-40B4-BE49-F238E27FC236}">
                <a16:creationId xmlns:a16="http://schemas.microsoft.com/office/drawing/2014/main" id="{020567A2-134C-E54B-977F-269BEA920B36}"/>
              </a:ext>
            </a:extLst>
          </p:cNvPr>
          <p:cNvSpPr txBox="1"/>
          <p:nvPr/>
        </p:nvSpPr>
        <p:spPr>
          <a:xfrm>
            <a:off x="3889248" y="6391124"/>
            <a:ext cx="272382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図：各国の平均睡眠時間</a:t>
            </a:r>
          </a:p>
        </p:txBody>
      </p:sp>
      <p:sp>
        <p:nvSpPr>
          <p:cNvPr id="18" name="角丸四角形 17">
            <a:extLst>
              <a:ext uri="{FF2B5EF4-FFF2-40B4-BE49-F238E27FC236}">
                <a16:creationId xmlns:a16="http://schemas.microsoft.com/office/drawing/2014/main" id="{E4EA0302-C1F5-414F-A42A-1CD7D842E9DF}"/>
              </a:ext>
            </a:extLst>
          </p:cNvPr>
          <p:cNvSpPr/>
          <p:nvPr/>
        </p:nvSpPr>
        <p:spPr>
          <a:xfrm>
            <a:off x="457659" y="300941"/>
            <a:ext cx="3431589" cy="9722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A22965A5-03C9-C849-A8B2-6C4B856F72B4}"/>
              </a:ext>
            </a:extLst>
          </p:cNvPr>
          <p:cNvSpPr txBox="1"/>
          <p:nvPr/>
        </p:nvSpPr>
        <p:spPr>
          <a:xfrm>
            <a:off x="820743" y="494843"/>
            <a:ext cx="2775119"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世界では</a:t>
            </a:r>
            <a:r>
              <a:rPr kumimoji="1" lang="en-US" altLang="ja-JP" sz="4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p>
        </p:txBody>
      </p:sp>
      <p:sp>
        <p:nvSpPr>
          <p:cNvPr id="3" name="Rectangle 1"/>
          <p:cNvSpPr>
            <a:spLocks noChangeArrowheads="1"/>
          </p:cNvSpPr>
          <p:nvPr/>
        </p:nvSpPr>
        <p:spPr bwMode="auto">
          <a:xfrm>
            <a:off x="5322493" y="488234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52200" tIns="0" rIns="95220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 b="0" i="0" u="none" strike="noStrike" kern="1200" cap="none" spc="0" normalizeH="0" baseline="0" noProof="0">
                <a:ln>
                  <a:noFill/>
                </a:ln>
                <a:solidFill>
                  <a:srgbClr val="777777"/>
                </a:solidFill>
                <a:effectLst/>
                <a:uLnTx/>
                <a:uFillTx/>
                <a:latin typeface="Arial" panose="020B0604020202020204" pitchFamily="34" charset="0"/>
                <a:ea typeface="ＭＳ Ｐゴシック" panose="020B0600070205080204" pitchFamily="50" charset="-128"/>
                <a:cs typeface="+mn-cs"/>
              </a:rPr>
              <a:t>出典：Society at a Glance 2009（OECD）</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5" name="テキスト ボックス 4"/>
          <p:cNvSpPr txBox="1"/>
          <p:nvPr/>
        </p:nvSpPr>
        <p:spPr>
          <a:xfrm>
            <a:off x="5537345" y="6614592"/>
            <a:ext cx="376827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出典：</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Society at a Glance 2009</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OECD</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52200" tIns="0" rIns="95220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 b="0" i="0" u="none" strike="noStrike" kern="1200" cap="none" spc="0" normalizeH="0" baseline="0" noProof="0">
                <a:ln>
                  <a:noFill/>
                </a:ln>
                <a:solidFill>
                  <a:srgbClr val="777777"/>
                </a:solidFill>
                <a:effectLst/>
                <a:uLnTx/>
                <a:uFillTx/>
                <a:latin typeface="Arial" panose="020B0604020202020204" pitchFamily="34" charset="0"/>
                <a:ea typeface="ＭＳ Ｐゴシック" panose="020B0600070205080204" pitchFamily="50" charset="-128"/>
                <a:cs typeface="+mn-cs"/>
              </a:rPr>
              <a:t>出典：Society at a Glance 2009（OECD）</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 name="スライド番号プレースホルダー 8">
            <a:extLst>
              <a:ext uri="{FF2B5EF4-FFF2-40B4-BE49-F238E27FC236}">
                <a16:creationId xmlns:a16="http://schemas.microsoft.com/office/drawing/2014/main" id="{82D1DB4A-4E2B-9746-9058-1398C65DDA04}"/>
              </a:ext>
            </a:extLst>
          </p:cNvPr>
          <p:cNvSpPr>
            <a:spLocks noGrp="1"/>
          </p:cNvSpPr>
          <p:nvPr>
            <p:ph type="sldNum" sz="quarter" idx="12"/>
          </p:nvPr>
        </p:nvSpPr>
        <p:spPr/>
        <p:txBody>
          <a:bodyPr/>
          <a:lstStyle/>
          <a:p>
            <a:fld id="{E9791DFF-FD54-7B44-9A52-7D9A5D7D4C11}" type="slidenum">
              <a:rPr kumimoji="1" lang="ja-JP" altLang="en-US" smtClean="0">
                <a:latin typeface="メイリオ" panose="020B0604030504040204" pitchFamily="50" charset="-128"/>
                <a:ea typeface="メイリオ" panose="020B0604030504040204" pitchFamily="50" charset="-128"/>
              </a:rPr>
              <a:t>48</a:t>
            </a:fld>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5731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5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905E6-7ACB-48E8-946E-80D314474723}"/>
              </a:ext>
            </a:extLst>
          </p:cNvPr>
          <p:cNvSpPr>
            <a:spLocks noGrp="1"/>
          </p:cNvSpPr>
          <p:nvPr>
            <p:ph type="title"/>
          </p:nvPr>
        </p:nvSpPr>
        <p:spPr>
          <a:xfrm>
            <a:off x="457200" y="2394383"/>
            <a:ext cx="8229600" cy="1143000"/>
          </a:xfrm>
        </p:spPr>
        <p:txBody>
          <a:bodyPr>
            <a:normAutofit/>
          </a:bodyPr>
          <a:lstStyle/>
          <a:p>
            <a:r>
              <a:rPr lang="ja-JP" altLang="en-US" dirty="0">
                <a:solidFill>
                  <a:srgbClr val="FF9300"/>
                </a:solidFill>
                <a:latin typeface="メイリオ" panose="020B0604030504040204" pitchFamily="50" charset="-128"/>
                <a:ea typeface="メイリオ" panose="020B0604030504040204" pitchFamily="50" charset="-128"/>
              </a:rPr>
              <a:t>最終提案</a:t>
            </a:r>
            <a:r>
              <a:rPr kumimoji="1" lang="ja-JP" altLang="en-US" dirty="0">
                <a:solidFill>
                  <a:srgbClr val="FF9300"/>
                </a:solidFill>
                <a:latin typeface="メイリオ" panose="020B0604030504040204" pitchFamily="50" charset="-128"/>
                <a:ea typeface="メイリオ" panose="020B0604030504040204" pitchFamily="50" charset="-128"/>
              </a:rPr>
              <a:t>について</a:t>
            </a:r>
          </a:p>
        </p:txBody>
      </p:sp>
      <p:sp>
        <p:nvSpPr>
          <p:cNvPr id="3" name="スライド番号プレースホルダー 2">
            <a:extLst>
              <a:ext uri="{FF2B5EF4-FFF2-40B4-BE49-F238E27FC236}">
                <a16:creationId xmlns:a16="http://schemas.microsoft.com/office/drawing/2014/main" id="{206FF16C-D539-4812-94EC-90B4CAB269CA}"/>
              </a:ext>
            </a:extLst>
          </p:cNvPr>
          <p:cNvSpPr>
            <a:spLocks noGrp="1"/>
          </p:cNvSpPr>
          <p:nvPr>
            <p:ph type="sldNum" sz="quarter" idx="12"/>
          </p:nvPr>
        </p:nvSpPr>
        <p:spPr/>
        <p:txBody>
          <a:bodyPr/>
          <a:lstStyle/>
          <a:p>
            <a:fld id="{E9791DFF-FD54-7B44-9A52-7D9A5D7D4C11}" type="slidenum">
              <a:rPr kumimoji="1" lang="ja-JP" altLang="en-US" smtClean="0"/>
              <a:t>49</a:t>
            </a:fld>
            <a:endParaRPr kumimoji="1" lang="ja-JP" altLang="en-US"/>
          </a:p>
        </p:txBody>
      </p:sp>
      <p:sp>
        <p:nvSpPr>
          <p:cNvPr id="4" name="正方形/長方形 3">
            <a:extLst>
              <a:ext uri="{FF2B5EF4-FFF2-40B4-BE49-F238E27FC236}">
                <a16:creationId xmlns:a16="http://schemas.microsoft.com/office/drawing/2014/main" id="{A30160ED-FFC1-4EC6-A4D2-92D8D77A34A3}"/>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324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06451" y="839938"/>
            <a:ext cx="6647974" cy="2308324"/>
          </a:xfrm>
          <a:prstGeom prst="rect">
            <a:avLst/>
          </a:prstGeom>
          <a:noFill/>
        </p:spPr>
        <p:txBody>
          <a:bodyPr wrap="none" rtlCol="0">
            <a:spAutoFit/>
          </a:bodyPr>
          <a:lstStyle/>
          <a:p>
            <a:r>
              <a:rPr kumimoji="1" lang="ja-JP" altLang="en-US" sz="7200" b="1" dirty="0">
                <a:latin typeface="Meiryo" panose="020B0604030504040204" pitchFamily="34" charset="-128"/>
                <a:ea typeface="Meiryo" panose="020B0604030504040204" pitchFamily="34" charset="-128"/>
                <a:cs typeface="HGS創英角ｺﾞｼｯｸUB"/>
              </a:rPr>
              <a:t>実際に</a:t>
            </a:r>
            <a:endParaRPr kumimoji="1" lang="en-US" altLang="ja-JP" sz="7200" b="1" dirty="0">
              <a:latin typeface="Meiryo" panose="020B0604030504040204" pitchFamily="34" charset="-128"/>
              <a:ea typeface="Meiryo" panose="020B0604030504040204" pitchFamily="34" charset="-128"/>
              <a:cs typeface="HGS創英角ｺﾞｼｯｸUB"/>
            </a:endParaRPr>
          </a:p>
          <a:p>
            <a:r>
              <a:rPr lang="ja-JP" altLang="en-US" sz="7200" b="1" dirty="0">
                <a:latin typeface="Meiryo" panose="020B0604030504040204" pitchFamily="34" charset="-128"/>
                <a:ea typeface="Meiryo" panose="020B0604030504040204" pitchFamily="34" charset="-128"/>
                <a:cs typeface="HGS創英角ｺﾞｼｯｸUB"/>
              </a:rPr>
              <a:t>どんな問題が？</a:t>
            </a:r>
            <a:endParaRPr kumimoji="1" lang="ja-JP" altLang="en-US" sz="7200" b="1" dirty="0">
              <a:latin typeface="Meiryo" panose="020B0604030504040204" pitchFamily="34" charset="-128"/>
              <a:ea typeface="Meiryo" panose="020B0604030504040204" pitchFamily="34" charset="-128"/>
              <a:cs typeface="HGS創英角ｺﾞｼｯｸUB"/>
            </a:endParaRPr>
          </a:p>
        </p:txBody>
      </p:sp>
      <p:pic>
        <p:nvPicPr>
          <p:cNvPr id="2" name="図 1" descr="bg0004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24575" y="3286125"/>
            <a:ext cx="3019425" cy="3571875"/>
          </a:xfrm>
          <a:prstGeom prst="rect">
            <a:avLst/>
          </a:prstGeom>
        </p:spPr>
      </p:pic>
      <p:sp>
        <p:nvSpPr>
          <p:cNvPr id="7" name="テキスト ボックス 6"/>
          <p:cNvSpPr txBox="1"/>
          <p:nvPr/>
        </p:nvSpPr>
        <p:spPr>
          <a:xfrm>
            <a:off x="417156" y="6448819"/>
            <a:ext cx="4160113" cy="307777"/>
          </a:xfrm>
          <a:prstGeom prst="rect">
            <a:avLst/>
          </a:prstGeom>
          <a:noFill/>
        </p:spPr>
        <p:txBody>
          <a:bodyPr wrap="none" rtlCol="0">
            <a:spAutoFit/>
          </a:bodyPr>
          <a:lstStyle/>
          <a:p>
            <a:r>
              <a:rPr lang="ja-JP" altLang="en-US" sz="1400" dirty="0"/>
              <a:t>画像：</a:t>
            </a:r>
            <a:r>
              <a:rPr lang="en-US" altLang="ja-JP" sz="1400" dirty="0"/>
              <a:t>https://</a:t>
            </a:r>
            <a:r>
              <a:rPr lang="en-US" altLang="ja-JP" sz="1400" dirty="0" err="1"/>
              <a:t>www.ntvshop.jp</a:t>
            </a:r>
            <a:r>
              <a:rPr lang="en-US" altLang="ja-JP" sz="1400" dirty="0"/>
              <a:t>/shop/g/g210-bg00038/</a:t>
            </a:r>
            <a:endParaRPr kumimoji="1" lang="ja-JP" altLang="en-US" sz="1400" dirty="0"/>
          </a:p>
        </p:txBody>
      </p:sp>
      <p:sp>
        <p:nvSpPr>
          <p:cNvPr id="3" name="スライド番号プレースホルダー 2">
            <a:extLst>
              <a:ext uri="{FF2B5EF4-FFF2-40B4-BE49-F238E27FC236}">
                <a16:creationId xmlns:a16="http://schemas.microsoft.com/office/drawing/2014/main" id="{FAAEF7DC-8B9F-5A4A-9D0A-1CC8F14B808A}"/>
              </a:ext>
            </a:extLst>
          </p:cNvPr>
          <p:cNvSpPr>
            <a:spLocks noGrp="1"/>
          </p:cNvSpPr>
          <p:nvPr>
            <p:ph type="sldNum" sz="quarter" idx="12"/>
          </p:nvPr>
        </p:nvSpPr>
        <p:spPr/>
        <p:txBody>
          <a:bodyPr/>
          <a:lstStyle/>
          <a:p>
            <a:fld id="{E9791DFF-FD54-7B44-9A52-7D9A5D7D4C11}" type="slidenum">
              <a:rPr kumimoji="1" lang="ja-JP" altLang="en-US" smtClean="0"/>
              <a:t>5</a:t>
            </a:fld>
            <a:endParaRPr kumimoji="1" lang="ja-JP" altLang="en-US" dirty="0"/>
          </a:p>
        </p:txBody>
      </p:sp>
      <p:sp>
        <p:nvSpPr>
          <p:cNvPr id="4" name="テキスト ボックス 3"/>
          <p:cNvSpPr txBox="1"/>
          <p:nvPr/>
        </p:nvSpPr>
        <p:spPr>
          <a:xfrm>
            <a:off x="5829300" y="6091529"/>
            <a:ext cx="1261884" cy="253916"/>
          </a:xfrm>
          <a:prstGeom prst="rect">
            <a:avLst/>
          </a:prstGeom>
          <a:noFill/>
        </p:spPr>
        <p:txBody>
          <a:bodyPr wrap="none" rtlCol="0">
            <a:spAutoFit/>
          </a:bodyPr>
          <a:lstStyle/>
          <a:p>
            <a:r>
              <a:rPr lang="ja-JP" altLang="en-US" sz="1050" dirty="0">
                <a:latin typeface="メイリオ" panose="020B0604030504040204" pitchFamily="50" charset="-128"/>
                <a:ea typeface="メイリオ" panose="020B0604030504040204" pitchFamily="50" charset="-128"/>
              </a:rPr>
              <a:t>フェルナンデス君</a:t>
            </a:r>
            <a:endParaRPr kumimoji="1" lang="ja-JP" altLang="en-US"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30822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905E6-7ACB-48E8-946E-80D314474723}"/>
              </a:ext>
            </a:extLst>
          </p:cNvPr>
          <p:cNvSpPr>
            <a:spLocks noGrp="1"/>
          </p:cNvSpPr>
          <p:nvPr>
            <p:ph type="title"/>
          </p:nvPr>
        </p:nvSpPr>
        <p:spPr>
          <a:xfrm>
            <a:off x="437029" y="553898"/>
            <a:ext cx="8229600" cy="1143000"/>
          </a:xfrm>
        </p:spPr>
        <p:txBody>
          <a:bodyPr/>
          <a:lstStyle/>
          <a:p>
            <a:r>
              <a:rPr kumimoji="1" lang="ja-JP" altLang="en-US" dirty="0">
                <a:latin typeface="メイリオ" panose="020B0604030504040204" pitchFamily="50" charset="-128"/>
                <a:ea typeface="メイリオ" panose="020B0604030504040204" pitchFamily="50" charset="-128"/>
              </a:rPr>
              <a:t>①仮眠室設置について</a:t>
            </a:r>
          </a:p>
        </p:txBody>
      </p:sp>
      <p:sp>
        <p:nvSpPr>
          <p:cNvPr id="3" name="スライド番号プレースホルダー 2">
            <a:extLst>
              <a:ext uri="{FF2B5EF4-FFF2-40B4-BE49-F238E27FC236}">
                <a16:creationId xmlns:a16="http://schemas.microsoft.com/office/drawing/2014/main" id="{206FF16C-D539-4812-94EC-90B4CAB269CA}"/>
              </a:ext>
            </a:extLst>
          </p:cNvPr>
          <p:cNvSpPr>
            <a:spLocks noGrp="1"/>
          </p:cNvSpPr>
          <p:nvPr>
            <p:ph type="sldNum" sz="quarter" idx="12"/>
          </p:nvPr>
        </p:nvSpPr>
        <p:spPr/>
        <p:txBody>
          <a:bodyPr/>
          <a:lstStyle/>
          <a:p>
            <a:fld id="{E9791DFF-FD54-7B44-9A52-7D9A5D7D4C11}" type="slidenum">
              <a:rPr kumimoji="1" lang="ja-JP" altLang="en-US" smtClean="0"/>
              <a:t>50</a:t>
            </a:fld>
            <a:endParaRPr kumimoji="1" lang="ja-JP" altLang="en-US"/>
          </a:p>
        </p:txBody>
      </p:sp>
      <p:sp>
        <p:nvSpPr>
          <p:cNvPr id="4" name="正方形/長方形 3">
            <a:extLst>
              <a:ext uri="{FF2B5EF4-FFF2-40B4-BE49-F238E27FC236}">
                <a16:creationId xmlns:a16="http://schemas.microsoft.com/office/drawing/2014/main" id="{A30160ED-FFC1-4EC6-A4D2-92D8D77A34A3}"/>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BD31165-D70D-4156-88F4-0C2EDB887EB7}"/>
              </a:ext>
            </a:extLst>
          </p:cNvPr>
          <p:cNvSpPr txBox="1"/>
          <p:nvPr/>
        </p:nvSpPr>
        <p:spPr>
          <a:xfrm>
            <a:off x="766482" y="2115672"/>
            <a:ext cx="7570694" cy="353943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・実施場所：都市計画実習室</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2</a:t>
            </a:r>
            <a:r>
              <a:rPr lang="ja-JP" altLang="en-US" sz="2800" dirty="0">
                <a:latin typeface="メイリオ" panose="020B0604030504040204" pitchFamily="50" charset="-128"/>
                <a:ea typeface="メイリオ" panose="020B0604030504040204" pitchFamily="50" charset="-128"/>
              </a:rPr>
              <a:t>階</a:t>
            </a:r>
            <a:r>
              <a:rPr kumimoji="1" lang="ja-JP" altLang="en-US" sz="2800" dirty="0">
                <a:latin typeface="メイリオ" panose="020B0604030504040204" pitchFamily="50" charset="-128"/>
                <a:ea typeface="メイリオ" panose="020B0604030504040204" pitchFamily="50" charset="-128"/>
              </a:rPr>
              <a:t>図書館のリフレッシュゾーン</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・日時：</a:t>
            </a:r>
            <a:r>
              <a:rPr kumimoji="1" lang="en-US" altLang="ja-JP" sz="2800" dirty="0">
                <a:latin typeface="メイリオ" panose="020B0604030504040204" pitchFamily="50" charset="-128"/>
                <a:ea typeface="メイリオ" panose="020B0604030504040204" pitchFamily="50" charset="-128"/>
              </a:rPr>
              <a:t>6</a:t>
            </a:r>
            <a:r>
              <a:rPr kumimoji="1" lang="ja-JP" altLang="en-US" sz="2800" dirty="0">
                <a:latin typeface="メイリオ" panose="020B0604030504040204" pitchFamily="50" charset="-128"/>
                <a:ea typeface="メイリオ" panose="020B0604030504040204" pitchFamily="50" charset="-128"/>
              </a:rPr>
              <a:t>月</a:t>
            </a:r>
            <a:r>
              <a:rPr lang="ja-JP" altLang="en-US" sz="2800" dirty="0">
                <a:latin typeface="メイリオ" panose="020B0604030504040204" pitchFamily="50" charset="-128"/>
                <a:ea typeface="メイリオ" panose="020B0604030504040204" pitchFamily="50" charset="-128"/>
              </a:rPr>
              <a:t>上旬の内２～３日</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・対象：仮眠が必要とされる学生</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・目的：実験を通して、睡眠環境を整え学習率向上、生活習慣改善</a:t>
            </a:r>
            <a:endParaRPr kumimoji="1"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56826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905E6-7ACB-48E8-946E-80D314474723}"/>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②昼寝タイム導入について</a:t>
            </a:r>
          </a:p>
        </p:txBody>
      </p:sp>
      <p:sp>
        <p:nvSpPr>
          <p:cNvPr id="3" name="スライド番号プレースホルダー 2">
            <a:extLst>
              <a:ext uri="{FF2B5EF4-FFF2-40B4-BE49-F238E27FC236}">
                <a16:creationId xmlns:a16="http://schemas.microsoft.com/office/drawing/2014/main" id="{206FF16C-D539-4812-94EC-90B4CAB269CA}"/>
              </a:ext>
            </a:extLst>
          </p:cNvPr>
          <p:cNvSpPr>
            <a:spLocks noGrp="1"/>
          </p:cNvSpPr>
          <p:nvPr>
            <p:ph type="sldNum" sz="quarter" idx="12"/>
          </p:nvPr>
        </p:nvSpPr>
        <p:spPr/>
        <p:txBody>
          <a:bodyPr/>
          <a:lstStyle/>
          <a:p>
            <a:fld id="{E9791DFF-FD54-7B44-9A52-7D9A5D7D4C11}" type="slidenum">
              <a:rPr kumimoji="1" lang="ja-JP" altLang="en-US" smtClean="0"/>
              <a:t>51</a:t>
            </a:fld>
            <a:endParaRPr kumimoji="1" lang="ja-JP" altLang="en-US"/>
          </a:p>
        </p:txBody>
      </p:sp>
      <p:sp>
        <p:nvSpPr>
          <p:cNvPr id="4" name="正方形/長方形 3">
            <a:extLst>
              <a:ext uri="{FF2B5EF4-FFF2-40B4-BE49-F238E27FC236}">
                <a16:creationId xmlns:a16="http://schemas.microsoft.com/office/drawing/2014/main" id="{A30160ED-FFC1-4EC6-A4D2-92D8D77A34A3}"/>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BD31165-D70D-4156-88F4-0C2EDB887EB7}"/>
              </a:ext>
            </a:extLst>
          </p:cNvPr>
          <p:cNvSpPr txBox="1"/>
          <p:nvPr/>
        </p:nvSpPr>
        <p:spPr>
          <a:xfrm>
            <a:off x="711267" y="1629913"/>
            <a:ext cx="7795424" cy="4401205"/>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・提案内容</a:t>
            </a:r>
            <a:r>
              <a:rPr lang="ja-JP" altLang="en-US" sz="2800" dirty="0">
                <a:latin typeface="メイリオ" panose="020B0604030504040204" pitchFamily="50" charset="-128"/>
                <a:ea typeface="メイリオ" panose="020B0604030504040204" pitchFamily="50" charset="-128"/>
              </a:rPr>
              <a:t>：</a:t>
            </a:r>
            <a:r>
              <a:rPr lang="en-US" altLang="ja-JP" sz="2800" b="1" dirty="0">
                <a:latin typeface="メイリオ" panose="020B0604030504040204" pitchFamily="50" charset="-128"/>
                <a:ea typeface="メイリオ" panose="020B0604030504040204" pitchFamily="50" charset="-128"/>
              </a:rPr>
              <a:t>3</a:t>
            </a:r>
            <a:r>
              <a:rPr lang="ja-JP" altLang="en-US" sz="2800" b="1" dirty="0">
                <a:latin typeface="メイリオ" panose="020B0604030504040204" pitchFamily="50" charset="-128"/>
                <a:ea typeface="メイリオ" panose="020B0604030504040204" pitchFamily="50" charset="-128"/>
              </a:rPr>
              <a:t>限と</a:t>
            </a:r>
            <a:r>
              <a:rPr lang="en-US" altLang="ja-JP" sz="2800" b="1" dirty="0">
                <a:latin typeface="メイリオ" panose="020B0604030504040204" pitchFamily="50" charset="-128"/>
                <a:ea typeface="メイリオ" panose="020B0604030504040204" pitchFamily="50" charset="-128"/>
              </a:rPr>
              <a:t>4</a:t>
            </a:r>
            <a:r>
              <a:rPr lang="ja-JP" altLang="en-US" sz="2800" b="1" dirty="0">
                <a:latin typeface="メイリオ" panose="020B0604030504040204" pitchFamily="50" charset="-128"/>
                <a:ea typeface="メイリオ" panose="020B0604030504040204" pitchFamily="50" charset="-128"/>
              </a:rPr>
              <a:t>限の間</a:t>
            </a:r>
            <a:r>
              <a:rPr lang="ja-JP" altLang="en-US" sz="2800" dirty="0">
                <a:latin typeface="メイリオ" panose="020B0604030504040204" pitchFamily="50" charset="-128"/>
                <a:ea typeface="メイリオ" panose="020B0604030504040204" pitchFamily="50" charset="-128"/>
              </a:rPr>
              <a:t>に昼寝タイムを導入　　　　　　　　　例）３限　　　・・・</a:t>
            </a:r>
            <a:r>
              <a:rPr lang="en-US" altLang="ja-JP" sz="2800" dirty="0">
                <a:latin typeface="メイリオ" panose="020B0604030504040204" pitchFamily="50" charset="-128"/>
                <a:ea typeface="メイリオ" panose="020B0604030504040204" pitchFamily="50" charset="-128"/>
              </a:rPr>
              <a:t>12</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15</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13</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30</a:t>
            </a:r>
          </a:p>
          <a:p>
            <a:r>
              <a:rPr lang="ja-JP" altLang="en-US" sz="2800" dirty="0">
                <a:latin typeface="メイリオ" panose="020B0604030504040204" pitchFamily="50" charset="-128"/>
                <a:ea typeface="メイリオ" panose="020B0604030504040204" pitchFamily="50" charset="-128"/>
              </a:rPr>
              <a:t>　　昼寝タイム・・・</a:t>
            </a:r>
            <a:r>
              <a:rPr lang="en-US" altLang="ja-JP" sz="2800" dirty="0">
                <a:latin typeface="メイリオ" panose="020B0604030504040204" pitchFamily="50" charset="-128"/>
                <a:ea typeface="メイリオ" panose="020B0604030504040204" pitchFamily="50" charset="-128"/>
              </a:rPr>
              <a:t>13</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30</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13</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50</a:t>
            </a:r>
          </a:p>
          <a:p>
            <a:r>
              <a:rPr lang="ja-JP" altLang="en-US" sz="2800" dirty="0">
                <a:latin typeface="メイリオ" panose="020B0604030504040204" pitchFamily="50" charset="-128"/>
                <a:ea typeface="メイリオ" panose="020B0604030504040204" pitchFamily="50" charset="-128"/>
              </a:rPr>
              <a:t>　　移動休憩　・・・</a:t>
            </a:r>
            <a:r>
              <a:rPr lang="en-US" altLang="ja-JP" sz="2800" dirty="0">
                <a:latin typeface="メイリオ" panose="020B0604030504040204" pitchFamily="50" charset="-128"/>
                <a:ea typeface="メイリオ" panose="020B0604030504040204" pitchFamily="50" charset="-128"/>
              </a:rPr>
              <a:t>13</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50</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14</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00</a:t>
            </a:r>
          </a:p>
          <a:p>
            <a:r>
              <a:rPr lang="ja-JP" altLang="en-US" sz="2800" dirty="0">
                <a:latin typeface="メイリオ" panose="020B0604030504040204" pitchFamily="50" charset="-128"/>
                <a:ea typeface="メイリオ" panose="020B0604030504040204" pitchFamily="50" charset="-128"/>
              </a:rPr>
              <a:t>　　４限　　　・・・</a:t>
            </a:r>
            <a:r>
              <a:rPr lang="en-US" altLang="ja-JP" sz="2800" dirty="0">
                <a:latin typeface="メイリオ" panose="020B0604030504040204" pitchFamily="50" charset="-128"/>
                <a:ea typeface="メイリオ" panose="020B0604030504040204" pitchFamily="50" charset="-128"/>
              </a:rPr>
              <a:t>14</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00</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15</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15</a:t>
            </a:r>
          </a:p>
          <a:p>
            <a:r>
              <a:rPr lang="ja-JP" altLang="en-US" sz="2800" dirty="0">
                <a:latin typeface="メイリオ" panose="020B0604030504040204" pitchFamily="50" charset="-128"/>
                <a:ea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６限　　　・・・</a:t>
            </a:r>
            <a:r>
              <a:rPr lang="en-US" altLang="ja-JP" sz="2800" dirty="0">
                <a:latin typeface="メイリオ" panose="020B0604030504040204" pitchFamily="50" charset="-128"/>
                <a:ea typeface="メイリオ" panose="020B0604030504040204" pitchFamily="50" charset="-128"/>
              </a:rPr>
              <a:t>17</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00</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18</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15</a:t>
            </a:r>
          </a:p>
          <a:p>
            <a:endParaRPr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・提案先：</a:t>
            </a:r>
            <a:r>
              <a:rPr lang="ja-JP" altLang="en-US" sz="2800" dirty="0">
                <a:latin typeface="メイリオ" panose="020B0604030504040204" pitchFamily="50" charset="-128"/>
                <a:ea typeface="メイリオ" panose="020B0604030504040204" pitchFamily="50" charset="-128"/>
              </a:rPr>
              <a:t>筑波大学</a:t>
            </a:r>
            <a:endParaRPr kumimoji="1"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67774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905E6-7ACB-48E8-946E-80D314474723}"/>
              </a:ext>
            </a:extLst>
          </p:cNvPr>
          <p:cNvSpPr>
            <a:spLocks noGrp="1"/>
          </p:cNvSpPr>
          <p:nvPr>
            <p:ph type="title"/>
          </p:nvPr>
        </p:nvSpPr>
        <p:spPr>
          <a:xfrm>
            <a:off x="457200" y="573298"/>
            <a:ext cx="8229600" cy="1143000"/>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③睡眠に関する正しい知識の啓発</a:t>
            </a:r>
          </a:p>
        </p:txBody>
      </p:sp>
      <p:sp>
        <p:nvSpPr>
          <p:cNvPr id="3" name="スライド番号プレースホルダー 2">
            <a:extLst>
              <a:ext uri="{FF2B5EF4-FFF2-40B4-BE49-F238E27FC236}">
                <a16:creationId xmlns:a16="http://schemas.microsoft.com/office/drawing/2014/main" id="{206FF16C-D539-4812-94EC-90B4CAB269CA}"/>
              </a:ext>
            </a:extLst>
          </p:cNvPr>
          <p:cNvSpPr>
            <a:spLocks noGrp="1"/>
          </p:cNvSpPr>
          <p:nvPr>
            <p:ph type="sldNum" sz="quarter" idx="12"/>
          </p:nvPr>
        </p:nvSpPr>
        <p:spPr/>
        <p:txBody>
          <a:bodyPr/>
          <a:lstStyle/>
          <a:p>
            <a:fld id="{E9791DFF-FD54-7B44-9A52-7D9A5D7D4C11}" type="slidenum">
              <a:rPr kumimoji="1" lang="ja-JP" altLang="en-US" smtClean="0"/>
              <a:t>52</a:t>
            </a:fld>
            <a:endParaRPr kumimoji="1" lang="ja-JP" altLang="en-US"/>
          </a:p>
        </p:txBody>
      </p:sp>
      <p:sp>
        <p:nvSpPr>
          <p:cNvPr id="4" name="正方形/長方形 3">
            <a:extLst>
              <a:ext uri="{FF2B5EF4-FFF2-40B4-BE49-F238E27FC236}">
                <a16:creationId xmlns:a16="http://schemas.microsoft.com/office/drawing/2014/main" id="{A30160ED-FFC1-4EC6-A4D2-92D8D77A34A3}"/>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1F6CE06-6905-4C4E-9144-1A395EB8F417}"/>
              </a:ext>
            </a:extLst>
          </p:cNvPr>
          <p:cNvSpPr txBox="1"/>
          <p:nvPr/>
        </p:nvSpPr>
        <p:spPr>
          <a:xfrm>
            <a:off x="879152" y="2964828"/>
            <a:ext cx="7385695" cy="2246769"/>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・概要：授業中居眠りをしてしまう人に協力してもらい、睡眠に関する知識を教え、事後日中のパフォーマンスが向上したか調査</a:t>
            </a:r>
            <a:endParaRPr lang="en-US" altLang="ja-JP" sz="2800" dirty="0">
              <a:latin typeface="メイリオ" panose="020B0604030504040204" pitchFamily="50" charset="-128"/>
              <a:ea typeface="メイリオ" panose="020B0604030504040204" pitchFamily="50" charset="-128"/>
            </a:endParaRPr>
          </a:p>
          <a:p>
            <a:endParaRPr kumimoji="1" lang="en-US" altLang="ja-JP" sz="2800" dirty="0">
              <a:latin typeface="メイリオ" panose="020B0604030504040204" pitchFamily="50" charset="-128"/>
              <a:ea typeface="メイリオ" panose="020B0604030504040204" pitchFamily="50" charset="-128"/>
            </a:endParaRPr>
          </a:p>
          <a:p>
            <a:endParaRPr kumimoji="1"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44211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905E6-7ACB-48E8-946E-80D314474723}"/>
              </a:ext>
            </a:extLst>
          </p:cNvPr>
          <p:cNvSpPr>
            <a:spLocks noGrp="1"/>
          </p:cNvSpPr>
          <p:nvPr>
            <p:ph type="title"/>
          </p:nvPr>
        </p:nvSpPr>
        <p:spPr>
          <a:xfrm>
            <a:off x="457200" y="513446"/>
            <a:ext cx="8229600" cy="1143000"/>
          </a:xfrm>
        </p:spPr>
        <p:txBody>
          <a:bodyPr>
            <a:normAutofit/>
          </a:bodyPr>
          <a:lstStyle/>
          <a:p>
            <a:r>
              <a:rPr kumimoji="1" lang="ja-JP" altLang="en-US" dirty="0">
                <a:latin typeface="メイリオ" panose="020B0604030504040204" pitchFamily="50" charset="-128"/>
                <a:ea typeface="メイリオ" panose="020B0604030504040204" pitchFamily="50" charset="-128"/>
              </a:rPr>
              <a:t>④睡眠グッズの提案</a:t>
            </a:r>
          </a:p>
        </p:txBody>
      </p:sp>
      <p:sp>
        <p:nvSpPr>
          <p:cNvPr id="3" name="スライド番号プレースホルダー 2">
            <a:extLst>
              <a:ext uri="{FF2B5EF4-FFF2-40B4-BE49-F238E27FC236}">
                <a16:creationId xmlns:a16="http://schemas.microsoft.com/office/drawing/2014/main" id="{206FF16C-D539-4812-94EC-90B4CAB269CA}"/>
              </a:ext>
            </a:extLst>
          </p:cNvPr>
          <p:cNvSpPr>
            <a:spLocks noGrp="1"/>
          </p:cNvSpPr>
          <p:nvPr>
            <p:ph type="sldNum" sz="quarter" idx="12"/>
          </p:nvPr>
        </p:nvSpPr>
        <p:spPr/>
        <p:txBody>
          <a:bodyPr/>
          <a:lstStyle/>
          <a:p>
            <a:fld id="{E9791DFF-FD54-7B44-9A52-7D9A5D7D4C11}" type="slidenum">
              <a:rPr kumimoji="1" lang="ja-JP" altLang="en-US" smtClean="0"/>
              <a:t>53</a:t>
            </a:fld>
            <a:endParaRPr kumimoji="1" lang="ja-JP" altLang="en-US"/>
          </a:p>
        </p:txBody>
      </p:sp>
      <p:sp>
        <p:nvSpPr>
          <p:cNvPr id="4" name="正方形/長方形 3">
            <a:extLst>
              <a:ext uri="{FF2B5EF4-FFF2-40B4-BE49-F238E27FC236}">
                <a16:creationId xmlns:a16="http://schemas.microsoft.com/office/drawing/2014/main" id="{A30160ED-FFC1-4EC6-A4D2-92D8D77A34A3}"/>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1F6CE06-6905-4C4E-9144-1A395EB8F417}"/>
              </a:ext>
            </a:extLst>
          </p:cNvPr>
          <p:cNvSpPr txBox="1"/>
          <p:nvPr/>
        </p:nvSpPr>
        <p:spPr>
          <a:xfrm>
            <a:off x="1233461" y="2803506"/>
            <a:ext cx="7120830"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・概要：授業中居眠りをしてしまう人に協力してもらい、睡眠グッズを実際に使ってもらい、事後日中のパフォーマンスが向上したか調査</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・場所：中央図書館</a:t>
            </a:r>
            <a:r>
              <a:rPr lang="en-US" altLang="ja-JP" sz="2400"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階リフレッシュルーム</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11062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905E6-7ACB-48E8-946E-80D314474723}"/>
              </a:ext>
            </a:extLst>
          </p:cNvPr>
          <p:cNvSpPr>
            <a:spLocks noGrp="1"/>
          </p:cNvSpPr>
          <p:nvPr>
            <p:ph type="title"/>
          </p:nvPr>
        </p:nvSpPr>
        <p:spPr/>
        <p:txBody>
          <a:bodyPr>
            <a:normAutofit/>
          </a:bodyPr>
          <a:lstStyle/>
          <a:p>
            <a:r>
              <a:rPr lang="ja-JP" altLang="en-US" dirty="0">
                <a:latin typeface="メイリオ" panose="020B0604030504040204" pitchFamily="50" charset="-128"/>
                <a:ea typeface="メイリオ" panose="020B0604030504040204" pitchFamily="50" charset="-128"/>
              </a:rPr>
              <a:t>睡眠ドーム</a:t>
            </a:r>
            <a:endParaRPr kumimoji="1" lang="ja-JP" altLang="en-US"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206FF16C-D539-4812-94EC-90B4CAB269CA}"/>
              </a:ext>
            </a:extLst>
          </p:cNvPr>
          <p:cNvSpPr>
            <a:spLocks noGrp="1"/>
          </p:cNvSpPr>
          <p:nvPr>
            <p:ph type="sldNum" sz="quarter" idx="12"/>
          </p:nvPr>
        </p:nvSpPr>
        <p:spPr/>
        <p:txBody>
          <a:bodyPr/>
          <a:lstStyle/>
          <a:p>
            <a:fld id="{E9791DFF-FD54-7B44-9A52-7D9A5D7D4C11}" type="slidenum">
              <a:rPr kumimoji="1" lang="ja-JP" altLang="en-US" smtClean="0"/>
              <a:t>54</a:t>
            </a:fld>
            <a:endParaRPr kumimoji="1" lang="ja-JP" altLang="en-US"/>
          </a:p>
        </p:txBody>
      </p:sp>
      <p:sp>
        <p:nvSpPr>
          <p:cNvPr id="4" name="正方形/長方形 3">
            <a:extLst>
              <a:ext uri="{FF2B5EF4-FFF2-40B4-BE49-F238E27FC236}">
                <a16:creationId xmlns:a16="http://schemas.microsoft.com/office/drawing/2014/main" id="{A30160ED-FFC1-4EC6-A4D2-92D8D77A34A3}"/>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1F6CE06-6905-4C4E-9144-1A395EB8F417}"/>
              </a:ext>
            </a:extLst>
          </p:cNvPr>
          <p:cNvSpPr txBox="1"/>
          <p:nvPr/>
        </p:nvSpPr>
        <p:spPr>
          <a:xfrm>
            <a:off x="-561415" y="1150022"/>
            <a:ext cx="14798327" cy="1569660"/>
          </a:xfrm>
          <a:prstGeom prst="rect">
            <a:avLst/>
          </a:prstGeom>
          <a:noFill/>
        </p:spPr>
        <p:txBody>
          <a:bodyPr wrap="square" rtlCol="0">
            <a:spAutoFit/>
          </a:bodyPr>
          <a:lstStyle/>
          <a:p>
            <a:endParaRPr lang="en-US" altLang="ja-JP" sz="2400" dirty="0"/>
          </a:p>
          <a:p>
            <a:endParaRPr kumimoji="1" lang="en-US" altLang="ja-JP" sz="2400" dirty="0"/>
          </a:p>
          <a:p>
            <a:endParaRPr kumimoji="1" lang="en-US" altLang="ja-JP" sz="2400" dirty="0"/>
          </a:p>
          <a:p>
            <a:endParaRPr kumimoji="1" lang="ja-JP" altLang="en-US" sz="2400" dirty="0"/>
          </a:p>
        </p:txBody>
      </p:sp>
      <p:pic>
        <p:nvPicPr>
          <p:cNvPr id="4098" name="Picture 2" descr="home:shakoug:s1611277:Desktop:0070-3799_02.jpg">
            <a:extLst>
              <a:ext uri="{FF2B5EF4-FFF2-40B4-BE49-F238E27FC236}">
                <a16:creationId xmlns:a16="http://schemas.microsoft.com/office/drawing/2014/main" id="{91E640AD-4C5E-40A0-BF8C-5EA17B4BCB5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45609" y="1417638"/>
            <a:ext cx="5452782" cy="49777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21280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F933E9-B299-4FB5-9AEE-E494E217B642}"/>
              </a:ext>
            </a:extLst>
          </p:cNvPr>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パワーナップ</a:t>
            </a:r>
            <a:endParaRPr kumimoji="1" lang="ja-JP" altLang="en-US"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7BCC5A41-0987-48F7-95BB-B86530F5160C}"/>
              </a:ext>
            </a:extLst>
          </p:cNvPr>
          <p:cNvSpPr>
            <a:spLocks noGrp="1"/>
          </p:cNvSpPr>
          <p:nvPr>
            <p:ph type="sldNum" sz="quarter" idx="12"/>
          </p:nvPr>
        </p:nvSpPr>
        <p:spPr/>
        <p:txBody>
          <a:bodyPr/>
          <a:lstStyle/>
          <a:p>
            <a:fld id="{E9791DFF-FD54-7B44-9A52-7D9A5D7D4C11}" type="slidenum">
              <a:rPr kumimoji="1" lang="ja-JP" altLang="en-US" smtClean="0"/>
              <a:t>55</a:t>
            </a:fld>
            <a:endParaRPr kumimoji="1" lang="ja-JP" altLang="en-US"/>
          </a:p>
        </p:txBody>
      </p:sp>
      <p:pic>
        <p:nvPicPr>
          <p:cNvPr id="5122" name="Picture 2" descr="home:shakoug:s1611277:Desktop:p54020_1489397463_34745_1200x1200.jpg">
            <a:extLst>
              <a:ext uri="{FF2B5EF4-FFF2-40B4-BE49-F238E27FC236}">
                <a16:creationId xmlns:a16="http://schemas.microsoft.com/office/drawing/2014/main" id="{C125E676-1D2D-4E5C-8D8A-78F0AB9A1B3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69896" y="0"/>
            <a:ext cx="1748118" cy="1748118"/>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ome:shakoug:s1611277:Desktop:c0889ab12b9c5c2ad2af75d551ad29e6.jpg">
            <a:extLst>
              <a:ext uri="{FF2B5EF4-FFF2-40B4-BE49-F238E27FC236}">
                <a16:creationId xmlns:a16="http://schemas.microsoft.com/office/drawing/2014/main" id="{7B81C771-CBFE-4D85-B35F-01FD774ADFC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9896" y="2013552"/>
            <a:ext cx="6813068" cy="414246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ome:shakoug:s1611277:Desktop:p54020_1489397463_34745_1200x1200.jpg">
            <a:extLst>
              <a:ext uri="{FF2B5EF4-FFF2-40B4-BE49-F238E27FC236}">
                <a16:creationId xmlns:a16="http://schemas.microsoft.com/office/drawing/2014/main" id="{5B8CEEA1-1686-447C-AD92-F75369D3C13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25988" y="70691"/>
            <a:ext cx="1748118" cy="17481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8210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905E6-7ACB-48E8-946E-80D314474723}"/>
              </a:ext>
            </a:extLst>
          </p:cNvPr>
          <p:cNvSpPr>
            <a:spLocks noGrp="1"/>
          </p:cNvSpPr>
          <p:nvPr>
            <p:ph type="title"/>
          </p:nvPr>
        </p:nvSpPr>
        <p:spPr>
          <a:xfrm>
            <a:off x="457200" y="522588"/>
            <a:ext cx="8229600" cy="1143000"/>
          </a:xfrm>
        </p:spPr>
        <p:txBody>
          <a:bodyPr>
            <a:normAutofit/>
          </a:bodyPr>
          <a:lstStyle/>
          <a:p>
            <a:r>
              <a:rPr kumimoji="1" lang="en-US" altLang="ja-JP" dirty="0">
                <a:latin typeface="メイリオ" panose="020B0604030504040204" pitchFamily="50" charset="-128"/>
                <a:ea typeface="メイリオ" panose="020B0604030504040204" pitchFamily="50" charset="-128"/>
              </a:rPr>
              <a:t>⑤</a:t>
            </a:r>
            <a:r>
              <a:rPr kumimoji="1" lang="ja-JP" altLang="en-US" dirty="0">
                <a:latin typeface="メイリオ" panose="020B0604030504040204" pitchFamily="50" charset="-128"/>
                <a:ea typeface="メイリオ" panose="020B0604030504040204" pitchFamily="50" charset="-128"/>
              </a:rPr>
              <a:t>昼寝スペースの提案</a:t>
            </a:r>
          </a:p>
        </p:txBody>
      </p:sp>
      <p:sp>
        <p:nvSpPr>
          <p:cNvPr id="3" name="スライド番号プレースホルダー 2">
            <a:extLst>
              <a:ext uri="{FF2B5EF4-FFF2-40B4-BE49-F238E27FC236}">
                <a16:creationId xmlns:a16="http://schemas.microsoft.com/office/drawing/2014/main" id="{206FF16C-D539-4812-94EC-90B4CAB269CA}"/>
              </a:ext>
            </a:extLst>
          </p:cNvPr>
          <p:cNvSpPr>
            <a:spLocks noGrp="1"/>
          </p:cNvSpPr>
          <p:nvPr>
            <p:ph type="sldNum" sz="quarter" idx="12"/>
          </p:nvPr>
        </p:nvSpPr>
        <p:spPr/>
        <p:txBody>
          <a:bodyPr/>
          <a:lstStyle/>
          <a:p>
            <a:fld id="{E9791DFF-FD54-7B44-9A52-7D9A5D7D4C11}" type="slidenum">
              <a:rPr kumimoji="1" lang="ja-JP" altLang="en-US" smtClean="0"/>
              <a:t>56</a:t>
            </a:fld>
            <a:endParaRPr kumimoji="1" lang="ja-JP" altLang="en-US"/>
          </a:p>
        </p:txBody>
      </p:sp>
      <p:sp>
        <p:nvSpPr>
          <p:cNvPr id="4" name="正方形/長方形 3">
            <a:extLst>
              <a:ext uri="{FF2B5EF4-FFF2-40B4-BE49-F238E27FC236}">
                <a16:creationId xmlns:a16="http://schemas.microsoft.com/office/drawing/2014/main" id="{A30160ED-FFC1-4EC6-A4D2-92D8D77A34A3}"/>
              </a:ext>
            </a:extLst>
          </p:cNvPr>
          <p:cNvSpPr/>
          <p:nvPr/>
        </p:nvSpPr>
        <p:spPr>
          <a:xfrm>
            <a:off x="0" y="6421820"/>
            <a:ext cx="9144000" cy="436179"/>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1F6CE06-6905-4C4E-9144-1A395EB8F417}"/>
              </a:ext>
            </a:extLst>
          </p:cNvPr>
          <p:cNvSpPr txBox="1"/>
          <p:nvPr/>
        </p:nvSpPr>
        <p:spPr>
          <a:xfrm>
            <a:off x="1198621" y="2773253"/>
            <a:ext cx="6989415" cy="2677656"/>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概要：筑波大学構内の昼寝ができるスペースを調査し、マップ化</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目的：空コマに効率的に昼寝ができるようにする</a:t>
            </a:r>
            <a:endParaRPr lang="en-US" altLang="ja-JP" sz="24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90043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kumimoji="1" lang="ja-JP" altLang="en-US" smtClean="0"/>
              <a:t>57</a:t>
            </a:fld>
            <a:endParaRPr kumimoji="1" lang="ja-JP" altLang="en-US"/>
          </a:p>
        </p:txBody>
      </p:sp>
      <p:graphicFrame>
        <p:nvGraphicFramePr>
          <p:cNvPr id="3" name="グラフ 2"/>
          <p:cNvGraphicFramePr>
            <a:graphicFrameLocks/>
          </p:cNvGraphicFramePr>
          <p:nvPr>
            <p:extLst>
              <p:ext uri="{D42A27DB-BD31-4B8C-83A1-F6EECF244321}">
                <p14:modId xmlns:p14="http://schemas.microsoft.com/office/powerpoint/2010/main" val="1113900900"/>
              </p:ext>
            </p:extLst>
          </p:nvPr>
        </p:nvGraphicFramePr>
        <p:xfrm>
          <a:off x="304800" y="274737"/>
          <a:ext cx="8381999" cy="6081614"/>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986972" y="274736"/>
            <a:ext cx="723275"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（人）</a:t>
            </a:r>
          </a:p>
        </p:txBody>
      </p:sp>
      <p:sp>
        <p:nvSpPr>
          <p:cNvPr id="7" name="テキスト ボックス 6"/>
          <p:cNvSpPr txBox="1"/>
          <p:nvPr/>
        </p:nvSpPr>
        <p:spPr>
          <a:xfrm>
            <a:off x="2278742" y="6332248"/>
            <a:ext cx="5032147"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図　就寝時刻と授業</a:t>
            </a:r>
            <a:r>
              <a:rPr lang="ja-JP" altLang="en-US" dirty="0">
                <a:latin typeface="メイリオ" panose="020B0604030504040204" pitchFamily="50" charset="-128"/>
                <a:ea typeface="メイリオ" panose="020B0604030504040204" pitchFamily="50" charset="-128"/>
              </a:rPr>
              <a:t>中の眠気の頻度の分布図</a:t>
            </a:r>
            <a:r>
              <a:rPr kumimoji="1" lang="ja-JP" altLang="en-US" dirty="0">
                <a:latin typeface="メイリオ" panose="020B0604030504040204" pitchFamily="50" charset="-128"/>
                <a:ea typeface="メイリオ" panose="020B0604030504040204" pitchFamily="50" charset="-128"/>
              </a:rPr>
              <a:t>　</a:t>
            </a:r>
          </a:p>
        </p:txBody>
      </p:sp>
      <p:cxnSp>
        <p:nvCxnSpPr>
          <p:cNvPr id="8" name="直線コネクタ 7"/>
          <p:cNvCxnSpPr/>
          <p:nvPr/>
        </p:nvCxnSpPr>
        <p:spPr>
          <a:xfrm>
            <a:off x="3582308" y="3659208"/>
            <a:ext cx="266700" cy="460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492954" y="2176843"/>
            <a:ext cx="323850" cy="50134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5206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kumimoji="1" lang="ja-JP" altLang="en-US" smtClean="0"/>
              <a:t>58</a:t>
            </a:fld>
            <a:endParaRPr kumimoji="1" lang="ja-JP" altLang="en-US"/>
          </a:p>
        </p:txBody>
      </p:sp>
      <p:grpSp>
        <p:nvGrpSpPr>
          <p:cNvPr id="19" name="グループ化 18"/>
          <p:cNvGrpSpPr/>
          <p:nvPr/>
        </p:nvGrpSpPr>
        <p:grpSpPr>
          <a:xfrm>
            <a:off x="258609" y="272030"/>
            <a:ext cx="8448259" cy="6040323"/>
            <a:chOff x="0" y="0"/>
            <a:chExt cx="5524500" cy="3600450"/>
          </a:xfrm>
        </p:grpSpPr>
        <p:graphicFrame>
          <p:nvGraphicFramePr>
            <p:cNvPr id="20" name="グラフ 19"/>
            <p:cNvGraphicFramePr/>
            <p:nvPr>
              <p:extLst>
                <p:ext uri="{D42A27DB-BD31-4B8C-83A1-F6EECF244321}">
                  <p14:modId xmlns:p14="http://schemas.microsoft.com/office/powerpoint/2010/main" val="591299484"/>
                </p:ext>
              </p:extLst>
            </p:nvPr>
          </p:nvGraphicFramePr>
          <p:xfrm>
            <a:off x="0" y="0"/>
            <a:ext cx="5524500" cy="3600450"/>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グループ化 20"/>
            <p:cNvGrpSpPr/>
            <p:nvPr/>
          </p:nvGrpSpPr>
          <p:grpSpPr>
            <a:xfrm>
              <a:off x="4170606" y="642937"/>
              <a:ext cx="637307" cy="219076"/>
              <a:chOff x="4170606" y="642937"/>
              <a:chExt cx="637307" cy="219076"/>
            </a:xfrm>
          </p:grpSpPr>
          <p:sp>
            <p:nvSpPr>
              <p:cNvPr id="22" name="角丸四角形 21"/>
              <p:cNvSpPr/>
              <p:nvPr/>
            </p:nvSpPr>
            <p:spPr>
              <a:xfrm>
                <a:off x="4170606" y="642937"/>
                <a:ext cx="637307" cy="219076"/>
              </a:xfrm>
              <a:prstGeom prst="roundRect">
                <a:avLst/>
              </a:prstGeom>
              <a:solidFill>
                <a:sysClr val="window" lastClr="FFFFFF"/>
              </a:solidFill>
              <a:ln w="19050" cap="flat" cmpd="sng" algn="ctr">
                <a:solidFill>
                  <a:srgbClr val="A5A5A5">
                    <a:shade val="50000"/>
                  </a:srgbClr>
                </a:solidFill>
                <a:prstDash val="solid"/>
                <a:miter lim="800000"/>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a:t>
                </a:r>
                <a:r>
                  <a:rPr kumimoji="0" lang="ja-JP" altLang="en-US" sz="14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寝ない</a:t>
                </a:r>
              </a:p>
            </p:txBody>
          </p:sp>
          <p:sp>
            <p:nvSpPr>
              <p:cNvPr id="23" name="正方形/長方形 22"/>
              <p:cNvSpPr/>
              <p:nvPr/>
            </p:nvSpPr>
            <p:spPr>
              <a:xfrm>
                <a:off x="4200525" y="704851"/>
                <a:ext cx="85725" cy="95250"/>
              </a:xfrm>
              <a:prstGeom prst="rect">
                <a:avLst/>
              </a:prstGeom>
              <a:solidFill>
                <a:srgbClr val="A5A5A5"/>
              </a:solidFill>
              <a:ln w="12700" cap="flat" cmpd="sng" algn="ctr">
                <a:solidFill>
                  <a:srgbClr val="A5A5A5">
                    <a:shade val="50000"/>
                  </a:srgbClr>
                </a:solidFill>
                <a:prstDash val="solid"/>
                <a:miter lim="800000"/>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grpSp>
      </p:grpSp>
      <p:cxnSp>
        <p:nvCxnSpPr>
          <p:cNvPr id="24" name="直線コネクタ 23"/>
          <p:cNvCxnSpPr/>
          <p:nvPr/>
        </p:nvCxnSpPr>
        <p:spPr>
          <a:xfrm flipV="1">
            <a:off x="6233443" y="1436327"/>
            <a:ext cx="405812" cy="20810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4292599" y="2466975"/>
            <a:ext cx="1314451" cy="276225"/>
            <a:chOff x="123825" y="0"/>
            <a:chExt cx="1009651" cy="295275"/>
          </a:xfrm>
        </p:grpSpPr>
        <p:sp>
          <p:nvSpPr>
            <p:cNvPr id="31" name="角丸四角形 30"/>
            <p:cNvSpPr/>
            <p:nvPr/>
          </p:nvSpPr>
          <p:spPr>
            <a:xfrm>
              <a:off x="123825" y="0"/>
              <a:ext cx="1009651" cy="295275"/>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t>　</a:t>
              </a:r>
              <a:r>
                <a:rPr lang="ja-JP" altLang="en-US" sz="1200" dirty="0">
                  <a:solidFill>
                    <a:sysClr val="windowText" lastClr="000000"/>
                  </a:solidFill>
                  <a:latin typeface="メイリオ" panose="020B0604030504040204" pitchFamily="50" charset="-128"/>
                  <a:ea typeface="メイリオ" panose="020B0604030504040204" pitchFamily="50" charset="-128"/>
                </a:rPr>
                <a:t>たまに寝る</a:t>
              </a:r>
              <a:endParaRPr lang="ja-JP" sz="1200" dirty="0">
                <a:solidFill>
                  <a:sysClr val="windowText" lastClr="000000"/>
                </a:solidFill>
                <a:latin typeface="メイリオ" panose="020B0604030504040204" pitchFamily="50" charset="-128"/>
                <a:ea typeface="メイリオ" panose="020B0604030504040204" pitchFamily="50" charset="-128"/>
              </a:endParaRPr>
            </a:p>
          </p:txBody>
        </p:sp>
        <p:sp>
          <p:nvSpPr>
            <p:cNvPr id="32" name="正方形/長方形 31"/>
            <p:cNvSpPr/>
            <p:nvPr/>
          </p:nvSpPr>
          <p:spPr>
            <a:xfrm>
              <a:off x="184150" y="126999"/>
              <a:ext cx="85725" cy="952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grpSp>
        <p:nvGrpSpPr>
          <p:cNvPr id="26" name="グループ化 25"/>
          <p:cNvGrpSpPr/>
          <p:nvPr/>
        </p:nvGrpSpPr>
        <p:grpSpPr>
          <a:xfrm>
            <a:off x="3301999" y="4164691"/>
            <a:ext cx="990600" cy="333375"/>
            <a:chOff x="0" y="438150"/>
            <a:chExt cx="990600" cy="333375"/>
          </a:xfrm>
        </p:grpSpPr>
        <p:sp>
          <p:nvSpPr>
            <p:cNvPr id="29" name="角丸四角形 28"/>
            <p:cNvSpPr/>
            <p:nvPr/>
          </p:nvSpPr>
          <p:spPr>
            <a:xfrm>
              <a:off x="0" y="438150"/>
              <a:ext cx="990600" cy="33337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dirty="0">
                  <a:latin typeface="メイリオ" panose="020B0604030504040204" pitchFamily="50" charset="-128"/>
                  <a:ea typeface="メイリオ" panose="020B0604030504040204" pitchFamily="50" charset="-128"/>
                </a:rPr>
                <a:t>　</a:t>
              </a:r>
              <a:r>
                <a:rPr lang="ja-JP" altLang="en-US" sz="1200" dirty="0">
                  <a:solidFill>
                    <a:sysClr val="windowText" lastClr="000000"/>
                  </a:solidFill>
                  <a:latin typeface="メイリオ" panose="020B0604030504040204" pitchFamily="50" charset="-128"/>
                  <a:ea typeface="メイリオ" panose="020B0604030504040204" pitchFamily="50" charset="-128"/>
                </a:rPr>
                <a:t>よく寝る</a:t>
              </a:r>
              <a:endParaRPr lang="ja-JP" sz="1200" dirty="0">
                <a:solidFill>
                  <a:sysClr val="windowText" lastClr="000000"/>
                </a:solidFill>
                <a:latin typeface="メイリオ" panose="020B0604030504040204" pitchFamily="50" charset="-128"/>
                <a:ea typeface="メイリオ" panose="020B0604030504040204" pitchFamily="50" charset="-128"/>
              </a:endParaRPr>
            </a:p>
          </p:txBody>
        </p:sp>
        <p:sp>
          <p:nvSpPr>
            <p:cNvPr id="30" name="正方形/長方形 29"/>
            <p:cNvSpPr/>
            <p:nvPr/>
          </p:nvSpPr>
          <p:spPr>
            <a:xfrm>
              <a:off x="98424" y="565149"/>
              <a:ext cx="85725"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cxnSp>
        <p:nvCxnSpPr>
          <p:cNvPr id="27" name="直線コネクタ 26"/>
          <p:cNvCxnSpPr/>
          <p:nvPr/>
        </p:nvCxnSpPr>
        <p:spPr>
          <a:xfrm>
            <a:off x="5565548" y="2719614"/>
            <a:ext cx="342900" cy="2857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288063" y="4445000"/>
            <a:ext cx="504825" cy="704850"/>
          </a:xfrm>
          <a:prstGeom prst="line">
            <a:avLst/>
          </a:prstGeom>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783772" y="305464"/>
            <a:ext cx="723275"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（人）</a:t>
            </a:r>
          </a:p>
        </p:txBody>
      </p:sp>
      <p:sp>
        <p:nvSpPr>
          <p:cNvPr id="36" name="テキスト ボックス 35"/>
          <p:cNvSpPr txBox="1"/>
          <p:nvPr/>
        </p:nvSpPr>
        <p:spPr>
          <a:xfrm>
            <a:off x="2278742" y="6332248"/>
            <a:ext cx="5493812"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図　夜間睡眠時間と授業</a:t>
            </a:r>
            <a:r>
              <a:rPr lang="ja-JP" altLang="en-US" dirty="0">
                <a:latin typeface="メイリオ" panose="020B0604030504040204" pitchFamily="50" charset="-128"/>
                <a:ea typeface="メイリオ" panose="020B0604030504040204" pitchFamily="50" charset="-128"/>
              </a:rPr>
              <a:t>中の眠気の頻度の分布図</a:t>
            </a:r>
            <a:r>
              <a:rPr kumimoji="1" lang="ja-JP" altLang="en-US"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930726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34841" y="6002049"/>
            <a:ext cx="5794397" cy="708602"/>
          </a:xfrm>
        </p:spPr>
        <p:txBody>
          <a:bodyPr>
            <a:normAutofit/>
          </a:bodyPr>
          <a:lstStyle/>
          <a:p>
            <a:r>
              <a:rPr kumimoji="1" lang="ja-JP" altLang="en-US" sz="2000" dirty="0">
                <a:latin typeface="メイリオ" panose="020B0604030504040204" pitchFamily="50" charset="-128"/>
                <a:ea typeface="メイリオ" panose="020B0604030504040204" pitchFamily="50" charset="-128"/>
              </a:rPr>
              <a:t>図　通学手段と平均睡眠時間</a:t>
            </a:r>
          </a:p>
        </p:txBody>
      </p:sp>
      <p:sp>
        <p:nvSpPr>
          <p:cNvPr id="4" name="スライド番号プレースホルダー 3"/>
          <p:cNvSpPr>
            <a:spLocks noGrp="1"/>
          </p:cNvSpPr>
          <p:nvPr>
            <p:ph type="sldNum" sz="quarter" idx="12"/>
          </p:nvPr>
        </p:nvSpPr>
        <p:spPr/>
        <p:txBody>
          <a:bodyPr/>
          <a:lstStyle/>
          <a:p>
            <a:fld id="{E9791DFF-FD54-7B44-9A52-7D9A5D7D4C11}" type="slidenum">
              <a:rPr kumimoji="1" lang="ja-JP" altLang="en-US" smtClean="0"/>
              <a:t>59</a:t>
            </a:fld>
            <a:endParaRPr kumimoji="1" lang="ja-JP" altLang="en-US"/>
          </a:p>
        </p:txBody>
      </p:sp>
      <p:graphicFrame>
        <p:nvGraphicFramePr>
          <p:cNvPr id="6" name="グラフ 5"/>
          <p:cNvGraphicFramePr>
            <a:graphicFrameLocks/>
          </p:cNvGraphicFramePr>
          <p:nvPr>
            <p:extLst>
              <p:ext uri="{D42A27DB-BD31-4B8C-83A1-F6EECF244321}">
                <p14:modId xmlns:p14="http://schemas.microsoft.com/office/powerpoint/2010/main" val="3631701820"/>
              </p:ext>
            </p:extLst>
          </p:nvPr>
        </p:nvGraphicFramePr>
        <p:xfrm>
          <a:off x="493835" y="1448385"/>
          <a:ext cx="8039100" cy="436245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493835" y="1135047"/>
            <a:ext cx="539262" cy="261610"/>
          </a:xfrm>
          <a:prstGeom prst="rect">
            <a:avLst/>
          </a:prstGeom>
          <a:noFill/>
        </p:spPr>
        <p:txBody>
          <a:bodyPr wrap="square" rtlCol="0">
            <a:spAutoFit/>
          </a:bodyPr>
          <a:lstStyle/>
          <a:p>
            <a:r>
              <a:rPr kumimoji="1" lang="en-US" altLang="ja-JP" sz="1100" dirty="0"/>
              <a:t>(</a:t>
            </a:r>
            <a:r>
              <a:rPr kumimoji="1" lang="ja-JP" altLang="en-US" sz="1050" dirty="0"/>
              <a:t>時間</a:t>
            </a:r>
            <a:r>
              <a:rPr kumimoji="1" lang="en-US" altLang="ja-JP" sz="1050" dirty="0"/>
              <a:t>)</a:t>
            </a:r>
            <a:endParaRPr kumimoji="1" lang="ja-JP" altLang="en-US" sz="1050" dirty="0"/>
          </a:p>
        </p:txBody>
      </p:sp>
      <p:sp>
        <p:nvSpPr>
          <p:cNvPr id="8" name="テキスト ボックス 7"/>
          <p:cNvSpPr txBox="1"/>
          <p:nvPr/>
        </p:nvSpPr>
        <p:spPr>
          <a:xfrm>
            <a:off x="830325" y="508347"/>
            <a:ext cx="7366119" cy="707886"/>
          </a:xfrm>
          <a:prstGeom prst="rect">
            <a:avLst/>
          </a:prstGeom>
          <a:noFill/>
        </p:spPr>
        <p:txBody>
          <a:bodyPr wrap="none" rtlCol="0">
            <a:spAutoFit/>
          </a:bodyPr>
          <a:lstStyle/>
          <a:p>
            <a:r>
              <a:rPr kumimoji="1" lang="ja-JP" altLang="en-US" sz="4000" dirty="0">
                <a:solidFill>
                  <a:srgbClr val="FF9300"/>
                </a:solidFill>
                <a:latin typeface="メイリオ" panose="020B0604030504040204" pitchFamily="50" charset="-128"/>
                <a:ea typeface="メイリオ" panose="020B0604030504040204" pitchFamily="50" charset="-128"/>
              </a:rPr>
              <a:t>通学時間と平均睡眠時間の関係</a:t>
            </a:r>
          </a:p>
        </p:txBody>
      </p:sp>
    </p:spTree>
    <p:extLst>
      <p:ext uri="{BB962C8B-B14F-4D97-AF65-F5344CB8AC3E}">
        <p14:creationId xmlns:p14="http://schemas.microsoft.com/office/powerpoint/2010/main" val="403304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8000"/>
          </a:blip>
          <a:stretch>
            <a:fillRect/>
          </a:stretch>
        </a:blip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3285E6D-0DEE-924E-9971-270CE658C3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5407" y="3098291"/>
            <a:ext cx="2695464" cy="2695464"/>
          </a:xfrm>
          <a:prstGeom prst="rect">
            <a:avLst/>
          </a:prstGeom>
        </p:spPr>
      </p:pic>
      <p:pic>
        <p:nvPicPr>
          <p:cNvPr id="8" name="図 7">
            <a:extLst>
              <a:ext uri="{FF2B5EF4-FFF2-40B4-BE49-F238E27FC236}">
                <a16:creationId xmlns:a16="http://schemas.microsoft.com/office/drawing/2014/main" id="{79CB7D2B-D901-6840-9C1B-6C2372C96C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08040" y="3094414"/>
            <a:ext cx="2695464" cy="2695464"/>
          </a:xfrm>
          <a:prstGeom prst="rect">
            <a:avLst/>
          </a:prstGeom>
        </p:spPr>
      </p:pic>
      <p:grpSp>
        <p:nvGrpSpPr>
          <p:cNvPr id="2" name="グループ化 1"/>
          <p:cNvGrpSpPr/>
          <p:nvPr/>
        </p:nvGrpSpPr>
        <p:grpSpPr>
          <a:xfrm>
            <a:off x="2585514" y="2884189"/>
            <a:ext cx="5998940" cy="2787264"/>
            <a:chOff x="2585514" y="2884189"/>
            <a:chExt cx="5998940" cy="2787264"/>
          </a:xfrm>
        </p:grpSpPr>
        <p:sp>
          <p:nvSpPr>
            <p:cNvPr id="9" name="下矢印 8">
              <a:extLst>
                <a:ext uri="{FF2B5EF4-FFF2-40B4-BE49-F238E27FC236}">
                  <a16:creationId xmlns:a16="http://schemas.microsoft.com/office/drawing/2014/main" id="{F75F2DFE-4F14-E649-B530-2DD3EF2D7F67}"/>
                </a:ext>
              </a:extLst>
            </p:cNvPr>
            <p:cNvSpPr/>
            <p:nvPr/>
          </p:nvSpPr>
          <p:spPr>
            <a:xfrm>
              <a:off x="3629060" y="2972211"/>
              <a:ext cx="2714386" cy="2699242"/>
            </a:xfrm>
            <a:prstGeom prst="downArrow">
              <a:avLst>
                <a:gd name="adj1" fmla="val 68362"/>
                <a:gd name="adj2" fmla="val 26130"/>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ja-JP" sz="3200" dirty="0">
                  <a:solidFill>
                    <a:prstClr val="white"/>
                  </a:solidFill>
                  <a:latin typeface="Meiryo" panose="020B0604030504040204" pitchFamily="34" charset="-128"/>
                  <a:ea typeface="Meiryo" panose="020B0604030504040204" pitchFamily="34" charset="-128"/>
                </a:rPr>
                <a:t>3</a:t>
              </a:r>
              <a:r>
                <a:rPr lang="en-US" altLang="ja-JP" sz="3200" dirty="0">
                  <a:solidFill>
                    <a:prstClr val="white"/>
                  </a:solidFill>
                  <a:latin typeface="Meiryo" panose="020B0604030504040204" pitchFamily="34" charset="-128"/>
                  <a:ea typeface="Meiryo" panose="020B0604030504040204" pitchFamily="34" charset="-128"/>
                </a:rPr>
                <a:t>8.5</a:t>
              </a:r>
              <a:r>
                <a:rPr kumimoji="1" lang="en-US" altLang="ja-JP" sz="32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低下</a:t>
              </a:r>
            </a:p>
          </p:txBody>
        </p:sp>
        <p:pic>
          <p:nvPicPr>
            <p:cNvPr id="12" name="図 11">
              <a:extLst>
                <a:ext uri="{FF2B5EF4-FFF2-40B4-BE49-F238E27FC236}">
                  <a16:creationId xmlns:a16="http://schemas.microsoft.com/office/drawing/2014/main" id="{9D1080D1-7988-D542-917C-7449BAE93C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02332" y="2884189"/>
              <a:ext cx="1282122" cy="1282122"/>
            </a:xfrm>
            <a:prstGeom prst="rect">
              <a:avLst/>
            </a:prstGeom>
          </p:spPr>
        </p:pic>
        <p:pic>
          <p:nvPicPr>
            <p:cNvPr id="13" name="図 12">
              <a:extLst>
                <a:ext uri="{FF2B5EF4-FFF2-40B4-BE49-F238E27FC236}">
                  <a16:creationId xmlns:a16="http://schemas.microsoft.com/office/drawing/2014/main" id="{E9E3DB7B-B05C-874A-B6C8-E66F407F1D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85514" y="2884189"/>
              <a:ext cx="1282122" cy="1282122"/>
            </a:xfrm>
            <a:prstGeom prst="rect">
              <a:avLst/>
            </a:prstGeom>
          </p:spPr>
        </p:pic>
      </p:grpSp>
      <p:grpSp>
        <p:nvGrpSpPr>
          <p:cNvPr id="18" name="グループ化 17">
            <a:extLst>
              <a:ext uri="{FF2B5EF4-FFF2-40B4-BE49-F238E27FC236}">
                <a16:creationId xmlns:a16="http://schemas.microsoft.com/office/drawing/2014/main" id="{67D656F4-16AF-8F4E-BAC1-88AF42721699}"/>
              </a:ext>
            </a:extLst>
          </p:cNvPr>
          <p:cNvGrpSpPr/>
          <p:nvPr/>
        </p:nvGrpSpPr>
        <p:grpSpPr>
          <a:xfrm>
            <a:off x="457659" y="1926118"/>
            <a:ext cx="7856959" cy="707886"/>
            <a:chOff x="462454" y="1560358"/>
            <a:chExt cx="7856959" cy="707886"/>
          </a:xfrm>
        </p:grpSpPr>
        <p:sp>
          <p:nvSpPr>
            <p:cNvPr id="4" name="テキスト ボックス 3">
              <a:extLst>
                <a:ext uri="{FF2B5EF4-FFF2-40B4-BE49-F238E27FC236}">
                  <a16:creationId xmlns:a16="http://schemas.microsoft.com/office/drawing/2014/main" id="{EA11ADC5-8266-F446-B909-58267909DFA8}"/>
                </a:ext>
              </a:extLst>
            </p:cNvPr>
            <p:cNvSpPr txBox="1"/>
            <p:nvPr/>
          </p:nvSpPr>
          <p:spPr>
            <a:xfrm>
              <a:off x="462454" y="1709139"/>
              <a:ext cx="2714205"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眠気がある時</a:t>
              </a:r>
              <a:r>
                <a:rPr kumimoji="1" lang="en-US" altLang="ja-JP" sz="2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endParaRPr kumimoji="1" lang="ja-JP" altLang="en-US" sz="2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6" name="テキスト ボックス 15">
              <a:extLst>
                <a:ext uri="{FF2B5EF4-FFF2-40B4-BE49-F238E27FC236}">
                  <a16:creationId xmlns:a16="http://schemas.microsoft.com/office/drawing/2014/main" id="{42C5975E-0072-6A49-97D5-3EAA54A134FF}"/>
                </a:ext>
              </a:extLst>
            </p:cNvPr>
            <p:cNvSpPr txBox="1"/>
            <p:nvPr/>
          </p:nvSpPr>
          <p:spPr>
            <a:xfrm>
              <a:off x="3005138" y="1560358"/>
              <a:ext cx="5314275"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仕事の作業効率が低下</a:t>
              </a:r>
            </a:p>
          </p:txBody>
        </p:sp>
      </p:grpSp>
      <p:sp>
        <p:nvSpPr>
          <p:cNvPr id="11" name="角丸四角形 10">
            <a:extLst>
              <a:ext uri="{FF2B5EF4-FFF2-40B4-BE49-F238E27FC236}">
                <a16:creationId xmlns:a16="http://schemas.microsoft.com/office/drawing/2014/main" id="{90DAF062-2680-C140-9200-313317A5F362}"/>
              </a:ext>
            </a:extLst>
          </p:cNvPr>
          <p:cNvSpPr/>
          <p:nvPr/>
        </p:nvSpPr>
        <p:spPr>
          <a:xfrm>
            <a:off x="457659" y="289367"/>
            <a:ext cx="4183790" cy="9722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5" name="テキスト ボックス 4">
            <a:extLst>
              <a:ext uri="{FF2B5EF4-FFF2-40B4-BE49-F238E27FC236}">
                <a16:creationId xmlns:a16="http://schemas.microsoft.com/office/drawing/2014/main" id="{3980E345-02ED-104C-BF3A-31C780FFAFC1}"/>
              </a:ext>
            </a:extLst>
          </p:cNvPr>
          <p:cNvSpPr txBox="1"/>
          <p:nvPr/>
        </p:nvSpPr>
        <p:spPr>
          <a:xfrm>
            <a:off x="918338" y="491569"/>
            <a:ext cx="3262432"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社会的悪影響</a:t>
            </a:r>
          </a:p>
        </p:txBody>
      </p:sp>
      <p:sp>
        <p:nvSpPr>
          <p:cNvPr id="3" name="スライド番号プレースホルダー 2">
            <a:extLst>
              <a:ext uri="{FF2B5EF4-FFF2-40B4-BE49-F238E27FC236}">
                <a16:creationId xmlns:a16="http://schemas.microsoft.com/office/drawing/2014/main" id="{BF1C7385-33DC-A247-99A0-7F45D73B4353}"/>
              </a:ext>
            </a:extLst>
          </p:cNvPr>
          <p:cNvSpPr>
            <a:spLocks noGrp="1"/>
          </p:cNvSpPr>
          <p:nvPr>
            <p:ph type="sldNum" sz="quarter" idx="12"/>
          </p:nvPr>
        </p:nvSpPr>
        <p:spPr/>
        <p:txBody>
          <a:bodyPr/>
          <a:lstStyle/>
          <a:p>
            <a:fld id="{E9791DFF-FD54-7B44-9A52-7D9A5D7D4C11}" type="slidenum">
              <a:rPr kumimoji="1" lang="ja-JP" altLang="en-US" smtClean="0"/>
              <a:t>6</a:t>
            </a:fld>
            <a:endParaRPr kumimoji="1" lang="ja-JP" altLang="en-US"/>
          </a:p>
        </p:txBody>
      </p:sp>
      <p:sp>
        <p:nvSpPr>
          <p:cNvPr id="17" name="正方形/長方形 16"/>
          <p:cNvSpPr/>
          <p:nvPr/>
        </p:nvSpPr>
        <p:spPr>
          <a:xfrm>
            <a:off x="3226575" y="6264143"/>
            <a:ext cx="6968300"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出典：</a:t>
            </a:r>
            <a:r>
              <a:rPr kumimoji="1" lang="en-US" altLang="ja-JP" sz="1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un</a:t>
            </a:r>
            <a:r>
              <a:rPr kumimoji="1" lang="en-US" altLang="ja-JP" sz="1400" b="0" i="0" u="none" strike="noStrike" kern="1200" cap="none" spc="0" normalizeH="0" noProof="0" dirty="0">
                <a:ln>
                  <a:noFill/>
                </a:ln>
                <a:solidFill>
                  <a:prstClr val="black"/>
                </a:solidFill>
                <a:effectLst/>
                <a:uLnTx/>
                <a:uFillTx/>
                <a:latin typeface="Meiryo" panose="020B0604030504040204" pitchFamily="34" charset="-128"/>
                <a:ea typeface="Meiryo" panose="020B0604030504040204" pitchFamily="34" charset="-128"/>
              </a:rPr>
              <a:t> press e-news</a:t>
            </a:r>
            <a:r>
              <a:rPr kumimoji="1" lang="ja-JP" altLang="en-US" sz="1400" b="0" i="0" u="none" strike="noStrike" kern="1200" cap="none" spc="0" normalizeH="0" noProof="0" dirty="0">
                <a:ln>
                  <a:noFill/>
                </a:ln>
                <a:solidFill>
                  <a:prstClr val="black"/>
                </a:solidFill>
                <a:effectLst/>
                <a:uLnTx/>
                <a:uFillTx/>
                <a:latin typeface="Meiryo" panose="020B0604030504040204" pitchFamily="34" charset="-128"/>
                <a:ea typeface="Meiryo" panose="020B0604030504040204" pitchFamily="34" charset="-128"/>
              </a:rPr>
              <a:t>「内山教授</a:t>
            </a:r>
            <a:r>
              <a:rPr kumimoji="1" lang="en-US" altLang="ja-JP" sz="1400" b="0" i="0" u="none" strike="noStrike" kern="1200" cap="none" spc="0" normalizeH="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1400" b="0" i="0" u="none" strike="noStrike" kern="1200" cap="none" spc="0" normalizeH="0" noProof="0" dirty="0">
                <a:ln>
                  <a:noFill/>
                </a:ln>
                <a:solidFill>
                  <a:prstClr val="black"/>
                </a:solidFill>
                <a:effectLst/>
                <a:uLnTx/>
                <a:uFillTx/>
                <a:latin typeface="Meiryo" panose="020B0604030504040204" pitchFamily="34" charset="-128"/>
                <a:ea typeface="Meiryo" panose="020B0604030504040204" pitchFamily="34" charset="-128"/>
              </a:rPr>
              <a:t>不眠症睡眠不足の損失」</a:t>
            </a:r>
            <a:r>
              <a:rPr kumimoji="1" lang="en-US" altLang="ja-JP" sz="1400" b="0" i="0" u="none" strike="noStrike" kern="1200" cap="none" spc="0" normalizeH="0" baseline="30000" noProof="0" dirty="0">
                <a:ln>
                  <a:noFill/>
                </a:ln>
                <a:solidFill>
                  <a:prstClr val="black"/>
                </a:solidFill>
                <a:effectLst/>
                <a:uLnTx/>
                <a:uFillTx/>
                <a:latin typeface="Meiryo" panose="020B0604030504040204" pitchFamily="34" charset="-128"/>
                <a:ea typeface="Meiryo" panose="020B0604030504040204" pitchFamily="34" charset="-128"/>
              </a:rPr>
              <a:t>2)</a:t>
            </a:r>
          </a:p>
          <a:p>
            <a:pPr lvl="0">
              <a:defRPr/>
            </a:pPr>
            <a:r>
              <a:rPr lang="en-US" altLang="ja-JP" sz="1400" dirty="0">
                <a:solidFill>
                  <a:prstClr val="black"/>
                </a:solidFill>
                <a:latin typeface="Meiryo" panose="020B0604030504040204" pitchFamily="34" charset="-128"/>
                <a:ea typeface="Meiryo" panose="020B0604030504040204" pitchFamily="34" charset="-128"/>
              </a:rPr>
              <a:t>http://www.nu-press.net/archives/article000256.html</a:t>
            </a:r>
          </a:p>
          <a:p>
            <a:pPr lvl="0">
              <a:defRPr/>
            </a:pPr>
            <a:r>
              <a:rPr kumimoji="1" lang="ja-JP" altLang="en-US" sz="1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Tree>
    <p:extLst>
      <p:ext uri="{BB962C8B-B14F-4D97-AF65-F5344CB8AC3E}">
        <p14:creationId xmlns:p14="http://schemas.microsoft.com/office/powerpoint/2010/main" val="41909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3771" y="5784850"/>
            <a:ext cx="8229600" cy="1143000"/>
          </a:xfrm>
        </p:spPr>
        <p:txBody>
          <a:bodyPr>
            <a:normAutofit/>
          </a:bodyPr>
          <a:lstStyle/>
          <a:p>
            <a:r>
              <a:rPr lang="ja-JP" altLang="en-US" sz="2000" dirty="0">
                <a:latin typeface="メイリオ" panose="020B0604030504040204" pitchFamily="50" charset="-128"/>
                <a:ea typeface="メイリオ" panose="020B0604030504040204" pitchFamily="50" charset="-128"/>
              </a:rPr>
              <a:t>図　授業中に寝る頻度と</a:t>
            </a:r>
            <a:r>
              <a:rPr kumimoji="1" lang="ja-JP" altLang="en-US" sz="2000" dirty="0">
                <a:latin typeface="メイリオ" panose="020B0604030504040204" pitchFamily="50" charset="-128"/>
                <a:ea typeface="メイリオ" panose="020B0604030504040204" pitchFamily="50" charset="-128"/>
              </a:rPr>
              <a:t>スタンフォード眠気尺度</a:t>
            </a:r>
          </a:p>
        </p:txBody>
      </p:sp>
      <p:sp>
        <p:nvSpPr>
          <p:cNvPr id="4" name="スライド番号プレースホルダー 3"/>
          <p:cNvSpPr>
            <a:spLocks noGrp="1"/>
          </p:cNvSpPr>
          <p:nvPr>
            <p:ph type="sldNum" sz="quarter" idx="12"/>
          </p:nvPr>
        </p:nvSpPr>
        <p:spPr/>
        <p:txBody>
          <a:bodyPr/>
          <a:lstStyle/>
          <a:p>
            <a:fld id="{E9791DFF-FD54-7B44-9A52-7D9A5D7D4C11}" type="slidenum">
              <a:rPr kumimoji="1" lang="ja-JP" altLang="en-US" smtClean="0"/>
              <a:t>60</a:t>
            </a:fld>
            <a:endParaRPr kumimoji="1" lang="ja-JP" altLang="en-US"/>
          </a:p>
        </p:txBody>
      </p:sp>
      <p:pic>
        <p:nvPicPr>
          <p:cNvPr id="6" name="図 5"/>
          <p:cNvPicPr>
            <a:picLocks noChangeAspect="1"/>
          </p:cNvPicPr>
          <p:nvPr/>
        </p:nvPicPr>
        <p:blipFill>
          <a:blip r:embed="rId2"/>
          <a:stretch>
            <a:fillRect/>
          </a:stretch>
        </p:blipFill>
        <p:spPr>
          <a:xfrm>
            <a:off x="513771" y="1006728"/>
            <a:ext cx="8235875" cy="4945553"/>
          </a:xfrm>
          <a:prstGeom prst="rect">
            <a:avLst/>
          </a:prstGeom>
        </p:spPr>
      </p:pic>
      <p:sp>
        <p:nvSpPr>
          <p:cNvPr id="7" name="テキスト ボックス 6"/>
          <p:cNvSpPr txBox="1"/>
          <p:nvPr/>
        </p:nvSpPr>
        <p:spPr>
          <a:xfrm>
            <a:off x="513771" y="912549"/>
            <a:ext cx="402674" cy="261610"/>
          </a:xfrm>
          <a:prstGeom prst="rect">
            <a:avLst/>
          </a:prstGeom>
          <a:noFill/>
        </p:spPr>
        <p:txBody>
          <a:bodyPr wrap="none" rtlCol="0">
            <a:spAutoFit/>
          </a:bodyPr>
          <a:lstStyle/>
          <a:p>
            <a:r>
              <a:rPr kumimoji="1" lang="en-US" altLang="ja-JP" sz="1050" dirty="0"/>
              <a:t>(</a:t>
            </a:r>
            <a:r>
              <a:rPr kumimoji="1" lang="ja-JP" altLang="en-US" sz="1050" dirty="0"/>
              <a:t>点</a:t>
            </a:r>
            <a:r>
              <a:rPr kumimoji="1" lang="en-US" altLang="ja-JP" sz="1100" dirty="0"/>
              <a:t>)</a:t>
            </a:r>
            <a:endParaRPr kumimoji="1" lang="ja-JP" altLang="en-US" sz="1100" dirty="0"/>
          </a:p>
        </p:txBody>
      </p:sp>
      <p:sp>
        <p:nvSpPr>
          <p:cNvPr id="8" name="タイトル 1"/>
          <p:cNvSpPr txBox="1">
            <a:spLocks/>
          </p:cNvSpPr>
          <p:nvPr/>
        </p:nvSpPr>
        <p:spPr>
          <a:xfrm>
            <a:off x="-296720" y="0"/>
            <a:ext cx="985058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000" dirty="0">
                <a:solidFill>
                  <a:srgbClr val="FF9300"/>
                </a:solidFill>
                <a:latin typeface="メイリオ" panose="020B0604030504040204" pitchFamily="50" charset="-128"/>
                <a:ea typeface="メイリオ" panose="020B0604030504040204" pitchFamily="50" charset="-128"/>
              </a:rPr>
              <a:t>授業中に寝る頻度とスタンフォード眠気尺度の関係</a:t>
            </a:r>
          </a:p>
        </p:txBody>
      </p:sp>
    </p:spTree>
    <p:extLst>
      <p:ext uri="{BB962C8B-B14F-4D97-AF65-F5344CB8AC3E}">
        <p14:creationId xmlns:p14="http://schemas.microsoft.com/office/powerpoint/2010/main" val="347244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コンテンツ プレースホルダー 10"/>
          <p:cNvGraphicFramePr>
            <a:graphicFrameLocks noGrp="1"/>
          </p:cNvGraphicFramePr>
          <p:nvPr>
            <p:ph idx="1"/>
            <p:extLst>
              <p:ext uri="{D42A27DB-BD31-4B8C-83A1-F6EECF244321}">
                <p14:modId xmlns:p14="http://schemas.microsoft.com/office/powerpoint/2010/main" val="2176312264"/>
              </p:ext>
            </p:extLst>
          </p:nvPr>
        </p:nvGraphicFramePr>
        <p:xfrm>
          <a:off x="0" y="2400941"/>
          <a:ext cx="4892170" cy="3560292"/>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619303" y="6215747"/>
            <a:ext cx="3448380" cy="323165"/>
          </a:xfrm>
          <a:prstGeom prst="rect">
            <a:avLst/>
          </a:prstGeom>
          <a:noFill/>
        </p:spPr>
        <p:txBody>
          <a:bodyPr wrap="none" rtlCol="0">
            <a:spAutoFit/>
          </a:bodyPr>
          <a:lstStyle/>
          <a:p>
            <a:r>
              <a:rPr lang="ja-JP" altLang="en-US" sz="1500" dirty="0">
                <a:latin typeface="メイリオ" panose="020B0604030504040204" pitchFamily="50" charset="-128"/>
                <a:ea typeface="メイリオ" panose="020B0604030504040204" pitchFamily="50" charset="-128"/>
              </a:rPr>
              <a:t>図</a:t>
            </a:r>
            <a:r>
              <a:rPr lang="en-US" altLang="ja-JP" sz="1500" dirty="0">
                <a:latin typeface="メイリオ" panose="020B0604030504040204" pitchFamily="50" charset="-128"/>
                <a:ea typeface="メイリオ" panose="020B0604030504040204" pitchFamily="50" charset="-128"/>
              </a:rPr>
              <a:t> </a:t>
            </a:r>
            <a:r>
              <a:rPr lang="ja-JP" altLang="en-US" sz="1500" dirty="0">
                <a:latin typeface="メイリオ" panose="020B0604030504040204" pitchFamily="50" charset="-128"/>
                <a:ea typeface="メイリオ" panose="020B0604030504040204" pitchFamily="50" charset="-128"/>
              </a:rPr>
              <a:t>授業で眠くなる頻度（大学院生）</a:t>
            </a:r>
          </a:p>
        </p:txBody>
      </p:sp>
      <p:grpSp>
        <p:nvGrpSpPr>
          <p:cNvPr id="4" name="グループ化 3"/>
          <p:cNvGrpSpPr/>
          <p:nvPr/>
        </p:nvGrpSpPr>
        <p:grpSpPr>
          <a:xfrm>
            <a:off x="4843679" y="2400941"/>
            <a:ext cx="4272612" cy="4092694"/>
            <a:chOff x="6320969" y="1159912"/>
            <a:chExt cx="5876925" cy="5498194"/>
          </a:xfrm>
        </p:grpSpPr>
        <p:graphicFrame>
          <p:nvGraphicFramePr>
            <p:cNvPr id="15" name="グラフ 14"/>
            <p:cNvGraphicFramePr/>
            <p:nvPr>
              <p:extLst/>
            </p:nvPr>
          </p:nvGraphicFramePr>
          <p:xfrm>
            <a:off x="6320969" y="1159912"/>
            <a:ext cx="5876925" cy="4792374"/>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p:cNvSpPr txBox="1"/>
            <p:nvPr/>
          </p:nvSpPr>
          <p:spPr>
            <a:xfrm>
              <a:off x="6890304" y="6244633"/>
              <a:ext cx="4738254" cy="413473"/>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図</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授業で眠くなる頻度眠気（学群生）</a:t>
              </a:r>
            </a:p>
          </p:txBody>
        </p:sp>
      </p:grpSp>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7557" y="1158878"/>
            <a:ext cx="5157663" cy="1156817"/>
          </a:xfrm>
          <a:prstGeom prst="rect">
            <a:avLst/>
          </a:prstGeom>
        </p:spPr>
      </p:pic>
      <p:sp>
        <p:nvSpPr>
          <p:cNvPr id="12" name="テキスト ボックス 11"/>
          <p:cNvSpPr txBox="1"/>
          <p:nvPr/>
        </p:nvSpPr>
        <p:spPr>
          <a:xfrm>
            <a:off x="0" y="533778"/>
            <a:ext cx="9212778" cy="584775"/>
          </a:xfrm>
          <a:prstGeom prst="rect">
            <a:avLst/>
          </a:prstGeom>
          <a:noFill/>
        </p:spPr>
        <p:txBody>
          <a:bodyPr wrap="none" rtlCol="0">
            <a:spAutoFit/>
          </a:bodyPr>
          <a:lstStyle/>
          <a:p>
            <a:r>
              <a:rPr lang="ja-JP" altLang="en-US" sz="3200" dirty="0">
                <a:solidFill>
                  <a:srgbClr val="FF9300"/>
                </a:solidFill>
                <a:latin typeface="メイリオ" panose="020B0604030504040204" pitchFamily="50" charset="-128"/>
                <a:ea typeface="メイリオ" panose="020B0604030504040204" pitchFamily="50" charset="-128"/>
              </a:rPr>
              <a:t>学群生・大学院生間の授業で眠くなる頻度の比較</a:t>
            </a:r>
          </a:p>
        </p:txBody>
      </p:sp>
      <p:sp>
        <p:nvSpPr>
          <p:cNvPr id="2" name="スライド番号プレースホルダー 1">
            <a:extLst>
              <a:ext uri="{FF2B5EF4-FFF2-40B4-BE49-F238E27FC236}">
                <a16:creationId xmlns:a16="http://schemas.microsoft.com/office/drawing/2014/main" id="{39D55418-E889-FE49-BD31-25BC65E1E8B6}"/>
              </a:ext>
            </a:extLst>
          </p:cNvPr>
          <p:cNvSpPr>
            <a:spLocks noGrp="1"/>
          </p:cNvSpPr>
          <p:nvPr>
            <p:ph type="sldNum" sz="quarter" idx="12"/>
          </p:nvPr>
        </p:nvSpPr>
        <p:spPr/>
        <p:txBody>
          <a:bodyPr/>
          <a:lstStyle/>
          <a:p>
            <a:fld id="{E9791DFF-FD54-7B44-9A52-7D9A5D7D4C11}" type="slidenum">
              <a:rPr kumimoji="1" lang="ja-JP" altLang="en-US" smtClean="0"/>
              <a:t>61</a:t>
            </a:fld>
            <a:endParaRPr kumimoji="1" lang="ja-JP" altLang="en-US"/>
          </a:p>
        </p:txBody>
      </p:sp>
    </p:spTree>
    <p:extLst>
      <p:ext uri="{BB962C8B-B14F-4D97-AF65-F5344CB8AC3E}">
        <p14:creationId xmlns:p14="http://schemas.microsoft.com/office/powerpoint/2010/main" val="4257741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9E8FCBF8-3E08-A44F-B562-3DDA89A6B6B6}"/>
              </a:ext>
            </a:extLst>
          </p:cNvPr>
          <p:cNvGrpSpPr/>
          <p:nvPr/>
        </p:nvGrpSpPr>
        <p:grpSpPr>
          <a:xfrm>
            <a:off x="-518140" y="1042958"/>
            <a:ext cx="6130664" cy="4445495"/>
            <a:chOff x="272046" y="917972"/>
            <a:chExt cx="6554236" cy="4820239"/>
          </a:xfrm>
        </p:grpSpPr>
        <p:pic>
          <p:nvPicPr>
            <p:cNvPr id="14" name="図 13">
              <a:extLst>
                <a:ext uri="{FF2B5EF4-FFF2-40B4-BE49-F238E27FC236}">
                  <a16:creationId xmlns:a16="http://schemas.microsoft.com/office/drawing/2014/main" id="{00B8603B-A7BF-5248-9FBB-6D1F34235B0A}"/>
                </a:ext>
              </a:extLst>
            </p:cNvPr>
            <p:cNvPicPr>
              <a:picLocks noChangeAspect="1"/>
            </p:cNvPicPr>
            <p:nvPr/>
          </p:nvPicPr>
          <p:blipFill>
            <a:blip r:embed="rId2"/>
            <a:stretch>
              <a:fillRect/>
            </a:stretch>
          </p:blipFill>
          <p:spPr>
            <a:xfrm>
              <a:off x="272046" y="917972"/>
              <a:ext cx="6554236" cy="4820239"/>
            </a:xfrm>
            <a:prstGeom prst="rect">
              <a:avLst/>
            </a:prstGeom>
          </p:spPr>
        </p:pic>
        <p:sp>
          <p:nvSpPr>
            <p:cNvPr id="18" name="テキスト ボックス 17">
              <a:extLst>
                <a:ext uri="{FF2B5EF4-FFF2-40B4-BE49-F238E27FC236}">
                  <a16:creationId xmlns:a16="http://schemas.microsoft.com/office/drawing/2014/main" id="{5E98E7A7-969D-1140-9CAF-3AEA063265DB}"/>
                </a:ext>
              </a:extLst>
            </p:cNvPr>
            <p:cNvSpPr txBox="1"/>
            <p:nvPr/>
          </p:nvSpPr>
          <p:spPr>
            <a:xfrm>
              <a:off x="4548755" y="5368879"/>
              <a:ext cx="827471"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rPr>
                <a:t>N=50</a:t>
              </a:r>
              <a:endParaRPr kumimoji="1" lang="ja-JP" altLang="en-US" dirty="0">
                <a:latin typeface="メイリオ" panose="020B0604030504040204" pitchFamily="50" charset="-128"/>
                <a:ea typeface="メイリオ" panose="020B0604030504040204" pitchFamily="50" charset="-128"/>
              </a:endParaRPr>
            </a:p>
          </p:txBody>
        </p:sp>
      </p:grpSp>
      <p:grpSp>
        <p:nvGrpSpPr>
          <p:cNvPr id="19" name="グループ化 18">
            <a:extLst>
              <a:ext uri="{FF2B5EF4-FFF2-40B4-BE49-F238E27FC236}">
                <a16:creationId xmlns:a16="http://schemas.microsoft.com/office/drawing/2014/main" id="{64CC416E-0449-DB4A-9BE0-1964AEC51EA0}"/>
              </a:ext>
            </a:extLst>
          </p:cNvPr>
          <p:cNvGrpSpPr/>
          <p:nvPr/>
        </p:nvGrpSpPr>
        <p:grpSpPr>
          <a:xfrm>
            <a:off x="3716585" y="1161456"/>
            <a:ext cx="6003358" cy="4405267"/>
            <a:chOff x="5551811" y="1468521"/>
            <a:chExt cx="6048306" cy="4392011"/>
          </a:xfrm>
        </p:grpSpPr>
        <p:pic>
          <p:nvPicPr>
            <p:cNvPr id="20" name="図 19">
              <a:extLst>
                <a:ext uri="{FF2B5EF4-FFF2-40B4-BE49-F238E27FC236}">
                  <a16:creationId xmlns:a16="http://schemas.microsoft.com/office/drawing/2014/main" id="{68145AAA-D354-F949-A583-AA5392AEBFC4}"/>
                </a:ext>
              </a:extLst>
            </p:cNvPr>
            <p:cNvPicPr>
              <a:picLocks noChangeAspect="1"/>
            </p:cNvPicPr>
            <p:nvPr/>
          </p:nvPicPr>
          <p:blipFill>
            <a:blip r:embed="rId3"/>
            <a:stretch>
              <a:fillRect/>
            </a:stretch>
          </p:blipFill>
          <p:spPr>
            <a:xfrm>
              <a:off x="5551811" y="1468521"/>
              <a:ext cx="6048306" cy="4392011"/>
            </a:xfrm>
            <a:prstGeom prst="rect">
              <a:avLst/>
            </a:prstGeom>
          </p:spPr>
        </p:pic>
        <p:sp>
          <p:nvSpPr>
            <p:cNvPr id="21" name="テキスト ボックス 20">
              <a:extLst>
                <a:ext uri="{FF2B5EF4-FFF2-40B4-BE49-F238E27FC236}">
                  <a16:creationId xmlns:a16="http://schemas.microsoft.com/office/drawing/2014/main" id="{C558F08A-42B9-5E40-8060-29A1017F91FA}"/>
                </a:ext>
              </a:extLst>
            </p:cNvPr>
            <p:cNvSpPr txBox="1"/>
            <p:nvPr/>
          </p:nvSpPr>
          <p:spPr>
            <a:xfrm>
              <a:off x="9865126" y="5367018"/>
              <a:ext cx="883662" cy="338381"/>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rPr>
                <a:t>N=252</a:t>
              </a:r>
              <a:endParaRPr kumimoji="1" lang="ja-JP" altLang="en-US" dirty="0">
                <a:latin typeface="メイリオ" panose="020B0604030504040204" pitchFamily="50" charset="-128"/>
                <a:ea typeface="メイリオ" panose="020B0604030504040204" pitchFamily="50" charset="-128"/>
              </a:endParaRPr>
            </a:p>
          </p:txBody>
        </p:sp>
      </p:grpSp>
      <p:sp>
        <p:nvSpPr>
          <p:cNvPr id="22" name="テキスト ボックス 21">
            <a:extLst>
              <a:ext uri="{FF2B5EF4-FFF2-40B4-BE49-F238E27FC236}">
                <a16:creationId xmlns:a16="http://schemas.microsoft.com/office/drawing/2014/main" id="{E8BC1E6E-A1FE-3A4D-BDA7-DA23B542A9A5}"/>
              </a:ext>
            </a:extLst>
          </p:cNvPr>
          <p:cNvSpPr txBox="1"/>
          <p:nvPr/>
        </p:nvSpPr>
        <p:spPr>
          <a:xfrm>
            <a:off x="587600" y="654013"/>
            <a:ext cx="8392041" cy="584775"/>
          </a:xfrm>
          <a:prstGeom prst="rect">
            <a:avLst/>
          </a:prstGeom>
          <a:noFill/>
        </p:spPr>
        <p:txBody>
          <a:bodyPr wrap="none" rtlCol="0">
            <a:spAutoFit/>
          </a:bodyPr>
          <a:lstStyle/>
          <a:p>
            <a:r>
              <a:rPr lang="ja-JP" altLang="en-US" sz="3200" dirty="0">
                <a:solidFill>
                  <a:srgbClr val="FF9300"/>
                </a:solidFill>
                <a:latin typeface="メイリオ" panose="020B0604030504040204" pitchFamily="50" charset="-128"/>
                <a:ea typeface="メイリオ" panose="020B0604030504040204" pitchFamily="50" charset="-128"/>
              </a:rPr>
              <a:t>学群生・大学院生間の授業で寝る頻度の比較</a:t>
            </a:r>
            <a:endParaRPr kumimoji="1" lang="ja-JP" altLang="en-US" sz="3200" dirty="0">
              <a:solidFill>
                <a:srgbClr val="FF9300"/>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8D14999B-F164-704D-BDDF-F2DDA29F408A}"/>
              </a:ext>
            </a:extLst>
          </p:cNvPr>
          <p:cNvSpPr txBox="1"/>
          <p:nvPr/>
        </p:nvSpPr>
        <p:spPr>
          <a:xfrm>
            <a:off x="606596" y="5857666"/>
            <a:ext cx="3494867"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図</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授業で寝る頻度（大学院生）</a:t>
            </a:r>
          </a:p>
        </p:txBody>
      </p:sp>
      <p:sp>
        <p:nvSpPr>
          <p:cNvPr id="24" name="テキスト ボックス 23">
            <a:extLst>
              <a:ext uri="{FF2B5EF4-FFF2-40B4-BE49-F238E27FC236}">
                <a16:creationId xmlns:a16="http://schemas.microsoft.com/office/drawing/2014/main" id="{2C261F24-09DE-AA45-810C-7F2AFA751C44}"/>
              </a:ext>
            </a:extLst>
          </p:cNvPr>
          <p:cNvSpPr txBox="1"/>
          <p:nvPr/>
        </p:nvSpPr>
        <p:spPr>
          <a:xfrm>
            <a:off x="5224583" y="5857666"/>
            <a:ext cx="3264035"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図</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授業で寝る頻度（学群生）</a:t>
            </a:r>
            <a:endParaRPr lang="en-US" altLang="ja-JP"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A82789AB-9520-2940-A92A-15CE2AE8F56E}"/>
              </a:ext>
            </a:extLst>
          </p:cNvPr>
          <p:cNvSpPr>
            <a:spLocks noGrp="1"/>
          </p:cNvSpPr>
          <p:nvPr>
            <p:ph type="sldNum" sz="quarter" idx="12"/>
          </p:nvPr>
        </p:nvSpPr>
        <p:spPr/>
        <p:txBody>
          <a:bodyPr/>
          <a:lstStyle/>
          <a:p>
            <a:fld id="{E9791DFF-FD54-7B44-9A52-7D9A5D7D4C11}" type="slidenum">
              <a:rPr kumimoji="1" lang="ja-JP" altLang="en-US" smtClean="0"/>
              <a:t>62</a:t>
            </a:fld>
            <a:endParaRPr kumimoji="1" lang="ja-JP" altLang="en-US"/>
          </a:p>
        </p:txBody>
      </p:sp>
    </p:spTree>
    <p:extLst>
      <p:ext uri="{BB962C8B-B14F-4D97-AF65-F5344CB8AC3E}">
        <p14:creationId xmlns:p14="http://schemas.microsoft.com/office/powerpoint/2010/main" val="1317873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コンテンツ プレースホルダー 6">
            <a:extLst>
              <a:ext uri="{FF2B5EF4-FFF2-40B4-BE49-F238E27FC236}">
                <a16:creationId xmlns:a16="http://schemas.microsoft.com/office/drawing/2014/main" id="{DD05F610-AAA4-314B-9997-018492B55B3B}"/>
              </a:ext>
            </a:extLst>
          </p:cNvPr>
          <p:cNvGraphicFramePr>
            <a:graphicFrameLocks noGrp="1"/>
          </p:cNvGraphicFramePr>
          <p:nvPr>
            <p:ph idx="1"/>
            <p:extLst>
              <p:ext uri="{D42A27DB-BD31-4B8C-83A1-F6EECF244321}">
                <p14:modId xmlns:p14="http://schemas.microsoft.com/office/powerpoint/2010/main" val="954145391"/>
              </p:ext>
            </p:extLst>
          </p:nvPr>
        </p:nvGraphicFramePr>
        <p:xfrm>
          <a:off x="-1715098" y="1367725"/>
          <a:ext cx="8937846" cy="4573111"/>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E224D09A-CD1A-B947-980C-6F287EAAACB7}"/>
              </a:ext>
            </a:extLst>
          </p:cNvPr>
          <p:cNvSpPr txBox="1"/>
          <p:nvPr/>
        </p:nvSpPr>
        <p:spPr>
          <a:xfrm>
            <a:off x="3403909" y="5851651"/>
            <a:ext cx="1092540" cy="400110"/>
          </a:xfrm>
          <a:prstGeom prst="rect">
            <a:avLst/>
          </a:prstGeom>
          <a:noFill/>
        </p:spPr>
        <p:txBody>
          <a:bodyPr wrap="square" rtlCol="0">
            <a:spAutoFit/>
          </a:bodyPr>
          <a:lstStyle/>
          <a:p>
            <a:r>
              <a:rPr kumimoji="1" lang="en-US" altLang="ja-JP" sz="2000" dirty="0">
                <a:latin typeface="メイリオ" panose="020B0604030504040204" pitchFamily="50" charset="-128"/>
                <a:ea typeface="メイリオ" panose="020B0604030504040204" pitchFamily="50" charset="-128"/>
              </a:rPr>
              <a:t>N=303</a:t>
            </a:r>
            <a:endParaRPr kumimoji="1" lang="ja-JP" altLang="en-US" sz="20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B807E5F3-45DB-1048-837B-86BE55FFFFB3}"/>
              </a:ext>
            </a:extLst>
          </p:cNvPr>
          <p:cNvSpPr txBox="1"/>
          <p:nvPr/>
        </p:nvSpPr>
        <p:spPr>
          <a:xfrm>
            <a:off x="1145556" y="6256955"/>
            <a:ext cx="3216537" cy="415498"/>
          </a:xfrm>
          <a:prstGeom prst="rect">
            <a:avLst/>
          </a:prstGeom>
          <a:noFill/>
        </p:spPr>
        <p:txBody>
          <a:bodyPr wrap="square" rtlCol="0">
            <a:spAutoFit/>
          </a:bodyPr>
          <a:lstStyle/>
          <a:p>
            <a:r>
              <a:rPr kumimoji="1" lang="ja-JP" altLang="en-US" sz="2100" dirty="0">
                <a:latin typeface="メイリオ" panose="020B0604030504040204" pitchFamily="50" charset="-128"/>
                <a:ea typeface="メイリオ" panose="020B0604030504040204" pitchFamily="50" charset="-128"/>
              </a:rPr>
              <a:t>図</a:t>
            </a:r>
            <a:r>
              <a:rPr kumimoji="1" lang="en-US" altLang="ja-JP" sz="2100" dirty="0">
                <a:latin typeface="メイリオ" panose="020B0604030504040204" pitchFamily="50" charset="-128"/>
                <a:ea typeface="メイリオ" panose="020B0604030504040204" pitchFamily="50" charset="-128"/>
              </a:rPr>
              <a:t> </a:t>
            </a:r>
            <a:r>
              <a:rPr kumimoji="1" lang="ja-JP" altLang="en-US" sz="2100" dirty="0">
                <a:latin typeface="メイリオ" panose="020B0604030504040204" pitchFamily="50" charset="-128"/>
                <a:ea typeface="メイリオ" panose="020B0604030504040204" pitchFamily="50" charset="-128"/>
              </a:rPr>
              <a:t>授業で眠くなる頻度</a:t>
            </a:r>
          </a:p>
        </p:txBody>
      </p:sp>
      <p:pic>
        <p:nvPicPr>
          <p:cNvPr id="7" name="図 6">
            <a:extLst>
              <a:ext uri="{FF2B5EF4-FFF2-40B4-BE49-F238E27FC236}">
                <a16:creationId xmlns:a16="http://schemas.microsoft.com/office/drawing/2014/main" id="{EB224FD2-43D4-2C49-9DA2-9120880BDD64}"/>
              </a:ext>
            </a:extLst>
          </p:cNvPr>
          <p:cNvPicPr>
            <a:picLocks noChangeAspect="1"/>
          </p:cNvPicPr>
          <p:nvPr/>
        </p:nvPicPr>
        <p:blipFill>
          <a:blip r:embed="rId3"/>
          <a:stretch>
            <a:fillRect/>
          </a:stretch>
        </p:blipFill>
        <p:spPr>
          <a:xfrm>
            <a:off x="3610792" y="1588424"/>
            <a:ext cx="5870309" cy="4258033"/>
          </a:xfrm>
          <a:prstGeom prst="rect">
            <a:avLst/>
          </a:prstGeom>
        </p:spPr>
      </p:pic>
      <p:sp>
        <p:nvSpPr>
          <p:cNvPr id="8" name="テキスト ボックス 7">
            <a:extLst>
              <a:ext uri="{FF2B5EF4-FFF2-40B4-BE49-F238E27FC236}">
                <a16:creationId xmlns:a16="http://schemas.microsoft.com/office/drawing/2014/main" id="{4D684228-DC36-B249-A88A-A594C13BA125}"/>
              </a:ext>
            </a:extLst>
          </p:cNvPr>
          <p:cNvSpPr txBox="1"/>
          <p:nvPr/>
        </p:nvSpPr>
        <p:spPr>
          <a:xfrm>
            <a:off x="5254330" y="6256955"/>
            <a:ext cx="3000943" cy="415498"/>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図</a:t>
            </a:r>
            <a:r>
              <a:rPr lang="en-US" altLang="ja-JP" sz="2100" dirty="0">
                <a:latin typeface="メイリオ" panose="020B0604030504040204" pitchFamily="50" charset="-128"/>
                <a:ea typeface="メイリオ" panose="020B0604030504040204" pitchFamily="50" charset="-128"/>
              </a:rPr>
              <a:t> </a:t>
            </a:r>
            <a:r>
              <a:rPr lang="ja-JP" altLang="en-US" sz="2100" dirty="0">
                <a:latin typeface="メイリオ" panose="020B0604030504040204" pitchFamily="50" charset="-128"/>
                <a:ea typeface="メイリオ" panose="020B0604030504040204" pitchFamily="50" charset="-128"/>
              </a:rPr>
              <a:t>授業で寝る頻度</a:t>
            </a:r>
          </a:p>
        </p:txBody>
      </p:sp>
      <p:sp>
        <p:nvSpPr>
          <p:cNvPr id="9" name="テキスト ボックス 8">
            <a:extLst>
              <a:ext uri="{FF2B5EF4-FFF2-40B4-BE49-F238E27FC236}">
                <a16:creationId xmlns:a16="http://schemas.microsoft.com/office/drawing/2014/main" id="{FBE14820-13BC-F94E-BAC1-2275C6C7F3FA}"/>
              </a:ext>
            </a:extLst>
          </p:cNvPr>
          <p:cNvSpPr txBox="1"/>
          <p:nvPr/>
        </p:nvSpPr>
        <p:spPr>
          <a:xfrm>
            <a:off x="7457474" y="5851651"/>
            <a:ext cx="1128423" cy="400110"/>
          </a:xfrm>
          <a:prstGeom prst="rect">
            <a:avLst/>
          </a:prstGeom>
          <a:noFill/>
        </p:spPr>
        <p:txBody>
          <a:bodyPr wrap="square" rtlCol="0">
            <a:spAutoFit/>
          </a:bodyPr>
          <a:lstStyle/>
          <a:p>
            <a:r>
              <a:rPr kumimoji="1" lang="en-US" altLang="ja-JP" sz="2000" dirty="0">
                <a:latin typeface="メイリオ" panose="020B0604030504040204" pitchFamily="50" charset="-128"/>
                <a:ea typeface="メイリオ" panose="020B0604030504040204" pitchFamily="50" charset="-128"/>
              </a:rPr>
              <a:t>N=302</a:t>
            </a:r>
            <a:endParaRPr kumimoji="1" lang="ja-JP" altLang="en-US" sz="2000" dirty="0">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BEDD6DA9-7AA0-1F47-9052-F5EE4A914355}"/>
              </a:ext>
            </a:extLst>
          </p:cNvPr>
          <p:cNvGrpSpPr/>
          <p:nvPr/>
        </p:nvGrpSpPr>
        <p:grpSpPr>
          <a:xfrm>
            <a:off x="865263" y="2351820"/>
            <a:ext cx="3411266" cy="3375199"/>
            <a:chOff x="781255" y="2336800"/>
            <a:chExt cx="3169148" cy="3174881"/>
          </a:xfrm>
          <a:noFill/>
        </p:grpSpPr>
        <p:cxnSp>
          <p:nvCxnSpPr>
            <p:cNvPr id="12" name="直線コネクタ 11">
              <a:extLst>
                <a:ext uri="{FF2B5EF4-FFF2-40B4-BE49-F238E27FC236}">
                  <a16:creationId xmlns:a16="http://schemas.microsoft.com/office/drawing/2014/main" id="{33CDD013-6CF6-1148-8618-DEBF33F06B71}"/>
                </a:ext>
              </a:extLst>
            </p:cNvPr>
            <p:cNvCxnSpPr/>
            <p:nvPr/>
          </p:nvCxnSpPr>
          <p:spPr>
            <a:xfrm>
              <a:off x="2365829" y="2336800"/>
              <a:ext cx="0" cy="1590307"/>
            </a:xfrm>
            <a:prstGeom prst="line">
              <a:avLst/>
            </a:prstGeom>
            <a:grpFill/>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CA691BF6-5472-1642-BEC9-6F4C782B3326}"/>
                </a:ext>
              </a:extLst>
            </p:cNvPr>
            <p:cNvCxnSpPr>
              <a:cxnSpLocks/>
              <a:endCxn id="14" idx="2"/>
            </p:cNvCxnSpPr>
            <p:nvPr/>
          </p:nvCxnSpPr>
          <p:spPr>
            <a:xfrm flipH="1" flipV="1">
              <a:off x="799396" y="3688021"/>
              <a:ext cx="1566433" cy="239087"/>
            </a:xfrm>
            <a:prstGeom prst="line">
              <a:avLst/>
            </a:prstGeom>
            <a:grpFill/>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円弧 13">
              <a:extLst>
                <a:ext uri="{FF2B5EF4-FFF2-40B4-BE49-F238E27FC236}">
                  <a16:creationId xmlns:a16="http://schemas.microsoft.com/office/drawing/2014/main" id="{395A3E11-0B51-5A46-AD85-0A6900C65CC0}"/>
                </a:ext>
              </a:extLst>
            </p:cNvPr>
            <p:cNvSpPr/>
            <p:nvPr/>
          </p:nvSpPr>
          <p:spPr>
            <a:xfrm>
              <a:off x="781255" y="2342533"/>
              <a:ext cx="3169148" cy="3169148"/>
            </a:xfrm>
            <a:prstGeom prst="arc">
              <a:avLst>
                <a:gd name="adj1" fmla="val 16200000"/>
                <a:gd name="adj2" fmla="val 11314348"/>
              </a:avLst>
            </a:prstGeom>
            <a:grpFill/>
            <a:ln w="762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27E2F51B-0CDA-E34D-86A5-F4DDCE9E8D22}"/>
              </a:ext>
            </a:extLst>
          </p:cNvPr>
          <p:cNvGrpSpPr/>
          <p:nvPr/>
        </p:nvGrpSpPr>
        <p:grpSpPr>
          <a:xfrm>
            <a:off x="4898489" y="2282125"/>
            <a:ext cx="3411266" cy="3381641"/>
            <a:chOff x="4336020" y="2187385"/>
            <a:chExt cx="3169148" cy="3180941"/>
          </a:xfrm>
          <a:noFill/>
        </p:grpSpPr>
        <p:cxnSp>
          <p:nvCxnSpPr>
            <p:cNvPr id="17" name="直線コネクタ 16">
              <a:extLst>
                <a:ext uri="{FF2B5EF4-FFF2-40B4-BE49-F238E27FC236}">
                  <a16:creationId xmlns:a16="http://schemas.microsoft.com/office/drawing/2014/main" id="{D7DD3A30-5ADF-6A41-B0C5-C2BE2E2F47FE}"/>
                </a:ext>
              </a:extLst>
            </p:cNvPr>
            <p:cNvCxnSpPr/>
            <p:nvPr/>
          </p:nvCxnSpPr>
          <p:spPr>
            <a:xfrm>
              <a:off x="5910791" y="2187385"/>
              <a:ext cx="0" cy="1590307"/>
            </a:xfrm>
            <a:prstGeom prst="line">
              <a:avLst/>
            </a:prstGeom>
            <a:grpFill/>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0A94CDAD-CB73-2C4A-8796-1D8DA980C01B}"/>
                </a:ext>
              </a:extLst>
            </p:cNvPr>
            <p:cNvCxnSpPr>
              <a:cxnSpLocks/>
              <a:endCxn id="19" idx="2"/>
            </p:cNvCxnSpPr>
            <p:nvPr/>
          </p:nvCxnSpPr>
          <p:spPr>
            <a:xfrm flipH="1">
              <a:off x="5407965" y="3783753"/>
              <a:ext cx="512629" cy="1499361"/>
            </a:xfrm>
            <a:prstGeom prst="line">
              <a:avLst/>
            </a:prstGeom>
            <a:grpFill/>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円弧 18">
              <a:extLst>
                <a:ext uri="{FF2B5EF4-FFF2-40B4-BE49-F238E27FC236}">
                  <a16:creationId xmlns:a16="http://schemas.microsoft.com/office/drawing/2014/main" id="{50D531B3-6C9E-A54F-BCD3-2DCA64F43A4A}"/>
                </a:ext>
              </a:extLst>
            </p:cNvPr>
            <p:cNvSpPr/>
            <p:nvPr/>
          </p:nvSpPr>
          <p:spPr>
            <a:xfrm>
              <a:off x="4336020" y="2199178"/>
              <a:ext cx="3169148" cy="3169148"/>
            </a:xfrm>
            <a:prstGeom prst="arc">
              <a:avLst>
                <a:gd name="adj1" fmla="val 16200000"/>
                <a:gd name="adj2" fmla="val 6545680"/>
              </a:avLst>
            </a:prstGeom>
            <a:grpFill/>
            <a:ln w="762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grpSp>
      <p:sp>
        <p:nvSpPr>
          <p:cNvPr id="21" name="テキスト ボックス 20">
            <a:extLst>
              <a:ext uri="{FF2B5EF4-FFF2-40B4-BE49-F238E27FC236}">
                <a16:creationId xmlns:a16="http://schemas.microsoft.com/office/drawing/2014/main" id="{5BFE8E93-12A5-9341-93FF-44442FC1AAA8}"/>
              </a:ext>
            </a:extLst>
          </p:cNvPr>
          <p:cNvSpPr txBox="1"/>
          <p:nvPr/>
        </p:nvSpPr>
        <p:spPr>
          <a:xfrm>
            <a:off x="706817" y="176499"/>
            <a:ext cx="7879080" cy="707886"/>
          </a:xfrm>
          <a:prstGeom prst="rect">
            <a:avLst/>
          </a:prstGeom>
          <a:noFill/>
        </p:spPr>
        <p:txBody>
          <a:bodyPr wrap="none" rtlCol="0">
            <a:spAutoFit/>
          </a:bodyPr>
          <a:lstStyle/>
          <a:p>
            <a:r>
              <a:rPr lang="ja-JP" altLang="en-US" sz="4000" dirty="0">
                <a:solidFill>
                  <a:srgbClr val="FF9300"/>
                </a:solidFill>
                <a:latin typeface="メイリオ" panose="020B0604030504040204" pitchFamily="50" charset="-128"/>
                <a:ea typeface="メイリオ" panose="020B0604030504040204" pitchFamily="50" charset="-128"/>
              </a:rPr>
              <a:t>授業で眠くなる・寝てしまう頻度</a:t>
            </a:r>
            <a:endParaRPr kumimoji="1" lang="ja-JP" altLang="en-US" sz="4000" dirty="0">
              <a:solidFill>
                <a:srgbClr val="FF9300"/>
              </a:solidFill>
              <a:latin typeface="メイリオ" panose="020B0604030504040204" pitchFamily="50" charset="-128"/>
              <a:ea typeface="メイリオ" panose="020B0604030504040204" pitchFamily="50" charset="-128"/>
            </a:endParaRPr>
          </a:p>
        </p:txBody>
      </p:sp>
      <p:grpSp>
        <p:nvGrpSpPr>
          <p:cNvPr id="22" name="図形グループ 21"/>
          <p:cNvGrpSpPr/>
          <p:nvPr/>
        </p:nvGrpSpPr>
        <p:grpSpPr>
          <a:xfrm>
            <a:off x="838629" y="884385"/>
            <a:ext cx="3523464" cy="1099913"/>
            <a:chOff x="356086" y="1367725"/>
            <a:chExt cx="3430299" cy="1267456"/>
          </a:xfrm>
        </p:grpSpPr>
        <p:sp>
          <p:nvSpPr>
            <p:cNvPr id="15" name="角丸四角形 14"/>
            <p:cNvSpPr/>
            <p:nvPr/>
          </p:nvSpPr>
          <p:spPr>
            <a:xfrm>
              <a:off x="356086" y="1367725"/>
              <a:ext cx="3430299" cy="1267456"/>
            </a:xfrm>
            <a:prstGeom prst="round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557970" y="1484506"/>
              <a:ext cx="3060683" cy="1099440"/>
            </a:xfrm>
            <a:prstGeom prst="rect">
              <a:avLst/>
            </a:prstGeom>
            <a:noFill/>
          </p:spPr>
          <p:txBody>
            <a:bodyPr wrap="none" rtlCol="0">
              <a:spAutoFit/>
            </a:bodyPr>
            <a:lstStyle/>
            <a:p>
              <a:r>
                <a:rPr lang="en-US" altLang="ja-JP" sz="2800" dirty="0">
                  <a:solidFill>
                    <a:srgbClr val="FF0000"/>
                  </a:solidFill>
                  <a:latin typeface="メイリオ" panose="020B0604030504040204" pitchFamily="50" charset="-128"/>
                  <a:ea typeface="メイリオ" panose="020B0604030504040204" pitchFamily="50" charset="-128"/>
                </a:rPr>
                <a:t>8</a:t>
              </a:r>
              <a:r>
                <a:rPr lang="ja-JP" altLang="en-US" sz="2800" dirty="0">
                  <a:solidFill>
                    <a:srgbClr val="FF0000"/>
                  </a:solidFill>
                  <a:latin typeface="メイリオ" panose="020B0604030504040204" pitchFamily="50" charset="-128"/>
                  <a:ea typeface="メイリオ" panose="020B0604030504040204" pitchFamily="50" charset="-128"/>
                </a:rPr>
                <a:t>割</a:t>
              </a:r>
              <a:r>
                <a:rPr lang="ja-JP" altLang="en-US" sz="2800" dirty="0">
                  <a:latin typeface="メイリオ" panose="020B0604030504040204" pitchFamily="50" charset="-128"/>
                  <a:ea typeface="メイリオ" panose="020B0604030504040204" pitchFamily="50" charset="-128"/>
                </a:rPr>
                <a:t>の学生が</a:t>
              </a:r>
              <a:r>
                <a:rPr lang="en-US" altLang="ja-JP" sz="2800" dirty="0">
                  <a:latin typeface="メイリオ" panose="020B0604030504040204" pitchFamily="50" charset="-128"/>
                  <a:ea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rPr>
                <a:t>日に</a:t>
              </a:r>
              <a:endParaRPr lang="en-US" altLang="ja-JP" sz="2800" dirty="0">
                <a:latin typeface="メイリオ" panose="020B0604030504040204" pitchFamily="50" charset="-128"/>
                <a:ea typeface="メイリオ" panose="020B0604030504040204" pitchFamily="50" charset="-128"/>
              </a:endParaRPr>
            </a:p>
            <a:p>
              <a:r>
                <a:rPr lang="en-US" altLang="ja-JP" sz="2800" dirty="0">
                  <a:latin typeface="メイリオ" panose="020B0604030504040204" pitchFamily="50" charset="-128"/>
                  <a:ea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rPr>
                <a:t>回以上</a:t>
              </a:r>
              <a:r>
                <a:rPr kumimoji="1" lang="ja-JP" altLang="en-US" sz="2800" dirty="0">
                  <a:latin typeface="メイリオ" panose="020B0604030504040204" pitchFamily="50" charset="-128"/>
                  <a:ea typeface="メイリオ" panose="020B0604030504040204" pitchFamily="50" charset="-128"/>
                </a:rPr>
                <a:t>眠くなる</a:t>
              </a:r>
            </a:p>
          </p:txBody>
        </p:sp>
      </p:grpSp>
      <p:grpSp>
        <p:nvGrpSpPr>
          <p:cNvPr id="23" name="図形グループ 22"/>
          <p:cNvGrpSpPr/>
          <p:nvPr/>
        </p:nvGrpSpPr>
        <p:grpSpPr>
          <a:xfrm>
            <a:off x="5209603" y="929328"/>
            <a:ext cx="3934397" cy="1059977"/>
            <a:chOff x="356086" y="1367725"/>
            <a:chExt cx="3669251" cy="1267456"/>
          </a:xfrm>
        </p:grpSpPr>
        <p:sp>
          <p:nvSpPr>
            <p:cNvPr id="24" name="角丸四角形 23"/>
            <p:cNvSpPr/>
            <p:nvPr/>
          </p:nvSpPr>
          <p:spPr>
            <a:xfrm>
              <a:off x="356086" y="1367725"/>
              <a:ext cx="3430299" cy="1267456"/>
            </a:xfrm>
            <a:prstGeom prst="round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594978" y="1483469"/>
              <a:ext cx="3430359" cy="1140863"/>
            </a:xfrm>
            <a:prstGeom prst="rect">
              <a:avLst/>
            </a:prstGeom>
            <a:noFill/>
          </p:spPr>
          <p:txBody>
            <a:bodyPr wrap="none" rtlCol="0">
              <a:spAutoFit/>
            </a:bodyPr>
            <a:lstStyle/>
            <a:p>
              <a:r>
                <a:rPr lang="en-US" altLang="ja-JP" sz="2800" dirty="0">
                  <a:solidFill>
                    <a:srgbClr val="FF0000"/>
                  </a:solidFill>
                  <a:latin typeface="メイリオ" panose="020B0604030504040204" pitchFamily="50" charset="-128"/>
                  <a:ea typeface="メイリオ" panose="020B0604030504040204" pitchFamily="50" charset="-128"/>
                </a:rPr>
                <a:t>6</a:t>
              </a:r>
              <a:r>
                <a:rPr lang="ja-JP" altLang="en-US" sz="2800" dirty="0">
                  <a:solidFill>
                    <a:srgbClr val="FF0000"/>
                  </a:solidFill>
                  <a:latin typeface="メイリオ" panose="020B0604030504040204" pitchFamily="50" charset="-128"/>
                  <a:ea typeface="メイリオ" panose="020B0604030504040204" pitchFamily="50" charset="-128"/>
                </a:rPr>
                <a:t>割</a:t>
              </a:r>
              <a:r>
                <a:rPr lang="ja-JP" altLang="en-US" sz="2800" dirty="0">
                  <a:latin typeface="メイリオ" panose="020B0604030504040204" pitchFamily="50" charset="-128"/>
                  <a:ea typeface="メイリオ" panose="020B0604030504040204" pitchFamily="50" charset="-128"/>
                </a:rPr>
                <a:t>の学生が</a:t>
              </a:r>
              <a:r>
                <a:rPr lang="en-US" altLang="ja-JP" sz="2800" dirty="0">
                  <a:latin typeface="メイリオ" panose="020B0604030504040204" pitchFamily="50" charset="-128"/>
                  <a:ea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rPr>
                <a:t>日に</a:t>
              </a:r>
              <a:endParaRPr lang="en-US" altLang="ja-JP" sz="2800" dirty="0">
                <a:latin typeface="メイリオ" panose="020B0604030504040204" pitchFamily="50" charset="-128"/>
                <a:ea typeface="メイリオ" panose="020B0604030504040204" pitchFamily="50" charset="-128"/>
              </a:endParaRPr>
            </a:p>
            <a:p>
              <a:r>
                <a:rPr lang="en-US" altLang="ja-JP" sz="2800" dirty="0">
                  <a:latin typeface="メイリオ" panose="020B0604030504040204" pitchFamily="50" charset="-128"/>
                  <a:ea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rPr>
                <a:t>回以上寝てしまう</a:t>
              </a:r>
              <a:endParaRPr kumimoji="1" lang="ja-JP" altLang="en-US" sz="2800" dirty="0">
                <a:latin typeface="メイリオ" panose="020B0604030504040204" pitchFamily="50" charset="-128"/>
                <a:ea typeface="メイリオ" panose="020B0604030504040204" pitchFamily="50" charset="-128"/>
              </a:endParaRPr>
            </a:p>
          </p:txBody>
        </p:sp>
      </p:grpSp>
      <p:sp>
        <p:nvSpPr>
          <p:cNvPr id="2" name="スライド番号プレースホルダー 1">
            <a:extLst>
              <a:ext uri="{FF2B5EF4-FFF2-40B4-BE49-F238E27FC236}">
                <a16:creationId xmlns:a16="http://schemas.microsoft.com/office/drawing/2014/main" id="{1BB4C6BE-AEE2-4E48-BF87-60BAA50ECDAC}"/>
              </a:ext>
            </a:extLst>
          </p:cNvPr>
          <p:cNvSpPr>
            <a:spLocks noGrp="1"/>
          </p:cNvSpPr>
          <p:nvPr>
            <p:ph type="sldNum" sz="quarter" idx="12"/>
          </p:nvPr>
        </p:nvSpPr>
        <p:spPr/>
        <p:txBody>
          <a:bodyPr/>
          <a:lstStyle/>
          <a:p>
            <a:fld id="{E9791DFF-FD54-7B44-9A52-7D9A5D7D4C11}" type="slidenum">
              <a:rPr kumimoji="1" lang="ja-JP" altLang="en-US" smtClean="0"/>
              <a:t>63</a:t>
            </a:fld>
            <a:endParaRPr kumimoji="1" lang="ja-JP" altLang="en-US"/>
          </a:p>
        </p:txBody>
      </p:sp>
    </p:spTree>
    <p:extLst>
      <p:ext uri="{BB962C8B-B14F-4D97-AF65-F5344CB8AC3E}">
        <p14:creationId xmlns:p14="http://schemas.microsoft.com/office/powerpoint/2010/main" val="229647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4898" y="5971309"/>
            <a:ext cx="4269098" cy="595312"/>
          </a:xfrm>
        </p:spPr>
        <p:txBody>
          <a:bodyPr>
            <a:normAutofit/>
          </a:bodyPr>
          <a:lstStyle/>
          <a:p>
            <a:r>
              <a:rPr kumimoji="1" lang="ja-JP" altLang="en-US" sz="2000" dirty="0">
                <a:latin typeface="メイリオ" panose="020B0604030504040204" pitchFamily="50" charset="-128"/>
                <a:ea typeface="メイリオ" panose="020B0604030504040204" pitchFamily="50" charset="-128"/>
              </a:rPr>
              <a:t>図　通学手段と眠気</a:t>
            </a:r>
            <a:r>
              <a:rPr lang="ja-JP" altLang="en-US" sz="2000" dirty="0">
                <a:latin typeface="メイリオ" panose="020B0604030504040204" pitchFamily="50" charset="-128"/>
                <a:ea typeface="メイリオ" panose="020B0604030504040204" pitchFamily="50" charset="-128"/>
              </a:rPr>
              <a:t>の頻度</a:t>
            </a:r>
            <a:endParaRPr kumimoji="1" lang="ja-JP" altLang="en-US" sz="2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E9791DFF-FD54-7B44-9A52-7D9A5D7D4C11}" type="slidenum">
              <a:rPr kumimoji="1" lang="ja-JP" altLang="en-US" smtClean="0"/>
              <a:t>64</a:t>
            </a:fld>
            <a:endParaRPr kumimoji="1" lang="ja-JP" altLang="en-US"/>
          </a:p>
        </p:txBody>
      </p:sp>
      <p:pic>
        <p:nvPicPr>
          <p:cNvPr id="5" name="図 4"/>
          <p:cNvPicPr>
            <a:picLocks noChangeAspect="1"/>
          </p:cNvPicPr>
          <p:nvPr/>
        </p:nvPicPr>
        <p:blipFill>
          <a:blip r:embed="rId2"/>
          <a:stretch>
            <a:fillRect/>
          </a:stretch>
        </p:blipFill>
        <p:spPr>
          <a:xfrm>
            <a:off x="230865" y="1539448"/>
            <a:ext cx="8537164" cy="4138245"/>
          </a:xfrm>
          <a:prstGeom prst="rect">
            <a:avLst/>
          </a:prstGeom>
        </p:spPr>
      </p:pic>
      <p:sp>
        <p:nvSpPr>
          <p:cNvPr id="3" name="テキスト ボックス 2"/>
          <p:cNvSpPr txBox="1"/>
          <p:nvPr/>
        </p:nvSpPr>
        <p:spPr>
          <a:xfrm>
            <a:off x="1072868" y="639042"/>
            <a:ext cx="6853158" cy="707886"/>
          </a:xfrm>
          <a:prstGeom prst="rect">
            <a:avLst/>
          </a:prstGeom>
          <a:noFill/>
        </p:spPr>
        <p:txBody>
          <a:bodyPr wrap="none" rtlCol="0">
            <a:spAutoFit/>
          </a:bodyPr>
          <a:lstStyle/>
          <a:p>
            <a:r>
              <a:rPr kumimoji="1" lang="ja-JP" altLang="en-US" sz="4000" dirty="0">
                <a:solidFill>
                  <a:srgbClr val="FF9300"/>
                </a:solidFill>
                <a:latin typeface="メイリオ" panose="020B0604030504040204" pitchFamily="50" charset="-128"/>
                <a:ea typeface="メイリオ" panose="020B0604030504040204" pitchFamily="50" charset="-128"/>
              </a:rPr>
              <a:t>通学時間と眠気の頻度の関係</a:t>
            </a:r>
          </a:p>
        </p:txBody>
      </p:sp>
    </p:spTree>
    <p:extLst>
      <p:ext uri="{BB962C8B-B14F-4D97-AF65-F5344CB8AC3E}">
        <p14:creationId xmlns:p14="http://schemas.microsoft.com/office/powerpoint/2010/main" val="3475729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2918" y="5982710"/>
            <a:ext cx="5014280" cy="556202"/>
          </a:xfrm>
        </p:spPr>
        <p:txBody>
          <a:bodyPr>
            <a:normAutofit/>
          </a:bodyPr>
          <a:lstStyle/>
          <a:p>
            <a:r>
              <a:rPr kumimoji="1" lang="ja-JP" altLang="en-US" sz="2000" dirty="0">
                <a:latin typeface="メイリオ" panose="020B0604030504040204" pitchFamily="50" charset="-128"/>
                <a:ea typeface="メイリオ" panose="020B0604030504040204" pitchFamily="50" charset="-128"/>
              </a:rPr>
              <a:t>図　睡眠に関する知識の正答率</a:t>
            </a:r>
          </a:p>
        </p:txBody>
      </p:sp>
      <p:sp>
        <p:nvSpPr>
          <p:cNvPr id="4" name="スライド番号プレースホルダー 3"/>
          <p:cNvSpPr>
            <a:spLocks noGrp="1"/>
          </p:cNvSpPr>
          <p:nvPr>
            <p:ph type="sldNum" sz="quarter" idx="12"/>
          </p:nvPr>
        </p:nvSpPr>
        <p:spPr/>
        <p:txBody>
          <a:bodyPr/>
          <a:lstStyle/>
          <a:p>
            <a:fld id="{E9791DFF-FD54-7B44-9A52-7D9A5D7D4C11}" type="slidenum">
              <a:rPr kumimoji="1" lang="ja-JP" altLang="en-US" smtClean="0"/>
              <a:t>65</a:t>
            </a:fld>
            <a:endParaRPr kumimoji="1" lang="ja-JP" altLang="en-US"/>
          </a:p>
        </p:txBody>
      </p:sp>
      <p:pic>
        <p:nvPicPr>
          <p:cNvPr id="5" name="図 4"/>
          <p:cNvPicPr>
            <a:picLocks noChangeAspect="1"/>
          </p:cNvPicPr>
          <p:nvPr/>
        </p:nvPicPr>
        <p:blipFill>
          <a:blip r:embed="rId2"/>
          <a:stretch>
            <a:fillRect/>
          </a:stretch>
        </p:blipFill>
        <p:spPr>
          <a:xfrm>
            <a:off x="234461" y="1629219"/>
            <a:ext cx="8811194" cy="3997857"/>
          </a:xfrm>
          <a:prstGeom prst="rect">
            <a:avLst/>
          </a:prstGeom>
        </p:spPr>
      </p:pic>
      <p:sp>
        <p:nvSpPr>
          <p:cNvPr id="6" name="テキスト ボックス 5"/>
          <p:cNvSpPr txBox="1"/>
          <p:nvPr/>
        </p:nvSpPr>
        <p:spPr>
          <a:xfrm>
            <a:off x="700518" y="639042"/>
            <a:ext cx="7879080" cy="707886"/>
          </a:xfrm>
          <a:prstGeom prst="rect">
            <a:avLst/>
          </a:prstGeom>
          <a:noFill/>
        </p:spPr>
        <p:txBody>
          <a:bodyPr wrap="none" rtlCol="0">
            <a:spAutoFit/>
          </a:bodyPr>
          <a:lstStyle/>
          <a:p>
            <a:r>
              <a:rPr kumimoji="1" lang="ja-JP" altLang="en-US" sz="4000" dirty="0">
                <a:solidFill>
                  <a:srgbClr val="FF9300"/>
                </a:solidFill>
                <a:latin typeface="メイリオ" panose="020B0604030504040204" pitchFamily="50" charset="-128"/>
                <a:ea typeface="メイリオ" panose="020B0604030504040204" pitchFamily="50" charset="-128"/>
              </a:rPr>
              <a:t>睡眠に関する正しい知識の正答率</a:t>
            </a:r>
          </a:p>
        </p:txBody>
      </p:sp>
      <p:sp>
        <p:nvSpPr>
          <p:cNvPr id="7" name="テキスト ボックス 6"/>
          <p:cNvSpPr txBox="1"/>
          <p:nvPr/>
        </p:nvSpPr>
        <p:spPr>
          <a:xfrm>
            <a:off x="8232462" y="5647757"/>
            <a:ext cx="988601" cy="261610"/>
          </a:xfrm>
          <a:prstGeom prst="rect">
            <a:avLst/>
          </a:prstGeom>
          <a:noFill/>
        </p:spPr>
        <p:txBody>
          <a:bodyPr wrap="square" rtlCol="0">
            <a:spAutoFit/>
          </a:bodyPr>
          <a:lstStyle/>
          <a:p>
            <a:r>
              <a:rPr kumimoji="1" lang="en-US" altLang="ja-JP" sz="1100" dirty="0"/>
              <a:t>(</a:t>
            </a:r>
            <a:r>
              <a:rPr lang="ja-JP" altLang="en-US" sz="1050" dirty="0"/>
              <a:t>正答率（％）</a:t>
            </a:r>
            <a:r>
              <a:rPr kumimoji="1" lang="en-US" altLang="ja-JP" sz="1050" dirty="0"/>
              <a:t>)</a:t>
            </a:r>
            <a:endParaRPr kumimoji="1" lang="ja-JP" altLang="en-US" sz="1050" dirty="0"/>
          </a:p>
        </p:txBody>
      </p:sp>
      <p:sp>
        <p:nvSpPr>
          <p:cNvPr id="8" name="テキスト ボックス 7"/>
          <p:cNvSpPr txBox="1"/>
          <p:nvPr/>
        </p:nvSpPr>
        <p:spPr>
          <a:xfrm>
            <a:off x="234461" y="1669757"/>
            <a:ext cx="1210274" cy="261610"/>
          </a:xfrm>
          <a:prstGeom prst="rect">
            <a:avLst/>
          </a:prstGeom>
          <a:noFill/>
        </p:spPr>
        <p:txBody>
          <a:bodyPr wrap="square" rtlCol="0">
            <a:spAutoFit/>
          </a:bodyPr>
          <a:lstStyle/>
          <a:p>
            <a:r>
              <a:rPr kumimoji="1" lang="en-US" altLang="ja-JP" sz="1100" dirty="0"/>
              <a:t>(</a:t>
            </a:r>
            <a:r>
              <a:rPr kumimoji="1" lang="ja-JP" altLang="en-US" sz="1100" dirty="0"/>
              <a:t>アンケート</a:t>
            </a:r>
            <a:r>
              <a:rPr lang="ja-JP" altLang="en-US" sz="1050" dirty="0"/>
              <a:t>項目</a:t>
            </a:r>
            <a:r>
              <a:rPr kumimoji="1" lang="en-US" altLang="ja-JP" sz="1050" dirty="0"/>
              <a:t>)</a:t>
            </a:r>
            <a:endParaRPr kumimoji="1" lang="ja-JP" altLang="en-US" sz="1050" dirty="0"/>
          </a:p>
        </p:txBody>
      </p:sp>
    </p:spTree>
    <p:extLst>
      <p:ext uri="{BB962C8B-B14F-4D97-AF65-F5344CB8AC3E}">
        <p14:creationId xmlns:p14="http://schemas.microsoft.com/office/powerpoint/2010/main" val="1750571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6B1648F-3419-E64D-B4DB-E8E7533E6CE7}"/>
              </a:ext>
            </a:extLst>
          </p:cNvPr>
          <p:cNvSpPr txBox="1"/>
          <p:nvPr/>
        </p:nvSpPr>
        <p:spPr>
          <a:xfrm>
            <a:off x="1080335" y="500213"/>
            <a:ext cx="6853158" cy="707886"/>
          </a:xfrm>
          <a:prstGeom prst="rect">
            <a:avLst/>
          </a:prstGeom>
          <a:noFill/>
        </p:spPr>
        <p:txBody>
          <a:bodyPr wrap="none" rtlCol="0">
            <a:spAutoFit/>
          </a:bodyPr>
          <a:lstStyle/>
          <a:p>
            <a:r>
              <a:rPr lang="ja-JP" altLang="en-US" sz="4000" dirty="0">
                <a:solidFill>
                  <a:srgbClr val="FF9300"/>
                </a:solidFill>
                <a:latin typeface="メイリオ" panose="020B0604030504040204" pitchFamily="50" charset="-128"/>
                <a:ea typeface="メイリオ" panose="020B0604030504040204" pitchFamily="50" charset="-128"/>
              </a:rPr>
              <a:t>睡眠時間と仮眠の頻度の関係</a:t>
            </a:r>
            <a:endParaRPr kumimoji="1" lang="ja-JP" altLang="en-US" sz="4000" dirty="0">
              <a:solidFill>
                <a:srgbClr val="FF9300"/>
              </a:solidFill>
              <a:latin typeface="メイリオ" panose="020B0604030504040204" pitchFamily="50" charset="-128"/>
              <a:ea typeface="メイリオ" panose="020B0604030504040204" pitchFamily="50" charset="-128"/>
            </a:endParaRPr>
          </a:p>
        </p:txBody>
      </p:sp>
      <p:sp>
        <p:nvSpPr>
          <p:cNvPr id="12" name="テキスト ボックス 6">
            <a:extLst>
              <a:ext uri="{FF2B5EF4-FFF2-40B4-BE49-F238E27FC236}">
                <a16:creationId xmlns:a16="http://schemas.microsoft.com/office/drawing/2014/main" id="{BB5A03BB-5DFD-6B44-9AD5-E391C0E976C1}"/>
              </a:ext>
            </a:extLst>
          </p:cNvPr>
          <p:cNvSpPr txBox="1"/>
          <p:nvPr/>
        </p:nvSpPr>
        <p:spPr>
          <a:xfrm>
            <a:off x="1994614" y="5940852"/>
            <a:ext cx="5625386"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100" dirty="0">
                <a:latin typeface="メイリオ" panose="020B0604030504040204" pitchFamily="50" charset="-128"/>
                <a:ea typeface="メイリオ" panose="020B0604030504040204" pitchFamily="50" charset="-128"/>
              </a:rPr>
              <a:t>図</a:t>
            </a:r>
            <a:r>
              <a:rPr lang="en-US" altLang="ja-JP" sz="2100" dirty="0">
                <a:latin typeface="メイリオ" panose="020B0604030504040204" pitchFamily="50" charset="-128"/>
                <a:ea typeface="メイリオ" panose="020B0604030504040204" pitchFamily="50" charset="-128"/>
              </a:rPr>
              <a:t> </a:t>
            </a:r>
            <a:r>
              <a:rPr lang="ja-JP" altLang="en-US" sz="2100" dirty="0">
                <a:latin typeface="メイリオ" panose="020B0604030504040204" pitchFamily="50" charset="-128"/>
                <a:ea typeface="メイリオ" panose="020B0604030504040204" pitchFamily="50" charset="-128"/>
              </a:rPr>
              <a:t>夜間睡眠時間ごとの仮眠の頻度の割合</a:t>
            </a:r>
            <a:endParaRPr kumimoji="1" lang="ja-JP" altLang="en-US" sz="2100" dirty="0">
              <a:latin typeface="メイリオ" panose="020B0604030504040204" pitchFamily="50" charset="-128"/>
              <a:ea typeface="メイリオ" panose="020B0604030504040204" pitchFamily="50" charset="-128"/>
            </a:endParaRPr>
          </a:p>
        </p:txBody>
      </p:sp>
      <p:sp>
        <p:nvSpPr>
          <p:cNvPr id="14" name="スライド番号プレースホルダー 4">
            <a:extLst>
              <a:ext uri="{FF2B5EF4-FFF2-40B4-BE49-F238E27FC236}">
                <a16:creationId xmlns:a16="http://schemas.microsoft.com/office/drawing/2014/main" id="{6F66D137-BEEB-BD46-A960-940AB8A691D4}"/>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66</a:t>
            </a:fld>
            <a:endParaRPr kumimoji="1" lang="ja-JP" altLang="en-US" dirty="0"/>
          </a:p>
        </p:txBody>
      </p:sp>
      <p:graphicFrame>
        <p:nvGraphicFramePr>
          <p:cNvPr id="18" name="グラフ 17"/>
          <p:cNvGraphicFramePr>
            <a:graphicFrameLocks/>
          </p:cNvGraphicFramePr>
          <p:nvPr>
            <p:extLst>
              <p:ext uri="{D42A27DB-BD31-4B8C-83A1-F6EECF244321}">
                <p14:modId xmlns:p14="http://schemas.microsoft.com/office/powerpoint/2010/main" val="4224141224"/>
              </p:ext>
            </p:extLst>
          </p:nvPr>
        </p:nvGraphicFramePr>
        <p:xfrm>
          <a:off x="347464" y="1331697"/>
          <a:ext cx="8339336" cy="44855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96565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6B1648F-3419-E64D-B4DB-E8E7533E6CE7}"/>
              </a:ext>
            </a:extLst>
          </p:cNvPr>
          <p:cNvSpPr txBox="1"/>
          <p:nvPr/>
        </p:nvSpPr>
        <p:spPr>
          <a:xfrm>
            <a:off x="1584428" y="440976"/>
            <a:ext cx="6340197" cy="707886"/>
          </a:xfrm>
          <a:prstGeom prst="rect">
            <a:avLst/>
          </a:prstGeom>
          <a:noFill/>
        </p:spPr>
        <p:txBody>
          <a:bodyPr wrap="none" rtlCol="0">
            <a:spAutoFit/>
          </a:bodyPr>
          <a:lstStyle/>
          <a:p>
            <a:r>
              <a:rPr lang="ja-JP" altLang="en-US" sz="4000" dirty="0">
                <a:solidFill>
                  <a:srgbClr val="FF9300"/>
                </a:solidFill>
                <a:latin typeface="メイリオ" panose="020B0604030504040204" pitchFamily="50" charset="-128"/>
                <a:ea typeface="メイリオ" panose="020B0604030504040204" pitchFamily="50" charset="-128"/>
              </a:rPr>
              <a:t>コマ数と眠気の頻度の関係</a:t>
            </a:r>
            <a:endParaRPr kumimoji="1" lang="ja-JP" altLang="en-US" sz="4000" dirty="0">
              <a:solidFill>
                <a:srgbClr val="FF9300"/>
              </a:solidFill>
              <a:latin typeface="メイリオ" panose="020B0604030504040204" pitchFamily="50" charset="-128"/>
              <a:ea typeface="メイリオ" panose="020B0604030504040204" pitchFamily="50" charset="-128"/>
            </a:endParaRPr>
          </a:p>
        </p:txBody>
      </p:sp>
      <p:sp>
        <p:nvSpPr>
          <p:cNvPr id="12" name="テキスト ボックス 6">
            <a:extLst>
              <a:ext uri="{FF2B5EF4-FFF2-40B4-BE49-F238E27FC236}">
                <a16:creationId xmlns:a16="http://schemas.microsoft.com/office/drawing/2014/main" id="{BB5A03BB-5DFD-6B44-9AD5-E391C0E976C1}"/>
              </a:ext>
            </a:extLst>
          </p:cNvPr>
          <p:cNvSpPr txBox="1"/>
          <p:nvPr/>
        </p:nvSpPr>
        <p:spPr>
          <a:xfrm>
            <a:off x="2205629" y="6148601"/>
            <a:ext cx="506267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100" dirty="0">
                <a:latin typeface="メイリオ" panose="020B0604030504040204" pitchFamily="50" charset="-128"/>
                <a:ea typeface="メイリオ" panose="020B0604030504040204" pitchFamily="50" charset="-128"/>
              </a:rPr>
              <a:t>図</a:t>
            </a:r>
            <a:r>
              <a:rPr lang="en-US" altLang="ja-JP" sz="2100" dirty="0">
                <a:latin typeface="メイリオ" panose="020B0604030504040204" pitchFamily="50" charset="-128"/>
                <a:ea typeface="メイリオ" panose="020B0604030504040204" pitchFamily="50" charset="-128"/>
              </a:rPr>
              <a:t> </a:t>
            </a:r>
            <a:r>
              <a:rPr lang="ja-JP" altLang="en-US" sz="2100" dirty="0">
                <a:latin typeface="メイリオ" panose="020B0604030504040204" pitchFamily="50" charset="-128"/>
                <a:ea typeface="メイリオ" panose="020B0604030504040204" pitchFamily="50" charset="-128"/>
              </a:rPr>
              <a:t>コマ数と授業中の眠気頻度の関係</a:t>
            </a:r>
            <a:endParaRPr kumimoji="1" lang="ja-JP" altLang="en-US" sz="2100" dirty="0">
              <a:latin typeface="メイリオ" panose="020B0604030504040204" pitchFamily="50" charset="-128"/>
              <a:ea typeface="メイリオ" panose="020B0604030504040204" pitchFamily="50" charset="-128"/>
            </a:endParaRPr>
          </a:p>
        </p:txBody>
      </p:sp>
      <p:sp>
        <p:nvSpPr>
          <p:cNvPr id="14" name="スライド番号プレースホルダー 4">
            <a:extLst>
              <a:ext uri="{FF2B5EF4-FFF2-40B4-BE49-F238E27FC236}">
                <a16:creationId xmlns:a16="http://schemas.microsoft.com/office/drawing/2014/main" id="{6F66D137-BEEB-BD46-A960-940AB8A691D4}"/>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67</a:t>
            </a:fld>
            <a:endParaRPr kumimoji="1" lang="ja-JP" altLang="en-US" dirty="0"/>
          </a:p>
        </p:txBody>
      </p:sp>
      <p:graphicFrame>
        <p:nvGraphicFramePr>
          <p:cNvPr id="18" name="グラフ 17"/>
          <p:cNvGraphicFramePr>
            <a:graphicFrameLocks/>
          </p:cNvGraphicFramePr>
          <p:nvPr>
            <p:extLst>
              <p:ext uri="{D42A27DB-BD31-4B8C-83A1-F6EECF244321}">
                <p14:modId xmlns:p14="http://schemas.microsoft.com/office/powerpoint/2010/main" val="2732364412"/>
              </p:ext>
            </p:extLst>
          </p:nvPr>
        </p:nvGraphicFramePr>
        <p:xfrm>
          <a:off x="234462" y="1148862"/>
          <a:ext cx="8534400" cy="4865077"/>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584428" y="1688123"/>
            <a:ext cx="748464" cy="3364523"/>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471843" y="1688123"/>
            <a:ext cx="748464" cy="3364523"/>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49165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6B1648F-3419-E64D-B4DB-E8E7533E6CE7}"/>
              </a:ext>
            </a:extLst>
          </p:cNvPr>
          <p:cNvSpPr txBox="1"/>
          <p:nvPr/>
        </p:nvSpPr>
        <p:spPr>
          <a:xfrm>
            <a:off x="1174064" y="497695"/>
            <a:ext cx="6853158" cy="707886"/>
          </a:xfrm>
          <a:prstGeom prst="rect">
            <a:avLst/>
          </a:prstGeom>
          <a:noFill/>
        </p:spPr>
        <p:txBody>
          <a:bodyPr wrap="none" rtlCol="0">
            <a:spAutoFit/>
          </a:bodyPr>
          <a:lstStyle/>
          <a:p>
            <a:r>
              <a:rPr lang="ja-JP" altLang="en-US" sz="4000" dirty="0">
                <a:solidFill>
                  <a:srgbClr val="FF9300"/>
                </a:solidFill>
                <a:latin typeface="メイリオ" panose="020B0604030504040204" pitchFamily="50" charset="-128"/>
                <a:ea typeface="メイリオ" panose="020B0604030504040204" pitchFamily="50" charset="-128"/>
              </a:rPr>
              <a:t>仮眠の頻度と睡眠時間の関係</a:t>
            </a:r>
            <a:endParaRPr kumimoji="1" lang="ja-JP" altLang="en-US" sz="4000" dirty="0">
              <a:solidFill>
                <a:srgbClr val="FF9300"/>
              </a:solidFill>
              <a:latin typeface="メイリオ" panose="020B0604030504040204" pitchFamily="50" charset="-128"/>
              <a:ea typeface="メイリオ" panose="020B0604030504040204" pitchFamily="50" charset="-128"/>
            </a:endParaRPr>
          </a:p>
        </p:txBody>
      </p:sp>
      <p:sp>
        <p:nvSpPr>
          <p:cNvPr id="12" name="テキスト ボックス 6">
            <a:extLst>
              <a:ext uri="{FF2B5EF4-FFF2-40B4-BE49-F238E27FC236}">
                <a16:creationId xmlns:a16="http://schemas.microsoft.com/office/drawing/2014/main" id="{BB5A03BB-5DFD-6B44-9AD5-E391C0E976C1}"/>
              </a:ext>
            </a:extLst>
          </p:cNvPr>
          <p:cNvSpPr txBox="1"/>
          <p:nvPr/>
        </p:nvSpPr>
        <p:spPr>
          <a:xfrm>
            <a:off x="2085404" y="5866915"/>
            <a:ext cx="448756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100" dirty="0">
                <a:latin typeface="メイリオ" panose="020B0604030504040204" pitchFamily="50" charset="-128"/>
                <a:ea typeface="メイリオ" panose="020B0604030504040204" pitchFamily="50" charset="-128"/>
              </a:rPr>
              <a:t>図</a:t>
            </a:r>
            <a:r>
              <a:rPr lang="en-US" altLang="ja-JP" sz="2100" dirty="0">
                <a:latin typeface="メイリオ" panose="020B0604030504040204" pitchFamily="50" charset="-128"/>
                <a:ea typeface="メイリオ" panose="020B0604030504040204" pitchFamily="50" charset="-128"/>
              </a:rPr>
              <a:t>9 </a:t>
            </a:r>
            <a:r>
              <a:rPr lang="ja-JP" altLang="en-US" sz="2100" dirty="0">
                <a:latin typeface="メイリオ" panose="020B0604030504040204" pitchFamily="50" charset="-128"/>
                <a:ea typeface="メイリオ" panose="020B0604030504040204" pitchFamily="50" charset="-128"/>
              </a:rPr>
              <a:t>仮眠の頻度と睡眠時間の関係</a:t>
            </a:r>
            <a:endParaRPr kumimoji="1" lang="ja-JP" altLang="en-US" sz="2100" dirty="0">
              <a:latin typeface="メイリオ" panose="020B0604030504040204" pitchFamily="50" charset="-128"/>
              <a:ea typeface="メイリオ" panose="020B0604030504040204" pitchFamily="50" charset="-128"/>
            </a:endParaRPr>
          </a:p>
        </p:txBody>
      </p:sp>
      <p:sp>
        <p:nvSpPr>
          <p:cNvPr id="14" name="スライド番号プレースホルダー 4">
            <a:extLst>
              <a:ext uri="{FF2B5EF4-FFF2-40B4-BE49-F238E27FC236}">
                <a16:creationId xmlns:a16="http://schemas.microsoft.com/office/drawing/2014/main" id="{6F66D137-BEEB-BD46-A960-940AB8A691D4}"/>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68</a:t>
            </a:fld>
            <a:endParaRPr kumimoji="1" lang="ja-JP" altLang="en-US" dirty="0"/>
          </a:p>
        </p:txBody>
      </p:sp>
      <p:graphicFrame>
        <p:nvGraphicFramePr>
          <p:cNvPr id="18" name="グラフ 17">
            <a:extLst>
              <a:ext uri="{FF2B5EF4-FFF2-40B4-BE49-F238E27FC236}">
                <a16:creationId xmlns:a16="http://schemas.microsoft.com/office/drawing/2014/main" id="{5CA882AE-F47C-4E2E-8147-AEF09B6CD3A0}"/>
              </a:ext>
            </a:extLst>
          </p:cNvPr>
          <p:cNvGraphicFramePr>
            <a:graphicFrameLocks/>
          </p:cNvGraphicFramePr>
          <p:nvPr>
            <p:extLst>
              <p:ext uri="{D42A27DB-BD31-4B8C-83A1-F6EECF244321}">
                <p14:modId xmlns:p14="http://schemas.microsoft.com/office/powerpoint/2010/main" val="3699396229"/>
              </p:ext>
            </p:extLst>
          </p:nvPr>
        </p:nvGraphicFramePr>
        <p:xfrm>
          <a:off x="330506" y="1506811"/>
          <a:ext cx="8612918" cy="4360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6403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6B1648F-3419-E64D-B4DB-E8E7533E6CE7}"/>
              </a:ext>
            </a:extLst>
          </p:cNvPr>
          <p:cNvSpPr txBox="1"/>
          <p:nvPr/>
        </p:nvSpPr>
        <p:spPr>
          <a:xfrm>
            <a:off x="633952" y="318390"/>
            <a:ext cx="7879080" cy="707886"/>
          </a:xfrm>
          <a:prstGeom prst="rect">
            <a:avLst/>
          </a:prstGeom>
          <a:noFill/>
        </p:spPr>
        <p:txBody>
          <a:bodyPr wrap="none" rtlCol="0">
            <a:spAutoFit/>
          </a:bodyPr>
          <a:lstStyle/>
          <a:p>
            <a:r>
              <a:rPr lang="ja-JP" altLang="en-US" sz="4000" dirty="0">
                <a:solidFill>
                  <a:srgbClr val="FF9300"/>
                </a:solidFill>
                <a:latin typeface="メイリオ" panose="020B0604030504040204" pitchFamily="50" charset="-128"/>
                <a:ea typeface="メイリオ" panose="020B0604030504040204" pitchFamily="50" charset="-128"/>
              </a:rPr>
              <a:t>週のコマ数と夜間睡眠時間の関係</a:t>
            </a:r>
            <a:endParaRPr kumimoji="1" lang="ja-JP" altLang="en-US" sz="4000" dirty="0">
              <a:solidFill>
                <a:srgbClr val="FF9300"/>
              </a:solidFill>
              <a:latin typeface="メイリオ" panose="020B0604030504040204" pitchFamily="50" charset="-128"/>
              <a:ea typeface="メイリオ" panose="020B0604030504040204" pitchFamily="50" charset="-128"/>
            </a:endParaRPr>
          </a:p>
        </p:txBody>
      </p:sp>
      <p:sp>
        <p:nvSpPr>
          <p:cNvPr id="12" name="テキスト ボックス 6">
            <a:extLst>
              <a:ext uri="{FF2B5EF4-FFF2-40B4-BE49-F238E27FC236}">
                <a16:creationId xmlns:a16="http://schemas.microsoft.com/office/drawing/2014/main" id="{BB5A03BB-5DFD-6B44-9AD5-E391C0E976C1}"/>
              </a:ext>
            </a:extLst>
          </p:cNvPr>
          <p:cNvSpPr txBox="1"/>
          <p:nvPr/>
        </p:nvSpPr>
        <p:spPr>
          <a:xfrm>
            <a:off x="2179672" y="5944295"/>
            <a:ext cx="448756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100" dirty="0">
                <a:latin typeface="メイリオ" panose="020B0604030504040204" pitchFamily="50" charset="-128"/>
                <a:ea typeface="メイリオ" panose="020B0604030504040204" pitchFamily="50" charset="-128"/>
              </a:rPr>
              <a:t>図</a:t>
            </a:r>
            <a:r>
              <a:rPr lang="en-US" altLang="ja-JP" sz="2100" dirty="0">
                <a:latin typeface="メイリオ" panose="020B0604030504040204" pitchFamily="50" charset="-128"/>
                <a:ea typeface="メイリオ" panose="020B0604030504040204" pitchFamily="50" charset="-128"/>
              </a:rPr>
              <a:t>9 </a:t>
            </a:r>
            <a:r>
              <a:rPr lang="ja-JP" altLang="en-US" sz="2100" dirty="0">
                <a:latin typeface="メイリオ" panose="020B0604030504040204" pitchFamily="50" charset="-128"/>
                <a:ea typeface="メイリオ" panose="020B0604030504040204" pitchFamily="50" charset="-128"/>
              </a:rPr>
              <a:t>授業数と夜間睡眠時間の関係</a:t>
            </a:r>
            <a:endParaRPr kumimoji="1" lang="ja-JP" altLang="en-US" sz="2100" dirty="0">
              <a:latin typeface="メイリオ" panose="020B0604030504040204" pitchFamily="50" charset="-128"/>
              <a:ea typeface="メイリオ" panose="020B0604030504040204" pitchFamily="50" charset="-128"/>
            </a:endParaRPr>
          </a:p>
        </p:txBody>
      </p:sp>
      <p:sp>
        <p:nvSpPr>
          <p:cNvPr id="14" name="スライド番号プレースホルダー 4">
            <a:extLst>
              <a:ext uri="{FF2B5EF4-FFF2-40B4-BE49-F238E27FC236}">
                <a16:creationId xmlns:a16="http://schemas.microsoft.com/office/drawing/2014/main" id="{6F66D137-BEEB-BD46-A960-940AB8A691D4}"/>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69</a:t>
            </a:fld>
            <a:endParaRPr kumimoji="1" lang="ja-JP" altLang="en-US" dirty="0"/>
          </a:p>
        </p:txBody>
      </p:sp>
      <p:graphicFrame>
        <p:nvGraphicFramePr>
          <p:cNvPr id="5" name="グラフ 4">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19699041"/>
              </p:ext>
            </p:extLst>
          </p:nvPr>
        </p:nvGraphicFramePr>
        <p:xfrm>
          <a:off x="633952" y="1103656"/>
          <a:ext cx="7876095" cy="4763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094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8000"/>
          </a:blip>
          <a:stretch>
            <a:fillRect/>
          </a:stretch>
        </a:blipFill>
        <a:effectLst/>
      </p:bgPr>
    </p:bg>
    <p:spTree>
      <p:nvGrpSpPr>
        <p:cNvPr id="1" name=""/>
        <p:cNvGrpSpPr/>
        <p:nvPr/>
      </p:nvGrpSpPr>
      <p:grpSpPr>
        <a:xfrm>
          <a:off x="0" y="0"/>
          <a:ext cx="0" cy="0"/>
          <a:chOff x="0" y="0"/>
          <a:chExt cx="0" cy="0"/>
        </a:xfrm>
      </p:grpSpPr>
      <p:sp>
        <p:nvSpPr>
          <p:cNvPr id="11" name="角丸四角形 10">
            <a:extLst>
              <a:ext uri="{FF2B5EF4-FFF2-40B4-BE49-F238E27FC236}">
                <a16:creationId xmlns:a16="http://schemas.microsoft.com/office/drawing/2014/main" id="{90DAF062-2680-C140-9200-313317A5F362}"/>
              </a:ext>
            </a:extLst>
          </p:cNvPr>
          <p:cNvSpPr/>
          <p:nvPr/>
        </p:nvSpPr>
        <p:spPr>
          <a:xfrm>
            <a:off x="457659" y="289367"/>
            <a:ext cx="4183790" cy="9722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5" name="テキスト ボックス 4">
            <a:extLst>
              <a:ext uri="{FF2B5EF4-FFF2-40B4-BE49-F238E27FC236}">
                <a16:creationId xmlns:a16="http://schemas.microsoft.com/office/drawing/2014/main" id="{3980E345-02ED-104C-BF3A-31C780FFAFC1}"/>
              </a:ext>
            </a:extLst>
          </p:cNvPr>
          <p:cNvSpPr txBox="1"/>
          <p:nvPr/>
        </p:nvSpPr>
        <p:spPr>
          <a:xfrm>
            <a:off x="858097" y="472459"/>
            <a:ext cx="3262432"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社会的悪影響</a:t>
            </a:r>
          </a:p>
        </p:txBody>
      </p:sp>
      <p:graphicFrame>
        <p:nvGraphicFramePr>
          <p:cNvPr id="19" name="表 18">
            <a:extLst>
              <a:ext uri="{FF2B5EF4-FFF2-40B4-BE49-F238E27FC236}">
                <a16:creationId xmlns:a16="http://schemas.microsoft.com/office/drawing/2014/main" id="{73EF21D1-B705-C944-85E4-2D0477114F69}"/>
              </a:ext>
            </a:extLst>
          </p:cNvPr>
          <p:cNvGraphicFramePr>
            <a:graphicFrameLocks noGrp="1"/>
          </p:cNvGraphicFramePr>
          <p:nvPr>
            <p:extLst>
              <p:ext uri="{D42A27DB-BD31-4B8C-83A1-F6EECF244321}">
                <p14:modId xmlns:p14="http://schemas.microsoft.com/office/powerpoint/2010/main" val="3130387319"/>
              </p:ext>
            </p:extLst>
          </p:nvPr>
        </p:nvGraphicFramePr>
        <p:xfrm>
          <a:off x="1228270" y="2403567"/>
          <a:ext cx="6826358" cy="4139616"/>
        </p:xfrm>
        <a:graphic>
          <a:graphicData uri="http://schemas.openxmlformats.org/drawingml/2006/table">
            <a:tbl>
              <a:tblPr/>
              <a:tblGrid>
                <a:gridCol w="3308012">
                  <a:extLst>
                    <a:ext uri="{9D8B030D-6E8A-4147-A177-3AD203B41FA5}">
                      <a16:colId xmlns:a16="http://schemas.microsoft.com/office/drawing/2014/main" val="20000"/>
                    </a:ext>
                  </a:extLst>
                </a:gridCol>
                <a:gridCol w="3518346">
                  <a:extLst>
                    <a:ext uri="{9D8B030D-6E8A-4147-A177-3AD203B41FA5}">
                      <a16:colId xmlns:a16="http://schemas.microsoft.com/office/drawing/2014/main" val="20001"/>
                    </a:ext>
                  </a:extLst>
                </a:gridCol>
              </a:tblGrid>
              <a:tr h="689936">
                <a:tc>
                  <a:txBody>
                    <a:bodyPr/>
                    <a:lstStyle/>
                    <a:p>
                      <a:pPr algn="ctr" fontAlgn="ctr"/>
                      <a:r>
                        <a:rPr lang="ja-JP" altLang="en-US" sz="2800" b="0" i="0" u="none" strike="noStrike" dirty="0">
                          <a:solidFill>
                            <a:srgbClr val="000000"/>
                          </a:solidFill>
                          <a:effectLst/>
                          <a:latin typeface="ＭＳ Ｐゴシック"/>
                        </a:rPr>
                        <a:t>作業効率の低下</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ctr"/>
                      <a:r>
                        <a:rPr lang="en-US" altLang="ja-JP" sz="2800" b="0" i="0" u="none" strike="noStrike" dirty="0">
                          <a:solidFill>
                            <a:srgbClr val="000000"/>
                          </a:solidFill>
                          <a:effectLst/>
                          <a:latin typeface="ＭＳ Ｐゴシック"/>
                        </a:rPr>
                        <a:t>3</a:t>
                      </a:r>
                      <a:r>
                        <a:rPr lang="ja-JP" altLang="en-US" sz="2800" b="0" i="0" u="none" strike="noStrike" dirty="0">
                          <a:solidFill>
                            <a:srgbClr val="000000"/>
                          </a:solidFill>
                          <a:effectLst/>
                          <a:latin typeface="ＭＳ Ｐゴシック"/>
                        </a:rPr>
                        <a:t>兆</a:t>
                      </a:r>
                      <a:r>
                        <a:rPr lang="en-US" altLang="ja-JP" sz="2800" b="0" i="0" u="none" strike="noStrike" dirty="0">
                          <a:solidFill>
                            <a:srgbClr val="000000"/>
                          </a:solidFill>
                          <a:effectLst/>
                          <a:latin typeface="ＭＳ Ｐゴシック"/>
                        </a:rPr>
                        <a:t>0665</a:t>
                      </a:r>
                      <a:r>
                        <a:rPr lang="ja-JP" altLang="en-US" sz="2800" b="0" i="0" u="none" strike="noStrike" dirty="0">
                          <a:solidFill>
                            <a:srgbClr val="000000"/>
                          </a:solidFill>
                          <a:effectLst/>
                          <a:latin typeface="ＭＳ Ｐゴシック"/>
                        </a:rPr>
                        <a:t>億円</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0"/>
                  </a:ext>
                </a:extLst>
              </a:tr>
              <a:tr h="689936">
                <a:tc>
                  <a:txBody>
                    <a:bodyPr/>
                    <a:lstStyle/>
                    <a:p>
                      <a:pPr algn="ctr" fontAlgn="ctr"/>
                      <a:r>
                        <a:rPr lang="ja-JP" altLang="en-US" sz="2800" b="0" i="0" u="none" strike="noStrike" dirty="0">
                          <a:solidFill>
                            <a:srgbClr val="000000"/>
                          </a:solidFill>
                          <a:effectLst/>
                          <a:latin typeface="ＭＳ Ｐゴシック"/>
                        </a:rPr>
                        <a:t>欠勤</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2800" b="0" i="0" u="none" strike="noStrike">
                          <a:solidFill>
                            <a:srgbClr val="000000"/>
                          </a:solidFill>
                          <a:effectLst/>
                          <a:latin typeface="ＭＳ Ｐゴシック"/>
                        </a:rPr>
                        <a:t>731</a:t>
                      </a:r>
                      <a:r>
                        <a:rPr lang="ja-JP" altLang="en-US" sz="2800" b="0" i="0" u="none" strike="noStrike">
                          <a:solidFill>
                            <a:srgbClr val="000000"/>
                          </a:solidFill>
                          <a:effectLst/>
                          <a:latin typeface="ＭＳ Ｐゴシック"/>
                        </a:rPr>
                        <a:t>億円</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1"/>
                  </a:ext>
                </a:extLst>
              </a:tr>
              <a:tr h="689936">
                <a:tc>
                  <a:txBody>
                    <a:bodyPr/>
                    <a:lstStyle/>
                    <a:p>
                      <a:pPr algn="ctr" fontAlgn="ctr"/>
                      <a:r>
                        <a:rPr lang="ja-JP" altLang="en-US" sz="2800" b="0" i="0" u="none" strike="noStrike" dirty="0">
                          <a:solidFill>
                            <a:srgbClr val="000000"/>
                          </a:solidFill>
                          <a:effectLst/>
                          <a:latin typeface="ＭＳ Ｐゴシック"/>
                        </a:rPr>
                        <a:t>遅刻</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ctr"/>
                      <a:r>
                        <a:rPr lang="en-US" altLang="ja-JP" sz="2800" b="0" i="0" u="none" strike="noStrike">
                          <a:solidFill>
                            <a:srgbClr val="000000"/>
                          </a:solidFill>
                          <a:effectLst/>
                          <a:latin typeface="ＭＳ Ｐゴシック"/>
                        </a:rPr>
                        <a:t>810</a:t>
                      </a:r>
                      <a:r>
                        <a:rPr lang="ja-JP" altLang="en-US" sz="2800" b="0" i="0" u="none" strike="noStrike">
                          <a:solidFill>
                            <a:srgbClr val="000000"/>
                          </a:solidFill>
                          <a:effectLst/>
                          <a:latin typeface="ＭＳ Ｐゴシック"/>
                        </a:rPr>
                        <a:t>億円</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2"/>
                  </a:ext>
                </a:extLst>
              </a:tr>
              <a:tr h="689936">
                <a:tc>
                  <a:txBody>
                    <a:bodyPr/>
                    <a:lstStyle/>
                    <a:p>
                      <a:pPr algn="ctr" fontAlgn="ctr"/>
                      <a:r>
                        <a:rPr lang="ja-JP" altLang="en-US" sz="2800" b="0" i="0" u="none" strike="noStrike" dirty="0">
                          <a:solidFill>
                            <a:srgbClr val="000000"/>
                          </a:solidFill>
                          <a:effectLst/>
                          <a:latin typeface="ＭＳ Ｐゴシック"/>
                        </a:rPr>
                        <a:t>早退</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2800" b="0" i="0" u="none" strike="noStrike">
                          <a:solidFill>
                            <a:srgbClr val="000000"/>
                          </a:solidFill>
                          <a:effectLst/>
                          <a:latin typeface="ＭＳ Ｐゴシック"/>
                        </a:rPr>
                        <a:t>75</a:t>
                      </a:r>
                      <a:r>
                        <a:rPr lang="ja-JP" altLang="en-US" sz="2800" b="0" i="0" u="none" strike="noStrike">
                          <a:solidFill>
                            <a:srgbClr val="000000"/>
                          </a:solidFill>
                          <a:effectLst/>
                          <a:latin typeface="ＭＳ Ｐゴシック"/>
                        </a:rPr>
                        <a:t>億円</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3"/>
                  </a:ext>
                </a:extLst>
              </a:tr>
              <a:tr h="689936">
                <a:tc>
                  <a:txBody>
                    <a:bodyPr/>
                    <a:lstStyle/>
                    <a:p>
                      <a:pPr algn="ctr" fontAlgn="ctr"/>
                      <a:r>
                        <a:rPr lang="ja-JP" altLang="en-US" sz="2800" b="0" i="0" u="none" strike="noStrike" dirty="0">
                          <a:solidFill>
                            <a:srgbClr val="000000"/>
                          </a:solidFill>
                          <a:effectLst/>
                          <a:latin typeface="ＭＳ Ｐゴシック"/>
                        </a:rPr>
                        <a:t>交通事故</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ctr"/>
                      <a:r>
                        <a:rPr lang="en-US" altLang="ja-JP" sz="2800" b="0" i="0" u="none" strike="noStrike">
                          <a:solidFill>
                            <a:srgbClr val="000000"/>
                          </a:solidFill>
                          <a:effectLst/>
                          <a:latin typeface="ＭＳ Ｐゴシック"/>
                        </a:rPr>
                        <a:t>2413</a:t>
                      </a:r>
                      <a:r>
                        <a:rPr lang="ja-JP" altLang="en-US" sz="2800" b="0" i="0" u="none" strike="noStrike">
                          <a:solidFill>
                            <a:srgbClr val="000000"/>
                          </a:solidFill>
                          <a:effectLst/>
                          <a:latin typeface="ＭＳ Ｐゴシック"/>
                        </a:rPr>
                        <a:t>億円</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4"/>
                  </a:ext>
                </a:extLst>
              </a:tr>
              <a:tr h="689936">
                <a:tc>
                  <a:txBody>
                    <a:bodyPr/>
                    <a:lstStyle/>
                    <a:p>
                      <a:pPr algn="ctr" fontAlgn="ctr"/>
                      <a:r>
                        <a:rPr lang="ja-JP" altLang="en-US" sz="2800" b="0" i="0" u="none" strike="noStrike" dirty="0">
                          <a:solidFill>
                            <a:srgbClr val="FF0000"/>
                          </a:solidFill>
                          <a:effectLst/>
                          <a:latin typeface="ＭＳ Ｐゴシック"/>
                        </a:rPr>
                        <a:t>合計</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0" i="0" u="none" strike="noStrike" dirty="0">
                          <a:solidFill>
                            <a:schemeClr val="bg1"/>
                          </a:solidFill>
                          <a:effectLst/>
                          <a:latin typeface="ＭＳ Ｐゴシック"/>
                        </a:rPr>
                        <a:t>3</a:t>
                      </a:r>
                      <a:r>
                        <a:rPr lang="ja-JP" altLang="en-US" sz="2800" b="0" i="0" u="none" strike="noStrike" dirty="0">
                          <a:solidFill>
                            <a:schemeClr val="bg1"/>
                          </a:solidFill>
                          <a:effectLst/>
                          <a:latin typeface="ＭＳ Ｐゴシック"/>
                        </a:rPr>
                        <a:t>兆</a:t>
                      </a:r>
                      <a:r>
                        <a:rPr lang="en-US" altLang="ja-JP" sz="2800" b="0" i="0" u="none" strike="noStrike" dirty="0">
                          <a:solidFill>
                            <a:schemeClr val="bg1"/>
                          </a:solidFill>
                          <a:effectLst/>
                          <a:latin typeface="ＭＳ Ｐゴシック"/>
                        </a:rPr>
                        <a:t>4694</a:t>
                      </a:r>
                      <a:r>
                        <a:rPr lang="ja-JP" altLang="en-US" sz="2800" b="0" i="0" u="none" strike="noStrike" dirty="0">
                          <a:solidFill>
                            <a:schemeClr val="bg1"/>
                          </a:solidFill>
                          <a:effectLst/>
                          <a:latin typeface="ＭＳ Ｐゴシック"/>
                        </a:rPr>
                        <a:t>億円</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E56"/>
                    </a:solidFill>
                  </a:tcPr>
                </a:tc>
                <a:extLst>
                  <a:ext uri="{0D108BD9-81ED-4DB2-BD59-A6C34878D82A}">
                    <a16:rowId xmlns:a16="http://schemas.microsoft.com/office/drawing/2014/main" val="10005"/>
                  </a:ext>
                </a:extLst>
              </a:tr>
            </a:tbl>
          </a:graphicData>
        </a:graphic>
      </p:graphicFrame>
      <p:sp>
        <p:nvSpPr>
          <p:cNvPr id="6" name="テキスト ボックス 5">
            <a:extLst>
              <a:ext uri="{FF2B5EF4-FFF2-40B4-BE49-F238E27FC236}">
                <a16:creationId xmlns:a16="http://schemas.microsoft.com/office/drawing/2014/main" id="{B3318BA3-25BE-9B4B-A5F4-A6A9AE4EE328}"/>
              </a:ext>
            </a:extLst>
          </p:cNvPr>
          <p:cNvSpPr txBox="1"/>
          <p:nvPr/>
        </p:nvSpPr>
        <p:spPr>
          <a:xfrm>
            <a:off x="1752688" y="1609788"/>
            <a:ext cx="5867312"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panose="020B0604030504040204" pitchFamily="34" charset="-128"/>
                <a:ea typeface="Meiryo" panose="020B0604030504040204" pitchFamily="34" charset="-128"/>
              </a:rPr>
              <a:t>表</a:t>
            </a:r>
            <a:r>
              <a:rPr lang="en-US" altLang="ja-JP" dirty="0">
                <a:solidFill>
                  <a:prstClr val="black"/>
                </a:solidFill>
                <a:latin typeface="Meiryo" panose="020B0604030504040204" pitchFamily="34" charset="-128"/>
                <a:ea typeface="Meiryo" panose="020B0604030504040204" pitchFamily="34" charset="-128"/>
              </a:rPr>
              <a:t>1</a:t>
            </a:r>
            <a:r>
              <a:rPr kumimoji="1" lang="ja-JP" altLang="en-US"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：「睡眠障害の社会生活に及ぼす影響と経済損失」</a:t>
            </a:r>
            <a:endPar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内山真・日本大学医学部精神医学系主任教授</a:t>
            </a:r>
            <a:r>
              <a:rPr kumimoji="1" lang="en-US" altLang="ja-JP"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 name="スライド番号プレースホルダー 1">
            <a:extLst>
              <a:ext uri="{FF2B5EF4-FFF2-40B4-BE49-F238E27FC236}">
                <a16:creationId xmlns:a16="http://schemas.microsoft.com/office/drawing/2014/main" id="{E355E9D3-1C0F-214F-BBCA-98E4C46FF680}"/>
              </a:ext>
            </a:extLst>
          </p:cNvPr>
          <p:cNvSpPr>
            <a:spLocks noGrp="1"/>
          </p:cNvSpPr>
          <p:nvPr>
            <p:ph type="sldNum" sz="quarter" idx="12"/>
          </p:nvPr>
        </p:nvSpPr>
        <p:spPr/>
        <p:txBody>
          <a:bodyPr/>
          <a:lstStyle/>
          <a:p>
            <a:fld id="{E9791DFF-FD54-7B44-9A52-7D9A5D7D4C11}" type="slidenum">
              <a:rPr kumimoji="1" lang="ja-JP" altLang="en-US" smtClean="0"/>
              <a:t>7</a:t>
            </a:fld>
            <a:endParaRPr kumimoji="1" lang="ja-JP" altLang="en-US"/>
          </a:p>
        </p:txBody>
      </p:sp>
    </p:spTree>
    <p:extLst>
      <p:ext uri="{BB962C8B-B14F-4D97-AF65-F5344CB8AC3E}">
        <p14:creationId xmlns:p14="http://schemas.microsoft.com/office/powerpoint/2010/main" val="16849984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669F02F-2327-094D-B0E7-0D7EA73E9B00}"/>
              </a:ext>
            </a:extLst>
          </p:cNvPr>
          <p:cNvSpPr>
            <a:spLocks noGrp="1"/>
          </p:cNvSpPr>
          <p:nvPr>
            <p:ph type="sldNum" sz="quarter" idx="12"/>
          </p:nvPr>
        </p:nvSpPr>
        <p:spPr/>
        <p:txBody>
          <a:bodyPr/>
          <a:lstStyle/>
          <a:p>
            <a:fld id="{E9791DFF-FD54-7B44-9A52-7D9A5D7D4C11}" type="slidenum">
              <a:rPr kumimoji="1" lang="ja-JP" altLang="en-US" smtClean="0"/>
              <a:t>70</a:t>
            </a:fld>
            <a:endParaRPr kumimoji="1" lang="ja-JP" altLang="en-US"/>
          </a:p>
        </p:txBody>
      </p:sp>
      <p:sp>
        <p:nvSpPr>
          <p:cNvPr id="3" name="テキスト ボックス 2">
            <a:extLst>
              <a:ext uri="{FF2B5EF4-FFF2-40B4-BE49-F238E27FC236}">
                <a16:creationId xmlns:a16="http://schemas.microsoft.com/office/drawing/2014/main" id="{5DCDD0A4-5B0B-3F46-8C70-3B0DB7A29359}"/>
              </a:ext>
            </a:extLst>
          </p:cNvPr>
          <p:cNvSpPr txBox="1"/>
          <p:nvPr/>
        </p:nvSpPr>
        <p:spPr>
          <a:xfrm>
            <a:off x="2532369" y="3874992"/>
            <a:ext cx="4075155" cy="400110"/>
          </a:xfrm>
          <a:prstGeom prst="rect">
            <a:avLst/>
          </a:prstGeom>
          <a:noFill/>
        </p:spPr>
        <p:txBody>
          <a:bodyPr wrap="none" rtlCol="0">
            <a:spAutoFit/>
          </a:bodyPr>
          <a:lstStyle/>
          <a:p>
            <a:r>
              <a:rPr kumimoji="1" lang="ja-JP" altLang="en-US" sz="2000"/>
              <a:t>図：午睡による授業中の眠気の改善</a:t>
            </a:r>
            <a:endParaRPr kumimoji="1" lang="en-US" altLang="ja-JP" sz="2000" dirty="0"/>
          </a:p>
        </p:txBody>
      </p:sp>
      <p:pic>
        <p:nvPicPr>
          <p:cNvPr id="6" name="図 5">
            <a:extLst>
              <a:ext uri="{FF2B5EF4-FFF2-40B4-BE49-F238E27FC236}">
                <a16:creationId xmlns:a16="http://schemas.microsoft.com/office/drawing/2014/main" id="{AD68277C-5E65-014B-84F3-55B8478C4CF2}"/>
              </a:ext>
            </a:extLst>
          </p:cNvPr>
          <p:cNvPicPr>
            <a:picLocks noChangeAspect="1"/>
          </p:cNvPicPr>
          <p:nvPr/>
        </p:nvPicPr>
        <p:blipFill>
          <a:blip r:embed="rId2"/>
          <a:stretch>
            <a:fillRect/>
          </a:stretch>
        </p:blipFill>
        <p:spPr>
          <a:xfrm>
            <a:off x="653866" y="733897"/>
            <a:ext cx="7832162" cy="3021621"/>
          </a:xfrm>
          <a:prstGeom prst="rect">
            <a:avLst/>
          </a:prstGeom>
        </p:spPr>
      </p:pic>
      <p:sp>
        <p:nvSpPr>
          <p:cNvPr id="7" name="テキスト ボックス 6">
            <a:extLst>
              <a:ext uri="{FF2B5EF4-FFF2-40B4-BE49-F238E27FC236}">
                <a16:creationId xmlns:a16="http://schemas.microsoft.com/office/drawing/2014/main" id="{71C3BBA3-5BB0-F749-AB2E-A4429CA8323C}"/>
              </a:ext>
            </a:extLst>
          </p:cNvPr>
          <p:cNvSpPr txBox="1"/>
          <p:nvPr/>
        </p:nvSpPr>
        <p:spPr>
          <a:xfrm>
            <a:off x="486137" y="4618299"/>
            <a:ext cx="8167621" cy="646331"/>
          </a:xfrm>
          <a:prstGeom prst="rect">
            <a:avLst/>
          </a:prstGeom>
          <a:noFill/>
        </p:spPr>
        <p:txBody>
          <a:bodyPr wrap="none" rtlCol="0">
            <a:spAutoFit/>
          </a:bodyPr>
          <a:lstStyle/>
          <a:p>
            <a:r>
              <a:rPr kumimoji="1" lang="ja-JP" altLang="en-US" sz="2800"/>
              <a:t>導入前よりも午後の授業の眠気が改善された→</a:t>
            </a:r>
            <a:r>
              <a:rPr kumimoji="1" lang="en-US" altLang="ja-JP" sz="3600" dirty="0">
                <a:solidFill>
                  <a:srgbClr val="FF0000"/>
                </a:solidFill>
              </a:rPr>
              <a:t>75%</a:t>
            </a:r>
            <a:endParaRPr kumimoji="1" lang="ja-JP" altLang="en-US" sz="3600">
              <a:solidFill>
                <a:srgbClr val="FF0000"/>
              </a:solidFill>
            </a:endParaRPr>
          </a:p>
        </p:txBody>
      </p:sp>
      <p:sp>
        <p:nvSpPr>
          <p:cNvPr id="8" name="フレーム 7">
            <a:extLst>
              <a:ext uri="{FF2B5EF4-FFF2-40B4-BE49-F238E27FC236}">
                <a16:creationId xmlns:a16="http://schemas.microsoft.com/office/drawing/2014/main" id="{259048BA-387B-C84D-8E48-74533F006FE7}"/>
              </a:ext>
            </a:extLst>
          </p:cNvPr>
          <p:cNvSpPr/>
          <p:nvPr/>
        </p:nvSpPr>
        <p:spPr>
          <a:xfrm>
            <a:off x="2791298" y="910853"/>
            <a:ext cx="4100641" cy="415614"/>
          </a:xfrm>
          <a:prstGeom prst="frame">
            <a:avLst>
              <a:gd name="adj1" fmla="val 617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0000"/>
              </a:solidFill>
            </a:endParaRPr>
          </a:p>
        </p:txBody>
      </p:sp>
      <p:sp>
        <p:nvSpPr>
          <p:cNvPr id="9" name="テキスト ボックス 8">
            <a:extLst>
              <a:ext uri="{FF2B5EF4-FFF2-40B4-BE49-F238E27FC236}">
                <a16:creationId xmlns:a16="http://schemas.microsoft.com/office/drawing/2014/main" id="{D8EDB99F-078A-4340-AEF1-B77B84A622BE}"/>
              </a:ext>
            </a:extLst>
          </p:cNvPr>
          <p:cNvSpPr txBox="1"/>
          <p:nvPr/>
        </p:nvSpPr>
        <p:spPr>
          <a:xfrm>
            <a:off x="3643002" y="5187686"/>
            <a:ext cx="5125121" cy="646331"/>
          </a:xfrm>
          <a:prstGeom prst="rect">
            <a:avLst/>
          </a:prstGeom>
          <a:noFill/>
        </p:spPr>
        <p:txBody>
          <a:bodyPr wrap="none" rtlCol="0">
            <a:spAutoFit/>
          </a:bodyPr>
          <a:lstStyle/>
          <a:p>
            <a:r>
              <a:rPr kumimoji="1" lang="ja-JP" altLang="en-US" sz="2800"/>
              <a:t>身体の調子が良くなった→</a:t>
            </a:r>
            <a:r>
              <a:rPr lang="en-US" altLang="ja-JP" sz="3600" dirty="0">
                <a:solidFill>
                  <a:srgbClr val="FF0000"/>
                </a:solidFill>
              </a:rPr>
              <a:t>74%</a:t>
            </a:r>
            <a:endParaRPr kumimoji="1" lang="ja-JP" altLang="en-US" sz="3600">
              <a:solidFill>
                <a:srgbClr val="FF0000"/>
              </a:solidFill>
            </a:endParaRPr>
          </a:p>
        </p:txBody>
      </p:sp>
      <p:sp>
        <p:nvSpPr>
          <p:cNvPr id="10" name="テキスト ボックス 9">
            <a:extLst>
              <a:ext uri="{FF2B5EF4-FFF2-40B4-BE49-F238E27FC236}">
                <a16:creationId xmlns:a16="http://schemas.microsoft.com/office/drawing/2014/main" id="{1BAE080A-F2FF-8249-B0C2-8F4207C92CD5}"/>
              </a:ext>
            </a:extLst>
          </p:cNvPr>
          <p:cNvSpPr txBox="1"/>
          <p:nvPr/>
        </p:nvSpPr>
        <p:spPr>
          <a:xfrm>
            <a:off x="5882430" y="5752526"/>
            <a:ext cx="2603598" cy="307777"/>
          </a:xfrm>
          <a:prstGeom prst="rect">
            <a:avLst/>
          </a:prstGeom>
          <a:noFill/>
        </p:spPr>
        <p:txBody>
          <a:bodyPr wrap="none" rtlCol="0">
            <a:spAutoFit/>
          </a:bodyPr>
          <a:lstStyle/>
          <a:p>
            <a:r>
              <a:rPr kumimoji="1" lang="en-US" altLang="ja-JP" sz="1400" dirty="0"/>
              <a:t>※</a:t>
            </a:r>
            <a:r>
              <a:rPr kumimoji="1" lang="ja-JP" altLang="en-US" sz="1400"/>
              <a:t>週三回以上実施したグループ</a:t>
            </a:r>
          </a:p>
        </p:txBody>
      </p:sp>
    </p:spTree>
    <p:extLst>
      <p:ext uri="{BB962C8B-B14F-4D97-AF65-F5344CB8AC3E}">
        <p14:creationId xmlns:p14="http://schemas.microsoft.com/office/powerpoint/2010/main" val="380631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9605BD4-928D-1344-B032-109304FD1AEF}"/>
              </a:ext>
            </a:extLst>
          </p:cNvPr>
          <p:cNvSpPr txBox="1"/>
          <p:nvPr/>
        </p:nvSpPr>
        <p:spPr>
          <a:xfrm>
            <a:off x="413125" y="4034381"/>
            <a:ext cx="327477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睡眠不足が積み重なる</a:t>
            </a:r>
            <a:endParaRPr kumimoji="1" lang="en-US"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　睡眠負債</a:t>
            </a:r>
          </a:p>
        </p:txBody>
      </p:sp>
      <p:pic>
        <p:nvPicPr>
          <p:cNvPr id="8" name="図 7" descr="computer_tsukare.png">
            <a:extLst>
              <a:ext uri="{FF2B5EF4-FFF2-40B4-BE49-F238E27FC236}">
                <a16:creationId xmlns:a16="http://schemas.microsoft.com/office/drawing/2014/main" id="{E2461A92-9075-4642-960F-A6049DF56B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553" y="1487949"/>
            <a:ext cx="2320326" cy="2320326"/>
          </a:xfrm>
          <a:prstGeom prst="rect">
            <a:avLst/>
          </a:prstGeom>
        </p:spPr>
      </p:pic>
      <p:sp>
        <p:nvSpPr>
          <p:cNvPr id="9" name="右矢印 8">
            <a:extLst>
              <a:ext uri="{FF2B5EF4-FFF2-40B4-BE49-F238E27FC236}">
                <a16:creationId xmlns:a16="http://schemas.microsoft.com/office/drawing/2014/main" id="{B045A430-94A2-FE42-81AD-698D6BD35FC0}"/>
              </a:ext>
            </a:extLst>
          </p:cNvPr>
          <p:cNvSpPr/>
          <p:nvPr/>
        </p:nvSpPr>
        <p:spPr>
          <a:xfrm>
            <a:off x="3356658" y="2375635"/>
            <a:ext cx="668453" cy="1232728"/>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nvGrpSpPr>
          <p:cNvPr id="24" name="グループ化 23">
            <a:extLst>
              <a:ext uri="{FF2B5EF4-FFF2-40B4-BE49-F238E27FC236}">
                <a16:creationId xmlns:a16="http://schemas.microsoft.com/office/drawing/2014/main" id="{9A34D6B7-2FA0-BD40-950E-1F6506E0B6D3}"/>
              </a:ext>
            </a:extLst>
          </p:cNvPr>
          <p:cNvGrpSpPr/>
          <p:nvPr/>
        </p:nvGrpSpPr>
        <p:grpSpPr>
          <a:xfrm>
            <a:off x="4453611" y="1838016"/>
            <a:ext cx="2098530" cy="2658030"/>
            <a:chOff x="4228560" y="1941984"/>
            <a:chExt cx="2098530" cy="2658030"/>
          </a:xfrm>
        </p:grpSpPr>
        <p:sp>
          <p:nvSpPr>
            <p:cNvPr id="11" name="テキスト ボックス 10">
              <a:extLst>
                <a:ext uri="{FF2B5EF4-FFF2-40B4-BE49-F238E27FC236}">
                  <a16:creationId xmlns:a16="http://schemas.microsoft.com/office/drawing/2014/main" id="{684AD87A-E23A-EC49-A73A-69D711176B21}"/>
                </a:ext>
              </a:extLst>
            </p:cNvPr>
            <p:cNvSpPr txBox="1"/>
            <p:nvPr/>
          </p:nvSpPr>
          <p:spPr>
            <a:xfrm>
              <a:off x="4228560" y="4138349"/>
              <a:ext cx="20985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心身に悪影響</a:t>
              </a:r>
            </a:p>
          </p:txBody>
        </p:sp>
        <p:pic>
          <p:nvPicPr>
            <p:cNvPr id="12" name="図 11" descr="nebusoku_tetsuya_ake_woman.png">
              <a:extLst>
                <a:ext uri="{FF2B5EF4-FFF2-40B4-BE49-F238E27FC236}">
                  <a16:creationId xmlns:a16="http://schemas.microsoft.com/office/drawing/2014/main" id="{30584486-8DD8-2645-BC19-5F2F010F64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6356" y="1941984"/>
              <a:ext cx="1842938" cy="1842938"/>
            </a:xfrm>
            <a:prstGeom prst="rect">
              <a:avLst/>
            </a:prstGeom>
          </p:spPr>
        </p:pic>
      </p:grpSp>
      <p:grpSp>
        <p:nvGrpSpPr>
          <p:cNvPr id="19" name="グループ化 18">
            <a:extLst>
              <a:ext uri="{FF2B5EF4-FFF2-40B4-BE49-F238E27FC236}">
                <a16:creationId xmlns:a16="http://schemas.microsoft.com/office/drawing/2014/main" id="{F0283650-18E1-814A-A206-0268BF61D201}"/>
              </a:ext>
            </a:extLst>
          </p:cNvPr>
          <p:cNvGrpSpPr/>
          <p:nvPr/>
        </p:nvGrpSpPr>
        <p:grpSpPr>
          <a:xfrm>
            <a:off x="6735816" y="1571798"/>
            <a:ext cx="2298421" cy="2375373"/>
            <a:chOff x="6530539" y="1941984"/>
            <a:chExt cx="2298421" cy="2375373"/>
          </a:xfrm>
        </p:grpSpPr>
        <p:sp>
          <p:nvSpPr>
            <p:cNvPr id="13" name="雲形吹き出し 12">
              <a:extLst>
                <a:ext uri="{FF2B5EF4-FFF2-40B4-BE49-F238E27FC236}">
                  <a16:creationId xmlns:a16="http://schemas.microsoft.com/office/drawing/2014/main" id="{99B040C1-2BFA-534B-BF99-62712688C6BE}"/>
                </a:ext>
              </a:extLst>
            </p:cNvPr>
            <p:cNvSpPr/>
            <p:nvPr/>
          </p:nvSpPr>
          <p:spPr>
            <a:xfrm>
              <a:off x="6530539" y="1941984"/>
              <a:ext cx="2298421" cy="2375373"/>
            </a:xfrm>
            <a:prstGeom prst="cloudCallout">
              <a:avLst>
                <a:gd name="adj1" fmla="val -60311"/>
                <a:gd name="adj2" fmla="val 33265"/>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4" name="テキスト ボックス 13">
              <a:extLst>
                <a:ext uri="{FF2B5EF4-FFF2-40B4-BE49-F238E27FC236}">
                  <a16:creationId xmlns:a16="http://schemas.microsoft.com/office/drawing/2014/main" id="{17627471-B144-5648-AE88-B214C2ABF6AC}"/>
                </a:ext>
              </a:extLst>
            </p:cNvPr>
            <p:cNvSpPr txBox="1"/>
            <p:nvPr/>
          </p:nvSpPr>
          <p:spPr>
            <a:xfrm>
              <a:off x="6959039" y="2299501"/>
              <a:ext cx="1620957" cy="13849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・うつ</a:t>
              </a:r>
              <a:endParaRPr kumimoji="1" lang="en-US" altLang="ja-JP" sz="28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・がん</a:t>
              </a:r>
              <a:endParaRPr kumimoji="1" lang="en-US" altLang="ja-JP" sz="28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・認知症</a:t>
              </a:r>
            </a:p>
          </p:txBody>
        </p:sp>
      </p:grpSp>
      <p:sp>
        <p:nvSpPr>
          <p:cNvPr id="21" name="角丸四角形 20">
            <a:extLst>
              <a:ext uri="{FF2B5EF4-FFF2-40B4-BE49-F238E27FC236}">
                <a16:creationId xmlns:a16="http://schemas.microsoft.com/office/drawing/2014/main" id="{248CD52F-DE77-8A4E-891C-ACEF1CB5453F}"/>
              </a:ext>
            </a:extLst>
          </p:cNvPr>
          <p:cNvSpPr/>
          <p:nvPr/>
        </p:nvSpPr>
        <p:spPr>
          <a:xfrm>
            <a:off x="788903" y="5301548"/>
            <a:ext cx="7528873" cy="1354760"/>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もはや睡眠不足は、社会問題！</a:t>
            </a:r>
          </a:p>
        </p:txBody>
      </p:sp>
      <p:sp>
        <p:nvSpPr>
          <p:cNvPr id="16" name="角丸四角形 15">
            <a:extLst>
              <a:ext uri="{FF2B5EF4-FFF2-40B4-BE49-F238E27FC236}">
                <a16:creationId xmlns:a16="http://schemas.microsoft.com/office/drawing/2014/main" id="{1BD33A5A-6238-C741-916F-0A00D0428302}"/>
              </a:ext>
            </a:extLst>
          </p:cNvPr>
          <p:cNvSpPr/>
          <p:nvPr/>
        </p:nvSpPr>
        <p:spPr>
          <a:xfrm>
            <a:off x="220911" y="214414"/>
            <a:ext cx="4066445" cy="121811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健康面への影響</a:t>
            </a:r>
          </a:p>
        </p:txBody>
      </p:sp>
      <p:sp>
        <p:nvSpPr>
          <p:cNvPr id="2" name="右矢印 1"/>
          <p:cNvSpPr/>
          <p:nvPr/>
        </p:nvSpPr>
        <p:spPr>
          <a:xfrm>
            <a:off x="788903" y="4370351"/>
            <a:ext cx="539835" cy="4868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a:extLst>
              <a:ext uri="{FF2B5EF4-FFF2-40B4-BE49-F238E27FC236}">
                <a16:creationId xmlns:a16="http://schemas.microsoft.com/office/drawing/2014/main" id="{62B4FD7E-E01C-BD4E-AB36-E2361288C736}"/>
              </a:ext>
            </a:extLst>
          </p:cNvPr>
          <p:cNvSpPr>
            <a:spLocks noGrp="1"/>
          </p:cNvSpPr>
          <p:nvPr>
            <p:ph type="sldNum" sz="quarter" idx="12"/>
          </p:nvPr>
        </p:nvSpPr>
        <p:spPr/>
        <p:txBody>
          <a:bodyPr/>
          <a:lstStyle/>
          <a:p>
            <a:fld id="{E9791DFF-FD54-7B44-9A52-7D9A5D7D4C11}" type="slidenum">
              <a:rPr kumimoji="1" lang="ja-JP" altLang="en-US" smtClean="0"/>
              <a:t>8</a:t>
            </a:fld>
            <a:endParaRPr kumimoji="1" lang="ja-JP" altLang="en-US"/>
          </a:p>
        </p:txBody>
      </p:sp>
    </p:spTree>
    <p:extLst>
      <p:ext uri="{BB962C8B-B14F-4D97-AF65-F5344CB8AC3E}">
        <p14:creationId xmlns:p14="http://schemas.microsoft.com/office/powerpoint/2010/main" val="287536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283243" y="6448714"/>
            <a:ext cx="2133600" cy="365125"/>
          </a:xfrm>
        </p:spPr>
        <p:txBody>
          <a:bodyPr/>
          <a:lstStyle/>
          <a:p>
            <a:fld id="{E9791DFF-FD54-7B44-9A52-7D9A5D7D4C11}" type="slidenum">
              <a:rPr kumimoji="1" lang="ja-JP" altLang="en-US" smtClean="0">
                <a:latin typeface="メイリオ" panose="020B0604030504040204" pitchFamily="50" charset="-128"/>
                <a:ea typeface="メイリオ" panose="020B0604030504040204" pitchFamily="50" charset="-128"/>
              </a:rPr>
              <a:t>9</a:t>
            </a:fld>
            <a:endParaRPr kumimoji="1" lang="ja-JP" altLang="en-US">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621D0528-9BAF-B14F-B7CE-5858AEC56BAC}"/>
              </a:ext>
            </a:extLst>
          </p:cNvPr>
          <p:cNvSpPr/>
          <p:nvPr/>
        </p:nvSpPr>
        <p:spPr>
          <a:xfrm>
            <a:off x="457659" y="300941"/>
            <a:ext cx="2898999" cy="9722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111B6558-C073-0D46-9EE7-62507EAE63CF}"/>
              </a:ext>
            </a:extLst>
          </p:cNvPr>
          <p:cNvSpPr txBox="1"/>
          <p:nvPr/>
        </p:nvSpPr>
        <p:spPr>
          <a:xfrm>
            <a:off x="1045383" y="463895"/>
            <a:ext cx="1723549" cy="707886"/>
          </a:xfrm>
          <a:prstGeom prst="rect">
            <a:avLst/>
          </a:prstGeom>
          <a:noFill/>
        </p:spPr>
        <p:txBody>
          <a:bodyPr wrap="none" rtlCol="0">
            <a:spAutoFit/>
          </a:bodyPr>
          <a:lstStyle/>
          <a:p>
            <a:r>
              <a:rPr lang="ja-JP" altLang="en-US" sz="4000" dirty="0">
                <a:solidFill>
                  <a:schemeClr val="bg1"/>
                </a:solidFill>
                <a:latin typeface="メイリオ" panose="020B0604030504040204" pitchFamily="50" charset="-128"/>
                <a:ea typeface="メイリオ" panose="020B0604030504040204" pitchFamily="50" charset="-128"/>
              </a:rPr>
              <a:t>改善策</a:t>
            </a:r>
            <a:endParaRPr kumimoji="1" lang="en-US" altLang="ja-JP" sz="4000"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87702" y="1754909"/>
            <a:ext cx="4493538" cy="523220"/>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・もっと早く寝ればいい？</a:t>
            </a:r>
            <a:endParaRPr kumimoji="1" lang="en-US" altLang="ja-JP" sz="28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87702" y="3693933"/>
            <a:ext cx="4493538" cy="523220"/>
          </a:xfrm>
          <a:prstGeom prst="rect">
            <a:avLst/>
          </a:prstGeom>
          <a:noFill/>
        </p:spPr>
        <p:txBody>
          <a:bodyPr wrap="none" rtlCol="0">
            <a:spAutoFit/>
          </a:bodyPr>
          <a:lstStyle/>
          <a:p>
            <a:r>
              <a:rPr lang="ja-JP" altLang="en-US" sz="2800" dirty="0">
                <a:latin typeface="メイリオ" panose="020B0604030504040204" pitchFamily="50" charset="-128"/>
                <a:ea typeface="メイリオ" panose="020B0604030504040204" pitchFamily="50" charset="-128"/>
              </a:rPr>
              <a:t>・休日にたくさん寝れば</a:t>
            </a:r>
            <a:r>
              <a:rPr lang="en-US" altLang="ja-JP" sz="2800" dirty="0">
                <a:latin typeface="メイリオ" panose="020B0604030504040204" pitchFamily="50" charset="-128"/>
                <a:ea typeface="メイリオ" panose="020B0604030504040204" pitchFamily="50" charset="-128"/>
              </a:rPr>
              <a:t>…</a:t>
            </a:r>
          </a:p>
        </p:txBody>
      </p:sp>
      <p:grpSp>
        <p:nvGrpSpPr>
          <p:cNvPr id="12" name="図形グループ 11"/>
          <p:cNvGrpSpPr/>
          <p:nvPr/>
        </p:nvGrpSpPr>
        <p:grpSpPr>
          <a:xfrm>
            <a:off x="187702" y="3870066"/>
            <a:ext cx="8673973" cy="2390064"/>
            <a:chOff x="187702" y="3870066"/>
            <a:chExt cx="8673973" cy="2390064"/>
          </a:xfrm>
        </p:grpSpPr>
        <p:sp>
          <p:nvSpPr>
            <p:cNvPr id="11" name="テキスト ボックス 10"/>
            <p:cNvSpPr txBox="1"/>
            <p:nvPr/>
          </p:nvSpPr>
          <p:spPr>
            <a:xfrm>
              <a:off x="187702" y="4435549"/>
              <a:ext cx="6647974" cy="954107"/>
            </a:xfrm>
            <a:prstGeom prst="rect">
              <a:avLst/>
            </a:prstGeom>
            <a:noFill/>
          </p:spPr>
          <p:txBody>
            <a:bodyPr wrap="none" rtlCol="0">
              <a:spAutoFit/>
            </a:bodyPr>
            <a:lstStyle/>
            <a:p>
              <a:r>
                <a:rPr lang="en-US" altLang="ja-JP" sz="2800" dirty="0">
                  <a:solidFill>
                    <a:srgbClr val="558ED5"/>
                  </a:solidFill>
                  <a:latin typeface="メイリオ" panose="020B0604030504040204" pitchFamily="50" charset="-128"/>
                  <a:ea typeface="メイリオ" panose="020B0604030504040204" pitchFamily="50" charset="-128"/>
                </a:rPr>
                <a:t>→</a:t>
              </a:r>
              <a:r>
                <a:rPr lang="ja-JP" altLang="en-US" sz="2800" dirty="0">
                  <a:solidFill>
                    <a:srgbClr val="558ED5"/>
                  </a:solidFill>
                  <a:latin typeface="メイリオ" panose="020B0604030504040204" pitchFamily="50" charset="-128"/>
                  <a:ea typeface="メイリオ" panose="020B0604030504040204" pitchFamily="50" charset="-128"/>
                </a:rPr>
                <a:t>寝だめはできないことが科学的に証明</a:t>
              </a:r>
              <a:endParaRPr lang="en-US" altLang="ja-JP" sz="2800" dirty="0">
                <a:solidFill>
                  <a:srgbClr val="558ED5"/>
                </a:solidFill>
                <a:latin typeface="メイリオ" panose="020B0604030504040204" pitchFamily="50" charset="-128"/>
                <a:ea typeface="メイリオ" panose="020B0604030504040204" pitchFamily="50" charset="-128"/>
              </a:endParaRPr>
            </a:p>
            <a:p>
              <a:r>
                <a:rPr lang="ja-JP" altLang="ja-JP" sz="2800" dirty="0">
                  <a:solidFill>
                    <a:srgbClr val="558ED5"/>
                  </a:solidFill>
                  <a:latin typeface="メイリオ" panose="020B0604030504040204" pitchFamily="50" charset="-128"/>
                  <a:ea typeface="メイリオ" panose="020B0604030504040204" pitchFamily="50" charset="-128"/>
                </a:rPr>
                <a:t>　</a:t>
              </a:r>
              <a:r>
                <a:rPr lang="ja-JP" altLang="en-US" sz="2800" dirty="0">
                  <a:solidFill>
                    <a:srgbClr val="558ED5"/>
                  </a:solidFill>
                  <a:latin typeface="メイリオ" panose="020B0604030504040204" pitchFamily="50" charset="-128"/>
                  <a:ea typeface="メイリオ" panose="020B0604030504040204" pitchFamily="50" charset="-128"/>
                </a:rPr>
                <a:t>されている　</a:t>
              </a:r>
              <a:endParaRPr lang="en-US" altLang="ja-JP" sz="2800" dirty="0">
                <a:solidFill>
                  <a:srgbClr val="558ED5"/>
                </a:solidFill>
                <a:latin typeface="メイリオ" panose="020B0604030504040204" pitchFamily="50" charset="-128"/>
                <a:ea typeface="メイリオ" panose="020B0604030504040204" pitchFamily="50" charset="-128"/>
              </a:endParaRPr>
            </a:p>
          </p:txBody>
        </p:sp>
        <p:pic>
          <p:nvPicPr>
            <p:cNvPr id="2" name="図 1" descr="sick_narcoleps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4269" y="3870066"/>
              <a:ext cx="2067406" cy="2390064"/>
            </a:xfrm>
            <a:prstGeom prst="rect">
              <a:avLst/>
            </a:prstGeom>
          </p:spPr>
        </p:pic>
      </p:grpSp>
      <p:grpSp>
        <p:nvGrpSpPr>
          <p:cNvPr id="9" name="図形グループ 8"/>
          <p:cNvGrpSpPr/>
          <p:nvPr/>
        </p:nvGrpSpPr>
        <p:grpSpPr>
          <a:xfrm>
            <a:off x="187702" y="234638"/>
            <a:ext cx="8569331" cy="3213073"/>
            <a:chOff x="187702" y="234638"/>
            <a:chExt cx="8569331" cy="3213073"/>
          </a:xfrm>
        </p:grpSpPr>
        <p:sp>
          <p:nvSpPr>
            <p:cNvPr id="8" name="テキスト ボックス 7"/>
            <p:cNvSpPr txBox="1"/>
            <p:nvPr/>
          </p:nvSpPr>
          <p:spPr>
            <a:xfrm>
              <a:off x="187702" y="2493604"/>
              <a:ext cx="7007046" cy="954107"/>
            </a:xfrm>
            <a:prstGeom prst="rect">
              <a:avLst/>
            </a:prstGeom>
            <a:noFill/>
          </p:spPr>
          <p:txBody>
            <a:bodyPr wrap="none" rtlCol="0">
              <a:spAutoFit/>
            </a:bodyPr>
            <a:lstStyle/>
            <a:p>
              <a:r>
                <a:rPr lang="en-US" altLang="ja-JP" sz="2800" dirty="0">
                  <a:solidFill>
                    <a:srgbClr val="558ED5"/>
                  </a:solidFill>
                  <a:latin typeface="メイリオ" panose="020B0604030504040204" pitchFamily="50" charset="-128"/>
                  <a:ea typeface="メイリオ" panose="020B0604030504040204" pitchFamily="50" charset="-128"/>
                </a:rPr>
                <a:t>→</a:t>
              </a:r>
              <a:r>
                <a:rPr lang="ja-JP" altLang="en-US" sz="2800" dirty="0">
                  <a:solidFill>
                    <a:srgbClr val="558ED5"/>
                  </a:solidFill>
                  <a:latin typeface="メイリオ" panose="020B0604030504040204" pitchFamily="50" charset="-128"/>
                  <a:ea typeface="メイリオ" panose="020B0604030504040204" pitchFamily="50" charset="-128"/>
                </a:rPr>
                <a:t>大学生の多忙なスケジュールでは難しい</a:t>
              </a:r>
              <a:endParaRPr lang="en-US" altLang="ja-JP" sz="2800" dirty="0">
                <a:solidFill>
                  <a:srgbClr val="558ED5"/>
                </a:solidFill>
                <a:latin typeface="メイリオ" panose="020B0604030504040204" pitchFamily="50" charset="-128"/>
                <a:ea typeface="メイリオ" panose="020B0604030504040204" pitchFamily="50" charset="-128"/>
              </a:endParaRPr>
            </a:p>
            <a:p>
              <a:endParaRPr lang="en-US" altLang="ja-JP" sz="2800" dirty="0">
                <a:solidFill>
                  <a:schemeClr val="tx2">
                    <a:lumMod val="60000"/>
                    <a:lumOff val="40000"/>
                  </a:schemeClr>
                </a:solidFill>
                <a:latin typeface="メイリオ" panose="020B0604030504040204" pitchFamily="50" charset="-128"/>
                <a:ea typeface="メイリオ" panose="020B0604030504040204" pitchFamily="50" charset="-128"/>
              </a:endParaRPr>
            </a:p>
          </p:txBody>
        </p:sp>
        <p:pic>
          <p:nvPicPr>
            <p:cNvPr id="3" name="図 2" descr="company_black_bait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4945" y="234638"/>
              <a:ext cx="2262088" cy="2383933"/>
            </a:xfrm>
            <a:prstGeom prst="rect">
              <a:avLst/>
            </a:prstGeom>
          </p:spPr>
        </p:pic>
      </p:grpSp>
    </p:spTree>
    <p:extLst>
      <p:ext uri="{BB962C8B-B14F-4D97-AF65-F5344CB8AC3E}">
        <p14:creationId xmlns:p14="http://schemas.microsoft.com/office/powerpoint/2010/main" val="191664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{DEEEC77B-3EBE-734B-B7F7-F141B6232F31}tf10001123</Template>
  <TotalTime>4991</TotalTime>
  <Words>3915</Words>
  <Application>Microsoft Macintosh PowerPoint</Application>
  <PresentationFormat>画面に合わせる (4:3)</PresentationFormat>
  <Paragraphs>855</Paragraphs>
  <Slides>70</Slides>
  <Notes>23</Notes>
  <HiddenSlides>29</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70</vt:i4>
      </vt:variant>
    </vt:vector>
  </HeadingPairs>
  <TitlesOfParts>
    <vt:vector size="81" baseType="lpstr">
      <vt:lpstr>HGP創英角ｺﾞｼｯｸUB</vt:lpstr>
      <vt:lpstr>HGS創英角ｺﾞｼｯｸUB</vt:lpstr>
      <vt:lpstr>ＭＳ Ｐゴシック</vt:lpstr>
      <vt:lpstr>メイリオ</vt:lpstr>
      <vt:lpstr>メイリオ</vt:lpstr>
      <vt:lpstr>游明朝</vt:lpstr>
      <vt:lpstr>Arial</vt:lpstr>
      <vt:lpstr>Calibri</vt:lpstr>
      <vt:lpstr>Times New Roman</vt:lpstr>
      <vt:lpstr>ホワイト</vt:lpstr>
      <vt:lpstr>1_ホワイト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夜間睡眠時間の分布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3限における眠気の程度の割合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最終提案について</vt:lpstr>
      <vt:lpstr>①仮眠室設置について</vt:lpstr>
      <vt:lpstr>②昼寝タイム導入について</vt:lpstr>
      <vt:lpstr>③睡眠に関する正しい知識の啓発</vt:lpstr>
      <vt:lpstr>④睡眠グッズの提案</vt:lpstr>
      <vt:lpstr>睡眠ドーム</vt:lpstr>
      <vt:lpstr>パワーナップ</vt:lpstr>
      <vt:lpstr>⑤昼寝スペースの提案</vt:lpstr>
      <vt:lpstr>PowerPoint プレゼンテーション</vt:lpstr>
      <vt:lpstr>PowerPoint プレゼンテーション</vt:lpstr>
      <vt:lpstr>図　通学手段と平均睡眠時間</vt:lpstr>
      <vt:lpstr>図　授業中に寝る頻度とスタンフォード眠気尺度</vt:lpstr>
      <vt:lpstr>PowerPoint プレゼンテーション</vt:lpstr>
      <vt:lpstr>PowerPoint プレゼンテーション</vt:lpstr>
      <vt:lpstr>PowerPoint プレゼンテーション</vt:lpstr>
      <vt:lpstr>図　通学手段と眠気の頻度</vt:lpstr>
      <vt:lpstr>図　睡眠に関する知識の正答率</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saito</dc:creator>
  <cp:lastModifiedBy>齊藤啓誠</cp:lastModifiedBy>
  <cp:revision>317</cp:revision>
  <cp:lastPrinted>2018-05-14T17:34:50Z</cp:lastPrinted>
  <dcterms:created xsi:type="dcterms:W3CDTF">2018-05-11T09:50:56Z</dcterms:created>
  <dcterms:modified xsi:type="dcterms:W3CDTF">2018-06-25T11:59:49Z</dcterms:modified>
</cp:coreProperties>
</file>