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ink/ink1.xml" ContentType="application/inkml+xml"/>
  <Override PartName="/ppt/ink/ink2.xml" ContentType="application/inkml+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7.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ink/ink3.xml" ContentType="application/inkml+xml"/>
  <Override PartName="/ppt/ink/ink4.xml" ContentType="application/inkml+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3.xml" ContentType="application/vnd.openxmlformats-officedocument.themeOverride+xml"/>
  <Override PartName="/ppt/drawings/drawing8.xml" ContentType="application/vnd.openxmlformats-officedocument.drawingml.chartshapes+xml"/>
  <Override PartName="/ppt/ink/ink5.xml" ContentType="application/inkml+xml"/>
  <Override PartName="/ppt/ink/ink6.xml" ContentType="application/inkml+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4.xml" ContentType="application/vnd.openxmlformats-officedocument.themeOverride+xml"/>
  <Override PartName="/ppt/drawings/drawing9.xml" ContentType="application/vnd.openxmlformats-officedocument.drawingml.chartshapes+xml"/>
  <Override PartName="/ppt/ink/ink7.xml" ContentType="application/inkml+xml"/>
  <Override PartName="/ppt/ink/ink8.xml" ContentType="application/inkml+xml"/>
  <Override PartName="/ppt/ink/ink9.xml" ContentType="application/inkml+xml"/>
  <Override PartName="/ppt/ink/ink10.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1" r:id="rId2"/>
    <p:sldMasterId id="2147483733" r:id="rId3"/>
    <p:sldMasterId id="2147483746" r:id="rId4"/>
  </p:sldMasterIdLst>
  <p:notesMasterIdLst>
    <p:notesMasterId r:id="rId122"/>
  </p:notesMasterIdLst>
  <p:sldIdLst>
    <p:sldId id="257" r:id="rId5"/>
    <p:sldId id="319" r:id="rId6"/>
    <p:sldId id="320" r:id="rId7"/>
    <p:sldId id="259" r:id="rId8"/>
    <p:sldId id="260" r:id="rId9"/>
    <p:sldId id="321" r:id="rId10"/>
    <p:sldId id="261" r:id="rId11"/>
    <p:sldId id="262" r:id="rId12"/>
    <p:sldId id="416" r:id="rId13"/>
    <p:sldId id="417" r:id="rId14"/>
    <p:sldId id="418" r:id="rId15"/>
    <p:sldId id="419" r:id="rId16"/>
    <p:sldId id="267" r:id="rId17"/>
    <p:sldId id="426" r:id="rId18"/>
    <p:sldId id="425" r:id="rId19"/>
    <p:sldId id="427" r:id="rId20"/>
    <p:sldId id="411" r:id="rId21"/>
    <p:sldId id="322" r:id="rId22"/>
    <p:sldId id="272" r:id="rId23"/>
    <p:sldId id="275" r:id="rId24"/>
    <p:sldId id="332" r:id="rId25"/>
    <p:sldId id="306" r:id="rId26"/>
    <p:sldId id="276" r:id="rId27"/>
    <p:sldId id="277" r:id="rId28"/>
    <p:sldId id="323" r:id="rId29"/>
    <p:sldId id="279" r:id="rId30"/>
    <p:sldId id="307" r:id="rId31"/>
    <p:sldId id="308" r:id="rId32"/>
    <p:sldId id="317" r:id="rId33"/>
    <p:sldId id="387" r:id="rId34"/>
    <p:sldId id="318" r:id="rId35"/>
    <p:sldId id="428" r:id="rId36"/>
    <p:sldId id="429" r:id="rId37"/>
    <p:sldId id="430" r:id="rId38"/>
    <p:sldId id="431" r:id="rId39"/>
    <p:sldId id="433" r:id="rId40"/>
    <p:sldId id="434" r:id="rId41"/>
    <p:sldId id="435" r:id="rId42"/>
    <p:sldId id="436" r:id="rId43"/>
    <p:sldId id="324" r:id="rId44"/>
    <p:sldId id="296" r:id="rId45"/>
    <p:sldId id="297" r:id="rId46"/>
    <p:sldId id="421" r:id="rId47"/>
    <p:sldId id="422" r:id="rId48"/>
    <p:sldId id="423" r:id="rId49"/>
    <p:sldId id="388" r:id="rId50"/>
    <p:sldId id="424" r:id="rId51"/>
    <p:sldId id="390" r:id="rId52"/>
    <p:sldId id="337" r:id="rId53"/>
    <p:sldId id="392" r:id="rId54"/>
    <p:sldId id="338" r:id="rId55"/>
    <p:sldId id="304" r:id="rId56"/>
    <p:sldId id="415" r:id="rId57"/>
    <p:sldId id="339" r:id="rId58"/>
    <p:sldId id="452" r:id="rId59"/>
    <p:sldId id="314" r:id="rId60"/>
    <p:sldId id="315" r:id="rId61"/>
    <p:sldId id="325" r:id="rId62"/>
    <p:sldId id="395" r:id="rId63"/>
    <p:sldId id="396" r:id="rId64"/>
    <p:sldId id="397" r:id="rId65"/>
    <p:sldId id="398" r:id="rId66"/>
    <p:sldId id="399" r:id="rId67"/>
    <p:sldId id="400" r:id="rId68"/>
    <p:sldId id="401" r:id="rId69"/>
    <p:sldId id="402" r:id="rId70"/>
    <p:sldId id="403" r:id="rId71"/>
    <p:sldId id="404" r:id="rId72"/>
    <p:sldId id="405" r:id="rId73"/>
    <p:sldId id="406" r:id="rId74"/>
    <p:sldId id="420" r:id="rId75"/>
    <p:sldId id="453" r:id="rId76"/>
    <p:sldId id="439" r:id="rId77"/>
    <p:sldId id="454" r:id="rId78"/>
    <p:sldId id="410" r:id="rId79"/>
    <p:sldId id="313" r:id="rId80"/>
    <p:sldId id="330" r:id="rId81"/>
    <p:sldId id="328" r:id="rId82"/>
    <p:sldId id="326" r:id="rId83"/>
    <p:sldId id="327"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443" r:id="rId107"/>
    <p:sldId id="444" r:id="rId108"/>
    <p:sldId id="445" r:id="rId109"/>
    <p:sldId id="446" r:id="rId110"/>
    <p:sldId id="447" r:id="rId111"/>
    <p:sldId id="448" r:id="rId112"/>
    <p:sldId id="449" r:id="rId113"/>
    <p:sldId id="450" r:id="rId114"/>
    <p:sldId id="377" r:id="rId115"/>
    <p:sldId id="378" r:id="rId116"/>
    <p:sldId id="442" r:id="rId117"/>
    <p:sldId id="383" r:id="rId118"/>
    <p:sldId id="384" r:id="rId119"/>
    <p:sldId id="385" r:id="rId120"/>
    <p:sldId id="291" r:id="rId1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D7"/>
    <a:srgbClr val="0066CC"/>
    <a:srgbClr val="FF79B6"/>
    <a:srgbClr val="FF2087"/>
    <a:srgbClr val="E8184E"/>
    <a:srgbClr val="FF53A1"/>
    <a:srgbClr val="F8F8F8"/>
    <a:srgbClr val="700000"/>
    <a:srgbClr val="A40000"/>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91" autoAdjust="0"/>
    <p:restoredTop sz="94660"/>
  </p:normalViewPr>
  <p:slideViewPr>
    <p:cSldViewPr snapToGrid="0">
      <p:cViewPr varScale="1">
        <p:scale>
          <a:sx n="72" d="100"/>
          <a:sy n="72" d="100"/>
        </p:scale>
        <p:origin x="137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unya\Downloads\&#20840;&#22269;&#23621;&#37202;&#23627;&#32207;&#24215;&#33303;&#2596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oleObject" Target="file:///\\Users\user\Documents\&#24847;&#32681;&#20184;&#1236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user\Desktop\&#24847;&#32681;&#20184;&#12369;.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user\Documents\&#24847;&#32681;&#20184;&#12369;.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user\Desktop\&#24847;&#32681;&#20184;&#12369;.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Microsoft%20PowerPoint%20&#20869;&#12398;&#12464;&#12521;&#12501;"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5.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8.xml"/><Relationship Id="rId4" Type="http://schemas.openxmlformats.org/officeDocument/2006/relationships/package" Target="../embeddings/Microsoft_Excel_Worksheet116.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9.xml"/><Relationship Id="rId4" Type="http://schemas.openxmlformats.org/officeDocument/2006/relationships/package" Target="../embeddings/Microsoft_Excel_Worksheet119.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21.xlsx"/></Relationships>
</file>

<file path=ppt/charts/_rels/chart5.xml.rels><?xml version="1.0" encoding="UTF-8" standalone="yes"?>
<Relationships xmlns="http://schemas.openxmlformats.org/package/2006/relationships"><Relationship Id="rId3" Type="http://schemas.openxmlformats.org/officeDocument/2006/relationships/oleObject" Target="file:///\\Users\Ryotaro\Desktop\&#12450;&#12531;&#12465;&#12540;&#12488;&#12288;&#12463;&#12441;&#12521;&#12501;&#2999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user\Downloads\0613\&#37117;&#24066;&#35336;&#30011;&#23455;&#32722;&#12450;&#12531;&#12465;&#12540;&#1248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user\Downloads\0613\&#37117;&#24066;&#35336;&#30011;&#23455;&#32722;&#12450;&#12531;&#12465;&#12540;&#1248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user\Downloads\0613\&#37117;&#24066;&#35336;&#30011;&#23455;&#32722;&#12450;&#12531;&#12465;&#12540;&#12488;.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61339127722799"/>
          <c:y val="8.3707005837210399E-2"/>
          <c:w val="0.85128553315478905"/>
          <c:h val="0.75232373744747805"/>
        </c:manualLayout>
      </c:layout>
      <c:lineChart>
        <c:grouping val="standard"/>
        <c:varyColors val="0"/>
        <c:ser>
          <c:idx val="0"/>
          <c:order val="0"/>
          <c:tx>
            <c:strRef>
              <c:f>[全国居酒屋総店舗数.xlsx]Sheet1!$B$3</c:f>
              <c:strCache>
                <c:ptCount val="1"/>
                <c:pt idx="0">
                  <c:v>酒場・ビヤホール</c:v>
                </c:pt>
              </c:strCache>
            </c:strRef>
          </c:tx>
          <c:spPr>
            <a:ln w="44450" cap="rnd">
              <a:solidFill>
                <a:schemeClr val="accent1"/>
              </a:solidFill>
              <a:round/>
            </a:ln>
            <a:effectLst/>
          </c:spPr>
          <c:marker>
            <c:symbol val="none"/>
          </c:marker>
          <c:cat>
            <c:numRef>
              <c:f>[全国居酒屋総店舗数.xlsx]Sheet1!$C$2:$J$2</c:f>
              <c:numCache>
                <c:formatCode>General</c:formatCode>
                <c:ptCount val="8"/>
                <c:pt idx="0">
                  <c:v>1986</c:v>
                </c:pt>
                <c:pt idx="1">
                  <c:v>1991</c:v>
                </c:pt>
                <c:pt idx="2">
                  <c:v>1994</c:v>
                </c:pt>
                <c:pt idx="3">
                  <c:v>1996</c:v>
                </c:pt>
                <c:pt idx="4">
                  <c:v>2001</c:v>
                </c:pt>
                <c:pt idx="5">
                  <c:v>2006</c:v>
                </c:pt>
                <c:pt idx="6">
                  <c:v>2009</c:v>
                </c:pt>
                <c:pt idx="7">
                  <c:v>2014</c:v>
                </c:pt>
              </c:numCache>
            </c:numRef>
          </c:cat>
          <c:val>
            <c:numRef>
              <c:f>[全国居酒屋総店舗数.xlsx]Sheet1!$C$3:$J$3</c:f>
              <c:numCache>
                <c:formatCode>#,##0</c:formatCode>
                <c:ptCount val="8"/>
                <c:pt idx="0">
                  <c:v>140394</c:v>
                </c:pt>
                <c:pt idx="1">
                  <c:v>137920</c:v>
                </c:pt>
                <c:pt idx="2">
                  <c:v>140420</c:v>
                </c:pt>
                <c:pt idx="3" formatCode="\ ###,###,##0;&quot;-&quot;###,###,##0">
                  <c:v>153383</c:v>
                </c:pt>
                <c:pt idx="4" formatCode="\ ###,###,##0;&quot;-&quot;###,###,##0">
                  <c:v>160141</c:v>
                </c:pt>
                <c:pt idx="5" formatCode="\ ###,###,##0;&quot;-&quot;###,###,##0">
                  <c:v>151605</c:v>
                </c:pt>
                <c:pt idx="6" formatCode="General">
                  <c:v>140661</c:v>
                </c:pt>
                <c:pt idx="7" formatCode="General">
                  <c:v>126267</c:v>
                </c:pt>
              </c:numCache>
            </c:numRef>
          </c:val>
          <c:smooth val="0"/>
          <c:extLst>
            <c:ext xmlns:c16="http://schemas.microsoft.com/office/drawing/2014/chart" uri="{C3380CC4-5D6E-409C-BE32-E72D297353CC}">
              <c16:uniqueId val="{00000000-D4C7-43CF-B179-ABA46B0161AC}"/>
            </c:ext>
          </c:extLst>
        </c:ser>
        <c:ser>
          <c:idx val="1"/>
          <c:order val="1"/>
          <c:tx>
            <c:strRef>
              <c:f>[全国居酒屋総店舗数.xlsx]Sheet1!$B$4</c:f>
              <c:strCache>
                <c:ptCount val="1"/>
                <c:pt idx="0">
                  <c:v>バー・キャバレー・ナイトクラブ</c:v>
                </c:pt>
              </c:strCache>
            </c:strRef>
          </c:tx>
          <c:spPr>
            <a:ln w="44450" cap="rnd">
              <a:solidFill>
                <a:schemeClr val="accent2"/>
              </a:solidFill>
              <a:round/>
            </a:ln>
            <a:effectLst/>
          </c:spPr>
          <c:marker>
            <c:symbol val="none"/>
          </c:marker>
          <c:cat>
            <c:numRef>
              <c:f>[全国居酒屋総店舗数.xlsx]Sheet1!$C$2:$J$2</c:f>
              <c:numCache>
                <c:formatCode>General</c:formatCode>
                <c:ptCount val="8"/>
                <c:pt idx="0">
                  <c:v>1986</c:v>
                </c:pt>
                <c:pt idx="1">
                  <c:v>1991</c:v>
                </c:pt>
                <c:pt idx="2">
                  <c:v>1994</c:v>
                </c:pt>
                <c:pt idx="3">
                  <c:v>1996</c:v>
                </c:pt>
                <c:pt idx="4">
                  <c:v>2001</c:v>
                </c:pt>
                <c:pt idx="5">
                  <c:v>2006</c:v>
                </c:pt>
                <c:pt idx="6">
                  <c:v>2009</c:v>
                </c:pt>
                <c:pt idx="7">
                  <c:v>2014</c:v>
                </c:pt>
              </c:numCache>
            </c:numRef>
          </c:cat>
          <c:val>
            <c:numRef>
              <c:f>[全国居酒屋総店舗数.xlsx]Sheet1!$C$4:$J$4</c:f>
              <c:numCache>
                <c:formatCode>#,##0</c:formatCode>
                <c:ptCount val="8"/>
                <c:pt idx="0">
                  <c:v>190023</c:v>
                </c:pt>
                <c:pt idx="1">
                  <c:v>225460</c:v>
                </c:pt>
                <c:pt idx="2">
                  <c:v>222975</c:v>
                </c:pt>
                <c:pt idx="3" formatCode="\ ###,###,##0;&quot;-&quot;###,###,##0">
                  <c:v>218917</c:v>
                </c:pt>
                <c:pt idx="4" formatCode="\ ###,###,##0;&quot;-&quot;###,###,##0">
                  <c:v>185893</c:v>
                </c:pt>
                <c:pt idx="5" formatCode="\ ###,###,##0;&quot;-&quot;###,###,##0">
                  <c:v>152400</c:v>
                </c:pt>
                <c:pt idx="6" formatCode="General">
                  <c:v>126866</c:v>
                </c:pt>
                <c:pt idx="7" formatCode="General">
                  <c:v>102203</c:v>
                </c:pt>
              </c:numCache>
            </c:numRef>
          </c:val>
          <c:smooth val="0"/>
          <c:extLst>
            <c:ext xmlns:c16="http://schemas.microsoft.com/office/drawing/2014/chart" uri="{C3380CC4-5D6E-409C-BE32-E72D297353CC}">
              <c16:uniqueId val="{00000001-D4C7-43CF-B179-ABA46B0161AC}"/>
            </c:ext>
          </c:extLst>
        </c:ser>
        <c:dLbls>
          <c:showLegendKey val="0"/>
          <c:showVal val="0"/>
          <c:showCatName val="0"/>
          <c:showSerName val="0"/>
          <c:showPercent val="0"/>
          <c:showBubbleSize val="0"/>
        </c:dLbls>
        <c:smooth val="0"/>
        <c:axId val="393953560"/>
        <c:axId val="393950424"/>
      </c:lineChart>
      <c:catAx>
        <c:axId val="39395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393950424"/>
        <c:crosses val="autoZero"/>
        <c:auto val="1"/>
        <c:lblAlgn val="ctr"/>
        <c:lblOffset val="100"/>
        <c:noMultiLvlLbl val="0"/>
      </c:catAx>
      <c:valAx>
        <c:axId val="393950424"/>
        <c:scaling>
          <c:orientation val="minMax"/>
          <c:max val="230000"/>
          <c:min val="7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39395356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1">
                  <a:shade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702-457C-A286-EFA910D60DAE}"/>
              </c:ext>
            </c:extLst>
          </c:dPt>
          <c:dPt>
            <c:idx val="1"/>
            <c:bubble3D val="0"/>
            <c:spPr>
              <a:solidFill>
                <a:schemeClr val="accent1">
                  <a:shade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702-457C-A286-EFA910D60DAE}"/>
              </c:ext>
            </c:extLst>
          </c:dPt>
          <c:dPt>
            <c:idx val="2"/>
            <c:bubble3D val="0"/>
            <c:spPr>
              <a:solidFill>
                <a:schemeClr val="accent1">
                  <a:shade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702-457C-A286-EFA910D60DAE}"/>
              </c:ext>
            </c:extLst>
          </c:dPt>
          <c:dPt>
            <c:idx val="3"/>
            <c:bubble3D val="0"/>
            <c:spPr>
              <a:solidFill>
                <a:schemeClr val="accent1">
                  <a:tint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0702-457C-A286-EFA910D60DAE}"/>
              </c:ext>
            </c:extLst>
          </c:dPt>
          <c:dPt>
            <c:idx val="4"/>
            <c:bubble3D val="0"/>
            <c:spPr>
              <a:solidFill>
                <a:schemeClr val="accent1">
                  <a:tint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0702-457C-A286-EFA910D60DAE}"/>
              </c:ext>
            </c:extLst>
          </c:dPt>
          <c:dPt>
            <c:idx val="5"/>
            <c:bubble3D val="0"/>
            <c:spPr>
              <a:solidFill>
                <a:schemeClr val="accent1">
                  <a:tint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0702-457C-A286-EFA910D60DAE}"/>
              </c:ext>
            </c:extLst>
          </c:dPt>
          <c:dLbls>
            <c:dLbl>
              <c:idx val="0"/>
              <c:layout>
                <c:manualLayout>
                  <c:x val="-0.11095499301856"/>
                  <c:y val="4.5747346149521501E-2"/>
                </c:manualLayout>
              </c:layout>
              <c:tx>
                <c:rich>
                  <a:bodyPr/>
                  <a:lstStyle/>
                  <a:p>
                    <a:fld id="{94EA6FEA-3A86-4730-8CA6-FBC05BFEC252}" type="CATEGORYNAME">
                      <a:rPr lang="ja-JP" altLang="en-US">
                        <a:solidFill>
                          <a:schemeClr val="tx1">
                            <a:lumMod val="95000"/>
                            <a:lumOff val="5000"/>
                          </a:schemeClr>
                        </a:solidFill>
                      </a:rPr>
                      <a:pPr/>
                      <a:t>[分類名]</a:t>
                    </a:fld>
                    <a:r>
                      <a:rPr lang="ja-JP" altLang="en-US" baseline="0" dirty="0">
                        <a:solidFill>
                          <a:schemeClr val="tx1">
                            <a:lumMod val="95000"/>
                            <a:lumOff val="5000"/>
                          </a:schemeClr>
                        </a:solidFill>
                      </a:rPr>
                      <a:t>
</a:t>
                    </a:r>
                    <a:fld id="{7534D0C6-9EDE-4989-97CD-3690F3EC8C73}" type="PERCENTAGE">
                      <a:rPr lang="en-US" altLang="ja-JP" baseline="0">
                        <a:solidFill>
                          <a:schemeClr val="tx1">
                            <a:lumMod val="95000"/>
                            <a:lumOff val="5000"/>
                          </a:schemeClr>
                        </a:solidFill>
                      </a:rPr>
                      <a:pPr/>
                      <a:t>[パーセンテージ]</a:t>
                    </a:fld>
                    <a:r>
                      <a:rPr lang="en-US" altLang="ja-JP" baseline="0" dirty="0">
                        <a:solidFill>
                          <a:schemeClr val="tx1">
                            <a:lumMod val="95000"/>
                            <a:lumOff val="5000"/>
                          </a:schemeClr>
                        </a:solidFill>
                      </a:rPr>
                      <a:t>(1,276)</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02-457C-A286-EFA910D60DAE}"/>
                </c:ext>
              </c:extLst>
            </c:dLbl>
            <c:dLbl>
              <c:idx val="1"/>
              <c:layout>
                <c:manualLayout>
                  <c:x val="-6.1064293964152902E-2"/>
                  <c:y val="-1.48513479485811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A59764F4-826E-4C3C-A058-A0BF760259F4}" type="CATEGORYNAME">
                      <a:rPr lang="zh-TW" altLang="en-US">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a:solidFill>
                          <a:schemeClr val="tx1">
                            <a:lumMod val="95000"/>
                            <a:lumOff val="5000"/>
                          </a:schemeClr>
                        </a:solidFill>
                      </a:rPr>
                      <a:t>
</a:t>
                    </a:r>
                    <a:fld id="{775D6E0A-492B-436E-AF90-60BA92E2B77C}" type="PERCENTAGE">
                      <a:rPr lang="en-US" altLang="zh-TW" baseline="0">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a:solidFill>
                          <a:schemeClr val="tx1">
                            <a:lumMod val="95000"/>
                            <a:lumOff val="5000"/>
                          </a:schemeClr>
                        </a:solidFill>
                      </a:rPr>
                      <a:t>(387)</a:t>
                    </a:r>
                  </a:p>
                </c:rich>
              </c:tx>
              <c:spPr>
                <a:solidFill>
                  <a:schemeClr val="bg1">
                    <a:alpha val="80000"/>
                  </a:schemeClr>
                </a:solidFill>
                <a:ln>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02-457C-A286-EFA910D60DAE}"/>
                </c:ext>
              </c:extLst>
            </c:dLbl>
            <c:dLbl>
              <c:idx val="2"/>
              <c:layout>
                <c:manualLayout>
                  <c:x val="-4.0857055422654102E-2"/>
                  <c:y val="-3.05206662221808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388A23D5-EABA-4155-8908-07F662615521}" type="CATEGORYNAME">
                      <a:rPr lang="zh-TW" altLang="en-US">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a:solidFill>
                          <a:schemeClr val="tx1">
                            <a:lumMod val="95000"/>
                            <a:lumOff val="5000"/>
                          </a:schemeClr>
                        </a:solidFill>
                      </a:rPr>
                      <a:t>
</a:t>
                    </a:r>
                    <a:fld id="{F43C0820-B712-45E0-9170-CE6BCA9606EA}" type="PERCENTAGE">
                      <a:rPr lang="en-US" altLang="zh-TW" baseline="0">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a:solidFill>
                          <a:schemeClr val="tx1">
                            <a:lumMod val="95000"/>
                            <a:lumOff val="5000"/>
                          </a:schemeClr>
                        </a:solidFill>
                      </a:rPr>
                      <a:t>(413)</a:t>
                    </a:r>
                  </a:p>
                </c:rich>
              </c:tx>
              <c:spPr>
                <a:solidFill>
                  <a:schemeClr val="bg1">
                    <a:alpha val="80000"/>
                  </a:schemeClr>
                </a:solidFill>
                <a:ln>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702-457C-A286-EFA910D60DAE}"/>
                </c:ext>
              </c:extLst>
            </c:dLbl>
            <c:dLbl>
              <c:idx val="3"/>
              <c:layout>
                <c:manualLayout>
                  <c:x val="-1.2856379764024E-2"/>
                  <c:y val="-7.703193964281709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FB1E0840-1B94-4B58-B4F2-1ECD00F42833}" type="CATEGORYNAME">
                      <a:rPr lang="zh-TW" altLang="en-US">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a:solidFill>
                          <a:schemeClr val="tx1">
                            <a:lumMod val="95000"/>
                            <a:lumOff val="5000"/>
                          </a:schemeClr>
                        </a:solidFill>
                      </a:rPr>
                      <a:t>
</a:t>
                    </a:r>
                    <a:fld id="{16CFE606-8706-4818-9636-491DFD581092}" type="PERCENTAGE">
                      <a:rPr lang="en-US" altLang="zh-TW" baseline="0">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a:solidFill>
                          <a:schemeClr val="tx1">
                            <a:lumMod val="95000"/>
                            <a:lumOff val="5000"/>
                          </a:schemeClr>
                        </a:solidFill>
                      </a:rPr>
                      <a:t>(543)</a:t>
                    </a:r>
                  </a:p>
                </c:rich>
              </c:tx>
              <c:spPr>
                <a:solidFill>
                  <a:schemeClr val="bg1">
                    <a:alpha val="80000"/>
                  </a:schemeClr>
                </a:solidFill>
                <a:ln>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702-457C-A286-EFA910D60DAE}"/>
                </c:ext>
              </c:extLst>
            </c:dLbl>
            <c:dLbl>
              <c:idx val="4"/>
              <c:layout>
                <c:manualLayout>
                  <c:x val="-5.3267566301745201E-2"/>
                  <c:y val="-2.4536734231701801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1A48807D-D49E-4ABB-842B-935EED2D3B57}" type="CATEGORYNAME">
                      <a:rPr lang="ja-JP" altLang="en-US">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a:solidFill>
                          <a:schemeClr val="tx1">
                            <a:lumMod val="95000"/>
                            <a:lumOff val="5000"/>
                          </a:schemeClr>
                        </a:solidFill>
                      </a:rPr>
                      <a:t>
</a:t>
                    </a:r>
                    <a:fld id="{CE43F24F-2F26-43E3-A88D-1704F347FB95}" type="PERCENTAGE">
                      <a:rPr lang="en-US" altLang="ja-JP" baseline="0">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a:solidFill>
                          <a:schemeClr val="tx1">
                            <a:lumMod val="95000"/>
                            <a:lumOff val="5000"/>
                          </a:schemeClr>
                        </a:solidFill>
                      </a:rPr>
                      <a:t>(558)</a:t>
                    </a:r>
                  </a:p>
                </c:rich>
              </c:tx>
              <c:spPr>
                <a:solidFill>
                  <a:schemeClr val="bg1">
                    <a:alpha val="80000"/>
                  </a:schemeClr>
                </a:solidFill>
                <a:ln>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702-457C-A286-EFA910D60DAE}"/>
                </c:ext>
              </c:extLst>
            </c:dLbl>
            <c:dLbl>
              <c:idx val="5"/>
              <c:layout>
                <c:manualLayout>
                  <c:x val="0.25272111641620099"/>
                  <c:y val="-9.323198842013739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E10B77E9-1D62-415A-9625-BF7049163CE3}" type="CATEGORYNAME">
                      <a:rPr lang="ja-JP" altLang="en-US">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solidFill>
                          <a:schemeClr val="tx1">
                            <a:lumMod val="95000"/>
                            <a:lumOff val="5000"/>
                          </a:schemeClr>
                        </a:solidFill>
                      </a:rPr>
                      <a:t>
</a:t>
                    </a:r>
                    <a:fld id="{395A5482-226C-47E0-9994-5ECC0981E1B0}" type="PERCENTAGE">
                      <a:rPr lang="en-US" altLang="ja-JP" baseline="0">
                        <a:solidFill>
                          <a:schemeClr val="tx1">
                            <a:lumMod val="95000"/>
                            <a:lumOff val="5000"/>
                          </a:schemeClr>
                        </a:solidFill>
                      </a:rPr>
                      <a:pPr>
                        <a:defRPr sz="1800">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solidFill>
                          <a:schemeClr val="tx1">
                            <a:lumMod val="95000"/>
                            <a:lumOff val="5000"/>
                          </a:schemeClr>
                        </a:solidFill>
                      </a:rPr>
                      <a:t>(3,381)</a:t>
                    </a:r>
                  </a:p>
                </c:rich>
              </c:tx>
              <c:spPr>
                <a:solidFill>
                  <a:schemeClr val="bg1">
                    <a:alpha val="80000"/>
                  </a:schemeClr>
                </a:solidFill>
                <a:ln>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4056375815369699"/>
                      <c:h val="0.27227603212335"/>
                    </c:manualLayout>
                  </c15:layout>
                  <c15:dlblFieldTable/>
                  <c15:showDataLabelsRange val="0"/>
                </c:ext>
                <c:ext xmlns:c16="http://schemas.microsoft.com/office/drawing/2014/chart" uri="{C3380CC4-5D6E-409C-BE32-E72D297353CC}">
                  <c16:uniqueId val="{0000000B-0702-457C-A286-EFA910D60DAE}"/>
                </c:ext>
              </c:extLst>
            </c:dLbl>
            <c:spPr>
              <a:solidFill>
                <a:schemeClr val="bg1">
                  <a:alpha val="80000"/>
                </a:schemeClr>
              </a:solidFill>
              <a:ln>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Sheet1!$A$5:$A$10</c:f>
              <c:strCache>
                <c:ptCount val="6"/>
                <c:pt idx="0">
                  <c:v>毎日飲む</c:v>
                </c:pt>
                <c:pt idx="1">
                  <c:v>週5～6日</c:v>
                </c:pt>
                <c:pt idx="2">
                  <c:v>週3～4日</c:v>
                </c:pt>
                <c:pt idx="3">
                  <c:v>週1～2日</c:v>
                </c:pt>
                <c:pt idx="4">
                  <c:v>月1～3日</c:v>
                </c:pt>
                <c:pt idx="5">
                  <c:v>飲まない/ほとんど飲まない</c:v>
                </c:pt>
              </c:strCache>
            </c:strRef>
          </c:cat>
          <c:val>
            <c:numRef>
              <c:f>Sheet1!$B$5:$B$10</c:f>
              <c:numCache>
                <c:formatCode>General</c:formatCode>
                <c:ptCount val="6"/>
                <c:pt idx="0">
                  <c:v>1276</c:v>
                </c:pt>
                <c:pt idx="1">
                  <c:v>387</c:v>
                </c:pt>
                <c:pt idx="2">
                  <c:v>413</c:v>
                </c:pt>
                <c:pt idx="3">
                  <c:v>543</c:v>
                </c:pt>
                <c:pt idx="4">
                  <c:v>558</c:v>
                </c:pt>
                <c:pt idx="5">
                  <c:v>3881</c:v>
                </c:pt>
              </c:numCache>
            </c:numRef>
          </c:val>
          <c:extLst>
            <c:ext xmlns:c16="http://schemas.microsoft.com/office/drawing/2014/chart" uri="{C3380CC4-5D6E-409C-BE32-E72D297353CC}">
              <c16:uniqueId val="{0000000C-0702-457C-A286-EFA910D60DAE}"/>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solidFill>
                <a:latin typeface="メイリオ" panose="020B0604030504040204" pitchFamily="50" charset="-128"/>
                <a:ea typeface="メイリオ" panose="020B0604030504040204" pitchFamily="50" charset="-128"/>
                <a:cs typeface="+mj-cs"/>
              </a:defRPr>
            </a:pPr>
            <a:r>
              <a:rPr lang="ja-JP" altLang="en-US" sz="2400" dirty="0">
                <a:solidFill>
                  <a:schemeClr val="tx1"/>
                </a:solidFill>
                <a:latin typeface="メイリオ" panose="020B0604030504040204" pitchFamily="50" charset="-128"/>
                <a:ea typeface="メイリオ" panose="020B0604030504040204" pitchFamily="50" charset="-128"/>
              </a:rPr>
              <a:t>良かった</a:t>
            </a:r>
            <a:r>
              <a:rPr lang="ja-JP" sz="2400" dirty="0">
                <a:solidFill>
                  <a:schemeClr val="tx1"/>
                </a:solidFill>
                <a:latin typeface="メイリオ" panose="020B0604030504040204" pitchFamily="50" charset="-128"/>
                <a:ea typeface="メイリオ" panose="020B0604030504040204" pitchFamily="50" charset="-128"/>
              </a:rPr>
              <a:t>こと</a:t>
            </a:r>
          </a:p>
        </c:rich>
      </c:tx>
      <c:layout>
        <c:manualLayout>
          <c:xMode val="edge"/>
          <c:yMode val="edge"/>
          <c:x val="0.24511516954009599"/>
          <c:y val="1.53813324943945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solidFill>
              <a:latin typeface="メイリオ" panose="020B0604030504040204" pitchFamily="50" charset="-128"/>
              <a:ea typeface="メイリオ" panose="020B0604030504040204" pitchFamily="50" charset="-128"/>
              <a:cs typeface="+mj-cs"/>
            </a:defRPr>
          </a:pPr>
          <a:endParaRPr lang="ja-JP"/>
        </a:p>
      </c:txPr>
    </c:title>
    <c:autoTitleDeleted val="0"/>
    <c:plotArea>
      <c:layout>
        <c:manualLayout>
          <c:layoutTarget val="inner"/>
          <c:xMode val="edge"/>
          <c:yMode val="edge"/>
          <c:x val="0.43099719185039098"/>
          <c:y val="0.29848486297140803"/>
          <c:w val="0.50286103753272304"/>
          <c:h val="0.66615531400005901"/>
        </c:manualLayout>
      </c:layout>
      <c:barChart>
        <c:barDir val="bar"/>
        <c:grouping val="clustered"/>
        <c:varyColors val="0"/>
        <c:ser>
          <c:idx val="0"/>
          <c:order val="0"/>
          <c:tx>
            <c:strRef>
              <c:f>Sheet1!$B$1</c:f>
              <c:strCache>
                <c:ptCount val="1"/>
                <c:pt idx="0">
                  <c:v>数</c:v>
                </c:pt>
              </c:strCache>
            </c:strRef>
          </c:tx>
          <c:spPr>
            <a:solidFill>
              <a:schemeClr val="accent1"/>
            </a:solidFill>
            <a:ln>
              <a:noFill/>
            </a:ln>
            <a:effectLst/>
          </c:spPr>
          <c:invertIfNegative val="0"/>
          <c:cat>
            <c:strRef>
              <c:f>Sheet1!$A$2:$A$7</c:f>
              <c:strCache>
                <c:ptCount val="6"/>
                <c:pt idx="0">
                  <c:v>仲が深まる</c:v>
                </c:pt>
                <c:pt idx="1">
                  <c:v>新しい交友関係</c:v>
                </c:pt>
                <c:pt idx="2">
                  <c:v>普段話さないことを話せる</c:v>
                </c:pt>
                <c:pt idx="3">
                  <c:v>美味しいお酒や食事</c:v>
                </c:pt>
                <c:pt idx="4">
                  <c:v>楽しい時間</c:v>
                </c:pt>
                <c:pt idx="5">
                  <c:v>日常の嫌なことを忘れる</c:v>
                </c:pt>
              </c:strCache>
            </c:strRef>
          </c:cat>
          <c:val>
            <c:numRef>
              <c:f>Sheet1!$B$2:$B$7</c:f>
              <c:numCache>
                <c:formatCode>General</c:formatCode>
                <c:ptCount val="6"/>
                <c:pt idx="0">
                  <c:v>15</c:v>
                </c:pt>
                <c:pt idx="1">
                  <c:v>12</c:v>
                </c:pt>
                <c:pt idx="2">
                  <c:v>8</c:v>
                </c:pt>
                <c:pt idx="3">
                  <c:v>6</c:v>
                </c:pt>
                <c:pt idx="4">
                  <c:v>4</c:v>
                </c:pt>
                <c:pt idx="5">
                  <c:v>2</c:v>
                </c:pt>
              </c:numCache>
            </c:numRef>
          </c:val>
          <c:extLst>
            <c:ext xmlns:c16="http://schemas.microsoft.com/office/drawing/2014/chart" uri="{C3380CC4-5D6E-409C-BE32-E72D297353CC}">
              <c16:uniqueId val="{00000000-28A2-4682-BAE5-A61662AF1225}"/>
            </c:ext>
          </c:extLst>
        </c:ser>
        <c:dLbls>
          <c:showLegendKey val="0"/>
          <c:showVal val="0"/>
          <c:showCatName val="0"/>
          <c:showSerName val="0"/>
          <c:showPercent val="0"/>
          <c:showBubbleSize val="0"/>
        </c:dLbls>
        <c:gapWidth val="101"/>
        <c:axId val="390770752"/>
        <c:axId val="390771536"/>
      </c:barChart>
      <c:catAx>
        <c:axId val="390770752"/>
        <c:scaling>
          <c:orientation val="maxMin"/>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1" i="0" u="none" strike="noStrike" kern="1200" cap="none" spc="0" normalizeH="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390771536"/>
        <c:crosses val="autoZero"/>
        <c:auto val="1"/>
        <c:lblAlgn val="ctr"/>
        <c:lblOffset val="100"/>
        <c:noMultiLvlLbl val="0"/>
      </c:catAx>
      <c:valAx>
        <c:axId val="390771536"/>
        <c:scaling>
          <c:orientation val="minMax"/>
        </c:scaling>
        <c:delete val="0"/>
        <c:axPos val="t"/>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390770752"/>
        <c:crosses val="autoZero"/>
        <c:crossBetween val="between"/>
        <c:majorUnit val="5"/>
      </c:valAx>
      <c:spPr>
        <a:solidFill>
          <a:schemeClr val="bg1">
            <a:alpha val="59000"/>
          </a:schemeClr>
        </a:solid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メイリオ" panose="020B0604030504040204" pitchFamily="50" charset="-128"/>
                <a:ea typeface="メイリオ" panose="020B0604030504040204" pitchFamily="50" charset="-128"/>
                <a:cs typeface="+mn-cs"/>
              </a:defRPr>
            </a:pPr>
            <a:r>
              <a:rPr lang="ja-JP" altLang="en-US" sz="2400" b="1" dirty="0">
                <a:solidFill>
                  <a:schemeClr val="tx1"/>
                </a:solidFill>
                <a:latin typeface="メイリオ" panose="020B0604030504040204" pitchFamily="50" charset="-128"/>
                <a:ea typeface="メイリオ" panose="020B0604030504040204" pitchFamily="50" charset="-128"/>
              </a:rPr>
              <a:t>嫌だったこと</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メイリオ" panose="020B0604030504040204" pitchFamily="50" charset="-128"/>
              <a:ea typeface="メイリオ" panose="020B0604030504040204" pitchFamily="50" charset="-128"/>
              <a:cs typeface="+mn-cs"/>
            </a:defRPr>
          </a:pPr>
          <a:endParaRPr lang="ja-JP"/>
        </a:p>
      </c:txPr>
    </c:title>
    <c:autoTitleDeleted val="0"/>
    <c:plotArea>
      <c:layout/>
      <c:barChart>
        <c:barDir val="bar"/>
        <c:grouping val="clustered"/>
        <c:varyColors val="0"/>
        <c:ser>
          <c:idx val="0"/>
          <c:order val="0"/>
          <c:tx>
            <c:strRef>
              <c:f>Sheet2!$B$1</c:f>
              <c:strCache>
                <c:ptCount val="1"/>
                <c:pt idx="0">
                  <c:v>数</c:v>
                </c:pt>
              </c:strCache>
            </c:strRef>
          </c:tx>
          <c:spPr>
            <a:solidFill>
              <a:schemeClr val="accent1"/>
            </a:solidFill>
            <a:ln>
              <a:noFill/>
            </a:ln>
            <a:effectLst/>
          </c:spPr>
          <c:invertIfNegative val="0"/>
          <c:cat>
            <c:strRef>
              <c:f>Sheet2!$A$2:$A$11</c:f>
              <c:strCache>
                <c:ptCount val="10"/>
                <c:pt idx="0">
                  <c:v>体調を崩す</c:v>
                </c:pt>
                <c:pt idx="1">
                  <c:v>費用が高い</c:v>
                </c:pt>
                <c:pt idx="2">
                  <c:v>粗相</c:v>
                </c:pt>
                <c:pt idx="3">
                  <c:v>介抱が嫌</c:v>
                </c:pt>
                <c:pt idx="4">
                  <c:v>飲みすぎて失敗</c:v>
                </c:pt>
                <c:pt idx="5">
                  <c:v>付き合いで強制される</c:v>
                </c:pt>
                <c:pt idx="6">
                  <c:v>人間関係の悪化</c:v>
                </c:pt>
                <c:pt idx="7">
                  <c:v>無理に飲まされる</c:v>
                </c:pt>
                <c:pt idx="8">
                  <c:v>翌日の虚無感</c:v>
                </c:pt>
                <c:pt idx="9">
                  <c:v>掃除（宅飲み）</c:v>
                </c:pt>
              </c:strCache>
            </c:strRef>
          </c:cat>
          <c:val>
            <c:numRef>
              <c:f>Sheet2!$B$2:$B$11</c:f>
              <c:numCache>
                <c:formatCode>General</c:formatCode>
                <c:ptCount val="10"/>
                <c:pt idx="0">
                  <c:v>8</c:v>
                </c:pt>
                <c:pt idx="1">
                  <c:v>8</c:v>
                </c:pt>
                <c:pt idx="2">
                  <c:v>7</c:v>
                </c:pt>
                <c:pt idx="3">
                  <c:v>5</c:v>
                </c:pt>
                <c:pt idx="4">
                  <c:v>4</c:v>
                </c:pt>
                <c:pt idx="5">
                  <c:v>3</c:v>
                </c:pt>
                <c:pt idx="6">
                  <c:v>3</c:v>
                </c:pt>
                <c:pt idx="7">
                  <c:v>2</c:v>
                </c:pt>
                <c:pt idx="8">
                  <c:v>2</c:v>
                </c:pt>
                <c:pt idx="9">
                  <c:v>2</c:v>
                </c:pt>
              </c:numCache>
            </c:numRef>
          </c:val>
          <c:extLst>
            <c:ext xmlns:c16="http://schemas.microsoft.com/office/drawing/2014/chart" uri="{C3380CC4-5D6E-409C-BE32-E72D297353CC}">
              <c16:uniqueId val="{00000000-956E-4FB6-B185-3F37FF3E0B69}"/>
            </c:ext>
          </c:extLst>
        </c:ser>
        <c:dLbls>
          <c:showLegendKey val="0"/>
          <c:showVal val="0"/>
          <c:showCatName val="0"/>
          <c:showSerName val="0"/>
          <c:showPercent val="0"/>
          <c:showBubbleSize val="0"/>
        </c:dLbls>
        <c:gapWidth val="63"/>
        <c:axId val="390776240"/>
        <c:axId val="390771928"/>
      </c:barChart>
      <c:catAx>
        <c:axId val="390776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390771928"/>
        <c:crosses val="autoZero"/>
        <c:auto val="1"/>
        <c:lblAlgn val="ctr"/>
        <c:lblOffset val="100"/>
        <c:noMultiLvlLbl val="0"/>
      </c:catAx>
      <c:valAx>
        <c:axId val="390771928"/>
        <c:scaling>
          <c:orientation val="minMax"/>
          <c:max val="2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390776240"/>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solidFill>
                <a:latin typeface="メイリオ" panose="020B0604030504040204" pitchFamily="50" charset="-128"/>
                <a:ea typeface="メイリオ" panose="020B0604030504040204" pitchFamily="50" charset="-128"/>
                <a:cs typeface="+mj-cs"/>
              </a:defRPr>
            </a:pPr>
            <a:r>
              <a:rPr lang="ja-JP" altLang="en-US" sz="2400" dirty="0">
                <a:solidFill>
                  <a:schemeClr val="tx1"/>
                </a:solidFill>
                <a:latin typeface="メイリオ" panose="020B0604030504040204" pitchFamily="50" charset="-128"/>
                <a:ea typeface="メイリオ" panose="020B0604030504040204" pitchFamily="50" charset="-128"/>
              </a:rPr>
              <a:t>良かった</a:t>
            </a:r>
            <a:r>
              <a:rPr lang="ja-JP" sz="2400" dirty="0">
                <a:solidFill>
                  <a:schemeClr val="tx1"/>
                </a:solidFill>
                <a:latin typeface="メイリオ" panose="020B0604030504040204" pitchFamily="50" charset="-128"/>
                <a:ea typeface="メイリオ" panose="020B0604030504040204" pitchFamily="50" charset="-128"/>
              </a:rPr>
              <a:t>こと</a:t>
            </a:r>
          </a:p>
        </c:rich>
      </c:tx>
      <c:layout>
        <c:manualLayout>
          <c:xMode val="edge"/>
          <c:yMode val="edge"/>
          <c:x val="0.24511516954009599"/>
          <c:y val="1.53813324943945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solidFill>
              <a:latin typeface="メイリオ" panose="020B0604030504040204" pitchFamily="50" charset="-128"/>
              <a:ea typeface="メイリオ" panose="020B0604030504040204" pitchFamily="50" charset="-128"/>
              <a:cs typeface="+mj-cs"/>
            </a:defRPr>
          </a:pPr>
          <a:endParaRPr lang="ja-JP"/>
        </a:p>
      </c:txPr>
    </c:title>
    <c:autoTitleDeleted val="0"/>
    <c:plotArea>
      <c:layout/>
      <c:barChart>
        <c:barDir val="bar"/>
        <c:grouping val="clustered"/>
        <c:varyColors val="0"/>
        <c:ser>
          <c:idx val="0"/>
          <c:order val="0"/>
          <c:tx>
            <c:strRef>
              <c:f>Sheet1!$B$1</c:f>
              <c:strCache>
                <c:ptCount val="1"/>
                <c:pt idx="0">
                  <c:v>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dk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仲が深まる</c:v>
                </c:pt>
                <c:pt idx="1">
                  <c:v>新しい交友関係</c:v>
                </c:pt>
                <c:pt idx="2">
                  <c:v>普段話さないことを話せる</c:v>
                </c:pt>
                <c:pt idx="3">
                  <c:v>美味しいお酒や食事</c:v>
                </c:pt>
                <c:pt idx="4">
                  <c:v>楽しい時間</c:v>
                </c:pt>
                <c:pt idx="5">
                  <c:v>日常の嫌なことを忘れる</c:v>
                </c:pt>
              </c:strCache>
            </c:strRef>
          </c:cat>
          <c:val>
            <c:numRef>
              <c:f>Sheet1!$B$2:$B$7</c:f>
              <c:numCache>
                <c:formatCode>General</c:formatCode>
                <c:ptCount val="6"/>
                <c:pt idx="0">
                  <c:v>15</c:v>
                </c:pt>
                <c:pt idx="1">
                  <c:v>12</c:v>
                </c:pt>
                <c:pt idx="2">
                  <c:v>8</c:v>
                </c:pt>
                <c:pt idx="3">
                  <c:v>6</c:v>
                </c:pt>
                <c:pt idx="4">
                  <c:v>4</c:v>
                </c:pt>
                <c:pt idx="5">
                  <c:v>2</c:v>
                </c:pt>
              </c:numCache>
            </c:numRef>
          </c:val>
          <c:extLst>
            <c:ext xmlns:c16="http://schemas.microsoft.com/office/drawing/2014/chart" uri="{C3380CC4-5D6E-409C-BE32-E72D297353CC}">
              <c16:uniqueId val="{00000000-DB48-425C-B0DE-0DBACDB10970}"/>
            </c:ext>
          </c:extLst>
        </c:ser>
        <c:dLbls>
          <c:showLegendKey val="0"/>
          <c:showVal val="0"/>
          <c:showCatName val="0"/>
          <c:showSerName val="0"/>
          <c:showPercent val="0"/>
          <c:showBubbleSize val="0"/>
        </c:dLbls>
        <c:gapWidth val="65"/>
        <c:axId val="390772712"/>
        <c:axId val="390773496"/>
      </c:barChart>
      <c:catAx>
        <c:axId val="390772712"/>
        <c:scaling>
          <c:orientation val="maxMin"/>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0" i="0" u="none" strike="noStrike" kern="1200" cap="none" spc="0" normalizeH="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390773496"/>
        <c:crosses val="autoZero"/>
        <c:auto val="1"/>
        <c:lblAlgn val="ctr"/>
        <c:lblOffset val="100"/>
        <c:noMultiLvlLbl val="0"/>
      </c:catAx>
      <c:valAx>
        <c:axId val="390773496"/>
        <c:scaling>
          <c:orientation val="minMax"/>
        </c:scaling>
        <c:delete val="0"/>
        <c:axPos val="t"/>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390772712"/>
        <c:crosses val="autoZero"/>
        <c:crossBetween val="between"/>
      </c:valAx>
      <c:spPr>
        <a:solidFill>
          <a:schemeClr val="bg1">
            <a:alpha val="59000"/>
          </a:schemeClr>
        </a:solid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ja-JP" altLang="en-US" sz="2400" b="1" dirty="0">
                <a:solidFill>
                  <a:schemeClr val="tx1"/>
                </a:solidFill>
              </a:rPr>
              <a:t>嫌だったこと</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ja-JP"/>
        </a:p>
      </c:txPr>
    </c:title>
    <c:autoTitleDeleted val="0"/>
    <c:plotArea>
      <c:layout/>
      <c:barChart>
        <c:barDir val="bar"/>
        <c:grouping val="clustered"/>
        <c:varyColors val="0"/>
        <c:ser>
          <c:idx val="0"/>
          <c:order val="0"/>
          <c:tx>
            <c:strRef>
              <c:f>Sheet2!$B$1</c:f>
              <c:strCache>
                <c:ptCount val="1"/>
                <c:pt idx="0">
                  <c:v>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Sheet2!$A$2:$A$11</c:f>
              <c:strCache>
                <c:ptCount val="10"/>
                <c:pt idx="0">
                  <c:v>体調を崩す</c:v>
                </c:pt>
                <c:pt idx="1">
                  <c:v>費用が高い</c:v>
                </c:pt>
                <c:pt idx="2">
                  <c:v>粗相</c:v>
                </c:pt>
                <c:pt idx="3">
                  <c:v>介抱が嫌</c:v>
                </c:pt>
                <c:pt idx="4">
                  <c:v>飲みすぎて失敗</c:v>
                </c:pt>
                <c:pt idx="5">
                  <c:v>付き合いで強制される</c:v>
                </c:pt>
                <c:pt idx="6">
                  <c:v>人間関係の悪化</c:v>
                </c:pt>
                <c:pt idx="7">
                  <c:v>無理に飲まされる</c:v>
                </c:pt>
                <c:pt idx="8">
                  <c:v>翌日の虚無感</c:v>
                </c:pt>
                <c:pt idx="9">
                  <c:v>掃除（宅飲み）</c:v>
                </c:pt>
              </c:strCache>
            </c:strRef>
          </c:cat>
          <c:val>
            <c:numRef>
              <c:f>Sheet2!$B$2:$B$11</c:f>
              <c:numCache>
                <c:formatCode>General</c:formatCode>
                <c:ptCount val="10"/>
                <c:pt idx="0">
                  <c:v>8</c:v>
                </c:pt>
                <c:pt idx="1">
                  <c:v>8</c:v>
                </c:pt>
                <c:pt idx="2">
                  <c:v>7</c:v>
                </c:pt>
                <c:pt idx="3">
                  <c:v>5</c:v>
                </c:pt>
                <c:pt idx="4">
                  <c:v>4</c:v>
                </c:pt>
                <c:pt idx="5">
                  <c:v>3</c:v>
                </c:pt>
                <c:pt idx="6">
                  <c:v>3</c:v>
                </c:pt>
                <c:pt idx="7">
                  <c:v>2</c:v>
                </c:pt>
                <c:pt idx="8">
                  <c:v>2</c:v>
                </c:pt>
                <c:pt idx="9">
                  <c:v>2</c:v>
                </c:pt>
              </c:numCache>
            </c:numRef>
          </c:val>
          <c:extLst>
            <c:ext xmlns:c16="http://schemas.microsoft.com/office/drawing/2014/chart" uri="{C3380CC4-5D6E-409C-BE32-E72D297353CC}">
              <c16:uniqueId val="{00000000-F6A2-4768-8611-5B90FFCEE21A}"/>
            </c:ext>
          </c:extLst>
        </c:ser>
        <c:dLbls>
          <c:showLegendKey val="0"/>
          <c:showVal val="0"/>
          <c:showCatName val="0"/>
          <c:showSerName val="0"/>
          <c:showPercent val="0"/>
          <c:showBubbleSize val="0"/>
        </c:dLbls>
        <c:gapWidth val="182"/>
        <c:axId val="392947592"/>
        <c:axId val="392947984"/>
      </c:barChart>
      <c:catAx>
        <c:axId val="3929475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392947984"/>
        <c:crosses val="autoZero"/>
        <c:auto val="1"/>
        <c:lblAlgn val="ctr"/>
        <c:lblOffset val="100"/>
        <c:noMultiLvlLbl val="0"/>
      </c:catAx>
      <c:valAx>
        <c:axId val="392947984"/>
        <c:scaling>
          <c:orientation val="minMax"/>
          <c:max val="2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ja-JP"/>
          </a:p>
        </c:txPr>
        <c:crossAx val="392947592"/>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8309157576233"/>
          <c:y val="3.89503669084287E-2"/>
          <c:w val="0.83330695581656899"/>
          <c:h val="0.83085446887313097"/>
        </c:manualLayout>
      </c:layout>
      <c:barChart>
        <c:barDir val="bar"/>
        <c:grouping val="percentStacked"/>
        <c:varyColors val="0"/>
        <c:ser>
          <c:idx val="0"/>
          <c:order val="0"/>
          <c:tx>
            <c:strRef>
              <c:f>'Sheet2 (2)'!$B$2</c:f>
              <c:strCache>
                <c:ptCount val="1"/>
                <c:pt idx="0">
                  <c:v>毎日</c:v>
                </c:pt>
              </c:strCache>
            </c:strRef>
          </c:tx>
          <c:spPr>
            <a:solidFill>
              <a:schemeClr val="accent1">
                <a:tint val="50000"/>
              </a:schemeClr>
            </a:solidFill>
            <a:ln>
              <a:noFill/>
            </a:ln>
            <a:effectLst/>
          </c:spPr>
          <c:invertIfNegative val="0"/>
          <c:cat>
            <c:strRef>
              <c:f>'Sheet2 (2)'!$C$1:$I$1</c:f>
              <c:strCache>
                <c:ptCount val="7"/>
                <c:pt idx="0">
                  <c:v>70代~(n=1,816)</c:v>
                </c:pt>
                <c:pt idx="1">
                  <c:v>60代(n=1,541)</c:v>
                </c:pt>
                <c:pt idx="2">
                  <c:v>50代(n=1,105)</c:v>
                </c:pt>
                <c:pt idx="3">
                  <c:v>40代(n=1,212)</c:v>
                </c:pt>
                <c:pt idx="4">
                  <c:v>30代(n=832)</c:v>
                </c:pt>
                <c:pt idx="5">
                  <c:v>20代(n=552)</c:v>
                </c:pt>
                <c:pt idx="6">
                  <c:v>全体(n=7,058)</c:v>
                </c:pt>
              </c:strCache>
            </c:strRef>
          </c:cat>
          <c:val>
            <c:numRef>
              <c:f>'Sheet2 (2)'!$C$2:$I$2</c:f>
              <c:numCache>
                <c:formatCode>General</c:formatCode>
                <c:ptCount val="7"/>
                <c:pt idx="0">
                  <c:v>17.399999999999999</c:v>
                </c:pt>
                <c:pt idx="1">
                  <c:v>23.9</c:v>
                </c:pt>
                <c:pt idx="2">
                  <c:v>24.1</c:v>
                </c:pt>
                <c:pt idx="3">
                  <c:v>17.2</c:v>
                </c:pt>
                <c:pt idx="4">
                  <c:v>12.3</c:v>
                </c:pt>
                <c:pt idx="5">
                  <c:v>2.7</c:v>
                </c:pt>
                <c:pt idx="6">
                  <c:v>18.100000000000001</c:v>
                </c:pt>
              </c:numCache>
            </c:numRef>
          </c:val>
          <c:extLst>
            <c:ext xmlns:c16="http://schemas.microsoft.com/office/drawing/2014/chart" uri="{C3380CC4-5D6E-409C-BE32-E72D297353CC}">
              <c16:uniqueId val="{00000000-1699-4D7F-818F-91E4ABFB87AC}"/>
            </c:ext>
          </c:extLst>
        </c:ser>
        <c:ser>
          <c:idx val="1"/>
          <c:order val="1"/>
          <c:tx>
            <c:strRef>
              <c:f>'Sheet2 (2)'!$B$3</c:f>
              <c:strCache>
                <c:ptCount val="1"/>
                <c:pt idx="0">
                  <c:v>週５～６日</c:v>
                </c:pt>
              </c:strCache>
            </c:strRef>
          </c:tx>
          <c:spPr>
            <a:solidFill>
              <a:schemeClr val="accent1">
                <a:tint val="70000"/>
              </a:schemeClr>
            </a:solidFill>
            <a:ln>
              <a:noFill/>
            </a:ln>
            <a:effectLst/>
          </c:spPr>
          <c:invertIfNegative val="0"/>
          <c:cat>
            <c:strRef>
              <c:f>'Sheet2 (2)'!$C$1:$I$1</c:f>
              <c:strCache>
                <c:ptCount val="7"/>
                <c:pt idx="0">
                  <c:v>70代~(n=1,816)</c:v>
                </c:pt>
                <c:pt idx="1">
                  <c:v>60代(n=1,541)</c:v>
                </c:pt>
                <c:pt idx="2">
                  <c:v>50代(n=1,105)</c:v>
                </c:pt>
                <c:pt idx="3">
                  <c:v>40代(n=1,212)</c:v>
                </c:pt>
                <c:pt idx="4">
                  <c:v>30代(n=832)</c:v>
                </c:pt>
                <c:pt idx="5">
                  <c:v>20代(n=552)</c:v>
                </c:pt>
                <c:pt idx="6">
                  <c:v>全体(n=7,058)</c:v>
                </c:pt>
              </c:strCache>
            </c:strRef>
          </c:cat>
          <c:val>
            <c:numRef>
              <c:f>'Sheet2 (2)'!$C$3:$I$3</c:f>
              <c:numCache>
                <c:formatCode>General</c:formatCode>
                <c:ptCount val="7"/>
                <c:pt idx="0">
                  <c:v>4</c:v>
                </c:pt>
                <c:pt idx="1">
                  <c:v>5.8</c:v>
                </c:pt>
                <c:pt idx="2">
                  <c:v>7</c:v>
                </c:pt>
                <c:pt idx="3">
                  <c:v>7.7</c:v>
                </c:pt>
                <c:pt idx="4">
                  <c:v>5.9</c:v>
                </c:pt>
                <c:pt idx="5">
                  <c:v>1.1000000000000001</c:v>
                </c:pt>
                <c:pt idx="6">
                  <c:v>5.5</c:v>
                </c:pt>
              </c:numCache>
            </c:numRef>
          </c:val>
          <c:extLst>
            <c:ext xmlns:c16="http://schemas.microsoft.com/office/drawing/2014/chart" uri="{C3380CC4-5D6E-409C-BE32-E72D297353CC}">
              <c16:uniqueId val="{00000001-1699-4D7F-818F-91E4ABFB87AC}"/>
            </c:ext>
          </c:extLst>
        </c:ser>
        <c:ser>
          <c:idx val="2"/>
          <c:order val="2"/>
          <c:tx>
            <c:strRef>
              <c:f>'Sheet2 (2)'!$B$4</c:f>
              <c:strCache>
                <c:ptCount val="1"/>
                <c:pt idx="0">
                  <c:v>週３～４日</c:v>
                </c:pt>
              </c:strCache>
            </c:strRef>
          </c:tx>
          <c:spPr>
            <a:solidFill>
              <a:schemeClr val="accent1">
                <a:tint val="90000"/>
              </a:schemeClr>
            </a:solidFill>
            <a:ln>
              <a:noFill/>
            </a:ln>
            <a:effectLst/>
          </c:spPr>
          <c:invertIfNegative val="0"/>
          <c:cat>
            <c:strRef>
              <c:f>'Sheet2 (2)'!$C$1:$I$1</c:f>
              <c:strCache>
                <c:ptCount val="7"/>
                <c:pt idx="0">
                  <c:v>70代~(n=1,816)</c:v>
                </c:pt>
                <c:pt idx="1">
                  <c:v>60代(n=1,541)</c:v>
                </c:pt>
                <c:pt idx="2">
                  <c:v>50代(n=1,105)</c:v>
                </c:pt>
                <c:pt idx="3">
                  <c:v>40代(n=1,212)</c:v>
                </c:pt>
                <c:pt idx="4">
                  <c:v>30代(n=832)</c:v>
                </c:pt>
                <c:pt idx="5">
                  <c:v>20代(n=552)</c:v>
                </c:pt>
                <c:pt idx="6">
                  <c:v>全体(n=7,058)</c:v>
                </c:pt>
              </c:strCache>
            </c:strRef>
          </c:cat>
          <c:val>
            <c:numRef>
              <c:f>'Sheet2 (2)'!$C$4:$I$4</c:f>
              <c:numCache>
                <c:formatCode>General</c:formatCode>
                <c:ptCount val="7"/>
                <c:pt idx="0">
                  <c:v>3.9</c:v>
                </c:pt>
                <c:pt idx="1">
                  <c:v>5.5</c:v>
                </c:pt>
                <c:pt idx="2">
                  <c:v>7.8</c:v>
                </c:pt>
                <c:pt idx="3">
                  <c:v>7.3</c:v>
                </c:pt>
                <c:pt idx="4">
                  <c:v>6.3</c:v>
                </c:pt>
                <c:pt idx="5">
                  <c:v>5.8</c:v>
                </c:pt>
                <c:pt idx="6">
                  <c:v>5.9</c:v>
                </c:pt>
              </c:numCache>
            </c:numRef>
          </c:val>
          <c:extLst>
            <c:ext xmlns:c16="http://schemas.microsoft.com/office/drawing/2014/chart" uri="{C3380CC4-5D6E-409C-BE32-E72D297353CC}">
              <c16:uniqueId val="{00000002-1699-4D7F-818F-91E4ABFB87AC}"/>
            </c:ext>
          </c:extLst>
        </c:ser>
        <c:ser>
          <c:idx val="3"/>
          <c:order val="3"/>
          <c:tx>
            <c:strRef>
              <c:f>'Sheet2 (2)'!$B$5</c:f>
              <c:strCache>
                <c:ptCount val="1"/>
                <c:pt idx="0">
                  <c:v>週１～２日</c:v>
                </c:pt>
              </c:strCache>
            </c:strRef>
          </c:tx>
          <c:spPr>
            <a:solidFill>
              <a:schemeClr val="accent1">
                <a:shade val="90000"/>
              </a:schemeClr>
            </a:solidFill>
            <a:ln>
              <a:noFill/>
            </a:ln>
            <a:effectLst/>
          </c:spPr>
          <c:invertIfNegative val="0"/>
          <c:cat>
            <c:strRef>
              <c:f>'Sheet2 (2)'!$C$1:$I$1</c:f>
              <c:strCache>
                <c:ptCount val="7"/>
                <c:pt idx="0">
                  <c:v>70代~(n=1,816)</c:v>
                </c:pt>
                <c:pt idx="1">
                  <c:v>60代(n=1,541)</c:v>
                </c:pt>
                <c:pt idx="2">
                  <c:v>50代(n=1,105)</c:v>
                </c:pt>
                <c:pt idx="3">
                  <c:v>40代(n=1,212)</c:v>
                </c:pt>
                <c:pt idx="4">
                  <c:v>30代(n=832)</c:v>
                </c:pt>
                <c:pt idx="5">
                  <c:v>20代(n=552)</c:v>
                </c:pt>
                <c:pt idx="6">
                  <c:v>全体(n=7,058)</c:v>
                </c:pt>
              </c:strCache>
            </c:strRef>
          </c:cat>
          <c:val>
            <c:numRef>
              <c:f>'Sheet2 (2)'!$C$5:$I$5</c:f>
              <c:numCache>
                <c:formatCode>General</c:formatCode>
                <c:ptCount val="7"/>
                <c:pt idx="0">
                  <c:v>3.7</c:v>
                </c:pt>
                <c:pt idx="1">
                  <c:v>6.2</c:v>
                </c:pt>
                <c:pt idx="2">
                  <c:v>8.8000000000000007</c:v>
                </c:pt>
                <c:pt idx="3">
                  <c:v>9.3000000000000007</c:v>
                </c:pt>
                <c:pt idx="4">
                  <c:v>10.9</c:v>
                </c:pt>
                <c:pt idx="5">
                  <c:v>14.1</c:v>
                </c:pt>
                <c:pt idx="6">
                  <c:v>7.7</c:v>
                </c:pt>
              </c:numCache>
            </c:numRef>
          </c:val>
          <c:extLst>
            <c:ext xmlns:c16="http://schemas.microsoft.com/office/drawing/2014/chart" uri="{C3380CC4-5D6E-409C-BE32-E72D297353CC}">
              <c16:uniqueId val="{00000003-1699-4D7F-818F-91E4ABFB87AC}"/>
            </c:ext>
          </c:extLst>
        </c:ser>
        <c:ser>
          <c:idx val="4"/>
          <c:order val="4"/>
          <c:tx>
            <c:strRef>
              <c:f>'Sheet2 (2)'!$B$6</c:f>
              <c:strCache>
                <c:ptCount val="1"/>
                <c:pt idx="0">
                  <c:v>月に１～３日</c:v>
                </c:pt>
              </c:strCache>
            </c:strRef>
          </c:tx>
          <c:spPr>
            <a:solidFill>
              <a:schemeClr val="accent1">
                <a:shade val="70000"/>
              </a:schemeClr>
            </a:solidFill>
            <a:ln>
              <a:noFill/>
            </a:ln>
            <a:effectLst/>
          </c:spPr>
          <c:invertIfNegative val="0"/>
          <c:cat>
            <c:strRef>
              <c:f>'Sheet2 (2)'!$C$1:$I$1</c:f>
              <c:strCache>
                <c:ptCount val="7"/>
                <c:pt idx="0">
                  <c:v>70代~(n=1,816)</c:v>
                </c:pt>
                <c:pt idx="1">
                  <c:v>60代(n=1,541)</c:v>
                </c:pt>
                <c:pt idx="2">
                  <c:v>50代(n=1,105)</c:v>
                </c:pt>
                <c:pt idx="3">
                  <c:v>40代(n=1,212)</c:v>
                </c:pt>
                <c:pt idx="4">
                  <c:v>30代(n=832)</c:v>
                </c:pt>
                <c:pt idx="5">
                  <c:v>20代(n=552)</c:v>
                </c:pt>
                <c:pt idx="6">
                  <c:v>全体(n=7,058)</c:v>
                </c:pt>
              </c:strCache>
            </c:strRef>
          </c:cat>
          <c:val>
            <c:numRef>
              <c:f>'Sheet2 (2)'!$C$6:$I$6</c:f>
              <c:numCache>
                <c:formatCode>General</c:formatCode>
                <c:ptCount val="7"/>
                <c:pt idx="0">
                  <c:v>5.8</c:v>
                </c:pt>
                <c:pt idx="1">
                  <c:v>5.8</c:v>
                </c:pt>
                <c:pt idx="2">
                  <c:v>7.5</c:v>
                </c:pt>
                <c:pt idx="3">
                  <c:v>8.2000000000000011</c:v>
                </c:pt>
                <c:pt idx="4">
                  <c:v>10.1</c:v>
                </c:pt>
                <c:pt idx="5">
                  <c:v>17.8</c:v>
                </c:pt>
                <c:pt idx="6">
                  <c:v>7.9</c:v>
                </c:pt>
              </c:numCache>
            </c:numRef>
          </c:val>
          <c:extLst>
            <c:ext xmlns:c16="http://schemas.microsoft.com/office/drawing/2014/chart" uri="{C3380CC4-5D6E-409C-BE32-E72D297353CC}">
              <c16:uniqueId val="{00000004-1699-4D7F-818F-91E4ABFB87AC}"/>
            </c:ext>
          </c:extLst>
        </c:ser>
        <c:ser>
          <c:idx val="5"/>
          <c:order val="5"/>
          <c:tx>
            <c:strRef>
              <c:f>'Sheet2 (2)'!$B$7</c:f>
              <c:strCache>
                <c:ptCount val="1"/>
                <c:pt idx="0">
                  <c:v>飲まない /ほとんど飲まない</c:v>
                </c:pt>
              </c:strCache>
            </c:strRef>
          </c:tx>
          <c:spPr>
            <a:solidFill>
              <a:schemeClr val="accent1">
                <a:shade val="50000"/>
              </a:schemeClr>
            </a:solidFill>
            <a:ln>
              <a:noFill/>
            </a:ln>
            <a:effectLst/>
          </c:spPr>
          <c:invertIfNegative val="0"/>
          <c:cat>
            <c:strRef>
              <c:f>'Sheet2 (2)'!$C$1:$I$1</c:f>
              <c:strCache>
                <c:ptCount val="7"/>
                <c:pt idx="0">
                  <c:v>70代~(n=1,816)</c:v>
                </c:pt>
                <c:pt idx="1">
                  <c:v>60代(n=1,541)</c:v>
                </c:pt>
                <c:pt idx="2">
                  <c:v>50代(n=1,105)</c:v>
                </c:pt>
                <c:pt idx="3">
                  <c:v>40代(n=1,212)</c:v>
                </c:pt>
                <c:pt idx="4">
                  <c:v>30代(n=832)</c:v>
                </c:pt>
                <c:pt idx="5">
                  <c:v>20代(n=552)</c:v>
                </c:pt>
                <c:pt idx="6">
                  <c:v>全体(n=7,058)</c:v>
                </c:pt>
              </c:strCache>
            </c:strRef>
          </c:cat>
          <c:val>
            <c:numRef>
              <c:f>'Sheet2 (2)'!$C$7:$I$7</c:f>
              <c:numCache>
                <c:formatCode>General</c:formatCode>
                <c:ptCount val="7"/>
                <c:pt idx="0">
                  <c:v>65.2</c:v>
                </c:pt>
                <c:pt idx="1">
                  <c:v>52.8</c:v>
                </c:pt>
                <c:pt idx="2">
                  <c:v>44.900000000000013</c:v>
                </c:pt>
                <c:pt idx="3">
                  <c:v>50.2</c:v>
                </c:pt>
                <c:pt idx="4">
                  <c:v>54.6</c:v>
                </c:pt>
                <c:pt idx="5">
                  <c:v>58.5</c:v>
                </c:pt>
                <c:pt idx="6">
                  <c:v>54.900000000000013</c:v>
                </c:pt>
              </c:numCache>
            </c:numRef>
          </c:val>
          <c:extLst>
            <c:ext xmlns:c16="http://schemas.microsoft.com/office/drawing/2014/chart" uri="{C3380CC4-5D6E-409C-BE32-E72D297353CC}">
              <c16:uniqueId val="{00000005-1699-4D7F-818F-91E4ABFB87AC}"/>
            </c:ext>
          </c:extLst>
        </c:ser>
        <c:dLbls>
          <c:showLegendKey val="0"/>
          <c:showVal val="0"/>
          <c:showCatName val="0"/>
          <c:showSerName val="0"/>
          <c:showPercent val="0"/>
          <c:showBubbleSize val="0"/>
        </c:dLbls>
        <c:gapWidth val="80"/>
        <c:overlap val="100"/>
        <c:axId val="418758760"/>
        <c:axId val="418763464"/>
      </c:barChart>
      <c:catAx>
        <c:axId val="418758760"/>
        <c:scaling>
          <c:orientation val="minMax"/>
        </c:scaling>
        <c:delete val="1"/>
        <c:axPos val="l"/>
        <c:numFmt formatCode="General" sourceLinked="1"/>
        <c:majorTickMark val="none"/>
        <c:minorTickMark val="none"/>
        <c:tickLblPos val="nextTo"/>
        <c:crossAx val="418763464"/>
        <c:crosses val="autoZero"/>
        <c:auto val="1"/>
        <c:lblAlgn val="ctr"/>
        <c:lblOffset val="100"/>
        <c:noMultiLvlLbl val="0"/>
      </c:catAx>
      <c:valAx>
        <c:axId val="418763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18758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1">
                  <a:shade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C92-4D4F-944D-2CE819C5E7BF}"/>
              </c:ext>
            </c:extLst>
          </c:dPt>
          <c:dPt>
            <c:idx val="1"/>
            <c:bubble3D val="0"/>
            <c:spPr>
              <a:solidFill>
                <a:schemeClr val="accent1">
                  <a:shade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C92-4D4F-944D-2CE819C5E7BF}"/>
              </c:ext>
            </c:extLst>
          </c:dPt>
          <c:dPt>
            <c:idx val="2"/>
            <c:bubble3D val="0"/>
            <c:spPr>
              <a:solidFill>
                <a:schemeClr val="accent1">
                  <a:shade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C92-4D4F-944D-2CE819C5E7BF}"/>
              </c:ext>
            </c:extLst>
          </c:dPt>
          <c:dPt>
            <c:idx val="3"/>
            <c:bubble3D val="0"/>
            <c:spPr>
              <a:solidFill>
                <a:schemeClr val="accent1">
                  <a:tint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C92-4D4F-944D-2CE819C5E7BF}"/>
              </c:ext>
            </c:extLst>
          </c:dPt>
          <c:dPt>
            <c:idx val="4"/>
            <c:bubble3D val="0"/>
            <c:spPr>
              <a:solidFill>
                <a:schemeClr val="accent1">
                  <a:tint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C92-4D4F-944D-2CE819C5E7BF}"/>
              </c:ext>
            </c:extLst>
          </c:dPt>
          <c:dPt>
            <c:idx val="5"/>
            <c:bubble3D val="0"/>
            <c:spPr>
              <a:solidFill>
                <a:schemeClr val="accent1">
                  <a:tint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EC92-4D4F-944D-2CE819C5E7BF}"/>
              </c:ext>
            </c:extLst>
          </c:dPt>
          <c:dLbls>
            <c:dLbl>
              <c:idx val="0"/>
              <c:layout>
                <c:manualLayout>
                  <c:x val="-0.195140652308331"/>
                  <c:y val="3.7477654984461199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F8E23053-A556-4584-AE58-D55FC916A48E}" type="CATEGORYNAME">
                      <a:rPr lang="ja-JP"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0954C973-012D-461E-A4BD-7463D2F9B496}" type="PERCENTAGE">
                      <a:rPr lang="en-US" altLang="ja-JP"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(1,276)</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71037910269954"/>
                      <c:h val="0.18169224362370301"/>
                    </c:manualLayout>
                  </c15:layout>
                  <c15:dlblFieldTable/>
                  <c15:showDataLabelsRange val="0"/>
                </c:ext>
                <c:ext xmlns:c16="http://schemas.microsoft.com/office/drawing/2014/chart" uri="{C3380CC4-5D6E-409C-BE32-E72D297353CC}">
                  <c16:uniqueId val="{00000001-EC92-4D4F-944D-2CE819C5E7BF}"/>
                </c:ext>
              </c:extLst>
            </c:dLbl>
            <c:dLbl>
              <c:idx val="1"/>
              <c:layout>
                <c:manualLayout>
                  <c:x val="-3.0447477665129601E-2"/>
                  <c:y val="-4.1975223827884101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C6EB08AD-C3E8-4665-868F-A08C3E28D8FD}" type="CATEGORYNAME">
                      <a:rPr lang="zh-TW"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dirty="0"/>
                      <a:t>
</a:t>
                    </a:r>
                    <a:fld id="{E96C0EF0-2C09-41A9-BE81-63FD7BBA03B2}" type="PERCENTAGE">
                      <a:rPr lang="en-US" altLang="zh-TW"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dirty="0"/>
                      <a:t>(387)</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82331156531202"/>
                      <c:h val="0.182591710176295"/>
                    </c:manualLayout>
                  </c15:layout>
                  <c15:dlblFieldTable/>
                  <c15:showDataLabelsRange val="0"/>
                </c:ext>
                <c:ext xmlns:c16="http://schemas.microsoft.com/office/drawing/2014/chart" uri="{C3380CC4-5D6E-409C-BE32-E72D297353CC}">
                  <c16:uniqueId val="{00000003-EC92-4D4F-944D-2CE819C5E7BF}"/>
                </c:ext>
              </c:extLst>
            </c:dLbl>
            <c:dLbl>
              <c:idx val="2"/>
              <c:layout>
                <c:manualLayout>
                  <c:x val="-1.38397625750589E-3"/>
                  <c:y val="-2.84829894585353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90DACE8D-BC8D-4564-8250-2FF3DE30733C}" type="CATEGORYNAME">
                      <a:rPr lang="zh-TW"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dirty="0"/>
                      <a:t>
</a:t>
                    </a:r>
                    <a:fld id="{967E528C-23A9-468B-8EF3-9595DB7EE872}" type="PERCENTAGE">
                      <a:rPr lang="en-US" altLang="zh-TW"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dirty="0"/>
                      <a:t>(413)</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7402751693518301"/>
                      <c:h val="0.17959348833432001"/>
                    </c:manualLayout>
                  </c15:layout>
                  <c15:dlblFieldTable/>
                  <c15:showDataLabelsRange val="0"/>
                </c:ext>
                <c:ext xmlns:c16="http://schemas.microsoft.com/office/drawing/2014/chart" uri="{C3380CC4-5D6E-409C-BE32-E72D297353CC}">
                  <c16:uniqueId val="{00000005-EC92-4D4F-944D-2CE819C5E7BF}"/>
                </c:ext>
              </c:extLst>
            </c:dLbl>
            <c:dLbl>
              <c:idx val="3"/>
              <c:layout>
                <c:manualLayout>
                  <c:x val="-1.9375667605082501E-2"/>
                  <c:y val="-5.0969653273349999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EF5C1642-A6B9-4F10-ADBD-4E9371BAE7D5}" type="CATEGORYNAME">
                      <a:rPr lang="zh-TW" altLang="en-US" dirty="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dirty="0"/>
                      <a:t>
</a:t>
                    </a:r>
                    <a:fld id="{975FC6B7-A279-4531-91DE-62CF0D0C2E67}" type="PERCENTAGE">
                      <a:rPr lang="en-US" altLang="zh-TW"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dirty="0"/>
                      <a:t>(543)</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7679546945019501"/>
                      <c:h val="0.176595266492345"/>
                    </c:manualLayout>
                  </c15:layout>
                  <c15:dlblFieldTable/>
                  <c15:showDataLabelsRange val="0"/>
                </c:ext>
                <c:ext xmlns:c16="http://schemas.microsoft.com/office/drawing/2014/chart" uri="{C3380CC4-5D6E-409C-BE32-E72D297353CC}">
                  <c16:uniqueId val="{00000007-EC92-4D4F-944D-2CE819C5E7BF}"/>
                </c:ext>
              </c:extLst>
            </c:dLbl>
            <c:dLbl>
              <c:idx val="4"/>
              <c:layout>
                <c:manualLayout>
                  <c:x val="-0.116254005630495"/>
                  <c:y val="-8.9949016063857693E-3"/>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CCB40DE7-EBED-44E4-9AA1-23B11DABF566}" type="CATEGORYNAME">
                      <a:rPr lang="ja-JP" altLang="en-US"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A4DD397B-CDF1-4434-9203-FC866A77A90C}" type="PERCENTAGE">
                      <a:rPr lang="en-US" altLang="ja-JP"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(558)</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8509910904621399"/>
                      <c:h val="0.176595266492345"/>
                    </c:manualLayout>
                  </c15:layout>
                  <c15:dlblFieldTable/>
                  <c15:showDataLabelsRange val="0"/>
                </c:ext>
                <c:ext xmlns:c16="http://schemas.microsoft.com/office/drawing/2014/chart" uri="{C3380CC4-5D6E-409C-BE32-E72D297353CC}">
                  <c16:uniqueId val="{00000009-EC92-4D4F-944D-2CE819C5E7BF}"/>
                </c:ext>
              </c:extLst>
            </c:dLbl>
            <c:dLbl>
              <c:idx val="5"/>
              <c:layout>
                <c:manualLayout>
                  <c:x val="7.4734826879826605E-2"/>
                  <c:y val="-8.3949975494848297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1CAC6F18-AB6B-445A-9FC8-184A2BEC63D7}" type="CATEGORYNAME">
                      <a:rPr lang="ja-JP"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A05CF67E-2D19-4165-B531-5B33853DB8E7}" type="PERCENTAGE">
                      <a:rPr lang="en-US" altLang="ja-JP"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(3,881)</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38563114439144203"/>
                      <c:h val="0.25544850093629501"/>
                    </c:manualLayout>
                  </c15:layout>
                  <c15:dlblFieldTable/>
                  <c15:showDataLabelsRange val="0"/>
                </c:ext>
                <c:ext xmlns:c16="http://schemas.microsoft.com/office/drawing/2014/chart" uri="{C3380CC4-5D6E-409C-BE32-E72D297353CC}">
                  <c16:uniqueId val="{0000000B-EC92-4D4F-944D-2CE819C5E7BF}"/>
                </c:ext>
              </c:extLst>
            </c:dLbl>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Sheet2!$B$2:$B$7</c:f>
              <c:strCache>
                <c:ptCount val="6"/>
                <c:pt idx="0">
                  <c:v>毎日</c:v>
                </c:pt>
                <c:pt idx="1">
                  <c:v>週５～６日</c:v>
                </c:pt>
                <c:pt idx="2">
                  <c:v>週３～４日</c:v>
                </c:pt>
                <c:pt idx="3">
                  <c:v>週１～２日</c:v>
                </c:pt>
                <c:pt idx="4">
                  <c:v>月に１～３日</c:v>
                </c:pt>
                <c:pt idx="5">
                  <c:v>飲まない /ほとんど飲まない</c:v>
                </c:pt>
              </c:strCache>
            </c:strRef>
          </c:cat>
          <c:val>
            <c:numRef>
              <c:f>Sheet2!$C$2:$C$7</c:f>
              <c:numCache>
                <c:formatCode>General</c:formatCode>
                <c:ptCount val="6"/>
                <c:pt idx="0">
                  <c:v>1276</c:v>
                </c:pt>
                <c:pt idx="1">
                  <c:v>387</c:v>
                </c:pt>
                <c:pt idx="2">
                  <c:v>413</c:v>
                </c:pt>
                <c:pt idx="3">
                  <c:v>543</c:v>
                </c:pt>
                <c:pt idx="4">
                  <c:v>558</c:v>
                </c:pt>
                <c:pt idx="5">
                  <c:v>3881</c:v>
                </c:pt>
              </c:numCache>
            </c:numRef>
          </c:val>
          <c:extLst>
            <c:ext xmlns:c16="http://schemas.microsoft.com/office/drawing/2014/chart" uri="{C3380CC4-5D6E-409C-BE32-E72D297353CC}">
              <c16:uniqueId val="{0000000C-EC92-4D4F-944D-2CE819C5E7BF}"/>
            </c:ext>
          </c:extLst>
        </c:ser>
        <c:dLbls>
          <c:dLblPos val="inEnd"/>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1">
                  <a:shade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5EB-4A17-86D7-E99A2A92F39C}"/>
              </c:ext>
            </c:extLst>
          </c:dPt>
          <c:dPt>
            <c:idx val="1"/>
            <c:bubble3D val="0"/>
            <c:spPr>
              <a:solidFill>
                <a:schemeClr val="accent1">
                  <a:shade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5EB-4A17-86D7-E99A2A92F39C}"/>
              </c:ext>
            </c:extLst>
          </c:dPt>
          <c:dPt>
            <c:idx val="2"/>
            <c:bubble3D val="0"/>
            <c:spPr>
              <a:solidFill>
                <a:schemeClr val="accent1">
                  <a:shade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5EB-4A17-86D7-E99A2A92F39C}"/>
              </c:ext>
            </c:extLst>
          </c:dPt>
          <c:dPt>
            <c:idx val="3"/>
            <c:bubble3D val="0"/>
            <c:spPr>
              <a:solidFill>
                <a:schemeClr val="accent1">
                  <a:tint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5EB-4A17-86D7-E99A2A92F39C}"/>
              </c:ext>
            </c:extLst>
          </c:dPt>
          <c:dPt>
            <c:idx val="4"/>
            <c:bubble3D val="0"/>
            <c:spPr>
              <a:solidFill>
                <a:schemeClr val="accent1">
                  <a:tint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45EB-4A17-86D7-E99A2A92F39C}"/>
              </c:ext>
            </c:extLst>
          </c:dPt>
          <c:dPt>
            <c:idx val="5"/>
            <c:bubble3D val="0"/>
            <c:spPr>
              <a:solidFill>
                <a:schemeClr val="accent1">
                  <a:tint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45EB-4A17-86D7-E99A2A92F39C}"/>
              </c:ext>
            </c:extLst>
          </c:dPt>
          <c:dLbls>
            <c:dLbl>
              <c:idx val="0"/>
              <c:layout>
                <c:manualLayout>
                  <c:x val="-0.19234933011338801"/>
                  <c:y val="4.7971667511834702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82D33087-B22C-4880-9536-BA6705D7D91F}" type="CATEGORYNAME">
                      <a:rPr lang="ja-JP" altLang="en-US" smtClean="0">
                        <a:solidFill>
                          <a:schemeClr val="tx1">
                            <a:lumMod val="95000"/>
                            <a:lumOff val="5000"/>
                          </a:schemeClr>
                        </a:solidFill>
                      </a:rPr>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dirty="0">
                        <a:solidFill>
                          <a:schemeClr val="tx1">
                            <a:lumMod val="95000"/>
                            <a:lumOff val="5000"/>
                          </a:schemeClr>
                        </a:solidFill>
                      </a:rPr>
                      <a:t>飲む</a:t>
                    </a:r>
                    <a:r>
                      <a:rPr lang="ja-JP" altLang="en-US" baseline="0" dirty="0">
                        <a:solidFill>
                          <a:schemeClr val="tx1">
                            <a:lumMod val="95000"/>
                            <a:lumOff val="5000"/>
                          </a:schemeClr>
                        </a:solidFill>
                      </a:rPr>
                      <a:t>
</a:t>
                    </a:r>
                    <a:fld id="{3FDE2C3A-B4F8-4194-B608-DE2B905D0EDA}" type="PERCENTAGE">
                      <a:rPr lang="en-US" altLang="ja-JP" baseline="0" smtClean="0">
                        <a:solidFill>
                          <a:schemeClr val="tx1">
                            <a:lumMod val="95000"/>
                            <a:lumOff val="5000"/>
                          </a:schemeClr>
                        </a:solidFill>
                      </a:rPr>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solidFill>
                          <a:schemeClr val="tx1">
                            <a:lumMod val="95000"/>
                            <a:lumOff val="5000"/>
                          </a:schemeClr>
                        </a:solidFill>
                      </a:rPr>
                      <a:t>(1,452)</a:t>
                    </a:r>
                  </a:p>
                </c:rich>
              </c:tx>
              <c:spPr>
                <a:solidFill>
                  <a:prstClr val="white">
                    <a:alpha val="80000"/>
                  </a:prst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9203662782874701"/>
                      <c:h val="0.18558993201827101"/>
                    </c:manualLayout>
                  </c15:layout>
                  <c15:dlblFieldTable/>
                  <c15:showDataLabelsRange val="0"/>
                </c:ext>
                <c:ext xmlns:c16="http://schemas.microsoft.com/office/drawing/2014/chart" uri="{C3380CC4-5D6E-409C-BE32-E72D297353CC}">
                  <c16:uniqueId val="{00000001-45EB-4A17-86D7-E99A2A92F39C}"/>
                </c:ext>
              </c:extLst>
            </c:dLbl>
            <c:dLbl>
              <c:idx val="1"/>
              <c:layout>
                <c:manualLayout>
                  <c:x val="-6.4116479954764993E-2"/>
                  <c:y val="-3.8976647865218803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4EFC7174-4777-4C14-A4F9-9FA09EC19F62}" type="CATEGORYNAME">
                      <a:rPr lang="zh-TW"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dirty="0"/>
                      <a:t>
</a:t>
                    </a:r>
                    <a:fld id="{934B11F0-B47C-409B-8577-1065C6678B9E}" type="PERCENTAGE">
                      <a:rPr lang="en-US" altLang="zh-TW"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dirty="0"/>
                      <a:t>(467)</a:t>
                    </a:r>
                  </a:p>
                </c:rich>
              </c:tx>
              <c:spPr>
                <a:solidFill>
                  <a:prstClr val="white">
                    <a:alpha val="80000"/>
                  </a:prst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11863151154876"/>
                      <c:h val="0.182591710176295"/>
                    </c:manualLayout>
                  </c15:layout>
                  <c15:dlblFieldTable/>
                  <c15:showDataLabelsRange val="0"/>
                </c:ext>
                <c:ext xmlns:c16="http://schemas.microsoft.com/office/drawing/2014/chart" uri="{C3380CC4-5D6E-409C-BE32-E72D297353CC}">
                  <c16:uniqueId val="{00000003-45EB-4A17-86D7-E99A2A92F39C}"/>
                </c:ext>
              </c:extLst>
            </c:dLbl>
            <c:dLbl>
              <c:idx val="2"/>
              <c:layout>
                <c:manualLayout>
                  <c:x val="-1.6726038249069299E-2"/>
                  <c:y val="-3.8976765905448803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7736D594-78C9-404B-8E4E-9A9538855E0F}" type="CATEGORYNAME">
                      <a:rPr lang="zh-TW"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dirty="0"/>
                      <a:t>
</a:t>
                    </a:r>
                    <a:fld id="{CE44039F-1B93-4089-9421-8303BA41EA62}" type="PERCENTAGE">
                      <a:rPr lang="en-US" altLang="zh-TW"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dirty="0"/>
                      <a:t>(465)</a:t>
                    </a:r>
                  </a:p>
                </c:rich>
              </c:tx>
              <c:spPr>
                <a:solidFill>
                  <a:prstClr val="white">
                    <a:alpha val="80000"/>
                  </a:prst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2858918940394499"/>
                      <c:h val="0.17959348833432001"/>
                    </c:manualLayout>
                  </c15:layout>
                  <c15:dlblFieldTable/>
                  <c15:showDataLabelsRange val="0"/>
                </c:ext>
                <c:ext xmlns:c16="http://schemas.microsoft.com/office/drawing/2014/chart" uri="{C3380CC4-5D6E-409C-BE32-E72D297353CC}">
                  <c16:uniqueId val="{00000005-45EB-4A17-86D7-E99A2A92F39C}"/>
                </c:ext>
              </c:extLst>
            </c:dLbl>
            <c:dLbl>
              <c:idx val="3"/>
              <c:layout>
                <c:manualLayout>
                  <c:x val="-3.4845913018894198E-2"/>
                  <c:y val="-6.2962658681481196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82F29C9B-6EA5-4EEC-948C-BA4A37C67C14}" type="CATEGORYNAME">
                      <a:rPr lang="zh-TW"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zh-TW" altLang="en-US" baseline="0" dirty="0"/>
                      <a:t>
</a:t>
                    </a:r>
                    <a:fld id="{74D940E4-87BA-4C74-8BD3-FEAAE3402B20}" type="PERCENTAGE">
                      <a:rPr lang="en-US" altLang="zh-TW"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zh-TW" baseline="0" dirty="0"/>
                      <a:t>(618)</a:t>
                    </a:r>
                  </a:p>
                </c:rich>
              </c:tx>
              <c:spPr>
                <a:solidFill>
                  <a:prstClr val="white">
                    <a:alpha val="80000"/>
                  </a:prst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6482893894359499"/>
                      <c:h val="0.176595266492345"/>
                    </c:manualLayout>
                  </c15:layout>
                  <c15:dlblFieldTable/>
                  <c15:showDataLabelsRange val="0"/>
                </c:ext>
                <c:ext xmlns:c16="http://schemas.microsoft.com/office/drawing/2014/chart" uri="{C3380CC4-5D6E-409C-BE32-E72D297353CC}">
                  <c16:uniqueId val="{00000007-45EB-4A17-86D7-E99A2A92F39C}"/>
                </c:ext>
              </c:extLst>
            </c:dLbl>
            <c:dLbl>
              <c:idx val="4"/>
              <c:layout>
                <c:manualLayout>
                  <c:x val="-0.143565161637844"/>
                  <c:y val="-1.0493894487143499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BA3CEFD8-011D-4CAC-BD2F-464D0929F010}" type="CATEGORYNAME">
                      <a:rPr lang="ja-JP"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667D9D8B-2477-4681-B57E-E47D51E90BAF}" type="PERCENTAGE">
                      <a:rPr lang="en-US" altLang="ja-JP"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(936)</a:t>
                    </a:r>
                  </a:p>
                </c:rich>
              </c:tx>
              <c:spPr>
                <a:solidFill>
                  <a:prstClr val="white">
                    <a:alpha val="80000"/>
                  </a:prst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8713032327568699"/>
                      <c:h val="0.17359704465037001"/>
                    </c:manualLayout>
                  </c15:layout>
                  <c15:dlblFieldTable/>
                  <c15:showDataLabelsRange val="0"/>
                </c:ext>
                <c:ext xmlns:c16="http://schemas.microsoft.com/office/drawing/2014/chart" uri="{C3380CC4-5D6E-409C-BE32-E72D297353CC}">
                  <c16:uniqueId val="{00000009-45EB-4A17-86D7-E99A2A92F39C}"/>
                </c:ext>
              </c:extLst>
            </c:dLbl>
            <c:dLbl>
              <c:idx val="5"/>
              <c:layout>
                <c:manualLayout>
                  <c:x val="3.0664513207533901E-2"/>
                  <c:y val="0"/>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6CAA7E24-5205-4EFB-B4D8-CF17728C1570}" type="CATEGORYNAME">
                      <a:rPr lang="ja-JP" altLang="en-US"/>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A7639C8E-9F6F-43A9-8BAB-910209F3AA09}" type="PERCENTAGE">
                      <a:rPr lang="en-US" altLang="ja-JP" baseline="0" smtClean="0"/>
                      <a:pPr>
                        <a:defRPr sz="14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(4,067)</a:t>
                    </a:r>
                  </a:p>
                </c:rich>
              </c:tx>
              <c:spPr>
                <a:solidFill>
                  <a:prstClr val="white">
                    <a:alpha val="80000"/>
                  </a:prst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39952930030943201"/>
                      <c:h val="0.28243249751407301"/>
                    </c:manualLayout>
                  </c15:layout>
                  <c15:dlblFieldTable/>
                  <c15:showDataLabelsRange val="0"/>
                </c:ext>
                <c:ext xmlns:c16="http://schemas.microsoft.com/office/drawing/2014/chart" uri="{C3380CC4-5D6E-409C-BE32-E72D297353CC}">
                  <c16:uniqueId val="{0000000B-45EB-4A17-86D7-E99A2A92F39C}"/>
                </c:ext>
              </c:extLst>
            </c:dLbl>
            <c:spPr>
              <a:solidFill>
                <a:prstClr val="white">
                  <a:alpha val="80000"/>
                </a:prstClr>
              </a:solidFill>
              <a:ln>
                <a:solidFill>
                  <a:schemeClr val="tx1">
                    <a:lumMod val="95000"/>
                    <a:lumOff val="5000"/>
                  </a:scheme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'[Microsoft PowerPoint 内のグラフ]Sheet2'!$B$51:$B$56</c:f>
              <c:strCache>
                <c:ptCount val="6"/>
                <c:pt idx="0">
                  <c:v>毎日</c:v>
                </c:pt>
                <c:pt idx="1">
                  <c:v>週５～６日</c:v>
                </c:pt>
                <c:pt idx="2">
                  <c:v>週３～４日</c:v>
                </c:pt>
                <c:pt idx="3">
                  <c:v>週１～２日</c:v>
                </c:pt>
                <c:pt idx="4">
                  <c:v>月に１～３日</c:v>
                </c:pt>
                <c:pt idx="5">
                  <c:v>飲まない /ほとんど飲まない</c:v>
                </c:pt>
              </c:strCache>
            </c:strRef>
          </c:cat>
          <c:val>
            <c:numRef>
              <c:f>'[Microsoft PowerPoint 内のグラフ]Sheet2'!$C$51:$C$56</c:f>
              <c:numCache>
                <c:formatCode>General</c:formatCode>
                <c:ptCount val="6"/>
                <c:pt idx="0">
                  <c:v>1452</c:v>
                </c:pt>
                <c:pt idx="1">
                  <c:v>467</c:v>
                </c:pt>
                <c:pt idx="2">
                  <c:v>465</c:v>
                </c:pt>
                <c:pt idx="3">
                  <c:v>618</c:v>
                </c:pt>
                <c:pt idx="4">
                  <c:v>936</c:v>
                </c:pt>
                <c:pt idx="5">
                  <c:v>4067</c:v>
                </c:pt>
              </c:numCache>
            </c:numRef>
          </c:val>
          <c:extLst>
            <c:ext xmlns:c16="http://schemas.microsoft.com/office/drawing/2014/chart" uri="{C3380CC4-5D6E-409C-BE32-E72D297353CC}">
              <c16:uniqueId val="{0000000C-45EB-4A17-86D7-E99A2A92F39C}"/>
            </c:ext>
          </c:extLst>
        </c:ser>
        <c:dLbls>
          <c:dLblPos val="inEnd"/>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1889848248297697E-2"/>
          <c:y val="7.5800722322464098E-2"/>
          <c:w val="0.86739261003212798"/>
          <c:h val="0.85407535103088195"/>
        </c:manualLayout>
      </c:layout>
      <c:pieChart>
        <c:varyColors val="1"/>
        <c:ser>
          <c:idx val="0"/>
          <c:order val="0"/>
          <c:explosion val="1"/>
          <c:dPt>
            <c:idx val="0"/>
            <c:bubble3D val="0"/>
            <c:explosion val="0"/>
            <c:spPr>
              <a:solidFill>
                <a:schemeClr val="accent1">
                  <a:shade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D90-4F74-B4BD-A6B282329628}"/>
              </c:ext>
            </c:extLst>
          </c:dPt>
          <c:dPt>
            <c:idx val="1"/>
            <c:bubble3D val="0"/>
            <c:explosion val="0"/>
            <c:spPr>
              <a:solidFill>
                <a:schemeClr val="accent1">
                  <a:shade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D90-4F74-B4BD-A6B282329628}"/>
              </c:ext>
            </c:extLst>
          </c:dPt>
          <c:dPt>
            <c:idx val="2"/>
            <c:bubble3D val="0"/>
            <c:explosion val="0"/>
            <c:spPr>
              <a:solidFill>
                <a:schemeClr val="accent1">
                  <a:shade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D90-4F74-B4BD-A6B282329628}"/>
              </c:ext>
            </c:extLst>
          </c:dPt>
          <c:dPt>
            <c:idx val="3"/>
            <c:bubble3D val="0"/>
            <c:explosion val="0"/>
            <c:spPr>
              <a:solidFill>
                <a:schemeClr val="accent1">
                  <a:tint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D90-4F74-B4BD-A6B282329628}"/>
              </c:ext>
            </c:extLst>
          </c:dPt>
          <c:dPt>
            <c:idx val="4"/>
            <c:bubble3D val="0"/>
            <c:explosion val="0"/>
            <c:spPr>
              <a:solidFill>
                <a:schemeClr val="accent1">
                  <a:tint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3D90-4F74-B4BD-A6B282329628}"/>
              </c:ext>
            </c:extLst>
          </c:dPt>
          <c:dPt>
            <c:idx val="5"/>
            <c:bubble3D val="0"/>
            <c:explosion val="0"/>
            <c:spPr>
              <a:solidFill>
                <a:schemeClr val="accent1">
                  <a:tint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3D90-4F74-B4BD-A6B282329628}"/>
              </c:ext>
            </c:extLst>
          </c:dPt>
          <c:dLbls>
            <c:dLbl>
              <c:idx val="0"/>
              <c:layout>
                <c:manualLayout>
                  <c:x val="-0.157110929418457"/>
                  <c:y val="1.9869567131757599E-2"/>
                </c:manualLayout>
              </c:layout>
              <c:tx>
                <c:rich>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fld id="{D0704FE7-7DAD-43C1-874D-A6C18353074F}" type="CATEGORYNAME">
                      <a:rPr lang="zh-TW" altLang="en-US" smtClean="0"/>
                      <a:pPr>
                        <a:defRPr sz="1200" b="1">
                          <a:solidFill>
                            <a:sysClr val="windowText" lastClr="000000"/>
                          </a:solidFill>
                          <a:latin typeface="メイリオ" panose="020B0604030504040204" pitchFamily="50" charset="-128"/>
                          <a:ea typeface="メイリオ" panose="020B0604030504040204" pitchFamily="50" charset="-128"/>
                        </a:defRPr>
                      </a:pPr>
                      <a:t>[分類名]</a:t>
                    </a:fld>
                    <a:r>
                      <a:rPr lang="zh-TW" altLang="en-US" baseline="0" dirty="0"/>
                      <a:t>飲</a:t>
                    </a:r>
                    <a:r>
                      <a:rPr lang="ja-JP" altLang="en-US" baseline="0" dirty="0"/>
                      <a:t>む</a:t>
                    </a:r>
                    <a:fld id="{D4DAB6A5-8D51-4998-975D-EC45B2DCC599}" type="PERCENTAGE">
                      <a:rPr lang="en-US" altLang="zh-TW" baseline="0" smtClean="0"/>
                      <a:pPr>
                        <a:defRPr sz="1200" b="1">
                          <a:solidFill>
                            <a:sysClr val="windowText" lastClr="000000"/>
                          </a:solidFill>
                          <a:latin typeface="メイリオ" panose="020B0604030504040204" pitchFamily="50" charset="-128"/>
                          <a:ea typeface="メイリオ" panose="020B0604030504040204" pitchFamily="50" charset="-128"/>
                        </a:defRPr>
                      </a:pPr>
                      <a:t>[パーセンテージ]</a:t>
                    </a:fld>
                    <a:r>
                      <a:rPr lang="en-US" altLang="ja-JP" baseline="0" dirty="0"/>
                      <a:t>(1,276)</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5149279784341599"/>
                      <c:h val="0.145331691020855"/>
                    </c:manualLayout>
                  </c15:layout>
                  <c15:dlblFieldTable/>
                  <c15:showDataLabelsRange val="0"/>
                </c:ext>
                <c:ext xmlns:c16="http://schemas.microsoft.com/office/drawing/2014/chart" uri="{C3380CC4-5D6E-409C-BE32-E72D297353CC}">
                  <c16:uniqueId val="{00000001-3D90-4F74-B4BD-A6B282329628}"/>
                </c:ext>
              </c:extLst>
            </c:dLbl>
            <c:dLbl>
              <c:idx val="1"/>
              <c:layout>
                <c:manualLayout>
                  <c:x val="-2.8827693471276498E-3"/>
                  <c:y val="4.2577643853766299E-2"/>
                </c:manualLayout>
              </c:layout>
              <c:tx>
                <c:rich>
                  <a:bodyPr/>
                  <a:lstStyle/>
                  <a:p>
                    <a:fld id="{FD23D470-AA74-40FD-B499-26EC4C275804}" type="CATEGORYNAME">
                      <a:rPr lang="zh-TW" altLang="en-US"/>
                      <a:pPr/>
                      <a:t>[分類名]</a:t>
                    </a:fld>
                    <a:r>
                      <a:rPr lang="zh-TW" altLang="en-US" baseline="0" dirty="0"/>
                      <a:t>
</a:t>
                    </a:r>
                    <a:fld id="{701909C7-D4AD-48B1-BF07-9F219FF90A02}" type="PERCENTAGE">
                      <a:rPr lang="en-US" altLang="zh-TW" baseline="0" smtClean="0"/>
                      <a:pPr/>
                      <a:t>[パーセンテージ]</a:t>
                    </a:fld>
                    <a:r>
                      <a:rPr lang="en-US" altLang="zh-TW" baseline="0" dirty="0"/>
                      <a:t>(387)</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D90-4F74-B4BD-A6B282329628}"/>
                </c:ext>
              </c:extLst>
            </c:dLbl>
            <c:dLbl>
              <c:idx val="2"/>
              <c:layout>
                <c:manualLayout>
                  <c:x val="7.2069233678191194E-2"/>
                  <c:y val="9.6509326068536794E-2"/>
                </c:manualLayout>
              </c:layout>
              <c:tx>
                <c:rich>
                  <a:bodyPr/>
                  <a:lstStyle/>
                  <a:p>
                    <a:fld id="{AD5253E4-EF97-4C60-8B70-FB0EABFA6E56}" type="CATEGORYNAME">
                      <a:rPr lang="zh-TW" altLang="en-US"/>
                      <a:pPr/>
                      <a:t>[分類名]</a:t>
                    </a:fld>
                    <a:r>
                      <a:rPr lang="zh-TW" altLang="en-US" baseline="0" dirty="0"/>
                      <a:t>
</a:t>
                    </a:r>
                    <a:fld id="{1EC36049-2B28-4BA2-9C63-C0F2DE384804}" type="PERCENTAGE">
                      <a:rPr lang="en-US" altLang="zh-TW" baseline="0" smtClean="0"/>
                      <a:pPr/>
                      <a:t>[パーセンテージ]</a:t>
                    </a:fld>
                    <a:r>
                      <a:rPr lang="en-US" altLang="zh-TW" baseline="0" dirty="0"/>
                      <a:t>(413)</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90-4F74-B4BD-A6B282329628}"/>
                </c:ext>
              </c:extLst>
            </c:dLbl>
            <c:dLbl>
              <c:idx val="3"/>
              <c:layout>
                <c:manualLayout>
                  <c:x val="-2.0179498924749802E-2"/>
                  <c:y val="0.11212112881491799"/>
                </c:manualLayout>
              </c:layout>
              <c:tx>
                <c:rich>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fld id="{1DC9F463-E038-45BA-A09F-CEABB0C050CA}" type="CATEGORYNAME">
                      <a:rPr lang="zh-TW" altLang="en-US"/>
                      <a:pPr>
                        <a:defRPr sz="1200" b="1">
                          <a:solidFill>
                            <a:sysClr val="windowText" lastClr="000000"/>
                          </a:solidFill>
                          <a:latin typeface="メイリオ" panose="020B0604030504040204" pitchFamily="50" charset="-128"/>
                          <a:ea typeface="メイリオ" panose="020B0604030504040204" pitchFamily="50" charset="-128"/>
                        </a:defRPr>
                      </a:pPr>
                      <a:t>[分類名]</a:t>
                    </a:fld>
                    <a:r>
                      <a:rPr lang="zh-TW" altLang="en-US" baseline="0" dirty="0"/>
                      <a:t>
</a:t>
                    </a:r>
                    <a:fld id="{6C451E75-032D-41C5-B85C-CA6C7C16B3B0}" type="PERCENTAGE">
                      <a:rPr lang="en-US" altLang="zh-TW" baseline="0" smtClean="0"/>
                      <a:pPr>
                        <a:defRPr sz="1200" b="1">
                          <a:solidFill>
                            <a:sysClr val="windowText" lastClr="000000"/>
                          </a:solidFill>
                          <a:latin typeface="メイリオ" panose="020B0604030504040204" pitchFamily="50" charset="-128"/>
                          <a:ea typeface="メイリオ" panose="020B0604030504040204" pitchFamily="50" charset="-128"/>
                        </a:defRPr>
                      </a:pPr>
                      <a:t>[パーセンテージ]</a:t>
                    </a:fld>
                    <a:r>
                      <a:rPr lang="en-US" altLang="zh-TW" baseline="0" dirty="0"/>
                      <a:t>(543)</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19652723899247"/>
                      <c:h val="0.148170200611107"/>
                    </c:manualLayout>
                  </c15:layout>
                  <c15:dlblFieldTable/>
                  <c15:showDataLabelsRange val="0"/>
                </c:ext>
                <c:ext xmlns:c16="http://schemas.microsoft.com/office/drawing/2014/chart" uri="{C3380CC4-5D6E-409C-BE32-E72D297353CC}">
                  <c16:uniqueId val="{00000007-3D90-4F74-B4BD-A6B282329628}"/>
                </c:ext>
              </c:extLst>
            </c:dLbl>
            <c:dLbl>
              <c:idx val="4"/>
              <c:layout>
                <c:manualLayout>
                  <c:x val="-0.138372928662127"/>
                  <c:y val="-8.9413052092909104E-2"/>
                </c:manualLayout>
              </c:layout>
              <c:tx>
                <c:rich>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fld id="{9457084B-D70F-494C-9D7C-703CC504720F}" type="CATEGORYNAME">
                      <a:rPr lang="ja-JP" altLang="en-US"/>
                      <a:pPr>
                        <a:defRPr sz="1200" b="1">
                          <a:solidFill>
                            <a:sysClr val="windowText" lastClr="000000"/>
                          </a:solidFill>
                          <a:latin typeface="メイリオ" panose="020B0604030504040204" pitchFamily="50" charset="-128"/>
                          <a:ea typeface="メイリオ" panose="020B0604030504040204" pitchFamily="50" charset="-128"/>
                        </a:defRPr>
                      </a:pPr>
                      <a:t>[分類名]</a:t>
                    </a:fld>
                    <a:r>
                      <a:rPr lang="ja-JP" altLang="en-US" baseline="0" dirty="0"/>
                      <a:t>
</a:t>
                    </a:r>
                    <a:fld id="{DC399011-AE9E-4DB2-ACCA-7759B0E70EAE}" type="PERCENTAGE">
                      <a:rPr lang="en-US" altLang="ja-JP" baseline="0" smtClean="0"/>
                      <a:pPr>
                        <a:defRPr sz="1200" b="1">
                          <a:solidFill>
                            <a:sysClr val="windowText" lastClr="000000"/>
                          </a:solidFill>
                          <a:latin typeface="メイリオ" panose="020B0604030504040204" pitchFamily="50" charset="-128"/>
                          <a:ea typeface="メイリオ" panose="020B0604030504040204" pitchFamily="50" charset="-128"/>
                        </a:defRPr>
                      </a:pPr>
                      <a:t>[パーセンテージ]</a:t>
                    </a:fld>
                    <a:r>
                      <a:rPr lang="en-US" altLang="ja-JP" baseline="0" dirty="0"/>
                      <a:t>(558)</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3638708646446699"/>
                      <c:h val="0.15384721979160901"/>
                    </c:manualLayout>
                  </c15:layout>
                  <c15:dlblFieldTable/>
                  <c15:showDataLabelsRange val="0"/>
                </c:ext>
                <c:ext xmlns:c16="http://schemas.microsoft.com/office/drawing/2014/chart" uri="{C3380CC4-5D6E-409C-BE32-E72D297353CC}">
                  <c16:uniqueId val="{00000009-3D90-4F74-B4BD-A6B282329628}"/>
                </c:ext>
              </c:extLst>
            </c:dLbl>
            <c:dLbl>
              <c:idx val="5"/>
              <c:tx>
                <c:rich>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fld id="{CD6DB1A4-C313-4C39-9CB8-56779467829F}" type="CATEGORYNAME">
                      <a:rPr lang="ja-JP" altLang="en-US"/>
                      <a:pPr>
                        <a:defRPr sz="1200" b="1">
                          <a:solidFill>
                            <a:sysClr val="windowText" lastClr="000000"/>
                          </a:solidFill>
                          <a:latin typeface="メイリオ" panose="020B0604030504040204" pitchFamily="50" charset="-128"/>
                          <a:ea typeface="メイリオ" panose="020B0604030504040204" pitchFamily="50" charset="-128"/>
                        </a:defRPr>
                      </a:pPr>
                      <a:t>[分類名]</a:t>
                    </a:fld>
                    <a:r>
                      <a:rPr lang="ja-JP" altLang="en-US" baseline="0" dirty="0"/>
                      <a:t>
</a:t>
                    </a:r>
                    <a:fld id="{C2EB6AE3-6394-4CFB-8FD9-AD6F30ECAD4A}" type="PERCENTAGE">
                      <a:rPr lang="en-US" altLang="ja-JP" baseline="0" smtClean="0"/>
                      <a:pPr>
                        <a:defRPr sz="1200" b="1">
                          <a:solidFill>
                            <a:sysClr val="windowText" lastClr="000000"/>
                          </a:solidFill>
                          <a:latin typeface="メイリオ" panose="020B0604030504040204" pitchFamily="50" charset="-128"/>
                          <a:ea typeface="メイリオ" panose="020B0604030504040204" pitchFamily="50" charset="-128"/>
                        </a:defRPr>
                      </a:pPr>
                      <a:t>[パーセンテージ]</a:t>
                    </a:fld>
                    <a:r>
                      <a:rPr lang="en-US" altLang="ja-JP" baseline="0" dirty="0"/>
                      <a:t>(3,881)</a:t>
                    </a:r>
                  </a:p>
                </c:rich>
              </c:tx>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B-3D90-4F74-B4BD-A6B282329628}"/>
                </c:ext>
              </c:extLst>
            </c:dLbl>
            <c:spPr>
              <a:solidFill>
                <a:schemeClr val="bg1">
                  <a:alpha val="80000"/>
                </a:schemeClr>
              </a:solidFill>
              <a:ln>
                <a:solidFill>
                  <a:schemeClr val="tx1">
                    <a:lumMod val="95000"/>
                    <a:lumOff val="5000"/>
                  </a:scheme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Sheet2!$B$2:$B$7</c:f>
              <c:strCache>
                <c:ptCount val="6"/>
                <c:pt idx="0">
                  <c:v>毎日</c:v>
                </c:pt>
                <c:pt idx="1">
                  <c:v>週５～６日</c:v>
                </c:pt>
                <c:pt idx="2">
                  <c:v>週３～４日</c:v>
                </c:pt>
                <c:pt idx="3">
                  <c:v>週１～２日</c:v>
                </c:pt>
                <c:pt idx="4">
                  <c:v>月に１～３日</c:v>
                </c:pt>
                <c:pt idx="5">
                  <c:v>飲まない /ほとんど飲まない</c:v>
                </c:pt>
              </c:strCache>
            </c:strRef>
          </c:cat>
          <c:val>
            <c:numRef>
              <c:f>Sheet2!$E$2:$E$7</c:f>
              <c:numCache>
                <c:formatCode>General</c:formatCode>
                <c:ptCount val="6"/>
                <c:pt idx="0">
                  <c:v>15</c:v>
                </c:pt>
                <c:pt idx="1">
                  <c:v>6</c:v>
                </c:pt>
                <c:pt idx="2">
                  <c:v>32</c:v>
                </c:pt>
                <c:pt idx="3">
                  <c:v>78</c:v>
                </c:pt>
                <c:pt idx="4">
                  <c:v>98</c:v>
                </c:pt>
                <c:pt idx="5">
                  <c:v>323</c:v>
                </c:pt>
              </c:numCache>
            </c:numRef>
          </c:val>
          <c:extLst>
            <c:ext xmlns:c16="http://schemas.microsoft.com/office/drawing/2014/chart" uri="{C3380CC4-5D6E-409C-BE32-E72D297353CC}">
              <c16:uniqueId val="{0000000C-3D90-4F74-B4BD-A6B28232962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1">
                  <a:shade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BF9-48EE-B710-53EE8CB7285A}"/>
              </c:ext>
            </c:extLst>
          </c:dPt>
          <c:dPt>
            <c:idx val="1"/>
            <c:bubble3D val="0"/>
            <c:spPr>
              <a:solidFill>
                <a:schemeClr val="accent1">
                  <a:shade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BF9-48EE-B710-53EE8CB7285A}"/>
              </c:ext>
            </c:extLst>
          </c:dPt>
          <c:dPt>
            <c:idx val="2"/>
            <c:bubble3D val="0"/>
            <c:spPr>
              <a:solidFill>
                <a:schemeClr val="accent1">
                  <a:shade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BF9-48EE-B710-53EE8CB7285A}"/>
              </c:ext>
            </c:extLst>
          </c:dPt>
          <c:dPt>
            <c:idx val="3"/>
            <c:bubble3D val="0"/>
            <c:spPr>
              <a:solidFill>
                <a:schemeClr val="accent1">
                  <a:tint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BF9-48EE-B710-53EE8CB7285A}"/>
              </c:ext>
            </c:extLst>
          </c:dPt>
          <c:dPt>
            <c:idx val="4"/>
            <c:bubble3D val="0"/>
            <c:spPr>
              <a:solidFill>
                <a:schemeClr val="accent1">
                  <a:tint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3BF9-48EE-B710-53EE8CB7285A}"/>
              </c:ext>
            </c:extLst>
          </c:dPt>
          <c:dPt>
            <c:idx val="5"/>
            <c:bubble3D val="0"/>
            <c:spPr>
              <a:solidFill>
                <a:schemeClr val="accent1">
                  <a:tint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3BF9-48EE-B710-53EE8CB7285A}"/>
              </c:ext>
            </c:extLst>
          </c:dPt>
          <c:dLbls>
            <c:dLbl>
              <c:idx val="0"/>
              <c:layout>
                <c:manualLayout>
                  <c:x val="-8.8445430688728399E-2"/>
                  <c:y val="1.4107104693378201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5B7BBBFF-93FA-4C03-ADCF-E2F9E246FC01}" type="CATEGORYNAME">
                      <a:rPr lang="zh-TW" altLang="en-US"/>
                      <a:pPr>
                        <a:defRPr sz="12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BFDBCB83-D724-4D46-B46B-799BCEFA4C78}" type="PERCENTAGE">
                      <a:rPr lang="en-US" altLang="zh-TW" baseline="0" smtClean="0"/>
                      <a:pPr>
                        <a:defRPr sz="12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(22)</a:t>
                    </a:r>
                  </a:p>
                </c:rich>
              </c:tx>
              <c:spPr>
                <a:solidFill>
                  <a:prstClr val="white">
                    <a:alpha val="80000"/>
                  </a:prstClr>
                </a:solidFill>
                <a:ln>
                  <a:solidFill>
                    <a:prstClr val="black">
                      <a:lumMod val="95000"/>
                      <a:lumOff val="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3BF9-48EE-B710-53EE8CB7285A}"/>
                </c:ext>
              </c:extLst>
            </c:dLbl>
            <c:dLbl>
              <c:idx val="1"/>
              <c:layout>
                <c:manualLayout>
                  <c:x val="-1.8761151964275701E-2"/>
                  <c:y val="1.4107104693378201E-2"/>
                </c:manualLayout>
              </c:layout>
              <c:tx>
                <c:rich>
                  <a:bodyPr/>
                  <a:lstStyle/>
                  <a:p>
                    <a:fld id="{D74900E6-0102-41B6-92EB-4CA3CF162F09}" type="CATEGORYNAME">
                      <a:rPr lang="zh-TW" altLang="en-US"/>
                      <a:pPr/>
                      <a:t>[分類名]</a:t>
                    </a:fld>
                    <a:r>
                      <a:rPr lang="zh-TW" altLang="en-US" baseline="0"/>
                      <a:t>
</a:t>
                    </a:r>
                    <a:fld id="{4BDDCC56-39F4-4572-8BED-6EA9399C119E}" type="PERCENTAGE">
                      <a:rPr lang="en-US" altLang="zh-TW" baseline="0" smtClean="0"/>
                      <a:pPr/>
                      <a:t>[パーセンテージ]</a:t>
                    </a:fld>
                    <a:r>
                      <a:rPr lang="en-US" altLang="zh-TW" baseline="0"/>
                      <a:t>(16)</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F9-48EE-B710-53EE8CB7285A}"/>
                </c:ext>
              </c:extLst>
            </c:dLbl>
            <c:dLbl>
              <c:idx val="2"/>
              <c:layout>
                <c:manualLayout>
                  <c:x val="-1.6080987397950702E-2"/>
                  <c:y val="0.16646383538186299"/>
                </c:manualLayout>
              </c:layout>
              <c:tx>
                <c:rich>
                  <a:bodyPr/>
                  <a:lstStyle/>
                  <a:p>
                    <a:fld id="{92DDD60E-DF84-4E2D-BCF8-B690EC9BB0E9}" type="CATEGORYNAME">
                      <a:rPr lang="zh-TW" altLang="en-US"/>
                      <a:pPr/>
                      <a:t>[分類名]</a:t>
                    </a:fld>
                    <a:r>
                      <a:rPr lang="zh-TW" altLang="en-US" baseline="0" dirty="0"/>
                      <a:t>
</a:t>
                    </a:r>
                    <a:fld id="{E3F1D7E4-6FB7-4D88-BB54-C39C0AB5A3B3}" type="PERCENTAGE">
                      <a:rPr lang="en-US" altLang="zh-TW" baseline="0" smtClean="0"/>
                      <a:pPr/>
                      <a:t>[パーセンテージ]</a:t>
                    </a:fld>
                    <a:r>
                      <a:rPr lang="en-US" altLang="zh-TW" baseline="0" dirty="0"/>
                      <a:t>(49)</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BF9-48EE-B710-53EE8CB7285A}"/>
                </c:ext>
              </c:extLst>
            </c:dLbl>
            <c:dLbl>
              <c:idx val="3"/>
              <c:layout>
                <c:manualLayout>
                  <c:x val="-3.7522198410261401E-2"/>
                  <c:y val="0.126963942240404"/>
                </c:manualLayout>
              </c:layout>
              <c:tx>
                <c:rich>
                  <a:bodyPr/>
                  <a:lstStyle/>
                  <a:p>
                    <a:fld id="{61E1E1EF-FFE0-467E-BA4D-C1C23EB2724E}" type="CATEGORYNAME">
                      <a:rPr lang="zh-TW" altLang="en-US"/>
                      <a:pPr/>
                      <a:t>[分類名]</a:t>
                    </a:fld>
                    <a:r>
                      <a:rPr lang="zh-TW" altLang="en-US" baseline="0" dirty="0"/>
                      <a:t>
</a:t>
                    </a:r>
                    <a:fld id="{8A4D6856-22C6-4C73-B1B7-644484AA4B37}" type="PERCENTAGE">
                      <a:rPr lang="en-US" altLang="zh-TW" baseline="0" smtClean="0"/>
                      <a:pPr/>
                      <a:t>[パーセンテージ]</a:t>
                    </a:fld>
                    <a:r>
                      <a:rPr lang="en-US" altLang="zh-TW" baseline="0" dirty="0"/>
                      <a:t>(76)</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9833217790805799"/>
                      <c:h val="0.14050676274604701"/>
                    </c:manualLayout>
                  </c15:layout>
                  <c15:dlblFieldTable/>
                  <c15:showDataLabelsRange val="0"/>
                </c:ext>
                <c:ext xmlns:c16="http://schemas.microsoft.com/office/drawing/2014/chart" uri="{C3380CC4-5D6E-409C-BE32-E72D297353CC}">
                  <c16:uniqueId val="{00000007-3BF9-48EE-B710-53EE8CB7285A}"/>
                </c:ext>
              </c:extLst>
            </c:dLbl>
            <c:dLbl>
              <c:idx val="4"/>
              <c:layout>
                <c:manualLayout>
                  <c:x val="-0.21709332987233301"/>
                  <c:y val="-0.18480307148325401"/>
                </c:manualLayout>
              </c:layout>
              <c:tx>
                <c:rich>
                  <a:bodyPr rot="0" spcFirstLastPara="1" vertOverflow="clip" horzOverflow="clip" vert="horz" wrap="square" lIns="38100" tIns="19050" rIns="38100" bIns="19050" anchor="ctr" anchorCtr="1">
                    <a:noAutofit/>
                  </a:bodyPr>
                  <a:lstStyle/>
                  <a:p>
                    <a:pPr>
                      <a:defRPr sz="12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1E0A3CF0-0893-497E-B4E8-DE13722F5EEF}" type="CATEGORYNAME">
                      <a:rPr lang="ja-JP" altLang="en-US"/>
                      <a:pPr>
                        <a:defRPr sz="12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EEBBFC8E-23BD-40B1-A8EB-C4378D466E24}" type="PERCENTAGE">
                      <a:rPr lang="en-US" altLang="ja-JP" baseline="0" smtClean="0"/>
                      <a:pPr>
                        <a:defRPr sz="12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(220)</a:t>
                    </a:r>
                  </a:p>
                </c:rich>
              </c:tx>
              <c:spPr>
                <a:solidFill>
                  <a:prstClr val="white"/>
                </a:solidFill>
                <a:ln>
                  <a:solidFill>
                    <a:prstClr val="black">
                      <a:lumMod val="95000"/>
                      <a:lumOff val="5000"/>
                    </a:prstClr>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3585448183660901"/>
                      <c:h val="0.15292101487622001"/>
                    </c:manualLayout>
                  </c15:layout>
                  <c15:dlblFieldTable/>
                  <c15:showDataLabelsRange val="0"/>
                </c:ext>
                <c:ext xmlns:c16="http://schemas.microsoft.com/office/drawing/2014/chart" uri="{C3380CC4-5D6E-409C-BE32-E72D297353CC}">
                  <c16:uniqueId val="{00000009-3BF9-48EE-B710-53EE8CB7285A}"/>
                </c:ext>
              </c:extLst>
            </c:dLbl>
            <c:dLbl>
              <c:idx val="5"/>
              <c:tx>
                <c:rich>
                  <a:bodyPr rot="0" spcFirstLastPara="1" vertOverflow="clip" horzOverflow="clip" vert="horz" wrap="square" lIns="38100" tIns="19050" rIns="38100" bIns="19050" anchor="ctr" anchorCtr="1">
                    <a:noAutofit/>
                  </a:bodyPr>
                  <a:lstStyle/>
                  <a:p>
                    <a:pPr>
                      <a:defRPr sz="12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fld id="{2C455CAE-578E-4AE9-8671-0B18A16758AF}" type="CATEGORYNAME">
                      <a:rPr lang="ja-JP" altLang="en-US"/>
                      <a:pPr>
                        <a:defRPr sz="1200" b="1">
                          <a:solidFill>
                            <a:schemeClr val="tx1">
                              <a:lumMod val="95000"/>
                              <a:lumOff val="5000"/>
                            </a:schemeClr>
                          </a:solidFill>
                          <a:latin typeface="メイリオ" panose="020B0604030504040204" pitchFamily="50" charset="-128"/>
                          <a:ea typeface="メイリオ" panose="020B0604030504040204" pitchFamily="50" charset="-128"/>
                        </a:defRPr>
                      </a:pPr>
                      <a:t>[分類名]</a:t>
                    </a:fld>
                    <a:r>
                      <a:rPr lang="ja-JP" altLang="en-US" baseline="0" dirty="0"/>
                      <a:t>
</a:t>
                    </a:r>
                    <a:fld id="{3C7985F7-DA4C-4DD2-8369-0110DCD5787F}" type="PERCENTAGE">
                      <a:rPr lang="en-US" altLang="ja-JP" baseline="0" smtClean="0"/>
                      <a:pPr>
                        <a:defRPr sz="1200" b="1">
                          <a:solidFill>
                            <a:schemeClr val="tx1">
                              <a:lumMod val="95000"/>
                              <a:lumOff val="5000"/>
                            </a:schemeClr>
                          </a:solidFill>
                          <a:latin typeface="メイリオ" panose="020B0604030504040204" pitchFamily="50" charset="-128"/>
                          <a:ea typeface="メイリオ" panose="020B0604030504040204" pitchFamily="50" charset="-128"/>
                        </a:defRPr>
                      </a:pPr>
                      <a:t>[パーセンテージ]</a:t>
                    </a:fld>
                    <a:r>
                      <a:rPr lang="en-US" altLang="ja-JP" baseline="0" dirty="0"/>
                      <a:t>(352)</a:t>
                    </a:r>
                  </a:p>
                </c:rich>
              </c:tx>
              <c:spPr>
                <a:solidFill>
                  <a:prstClr val="white"/>
                </a:solidFill>
                <a:ln>
                  <a:solidFill>
                    <a:prstClr val="black">
                      <a:lumMod val="95000"/>
                      <a:lumOff val="5000"/>
                    </a:prstClr>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B-3BF9-48EE-B710-53EE8CB7285A}"/>
                </c:ext>
              </c:extLst>
            </c:dLbl>
            <c:spPr>
              <a:solidFill>
                <a:prstClr val="white"/>
              </a:solidFill>
              <a:ln>
                <a:solidFill>
                  <a:prstClr val="black">
                    <a:lumMod val="95000"/>
                    <a:lumOff val="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Sheet2!$B$51:$B$56</c:f>
              <c:strCache>
                <c:ptCount val="6"/>
                <c:pt idx="0">
                  <c:v>毎日飲む</c:v>
                </c:pt>
                <c:pt idx="1">
                  <c:v>週５～６日</c:v>
                </c:pt>
                <c:pt idx="2">
                  <c:v>週３～４日</c:v>
                </c:pt>
                <c:pt idx="3">
                  <c:v>週１～２日</c:v>
                </c:pt>
                <c:pt idx="4">
                  <c:v>月に１～３日</c:v>
                </c:pt>
                <c:pt idx="5">
                  <c:v>飲まない /ほとんど飲まない</c:v>
                </c:pt>
              </c:strCache>
            </c:strRef>
          </c:cat>
          <c:val>
            <c:numRef>
              <c:f>Sheet2!$E$51:$E$56</c:f>
              <c:numCache>
                <c:formatCode>General</c:formatCode>
                <c:ptCount val="6"/>
                <c:pt idx="0">
                  <c:v>22</c:v>
                </c:pt>
                <c:pt idx="1">
                  <c:v>16</c:v>
                </c:pt>
                <c:pt idx="2">
                  <c:v>49</c:v>
                </c:pt>
                <c:pt idx="3">
                  <c:v>76</c:v>
                </c:pt>
                <c:pt idx="4">
                  <c:v>220</c:v>
                </c:pt>
                <c:pt idx="5">
                  <c:v>352</c:v>
                </c:pt>
              </c:numCache>
            </c:numRef>
          </c:val>
          <c:extLst>
            <c:ext xmlns:c16="http://schemas.microsoft.com/office/drawing/2014/chart" uri="{C3380CC4-5D6E-409C-BE32-E72D297353CC}">
              <c16:uniqueId val="{0000000C-3BF9-48EE-B710-53EE8CB7285A}"/>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915315458463"/>
          <c:y val="0.13553492213826801"/>
          <c:w val="0.83782279235605595"/>
          <c:h val="0.73357547458152195"/>
        </c:manualLayout>
      </c:layout>
      <c:lineChart>
        <c:grouping val="standard"/>
        <c:varyColors val="0"/>
        <c:ser>
          <c:idx val="0"/>
          <c:order val="0"/>
          <c:tx>
            <c:strRef>
              <c:f>Sheet2!$D$2</c:f>
              <c:strCache>
                <c:ptCount val="1"/>
                <c:pt idx="0">
                  <c:v>茨城県</c:v>
                </c:pt>
              </c:strCache>
            </c:strRef>
          </c:tx>
          <c:spPr>
            <a:ln w="38100" cap="rnd">
              <a:solidFill>
                <a:schemeClr val="accent1"/>
              </a:solidFill>
              <a:round/>
            </a:ln>
            <a:effectLst/>
          </c:spPr>
          <c:marker>
            <c:symbol val="none"/>
          </c:marker>
          <c:cat>
            <c:numRef>
              <c:f>Sheet2!$C$3:$C$27</c:f>
              <c:numCache>
                <c:formatCode>General</c:formatCode>
                <c:ptCount val="25"/>
                <c:pt idx="0" formatCode="0_ ">
                  <c:v>1990</c:v>
                </c:pt>
                <c:pt idx="5" formatCode="0_ ">
                  <c:v>1995</c:v>
                </c:pt>
                <c:pt idx="10" formatCode="0_ ">
                  <c:v>2000</c:v>
                </c:pt>
                <c:pt idx="15" formatCode="0_ ">
                  <c:v>2005</c:v>
                </c:pt>
                <c:pt idx="20" formatCode="0_ ">
                  <c:v>2010</c:v>
                </c:pt>
                <c:pt idx="24" formatCode="0_ ">
                  <c:v>2014</c:v>
                </c:pt>
              </c:numCache>
            </c:numRef>
          </c:cat>
          <c:val>
            <c:numRef>
              <c:f>Sheet2!$D$3:$D$27</c:f>
              <c:numCache>
                <c:formatCode>0.00_ </c:formatCode>
                <c:ptCount val="25"/>
                <c:pt idx="0">
                  <c:v>86.260828715631575</c:v>
                </c:pt>
                <c:pt idx="1">
                  <c:v>89.455912505211217</c:v>
                </c:pt>
                <c:pt idx="2">
                  <c:v>93.007467752885248</c:v>
                </c:pt>
                <c:pt idx="3">
                  <c:v>88.629407107217759</c:v>
                </c:pt>
                <c:pt idx="4">
                  <c:v>83.695233681183467</c:v>
                </c:pt>
                <c:pt idx="5">
                  <c:v>84.986004942180273</c:v>
                </c:pt>
                <c:pt idx="6">
                  <c:v>82.853038398609755</c:v>
                </c:pt>
                <c:pt idx="7">
                  <c:v>76.497664720856605</c:v>
                </c:pt>
                <c:pt idx="8">
                  <c:v>75.894544168837754</c:v>
                </c:pt>
                <c:pt idx="9">
                  <c:v>78.199320158658168</c:v>
                </c:pt>
                <c:pt idx="10">
                  <c:v>82.653792488820358</c:v>
                </c:pt>
                <c:pt idx="11">
                  <c:v>83.161372390417554</c:v>
                </c:pt>
                <c:pt idx="12">
                  <c:v>77.785130290800552</c:v>
                </c:pt>
                <c:pt idx="13">
                  <c:v>74.898011486574489</c:v>
                </c:pt>
                <c:pt idx="14">
                  <c:v>75.703558881266176</c:v>
                </c:pt>
                <c:pt idx="15">
                  <c:v>73.895972431257718</c:v>
                </c:pt>
                <c:pt idx="16">
                  <c:v>73.456050093742164</c:v>
                </c:pt>
                <c:pt idx="17">
                  <c:v>72.675676935576206</c:v>
                </c:pt>
                <c:pt idx="18">
                  <c:v>71.594162804598668</c:v>
                </c:pt>
                <c:pt idx="19">
                  <c:v>69.682182509029545</c:v>
                </c:pt>
                <c:pt idx="20">
                  <c:v>62.496056650621099</c:v>
                </c:pt>
                <c:pt idx="21">
                  <c:v>66.871001050791506</c:v>
                </c:pt>
                <c:pt idx="22">
                  <c:v>67.868933083585688</c:v>
                </c:pt>
                <c:pt idx="23">
                  <c:v>68.506995082738712</c:v>
                </c:pt>
                <c:pt idx="24">
                  <c:v>67.560960983970844</c:v>
                </c:pt>
              </c:numCache>
            </c:numRef>
          </c:val>
          <c:smooth val="0"/>
          <c:extLst>
            <c:ext xmlns:c16="http://schemas.microsoft.com/office/drawing/2014/chart" uri="{C3380CC4-5D6E-409C-BE32-E72D297353CC}">
              <c16:uniqueId val="{00000000-7174-412A-B543-23E534C1BAB3}"/>
            </c:ext>
          </c:extLst>
        </c:ser>
        <c:ser>
          <c:idx val="1"/>
          <c:order val="1"/>
          <c:tx>
            <c:strRef>
              <c:f>Sheet2!$E$2</c:f>
              <c:strCache>
                <c:ptCount val="1"/>
                <c:pt idx="0">
                  <c:v>全国</c:v>
                </c:pt>
              </c:strCache>
            </c:strRef>
          </c:tx>
          <c:spPr>
            <a:ln w="38100" cap="rnd">
              <a:solidFill>
                <a:schemeClr val="accent2"/>
              </a:solidFill>
              <a:round/>
            </a:ln>
            <a:effectLst/>
          </c:spPr>
          <c:marker>
            <c:symbol val="none"/>
          </c:marker>
          <c:cat>
            <c:numRef>
              <c:f>Sheet2!$C$3:$C$27</c:f>
              <c:numCache>
                <c:formatCode>General</c:formatCode>
                <c:ptCount val="25"/>
                <c:pt idx="0" formatCode="0_ ">
                  <c:v>1990</c:v>
                </c:pt>
                <c:pt idx="5" formatCode="0_ ">
                  <c:v>1995</c:v>
                </c:pt>
                <c:pt idx="10" formatCode="0_ ">
                  <c:v>2000</c:v>
                </c:pt>
                <c:pt idx="15" formatCode="0_ ">
                  <c:v>2005</c:v>
                </c:pt>
                <c:pt idx="20" formatCode="0_ ">
                  <c:v>2010</c:v>
                </c:pt>
                <c:pt idx="24" formatCode="0_ ">
                  <c:v>2014</c:v>
                </c:pt>
              </c:numCache>
            </c:numRef>
          </c:cat>
          <c:val>
            <c:numRef>
              <c:f>Sheet2!$E$3:$E$27</c:f>
              <c:numCache>
                <c:formatCode>0.00_ </c:formatCode>
                <c:ptCount val="25"/>
                <c:pt idx="0">
                  <c:v>99.250812900957911</c:v>
                </c:pt>
                <c:pt idx="1">
                  <c:v>100.6168623497143</c:v>
                </c:pt>
                <c:pt idx="2">
                  <c:v>100.8623641188051</c:v>
                </c:pt>
                <c:pt idx="3">
                  <c:v>99.093578989625811</c:v>
                </c:pt>
                <c:pt idx="4">
                  <c:v>100.6965839190417</c:v>
                </c:pt>
                <c:pt idx="5">
                  <c:v>99.030628029287413</c:v>
                </c:pt>
                <c:pt idx="6">
                  <c:v>98.606218410170015</c:v>
                </c:pt>
                <c:pt idx="7">
                  <c:v>95.247735209271724</c:v>
                </c:pt>
                <c:pt idx="8">
                  <c:v>94.920698654888582</c:v>
                </c:pt>
                <c:pt idx="9">
                  <c:v>95.264685060176106</c:v>
                </c:pt>
                <c:pt idx="10">
                  <c:v>94.224616450559239</c:v>
                </c:pt>
                <c:pt idx="11">
                  <c:v>93.985769079464959</c:v>
                </c:pt>
                <c:pt idx="12">
                  <c:v>92.571792111187179</c:v>
                </c:pt>
                <c:pt idx="13">
                  <c:v>88.776647522632118</c:v>
                </c:pt>
                <c:pt idx="14">
                  <c:v>87.537002613999391</c:v>
                </c:pt>
                <c:pt idx="15">
                  <c:v>86.950390738060747</c:v>
                </c:pt>
                <c:pt idx="16">
                  <c:v>85.13777158238797</c:v>
                </c:pt>
                <c:pt idx="17">
                  <c:v>84.066014200729228</c:v>
                </c:pt>
                <c:pt idx="18">
                  <c:v>81.599511494252894</c:v>
                </c:pt>
                <c:pt idx="19">
                  <c:v>82.374534437175555</c:v>
                </c:pt>
                <c:pt idx="20">
                  <c:v>81.091455400849526</c:v>
                </c:pt>
                <c:pt idx="21">
                  <c:v>81.021796521324731</c:v>
                </c:pt>
                <c:pt idx="22">
                  <c:v>81.411147134547534</c:v>
                </c:pt>
                <c:pt idx="23">
                  <c:v>82.064018798716205</c:v>
                </c:pt>
                <c:pt idx="24">
                  <c:v>79.485512846198588</c:v>
                </c:pt>
              </c:numCache>
            </c:numRef>
          </c:val>
          <c:smooth val="0"/>
          <c:extLst>
            <c:ext xmlns:c16="http://schemas.microsoft.com/office/drawing/2014/chart" uri="{C3380CC4-5D6E-409C-BE32-E72D297353CC}">
              <c16:uniqueId val="{00000001-7174-412A-B543-23E534C1BAB3}"/>
            </c:ext>
          </c:extLst>
        </c:ser>
        <c:ser>
          <c:idx val="2"/>
          <c:order val="2"/>
          <c:tx>
            <c:strRef>
              <c:f>Sheet2!$F$2</c:f>
              <c:strCache>
                <c:ptCount val="1"/>
                <c:pt idx="0">
                  <c:v>土浦税務署</c:v>
                </c:pt>
              </c:strCache>
            </c:strRef>
          </c:tx>
          <c:spPr>
            <a:ln w="38100" cap="rnd">
              <a:solidFill>
                <a:schemeClr val="accent3"/>
              </a:solidFill>
              <a:round/>
            </a:ln>
            <a:effectLst/>
          </c:spPr>
          <c:marker>
            <c:symbol val="none"/>
          </c:marker>
          <c:cat>
            <c:numRef>
              <c:f>Sheet2!$C$3:$C$27</c:f>
              <c:numCache>
                <c:formatCode>General</c:formatCode>
                <c:ptCount val="25"/>
                <c:pt idx="0" formatCode="0_ ">
                  <c:v>1990</c:v>
                </c:pt>
                <c:pt idx="5" formatCode="0_ ">
                  <c:v>1995</c:v>
                </c:pt>
                <c:pt idx="10" formatCode="0_ ">
                  <c:v>2000</c:v>
                </c:pt>
                <c:pt idx="15" formatCode="0_ ">
                  <c:v>2005</c:v>
                </c:pt>
                <c:pt idx="20" formatCode="0_ ">
                  <c:v>2010</c:v>
                </c:pt>
                <c:pt idx="24" formatCode="0_ ">
                  <c:v>2014</c:v>
                </c:pt>
              </c:numCache>
            </c:numRef>
          </c:cat>
          <c:val>
            <c:numRef>
              <c:f>Sheet2!$F$3:$F$27</c:f>
              <c:numCache>
                <c:formatCode>General</c:formatCode>
                <c:ptCount val="25"/>
                <c:pt idx="10" formatCode="0.00_ ">
                  <c:v>90.069127717030199</c:v>
                </c:pt>
                <c:pt idx="11" formatCode="0.00_ ">
                  <c:v>86.585958831523385</c:v>
                </c:pt>
                <c:pt idx="12" formatCode="0.00_ ">
                  <c:v>85.044075455991432</c:v>
                </c:pt>
                <c:pt idx="13" formatCode="0.00_ ">
                  <c:v>78.643468497306245</c:v>
                </c:pt>
                <c:pt idx="14" formatCode="0.00_ ">
                  <c:v>79.241737700746711</c:v>
                </c:pt>
                <c:pt idx="15" formatCode="0.00_ ">
                  <c:v>78.25951576453302</c:v>
                </c:pt>
                <c:pt idx="16" formatCode="0.00_ ">
                  <c:v>74.800674973286306</c:v>
                </c:pt>
                <c:pt idx="17" formatCode="0.00_ ">
                  <c:v>72.533407319354069</c:v>
                </c:pt>
                <c:pt idx="18" formatCode="0.00_ ">
                  <c:v>73.162501217909508</c:v>
                </c:pt>
                <c:pt idx="19" formatCode="0.00_ ">
                  <c:v>72.023029262818397</c:v>
                </c:pt>
                <c:pt idx="20" formatCode="0.00_ ">
                  <c:v>66.935196974236064</c:v>
                </c:pt>
                <c:pt idx="21" formatCode="0.00_ ">
                  <c:v>72.038518926719206</c:v>
                </c:pt>
                <c:pt idx="22" formatCode="0.00_ ">
                  <c:v>71.012010857535586</c:v>
                </c:pt>
                <c:pt idx="23" formatCode="0.00_ ">
                  <c:v>75.264570240349457</c:v>
                </c:pt>
                <c:pt idx="24" formatCode="0.00_ ">
                  <c:v>75.67060892910871</c:v>
                </c:pt>
              </c:numCache>
            </c:numRef>
          </c:val>
          <c:smooth val="0"/>
          <c:extLst>
            <c:ext xmlns:c16="http://schemas.microsoft.com/office/drawing/2014/chart" uri="{C3380CC4-5D6E-409C-BE32-E72D297353CC}">
              <c16:uniqueId val="{00000002-7174-412A-B543-23E534C1BAB3}"/>
            </c:ext>
          </c:extLst>
        </c:ser>
        <c:dLbls>
          <c:showLegendKey val="0"/>
          <c:showVal val="0"/>
          <c:showCatName val="0"/>
          <c:showSerName val="0"/>
          <c:showPercent val="0"/>
          <c:showBubbleSize val="0"/>
        </c:dLbls>
        <c:smooth val="0"/>
        <c:axId val="415948608"/>
        <c:axId val="415937632"/>
      </c:lineChart>
      <c:catAx>
        <c:axId val="415948608"/>
        <c:scaling>
          <c:orientation val="minMax"/>
        </c:scaling>
        <c:delete val="0"/>
        <c:axPos val="b"/>
        <c:numFmt formatCode="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415937632"/>
        <c:crosses val="autoZero"/>
        <c:auto val="1"/>
        <c:lblAlgn val="ctr"/>
        <c:lblOffset val="100"/>
        <c:noMultiLvlLbl val="0"/>
      </c:catAx>
      <c:valAx>
        <c:axId val="415937632"/>
        <c:scaling>
          <c:orientation val="minMax"/>
          <c:max val="110"/>
          <c:min val="5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1594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r>
              <a:rPr lang="ja-JP"/>
              <a:t>業態別の販売数量の推移</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title>
    <c:autoTitleDeleted val="0"/>
    <c:plotArea>
      <c:layout>
        <c:manualLayout>
          <c:layoutTarget val="inner"/>
          <c:xMode val="edge"/>
          <c:yMode val="edge"/>
          <c:x val="8.7245154235477906E-2"/>
          <c:y val="0.10463240019553"/>
          <c:w val="0.844988612178323"/>
          <c:h val="0.79713110878257498"/>
        </c:manualLayout>
      </c:layout>
      <c:barChart>
        <c:barDir val="bar"/>
        <c:grouping val="stacked"/>
        <c:varyColors val="0"/>
        <c:ser>
          <c:idx val="0"/>
          <c:order val="0"/>
          <c:tx>
            <c:strRef>
              <c:f>Sheet2!$B$16</c:f>
              <c:strCache>
                <c:ptCount val="1"/>
                <c:pt idx="0">
                  <c:v>コンビニ</c:v>
                </c:pt>
              </c:strCache>
            </c:strRef>
          </c:tx>
          <c:spPr>
            <a:solidFill>
              <a:schemeClr val="accent1"/>
            </a:solidFill>
            <a:ln>
              <a:noFill/>
            </a:ln>
            <a:effectLst/>
          </c:spPr>
          <c:invertIfNegative val="0"/>
          <c:cat>
            <c:numRef>
              <c:f>Sheet2!$C$15:$E$15</c:f>
              <c:numCache>
                <c:formatCode>General</c:formatCode>
                <c:ptCount val="3"/>
                <c:pt idx="0">
                  <c:v>2015</c:v>
                </c:pt>
                <c:pt idx="1">
                  <c:v>2005</c:v>
                </c:pt>
                <c:pt idx="2">
                  <c:v>1995</c:v>
                </c:pt>
              </c:numCache>
            </c:numRef>
          </c:cat>
          <c:val>
            <c:numRef>
              <c:f>Sheet2!$C$16:$E$16</c:f>
              <c:numCache>
                <c:formatCode>General</c:formatCode>
                <c:ptCount val="3"/>
                <c:pt idx="0">
                  <c:v>950552</c:v>
                </c:pt>
                <c:pt idx="1">
                  <c:v>926224</c:v>
                </c:pt>
                <c:pt idx="2">
                  <c:v>1007657</c:v>
                </c:pt>
              </c:numCache>
            </c:numRef>
          </c:val>
          <c:extLst>
            <c:ext xmlns:c16="http://schemas.microsoft.com/office/drawing/2014/chart" uri="{C3380CC4-5D6E-409C-BE32-E72D297353CC}">
              <c16:uniqueId val="{00000000-FAEE-4F97-A03D-EA8D898F5054}"/>
            </c:ext>
          </c:extLst>
        </c:ser>
        <c:ser>
          <c:idx val="1"/>
          <c:order val="1"/>
          <c:tx>
            <c:strRef>
              <c:f>Sheet2!$B$17</c:f>
              <c:strCache>
                <c:ptCount val="1"/>
                <c:pt idx="0">
                  <c:v>一般酒販店</c:v>
                </c:pt>
              </c:strCache>
            </c:strRef>
          </c:tx>
          <c:spPr>
            <a:solidFill>
              <a:schemeClr val="accent2"/>
            </a:solidFill>
            <a:ln>
              <a:noFill/>
            </a:ln>
            <a:effectLst/>
          </c:spPr>
          <c:invertIfNegative val="0"/>
          <c:cat>
            <c:numRef>
              <c:f>Sheet2!$C$15:$E$15</c:f>
              <c:numCache>
                <c:formatCode>General</c:formatCode>
                <c:ptCount val="3"/>
                <c:pt idx="0">
                  <c:v>2015</c:v>
                </c:pt>
                <c:pt idx="1">
                  <c:v>2005</c:v>
                </c:pt>
                <c:pt idx="2">
                  <c:v>1995</c:v>
                </c:pt>
              </c:numCache>
            </c:numRef>
          </c:cat>
          <c:val>
            <c:numRef>
              <c:f>Sheet2!$C$17:$E$17</c:f>
              <c:numCache>
                <c:formatCode>General</c:formatCode>
                <c:ptCount val="3"/>
                <c:pt idx="0">
                  <c:v>1177861</c:v>
                </c:pt>
                <c:pt idx="1">
                  <c:v>2282407</c:v>
                </c:pt>
                <c:pt idx="2">
                  <c:v>6078906</c:v>
                </c:pt>
              </c:numCache>
            </c:numRef>
          </c:val>
          <c:extLst>
            <c:ext xmlns:c16="http://schemas.microsoft.com/office/drawing/2014/chart" uri="{C3380CC4-5D6E-409C-BE32-E72D297353CC}">
              <c16:uniqueId val="{00000001-FAEE-4F97-A03D-EA8D898F5054}"/>
            </c:ext>
          </c:extLst>
        </c:ser>
        <c:ser>
          <c:idx val="2"/>
          <c:order val="2"/>
          <c:tx>
            <c:strRef>
              <c:f>Sheet2!$B$18</c:f>
              <c:strCache>
                <c:ptCount val="1"/>
                <c:pt idx="0">
                  <c:v>スーパー</c:v>
                </c:pt>
              </c:strCache>
            </c:strRef>
          </c:tx>
          <c:spPr>
            <a:solidFill>
              <a:schemeClr val="accent3"/>
            </a:solidFill>
            <a:ln>
              <a:noFill/>
            </a:ln>
            <a:effectLst/>
          </c:spPr>
          <c:invertIfNegative val="0"/>
          <c:cat>
            <c:numRef>
              <c:f>Sheet2!$C$15:$E$15</c:f>
              <c:numCache>
                <c:formatCode>General</c:formatCode>
                <c:ptCount val="3"/>
                <c:pt idx="0">
                  <c:v>2015</c:v>
                </c:pt>
                <c:pt idx="1">
                  <c:v>2005</c:v>
                </c:pt>
                <c:pt idx="2">
                  <c:v>1995</c:v>
                </c:pt>
              </c:numCache>
            </c:numRef>
          </c:cat>
          <c:val>
            <c:numRef>
              <c:f>Sheet2!$C$18:$E$18</c:f>
              <c:numCache>
                <c:formatCode>General</c:formatCode>
                <c:ptCount val="3"/>
                <c:pt idx="0">
                  <c:v>2989156</c:v>
                </c:pt>
                <c:pt idx="1">
                  <c:v>2400762</c:v>
                </c:pt>
                <c:pt idx="2">
                  <c:v>1301259</c:v>
                </c:pt>
              </c:numCache>
            </c:numRef>
          </c:val>
          <c:extLst>
            <c:ext xmlns:c16="http://schemas.microsoft.com/office/drawing/2014/chart" uri="{C3380CC4-5D6E-409C-BE32-E72D297353CC}">
              <c16:uniqueId val="{00000002-FAEE-4F97-A03D-EA8D898F5054}"/>
            </c:ext>
          </c:extLst>
        </c:ser>
        <c:ser>
          <c:idx val="3"/>
          <c:order val="3"/>
          <c:tx>
            <c:strRef>
              <c:f>Sheet2!$B$19</c:f>
              <c:strCache>
                <c:ptCount val="1"/>
                <c:pt idx="0">
                  <c:v>その他</c:v>
                </c:pt>
              </c:strCache>
            </c:strRef>
          </c:tx>
          <c:spPr>
            <a:solidFill>
              <a:schemeClr val="accent4"/>
            </a:solidFill>
            <a:ln>
              <a:noFill/>
            </a:ln>
            <a:effectLst/>
          </c:spPr>
          <c:invertIfNegative val="0"/>
          <c:cat>
            <c:numRef>
              <c:f>Sheet2!$C$15:$E$15</c:f>
              <c:numCache>
                <c:formatCode>General</c:formatCode>
                <c:ptCount val="3"/>
                <c:pt idx="0">
                  <c:v>2015</c:v>
                </c:pt>
                <c:pt idx="1">
                  <c:v>2005</c:v>
                </c:pt>
                <c:pt idx="2">
                  <c:v>1995</c:v>
                </c:pt>
              </c:numCache>
            </c:numRef>
          </c:cat>
          <c:val>
            <c:numRef>
              <c:f>Sheet2!$C$19:$E$19</c:f>
              <c:numCache>
                <c:formatCode>General</c:formatCode>
                <c:ptCount val="3"/>
                <c:pt idx="0">
                  <c:v>2962758</c:v>
                </c:pt>
                <c:pt idx="1">
                  <c:v>2563453</c:v>
                </c:pt>
                <c:pt idx="2">
                  <c:v>823966</c:v>
                </c:pt>
              </c:numCache>
            </c:numRef>
          </c:val>
          <c:extLst>
            <c:ext xmlns:c16="http://schemas.microsoft.com/office/drawing/2014/chart" uri="{C3380CC4-5D6E-409C-BE32-E72D297353CC}">
              <c16:uniqueId val="{00000003-FAEE-4F97-A03D-EA8D898F5054}"/>
            </c:ext>
          </c:extLst>
        </c:ser>
        <c:dLbls>
          <c:showLegendKey val="0"/>
          <c:showVal val="0"/>
          <c:showCatName val="0"/>
          <c:showSerName val="0"/>
          <c:showPercent val="0"/>
          <c:showBubbleSize val="0"/>
        </c:dLbls>
        <c:gapWidth val="150"/>
        <c:overlap val="100"/>
        <c:axId val="415938024"/>
        <c:axId val="415943120"/>
      </c:barChart>
      <c:catAx>
        <c:axId val="415938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415943120"/>
        <c:crosses val="autoZero"/>
        <c:auto val="1"/>
        <c:lblAlgn val="ctr"/>
        <c:lblOffset val="100"/>
        <c:noMultiLvlLbl val="0"/>
      </c:catAx>
      <c:valAx>
        <c:axId val="415943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415938024"/>
        <c:crosses val="autoZero"/>
        <c:crossBetween val="between"/>
        <c:majorUnit val="2000000"/>
      </c:valAx>
      <c:spPr>
        <a:noFill/>
        <a:ln>
          <a:noFill/>
        </a:ln>
        <a:effectLst/>
      </c:spPr>
    </c:plotArea>
    <c:plotVisOnly val="1"/>
    <c:dispBlanksAs val="gap"/>
    <c:showDLblsOverMax val="0"/>
  </c:chart>
  <c:spPr>
    <a:noFill/>
    <a:ln>
      <a:noFill/>
    </a:ln>
    <a:effectLst/>
  </c:spPr>
  <c:txPr>
    <a:bodyPr/>
    <a:lstStyle/>
    <a:p>
      <a:pPr>
        <a:defRPr sz="1600">
          <a:latin typeface="メイリオ" panose="020B0604030504040204" pitchFamily="50" charset="-128"/>
          <a:ea typeface="メイリオ" panose="020B0604030504040204" pitchFamily="50" charset="-128"/>
        </a:defRPr>
      </a:pPr>
      <a:endParaRPr lang="ja-JP"/>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r>
              <a:rPr lang="ja-JP" altLang="en-US" sz="2000">
                <a:latin typeface="メイリオ" panose="020B0604030504040204" pitchFamily="50" charset="-128"/>
                <a:ea typeface="メイリオ" panose="020B0604030504040204" pitchFamily="50" charset="-128"/>
              </a:rPr>
              <a:t>販売先別販売数量の推移</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title>
    <c:autoTitleDeleted val="0"/>
    <c:plotArea>
      <c:layout>
        <c:manualLayout>
          <c:layoutTarget val="inner"/>
          <c:xMode val="edge"/>
          <c:yMode val="edge"/>
          <c:x val="9.5031140372289602E-2"/>
          <c:y val="8.8935630921410505E-2"/>
          <c:w val="0.82842829273400698"/>
          <c:h val="0.81105019574036497"/>
        </c:manualLayout>
      </c:layout>
      <c:barChart>
        <c:barDir val="bar"/>
        <c:grouping val="stacked"/>
        <c:varyColors val="0"/>
        <c:ser>
          <c:idx val="0"/>
          <c:order val="0"/>
          <c:tx>
            <c:strRef>
              <c:f>Sheet2!$L$16</c:f>
              <c:strCache>
                <c:ptCount val="1"/>
                <c:pt idx="0">
                  <c:v>卸売</c:v>
                </c:pt>
              </c:strCache>
            </c:strRef>
          </c:tx>
          <c:spPr>
            <a:solidFill>
              <a:schemeClr val="accent1"/>
            </a:solidFill>
            <a:ln>
              <a:noFill/>
            </a:ln>
            <a:effectLst/>
          </c:spPr>
          <c:invertIfNegative val="0"/>
          <c:cat>
            <c:numRef>
              <c:f>Sheet2!$M$15:$O$15</c:f>
              <c:numCache>
                <c:formatCode>General</c:formatCode>
                <c:ptCount val="3"/>
                <c:pt idx="0">
                  <c:v>2012</c:v>
                </c:pt>
                <c:pt idx="1">
                  <c:v>2005</c:v>
                </c:pt>
                <c:pt idx="2">
                  <c:v>1998</c:v>
                </c:pt>
              </c:numCache>
            </c:numRef>
          </c:cat>
          <c:val>
            <c:numRef>
              <c:f>Sheet2!$M$16:$O$16</c:f>
              <c:numCache>
                <c:formatCode>General</c:formatCode>
                <c:ptCount val="3"/>
                <c:pt idx="0">
                  <c:v>2691160</c:v>
                </c:pt>
                <c:pt idx="1">
                  <c:v>2055666</c:v>
                </c:pt>
                <c:pt idx="2">
                  <c:v>1738542</c:v>
                </c:pt>
              </c:numCache>
            </c:numRef>
          </c:val>
          <c:extLst>
            <c:ext xmlns:c16="http://schemas.microsoft.com/office/drawing/2014/chart" uri="{C3380CC4-5D6E-409C-BE32-E72D297353CC}">
              <c16:uniqueId val="{00000000-267B-4F35-86F9-191305310018}"/>
            </c:ext>
          </c:extLst>
        </c:ser>
        <c:ser>
          <c:idx val="1"/>
          <c:order val="1"/>
          <c:tx>
            <c:strRef>
              <c:f>Sheet2!$L$17</c:f>
              <c:strCache>
                <c:ptCount val="1"/>
                <c:pt idx="0">
                  <c:v>小売</c:v>
                </c:pt>
              </c:strCache>
            </c:strRef>
          </c:tx>
          <c:spPr>
            <a:solidFill>
              <a:schemeClr val="accent2"/>
            </a:solidFill>
            <a:ln>
              <a:noFill/>
            </a:ln>
            <a:effectLst/>
          </c:spPr>
          <c:invertIfNegative val="0"/>
          <c:cat>
            <c:numRef>
              <c:f>Sheet2!$M$15:$O$15</c:f>
              <c:numCache>
                <c:formatCode>General</c:formatCode>
                <c:ptCount val="3"/>
                <c:pt idx="0">
                  <c:v>2012</c:v>
                </c:pt>
                <c:pt idx="1">
                  <c:v>2005</c:v>
                </c:pt>
                <c:pt idx="2">
                  <c:v>1998</c:v>
                </c:pt>
              </c:numCache>
            </c:numRef>
          </c:cat>
          <c:val>
            <c:numRef>
              <c:f>Sheet2!$M$17:$O$17</c:f>
              <c:numCache>
                <c:formatCode>General</c:formatCode>
                <c:ptCount val="3"/>
                <c:pt idx="0">
                  <c:v>8170762</c:v>
                </c:pt>
                <c:pt idx="1">
                  <c:v>7828027</c:v>
                </c:pt>
                <c:pt idx="2">
                  <c:v>8473943</c:v>
                </c:pt>
              </c:numCache>
            </c:numRef>
          </c:val>
          <c:extLst>
            <c:ext xmlns:c16="http://schemas.microsoft.com/office/drawing/2014/chart" uri="{C3380CC4-5D6E-409C-BE32-E72D297353CC}">
              <c16:uniqueId val="{00000001-267B-4F35-86F9-191305310018}"/>
            </c:ext>
          </c:extLst>
        </c:ser>
        <c:ser>
          <c:idx val="2"/>
          <c:order val="2"/>
          <c:tx>
            <c:strRef>
              <c:f>Sheet2!$L$18</c:f>
              <c:strCache>
                <c:ptCount val="1"/>
                <c:pt idx="0">
                  <c:v>消費</c:v>
                </c:pt>
              </c:strCache>
            </c:strRef>
          </c:tx>
          <c:spPr>
            <a:solidFill>
              <a:schemeClr val="accent3"/>
            </a:solidFill>
            <a:ln>
              <a:noFill/>
            </a:ln>
            <a:effectLst/>
          </c:spPr>
          <c:invertIfNegative val="0"/>
          <c:cat>
            <c:numRef>
              <c:f>Sheet2!$M$15:$O$15</c:f>
              <c:numCache>
                <c:formatCode>General</c:formatCode>
                <c:ptCount val="3"/>
                <c:pt idx="0">
                  <c:v>2012</c:v>
                </c:pt>
                <c:pt idx="1">
                  <c:v>2005</c:v>
                </c:pt>
                <c:pt idx="2">
                  <c:v>1998</c:v>
                </c:pt>
              </c:numCache>
            </c:numRef>
          </c:cat>
          <c:val>
            <c:numRef>
              <c:f>Sheet2!$M$18:$O$18</c:f>
              <c:numCache>
                <c:formatCode>General</c:formatCode>
                <c:ptCount val="3"/>
                <c:pt idx="0">
                  <c:v>1166253</c:v>
                </c:pt>
                <c:pt idx="1">
                  <c:v>263090</c:v>
                </c:pt>
                <c:pt idx="2">
                  <c:v>216767</c:v>
                </c:pt>
              </c:numCache>
            </c:numRef>
          </c:val>
          <c:extLst>
            <c:ext xmlns:c16="http://schemas.microsoft.com/office/drawing/2014/chart" uri="{C3380CC4-5D6E-409C-BE32-E72D297353CC}">
              <c16:uniqueId val="{00000002-267B-4F35-86F9-191305310018}"/>
            </c:ext>
          </c:extLst>
        </c:ser>
        <c:dLbls>
          <c:showLegendKey val="0"/>
          <c:showVal val="0"/>
          <c:showCatName val="0"/>
          <c:showSerName val="0"/>
          <c:showPercent val="0"/>
          <c:showBubbleSize val="0"/>
        </c:dLbls>
        <c:gapWidth val="150"/>
        <c:overlap val="100"/>
        <c:axId val="415941944"/>
        <c:axId val="415942728"/>
      </c:barChart>
      <c:catAx>
        <c:axId val="415941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415942728"/>
        <c:crosses val="autoZero"/>
        <c:auto val="1"/>
        <c:lblAlgn val="ctr"/>
        <c:lblOffset val="100"/>
        <c:noMultiLvlLbl val="0"/>
      </c:catAx>
      <c:valAx>
        <c:axId val="415942728"/>
        <c:scaling>
          <c:orientation val="minMax"/>
          <c:max val="1200000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415941944"/>
        <c:crosses val="autoZero"/>
        <c:crossBetween val="between"/>
        <c:majorUnit val="20000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cap="none" spc="0" normalizeH="0" baseline="0">
                <a:solidFill>
                  <a:schemeClr val="tx1">
                    <a:lumMod val="65000"/>
                    <a:lumOff val="35000"/>
                  </a:schemeClr>
                </a:solidFill>
                <a:latin typeface="+mj-lt"/>
                <a:ea typeface="+mj-ea"/>
                <a:cs typeface="+mj-cs"/>
              </a:defRPr>
            </a:pPr>
            <a:r>
              <a:rPr lang="en-US" sz="2400" dirty="0"/>
              <a:t>1</a:t>
            </a:r>
            <a:r>
              <a:rPr lang="ja-JP" sz="2400" dirty="0"/>
              <a:t>世帯・</a:t>
            </a:r>
            <a:r>
              <a:rPr lang="en-US" sz="2400" dirty="0"/>
              <a:t>1</a:t>
            </a:r>
            <a:r>
              <a:rPr lang="ja-JP" sz="2400" dirty="0"/>
              <a:t>年当たり酒類消費額</a:t>
            </a:r>
          </a:p>
        </c:rich>
      </c:tx>
      <c:overlay val="0"/>
      <c:spPr>
        <a:noFill/>
        <a:ln>
          <a:noFill/>
        </a:ln>
        <a:effectLst/>
      </c:spPr>
      <c:txPr>
        <a:bodyPr rot="0" spcFirstLastPara="1" vertOverflow="ellipsis" vert="horz" wrap="square" anchor="ctr" anchorCtr="1"/>
        <a:lstStyle/>
        <a:p>
          <a:pPr>
            <a:defRPr sz="2160" b="0" i="0" u="none" strike="noStrike" kern="1200" cap="none" spc="0" normalizeH="0" baseline="0">
              <a:solidFill>
                <a:schemeClr val="tx1">
                  <a:lumMod val="65000"/>
                  <a:lumOff val="35000"/>
                </a:schemeClr>
              </a:solidFill>
              <a:latin typeface="+mj-lt"/>
              <a:ea typeface="+mj-ea"/>
              <a:cs typeface="+mj-cs"/>
            </a:defRPr>
          </a:pPr>
          <a:endParaRPr lang="ja-JP"/>
        </a:p>
      </c:txPr>
    </c:title>
    <c:autoTitleDeleted val="0"/>
    <c:plotArea>
      <c:layout>
        <c:manualLayout>
          <c:layoutTarget val="inner"/>
          <c:xMode val="edge"/>
          <c:yMode val="edge"/>
          <c:x val="0.10458098640835421"/>
          <c:y val="0.1567720858102869"/>
          <c:w val="0.86486351706036801"/>
          <c:h val="0.68253296513831496"/>
        </c:manualLayout>
      </c:layout>
      <c:lineChart>
        <c:grouping val="standard"/>
        <c:varyColors val="0"/>
        <c:ser>
          <c:idx val="1"/>
          <c:order val="0"/>
          <c:spPr>
            <a:ln w="38100" cap="rnd">
              <a:solidFill>
                <a:schemeClr val="accent2"/>
              </a:solidFill>
              <a:round/>
            </a:ln>
            <a:effectLst/>
          </c:spPr>
          <c:marker>
            <c:symbol val="none"/>
          </c:marker>
          <c:cat>
            <c:numRef>
              <c:f>Sheet2!$M$3:$M$19</c:f>
              <c:numCache>
                <c:formatCode>General</c:formatCode>
                <c:ptCount val="17"/>
                <c:pt idx="0">
                  <c:v>2000</c:v>
                </c:pt>
                <c:pt idx="2">
                  <c:v>2002</c:v>
                </c:pt>
                <c:pt idx="4">
                  <c:v>2004</c:v>
                </c:pt>
                <c:pt idx="6">
                  <c:v>2006</c:v>
                </c:pt>
                <c:pt idx="8">
                  <c:v>2008</c:v>
                </c:pt>
                <c:pt idx="10">
                  <c:v>2010</c:v>
                </c:pt>
                <c:pt idx="12">
                  <c:v>2012</c:v>
                </c:pt>
                <c:pt idx="14">
                  <c:v>2014</c:v>
                </c:pt>
                <c:pt idx="16">
                  <c:v>2016</c:v>
                </c:pt>
              </c:numCache>
            </c:numRef>
          </c:cat>
          <c:val>
            <c:numRef>
              <c:f>Sheet2!$N$3:$N$19</c:f>
              <c:numCache>
                <c:formatCode>General</c:formatCode>
                <c:ptCount val="17"/>
                <c:pt idx="0">
                  <c:v>76017</c:v>
                </c:pt>
                <c:pt idx="1">
                  <c:v>73663</c:v>
                </c:pt>
                <c:pt idx="2">
                  <c:v>74793</c:v>
                </c:pt>
                <c:pt idx="3">
                  <c:v>71602</c:v>
                </c:pt>
                <c:pt idx="4">
                  <c:v>71797</c:v>
                </c:pt>
                <c:pt idx="5">
                  <c:v>70926</c:v>
                </c:pt>
                <c:pt idx="6">
                  <c:v>66531</c:v>
                </c:pt>
                <c:pt idx="7">
                  <c:v>68331</c:v>
                </c:pt>
                <c:pt idx="8">
                  <c:v>70575</c:v>
                </c:pt>
                <c:pt idx="9">
                  <c:v>64266</c:v>
                </c:pt>
                <c:pt idx="10">
                  <c:v>65184</c:v>
                </c:pt>
                <c:pt idx="11">
                  <c:v>62805</c:v>
                </c:pt>
                <c:pt idx="12">
                  <c:v>61093</c:v>
                </c:pt>
                <c:pt idx="13">
                  <c:v>62623</c:v>
                </c:pt>
                <c:pt idx="14">
                  <c:v>63397</c:v>
                </c:pt>
                <c:pt idx="15">
                  <c:v>64600</c:v>
                </c:pt>
                <c:pt idx="16">
                  <c:v>61928</c:v>
                </c:pt>
              </c:numCache>
            </c:numRef>
          </c:val>
          <c:smooth val="0"/>
          <c:extLst>
            <c:ext xmlns:c16="http://schemas.microsoft.com/office/drawing/2014/chart" uri="{C3380CC4-5D6E-409C-BE32-E72D297353CC}">
              <c16:uniqueId val="{00000000-3E43-4953-BD0D-24DA9AE7F00E}"/>
            </c:ext>
          </c:extLst>
        </c:ser>
        <c:dLbls>
          <c:showLegendKey val="0"/>
          <c:showVal val="0"/>
          <c:showCatName val="0"/>
          <c:showSerName val="0"/>
          <c:showPercent val="0"/>
          <c:showBubbleSize val="0"/>
        </c:dLbls>
        <c:smooth val="0"/>
        <c:axId val="415947824"/>
        <c:axId val="415950960"/>
      </c:lineChart>
      <c:catAx>
        <c:axId val="41594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mn-lt"/>
                <a:ea typeface="+mn-ea"/>
                <a:cs typeface="+mn-cs"/>
              </a:defRPr>
            </a:pPr>
            <a:endParaRPr lang="ja-JP"/>
          </a:p>
        </c:txPr>
        <c:crossAx val="415950960"/>
        <c:crosses val="autoZero"/>
        <c:auto val="1"/>
        <c:lblAlgn val="ctr"/>
        <c:lblOffset val="100"/>
        <c:noMultiLvlLbl val="0"/>
      </c:catAx>
      <c:valAx>
        <c:axId val="415950960"/>
        <c:scaling>
          <c:orientation val="minMax"/>
          <c:max val="80000"/>
          <c:min val="56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15947824"/>
        <c:crosses val="autoZero"/>
        <c:crossBetween val="between"/>
        <c:majorUnit val="4000"/>
      </c:valAx>
      <c:spPr>
        <a:noFill/>
        <a:ln>
          <a:noFill/>
        </a:ln>
        <a:effectLst/>
      </c:spPr>
    </c:plotArea>
    <c:plotVisOnly val="1"/>
    <c:dispBlanksAs val="gap"/>
    <c:showDLblsOverMax val="0"/>
  </c:chart>
  <c:spPr>
    <a:noFill/>
    <a:ln>
      <a:noFill/>
    </a:ln>
    <a:effectLst/>
  </c:spPr>
  <c:txPr>
    <a:bodyPr/>
    <a:lstStyle/>
    <a:p>
      <a:pPr>
        <a:defRPr sz="1800"/>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22371271712099"/>
          <c:y val="2.80111926183821E-2"/>
          <c:w val="0.83055849031808304"/>
          <c:h val="0.90289988261271303"/>
        </c:manualLayout>
      </c:layout>
      <c:barChart>
        <c:barDir val="bar"/>
        <c:grouping val="stacked"/>
        <c:varyColors val="0"/>
        <c:ser>
          <c:idx val="0"/>
          <c:order val="0"/>
          <c:tx>
            <c:strRef>
              <c:f>'Sheet3 (2)'!$J$5</c:f>
              <c:strCache>
                <c:ptCount val="1"/>
                <c:pt idx="0">
                  <c:v>コンビニエンスストア</c:v>
                </c:pt>
              </c:strCache>
            </c:strRef>
          </c:tx>
          <c:spPr>
            <a:solidFill>
              <a:schemeClr val="accent1"/>
            </a:solidFill>
            <a:ln>
              <a:noFill/>
            </a:ln>
            <a:effectLst/>
          </c:spPr>
          <c:invertIfNegative val="0"/>
          <c:cat>
            <c:strRef>
              <c:f>'Sheet3 (2)'!$I$6:$I$9</c:f>
              <c:strCache>
                <c:ptCount val="4"/>
                <c:pt idx="0">
                  <c:v>2014年</c:v>
                </c:pt>
                <c:pt idx="1">
                  <c:v>2009年</c:v>
                </c:pt>
                <c:pt idx="2">
                  <c:v>2006年</c:v>
                </c:pt>
                <c:pt idx="3">
                  <c:v>2001年</c:v>
                </c:pt>
              </c:strCache>
            </c:strRef>
          </c:cat>
          <c:val>
            <c:numRef>
              <c:f>'Sheet3 (2)'!$J$6:$J$9</c:f>
              <c:numCache>
                <c:formatCode>#,##0</c:formatCode>
                <c:ptCount val="4"/>
                <c:pt idx="0">
                  <c:v>54645</c:v>
                </c:pt>
                <c:pt idx="1">
                  <c:v>47175</c:v>
                </c:pt>
                <c:pt idx="2">
                  <c:v>36897</c:v>
                </c:pt>
                <c:pt idx="3">
                  <c:v>17164</c:v>
                </c:pt>
              </c:numCache>
            </c:numRef>
          </c:val>
          <c:extLst>
            <c:ext xmlns:c16="http://schemas.microsoft.com/office/drawing/2014/chart" uri="{C3380CC4-5D6E-409C-BE32-E72D297353CC}">
              <c16:uniqueId val="{00000000-AADE-4446-9B2B-0698FF6D51A6}"/>
            </c:ext>
          </c:extLst>
        </c:ser>
        <c:ser>
          <c:idx val="1"/>
          <c:order val="1"/>
          <c:tx>
            <c:strRef>
              <c:f>'Sheet3 (2)'!$K$5</c:f>
              <c:strCache>
                <c:ptCount val="1"/>
                <c:pt idx="0">
                  <c:v>一般酒販店</c:v>
                </c:pt>
              </c:strCache>
            </c:strRef>
          </c:tx>
          <c:spPr>
            <a:solidFill>
              <a:schemeClr val="accent2"/>
            </a:solidFill>
            <a:ln>
              <a:noFill/>
            </a:ln>
            <a:effectLst/>
          </c:spPr>
          <c:invertIfNegative val="0"/>
          <c:cat>
            <c:strRef>
              <c:f>'Sheet3 (2)'!$I$6:$I$9</c:f>
              <c:strCache>
                <c:ptCount val="4"/>
                <c:pt idx="0">
                  <c:v>2014年</c:v>
                </c:pt>
                <c:pt idx="1">
                  <c:v>2009年</c:v>
                </c:pt>
                <c:pt idx="2">
                  <c:v>2006年</c:v>
                </c:pt>
                <c:pt idx="3">
                  <c:v>2001年</c:v>
                </c:pt>
              </c:strCache>
            </c:strRef>
          </c:cat>
          <c:val>
            <c:numRef>
              <c:f>'Sheet3 (2)'!$K$6:$K$9</c:f>
              <c:numCache>
                <c:formatCode>#,##0</c:formatCode>
                <c:ptCount val="4"/>
                <c:pt idx="0">
                  <c:v>48537</c:v>
                </c:pt>
                <c:pt idx="1">
                  <c:v>61768</c:v>
                </c:pt>
                <c:pt idx="2">
                  <c:v>71530</c:v>
                </c:pt>
                <c:pt idx="3">
                  <c:v>70967</c:v>
                </c:pt>
              </c:numCache>
            </c:numRef>
          </c:val>
          <c:extLst>
            <c:ext xmlns:c16="http://schemas.microsoft.com/office/drawing/2014/chart" uri="{C3380CC4-5D6E-409C-BE32-E72D297353CC}">
              <c16:uniqueId val="{00000001-AADE-4446-9B2B-0698FF6D51A6}"/>
            </c:ext>
          </c:extLst>
        </c:ser>
        <c:ser>
          <c:idx val="2"/>
          <c:order val="2"/>
          <c:tx>
            <c:strRef>
              <c:f>'Sheet3 (2)'!$L$5</c:f>
              <c:strCache>
                <c:ptCount val="1"/>
                <c:pt idx="0">
                  <c:v>スーパーマーケット</c:v>
                </c:pt>
              </c:strCache>
            </c:strRef>
          </c:tx>
          <c:spPr>
            <a:solidFill>
              <a:srgbClr val="00B050"/>
            </a:solidFill>
            <a:ln>
              <a:noFill/>
            </a:ln>
            <a:effectLst/>
          </c:spPr>
          <c:invertIfNegative val="0"/>
          <c:cat>
            <c:strRef>
              <c:f>'Sheet3 (2)'!$I$6:$I$9</c:f>
              <c:strCache>
                <c:ptCount val="4"/>
                <c:pt idx="0">
                  <c:v>2014年</c:v>
                </c:pt>
                <c:pt idx="1">
                  <c:v>2009年</c:v>
                </c:pt>
                <c:pt idx="2">
                  <c:v>2006年</c:v>
                </c:pt>
                <c:pt idx="3">
                  <c:v>2001年</c:v>
                </c:pt>
              </c:strCache>
            </c:strRef>
          </c:cat>
          <c:val>
            <c:numRef>
              <c:f>'Sheet3 (2)'!$L$6:$L$9</c:f>
              <c:numCache>
                <c:formatCode>General</c:formatCode>
                <c:ptCount val="4"/>
                <c:pt idx="0" formatCode="#,##0">
                  <c:v>20330</c:v>
                </c:pt>
                <c:pt idx="1">
                  <c:v>19998</c:v>
                </c:pt>
                <c:pt idx="2">
                  <c:v>16548</c:v>
                </c:pt>
                <c:pt idx="3" formatCode="#,##0">
                  <c:v>7360</c:v>
                </c:pt>
              </c:numCache>
            </c:numRef>
          </c:val>
          <c:extLst>
            <c:ext xmlns:c16="http://schemas.microsoft.com/office/drawing/2014/chart" uri="{C3380CC4-5D6E-409C-BE32-E72D297353CC}">
              <c16:uniqueId val="{00000002-AADE-4446-9B2B-0698FF6D51A6}"/>
            </c:ext>
          </c:extLst>
        </c:ser>
        <c:ser>
          <c:idx val="3"/>
          <c:order val="3"/>
          <c:tx>
            <c:strRef>
              <c:f>'Sheet3 (2)'!$M$5</c:f>
              <c:strCache>
                <c:ptCount val="1"/>
                <c:pt idx="0">
                  <c:v>その他</c:v>
                </c:pt>
              </c:strCache>
            </c:strRef>
          </c:tx>
          <c:spPr>
            <a:solidFill>
              <a:srgbClr val="E7E6E6">
                <a:lumMod val="75000"/>
              </a:srgbClr>
            </a:solidFill>
            <a:ln>
              <a:noFill/>
            </a:ln>
            <a:effectLst/>
          </c:spPr>
          <c:invertIfNegative val="0"/>
          <c:cat>
            <c:strRef>
              <c:f>'Sheet3 (2)'!$I$6:$I$9</c:f>
              <c:strCache>
                <c:ptCount val="4"/>
                <c:pt idx="0">
                  <c:v>2014年</c:v>
                </c:pt>
                <c:pt idx="1">
                  <c:v>2009年</c:v>
                </c:pt>
                <c:pt idx="2">
                  <c:v>2006年</c:v>
                </c:pt>
                <c:pt idx="3">
                  <c:v>2001年</c:v>
                </c:pt>
              </c:strCache>
            </c:strRef>
          </c:cat>
          <c:val>
            <c:numRef>
              <c:f>'Sheet3 (2)'!$M$6:$M$9</c:f>
              <c:numCache>
                <c:formatCode>#,##0</c:formatCode>
                <c:ptCount val="4"/>
                <c:pt idx="0">
                  <c:v>39563</c:v>
                </c:pt>
                <c:pt idx="1">
                  <c:v>32308</c:v>
                </c:pt>
                <c:pt idx="2">
                  <c:v>20142</c:v>
                </c:pt>
                <c:pt idx="3">
                  <c:v>6140</c:v>
                </c:pt>
              </c:numCache>
            </c:numRef>
          </c:val>
          <c:extLst>
            <c:ext xmlns:c16="http://schemas.microsoft.com/office/drawing/2014/chart" uri="{C3380CC4-5D6E-409C-BE32-E72D297353CC}">
              <c16:uniqueId val="{00000003-AADE-4446-9B2B-0698FF6D51A6}"/>
            </c:ext>
          </c:extLst>
        </c:ser>
        <c:dLbls>
          <c:showLegendKey val="0"/>
          <c:showVal val="0"/>
          <c:showCatName val="0"/>
          <c:showSerName val="0"/>
          <c:showPercent val="0"/>
          <c:showBubbleSize val="0"/>
        </c:dLbls>
        <c:gapWidth val="150"/>
        <c:overlap val="100"/>
        <c:axId val="415949784"/>
        <c:axId val="415950176"/>
      </c:barChart>
      <c:catAx>
        <c:axId val="415949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n-lt"/>
                <a:ea typeface="メイリオ" panose="020B0604030504040204" pitchFamily="50" charset="-128"/>
                <a:cs typeface="+mn-cs"/>
              </a:defRPr>
            </a:pPr>
            <a:endParaRPr lang="ja-JP"/>
          </a:p>
        </c:txPr>
        <c:crossAx val="415950176"/>
        <c:crosses val="autoZero"/>
        <c:auto val="1"/>
        <c:lblAlgn val="ctr"/>
        <c:lblOffset val="100"/>
        <c:noMultiLvlLbl val="0"/>
      </c:catAx>
      <c:valAx>
        <c:axId val="415950176"/>
        <c:scaling>
          <c:orientation val="minMax"/>
          <c:max val="18000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15949784"/>
        <c:crosses val="autoZero"/>
        <c:crossBetween val="between"/>
        <c:majorUnit val="30000"/>
        <c:minorUnit val="80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7586474874999"/>
          <c:y val="0.106856099051891"/>
          <c:w val="0.75204841713221604"/>
          <c:h val="0.85067234291793903"/>
        </c:manualLayout>
      </c:layout>
      <c:barChart>
        <c:barDir val="bar"/>
        <c:grouping val="clustered"/>
        <c:varyColors val="0"/>
        <c:ser>
          <c:idx val="0"/>
          <c:order val="0"/>
          <c:spPr>
            <a:solidFill>
              <a:srgbClr val="FF2087"/>
            </a:solidFill>
            <a:ln>
              <a:solidFill>
                <a:srgbClr val="FF2087"/>
              </a:solidFill>
            </a:ln>
            <a:effectLst/>
          </c:spPr>
          <c:invertIfNegative val="0"/>
          <c:cat>
            <c:strRef>
              <c:f>Sheet1!$G$2:$G$6</c:f>
              <c:strCache>
                <c:ptCount val="5"/>
                <c:pt idx="0">
                  <c:v>1,000円未満</c:v>
                </c:pt>
                <c:pt idx="1">
                  <c:v>1,000~1,999円</c:v>
                </c:pt>
                <c:pt idx="2">
                  <c:v>2,000~2,999円</c:v>
                </c:pt>
                <c:pt idx="3">
                  <c:v>3,000~3,999円</c:v>
                </c:pt>
                <c:pt idx="4">
                  <c:v>4,000円以上</c:v>
                </c:pt>
              </c:strCache>
            </c:strRef>
          </c:cat>
          <c:val>
            <c:numRef>
              <c:f>Sheet1!$H$2:$H$6</c:f>
              <c:numCache>
                <c:formatCode>General</c:formatCode>
                <c:ptCount val="5"/>
                <c:pt idx="0">
                  <c:v>2</c:v>
                </c:pt>
                <c:pt idx="1">
                  <c:v>13</c:v>
                </c:pt>
                <c:pt idx="2">
                  <c:v>70</c:v>
                </c:pt>
                <c:pt idx="3">
                  <c:v>95</c:v>
                </c:pt>
                <c:pt idx="4">
                  <c:v>6</c:v>
                </c:pt>
              </c:numCache>
            </c:numRef>
          </c:val>
          <c:extLst>
            <c:ext xmlns:c16="http://schemas.microsoft.com/office/drawing/2014/chart" uri="{C3380CC4-5D6E-409C-BE32-E72D297353CC}">
              <c16:uniqueId val="{00000000-18FA-451C-90DF-7B1D940EB259}"/>
            </c:ext>
          </c:extLst>
        </c:ser>
        <c:dLbls>
          <c:showLegendKey val="0"/>
          <c:showVal val="0"/>
          <c:showCatName val="0"/>
          <c:showSerName val="0"/>
          <c:showPercent val="0"/>
          <c:showBubbleSize val="0"/>
        </c:dLbls>
        <c:gapWidth val="182"/>
        <c:axId val="393951992"/>
        <c:axId val="393952384"/>
      </c:barChart>
      <c:catAx>
        <c:axId val="393951992"/>
        <c:scaling>
          <c:orientation val="maxMin"/>
        </c:scaling>
        <c:delete val="0"/>
        <c:axPos val="l"/>
        <c:minorGridlines>
          <c:spPr>
            <a:ln w="9525" cap="flat" cmpd="sng" algn="ctr">
              <a:no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effectLst/>
                <a:latin typeface="Meiryo" charset="-128"/>
                <a:ea typeface="Meiryo" charset="-128"/>
                <a:cs typeface="Meiryo" charset="-128"/>
              </a:defRPr>
            </a:pPr>
            <a:endParaRPr lang="ja-JP"/>
          </a:p>
        </c:txPr>
        <c:crossAx val="393952384"/>
        <c:crosses val="autoZero"/>
        <c:auto val="1"/>
        <c:lblAlgn val="ctr"/>
        <c:lblOffset val="100"/>
        <c:noMultiLvlLbl val="0"/>
      </c:catAx>
      <c:valAx>
        <c:axId val="393952384"/>
        <c:scaling>
          <c:orientation val="minMax"/>
          <c:max val="140"/>
          <c:min val="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effectLst/>
                <a:latin typeface="Meiryo" charset="-128"/>
                <a:ea typeface="Meiryo" charset="-128"/>
                <a:cs typeface="Meiryo" charset="-128"/>
              </a:defRPr>
            </a:pPr>
            <a:endParaRPr lang="ja-JP"/>
          </a:p>
        </c:txPr>
        <c:crossAx val="393951992"/>
        <c:crosses val="autoZero"/>
        <c:crossBetween val="between"/>
        <c:majorUnit val="20"/>
        <c:minorUnit val="20"/>
      </c:valAx>
      <c:spPr>
        <a:noFill/>
        <a:ln>
          <a:noFill/>
        </a:ln>
        <a:effectLst/>
      </c:spPr>
    </c:plotArea>
    <c:plotVisOnly val="1"/>
    <c:dispBlanksAs val="gap"/>
    <c:showDLblsOverMax val="0"/>
  </c:chart>
  <c:spPr>
    <a:noFill/>
    <a:ln>
      <a:noFill/>
    </a:ln>
    <a:effectLst/>
  </c:spPr>
  <c:txPr>
    <a:bodyPr/>
    <a:lstStyle/>
    <a:p>
      <a:pPr>
        <a:defRPr>
          <a:effectLst>
            <a:reflection stA="45000" endPos="23000" dist="50800" dir="5400000" sy="-100000" algn="bl" rotWithShape="0"/>
          </a:effectLst>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2087"/>
            </a:solidFill>
            <a:ln>
              <a:solidFill>
                <a:srgbClr val="FF2087"/>
              </a:solidFill>
            </a:ln>
            <a:effectLst/>
          </c:spPr>
          <c:invertIfNegative val="0"/>
          <c:cat>
            <c:strRef>
              <c:f>Sheet1!$D$189:$D$194</c:f>
              <c:strCache>
                <c:ptCount val="6"/>
                <c:pt idx="0">
                  <c:v>３０分未満</c:v>
                </c:pt>
                <c:pt idx="1">
                  <c:v>３０分以上１時間未満</c:v>
                </c:pt>
                <c:pt idx="2">
                  <c:v>１時間以上２時間未満</c:v>
                </c:pt>
                <c:pt idx="3">
                  <c:v>２時間以上３時間未満</c:v>
                </c:pt>
                <c:pt idx="4">
                  <c:v>３時間以上４時間未満</c:v>
                </c:pt>
                <c:pt idx="5">
                  <c:v>４時間以上</c:v>
                </c:pt>
              </c:strCache>
            </c:strRef>
          </c:cat>
          <c:val>
            <c:numRef>
              <c:f>Sheet1!$E$189:$E$194</c:f>
              <c:numCache>
                <c:formatCode>General</c:formatCode>
                <c:ptCount val="6"/>
                <c:pt idx="0">
                  <c:v>1</c:v>
                </c:pt>
                <c:pt idx="1">
                  <c:v>2</c:v>
                </c:pt>
                <c:pt idx="2">
                  <c:v>18</c:v>
                </c:pt>
                <c:pt idx="3">
                  <c:v>122</c:v>
                </c:pt>
                <c:pt idx="4">
                  <c:v>37</c:v>
                </c:pt>
                <c:pt idx="5">
                  <c:v>6</c:v>
                </c:pt>
              </c:numCache>
            </c:numRef>
          </c:val>
          <c:extLst>
            <c:ext xmlns:c16="http://schemas.microsoft.com/office/drawing/2014/chart" uri="{C3380CC4-5D6E-409C-BE32-E72D297353CC}">
              <c16:uniqueId val="{00000000-17BD-4F32-AA58-10EDE9E6DE59}"/>
            </c:ext>
          </c:extLst>
        </c:ser>
        <c:dLbls>
          <c:showLegendKey val="0"/>
          <c:showVal val="0"/>
          <c:showCatName val="0"/>
          <c:showSerName val="0"/>
          <c:showPercent val="0"/>
          <c:showBubbleSize val="0"/>
        </c:dLbls>
        <c:gapWidth val="182"/>
        <c:axId val="393947680"/>
        <c:axId val="393950032"/>
      </c:barChart>
      <c:catAx>
        <c:axId val="393947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393950032"/>
        <c:crosses val="autoZero"/>
        <c:auto val="1"/>
        <c:lblAlgn val="ctr"/>
        <c:lblOffset val="100"/>
        <c:noMultiLvlLbl val="0"/>
      </c:catAx>
      <c:valAx>
        <c:axId val="393950032"/>
        <c:scaling>
          <c:orientation val="minMax"/>
          <c:max val="14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39394768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2087"/>
            </a:solidFill>
            <a:ln>
              <a:solidFill>
                <a:srgbClr val="FF2087"/>
              </a:solidFill>
            </a:ln>
            <a:effectLst/>
          </c:spPr>
          <c:invertIfNegative val="0"/>
          <c:cat>
            <c:strRef>
              <c:f>Sheet1!$D$203:$D$206</c:f>
              <c:strCache>
                <c:ptCount val="4"/>
                <c:pt idx="0">
                  <c:v>よくある</c:v>
                </c:pt>
                <c:pt idx="1">
                  <c:v>ある</c:v>
                </c:pt>
                <c:pt idx="2">
                  <c:v>あまりない</c:v>
                </c:pt>
                <c:pt idx="3">
                  <c:v>全くない</c:v>
                </c:pt>
              </c:strCache>
            </c:strRef>
          </c:cat>
          <c:val>
            <c:numRef>
              <c:f>Sheet1!$E$203:$E$206</c:f>
              <c:numCache>
                <c:formatCode>General</c:formatCode>
                <c:ptCount val="4"/>
                <c:pt idx="0">
                  <c:v>4</c:v>
                </c:pt>
                <c:pt idx="1">
                  <c:v>5</c:v>
                </c:pt>
                <c:pt idx="2">
                  <c:v>15</c:v>
                </c:pt>
                <c:pt idx="3">
                  <c:v>162</c:v>
                </c:pt>
              </c:numCache>
            </c:numRef>
          </c:val>
          <c:extLst>
            <c:ext xmlns:c16="http://schemas.microsoft.com/office/drawing/2014/chart" uri="{C3380CC4-5D6E-409C-BE32-E72D297353CC}">
              <c16:uniqueId val="{00000000-2BF0-4FDC-8DC0-374A354689BA}"/>
            </c:ext>
          </c:extLst>
        </c:ser>
        <c:dLbls>
          <c:showLegendKey val="0"/>
          <c:showVal val="0"/>
          <c:showCatName val="0"/>
          <c:showSerName val="0"/>
          <c:showPercent val="0"/>
          <c:showBubbleSize val="0"/>
        </c:dLbls>
        <c:gapWidth val="182"/>
        <c:axId val="393950816"/>
        <c:axId val="393948856"/>
      </c:barChart>
      <c:catAx>
        <c:axId val="3939508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eiryo" charset="-128"/>
                <a:ea typeface="Meiryo" charset="-128"/>
                <a:cs typeface="Meiryo" charset="-128"/>
              </a:defRPr>
            </a:pPr>
            <a:endParaRPr lang="ja-JP"/>
          </a:p>
        </c:txPr>
        <c:crossAx val="393948856"/>
        <c:crosses val="autoZero"/>
        <c:auto val="1"/>
        <c:lblAlgn val="ctr"/>
        <c:lblOffset val="100"/>
        <c:noMultiLvlLbl val="0"/>
      </c:catAx>
      <c:valAx>
        <c:axId val="39394885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eiryo" charset="-128"/>
                <a:ea typeface="Meiryo" charset="-128"/>
                <a:cs typeface="Meiryo" charset="-128"/>
              </a:defRPr>
            </a:pPr>
            <a:endParaRPr lang="ja-JP"/>
          </a:p>
        </c:txPr>
        <c:crossAx val="39395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2087"/>
            </a:solidFill>
            <a:ln>
              <a:solidFill>
                <a:srgbClr val="FF2087"/>
              </a:solidFill>
            </a:ln>
            <a:effectLst/>
          </c:spPr>
          <c:invertIfNegative val="0"/>
          <c:cat>
            <c:strRef>
              <c:f>Sheet1!$D$215:$D$218</c:f>
              <c:strCache>
                <c:ptCount val="4"/>
                <c:pt idx="0">
                  <c:v>よくある</c:v>
                </c:pt>
                <c:pt idx="1">
                  <c:v>ある</c:v>
                </c:pt>
                <c:pt idx="2">
                  <c:v>あまりない</c:v>
                </c:pt>
                <c:pt idx="3">
                  <c:v>全くない</c:v>
                </c:pt>
              </c:strCache>
            </c:strRef>
          </c:cat>
          <c:val>
            <c:numRef>
              <c:f>Sheet1!$E$215:$E$218</c:f>
              <c:numCache>
                <c:formatCode>General</c:formatCode>
                <c:ptCount val="4"/>
                <c:pt idx="0">
                  <c:v>3</c:v>
                </c:pt>
                <c:pt idx="1">
                  <c:v>9</c:v>
                </c:pt>
                <c:pt idx="2">
                  <c:v>44</c:v>
                </c:pt>
                <c:pt idx="3">
                  <c:v>130</c:v>
                </c:pt>
              </c:numCache>
            </c:numRef>
          </c:val>
          <c:extLst>
            <c:ext xmlns:c16="http://schemas.microsoft.com/office/drawing/2014/chart" uri="{C3380CC4-5D6E-409C-BE32-E72D297353CC}">
              <c16:uniqueId val="{00000000-DB94-459F-A767-4792311473DE}"/>
            </c:ext>
          </c:extLst>
        </c:ser>
        <c:dLbls>
          <c:showLegendKey val="0"/>
          <c:showVal val="0"/>
          <c:showCatName val="0"/>
          <c:showSerName val="0"/>
          <c:showPercent val="0"/>
          <c:showBubbleSize val="0"/>
        </c:dLbls>
        <c:gapWidth val="182"/>
        <c:axId val="390777416"/>
        <c:axId val="390771144"/>
      </c:barChart>
      <c:catAx>
        <c:axId val="390777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eiryo" charset="-128"/>
                <a:ea typeface="Meiryo" charset="-128"/>
                <a:cs typeface="Meiryo" charset="-128"/>
              </a:defRPr>
            </a:pPr>
            <a:endParaRPr lang="ja-JP"/>
          </a:p>
        </c:txPr>
        <c:crossAx val="390771144"/>
        <c:crosses val="autoZero"/>
        <c:auto val="1"/>
        <c:lblAlgn val="ctr"/>
        <c:lblOffset val="100"/>
        <c:noMultiLvlLbl val="0"/>
      </c:catAx>
      <c:valAx>
        <c:axId val="390771144"/>
        <c:scaling>
          <c:orientation val="minMax"/>
          <c:max val="20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eiryo" charset="-128"/>
                <a:ea typeface="Meiryo" charset="-128"/>
                <a:cs typeface="Meiryo" charset="-128"/>
              </a:defRPr>
            </a:pPr>
            <a:endParaRPr lang="ja-JP"/>
          </a:p>
        </c:txPr>
        <c:crossAx val="390777416"/>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79B6"/>
              </a:solidFill>
              <a:ln w="28575">
                <a:solidFill>
                  <a:schemeClr val="tx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394-4F29-9A50-866C365D9C0F}"/>
              </c:ext>
            </c:extLst>
          </c:dPt>
          <c:dPt>
            <c:idx val="1"/>
            <c:bubble3D val="0"/>
            <c:spPr>
              <a:solidFill>
                <a:srgbClr val="FF2087"/>
              </a:solidFill>
              <a:ln w="28575">
                <a:solidFill>
                  <a:schemeClr val="tx1"/>
                </a:solidFill>
              </a:ln>
              <a:effectLst/>
            </c:spPr>
            <c:extLst>
              <c:ext xmlns:c16="http://schemas.microsoft.com/office/drawing/2014/chart" uri="{C3380CC4-5D6E-409C-BE32-E72D297353CC}">
                <c16:uniqueId val="{00000003-E394-4F29-9A50-866C365D9C0F}"/>
              </c:ext>
            </c:extLst>
          </c:dPt>
          <c:dPt>
            <c:idx val="2"/>
            <c:bubble3D val="0"/>
            <c:spPr>
              <a:solidFill>
                <a:schemeClr val="accent4">
                  <a:lumMod val="40000"/>
                  <a:lumOff val="60000"/>
                </a:schemeClr>
              </a:solidFill>
              <a:ln w="28575">
                <a:solidFill>
                  <a:schemeClr val="tx1"/>
                </a:solidFill>
              </a:ln>
              <a:effectLst/>
            </c:spPr>
            <c:extLst>
              <c:ext xmlns:c16="http://schemas.microsoft.com/office/drawing/2014/chart" uri="{C3380CC4-5D6E-409C-BE32-E72D297353CC}">
                <c16:uniqueId val="{00000005-E394-4F29-9A50-866C365D9C0F}"/>
              </c:ext>
            </c:extLst>
          </c:dPt>
          <c:dPt>
            <c:idx val="3"/>
            <c:bubble3D val="0"/>
            <c:spPr>
              <a:solidFill>
                <a:schemeClr val="accent1">
                  <a:lumMod val="40000"/>
                  <a:lumOff val="60000"/>
                </a:schemeClr>
              </a:solidFill>
              <a:ln w="28575">
                <a:solidFill>
                  <a:schemeClr val="tx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394-4F29-9A50-866C365D9C0F}"/>
              </c:ext>
            </c:extLst>
          </c:dPt>
          <c:dLbls>
            <c:dLbl>
              <c:idx val="0"/>
              <c:layout>
                <c:manualLayout>
                  <c:x val="-2.7762029746281714E-2"/>
                  <c:y val="5.0651379317746291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7BB6A85-FE01-4A36-B4C1-9105C7FB29C3}" type="CATEGORYNAME">
                      <a:rPr lang="ja-JP" altLang="en-US" sz="1600" b="1" dirty="0">
                        <a:solidFill>
                          <a:schemeClr val="tx1">
                            <a:lumMod val="95000"/>
                            <a:lumOff val="5000"/>
                          </a:schemeClr>
                        </a:solidFill>
                        <a:latin typeface="+mj-ea"/>
                        <a:ea typeface="+mj-ea"/>
                      </a:rPr>
                      <a:pPr>
                        <a:defRPr/>
                      </a:pPr>
                      <a:t>[分類名]</a:t>
                    </a:fld>
                    <a:r>
                      <a:rPr lang="ja-JP" altLang="en-US" sz="1050" b="1" baseline="0" dirty="0">
                        <a:solidFill>
                          <a:schemeClr val="tx1">
                            <a:lumMod val="95000"/>
                            <a:lumOff val="5000"/>
                          </a:schemeClr>
                        </a:solidFill>
                        <a:latin typeface="+mj-ea"/>
                        <a:ea typeface="+mj-ea"/>
                      </a:rPr>
                      <a:t>
</a:t>
                    </a:r>
                    <a:fld id="{68FD732D-70B9-4E6E-89F3-888236E2EEAA}" type="VALUE">
                      <a:rPr lang="en-US" altLang="ja-JP" sz="1600" b="1" baseline="0" smtClean="0">
                        <a:solidFill>
                          <a:schemeClr val="tx1">
                            <a:lumMod val="95000"/>
                            <a:lumOff val="5000"/>
                          </a:schemeClr>
                        </a:solidFill>
                        <a:latin typeface="+mj-ea"/>
                        <a:ea typeface="+mj-ea"/>
                      </a:rPr>
                      <a:pPr>
                        <a:defRPr/>
                      </a:pPr>
                      <a:t>[値]</a:t>
                    </a:fld>
                    <a:r>
                      <a:rPr lang="en-US" altLang="ja-JP" sz="1600" b="1" baseline="0" dirty="0">
                        <a:solidFill>
                          <a:schemeClr val="tx1">
                            <a:lumMod val="95000"/>
                            <a:lumOff val="5000"/>
                          </a:schemeClr>
                        </a:solidFill>
                        <a:latin typeface="+mj-ea"/>
                        <a:ea typeface="+mj-ea"/>
                      </a:rPr>
                      <a:t>(7)</a:t>
                    </a:r>
                  </a:p>
                </c:rich>
              </c:tx>
              <c:spPr>
                <a:solidFill>
                  <a:srgbClr val="F8F8F8">
                    <a:alpha val="60000"/>
                  </a:srgbClr>
                </a:solidFill>
                <a:ln>
                  <a:solidFill>
                    <a:schemeClr val="tx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394-4F29-9A50-866C365D9C0F}"/>
                </c:ext>
              </c:extLst>
            </c:dLbl>
            <c:dLbl>
              <c:idx val="1"/>
              <c:layout>
                <c:manualLayout>
                  <c:x val="-0.16887139107611548"/>
                  <c:y val="3.1301974288255034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fld id="{2F9116EA-60C4-43E6-926A-9210A4FAEC56}" type="CATEGORYNAME">
                      <a:rPr lang="ja-JP" altLang="en-US" sz="1600" b="1">
                        <a:solidFill>
                          <a:schemeClr val="tx1">
                            <a:lumMod val="95000"/>
                            <a:lumOff val="5000"/>
                          </a:schemeClr>
                        </a:solidFill>
                        <a:latin typeface="+mj-ea"/>
                        <a:ea typeface="+mj-ea"/>
                      </a:rPr>
                      <a:pPr>
                        <a:defRPr sz="2000"/>
                      </a:pPr>
                      <a:t>[分類名]</a:t>
                    </a:fld>
                    <a:r>
                      <a:rPr lang="ja-JP" altLang="en-US" sz="1600" b="1" baseline="0" dirty="0">
                        <a:solidFill>
                          <a:schemeClr val="tx1">
                            <a:lumMod val="95000"/>
                            <a:lumOff val="5000"/>
                          </a:schemeClr>
                        </a:solidFill>
                        <a:latin typeface="+mj-ea"/>
                        <a:ea typeface="+mj-ea"/>
                      </a:rPr>
                      <a:t>
</a:t>
                    </a:r>
                    <a:fld id="{C2D0ABEE-8404-45D4-912D-7F9B3FD29577}" type="VALUE">
                      <a:rPr lang="en-US" altLang="ja-JP" sz="1600" b="1" baseline="0" smtClean="0">
                        <a:solidFill>
                          <a:schemeClr val="tx1">
                            <a:lumMod val="95000"/>
                            <a:lumOff val="5000"/>
                          </a:schemeClr>
                        </a:solidFill>
                        <a:latin typeface="+mj-ea"/>
                        <a:ea typeface="+mj-ea"/>
                      </a:rPr>
                      <a:pPr>
                        <a:defRPr sz="2000"/>
                      </a:pPr>
                      <a:t>[値]</a:t>
                    </a:fld>
                    <a:r>
                      <a:rPr lang="en-US" altLang="ja-JP" sz="1600" b="1" baseline="0" dirty="0">
                        <a:solidFill>
                          <a:schemeClr val="tx1">
                            <a:lumMod val="95000"/>
                            <a:lumOff val="5000"/>
                          </a:schemeClr>
                        </a:solidFill>
                        <a:latin typeface="+mj-ea"/>
                        <a:ea typeface="+mj-ea"/>
                      </a:rPr>
                      <a:t>(29)</a:t>
                    </a:r>
                  </a:p>
                </c:rich>
              </c:tx>
              <c:spPr>
                <a:solidFill>
                  <a:srgbClr val="F8F8F8">
                    <a:alpha val="60000"/>
                  </a:srgbClr>
                </a:solidFill>
                <a:ln>
                  <a:solidFill>
                    <a:schemeClr val="tx1"/>
                  </a:solid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14027777777777778"/>
                      <c:h val="0.16661461088453303"/>
                    </c:manualLayout>
                  </c15:layout>
                  <c15:dlblFieldTable/>
                  <c15:showDataLabelsRange val="0"/>
                </c:ext>
                <c:ext xmlns:c16="http://schemas.microsoft.com/office/drawing/2014/chart" uri="{C3380CC4-5D6E-409C-BE32-E72D297353CC}">
                  <c16:uniqueId val="{00000003-E394-4F29-9A50-866C365D9C0F}"/>
                </c:ext>
              </c:extLst>
            </c:dLbl>
            <c:dLbl>
              <c:idx val="2"/>
              <c:layout>
                <c:manualLayout>
                  <c:x val="0.18505183727034125"/>
                  <c:y val="-0.1281585272085242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fld id="{CD8342D3-C5DE-4921-9CB2-82F9AA095950}" type="CATEGORYNAME">
                      <a:rPr lang="ja-JP" altLang="en-US" sz="1600" b="1">
                        <a:solidFill>
                          <a:schemeClr val="tx1">
                            <a:lumMod val="95000"/>
                            <a:lumOff val="5000"/>
                          </a:schemeClr>
                        </a:solidFill>
                        <a:latin typeface="+mj-ea"/>
                        <a:ea typeface="+mj-ea"/>
                      </a:rPr>
                      <a:pPr>
                        <a:defRPr sz="2000" b="1"/>
                      </a:pPr>
                      <a:t>[分類名]</a:t>
                    </a:fld>
                    <a:r>
                      <a:rPr lang="ja-JP" altLang="en-US" sz="1600" b="1" baseline="0" dirty="0">
                        <a:solidFill>
                          <a:schemeClr val="tx1">
                            <a:lumMod val="95000"/>
                            <a:lumOff val="5000"/>
                          </a:schemeClr>
                        </a:solidFill>
                        <a:latin typeface="+mj-ea"/>
                        <a:ea typeface="+mj-ea"/>
                      </a:rPr>
                      <a:t>
</a:t>
                    </a:r>
                    <a:fld id="{C65B86F2-4A3A-47E2-BC3C-4E7D528E7EDE}" type="VALUE">
                      <a:rPr lang="en-US" altLang="ja-JP" sz="1600" b="1" baseline="0" smtClean="0">
                        <a:solidFill>
                          <a:schemeClr val="tx1">
                            <a:lumMod val="95000"/>
                            <a:lumOff val="5000"/>
                          </a:schemeClr>
                        </a:solidFill>
                        <a:latin typeface="+mj-ea"/>
                        <a:ea typeface="+mj-ea"/>
                      </a:rPr>
                      <a:pPr>
                        <a:defRPr sz="2000" b="1"/>
                      </a:pPr>
                      <a:t>[値]</a:t>
                    </a:fld>
                    <a:r>
                      <a:rPr lang="en-US" altLang="ja-JP" sz="1600" b="1" baseline="0" dirty="0">
                        <a:solidFill>
                          <a:schemeClr val="tx1">
                            <a:lumMod val="95000"/>
                            <a:lumOff val="5000"/>
                          </a:schemeClr>
                        </a:solidFill>
                        <a:latin typeface="+mj-ea"/>
                        <a:ea typeface="+mj-ea"/>
                      </a:rPr>
                      <a:t>(57)</a:t>
                    </a:r>
                  </a:p>
                </c:rich>
              </c:tx>
              <c:spPr>
                <a:solidFill>
                  <a:srgbClr val="F8F8F8">
                    <a:alpha val="60000"/>
                  </a:srgbClr>
                </a:solidFill>
                <a:ln>
                  <a:solidFill>
                    <a:schemeClr val="tx1"/>
                  </a:solid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1361111111111111"/>
                      <c:h val="0.20635754559093544"/>
                    </c:manualLayout>
                  </c15:layout>
                  <c15:dlblFieldTable/>
                  <c15:showDataLabelsRange val="0"/>
                </c:ext>
                <c:ext xmlns:c16="http://schemas.microsoft.com/office/drawing/2014/chart" uri="{C3380CC4-5D6E-409C-BE32-E72D297353CC}">
                  <c16:uniqueId val="{00000005-E394-4F29-9A50-866C365D9C0F}"/>
                </c:ext>
              </c:extLst>
            </c:dLbl>
            <c:dLbl>
              <c:idx val="3"/>
              <c:layout>
                <c:manualLayout>
                  <c:x val="-3.0006342957130408E-2"/>
                  <c:y val="4.8747481713776644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fld id="{50AB715E-ADCD-4C75-AE52-6D140D2B2213}" type="CATEGORYNAME">
                      <a:rPr lang="ja-JP" altLang="en-US" sz="1600" b="1">
                        <a:solidFill>
                          <a:schemeClr val="tx1">
                            <a:lumMod val="95000"/>
                            <a:lumOff val="5000"/>
                          </a:schemeClr>
                        </a:solidFill>
                        <a:latin typeface="+mn-ea"/>
                        <a:ea typeface="+mn-ea"/>
                      </a:rPr>
                      <a:pPr>
                        <a:defRPr sz="2000" b="1"/>
                      </a:pPr>
                      <a:t>[分類名]</a:t>
                    </a:fld>
                    <a:r>
                      <a:rPr lang="ja-JP" altLang="en-US" sz="1600" b="1" baseline="0" dirty="0">
                        <a:solidFill>
                          <a:schemeClr val="tx1">
                            <a:lumMod val="95000"/>
                            <a:lumOff val="5000"/>
                          </a:schemeClr>
                        </a:solidFill>
                        <a:latin typeface="+mn-ea"/>
                        <a:ea typeface="+mn-ea"/>
                      </a:rPr>
                      <a:t>
</a:t>
                    </a:r>
                    <a:fld id="{4AD7EDDD-F499-4540-9AD0-69A6B9E55E19}" type="VALUE">
                      <a:rPr lang="en-US" altLang="ja-JP" sz="1600" b="1" baseline="0" smtClean="0">
                        <a:solidFill>
                          <a:schemeClr val="tx1">
                            <a:lumMod val="95000"/>
                            <a:lumOff val="5000"/>
                          </a:schemeClr>
                        </a:solidFill>
                        <a:latin typeface="+mn-ea"/>
                        <a:ea typeface="+mn-ea"/>
                      </a:rPr>
                      <a:pPr>
                        <a:defRPr sz="2000" b="1"/>
                      </a:pPr>
                      <a:t>[値]</a:t>
                    </a:fld>
                    <a:r>
                      <a:rPr lang="en-US" altLang="ja-JP" sz="1600" b="1" baseline="0" dirty="0">
                        <a:solidFill>
                          <a:schemeClr val="tx1">
                            <a:lumMod val="95000"/>
                            <a:lumOff val="5000"/>
                          </a:schemeClr>
                        </a:solidFill>
                        <a:latin typeface="+mn-ea"/>
                        <a:ea typeface="+mn-ea"/>
                      </a:rPr>
                      <a:t>(2)</a:t>
                    </a:r>
                  </a:p>
                </c:rich>
              </c:tx>
              <c:spPr>
                <a:solidFill>
                  <a:srgbClr val="F8F8F8">
                    <a:alpha val="60000"/>
                  </a:srgbClr>
                </a:solidFill>
                <a:ln>
                  <a:solidFill>
                    <a:schemeClr val="tx1"/>
                  </a:solid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9.8611111111111108E-2"/>
                      <c:h val="0.17833368137488248"/>
                    </c:manualLayout>
                  </c15:layout>
                  <c15:dlblFieldTable/>
                  <c15:showDataLabelsRange val="0"/>
                </c:ext>
                <c:ext xmlns:c16="http://schemas.microsoft.com/office/drawing/2014/chart" uri="{C3380CC4-5D6E-409C-BE32-E72D297353CC}">
                  <c16:uniqueId val="{00000007-E394-4F29-9A50-866C365D9C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大幅に増えた</c:v>
                </c:pt>
                <c:pt idx="1">
                  <c:v>少し増えた</c:v>
                </c:pt>
                <c:pt idx="2">
                  <c:v>同じ程度</c:v>
                </c:pt>
                <c:pt idx="3">
                  <c:v>その他</c:v>
                </c:pt>
              </c:strCache>
            </c:strRef>
          </c:cat>
          <c:val>
            <c:numRef>
              <c:f>Sheet1!$B$2:$B$5</c:f>
              <c:numCache>
                <c:formatCode>0%</c:formatCode>
                <c:ptCount val="4"/>
                <c:pt idx="0">
                  <c:v>7.0000000000000007E-2</c:v>
                </c:pt>
                <c:pt idx="1">
                  <c:v>0.3</c:v>
                </c:pt>
                <c:pt idx="2">
                  <c:v>0.6</c:v>
                </c:pt>
                <c:pt idx="3">
                  <c:v>0.03</c:v>
                </c:pt>
              </c:numCache>
            </c:numRef>
          </c:val>
          <c:extLst>
            <c:ext xmlns:c16="http://schemas.microsoft.com/office/drawing/2014/chart" uri="{C3380CC4-5D6E-409C-BE32-E72D297353CC}">
              <c16:uniqueId val="{00000008-E394-4F29-9A50-866C365D9C0F}"/>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Reversed" id="21">
  <a:schemeClr val="accent1"/>
</cs:colorStyle>
</file>

<file path=ppt/charts/colors16.xml><?xml version="1.0" encoding="utf-8"?>
<cs:colorStyle xmlns:cs="http://schemas.microsoft.com/office/drawing/2012/chartStyle" xmlns:a="http://schemas.openxmlformats.org/drawingml/2006/main" meth="withinLinear" id="14">
  <a:schemeClr val="accent1"/>
</cs:colorStyle>
</file>

<file path=ppt/charts/colors17.xml><?xml version="1.0" encoding="utf-8"?>
<cs:colorStyle xmlns:cs="http://schemas.microsoft.com/office/drawing/2012/chartStyle" xmlns:a="http://schemas.openxmlformats.org/drawingml/2006/main" meth="withinLinear" id="14">
  <a:schemeClr val="accent1"/>
</cs:colorStyle>
</file>

<file path=ppt/charts/colors18.xml><?xml version="1.0" encoding="utf-8"?>
<cs:colorStyle xmlns:cs="http://schemas.microsoft.com/office/drawing/2012/chartStyle" xmlns:a="http://schemas.openxmlformats.org/drawingml/2006/main" meth="withinLinear" id="14">
  <a:schemeClr val="accent1"/>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6.png"/></Relationships>
</file>

<file path=ppt/drawings/_rels/drawing2.xml.rels><?xml version="1.0" encoding="UTF-8" standalone="yes"?>
<Relationships xmlns="http://schemas.openxmlformats.org/package/2006/relationships"><Relationship Id="rId1" Type="http://schemas.openxmlformats.org/officeDocument/2006/relationships/image" Target="../media/image16.png"/></Relationships>
</file>

<file path=ppt/drawings/_rels/drawing3.x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image" Target="../media/image3.jpe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0.5721</cdr:x>
      <cdr:y>0.07457</cdr:y>
    </cdr:from>
    <cdr:to>
      <cdr:x>0.8909</cdr:x>
      <cdr:y>0.24271</cdr:y>
    </cdr:to>
    <cdr:sp macro="" textlink="">
      <cdr:nvSpPr>
        <cdr:cNvPr id="2" name="角丸四角形 1"/>
        <cdr:cNvSpPr/>
      </cdr:nvSpPr>
      <cdr:spPr>
        <a:xfrm xmlns:a="http://schemas.openxmlformats.org/drawingml/2006/main">
          <a:off x="4963757" y="367748"/>
          <a:ext cx="2766060" cy="829107"/>
        </a:xfrm>
        <a:prstGeom xmlns:a="http://schemas.openxmlformats.org/drawingml/2006/main" prst="roundRect">
          <a:avLst/>
        </a:prstGeom>
        <a:solidFill xmlns:a="http://schemas.openxmlformats.org/drawingml/2006/main">
          <a:schemeClr val="bg1"/>
        </a:solidFill>
        <a:ln xmlns:a="http://schemas.openxmlformats.org/drawingml/2006/main" w="38100">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バー・キャバレー</a:t>
          </a: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a:p xmlns:a="http://schemas.openxmlformats.org/drawingml/2006/main">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ナイトクラブ</a:t>
          </a:r>
        </a:p>
      </cdr:txBody>
    </cdr:sp>
  </cdr:relSizeAnchor>
  <cdr:relSizeAnchor xmlns:cdr="http://schemas.openxmlformats.org/drawingml/2006/chartDrawing">
    <cdr:from>
      <cdr:x>0.6968</cdr:x>
      <cdr:y>0.24364</cdr:y>
    </cdr:from>
    <cdr:to>
      <cdr:x>0.72721</cdr:x>
      <cdr:y>0.40238</cdr:y>
    </cdr:to>
    <cdr:sp macro="" textlink="">
      <cdr:nvSpPr>
        <cdr:cNvPr id="3" name="フリーフォーム 2"/>
        <cdr:cNvSpPr/>
      </cdr:nvSpPr>
      <cdr:spPr>
        <a:xfrm xmlns:a="http://schemas.openxmlformats.org/drawingml/2006/main" rot="7501772">
          <a:off x="5789379" y="1448438"/>
          <a:ext cx="776654" cy="263850"/>
        </a:xfrm>
        <a:custGeom xmlns:a="http://schemas.openxmlformats.org/drawingml/2006/main">
          <a:avLst/>
          <a:gdLst>
            <a:gd name="connsiteX0" fmla="*/ 1028700 w 1028700"/>
            <a:gd name="connsiteY0" fmla="*/ 309607 h 401047"/>
            <a:gd name="connsiteX1" fmla="*/ 537210 w 1028700"/>
            <a:gd name="connsiteY1" fmla="*/ 997 h 401047"/>
            <a:gd name="connsiteX2" fmla="*/ 0 w 1028700"/>
            <a:gd name="connsiteY2" fmla="*/ 401047 h 401047"/>
          </a:gdLst>
          <a:ahLst/>
          <a:cxnLst>
            <a:cxn ang="0">
              <a:pos x="connsiteX0" y="connsiteY0"/>
            </a:cxn>
            <a:cxn ang="0">
              <a:pos x="connsiteX1" y="connsiteY1"/>
            </a:cxn>
            <a:cxn ang="0">
              <a:pos x="connsiteX2" y="connsiteY2"/>
            </a:cxn>
          </a:cxnLst>
          <a:rect l="l" t="t" r="r" b="b"/>
          <a:pathLst>
            <a:path w="1028700" h="401047">
              <a:moveTo>
                <a:pt x="1028700" y="309607"/>
              </a:moveTo>
              <a:cubicBezTo>
                <a:pt x="868680" y="147682"/>
                <a:pt x="708660" y="-14243"/>
                <a:pt x="537210" y="997"/>
              </a:cubicBezTo>
              <a:cubicBezTo>
                <a:pt x="365760" y="16237"/>
                <a:pt x="182880" y="208642"/>
                <a:pt x="0" y="401047"/>
              </a:cubicBezTo>
            </a:path>
          </a:pathLst>
        </a:custGeom>
        <a:noFill xmlns:a="http://schemas.openxmlformats.org/drawingml/2006/main"/>
        <a:ln xmlns:a="http://schemas.openxmlformats.org/drawingml/2006/main" w="38100">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0.06267</cdr:x>
      <cdr:y>0.75982</cdr:y>
    </cdr:from>
    <cdr:to>
      <cdr:x>0.15764</cdr:x>
      <cdr:y>0.80581</cdr:y>
    </cdr:to>
    <cdr:pic>
      <cdr:nvPicPr>
        <cdr:cNvPr id="4" name="chart">
          <a:extLst xmlns:a="http://schemas.openxmlformats.org/drawingml/2006/main">
            <a:ext uri="{FF2B5EF4-FFF2-40B4-BE49-F238E27FC236}">
              <a16:creationId xmlns:a16="http://schemas.microsoft.com/office/drawing/2014/main" id="{35FAF6F3-CF47-4C56-B463-BCDA6227FB9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43728" y="3717530"/>
          <a:ext cx="824002" cy="22499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0.01277</cdr:x>
      <cdr:y>0.02364</cdr:y>
    </cdr:from>
    <cdr:to>
      <cdr:x>0.12425</cdr:x>
      <cdr:y>0.11465</cdr:y>
    </cdr:to>
    <cdr:sp macro="" textlink="">
      <cdr:nvSpPr>
        <cdr:cNvPr id="2" name="テキスト ボックス 1"/>
        <cdr:cNvSpPr txBox="1"/>
      </cdr:nvSpPr>
      <cdr:spPr>
        <a:xfrm xmlns:a="http://schemas.openxmlformats.org/drawingml/2006/main">
          <a:off x="97653" y="92492"/>
          <a:ext cx="852257" cy="356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cdr:x>
      <cdr:y>0.02067</cdr:y>
    </cdr:from>
    <cdr:to>
      <cdr:x>0.1885</cdr:x>
      <cdr:y>0.12167</cdr:y>
    </cdr:to>
    <cdr:sp macro="" textlink="">
      <cdr:nvSpPr>
        <cdr:cNvPr id="3" name="テキスト ボックス 2"/>
        <cdr:cNvSpPr txBox="1"/>
      </cdr:nvSpPr>
      <cdr:spPr>
        <a:xfrm xmlns:a="http://schemas.openxmlformats.org/drawingml/2006/main">
          <a:off x="-239697" y="80868"/>
          <a:ext cx="1518082" cy="3952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L/</a:t>
          </a:r>
          <a:r>
            <a:rPr lang="ja-JP" altLang="en-US" sz="1600" dirty="0">
              <a:latin typeface="メイリオ" panose="020B0604030504040204" pitchFamily="50" charset="-128"/>
              <a:ea typeface="メイリオ" panose="020B0604030504040204" pitchFamily="50" charset="-128"/>
            </a:rPr>
            <a:t>人・年）</a:t>
          </a:r>
        </a:p>
      </cdr:txBody>
    </cdr:sp>
  </cdr:relSizeAnchor>
  <cdr:relSizeAnchor xmlns:cdr="http://schemas.openxmlformats.org/drawingml/2006/chartDrawing">
    <cdr:from>
      <cdr:x>0.05634</cdr:x>
      <cdr:y>0.84633</cdr:y>
    </cdr:from>
    <cdr:to>
      <cdr:x>0.12352</cdr:x>
      <cdr:y>0.95733</cdr:y>
    </cdr:to>
    <cdr:sp macro="" textlink="">
      <cdr:nvSpPr>
        <cdr:cNvPr id="5" name="テキスト ボックス 4">
          <a:extLst xmlns:a="http://schemas.openxmlformats.org/drawingml/2006/main">
            <a:ext uri="{FF2B5EF4-FFF2-40B4-BE49-F238E27FC236}">
              <a16:creationId xmlns:a16="http://schemas.microsoft.com/office/drawing/2014/main" id="{BE3B00B9-6C3C-4F7E-8A66-11A117DC038F}"/>
            </a:ext>
          </a:extLst>
        </cdr:cNvPr>
        <cdr:cNvSpPr txBox="1"/>
      </cdr:nvSpPr>
      <cdr:spPr>
        <a:xfrm xmlns:a="http://schemas.openxmlformats.org/drawingml/2006/main">
          <a:off x="453723" y="3311653"/>
          <a:ext cx="541020" cy="4343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0.02373</cdr:x>
      <cdr:y>0.81548</cdr:y>
    </cdr:from>
    <cdr:to>
      <cdr:x>0.09659</cdr:x>
      <cdr:y>0.94206</cdr:y>
    </cdr:to>
    <cdr:sp macro="" textlink="">
      <cdr:nvSpPr>
        <cdr:cNvPr id="4" name="正方形/長方形 3">
          <a:extLst xmlns:a="http://schemas.openxmlformats.org/drawingml/2006/main">
            <a:ext uri="{FF2B5EF4-FFF2-40B4-BE49-F238E27FC236}">
              <a16:creationId xmlns:a16="http://schemas.microsoft.com/office/drawing/2014/main" id="{7A7F75A1-AFA7-4C90-89C6-1F2122A578FE}"/>
            </a:ext>
          </a:extLst>
        </cdr:cNvPr>
        <cdr:cNvSpPr/>
      </cdr:nvSpPr>
      <cdr:spPr>
        <a:xfrm xmlns:a="http://schemas.openxmlformats.org/drawingml/2006/main">
          <a:off x="191120" y="3190928"/>
          <a:ext cx="586740" cy="49530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dirty="0"/>
            <a:t>2</a:t>
          </a:r>
          <a:endParaRPr lang="ja-JP" dirty="0"/>
        </a:p>
      </cdr:txBody>
    </cdr:sp>
  </cdr:relSizeAnchor>
  <cdr:relSizeAnchor xmlns:cdr="http://schemas.openxmlformats.org/drawingml/2006/chartDrawing">
    <cdr:from>
      <cdr:x>0.05803</cdr:x>
      <cdr:y>0.83323</cdr:y>
    </cdr:from>
    <cdr:to>
      <cdr:x>0.10534</cdr:x>
      <cdr:y>0.95397</cdr:y>
    </cdr:to>
    <cdr:sp macro="" textlink="">
      <cdr:nvSpPr>
        <cdr:cNvPr id="6" name="テキスト ボックス 5">
          <a:extLst xmlns:a="http://schemas.openxmlformats.org/drawingml/2006/main">
            <a:ext uri="{FF2B5EF4-FFF2-40B4-BE49-F238E27FC236}">
              <a16:creationId xmlns:a16="http://schemas.microsoft.com/office/drawing/2014/main" id="{8406755A-0C64-41AB-9813-6CE0A2E3B4A4}"/>
            </a:ext>
          </a:extLst>
        </cdr:cNvPr>
        <cdr:cNvSpPr txBox="1"/>
      </cdr:nvSpPr>
      <cdr:spPr>
        <a:xfrm xmlns:a="http://schemas.openxmlformats.org/drawingml/2006/main">
          <a:off x="467330" y="3260400"/>
          <a:ext cx="381000" cy="4724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600" dirty="0">
              <a:latin typeface="メイリオ" panose="020B0604030504040204" pitchFamily="50" charset="-128"/>
              <a:ea typeface="メイリオ" panose="020B0604030504040204" pitchFamily="50" charset="-128"/>
            </a:rPr>
            <a:t>0</a:t>
          </a:r>
          <a:endParaRPr lang="ja-JP" altLang="en-US" sz="1600"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0.05182</cdr:x>
      <cdr:y>0.77996</cdr:y>
    </cdr:from>
    <cdr:to>
      <cdr:x>0.15151</cdr:x>
      <cdr:y>0.85127</cdr:y>
    </cdr:to>
    <cdr:pic>
      <cdr:nvPicPr>
        <cdr:cNvPr id="16" name="chart">
          <a:extLst xmlns:a="http://schemas.openxmlformats.org/drawingml/2006/main">
            <a:ext uri="{FF2B5EF4-FFF2-40B4-BE49-F238E27FC236}">
              <a16:creationId xmlns:a16="http://schemas.microsoft.com/office/drawing/2014/main" id="{5A7E5BE0-08BE-410F-AFE7-AC04B73590C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17303" y="3051973"/>
          <a:ext cx="802844" cy="279000"/>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0.89657</cdr:x>
      <cdr:y>0.93435</cdr:y>
    </cdr:from>
    <cdr:to>
      <cdr:x>1</cdr:x>
      <cdr:y>1</cdr:y>
    </cdr:to>
    <cdr:sp macro="" textlink="">
      <cdr:nvSpPr>
        <cdr:cNvPr id="2" name="テキスト ボックス 1"/>
        <cdr:cNvSpPr txBox="1"/>
      </cdr:nvSpPr>
      <cdr:spPr>
        <a:xfrm xmlns:a="http://schemas.openxmlformats.org/drawingml/2006/main">
          <a:off x="7020207" y="4518764"/>
          <a:ext cx="809897" cy="3174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800" dirty="0">
              <a:latin typeface="+mj-ea"/>
              <a:ea typeface="+mj-ea"/>
            </a:rPr>
            <a:t>(</a:t>
          </a:r>
          <a:r>
            <a:rPr lang="ja-JP" altLang="en-US" sz="1800" dirty="0">
              <a:latin typeface="+mj-ea"/>
              <a:ea typeface="+mj-ea"/>
            </a:rPr>
            <a:t>年</a:t>
          </a:r>
          <a:r>
            <a:rPr lang="en-US" altLang="ja-JP" sz="1800" dirty="0">
              <a:latin typeface="+mj-ea"/>
              <a:ea typeface="+mj-ea"/>
            </a:rPr>
            <a:t>)</a:t>
          </a:r>
          <a:endParaRPr lang="en-US" sz="1800" dirty="0">
            <a:latin typeface="+mj-ea"/>
            <a:ea typeface="+mj-ea"/>
          </a:endParaRPr>
        </a:p>
      </cdr:txBody>
    </cdr:sp>
  </cdr:relSizeAnchor>
  <cdr:relSizeAnchor xmlns:cdr="http://schemas.openxmlformats.org/drawingml/2006/chartDrawing">
    <cdr:from>
      <cdr:x>0</cdr:x>
      <cdr:y>0.80494</cdr:y>
    </cdr:from>
    <cdr:to>
      <cdr:x>0.08277</cdr:x>
      <cdr:y>0.89305</cdr:y>
    </cdr:to>
    <cdr:sp macro="" textlink="">
      <cdr:nvSpPr>
        <cdr:cNvPr id="3" name="正方形/長方形 2">
          <a:extLst xmlns:a="http://schemas.openxmlformats.org/drawingml/2006/main">
            <a:ext uri="{FF2B5EF4-FFF2-40B4-BE49-F238E27FC236}">
              <a16:creationId xmlns:a16="http://schemas.microsoft.com/office/drawing/2014/main" id="{3CCCB061-A5EE-4762-A41C-7CB4B269E8B1}"/>
            </a:ext>
          </a:extLst>
        </cdr:cNvPr>
        <cdr:cNvSpPr/>
      </cdr:nvSpPr>
      <cdr:spPr>
        <a:xfrm xmlns:a="http://schemas.openxmlformats.org/drawingml/2006/main">
          <a:off x="0" y="3892875"/>
          <a:ext cx="648098" cy="42612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1800" dirty="0">
              <a:solidFill>
                <a:schemeClr val="tx1"/>
              </a:solidFill>
            </a:rPr>
            <a:t>  </a:t>
          </a:r>
          <a:r>
            <a:rPr lang="en-US" altLang="ja-JP" sz="1800" dirty="0">
              <a:solidFill>
                <a:schemeClr val="tx1"/>
              </a:solidFill>
              <a:latin typeface="+mn-ea"/>
            </a:rPr>
            <a:t> 0</a:t>
          </a:r>
          <a:endParaRPr lang="ja-JP" sz="1800" dirty="0">
            <a:solidFill>
              <a:schemeClr val="tx1"/>
            </a:solidFill>
            <a:latin typeface="+mn-ea"/>
          </a:endParaRPr>
        </a:p>
      </cdr:txBody>
    </cdr:sp>
  </cdr:relSizeAnchor>
  <cdr:relSizeAnchor xmlns:cdr="http://schemas.openxmlformats.org/drawingml/2006/chartDrawing">
    <cdr:from>
      <cdr:x>0.02835</cdr:x>
      <cdr:y>0.75147</cdr:y>
    </cdr:from>
    <cdr:to>
      <cdr:x>0.13864</cdr:x>
      <cdr:y>0.82728</cdr:y>
    </cdr:to>
    <cdr:pic>
      <cdr:nvPicPr>
        <cdr:cNvPr id="35" name="chart">
          <a:extLst xmlns:a="http://schemas.openxmlformats.org/drawingml/2006/main">
            <a:ext uri="{FF2B5EF4-FFF2-40B4-BE49-F238E27FC236}">
              <a16:creationId xmlns:a16="http://schemas.microsoft.com/office/drawing/2014/main" id="{A8260149-DA58-42DC-A5E6-99088AAA13B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1995" y="3634297"/>
          <a:ext cx="863572" cy="366635"/>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0.33318</cdr:x>
      <cdr:y>0.60537</cdr:y>
    </cdr:from>
    <cdr:to>
      <cdr:x>0.36795</cdr:x>
      <cdr:y>0.73955</cdr:y>
    </cdr:to>
    <cdr:cxnSp macro="">
      <cdr:nvCxnSpPr>
        <cdr:cNvPr id="3" name="直線コネクタ 2">
          <a:extLst xmlns:a="http://schemas.openxmlformats.org/drawingml/2006/main">
            <a:ext uri="{FF2B5EF4-FFF2-40B4-BE49-F238E27FC236}">
              <a16:creationId xmlns:a16="http://schemas.microsoft.com/office/drawing/2014/main" id="{FF9D4EC4-821E-46E4-AB3E-A4799D31F4C0}"/>
            </a:ext>
          </a:extLst>
        </cdr:cNvPr>
        <cdr:cNvCxnSpPr/>
      </cdr:nvCxnSpPr>
      <cdr:spPr>
        <a:xfrm xmlns:a="http://schemas.openxmlformats.org/drawingml/2006/main">
          <a:off x="3030713" y="2715772"/>
          <a:ext cx="316230" cy="601980"/>
        </a:xfrm>
        <a:prstGeom xmlns:a="http://schemas.openxmlformats.org/drawingml/2006/main" prst="line">
          <a:avLst/>
        </a:prstGeom>
        <a:ln xmlns:a="http://schemas.openxmlformats.org/drawingml/2006/main" w="9525" cap="flat" cmpd="sng" algn="ctr">
          <a:solidFill>
            <a:schemeClr val="accent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0.52334</cdr:x>
      <cdr:y>0.1561</cdr:y>
    </cdr:from>
    <cdr:to>
      <cdr:x>0.61633</cdr:x>
      <cdr:y>0.29368</cdr:y>
    </cdr:to>
    <cdr:cxnSp macro="">
      <cdr:nvCxnSpPr>
        <cdr:cNvPr id="8" name="直線コネクタ 7">
          <a:extLst xmlns:a="http://schemas.openxmlformats.org/drawingml/2006/main">
            <a:ext uri="{FF2B5EF4-FFF2-40B4-BE49-F238E27FC236}">
              <a16:creationId xmlns:a16="http://schemas.microsoft.com/office/drawing/2014/main" id="{7BB90BBB-E392-43C7-ABB8-9E5CD44820E4}"/>
            </a:ext>
          </a:extLst>
        </cdr:cNvPr>
        <cdr:cNvCxnSpPr/>
      </cdr:nvCxnSpPr>
      <cdr:spPr>
        <a:xfrm xmlns:a="http://schemas.openxmlformats.org/drawingml/2006/main">
          <a:off x="4760453" y="700282"/>
          <a:ext cx="845820" cy="617220"/>
        </a:xfrm>
        <a:prstGeom xmlns:a="http://schemas.openxmlformats.org/drawingml/2006/main" prst="line">
          <a:avLst/>
        </a:prstGeom>
        <a:ln xmlns:a="http://schemas.openxmlformats.org/drawingml/2006/main" w="9525" cap="flat" cmpd="sng" algn="ctr">
          <a:solidFill>
            <a:schemeClr val="accent2"/>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0.61591</cdr:x>
      <cdr:y>0.38031</cdr:y>
    </cdr:from>
    <cdr:to>
      <cdr:x>0.61821</cdr:x>
      <cdr:y>0.51704</cdr:y>
    </cdr:to>
    <cdr:cxnSp macro="">
      <cdr:nvCxnSpPr>
        <cdr:cNvPr id="11" name="直線コネクタ 10">
          <a:extLst xmlns:a="http://schemas.openxmlformats.org/drawingml/2006/main">
            <a:ext uri="{FF2B5EF4-FFF2-40B4-BE49-F238E27FC236}">
              <a16:creationId xmlns:a16="http://schemas.microsoft.com/office/drawing/2014/main" id="{373B835C-28B5-4E9C-8CFF-3F7622E25156}"/>
            </a:ext>
          </a:extLst>
        </cdr:cNvPr>
        <cdr:cNvCxnSpPr/>
      </cdr:nvCxnSpPr>
      <cdr:spPr>
        <a:xfrm xmlns:a="http://schemas.openxmlformats.org/drawingml/2006/main">
          <a:off x="5602463" y="1706122"/>
          <a:ext cx="20955" cy="613410"/>
        </a:xfrm>
        <a:prstGeom xmlns:a="http://schemas.openxmlformats.org/drawingml/2006/main" prst="line">
          <a:avLst/>
        </a:prstGeom>
        <a:ln xmlns:a="http://schemas.openxmlformats.org/drawingml/2006/main" w="9525" cap="flat" cmpd="sng" algn="ctr">
          <a:solidFill>
            <a:schemeClr val="accent2"/>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0.59204</cdr:x>
      <cdr:y>0.6065</cdr:y>
    </cdr:from>
    <cdr:to>
      <cdr:x>0.61856</cdr:x>
      <cdr:y>0.73898</cdr:y>
    </cdr:to>
    <cdr:cxnSp macro="">
      <cdr:nvCxnSpPr>
        <cdr:cNvPr id="14" name="直線コネクタ 13">
          <a:extLst xmlns:a="http://schemas.openxmlformats.org/drawingml/2006/main">
            <a:ext uri="{FF2B5EF4-FFF2-40B4-BE49-F238E27FC236}">
              <a16:creationId xmlns:a16="http://schemas.microsoft.com/office/drawing/2014/main" id="{0E82CED2-511F-4877-BD7A-D997D96BBC46}"/>
            </a:ext>
          </a:extLst>
        </cdr:cNvPr>
        <cdr:cNvCxnSpPr/>
      </cdr:nvCxnSpPr>
      <cdr:spPr>
        <a:xfrm xmlns:a="http://schemas.openxmlformats.org/drawingml/2006/main" flipH="1">
          <a:off x="5385293" y="2720852"/>
          <a:ext cx="241300" cy="594360"/>
        </a:xfrm>
        <a:prstGeom xmlns:a="http://schemas.openxmlformats.org/drawingml/2006/main" prst="line">
          <a:avLst/>
        </a:prstGeom>
        <a:ln xmlns:a="http://schemas.openxmlformats.org/drawingml/2006/main" w="9525" cap="flat" cmpd="sng" algn="ctr">
          <a:solidFill>
            <a:schemeClr val="accent2"/>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0.55643</cdr:x>
      <cdr:y>0.1561</cdr:y>
    </cdr:from>
    <cdr:to>
      <cdr:x>0.69172</cdr:x>
      <cdr:y>0.29028</cdr:y>
    </cdr:to>
    <cdr:cxnSp macro="">
      <cdr:nvCxnSpPr>
        <cdr:cNvPr id="17" name="直線コネクタ 16">
          <a:extLst xmlns:a="http://schemas.openxmlformats.org/drawingml/2006/main">
            <a:ext uri="{FF2B5EF4-FFF2-40B4-BE49-F238E27FC236}">
              <a16:creationId xmlns:a16="http://schemas.microsoft.com/office/drawing/2014/main" id="{9AB188D3-F74B-4604-9478-E3006021036C}"/>
            </a:ext>
          </a:extLst>
        </cdr:cNvPr>
        <cdr:cNvCxnSpPr/>
      </cdr:nvCxnSpPr>
      <cdr:spPr>
        <a:xfrm xmlns:a="http://schemas.openxmlformats.org/drawingml/2006/main">
          <a:off x="5061443" y="700282"/>
          <a:ext cx="1230603" cy="601964"/>
        </a:xfrm>
        <a:prstGeom xmlns:a="http://schemas.openxmlformats.org/drawingml/2006/main" prst="line">
          <a:avLst/>
        </a:prstGeom>
        <a:ln xmlns:a="http://schemas.openxmlformats.org/drawingml/2006/main" w="9525" cap="flat" cmpd="sng" algn="ctr">
          <a:solidFill>
            <a:srgbClr val="00B050"/>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0.69256</cdr:x>
      <cdr:y>0.38031</cdr:y>
    </cdr:from>
    <cdr:to>
      <cdr:x>0.71043</cdr:x>
      <cdr:y>0.51704</cdr:y>
    </cdr:to>
    <cdr:cxnSp macro="">
      <cdr:nvCxnSpPr>
        <cdr:cNvPr id="20" name="直線コネクタ 19">
          <a:extLst xmlns:a="http://schemas.openxmlformats.org/drawingml/2006/main">
            <a:ext uri="{FF2B5EF4-FFF2-40B4-BE49-F238E27FC236}">
              <a16:creationId xmlns:a16="http://schemas.microsoft.com/office/drawing/2014/main" id="{59A23893-9DEE-4A50-8E35-7F658E174C58}"/>
            </a:ext>
          </a:extLst>
        </cdr:cNvPr>
        <cdr:cNvCxnSpPr/>
      </cdr:nvCxnSpPr>
      <cdr:spPr>
        <a:xfrm xmlns:a="http://schemas.openxmlformats.org/drawingml/2006/main">
          <a:off x="6299693" y="1706122"/>
          <a:ext cx="162560" cy="613410"/>
        </a:xfrm>
        <a:prstGeom xmlns:a="http://schemas.openxmlformats.org/drawingml/2006/main" prst="line">
          <a:avLst/>
        </a:prstGeom>
        <a:ln xmlns:a="http://schemas.openxmlformats.org/drawingml/2006/main" w="9525" cap="flat" cmpd="sng" algn="ctr">
          <a:solidFill>
            <a:srgbClr val="00B050"/>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0.68642</cdr:x>
      <cdr:y>0.60537</cdr:y>
    </cdr:from>
    <cdr:to>
      <cdr:x>0.71071</cdr:x>
      <cdr:y>0.73898</cdr:y>
    </cdr:to>
    <cdr:cxnSp macro="">
      <cdr:nvCxnSpPr>
        <cdr:cNvPr id="23" name="直線コネクタ 22">
          <a:extLst xmlns:a="http://schemas.openxmlformats.org/drawingml/2006/main">
            <a:ext uri="{FF2B5EF4-FFF2-40B4-BE49-F238E27FC236}">
              <a16:creationId xmlns:a16="http://schemas.microsoft.com/office/drawing/2014/main" id="{6DA992B9-4550-45C6-9D3E-E778EA4DDB11}"/>
            </a:ext>
          </a:extLst>
        </cdr:cNvPr>
        <cdr:cNvCxnSpPr/>
      </cdr:nvCxnSpPr>
      <cdr:spPr>
        <a:xfrm xmlns:a="http://schemas.openxmlformats.org/drawingml/2006/main" flipH="1">
          <a:off x="6243813" y="2715772"/>
          <a:ext cx="220981" cy="599440"/>
        </a:xfrm>
        <a:prstGeom xmlns:a="http://schemas.openxmlformats.org/drawingml/2006/main" prst="line">
          <a:avLst/>
        </a:prstGeom>
        <a:ln xmlns:a="http://schemas.openxmlformats.org/drawingml/2006/main" w="9525" cap="flat" cmpd="sng" algn="ctr">
          <a:solidFill>
            <a:srgbClr val="00B050"/>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0.14844</cdr:x>
      <cdr:y>0.41135</cdr:y>
    </cdr:from>
    <cdr:to>
      <cdr:x>0.29851</cdr:x>
      <cdr:y>0.52249</cdr:y>
    </cdr:to>
    <cdr:sp macro="" textlink="">
      <cdr:nvSpPr>
        <cdr:cNvPr id="25" name="テキスト ボックス 24"/>
        <cdr:cNvSpPr txBox="1"/>
      </cdr:nvSpPr>
      <cdr:spPr>
        <a:xfrm xmlns:a="http://schemas.openxmlformats.org/drawingml/2006/main">
          <a:off x="1201863" y="1845399"/>
          <a:ext cx="1214976" cy="498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0.11046</cdr:x>
      <cdr:y>0.3961</cdr:y>
    </cdr:from>
    <cdr:to>
      <cdr:x>0.29716</cdr:x>
      <cdr:y>0.53459</cdr:y>
    </cdr:to>
    <cdr:sp macro="" textlink="">
      <cdr:nvSpPr>
        <cdr:cNvPr id="26" name="テキスト ボックス 25"/>
        <cdr:cNvSpPr txBox="1"/>
      </cdr:nvSpPr>
      <cdr:spPr>
        <a:xfrm xmlns:a="http://schemas.openxmlformats.org/drawingml/2006/main">
          <a:off x="1004755" y="1776988"/>
          <a:ext cx="1698266" cy="6212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600" dirty="0">
              <a:latin typeface="メイリオ" panose="020B0604030504040204" pitchFamily="50" charset="-128"/>
              <a:ea typeface="メイリオ" panose="020B0604030504040204" pitchFamily="50" charset="-128"/>
            </a:rPr>
            <a:t>コンビニエンスストア</a:t>
          </a:r>
          <a:endParaRPr lang="ja-JP" altLang="en-US" sz="2400"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0.40085</cdr:x>
      <cdr:y>0.41684</cdr:y>
    </cdr:from>
    <cdr:to>
      <cdr:x>0.53902</cdr:x>
      <cdr:y>0.48051</cdr:y>
    </cdr:to>
    <cdr:sp macro="" textlink="">
      <cdr:nvSpPr>
        <cdr:cNvPr id="27" name="テキスト ボックス 26"/>
        <cdr:cNvSpPr txBox="1"/>
      </cdr:nvSpPr>
      <cdr:spPr>
        <a:xfrm xmlns:a="http://schemas.openxmlformats.org/drawingml/2006/main">
          <a:off x="3646231" y="1870010"/>
          <a:ext cx="1256862" cy="2856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rPr>
            <a:t>一般酒販店</a:t>
          </a:r>
        </a:p>
      </cdr:txBody>
    </cdr:sp>
  </cdr:relSizeAnchor>
  <cdr:relSizeAnchor xmlns:cdr="http://schemas.openxmlformats.org/drawingml/2006/chartDrawing">
    <cdr:from>
      <cdr:x>0.63091</cdr:x>
      <cdr:y>0.41135</cdr:y>
    </cdr:from>
    <cdr:to>
      <cdr:x>0.72093</cdr:x>
      <cdr:y>0.54592</cdr:y>
    </cdr:to>
    <cdr:sp macro="" textlink="">
      <cdr:nvSpPr>
        <cdr:cNvPr id="28" name="テキスト ボックス 27"/>
        <cdr:cNvSpPr txBox="1"/>
      </cdr:nvSpPr>
      <cdr:spPr>
        <a:xfrm xmlns:a="http://schemas.openxmlformats.org/drawingml/2006/main">
          <a:off x="5738884" y="1845399"/>
          <a:ext cx="818865" cy="6036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600"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0.59945</cdr:x>
      <cdr:y>0.38983</cdr:y>
    </cdr:from>
    <cdr:to>
      <cdr:x>0.73374</cdr:x>
      <cdr:y>0.5244</cdr:y>
    </cdr:to>
    <cdr:sp macro="" textlink="">
      <cdr:nvSpPr>
        <cdr:cNvPr id="29" name="テキスト ボックス 28"/>
        <cdr:cNvSpPr txBox="1"/>
      </cdr:nvSpPr>
      <cdr:spPr>
        <a:xfrm xmlns:a="http://schemas.openxmlformats.org/drawingml/2006/main">
          <a:off x="5452706" y="1748848"/>
          <a:ext cx="1221533" cy="6037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600" dirty="0">
              <a:latin typeface="メイリオ" panose="020B0604030504040204" pitchFamily="50" charset="-128"/>
              <a:ea typeface="メイリオ" panose="020B0604030504040204" pitchFamily="50" charset="-128"/>
            </a:rPr>
            <a:t>スーパーマーケット</a:t>
          </a:r>
        </a:p>
      </cdr:txBody>
    </cdr:sp>
  </cdr:relSizeAnchor>
  <cdr:relSizeAnchor xmlns:cdr="http://schemas.openxmlformats.org/drawingml/2006/chartDrawing">
    <cdr:from>
      <cdr:x>0.74117</cdr:x>
      <cdr:y>0.4175</cdr:y>
    </cdr:from>
    <cdr:to>
      <cdr:x>0.83134</cdr:x>
      <cdr:y>0.48703</cdr:y>
    </cdr:to>
    <cdr:sp macro="" textlink="">
      <cdr:nvSpPr>
        <cdr:cNvPr id="30" name="テキスト ボックス 29"/>
        <cdr:cNvSpPr txBox="1"/>
      </cdr:nvSpPr>
      <cdr:spPr>
        <a:xfrm xmlns:a="http://schemas.openxmlformats.org/drawingml/2006/main">
          <a:off x="6741856" y="1872961"/>
          <a:ext cx="820217" cy="3119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rPr>
            <a:t>その他</a:t>
          </a:r>
        </a:p>
      </cdr:txBody>
    </cdr:sp>
  </cdr:relSizeAnchor>
  <cdr:relSizeAnchor xmlns:cdr="http://schemas.openxmlformats.org/drawingml/2006/chartDrawing">
    <cdr:from>
      <cdr:x>0.58387</cdr:x>
      <cdr:y>0.1561</cdr:y>
    </cdr:from>
    <cdr:to>
      <cdr:x>0.78513</cdr:x>
      <cdr:y>0.29368</cdr:y>
    </cdr:to>
    <cdr:cxnSp macro="">
      <cdr:nvCxnSpPr>
        <cdr:cNvPr id="15" name="直線コネクタ 14">
          <a:extLst xmlns:a="http://schemas.openxmlformats.org/drawingml/2006/main">
            <a:ext uri="{FF2B5EF4-FFF2-40B4-BE49-F238E27FC236}">
              <a16:creationId xmlns:a16="http://schemas.microsoft.com/office/drawing/2014/main" id="{9AB188D3-F74B-4604-9478-E3006021036C}"/>
            </a:ext>
          </a:extLst>
        </cdr:cNvPr>
        <cdr:cNvCxnSpPr/>
      </cdr:nvCxnSpPr>
      <cdr:spPr>
        <a:xfrm xmlns:a="http://schemas.openxmlformats.org/drawingml/2006/main">
          <a:off x="5310994" y="700278"/>
          <a:ext cx="1830705" cy="617220"/>
        </a:xfrm>
        <a:prstGeom xmlns:a="http://schemas.openxmlformats.org/drawingml/2006/main" prst="line">
          <a:avLst/>
        </a:prstGeom>
        <a:ln xmlns:a="http://schemas.openxmlformats.org/drawingml/2006/main" w="9525" cap="flat" cmpd="sng" algn="ctr">
          <a:solidFill>
            <a:schemeClr val="accent3"/>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0.78444</cdr:x>
      <cdr:y>0.37946</cdr:y>
    </cdr:from>
    <cdr:to>
      <cdr:x>0.85843</cdr:x>
      <cdr:y>0.51704</cdr:y>
    </cdr:to>
    <cdr:cxnSp macro="">
      <cdr:nvCxnSpPr>
        <cdr:cNvPr id="18" name="直線コネクタ 17">
          <a:extLst xmlns:a="http://schemas.openxmlformats.org/drawingml/2006/main">
            <a:ext uri="{FF2B5EF4-FFF2-40B4-BE49-F238E27FC236}">
              <a16:creationId xmlns:a16="http://schemas.microsoft.com/office/drawing/2014/main" id="{9AB188D3-F74B-4604-9478-E3006021036C}"/>
            </a:ext>
          </a:extLst>
        </cdr:cNvPr>
        <cdr:cNvCxnSpPr/>
      </cdr:nvCxnSpPr>
      <cdr:spPr>
        <a:xfrm xmlns:a="http://schemas.openxmlformats.org/drawingml/2006/main">
          <a:off x="7135476" y="1702308"/>
          <a:ext cx="672973" cy="617220"/>
        </a:xfrm>
        <a:prstGeom xmlns:a="http://schemas.openxmlformats.org/drawingml/2006/main" prst="line">
          <a:avLst/>
        </a:prstGeom>
        <a:ln xmlns:a="http://schemas.openxmlformats.org/drawingml/2006/main" w="9525" cap="flat" cmpd="sng" algn="ctr">
          <a:solidFill>
            <a:schemeClr val="accent3"/>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0.85914</cdr:x>
      <cdr:y>0.6031</cdr:y>
    </cdr:from>
    <cdr:to>
      <cdr:x>0.8668</cdr:x>
      <cdr:y>0.7387</cdr:y>
    </cdr:to>
    <cdr:cxnSp macro="">
      <cdr:nvCxnSpPr>
        <cdr:cNvPr id="21" name="直線コネクタ 20">
          <a:extLst xmlns:a="http://schemas.openxmlformats.org/drawingml/2006/main">
            <a:ext uri="{FF2B5EF4-FFF2-40B4-BE49-F238E27FC236}">
              <a16:creationId xmlns:a16="http://schemas.microsoft.com/office/drawing/2014/main" id="{9AB188D3-F74B-4604-9478-E3006021036C}"/>
            </a:ext>
          </a:extLst>
        </cdr:cNvPr>
        <cdr:cNvCxnSpPr/>
      </cdr:nvCxnSpPr>
      <cdr:spPr>
        <a:xfrm xmlns:a="http://schemas.openxmlformats.org/drawingml/2006/main">
          <a:off x="7814926" y="2705608"/>
          <a:ext cx="69723" cy="608330"/>
        </a:xfrm>
        <a:prstGeom xmlns:a="http://schemas.openxmlformats.org/drawingml/2006/main" prst="line">
          <a:avLst/>
        </a:prstGeom>
        <a:ln xmlns:a="http://schemas.openxmlformats.org/drawingml/2006/main" w="9525" cap="flat" cmpd="sng" algn="ctr">
          <a:solidFill>
            <a:schemeClr val="accent3"/>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0.72876</cdr:x>
      <cdr:y>0.80861</cdr:y>
    </cdr:from>
    <cdr:to>
      <cdr:x>0.81926</cdr:x>
      <cdr:y>0.88269</cdr:y>
    </cdr:to>
    <cdr:sp macro="" textlink="">
      <cdr:nvSpPr>
        <cdr:cNvPr id="2" name="テキスト ボックス 9">
          <a:extLst xmlns:a="http://schemas.openxmlformats.org/drawingml/2006/main">
            <a:ext uri="{FF2B5EF4-FFF2-40B4-BE49-F238E27FC236}">
              <a16:creationId xmlns:a16="http://schemas.microsoft.com/office/drawing/2014/main" id="{FAFEA734-B7FE-492C-B18D-A342AB4C4720}"/>
            </a:ext>
          </a:extLst>
        </cdr:cNvPr>
        <cdr:cNvSpPr txBox="1"/>
      </cdr:nvSpPr>
      <cdr:spPr>
        <a:xfrm xmlns:a="http://schemas.openxmlformats.org/drawingml/2006/main">
          <a:off x="6663817" y="4030930"/>
          <a:ext cx="827471"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dirty="0">
              <a:latin typeface="+mn-ea"/>
            </a:rPr>
            <a:t>N=</a:t>
          </a:r>
          <a:r>
            <a:rPr lang="en-US" altLang="ja-JP" dirty="0">
              <a:latin typeface="+mn-ea"/>
            </a:rPr>
            <a:t>95</a:t>
          </a:r>
          <a:endParaRPr kumimoji="1" lang="ja-JP" altLang="en-US" dirty="0">
            <a:latin typeface="+mn-ea"/>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0.23952</cdr:x>
      <cdr:y>0.0282</cdr:y>
    </cdr:from>
    <cdr:to>
      <cdr:x>0.76048</cdr:x>
      <cdr:y>0.9718</cdr:y>
    </cdr:to>
    <cdr:sp macro="" textlink="">
      <cdr:nvSpPr>
        <cdr:cNvPr id="7" name="部分円 6"/>
        <cdr:cNvSpPr/>
      </cdr:nvSpPr>
      <cdr:spPr>
        <a:xfrm xmlns:a="http://schemas.openxmlformats.org/drawingml/2006/main">
          <a:off x="2183711" y="142478"/>
          <a:ext cx="4749608" cy="4766572"/>
        </a:xfrm>
        <a:prstGeom xmlns:a="http://schemas.openxmlformats.org/drawingml/2006/main" prst="pie">
          <a:avLst>
            <a:gd name="adj1" fmla="val 4249794"/>
            <a:gd name="adj2" fmla="val 16200000"/>
          </a:avLst>
        </a:prstGeom>
        <a:noFill xmlns:a="http://schemas.openxmlformats.org/drawingml/2006/main"/>
        <a:ln xmlns:a="http://schemas.openxmlformats.org/drawingml/2006/main" w="762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dirty="0"/>
        </a:p>
      </cdr:txBody>
    </cdr:sp>
  </cdr:relSizeAnchor>
  <cdr:relSizeAnchor xmlns:cdr="http://schemas.openxmlformats.org/drawingml/2006/chartDrawing">
    <cdr:from>
      <cdr:x>0.79293</cdr:x>
      <cdr:y>0.91659</cdr:y>
    </cdr:from>
    <cdr:to>
      <cdr:x>0.937</cdr:x>
      <cdr:y>0.99167</cdr:y>
    </cdr:to>
    <cdr:sp macro="" textlink="">
      <cdr:nvSpPr>
        <cdr:cNvPr id="8" name="テキスト ボックス 7"/>
        <cdr:cNvSpPr txBox="1"/>
      </cdr:nvSpPr>
      <cdr:spPr>
        <a:xfrm xmlns:a="http://schemas.openxmlformats.org/drawingml/2006/main">
          <a:off x="7229209" y="4630196"/>
          <a:ext cx="1313490" cy="3792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latin typeface="メイリオ" panose="020B0604030504040204" pitchFamily="50" charset="-128"/>
              <a:ea typeface="メイリオ" panose="020B0604030504040204" pitchFamily="50" charset="-128"/>
            </a:rPr>
            <a:t>Ｎ＝</a:t>
          </a:r>
          <a:r>
            <a:rPr lang="en-US" altLang="ja-JP" sz="1800" dirty="0">
              <a:latin typeface="メイリオ" panose="020B0604030504040204" pitchFamily="50" charset="-128"/>
              <a:ea typeface="メイリオ" panose="020B0604030504040204" pitchFamily="50" charset="-128"/>
            </a:rPr>
            <a:t>7,058</a:t>
          </a:r>
          <a:endParaRPr lang="ja-JP" altLang="en-US" sz="1800" dirty="0">
            <a:latin typeface="メイリオ" panose="020B0604030504040204" pitchFamily="50" charset="-128"/>
            <a:ea typeface="メイリオ" panose="020B0604030504040204" pitchFamily="50" charset="-128"/>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0.14826</cdr:x>
      <cdr:y>0.48668</cdr:y>
    </cdr:from>
    <cdr:to>
      <cdr:x>0.21305</cdr:x>
      <cdr:y>0.53599</cdr:y>
    </cdr:to>
    <cdr:sp macro="" textlink="">
      <cdr:nvSpPr>
        <cdr:cNvPr id="2" name="テキスト ボックス 1"/>
        <cdr:cNvSpPr txBox="1"/>
      </cdr:nvSpPr>
      <cdr:spPr>
        <a:xfrm xmlns:a="http://schemas.openxmlformats.org/drawingml/2006/main">
          <a:off x="1360186" y="2578630"/>
          <a:ext cx="594415" cy="2612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400" dirty="0">
              <a:latin typeface="メイリオ" panose="020B0604030504040204" pitchFamily="50" charset="-128"/>
              <a:ea typeface="メイリオ" panose="020B0604030504040204" pitchFamily="50" charset="-128"/>
            </a:rPr>
            <a:t>毎日</a:t>
          </a:r>
        </a:p>
      </cdr:txBody>
    </cdr:sp>
  </cdr:relSizeAnchor>
  <cdr:relSizeAnchor xmlns:cdr="http://schemas.openxmlformats.org/drawingml/2006/chartDrawing">
    <cdr:from>
      <cdr:x>0.21693</cdr:x>
      <cdr:y>0.48668</cdr:y>
    </cdr:from>
    <cdr:to>
      <cdr:x>0.31802</cdr:x>
      <cdr:y>0.54318</cdr:y>
    </cdr:to>
    <cdr:sp macro="" textlink="">
      <cdr:nvSpPr>
        <cdr:cNvPr id="3" name="テキスト ボックス 1"/>
        <cdr:cNvSpPr txBox="1"/>
      </cdr:nvSpPr>
      <cdr:spPr>
        <a:xfrm xmlns:a="http://schemas.openxmlformats.org/drawingml/2006/main">
          <a:off x="1990231" y="2578630"/>
          <a:ext cx="927448" cy="2993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latin typeface="メイリオ" panose="020B0604030504040204" pitchFamily="50" charset="-128"/>
              <a:ea typeface="メイリオ" panose="020B0604030504040204" pitchFamily="50" charset="-128"/>
            </a:rPr>
            <a:t>週</a:t>
          </a:r>
          <a:r>
            <a:rPr lang="en-US" altLang="ja-JP" sz="1400" dirty="0">
              <a:latin typeface="メイリオ" panose="020B0604030504040204" pitchFamily="50" charset="-128"/>
              <a:ea typeface="メイリオ" panose="020B0604030504040204" pitchFamily="50" charset="-128"/>
            </a:rPr>
            <a:t>5~6</a:t>
          </a:r>
          <a:r>
            <a:rPr lang="ja-JP" altLang="en-US" sz="1400" dirty="0">
              <a:latin typeface="メイリオ" panose="020B0604030504040204" pitchFamily="50" charset="-128"/>
              <a:ea typeface="メイリオ" panose="020B0604030504040204" pitchFamily="50" charset="-128"/>
            </a:rPr>
            <a:t>日</a:t>
          </a:r>
        </a:p>
      </cdr:txBody>
    </cdr:sp>
  </cdr:relSizeAnchor>
  <cdr:relSizeAnchor xmlns:cdr="http://schemas.openxmlformats.org/drawingml/2006/chartDrawing">
    <cdr:from>
      <cdr:x>0.30456</cdr:x>
      <cdr:y>0.48668</cdr:y>
    </cdr:from>
    <cdr:to>
      <cdr:x>0.40978</cdr:x>
      <cdr:y>0.5377</cdr:y>
    </cdr:to>
    <cdr:sp macro="" textlink="">
      <cdr:nvSpPr>
        <cdr:cNvPr id="4" name="テキスト ボックス 3"/>
        <cdr:cNvSpPr txBox="1"/>
      </cdr:nvSpPr>
      <cdr:spPr>
        <a:xfrm xmlns:a="http://schemas.openxmlformats.org/drawingml/2006/main">
          <a:off x="2794168" y="2578630"/>
          <a:ext cx="965339" cy="270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400" dirty="0">
              <a:latin typeface="メイリオ" panose="020B0604030504040204" pitchFamily="50" charset="-128"/>
              <a:ea typeface="メイリオ" panose="020B0604030504040204" pitchFamily="50" charset="-128"/>
            </a:rPr>
            <a:t>週</a:t>
          </a:r>
          <a:r>
            <a:rPr lang="en-US" altLang="ja-JP" sz="1400" dirty="0">
              <a:latin typeface="メイリオ" panose="020B0604030504040204" pitchFamily="50" charset="-128"/>
              <a:ea typeface="メイリオ" panose="020B0604030504040204" pitchFamily="50" charset="-128"/>
            </a:rPr>
            <a:t>3~4</a:t>
          </a:r>
          <a:r>
            <a:rPr lang="ja-JP" altLang="en-US" sz="1400" dirty="0">
              <a:latin typeface="メイリオ" panose="020B0604030504040204" pitchFamily="50" charset="-128"/>
              <a:ea typeface="メイリオ" panose="020B0604030504040204" pitchFamily="50" charset="-128"/>
            </a:rPr>
            <a:t>日</a:t>
          </a:r>
        </a:p>
      </cdr:txBody>
    </cdr:sp>
  </cdr:relSizeAnchor>
  <cdr:relSizeAnchor xmlns:cdr="http://schemas.openxmlformats.org/drawingml/2006/chartDrawing">
    <cdr:from>
      <cdr:x>0.38703</cdr:x>
      <cdr:y>0.48668</cdr:y>
    </cdr:from>
    <cdr:to>
      <cdr:x>0.49226</cdr:x>
      <cdr:y>0.5377</cdr:y>
    </cdr:to>
    <cdr:sp macro="" textlink="">
      <cdr:nvSpPr>
        <cdr:cNvPr id="5" name="テキスト ボックス 1"/>
        <cdr:cNvSpPr txBox="1"/>
      </cdr:nvSpPr>
      <cdr:spPr>
        <a:xfrm xmlns:a="http://schemas.openxmlformats.org/drawingml/2006/main">
          <a:off x="3550799" y="2578630"/>
          <a:ext cx="965431" cy="27032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latin typeface="メイリオ" panose="020B0604030504040204" pitchFamily="50" charset="-128"/>
              <a:ea typeface="メイリオ" panose="020B0604030504040204" pitchFamily="50" charset="-128"/>
            </a:rPr>
            <a:t>週</a:t>
          </a:r>
          <a:r>
            <a:rPr lang="en-US" altLang="ja-JP" sz="1400" dirty="0">
              <a:latin typeface="メイリオ" panose="020B0604030504040204" pitchFamily="50" charset="-128"/>
              <a:ea typeface="メイリオ" panose="020B0604030504040204" pitchFamily="50" charset="-128"/>
            </a:rPr>
            <a:t>1~2</a:t>
          </a:r>
          <a:r>
            <a:rPr lang="ja-JP" altLang="en-US" sz="1400" dirty="0">
              <a:latin typeface="メイリオ" panose="020B0604030504040204" pitchFamily="50" charset="-128"/>
              <a:ea typeface="メイリオ" panose="020B0604030504040204" pitchFamily="50" charset="-128"/>
            </a:rPr>
            <a:t>日</a:t>
          </a:r>
        </a:p>
      </cdr:txBody>
    </cdr:sp>
  </cdr:relSizeAnchor>
  <cdr:relSizeAnchor xmlns:cdr="http://schemas.openxmlformats.org/drawingml/2006/chartDrawing">
    <cdr:from>
      <cdr:x>0.47271</cdr:x>
      <cdr:y>0.48668</cdr:y>
    </cdr:from>
    <cdr:to>
      <cdr:x>0.56629</cdr:x>
      <cdr:y>0.53599</cdr:y>
    </cdr:to>
    <cdr:sp macro="" textlink="">
      <cdr:nvSpPr>
        <cdr:cNvPr id="6" name="テキスト ボックス 1"/>
        <cdr:cNvSpPr txBox="1"/>
      </cdr:nvSpPr>
      <cdr:spPr>
        <a:xfrm xmlns:a="http://schemas.openxmlformats.org/drawingml/2006/main">
          <a:off x="4336851" y="2578630"/>
          <a:ext cx="858547" cy="2612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p>
      </cdr:txBody>
    </cdr:sp>
  </cdr:relSizeAnchor>
  <cdr:relSizeAnchor xmlns:cdr="http://schemas.openxmlformats.org/drawingml/2006/chartDrawing">
    <cdr:from>
      <cdr:x>0.64138</cdr:x>
      <cdr:y>0.48668</cdr:y>
    </cdr:from>
    <cdr:to>
      <cdr:x>0.70617</cdr:x>
      <cdr:y>0.536</cdr:y>
    </cdr:to>
    <cdr:sp macro="" textlink="">
      <cdr:nvSpPr>
        <cdr:cNvPr id="7" name="テキスト ボックス 1"/>
        <cdr:cNvSpPr txBox="1"/>
      </cdr:nvSpPr>
      <cdr:spPr>
        <a:xfrm xmlns:a="http://schemas.openxmlformats.org/drawingml/2006/main">
          <a:off x="5884315" y="2578630"/>
          <a:ext cx="594415" cy="2613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latin typeface="メイリオ" panose="020B0604030504040204" pitchFamily="50" charset="-128"/>
              <a:ea typeface="メイリオ" panose="020B0604030504040204" pitchFamily="50" charset="-128"/>
            </a:rPr>
            <a:t>ほとんど飲まない</a:t>
          </a:r>
        </a:p>
      </cdr:txBody>
    </cdr:sp>
  </cdr:relSizeAnchor>
  <cdr:relSizeAnchor xmlns:cdr="http://schemas.openxmlformats.org/drawingml/2006/chartDrawing">
    <cdr:from>
      <cdr:x>0</cdr:x>
      <cdr:y>0.86677</cdr:y>
    </cdr:from>
    <cdr:to>
      <cdr:x>0.10556</cdr:x>
      <cdr:y>0.91948</cdr:y>
    </cdr:to>
    <cdr:sp macro="" textlink="">
      <cdr:nvSpPr>
        <cdr:cNvPr id="8" name="テキスト ボックス 7"/>
        <cdr:cNvSpPr txBox="1"/>
      </cdr:nvSpPr>
      <cdr:spPr>
        <a:xfrm xmlns:a="http://schemas.openxmlformats.org/drawingml/2006/main">
          <a:off x="0" y="4592565"/>
          <a:ext cx="994296" cy="2792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600" b="1" dirty="0">
              <a:latin typeface="メイリオ" panose="020B0604030504040204" pitchFamily="50" charset="-128"/>
              <a:ea typeface="メイリオ" panose="020B0604030504040204" pitchFamily="50" charset="-128"/>
            </a:rPr>
            <a:t>2015</a:t>
          </a:r>
          <a:r>
            <a:rPr lang="ja-JP" altLang="en-US" sz="1600" b="1" dirty="0">
              <a:latin typeface="メイリオ" panose="020B0604030504040204" pitchFamily="50" charset="-128"/>
              <a:ea typeface="メイリオ" panose="020B0604030504040204" pitchFamily="50" charset="-128"/>
            </a:rPr>
            <a:t>年</a:t>
          </a:r>
        </a:p>
      </cdr:txBody>
    </cdr:sp>
  </cdr:relSizeAnchor>
</c:userShapes>
</file>

<file path=ppt/drawings/drawing8.xml><?xml version="1.0" encoding="utf-8"?>
<c:userShapes xmlns:c="http://schemas.openxmlformats.org/drawingml/2006/chart">
  <cdr:relSizeAnchor xmlns:cdr="http://schemas.openxmlformats.org/drawingml/2006/chartDrawing">
    <cdr:from>
      <cdr:x>0.16547</cdr:x>
      <cdr:y>0.29048</cdr:y>
    </cdr:from>
    <cdr:to>
      <cdr:x>0.17242</cdr:x>
      <cdr:y>0.45062</cdr:y>
    </cdr:to>
    <cdr:cxnSp macro="">
      <cdr:nvCxnSpPr>
        <cdr:cNvPr id="5" name="直線コネクタ 4">
          <a:extLst xmlns:a="http://schemas.openxmlformats.org/drawingml/2006/main">
            <a:ext uri="{FF2B5EF4-FFF2-40B4-BE49-F238E27FC236}">
              <a16:creationId xmlns:a16="http://schemas.microsoft.com/office/drawing/2014/main" id="{60AC8D66-655F-4CE7-9750-5D30762C5FAD}"/>
            </a:ext>
          </a:extLst>
        </cdr:cNvPr>
        <cdr:cNvCxnSpPr/>
      </cdr:nvCxnSpPr>
      <cdr:spPr>
        <a:xfrm xmlns:a="http://schemas.openxmlformats.org/drawingml/2006/main" flipH="1">
          <a:off x="1419044" y="1382222"/>
          <a:ext cx="59634" cy="762000"/>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0.16579</cdr:x>
      <cdr:y>0.55692</cdr:y>
    </cdr:from>
    <cdr:to>
      <cdr:x>0.16758</cdr:x>
      <cdr:y>0.719</cdr:y>
    </cdr:to>
    <cdr:cxnSp macro="">
      <cdr:nvCxnSpPr>
        <cdr:cNvPr id="11" name="直線コネクタ 10">
          <a:extLst xmlns:a="http://schemas.openxmlformats.org/drawingml/2006/main">
            <a:ext uri="{FF2B5EF4-FFF2-40B4-BE49-F238E27FC236}">
              <a16:creationId xmlns:a16="http://schemas.microsoft.com/office/drawing/2014/main" id="{47813C1F-7797-4B68-A5EB-61EEE66CDA35}"/>
            </a:ext>
          </a:extLst>
        </cdr:cNvPr>
        <cdr:cNvCxnSpPr/>
      </cdr:nvCxnSpPr>
      <cdr:spPr>
        <a:xfrm xmlns:a="http://schemas.openxmlformats.org/drawingml/2006/main">
          <a:off x="1421776" y="2650041"/>
          <a:ext cx="15323" cy="771194"/>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0.68759</cdr:x>
      <cdr:y>0.29176</cdr:y>
    </cdr:from>
    <cdr:to>
      <cdr:x>0.68759</cdr:x>
      <cdr:y>0.29176</cdr:y>
    </cdr:to>
    <cdr:cxnSp macro="">
      <cdr:nvCxnSpPr>
        <cdr:cNvPr id="15" name="直線コネクタ 14">
          <a:extLst xmlns:a="http://schemas.openxmlformats.org/drawingml/2006/main">
            <a:ext uri="{FF2B5EF4-FFF2-40B4-BE49-F238E27FC236}">
              <a16:creationId xmlns:a16="http://schemas.microsoft.com/office/drawing/2014/main" id="{DACF4FD5-D755-4E86-93F8-47D179A5A6FD}"/>
            </a:ext>
          </a:extLst>
        </cdr:cNvPr>
        <cdr:cNvCxnSpPr/>
      </cdr:nvCxnSpPr>
      <cdr:spPr>
        <a:xfrm xmlns:a="http://schemas.openxmlformats.org/drawingml/2006/main">
          <a:off x="5896621" y="1388296"/>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0.35758</cdr:x>
      <cdr:y>0.28909</cdr:y>
    </cdr:from>
    <cdr:to>
      <cdr:x>0.68685</cdr:x>
      <cdr:y>0.44987</cdr:y>
    </cdr:to>
    <cdr:cxnSp macro="">
      <cdr:nvCxnSpPr>
        <cdr:cNvPr id="17" name="直線コネクタ 16">
          <a:extLst xmlns:a="http://schemas.openxmlformats.org/drawingml/2006/main">
            <a:ext uri="{FF2B5EF4-FFF2-40B4-BE49-F238E27FC236}">
              <a16:creationId xmlns:a16="http://schemas.microsoft.com/office/drawing/2014/main" id="{7E02A692-EAE1-4536-BBA1-27E3FB1672F3}"/>
            </a:ext>
          </a:extLst>
        </cdr:cNvPr>
        <cdr:cNvCxnSpPr/>
      </cdr:nvCxnSpPr>
      <cdr:spPr>
        <a:xfrm xmlns:a="http://schemas.openxmlformats.org/drawingml/2006/main" flipV="1">
          <a:off x="3133250" y="1410180"/>
          <a:ext cx="2885108" cy="784304"/>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0.26701</cdr:x>
      <cdr:y>0.55759</cdr:y>
    </cdr:from>
    <cdr:to>
      <cdr:x>0.35853</cdr:x>
      <cdr:y>0.7156</cdr:y>
    </cdr:to>
    <cdr:cxnSp macro="">
      <cdr:nvCxnSpPr>
        <cdr:cNvPr id="22" name="直線コネクタ 21">
          <a:extLst xmlns:a="http://schemas.openxmlformats.org/drawingml/2006/main">
            <a:ext uri="{FF2B5EF4-FFF2-40B4-BE49-F238E27FC236}">
              <a16:creationId xmlns:a16="http://schemas.microsoft.com/office/drawing/2014/main" id="{6742ADA8-47E0-413E-8BE8-D47E6D956598}"/>
            </a:ext>
          </a:extLst>
        </cdr:cNvPr>
        <cdr:cNvCxnSpPr/>
      </cdr:nvCxnSpPr>
      <cdr:spPr>
        <a:xfrm xmlns:a="http://schemas.openxmlformats.org/drawingml/2006/main" flipH="1">
          <a:off x="2289821" y="2653216"/>
          <a:ext cx="784860" cy="751840"/>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0.56112</cdr:x>
      <cdr:y>0.29182</cdr:y>
    </cdr:from>
    <cdr:to>
      <cdr:x>0.79434</cdr:x>
      <cdr:y>0.44976</cdr:y>
    </cdr:to>
    <cdr:cxnSp macro="">
      <cdr:nvCxnSpPr>
        <cdr:cNvPr id="27" name="直線コネクタ 26">
          <a:extLst xmlns:a="http://schemas.openxmlformats.org/drawingml/2006/main">
            <a:ext uri="{FF2B5EF4-FFF2-40B4-BE49-F238E27FC236}">
              <a16:creationId xmlns:a16="http://schemas.microsoft.com/office/drawing/2014/main" id="{1FC56E86-87D7-4C01-BDDE-957A5B8963D8}"/>
            </a:ext>
          </a:extLst>
        </cdr:cNvPr>
        <cdr:cNvCxnSpPr/>
      </cdr:nvCxnSpPr>
      <cdr:spPr>
        <a:xfrm xmlns:a="http://schemas.openxmlformats.org/drawingml/2006/main" flipH="1">
          <a:off x="4916680" y="1423519"/>
          <a:ext cx="2043560" cy="770408"/>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0.52077</cdr:x>
      <cdr:y>0.55599</cdr:y>
    </cdr:from>
    <cdr:to>
      <cdr:x>0.56082</cdr:x>
      <cdr:y>0.71911</cdr:y>
    </cdr:to>
    <cdr:cxnSp macro="">
      <cdr:nvCxnSpPr>
        <cdr:cNvPr id="29" name="直線コネクタ 28">
          <a:extLst xmlns:a="http://schemas.openxmlformats.org/drawingml/2006/main">
            <a:ext uri="{FF2B5EF4-FFF2-40B4-BE49-F238E27FC236}">
              <a16:creationId xmlns:a16="http://schemas.microsoft.com/office/drawing/2014/main" id="{00FF2199-3EA8-46F1-9150-A8D386CF220B}"/>
            </a:ext>
          </a:extLst>
        </cdr:cNvPr>
        <cdr:cNvCxnSpPr/>
      </cdr:nvCxnSpPr>
      <cdr:spPr>
        <a:xfrm xmlns:a="http://schemas.openxmlformats.org/drawingml/2006/main" flipH="1">
          <a:off x="4563121" y="2712116"/>
          <a:ext cx="350930" cy="795697"/>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0.3158</cdr:x>
      <cdr:y>0.60655</cdr:y>
    </cdr:from>
    <cdr:to>
      <cdr:x>0.5566</cdr:x>
      <cdr:y>0.69387</cdr:y>
    </cdr:to>
    <cdr:sp macro="" textlink="">
      <cdr:nvSpPr>
        <cdr:cNvPr id="44" name="テキスト ボックス 43"/>
        <cdr:cNvSpPr txBox="1"/>
      </cdr:nvSpPr>
      <cdr:spPr>
        <a:xfrm xmlns:a="http://schemas.openxmlformats.org/drawingml/2006/main">
          <a:off x="2753091" y="2886165"/>
          <a:ext cx="2099263" cy="4154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rPr>
            <a:t>スーパーマーケット</a:t>
          </a:r>
        </a:p>
      </cdr:txBody>
    </cdr:sp>
  </cdr:relSizeAnchor>
  <cdr:relSizeAnchor xmlns:cdr="http://schemas.openxmlformats.org/drawingml/2006/chartDrawing">
    <cdr:from>
      <cdr:x>0.58933</cdr:x>
      <cdr:y>0.60655</cdr:y>
    </cdr:from>
    <cdr:to>
      <cdr:x>0.75765</cdr:x>
      <cdr:y>0.70357</cdr:y>
    </cdr:to>
    <cdr:sp macro="" textlink="">
      <cdr:nvSpPr>
        <cdr:cNvPr id="45" name="テキスト ボックス 44"/>
        <cdr:cNvSpPr txBox="1"/>
      </cdr:nvSpPr>
      <cdr:spPr>
        <a:xfrm xmlns:a="http://schemas.openxmlformats.org/drawingml/2006/main">
          <a:off x="5137666" y="2886165"/>
          <a:ext cx="1467470" cy="4616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rPr>
            <a:t>その他</a:t>
          </a:r>
        </a:p>
      </cdr:txBody>
    </cdr:sp>
  </cdr:relSizeAnchor>
  <cdr:relSizeAnchor xmlns:cdr="http://schemas.openxmlformats.org/drawingml/2006/chartDrawing">
    <cdr:from>
      <cdr:x>0</cdr:x>
      <cdr:y>0.10884</cdr:y>
    </cdr:from>
    <cdr:to>
      <cdr:x>0.11801</cdr:x>
      <cdr:y>0.17041</cdr:y>
    </cdr:to>
    <cdr:sp macro="" textlink="">
      <cdr:nvSpPr>
        <cdr:cNvPr id="2" name="テキスト ボックス 1"/>
        <cdr:cNvSpPr txBox="1"/>
      </cdr:nvSpPr>
      <cdr:spPr>
        <a:xfrm xmlns:a="http://schemas.openxmlformats.org/drawingml/2006/main">
          <a:off x="-8879" y="517914"/>
          <a:ext cx="1012053" cy="2929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rPr>
            <a:t>（年度）</a:t>
          </a:r>
        </a:p>
      </cdr:txBody>
    </cdr:sp>
  </cdr:relSizeAnchor>
</c:userShapes>
</file>

<file path=ppt/drawings/drawing9.xml><?xml version="1.0" encoding="utf-8"?>
<c:userShapes xmlns:c="http://schemas.openxmlformats.org/drawingml/2006/chart">
  <cdr:relSizeAnchor xmlns:cdr="http://schemas.openxmlformats.org/drawingml/2006/chartDrawing">
    <cdr:from>
      <cdr:x>0.20992</cdr:x>
      <cdr:y>0.27596</cdr:y>
    </cdr:from>
    <cdr:to>
      <cdr:x>0.23206</cdr:x>
      <cdr:y>0.44083</cdr:y>
    </cdr:to>
    <cdr:cxnSp macro="">
      <cdr:nvCxnSpPr>
        <cdr:cNvPr id="3" name="直線コネクタ 2">
          <a:extLst xmlns:a="http://schemas.openxmlformats.org/drawingml/2006/main">
            <a:ext uri="{FF2B5EF4-FFF2-40B4-BE49-F238E27FC236}">
              <a16:creationId xmlns:a16="http://schemas.microsoft.com/office/drawing/2014/main" id="{FCFDAE03-977A-436E-92D8-62FBB6F29048}"/>
            </a:ext>
          </a:extLst>
        </cdr:cNvPr>
        <cdr:cNvCxnSpPr/>
      </cdr:nvCxnSpPr>
      <cdr:spPr>
        <a:xfrm xmlns:a="http://schemas.openxmlformats.org/drawingml/2006/main">
          <a:off x="1805940" y="1135111"/>
          <a:ext cx="190500" cy="678180"/>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0.11072</cdr:x>
      <cdr:y>0.58903</cdr:y>
    </cdr:from>
    <cdr:to>
      <cdr:x>0.25465</cdr:x>
      <cdr:y>0.68166</cdr:y>
    </cdr:to>
    <cdr:sp macro="" textlink="">
      <cdr:nvSpPr>
        <cdr:cNvPr id="5" name="テキスト ボックス 4"/>
        <cdr:cNvSpPr txBox="1"/>
      </cdr:nvSpPr>
      <cdr:spPr>
        <a:xfrm xmlns:a="http://schemas.openxmlformats.org/drawingml/2006/main">
          <a:off x="952500" y="2422891"/>
          <a:ext cx="123825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latin typeface="メイリオ" panose="020B0604030504040204" pitchFamily="50" charset="-128"/>
              <a:ea typeface="メイリオ" panose="020B0604030504040204" pitchFamily="50" charset="-128"/>
            </a:rPr>
            <a:t>卸売</a:t>
          </a:r>
        </a:p>
      </cdr:txBody>
    </cdr:sp>
  </cdr:relSizeAnchor>
  <cdr:relSizeAnchor xmlns:cdr="http://schemas.openxmlformats.org/drawingml/2006/chartDrawing">
    <cdr:from>
      <cdr:x>0.35164</cdr:x>
      <cdr:y>0.58949</cdr:y>
    </cdr:from>
    <cdr:to>
      <cdr:x>0.64836</cdr:x>
      <cdr:y>0.67193</cdr:y>
    </cdr:to>
    <cdr:sp macro="" textlink="">
      <cdr:nvSpPr>
        <cdr:cNvPr id="6" name="テキスト ボックス 5"/>
        <cdr:cNvSpPr txBox="1"/>
      </cdr:nvSpPr>
      <cdr:spPr>
        <a:xfrm xmlns:a="http://schemas.openxmlformats.org/drawingml/2006/main">
          <a:off x="3025151" y="2424788"/>
          <a:ext cx="2552677" cy="3391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latin typeface="メイリオ" panose="020B0604030504040204" pitchFamily="50" charset="-128"/>
              <a:ea typeface="メイリオ" panose="020B0604030504040204" pitchFamily="50" charset="-128"/>
            </a:rPr>
            <a:t>小売</a:t>
          </a:r>
        </a:p>
      </cdr:txBody>
    </cdr:sp>
  </cdr:relSizeAnchor>
  <cdr:relSizeAnchor xmlns:cdr="http://schemas.openxmlformats.org/drawingml/2006/chartDrawing">
    <cdr:from>
      <cdr:x>0.829</cdr:x>
      <cdr:y>0.59077</cdr:y>
    </cdr:from>
    <cdr:to>
      <cdr:x>1</cdr:x>
      <cdr:y>0.72856</cdr:y>
    </cdr:to>
    <cdr:sp macro="" textlink="">
      <cdr:nvSpPr>
        <cdr:cNvPr id="2" name="テキスト ボックス 1"/>
        <cdr:cNvSpPr txBox="1"/>
      </cdr:nvSpPr>
      <cdr:spPr>
        <a:xfrm xmlns:a="http://schemas.openxmlformats.org/drawingml/2006/main">
          <a:off x="7131876" y="2430067"/>
          <a:ext cx="1471104" cy="5667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latin typeface="メイリオ" panose="020B0604030504040204" pitchFamily="50" charset="-128"/>
              <a:ea typeface="メイリオ" panose="020B0604030504040204" pitchFamily="50" charset="-128"/>
            </a:rPr>
            <a:t>消費者</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7.588"/>
    </inkml:context>
    <inkml:brush xml:id="br0">
      <inkml:brushProperty name="width" value="0.028" units="cm"/>
      <inkml:brushProperty name="height" value="0.028" units="cm"/>
      <inkml:brushProperty name="color" value="#808080"/>
    </inkml:brush>
  </inkml:definitions>
  <inkml:trace contextRef="#ctx0" brushRef="#br0">4248-567</inkml:trace>
  <inkml:trace contextRef="#ctx0" brushRef="#br0" timeOffset="-9754">6369 1579</inkml:trace>
  <inkml:trace contextRef="#ctx0" brushRef="#br0" timeOffset="-7882">6196 1529</inkml:trace>
  <inkml:trace contextRef="#ctx0" brushRef="#br0" timeOffset="-7666">6196 1529</inkml:trace>
  <inkml:trace contextRef="#ctx0" brushRef="#br0" timeOffset="-8497">6319 1579</inkml:trace>
  <inkml:trace contextRef="#ctx0" brushRef="#br0" timeOffset="-8951">6369 1579</inkml:trace>
  <inkml:trace contextRef="#ctx0" brushRef="#br0" timeOffset="919">5432 666</inkml:trace>
  <inkml:trace contextRef="#ctx0" brushRef="#br0" timeOffset="1135">5432 666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2.659"/>
    </inkml:context>
    <inkml:brush xml:id="br0">
      <inkml:brushProperty name="width" value="0.028" units="cm"/>
      <inkml:brushProperty name="height" value="0.028" units="cm"/>
      <inkml:brushProperty name="color" value="#808080"/>
    </inkml:brush>
  </inkml:definitions>
  <inkml:trace contextRef="#ctx0" brushRef="#br0">6333 1062</inkml:trace>
  <inkml:trace contextRef="#ctx0" brushRef="#br0" timeOffset="401">7270 446</inkml:trace>
  <inkml:trace contextRef="#ctx0" brushRef="#br0" timeOffset="642">7394 520,'5'0,"2"0</inkml:trace>
  <inkml:trace contextRef="#ctx0" brushRef="#br0" timeOffset="889">7467 717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2.659"/>
    </inkml:context>
    <inkml:brush xml:id="br0">
      <inkml:brushProperty name="width" value="0.028" units="cm"/>
      <inkml:brushProperty name="height" value="0.028" units="cm"/>
      <inkml:brushProperty name="color" value="#808080"/>
    </inkml:brush>
  </inkml:definitions>
  <inkml:trace contextRef="#ctx0" brushRef="#br0">6333 1062</inkml:trace>
  <inkml:trace contextRef="#ctx0" brushRef="#br0" timeOffset="401">7270 446</inkml:trace>
  <inkml:trace contextRef="#ctx0" brushRef="#br0" timeOffset="642">7394 520,'5'0,"2"0</inkml:trace>
  <inkml:trace contextRef="#ctx0" brushRef="#br0" timeOffset="889">7467 717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7.588"/>
    </inkml:context>
    <inkml:brush xml:id="br0">
      <inkml:brushProperty name="width" value="0.028" units="cm"/>
      <inkml:brushProperty name="height" value="0.028" units="cm"/>
      <inkml:brushProperty name="color" value="#808080"/>
    </inkml:brush>
  </inkml:definitions>
  <inkml:trace contextRef="#ctx0" brushRef="#br0">4248-567</inkml:trace>
  <inkml:trace contextRef="#ctx0" brushRef="#br0" timeOffset="-9754">6369 1579</inkml:trace>
  <inkml:trace contextRef="#ctx0" brushRef="#br0" timeOffset="-7882">6196 1529</inkml:trace>
  <inkml:trace contextRef="#ctx0" brushRef="#br0" timeOffset="-7666">6196 1529</inkml:trace>
  <inkml:trace contextRef="#ctx0" brushRef="#br0" timeOffset="-8497">6319 1579</inkml:trace>
  <inkml:trace contextRef="#ctx0" brushRef="#br0" timeOffset="-8951">6369 1579</inkml:trace>
  <inkml:trace contextRef="#ctx0" brushRef="#br0" timeOffset="919">5432 666</inkml:trace>
  <inkml:trace contextRef="#ctx0" brushRef="#br0" timeOffset="1135">5432 666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2.659"/>
    </inkml:context>
    <inkml:brush xml:id="br0">
      <inkml:brushProperty name="width" value="0.028" units="cm"/>
      <inkml:brushProperty name="height" value="0.028" units="cm"/>
      <inkml:brushProperty name="color" value="#808080"/>
    </inkml:brush>
  </inkml:definitions>
  <inkml:trace contextRef="#ctx0" brushRef="#br0">6333 1062</inkml:trace>
  <inkml:trace contextRef="#ctx0" brushRef="#br0" timeOffset="401">7270 446</inkml:trace>
  <inkml:trace contextRef="#ctx0" brushRef="#br0" timeOffset="642">7394 520,'5'0,"2"0</inkml:trace>
  <inkml:trace contextRef="#ctx0" brushRef="#br0" timeOffset="889">7467 717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7.588"/>
    </inkml:context>
    <inkml:brush xml:id="br0">
      <inkml:brushProperty name="width" value="0.028" units="cm"/>
      <inkml:brushProperty name="height" value="0.028" units="cm"/>
      <inkml:brushProperty name="color" value="#808080"/>
    </inkml:brush>
  </inkml:definitions>
  <inkml:trace contextRef="#ctx0" brushRef="#br0">4248-567</inkml:trace>
  <inkml:trace contextRef="#ctx0" brushRef="#br0" timeOffset="-9754">6369 1579</inkml:trace>
  <inkml:trace contextRef="#ctx0" brushRef="#br0" timeOffset="-7882">6196 1529</inkml:trace>
  <inkml:trace contextRef="#ctx0" brushRef="#br0" timeOffset="-7666">6196 1529</inkml:trace>
  <inkml:trace contextRef="#ctx0" brushRef="#br0" timeOffset="-8497">6319 1579</inkml:trace>
  <inkml:trace contextRef="#ctx0" brushRef="#br0" timeOffset="-8951">6369 1579</inkml:trace>
  <inkml:trace contextRef="#ctx0" brushRef="#br0" timeOffset="919">5432 666</inkml:trace>
  <inkml:trace contextRef="#ctx0" brushRef="#br0" timeOffset="1135">5432 666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2.659"/>
    </inkml:context>
    <inkml:brush xml:id="br0">
      <inkml:brushProperty name="width" value="0.028" units="cm"/>
      <inkml:brushProperty name="height" value="0.028" units="cm"/>
      <inkml:brushProperty name="color" value="#808080"/>
    </inkml:brush>
  </inkml:definitions>
  <inkml:trace contextRef="#ctx0" brushRef="#br0">6333 1062</inkml:trace>
  <inkml:trace contextRef="#ctx0" brushRef="#br0" timeOffset="401">7270 446</inkml:trace>
  <inkml:trace contextRef="#ctx0" brushRef="#br0" timeOffset="642">7394 520,'5'0,"2"0</inkml:trace>
  <inkml:trace contextRef="#ctx0" brushRef="#br0" timeOffset="889">7467 717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7.588"/>
    </inkml:context>
    <inkml:brush xml:id="br0">
      <inkml:brushProperty name="width" value="0.028" units="cm"/>
      <inkml:brushProperty name="height" value="0.028" units="cm"/>
      <inkml:brushProperty name="color" value="#808080"/>
    </inkml:brush>
  </inkml:definitions>
  <inkml:trace contextRef="#ctx0" brushRef="#br0">4248-567</inkml:trace>
  <inkml:trace contextRef="#ctx0" brushRef="#br0" timeOffset="-9754">6369 1579</inkml:trace>
  <inkml:trace contextRef="#ctx0" brushRef="#br0" timeOffset="-7882">6196 1529</inkml:trace>
  <inkml:trace contextRef="#ctx0" brushRef="#br0" timeOffset="-7666">6196 1529</inkml:trace>
  <inkml:trace contextRef="#ctx0" brushRef="#br0" timeOffset="-8497">6319 1579</inkml:trace>
  <inkml:trace contextRef="#ctx0" brushRef="#br0" timeOffset="-8951">6369 1579</inkml:trace>
  <inkml:trace contextRef="#ctx0" brushRef="#br0" timeOffset="919">5432 666</inkml:trace>
  <inkml:trace contextRef="#ctx0" brushRef="#br0" timeOffset="1135">5432 666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2.659"/>
    </inkml:context>
    <inkml:brush xml:id="br0">
      <inkml:brushProperty name="width" value="0.028" units="cm"/>
      <inkml:brushProperty name="height" value="0.028" units="cm"/>
      <inkml:brushProperty name="color" value="#808080"/>
    </inkml:brush>
  </inkml:definitions>
  <inkml:trace contextRef="#ctx0" brushRef="#br0">6333 1062</inkml:trace>
  <inkml:trace contextRef="#ctx0" brushRef="#br0" timeOffset="401">7270 446</inkml:trace>
  <inkml:trace contextRef="#ctx0" brushRef="#br0" timeOffset="642">7394 520,'5'0,"2"0</inkml:trace>
  <inkml:trace contextRef="#ctx0" brushRef="#br0" timeOffset="889">7467 717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6-13T08:22:47.588"/>
    </inkml:context>
    <inkml:brush xml:id="br0">
      <inkml:brushProperty name="width" value="0.028" units="cm"/>
      <inkml:brushProperty name="height" value="0.028" units="cm"/>
      <inkml:brushProperty name="color" value="#808080"/>
    </inkml:brush>
  </inkml:definitions>
  <inkml:trace contextRef="#ctx0" brushRef="#br0">4248-567</inkml:trace>
  <inkml:trace contextRef="#ctx0" brushRef="#br0" timeOffset="-9754">6369 1579</inkml:trace>
  <inkml:trace contextRef="#ctx0" brushRef="#br0" timeOffset="-7882">6196 1529</inkml:trace>
  <inkml:trace contextRef="#ctx0" brushRef="#br0" timeOffset="-7666">6196 1529</inkml:trace>
  <inkml:trace contextRef="#ctx0" brushRef="#br0" timeOffset="-8497">6319 1579</inkml:trace>
  <inkml:trace contextRef="#ctx0" brushRef="#br0" timeOffset="-8951">6369 1579</inkml:trace>
  <inkml:trace contextRef="#ctx0" brushRef="#br0" timeOffset="919">5432 666</inkml:trace>
  <inkml:trace contextRef="#ctx0" brushRef="#br0" timeOffset="1135">5432 666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40775-3606-467A-88FF-BCAB4FC85D2E}" type="datetimeFigureOut">
              <a:rPr kumimoji="1" lang="ja-JP" altLang="en-US" smtClean="0"/>
              <a:t>2017/6/23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1C110-4762-4114-AE24-34056FD80CBE}" type="slidenum">
              <a:rPr kumimoji="1" lang="ja-JP" altLang="en-US" smtClean="0"/>
              <a:t>‹#›</a:t>
            </a:fld>
            <a:endParaRPr kumimoji="1" lang="ja-JP" altLang="en-US"/>
          </a:p>
        </p:txBody>
      </p:sp>
    </p:spTree>
    <p:extLst>
      <p:ext uri="{BB962C8B-B14F-4D97-AF65-F5344CB8AC3E}">
        <p14:creationId xmlns:p14="http://schemas.microsoft.com/office/powerpoint/2010/main" val="5406988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12E711-DD55-4D7D-B567-024CD3FD1607}"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1450881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12E711-DD55-4D7D-B567-024CD3FD1607}" type="slidenum">
              <a:rPr kumimoji="1" lang="ja-JP" altLang="en-US" smtClean="0"/>
              <a:t>91</a:t>
            </a:fld>
            <a:endParaRPr kumimoji="1" lang="ja-JP" altLang="en-US"/>
          </a:p>
        </p:txBody>
      </p:sp>
    </p:spTree>
    <p:extLst>
      <p:ext uri="{BB962C8B-B14F-4D97-AF65-F5344CB8AC3E}">
        <p14:creationId xmlns:p14="http://schemas.microsoft.com/office/powerpoint/2010/main" val="359730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11C110-4762-4114-AE24-34056FD80CBE}" type="slidenum">
              <a:rPr kumimoji="1" lang="ja-JP" altLang="en-US" smtClean="0"/>
              <a:t>11</a:t>
            </a:fld>
            <a:endParaRPr kumimoji="1" lang="ja-JP" altLang="en-US"/>
          </a:p>
        </p:txBody>
      </p:sp>
    </p:spTree>
    <p:extLst>
      <p:ext uri="{BB962C8B-B14F-4D97-AF65-F5344CB8AC3E}">
        <p14:creationId xmlns:p14="http://schemas.microsoft.com/office/powerpoint/2010/main" val="3673319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12E711-DD55-4D7D-B567-024CD3FD1607}" type="slidenum">
              <a:rPr kumimoji="1" lang="ja-JP" altLang="en-US" smtClean="0"/>
              <a:t>54</a:t>
            </a:fld>
            <a:endParaRPr kumimoji="1" lang="ja-JP" altLang="en-US"/>
          </a:p>
        </p:txBody>
      </p:sp>
    </p:spTree>
    <p:extLst>
      <p:ext uri="{BB962C8B-B14F-4D97-AF65-F5344CB8AC3E}">
        <p14:creationId xmlns:p14="http://schemas.microsoft.com/office/powerpoint/2010/main" val="220105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11C110-4762-4114-AE24-34056FD80CBE}" type="slidenum">
              <a:rPr kumimoji="1" lang="ja-JP" altLang="en-US" smtClean="0"/>
              <a:t>61</a:t>
            </a:fld>
            <a:endParaRPr kumimoji="1" lang="ja-JP" altLang="en-US"/>
          </a:p>
        </p:txBody>
      </p:sp>
    </p:spTree>
    <p:extLst>
      <p:ext uri="{BB962C8B-B14F-4D97-AF65-F5344CB8AC3E}">
        <p14:creationId xmlns:p14="http://schemas.microsoft.com/office/powerpoint/2010/main" val="253775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11C110-4762-4114-AE24-34056FD80CBE}" type="slidenum">
              <a:rPr kumimoji="1" lang="ja-JP" altLang="en-US" smtClean="0"/>
              <a:t>74</a:t>
            </a:fld>
            <a:endParaRPr kumimoji="1" lang="ja-JP" altLang="en-US"/>
          </a:p>
        </p:txBody>
      </p:sp>
    </p:spTree>
    <p:extLst>
      <p:ext uri="{BB962C8B-B14F-4D97-AF65-F5344CB8AC3E}">
        <p14:creationId xmlns:p14="http://schemas.microsoft.com/office/powerpoint/2010/main" val="46546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12E711-DD55-4D7D-B567-024CD3FD1607}" type="slidenum">
              <a:rPr kumimoji="1" lang="ja-JP" altLang="en-US" smtClean="0"/>
              <a:t>86</a:t>
            </a:fld>
            <a:endParaRPr kumimoji="1" lang="ja-JP" altLang="en-US"/>
          </a:p>
        </p:txBody>
      </p:sp>
    </p:spTree>
    <p:extLst>
      <p:ext uri="{BB962C8B-B14F-4D97-AF65-F5344CB8AC3E}">
        <p14:creationId xmlns:p14="http://schemas.microsoft.com/office/powerpoint/2010/main" val="82267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12E711-DD55-4D7D-B567-024CD3FD1607}" type="slidenum">
              <a:rPr kumimoji="1" lang="ja-JP" altLang="en-US" smtClean="0"/>
              <a:t>87</a:t>
            </a:fld>
            <a:endParaRPr kumimoji="1" lang="ja-JP" altLang="en-US"/>
          </a:p>
        </p:txBody>
      </p:sp>
    </p:spTree>
    <p:extLst>
      <p:ext uri="{BB962C8B-B14F-4D97-AF65-F5344CB8AC3E}">
        <p14:creationId xmlns:p14="http://schemas.microsoft.com/office/powerpoint/2010/main" val="3609186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12E711-DD55-4D7D-B567-024CD3FD1607}" type="slidenum">
              <a:rPr kumimoji="1" lang="ja-JP" altLang="en-US" smtClean="0"/>
              <a:t>88</a:t>
            </a:fld>
            <a:endParaRPr kumimoji="1" lang="ja-JP" altLang="en-US"/>
          </a:p>
        </p:txBody>
      </p:sp>
    </p:spTree>
    <p:extLst>
      <p:ext uri="{BB962C8B-B14F-4D97-AF65-F5344CB8AC3E}">
        <p14:creationId xmlns:p14="http://schemas.microsoft.com/office/powerpoint/2010/main" val="337267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12E711-DD55-4D7D-B567-024CD3FD1607}" type="slidenum">
              <a:rPr kumimoji="1" lang="ja-JP" altLang="en-US" smtClean="0"/>
              <a:t>89</a:t>
            </a:fld>
            <a:endParaRPr kumimoji="1" lang="ja-JP" altLang="en-US"/>
          </a:p>
        </p:txBody>
      </p:sp>
    </p:spTree>
    <p:extLst>
      <p:ext uri="{BB962C8B-B14F-4D97-AF65-F5344CB8AC3E}">
        <p14:creationId xmlns:p14="http://schemas.microsoft.com/office/powerpoint/2010/main" val="1026932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Master" Target="../slideMasters/slideMaster3.xml"/><Relationship Id="rId1" Type="http://schemas.openxmlformats.org/officeDocument/2006/relationships/vmlDrawing" Target="../drawings/vmlDrawing1.vml"/><Relationship Id="rId5" Type="http://schemas.openxmlformats.org/officeDocument/2006/relationships/package" Target="../embeddings/Microsoft_Excel_Worksheet1.xlsx"/><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Master" Target="../slideMasters/slideMaster3.xml"/><Relationship Id="rId1" Type="http://schemas.openxmlformats.org/officeDocument/2006/relationships/vmlDrawing" Target="../drawings/vmlDrawing2.vml"/><Relationship Id="rId5" Type="http://schemas.openxmlformats.org/officeDocument/2006/relationships/package" Target="../embeddings/Microsoft_Excel_Worksheet3.xlsx"/><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2F2E2EE-67E1-4559-8A40-0EC49A0E9C22}"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52F857-E401-4BB2-BA50-D5CC599F5C21}" type="slidenum">
              <a:rPr lang="ja-JP" altLang="en-US" smtClean="0"/>
              <a:pPr/>
              <a:t>‹#›</a:t>
            </a:fld>
            <a:endParaRPr lang="ja-JP" altLang="en-US" dirty="0"/>
          </a:p>
        </p:txBody>
      </p:sp>
    </p:spTree>
    <p:extLst>
      <p:ext uri="{BB962C8B-B14F-4D97-AF65-F5344CB8AC3E}">
        <p14:creationId xmlns:p14="http://schemas.microsoft.com/office/powerpoint/2010/main" val="374221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E690BF9-064E-4965-BAD1-706E281A7DD1}"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31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3AAF86-3A63-4154-9FB2-15A5FF97397F}"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50088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DB921D2-B46B-43C4-ABC1-093AF11513A9}"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8CC9B-2CC5-42B3-82AA-278B12529632}" type="slidenum">
              <a:rPr lang="ja-JP" altLang="en-US" smtClean="0"/>
              <a:pPr/>
              <a:t>‹#›</a:t>
            </a:fld>
            <a:endParaRPr lang="ja-JP" altLang="en-US" dirty="0"/>
          </a:p>
        </p:txBody>
      </p:sp>
    </p:spTree>
    <p:extLst>
      <p:ext uri="{BB962C8B-B14F-4D97-AF65-F5344CB8AC3E}">
        <p14:creationId xmlns:p14="http://schemas.microsoft.com/office/powerpoint/2010/main" val="427349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4C3EC7-F693-4C0C-9973-30F1BA2115ED}"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381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1AEEECC-EC92-4455-934A-7DA8DFEBBEFF}"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6072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032A7D-0E86-4D80-8BE0-262E42E69922}"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3531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28D6EA2-F30A-4EF2-84C0-F88554C2D808}"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5655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16D6D6B-6232-4DC0-A1EF-FCB69157E7D3}"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82552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50140-FB22-47F7-BFBD-70CA6A4476A4}"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18160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C60352-BF1B-4639-8625-D5A3367AA60C}"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734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B8E86A-6BB1-4ABB-9C16-B722D735A403}"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3050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65F067F-9EAB-4AB5-A92C-6C604703BC6E}"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6418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F7E5DE-AB2B-4CE2-A183-D0E7BA3F5363}"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0696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21DDB1-DCA7-4317-9558-FA3A2F7DDDB1}"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4048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7D63130-3681-440A-A557-30F9A21936C0}" type="datetime1">
              <a:rPr lang="ja-JP" altLang="en-US" smtClean="0">
                <a:solidFill>
                  <a:prstClr val="black">
                    <a:tint val="75000"/>
                  </a:prstClr>
                </a:solidFill>
              </a:rPr>
              <a:pPr/>
              <a:t>2017/6/23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80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4603CC6-77E0-4197-A48F-73724EA0BFE9}" type="datetime1">
              <a:rPr lang="ja-JP" altLang="en-US" smtClean="0">
                <a:solidFill>
                  <a:prstClr val="black">
                    <a:tint val="75000"/>
                  </a:prstClr>
                </a:solidFill>
              </a:rPr>
              <a:pPr/>
              <a:t>2017/6/23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graphicFrame>
        <p:nvGraphicFramePr>
          <p:cNvPr id="8" name="オブジェクト 7"/>
          <p:cNvGraphicFramePr>
            <a:graphicFrameLocks noChangeAspect="1"/>
          </p:cNvGraphicFramePr>
          <p:nvPr userDrawn="1">
            <p:extLst>
              <p:ext uri="{D42A27DB-BD31-4B8C-83A1-F6EECF244321}">
                <p14:modId xmlns:p14="http://schemas.microsoft.com/office/powerpoint/2010/main" val="2123937661"/>
              </p:ext>
            </p:extLst>
          </p:nvPr>
        </p:nvGraphicFramePr>
        <p:xfrm>
          <a:off x="-18330" y="0"/>
          <a:ext cx="9162330" cy="1112805"/>
        </p:xfrm>
        <a:graphic>
          <a:graphicData uri="http://schemas.openxmlformats.org/presentationml/2006/ole">
            <mc:AlternateContent xmlns:mc="http://schemas.openxmlformats.org/markup-compatibility/2006">
              <mc:Choice xmlns:v="urn:schemas-microsoft-com:vml" Requires="v">
                <p:oleObj spid="_x0000_s46326" name="Worksheet" r:id="rId3" imgW="12138554" imgH="5707270" progId="Excel.Sheet.12">
                  <p:embed/>
                </p:oleObj>
              </mc:Choice>
              <mc:Fallback>
                <p:oleObj name="Worksheet" r:id="rId3" imgW="12138554" imgH="5707270" progId="Excel.Sheet.12">
                  <p:embed/>
                  <p:pic>
                    <p:nvPicPr>
                      <p:cNvPr id="6" name="オブジェクト 5"/>
                      <p:cNvPicPr/>
                      <p:nvPr/>
                    </p:nvPicPr>
                    <p:blipFill>
                      <a:blip r:embed="rId4">
                        <a:lum/>
                      </a:blip>
                      <a:stretch>
                        <a:fillRect/>
                      </a:stretch>
                    </p:blipFill>
                    <p:spPr>
                      <a:xfrm>
                        <a:off x="-18330" y="0"/>
                        <a:ext cx="9162330" cy="1112805"/>
                      </a:xfrm>
                      <a:prstGeom prst="rect">
                        <a:avLst/>
                      </a:prstGeom>
                    </p:spPr>
                  </p:pic>
                </p:oleObj>
              </mc:Fallback>
            </mc:AlternateContent>
          </a:graphicData>
        </a:graphic>
      </p:graphicFrame>
      <p:graphicFrame>
        <p:nvGraphicFramePr>
          <p:cNvPr id="10" name="オブジェクト 9"/>
          <p:cNvGraphicFramePr>
            <a:graphicFrameLocks noChangeAspect="1"/>
          </p:cNvGraphicFramePr>
          <p:nvPr userDrawn="1">
            <p:extLst/>
          </p:nvPr>
        </p:nvGraphicFramePr>
        <p:xfrm>
          <a:off x="-18330" y="6044084"/>
          <a:ext cx="9144000" cy="813916"/>
        </p:xfrm>
        <a:graphic>
          <a:graphicData uri="http://schemas.openxmlformats.org/presentationml/2006/ole">
            <mc:AlternateContent xmlns:mc="http://schemas.openxmlformats.org/markup-compatibility/2006">
              <mc:Choice xmlns:v="urn:schemas-microsoft-com:vml" Requires="v">
                <p:oleObj spid="_x0000_s46327" name="Worksheet" r:id="rId5" imgW="12138554" imgH="5707270" progId="Excel.Sheet.12">
                  <p:embed/>
                </p:oleObj>
              </mc:Choice>
              <mc:Fallback>
                <p:oleObj name="Worksheet" r:id="rId5" imgW="12138554" imgH="5707270" progId="Excel.Sheet.12">
                  <p:embed/>
                  <p:pic>
                    <p:nvPicPr>
                      <p:cNvPr id="10" name="オブジェクト 9"/>
                      <p:cNvPicPr/>
                      <p:nvPr/>
                    </p:nvPicPr>
                    <p:blipFill>
                      <a:blip r:embed="rId4">
                        <a:lum/>
                      </a:blip>
                      <a:stretch>
                        <a:fillRect/>
                      </a:stretch>
                    </p:blipFill>
                    <p:spPr>
                      <a:xfrm>
                        <a:off x="-18330" y="6044084"/>
                        <a:ext cx="9144000" cy="813916"/>
                      </a:xfrm>
                      <a:prstGeom prst="rect">
                        <a:avLst/>
                      </a:prstGeom>
                    </p:spPr>
                  </p:pic>
                </p:oleObj>
              </mc:Fallback>
            </mc:AlternateContent>
          </a:graphicData>
        </a:graphic>
      </p:graphicFrame>
      <p:sp>
        <p:nvSpPr>
          <p:cNvPr id="9" name="Slide Number Placeholder 3"/>
          <p:cNvSpPr txBox="1">
            <a:spLocks/>
          </p:cNvSpPr>
          <p:nvPr userDrawn="1"/>
        </p:nvSpPr>
        <p:spPr>
          <a:xfrm>
            <a:off x="-18330" y="6692601"/>
            <a:ext cx="475530" cy="165401"/>
          </a:xfrm>
          <a:prstGeom prst="rect">
            <a:avLst/>
          </a:prstGeom>
        </p:spPr>
        <p:txBody>
          <a:bodyPr vert="horz" lIns="91440" tIns="45720" rIns="91440" bIns="45720" rtlCol="0" anchor="ctr"/>
          <a:lstStyle>
            <a:defPPr>
              <a:defRPr lang="ja-JP"/>
            </a:defPPr>
            <a:lvl1pPr marL="0" algn="r" defTabSz="914400" rtl="0" eaLnBrk="1" latinLnBrk="0" hangingPunct="1">
              <a:defRPr kumimoji="1" sz="1050" b="1" kern="1200">
                <a:solidFill>
                  <a:srgbClr val="FF097A"/>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37BA193F-3057-417F-9597-0475566DE24F}" type="slidenum">
              <a:rPr lang="ja-JP" altLang="en-US" sz="1050" smtClean="0"/>
              <a:pPr>
                <a:defRPr/>
              </a:pPr>
              <a:t>‹#›</a:t>
            </a:fld>
            <a:endParaRPr lang="ja-JP" altLang="en-US" sz="1050" dirty="0"/>
          </a:p>
        </p:txBody>
      </p:sp>
    </p:spTree>
    <p:extLst>
      <p:ext uri="{BB962C8B-B14F-4D97-AF65-F5344CB8AC3E}">
        <p14:creationId xmlns:p14="http://schemas.microsoft.com/office/powerpoint/2010/main" val="1591228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FE34E24-3CD2-4BE1-9858-A7B0785C99E1}" type="datetime1">
              <a:rPr lang="ja-JP" altLang="en-US" smtClean="0">
                <a:solidFill>
                  <a:prstClr val="black">
                    <a:tint val="75000"/>
                  </a:prstClr>
                </a:solidFill>
              </a:rPr>
              <a:pPr/>
              <a:t>2017/6/23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35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2A1B0C-0D96-4982-B77E-3F9BC4706482}" type="datetime1">
              <a:rPr lang="ja-JP" altLang="en-US" smtClean="0">
                <a:solidFill>
                  <a:prstClr val="black">
                    <a:tint val="75000"/>
                  </a:prstClr>
                </a:solidFill>
              </a:rPr>
              <a:pPr/>
              <a:t>2017/6/23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839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5D752DA-E3AC-4B05-B9F0-7C2B4418BE85}" type="datetime1">
              <a:rPr lang="ja-JP" altLang="en-US" smtClean="0">
                <a:solidFill>
                  <a:prstClr val="black">
                    <a:tint val="75000"/>
                  </a:prstClr>
                </a:solidFill>
              </a:rPr>
              <a:pPr/>
              <a:t>2017/6/23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347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E3A4768-62A9-4512-84B8-74D04EAE3FC4}" type="datetime1">
              <a:rPr lang="ja-JP" altLang="en-US" smtClean="0">
                <a:solidFill>
                  <a:prstClr val="black">
                    <a:tint val="75000"/>
                  </a:prstClr>
                </a:solidFill>
              </a:rPr>
              <a:pPr/>
              <a:t>2017/6/23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712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7506C-18A5-4720-980B-D2B747976D5F}" type="datetime1">
              <a:rPr lang="ja-JP" altLang="en-US" smtClean="0">
                <a:solidFill>
                  <a:prstClr val="black">
                    <a:tint val="75000"/>
                  </a:prstClr>
                </a:solidFill>
              </a:rPr>
              <a:pPr/>
              <a:t>2017/6/23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76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28D2B29-69E8-487E-AFB2-F901973ECAD4}"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2041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453F11-1917-4B2E-A62C-4CFA7852CB1D}" type="datetime1">
              <a:rPr lang="ja-JP" altLang="en-US" smtClean="0">
                <a:solidFill>
                  <a:prstClr val="black">
                    <a:tint val="75000"/>
                  </a:prstClr>
                </a:solidFill>
              </a:rPr>
              <a:pPr/>
              <a:t>2017/6/23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86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D676C43-CED5-4838-84A8-86334F01D2D9}" type="datetime1">
              <a:rPr lang="ja-JP" altLang="en-US" smtClean="0">
                <a:solidFill>
                  <a:prstClr val="black">
                    <a:tint val="75000"/>
                  </a:prstClr>
                </a:solidFill>
              </a:rPr>
              <a:pPr/>
              <a:t>2017/6/23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95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DC8688-DD18-4266-8D70-650C2CC3F8F2}" type="datetime1">
              <a:rPr lang="ja-JP" altLang="en-US" smtClean="0">
                <a:solidFill>
                  <a:prstClr val="black">
                    <a:tint val="75000"/>
                  </a:prstClr>
                </a:solidFill>
              </a:rPr>
              <a:pPr/>
              <a:t>2017/6/23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974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9C48E-18CB-4EB6-935E-B4BEDF540886}" type="datetime1">
              <a:rPr lang="ja-JP" altLang="en-US" smtClean="0">
                <a:solidFill>
                  <a:prstClr val="black">
                    <a:tint val="75000"/>
                  </a:prstClr>
                </a:solidFill>
              </a:rPr>
              <a:pPr/>
              <a:t>2017/6/23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220C7-8C87-45F7-9479-13519FE00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320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userDrawn="1">
            <p:extLst/>
          </p:nvPr>
        </p:nvGraphicFramePr>
        <p:xfrm>
          <a:off x="-18330" y="2"/>
          <a:ext cx="9144000" cy="1112805"/>
        </p:xfrm>
        <a:graphic>
          <a:graphicData uri="http://schemas.openxmlformats.org/presentationml/2006/ole">
            <mc:AlternateContent xmlns:mc="http://schemas.openxmlformats.org/markup-compatibility/2006">
              <mc:Choice xmlns:v="urn:schemas-microsoft-com:vml" Requires="v">
                <p:oleObj spid="_x0000_s32002" name="Worksheet" r:id="rId3" imgW="12138554" imgH="5707270" progId="Excel.Sheet.12">
                  <p:embed/>
                </p:oleObj>
              </mc:Choice>
              <mc:Fallback>
                <p:oleObj name="Worksheet" r:id="rId3" imgW="12138554" imgH="5707270" progId="Excel.Sheet.12">
                  <p:embed/>
                  <p:pic>
                    <p:nvPicPr>
                      <p:cNvPr id="6" name="オブジェクト 5"/>
                      <p:cNvPicPr/>
                      <p:nvPr/>
                    </p:nvPicPr>
                    <p:blipFill>
                      <a:blip r:embed="rId4">
                        <a:lum/>
                      </a:blip>
                      <a:stretch>
                        <a:fillRect/>
                      </a:stretch>
                    </p:blipFill>
                    <p:spPr>
                      <a:xfrm>
                        <a:off x="-18330" y="2"/>
                        <a:ext cx="9144000" cy="1112805"/>
                      </a:xfrm>
                      <a:prstGeom prst="rect">
                        <a:avLst/>
                      </a:prstGeom>
                    </p:spPr>
                  </p:pic>
                </p:oleObj>
              </mc:Fallback>
            </mc:AlternateContent>
          </a:graphicData>
        </a:graphic>
      </p:graphicFrame>
      <p:graphicFrame>
        <p:nvGraphicFramePr>
          <p:cNvPr id="10" name="オブジェクト 9"/>
          <p:cNvGraphicFramePr>
            <a:graphicFrameLocks noChangeAspect="1"/>
          </p:cNvGraphicFramePr>
          <p:nvPr userDrawn="1">
            <p:extLst>
              <p:ext uri="{D42A27DB-BD31-4B8C-83A1-F6EECF244321}">
                <p14:modId xmlns:p14="http://schemas.microsoft.com/office/powerpoint/2010/main" val="2253444375"/>
              </p:ext>
            </p:extLst>
          </p:nvPr>
        </p:nvGraphicFramePr>
        <p:xfrm>
          <a:off x="-18331" y="6044084"/>
          <a:ext cx="9162353" cy="813918"/>
        </p:xfrm>
        <a:graphic>
          <a:graphicData uri="http://schemas.openxmlformats.org/presentationml/2006/ole">
            <mc:AlternateContent xmlns:mc="http://schemas.openxmlformats.org/markup-compatibility/2006">
              <mc:Choice xmlns:v="urn:schemas-microsoft-com:vml" Requires="v">
                <p:oleObj spid="_x0000_s32003" name="Worksheet" r:id="rId5" imgW="12138554" imgH="5707270" progId="Excel.Sheet.12">
                  <p:embed/>
                </p:oleObj>
              </mc:Choice>
              <mc:Fallback>
                <p:oleObj name="Worksheet" r:id="rId5" imgW="12138554" imgH="5707270" progId="Excel.Sheet.12">
                  <p:embed/>
                  <p:pic>
                    <p:nvPicPr>
                      <p:cNvPr id="10" name="オブジェクト 9"/>
                      <p:cNvPicPr/>
                      <p:nvPr/>
                    </p:nvPicPr>
                    <p:blipFill>
                      <a:blip r:embed="rId4">
                        <a:lum/>
                      </a:blip>
                      <a:stretch>
                        <a:fillRect/>
                      </a:stretch>
                    </p:blipFill>
                    <p:spPr>
                      <a:xfrm>
                        <a:off x="-18331" y="6044084"/>
                        <a:ext cx="9162353" cy="813918"/>
                      </a:xfrm>
                      <a:prstGeom prst="rect">
                        <a:avLst/>
                      </a:prstGeom>
                    </p:spPr>
                  </p:pic>
                </p:oleObj>
              </mc:Fallback>
            </mc:AlternateContent>
          </a:graphicData>
        </a:graphic>
      </p:graphicFrame>
      <p:sp>
        <p:nvSpPr>
          <p:cNvPr id="11" name="Slide Number Placeholder 3"/>
          <p:cNvSpPr txBox="1">
            <a:spLocks/>
          </p:cNvSpPr>
          <p:nvPr userDrawn="1"/>
        </p:nvSpPr>
        <p:spPr>
          <a:xfrm>
            <a:off x="-18330" y="6692601"/>
            <a:ext cx="475530" cy="165401"/>
          </a:xfrm>
          <a:prstGeom prst="rect">
            <a:avLst/>
          </a:prstGeom>
        </p:spPr>
        <p:txBody>
          <a:bodyPr vert="horz" lIns="91440" tIns="45720" rIns="91440" bIns="45720" rtlCol="0" anchor="ctr"/>
          <a:lstStyle>
            <a:defPPr>
              <a:defRPr lang="ja-JP"/>
            </a:defPPr>
            <a:lvl1pPr marL="0" algn="r" defTabSz="914400" rtl="0" eaLnBrk="1" latinLnBrk="0" hangingPunct="1">
              <a:defRPr kumimoji="1" sz="1050" b="1" kern="1200">
                <a:solidFill>
                  <a:srgbClr val="FF097A"/>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37BA193F-3057-417F-9597-0475566DE24F}" type="slidenum">
              <a:rPr lang="ja-JP" altLang="en-US" sz="1050" smtClean="0"/>
              <a:pPr>
                <a:defRPr/>
              </a:pPr>
              <a:t>‹#›</a:t>
            </a:fld>
            <a:endParaRPr lang="ja-JP" altLang="en-US" sz="1050" dirty="0"/>
          </a:p>
        </p:txBody>
      </p:sp>
    </p:spTree>
    <p:extLst>
      <p:ext uri="{BB962C8B-B14F-4D97-AF65-F5344CB8AC3E}">
        <p14:creationId xmlns:p14="http://schemas.microsoft.com/office/powerpoint/2010/main" val="4139773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CFB7A42-D3D3-434F-8618-A742AC15C2A9}"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BA193F-3057-417F-9597-0475566DE24F}" type="slidenum">
              <a:rPr lang="ja-JP" altLang="en-US" smtClean="0"/>
              <a:pPr/>
              <a:t>‹#›</a:t>
            </a:fld>
            <a:endParaRPr lang="ja-JP" altLang="en-US" dirty="0"/>
          </a:p>
        </p:txBody>
      </p:sp>
    </p:spTree>
    <p:extLst>
      <p:ext uri="{BB962C8B-B14F-4D97-AF65-F5344CB8AC3E}">
        <p14:creationId xmlns:p14="http://schemas.microsoft.com/office/powerpoint/2010/main" val="3985099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42308C-846B-4476-AD85-6A4331994C15}"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96718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799CD1E-43BC-47F7-8DD8-A6EC4FFC49B0}"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3136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F979CF-F516-4B93-9152-03DC7EB93A29}"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5321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5ABEAD0-E529-4F11-ABA7-1979B61F1CDC}"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607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D93B657-CAC8-47D2-8881-CDFBBA72D997}"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48338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9C275CD-333B-4D4E-9620-AF9C73D07173}"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77248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C68F0-E4F8-42C9-8A7E-E3DA9860EB33}"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BA193F-3057-417F-9597-0475566DE24F}" type="slidenum">
              <a:rPr lang="ja-JP" altLang="en-US" smtClean="0"/>
              <a:pPr/>
              <a:t>‹#›</a:t>
            </a:fld>
            <a:endParaRPr lang="ja-JP" altLang="en-US" dirty="0"/>
          </a:p>
        </p:txBody>
      </p:sp>
    </p:spTree>
    <p:extLst>
      <p:ext uri="{BB962C8B-B14F-4D97-AF65-F5344CB8AC3E}">
        <p14:creationId xmlns:p14="http://schemas.microsoft.com/office/powerpoint/2010/main" val="893636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D0A6F14-4FFF-4147-93FE-12FA6351774A}"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07964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1E682F0-7D6A-489B-A9E6-6C810D1C542E}"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53309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54F24C-279A-4D25-B4D8-AD5BE6BAEAC9}"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8729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E88206A-33CF-4987-8EEF-500CACFB3CF0}"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BA193F-3057-417F-9597-0475566DE24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8377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09E8534-B1F6-46C0-A4F6-5F103C2C5E52}"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9039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9B03DA8-E86D-4359-98AD-EA29F64EEA68}"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422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A85DE-C0E0-4DD3-8E9A-29E516F8F38F}"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754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228CC29-68BE-4278-9DEE-2B066709AA93}"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267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227CE42-8EDC-4662-822F-BD3F8C428C18}"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106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4CA81-3C47-480B-A318-9BF12D884C34}"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2F857-E401-4BB2-BA50-D5CC599F5C2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640556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5AD20-58BA-4270-8194-EA5B2FE6409F}" type="datetime1">
              <a:rPr lang="ja-JP" altLang="en-US" smtClean="0">
                <a:solidFill>
                  <a:prstClr val="black">
                    <a:tint val="75000"/>
                  </a:prstClr>
                </a:solidFill>
              </a:rPr>
              <a:pPr/>
              <a:t>2017/6/23</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18CC9B-2CC5-42B3-82AA-278B12529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241042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F5CE-B410-450C-A21E-F4B97966469E}" type="datetime1">
              <a:rPr kumimoji="0" lang="ja-JP" altLang="en-US" smtClean="0">
                <a:solidFill>
                  <a:prstClr val="black">
                    <a:tint val="75000"/>
                  </a:prstClr>
                </a:solidFill>
              </a:rPr>
              <a:pPr/>
              <a:t>2017/6/23</a:t>
            </a:fld>
            <a:endParaRPr kumimoji="0"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220C7-8C87-45F7-9479-13519FE00982}" type="slidenum">
              <a:rPr kumimoji="0" lang="en-US" smtClean="0">
                <a:solidFill>
                  <a:prstClr val="black">
                    <a:tint val="75000"/>
                  </a:prstClr>
                </a:solidFill>
              </a:rPr>
              <a:pPr/>
              <a:t>‹#›</a:t>
            </a:fld>
            <a:endParaRPr kumimoji="0" lang="en-US">
              <a:solidFill>
                <a:prstClr val="black">
                  <a:tint val="75000"/>
                </a:prstClr>
              </a:solidFill>
            </a:endParaRPr>
          </a:p>
        </p:txBody>
      </p:sp>
    </p:spTree>
    <p:extLst>
      <p:ext uri="{BB962C8B-B14F-4D97-AF65-F5344CB8AC3E}">
        <p14:creationId xmlns:p14="http://schemas.microsoft.com/office/powerpoint/2010/main" val="8732455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7C51B84-B4D1-42BF-B6C8-318BEC7B8FCC}" type="datetime1">
              <a:rPr lang="ja-JP" altLang="en-US" smtClean="0">
                <a:solidFill>
                  <a:prstClr val="black">
                    <a:tint val="75000"/>
                  </a:prstClr>
                </a:solidFill>
              </a:rPr>
              <a:pPr defTabSz="457200"/>
              <a:t>2017/6/23</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7BA193F-3057-417F-9597-0475566DE24F}"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275762496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package" Target="../embeddings/Microsoft_Excel_Worksheet5.xlsx"/><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package" Target="../embeddings/Microsoft_Excel_Worksheet4.xlsx"/><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5.png"/><Relationship Id="rId3" Type="http://schemas.openxmlformats.org/officeDocument/2006/relationships/package" Target="../embeddings/Microsoft_Excel_Worksheet14.xlsx"/><Relationship Id="rId7" Type="http://schemas.openxmlformats.org/officeDocument/2006/relationships/package" Target="../embeddings/Microsoft_Excel_Worksheet16.xlsx"/><Relationship Id="rId12" Type="http://schemas.openxmlformats.org/officeDocument/2006/relationships/image" Target="../media/image14.emf"/><Relationship Id="rId2" Type="http://schemas.openxmlformats.org/officeDocument/2006/relationships/slideLayout" Target="../slideLayouts/slideLayout23.xml"/><Relationship Id="rId1" Type="http://schemas.openxmlformats.org/officeDocument/2006/relationships/vmlDrawing" Target="../drawings/vmlDrawing10.vml"/><Relationship Id="rId6" Type="http://schemas.openxmlformats.org/officeDocument/2006/relationships/chart" Target="../charts/chart2.xml"/><Relationship Id="rId11" Type="http://schemas.openxmlformats.org/officeDocument/2006/relationships/customXml" Target="../ink/ink2.xml"/><Relationship Id="rId5" Type="http://schemas.openxmlformats.org/officeDocument/2006/relationships/image" Target="../media/image14.png"/><Relationship Id="rId10" Type="http://schemas.openxmlformats.org/officeDocument/2006/relationships/image" Target="../media/image13.emf"/><Relationship Id="rId4" Type="http://schemas.openxmlformats.org/officeDocument/2006/relationships/image" Target="../media/image1.emf"/></Relationships>
</file>

<file path=ppt/slides/_rels/slide100.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openxmlformats.org/officeDocument/2006/relationships/slideLayout" Target="../slideLayouts/slideLayout23.xml"/><Relationship Id="rId1" Type="http://schemas.openxmlformats.org/officeDocument/2006/relationships/vmlDrawing" Target="../drawings/vmlDrawing67.vml"/><Relationship Id="rId5" Type="http://schemas.openxmlformats.org/officeDocument/2006/relationships/image" Target="../media/image71.png"/><Relationship Id="rId4" Type="http://schemas.openxmlformats.org/officeDocument/2006/relationships/image" Target="../media/image1.emf"/></Relationships>
</file>

<file path=ppt/slides/_rels/slide101.xml.rels><?xml version="1.0" encoding="UTF-8" standalone="yes"?>
<Relationships xmlns="http://schemas.openxmlformats.org/package/2006/relationships"><Relationship Id="rId3" Type="http://schemas.openxmlformats.org/officeDocument/2006/relationships/package" Target="../embeddings/Microsoft_Excel_Worksheet114.xlsx"/><Relationship Id="rId7" Type="http://schemas.openxmlformats.org/officeDocument/2006/relationships/customXml" Target="../ink/ink4.xml"/><Relationship Id="rId2" Type="http://schemas.openxmlformats.org/officeDocument/2006/relationships/slideLayout" Target="../slideLayouts/slideLayout23.xml"/><Relationship Id="rId1" Type="http://schemas.openxmlformats.org/officeDocument/2006/relationships/vmlDrawing" Target="../drawings/vmlDrawing68.vml"/><Relationship Id="rId6" Type="http://schemas.openxmlformats.org/officeDocument/2006/relationships/customXml" Target="../ink/ink3.xml"/><Relationship Id="rId11" Type="http://schemas.openxmlformats.org/officeDocument/2006/relationships/chart" Target="../charts/chart20.xml"/><Relationship Id="rId5" Type="http://schemas.openxmlformats.org/officeDocument/2006/relationships/package" Target="../embeddings/Microsoft_Excel_Worksheet115.xlsx"/><Relationship Id="rId10" Type="http://schemas.openxmlformats.org/officeDocument/2006/relationships/image" Target="../media/image200.png"/><Relationship Id="rId4" Type="http://schemas.openxmlformats.org/officeDocument/2006/relationships/image" Target="../media/image1.emf"/></Relationships>
</file>

<file path=ppt/slides/_rels/slide102.xml.rels><?xml version="1.0" encoding="UTF-8" standalone="yes"?>
<Relationships xmlns="http://schemas.openxmlformats.org/package/2006/relationships"><Relationship Id="rId3" Type="http://schemas.openxmlformats.org/officeDocument/2006/relationships/package" Target="../embeddings/Microsoft_Excel_Worksheet117.xlsx"/><Relationship Id="rId7" Type="http://schemas.openxmlformats.org/officeDocument/2006/relationships/customXml" Target="../ink/ink6.xml"/><Relationship Id="rId2" Type="http://schemas.openxmlformats.org/officeDocument/2006/relationships/slideLayout" Target="../slideLayouts/slideLayout23.xml"/><Relationship Id="rId1" Type="http://schemas.openxmlformats.org/officeDocument/2006/relationships/vmlDrawing" Target="../drawings/vmlDrawing69.vml"/><Relationship Id="rId6" Type="http://schemas.openxmlformats.org/officeDocument/2006/relationships/customXml" Target="../ink/ink5.xml"/><Relationship Id="rId11" Type="http://schemas.openxmlformats.org/officeDocument/2006/relationships/chart" Target="../charts/chart21.xml"/><Relationship Id="rId5" Type="http://schemas.openxmlformats.org/officeDocument/2006/relationships/package" Target="../embeddings/Microsoft_Excel_Worksheet118.xlsx"/><Relationship Id="rId10" Type="http://schemas.openxmlformats.org/officeDocument/2006/relationships/image" Target="../media/image200.png"/><Relationship Id="rId4" Type="http://schemas.openxmlformats.org/officeDocument/2006/relationships/image" Target="../media/image1.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package" Target="../embeddings/Microsoft_Excel_Worksheet120.xlsx"/><Relationship Id="rId7" Type="http://schemas.openxmlformats.org/officeDocument/2006/relationships/image" Target="../media/image59.emf"/><Relationship Id="rId2" Type="http://schemas.openxmlformats.org/officeDocument/2006/relationships/slideLayout" Target="../slideLayouts/slideLayout23.xml"/><Relationship Id="rId1" Type="http://schemas.openxmlformats.org/officeDocument/2006/relationships/vmlDrawing" Target="../drawings/vmlDrawing70.vml"/><Relationship Id="rId5" Type="http://schemas.openxmlformats.org/officeDocument/2006/relationships/customXml" Target="../ink/ink7.xml"/><Relationship Id="rId4" Type="http://schemas.openxmlformats.org/officeDocument/2006/relationships/image" Target="../media/image1.emf"/><Relationship Id="rId9" Type="http://schemas.openxmlformats.org/officeDocument/2006/relationships/image" Target="../media/image60.emf"/></Relationships>
</file>

<file path=ppt/slides/_rels/slide107.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package" Target="../embeddings/Microsoft_Excel_Worksheet121.xlsx"/><Relationship Id="rId7" Type="http://schemas.openxmlformats.org/officeDocument/2006/relationships/image" Target="../media/image59.emf"/><Relationship Id="rId2" Type="http://schemas.openxmlformats.org/officeDocument/2006/relationships/slideLayout" Target="../slideLayouts/slideLayout23.xml"/><Relationship Id="rId1" Type="http://schemas.openxmlformats.org/officeDocument/2006/relationships/vmlDrawing" Target="../drawings/vmlDrawing71.vml"/><Relationship Id="rId5" Type="http://schemas.openxmlformats.org/officeDocument/2006/relationships/customXml" Target="../ink/ink9.xml"/><Relationship Id="rId4" Type="http://schemas.openxmlformats.org/officeDocument/2006/relationships/image" Target="../media/image1.emf"/><Relationship Id="rId9" Type="http://schemas.openxmlformats.org/officeDocument/2006/relationships/image" Target="../media/image60.emf"/></Relationships>
</file>

<file path=ppt/slides/_rels/slide108.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openxmlformats.org/officeDocument/2006/relationships/slideLayout" Target="../slideLayouts/slideLayout23.xml"/><Relationship Id="rId1" Type="http://schemas.openxmlformats.org/officeDocument/2006/relationships/vmlDrawing" Target="../drawings/vmlDrawing72.vml"/><Relationship Id="rId4" Type="http://schemas.openxmlformats.org/officeDocument/2006/relationships/image" Target="../media/image1.emf"/></Relationships>
</file>

<file path=ppt/slides/_rels/slide109.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openxmlformats.org/officeDocument/2006/relationships/slideLayout" Target="../slideLayouts/slideLayout23.xml"/><Relationship Id="rId1" Type="http://schemas.openxmlformats.org/officeDocument/2006/relationships/vmlDrawing" Target="../drawings/vmlDrawing73.v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2.xml"/><Relationship Id="rId7" Type="http://schemas.openxmlformats.org/officeDocument/2006/relationships/package" Target="../embeddings/Microsoft_Excel_Worksheet17.xlsx"/><Relationship Id="rId2" Type="http://schemas.openxmlformats.org/officeDocument/2006/relationships/slideLayout" Target="../slideLayouts/slideLayout23.xml"/><Relationship Id="rId1" Type="http://schemas.openxmlformats.org/officeDocument/2006/relationships/vmlDrawing" Target="../drawings/vmlDrawing11.v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openxmlformats.org/officeDocument/2006/relationships/slideLayout" Target="../slideLayouts/slideLayout23.xml"/><Relationship Id="rId1" Type="http://schemas.openxmlformats.org/officeDocument/2006/relationships/vmlDrawing" Target="../drawings/vmlDrawing74.vml"/><Relationship Id="rId5" Type="http://schemas.openxmlformats.org/officeDocument/2006/relationships/image" Target="../media/image72.emf"/><Relationship Id="rId4" Type="http://schemas.openxmlformats.org/officeDocument/2006/relationships/image" Target="../media/image1.e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4.xml"/><Relationship Id="rId1" Type="http://schemas.openxmlformats.org/officeDocument/2006/relationships/vmlDrawing" Target="../drawings/vmlDrawing75.vml"/><Relationship Id="rId6" Type="http://schemas.openxmlformats.org/officeDocument/2006/relationships/image" Target="../media/image73.png"/><Relationship Id="rId5" Type="http://schemas.openxmlformats.org/officeDocument/2006/relationships/package" Target="../embeddings/Microsoft_Excel_Worksheet125.xlsx"/><Relationship Id="rId4" Type="http://schemas.openxmlformats.org/officeDocument/2006/relationships/image" Target="../media/image1.emf"/></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4.xml"/><Relationship Id="rId1" Type="http://schemas.openxmlformats.org/officeDocument/2006/relationships/vmlDrawing" Target="../drawings/vmlDrawing76.vml"/><Relationship Id="rId6" Type="http://schemas.openxmlformats.org/officeDocument/2006/relationships/image" Target="../media/image74.png"/><Relationship Id="rId5" Type="http://schemas.openxmlformats.org/officeDocument/2006/relationships/package" Target="../embeddings/Microsoft_Excel_Worksheet126.xlsx"/><Relationship Id="rId4" Type="http://schemas.openxmlformats.org/officeDocument/2006/relationships/image" Target="../media/image1.emf"/></Relationships>
</file>

<file path=ppt/slides/_rels/slide1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openxmlformats.org/officeDocument/2006/relationships/slideLayout" Target="../slideLayouts/slideLayout23.xml"/><Relationship Id="rId1" Type="http://schemas.openxmlformats.org/officeDocument/2006/relationships/vmlDrawing" Target="../drawings/vmlDrawing77.vml"/><Relationship Id="rId4" Type="http://schemas.openxmlformats.org/officeDocument/2006/relationships/image" Target="../media/image1.emf"/></Relationships>
</file>

<file path=ppt/slides/_rels/slide115.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openxmlformats.org/officeDocument/2006/relationships/slideLayout" Target="../slideLayouts/slideLayout23.xml"/><Relationship Id="rId1" Type="http://schemas.openxmlformats.org/officeDocument/2006/relationships/vmlDrawing" Target="../drawings/vmlDrawing78.vml"/><Relationship Id="rId4" Type="http://schemas.openxmlformats.org/officeDocument/2006/relationships/image" Target="../media/image1.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openxmlformats.org/officeDocument/2006/relationships/slideLayout" Target="../slideLayouts/slideLayout23.xml"/><Relationship Id="rId1" Type="http://schemas.openxmlformats.org/officeDocument/2006/relationships/vmlDrawing" Target="../drawings/vmlDrawing79.vml"/><Relationship Id="rId6" Type="http://schemas.openxmlformats.org/officeDocument/2006/relationships/image" Target="../media/image28.png"/><Relationship Id="rId5" Type="http://schemas.openxmlformats.org/officeDocument/2006/relationships/package" Target="../embeddings/Microsoft_Excel_Worksheet130.xlsx"/><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package" Target="../embeddings/Microsoft_Excel_Worksheet19.xlsx"/><Relationship Id="rId7" Type="http://schemas.openxmlformats.org/officeDocument/2006/relationships/chart" Target="../charts/chart4.xml"/><Relationship Id="rId2" Type="http://schemas.openxmlformats.org/officeDocument/2006/relationships/slideLayout" Target="../slideLayouts/slideLayout23.xml"/><Relationship Id="rId1" Type="http://schemas.openxmlformats.org/officeDocument/2006/relationships/vmlDrawing" Target="../drawings/vmlDrawing12.vml"/><Relationship Id="rId6" Type="http://schemas.openxmlformats.org/officeDocument/2006/relationships/package" Target="../embeddings/Microsoft_Excel_Worksheet20.xlsx"/><Relationship Id="rId5" Type="http://schemas.openxmlformats.org/officeDocument/2006/relationships/image" Target="../media/image14.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5.png"/><Relationship Id="rId2" Type="http://schemas.openxmlformats.org/officeDocument/2006/relationships/slideLayout" Target="../slideLayouts/slideLayout35.xml"/><Relationship Id="rId1" Type="http://schemas.openxmlformats.org/officeDocument/2006/relationships/vmlDrawing" Target="../drawings/vmlDrawing13.vml"/><Relationship Id="rId6" Type="http://schemas.openxmlformats.org/officeDocument/2006/relationships/image" Target="../media/image14.png"/><Relationship Id="rId5" Type="http://schemas.openxmlformats.org/officeDocument/2006/relationships/package" Target="../embeddings/Microsoft_Excel_Worksheet22.xlsx"/><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package" Target="../embeddings/Microsoft_Excel_Worksheet23.xlsx"/><Relationship Id="rId7" Type="http://schemas.openxmlformats.org/officeDocument/2006/relationships/image" Target="../media/image15.png"/><Relationship Id="rId2" Type="http://schemas.openxmlformats.org/officeDocument/2006/relationships/slideLayout" Target="../slideLayouts/slideLayout41.xml"/><Relationship Id="rId1" Type="http://schemas.openxmlformats.org/officeDocument/2006/relationships/vmlDrawing" Target="../drawings/vmlDrawing14.vml"/><Relationship Id="rId6" Type="http://schemas.openxmlformats.org/officeDocument/2006/relationships/image" Target="../media/image14.png"/><Relationship Id="rId5" Type="http://schemas.openxmlformats.org/officeDocument/2006/relationships/oleObject" Target="../embeddings/oleObject5.bin"/><Relationship Id="rId10" Type="http://schemas.openxmlformats.org/officeDocument/2006/relationships/image" Target="../media/image19.JPG"/><Relationship Id="rId4" Type="http://schemas.openxmlformats.org/officeDocument/2006/relationships/image" Target="../media/image1.emf"/><Relationship Id="rId9"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5.png"/><Relationship Id="rId2" Type="http://schemas.openxmlformats.org/officeDocument/2006/relationships/slideLayout" Target="../slideLayouts/slideLayout41.xml"/><Relationship Id="rId1" Type="http://schemas.openxmlformats.org/officeDocument/2006/relationships/vmlDrawing" Target="../drawings/vmlDrawing15.vml"/><Relationship Id="rId6" Type="http://schemas.openxmlformats.org/officeDocument/2006/relationships/package" Target="../embeddings/Microsoft_Excel_Worksheet24.xlsx"/><Relationship Id="rId5" Type="http://schemas.openxmlformats.org/officeDocument/2006/relationships/image" Target="../media/image14.pn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5.png"/><Relationship Id="rId2" Type="http://schemas.openxmlformats.org/officeDocument/2006/relationships/slideLayout" Target="../slideLayouts/slideLayout41.xml"/><Relationship Id="rId1" Type="http://schemas.openxmlformats.org/officeDocument/2006/relationships/vmlDrawing" Target="../drawings/vmlDrawing16.vml"/><Relationship Id="rId6" Type="http://schemas.openxmlformats.org/officeDocument/2006/relationships/package" Target="../embeddings/Microsoft_Excel_Worksheet25.xlsx"/><Relationship Id="rId5" Type="http://schemas.openxmlformats.org/officeDocument/2006/relationships/image" Target="../media/image14.pn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5.png"/><Relationship Id="rId2" Type="http://schemas.openxmlformats.org/officeDocument/2006/relationships/slideLayout" Target="../slideLayouts/slideLayout41.xml"/><Relationship Id="rId1" Type="http://schemas.openxmlformats.org/officeDocument/2006/relationships/vmlDrawing" Target="../drawings/vmlDrawing17.vml"/><Relationship Id="rId6" Type="http://schemas.openxmlformats.org/officeDocument/2006/relationships/image" Target="../media/image14.png"/><Relationship Id="rId5" Type="http://schemas.openxmlformats.org/officeDocument/2006/relationships/package" Target="../embeddings/Microsoft_Excel_Worksheet26.xlsx"/><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1.xml"/><Relationship Id="rId1" Type="http://schemas.openxmlformats.org/officeDocument/2006/relationships/vmlDrawing" Target="../drawings/vmlDrawing18.vml"/><Relationship Id="rId5" Type="http://schemas.openxmlformats.org/officeDocument/2006/relationships/package" Target="../embeddings/Microsoft_Excel_Worksheet27.xlsx"/><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28.xlsx"/><Relationship Id="rId7" Type="http://schemas.openxmlformats.org/officeDocument/2006/relationships/image" Target="../media/image20.png"/><Relationship Id="rId2" Type="http://schemas.openxmlformats.org/officeDocument/2006/relationships/slideLayout" Target="../slideLayouts/slideLayout23.xml"/><Relationship Id="rId1" Type="http://schemas.openxmlformats.org/officeDocument/2006/relationships/vmlDrawing" Target="../drawings/vmlDrawing19.vml"/><Relationship Id="rId6" Type="http://schemas.openxmlformats.org/officeDocument/2006/relationships/package" Target="../embeddings/Microsoft_Excel_Worksheet29.xlsx"/><Relationship Id="rId5" Type="http://schemas.openxmlformats.org/officeDocument/2006/relationships/image" Target="../media/image14.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package" Target="../embeddings/Microsoft_Excel_Worksheet30.xlsx"/><Relationship Id="rId7" Type="http://schemas.openxmlformats.org/officeDocument/2006/relationships/image" Target="../media/image20.png"/><Relationship Id="rId2" Type="http://schemas.openxmlformats.org/officeDocument/2006/relationships/slideLayout" Target="../slideLayouts/slideLayout24.xml"/><Relationship Id="rId1" Type="http://schemas.openxmlformats.org/officeDocument/2006/relationships/vmlDrawing" Target="../drawings/vmlDrawing20.vml"/><Relationship Id="rId6" Type="http://schemas.openxmlformats.org/officeDocument/2006/relationships/package" Target="../embeddings/Microsoft_Excel_Worksheet31.xlsx"/><Relationship Id="rId5" Type="http://schemas.openxmlformats.org/officeDocument/2006/relationships/image" Target="../media/image14.png"/><Relationship Id="rId4" Type="http://schemas.openxmlformats.org/officeDocument/2006/relationships/image" Target="../media/image1.emf"/><Relationship Id="rId9"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8" Type="http://schemas.openxmlformats.org/officeDocument/2006/relationships/package" Target="../embeddings/Microsoft_Excel_Worksheet33.xlsx"/><Relationship Id="rId3" Type="http://schemas.openxmlformats.org/officeDocument/2006/relationships/package" Target="../embeddings/Microsoft_Excel_Worksheet32.xlsx"/><Relationship Id="rId7" Type="http://schemas.openxmlformats.org/officeDocument/2006/relationships/image" Target="../media/image25.jpg"/><Relationship Id="rId2" Type="http://schemas.openxmlformats.org/officeDocument/2006/relationships/slideLayout" Target="../slideLayouts/slideLayout24.xml"/><Relationship Id="rId1" Type="http://schemas.openxmlformats.org/officeDocument/2006/relationships/vmlDrawing" Target="../drawings/vmlDrawing21.vml"/><Relationship Id="rId6" Type="http://schemas.openxmlformats.org/officeDocument/2006/relationships/image" Target="../media/image24.jpe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emf"/><Relationship Id="rId9"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openxmlformats.org/officeDocument/2006/relationships/slideLayout" Target="../slideLayouts/slideLayout23.xml"/><Relationship Id="rId1" Type="http://schemas.openxmlformats.org/officeDocument/2006/relationships/vmlDrawing" Target="../drawings/vmlDrawing22.vml"/><Relationship Id="rId5" Type="http://schemas.openxmlformats.org/officeDocument/2006/relationships/oleObject" Target="../embeddings/oleObject10.bin"/><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openxmlformats.org/officeDocument/2006/relationships/slideLayout" Target="../slideLayouts/slideLayout24.xml"/><Relationship Id="rId1" Type="http://schemas.openxmlformats.org/officeDocument/2006/relationships/vmlDrawing" Target="../drawings/vmlDrawing23.vml"/><Relationship Id="rId5" Type="http://schemas.openxmlformats.org/officeDocument/2006/relationships/oleObject" Target="../embeddings/oleObject11.bin"/><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vmlDrawing" Target="../drawings/vmlDrawing24.vml"/><Relationship Id="rId6" Type="http://schemas.openxmlformats.org/officeDocument/2006/relationships/package" Target="../embeddings/Microsoft_Excel_Worksheet36.xlsx"/><Relationship Id="rId5" Type="http://schemas.openxmlformats.org/officeDocument/2006/relationships/image" Target="../media/image14.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package" Target="../embeddings/Microsoft_Excel_Worksheet38.xlsx"/><Relationship Id="rId2" Type="http://schemas.openxmlformats.org/officeDocument/2006/relationships/slideLayout" Target="../slideLayouts/slideLayout23.xml"/><Relationship Id="rId1" Type="http://schemas.openxmlformats.org/officeDocument/2006/relationships/vmlDrawing" Target="../drawings/vmlDrawing25.v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package" Target="../embeddings/Microsoft_Excel_Worksheet37.xlsx"/></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package" Target="../embeddings/Microsoft_Excel_Worksheet40.xlsx"/><Relationship Id="rId2" Type="http://schemas.openxmlformats.org/officeDocument/2006/relationships/slideLayout" Target="../slideLayouts/slideLayout23.xml"/><Relationship Id="rId1" Type="http://schemas.openxmlformats.org/officeDocument/2006/relationships/vmlDrawing" Target="../drawings/vmlDrawing26.vml"/><Relationship Id="rId6" Type="http://schemas.openxmlformats.org/officeDocument/2006/relationships/image" Target="../media/image14.png"/><Relationship Id="rId5" Type="http://schemas.openxmlformats.org/officeDocument/2006/relationships/image" Target="../media/image1.emf"/><Relationship Id="rId10" Type="http://schemas.openxmlformats.org/officeDocument/2006/relationships/image" Target="../media/image28.png"/><Relationship Id="rId4" Type="http://schemas.openxmlformats.org/officeDocument/2006/relationships/package" Target="../embeddings/Microsoft_Excel_Worksheet39.xlsx"/><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oleObject" Target="../embeddings/oleObject1.bin"/><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41.xlsx"/><Relationship Id="rId7"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vmlDrawing" Target="../drawings/vmlDrawing27.vml"/><Relationship Id="rId6" Type="http://schemas.openxmlformats.org/officeDocument/2006/relationships/package" Target="../embeddings/Microsoft_Excel_Worksheet42.xlsx"/><Relationship Id="rId5" Type="http://schemas.openxmlformats.org/officeDocument/2006/relationships/image" Target="../media/image14.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package" Target="../embeddings/Microsoft_Excel_Worksheet43.xlsx"/><Relationship Id="rId7" Type="http://schemas.openxmlformats.org/officeDocument/2006/relationships/chart" Target="../charts/chart5.xml"/><Relationship Id="rId2" Type="http://schemas.openxmlformats.org/officeDocument/2006/relationships/slideLayout" Target="../slideLayouts/slideLayout23.xml"/><Relationship Id="rId1" Type="http://schemas.openxmlformats.org/officeDocument/2006/relationships/vmlDrawing" Target="../drawings/vmlDrawing28.vml"/><Relationship Id="rId6" Type="http://schemas.openxmlformats.org/officeDocument/2006/relationships/package" Target="../embeddings/Microsoft_Excel_Worksheet44.xlsx"/><Relationship Id="rId5" Type="http://schemas.openxmlformats.org/officeDocument/2006/relationships/image" Target="../media/image14.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package" Target="../embeddings/Microsoft_Excel_Worksheet45.xlsx"/><Relationship Id="rId7" Type="http://schemas.openxmlformats.org/officeDocument/2006/relationships/chart" Target="../charts/chart6.xml"/><Relationship Id="rId2" Type="http://schemas.openxmlformats.org/officeDocument/2006/relationships/slideLayout" Target="../slideLayouts/slideLayout23.xml"/><Relationship Id="rId1" Type="http://schemas.openxmlformats.org/officeDocument/2006/relationships/vmlDrawing" Target="../drawings/vmlDrawing29.vml"/><Relationship Id="rId6" Type="http://schemas.openxmlformats.org/officeDocument/2006/relationships/package" Target="../embeddings/Microsoft_Excel_Worksheet46.xlsx"/><Relationship Id="rId5" Type="http://schemas.openxmlformats.org/officeDocument/2006/relationships/image" Target="../media/image14.png"/><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openxmlformats.org/officeDocument/2006/relationships/slideLayout" Target="../slideLayouts/slideLayout24.xml"/><Relationship Id="rId1" Type="http://schemas.openxmlformats.org/officeDocument/2006/relationships/vmlDrawing" Target="../drawings/vmlDrawing30.v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package" Target="../embeddings/Microsoft_Excel_Worksheet48.xlsx"/><Relationship Id="rId7" Type="http://schemas.openxmlformats.org/officeDocument/2006/relationships/chart" Target="../charts/chart7.xml"/><Relationship Id="rId2" Type="http://schemas.openxmlformats.org/officeDocument/2006/relationships/slideLayout" Target="../slideLayouts/slideLayout23.xml"/><Relationship Id="rId1" Type="http://schemas.openxmlformats.org/officeDocument/2006/relationships/vmlDrawing" Target="../drawings/vmlDrawing31.vml"/><Relationship Id="rId6" Type="http://schemas.openxmlformats.org/officeDocument/2006/relationships/package" Target="../embeddings/Microsoft_Excel_Worksheet49.xlsx"/><Relationship Id="rId5" Type="http://schemas.openxmlformats.org/officeDocument/2006/relationships/image" Target="../media/image14.png"/><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package" Target="../embeddings/Microsoft_Excel_Worksheet50.xlsx"/><Relationship Id="rId7" Type="http://schemas.openxmlformats.org/officeDocument/2006/relationships/chart" Target="../charts/chart8.xml"/><Relationship Id="rId2" Type="http://schemas.openxmlformats.org/officeDocument/2006/relationships/slideLayout" Target="../slideLayouts/slideLayout23.xml"/><Relationship Id="rId1" Type="http://schemas.openxmlformats.org/officeDocument/2006/relationships/vmlDrawing" Target="../drawings/vmlDrawing32.vml"/><Relationship Id="rId6" Type="http://schemas.openxmlformats.org/officeDocument/2006/relationships/package" Target="../embeddings/Microsoft_Excel_Worksheet51.xlsx"/><Relationship Id="rId5" Type="http://schemas.openxmlformats.org/officeDocument/2006/relationships/image" Target="../media/image14.png"/><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openxmlformats.org/officeDocument/2006/relationships/slideLayout" Target="../slideLayouts/slideLayout24.xml"/><Relationship Id="rId1" Type="http://schemas.openxmlformats.org/officeDocument/2006/relationships/vmlDrawing" Target="../drawings/vmlDrawing33.v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openxmlformats.org/officeDocument/2006/relationships/slideLayout" Target="../slideLayouts/slideLayout34.xml"/><Relationship Id="rId1" Type="http://schemas.openxmlformats.org/officeDocument/2006/relationships/vmlDrawing" Target="../drawings/vmlDrawing34.vml"/><Relationship Id="rId5" Type="http://schemas.openxmlformats.org/officeDocument/2006/relationships/oleObject" Target="../embeddings/oleObject13.bin"/><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hdphoto" Target="../media/hdphoto3.wdp"/><Relationship Id="rId3" Type="http://schemas.openxmlformats.org/officeDocument/2006/relationships/package" Target="../embeddings/Microsoft_Excel_Worksheet7.xlsx"/><Relationship Id="rId7" Type="http://schemas.openxmlformats.org/officeDocument/2006/relationships/image" Target="../media/image7.jpeg"/><Relationship Id="rId12"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6.jpeg"/><Relationship Id="rId11" Type="http://schemas.microsoft.com/office/2007/relationships/hdphoto" Target="../media/hdphoto2.wdp"/><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1.emf"/><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openxmlformats.org/officeDocument/2006/relationships/slideLayout" Target="../slideLayouts/slideLayout34.xml"/><Relationship Id="rId1" Type="http://schemas.openxmlformats.org/officeDocument/2006/relationships/vmlDrawing" Target="../drawings/vmlDrawing35.vml"/><Relationship Id="rId5" Type="http://schemas.openxmlformats.org/officeDocument/2006/relationships/oleObject" Target="../embeddings/oleObject14.bin"/><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vmlDrawing" Target="../drawings/vmlDrawing36.vml"/><Relationship Id="rId6" Type="http://schemas.openxmlformats.org/officeDocument/2006/relationships/package" Target="../embeddings/Microsoft_Excel_Worksheet56.xlsx"/><Relationship Id="rId5" Type="http://schemas.openxmlformats.org/officeDocument/2006/relationships/image" Target="../media/image14.png"/><Relationship Id="rId4" Type="http://schemas.openxmlformats.org/officeDocument/2006/relationships/image" Target="../media/image1.emf"/></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37.vml"/><Relationship Id="rId6" Type="http://schemas.openxmlformats.org/officeDocument/2006/relationships/package" Target="../embeddings/Microsoft_Excel_Worksheet57.xlsx"/><Relationship Id="rId5" Type="http://schemas.openxmlformats.org/officeDocument/2006/relationships/image" Target="../media/image14.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oleObject" Target="../embeddings/oleObject2.bin"/><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Excel_Worksheet58.xlsx"/><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38.vml"/><Relationship Id="rId6" Type="http://schemas.openxmlformats.org/officeDocument/2006/relationships/package" Target="../embeddings/Microsoft_Excel_Worksheet59.xlsx"/><Relationship Id="rId5" Type="http://schemas.openxmlformats.org/officeDocument/2006/relationships/image" Target="../media/image14.png"/><Relationship Id="rId4" Type="http://schemas.openxmlformats.org/officeDocument/2006/relationships/image" Target="../media/image1.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39.vml"/><Relationship Id="rId6" Type="http://schemas.openxmlformats.org/officeDocument/2006/relationships/image" Target="../media/image14.png"/><Relationship Id="rId5" Type="http://schemas.openxmlformats.org/officeDocument/2006/relationships/package" Target="../embeddings/Microsoft_Excel_Worksheet60.xlsx"/><Relationship Id="rId4" Type="http://schemas.openxmlformats.org/officeDocument/2006/relationships/image" Target="../media/image1.e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61.xlsx"/><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40.vml"/><Relationship Id="rId6" Type="http://schemas.openxmlformats.org/officeDocument/2006/relationships/package" Target="../embeddings/Microsoft_Excel_Worksheet62.xlsx"/><Relationship Id="rId5" Type="http://schemas.openxmlformats.org/officeDocument/2006/relationships/image" Target="../media/image14.png"/><Relationship Id="rId4" Type="http://schemas.openxmlformats.org/officeDocument/2006/relationships/image" Target="../media/image1.emf"/></Relationships>
</file>

<file path=ppt/slides/_rels/slide6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package" Target="../embeddings/Microsoft_Excel_Worksheet63.xlsx"/><Relationship Id="rId7" Type="http://schemas.openxmlformats.org/officeDocument/2006/relationships/package" Target="../embeddings/Microsoft_Excel_Worksheet64.xlsx"/><Relationship Id="rId2" Type="http://schemas.openxmlformats.org/officeDocument/2006/relationships/slideLayout" Target="../slideLayouts/slideLayout29.xml"/><Relationship Id="rId1" Type="http://schemas.openxmlformats.org/officeDocument/2006/relationships/vmlDrawing" Target="../drawings/vmlDrawing41.vml"/><Relationship Id="rId6" Type="http://schemas.openxmlformats.org/officeDocument/2006/relationships/image" Target="../media/image53.jpg"/><Relationship Id="rId5" Type="http://schemas.openxmlformats.org/officeDocument/2006/relationships/image" Target="../media/image14.png"/><Relationship Id="rId4" Type="http://schemas.openxmlformats.org/officeDocument/2006/relationships/image" Target="../media/image1.emf"/></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Excel_Worksheet65.xlsx"/><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42.vml"/><Relationship Id="rId6" Type="http://schemas.openxmlformats.org/officeDocument/2006/relationships/package" Target="../embeddings/Microsoft_Excel_Worksheet66.xlsx"/><Relationship Id="rId5" Type="http://schemas.openxmlformats.org/officeDocument/2006/relationships/image" Target="../media/image14.png"/><Relationship Id="rId4" Type="http://schemas.openxmlformats.org/officeDocument/2006/relationships/image" Target="../media/image1.emf"/></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Excel_Worksheet67.xlsx"/><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vmlDrawing" Target="../drawings/vmlDrawing43.vml"/><Relationship Id="rId6" Type="http://schemas.openxmlformats.org/officeDocument/2006/relationships/package" Target="../embeddings/Microsoft_Excel_Worksheet68.xlsx"/><Relationship Id="rId5" Type="http://schemas.openxmlformats.org/officeDocument/2006/relationships/image" Target="../media/image14.png"/><Relationship Id="rId4" Type="http://schemas.openxmlformats.org/officeDocument/2006/relationships/image" Target="../media/image1.emf"/></Relationships>
</file>

<file path=ppt/slides/_rels/slide68.xml.rels><?xml version="1.0" encoding="UTF-8" standalone="yes"?>
<Relationships xmlns="http://schemas.openxmlformats.org/package/2006/relationships"><Relationship Id="rId3" Type="http://schemas.openxmlformats.org/officeDocument/2006/relationships/package" Target="../embeddings/Microsoft_Excel_Worksheet69.xlsx"/><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44.vml"/><Relationship Id="rId6" Type="http://schemas.openxmlformats.org/officeDocument/2006/relationships/package" Target="../embeddings/Microsoft_Excel_Worksheet70.xlsx"/><Relationship Id="rId5" Type="http://schemas.openxmlformats.org/officeDocument/2006/relationships/image" Target="../media/image14.png"/><Relationship Id="rId4" Type="http://schemas.openxmlformats.org/officeDocument/2006/relationships/image" Target="../media/image1.emf"/></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Excel_Worksheet71.xlsx"/><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45.vml"/><Relationship Id="rId6" Type="http://schemas.openxmlformats.org/officeDocument/2006/relationships/package" Target="../embeddings/Microsoft_Excel_Worksheet72.xlsx"/><Relationship Id="rId5" Type="http://schemas.openxmlformats.org/officeDocument/2006/relationships/image" Target="../media/image14.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9.xlsx"/><Relationship Id="rId7" Type="http://schemas.openxmlformats.org/officeDocument/2006/relationships/image" Target="../media/image13.jpg"/><Relationship Id="rId2" Type="http://schemas.openxmlformats.org/officeDocument/2006/relationships/slideLayout" Target="../slideLayouts/slideLayout24.xml"/><Relationship Id="rId1" Type="http://schemas.openxmlformats.org/officeDocument/2006/relationships/vmlDrawing" Target="../drawings/vmlDrawing7.v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emf"/></Relationships>
</file>

<file path=ppt/slides/_rels/slide7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package" Target="../embeddings/Microsoft_Excel_Worksheet73.xlsx"/><Relationship Id="rId7" Type="http://schemas.openxmlformats.org/officeDocument/2006/relationships/image" Target="../media/image29.png"/><Relationship Id="rId2" Type="http://schemas.openxmlformats.org/officeDocument/2006/relationships/slideLayout" Target="../slideLayouts/slideLayout29.xml"/><Relationship Id="rId1" Type="http://schemas.openxmlformats.org/officeDocument/2006/relationships/vmlDrawing" Target="../drawings/vmlDrawing46.vml"/><Relationship Id="rId6" Type="http://schemas.openxmlformats.org/officeDocument/2006/relationships/package" Target="../embeddings/Microsoft_Excel_Worksheet74.xlsx"/><Relationship Id="rId5" Type="http://schemas.openxmlformats.org/officeDocument/2006/relationships/image" Target="../media/image14.png"/><Relationship Id="rId4" Type="http://schemas.openxmlformats.org/officeDocument/2006/relationships/image" Target="../media/image1.emf"/><Relationship Id="rId9" Type="http://schemas.openxmlformats.org/officeDocument/2006/relationships/image" Target="../media/image32.png"/></Relationships>
</file>

<file path=ppt/slides/_rels/slide7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package" Target="../embeddings/Microsoft_Excel_Worksheet75.xlsx"/><Relationship Id="rId7" Type="http://schemas.openxmlformats.org/officeDocument/2006/relationships/image" Target="../media/image29.png"/><Relationship Id="rId2" Type="http://schemas.openxmlformats.org/officeDocument/2006/relationships/slideLayout" Target="../slideLayouts/slideLayout29.xml"/><Relationship Id="rId1" Type="http://schemas.openxmlformats.org/officeDocument/2006/relationships/vmlDrawing" Target="../drawings/vmlDrawing47.vml"/><Relationship Id="rId6" Type="http://schemas.openxmlformats.org/officeDocument/2006/relationships/package" Target="../embeddings/Microsoft_Excel_Worksheet76.xlsx"/><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1.emf"/><Relationship Id="rId9"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gif"/></Relationships>
</file>

<file path=ppt/slides/_rels/slide75.xml.rels><?xml version="1.0" encoding="UTF-8" standalone="yes"?>
<Relationships xmlns="http://schemas.openxmlformats.org/package/2006/relationships"><Relationship Id="rId3" Type="http://schemas.openxmlformats.org/officeDocument/2006/relationships/package" Target="../embeddings/Microsoft_Excel_Worksheet77.xlsx"/><Relationship Id="rId7" Type="http://schemas.openxmlformats.org/officeDocument/2006/relationships/image" Target="../media/image32.png"/><Relationship Id="rId2" Type="http://schemas.openxmlformats.org/officeDocument/2006/relationships/slideLayout" Target="../slideLayouts/slideLayout29.xml"/><Relationship Id="rId1" Type="http://schemas.openxmlformats.org/officeDocument/2006/relationships/vmlDrawing" Target="../drawings/vmlDrawing48.vml"/><Relationship Id="rId6" Type="http://schemas.openxmlformats.org/officeDocument/2006/relationships/package" Target="../embeddings/Microsoft_Excel_Worksheet78.xlsx"/><Relationship Id="rId5" Type="http://schemas.openxmlformats.org/officeDocument/2006/relationships/image" Target="../media/image14.png"/><Relationship Id="rId4" Type="http://schemas.openxmlformats.org/officeDocument/2006/relationships/image" Target="../media/image1.emf"/></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openxmlformats.org/officeDocument/2006/relationships/slideLayout" Target="../slideLayouts/slideLayout23.xml"/><Relationship Id="rId1" Type="http://schemas.openxmlformats.org/officeDocument/2006/relationships/vmlDrawing" Target="../drawings/vmlDrawing49.vml"/><Relationship Id="rId5" Type="http://schemas.openxmlformats.org/officeDocument/2006/relationships/image" Target="../media/image3.jpeg"/><Relationship Id="rId4" Type="http://schemas.openxmlformats.org/officeDocument/2006/relationships/image" Target="../media/image1.emf"/></Relationships>
</file>

<file path=ppt/slides/_rels/slide78.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openxmlformats.org/officeDocument/2006/relationships/slideLayout" Target="../slideLayouts/slideLayout23.xml"/><Relationship Id="rId1" Type="http://schemas.openxmlformats.org/officeDocument/2006/relationships/vmlDrawing" Target="../drawings/vmlDrawing50.vml"/><Relationship Id="rId6" Type="http://schemas.openxmlformats.org/officeDocument/2006/relationships/package" Target="../embeddings/Microsoft_Excel_Worksheet81.xlsx"/><Relationship Id="rId5" Type="http://schemas.openxmlformats.org/officeDocument/2006/relationships/image" Target="../media/image14.png"/><Relationship Id="rId4" Type="http://schemas.openxmlformats.org/officeDocument/2006/relationships/image" Target="../media/image1.emf"/></Relationships>
</file>

<file path=ppt/slides/_rels/slide7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3.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package" Target="../embeddings/Microsoft_Excel_Worksheet82.xlsx"/></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10.xlsx"/><Relationship Id="rId7"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vmlDrawing" Target="../drawings/vmlDrawing8.vml"/><Relationship Id="rId6" Type="http://schemas.openxmlformats.org/officeDocument/2006/relationships/package" Target="../embeddings/Microsoft_Excel_Worksheet11.xlsx"/><Relationship Id="rId5" Type="http://schemas.openxmlformats.org/officeDocument/2006/relationships/image" Target="../media/image14.png"/><Relationship Id="rId4" Type="http://schemas.openxmlformats.org/officeDocument/2006/relationships/image" Target="../media/image1.emf"/></Relationships>
</file>

<file path=ppt/slides/_rels/slide80.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openxmlformats.org/officeDocument/2006/relationships/slideLayout" Target="../slideLayouts/slideLayout23.xml"/><Relationship Id="rId1" Type="http://schemas.openxmlformats.org/officeDocument/2006/relationships/vmlDrawing" Target="../drawings/vmlDrawing52.vml"/><Relationship Id="rId5" Type="http://schemas.openxmlformats.org/officeDocument/2006/relationships/package" Target="../embeddings/Microsoft_Excel_Worksheet84.xlsx"/><Relationship Id="rId4" Type="http://schemas.openxmlformats.org/officeDocument/2006/relationships/image" Target="../media/image1.emf"/></Relationships>
</file>

<file path=ppt/slides/_rels/slide81.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openxmlformats.org/officeDocument/2006/relationships/slideLayout" Target="../slideLayouts/slideLayout24.xml"/><Relationship Id="rId1" Type="http://schemas.openxmlformats.org/officeDocument/2006/relationships/vmlDrawing" Target="../drawings/vmlDrawing53.vml"/><Relationship Id="rId5" Type="http://schemas.openxmlformats.org/officeDocument/2006/relationships/package" Target="../embeddings/Microsoft_Excel_Worksheet86.xlsx"/><Relationship Id="rId4" Type="http://schemas.openxmlformats.org/officeDocument/2006/relationships/image" Target="../media/image1.emf"/></Relationships>
</file>

<file path=ppt/slides/_rels/slide82.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openxmlformats.org/officeDocument/2006/relationships/slideLayout" Target="../slideLayouts/slideLayout23.xml"/><Relationship Id="rId1" Type="http://schemas.openxmlformats.org/officeDocument/2006/relationships/vmlDrawing" Target="../drawings/vmlDrawing54.vml"/><Relationship Id="rId6" Type="http://schemas.openxmlformats.org/officeDocument/2006/relationships/chart" Target="../charts/chart10.xml"/><Relationship Id="rId5" Type="http://schemas.openxmlformats.org/officeDocument/2006/relationships/package" Target="../embeddings/Microsoft_Excel_Worksheet88.xlsx"/><Relationship Id="rId4" Type="http://schemas.openxmlformats.org/officeDocument/2006/relationships/image" Target="../media/image1.emf"/></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oleObject" Target="../embeddings/oleObject19.bin"/><Relationship Id="rId2" Type="http://schemas.openxmlformats.org/officeDocument/2006/relationships/slideLayout" Target="../slideLayouts/slideLayout29.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openxmlformats.org/officeDocument/2006/relationships/slideLayout" Target="../slideLayouts/slideLayout29.xml"/><Relationship Id="rId1" Type="http://schemas.openxmlformats.org/officeDocument/2006/relationships/vmlDrawing" Target="../drawings/vmlDrawing56.vml"/><Relationship Id="rId5" Type="http://schemas.openxmlformats.org/officeDocument/2006/relationships/oleObject" Target="../embeddings/oleObject20.bin"/><Relationship Id="rId4" Type="http://schemas.openxmlformats.org/officeDocument/2006/relationships/image" Target="../media/image1.emf"/></Relationships>
</file>

<file path=ppt/slides/_rels/slide85.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openxmlformats.org/officeDocument/2006/relationships/slideLayout" Target="../slideLayouts/slideLayout29.xml"/><Relationship Id="rId1" Type="http://schemas.openxmlformats.org/officeDocument/2006/relationships/vmlDrawing" Target="../drawings/vmlDrawing57.vml"/><Relationship Id="rId5" Type="http://schemas.openxmlformats.org/officeDocument/2006/relationships/oleObject" Target="../embeddings/oleObject21.bin"/><Relationship Id="rId4" Type="http://schemas.openxmlformats.org/officeDocument/2006/relationships/image" Target="../media/image1.emf"/></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67.jp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package" Target="../embeddings/Microsoft_Excel_Worksheet12.xlsx"/><Relationship Id="rId7" Type="http://schemas.openxmlformats.org/officeDocument/2006/relationships/chart" Target="../charts/chart1.xml"/><Relationship Id="rId2" Type="http://schemas.openxmlformats.org/officeDocument/2006/relationships/slideLayout" Target="../slideLayouts/slideLayout23.xml"/><Relationship Id="rId1" Type="http://schemas.openxmlformats.org/officeDocument/2006/relationships/vmlDrawing" Target="../drawings/vmlDrawing9.vml"/><Relationship Id="rId6" Type="http://schemas.openxmlformats.org/officeDocument/2006/relationships/package" Target="../embeddings/Microsoft_Excel_Worksheet13.xlsx"/><Relationship Id="rId5" Type="http://schemas.openxmlformats.org/officeDocument/2006/relationships/image" Target="../media/image14.png"/><Relationship Id="rId4" Type="http://schemas.openxmlformats.org/officeDocument/2006/relationships/image" Target="../media/image1.emf"/></Relationships>
</file>

<file path=ppt/slides/_rels/slide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9.png"/><Relationship Id="rId2" Type="http://schemas.openxmlformats.org/officeDocument/2006/relationships/slideLayout" Target="../slideLayouts/slideLayout23.xml"/><Relationship Id="rId1" Type="http://schemas.openxmlformats.org/officeDocument/2006/relationships/vmlDrawing" Target="../drawings/vmlDrawing58.vml"/><Relationship Id="rId6" Type="http://schemas.openxmlformats.org/officeDocument/2006/relationships/package" Target="../embeddings/Microsoft_Excel_Worksheet93.xlsx"/><Relationship Id="rId5" Type="http://schemas.openxmlformats.org/officeDocument/2006/relationships/image" Target="../media/image1.emf"/><Relationship Id="rId4" Type="http://schemas.openxmlformats.org/officeDocument/2006/relationships/package" Target="../embeddings/Microsoft_Excel_Worksheet92.xlsx"/></Relationships>
</file>

<file path=ppt/slides/_rels/slide92.xml.rels><?xml version="1.0" encoding="UTF-8" standalone="yes"?>
<Relationships xmlns="http://schemas.openxmlformats.org/package/2006/relationships"><Relationship Id="rId3" Type="http://schemas.openxmlformats.org/officeDocument/2006/relationships/package" Target="../embeddings/Microsoft_Excel_Worksheet94.xlsx"/><Relationship Id="rId7" Type="http://schemas.openxmlformats.org/officeDocument/2006/relationships/chart" Target="../charts/chart12.xml"/><Relationship Id="rId2" Type="http://schemas.openxmlformats.org/officeDocument/2006/relationships/slideLayout" Target="../slideLayouts/slideLayout23.xml"/><Relationship Id="rId1" Type="http://schemas.openxmlformats.org/officeDocument/2006/relationships/vmlDrawing" Target="../drawings/vmlDrawing59.vml"/><Relationship Id="rId6" Type="http://schemas.openxmlformats.org/officeDocument/2006/relationships/chart" Target="../charts/chart11.xml"/><Relationship Id="rId5" Type="http://schemas.openxmlformats.org/officeDocument/2006/relationships/package" Target="../embeddings/Microsoft_Excel_Worksheet95.xlsx"/><Relationship Id="rId4" Type="http://schemas.openxmlformats.org/officeDocument/2006/relationships/image" Target="../media/image1.emf"/></Relationships>
</file>

<file path=ppt/slides/_rels/slide93.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openxmlformats.org/officeDocument/2006/relationships/slideLayout" Target="../slideLayouts/slideLayout23.xml"/><Relationship Id="rId1" Type="http://schemas.openxmlformats.org/officeDocument/2006/relationships/vmlDrawing" Target="../drawings/vmlDrawing60.vml"/><Relationship Id="rId6" Type="http://schemas.openxmlformats.org/officeDocument/2006/relationships/chart" Target="../charts/chart13.xml"/><Relationship Id="rId5" Type="http://schemas.openxmlformats.org/officeDocument/2006/relationships/package" Target="../embeddings/Microsoft_Excel_Worksheet97.xlsx"/><Relationship Id="rId4" Type="http://schemas.openxmlformats.org/officeDocument/2006/relationships/image" Target="../media/image1.emf"/></Relationships>
</file>

<file path=ppt/slides/_rels/slide94.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openxmlformats.org/officeDocument/2006/relationships/slideLayout" Target="../slideLayouts/slideLayout23.xml"/><Relationship Id="rId1" Type="http://schemas.openxmlformats.org/officeDocument/2006/relationships/vmlDrawing" Target="../drawings/vmlDrawing61.vml"/><Relationship Id="rId6" Type="http://schemas.openxmlformats.org/officeDocument/2006/relationships/chart" Target="../charts/chart14.xml"/><Relationship Id="rId5" Type="http://schemas.openxmlformats.org/officeDocument/2006/relationships/package" Target="../embeddings/Microsoft_Excel_Worksheet99.xlsx"/><Relationship Id="rId4" Type="http://schemas.openxmlformats.org/officeDocument/2006/relationships/image" Target="../media/image1.emf"/></Relationships>
</file>

<file path=ppt/slides/_rels/slide95.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openxmlformats.org/officeDocument/2006/relationships/slideLayout" Target="../slideLayouts/slideLayout23.xml"/><Relationship Id="rId1" Type="http://schemas.openxmlformats.org/officeDocument/2006/relationships/vmlDrawing" Target="../drawings/vmlDrawing62.vml"/><Relationship Id="rId5" Type="http://schemas.openxmlformats.org/officeDocument/2006/relationships/package" Target="../embeddings/Microsoft_Excel_Worksheet101.xlsx"/><Relationship Id="rId4" Type="http://schemas.openxmlformats.org/officeDocument/2006/relationships/image" Target="../media/image1.emf"/></Relationships>
</file>

<file path=ppt/slides/_rels/slide96.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openxmlformats.org/officeDocument/2006/relationships/slideLayout" Target="../slideLayouts/slideLayout24.xml"/><Relationship Id="rId1" Type="http://schemas.openxmlformats.org/officeDocument/2006/relationships/vmlDrawing" Target="../drawings/vmlDrawing63.vml"/><Relationship Id="rId6" Type="http://schemas.openxmlformats.org/officeDocument/2006/relationships/chart" Target="../charts/chart15.xml"/><Relationship Id="rId5" Type="http://schemas.openxmlformats.org/officeDocument/2006/relationships/package" Target="../embeddings/Microsoft_Excel_Worksheet103.xlsx"/><Relationship Id="rId4" Type="http://schemas.openxmlformats.org/officeDocument/2006/relationships/image" Target="../media/image1.emf"/></Relationships>
</file>

<file path=ppt/slides/_rels/slide97.xml.rels><?xml version="1.0" encoding="UTF-8" standalone="yes"?>
<Relationships xmlns="http://schemas.openxmlformats.org/package/2006/relationships"><Relationship Id="rId3" Type="http://schemas.openxmlformats.org/officeDocument/2006/relationships/package" Target="../embeddings/Microsoft_Excel_Worksheet105.xlsx"/><Relationship Id="rId7" Type="http://schemas.openxmlformats.org/officeDocument/2006/relationships/chart" Target="../charts/chart17.xml"/><Relationship Id="rId2" Type="http://schemas.openxmlformats.org/officeDocument/2006/relationships/slideLayout" Target="../slideLayouts/slideLayout24.xml"/><Relationship Id="rId1" Type="http://schemas.openxmlformats.org/officeDocument/2006/relationships/vmlDrawing" Target="../drawings/vmlDrawing64.vml"/><Relationship Id="rId6" Type="http://schemas.openxmlformats.org/officeDocument/2006/relationships/chart" Target="../charts/chart16.xml"/><Relationship Id="rId5" Type="http://schemas.openxmlformats.org/officeDocument/2006/relationships/package" Target="../embeddings/Microsoft_Excel_Worksheet106.xlsx"/><Relationship Id="rId4" Type="http://schemas.openxmlformats.org/officeDocument/2006/relationships/image" Target="../media/image1.emf"/></Relationships>
</file>

<file path=ppt/slides/_rels/slide98.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package" Target="../embeddings/Microsoft_Excel_Worksheet111.xlsx"/><Relationship Id="rId2" Type="http://schemas.openxmlformats.org/officeDocument/2006/relationships/slideLayout" Target="../slideLayouts/slideLayout24.xml"/><Relationship Id="rId1" Type="http://schemas.openxmlformats.org/officeDocument/2006/relationships/vmlDrawing" Target="../drawings/vmlDrawing65.vml"/><Relationship Id="rId6" Type="http://schemas.openxmlformats.org/officeDocument/2006/relationships/image" Target="../media/image1.emf"/><Relationship Id="rId5" Type="http://schemas.openxmlformats.org/officeDocument/2006/relationships/package" Target="../embeddings/Microsoft_Excel_Worksheet110.xlsx"/><Relationship Id="rId4" Type="http://schemas.openxmlformats.org/officeDocument/2006/relationships/chart" Target="../charts/chart19.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package" Target="../embeddings/Microsoft_Excel_Worksheet112.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オブジェクト 21"/>
          <p:cNvGraphicFramePr>
            <a:graphicFrameLocks noChangeAspect="1"/>
          </p:cNvGraphicFramePr>
          <p:nvPr>
            <p:extLst>
              <p:ext uri="{D42A27DB-BD31-4B8C-83A1-F6EECF244321}">
                <p14:modId xmlns:p14="http://schemas.microsoft.com/office/powerpoint/2010/main" val="3949118473"/>
              </p:ext>
            </p:extLst>
          </p:nvPr>
        </p:nvGraphicFramePr>
        <p:xfrm>
          <a:off x="0" y="0"/>
          <a:ext cx="9144000" cy="6857999"/>
        </p:xfrm>
        <a:graphic>
          <a:graphicData uri="http://schemas.openxmlformats.org/presentationml/2006/ole">
            <mc:AlternateContent xmlns:mc="http://schemas.openxmlformats.org/markup-compatibility/2006">
              <mc:Choice xmlns:v="urn:schemas-microsoft-com:vml" Requires="v">
                <p:oleObj spid="_x0000_s2200" name="Worksheet" r:id="rId5" imgW="12138554" imgH="5707270" progId="Excel.Sheet.12">
                  <p:embed/>
                </p:oleObj>
              </mc:Choice>
              <mc:Fallback>
                <p:oleObj name="Worksheet" r:id="rId5" imgW="12138554" imgH="5707270" progId="Excel.Sheet.12">
                  <p:embed/>
                  <p:pic>
                    <p:nvPicPr>
                      <p:cNvPr id="15" name="オブジェクト 14"/>
                      <p:cNvPicPr/>
                      <p:nvPr/>
                    </p:nvPicPr>
                    <p:blipFill>
                      <a:blip r:embed="rId6"/>
                      <a:stretch>
                        <a:fillRect/>
                      </a:stretch>
                    </p:blipFill>
                    <p:spPr>
                      <a:xfrm>
                        <a:off x="0" y="0"/>
                        <a:ext cx="9144000" cy="6857999"/>
                      </a:xfrm>
                      <a:prstGeom prst="rect">
                        <a:avLst/>
                      </a:prstGeom>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2997942230"/>
              </p:ext>
            </p:extLst>
          </p:nvPr>
        </p:nvGraphicFramePr>
        <p:xfrm>
          <a:off x="0" y="4"/>
          <a:ext cx="9144000" cy="6857999"/>
        </p:xfrm>
        <a:graphic>
          <a:graphicData uri="http://schemas.openxmlformats.org/presentationml/2006/ole">
            <mc:AlternateContent xmlns:mc="http://schemas.openxmlformats.org/markup-compatibility/2006">
              <mc:Choice xmlns:v="urn:schemas-microsoft-com:vml" Requires="v">
                <p:oleObj spid="_x0000_s2201" name="Worksheet" r:id="rId7" imgW="12138554" imgH="5707270" progId="Excel.Sheet.12">
                  <p:embed/>
                </p:oleObj>
              </mc:Choice>
              <mc:Fallback>
                <p:oleObj name="Worksheet" r:id="rId7" imgW="12138554" imgH="5707270" progId="Excel.Sheet.12">
                  <p:embed/>
                  <p:pic>
                    <p:nvPicPr>
                      <p:cNvPr id="0" name=""/>
                      <p:cNvPicPr/>
                      <p:nvPr/>
                    </p:nvPicPr>
                    <p:blipFill>
                      <a:blip r:embed="rId6"/>
                      <a:stretch>
                        <a:fillRect/>
                      </a:stretch>
                    </p:blipFill>
                    <p:spPr>
                      <a:xfrm>
                        <a:off x="0" y="4"/>
                        <a:ext cx="9144000" cy="6857999"/>
                      </a:xfrm>
                      <a:prstGeom prst="rect">
                        <a:avLst/>
                      </a:prstGeom>
                    </p:spPr>
                  </p:pic>
                </p:oleObj>
              </mc:Fallback>
            </mc:AlternateContent>
          </a:graphicData>
        </a:graphic>
      </p:graphicFrame>
      <p:sp>
        <p:nvSpPr>
          <p:cNvPr id="4" name="テキスト ボックス 3"/>
          <p:cNvSpPr txBox="1"/>
          <p:nvPr/>
        </p:nvSpPr>
        <p:spPr>
          <a:xfrm>
            <a:off x="4130045" y="4705350"/>
            <a:ext cx="184731" cy="300082"/>
          </a:xfrm>
          <a:prstGeom prst="rect">
            <a:avLst/>
          </a:prstGeom>
          <a:noFill/>
        </p:spPr>
        <p:txBody>
          <a:bodyPr wrap="none" rtlCol="0">
            <a:spAutoFit/>
          </a:bodyPr>
          <a:lstStyle/>
          <a:p>
            <a:endParaRPr lang="ja-JP" altLang="en-US" sz="1350">
              <a:solidFill>
                <a:prstClr val="black"/>
              </a:solidFill>
            </a:endParaRPr>
          </a:p>
        </p:txBody>
      </p:sp>
      <p:sp>
        <p:nvSpPr>
          <p:cNvPr id="16" name="テキスト ボックス 15"/>
          <p:cNvSpPr txBox="1"/>
          <p:nvPr/>
        </p:nvSpPr>
        <p:spPr>
          <a:xfrm>
            <a:off x="7334299" y="5116830"/>
            <a:ext cx="184731" cy="300082"/>
          </a:xfrm>
          <a:prstGeom prst="rect">
            <a:avLst/>
          </a:prstGeom>
          <a:noFill/>
        </p:spPr>
        <p:txBody>
          <a:bodyPr wrap="none" rtlCol="0">
            <a:spAutoFit/>
          </a:bodyPr>
          <a:lstStyle/>
          <a:p>
            <a:endParaRPr lang="en-US" altLang="ja-JP" sz="1350" dirty="0">
              <a:solidFill>
                <a:prstClr val="black"/>
              </a:solidFill>
              <a:latin typeface="メイリオ" panose="020B0604030504040204" pitchFamily="50" charset="-128"/>
              <a:ea typeface="メイリオ" panose="020B0604030504040204" pitchFamily="50" charset="-128"/>
            </a:endParaRPr>
          </a:p>
        </p:txBody>
      </p:sp>
      <p:grpSp>
        <p:nvGrpSpPr>
          <p:cNvPr id="13" name="グループ化 12"/>
          <p:cNvGrpSpPr/>
          <p:nvPr/>
        </p:nvGrpSpPr>
        <p:grpSpPr>
          <a:xfrm>
            <a:off x="2029528" y="1918303"/>
            <a:ext cx="7008213" cy="4732521"/>
            <a:chOff x="2029528" y="1918303"/>
            <a:chExt cx="7008213" cy="4732521"/>
          </a:xfrm>
        </p:grpSpPr>
        <p:grpSp>
          <p:nvGrpSpPr>
            <p:cNvPr id="3" name="グループ化 2"/>
            <p:cNvGrpSpPr/>
            <p:nvPr/>
          </p:nvGrpSpPr>
          <p:grpSpPr>
            <a:xfrm>
              <a:off x="2029528" y="2144973"/>
              <a:ext cx="5503430" cy="1971254"/>
              <a:chOff x="2412940" y="2115874"/>
              <a:chExt cx="7337907" cy="2628339"/>
            </a:xfrm>
          </p:grpSpPr>
          <p:sp>
            <p:nvSpPr>
              <p:cNvPr id="11" name="テキスト ボックス 10"/>
              <p:cNvSpPr txBox="1"/>
              <p:nvPr/>
            </p:nvSpPr>
            <p:spPr>
              <a:xfrm>
                <a:off x="3939396" y="2115874"/>
                <a:ext cx="4313208" cy="1354218"/>
              </a:xfrm>
              <a:prstGeom prst="rect">
                <a:avLst/>
              </a:prstGeom>
              <a:noFill/>
            </p:spPr>
            <p:txBody>
              <a:bodyPr wrap="square" rtlCol="0">
                <a:spAutoFit/>
              </a:bodyPr>
              <a:lstStyle/>
              <a:p>
                <a:r>
                  <a:rPr lang="ja-JP" altLang="en-US" sz="6000" b="1" spc="-75" dirty="0">
                    <a:ln w="38100">
                      <a:solidFill>
                        <a:srgbClr val="FF097A"/>
                      </a:solidFill>
                    </a:ln>
                    <a:solidFill>
                      <a:prstClr val="white"/>
                    </a:solidFill>
                    <a:latin typeface="メイリオ" panose="020B0604030504040204" pitchFamily="50" charset="-128"/>
                    <a:ea typeface="メイリオ" panose="020B0604030504040204" pitchFamily="50" charset="-128"/>
                  </a:rPr>
                  <a:t>飲み屋は</a:t>
                </a:r>
                <a:endParaRPr lang="en-US" altLang="ja-JP" sz="6000" b="1" spc="-75" dirty="0">
                  <a:ln w="38100">
                    <a:solidFill>
                      <a:srgbClr val="FF097A"/>
                    </a:solidFill>
                  </a:ln>
                  <a:solidFill>
                    <a:prstClr val="white"/>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412940" y="3389995"/>
                <a:ext cx="7337907" cy="1354218"/>
              </a:xfrm>
              <a:prstGeom prst="rect">
                <a:avLst/>
              </a:prstGeom>
              <a:noFill/>
            </p:spPr>
            <p:txBody>
              <a:bodyPr wrap="none" rtlCol="0">
                <a:spAutoFit/>
              </a:bodyPr>
              <a:lstStyle/>
              <a:p>
                <a:r>
                  <a:rPr lang="ja-JP" altLang="en-US" sz="6000" b="1" spc="-75" dirty="0">
                    <a:ln w="38100" cmpd="sng">
                      <a:solidFill>
                        <a:srgbClr val="FF097A"/>
                      </a:solidFill>
                    </a:ln>
                    <a:solidFill>
                      <a:prstClr val="white"/>
                    </a:solidFill>
                    <a:effectLst>
                      <a:outerShdw dir="5400000" algn="ctr" rotWithShape="0">
                        <a:srgbClr val="000000">
                          <a:alpha val="43137"/>
                        </a:srgbClr>
                      </a:outerShdw>
                    </a:effectLst>
                    <a:latin typeface="メイリオ" panose="020B0604030504040204" pitchFamily="50" charset="-128"/>
                    <a:ea typeface="メイリオ" panose="020B0604030504040204" pitchFamily="50" charset="-128"/>
                  </a:rPr>
                  <a:t>減</a:t>
                </a:r>
                <a:r>
                  <a:rPr lang="ja-JP" altLang="en-US" sz="6000" b="1" spc="-75" dirty="0">
                    <a:ln w="38100" cmpd="sng">
                      <a:solidFill>
                        <a:srgbClr val="FF097A"/>
                      </a:solidFill>
                    </a:ln>
                    <a:solidFill>
                      <a:prstClr val="white"/>
                    </a:solidFill>
                    <a:latin typeface="メイリオ" panose="020B0604030504040204" pitchFamily="50" charset="-128"/>
                    <a:ea typeface="メイリオ" panose="020B0604030504040204" pitchFamily="50" charset="-128"/>
                  </a:rPr>
                  <a:t>るが役に立つ</a:t>
                </a:r>
              </a:p>
            </p:txBody>
          </p:sp>
          <p:sp>
            <p:nvSpPr>
              <p:cNvPr id="2" name="テキスト ボックス 1"/>
              <p:cNvSpPr txBox="1"/>
              <p:nvPr/>
            </p:nvSpPr>
            <p:spPr>
              <a:xfrm>
                <a:off x="4465956" y="3079821"/>
                <a:ext cx="1056004" cy="492443"/>
              </a:xfrm>
              <a:prstGeom prst="rect">
                <a:avLst/>
              </a:prstGeom>
              <a:noFill/>
            </p:spPr>
            <p:txBody>
              <a:bodyPr wrap="square" rtlCol="0">
                <a:spAutoFit/>
              </a:bodyPr>
              <a:lstStyle/>
              <a:p>
                <a:r>
                  <a:rPr lang="en-US" altLang="ja-JP" b="1" i="1" dirty="0">
                    <a:ln w="12700">
                      <a:solidFill>
                        <a:srgbClr val="FF097A"/>
                      </a:solidFill>
                    </a:ln>
                    <a:solidFill>
                      <a:srgbClr val="FFCB25"/>
                    </a:solidFill>
                    <a:latin typeface="メイリオ" panose="020B0604030504040204" pitchFamily="50" charset="-128"/>
                    <a:ea typeface="メイリオ" panose="020B0604030504040204" pitchFamily="50" charset="-128"/>
                  </a:rPr>
                  <a:t>Let’s </a:t>
                </a:r>
                <a:endParaRPr lang="ja-JP" altLang="en-US" b="1" i="1" dirty="0">
                  <a:ln w="12700">
                    <a:solidFill>
                      <a:srgbClr val="FF097A"/>
                    </a:solidFill>
                  </a:ln>
                  <a:solidFill>
                    <a:srgbClr val="FFCB25"/>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5377556" y="3079819"/>
                <a:ext cx="1151805" cy="492443"/>
              </a:xfrm>
              <a:prstGeom prst="rect">
                <a:avLst/>
              </a:prstGeom>
              <a:noFill/>
            </p:spPr>
            <p:txBody>
              <a:bodyPr wrap="square" rtlCol="0">
                <a:spAutoFit/>
              </a:bodyPr>
              <a:lstStyle/>
              <a:p>
                <a:r>
                  <a:rPr lang="en-US" altLang="ja-JP" b="1" i="1" dirty="0">
                    <a:ln w="12700">
                      <a:solidFill>
                        <a:srgbClr val="FF097A"/>
                      </a:solidFill>
                    </a:ln>
                    <a:solidFill>
                      <a:srgbClr val="FFCB25"/>
                    </a:solidFill>
                    <a:latin typeface="メイリオ" panose="020B0604030504040204" pitchFamily="50" charset="-128"/>
                    <a:ea typeface="メイリオ" panose="020B0604030504040204" pitchFamily="50" charset="-128"/>
                  </a:rPr>
                  <a:t>drink </a:t>
                </a:r>
                <a:endParaRPr lang="ja-JP" altLang="en-US" b="1" i="1" dirty="0">
                  <a:ln w="12700">
                    <a:solidFill>
                      <a:srgbClr val="FF097A"/>
                    </a:solidFill>
                  </a:ln>
                  <a:solidFill>
                    <a:srgbClr val="FFCB25"/>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6418956" y="3079819"/>
                <a:ext cx="556753" cy="492443"/>
              </a:xfrm>
              <a:prstGeom prst="rect">
                <a:avLst/>
              </a:prstGeom>
              <a:noFill/>
            </p:spPr>
            <p:txBody>
              <a:bodyPr wrap="square" rtlCol="0">
                <a:spAutoFit/>
              </a:bodyPr>
              <a:lstStyle/>
              <a:p>
                <a:r>
                  <a:rPr lang="en-US" altLang="ja-JP" b="1" i="1" dirty="0">
                    <a:ln w="12700">
                      <a:solidFill>
                        <a:srgbClr val="FF097A"/>
                      </a:solidFill>
                    </a:ln>
                    <a:solidFill>
                      <a:srgbClr val="FFCB25"/>
                    </a:solidFill>
                    <a:latin typeface="メイリオ" panose="020B0604030504040204" pitchFamily="50" charset="-128"/>
                    <a:ea typeface="メイリオ" panose="020B0604030504040204" pitchFamily="50" charset="-128"/>
                  </a:rPr>
                  <a:t>in </a:t>
                </a:r>
                <a:endParaRPr lang="ja-JP" altLang="en-US" b="1" i="1" dirty="0">
                  <a:ln w="12700">
                    <a:solidFill>
                      <a:srgbClr val="FF097A"/>
                    </a:solidFill>
                  </a:ln>
                  <a:solidFill>
                    <a:srgbClr val="FFCB25"/>
                  </a:solidFill>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6898930" y="3079819"/>
                <a:ext cx="984107" cy="492443"/>
              </a:xfrm>
              <a:prstGeom prst="rect">
                <a:avLst/>
              </a:prstGeom>
              <a:noFill/>
            </p:spPr>
            <p:txBody>
              <a:bodyPr wrap="square" rtlCol="0">
                <a:spAutoFit/>
              </a:bodyPr>
              <a:lstStyle/>
              <a:p>
                <a:r>
                  <a:rPr lang="en-US" altLang="ja-JP" b="1" i="1" dirty="0">
                    <a:ln w="12700">
                      <a:solidFill>
                        <a:srgbClr val="FF097A"/>
                      </a:solidFill>
                    </a:ln>
                    <a:solidFill>
                      <a:srgbClr val="FFCB25"/>
                    </a:solidFill>
                    <a:latin typeface="メイリオ" panose="020B0604030504040204" pitchFamily="50" charset="-128"/>
                    <a:ea typeface="メイリオ" panose="020B0604030504040204" pitchFamily="50" charset="-128"/>
                  </a:rPr>
                  <a:t>bar! </a:t>
                </a:r>
                <a:endParaRPr lang="ja-JP" altLang="en-US" b="1" i="1" dirty="0">
                  <a:ln w="12700">
                    <a:solidFill>
                      <a:srgbClr val="FF097A"/>
                    </a:solidFill>
                  </a:ln>
                  <a:solidFill>
                    <a:srgbClr val="FFCB25"/>
                  </a:solidFill>
                  <a:latin typeface="メイリオ" panose="020B0604030504040204" pitchFamily="50" charset="-128"/>
                  <a:ea typeface="メイリオ" panose="020B0604030504040204" pitchFamily="50" charset="-128"/>
                </a:endParaRPr>
              </a:p>
            </p:txBody>
          </p:sp>
        </p:grpSp>
        <p:sp>
          <p:nvSpPr>
            <p:cNvPr id="5" name="テキスト ボックス 4"/>
            <p:cNvSpPr txBox="1"/>
            <p:nvPr/>
          </p:nvSpPr>
          <p:spPr>
            <a:xfrm>
              <a:off x="3013352" y="4030365"/>
              <a:ext cx="3556939" cy="461665"/>
            </a:xfrm>
            <a:prstGeom prst="rect">
              <a:avLst/>
            </a:prstGeom>
            <a:noFill/>
          </p:spPr>
          <p:txBody>
            <a:bodyPr wrap="square" rtlCol="0">
              <a:spAutoFit/>
            </a:bodyPr>
            <a:lstStyle/>
            <a:p>
              <a:r>
                <a:rPr lang="ja-JP" altLang="en-US" sz="2400" b="1" dirty="0">
                  <a:ln w="19050">
                    <a:solidFill>
                      <a:srgbClr val="FF097A"/>
                    </a:solidFill>
                  </a:ln>
                  <a:solidFill>
                    <a:prstClr val="white"/>
                  </a:solidFill>
                  <a:latin typeface="メイリオ" panose="020B0604030504040204" pitchFamily="50" charset="-128"/>
                  <a:ea typeface="メイリオ" panose="020B0604030504040204" pitchFamily="50" charset="-128"/>
                </a:rPr>
                <a:t>～居酒屋で飲んでいけ～</a:t>
              </a:r>
            </a:p>
          </p:txBody>
        </p:sp>
        <p:sp>
          <p:nvSpPr>
            <p:cNvPr id="6" name="テキスト ボックス 5"/>
            <p:cNvSpPr txBox="1"/>
            <p:nvPr/>
          </p:nvSpPr>
          <p:spPr>
            <a:xfrm>
              <a:off x="3657536" y="1918303"/>
              <a:ext cx="2268570" cy="300082"/>
            </a:xfrm>
            <a:prstGeom prst="rect">
              <a:avLst/>
            </a:prstGeom>
            <a:noFill/>
          </p:spPr>
          <p:txBody>
            <a:bodyPr wrap="none" rtlCol="0">
              <a:spAutoFit/>
            </a:bodyPr>
            <a:lstStyle/>
            <a:p>
              <a:r>
                <a:rPr lang="en-US" altLang="ja-JP" sz="1350" b="1" dirty="0">
                  <a:ln>
                    <a:solidFill>
                      <a:srgbClr val="FF097A"/>
                    </a:solidFill>
                  </a:ln>
                  <a:solidFill>
                    <a:srgbClr val="FF097A"/>
                  </a:solidFill>
                  <a:latin typeface="メイリオ" panose="020B0604030504040204" pitchFamily="50" charset="-128"/>
                  <a:ea typeface="メイリオ" panose="020B0604030504040204" pitchFamily="50" charset="-128"/>
                </a:rPr>
                <a:t>2017</a:t>
              </a:r>
              <a:r>
                <a:rPr lang="ja-JP" altLang="en-US" sz="1350" b="1" dirty="0">
                  <a:ln>
                    <a:solidFill>
                      <a:srgbClr val="FF097A"/>
                    </a:solidFill>
                  </a:ln>
                  <a:solidFill>
                    <a:srgbClr val="FF097A"/>
                  </a:solidFill>
                  <a:latin typeface="メイリオ" panose="020B0604030504040204" pitchFamily="50" charset="-128"/>
                  <a:ea typeface="メイリオ" panose="020B0604030504040204" pitchFamily="50" charset="-128"/>
                </a:rPr>
                <a:t>サステナ</a:t>
              </a:r>
              <a:r>
                <a:rPr lang="ja-JP" altLang="en-US" sz="1350" b="1">
                  <a:ln>
                    <a:solidFill>
                      <a:srgbClr val="FF097A"/>
                    </a:solidFill>
                  </a:ln>
                  <a:solidFill>
                    <a:srgbClr val="FF097A"/>
                  </a:solidFill>
                  <a:latin typeface="メイリオ" panose="020B0604030504040204" pitchFamily="50" charset="-128"/>
                  <a:ea typeface="メイリオ" panose="020B0604030504040204" pitchFamily="50" charset="-128"/>
                </a:rPr>
                <a:t>班 最終発表</a:t>
              </a:r>
              <a:endParaRPr lang="ja-JP" altLang="en-US" sz="1350" b="1" dirty="0">
                <a:ln>
                  <a:solidFill>
                    <a:srgbClr val="FF097A"/>
                  </a:solidFill>
                </a:ln>
                <a:solidFill>
                  <a:srgbClr val="FF097A"/>
                </a:solidFill>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4342666" y="5310022"/>
              <a:ext cx="877163" cy="1338828"/>
            </a:xfrm>
            <a:prstGeom prst="rect">
              <a:avLst/>
            </a:prstGeom>
            <a:noFill/>
          </p:spPr>
          <p:txBody>
            <a:bodyPr wrap="none" rtlCol="0">
              <a:spAutoFit/>
            </a:bodyPr>
            <a:lstStyle/>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班長</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副班長</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資料</a:t>
              </a:r>
              <a:r>
                <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rPr>
                <a:t>DB</a:t>
              </a: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印刷機器</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書記</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rPr>
                <a:t>D.D.</a:t>
              </a:r>
              <a:endPar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343057" y="5311996"/>
              <a:ext cx="1109599" cy="1338828"/>
            </a:xfrm>
            <a:prstGeom prst="rect">
              <a:avLst/>
            </a:prstGeom>
            <a:noFill/>
          </p:spPr>
          <p:txBody>
            <a:bodyPr wrap="none" rtlCol="0">
              <a:spAutoFit/>
            </a:bodyPr>
            <a:lstStyle/>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御手洗 陽</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山本 翔太</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藤本 遼太郎</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下津 大輔</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井上 歩</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蓮沼 舜矢</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7396891" y="5310022"/>
              <a:ext cx="1640850" cy="1338828"/>
            </a:xfrm>
            <a:prstGeom prst="rect">
              <a:avLst/>
            </a:prstGeom>
            <a:noFill/>
          </p:spPr>
          <p:txBody>
            <a:bodyPr wrap="square" rtlCol="0">
              <a:spAutoFit/>
            </a:bodyPr>
            <a:lstStyle/>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大橋 瑞生</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河村 涼平</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佐竹 篤紀</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　　　　谷口 守</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　　　　川崎 薫</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6744873" y="5310022"/>
              <a:ext cx="1219200" cy="1338828"/>
            </a:xfrm>
            <a:prstGeom prst="rect">
              <a:avLst/>
            </a:prstGeom>
            <a:noFill/>
          </p:spPr>
          <p:txBody>
            <a:bodyPr wrap="square" rtlCol="0">
              <a:spAutoFit/>
            </a:bodyPr>
            <a:lstStyle/>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班員</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班員</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班員</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rPr>
                <a:t>担当指導教員</a:t>
              </a:r>
              <a:endPar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endParaRPr>
            </a:p>
            <a:p>
              <a:r>
                <a:rPr lang="en-US" altLang="ja-JP" sz="1350" dirty="0">
                  <a:ln>
                    <a:solidFill>
                      <a:srgbClr val="FF097A"/>
                    </a:solidFill>
                  </a:ln>
                  <a:solidFill>
                    <a:srgbClr val="FF097A"/>
                  </a:solidFill>
                  <a:latin typeface="メイリオ" panose="020B0604030504040204" pitchFamily="50" charset="-128"/>
                  <a:ea typeface="メイリオ" panose="020B0604030504040204" pitchFamily="50" charset="-128"/>
                </a:rPr>
                <a:t>TA</a:t>
              </a:r>
              <a:endParaRPr lang="ja-JP" altLang="en-US" sz="1350" dirty="0">
                <a:ln>
                  <a:solidFill>
                    <a:srgbClr val="FF097A"/>
                  </a:solidFill>
                </a:ln>
                <a:solidFill>
                  <a:srgbClr val="FF097A"/>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347454" y="5012187"/>
              <a:ext cx="1321003" cy="300082"/>
            </a:xfrm>
            <a:prstGeom prst="rect">
              <a:avLst/>
            </a:prstGeom>
            <a:noFill/>
          </p:spPr>
          <p:txBody>
            <a:bodyPr wrap="none" rtlCol="0">
              <a:spAutoFit/>
            </a:bodyPr>
            <a:lstStyle/>
            <a:p>
              <a:r>
                <a:rPr lang="en-US" altLang="ja-JP" sz="1350" b="1" dirty="0">
                  <a:solidFill>
                    <a:srgbClr val="FF097A"/>
                  </a:solidFill>
                  <a:latin typeface="メイリオ" panose="020B0604030504040204" pitchFamily="50" charset="-128"/>
                  <a:ea typeface="メイリオ" panose="020B0604030504040204" pitchFamily="50" charset="-128"/>
                </a:rPr>
                <a:t>2017/06/23</a:t>
              </a:r>
              <a:endParaRPr lang="ja-JP" altLang="en-US" sz="1350" b="1" dirty="0">
                <a:solidFill>
                  <a:srgbClr val="FF097A"/>
                </a:solidFill>
                <a:latin typeface="メイリオ" panose="020B0604030504040204" pitchFamily="50" charset="-128"/>
                <a:ea typeface="メイリオ" panose="020B0604030504040204" pitchFamily="50" charset="-128"/>
              </a:endParaRPr>
            </a:p>
          </p:txBody>
        </p:sp>
      </p:grpSp>
      <p:sp>
        <p:nvSpPr>
          <p:cNvPr id="23" name="スライド番号プレースホルダー 5">
            <a:extLst>
              <a:ext uri="{FF2B5EF4-FFF2-40B4-BE49-F238E27FC236}">
                <a16:creationId xmlns:a16="http://schemas.microsoft.com/office/drawing/2014/main" id="{6DE714EF-91CE-424F-8424-BED9E36EFDB8}"/>
              </a:ext>
            </a:extLst>
          </p:cNvPr>
          <p:cNvSpPr>
            <a:spLocks noGrp="1"/>
          </p:cNvSpPr>
          <p:nvPr>
            <p:ph type="sldNum" sz="quarter" idx="12"/>
          </p:nvPr>
        </p:nvSpPr>
        <p:spPr>
          <a:xfrm>
            <a:off x="-1676760" y="6492876"/>
            <a:ext cx="2057400" cy="365125"/>
          </a:xfrm>
        </p:spPr>
        <p:txBody>
          <a:bodyPr/>
          <a:lstStyle/>
          <a:p>
            <a:fld id="{7718CC9B-2CC5-42B3-82AA-278B12529632}" type="slidenum">
              <a:rPr lang="ja-JP" altLang="en-US" sz="1050" b="1">
                <a:solidFill>
                  <a:srgbClr val="FF097A"/>
                </a:solidFill>
                <a:latin typeface="メイリオ" panose="020B0604030504040204" pitchFamily="50" charset="-128"/>
                <a:ea typeface="メイリオ" panose="020B0604030504040204" pitchFamily="50" charset="-128"/>
              </a:rPr>
              <a:pPr/>
              <a:t>1</a:t>
            </a:fld>
            <a:endParaRPr lang="ja-JP" alt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2896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8000" fill="hold"/>
                                        <p:tgtEl>
                                          <p:spTgt spid="13"/>
                                        </p:tgtEl>
                                        <p:attrNameLst>
                                          <p:attrName>ppt_x</p:attrName>
                                        </p:attrNameLst>
                                      </p:cBhvr>
                                      <p:tavLst>
                                        <p:tav tm="0">
                                          <p:val>
                                            <p:strVal val="#ppt_x"/>
                                          </p:val>
                                        </p:tav>
                                        <p:tav tm="100000">
                                          <p:val>
                                            <p:strVal val="#ppt_x"/>
                                          </p:val>
                                        </p:tav>
                                      </p:tavLst>
                                    </p:anim>
                                    <p:anim calcmode="lin" valueType="num">
                                      <p:cBhvr additive="base">
                                        <p:cTn id="8" dur="80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01 恋始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4117171141"/>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16818"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19" name="グラフ 18">
            <a:extLst>
              <a:ext uri="{FF2B5EF4-FFF2-40B4-BE49-F238E27FC236}">
                <a16:creationId xmlns:a16="http://schemas.microsoft.com/office/drawing/2014/main" id="{67ADC2D2-0C51-4FA3-A03E-2E59713EC23B}"/>
              </a:ext>
            </a:extLst>
          </p:cNvPr>
          <p:cNvGraphicFramePr>
            <a:graphicFrameLocks/>
          </p:cNvGraphicFramePr>
          <p:nvPr>
            <p:extLst/>
          </p:nvPr>
        </p:nvGraphicFramePr>
        <p:xfrm>
          <a:off x="239697" y="1367027"/>
          <a:ext cx="8053282" cy="39129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116819" name="Worksheet" r:id="rId7" imgW="12138554" imgH="5707270" progId="Excel.Sheet.12">
                  <p:embed/>
                </p:oleObj>
              </mc:Choice>
              <mc:Fallback>
                <p:oleObj name="Worksheet" r:id="rId7" imgW="12138554" imgH="5707270" progId="Excel.Sheet.12">
                  <p:embed/>
                  <p:pic>
                    <p:nvPicPr>
                      <p:cNvPr id="4" name="オブジェクト 3"/>
                      <p:cNvPicPr/>
                      <p:nvPr/>
                    </p:nvPicPr>
                    <p:blipFill>
                      <a:blip r:embed="rId4">
                        <a:lum/>
                      </a:blip>
                      <a:stretch>
                        <a:fillRect/>
                      </a:stretch>
                    </p:blipFill>
                    <p:spPr>
                      <a:xfrm>
                        <a:off x="0" y="4"/>
                        <a:ext cx="9144000" cy="1112805"/>
                      </a:xfrm>
                      <a:prstGeom prst="rect">
                        <a:avLst/>
                      </a:prstGeom>
                    </p:spPr>
                  </p:pic>
                </p:oleObj>
              </mc:Fallback>
            </mc:AlternateContent>
          </a:graphicData>
        </a:graphic>
      </p:graphicFrame>
      <p:sp>
        <p:nvSpPr>
          <p:cNvPr id="8" name="テキスト ボックス 7"/>
          <p:cNvSpPr txBox="1"/>
          <p:nvPr/>
        </p:nvSpPr>
        <p:spPr>
          <a:xfrm>
            <a:off x="90259" y="346714"/>
            <a:ext cx="6688049" cy="707886"/>
          </a:xfrm>
          <a:prstGeom prst="rect">
            <a:avLst/>
          </a:prstGeom>
          <a:noFill/>
        </p:spPr>
        <p:txBody>
          <a:bodyPr wrap="none" rtlCol="0">
            <a:spAutoFit/>
          </a:bodyPr>
          <a:lstStyle/>
          <a:p>
            <a:pPr>
              <a:defRPr/>
            </a:pPr>
            <a:r>
              <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rPr>
              <a:t>1</a:t>
            </a:r>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人当たりの酒類消費量推移</a:t>
            </a:r>
          </a:p>
        </p:txBody>
      </p:sp>
      <p:sp>
        <p:nvSpPr>
          <p:cNvPr id="13" name="テキスト ボックス 12"/>
          <p:cNvSpPr txBox="1"/>
          <p:nvPr/>
        </p:nvSpPr>
        <p:spPr>
          <a:xfrm>
            <a:off x="6063916" y="6569244"/>
            <a:ext cx="3080084" cy="276999"/>
          </a:xfrm>
          <a:prstGeom prst="rect">
            <a:avLst/>
          </a:prstGeom>
          <a:noFill/>
        </p:spPr>
        <p:txBody>
          <a:bodyPr wrap="square" rtlCol="0">
            <a:spAutoFit/>
          </a:bodyPr>
          <a:lstStyle/>
          <a:p>
            <a:pPr>
              <a:defRPr/>
            </a:pPr>
            <a:r>
              <a:rPr lang="en-US" altLang="ja-JP" sz="1200" dirty="0">
                <a:solidFill>
                  <a:prstClr val="black"/>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国税庁・総務省・茨城県の統計より作成</a:t>
            </a:r>
          </a:p>
        </p:txBody>
      </p:sp>
      <p:sp>
        <p:nvSpPr>
          <p:cNvPr id="2" name="角丸四角形 1"/>
          <p:cNvSpPr/>
          <p:nvPr/>
        </p:nvSpPr>
        <p:spPr>
          <a:xfrm>
            <a:off x="2688851" y="1645515"/>
            <a:ext cx="1545798" cy="554248"/>
          </a:xfrm>
          <a:prstGeom prst="roundRect">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lumMod val="95000"/>
                    <a:lumOff val="5000"/>
                  </a:prstClr>
                </a:solidFill>
                <a:latin typeface="メイリオ" panose="020B0604030504040204" pitchFamily="50" charset="-128"/>
                <a:ea typeface="メイリオ" panose="020B0604030504040204" pitchFamily="50" charset="-128"/>
              </a:rPr>
              <a:t>全国平均</a:t>
            </a:r>
          </a:p>
        </p:txBody>
      </p:sp>
      <p:sp>
        <p:nvSpPr>
          <p:cNvPr id="3" name="角丸四角形 2"/>
          <p:cNvSpPr/>
          <p:nvPr/>
        </p:nvSpPr>
        <p:spPr>
          <a:xfrm>
            <a:off x="6685298" y="1815649"/>
            <a:ext cx="2110238" cy="830697"/>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lumMod val="95000"/>
                    <a:lumOff val="5000"/>
                  </a:prstClr>
                </a:solidFill>
                <a:latin typeface="メイリオ" panose="020B0604030504040204" pitchFamily="50" charset="-128"/>
                <a:ea typeface="メイリオ" panose="020B0604030504040204" pitchFamily="50" charset="-128"/>
              </a:rPr>
              <a:t>つくば市及び周辺地域</a:t>
            </a:r>
          </a:p>
        </p:txBody>
      </p:sp>
      <p:sp>
        <p:nvSpPr>
          <p:cNvPr id="6" name="角丸四角形 5"/>
          <p:cNvSpPr/>
          <p:nvPr/>
        </p:nvSpPr>
        <p:spPr>
          <a:xfrm>
            <a:off x="3994031" y="3627389"/>
            <a:ext cx="1155938" cy="554248"/>
          </a:xfrm>
          <a:prstGeom prst="roundRect">
            <a:avLst/>
          </a:prstGeom>
          <a:solidFill>
            <a:schemeClr val="bg1"/>
          </a:solid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lumMod val="95000"/>
                    <a:lumOff val="5000"/>
                  </a:prstClr>
                </a:solidFill>
                <a:latin typeface="メイリオ" panose="020B0604030504040204" pitchFamily="50" charset="-128"/>
                <a:ea typeface="メイリオ" panose="020B0604030504040204" pitchFamily="50" charset="-128"/>
              </a:rPr>
              <a:t>茨城県</a:t>
            </a:r>
          </a:p>
        </p:txBody>
      </p:sp>
      <p:sp>
        <p:nvSpPr>
          <p:cNvPr id="14" name="フリーフォーム 13"/>
          <p:cNvSpPr/>
          <p:nvPr/>
        </p:nvSpPr>
        <p:spPr>
          <a:xfrm>
            <a:off x="4171276" y="2001880"/>
            <a:ext cx="196538" cy="644464"/>
          </a:xfrm>
          <a:custGeom>
            <a:avLst/>
            <a:gdLst>
              <a:gd name="connsiteX0" fmla="*/ 69011 w 191092"/>
              <a:gd name="connsiteY0" fmla="*/ 0 h 638355"/>
              <a:gd name="connsiteX1" fmla="*/ 189781 w 191092"/>
              <a:gd name="connsiteY1" fmla="*/ 353683 h 638355"/>
              <a:gd name="connsiteX2" fmla="*/ 0 w 191092"/>
              <a:gd name="connsiteY2" fmla="*/ 638355 h 638355"/>
            </a:gdLst>
            <a:ahLst/>
            <a:cxnLst>
              <a:cxn ang="0">
                <a:pos x="connsiteX0" y="connsiteY0"/>
              </a:cxn>
              <a:cxn ang="0">
                <a:pos x="connsiteX1" y="connsiteY1"/>
              </a:cxn>
              <a:cxn ang="0">
                <a:pos x="connsiteX2" y="connsiteY2"/>
              </a:cxn>
            </a:cxnLst>
            <a:rect l="l" t="t" r="r" b="b"/>
            <a:pathLst>
              <a:path w="191092" h="638355">
                <a:moveTo>
                  <a:pt x="69011" y="0"/>
                </a:moveTo>
                <a:cubicBezTo>
                  <a:pt x="135147" y="123645"/>
                  <a:pt x="201283" y="247291"/>
                  <a:pt x="189781" y="353683"/>
                </a:cubicBezTo>
                <a:cubicBezTo>
                  <a:pt x="178279" y="460076"/>
                  <a:pt x="89139" y="549215"/>
                  <a:pt x="0" y="638355"/>
                </a:cubicBezTo>
              </a:path>
            </a:pathLst>
          </a:cu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ndParaRPr>
          </a:p>
        </p:txBody>
      </p:sp>
      <p:sp>
        <p:nvSpPr>
          <p:cNvPr id="15" name="フリーフォーム 14"/>
          <p:cNvSpPr/>
          <p:nvPr/>
        </p:nvSpPr>
        <p:spPr>
          <a:xfrm>
            <a:off x="5368292" y="2061541"/>
            <a:ext cx="1308987" cy="1340791"/>
          </a:xfrm>
          <a:custGeom>
            <a:avLst/>
            <a:gdLst>
              <a:gd name="connsiteX0" fmla="*/ 1226721 w 1226721"/>
              <a:gd name="connsiteY0" fmla="*/ 0 h 1285336"/>
              <a:gd name="connsiteX1" fmla="*/ 174298 w 1226721"/>
              <a:gd name="connsiteY1" fmla="*/ 948906 h 1285336"/>
              <a:gd name="connsiteX2" fmla="*/ 1770 w 1226721"/>
              <a:gd name="connsiteY2" fmla="*/ 1285336 h 1285336"/>
              <a:gd name="connsiteX3" fmla="*/ 1770 w 1226721"/>
              <a:gd name="connsiteY3" fmla="*/ 1285336 h 1285336"/>
              <a:gd name="connsiteX4" fmla="*/ 1770 w 1226721"/>
              <a:gd name="connsiteY4" fmla="*/ 1285336 h 128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721" h="1285336">
                <a:moveTo>
                  <a:pt x="1226721" y="0"/>
                </a:moveTo>
                <a:cubicBezTo>
                  <a:pt x="802588" y="367341"/>
                  <a:pt x="378456" y="734683"/>
                  <a:pt x="174298" y="948906"/>
                </a:cubicBezTo>
                <a:cubicBezTo>
                  <a:pt x="-29860" y="1163129"/>
                  <a:pt x="1770" y="1285336"/>
                  <a:pt x="1770" y="1285336"/>
                </a:cubicBezTo>
                <a:lnTo>
                  <a:pt x="1770" y="1285336"/>
                </a:lnTo>
                <a:lnTo>
                  <a:pt x="1770" y="1285336"/>
                </a:ln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ndParaRPr>
          </a:p>
        </p:txBody>
      </p:sp>
      <p:sp>
        <p:nvSpPr>
          <p:cNvPr id="17" name="フリーフォーム 16"/>
          <p:cNvSpPr/>
          <p:nvPr/>
        </p:nvSpPr>
        <p:spPr>
          <a:xfrm rot="19081152">
            <a:off x="3551414" y="3371799"/>
            <a:ext cx="208237" cy="780704"/>
          </a:xfrm>
          <a:custGeom>
            <a:avLst/>
            <a:gdLst>
              <a:gd name="connsiteX0" fmla="*/ 210662 w 210662"/>
              <a:gd name="connsiteY0" fmla="*/ 715992 h 715992"/>
              <a:gd name="connsiteX1" fmla="*/ 12254 w 210662"/>
              <a:gd name="connsiteY1" fmla="*/ 319177 h 715992"/>
              <a:gd name="connsiteX2" fmla="*/ 38134 w 210662"/>
              <a:gd name="connsiteY2" fmla="*/ 0 h 715992"/>
            </a:gdLst>
            <a:ahLst/>
            <a:cxnLst>
              <a:cxn ang="0">
                <a:pos x="connsiteX0" y="connsiteY0"/>
              </a:cxn>
              <a:cxn ang="0">
                <a:pos x="connsiteX1" y="connsiteY1"/>
              </a:cxn>
              <a:cxn ang="0">
                <a:pos x="connsiteX2" y="connsiteY2"/>
              </a:cxn>
            </a:cxnLst>
            <a:rect l="l" t="t" r="r" b="b"/>
            <a:pathLst>
              <a:path w="210662" h="715992">
                <a:moveTo>
                  <a:pt x="210662" y="715992"/>
                </a:moveTo>
                <a:cubicBezTo>
                  <a:pt x="125835" y="577250"/>
                  <a:pt x="41009" y="438509"/>
                  <a:pt x="12254" y="319177"/>
                </a:cubicBezTo>
                <a:cubicBezTo>
                  <a:pt x="-16501" y="199845"/>
                  <a:pt x="10816" y="99922"/>
                  <a:pt x="38134" y="0"/>
                </a:cubicBezTo>
              </a:path>
            </a:pathLst>
          </a:cu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ndParaRPr>
          </a:p>
        </p:txBody>
      </p:sp>
      <p:sp>
        <p:nvSpPr>
          <p:cNvPr id="10" name="スライド番号プレースホルダー 9"/>
          <p:cNvSpPr>
            <a:spLocks noGrp="1"/>
          </p:cNvSpPr>
          <p:nvPr>
            <p:ph type="sldNum" sz="quarter" idx="12"/>
          </p:nvPr>
        </p:nvSpPr>
        <p:spPr>
          <a:xfrm>
            <a:off x="-1573243" y="6451046"/>
            <a:ext cx="2057400" cy="365125"/>
          </a:xfrm>
        </p:spPr>
        <p:txBody>
          <a:bodyPr/>
          <a:lstStyle/>
          <a:p>
            <a:pPr>
              <a:defRPr/>
            </a:pPr>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defRPr/>
              </a:pPr>
              <a:t>10</a:t>
            </a:fld>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2078182" y="5453173"/>
            <a:ext cx="7065818" cy="646331"/>
          </a:xfrm>
          <a:prstGeom prst="rect">
            <a:avLst/>
          </a:prstGeom>
          <a:noFill/>
        </p:spPr>
        <p:txBody>
          <a:bodyPr wrap="square" rtlCol="0">
            <a:spAutoFit/>
          </a:bodyPr>
          <a:lstStyle/>
          <a:p>
            <a:pPr>
              <a:defRPr/>
            </a:pP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ここではつくば市周辺を土浦税務署管内の</a:t>
            </a:r>
            <a:r>
              <a:rPr lang="en-US" altLang="ja-JP" dirty="0">
                <a:solidFill>
                  <a:prstClr val="black"/>
                </a:solidFill>
                <a:latin typeface="メイリオ" panose="020B0604030504040204" pitchFamily="50" charset="-128"/>
                <a:ea typeface="メイリオ" panose="020B0604030504040204" pitchFamily="50" charset="-128"/>
              </a:rPr>
              <a:t>5</a:t>
            </a:r>
            <a:r>
              <a:rPr lang="ja-JP" altLang="en-US" dirty="0">
                <a:solidFill>
                  <a:prstClr val="black"/>
                </a:solidFill>
                <a:latin typeface="メイリオ" panose="020B0604030504040204" pitchFamily="50" charset="-128"/>
                <a:ea typeface="メイリオ" panose="020B0604030504040204" pitchFamily="50" charset="-128"/>
              </a:rPr>
              <a:t>市</a:t>
            </a:r>
            <a:endParaRPr lang="en-US" altLang="ja-JP" dirty="0">
              <a:solidFill>
                <a:prstClr val="black"/>
              </a:solidFill>
              <a:latin typeface="メイリオ" panose="020B0604030504040204" pitchFamily="50" charset="-128"/>
              <a:ea typeface="メイリオ" panose="020B0604030504040204" pitchFamily="50" charset="-128"/>
            </a:endParaRPr>
          </a:p>
          <a:p>
            <a:pPr>
              <a:defRPr/>
            </a:pP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つくば、つくばみらい、土浦、石岡、かすみがうら</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としました。</a:t>
            </a:r>
          </a:p>
        </p:txBody>
      </p:sp>
      <p:sp>
        <p:nvSpPr>
          <p:cNvPr id="18" name="テキスト ボックス 1"/>
          <p:cNvSpPr txBox="1"/>
          <p:nvPr/>
        </p:nvSpPr>
        <p:spPr>
          <a:xfrm>
            <a:off x="7969337" y="5279989"/>
            <a:ext cx="888532" cy="39829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年度</a:t>
            </a:r>
            <a:r>
              <a:rPr lang="en-US" altLang="ja-JP" sz="1800" dirty="0">
                <a:solidFill>
                  <a:prstClr val="black"/>
                </a:solidFill>
                <a:latin typeface="メイリオ" panose="020B0604030504040204" pitchFamily="50" charset="-128"/>
                <a:ea typeface="メイリオ" panose="020B0604030504040204" pitchFamily="50" charset="-128"/>
              </a:rPr>
              <a:t>)</a:t>
            </a:r>
            <a:endParaRPr lang="ja-JP" altLang="en-US" sz="1800" dirty="0">
              <a:solidFill>
                <a:prstClr val="black"/>
              </a:solidFill>
              <a:latin typeface="メイリオ" panose="020B0604030504040204" pitchFamily="50" charset="-128"/>
              <a:ea typeface="メイリオ" panose="020B0604030504040204" pitchFamily="50" charset="-128"/>
            </a:endParaRPr>
          </a:p>
        </p:txBody>
      </p:sp>
      <mc:AlternateContent xmlns:mc="http://schemas.openxmlformats.org/markup-compatibility/2006" xmlns:p14="http://schemas.microsoft.com/office/powerpoint/2010/main">
        <mc:Choice Requires="p14">
          <p:contentPart p14:bwMode="auto" r:id="rId8">
            <p14:nvContentPartPr>
              <p14:cNvPr id="12" name="インク 11"/>
              <p14:cNvContentPartPr/>
              <p14:nvPr/>
            </p14:nvContentPartPr>
            <p14:xfrm>
              <a:off x="5850239" y="1367027"/>
              <a:ext cx="763776" cy="772704"/>
            </p14:xfrm>
          </p:contentPart>
        </mc:Choice>
        <mc:Fallback xmlns="">
          <p:pic>
            <p:nvPicPr>
              <p:cNvPr id="12" name="インク 11"/>
              <p:cNvPicPr/>
              <p:nvPr/>
            </p:nvPicPr>
            <p:blipFill>
              <a:blip r:embed="rId10"/>
              <a:stretch>
                <a:fillRect/>
              </a:stretch>
            </p:blipFill>
            <p:spPr>
              <a:xfrm>
                <a:off x="5845200" y="1361988"/>
                <a:ext cx="773494" cy="78242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インク 26"/>
              <p14:cNvContentPartPr/>
              <p14:nvPr/>
            </p14:nvContentPartPr>
            <p14:xfrm>
              <a:off x="6560447" y="1171763"/>
              <a:ext cx="408672" cy="222048"/>
            </p14:xfrm>
          </p:contentPart>
        </mc:Choice>
        <mc:Fallback xmlns="">
          <p:pic>
            <p:nvPicPr>
              <p:cNvPr id="27" name="インク 26"/>
              <p:cNvPicPr/>
              <p:nvPr/>
            </p:nvPicPr>
            <p:blipFill>
              <a:blip r:embed="rId12"/>
              <a:stretch>
                <a:fillRect/>
              </a:stretch>
            </p:blipFill>
            <p:spPr>
              <a:xfrm>
                <a:off x="6555406" y="1166725"/>
                <a:ext cx="418394" cy="231765"/>
              </a:xfrm>
              <a:prstGeom prst="rect">
                <a:avLst/>
              </a:prstGeom>
            </p:spPr>
          </p:pic>
        </mc:Fallback>
      </mc:AlternateContent>
      <p:pic>
        <p:nvPicPr>
          <p:cNvPr id="20" name="図 19">
            <a:extLst>
              <a:ext uri="{FF2B5EF4-FFF2-40B4-BE49-F238E27FC236}">
                <a16:creationId xmlns:a16="http://schemas.microsoft.com/office/drawing/2014/main" id="{E53A3F03-14AF-4FE3-A2F5-193FD3CD3A98}"/>
              </a:ext>
            </a:extLst>
          </p:cNvPr>
          <p:cNvPicPr>
            <a:picLocks noChangeAspect="1"/>
          </p:cNvPicPr>
          <p:nvPr/>
        </p:nvPicPr>
        <p:blipFill>
          <a:blip r:embed="rId13"/>
          <a:stretch>
            <a:fillRect/>
          </a:stretch>
        </p:blipFill>
        <p:spPr>
          <a:xfrm>
            <a:off x="6607620" y="38665"/>
            <a:ext cx="2280467" cy="961403"/>
          </a:xfrm>
          <a:prstGeom prst="rect">
            <a:avLst/>
          </a:prstGeom>
        </p:spPr>
      </p:pic>
    </p:spTree>
    <p:extLst>
      <p:ext uri="{BB962C8B-B14F-4D97-AF65-F5344CB8AC3E}">
        <p14:creationId xmlns:p14="http://schemas.microsoft.com/office/powerpoint/2010/main" val="31936844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1" y="2"/>
          <a:ext cx="9144000" cy="1112805"/>
        </p:xfrm>
        <a:graphic>
          <a:graphicData uri="http://schemas.openxmlformats.org/presentationml/2006/ole">
            <mc:AlternateContent xmlns:mc="http://schemas.openxmlformats.org/markup-compatibility/2006">
              <mc:Choice xmlns:v="urn:schemas-microsoft-com:vml" Requires="v">
                <p:oleObj spid="_x0000_s74854"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1" y="2"/>
                        <a:ext cx="9144000" cy="1112805"/>
                      </a:xfrm>
                      <a:prstGeom prst="rect">
                        <a:avLst/>
                      </a:prstGeom>
                    </p:spPr>
                  </p:pic>
                </p:oleObj>
              </mc:Fallback>
            </mc:AlternateContent>
          </a:graphicData>
        </a:graphic>
      </p:graphicFrame>
      <p:sp>
        <p:nvSpPr>
          <p:cNvPr id="8" name="テキスト ボックス 7"/>
          <p:cNvSpPr txBox="1"/>
          <p:nvPr/>
        </p:nvSpPr>
        <p:spPr>
          <a:xfrm>
            <a:off x="267419" y="284672"/>
            <a:ext cx="7879080"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都道府県別の酒類販売量（関東）</a:t>
            </a:r>
            <a:endParaRPr kumimoji="1"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435006" y="1491449"/>
            <a:ext cx="745724" cy="369332"/>
          </a:xfrm>
          <a:prstGeom prst="rect">
            <a:avLst/>
          </a:prstGeom>
          <a:noFill/>
        </p:spPr>
        <p:txBody>
          <a:bodyPr wrap="square" rtlCol="0">
            <a:spAutoFit/>
          </a:bodyPr>
          <a:lstStyle/>
          <a:p>
            <a:endParaRPr kumimoji="1" lang="ja-JP" altLang="en-US" dirty="0"/>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12807"/>
            <a:ext cx="7592832" cy="5745193"/>
          </a:xfrm>
          <a:prstGeom prst="rect">
            <a:avLst/>
          </a:prstGeom>
        </p:spPr>
      </p:pic>
      <p:sp>
        <p:nvSpPr>
          <p:cNvPr id="9" name="テキスト ボックス 8"/>
          <p:cNvSpPr txBox="1"/>
          <p:nvPr/>
        </p:nvSpPr>
        <p:spPr>
          <a:xfrm>
            <a:off x="6631619" y="6603861"/>
            <a:ext cx="2512381"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国税庁」「酒のしおり」より作成</a:t>
            </a:r>
          </a:p>
        </p:txBody>
      </p:sp>
      <p:grpSp>
        <p:nvGrpSpPr>
          <p:cNvPr id="35" name="グループ化 34"/>
          <p:cNvGrpSpPr/>
          <p:nvPr/>
        </p:nvGrpSpPr>
        <p:grpSpPr>
          <a:xfrm>
            <a:off x="6362700" y="1397477"/>
            <a:ext cx="2887980" cy="3219833"/>
            <a:chOff x="198120" y="1416662"/>
            <a:chExt cx="2887980" cy="3219833"/>
          </a:xfrm>
        </p:grpSpPr>
        <p:grpSp>
          <p:nvGrpSpPr>
            <p:cNvPr id="36" name="グループ化 35"/>
            <p:cNvGrpSpPr/>
            <p:nvPr/>
          </p:nvGrpSpPr>
          <p:grpSpPr>
            <a:xfrm>
              <a:off x="198120" y="1684019"/>
              <a:ext cx="2385435" cy="2952476"/>
              <a:chOff x="198120" y="1684019"/>
              <a:chExt cx="2385435" cy="2952476"/>
            </a:xfrm>
          </p:grpSpPr>
          <p:grpSp>
            <p:nvGrpSpPr>
              <p:cNvPr id="38" name="グループ化 37"/>
              <p:cNvGrpSpPr/>
              <p:nvPr/>
            </p:nvGrpSpPr>
            <p:grpSpPr>
              <a:xfrm>
                <a:off x="198120" y="1684019"/>
                <a:ext cx="1169504" cy="2689198"/>
                <a:chOff x="198120" y="1684019"/>
                <a:chExt cx="365760" cy="1607095"/>
              </a:xfrm>
            </p:grpSpPr>
            <p:sp>
              <p:nvSpPr>
                <p:cNvPr id="45" name="正方形/長方形 44"/>
                <p:cNvSpPr/>
                <p:nvPr/>
              </p:nvSpPr>
              <p:spPr>
                <a:xfrm>
                  <a:off x="198120" y="2934305"/>
                  <a:ext cx="365760" cy="180000"/>
                </a:xfrm>
                <a:prstGeom prst="rect">
                  <a:avLst/>
                </a:prstGeom>
                <a:solidFill>
                  <a:srgbClr val="C7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grpSp>
              <p:nvGrpSpPr>
                <p:cNvPr id="46" name="グループ化 45"/>
                <p:cNvGrpSpPr/>
                <p:nvPr/>
              </p:nvGrpSpPr>
              <p:grpSpPr>
                <a:xfrm>
                  <a:off x="198120" y="1684019"/>
                  <a:ext cx="365760" cy="1607095"/>
                  <a:chOff x="198120" y="1684019"/>
                  <a:chExt cx="365760" cy="1607095"/>
                </a:xfrm>
              </p:grpSpPr>
              <p:sp>
                <p:nvSpPr>
                  <p:cNvPr id="47" name="正方形/長方形 46"/>
                  <p:cNvSpPr/>
                  <p:nvPr/>
                </p:nvSpPr>
                <p:spPr>
                  <a:xfrm>
                    <a:off x="198120" y="1684019"/>
                    <a:ext cx="365760" cy="180000"/>
                  </a:xfrm>
                  <a:prstGeom prst="rect">
                    <a:avLst/>
                  </a:prstGeom>
                  <a:solidFill>
                    <a:srgbClr val="005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rgbClr val="FF0000"/>
                      </a:solidFill>
                      <a:latin typeface="メイリオ" panose="020B0604030504040204" pitchFamily="50" charset="-128"/>
                      <a:ea typeface="メイリオ" panose="020B0604030504040204" pitchFamily="50" charset="-128"/>
                    </a:endParaRPr>
                  </a:p>
                </p:txBody>
              </p:sp>
              <p:sp>
                <p:nvSpPr>
                  <p:cNvPr id="48" name="正方形/長方形 47"/>
                  <p:cNvSpPr/>
                  <p:nvPr/>
                </p:nvSpPr>
                <p:spPr>
                  <a:xfrm>
                    <a:off x="198120" y="1860781"/>
                    <a:ext cx="365760" cy="180000"/>
                  </a:xfrm>
                  <a:prstGeom prst="rect">
                    <a:avLst/>
                  </a:prstGeom>
                  <a:solidFill>
                    <a:srgbClr val="1C6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rgbClr val="FF0000"/>
                      </a:solidFill>
                      <a:latin typeface="メイリオ" panose="020B0604030504040204" pitchFamily="50" charset="-128"/>
                      <a:ea typeface="メイリオ" panose="020B0604030504040204" pitchFamily="50" charset="-128"/>
                    </a:endParaRPr>
                  </a:p>
                </p:txBody>
              </p:sp>
              <p:sp>
                <p:nvSpPr>
                  <p:cNvPr id="49" name="正方形/長方形 48"/>
                  <p:cNvSpPr/>
                  <p:nvPr/>
                </p:nvSpPr>
                <p:spPr>
                  <a:xfrm>
                    <a:off x="198120" y="2040781"/>
                    <a:ext cx="365760" cy="180000"/>
                  </a:xfrm>
                  <a:prstGeom prst="rect">
                    <a:avLst/>
                  </a:prstGeom>
                  <a:solidFill>
                    <a:srgbClr val="38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50" name="正方形/長方形 49"/>
                  <p:cNvSpPr/>
                  <p:nvPr/>
                </p:nvSpPr>
                <p:spPr>
                  <a:xfrm>
                    <a:off x="198120" y="2220780"/>
                    <a:ext cx="365760" cy="180000"/>
                  </a:xfrm>
                  <a:prstGeom prst="rect">
                    <a:avLst/>
                  </a:prstGeom>
                  <a:solidFill>
                    <a:srgbClr val="54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51" name="正方形/長方形 50"/>
                  <p:cNvSpPr/>
                  <p:nvPr/>
                </p:nvSpPr>
                <p:spPr>
                  <a:xfrm>
                    <a:off x="198120" y="2397543"/>
                    <a:ext cx="365760" cy="180000"/>
                  </a:xfrm>
                  <a:prstGeom prst="rect">
                    <a:avLst/>
                  </a:prstGeom>
                  <a:solidFill>
                    <a:srgbClr val="70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52" name="正方形/長方形 51"/>
                  <p:cNvSpPr/>
                  <p:nvPr/>
                </p:nvSpPr>
                <p:spPr>
                  <a:xfrm>
                    <a:off x="198120" y="2574305"/>
                    <a:ext cx="365760" cy="180000"/>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53" name="正方形/長方形 52"/>
                  <p:cNvSpPr/>
                  <p:nvPr/>
                </p:nvSpPr>
                <p:spPr>
                  <a:xfrm>
                    <a:off x="198120" y="2754305"/>
                    <a:ext cx="365760" cy="180000"/>
                  </a:xfrm>
                  <a:prstGeom prst="rect">
                    <a:avLst/>
                  </a:prstGeom>
                  <a:solidFill>
                    <a:srgbClr val="A8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54" name="正方形/長方形 53"/>
                  <p:cNvSpPr/>
                  <p:nvPr/>
                </p:nvSpPr>
                <p:spPr>
                  <a:xfrm>
                    <a:off x="198120" y="3111067"/>
                    <a:ext cx="365760" cy="180047"/>
                  </a:xfrm>
                  <a:prstGeom prst="rect">
                    <a:avLst/>
                  </a:prstGeom>
                  <a:solidFill>
                    <a:srgbClr val="E3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grpSp>
          </p:grpSp>
          <p:grpSp>
            <p:nvGrpSpPr>
              <p:cNvPr id="39" name="グループ化 38"/>
              <p:cNvGrpSpPr/>
              <p:nvPr/>
            </p:nvGrpSpPr>
            <p:grpSpPr>
              <a:xfrm>
                <a:off x="1335197" y="1821138"/>
                <a:ext cx="1248358" cy="2815357"/>
                <a:chOff x="1335197" y="1821138"/>
                <a:chExt cx="1248358" cy="2815357"/>
              </a:xfrm>
            </p:grpSpPr>
            <p:sp>
              <p:nvSpPr>
                <p:cNvPr id="40" name="テキスト ボックス 39"/>
                <p:cNvSpPr txBox="1"/>
                <p:nvPr/>
              </p:nvSpPr>
              <p:spPr>
                <a:xfrm>
                  <a:off x="1335200" y="1821138"/>
                  <a:ext cx="1248355"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100</a:t>
                  </a:r>
                  <a:endParaRPr kumimoji="1" lang="ja-JP" altLang="en-US" sz="2400" dirty="0">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1335200" y="2424833"/>
                  <a:ext cx="1032588"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90</a:t>
                  </a:r>
                  <a:endParaRPr kumimoji="1" lang="ja-JP" altLang="en-US" sz="2400" dirty="0">
                    <a:latin typeface="メイリオ" panose="020B0604030504040204" pitchFamily="50" charset="-128"/>
                    <a:ea typeface="メイリオ" panose="020B0604030504040204" pitchFamily="50" charset="-128"/>
                  </a:endParaRPr>
                </a:p>
              </p:txBody>
            </p:sp>
            <p:sp>
              <p:nvSpPr>
                <p:cNvPr id="42" name="テキスト ボックス 41"/>
                <p:cNvSpPr txBox="1"/>
                <p:nvPr/>
              </p:nvSpPr>
              <p:spPr>
                <a:xfrm>
                  <a:off x="1335198" y="3019286"/>
                  <a:ext cx="896471"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80</a:t>
                  </a:r>
                  <a:endParaRPr kumimoji="1" lang="ja-JP" altLang="en-US" sz="2400" dirty="0">
                    <a:latin typeface="メイリオ" panose="020B0604030504040204" pitchFamily="50" charset="-128"/>
                    <a:ea typeface="メイリオ" panose="020B0604030504040204" pitchFamily="50" charset="-128"/>
                  </a:endParaRPr>
                </a:p>
              </p:txBody>
            </p:sp>
            <p:sp>
              <p:nvSpPr>
                <p:cNvPr id="43" name="テキスト ボックス 42"/>
                <p:cNvSpPr txBox="1"/>
                <p:nvPr/>
              </p:nvSpPr>
              <p:spPr>
                <a:xfrm>
                  <a:off x="1335199" y="3640268"/>
                  <a:ext cx="896471"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70</a:t>
                  </a:r>
                  <a:endParaRPr kumimoji="1" lang="ja-JP" altLang="en-US" sz="2400" dirty="0">
                    <a:latin typeface="メイリオ" panose="020B0604030504040204" pitchFamily="50" charset="-128"/>
                    <a:ea typeface="メイリオ" panose="020B0604030504040204" pitchFamily="50" charset="-128"/>
                  </a:endParaRPr>
                </a:p>
              </p:txBody>
            </p:sp>
            <p:sp>
              <p:nvSpPr>
                <p:cNvPr id="44" name="テキスト ボックス 43"/>
                <p:cNvSpPr txBox="1"/>
                <p:nvPr/>
              </p:nvSpPr>
              <p:spPr>
                <a:xfrm>
                  <a:off x="1335197" y="4174830"/>
                  <a:ext cx="896471"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6</a:t>
                  </a:r>
                  <a:r>
                    <a:rPr kumimoji="1" lang="en-US" altLang="ja-JP" sz="2400" dirty="0">
                      <a:latin typeface="メイリオ" panose="020B0604030504040204" pitchFamily="50" charset="-128"/>
                      <a:ea typeface="メイリオ" panose="020B0604030504040204" pitchFamily="50" charset="-128"/>
                    </a:rPr>
                    <a:t>0</a:t>
                  </a:r>
                  <a:endParaRPr kumimoji="1" lang="ja-JP" altLang="en-US" sz="2400" dirty="0">
                    <a:latin typeface="メイリオ" panose="020B0604030504040204" pitchFamily="50" charset="-128"/>
                    <a:ea typeface="メイリオ" panose="020B0604030504040204" pitchFamily="50" charset="-128"/>
                  </a:endParaRPr>
                </a:p>
              </p:txBody>
            </p:sp>
          </p:grpSp>
        </p:grpSp>
        <p:sp>
          <p:nvSpPr>
            <p:cNvPr id="37" name="テキスト ボックス 36"/>
            <p:cNvSpPr txBox="1"/>
            <p:nvPr/>
          </p:nvSpPr>
          <p:spPr>
            <a:xfrm>
              <a:off x="1367624" y="1416662"/>
              <a:ext cx="1718476"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(L/</a:t>
              </a:r>
              <a:r>
                <a:rPr kumimoji="1" lang="ja-JP" altLang="en-US" sz="2400" dirty="0">
                  <a:latin typeface="メイリオ" panose="020B0604030504040204" pitchFamily="50" charset="-128"/>
                  <a:ea typeface="メイリオ" panose="020B0604030504040204" pitchFamily="50" charset="-128"/>
                </a:rPr>
                <a:t>人・年</a:t>
              </a:r>
              <a:r>
                <a:rPr kumimoji="1"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1723334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75976"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75977"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8" name="テキスト ボックス 7"/>
          <p:cNvSpPr txBox="1"/>
          <p:nvPr/>
        </p:nvSpPr>
        <p:spPr>
          <a:xfrm>
            <a:off x="171793" y="302326"/>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業態別酒販量の推移①</a:t>
            </a:r>
            <a:endPar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6303613" y="6581001"/>
            <a:ext cx="30800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国税庁</a:t>
            </a:r>
            <a:r>
              <a:rPr lang="ja-JP" altLang="en-US" sz="1200" dirty="0">
                <a:solidFill>
                  <a:prstClr val="black"/>
                </a:solidFill>
                <a:latin typeface="メイリオ" panose="020B0604030504040204" pitchFamily="50" charset="-128"/>
                <a:ea typeface="メイリオ" panose="020B0604030504040204" pitchFamily="50" charset="-128"/>
              </a:rPr>
              <a:t>「酒のしおり」</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の統計より作成</a:t>
            </a:r>
          </a:p>
        </p:txBody>
      </p:sp>
      <p:sp>
        <p:nvSpPr>
          <p:cNvPr id="10" name="スライド番号プレースホルダー 9"/>
          <p:cNvSpPr>
            <a:spLocks noGrp="1"/>
          </p:cNvSpPr>
          <p:nvPr>
            <p:ph type="sldNum" sz="quarter" idx="12"/>
          </p:nvPr>
        </p:nvSpPr>
        <p:spPr>
          <a:xfrm>
            <a:off x="-1573243" y="645104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220C7-8C87-45F7-9479-13519FE00982}" type="slidenum">
              <a:rPr kumimoji="1" lang="en-US" sz="1050" b="1" i="0" u="none" strike="noStrike" kern="1200" cap="none" spc="0" normalizeH="0" baseline="0" noProof="0" smtClean="0">
                <a:ln>
                  <a:noFill/>
                </a:ln>
                <a:solidFill>
                  <a:srgbClr val="FF097A"/>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en-US" sz="1050" b="1" i="0" u="none" strike="noStrike" kern="1200" cap="none" spc="0" normalizeH="0" baseline="0" noProof="0" dirty="0">
              <a:ln>
                <a:noFill/>
              </a:ln>
              <a:solidFill>
                <a:srgbClr val="FF097A"/>
              </a:solidFill>
              <a:effectLst/>
              <a:uLnTx/>
              <a:uFillTx/>
              <a:latin typeface="メイリオ" panose="020B0604030504040204" pitchFamily="50" charset="-128"/>
              <a:ea typeface="メイリオ" panose="020B0604030504040204" pitchFamily="50" charset="-128"/>
              <a:cs typeface="+mn-cs"/>
            </a:endParaRPr>
          </a:p>
        </p:txBody>
      </p:sp>
      <mc:AlternateContent xmlns:mc="http://schemas.openxmlformats.org/markup-compatibility/2006" xmlns:p14="http://schemas.microsoft.com/office/powerpoint/2010/main">
        <mc:Choice Requires="p14">
          <p:contentPart p14:bwMode="auto" r:id="rId6">
            <p14:nvContentPartPr>
              <p14:cNvPr id="12" name="インク 11"/>
              <p14:cNvContentPartPr/>
              <p14:nvPr/>
            </p14:nvContentPartPr>
            <p14:xfrm>
              <a:off x="5850239" y="1367027"/>
              <a:ext cx="763776" cy="772704"/>
            </p14:xfrm>
          </p:contentPart>
        </mc:Choice>
        <mc:Fallback xmlns="">
          <p:pic>
            <p:nvPicPr>
              <p:cNvPr id="12" name="インク 11"/>
              <p:cNvPicPr/>
              <p:nvPr/>
            </p:nvPicPr>
            <p:blipFill/>
            <p:spPr/>
          </p:pic>
        </mc:Fallback>
      </mc:AlternateContent>
      <mc:AlternateContent xmlns:mc="http://schemas.openxmlformats.org/markup-compatibility/2006" xmlns:p14="http://schemas.microsoft.com/office/powerpoint/2010/main">
        <mc:Choice Requires="p14">
          <p:contentPart p14:bwMode="auto" r:id="rId7">
            <p14:nvContentPartPr>
              <p14:cNvPr id="27" name="インク 26"/>
              <p14:cNvContentPartPr/>
              <p14:nvPr/>
            </p14:nvContentPartPr>
            <p14:xfrm>
              <a:off x="6560447" y="1171763"/>
              <a:ext cx="408672" cy="222048"/>
            </p14:xfrm>
          </p:contentPart>
        </mc:Choice>
        <mc:Fallback xmlns="">
          <p:pic>
            <p:nvPicPr>
              <p:cNvPr id="27" name="インク 26"/>
              <p:cNvPicPr/>
              <p:nvPr/>
            </p:nvPicPr>
            <p:blipFill>
              <a:blip r:embed="rId10"/>
              <a:stretch>
                <a:fillRect/>
              </a:stretch>
            </p:blipFill>
            <p:spPr>
              <a:xfrm>
                <a:off x="6555406" y="1166725"/>
                <a:ext cx="418394" cy="231765"/>
              </a:xfrm>
              <a:prstGeom prst="rect">
                <a:avLst/>
              </a:prstGeom>
            </p:spPr>
          </p:pic>
        </mc:Fallback>
      </mc:AlternateContent>
      <p:graphicFrame>
        <p:nvGraphicFramePr>
          <p:cNvPr id="14" name="グラフ 13">
            <a:extLst>
              <a:ext uri="{FF2B5EF4-FFF2-40B4-BE49-F238E27FC236}">
                <a16:creationId xmlns:a16="http://schemas.microsoft.com/office/drawing/2014/main" id="{0D743B70-023C-4A68-A566-249A6A43922B}"/>
              </a:ext>
            </a:extLst>
          </p:cNvPr>
          <p:cNvGraphicFramePr>
            <a:graphicFrameLocks/>
          </p:cNvGraphicFramePr>
          <p:nvPr>
            <p:extLst/>
          </p:nvPr>
        </p:nvGraphicFramePr>
        <p:xfrm>
          <a:off x="8879" y="1171763"/>
          <a:ext cx="8762259" cy="4877995"/>
        </p:xfrm>
        <a:graphic>
          <a:graphicData uri="http://schemas.openxmlformats.org/drawingml/2006/chart">
            <c:chart xmlns:c="http://schemas.openxmlformats.org/drawingml/2006/chart" xmlns:r="http://schemas.openxmlformats.org/officeDocument/2006/relationships" r:id="rId11"/>
          </a:graphicData>
        </a:graphic>
      </p:graphicFrame>
      <p:sp>
        <p:nvSpPr>
          <p:cNvPr id="2" name="テキスト ボックス 1"/>
          <p:cNvSpPr txBox="1"/>
          <p:nvPr/>
        </p:nvSpPr>
        <p:spPr>
          <a:xfrm>
            <a:off x="8646851" y="5705532"/>
            <a:ext cx="701336" cy="338554"/>
          </a:xfrm>
          <a:prstGeom prst="rect">
            <a:avLst/>
          </a:prstGeom>
          <a:noFill/>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rPr>
              <a:t>(KL)</a:t>
            </a:r>
            <a:endParaRPr kumimoji="1" lang="ja-JP" altLang="en-US" sz="16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358140" y="4054459"/>
            <a:ext cx="1257300" cy="584775"/>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コンビニエンスストア</a:t>
            </a:r>
            <a:endParaRPr kumimoji="1" lang="ja-JP" altLang="en-US" sz="16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375521" y="4177569"/>
            <a:ext cx="1630680"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一般酒販店</a:t>
            </a:r>
          </a:p>
        </p:txBody>
      </p:sp>
    </p:spTree>
    <p:extLst>
      <p:ext uri="{BB962C8B-B14F-4D97-AF65-F5344CB8AC3E}">
        <p14:creationId xmlns:p14="http://schemas.microsoft.com/office/powerpoint/2010/main" val="32719941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77000"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77001"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8" name="テキスト ボックス 7"/>
          <p:cNvSpPr txBox="1"/>
          <p:nvPr/>
        </p:nvSpPr>
        <p:spPr>
          <a:xfrm>
            <a:off x="171793" y="302326"/>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業態別酒販量の推移②</a:t>
            </a:r>
            <a:endPar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6232127" y="6581003"/>
            <a:ext cx="30800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国税庁</a:t>
            </a:r>
            <a:r>
              <a:rPr lang="ja-JP" altLang="en-US" sz="1200" dirty="0">
                <a:solidFill>
                  <a:prstClr val="black"/>
                </a:solidFill>
                <a:latin typeface="メイリオ" panose="020B0604030504040204" pitchFamily="50" charset="-128"/>
                <a:ea typeface="メイリオ" panose="020B0604030504040204" pitchFamily="50" charset="-128"/>
              </a:rPr>
              <a:t>「酒のしおり」</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の統計より作成</a:t>
            </a:r>
          </a:p>
        </p:txBody>
      </p:sp>
      <p:sp>
        <p:nvSpPr>
          <p:cNvPr id="10" name="スライド番号プレースホルダー 9"/>
          <p:cNvSpPr>
            <a:spLocks noGrp="1"/>
          </p:cNvSpPr>
          <p:nvPr>
            <p:ph type="sldNum" sz="quarter" idx="12"/>
          </p:nvPr>
        </p:nvSpPr>
        <p:spPr>
          <a:xfrm>
            <a:off x="-1573243" y="645104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220C7-8C87-45F7-9479-13519FE00982}" type="slidenum">
              <a:rPr kumimoji="1" lang="en-US" sz="1050" b="1" i="0" u="none" strike="noStrike" kern="1200" cap="none" spc="0" normalizeH="0" baseline="0" noProof="0" smtClean="0">
                <a:ln>
                  <a:noFill/>
                </a:ln>
                <a:solidFill>
                  <a:srgbClr val="FF097A"/>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en-US" sz="1050" b="1" i="0" u="none" strike="noStrike" kern="1200" cap="none" spc="0" normalizeH="0" baseline="0" noProof="0" dirty="0">
              <a:ln>
                <a:noFill/>
              </a:ln>
              <a:solidFill>
                <a:srgbClr val="FF097A"/>
              </a:solidFill>
              <a:effectLst/>
              <a:uLnTx/>
              <a:uFillTx/>
              <a:latin typeface="メイリオ" panose="020B0604030504040204" pitchFamily="50" charset="-128"/>
              <a:ea typeface="メイリオ" panose="020B0604030504040204" pitchFamily="50" charset="-128"/>
              <a:cs typeface="+mn-cs"/>
            </a:endParaRPr>
          </a:p>
        </p:txBody>
      </p:sp>
      <mc:AlternateContent xmlns:mc="http://schemas.openxmlformats.org/markup-compatibility/2006" xmlns:p14="http://schemas.microsoft.com/office/powerpoint/2010/main">
        <mc:Choice Requires="p14">
          <p:contentPart p14:bwMode="auto" r:id="rId6">
            <p14:nvContentPartPr>
              <p14:cNvPr id="12" name="インク 11"/>
              <p14:cNvContentPartPr/>
              <p14:nvPr/>
            </p14:nvContentPartPr>
            <p14:xfrm>
              <a:off x="5850239" y="1367027"/>
              <a:ext cx="763776" cy="772704"/>
            </p14:xfrm>
          </p:contentPart>
        </mc:Choice>
        <mc:Fallback xmlns="">
          <p:pic>
            <p:nvPicPr>
              <p:cNvPr id="12" name="インク 11"/>
              <p:cNvPicPr/>
              <p:nvPr/>
            </p:nvPicPr>
            <p:blipFill/>
            <p:spPr/>
          </p:pic>
        </mc:Fallback>
      </mc:AlternateContent>
      <mc:AlternateContent xmlns:mc="http://schemas.openxmlformats.org/markup-compatibility/2006" xmlns:p14="http://schemas.microsoft.com/office/powerpoint/2010/main">
        <mc:Choice Requires="p14">
          <p:contentPart p14:bwMode="auto" r:id="rId7">
            <p14:nvContentPartPr>
              <p14:cNvPr id="27" name="インク 26"/>
              <p14:cNvContentPartPr/>
              <p14:nvPr/>
            </p14:nvContentPartPr>
            <p14:xfrm>
              <a:off x="6560447" y="1171763"/>
              <a:ext cx="408672" cy="222048"/>
            </p14:xfrm>
          </p:contentPart>
        </mc:Choice>
        <mc:Fallback xmlns="">
          <p:pic>
            <p:nvPicPr>
              <p:cNvPr id="27" name="インク 26"/>
              <p:cNvPicPr/>
              <p:nvPr/>
            </p:nvPicPr>
            <p:blipFill>
              <a:blip r:embed="rId10"/>
              <a:stretch>
                <a:fillRect/>
              </a:stretch>
            </p:blipFill>
            <p:spPr>
              <a:xfrm>
                <a:off x="6555406" y="1166725"/>
                <a:ext cx="418394" cy="231765"/>
              </a:xfrm>
              <a:prstGeom prst="rect">
                <a:avLst/>
              </a:prstGeom>
            </p:spPr>
          </p:pic>
        </mc:Fallback>
      </mc:AlternateContent>
      <p:graphicFrame>
        <p:nvGraphicFramePr>
          <p:cNvPr id="20" name="グラフ 19">
            <a:extLst>
              <a:ext uri="{FF2B5EF4-FFF2-40B4-BE49-F238E27FC236}">
                <a16:creationId xmlns:a16="http://schemas.microsoft.com/office/drawing/2014/main" id="{9F15F956-4487-42FA-8743-2F864D18B3AF}"/>
              </a:ext>
            </a:extLst>
          </p:cNvPr>
          <p:cNvGraphicFramePr>
            <a:graphicFrameLocks/>
          </p:cNvGraphicFramePr>
          <p:nvPr>
            <p:extLst/>
          </p:nvPr>
        </p:nvGraphicFramePr>
        <p:xfrm>
          <a:off x="106680" y="1547129"/>
          <a:ext cx="8602980" cy="4113357"/>
        </p:xfrm>
        <a:graphic>
          <a:graphicData uri="http://schemas.openxmlformats.org/drawingml/2006/chart">
            <c:chart xmlns:c="http://schemas.openxmlformats.org/drawingml/2006/chart" xmlns:r="http://schemas.openxmlformats.org/officeDocument/2006/relationships" r:id="rId11"/>
          </a:graphicData>
        </a:graphic>
      </p:graphicFrame>
      <p:cxnSp>
        <p:nvCxnSpPr>
          <p:cNvPr id="21" name="直線コネクタ 20"/>
          <p:cNvCxnSpPr>
            <a:cxnSpLocks/>
          </p:cNvCxnSpPr>
          <p:nvPr/>
        </p:nvCxnSpPr>
        <p:spPr>
          <a:xfrm>
            <a:off x="2110740" y="3810000"/>
            <a:ext cx="373380" cy="66294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直線コネクタ 21"/>
          <p:cNvCxnSpPr>
            <a:cxnSpLocks/>
          </p:cNvCxnSpPr>
          <p:nvPr/>
        </p:nvCxnSpPr>
        <p:spPr>
          <a:xfrm flipH="1">
            <a:off x="6764783" y="2701290"/>
            <a:ext cx="204336" cy="65913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線コネクタ 23"/>
          <p:cNvCxnSpPr>
            <a:cxnSpLocks/>
          </p:cNvCxnSpPr>
          <p:nvPr/>
        </p:nvCxnSpPr>
        <p:spPr>
          <a:xfrm>
            <a:off x="6764783" y="3794760"/>
            <a:ext cx="588517" cy="67818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テキスト ボックス 1"/>
          <p:cNvSpPr txBox="1"/>
          <p:nvPr/>
        </p:nvSpPr>
        <p:spPr>
          <a:xfrm>
            <a:off x="0" y="1855433"/>
            <a:ext cx="1118585"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（年度）</a:t>
            </a:r>
          </a:p>
        </p:txBody>
      </p:sp>
      <p:sp>
        <p:nvSpPr>
          <p:cNvPr id="14" name="テキスト ボックス 13"/>
          <p:cNvSpPr txBox="1"/>
          <p:nvPr/>
        </p:nvSpPr>
        <p:spPr>
          <a:xfrm>
            <a:off x="8610875" y="5344455"/>
            <a:ext cx="701336" cy="307777"/>
          </a:xfrm>
          <a:prstGeom prst="rect">
            <a:avLst/>
          </a:prstGeom>
          <a:noFill/>
        </p:spPr>
        <p:txBody>
          <a:bodyPr wrap="square" rtlCol="0">
            <a:spAutoFit/>
          </a:bodyPr>
          <a:lstStyle/>
          <a:p>
            <a:r>
              <a:rPr kumimoji="1" lang="en-US" altLang="ja-JP" sz="1400" dirty="0">
                <a:latin typeface="メイリオ" panose="020B0604030504040204" pitchFamily="50" charset="-128"/>
                <a:ea typeface="メイリオ" panose="020B0604030504040204" pitchFamily="50" charset="-128"/>
              </a:rPr>
              <a:t>(KL)</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611908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テキスト ボックス 4"/>
          <p:cNvSpPr txBox="1"/>
          <p:nvPr/>
        </p:nvSpPr>
        <p:spPr>
          <a:xfrm>
            <a:off x="267419" y="284672"/>
            <a:ext cx="5314275"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シミュレーション詳細</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a:extLst>
              <a:ext uri="{FF2B5EF4-FFF2-40B4-BE49-F238E27FC236}">
                <a16:creationId xmlns:a16="http://schemas.microsoft.com/office/drawing/2014/main" id="{45869CCC-3BC0-4B45-85D1-581706968B5B}"/>
              </a:ext>
            </a:extLst>
          </p:cNvPr>
          <p:cNvSpPr>
            <a:spLocks noGrp="1"/>
          </p:cNvSpPr>
          <p:nvPr>
            <p:ph idx="1"/>
          </p:nvPr>
        </p:nvSpPr>
        <p:spPr>
          <a:xfrm>
            <a:off x="267419" y="2095131"/>
            <a:ext cx="8602462" cy="4351338"/>
          </a:xfrm>
        </p:spPr>
        <p:txBody>
          <a:bodyPr>
            <a:normAutofit/>
          </a:bodyPr>
          <a:lstStyle/>
          <a:p>
            <a:pPr marL="0" indent="0">
              <a:buNone/>
            </a:pPr>
            <a:r>
              <a:rPr lang="ja-JP" altLang="en-US" sz="3200" dirty="0"/>
              <a:t>損益分岐点売上＝固定費額</a:t>
            </a:r>
            <a:r>
              <a:rPr lang="en-US" altLang="ja-JP" sz="3200" dirty="0"/>
              <a:t>÷</a:t>
            </a:r>
            <a:r>
              <a:rPr lang="ja-JP" altLang="en-US" sz="3200" dirty="0"/>
              <a:t>（１−ｒ）</a:t>
            </a:r>
            <a:endParaRPr lang="en-US" altLang="ja-JP" sz="3200" dirty="0"/>
          </a:p>
          <a:p>
            <a:pPr marL="0" indent="0">
              <a:buNone/>
            </a:pPr>
            <a:endParaRPr lang="en-US" altLang="ja-JP" sz="3200" dirty="0"/>
          </a:p>
          <a:p>
            <a:pPr marL="0" indent="0">
              <a:buNone/>
            </a:pPr>
            <a:r>
              <a:rPr lang="ja-JP" altLang="en-US" sz="3200" dirty="0"/>
              <a:t>但しｒ＝（食材・ドリンク原価）</a:t>
            </a:r>
            <a:r>
              <a:rPr lang="en-US" altLang="ja-JP" sz="3200" dirty="0"/>
              <a:t>÷</a:t>
            </a:r>
            <a:r>
              <a:rPr lang="ja-JP" altLang="en-US" sz="3200" dirty="0"/>
              <a:t>（売上）</a:t>
            </a:r>
            <a:endParaRPr lang="en-US" altLang="ja-JP" sz="3200" dirty="0"/>
          </a:p>
          <a:p>
            <a:pPr marL="0" indent="0">
              <a:buNone/>
            </a:pPr>
            <a:endParaRPr lang="en-US" altLang="ja-JP" sz="3200" dirty="0"/>
          </a:p>
          <a:p>
            <a:pPr marL="0" indent="0">
              <a:buNone/>
            </a:pPr>
            <a:r>
              <a:rPr lang="ja-JP" altLang="en-US" sz="3200" dirty="0"/>
              <a:t>（売上－損益分岐点売上）が正になるとき店に利益が出る。</a:t>
            </a:r>
          </a:p>
        </p:txBody>
      </p:sp>
    </p:spTree>
    <p:extLst>
      <p:ext uri="{BB962C8B-B14F-4D97-AF65-F5344CB8AC3E}">
        <p14:creationId xmlns:p14="http://schemas.microsoft.com/office/powerpoint/2010/main" val="20288633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テキスト ボックス 4"/>
          <p:cNvSpPr txBox="1"/>
          <p:nvPr/>
        </p:nvSpPr>
        <p:spPr>
          <a:xfrm>
            <a:off x="267419" y="284672"/>
            <a:ext cx="5314275"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シミュレーション詳細</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a:extLst>
              <a:ext uri="{FF2B5EF4-FFF2-40B4-BE49-F238E27FC236}">
                <a16:creationId xmlns:a16="http://schemas.microsoft.com/office/drawing/2014/main" id="{45869CCC-3BC0-4B45-85D1-581706968B5B}"/>
              </a:ext>
            </a:extLst>
          </p:cNvPr>
          <p:cNvSpPr>
            <a:spLocks noGrp="1"/>
          </p:cNvSpPr>
          <p:nvPr>
            <p:ph idx="1"/>
          </p:nvPr>
        </p:nvSpPr>
        <p:spPr>
          <a:xfrm>
            <a:off x="1" y="1385034"/>
            <a:ext cx="9143999" cy="4712985"/>
          </a:xfrm>
        </p:spPr>
        <p:txBody>
          <a:bodyPr>
            <a:normAutofit/>
          </a:bodyPr>
          <a:lstStyle/>
          <a:p>
            <a:pPr marL="0" indent="0">
              <a:buNone/>
            </a:pPr>
            <a:r>
              <a:rPr lang="ja-JP" altLang="en-US" sz="3200" dirty="0"/>
              <a:t>もし店舗が提供するものがビールだけだったとして</a:t>
            </a:r>
            <a:r>
              <a:rPr lang="en-US" altLang="ja-JP" sz="3200" dirty="0"/>
              <a:t>…</a:t>
            </a:r>
          </a:p>
          <a:p>
            <a:pPr marL="0" indent="0">
              <a:buNone/>
            </a:pPr>
            <a:endParaRPr lang="en-US" altLang="ja-JP" sz="3200" dirty="0"/>
          </a:p>
          <a:p>
            <a:pPr marL="0" indent="0">
              <a:buNone/>
            </a:pPr>
            <a:r>
              <a:rPr lang="ja-JP" altLang="en-US" sz="3200" dirty="0"/>
              <a:t>黒字経営にするためには</a:t>
            </a:r>
            <a:endParaRPr lang="en-US" altLang="ja-JP" sz="3200" dirty="0"/>
          </a:p>
          <a:p>
            <a:pPr marL="0" indent="0">
              <a:buNone/>
            </a:pPr>
            <a:r>
              <a:rPr lang="ja-JP" altLang="en-US" sz="3200" dirty="0"/>
              <a:t>一店舗・一日当たり</a:t>
            </a:r>
            <a:r>
              <a:rPr lang="en-US" altLang="ja-JP" sz="3200" dirty="0"/>
              <a:t>274</a:t>
            </a:r>
            <a:r>
              <a:rPr lang="ja-JP" altLang="en-US" sz="3200" dirty="0"/>
              <a:t>杯必要</a:t>
            </a:r>
            <a:endParaRPr lang="en-US" altLang="ja-JP" sz="3200" dirty="0"/>
          </a:p>
          <a:p>
            <a:pPr marL="0" indent="0">
              <a:buNone/>
            </a:pPr>
            <a:r>
              <a:rPr lang="en-US" altLang="ja-JP" sz="3200" dirty="0"/>
              <a:t>274</a:t>
            </a:r>
            <a:r>
              <a:rPr lang="ja-JP" altLang="en-US" sz="3200" dirty="0"/>
              <a:t>杯</a:t>
            </a:r>
            <a:r>
              <a:rPr lang="en-US" altLang="ja-JP" sz="3200" dirty="0"/>
              <a:t>×130</a:t>
            </a:r>
            <a:r>
              <a:rPr lang="ja-JP" altLang="en-US" sz="3200" dirty="0"/>
              <a:t>店</a:t>
            </a:r>
            <a:r>
              <a:rPr lang="en-US" altLang="ja-JP" sz="3200" dirty="0"/>
              <a:t>÷17958</a:t>
            </a:r>
            <a:r>
              <a:rPr lang="ja-JP" altLang="en-US" sz="3200" dirty="0"/>
              <a:t>人</a:t>
            </a:r>
            <a:r>
              <a:rPr lang="en-US" altLang="ja-JP" sz="3200" dirty="0"/>
              <a:t>=1.9835</a:t>
            </a:r>
            <a:r>
              <a:rPr lang="ja-JP" altLang="en-US" sz="3200" dirty="0"/>
              <a:t>杯</a:t>
            </a:r>
            <a:endParaRPr lang="en-US" altLang="ja-JP" sz="3200" dirty="0"/>
          </a:p>
          <a:p>
            <a:pPr marL="0" indent="0">
              <a:buNone/>
            </a:pPr>
            <a:endParaRPr lang="en-US" altLang="ja-JP" sz="3200" dirty="0"/>
          </a:p>
          <a:p>
            <a:pPr marL="0" indent="0">
              <a:buNone/>
            </a:pPr>
            <a:endParaRPr lang="en-US" altLang="ja-JP" sz="3200" dirty="0"/>
          </a:p>
          <a:p>
            <a:pPr marL="0" indent="0">
              <a:buNone/>
            </a:pPr>
            <a:endParaRPr lang="en-US" altLang="ja-JP" dirty="0"/>
          </a:p>
          <a:p>
            <a:pPr marL="0" indent="0" algn="ctr">
              <a:buNone/>
            </a:pPr>
            <a:endParaRPr lang="en-US" altLang="ja-JP" dirty="0"/>
          </a:p>
          <a:p>
            <a:pPr marL="0" indent="0">
              <a:buNone/>
            </a:pPr>
            <a:endParaRPr lang="en-US" altLang="ja-JP" dirty="0"/>
          </a:p>
        </p:txBody>
      </p:sp>
      <p:sp>
        <p:nvSpPr>
          <p:cNvPr id="2" name="テキスト ボックス 1">
            <a:extLst>
              <a:ext uri="{FF2B5EF4-FFF2-40B4-BE49-F238E27FC236}">
                <a16:creationId xmlns:a16="http://schemas.microsoft.com/office/drawing/2014/main" id="{252F8959-8CB3-443F-85FB-8160A11D3F99}"/>
              </a:ext>
            </a:extLst>
          </p:cNvPr>
          <p:cNvSpPr txBox="1"/>
          <p:nvPr/>
        </p:nvSpPr>
        <p:spPr>
          <a:xfrm>
            <a:off x="1655684" y="5009005"/>
            <a:ext cx="5832629" cy="646331"/>
          </a:xfrm>
          <a:prstGeom prst="rect">
            <a:avLst/>
          </a:prstGeom>
          <a:noFill/>
        </p:spPr>
        <p:txBody>
          <a:bodyPr wrap="square" rtlCol="0">
            <a:spAutoFit/>
          </a:bodyPr>
          <a:lstStyle/>
          <a:p>
            <a:pPr algn="ctr"/>
            <a:r>
              <a:rPr kumimoji="1" lang="ja-JP" altLang="en-US" sz="3600" dirty="0">
                <a:solidFill>
                  <a:srgbClr val="FF0000"/>
                </a:solidFill>
              </a:rPr>
              <a:t>一人一日当たり</a:t>
            </a:r>
            <a:r>
              <a:rPr kumimoji="1" lang="en-US" altLang="ja-JP" sz="3600" dirty="0">
                <a:solidFill>
                  <a:srgbClr val="FF0000"/>
                </a:solidFill>
              </a:rPr>
              <a:t>2</a:t>
            </a:r>
            <a:r>
              <a:rPr kumimoji="1" lang="ja-JP" altLang="en-US" sz="3600" dirty="0">
                <a:solidFill>
                  <a:srgbClr val="FF0000"/>
                </a:solidFill>
              </a:rPr>
              <a:t>杯</a:t>
            </a:r>
          </a:p>
        </p:txBody>
      </p:sp>
    </p:spTree>
    <p:extLst>
      <p:ext uri="{BB962C8B-B14F-4D97-AF65-F5344CB8AC3E}">
        <p14:creationId xmlns:p14="http://schemas.microsoft.com/office/powerpoint/2010/main" val="215531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テキスト ボックス 4"/>
          <p:cNvSpPr txBox="1"/>
          <p:nvPr/>
        </p:nvSpPr>
        <p:spPr>
          <a:xfrm>
            <a:off x="267419" y="284672"/>
            <a:ext cx="5314275"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シミュレーション詳細</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a:extLst>
              <a:ext uri="{FF2B5EF4-FFF2-40B4-BE49-F238E27FC236}">
                <a16:creationId xmlns:a16="http://schemas.microsoft.com/office/drawing/2014/main" id="{45869CCC-3BC0-4B45-85D1-581706968B5B}"/>
              </a:ext>
            </a:extLst>
          </p:cNvPr>
          <p:cNvSpPr>
            <a:spLocks noGrp="1"/>
          </p:cNvSpPr>
          <p:nvPr>
            <p:ph idx="1"/>
          </p:nvPr>
        </p:nvSpPr>
        <p:spPr>
          <a:xfrm>
            <a:off x="1" y="1548536"/>
            <a:ext cx="9143999" cy="4888598"/>
          </a:xfrm>
        </p:spPr>
        <p:txBody>
          <a:bodyPr/>
          <a:lstStyle/>
          <a:p>
            <a:pPr marL="0" indent="0">
              <a:buNone/>
            </a:pPr>
            <a:r>
              <a:rPr lang="ja-JP" altLang="en-US" sz="3200" dirty="0"/>
              <a:t>ビールだけじゃ寂しいからポテトもつけて</a:t>
            </a:r>
            <a:r>
              <a:rPr lang="en-US" altLang="ja-JP" sz="3200" dirty="0"/>
              <a:t>…</a:t>
            </a:r>
          </a:p>
          <a:p>
            <a:pPr marL="0" indent="0">
              <a:buNone/>
            </a:pPr>
            <a:endParaRPr lang="en-US" altLang="ja-JP" sz="3200" dirty="0"/>
          </a:p>
          <a:p>
            <a:pPr marL="0" indent="0">
              <a:buNone/>
            </a:pPr>
            <a:r>
              <a:rPr lang="ja-JP" altLang="en-US" sz="3200" dirty="0"/>
              <a:t>黒字経営にするためには</a:t>
            </a:r>
            <a:endParaRPr lang="en-US" altLang="ja-JP" sz="3200" dirty="0"/>
          </a:p>
          <a:p>
            <a:pPr marL="0" indent="0">
              <a:buNone/>
            </a:pPr>
            <a:r>
              <a:rPr lang="ja-JP" altLang="en-US" sz="3200" dirty="0"/>
              <a:t>一店舗・一日当たり</a:t>
            </a:r>
            <a:r>
              <a:rPr lang="en-US" altLang="ja-JP" sz="3200" dirty="0"/>
              <a:t>127</a:t>
            </a:r>
            <a:r>
              <a:rPr lang="ja-JP" altLang="en-US" sz="3200" dirty="0"/>
              <a:t>セット必要</a:t>
            </a:r>
            <a:endParaRPr lang="en-US" altLang="ja-JP" sz="3200" dirty="0"/>
          </a:p>
          <a:p>
            <a:pPr marL="0" indent="0">
              <a:buNone/>
            </a:pPr>
            <a:r>
              <a:rPr lang="en-US" altLang="ja-JP" sz="3200" dirty="0"/>
              <a:t>127</a:t>
            </a:r>
            <a:r>
              <a:rPr lang="ja-JP" altLang="en-US" sz="3200" dirty="0"/>
              <a:t>セット</a:t>
            </a:r>
            <a:r>
              <a:rPr lang="en-US" altLang="ja-JP" sz="3200" dirty="0"/>
              <a:t>×130</a:t>
            </a:r>
            <a:r>
              <a:rPr lang="ja-JP" altLang="en-US" sz="3200" dirty="0"/>
              <a:t>店</a:t>
            </a:r>
            <a:r>
              <a:rPr lang="en-US" altLang="ja-JP" sz="3200" dirty="0"/>
              <a:t>÷17958</a:t>
            </a:r>
            <a:r>
              <a:rPr lang="ja-JP" altLang="en-US" sz="3200" dirty="0"/>
              <a:t>人</a:t>
            </a:r>
            <a:r>
              <a:rPr lang="en-US" altLang="ja-JP" sz="3200" dirty="0"/>
              <a:t>=0.92</a:t>
            </a:r>
            <a:r>
              <a:rPr lang="ja-JP" altLang="en-US" sz="3200" dirty="0"/>
              <a:t>セット</a:t>
            </a:r>
            <a:endParaRPr lang="en-US" altLang="ja-JP" sz="3200" dirty="0"/>
          </a:p>
          <a:p>
            <a:pPr marL="0" indent="0">
              <a:buNone/>
            </a:pPr>
            <a:endParaRPr lang="en-US" altLang="ja-JP" dirty="0"/>
          </a:p>
          <a:p>
            <a:pPr marL="0" indent="0" algn="ctr">
              <a:buNone/>
            </a:pPr>
            <a:endParaRPr lang="en-US" altLang="ja-JP" dirty="0"/>
          </a:p>
          <a:p>
            <a:pPr marL="0" indent="0">
              <a:buNone/>
            </a:pPr>
            <a:endParaRPr lang="en-US" altLang="ja-JP" dirty="0"/>
          </a:p>
        </p:txBody>
      </p:sp>
      <p:sp>
        <p:nvSpPr>
          <p:cNvPr id="2" name="テキスト ボックス 1">
            <a:extLst>
              <a:ext uri="{FF2B5EF4-FFF2-40B4-BE49-F238E27FC236}">
                <a16:creationId xmlns:a16="http://schemas.microsoft.com/office/drawing/2014/main" id="{252F8959-8CB3-443F-85FB-8160A11D3F99}"/>
              </a:ext>
            </a:extLst>
          </p:cNvPr>
          <p:cNvSpPr txBox="1"/>
          <p:nvPr/>
        </p:nvSpPr>
        <p:spPr>
          <a:xfrm>
            <a:off x="1655684" y="4918170"/>
            <a:ext cx="5832629" cy="646331"/>
          </a:xfrm>
          <a:prstGeom prst="rect">
            <a:avLst/>
          </a:prstGeom>
          <a:noFill/>
        </p:spPr>
        <p:txBody>
          <a:bodyPr wrap="square" rtlCol="0">
            <a:spAutoFit/>
          </a:bodyPr>
          <a:lstStyle/>
          <a:p>
            <a:pPr algn="ctr"/>
            <a:r>
              <a:rPr kumimoji="1" lang="ja-JP" altLang="en-US" sz="3600" dirty="0">
                <a:solidFill>
                  <a:srgbClr val="FF0000"/>
                </a:solidFill>
              </a:rPr>
              <a:t>一人一日当たり</a:t>
            </a:r>
            <a:r>
              <a:rPr lang="en-US" altLang="ja-JP" sz="3600" dirty="0">
                <a:solidFill>
                  <a:srgbClr val="FF0000"/>
                </a:solidFill>
              </a:rPr>
              <a:t>0.9</a:t>
            </a:r>
            <a:r>
              <a:rPr lang="ja-JP" altLang="en-US" sz="3600" dirty="0">
                <a:solidFill>
                  <a:srgbClr val="FF0000"/>
                </a:solidFill>
              </a:rPr>
              <a:t>セット</a:t>
            </a:r>
            <a:endParaRPr kumimoji="1" lang="ja-JP" altLang="en-US" sz="3600" dirty="0">
              <a:solidFill>
                <a:srgbClr val="FF0000"/>
              </a:solidFill>
            </a:endParaRPr>
          </a:p>
        </p:txBody>
      </p:sp>
    </p:spTree>
    <p:extLst>
      <p:ext uri="{BB962C8B-B14F-4D97-AF65-F5344CB8AC3E}">
        <p14:creationId xmlns:p14="http://schemas.microsoft.com/office/powerpoint/2010/main" val="33506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132117"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4"/>
                        <a:ext cx="9144000" cy="1112805"/>
                      </a:xfrm>
                      <a:prstGeom prst="rect">
                        <a:avLst/>
                      </a:prstGeom>
                    </p:spPr>
                  </p:pic>
                </p:oleObj>
              </mc:Fallback>
            </mc:AlternateContent>
          </a:graphicData>
        </a:graphic>
      </p:graphicFrame>
      <p:sp>
        <p:nvSpPr>
          <p:cNvPr id="8" name="テキスト ボックス 7"/>
          <p:cNvSpPr txBox="1"/>
          <p:nvPr/>
        </p:nvSpPr>
        <p:spPr>
          <a:xfrm>
            <a:off x="171793" y="302326"/>
            <a:ext cx="4801314" cy="707886"/>
          </a:xfrm>
          <a:prstGeom prst="rect">
            <a:avLst/>
          </a:prstGeom>
          <a:noFill/>
        </p:spPr>
        <p:txBody>
          <a:bodyPr wrap="none" rtlCol="0">
            <a:spAutoFit/>
          </a:bodyPr>
          <a:lstStyle/>
          <a:p>
            <a:pPr>
              <a:defRPr/>
            </a:pPr>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シミュレーション２</a:t>
            </a:r>
          </a:p>
        </p:txBody>
      </p:sp>
      <p:sp>
        <p:nvSpPr>
          <p:cNvPr id="10" name="スライド番号プレースホルダー 9"/>
          <p:cNvSpPr>
            <a:spLocks noGrp="1"/>
          </p:cNvSpPr>
          <p:nvPr>
            <p:ph type="sldNum" sz="quarter" idx="12"/>
          </p:nvPr>
        </p:nvSpPr>
        <p:spPr>
          <a:xfrm>
            <a:off x="-1573243" y="6451046"/>
            <a:ext cx="2057400" cy="365125"/>
          </a:xfrm>
        </p:spPr>
        <p:txBody>
          <a:bodyPr/>
          <a:lstStyle/>
          <a:p>
            <a:pPr>
              <a:defRPr/>
            </a:pPr>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defRPr/>
              </a:pPr>
              <a:t>106</a:t>
            </a:fld>
            <a:endParaRPr lang="en-US" sz="1050" b="1" dirty="0">
              <a:solidFill>
                <a:srgbClr val="FF097A"/>
              </a:solidFill>
              <a:latin typeface="メイリオ" panose="020B0604030504040204" pitchFamily="50" charset="-128"/>
              <a:ea typeface="メイリオ" panose="020B0604030504040204" pitchFamily="50" charset="-128"/>
            </a:endParaRPr>
          </a:p>
        </p:txBody>
      </p:sp>
      <mc:AlternateContent xmlns:mc="http://schemas.openxmlformats.org/markup-compatibility/2006" xmlns:p14="http://schemas.microsoft.com/office/powerpoint/2010/main">
        <mc:Choice Requires="p14">
          <p:contentPart p14:bwMode="auto" r:id="rId5">
            <p14:nvContentPartPr>
              <p14:cNvPr id="12" name="インク 11"/>
              <p14:cNvContentPartPr/>
              <p14:nvPr/>
            </p14:nvContentPartPr>
            <p14:xfrm>
              <a:off x="5850239" y="1367027"/>
              <a:ext cx="763776" cy="772704"/>
            </p14:xfrm>
          </p:contentPart>
        </mc:Choice>
        <mc:Fallback xmlns="">
          <p:pic>
            <p:nvPicPr>
              <p:cNvPr id="12" name="インク 11"/>
              <p:cNvPicPr/>
              <p:nvPr/>
            </p:nvPicPr>
            <p:blipFill>
              <a:blip r:embed="rId7"/>
              <a:stretch>
                <a:fillRect/>
              </a:stretch>
            </p:blipFill>
            <p:spPr>
              <a:xfrm>
                <a:off x="5845200" y="1361988"/>
                <a:ext cx="773494" cy="78242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インク 26"/>
              <p14:cNvContentPartPr/>
              <p14:nvPr/>
            </p14:nvContentPartPr>
            <p14:xfrm>
              <a:off x="6560447" y="1171763"/>
              <a:ext cx="408672" cy="222048"/>
            </p14:xfrm>
          </p:contentPart>
        </mc:Choice>
        <mc:Fallback xmlns="">
          <p:pic>
            <p:nvPicPr>
              <p:cNvPr id="27" name="インク 26"/>
              <p:cNvPicPr/>
              <p:nvPr/>
            </p:nvPicPr>
            <p:blipFill>
              <a:blip r:embed="rId9"/>
              <a:stretch>
                <a:fillRect/>
              </a:stretch>
            </p:blipFill>
            <p:spPr>
              <a:xfrm>
                <a:off x="6555406" y="1166725"/>
                <a:ext cx="418394" cy="231765"/>
              </a:xfrm>
              <a:prstGeom prst="rect">
                <a:avLst/>
              </a:prstGeom>
            </p:spPr>
          </p:pic>
        </mc:Fallback>
      </mc:AlternateContent>
      <p:sp>
        <p:nvSpPr>
          <p:cNvPr id="3" name="テキスト ボックス 2">
            <a:extLst>
              <a:ext uri="{FF2B5EF4-FFF2-40B4-BE49-F238E27FC236}">
                <a16:creationId xmlns:a16="http://schemas.microsoft.com/office/drawing/2014/main" id="{F4023252-55C1-43CE-B71D-2392E4F06AE1}"/>
              </a:ext>
            </a:extLst>
          </p:cNvPr>
          <p:cNvSpPr txBox="1"/>
          <p:nvPr/>
        </p:nvSpPr>
        <p:spPr>
          <a:xfrm>
            <a:off x="657035" y="1367027"/>
            <a:ext cx="7829929" cy="5940088"/>
          </a:xfrm>
          <a:prstGeom prst="rect">
            <a:avLst/>
          </a:prstGeom>
          <a:noFill/>
        </p:spPr>
        <p:txBody>
          <a:bodyPr wrap="square" rtlCol="0">
            <a:spAutoFit/>
          </a:bodyPr>
          <a:lstStyle/>
          <a:p>
            <a:r>
              <a:rPr lang="ja-JP" altLang="en-US" sz="2800" dirty="0">
                <a:latin typeface="+mn-ea"/>
              </a:rPr>
              <a:t>平日の空席にちょい飲み客に入ってもらう</a:t>
            </a:r>
            <a:endParaRPr lang="en-US" altLang="ja-JP" sz="2800" dirty="0">
              <a:latin typeface="+mn-ea"/>
            </a:endParaRPr>
          </a:p>
          <a:p>
            <a:endParaRPr lang="en-US" altLang="ja-JP" sz="2800" dirty="0">
              <a:latin typeface="+mn-ea"/>
            </a:endParaRPr>
          </a:p>
          <a:p>
            <a:r>
              <a:rPr lang="ja-JP" altLang="en-US" sz="2800" dirty="0">
                <a:latin typeface="+mn-ea"/>
              </a:rPr>
              <a:t>ちょい飲み客を入れた際にその店舗が黒字経営するためには何人ちょい飲み客が入ればいいかのシミュレーション</a:t>
            </a:r>
            <a:endParaRPr lang="en-US" altLang="ja-JP" sz="2800" dirty="0">
              <a:latin typeface="+mn-ea"/>
            </a:endParaRPr>
          </a:p>
          <a:p>
            <a:endParaRPr lang="en-US" altLang="ja-JP" sz="2800" dirty="0">
              <a:latin typeface="+mn-ea"/>
            </a:endParaRPr>
          </a:p>
          <a:p>
            <a:r>
              <a:rPr lang="ja-JP" altLang="en-US" sz="2800" dirty="0">
                <a:latin typeface="+mn-ea"/>
              </a:rPr>
              <a:t>通常時の平日のシミュレーション←ちょい飲み客による売上</a:t>
            </a:r>
            <a:endParaRPr lang="en-US" altLang="ja-JP" sz="2800" dirty="0">
              <a:latin typeface="+mn-ea"/>
            </a:endParaRPr>
          </a:p>
          <a:p>
            <a:r>
              <a:rPr lang="ja-JP" altLang="en-US" sz="2800" dirty="0">
                <a:latin typeface="+mn-ea"/>
              </a:rPr>
              <a:t>　　　　　　　　　　　　　　　←ちょい飲み客による原材料費</a:t>
            </a:r>
            <a:endParaRPr lang="en-US" altLang="ja-JP" sz="2800" dirty="0">
              <a:latin typeface="+mn-ea"/>
            </a:endParaRPr>
          </a:p>
          <a:p>
            <a:endParaRPr lang="en-US" altLang="ja-JP" sz="2800" dirty="0">
              <a:latin typeface="+mn-ea"/>
            </a:endParaRPr>
          </a:p>
          <a:p>
            <a:r>
              <a:rPr lang="ja-JP" altLang="en-US" sz="2800" dirty="0">
                <a:latin typeface="+mn-ea"/>
              </a:rPr>
              <a:t>結果：</a:t>
            </a:r>
            <a:r>
              <a:rPr lang="en-US" altLang="ja-JP" sz="2800" dirty="0">
                <a:latin typeface="+mn-ea"/>
              </a:rPr>
              <a:t>11.1</a:t>
            </a:r>
            <a:r>
              <a:rPr lang="ja-JP" altLang="en-US" sz="2800" dirty="0">
                <a:latin typeface="+mn-ea"/>
              </a:rPr>
              <a:t>人</a:t>
            </a:r>
            <a:endParaRPr lang="en-US" altLang="ja-JP" sz="2800" dirty="0">
              <a:latin typeface="+mn-ea"/>
            </a:endParaRPr>
          </a:p>
          <a:p>
            <a:endParaRPr lang="en-US" altLang="ja-JP" sz="2400" dirty="0">
              <a:latin typeface="+mn-ea"/>
            </a:endParaRPr>
          </a:p>
          <a:p>
            <a:endParaRPr lang="en-US" altLang="ja-JP" sz="2000" dirty="0">
              <a:latin typeface="+mn-ea"/>
            </a:endParaRPr>
          </a:p>
        </p:txBody>
      </p:sp>
    </p:spTree>
    <p:extLst>
      <p:ext uri="{BB962C8B-B14F-4D97-AF65-F5344CB8AC3E}">
        <p14:creationId xmlns:p14="http://schemas.microsoft.com/office/powerpoint/2010/main" val="2759064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133141"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4"/>
                        <a:ext cx="9144000" cy="1112805"/>
                      </a:xfrm>
                      <a:prstGeom prst="rect">
                        <a:avLst/>
                      </a:prstGeom>
                    </p:spPr>
                  </p:pic>
                </p:oleObj>
              </mc:Fallback>
            </mc:AlternateContent>
          </a:graphicData>
        </a:graphic>
      </p:graphicFrame>
      <p:sp>
        <p:nvSpPr>
          <p:cNvPr id="8" name="テキスト ボックス 7"/>
          <p:cNvSpPr txBox="1"/>
          <p:nvPr/>
        </p:nvSpPr>
        <p:spPr>
          <a:xfrm>
            <a:off x="171793" y="302326"/>
            <a:ext cx="4801314" cy="707886"/>
          </a:xfrm>
          <a:prstGeom prst="rect">
            <a:avLst/>
          </a:prstGeom>
          <a:noFill/>
        </p:spPr>
        <p:txBody>
          <a:bodyPr wrap="none" rtlCol="0">
            <a:spAutoFit/>
          </a:bodyPr>
          <a:lstStyle/>
          <a:p>
            <a:pPr>
              <a:defRPr/>
            </a:pPr>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シミュレーション２</a:t>
            </a:r>
          </a:p>
        </p:txBody>
      </p:sp>
      <p:sp>
        <p:nvSpPr>
          <p:cNvPr id="10" name="スライド番号プレースホルダー 9"/>
          <p:cNvSpPr>
            <a:spLocks noGrp="1"/>
          </p:cNvSpPr>
          <p:nvPr>
            <p:ph type="sldNum" sz="quarter" idx="12"/>
          </p:nvPr>
        </p:nvSpPr>
        <p:spPr>
          <a:xfrm>
            <a:off x="-1573243" y="6451046"/>
            <a:ext cx="2057400" cy="365125"/>
          </a:xfrm>
        </p:spPr>
        <p:txBody>
          <a:bodyPr/>
          <a:lstStyle/>
          <a:p>
            <a:pPr>
              <a:defRPr/>
            </a:pPr>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defRPr/>
              </a:pPr>
              <a:t>107</a:t>
            </a:fld>
            <a:endParaRPr lang="en-US" sz="1050" b="1" dirty="0">
              <a:solidFill>
                <a:srgbClr val="FF097A"/>
              </a:solidFill>
              <a:latin typeface="メイリオ" panose="020B0604030504040204" pitchFamily="50" charset="-128"/>
              <a:ea typeface="メイリオ" panose="020B0604030504040204" pitchFamily="50" charset="-128"/>
            </a:endParaRPr>
          </a:p>
        </p:txBody>
      </p:sp>
      <mc:AlternateContent xmlns:mc="http://schemas.openxmlformats.org/markup-compatibility/2006" xmlns:p14="http://schemas.microsoft.com/office/powerpoint/2010/main">
        <mc:Choice Requires="p14">
          <p:contentPart p14:bwMode="auto" r:id="rId5">
            <p14:nvContentPartPr>
              <p14:cNvPr id="12" name="インク 11"/>
              <p14:cNvContentPartPr/>
              <p14:nvPr/>
            </p14:nvContentPartPr>
            <p14:xfrm>
              <a:off x="5850239" y="1367027"/>
              <a:ext cx="763776" cy="772704"/>
            </p14:xfrm>
          </p:contentPart>
        </mc:Choice>
        <mc:Fallback xmlns="">
          <p:pic>
            <p:nvPicPr>
              <p:cNvPr id="12" name="インク 11"/>
              <p:cNvPicPr/>
              <p:nvPr/>
            </p:nvPicPr>
            <p:blipFill>
              <a:blip r:embed="rId7"/>
              <a:stretch>
                <a:fillRect/>
              </a:stretch>
            </p:blipFill>
            <p:spPr>
              <a:xfrm>
                <a:off x="5845200" y="1361988"/>
                <a:ext cx="773494" cy="78242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インク 26"/>
              <p14:cNvContentPartPr/>
              <p14:nvPr/>
            </p14:nvContentPartPr>
            <p14:xfrm>
              <a:off x="6560447" y="1171763"/>
              <a:ext cx="408672" cy="222048"/>
            </p14:xfrm>
          </p:contentPart>
        </mc:Choice>
        <mc:Fallback xmlns="">
          <p:pic>
            <p:nvPicPr>
              <p:cNvPr id="27" name="インク 26"/>
              <p:cNvPicPr/>
              <p:nvPr/>
            </p:nvPicPr>
            <p:blipFill>
              <a:blip r:embed="rId9"/>
              <a:stretch>
                <a:fillRect/>
              </a:stretch>
            </p:blipFill>
            <p:spPr>
              <a:xfrm>
                <a:off x="6555406" y="1166725"/>
                <a:ext cx="418394" cy="231765"/>
              </a:xfrm>
              <a:prstGeom prst="rect">
                <a:avLst/>
              </a:prstGeom>
            </p:spPr>
          </p:pic>
        </mc:Fallback>
      </mc:AlternateContent>
      <p:sp>
        <p:nvSpPr>
          <p:cNvPr id="3" name="テキスト ボックス 2">
            <a:extLst>
              <a:ext uri="{FF2B5EF4-FFF2-40B4-BE49-F238E27FC236}">
                <a16:creationId xmlns:a16="http://schemas.microsoft.com/office/drawing/2014/main" id="{F4023252-55C1-43CE-B71D-2392E4F06AE1}"/>
              </a:ext>
            </a:extLst>
          </p:cNvPr>
          <p:cNvSpPr txBox="1"/>
          <p:nvPr/>
        </p:nvSpPr>
        <p:spPr>
          <a:xfrm>
            <a:off x="657035" y="1312534"/>
            <a:ext cx="7829929" cy="5139869"/>
          </a:xfrm>
          <a:prstGeom prst="rect">
            <a:avLst/>
          </a:prstGeom>
          <a:noFill/>
        </p:spPr>
        <p:txBody>
          <a:bodyPr wrap="square" rtlCol="0">
            <a:spAutoFit/>
          </a:bodyPr>
          <a:lstStyle/>
          <a:p>
            <a:r>
              <a:rPr lang="ja-JP" altLang="en-US" sz="2800" dirty="0">
                <a:latin typeface="+mn-ea"/>
              </a:rPr>
              <a:t>筑波大学関係者　</a:t>
            </a:r>
            <a:r>
              <a:rPr lang="en-US" altLang="ja-JP" sz="2800" dirty="0">
                <a:latin typeface="+mn-ea"/>
              </a:rPr>
              <a:t>17958</a:t>
            </a:r>
            <a:r>
              <a:rPr lang="ja-JP" altLang="en-US" sz="2800" dirty="0">
                <a:latin typeface="+mn-ea"/>
              </a:rPr>
              <a:t>人</a:t>
            </a:r>
            <a:endParaRPr lang="en-US" altLang="ja-JP" sz="2800" dirty="0">
              <a:latin typeface="+mn-ea"/>
            </a:endParaRPr>
          </a:p>
          <a:p>
            <a:r>
              <a:rPr lang="ja-JP" altLang="en-US" sz="2800" dirty="0">
                <a:latin typeface="+mn-ea"/>
              </a:rPr>
              <a:t>→１店舗当たり　</a:t>
            </a:r>
            <a:r>
              <a:rPr lang="en-US" altLang="ja-JP" sz="2800" dirty="0">
                <a:latin typeface="+mn-ea"/>
              </a:rPr>
              <a:t>352</a:t>
            </a:r>
            <a:r>
              <a:rPr lang="ja-JP" altLang="en-US" sz="2800" dirty="0">
                <a:latin typeface="+mn-ea"/>
              </a:rPr>
              <a:t>人</a:t>
            </a:r>
            <a:endParaRPr lang="en-US" altLang="ja-JP" sz="2800" dirty="0">
              <a:latin typeface="+mn-ea"/>
            </a:endParaRPr>
          </a:p>
          <a:p>
            <a:endParaRPr lang="en-US" altLang="ja-JP" sz="2800" dirty="0">
              <a:latin typeface="+mn-ea"/>
            </a:endParaRPr>
          </a:p>
          <a:p>
            <a:r>
              <a:rPr lang="ja-JP" altLang="en-US" sz="2800" dirty="0">
                <a:latin typeface="+mn-ea"/>
              </a:rPr>
              <a:t>元々平日にいる客数：</a:t>
            </a:r>
            <a:r>
              <a:rPr lang="en-US" altLang="ja-JP" sz="2800" dirty="0">
                <a:latin typeface="+mn-ea"/>
              </a:rPr>
              <a:t>46.9</a:t>
            </a:r>
            <a:r>
              <a:rPr lang="ja-JP" altLang="en-US" sz="2800" dirty="0">
                <a:latin typeface="+mn-ea"/>
              </a:rPr>
              <a:t>人</a:t>
            </a:r>
            <a:endParaRPr lang="en-US" altLang="ja-JP" sz="2800" dirty="0">
              <a:latin typeface="+mn-ea"/>
            </a:endParaRPr>
          </a:p>
          <a:p>
            <a:endParaRPr lang="en-US" altLang="ja-JP" sz="2800" dirty="0">
              <a:latin typeface="+mn-ea"/>
            </a:endParaRPr>
          </a:p>
          <a:p>
            <a:r>
              <a:rPr lang="ja-JP" altLang="en-US" sz="2800" dirty="0">
                <a:latin typeface="+mn-ea"/>
              </a:rPr>
              <a:t>よって、</a:t>
            </a:r>
            <a:endParaRPr lang="en-US" altLang="ja-JP" sz="2800" dirty="0">
              <a:latin typeface="+mn-ea"/>
            </a:endParaRPr>
          </a:p>
          <a:p>
            <a:r>
              <a:rPr lang="ja-JP" altLang="en-US" sz="2800" dirty="0">
                <a:latin typeface="+mn-ea"/>
              </a:rPr>
              <a:t>元々平日にいる客は　</a:t>
            </a:r>
            <a:r>
              <a:rPr lang="en-US" altLang="ja-JP" sz="2800" dirty="0">
                <a:latin typeface="+mn-ea"/>
              </a:rPr>
              <a:t>352÷46.9</a:t>
            </a:r>
            <a:r>
              <a:rPr lang="ja-JP" altLang="en-US" sz="2800" dirty="0">
                <a:latin typeface="+mn-ea"/>
              </a:rPr>
              <a:t>人＝</a:t>
            </a:r>
            <a:r>
              <a:rPr lang="en-US" altLang="ja-JP" sz="2800" dirty="0">
                <a:latin typeface="+mn-ea"/>
              </a:rPr>
              <a:t>8</a:t>
            </a:r>
          </a:p>
          <a:p>
            <a:r>
              <a:rPr lang="ja-JP" altLang="en-US" sz="2800" dirty="0">
                <a:latin typeface="+mn-ea"/>
              </a:rPr>
              <a:t>→筑波大学関係者の</a:t>
            </a:r>
            <a:r>
              <a:rPr lang="en-US" altLang="ja-JP" sz="2800" dirty="0">
                <a:latin typeface="+mn-ea"/>
              </a:rPr>
              <a:t>8</a:t>
            </a:r>
            <a:r>
              <a:rPr lang="ja-JP" altLang="en-US" sz="2800" dirty="0">
                <a:latin typeface="+mn-ea"/>
              </a:rPr>
              <a:t>人に</a:t>
            </a:r>
            <a:r>
              <a:rPr lang="en-US" altLang="ja-JP" sz="2800" dirty="0">
                <a:latin typeface="+mn-ea"/>
              </a:rPr>
              <a:t>1</a:t>
            </a:r>
            <a:r>
              <a:rPr lang="ja-JP" altLang="en-US" sz="2800" dirty="0">
                <a:latin typeface="+mn-ea"/>
              </a:rPr>
              <a:t>人</a:t>
            </a:r>
            <a:endParaRPr lang="en-US" altLang="ja-JP" sz="2800" dirty="0">
              <a:latin typeface="+mn-ea"/>
            </a:endParaRPr>
          </a:p>
          <a:p>
            <a:endParaRPr lang="en-US" altLang="ja-JP" sz="2800" dirty="0">
              <a:latin typeface="+mn-ea"/>
            </a:endParaRPr>
          </a:p>
          <a:p>
            <a:r>
              <a:rPr lang="ja-JP" altLang="en-US" sz="2800" dirty="0">
                <a:latin typeface="+mn-ea"/>
              </a:rPr>
              <a:t>ちょい飲み客は　</a:t>
            </a:r>
            <a:r>
              <a:rPr lang="en-US" altLang="ja-JP" sz="2800" dirty="0">
                <a:latin typeface="+mn-ea"/>
              </a:rPr>
              <a:t>352÷11.1</a:t>
            </a:r>
            <a:r>
              <a:rPr lang="ja-JP" altLang="en-US" sz="2800" dirty="0">
                <a:latin typeface="+mn-ea"/>
              </a:rPr>
              <a:t>人＝</a:t>
            </a:r>
            <a:r>
              <a:rPr lang="en-US" altLang="ja-JP" sz="2800" dirty="0">
                <a:latin typeface="+mn-ea"/>
              </a:rPr>
              <a:t>32</a:t>
            </a:r>
          </a:p>
          <a:p>
            <a:r>
              <a:rPr lang="ja-JP" altLang="en-US" sz="2800" dirty="0">
                <a:latin typeface="+mn-ea"/>
              </a:rPr>
              <a:t>→筑波大学関係者の</a:t>
            </a:r>
            <a:r>
              <a:rPr lang="en-US" altLang="ja-JP" sz="2800" dirty="0">
                <a:latin typeface="+mn-ea"/>
              </a:rPr>
              <a:t>32</a:t>
            </a:r>
            <a:r>
              <a:rPr lang="ja-JP" altLang="en-US" sz="2800" dirty="0">
                <a:latin typeface="+mn-ea"/>
              </a:rPr>
              <a:t>人に</a:t>
            </a:r>
            <a:r>
              <a:rPr lang="en-US" altLang="ja-JP" sz="2800" dirty="0">
                <a:latin typeface="+mn-ea"/>
              </a:rPr>
              <a:t>1</a:t>
            </a:r>
            <a:r>
              <a:rPr lang="ja-JP" altLang="en-US" sz="2800" dirty="0">
                <a:latin typeface="+mn-ea"/>
              </a:rPr>
              <a:t>人</a:t>
            </a:r>
            <a:endParaRPr lang="en-US" altLang="ja-JP" sz="2800" dirty="0">
              <a:latin typeface="+mn-ea"/>
            </a:endParaRPr>
          </a:p>
          <a:p>
            <a:endParaRPr lang="en-US" altLang="ja-JP" sz="2000" dirty="0">
              <a:latin typeface="+mn-ea"/>
            </a:endParaRPr>
          </a:p>
        </p:txBody>
      </p:sp>
    </p:spTree>
    <p:extLst>
      <p:ext uri="{BB962C8B-B14F-4D97-AF65-F5344CB8AC3E}">
        <p14:creationId xmlns:p14="http://schemas.microsoft.com/office/powerpoint/2010/main" val="20726133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1" y="4"/>
          <a:ext cx="9144000" cy="1112805"/>
        </p:xfrm>
        <a:graphic>
          <a:graphicData uri="http://schemas.openxmlformats.org/presentationml/2006/ole">
            <mc:AlternateContent xmlns:mc="http://schemas.openxmlformats.org/markup-compatibility/2006">
              <mc:Choice xmlns:v="urn:schemas-microsoft-com:vml" Requires="v">
                <p:oleObj spid="_x0000_s134165"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1" y="4"/>
                        <a:ext cx="9144000" cy="1112805"/>
                      </a:xfrm>
                      <a:prstGeom prst="rect">
                        <a:avLst/>
                      </a:prstGeom>
                    </p:spPr>
                  </p:pic>
                </p:oleObj>
              </mc:Fallback>
            </mc:AlternateContent>
          </a:graphicData>
        </a:graphic>
      </p:graphicFrame>
      <p:sp>
        <p:nvSpPr>
          <p:cNvPr id="8" name="テキスト ボックス 7"/>
          <p:cNvSpPr txBox="1"/>
          <p:nvPr/>
        </p:nvSpPr>
        <p:spPr>
          <a:xfrm>
            <a:off x="267419" y="284672"/>
            <a:ext cx="5827236"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企画　シミュレーション</a:t>
            </a:r>
          </a:p>
        </p:txBody>
      </p:sp>
      <p:sp>
        <p:nvSpPr>
          <p:cNvPr id="3" name="テキスト ボックス 2"/>
          <p:cNvSpPr txBox="1"/>
          <p:nvPr/>
        </p:nvSpPr>
        <p:spPr>
          <a:xfrm>
            <a:off x="435006" y="1491449"/>
            <a:ext cx="745724" cy="369332"/>
          </a:xfrm>
          <a:prstGeom prst="rect">
            <a:avLst/>
          </a:prstGeom>
          <a:noFill/>
        </p:spPr>
        <p:txBody>
          <a:bodyPr wrap="square" rtlCol="0">
            <a:spAutoFit/>
          </a:bodyPr>
          <a:lstStyle/>
          <a:p>
            <a:endParaRPr lang="ja-JP" altLang="en-US" dirty="0"/>
          </a:p>
        </p:txBody>
      </p:sp>
      <p:sp>
        <p:nvSpPr>
          <p:cNvPr id="6" name="テキスト ボックス 5">
            <a:extLst>
              <a:ext uri="{FF2B5EF4-FFF2-40B4-BE49-F238E27FC236}">
                <a16:creationId xmlns:a16="http://schemas.microsoft.com/office/drawing/2014/main" id="{D40CC050-D224-4FF5-A801-158304DAF864}"/>
              </a:ext>
            </a:extLst>
          </p:cNvPr>
          <p:cNvSpPr txBox="1"/>
          <p:nvPr/>
        </p:nvSpPr>
        <p:spPr>
          <a:xfrm>
            <a:off x="532894" y="1757899"/>
            <a:ext cx="8078209" cy="4708981"/>
          </a:xfrm>
          <a:prstGeom prst="rect">
            <a:avLst/>
          </a:prstGeom>
          <a:noFill/>
        </p:spPr>
        <p:txBody>
          <a:bodyPr wrap="square" rtlCol="0">
            <a:spAutoFit/>
          </a:bodyPr>
          <a:lstStyle/>
          <a:p>
            <a:r>
              <a:rPr lang="ja-JP" altLang="en-US" sz="2000" dirty="0"/>
              <a:t>企画内容：</a:t>
            </a:r>
            <a:r>
              <a:rPr lang="en-US" altLang="ja-JP" sz="2000" dirty="0"/>
              <a:t>1000</a:t>
            </a:r>
            <a:r>
              <a:rPr lang="ja-JP" altLang="en-US" sz="2000" dirty="0"/>
              <a:t>円のチケットを購入（店売上</a:t>
            </a:r>
            <a:r>
              <a:rPr lang="en-US" altLang="ja-JP" sz="2000" dirty="0"/>
              <a:t>700</a:t>
            </a:r>
            <a:r>
              <a:rPr lang="ja-JP" altLang="en-US" sz="2000" dirty="0"/>
              <a:t>円、運営費</a:t>
            </a:r>
            <a:r>
              <a:rPr lang="en-US" altLang="ja-JP" sz="2000" dirty="0"/>
              <a:t>300</a:t>
            </a:r>
            <a:r>
              <a:rPr lang="ja-JP" altLang="en-US" sz="2000" dirty="0"/>
              <a:t>円）</a:t>
            </a:r>
            <a:endParaRPr lang="en-US" altLang="ja-JP" sz="2000" dirty="0"/>
          </a:p>
          <a:p>
            <a:r>
              <a:rPr lang="ja-JP" altLang="en-US" sz="2000" dirty="0"/>
              <a:t>　　　　　チケット一枚で全ての参加店舗でワンドリンク無料のサー　　　　　　　　　　　　　　ビス</a:t>
            </a:r>
            <a:endParaRPr lang="en-US" altLang="ja-JP" sz="2000" dirty="0"/>
          </a:p>
          <a:p>
            <a:r>
              <a:rPr lang="ja-JP" altLang="en-US" sz="2000" dirty="0"/>
              <a:t>期間：毎週金曜</a:t>
            </a:r>
            <a:endParaRPr lang="en-US" altLang="ja-JP" sz="2000" dirty="0"/>
          </a:p>
          <a:p>
            <a:r>
              <a:rPr lang="ja-JP" altLang="en-US" sz="2000" dirty="0"/>
              <a:t>　　　エリア（平砂エリア・平塚通エリア・アマクボエリア）ごとに　</a:t>
            </a:r>
            <a:endParaRPr lang="en-US" altLang="ja-JP" sz="2000" dirty="0"/>
          </a:p>
          <a:p>
            <a:r>
              <a:rPr lang="ja-JP" altLang="en-US" sz="2000" dirty="0"/>
              <a:t>　　　計</a:t>
            </a:r>
            <a:r>
              <a:rPr lang="en-US" altLang="ja-JP" sz="2000" dirty="0"/>
              <a:t>3</a:t>
            </a:r>
            <a:r>
              <a:rPr lang="ja-JP" altLang="en-US" sz="2000" dirty="0"/>
              <a:t>週間行う</a:t>
            </a:r>
            <a:endParaRPr lang="en-US" altLang="ja-JP" sz="2000" dirty="0"/>
          </a:p>
          <a:p>
            <a:endParaRPr lang="en-US" altLang="ja-JP" sz="2000" dirty="0"/>
          </a:p>
          <a:p>
            <a:r>
              <a:rPr lang="ja-JP" altLang="en-US" sz="2000" dirty="0"/>
              <a:t>分析方法：金曜←満席状態と仮定</a:t>
            </a:r>
            <a:endParaRPr lang="en-US" altLang="ja-JP" sz="2000" dirty="0"/>
          </a:p>
          <a:p>
            <a:r>
              <a:rPr lang="ja-JP" altLang="en-US" sz="2000" dirty="0"/>
              <a:t>　　　　　一般客の一部をイベント客に置き換える</a:t>
            </a:r>
            <a:endParaRPr lang="en-US" altLang="ja-JP" sz="2000" dirty="0"/>
          </a:p>
          <a:p>
            <a:r>
              <a:rPr lang="ja-JP" altLang="en-US" sz="2000" dirty="0"/>
              <a:t>　　　　　イベントを行うことによるお店の利益を分析</a:t>
            </a:r>
            <a:endParaRPr lang="en-US" altLang="ja-JP" sz="2000" dirty="0"/>
          </a:p>
          <a:p>
            <a:endParaRPr lang="en-US" altLang="ja-JP" sz="2000" dirty="0"/>
          </a:p>
          <a:p>
            <a:r>
              <a:rPr lang="ja-JP" altLang="en-US" sz="2000" dirty="0"/>
              <a:t>通常時の金曜日のシミュレーション←イベント客</a:t>
            </a:r>
            <a:endParaRPr lang="en-US" altLang="ja-JP" sz="2000" dirty="0"/>
          </a:p>
          <a:p>
            <a:r>
              <a:rPr lang="ja-JP" altLang="en-US" sz="2000" dirty="0"/>
              <a:t>　　　　　　　　　　　　　　　　←それによって一般客</a:t>
            </a:r>
            <a:r>
              <a:rPr lang="ja-JP" altLang="en-US" sz="2000" dirty="0">
                <a:solidFill>
                  <a:schemeClr val="accent1"/>
                </a:solidFill>
              </a:rPr>
              <a:t>減</a:t>
            </a:r>
            <a:endParaRPr lang="en-US" altLang="ja-JP" sz="2000" dirty="0">
              <a:solidFill>
                <a:schemeClr val="accent1"/>
              </a:solidFill>
            </a:endParaRPr>
          </a:p>
          <a:p>
            <a:endParaRPr lang="en-US" altLang="ja-JP" sz="2000" dirty="0">
              <a:solidFill>
                <a:schemeClr val="accent1"/>
              </a:solidFill>
            </a:endParaRPr>
          </a:p>
          <a:p>
            <a:r>
              <a:rPr lang="ja-JP" altLang="en-US" sz="2000" dirty="0"/>
              <a:t>一日のイベントによる損益（広告費？）＝</a:t>
            </a:r>
            <a:r>
              <a:rPr lang="en-US" altLang="ja-JP" sz="2000" dirty="0"/>
              <a:t>57570</a:t>
            </a:r>
            <a:r>
              <a:rPr lang="ja-JP" altLang="en-US" sz="2000" dirty="0"/>
              <a:t>円</a:t>
            </a:r>
          </a:p>
        </p:txBody>
      </p:sp>
    </p:spTree>
    <p:extLst>
      <p:ext uri="{BB962C8B-B14F-4D97-AF65-F5344CB8AC3E}">
        <p14:creationId xmlns:p14="http://schemas.microsoft.com/office/powerpoint/2010/main" val="28677913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1" y="4"/>
          <a:ext cx="9144000" cy="1112805"/>
        </p:xfrm>
        <a:graphic>
          <a:graphicData uri="http://schemas.openxmlformats.org/presentationml/2006/ole">
            <mc:AlternateContent xmlns:mc="http://schemas.openxmlformats.org/markup-compatibility/2006">
              <mc:Choice xmlns:v="urn:schemas-microsoft-com:vml" Requires="v">
                <p:oleObj spid="_x0000_s135189"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1" y="4"/>
                        <a:ext cx="9144000" cy="1112805"/>
                      </a:xfrm>
                      <a:prstGeom prst="rect">
                        <a:avLst/>
                      </a:prstGeom>
                    </p:spPr>
                  </p:pic>
                </p:oleObj>
              </mc:Fallback>
            </mc:AlternateContent>
          </a:graphicData>
        </a:graphic>
      </p:graphicFrame>
      <p:sp>
        <p:nvSpPr>
          <p:cNvPr id="3" name="テキスト ボックス 2"/>
          <p:cNvSpPr txBox="1"/>
          <p:nvPr/>
        </p:nvSpPr>
        <p:spPr>
          <a:xfrm>
            <a:off x="435006" y="1491449"/>
            <a:ext cx="745724" cy="369332"/>
          </a:xfrm>
          <a:prstGeom prst="rect">
            <a:avLst/>
          </a:prstGeom>
          <a:noFill/>
        </p:spPr>
        <p:txBody>
          <a:bodyPr wrap="square" rtlCol="0">
            <a:spAutoFit/>
          </a:bodyPr>
          <a:lstStyle/>
          <a:p>
            <a:endParaRPr lang="ja-JP" altLang="en-US" dirty="0"/>
          </a:p>
        </p:txBody>
      </p:sp>
      <p:sp>
        <p:nvSpPr>
          <p:cNvPr id="27" name="テキスト ボックス 26">
            <a:extLst>
              <a:ext uri="{FF2B5EF4-FFF2-40B4-BE49-F238E27FC236}">
                <a16:creationId xmlns:a16="http://schemas.microsoft.com/office/drawing/2014/main" id="{A55E4E1C-7B26-4AC4-BCEE-004C52E8A896}"/>
              </a:ext>
            </a:extLst>
          </p:cNvPr>
          <p:cNvSpPr txBox="1"/>
          <p:nvPr/>
        </p:nvSpPr>
        <p:spPr>
          <a:xfrm>
            <a:off x="267419" y="284672"/>
            <a:ext cx="5827236"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企画　シミュレーション</a:t>
            </a:r>
          </a:p>
        </p:txBody>
      </p:sp>
      <p:sp>
        <p:nvSpPr>
          <p:cNvPr id="6" name="テキスト ボックス 5">
            <a:extLst>
              <a:ext uri="{FF2B5EF4-FFF2-40B4-BE49-F238E27FC236}">
                <a16:creationId xmlns:a16="http://schemas.microsoft.com/office/drawing/2014/main" id="{4E54DD19-BA6B-46D7-A26D-DAD59A5BC412}"/>
              </a:ext>
            </a:extLst>
          </p:cNvPr>
          <p:cNvSpPr txBox="1"/>
          <p:nvPr/>
        </p:nvSpPr>
        <p:spPr>
          <a:xfrm>
            <a:off x="807870" y="2956852"/>
            <a:ext cx="7714871" cy="3477875"/>
          </a:xfrm>
          <a:prstGeom prst="rect">
            <a:avLst/>
          </a:prstGeom>
          <a:noFill/>
        </p:spPr>
        <p:txBody>
          <a:bodyPr wrap="square" rtlCol="0">
            <a:spAutoFit/>
          </a:bodyPr>
          <a:lstStyle/>
          <a:p>
            <a:r>
              <a:rPr lang="ja-JP" altLang="en-US" sz="2000" dirty="0"/>
              <a:t>企画以降の新規来客人数　</a:t>
            </a:r>
            <a:r>
              <a:rPr lang="en-US" altLang="ja-JP" sz="2000" dirty="0"/>
              <a:t>20.1</a:t>
            </a:r>
            <a:r>
              <a:rPr lang="ja-JP" altLang="en-US" sz="2000" dirty="0"/>
              <a:t>人</a:t>
            </a:r>
            <a:endParaRPr lang="en-US" altLang="ja-JP" sz="2000" dirty="0"/>
          </a:p>
          <a:p>
            <a:endParaRPr lang="en-US" altLang="ja-JP" sz="2000" dirty="0"/>
          </a:p>
          <a:p>
            <a:r>
              <a:rPr lang="ja-JP" altLang="en-US" sz="2000" dirty="0"/>
              <a:t>通常時の一日のシミュレーション←新規来客数による売上</a:t>
            </a:r>
            <a:endParaRPr lang="en-US" altLang="ja-JP" sz="2000" dirty="0"/>
          </a:p>
          <a:p>
            <a:r>
              <a:rPr lang="ja-JP" altLang="en-US" sz="2000" dirty="0"/>
              <a:t>　　　　　　　　　　　　　　　←新規来客数による原材料費</a:t>
            </a:r>
            <a:endParaRPr lang="en-US" altLang="ja-JP" sz="2000" dirty="0"/>
          </a:p>
          <a:p>
            <a:endParaRPr lang="en-US" altLang="ja-JP" sz="2000" dirty="0"/>
          </a:p>
          <a:p>
            <a:r>
              <a:rPr lang="ja-JP" altLang="en-US" sz="2000" dirty="0"/>
              <a:t>イベント後一日当たりの利益増加額　</a:t>
            </a:r>
            <a:r>
              <a:rPr lang="en-US" altLang="ja-JP" sz="2000" dirty="0"/>
              <a:t>2347</a:t>
            </a:r>
            <a:r>
              <a:rPr lang="ja-JP" altLang="en-US" sz="2000" dirty="0"/>
              <a:t>円</a:t>
            </a:r>
            <a:endParaRPr lang="en-US" altLang="ja-JP" sz="2000" dirty="0"/>
          </a:p>
          <a:p>
            <a:endParaRPr lang="en-US" altLang="ja-JP" sz="2000" dirty="0"/>
          </a:p>
          <a:p>
            <a:r>
              <a:rPr lang="ja-JP" altLang="en-US" sz="2000" dirty="0"/>
              <a:t>企画を行うことによる損益＝</a:t>
            </a:r>
            <a:r>
              <a:rPr lang="en-US" altLang="ja-JP" sz="2000" dirty="0"/>
              <a:t>57570</a:t>
            </a:r>
            <a:r>
              <a:rPr lang="ja-JP" altLang="en-US" sz="2000" dirty="0"/>
              <a:t>円</a:t>
            </a:r>
            <a:endParaRPr lang="en-US" altLang="ja-JP" sz="2000" dirty="0"/>
          </a:p>
          <a:p>
            <a:r>
              <a:rPr lang="en-US" altLang="ja-JP" sz="2000" dirty="0"/>
              <a:t>57570</a:t>
            </a:r>
            <a:r>
              <a:rPr lang="ja-JP" altLang="en-US" sz="2000" dirty="0"/>
              <a:t>円</a:t>
            </a:r>
            <a:r>
              <a:rPr lang="en-US" altLang="ja-JP" sz="2000" dirty="0"/>
              <a:t>÷2347</a:t>
            </a:r>
            <a:r>
              <a:rPr lang="ja-JP" altLang="en-US" sz="2000" dirty="0"/>
              <a:t>円＝</a:t>
            </a:r>
            <a:r>
              <a:rPr lang="en-US" altLang="ja-JP" sz="2000" dirty="0"/>
              <a:t>24.5</a:t>
            </a:r>
          </a:p>
          <a:p>
            <a:endParaRPr lang="en-US" altLang="ja-JP" sz="2000" dirty="0"/>
          </a:p>
          <a:p>
            <a:r>
              <a:rPr lang="ja-JP" altLang="en-US" sz="2000" dirty="0"/>
              <a:t>企画後、</a:t>
            </a:r>
            <a:r>
              <a:rPr lang="en-US" altLang="ja-JP" sz="2000" dirty="0"/>
              <a:t>24.5</a:t>
            </a:r>
            <a:r>
              <a:rPr lang="ja-JP" altLang="en-US" sz="2000" dirty="0"/>
              <a:t>日で損益を回収できる</a:t>
            </a:r>
            <a:endParaRPr lang="en-US" altLang="ja-JP" sz="2000" dirty="0"/>
          </a:p>
        </p:txBody>
      </p:sp>
      <p:sp>
        <p:nvSpPr>
          <p:cNvPr id="7" name="テキスト ボックス 6">
            <a:extLst>
              <a:ext uri="{FF2B5EF4-FFF2-40B4-BE49-F238E27FC236}">
                <a16:creationId xmlns:a16="http://schemas.microsoft.com/office/drawing/2014/main" id="{5A93F1C4-4B40-4F08-800B-CF67E5224D7B}"/>
              </a:ext>
            </a:extLst>
          </p:cNvPr>
          <p:cNvSpPr txBox="1"/>
          <p:nvPr/>
        </p:nvSpPr>
        <p:spPr>
          <a:xfrm>
            <a:off x="771535" y="1397479"/>
            <a:ext cx="7787539" cy="1323439"/>
          </a:xfrm>
          <a:prstGeom prst="rect">
            <a:avLst/>
          </a:prstGeom>
          <a:noFill/>
        </p:spPr>
        <p:txBody>
          <a:bodyPr wrap="square" rtlCol="0">
            <a:spAutoFit/>
          </a:bodyPr>
          <a:lstStyle/>
          <a:p>
            <a:r>
              <a:rPr lang="ja-JP" altLang="en-US" sz="2000" dirty="0">
                <a:latin typeface="+mn-ea"/>
              </a:rPr>
              <a:t>居酒屋の平均客数　</a:t>
            </a:r>
            <a:r>
              <a:rPr lang="en-US" altLang="ja-JP" sz="2000" dirty="0">
                <a:latin typeface="+mn-ea"/>
              </a:rPr>
              <a:t>67</a:t>
            </a:r>
            <a:r>
              <a:rPr lang="ja-JP" altLang="en-US" sz="2000" dirty="0">
                <a:latin typeface="+mn-ea"/>
              </a:rPr>
              <a:t>人</a:t>
            </a:r>
            <a:endParaRPr lang="en-US" altLang="ja-JP" sz="2000" dirty="0">
              <a:latin typeface="+mn-ea"/>
            </a:endParaRPr>
          </a:p>
          <a:p>
            <a:endParaRPr lang="en-US" altLang="ja-JP" sz="2000" dirty="0">
              <a:latin typeface="+mn-ea"/>
            </a:endParaRPr>
          </a:p>
          <a:p>
            <a:r>
              <a:rPr lang="ja-JP" altLang="en-US" sz="2000" dirty="0">
                <a:latin typeface="+mn-ea"/>
              </a:rPr>
              <a:t>大幅に増えた→</a:t>
            </a:r>
            <a:r>
              <a:rPr lang="en-US" altLang="ja-JP" sz="2000" dirty="0">
                <a:latin typeface="+mn-ea"/>
              </a:rPr>
              <a:t>2</a:t>
            </a:r>
            <a:r>
              <a:rPr lang="ja-JP" altLang="en-US" sz="2000" dirty="0">
                <a:latin typeface="+mn-ea"/>
              </a:rPr>
              <a:t>割</a:t>
            </a:r>
            <a:r>
              <a:rPr lang="ja-JP" altLang="en-US" sz="2000" dirty="0">
                <a:solidFill>
                  <a:srgbClr val="FF0000"/>
                </a:solidFill>
                <a:latin typeface="+mn-ea"/>
              </a:rPr>
              <a:t>増</a:t>
            </a:r>
            <a:endParaRPr lang="en-US" altLang="ja-JP" sz="2000" dirty="0">
              <a:solidFill>
                <a:srgbClr val="FF0000"/>
              </a:solidFill>
              <a:latin typeface="+mn-ea"/>
            </a:endParaRPr>
          </a:p>
          <a:p>
            <a:r>
              <a:rPr lang="ja-JP" altLang="en-US" sz="2000" dirty="0">
                <a:latin typeface="+mn-ea"/>
              </a:rPr>
              <a:t>少し増えた→</a:t>
            </a:r>
            <a:r>
              <a:rPr lang="en-US" altLang="ja-JP" sz="2000" dirty="0">
                <a:latin typeface="+mn-ea"/>
              </a:rPr>
              <a:t>1</a:t>
            </a:r>
            <a:r>
              <a:rPr lang="ja-JP" altLang="en-US" sz="2000" dirty="0">
                <a:latin typeface="+mn-ea"/>
              </a:rPr>
              <a:t>割</a:t>
            </a:r>
            <a:r>
              <a:rPr lang="ja-JP" altLang="en-US" sz="2000" dirty="0">
                <a:solidFill>
                  <a:srgbClr val="FF0000"/>
                </a:solidFill>
                <a:latin typeface="+mn-ea"/>
              </a:rPr>
              <a:t>増</a:t>
            </a:r>
          </a:p>
        </p:txBody>
      </p:sp>
    </p:spTree>
    <p:extLst>
      <p:ext uri="{BB962C8B-B14F-4D97-AF65-F5344CB8AC3E}">
        <p14:creationId xmlns:p14="http://schemas.microsoft.com/office/powerpoint/2010/main" val="1246649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461332663"/>
              </p:ext>
            </p:extLst>
          </p:nvPr>
        </p:nvGraphicFramePr>
        <p:xfrm>
          <a:off x="0" y="6043615"/>
          <a:ext cx="9144000" cy="814387"/>
        </p:xfrm>
        <a:graphic>
          <a:graphicData uri="http://schemas.openxmlformats.org/presentationml/2006/ole">
            <mc:AlternateContent xmlns:mc="http://schemas.openxmlformats.org/markup-compatibility/2006">
              <mc:Choice xmlns:v="urn:schemas-microsoft-com:vml" Requires="v">
                <p:oleObj spid="_x0000_s117842" name="Worksheet" r:id="rId4" imgW="12138554" imgH="5707270" progId="Excel.Sheet.12">
                  <p:embed/>
                </p:oleObj>
              </mc:Choice>
              <mc:Fallback>
                <p:oleObj name="Worksheet" r:id="rId4" imgW="12138554" imgH="5707270" progId="Excel.Sheet.12">
                  <p:embed/>
                  <p:pic>
                    <p:nvPicPr>
                      <p:cNvPr id="5" name="オブジェクト 4"/>
                      <p:cNvPicPr/>
                      <p:nvPr/>
                    </p:nvPicPr>
                    <p:blipFill>
                      <a:blip r:embed="rId5">
                        <a:lum/>
                      </a:blip>
                      <a:stretch>
                        <a:fillRect/>
                      </a:stretch>
                    </p:blipFill>
                    <p:spPr>
                      <a:xfrm>
                        <a:off x="0" y="6043615"/>
                        <a:ext cx="9144000" cy="814387"/>
                      </a:xfrm>
                      <a:prstGeom prst="rect">
                        <a:avLst/>
                      </a:prstGeom>
                    </p:spPr>
                  </p:pic>
                </p:oleObj>
              </mc:Fallback>
            </mc:AlternateContent>
          </a:graphicData>
        </a:graphic>
      </p:graphicFrame>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2" y="4"/>
          <a:ext cx="9144001" cy="1112805"/>
        </p:xfrm>
        <a:graphic>
          <a:graphicData uri="http://schemas.openxmlformats.org/presentationml/2006/ole">
            <mc:AlternateContent xmlns:mc="http://schemas.openxmlformats.org/markup-compatibility/2006">
              <mc:Choice xmlns:v="urn:schemas-microsoft-com:vml" Requires="v">
                <p:oleObj spid="_x0000_s117843" name="Worksheet" r:id="rId7" imgW="12138554" imgH="5707270" progId="Excel.Sheet.12">
                  <p:embed/>
                </p:oleObj>
              </mc:Choice>
              <mc:Fallback>
                <p:oleObj name="Worksheet" r:id="rId7" imgW="12138554" imgH="5707270" progId="Excel.Sheet.12">
                  <p:embed/>
                  <p:pic>
                    <p:nvPicPr>
                      <p:cNvPr id="4" name="オブジェクト 3"/>
                      <p:cNvPicPr/>
                      <p:nvPr/>
                    </p:nvPicPr>
                    <p:blipFill>
                      <a:blip r:embed="rId5">
                        <a:lum/>
                      </a:blip>
                      <a:stretch>
                        <a:fillRect/>
                      </a:stretch>
                    </p:blipFill>
                    <p:spPr>
                      <a:xfrm>
                        <a:off x="-2" y="4"/>
                        <a:ext cx="9144001" cy="1112805"/>
                      </a:xfrm>
                      <a:prstGeom prst="rect">
                        <a:avLst/>
                      </a:prstGeom>
                    </p:spPr>
                  </p:pic>
                </p:oleObj>
              </mc:Fallback>
            </mc:AlternateContent>
          </a:graphicData>
        </a:graphic>
      </p:graphicFrame>
      <p:sp>
        <p:nvSpPr>
          <p:cNvPr id="8" name="テキスト ボックス 7"/>
          <p:cNvSpPr txBox="1"/>
          <p:nvPr/>
        </p:nvSpPr>
        <p:spPr>
          <a:xfrm>
            <a:off x="267421" y="284672"/>
            <a:ext cx="4288353"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酒類消費額の推移</a:t>
            </a:r>
          </a:p>
        </p:txBody>
      </p:sp>
      <p:sp>
        <p:nvSpPr>
          <p:cNvPr id="9" name="テキスト ボックス 8"/>
          <p:cNvSpPr txBox="1"/>
          <p:nvPr/>
        </p:nvSpPr>
        <p:spPr>
          <a:xfrm>
            <a:off x="7276011" y="6622744"/>
            <a:ext cx="1867989" cy="276999"/>
          </a:xfrm>
          <a:prstGeom prst="rect">
            <a:avLst/>
          </a:prstGeom>
          <a:noFill/>
        </p:spPr>
        <p:txBody>
          <a:bodyPr wrap="square" rtlCol="0">
            <a:spAutoFit/>
          </a:bodyPr>
          <a:lstStyle/>
          <a:p>
            <a:r>
              <a:rPr lang="en-US" altLang="ja-JP" sz="1200" dirty="0">
                <a:solidFill>
                  <a:prstClr val="black"/>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「家計調査」より作成</a:t>
            </a:r>
          </a:p>
        </p:txBody>
      </p:sp>
      <p:graphicFrame>
        <p:nvGraphicFramePr>
          <p:cNvPr id="12" name="グラフ 11">
            <a:extLst>
              <a:ext uri="{FF2B5EF4-FFF2-40B4-BE49-F238E27FC236}">
                <a16:creationId xmlns:a16="http://schemas.microsoft.com/office/drawing/2014/main" id="{27CA155A-EB5B-4EB6-9075-1FA7B3881D39}"/>
              </a:ext>
            </a:extLst>
          </p:cNvPr>
          <p:cNvGraphicFramePr>
            <a:graphicFrameLocks/>
          </p:cNvGraphicFramePr>
          <p:nvPr>
            <p:extLst/>
          </p:nvPr>
        </p:nvGraphicFramePr>
        <p:xfrm>
          <a:off x="435006" y="1189705"/>
          <a:ext cx="7830104" cy="4836250"/>
        </p:xfrm>
        <a:graphic>
          <a:graphicData uri="http://schemas.openxmlformats.org/drawingml/2006/chart">
            <c:chart xmlns:c="http://schemas.openxmlformats.org/drawingml/2006/chart" xmlns:r="http://schemas.openxmlformats.org/officeDocument/2006/relationships" r:id="rId8"/>
          </a:graphicData>
        </a:graphic>
      </p:graphicFrame>
      <p:sp>
        <p:nvSpPr>
          <p:cNvPr id="3" name="テキスト ボックス 2"/>
          <p:cNvSpPr txBox="1"/>
          <p:nvPr/>
        </p:nvSpPr>
        <p:spPr>
          <a:xfrm>
            <a:off x="267421" y="1491451"/>
            <a:ext cx="913309" cy="369332"/>
          </a:xfrm>
          <a:prstGeom prst="rect">
            <a:avLst/>
          </a:prstGeom>
          <a:noFill/>
        </p:spPr>
        <p:txBody>
          <a:bodyPr wrap="square" rtlCol="0">
            <a:spAutoFit/>
          </a:bodyPr>
          <a:lstStyle/>
          <a:p>
            <a:r>
              <a:rPr lang="ja-JP" altLang="en-US" dirty="0">
                <a:solidFill>
                  <a:prstClr val="black"/>
                </a:solidFill>
              </a:rPr>
              <a:t>（円）</a:t>
            </a:r>
          </a:p>
        </p:txBody>
      </p:sp>
      <p:pic>
        <p:nvPicPr>
          <p:cNvPr id="47" name="図 46"/>
          <p:cNvPicPr>
            <a:picLocks noChangeAspect="1"/>
          </p:cNvPicPr>
          <p:nvPr/>
        </p:nvPicPr>
        <p:blipFill>
          <a:blip r:embed="rId9"/>
          <a:stretch>
            <a:fillRect/>
          </a:stretch>
        </p:blipFill>
        <p:spPr>
          <a:xfrm>
            <a:off x="5939027" y="-41737"/>
            <a:ext cx="2738606" cy="1154546"/>
          </a:xfrm>
          <a:prstGeom prst="rect">
            <a:avLst/>
          </a:prstGeom>
        </p:spPr>
      </p:pic>
      <p:sp>
        <p:nvSpPr>
          <p:cNvPr id="6" name="正方形/長方形 5"/>
          <p:cNvSpPr/>
          <p:nvPr/>
        </p:nvSpPr>
        <p:spPr>
          <a:xfrm>
            <a:off x="83628" y="6497999"/>
            <a:ext cx="367408" cy="253916"/>
          </a:xfrm>
          <a:prstGeom prst="rect">
            <a:avLst/>
          </a:prstGeom>
        </p:spPr>
        <p:txBody>
          <a:bodyPr wrap="none">
            <a:spAutoFit/>
          </a:bodyPr>
          <a:lstStyle/>
          <a:p>
            <a:r>
              <a:rPr lang="en-US" altLang="ja-JP" sz="1050" b="1" dirty="0">
                <a:solidFill>
                  <a:srgbClr val="FF107D"/>
                </a:solidFill>
                <a:latin typeface="+mn-ea"/>
              </a:rPr>
              <a:t>11</a:t>
            </a:r>
            <a:endParaRPr lang="en-US" sz="1050" b="1" dirty="0">
              <a:solidFill>
                <a:srgbClr val="FF107D"/>
              </a:solidFill>
              <a:latin typeface="+mn-ea"/>
            </a:endParaRPr>
          </a:p>
        </p:txBody>
      </p:sp>
    </p:spTree>
    <p:extLst>
      <p:ext uri="{BB962C8B-B14F-4D97-AF65-F5344CB8AC3E}">
        <p14:creationId xmlns:p14="http://schemas.microsoft.com/office/powerpoint/2010/main" val="20538558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1" y="4"/>
          <a:ext cx="9144000" cy="1112805"/>
        </p:xfrm>
        <a:graphic>
          <a:graphicData uri="http://schemas.openxmlformats.org/presentationml/2006/ole">
            <mc:AlternateContent xmlns:mc="http://schemas.openxmlformats.org/markup-compatibility/2006">
              <mc:Choice xmlns:v="urn:schemas-microsoft-com:vml" Requires="v">
                <p:oleObj spid="_x0000_s136213"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1" y="4"/>
                        <a:ext cx="9144000" cy="1112805"/>
                      </a:xfrm>
                      <a:prstGeom prst="rect">
                        <a:avLst/>
                      </a:prstGeom>
                    </p:spPr>
                  </p:pic>
                </p:oleObj>
              </mc:Fallback>
            </mc:AlternateContent>
          </a:graphicData>
        </a:graphic>
      </p:graphicFrame>
      <p:sp>
        <p:nvSpPr>
          <p:cNvPr id="3" name="テキスト ボックス 2"/>
          <p:cNvSpPr txBox="1"/>
          <p:nvPr/>
        </p:nvSpPr>
        <p:spPr>
          <a:xfrm>
            <a:off x="435006" y="1491449"/>
            <a:ext cx="745724" cy="369332"/>
          </a:xfrm>
          <a:prstGeom prst="rect">
            <a:avLst/>
          </a:prstGeom>
          <a:noFill/>
        </p:spPr>
        <p:txBody>
          <a:bodyPr wrap="square" rtlCol="0">
            <a:spAutoFit/>
          </a:bodyPr>
          <a:lstStyle/>
          <a:p>
            <a:endParaRPr lang="ja-JP" altLang="en-US" dirty="0"/>
          </a:p>
        </p:txBody>
      </p:sp>
      <p:sp>
        <p:nvSpPr>
          <p:cNvPr id="27" name="テキスト ボックス 26">
            <a:extLst>
              <a:ext uri="{FF2B5EF4-FFF2-40B4-BE49-F238E27FC236}">
                <a16:creationId xmlns:a16="http://schemas.microsoft.com/office/drawing/2014/main" id="{A55E4E1C-7B26-4AC4-BCEE-004C52E8A896}"/>
              </a:ext>
            </a:extLst>
          </p:cNvPr>
          <p:cNvSpPr txBox="1"/>
          <p:nvPr/>
        </p:nvSpPr>
        <p:spPr>
          <a:xfrm>
            <a:off x="267419" y="284672"/>
            <a:ext cx="8956298" cy="646331"/>
          </a:xfrm>
          <a:prstGeom prst="rect">
            <a:avLst/>
          </a:prstGeom>
          <a:noFill/>
        </p:spPr>
        <p:txBody>
          <a:bodyPr wrap="none" rtlCol="0">
            <a:spAutoFit/>
          </a:bodyPr>
          <a:lstStyle/>
          <a:p>
            <a:r>
              <a:rPr lang="ja-JP" altLang="en-US" sz="3600" b="1" dirty="0">
                <a:ln w="25400">
                  <a:solidFill>
                    <a:srgbClr val="FF097A"/>
                  </a:solidFill>
                </a:ln>
                <a:solidFill>
                  <a:schemeClr val="bg1"/>
                </a:solidFill>
                <a:latin typeface="メイリオ" panose="020B0604030504040204" pitchFamily="50" charset="-128"/>
                <a:ea typeface="メイリオ" panose="020B0604030504040204" pitchFamily="50" charset="-128"/>
              </a:rPr>
              <a:t>企画　シミュレーション（運営費用算出）</a:t>
            </a:r>
          </a:p>
        </p:txBody>
      </p:sp>
      <p:pic>
        <p:nvPicPr>
          <p:cNvPr id="10" name="図 9">
            <a:extLst>
              <a:ext uri="{FF2B5EF4-FFF2-40B4-BE49-F238E27FC236}">
                <a16:creationId xmlns:a16="http://schemas.microsoft.com/office/drawing/2014/main" id="{B590351E-3830-493A-8CDF-2FF9893E5A23}"/>
              </a:ext>
            </a:extLst>
          </p:cNvPr>
          <p:cNvPicPr>
            <a:picLocks noChangeAspect="1"/>
          </p:cNvPicPr>
          <p:nvPr/>
        </p:nvPicPr>
        <p:blipFill>
          <a:blip r:embed="rId5"/>
          <a:stretch>
            <a:fillRect/>
          </a:stretch>
        </p:blipFill>
        <p:spPr>
          <a:xfrm>
            <a:off x="1004052" y="1545950"/>
            <a:ext cx="7135894" cy="4900704"/>
          </a:xfrm>
          <a:prstGeom prst="rect">
            <a:avLst/>
          </a:prstGeom>
        </p:spPr>
      </p:pic>
    </p:spTree>
    <p:extLst>
      <p:ext uri="{BB962C8B-B14F-4D97-AF65-F5344CB8AC3E}">
        <p14:creationId xmlns:p14="http://schemas.microsoft.com/office/powerpoint/2010/main" val="13345203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オブジェクト 11"/>
          <p:cNvGraphicFramePr>
            <a:graphicFrameLocks noChangeAspect="1"/>
          </p:cNvGraphicFramePr>
          <p:nvPr>
            <p:extLst>
              <p:ext uri="{D42A27DB-BD31-4B8C-83A1-F6EECF244321}">
                <p14:modId xmlns:p14="http://schemas.microsoft.com/office/powerpoint/2010/main" val="3905029975"/>
              </p:ext>
            </p:extLst>
          </p:nvPr>
        </p:nvGraphicFramePr>
        <p:xfrm>
          <a:off x="0" y="0"/>
          <a:ext cx="9144000" cy="1112838"/>
        </p:xfrm>
        <a:graphic>
          <a:graphicData uri="http://schemas.openxmlformats.org/presentationml/2006/ole">
            <mc:AlternateContent xmlns:mc="http://schemas.openxmlformats.org/markup-compatibility/2006">
              <mc:Choice xmlns:v="urn:schemas-microsoft-com:vml" Requires="v">
                <p:oleObj spid="_x0000_s91300" name="Worksheet" r:id="rId3" imgW="12138554" imgH="5707270" progId="Excel.Sheet.12">
                  <p:embed/>
                </p:oleObj>
              </mc:Choice>
              <mc:Fallback>
                <p:oleObj name="Worksheet" r:id="rId3" imgW="12138554" imgH="5707270" progId="Excel.Sheet.12">
                  <p:embed/>
                  <p:pic>
                    <p:nvPicPr>
                      <p:cNvPr id="12" name="オブジェクト 11"/>
                      <p:cNvPicPr/>
                      <p:nvPr/>
                    </p:nvPicPr>
                    <p:blipFill>
                      <a:blip r:embed="rId4">
                        <a:lum/>
                      </a:blip>
                      <a:stretch>
                        <a:fillRect/>
                      </a:stretch>
                    </p:blipFill>
                    <p:spPr>
                      <a:xfrm>
                        <a:off x="0" y="0"/>
                        <a:ext cx="9144000" cy="1112838"/>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91301" name="Worksheet" r:id="rId5" imgW="12138554" imgH="5707270" progId="Excel.Sheet.12">
                  <p:embed/>
                </p:oleObj>
              </mc:Choice>
              <mc:Fallback>
                <p:oleObj name="Worksheet" r:id="rId5" imgW="12138554" imgH="5707270" progId="Excel.Sheet.12">
                  <p:embed/>
                  <p:pic>
                    <p:nvPicPr>
                      <p:cNvPr id="13" name="オブジェクト 12"/>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676759" y="6451044"/>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111</a:t>
            </a:fld>
            <a:endParaRPr lang="en-US" sz="1050" b="1" dirty="0">
              <a:solidFill>
                <a:srgbClr val="FF097A"/>
              </a:solidFill>
              <a:latin typeface="メイリオ" panose="020B0604030504040204" pitchFamily="50" charset="-128"/>
              <a:ea typeface="メイリオ" panose="020B0604030504040204" pitchFamily="50" charset="-128"/>
            </a:endParaRPr>
          </a:p>
        </p:txBody>
      </p:sp>
      <p:pic>
        <p:nvPicPr>
          <p:cNvPr id="9" name="図 8"/>
          <p:cNvPicPr/>
          <p:nvPr/>
        </p:nvPicPr>
        <p:blipFill>
          <a:blip r:embed="rId6">
            <a:extLst>
              <a:ext uri="{28A0092B-C50C-407E-A947-70E740481C1C}">
                <a14:useLocalDpi xmlns:a14="http://schemas.microsoft.com/office/drawing/2010/main" val="0"/>
              </a:ext>
            </a:extLst>
          </a:blip>
          <a:srcRect/>
          <a:stretch>
            <a:fillRect/>
          </a:stretch>
        </p:blipFill>
        <p:spPr bwMode="auto">
          <a:xfrm>
            <a:off x="974035" y="1371509"/>
            <a:ext cx="7195930" cy="4413874"/>
          </a:xfrm>
          <a:prstGeom prst="rect">
            <a:avLst/>
          </a:prstGeom>
          <a:ln>
            <a:noFill/>
          </a:ln>
          <a:effectLst>
            <a:softEdge rad="112500"/>
          </a:effectLst>
        </p:spPr>
      </p:pic>
      <p:sp>
        <p:nvSpPr>
          <p:cNvPr id="15" name="テキスト ボックス 14"/>
          <p:cNvSpPr txBox="1"/>
          <p:nvPr/>
        </p:nvSpPr>
        <p:spPr>
          <a:xfrm>
            <a:off x="171793" y="302326"/>
            <a:ext cx="83920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「伊丹バル」後の店長インタビュー</a:t>
            </a:r>
          </a:p>
        </p:txBody>
      </p:sp>
    </p:spTree>
    <p:extLst>
      <p:ext uri="{BB962C8B-B14F-4D97-AF65-F5344CB8AC3E}">
        <p14:creationId xmlns:p14="http://schemas.microsoft.com/office/powerpoint/2010/main" val="9254496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オブジェクト 11"/>
          <p:cNvGraphicFramePr>
            <a:graphicFrameLocks noChangeAspect="1"/>
          </p:cNvGraphicFramePr>
          <p:nvPr>
            <p:extLst/>
          </p:nvPr>
        </p:nvGraphicFramePr>
        <p:xfrm>
          <a:off x="0" y="0"/>
          <a:ext cx="9144000" cy="1112838"/>
        </p:xfrm>
        <a:graphic>
          <a:graphicData uri="http://schemas.openxmlformats.org/presentationml/2006/ole">
            <mc:AlternateContent xmlns:mc="http://schemas.openxmlformats.org/markup-compatibility/2006">
              <mc:Choice xmlns:v="urn:schemas-microsoft-com:vml" Requires="v">
                <p:oleObj spid="_x0000_s92326" name="Worksheet" r:id="rId3" imgW="12138554" imgH="5707270" progId="Excel.Sheet.12">
                  <p:embed/>
                </p:oleObj>
              </mc:Choice>
              <mc:Fallback>
                <p:oleObj name="Worksheet" r:id="rId3" imgW="12138554" imgH="5707270" progId="Excel.Sheet.12">
                  <p:embed/>
                  <p:pic>
                    <p:nvPicPr>
                      <p:cNvPr id="12" name="オブジェクト 11"/>
                      <p:cNvPicPr/>
                      <p:nvPr/>
                    </p:nvPicPr>
                    <p:blipFill>
                      <a:blip r:embed="rId4">
                        <a:lum/>
                      </a:blip>
                      <a:stretch>
                        <a:fillRect/>
                      </a:stretch>
                    </p:blipFill>
                    <p:spPr>
                      <a:xfrm>
                        <a:off x="0" y="0"/>
                        <a:ext cx="9144000" cy="1112838"/>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92327" name="Worksheet" r:id="rId5" imgW="12138554" imgH="5707270" progId="Excel.Sheet.12">
                  <p:embed/>
                </p:oleObj>
              </mc:Choice>
              <mc:Fallback>
                <p:oleObj name="Worksheet" r:id="rId5" imgW="12138554" imgH="5707270" progId="Excel.Sheet.12">
                  <p:embed/>
                  <p:pic>
                    <p:nvPicPr>
                      <p:cNvPr id="13" name="オブジェクト 12"/>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676759" y="6451044"/>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112</a:t>
            </a:fld>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171793" y="302326"/>
            <a:ext cx="83920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「伊丹バル」後の店長インタビュー</a:t>
            </a:r>
          </a:p>
        </p:txBody>
      </p:sp>
      <p:pic>
        <p:nvPicPr>
          <p:cNvPr id="7" name="図 6"/>
          <p:cNvPicPr/>
          <p:nvPr/>
        </p:nvPicPr>
        <p:blipFill>
          <a:blip r:embed="rId6">
            <a:extLst>
              <a:ext uri="{28A0092B-C50C-407E-A947-70E740481C1C}">
                <a14:useLocalDpi xmlns:a14="http://schemas.microsoft.com/office/drawing/2010/main" val="0"/>
              </a:ext>
            </a:extLst>
          </a:blip>
          <a:srcRect/>
          <a:stretch>
            <a:fillRect/>
          </a:stretch>
        </p:blipFill>
        <p:spPr bwMode="auto">
          <a:xfrm>
            <a:off x="862370" y="1312538"/>
            <a:ext cx="7010885" cy="4876227"/>
          </a:xfrm>
          <a:prstGeom prst="rect">
            <a:avLst/>
          </a:prstGeom>
          <a:ln>
            <a:noFill/>
          </a:ln>
          <a:effectLst>
            <a:softEdge rad="112500"/>
          </a:effectLst>
        </p:spPr>
      </p:pic>
    </p:spTree>
    <p:extLst>
      <p:ext uri="{BB962C8B-B14F-4D97-AF65-F5344CB8AC3E}">
        <p14:creationId xmlns:p14="http://schemas.microsoft.com/office/powerpoint/2010/main" val="32609893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0" y="1189667"/>
            <a:ext cx="88431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Calibri" panose="020F0502020204030204"/>
                <a:ea typeface="メイリオ" panose="020B0604030504040204" pitchFamily="50" charset="-128"/>
              </a:rPr>
              <a:t>伊丹まちなかバル</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2017</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年</a:t>
            </a:r>
            <a:r>
              <a:rPr lang="en-US" altLang="ja-JP" sz="2400" dirty="0">
                <a:solidFill>
                  <a:prstClr val="black"/>
                </a:solidFill>
                <a:latin typeface="Calibri" panose="020F0502020204030204"/>
                <a:ea typeface="メイリオ" panose="020B0604030504040204" pitchFamily="50" charset="-128"/>
              </a:rPr>
              <a:t>5</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月</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20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日</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lang="ja-JP" altLang="en-US" sz="2400" dirty="0">
                <a:solidFill>
                  <a:prstClr val="black"/>
                </a:solidFill>
                <a:latin typeface="Calibri" panose="020F0502020204030204"/>
                <a:ea typeface="メイリオ" panose="020B0604030504040204" pitchFamily="50" charset="-128"/>
              </a:rPr>
              <a:t>土</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開催</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endParaRPr kumimoji="1"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正方形/長方形 4"/>
          <p:cNvSpPr/>
          <p:nvPr/>
        </p:nvSpPr>
        <p:spPr>
          <a:xfrm>
            <a:off x="0" y="2143774"/>
            <a:ext cx="8190413" cy="3046988"/>
          </a:xfrm>
          <a:prstGeom prst="rect">
            <a:avLst/>
          </a:prstGeom>
        </p:spPr>
        <p:txBody>
          <a:bodyPr wrap="square">
            <a:spAutoFit/>
          </a:bodyPr>
          <a:lstStyle/>
          <a:p>
            <a:r>
              <a:rPr lang="ja-JP" altLang="en-US" sz="2400" dirty="0"/>
              <a:t>個性的で魅力ある飲食店が増えてきた「清酒発祥の地」伊丹の中心市街地でまちなかのイメージの向上、各店舗の相互の紹介、新規顧客の開拓、リピーターの増加を目的として行われたまちバルイベント。</a:t>
            </a:r>
            <a:endParaRPr lang="en-US" altLang="ja-JP" sz="2400" dirty="0"/>
          </a:p>
          <a:p>
            <a:r>
              <a:rPr lang="ja-JP" altLang="en-US" sz="2400" dirty="0"/>
              <a:t>前売りチケットは</a:t>
            </a:r>
            <a:r>
              <a:rPr lang="en-US" altLang="ja-JP" sz="2400" dirty="0"/>
              <a:t>5</a:t>
            </a:r>
            <a:r>
              <a:rPr lang="ja-JP" altLang="en-US" sz="2400" dirty="0"/>
              <a:t>枚綴りで</a:t>
            </a:r>
            <a:r>
              <a:rPr lang="en-US" altLang="ja-JP" sz="2400" dirty="0">
                <a:solidFill>
                  <a:srgbClr val="FF0000"/>
                </a:solidFill>
              </a:rPr>
              <a:t>1</a:t>
            </a:r>
            <a:r>
              <a:rPr lang="ja-JP" altLang="en-US" sz="2400" dirty="0">
                <a:solidFill>
                  <a:srgbClr val="FF0000"/>
                </a:solidFill>
              </a:rPr>
              <a:t>冊</a:t>
            </a:r>
            <a:r>
              <a:rPr lang="en-US" altLang="ja-JP" sz="2400" dirty="0">
                <a:solidFill>
                  <a:srgbClr val="FF0000"/>
                </a:solidFill>
              </a:rPr>
              <a:t>3,500</a:t>
            </a:r>
            <a:r>
              <a:rPr lang="ja-JP" altLang="en-US" sz="2400" dirty="0">
                <a:solidFill>
                  <a:srgbClr val="FF0000"/>
                </a:solidFill>
              </a:rPr>
              <a:t>円</a:t>
            </a:r>
            <a:r>
              <a:rPr lang="ja-JP" altLang="en-US" sz="2400" dirty="0"/>
              <a:t>、</a:t>
            </a:r>
            <a:endParaRPr lang="en-US" altLang="ja-JP" sz="2400" dirty="0"/>
          </a:p>
          <a:p>
            <a:r>
              <a:rPr lang="ja-JP" altLang="en-US" sz="2400" dirty="0"/>
              <a:t>当日チケットは</a:t>
            </a:r>
            <a:r>
              <a:rPr lang="en-US" altLang="ja-JP" sz="2400" dirty="0">
                <a:solidFill>
                  <a:srgbClr val="FF0000"/>
                </a:solidFill>
              </a:rPr>
              <a:t>1</a:t>
            </a:r>
            <a:r>
              <a:rPr lang="ja-JP" altLang="en-US" sz="2400" dirty="0">
                <a:solidFill>
                  <a:srgbClr val="FF0000"/>
                </a:solidFill>
              </a:rPr>
              <a:t>冊</a:t>
            </a:r>
            <a:r>
              <a:rPr lang="en-US" altLang="ja-JP" sz="2400" dirty="0">
                <a:solidFill>
                  <a:srgbClr val="FF0000"/>
                </a:solidFill>
              </a:rPr>
              <a:t>4,000</a:t>
            </a:r>
            <a:r>
              <a:rPr lang="ja-JP" altLang="en-US" sz="2400" dirty="0">
                <a:solidFill>
                  <a:srgbClr val="FF0000"/>
                </a:solidFill>
              </a:rPr>
              <a:t>円</a:t>
            </a:r>
            <a:r>
              <a:rPr lang="ja-JP" altLang="en-US" sz="2400" dirty="0"/>
              <a:t>で販売。</a:t>
            </a:r>
            <a:endParaRPr lang="en-US" altLang="ja-JP" sz="2400" dirty="0"/>
          </a:p>
          <a:p>
            <a:endParaRPr lang="ja-JP" alt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図 6"/>
          <p:cNvPicPr>
            <a:picLocks noChangeAspect="1"/>
          </p:cNvPicPr>
          <p:nvPr/>
        </p:nvPicPr>
        <p:blipFill>
          <a:blip r:embed="rId2"/>
          <a:stretch>
            <a:fillRect/>
          </a:stretch>
        </p:blipFill>
        <p:spPr>
          <a:xfrm>
            <a:off x="6424790" y="0"/>
            <a:ext cx="2418328" cy="1019523"/>
          </a:xfrm>
          <a:prstGeom prst="rect">
            <a:avLst/>
          </a:prstGeom>
        </p:spPr>
      </p:pic>
      <p:sp>
        <p:nvSpPr>
          <p:cNvPr id="10" name="テキスト ボックス 9"/>
          <p:cNvSpPr txBox="1"/>
          <p:nvPr/>
        </p:nvSpPr>
        <p:spPr>
          <a:xfrm>
            <a:off x="267419" y="284672"/>
            <a:ext cx="42883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イベント先行事例</a:t>
            </a:r>
            <a:endParaRPr kumimoji="1" lang="en-US" altLang="ja-JP"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11" name="図 10">
            <a:extLst>
              <a:ext uri="{FF2B5EF4-FFF2-40B4-BE49-F238E27FC236}">
                <a16:creationId xmlns:a16="http://schemas.microsoft.com/office/drawing/2014/main" id="{5F72D8D6-04FA-48AD-943E-297D99AC3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039" y="3394341"/>
            <a:ext cx="3545961" cy="2507501"/>
          </a:xfrm>
          <a:prstGeom prst="rect">
            <a:avLst/>
          </a:prstGeom>
        </p:spPr>
      </p:pic>
    </p:spTree>
    <p:extLst>
      <p:ext uri="{BB962C8B-B14F-4D97-AF65-F5344CB8AC3E}">
        <p14:creationId xmlns:p14="http://schemas.microsoft.com/office/powerpoint/2010/main" val="23367131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1" y="4"/>
          <a:ext cx="9144000" cy="1112805"/>
        </p:xfrm>
        <a:graphic>
          <a:graphicData uri="http://schemas.openxmlformats.org/presentationml/2006/ole">
            <mc:AlternateContent xmlns:mc="http://schemas.openxmlformats.org/markup-compatibility/2006">
              <mc:Choice xmlns:v="urn:schemas-microsoft-com:vml" Requires="v">
                <p:oleObj spid="_x0000_s94291"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1" y="4"/>
                        <a:ext cx="9144000" cy="1112805"/>
                      </a:xfrm>
                      <a:prstGeom prst="rect">
                        <a:avLst/>
                      </a:prstGeom>
                    </p:spPr>
                  </p:pic>
                </p:oleObj>
              </mc:Fallback>
            </mc:AlternateContent>
          </a:graphicData>
        </a:graphic>
      </p:graphicFrame>
      <p:sp>
        <p:nvSpPr>
          <p:cNvPr id="8" name="テキスト ボックス 7"/>
          <p:cNvSpPr txBox="1"/>
          <p:nvPr/>
        </p:nvSpPr>
        <p:spPr>
          <a:xfrm>
            <a:off x="267419" y="284672"/>
            <a:ext cx="5827236"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企画　シミュレーション</a:t>
            </a:r>
          </a:p>
        </p:txBody>
      </p:sp>
      <p:sp>
        <p:nvSpPr>
          <p:cNvPr id="3" name="テキスト ボックス 2"/>
          <p:cNvSpPr txBox="1"/>
          <p:nvPr/>
        </p:nvSpPr>
        <p:spPr>
          <a:xfrm>
            <a:off x="435006" y="1491449"/>
            <a:ext cx="745724" cy="369332"/>
          </a:xfrm>
          <a:prstGeom prst="rect">
            <a:avLst/>
          </a:prstGeom>
          <a:noFill/>
        </p:spPr>
        <p:txBody>
          <a:bodyPr wrap="square" rtlCol="0">
            <a:spAutoFit/>
          </a:bodyPr>
          <a:lstStyle/>
          <a:p>
            <a:endParaRPr lang="ja-JP" altLang="en-US" dirty="0"/>
          </a:p>
        </p:txBody>
      </p:sp>
      <p:sp>
        <p:nvSpPr>
          <p:cNvPr id="6" name="テキスト ボックス 5">
            <a:extLst>
              <a:ext uri="{FF2B5EF4-FFF2-40B4-BE49-F238E27FC236}">
                <a16:creationId xmlns:a16="http://schemas.microsoft.com/office/drawing/2014/main" id="{D40CC050-D224-4FF5-A801-158304DAF864}"/>
              </a:ext>
            </a:extLst>
          </p:cNvPr>
          <p:cNvSpPr txBox="1"/>
          <p:nvPr/>
        </p:nvSpPr>
        <p:spPr>
          <a:xfrm>
            <a:off x="750898" y="1491451"/>
            <a:ext cx="7442368" cy="4401205"/>
          </a:xfrm>
          <a:prstGeom prst="rect">
            <a:avLst/>
          </a:prstGeom>
          <a:noFill/>
        </p:spPr>
        <p:txBody>
          <a:bodyPr wrap="square" rtlCol="0">
            <a:spAutoFit/>
          </a:bodyPr>
          <a:lstStyle/>
          <a:p>
            <a:r>
              <a:rPr lang="ja-JP" altLang="en-US" sz="2000" dirty="0"/>
              <a:t>企画内容：</a:t>
            </a:r>
            <a:r>
              <a:rPr lang="en-US" altLang="ja-JP" sz="2000" dirty="0"/>
              <a:t>1000</a:t>
            </a:r>
            <a:r>
              <a:rPr lang="ja-JP" altLang="en-US" sz="2000" dirty="0"/>
              <a:t>円のチケットを購入</a:t>
            </a:r>
            <a:endParaRPr lang="en-US" altLang="ja-JP" sz="2000" dirty="0"/>
          </a:p>
          <a:p>
            <a:r>
              <a:rPr lang="ja-JP" altLang="en-US" sz="2000" dirty="0"/>
              <a:t>　　　　　チケット一枚で参加店舗でワンドリンク無料のサービス</a:t>
            </a:r>
            <a:endParaRPr lang="en-US" altLang="ja-JP" sz="2000" dirty="0"/>
          </a:p>
          <a:p>
            <a:r>
              <a:rPr lang="ja-JP" altLang="en-US" sz="2000" dirty="0"/>
              <a:t>期間：毎週金曜</a:t>
            </a:r>
            <a:endParaRPr lang="en-US" altLang="ja-JP" sz="2000" dirty="0"/>
          </a:p>
          <a:p>
            <a:r>
              <a:rPr lang="ja-JP" altLang="en-US" sz="2000" dirty="0"/>
              <a:t>　　　エリア（平砂エリア・平塚通エリア・アマクボエリア）ごとに　</a:t>
            </a:r>
            <a:endParaRPr lang="en-US" altLang="ja-JP" sz="2000" dirty="0"/>
          </a:p>
          <a:p>
            <a:r>
              <a:rPr lang="ja-JP" altLang="en-US" sz="2000" dirty="0"/>
              <a:t>　　　計</a:t>
            </a:r>
            <a:r>
              <a:rPr lang="en-US" altLang="ja-JP" sz="2000" dirty="0"/>
              <a:t>3</a:t>
            </a:r>
            <a:r>
              <a:rPr lang="ja-JP" altLang="en-US" sz="2000" dirty="0"/>
              <a:t>週間行う</a:t>
            </a:r>
            <a:endParaRPr lang="en-US" altLang="ja-JP" sz="2000" dirty="0"/>
          </a:p>
          <a:p>
            <a:endParaRPr lang="en-US" altLang="ja-JP" sz="2000" dirty="0"/>
          </a:p>
          <a:p>
            <a:r>
              <a:rPr lang="ja-JP" altLang="en-US" sz="2000" dirty="0"/>
              <a:t>分析方法：一般客の中にイベント客が入っている状況</a:t>
            </a:r>
            <a:endParaRPr lang="en-US" altLang="ja-JP" sz="2000" dirty="0"/>
          </a:p>
          <a:p>
            <a:r>
              <a:rPr lang="ja-JP" altLang="en-US" sz="2000" dirty="0"/>
              <a:t>　　　　　イベントを行うことによるお店の利益を分析</a:t>
            </a:r>
            <a:endParaRPr lang="en-US" altLang="ja-JP" sz="2000" dirty="0"/>
          </a:p>
          <a:p>
            <a:r>
              <a:rPr lang="ja-JP" altLang="en-US" sz="2000" dirty="0"/>
              <a:t>通常時の金曜日のシミュレーション←イベント客</a:t>
            </a:r>
            <a:endParaRPr lang="en-US" altLang="ja-JP" sz="2000" dirty="0"/>
          </a:p>
          <a:p>
            <a:r>
              <a:rPr lang="ja-JP" altLang="en-US" sz="2000" dirty="0"/>
              <a:t>　　　　　　　　　　　　　　　　←それによって一般客</a:t>
            </a:r>
            <a:r>
              <a:rPr lang="ja-JP" altLang="en-US" sz="2000" dirty="0">
                <a:solidFill>
                  <a:schemeClr val="accent1"/>
                </a:solidFill>
              </a:rPr>
              <a:t>減</a:t>
            </a:r>
            <a:endParaRPr lang="en-US" altLang="ja-JP" sz="2000" dirty="0">
              <a:solidFill>
                <a:schemeClr val="accent1"/>
              </a:solidFill>
            </a:endParaRPr>
          </a:p>
          <a:p>
            <a:endParaRPr lang="en-US" altLang="ja-JP" sz="2000" dirty="0">
              <a:solidFill>
                <a:schemeClr val="accent1"/>
              </a:solidFill>
            </a:endParaRPr>
          </a:p>
          <a:p>
            <a:r>
              <a:rPr lang="ja-JP" altLang="en-US" sz="2000" dirty="0"/>
              <a:t>イベントによる損益（広告費？）＝</a:t>
            </a:r>
            <a:r>
              <a:rPr lang="en-US" altLang="ja-JP" sz="2000" dirty="0"/>
              <a:t>57570</a:t>
            </a:r>
            <a:r>
              <a:rPr lang="ja-JP" altLang="en-US" sz="2000" dirty="0"/>
              <a:t>円</a:t>
            </a:r>
          </a:p>
        </p:txBody>
      </p:sp>
    </p:spTree>
    <p:extLst>
      <p:ext uri="{BB962C8B-B14F-4D97-AF65-F5344CB8AC3E}">
        <p14:creationId xmlns:p14="http://schemas.microsoft.com/office/powerpoint/2010/main" val="10425931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1" y="4"/>
          <a:ext cx="9144000" cy="1112805"/>
        </p:xfrm>
        <a:graphic>
          <a:graphicData uri="http://schemas.openxmlformats.org/presentationml/2006/ole">
            <mc:AlternateContent xmlns:mc="http://schemas.openxmlformats.org/markup-compatibility/2006">
              <mc:Choice xmlns:v="urn:schemas-microsoft-com:vml" Requires="v">
                <p:oleObj spid="_x0000_s95315"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1" y="4"/>
                        <a:ext cx="9144000" cy="1112805"/>
                      </a:xfrm>
                      <a:prstGeom prst="rect">
                        <a:avLst/>
                      </a:prstGeom>
                    </p:spPr>
                  </p:pic>
                </p:oleObj>
              </mc:Fallback>
            </mc:AlternateContent>
          </a:graphicData>
        </a:graphic>
      </p:graphicFrame>
      <p:sp>
        <p:nvSpPr>
          <p:cNvPr id="3" name="テキスト ボックス 2"/>
          <p:cNvSpPr txBox="1"/>
          <p:nvPr/>
        </p:nvSpPr>
        <p:spPr>
          <a:xfrm>
            <a:off x="435006" y="1491449"/>
            <a:ext cx="745724" cy="369332"/>
          </a:xfrm>
          <a:prstGeom prst="rect">
            <a:avLst/>
          </a:prstGeom>
          <a:noFill/>
        </p:spPr>
        <p:txBody>
          <a:bodyPr wrap="square" rtlCol="0">
            <a:spAutoFit/>
          </a:bodyPr>
          <a:lstStyle/>
          <a:p>
            <a:endParaRPr lang="ja-JP" altLang="en-US" dirty="0"/>
          </a:p>
        </p:txBody>
      </p:sp>
      <p:sp>
        <p:nvSpPr>
          <p:cNvPr id="27" name="テキスト ボックス 26">
            <a:extLst>
              <a:ext uri="{FF2B5EF4-FFF2-40B4-BE49-F238E27FC236}">
                <a16:creationId xmlns:a16="http://schemas.microsoft.com/office/drawing/2014/main" id="{A55E4E1C-7B26-4AC4-BCEE-004C52E8A896}"/>
              </a:ext>
            </a:extLst>
          </p:cNvPr>
          <p:cNvSpPr txBox="1"/>
          <p:nvPr/>
        </p:nvSpPr>
        <p:spPr>
          <a:xfrm>
            <a:off x="267419" y="284672"/>
            <a:ext cx="5827236"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企画　シミュレーション</a:t>
            </a:r>
          </a:p>
        </p:txBody>
      </p:sp>
      <p:sp>
        <p:nvSpPr>
          <p:cNvPr id="6" name="テキスト ボックス 5">
            <a:extLst>
              <a:ext uri="{FF2B5EF4-FFF2-40B4-BE49-F238E27FC236}">
                <a16:creationId xmlns:a16="http://schemas.microsoft.com/office/drawing/2014/main" id="{4E54DD19-BA6B-46D7-A26D-DAD59A5BC412}"/>
              </a:ext>
            </a:extLst>
          </p:cNvPr>
          <p:cNvSpPr txBox="1"/>
          <p:nvPr/>
        </p:nvSpPr>
        <p:spPr>
          <a:xfrm>
            <a:off x="807870" y="2956852"/>
            <a:ext cx="7714871" cy="3477875"/>
          </a:xfrm>
          <a:prstGeom prst="rect">
            <a:avLst/>
          </a:prstGeom>
          <a:noFill/>
        </p:spPr>
        <p:txBody>
          <a:bodyPr wrap="square" rtlCol="0">
            <a:spAutoFit/>
          </a:bodyPr>
          <a:lstStyle/>
          <a:p>
            <a:r>
              <a:rPr lang="ja-JP" altLang="en-US" sz="2000" dirty="0"/>
              <a:t>企画以降の新規来客人数　</a:t>
            </a:r>
            <a:r>
              <a:rPr lang="en-US" altLang="ja-JP" sz="2000" dirty="0"/>
              <a:t>20.1</a:t>
            </a:r>
            <a:r>
              <a:rPr lang="ja-JP" altLang="en-US" sz="2000" dirty="0"/>
              <a:t>人</a:t>
            </a:r>
            <a:endParaRPr lang="en-US" altLang="ja-JP" sz="2000" dirty="0"/>
          </a:p>
          <a:p>
            <a:endParaRPr lang="en-US" altLang="ja-JP" sz="2000" dirty="0"/>
          </a:p>
          <a:p>
            <a:r>
              <a:rPr lang="ja-JP" altLang="en-US" sz="2000" dirty="0"/>
              <a:t>通常時の一日のシミュレーション←新規来客数による売上</a:t>
            </a:r>
            <a:endParaRPr lang="en-US" altLang="ja-JP" sz="2000" dirty="0"/>
          </a:p>
          <a:p>
            <a:r>
              <a:rPr lang="ja-JP" altLang="en-US" sz="2000" dirty="0"/>
              <a:t>　　　　　　　　　　　　　　　←新規来客数による原材料費</a:t>
            </a:r>
            <a:endParaRPr lang="en-US" altLang="ja-JP" sz="2000" dirty="0"/>
          </a:p>
          <a:p>
            <a:endParaRPr lang="en-US" altLang="ja-JP" sz="2000" dirty="0"/>
          </a:p>
          <a:p>
            <a:r>
              <a:rPr lang="ja-JP" altLang="en-US" sz="2000" dirty="0"/>
              <a:t>イベント後一日当たりの利益増加額　</a:t>
            </a:r>
            <a:r>
              <a:rPr lang="en-US" altLang="ja-JP" sz="2000" dirty="0"/>
              <a:t>2347</a:t>
            </a:r>
            <a:r>
              <a:rPr lang="ja-JP" altLang="en-US" sz="2000" dirty="0"/>
              <a:t>円</a:t>
            </a:r>
            <a:endParaRPr lang="en-US" altLang="ja-JP" sz="2000" dirty="0"/>
          </a:p>
          <a:p>
            <a:endParaRPr lang="en-US" altLang="ja-JP" sz="2000" dirty="0"/>
          </a:p>
          <a:p>
            <a:r>
              <a:rPr lang="ja-JP" altLang="en-US" sz="2000" dirty="0"/>
              <a:t>企画を行うことによる損益＝</a:t>
            </a:r>
            <a:r>
              <a:rPr lang="en-US" altLang="ja-JP" sz="2000" dirty="0"/>
              <a:t>57570</a:t>
            </a:r>
            <a:r>
              <a:rPr lang="ja-JP" altLang="en-US" sz="2000" dirty="0"/>
              <a:t>円</a:t>
            </a:r>
            <a:endParaRPr lang="en-US" altLang="ja-JP" sz="2000" dirty="0"/>
          </a:p>
          <a:p>
            <a:r>
              <a:rPr lang="en-US" altLang="ja-JP" sz="2000" dirty="0"/>
              <a:t>57570</a:t>
            </a:r>
            <a:r>
              <a:rPr lang="ja-JP" altLang="en-US" sz="2000" dirty="0"/>
              <a:t>円</a:t>
            </a:r>
            <a:r>
              <a:rPr lang="en-US" altLang="ja-JP" sz="2000" dirty="0"/>
              <a:t>÷2347</a:t>
            </a:r>
            <a:r>
              <a:rPr lang="ja-JP" altLang="en-US" sz="2000" dirty="0"/>
              <a:t>円＝</a:t>
            </a:r>
            <a:r>
              <a:rPr lang="en-US" altLang="ja-JP" sz="2000" dirty="0"/>
              <a:t>24.5</a:t>
            </a:r>
          </a:p>
          <a:p>
            <a:endParaRPr lang="en-US" altLang="ja-JP" sz="2000" dirty="0"/>
          </a:p>
          <a:p>
            <a:r>
              <a:rPr lang="ja-JP" altLang="en-US" sz="2000" dirty="0"/>
              <a:t>企画後、</a:t>
            </a:r>
            <a:r>
              <a:rPr lang="en-US" altLang="ja-JP" sz="2000" dirty="0"/>
              <a:t>24.5</a:t>
            </a:r>
            <a:r>
              <a:rPr lang="ja-JP" altLang="en-US" sz="2000" dirty="0"/>
              <a:t>日で損益を回収できる</a:t>
            </a:r>
            <a:endParaRPr lang="en-US" altLang="ja-JP" sz="2000" dirty="0"/>
          </a:p>
        </p:txBody>
      </p:sp>
      <p:sp>
        <p:nvSpPr>
          <p:cNvPr id="7" name="テキスト ボックス 6">
            <a:extLst>
              <a:ext uri="{FF2B5EF4-FFF2-40B4-BE49-F238E27FC236}">
                <a16:creationId xmlns:a16="http://schemas.microsoft.com/office/drawing/2014/main" id="{5A93F1C4-4B40-4F08-800B-CF67E5224D7B}"/>
              </a:ext>
            </a:extLst>
          </p:cNvPr>
          <p:cNvSpPr txBox="1"/>
          <p:nvPr/>
        </p:nvSpPr>
        <p:spPr>
          <a:xfrm>
            <a:off x="771535" y="1397479"/>
            <a:ext cx="7787539" cy="1323439"/>
          </a:xfrm>
          <a:prstGeom prst="rect">
            <a:avLst/>
          </a:prstGeom>
          <a:noFill/>
        </p:spPr>
        <p:txBody>
          <a:bodyPr wrap="square" rtlCol="0">
            <a:spAutoFit/>
          </a:bodyPr>
          <a:lstStyle/>
          <a:p>
            <a:r>
              <a:rPr lang="ja-JP" altLang="en-US" sz="2000" dirty="0">
                <a:latin typeface="+mn-ea"/>
              </a:rPr>
              <a:t>居酒屋の平均客数　</a:t>
            </a:r>
            <a:r>
              <a:rPr lang="en-US" altLang="ja-JP" sz="2000" dirty="0">
                <a:latin typeface="+mn-ea"/>
              </a:rPr>
              <a:t>67</a:t>
            </a:r>
            <a:r>
              <a:rPr lang="ja-JP" altLang="en-US" sz="2000" dirty="0">
                <a:latin typeface="+mn-ea"/>
              </a:rPr>
              <a:t>人</a:t>
            </a:r>
            <a:endParaRPr lang="en-US" altLang="ja-JP" sz="2000" dirty="0">
              <a:latin typeface="+mn-ea"/>
            </a:endParaRPr>
          </a:p>
          <a:p>
            <a:endParaRPr lang="en-US" altLang="ja-JP" sz="2000" dirty="0">
              <a:latin typeface="+mn-ea"/>
            </a:endParaRPr>
          </a:p>
          <a:p>
            <a:r>
              <a:rPr lang="ja-JP" altLang="en-US" sz="2000" dirty="0">
                <a:latin typeface="+mn-ea"/>
              </a:rPr>
              <a:t>大幅に増えた→</a:t>
            </a:r>
            <a:r>
              <a:rPr lang="en-US" altLang="ja-JP" sz="2000" dirty="0">
                <a:latin typeface="+mn-ea"/>
              </a:rPr>
              <a:t>2</a:t>
            </a:r>
            <a:r>
              <a:rPr lang="ja-JP" altLang="en-US" sz="2000" dirty="0">
                <a:latin typeface="+mn-ea"/>
              </a:rPr>
              <a:t>割</a:t>
            </a:r>
            <a:r>
              <a:rPr lang="ja-JP" altLang="en-US" sz="2000" dirty="0">
                <a:solidFill>
                  <a:srgbClr val="FF0000"/>
                </a:solidFill>
                <a:latin typeface="+mn-ea"/>
              </a:rPr>
              <a:t>増</a:t>
            </a:r>
            <a:endParaRPr lang="en-US" altLang="ja-JP" sz="2000" dirty="0">
              <a:solidFill>
                <a:srgbClr val="FF0000"/>
              </a:solidFill>
              <a:latin typeface="+mn-ea"/>
            </a:endParaRPr>
          </a:p>
          <a:p>
            <a:r>
              <a:rPr lang="ja-JP" altLang="en-US" sz="2000" dirty="0">
                <a:latin typeface="+mn-ea"/>
              </a:rPr>
              <a:t>少し増えた→</a:t>
            </a:r>
            <a:r>
              <a:rPr lang="en-US" altLang="ja-JP" sz="2000" dirty="0">
                <a:latin typeface="+mn-ea"/>
              </a:rPr>
              <a:t>1</a:t>
            </a:r>
            <a:r>
              <a:rPr lang="ja-JP" altLang="en-US" sz="2000" dirty="0">
                <a:latin typeface="+mn-ea"/>
              </a:rPr>
              <a:t>割</a:t>
            </a:r>
            <a:r>
              <a:rPr lang="ja-JP" altLang="en-US" sz="2000" dirty="0">
                <a:solidFill>
                  <a:srgbClr val="FF0000"/>
                </a:solidFill>
                <a:latin typeface="+mn-ea"/>
              </a:rPr>
              <a:t>増</a:t>
            </a:r>
          </a:p>
        </p:txBody>
      </p:sp>
    </p:spTree>
    <p:extLst>
      <p:ext uri="{BB962C8B-B14F-4D97-AF65-F5344CB8AC3E}">
        <p14:creationId xmlns:p14="http://schemas.microsoft.com/office/powerpoint/2010/main" val="35788212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テキスト ボックス 4"/>
          <p:cNvSpPr txBox="1"/>
          <p:nvPr/>
        </p:nvSpPr>
        <p:spPr>
          <a:xfrm>
            <a:off x="267419" y="284672"/>
            <a:ext cx="3775393"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ミニアンケート</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graphicFrame>
        <p:nvGraphicFramePr>
          <p:cNvPr id="6" name="表 5">
            <a:extLst>
              <a:ext uri="{FF2B5EF4-FFF2-40B4-BE49-F238E27FC236}">
                <a16:creationId xmlns:a16="http://schemas.microsoft.com/office/drawing/2014/main" id="{88F994DB-E46A-43BF-8922-A6CD454CB9BF}"/>
              </a:ext>
            </a:extLst>
          </p:cNvPr>
          <p:cNvGraphicFramePr>
            <a:graphicFrameLocks noGrp="1"/>
          </p:cNvGraphicFramePr>
          <p:nvPr>
            <p:extLst/>
          </p:nvPr>
        </p:nvGraphicFramePr>
        <p:xfrm>
          <a:off x="267419" y="3080551"/>
          <a:ext cx="8707902" cy="2707689"/>
        </p:xfrm>
        <a:graphic>
          <a:graphicData uri="http://schemas.openxmlformats.org/drawingml/2006/table">
            <a:tbl>
              <a:tblPr>
                <a:tableStyleId>{5C22544A-7EE6-4342-B048-85BDC9FD1C3A}</a:tableStyleId>
              </a:tblPr>
              <a:tblGrid>
                <a:gridCol w="866597">
                  <a:extLst>
                    <a:ext uri="{9D8B030D-6E8A-4147-A177-3AD203B41FA5}">
                      <a16:colId xmlns:a16="http://schemas.microsoft.com/office/drawing/2014/main" val="3622403792"/>
                    </a:ext>
                  </a:extLst>
                </a:gridCol>
                <a:gridCol w="866597">
                  <a:extLst>
                    <a:ext uri="{9D8B030D-6E8A-4147-A177-3AD203B41FA5}">
                      <a16:colId xmlns:a16="http://schemas.microsoft.com/office/drawing/2014/main" val="131444956"/>
                    </a:ext>
                  </a:extLst>
                </a:gridCol>
                <a:gridCol w="866597">
                  <a:extLst>
                    <a:ext uri="{9D8B030D-6E8A-4147-A177-3AD203B41FA5}">
                      <a16:colId xmlns:a16="http://schemas.microsoft.com/office/drawing/2014/main" val="2076552567"/>
                    </a:ext>
                  </a:extLst>
                </a:gridCol>
                <a:gridCol w="866597">
                  <a:extLst>
                    <a:ext uri="{9D8B030D-6E8A-4147-A177-3AD203B41FA5}">
                      <a16:colId xmlns:a16="http://schemas.microsoft.com/office/drawing/2014/main" val="205593712"/>
                    </a:ext>
                  </a:extLst>
                </a:gridCol>
                <a:gridCol w="866597">
                  <a:extLst>
                    <a:ext uri="{9D8B030D-6E8A-4147-A177-3AD203B41FA5}">
                      <a16:colId xmlns:a16="http://schemas.microsoft.com/office/drawing/2014/main" val="1950280159"/>
                    </a:ext>
                  </a:extLst>
                </a:gridCol>
                <a:gridCol w="866597">
                  <a:extLst>
                    <a:ext uri="{9D8B030D-6E8A-4147-A177-3AD203B41FA5}">
                      <a16:colId xmlns:a16="http://schemas.microsoft.com/office/drawing/2014/main" val="3410488830"/>
                    </a:ext>
                  </a:extLst>
                </a:gridCol>
                <a:gridCol w="866597">
                  <a:extLst>
                    <a:ext uri="{9D8B030D-6E8A-4147-A177-3AD203B41FA5}">
                      <a16:colId xmlns:a16="http://schemas.microsoft.com/office/drawing/2014/main" val="342449201"/>
                    </a:ext>
                  </a:extLst>
                </a:gridCol>
                <a:gridCol w="866597">
                  <a:extLst>
                    <a:ext uri="{9D8B030D-6E8A-4147-A177-3AD203B41FA5}">
                      <a16:colId xmlns:a16="http://schemas.microsoft.com/office/drawing/2014/main" val="3478142795"/>
                    </a:ext>
                  </a:extLst>
                </a:gridCol>
                <a:gridCol w="866597">
                  <a:extLst>
                    <a:ext uri="{9D8B030D-6E8A-4147-A177-3AD203B41FA5}">
                      <a16:colId xmlns:a16="http://schemas.microsoft.com/office/drawing/2014/main" val="1517696303"/>
                    </a:ext>
                  </a:extLst>
                </a:gridCol>
                <a:gridCol w="908529">
                  <a:extLst>
                    <a:ext uri="{9D8B030D-6E8A-4147-A177-3AD203B41FA5}">
                      <a16:colId xmlns:a16="http://schemas.microsoft.com/office/drawing/2014/main" val="4169145648"/>
                    </a:ext>
                  </a:extLst>
                </a:gridCol>
              </a:tblGrid>
              <a:tr h="902563">
                <a:tc>
                  <a:txBody>
                    <a:bodyPr/>
                    <a:lstStyle/>
                    <a:p>
                      <a:pPr algn="ctr" fontAlgn="ct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①</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②</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③</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④</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⑤</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⑥</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⑦</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⑧</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平均</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extLst>
                  <a:ext uri="{0D108BD9-81ED-4DB2-BD59-A6C34878D82A}">
                    <a16:rowId xmlns:a16="http://schemas.microsoft.com/office/drawing/2014/main" val="2867408411"/>
                  </a:ext>
                </a:extLst>
              </a:tr>
              <a:tr h="902563">
                <a:tc>
                  <a:txBody>
                    <a:bodyPr/>
                    <a:lstStyle/>
                    <a:p>
                      <a:pPr algn="ctr" fontAlgn="ctr"/>
                      <a:r>
                        <a:rPr lang="en-US" sz="2400" u="none" strike="noStrike">
                          <a:effectLst/>
                        </a:rPr>
                        <a:t>Q1</a:t>
                      </a:r>
                      <a:endParaRPr 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３軒</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rPr>
                        <a:t>２軒</a:t>
                      </a:r>
                      <a:endParaRPr lang="ja-JP" alt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en-US" altLang="ja-JP" sz="2400" u="none" strike="noStrike" dirty="0">
                          <a:effectLst/>
                          <a:latin typeface="+mj-ea"/>
                          <a:ea typeface="+mj-ea"/>
                        </a:rPr>
                        <a:t>2.5</a:t>
                      </a:r>
                      <a:r>
                        <a:rPr lang="ja-JP" altLang="en-US" sz="2400" u="none" strike="noStrike" dirty="0">
                          <a:effectLst/>
                          <a:latin typeface="+mj-ea"/>
                          <a:ea typeface="+mj-ea"/>
                        </a:rPr>
                        <a:t>軒</a:t>
                      </a:r>
                      <a:endParaRPr lang="ja-JP" altLang="en-US" sz="2400" b="0" i="0" u="none" strike="noStrike" dirty="0">
                        <a:solidFill>
                          <a:srgbClr val="000000"/>
                        </a:solidFill>
                        <a:effectLst/>
                        <a:latin typeface="+mj-ea"/>
                        <a:ea typeface="+mj-ea"/>
                      </a:endParaRPr>
                    </a:p>
                  </a:txBody>
                  <a:tcPr marL="7620" marR="7620" marT="7620" anchor="ctr"/>
                </a:tc>
                <a:tc>
                  <a:txBody>
                    <a:bodyPr/>
                    <a:lstStyle/>
                    <a:p>
                      <a:pPr algn="ctr" fontAlgn="ctr"/>
                      <a:r>
                        <a:rPr lang="en-US" altLang="ja-JP" sz="2400" u="none" strike="noStrike" dirty="0">
                          <a:effectLst/>
                          <a:latin typeface="+mn-ea"/>
                          <a:ea typeface="+mn-ea"/>
                        </a:rPr>
                        <a:t>3</a:t>
                      </a:r>
                      <a:r>
                        <a:rPr lang="ja-JP" altLang="en-US" sz="2400" u="none" strike="noStrike" dirty="0">
                          <a:effectLst/>
                          <a:latin typeface="+mn-ea"/>
                          <a:ea typeface="+mn-ea"/>
                        </a:rPr>
                        <a:t>軒</a:t>
                      </a:r>
                      <a:endParaRPr lang="ja-JP" altLang="en-US" sz="2400" b="0" i="0" u="none" strike="noStrike" dirty="0">
                        <a:solidFill>
                          <a:srgbClr val="000000"/>
                        </a:solidFill>
                        <a:effectLst/>
                        <a:latin typeface="+mn-ea"/>
                        <a:ea typeface="+mn-ea"/>
                      </a:endParaRPr>
                    </a:p>
                  </a:txBody>
                  <a:tcPr marL="7620" marR="7620" marT="7620" anchor="ctr"/>
                </a:tc>
                <a:tc>
                  <a:txBody>
                    <a:bodyPr/>
                    <a:lstStyle/>
                    <a:p>
                      <a:pPr algn="ctr" fontAlgn="ctr"/>
                      <a:r>
                        <a:rPr lang="en-US" altLang="ja-JP" sz="2400" u="none" strike="noStrike" dirty="0">
                          <a:effectLst/>
                          <a:latin typeface="+mn-ea"/>
                          <a:ea typeface="+mn-ea"/>
                        </a:rPr>
                        <a:t>2.5</a:t>
                      </a:r>
                      <a:r>
                        <a:rPr lang="ja-JP" altLang="en-US" sz="2400" u="none" strike="noStrike" dirty="0">
                          <a:effectLst/>
                          <a:latin typeface="+mn-ea"/>
                          <a:ea typeface="+mn-ea"/>
                        </a:rPr>
                        <a:t>軒</a:t>
                      </a:r>
                      <a:endParaRPr lang="ja-JP" altLang="en-US" sz="2400" b="0" i="0" u="none" strike="noStrike" dirty="0">
                        <a:solidFill>
                          <a:srgbClr val="000000"/>
                        </a:solidFill>
                        <a:effectLst/>
                        <a:latin typeface="+mn-ea"/>
                        <a:ea typeface="+mn-ea"/>
                      </a:endParaRPr>
                    </a:p>
                  </a:txBody>
                  <a:tcPr marL="7620" marR="7620" marT="7620" anchor="ctr"/>
                </a:tc>
                <a:tc>
                  <a:txBody>
                    <a:bodyPr/>
                    <a:lstStyle/>
                    <a:p>
                      <a:pPr algn="ctr" fontAlgn="ctr"/>
                      <a:r>
                        <a:rPr lang="ja-JP" altLang="en-US" sz="2400" u="none" strike="noStrike" dirty="0">
                          <a:effectLst/>
                          <a:latin typeface="+mn-ea"/>
                          <a:ea typeface="+mn-ea"/>
                        </a:rPr>
                        <a:t>３軒</a:t>
                      </a:r>
                      <a:endParaRPr lang="ja-JP" altLang="en-US" sz="2400" b="0" i="0" u="none" strike="noStrike" dirty="0">
                        <a:solidFill>
                          <a:srgbClr val="000000"/>
                        </a:solidFill>
                        <a:effectLst/>
                        <a:latin typeface="+mn-ea"/>
                        <a:ea typeface="+mn-ea"/>
                      </a:endParaRPr>
                    </a:p>
                  </a:txBody>
                  <a:tcPr marL="7620" marR="7620" marT="7620" anchor="ctr"/>
                </a:tc>
                <a:tc>
                  <a:txBody>
                    <a:bodyPr/>
                    <a:lstStyle/>
                    <a:p>
                      <a:pPr algn="ctr" fontAlgn="ctr"/>
                      <a:r>
                        <a:rPr lang="en-US" altLang="ja-JP" sz="2400" u="none" strike="noStrike" dirty="0">
                          <a:effectLst/>
                          <a:latin typeface="+mn-ea"/>
                          <a:ea typeface="+mn-ea"/>
                        </a:rPr>
                        <a:t>3.5</a:t>
                      </a:r>
                      <a:r>
                        <a:rPr lang="ja-JP" altLang="en-US" sz="2400" u="none" strike="noStrike" dirty="0">
                          <a:effectLst/>
                          <a:latin typeface="+mn-ea"/>
                          <a:ea typeface="+mn-ea"/>
                        </a:rPr>
                        <a:t>軒</a:t>
                      </a:r>
                      <a:endParaRPr lang="ja-JP" altLang="en-US" sz="2400" b="0" i="0" u="none" strike="noStrike" dirty="0">
                        <a:solidFill>
                          <a:srgbClr val="000000"/>
                        </a:solidFill>
                        <a:effectLst/>
                        <a:latin typeface="+mn-ea"/>
                        <a:ea typeface="+mn-ea"/>
                      </a:endParaRPr>
                    </a:p>
                  </a:txBody>
                  <a:tcPr marL="7620" marR="7620" marT="7620" anchor="ctr"/>
                </a:tc>
                <a:tc>
                  <a:txBody>
                    <a:bodyPr/>
                    <a:lstStyle/>
                    <a:p>
                      <a:pPr algn="ctr" fontAlgn="ctr"/>
                      <a:r>
                        <a:rPr lang="ja-JP" altLang="en-US" sz="2400" u="none" strike="noStrike" dirty="0">
                          <a:effectLst/>
                          <a:latin typeface="+mn-ea"/>
                          <a:ea typeface="+mn-ea"/>
                        </a:rPr>
                        <a:t>３軒</a:t>
                      </a:r>
                      <a:endParaRPr lang="ja-JP" altLang="en-US" sz="2400" b="0" i="0" u="none" strike="noStrike" dirty="0">
                        <a:solidFill>
                          <a:srgbClr val="000000"/>
                        </a:solidFill>
                        <a:effectLst/>
                        <a:latin typeface="+mn-ea"/>
                        <a:ea typeface="+mn-ea"/>
                      </a:endParaRPr>
                    </a:p>
                  </a:txBody>
                  <a:tcPr marL="7620" marR="7620" marT="7620" anchor="ctr"/>
                </a:tc>
                <a:tc>
                  <a:txBody>
                    <a:bodyPr/>
                    <a:lstStyle/>
                    <a:p>
                      <a:pPr algn="ctr" fontAlgn="ctr"/>
                      <a:r>
                        <a:rPr lang="en-US" altLang="ja-JP" sz="2400" u="none" strike="noStrike" dirty="0">
                          <a:effectLst/>
                          <a:latin typeface="+mj-ea"/>
                          <a:ea typeface="+mj-ea"/>
                        </a:rPr>
                        <a:t>2.9</a:t>
                      </a:r>
                      <a:r>
                        <a:rPr lang="ja-JP" altLang="en-US" sz="2400" u="none" strike="noStrike" dirty="0">
                          <a:effectLst/>
                          <a:latin typeface="+mj-ea"/>
                          <a:ea typeface="+mj-ea"/>
                        </a:rPr>
                        <a:t>軒</a:t>
                      </a:r>
                      <a:endParaRPr lang="ja-JP" altLang="en-US" sz="2400" b="0" i="0" u="none" strike="noStrike" dirty="0">
                        <a:solidFill>
                          <a:srgbClr val="000000"/>
                        </a:solidFill>
                        <a:effectLst/>
                        <a:latin typeface="+mj-ea"/>
                        <a:ea typeface="+mj-ea"/>
                      </a:endParaRPr>
                    </a:p>
                  </a:txBody>
                  <a:tcPr marL="7620" marR="7620" marT="7620" anchor="ctr"/>
                </a:tc>
                <a:extLst>
                  <a:ext uri="{0D108BD9-81ED-4DB2-BD59-A6C34878D82A}">
                    <a16:rowId xmlns:a16="http://schemas.microsoft.com/office/drawing/2014/main" val="3672068890"/>
                  </a:ext>
                </a:extLst>
              </a:tr>
              <a:tr h="902563">
                <a:tc>
                  <a:txBody>
                    <a:bodyPr/>
                    <a:lstStyle/>
                    <a:p>
                      <a:pPr algn="ctr" fontAlgn="ctr"/>
                      <a:r>
                        <a:rPr lang="en-US" sz="2400" u="none" strike="noStrike">
                          <a:effectLst/>
                        </a:rPr>
                        <a:t>Q2</a:t>
                      </a:r>
                      <a:endParaRPr lang="en-US" sz="2400" b="0" i="0" u="none" strike="noStrike">
                        <a:solidFill>
                          <a:srgbClr val="000000"/>
                        </a:solidFill>
                        <a:effectLst/>
                        <a:latin typeface="メイリオ" panose="020B0604030504040204" pitchFamily="50" charset="-128"/>
                        <a:ea typeface="メイリオ" panose="020B0604030504040204" pitchFamily="50" charset="-128"/>
                      </a:endParaRPr>
                    </a:p>
                  </a:txBody>
                  <a:tcPr marL="7620" marR="7620" marT="7620" anchor="ctr"/>
                </a:tc>
                <a:tc>
                  <a:txBody>
                    <a:bodyPr/>
                    <a:lstStyle/>
                    <a:p>
                      <a:pPr algn="ctr" fontAlgn="ctr"/>
                      <a:r>
                        <a:rPr lang="ja-JP" altLang="en-US" sz="2400" u="none" strike="noStrike">
                          <a:effectLst/>
                          <a:latin typeface="+mj-ea"/>
                          <a:ea typeface="+mj-ea"/>
                        </a:rPr>
                        <a:t>１日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a:effectLst/>
                          <a:latin typeface="+mj-ea"/>
                          <a:ea typeface="+mj-ea"/>
                        </a:rPr>
                        <a:t>2</a:t>
                      </a:r>
                      <a:r>
                        <a:rPr lang="ja-JP" altLang="en-US" sz="2400" u="none" strike="noStrike">
                          <a:effectLst/>
                          <a:latin typeface="+mj-ea"/>
                          <a:ea typeface="+mj-ea"/>
                        </a:rPr>
                        <a:t>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a:effectLst/>
                          <a:latin typeface="+mj-ea"/>
                          <a:ea typeface="+mj-ea"/>
                        </a:rPr>
                        <a:t>2</a:t>
                      </a:r>
                      <a:r>
                        <a:rPr lang="ja-JP" altLang="en-US" sz="2400" u="none" strike="noStrike">
                          <a:effectLst/>
                          <a:latin typeface="+mj-ea"/>
                          <a:ea typeface="+mj-ea"/>
                        </a:rPr>
                        <a:t>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a:effectLst/>
                          <a:latin typeface="+mj-ea"/>
                          <a:ea typeface="+mj-ea"/>
                        </a:rPr>
                        <a:t>2</a:t>
                      </a:r>
                      <a:r>
                        <a:rPr lang="ja-JP" altLang="en-US" sz="2400" u="none" strike="noStrike">
                          <a:effectLst/>
                          <a:latin typeface="+mj-ea"/>
                          <a:ea typeface="+mj-ea"/>
                        </a:rPr>
                        <a:t>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a:effectLst/>
                          <a:latin typeface="+mj-ea"/>
                          <a:ea typeface="+mj-ea"/>
                        </a:rPr>
                        <a:t>2</a:t>
                      </a:r>
                      <a:r>
                        <a:rPr lang="ja-JP" altLang="en-US" sz="2400" u="none" strike="noStrike">
                          <a:effectLst/>
                          <a:latin typeface="+mj-ea"/>
                          <a:ea typeface="+mj-ea"/>
                        </a:rPr>
                        <a:t>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a:effectLst/>
                          <a:latin typeface="+mj-ea"/>
                          <a:ea typeface="+mj-ea"/>
                        </a:rPr>
                        <a:t>2</a:t>
                      </a:r>
                      <a:r>
                        <a:rPr lang="ja-JP" altLang="en-US" sz="2400" u="none" strike="noStrike">
                          <a:effectLst/>
                          <a:latin typeface="+mj-ea"/>
                          <a:ea typeface="+mj-ea"/>
                        </a:rPr>
                        <a:t>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a:effectLst/>
                          <a:latin typeface="+mj-ea"/>
                          <a:ea typeface="+mj-ea"/>
                        </a:rPr>
                        <a:t>2</a:t>
                      </a:r>
                      <a:r>
                        <a:rPr lang="ja-JP" altLang="en-US" sz="2400" u="none" strike="noStrike">
                          <a:effectLst/>
                          <a:latin typeface="+mj-ea"/>
                          <a:ea typeface="+mj-ea"/>
                        </a:rPr>
                        <a:t>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a:effectLst/>
                          <a:latin typeface="+mj-ea"/>
                          <a:ea typeface="+mj-ea"/>
                        </a:rPr>
                        <a:t>2</a:t>
                      </a:r>
                      <a:r>
                        <a:rPr lang="ja-JP" altLang="en-US" sz="2400" u="none" strike="noStrike">
                          <a:effectLst/>
                          <a:latin typeface="+mj-ea"/>
                          <a:ea typeface="+mj-ea"/>
                        </a:rPr>
                        <a:t>日</a:t>
                      </a:r>
                      <a:endParaRPr lang="ja-JP" altLang="en-US" sz="2400" b="0" i="0" u="none" strike="noStrike">
                        <a:solidFill>
                          <a:srgbClr val="000000"/>
                        </a:solidFill>
                        <a:effectLst/>
                        <a:latin typeface="+mj-ea"/>
                        <a:ea typeface="+mj-ea"/>
                      </a:endParaRPr>
                    </a:p>
                  </a:txBody>
                  <a:tcPr marL="7620" marR="7620" marT="7620" anchor="ctr"/>
                </a:tc>
                <a:tc>
                  <a:txBody>
                    <a:bodyPr/>
                    <a:lstStyle/>
                    <a:p>
                      <a:pPr algn="ctr" fontAlgn="ctr"/>
                      <a:r>
                        <a:rPr lang="en-US" altLang="ja-JP" sz="2400" u="none" strike="noStrike" dirty="0">
                          <a:effectLst/>
                          <a:latin typeface="+mj-ea"/>
                          <a:ea typeface="+mj-ea"/>
                        </a:rPr>
                        <a:t>1.9</a:t>
                      </a:r>
                      <a:r>
                        <a:rPr lang="ja-JP" altLang="en-US" sz="2400" u="none" strike="noStrike" dirty="0">
                          <a:effectLst/>
                          <a:latin typeface="+mj-ea"/>
                          <a:ea typeface="+mj-ea"/>
                        </a:rPr>
                        <a:t>日</a:t>
                      </a:r>
                      <a:endParaRPr lang="ja-JP" altLang="en-US" sz="2400" b="0" i="0" u="none" strike="noStrike" dirty="0">
                        <a:solidFill>
                          <a:srgbClr val="000000"/>
                        </a:solidFill>
                        <a:effectLst/>
                        <a:latin typeface="+mj-ea"/>
                        <a:ea typeface="+mj-ea"/>
                      </a:endParaRPr>
                    </a:p>
                  </a:txBody>
                  <a:tcPr marL="7620" marR="7620" marT="7620" anchor="ctr"/>
                </a:tc>
                <a:extLst>
                  <a:ext uri="{0D108BD9-81ED-4DB2-BD59-A6C34878D82A}">
                    <a16:rowId xmlns:a16="http://schemas.microsoft.com/office/drawing/2014/main" val="146064771"/>
                  </a:ext>
                </a:extLst>
              </a:tr>
            </a:tbl>
          </a:graphicData>
        </a:graphic>
      </p:graphicFrame>
      <p:sp>
        <p:nvSpPr>
          <p:cNvPr id="7" name="テキスト ボックス 6">
            <a:extLst>
              <a:ext uri="{FF2B5EF4-FFF2-40B4-BE49-F238E27FC236}">
                <a16:creationId xmlns:a16="http://schemas.microsoft.com/office/drawing/2014/main" id="{F8A01873-2A80-4599-8EB6-D65AB0204DFB}"/>
              </a:ext>
            </a:extLst>
          </p:cNvPr>
          <p:cNvSpPr txBox="1"/>
          <p:nvPr/>
        </p:nvSpPr>
        <p:spPr>
          <a:xfrm>
            <a:off x="267419" y="1278384"/>
            <a:ext cx="8530352" cy="1384995"/>
          </a:xfrm>
          <a:prstGeom prst="rect">
            <a:avLst/>
          </a:prstGeom>
          <a:noFill/>
        </p:spPr>
        <p:txBody>
          <a:bodyPr wrap="square" rtlCol="0">
            <a:spAutoFit/>
          </a:bodyPr>
          <a:lstStyle/>
          <a:p>
            <a:r>
              <a:rPr kumimoji="1" lang="ja-JP" altLang="en-US" sz="2800" dirty="0"/>
              <a:t>今回の企画を実施するとして</a:t>
            </a:r>
            <a:r>
              <a:rPr kumimoji="1" lang="en-US" altLang="ja-JP" sz="2800" dirty="0"/>
              <a:t>…</a:t>
            </a:r>
          </a:p>
          <a:p>
            <a:r>
              <a:rPr lang="en-US" altLang="ja-JP" sz="2800" dirty="0"/>
              <a:t>Q1 </a:t>
            </a:r>
            <a:r>
              <a:rPr lang="ja-JP" altLang="en-US" sz="2800" dirty="0"/>
              <a:t>一日当たり何軒回りますか？</a:t>
            </a:r>
            <a:endParaRPr lang="en-US" altLang="ja-JP" sz="2800" dirty="0"/>
          </a:p>
          <a:p>
            <a:r>
              <a:rPr kumimoji="1" lang="en-US" altLang="ja-JP" sz="2800" dirty="0"/>
              <a:t>Q2</a:t>
            </a:r>
            <a:r>
              <a:rPr kumimoji="1" lang="ja-JP" altLang="en-US" sz="2800"/>
              <a:t>何日参加しますか？</a:t>
            </a:r>
            <a:endParaRPr kumimoji="1" lang="ja-JP" altLang="en-US" sz="2800" dirty="0"/>
          </a:p>
        </p:txBody>
      </p:sp>
    </p:spTree>
    <p:extLst>
      <p:ext uri="{BB962C8B-B14F-4D97-AF65-F5344CB8AC3E}">
        <p14:creationId xmlns:p14="http://schemas.microsoft.com/office/powerpoint/2010/main" val="33178807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7"/>
          <a:ext cx="9144000" cy="1112805"/>
        </p:xfrm>
        <a:graphic>
          <a:graphicData uri="http://schemas.openxmlformats.org/presentationml/2006/ole">
            <mc:AlternateContent xmlns:mc="http://schemas.openxmlformats.org/markup-compatibility/2006">
              <mc:Choice xmlns:v="urn:schemas-microsoft-com:vml" Requires="v">
                <p:oleObj spid="_x0000_s28938"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7"/>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28939" name="Worksheet" r:id="rId5" imgW="12138554" imgH="5707270" progId="Excel.Sheet.12">
                  <p:embed/>
                </p:oleObj>
              </mc:Choice>
              <mc:Fallback>
                <p:oleObj name="Worksheet" r:id="rId5" imgW="12138554" imgH="5707270" progId="Excel.Sheet.12">
                  <p:embed/>
                  <p:pic>
                    <p:nvPicPr>
                      <p:cNvPr id="0" name=""/>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sp>
        <p:nvSpPr>
          <p:cNvPr id="8" name="テキスト ボックス 7"/>
          <p:cNvSpPr txBox="1"/>
          <p:nvPr/>
        </p:nvSpPr>
        <p:spPr>
          <a:xfrm>
            <a:off x="267422" y="284672"/>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支払額と飲む量のクロス表</a:t>
            </a:r>
          </a:p>
        </p:txBody>
      </p:sp>
      <p:sp>
        <p:nvSpPr>
          <p:cNvPr id="2" name="テキスト ボックス 1"/>
          <p:cNvSpPr txBox="1"/>
          <p:nvPr/>
        </p:nvSpPr>
        <p:spPr>
          <a:xfrm>
            <a:off x="3498580" y="4349275"/>
            <a:ext cx="184731" cy="369332"/>
          </a:xfrm>
          <a:prstGeom prst="rect">
            <a:avLst/>
          </a:prstGeom>
          <a:noFill/>
        </p:spPr>
        <p:txBody>
          <a:bodyPr wrap="none" rtlCol="0">
            <a:spAutoFit/>
          </a:bodyPr>
          <a:lstStyle/>
          <a:p>
            <a:endParaRPr lang="ja-JP" altLang="en-US">
              <a:solidFill>
                <a:prstClr val="black"/>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618815655"/>
              </p:ext>
            </p:extLst>
          </p:nvPr>
        </p:nvGraphicFramePr>
        <p:xfrm>
          <a:off x="44451" y="1382407"/>
          <a:ext cx="8993531" cy="3398610"/>
        </p:xfrm>
        <a:graphic>
          <a:graphicData uri="http://schemas.openxmlformats.org/drawingml/2006/table">
            <a:tbl>
              <a:tblPr>
                <a:tableStyleId>{21E4AEA4-8DFA-4A89-87EB-49C32662AFE0}</a:tableStyleId>
              </a:tblPr>
              <a:tblGrid>
                <a:gridCol w="3208434">
                  <a:extLst>
                    <a:ext uri="{9D8B030D-6E8A-4147-A177-3AD203B41FA5}">
                      <a16:colId xmlns:a16="http://schemas.microsoft.com/office/drawing/2014/main" val="20001"/>
                    </a:ext>
                  </a:extLst>
                </a:gridCol>
                <a:gridCol w="913061">
                  <a:extLst>
                    <a:ext uri="{9D8B030D-6E8A-4147-A177-3AD203B41FA5}">
                      <a16:colId xmlns:a16="http://schemas.microsoft.com/office/drawing/2014/main" val="20002"/>
                    </a:ext>
                  </a:extLst>
                </a:gridCol>
                <a:gridCol w="1112793">
                  <a:extLst>
                    <a:ext uri="{9D8B030D-6E8A-4147-A177-3AD203B41FA5}">
                      <a16:colId xmlns:a16="http://schemas.microsoft.com/office/drawing/2014/main" val="20003"/>
                    </a:ext>
                  </a:extLst>
                </a:gridCol>
                <a:gridCol w="1041460">
                  <a:extLst>
                    <a:ext uri="{9D8B030D-6E8A-4147-A177-3AD203B41FA5}">
                      <a16:colId xmlns:a16="http://schemas.microsoft.com/office/drawing/2014/main" val="20004"/>
                    </a:ext>
                  </a:extLst>
                </a:gridCol>
                <a:gridCol w="1027194">
                  <a:extLst>
                    <a:ext uri="{9D8B030D-6E8A-4147-A177-3AD203B41FA5}">
                      <a16:colId xmlns:a16="http://schemas.microsoft.com/office/drawing/2014/main" val="20005"/>
                    </a:ext>
                  </a:extLst>
                </a:gridCol>
                <a:gridCol w="970127">
                  <a:extLst>
                    <a:ext uri="{9D8B030D-6E8A-4147-A177-3AD203B41FA5}">
                      <a16:colId xmlns:a16="http://schemas.microsoft.com/office/drawing/2014/main" val="20006"/>
                    </a:ext>
                  </a:extLst>
                </a:gridCol>
                <a:gridCol w="720462">
                  <a:extLst>
                    <a:ext uri="{9D8B030D-6E8A-4147-A177-3AD203B41FA5}">
                      <a16:colId xmlns:a16="http://schemas.microsoft.com/office/drawing/2014/main" val="20007"/>
                    </a:ext>
                  </a:extLst>
                </a:gridCol>
              </a:tblGrid>
              <a:tr h="1003919">
                <a:tc>
                  <a:txBody>
                    <a:bodyPr/>
                    <a:lstStyle/>
                    <a:p>
                      <a:pPr algn="ctr" fontAlgn="ct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rgbClr val="FFECE7"/>
                    </a:solidFill>
                  </a:tcPr>
                </a:tc>
                <a:tc>
                  <a:txBody>
                    <a:bodyPr/>
                    <a:lstStyle/>
                    <a:p>
                      <a:pPr algn="ctr" fontAlgn="ctr"/>
                      <a:r>
                        <a:rPr lang="en-US" altLang="ja-JP" sz="1600" u="none" strike="noStrike" dirty="0">
                          <a:effectLst/>
                        </a:rPr>
                        <a:t>1</a:t>
                      </a:r>
                      <a:r>
                        <a:rPr lang="ja-JP" altLang="en-US" sz="1600" u="none" strike="noStrike" dirty="0">
                          <a:effectLst/>
                        </a:rPr>
                        <a:t>杯</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u="none" strike="noStrike" dirty="0">
                          <a:effectLst/>
                        </a:rPr>
                        <a:t>2~4</a:t>
                      </a:r>
                      <a:r>
                        <a:rPr lang="ja-JP" altLang="en-US" sz="1600" u="none" strike="noStrike" dirty="0">
                          <a:effectLst/>
                        </a:rPr>
                        <a:t>杯</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u="none" strike="noStrike" dirty="0">
                          <a:effectLst/>
                        </a:rPr>
                        <a:t>5~7</a:t>
                      </a:r>
                      <a:r>
                        <a:rPr lang="ja-JP" altLang="en-US" sz="1600" u="none" strike="noStrike" dirty="0">
                          <a:effectLst/>
                        </a:rPr>
                        <a:t>杯</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u="none" strike="noStrike" dirty="0">
                          <a:effectLst/>
                        </a:rPr>
                        <a:t>8~10</a:t>
                      </a:r>
                      <a:r>
                        <a:rPr lang="ja-JP" altLang="en-US" sz="1600" u="none" strike="noStrike" dirty="0">
                          <a:effectLst/>
                        </a:rPr>
                        <a:t>杯</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ja-JP" altLang="en-US" sz="1600" u="none" strike="noStrike" dirty="0">
                          <a:effectLst/>
                        </a:rPr>
                        <a:t>それ以上</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ja-JP" altLang="en-US" sz="1600" u="none" strike="noStrike" dirty="0">
                          <a:effectLst/>
                        </a:rPr>
                        <a:t>総計</a:t>
                      </a:r>
                      <a:endParaRPr lang="ja-JP" altLang="en-US"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extLst>
                  <a:ext uri="{0D108BD9-81ED-4DB2-BD59-A6C34878D82A}">
                    <a16:rowId xmlns:a16="http://schemas.microsoft.com/office/drawing/2014/main" val="10001"/>
                  </a:ext>
                </a:extLst>
              </a:tr>
              <a:tr h="344133">
                <a:tc>
                  <a:txBody>
                    <a:bodyPr/>
                    <a:lstStyle/>
                    <a:p>
                      <a:pPr algn="l" fontAlgn="ctr"/>
                      <a:r>
                        <a:rPr lang="en-US" altLang="ja-JP" sz="1600" u="none" strike="noStrike" dirty="0">
                          <a:effectLst/>
                        </a:rPr>
                        <a:t>1,000</a:t>
                      </a:r>
                      <a:r>
                        <a:rPr lang="ja-JP" altLang="en-US" sz="1600" u="none" strike="noStrike" dirty="0">
                          <a:effectLst/>
                        </a:rPr>
                        <a:t>円未満</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b="0" i="0" u="none" strike="noStrike" dirty="0">
                          <a:solidFill>
                            <a:schemeClr val="dk1"/>
                          </a:solidFill>
                          <a:effectLst/>
                          <a:latin typeface="+mn-lt"/>
                          <a:ea typeface="+mn-ea"/>
                          <a:cs typeface="+mn-cs"/>
                        </a:rPr>
                        <a:t>1</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b="0" i="0" u="none" strike="noStrike" dirty="0">
                          <a:solidFill>
                            <a:schemeClr val="dk1"/>
                          </a:solidFill>
                          <a:effectLst/>
                          <a:latin typeface="+mn-lt"/>
                          <a:ea typeface="+mn-ea"/>
                          <a:cs typeface="+mn-cs"/>
                        </a:rPr>
                        <a:t>1</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b="0" i="0" u="none" strike="noStrike" dirty="0">
                          <a:solidFill>
                            <a:srgbClr val="000000"/>
                          </a:solidFill>
                          <a:effectLst/>
                          <a:latin typeface="Meiryo" charset="-128"/>
                          <a:ea typeface="Meiryo" charset="-128"/>
                          <a:cs typeface="Meiryo" charset="-128"/>
                        </a:rPr>
                        <a:t>0</a:t>
                      </a:r>
                      <a:endParaRPr lang="ja-JP" altLang="en-US"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b="0" i="0" u="none" strike="noStrike" dirty="0">
                          <a:solidFill>
                            <a:srgbClr val="000000"/>
                          </a:solidFill>
                          <a:effectLst/>
                          <a:latin typeface="Meiryo" charset="-128"/>
                          <a:ea typeface="Meiryo" charset="-128"/>
                          <a:cs typeface="Meiryo" charset="-128"/>
                        </a:rPr>
                        <a:t>0</a:t>
                      </a:r>
                      <a:endParaRPr lang="ja-JP" altLang="en-US"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b="0" i="0" u="none" strike="noStrike" dirty="0">
                          <a:solidFill>
                            <a:srgbClr val="000000"/>
                          </a:solidFill>
                          <a:effectLst/>
                          <a:latin typeface="Meiryo" charset="-128"/>
                          <a:ea typeface="Meiryo" charset="-128"/>
                          <a:cs typeface="Meiryo" charset="-128"/>
                        </a:rPr>
                        <a:t>0</a:t>
                      </a: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b="0" i="0" u="none" strike="noStrike">
                          <a:solidFill>
                            <a:schemeClr val="dk1"/>
                          </a:solidFill>
                          <a:effectLst/>
                          <a:latin typeface="+mn-lt"/>
                          <a:ea typeface="+mn-ea"/>
                          <a:cs typeface="+mn-cs"/>
                        </a:rPr>
                        <a:t>2</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4133">
                <a:tc>
                  <a:txBody>
                    <a:bodyPr/>
                    <a:lstStyle/>
                    <a:p>
                      <a:pPr algn="l" fontAlgn="ctr"/>
                      <a:r>
                        <a:rPr lang="en-US" altLang="ja-JP" sz="1600" u="none" strike="noStrike" dirty="0">
                          <a:effectLst/>
                        </a:rPr>
                        <a:t>1,000</a:t>
                      </a:r>
                      <a:r>
                        <a:rPr lang="ja-JP" altLang="en-US" sz="1600" u="none" strike="noStrike" dirty="0">
                          <a:effectLst/>
                        </a:rPr>
                        <a:t>円</a:t>
                      </a:r>
                      <a:r>
                        <a:rPr lang="en-US" altLang="ja-JP" sz="1600" u="none" strike="noStrike" dirty="0">
                          <a:effectLst/>
                        </a:rPr>
                        <a:t>〜1,999</a:t>
                      </a:r>
                      <a:r>
                        <a:rPr lang="ja-JP" altLang="en-US" sz="1600" u="none" strike="noStrike" dirty="0">
                          <a:effectLst/>
                        </a:rPr>
                        <a:t>円</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u="none" strike="noStrike" dirty="0">
                          <a:effectLst/>
                        </a:rPr>
                        <a:t>3</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9</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b="0" i="0" u="none" strike="noStrike" dirty="0">
                          <a:solidFill>
                            <a:srgbClr val="000000"/>
                          </a:solidFill>
                          <a:effectLst/>
                          <a:latin typeface="Meiryo" charset="-128"/>
                          <a:ea typeface="Meiryo" charset="-128"/>
                          <a:cs typeface="Meiryo" charset="-128"/>
                        </a:rPr>
                        <a:t>0</a:t>
                      </a:r>
                      <a:endParaRPr lang="ja-JP" altLang="en-US"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b="0" i="0" u="none" strike="noStrike" dirty="0">
                          <a:solidFill>
                            <a:srgbClr val="000000"/>
                          </a:solidFill>
                          <a:effectLst/>
                          <a:latin typeface="Meiryo" charset="-128"/>
                          <a:ea typeface="Meiryo" charset="-128"/>
                          <a:cs typeface="Meiryo" charset="-128"/>
                        </a:rPr>
                        <a:t>0</a:t>
                      </a:r>
                      <a:endParaRPr lang="ja-JP" altLang="en-US"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1</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13</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4133">
                <a:tc>
                  <a:txBody>
                    <a:bodyPr/>
                    <a:lstStyle/>
                    <a:p>
                      <a:pPr algn="l" fontAlgn="ctr"/>
                      <a:r>
                        <a:rPr lang="en-US" altLang="ja-JP" sz="1600" u="none" strike="noStrike" dirty="0">
                          <a:effectLst/>
                        </a:rPr>
                        <a:t>2,000</a:t>
                      </a:r>
                      <a:r>
                        <a:rPr lang="ja-JP" altLang="en-US" sz="1600" u="none" strike="noStrike" dirty="0">
                          <a:effectLst/>
                        </a:rPr>
                        <a:t>円</a:t>
                      </a:r>
                      <a:r>
                        <a:rPr lang="en-US" altLang="ja-JP" sz="1600" u="none" strike="noStrike" dirty="0">
                          <a:effectLst/>
                        </a:rPr>
                        <a:t>〜2,999</a:t>
                      </a:r>
                      <a:r>
                        <a:rPr lang="ja-JP" altLang="en-US" sz="1600" u="none" strike="noStrike" dirty="0">
                          <a:effectLst/>
                        </a:rPr>
                        <a:t>円</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u="none" strike="noStrike" dirty="0">
                          <a:effectLst/>
                        </a:rPr>
                        <a:t>6</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44</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C6A"/>
                    </a:solidFill>
                  </a:tcPr>
                </a:tc>
                <a:tc>
                  <a:txBody>
                    <a:bodyPr/>
                    <a:lstStyle/>
                    <a:p>
                      <a:pPr algn="ctr" fontAlgn="ctr"/>
                      <a:r>
                        <a:rPr lang="en-US" altLang="ja-JP" sz="1600" u="none" strike="noStrike" dirty="0">
                          <a:effectLst/>
                        </a:rPr>
                        <a:t>16</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2</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2</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a:effectLst/>
                        </a:rPr>
                        <a:t>70</a:t>
                      </a:r>
                      <a:endParaRPr lang="en-US" altLang="ja-JP" sz="1600" b="0"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4133">
                <a:tc>
                  <a:txBody>
                    <a:bodyPr/>
                    <a:lstStyle/>
                    <a:p>
                      <a:pPr algn="l" fontAlgn="ctr"/>
                      <a:r>
                        <a:rPr lang="en-US" altLang="ja-JP" sz="1600" u="none" strike="noStrike" dirty="0">
                          <a:effectLst/>
                        </a:rPr>
                        <a:t>3,000</a:t>
                      </a:r>
                      <a:r>
                        <a:rPr lang="ja-JP" altLang="en-US" sz="1600" u="none" strike="noStrike" dirty="0">
                          <a:effectLst/>
                        </a:rPr>
                        <a:t>円</a:t>
                      </a:r>
                      <a:r>
                        <a:rPr lang="en-US" altLang="ja-JP" sz="1600" u="none" strike="noStrike" dirty="0">
                          <a:effectLst/>
                        </a:rPr>
                        <a:t>〜3,999</a:t>
                      </a:r>
                      <a:r>
                        <a:rPr lang="ja-JP" altLang="en-US" sz="1600" u="none" strike="noStrike" dirty="0">
                          <a:effectLst/>
                        </a:rPr>
                        <a:t>円</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u="none" strike="noStrike" dirty="0">
                          <a:effectLst/>
                        </a:rPr>
                        <a:t>1</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50</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C6A"/>
                    </a:solidFill>
                  </a:tcPr>
                </a:tc>
                <a:tc>
                  <a:txBody>
                    <a:bodyPr/>
                    <a:lstStyle/>
                    <a:p>
                      <a:pPr algn="ctr" fontAlgn="ctr"/>
                      <a:r>
                        <a:rPr lang="en-US" altLang="ja-JP" sz="1600" u="none" strike="noStrike">
                          <a:effectLst/>
                        </a:rPr>
                        <a:t>28</a:t>
                      </a:r>
                      <a:endParaRPr lang="en-US" altLang="ja-JP" sz="1600" b="0"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13</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a:effectLst/>
                        </a:rPr>
                        <a:t>3</a:t>
                      </a:r>
                      <a:endParaRPr lang="en-US" altLang="ja-JP" sz="1600" b="0"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a:effectLst/>
                        </a:rPr>
                        <a:t>95</a:t>
                      </a:r>
                      <a:endParaRPr lang="en-US" altLang="ja-JP" sz="1600" b="0"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4133">
                <a:tc>
                  <a:txBody>
                    <a:bodyPr/>
                    <a:lstStyle/>
                    <a:p>
                      <a:pPr algn="l" fontAlgn="ctr"/>
                      <a:r>
                        <a:rPr lang="en-US" altLang="ja-JP" sz="1600" u="none" strike="noStrike" dirty="0">
                          <a:effectLst/>
                        </a:rPr>
                        <a:t>4,000</a:t>
                      </a:r>
                      <a:r>
                        <a:rPr lang="ja-JP" altLang="en-US" sz="1600" u="none" strike="noStrike" dirty="0">
                          <a:effectLst/>
                        </a:rPr>
                        <a:t>円以上</a:t>
                      </a:r>
                      <a:endParaRPr lang="ja-JP" altLang="en-US"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b="0" i="0" u="none" strike="noStrike" dirty="0">
                          <a:solidFill>
                            <a:srgbClr val="000000"/>
                          </a:solidFill>
                          <a:effectLst/>
                          <a:latin typeface="Meiryo" charset="-128"/>
                          <a:ea typeface="Meiryo" charset="-128"/>
                          <a:cs typeface="Meiryo" charset="-128"/>
                        </a:rPr>
                        <a:t>0</a:t>
                      </a:r>
                      <a:endParaRPr lang="ja-JP" altLang="en-US"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2</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a:effectLst/>
                        </a:rPr>
                        <a:t>2</a:t>
                      </a:r>
                      <a:endParaRPr lang="en-US" altLang="ja-JP" sz="1600" b="0"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1</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1</a:t>
                      </a:r>
                      <a:endParaRPr lang="en-US" altLang="ja-JP"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a:effectLst/>
                        </a:rPr>
                        <a:t>6</a:t>
                      </a:r>
                      <a:endParaRPr lang="en-US" altLang="ja-JP" sz="1600" b="0"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74026">
                <a:tc>
                  <a:txBody>
                    <a:bodyPr/>
                    <a:lstStyle/>
                    <a:p>
                      <a:pPr algn="ctr" fontAlgn="ctr"/>
                      <a:r>
                        <a:rPr lang="ja-JP" altLang="en-US" sz="1600" u="none" strike="noStrike" dirty="0">
                          <a:effectLst/>
                        </a:rPr>
                        <a:t>統計　</a:t>
                      </a:r>
                      <a:endParaRPr lang="ja-JP" altLang="en-US" sz="1600" b="0"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E7"/>
                    </a:solidFill>
                  </a:tcPr>
                </a:tc>
                <a:tc>
                  <a:txBody>
                    <a:bodyPr/>
                    <a:lstStyle/>
                    <a:p>
                      <a:pPr algn="ctr" fontAlgn="ctr"/>
                      <a:r>
                        <a:rPr lang="en-US" altLang="ja-JP" sz="1600" u="none" strike="noStrike">
                          <a:effectLst/>
                        </a:rPr>
                        <a:t>11</a:t>
                      </a:r>
                      <a:endParaRPr lang="en-US" altLang="ja-JP" sz="1600" b="1"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106</a:t>
                      </a:r>
                      <a:endParaRPr lang="en-US" altLang="ja-JP"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a:effectLst/>
                        </a:rPr>
                        <a:t>46</a:t>
                      </a:r>
                      <a:endParaRPr lang="en-US" altLang="ja-JP" sz="1600" b="1"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a:effectLst/>
                        </a:rPr>
                        <a:t>16</a:t>
                      </a:r>
                      <a:endParaRPr lang="en-US" altLang="ja-JP" sz="1600" b="1" i="0" u="none" strike="noStrike">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7</a:t>
                      </a:r>
                      <a:endParaRPr lang="en-US" altLang="ja-JP"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600" u="none" strike="noStrike" dirty="0">
                          <a:effectLst/>
                        </a:rPr>
                        <a:t>186</a:t>
                      </a:r>
                      <a:endParaRPr lang="en-US" altLang="ja-JP" sz="1600" b="1" i="0" u="none" strike="noStrike" dirty="0">
                        <a:solidFill>
                          <a:srgbClr val="000000"/>
                        </a:solidFill>
                        <a:effectLst/>
                        <a:latin typeface="Meiryo" charset="-128"/>
                        <a:ea typeface="Meiryo" charset="-128"/>
                        <a:cs typeface="Meiryo" charset="-128"/>
                      </a:endParaRPr>
                    </a:p>
                  </a:txBody>
                  <a:tcPr marL="11842" marR="11842" marT="11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1" name="テキスト ボックス 10"/>
          <p:cNvSpPr txBox="1"/>
          <p:nvPr/>
        </p:nvSpPr>
        <p:spPr>
          <a:xfrm>
            <a:off x="571501" y="4881638"/>
            <a:ext cx="8244025" cy="1431161"/>
          </a:xfrm>
          <a:prstGeom prst="rect">
            <a:avLst/>
          </a:prstGeom>
          <a:noFill/>
        </p:spPr>
        <p:txBody>
          <a:bodyPr wrap="square" rtlCol="0">
            <a:spAutoFit/>
          </a:bodyPr>
          <a:lstStyle/>
          <a:p>
            <a:endParaRPr lang="en-US" altLang="ja-JP" sz="2400" dirty="0">
              <a:solidFill>
                <a:prstClr val="black"/>
              </a:solidFill>
              <a:latin typeface="Meiryo" charset="-128"/>
              <a:ea typeface="Meiryo" charset="-128"/>
              <a:cs typeface="Meiryo" charset="-128"/>
            </a:endParaRPr>
          </a:p>
          <a:p>
            <a:r>
              <a:rPr lang="ja-JP" altLang="en-US" sz="2400" dirty="0">
                <a:solidFill>
                  <a:prstClr val="black"/>
                </a:solidFill>
                <a:latin typeface="Meiryo" charset="-128"/>
                <a:ea typeface="Meiryo" charset="-128"/>
                <a:cs typeface="Meiryo" charset="-128"/>
              </a:rPr>
              <a:t>→あまり飲まない人が多いにも関わらず、飲み放題が多い</a:t>
            </a:r>
            <a:endParaRPr lang="en-US" altLang="ja-JP" sz="800" dirty="0">
              <a:solidFill>
                <a:prstClr val="black"/>
              </a:solidFill>
              <a:latin typeface="Meiryo" charset="-128"/>
              <a:ea typeface="Meiryo" charset="-128"/>
              <a:cs typeface="Meiryo" charset="-128"/>
            </a:endParaRPr>
          </a:p>
          <a:p>
            <a:endParaRPr lang="en-US" altLang="ja-JP" sz="700" dirty="0">
              <a:solidFill>
                <a:prstClr val="black"/>
              </a:solidFill>
              <a:latin typeface="Meiryo" charset="-128"/>
              <a:ea typeface="Meiryo" charset="-128"/>
              <a:cs typeface="Meiryo" charset="-128"/>
            </a:endParaRPr>
          </a:p>
          <a:p>
            <a:endParaRPr lang="ja-JP" altLang="en-US" sz="3200" dirty="0">
              <a:solidFill>
                <a:srgbClr val="FF0000"/>
              </a:solidFill>
              <a:latin typeface="Meiryo" charset="-128"/>
              <a:ea typeface="Meiryo" charset="-128"/>
              <a:cs typeface="Meiryo" charset="-128"/>
            </a:endParaRPr>
          </a:p>
        </p:txBody>
      </p:sp>
      <p:pic>
        <p:nvPicPr>
          <p:cNvPr id="9" name="図 8"/>
          <p:cNvPicPr>
            <a:picLocks noChangeAspect="1"/>
          </p:cNvPicPr>
          <p:nvPr/>
        </p:nvPicPr>
        <p:blipFill>
          <a:blip r:embed="rId6"/>
          <a:stretch>
            <a:fillRect/>
          </a:stretch>
        </p:blipFill>
        <p:spPr>
          <a:xfrm>
            <a:off x="7036904" y="104245"/>
            <a:ext cx="2107096" cy="888313"/>
          </a:xfrm>
          <a:prstGeom prst="rect">
            <a:avLst/>
          </a:prstGeom>
        </p:spPr>
      </p:pic>
      <p:sp>
        <p:nvSpPr>
          <p:cNvPr id="12" name="スライド番号プレースホルダー 6"/>
          <p:cNvSpPr>
            <a:spLocks noGrp="1"/>
          </p:cNvSpPr>
          <p:nvPr>
            <p:ph type="sldNum" sz="quarter" idx="12"/>
          </p:nvPr>
        </p:nvSpPr>
        <p:spPr>
          <a:xfrm>
            <a:off x="-1538737" y="6451046"/>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117</a:t>
            </a:fld>
            <a:endParaRPr lang="en-US" b="1" dirty="0">
              <a:solidFill>
                <a:srgbClr val="FF097A"/>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986190" y="1424227"/>
            <a:ext cx="2512390" cy="338554"/>
          </a:xfrm>
          <a:prstGeom prst="rect">
            <a:avLst/>
          </a:prstGeom>
          <a:noFill/>
        </p:spPr>
        <p:txBody>
          <a:bodyPr wrap="square" rtlCol="0">
            <a:spAutoFit/>
          </a:bodyPr>
          <a:lstStyle/>
          <a:p>
            <a:r>
              <a:rPr kumimoji="1" lang="ja-JP" altLang="en-US" sz="1600" dirty="0"/>
              <a:t>居酒屋での平均飲酒量</a:t>
            </a:r>
          </a:p>
        </p:txBody>
      </p:sp>
      <p:sp>
        <p:nvSpPr>
          <p:cNvPr id="7" name="テキスト ボックス 6"/>
          <p:cNvSpPr txBox="1"/>
          <p:nvPr/>
        </p:nvSpPr>
        <p:spPr>
          <a:xfrm>
            <a:off x="44451" y="1933348"/>
            <a:ext cx="1820907" cy="338554"/>
          </a:xfrm>
          <a:prstGeom prst="rect">
            <a:avLst/>
          </a:prstGeom>
          <a:noFill/>
        </p:spPr>
        <p:txBody>
          <a:bodyPr wrap="square" rtlCol="0">
            <a:spAutoFit/>
          </a:bodyPr>
          <a:lstStyle/>
          <a:p>
            <a:r>
              <a:rPr kumimoji="1" lang="ja-JP" altLang="en-US" sz="1600" dirty="0"/>
              <a:t>居酒屋での平均</a:t>
            </a:r>
          </a:p>
        </p:txBody>
      </p:sp>
    </p:spTree>
    <p:extLst>
      <p:ext uri="{BB962C8B-B14F-4D97-AF65-F5344CB8AC3E}">
        <p14:creationId xmlns:p14="http://schemas.microsoft.com/office/powerpoint/2010/main" val="244844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3300294110"/>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18866"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6"/>
          <a:ext cx="9144000" cy="1112805"/>
        </p:xfrm>
        <a:graphic>
          <a:graphicData uri="http://schemas.openxmlformats.org/presentationml/2006/ole">
            <mc:AlternateContent xmlns:mc="http://schemas.openxmlformats.org/markup-compatibility/2006">
              <mc:Choice xmlns:v="urn:schemas-microsoft-com:vml" Requires="v">
                <p:oleObj spid="_x0000_s118867"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6"/>
                        <a:ext cx="9144000" cy="1112805"/>
                      </a:xfrm>
                      <a:prstGeom prst="rect">
                        <a:avLst/>
                      </a:prstGeom>
                    </p:spPr>
                  </p:pic>
                </p:oleObj>
              </mc:Fallback>
            </mc:AlternateContent>
          </a:graphicData>
        </a:graphic>
      </p:graphicFrame>
      <p:sp>
        <p:nvSpPr>
          <p:cNvPr id="8" name="テキスト ボックス 7"/>
          <p:cNvSpPr txBox="1"/>
          <p:nvPr/>
        </p:nvSpPr>
        <p:spPr>
          <a:xfrm>
            <a:off x="267423" y="284672"/>
            <a:ext cx="5314275"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酒類の業態</a:t>
            </a:r>
            <a:r>
              <a:rPr lang="ja-JP" altLang="en-US" sz="4000" b="1">
                <a:ln w="25400">
                  <a:solidFill>
                    <a:srgbClr val="FF097A"/>
                  </a:solidFill>
                </a:ln>
                <a:solidFill>
                  <a:prstClr val="white"/>
                </a:solidFill>
                <a:latin typeface="メイリオ" panose="020B0604030504040204" pitchFamily="50" charset="-128"/>
                <a:ea typeface="メイリオ" panose="020B0604030504040204" pitchFamily="50" charset="-128"/>
              </a:rPr>
              <a:t>別販売所数</a:t>
            </a:r>
            <a:endPar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6923041" y="6581007"/>
            <a:ext cx="2220963" cy="276999"/>
          </a:xfrm>
          <a:prstGeom prst="rect">
            <a:avLst/>
          </a:prstGeom>
          <a:noFill/>
        </p:spPr>
        <p:txBody>
          <a:bodyPr wrap="square" rtlCol="0">
            <a:spAutoFit/>
          </a:bodyPr>
          <a:lstStyle/>
          <a:p>
            <a:r>
              <a:rPr lang="en-US" altLang="ja-JP" sz="1200" dirty="0">
                <a:solidFill>
                  <a:prstClr val="black"/>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国税庁の統計資料より作成</a:t>
            </a:r>
          </a:p>
        </p:txBody>
      </p:sp>
      <p:sp>
        <p:nvSpPr>
          <p:cNvPr id="7" name="スライド番号プレースホルダー 6"/>
          <p:cNvSpPr>
            <a:spLocks noGrp="1"/>
          </p:cNvSpPr>
          <p:nvPr>
            <p:ph type="sldNum" sz="quarter" idx="12"/>
          </p:nvPr>
        </p:nvSpPr>
        <p:spPr>
          <a:xfrm>
            <a:off x="-1538737" y="6451046"/>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12</a:t>
            </a:fld>
            <a:endParaRPr lang="en-US" b="1" dirty="0">
              <a:solidFill>
                <a:srgbClr val="FF097A"/>
              </a:solidFill>
              <a:latin typeface="メイリオ" panose="020B0604030504040204" pitchFamily="50" charset="-128"/>
              <a:ea typeface="メイリオ" panose="020B0604030504040204" pitchFamily="50" charset="-128"/>
            </a:endParaRPr>
          </a:p>
        </p:txBody>
      </p:sp>
      <p:graphicFrame>
        <p:nvGraphicFramePr>
          <p:cNvPr id="12" name="グラフ 11">
            <a:extLst>
              <a:ext uri="{FF2B5EF4-FFF2-40B4-BE49-F238E27FC236}">
                <a16:creationId xmlns:a16="http://schemas.microsoft.com/office/drawing/2014/main" id="{4053171E-D942-4490-8FEF-DE67960CE68E}"/>
              </a:ext>
            </a:extLst>
          </p:cNvPr>
          <p:cNvGraphicFramePr>
            <a:graphicFrameLocks/>
          </p:cNvGraphicFramePr>
          <p:nvPr>
            <p:extLst>
              <p:ext uri="{D42A27DB-BD31-4B8C-83A1-F6EECF244321}">
                <p14:modId xmlns:p14="http://schemas.microsoft.com/office/powerpoint/2010/main" val="1232961117"/>
              </p:ext>
            </p:extLst>
          </p:nvPr>
        </p:nvGraphicFramePr>
        <p:xfrm>
          <a:off x="47771" y="1299972"/>
          <a:ext cx="9096233" cy="4486171"/>
        </p:xfrm>
        <a:graphic>
          <a:graphicData uri="http://schemas.openxmlformats.org/drawingml/2006/chart">
            <c:chart xmlns:c="http://schemas.openxmlformats.org/drawingml/2006/chart" xmlns:r="http://schemas.openxmlformats.org/officeDocument/2006/relationships" r:id="rId7"/>
          </a:graphicData>
        </a:graphic>
      </p:graphicFrame>
      <p:cxnSp>
        <p:nvCxnSpPr>
          <p:cNvPr id="13" name="直線コネクタ 12"/>
          <p:cNvCxnSpPr>
            <a:cxnSpLocks/>
          </p:cNvCxnSpPr>
          <p:nvPr/>
        </p:nvCxnSpPr>
        <p:spPr>
          <a:xfrm>
            <a:off x="1821180" y="2000250"/>
            <a:ext cx="842010" cy="61722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線コネクタ 14"/>
          <p:cNvCxnSpPr>
            <a:cxnSpLocks/>
          </p:cNvCxnSpPr>
          <p:nvPr/>
        </p:nvCxnSpPr>
        <p:spPr>
          <a:xfrm>
            <a:off x="2663190" y="3006090"/>
            <a:ext cx="415290" cy="61341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テキスト ボックス 15"/>
          <p:cNvSpPr txBox="1"/>
          <p:nvPr/>
        </p:nvSpPr>
        <p:spPr>
          <a:xfrm>
            <a:off x="8396475" y="5730447"/>
            <a:ext cx="617477" cy="369332"/>
          </a:xfrm>
          <a:prstGeom prst="rect">
            <a:avLst/>
          </a:prstGeom>
          <a:noFill/>
        </p:spPr>
        <p:txBody>
          <a:bodyPr wrap="none" rtlCol="0">
            <a:spAutoFit/>
          </a:bodyPr>
          <a:lstStyle/>
          <a:p>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軒</a:t>
            </a:r>
            <a:r>
              <a:rPr lang="en-US" altLang="ja-JP" dirty="0">
                <a:solidFill>
                  <a:prstClr val="black"/>
                </a:solidFill>
                <a:latin typeface="メイリオ" panose="020B0604030504040204" pitchFamily="50" charset="-128"/>
                <a:ea typeface="メイリオ" panose="020B0604030504040204" pitchFamily="50" charset="-128"/>
              </a:rPr>
              <a:t>)</a:t>
            </a:r>
            <a:endParaRPr lang="ja-JP" altLang="en-US" dirty="0">
              <a:solidFill>
                <a:prstClr val="black"/>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8"/>
          <a:stretch>
            <a:fillRect/>
          </a:stretch>
        </p:blipFill>
        <p:spPr>
          <a:xfrm>
            <a:off x="6607620" y="38665"/>
            <a:ext cx="2280467" cy="961403"/>
          </a:xfrm>
          <a:prstGeom prst="rect">
            <a:avLst/>
          </a:prstGeom>
        </p:spPr>
      </p:pic>
    </p:spTree>
    <p:extLst>
      <p:ext uri="{BB962C8B-B14F-4D97-AF65-F5344CB8AC3E}">
        <p14:creationId xmlns:p14="http://schemas.microsoft.com/office/powerpoint/2010/main" val="2709358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3491269007"/>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1526"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3159362183"/>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1527" name="Worksheet" r:id="rId5" imgW="12138554" imgH="5707270" progId="Excel.Sheet.12">
                  <p:embed/>
                </p:oleObj>
              </mc:Choice>
              <mc:Fallback>
                <p:oleObj name="Worksheet" r:id="rId5" imgW="12138554" imgH="5707270" progId="Excel.Sheet.12">
                  <p:embed/>
                  <p:pic>
                    <p:nvPicPr>
                      <p:cNvPr id="0" name=""/>
                      <p:cNvPicPr/>
                      <p:nvPr/>
                    </p:nvPicPr>
                    <p:blipFill>
                      <a:blip r:embed="rId4">
                        <a:lum/>
                      </a:blip>
                      <a:stretch>
                        <a:fillRect/>
                      </a:stretch>
                    </p:blipFill>
                    <p:spPr>
                      <a:xfrm>
                        <a:off x="0" y="2"/>
                        <a:ext cx="9144000" cy="1112805"/>
                      </a:xfrm>
                      <a:prstGeom prst="rect">
                        <a:avLst/>
                      </a:prstGeom>
                    </p:spPr>
                  </p:pic>
                </p:oleObj>
              </mc:Fallback>
            </mc:AlternateContent>
          </a:graphicData>
        </a:graphic>
      </p:graphicFrame>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6" name="タイトル 1"/>
          <p:cNvSpPr>
            <a:spLocks noGrp="1"/>
          </p:cNvSpPr>
          <p:nvPr>
            <p:ph type="ctrTitle"/>
          </p:nvPr>
        </p:nvSpPr>
        <p:spPr>
          <a:xfrm>
            <a:off x="251793" y="1519765"/>
            <a:ext cx="8640417" cy="2387600"/>
          </a:xfrm>
        </p:spPr>
        <p:txBody>
          <a:bodyPr/>
          <a:lstStyle/>
          <a:p>
            <a:r>
              <a:rPr lang="ja-JP" altLang="en-US" b="1" dirty="0">
                <a:latin typeface="メイリオ" panose="020B0604030504040204" pitchFamily="50" charset="-128"/>
                <a:ea typeface="メイリオ" panose="020B0604030504040204" pitchFamily="50" charset="-128"/>
              </a:rPr>
              <a:t>店舗へのヒアリング調査</a:t>
            </a:r>
          </a:p>
        </p:txBody>
      </p:sp>
      <p:sp>
        <p:nvSpPr>
          <p:cNvPr id="8" name="スライド番号プレースホルダー 6"/>
          <p:cNvSpPr>
            <a:spLocks noGrp="1"/>
          </p:cNvSpPr>
          <p:nvPr>
            <p:ph type="sldNum" sz="quarter" idx="12"/>
          </p:nvPr>
        </p:nvSpPr>
        <p:spPr>
          <a:xfrm>
            <a:off x="-1538737" y="6464298"/>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13</a:t>
            </a:fld>
            <a:endParaRPr lang="en-US" b="1" dirty="0">
              <a:solidFill>
                <a:srgbClr val="FF097A"/>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CE79B032-CC3B-413F-88DC-F83CD16A0673}"/>
              </a:ext>
            </a:extLst>
          </p:cNvPr>
          <p:cNvPicPr>
            <a:picLocks noChangeAspect="1"/>
          </p:cNvPicPr>
          <p:nvPr/>
        </p:nvPicPr>
        <p:blipFill>
          <a:blip r:embed="rId7"/>
          <a:stretch>
            <a:fillRect/>
          </a:stretch>
        </p:blipFill>
        <p:spPr>
          <a:xfrm>
            <a:off x="6607620" y="38665"/>
            <a:ext cx="2280467" cy="961403"/>
          </a:xfrm>
          <a:prstGeom prst="rect">
            <a:avLst/>
          </a:prstGeom>
        </p:spPr>
      </p:pic>
    </p:spTree>
    <p:extLst>
      <p:ext uri="{BB962C8B-B14F-4D97-AF65-F5344CB8AC3E}">
        <p14:creationId xmlns:p14="http://schemas.microsoft.com/office/powerpoint/2010/main" val="203268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p:cNvGraphicFramePr>
            <a:graphicFrameLocks noChangeAspect="1"/>
          </p:cNvGraphicFramePr>
          <p:nvPr>
            <p:extLst>
              <p:ext uri="{D42A27DB-BD31-4B8C-83A1-F6EECF244321}">
                <p14:modId xmlns:p14="http://schemas.microsoft.com/office/powerpoint/2010/main" val="1246510839"/>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21940" name="Worksheet" r:id="rId3" imgW="12138554" imgH="5707270" progId="Excel.Sheet.12">
                  <p:embed/>
                </p:oleObj>
              </mc:Choice>
              <mc:Fallback>
                <p:oleObj name="Worksheet" r:id="rId3" imgW="12138554" imgH="5707270" progId="Excel.Sheet.12">
                  <p:embed/>
                  <p:pic>
                    <p:nvPicPr>
                      <p:cNvPr id="15" name="オブジェクト 14"/>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16" name="オブジェクト 15"/>
          <p:cNvGraphicFramePr>
            <a:graphicFrameLocks noChangeAspect="1"/>
          </p:cNvGraphicFramePr>
          <p:nvPr>
            <p:extLst>
              <p:ext uri="{D42A27DB-BD31-4B8C-83A1-F6EECF244321}">
                <p14:modId xmlns:p14="http://schemas.microsoft.com/office/powerpoint/2010/main" val="865607736"/>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21941" name="Worksheet" r:id="rId5" imgW="12138554" imgH="5707270" progId="Excel.Sheet.12">
                  <p:embed/>
                </p:oleObj>
              </mc:Choice>
              <mc:Fallback>
                <p:oleObj name="Worksheet" r:id="rId5" imgW="12138554" imgH="5707270" progId="Excel.Sheet.12">
                  <p:embed/>
                  <p:pic>
                    <p:nvPicPr>
                      <p:cNvPr id="16" name="オブジェクト 15"/>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7" name="テキスト ボックス 16"/>
          <p:cNvSpPr txBox="1"/>
          <p:nvPr/>
        </p:nvSpPr>
        <p:spPr>
          <a:xfrm>
            <a:off x="267419" y="284672"/>
            <a:ext cx="6340197" cy="707886"/>
          </a:xfrm>
          <a:prstGeom prst="rect">
            <a:avLst/>
          </a:prstGeom>
          <a:noFill/>
        </p:spPr>
        <p:txBody>
          <a:bodyPr wrap="none" rtlCol="0">
            <a:spAutoFit/>
          </a:bodyPr>
          <a:lstStyle/>
          <a:p>
            <a:pPr defTabSz="457200"/>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ヒアリング調査の対象店舗</a:t>
            </a:r>
          </a:p>
        </p:txBody>
      </p:sp>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pic>
        <p:nvPicPr>
          <p:cNvPr id="12" name="図 11"/>
          <p:cNvPicPr>
            <a:picLocks noChangeAspect="1"/>
          </p:cNvPicPr>
          <p:nvPr/>
        </p:nvPicPr>
        <p:blipFill>
          <a:blip r:embed="rId7"/>
          <a:stretch>
            <a:fillRect/>
          </a:stretch>
        </p:blipFill>
        <p:spPr>
          <a:xfrm>
            <a:off x="6607622" y="38667"/>
            <a:ext cx="2280467" cy="961403"/>
          </a:xfrm>
          <a:prstGeom prst="rect">
            <a:avLst/>
          </a:prstGeom>
        </p:spPr>
      </p:pic>
      <p:sp>
        <p:nvSpPr>
          <p:cNvPr id="18" name="スライド番号プレースホルダー 6"/>
          <p:cNvSpPr>
            <a:spLocks noGrp="1"/>
          </p:cNvSpPr>
          <p:nvPr>
            <p:ph type="sldNum" sz="quarter" idx="12"/>
          </p:nvPr>
        </p:nvSpPr>
        <p:spPr>
          <a:xfrm>
            <a:off x="-1538737" y="6451048"/>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14</a:t>
            </a:fld>
            <a:endParaRPr lang="en-US" b="1" dirty="0">
              <a:solidFill>
                <a:srgbClr val="FF097A"/>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8">
            <a:extLst>
              <a:ext uri="{28A0092B-C50C-407E-A947-70E740481C1C}">
                <a14:useLocalDpi xmlns:a14="http://schemas.microsoft.com/office/drawing/2010/main" val="0"/>
              </a:ext>
            </a:extLst>
          </a:blip>
          <a:srcRect t="-5858" r="15505"/>
          <a:stretch/>
        </p:blipFill>
        <p:spPr>
          <a:xfrm rot="5400000">
            <a:off x="6319503" y="2656536"/>
            <a:ext cx="2856698" cy="2786881"/>
          </a:xfrm>
          <a:prstGeom prst="rect">
            <a:avLst/>
          </a:prstGeom>
        </p:spPr>
      </p:pic>
      <p:pic>
        <p:nvPicPr>
          <p:cNvPr id="8" name="図 7"/>
          <p:cNvPicPr>
            <a:picLocks noChangeAspect="1"/>
          </p:cNvPicPr>
          <p:nvPr/>
        </p:nvPicPr>
        <p:blipFill rotWithShape="1">
          <a:blip r:embed="rId9">
            <a:extLst>
              <a:ext uri="{28A0092B-C50C-407E-A947-70E740481C1C}">
                <a14:useLocalDpi xmlns:a14="http://schemas.microsoft.com/office/drawing/2010/main" val="0"/>
              </a:ext>
            </a:extLst>
          </a:blip>
          <a:srcRect l="20365" t="27435" r="7578" b="1"/>
          <a:stretch/>
        </p:blipFill>
        <p:spPr>
          <a:xfrm rot="10800000">
            <a:off x="97511" y="2621625"/>
            <a:ext cx="2939971" cy="2856698"/>
          </a:xfrm>
          <a:prstGeom prst="rect">
            <a:avLst/>
          </a:prstGeom>
        </p:spPr>
      </p:pic>
      <p:pic>
        <p:nvPicPr>
          <p:cNvPr id="6" name="図 5"/>
          <p:cNvPicPr>
            <a:picLocks noChangeAspect="1"/>
          </p:cNvPicPr>
          <p:nvPr/>
        </p:nvPicPr>
        <p:blipFill rotWithShape="1">
          <a:blip r:embed="rId10">
            <a:extLst>
              <a:ext uri="{28A0092B-C50C-407E-A947-70E740481C1C}">
                <a14:useLocalDpi xmlns:a14="http://schemas.microsoft.com/office/drawing/2010/main" val="0"/>
              </a:ext>
            </a:extLst>
          </a:blip>
          <a:srcRect l="6985" t="-1914" r="26761" b="1584"/>
          <a:stretch/>
        </p:blipFill>
        <p:spPr>
          <a:xfrm rot="5400000">
            <a:off x="3273428" y="2508175"/>
            <a:ext cx="2856698" cy="3083598"/>
          </a:xfrm>
          <a:prstGeom prst="rect">
            <a:avLst/>
          </a:prstGeom>
        </p:spPr>
      </p:pic>
      <p:sp>
        <p:nvSpPr>
          <p:cNvPr id="9" name="テキスト ボックス 8"/>
          <p:cNvSpPr txBox="1"/>
          <p:nvPr/>
        </p:nvSpPr>
        <p:spPr>
          <a:xfrm>
            <a:off x="97511" y="2001157"/>
            <a:ext cx="2954655" cy="461665"/>
          </a:xfrm>
          <a:prstGeom prst="rect">
            <a:avLst/>
          </a:prstGeom>
          <a:noFill/>
        </p:spPr>
        <p:txBody>
          <a:bodyPr wrap="none" rtlCol="0">
            <a:spAutoFit/>
          </a:bodyPr>
          <a:lstStyle/>
          <a:p>
            <a:r>
              <a:rPr lang="ja-JP" altLang="en-US" sz="2400" dirty="0" err="1">
                <a:latin typeface="Meiryo" charset="-128"/>
                <a:ea typeface="Meiryo" charset="-128"/>
                <a:cs typeface="Meiryo" charset="-128"/>
              </a:rPr>
              <a:t>びすとろ椿々</a:t>
            </a:r>
            <a:r>
              <a:rPr lang="ja-JP" altLang="en-US" sz="2400" dirty="0">
                <a:latin typeface="Meiryo" charset="-128"/>
                <a:ea typeface="Meiryo" charset="-128"/>
                <a:cs typeface="Meiryo" charset="-128"/>
              </a:rPr>
              <a:t>追越店</a:t>
            </a:r>
          </a:p>
        </p:txBody>
      </p:sp>
      <p:sp>
        <p:nvSpPr>
          <p:cNvPr id="10" name="テキスト ボックス 9"/>
          <p:cNvSpPr txBox="1"/>
          <p:nvPr/>
        </p:nvSpPr>
        <p:spPr>
          <a:xfrm>
            <a:off x="3532226" y="2001157"/>
            <a:ext cx="2339102" cy="461665"/>
          </a:xfrm>
          <a:prstGeom prst="rect">
            <a:avLst/>
          </a:prstGeom>
          <a:noFill/>
        </p:spPr>
        <p:txBody>
          <a:bodyPr wrap="none" rtlCol="0">
            <a:spAutoFit/>
          </a:bodyPr>
          <a:lstStyle/>
          <a:p>
            <a:r>
              <a:rPr lang="ja-JP" altLang="en-US" sz="2400" dirty="0" err="1">
                <a:latin typeface="Meiryo" charset="-128"/>
                <a:ea typeface="Meiryo" charset="-128"/>
                <a:cs typeface="Meiryo" charset="-128"/>
              </a:rPr>
              <a:t>さん</a:t>
            </a:r>
            <a:r>
              <a:rPr lang="ja-JP" altLang="en-US" sz="2400" dirty="0">
                <a:latin typeface="Meiryo" charset="-128"/>
                <a:ea typeface="Meiryo" charset="-128"/>
                <a:cs typeface="Meiryo" charset="-128"/>
              </a:rPr>
              <a:t>吉つくば店</a:t>
            </a:r>
          </a:p>
        </p:txBody>
      </p:sp>
      <p:sp>
        <p:nvSpPr>
          <p:cNvPr id="19" name="テキスト ボックス 18"/>
          <p:cNvSpPr txBox="1"/>
          <p:nvPr/>
        </p:nvSpPr>
        <p:spPr>
          <a:xfrm>
            <a:off x="6354411" y="2001157"/>
            <a:ext cx="2646878" cy="461665"/>
          </a:xfrm>
          <a:prstGeom prst="rect">
            <a:avLst/>
          </a:prstGeom>
          <a:noFill/>
        </p:spPr>
        <p:txBody>
          <a:bodyPr wrap="none" rtlCol="0">
            <a:spAutoFit/>
          </a:bodyPr>
          <a:lstStyle/>
          <a:p>
            <a:r>
              <a:rPr lang="ja-JP" altLang="en-US" sz="2400" dirty="0">
                <a:latin typeface="Meiryo" charset="-128"/>
                <a:ea typeface="Meiryo" charset="-128"/>
                <a:cs typeface="Meiryo" charset="-128"/>
              </a:rPr>
              <a:t>鳥放題つくば桜店</a:t>
            </a:r>
          </a:p>
        </p:txBody>
      </p:sp>
      <p:sp>
        <p:nvSpPr>
          <p:cNvPr id="2" name="テキスト ボックス 1"/>
          <p:cNvSpPr txBox="1"/>
          <p:nvPr/>
        </p:nvSpPr>
        <p:spPr>
          <a:xfrm>
            <a:off x="5871328" y="6322172"/>
            <a:ext cx="2880786" cy="492443"/>
          </a:xfrm>
          <a:prstGeom prst="rect">
            <a:avLst/>
          </a:prstGeom>
          <a:noFill/>
        </p:spPr>
        <p:txBody>
          <a:bodyPr wrap="square" rtlCol="0">
            <a:spAutoFit/>
          </a:bodyPr>
          <a:lstStyle/>
          <a:p>
            <a:pPr algn="ctr"/>
            <a:r>
              <a:rPr lang="en-US" sz="1300" dirty="0"/>
              <a:t>(</a:t>
            </a:r>
            <a:r>
              <a:rPr lang="ja-JP" altLang="en-US" sz="1300" dirty="0" err="1"/>
              <a:t>びすとろ椿々</a:t>
            </a:r>
            <a:r>
              <a:rPr lang="ja-JP" altLang="en-US" sz="1300" dirty="0"/>
              <a:t>・鳥放題</a:t>
            </a:r>
            <a:r>
              <a:rPr lang="en-US" altLang="ja-JP" sz="1300" dirty="0"/>
              <a:t>2017/5/12</a:t>
            </a:r>
          </a:p>
          <a:p>
            <a:pPr algn="ctr"/>
            <a:r>
              <a:rPr lang="ja-JP" altLang="en-US" sz="1300" dirty="0" err="1"/>
              <a:t>さん</a:t>
            </a:r>
            <a:r>
              <a:rPr lang="ja-JP" altLang="en-US" sz="1300" dirty="0"/>
              <a:t>吉</a:t>
            </a:r>
            <a:r>
              <a:rPr lang="en-US" altLang="ja-JP" sz="1300" dirty="0"/>
              <a:t>2017/6/6</a:t>
            </a:r>
            <a:r>
              <a:rPr lang="ja-JP" altLang="en-US" sz="1300" dirty="0"/>
              <a:t>班員撮影</a:t>
            </a:r>
            <a:r>
              <a:rPr lang="en-US" sz="1300" dirty="0"/>
              <a:t>)</a:t>
            </a:r>
          </a:p>
        </p:txBody>
      </p:sp>
    </p:spTree>
    <p:extLst>
      <p:ext uri="{BB962C8B-B14F-4D97-AF65-F5344CB8AC3E}">
        <p14:creationId xmlns:p14="http://schemas.microsoft.com/office/powerpoint/2010/main" val="82783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p:cNvGraphicFramePr>
            <a:graphicFrameLocks noChangeAspect="1"/>
          </p:cNvGraphicFramePr>
          <p:nvPr>
            <p:extLst>
              <p:ext uri="{D42A27DB-BD31-4B8C-83A1-F6EECF244321}">
                <p14:modId xmlns:p14="http://schemas.microsoft.com/office/powerpoint/2010/main" val="3342518486"/>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20914" name="Worksheet" r:id="rId3" imgW="12138554" imgH="5707270" progId="Excel.Sheet.12">
                  <p:embed/>
                </p:oleObj>
              </mc:Choice>
              <mc:Fallback>
                <p:oleObj name="Worksheet" r:id="rId3" imgW="12138554" imgH="5707270" progId="Excel.Sheet.12">
                  <p:embed/>
                  <p:pic>
                    <p:nvPicPr>
                      <p:cNvPr id="10" name="オブジェクト 9"/>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9" name="オブジェクト 8"/>
          <p:cNvGraphicFramePr>
            <a:graphicFrameLocks noChangeAspect="1"/>
          </p:cNvGraphicFramePr>
          <p:nvPr>
            <p:extLst>
              <p:ext uri="{D42A27DB-BD31-4B8C-83A1-F6EECF244321}">
                <p14:modId xmlns:p14="http://schemas.microsoft.com/office/powerpoint/2010/main" val="3089350735"/>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20915" name="Worksheet" r:id="rId6" imgW="12138554" imgH="5707270" progId="Excel.Sheet.12">
                  <p:embed/>
                </p:oleObj>
              </mc:Choice>
              <mc:Fallback>
                <p:oleObj name="Worksheet" r:id="rId6" imgW="12138554" imgH="5707270" progId="Excel.Sheet.12">
                  <p:embed/>
                  <p:pic>
                    <p:nvPicPr>
                      <p:cNvPr id="9" name="オブジェクト 8"/>
                      <p:cNvPicPr/>
                      <p:nvPr/>
                    </p:nvPicPr>
                    <p:blipFill>
                      <a:blip r:embed="rId4">
                        <a:lum/>
                      </a:blip>
                      <a:stretch>
                        <a:fillRect/>
                      </a:stretch>
                    </p:blipFill>
                    <p:spPr>
                      <a:xfrm>
                        <a:off x="0" y="2"/>
                        <a:ext cx="9144000" cy="1112805"/>
                      </a:xfrm>
                      <a:prstGeom prst="rect">
                        <a:avLst/>
                      </a:prstGeom>
                    </p:spPr>
                  </p:pic>
                </p:oleObj>
              </mc:Fallback>
            </mc:AlternateContent>
          </a:graphicData>
        </a:graphic>
      </p:graphicFrame>
      <p:sp>
        <p:nvSpPr>
          <p:cNvPr id="11" name="テキスト ボックス 10"/>
          <p:cNvSpPr txBox="1"/>
          <p:nvPr/>
        </p:nvSpPr>
        <p:spPr>
          <a:xfrm>
            <a:off x="10740" y="253937"/>
            <a:ext cx="5827236" cy="707886"/>
          </a:xfrm>
          <a:prstGeom prst="rect">
            <a:avLst/>
          </a:prstGeom>
          <a:noFill/>
        </p:spPr>
        <p:txBody>
          <a:bodyPr wrap="none" rtlCol="0">
            <a:spAutoFit/>
          </a:bodyPr>
          <a:lstStyle/>
          <a:p>
            <a:pPr defTabSz="457200"/>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店舗へのヒアリング内容</a:t>
            </a:r>
          </a:p>
        </p:txBody>
      </p:sp>
      <p:sp>
        <p:nvSpPr>
          <p:cNvPr id="7" name="テキスト ボックス 6"/>
          <p:cNvSpPr txBox="1"/>
          <p:nvPr/>
        </p:nvSpPr>
        <p:spPr>
          <a:xfrm>
            <a:off x="379769" y="3551095"/>
            <a:ext cx="8624655" cy="2243563"/>
          </a:xfrm>
          <a:prstGeom prst="rect">
            <a:avLst/>
          </a:prstGeom>
          <a:noFill/>
        </p:spPr>
        <p:txBody>
          <a:bodyPr wrap="square" rtlCol="0">
            <a:spAutoFit/>
          </a:bodyPr>
          <a:lstStyle/>
          <a:p>
            <a:pPr defTabSz="457200"/>
            <a:r>
              <a:rPr kumimoji="0" lang="ja-JP" altLang="en-US" sz="2400" b="1" dirty="0">
                <a:solidFill>
                  <a:prstClr val="black"/>
                </a:solidFill>
                <a:latin typeface="メイリオ" panose="020B0604030504040204" pitchFamily="50" charset="-128"/>
                <a:ea typeface="メイリオ" panose="020B0604030504040204" pitchFamily="50" charset="-128"/>
              </a:rPr>
              <a:t>質問項目</a:t>
            </a:r>
            <a:endParaRPr kumimoji="0" lang="en-US" altLang="ja-JP" sz="2400" b="1" dirty="0">
              <a:solidFill>
                <a:prstClr val="black"/>
              </a:solidFill>
              <a:latin typeface="メイリオ" panose="020B0604030504040204" pitchFamily="50" charset="-128"/>
              <a:ea typeface="メイリオ" panose="020B0604030504040204" pitchFamily="50" charset="-128"/>
            </a:endParaRPr>
          </a:p>
          <a:p>
            <a:pPr defTabSz="457200">
              <a:lnSpc>
                <a:spcPts val="1680"/>
              </a:lnSpc>
            </a:pPr>
            <a:endParaRPr kumimoji="0" lang="en-US" altLang="ja-JP" sz="2400" dirty="0">
              <a:solidFill>
                <a:prstClr val="black"/>
              </a:solidFill>
              <a:latin typeface="メイリオ" panose="020B0604030504040204" pitchFamily="50" charset="-128"/>
              <a:ea typeface="メイリオ" panose="020B0604030504040204" pitchFamily="50" charset="-128"/>
            </a:endParaRPr>
          </a:p>
          <a:p>
            <a:pPr defTabSz="457200">
              <a:lnSpc>
                <a:spcPts val="1680"/>
              </a:lnSpc>
            </a:pPr>
            <a:r>
              <a:rPr kumimoji="0" lang="ja-JP" altLang="en-US" sz="2400" dirty="0">
                <a:solidFill>
                  <a:prstClr val="black"/>
                </a:solidFill>
                <a:latin typeface="メイリオ" panose="020B0604030504040204" pitchFamily="50" charset="-128"/>
                <a:ea typeface="メイリオ" panose="020B0604030504040204" pitchFamily="50" charset="-128"/>
              </a:rPr>
              <a:t>①想定しているターゲットは？</a:t>
            </a:r>
          </a:p>
          <a:p>
            <a:pPr defTabSz="457200">
              <a:lnSpc>
                <a:spcPts val="1680"/>
              </a:lnSpc>
            </a:pPr>
            <a:endParaRPr kumimoji="0" lang="en-US" altLang="ja-JP" sz="2400" dirty="0">
              <a:solidFill>
                <a:prstClr val="black"/>
              </a:solidFill>
              <a:latin typeface="メイリオ" panose="020B0604030504040204" pitchFamily="50" charset="-128"/>
              <a:ea typeface="メイリオ" panose="020B0604030504040204" pitchFamily="50" charset="-128"/>
            </a:endParaRPr>
          </a:p>
          <a:p>
            <a:pPr defTabSz="457200">
              <a:lnSpc>
                <a:spcPts val="1680"/>
              </a:lnSpc>
            </a:pPr>
            <a:r>
              <a:rPr kumimoji="0" lang="ja-JP" altLang="en-US" sz="2400" dirty="0">
                <a:solidFill>
                  <a:prstClr val="black"/>
                </a:solidFill>
                <a:latin typeface="メイリオ" panose="020B0604030504040204" pitchFamily="50" charset="-128"/>
                <a:ea typeface="メイリオ" panose="020B0604030504040204" pitchFamily="50" charset="-128"/>
              </a:rPr>
              <a:t>②昔と現在の客層は比較してどう変化したか？</a:t>
            </a:r>
            <a:endParaRPr kumimoji="0" lang="en-US" altLang="ja-JP" sz="2400" dirty="0">
              <a:solidFill>
                <a:prstClr val="black"/>
              </a:solidFill>
              <a:latin typeface="メイリオ" panose="020B0604030504040204" pitchFamily="50" charset="-128"/>
              <a:ea typeface="メイリオ" panose="020B0604030504040204" pitchFamily="50" charset="-128"/>
            </a:endParaRPr>
          </a:p>
          <a:p>
            <a:pPr defTabSz="457200">
              <a:lnSpc>
                <a:spcPts val="1680"/>
              </a:lnSpc>
            </a:pPr>
            <a:endParaRPr kumimoji="0" lang="en-US" altLang="ja-JP" sz="2400" dirty="0">
              <a:solidFill>
                <a:prstClr val="black"/>
              </a:solidFill>
              <a:latin typeface="メイリオ" panose="020B0604030504040204" pitchFamily="50" charset="-128"/>
              <a:ea typeface="メイリオ" panose="020B0604030504040204" pitchFamily="50" charset="-128"/>
            </a:endParaRPr>
          </a:p>
          <a:p>
            <a:pPr defTabSz="457200">
              <a:lnSpc>
                <a:spcPts val="1680"/>
              </a:lnSpc>
            </a:pPr>
            <a:r>
              <a:rPr kumimoji="0" lang="ja-JP" altLang="en-US" sz="2400" dirty="0">
                <a:solidFill>
                  <a:prstClr val="black"/>
                </a:solidFill>
                <a:latin typeface="メイリオ" panose="020B0604030504040204" pitchFamily="50" charset="-128"/>
                <a:ea typeface="メイリオ" panose="020B0604030504040204" pitchFamily="50" charset="-128"/>
              </a:rPr>
              <a:t>③昔と現在の客数は比較してどう変化したか？</a:t>
            </a:r>
            <a:endParaRPr kumimoji="0" lang="en-US" altLang="ja-JP" sz="2400" dirty="0">
              <a:solidFill>
                <a:prstClr val="black"/>
              </a:solidFill>
              <a:latin typeface="メイリオ" panose="020B0604030504040204" pitchFamily="50" charset="-128"/>
              <a:ea typeface="メイリオ" panose="020B0604030504040204" pitchFamily="50" charset="-128"/>
            </a:endParaRPr>
          </a:p>
          <a:p>
            <a:pPr defTabSz="457200">
              <a:lnSpc>
                <a:spcPts val="1680"/>
              </a:lnSpc>
            </a:pPr>
            <a:endParaRPr kumimoji="0" lang="en-US" altLang="ja-JP" sz="2400" dirty="0">
              <a:solidFill>
                <a:prstClr val="black"/>
              </a:solidFill>
              <a:latin typeface="メイリオ" panose="020B0604030504040204" pitchFamily="50" charset="-128"/>
              <a:ea typeface="メイリオ" panose="020B0604030504040204" pitchFamily="50" charset="-128"/>
            </a:endParaRPr>
          </a:p>
          <a:p>
            <a:pPr defTabSz="457200">
              <a:lnSpc>
                <a:spcPts val="1680"/>
              </a:lnSpc>
            </a:pPr>
            <a:r>
              <a:rPr kumimoji="0" lang="ja-JP" altLang="en-US" sz="2400" dirty="0">
                <a:solidFill>
                  <a:prstClr val="black"/>
                </a:solidFill>
                <a:latin typeface="メイリオ" panose="020B0604030504040204" pitchFamily="50" charset="-128"/>
                <a:ea typeface="メイリオ" panose="020B0604030504040204" pitchFamily="50" charset="-128"/>
              </a:rPr>
              <a:t>④大人数（</a:t>
            </a:r>
            <a:r>
              <a:rPr kumimoji="0" lang="en-US" altLang="ja-JP" sz="2400" dirty="0">
                <a:solidFill>
                  <a:prstClr val="black"/>
                </a:solidFill>
                <a:latin typeface="メイリオ" panose="020B0604030504040204" pitchFamily="50" charset="-128"/>
                <a:ea typeface="メイリオ" panose="020B0604030504040204" pitchFamily="50" charset="-128"/>
              </a:rPr>
              <a:t>7</a:t>
            </a:r>
            <a:r>
              <a:rPr kumimoji="0" lang="ja-JP" altLang="en-US" sz="2400" dirty="0">
                <a:solidFill>
                  <a:prstClr val="black"/>
                </a:solidFill>
                <a:latin typeface="メイリオ" panose="020B0604030504040204" pitchFamily="50" charset="-128"/>
                <a:ea typeface="メイリオ" panose="020B0604030504040204" pitchFamily="50" charset="-128"/>
              </a:rPr>
              <a:t>人以上）での飲み会の割合はどのようなものか？</a:t>
            </a:r>
          </a:p>
        </p:txBody>
      </p:sp>
      <p:sp>
        <p:nvSpPr>
          <p:cNvPr id="8" name="テキスト ボックス 7"/>
          <p:cNvSpPr txBox="1"/>
          <p:nvPr/>
        </p:nvSpPr>
        <p:spPr>
          <a:xfrm>
            <a:off x="379769" y="2535432"/>
            <a:ext cx="4878279" cy="830997"/>
          </a:xfrm>
          <a:prstGeom prst="rect">
            <a:avLst/>
          </a:prstGeom>
          <a:noFill/>
        </p:spPr>
        <p:txBody>
          <a:bodyPr wrap="square" rtlCol="0">
            <a:spAutoFit/>
          </a:bodyPr>
          <a:lstStyle/>
          <a:p>
            <a:pPr defTabSz="457200"/>
            <a:r>
              <a:rPr kumimoji="0" lang="ja-JP" altLang="en-US" sz="2400" b="1" dirty="0">
                <a:solidFill>
                  <a:prstClr val="black"/>
                </a:solidFill>
                <a:latin typeface="メイリオ" panose="020B0604030504040204" pitchFamily="50" charset="-128"/>
                <a:ea typeface="メイリオ" panose="020B0604030504040204" pitchFamily="50" charset="-128"/>
              </a:rPr>
              <a:t>質問対象</a:t>
            </a:r>
            <a:endParaRPr kumimoji="0" lang="en-US" altLang="ja-JP" sz="2400"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400" dirty="0">
                <a:solidFill>
                  <a:prstClr val="black"/>
                </a:solidFill>
                <a:latin typeface="メイリオ" panose="020B0604030504040204" pitchFamily="50" charset="-128"/>
                <a:ea typeface="メイリオ" panose="020B0604030504040204" pitchFamily="50" charset="-128"/>
              </a:rPr>
              <a:t>・各店の店長</a:t>
            </a:r>
          </a:p>
        </p:txBody>
      </p:sp>
      <p:pic>
        <p:nvPicPr>
          <p:cNvPr id="12" name="図 11"/>
          <p:cNvPicPr>
            <a:picLocks noChangeAspect="1"/>
          </p:cNvPicPr>
          <p:nvPr/>
        </p:nvPicPr>
        <p:blipFill>
          <a:blip r:embed="rId7"/>
          <a:stretch>
            <a:fillRect/>
          </a:stretch>
        </p:blipFill>
        <p:spPr>
          <a:xfrm>
            <a:off x="6607622" y="38667"/>
            <a:ext cx="2280467" cy="961403"/>
          </a:xfrm>
          <a:prstGeom prst="rect">
            <a:avLst/>
          </a:prstGeom>
        </p:spPr>
      </p:pic>
      <p:sp>
        <p:nvSpPr>
          <p:cNvPr id="14" name="スライド番号プレースホルダー 6"/>
          <p:cNvSpPr>
            <a:spLocks noGrp="1"/>
          </p:cNvSpPr>
          <p:nvPr>
            <p:ph type="sldNum" sz="quarter" idx="12"/>
          </p:nvPr>
        </p:nvSpPr>
        <p:spPr>
          <a:xfrm>
            <a:off x="-1538737" y="6451048"/>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15</a:t>
            </a:fld>
            <a:endParaRPr lang="en-US" b="1" dirty="0">
              <a:solidFill>
                <a:srgbClr val="FF097A"/>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379769" y="1519769"/>
            <a:ext cx="6032421" cy="830997"/>
          </a:xfrm>
          <a:prstGeom prst="rect">
            <a:avLst/>
          </a:prstGeom>
          <a:noFill/>
        </p:spPr>
        <p:txBody>
          <a:bodyPr wrap="none" rtlCol="0">
            <a:spAutoFit/>
          </a:bodyPr>
          <a:lstStyle/>
          <a:p>
            <a:r>
              <a:rPr lang="ja-JP" altLang="en-US" sz="2400" b="1" dirty="0">
                <a:latin typeface="Meiryo" charset="-128"/>
                <a:ea typeface="Meiryo" charset="-128"/>
                <a:cs typeface="Meiryo" charset="-128"/>
              </a:rPr>
              <a:t>目的</a:t>
            </a:r>
            <a:endParaRPr lang="en-US" altLang="ja-JP" sz="2400" b="1" dirty="0">
              <a:latin typeface="Meiryo" charset="-128"/>
              <a:ea typeface="Meiryo" charset="-128"/>
              <a:cs typeface="Meiryo" charset="-128"/>
            </a:endParaRPr>
          </a:p>
          <a:p>
            <a:r>
              <a:rPr lang="ja-JP" altLang="en-US" sz="2400" dirty="0">
                <a:latin typeface="Meiryo" charset="-128"/>
                <a:ea typeface="Meiryo" charset="-128"/>
                <a:cs typeface="Meiryo" charset="-128"/>
              </a:rPr>
              <a:t>・現在の居酒屋の利用実態を把握するため</a:t>
            </a:r>
          </a:p>
        </p:txBody>
      </p:sp>
    </p:spTree>
    <p:extLst>
      <p:ext uri="{BB962C8B-B14F-4D97-AF65-F5344CB8AC3E}">
        <p14:creationId xmlns:p14="http://schemas.microsoft.com/office/powerpoint/2010/main" val="255949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p:cNvGraphicFramePr>
            <a:graphicFrameLocks noChangeAspect="1"/>
          </p:cNvGraphicFramePr>
          <p:nvPr>
            <p:extLst>
              <p:ext uri="{D42A27DB-BD31-4B8C-83A1-F6EECF244321}">
                <p14:modId xmlns:p14="http://schemas.microsoft.com/office/powerpoint/2010/main" val="1846003296"/>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22938"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pSp>
        <p:nvGrpSpPr>
          <p:cNvPr id="4" name="グループ化 3"/>
          <p:cNvGrpSpPr/>
          <p:nvPr/>
        </p:nvGrpSpPr>
        <p:grpSpPr>
          <a:xfrm>
            <a:off x="0" y="4"/>
            <a:ext cx="9144000" cy="1112805"/>
            <a:chOff x="0" y="2"/>
            <a:chExt cx="9144000" cy="1112805"/>
          </a:xfrm>
        </p:grpSpPr>
        <p:graphicFrame>
          <p:nvGraphicFramePr>
            <p:cNvPr id="5" name="オブジェクト 4"/>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22939" name="Worksheet" r:id="rId6" imgW="12138554" imgH="5707270" progId="Excel.Sheet.12">
                    <p:embed/>
                  </p:oleObj>
                </mc:Choice>
                <mc:Fallback>
                  <p:oleObj name="Worksheet" r:id="rId6" imgW="12138554" imgH="5707270" progId="Excel.Sheet.12">
                    <p:embed/>
                    <p:pic>
                      <p:nvPicPr>
                        <p:cNvPr id="5" name="オブジェクト 4"/>
                        <p:cNvPicPr/>
                        <p:nvPr/>
                      </p:nvPicPr>
                      <p:blipFill>
                        <a:blip r:embed="rId4">
                          <a:lum/>
                        </a:blip>
                        <a:stretch>
                          <a:fillRect/>
                        </a:stretch>
                      </p:blipFill>
                      <p:spPr>
                        <a:xfrm>
                          <a:off x="0" y="2"/>
                          <a:ext cx="9144000" cy="1112805"/>
                        </a:xfrm>
                        <a:prstGeom prst="rect">
                          <a:avLst/>
                        </a:prstGeom>
                      </p:spPr>
                    </p:pic>
                  </p:oleObj>
                </mc:Fallback>
              </mc:AlternateContent>
            </a:graphicData>
          </a:graphic>
        </p:graphicFrame>
        <p:sp>
          <p:nvSpPr>
            <p:cNvPr id="7" name="テキスト ボックス 6"/>
            <p:cNvSpPr txBox="1"/>
            <p:nvPr/>
          </p:nvSpPr>
          <p:spPr>
            <a:xfrm>
              <a:off x="267419" y="284672"/>
              <a:ext cx="4288353" cy="707886"/>
            </a:xfrm>
            <a:prstGeom prst="rect">
              <a:avLst/>
            </a:prstGeom>
            <a:noFill/>
          </p:spPr>
          <p:txBody>
            <a:bodyPr wrap="none" rtlCol="0">
              <a:spAutoFit/>
            </a:bodyPr>
            <a:lstStyle/>
            <a:p>
              <a:pPr defTabSz="457200"/>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店舗への調査結果</a:t>
              </a:r>
            </a:p>
          </p:txBody>
        </p:sp>
      </p:grpSp>
      <p:graphicFrame>
        <p:nvGraphicFramePr>
          <p:cNvPr id="9" name="表 8"/>
          <p:cNvGraphicFramePr>
            <a:graphicFrameLocks noGrp="1"/>
          </p:cNvGraphicFramePr>
          <p:nvPr>
            <p:extLst>
              <p:ext uri="{D42A27DB-BD31-4B8C-83A1-F6EECF244321}">
                <p14:modId xmlns:p14="http://schemas.microsoft.com/office/powerpoint/2010/main" val="1753123677"/>
              </p:ext>
            </p:extLst>
          </p:nvPr>
        </p:nvGraphicFramePr>
        <p:xfrm>
          <a:off x="410892" y="1498935"/>
          <a:ext cx="8289760" cy="3970421"/>
        </p:xfrm>
        <a:graphic>
          <a:graphicData uri="http://schemas.openxmlformats.org/drawingml/2006/table">
            <a:tbl>
              <a:tblPr>
                <a:tableStyleId>{5C22544A-7EE6-4342-B048-85BDC9FD1C3A}</a:tableStyleId>
              </a:tblPr>
              <a:tblGrid>
                <a:gridCol w="1657952">
                  <a:extLst>
                    <a:ext uri="{9D8B030D-6E8A-4147-A177-3AD203B41FA5}">
                      <a16:colId xmlns:a16="http://schemas.microsoft.com/office/drawing/2014/main" val="2431879473"/>
                    </a:ext>
                  </a:extLst>
                </a:gridCol>
                <a:gridCol w="1657952">
                  <a:extLst>
                    <a:ext uri="{9D8B030D-6E8A-4147-A177-3AD203B41FA5}">
                      <a16:colId xmlns:a16="http://schemas.microsoft.com/office/drawing/2014/main" val="20001"/>
                    </a:ext>
                  </a:extLst>
                </a:gridCol>
                <a:gridCol w="1657952">
                  <a:extLst>
                    <a:ext uri="{9D8B030D-6E8A-4147-A177-3AD203B41FA5}">
                      <a16:colId xmlns:a16="http://schemas.microsoft.com/office/drawing/2014/main" val="1920860900"/>
                    </a:ext>
                  </a:extLst>
                </a:gridCol>
                <a:gridCol w="1657952">
                  <a:extLst>
                    <a:ext uri="{9D8B030D-6E8A-4147-A177-3AD203B41FA5}">
                      <a16:colId xmlns:a16="http://schemas.microsoft.com/office/drawing/2014/main" val="2142640624"/>
                    </a:ext>
                  </a:extLst>
                </a:gridCol>
                <a:gridCol w="1657952">
                  <a:extLst>
                    <a:ext uri="{9D8B030D-6E8A-4147-A177-3AD203B41FA5}">
                      <a16:colId xmlns:a16="http://schemas.microsoft.com/office/drawing/2014/main" val="4191319470"/>
                    </a:ext>
                  </a:extLst>
                </a:gridCol>
              </a:tblGrid>
              <a:tr h="562382">
                <a:tc>
                  <a:txBody>
                    <a:bodyPr/>
                    <a:lstStyle/>
                    <a:p>
                      <a:pPr algn="ctr" fontAlgn="ct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lumMod val="65000"/>
                      </a:schemeClr>
                    </a:solidFill>
                  </a:tcPr>
                </a:tc>
                <a:tc>
                  <a:txBody>
                    <a:bodyPr/>
                    <a:lstStyle/>
                    <a:p>
                      <a:pPr algn="ctr" fontAlgn="ctr"/>
                      <a:r>
                        <a:rPr lang="ja-JP" altLang="en-US" sz="1900" b="0" i="0" u="none" strike="noStrike" dirty="0">
                          <a:solidFill>
                            <a:srgbClr val="000000"/>
                          </a:solidFill>
                          <a:effectLst/>
                          <a:latin typeface="メイリオ" panose="020B0604030504040204" pitchFamily="50" charset="-128"/>
                          <a:ea typeface="メイリオ" panose="020B0604030504040204" pitchFamily="50" charset="-128"/>
                        </a:rPr>
                        <a:t>①ターゲット</a:t>
                      </a: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65000"/>
                      </a:schemeClr>
                    </a:solidFill>
                  </a:tcPr>
                </a:tc>
                <a:tc>
                  <a:txBody>
                    <a:bodyPr/>
                    <a:lstStyle/>
                    <a:p>
                      <a:pPr algn="ctr" fontAlgn="ctr"/>
                      <a:r>
                        <a:rPr lang="ja-JP" altLang="en-US" sz="1900" b="0" i="0" u="none" strike="noStrike" dirty="0">
                          <a:solidFill>
                            <a:srgbClr val="000000"/>
                          </a:solidFill>
                          <a:effectLst/>
                          <a:latin typeface="メイリオ" panose="020B0604030504040204" pitchFamily="50" charset="-128"/>
                          <a:ea typeface="メイリオ" panose="020B0604030504040204" pitchFamily="50" charset="-128"/>
                        </a:rPr>
                        <a:t>②客層</a:t>
                      </a: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ja-JP" altLang="en-US" sz="1900" b="0" i="0" u="none" strike="noStrike" dirty="0">
                          <a:solidFill>
                            <a:srgbClr val="000000"/>
                          </a:solidFill>
                          <a:effectLst/>
                          <a:latin typeface="メイリオ" panose="020B0604030504040204" pitchFamily="50" charset="-128"/>
                          <a:ea typeface="メイリオ" panose="020B0604030504040204" pitchFamily="50" charset="-128"/>
                        </a:rPr>
                        <a:t>③客数</a:t>
                      </a: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ja-JP" altLang="en-US" sz="1900" b="0" i="0" u="none" strike="noStrike" dirty="0">
                          <a:solidFill>
                            <a:srgbClr val="000000"/>
                          </a:solidFill>
                          <a:effectLst/>
                          <a:latin typeface="メイリオ" panose="020B0604030504040204" pitchFamily="50" charset="-128"/>
                          <a:ea typeface="メイリオ" panose="020B0604030504040204" pitchFamily="50" charset="-128"/>
                        </a:rPr>
                        <a:t>④大人数</a:t>
                      </a: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250202007"/>
                  </a:ext>
                </a:extLst>
              </a:tr>
              <a:tr h="1136013">
                <a:tc>
                  <a:txBody>
                    <a:bodyPr/>
                    <a:lstStyle/>
                    <a:p>
                      <a:pPr algn="ctr" fontAlgn="ctr"/>
                      <a:r>
                        <a:rPr lang="ja-JP" altLang="en-US" sz="1900" b="0" i="0" u="none" strike="noStrike" dirty="0" err="1">
                          <a:solidFill>
                            <a:schemeClr val="dk1"/>
                          </a:solidFill>
                          <a:effectLst/>
                          <a:latin typeface="メイリオ" panose="020B0604030504040204" pitchFamily="50" charset="-128"/>
                          <a:ea typeface="メイリオ" panose="020B0604030504040204" pitchFamily="50" charset="-128"/>
                        </a:rPr>
                        <a:t>びす</a:t>
                      </a:r>
                      <a:r>
                        <a:rPr lang="ja-JP" altLang="en-US" sz="1900" b="0" i="0" u="none" strike="noStrike" dirty="0">
                          <a:solidFill>
                            <a:schemeClr val="dk1"/>
                          </a:solidFill>
                          <a:effectLst/>
                          <a:latin typeface="メイリオ" panose="020B0604030504040204" pitchFamily="50" charset="-128"/>
                          <a:ea typeface="メイリオ" panose="020B0604030504040204" pitchFamily="50" charset="-128"/>
                        </a:rPr>
                        <a:t>椿</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900" u="none" strike="noStrike" dirty="0">
                          <a:effectLst/>
                          <a:latin typeface="メイリオ" panose="020B0604030504040204" pitchFamily="50" charset="-128"/>
                          <a:ea typeface="メイリオ" panose="020B0604030504040204" pitchFamily="50" charset="-128"/>
                        </a:rPr>
                        <a:t>学生</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900" b="0" i="0" u="none" strike="noStrike" dirty="0">
                          <a:solidFill>
                            <a:schemeClr val="dk1"/>
                          </a:solidFill>
                          <a:effectLst/>
                          <a:latin typeface="メイリオ" panose="020B0604030504040204" pitchFamily="50" charset="-128"/>
                          <a:ea typeface="メイリオ" panose="020B0604030504040204" pitchFamily="50" charset="-128"/>
                        </a:rPr>
                        <a:t>変化なし</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900" b="1" i="0" u="none" strike="noStrike" dirty="0">
                          <a:solidFill>
                            <a:srgbClr val="0070C0"/>
                          </a:solidFill>
                          <a:effectLst/>
                          <a:latin typeface="メイリオ" panose="020B0604030504040204" pitchFamily="50" charset="-128"/>
                          <a:ea typeface="メイリオ" panose="020B0604030504040204" pitchFamily="50" charset="-128"/>
                        </a:rPr>
                        <a:t>減少</a:t>
                      </a: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900" b="1" i="0" u="none" strike="noStrike" dirty="0">
                          <a:solidFill>
                            <a:srgbClr val="0070C0"/>
                          </a:solidFill>
                          <a:effectLst/>
                          <a:latin typeface="メイリオ" panose="020B0604030504040204" pitchFamily="50" charset="-128"/>
                          <a:ea typeface="メイリオ" panose="020B0604030504040204" pitchFamily="50" charset="-128"/>
                        </a:rPr>
                        <a:t>減少</a:t>
                      </a: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99837462"/>
                  </a:ext>
                </a:extLst>
              </a:tr>
              <a:tr h="1136013">
                <a:tc>
                  <a:txBody>
                    <a:bodyPr/>
                    <a:lstStyle/>
                    <a:p>
                      <a:pPr algn="ctr" fontAlgn="ctr"/>
                      <a:r>
                        <a:rPr lang="ja-JP" altLang="en-US" sz="1900" b="0" i="0" u="none" strike="noStrike" dirty="0">
                          <a:solidFill>
                            <a:schemeClr val="dk1"/>
                          </a:solidFill>
                          <a:effectLst/>
                          <a:latin typeface="メイリオ" panose="020B0604030504040204" pitchFamily="50" charset="-128"/>
                          <a:ea typeface="メイリオ" panose="020B0604030504040204" pitchFamily="50" charset="-128"/>
                        </a:rPr>
                        <a:t>鳥放題</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900" u="none" strike="noStrike" dirty="0">
                          <a:effectLst/>
                          <a:latin typeface="メイリオ" panose="020B0604030504040204" pitchFamily="50" charset="-128"/>
                          <a:ea typeface="メイリオ" panose="020B0604030504040204" pitchFamily="50" charset="-128"/>
                        </a:rPr>
                        <a:t>学生・家族</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900" b="0" i="0" u="none" strike="noStrike" dirty="0">
                          <a:solidFill>
                            <a:schemeClr val="dk1"/>
                          </a:solidFill>
                          <a:effectLst/>
                          <a:latin typeface="メイリオ" panose="020B0604030504040204" pitchFamily="50" charset="-128"/>
                          <a:ea typeface="メイリオ" panose="020B0604030504040204" pitchFamily="50" charset="-128"/>
                        </a:rPr>
                        <a:t>家族連れ</a:t>
                      </a:r>
                      <a:r>
                        <a:rPr lang="ja-JP" altLang="en-US" sz="1900" b="1" i="0" u="none" strike="noStrike" dirty="0">
                          <a:solidFill>
                            <a:srgbClr val="0070C0"/>
                          </a:solidFill>
                          <a:effectLst/>
                          <a:latin typeface="メイリオ" panose="020B0604030504040204" pitchFamily="50" charset="-128"/>
                          <a:ea typeface="メイリオ" panose="020B0604030504040204" pitchFamily="50" charset="-128"/>
                        </a:rPr>
                        <a:t>減少</a:t>
                      </a:r>
                      <a:endParaRPr lang="en-US" altLang="ja-JP" sz="1900" b="1" i="0" u="none" strike="noStrike" dirty="0">
                        <a:solidFill>
                          <a:srgbClr val="0070C0"/>
                        </a:solidFill>
                        <a:effectLst/>
                        <a:latin typeface="メイリオ" panose="020B0604030504040204" pitchFamily="50" charset="-128"/>
                        <a:ea typeface="メイリオ" panose="020B0604030504040204" pitchFamily="50" charset="-128"/>
                      </a:endParaRPr>
                    </a:p>
                    <a:p>
                      <a:pPr algn="ctr" fontAlgn="ctr"/>
                      <a:r>
                        <a:rPr lang="ja-JP" altLang="en-US" sz="1900" b="0" i="0" u="none" strike="noStrike" dirty="0">
                          <a:solidFill>
                            <a:schemeClr val="dk1"/>
                          </a:solidFill>
                          <a:effectLst/>
                          <a:latin typeface="メイリオ" panose="020B0604030504040204" pitchFamily="50" charset="-128"/>
                          <a:ea typeface="メイリオ" panose="020B0604030504040204" pitchFamily="50" charset="-128"/>
                        </a:rPr>
                        <a:t>学生</a:t>
                      </a:r>
                      <a:r>
                        <a:rPr lang="ja-JP" altLang="en-US" sz="1900" b="1" i="0" u="none" strike="noStrike" dirty="0">
                          <a:solidFill>
                            <a:srgbClr val="FF0000"/>
                          </a:solidFill>
                          <a:effectLst/>
                          <a:latin typeface="メイリオ" panose="020B0604030504040204" pitchFamily="50" charset="-128"/>
                          <a:ea typeface="メイリオ" panose="020B0604030504040204" pitchFamily="50" charset="-128"/>
                        </a:rPr>
                        <a:t>増加</a:t>
                      </a:r>
                      <a:endParaRPr lang="en-US" altLang="ja-JP" sz="1900" b="1" i="0" u="none" strike="noStrike" dirty="0">
                        <a:solidFill>
                          <a:srgbClr val="FF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900" b="0" i="0" u="none" strike="noStrike" dirty="0">
                          <a:solidFill>
                            <a:schemeClr val="dk1"/>
                          </a:solidFill>
                          <a:effectLst/>
                          <a:latin typeface="メイリオ" panose="020B0604030504040204" pitchFamily="50" charset="-128"/>
                          <a:ea typeface="メイリオ" panose="020B0604030504040204" pitchFamily="50" charset="-128"/>
                        </a:rPr>
                        <a:t>変化なし</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900" b="0" i="0" u="none" strike="noStrike" dirty="0">
                          <a:solidFill>
                            <a:schemeClr val="dk1"/>
                          </a:solidFill>
                          <a:effectLst/>
                          <a:latin typeface="メイリオ" panose="020B0604030504040204" pitchFamily="50" charset="-128"/>
                          <a:ea typeface="メイリオ" panose="020B0604030504040204" pitchFamily="50" charset="-128"/>
                        </a:rPr>
                        <a:t>変化なし</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756973"/>
                  </a:ext>
                </a:extLst>
              </a:tr>
              <a:tr h="1136013">
                <a:tc>
                  <a:txBody>
                    <a:bodyPr/>
                    <a:lstStyle/>
                    <a:p>
                      <a:pPr algn="ctr" fontAlgn="ctr"/>
                      <a:r>
                        <a:rPr lang="ja-JP" altLang="en-US" sz="1900" u="none" strike="noStrike" dirty="0" err="1">
                          <a:effectLst/>
                          <a:latin typeface="メイリオ" panose="020B0604030504040204" pitchFamily="50" charset="-128"/>
                          <a:ea typeface="メイリオ" panose="020B0604030504040204" pitchFamily="50" charset="-128"/>
                        </a:rPr>
                        <a:t>さん</a:t>
                      </a:r>
                      <a:r>
                        <a:rPr lang="ja-JP" altLang="en-US" sz="1900" u="none" strike="noStrike" dirty="0">
                          <a:effectLst/>
                          <a:latin typeface="メイリオ" panose="020B0604030504040204" pitchFamily="50" charset="-128"/>
                          <a:ea typeface="メイリオ" panose="020B0604030504040204" pitchFamily="50" charset="-128"/>
                        </a:rPr>
                        <a:t>吉</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1900" u="none" strike="noStrike" dirty="0">
                          <a:effectLst/>
                          <a:latin typeface="メイリオ" panose="020B0604030504040204" pitchFamily="50" charset="-128"/>
                          <a:ea typeface="メイリオ" panose="020B0604030504040204" pitchFamily="50" charset="-128"/>
                        </a:rPr>
                        <a:t>若手の</a:t>
                      </a:r>
                      <a:br>
                        <a:rPr lang="ja-JP" altLang="en-US" sz="1900" u="none" strike="noStrike" dirty="0">
                          <a:effectLst/>
                          <a:latin typeface="メイリオ" panose="020B0604030504040204" pitchFamily="50" charset="-128"/>
                          <a:ea typeface="メイリオ" panose="020B0604030504040204" pitchFamily="50" charset="-128"/>
                        </a:rPr>
                      </a:br>
                      <a:r>
                        <a:rPr lang="ja-JP" altLang="en-US" sz="1900" u="none" strike="noStrike" dirty="0">
                          <a:effectLst/>
                          <a:latin typeface="メイリオ" panose="020B0604030504040204" pitchFamily="50" charset="-128"/>
                          <a:ea typeface="メイリオ" panose="020B0604030504040204" pitchFamily="50" charset="-128"/>
                        </a:rPr>
                        <a:t>病院関係者</a:t>
                      </a:r>
                      <a:endParaRPr lang="ja-JP" altLang="en-US" sz="1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1900" u="none" strike="noStrike" dirty="0">
                          <a:effectLst/>
                          <a:latin typeface="メイリオ" panose="020B0604030504040204" pitchFamily="50" charset="-128"/>
                          <a:ea typeface="メイリオ" panose="020B0604030504040204" pitchFamily="50" charset="-128"/>
                        </a:rPr>
                        <a:t>病院関係者の</a:t>
                      </a:r>
                      <a:br>
                        <a:rPr lang="ja-JP" altLang="en-US" sz="1900" u="none" strike="noStrike" dirty="0">
                          <a:effectLst/>
                          <a:latin typeface="メイリオ" panose="020B0604030504040204" pitchFamily="50" charset="-128"/>
                          <a:ea typeface="メイリオ" panose="020B0604030504040204" pitchFamily="50" charset="-128"/>
                        </a:rPr>
                      </a:br>
                      <a:r>
                        <a:rPr lang="ja-JP" altLang="en-US" sz="1900" u="none" strike="noStrike" dirty="0">
                          <a:effectLst/>
                          <a:latin typeface="メイリオ" panose="020B0604030504040204" pitchFamily="50" charset="-128"/>
                          <a:ea typeface="メイリオ" panose="020B0604030504040204" pitchFamily="50" charset="-128"/>
                        </a:rPr>
                        <a:t>割合</a:t>
                      </a:r>
                      <a:r>
                        <a:rPr lang="ja-JP" altLang="en-US" sz="1900" b="1" u="none" strike="noStrike" dirty="0">
                          <a:solidFill>
                            <a:srgbClr val="FF0000"/>
                          </a:solidFill>
                          <a:effectLst/>
                          <a:latin typeface="メイリオ" panose="020B0604030504040204" pitchFamily="50" charset="-128"/>
                          <a:ea typeface="メイリオ" panose="020B0604030504040204" pitchFamily="50" charset="-128"/>
                        </a:rPr>
                        <a:t>増加</a:t>
                      </a:r>
                      <a:endParaRPr lang="ja-JP" altLang="en-US" sz="1900" b="1" i="0" u="none" strike="noStrike" dirty="0">
                        <a:solidFill>
                          <a:srgbClr val="FF000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1900" b="1" u="none" strike="noStrike" dirty="0">
                          <a:solidFill>
                            <a:srgbClr val="0070C0"/>
                          </a:solidFill>
                          <a:effectLst/>
                          <a:latin typeface="メイリオ" panose="020B0604030504040204" pitchFamily="50" charset="-128"/>
                          <a:ea typeface="メイリオ" panose="020B0604030504040204" pitchFamily="50" charset="-128"/>
                        </a:rPr>
                        <a:t>減少</a:t>
                      </a:r>
                      <a:endParaRPr lang="ja-JP" altLang="en-US" sz="1900" b="1" i="0" u="none" strike="noStrike" dirty="0">
                        <a:solidFill>
                          <a:srgbClr val="0070C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1900" b="1" u="none" strike="noStrike" dirty="0">
                          <a:solidFill>
                            <a:srgbClr val="0070C0"/>
                          </a:solidFill>
                          <a:effectLst/>
                          <a:latin typeface="メイリオ" panose="020B0604030504040204" pitchFamily="50" charset="-128"/>
                          <a:ea typeface="メイリオ" panose="020B0604030504040204" pitchFamily="50" charset="-128"/>
                        </a:rPr>
                        <a:t>かなり減少</a:t>
                      </a:r>
                      <a:endParaRPr lang="ja-JP" altLang="en-US" sz="1900" b="1" i="0" u="none" strike="noStrike" dirty="0">
                        <a:solidFill>
                          <a:srgbClr val="0070C0"/>
                        </a:solidFill>
                        <a:effectLst/>
                        <a:latin typeface="メイリオ" panose="020B0604030504040204" pitchFamily="50" charset="-128"/>
                        <a:ea typeface="メイリオ" panose="020B0604030504040204" pitchFamily="50" charset="-128"/>
                      </a:endParaRPr>
                    </a:p>
                  </a:txBody>
                  <a:tcPr marL="5982" marR="5982" marT="5982" marB="35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2008212"/>
                  </a:ext>
                </a:extLst>
              </a:tr>
            </a:tbl>
          </a:graphicData>
        </a:graphic>
      </p:graphicFrame>
      <p:sp>
        <p:nvSpPr>
          <p:cNvPr id="2" name="テキスト ボックス 1"/>
          <p:cNvSpPr txBox="1"/>
          <p:nvPr/>
        </p:nvSpPr>
        <p:spPr>
          <a:xfrm>
            <a:off x="410894" y="1688369"/>
            <a:ext cx="697627" cy="400110"/>
          </a:xfrm>
          <a:prstGeom prst="rect">
            <a:avLst/>
          </a:prstGeom>
          <a:noFill/>
        </p:spPr>
        <p:txBody>
          <a:bodyPr wrap="none" rtlCol="0">
            <a:spAutoFit/>
          </a:bodyPr>
          <a:lstStyle/>
          <a:p>
            <a:r>
              <a:rPr lang="ja-JP" altLang="en-US" sz="2000" dirty="0">
                <a:solidFill>
                  <a:prstClr val="black"/>
                </a:solidFill>
                <a:latin typeface="メイリオ" panose="020B0604030504040204" pitchFamily="50" charset="-128"/>
                <a:ea typeface="メイリオ" panose="020B0604030504040204" pitchFamily="50" charset="-128"/>
              </a:rPr>
              <a:t>店舗</a:t>
            </a:r>
          </a:p>
        </p:txBody>
      </p:sp>
      <p:sp>
        <p:nvSpPr>
          <p:cNvPr id="11" name="テキスト ボックス 10"/>
          <p:cNvSpPr txBox="1"/>
          <p:nvPr/>
        </p:nvSpPr>
        <p:spPr>
          <a:xfrm>
            <a:off x="1262854" y="1488314"/>
            <a:ext cx="697627" cy="400110"/>
          </a:xfrm>
          <a:prstGeom prst="rect">
            <a:avLst/>
          </a:prstGeom>
          <a:noFill/>
        </p:spPr>
        <p:txBody>
          <a:bodyPr wrap="none" rtlCol="0">
            <a:spAutoFit/>
          </a:bodyPr>
          <a:lstStyle/>
          <a:p>
            <a:r>
              <a:rPr lang="ja-JP" altLang="en-US" sz="2000" dirty="0">
                <a:solidFill>
                  <a:prstClr val="black"/>
                </a:solidFill>
                <a:latin typeface="メイリオ" panose="020B0604030504040204" pitchFamily="50" charset="-128"/>
                <a:ea typeface="メイリオ" panose="020B0604030504040204" pitchFamily="50" charset="-128"/>
              </a:rPr>
              <a:t>項目</a:t>
            </a:r>
          </a:p>
        </p:txBody>
      </p:sp>
      <p:pic>
        <p:nvPicPr>
          <p:cNvPr id="12" name="図 11"/>
          <p:cNvPicPr>
            <a:picLocks noChangeAspect="1"/>
          </p:cNvPicPr>
          <p:nvPr/>
        </p:nvPicPr>
        <p:blipFill>
          <a:blip r:embed="rId7"/>
          <a:stretch>
            <a:fillRect/>
          </a:stretch>
        </p:blipFill>
        <p:spPr>
          <a:xfrm>
            <a:off x="6607622" y="38667"/>
            <a:ext cx="2280467" cy="961403"/>
          </a:xfrm>
          <a:prstGeom prst="rect">
            <a:avLst/>
          </a:prstGeom>
        </p:spPr>
      </p:pic>
      <p:sp>
        <p:nvSpPr>
          <p:cNvPr id="13" name="スライド番号プレースホルダー 6"/>
          <p:cNvSpPr>
            <a:spLocks noGrp="1"/>
          </p:cNvSpPr>
          <p:nvPr>
            <p:ph type="sldNum" sz="quarter" idx="12"/>
          </p:nvPr>
        </p:nvSpPr>
        <p:spPr>
          <a:xfrm>
            <a:off x="-1538737" y="6451048"/>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16</a:t>
            </a:fld>
            <a:endParaRPr lang="en-US"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34068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p:cNvGraphicFramePr>
            <a:graphicFrameLocks noChangeAspect="1"/>
          </p:cNvGraphicFramePr>
          <p:nvPr>
            <p:extLst>
              <p:ext uri="{D42A27DB-BD31-4B8C-83A1-F6EECF244321}">
                <p14:modId xmlns:p14="http://schemas.microsoft.com/office/powerpoint/2010/main" val="1501339267"/>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141"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1693404634"/>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142" name="Worksheet" r:id="rId5" imgW="12138554" imgH="5707270" progId="Excel.Sheet.12">
                  <p:embed/>
                </p:oleObj>
              </mc:Choice>
              <mc:Fallback>
                <p:oleObj name="Worksheet" r:id="rId5" imgW="12138554" imgH="5707270" progId="Excel.Sheet.12">
                  <p:embed/>
                  <p:pic>
                    <p:nvPicPr>
                      <p:cNvPr id="0" name=""/>
                      <p:cNvPicPr/>
                      <p:nvPr/>
                    </p:nvPicPr>
                    <p:blipFill>
                      <a:blip r:embed="rId4">
                        <a:lum/>
                      </a:blip>
                      <a:stretch>
                        <a:fillRect/>
                      </a:stretch>
                    </p:blipFill>
                    <p:spPr>
                      <a:xfrm>
                        <a:off x="0" y="2"/>
                        <a:ext cx="9144000" cy="1112805"/>
                      </a:xfrm>
                      <a:prstGeom prst="rect">
                        <a:avLst/>
                      </a:prstGeom>
                    </p:spPr>
                  </p:pic>
                </p:oleObj>
              </mc:Fallback>
            </mc:AlternateContent>
          </a:graphicData>
        </a:graphic>
      </p:graphicFrame>
      <p:sp>
        <p:nvSpPr>
          <p:cNvPr id="9" name="テキスト ボックス 8"/>
          <p:cNvSpPr txBox="1"/>
          <p:nvPr/>
        </p:nvSpPr>
        <p:spPr>
          <a:xfrm>
            <a:off x="267419" y="284672"/>
            <a:ext cx="4288353" cy="707886"/>
          </a:xfrm>
          <a:prstGeom prst="rect">
            <a:avLst/>
          </a:prstGeom>
          <a:noFill/>
        </p:spPr>
        <p:txBody>
          <a:bodyPr wrap="none" rtlCol="0">
            <a:spAutoFit/>
          </a:bodyPr>
          <a:lstStyle/>
          <a:p>
            <a:pPr defTabSz="457200"/>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店舗への調査結果</a:t>
            </a:r>
          </a:p>
        </p:txBody>
      </p:sp>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5" name="テキスト ボックス 4"/>
          <p:cNvSpPr txBox="1"/>
          <p:nvPr/>
        </p:nvSpPr>
        <p:spPr>
          <a:xfrm>
            <a:off x="361664" y="1519767"/>
            <a:ext cx="7998642" cy="584775"/>
          </a:xfrm>
          <a:prstGeom prst="rect">
            <a:avLst/>
          </a:prstGeom>
          <a:noFill/>
        </p:spPr>
        <p:txBody>
          <a:bodyPr wrap="square" rtlCol="0">
            <a:spAutoFit/>
          </a:bodyPr>
          <a:lstStyle/>
          <a:p>
            <a:pPr defTabSz="457200"/>
            <a:r>
              <a:rPr kumimoji="0" lang="ja-JP" altLang="en-US" sz="3200" b="1" dirty="0">
                <a:solidFill>
                  <a:prstClr val="black"/>
                </a:solidFill>
                <a:latin typeface="メイリオ" panose="020B0604030504040204" pitchFamily="50" charset="-128"/>
                <a:ea typeface="メイリオ" panose="020B0604030504040204" pitchFamily="50" charset="-128"/>
              </a:rPr>
              <a:t>・宴会等、全体的に居酒屋の利用が減少</a:t>
            </a:r>
            <a:endParaRPr kumimoji="0" lang="en-US" altLang="ja-JP" sz="3200" b="1" dirty="0">
              <a:solidFill>
                <a:prstClr val="black"/>
              </a:solidFill>
              <a:latin typeface="メイリオ" panose="020B0604030504040204" pitchFamily="50" charset="-128"/>
              <a:ea typeface="メイリオ" panose="020B0604030504040204" pitchFamily="50" charset="-128"/>
            </a:endParaRPr>
          </a:p>
        </p:txBody>
      </p:sp>
      <p:pic>
        <p:nvPicPr>
          <p:cNvPr id="10" name="図 9"/>
          <p:cNvPicPr>
            <a:picLocks noChangeAspect="1"/>
          </p:cNvPicPr>
          <p:nvPr/>
        </p:nvPicPr>
        <p:blipFill>
          <a:blip r:embed="rId7"/>
          <a:stretch>
            <a:fillRect/>
          </a:stretch>
        </p:blipFill>
        <p:spPr>
          <a:xfrm>
            <a:off x="6607620" y="38665"/>
            <a:ext cx="2280467" cy="961403"/>
          </a:xfrm>
          <a:prstGeom prst="rect">
            <a:avLst/>
          </a:prstGeom>
        </p:spPr>
      </p:pic>
      <p:sp>
        <p:nvSpPr>
          <p:cNvPr id="11" name="スライド番号プレースホルダー 6"/>
          <p:cNvSpPr>
            <a:spLocks noGrp="1"/>
          </p:cNvSpPr>
          <p:nvPr>
            <p:ph type="sldNum" sz="quarter" idx="12"/>
          </p:nvPr>
        </p:nvSpPr>
        <p:spPr>
          <a:xfrm>
            <a:off x="-1538737" y="6451046"/>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17</a:t>
            </a:fld>
            <a:endParaRPr lang="en-US" b="1" dirty="0">
              <a:solidFill>
                <a:srgbClr val="FF097A"/>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518663" y="3948990"/>
            <a:ext cx="5712106" cy="1384995"/>
          </a:xfrm>
          <a:prstGeom prst="rect">
            <a:avLst/>
          </a:prstGeom>
        </p:spPr>
        <p:txBody>
          <a:bodyPr wrap="square">
            <a:spAutoFit/>
          </a:bodyPr>
          <a:lstStyle/>
          <a:p>
            <a:pPr defTabSz="457200"/>
            <a:r>
              <a:rPr kumimoji="0" lang="ja-JP" altLang="en-US" sz="2800" b="1" dirty="0">
                <a:solidFill>
                  <a:prstClr val="black"/>
                </a:solidFill>
                <a:latin typeface="メイリオ" panose="020B0604030504040204" pitchFamily="50" charset="-128"/>
                <a:ea typeface="メイリオ" panose="020B0604030504040204" pitchFamily="50" charset="-128"/>
              </a:rPr>
              <a:t>・</a:t>
            </a:r>
            <a:r>
              <a:rPr kumimoji="0" lang="en-US" altLang="ja-JP" sz="2800" b="1" dirty="0">
                <a:solidFill>
                  <a:prstClr val="black"/>
                </a:solidFill>
                <a:latin typeface="メイリオ" panose="020B0604030504040204" pitchFamily="50" charset="-128"/>
                <a:ea typeface="メイリオ" panose="020B0604030504040204" pitchFamily="50" charset="-128"/>
              </a:rPr>
              <a:t>SNS</a:t>
            </a:r>
            <a:r>
              <a:rPr kumimoji="0" lang="ja-JP" altLang="en-US" sz="2800" b="1" dirty="0">
                <a:solidFill>
                  <a:prstClr val="black"/>
                </a:solidFill>
                <a:latin typeface="メイリオ" panose="020B0604030504040204" pitchFamily="50" charset="-128"/>
                <a:ea typeface="メイリオ" panose="020B0604030504040204" pitchFamily="50" charset="-128"/>
              </a:rPr>
              <a:t>等を通じた客の行動の変化</a:t>
            </a:r>
            <a:endParaRPr kumimoji="0" lang="en-US" altLang="ja-JP" sz="2800" b="1"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b="1"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800" b="1" dirty="0">
                <a:solidFill>
                  <a:prstClr val="black"/>
                </a:solidFill>
                <a:latin typeface="メイリオ" panose="020B0604030504040204" pitchFamily="50" charset="-128"/>
                <a:ea typeface="メイリオ" panose="020B0604030504040204" pitchFamily="50" charset="-128"/>
              </a:rPr>
              <a:t>・食べ物メインの客の増加</a:t>
            </a:r>
            <a:endParaRPr kumimoji="0" lang="en-US" altLang="ja-JP" sz="2800" b="1" dirty="0">
              <a:solidFill>
                <a:prstClr val="black"/>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175224" y="3053013"/>
            <a:ext cx="4185761"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また、ここ最近の動向として</a:t>
            </a:r>
          </a:p>
        </p:txBody>
      </p:sp>
    </p:spTree>
    <p:extLst>
      <p:ext uri="{BB962C8B-B14F-4D97-AF65-F5344CB8AC3E}">
        <p14:creationId xmlns:p14="http://schemas.microsoft.com/office/powerpoint/2010/main" val="674439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1123293805"/>
              </p:ext>
            </p:extLst>
          </p:nvPr>
        </p:nvGraphicFramePr>
        <p:xfrm>
          <a:off x="0" y="6043613"/>
          <a:ext cx="9144000" cy="814387"/>
        </p:xfrm>
        <a:graphic>
          <a:graphicData uri="http://schemas.openxmlformats.org/presentationml/2006/ole">
            <mc:AlternateContent xmlns:mc="http://schemas.openxmlformats.org/markup-compatibility/2006">
              <mc:Choice xmlns:v="urn:schemas-microsoft-com:vml" Requires="v">
                <p:oleObj spid="_x0000_s49400" name="Worksheet" r:id="rId3" imgW="12138554" imgH="5707270" progId="Excel.Sheet.12">
                  <p:embed/>
                </p:oleObj>
              </mc:Choice>
              <mc:Fallback>
                <p:oleObj name="Worksheet" r:id="rId3" imgW="12138554" imgH="5707270" progId="Excel.Sheet.12">
                  <p:embed/>
                  <p:pic>
                    <p:nvPicPr>
                      <p:cNvPr id="28" name="オブジェクト 27"/>
                      <p:cNvPicPr/>
                      <p:nvPr/>
                    </p:nvPicPr>
                    <p:blipFill>
                      <a:blip r:embed="rId4">
                        <a:lum/>
                      </a:blip>
                      <a:stretch>
                        <a:fillRect/>
                      </a:stretch>
                    </p:blipFill>
                    <p:spPr>
                      <a:xfrm>
                        <a:off x="0" y="6043613"/>
                        <a:ext cx="9144000" cy="814387"/>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1681910854"/>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49401" name="Worksheet" r:id="rId5" imgW="12138554" imgH="5707270" progId="Excel.Sheet.12">
                  <p:embed/>
                </p:oleObj>
              </mc:Choice>
              <mc:Fallback>
                <p:oleObj name="Worksheet" r:id="rId5" imgW="12138554" imgH="5707270" progId="Excel.Sheet.12">
                  <p:embed/>
                  <p:pic>
                    <p:nvPicPr>
                      <p:cNvPr id="27" name="オブジェクト 26"/>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pSp>
        <p:nvGrpSpPr>
          <p:cNvPr id="21" name="グループ化 20"/>
          <p:cNvGrpSpPr/>
          <p:nvPr/>
        </p:nvGrpSpPr>
        <p:grpSpPr>
          <a:xfrm>
            <a:off x="0" y="0"/>
            <a:ext cx="9144000" cy="6858000"/>
            <a:chOff x="0" y="0"/>
            <a:chExt cx="9144000" cy="4173460"/>
          </a:xfrm>
        </p:grpSpPr>
        <p:sp>
          <p:nvSpPr>
            <p:cNvPr id="22" name="Freeform 5"/>
            <p:cNvSpPr>
              <a:spLocks/>
            </p:cNvSpPr>
            <p:nvPr/>
          </p:nvSpPr>
          <p:spPr bwMode="auto">
            <a:xfrm>
              <a:off x="0" y="268210"/>
              <a:ext cx="9144000" cy="3905250"/>
            </a:xfrm>
            <a:custGeom>
              <a:avLst/>
              <a:gdLst>
                <a:gd name="T0" fmla="*/ 0 w 5760"/>
                <a:gd name="T1" fmla="*/ 2460 h 2460"/>
                <a:gd name="T2" fmla="*/ 1102 w 5760"/>
                <a:gd name="T3" fmla="*/ 2460 h 2460"/>
                <a:gd name="T4" fmla="*/ 1118 w 5760"/>
                <a:gd name="T5" fmla="*/ 2134 h 2460"/>
                <a:gd name="T6" fmla="*/ 1136 w 5760"/>
                <a:gd name="T7" fmla="*/ 1632 h 2460"/>
                <a:gd name="T8" fmla="*/ 1150 w 5760"/>
                <a:gd name="T9" fmla="*/ 994 h 2460"/>
                <a:gd name="T10" fmla="*/ 1152 w 5760"/>
                <a:gd name="T11" fmla="*/ 648 h 2460"/>
                <a:gd name="T12" fmla="*/ 1160 w 5760"/>
                <a:gd name="T13" fmla="*/ 1326 h 2460"/>
                <a:gd name="T14" fmla="*/ 1178 w 5760"/>
                <a:gd name="T15" fmla="*/ 1906 h 2460"/>
                <a:gd name="T16" fmla="*/ 1196 w 5760"/>
                <a:gd name="T17" fmla="*/ 2310 h 2460"/>
                <a:gd name="T18" fmla="*/ 2254 w 5760"/>
                <a:gd name="T19" fmla="*/ 2460 h 2460"/>
                <a:gd name="T20" fmla="*/ 2262 w 5760"/>
                <a:gd name="T21" fmla="*/ 2310 h 2460"/>
                <a:gd name="T22" fmla="*/ 2280 w 5760"/>
                <a:gd name="T23" fmla="*/ 1906 h 2460"/>
                <a:gd name="T24" fmla="*/ 2296 w 5760"/>
                <a:gd name="T25" fmla="*/ 1326 h 2460"/>
                <a:gd name="T26" fmla="*/ 2304 w 5760"/>
                <a:gd name="T27" fmla="*/ 648 h 2460"/>
                <a:gd name="T28" fmla="*/ 2306 w 5760"/>
                <a:gd name="T29" fmla="*/ 994 h 2460"/>
                <a:gd name="T30" fmla="*/ 2320 w 5760"/>
                <a:gd name="T31" fmla="*/ 1632 h 2460"/>
                <a:gd name="T32" fmla="*/ 2340 w 5760"/>
                <a:gd name="T33" fmla="*/ 2134 h 2460"/>
                <a:gd name="T34" fmla="*/ 2356 w 5760"/>
                <a:gd name="T35" fmla="*/ 2460 h 2460"/>
                <a:gd name="T36" fmla="*/ 3406 w 5760"/>
                <a:gd name="T37" fmla="*/ 2460 h 2460"/>
                <a:gd name="T38" fmla="*/ 3422 w 5760"/>
                <a:gd name="T39" fmla="*/ 2134 h 2460"/>
                <a:gd name="T40" fmla="*/ 3440 w 5760"/>
                <a:gd name="T41" fmla="*/ 1632 h 2460"/>
                <a:gd name="T42" fmla="*/ 3454 w 5760"/>
                <a:gd name="T43" fmla="*/ 994 h 2460"/>
                <a:gd name="T44" fmla="*/ 3456 w 5760"/>
                <a:gd name="T45" fmla="*/ 648 h 2460"/>
                <a:gd name="T46" fmla="*/ 3464 w 5760"/>
                <a:gd name="T47" fmla="*/ 1326 h 2460"/>
                <a:gd name="T48" fmla="*/ 3482 w 5760"/>
                <a:gd name="T49" fmla="*/ 1906 h 2460"/>
                <a:gd name="T50" fmla="*/ 3500 w 5760"/>
                <a:gd name="T51" fmla="*/ 2310 h 2460"/>
                <a:gd name="T52" fmla="*/ 4558 w 5760"/>
                <a:gd name="T53" fmla="*/ 2460 h 2460"/>
                <a:gd name="T54" fmla="*/ 4566 w 5760"/>
                <a:gd name="T55" fmla="*/ 2310 h 2460"/>
                <a:gd name="T56" fmla="*/ 4584 w 5760"/>
                <a:gd name="T57" fmla="*/ 1906 h 2460"/>
                <a:gd name="T58" fmla="*/ 4600 w 5760"/>
                <a:gd name="T59" fmla="*/ 1326 h 2460"/>
                <a:gd name="T60" fmla="*/ 4608 w 5760"/>
                <a:gd name="T61" fmla="*/ 648 h 2460"/>
                <a:gd name="T62" fmla="*/ 4610 w 5760"/>
                <a:gd name="T63" fmla="*/ 994 h 2460"/>
                <a:gd name="T64" fmla="*/ 4624 w 5760"/>
                <a:gd name="T65" fmla="*/ 1632 h 2460"/>
                <a:gd name="T66" fmla="*/ 4644 w 5760"/>
                <a:gd name="T67" fmla="*/ 2134 h 2460"/>
                <a:gd name="T68" fmla="*/ 4660 w 5760"/>
                <a:gd name="T69" fmla="*/ 2460 h 2460"/>
                <a:gd name="T70" fmla="*/ 5760 w 5760"/>
                <a:gd name="T71"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0" h="2460">
                  <a:moveTo>
                    <a:pt x="0" y="0"/>
                  </a:moveTo>
                  <a:lnTo>
                    <a:pt x="0" y="2460"/>
                  </a:lnTo>
                  <a:lnTo>
                    <a:pt x="1102" y="2460"/>
                  </a:lnTo>
                  <a:lnTo>
                    <a:pt x="1102" y="2460"/>
                  </a:lnTo>
                  <a:lnTo>
                    <a:pt x="1110" y="2310"/>
                  </a:lnTo>
                  <a:lnTo>
                    <a:pt x="1118" y="2134"/>
                  </a:lnTo>
                  <a:lnTo>
                    <a:pt x="1128" y="1906"/>
                  </a:lnTo>
                  <a:lnTo>
                    <a:pt x="1136" y="1632"/>
                  </a:lnTo>
                  <a:lnTo>
                    <a:pt x="1144" y="1326"/>
                  </a:lnTo>
                  <a:lnTo>
                    <a:pt x="1150" y="994"/>
                  </a:lnTo>
                  <a:lnTo>
                    <a:pt x="1152" y="648"/>
                  </a:lnTo>
                  <a:lnTo>
                    <a:pt x="1152" y="648"/>
                  </a:lnTo>
                  <a:lnTo>
                    <a:pt x="1154" y="994"/>
                  </a:lnTo>
                  <a:lnTo>
                    <a:pt x="1160" y="1326"/>
                  </a:lnTo>
                  <a:lnTo>
                    <a:pt x="1168" y="1632"/>
                  </a:lnTo>
                  <a:lnTo>
                    <a:pt x="1178" y="1906"/>
                  </a:lnTo>
                  <a:lnTo>
                    <a:pt x="1188" y="2134"/>
                  </a:lnTo>
                  <a:lnTo>
                    <a:pt x="1196" y="2310"/>
                  </a:lnTo>
                  <a:lnTo>
                    <a:pt x="1204" y="2460"/>
                  </a:lnTo>
                  <a:lnTo>
                    <a:pt x="2254" y="2460"/>
                  </a:lnTo>
                  <a:lnTo>
                    <a:pt x="2254" y="2460"/>
                  </a:lnTo>
                  <a:lnTo>
                    <a:pt x="2262" y="2310"/>
                  </a:lnTo>
                  <a:lnTo>
                    <a:pt x="2270" y="2134"/>
                  </a:lnTo>
                  <a:lnTo>
                    <a:pt x="2280" y="1906"/>
                  </a:lnTo>
                  <a:lnTo>
                    <a:pt x="2288" y="1632"/>
                  </a:lnTo>
                  <a:lnTo>
                    <a:pt x="2296" y="1326"/>
                  </a:lnTo>
                  <a:lnTo>
                    <a:pt x="2302" y="994"/>
                  </a:lnTo>
                  <a:lnTo>
                    <a:pt x="2304" y="648"/>
                  </a:lnTo>
                  <a:lnTo>
                    <a:pt x="2304" y="648"/>
                  </a:lnTo>
                  <a:lnTo>
                    <a:pt x="2306" y="994"/>
                  </a:lnTo>
                  <a:lnTo>
                    <a:pt x="2312" y="1326"/>
                  </a:lnTo>
                  <a:lnTo>
                    <a:pt x="2320" y="1632"/>
                  </a:lnTo>
                  <a:lnTo>
                    <a:pt x="2330" y="1906"/>
                  </a:lnTo>
                  <a:lnTo>
                    <a:pt x="2340" y="2134"/>
                  </a:lnTo>
                  <a:lnTo>
                    <a:pt x="2348" y="2310"/>
                  </a:lnTo>
                  <a:lnTo>
                    <a:pt x="2356" y="2460"/>
                  </a:lnTo>
                  <a:lnTo>
                    <a:pt x="3406" y="2460"/>
                  </a:lnTo>
                  <a:lnTo>
                    <a:pt x="3406" y="2460"/>
                  </a:lnTo>
                  <a:lnTo>
                    <a:pt x="3414" y="2310"/>
                  </a:lnTo>
                  <a:lnTo>
                    <a:pt x="3422" y="2134"/>
                  </a:lnTo>
                  <a:lnTo>
                    <a:pt x="3432" y="1906"/>
                  </a:lnTo>
                  <a:lnTo>
                    <a:pt x="3440" y="1632"/>
                  </a:lnTo>
                  <a:lnTo>
                    <a:pt x="3448" y="1326"/>
                  </a:lnTo>
                  <a:lnTo>
                    <a:pt x="3454" y="994"/>
                  </a:lnTo>
                  <a:lnTo>
                    <a:pt x="3456" y="648"/>
                  </a:lnTo>
                  <a:lnTo>
                    <a:pt x="3456" y="648"/>
                  </a:lnTo>
                  <a:lnTo>
                    <a:pt x="3458" y="994"/>
                  </a:lnTo>
                  <a:lnTo>
                    <a:pt x="3464" y="1326"/>
                  </a:lnTo>
                  <a:lnTo>
                    <a:pt x="3472" y="1632"/>
                  </a:lnTo>
                  <a:lnTo>
                    <a:pt x="3482" y="1906"/>
                  </a:lnTo>
                  <a:lnTo>
                    <a:pt x="3492" y="2134"/>
                  </a:lnTo>
                  <a:lnTo>
                    <a:pt x="3500" y="2310"/>
                  </a:lnTo>
                  <a:lnTo>
                    <a:pt x="3508" y="2460"/>
                  </a:lnTo>
                  <a:lnTo>
                    <a:pt x="4558" y="2460"/>
                  </a:lnTo>
                  <a:lnTo>
                    <a:pt x="4558" y="2460"/>
                  </a:lnTo>
                  <a:lnTo>
                    <a:pt x="4566" y="2310"/>
                  </a:lnTo>
                  <a:lnTo>
                    <a:pt x="4574" y="2134"/>
                  </a:lnTo>
                  <a:lnTo>
                    <a:pt x="4584" y="1906"/>
                  </a:lnTo>
                  <a:lnTo>
                    <a:pt x="4592" y="1632"/>
                  </a:lnTo>
                  <a:lnTo>
                    <a:pt x="4600" y="1326"/>
                  </a:lnTo>
                  <a:lnTo>
                    <a:pt x="4606" y="994"/>
                  </a:lnTo>
                  <a:lnTo>
                    <a:pt x="4608" y="648"/>
                  </a:lnTo>
                  <a:lnTo>
                    <a:pt x="4608" y="648"/>
                  </a:lnTo>
                  <a:lnTo>
                    <a:pt x="4610" y="994"/>
                  </a:lnTo>
                  <a:lnTo>
                    <a:pt x="4616" y="1326"/>
                  </a:lnTo>
                  <a:lnTo>
                    <a:pt x="4624" y="1632"/>
                  </a:lnTo>
                  <a:lnTo>
                    <a:pt x="4634" y="1906"/>
                  </a:lnTo>
                  <a:lnTo>
                    <a:pt x="4644" y="2134"/>
                  </a:lnTo>
                  <a:lnTo>
                    <a:pt x="4652" y="2310"/>
                  </a:lnTo>
                  <a:lnTo>
                    <a:pt x="4660" y="2460"/>
                  </a:lnTo>
                  <a:lnTo>
                    <a:pt x="5760" y="2460"/>
                  </a:lnTo>
                  <a:lnTo>
                    <a:pt x="5760" y="0"/>
                  </a:lnTo>
                  <a:lnTo>
                    <a:pt x="0" y="0"/>
                  </a:lnTo>
                  <a:close/>
                </a:path>
              </a:pathLst>
            </a:custGeom>
            <a:solidFill>
              <a:srgbClr val="700000"/>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23" name="正方形/長方形 22"/>
            <p:cNvSpPr/>
            <p:nvPr/>
          </p:nvSpPr>
          <p:spPr>
            <a:xfrm>
              <a:off x="115910"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846831"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577752"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308673"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703959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877051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p:cNvCxnSpPr/>
            <p:nvPr/>
          </p:nvCxnSpPr>
          <p:spPr>
            <a:xfrm>
              <a:off x="0" y="618186"/>
              <a:ext cx="9144000" cy="0"/>
            </a:xfrm>
            <a:prstGeom prst="line">
              <a:avLst/>
            </a:prstGeom>
            <a:ln w="15875">
              <a:solidFill>
                <a:srgbClr val="A40000"/>
              </a:solidFill>
              <a:prstDash val="lgDash"/>
            </a:ln>
          </p:spPr>
          <p:style>
            <a:lnRef idx="1">
              <a:schemeClr val="accent1"/>
            </a:lnRef>
            <a:fillRef idx="0">
              <a:schemeClr val="accent1"/>
            </a:fillRef>
            <a:effectRef idx="0">
              <a:schemeClr val="accent1"/>
            </a:effectRef>
            <a:fontRef idx="minor">
              <a:schemeClr val="tx1"/>
            </a:fontRef>
          </p:style>
        </p:cxnSp>
        <p:grpSp>
          <p:nvGrpSpPr>
            <p:cNvPr id="30" name="Group 8"/>
            <p:cNvGrpSpPr>
              <a:grpSpLocks noChangeAspect="1"/>
            </p:cNvGrpSpPr>
            <p:nvPr/>
          </p:nvGrpSpPr>
          <p:grpSpPr bwMode="auto">
            <a:xfrm>
              <a:off x="0" y="3455910"/>
              <a:ext cx="9144000" cy="717550"/>
              <a:chOff x="0" y="2798"/>
              <a:chExt cx="5760" cy="452"/>
            </a:xfrm>
            <a:pattFill prst="lgCheck">
              <a:fgClr>
                <a:schemeClr val="accent1">
                  <a:lumMod val="50000"/>
                </a:schemeClr>
              </a:fgClr>
              <a:bgClr>
                <a:schemeClr val="bg1"/>
              </a:bgClr>
            </a:pattFill>
          </p:grpSpPr>
          <p:sp>
            <p:nvSpPr>
              <p:cNvPr id="31" name="Freeform 9"/>
              <p:cNvSpPr>
                <a:spLocks/>
              </p:cNvSpPr>
              <p:nvPr/>
            </p:nvSpPr>
            <p:spPr bwMode="auto">
              <a:xfrm>
                <a:off x="2334"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0"/>
              <p:cNvSpPr>
                <a:spLocks/>
              </p:cNvSpPr>
              <p:nvPr/>
            </p:nvSpPr>
            <p:spPr bwMode="auto">
              <a:xfrm>
                <a:off x="0" y="2798"/>
                <a:ext cx="1124" cy="452"/>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1"/>
              <p:cNvSpPr>
                <a:spLocks/>
              </p:cNvSpPr>
              <p:nvPr/>
            </p:nvSpPr>
            <p:spPr bwMode="auto">
              <a:xfrm>
                <a:off x="1182"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12"/>
              <p:cNvSpPr>
                <a:spLocks/>
              </p:cNvSpPr>
              <p:nvPr/>
            </p:nvSpPr>
            <p:spPr bwMode="auto">
              <a:xfrm>
                <a:off x="4638" y="2798"/>
                <a:ext cx="1122" cy="452"/>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3"/>
              <p:cNvSpPr>
                <a:spLocks/>
              </p:cNvSpPr>
              <p:nvPr/>
            </p:nvSpPr>
            <p:spPr bwMode="auto">
              <a:xfrm>
                <a:off x="3486"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0" name="テキスト ボックス 19"/>
          <p:cNvSpPr txBox="1"/>
          <p:nvPr/>
        </p:nvSpPr>
        <p:spPr>
          <a:xfrm>
            <a:off x="1313346" y="1287255"/>
            <a:ext cx="6517307" cy="1107996"/>
          </a:xfrm>
          <a:prstGeom prst="rect">
            <a:avLst/>
          </a:prstGeom>
          <a:noFill/>
        </p:spPr>
        <p:txBody>
          <a:bodyPr wrap="square" rtlCol="0">
            <a:spAutoFit/>
          </a:bodyPr>
          <a:lstStyle/>
          <a:p>
            <a:pPr algn="dist"/>
            <a:r>
              <a:rPr lang="ja-JP" altLang="en-US" sz="6600" dirty="0">
                <a:solidFill>
                  <a:schemeClr val="bg1"/>
                </a:solidFill>
                <a:latin typeface="HGS行書体" panose="03000600000000000000" pitchFamily="66" charset="-128"/>
                <a:ea typeface="HGS行書体" panose="03000600000000000000" pitchFamily="66" charset="-128"/>
              </a:rPr>
              <a:t>問題提起</a:t>
            </a:r>
            <a:endParaRPr lang="en-US" sz="6600" dirty="0">
              <a:solidFill>
                <a:schemeClr val="bg1"/>
              </a:solidFill>
              <a:latin typeface="HGS行書体" panose="03000600000000000000" pitchFamily="66" charset="-128"/>
              <a:ea typeface="HGS行書体" panose="03000600000000000000" pitchFamily="66" charset="-128"/>
            </a:endParaRPr>
          </a:p>
        </p:txBody>
      </p:sp>
    </p:spTree>
    <p:extLst>
      <p:ext uri="{BB962C8B-B14F-4D97-AF65-F5344CB8AC3E}">
        <p14:creationId xmlns:p14="http://schemas.microsoft.com/office/powerpoint/2010/main" val="404403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3028415844"/>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6646"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6"/>
          <a:ext cx="9144000" cy="1112805"/>
        </p:xfrm>
        <a:graphic>
          <a:graphicData uri="http://schemas.openxmlformats.org/presentationml/2006/ole">
            <mc:AlternateContent xmlns:mc="http://schemas.openxmlformats.org/markup-compatibility/2006">
              <mc:Choice xmlns:v="urn:schemas-microsoft-com:vml" Requires="v">
                <p:oleObj spid="_x0000_s16647" name="Worksheet" r:id="rId6" imgW="12138554" imgH="5707270" progId="Excel.Sheet.12">
                  <p:embed/>
                </p:oleObj>
              </mc:Choice>
              <mc:Fallback>
                <p:oleObj name="Worksheet" r:id="rId6" imgW="12138554" imgH="5707270" progId="Excel.Sheet.12">
                  <p:embed/>
                  <p:pic>
                    <p:nvPicPr>
                      <p:cNvPr id="0" name=""/>
                      <p:cNvPicPr/>
                      <p:nvPr/>
                    </p:nvPicPr>
                    <p:blipFill>
                      <a:blip r:embed="rId4">
                        <a:lum/>
                      </a:blip>
                      <a:stretch>
                        <a:fillRect/>
                      </a:stretch>
                    </p:blipFill>
                    <p:spPr>
                      <a:xfrm>
                        <a:off x="0" y="6"/>
                        <a:ext cx="9144000" cy="1112805"/>
                      </a:xfrm>
                      <a:prstGeom prst="rect">
                        <a:avLst/>
                      </a:prstGeom>
                    </p:spPr>
                  </p:pic>
                </p:oleObj>
              </mc:Fallback>
            </mc:AlternateContent>
          </a:graphicData>
        </a:graphic>
      </p:graphicFrame>
      <p:sp>
        <p:nvSpPr>
          <p:cNvPr id="6" name="テキスト ボックス 5"/>
          <p:cNvSpPr txBox="1"/>
          <p:nvPr/>
        </p:nvSpPr>
        <p:spPr>
          <a:xfrm>
            <a:off x="267419" y="284672"/>
            <a:ext cx="2236510"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問題提起</a:t>
            </a:r>
            <a:endPar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a:xfrm>
            <a:off x="1371600" y="2702146"/>
            <a:ext cx="6400800" cy="1752600"/>
          </a:xfrm>
        </p:spPr>
        <p:txBody>
          <a:bodyPr>
            <a:normAutofit/>
          </a:bodyPr>
          <a:lstStyle/>
          <a:p>
            <a:r>
              <a:rPr kumimoji="1" lang="ja-JP" altLang="en-US" sz="4000" b="1" dirty="0">
                <a:latin typeface="メイリオ"/>
                <a:ea typeface="メイリオ"/>
                <a:cs typeface="メイリオ"/>
              </a:rPr>
              <a:t>居酒屋の減少によって</a:t>
            </a:r>
            <a:endParaRPr kumimoji="1" lang="en-US" altLang="ja-JP" sz="4000" b="1" dirty="0">
              <a:latin typeface="メイリオ"/>
              <a:ea typeface="メイリオ"/>
              <a:cs typeface="メイリオ"/>
            </a:endParaRPr>
          </a:p>
          <a:p>
            <a:r>
              <a:rPr kumimoji="1" lang="ja-JP" altLang="en-US" sz="4000" b="1" dirty="0">
                <a:latin typeface="メイリオ"/>
                <a:ea typeface="メイリオ"/>
                <a:cs typeface="メイリオ"/>
              </a:rPr>
              <a:t>問題</a:t>
            </a:r>
            <a:r>
              <a:rPr lang="ja-JP" altLang="en-US" sz="4000" b="1" dirty="0">
                <a:latin typeface="メイリオ"/>
                <a:ea typeface="メイリオ"/>
                <a:cs typeface="メイリオ"/>
              </a:rPr>
              <a:t>がいくつか発生する</a:t>
            </a:r>
            <a:endParaRPr kumimoji="1" lang="ja-JP" altLang="en-US" sz="4000" b="1" dirty="0">
              <a:latin typeface="メイリオ"/>
              <a:ea typeface="メイリオ"/>
              <a:cs typeface="メイリオ"/>
            </a:endParaRPr>
          </a:p>
        </p:txBody>
      </p:sp>
      <p:sp>
        <p:nvSpPr>
          <p:cNvPr id="9" name="スライド番号プレースホルダー 8"/>
          <p:cNvSpPr>
            <a:spLocks noGrp="1"/>
          </p:cNvSpPr>
          <p:nvPr>
            <p:ph type="sldNum" sz="quarter" idx="12"/>
          </p:nvPr>
        </p:nvSpPr>
        <p:spPr>
          <a:xfrm>
            <a:off x="-1694013" y="6492879"/>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19</a:t>
            </a:fld>
            <a:endParaRPr lang="en-US" sz="1050" b="1" dirty="0">
              <a:solidFill>
                <a:srgbClr val="FF097A"/>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7"/>
          <a:stretch>
            <a:fillRect/>
          </a:stretch>
        </p:blipFill>
        <p:spPr>
          <a:xfrm>
            <a:off x="6334539" y="-19726"/>
            <a:ext cx="2401158" cy="1012284"/>
          </a:xfrm>
          <a:prstGeom prst="rect">
            <a:avLst/>
          </a:prstGeom>
        </p:spPr>
      </p:pic>
    </p:spTree>
    <p:extLst>
      <p:ext uri="{BB962C8B-B14F-4D97-AF65-F5344CB8AC3E}">
        <p14:creationId xmlns:p14="http://schemas.microsoft.com/office/powerpoint/2010/main" val="287114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角丸四角形 25"/>
          <p:cNvSpPr/>
          <p:nvPr/>
        </p:nvSpPr>
        <p:spPr>
          <a:xfrm>
            <a:off x="1587031" y="2030270"/>
            <a:ext cx="1368000" cy="36000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角丸四角形 26"/>
          <p:cNvSpPr/>
          <p:nvPr/>
        </p:nvSpPr>
        <p:spPr>
          <a:xfrm>
            <a:off x="3119982" y="2011664"/>
            <a:ext cx="1368000" cy="36000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27"/>
          <p:cNvSpPr/>
          <p:nvPr/>
        </p:nvSpPr>
        <p:spPr>
          <a:xfrm>
            <a:off x="4610193" y="2011664"/>
            <a:ext cx="1368000" cy="36000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角丸四角形 28"/>
          <p:cNvSpPr/>
          <p:nvPr/>
        </p:nvSpPr>
        <p:spPr>
          <a:xfrm>
            <a:off x="6093131" y="2011664"/>
            <a:ext cx="1368000" cy="36000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角丸四角形 29"/>
          <p:cNvSpPr/>
          <p:nvPr/>
        </p:nvSpPr>
        <p:spPr>
          <a:xfrm>
            <a:off x="7593551" y="2011664"/>
            <a:ext cx="1368000" cy="36000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角丸四角形 24"/>
          <p:cNvSpPr/>
          <p:nvPr/>
        </p:nvSpPr>
        <p:spPr>
          <a:xfrm>
            <a:off x="58903" y="2011664"/>
            <a:ext cx="1368000" cy="36000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ボックス 10"/>
          <p:cNvSpPr txBox="1"/>
          <p:nvPr/>
        </p:nvSpPr>
        <p:spPr>
          <a:xfrm>
            <a:off x="330513" y="2390502"/>
            <a:ext cx="828000" cy="2916000"/>
          </a:xfrm>
          <a:prstGeom prst="rect">
            <a:avLst/>
          </a:prstGeom>
          <a:noFill/>
        </p:spPr>
        <p:txBody>
          <a:bodyPr vert="eaVert" wrap="square" rtlCol="0">
            <a:spAutoFit/>
          </a:bodyPr>
          <a:lstStyle/>
          <a:p>
            <a:pPr algn="dist"/>
            <a:r>
              <a:rPr lang="ja-JP" altLang="en-US" sz="4400" dirty="0">
                <a:latin typeface="HGS行書体" panose="03000600000000000000" pitchFamily="66" charset="-128"/>
                <a:ea typeface="HGS行書体" panose="03000600000000000000" pitchFamily="66" charset="-128"/>
              </a:rPr>
              <a:t>背景</a:t>
            </a:r>
            <a:endParaRPr lang="en-US" sz="4400" dirty="0">
              <a:latin typeface="HGS行書体" panose="03000600000000000000" pitchFamily="66" charset="-128"/>
              <a:ea typeface="HGS行書体" panose="03000600000000000000" pitchFamily="66" charset="-128"/>
            </a:endParaRPr>
          </a:p>
        </p:txBody>
      </p:sp>
      <p:sp>
        <p:nvSpPr>
          <p:cNvPr id="12" name="テキスト ボックス 11"/>
          <p:cNvSpPr txBox="1"/>
          <p:nvPr/>
        </p:nvSpPr>
        <p:spPr>
          <a:xfrm>
            <a:off x="3392926" y="2409860"/>
            <a:ext cx="828000" cy="2916000"/>
          </a:xfrm>
          <a:prstGeom prst="rect">
            <a:avLst/>
          </a:prstGeom>
          <a:noFill/>
        </p:spPr>
        <p:txBody>
          <a:bodyPr vert="eaVert" wrap="square" rtlCol="0">
            <a:spAutoFit/>
          </a:bodyPr>
          <a:lstStyle/>
          <a:p>
            <a:pPr algn="dist"/>
            <a:r>
              <a:rPr lang="ja-JP" altLang="en-US" sz="4400" dirty="0">
                <a:latin typeface="HGS行書体" panose="03000600000000000000" pitchFamily="66" charset="-128"/>
                <a:ea typeface="HGS行書体" panose="03000600000000000000" pitchFamily="66" charset="-128"/>
              </a:rPr>
              <a:t>問題提起</a:t>
            </a:r>
            <a:endParaRPr lang="en-US" sz="4400" dirty="0">
              <a:latin typeface="HGS行書体" panose="03000600000000000000" pitchFamily="66" charset="-128"/>
              <a:ea typeface="HGS行書体" panose="03000600000000000000" pitchFamily="66" charset="-128"/>
            </a:endParaRPr>
          </a:p>
        </p:txBody>
      </p:sp>
      <p:sp>
        <p:nvSpPr>
          <p:cNvPr id="13" name="テキスト ボックス 12"/>
          <p:cNvSpPr txBox="1"/>
          <p:nvPr/>
        </p:nvSpPr>
        <p:spPr>
          <a:xfrm>
            <a:off x="4902668" y="2390502"/>
            <a:ext cx="828000" cy="2916000"/>
          </a:xfrm>
          <a:prstGeom prst="rect">
            <a:avLst/>
          </a:prstGeom>
          <a:noFill/>
        </p:spPr>
        <p:txBody>
          <a:bodyPr vert="eaVert" wrap="square" rtlCol="0">
            <a:spAutoFit/>
          </a:bodyPr>
          <a:lstStyle/>
          <a:p>
            <a:pPr algn="dist"/>
            <a:r>
              <a:rPr lang="ja-JP" altLang="en-US" sz="4400" dirty="0">
                <a:latin typeface="HGS行書体" panose="03000600000000000000" pitchFamily="66" charset="-128"/>
                <a:ea typeface="HGS行書体" panose="03000600000000000000" pitchFamily="66" charset="-128"/>
              </a:rPr>
              <a:t>目標</a:t>
            </a:r>
            <a:endParaRPr lang="en-US" sz="4400" dirty="0">
              <a:latin typeface="HGS行書体" panose="03000600000000000000" pitchFamily="66" charset="-128"/>
              <a:ea typeface="HGS行書体" panose="03000600000000000000" pitchFamily="66" charset="-128"/>
            </a:endParaRPr>
          </a:p>
        </p:txBody>
      </p:sp>
      <p:sp>
        <p:nvSpPr>
          <p:cNvPr id="14" name="テキスト ボックス 13"/>
          <p:cNvSpPr txBox="1"/>
          <p:nvPr/>
        </p:nvSpPr>
        <p:spPr>
          <a:xfrm>
            <a:off x="6363131" y="2447023"/>
            <a:ext cx="828000" cy="2916000"/>
          </a:xfrm>
          <a:prstGeom prst="rect">
            <a:avLst/>
          </a:prstGeom>
          <a:noFill/>
        </p:spPr>
        <p:txBody>
          <a:bodyPr vert="eaVert" wrap="square" rtlCol="0">
            <a:spAutoFit/>
          </a:bodyPr>
          <a:lstStyle/>
          <a:p>
            <a:pPr algn="dist"/>
            <a:r>
              <a:rPr lang="ja-JP" altLang="en-US" sz="4400" dirty="0">
                <a:latin typeface="HGS行書体" panose="03000600000000000000" pitchFamily="66" charset="-128"/>
                <a:ea typeface="HGS行書体" panose="03000600000000000000" pitchFamily="66" charset="-128"/>
              </a:rPr>
              <a:t>実態調査</a:t>
            </a:r>
            <a:endParaRPr lang="en-US" sz="4400" dirty="0">
              <a:latin typeface="HGS行書体" panose="03000600000000000000" pitchFamily="66" charset="-128"/>
              <a:ea typeface="HGS行書体" panose="03000600000000000000" pitchFamily="66" charset="-128"/>
            </a:endParaRPr>
          </a:p>
        </p:txBody>
      </p:sp>
      <p:sp>
        <p:nvSpPr>
          <p:cNvPr id="15" name="テキスト ボックス 14"/>
          <p:cNvSpPr txBox="1"/>
          <p:nvPr/>
        </p:nvSpPr>
        <p:spPr>
          <a:xfrm>
            <a:off x="7864097" y="2378564"/>
            <a:ext cx="828000" cy="2916000"/>
          </a:xfrm>
          <a:prstGeom prst="rect">
            <a:avLst/>
          </a:prstGeom>
          <a:noFill/>
        </p:spPr>
        <p:txBody>
          <a:bodyPr vert="eaVert" wrap="square" rtlCol="0">
            <a:spAutoFit/>
          </a:bodyPr>
          <a:lstStyle/>
          <a:p>
            <a:pPr algn="dist"/>
            <a:r>
              <a:rPr lang="ja-JP" altLang="en-US" sz="4400" dirty="0">
                <a:latin typeface="HGS行書体" panose="03000600000000000000" pitchFamily="66" charset="-128"/>
                <a:ea typeface="HGS行書体" panose="03000600000000000000" pitchFamily="66" charset="-128"/>
              </a:rPr>
              <a:t>提案</a:t>
            </a:r>
            <a:endParaRPr lang="en-US" sz="4400" dirty="0">
              <a:latin typeface="HGS行書体" panose="03000600000000000000" pitchFamily="66" charset="-128"/>
              <a:ea typeface="HGS行書体" panose="03000600000000000000" pitchFamily="66" charset="-128"/>
            </a:endParaRPr>
          </a:p>
        </p:txBody>
      </p:sp>
      <p:sp>
        <p:nvSpPr>
          <p:cNvPr id="16" name="テキスト ボックス 15"/>
          <p:cNvSpPr txBox="1"/>
          <p:nvPr/>
        </p:nvSpPr>
        <p:spPr>
          <a:xfrm>
            <a:off x="1920678" y="2386715"/>
            <a:ext cx="828000" cy="2916000"/>
          </a:xfrm>
          <a:prstGeom prst="rect">
            <a:avLst/>
          </a:prstGeom>
          <a:noFill/>
        </p:spPr>
        <p:txBody>
          <a:bodyPr vert="eaVert" wrap="square" rtlCol="0">
            <a:spAutoFit/>
          </a:bodyPr>
          <a:lstStyle/>
          <a:p>
            <a:pPr algn="dist"/>
            <a:r>
              <a:rPr lang="ja-JP" altLang="en-US" sz="4800" dirty="0">
                <a:latin typeface="HGS行書体" panose="03000600000000000000" pitchFamily="66" charset="-128"/>
                <a:ea typeface="HGS行書体" panose="03000600000000000000" pitchFamily="66" charset="-128"/>
              </a:rPr>
              <a:t>現状</a:t>
            </a:r>
            <a:endParaRPr lang="en-US" sz="4800" dirty="0">
              <a:latin typeface="HGS行書体" panose="03000600000000000000" pitchFamily="66" charset="-128"/>
              <a:ea typeface="HGS行書体" panose="03000600000000000000" pitchFamily="66" charset="-128"/>
            </a:endParaRPr>
          </a:p>
        </p:txBody>
      </p:sp>
      <p:sp>
        <p:nvSpPr>
          <p:cNvPr id="17" name="楕円 16"/>
          <p:cNvSpPr/>
          <p:nvPr/>
        </p:nvSpPr>
        <p:spPr>
          <a:xfrm>
            <a:off x="605976" y="2054563"/>
            <a:ext cx="268336" cy="2612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楕円 17"/>
          <p:cNvSpPr/>
          <p:nvPr/>
        </p:nvSpPr>
        <p:spPr>
          <a:xfrm>
            <a:off x="2120316" y="2058916"/>
            <a:ext cx="268336" cy="2612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楕円 18"/>
          <p:cNvSpPr/>
          <p:nvPr/>
        </p:nvSpPr>
        <p:spPr>
          <a:xfrm>
            <a:off x="3648444" y="2061341"/>
            <a:ext cx="268336" cy="2612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楕円 19"/>
          <p:cNvSpPr/>
          <p:nvPr/>
        </p:nvSpPr>
        <p:spPr>
          <a:xfrm>
            <a:off x="5181729" y="2061341"/>
            <a:ext cx="268336" cy="2612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楕円 20"/>
          <p:cNvSpPr/>
          <p:nvPr/>
        </p:nvSpPr>
        <p:spPr>
          <a:xfrm>
            <a:off x="6642963" y="2080699"/>
            <a:ext cx="268336" cy="2612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楕円 21"/>
          <p:cNvSpPr/>
          <p:nvPr/>
        </p:nvSpPr>
        <p:spPr>
          <a:xfrm>
            <a:off x="8143929" y="2080699"/>
            <a:ext cx="268336" cy="2612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正方形/長方形 22"/>
          <p:cNvSpPr/>
          <p:nvPr/>
        </p:nvSpPr>
        <p:spPr>
          <a:xfrm>
            <a:off x="695492" y="1821273"/>
            <a:ext cx="90000" cy="317212"/>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正方形/長方形 23"/>
          <p:cNvSpPr/>
          <p:nvPr/>
        </p:nvSpPr>
        <p:spPr>
          <a:xfrm>
            <a:off x="2209484" y="1821273"/>
            <a:ext cx="90000" cy="317212"/>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正方形/長方形 24"/>
          <p:cNvSpPr/>
          <p:nvPr/>
        </p:nvSpPr>
        <p:spPr>
          <a:xfrm>
            <a:off x="3737612" y="1815471"/>
            <a:ext cx="90000" cy="317212"/>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正方形/長方形 25"/>
          <p:cNvSpPr/>
          <p:nvPr/>
        </p:nvSpPr>
        <p:spPr>
          <a:xfrm>
            <a:off x="5270897" y="1815471"/>
            <a:ext cx="90000" cy="317212"/>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正方形/長方形 26"/>
          <p:cNvSpPr/>
          <p:nvPr/>
        </p:nvSpPr>
        <p:spPr>
          <a:xfrm>
            <a:off x="6732131" y="1815471"/>
            <a:ext cx="90000" cy="317212"/>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正方形/長方形 27"/>
          <p:cNvSpPr/>
          <p:nvPr/>
        </p:nvSpPr>
        <p:spPr>
          <a:xfrm>
            <a:off x="8232551" y="1812634"/>
            <a:ext cx="90000" cy="317212"/>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テキスト ボックス 28"/>
          <p:cNvSpPr txBox="1"/>
          <p:nvPr/>
        </p:nvSpPr>
        <p:spPr>
          <a:xfrm>
            <a:off x="874312" y="510383"/>
            <a:ext cx="7559749" cy="1015663"/>
          </a:xfrm>
          <a:prstGeom prst="rect">
            <a:avLst/>
          </a:prstGeom>
          <a:noFill/>
        </p:spPr>
        <p:txBody>
          <a:bodyPr wrap="square" rtlCol="0">
            <a:spAutoFit/>
          </a:bodyPr>
          <a:lstStyle/>
          <a:p>
            <a:pPr algn="dist"/>
            <a:r>
              <a:rPr lang="ja-JP" altLang="en-US" sz="6000" b="1" dirty="0">
                <a:solidFill>
                  <a:schemeClr val="bg1"/>
                </a:solidFill>
                <a:latin typeface="有澤楷書" panose="02000609000000000000" pitchFamily="1" charset="-128"/>
                <a:ea typeface="有澤楷書" panose="02000609000000000000" pitchFamily="1" charset="-128"/>
              </a:rPr>
              <a:t>最終発表お品書き</a:t>
            </a:r>
            <a:endParaRPr lang="en-US" sz="6000" b="1" dirty="0">
              <a:solidFill>
                <a:schemeClr val="bg1"/>
              </a:solidFill>
              <a:latin typeface="有澤楷書" panose="02000609000000000000" pitchFamily="1" charset="-128"/>
              <a:ea typeface="有澤楷書" panose="02000609000000000000" pitchFamily="1" charset="-128"/>
            </a:endParaRPr>
          </a:p>
        </p:txBody>
      </p:sp>
      <p:sp>
        <p:nvSpPr>
          <p:cNvPr id="30" name="スライド番号プレースホルダー 5">
            <a:extLst>
              <a:ext uri="{FF2B5EF4-FFF2-40B4-BE49-F238E27FC236}">
                <a16:creationId xmlns:a16="http://schemas.microsoft.com/office/drawing/2014/main" id="{C8A4F2D6-7198-4948-BB70-578B682CA5B3}"/>
              </a:ext>
            </a:extLst>
          </p:cNvPr>
          <p:cNvSpPr>
            <a:spLocks noGrp="1"/>
          </p:cNvSpPr>
          <p:nvPr>
            <p:ph type="sldNum" sz="quarter" idx="12"/>
          </p:nvPr>
        </p:nvSpPr>
        <p:spPr>
          <a:xfrm>
            <a:off x="-1676760" y="6492876"/>
            <a:ext cx="2057400" cy="365125"/>
          </a:xfrm>
        </p:spPr>
        <p:txBody>
          <a:bodyPr/>
          <a:lstStyle/>
          <a:p>
            <a:fld id="{7718CC9B-2CC5-42B3-82AA-278B12529632}" type="slidenum">
              <a:rPr lang="ja-JP" altLang="en-US" sz="1050" b="1">
                <a:solidFill>
                  <a:srgbClr val="FF097A"/>
                </a:solidFill>
                <a:latin typeface="メイリオ" panose="020B0604030504040204" pitchFamily="50" charset="-128"/>
                <a:ea typeface="メイリオ" panose="020B0604030504040204" pitchFamily="50" charset="-128"/>
              </a:rPr>
              <a:pPr/>
              <a:t>2</a:t>
            </a:fld>
            <a:endParaRPr lang="ja-JP" alt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01030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p:cNvGraphicFramePr>
            <a:graphicFrameLocks noChangeAspect="1"/>
          </p:cNvGraphicFramePr>
          <p:nvPr>
            <p:extLst>
              <p:ext uri="{D42A27DB-BD31-4B8C-83A1-F6EECF244321}">
                <p14:modId xmlns:p14="http://schemas.microsoft.com/office/powerpoint/2010/main" val="2638279524"/>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8692"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12" name="オブジェクト 11"/>
          <p:cNvGraphicFramePr>
            <a:graphicFrameLocks noChangeAspect="1"/>
          </p:cNvGraphicFramePr>
          <p:nvPr>
            <p:extLst/>
          </p:nvPr>
        </p:nvGraphicFramePr>
        <p:xfrm>
          <a:off x="0" y="6"/>
          <a:ext cx="9144000" cy="1112805"/>
        </p:xfrm>
        <a:graphic>
          <a:graphicData uri="http://schemas.openxmlformats.org/presentationml/2006/ole">
            <mc:AlternateContent xmlns:mc="http://schemas.openxmlformats.org/markup-compatibility/2006">
              <mc:Choice xmlns:v="urn:schemas-microsoft-com:vml" Requires="v">
                <p:oleObj spid="_x0000_s18693" name="Worksheet" r:id="rId6" imgW="12138554" imgH="5707270" progId="Excel.Sheet.12">
                  <p:embed/>
                </p:oleObj>
              </mc:Choice>
              <mc:Fallback>
                <p:oleObj name="Worksheet" r:id="rId6" imgW="12138554" imgH="5707270" progId="Excel.Sheet.12">
                  <p:embed/>
                  <p:pic>
                    <p:nvPicPr>
                      <p:cNvPr id="0" name=""/>
                      <p:cNvPicPr/>
                      <p:nvPr/>
                    </p:nvPicPr>
                    <p:blipFill>
                      <a:blip r:embed="rId4">
                        <a:lum/>
                      </a:blip>
                      <a:stretch>
                        <a:fillRect/>
                      </a:stretch>
                    </p:blipFill>
                    <p:spPr>
                      <a:xfrm>
                        <a:off x="0" y="6"/>
                        <a:ext cx="9144000" cy="1112805"/>
                      </a:xfrm>
                      <a:prstGeom prst="rect">
                        <a:avLst/>
                      </a:prstGeom>
                    </p:spPr>
                  </p:pic>
                </p:oleObj>
              </mc:Fallback>
            </mc:AlternateContent>
          </a:graphicData>
        </a:graphic>
      </p:graphicFrame>
      <p:sp>
        <p:nvSpPr>
          <p:cNvPr id="14" name="テキスト ボックス 13"/>
          <p:cNvSpPr txBox="1"/>
          <p:nvPr/>
        </p:nvSpPr>
        <p:spPr>
          <a:xfrm>
            <a:off x="267419" y="284672"/>
            <a:ext cx="2236510"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問題提起</a:t>
            </a:r>
            <a:endPar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267423" y="1182989"/>
            <a:ext cx="5761747" cy="717920"/>
          </a:xfrm>
        </p:spPr>
        <p:txBody>
          <a:bodyPr>
            <a:normAutofit/>
          </a:bodyPr>
          <a:lstStyle/>
          <a:p>
            <a:r>
              <a:rPr lang="en-US" altLang="ja-JP" sz="4000" dirty="0">
                <a:latin typeface="メイリオ"/>
                <a:ea typeface="メイリオ"/>
                <a:cs typeface="メイリオ"/>
              </a:rPr>
              <a:t>(1)</a:t>
            </a:r>
            <a:r>
              <a:rPr lang="ja-JP" altLang="en-US" sz="4000" dirty="0">
                <a:latin typeface="メイリオ"/>
                <a:ea typeface="メイリオ"/>
                <a:cs typeface="メイリオ"/>
              </a:rPr>
              <a:t> </a:t>
            </a:r>
            <a:r>
              <a:rPr kumimoji="1" lang="ja-JP" altLang="en-US" sz="4000" dirty="0">
                <a:latin typeface="メイリオ"/>
                <a:ea typeface="メイリオ"/>
                <a:cs typeface="メイリオ"/>
              </a:rPr>
              <a:t>街のにぎわいの喪失</a:t>
            </a:r>
          </a:p>
        </p:txBody>
      </p:sp>
      <p:sp>
        <p:nvSpPr>
          <p:cNvPr id="3" name="コンテンツ プレースホルダー 2"/>
          <p:cNvSpPr>
            <a:spLocks noGrp="1"/>
          </p:cNvSpPr>
          <p:nvPr>
            <p:ph idx="1"/>
          </p:nvPr>
        </p:nvSpPr>
        <p:spPr>
          <a:xfrm>
            <a:off x="457203" y="1891263"/>
            <a:ext cx="4454461" cy="659344"/>
          </a:xfrm>
        </p:spPr>
        <p:txBody>
          <a:bodyPr/>
          <a:lstStyle/>
          <a:p>
            <a:pPr marL="0" indent="0">
              <a:buNone/>
            </a:pPr>
            <a:r>
              <a:rPr lang="ja-JP" altLang="en-US" dirty="0">
                <a:latin typeface="メイリオ"/>
                <a:ea typeface="メイリオ"/>
                <a:cs typeface="メイリオ"/>
              </a:rPr>
              <a:t>居酒屋が街から減ると</a:t>
            </a:r>
            <a:r>
              <a:rPr lang="en-US" altLang="ja-JP" dirty="0">
                <a:latin typeface="メイリオ"/>
                <a:ea typeface="メイリオ"/>
                <a:cs typeface="メイリオ"/>
              </a:rPr>
              <a:t>…</a:t>
            </a:r>
            <a:endParaRPr kumimoji="1" lang="en-US" altLang="ja-JP" dirty="0"/>
          </a:p>
          <a:p>
            <a:pPr marL="0" indent="0">
              <a:buNone/>
            </a:pPr>
            <a:endParaRPr kumimoji="1" lang="ja-JP" altLang="en-US" dirty="0"/>
          </a:p>
        </p:txBody>
      </p:sp>
      <p:sp>
        <p:nvSpPr>
          <p:cNvPr id="7" name="スライド番号プレースホルダー 6"/>
          <p:cNvSpPr>
            <a:spLocks noGrp="1"/>
          </p:cNvSpPr>
          <p:nvPr>
            <p:ph type="sldNum" sz="quarter" idx="12"/>
          </p:nvPr>
        </p:nvSpPr>
        <p:spPr>
          <a:xfrm>
            <a:off x="-1600201" y="6451046"/>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20</a:t>
            </a:fld>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1794025" y="2346590"/>
            <a:ext cx="4493538" cy="523220"/>
          </a:xfrm>
          <a:prstGeom prst="rect">
            <a:avLst/>
          </a:prstGeom>
          <a:noFill/>
        </p:spPr>
        <p:txBody>
          <a:bodyPr wrap="none" rtlCol="0">
            <a:spAutoFit/>
          </a:bodyPr>
          <a:lstStyle/>
          <a:p>
            <a:r>
              <a:rPr lang="ja-JP" altLang="en-US" sz="2800" dirty="0">
                <a:solidFill>
                  <a:prstClr val="black"/>
                </a:solidFill>
                <a:latin typeface="メイリオ"/>
                <a:ea typeface="メイリオ"/>
                <a:cs typeface="メイリオ"/>
              </a:rPr>
              <a:t>夜に人が出歩かなくなり、</a:t>
            </a:r>
            <a:endParaRPr lang="en-US" altLang="ja-JP" sz="2800" dirty="0">
              <a:solidFill>
                <a:prstClr val="black"/>
              </a:solidFill>
              <a:latin typeface="メイリオ"/>
              <a:ea typeface="メイリオ"/>
              <a:cs typeface="メイリオ"/>
            </a:endParaRPr>
          </a:p>
        </p:txBody>
      </p:sp>
      <p:sp>
        <p:nvSpPr>
          <p:cNvPr id="6" name="テキスト ボックス 5"/>
          <p:cNvSpPr txBox="1"/>
          <p:nvPr/>
        </p:nvSpPr>
        <p:spPr>
          <a:xfrm>
            <a:off x="3782397" y="2849283"/>
            <a:ext cx="4493538" cy="523220"/>
          </a:xfrm>
          <a:prstGeom prst="rect">
            <a:avLst/>
          </a:prstGeom>
          <a:noFill/>
        </p:spPr>
        <p:txBody>
          <a:bodyPr wrap="none" rtlCol="0">
            <a:spAutoFit/>
          </a:bodyPr>
          <a:lstStyle/>
          <a:p>
            <a:r>
              <a:rPr lang="ja-JP" altLang="en-US" sz="2800" dirty="0">
                <a:solidFill>
                  <a:prstClr val="black"/>
                </a:solidFill>
                <a:latin typeface="メイリオ"/>
                <a:ea typeface="メイリオ"/>
                <a:cs typeface="メイリオ"/>
              </a:rPr>
              <a:t>街から活気が失われていく</a:t>
            </a:r>
          </a:p>
        </p:txBody>
      </p:sp>
      <p:pic>
        <p:nvPicPr>
          <p:cNvPr id="15" name="図 14"/>
          <p:cNvPicPr>
            <a:picLocks noChangeAspect="1"/>
          </p:cNvPicPr>
          <p:nvPr/>
        </p:nvPicPr>
        <p:blipFill>
          <a:blip r:embed="rId7"/>
          <a:stretch>
            <a:fillRect/>
          </a:stretch>
        </p:blipFill>
        <p:spPr>
          <a:xfrm>
            <a:off x="6493709" y="4"/>
            <a:ext cx="2401158" cy="1012284"/>
          </a:xfrm>
          <a:prstGeom prst="rect">
            <a:avLst/>
          </a:prstGeom>
        </p:spPr>
      </p:pic>
      <p:pic>
        <p:nvPicPr>
          <p:cNvPr id="4" name="図 3"/>
          <p:cNvPicPr>
            <a:picLocks noChangeAspect="1"/>
          </p:cNvPicPr>
          <p:nvPr/>
        </p:nvPicPr>
        <p:blipFill rotWithShape="1">
          <a:blip r:embed="rId8">
            <a:extLst>
              <a:ext uri="{28A0092B-C50C-407E-A947-70E740481C1C}">
                <a14:useLocalDpi xmlns:a14="http://schemas.microsoft.com/office/drawing/2010/main" val="0"/>
              </a:ext>
            </a:extLst>
          </a:blip>
          <a:srcRect l="20898" t="5696" r="14059"/>
          <a:stretch/>
        </p:blipFill>
        <p:spPr>
          <a:xfrm rot="5400000">
            <a:off x="1128484" y="3214175"/>
            <a:ext cx="2627513" cy="2857129"/>
          </a:xfrm>
          <a:prstGeom prst="rect">
            <a:avLst/>
          </a:prstGeom>
        </p:spPr>
      </p:pic>
      <p:pic>
        <p:nvPicPr>
          <p:cNvPr id="8" name="図 7"/>
          <p:cNvPicPr>
            <a:picLocks noChangeAspect="1"/>
          </p:cNvPicPr>
          <p:nvPr/>
        </p:nvPicPr>
        <p:blipFill rotWithShape="1">
          <a:blip r:embed="rId9">
            <a:extLst>
              <a:ext uri="{28A0092B-C50C-407E-A947-70E740481C1C}">
                <a14:useLocalDpi xmlns:a14="http://schemas.microsoft.com/office/drawing/2010/main" val="0"/>
              </a:ext>
            </a:extLst>
          </a:blip>
          <a:srcRect l="26852" t="980"/>
          <a:stretch/>
        </p:blipFill>
        <p:spPr>
          <a:xfrm rot="5400000">
            <a:off x="5178377" y="3308888"/>
            <a:ext cx="2630663" cy="2670854"/>
          </a:xfrm>
          <a:prstGeom prst="rect">
            <a:avLst/>
          </a:prstGeom>
        </p:spPr>
      </p:pic>
      <p:sp>
        <p:nvSpPr>
          <p:cNvPr id="18" name="テキスト ボックス 17">
            <a:extLst>
              <a:ext uri="{FF2B5EF4-FFF2-40B4-BE49-F238E27FC236}">
                <a16:creationId xmlns:a16="http://schemas.microsoft.com/office/drawing/2014/main" id="{879649F1-BD23-4695-A3F8-16F56C653366}"/>
              </a:ext>
            </a:extLst>
          </p:cNvPr>
          <p:cNvSpPr txBox="1"/>
          <p:nvPr/>
        </p:nvSpPr>
        <p:spPr>
          <a:xfrm>
            <a:off x="7444596" y="6633606"/>
            <a:ext cx="17647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2017/06/17</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 班員撮影</a:t>
            </a:r>
            <a:endParaRPr kumimoji="1" lang="en-US" sz="1200" b="0" i="0" u="none" strike="noStrike" kern="1200" cap="none" spc="0" normalizeH="0" baseline="0" noProof="0" dirty="0">
              <a:ln>
                <a:noFill/>
              </a:ln>
              <a:solidFill>
                <a:prstClr val="black"/>
              </a:solidFill>
              <a:effectLst/>
              <a:uLnTx/>
              <a:uFillTx/>
              <a:latin typeface="+mj-ea"/>
              <a:ea typeface="+mj-ea"/>
              <a:cs typeface="+mn-cs"/>
            </a:endParaRPr>
          </a:p>
        </p:txBody>
      </p:sp>
    </p:spTree>
    <p:extLst>
      <p:ext uri="{BB962C8B-B14F-4D97-AF65-F5344CB8AC3E}">
        <p14:creationId xmlns:p14="http://schemas.microsoft.com/office/powerpoint/2010/main" val="12293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ホームベース 4"/>
          <p:cNvSpPr/>
          <p:nvPr/>
        </p:nvSpPr>
        <p:spPr>
          <a:xfrm>
            <a:off x="457199" y="3599617"/>
            <a:ext cx="7696919" cy="2390262"/>
          </a:xfrm>
          <a:prstGeom prst="homePlate">
            <a:avLst/>
          </a:prstGeom>
          <a:solidFill>
            <a:srgbClr val="FF79B6">
              <a:alpha val="90000"/>
            </a:srgbClr>
          </a:solidFill>
          <a:ln>
            <a:solidFill>
              <a:srgbClr val="FF79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4" name="テキスト ボックス 3"/>
          <p:cNvSpPr txBox="1"/>
          <p:nvPr/>
        </p:nvSpPr>
        <p:spPr>
          <a:xfrm>
            <a:off x="738930" y="3619999"/>
            <a:ext cx="6647974" cy="2369880"/>
          </a:xfrm>
          <a:prstGeom prst="rect">
            <a:avLst/>
          </a:prstGeom>
          <a:noFill/>
        </p:spPr>
        <p:txBody>
          <a:bodyPr wrap="none" rtlCol="0">
            <a:spAutoFit/>
          </a:bodyPr>
          <a:lstStyle/>
          <a:p>
            <a:r>
              <a:rPr lang="ja-JP" altLang="en-US" sz="3600" b="1" dirty="0">
                <a:ln w="31550" cmpd="sng">
                  <a:solidFill>
                    <a:srgbClr val="FF2087"/>
                  </a:solidFill>
                  <a:prstDash val="solid"/>
                </a:ln>
                <a:solidFill>
                  <a:srgbClr val="FFFFFF"/>
                </a:solidFill>
                <a:effectLst>
                  <a:outerShdw blurRad="41275" dist="12700" dir="12000000" algn="tl" rotWithShape="0">
                    <a:srgbClr val="000000">
                      <a:alpha val="40000"/>
                    </a:srgbClr>
                  </a:outerShdw>
                </a:effectLst>
                <a:latin typeface="メイリオ"/>
                <a:ea typeface="メイリオ"/>
                <a:cs typeface="メイリオ"/>
              </a:rPr>
              <a:t>飲みニケーションの効果</a:t>
            </a:r>
            <a:endParaRPr lang="en-US" altLang="ja-JP" sz="3600" b="1" dirty="0">
              <a:ln w="31550" cmpd="sng">
                <a:solidFill>
                  <a:srgbClr val="FF2087"/>
                </a:solidFill>
                <a:prstDash val="solid"/>
              </a:ln>
              <a:solidFill>
                <a:srgbClr val="FFFFFF"/>
              </a:solidFill>
              <a:effectLst>
                <a:outerShdw blurRad="41275" dist="12700" dir="12000000" algn="tl" rotWithShape="0">
                  <a:srgbClr val="000000">
                    <a:alpha val="40000"/>
                  </a:srgbClr>
                </a:outerShdw>
              </a:effectLst>
              <a:latin typeface="メイリオ"/>
              <a:ea typeface="メイリオ"/>
              <a:cs typeface="メイリオ"/>
            </a:endParaRPr>
          </a:p>
          <a:p>
            <a:r>
              <a:rPr lang="ja-JP" altLang="en-US" sz="2800" dirty="0">
                <a:solidFill>
                  <a:prstClr val="black"/>
                </a:solidFill>
                <a:latin typeface="メイリオ"/>
                <a:ea typeface="メイリオ"/>
                <a:cs typeface="メイリオ"/>
              </a:rPr>
              <a:t>・普段話さない人とも話しやすい</a:t>
            </a:r>
            <a:endParaRPr lang="en-US" altLang="ja-JP" sz="2800" dirty="0">
              <a:solidFill>
                <a:prstClr val="black"/>
              </a:solidFill>
              <a:latin typeface="メイリオ"/>
              <a:ea typeface="メイリオ"/>
              <a:cs typeface="メイリオ"/>
            </a:endParaRPr>
          </a:p>
          <a:p>
            <a:r>
              <a:rPr lang="ja-JP" altLang="en-US" sz="2800" dirty="0">
                <a:solidFill>
                  <a:prstClr val="black"/>
                </a:solidFill>
                <a:latin typeface="メイリオ"/>
                <a:ea typeface="メイリオ"/>
                <a:cs typeface="メイリオ"/>
              </a:rPr>
              <a:t>・普段話さないような内容も話しやすい</a:t>
            </a:r>
            <a:endParaRPr lang="en-US" altLang="ja-JP" sz="2800" dirty="0">
              <a:solidFill>
                <a:prstClr val="black"/>
              </a:solidFill>
              <a:latin typeface="メイリオ"/>
              <a:ea typeface="メイリオ"/>
              <a:cs typeface="メイリオ"/>
            </a:endParaRPr>
          </a:p>
          <a:p>
            <a:r>
              <a:rPr lang="ja-JP" altLang="en-US" sz="2800" dirty="0">
                <a:solidFill>
                  <a:prstClr val="black"/>
                </a:solidFill>
                <a:latin typeface="メイリオ"/>
                <a:ea typeface="メイリオ"/>
                <a:cs typeface="メイリオ"/>
              </a:rPr>
              <a:t>・本音で話し合える</a:t>
            </a:r>
            <a:endParaRPr lang="en-US" altLang="ja-JP" sz="2800" dirty="0">
              <a:solidFill>
                <a:prstClr val="black"/>
              </a:solidFill>
              <a:latin typeface="メイリオ"/>
              <a:ea typeface="メイリオ"/>
              <a:cs typeface="メイリオ"/>
            </a:endParaRPr>
          </a:p>
          <a:p>
            <a:r>
              <a:rPr lang="ja-JP" altLang="en-US" sz="2800" dirty="0">
                <a:solidFill>
                  <a:prstClr val="black"/>
                </a:solidFill>
                <a:latin typeface="メイリオ"/>
                <a:ea typeface="メイリオ"/>
                <a:cs typeface="メイリオ"/>
              </a:rPr>
              <a:t>・新しい飲み友ができる</a:t>
            </a:r>
            <a:endParaRPr lang="en-US" altLang="ja-JP" sz="2800" dirty="0">
              <a:solidFill>
                <a:prstClr val="black"/>
              </a:solidFill>
              <a:latin typeface="メイリオ"/>
              <a:ea typeface="メイリオ"/>
              <a:cs typeface="メイリオ"/>
            </a:endParaRPr>
          </a:p>
        </p:txBody>
      </p:sp>
      <p:sp>
        <p:nvSpPr>
          <p:cNvPr id="5" name="正方形/長方形 4"/>
          <p:cNvSpPr/>
          <p:nvPr/>
        </p:nvSpPr>
        <p:spPr>
          <a:xfrm>
            <a:off x="0" y="991872"/>
            <a:ext cx="9144000" cy="210475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2100" dirty="0">
              <a:solidFill>
                <a:prstClr val="black"/>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267419" y="284672"/>
            <a:ext cx="2236510"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問題提起</a:t>
            </a:r>
            <a:endPar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sp>
        <p:nvSpPr>
          <p:cNvPr id="7" name="タイトル 1"/>
          <p:cNvSpPr txBox="1">
            <a:spLocks/>
          </p:cNvSpPr>
          <p:nvPr/>
        </p:nvSpPr>
        <p:spPr>
          <a:xfrm>
            <a:off x="267419" y="1147487"/>
            <a:ext cx="7886700" cy="73201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dirty="0">
                <a:latin typeface="メイリオ"/>
                <a:ea typeface="メイリオ"/>
                <a:cs typeface="メイリオ"/>
              </a:rPr>
              <a:t>(2)</a:t>
            </a:r>
            <a:r>
              <a:rPr lang="ja-JP" altLang="en-US" sz="4000" dirty="0">
                <a:latin typeface="メイリオ"/>
                <a:ea typeface="メイリオ"/>
                <a:cs typeface="メイリオ"/>
              </a:rPr>
              <a:t> 飲みニケーションの減少</a:t>
            </a:r>
          </a:p>
        </p:txBody>
      </p:sp>
      <p:sp>
        <p:nvSpPr>
          <p:cNvPr id="8" name="コンテンツ プレースホルダー 2"/>
          <p:cNvSpPr txBox="1">
            <a:spLocks/>
          </p:cNvSpPr>
          <p:nvPr/>
        </p:nvSpPr>
        <p:spPr>
          <a:xfrm>
            <a:off x="457200" y="1977606"/>
            <a:ext cx="8229600" cy="98071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メイリオ"/>
                <a:ea typeface="メイリオ"/>
                <a:cs typeface="メイリオ"/>
              </a:rPr>
              <a:t>飲みニケーションとは？</a:t>
            </a:r>
            <a:endParaRPr lang="en-US" altLang="ja-JP" dirty="0">
              <a:latin typeface="メイリオ"/>
              <a:ea typeface="メイリオ"/>
              <a:cs typeface="メイリオ"/>
            </a:endParaRPr>
          </a:p>
          <a:p>
            <a:pPr marL="0" indent="0">
              <a:buFont typeface="Arial" panose="020B0604020202020204" pitchFamily="34" charset="0"/>
              <a:buNone/>
            </a:pPr>
            <a:r>
              <a:rPr lang="ja-JP" altLang="en-US" dirty="0">
                <a:latin typeface="メイリオ"/>
                <a:ea typeface="メイリオ"/>
                <a:cs typeface="メイリオ"/>
              </a:rPr>
              <a:t>飲み会＋コミュニケーション＝飲みニケーション</a:t>
            </a:r>
            <a:endParaRPr lang="en-US" altLang="ja-JP" dirty="0">
              <a:latin typeface="メイリオ"/>
              <a:ea typeface="メイリオ"/>
              <a:cs typeface="メイリオ"/>
            </a:endParaRPr>
          </a:p>
          <a:p>
            <a:pPr marL="0" indent="0">
              <a:buFont typeface="Arial" panose="020B0604020202020204" pitchFamily="34" charset="0"/>
              <a:buNone/>
            </a:pPr>
            <a:endParaRPr lang="en-US" altLang="ja-JP" dirty="0">
              <a:latin typeface="メイリオ"/>
              <a:ea typeface="メイリオ"/>
              <a:cs typeface="メイリオ"/>
            </a:endParaRPr>
          </a:p>
          <a:p>
            <a:pPr marL="0" indent="0">
              <a:buFont typeface="Arial" panose="020B0604020202020204" pitchFamily="34" charset="0"/>
              <a:buNone/>
            </a:pPr>
            <a:endParaRPr lang="en-US" altLang="ja-JP" dirty="0">
              <a:latin typeface="メイリオ"/>
              <a:ea typeface="メイリオ"/>
              <a:cs typeface="メイリオ"/>
            </a:endParaRPr>
          </a:p>
        </p:txBody>
      </p:sp>
      <p:pic>
        <p:nvPicPr>
          <p:cNvPr id="9" name="図 8"/>
          <p:cNvPicPr>
            <a:picLocks noChangeAspect="1"/>
          </p:cNvPicPr>
          <p:nvPr/>
        </p:nvPicPr>
        <p:blipFill>
          <a:blip r:embed="rId3"/>
          <a:stretch>
            <a:fillRect/>
          </a:stretch>
        </p:blipFill>
        <p:spPr>
          <a:xfrm>
            <a:off x="6468055" y="0"/>
            <a:ext cx="2401158" cy="1012284"/>
          </a:xfrm>
          <a:prstGeom prst="rect">
            <a:avLst/>
          </a:prstGeom>
        </p:spPr>
      </p:pic>
      <p:sp>
        <p:nvSpPr>
          <p:cNvPr id="10" name="スライド番号プレースホルダー 8"/>
          <p:cNvSpPr txBox="1">
            <a:spLocks/>
          </p:cNvSpPr>
          <p:nvPr/>
        </p:nvSpPr>
        <p:spPr>
          <a:xfrm>
            <a:off x="-1694013" y="6492879"/>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21</a:t>
            </a:fld>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7683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オブジェクト 16"/>
          <p:cNvGraphicFramePr>
            <a:graphicFrameLocks noChangeAspect="1"/>
          </p:cNvGraphicFramePr>
          <p:nvPr>
            <p:extLst>
              <p:ext uri="{D42A27DB-BD31-4B8C-83A1-F6EECF244321}">
                <p14:modId xmlns:p14="http://schemas.microsoft.com/office/powerpoint/2010/main" val="3652770864"/>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33026" name="Worksheet" r:id="rId3" imgW="12138554" imgH="5707270" progId="Excel.Sheet.12">
                  <p:embed/>
                </p:oleObj>
              </mc:Choice>
              <mc:Fallback>
                <p:oleObj name="Worksheet" r:id="rId3" imgW="12138554" imgH="5707270" progId="Excel.Sheet.12">
                  <p:embed/>
                  <p:pic>
                    <p:nvPicPr>
                      <p:cNvPr id="17" name="オブジェクト 16"/>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6961" y="3163330"/>
            <a:ext cx="2079064" cy="3694670"/>
          </a:xfrm>
          <a:prstGeom prst="ellipse">
            <a:avLst/>
          </a:prstGeom>
          <a:ln>
            <a:noFill/>
          </a:ln>
          <a:effectLst>
            <a:softEdge rad="112500"/>
          </a:effectLst>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247" y="3178204"/>
            <a:ext cx="2070694" cy="3679796"/>
          </a:xfrm>
          <a:prstGeom prst="ellipse">
            <a:avLst/>
          </a:prstGeom>
          <a:ln>
            <a:noFill/>
          </a:ln>
          <a:effectLst>
            <a:softEdge rad="112500"/>
          </a:effectLst>
        </p:spPr>
      </p:pic>
      <p:graphicFrame>
        <p:nvGraphicFramePr>
          <p:cNvPr id="18" name="オブジェクト 17"/>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33027" name="Worksheet" r:id="rId8" imgW="12138554" imgH="5707270" progId="Excel.Sheet.12">
                  <p:embed/>
                </p:oleObj>
              </mc:Choice>
              <mc:Fallback>
                <p:oleObj name="Worksheet" r:id="rId8" imgW="12138554" imgH="5707270" progId="Excel.Sheet.12">
                  <p:embed/>
                  <p:pic>
                    <p:nvPicPr>
                      <p:cNvPr id="18" name="オブジェクト 17"/>
                      <p:cNvPicPr/>
                      <p:nvPr/>
                    </p:nvPicPr>
                    <p:blipFill>
                      <a:blip r:embed="rId4">
                        <a:lum/>
                      </a:blip>
                      <a:stretch>
                        <a:fillRect/>
                      </a:stretch>
                    </p:blipFill>
                    <p:spPr>
                      <a:xfrm>
                        <a:off x="0" y="4"/>
                        <a:ext cx="9144000" cy="1112805"/>
                      </a:xfrm>
                      <a:prstGeom prst="rect">
                        <a:avLst/>
                      </a:prstGeom>
                    </p:spPr>
                  </p:pic>
                </p:oleObj>
              </mc:Fallback>
            </mc:AlternateContent>
          </a:graphicData>
        </a:graphic>
      </p:graphicFrame>
      <p:sp>
        <p:nvSpPr>
          <p:cNvPr id="19" name="テキスト ボックス 18"/>
          <p:cNvSpPr txBox="1"/>
          <p:nvPr/>
        </p:nvSpPr>
        <p:spPr>
          <a:xfrm>
            <a:off x="267419" y="284672"/>
            <a:ext cx="2236510"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問題提起</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267419" y="1198501"/>
            <a:ext cx="7886700" cy="710809"/>
          </a:xfrm>
        </p:spPr>
        <p:txBody>
          <a:bodyPr>
            <a:normAutofit/>
          </a:bodyPr>
          <a:lstStyle/>
          <a:p>
            <a:r>
              <a:rPr lang="en-US" altLang="ja-JP" sz="4000" dirty="0">
                <a:latin typeface="メイリオ"/>
                <a:ea typeface="メイリオ"/>
                <a:cs typeface="メイリオ"/>
              </a:rPr>
              <a:t>(3)</a:t>
            </a:r>
            <a:r>
              <a:rPr lang="ja-JP" altLang="en-US" sz="4000" dirty="0">
                <a:latin typeface="メイリオ"/>
                <a:ea typeface="メイリオ"/>
                <a:cs typeface="メイリオ"/>
              </a:rPr>
              <a:t> </a:t>
            </a:r>
            <a:r>
              <a:rPr kumimoji="1" lang="ja-JP" altLang="en-US" sz="4000" dirty="0">
                <a:latin typeface="メイリオ"/>
                <a:ea typeface="メイリオ"/>
                <a:cs typeface="メイリオ"/>
              </a:rPr>
              <a:t>宅飲みによる騒音被害の増加</a:t>
            </a:r>
          </a:p>
        </p:txBody>
      </p:sp>
      <p:sp>
        <p:nvSpPr>
          <p:cNvPr id="3" name="コンテンツ プレースホルダー 2"/>
          <p:cNvSpPr>
            <a:spLocks noGrp="1"/>
          </p:cNvSpPr>
          <p:nvPr>
            <p:ph idx="1"/>
          </p:nvPr>
        </p:nvSpPr>
        <p:spPr>
          <a:xfrm>
            <a:off x="784348" y="1878069"/>
            <a:ext cx="8229600" cy="1256911"/>
          </a:xfrm>
        </p:spPr>
        <p:txBody>
          <a:bodyPr>
            <a:normAutofit/>
          </a:bodyPr>
          <a:lstStyle/>
          <a:p>
            <a:pPr marL="0" indent="0">
              <a:buNone/>
            </a:pPr>
            <a:r>
              <a:rPr lang="ja-JP" altLang="en-US" dirty="0">
                <a:latin typeface="メイリオ"/>
                <a:ea typeface="メイリオ"/>
                <a:cs typeface="メイリオ"/>
              </a:rPr>
              <a:t>もし、居酒屋で飲まずにアパートの部屋などで飲んでいるとしたら</a:t>
            </a:r>
            <a:r>
              <a:rPr lang="en-US" altLang="ja-JP" dirty="0">
                <a:latin typeface="メイリオ"/>
                <a:ea typeface="メイリオ"/>
                <a:cs typeface="メイリオ"/>
              </a:rPr>
              <a:t>…</a:t>
            </a:r>
          </a:p>
        </p:txBody>
      </p:sp>
      <p:grpSp>
        <p:nvGrpSpPr>
          <p:cNvPr id="12" name="図形グループ 11"/>
          <p:cNvGrpSpPr/>
          <p:nvPr/>
        </p:nvGrpSpPr>
        <p:grpSpPr>
          <a:xfrm>
            <a:off x="1313122" y="2318302"/>
            <a:ext cx="6517756" cy="1732099"/>
            <a:chOff x="1381988" y="2670372"/>
            <a:chExt cx="6293649" cy="1923414"/>
          </a:xfrm>
        </p:grpSpPr>
        <p:sp>
          <p:nvSpPr>
            <p:cNvPr id="11" name="爆発 2 10"/>
            <p:cNvSpPr/>
            <p:nvPr/>
          </p:nvSpPr>
          <p:spPr>
            <a:xfrm>
              <a:off x="1381988" y="2670372"/>
              <a:ext cx="6293649" cy="1923414"/>
            </a:xfrm>
            <a:prstGeom prst="irregularSeal2">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10" name="テキスト ボックス 9"/>
            <p:cNvSpPr txBox="1"/>
            <p:nvPr/>
          </p:nvSpPr>
          <p:spPr>
            <a:xfrm>
              <a:off x="2839600" y="3140320"/>
              <a:ext cx="3298853" cy="1196200"/>
            </a:xfrm>
            <a:prstGeom prst="rect">
              <a:avLst/>
            </a:prstGeom>
            <a:noFill/>
          </p:spPr>
          <p:txBody>
            <a:bodyPr wrap="none" rtlCol="0">
              <a:spAutoFit/>
            </a:bodyPr>
            <a:lstStyle/>
            <a:p>
              <a:endParaRPr lang="en-US" altLang="ja-JP" dirty="0">
                <a:latin typeface="メイリオ"/>
                <a:ea typeface="メイリオ"/>
                <a:cs typeface="メイリオ"/>
              </a:endParaRPr>
            </a:p>
            <a:p>
              <a:r>
                <a:rPr lang="ja-JP" altLang="en-US" sz="2800" dirty="0">
                  <a:latin typeface="メイリオ"/>
                  <a:ea typeface="メイリオ"/>
                  <a:cs typeface="メイリオ"/>
                </a:rPr>
                <a:t>付近の住民への迷惑</a:t>
              </a:r>
              <a:endParaRPr lang="en-US" altLang="ja-JP" sz="2800" dirty="0">
                <a:latin typeface="メイリオ"/>
                <a:ea typeface="メイリオ"/>
                <a:cs typeface="メイリオ"/>
              </a:endParaRPr>
            </a:p>
            <a:p>
              <a:endParaRPr lang="ja-JP" altLang="en-US" dirty="0"/>
            </a:p>
          </p:txBody>
        </p:sp>
      </p:grpSp>
      <p:sp>
        <p:nvSpPr>
          <p:cNvPr id="14" name="スライド番号プレースホルダー 13"/>
          <p:cNvSpPr>
            <a:spLocks noGrp="1"/>
          </p:cNvSpPr>
          <p:nvPr>
            <p:ph type="sldNum" sz="quarter" idx="12"/>
          </p:nvPr>
        </p:nvSpPr>
        <p:spPr>
          <a:xfrm>
            <a:off x="-1711265" y="6451044"/>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22</a:t>
            </a:fld>
            <a:endParaRPr lang="en-US" sz="1050" b="1" dirty="0">
              <a:solidFill>
                <a:srgbClr val="FF097A"/>
              </a:solidFill>
              <a:latin typeface="メイリオ" panose="020B0604030504040204" pitchFamily="50" charset="-128"/>
              <a:ea typeface="メイリオ" panose="020B0604030504040204" pitchFamily="50" charset="-128"/>
            </a:endParaRPr>
          </a:p>
        </p:txBody>
      </p:sp>
      <p:pic>
        <p:nvPicPr>
          <p:cNvPr id="23" name="図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73941" y="4140991"/>
            <a:ext cx="3933020" cy="2213188"/>
          </a:xfrm>
          <a:prstGeom prst="ellipse">
            <a:avLst/>
          </a:prstGeom>
          <a:ln>
            <a:noFill/>
          </a:ln>
          <a:effectLst>
            <a:softEdge rad="112500"/>
          </a:effectLst>
        </p:spPr>
      </p:pic>
      <p:pic>
        <p:nvPicPr>
          <p:cNvPr id="15" name="図 14"/>
          <p:cNvPicPr>
            <a:picLocks noChangeAspect="1"/>
          </p:cNvPicPr>
          <p:nvPr/>
        </p:nvPicPr>
        <p:blipFill>
          <a:blip r:embed="rId10"/>
          <a:stretch>
            <a:fillRect/>
          </a:stretch>
        </p:blipFill>
        <p:spPr>
          <a:xfrm>
            <a:off x="6506961" y="19859"/>
            <a:ext cx="2401158" cy="1012284"/>
          </a:xfrm>
          <a:prstGeom prst="rect">
            <a:avLst/>
          </a:prstGeom>
        </p:spPr>
      </p:pic>
    </p:spTree>
    <p:extLst>
      <p:ext uri="{BB962C8B-B14F-4D97-AF65-F5344CB8AC3E}">
        <p14:creationId xmlns:p14="http://schemas.microsoft.com/office/powerpoint/2010/main" val="249405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オブジェクト 24"/>
          <p:cNvGraphicFramePr>
            <a:graphicFrameLocks noChangeAspect="1"/>
          </p:cNvGraphicFramePr>
          <p:nvPr>
            <p:extLst>
              <p:ext uri="{D42A27DB-BD31-4B8C-83A1-F6EECF244321}">
                <p14:modId xmlns:p14="http://schemas.microsoft.com/office/powerpoint/2010/main" val="3081747608"/>
              </p:ext>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9718" name="Worksheet" r:id="rId3" imgW="12138554" imgH="5707270" progId="Excel.Sheet.12">
                  <p:embed/>
                </p:oleObj>
              </mc:Choice>
              <mc:Fallback>
                <p:oleObj name="Worksheet" r:id="rId3" imgW="12138554" imgH="5707270" progId="Excel.Sheet.12">
                  <p:embed/>
                  <p:pic>
                    <p:nvPicPr>
                      <p:cNvPr id="27" name="オブジェクト 26"/>
                      <p:cNvPicPr/>
                      <p:nvPr/>
                    </p:nvPicPr>
                    <p:blipFill>
                      <a:blip r:embed="rId4">
                        <a:lum/>
                      </a:blip>
                      <a:stretch>
                        <a:fillRect/>
                      </a:stretch>
                    </p:blipFill>
                    <p:spPr>
                      <a:xfrm>
                        <a:off x="0" y="0"/>
                        <a:ext cx="9144000" cy="1112805"/>
                      </a:xfrm>
                      <a:prstGeom prst="rect">
                        <a:avLst/>
                      </a:prstGeom>
                    </p:spPr>
                  </p:pic>
                </p:oleObj>
              </mc:Fallback>
            </mc:AlternateContent>
          </a:graphicData>
        </a:graphic>
      </p:graphicFrame>
      <p:graphicFrame>
        <p:nvGraphicFramePr>
          <p:cNvPr id="26" name="オブジェクト 25"/>
          <p:cNvGraphicFramePr>
            <a:graphicFrameLocks noChangeAspect="1"/>
          </p:cNvGraphicFramePr>
          <p:nvPr>
            <p:extLst>
              <p:ext uri="{D42A27DB-BD31-4B8C-83A1-F6EECF244321}">
                <p14:modId xmlns:p14="http://schemas.microsoft.com/office/powerpoint/2010/main" val="328719407"/>
              </p:ext>
            </p:extLst>
          </p:nvPr>
        </p:nvGraphicFramePr>
        <p:xfrm>
          <a:off x="0" y="6043852"/>
          <a:ext cx="9144000" cy="814387"/>
        </p:xfrm>
        <a:graphic>
          <a:graphicData uri="http://schemas.openxmlformats.org/presentationml/2006/ole">
            <mc:AlternateContent xmlns:mc="http://schemas.openxmlformats.org/markup-compatibility/2006">
              <mc:Choice xmlns:v="urn:schemas-microsoft-com:vml" Requires="v">
                <p:oleObj spid="_x0000_s19719" name="Worksheet" r:id="rId5" imgW="12138554" imgH="5707270" progId="Excel.Sheet.12">
                  <p:embed/>
                </p:oleObj>
              </mc:Choice>
              <mc:Fallback>
                <p:oleObj name="Worksheet" r:id="rId5" imgW="12138554" imgH="5707270" progId="Excel.Sheet.12">
                  <p:embed/>
                  <p:pic>
                    <p:nvPicPr>
                      <p:cNvPr id="28" name="オブジェクト 27"/>
                      <p:cNvPicPr/>
                      <p:nvPr/>
                    </p:nvPicPr>
                    <p:blipFill>
                      <a:blip r:embed="rId4">
                        <a:lum/>
                      </a:blip>
                      <a:stretch>
                        <a:fillRect/>
                      </a:stretch>
                    </p:blipFill>
                    <p:spPr>
                      <a:xfrm>
                        <a:off x="0" y="6043852"/>
                        <a:ext cx="9144000" cy="814387"/>
                      </a:xfrm>
                      <a:prstGeom prst="rect">
                        <a:avLst/>
                      </a:prstGeom>
                    </p:spPr>
                  </p:pic>
                </p:oleObj>
              </mc:Fallback>
            </mc:AlternateContent>
          </a:graphicData>
        </a:graphic>
      </p:graphicFrame>
      <p:grpSp>
        <p:nvGrpSpPr>
          <p:cNvPr id="54" name="グループ化 53"/>
          <p:cNvGrpSpPr/>
          <p:nvPr/>
        </p:nvGrpSpPr>
        <p:grpSpPr>
          <a:xfrm>
            <a:off x="0" y="0"/>
            <a:ext cx="9144000" cy="6858000"/>
            <a:chOff x="0" y="0"/>
            <a:chExt cx="9144000" cy="4173460"/>
          </a:xfrm>
        </p:grpSpPr>
        <p:sp>
          <p:nvSpPr>
            <p:cNvPr id="55" name="Freeform 5"/>
            <p:cNvSpPr>
              <a:spLocks/>
            </p:cNvSpPr>
            <p:nvPr/>
          </p:nvSpPr>
          <p:spPr bwMode="auto">
            <a:xfrm>
              <a:off x="0" y="268210"/>
              <a:ext cx="9144000" cy="3905250"/>
            </a:xfrm>
            <a:custGeom>
              <a:avLst/>
              <a:gdLst>
                <a:gd name="T0" fmla="*/ 0 w 5760"/>
                <a:gd name="T1" fmla="*/ 2460 h 2460"/>
                <a:gd name="T2" fmla="*/ 1102 w 5760"/>
                <a:gd name="T3" fmla="*/ 2460 h 2460"/>
                <a:gd name="T4" fmla="*/ 1118 w 5760"/>
                <a:gd name="T5" fmla="*/ 2134 h 2460"/>
                <a:gd name="T6" fmla="*/ 1136 w 5760"/>
                <a:gd name="T7" fmla="*/ 1632 h 2460"/>
                <a:gd name="T8" fmla="*/ 1150 w 5760"/>
                <a:gd name="T9" fmla="*/ 994 h 2460"/>
                <a:gd name="T10" fmla="*/ 1152 w 5760"/>
                <a:gd name="T11" fmla="*/ 648 h 2460"/>
                <a:gd name="T12" fmla="*/ 1160 w 5760"/>
                <a:gd name="T13" fmla="*/ 1326 h 2460"/>
                <a:gd name="T14" fmla="*/ 1178 w 5760"/>
                <a:gd name="T15" fmla="*/ 1906 h 2460"/>
                <a:gd name="T16" fmla="*/ 1196 w 5760"/>
                <a:gd name="T17" fmla="*/ 2310 h 2460"/>
                <a:gd name="T18" fmla="*/ 2254 w 5760"/>
                <a:gd name="T19" fmla="*/ 2460 h 2460"/>
                <a:gd name="T20" fmla="*/ 2262 w 5760"/>
                <a:gd name="T21" fmla="*/ 2310 h 2460"/>
                <a:gd name="T22" fmla="*/ 2280 w 5760"/>
                <a:gd name="T23" fmla="*/ 1906 h 2460"/>
                <a:gd name="T24" fmla="*/ 2296 w 5760"/>
                <a:gd name="T25" fmla="*/ 1326 h 2460"/>
                <a:gd name="T26" fmla="*/ 2304 w 5760"/>
                <a:gd name="T27" fmla="*/ 648 h 2460"/>
                <a:gd name="T28" fmla="*/ 2306 w 5760"/>
                <a:gd name="T29" fmla="*/ 994 h 2460"/>
                <a:gd name="T30" fmla="*/ 2320 w 5760"/>
                <a:gd name="T31" fmla="*/ 1632 h 2460"/>
                <a:gd name="T32" fmla="*/ 2340 w 5760"/>
                <a:gd name="T33" fmla="*/ 2134 h 2460"/>
                <a:gd name="T34" fmla="*/ 2356 w 5760"/>
                <a:gd name="T35" fmla="*/ 2460 h 2460"/>
                <a:gd name="T36" fmla="*/ 3406 w 5760"/>
                <a:gd name="T37" fmla="*/ 2460 h 2460"/>
                <a:gd name="T38" fmla="*/ 3422 w 5760"/>
                <a:gd name="T39" fmla="*/ 2134 h 2460"/>
                <a:gd name="T40" fmla="*/ 3440 w 5760"/>
                <a:gd name="T41" fmla="*/ 1632 h 2460"/>
                <a:gd name="T42" fmla="*/ 3454 w 5760"/>
                <a:gd name="T43" fmla="*/ 994 h 2460"/>
                <a:gd name="T44" fmla="*/ 3456 w 5760"/>
                <a:gd name="T45" fmla="*/ 648 h 2460"/>
                <a:gd name="T46" fmla="*/ 3464 w 5760"/>
                <a:gd name="T47" fmla="*/ 1326 h 2460"/>
                <a:gd name="T48" fmla="*/ 3482 w 5760"/>
                <a:gd name="T49" fmla="*/ 1906 h 2460"/>
                <a:gd name="T50" fmla="*/ 3500 w 5760"/>
                <a:gd name="T51" fmla="*/ 2310 h 2460"/>
                <a:gd name="T52" fmla="*/ 4558 w 5760"/>
                <a:gd name="T53" fmla="*/ 2460 h 2460"/>
                <a:gd name="T54" fmla="*/ 4566 w 5760"/>
                <a:gd name="T55" fmla="*/ 2310 h 2460"/>
                <a:gd name="T56" fmla="*/ 4584 w 5760"/>
                <a:gd name="T57" fmla="*/ 1906 h 2460"/>
                <a:gd name="T58" fmla="*/ 4600 w 5760"/>
                <a:gd name="T59" fmla="*/ 1326 h 2460"/>
                <a:gd name="T60" fmla="*/ 4608 w 5760"/>
                <a:gd name="T61" fmla="*/ 648 h 2460"/>
                <a:gd name="T62" fmla="*/ 4610 w 5760"/>
                <a:gd name="T63" fmla="*/ 994 h 2460"/>
                <a:gd name="T64" fmla="*/ 4624 w 5760"/>
                <a:gd name="T65" fmla="*/ 1632 h 2460"/>
                <a:gd name="T66" fmla="*/ 4644 w 5760"/>
                <a:gd name="T67" fmla="*/ 2134 h 2460"/>
                <a:gd name="T68" fmla="*/ 4660 w 5760"/>
                <a:gd name="T69" fmla="*/ 2460 h 2460"/>
                <a:gd name="T70" fmla="*/ 5760 w 5760"/>
                <a:gd name="T71"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0" h="2460">
                  <a:moveTo>
                    <a:pt x="0" y="0"/>
                  </a:moveTo>
                  <a:lnTo>
                    <a:pt x="0" y="2460"/>
                  </a:lnTo>
                  <a:lnTo>
                    <a:pt x="1102" y="2460"/>
                  </a:lnTo>
                  <a:lnTo>
                    <a:pt x="1102" y="2460"/>
                  </a:lnTo>
                  <a:lnTo>
                    <a:pt x="1110" y="2310"/>
                  </a:lnTo>
                  <a:lnTo>
                    <a:pt x="1118" y="2134"/>
                  </a:lnTo>
                  <a:lnTo>
                    <a:pt x="1128" y="1906"/>
                  </a:lnTo>
                  <a:lnTo>
                    <a:pt x="1136" y="1632"/>
                  </a:lnTo>
                  <a:lnTo>
                    <a:pt x="1144" y="1326"/>
                  </a:lnTo>
                  <a:lnTo>
                    <a:pt x="1150" y="994"/>
                  </a:lnTo>
                  <a:lnTo>
                    <a:pt x="1152" y="648"/>
                  </a:lnTo>
                  <a:lnTo>
                    <a:pt x="1152" y="648"/>
                  </a:lnTo>
                  <a:lnTo>
                    <a:pt x="1154" y="994"/>
                  </a:lnTo>
                  <a:lnTo>
                    <a:pt x="1160" y="1326"/>
                  </a:lnTo>
                  <a:lnTo>
                    <a:pt x="1168" y="1632"/>
                  </a:lnTo>
                  <a:lnTo>
                    <a:pt x="1178" y="1906"/>
                  </a:lnTo>
                  <a:lnTo>
                    <a:pt x="1188" y="2134"/>
                  </a:lnTo>
                  <a:lnTo>
                    <a:pt x="1196" y="2310"/>
                  </a:lnTo>
                  <a:lnTo>
                    <a:pt x="1204" y="2460"/>
                  </a:lnTo>
                  <a:lnTo>
                    <a:pt x="2254" y="2460"/>
                  </a:lnTo>
                  <a:lnTo>
                    <a:pt x="2254" y="2460"/>
                  </a:lnTo>
                  <a:lnTo>
                    <a:pt x="2262" y="2310"/>
                  </a:lnTo>
                  <a:lnTo>
                    <a:pt x="2270" y="2134"/>
                  </a:lnTo>
                  <a:lnTo>
                    <a:pt x="2280" y="1906"/>
                  </a:lnTo>
                  <a:lnTo>
                    <a:pt x="2288" y="1632"/>
                  </a:lnTo>
                  <a:lnTo>
                    <a:pt x="2296" y="1326"/>
                  </a:lnTo>
                  <a:lnTo>
                    <a:pt x="2302" y="994"/>
                  </a:lnTo>
                  <a:lnTo>
                    <a:pt x="2304" y="648"/>
                  </a:lnTo>
                  <a:lnTo>
                    <a:pt x="2304" y="648"/>
                  </a:lnTo>
                  <a:lnTo>
                    <a:pt x="2306" y="994"/>
                  </a:lnTo>
                  <a:lnTo>
                    <a:pt x="2312" y="1326"/>
                  </a:lnTo>
                  <a:lnTo>
                    <a:pt x="2320" y="1632"/>
                  </a:lnTo>
                  <a:lnTo>
                    <a:pt x="2330" y="1906"/>
                  </a:lnTo>
                  <a:lnTo>
                    <a:pt x="2340" y="2134"/>
                  </a:lnTo>
                  <a:lnTo>
                    <a:pt x="2348" y="2310"/>
                  </a:lnTo>
                  <a:lnTo>
                    <a:pt x="2356" y="2460"/>
                  </a:lnTo>
                  <a:lnTo>
                    <a:pt x="3406" y="2460"/>
                  </a:lnTo>
                  <a:lnTo>
                    <a:pt x="3406" y="2460"/>
                  </a:lnTo>
                  <a:lnTo>
                    <a:pt x="3414" y="2310"/>
                  </a:lnTo>
                  <a:lnTo>
                    <a:pt x="3422" y="2134"/>
                  </a:lnTo>
                  <a:lnTo>
                    <a:pt x="3432" y="1906"/>
                  </a:lnTo>
                  <a:lnTo>
                    <a:pt x="3440" y="1632"/>
                  </a:lnTo>
                  <a:lnTo>
                    <a:pt x="3448" y="1326"/>
                  </a:lnTo>
                  <a:lnTo>
                    <a:pt x="3454" y="994"/>
                  </a:lnTo>
                  <a:lnTo>
                    <a:pt x="3456" y="648"/>
                  </a:lnTo>
                  <a:lnTo>
                    <a:pt x="3456" y="648"/>
                  </a:lnTo>
                  <a:lnTo>
                    <a:pt x="3458" y="994"/>
                  </a:lnTo>
                  <a:lnTo>
                    <a:pt x="3464" y="1326"/>
                  </a:lnTo>
                  <a:lnTo>
                    <a:pt x="3472" y="1632"/>
                  </a:lnTo>
                  <a:lnTo>
                    <a:pt x="3482" y="1906"/>
                  </a:lnTo>
                  <a:lnTo>
                    <a:pt x="3492" y="2134"/>
                  </a:lnTo>
                  <a:lnTo>
                    <a:pt x="3500" y="2310"/>
                  </a:lnTo>
                  <a:lnTo>
                    <a:pt x="3508" y="2460"/>
                  </a:lnTo>
                  <a:lnTo>
                    <a:pt x="4558" y="2460"/>
                  </a:lnTo>
                  <a:lnTo>
                    <a:pt x="4558" y="2460"/>
                  </a:lnTo>
                  <a:lnTo>
                    <a:pt x="4566" y="2310"/>
                  </a:lnTo>
                  <a:lnTo>
                    <a:pt x="4574" y="2134"/>
                  </a:lnTo>
                  <a:lnTo>
                    <a:pt x="4584" y="1906"/>
                  </a:lnTo>
                  <a:lnTo>
                    <a:pt x="4592" y="1632"/>
                  </a:lnTo>
                  <a:lnTo>
                    <a:pt x="4600" y="1326"/>
                  </a:lnTo>
                  <a:lnTo>
                    <a:pt x="4606" y="994"/>
                  </a:lnTo>
                  <a:lnTo>
                    <a:pt x="4608" y="648"/>
                  </a:lnTo>
                  <a:lnTo>
                    <a:pt x="4608" y="648"/>
                  </a:lnTo>
                  <a:lnTo>
                    <a:pt x="4610" y="994"/>
                  </a:lnTo>
                  <a:lnTo>
                    <a:pt x="4616" y="1326"/>
                  </a:lnTo>
                  <a:lnTo>
                    <a:pt x="4624" y="1632"/>
                  </a:lnTo>
                  <a:lnTo>
                    <a:pt x="4634" y="1906"/>
                  </a:lnTo>
                  <a:lnTo>
                    <a:pt x="4644" y="2134"/>
                  </a:lnTo>
                  <a:lnTo>
                    <a:pt x="4652" y="2310"/>
                  </a:lnTo>
                  <a:lnTo>
                    <a:pt x="4660" y="2460"/>
                  </a:lnTo>
                  <a:lnTo>
                    <a:pt x="5760" y="2460"/>
                  </a:lnTo>
                  <a:lnTo>
                    <a:pt x="5760" y="0"/>
                  </a:lnTo>
                  <a:lnTo>
                    <a:pt x="0" y="0"/>
                  </a:lnTo>
                  <a:close/>
                </a:path>
              </a:pathLst>
            </a:custGeom>
            <a:solidFill>
              <a:srgbClr val="700000"/>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56" name="正方形/長方形 55"/>
            <p:cNvSpPr/>
            <p:nvPr/>
          </p:nvSpPr>
          <p:spPr>
            <a:xfrm>
              <a:off x="115910"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1846831"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3577752"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5308673"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703959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877051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コネクタ 61"/>
            <p:cNvCxnSpPr/>
            <p:nvPr/>
          </p:nvCxnSpPr>
          <p:spPr>
            <a:xfrm>
              <a:off x="0" y="618186"/>
              <a:ext cx="9144000" cy="0"/>
            </a:xfrm>
            <a:prstGeom prst="line">
              <a:avLst/>
            </a:prstGeom>
            <a:ln w="15875">
              <a:solidFill>
                <a:srgbClr val="A40000"/>
              </a:solidFill>
              <a:prstDash val="lgDash"/>
            </a:ln>
          </p:spPr>
          <p:style>
            <a:lnRef idx="1">
              <a:schemeClr val="accent1"/>
            </a:lnRef>
            <a:fillRef idx="0">
              <a:schemeClr val="accent1"/>
            </a:fillRef>
            <a:effectRef idx="0">
              <a:schemeClr val="accent1"/>
            </a:effectRef>
            <a:fontRef idx="minor">
              <a:schemeClr val="tx1"/>
            </a:fontRef>
          </p:style>
        </p:cxnSp>
        <p:grpSp>
          <p:nvGrpSpPr>
            <p:cNvPr id="63" name="Group 8"/>
            <p:cNvGrpSpPr>
              <a:grpSpLocks noChangeAspect="1"/>
            </p:cNvGrpSpPr>
            <p:nvPr/>
          </p:nvGrpSpPr>
          <p:grpSpPr bwMode="auto">
            <a:xfrm>
              <a:off x="0" y="3455910"/>
              <a:ext cx="9144000" cy="717550"/>
              <a:chOff x="0" y="2798"/>
              <a:chExt cx="5760" cy="452"/>
            </a:xfrm>
            <a:pattFill prst="lgCheck">
              <a:fgClr>
                <a:schemeClr val="accent1">
                  <a:lumMod val="50000"/>
                </a:schemeClr>
              </a:fgClr>
              <a:bgClr>
                <a:schemeClr val="bg1"/>
              </a:bgClr>
            </a:pattFill>
          </p:grpSpPr>
          <p:sp>
            <p:nvSpPr>
              <p:cNvPr id="64" name="Freeform 9"/>
              <p:cNvSpPr>
                <a:spLocks/>
              </p:cNvSpPr>
              <p:nvPr/>
            </p:nvSpPr>
            <p:spPr bwMode="auto">
              <a:xfrm>
                <a:off x="2334"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0"/>
              <p:cNvSpPr>
                <a:spLocks/>
              </p:cNvSpPr>
              <p:nvPr/>
            </p:nvSpPr>
            <p:spPr bwMode="auto">
              <a:xfrm>
                <a:off x="0" y="2798"/>
                <a:ext cx="1124" cy="452"/>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1"/>
              <p:cNvSpPr>
                <a:spLocks/>
              </p:cNvSpPr>
              <p:nvPr/>
            </p:nvSpPr>
            <p:spPr bwMode="auto">
              <a:xfrm>
                <a:off x="1182"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12"/>
              <p:cNvSpPr>
                <a:spLocks/>
              </p:cNvSpPr>
              <p:nvPr/>
            </p:nvSpPr>
            <p:spPr bwMode="auto">
              <a:xfrm>
                <a:off x="4638" y="2798"/>
                <a:ext cx="1122" cy="452"/>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13"/>
              <p:cNvSpPr>
                <a:spLocks/>
              </p:cNvSpPr>
              <p:nvPr/>
            </p:nvSpPr>
            <p:spPr bwMode="auto">
              <a:xfrm>
                <a:off x="3486"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42" name="テキスト ボックス 41"/>
          <p:cNvSpPr txBox="1"/>
          <p:nvPr/>
        </p:nvSpPr>
        <p:spPr>
          <a:xfrm>
            <a:off x="2402006" y="1406973"/>
            <a:ext cx="4637588" cy="1107996"/>
          </a:xfrm>
          <a:prstGeom prst="rect">
            <a:avLst/>
          </a:prstGeom>
          <a:noFill/>
        </p:spPr>
        <p:txBody>
          <a:bodyPr wrap="square" rtlCol="0">
            <a:spAutoFit/>
          </a:bodyPr>
          <a:lstStyle/>
          <a:p>
            <a:pPr algn="dist"/>
            <a:r>
              <a:rPr lang="ja-JP" altLang="en-US" sz="6600" dirty="0">
                <a:solidFill>
                  <a:schemeClr val="bg1"/>
                </a:solidFill>
                <a:latin typeface="HGS行書体" panose="03000600000000000000" pitchFamily="66" charset="-128"/>
                <a:ea typeface="HGS行書体" panose="03000600000000000000" pitchFamily="66" charset="-128"/>
              </a:rPr>
              <a:t>目標</a:t>
            </a:r>
            <a:endParaRPr lang="en-US" sz="6600" dirty="0">
              <a:solidFill>
                <a:schemeClr val="bg1"/>
              </a:solidFill>
              <a:latin typeface="HGS行書体" panose="03000600000000000000" pitchFamily="66" charset="-128"/>
              <a:ea typeface="HGS行書体" panose="03000600000000000000" pitchFamily="66" charset="-128"/>
            </a:endParaRPr>
          </a:p>
        </p:txBody>
      </p:sp>
    </p:spTree>
    <p:extLst>
      <p:ext uri="{BB962C8B-B14F-4D97-AF65-F5344CB8AC3E}">
        <p14:creationId xmlns:p14="http://schemas.microsoft.com/office/powerpoint/2010/main" val="2031453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29C3141-F39E-4190-B317-271A99C6B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78" y="0"/>
            <a:ext cx="10306373" cy="6870915"/>
          </a:xfrm>
          <a:prstGeom prst="rect">
            <a:avLst/>
          </a:prstGeom>
        </p:spPr>
      </p:pic>
      <p:grpSp>
        <p:nvGrpSpPr>
          <p:cNvPr id="15" name="図形グループ 14"/>
          <p:cNvGrpSpPr/>
          <p:nvPr/>
        </p:nvGrpSpPr>
        <p:grpSpPr>
          <a:xfrm>
            <a:off x="177222" y="54072"/>
            <a:ext cx="4758986" cy="6892646"/>
            <a:chOff x="488817" y="179002"/>
            <a:chExt cx="4549698" cy="6563908"/>
          </a:xfrm>
        </p:grpSpPr>
        <p:sp>
          <p:nvSpPr>
            <p:cNvPr id="14" name="円/楕円 13"/>
            <p:cNvSpPr/>
            <p:nvPr/>
          </p:nvSpPr>
          <p:spPr>
            <a:xfrm>
              <a:off x="488817" y="179002"/>
              <a:ext cx="4549698" cy="6347346"/>
            </a:xfrm>
            <a:prstGeom prst="ellipse">
              <a:avLst/>
            </a:prstGeom>
            <a:solidFill>
              <a:srgbClr val="FFDFD7">
                <a:alpha val="60000"/>
              </a:srgbClr>
            </a:solidFill>
            <a:ln w="76200">
              <a:solidFill>
                <a:srgbClr val="FFDFD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1263035" y="570385"/>
              <a:ext cx="3001262" cy="6172525"/>
            </a:xfrm>
            <a:prstGeom prst="rect">
              <a:avLst/>
            </a:prstGeom>
            <a:noFill/>
          </p:spPr>
          <p:txBody>
            <a:bodyPr vert="eaVert" wrap="square" rtlCol="0">
              <a:spAutoFit/>
            </a:bodyPr>
            <a:lstStyle/>
            <a:p>
              <a:r>
                <a:rPr lang="ja-JP" altLang="en-US" sz="9600" b="1" spc="-75" dirty="0">
                  <a:ln w="38100">
                    <a:solidFill>
                      <a:srgbClr val="FF097A"/>
                    </a:solidFill>
                  </a:ln>
                  <a:solidFill>
                    <a:prstClr val="white"/>
                  </a:solidFill>
                  <a:latin typeface="メイリオ" panose="020B0604030504040204" pitchFamily="50" charset="-128"/>
                </a:rPr>
                <a:t>ストップ！居酒屋</a:t>
              </a:r>
              <a:r>
                <a:rPr lang="ja-JP" altLang="en-US" sz="9600" b="1" spc="-75" dirty="0">
                  <a:ln w="38100">
                    <a:solidFill>
                      <a:srgbClr val="FF097A"/>
                    </a:solidFill>
                  </a:ln>
                  <a:solidFill>
                    <a:schemeClr val="accent1">
                      <a:lumMod val="60000"/>
                      <a:lumOff val="40000"/>
                    </a:schemeClr>
                  </a:solidFill>
                  <a:latin typeface="メイリオ" panose="020B0604030504040204" pitchFamily="50" charset="-128"/>
                </a:rPr>
                <a:t>減</a:t>
              </a:r>
              <a:endParaRPr lang="ja-JP" altLang="en-US" sz="9600" b="1" dirty="0">
                <a:ln w="6600">
                  <a:solidFill>
                    <a:srgbClr val="FF9EF5"/>
                  </a:solidFill>
                  <a:prstDash val="solid"/>
                </a:ln>
                <a:solidFill>
                  <a:schemeClr val="accent1">
                    <a:lumMod val="60000"/>
                    <a:lumOff val="40000"/>
                  </a:schemeClr>
                </a:solidFill>
                <a:effectLst>
                  <a:outerShdw dist="38100" dir="2700000" algn="tl" rotWithShape="0">
                    <a:srgbClr val="ED7D31"/>
                  </a:outerShdw>
                </a:effectLst>
              </a:endParaRPr>
            </a:p>
          </p:txBody>
        </p:sp>
      </p:grpSp>
      <p:sp>
        <p:nvSpPr>
          <p:cNvPr id="4" name="スライド番号プレースホルダー 3"/>
          <p:cNvSpPr>
            <a:spLocks noGrp="1"/>
          </p:cNvSpPr>
          <p:nvPr>
            <p:ph type="sldNum" sz="quarter" idx="12"/>
          </p:nvPr>
        </p:nvSpPr>
        <p:spPr>
          <a:xfrm>
            <a:off x="-1566952" y="6354185"/>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24</a:t>
            </a:fld>
            <a:endParaRPr lang="en-US"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5852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3139805272"/>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50426" name="Worksheet" r:id="rId3" imgW="12138554" imgH="5707270" progId="Excel.Sheet.12">
                  <p:embed/>
                </p:oleObj>
              </mc:Choice>
              <mc:Fallback>
                <p:oleObj name="Worksheet" r:id="rId3" imgW="12138554" imgH="5707270" progId="Excel.Sheet.12">
                  <p:embed/>
                  <p:pic>
                    <p:nvPicPr>
                      <p:cNvPr id="27" name="オブジェクト 26"/>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996269608"/>
              </p:ext>
            </p:extLst>
          </p:nvPr>
        </p:nvGraphicFramePr>
        <p:xfrm>
          <a:off x="0" y="6043613"/>
          <a:ext cx="9144000" cy="814387"/>
        </p:xfrm>
        <a:graphic>
          <a:graphicData uri="http://schemas.openxmlformats.org/presentationml/2006/ole">
            <mc:AlternateContent xmlns:mc="http://schemas.openxmlformats.org/markup-compatibility/2006">
              <mc:Choice xmlns:v="urn:schemas-microsoft-com:vml" Requires="v">
                <p:oleObj spid="_x0000_s50427" name="Worksheet" r:id="rId5" imgW="12138554" imgH="5707270" progId="Excel.Sheet.12">
                  <p:embed/>
                </p:oleObj>
              </mc:Choice>
              <mc:Fallback>
                <p:oleObj name="Worksheet" r:id="rId5" imgW="12138554" imgH="5707270" progId="Excel.Sheet.12">
                  <p:embed/>
                  <p:pic>
                    <p:nvPicPr>
                      <p:cNvPr id="28" name="オブジェクト 27"/>
                      <p:cNvPicPr/>
                      <p:nvPr/>
                    </p:nvPicPr>
                    <p:blipFill>
                      <a:blip r:embed="rId4">
                        <a:lum/>
                      </a:blip>
                      <a:stretch>
                        <a:fillRect/>
                      </a:stretch>
                    </p:blipFill>
                    <p:spPr>
                      <a:xfrm>
                        <a:off x="0" y="6043613"/>
                        <a:ext cx="9144000" cy="814387"/>
                      </a:xfrm>
                      <a:prstGeom prst="rect">
                        <a:avLst/>
                      </a:prstGeom>
                    </p:spPr>
                  </p:pic>
                </p:oleObj>
              </mc:Fallback>
            </mc:AlternateContent>
          </a:graphicData>
        </a:graphic>
      </p:graphicFrame>
      <p:grpSp>
        <p:nvGrpSpPr>
          <p:cNvPr id="23" name="グループ化 22"/>
          <p:cNvGrpSpPr/>
          <p:nvPr/>
        </p:nvGrpSpPr>
        <p:grpSpPr>
          <a:xfrm>
            <a:off x="0" y="0"/>
            <a:ext cx="9144001" cy="6858000"/>
            <a:chOff x="0" y="0"/>
            <a:chExt cx="9144001" cy="4173460"/>
          </a:xfrm>
        </p:grpSpPr>
        <p:sp>
          <p:nvSpPr>
            <p:cNvPr id="24" name="Freeform 5"/>
            <p:cNvSpPr>
              <a:spLocks/>
            </p:cNvSpPr>
            <p:nvPr/>
          </p:nvSpPr>
          <p:spPr bwMode="auto">
            <a:xfrm>
              <a:off x="0" y="268210"/>
              <a:ext cx="9144000" cy="3905250"/>
            </a:xfrm>
            <a:custGeom>
              <a:avLst/>
              <a:gdLst>
                <a:gd name="T0" fmla="*/ 0 w 5760"/>
                <a:gd name="T1" fmla="*/ 2460 h 2460"/>
                <a:gd name="T2" fmla="*/ 1102 w 5760"/>
                <a:gd name="T3" fmla="*/ 2460 h 2460"/>
                <a:gd name="T4" fmla="*/ 1118 w 5760"/>
                <a:gd name="T5" fmla="*/ 2134 h 2460"/>
                <a:gd name="T6" fmla="*/ 1136 w 5760"/>
                <a:gd name="T7" fmla="*/ 1632 h 2460"/>
                <a:gd name="T8" fmla="*/ 1150 w 5760"/>
                <a:gd name="T9" fmla="*/ 994 h 2460"/>
                <a:gd name="T10" fmla="*/ 1152 w 5760"/>
                <a:gd name="T11" fmla="*/ 648 h 2460"/>
                <a:gd name="T12" fmla="*/ 1160 w 5760"/>
                <a:gd name="T13" fmla="*/ 1326 h 2460"/>
                <a:gd name="T14" fmla="*/ 1178 w 5760"/>
                <a:gd name="T15" fmla="*/ 1906 h 2460"/>
                <a:gd name="T16" fmla="*/ 1196 w 5760"/>
                <a:gd name="T17" fmla="*/ 2310 h 2460"/>
                <a:gd name="T18" fmla="*/ 2254 w 5760"/>
                <a:gd name="T19" fmla="*/ 2460 h 2460"/>
                <a:gd name="T20" fmla="*/ 2262 w 5760"/>
                <a:gd name="T21" fmla="*/ 2310 h 2460"/>
                <a:gd name="T22" fmla="*/ 2280 w 5760"/>
                <a:gd name="T23" fmla="*/ 1906 h 2460"/>
                <a:gd name="T24" fmla="*/ 2296 w 5760"/>
                <a:gd name="T25" fmla="*/ 1326 h 2460"/>
                <a:gd name="T26" fmla="*/ 2304 w 5760"/>
                <a:gd name="T27" fmla="*/ 648 h 2460"/>
                <a:gd name="T28" fmla="*/ 2306 w 5760"/>
                <a:gd name="T29" fmla="*/ 994 h 2460"/>
                <a:gd name="T30" fmla="*/ 2320 w 5760"/>
                <a:gd name="T31" fmla="*/ 1632 h 2460"/>
                <a:gd name="T32" fmla="*/ 2340 w 5760"/>
                <a:gd name="T33" fmla="*/ 2134 h 2460"/>
                <a:gd name="T34" fmla="*/ 2356 w 5760"/>
                <a:gd name="T35" fmla="*/ 2460 h 2460"/>
                <a:gd name="T36" fmla="*/ 3406 w 5760"/>
                <a:gd name="T37" fmla="*/ 2460 h 2460"/>
                <a:gd name="T38" fmla="*/ 3422 w 5760"/>
                <a:gd name="T39" fmla="*/ 2134 h 2460"/>
                <a:gd name="T40" fmla="*/ 3440 w 5760"/>
                <a:gd name="T41" fmla="*/ 1632 h 2460"/>
                <a:gd name="T42" fmla="*/ 3454 w 5760"/>
                <a:gd name="T43" fmla="*/ 994 h 2460"/>
                <a:gd name="T44" fmla="*/ 3456 w 5760"/>
                <a:gd name="T45" fmla="*/ 648 h 2460"/>
                <a:gd name="T46" fmla="*/ 3464 w 5760"/>
                <a:gd name="T47" fmla="*/ 1326 h 2460"/>
                <a:gd name="T48" fmla="*/ 3482 w 5760"/>
                <a:gd name="T49" fmla="*/ 1906 h 2460"/>
                <a:gd name="T50" fmla="*/ 3500 w 5760"/>
                <a:gd name="T51" fmla="*/ 2310 h 2460"/>
                <a:gd name="T52" fmla="*/ 4558 w 5760"/>
                <a:gd name="T53" fmla="*/ 2460 h 2460"/>
                <a:gd name="T54" fmla="*/ 4566 w 5760"/>
                <a:gd name="T55" fmla="*/ 2310 h 2460"/>
                <a:gd name="T56" fmla="*/ 4584 w 5760"/>
                <a:gd name="T57" fmla="*/ 1906 h 2460"/>
                <a:gd name="T58" fmla="*/ 4600 w 5760"/>
                <a:gd name="T59" fmla="*/ 1326 h 2460"/>
                <a:gd name="T60" fmla="*/ 4608 w 5760"/>
                <a:gd name="T61" fmla="*/ 648 h 2460"/>
                <a:gd name="T62" fmla="*/ 4610 w 5760"/>
                <a:gd name="T63" fmla="*/ 994 h 2460"/>
                <a:gd name="T64" fmla="*/ 4624 w 5760"/>
                <a:gd name="T65" fmla="*/ 1632 h 2460"/>
                <a:gd name="T66" fmla="*/ 4644 w 5760"/>
                <a:gd name="T67" fmla="*/ 2134 h 2460"/>
                <a:gd name="T68" fmla="*/ 4660 w 5760"/>
                <a:gd name="T69" fmla="*/ 2460 h 2460"/>
                <a:gd name="T70" fmla="*/ 5760 w 5760"/>
                <a:gd name="T71"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0" h="2460">
                  <a:moveTo>
                    <a:pt x="0" y="0"/>
                  </a:moveTo>
                  <a:lnTo>
                    <a:pt x="0" y="2460"/>
                  </a:lnTo>
                  <a:lnTo>
                    <a:pt x="1102" y="2460"/>
                  </a:lnTo>
                  <a:lnTo>
                    <a:pt x="1102" y="2460"/>
                  </a:lnTo>
                  <a:lnTo>
                    <a:pt x="1110" y="2310"/>
                  </a:lnTo>
                  <a:lnTo>
                    <a:pt x="1118" y="2134"/>
                  </a:lnTo>
                  <a:lnTo>
                    <a:pt x="1128" y="1906"/>
                  </a:lnTo>
                  <a:lnTo>
                    <a:pt x="1136" y="1632"/>
                  </a:lnTo>
                  <a:lnTo>
                    <a:pt x="1144" y="1326"/>
                  </a:lnTo>
                  <a:lnTo>
                    <a:pt x="1150" y="994"/>
                  </a:lnTo>
                  <a:lnTo>
                    <a:pt x="1152" y="648"/>
                  </a:lnTo>
                  <a:lnTo>
                    <a:pt x="1152" y="648"/>
                  </a:lnTo>
                  <a:lnTo>
                    <a:pt x="1154" y="994"/>
                  </a:lnTo>
                  <a:lnTo>
                    <a:pt x="1160" y="1326"/>
                  </a:lnTo>
                  <a:lnTo>
                    <a:pt x="1168" y="1632"/>
                  </a:lnTo>
                  <a:lnTo>
                    <a:pt x="1178" y="1906"/>
                  </a:lnTo>
                  <a:lnTo>
                    <a:pt x="1188" y="2134"/>
                  </a:lnTo>
                  <a:lnTo>
                    <a:pt x="1196" y="2310"/>
                  </a:lnTo>
                  <a:lnTo>
                    <a:pt x="1204" y="2460"/>
                  </a:lnTo>
                  <a:lnTo>
                    <a:pt x="2254" y="2460"/>
                  </a:lnTo>
                  <a:lnTo>
                    <a:pt x="2254" y="2460"/>
                  </a:lnTo>
                  <a:lnTo>
                    <a:pt x="2262" y="2310"/>
                  </a:lnTo>
                  <a:lnTo>
                    <a:pt x="2270" y="2134"/>
                  </a:lnTo>
                  <a:lnTo>
                    <a:pt x="2280" y="1906"/>
                  </a:lnTo>
                  <a:lnTo>
                    <a:pt x="2288" y="1632"/>
                  </a:lnTo>
                  <a:lnTo>
                    <a:pt x="2296" y="1326"/>
                  </a:lnTo>
                  <a:lnTo>
                    <a:pt x="2302" y="994"/>
                  </a:lnTo>
                  <a:lnTo>
                    <a:pt x="2304" y="648"/>
                  </a:lnTo>
                  <a:lnTo>
                    <a:pt x="2304" y="648"/>
                  </a:lnTo>
                  <a:lnTo>
                    <a:pt x="2306" y="994"/>
                  </a:lnTo>
                  <a:lnTo>
                    <a:pt x="2312" y="1326"/>
                  </a:lnTo>
                  <a:lnTo>
                    <a:pt x="2320" y="1632"/>
                  </a:lnTo>
                  <a:lnTo>
                    <a:pt x="2330" y="1906"/>
                  </a:lnTo>
                  <a:lnTo>
                    <a:pt x="2340" y="2134"/>
                  </a:lnTo>
                  <a:lnTo>
                    <a:pt x="2348" y="2310"/>
                  </a:lnTo>
                  <a:lnTo>
                    <a:pt x="2356" y="2460"/>
                  </a:lnTo>
                  <a:lnTo>
                    <a:pt x="3406" y="2460"/>
                  </a:lnTo>
                  <a:lnTo>
                    <a:pt x="3406" y="2460"/>
                  </a:lnTo>
                  <a:lnTo>
                    <a:pt x="3414" y="2310"/>
                  </a:lnTo>
                  <a:lnTo>
                    <a:pt x="3422" y="2134"/>
                  </a:lnTo>
                  <a:lnTo>
                    <a:pt x="3432" y="1906"/>
                  </a:lnTo>
                  <a:lnTo>
                    <a:pt x="3440" y="1632"/>
                  </a:lnTo>
                  <a:lnTo>
                    <a:pt x="3448" y="1326"/>
                  </a:lnTo>
                  <a:lnTo>
                    <a:pt x="3454" y="994"/>
                  </a:lnTo>
                  <a:lnTo>
                    <a:pt x="3456" y="648"/>
                  </a:lnTo>
                  <a:lnTo>
                    <a:pt x="3456" y="648"/>
                  </a:lnTo>
                  <a:lnTo>
                    <a:pt x="3458" y="994"/>
                  </a:lnTo>
                  <a:lnTo>
                    <a:pt x="3464" y="1326"/>
                  </a:lnTo>
                  <a:lnTo>
                    <a:pt x="3472" y="1632"/>
                  </a:lnTo>
                  <a:lnTo>
                    <a:pt x="3482" y="1906"/>
                  </a:lnTo>
                  <a:lnTo>
                    <a:pt x="3492" y="2134"/>
                  </a:lnTo>
                  <a:lnTo>
                    <a:pt x="3500" y="2310"/>
                  </a:lnTo>
                  <a:lnTo>
                    <a:pt x="3508" y="2460"/>
                  </a:lnTo>
                  <a:lnTo>
                    <a:pt x="4558" y="2460"/>
                  </a:lnTo>
                  <a:lnTo>
                    <a:pt x="4558" y="2460"/>
                  </a:lnTo>
                  <a:lnTo>
                    <a:pt x="4566" y="2310"/>
                  </a:lnTo>
                  <a:lnTo>
                    <a:pt x="4574" y="2134"/>
                  </a:lnTo>
                  <a:lnTo>
                    <a:pt x="4584" y="1906"/>
                  </a:lnTo>
                  <a:lnTo>
                    <a:pt x="4592" y="1632"/>
                  </a:lnTo>
                  <a:lnTo>
                    <a:pt x="4600" y="1326"/>
                  </a:lnTo>
                  <a:lnTo>
                    <a:pt x="4606" y="994"/>
                  </a:lnTo>
                  <a:lnTo>
                    <a:pt x="4608" y="648"/>
                  </a:lnTo>
                  <a:lnTo>
                    <a:pt x="4608" y="648"/>
                  </a:lnTo>
                  <a:lnTo>
                    <a:pt x="4610" y="994"/>
                  </a:lnTo>
                  <a:lnTo>
                    <a:pt x="4616" y="1326"/>
                  </a:lnTo>
                  <a:lnTo>
                    <a:pt x="4624" y="1632"/>
                  </a:lnTo>
                  <a:lnTo>
                    <a:pt x="4634" y="1906"/>
                  </a:lnTo>
                  <a:lnTo>
                    <a:pt x="4644" y="2134"/>
                  </a:lnTo>
                  <a:lnTo>
                    <a:pt x="4652" y="2310"/>
                  </a:lnTo>
                  <a:lnTo>
                    <a:pt x="4660" y="2460"/>
                  </a:lnTo>
                  <a:lnTo>
                    <a:pt x="5760" y="2460"/>
                  </a:lnTo>
                  <a:lnTo>
                    <a:pt x="5760" y="0"/>
                  </a:lnTo>
                  <a:lnTo>
                    <a:pt x="0" y="0"/>
                  </a:lnTo>
                  <a:close/>
                </a:path>
              </a:pathLst>
            </a:custGeom>
            <a:solidFill>
              <a:srgbClr val="700000"/>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25" name="正方形/長方形 24"/>
            <p:cNvSpPr/>
            <p:nvPr/>
          </p:nvSpPr>
          <p:spPr>
            <a:xfrm>
              <a:off x="115910"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846831"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577752"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308673"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03959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877051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a:off x="0" y="618186"/>
              <a:ext cx="9144000" cy="0"/>
            </a:xfrm>
            <a:prstGeom prst="line">
              <a:avLst/>
            </a:prstGeom>
            <a:ln w="15875">
              <a:solidFill>
                <a:srgbClr val="A40000"/>
              </a:solidFill>
              <a:prstDash val="lgDash"/>
            </a:ln>
          </p:spPr>
          <p:style>
            <a:lnRef idx="1">
              <a:schemeClr val="accent1"/>
            </a:lnRef>
            <a:fillRef idx="0">
              <a:schemeClr val="accent1"/>
            </a:fillRef>
            <a:effectRef idx="0">
              <a:schemeClr val="accent1"/>
            </a:effectRef>
            <a:fontRef idx="minor">
              <a:schemeClr val="tx1"/>
            </a:fontRef>
          </p:style>
        </p:cxnSp>
        <p:grpSp>
          <p:nvGrpSpPr>
            <p:cNvPr id="32" name="Group 8"/>
            <p:cNvGrpSpPr>
              <a:grpSpLocks noChangeAspect="1"/>
            </p:cNvGrpSpPr>
            <p:nvPr/>
          </p:nvGrpSpPr>
          <p:grpSpPr bwMode="auto">
            <a:xfrm>
              <a:off x="0" y="3455910"/>
              <a:ext cx="9144001" cy="717550"/>
              <a:chOff x="0" y="2798"/>
              <a:chExt cx="5760" cy="452"/>
            </a:xfrm>
            <a:pattFill prst="lgCheck">
              <a:fgClr>
                <a:schemeClr val="accent1">
                  <a:lumMod val="50000"/>
                </a:schemeClr>
              </a:fgClr>
              <a:bgClr>
                <a:schemeClr val="bg1"/>
              </a:bgClr>
            </a:pattFill>
          </p:grpSpPr>
          <p:sp>
            <p:nvSpPr>
              <p:cNvPr id="33" name="Freeform 9"/>
              <p:cNvSpPr>
                <a:spLocks/>
              </p:cNvSpPr>
              <p:nvPr/>
            </p:nvSpPr>
            <p:spPr bwMode="auto">
              <a:xfrm>
                <a:off x="2334"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10"/>
              <p:cNvSpPr>
                <a:spLocks/>
              </p:cNvSpPr>
              <p:nvPr/>
            </p:nvSpPr>
            <p:spPr bwMode="auto">
              <a:xfrm>
                <a:off x="0" y="2798"/>
                <a:ext cx="1124" cy="452"/>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1"/>
              <p:cNvSpPr>
                <a:spLocks/>
              </p:cNvSpPr>
              <p:nvPr/>
            </p:nvSpPr>
            <p:spPr bwMode="auto">
              <a:xfrm>
                <a:off x="1182"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
              <p:cNvSpPr>
                <a:spLocks/>
              </p:cNvSpPr>
              <p:nvPr/>
            </p:nvSpPr>
            <p:spPr bwMode="auto">
              <a:xfrm>
                <a:off x="4638" y="2798"/>
                <a:ext cx="1122" cy="452"/>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3"/>
              <p:cNvSpPr>
                <a:spLocks/>
              </p:cNvSpPr>
              <p:nvPr/>
            </p:nvSpPr>
            <p:spPr bwMode="auto">
              <a:xfrm>
                <a:off x="3486"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2" name="テキスト ボックス 21"/>
          <p:cNvSpPr txBox="1"/>
          <p:nvPr/>
        </p:nvSpPr>
        <p:spPr>
          <a:xfrm>
            <a:off x="2104408" y="1112807"/>
            <a:ext cx="4637588" cy="1107996"/>
          </a:xfrm>
          <a:prstGeom prst="rect">
            <a:avLst/>
          </a:prstGeom>
          <a:noFill/>
        </p:spPr>
        <p:txBody>
          <a:bodyPr wrap="square" rtlCol="0">
            <a:spAutoFit/>
          </a:bodyPr>
          <a:lstStyle/>
          <a:p>
            <a:pPr algn="dist"/>
            <a:r>
              <a:rPr lang="ja-JP" altLang="en-US" sz="6600" dirty="0">
                <a:solidFill>
                  <a:schemeClr val="bg1"/>
                </a:solidFill>
                <a:latin typeface="HGS行書体" panose="03000600000000000000" pitchFamily="66" charset="-128"/>
                <a:ea typeface="HGS行書体" panose="03000600000000000000" pitchFamily="66" charset="-128"/>
              </a:rPr>
              <a:t>実態調査</a:t>
            </a:r>
            <a:endParaRPr lang="en-US" sz="6600" dirty="0">
              <a:solidFill>
                <a:schemeClr val="bg1"/>
              </a:solidFill>
              <a:latin typeface="HGS行書体" panose="03000600000000000000" pitchFamily="66" charset="-128"/>
              <a:ea typeface="HGS行書体" panose="03000600000000000000" pitchFamily="66" charset="-128"/>
            </a:endParaRPr>
          </a:p>
        </p:txBody>
      </p:sp>
    </p:spTree>
    <p:extLst>
      <p:ext uri="{BB962C8B-B14F-4D97-AF65-F5344CB8AC3E}">
        <p14:creationId xmlns:p14="http://schemas.microsoft.com/office/powerpoint/2010/main" val="3331303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オブジェクト 10">
            <a:extLst>
              <a:ext uri="{FF2B5EF4-FFF2-40B4-BE49-F238E27FC236}">
                <a16:creationId xmlns:a16="http://schemas.microsoft.com/office/drawing/2014/main" id="{182E66C5-B23F-4E5B-A6D6-1E75BCF4B2D0}"/>
              </a:ext>
            </a:extLst>
          </p:cNvPr>
          <p:cNvGraphicFramePr>
            <a:graphicFrameLocks noChangeAspect="1"/>
          </p:cNvGraphicFramePr>
          <p:nvPr>
            <p:extLst>
              <p:ext uri="{D42A27DB-BD31-4B8C-83A1-F6EECF244321}">
                <p14:modId xmlns:p14="http://schemas.microsoft.com/office/powerpoint/2010/main" val="3222361460"/>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21683" name="Worksheet" r:id="rId3" imgW="12138554" imgH="5707270" progId="Excel.Sheet.12">
                  <p:embed/>
                </p:oleObj>
              </mc:Choice>
              <mc:Fallback>
                <p:oleObj name="Worksheet" r:id="rId3" imgW="12138554" imgH="5707270" progId="Excel.Sheet.12">
                  <p:embed/>
                  <p:pic>
                    <p:nvPicPr>
                      <p:cNvPr id="10" name="オブジェクト 9"/>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9"/>
          <a:ext cx="9144000" cy="1112805"/>
        </p:xfrm>
        <a:graphic>
          <a:graphicData uri="http://schemas.openxmlformats.org/presentationml/2006/ole">
            <mc:AlternateContent xmlns:mc="http://schemas.openxmlformats.org/markup-compatibility/2006">
              <mc:Choice xmlns:v="urn:schemas-microsoft-com:vml" Requires="v">
                <p:oleObj spid="_x0000_s21684" name="Worksheet" r:id="rId6" imgW="12138554" imgH="5707270" progId="Excel.Sheet.12">
                  <p:embed/>
                </p:oleObj>
              </mc:Choice>
              <mc:Fallback>
                <p:oleObj name="Worksheet" r:id="rId6" imgW="12138554" imgH="5707270" progId="Excel.Sheet.12">
                  <p:embed/>
                  <p:pic>
                    <p:nvPicPr>
                      <p:cNvPr id="0" name=""/>
                      <p:cNvPicPr/>
                      <p:nvPr/>
                    </p:nvPicPr>
                    <p:blipFill>
                      <a:blip r:embed="rId4">
                        <a:lum/>
                      </a:blip>
                      <a:stretch>
                        <a:fillRect/>
                      </a:stretch>
                    </p:blipFill>
                    <p:spPr>
                      <a:xfrm>
                        <a:off x="0" y="9"/>
                        <a:ext cx="9144000" cy="1112805"/>
                      </a:xfrm>
                      <a:prstGeom prst="rect">
                        <a:avLst/>
                      </a:prstGeom>
                    </p:spPr>
                  </p:pic>
                </p:oleObj>
              </mc:Fallback>
            </mc:AlternateContent>
          </a:graphicData>
        </a:graphic>
      </p:graphicFrame>
      <p:sp>
        <p:nvSpPr>
          <p:cNvPr id="6" name="テキスト ボックス 5"/>
          <p:cNvSpPr txBox="1"/>
          <p:nvPr/>
        </p:nvSpPr>
        <p:spPr>
          <a:xfrm>
            <a:off x="0" y="202468"/>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居酒屋減ストップのために</a:t>
            </a:r>
            <a:endPar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sp>
        <p:nvSpPr>
          <p:cNvPr id="7" name="サブタイトル 6"/>
          <p:cNvSpPr>
            <a:spLocks noGrp="1"/>
          </p:cNvSpPr>
          <p:nvPr>
            <p:ph type="subTitle" idx="1"/>
          </p:nvPr>
        </p:nvSpPr>
        <p:spPr>
          <a:xfrm>
            <a:off x="0" y="1922688"/>
            <a:ext cx="9144000" cy="1655763"/>
          </a:xfrm>
        </p:spPr>
        <p:txBody>
          <a:bodyPr>
            <a:noAutofit/>
          </a:bodyPr>
          <a:lstStyle/>
          <a:p>
            <a:pPr algn="l"/>
            <a:r>
              <a:rPr lang="ja-JP" altLang="en-US" sz="3200" dirty="0">
                <a:latin typeface="メイリオ" panose="020B0604030504040204" pitchFamily="50" charset="-128"/>
                <a:ea typeface="メイリオ" panose="020B0604030504040204" pitchFamily="50" charset="-128"/>
              </a:rPr>
              <a:t>・大学周辺の居酒屋は</a:t>
            </a:r>
            <a:r>
              <a:rPr lang="en-US" altLang="ja-JP" sz="3200" dirty="0">
                <a:latin typeface="メイリオ" panose="020B0604030504040204" pitchFamily="50" charset="-128"/>
                <a:ea typeface="メイリオ" panose="020B0604030504040204" pitchFamily="50" charset="-128"/>
              </a:rPr>
              <a:t>130</a:t>
            </a:r>
            <a:r>
              <a:rPr lang="ja-JP" altLang="en-US" sz="3200" dirty="0">
                <a:latin typeface="メイリオ" panose="020B0604030504040204" pitchFamily="50" charset="-128"/>
                <a:ea typeface="メイリオ" panose="020B0604030504040204" pitchFamily="50" charset="-128"/>
              </a:rPr>
              <a:t>軒</a:t>
            </a:r>
            <a:endParaRPr lang="en-US" altLang="ja-JP" sz="3200" dirty="0">
              <a:latin typeface="メイリオ" panose="020B0604030504040204" pitchFamily="50" charset="-128"/>
              <a:ea typeface="メイリオ" panose="020B0604030504040204" pitchFamily="50" charset="-128"/>
            </a:endParaRPr>
          </a:p>
          <a:p>
            <a:pPr algn="l"/>
            <a:endParaRPr lang="en-US" altLang="ja-JP" sz="3200" dirty="0">
              <a:latin typeface="メイリオ" panose="020B0604030504040204" pitchFamily="50" charset="-128"/>
              <a:ea typeface="メイリオ" panose="020B0604030504040204" pitchFamily="50" charset="-128"/>
            </a:endParaRPr>
          </a:p>
          <a:p>
            <a:pPr algn="l"/>
            <a:r>
              <a:rPr lang="ja-JP" altLang="en-US" sz="3200" dirty="0">
                <a:latin typeface="メイリオ" panose="020B0604030504040204" pitchFamily="50" charset="-128"/>
                <a:ea typeface="メイリオ" panose="020B0604030504040204" pitchFamily="50" charset="-128"/>
              </a:rPr>
              <a:t>・筑波大学関係者（</a:t>
            </a:r>
            <a:r>
              <a:rPr lang="en-US" altLang="ja-JP" sz="3200" dirty="0">
                <a:latin typeface="メイリオ" panose="020B0604030504040204" pitchFamily="50" charset="-128"/>
                <a:ea typeface="メイリオ" panose="020B0604030504040204" pitchFamily="50" charset="-128"/>
              </a:rPr>
              <a:t>1</a:t>
            </a:r>
            <a:r>
              <a:rPr lang="ja-JP" altLang="en-US" sz="3200" dirty="0">
                <a:latin typeface="メイリオ" panose="020B0604030504040204" pitchFamily="50" charset="-128"/>
                <a:ea typeface="メイリオ" panose="020B0604030504040204" pitchFamily="50" charset="-128"/>
              </a:rPr>
              <a:t>年生は除く）は</a:t>
            </a:r>
            <a:r>
              <a:rPr lang="en-US" altLang="ja-JP" sz="3200" dirty="0">
                <a:latin typeface="メイリオ" panose="020B0604030504040204" pitchFamily="50" charset="-128"/>
                <a:ea typeface="メイリオ" panose="020B0604030504040204" pitchFamily="50" charset="-128"/>
              </a:rPr>
              <a:t>17,958</a:t>
            </a:r>
            <a:r>
              <a:rPr lang="ja-JP" altLang="en-US" sz="3200" dirty="0">
                <a:latin typeface="メイリオ" panose="020B0604030504040204" pitchFamily="50" charset="-128"/>
                <a:ea typeface="メイリオ" panose="020B0604030504040204" pitchFamily="50" charset="-128"/>
              </a:rPr>
              <a:t>人</a:t>
            </a:r>
          </a:p>
        </p:txBody>
      </p:sp>
      <p:sp>
        <p:nvSpPr>
          <p:cNvPr id="9" name="スライド番号プレースホルダー 8"/>
          <p:cNvSpPr>
            <a:spLocks noGrp="1"/>
          </p:cNvSpPr>
          <p:nvPr>
            <p:ph type="sldNum" sz="quarter" idx="12"/>
          </p:nvPr>
        </p:nvSpPr>
        <p:spPr>
          <a:xfrm>
            <a:off x="-1694013" y="6492881"/>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26</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0" y="3858818"/>
            <a:ext cx="9151373" cy="19049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3600" dirty="0">
                <a:solidFill>
                  <a:schemeClr val="tx1">
                    <a:lumMod val="95000"/>
                    <a:lumOff val="5000"/>
                  </a:schemeClr>
                </a:solidFill>
                <a:latin typeface="メイリオ" panose="020B0604030504040204" pitchFamily="50" charset="-128"/>
                <a:ea typeface="メイリオ" panose="020B0604030504040204" pitchFamily="50" charset="-128"/>
              </a:rPr>
              <a:t>筑波大学関係者だけで</a:t>
            </a:r>
            <a:endParaRPr lang="en-US" altLang="ja-JP" sz="3600" dirty="0">
              <a:solidFill>
                <a:schemeClr val="tx1">
                  <a:lumMod val="95000"/>
                  <a:lumOff val="5000"/>
                </a:schemeClr>
              </a:solidFill>
              <a:latin typeface="メイリオ" panose="020B0604030504040204" pitchFamily="50" charset="-128"/>
              <a:ea typeface="メイリオ" panose="020B0604030504040204" pitchFamily="50" charset="-128"/>
            </a:endParaRPr>
          </a:p>
          <a:p>
            <a:pPr algn="r" defTabSz="457189"/>
            <a:r>
              <a:rPr lang="en-US" altLang="ja-JP" sz="3600" dirty="0">
                <a:solidFill>
                  <a:schemeClr val="tx1">
                    <a:lumMod val="95000"/>
                    <a:lumOff val="5000"/>
                  </a:schemeClr>
                </a:solidFill>
                <a:latin typeface="メイリオ" panose="020B0604030504040204" pitchFamily="50" charset="-128"/>
                <a:ea typeface="メイリオ" panose="020B0604030504040204" pitchFamily="50" charset="-128"/>
              </a:rPr>
              <a:t>130</a:t>
            </a:r>
            <a:r>
              <a:rPr lang="ja-JP" altLang="en-US" sz="3600" dirty="0">
                <a:solidFill>
                  <a:schemeClr val="tx1">
                    <a:lumMod val="95000"/>
                    <a:lumOff val="5000"/>
                  </a:schemeClr>
                </a:solidFill>
                <a:latin typeface="メイリオ" panose="020B0604030504040204" pitchFamily="50" charset="-128"/>
                <a:ea typeface="メイリオ" panose="020B0604030504040204" pitchFamily="50" charset="-128"/>
              </a:rPr>
              <a:t>軒の居酒屋を維持するためには・・・</a:t>
            </a:r>
          </a:p>
        </p:txBody>
      </p:sp>
      <p:pic>
        <p:nvPicPr>
          <p:cNvPr id="8" name="図 7">
            <a:extLst>
              <a:ext uri="{FF2B5EF4-FFF2-40B4-BE49-F238E27FC236}">
                <a16:creationId xmlns:a16="http://schemas.microsoft.com/office/drawing/2014/main" id="{13F55DC9-4CF2-4FE4-BF5E-932B7D937C10}"/>
              </a:ext>
            </a:extLst>
          </p:cNvPr>
          <p:cNvPicPr>
            <a:picLocks noChangeAspect="1"/>
          </p:cNvPicPr>
          <p:nvPr/>
        </p:nvPicPr>
        <p:blipFill>
          <a:blip r:embed="rId7"/>
          <a:stretch>
            <a:fillRect/>
          </a:stretch>
        </p:blipFill>
        <p:spPr>
          <a:xfrm>
            <a:off x="6688550" y="112254"/>
            <a:ext cx="2107096" cy="888313"/>
          </a:xfrm>
          <a:prstGeom prst="rect">
            <a:avLst/>
          </a:prstGeom>
        </p:spPr>
      </p:pic>
    </p:spTree>
    <p:extLst>
      <p:ext uri="{BB962C8B-B14F-4D97-AF65-F5344CB8AC3E}">
        <p14:creationId xmlns:p14="http://schemas.microsoft.com/office/powerpoint/2010/main" val="124955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2991420085"/>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34050" name="Worksheet" r:id="rId4" imgW="12138554" imgH="5707270" progId="Excel.Sheet.12">
                  <p:embed/>
                </p:oleObj>
              </mc:Choice>
              <mc:Fallback>
                <p:oleObj name="Worksheet" r:id="rId4" imgW="12138554" imgH="5707270" progId="Excel.Sheet.12">
                  <p:embed/>
                  <p:pic>
                    <p:nvPicPr>
                      <p:cNvPr id="5" name="オブジェクト 4"/>
                      <p:cNvPicPr/>
                      <p:nvPr/>
                    </p:nvPicPr>
                    <p:blipFill>
                      <a:blip r:embed="rId5">
                        <a:lum/>
                      </a:blip>
                      <a:stretch>
                        <a:fillRect/>
                      </a:stretch>
                    </p:blipFill>
                    <p:spPr>
                      <a:xfrm>
                        <a:off x="0" y="6044087"/>
                        <a:ext cx="9144000" cy="813916"/>
                      </a:xfrm>
                      <a:prstGeom prst="rect">
                        <a:avLst/>
                      </a:prstGeom>
                    </p:spPr>
                  </p:pic>
                </p:oleObj>
              </mc:Fallback>
            </mc:AlternateContent>
          </a:graphicData>
        </a:graphic>
      </p:graphicFrame>
      <p:pic>
        <p:nvPicPr>
          <p:cNvPr id="124" name="図 1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8" name="涙形 7"/>
          <p:cNvSpPr/>
          <p:nvPr/>
        </p:nvSpPr>
        <p:spPr>
          <a:xfrm rot="10800000">
            <a:off x="1672643" y="2380712"/>
            <a:ext cx="1865896" cy="541879"/>
          </a:xfrm>
          <a:prstGeom prst="teardrop">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768839328"/>
              </p:ext>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34051" name="Worksheet" r:id="rId7" imgW="12138554" imgH="5707270" progId="Excel.Sheet.12">
                  <p:embed/>
                </p:oleObj>
              </mc:Choice>
              <mc:Fallback>
                <p:oleObj name="Worksheet" r:id="rId7" imgW="12138554" imgH="5707270" progId="Excel.Sheet.12">
                  <p:embed/>
                  <p:pic>
                    <p:nvPicPr>
                      <p:cNvPr id="4" name="オブジェクト 3"/>
                      <p:cNvPicPr/>
                      <p:nvPr/>
                    </p:nvPicPr>
                    <p:blipFill>
                      <a:blip r:embed="rId5">
                        <a:lum/>
                      </a:blip>
                      <a:stretch>
                        <a:fillRect/>
                      </a:stretch>
                    </p:blipFill>
                    <p:spPr>
                      <a:xfrm>
                        <a:off x="0" y="0"/>
                        <a:ext cx="9144000" cy="1112805"/>
                      </a:xfrm>
                      <a:prstGeom prst="rect">
                        <a:avLst/>
                      </a:prstGeom>
                    </p:spPr>
                  </p:pic>
                </p:oleObj>
              </mc:Fallback>
            </mc:AlternateContent>
          </a:graphicData>
        </a:graphic>
      </p:graphicFrame>
      <p:sp>
        <p:nvSpPr>
          <p:cNvPr id="7" name="テキスト ボックス 6"/>
          <p:cNvSpPr txBox="1"/>
          <p:nvPr/>
        </p:nvSpPr>
        <p:spPr>
          <a:xfrm>
            <a:off x="267422" y="1397481"/>
            <a:ext cx="4272323" cy="769441"/>
          </a:xfrm>
          <a:prstGeom prst="rect">
            <a:avLst/>
          </a:prstGeom>
          <a:noFill/>
        </p:spPr>
        <p:txBody>
          <a:bodyPr wrap="none" rtlCol="0">
            <a:spAutoFit/>
          </a:bodyPr>
          <a:lstStyle/>
          <a:p>
            <a:r>
              <a:rPr lang="en-US" altLang="ja-JP" sz="4400" dirty="0">
                <a:ln w="9525">
                  <a:solidFill>
                    <a:schemeClr val="bg1"/>
                  </a:solidFill>
                  <a:prstDash val="solid"/>
                </a:ln>
                <a:latin typeface="メイリオ" panose="020B0604030504040204" pitchFamily="50" charset="-128"/>
                <a:ea typeface="メイリオ" panose="020B0604030504040204" pitchFamily="50" charset="-128"/>
              </a:rPr>
              <a:t>1</a:t>
            </a:r>
            <a:r>
              <a:rPr lang="ja-JP" altLang="en-US" sz="4400" dirty="0">
                <a:ln w="9525">
                  <a:solidFill>
                    <a:schemeClr val="bg1"/>
                  </a:solidFill>
                  <a:prstDash val="solid"/>
                </a:ln>
                <a:latin typeface="メイリオ" panose="020B0604030504040204" pitchFamily="50" charset="-128"/>
                <a:ea typeface="メイリオ" panose="020B0604030504040204" pitchFamily="50" charset="-128"/>
              </a:rPr>
              <a:t>日に</a:t>
            </a:r>
            <a:r>
              <a:rPr lang="en-US" altLang="ja-JP" sz="4400" dirty="0">
                <a:ln w="9525">
                  <a:solidFill>
                    <a:schemeClr val="bg1"/>
                  </a:solidFill>
                  <a:prstDash val="solid"/>
                </a:ln>
                <a:latin typeface="メイリオ" panose="020B0604030504040204" pitchFamily="50" charset="-128"/>
                <a:ea typeface="メイリオ" panose="020B0604030504040204" pitchFamily="50" charset="-128"/>
              </a:rPr>
              <a:t>1</a:t>
            </a:r>
            <a:r>
              <a:rPr lang="ja-JP" altLang="en-US" sz="4400" dirty="0">
                <a:ln w="9525">
                  <a:solidFill>
                    <a:schemeClr val="bg1"/>
                  </a:solidFill>
                  <a:prstDash val="solid"/>
                </a:ln>
                <a:latin typeface="メイリオ" panose="020B0604030504040204" pitchFamily="50" charset="-128"/>
                <a:ea typeface="メイリオ" panose="020B0604030504040204" pitchFamily="50" charset="-128"/>
              </a:rPr>
              <a:t>人当たり</a:t>
            </a:r>
          </a:p>
        </p:txBody>
      </p:sp>
      <p:sp>
        <p:nvSpPr>
          <p:cNvPr id="3"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27</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42" name="正方形/長方形 41"/>
          <p:cNvSpPr/>
          <p:nvPr/>
        </p:nvSpPr>
        <p:spPr>
          <a:xfrm>
            <a:off x="1677311" y="2557167"/>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0" name="正方形/長方形 49"/>
          <p:cNvSpPr/>
          <p:nvPr/>
        </p:nvSpPr>
        <p:spPr>
          <a:xfrm>
            <a:off x="1672983" y="309041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1" name="正方形/長方形 50"/>
          <p:cNvSpPr/>
          <p:nvPr/>
        </p:nvSpPr>
        <p:spPr>
          <a:xfrm>
            <a:off x="1680779" y="2980029"/>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8" name="正方形/長方形 57"/>
          <p:cNvSpPr/>
          <p:nvPr/>
        </p:nvSpPr>
        <p:spPr>
          <a:xfrm>
            <a:off x="1677311" y="287193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9" name="正方形/長方形 58"/>
          <p:cNvSpPr/>
          <p:nvPr/>
        </p:nvSpPr>
        <p:spPr>
          <a:xfrm>
            <a:off x="1677311" y="276788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6" name="正方形/長方形 65"/>
          <p:cNvSpPr/>
          <p:nvPr/>
        </p:nvSpPr>
        <p:spPr>
          <a:xfrm>
            <a:off x="1652227" y="4379048"/>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7" name="正方形/長方形 66"/>
          <p:cNvSpPr/>
          <p:nvPr/>
        </p:nvSpPr>
        <p:spPr>
          <a:xfrm>
            <a:off x="1673368" y="448060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正方形/長方形 67"/>
          <p:cNvSpPr/>
          <p:nvPr/>
        </p:nvSpPr>
        <p:spPr>
          <a:xfrm>
            <a:off x="1667315" y="458989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0" name="正方形/長方形 69"/>
          <p:cNvSpPr/>
          <p:nvPr/>
        </p:nvSpPr>
        <p:spPr>
          <a:xfrm>
            <a:off x="1673840" y="4701462"/>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1" name="正方形/長方形 70"/>
          <p:cNvSpPr/>
          <p:nvPr/>
        </p:nvSpPr>
        <p:spPr>
          <a:xfrm>
            <a:off x="1673368" y="426811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2" name="正方形/長方形 71"/>
          <p:cNvSpPr/>
          <p:nvPr/>
        </p:nvSpPr>
        <p:spPr>
          <a:xfrm>
            <a:off x="1673368" y="415819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3" name="正方形/長方形 72"/>
          <p:cNvSpPr/>
          <p:nvPr/>
        </p:nvSpPr>
        <p:spPr>
          <a:xfrm>
            <a:off x="1674136" y="404971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4" name="正方形/長方形 73"/>
          <p:cNvSpPr/>
          <p:nvPr/>
        </p:nvSpPr>
        <p:spPr>
          <a:xfrm>
            <a:off x="1673503" y="39443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5" name="正方形/長方形 74"/>
          <p:cNvSpPr/>
          <p:nvPr/>
        </p:nvSpPr>
        <p:spPr>
          <a:xfrm>
            <a:off x="1673368" y="383838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6" name="正方形/長方形 75"/>
          <p:cNvSpPr/>
          <p:nvPr/>
        </p:nvSpPr>
        <p:spPr>
          <a:xfrm>
            <a:off x="1673368" y="372657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正方形/長方形 76"/>
          <p:cNvSpPr/>
          <p:nvPr/>
        </p:nvSpPr>
        <p:spPr>
          <a:xfrm>
            <a:off x="1667315" y="363079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8" name="正方形/長方形 77"/>
          <p:cNvSpPr/>
          <p:nvPr/>
        </p:nvSpPr>
        <p:spPr>
          <a:xfrm>
            <a:off x="1671204" y="352110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9" name="正方形/長方形 78"/>
          <p:cNvSpPr/>
          <p:nvPr/>
        </p:nvSpPr>
        <p:spPr>
          <a:xfrm>
            <a:off x="1673842" y="3411248"/>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0" name="正方形/長方形 79"/>
          <p:cNvSpPr/>
          <p:nvPr/>
        </p:nvSpPr>
        <p:spPr>
          <a:xfrm>
            <a:off x="1667315" y="330112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1" name="正方形/長方形 80"/>
          <p:cNvSpPr/>
          <p:nvPr/>
        </p:nvSpPr>
        <p:spPr>
          <a:xfrm>
            <a:off x="1672646" y="319484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2" name="正方形/長方形 81"/>
          <p:cNvSpPr/>
          <p:nvPr/>
        </p:nvSpPr>
        <p:spPr>
          <a:xfrm>
            <a:off x="1523434"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5" name="アーチ 84"/>
          <p:cNvSpPr/>
          <p:nvPr/>
        </p:nvSpPr>
        <p:spPr>
          <a:xfrm rot="5400000">
            <a:off x="2663016" y="3213466"/>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86" name="楕円 85"/>
          <p:cNvSpPr/>
          <p:nvPr/>
        </p:nvSpPr>
        <p:spPr>
          <a:xfrm flipH="1" flipV="1">
            <a:off x="1876500" y="3424601"/>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楕円 86"/>
          <p:cNvSpPr/>
          <p:nvPr/>
        </p:nvSpPr>
        <p:spPr>
          <a:xfrm>
            <a:off x="2161275" y="3622721"/>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楕円 87"/>
          <p:cNvSpPr/>
          <p:nvPr/>
        </p:nvSpPr>
        <p:spPr>
          <a:xfrm>
            <a:off x="2746329" y="3250895"/>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楕円 88"/>
          <p:cNvSpPr/>
          <p:nvPr/>
        </p:nvSpPr>
        <p:spPr>
          <a:xfrm>
            <a:off x="1883295" y="3812482"/>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楕円 89"/>
          <p:cNvSpPr/>
          <p:nvPr/>
        </p:nvSpPr>
        <p:spPr>
          <a:xfrm>
            <a:off x="2475502" y="3618637"/>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1" name="楕円 90"/>
          <p:cNvSpPr/>
          <p:nvPr/>
        </p:nvSpPr>
        <p:spPr>
          <a:xfrm>
            <a:off x="2266048" y="3308523"/>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2" name="正方形/長方形 91"/>
          <p:cNvSpPr/>
          <p:nvPr/>
        </p:nvSpPr>
        <p:spPr>
          <a:xfrm rot="5400000">
            <a:off x="2285503" y="4123213"/>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3" name="正方形/長方形 92"/>
          <p:cNvSpPr/>
          <p:nvPr/>
        </p:nvSpPr>
        <p:spPr>
          <a:xfrm>
            <a:off x="3021361"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4" name="正方形/長方形 93"/>
          <p:cNvSpPr/>
          <p:nvPr/>
        </p:nvSpPr>
        <p:spPr>
          <a:xfrm>
            <a:off x="5110971" y="2557167"/>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5" name="正方形/長方形 94"/>
          <p:cNvSpPr/>
          <p:nvPr/>
        </p:nvSpPr>
        <p:spPr>
          <a:xfrm>
            <a:off x="5106644" y="309041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6" name="正方形/長方形 95"/>
          <p:cNvSpPr/>
          <p:nvPr/>
        </p:nvSpPr>
        <p:spPr>
          <a:xfrm>
            <a:off x="5114440" y="2980029"/>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7" name="正方形/長方形 96"/>
          <p:cNvSpPr/>
          <p:nvPr/>
        </p:nvSpPr>
        <p:spPr>
          <a:xfrm>
            <a:off x="5110971" y="287193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8" name="正方形/長方形 97"/>
          <p:cNvSpPr/>
          <p:nvPr/>
        </p:nvSpPr>
        <p:spPr>
          <a:xfrm>
            <a:off x="5110971" y="276788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9" name="正方形/長方形 98"/>
          <p:cNvSpPr/>
          <p:nvPr/>
        </p:nvSpPr>
        <p:spPr>
          <a:xfrm>
            <a:off x="5085887" y="4379048"/>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0" name="正方形/長方形 99"/>
          <p:cNvSpPr/>
          <p:nvPr/>
        </p:nvSpPr>
        <p:spPr>
          <a:xfrm>
            <a:off x="5107030" y="448060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1" name="正方形/長方形 100"/>
          <p:cNvSpPr/>
          <p:nvPr/>
        </p:nvSpPr>
        <p:spPr>
          <a:xfrm>
            <a:off x="5100976" y="458989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2" name="正方形/長方形 101"/>
          <p:cNvSpPr/>
          <p:nvPr/>
        </p:nvSpPr>
        <p:spPr>
          <a:xfrm>
            <a:off x="5107502" y="4701462"/>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3" name="正方形/長方形 102"/>
          <p:cNvSpPr/>
          <p:nvPr/>
        </p:nvSpPr>
        <p:spPr>
          <a:xfrm>
            <a:off x="5107030" y="426811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4" name="正方形/長方形 103"/>
          <p:cNvSpPr/>
          <p:nvPr/>
        </p:nvSpPr>
        <p:spPr>
          <a:xfrm>
            <a:off x="5107030" y="415819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5" name="正方形/長方形 104"/>
          <p:cNvSpPr/>
          <p:nvPr/>
        </p:nvSpPr>
        <p:spPr>
          <a:xfrm>
            <a:off x="5107798" y="404971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6" name="正方形/長方形 105"/>
          <p:cNvSpPr/>
          <p:nvPr/>
        </p:nvSpPr>
        <p:spPr>
          <a:xfrm>
            <a:off x="5107164" y="39443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7" name="正方形/長方形 106"/>
          <p:cNvSpPr/>
          <p:nvPr/>
        </p:nvSpPr>
        <p:spPr>
          <a:xfrm>
            <a:off x="5107030" y="383838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8" name="正方形/長方形 107"/>
          <p:cNvSpPr/>
          <p:nvPr/>
        </p:nvSpPr>
        <p:spPr>
          <a:xfrm>
            <a:off x="5107030" y="372657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9" name="正方形/長方形 108"/>
          <p:cNvSpPr/>
          <p:nvPr/>
        </p:nvSpPr>
        <p:spPr>
          <a:xfrm>
            <a:off x="5100976" y="363079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0" name="正方形/長方形 109"/>
          <p:cNvSpPr/>
          <p:nvPr/>
        </p:nvSpPr>
        <p:spPr>
          <a:xfrm>
            <a:off x="5104866" y="352110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1" name="正方形/長方形 110"/>
          <p:cNvSpPr/>
          <p:nvPr/>
        </p:nvSpPr>
        <p:spPr>
          <a:xfrm>
            <a:off x="5107503" y="3411248"/>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2" name="正方形/長方形 111"/>
          <p:cNvSpPr/>
          <p:nvPr/>
        </p:nvSpPr>
        <p:spPr>
          <a:xfrm>
            <a:off x="5100976" y="330112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3" name="正方形/長方形 112"/>
          <p:cNvSpPr/>
          <p:nvPr/>
        </p:nvSpPr>
        <p:spPr>
          <a:xfrm>
            <a:off x="5106307" y="319484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4" name="正方形/長方形 113"/>
          <p:cNvSpPr/>
          <p:nvPr/>
        </p:nvSpPr>
        <p:spPr>
          <a:xfrm>
            <a:off x="4956061"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アーチ 114"/>
          <p:cNvSpPr/>
          <p:nvPr/>
        </p:nvSpPr>
        <p:spPr>
          <a:xfrm rot="5400000">
            <a:off x="6096677" y="3213466"/>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16" name="楕円 115"/>
          <p:cNvSpPr/>
          <p:nvPr/>
        </p:nvSpPr>
        <p:spPr>
          <a:xfrm flipH="1" flipV="1">
            <a:off x="5310161" y="3424601"/>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楕円 116"/>
          <p:cNvSpPr/>
          <p:nvPr/>
        </p:nvSpPr>
        <p:spPr>
          <a:xfrm>
            <a:off x="5594935" y="3622721"/>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8" name="楕円 117"/>
          <p:cNvSpPr/>
          <p:nvPr/>
        </p:nvSpPr>
        <p:spPr>
          <a:xfrm>
            <a:off x="6179990" y="3250895"/>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9" name="楕円 118"/>
          <p:cNvSpPr/>
          <p:nvPr/>
        </p:nvSpPr>
        <p:spPr>
          <a:xfrm>
            <a:off x="5316956" y="3812482"/>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0" name="楕円 119"/>
          <p:cNvSpPr/>
          <p:nvPr/>
        </p:nvSpPr>
        <p:spPr>
          <a:xfrm>
            <a:off x="5909163" y="3618637"/>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楕円 120"/>
          <p:cNvSpPr/>
          <p:nvPr/>
        </p:nvSpPr>
        <p:spPr>
          <a:xfrm>
            <a:off x="5699709" y="3308523"/>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2" name="正方形/長方形 121"/>
          <p:cNvSpPr/>
          <p:nvPr/>
        </p:nvSpPr>
        <p:spPr>
          <a:xfrm rot="5400000">
            <a:off x="5719163" y="4123213"/>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3" name="正方形/長方形 122"/>
          <p:cNvSpPr/>
          <p:nvPr/>
        </p:nvSpPr>
        <p:spPr>
          <a:xfrm>
            <a:off x="6460025"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フローチャート: 論理積ゲート 8"/>
          <p:cNvSpPr/>
          <p:nvPr/>
        </p:nvSpPr>
        <p:spPr>
          <a:xfrm>
            <a:off x="3181982" y="2560713"/>
            <a:ext cx="543723" cy="2135201"/>
          </a:xfrm>
          <a:prstGeom prst="flowChartDelay">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1" name="四角形: 1 つの角を丸める 10"/>
          <p:cNvSpPr/>
          <p:nvPr/>
        </p:nvSpPr>
        <p:spPr>
          <a:xfrm>
            <a:off x="3180637" y="4299902"/>
            <a:ext cx="1241987" cy="707009"/>
          </a:xfrm>
          <a:prstGeom prst="round1Rect">
            <a:avLst>
              <a:gd name="adj" fmla="val 50000"/>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4400" dirty="0">
                <a:solidFill>
                  <a:schemeClr val="tx1"/>
                </a:solidFill>
                <a:latin typeface="メイリオ" panose="020B0604030504040204" pitchFamily="50" charset="-128"/>
                <a:ea typeface="メイリオ" panose="020B0604030504040204" pitchFamily="50" charset="-128"/>
              </a:rPr>
              <a:t>2</a:t>
            </a:r>
            <a:r>
              <a:rPr lang="ja-JP" altLang="en-US" sz="4400" dirty="0">
                <a:solidFill>
                  <a:schemeClr val="tx1"/>
                </a:solidFill>
                <a:latin typeface="メイリオ" panose="020B0604030504040204" pitchFamily="50" charset="-128"/>
                <a:ea typeface="メイリオ" panose="020B0604030504040204" pitchFamily="50" charset="-128"/>
              </a:rPr>
              <a:t>杯</a:t>
            </a:r>
          </a:p>
        </p:txBody>
      </p:sp>
      <p:sp>
        <p:nvSpPr>
          <p:cNvPr id="83" name="テキスト ボックス 82">
            <a:extLst>
              <a:ext uri="{FF2B5EF4-FFF2-40B4-BE49-F238E27FC236}">
                <a16:creationId xmlns:a16="http://schemas.microsoft.com/office/drawing/2014/main" id="{A5EF4D69-D57C-468E-804D-7335CAB3742C}"/>
              </a:ext>
            </a:extLst>
          </p:cNvPr>
          <p:cNvSpPr txBox="1"/>
          <p:nvPr/>
        </p:nvSpPr>
        <p:spPr>
          <a:xfrm>
            <a:off x="0" y="202468"/>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居酒屋減ストップのために</a:t>
            </a:r>
            <a:endPar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pic>
        <p:nvPicPr>
          <p:cNvPr id="84" name="図 83">
            <a:extLst>
              <a:ext uri="{FF2B5EF4-FFF2-40B4-BE49-F238E27FC236}">
                <a16:creationId xmlns:a16="http://schemas.microsoft.com/office/drawing/2014/main" id="{23A52319-A602-4BC3-91F7-F6507046842F}"/>
              </a:ext>
            </a:extLst>
          </p:cNvPr>
          <p:cNvPicPr>
            <a:picLocks noChangeAspect="1"/>
          </p:cNvPicPr>
          <p:nvPr/>
        </p:nvPicPr>
        <p:blipFill>
          <a:blip r:embed="rId8"/>
          <a:stretch>
            <a:fillRect/>
          </a:stretch>
        </p:blipFill>
        <p:spPr>
          <a:xfrm>
            <a:off x="6688550" y="112254"/>
            <a:ext cx="2107096" cy="888313"/>
          </a:xfrm>
          <a:prstGeom prst="rect">
            <a:avLst/>
          </a:prstGeom>
        </p:spPr>
      </p:pic>
    </p:spTree>
    <p:extLst>
      <p:ext uri="{BB962C8B-B14F-4D97-AF65-F5344CB8AC3E}">
        <p14:creationId xmlns:p14="http://schemas.microsoft.com/office/powerpoint/2010/main" val="297130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ビール音短真.wav"/>
                                        </p:tgtEl>
                                      </p:cMediaNode>
                                    </p:audio>
                                  </p:sub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
                                        <p:tgtEl>
                                          <p:spTgt spid="68"/>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100"/>
                                        <p:tgtEl>
                                          <p:spTgt spid="67"/>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
                                        <p:tgtEl>
                                          <p:spTgt spid="66"/>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100"/>
                                        <p:tgtEl>
                                          <p:spTgt spid="71"/>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100"/>
                                        <p:tgtEl>
                                          <p:spTgt spid="72"/>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
                                        <p:tgtEl>
                                          <p:spTgt spid="73"/>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
                                        <p:tgtEl>
                                          <p:spTgt spid="74"/>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fade">
                                      <p:cBhvr>
                                        <p:cTn id="39" dur="100"/>
                                        <p:tgtEl>
                                          <p:spTgt spid="7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100"/>
                                        <p:tgtEl>
                                          <p:spTgt spid="89"/>
                                        </p:tgtEl>
                                      </p:cBhvr>
                                    </p:animEffect>
                                  </p:childTnLst>
                                </p:cTn>
                              </p:par>
                            </p:childTnLst>
                          </p:cTn>
                        </p:par>
                        <p:par>
                          <p:cTn id="43" fill="hold">
                            <p:stCondLst>
                              <p:cond delay="900"/>
                            </p:stCondLst>
                            <p:childTnLst>
                              <p:par>
                                <p:cTn id="44" presetID="10" presetClass="entr" presetSubtype="0"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100"/>
                                        <p:tgtEl>
                                          <p:spTgt spid="76"/>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100"/>
                                        <p:tgtEl>
                                          <p:spTgt spid="7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100"/>
                                        <p:tgtEl>
                                          <p:spTgt spid="8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fade">
                                      <p:cBhvr>
                                        <p:cTn id="56" dur="100"/>
                                        <p:tgtEl>
                                          <p:spTgt spid="90"/>
                                        </p:tgtEl>
                                      </p:cBhvr>
                                    </p:animEffect>
                                  </p:childTnLst>
                                </p:cTn>
                              </p:par>
                            </p:childTnLst>
                          </p:cTn>
                        </p:par>
                        <p:par>
                          <p:cTn id="57" fill="hold">
                            <p:stCondLst>
                              <p:cond delay="1100"/>
                            </p:stCondLst>
                            <p:childTnLst>
                              <p:par>
                                <p:cTn id="58" presetID="10" presetClass="entr" presetSubtype="0" fill="hold" grpId="0" nodeType="after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fade">
                                      <p:cBhvr>
                                        <p:cTn id="60" dur="100"/>
                                        <p:tgtEl>
                                          <p:spTgt spid="78"/>
                                        </p:tgtEl>
                                      </p:cBhvr>
                                    </p:animEffect>
                                  </p:childTnLst>
                                </p:cTn>
                              </p:par>
                            </p:childTnLst>
                          </p:cTn>
                        </p:par>
                        <p:par>
                          <p:cTn id="61" fill="hold">
                            <p:stCondLst>
                              <p:cond delay="1200"/>
                            </p:stCondLst>
                            <p:childTnLst>
                              <p:par>
                                <p:cTn id="62" presetID="10" presetClass="entr" presetSubtype="0" fill="hold" grpId="0" nodeType="after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100"/>
                                        <p:tgtEl>
                                          <p:spTgt spid="7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100"/>
                                        <p:tgtEl>
                                          <p:spTgt spid="86"/>
                                        </p:tgtEl>
                                      </p:cBhvr>
                                    </p:animEffect>
                                  </p:childTnLst>
                                </p:cTn>
                              </p:par>
                            </p:childTnLst>
                          </p:cTn>
                        </p:par>
                        <p:par>
                          <p:cTn id="68" fill="hold">
                            <p:stCondLst>
                              <p:cond delay="1300"/>
                            </p:stCondLst>
                            <p:childTnLst>
                              <p:par>
                                <p:cTn id="69" presetID="10" presetClass="entr" presetSubtype="0" fill="hold" grpId="0" nodeType="after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100"/>
                                        <p:tgtEl>
                                          <p:spTgt spid="8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fade">
                                      <p:cBhvr>
                                        <p:cTn id="74" dur="100"/>
                                        <p:tgtEl>
                                          <p:spTgt spid="91"/>
                                        </p:tgtEl>
                                      </p:cBhvr>
                                    </p:animEffect>
                                  </p:childTnLst>
                                </p:cTn>
                              </p:par>
                            </p:childTnLst>
                          </p:cTn>
                        </p:par>
                        <p:par>
                          <p:cTn id="75" fill="hold">
                            <p:stCondLst>
                              <p:cond delay="1400"/>
                            </p:stCondLst>
                            <p:childTnLst>
                              <p:par>
                                <p:cTn id="76" presetID="10" presetClass="entr" presetSubtype="0" fill="hold" grpId="0" nodeType="after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100"/>
                                        <p:tgtEl>
                                          <p:spTgt spid="8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fade">
                                      <p:cBhvr>
                                        <p:cTn id="81" dur="100"/>
                                        <p:tgtEl>
                                          <p:spTgt spid="88"/>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100"/>
                                        <p:tgtEl>
                                          <p:spTgt spid="50"/>
                                        </p:tgtEl>
                                      </p:cBhvr>
                                    </p:animEffect>
                                  </p:childTnLst>
                                </p:cTn>
                              </p:par>
                            </p:childTnLst>
                          </p:cTn>
                        </p:par>
                        <p:par>
                          <p:cTn id="86" fill="hold">
                            <p:stCondLst>
                              <p:cond delay="1600"/>
                            </p:stCondLst>
                            <p:childTnLst>
                              <p:par>
                                <p:cTn id="87" presetID="10" presetClass="entr" presetSubtype="0" fill="hold" grpId="0" nodeType="after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100"/>
                                        <p:tgtEl>
                                          <p:spTgt spid="51"/>
                                        </p:tgtEl>
                                      </p:cBhvr>
                                    </p:animEffect>
                                  </p:childTnLst>
                                </p:cTn>
                              </p:par>
                            </p:childTnLst>
                          </p:cTn>
                        </p:par>
                        <p:par>
                          <p:cTn id="90" fill="hold">
                            <p:stCondLst>
                              <p:cond delay="1700"/>
                            </p:stCondLst>
                            <p:childTnLst>
                              <p:par>
                                <p:cTn id="91" presetID="10" presetClass="entr" presetSubtype="0" fill="hold" grpId="0" nodeType="after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100"/>
                                        <p:tgtEl>
                                          <p:spTgt spid="58"/>
                                        </p:tgtEl>
                                      </p:cBhvr>
                                    </p:animEffect>
                                  </p:childTnLst>
                                </p:cTn>
                              </p:par>
                            </p:childTnLst>
                          </p:cTn>
                        </p:par>
                        <p:par>
                          <p:cTn id="94" fill="hold">
                            <p:stCondLst>
                              <p:cond delay="1800"/>
                            </p:stCondLst>
                            <p:childTnLst>
                              <p:par>
                                <p:cTn id="95" presetID="10" presetClass="entr" presetSubtype="0" fill="hold" grpId="0" nodeType="after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100"/>
                                        <p:tgtEl>
                                          <p:spTgt spid="59"/>
                                        </p:tgtEl>
                                      </p:cBhvr>
                                    </p:animEffect>
                                  </p:childTnLst>
                                </p:cTn>
                              </p:par>
                            </p:childTnLst>
                          </p:cTn>
                        </p:par>
                        <p:par>
                          <p:cTn id="98" fill="hold">
                            <p:stCondLst>
                              <p:cond delay="1900"/>
                            </p:stCondLst>
                            <p:childTnLst>
                              <p:par>
                                <p:cTn id="99" presetID="10" presetClass="entr" presetSubtype="0" fill="hold" grpId="0" nodeType="after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100"/>
                                        <p:tgtEl>
                                          <p:spTgt spid="42"/>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500"/>
                                        <p:tgtEl>
                                          <p:spTgt spid="8"/>
                                        </p:tgtEl>
                                      </p:cBhvr>
                                    </p:animEffect>
                                  </p:childTnLst>
                                </p:cTn>
                              </p:par>
                              <p:par>
                                <p:cTn id="106" presetID="9" presetClass="entr" presetSubtype="0" fill="hold" grpId="0" nodeType="withEffect">
                                  <p:stCondLst>
                                    <p:cond delay="100"/>
                                  </p:stCondLst>
                                  <p:childTnLst>
                                    <p:set>
                                      <p:cBhvr>
                                        <p:cTn id="107" dur="1" fill="hold">
                                          <p:stCondLst>
                                            <p:cond delay="0"/>
                                          </p:stCondLst>
                                        </p:cTn>
                                        <p:tgtEl>
                                          <p:spTgt spid="9"/>
                                        </p:tgtEl>
                                        <p:attrNameLst>
                                          <p:attrName>style.visibility</p:attrName>
                                        </p:attrNameLst>
                                      </p:cBhvr>
                                      <p:to>
                                        <p:strVal val="visible"/>
                                      </p:to>
                                    </p:set>
                                    <p:animEffect transition="in" filter="dissolve">
                                      <p:cBhvr>
                                        <p:cTn id="108" dur="1900"/>
                                        <p:tgtEl>
                                          <p:spTgt spid="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fade">
                                      <p:cBhvr>
                                        <p:cTn id="111" dur="100"/>
                                        <p:tgtEl>
                                          <p:spTgt spid="102"/>
                                        </p:tgtEl>
                                      </p:cBhvr>
                                    </p:animEffect>
                                  </p:childTnLst>
                                </p:cTn>
                              </p:par>
                              <p:par>
                                <p:cTn id="112" presetID="10" presetClass="entr" presetSubtype="0" fill="hold" grpId="0" nodeType="withEffect">
                                  <p:stCondLst>
                                    <p:cond delay="100"/>
                                  </p:stCondLst>
                                  <p:childTnLst>
                                    <p:set>
                                      <p:cBhvr>
                                        <p:cTn id="113" dur="1" fill="hold">
                                          <p:stCondLst>
                                            <p:cond delay="0"/>
                                          </p:stCondLst>
                                        </p:cTn>
                                        <p:tgtEl>
                                          <p:spTgt spid="101"/>
                                        </p:tgtEl>
                                        <p:attrNameLst>
                                          <p:attrName>style.visibility</p:attrName>
                                        </p:attrNameLst>
                                      </p:cBhvr>
                                      <p:to>
                                        <p:strVal val="visible"/>
                                      </p:to>
                                    </p:set>
                                    <p:animEffect transition="in" filter="fade">
                                      <p:cBhvr>
                                        <p:cTn id="114" dur="100"/>
                                        <p:tgtEl>
                                          <p:spTgt spid="101"/>
                                        </p:tgtEl>
                                      </p:cBhvr>
                                    </p:animEffect>
                                  </p:childTnLst>
                                </p:cTn>
                              </p:par>
                              <p:par>
                                <p:cTn id="115" presetID="10" presetClass="entr" presetSubtype="0" fill="hold" grpId="0" nodeType="withEffect">
                                  <p:stCondLst>
                                    <p:cond delay="200"/>
                                  </p:stCondLst>
                                  <p:childTnLst>
                                    <p:set>
                                      <p:cBhvr>
                                        <p:cTn id="116" dur="1" fill="hold">
                                          <p:stCondLst>
                                            <p:cond delay="0"/>
                                          </p:stCondLst>
                                        </p:cTn>
                                        <p:tgtEl>
                                          <p:spTgt spid="100"/>
                                        </p:tgtEl>
                                        <p:attrNameLst>
                                          <p:attrName>style.visibility</p:attrName>
                                        </p:attrNameLst>
                                      </p:cBhvr>
                                      <p:to>
                                        <p:strVal val="visible"/>
                                      </p:to>
                                    </p:set>
                                    <p:animEffect transition="in" filter="fade">
                                      <p:cBhvr>
                                        <p:cTn id="117" dur="100"/>
                                        <p:tgtEl>
                                          <p:spTgt spid="100"/>
                                        </p:tgtEl>
                                      </p:cBhvr>
                                    </p:animEffect>
                                  </p:childTnLst>
                                </p:cTn>
                              </p:par>
                              <p:par>
                                <p:cTn id="118" presetID="10" presetClass="entr" presetSubtype="0" fill="hold" grpId="0" nodeType="withEffect">
                                  <p:stCondLst>
                                    <p:cond delay="300"/>
                                  </p:stCondLst>
                                  <p:childTnLst>
                                    <p:set>
                                      <p:cBhvr>
                                        <p:cTn id="119" dur="1" fill="hold">
                                          <p:stCondLst>
                                            <p:cond delay="0"/>
                                          </p:stCondLst>
                                        </p:cTn>
                                        <p:tgtEl>
                                          <p:spTgt spid="99"/>
                                        </p:tgtEl>
                                        <p:attrNameLst>
                                          <p:attrName>style.visibility</p:attrName>
                                        </p:attrNameLst>
                                      </p:cBhvr>
                                      <p:to>
                                        <p:strVal val="visible"/>
                                      </p:to>
                                    </p:set>
                                    <p:animEffect transition="in" filter="fade">
                                      <p:cBhvr>
                                        <p:cTn id="120" dur="100"/>
                                        <p:tgtEl>
                                          <p:spTgt spid="99"/>
                                        </p:tgtEl>
                                      </p:cBhvr>
                                    </p:animEffect>
                                  </p:childTnLst>
                                </p:cTn>
                              </p:par>
                              <p:par>
                                <p:cTn id="121" presetID="10" presetClass="entr" presetSubtype="0" fill="hold" grpId="0" nodeType="withEffect">
                                  <p:stCondLst>
                                    <p:cond delay="400"/>
                                  </p:stCondLst>
                                  <p:childTnLst>
                                    <p:set>
                                      <p:cBhvr>
                                        <p:cTn id="122" dur="1" fill="hold">
                                          <p:stCondLst>
                                            <p:cond delay="0"/>
                                          </p:stCondLst>
                                        </p:cTn>
                                        <p:tgtEl>
                                          <p:spTgt spid="103"/>
                                        </p:tgtEl>
                                        <p:attrNameLst>
                                          <p:attrName>style.visibility</p:attrName>
                                        </p:attrNameLst>
                                      </p:cBhvr>
                                      <p:to>
                                        <p:strVal val="visible"/>
                                      </p:to>
                                    </p:set>
                                    <p:animEffect transition="in" filter="fade">
                                      <p:cBhvr>
                                        <p:cTn id="123" dur="100"/>
                                        <p:tgtEl>
                                          <p:spTgt spid="103"/>
                                        </p:tgtEl>
                                      </p:cBhvr>
                                    </p:animEffect>
                                  </p:childTnLst>
                                </p:cTn>
                              </p:par>
                              <p:par>
                                <p:cTn id="124" presetID="10" presetClass="entr" presetSubtype="0" fill="hold" grpId="0" nodeType="withEffect">
                                  <p:stCondLst>
                                    <p:cond delay="50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100"/>
                                        <p:tgtEl>
                                          <p:spTgt spid="104"/>
                                        </p:tgtEl>
                                      </p:cBhvr>
                                    </p:animEffect>
                                  </p:childTnLst>
                                </p:cTn>
                              </p:par>
                              <p:par>
                                <p:cTn id="127" presetID="10" presetClass="entr" presetSubtype="0" fill="hold" grpId="0" nodeType="withEffect">
                                  <p:stCondLst>
                                    <p:cond delay="600"/>
                                  </p:stCondLst>
                                  <p:childTnLst>
                                    <p:set>
                                      <p:cBhvr>
                                        <p:cTn id="128" dur="1" fill="hold">
                                          <p:stCondLst>
                                            <p:cond delay="0"/>
                                          </p:stCondLst>
                                        </p:cTn>
                                        <p:tgtEl>
                                          <p:spTgt spid="105"/>
                                        </p:tgtEl>
                                        <p:attrNameLst>
                                          <p:attrName>style.visibility</p:attrName>
                                        </p:attrNameLst>
                                      </p:cBhvr>
                                      <p:to>
                                        <p:strVal val="visible"/>
                                      </p:to>
                                    </p:set>
                                    <p:animEffect transition="in" filter="fade">
                                      <p:cBhvr>
                                        <p:cTn id="129" dur="100"/>
                                        <p:tgtEl>
                                          <p:spTgt spid="105"/>
                                        </p:tgtEl>
                                      </p:cBhvr>
                                    </p:animEffect>
                                  </p:childTnLst>
                                </p:cTn>
                              </p:par>
                              <p:par>
                                <p:cTn id="130" presetID="10" presetClass="entr" presetSubtype="0" fill="hold" grpId="0" nodeType="withEffect">
                                  <p:stCondLst>
                                    <p:cond delay="700"/>
                                  </p:stCondLst>
                                  <p:childTnLst>
                                    <p:set>
                                      <p:cBhvr>
                                        <p:cTn id="131" dur="1" fill="hold">
                                          <p:stCondLst>
                                            <p:cond delay="0"/>
                                          </p:stCondLst>
                                        </p:cTn>
                                        <p:tgtEl>
                                          <p:spTgt spid="106"/>
                                        </p:tgtEl>
                                        <p:attrNameLst>
                                          <p:attrName>style.visibility</p:attrName>
                                        </p:attrNameLst>
                                      </p:cBhvr>
                                      <p:to>
                                        <p:strVal val="visible"/>
                                      </p:to>
                                    </p:set>
                                    <p:animEffect transition="in" filter="fade">
                                      <p:cBhvr>
                                        <p:cTn id="132" dur="100"/>
                                        <p:tgtEl>
                                          <p:spTgt spid="106"/>
                                        </p:tgtEl>
                                      </p:cBhvr>
                                    </p:animEffect>
                                  </p:childTnLst>
                                </p:cTn>
                              </p:par>
                              <p:par>
                                <p:cTn id="133" presetID="10" presetClass="entr" presetSubtype="0" fill="hold" grpId="0" nodeType="withEffect">
                                  <p:stCondLst>
                                    <p:cond delay="700"/>
                                  </p:stCondLst>
                                  <p:childTnLst>
                                    <p:set>
                                      <p:cBhvr>
                                        <p:cTn id="134" dur="1" fill="hold">
                                          <p:stCondLst>
                                            <p:cond delay="0"/>
                                          </p:stCondLst>
                                        </p:cTn>
                                        <p:tgtEl>
                                          <p:spTgt spid="107"/>
                                        </p:tgtEl>
                                        <p:attrNameLst>
                                          <p:attrName>style.visibility</p:attrName>
                                        </p:attrNameLst>
                                      </p:cBhvr>
                                      <p:to>
                                        <p:strVal val="visible"/>
                                      </p:to>
                                    </p:set>
                                    <p:animEffect transition="in" filter="fade">
                                      <p:cBhvr>
                                        <p:cTn id="135" dur="100"/>
                                        <p:tgtEl>
                                          <p:spTgt spid="107"/>
                                        </p:tgtEl>
                                      </p:cBhvr>
                                    </p:animEffect>
                                  </p:childTnLst>
                                </p:cTn>
                              </p:par>
                              <p:par>
                                <p:cTn id="136" presetID="10" presetClass="entr" presetSubtype="0" fill="hold" grpId="0" nodeType="withEffect">
                                  <p:stCondLst>
                                    <p:cond delay="800"/>
                                  </p:stCondLst>
                                  <p:childTnLst>
                                    <p:set>
                                      <p:cBhvr>
                                        <p:cTn id="137" dur="1" fill="hold">
                                          <p:stCondLst>
                                            <p:cond delay="0"/>
                                          </p:stCondLst>
                                        </p:cTn>
                                        <p:tgtEl>
                                          <p:spTgt spid="119"/>
                                        </p:tgtEl>
                                        <p:attrNameLst>
                                          <p:attrName>style.visibility</p:attrName>
                                        </p:attrNameLst>
                                      </p:cBhvr>
                                      <p:to>
                                        <p:strVal val="visible"/>
                                      </p:to>
                                    </p:set>
                                    <p:animEffect transition="in" filter="fade">
                                      <p:cBhvr>
                                        <p:cTn id="138" dur="100"/>
                                        <p:tgtEl>
                                          <p:spTgt spid="119"/>
                                        </p:tgtEl>
                                      </p:cBhvr>
                                    </p:animEffect>
                                  </p:childTnLst>
                                </p:cTn>
                              </p:par>
                              <p:par>
                                <p:cTn id="139" presetID="10" presetClass="entr" presetSubtype="0" fill="hold" grpId="0" nodeType="withEffect">
                                  <p:stCondLst>
                                    <p:cond delay="900"/>
                                  </p:stCondLst>
                                  <p:childTnLst>
                                    <p:set>
                                      <p:cBhvr>
                                        <p:cTn id="140" dur="1" fill="hold">
                                          <p:stCondLst>
                                            <p:cond delay="0"/>
                                          </p:stCondLst>
                                        </p:cTn>
                                        <p:tgtEl>
                                          <p:spTgt spid="108"/>
                                        </p:tgtEl>
                                        <p:attrNameLst>
                                          <p:attrName>style.visibility</p:attrName>
                                        </p:attrNameLst>
                                      </p:cBhvr>
                                      <p:to>
                                        <p:strVal val="visible"/>
                                      </p:to>
                                    </p:set>
                                    <p:animEffect transition="in" filter="fade">
                                      <p:cBhvr>
                                        <p:cTn id="141" dur="100"/>
                                        <p:tgtEl>
                                          <p:spTgt spid="108"/>
                                        </p:tgtEl>
                                      </p:cBhvr>
                                    </p:animEffect>
                                  </p:childTnLst>
                                </p:cTn>
                              </p:par>
                              <p:par>
                                <p:cTn id="142" presetID="10" presetClass="entr" presetSubtype="0" fill="hold" grpId="0" nodeType="withEffect">
                                  <p:stCondLst>
                                    <p:cond delay="900"/>
                                  </p:stCondLst>
                                  <p:childTnLst>
                                    <p:set>
                                      <p:cBhvr>
                                        <p:cTn id="143" dur="1" fill="hold">
                                          <p:stCondLst>
                                            <p:cond delay="0"/>
                                          </p:stCondLst>
                                        </p:cTn>
                                        <p:tgtEl>
                                          <p:spTgt spid="109"/>
                                        </p:tgtEl>
                                        <p:attrNameLst>
                                          <p:attrName>style.visibility</p:attrName>
                                        </p:attrNameLst>
                                      </p:cBhvr>
                                      <p:to>
                                        <p:strVal val="visible"/>
                                      </p:to>
                                    </p:set>
                                    <p:animEffect transition="in" filter="fade">
                                      <p:cBhvr>
                                        <p:cTn id="144" dur="100"/>
                                        <p:tgtEl>
                                          <p:spTgt spid="109"/>
                                        </p:tgtEl>
                                      </p:cBhvr>
                                    </p:animEffect>
                                  </p:childTnLst>
                                </p:cTn>
                              </p:par>
                              <p:par>
                                <p:cTn id="145" presetID="10" presetClass="entr" presetSubtype="0" fill="hold" grpId="0" nodeType="withEffect">
                                  <p:stCondLst>
                                    <p:cond delay="1000"/>
                                  </p:stCondLst>
                                  <p:childTnLst>
                                    <p:set>
                                      <p:cBhvr>
                                        <p:cTn id="146" dur="1" fill="hold">
                                          <p:stCondLst>
                                            <p:cond delay="0"/>
                                          </p:stCondLst>
                                        </p:cTn>
                                        <p:tgtEl>
                                          <p:spTgt spid="117"/>
                                        </p:tgtEl>
                                        <p:attrNameLst>
                                          <p:attrName>style.visibility</p:attrName>
                                        </p:attrNameLst>
                                      </p:cBhvr>
                                      <p:to>
                                        <p:strVal val="visible"/>
                                      </p:to>
                                    </p:set>
                                    <p:animEffect transition="in" filter="fade">
                                      <p:cBhvr>
                                        <p:cTn id="147" dur="100"/>
                                        <p:tgtEl>
                                          <p:spTgt spid="117"/>
                                        </p:tgtEl>
                                      </p:cBhvr>
                                    </p:animEffect>
                                  </p:childTnLst>
                                </p:cTn>
                              </p:par>
                              <p:par>
                                <p:cTn id="148" presetID="10" presetClass="entr" presetSubtype="0" fill="hold" grpId="0" nodeType="withEffect">
                                  <p:stCondLst>
                                    <p:cond delay="1000"/>
                                  </p:stCondLst>
                                  <p:childTnLst>
                                    <p:set>
                                      <p:cBhvr>
                                        <p:cTn id="149" dur="1" fill="hold">
                                          <p:stCondLst>
                                            <p:cond delay="0"/>
                                          </p:stCondLst>
                                        </p:cTn>
                                        <p:tgtEl>
                                          <p:spTgt spid="120"/>
                                        </p:tgtEl>
                                        <p:attrNameLst>
                                          <p:attrName>style.visibility</p:attrName>
                                        </p:attrNameLst>
                                      </p:cBhvr>
                                      <p:to>
                                        <p:strVal val="visible"/>
                                      </p:to>
                                    </p:set>
                                    <p:animEffect transition="in" filter="fade">
                                      <p:cBhvr>
                                        <p:cTn id="150" dur="100"/>
                                        <p:tgtEl>
                                          <p:spTgt spid="120"/>
                                        </p:tgtEl>
                                      </p:cBhvr>
                                    </p:animEffect>
                                  </p:childTnLst>
                                </p:cTn>
                              </p:par>
                              <p:par>
                                <p:cTn id="151" presetID="10" presetClass="entr" presetSubtype="0" fill="hold" grpId="0" nodeType="withEffect">
                                  <p:stCondLst>
                                    <p:cond delay="1100"/>
                                  </p:stCondLst>
                                  <p:childTnLst>
                                    <p:set>
                                      <p:cBhvr>
                                        <p:cTn id="152" dur="1" fill="hold">
                                          <p:stCondLst>
                                            <p:cond delay="0"/>
                                          </p:stCondLst>
                                        </p:cTn>
                                        <p:tgtEl>
                                          <p:spTgt spid="110"/>
                                        </p:tgtEl>
                                        <p:attrNameLst>
                                          <p:attrName>style.visibility</p:attrName>
                                        </p:attrNameLst>
                                      </p:cBhvr>
                                      <p:to>
                                        <p:strVal val="visible"/>
                                      </p:to>
                                    </p:set>
                                    <p:animEffect transition="in" filter="fade">
                                      <p:cBhvr>
                                        <p:cTn id="153" dur="100"/>
                                        <p:tgtEl>
                                          <p:spTgt spid="110"/>
                                        </p:tgtEl>
                                      </p:cBhvr>
                                    </p:animEffect>
                                  </p:childTnLst>
                                </p:cTn>
                              </p:par>
                              <p:par>
                                <p:cTn id="154" presetID="10" presetClass="entr" presetSubtype="0" fill="hold" grpId="0" nodeType="withEffect">
                                  <p:stCondLst>
                                    <p:cond delay="1100"/>
                                  </p:stCondLst>
                                  <p:childTnLst>
                                    <p:set>
                                      <p:cBhvr>
                                        <p:cTn id="155" dur="1" fill="hold">
                                          <p:stCondLst>
                                            <p:cond delay="0"/>
                                          </p:stCondLst>
                                        </p:cTn>
                                        <p:tgtEl>
                                          <p:spTgt spid="111"/>
                                        </p:tgtEl>
                                        <p:attrNameLst>
                                          <p:attrName>style.visibility</p:attrName>
                                        </p:attrNameLst>
                                      </p:cBhvr>
                                      <p:to>
                                        <p:strVal val="visible"/>
                                      </p:to>
                                    </p:set>
                                    <p:animEffect transition="in" filter="fade">
                                      <p:cBhvr>
                                        <p:cTn id="156" dur="100"/>
                                        <p:tgtEl>
                                          <p:spTgt spid="111"/>
                                        </p:tgtEl>
                                      </p:cBhvr>
                                    </p:animEffect>
                                  </p:childTnLst>
                                </p:cTn>
                              </p:par>
                              <p:par>
                                <p:cTn id="157" presetID="10" presetClass="entr" presetSubtype="0" fill="hold" grpId="0" nodeType="withEffect">
                                  <p:stCondLst>
                                    <p:cond delay="1200"/>
                                  </p:stCondLst>
                                  <p:childTnLst>
                                    <p:set>
                                      <p:cBhvr>
                                        <p:cTn id="158" dur="1" fill="hold">
                                          <p:stCondLst>
                                            <p:cond delay="0"/>
                                          </p:stCondLst>
                                        </p:cTn>
                                        <p:tgtEl>
                                          <p:spTgt spid="116"/>
                                        </p:tgtEl>
                                        <p:attrNameLst>
                                          <p:attrName>style.visibility</p:attrName>
                                        </p:attrNameLst>
                                      </p:cBhvr>
                                      <p:to>
                                        <p:strVal val="visible"/>
                                      </p:to>
                                    </p:set>
                                    <p:animEffect transition="in" filter="fade">
                                      <p:cBhvr>
                                        <p:cTn id="159" dur="100"/>
                                        <p:tgtEl>
                                          <p:spTgt spid="116"/>
                                        </p:tgtEl>
                                      </p:cBhvr>
                                    </p:animEffect>
                                  </p:childTnLst>
                                </p:cTn>
                              </p:par>
                              <p:par>
                                <p:cTn id="160" presetID="10" presetClass="entr" presetSubtype="0" fill="hold" grpId="0" nodeType="withEffect">
                                  <p:stCondLst>
                                    <p:cond delay="1200"/>
                                  </p:stCondLst>
                                  <p:childTnLst>
                                    <p:set>
                                      <p:cBhvr>
                                        <p:cTn id="161" dur="1" fill="hold">
                                          <p:stCondLst>
                                            <p:cond delay="0"/>
                                          </p:stCondLst>
                                        </p:cTn>
                                        <p:tgtEl>
                                          <p:spTgt spid="112"/>
                                        </p:tgtEl>
                                        <p:attrNameLst>
                                          <p:attrName>style.visibility</p:attrName>
                                        </p:attrNameLst>
                                      </p:cBhvr>
                                      <p:to>
                                        <p:strVal val="visible"/>
                                      </p:to>
                                    </p:set>
                                    <p:animEffect transition="in" filter="fade">
                                      <p:cBhvr>
                                        <p:cTn id="162" dur="100"/>
                                        <p:tgtEl>
                                          <p:spTgt spid="112"/>
                                        </p:tgtEl>
                                      </p:cBhvr>
                                    </p:animEffect>
                                  </p:childTnLst>
                                </p:cTn>
                              </p:par>
                              <p:par>
                                <p:cTn id="163" presetID="10" presetClass="entr" presetSubtype="0" fill="hold" grpId="0" nodeType="withEffect">
                                  <p:stCondLst>
                                    <p:cond delay="1300"/>
                                  </p:stCondLst>
                                  <p:childTnLst>
                                    <p:set>
                                      <p:cBhvr>
                                        <p:cTn id="164" dur="1" fill="hold">
                                          <p:stCondLst>
                                            <p:cond delay="0"/>
                                          </p:stCondLst>
                                        </p:cTn>
                                        <p:tgtEl>
                                          <p:spTgt spid="121"/>
                                        </p:tgtEl>
                                        <p:attrNameLst>
                                          <p:attrName>style.visibility</p:attrName>
                                        </p:attrNameLst>
                                      </p:cBhvr>
                                      <p:to>
                                        <p:strVal val="visible"/>
                                      </p:to>
                                    </p:set>
                                    <p:animEffect transition="in" filter="fade">
                                      <p:cBhvr>
                                        <p:cTn id="165" dur="100"/>
                                        <p:tgtEl>
                                          <p:spTgt spid="121"/>
                                        </p:tgtEl>
                                      </p:cBhvr>
                                    </p:animEffect>
                                  </p:childTnLst>
                                </p:cTn>
                              </p:par>
                              <p:par>
                                <p:cTn id="166" presetID="10" presetClass="entr" presetSubtype="0" fill="hold" grpId="0" nodeType="withEffect">
                                  <p:stCondLst>
                                    <p:cond delay="1300"/>
                                  </p:stCondLst>
                                  <p:childTnLst>
                                    <p:set>
                                      <p:cBhvr>
                                        <p:cTn id="167" dur="1" fill="hold">
                                          <p:stCondLst>
                                            <p:cond delay="0"/>
                                          </p:stCondLst>
                                        </p:cTn>
                                        <p:tgtEl>
                                          <p:spTgt spid="113"/>
                                        </p:tgtEl>
                                        <p:attrNameLst>
                                          <p:attrName>style.visibility</p:attrName>
                                        </p:attrNameLst>
                                      </p:cBhvr>
                                      <p:to>
                                        <p:strVal val="visible"/>
                                      </p:to>
                                    </p:set>
                                    <p:animEffect transition="in" filter="fade">
                                      <p:cBhvr>
                                        <p:cTn id="168" dur="100"/>
                                        <p:tgtEl>
                                          <p:spTgt spid="113"/>
                                        </p:tgtEl>
                                      </p:cBhvr>
                                    </p:animEffect>
                                  </p:childTnLst>
                                </p:cTn>
                              </p:par>
                              <p:par>
                                <p:cTn id="169" presetID="10" presetClass="entr" presetSubtype="0" fill="hold" grpId="0" nodeType="withEffect">
                                  <p:stCondLst>
                                    <p:cond delay="1400"/>
                                  </p:stCondLst>
                                  <p:childTnLst>
                                    <p:set>
                                      <p:cBhvr>
                                        <p:cTn id="170" dur="1" fill="hold">
                                          <p:stCondLst>
                                            <p:cond delay="0"/>
                                          </p:stCondLst>
                                        </p:cTn>
                                        <p:tgtEl>
                                          <p:spTgt spid="118"/>
                                        </p:tgtEl>
                                        <p:attrNameLst>
                                          <p:attrName>style.visibility</p:attrName>
                                        </p:attrNameLst>
                                      </p:cBhvr>
                                      <p:to>
                                        <p:strVal val="visible"/>
                                      </p:to>
                                    </p:set>
                                    <p:animEffect transition="in" filter="fade">
                                      <p:cBhvr>
                                        <p:cTn id="171" dur="100"/>
                                        <p:tgtEl>
                                          <p:spTgt spid="118"/>
                                        </p:tgtEl>
                                      </p:cBhvr>
                                    </p:animEffect>
                                  </p:childTnLst>
                                </p:cTn>
                              </p:par>
                              <p:par>
                                <p:cTn id="172" presetID="10" presetClass="entr" presetSubtype="0" fill="hold" grpId="0" nodeType="withEffect">
                                  <p:stCondLst>
                                    <p:cond delay="1500"/>
                                  </p:stCondLst>
                                  <p:childTnLst>
                                    <p:set>
                                      <p:cBhvr>
                                        <p:cTn id="173" dur="1" fill="hold">
                                          <p:stCondLst>
                                            <p:cond delay="0"/>
                                          </p:stCondLst>
                                        </p:cTn>
                                        <p:tgtEl>
                                          <p:spTgt spid="95"/>
                                        </p:tgtEl>
                                        <p:attrNameLst>
                                          <p:attrName>style.visibility</p:attrName>
                                        </p:attrNameLst>
                                      </p:cBhvr>
                                      <p:to>
                                        <p:strVal val="visible"/>
                                      </p:to>
                                    </p:set>
                                    <p:animEffect transition="in" filter="fade">
                                      <p:cBhvr>
                                        <p:cTn id="174" dur="100"/>
                                        <p:tgtEl>
                                          <p:spTgt spid="95"/>
                                        </p:tgtEl>
                                      </p:cBhvr>
                                    </p:animEffect>
                                  </p:childTnLst>
                                </p:cTn>
                              </p:par>
                              <p:par>
                                <p:cTn id="175" presetID="10" presetClass="entr" presetSubtype="0" fill="hold" grpId="0" nodeType="withEffect">
                                  <p:stCondLst>
                                    <p:cond delay="1600"/>
                                  </p:stCondLst>
                                  <p:childTnLst>
                                    <p:set>
                                      <p:cBhvr>
                                        <p:cTn id="176" dur="1" fill="hold">
                                          <p:stCondLst>
                                            <p:cond delay="0"/>
                                          </p:stCondLst>
                                        </p:cTn>
                                        <p:tgtEl>
                                          <p:spTgt spid="96"/>
                                        </p:tgtEl>
                                        <p:attrNameLst>
                                          <p:attrName>style.visibility</p:attrName>
                                        </p:attrNameLst>
                                      </p:cBhvr>
                                      <p:to>
                                        <p:strVal val="visible"/>
                                      </p:to>
                                    </p:set>
                                    <p:animEffect transition="in" filter="fade">
                                      <p:cBhvr>
                                        <p:cTn id="177" dur="100"/>
                                        <p:tgtEl>
                                          <p:spTgt spid="96"/>
                                        </p:tgtEl>
                                      </p:cBhvr>
                                    </p:animEffect>
                                  </p:childTnLst>
                                </p:cTn>
                              </p:par>
                              <p:par>
                                <p:cTn id="178" presetID="10" presetClass="entr" presetSubtype="0" fill="hold" grpId="0" nodeType="withEffect">
                                  <p:stCondLst>
                                    <p:cond delay="1700"/>
                                  </p:stCondLst>
                                  <p:childTnLst>
                                    <p:set>
                                      <p:cBhvr>
                                        <p:cTn id="179" dur="1" fill="hold">
                                          <p:stCondLst>
                                            <p:cond delay="0"/>
                                          </p:stCondLst>
                                        </p:cTn>
                                        <p:tgtEl>
                                          <p:spTgt spid="97"/>
                                        </p:tgtEl>
                                        <p:attrNameLst>
                                          <p:attrName>style.visibility</p:attrName>
                                        </p:attrNameLst>
                                      </p:cBhvr>
                                      <p:to>
                                        <p:strVal val="visible"/>
                                      </p:to>
                                    </p:set>
                                    <p:animEffect transition="in" filter="fade">
                                      <p:cBhvr>
                                        <p:cTn id="180" dur="100"/>
                                        <p:tgtEl>
                                          <p:spTgt spid="97"/>
                                        </p:tgtEl>
                                      </p:cBhvr>
                                    </p:animEffect>
                                  </p:childTnLst>
                                </p:cTn>
                              </p:par>
                              <p:par>
                                <p:cTn id="181" presetID="10" presetClass="entr" presetSubtype="0" fill="hold" grpId="0" nodeType="withEffect">
                                  <p:stCondLst>
                                    <p:cond delay="1800"/>
                                  </p:stCondLst>
                                  <p:childTnLst>
                                    <p:set>
                                      <p:cBhvr>
                                        <p:cTn id="182" dur="1" fill="hold">
                                          <p:stCondLst>
                                            <p:cond delay="0"/>
                                          </p:stCondLst>
                                        </p:cTn>
                                        <p:tgtEl>
                                          <p:spTgt spid="98"/>
                                        </p:tgtEl>
                                        <p:attrNameLst>
                                          <p:attrName>style.visibility</p:attrName>
                                        </p:attrNameLst>
                                      </p:cBhvr>
                                      <p:to>
                                        <p:strVal val="visible"/>
                                      </p:to>
                                    </p:set>
                                    <p:animEffect transition="in" filter="fade">
                                      <p:cBhvr>
                                        <p:cTn id="183" dur="100"/>
                                        <p:tgtEl>
                                          <p:spTgt spid="98"/>
                                        </p:tgtEl>
                                      </p:cBhvr>
                                    </p:animEffect>
                                  </p:childTnLst>
                                </p:cTn>
                              </p:par>
                              <p:par>
                                <p:cTn id="184" presetID="10" presetClass="entr" presetSubtype="0" fill="hold" grpId="0" nodeType="withEffect">
                                  <p:stCondLst>
                                    <p:cond delay="1900"/>
                                  </p:stCondLst>
                                  <p:childTnLst>
                                    <p:set>
                                      <p:cBhvr>
                                        <p:cTn id="185" dur="1" fill="hold">
                                          <p:stCondLst>
                                            <p:cond delay="0"/>
                                          </p:stCondLst>
                                        </p:cTn>
                                        <p:tgtEl>
                                          <p:spTgt spid="94"/>
                                        </p:tgtEl>
                                        <p:attrNameLst>
                                          <p:attrName>style.visibility</p:attrName>
                                        </p:attrNameLst>
                                      </p:cBhvr>
                                      <p:to>
                                        <p:strVal val="visible"/>
                                      </p:to>
                                    </p:set>
                                    <p:animEffect transition="in" filter="fade">
                                      <p:cBhvr>
                                        <p:cTn id="186" dur="100"/>
                                        <p:tgtEl>
                                          <p:spTgt spid="94"/>
                                        </p:tgtEl>
                                      </p:cBhvr>
                                    </p:animEffect>
                                  </p:childTnLst>
                                </p:cTn>
                              </p:par>
                              <p:par>
                                <p:cTn id="187" presetID="9" presetClass="entr" presetSubtype="0" fill="hold" grpId="0" nodeType="withEffect">
                                  <p:stCondLst>
                                    <p:cond delay="1900"/>
                                  </p:stCondLst>
                                  <p:childTnLst>
                                    <p:set>
                                      <p:cBhvr>
                                        <p:cTn id="188" dur="1" fill="hold">
                                          <p:stCondLst>
                                            <p:cond delay="0"/>
                                          </p:stCondLst>
                                        </p:cTn>
                                        <p:tgtEl>
                                          <p:spTgt spid="11"/>
                                        </p:tgtEl>
                                        <p:attrNameLst>
                                          <p:attrName>style.visibility</p:attrName>
                                        </p:attrNameLst>
                                      </p:cBhvr>
                                      <p:to>
                                        <p:strVal val="visible"/>
                                      </p:to>
                                    </p:set>
                                    <p:animEffect transition="in" filter="dissolve">
                                      <p:cBhvr>
                                        <p:cTn id="1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50" grpId="0" animBg="1"/>
      <p:bldP spid="51" grpId="0" animBg="1"/>
      <p:bldP spid="58" grpId="0" animBg="1"/>
      <p:bldP spid="59" grpId="0" animBg="1"/>
      <p:bldP spid="66" grpId="0" animBg="1"/>
      <p:bldP spid="67" grpId="0" animBg="1"/>
      <p:bldP spid="68"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6" grpId="0" animBg="1"/>
      <p:bldP spid="87" grpId="0" animBg="1"/>
      <p:bldP spid="88" grpId="0" animBg="1"/>
      <p:bldP spid="89" grpId="0" animBg="1"/>
      <p:bldP spid="90" grpId="0" animBg="1"/>
      <p:bldP spid="91"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6" grpId="0" animBg="1"/>
      <p:bldP spid="117" grpId="0" animBg="1"/>
      <p:bldP spid="118" grpId="0" animBg="1"/>
      <p:bldP spid="119" grpId="0" animBg="1"/>
      <p:bldP spid="120" grpId="0" animBg="1"/>
      <p:bldP spid="121"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1930013101"/>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35072" name="Worksheet" r:id="rId4" imgW="12138554" imgH="5707270" progId="Excel.Sheet.12">
                  <p:embed/>
                </p:oleObj>
              </mc:Choice>
              <mc:Fallback>
                <p:oleObj name="Worksheet" r:id="rId4" imgW="12138554" imgH="5707270" progId="Excel.Sheet.12">
                  <p:embed/>
                  <p:pic>
                    <p:nvPicPr>
                      <p:cNvPr id="5" name="オブジェクト 4"/>
                      <p:cNvPicPr/>
                      <p:nvPr/>
                    </p:nvPicPr>
                    <p:blipFill>
                      <a:blip r:embed="rId5">
                        <a:lum/>
                      </a:blip>
                      <a:stretch>
                        <a:fillRect/>
                      </a:stretch>
                    </p:blipFill>
                    <p:spPr>
                      <a:xfrm>
                        <a:off x="0" y="6044087"/>
                        <a:ext cx="9144000" cy="813916"/>
                      </a:xfrm>
                      <a:prstGeom prst="rect">
                        <a:avLst/>
                      </a:prstGeom>
                    </p:spPr>
                  </p:pic>
                </p:oleObj>
              </mc:Fallback>
            </mc:AlternateContent>
          </a:graphicData>
        </a:graphic>
      </p:graphicFrame>
      <p:pic>
        <p:nvPicPr>
          <p:cNvPr id="41" name="図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5"/>
          <a:ext cx="9144000" cy="1112805"/>
        </p:xfrm>
        <a:graphic>
          <a:graphicData uri="http://schemas.openxmlformats.org/presentationml/2006/ole">
            <mc:AlternateContent xmlns:mc="http://schemas.openxmlformats.org/markup-compatibility/2006">
              <mc:Choice xmlns:v="urn:schemas-microsoft-com:vml" Requires="v">
                <p:oleObj spid="_x0000_s35073" name="Worksheet" r:id="rId7" imgW="12138554" imgH="5707270" progId="Excel.Sheet.12">
                  <p:embed/>
                </p:oleObj>
              </mc:Choice>
              <mc:Fallback>
                <p:oleObj name="Worksheet" r:id="rId7" imgW="12138554" imgH="5707270" progId="Excel.Sheet.12">
                  <p:embed/>
                  <p:pic>
                    <p:nvPicPr>
                      <p:cNvPr id="4" name="オブジェクト 3"/>
                      <p:cNvPicPr/>
                      <p:nvPr/>
                    </p:nvPicPr>
                    <p:blipFill>
                      <a:blip r:embed="rId5">
                        <a:lum/>
                      </a:blip>
                      <a:stretch>
                        <a:fillRect/>
                      </a:stretch>
                    </p:blipFill>
                    <p:spPr>
                      <a:xfrm>
                        <a:off x="0" y="5"/>
                        <a:ext cx="9144000" cy="1112805"/>
                      </a:xfrm>
                      <a:prstGeom prst="rect">
                        <a:avLst/>
                      </a:prstGeom>
                    </p:spPr>
                  </p:pic>
                </p:oleObj>
              </mc:Fallback>
            </mc:AlternateContent>
          </a:graphicData>
        </a:graphic>
      </p:graphicFrame>
      <p:sp>
        <p:nvSpPr>
          <p:cNvPr id="7" name="テキスト ボックス 6"/>
          <p:cNvSpPr txBox="1"/>
          <p:nvPr/>
        </p:nvSpPr>
        <p:spPr>
          <a:xfrm>
            <a:off x="267422" y="1397481"/>
            <a:ext cx="4272323" cy="769441"/>
          </a:xfrm>
          <a:prstGeom prst="rect">
            <a:avLst/>
          </a:prstGeom>
          <a:noFill/>
        </p:spPr>
        <p:txBody>
          <a:bodyPr wrap="none" rtlCol="0">
            <a:spAutoFit/>
          </a:bodyPr>
          <a:lstStyle/>
          <a:p>
            <a:r>
              <a:rPr lang="en-US" altLang="ja-JP" sz="4400" dirty="0">
                <a:ln w="9525">
                  <a:solidFill>
                    <a:schemeClr val="bg1"/>
                  </a:solidFill>
                  <a:prstDash val="solid"/>
                </a:ln>
                <a:latin typeface="メイリオ" panose="020B0604030504040204" pitchFamily="50" charset="-128"/>
                <a:ea typeface="メイリオ" panose="020B0604030504040204" pitchFamily="50" charset="-128"/>
              </a:rPr>
              <a:t>1</a:t>
            </a:r>
            <a:r>
              <a:rPr lang="ja-JP" altLang="en-US" sz="4400" dirty="0">
                <a:ln w="9525">
                  <a:solidFill>
                    <a:schemeClr val="bg1"/>
                  </a:solidFill>
                  <a:prstDash val="solid"/>
                </a:ln>
                <a:latin typeface="メイリオ" panose="020B0604030504040204" pitchFamily="50" charset="-128"/>
                <a:ea typeface="メイリオ" panose="020B0604030504040204" pitchFamily="50" charset="-128"/>
              </a:rPr>
              <a:t>日に</a:t>
            </a:r>
            <a:r>
              <a:rPr lang="en-US" altLang="ja-JP" sz="4400" dirty="0">
                <a:ln w="9525">
                  <a:solidFill>
                    <a:schemeClr val="bg1"/>
                  </a:solidFill>
                  <a:prstDash val="solid"/>
                </a:ln>
                <a:latin typeface="メイリオ" panose="020B0604030504040204" pitchFamily="50" charset="-128"/>
                <a:ea typeface="メイリオ" panose="020B0604030504040204" pitchFamily="50" charset="-128"/>
              </a:rPr>
              <a:t>1</a:t>
            </a:r>
            <a:r>
              <a:rPr lang="ja-JP" altLang="en-US" sz="4400" dirty="0">
                <a:ln w="9525">
                  <a:solidFill>
                    <a:schemeClr val="bg1"/>
                  </a:solidFill>
                  <a:prstDash val="solid"/>
                </a:ln>
                <a:latin typeface="メイリオ" panose="020B0604030504040204" pitchFamily="50" charset="-128"/>
                <a:ea typeface="メイリオ" panose="020B0604030504040204" pitchFamily="50" charset="-128"/>
              </a:rPr>
              <a:t>人当たり</a:t>
            </a:r>
          </a:p>
        </p:txBody>
      </p:sp>
      <p:sp>
        <p:nvSpPr>
          <p:cNvPr id="3"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28</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42" name="正方形/長方形 41"/>
          <p:cNvSpPr/>
          <p:nvPr/>
        </p:nvSpPr>
        <p:spPr>
          <a:xfrm>
            <a:off x="1664317" y="2488774"/>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1" name="正方形/長方形 50"/>
          <p:cNvSpPr/>
          <p:nvPr/>
        </p:nvSpPr>
        <p:spPr>
          <a:xfrm>
            <a:off x="1667786" y="2911636"/>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8" name="正方形/長方形 57"/>
          <p:cNvSpPr/>
          <p:nvPr/>
        </p:nvSpPr>
        <p:spPr>
          <a:xfrm>
            <a:off x="1664317" y="2803538"/>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9" name="正方形/長方形 58"/>
          <p:cNvSpPr/>
          <p:nvPr/>
        </p:nvSpPr>
        <p:spPr>
          <a:xfrm>
            <a:off x="1664317" y="2699490"/>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6" name="正方形/長方形 65"/>
          <p:cNvSpPr/>
          <p:nvPr/>
        </p:nvSpPr>
        <p:spPr>
          <a:xfrm>
            <a:off x="1642702" y="4094639"/>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7" name="正方形/長方形 66"/>
          <p:cNvSpPr/>
          <p:nvPr/>
        </p:nvSpPr>
        <p:spPr>
          <a:xfrm>
            <a:off x="1663843" y="419619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正方形/長方形 67"/>
          <p:cNvSpPr/>
          <p:nvPr/>
        </p:nvSpPr>
        <p:spPr>
          <a:xfrm>
            <a:off x="1657790" y="4305486"/>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0" name="正方形/長方形 69"/>
          <p:cNvSpPr/>
          <p:nvPr/>
        </p:nvSpPr>
        <p:spPr>
          <a:xfrm>
            <a:off x="1664315" y="4417053"/>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1" name="正方形/長方形 70"/>
          <p:cNvSpPr/>
          <p:nvPr/>
        </p:nvSpPr>
        <p:spPr>
          <a:xfrm>
            <a:off x="1663843" y="398370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2" name="正方形/長方形 71"/>
          <p:cNvSpPr/>
          <p:nvPr/>
        </p:nvSpPr>
        <p:spPr>
          <a:xfrm>
            <a:off x="1663843" y="387378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3" name="正方形/長方形 72"/>
          <p:cNvSpPr/>
          <p:nvPr/>
        </p:nvSpPr>
        <p:spPr>
          <a:xfrm>
            <a:off x="1664611" y="3765310"/>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4" name="正方形/長方形 73"/>
          <p:cNvSpPr/>
          <p:nvPr/>
        </p:nvSpPr>
        <p:spPr>
          <a:xfrm>
            <a:off x="1663978" y="3659990"/>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5" name="正方形/長方形 74"/>
          <p:cNvSpPr/>
          <p:nvPr/>
        </p:nvSpPr>
        <p:spPr>
          <a:xfrm>
            <a:off x="1663843" y="355397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6" name="正方形/長方形 75"/>
          <p:cNvSpPr/>
          <p:nvPr/>
        </p:nvSpPr>
        <p:spPr>
          <a:xfrm>
            <a:off x="1663843" y="344216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正方形/長方形 76"/>
          <p:cNvSpPr/>
          <p:nvPr/>
        </p:nvSpPr>
        <p:spPr>
          <a:xfrm>
            <a:off x="1657790" y="334638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8" name="正方形/長方形 77"/>
          <p:cNvSpPr/>
          <p:nvPr/>
        </p:nvSpPr>
        <p:spPr>
          <a:xfrm>
            <a:off x="1661679" y="323669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9" name="正方形/長方形 78"/>
          <p:cNvSpPr/>
          <p:nvPr/>
        </p:nvSpPr>
        <p:spPr>
          <a:xfrm>
            <a:off x="1664317" y="312683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0" name="正方形/長方形 79"/>
          <p:cNvSpPr/>
          <p:nvPr/>
        </p:nvSpPr>
        <p:spPr>
          <a:xfrm>
            <a:off x="1657790" y="3016718"/>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2" name="正方形/長方形 81"/>
          <p:cNvSpPr/>
          <p:nvPr/>
        </p:nvSpPr>
        <p:spPr>
          <a:xfrm>
            <a:off x="1513909" y="2277605"/>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5" name="アーチ 84"/>
          <p:cNvSpPr/>
          <p:nvPr/>
        </p:nvSpPr>
        <p:spPr>
          <a:xfrm rot="5400000">
            <a:off x="2653491" y="2929057"/>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86" name="楕円 85"/>
          <p:cNvSpPr/>
          <p:nvPr/>
        </p:nvSpPr>
        <p:spPr>
          <a:xfrm flipH="1" flipV="1">
            <a:off x="1866975" y="3140192"/>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楕円 86"/>
          <p:cNvSpPr/>
          <p:nvPr/>
        </p:nvSpPr>
        <p:spPr>
          <a:xfrm>
            <a:off x="2151750" y="3338312"/>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楕円 87"/>
          <p:cNvSpPr/>
          <p:nvPr/>
        </p:nvSpPr>
        <p:spPr>
          <a:xfrm>
            <a:off x="2736804" y="2966486"/>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楕円 88"/>
          <p:cNvSpPr/>
          <p:nvPr/>
        </p:nvSpPr>
        <p:spPr>
          <a:xfrm>
            <a:off x="1873770" y="3528073"/>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楕円 89"/>
          <p:cNvSpPr/>
          <p:nvPr/>
        </p:nvSpPr>
        <p:spPr>
          <a:xfrm>
            <a:off x="2465977" y="3334228"/>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1" name="楕円 90"/>
          <p:cNvSpPr/>
          <p:nvPr/>
        </p:nvSpPr>
        <p:spPr>
          <a:xfrm>
            <a:off x="2256523" y="3024114"/>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2" name="正方形/長方形 91"/>
          <p:cNvSpPr/>
          <p:nvPr/>
        </p:nvSpPr>
        <p:spPr>
          <a:xfrm rot="5400000">
            <a:off x="2275978" y="3838804"/>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3" name="正方形/長方形 92"/>
          <p:cNvSpPr/>
          <p:nvPr/>
        </p:nvSpPr>
        <p:spPr>
          <a:xfrm>
            <a:off x="3011836" y="2277605"/>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 name="図 7"/>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4402584" y="2992066"/>
            <a:ext cx="2857500" cy="1905000"/>
          </a:xfrm>
          <a:prstGeom prst="rect">
            <a:avLst/>
          </a:prstGeom>
          <a:noFill/>
        </p:spPr>
      </p:pic>
      <p:sp>
        <p:nvSpPr>
          <p:cNvPr id="13" name="正方形/長方形 12"/>
          <p:cNvSpPr/>
          <p:nvPr/>
        </p:nvSpPr>
        <p:spPr>
          <a:xfrm>
            <a:off x="5281684" y="3069726"/>
            <a:ext cx="1228298" cy="25038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2403583" y="4841584"/>
            <a:ext cx="4054367" cy="995837"/>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latin typeface="メイリオ" panose="020B0604030504040204" pitchFamily="50" charset="-128"/>
                <a:ea typeface="メイリオ" panose="020B0604030504040204" pitchFamily="50" charset="-128"/>
              </a:rPr>
              <a:t>0.9</a:t>
            </a:r>
            <a:r>
              <a:rPr kumimoji="1" lang="ja-JP" altLang="en-US" sz="4400" dirty="0">
                <a:solidFill>
                  <a:schemeClr val="tx1"/>
                </a:solidFill>
                <a:latin typeface="メイリオ" panose="020B0604030504040204" pitchFamily="50" charset="-128"/>
                <a:ea typeface="メイリオ" panose="020B0604030504040204" pitchFamily="50" charset="-128"/>
              </a:rPr>
              <a:t>セット</a:t>
            </a:r>
          </a:p>
        </p:txBody>
      </p:sp>
      <p:sp>
        <p:nvSpPr>
          <p:cNvPr id="39" name="テキスト ボックス 38">
            <a:extLst>
              <a:ext uri="{FF2B5EF4-FFF2-40B4-BE49-F238E27FC236}">
                <a16:creationId xmlns:a16="http://schemas.microsoft.com/office/drawing/2014/main" id="{DBAD571A-0E0F-4B1E-8039-692C6BF70EBA}"/>
              </a:ext>
            </a:extLst>
          </p:cNvPr>
          <p:cNvSpPr txBox="1"/>
          <p:nvPr/>
        </p:nvSpPr>
        <p:spPr>
          <a:xfrm>
            <a:off x="0" y="202468"/>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居酒屋減ストップのために</a:t>
            </a:r>
            <a:endPar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pic>
        <p:nvPicPr>
          <p:cNvPr id="40" name="図 39">
            <a:extLst>
              <a:ext uri="{FF2B5EF4-FFF2-40B4-BE49-F238E27FC236}">
                <a16:creationId xmlns:a16="http://schemas.microsoft.com/office/drawing/2014/main" id="{638E1771-4FBA-446B-8ED6-7961B8A6095D}"/>
              </a:ext>
            </a:extLst>
          </p:cNvPr>
          <p:cNvPicPr>
            <a:picLocks noChangeAspect="1"/>
          </p:cNvPicPr>
          <p:nvPr/>
        </p:nvPicPr>
        <p:blipFill>
          <a:blip r:embed="rId10"/>
          <a:stretch>
            <a:fillRect/>
          </a:stretch>
        </p:blipFill>
        <p:spPr>
          <a:xfrm>
            <a:off x="6688550" y="112254"/>
            <a:ext cx="2107096" cy="888313"/>
          </a:xfrm>
          <a:prstGeom prst="rect">
            <a:avLst/>
          </a:prstGeom>
        </p:spPr>
      </p:pic>
    </p:spTree>
    <p:extLst>
      <p:ext uri="{BB962C8B-B14F-4D97-AF65-F5344CB8AC3E}">
        <p14:creationId xmlns:p14="http://schemas.microsoft.com/office/powerpoint/2010/main" val="148185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ビール音短真.wav"/>
                                        </p:tgtEl>
                                      </p:cMediaNode>
                                    </p:audio>
                                  </p:sub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
                                        <p:tgtEl>
                                          <p:spTgt spid="68"/>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100"/>
                                        <p:tgtEl>
                                          <p:spTgt spid="67"/>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
                                        <p:tgtEl>
                                          <p:spTgt spid="66"/>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100"/>
                                        <p:tgtEl>
                                          <p:spTgt spid="71"/>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100"/>
                                        <p:tgtEl>
                                          <p:spTgt spid="72"/>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
                                        <p:tgtEl>
                                          <p:spTgt spid="73"/>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
                                        <p:tgtEl>
                                          <p:spTgt spid="74"/>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fade">
                                      <p:cBhvr>
                                        <p:cTn id="39" dur="100"/>
                                        <p:tgtEl>
                                          <p:spTgt spid="7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100"/>
                                        <p:tgtEl>
                                          <p:spTgt spid="89"/>
                                        </p:tgtEl>
                                      </p:cBhvr>
                                    </p:animEffect>
                                  </p:childTnLst>
                                </p:cTn>
                              </p:par>
                            </p:childTnLst>
                          </p:cTn>
                        </p:par>
                        <p:par>
                          <p:cTn id="43" fill="hold">
                            <p:stCondLst>
                              <p:cond delay="900"/>
                            </p:stCondLst>
                            <p:childTnLst>
                              <p:par>
                                <p:cTn id="44" presetID="10" presetClass="entr" presetSubtype="0"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100"/>
                                        <p:tgtEl>
                                          <p:spTgt spid="76"/>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100"/>
                                        <p:tgtEl>
                                          <p:spTgt spid="7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100"/>
                                        <p:tgtEl>
                                          <p:spTgt spid="8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fade">
                                      <p:cBhvr>
                                        <p:cTn id="56" dur="100"/>
                                        <p:tgtEl>
                                          <p:spTgt spid="90"/>
                                        </p:tgtEl>
                                      </p:cBhvr>
                                    </p:animEffect>
                                  </p:childTnLst>
                                </p:cTn>
                              </p:par>
                            </p:childTnLst>
                          </p:cTn>
                        </p:par>
                        <p:par>
                          <p:cTn id="57" fill="hold">
                            <p:stCondLst>
                              <p:cond delay="1100"/>
                            </p:stCondLst>
                            <p:childTnLst>
                              <p:par>
                                <p:cTn id="58" presetID="10" presetClass="entr" presetSubtype="0" fill="hold" grpId="0" nodeType="after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fade">
                                      <p:cBhvr>
                                        <p:cTn id="60" dur="100"/>
                                        <p:tgtEl>
                                          <p:spTgt spid="78"/>
                                        </p:tgtEl>
                                      </p:cBhvr>
                                    </p:animEffect>
                                  </p:childTnLst>
                                </p:cTn>
                              </p:par>
                            </p:childTnLst>
                          </p:cTn>
                        </p:par>
                        <p:par>
                          <p:cTn id="61" fill="hold">
                            <p:stCondLst>
                              <p:cond delay="1200"/>
                            </p:stCondLst>
                            <p:childTnLst>
                              <p:par>
                                <p:cTn id="62" presetID="10" presetClass="entr" presetSubtype="0" fill="hold" grpId="0" nodeType="after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100"/>
                                        <p:tgtEl>
                                          <p:spTgt spid="7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100"/>
                                        <p:tgtEl>
                                          <p:spTgt spid="86"/>
                                        </p:tgtEl>
                                      </p:cBhvr>
                                    </p:animEffect>
                                  </p:childTnLst>
                                </p:cTn>
                              </p:par>
                            </p:childTnLst>
                          </p:cTn>
                        </p:par>
                        <p:par>
                          <p:cTn id="68" fill="hold">
                            <p:stCondLst>
                              <p:cond delay="1300"/>
                            </p:stCondLst>
                            <p:childTnLst>
                              <p:par>
                                <p:cTn id="69" presetID="10" presetClass="entr" presetSubtype="0" fill="hold" grpId="0" nodeType="after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100"/>
                                        <p:tgtEl>
                                          <p:spTgt spid="8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fade">
                                      <p:cBhvr>
                                        <p:cTn id="74" dur="100"/>
                                        <p:tgtEl>
                                          <p:spTgt spid="9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100"/>
                                        <p:tgtEl>
                                          <p:spTgt spid="88"/>
                                        </p:tgtEl>
                                      </p:cBhvr>
                                    </p:animEffect>
                                  </p:childTnLst>
                                </p:cTn>
                              </p:par>
                            </p:childTnLst>
                          </p:cTn>
                        </p:par>
                        <p:par>
                          <p:cTn id="78" fill="hold">
                            <p:stCondLst>
                              <p:cond delay="1400"/>
                            </p:stCondLst>
                            <p:childTnLst>
                              <p:par>
                                <p:cTn id="79" presetID="10" presetClass="entr" presetSubtype="0" fill="hold" grpId="0" nodeType="after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100"/>
                                        <p:tgtEl>
                                          <p:spTgt spid="51"/>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100"/>
                                        <p:tgtEl>
                                          <p:spTgt spid="58"/>
                                        </p:tgtEl>
                                      </p:cBhvr>
                                    </p:animEffect>
                                  </p:childTnLst>
                                </p:cTn>
                              </p:par>
                            </p:childTnLst>
                          </p:cTn>
                        </p:par>
                        <p:par>
                          <p:cTn id="86" fill="hold">
                            <p:stCondLst>
                              <p:cond delay="1600"/>
                            </p:stCondLst>
                            <p:childTnLst>
                              <p:par>
                                <p:cTn id="87" presetID="10" presetClass="entr" presetSubtype="0" fill="hold" grpId="0" nodeType="after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fade">
                                      <p:cBhvr>
                                        <p:cTn id="89" dur="100"/>
                                        <p:tgtEl>
                                          <p:spTgt spid="59"/>
                                        </p:tgtEl>
                                      </p:cBhvr>
                                    </p:animEffect>
                                  </p:childTnLst>
                                </p:cTn>
                              </p:par>
                            </p:childTnLst>
                          </p:cTn>
                        </p:par>
                        <p:par>
                          <p:cTn id="90" fill="hold">
                            <p:stCondLst>
                              <p:cond delay="1700"/>
                            </p:stCondLst>
                            <p:childTnLst>
                              <p:par>
                                <p:cTn id="91" presetID="10" presetClass="entr" presetSubtype="0"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100"/>
                                        <p:tgtEl>
                                          <p:spTgt spid="42"/>
                                        </p:tgtEl>
                                      </p:cBhvr>
                                    </p:animEffect>
                                  </p:childTnLst>
                                </p:cTn>
                              </p:par>
                              <p:par>
                                <p:cTn id="94" presetID="22" presetClass="entr" presetSubtype="4" fill="hold"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wipe(down)">
                                      <p:cBhvr>
                                        <p:cTn id="96" dur="800"/>
                                        <p:tgtEl>
                                          <p:spTgt spid="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wipe(down)">
                                      <p:cBhvr>
                                        <p:cTn id="99" dur="800"/>
                                        <p:tgtEl>
                                          <p:spTgt spid="13"/>
                                        </p:tgtEl>
                                      </p:cBhvr>
                                    </p:animEffect>
                                  </p:childTnLst>
                                </p:cTn>
                              </p:par>
                            </p:childTnLst>
                          </p:cTn>
                        </p:par>
                        <p:par>
                          <p:cTn id="100" fill="hold">
                            <p:stCondLst>
                              <p:cond delay="2500"/>
                            </p:stCondLst>
                            <p:childTnLst>
                              <p:par>
                                <p:cTn id="101" presetID="9" presetClass="entr" presetSubtype="0" fill="hold" grpId="0"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dissolve">
                                      <p:cBhvr>
                                        <p:cTn id="10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animBg="1"/>
      <p:bldP spid="58" grpId="0" animBg="1"/>
      <p:bldP spid="59" grpId="0" animBg="1"/>
      <p:bldP spid="66" grpId="0" animBg="1"/>
      <p:bldP spid="67" grpId="0" animBg="1"/>
      <p:bldP spid="68"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6" grpId="0" animBg="1"/>
      <p:bldP spid="87" grpId="0" animBg="1"/>
      <p:bldP spid="88" grpId="0" animBg="1"/>
      <p:bldP spid="89" grpId="0" animBg="1"/>
      <p:bldP spid="90" grpId="0" animBg="1"/>
      <p:bldP spid="91"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649355" y="1404730"/>
            <a:ext cx="7571303" cy="584775"/>
          </a:xfrm>
          <a:prstGeom prst="rect">
            <a:avLst/>
          </a:prstGeom>
          <a:noFill/>
        </p:spPr>
        <p:txBody>
          <a:bodyPr wrap="none" rtlCol="0">
            <a:spAutoFit/>
          </a:bodyPr>
          <a:lstStyle/>
          <a:p>
            <a:r>
              <a:rPr kumimoji="1" lang="ja-JP" altLang="en-US" sz="3200" dirty="0">
                <a:solidFill>
                  <a:schemeClr val="bg1"/>
                </a:solidFill>
              </a:rPr>
              <a:t>ところで、</a:t>
            </a:r>
            <a:r>
              <a:rPr lang="ja-JP" altLang="en-US" sz="3200" dirty="0">
                <a:solidFill>
                  <a:schemeClr val="bg1"/>
                </a:solidFill>
              </a:rPr>
              <a:t>飲み会の形態といえば？？</a:t>
            </a:r>
            <a:r>
              <a:rPr lang="ja-JP" altLang="en-US" sz="3200" dirty="0"/>
              <a:t>？</a:t>
            </a:r>
            <a:endParaRPr kumimoji="1" lang="ja-JP" altLang="en-US" sz="3200" dirty="0"/>
          </a:p>
        </p:txBody>
      </p:sp>
      <p:sp>
        <p:nvSpPr>
          <p:cNvPr id="7" name="思考の吹き出し: 雲形 6"/>
          <p:cNvSpPr/>
          <p:nvPr/>
        </p:nvSpPr>
        <p:spPr>
          <a:xfrm>
            <a:off x="241616" y="3208304"/>
            <a:ext cx="3418261" cy="1616983"/>
          </a:xfrm>
          <a:prstGeom prst="cloudCallout">
            <a:avLst>
              <a:gd name="adj1" fmla="val 23363"/>
              <a:gd name="adj2" fmla="val -88300"/>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飲み放題</a:t>
            </a:r>
          </a:p>
        </p:txBody>
      </p:sp>
      <p:sp>
        <p:nvSpPr>
          <p:cNvPr id="8" name="思考の吹き出し: 雲形 7"/>
          <p:cNvSpPr/>
          <p:nvPr/>
        </p:nvSpPr>
        <p:spPr>
          <a:xfrm>
            <a:off x="3843130" y="2684194"/>
            <a:ext cx="5088835" cy="1616983"/>
          </a:xfrm>
          <a:prstGeom prst="cloudCallout">
            <a:avLst>
              <a:gd name="adj1" fmla="val -38279"/>
              <a:gd name="adj2" fmla="val -743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tx1"/>
                </a:solidFill>
              </a:rPr>
              <a:t>しっぽり飲み</a:t>
            </a:r>
            <a:endParaRPr kumimoji="1" lang="ja-JP" altLang="en-US" sz="4000" dirty="0">
              <a:solidFill>
                <a:schemeClr val="tx1"/>
              </a:solidFill>
            </a:endParaRPr>
          </a:p>
        </p:txBody>
      </p:sp>
      <p:pic>
        <p:nvPicPr>
          <p:cNvPr id="12" name="図 11"/>
          <p:cNvPicPr>
            <a:picLocks noChangeAspect="1"/>
          </p:cNvPicPr>
          <p:nvPr/>
        </p:nvPicPr>
        <p:blipFill>
          <a:blip r:embed="rId2"/>
          <a:stretch>
            <a:fillRect/>
          </a:stretch>
        </p:blipFill>
        <p:spPr>
          <a:xfrm>
            <a:off x="752411" y="2034532"/>
            <a:ext cx="7468247" cy="3395766"/>
          </a:xfrm>
          <a:prstGeom prst="rect">
            <a:avLst/>
          </a:prstGeom>
        </p:spPr>
      </p:pic>
      <p:sp>
        <p:nvSpPr>
          <p:cNvPr id="13" name="テキスト ボックス 12"/>
          <p:cNvSpPr txBox="1"/>
          <p:nvPr/>
        </p:nvSpPr>
        <p:spPr>
          <a:xfrm>
            <a:off x="1829396" y="3378472"/>
            <a:ext cx="5314275" cy="707886"/>
          </a:xfrm>
          <a:prstGeom prst="rect">
            <a:avLst/>
          </a:prstGeom>
          <a:noFill/>
        </p:spPr>
        <p:txBody>
          <a:bodyPr wrap="none" rtlCol="0">
            <a:spAutoFit/>
          </a:bodyPr>
          <a:lstStyle/>
          <a:p>
            <a:r>
              <a:rPr lang="ja-JP" altLang="en-US" sz="4000" dirty="0"/>
              <a:t>でも、僕らが推すのは</a:t>
            </a:r>
            <a:endParaRPr lang="en-US" altLang="ja-JP" sz="4000" dirty="0"/>
          </a:p>
        </p:txBody>
      </p:sp>
      <p:sp>
        <p:nvSpPr>
          <p:cNvPr id="11" name="テキスト ボックス 10"/>
          <p:cNvSpPr txBox="1"/>
          <p:nvPr/>
        </p:nvSpPr>
        <p:spPr>
          <a:xfrm>
            <a:off x="2239764" y="3318708"/>
            <a:ext cx="4493538" cy="830997"/>
          </a:xfrm>
          <a:prstGeom prst="rect">
            <a:avLst/>
          </a:prstGeom>
          <a:noFill/>
        </p:spPr>
        <p:txBody>
          <a:bodyPr wrap="none" rtlCol="0">
            <a:spAutoFit/>
          </a:bodyPr>
          <a:lstStyle/>
          <a:p>
            <a:r>
              <a:rPr kumimoji="1" lang="ja-JP" altLang="en-US" sz="4800" dirty="0"/>
              <a:t>ちょい飲み！！</a:t>
            </a:r>
          </a:p>
        </p:txBody>
      </p:sp>
      <p:sp>
        <p:nvSpPr>
          <p:cNvPr id="10" name="スライド番号プレースホルダー 5">
            <a:extLst>
              <a:ext uri="{FF2B5EF4-FFF2-40B4-BE49-F238E27FC236}">
                <a16:creationId xmlns:a16="http://schemas.microsoft.com/office/drawing/2014/main" id="{80CEBA69-746E-491E-9694-2259BC0906E2}"/>
              </a:ext>
            </a:extLst>
          </p:cNvPr>
          <p:cNvSpPr>
            <a:spLocks noGrp="1"/>
          </p:cNvSpPr>
          <p:nvPr>
            <p:ph type="sldNum" sz="quarter" idx="12"/>
          </p:nvPr>
        </p:nvSpPr>
        <p:spPr>
          <a:xfrm>
            <a:off x="-1676760" y="6492876"/>
            <a:ext cx="2057400" cy="365125"/>
          </a:xfrm>
        </p:spPr>
        <p:txBody>
          <a:bodyPr/>
          <a:lstStyle/>
          <a:p>
            <a:fld id="{7718CC9B-2CC5-42B3-82AA-278B12529632}" type="slidenum">
              <a:rPr lang="ja-JP" altLang="en-US" sz="1050" b="1">
                <a:solidFill>
                  <a:srgbClr val="FF097A"/>
                </a:solidFill>
                <a:latin typeface="メイリオ" panose="020B0604030504040204" pitchFamily="50" charset="-128"/>
                <a:ea typeface="メイリオ" panose="020B0604030504040204" pitchFamily="50" charset="-128"/>
              </a:rPr>
              <a:pPr/>
              <a:t>29</a:t>
            </a:fld>
            <a:endParaRPr lang="ja-JP" alt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7379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par>
                          <p:cTn id="29" fill="hold">
                            <p:stCondLst>
                              <p:cond delay="0"/>
                            </p:stCondLst>
                            <p:childTnLst>
                              <p:par>
                                <p:cTn id="30" presetID="18" presetClass="entr" presetSubtype="1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3"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3</a:t>
            </a:fld>
            <a:endParaRPr lang="ja-JP" altLang="en-US">
              <a:solidFill>
                <a:prstClr val="black">
                  <a:tint val="75000"/>
                </a:prstClr>
              </a:solidFill>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638253121"/>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47352" name="Worksheet" r:id="rId3" imgW="12138554" imgH="5707270" progId="Excel.Sheet.12">
                  <p:embed/>
                </p:oleObj>
              </mc:Choice>
              <mc:Fallback>
                <p:oleObj name="Worksheet" r:id="rId3" imgW="12138554" imgH="5707270" progId="Excel.Sheet.12">
                  <p:embed/>
                  <p:pic>
                    <p:nvPicPr>
                      <p:cNvPr id="27" name="オブジェクト 26"/>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1591693040"/>
              </p:ext>
            </p:extLst>
          </p:nvPr>
        </p:nvGraphicFramePr>
        <p:xfrm>
          <a:off x="0" y="6043613"/>
          <a:ext cx="9144000" cy="814387"/>
        </p:xfrm>
        <a:graphic>
          <a:graphicData uri="http://schemas.openxmlformats.org/presentationml/2006/ole">
            <mc:AlternateContent xmlns:mc="http://schemas.openxmlformats.org/markup-compatibility/2006">
              <mc:Choice xmlns:v="urn:schemas-microsoft-com:vml" Requires="v">
                <p:oleObj spid="_x0000_s47353" name="Worksheet" r:id="rId5" imgW="12138554" imgH="5707270" progId="Excel.Sheet.12">
                  <p:embed/>
                </p:oleObj>
              </mc:Choice>
              <mc:Fallback>
                <p:oleObj name="Worksheet" r:id="rId5" imgW="12138554" imgH="5707270" progId="Excel.Sheet.12">
                  <p:embed/>
                  <p:pic>
                    <p:nvPicPr>
                      <p:cNvPr id="28" name="オブジェクト 27"/>
                      <p:cNvPicPr/>
                      <p:nvPr/>
                    </p:nvPicPr>
                    <p:blipFill>
                      <a:blip r:embed="rId4">
                        <a:lum/>
                      </a:blip>
                      <a:stretch>
                        <a:fillRect/>
                      </a:stretch>
                    </p:blipFill>
                    <p:spPr>
                      <a:xfrm>
                        <a:off x="0" y="6043613"/>
                        <a:ext cx="9144000" cy="814387"/>
                      </a:xfrm>
                      <a:prstGeom prst="rect">
                        <a:avLst/>
                      </a:prstGeom>
                    </p:spPr>
                  </p:pic>
                </p:oleObj>
              </mc:Fallback>
            </mc:AlternateContent>
          </a:graphicData>
        </a:graphic>
      </p:graphicFrame>
      <p:grpSp>
        <p:nvGrpSpPr>
          <p:cNvPr id="7" name="グループ化 6"/>
          <p:cNvGrpSpPr/>
          <p:nvPr/>
        </p:nvGrpSpPr>
        <p:grpSpPr>
          <a:xfrm>
            <a:off x="0" y="0"/>
            <a:ext cx="9144000" cy="6858000"/>
            <a:chOff x="0" y="0"/>
            <a:chExt cx="9144000" cy="4173460"/>
          </a:xfrm>
        </p:grpSpPr>
        <p:sp>
          <p:nvSpPr>
            <p:cNvPr id="8" name="Freeform 5"/>
            <p:cNvSpPr>
              <a:spLocks/>
            </p:cNvSpPr>
            <p:nvPr/>
          </p:nvSpPr>
          <p:spPr bwMode="auto">
            <a:xfrm>
              <a:off x="0" y="268210"/>
              <a:ext cx="9144000" cy="3905250"/>
            </a:xfrm>
            <a:custGeom>
              <a:avLst/>
              <a:gdLst>
                <a:gd name="T0" fmla="*/ 0 w 5760"/>
                <a:gd name="T1" fmla="*/ 2460 h 2460"/>
                <a:gd name="T2" fmla="*/ 1102 w 5760"/>
                <a:gd name="T3" fmla="*/ 2460 h 2460"/>
                <a:gd name="T4" fmla="*/ 1118 w 5760"/>
                <a:gd name="T5" fmla="*/ 2134 h 2460"/>
                <a:gd name="T6" fmla="*/ 1136 w 5760"/>
                <a:gd name="T7" fmla="*/ 1632 h 2460"/>
                <a:gd name="T8" fmla="*/ 1150 w 5760"/>
                <a:gd name="T9" fmla="*/ 994 h 2460"/>
                <a:gd name="T10" fmla="*/ 1152 w 5760"/>
                <a:gd name="T11" fmla="*/ 648 h 2460"/>
                <a:gd name="T12" fmla="*/ 1160 w 5760"/>
                <a:gd name="T13" fmla="*/ 1326 h 2460"/>
                <a:gd name="T14" fmla="*/ 1178 w 5760"/>
                <a:gd name="T15" fmla="*/ 1906 h 2460"/>
                <a:gd name="T16" fmla="*/ 1196 w 5760"/>
                <a:gd name="T17" fmla="*/ 2310 h 2460"/>
                <a:gd name="T18" fmla="*/ 2254 w 5760"/>
                <a:gd name="T19" fmla="*/ 2460 h 2460"/>
                <a:gd name="T20" fmla="*/ 2262 w 5760"/>
                <a:gd name="T21" fmla="*/ 2310 h 2460"/>
                <a:gd name="T22" fmla="*/ 2280 w 5760"/>
                <a:gd name="T23" fmla="*/ 1906 h 2460"/>
                <a:gd name="T24" fmla="*/ 2296 w 5760"/>
                <a:gd name="T25" fmla="*/ 1326 h 2460"/>
                <a:gd name="T26" fmla="*/ 2304 w 5760"/>
                <a:gd name="T27" fmla="*/ 648 h 2460"/>
                <a:gd name="T28" fmla="*/ 2306 w 5760"/>
                <a:gd name="T29" fmla="*/ 994 h 2460"/>
                <a:gd name="T30" fmla="*/ 2320 w 5760"/>
                <a:gd name="T31" fmla="*/ 1632 h 2460"/>
                <a:gd name="T32" fmla="*/ 2340 w 5760"/>
                <a:gd name="T33" fmla="*/ 2134 h 2460"/>
                <a:gd name="T34" fmla="*/ 2356 w 5760"/>
                <a:gd name="T35" fmla="*/ 2460 h 2460"/>
                <a:gd name="T36" fmla="*/ 3406 w 5760"/>
                <a:gd name="T37" fmla="*/ 2460 h 2460"/>
                <a:gd name="T38" fmla="*/ 3422 w 5760"/>
                <a:gd name="T39" fmla="*/ 2134 h 2460"/>
                <a:gd name="T40" fmla="*/ 3440 w 5760"/>
                <a:gd name="T41" fmla="*/ 1632 h 2460"/>
                <a:gd name="T42" fmla="*/ 3454 w 5760"/>
                <a:gd name="T43" fmla="*/ 994 h 2460"/>
                <a:gd name="T44" fmla="*/ 3456 w 5760"/>
                <a:gd name="T45" fmla="*/ 648 h 2460"/>
                <a:gd name="T46" fmla="*/ 3464 w 5760"/>
                <a:gd name="T47" fmla="*/ 1326 h 2460"/>
                <a:gd name="T48" fmla="*/ 3482 w 5760"/>
                <a:gd name="T49" fmla="*/ 1906 h 2460"/>
                <a:gd name="T50" fmla="*/ 3500 w 5760"/>
                <a:gd name="T51" fmla="*/ 2310 h 2460"/>
                <a:gd name="T52" fmla="*/ 4558 w 5760"/>
                <a:gd name="T53" fmla="*/ 2460 h 2460"/>
                <a:gd name="T54" fmla="*/ 4566 w 5760"/>
                <a:gd name="T55" fmla="*/ 2310 h 2460"/>
                <a:gd name="T56" fmla="*/ 4584 w 5760"/>
                <a:gd name="T57" fmla="*/ 1906 h 2460"/>
                <a:gd name="T58" fmla="*/ 4600 w 5760"/>
                <a:gd name="T59" fmla="*/ 1326 h 2460"/>
                <a:gd name="T60" fmla="*/ 4608 w 5760"/>
                <a:gd name="T61" fmla="*/ 648 h 2460"/>
                <a:gd name="T62" fmla="*/ 4610 w 5760"/>
                <a:gd name="T63" fmla="*/ 994 h 2460"/>
                <a:gd name="T64" fmla="*/ 4624 w 5760"/>
                <a:gd name="T65" fmla="*/ 1632 h 2460"/>
                <a:gd name="T66" fmla="*/ 4644 w 5760"/>
                <a:gd name="T67" fmla="*/ 2134 h 2460"/>
                <a:gd name="T68" fmla="*/ 4660 w 5760"/>
                <a:gd name="T69" fmla="*/ 2460 h 2460"/>
                <a:gd name="T70" fmla="*/ 5760 w 5760"/>
                <a:gd name="T71"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0" h="2460">
                  <a:moveTo>
                    <a:pt x="0" y="0"/>
                  </a:moveTo>
                  <a:lnTo>
                    <a:pt x="0" y="2460"/>
                  </a:lnTo>
                  <a:lnTo>
                    <a:pt x="1102" y="2460"/>
                  </a:lnTo>
                  <a:lnTo>
                    <a:pt x="1102" y="2460"/>
                  </a:lnTo>
                  <a:lnTo>
                    <a:pt x="1110" y="2310"/>
                  </a:lnTo>
                  <a:lnTo>
                    <a:pt x="1118" y="2134"/>
                  </a:lnTo>
                  <a:lnTo>
                    <a:pt x="1128" y="1906"/>
                  </a:lnTo>
                  <a:lnTo>
                    <a:pt x="1136" y="1632"/>
                  </a:lnTo>
                  <a:lnTo>
                    <a:pt x="1144" y="1326"/>
                  </a:lnTo>
                  <a:lnTo>
                    <a:pt x="1150" y="994"/>
                  </a:lnTo>
                  <a:lnTo>
                    <a:pt x="1152" y="648"/>
                  </a:lnTo>
                  <a:lnTo>
                    <a:pt x="1152" y="648"/>
                  </a:lnTo>
                  <a:lnTo>
                    <a:pt x="1154" y="994"/>
                  </a:lnTo>
                  <a:lnTo>
                    <a:pt x="1160" y="1326"/>
                  </a:lnTo>
                  <a:lnTo>
                    <a:pt x="1168" y="1632"/>
                  </a:lnTo>
                  <a:lnTo>
                    <a:pt x="1178" y="1906"/>
                  </a:lnTo>
                  <a:lnTo>
                    <a:pt x="1188" y="2134"/>
                  </a:lnTo>
                  <a:lnTo>
                    <a:pt x="1196" y="2310"/>
                  </a:lnTo>
                  <a:lnTo>
                    <a:pt x="1204" y="2460"/>
                  </a:lnTo>
                  <a:lnTo>
                    <a:pt x="2254" y="2460"/>
                  </a:lnTo>
                  <a:lnTo>
                    <a:pt x="2254" y="2460"/>
                  </a:lnTo>
                  <a:lnTo>
                    <a:pt x="2262" y="2310"/>
                  </a:lnTo>
                  <a:lnTo>
                    <a:pt x="2270" y="2134"/>
                  </a:lnTo>
                  <a:lnTo>
                    <a:pt x="2280" y="1906"/>
                  </a:lnTo>
                  <a:lnTo>
                    <a:pt x="2288" y="1632"/>
                  </a:lnTo>
                  <a:lnTo>
                    <a:pt x="2296" y="1326"/>
                  </a:lnTo>
                  <a:lnTo>
                    <a:pt x="2302" y="994"/>
                  </a:lnTo>
                  <a:lnTo>
                    <a:pt x="2304" y="648"/>
                  </a:lnTo>
                  <a:lnTo>
                    <a:pt x="2304" y="648"/>
                  </a:lnTo>
                  <a:lnTo>
                    <a:pt x="2306" y="994"/>
                  </a:lnTo>
                  <a:lnTo>
                    <a:pt x="2312" y="1326"/>
                  </a:lnTo>
                  <a:lnTo>
                    <a:pt x="2320" y="1632"/>
                  </a:lnTo>
                  <a:lnTo>
                    <a:pt x="2330" y="1906"/>
                  </a:lnTo>
                  <a:lnTo>
                    <a:pt x="2340" y="2134"/>
                  </a:lnTo>
                  <a:lnTo>
                    <a:pt x="2348" y="2310"/>
                  </a:lnTo>
                  <a:lnTo>
                    <a:pt x="2356" y="2460"/>
                  </a:lnTo>
                  <a:lnTo>
                    <a:pt x="3406" y="2460"/>
                  </a:lnTo>
                  <a:lnTo>
                    <a:pt x="3406" y="2460"/>
                  </a:lnTo>
                  <a:lnTo>
                    <a:pt x="3414" y="2310"/>
                  </a:lnTo>
                  <a:lnTo>
                    <a:pt x="3422" y="2134"/>
                  </a:lnTo>
                  <a:lnTo>
                    <a:pt x="3432" y="1906"/>
                  </a:lnTo>
                  <a:lnTo>
                    <a:pt x="3440" y="1632"/>
                  </a:lnTo>
                  <a:lnTo>
                    <a:pt x="3448" y="1326"/>
                  </a:lnTo>
                  <a:lnTo>
                    <a:pt x="3454" y="994"/>
                  </a:lnTo>
                  <a:lnTo>
                    <a:pt x="3456" y="648"/>
                  </a:lnTo>
                  <a:lnTo>
                    <a:pt x="3456" y="648"/>
                  </a:lnTo>
                  <a:lnTo>
                    <a:pt x="3458" y="994"/>
                  </a:lnTo>
                  <a:lnTo>
                    <a:pt x="3464" y="1326"/>
                  </a:lnTo>
                  <a:lnTo>
                    <a:pt x="3472" y="1632"/>
                  </a:lnTo>
                  <a:lnTo>
                    <a:pt x="3482" y="1906"/>
                  </a:lnTo>
                  <a:lnTo>
                    <a:pt x="3492" y="2134"/>
                  </a:lnTo>
                  <a:lnTo>
                    <a:pt x="3500" y="2310"/>
                  </a:lnTo>
                  <a:lnTo>
                    <a:pt x="3508" y="2460"/>
                  </a:lnTo>
                  <a:lnTo>
                    <a:pt x="4558" y="2460"/>
                  </a:lnTo>
                  <a:lnTo>
                    <a:pt x="4558" y="2460"/>
                  </a:lnTo>
                  <a:lnTo>
                    <a:pt x="4566" y="2310"/>
                  </a:lnTo>
                  <a:lnTo>
                    <a:pt x="4574" y="2134"/>
                  </a:lnTo>
                  <a:lnTo>
                    <a:pt x="4584" y="1906"/>
                  </a:lnTo>
                  <a:lnTo>
                    <a:pt x="4592" y="1632"/>
                  </a:lnTo>
                  <a:lnTo>
                    <a:pt x="4600" y="1326"/>
                  </a:lnTo>
                  <a:lnTo>
                    <a:pt x="4606" y="994"/>
                  </a:lnTo>
                  <a:lnTo>
                    <a:pt x="4608" y="648"/>
                  </a:lnTo>
                  <a:lnTo>
                    <a:pt x="4608" y="648"/>
                  </a:lnTo>
                  <a:lnTo>
                    <a:pt x="4610" y="994"/>
                  </a:lnTo>
                  <a:lnTo>
                    <a:pt x="4616" y="1326"/>
                  </a:lnTo>
                  <a:lnTo>
                    <a:pt x="4624" y="1632"/>
                  </a:lnTo>
                  <a:lnTo>
                    <a:pt x="4634" y="1906"/>
                  </a:lnTo>
                  <a:lnTo>
                    <a:pt x="4644" y="2134"/>
                  </a:lnTo>
                  <a:lnTo>
                    <a:pt x="4652" y="2310"/>
                  </a:lnTo>
                  <a:lnTo>
                    <a:pt x="4660" y="2460"/>
                  </a:lnTo>
                  <a:lnTo>
                    <a:pt x="5760" y="2460"/>
                  </a:lnTo>
                  <a:lnTo>
                    <a:pt x="5760" y="0"/>
                  </a:lnTo>
                  <a:lnTo>
                    <a:pt x="0" y="0"/>
                  </a:lnTo>
                  <a:close/>
                </a:path>
              </a:pathLst>
            </a:custGeom>
            <a:solidFill>
              <a:srgbClr val="700000"/>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9" name="正方形/長方形 8"/>
            <p:cNvSpPr/>
            <p:nvPr/>
          </p:nvSpPr>
          <p:spPr>
            <a:xfrm>
              <a:off x="115910"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846831"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577752"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308673"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703959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77051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0" y="618186"/>
              <a:ext cx="9144000" cy="0"/>
            </a:xfrm>
            <a:prstGeom prst="line">
              <a:avLst/>
            </a:prstGeom>
            <a:ln w="15875">
              <a:solidFill>
                <a:srgbClr val="A40000"/>
              </a:solidFill>
              <a:prstDash val="lgDash"/>
            </a:ln>
          </p:spPr>
          <p:style>
            <a:lnRef idx="1">
              <a:schemeClr val="accent1"/>
            </a:lnRef>
            <a:fillRef idx="0">
              <a:schemeClr val="accent1"/>
            </a:fillRef>
            <a:effectRef idx="0">
              <a:schemeClr val="accent1"/>
            </a:effectRef>
            <a:fontRef idx="minor">
              <a:schemeClr val="tx1"/>
            </a:fontRef>
          </p:style>
        </p:cxnSp>
        <p:grpSp>
          <p:nvGrpSpPr>
            <p:cNvPr id="16" name="Group 8"/>
            <p:cNvGrpSpPr>
              <a:grpSpLocks noChangeAspect="1"/>
            </p:cNvGrpSpPr>
            <p:nvPr/>
          </p:nvGrpSpPr>
          <p:grpSpPr bwMode="auto">
            <a:xfrm>
              <a:off x="0" y="3455910"/>
              <a:ext cx="9144000" cy="717550"/>
              <a:chOff x="0" y="2798"/>
              <a:chExt cx="5760" cy="452"/>
            </a:xfrm>
            <a:pattFill prst="lgCheck">
              <a:fgClr>
                <a:schemeClr val="accent1">
                  <a:lumMod val="50000"/>
                </a:schemeClr>
              </a:fgClr>
              <a:bgClr>
                <a:schemeClr val="bg1"/>
              </a:bgClr>
            </a:pattFill>
          </p:grpSpPr>
          <p:sp>
            <p:nvSpPr>
              <p:cNvPr id="17" name="Freeform 9"/>
              <p:cNvSpPr>
                <a:spLocks/>
              </p:cNvSpPr>
              <p:nvPr/>
            </p:nvSpPr>
            <p:spPr bwMode="auto">
              <a:xfrm>
                <a:off x="2334"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0"/>
              <p:cNvSpPr>
                <a:spLocks/>
              </p:cNvSpPr>
              <p:nvPr/>
            </p:nvSpPr>
            <p:spPr bwMode="auto">
              <a:xfrm>
                <a:off x="0" y="2798"/>
                <a:ext cx="1124" cy="452"/>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1"/>
              <p:cNvSpPr>
                <a:spLocks/>
              </p:cNvSpPr>
              <p:nvPr/>
            </p:nvSpPr>
            <p:spPr bwMode="auto">
              <a:xfrm>
                <a:off x="1182"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2"/>
              <p:cNvSpPr>
                <a:spLocks/>
              </p:cNvSpPr>
              <p:nvPr/>
            </p:nvSpPr>
            <p:spPr bwMode="auto">
              <a:xfrm>
                <a:off x="4638" y="2798"/>
                <a:ext cx="1122" cy="452"/>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3"/>
              <p:cNvSpPr>
                <a:spLocks/>
              </p:cNvSpPr>
              <p:nvPr/>
            </p:nvSpPr>
            <p:spPr bwMode="auto">
              <a:xfrm>
                <a:off x="3486"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2" name="テキスト ボックス 21"/>
          <p:cNvSpPr txBox="1"/>
          <p:nvPr/>
        </p:nvSpPr>
        <p:spPr>
          <a:xfrm>
            <a:off x="2315200" y="1226385"/>
            <a:ext cx="4637588" cy="1107996"/>
          </a:xfrm>
          <a:prstGeom prst="rect">
            <a:avLst/>
          </a:prstGeom>
          <a:noFill/>
        </p:spPr>
        <p:txBody>
          <a:bodyPr wrap="square" rtlCol="0">
            <a:spAutoFit/>
          </a:bodyPr>
          <a:lstStyle/>
          <a:p>
            <a:pPr algn="dist"/>
            <a:r>
              <a:rPr lang="ja-JP" altLang="en-US" sz="6600" dirty="0">
                <a:solidFill>
                  <a:schemeClr val="bg1"/>
                </a:solidFill>
                <a:latin typeface="HGS行書体" panose="03000600000000000000" pitchFamily="66" charset="-128"/>
                <a:ea typeface="HGS行書体" panose="03000600000000000000" pitchFamily="66" charset="-128"/>
              </a:rPr>
              <a:t>背景</a:t>
            </a:r>
            <a:endParaRPr lang="en-US" sz="6600" dirty="0">
              <a:solidFill>
                <a:schemeClr val="bg1"/>
              </a:solidFill>
              <a:latin typeface="HGS行書体" panose="03000600000000000000" pitchFamily="66" charset="-128"/>
              <a:ea typeface="HGS行書体" panose="03000600000000000000" pitchFamily="66" charset="-128"/>
            </a:endParaRPr>
          </a:p>
        </p:txBody>
      </p:sp>
    </p:spTree>
    <p:extLst>
      <p:ext uri="{BB962C8B-B14F-4D97-AF65-F5344CB8AC3E}">
        <p14:creationId xmlns:p14="http://schemas.microsoft.com/office/powerpoint/2010/main" val="135353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正方形/長方形 1"/>
          <p:cNvSpPr/>
          <p:nvPr/>
        </p:nvSpPr>
        <p:spPr>
          <a:xfrm>
            <a:off x="0" y="3718561"/>
            <a:ext cx="9144000" cy="2121928"/>
          </a:xfrm>
          <a:prstGeom prst="rect">
            <a:avLst/>
          </a:pr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70390" y="1340651"/>
            <a:ext cx="7106856" cy="707886"/>
          </a:xfrm>
          <a:prstGeom prst="rect">
            <a:avLst/>
          </a:prstGeom>
          <a:noFill/>
        </p:spPr>
        <p:txBody>
          <a:bodyPr wrap="square" rtlCol="0">
            <a:spAutoFit/>
          </a:bodyPr>
          <a:lstStyle/>
          <a:p>
            <a:r>
              <a:rPr kumimoji="1" lang="ja-JP" altLang="en-US" sz="4000" b="1" dirty="0"/>
              <a:t>“ちょい飲み”とは？？</a:t>
            </a:r>
            <a:endParaRPr kumimoji="1" lang="en-US" altLang="ja-JP" sz="4000" b="1" dirty="0"/>
          </a:p>
        </p:txBody>
      </p:sp>
      <p:sp>
        <p:nvSpPr>
          <p:cNvPr id="6" name="テキスト ボックス 5"/>
          <p:cNvSpPr txBox="1"/>
          <p:nvPr/>
        </p:nvSpPr>
        <p:spPr>
          <a:xfrm>
            <a:off x="1259840" y="3902362"/>
            <a:ext cx="6624320" cy="1754326"/>
          </a:xfrm>
          <a:prstGeom prst="rect">
            <a:avLst/>
          </a:prstGeom>
          <a:noFill/>
          <a:ln>
            <a:noFill/>
          </a:ln>
        </p:spPr>
        <p:txBody>
          <a:bodyPr wrap="square" rtlCol="0">
            <a:spAutoFit/>
          </a:bodyPr>
          <a:lstStyle/>
          <a:p>
            <a:r>
              <a:rPr lang="ja-JP" altLang="en-US" sz="3600" dirty="0"/>
              <a:t>飲食店で少量のお酒とおつまみを楽しみ、</a:t>
            </a:r>
            <a:r>
              <a:rPr kumimoji="1" lang="ja-JP" altLang="en-US" sz="3600" dirty="0"/>
              <a:t>短時間でお店を出ることと定義。</a:t>
            </a:r>
          </a:p>
        </p:txBody>
      </p:sp>
      <p:sp>
        <p:nvSpPr>
          <p:cNvPr id="7" name="スライド番号プレースホルダー 2"/>
          <p:cNvSpPr txBox="1">
            <a:spLocks/>
          </p:cNvSpPr>
          <p:nvPr/>
        </p:nvSpPr>
        <p:spPr>
          <a:xfrm>
            <a:off x="-1590495" y="6451046"/>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30</a:t>
            </a:fld>
            <a:endParaRPr lang="en-US" sz="1050" b="1" dirty="0">
              <a:solidFill>
                <a:srgbClr val="FF097A"/>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0DA781B2-E209-4469-BFD3-16A637D42653}"/>
              </a:ext>
            </a:extLst>
          </p:cNvPr>
          <p:cNvPicPr>
            <a:picLocks noChangeAspect="1"/>
          </p:cNvPicPr>
          <p:nvPr/>
        </p:nvPicPr>
        <p:blipFill>
          <a:blip r:embed="rId3"/>
          <a:stretch>
            <a:fillRect/>
          </a:stretch>
        </p:blipFill>
        <p:spPr>
          <a:xfrm>
            <a:off x="6688550" y="112254"/>
            <a:ext cx="2107096" cy="888313"/>
          </a:xfrm>
          <a:prstGeom prst="rect">
            <a:avLst/>
          </a:prstGeom>
        </p:spPr>
      </p:pic>
    </p:spTree>
    <p:extLst>
      <p:ext uri="{BB962C8B-B14F-4D97-AF65-F5344CB8AC3E}">
        <p14:creationId xmlns:p14="http://schemas.microsoft.com/office/powerpoint/2010/main" val="1190494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3175624878"/>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44288"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44289"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31</a:t>
            </a:fld>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267420" y="284672"/>
            <a:ext cx="5314275"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ちょい飲みのメリット</a:t>
            </a:r>
          </a:p>
        </p:txBody>
      </p:sp>
      <p:sp>
        <p:nvSpPr>
          <p:cNvPr id="2" name="テキスト ボックス 1"/>
          <p:cNvSpPr txBox="1"/>
          <p:nvPr/>
        </p:nvSpPr>
        <p:spPr>
          <a:xfrm>
            <a:off x="1850905" y="1397477"/>
            <a:ext cx="5637015" cy="4401205"/>
          </a:xfrm>
          <a:prstGeom prst="rect">
            <a:avLst/>
          </a:prstGeom>
          <a:noFill/>
        </p:spPr>
        <p:txBody>
          <a:bodyPr wrap="square" rtlCol="0">
            <a:spAutoFit/>
          </a:bodyPr>
          <a:lstStyle/>
          <a:p>
            <a:pPr>
              <a:lnSpc>
                <a:spcPct val="200000"/>
              </a:lnSpc>
            </a:pPr>
            <a:r>
              <a:rPr kumimoji="1" lang="ja-JP" altLang="en-US" sz="2800" dirty="0">
                <a:latin typeface="+mj-ea"/>
                <a:ea typeface="+mj-ea"/>
              </a:rPr>
              <a:t>学校帰りに気軽にお店に行ける</a:t>
            </a:r>
            <a:endParaRPr lang="en-US" altLang="ja-JP" sz="2800" dirty="0">
              <a:latin typeface="+mj-ea"/>
              <a:ea typeface="+mj-ea"/>
            </a:endParaRPr>
          </a:p>
          <a:p>
            <a:pPr>
              <a:lnSpc>
                <a:spcPct val="200000"/>
              </a:lnSpc>
            </a:pPr>
            <a:r>
              <a:rPr kumimoji="1" lang="ja-JP" altLang="en-US" sz="2800" dirty="0">
                <a:latin typeface="+mj-ea"/>
                <a:ea typeface="+mj-ea"/>
              </a:rPr>
              <a:t>安く済む</a:t>
            </a:r>
            <a:endParaRPr kumimoji="1" lang="en-US" altLang="ja-JP" sz="2800" dirty="0">
              <a:latin typeface="+mj-ea"/>
              <a:ea typeface="+mj-ea"/>
            </a:endParaRPr>
          </a:p>
          <a:p>
            <a:pPr>
              <a:lnSpc>
                <a:spcPct val="200000"/>
              </a:lnSpc>
            </a:pPr>
            <a:r>
              <a:rPr lang="ja-JP" altLang="en-US" sz="2800" dirty="0">
                <a:latin typeface="+mj-ea"/>
                <a:ea typeface="+mj-ea"/>
              </a:rPr>
              <a:t>色々なお店に行ける</a:t>
            </a:r>
            <a:endParaRPr lang="en-US" altLang="ja-JP" sz="2800" dirty="0">
              <a:latin typeface="+mj-ea"/>
              <a:ea typeface="+mj-ea"/>
            </a:endParaRPr>
          </a:p>
          <a:p>
            <a:pPr>
              <a:lnSpc>
                <a:spcPct val="200000"/>
              </a:lnSpc>
            </a:pPr>
            <a:r>
              <a:rPr lang="ja-JP" altLang="en-US" sz="2800" dirty="0">
                <a:latin typeface="+mj-ea"/>
                <a:ea typeface="+mj-ea"/>
              </a:rPr>
              <a:t>深酔いせず</a:t>
            </a:r>
            <a:r>
              <a:rPr kumimoji="1" lang="ja-JP" altLang="en-US" sz="2800" dirty="0">
                <a:latin typeface="+mj-ea"/>
                <a:ea typeface="+mj-ea"/>
              </a:rPr>
              <a:t>にお酒を楽しめる</a:t>
            </a:r>
            <a:endParaRPr kumimoji="1" lang="en-US" altLang="ja-JP" sz="2800" dirty="0">
              <a:latin typeface="+mj-ea"/>
              <a:ea typeface="+mj-ea"/>
            </a:endParaRPr>
          </a:p>
          <a:p>
            <a:pPr>
              <a:lnSpc>
                <a:spcPct val="200000"/>
              </a:lnSpc>
            </a:pPr>
            <a:r>
              <a:rPr lang="ja-JP" altLang="en-US" sz="2800" dirty="0">
                <a:latin typeface="+mj-ea"/>
                <a:ea typeface="+mj-ea"/>
              </a:rPr>
              <a:t>もしかしたら新たな出会いも</a:t>
            </a:r>
            <a:r>
              <a:rPr lang="en-US" altLang="ja-JP" sz="2800" dirty="0">
                <a:latin typeface="+mj-ea"/>
                <a:ea typeface="+mj-ea"/>
              </a:rPr>
              <a:t>…</a:t>
            </a:r>
            <a:r>
              <a:rPr lang="ja-JP" altLang="en-US" sz="2800" dirty="0">
                <a:latin typeface="+mj-ea"/>
                <a:ea typeface="+mj-ea"/>
              </a:rPr>
              <a:t>？</a:t>
            </a:r>
            <a:endParaRPr kumimoji="1" lang="en-US" altLang="ja-JP" sz="2800" dirty="0">
              <a:latin typeface="+mj-ea"/>
              <a:ea typeface="+mj-ea"/>
            </a:endParaRPr>
          </a:p>
        </p:txBody>
      </p:sp>
      <p:pic>
        <p:nvPicPr>
          <p:cNvPr id="34" name="図 33"/>
          <p:cNvPicPr>
            <a:picLocks noChangeAspect="1"/>
          </p:cNvPicPr>
          <p:nvPr/>
        </p:nvPicPr>
        <p:blipFill>
          <a:blip r:embed="rId7"/>
          <a:stretch>
            <a:fillRect/>
          </a:stretch>
        </p:blipFill>
        <p:spPr>
          <a:xfrm>
            <a:off x="7036904" y="104245"/>
            <a:ext cx="2107096" cy="888313"/>
          </a:xfrm>
          <a:prstGeom prst="rect">
            <a:avLst/>
          </a:prstGeom>
        </p:spPr>
      </p:pic>
      <p:sp>
        <p:nvSpPr>
          <p:cNvPr id="9" name="正方形/長方形 8"/>
          <p:cNvSpPr/>
          <p:nvPr/>
        </p:nvSpPr>
        <p:spPr>
          <a:xfrm>
            <a:off x="0" y="0"/>
            <a:ext cx="9144000" cy="6858000"/>
          </a:xfrm>
          <a:prstGeom prst="rect">
            <a:avLst/>
          </a:prstGeom>
          <a:solidFill>
            <a:srgbClr val="FFEBE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tx1"/>
                </a:solidFill>
              </a:rPr>
              <a:t>学生諸君、ちょい飲みしてる？</a:t>
            </a:r>
          </a:p>
        </p:txBody>
      </p:sp>
    </p:spTree>
    <p:extLst>
      <p:ext uri="{BB962C8B-B14F-4D97-AF65-F5344CB8AC3E}">
        <p14:creationId xmlns:p14="http://schemas.microsoft.com/office/powerpoint/2010/main" val="12209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816746" y="1296365"/>
            <a:ext cx="8143508" cy="459262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3000" b="1" dirty="0">
                <a:solidFill>
                  <a:sysClr val="windowText" lastClr="000000"/>
                </a:solidFill>
                <a:latin typeface="メイリオ" panose="020B0604030504040204" pitchFamily="50" charset="-128"/>
                <a:ea typeface="メイリオ" panose="020B0604030504040204" pitchFamily="50" charset="-128"/>
              </a:rPr>
              <a:t>質問対象</a:t>
            </a:r>
            <a:endParaRPr lang="en-US" altLang="ja-JP" sz="3000" b="1"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dirty="0">
                <a:solidFill>
                  <a:sysClr val="windowText" lastClr="000000"/>
                </a:solidFill>
                <a:latin typeface="メイリオ" panose="020B0604030504040204" pitchFamily="50" charset="-128"/>
                <a:ea typeface="メイリオ" panose="020B0604030504040204" pitchFamily="50" charset="-128"/>
              </a:rPr>
              <a:t>・筑波大学の学群２年生、</a:t>
            </a:r>
            <a:r>
              <a:rPr lang="en-US" altLang="ja-JP" sz="3000" dirty="0">
                <a:solidFill>
                  <a:sysClr val="windowText" lastClr="000000"/>
                </a:solidFill>
                <a:latin typeface="メイリオ" panose="020B0604030504040204" pitchFamily="50" charset="-128"/>
                <a:ea typeface="メイリオ" panose="020B0604030504040204" pitchFamily="50" charset="-128"/>
              </a:rPr>
              <a:t>3</a:t>
            </a:r>
            <a:r>
              <a:rPr lang="ja-JP" altLang="en-US" sz="3000" dirty="0">
                <a:solidFill>
                  <a:sysClr val="windowText" lastClr="000000"/>
                </a:solidFill>
                <a:latin typeface="メイリオ" panose="020B0604030504040204" pitchFamily="50" charset="-128"/>
                <a:ea typeface="メイリオ" panose="020B0604030504040204" pitchFamily="50" charset="-128"/>
              </a:rPr>
              <a:t>年生、</a:t>
            </a:r>
            <a:r>
              <a:rPr lang="en-US" altLang="ja-JP" sz="3000" dirty="0">
                <a:solidFill>
                  <a:sysClr val="windowText" lastClr="000000"/>
                </a:solidFill>
                <a:latin typeface="メイリオ" panose="020B0604030504040204" pitchFamily="50" charset="-128"/>
                <a:ea typeface="メイリオ" panose="020B0604030504040204" pitchFamily="50" charset="-128"/>
              </a:rPr>
              <a:t>4</a:t>
            </a:r>
            <a:r>
              <a:rPr lang="ja-JP" altLang="en-US" sz="3000" dirty="0">
                <a:solidFill>
                  <a:sysClr val="windowText" lastClr="000000"/>
                </a:solidFill>
                <a:latin typeface="メイリオ" panose="020B0604030504040204" pitchFamily="50" charset="-128"/>
                <a:ea typeface="メイリオ" panose="020B0604030504040204" pitchFamily="50" charset="-128"/>
              </a:rPr>
              <a:t>年生、筑波大学院生</a:t>
            </a:r>
            <a:endParaRPr lang="en-US" altLang="ja-JP" sz="3000"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dirty="0">
                <a:solidFill>
                  <a:sysClr val="windowText" lastClr="000000"/>
                </a:solidFill>
                <a:latin typeface="メイリオ" panose="020B0604030504040204" pitchFamily="50" charset="-128"/>
                <a:ea typeface="メイリオ" panose="020B0604030504040204" pitchFamily="50" charset="-128"/>
              </a:rPr>
              <a:t>　</a:t>
            </a:r>
            <a:r>
              <a:rPr lang="en-US" altLang="ja-JP" sz="3000" dirty="0">
                <a:solidFill>
                  <a:sysClr val="windowText" lastClr="000000"/>
                </a:solidFill>
                <a:latin typeface="メイリオ" panose="020B0604030504040204" pitchFamily="50" charset="-128"/>
                <a:ea typeface="メイリオ" panose="020B0604030504040204" pitchFamily="50" charset="-128"/>
              </a:rPr>
              <a:t>(186</a:t>
            </a:r>
            <a:r>
              <a:rPr lang="ja-JP" altLang="en-US" sz="3000" dirty="0">
                <a:solidFill>
                  <a:sysClr val="windowText" lastClr="000000"/>
                </a:solidFill>
                <a:latin typeface="メイリオ" panose="020B0604030504040204" pitchFamily="50" charset="-128"/>
                <a:ea typeface="メイリオ" panose="020B0604030504040204" pitchFamily="50" charset="-128"/>
              </a:rPr>
              <a:t>人</a:t>
            </a:r>
            <a:r>
              <a:rPr lang="en-US" altLang="ja-JP" sz="3000" dirty="0">
                <a:solidFill>
                  <a:sysClr val="windowText" lastClr="000000"/>
                </a:solidFill>
                <a:latin typeface="メイリオ" panose="020B0604030504040204" pitchFamily="50" charset="-128"/>
                <a:ea typeface="メイリオ" panose="020B0604030504040204" pitchFamily="50" charset="-128"/>
              </a:rPr>
              <a:t>)</a:t>
            </a:r>
          </a:p>
          <a:p>
            <a:pPr marL="0" indent="0">
              <a:buNone/>
              <a:defRPr/>
            </a:pPr>
            <a:endParaRPr lang="en-US" altLang="ja-JP" sz="3000"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b="1" dirty="0">
                <a:solidFill>
                  <a:sysClr val="windowText" lastClr="000000"/>
                </a:solidFill>
                <a:latin typeface="メイリオ" panose="020B0604030504040204" pitchFamily="50" charset="-128"/>
                <a:ea typeface="メイリオ" panose="020B0604030504040204" pitchFamily="50" charset="-128"/>
              </a:rPr>
              <a:t>期間</a:t>
            </a:r>
            <a:endParaRPr lang="en-US" altLang="ja-JP" sz="3000" b="1"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dirty="0">
                <a:solidFill>
                  <a:sysClr val="windowText" lastClr="000000"/>
                </a:solidFill>
                <a:latin typeface="メイリオ" panose="020B0604030504040204" pitchFamily="50" charset="-128"/>
                <a:ea typeface="メイリオ" panose="020B0604030504040204" pitchFamily="50" charset="-128"/>
              </a:rPr>
              <a:t>・</a:t>
            </a:r>
            <a:r>
              <a:rPr lang="en-US" altLang="ja-JP" sz="3000" dirty="0">
                <a:solidFill>
                  <a:sysClr val="windowText" lastClr="000000"/>
                </a:solidFill>
                <a:latin typeface="メイリオ" panose="020B0604030504040204" pitchFamily="50" charset="-128"/>
                <a:ea typeface="メイリオ" panose="020B0604030504040204" pitchFamily="50" charset="-128"/>
              </a:rPr>
              <a:t>2017</a:t>
            </a:r>
            <a:r>
              <a:rPr lang="ja-JP" altLang="en-US" sz="3000" dirty="0">
                <a:solidFill>
                  <a:sysClr val="windowText" lastClr="000000"/>
                </a:solidFill>
                <a:latin typeface="メイリオ" panose="020B0604030504040204" pitchFamily="50" charset="-128"/>
                <a:ea typeface="メイリオ" panose="020B0604030504040204" pitchFamily="50" charset="-128"/>
              </a:rPr>
              <a:t>年</a:t>
            </a:r>
            <a:r>
              <a:rPr lang="en-US" altLang="ja-JP" sz="3000" dirty="0">
                <a:solidFill>
                  <a:sysClr val="windowText" lastClr="000000"/>
                </a:solidFill>
                <a:latin typeface="メイリオ" panose="020B0604030504040204" pitchFamily="50" charset="-128"/>
                <a:ea typeface="メイリオ" panose="020B0604030504040204" pitchFamily="50" charset="-128"/>
              </a:rPr>
              <a:t>6</a:t>
            </a:r>
            <a:r>
              <a:rPr lang="ja-JP" altLang="en-US" sz="3000" dirty="0">
                <a:solidFill>
                  <a:sysClr val="windowText" lastClr="000000"/>
                </a:solidFill>
                <a:latin typeface="メイリオ" panose="020B0604030504040204" pitchFamily="50" charset="-128"/>
                <a:ea typeface="メイリオ" panose="020B0604030504040204" pitchFamily="50" charset="-128"/>
              </a:rPr>
              <a:t>月</a:t>
            </a:r>
            <a:r>
              <a:rPr lang="en-US" altLang="ja-JP" sz="3000" dirty="0">
                <a:solidFill>
                  <a:sysClr val="windowText" lastClr="000000"/>
                </a:solidFill>
                <a:latin typeface="メイリオ" panose="020B0604030504040204" pitchFamily="50" charset="-128"/>
                <a:ea typeface="メイリオ" panose="020B0604030504040204" pitchFamily="50" charset="-128"/>
              </a:rPr>
              <a:t>2</a:t>
            </a:r>
            <a:r>
              <a:rPr lang="ja-JP" altLang="en-US" sz="3000" dirty="0">
                <a:solidFill>
                  <a:sysClr val="windowText" lastClr="000000"/>
                </a:solidFill>
                <a:latin typeface="メイリオ" panose="020B0604030504040204" pitchFamily="50" charset="-128"/>
                <a:ea typeface="メイリオ" panose="020B0604030504040204" pitchFamily="50" charset="-128"/>
              </a:rPr>
              <a:t>日～</a:t>
            </a:r>
            <a:r>
              <a:rPr lang="en-US" altLang="ja-JP" sz="3000" dirty="0">
                <a:solidFill>
                  <a:sysClr val="windowText" lastClr="000000"/>
                </a:solidFill>
                <a:latin typeface="メイリオ" panose="020B0604030504040204" pitchFamily="50" charset="-128"/>
                <a:ea typeface="メイリオ" panose="020B0604030504040204" pitchFamily="50" charset="-128"/>
              </a:rPr>
              <a:t>6</a:t>
            </a:r>
            <a:r>
              <a:rPr lang="ja-JP" altLang="en-US" sz="3000" dirty="0">
                <a:solidFill>
                  <a:sysClr val="windowText" lastClr="000000"/>
                </a:solidFill>
                <a:latin typeface="メイリオ" panose="020B0604030504040204" pitchFamily="50" charset="-128"/>
                <a:ea typeface="メイリオ" panose="020B0604030504040204" pitchFamily="50" charset="-128"/>
              </a:rPr>
              <a:t>月</a:t>
            </a:r>
            <a:r>
              <a:rPr lang="en-US" altLang="ja-JP" sz="3000" dirty="0">
                <a:solidFill>
                  <a:sysClr val="windowText" lastClr="000000"/>
                </a:solidFill>
                <a:latin typeface="メイリオ" panose="020B0604030504040204" pitchFamily="50" charset="-128"/>
                <a:ea typeface="メイリオ" panose="020B0604030504040204" pitchFamily="50" charset="-128"/>
              </a:rPr>
              <a:t>13</a:t>
            </a:r>
            <a:r>
              <a:rPr lang="ja-JP" altLang="en-US" sz="3000" dirty="0">
                <a:solidFill>
                  <a:sysClr val="windowText" lastClr="000000"/>
                </a:solidFill>
                <a:latin typeface="メイリオ" panose="020B0604030504040204" pitchFamily="50" charset="-128"/>
                <a:ea typeface="メイリオ" panose="020B0604030504040204" pitchFamily="50" charset="-128"/>
              </a:rPr>
              <a:t>日</a:t>
            </a:r>
            <a:endParaRPr lang="en-US" altLang="ja-JP" sz="3000"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endParaRPr lang="en-US" altLang="ja-JP" sz="3000"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b="1" dirty="0">
                <a:solidFill>
                  <a:sysClr val="windowText" lastClr="000000"/>
                </a:solidFill>
                <a:latin typeface="メイリオ" panose="020B0604030504040204" pitchFamily="50" charset="-128"/>
                <a:ea typeface="メイリオ" panose="020B0604030504040204" pitchFamily="50" charset="-128"/>
              </a:rPr>
              <a:t>目的</a:t>
            </a:r>
            <a:endParaRPr lang="en-US" altLang="ja-JP" sz="3000" b="1"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dirty="0">
                <a:solidFill>
                  <a:sysClr val="windowText" lastClr="000000"/>
                </a:solidFill>
                <a:latin typeface="メイリオ" panose="020B0604030504040204" pitchFamily="50" charset="-128"/>
                <a:ea typeface="メイリオ" panose="020B0604030504040204" pitchFamily="50" charset="-128"/>
              </a:rPr>
              <a:t>・学生の居酒屋の利用実態の把握のため</a:t>
            </a:r>
            <a:endParaRPr lang="en-US" altLang="ja-JP" sz="3000"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endParaRPr lang="en-US" altLang="ja-JP" sz="3000"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b="1" dirty="0">
                <a:solidFill>
                  <a:sysClr val="windowText" lastClr="000000"/>
                </a:solidFill>
                <a:latin typeface="メイリオ" panose="020B0604030504040204" pitchFamily="50" charset="-128"/>
                <a:ea typeface="メイリオ" panose="020B0604030504040204" pitchFamily="50" charset="-128"/>
              </a:rPr>
              <a:t>方法</a:t>
            </a:r>
            <a:endParaRPr lang="en-US" altLang="ja-JP" sz="3000" b="1" dirty="0">
              <a:solidFill>
                <a:sysClr val="windowText" lastClr="000000"/>
              </a:solidFill>
              <a:latin typeface="メイリオ" panose="020B0604030504040204" pitchFamily="50" charset="-128"/>
              <a:ea typeface="メイリオ" panose="020B0604030504040204" pitchFamily="50" charset="-128"/>
            </a:endParaRPr>
          </a:p>
          <a:p>
            <a:pPr marL="0" indent="0">
              <a:buNone/>
              <a:defRPr/>
            </a:pPr>
            <a:r>
              <a:rPr lang="ja-JP" altLang="en-US" sz="3000" dirty="0">
                <a:solidFill>
                  <a:sysClr val="windowText" lastClr="000000"/>
                </a:solidFill>
                <a:latin typeface="メイリオ" panose="020B0604030504040204" pitchFamily="50" charset="-128"/>
                <a:ea typeface="メイリオ" panose="020B0604030504040204" pitchFamily="50" charset="-128"/>
              </a:rPr>
              <a:t>・</a:t>
            </a:r>
            <a:r>
              <a:rPr lang="en-US" altLang="ja-JP" sz="3000" dirty="0">
                <a:solidFill>
                  <a:sysClr val="windowText" lastClr="000000"/>
                </a:solidFill>
                <a:latin typeface="メイリオ" panose="020B0604030504040204" pitchFamily="50" charset="-128"/>
                <a:ea typeface="メイリオ" panose="020B0604030504040204" pitchFamily="50" charset="-128"/>
              </a:rPr>
              <a:t>Google</a:t>
            </a:r>
            <a:r>
              <a:rPr lang="ja-JP" altLang="en-US" sz="3000" dirty="0">
                <a:solidFill>
                  <a:sysClr val="windowText" lastClr="000000"/>
                </a:solidFill>
                <a:latin typeface="メイリオ" panose="020B0604030504040204" pitchFamily="50" charset="-128"/>
                <a:ea typeface="メイリオ" panose="020B0604030504040204" pitchFamily="50" charset="-128"/>
              </a:rPr>
              <a:t>フォームの利用</a:t>
            </a:r>
          </a:p>
          <a:p>
            <a:pPr>
              <a:defRPr/>
            </a:pPr>
            <a:endParaRPr lang="ja-JP" altLang="en-US" dirty="0">
              <a:solidFill>
                <a:sysClr val="windowText" lastClr="000000"/>
              </a:solidFill>
              <a:ea typeface="ＭＳ Ｐゴシック" panose="020B0600070205080204" pitchFamily="50" charset="-128"/>
            </a:endParaRPr>
          </a:p>
        </p:txBody>
      </p:sp>
      <p:sp>
        <p:nvSpPr>
          <p:cNvPr id="6" name="テキスト ボックス 5"/>
          <p:cNvSpPr txBox="1"/>
          <p:nvPr/>
        </p:nvSpPr>
        <p:spPr>
          <a:xfrm>
            <a:off x="0" y="284672"/>
            <a:ext cx="6853158"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居酒屋利用に関する実態調査</a:t>
            </a:r>
          </a:p>
        </p:txBody>
      </p:sp>
      <p:pic>
        <p:nvPicPr>
          <p:cNvPr id="4" name="図 3"/>
          <p:cNvPicPr>
            <a:picLocks noChangeAspect="1"/>
          </p:cNvPicPr>
          <p:nvPr/>
        </p:nvPicPr>
        <p:blipFill>
          <a:blip r:embed="rId2"/>
          <a:stretch>
            <a:fillRect/>
          </a:stretch>
        </p:blipFill>
        <p:spPr>
          <a:xfrm>
            <a:off x="6853158" y="104245"/>
            <a:ext cx="2107096" cy="888313"/>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9" name="スライド番号プレースホルダー 2"/>
          <p:cNvSpPr txBox="1">
            <a:spLocks/>
          </p:cNvSpPr>
          <p:nvPr/>
        </p:nvSpPr>
        <p:spPr>
          <a:xfrm>
            <a:off x="-1590495" y="6451046"/>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1050" b="1" dirty="0">
                <a:solidFill>
                  <a:srgbClr val="FF097A"/>
                </a:solidFill>
                <a:latin typeface="メイリオ" panose="020B0604030504040204" pitchFamily="50" charset="-128"/>
                <a:ea typeface="メイリオ" panose="020B0604030504040204" pitchFamily="50" charset="-128"/>
              </a:rPr>
              <a:t>32</a:t>
            </a:r>
          </a:p>
        </p:txBody>
      </p:sp>
    </p:spTree>
    <p:extLst>
      <p:ext uri="{BB962C8B-B14F-4D97-AF65-F5344CB8AC3E}">
        <p14:creationId xmlns:p14="http://schemas.microsoft.com/office/powerpoint/2010/main" val="3004117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53682"/>
            <a:ext cx="6853158"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居酒屋利用に関する実態調査</a:t>
            </a:r>
          </a:p>
        </p:txBody>
      </p:sp>
      <p:pic>
        <p:nvPicPr>
          <p:cNvPr id="5" name="図 4"/>
          <p:cNvPicPr>
            <a:picLocks noChangeAspect="1"/>
          </p:cNvPicPr>
          <p:nvPr/>
        </p:nvPicPr>
        <p:blipFill>
          <a:blip r:embed="rId2"/>
          <a:stretch>
            <a:fillRect/>
          </a:stretch>
        </p:blipFill>
        <p:spPr>
          <a:xfrm>
            <a:off x="6769484" y="73255"/>
            <a:ext cx="2107096" cy="888313"/>
          </a:xfrm>
          <a:prstGeom prst="rect">
            <a:avLst/>
          </a:prstGeom>
        </p:spPr>
      </p:pic>
      <p:sp>
        <p:nvSpPr>
          <p:cNvPr id="6" name="テキスト ボックス 5">
            <a:extLst>
              <a:ext uri="{FF2B5EF4-FFF2-40B4-BE49-F238E27FC236}">
                <a16:creationId xmlns:a16="http://schemas.microsoft.com/office/drawing/2014/main" id="{A55FE31B-5D06-45C9-9D58-1B087C59C317}"/>
              </a:ext>
            </a:extLst>
          </p:cNvPr>
          <p:cNvSpPr txBox="1"/>
          <p:nvPr/>
        </p:nvSpPr>
        <p:spPr>
          <a:xfrm>
            <a:off x="1271700" y="1543156"/>
            <a:ext cx="6286568" cy="4401205"/>
          </a:xfrm>
          <a:prstGeom prst="rect">
            <a:avLst/>
          </a:prstGeom>
          <a:noFill/>
        </p:spPr>
        <p:txBody>
          <a:bodyPr wrap="square" rtlCol="0">
            <a:spAutoFit/>
          </a:bodyPr>
          <a:lstStyle/>
          <a:p>
            <a:pPr defTabSz="457200"/>
            <a:r>
              <a:rPr kumimoji="0" lang="ja-JP" altLang="en-US" sz="2800" b="1" dirty="0">
                <a:solidFill>
                  <a:prstClr val="black"/>
                </a:solidFill>
                <a:latin typeface="メイリオ" panose="020B0604030504040204" pitchFamily="50" charset="-128"/>
                <a:ea typeface="メイリオ" panose="020B0604030504040204" pitchFamily="50" charset="-128"/>
              </a:rPr>
              <a:t>質問項目</a:t>
            </a:r>
            <a:endParaRPr kumimoji="0" lang="en-US" altLang="ja-JP" sz="2800" b="1"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en-US" altLang="ja-JP" sz="2800" dirty="0">
                <a:solidFill>
                  <a:prstClr val="black"/>
                </a:solidFill>
                <a:latin typeface="メイリオ" panose="020B0604030504040204" pitchFamily="50" charset="-128"/>
                <a:ea typeface="メイリオ" panose="020B0604030504040204" pitchFamily="50" charset="-128"/>
              </a:rPr>
              <a:t>	</a:t>
            </a:r>
            <a:r>
              <a:rPr kumimoji="0" lang="ja-JP" altLang="en-US" sz="2800" dirty="0">
                <a:solidFill>
                  <a:prstClr val="black"/>
                </a:solidFill>
                <a:latin typeface="メイリオ" panose="020B0604030504040204" pitchFamily="50" charset="-128"/>
                <a:ea typeface="メイリオ" panose="020B0604030504040204" pitchFamily="50" charset="-128"/>
              </a:rPr>
              <a:t>①居酒屋での支払額は？</a:t>
            </a: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en-US" altLang="ja-JP" sz="2800" dirty="0">
                <a:solidFill>
                  <a:prstClr val="black"/>
                </a:solidFill>
                <a:latin typeface="メイリオ" panose="020B0604030504040204" pitchFamily="50" charset="-128"/>
                <a:ea typeface="メイリオ" panose="020B0604030504040204" pitchFamily="50" charset="-128"/>
              </a:rPr>
              <a:t>	</a:t>
            </a:r>
            <a:r>
              <a:rPr kumimoji="0" lang="ja-JP" altLang="en-US" sz="2800" dirty="0">
                <a:solidFill>
                  <a:prstClr val="black"/>
                </a:solidFill>
                <a:latin typeface="メイリオ" panose="020B0604030504040204" pitchFamily="50" charset="-128"/>
                <a:ea typeface="メイリオ" panose="020B0604030504040204" pitchFamily="50" charset="-128"/>
              </a:rPr>
              <a:t>②居酒屋での滞在時間は？</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en-US" altLang="ja-JP" sz="2800" dirty="0">
                <a:solidFill>
                  <a:prstClr val="black"/>
                </a:solidFill>
                <a:latin typeface="メイリオ" panose="020B0604030504040204" pitchFamily="50" charset="-128"/>
                <a:ea typeface="メイリオ" panose="020B0604030504040204" pitchFamily="50" charset="-128"/>
              </a:rPr>
              <a:t>	</a:t>
            </a:r>
            <a:r>
              <a:rPr kumimoji="0" lang="ja-JP" altLang="en-US" sz="2800" dirty="0">
                <a:solidFill>
                  <a:prstClr val="black"/>
                </a:solidFill>
                <a:latin typeface="メイリオ" panose="020B0604030504040204" pitchFamily="50" charset="-128"/>
                <a:ea typeface="メイリオ" panose="020B0604030504040204" pitchFamily="50" charset="-128"/>
              </a:rPr>
              <a:t>③</a:t>
            </a:r>
            <a:r>
              <a:rPr kumimoji="0" lang="en-US" altLang="ja-JP" sz="2800" dirty="0">
                <a:solidFill>
                  <a:prstClr val="black"/>
                </a:solidFill>
                <a:latin typeface="メイリオ" panose="020B0604030504040204" pitchFamily="50" charset="-128"/>
                <a:ea typeface="メイリオ" panose="020B0604030504040204" pitchFamily="50" charset="-128"/>
              </a:rPr>
              <a:t>1</a:t>
            </a:r>
            <a:r>
              <a:rPr kumimoji="0" lang="ja-JP" altLang="en-US" sz="2800" dirty="0">
                <a:solidFill>
                  <a:prstClr val="black"/>
                </a:solidFill>
                <a:latin typeface="メイリオ" panose="020B0604030504040204" pitchFamily="50" charset="-128"/>
                <a:ea typeface="メイリオ" panose="020B0604030504040204" pitchFamily="50" charset="-128"/>
              </a:rPr>
              <a:t>人で居酒屋に行くか？</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en-US" altLang="ja-JP" sz="2800" dirty="0">
                <a:solidFill>
                  <a:prstClr val="black"/>
                </a:solidFill>
                <a:latin typeface="メイリオ" panose="020B0604030504040204" pitchFamily="50" charset="-128"/>
                <a:ea typeface="メイリオ" panose="020B0604030504040204" pitchFamily="50" charset="-128"/>
              </a:rPr>
              <a:t>	</a:t>
            </a:r>
            <a:r>
              <a:rPr kumimoji="0" lang="ja-JP" altLang="en-US" sz="2800" dirty="0">
                <a:solidFill>
                  <a:prstClr val="black"/>
                </a:solidFill>
                <a:latin typeface="メイリオ" panose="020B0604030504040204" pitchFamily="50" charset="-128"/>
                <a:ea typeface="メイリオ" panose="020B0604030504040204" pitchFamily="50" charset="-128"/>
              </a:rPr>
              <a:t>④大学帰りに居酒屋に行くか</a:t>
            </a:r>
            <a:r>
              <a:rPr kumimoji="0" lang="en-US" altLang="ja-JP" sz="2800" dirty="0">
                <a:solidFill>
                  <a:prstClr val="black"/>
                </a:solidFill>
                <a:latin typeface="メイリオ" panose="020B0604030504040204" pitchFamily="50" charset="-128"/>
                <a:ea typeface="メイリオ" panose="020B0604030504040204" pitchFamily="50" charset="-128"/>
              </a:rPr>
              <a:t>?</a:t>
            </a:r>
          </a:p>
          <a:p>
            <a:pPr defTabSz="457200"/>
            <a:endParaRPr kumimoji="0" lang="ja-JP" altLang="en-US" sz="2800" dirty="0">
              <a:solidFill>
                <a:prstClr val="black"/>
              </a:solidFill>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8" name="スライド番号プレースホルダー 2"/>
          <p:cNvSpPr txBox="1">
            <a:spLocks/>
          </p:cNvSpPr>
          <p:nvPr/>
        </p:nvSpPr>
        <p:spPr>
          <a:xfrm>
            <a:off x="-1590495" y="6451046"/>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1050" b="1" dirty="0">
                <a:solidFill>
                  <a:srgbClr val="FF097A"/>
                </a:solidFill>
                <a:latin typeface="メイリオ" panose="020B0604030504040204" pitchFamily="50" charset="-128"/>
                <a:ea typeface="メイリオ" panose="020B0604030504040204" pitchFamily="50" charset="-128"/>
              </a:rPr>
              <a:t>33</a:t>
            </a:r>
          </a:p>
        </p:txBody>
      </p:sp>
    </p:spTree>
    <p:extLst>
      <p:ext uri="{BB962C8B-B14F-4D97-AF65-F5344CB8AC3E}">
        <p14:creationId xmlns:p14="http://schemas.microsoft.com/office/powerpoint/2010/main" val="1007062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2532470722"/>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23988"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5"/>
          <a:ext cx="9144000" cy="1112805"/>
        </p:xfrm>
        <a:graphic>
          <a:graphicData uri="http://schemas.openxmlformats.org/presentationml/2006/ole">
            <mc:AlternateContent xmlns:mc="http://schemas.openxmlformats.org/markup-compatibility/2006">
              <mc:Choice xmlns:v="urn:schemas-microsoft-com:vml" Requires="v">
                <p:oleObj spid="_x0000_s123989"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5"/>
                        <a:ext cx="9144000" cy="1112805"/>
                      </a:xfrm>
                      <a:prstGeom prst="rect">
                        <a:avLst/>
                      </a:prstGeom>
                    </p:spPr>
                  </p:pic>
                </p:oleObj>
              </mc:Fallback>
            </mc:AlternateContent>
          </a:graphicData>
        </a:graphic>
      </p:graphicFrame>
      <p:sp>
        <p:nvSpPr>
          <p:cNvPr id="8" name="テキスト ボックス 7"/>
          <p:cNvSpPr txBox="1"/>
          <p:nvPr/>
        </p:nvSpPr>
        <p:spPr>
          <a:xfrm>
            <a:off x="267420" y="284672"/>
            <a:ext cx="5314275"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居酒屋での平均支払額</a:t>
            </a:r>
          </a:p>
        </p:txBody>
      </p:sp>
      <p:sp>
        <p:nvSpPr>
          <p:cNvPr id="2" name="テキスト ボックス 1"/>
          <p:cNvSpPr txBox="1"/>
          <p:nvPr/>
        </p:nvSpPr>
        <p:spPr>
          <a:xfrm>
            <a:off x="3498578" y="4929809"/>
            <a:ext cx="184731" cy="369332"/>
          </a:xfrm>
          <a:prstGeom prst="rect">
            <a:avLst/>
          </a:prstGeom>
          <a:noFill/>
        </p:spPr>
        <p:txBody>
          <a:bodyPr wrap="none" rtlCol="0">
            <a:spAutoFit/>
          </a:bodyPr>
          <a:lstStyle/>
          <a:p>
            <a:endParaRPr lang="ja-JP" altLang="en-US"/>
          </a:p>
        </p:txBody>
      </p:sp>
      <p:graphicFrame>
        <p:nvGraphicFramePr>
          <p:cNvPr id="12" name="グラフ 11"/>
          <p:cNvGraphicFramePr>
            <a:graphicFrameLocks/>
          </p:cNvGraphicFramePr>
          <p:nvPr>
            <p:extLst>
              <p:ext uri="{D42A27DB-BD31-4B8C-83A1-F6EECF244321}">
                <p14:modId xmlns:p14="http://schemas.microsoft.com/office/powerpoint/2010/main" val="143286542"/>
              </p:ext>
            </p:extLst>
          </p:nvPr>
        </p:nvGraphicFramePr>
        <p:xfrm>
          <a:off x="718089" y="1224973"/>
          <a:ext cx="7920000" cy="4353090"/>
        </p:xfrm>
        <a:graphic>
          <a:graphicData uri="http://schemas.openxmlformats.org/drawingml/2006/chart">
            <c:chart xmlns:c="http://schemas.openxmlformats.org/drawingml/2006/chart" xmlns:r="http://schemas.openxmlformats.org/officeDocument/2006/relationships" r:id="rId7"/>
          </a:graphicData>
        </a:graphic>
      </p:graphicFrame>
      <p:sp>
        <p:nvSpPr>
          <p:cNvPr id="3" name="テキスト ボックス 2"/>
          <p:cNvSpPr txBox="1"/>
          <p:nvPr/>
        </p:nvSpPr>
        <p:spPr>
          <a:xfrm>
            <a:off x="8478433" y="1657701"/>
            <a:ext cx="665567" cy="400110"/>
          </a:xfrm>
          <a:prstGeom prst="rect">
            <a:avLst/>
          </a:prstGeom>
          <a:noFill/>
        </p:spPr>
        <p:txBody>
          <a:bodyPr wrap="none" rtlCol="0">
            <a:spAutoFit/>
          </a:bodyPr>
          <a:lstStyle/>
          <a:p>
            <a:r>
              <a:rPr kumimoji="1" lang="en-US" altLang="ja-JP" sz="2000" dirty="0">
                <a:latin typeface="Meiryo" charset="-128"/>
                <a:ea typeface="Meiryo" charset="-128"/>
                <a:cs typeface="Meiryo" charset="-128"/>
              </a:rPr>
              <a:t>(</a:t>
            </a:r>
            <a:r>
              <a:rPr kumimoji="1" lang="ja-JP" altLang="en-US" sz="2000" dirty="0">
                <a:latin typeface="Meiryo" charset="-128"/>
                <a:ea typeface="Meiryo" charset="-128"/>
                <a:cs typeface="Meiryo" charset="-128"/>
              </a:rPr>
              <a:t>人</a:t>
            </a:r>
            <a:r>
              <a:rPr kumimoji="1" lang="en-US" altLang="ja-JP" sz="2000" dirty="0">
                <a:latin typeface="Meiryo" charset="-128"/>
                <a:ea typeface="Meiryo" charset="-128"/>
                <a:cs typeface="Meiryo" charset="-128"/>
              </a:rPr>
              <a:t>)</a:t>
            </a:r>
            <a:endParaRPr kumimoji="1" lang="ja-JP" altLang="en-US" sz="2000" dirty="0">
              <a:latin typeface="Meiryo" charset="-128"/>
              <a:ea typeface="Meiryo" charset="-128"/>
              <a:cs typeface="Meiryo" charset="-128"/>
            </a:endParaRPr>
          </a:p>
        </p:txBody>
      </p:sp>
      <p:sp>
        <p:nvSpPr>
          <p:cNvPr id="6" name="テキスト ボックス 5"/>
          <p:cNvSpPr txBox="1"/>
          <p:nvPr/>
        </p:nvSpPr>
        <p:spPr>
          <a:xfrm>
            <a:off x="7837870" y="5626409"/>
            <a:ext cx="970137" cy="369332"/>
          </a:xfrm>
          <a:prstGeom prst="rect">
            <a:avLst/>
          </a:prstGeom>
          <a:noFill/>
        </p:spPr>
        <p:txBody>
          <a:bodyPr wrap="none" rtlCol="0">
            <a:spAutoFit/>
          </a:bodyPr>
          <a:lstStyle/>
          <a:p>
            <a:r>
              <a:rPr kumimoji="1" lang="en-US" altLang="ja-JP" dirty="0">
                <a:latin typeface="+mn-ea"/>
              </a:rPr>
              <a:t>N=186</a:t>
            </a:r>
            <a:endParaRPr kumimoji="1" lang="ja-JP" altLang="en-US" dirty="0">
              <a:latin typeface="+mn-ea"/>
            </a:endParaRPr>
          </a:p>
        </p:txBody>
      </p:sp>
      <p:pic>
        <p:nvPicPr>
          <p:cNvPr id="10" name="図 9">
            <a:extLst>
              <a:ext uri="{FF2B5EF4-FFF2-40B4-BE49-F238E27FC236}">
                <a16:creationId xmlns:a16="http://schemas.microsoft.com/office/drawing/2014/main" id="{3271DE53-005C-4BF9-B85A-A8D002F2AAB7}"/>
              </a:ext>
            </a:extLst>
          </p:cNvPr>
          <p:cNvPicPr>
            <a:picLocks noChangeAspect="1"/>
          </p:cNvPicPr>
          <p:nvPr/>
        </p:nvPicPr>
        <p:blipFill>
          <a:blip r:embed="rId8"/>
          <a:stretch>
            <a:fillRect/>
          </a:stretch>
        </p:blipFill>
        <p:spPr>
          <a:xfrm>
            <a:off x="6873002" y="92220"/>
            <a:ext cx="2107096" cy="888313"/>
          </a:xfrm>
          <a:prstGeom prst="rect">
            <a:avLst/>
          </a:prstGeom>
        </p:spPr>
      </p:pic>
      <p:sp>
        <p:nvSpPr>
          <p:cNvPr id="14" name="スライド番号プレースホルダー 2">
            <a:extLst>
              <a:ext uri="{FF2B5EF4-FFF2-40B4-BE49-F238E27FC236}">
                <a16:creationId xmlns:a16="http://schemas.microsoft.com/office/drawing/2014/main" id="{66888005-9A27-4A4A-BB2E-7C0392A0BD18}"/>
              </a:ext>
            </a:extLst>
          </p:cNvPr>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34</a:t>
            </a:r>
          </a:p>
        </p:txBody>
      </p:sp>
    </p:spTree>
    <p:extLst>
      <p:ext uri="{BB962C8B-B14F-4D97-AF65-F5344CB8AC3E}">
        <p14:creationId xmlns:p14="http://schemas.microsoft.com/office/powerpoint/2010/main" val="1063289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2448624062"/>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25012"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25013"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2"/>
                        <a:ext cx="9144000" cy="1112805"/>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35</a:t>
            </a:r>
          </a:p>
        </p:txBody>
      </p:sp>
      <p:sp>
        <p:nvSpPr>
          <p:cNvPr id="6" name="テキスト ボックス 5"/>
          <p:cNvSpPr txBox="1"/>
          <p:nvPr/>
        </p:nvSpPr>
        <p:spPr>
          <a:xfrm>
            <a:off x="267419" y="284672"/>
            <a:ext cx="4801314"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居酒屋での滞在時間</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697668582"/>
              </p:ext>
            </p:extLst>
          </p:nvPr>
        </p:nvGraphicFramePr>
        <p:xfrm>
          <a:off x="267419" y="1166446"/>
          <a:ext cx="8460000" cy="4824000"/>
        </p:xfrm>
        <a:graphic>
          <a:graphicData uri="http://schemas.openxmlformats.org/drawingml/2006/chart">
            <c:chart xmlns:c="http://schemas.openxmlformats.org/drawingml/2006/chart" xmlns:r="http://schemas.openxmlformats.org/officeDocument/2006/relationships" r:id="rId7"/>
          </a:graphicData>
        </a:graphic>
      </p:graphicFrame>
      <p:sp>
        <p:nvSpPr>
          <p:cNvPr id="2" name="テキスト ボックス 1"/>
          <p:cNvSpPr txBox="1"/>
          <p:nvPr/>
        </p:nvSpPr>
        <p:spPr>
          <a:xfrm>
            <a:off x="8587437" y="1397000"/>
            <a:ext cx="598241" cy="400110"/>
          </a:xfrm>
          <a:prstGeom prst="rect">
            <a:avLst/>
          </a:prstGeom>
          <a:noFill/>
        </p:spPr>
        <p:txBody>
          <a:bodyPr wrap="none" rtlCol="0">
            <a:spAutoFit/>
          </a:bodyPr>
          <a:lstStyle/>
          <a:p>
            <a:r>
              <a:rPr kumimoji="1" lang="en-US" altLang="ja-JP" sz="2000" dirty="0"/>
              <a:t>(</a:t>
            </a:r>
            <a:r>
              <a:rPr kumimoji="1" lang="ja-JP" altLang="en-US" sz="2000" dirty="0"/>
              <a:t>人</a:t>
            </a:r>
            <a:r>
              <a:rPr kumimoji="1" lang="en-US" altLang="ja-JP" sz="2000" dirty="0"/>
              <a:t>)</a:t>
            </a:r>
            <a:endParaRPr kumimoji="1" lang="ja-JP" altLang="en-US" sz="2000" dirty="0"/>
          </a:p>
        </p:txBody>
      </p:sp>
      <p:sp>
        <p:nvSpPr>
          <p:cNvPr id="9" name="テキスト ボックス 8"/>
          <p:cNvSpPr txBox="1"/>
          <p:nvPr/>
        </p:nvSpPr>
        <p:spPr>
          <a:xfrm>
            <a:off x="7837870" y="5626409"/>
            <a:ext cx="970137" cy="369332"/>
          </a:xfrm>
          <a:prstGeom prst="rect">
            <a:avLst/>
          </a:prstGeom>
          <a:noFill/>
        </p:spPr>
        <p:txBody>
          <a:bodyPr wrap="none" rtlCol="0">
            <a:spAutoFit/>
          </a:bodyPr>
          <a:lstStyle/>
          <a:p>
            <a:r>
              <a:rPr kumimoji="1" lang="en-US" altLang="ja-JP" dirty="0">
                <a:latin typeface="+mn-ea"/>
              </a:rPr>
              <a:t>N=186</a:t>
            </a:r>
            <a:endParaRPr kumimoji="1" lang="ja-JP" altLang="en-US" dirty="0">
              <a:latin typeface="+mn-ea"/>
            </a:endParaRPr>
          </a:p>
        </p:txBody>
      </p:sp>
      <p:pic>
        <p:nvPicPr>
          <p:cNvPr id="10" name="図 9">
            <a:extLst>
              <a:ext uri="{FF2B5EF4-FFF2-40B4-BE49-F238E27FC236}">
                <a16:creationId xmlns:a16="http://schemas.microsoft.com/office/drawing/2014/main" id="{0EFF3D96-C74E-4EBC-B78B-DE304CADFDE3}"/>
              </a:ext>
            </a:extLst>
          </p:cNvPr>
          <p:cNvPicPr>
            <a:picLocks noChangeAspect="1"/>
          </p:cNvPicPr>
          <p:nvPr/>
        </p:nvPicPr>
        <p:blipFill>
          <a:blip r:embed="rId8"/>
          <a:stretch>
            <a:fillRect/>
          </a:stretch>
        </p:blipFill>
        <p:spPr>
          <a:xfrm>
            <a:off x="6784322" y="112247"/>
            <a:ext cx="2107096" cy="888313"/>
          </a:xfrm>
          <a:prstGeom prst="rect">
            <a:avLst/>
          </a:prstGeom>
        </p:spPr>
      </p:pic>
    </p:spTree>
    <p:extLst>
      <p:ext uri="{BB962C8B-B14F-4D97-AF65-F5344CB8AC3E}">
        <p14:creationId xmlns:p14="http://schemas.microsoft.com/office/powerpoint/2010/main" val="374849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nvPr>
        </p:nvGraphicFramePr>
        <p:xfrm>
          <a:off x="0" y="7"/>
          <a:ext cx="9144000" cy="1112805"/>
        </p:xfrm>
        <a:graphic>
          <a:graphicData uri="http://schemas.openxmlformats.org/presentationml/2006/ole">
            <mc:AlternateContent xmlns:mc="http://schemas.openxmlformats.org/markup-compatibility/2006">
              <mc:Choice xmlns:v="urn:schemas-microsoft-com:vml" Requires="v">
                <p:oleObj spid="_x0000_s127018"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7"/>
                        <a:ext cx="9144000" cy="1112805"/>
                      </a:xfrm>
                      <a:prstGeom prst="rect">
                        <a:avLst/>
                      </a:prstGeom>
                    </p:spPr>
                  </p:pic>
                </p:oleObj>
              </mc:Fallback>
            </mc:AlternateContent>
          </a:graphicData>
        </a:graphic>
      </p:graphicFrame>
      <p:sp>
        <p:nvSpPr>
          <p:cNvPr id="6" name="テキスト ボックス 5"/>
          <p:cNvSpPr txBox="1"/>
          <p:nvPr/>
        </p:nvSpPr>
        <p:spPr>
          <a:xfrm>
            <a:off x="267422" y="284672"/>
            <a:ext cx="5314275"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支払額と滞在時間より</a:t>
            </a:r>
          </a:p>
        </p:txBody>
      </p:sp>
      <p:sp>
        <p:nvSpPr>
          <p:cNvPr id="7" name="テキスト ボックス 6"/>
          <p:cNvSpPr txBox="1"/>
          <p:nvPr/>
        </p:nvSpPr>
        <p:spPr>
          <a:xfrm>
            <a:off x="3498580" y="4929809"/>
            <a:ext cx="184731" cy="369332"/>
          </a:xfrm>
          <a:prstGeom prst="rect">
            <a:avLst/>
          </a:prstGeom>
          <a:noFill/>
        </p:spPr>
        <p:txBody>
          <a:bodyPr wrap="none" rtlCol="0">
            <a:spAutoFit/>
          </a:bodyPr>
          <a:lstStyle/>
          <a:p>
            <a:endParaRPr lang="ja-JP" altLang="en-US">
              <a:solidFill>
                <a:prstClr val="black"/>
              </a:solidFill>
            </a:endParaRPr>
          </a:p>
        </p:txBody>
      </p:sp>
      <p:sp>
        <p:nvSpPr>
          <p:cNvPr id="8" name="テキスト ボックス 7"/>
          <p:cNvSpPr txBox="1"/>
          <p:nvPr/>
        </p:nvSpPr>
        <p:spPr>
          <a:xfrm>
            <a:off x="1361984" y="1316307"/>
            <a:ext cx="8247930" cy="2862322"/>
          </a:xfrm>
          <a:prstGeom prst="rect">
            <a:avLst/>
          </a:prstGeom>
          <a:noFill/>
        </p:spPr>
        <p:txBody>
          <a:bodyPr wrap="square" rtlCol="0">
            <a:spAutoFit/>
          </a:bodyPr>
          <a:lstStyle/>
          <a:p>
            <a:r>
              <a:rPr lang="ja-JP" altLang="en-US" sz="3600" dirty="0">
                <a:solidFill>
                  <a:prstClr val="black"/>
                </a:solidFill>
                <a:latin typeface="Meiryo" charset="-128"/>
                <a:ea typeface="Meiryo" charset="-128"/>
                <a:cs typeface="Meiryo" charset="-128"/>
              </a:rPr>
              <a:t>・支払額は</a:t>
            </a:r>
            <a:r>
              <a:rPr lang="en-US" altLang="ja-JP" sz="3600" dirty="0">
                <a:solidFill>
                  <a:prstClr val="black"/>
                </a:solidFill>
                <a:latin typeface="Meiryo" charset="-128"/>
                <a:ea typeface="Meiryo" charset="-128"/>
                <a:cs typeface="Meiryo" charset="-128"/>
              </a:rPr>
              <a:t>2,000~3,999</a:t>
            </a:r>
            <a:r>
              <a:rPr lang="ja-JP" altLang="en-US" sz="3600" dirty="0">
                <a:solidFill>
                  <a:prstClr val="black"/>
                </a:solidFill>
                <a:latin typeface="Meiryo" charset="-128"/>
                <a:ea typeface="Meiryo" charset="-128"/>
                <a:cs typeface="Meiryo" charset="-128"/>
              </a:rPr>
              <a:t>円</a:t>
            </a:r>
            <a:endParaRPr lang="en-US" altLang="ja-JP" sz="3600" dirty="0">
              <a:solidFill>
                <a:prstClr val="black"/>
              </a:solidFill>
              <a:latin typeface="Meiryo" charset="-128"/>
              <a:ea typeface="Meiryo" charset="-128"/>
              <a:cs typeface="Meiryo" charset="-128"/>
            </a:endParaRPr>
          </a:p>
          <a:p>
            <a:endParaRPr lang="en-US" altLang="ja-JP" sz="3600" dirty="0">
              <a:solidFill>
                <a:prstClr val="black"/>
              </a:solidFill>
              <a:latin typeface="Meiryo" charset="-128"/>
              <a:ea typeface="Meiryo" charset="-128"/>
              <a:cs typeface="Meiryo" charset="-128"/>
            </a:endParaRPr>
          </a:p>
          <a:p>
            <a:r>
              <a:rPr lang="ja-JP" altLang="en-US" sz="3600" dirty="0">
                <a:solidFill>
                  <a:prstClr val="black"/>
                </a:solidFill>
                <a:latin typeface="Meiryo" charset="-128"/>
                <a:ea typeface="Meiryo" charset="-128"/>
                <a:cs typeface="Meiryo" charset="-128"/>
              </a:rPr>
              <a:t>・滞在時間は２時間</a:t>
            </a:r>
            <a:r>
              <a:rPr lang="en-US" altLang="ja-JP" sz="3600" dirty="0">
                <a:solidFill>
                  <a:prstClr val="black"/>
                </a:solidFill>
                <a:latin typeface="Meiryo" charset="-128"/>
                <a:ea typeface="Meiryo" charset="-128"/>
                <a:cs typeface="Meiryo" charset="-128"/>
              </a:rPr>
              <a:t>〜</a:t>
            </a:r>
            <a:r>
              <a:rPr lang="ja-JP" altLang="en-US" sz="3600" dirty="0">
                <a:solidFill>
                  <a:prstClr val="black"/>
                </a:solidFill>
                <a:latin typeface="Meiryo" charset="-128"/>
                <a:ea typeface="Meiryo" charset="-128"/>
                <a:cs typeface="Meiryo" charset="-128"/>
              </a:rPr>
              <a:t>３時間</a:t>
            </a:r>
            <a:endParaRPr lang="en-US" altLang="ja-JP" sz="3600" dirty="0">
              <a:solidFill>
                <a:prstClr val="black"/>
              </a:solidFill>
              <a:latin typeface="Meiryo" charset="-128"/>
              <a:ea typeface="Meiryo" charset="-128"/>
              <a:cs typeface="Meiryo" charset="-128"/>
            </a:endParaRPr>
          </a:p>
          <a:p>
            <a:endParaRPr lang="en-US" altLang="ja-JP" sz="3600" dirty="0">
              <a:solidFill>
                <a:prstClr val="black"/>
              </a:solidFill>
              <a:latin typeface="Meiryo" charset="-128"/>
              <a:ea typeface="Meiryo" charset="-128"/>
              <a:cs typeface="Meiryo" charset="-128"/>
            </a:endParaRPr>
          </a:p>
          <a:p>
            <a:endParaRPr lang="ja-JP" altLang="en-US" sz="3600" dirty="0">
              <a:solidFill>
                <a:prstClr val="black"/>
              </a:solidFill>
              <a:latin typeface="Meiryo" charset="-128"/>
              <a:ea typeface="Meiryo" charset="-128"/>
              <a:cs typeface="Meiryo" charset="-128"/>
            </a:endParaRPr>
          </a:p>
        </p:txBody>
      </p:sp>
      <p:pic>
        <p:nvPicPr>
          <p:cNvPr id="10" name="図 9"/>
          <p:cNvPicPr>
            <a:picLocks noChangeAspect="1"/>
          </p:cNvPicPr>
          <p:nvPr/>
        </p:nvPicPr>
        <p:blipFill>
          <a:blip r:embed="rId5"/>
          <a:stretch>
            <a:fillRect/>
          </a:stretch>
        </p:blipFill>
        <p:spPr>
          <a:xfrm>
            <a:off x="6668414" y="104245"/>
            <a:ext cx="2107096" cy="888313"/>
          </a:xfrm>
          <a:prstGeom prst="rect">
            <a:avLst/>
          </a:prstGeom>
        </p:spPr>
      </p:pic>
      <p:sp>
        <p:nvSpPr>
          <p:cNvPr id="3" name="左大かっこ 2"/>
          <p:cNvSpPr/>
          <p:nvPr/>
        </p:nvSpPr>
        <p:spPr>
          <a:xfrm>
            <a:off x="1361984" y="1196053"/>
            <a:ext cx="240213" cy="1851231"/>
          </a:xfrm>
          <a:prstGeom prst="lef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テキスト ボックス 3"/>
          <p:cNvSpPr txBox="1"/>
          <p:nvPr/>
        </p:nvSpPr>
        <p:spPr>
          <a:xfrm>
            <a:off x="1602197" y="3902365"/>
            <a:ext cx="4801314" cy="646331"/>
          </a:xfrm>
          <a:prstGeom prst="rect">
            <a:avLst/>
          </a:prstGeom>
          <a:noFill/>
        </p:spPr>
        <p:txBody>
          <a:bodyPr wrap="none" rtlCol="0">
            <a:spAutoFit/>
          </a:bodyPr>
          <a:lstStyle/>
          <a:p>
            <a:r>
              <a:rPr kumimoji="1" lang="ja-JP" altLang="en-US" sz="3600" dirty="0"/>
              <a:t>比較的高額かつ長時間</a:t>
            </a:r>
          </a:p>
        </p:txBody>
      </p:sp>
      <p:sp>
        <p:nvSpPr>
          <p:cNvPr id="35" name="U ターン矢印 34"/>
          <p:cNvSpPr/>
          <p:nvPr/>
        </p:nvSpPr>
        <p:spPr>
          <a:xfrm rot="5400000" flipV="1">
            <a:off x="-218867" y="2728625"/>
            <a:ext cx="2283877" cy="877824"/>
          </a:xfrm>
          <a:prstGeom prst="uturnArrow">
            <a:avLst>
              <a:gd name="adj1" fmla="val 6639"/>
              <a:gd name="adj2" fmla="val 14366"/>
              <a:gd name="adj3" fmla="val 18490"/>
              <a:gd name="adj4" fmla="val 43750"/>
              <a:gd name="adj5" fmla="val 10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36" name="正方形/長方形 35"/>
          <p:cNvSpPr/>
          <p:nvPr/>
        </p:nvSpPr>
        <p:spPr>
          <a:xfrm>
            <a:off x="5" y="4918764"/>
            <a:ext cx="9151373" cy="99481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3600" dirty="0">
                <a:solidFill>
                  <a:schemeClr val="tx1">
                    <a:lumMod val="95000"/>
                    <a:lumOff val="5000"/>
                  </a:schemeClr>
                </a:solidFill>
                <a:latin typeface="メイリオ" panose="020B0604030504040204" pitchFamily="50" charset="-128"/>
                <a:ea typeface="メイリオ" panose="020B0604030504040204" pitchFamily="50" charset="-128"/>
              </a:rPr>
              <a:t>ちょい飲みとは逆の傾向</a:t>
            </a:r>
            <a:endParaRPr lang="en-US" altLang="ja-JP" sz="3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2"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36</a:t>
            </a:r>
          </a:p>
        </p:txBody>
      </p:sp>
    </p:spTree>
    <p:extLst>
      <p:ext uri="{BB962C8B-B14F-4D97-AF65-F5344CB8AC3E}">
        <p14:creationId xmlns:p14="http://schemas.microsoft.com/office/powerpoint/2010/main" val="207446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2144081663"/>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28086"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28087"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2"/>
                        <a:ext cx="9144000" cy="1112805"/>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590495" y="6451044"/>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37</a:t>
            </a:fld>
            <a:endParaRPr lang="en-US" sz="1050" b="1" dirty="0">
              <a:solidFill>
                <a:srgbClr val="FF097A"/>
              </a:solidFill>
              <a:latin typeface="メイリオ" panose="020B0604030504040204" pitchFamily="50" charset="-128"/>
              <a:ea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2293405083"/>
              </p:ext>
            </p:extLst>
          </p:nvPr>
        </p:nvGraphicFramePr>
        <p:xfrm>
          <a:off x="0" y="1397477"/>
          <a:ext cx="8161867" cy="4241323"/>
        </p:xfrm>
        <a:graphic>
          <a:graphicData uri="http://schemas.openxmlformats.org/drawingml/2006/chart">
            <c:chart xmlns:c="http://schemas.openxmlformats.org/drawingml/2006/chart" xmlns:r="http://schemas.openxmlformats.org/officeDocument/2006/relationships" r:id="rId7"/>
          </a:graphicData>
        </a:graphic>
      </p:graphicFrame>
      <p:sp>
        <p:nvSpPr>
          <p:cNvPr id="8" name="テキスト ボックス 7"/>
          <p:cNvSpPr txBox="1"/>
          <p:nvPr/>
        </p:nvSpPr>
        <p:spPr>
          <a:xfrm>
            <a:off x="267419" y="284672"/>
            <a:ext cx="5314275"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一人で居酒屋に行くか</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8146499" y="1841500"/>
            <a:ext cx="617477" cy="369332"/>
          </a:xfrm>
          <a:prstGeom prst="rect">
            <a:avLst/>
          </a:prstGeom>
          <a:noFill/>
        </p:spPr>
        <p:txBody>
          <a:bodyPr wrap="none" rtlCol="0">
            <a:spAutoFit/>
          </a:bodyPr>
          <a:lstStyle/>
          <a:p>
            <a:r>
              <a:rPr lang="en-US" altLang="ja-JP" dirty="0">
                <a:latin typeface="Meiryo" charset="-128"/>
                <a:ea typeface="Meiryo" charset="-128"/>
                <a:cs typeface="Meiryo" charset="-128"/>
              </a:rPr>
              <a:t>(</a:t>
            </a:r>
            <a:r>
              <a:rPr lang="ja-JP" altLang="en-US" dirty="0">
                <a:latin typeface="Meiryo" charset="-128"/>
                <a:ea typeface="Meiryo" charset="-128"/>
                <a:cs typeface="Meiryo" charset="-128"/>
              </a:rPr>
              <a:t>人</a:t>
            </a:r>
            <a:r>
              <a:rPr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10" name="テキスト ボックス 9"/>
          <p:cNvSpPr txBox="1"/>
          <p:nvPr/>
        </p:nvSpPr>
        <p:spPr>
          <a:xfrm>
            <a:off x="7837870" y="5626409"/>
            <a:ext cx="970137" cy="369332"/>
          </a:xfrm>
          <a:prstGeom prst="rect">
            <a:avLst/>
          </a:prstGeom>
          <a:noFill/>
        </p:spPr>
        <p:txBody>
          <a:bodyPr wrap="none" rtlCol="0">
            <a:spAutoFit/>
          </a:bodyPr>
          <a:lstStyle/>
          <a:p>
            <a:r>
              <a:rPr kumimoji="1" lang="en-US" altLang="ja-JP" dirty="0">
                <a:latin typeface="+mn-ea"/>
              </a:rPr>
              <a:t>N=186</a:t>
            </a:r>
            <a:endParaRPr kumimoji="1" lang="ja-JP" altLang="en-US" dirty="0">
              <a:latin typeface="+mn-ea"/>
            </a:endParaRPr>
          </a:p>
        </p:txBody>
      </p:sp>
      <p:pic>
        <p:nvPicPr>
          <p:cNvPr id="9" name="図 8"/>
          <p:cNvPicPr>
            <a:picLocks noChangeAspect="1"/>
          </p:cNvPicPr>
          <p:nvPr/>
        </p:nvPicPr>
        <p:blipFill>
          <a:blip r:embed="rId8"/>
          <a:stretch>
            <a:fillRect/>
          </a:stretch>
        </p:blipFill>
        <p:spPr>
          <a:xfrm>
            <a:off x="6668414" y="104245"/>
            <a:ext cx="2107096" cy="888313"/>
          </a:xfrm>
          <a:prstGeom prst="rect">
            <a:avLst/>
          </a:prstGeom>
        </p:spPr>
      </p:pic>
    </p:spTree>
    <p:extLst>
      <p:ext uri="{BB962C8B-B14F-4D97-AF65-F5344CB8AC3E}">
        <p14:creationId xmlns:p14="http://schemas.microsoft.com/office/powerpoint/2010/main" val="273201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2823670662"/>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29108"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29109"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2"/>
                        <a:ext cx="9144000" cy="1112805"/>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590495" y="6451044"/>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38</a:t>
            </a:fld>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267419" y="284672"/>
            <a:ext cx="6340197"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大学帰りに居酒屋に行くか</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1894073097"/>
              </p:ext>
            </p:extLst>
          </p:nvPr>
        </p:nvGraphicFramePr>
        <p:xfrm>
          <a:off x="0" y="1390051"/>
          <a:ext cx="8219895" cy="4376790"/>
        </p:xfrm>
        <a:graphic>
          <a:graphicData uri="http://schemas.openxmlformats.org/drawingml/2006/chart">
            <c:chart xmlns:c="http://schemas.openxmlformats.org/drawingml/2006/chart" xmlns:r="http://schemas.openxmlformats.org/officeDocument/2006/relationships" r:id="rId7"/>
          </a:graphicData>
        </a:graphic>
      </p:graphicFrame>
      <p:sp>
        <p:nvSpPr>
          <p:cNvPr id="2" name="テキスト ボックス 1"/>
          <p:cNvSpPr txBox="1"/>
          <p:nvPr/>
        </p:nvSpPr>
        <p:spPr>
          <a:xfrm>
            <a:off x="8219895" y="1833282"/>
            <a:ext cx="617477" cy="369332"/>
          </a:xfrm>
          <a:prstGeom prst="rect">
            <a:avLst/>
          </a:prstGeom>
          <a:noFill/>
        </p:spPr>
        <p:txBody>
          <a:bodyPr wrap="none" rtlCol="0">
            <a:spAutoFit/>
          </a:bodyPr>
          <a:lstStyle/>
          <a:p>
            <a:r>
              <a:rPr kumimoji="1" lang="en-US" altLang="ja-JP" dirty="0">
                <a:latin typeface="Meiryo" charset="-128"/>
                <a:ea typeface="Meiryo" charset="-128"/>
                <a:cs typeface="Meiryo" charset="-128"/>
              </a:rPr>
              <a:t>(</a:t>
            </a:r>
            <a:r>
              <a:rPr kumimoji="1" lang="ja-JP" altLang="en-US" dirty="0">
                <a:latin typeface="Meiryo" charset="-128"/>
                <a:ea typeface="Meiryo" charset="-128"/>
                <a:cs typeface="Meiryo" charset="-128"/>
              </a:rPr>
              <a:t>人</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9" name="テキスト ボックス 8"/>
          <p:cNvSpPr txBox="1"/>
          <p:nvPr/>
        </p:nvSpPr>
        <p:spPr>
          <a:xfrm>
            <a:off x="7837870" y="5626409"/>
            <a:ext cx="970137" cy="369332"/>
          </a:xfrm>
          <a:prstGeom prst="rect">
            <a:avLst/>
          </a:prstGeom>
          <a:noFill/>
        </p:spPr>
        <p:txBody>
          <a:bodyPr wrap="none" rtlCol="0">
            <a:spAutoFit/>
          </a:bodyPr>
          <a:lstStyle/>
          <a:p>
            <a:r>
              <a:rPr kumimoji="1" lang="en-US" altLang="ja-JP" dirty="0">
                <a:latin typeface="+mn-ea"/>
              </a:rPr>
              <a:t>N=186</a:t>
            </a:r>
            <a:endParaRPr kumimoji="1" lang="ja-JP" altLang="en-US" dirty="0">
              <a:latin typeface="+mn-ea"/>
            </a:endParaRPr>
          </a:p>
        </p:txBody>
      </p:sp>
      <p:pic>
        <p:nvPicPr>
          <p:cNvPr id="11" name="図 10"/>
          <p:cNvPicPr>
            <a:picLocks noChangeAspect="1"/>
          </p:cNvPicPr>
          <p:nvPr/>
        </p:nvPicPr>
        <p:blipFill>
          <a:blip r:embed="rId8"/>
          <a:stretch>
            <a:fillRect/>
          </a:stretch>
        </p:blipFill>
        <p:spPr>
          <a:xfrm>
            <a:off x="6668414" y="104245"/>
            <a:ext cx="2107096" cy="888313"/>
          </a:xfrm>
          <a:prstGeom prst="rect">
            <a:avLst/>
          </a:prstGeom>
        </p:spPr>
      </p:pic>
    </p:spTree>
    <p:extLst>
      <p:ext uri="{BB962C8B-B14F-4D97-AF65-F5344CB8AC3E}">
        <p14:creationId xmlns:p14="http://schemas.microsoft.com/office/powerpoint/2010/main" val="1088282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nvPr>
        </p:nvGraphicFramePr>
        <p:xfrm>
          <a:off x="0" y="7"/>
          <a:ext cx="9144000" cy="1112805"/>
        </p:xfrm>
        <a:graphic>
          <a:graphicData uri="http://schemas.openxmlformats.org/presentationml/2006/ole">
            <mc:AlternateContent xmlns:mc="http://schemas.openxmlformats.org/markup-compatibility/2006">
              <mc:Choice xmlns:v="urn:schemas-microsoft-com:vml" Requires="v">
                <p:oleObj spid="_x0000_s130091"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7"/>
                        <a:ext cx="9144000" cy="1112805"/>
                      </a:xfrm>
                      <a:prstGeom prst="rect">
                        <a:avLst/>
                      </a:prstGeom>
                    </p:spPr>
                  </p:pic>
                </p:oleObj>
              </mc:Fallback>
            </mc:AlternateContent>
          </a:graphicData>
        </a:graphic>
      </p:graphicFrame>
      <p:sp>
        <p:nvSpPr>
          <p:cNvPr id="6" name="テキスト ボックス 5"/>
          <p:cNvSpPr txBox="1"/>
          <p:nvPr/>
        </p:nvSpPr>
        <p:spPr>
          <a:xfrm>
            <a:off x="267422" y="284672"/>
            <a:ext cx="5314275"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支払額と滞在時間より</a:t>
            </a:r>
          </a:p>
        </p:txBody>
      </p:sp>
      <p:sp>
        <p:nvSpPr>
          <p:cNvPr id="7" name="テキスト ボックス 6"/>
          <p:cNvSpPr txBox="1"/>
          <p:nvPr/>
        </p:nvSpPr>
        <p:spPr>
          <a:xfrm>
            <a:off x="3498580" y="4929809"/>
            <a:ext cx="184731" cy="369332"/>
          </a:xfrm>
          <a:prstGeom prst="rect">
            <a:avLst/>
          </a:prstGeom>
          <a:noFill/>
        </p:spPr>
        <p:txBody>
          <a:bodyPr wrap="none" rtlCol="0">
            <a:spAutoFit/>
          </a:bodyPr>
          <a:lstStyle/>
          <a:p>
            <a:endParaRPr lang="ja-JP" altLang="en-US">
              <a:solidFill>
                <a:prstClr val="black"/>
              </a:solidFill>
            </a:endParaRPr>
          </a:p>
        </p:txBody>
      </p:sp>
      <p:sp>
        <p:nvSpPr>
          <p:cNvPr id="8" name="テキスト ボックス 7"/>
          <p:cNvSpPr txBox="1"/>
          <p:nvPr/>
        </p:nvSpPr>
        <p:spPr>
          <a:xfrm>
            <a:off x="820275" y="1653527"/>
            <a:ext cx="8517896" cy="2616101"/>
          </a:xfrm>
          <a:prstGeom prst="rect">
            <a:avLst/>
          </a:prstGeom>
          <a:noFill/>
        </p:spPr>
        <p:txBody>
          <a:bodyPr wrap="square" rtlCol="0">
            <a:spAutoFit/>
          </a:bodyPr>
          <a:lstStyle/>
          <a:p>
            <a:r>
              <a:rPr lang="ja-JP" altLang="en-US" sz="3200" dirty="0">
                <a:solidFill>
                  <a:prstClr val="black"/>
                </a:solidFill>
                <a:latin typeface="Meiryo" charset="-128"/>
                <a:ea typeface="Meiryo" charset="-128"/>
                <a:cs typeface="Meiryo" charset="-128"/>
              </a:rPr>
              <a:t>・一人で居酒屋に行くことはほとんどない</a:t>
            </a:r>
            <a:endParaRPr lang="en-US" altLang="ja-JP" sz="3200" dirty="0">
              <a:solidFill>
                <a:prstClr val="black"/>
              </a:solidFill>
              <a:latin typeface="Meiryo" charset="-128"/>
              <a:ea typeface="Meiryo" charset="-128"/>
              <a:cs typeface="Meiryo" charset="-128"/>
            </a:endParaRPr>
          </a:p>
          <a:p>
            <a:endParaRPr lang="en-US" altLang="ja-JP" sz="3200" dirty="0">
              <a:solidFill>
                <a:prstClr val="black"/>
              </a:solidFill>
              <a:latin typeface="Meiryo" charset="-128"/>
              <a:ea typeface="Meiryo" charset="-128"/>
              <a:cs typeface="Meiryo" charset="-128"/>
            </a:endParaRPr>
          </a:p>
          <a:p>
            <a:r>
              <a:rPr lang="ja-JP" altLang="en-US" sz="3200" dirty="0">
                <a:solidFill>
                  <a:prstClr val="black"/>
                </a:solidFill>
                <a:latin typeface="Meiryo" charset="-128"/>
                <a:ea typeface="Meiryo" charset="-128"/>
                <a:cs typeface="Meiryo" charset="-128"/>
              </a:rPr>
              <a:t>・大学帰りに居酒屋によることもない</a:t>
            </a:r>
            <a:endParaRPr lang="en-US" altLang="ja-JP" sz="3200" dirty="0">
              <a:solidFill>
                <a:prstClr val="black"/>
              </a:solidFill>
              <a:latin typeface="Meiryo" charset="-128"/>
              <a:ea typeface="Meiryo" charset="-128"/>
              <a:cs typeface="Meiryo" charset="-128"/>
            </a:endParaRPr>
          </a:p>
          <a:p>
            <a:endParaRPr lang="en-US" altLang="ja-JP" sz="3200" dirty="0">
              <a:solidFill>
                <a:prstClr val="black"/>
              </a:solidFill>
              <a:latin typeface="Meiryo" charset="-128"/>
              <a:ea typeface="Meiryo" charset="-128"/>
              <a:cs typeface="Meiryo" charset="-128"/>
            </a:endParaRPr>
          </a:p>
          <a:p>
            <a:endParaRPr lang="ja-JP" altLang="en-US" sz="3600" dirty="0">
              <a:solidFill>
                <a:prstClr val="black"/>
              </a:solidFill>
              <a:latin typeface="Meiryo" charset="-128"/>
              <a:ea typeface="Meiryo" charset="-128"/>
              <a:cs typeface="Meiryo" charset="-128"/>
            </a:endParaRPr>
          </a:p>
        </p:txBody>
      </p:sp>
      <p:pic>
        <p:nvPicPr>
          <p:cNvPr id="10" name="図 9"/>
          <p:cNvPicPr>
            <a:picLocks noChangeAspect="1"/>
          </p:cNvPicPr>
          <p:nvPr/>
        </p:nvPicPr>
        <p:blipFill>
          <a:blip r:embed="rId5"/>
          <a:stretch>
            <a:fillRect/>
          </a:stretch>
        </p:blipFill>
        <p:spPr>
          <a:xfrm>
            <a:off x="6668414" y="104245"/>
            <a:ext cx="2107096" cy="888313"/>
          </a:xfrm>
          <a:prstGeom prst="rect">
            <a:avLst/>
          </a:prstGeom>
        </p:spPr>
      </p:pic>
      <p:sp>
        <p:nvSpPr>
          <p:cNvPr id="3" name="左大かっこ 2"/>
          <p:cNvSpPr/>
          <p:nvPr/>
        </p:nvSpPr>
        <p:spPr>
          <a:xfrm>
            <a:off x="911349" y="1653527"/>
            <a:ext cx="240213" cy="1851231"/>
          </a:xfrm>
          <a:prstGeom prst="leftBracket">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テキスト ボックス 3"/>
          <p:cNvSpPr txBox="1"/>
          <p:nvPr/>
        </p:nvSpPr>
        <p:spPr>
          <a:xfrm>
            <a:off x="820275" y="4203728"/>
            <a:ext cx="7571303" cy="584775"/>
          </a:xfrm>
          <a:prstGeom prst="rect">
            <a:avLst/>
          </a:prstGeom>
          <a:noFill/>
        </p:spPr>
        <p:txBody>
          <a:bodyPr wrap="none" rtlCol="0">
            <a:spAutoFit/>
          </a:bodyPr>
          <a:lstStyle/>
          <a:p>
            <a:r>
              <a:rPr lang="ja-JP" altLang="en-US" sz="3200" dirty="0"/>
              <a:t>飲み自体が特別なイベントになっている</a:t>
            </a:r>
            <a:endParaRPr kumimoji="1" lang="ja-JP" altLang="en-US" sz="3200" dirty="0"/>
          </a:p>
        </p:txBody>
      </p:sp>
      <p:sp>
        <p:nvSpPr>
          <p:cNvPr id="35" name="U ターン矢印 34"/>
          <p:cNvSpPr/>
          <p:nvPr/>
        </p:nvSpPr>
        <p:spPr>
          <a:xfrm rot="5400000" flipV="1">
            <a:off x="-499973" y="3215705"/>
            <a:ext cx="2176327" cy="578106"/>
          </a:xfrm>
          <a:prstGeom prst="uturnArrow">
            <a:avLst>
              <a:gd name="adj1" fmla="val 14452"/>
              <a:gd name="adj2" fmla="val 25000"/>
              <a:gd name="adj3" fmla="val 25000"/>
              <a:gd name="adj4" fmla="val 43750"/>
              <a:gd name="adj5" fmla="val 10000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36" name="正方形/長方形 35"/>
          <p:cNvSpPr/>
          <p:nvPr/>
        </p:nvSpPr>
        <p:spPr>
          <a:xfrm>
            <a:off x="5" y="4918764"/>
            <a:ext cx="9151373" cy="99481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3600" dirty="0">
                <a:solidFill>
                  <a:schemeClr val="tx1">
                    <a:lumMod val="95000"/>
                    <a:lumOff val="5000"/>
                  </a:schemeClr>
                </a:solidFill>
                <a:latin typeface="メイリオ" panose="020B0604030504040204" pitchFamily="50" charset="-128"/>
                <a:ea typeface="メイリオ" panose="020B0604030504040204" pitchFamily="50" charset="-128"/>
              </a:rPr>
              <a:t>ちょい飲みのような手軽さがない</a:t>
            </a:r>
            <a:endParaRPr lang="en-US" altLang="ja-JP" sz="3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4" name="スライド番号プレースホルダー 2"/>
          <p:cNvSpPr>
            <a:spLocks noGrp="1"/>
          </p:cNvSpPr>
          <p:nvPr>
            <p:ph type="sldNum" sz="quarter" idx="12"/>
          </p:nvPr>
        </p:nvSpPr>
        <p:spPr>
          <a:xfrm>
            <a:off x="-1590495" y="6451044"/>
            <a:ext cx="2057400" cy="365125"/>
          </a:xfrm>
        </p:spPr>
        <p:txBody>
          <a:bodyPr/>
          <a:lstStyle/>
          <a:p>
            <a:r>
              <a:rPr lang="en-US" altLang="ja-JP" sz="1050" b="1" dirty="0">
                <a:solidFill>
                  <a:srgbClr val="FF097A"/>
                </a:solidFill>
                <a:latin typeface="メイリオ" panose="020B0604030504040204" pitchFamily="50" charset="-128"/>
                <a:ea typeface="メイリオ" panose="020B0604030504040204" pitchFamily="50" charset="-128"/>
              </a:rPr>
              <a:t>39</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7924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8AAE439-211D-4B59-8A98-A1DB2FEA5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444" y="0"/>
            <a:ext cx="10287000" cy="6858000"/>
          </a:xfrm>
          <a:prstGeom prst="rect">
            <a:avLst/>
          </a:prstGeom>
        </p:spPr>
      </p:pic>
      <p:sp>
        <p:nvSpPr>
          <p:cNvPr id="3" name="正方形/長方形 2"/>
          <p:cNvSpPr/>
          <p:nvPr/>
        </p:nvSpPr>
        <p:spPr>
          <a:xfrm>
            <a:off x="300640" y="295811"/>
            <a:ext cx="8542724" cy="1015663"/>
          </a:xfrm>
          <a:prstGeom prst="rect">
            <a:avLst/>
          </a:prstGeom>
          <a:noFill/>
        </p:spPr>
        <p:txBody>
          <a:bodyPr wrap="none" lIns="91440" tIns="45720" rIns="91440" bIns="45720">
            <a:spAutoFit/>
          </a:bodyPr>
          <a:lstStyle/>
          <a:p>
            <a:pPr algn="ctr"/>
            <a:r>
              <a:rPr lang="ja-JP" altLang="en-US" sz="6000" b="1" spc="-75" dirty="0">
                <a:ln w="38100" cmpd="sng">
                  <a:solidFill>
                    <a:srgbClr val="FF097A"/>
                  </a:solidFill>
                </a:ln>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みなさんご存知ですか？</a:t>
            </a:r>
            <a:endParaRPr lang="ja-JP" altLang="en-US" sz="6000" b="1" dirty="0">
              <a:ln w="0"/>
              <a:solidFill>
                <a:srgbClr val="FF2087"/>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スライド番号プレースホルダー 5"/>
          <p:cNvSpPr>
            <a:spLocks noGrp="1"/>
          </p:cNvSpPr>
          <p:nvPr>
            <p:ph type="sldNum" sz="quarter" idx="12"/>
          </p:nvPr>
        </p:nvSpPr>
        <p:spPr>
          <a:xfrm>
            <a:off x="-1676760" y="6492876"/>
            <a:ext cx="2057400" cy="365125"/>
          </a:xfrm>
        </p:spPr>
        <p:txBody>
          <a:bodyPr/>
          <a:lstStyle/>
          <a:p>
            <a:fld id="{7718CC9B-2CC5-42B3-82AA-278B12529632}" type="slidenum">
              <a:rPr lang="ja-JP" altLang="en-US" sz="1050" b="1">
                <a:solidFill>
                  <a:srgbClr val="FF097A"/>
                </a:solidFill>
                <a:latin typeface="メイリオ" panose="020B0604030504040204" pitchFamily="50" charset="-128"/>
                <a:ea typeface="メイリオ" panose="020B0604030504040204" pitchFamily="50" charset="-128"/>
              </a:rPr>
              <a:pPr/>
              <a:t>4</a:t>
            </a:fld>
            <a:endParaRPr lang="ja-JP" alt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9483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638253121"/>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51446" name="Worksheet" r:id="rId3" imgW="12138554" imgH="5707270" progId="Excel.Sheet.12">
                  <p:embed/>
                </p:oleObj>
              </mc:Choice>
              <mc:Fallback>
                <p:oleObj name="Worksheet" r:id="rId3" imgW="12138554" imgH="5707270" progId="Excel.Sheet.12">
                  <p:embed/>
                  <p:pic>
                    <p:nvPicPr>
                      <p:cNvPr id="27" name="オブジェクト 26"/>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1591693040"/>
              </p:ext>
            </p:extLst>
          </p:nvPr>
        </p:nvGraphicFramePr>
        <p:xfrm>
          <a:off x="0" y="6043613"/>
          <a:ext cx="9144000" cy="814387"/>
        </p:xfrm>
        <a:graphic>
          <a:graphicData uri="http://schemas.openxmlformats.org/presentationml/2006/ole">
            <mc:AlternateContent xmlns:mc="http://schemas.openxmlformats.org/markup-compatibility/2006">
              <mc:Choice xmlns:v="urn:schemas-microsoft-com:vml" Requires="v">
                <p:oleObj spid="_x0000_s51447" name="Worksheet" r:id="rId5" imgW="12138554" imgH="5707270" progId="Excel.Sheet.12">
                  <p:embed/>
                </p:oleObj>
              </mc:Choice>
              <mc:Fallback>
                <p:oleObj name="Worksheet" r:id="rId5" imgW="12138554" imgH="5707270" progId="Excel.Sheet.12">
                  <p:embed/>
                  <p:pic>
                    <p:nvPicPr>
                      <p:cNvPr id="28" name="オブジェクト 27"/>
                      <p:cNvPicPr/>
                      <p:nvPr/>
                    </p:nvPicPr>
                    <p:blipFill>
                      <a:blip r:embed="rId4">
                        <a:lum/>
                      </a:blip>
                      <a:stretch>
                        <a:fillRect/>
                      </a:stretch>
                    </p:blipFill>
                    <p:spPr>
                      <a:xfrm>
                        <a:off x="0" y="6043613"/>
                        <a:ext cx="9144000" cy="814387"/>
                      </a:xfrm>
                      <a:prstGeom prst="rect">
                        <a:avLst/>
                      </a:prstGeom>
                    </p:spPr>
                  </p:pic>
                </p:oleObj>
              </mc:Fallback>
            </mc:AlternateContent>
          </a:graphicData>
        </a:graphic>
      </p:graphicFrame>
      <p:grpSp>
        <p:nvGrpSpPr>
          <p:cNvPr id="4" name="グループ化 3"/>
          <p:cNvGrpSpPr/>
          <p:nvPr/>
        </p:nvGrpSpPr>
        <p:grpSpPr>
          <a:xfrm>
            <a:off x="0" y="0"/>
            <a:ext cx="9144000" cy="6858000"/>
            <a:chOff x="0" y="0"/>
            <a:chExt cx="9144000" cy="4173460"/>
          </a:xfrm>
          <a:solidFill>
            <a:srgbClr val="700000"/>
          </a:solidFill>
        </p:grpSpPr>
        <p:sp>
          <p:nvSpPr>
            <p:cNvPr id="5" name="Freeform 5"/>
            <p:cNvSpPr>
              <a:spLocks/>
            </p:cNvSpPr>
            <p:nvPr/>
          </p:nvSpPr>
          <p:spPr bwMode="auto">
            <a:xfrm>
              <a:off x="0" y="268210"/>
              <a:ext cx="9144000" cy="3905250"/>
            </a:xfrm>
            <a:custGeom>
              <a:avLst/>
              <a:gdLst>
                <a:gd name="T0" fmla="*/ 0 w 5760"/>
                <a:gd name="T1" fmla="*/ 2460 h 2460"/>
                <a:gd name="T2" fmla="*/ 1102 w 5760"/>
                <a:gd name="T3" fmla="*/ 2460 h 2460"/>
                <a:gd name="T4" fmla="*/ 1118 w 5760"/>
                <a:gd name="T5" fmla="*/ 2134 h 2460"/>
                <a:gd name="T6" fmla="*/ 1136 w 5760"/>
                <a:gd name="T7" fmla="*/ 1632 h 2460"/>
                <a:gd name="T8" fmla="*/ 1150 w 5760"/>
                <a:gd name="T9" fmla="*/ 994 h 2460"/>
                <a:gd name="T10" fmla="*/ 1152 w 5760"/>
                <a:gd name="T11" fmla="*/ 648 h 2460"/>
                <a:gd name="T12" fmla="*/ 1160 w 5760"/>
                <a:gd name="T13" fmla="*/ 1326 h 2460"/>
                <a:gd name="T14" fmla="*/ 1178 w 5760"/>
                <a:gd name="T15" fmla="*/ 1906 h 2460"/>
                <a:gd name="T16" fmla="*/ 1196 w 5760"/>
                <a:gd name="T17" fmla="*/ 2310 h 2460"/>
                <a:gd name="T18" fmla="*/ 2254 w 5760"/>
                <a:gd name="T19" fmla="*/ 2460 h 2460"/>
                <a:gd name="T20" fmla="*/ 2262 w 5760"/>
                <a:gd name="T21" fmla="*/ 2310 h 2460"/>
                <a:gd name="T22" fmla="*/ 2280 w 5760"/>
                <a:gd name="T23" fmla="*/ 1906 h 2460"/>
                <a:gd name="T24" fmla="*/ 2296 w 5760"/>
                <a:gd name="T25" fmla="*/ 1326 h 2460"/>
                <a:gd name="T26" fmla="*/ 2304 w 5760"/>
                <a:gd name="T27" fmla="*/ 648 h 2460"/>
                <a:gd name="T28" fmla="*/ 2306 w 5760"/>
                <a:gd name="T29" fmla="*/ 994 h 2460"/>
                <a:gd name="T30" fmla="*/ 2320 w 5760"/>
                <a:gd name="T31" fmla="*/ 1632 h 2460"/>
                <a:gd name="T32" fmla="*/ 2340 w 5760"/>
                <a:gd name="T33" fmla="*/ 2134 h 2460"/>
                <a:gd name="T34" fmla="*/ 2356 w 5760"/>
                <a:gd name="T35" fmla="*/ 2460 h 2460"/>
                <a:gd name="T36" fmla="*/ 3406 w 5760"/>
                <a:gd name="T37" fmla="*/ 2460 h 2460"/>
                <a:gd name="T38" fmla="*/ 3422 w 5760"/>
                <a:gd name="T39" fmla="*/ 2134 h 2460"/>
                <a:gd name="T40" fmla="*/ 3440 w 5760"/>
                <a:gd name="T41" fmla="*/ 1632 h 2460"/>
                <a:gd name="T42" fmla="*/ 3454 w 5760"/>
                <a:gd name="T43" fmla="*/ 994 h 2460"/>
                <a:gd name="T44" fmla="*/ 3456 w 5760"/>
                <a:gd name="T45" fmla="*/ 648 h 2460"/>
                <a:gd name="T46" fmla="*/ 3464 w 5760"/>
                <a:gd name="T47" fmla="*/ 1326 h 2460"/>
                <a:gd name="T48" fmla="*/ 3482 w 5760"/>
                <a:gd name="T49" fmla="*/ 1906 h 2460"/>
                <a:gd name="T50" fmla="*/ 3500 w 5760"/>
                <a:gd name="T51" fmla="*/ 2310 h 2460"/>
                <a:gd name="T52" fmla="*/ 4558 w 5760"/>
                <a:gd name="T53" fmla="*/ 2460 h 2460"/>
                <a:gd name="T54" fmla="*/ 4566 w 5760"/>
                <a:gd name="T55" fmla="*/ 2310 h 2460"/>
                <a:gd name="T56" fmla="*/ 4584 w 5760"/>
                <a:gd name="T57" fmla="*/ 1906 h 2460"/>
                <a:gd name="T58" fmla="*/ 4600 w 5760"/>
                <a:gd name="T59" fmla="*/ 1326 h 2460"/>
                <a:gd name="T60" fmla="*/ 4608 w 5760"/>
                <a:gd name="T61" fmla="*/ 648 h 2460"/>
                <a:gd name="T62" fmla="*/ 4610 w 5760"/>
                <a:gd name="T63" fmla="*/ 994 h 2460"/>
                <a:gd name="T64" fmla="*/ 4624 w 5760"/>
                <a:gd name="T65" fmla="*/ 1632 h 2460"/>
                <a:gd name="T66" fmla="*/ 4644 w 5760"/>
                <a:gd name="T67" fmla="*/ 2134 h 2460"/>
                <a:gd name="T68" fmla="*/ 4660 w 5760"/>
                <a:gd name="T69" fmla="*/ 2460 h 2460"/>
                <a:gd name="T70" fmla="*/ 5760 w 5760"/>
                <a:gd name="T71"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0" h="2460">
                  <a:moveTo>
                    <a:pt x="0" y="0"/>
                  </a:moveTo>
                  <a:lnTo>
                    <a:pt x="0" y="2460"/>
                  </a:lnTo>
                  <a:lnTo>
                    <a:pt x="1102" y="2460"/>
                  </a:lnTo>
                  <a:lnTo>
                    <a:pt x="1102" y="2460"/>
                  </a:lnTo>
                  <a:lnTo>
                    <a:pt x="1110" y="2310"/>
                  </a:lnTo>
                  <a:lnTo>
                    <a:pt x="1118" y="2134"/>
                  </a:lnTo>
                  <a:lnTo>
                    <a:pt x="1128" y="1906"/>
                  </a:lnTo>
                  <a:lnTo>
                    <a:pt x="1136" y="1632"/>
                  </a:lnTo>
                  <a:lnTo>
                    <a:pt x="1144" y="1326"/>
                  </a:lnTo>
                  <a:lnTo>
                    <a:pt x="1150" y="994"/>
                  </a:lnTo>
                  <a:lnTo>
                    <a:pt x="1152" y="648"/>
                  </a:lnTo>
                  <a:lnTo>
                    <a:pt x="1152" y="648"/>
                  </a:lnTo>
                  <a:lnTo>
                    <a:pt x="1154" y="994"/>
                  </a:lnTo>
                  <a:lnTo>
                    <a:pt x="1160" y="1326"/>
                  </a:lnTo>
                  <a:lnTo>
                    <a:pt x="1168" y="1632"/>
                  </a:lnTo>
                  <a:lnTo>
                    <a:pt x="1178" y="1906"/>
                  </a:lnTo>
                  <a:lnTo>
                    <a:pt x="1188" y="2134"/>
                  </a:lnTo>
                  <a:lnTo>
                    <a:pt x="1196" y="2310"/>
                  </a:lnTo>
                  <a:lnTo>
                    <a:pt x="1204" y="2460"/>
                  </a:lnTo>
                  <a:lnTo>
                    <a:pt x="2254" y="2460"/>
                  </a:lnTo>
                  <a:lnTo>
                    <a:pt x="2254" y="2460"/>
                  </a:lnTo>
                  <a:lnTo>
                    <a:pt x="2262" y="2310"/>
                  </a:lnTo>
                  <a:lnTo>
                    <a:pt x="2270" y="2134"/>
                  </a:lnTo>
                  <a:lnTo>
                    <a:pt x="2280" y="1906"/>
                  </a:lnTo>
                  <a:lnTo>
                    <a:pt x="2288" y="1632"/>
                  </a:lnTo>
                  <a:lnTo>
                    <a:pt x="2296" y="1326"/>
                  </a:lnTo>
                  <a:lnTo>
                    <a:pt x="2302" y="994"/>
                  </a:lnTo>
                  <a:lnTo>
                    <a:pt x="2304" y="648"/>
                  </a:lnTo>
                  <a:lnTo>
                    <a:pt x="2304" y="648"/>
                  </a:lnTo>
                  <a:lnTo>
                    <a:pt x="2306" y="994"/>
                  </a:lnTo>
                  <a:lnTo>
                    <a:pt x="2312" y="1326"/>
                  </a:lnTo>
                  <a:lnTo>
                    <a:pt x="2320" y="1632"/>
                  </a:lnTo>
                  <a:lnTo>
                    <a:pt x="2330" y="1906"/>
                  </a:lnTo>
                  <a:lnTo>
                    <a:pt x="2340" y="2134"/>
                  </a:lnTo>
                  <a:lnTo>
                    <a:pt x="2348" y="2310"/>
                  </a:lnTo>
                  <a:lnTo>
                    <a:pt x="2356" y="2460"/>
                  </a:lnTo>
                  <a:lnTo>
                    <a:pt x="3406" y="2460"/>
                  </a:lnTo>
                  <a:lnTo>
                    <a:pt x="3406" y="2460"/>
                  </a:lnTo>
                  <a:lnTo>
                    <a:pt x="3414" y="2310"/>
                  </a:lnTo>
                  <a:lnTo>
                    <a:pt x="3422" y="2134"/>
                  </a:lnTo>
                  <a:lnTo>
                    <a:pt x="3432" y="1906"/>
                  </a:lnTo>
                  <a:lnTo>
                    <a:pt x="3440" y="1632"/>
                  </a:lnTo>
                  <a:lnTo>
                    <a:pt x="3448" y="1326"/>
                  </a:lnTo>
                  <a:lnTo>
                    <a:pt x="3454" y="994"/>
                  </a:lnTo>
                  <a:lnTo>
                    <a:pt x="3456" y="648"/>
                  </a:lnTo>
                  <a:lnTo>
                    <a:pt x="3456" y="648"/>
                  </a:lnTo>
                  <a:lnTo>
                    <a:pt x="3458" y="994"/>
                  </a:lnTo>
                  <a:lnTo>
                    <a:pt x="3464" y="1326"/>
                  </a:lnTo>
                  <a:lnTo>
                    <a:pt x="3472" y="1632"/>
                  </a:lnTo>
                  <a:lnTo>
                    <a:pt x="3482" y="1906"/>
                  </a:lnTo>
                  <a:lnTo>
                    <a:pt x="3492" y="2134"/>
                  </a:lnTo>
                  <a:lnTo>
                    <a:pt x="3500" y="2310"/>
                  </a:lnTo>
                  <a:lnTo>
                    <a:pt x="3508" y="2460"/>
                  </a:lnTo>
                  <a:lnTo>
                    <a:pt x="4558" y="2460"/>
                  </a:lnTo>
                  <a:lnTo>
                    <a:pt x="4558" y="2460"/>
                  </a:lnTo>
                  <a:lnTo>
                    <a:pt x="4566" y="2310"/>
                  </a:lnTo>
                  <a:lnTo>
                    <a:pt x="4574" y="2134"/>
                  </a:lnTo>
                  <a:lnTo>
                    <a:pt x="4584" y="1906"/>
                  </a:lnTo>
                  <a:lnTo>
                    <a:pt x="4592" y="1632"/>
                  </a:lnTo>
                  <a:lnTo>
                    <a:pt x="4600" y="1326"/>
                  </a:lnTo>
                  <a:lnTo>
                    <a:pt x="4606" y="994"/>
                  </a:lnTo>
                  <a:lnTo>
                    <a:pt x="4608" y="648"/>
                  </a:lnTo>
                  <a:lnTo>
                    <a:pt x="4608" y="648"/>
                  </a:lnTo>
                  <a:lnTo>
                    <a:pt x="4610" y="994"/>
                  </a:lnTo>
                  <a:lnTo>
                    <a:pt x="4616" y="1326"/>
                  </a:lnTo>
                  <a:lnTo>
                    <a:pt x="4624" y="1632"/>
                  </a:lnTo>
                  <a:lnTo>
                    <a:pt x="4634" y="1906"/>
                  </a:lnTo>
                  <a:lnTo>
                    <a:pt x="4644" y="2134"/>
                  </a:lnTo>
                  <a:lnTo>
                    <a:pt x="4652" y="2310"/>
                  </a:lnTo>
                  <a:lnTo>
                    <a:pt x="4660" y="2460"/>
                  </a:lnTo>
                  <a:lnTo>
                    <a:pt x="5760" y="2460"/>
                  </a:lnTo>
                  <a:lnTo>
                    <a:pt x="576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6" name="正方形/長方形 5"/>
            <p:cNvSpPr/>
            <p:nvPr/>
          </p:nvSpPr>
          <p:spPr>
            <a:xfrm>
              <a:off x="115910"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846831"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77752"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308673"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039594"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770514"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p:nvPr/>
          </p:nvCxnSpPr>
          <p:spPr>
            <a:xfrm>
              <a:off x="0" y="618186"/>
              <a:ext cx="9144000" cy="0"/>
            </a:xfrm>
            <a:prstGeom prst="line">
              <a:avLst/>
            </a:prstGeom>
            <a:grpFill/>
            <a:ln w="15875">
              <a:solidFill>
                <a:srgbClr val="A40000"/>
              </a:solidFill>
              <a:prstDash val="lgDash"/>
            </a:ln>
          </p:spPr>
          <p:style>
            <a:lnRef idx="1">
              <a:schemeClr val="accent1"/>
            </a:lnRef>
            <a:fillRef idx="0">
              <a:schemeClr val="accent1"/>
            </a:fillRef>
            <a:effectRef idx="0">
              <a:schemeClr val="accent1"/>
            </a:effectRef>
            <a:fontRef idx="minor">
              <a:schemeClr val="tx1"/>
            </a:fontRef>
          </p:style>
        </p:cxnSp>
        <p:grpSp>
          <p:nvGrpSpPr>
            <p:cNvPr id="13" name="Group 8"/>
            <p:cNvGrpSpPr>
              <a:grpSpLocks noChangeAspect="1"/>
            </p:cNvGrpSpPr>
            <p:nvPr/>
          </p:nvGrpSpPr>
          <p:grpSpPr bwMode="auto">
            <a:xfrm>
              <a:off x="0" y="3455910"/>
              <a:ext cx="9144000" cy="717550"/>
              <a:chOff x="0" y="2798"/>
              <a:chExt cx="5760" cy="452"/>
            </a:xfrm>
            <a:grpFill/>
          </p:grpSpPr>
          <p:sp>
            <p:nvSpPr>
              <p:cNvPr id="14" name="Freeform 9"/>
              <p:cNvSpPr>
                <a:spLocks/>
              </p:cNvSpPr>
              <p:nvPr/>
            </p:nvSpPr>
            <p:spPr bwMode="auto">
              <a:xfrm>
                <a:off x="2334"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10"/>
              <p:cNvSpPr>
                <a:spLocks/>
              </p:cNvSpPr>
              <p:nvPr/>
            </p:nvSpPr>
            <p:spPr bwMode="auto">
              <a:xfrm>
                <a:off x="0" y="2798"/>
                <a:ext cx="1124" cy="452"/>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1"/>
              <p:cNvSpPr>
                <a:spLocks/>
              </p:cNvSpPr>
              <p:nvPr/>
            </p:nvSpPr>
            <p:spPr bwMode="auto">
              <a:xfrm>
                <a:off x="1182"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12"/>
              <p:cNvSpPr>
                <a:spLocks/>
              </p:cNvSpPr>
              <p:nvPr/>
            </p:nvSpPr>
            <p:spPr bwMode="auto">
              <a:xfrm>
                <a:off x="4638" y="2798"/>
                <a:ext cx="1122" cy="452"/>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3"/>
              <p:cNvSpPr>
                <a:spLocks/>
              </p:cNvSpPr>
              <p:nvPr/>
            </p:nvSpPr>
            <p:spPr bwMode="auto">
              <a:xfrm>
                <a:off x="3486"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19" name="テキスト ボックス 18"/>
          <p:cNvSpPr txBox="1"/>
          <p:nvPr/>
        </p:nvSpPr>
        <p:spPr>
          <a:xfrm>
            <a:off x="2253206" y="1076881"/>
            <a:ext cx="4637588" cy="1107996"/>
          </a:xfrm>
          <a:prstGeom prst="rect">
            <a:avLst/>
          </a:prstGeom>
          <a:noFill/>
        </p:spPr>
        <p:txBody>
          <a:bodyPr wrap="square" rtlCol="0">
            <a:spAutoFit/>
          </a:bodyPr>
          <a:lstStyle/>
          <a:p>
            <a:pPr algn="dist"/>
            <a:r>
              <a:rPr lang="ja-JP" altLang="en-US" sz="6600" dirty="0">
                <a:solidFill>
                  <a:schemeClr val="bg1"/>
                </a:solidFill>
                <a:latin typeface="HGS行書体" panose="03000600000000000000" pitchFamily="66" charset="-128"/>
                <a:ea typeface="HGS行書体" panose="03000600000000000000" pitchFamily="66" charset="-128"/>
              </a:rPr>
              <a:t>提案①</a:t>
            </a:r>
            <a:endParaRPr lang="en-US" sz="6600" dirty="0">
              <a:solidFill>
                <a:schemeClr val="bg1"/>
              </a:solidFill>
              <a:latin typeface="HGS行書体" panose="03000600000000000000" pitchFamily="66" charset="-128"/>
              <a:ea typeface="HGS行書体" panose="03000600000000000000" pitchFamily="66" charset="-128"/>
            </a:endParaRPr>
          </a:p>
        </p:txBody>
      </p:sp>
      <p:sp>
        <p:nvSpPr>
          <p:cNvPr id="35" name="Freeform 9"/>
          <p:cNvSpPr>
            <a:spLocks/>
          </p:cNvSpPr>
          <p:nvPr/>
        </p:nvSpPr>
        <p:spPr bwMode="auto">
          <a:xfrm>
            <a:off x="3705225" y="5678893"/>
            <a:ext cx="1736725" cy="1179107"/>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0"/>
          <p:cNvSpPr>
            <a:spLocks/>
          </p:cNvSpPr>
          <p:nvPr/>
        </p:nvSpPr>
        <p:spPr bwMode="auto">
          <a:xfrm>
            <a:off x="0" y="5678893"/>
            <a:ext cx="1784350" cy="1179107"/>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1"/>
          <p:cNvSpPr>
            <a:spLocks/>
          </p:cNvSpPr>
          <p:nvPr/>
        </p:nvSpPr>
        <p:spPr bwMode="auto">
          <a:xfrm>
            <a:off x="1876425" y="5678893"/>
            <a:ext cx="1736725" cy="1179107"/>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
          <p:cNvSpPr>
            <a:spLocks/>
          </p:cNvSpPr>
          <p:nvPr/>
        </p:nvSpPr>
        <p:spPr bwMode="auto">
          <a:xfrm>
            <a:off x="7362826" y="5678893"/>
            <a:ext cx="1781175" cy="1179107"/>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3"/>
          <p:cNvSpPr>
            <a:spLocks/>
          </p:cNvSpPr>
          <p:nvPr/>
        </p:nvSpPr>
        <p:spPr bwMode="auto">
          <a:xfrm>
            <a:off x="5534026" y="5678893"/>
            <a:ext cx="1736725" cy="1179107"/>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774287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 y="1642789"/>
            <a:ext cx="9144000" cy="707886"/>
          </a:xfrm>
          <a:prstGeom prst="rect">
            <a:avLst/>
          </a:prstGeom>
          <a:noFill/>
        </p:spPr>
        <p:txBody>
          <a:bodyPr wrap="square" rtlCol="0">
            <a:spAutoFit/>
          </a:bodyPr>
          <a:lstStyle/>
          <a:p>
            <a:pPr algn="ctr"/>
            <a:r>
              <a:rPr lang="ja-JP" altLang="en-US" sz="4000" dirty="0">
                <a:solidFill>
                  <a:prstClr val="black"/>
                </a:solidFill>
              </a:rPr>
              <a:t>ちょい飲み習慣を定着させるには</a:t>
            </a:r>
            <a:r>
              <a:rPr lang="en-US" altLang="ja-JP" sz="4000" dirty="0">
                <a:solidFill>
                  <a:prstClr val="black"/>
                </a:solidFill>
              </a:rPr>
              <a:t>…</a:t>
            </a:r>
            <a:r>
              <a:rPr lang="ja-JP" altLang="en-US" sz="4000" dirty="0">
                <a:solidFill>
                  <a:prstClr val="black"/>
                </a:solidFill>
              </a:rPr>
              <a:t>？</a:t>
            </a:r>
          </a:p>
        </p:txBody>
      </p:sp>
      <p:sp>
        <p:nvSpPr>
          <p:cNvPr id="5" name="下矢印 4"/>
          <p:cNvSpPr/>
          <p:nvPr/>
        </p:nvSpPr>
        <p:spPr>
          <a:xfrm>
            <a:off x="4277093" y="2613811"/>
            <a:ext cx="211543" cy="492869"/>
          </a:xfrm>
          <a:prstGeom prst="downArrow">
            <a:avLst>
              <a:gd name="adj1" fmla="val 50000"/>
              <a:gd name="adj2" fmla="val 511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FF0000"/>
              </a:solidFill>
            </a:endParaRPr>
          </a:p>
        </p:txBody>
      </p:sp>
      <p:sp>
        <p:nvSpPr>
          <p:cNvPr id="6" name="テキスト ボックス 5"/>
          <p:cNvSpPr txBox="1"/>
          <p:nvPr/>
        </p:nvSpPr>
        <p:spPr>
          <a:xfrm>
            <a:off x="2111302" y="3369817"/>
            <a:ext cx="4543127" cy="769441"/>
          </a:xfrm>
          <a:prstGeom prst="rect">
            <a:avLst/>
          </a:prstGeom>
          <a:noFill/>
        </p:spPr>
        <p:txBody>
          <a:bodyPr wrap="square" rtlCol="0">
            <a:spAutoFit/>
          </a:bodyPr>
          <a:lstStyle/>
          <a:p>
            <a:pPr algn="ctr"/>
            <a:r>
              <a:rPr lang="ja-JP" altLang="en-US" sz="4400" b="1" dirty="0">
                <a:solidFill>
                  <a:prstClr val="black"/>
                </a:solidFill>
              </a:rPr>
              <a:t>きっかけ</a:t>
            </a:r>
            <a:r>
              <a:rPr lang="ja-JP" altLang="en-US" sz="4000" dirty="0">
                <a:solidFill>
                  <a:prstClr val="black"/>
                </a:solidFill>
              </a:rPr>
              <a:t>が必要</a:t>
            </a:r>
          </a:p>
        </p:txBody>
      </p:sp>
      <p:sp>
        <p:nvSpPr>
          <p:cNvPr id="2" name="テキスト ボックス 1"/>
          <p:cNvSpPr txBox="1"/>
          <p:nvPr/>
        </p:nvSpPr>
        <p:spPr>
          <a:xfrm>
            <a:off x="2033503" y="5271481"/>
            <a:ext cx="4698722" cy="769441"/>
          </a:xfrm>
          <a:prstGeom prst="rect">
            <a:avLst/>
          </a:prstGeom>
          <a:noFill/>
        </p:spPr>
        <p:txBody>
          <a:bodyPr wrap="none" rtlCol="0">
            <a:spAutoFit/>
          </a:bodyPr>
          <a:lstStyle/>
          <a:p>
            <a:pPr algn="ctr"/>
            <a:r>
              <a:rPr kumimoji="1" lang="ja-JP" altLang="en-US" sz="4400" b="1" dirty="0">
                <a:solidFill>
                  <a:srgbClr val="FF0000"/>
                </a:solidFill>
              </a:rPr>
              <a:t>イベントを開催！</a:t>
            </a:r>
          </a:p>
        </p:txBody>
      </p:sp>
      <p:sp>
        <p:nvSpPr>
          <p:cNvPr id="9" name="下矢印 4"/>
          <p:cNvSpPr/>
          <p:nvPr/>
        </p:nvSpPr>
        <p:spPr>
          <a:xfrm>
            <a:off x="4277095" y="4458935"/>
            <a:ext cx="211543" cy="492869"/>
          </a:xfrm>
          <a:prstGeom prst="downArrow">
            <a:avLst>
              <a:gd name="adj1" fmla="val 50000"/>
              <a:gd name="adj2" fmla="val 511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FF0000"/>
              </a:solidFill>
            </a:endParaRPr>
          </a:p>
        </p:txBody>
      </p:sp>
      <p:pic>
        <p:nvPicPr>
          <p:cNvPr id="7" name="図 6">
            <a:extLst>
              <a:ext uri="{FF2B5EF4-FFF2-40B4-BE49-F238E27FC236}">
                <a16:creationId xmlns:a16="http://schemas.microsoft.com/office/drawing/2014/main" id="{93B50450-8FA9-4807-8FE9-81EF0229F47E}"/>
              </a:ext>
            </a:extLst>
          </p:cNvPr>
          <p:cNvPicPr>
            <a:picLocks noChangeAspect="1"/>
          </p:cNvPicPr>
          <p:nvPr/>
        </p:nvPicPr>
        <p:blipFill>
          <a:blip r:embed="rId2"/>
          <a:stretch>
            <a:fillRect/>
          </a:stretch>
        </p:blipFill>
        <p:spPr>
          <a:xfrm>
            <a:off x="6424790" y="0"/>
            <a:ext cx="2418328" cy="1019523"/>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0"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4</a:t>
            </a:r>
            <a:r>
              <a:rPr lang="en-US" altLang="ja-JP" sz="1050" b="1" dirty="0">
                <a:solidFill>
                  <a:srgbClr val="FF097A"/>
                </a:solidFill>
                <a:latin typeface="メイリオ" panose="020B0604030504040204" pitchFamily="50" charset="-128"/>
                <a:ea typeface="メイリオ" panose="020B0604030504040204" pitchFamily="50" charset="-128"/>
              </a:rPr>
              <a:t>1</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20539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P spid="2"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67419" y="1254135"/>
            <a:ext cx="8477250" cy="6186309"/>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ja-JP" altLang="en-US" sz="3200" dirty="0">
                <a:solidFill>
                  <a:prstClr val="black"/>
                </a:solidFill>
                <a:latin typeface="メイリオ" panose="020B0604030504040204" pitchFamily="50" charset="-128"/>
              </a:rPr>
              <a:t>「ちょい飲み」文化定着へのきっかけ</a:t>
            </a:r>
            <a:endParaRPr lang="en-US" altLang="ja-JP" sz="3200" dirty="0">
              <a:solidFill>
                <a:prstClr val="black"/>
              </a:solidFill>
              <a:latin typeface="メイリオ" panose="020B0604030504040204" pitchFamily="50" charset="-128"/>
            </a:endParaRPr>
          </a:p>
          <a:p>
            <a:pPr marL="571500" indent="-571500">
              <a:lnSpc>
                <a:spcPct val="150000"/>
              </a:lnSpc>
              <a:buFont typeface="Arial" panose="020B0604020202020204" pitchFamily="34" charset="0"/>
              <a:buChar char="•"/>
            </a:pPr>
            <a:endParaRPr lang="en-US" altLang="ja-JP" sz="3200" dirty="0">
              <a:solidFill>
                <a:prstClr val="black"/>
              </a:solidFill>
              <a:latin typeface="メイリオ" panose="020B0604030504040204" pitchFamily="50" charset="-128"/>
              <a:ea typeface="メイリオ" panose="020B0604030504040204" pitchFamily="50" charset="-128"/>
            </a:endParaRPr>
          </a:p>
          <a:p>
            <a:pPr marL="571500" indent="-571500">
              <a:lnSpc>
                <a:spcPct val="150000"/>
              </a:lnSpc>
              <a:buFont typeface="Arial" panose="020B0604020202020204" pitchFamily="34" charset="0"/>
              <a:buChar char="•"/>
            </a:pPr>
            <a:r>
              <a:rPr lang="ja-JP" altLang="en-US" sz="3200" dirty="0">
                <a:solidFill>
                  <a:prstClr val="black"/>
                </a:solidFill>
                <a:latin typeface="メイリオ" panose="020B0604030504040204" pitchFamily="50" charset="-128"/>
                <a:ea typeface="メイリオ" panose="020B0604030504040204" pitchFamily="50" charset="-128"/>
              </a:rPr>
              <a:t>居酒屋の売り上げの増加促進</a:t>
            </a:r>
            <a:endParaRPr lang="en-US" altLang="ja-JP" sz="3200" dirty="0">
              <a:solidFill>
                <a:prstClr val="black"/>
              </a:solidFill>
              <a:latin typeface="メイリオ" panose="020B0604030504040204" pitchFamily="50" charset="-128"/>
              <a:ea typeface="メイリオ" panose="020B0604030504040204" pitchFamily="50" charset="-128"/>
            </a:endParaRPr>
          </a:p>
          <a:p>
            <a:pPr marL="571500" indent="-571500">
              <a:lnSpc>
                <a:spcPct val="150000"/>
              </a:lnSpc>
              <a:buFont typeface="Arial" panose="020B0604020202020204" pitchFamily="34" charset="0"/>
              <a:buChar char="•"/>
            </a:pPr>
            <a:endParaRPr lang="en-US" altLang="ja-JP" sz="3200" dirty="0">
              <a:solidFill>
                <a:prstClr val="black"/>
              </a:solidFill>
              <a:latin typeface="メイリオ" panose="020B0604030504040204" pitchFamily="50" charset="-128"/>
              <a:ea typeface="メイリオ" panose="020B0604030504040204" pitchFamily="50" charset="-128"/>
            </a:endParaRPr>
          </a:p>
          <a:p>
            <a:pPr marL="571500" indent="-571500">
              <a:lnSpc>
                <a:spcPct val="150000"/>
              </a:lnSpc>
              <a:buFont typeface="Arial" panose="020B0604020202020204" pitchFamily="34" charset="0"/>
              <a:buChar char="•"/>
            </a:pPr>
            <a:r>
              <a:rPr lang="ja-JP" altLang="en-US" sz="3200" dirty="0">
                <a:solidFill>
                  <a:prstClr val="black"/>
                </a:solidFill>
                <a:latin typeface="メイリオ" panose="020B0604030504040204" pitchFamily="50" charset="-128"/>
              </a:rPr>
              <a:t>参加者に居酒屋をより多く知ってもらう　機会の提供</a:t>
            </a:r>
            <a:endParaRPr lang="en-US" altLang="ja-JP" sz="3200" dirty="0">
              <a:solidFill>
                <a:prstClr val="black"/>
              </a:solidFill>
              <a:latin typeface="メイリオ" panose="020B0604030504040204" pitchFamily="50" charset="-128"/>
            </a:endParaRPr>
          </a:p>
          <a:p>
            <a:pPr marL="342900" indent="-342900">
              <a:lnSpc>
                <a:spcPct val="150000"/>
              </a:lnSpc>
              <a:buFont typeface="Arial" panose="020B0604020202020204" pitchFamily="34" charset="0"/>
              <a:buChar char="•"/>
            </a:pPr>
            <a:endParaRPr lang="en-US" altLang="ja-JP" sz="2400" dirty="0">
              <a:solidFill>
                <a:prstClr val="black"/>
              </a:solidFill>
              <a:latin typeface="メイリオ" panose="020B0604030504040204" pitchFamily="50" charset="-128"/>
            </a:endParaRPr>
          </a:p>
          <a:p>
            <a:pPr marL="342900" indent="-342900">
              <a:lnSpc>
                <a:spcPct val="150000"/>
              </a:lnSpc>
              <a:buFont typeface="Arial" panose="020B0604020202020204" pitchFamily="34" charset="0"/>
              <a:buChar char="•"/>
            </a:pPr>
            <a:endParaRPr lang="en-US" altLang="ja-JP" sz="2400" dirty="0">
              <a:solidFill>
                <a:prstClr val="black"/>
              </a:solidFill>
              <a:latin typeface="メイリオ" panose="020B0604030504040204" pitchFamily="50" charset="-128"/>
            </a:endParaRPr>
          </a:p>
          <a:p>
            <a:pPr marL="342900" indent="-342900">
              <a:lnSpc>
                <a:spcPct val="150000"/>
              </a:lnSpc>
              <a:buFont typeface="Arial" panose="020B0604020202020204" pitchFamily="34" charset="0"/>
              <a:buChar char="•"/>
            </a:pPr>
            <a:endParaRPr lang="en-US" altLang="ja-JP" sz="2400" dirty="0">
              <a:solidFill>
                <a:prstClr val="black"/>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2"/>
          <a:stretch>
            <a:fillRect/>
          </a:stretch>
        </p:blipFill>
        <p:spPr>
          <a:xfrm>
            <a:off x="6424790" y="0"/>
            <a:ext cx="2418328" cy="1019523"/>
          </a:xfrm>
          <a:prstGeom prst="rect">
            <a:avLst/>
          </a:prstGeom>
        </p:spPr>
      </p:pic>
      <p:sp>
        <p:nvSpPr>
          <p:cNvPr id="5" name="テキスト ボックス 4"/>
          <p:cNvSpPr txBox="1"/>
          <p:nvPr/>
        </p:nvSpPr>
        <p:spPr>
          <a:xfrm>
            <a:off x="267419" y="284672"/>
            <a:ext cx="3775393"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イベントの目的</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7" name="スライド番号プレースホルダー 2"/>
          <p:cNvSpPr>
            <a:spLocks noGrp="1"/>
          </p:cNvSpPr>
          <p:nvPr>
            <p:ph type="sldNum" sz="quarter" idx="12"/>
          </p:nvPr>
        </p:nvSpPr>
        <p:spPr>
          <a:xfrm>
            <a:off x="-1590495" y="6451044"/>
            <a:ext cx="2057400" cy="365125"/>
          </a:xfrm>
        </p:spPr>
        <p:txBody>
          <a:bodyPr/>
          <a:lstStyle/>
          <a:p>
            <a:r>
              <a:rPr lang="en-US" altLang="ja-JP" sz="1050" b="1" dirty="0">
                <a:solidFill>
                  <a:srgbClr val="FF097A"/>
                </a:solidFill>
                <a:latin typeface="メイリオ" panose="020B0604030504040204" pitchFamily="50" charset="-128"/>
                <a:ea typeface="メイリオ" panose="020B0604030504040204" pitchFamily="50" charset="-128"/>
              </a:rPr>
              <a:t>42</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1911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189667"/>
            <a:ext cx="88431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茨大バー・バル・バール</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(BBB)</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2017</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年</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6</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月</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2</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日</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金</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開催</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endParaRPr kumimoji="1"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正方形/長方形 4"/>
          <p:cNvSpPr/>
          <p:nvPr/>
        </p:nvSpPr>
        <p:spPr>
          <a:xfrm>
            <a:off x="169817" y="2175695"/>
            <a:ext cx="819041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茨城大学水戸キャンパス周辺の飲食店を舞台に、多世代の人々が飲食を楽しめる契機の創出、地域の賑わいの波及を目的としたディナーイベント</a:t>
            </a:r>
            <a:endParaRPr kumimoji="1"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29" y="3338586"/>
            <a:ext cx="3899262" cy="2599508"/>
          </a:xfrm>
          <a:prstGeom prst="rect">
            <a:avLst/>
          </a:prstGeom>
        </p:spPr>
      </p:pic>
      <p:pic>
        <p:nvPicPr>
          <p:cNvPr id="7" name="図 6"/>
          <p:cNvPicPr>
            <a:picLocks noChangeAspect="1"/>
          </p:cNvPicPr>
          <p:nvPr/>
        </p:nvPicPr>
        <p:blipFill>
          <a:blip r:embed="rId3"/>
          <a:stretch>
            <a:fillRect/>
          </a:stretch>
        </p:blipFill>
        <p:spPr>
          <a:xfrm>
            <a:off x="6424790" y="0"/>
            <a:ext cx="2418328" cy="1019523"/>
          </a:xfrm>
          <a:prstGeom prst="rect">
            <a:avLst/>
          </a:prstGeom>
        </p:spPr>
      </p:pic>
      <p:sp>
        <p:nvSpPr>
          <p:cNvPr id="8" name="テキスト ボックス 7"/>
          <p:cNvSpPr txBox="1"/>
          <p:nvPr/>
        </p:nvSpPr>
        <p:spPr>
          <a:xfrm>
            <a:off x="7444596" y="6633606"/>
            <a:ext cx="17647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2017/06/02</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 班員撮影</a:t>
            </a:r>
            <a:endParaRPr kumimoji="1" lang="en-US" sz="1200" b="0" i="0" u="none" strike="noStrike" kern="1200" cap="none" spc="0" normalizeH="0" baseline="0" noProof="0" dirty="0">
              <a:ln>
                <a:noFill/>
              </a:ln>
              <a:solidFill>
                <a:prstClr val="black"/>
              </a:solidFill>
              <a:effectLst/>
              <a:uLnTx/>
              <a:uFillTx/>
              <a:latin typeface="+mj-ea"/>
              <a:ea typeface="+mj-ea"/>
              <a:cs typeface="+mn-cs"/>
            </a:endParaRPr>
          </a:p>
        </p:txBody>
      </p:sp>
      <p:sp>
        <p:nvSpPr>
          <p:cNvPr id="10" name="テキスト ボックス 9"/>
          <p:cNvSpPr txBox="1"/>
          <p:nvPr/>
        </p:nvSpPr>
        <p:spPr>
          <a:xfrm>
            <a:off x="267419" y="284672"/>
            <a:ext cx="42883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イベント先行事例</a:t>
            </a:r>
            <a:endParaRPr kumimoji="1" lang="en-US" altLang="ja-JP"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772" y="3338586"/>
            <a:ext cx="3899263" cy="2599508"/>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2"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4</a:t>
            </a:r>
            <a:r>
              <a:rPr lang="en-US" altLang="ja-JP" sz="1050" b="1" dirty="0">
                <a:solidFill>
                  <a:srgbClr val="FF097A"/>
                </a:solidFill>
                <a:latin typeface="メイリオ" panose="020B0604030504040204" pitchFamily="50" charset="-128"/>
                <a:ea typeface="メイリオ" panose="020B0604030504040204" pitchFamily="50" charset="-128"/>
              </a:rPr>
              <a:t>3</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716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6424790" y="0"/>
            <a:ext cx="2418328" cy="1019523"/>
          </a:xfrm>
          <a:prstGeom prst="rect">
            <a:avLst/>
          </a:prstGeom>
        </p:spPr>
      </p:pic>
      <p:sp>
        <p:nvSpPr>
          <p:cNvPr id="6" name="テキスト ボックス 5"/>
          <p:cNvSpPr txBox="1"/>
          <p:nvPr/>
        </p:nvSpPr>
        <p:spPr>
          <a:xfrm>
            <a:off x="267419" y="284672"/>
            <a:ext cx="42883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イベント先行事例</a:t>
            </a:r>
            <a:endParaRPr kumimoji="1" lang="en-US" altLang="ja-JP"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p:cNvSpPr txBox="1"/>
          <p:nvPr/>
        </p:nvSpPr>
        <p:spPr>
          <a:xfrm>
            <a:off x="267419" y="1165160"/>
            <a:ext cx="777076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茨大</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BBB</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概要</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・茨大水戸キャンパス周辺</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17</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店舗が参加</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2400</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円</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3</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枚つづりのチケット</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・チケット</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枚と引き換えにバルセット</a:t>
            </a:r>
            <a:endParaRPr kumimoji="1"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621" y="4392224"/>
            <a:ext cx="2403566" cy="1602377"/>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5353" y="4392223"/>
            <a:ext cx="2409976" cy="1602377"/>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2"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4</a:t>
            </a:r>
            <a:r>
              <a:rPr lang="en-US" altLang="ja-JP" sz="1050" b="1" dirty="0">
                <a:solidFill>
                  <a:srgbClr val="FF097A"/>
                </a:solidFill>
                <a:latin typeface="メイリオ" panose="020B0604030504040204" pitchFamily="50" charset="-128"/>
                <a:ea typeface="メイリオ" panose="020B0604030504040204" pitchFamily="50" charset="-128"/>
              </a:rPr>
              <a:t>4</a:t>
            </a:r>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7444596" y="6633606"/>
            <a:ext cx="17647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2017/06/02</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 班員撮影</a:t>
            </a:r>
            <a:endParaRPr kumimoji="1" lang="en-US" sz="1200" b="0" i="0" u="none" strike="noStrike" kern="1200" cap="none" spc="0" normalizeH="0" baseline="0" noProof="0" dirty="0">
              <a:ln>
                <a:noFill/>
              </a:ln>
              <a:solidFill>
                <a:prstClr val="black"/>
              </a:solidFill>
              <a:effectLst/>
              <a:uLnTx/>
              <a:uFillTx/>
              <a:latin typeface="+mj-ea"/>
              <a:ea typeface="+mj-ea"/>
              <a:cs typeface="+mn-cs"/>
            </a:endParaRPr>
          </a:p>
        </p:txBody>
      </p:sp>
    </p:spTree>
    <p:extLst>
      <p:ext uri="{BB962C8B-B14F-4D97-AF65-F5344CB8AC3E}">
        <p14:creationId xmlns:p14="http://schemas.microsoft.com/office/powerpoint/2010/main" val="5071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5" name="テキスト ボックス 4"/>
          <p:cNvSpPr txBox="1"/>
          <p:nvPr/>
        </p:nvSpPr>
        <p:spPr>
          <a:xfrm>
            <a:off x="267419" y="284672"/>
            <a:ext cx="42883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イベント先行事例</a:t>
            </a:r>
            <a:endParaRPr kumimoji="1" lang="en-US" altLang="ja-JP"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6" name="図 5"/>
          <p:cNvPicPr>
            <a:picLocks noChangeAspect="1"/>
          </p:cNvPicPr>
          <p:nvPr/>
        </p:nvPicPr>
        <p:blipFill>
          <a:blip r:embed="rId3"/>
          <a:stretch>
            <a:fillRect/>
          </a:stretch>
        </p:blipFill>
        <p:spPr>
          <a:xfrm>
            <a:off x="6424790" y="0"/>
            <a:ext cx="2418328" cy="1019523"/>
          </a:xfrm>
          <a:prstGeom prst="rect">
            <a:avLst/>
          </a:prstGeom>
        </p:spPr>
      </p:pic>
      <p:sp>
        <p:nvSpPr>
          <p:cNvPr id="7" name="テキスト ボックス 6"/>
          <p:cNvSpPr txBox="1"/>
          <p:nvPr/>
        </p:nvSpPr>
        <p:spPr>
          <a:xfrm>
            <a:off x="535577" y="1267097"/>
            <a:ext cx="69886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現地取材の印象</a:t>
            </a:r>
            <a:endParaRPr kumimoji="1"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テキスト ボックス 1"/>
          <p:cNvSpPr txBox="1"/>
          <p:nvPr/>
        </p:nvSpPr>
        <p:spPr>
          <a:xfrm>
            <a:off x="679269" y="2037806"/>
            <a:ext cx="7563394"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・参加者がチラシとチケットを持って歩いている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・・・お祭り感があり街に賑わい</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・チャージなしで飲み歩きできるのが嬉しい</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・店舗間の距離が遠く不便な箇所もあった。</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・普段行かないような店にも行列ができていた</a:t>
            </a:r>
            <a:endParaRPr kumimoji="1"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9" name="スライド番号プレースホルダー 2"/>
          <p:cNvSpPr>
            <a:spLocks noGrp="1"/>
          </p:cNvSpPr>
          <p:nvPr>
            <p:ph type="sldNum" sz="quarter" idx="12"/>
          </p:nvPr>
        </p:nvSpPr>
        <p:spPr>
          <a:xfrm>
            <a:off x="-1590495" y="6451044"/>
            <a:ext cx="2057400" cy="365125"/>
          </a:xfrm>
        </p:spPr>
        <p:txBody>
          <a:bodyPr/>
          <a:lstStyle/>
          <a:p>
            <a:r>
              <a:rPr lang="en-US" altLang="ja-JP" sz="1050" b="1" dirty="0">
                <a:solidFill>
                  <a:srgbClr val="FF097A"/>
                </a:solidFill>
                <a:latin typeface="メイリオ" panose="020B0604030504040204" pitchFamily="50" charset="-128"/>
                <a:ea typeface="メイリオ" panose="020B0604030504040204" pitchFamily="50" charset="-128"/>
              </a:rPr>
              <a:t>45</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80232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67419" y="284672"/>
            <a:ext cx="3262432"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イベント概要</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6424790" y="0"/>
            <a:ext cx="2418328" cy="1019523"/>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11" y="2459936"/>
            <a:ext cx="2082248" cy="2082248"/>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930" y="2459936"/>
            <a:ext cx="2082248" cy="2082248"/>
          </a:xfrm>
          <a:prstGeom prst="rect">
            <a:avLst/>
          </a:prstGeom>
        </p:spPr>
      </p:pic>
      <p:sp>
        <p:nvSpPr>
          <p:cNvPr id="26" name="矢印: 下カーブ 25"/>
          <p:cNvSpPr/>
          <p:nvPr/>
        </p:nvSpPr>
        <p:spPr>
          <a:xfrm>
            <a:off x="2652094" y="2319130"/>
            <a:ext cx="3154018" cy="58309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矢印: 下カーブ 26"/>
          <p:cNvSpPr/>
          <p:nvPr/>
        </p:nvSpPr>
        <p:spPr>
          <a:xfrm rot="10800000">
            <a:off x="2652094" y="3822492"/>
            <a:ext cx="3154018" cy="58309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正方形/長方形 27"/>
          <p:cNvSpPr/>
          <p:nvPr/>
        </p:nvSpPr>
        <p:spPr>
          <a:xfrm>
            <a:off x="2902229" y="1197987"/>
            <a:ext cx="2653745" cy="956251"/>
          </a:xfrm>
          <a:prstGeom prst="rect">
            <a:avLst/>
          </a:prstGeom>
          <a:blipFill>
            <a:blip r:embed="rId5"/>
            <a:tile tx="0" ty="0" sx="100000" sy="100000" flip="none" algn="tl"/>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dirty="0">
                <a:solidFill>
                  <a:schemeClr val="tx1"/>
                </a:solidFill>
              </a:rPr>
              <a:t>￥</a:t>
            </a:r>
            <a:r>
              <a:rPr lang="en-US" altLang="ja-JP" sz="4000" dirty="0">
                <a:solidFill>
                  <a:schemeClr val="tx1"/>
                </a:solidFill>
              </a:rPr>
              <a:t>1,000</a:t>
            </a:r>
            <a:endParaRPr kumimoji="1" lang="ja-JP" altLang="en-US" sz="4000" dirty="0">
              <a:solidFill>
                <a:schemeClr val="tx1"/>
              </a:solidFill>
            </a:endParaRPr>
          </a:p>
        </p:txBody>
      </p:sp>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9445" y="1197986"/>
            <a:ext cx="836529" cy="956251"/>
          </a:xfrm>
          <a:prstGeom prst="rect">
            <a:avLst/>
          </a:prstGeom>
        </p:spPr>
      </p:pic>
      <p:sp>
        <p:nvSpPr>
          <p:cNvPr id="31" name="正方形/長方形 30"/>
          <p:cNvSpPr/>
          <p:nvPr/>
        </p:nvSpPr>
        <p:spPr>
          <a:xfrm>
            <a:off x="2902229" y="4542184"/>
            <a:ext cx="2653745" cy="956251"/>
          </a:xfrm>
          <a:prstGeom prst="rect">
            <a:avLst/>
          </a:prstGeom>
          <a:pattFill prst="ltDnDiag">
            <a:fgClr>
              <a:srgbClr val="F6EC6A"/>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rPr>
              <a:t>パスポート</a:t>
            </a:r>
            <a:endParaRPr kumimoji="1" lang="ja-JP" altLang="en-US" sz="3600" dirty="0">
              <a:solidFill>
                <a:schemeClr val="tx1"/>
              </a:solidFill>
            </a:endParaRPr>
          </a:p>
        </p:txBody>
      </p:sp>
      <p:sp>
        <p:nvSpPr>
          <p:cNvPr id="11" name="テキスト ボックス 10"/>
          <p:cNvSpPr txBox="1"/>
          <p:nvPr/>
        </p:nvSpPr>
        <p:spPr>
          <a:xfrm>
            <a:off x="3828991" y="3943923"/>
            <a:ext cx="800219" cy="461665"/>
          </a:xfrm>
          <a:prstGeom prst="rect">
            <a:avLst/>
          </a:prstGeom>
          <a:noFill/>
        </p:spPr>
        <p:txBody>
          <a:bodyPr wrap="none" rtlCol="0">
            <a:spAutoFit/>
          </a:bodyPr>
          <a:lstStyle/>
          <a:p>
            <a:r>
              <a:rPr lang="ja-JP" altLang="en-US" sz="2400" dirty="0"/>
              <a:t>購入</a:t>
            </a:r>
            <a:endParaRPr kumimoji="1" lang="ja-JP" altLang="en-US" sz="2400" dirty="0"/>
          </a:p>
        </p:txBody>
      </p:sp>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3"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4</a:t>
            </a:r>
            <a:r>
              <a:rPr lang="en-US" altLang="ja-JP" sz="1050" b="1" dirty="0">
                <a:solidFill>
                  <a:srgbClr val="FF097A"/>
                </a:solidFill>
                <a:latin typeface="メイリオ" panose="020B0604030504040204" pitchFamily="50" charset="-128"/>
                <a:ea typeface="メイリオ" panose="020B0604030504040204" pitchFamily="50" charset="-128"/>
              </a:rPr>
              <a:t>6</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1531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1"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15" y="2195314"/>
            <a:ext cx="1945652" cy="1945652"/>
          </a:xfrm>
          <a:prstGeom prst="rect">
            <a:avLst/>
          </a:prstGeom>
        </p:spPr>
      </p:pic>
      <p:sp>
        <p:nvSpPr>
          <p:cNvPr id="7" name="テキスト ボックス 6"/>
          <p:cNvSpPr txBox="1"/>
          <p:nvPr/>
        </p:nvSpPr>
        <p:spPr>
          <a:xfrm>
            <a:off x="267419" y="284672"/>
            <a:ext cx="32624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イベント概要</a:t>
            </a:r>
            <a:endParaRPr kumimoji="1" lang="en-US" altLang="ja-JP"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8" name="図 7"/>
          <p:cNvPicPr>
            <a:picLocks noChangeAspect="1"/>
          </p:cNvPicPr>
          <p:nvPr/>
        </p:nvPicPr>
        <p:blipFill>
          <a:blip r:embed="rId3"/>
          <a:stretch>
            <a:fillRect/>
          </a:stretch>
        </p:blipFill>
        <p:spPr>
          <a:xfrm>
            <a:off x="6424790" y="0"/>
            <a:ext cx="2418328" cy="1019523"/>
          </a:xfrm>
          <a:prstGeom prst="rect">
            <a:avLst/>
          </a:prstGeom>
        </p:spPr>
      </p:pic>
      <p:sp>
        <p:nvSpPr>
          <p:cNvPr id="26" name="矢印: 下カーブ 25"/>
          <p:cNvSpPr/>
          <p:nvPr/>
        </p:nvSpPr>
        <p:spPr>
          <a:xfrm>
            <a:off x="1855260" y="2570569"/>
            <a:ext cx="3154018" cy="58309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p:txBody>
      </p:sp>
      <p:sp>
        <p:nvSpPr>
          <p:cNvPr id="27" name="矢印: 下カーブ 26"/>
          <p:cNvSpPr/>
          <p:nvPr/>
        </p:nvSpPr>
        <p:spPr>
          <a:xfrm rot="10800000">
            <a:off x="1855260" y="3338825"/>
            <a:ext cx="3154018" cy="58309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p:txBody>
      </p:sp>
      <p:sp>
        <p:nvSpPr>
          <p:cNvPr id="11" name="正方形/長方形 10"/>
          <p:cNvSpPr/>
          <p:nvPr/>
        </p:nvSpPr>
        <p:spPr>
          <a:xfrm>
            <a:off x="2145152" y="1429157"/>
            <a:ext cx="2653745" cy="956251"/>
          </a:xfrm>
          <a:prstGeom prst="rect">
            <a:avLst/>
          </a:prstGeom>
          <a:pattFill prst="ltDnDiag">
            <a:fgClr>
              <a:srgbClr val="F6EC6A"/>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パスポート</a:t>
            </a: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2312" y="2189922"/>
            <a:ext cx="2170842" cy="1951044"/>
          </a:xfrm>
          <a:prstGeom prst="rect">
            <a:avLst/>
          </a:prstGeom>
        </p:spPr>
      </p:pic>
      <p:grpSp>
        <p:nvGrpSpPr>
          <p:cNvPr id="6" name="グループ化 5"/>
          <p:cNvGrpSpPr/>
          <p:nvPr/>
        </p:nvGrpSpPr>
        <p:grpSpPr>
          <a:xfrm>
            <a:off x="2883663" y="4107653"/>
            <a:ext cx="1258881" cy="1469069"/>
            <a:chOff x="4956061" y="2557167"/>
            <a:chExt cx="2073478" cy="2449743"/>
          </a:xfrm>
        </p:grpSpPr>
        <p:sp>
          <p:nvSpPr>
            <p:cNvPr id="16" name="正方形/長方形 15"/>
            <p:cNvSpPr/>
            <p:nvPr/>
          </p:nvSpPr>
          <p:spPr>
            <a:xfrm>
              <a:off x="5110971" y="2557167"/>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7" name="正方形/長方形 16"/>
            <p:cNvSpPr/>
            <p:nvPr/>
          </p:nvSpPr>
          <p:spPr>
            <a:xfrm>
              <a:off x="5106644" y="309041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9" name="正方形/長方形 18"/>
            <p:cNvSpPr/>
            <p:nvPr/>
          </p:nvSpPr>
          <p:spPr>
            <a:xfrm>
              <a:off x="5114440" y="2980029"/>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0" name="正方形/長方形 19"/>
            <p:cNvSpPr/>
            <p:nvPr/>
          </p:nvSpPr>
          <p:spPr>
            <a:xfrm>
              <a:off x="5110971" y="287193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1" name="正方形/長方形 20"/>
            <p:cNvSpPr/>
            <p:nvPr/>
          </p:nvSpPr>
          <p:spPr>
            <a:xfrm>
              <a:off x="5110971" y="276788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2" name="正方形/長方形 21"/>
            <p:cNvSpPr/>
            <p:nvPr/>
          </p:nvSpPr>
          <p:spPr>
            <a:xfrm>
              <a:off x="5085887" y="4379048"/>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3" name="正方形/長方形 22"/>
            <p:cNvSpPr/>
            <p:nvPr/>
          </p:nvSpPr>
          <p:spPr>
            <a:xfrm>
              <a:off x="5107030" y="448060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4" name="正方形/長方形 23"/>
            <p:cNvSpPr/>
            <p:nvPr/>
          </p:nvSpPr>
          <p:spPr>
            <a:xfrm>
              <a:off x="5100976" y="458989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5" name="正方形/長方形 24"/>
            <p:cNvSpPr/>
            <p:nvPr/>
          </p:nvSpPr>
          <p:spPr>
            <a:xfrm>
              <a:off x="5107502" y="4701462"/>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9" name="正方形/長方形 28"/>
            <p:cNvSpPr/>
            <p:nvPr/>
          </p:nvSpPr>
          <p:spPr>
            <a:xfrm>
              <a:off x="5107030" y="426811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2" name="正方形/長方形 31"/>
            <p:cNvSpPr/>
            <p:nvPr/>
          </p:nvSpPr>
          <p:spPr>
            <a:xfrm>
              <a:off x="5107030" y="415819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3" name="正方形/長方形 32"/>
            <p:cNvSpPr/>
            <p:nvPr/>
          </p:nvSpPr>
          <p:spPr>
            <a:xfrm>
              <a:off x="5107798" y="404971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4" name="正方形/長方形 33"/>
            <p:cNvSpPr/>
            <p:nvPr/>
          </p:nvSpPr>
          <p:spPr>
            <a:xfrm>
              <a:off x="5107164" y="39443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5" name="正方形/長方形 34"/>
            <p:cNvSpPr/>
            <p:nvPr/>
          </p:nvSpPr>
          <p:spPr>
            <a:xfrm>
              <a:off x="5107030" y="383838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6" name="正方形/長方形 35"/>
            <p:cNvSpPr/>
            <p:nvPr/>
          </p:nvSpPr>
          <p:spPr>
            <a:xfrm>
              <a:off x="5107030" y="372657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7" name="正方形/長方形 36"/>
            <p:cNvSpPr/>
            <p:nvPr/>
          </p:nvSpPr>
          <p:spPr>
            <a:xfrm>
              <a:off x="5100976" y="363079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8" name="正方形/長方形 37"/>
            <p:cNvSpPr/>
            <p:nvPr/>
          </p:nvSpPr>
          <p:spPr>
            <a:xfrm>
              <a:off x="5104866" y="352110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39" name="正方形/長方形 38"/>
            <p:cNvSpPr/>
            <p:nvPr/>
          </p:nvSpPr>
          <p:spPr>
            <a:xfrm>
              <a:off x="5107504" y="3411248"/>
              <a:ext cx="1401734"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40" name="正方形/長方形 39"/>
            <p:cNvSpPr/>
            <p:nvPr/>
          </p:nvSpPr>
          <p:spPr>
            <a:xfrm>
              <a:off x="5100976" y="330112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41" name="正方形/長方形 40"/>
            <p:cNvSpPr/>
            <p:nvPr/>
          </p:nvSpPr>
          <p:spPr>
            <a:xfrm>
              <a:off x="5106307" y="319484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42" name="正方形/長方形 41"/>
            <p:cNvSpPr/>
            <p:nvPr/>
          </p:nvSpPr>
          <p:spPr>
            <a:xfrm>
              <a:off x="4956061"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3" name="アーチ 42"/>
            <p:cNvSpPr/>
            <p:nvPr/>
          </p:nvSpPr>
          <p:spPr>
            <a:xfrm rot="5400000">
              <a:off x="6096677" y="3213466"/>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endParaRPr>
            </a:p>
          </p:txBody>
        </p:sp>
        <p:sp>
          <p:nvSpPr>
            <p:cNvPr id="44" name="楕円 43"/>
            <p:cNvSpPr/>
            <p:nvPr/>
          </p:nvSpPr>
          <p:spPr>
            <a:xfrm flipH="1" flipV="1">
              <a:off x="5310161" y="3424601"/>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45" name="楕円 44"/>
            <p:cNvSpPr/>
            <p:nvPr/>
          </p:nvSpPr>
          <p:spPr>
            <a:xfrm>
              <a:off x="5594935" y="3622721"/>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6" name="楕円 45"/>
            <p:cNvSpPr/>
            <p:nvPr/>
          </p:nvSpPr>
          <p:spPr>
            <a:xfrm>
              <a:off x="6179990" y="3250895"/>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7" name="楕円 46"/>
            <p:cNvSpPr/>
            <p:nvPr/>
          </p:nvSpPr>
          <p:spPr>
            <a:xfrm>
              <a:off x="5316956" y="3812482"/>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8" name="楕円 47"/>
            <p:cNvSpPr/>
            <p:nvPr/>
          </p:nvSpPr>
          <p:spPr>
            <a:xfrm>
              <a:off x="5909163" y="3618637"/>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9" name="楕円 48"/>
            <p:cNvSpPr/>
            <p:nvPr/>
          </p:nvSpPr>
          <p:spPr>
            <a:xfrm>
              <a:off x="5699709" y="3308523"/>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0" name="正方形/長方形 49"/>
            <p:cNvSpPr/>
            <p:nvPr/>
          </p:nvSpPr>
          <p:spPr>
            <a:xfrm rot="5400000">
              <a:off x="5719163" y="4123213"/>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1" name="正方形/長方形 50"/>
            <p:cNvSpPr/>
            <p:nvPr/>
          </p:nvSpPr>
          <p:spPr>
            <a:xfrm>
              <a:off x="6460025"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sp>
        <p:nvSpPr>
          <p:cNvPr id="9" name="テキスト ボックス 8"/>
          <p:cNvSpPr txBox="1"/>
          <p:nvPr/>
        </p:nvSpPr>
        <p:spPr>
          <a:xfrm>
            <a:off x="2145152" y="4034994"/>
            <a:ext cx="2551489"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Free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ソフドリでも可</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sp>
        <p:nvSpPr>
          <p:cNvPr id="12" name="テキスト ボックス 11"/>
          <p:cNvSpPr txBox="1"/>
          <p:nvPr/>
        </p:nvSpPr>
        <p:spPr>
          <a:xfrm rot="20832190">
            <a:off x="5122484" y="4318504"/>
            <a:ext cx="419217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ただし、必ず追加で</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オーダー</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フード</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or</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ドリンク</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3" name="テキスト ボックス 12"/>
          <p:cNvSpPr txBox="1"/>
          <p:nvPr/>
        </p:nvSpPr>
        <p:spPr>
          <a:xfrm>
            <a:off x="3130424" y="3512951"/>
            <a:ext cx="6832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杯</a:t>
            </a:r>
          </a:p>
        </p:txBody>
      </p:sp>
      <p:sp>
        <p:nvSpPr>
          <p:cNvPr id="14" name="テキスト ボックス 13"/>
          <p:cNvSpPr txBox="1"/>
          <p:nvPr/>
        </p:nvSpPr>
        <p:spPr>
          <a:xfrm>
            <a:off x="3100036" y="2607240"/>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提示</a:t>
            </a:r>
          </a:p>
        </p:txBody>
      </p:sp>
      <p:pic>
        <p:nvPicPr>
          <p:cNvPr id="52" name="図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53"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4</a:t>
            </a:r>
            <a:r>
              <a:rPr lang="en-US" altLang="ja-JP" sz="1050" b="1" dirty="0">
                <a:solidFill>
                  <a:srgbClr val="FF097A"/>
                </a:solidFill>
                <a:latin typeface="メイリオ" panose="020B0604030504040204" pitchFamily="50" charset="-128"/>
                <a:ea typeface="メイリオ" panose="020B0604030504040204" pitchFamily="50" charset="-128"/>
              </a:rPr>
              <a:t>7</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9374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11" grpId="0" animBg="1"/>
      <p:bldP spid="9"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67419" y="284672"/>
            <a:ext cx="3262432"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イベント概要</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6424790" y="0"/>
            <a:ext cx="2418328" cy="1019523"/>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010" y="3028963"/>
            <a:ext cx="1064607" cy="956815"/>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23" y="2164625"/>
            <a:ext cx="2609883" cy="2609883"/>
          </a:xfrm>
          <a:prstGeom prst="rect">
            <a:avLst/>
          </a:prstGeom>
        </p:spPr>
      </p:pic>
      <p:pic>
        <p:nvPicPr>
          <p:cNvPr id="64" name="図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010" y="1114563"/>
            <a:ext cx="1064607" cy="956815"/>
          </a:xfrm>
          <a:prstGeom prst="rect">
            <a:avLst/>
          </a:prstGeom>
        </p:spPr>
      </p:pic>
      <p:pic>
        <p:nvPicPr>
          <p:cNvPr id="65" name="図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011" y="4941587"/>
            <a:ext cx="1064607" cy="956815"/>
          </a:xfrm>
          <a:prstGeom prst="rect">
            <a:avLst/>
          </a:prstGeom>
        </p:spPr>
      </p:pic>
      <p:grpSp>
        <p:nvGrpSpPr>
          <p:cNvPr id="71" name="グループ化 70"/>
          <p:cNvGrpSpPr/>
          <p:nvPr/>
        </p:nvGrpSpPr>
        <p:grpSpPr>
          <a:xfrm>
            <a:off x="2557670" y="3095997"/>
            <a:ext cx="3761103" cy="816534"/>
            <a:chOff x="2557670" y="3171964"/>
            <a:chExt cx="3761103" cy="816534"/>
          </a:xfrm>
        </p:grpSpPr>
        <p:sp>
          <p:nvSpPr>
            <p:cNvPr id="28" name="矢印: 下カーブ 27"/>
            <p:cNvSpPr/>
            <p:nvPr/>
          </p:nvSpPr>
          <p:spPr>
            <a:xfrm>
              <a:off x="2557670" y="3171964"/>
              <a:ext cx="3761103" cy="3753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矢印: 下カーブ 65"/>
            <p:cNvSpPr/>
            <p:nvPr/>
          </p:nvSpPr>
          <p:spPr>
            <a:xfrm rot="10800000">
              <a:off x="2557670" y="3613158"/>
              <a:ext cx="3761103" cy="3753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1" name="グループ化 30"/>
          <p:cNvGrpSpPr/>
          <p:nvPr/>
        </p:nvGrpSpPr>
        <p:grpSpPr>
          <a:xfrm>
            <a:off x="2557670" y="1616476"/>
            <a:ext cx="3761103" cy="816534"/>
            <a:chOff x="2557670" y="1616476"/>
            <a:chExt cx="3761103" cy="816534"/>
          </a:xfrm>
        </p:grpSpPr>
        <p:sp>
          <p:nvSpPr>
            <p:cNvPr id="67" name="矢印: 下カーブ 66"/>
            <p:cNvSpPr/>
            <p:nvPr/>
          </p:nvSpPr>
          <p:spPr>
            <a:xfrm rot="-600000">
              <a:off x="2557670" y="1616476"/>
              <a:ext cx="3761103" cy="3753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8" name="矢印: 下カーブ 67"/>
            <p:cNvSpPr/>
            <p:nvPr/>
          </p:nvSpPr>
          <p:spPr>
            <a:xfrm rot="10200000">
              <a:off x="2557670" y="2057670"/>
              <a:ext cx="3761103" cy="3753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0" name="グループ化 29"/>
          <p:cNvGrpSpPr/>
          <p:nvPr/>
        </p:nvGrpSpPr>
        <p:grpSpPr>
          <a:xfrm rot="1200000">
            <a:off x="2557669" y="4575518"/>
            <a:ext cx="3761103" cy="816534"/>
            <a:chOff x="2710070" y="1768876"/>
            <a:chExt cx="3761103" cy="816534"/>
          </a:xfrm>
        </p:grpSpPr>
        <p:sp>
          <p:nvSpPr>
            <p:cNvPr id="69" name="矢印: 下カーブ 68"/>
            <p:cNvSpPr/>
            <p:nvPr/>
          </p:nvSpPr>
          <p:spPr>
            <a:xfrm rot="-600000">
              <a:off x="2710070" y="1768876"/>
              <a:ext cx="3761103" cy="3753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0" name="矢印: 下カーブ 69"/>
            <p:cNvSpPr/>
            <p:nvPr/>
          </p:nvSpPr>
          <p:spPr>
            <a:xfrm rot="10200000">
              <a:off x="2710070" y="2210070"/>
              <a:ext cx="3761103" cy="3753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72" name="正方形/長方形 71"/>
          <p:cNvSpPr>
            <a:spLocks noChangeAspect="1"/>
          </p:cNvSpPr>
          <p:nvPr/>
        </p:nvSpPr>
        <p:spPr>
          <a:xfrm>
            <a:off x="3140976" y="1366904"/>
            <a:ext cx="1372693" cy="504000"/>
          </a:xfrm>
          <a:prstGeom prst="rect">
            <a:avLst/>
          </a:prstGeom>
          <a:pattFill prst="ltDnDiag">
            <a:fgClr>
              <a:srgbClr val="F6EC6A"/>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パスポート</a:t>
            </a:r>
            <a:endParaRPr kumimoji="1" lang="ja-JP" altLang="en-US" dirty="0">
              <a:solidFill>
                <a:schemeClr val="tx1"/>
              </a:solidFill>
            </a:endParaRPr>
          </a:p>
        </p:txBody>
      </p:sp>
      <p:grpSp>
        <p:nvGrpSpPr>
          <p:cNvPr id="73" name="グループ化 72"/>
          <p:cNvGrpSpPr>
            <a:grpSpLocks noChangeAspect="1"/>
          </p:cNvGrpSpPr>
          <p:nvPr/>
        </p:nvGrpSpPr>
        <p:grpSpPr>
          <a:xfrm>
            <a:off x="4684923" y="2000418"/>
            <a:ext cx="830777" cy="969487"/>
            <a:chOff x="4956061" y="2557167"/>
            <a:chExt cx="2073478" cy="2449743"/>
          </a:xfrm>
        </p:grpSpPr>
        <p:sp>
          <p:nvSpPr>
            <p:cNvPr id="74" name="正方形/長方形 73"/>
            <p:cNvSpPr/>
            <p:nvPr/>
          </p:nvSpPr>
          <p:spPr>
            <a:xfrm>
              <a:off x="5110971" y="2557167"/>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5" name="正方形/長方形 74"/>
            <p:cNvSpPr/>
            <p:nvPr/>
          </p:nvSpPr>
          <p:spPr>
            <a:xfrm>
              <a:off x="5106644" y="309041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6" name="正方形/長方形 75"/>
            <p:cNvSpPr/>
            <p:nvPr/>
          </p:nvSpPr>
          <p:spPr>
            <a:xfrm>
              <a:off x="5114440" y="2980029"/>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正方形/長方形 76"/>
            <p:cNvSpPr/>
            <p:nvPr/>
          </p:nvSpPr>
          <p:spPr>
            <a:xfrm>
              <a:off x="5110971" y="287193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8" name="正方形/長方形 77"/>
            <p:cNvSpPr/>
            <p:nvPr/>
          </p:nvSpPr>
          <p:spPr>
            <a:xfrm>
              <a:off x="5110971" y="276788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9" name="正方形/長方形 78"/>
            <p:cNvSpPr/>
            <p:nvPr/>
          </p:nvSpPr>
          <p:spPr>
            <a:xfrm>
              <a:off x="5085887" y="4379048"/>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0" name="正方形/長方形 79"/>
            <p:cNvSpPr/>
            <p:nvPr/>
          </p:nvSpPr>
          <p:spPr>
            <a:xfrm>
              <a:off x="5107030" y="448060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1" name="正方形/長方形 80"/>
            <p:cNvSpPr/>
            <p:nvPr/>
          </p:nvSpPr>
          <p:spPr>
            <a:xfrm>
              <a:off x="5100976" y="458989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2" name="正方形/長方形 81"/>
            <p:cNvSpPr/>
            <p:nvPr/>
          </p:nvSpPr>
          <p:spPr>
            <a:xfrm>
              <a:off x="5107502" y="4701462"/>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3" name="正方形/長方形 82"/>
            <p:cNvSpPr/>
            <p:nvPr/>
          </p:nvSpPr>
          <p:spPr>
            <a:xfrm>
              <a:off x="5107030" y="426811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4" name="正方形/長方形 83"/>
            <p:cNvSpPr/>
            <p:nvPr/>
          </p:nvSpPr>
          <p:spPr>
            <a:xfrm>
              <a:off x="5107030" y="415819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5" name="正方形/長方形 84"/>
            <p:cNvSpPr/>
            <p:nvPr/>
          </p:nvSpPr>
          <p:spPr>
            <a:xfrm>
              <a:off x="5107798" y="404971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6" name="正方形/長方形 85"/>
            <p:cNvSpPr/>
            <p:nvPr/>
          </p:nvSpPr>
          <p:spPr>
            <a:xfrm>
              <a:off x="5107164" y="39443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7" name="正方形/長方形 86"/>
            <p:cNvSpPr/>
            <p:nvPr/>
          </p:nvSpPr>
          <p:spPr>
            <a:xfrm>
              <a:off x="5107030" y="383838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8" name="正方形/長方形 87"/>
            <p:cNvSpPr/>
            <p:nvPr/>
          </p:nvSpPr>
          <p:spPr>
            <a:xfrm>
              <a:off x="5107030" y="372657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9" name="正方形/長方形 88"/>
            <p:cNvSpPr/>
            <p:nvPr/>
          </p:nvSpPr>
          <p:spPr>
            <a:xfrm>
              <a:off x="5100976" y="363079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0" name="正方形/長方形 89"/>
            <p:cNvSpPr/>
            <p:nvPr/>
          </p:nvSpPr>
          <p:spPr>
            <a:xfrm>
              <a:off x="5104866" y="352110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1" name="正方形/長方形 90"/>
            <p:cNvSpPr/>
            <p:nvPr/>
          </p:nvSpPr>
          <p:spPr>
            <a:xfrm>
              <a:off x="5107504" y="3411248"/>
              <a:ext cx="1401734"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92" name="正方形/長方形 91"/>
            <p:cNvSpPr/>
            <p:nvPr/>
          </p:nvSpPr>
          <p:spPr>
            <a:xfrm>
              <a:off x="5100976" y="330112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3" name="正方形/長方形 92"/>
            <p:cNvSpPr/>
            <p:nvPr/>
          </p:nvSpPr>
          <p:spPr>
            <a:xfrm>
              <a:off x="5106307" y="319484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4" name="正方形/長方形 93"/>
            <p:cNvSpPr/>
            <p:nvPr/>
          </p:nvSpPr>
          <p:spPr>
            <a:xfrm>
              <a:off x="4956061"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5" name="アーチ 94"/>
            <p:cNvSpPr/>
            <p:nvPr/>
          </p:nvSpPr>
          <p:spPr>
            <a:xfrm rot="5400000">
              <a:off x="6096677" y="3213466"/>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96" name="楕円 95"/>
            <p:cNvSpPr/>
            <p:nvPr/>
          </p:nvSpPr>
          <p:spPr>
            <a:xfrm flipH="1" flipV="1">
              <a:off x="5310161" y="3424601"/>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97" name="楕円 96"/>
            <p:cNvSpPr/>
            <p:nvPr/>
          </p:nvSpPr>
          <p:spPr>
            <a:xfrm>
              <a:off x="5594935" y="3622721"/>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楕円 97"/>
            <p:cNvSpPr/>
            <p:nvPr/>
          </p:nvSpPr>
          <p:spPr>
            <a:xfrm>
              <a:off x="6179990" y="3250895"/>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9" name="楕円 98"/>
            <p:cNvSpPr/>
            <p:nvPr/>
          </p:nvSpPr>
          <p:spPr>
            <a:xfrm>
              <a:off x="5316956" y="3812482"/>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0" name="楕円 99"/>
            <p:cNvSpPr/>
            <p:nvPr/>
          </p:nvSpPr>
          <p:spPr>
            <a:xfrm>
              <a:off x="5909163" y="3618637"/>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1" name="楕円 100"/>
            <p:cNvSpPr/>
            <p:nvPr/>
          </p:nvSpPr>
          <p:spPr>
            <a:xfrm>
              <a:off x="5699709" y="3308523"/>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2" name="正方形/長方形 101"/>
            <p:cNvSpPr/>
            <p:nvPr/>
          </p:nvSpPr>
          <p:spPr>
            <a:xfrm rot="5400000">
              <a:off x="5719163" y="4123213"/>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正方形/長方形 102"/>
            <p:cNvSpPr/>
            <p:nvPr/>
          </p:nvSpPr>
          <p:spPr>
            <a:xfrm>
              <a:off x="6460025"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04" name="テキスト ボックス 103"/>
          <p:cNvSpPr txBox="1"/>
          <p:nvPr/>
        </p:nvSpPr>
        <p:spPr>
          <a:xfrm>
            <a:off x="4501739" y="2188744"/>
            <a:ext cx="2228693" cy="646331"/>
          </a:xfrm>
          <a:prstGeom prst="rect">
            <a:avLst/>
          </a:prstGeom>
          <a:noFill/>
        </p:spPr>
        <p:txBody>
          <a:bodyPr wrap="square" rtlCol="0">
            <a:spAutoFit/>
          </a:bodyPr>
          <a:lstStyle/>
          <a:p>
            <a:r>
              <a:rPr kumimoji="1" lang="en-US" altLang="ja-JP" sz="3600" dirty="0"/>
              <a:t>Free</a:t>
            </a:r>
            <a:endParaRPr kumimoji="1" lang="ja-JP" altLang="en-US" sz="3600" dirty="0"/>
          </a:p>
        </p:txBody>
      </p:sp>
      <p:sp>
        <p:nvSpPr>
          <p:cNvPr id="105" name="正方形/長方形 104"/>
          <p:cNvSpPr>
            <a:spLocks noChangeAspect="1"/>
          </p:cNvSpPr>
          <p:nvPr/>
        </p:nvSpPr>
        <p:spPr>
          <a:xfrm>
            <a:off x="3140976" y="2896926"/>
            <a:ext cx="1372693" cy="504000"/>
          </a:xfrm>
          <a:prstGeom prst="rect">
            <a:avLst/>
          </a:prstGeom>
          <a:pattFill prst="ltDnDiag">
            <a:fgClr>
              <a:srgbClr val="F6EC6A"/>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パスポート</a:t>
            </a:r>
            <a:endParaRPr kumimoji="1" lang="ja-JP" altLang="en-US" dirty="0">
              <a:solidFill>
                <a:schemeClr val="tx1"/>
              </a:solidFill>
            </a:endParaRPr>
          </a:p>
        </p:txBody>
      </p:sp>
      <p:grpSp>
        <p:nvGrpSpPr>
          <p:cNvPr id="106" name="グループ化 105"/>
          <p:cNvGrpSpPr>
            <a:grpSpLocks noChangeAspect="1"/>
          </p:cNvGrpSpPr>
          <p:nvPr/>
        </p:nvGrpSpPr>
        <p:grpSpPr>
          <a:xfrm>
            <a:off x="4684923" y="3530440"/>
            <a:ext cx="830777" cy="969487"/>
            <a:chOff x="4956061" y="2557167"/>
            <a:chExt cx="2073478" cy="2449743"/>
          </a:xfrm>
        </p:grpSpPr>
        <p:sp>
          <p:nvSpPr>
            <p:cNvPr id="107" name="正方形/長方形 106"/>
            <p:cNvSpPr/>
            <p:nvPr/>
          </p:nvSpPr>
          <p:spPr>
            <a:xfrm>
              <a:off x="5110971" y="2557167"/>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8" name="正方形/長方形 107"/>
            <p:cNvSpPr/>
            <p:nvPr/>
          </p:nvSpPr>
          <p:spPr>
            <a:xfrm>
              <a:off x="5106644" y="309041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9" name="正方形/長方形 108"/>
            <p:cNvSpPr/>
            <p:nvPr/>
          </p:nvSpPr>
          <p:spPr>
            <a:xfrm>
              <a:off x="5114440" y="2980029"/>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0" name="正方形/長方形 109"/>
            <p:cNvSpPr/>
            <p:nvPr/>
          </p:nvSpPr>
          <p:spPr>
            <a:xfrm>
              <a:off x="5110971" y="287193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1" name="正方形/長方形 110"/>
            <p:cNvSpPr/>
            <p:nvPr/>
          </p:nvSpPr>
          <p:spPr>
            <a:xfrm>
              <a:off x="5110971" y="276788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2" name="正方形/長方形 111"/>
            <p:cNvSpPr/>
            <p:nvPr/>
          </p:nvSpPr>
          <p:spPr>
            <a:xfrm>
              <a:off x="5085887" y="4379048"/>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3" name="正方形/長方形 112"/>
            <p:cNvSpPr/>
            <p:nvPr/>
          </p:nvSpPr>
          <p:spPr>
            <a:xfrm>
              <a:off x="5107030" y="448060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4" name="正方形/長方形 113"/>
            <p:cNvSpPr/>
            <p:nvPr/>
          </p:nvSpPr>
          <p:spPr>
            <a:xfrm>
              <a:off x="5100976" y="458989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5" name="正方形/長方形 114"/>
            <p:cNvSpPr/>
            <p:nvPr/>
          </p:nvSpPr>
          <p:spPr>
            <a:xfrm>
              <a:off x="5107502" y="4701462"/>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6" name="正方形/長方形 115"/>
            <p:cNvSpPr/>
            <p:nvPr/>
          </p:nvSpPr>
          <p:spPr>
            <a:xfrm>
              <a:off x="5107030" y="426811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7" name="正方形/長方形 116"/>
            <p:cNvSpPr/>
            <p:nvPr/>
          </p:nvSpPr>
          <p:spPr>
            <a:xfrm>
              <a:off x="5107030" y="415819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8" name="正方形/長方形 117"/>
            <p:cNvSpPr/>
            <p:nvPr/>
          </p:nvSpPr>
          <p:spPr>
            <a:xfrm>
              <a:off x="5107798" y="404971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9" name="正方形/長方形 118"/>
            <p:cNvSpPr/>
            <p:nvPr/>
          </p:nvSpPr>
          <p:spPr>
            <a:xfrm>
              <a:off x="5107164" y="39443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0" name="正方形/長方形 119"/>
            <p:cNvSpPr/>
            <p:nvPr/>
          </p:nvSpPr>
          <p:spPr>
            <a:xfrm>
              <a:off x="5107030" y="383838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1" name="正方形/長方形 120"/>
            <p:cNvSpPr/>
            <p:nvPr/>
          </p:nvSpPr>
          <p:spPr>
            <a:xfrm>
              <a:off x="5107030" y="372657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2" name="正方形/長方形 121"/>
            <p:cNvSpPr/>
            <p:nvPr/>
          </p:nvSpPr>
          <p:spPr>
            <a:xfrm>
              <a:off x="5100976" y="363079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3" name="正方形/長方形 122"/>
            <p:cNvSpPr/>
            <p:nvPr/>
          </p:nvSpPr>
          <p:spPr>
            <a:xfrm>
              <a:off x="5104866" y="352110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4" name="正方形/長方形 123"/>
            <p:cNvSpPr/>
            <p:nvPr/>
          </p:nvSpPr>
          <p:spPr>
            <a:xfrm>
              <a:off x="5107504" y="3411248"/>
              <a:ext cx="1401734"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25" name="正方形/長方形 124"/>
            <p:cNvSpPr/>
            <p:nvPr/>
          </p:nvSpPr>
          <p:spPr>
            <a:xfrm>
              <a:off x="5100976" y="330112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6" name="正方形/長方形 125"/>
            <p:cNvSpPr/>
            <p:nvPr/>
          </p:nvSpPr>
          <p:spPr>
            <a:xfrm>
              <a:off x="5106307" y="319484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7" name="正方形/長方形 126"/>
            <p:cNvSpPr/>
            <p:nvPr/>
          </p:nvSpPr>
          <p:spPr>
            <a:xfrm>
              <a:off x="4956061"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8" name="アーチ 127"/>
            <p:cNvSpPr/>
            <p:nvPr/>
          </p:nvSpPr>
          <p:spPr>
            <a:xfrm rot="5400000">
              <a:off x="6096677" y="3213466"/>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29" name="楕円 128"/>
            <p:cNvSpPr/>
            <p:nvPr/>
          </p:nvSpPr>
          <p:spPr>
            <a:xfrm flipH="1" flipV="1">
              <a:off x="5310161" y="3424601"/>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30" name="楕円 129"/>
            <p:cNvSpPr/>
            <p:nvPr/>
          </p:nvSpPr>
          <p:spPr>
            <a:xfrm>
              <a:off x="5594935" y="3622721"/>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1" name="楕円 130"/>
            <p:cNvSpPr/>
            <p:nvPr/>
          </p:nvSpPr>
          <p:spPr>
            <a:xfrm>
              <a:off x="6179990" y="3250895"/>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2" name="楕円 131"/>
            <p:cNvSpPr/>
            <p:nvPr/>
          </p:nvSpPr>
          <p:spPr>
            <a:xfrm>
              <a:off x="5316956" y="3812482"/>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3" name="楕円 132"/>
            <p:cNvSpPr/>
            <p:nvPr/>
          </p:nvSpPr>
          <p:spPr>
            <a:xfrm>
              <a:off x="5909163" y="3618637"/>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4" name="楕円 133"/>
            <p:cNvSpPr/>
            <p:nvPr/>
          </p:nvSpPr>
          <p:spPr>
            <a:xfrm>
              <a:off x="5699709" y="3308523"/>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 name="正方形/長方形 134"/>
            <p:cNvSpPr/>
            <p:nvPr/>
          </p:nvSpPr>
          <p:spPr>
            <a:xfrm rot="5400000">
              <a:off x="5719163" y="4123213"/>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正方形/長方形 135"/>
            <p:cNvSpPr/>
            <p:nvPr/>
          </p:nvSpPr>
          <p:spPr>
            <a:xfrm>
              <a:off x="6460025"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7" name="テキスト ボックス 136"/>
          <p:cNvSpPr txBox="1"/>
          <p:nvPr/>
        </p:nvSpPr>
        <p:spPr>
          <a:xfrm>
            <a:off x="4501739" y="3718766"/>
            <a:ext cx="2228693" cy="646331"/>
          </a:xfrm>
          <a:prstGeom prst="rect">
            <a:avLst/>
          </a:prstGeom>
          <a:noFill/>
        </p:spPr>
        <p:txBody>
          <a:bodyPr wrap="square" rtlCol="0">
            <a:spAutoFit/>
          </a:bodyPr>
          <a:lstStyle/>
          <a:p>
            <a:r>
              <a:rPr kumimoji="1" lang="en-US" altLang="ja-JP" sz="3600" dirty="0"/>
              <a:t>Free</a:t>
            </a:r>
            <a:endParaRPr kumimoji="1" lang="ja-JP" altLang="en-US" sz="3600" dirty="0"/>
          </a:p>
        </p:txBody>
      </p:sp>
      <p:sp>
        <p:nvSpPr>
          <p:cNvPr id="138" name="正方形/長方形 137"/>
          <p:cNvSpPr>
            <a:spLocks noChangeAspect="1"/>
          </p:cNvSpPr>
          <p:nvPr/>
        </p:nvSpPr>
        <p:spPr>
          <a:xfrm>
            <a:off x="3154778" y="4398763"/>
            <a:ext cx="1372693" cy="504000"/>
          </a:xfrm>
          <a:prstGeom prst="rect">
            <a:avLst/>
          </a:prstGeom>
          <a:pattFill prst="ltDnDiag">
            <a:fgClr>
              <a:srgbClr val="F6EC6A"/>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パスポート</a:t>
            </a:r>
            <a:endParaRPr kumimoji="1" lang="ja-JP" altLang="en-US" dirty="0">
              <a:solidFill>
                <a:schemeClr val="tx1"/>
              </a:solidFill>
            </a:endParaRPr>
          </a:p>
        </p:txBody>
      </p:sp>
      <p:grpSp>
        <p:nvGrpSpPr>
          <p:cNvPr id="139" name="グループ化 138"/>
          <p:cNvGrpSpPr>
            <a:grpSpLocks noChangeAspect="1"/>
          </p:cNvGrpSpPr>
          <p:nvPr/>
        </p:nvGrpSpPr>
        <p:grpSpPr>
          <a:xfrm>
            <a:off x="4698725" y="5032277"/>
            <a:ext cx="830777" cy="969487"/>
            <a:chOff x="4956061" y="2557167"/>
            <a:chExt cx="2073478" cy="2449743"/>
          </a:xfrm>
        </p:grpSpPr>
        <p:sp>
          <p:nvSpPr>
            <p:cNvPr id="140" name="正方形/長方形 139"/>
            <p:cNvSpPr/>
            <p:nvPr/>
          </p:nvSpPr>
          <p:spPr>
            <a:xfrm>
              <a:off x="5110971" y="2557167"/>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1" name="正方形/長方形 140"/>
            <p:cNvSpPr/>
            <p:nvPr/>
          </p:nvSpPr>
          <p:spPr>
            <a:xfrm>
              <a:off x="5106644" y="309041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2" name="正方形/長方形 141"/>
            <p:cNvSpPr/>
            <p:nvPr/>
          </p:nvSpPr>
          <p:spPr>
            <a:xfrm>
              <a:off x="5114440" y="2980029"/>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3" name="正方形/長方形 142"/>
            <p:cNvSpPr/>
            <p:nvPr/>
          </p:nvSpPr>
          <p:spPr>
            <a:xfrm>
              <a:off x="5110971" y="287193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4" name="正方形/長方形 143"/>
            <p:cNvSpPr/>
            <p:nvPr/>
          </p:nvSpPr>
          <p:spPr>
            <a:xfrm>
              <a:off x="5110971" y="276788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5" name="正方形/長方形 144"/>
            <p:cNvSpPr/>
            <p:nvPr/>
          </p:nvSpPr>
          <p:spPr>
            <a:xfrm>
              <a:off x="5085887" y="4379048"/>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6" name="正方形/長方形 145"/>
            <p:cNvSpPr/>
            <p:nvPr/>
          </p:nvSpPr>
          <p:spPr>
            <a:xfrm>
              <a:off x="5107030" y="448060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7" name="正方形/長方形 146"/>
            <p:cNvSpPr/>
            <p:nvPr/>
          </p:nvSpPr>
          <p:spPr>
            <a:xfrm>
              <a:off x="5100976" y="458989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8" name="正方形/長方形 147"/>
            <p:cNvSpPr/>
            <p:nvPr/>
          </p:nvSpPr>
          <p:spPr>
            <a:xfrm>
              <a:off x="5107502" y="4701462"/>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9" name="正方形/長方形 148"/>
            <p:cNvSpPr/>
            <p:nvPr/>
          </p:nvSpPr>
          <p:spPr>
            <a:xfrm>
              <a:off x="5107030" y="426811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0" name="正方形/長方形 149"/>
            <p:cNvSpPr/>
            <p:nvPr/>
          </p:nvSpPr>
          <p:spPr>
            <a:xfrm>
              <a:off x="5107030" y="415819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1" name="正方形/長方形 150"/>
            <p:cNvSpPr/>
            <p:nvPr/>
          </p:nvSpPr>
          <p:spPr>
            <a:xfrm>
              <a:off x="5107798" y="404971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2" name="正方形/長方形 151"/>
            <p:cNvSpPr/>
            <p:nvPr/>
          </p:nvSpPr>
          <p:spPr>
            <a:xfrm>
              <a:off x="5107164" y="39443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3" name="正方形/長方形 152"/>
            <p:cNvSpPr/>
            <p:nvPr/>
          </p:nvSpPr>
          <p:spPr>
            <a:xfrm>
              <a:off x="5107030" y="383838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4" name="正方形/長方形 153"/>
            <p:cNvSpPr/>
            <p:nvPr/>
          </p:nvSpPr>
          <p:spPr>
            <a:xfrm>
              <a:off x="5107030" y="372657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5" name="正方形/長方形 154"/>
            <p:cNvSpPr/>
            <p:nvPr/>
          </p:nvSpPr>
          <p:spPr>
            <a:xfrm>
              <a:off x="5100976" y="363079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6" name="正方形/長方形 155"/>
            <p:cNvSpPr/>
            <p:nvPr/>
          </p:nvSpPr>
          <p:spPr>
            <a:xfrm>
              <a:off x="5104866" y="352110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7" name="正方形/長方形 156"/>
            <p:cNvSpPr/>
            <p:nvPr/>
          </p:nvSpPr>
          <p:spPr>
            <a:xfrm>
              <a:off x="5107504" y="3411248"/>
              <a:ext cx="1401734"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58" name="正方形/長方形 157"/>
            <p:cNvSpPr/>
            <p:nvPr/>
          </p:nvSpPr>
          <p:spPr>
            <a:xfrm>
              <a:off x="5100976" y="330112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9" name="正方形/長方形 158"/>
            <p:cNvSpPr/>
            <p:nvPr/>
          </p:nvSpPr>
          <p:spPr>
            <a:xfrm>
              <a:off x="5106307" y="319484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0" name="正方形/長方形 159"/>
            <p:cNvSpPr/>
            <p:nvPr/>
          </p:nvSpPr>
          <p:spPr>
            <a:xfrm>
              <a:off x="4956061"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1" name="アーチ 160"/>
            <p:cNvSpPr/>
            <p:nvPr/>
          </p:nvSpPr>
          <p:spPr>
            <a:xfrm rot="5400000">
              <a:off x="6096677" y="3213466"/>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62" name="楕円 161"/>
            <p:cNvSpPr/>
            <p:nvPr/>
          </p:nvSpPr>
          <p:spPr>
            <a:xfrm flipH="1" flipV="1">
              <a:off x="5310161" y="3424601"/>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63" name="楕円 162"/>
            <p:cNvSpPr/>
            <p:nvPr/>
          </p:nvSpPr>
          <p:spPr>
            <a:xfrm>
              <a:off x="5594935" y="3622721"/>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4" name="楕円 163"/>
            <p:cNvSpPr/>
            <p:nvPr/>
          </p:nvSpPr>
          <p:spPr>
            <a:xfrm>
              <a:off x="6179990" y="3250895"/>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5" name="楕円 164"/>
            <p:cNvSpPr/>
            <p:nvPr/>
          </p:nvSpPr>
          <p:spPr>
            <a:xfrm>
              <a:off x="5316956" y="3812482"/>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6" name="楕円 165"/>
            <p:cNvSpPr/>
            <p:nvPr/>
          </p:nvSpPr>
          <p:spPr>
            <a:xfrm>
              <a:off x="5909163" y="3618637"/>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7" name="楕円 166"/>
            <p:cNvSpPr/>
            <p:nvPr/>
          </p:nvSpPr>
          <p:spPr>
            <a:xfrm>
              <a:off x="5699709" y="3308523"/>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8" name="正方形/長方形 167"/>
            <p:cNvSpPr/>
            <p:nvPr/>
          </p:nvSpPr>
          <p:spPr>
            <a:xfrm rot="5400000">
              <a:off x="5719163" y="4123213"/>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9" name="正方形/長方形 168"/>
            <p:cNvSpPr/>
            <p:nvPr/>
          </p:nvSpPr>
          <p:spPr>
            <a:xfrm>
              <a:off x="6460025" y="2562014"/>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70" name="テキスト ボックス 169"/>
          <p:cNvSpPr txBox="1"/>
          <p:nvPr/>
        </p:nvSpPr>
        <p:spPr>
          <a:xfrm>
            <a:off x="4515541" y="5220603"/>
            <a:ext cx="2228693" cy="646331"/>
          </a:xfrm>
          <a:prstGeom prst="rect">
            <a:avLst/>
          </a:prstGeom>
          <a:noFill/>
        </p:spPr>
        <p:txBody>
          <a:bodyPr wrap="square" rtlCol="0">
            <a:spAutoFit/>
          </a:bodyPr>
          <a:lstStyle/>
          <a:p>
            <a:r>
              <a:rPr kumimoji="1" lang="en-US" altLang="ja-JP" sz="3600" dirty="0"/>
              <a:t>Free</a:t>
            </a:r>
            <a:endParaRPr kumimoji="1" lang="ja-JP" altLang="en-US" sz="3600" dirty="0"/>
          </a:p>
        </p:txBody>
      </p:sp>
      <p:pic>
        <p:nvPicPr>
          <p:cNvPr id="175" name="図 1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76"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4</a:t>
            </a:r>
            <a:r>
              <a:rPr lang="en-US" altLang="ja-JP" sz="1050" b="1" dirty="0">
                <a:solidFill>
                  <a:srgbClr val="FF097A"/>
                </a:solidFill>
                <a:latin typeface="メイリオ" panose="020B0604030504040204" pitchFamily="50" charset="-128"/>
                <a:ea typeface="メイリオ" panose="020B0604030504040204" pitchFamily="50" charset="-128"/>
              </a:rPr>
              <a:t>8</a:t>
            </a:r>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171" name="正方形/長方形 170"/>
          <p:cNvSpPr/>
          <p:nvPr/>
        </p:nvSpPr>
        <p:spPr>
          <a:xfrm>
            <a:off x="0" y="-11742"/>
            <a:ext cx="9144000" cy="6858000"/>
          </a:xfrm>
          <a:prstGeom prst="rect">
            <a:avLst/>
          </a:prstGeom>
          <a:solidFill>
            <a:srgbClr val="FFEC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endParaRPr>
          </a:p>
        </p:txBody>
      </p:sp>
      <p:sp>
        <p:nvSpPr>
          <p:cNvPr id="172" name="テキスト ボックス 171"/>
          <p:cNvSpPr txBox="1"/>
          <p:nvPr/>
        </p:nvSpPr>
        <p:spPr>
          <a:xfrm>
            <a:off x="0" y="650559"/>
            <a:ext cx="9144000" cy="1754326"/>
          </a:xfrm>
          <a:prstGeom prst="rect">
            <a:avLst/>
          </a:prstGeom>
          <a:noFill/>
        </p:spPr>
        <p:txBody>
          <a:bodyPr wrap="square" rtlCol="0">
            <a:spAutoFit/>
          </a:bodyPr>
          <a:lstStyle/>
          <a:p>
            <a:pPr algn="ctr"/>
            <a:r>
              <a:rPr lang="en-US" altLang="ja-JP" sz="4000" dirty="0"/>
              <a:t>1000</a:t>
            </a:r>
            <a:r>
              <a:rPr lang="ja-JP" altLang="en-US" sz="4000" dirty="0"/>
              <a:t>円でパスポートを</a:t>
            </a:r>
            <a:r>
              <a:rPr lang="en-US" altLang="ja-JP" sz="4000" dirty="0"/>
              <a:t>1</a:t>
            </a:r>
            <a:r>
              <a:rPr lang="ja-JP" altLang="en-US" sz="4000" dirty="0"/>
              <a:t>度買えば</a:t>
            </a:r>
            <a:endParaRPr lang="en-US" altLang="ja-JP" sz="4000" dirty="0"/>
          </a:p>
          <a:p>
            <a:pPr algn="ctr"/>
            <a:r>
              <a:rPr lang="ja-JP" altLang="en-US" sz="4000" dirty="0"/>
              <a:t>参加店で期間中</a:t>
            </a:r>
            <a:r>
              <a:rPr lang="ja-JP" altLang="en-US" sz="4000" b="1" dirty="0">
                <a:solidFill>
                  <a:srgbClr val="FF0000"/>
                </a:solidFill>
              </a:rPr>
              <a:t>使い放題</a:t>
            </a:r>
            <a:r>
              <a:rPr lang="ja-JP" altLang="en-US" sz="4000" dirty="0"/>
              <a:t>！！</a:t>
            </a:r>
            <a:endParaRPr lang="en-US" altLang="ja-JP" sz="4000" dirty="0"/>
          </a:p>
          <a:p>
            <a:pPr algn="r"/>
            <a:r>
              <a:rPr lang="ja-JP" altLang="en-US" sz="2800" dirty="0"/>
              <a:t>（各店舗</a:t>
            </a:r>
            <a:r>
              <a:rPr lang="en-US" altLang="ja-JP" sz="2800" dirty="0"/>
              <a:t>1</a:t>
            </a:r>
            <a:r>
              <a:rPr lang="ja-JP" altLang="en-US" sz="2800" dirty="0"/>
              <a:t>回まで使用可能）</a:t>
            </a:r>
            <a:endParaRPr lang="en-US" altLang="ja-JP" sz="2800" dirty="0"/>
          </a:p>
        </p:txBody>
      </p:sp>
      <p:sp>
        <p:nvSpPr>
          <p:cNvPr id="173" name="テキスト ボックス 172"/>
          <p:cNvSpPr txBox="1"/>
          <p:nvPr/>
        </p:nvSpPr>
        <p:spPr>
          <a:xfrm>
            <a:off x="152256" y="3183248"/>
            <a:ext cx="2236510" cy="707886"/>
          </a:xfrm>
          <a:prstGeom prst="rect">
            <a:avLst/>
          </a:prstGeom>
          <a:noFill/>
        </p:spPr>
        <p:txBody>
          <a:bodyPr wrap="none" rtlCol="0">
            <a:spAutoFit/>
          </a:bodyPr>
          <a:lstStyle/>
          <a:p>
            <a:r>
              <a:rPr kumimoji="1" lang="ja-JP" altLang="en-US" sz="4000" dirty="0"/>
              <a:t>つまり、</a:t>
            </a:r>
          </a:p>
        </p:txBody>
      </p:sp>
      <p:sp>
        <p:nvSpPr>
          <p:cNvPr id="174" name="テキスト ボックス 173"/>
          <p:cNvSpPr txBox="1"/>
          <p:nvPr/>
        </p:nvSpPr>
        <p:spPr>
          <a:xfrm>
            <a:off x="0" y="4531068"/>
            <a:ext cx="9144000" cy="1938992"/>
          </a:xfrm>
          <a:prstGeom prst="rect">
            <a:avLst/>
          </a:prstGeom>
          <a:noFill/>
        </p:spPr>
        <p:txBody>
          <a:bodyPr wrap="square" rtlCol="0">
            <a:spAutoFit/>
          </a:bodyPr>
          <a:lstStyle/>
          <a:p>
            <a:pPr algn="ctr"/>
            <a:r>
              <a:rPr kumimoji="1" lang="ja-JP" altLang="en-US" sz="4000" dirty="0"/>
              <a:t>飲み歩く店が</a:t>
            </a:r>
            <a:r>
              <a:rPr kumimoji="1" lang="ja-JP" altLang="en-US" sz="4000" u="sng" dirty="0"/>
              <a:t>多ければ多いほど</a:t>
            </a:r>
            <a:endParaRPr kumimoji="1" lang="en-US" altLang="ja-JP" sz="4000" u="sng" dirty="0"/>
          </a:p>
          <a:p>
            <a:pPr algn="ctr"/>
            <a:r>
              <a:rPr kumimoji="1" lang="ja-JP" altLang="en-US" sz="4000" dirty="0"/>
              <a:t>飲むことのできるフリードリンク</a:t>
            </a:r>
            <a:endParaRPr kumimoji="1" lang="en-US" altLang="ja-JP" sz="4000" dirty="0"/>
          </a:p>
          <a:p>
            <a:pPr algn="ctr"/>
            <a:r>
              <a:rPr lang="ja-JP" altLang="en-US" sz="4000" dirty="0"/>
              <a:t>が多くなるので</a:t>
            </a:r>
            <a:r>
              <a:rPr kumimoji="1" lang="ja-JP" altLang="en-US" sz="4000" b="1" dirty="0">
                <a:solidFill>
                  <a:srgbClr val="FF0000"/>
                </a:solidFill>
              </a:rPr>
              <a:t>お得</a:t>
            </a:r>
            <a:r>
              <a:rPr kumimoji="1" lang="ja-JP" altLang="en-US" sz="4000" dirty="0"/>
              <a:t>！！</a:t>
            </a:r>
          </a:p>
        </p:txBody>
      </p:sp>
    </p:spTree>
    <p:extLst>
      <p:ext uri="{BB962C8B-B14F-4D97-AF65-F5344CB8AC3E}">
        <p14:creationId xmlns:p14="http://schemas.microsoft.com/office/powerpoint/2010/main" val="351789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p:cTn id="13" dur="500" fill="hold"/>
                                        <p:tgtEl>
                                          <p:spTgt spid="104"/>
                                        </p:tgtEl>
                                        <p:attrNameLst>
                                          <p:attrName>ppt_w</p:attrName>
                                        </p:attrNameLst>
                                      </p:cBhvr>
                                      <p:tavLst>
                                        <p:tav tm="0">
                                          <p:val>
                                            <p:fltVal val="0"/>
                                          </p:val>
                                        </p:tav>
                                        <p:tav tm="100000">
                                          <p:val>
                                            <p:strVal val="#ppt_w"/>
                                          </p:val>
                                        </p:tav>
                                      </p:tavLst>
                                    </p:anim>
                                    <p:anim calcmode="lin" valueType="num">
                                      <p:cBhvr>
                                        <p:cTn id="14" dur="500" fill="hold"/>
                                        <p:tgtEl>
                                          <p:spTgt spid="104"/>
                                        </p:tgtEl>
                                        <p:attrNameLst>
                                          <p:attrName>ppt_h</p:attrName>
                                        </p:attrNameLst>
                                      </p:cBhvr>
                                      <p:tavLst>
                                        <p:tav tm="0">
                                          <p:val>
                                            <p:fltVal val="0"/>
                                          </p:val>
                                        </p:tav>
                                        <p:tav tm="100000">
                                          <p:val>
                                            <p:strVal val="#ppt_h"/>
                                          </p:val>
                                        </p:tav>
                                      </p:tavLst>
                                    </p:anim>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par>
                                <p:cTn id="23" presetID="10" presetClass="entr" presetSubtype="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fade">
                                      <p:cBhvr>
                                        <p:cTn id="25" dur="500"/>
                                        <p:tgtEl>
                                          <p:spTgt spid="10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7"/>
                                        </p:tgtEl>
                                        <p:attrNameLst>
                                          <p:attrName>style.visibility</p:attrName>
                                        </p:attrNameLst>
                                      </p:cBhvr>
                                      <p:to>
                                        <p:strVal val="visible"/>
                                      </p:to>
                                    </p:set>
                                    <p:anim calcmode="lin" valueType="num">
                                      <p:cBhvr>
                                        <p:cTn id="28" dur="500" fill="hold"/>
                                        <p:tgtEl>
                                          <p:spTgt spid="137"/>
                                        </p:tgtEl>
                                        <p:attrNameLst>
                                          <p:attrName>ppt_w</p:attrName>
                                        </p:attrNameLst>
                                      </p:cBhvr>
                                      <p:tavLst>
                                        <p:tav tm="0">
                                          <p:val>
                                            <p:fltVal val="0"/>
                                          </p:val>
                                        </p:tav>
                                        <p:tav tm="100000">
                                          <p:val>
                                            <p:strVal val="#ppt_w"/>
                                          </p:val>
                                        </p:tav>
                                      </p:tavLst>
                                    </p:anim>
                                    <p:anim calcmode="lin" valueType="num">
                                      <p:cBhvr>
                                        <p:cTn id="29" dur="500" fill="hold"/>
                                        <p:tgtEl>
                                          <p:spTgt spid="137"/>
                                        </p:tgtEl>
                                        <p:attrNameLst>
                                          <p:attrName>ppt_h</p:attrName>
                                        </p:attrNameLst>
                                      </p:cBhvr>
                                      <p:tavLst>
                                        <p:tav tm="0">
                                          <p:val>
                                            <p:fltVal val="0"/>
                                          </p:val>
                                        </p:tav>
                                        <p:tav tm="100000">
                                          <p:val>
                                            <p:strVal val="#ppt_h"/>
                                          </p:val>
                                        </p:tav>
                                      </p:tavLst>
                                    </p:anim>
                                    <p:animEffect transition="in" filter="fade">
                                      <p:cBhvr>
                                        <p:cTn id="30" dur="500"/>
                                        <p:tgtEl>
                                          <p:spTgt spid="137"/>
                                        </p:tgtEl>
                                      </p:cBhvr>
                                    </p:animEffect>
                                  </p:childTnLst>
                                </p:cTn>
                              </p:par>
                              <p:par>
                                <p:cTn id="31" presetID="10"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500"/>
                                        <p:tgtEl>
                                          <p:spTgt spid="138"/>
                                        </p:tgtEl>
                                      </p:cBhvr>
                                    </p:animEffect>
                                  </p:childTnLst>
                                </p:cTn>
                              </p:par>
                              <p:par>
                                <p:cTn id="38" presetID="10" presetClass="entr" presetSubtype="0" fill="hold" nodeType="with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fade">
                                      <p:cBhvr>
                                        <p:cTn id="40" dur="500"/>
                                        <p:tgtEl>
                                          <p:spTgt spid="13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0"/>
                                        </p:tgtEl>
                                        <p:attrNameLst>
                                          <p:attrName>style.visibility</p:attrName>
                                        </p:attrNameLst>
                                      </p:cBhvr>
                                      <p:to>
                                        <p:strVal val="visible"/>
                                      </p:to>
                                    </p:set>
                                    <p:anim calcmode="lin" valueType="num">
                                      <p:cBhvr>
                                        <p:cTn id="43" dur="500" fill="hold"/>
                                        <p:tgtEl>
                                          <p:spTgt spid="170"/>
                                        </p:tgtEl>
                                        <p:attrNameLst>
                                          <p:attrName>ppt_w</p:attrName>
                                        </p:attrNameLst>
                                      </p:cBhvr>
                                      <p:tavLst>
                                        <p:tav tm="0">
                                          <p:val>
                                            <p:fltVal val="0"/>
                                          </p:val>
                                        </p:tav>
                                        <p:tav tm="100000">
                                          <p:val>
                                            <p:strVal val="#ppt_w"/>
                                          </p:val>
                                        </p:tav>
                                      </p:tavLst>
                                    </p:anim>
                                    <p:anim calcmode="lin" valueType="num">
                                      <p:cBhvr>
                                        <p:cTn id="44" dur="500" fill="hold"/>
                                        <p:tgtEl>
                                          <p:spTgt spid="170"/>
                                        </p:tgtEl>
                                        <p:attrNameLst>
                                          <p:attrName>ppt_h</p:attrName>
                                        </p:attrNameLst>
                                      </p:cBhvr>
                                      <p:tavLst>
                                        <p:tav tm="0">
                                          <p:val>
                                            <p:fltVal val="0"/>
                                          </p:val>
                                        </p:tav>
                                        <p:tav tm="100000">
                                          <p:val>
                                            <p:strVal val="#ppt_h"/>
                                          </p:val>
                                        </p:tav>
                                      </p:tavLst>
                                    </p:anim>
                                    <p:animEffect transition="in" filter="fade">
                                      <p:cBhvr>
                                        <p:cTn id="45" dur="500"/>
                                        <p:tgtEl>
                                          <p:spTgt spid="170"/>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71"/>
                                        </p:tgtEl>
                                        <p:attrNameLst>
                                          <p:attrName>style.visibility</p:attrName>
                                        </p:attrNameLst>
                                      </p:cBhvr>
                                      <p:to>
                                        <p:strVal val="visible"/>
                                      </p:to>
                                    </p:set>
                                    <p:animEffect transition="in" filter="fade">
                                      <p:cBhvr>
                                        <p:cTn id="52" dur="500"/>
                                        <p:tgtEl>
                                          <p:spTgt spid="17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2"/>
                                        </p:tgtEl>
                                        <p:attrNameLst>
                                          <p:attrName>style.visibility</p:attrName>
                                        </p:attrNameLst>
                                      </p:cBhvr>
                                      <p:to>
                                        <p:strVal val="visible"/>
                                      </p:to>
                                    </p:set>
                                    <p:animEffect transition="in" filter="fade">
                                      <p:cBhvr>
                                        <p:cTn id="55" dur="500"/>
                                        <p:tgtEl>
                                          <p:spTgt spid="17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3"/>
                                        </p:tgtEl>
                                        <p:attrNameLst>
                                          <p:attrName>style.visibility</p:attrName>
                                        </p:attrNameLst>
                                      </p:cBhvr>
                                      <p:to>
                                        <p:strVal val="visible"/>
                                      </p:to>
                                    </p:set>
                                    <p:animEffect transition="in" filter="fade">
                                      <p:cBhvr>
                                        <p:cTn id="60" dur="500"/>
                                        <p:tgtEl>
                                          <p:spTgt spid="173"/>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74"/>
                                        </p:tgtEl>
                                        <p:attrNameLst>
                                          <p:attrName>style.visibility</p:attrName>
                                        </p:attrNameLst>
                                      </p:cBhvr>
                                      <p:to>
                                        <p:strVal val="visible"/>
                                      </p:to>
                                    </p:set>
                                    <p:animEffect transition="in" filter="fade">
                                      <p:cBhvr>
                                        <p:cTn id="64"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04" grpId="0"/>
      <p:bldP spid="105" grpId="0" animBg="1"/>
      <p:bldP spid="137" grpId="0"/>
      <p:bldP spid="138" grpId="0" animBg="1"/>
      <p:bldP spid="170" grpId="0"/>
      <p:bldP spid="171" grpId="0" animBg="1"/>
      <p:bldP spid="172" grpId="0"/>
      <p:bldP spid="173" grpId="0"/>
      <p:bldP spid="17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67419" y="4208871"/>
            <a:ext cx="7870541" cy="1754326"/>
          </a:xfrm>
          <a:prstGeom prst="rect">
            <a:avLst/>
          </a:prstGeom>
          <a:noFill/>
        </p:spPr>
        <p:txBody>
          <a:bodyPr wrap="square" rtlCol="0">
            <a:spAutoFit/>
          </a:bodyPr>
          <a:lstStyle/>
          <a:p>
            <a:r>
              <a:rPr lang="ja-JP" altLang="en-US" sz="3600" dirty="0">
                <a:solidFill>
                  <a:prstClr val="black"/>
                </a:solidFill>
              </a:rPr>
              <a:t>・全</a:t>
            </a:r>
            <a:r>
              <a:rPr lang="en-US" altLang="ja-JP" sz="3600" dirty="0">
                <a:solidFill>
                  <a:prstClr val="black"/>
                </a:solidFill>
              </a:rPr>
              <a:t>51</a:t>
            </a:r>
            <a:r>
              <a:rPr lang="ja-JP" altLang="en-US" sz="3600" dirty="0">
                <a:solidFill>
                  <a:prstClr val="black"/>
                </a:solidFill>
              </a:rPr>
              <a:t>店舗</a:t>
            </a:r>
            <a:endParaRPr lang="en-US" altLang="ja-JP" sz="3600" dirty="0">
              <a:solidFill>
                <a:prstClr val="black"/>
              </a:solidFill>
            </a:endParaRPr>
          </a:p>
          <a:p>
            <a:r>
              <a:rPr lang="ja-JP" altLang="en-US" sz="3600" dirty="0">
                <a:solidFill>
                  <a:prstClr val="black"/>
                </a:solidFill>
              </a:rPr>
              <a:t>・</a:t>
            </a:r>
            <a:r>
              <a:rPr lang="en-US" altLang="ja-JP" sz="3600" dirty="0">
                <a:solidFill>
                  <a:prstClr val="black"/>
                </a:solidFill>
              </a:rPr>
              <a:t>3</a:t>
            </a:r>
            <a:r>
              <a:rPr lang="ja-JP" altLang="en-US" sz="3600" dirty="0">
                <a:solidFill>
                  <a:prstClr val="black"/>
                </a:solidFill>
              </a:rPr>
              <a:t>週間をかけて週に</a:t>
            </a:r>
            <a:r>
              <a:rPr lang="en-US" altLang="ja-JP" sz="3600" dirty="0">
                <a:solidFill>
                  <a:prstClr val="black"/>
                </a:solidFill>
              </a:rPr>
              <a:t>1</a:t>
            </a:r>
            <a:r>
              <a:rPr lang="ja-JP" altLang="en-US" sz="3600" dirty="0">
                <a:solidFill>
                  <a:prstClr val="black"/>
                </a:solidFill>
              </a:rPr>
              <a:t>度開催</a:t>
            </a:r>
            <a:endParaRPr lang="en-US" altLang="ja-JP" sz="3600" dirty="0">
              <a:solidFill>
                <a:prstClr val="black"/>
              </a:solidFill>
            </a:endParaRPr>
          </a:p>
          <a:p>
            <a:r>
              <a:rPr lang="ja-JP" altLang="en-US" sz="3600" dirty="0">
                <a:solidFill>
                  <a:prstClr val="black"/>
                </a:solidFill>
              </a:rPr>
              <a:t>・各週で</a:t>
            </a:r>
            <a:r>
              <a:rPr lang="en-US" altLang="ja-JP" sz="3600" dirty="0">
                <a:solidFill>
                  <a:prstClr val="black"/>
                </a:solidFill>
              </a:rPr>
              <a:t>3</a:t>
            </a:r>
            <a:r>
              <a:rPr lang="ja-JP" altLang="en-US" sz="3600" dirty="0">
                <a:solidFill>
                  <a:prstClr val="black"/>
                </a:solidFill>
              </a:rPr>
              <a:t>エリアをもち回る</a:t>
            </a:r>
          </a:p>
        </p:txBody>
      </p:sp>
      <p:sp>
        <p:nvSpPr>
          <p:cNvPr id="11" name="正方形/長方形 10"/>
          <p:cNvSpPr/>
          <p:nvPr/>
        </p:nvSpPr>
        <p:spPr>
          <a:xfrm>
            <a:off x="906960" y="1019523"/>
            <a:ext cx="7065034" cy="3046988"/>
          </a:xfrm>
          <a:prstGeom prst="rect">
            <a:avLst/>
          </a:prstGeom>
        </p:spPr>
        <p:txBody>
          <a:bodyPr wrap="square">
            <a:spAutoFit/>
          </a:bodyPr>
          <a:lstStyle/>
          <a:p>
            <a:pPr>
              <a:lnSpc>
                <a:spcPct val="200000"/>
              </a:lnSpc>
            </a:pPr>
            <a:r>
              <a:rPr lang="ja-JP" altLang="en-US" sz="3200" b="1" dirty="0">
                <a:solidFill>
                  <a:srgbClr val="5B9BD5">
                    <a:lumMod val="75000"/>
                  </a:srgbClr>
                </a:solidFill>
              </a:rPr>
              <a:t>平砂</a:t>
            </a:r>
            <a:r>
              <a:rPr lang="ja-JP" altLang="en-US" sz="3200" b="1" dirty="0">
                <a:solidFill>
                  <a:prstClr val="black"/>
                </a:solidFill>
              </a:rPr>
              <a:t>エリア</a:t>
            </a:r>
            <a:r>
              <a:rPr lang="en-US" altLang="ja-JP" sz="3200" dirty="0">
                <a:solidFill>
                  <a:prstClr val="black"/>
                </a:solidFill>
              </a:rPr>
              <a:t>(</a:t>
            </a:r>
            <a:r>
              <a:rPr lang="ja-JP" altLang="en-US" sz="3200" dirty="0">
                <a:solidFill>
                  <a:prstClr val="black"/>
                </a:solidFill>
              </a:rPr>
              <a:t>春日</a:t>
            </a:r>
            <a:r>
              <a:rPr lang="en-US" altLang="ja-JP" sz="3200" dirty="0">
                <a:solidFill>
                  <a:prstClr val="black"/>
                </a:solidFill>
              </a:rPr>
              <a:t>4</a:t>
            </a:r>
            <a:r>
              <a:rPr lang="ja-JP" altLang="en-US" sz="3200" dirty="0">
                <a:solidFill>
                  <a:prstClr val="black"/>
                </a:solidFill>
              </a:rPr>
              <a:t>丁目・天久保</a:t>
            </a:r>
            <a:r>
              <a:rPr lang="en-US" altLang="ja-JP" sz="3200" dirty="0">
                <a:solidFill>
                  <a:prstClr val="black"/>
                </a:solidFill>
              </a:rPr>
              <a:t>2</a:t>
            </a:r>
            <a:r>
              <a:rPr lang="ja-JP" altLang="en-US" sz="3200" dirty="0">
                <a:solidFill>
                  <a:prstClr val="black"/>
                </a:solidFill>
              </a:rPr>
              <a:t>丁目</a:t>
            </a:r>
            <a:r>
              <a:rPr lang="en-US" altLang="ja-JP" sz="3200" dirty="0">
                <a:solidFill>
                  <a:prstClr val="black"/>
                </a:solidFill>
              </a:rPr>
              <a:t>)</a:t>
            </a:r>
          </a:p>
          <a:p>
            <a:pPr>
              <a:lnSpc>
                <a:spcPct val="200000"/>
              </a:lnSpc>
            </a:pPr>
            <a:r>
              <a:rPr lang="ja-JP" altLang="en-US" sz="3200" b="1" dirty="0">
                <a:solidFill>
                  <a:srgbClr val="FF0000"/>
                </a:solidFill>
              </a:rPr>
              <a:t>平塚通</a:t>
            </a:r>
            <a:r>
              <a:rPr lang="ja-JP" altLang="en-US" sz="3200" b="1" dirty="0">
                <a:solidFill>
                  <a:prstClr val="black"/>
                </a:solidFill>
              </a:rPr>
              <a:t>エリア</a:t>
            </a:r>
            <a:r>
              <a:rPr lang="en-US" altLang="ja-JP" sz="3200" dirty="0">
                <a:solidFill>
                  <a:prstClr val="black"/>
                </a:solidFill>
              </a:rPr>
              <a:t>(</a:t>
            </a:r>
            <a:r>
              <a:rPr lang="ja-JP" altLang="en-US" sz="3200" dirty="0">
                <a:solidFill>
                  <a:prstClr val="black"/>
                </a:solidFill>
              </a:rPr>
              <a:t>桜・天久保</a:t>
            </a:r>
            <a:r>
              <a:rPr lang="en-US" altLang="ja-JP" sz="3200" dirty="0">
                <a:solidFill>
                  <a:prstClr val="black"/>
                </a:solidFill>
              </a:rPr>
              <a:t>3</a:t>
            </a:r>
            <a:r>
              <a:rPr lang="ja-JP" altLang="en-US" sz="3200" dirty="0">
                <a:solidFill>
                  <a:prstClr val="black"/>
                </a:solidFill>
              </a:rPr>
              <a:t>丁目</a:t>
            </a:r>
            <a:r>
              <a:rPr lang="en-US" altLang="ja-JP" sz="3200" dirty="0">
                <a:solidFill>
                  <a:prstClr val="black"/>
                </a:solidFill>
              </a:rPr>
              <a:t>)</a:t>
            </a:r>
          </a:p>
          <a:p>
            <a:pPr>
              <a:lnSpc>
                <a:spcPct val="200000"/>
              </a:lnSpc>
            </a:pPr>
            <a:r>
              <a:rPr lang="ja-JP" altLang="en-US" sz="3200" b="1" dirty="0">
                <a:solidFill>
                  <a:srgbClr val="7030A0"/>
                </a:solidFill>
              </a:rPr>
              <a:t>アマクボ</a:t>
            </a:r>
            <a:r>
              <a:rPr lang="ja-JP" altLang="en-US" sz="3200" b="1" dirty="0">
                <a:solidFill>
                  <a:prstClr val="black"/>
                </a:solidFill>
              </a:rPr>
              <a:t>エリア</a:t>
            </a:r>
            <a:r>
              <a:rPr lang="en-US" altLang="ja-JP" sz="3200" dirty="0">
                <a:solidFill>
                  <a:prstClr val="black"/>
                </a:solidFill>
              </a:rPr>
              <a:t>(</a:t>
            </a:r>
            <a:r>
              <a:rPr lang="ja-JP" altLang="en-US" sz="3200" dirty="0">
                <a:solidFill>
                  <a:prstClr val="black"/>
                </a:solidFill>
              </a:rPr>
              <a:t>天久保</a:t>
            </a:r>
            <a:r>
              <a:rPr lang="en-US" altLang="ja-JP" sz="3200" dirty="0">
                <a:solidFill>
                  <a:prstClr val="black"/>
                </a:solidFill>
              </a:rPr>
              <a:t>1</a:t>
            </a:r>
            <a:r>
              <a:rPr lang="ja-JP" altLang="en-US" sz="3200" dirty="0">
                <a:solidFill>
                  <a:prstClr val="black"/>
                </a:solidFill>
              </a:rPr>
              <a:t>丁目</a:t>
            </a:r>
            <a:r>
              <a:rPr lang="en-US" altLang="ja-JP" sz="3200" dirty="0">
                <a:solidFill>
                  <a:prstClr val="black"/>
                </a:solidFill>
              </a:rPr>
              <a:t>)</a:t>
            </a:r>
          </a:p>
        </p:txBody>
      </p:sp>
      <p:pic>
        <p:nvPicPr>
          <p:cNvPr id="6" name="図 5"/>
          <p:cNvPicPr>
            <a:picLocks noChangeAspect="1"/>
          </p:cNvPicPr>
          <p:nvPr/>
        </p:nvPicPr>
        <p:blipFill>
          <a:blip r:embed="rId2"/>
          <a:stretch>
            <a:fillRect/>
          </a:stretch>
        </p:blipFill>
        <p:spPr>
          <a:xfrm>
            <a:off x="6424790" y="0"/>
            <a:ext cx="2418328" cy="1019523"/>
          </a:xfrm>
          <a:prstGeom prst="rect">
            <a:avLst/>
          </a:prstGeom>
        </p:spPr>
      </p:pic>
      <p:sp>
        <p:nvSpPr>
          <p:cNvPr id="8" name="テキスト ボックス 7"/>
          <p:cNvSpPr txBox="1"/>
          <p:nvPr/>
        </p:nvSpPr>
        <p:spPr>
          <a:xfrm>
            <a:off x="267419" y="284672"/>
            <a:ext cx="3262432"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イベント概要</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9" name="スライド番号プレースホルダー 2"/>
          <p:cNvSpPr>
            <a:spLocks noGrp="1"/>
          </p:cNvSpPr>
          <p:nvPr>
            <p:ph type="sldNum" sz="quarter" idx="12"/>
          </p:nvPr>
        </p:nvSpPr>
        <p:spPr>
          <a:xfrm>
            <a:off x="-1590495" y="6451044"/>
            <a:ext cx="2057400" cy="365125"/>
          </a:xfrm>
        </p:spPr>
        <p:txBody>
          <a:bodyPr/>
          <a:lstStyle/>
          <a:p>
            <a:r>
              <a:rPr lang="en-US" altLang="ja-JP" sz="1050" b="1" dirty="0">
                <a:solidFill>
                  <a:srgbClr val="FF097A"/>
                </a:solidFill>
                <a:latin typeface="メイリオ" panose="020B0604030504040204" pitchFamily="50" charset="-128"/>
                <a:ea typeface="メイリオ" panose="020B0604030504040204" pitchFamily="50" charset="-128"/>
              </a:rPr>
              <a:t>49</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2447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p:cNvGraphicFramePr>
            <a:graphicFrameLocks noChangeAspect="1"/>
          </p:cNvGraphicFramePr>
          <p:nvPr>
            <p:extLst/>
          </p:nvPr>
        </p:nvGraphicFramePr>
        <p:xfrm>
          <a:off x="0" y="4"/>
          <a:ext cx="9144000" cy="6857999"/>
        </p:xfrm>
        <a:graphic>
          <a:graphicData uri="http://schemas.openxmlformats.org/presentationml/2006/ole">
            <mc:AlternateContent xmlns:mc="http://schemas.openxmlformats.org/markup-compatibility/2006">
              <mc:Choice xmlns:v="urn:schemas-microsoft-com:vml" Requires="v">
                <p:oleObj spid="_x0000_s4225" name="Worksheet" r:id="rId3" imgW="12138554" imgH="5707270" progId="Excel.Sheet.12">
                  <p:embed/>
                </p:oleObj>
              </mc:Choice>
              <mc:Fallback>
                <p:oleObj name="Worksheet" r:id="rId3" imgW="12138554" imgH="5707270" progId="Excel.Sheet.12">
                  <p:embed/>
                  <p:pic>
                    <p:nvPicPr>
                      <p:cNvPr id="0" name=""/>
                      <p:cNvPicPr/>
                      <p:nvPr/>
                    </p:nvPicPr>
                    <p:blipFill>
                      <a:blip r:embed="rId4"/>
                      <a:stretch>
                        <a:fillRect/>
                      </a:stretch>
                    </p:blipFill>
                    <p:spPr>
                      <a:xfrm>
                        <a:off x="0" y="4"/>
                        <a:ext cx="9144000" cy="6857999"/>
                      </a:xfrm>
                      <a:prstGeom prst="rect">
                        <a:avLst/>
                      </a:prstGeom>
                    </p:spPr>
                  </p:pic>
                </p:oleObj>
              </mc:Fallback>
            </mc:AlternateContent>
          </a:graphicData>
        </a:graphic>
      </p:graphicFrame>
      <p:sp>
        <p:nvSpPr>
          <p:cNvPr id="10" name="テキスト ボックス 9"/>
          <p:cNvSpPr txBox="1"/>
          <p:nvPr/>
        </p:nvSpPr>
        <p:spPr>
          <a:xfrm>
            <a:off x="7388006" y="6608019"/>
            <a:ext cx="1755994" cy="276999"/>
          </a:xfrm>
          <a:prstGeom prst="rect">
            <a:avLst/>
          </a:prstGeom>
          <a:noFill/>
        </p:spPr>
        <p:txBody>
          <a:bodyPr wrap="none" rtlCol="0">
            <a:spAutoFit/>
          </a:bodyPr>
          <a:lstStyle/>
          <a:p>
            <a:r>
              <a:rPr lang="en-US" altLang="ja-JP" sz="1200" dirty="0">
                <a:solidFill>
                  <a:prstClr val="black"/>
                </a:solidFill>
                <a:latin typeface="メイリオ" panose="020B0604030504040204" pitchFamily="50" charset="-128"/>
                <a:ea typeface="メイリオ" panose="020B0604030504040204" pitchFamily="50" charset="-128"/>
              </a:rPr>
              <a:t>2017/05/02</a:t>
            </a:r>
            <a:r>
              <a:rPr lang="ja-JP" altLang="en-US" sz="1200" dirty="0">
                <a:solidFill>
                  <a:prstClr val="black"/>
                </a:solidFill>
                <a:latin typeface="メイリオ" panose="020B0604030504040204" pitchFamily="50" charset="-128"/>
                <a:ea typeface="メイリオ" panose="020B0604030504040204" pitchFamily="50" charset="-128"/>
              </a:rPr>
              <a:t> 班員撮影</a:t>
            </a: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112" y="688792"/>
            <a:ext cx="4232366" cy="2821577"/>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1606" y="1505050"/>
            <a:ext cx="4232366" cy="2821577"/>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9359" y="3516922"/>
            <a:ext cx="4232366" cy="2821577"/>
          </a:xfrm>
          <a:prstGeom prst="rect">
            <a:avLst/>
          </a:prstGeom>
        </p:spPr>
      </p:pic>
      <p:pic>
        <p:nvPicPr>
          <p:cNvPr id="12" name="図 11"/>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797112" y="695345"/>
            <a:ext cx="4232366" cy="2821577"/>
          </a:xfrm>
          <a:prstGeom prst="rect">
            <a:avLst/>
          </a:prstGeom>
        </p:spPr>
      </p:pic>
      <p:pic>
        <p:nvPicPr>
          <p:cNvPr id="13" name="図 12"/>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4481606" y="1511603"/>
            <a:ext cx="4232366" cy="2821577"/>
          </a:xfrm>
          <a:prstGeom prst="rect">
            <a:avLst/>
          </a:prstGeom>
        </p:spPr>
      </p:pic>
      <p:pic>
        <p:nvPicPr>
          <p:cNvPr id="15" name="図 14"/>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2639359" y="3523475"/>
            <a:ext cx="4232366" cy="2821577"/>
          </a:xfrm>
          <a:prstGeom prst="rect">
            <a:avLst/>
          </a:prstGeom>
        </p:spPr>
      </p:pic>
      <p:sp>
        <p:nvSpPr>
          <p:cNvPr id="5" name="スライド番号プレースホルダー 4"/>
          <p:cNvSpPr>
            <a:spLocks noGrp="1"/>
          </p:cNvSpPr>
          <p:nvPr>
            <p:ph type="sldNum" sz="quarter" idx="12"/>
          </p:nvPr>
        </p:nvSpPr>
        <p:spPr>
          <a:xfrm>
            <a:off x="-1728518" y="6480256"/>
            <a:ext cx="2057400" cy="365125"/>
          </a:xfrm>
        </p:spPr>
        <p:txBody>
          <a:bodyPr/>
          <a:lstStyle/>
          <a:p>
            <a:fld id="{7718CC9B-2CC5-42B3-82AA-278B12529632}" type="slidenum">
              <a:rPr lang="ja-JP" altLang="en-US" sz="1050" b="1">
                <a:solidFill>
                  <a:srgbClr val="FF097A"/>
                </a:solidFill>
                <a:latin typeface="メイリオ" panose="020B0604030504040204" pitchFamily="50" charset="-128"/>
                <a:ea typeface="メイリオ" panose="020B0604030504040204" pitchFamily="50" charset="-128"/>
              </a:rPr>
              <a:pPr/>
              <a:t>5</a:t>
            </a:fld>
            <a:endParaRPr lang="ja-JP" alt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862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424790" y="0"/>
            <a:ext cx="2418328" cy="1019523"/>
          </a:xfrm>
          <a:prstGeom prst="rect">
            <a:avLst/>
          </a:prstGeom>
        </p:spPr>
      </p:pic>
      <p:sp>
        <p:nvSpPr>
          <p:cNvPr id="8" name="テキスト ボックス 7"/>
          <p:cNvSpPr txBox="1"/>
          <p:nvPr/>
        </p:nvSpPr>
        <p:spPr>
          <a:xfrm>
            <a:off x="267419" y="284672"/>
            <a:ext cx="5827236"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イベント実施のメリット</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2" name="フローチャート: 結合子 1"/>
          <p:cNvSpPr>
            <a:spLocks noChangeAspect="1"/>
          </p:cNvSpPr>
          <p:nvPr/>
        </p:nvSpPr>
        <p:spPr>
          <a:xfrm>
            <a:off x="3034746" y="1297818"/>
            <a:ext cx="2796726" cy="2796726"/>
          </a:xfrm>
          <a:prstGeom prst="flowChartConnector">
            <a:avLst/>
          </a:prstGeom>
          <a:solidFill>
            <a:srgbClr val="FF535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ysClr val="windowText" lastClr="000000"/>
              </a:solidFill>
            </a:endParaRPr>
          </a:p>
        </p:txBody>
      </p:sp>
      <p:sp>
        <p:nvSpPr>
          <p:cNvPr id="7" name="フローチャート: 結合子 6"/>
          <p:cNvSpPr>
            <a:spLocks noChangeAspect="1"/>
          </p:cNvSpPr>
          <p:nvPr/>
        </p:nvSpPr>
        <p:spPr>
          <a:xfrm>
            <a:off x="1935332" y="2882347"/>
            <a:ext cx="2796726" cy="2796726"/>
          </a:xfrm>
          <a:prstGeom prst="flowChartConnector">
            <a:avLst/>
          </a:prstGeom>
          <a:solidFill>
            <a:srgbClr val="5A79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結合子 8"/>
          <p:cNvSpPr>
            <a:spLocks noChangeAspect="1"/>
          </p:cNvSpPr>
          <p:nvPr/>
        </p:nvSpPr>
        <p:spPr>
          <a:xfrm>
            <a:off x="4134160" y="2882347"/>
            <a:ext cx="2796726" cy="2796726"/>
          </a:xfrm>
          <a:prstGeom prst="flowChartConnector">
            <a:avLst/>
          </a:prstGeom>
          <a:solidFill>
            <a:srgbClr val="65FF6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083717" y="1285776"/>
            <a:ext cx="697627" cy="707886"/>
          </a:xfrm>
          <a:prstGeom prst="rect">
            <a:avLst/>
          </a:prstGeom>
          <a:noFill/>
        </p:spPr>
        <p:txBody>
          <a:bodyPr wrap="none" rtlCol="0">
            <a:spAutoFit/>
          </a:bodyPr>
          <a:lstStyle/>
          <a:p>
            <a:r>
              <a:rPr kumimoji="1" lang="ja-JP" altLang="en-US" sz="4000" b="1" dirty="0"/>
              <a:t>客</a:t>
            </a:r>
          </a:p>
        </p:txBody>
      </p:sp>
      <p:sp>
        <p:nvSpPr>
          <p:cNvPr id="10" name="テキスト ボックス 9"/>
          <p:cNvSpPr txBox="1"/>
          <p:nvPr/>
        </p:nvSpPr>
        <p:spPr>
          <a:xfrm>
            <a:off x="2410611" y="4083576"/>
            <a:ext cx="1723549" cy="461665"/>
          </a:xfrm>
          <a:prstGeom prst="rect">
            <a:avLst/>
          </a:prstGeom>
          <a:noFill/>
        </p:spPr>
        <p:txBody>
          <a:bodyPr wrap="none" rtlCol="0">
            <a:spAutoFit/>
          </a:bodyPr>
          <a:lstStyle/>
          <a:p>
            <a:r>
              <a:rPr kumimoji="1" lang="ja-JP" altLang="en-US" sz="2400" dirty="0"/>
              <a:t>宣伝になる</a:t>
            </a:r>
          </a:p>
        </p:txBody>
      </p:sp>
      <p:sp>
        <p:nvSpPr>
          <p:cNvPr id="12" name="テキスト ボックス 11"/>
          <p:cNvSpPr txBox="1"/>
          <p:nvPr/>
        </p:nvSpPr>
        <p:spPr>
          <a:xfrm>
            <a:off x="2358211" y="4738167"/>
            <a:ext cx="697627" cy="707886"/>
          </a:xfrm>
          <a:prstGeom prst="rect">
            <a:avLst/>
          </a:prstGeom>
          <a:noFill/>
        </p:spPr>
        <p:txBody>
          <a:bodyPr wrap="none" rtlCol="0">
            <a:spAutoFit/>
          </a:bodyPr>
          <a:lstStyle/>
          <a:p>
            <a:r>
              <a:rPr lang="ja-JP" altLang="en-US" sz="4000" b="1" dirty="0"/>
              <a:t>店</a:t>
            </a:r>
            <a:endParaRPr kumimoji="1" lang="ja-JP" altLang="en-US" sz="4000" b="1" dirty="0"/>
          </a:p>
        </p:txBody>
      </p:sp>
      <p:sp>
        <p:nvSpPr>
          <p:cNvPr id="13" name="テキスト ボックス 12"/>
          <p:cNvSpPr txBox="1"/>
          <p:nvPr/>
        </p:nvSpPr>
        <p:spPr>
          <a:xfrm>
            <a:off x="3262979" y="2247852"/>
            <a:ext cx="2339102" cy="830997"/>
          </a:xfrm>
          <a:prstGeom prst="rect">
            <a:avLst/>
          </a:prstGeom>
          <a:noFill/>
        </p:spPr>
        <p:txBody>
          <a:bodyPr wrap="none" rtlCol="0">
            <a:spAutoFit/>
          </a:bodyPr>
          <a:lstStyle/>
          <a:p>
            <a:r>
              <a:rPr kumimoji="1" lang="ja-JP" altLang="en-US" sz="2400" dirty="0"/>
              <a:t>いろいろ</a:t>
            </a:r>
            <a:r>
              <a:rPr lang="ja-JP" altLang="en-US" sz="2400" dirty="0"/>
              <a:t>な</a:t>
            </a:r>
            <a:r>
              <a:rPr kumimoji="1" lang="ja-JP" altLang="en-US" sz="2400" dirty="0"/>
              <a:t>店を</a:t>
            </a:r>
            <a:endParaRPr kumimoji="1" lang="en-US" altLang="ja-JP" sz="2400" dirty="0"/>
          </a:p>
          <a:p>
            <a:r>
              <a:rPr kumimoji="1" lang="ja-JP" altLang="en-US" sz="2400" dirty="0"/>
              <a:t>　　　　知れる</a:t>
            </a:r>
          </a:p>
        </p:txBody>
      </p:sp>
      <p:sp>
        <p:nvSpPr>
          <p:cNvPr id="14" name="テキスト ボックス 13"/>
          <p:cNvSpPr txBox="1"/>
          <p:nvPr/>
        </p:nvSpPr>
        <p:spPr>
          <a:xfrm>
            <a:off x="5323372" y="4738167"/>
            <a:ext cx="1210588" cy="707886"/>
          </a:xfrm>
          <a:prstGeom prst="rect">
            <a:avLst/>
          </a:prstGeom>
          <a:noFill/>
        </p:spPr>
        <p:txBody>
          <a:bodyPr wrap="none" rtlCol="0">
            <a:spAutoFit/>
          </a:bodyPr>
          <a:lstStyle/>
          <a:p>
            <a:r>
              <a:rPr lang="ja-JP" altLang="en-US" sz="4000" b="1" dirty="0"/>
              <a:t>まち</a:t>
            </a:r>
            <a:endParaRPr kumimoji="1" lang="ja-JP" altLang="en-US" sz="4000" b="1" dirty="0"/>
          </a:p>
        </p:txBody>
      </p:sp>
      <p:sp>
        <p:nvSpPr>
          <p:cNvPr id="15" name="テキスト ボックス 14"/>
          <p:cNvSpPr txBox="1"/>
          <p:nvPr/>
        </p:nvSpPr>
        <p:spPr>
          <a:xfrm>
            <a:off x="4362972" y="4071981"/>
            <a:ext cx="2339102" cy="461665"/>
          </a:xfrm>
          <a:prstGeom prst="rect">
            <a:avLst/>
          </a:prstGeom>
          <a:noFill/>
        </p:spPr>
        <p:txBody>
          <a:bodyPr wrap="none" rtlCol="0">
            <a:spAutoFit/>
          </a:bodyPr>
          <a:lstStyle/>
          <a:p>
            <a:r>
              <a:rPr kumimoji="1" lang="ja-JP" altLang="en-US" sz="2400" dirty="0"/>
              <a:t>にぎわいを得る</a:t>
            </a:r>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7"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5</a:t>
            </a:r>
            <a:r>
              <a:rPr lang="en-US" altLang="ja-JP" sz="1050" b="1" dirty="0">
                <a:solidFill>
                  <a:srgbClr val="FF097A"/>
                </a:solidFill>
                <a:latin typeface="メイリオ" panose="020B0604030504040204" pitchFamily="50" charset="-128"/>
                <a:ea typeface="メイリオ" panose="020B0604030504040204" pitchFamily="50" charset="-128"/>
              </a:rPr>
              <a:t>0</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0686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4" grpId="0"/>
      <p:bldP spid="10" grpId="0"/>
      <p:bldP spid="12" grpId="0"/>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2119588"/>
            <a:ext cx="9144000" cy="4351338"/>
          </a:xfrm>
        </p:spPr>
        <p:txBody>
          <a:bodyPr/>
          <a:lstStyle/>
          <a:p>
            <a:pPr marL="0" indent="0">
              <a:lnSpc>
                <a:spcPct val="200000"/>
              </a:lnSpc>
              <a:buNone/>
            </a:pPr>
            <a:r>
              <a:rPr lang="ja-JP" altLang="en-US" dirty="0"/>
              <a:t>・</a:t>
            </a:r>
            <a:r>
              <a:rPr lang="en-US" altLang="ja-JP" dirty="0"/>
              <a:t>Twitter</a:t>
            </a:r>
            <a:r>
              <a:rPr lang="ja-JP" altLang="en-US" dirty="0"/>
              <a:t>等の</a:t>
            </a:r>
            <a:r>
              <a:rPr lang="en-US" altLang="ja-JP" dirty="0"/>
              <a:t>SNS</a:t>
            </a:r>
            <a:r>
              <a:rPr lang="ja-JP" altLang="en-US" dirty="0"/>
              <a:t>を活用</a:t>
            </a:r>
            <a:r>
              <a:rPr lang="en-US" altLang="ja-JP" dirty="0"/>
              <a:t>(</a:t>
            </a:r>
            <a:r>
              <a:rPr lang="ja-JP" altLang="en-US" dirty="0"/>
              <a:t>例：</a:t>
            </a:r>
            <a:r>
              <a:rPr lang="en-US" altLang="ja-JP" i="1" dirty="0">
                <a:solidFill>
                  <a:srgbClr val="0078FF"/>
                </a:solidFill>
                <a:effectLst>
                  <a:outerShdw blurRad="38100" dist="38100" dir="2700000" algn="tl">
                    <a:srgbClr val="000000">
                      <a:alpha val="43137"/>
                    </a:srgbClr>
                  </a:outerShdw>
                </a:effectLst>
              </a:rPr>
              <a:t>#</a:t>
            </a:r>
            <a:r>
              <a:rPr lang="ja-JP" altLang="en-US" i="1" dirty="0">
                <a:solidFill>
                  <a:srgbClr val="0078FF"/>
                </a:solidFill>
                <a:effectLst>
                  <a:outerShdw blurRad="38100" dist="38100" dir="2700000" algn="tl">
                    <a:srgbClr val="000000">
                      <a:alpha val="43137"/>
                    </a:srgbClr>
                  </a:outerShdw>
                </a:effectLst>
              </a:rPr>
              <a:t>つくばちょい飲み</a:t>
            </a:r>
            <a:r>
              <a:rPr lang="en-US" altLang="ja-JP" dirty="0"/>
              <a:t>)</a:t>
            </a:r>
          </a:p>
          <a:p>
            <a:pPr marL="0" indent="0">
              <a:lnSpc>
                <a:spcPct val="200000"/>
              </a:lnSpc>
              <a:buNone/>
            </a:pPr>
            <a:r>
              <a:rPr lang="ja-JP" altLang="en-US" dirty="0"/>
              <a:t>・学内でのチラシ配布</a:t>
            </a:r>
          </a:p>
          <a:p>
            <a:pPr marL="0" indent="0">
              <a:lnSpc>
                <a:spcPct val="200000"/>
              </a:lnSpc>
              <a:buNone/>
            </a:pPr>
            <a:r>
              <a:rPr kumimoji="1" lang="ja-JP" altLang="en-US" dirty="0"/>
              <a:t>・ポスターを周辺施設に掲示</a:t>
            </a:r>
            <a:endParaRPr kumimoji="1" lang="en-US" altLang="ja-JP" dirty="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31888">
            <a:off x="4322253" y="1869841"/>
            <a:ext cx="499494" cy="499494"/>
          </a:xfrm>
          <a:prstGeom prst="rect">
            <a:avLst/>
          </a:prstGeom>
        </p:spPr>
      </p:pic>
      <p:pic>
        <p:nvPicPr>
          <p:cNvPr id="6" name="図 5">
            <a:extLst>
              <a:ext uri="{FF2B5EF4-FFF2-40B4-BE49-F238E27FC236}">
                <a16:creationId xmlns:a16="http://schemas.microsoft.com/office/drawing/2014/main" id="{CD49798A-9E74-485B-83F8-263FA051347F}"/>
              </a:ext>
            </a:extLst>
          </p:cNvPr>
          <p:cNvPicPr>
            <a:picLocks noChangeAspect="1"/>
          </p:cNvPicPr>
          <p:nvPr/>
        </p:nvPicPr>
        <p:blipFill>
          <a:blip r:embed="rId3"/>
          <a:stretch>
            <a:fillRect/>
          </a:stretch>
        </p:blipFill>
        <p:spPr>
          <a:xfrm>
            <a:off x="6424790" y="0"/>
            <a:ext cx="2418328" cy="1019523"/>
          </a:xfrm>
          <a:prstGeom prst="rect">
            <a:avLst/>
          </a:prstGeom>
        </p:spPr>
      </p:pic>
      <p:sp>
        <p:nvSpPr>
          <p:cNvPr id="7" name="テキスト ボックス 6">
            <a:extLst>
              <a:ext uri="{FF2B5EF4-FFF2-40B4-BE49-F238E27FC236}">
                <a16:creationId xmlns:a16="http://schemas.microsoft.com/office/drawing/2014/main" id="{D32CC7F1-BE46-4DC1-A148-FB0B5F8DDBF8}"/>
              </a:ext>
            </a:extLst>
          </p:cNvPr>
          <p:cNvSpPr txBox="1"/>
          <p:nvPr/>
        </p:nvSpPr>
        <p:spPr>
          <a:xfrm>
            <a:off x="267419" y="284672"/>
            <a:ext cx="4801314"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イベントの広報活動</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9"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5</a:t>
            </a:r>
            <a:r>
              <a:rPr lang="en-US" altLang="ja-JP" sz="1050" b="1" dirty="0">
                <a:solidFill>
                  <a:srgbClr val="FF097A"/>
                </a:solidFill>
                <a:latin typeface="メイリオ" panose="020B0604030504040204" pitchFamily="50" charset="-128"/>
                <a:ea typeface="メイリオ" panose="020B0604030504040204" pitchFamily="50" charset="-128"/>
              </a:rPr>
              <a:t>1</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92944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918391"/>
            <a:ext cx="9144000" cy="4351338"/>
          </a:xfrm>
        </p:spPr>
        <p:txBody>
          <a:bodyPr/>
          <a:lstStyle/>
          <a:p>
            <a:pPr marL="0" indent="0">
              <a:lnSpc>
                <a:spcPct val="150000"/>
              </a:lnSpc>
              <a:buNone/>
            </a:pPr>
            <a:r>
              <a:rPr lang="ja-JP" altLang="en-US" dirty="0"/>
              <a:t>・丸善や参加店舗においてパスポート販売</a:t>
            </a:r>
            <a:endParaRPr lang="en-US" altLang="ja-JP" dirty="0"/>
          </a:p>
          <a:p>
            <a:pPr marL="0" indent="0">
              <a:lnSpc>
                <a:spcPct val="150000"/>
              </a:lnSpc>
              <a:buNone/>
            </a:pPr>
            <a:r>
              <a:rPr lang="ja-JP" altLang="en-US" dirty="0"/>
              <a:t>・売上と協賛金によって運営</a:t>
            </a:r>
            <a:endParaRPr lang="en-US" altLang="ja-JP" dirty="0"/>
          </a:p>
          <a:p>
            <a:pPr marL="0" indent="0">
              <a:lnSpc>
                <a:spcPct val="150000"/>
              </a:lnSpc>
              <a:buNone/>
            </a:pPr>
            <a:r>
              <a:rPr lang="ja-JP" altLang="en-US" dirty="0"/>
              <a:t>・実行委員１０人で運営</a:t>
            </a:r>
            <a:endParaRPr lang="en-US" altLang="ja-JP" dirty="0"/>
          </a:p>
          <a:p>
            <a:pPr marL="0" indent="0">
              <a:lnSpc>
                <a:spcPct val="150000"/>
              </a:lnSpc>
              <a:buNone/>
            </a:pPr>
            <a:r>
              <a:rPr lang="ja-JP" altLang="en-US" dirty="0"/>
              <a:t>・当日は本部を設置し、案内販売を行う</a:t>
            </a:r>
            <a:endParaRPr lang="en-US" altLang="ja-JP" dirty="0"/>
          </a:p>
          <a:p>
            <a:pPr marL="0" indent="0">
              <a:lnSpc>
                <a:spcPct val="150000"/>
              </a:lnSpc>
              <a:buNone/>
            </a:pPr>
            <a:endParaRPr lang="en-US" altLang="ja-JP" dirty="0"/>
          </a:p>
          <a:p>
            <a:pPr marL="0" indent="0">
              <a:lnSpc>
                <a:spcPct val="150000"/>
              </a:lnSpc>
              <a:buNone/>
            </a:pPr>
            <a:endParaRPr lang="en-US" altLang="ja-JP" dirty="0"/>
          </a:p>
          <a:p>
            <a:pPr marL="0" indent="0">
              <a:lnSpc>
                <a:spcPct val="150000"/>
              </a:lnSpc>
              <a:buNone/>
            </a:pPr>
            <a:endParaRPr lang="en-US" altLang="ja-JP" dirty="0"/>
          </a:p>
        </p:txBody>
      </p:sp>
      <p:sp>
        <p:nvSpPr>
          <p:cNvPr id="5" name="テキスト ボックス 4"/>
          <p:cNvSpPr txBox="1"/>
          <p:nvPr/>
        </p:nvSpPr>
        <p:spPr>
          <a:xfrm>
            <a:off x="267419" y="284672"/>
            <a:ext cx="4801314"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イベントの運営方法</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D1A561E8-AC5E-4472-BD30-6FE171E526C8}"/>
              </a:ext>
            </a:extLst>
          </p:cNvPr>
          <p:cNvPicPr>
            <a:picLocks noChangeAspect="1"/>
          </p:cNvPicPr>
          <p:nvPr/>
        </p:nvPicPr>
        <p:blipFill>
          <a:blip r:embed="rId2"/>
          <a:stretch>
            <a:fillRect/>
          </a:stretch>
        </p:blipFill>
        <p:spPr>
          <a:xfrm>
            <a:off x="6424790" y="0"/>
            <a:ext cx="2418328" cy="1019523"/>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7"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5</a:t>
            </a:r>
            <a:r>
              <a:rPr lang="en-US" altLang="ja-JP" sz="1050" b="1" dirty="0">
                <a:solidFill>
                  <a:srgbClr val="FF097A"/>
                </a:solidFill>
                <a:latin typeface="メイリオ" panose="020B0604030504040204" pitchFamily="50" charset="-128"/>
                <a:ea typeface="メイリオ" panose="020B0604030504040204" pitchFamily="50" charset="-128"/>
              </a:rPr>
              <a:t>2</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58136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D49798A-9E74-485B-83F8-263FA051347F}"/>
              </a:ext>
            </a:extLst>
          </p:cNvPr>
          <p:cNvPicPr>
            <a:picLocks noChangeAspect="1"/>
          </p:cNvPicPr>
          <p:nvPr/>
        </p:nvPicPr>
        <p:blipFill>
          <a:blip r:embed="rId2"/>
          <a:stretch>
            <a:fillRect/>
          </a:stretch>
        </p:blipFill>
        <p:spPr>
          <a:xfrm>
            <a:off x="6424790" y="0"/>
            <a:ext cx="2418328" cy="1019523"/>
          </a:xfrm>
          <a:prstGeom prst="rect">
            <a:avLst/>
          </a:prstGeom>
        </p:spPr>
      </p:pic>
      <p:graphicFrame>
        <p:nvGraphicFramePr>
          <p:cNvPr id="8" name="グラフ 7">
            <a:extLst>
              <a:ext uri="{FF2B5EF4-FFF2-40B4-BE49-F238E27FC236}">
                <a16:creationId xmlns:a16="http://schemas.microsoft.com/office/drawing/2014/main" id="{6E9E2E5D-F3C0-4D2E-8886-31D66A975830}"/>
              </a:ext>
            </a:extLst>
          </p:cNvPr>
          <p:cNvGraphicFramePr>
            <a:graphicFrameLocks/>
          </p:cNvGraphicFramePr>
          <p:nvPr>
            <p:extLst>
              <p:ext uri="{D42A27DB-BD31-4B8C-83A1-F6EECF244321}">
                <p14:modId xmlns:p14="http://schemas.microsoft.com/office/powerpoint/2010/main" val="2240280252"/>
              </p:ext>
            </p:extLst>
          </p:nvPr>
        </p:nvGraphicFramePr>
        <p:xfrm>
          <a:off x="0" y="883676"/>
          <a:ext cx="9144000" cy="4985037"/>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096C25CB-173E-4E12-A322-A8CE62B1C62B}"/>
              </a:ext>
            </a:extLst>
          </p:cNvPr>
          <p:cNvSpPr txBox="1"/>
          <p:nvPr/>
        </p:nvSpPr>
        <p:spPr>
          <a:xfrm>
            <a:off x="171793" y="302326"/>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w="25400">
                  <a:solidFill>
                    <a:srgbClr val="FF097A"/>
                  </a:solidFill>
                </a:ln>
                <a:solidFill>
                  <a:prstClr val="white"/>
                </a:solidFill>
                <a:effectLst/>
                <a:uLnTx/>
                <a:uFillTx/>
                <a:latin typeface="メイリオ" panose="020B0604030504040204" pitchFamily="50" charset="-128"/>
                <a:ea typeface="メイリオ" panose="020B0604030504040204" pitchFamily="50" charset="-128"/>
                <a:cs typeface="+mn-cs"/>
              </a:rPr>
              <a:t>イベント後の集客状況</a:t>
            </a:r>
          </a:p>
        </p:txBody>
      </p:sp>
      <p:sp>
        <p:nvSpPr>
          <p:cNvPr id="11" name="テキスト ボックス 10">
            <a:extLst>
              <a:ext uri="{FF2B5EF4-FFF2-40B4-BE49-F238E27FC236}">
                <a16:creationId xmlns:a16="http://schemas.microsoft.com/office/drawing/2014/main" id="{F801870E-DEFB-4A0E-B937-4501D57F626B}"/>
              </a:ext>
            </a:extLst>
          </p:cNvPr>
          <p:cNvSpPr txBox="1"/>
          <p:nvPr/>
        </p:nvSpPr>
        <p:spPr>
          <a:xfrm>
            <a:off x="6355661" y="6371996"/>
            <a:ext cx="2698175" cy="523220"/>
          </a:xfrm>
          <a:prstGeom prst="rect">
            <a:avLst/>
          </a:prstGeom>
          <a:noFill/>
        </p:spPr>
        <p:txBody>
          <a:bodyPr wrap="none" rtlCol="0">
            <a:spAutoFit/>
          </a:bodyPr>
          <a:lstStyle/>
          <a:p>
            <a:r>
              <a:rPr lang="en-US" altLang="ja-JP" sz="1400" dirty="0">
                <a:latin typeface="+mn-ea"/>
              </a:rPr>
              <a:t>※</a:t>
            </a:r>
            <a:r>
              <a:rPr lang="ja-JP" altLang="en-US" sz="1400" dirty="0">
                <a:latin typeface="+mn-ea"/>
              </a:rPr>
              <a:t>「伊丹まちなかバル」直後の</a:t>
            </a:r>
            <a:endParaRPr lang="en-US" altLang="ja-JP" sz="1400" dirty="0">
              <a:latin typeface="+mn-ea"/>
            </a:endParaRPr>
          </a:p>
          <a:p>
            <a:r>
              <a:rPr lang="ja-JP" altLang="en-US" sz="1400" dirty="0">
                <a:latin typeface="+mn-ea"/>
              </a:rPr>
              <a:t>参加店店長アンケートより引用</a:t>
            </a:r>
            <a:endParaRPr kumimoji="1" lang="ja-JP" altLang="en-US" sz="1400" dirty="0">
              <a:latin typeface="+mn-ea"/>
            </a:endParaRPr>
          </a:p>
        </p:txBody>
      </p:sp>
      <p:sp>
        <p:nvSpPr>
          <p:cNvPr id="12" name="下矢印 4">
            <a:extLst>
              <a:ext uri="{FF2B5EF4-FFF2-40B4-BE49-F238E27FC236}">
                <a16:creationId xmlns:a16="http://schemas.microsoft.com/office/drawing/2014/main" id="{A8893648-376B-4852-9260-269174046BEC}"/>
              </a:ext>
            </a:extLst>
          </p:cNvPr>
          <p:cNvSpPr/>
          <p:nvPr/>
        </p:nvSpPr>
        <p:spPr>
          <a:xfrm rot="16200000">
            <a:off x="2511671" y="5438858"/>
            <a:ext cx="131094" cy="700488"/>
          </a:xfrm>
          <a:prstGeom prst="downArrow">
            <a:avLst>
              <a:gd name="adj1" fmla="val 50000"/>
              <a:gd name="adj2" fmla="val 511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FF0000"/>
              </a:solidFill>
            </a:endParaRPr>
          </a:p>
        </p:txBody>
      </p:sp>
      <p:sp>
        <p:nvSpPr>
          <p:cNvPr id="13" name="テキスト ボックス 12">
            <a:extLst>
              <a:ext uri="{FF2B5EF4-FFF2-40B4-BE49-F238E27FC236}">
                <a16:creationId xmlns:a16="http://schemas.microsoft.com/office/drawing/2014/main" id="{A93A6A9A-0E54-4589-B75E-C47C515B1069}"/>
              </a:ext>
            </a:extLst>
          </p:cNvPr>
          <p:cNvSpPr txBox="1"/>
          <p:nvPr/>
        </p:nvSpPr>
        <p:spPr>
          <a:xfrm>
            <a:off x="3124008" y="5496714"/>
            <a:ext cx="5929828" cy="584775"/>
          </a:xfrm>
          <a:prstGeom prst="rect">
            <a:avLst/>
          </a:prstGeom>
          <a:noFill/>
        </p:spPr>
        <p:txBody>
          <a:bodyPr wrap="none" rtlCol="0">
            <a:spAutoFit/>
          </a:bodyPr>
          <a:lstStyle/>
          <a:p>
            <a:r>
              <a:rPr kumimoji="1" lang="ja-JP" altLang="en-US" sz="3200" b="1" dirty="0"/>
              <a:t>イベント後の集客</a:t>
            </a:r>
            <a:r>
              <a:rPr kumimoji="1" lang="ja-JP" altLang="en-US" sz="3200" b="1" dirty="0">
                <a:solidFill>
                  <a:srgbClr val="FF0000"/>
                </a:solidFill>
              </a:rPr>
              <a:t>増</a:t>
            </a:r>
            <a:r>
              <a:rPr kumimoji="1" lang="ja-JP" altLang="en-US" sz="3200" b="1" dirty="0"/>
              <a:t>が見込める</a:t>
            </a: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4"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5</a:t>
            </a:r>
            <a:r>
              <a:rPr lang="en-US" altLang="ja-JP" sz="1050" b="1" dirty="0">
                <a:solidFill>
                  <a:srgbClr val="FF097A"/>
                </a:solidFill>
                <a:latin typeface="メイリオ" panose="020B0604030504040204" pitchFamily="50" charset="-128"/>
                <a:ea typeface="メイリオ" panose="020B0604030504040204" pitchFamily="50" charset="-128"/>
              </a:rPr>
              <a:t>3</a:t>
            </a:r>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7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8122" y="1508675"/>
            <a:ext cx="2530814" cy="1898111"/>
          </a:xfrm>
          <a:prstGeom prst="rect">
            <a:avLst/>
          </a:prstGeom>
          <a:effectLst>
            <a:softEdge rad="63500"/>
          </a:effectLst>
        </p:spPr>
      </p:pic>
      <p:sp>
        <p:nvSpPr>
          <p:cNvPr id="6" name="テキスト ボックス 5"/>
          <p:cNvSpPr txBox="1"/>
          <p:nvPr/>
        </p:nvSpPr>
        <p:spPr>
          <a:xfrm>
            <a:off x="5399866" y="6562712"/>
            <a:ext cx="3756541" cy="276999"/>
          </a:xfrm>
          <a:prstGeom prst="rect">
            <a:avLst/>
          </a:prstGeom>
          <a:noFill/>
        </p:spPr>
        <p:txBody>
          <a:bodyPr wrap="none" rtlCol="0">
            <a:spAutoFit/>
          </a:bodyPr>
          <a:lstStyle/>
          <a:p>
            <a:pPr defTabSz="457200"/>
            <a:r>
              <a:rPr kumimoji="0" lang="ja-JP" altLang="en-US" sz="1200" dirty="0">
                <a:solidFill>
                  <a:prstClr val="black"/>
                </a:solidFill>
                <a:latin typeface="メイリオ" panose="020B0604030504040204" pitchFamily="50" charset="-128"/>
                <a:ea typeface="メイリオ" panose="020B0604030504040204" pitchFamily="50" charset="-128"/>
              </a:rPr>
              <a:t>ヒアリング実施日 </a:t>
            </a:r>
            <a:r>
              <a:rPr kumimoji="0" lang="en-US" altLang="ja-JP" sz="1200" dirty="0">
                <a:solidFill>
                  <a:prstClr val="black"/>
                </a:solidFill>
                <a:latin typeface="メイリオ" panose="020B0604030504040204" pitchFamily="50" charset="-128"/>
                <a:ea typeface="メイリオ" panose="020B0604030504040204" pitchFamily="50" charset="-128"/>
              </a:rPr>
              <a:t>2017/06/02</a:t>
            </a:r>
            <a:r>
              <a:rPr kumimoji="0" lang="ja-JP" altLang="en-US" sz="1200" dirty="0">
                <a:solidFill>
                  <a:prstClr val="black"/>
                </a:solidFill>
                <a:latin typeface="メイリオ" panose="020B0604030504040204" pitchFamily="50" charset="-128"/>
                <a:ea typeface="メイリオ" panose="020B0604030504040204" pitchFamily="50" charset="-128"/>
              </a:rPr>
              <a:t>（写真：班員撮影）</a:t>
            </a:r>
            <a:endParaRPr kumimoji="0"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9" name="吹き出し: 円形 8"/>
          <p:cNvSpPr/>
          <p:nvPr/>
        </p:nvSpPr>
        <p:spPr>
          <a:xfrm>
            <a:off x="2134457" y="685837"/>
            <a:ext cx="4719610" cy="1354014"/>
          </a:xfrm>
          <a:prstGeom prst="wedgeEllipseCallout">
            <a:avLst>
              <a:gd name="adj1" fmla="val -53240"/>
              <a:gd name="adj2" fmla="val 201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r>
              <a:rPr kumimoji="0" lang="ja-JP" altLang="en-US" sz="2400" dirty="0">
                <a:solidFill>
                  <a:prstClr val="black"/>
                </a:solidFill>
                <a:latin typeface="メイリオ" panose="020B0604030504040204" pitchFamily="50" charset="-128"/>
                <a:ea typeface="メイリオ" panose="020B0604030504040204" pitchFamily="50" charset="-128"/>
              </a:rPr>
              <a:t>良い宣伝になるね！</a:t>
            </a:r>
            <a:endParaRPr kumimoji="0" lang="en-US" altLang="ja-JP" sz="240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161723" y="3792414"/>
            <a:ext cx="1223412" cy="300082"/>
          </a:xfrm>
          <a:prstGeom prst="rect">
            <a:avLst/>
          </a:prstGeom>
          <a:noFill/>
        </p:spPr>
        <p:txBody>
          <a:bodyPr wrap="none" rtlCol="0">
            <a:spAutoFit/>
          </a:bodyPr>
          <a:lstStyle/>
          <a:p>
            <a:pPr defTabSz="457200"/>
            <a:r>
              <a:rPr kumimoji="0" lang="ja-JP" altLang="en-US" sz="1350" dirty="0">
                <a:solidFill>
                  <a:prstClr val="black"/>
                </a:solidFill>
                <a:latin typeface="メイリオ" panose="020B0604030504040204" pitchFamily="50" charset="-128"/>
                <a:ea typeface="メイリオ" panose="020B0604030504040204" pitchFamily="50" charset="-128"/>
              </a:rPr>
              <a:t>店長森田さん</a:t>
            </a:r>
          </a:p>
        </p:txBody>
      </p:sp>
      <p:sp>
        <p:nvSpPr>
          <p:cNvPr id="17" name="テキスト ボックス 16"/>
          <p:cNvSpPr txBox="1"/>
          <p:nvPr/>
        </p:nvSpPr>
        <p:spPr>
          <a:xfrm>
            <a:off x="267419" y="284672"/>
            <a:ext cx="2749471"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店舗の意向</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pic>
        <p:nvPicPr>
          <p:cNvPr id="18" name="図 17"/>
          <p:cNvPicPr>
            <a:picLocks noChangeAspect="1"/>
          </p:cNvPicPr>
          <p:nvPr/>
        </p:nvPicPr>
        <p:blipFill>
          <a:blip r:embed="rId5"/>
          <a:stretch>
            <a:fillRect/>
          </a:stretch>
        </p:blipFill>
        <p:spPr>
          <a:xfrm>
            <a:off x="6424790" y="0"/>
            <a:ext cx="2418328" cy="1019523"/>
          </a:xfrm>
          <a:prstGeom prst="rect">
            <a:avLst/>
          </a:prstGeom>
        </p:spPr>
      </p:pic>
      <p:sp>
        <p:nvSpPr>
          <p:cNvPr id="26" name="吹き出し: 円形 25"/>
          <p:cNvSpPr/>
          <p:nvPr/>
        </p:nvSpPr>
        <p:spPr>
          <a:xfrm>
            <a:off x="3221532" y="2369124"/>
            <a:ext cx="5621586" cy="1354014"/>
          </a:xfrm>
          <a:prstGeom prst="wedgeEllipseCallout">
            <a:avLst>
              <a:gd name="adj1" fmla="val -71384"/>
              <a:gd name="adj2" fmla="val -513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r>
              <a:rPr kumimoji="0" lang="ja-JP" altLang="en-US" sz="2400" dirty="0">
                <a:solidFill>
                  <a:prstClr val="black"/>
                </a:solidFill>
                <a:latin typeface="メイリオ" panose="020B0604030504040204" pitchFamily="50" charset="-128"/>
                <a:ea typeface="メイリオ" panose="020B0604030504040204" pitchFamily="50" charset="-128"/>
              </a:rPr>
              <a:t>イベント時の経営面の負担はあまり気にしないよ！</a:t>
            </a:r>
            <a:endParaRPr kumimoji="0" lang="en-US" altLang="ja-JP" sz="2400" dirty="0">
              <a:solidFill>
                <a:prstClr val="black"/>
              </a:solidFill>
              <a:latin typeface="メイリオ" panose="020B0604030504040204" pitchFamily="50" charset="-128"/>
              <a:ea typeface="メイリオ" panose="020B0604030504040204" pitchFamily="50" charset="-128"/>
            </a:endParaRPr>
          </a:p>
        </p:txBody>
      </p:sp>
      <p:sp>
        <p:nvSpPr>
          <p:cNvPr id="27" name="吹き出し: 円形 26"/>
          <p:cNvSpPr/>
          <p:nvPr/>
        </p:nvSpPr>
        <p:spPr>
          <a:xfrm>
            <a:off x="1642154" y="4161772"/>
            <a:ext cx="6442286" cy="1354014"/>
          </a:xfrm>
          <a:prstGeom prst="wedgeEllipseCallout">
            <a:avLst>
              <a:gd name="adj1" fmla="val -43772"/>
              <a:gd name="adj2" fmla="val -963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r>
              <a:rPr kumimoji="0" lang="ja-JP" altLang="en-US" sz="2400" dirty="0">
                <a:solidFill>
                  <a:prstClr val="black"/>
                </a:solidFill>
                <a:latin typeface="メイリオ" panose="020B0604030504040204" pitchFamily="50" charset="-128"/>
                <a:ea typeface="メイリオ" panose="020B0604030504040204" pitchFamily="50" charset="-128"/>
              </a:rPr>
              <a:t>イベントがきっかけで</a:t>
            </a:r>
            <a:endParaRPr kumimoji="0" lang="en-US" altLang="ja-JP" sz="2400" dirty="0">
              <a:solidFill>
                <a:prstClr val="black"/>
              </a:solidFill>
              <a:latin typeface="メイリオ" panose="020B0604030504040204" pitchFamily="50" charset="-128"/>
              <a:ea typeface="メイリオ" panose="020B0604030504040204" pitchFamily="50" charset="-128"/>
            </a:endParaRPr>
          </a:p>
          <a:p>
            <a:pPr algn="ctr" defTabSz="457200"/>
            <a:r>
              <a:rPr kumimoji="0" lang="ja-JP" altLang="en-US" sz="2400" dirty="0">
                <a:solidFill>
                  <a:prstClr val="black"/>
                </a:solidFill>
                <a:latin typeface="メイリオ" panose="020B0604030504040204" pitchFamily="50" charset="-128"/>
                <a:ea typeface="メイリオ" panose="020B0604030504040204" pitchFamily="50" charset="-128"/>
              </a:rPr>
              <a:t>リピーターが増えたらいいな！</a:t>
            </a:r>
            <a:endParaRPr kumimoji="0" lang="en-US" altLang="ja-JP" sz="2400" dirty="0">
              <a:solidFill>
                <a:prstClr val="black"/>
              </a:solidFill>
              <a:latin typeface="メイリオ" panose="020B0604030504040204" pitchFamily="50" charset="-128"/>
              <a:ea typeface="メイリオ" panose="020B0604030504040204" pitchFamily="50" charset="-128"/>
            </a:endParaRPr>
          </a:p>
        </p:txBody>
      </p:sp>
      <p:sp>
        <p:nvSpPr>
          <p:cNvPr id="28" name="スライド番号プレースホルダー 2"/>
          <p:cNvSpPr txBox="1">
            <a:spLocks/>
          </p:cNvSpPr>
          <p:nvPr/>
        </p:nvSpPr>
        <p:spPr>
          <a:xfrm>
            <a:off x="-1590495" y="6451048"/>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ED220C7-8C87-45F7-9479-13519FE00982}" type="slidenum">
              <a:rPr lang="en-US" sz="1051" b="1" smtClean="0">
                <a:solidFill>
                  <a:srgbClr val="FF097A"/>
                </a:solidFill>
                <a:latin typeface="メイリオ" panose="020B0604030504040204" pitchFamily="50" charset="-128"/>
                <a:ea typeface="メイリオ" panose="020B0604030504040204" pitchFamily="50" charset="-128"/>
              </a:rPr>
              <a:pPr/>
              <a:t>54</a:t>
            </a:fld>
            <a:endParaRPr lang="en-US" sz="1051" b="1" dirty="0">
              <a:solidFill>
                <a:srgbClr val="FF097A"/>
              </a:solidFill>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3" name="スライド番号プレースホルダー 2"/>
          <p:cNvSpPr>
            <a:spLocks noGrp="1"/>
          </p:cNvSpPr>
          <p:nvPr>
            <p:ph type="sldNum" sz="quarter" idx="12"/>
          </p:nvPr>
        </p:nvSpPr>
        <p:spPr>
          <a:xfrm>
            <a:off x="-1590495" y="6451044"/>
            <a:ext cx="2057400" cy="365125"/>
          </a:xfrm>
        </p:spPr>
        <p:txBody>
          <a:bodyPr/>
          <a:lstStyle/>
          <a:p>
            <a:r>
              <a:rPr lang="en-US" sz="1050" b="1" dirty="0">
                <a:solidFill>
                  <a:srgbClr val="FF097A"/>
                </a:solidFill>
                <a:latin typeface="メイリオ" panose="020B0604030504040204" pitchFamily="50" charset="-128"/>
                <a:ea typeface="メイリオ" panose="020B0604030504040204" pitchFamily="50" charset="-128"/>
              </a:rPr>
              <a:t>5</a:t>
            </a:r>
            <a:r>
              <a:rPr lang="en-US" altLang="ja-JP" sz="1050" b="1" dirty="0">
                <a:solidFill>
                  <a:srgbClr val="FF097A"/>
                </a:solidFill>
                <a:latin typeface="メイリオ" panose="020B0604030504040204" pitchFamily="50" charset="-128"/>
                <a:ea typeface="メイリオ" panose="020B0604030504040204" pitchFamily="50" charset="-128"/>
              </a:rPr>
              <a:t>4</a:t>
            </a:r>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0" y="0"/>
            <a:ext cx="9144000" cy="6858000"/>
          </a:xfrm>
          <a:prstGeom prst="rect">
            <a:avLst/>
          </a:prstGeom>
          <a:solidFill>
            <a:srgbClr val="FFEBE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tx1"/>
                </a:solidFill>
              </a:rPr>
              <a:t>参加に</a:t>
            </a:r>
            <a:r>
              <a:rPr kumimoji="1" lang="ja-JP" altLang="en-US" sz="5400" b="1" dirty="0">
                <a:solidFill>
                  <a:srgbClr val="FF0000"/>
                </a:solidFill>
              </a:rPr>
              <a:t>前向き</a:t>
            </a:r>
            <a:r>
              <a:rPr kumimoji="1" lang="ja-JP" altLang="en-US" sz="5400" b="1" dirty="0">
                <a:solidFill>
                  <a:schemeClr val="tx1"/>
                </a:solidFill>
              </a:rPr>
              <a:t>な姿勢！</a:t>
            </a:r>
          </a:p>
        </p:txBody>
      </p:sp>
    </p:spTree>
    <p:extLst>
      <p:ext uri="{BB962C8B-B14F-4D97-AF65-F5344CB8AC3E}">
        <p14:creationId xmlns:p14="http://schemas.microsoft.com/office/powerpoint/2010/main" val="2847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P spid="27"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638253121"/>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137254" name="Worksheet" r:id="rId3" imgW="12138554" imgH="5707270" progId="Excel.Sheet.12">
                  <p:embed/>
                </p:oleObj>
              </mc:Choice>
              <mc:Fallback>
                <p:oleObj name="Worksheet" r:id="rId3" imgW="12138554" imgH="5707270" progId="Excel.Sheet.12">
                  <p:embed/>
                  <p:pic>
                    <p:nvPicPr>
                      <p:cNvPr id="2" name="オブジェクト 1"/>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1591693040"/>
              </p:ext>
            </p:extLst>
          </p:nvPr>
        </p:nvGraphicFramePr>
        <p:xfrm>
          <a:off x="0" y="6043613"/>
          <a:ext cx="9144000" cy="814387"/>
        </p:xfrm>
        <a:graphic>
          <a:graphicData uri="http://schemas.openxmlformats.org/presentationml/2006/ole">
            <mc:AlternateContent xmlns:mc="http://schemas.openxmlformats.org/markup-compatibility/2006">
              <mc:Choice xmlns:v="urn:schemas-microsoft-com:vml" Requires="v">
                <p:oleObj spid="_x0000_s137255" name="Worksheet" r:id="rId5" imgW="12138554" imgH="5707270" progId="Excel.Sheet.12">
                  <p:embed/>
                </p:oleObj>
              </mc:Choice>
              <mc:Fallback>
                <p:oleObj name="Worksheet" r:id="rId5" imgW="12138554" imgH="5707270" progId="Excel.Sheet.12">
                  <p:embed/>
                  <p:pic>
                    <p:nvPicPr>
                      <p:cNvPr id="3" name="オブジェクト 2"/>
                      <p:cNvPicPr/>
                      <p:nvPr/>
                    </p:nvPicPr>
                    <p:blipFill>
                      <a:blip r:embed="rId4">
                        <a:lum/>
                      </a:blip>
                      <a:stretch>
                        <a:fillRect/>
                      </a:stretch>
                    </p:blipFill>
                    <p:spPr>
                      <a:xfrm>
                        <a:off x="0" y="6043613"/>
                        <a:ext cx="9144000" cy="814387"/>
                      </a:xfrm>
                      <a:prstGeom prst="rect">
                        <a:avLst/>
                      </a:prstGeom>
                    </p:spPr>
                  </p:pic>
                </p:oleObj>
              </mc:Fallback>
            </mc:AlternateContent>
          </a:graphicData>
        </a:graphic>
      </p:graphicFrame>
      <p:grpSp>
        <p:nvGrpSpPr>
          <p:cNvPr id="4" name="グループ化 3"/>
          <p:cNvGrpSpPr/>
          <p:nvPr/>
        </p:nvGrpSpPr>
        <p:grpSpPr>
          <a:xfrm>
            <a:off x="0" y="0"/>
            <a:ext cx="9144000" cy="6858000"/>
            <a:chOff x="0" y="0"/>
            <a:chExt cx="9144000" cy="4173460"/>
          </a:xfrm>
          <a:solidFill>
            <a:srgbClr val="700000"/>
          </a:solidFill>
        </p:grpSpPr>
        <p:sp>
          <p:nvSpPr>
            <p:cNvPr id="5" name="Freeform 5"/>
            <p:cNvSpPr>
              <a:spLocks/>
            </p:cNvSpPr>
            <p:nvPr/>
          </p:nvSpPr>
          <p:spPr bwMode="auto">
            <a:xfrm>
              <a:off x="0" y="268210"/>
              <a:ext cx="9144000" cy="3905250"/>
            </a:xfrm>
            <a:custGeom>
              <a:avLst/>
              <a:gdLst>
                <a:gd name="T0" fmla="*/ 0 w 5760"/>
                <a:gd name="T1" fmla="*/ 2460 h 2460"/>
                <a:gd name="T2" fmla="*/ 1102 w 5760"/>
                <a:gd name="T3" fmla="*/ 2460 h 2460"/>
                <a:gd name="T4" fmla="*/ 1118 w 5760"/>
                <a:gd name="T5" fmla="*/ 2134 h 2460"/>
                <a:gd name="T6" fmla="*/ 1136 w 5760"/>
                <a:gd name="T7" fmla="*/ 1632 h 2460"/>
                <a:gd name="T8" fmla="*/ 1150 w 5760"/>
                <a:gd name="T9" fmla="*/ 994 h 2460"/>
                <a:gd name="T10" fmla="*/ 1152 w 5760"/>
                <a:gd name="T11" fmla="*/ 648 h 2460"/>
                <a:gd name="T12" fmla="*/ 1160 w 5760"/>
                <a:gd name="T13" fmla="*/ 1326 h 2460"/>
                <a:gd name="T14" fmla="*/ 1178 w 5760"/>
                <a:gd name="T15" fmla="*/ 1906 h 2460"/>
                <a:gd name="T16" fmla="*/ 1196 w 5760"/>
                <a:gd name="T17" fmla="*/ 2310 h 2460"/>
                <a:gd name="T18" fmla="*/ 2254 w 5760"/>
                <a:gd name="T19" fmla="*/ 2460 h 2460"/>
                <a:gd name="T20" fmla="*/ 2262 w 5760"/>
                <a:gd name="T21" fmla="*/ 2310 h 2460"/>
                <a:gd name="T22" fmla="*/ 2280 w 5760"/>
                <a:gd name="T23" fmla="*/ 1906 h 2460"/>
                <a:gd name="T24" fmla="*/ 2296 w 5760"/>
                <a:gd name="T25" fmla="*/ 1326 h 2460"/>
                <a:gd name="T26" fmla="*/ 2304 w 5760"/>
                <a:gd name="T27" fmla="*/ 648 h 2460"/>
                <a:gd name="T28" fmla="*/ 2306 w 5760"/>
                <a:gd name="T29" fmla="*/ 994 h 2460"/>
                <a:gd name="T30" fmla="*/ 2320 w 5760"/>
                <a:gd name="T31" fmla="*/ 1632 h 2460"/>
                <a:gd name="T32" fmla="*/ 2340 w 5760"/>
                <a:gd name="T33" fmla="*/ 2134 h 2460"/>
                <a:gd name="T34" fmla="*/ 2356 w 5760"/>
                <a:gd name="T35" fmla="*/ 2460 h 2460"/>
                <a:gd name="T36" fmla="*/ 3406 w 5760"/>
                <a:gd name="T37" fmla="*/ 2460 h 2460"/>
                <a:gd name="T38" fmla="*/ 3422 w 5760"/>
                <a:gd name="T39" fmla="*/ 2134 h 2460"/>
                <a:gd name="T40" fmla="*/ 3440 w 5760"/>
                <a:gd name="T41" fmla="*/ 1632 h 2460"/>
                <a:gd name="T42" fmla="*/ 3454 w 5760"/>
                <a:gd name="T43" fmla="*/ 994 h 2460"/>
                <a:gd name="T44" fmla="*/ 3456 w 5760"/>
                <a:gd name="T45" fmla="*/ 648 h 2460"/>
                <a:gd name="T46" fmla="*/ 3464 w 5760"/>
                <a:gd name="T47" fmla="*/ 1326 h 2460"/>
                <a:gd name="T48" fmla="*/ 3482 w 5760"/>
                <a:gd name="T49" fmla="*/ 1906 h 2460"/>
                <a:gd name="T50" fmla="*/ 3500 w 5760"/>
                <a:gd name="T51" fmla="*/ 2310 h 2460"/>
                <a:gd name="T52" fmla="*/ 4558 w 5760"/>
                <a:gd name="T53" fmla="*/ 2460 h 2460"/>
                <a:gd name="T54" fmla="*/ 4566 w 5760"/>
                <a:gd name="T55" fmla="*/ 2310 h 2460"/>
                <a:gd name="T56" fmla="*/ 4584 w 5760"/>
                <a:gd name="T57" fmla="*/ 1906 h 2460"/>
                <a:gd name="T58" fmla="*/ 4600 w 5760"/>
                <a:gd name="T59" fmla="*/ 1326 h 2460"/>
                <a:gd name="T60" fmla="*/ 4608 w 5760"/>
                <a:gd name="T61" fmla="*/ 648 h 2460"/>
                <a:gd name="T62" fmla="*/ 4610 w 5760"/>
                <a:gd name="T63" fmla="*/ 994 h 2460"/>
                <a:gd name="T64" fmla="*/ 4624 w 5760"/>
                <a:gd name="T65" fmla="*/ 1632 h 2460"/>
                <a:gd name="T66" fmla="*/ 4644 w 5760"/>
                <a:gd name="T67" fmla="*/ 2134 h 2460"/>
                <a:gd name="T68" fmla="*/ 4660 w 5760"/>
                <a:gd name="T69" fmla="*/ 2460 h 2460"/>
                <a:gd name="T70" fmla="*/ 5760 w 5760"/>
                <a:gd name="T71"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0" h="2460">
                  <a:moveTo>
                    <a:pt x="0" y="0"/>
                  </a:moveTo>
                  <a:lnTo>
                    <a:pt x="0" y="2460"/>
                  </a:lnTo>
                  <a:lnTo>
                    <a:pt x="1102" y="2460"/>
                  </a:lnTo>
                  <a:lnTo>
                    <a:pt x="1102" y="2460"/>
                  </a:lnTo>
                  <a:lnTo>
                    <a:pt x="1110" y="2310"/>
                  </a:lnTo>
                  <a:lnTo>
                    <a:pt x="1118" y="2134"/>
                  </a:lnTo>
                  <a:lnTo>
                    <a:pt x="1128" y="1906"/>
                  </a:lnTo>
                  <a:lnTo>
                    <a:pt x="1136" y="1632"/>
                  </a:lnTo>
                  <a:lnTo>
                    <a:pt x="1144" y="1326"/>
                  </a:lnTo>
                  <a:lnTo>
                    <a:pt x="1150" y="994"/>
                  </a:lnTo>
                  <a:lnTo>
                    <a:pt x="1152" y="648"/>
                  </a:lnTo>
                  <a:lnTo>
                    <a:pt x="1152" y="648"/>
                  </a:lnTo>
                  <a:lnTo>
                    <a:pt x="1154" y="994"/>
                  </a:lnTo>
                  <a:lnTo>
                    <a:pt x="1160" y="1326"/>
                  </a:lnTo>
                  <a:lnTo>
                    <a:pt x="1168" y="1632"/>
                  </a:lnTo>
                  <a:lnTo>
                    <a:pt x="1178" y="1906"/>
                  </a:lnTo>
                  <a:lnTo>
                    <a:pt x="1188" y="2134"/>
                  </a:lnTo>
                  <a:lnTo>
                    <a:pt x="1196" y="2310"/>
                  </a:lnTo>
                  <a:lnTo>
                    <a:pt x="1204" y="2460"/>
                  </a:lnTo>
                  <a:lnTo>
                    <a:pt x="2254" y="2460"/>
                  </a:lnTo>
                  <a:lnTo>
                    <a:pt x="2254" y="2460"/>
                  </a:lnTo>
                  <a:lnTo>
                    <a:pt x="2262" y="2310"/>
                  </a:lnTo>
                  <a:lnTo>
                    <a:pt x="2270" y="2134"/>
                  </a:lnTo>
                  <a:lnTo>
                    <a:pt x="2280" y="1906"/>
                  </a:lnTo>
                  <a:lnTo>
                    <a:pt x="2288" y="1632"/>
                  </a:lnTo>
                  <a:lnTo>
                    <a:pt x="2296" y="1326"/>
                  </a:lnTo>
                  <a:lnTo>
                    <a:pt x="2302" y="994"/>
                  </a:lnTo>
                  <a:lnTo>
                    <a:pt x="2304" y="648"/>
                  </a:lnTo>
                  <a:lnTo>
                    <a:pt x="2304" y="648"/>
                  </a:lnTo>
                  <a:lnTo>
                    <a:pt x="2306" y="994"/>
                  </a:lnTo>
                  <a:lnTo>
                    <a:pt x="2312" y="1326"/>
                  </a:lnTo>
                  <a:lnTo>
                    <a:pt x="2320" y="1632"/>
                  </a:lnTo>
                  <a:lnTo>
                    <a:pt x="2330" y="1906"/>
                  </a:lnTo>
                  <a:lnTo>
                    <a:pt x="2340" y="2134"/>
                  </a:lnTo>
                  <a:lnTo>
                    <a:pt x="2348" y="2310"/>
                  </a:lnTo>
                  <a:lnTo>
                    <a:pt x="2356" y="2460"/>
                  </a:lnTo>
                  <a:lnTo>
                    <a:pt x="3406" y="2460"/>
                  </a:lnTo>
                  <a:lnTo>
                    <a:pt x="3406" y="2460"/>
                  </a:lnTo>
                  <a:lnTo>
                    <a:pt x="3414" y="2310"/>
                  </a:lnTo>
                  <a:lnTo>
                    <a:pt x="3422" y="2134"/>
                  </a:lnTo>
                  <a:lnTo>
                    <a:pt x="3432" y="1906"/>
                  </a:lnTo>
                  <a:lnTo>
                    <a:pt x="3440" y="1632"/>
                  </a:lnTo>
                  <a:lnTo>
                    <a:pt x="3448" y="1326"/>
                  </a:lnTo>
                  <a:lnTo>
                    <a:pt x="3454" y="994"/>
                  </a:lnTo>
                  <a:lnTo>
                    <a:pt x="3456" y="648"/>
                  </a:lnTo>
                  <a:lnTo>
                    <a:pt x="3456" y="648"/>
                  </a:lnTo>
                  <a:lnTo>
                    <a:pt x="3458" y="994"/>
                  </a:lnTo>
                  <a:lnTo>
                    <a:pt x="3464" y="1326"/>
                  </a:lnTo>
                  <a:lnTo>
                    <a:pt x="3472" y="1632"/>
                  </a:lnTo>
                  <a:lnTo>
                    <a:pt x="3482" y="1906"/>
                  </a:lnTo>
                  <a:lnTo>
                    <a:pt x="3492" y="2134"/>
                  </a:lnTo>
                  <a:lnTo>
                    <a:pt x="3500" y="2310"/>
                  </a:lnTo>
                  <a:lnTo>
                    <a:pt x="3508" y="2460"/>
                  </a:lnTo>
                  <a:lnTo>
                    <a:pt x="4558" y="2460"/>
                  </a:lnTo>
                  <a:lnTo>
                    <a:pt x="4558" y="2460"/>
                  </a:lnTo>
                  <a:lnTo>
                    <a:pt x="4566" y="2310"/>
                  </a:lnTo>
                  <a:lnTo>
                    <a:pt x="4574" y="2134"/>
                  </a:lnTo>
                  <a:lnTo>
                    <a:pt x="4584" y="1906"/>
                  </a:lnTo>
                  <a:lnTo>
                    <a:pt x="4592" y="1632"/>
                  </a:lnTo>
                  <a:lnTo>
                    <a:pt x="4600" y="1326"/>
                  </a:lnTo>
                  <a:lnTo>
                    <a:pt x="4606" y="994"/>
                  </a:lnTo>
                  <a:lnTo>
                    <a:pt x="4608" y="648"/>
                  </a:lnTo>
                  <a:lnTo>
                    <a:pt x="4608" y="648"/>
                  </a:lnTo>
                  <a:lnTo>
                    <a:pt x="4610" y="994"/>
                  </a:lnTo>
                  <a:lnTo>
                    <a:pt x="4616" y="1326"/>
                  </a:lnTo>
                  <a:lnTo>
                    <a:pt x="4624" y="1632"/>
                  </a:lnTo>
                  <a:lnTo>
                    <a:pt x="4634" y="1906"/>
                  </a:lnTo>
                  <a:lnTo>
                    <a:pt x="4644" y="2134"/>
                  </a:lnTo>
                  <a:lnTo>
                    <a:pt x="4652" y="2310"/>
                  </a:lnTo>
                  <a:lnTo>
                    <a:pt x="4660" y="2460"/>
                  </a:lnTo>
                  <a:lnTo>
                    <a:pt x="5760" y="2460"/>
                  </a:lnTo>
                  <a:lnTo>
                    <a:pt x="576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6" name="正方形/長方形 5"/>
            <p:cNvSpPr/>
            <p:nvPr/>
          </p:nvSpPr>
          <p:spPr>
            <a:xfrm>
              <a:off x="115910"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846831"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77752"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308673"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039594"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770514" y="0"/>
              <a:ext cx="257577" cy="433388"/>
            </a:xfrm>
            <a:prstGeom prst="rect">
              <a:avLst/>
            </a:prstGeom>
            <a:grp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p:nvPr/>
          </p:nvCxnSpPr>
          <p:spPr>
            <a:xfrm>
              <a:off x="0" y="618186"/>
              <a:ext cx="9144000" cy="0"/>
            </a:xfrm>
            <a:prstGeom prst="line">
              <a:avLst/>
            </a:prstGeom>
            <a:grpFill/>
            <a:ln w="15875">
              <a:solidFill>
                <a:srgbClr val="A40000"/>
              </a:solidFill>
              <a:prstDash val="lgDash"/>
            </a:ln>
          </p:spPr>
          <p:style>
            <a:lnRef idx="1">
              <a:schemeClr val="accent1"/>
            </a:lnRef>
            <a:fillRef idx="0">
              <a:schemeClr val="accent1"/>
            </a:fillRef>
            <a:effectRef idx="0">
              <a:schemeClr val="accent1"/>
            </a:effectRef>
            <a:fontRef idx="minor">
              <a:schemeClr val="tx1"/>
            </a:fontRef>
          </p:style>
        </p:cxnSp>
        <p:grpSp>
          <p:nvGrpSpPr>
            <p:cNvPr id="13" name="Group 8"/>
            <p:cNvGrpSpPr>
              <a:grpSpLocks noChangeAspect="1"/>
            </p:cNvGrpSpPr>
            <p:nvPr/>
          </p:nvGrpSpPr>
          <p:grpSpPr bwMode="auto">
            <a:xfrm>
              <a:off x="0" y="3455910"/>
              <a:ext cx="9144000" cy="717550"/>
              <a:chOff x="0" y="2798"/>
              <a:chExt cx="5760" cy="452"/>
            </a:xfrm>
            <a:grpFill/>
          </p:grpSpPr>
          <p:sp>
            <p:nvSpPr>
              <p:cNvPr id="14" name="Freeform 9"/>
              <p:cNvSpPr>
                <a:spLocks/>
              </p:cNvSpPr>
              <p:nvPr/>
            </p:nvSpPr>
            <p:spPr bwMode="auto">
              <a:xfrm>
                <a:off x="2334"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10"/>
              <p:cNvSpPr>
                <a:spLocks/>
              </p:cNvSpPr>
              <p:nvPr/>
            </p:nvSpPr>
            <p:spPr bwMode="auto">
              <a:xfrm>
                <a:off x="0" y="2798"/>
                <a:ext cx="1124" cy="452"/>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1"/>
              <p:cNvSpPr>
                <a:spLocks/>
              </p:cNvSpPr>
              <p:nvPr/>
            </p:nvSpPr>
            <p:spPr bwMode="auto">
              <a:xfrm>
                <a:off x="1182"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12"/>
              <p:cNvSpPr>
                <a:spLocks/>
              </p:cNvSpPr>
              <p:nvPr/>
            </p:nvSpPr>
            <p:spPr bwMode="auto">
              <a:xfrm>
                <a:off x="4638" y="2798"/>
                <a:ext cx="1122" cy="452"/>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3"/>
              <p:cNvSpPr>
                <a:spLocks/>
              </p:cNvSpPr>
              <p:nvPr/>
            </p:nvSpPr>
            <p:spPr bwMode="auto">
              <a:xfrm>
                <a:off x="3486"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19" name="テキスト ボックス 18"/>
          <p:cNvSpPr txBox="1"/>
          <p:nvPr/>
        </p:nvSpPr>
        <p:spPr>
          <a:xfrm>
            <a:off x="2253206" y="1076881"/>
            <a:ext cx="4637588" cy="1107996"/>
          </a:xfrm>
          <a:prstGeom prst="rect">
            <a:avLst/>
          </a:prstGeom>
          <a:noFill/>
        </p:spPr>
        <p:txBody>
          <a:bodyPr wrap="square" rtlCol="0">
            <a:spAutoFit/>
          </a:bodyPr>
          <a:lstStyle/>
          <a:p>
            <a:pPr algn="dist"/>
            <a:r>
              <a:rPr lang="ja-JP" altLang="en-US" sz="6600" dirty="0">
                <a:solidFill>
                  <a:schemeClr val="bg1"/>
                </a:solidFill>
                <a:latin typeface="HGS行書体" panose="03000600000000000000" pitchFamily="66" charset="-128"/>
                <a:ea typeface="HGS行書体" panose="03000600000000000000" pitchFamily="66" charset="-128"/>
              </a:rPr>
              <a:t>提案②</a:t>
            </a:r>
            <a:endParaRPr lang="en-US" sz="6600" dirty="0">
              <a:solidFill>
                <a:schemeClr val="bg1"/>
              </a:solidFill>
              <a:latin typeface="HGS行書体" panose="03000600000000000000" pitchFamily="66" charset="-128"/>
              <a:ea typeface="HGS行書体" panose="03000600000000000000" pitchFamily="66" charset="-128"/>
            </a:endParaRPr>
          </a:p>
        </p:txBody>
      </p:sp>
      <p:sp>
        <p:nvSpPr>
          <p:cNvPr id="35" name="Freeform 9"/>
          <p:cNvSpPr>
            <a:spLocks/>
          </p:cNvSpPr>
          <p:nvPr/>
        </p:nvSpPr>
        <p:spPr bwMode="auto">
          <a:xfrm>
            <a:off x="3705225" y="5678893"/>
            <a:ext cx="1736725" cy="1179107"/>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0"/>
          <p:cNvSpPr>
            <a:spLocks/>
          </p:cNvSpPr>
          <p:nvPr/>
        </p:nvSpPr>
        <p:spPr bwMode="auto">
          <a:xfrm>
            <a:off x="0" y="5678893"/>
            <a:ext cx="1784350" cy="1179107"/>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1"/>
          <p:cNvSpPr>
            <a:spLocks/>
          </p:cNvSpPr>
          <p:nvPr/>
        </p:nvSpPr>
        <p:spPr bwMode="auto">
          <a:xfrm>
            <a:off x="1876425" y="5678893"/>
            <a:ext cx="1736725" cy="1179107"/>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
          <p:cNvSpPr>
            <a:spLocks/>
          </p:cNvSpPr>
          <p:nvPr/>
        </p:nvSpPr>
        <p:spPr bwMode="auto">
          <a:xfrm>
            <a:off x="7362826" y="5678893"/>
            <a:ext cx="1781175" cy="1179107"/>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3"/>
          <p:cNvSpPr>
            <a:spLocks/>
          </p:cNvSpPr>
          <p:nvPr/>
        </p:nvSpPr>
        <p:spPr bwMode="auto">
          <a:xfrm>
            <a:off x="5534026" y="5678893"/>
            <a:ext cx="1736725" cy="1179107"/>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3789963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p:cNvGraphicFramePr>
            <a:graphicFrameLocks noChangeAspect="1"/>
          </p:cNvGraphicFramePr>
          <p:nvPr>
            <p:extLst>
              <p:ext uri="{D42A27DB-BD31-4B8C-83A1-F6EECF244321}">
                <p14:modId xmlns:p14="http://schemas.microsoft.com/office/powerpoint/2010/main" val="362194126"/>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40083"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7"/>
          <a:ext cx="9144000" cy="1112805"/>
        </p:xfrm>
        <a:graphic>
          <a:graphicData uri="http://schemas.openxmlformats.org/presentationml/2006/ole">
            <mc:AlternateContent xmlns:mc="http://schemas.openxmlformats.org/markup-compatibility/2006">
              <mc:Choice xmlns:v="urn:schemas-microsoft-com:vml" Requires="v">
                <p:oleObj spid="_x0000_s40084"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7"/>
                        <a:ext cx="9144000" cy="1112805"/>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590495" y="6451048"/>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56</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66905" y="1561603"/>
            <a:ext cx="6853158" cy="1938992"/>
          </a:xfrm>
          <a:prstGeom prst="rect">
            <a:avLst/>
          </a:prstGeom>
          <a:noFill/>
        </p:spPr>
        <p:txBody>
          <a:bodyPr wrap="none" rtlCol="0">
            <a:spAutoFit/>
          </a:bodyPr>
          <a:lstStyle/>
          <a:p>
            <a:r>
              <a:rPr lang="ja-JP" altLang="en-US" sz="4000" dirty="0">
                <a:latin typeface="メイリオ" panose="020B0604030504040204" pitchFamily="50" charset="-128"/>
                <a:ea typeface="メイリオ" panose="020B0604030504040204" pitchFamily="50" charset="-128"/>
              </a:rPr>
              <a:t>イベントの目標</a:t>
            </a:r>
            <a:endParaRPr lang="en-US" altLang="ja-JP" sz="4000" dirty="0">
              <a:latin typeface="メイリオ" panose="020B0604030504040204" pitchFamily="50" charset="-128"/>
              <a:ea typeface="メイリオ" panose="020B0604030504040204" pitchFamily="50" charset="-128"/>
            </a:endParaRPr>
          </a:p>
          <a:p>
            <a:r>
              <a:rPr kumimoji="1" lang="ja-JP" altLang="en-US" sz="4000" dirty="0">
                <a:latin typeface="メイリオ" panose="020B0604030504040204" pitchFamily="50" charset="-128"/>
                <a:ea typeface="メイリオ" panose="020B0604030504040204" pitchFamily="50" charset="-128"/>
              </a:rPr>
              <a:t>　「お店を知ってもらう」を</a:t>
            </a:r>
            <a:endParaRPr kumimoji="1" lang="en-US" altLang="ja-JP" sz="4000" dirty="0">
              <a:latin typeface="メイリオ" panose="020B0604030504040204" pitchFamily="50" charset="-128"/>
              <a:ea typeface="メイリオ" panose="020B0604030504040204" pitchFamily="50" charset="-128"/>
            </a:endParaRPr>
          </a:p>
          <a:p>
            <a:r>
              <a:rPr kumimoji="1" lang="ja-JP" altLang="en-US" sz="4000" dirty="0">
                <a:latin typeface="メイリオ" panose="020B0604030504040204" pitchFamily="50" charset="-128"/>
                <a:ea typeface="メイリオ" panose="020B0604030504040204" pitchFamily="50" charset="-128"/>
              </a:rPr>
              <a:t>　達成するためには</a:t>
            </a:r>
            <a:r>
              <a:rPr kumimoji="1" lang="en-US" altLang="ja-JP" sz="4000" dirty="0">
                <a:latin typeface="メイリオ" panose="020B0604030504040204" pitchFamily="50" charset="-128"/>
                <a:ea typeface="メイリオ" panose="020B0604030504040204" pitchFamily="50" charset="-128"/>
              </a:rPr>
              <a:t>…</a:t>
            </a:r>
          </a:p>
        </p:txBody>
      </p:sp>
      <p:sp>
        <p:nvSpPr>
          <p:cNvPr id="12" name="正方形/長方形 11"/>
          <p:cNvSpPr/>
          <p:nvPr/>
        </p:nvSpPr>
        <p:spPr>
          <a:xfrm>
            <a:off x="-7373" y="4097357"/>
            <a:ext cx="9151373" cy="138904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sz="4400" b="1" dirty="0">
                <a:solidFill>
                  <a:prstClr val="black"/>
                </a:solidFill>
                <a:latin typeface="メイリオ" panose="020B0604030504040204" pitchFamily="50" charset="-128"/>
                <a:ea typeface="メイリオ" panose="020B0604030504040204" pitchFamily="50" charset="-128"/>
              </a:rPr>
              <a:t>ツールが必要！</a:t>
            </a:r>
          </a:p>
        </p:txBody>
      </p:sp>
      <p:pic>
        <p:nvPicPr>
          <p:cNvPr id="6" name="図 5"/>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123447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3000" r="-3000"/>
          </a:stretch>
        </a:blipFill>
        <a:effectLst/>
      </p:bgPr>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57</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0" y="0"/>
            <a:ext cx="9144000" cy="6858000"/>
          </a:xfrm>
          <a:prstGeom prst="rect">
            <a:avLst/>
          </a:prstGeom>
          <a:solidFill>
            <a:srgbClr val="FFEBE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b="1" dirty="0">
                <a:solidFill>
                  <a:schemeClr val="tx1"/>
                </a:solidFill>
              </a:rPr>
              <a:t>居酒屋マップ！</a:t>
            </a:r>
            <a:endParaRPr kumimoji="1" lang="ja-JP" altLang="en-US" sz="5400" b="1" dirty="0">
              <a:solidFill>
                <a:schemeClr val="tx1"/>
              </a:solidFill>
            </a:endParaRPr>
          </a:p>
        </p:txBody>
      </p:sp>
    </p:spTree>
    <p:extLst>
      <p:ext uri="{BB962C8B-B14F-4D97-AF65-F5344CB8AC3E}">
        <p14:creationId xmlns:p14="http://schemas.microsoft.com/office/powerpoint/2010/main" val="31457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63A1297-37B0-4778-8745-311276925C98}"/>
              </a:ext>
            </a:extLst>
          </p:cNvPr>
          <p:cNvGrpSpPr/>
          <p:nvPr/>
        </p:nvGrpSpPr>
        <p:grpSpPr>
          <a:xfrm>
            <a:off x="1061" y="182562"/>
            <a:ext cx="9142939" cy="6477654"/>
            <a:chOff x="1061" y="182562"/>
            <a:chExt cx="9142939" cy="6477654"/>
          </a:xfrm>
        </p:grpSpPr>
        <p:pic>
          <p:nvPicPr>
            <p:cNvPr id="3" name="図 2">
              <a:extLst>
                <a:ext uri="{FF2B5EF4-FFF2-40B4-BE49-F238E27FC236}">
                  <a16:creationId xmlns:a16="http://schemas.microsoft.com/office/drawing/2014/main" id="{6BA0D96F-D987-40C6-9569-C108F3DF462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61" y="209016"/>
              <a:ext cx="4618800" cy="6451200"/>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861" y="182562"/>
              <a:ext cx="4524139" cy="6451046"/>
            </a:xfrm>
            <a:prstGeom prst="rect">
              <a:avLst/>
            </a:prstGeom>
          </p:spPr>
        </p:pic>
      </p:grpSp>
      <p:sp>
        <p:nvSpPr>
          <p:cNvPr id="5" name="思考の吹き出し: 雲形 4"/>
          <p:cNvSpPr/>
          <p:nvPr/>
        </p:nvSpPr>
        <p:spPr>
          <a:xfrm>
            <a:off x="3074504" y="4598506"/>
            <a:ext cx="5962535" cy="2040834"/>
          </a:xfrm>
          <a:prstGeom prst="cloudCallout">
            <a:avLst>
              <a:gd name="adj1" fmla="val -41877"/>
              <a:gd name="adj2" fmla="val -57630"/>
            </a:avLst>
          </a:prstGeom>
          <a:solidFill>
            <a:srgbClr val="FFDFD7"/>
          </a:solidFill>
          <a:ln>
            <a:solidFill>
              <a:srgbClr val="FFD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イベント中はもちろん</a:t>
            </a:r>
            <a:endParaRPr kumimoji="1" lang="en-US" altLang="ja-JP" sz="2400" dirty="0">
              <a:solidFill>
                <a:schemeClr val="tx1"/>
              </a:solidFill>
            </a:endParaRPr>
          </a:p>
          <a:p>
            <a:pPr algn="ctr"/>
            <a:r>
              <a:rPr kumimoji="1" lang="ja-JP" altLang="en-US" sz="2400" dirty="0">
                <a:solidFill>
                  <a:schemeClr val="tx1"/>
                </a:solidFill>
              </a:rPr>
              <a:t>イベント後もあると便利！</a:t>
            </a:r>
          </a:p>
        </p:txBody>
      </p:sp>
      <p:sp>
        <p:nvSpPr>
          <p:cNvPr id="6" name="スライド番号プレースホルダー 2"/>
          <p:cNvSpPr>
            <a:spLocks noGrp="1"/>
          </p:cNvSpPr>
          <p:nvPr>
            <p:ph type="sldNum" sz="quarter" idx="12"/>
          </p:nvPr>
        </p:nvSpPr>
        <p:spPr>
          <a:xfrm>
            <a:off x="-1548848" y="6295091"/>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58</a:t>
            </a:fld>
            <a:endParaRPr lang="en-US" sz="1051"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2877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p:cNvGraphicFramePr>
            <a:graphicFrameLocks noChangeAspect="1"/>
          </p:cNvGraphicFramePr>
          <p:nvPr>
            <p:extLst>
              <p:ext uri="{D42A27DB-BD31-4B8C-83A1-F6EECF244321}">
                <p14:modId xmlns:p14="http://schemas.microsoft.com/office/powerpoint/2010/main" val="3333430487"/>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96379" name="Worksheet" r:id="rId3" imgW="12138554" imgH="5707270" progId="Excel.Sheet.12">
                  <p:embed/>
                </p:oleObj>
              </mc:Choice>
              <mc:Fallback>
                <p:oleObj name="Worksheet" r:id="rId3" imgW="12138554" imgH="5707270" progId="Excel.Sheet.12">
                  <p:embed/>
                  <p:pic>
                    <p:nvPicPr>
                      <p:cNvPr id="8" name="オブジェクト 7"/>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7" name="オブジェクト 6"/>
          <p:cNvGraphicFramePr>
            <a:graphicFrameLocks noChangeAspect="1"/>
          </p:cNvGraphicFramePr>
          <p:nvPr>
            <p:extLst/>
          </p:nvPr>
        </p:nvGraphicFramePr>
        <p:xfrm>
          <a:off x="0" y="3"/>
          <a:ext cx="9144000" cy="1112805"/>
        </p:xfrm>
        <a:graphic>
          <a:graphicData uri="http://schemas.openxmlformats.org/presentationml/2006/ole">
            <mc:AlternateContent xmlns:mc="http://schemas.openxmlformats.org/markup-compatibility/2006">
              <mc:Choice xmlns:v="urn:schemas-microsoft-com:vml" Requires="v">
                <p:oleObj spid="_x0000_s96380" name="Worksheet" r:id="rId6" imgW="12138554" imgH="5707270" progId="Excel.Sheet.12">
                  <p:embed/>
                </p:oleObj>
              </mc:Choice>
              <mc:Fallback>
                <p:oleObj name="Worksheet" r:id="rId6" imgW="12138554" imgH="5707270" progId="Excel.Sheet.12">
                  <p:embed/>
                  <p:pic>
                    <p:nvPicPr>
                      <p:cNvPr id="7" name="オブジェクト 6"/>
                      <p:cNvPicPr/>
                      <p:nvPr/>
                    </p:nvPicPr>
                    <p:blipFill>
                      <a:blip r:embed="rId4">
                        <a:lum/>
                      </a:blip>
                      <a:stretch>
                        <a:fillRect/>
                      </a:stretch>
                    </p:blipFill>
                    <p:spPr>
                      <a:xfrm>
                        <a:off x="0" y="3"/>
                        <a:ext cx="9144000" cy="1112805"/>
                      </a:xfrm>
                      <a:prstGeom prst="rect">
                        <a:avLst/>
                      </a:prstGeom>
                    </p:spPr>
                  </p:pic>
                </p:oleObj>
              </mc:Fallback>
            </mc:AlternateContent>
          </a:graphicData>
        </a:graphic>
      </p:graphicFrame>
      <p:sp>
        <p:nvSpPr>
          <p:cNvPr id="9"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59</a:t>
            </a:fld>
            <a:endParaRPr lang="en-US" sz="1051" b="1" dirty="0">
              <a:solidFill>
                <a:srgbClr val="FF097A"/>
              </a:solidFill>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96D21C93-7E9D-427D-918A-3AC650766890}"/>
              </a:ext>
            </a:extLst>
          </p:cNvPr>
          <p:cNvGrpSpPr/>
          <p:nvPr/>
        </p:nvGrpSpPr>
        <p:grpSpPr>
          <a:xfrm>
            <a:off x="1822450" y="1224003"/>
            <a:ext cx="5499100" cy="689750"/>
            <a:chOff x="1822450" y="1091014"/>
            <a:chExt cx="5499100" cy="689750"/>
          </a:xfrm>
        </p:grpSpPr>
        <p:sp>
          <p:nvSpPr>
            <p:cNvPr id="13" name="正方形/長方形 12">
              <a:extLst>
                <a:ext uri="{FF2B5EF4-FFF2-40B4-BE49-F238E27FC236}">
                  <a16:creationId xmlns:a16="http://schemas.microsoft.com/office/drawing/2014/main" id="{23B75DF3-C012-4BA0-9A38-40E3E4530B16}"/>
                </a:ext>
              </a:extLst>
            </p:cNvPr>
            <p:cNvSpPr/>
            <p:nvPr/>
          </p:nvSpPr>
          <p:spPr>
            <a:xfrm>
              <a:off x="2911475" y="1091014"/>
              <a:ext cx="3321050" cy="6897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C3EE26D-4CFA-4DF2-B046-34648F570445}"/>
                </a:ext>
              </a:extLst>
            </p:cNvPr>
            <p:cNvSpPr txBox="1"/>
            <p:nvPr/>
          </p:nvSpPr>
          <p:spPr>
            <a:xfrm>
              <a:off x="1822450" y="1187450"/>
              <a:ext cx="5499100" cy="584775"/>
            </a:xfrm>
            <a:prstGeom prst="rect">
              <a:avLst/>
            </a:prstGeom>
            <a:noFill/>
          </p:spPr>
          <p:txBody>
            <a:bodyPr wrap="square" rtlCol="0">
              <a:spAutoFit/>
            </a:bodyPr>
            <a:lstStyle/>
            <a:p>
              <a:pPr algn="ctr"/>
              <a:r>
                <a:rPr kumimoji="1" lang="ja-JP" altLang="en-US" sz="3200" dirty="0">
                  <a:solidFill>
                    <a:schemeClr val="bg1"/>
                  </a:solidFill>
                </a:rPr>
                <a:t>イベントの実施</a:t>
              </a:r>
            </a:p>
          </p:txBody>
        </p:sp>
      </p:grpSp>
      <p:grpSp>
        <p:nvGrpSpPr>
          <p:cNvPr id="18" name="グループ化 17">
            <a:extLst>
              <a:ext uri="{FF2B5EF4-FFF2-40B4-BE49-F238E27FC236}">
                <a16:creationId xmlns:a16="http://schemas.microsoft.com/office/drawing/2014/main" id="{33495602-EC04-41CB-8BD5-1B4FEF42BEC9}"/>
              </a:ext>
            </a:extLst>
          </p:cNvPr>
          <p:cNvGrpSpPr/>
          <p:nvPr/>
        </p:nvGrpSpPr>
        <p:grpSpPr>
          <a:xfrm>
            <a:off x="866775" y="2839956"/>
            <a:ext cx="7410450" cy="1289050"/>
            <a:chOff x="866775" y="2748140"/>
            <a:chExt cx="7410450" cy="1289050"/>
          </a:xfrm>
        </p:grpSpPr>
        <p:sp>
          <p:nvSpPr>
            <p:cNvPr id="14" name="正方形/長方形 13">
              <a:extLst>
                <a:ext uri="{FF2B5EF4-FFF2-40B4-BE49-F238E27FC236}">
                  <a16:creationId xmlns:a16="http://schemas.microsoft.com/office/drawing/2014/main" id="{B34A8323-6912-42A0-9970-E9F727623095}"/>
                </a:ext>
              </a:extLst>
            </p:cNvPr>
            <p:cNvSpPr/>
            <p:nvPr/>
          </p:nvSpPr>
          <p:spPr>
            <a:xfrm>
              <a:off x="1292225" y="2748140"/>
              <a:ext cx="6559550" cy="12890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715391A-E831-4A60-A58F-5925271002E1}"/>
                </a:ext>
              </a:extLst>
            </p:cNvPr>
            <p:cNvSpPr txBox="1"/>
            <p:nvPr/>
          </p:nvSpPr>
          <p:spPr>
            <a:xfrm>
              <a:off x="866775" y="2890373"/>
              <a:ext cx="7410450" cy="1077218"/>
            </a:xfrm>
            <a:prstGeom prst="rect">
              <a:avLst/>
            </a:prstGeom>
            <a:noFill/>
          </p:spPr>
          <p:txBody>
            <a:bodyPr wrap="square" rtlCol="0">
              <a:spAutoFit/>
            </a:bodyPr>
            <a:lstStyle/>
            <a:p>
              <a:pPr algn="ctr"/>
              <a:r>
                <a:rPr kumimoji="1" lang="ja-JP" altLang="en-US" sz="3200" dirty="0">
                  <a:solidFill>
                    <a:schemeClr val="bg1"/>
                  </a:solidFill>
                  <a:latin typeface="+mn-ea"/>
                </a:rPr>
                <a:t>筑波大学関係者　</a:t>
              </a:r>
              <a:endParaRPr kumimoji="1" lang="en-US" altLang="ja-JP" sz="3200" dirty="0">
                <a:solidFill>
                  <a:schemeClr val="bg1"/>
                </a:solidFill>
                <a:latin typeface="+mn-ea"/>
              </a:endParaRPr>
            </a:p>
            <a:p>
              <a:pPr algn="ctr"/>
              <a:r>
                <a:rPr kumimoji="1" lang="ja-JP" altLang="en-US" sz="3200" dirty="0">
                  <a:solidFill>
                    <a:schemeClr val="bg1"/>
                  </a:solidFill>
                  <a:latin typeface="+mn-ea"/>
                </a:rPr>
                <a:t>イベント参加</a:t>
              </a:r>
              <a:r>
                <a:rPr kumimoji="1" lang="en-US" altLang="ja-JP" sz="3200" dirty="0">
                  <a:solidFill>
                    <a:schemeClr val="bg1"/>
                  </a:solidFill>
                  <a:latin typeface="+mn-ea"/>
                </a:rPr>
                <a:t>51</a:t>
              </a:r>
              <a:r>
                <a:rPr kumimoji="1" lang="ja-JP" altLang="en-US" sz="3200" dirty="0">
                  <a:solidFill>
                    <a:schemeClr val="bg1"/>
                  </a:solidFill>
                  <a:latin typeface="+mn-ea"/>
                </a:rPr>
                <a:t>店舗で</a:t>
              </a:r>
              <a:r>
                <a:rPr kumimoji="1" lang="ja-JP" altLang="en-US" sz="3200" dirty="0">
                  <a:solidFill>
                    <a:schemeClr val="accent2"/>
                  </a:solidFill>
                  <a:latin typeface="+mn-ea"/>
                </a:rPr>
                <a:t>ちょい飲み</a:t>
              </a:r>
            </a:p>
          </p:txBody>
        </p:sp>
      </p:grpSp>
      <p:grpSp>
        <p:nvGrpSpPr>
          <p:cNvPr id="17" name="グループ化 16">
            <a:extLst>
              <a:ext uri="{FF2B5EF4-FFF2-40B4-BE49-F238E27FC236}">
                <a16:creationId xmlns:a16="http://schemas.microsoft.com/office/drawing/2014/main" id="{6FA982CE-C4EC-4691-9A63-76E293BFB180}"/>
              </a:ext>
            </a:extLst>
          </p:cNvPr>
          <p:cNvGrpSpPr/>
          <p:nvPr/>
        </p:nvGrpSpPr>
        <p:grpSpPr>
          <a:xfrm>
            <a:off x="1292225" y="5035738"/>
            <a:ext cx="6559550" cy="670577"/>
            <a:chOff x="1292225" y="4748251"/>
            <a:chExt cx="6559550" cy="670577"/>
          </a:xfrm>
        </p:grpSpPr>
        <p:sp>
          <p:nvSpPr>
            <p:cNvPr id="15" name="正方形/長方形 14">
              <a:extLst>
                <a:ext uri="{FF2B5EF4-FFF2-40B4-BE49-F238E27FC236}">
                  <a16:creationId xmlns:a16="http://schemas.microsoft.com/office/drawing/2014/main" id="{2E949F79-0204-4030-B5D1-07728C8831DD}"/>
                </a:ext>
              </a:extLst>
            </p:cNvPr>
            <p:cNvSpPr/>
            <p:nvPr/>
          </p:nvSpPr>
          <p:spPr>
            <a:xfrm>
              <a:off x="3625850" y="4748251"/>
              <a:ext cx="1936750" cy="66829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9251075-42BB-4F99-8745-4111AC19777B}"/>
                </a:ext>
              </a:extLst>
            </p:cNvPr>
            <p:cNvSpPr txBox="1"/>
            <p:nvPr/>
          </p:nvSpPr>
          <p:spPr>
            <a:xfrm>
              <a:off x="1292225" y="4834053"/>
              <a:ext cx="6559550" cy="584775"/>
            </a:xfrm>
            <a:prstGeom prst="rect">
              <a:avLst/>
            </a:prstGeom>
            <a:noFill/>
          </p:spPr>
          <p:txBody>
            <a:bodyPr wrap="square" rtlCol="0">
              <a:spAutoFit/>
            </a:bodyPr>
            <a:lstStyle/>
            <a:p>
              <a:pPr algn="ctr"/>
              <a:r>
                <a:rPr kumimoji="1" lang="ja-JP" altLang="en-US" sz="3200" dirty="0">
                  <a:solidFill>
                    <a:schemeClr val="bg1"/>
                  </a:solidFill>
                </a:rPr>
                <a:t>習慣化</a:t>
              </a:r>
            </a:p>
          </p:txBody>
        </p:sp>
      </p:grpSp>
      <p:sp>
        <p:nvSpPr>
          <p:cNvPr id="10" name="矢印: 下 9">
            <a:extLst>
              <a:ext uri="{FF2B5EF4-FFF2-40B4-BE49-F238E27FC236}">
                <a16:creationId xmlns:a16="http://schemas.microsoft.com/office/drawing/2014/main" id="{45FA72D4-41F7-4F58-B1ED-9D8A64A5DBFA}"/>
              </a:ext>
            </a:extLst>
          </p:cNvPr>
          <p:cNvSpPr/>
          <p:nvPr/>
        </p:nvSpPr>
        <p:spPr>
          <a:xfrm>
            <a:off x="4362450" y="2047447"/>
            <a:ext cx="419100" cy="686783"/>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矢印: 下 11">
            <a:extLst>
              <a:ext uri="{FF2B5EF4-FFF2-40B4-BE49-F238E27FC236}">
                <a16:creationId xmlns:a16="http://schemas.microsoft.com/office/drawing/2014/main" id="{7F1394B3-D46C-4122-9C5E-3D37CCBE142D}"/>
              </a:ext>
            </a:extLst>
          </p:cNvPr>
          <p:cNvSpPr/>
          <p:nvPr/>
        </p:nvSpPr>
        <p:spPr>
          <a:xfrm>
            <a:off x="4362450" y="4234733"/>
            <a:ext cx="419100" cy="686783"/>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1EBEA425-4FE3-4722-89DA-86473ED8A933}"/>
              </a:ext>
            </a:extLst>
          </p:cNvPr>
          <p:cNvGrpSpPr/>
          <p:nvPr/>
        </p:nvGrpSpPr>
        <p:grpSpPr>
          <a:xfrm rot="914295">
            <a:off x="-1304541" y="1415884"/>
            <a:ext cx="12749049" cy="4884707"/>
            <a:chOff x="-1260435" y="1421785"/>
            <a:chExt cx="12749049" cy="4549086"/>
          </a:xfrm>
        </p:grpSpPr>
        <p:sp>
          <p:nvSpPr>
            <p:cNvPr id="20" name="星: 7 pt 19">
              <a:extLst>
                <a:ext uri="{FF2B5EF4-FFF2-40B4-BE49-F238E27FC236}">
                  <a16:creationId xmlns:a16="http://schemas.microsoft.com/office/drawing/2014/main" id="{93E4BBA0-1F49-4952-8F6F-AAB0622791A9}"/>
                </a:ext>
              </a:extLst>
            </p:cNvPr>
            <p:cNvSpPr/>
            <p:nvPr/>
          </p:nvSpPr>
          <p:spPr>
            <a:xfrm rot="20556461">
              <a:off x="529412" y="1421785"/>
              <a:ext cx="8140430" cy="4417653"/>
            </a:xfrm>
            <a:prstGeom prst="irregularSeal2">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p>
          </p:txBody>
        </p:sp>
        <p:sp>
          <p:nvSpPr>
            <p:cNvPr id="21" name="テキスト ボックス 20">
              <a:extLst>
                <a:ext uri="{FF2B5EF4-FFF2-40B4-BE49-F238E27FC236}">
                  <a16:creationId xmlns:a16="http://schemas.microsoft.com/office/drawing/2014/main" id="{726AF0CB-1E4D-4FEE-8633-18E7EE0B2481}"/>
                </a:ext>
              </a:extLst>
            </p:cNvPr>
            <p:cNvSpPr txBox="1"/>
            <p:nvPr/>
          </p:nvSpPr>
          <p:spPr>
            <a:xfrm rot="20685705">
              <a:off x="-1260435" y="1612826"/>
              <a:ext cx="12749049" cy="4358045"/>
            </a:xfrm>
            <a:prstGeom prst="irregularSeal2">
              <a:avLst/>
            </a:prstGeom>
            <a:noFill/>
          </p:spPr>
          <p:txBody>
            <a:bodyPr wrap="square" rtlCol="0">
              <a:spAutoFit/>
            </a:bodyPr>
            <a:lstStyle/>
            <a:p>
              <a:pPr algn="ctr"/>
              <a:r>
                <a:rPr kumimoji="1" lang="ja-JP" altLang="en-US" sz="6000" b="1" dirty="0">
                  <a:solidFill>
                    <a:schemeClr val="tx1">
                      <a:lumMod val="95000"/>
                      <a:lumOff val="5000"/>
                    </a:schemeClr>
                  </a:solidFill>
                </a:rPr>
                <a:t>ちょい飲みの習慣化</a:t>
              </a:r>
            </a:p>
          </p:txBody>
        </p:sp>
      </p:grpSp>
      <p:pic>
        <p:nvPicPr>
          <p:cNvPr id="23" name="図 22">
            <a:extLst>
              <a:ext uri="{FF2B5EF4-FFF2-40B4-BE49-F238E27FC236}">
                <a16:creationId xmlns:a16="http://schemas.microsoft.com/office/drawing/2014/main" id="{0D5E1990-218F-4A40-9A8B-020E69824E29}"/>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7767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1350619517"/>
              </p:ext>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48374" name="Worksheet" r:id="rId3" imgW="12138554" imgH="5707270" progId="Excel.Sheet.12">
                  <p:embed/>
                </p:oleObj>
              </mc:Choice>
              <mc:Fallback>
                <p:oleObj name="Worksheet" r:id="rId3" imgW="12138554" imgH="5707270" progId="Excel.Sheet.12">
                  <p:embed/>
                  <p:pic>
                    <p:nvPicPr>
                      <p:cNvPr id="27" name="オブジェクト 26"/>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1955301486"/>
              </p:ext>
            </p:extLst>
          </p:nvPr>
        </p:nvGraphicFramePr>
        <p:xfrm>
          <a:off x="0" y="6043613"/>
          <a:ext cx="9144000" cy="814387"/>
        </p:xfrm>
        <a:graphic>
          <a:graphicData uri="http://schemas.openxmlformats.org/presentationml/2006/ole">
            <mc:AlternateContent xmlns:mc="http://schemas.openxmlformats.org/markup-compatibility/2006">
              <mc:Choice xmlns:v="urn:schemas-microsoft-com:vml" Requires="v">
                <p:oleObj spid="_x0000_s48375" name="Worksheet" r:id="rId5" imgW="12138554" imgH="5707270" progId="Excel.Sheet.12">
                  <p:embed/>
                </p:oleObj>
              </mc:Choice>
              <mc:Fallback>
                <p:oleObj name="Worksheet" r:id="rId5" imgW="12138554" imgH="5707270" progId="Excel.Sheet.12">
                  <p:embed/>
                  <p:pic>
                    <p:nvPicPr>
                      <p:cNvPr id="28" name="オブジェクト 27"/>
                      <p:cNvPicPr/>
                      <p:nvPr/>
                    </p:nvPicPr>
                    <p:blipFill>
                      <a:blip r:embed="rId4">
                        <a:lum/>
                      </a:blip>
                      <a:stretch>
                        <a:fillRect/>
                      </a:stretch>
                    </p:blipFill>
                    <p:spPr>
                      <a:xfrm>
                        <a:off x="0" y="6043613"/>
                        <a:ext cx="9144000" cy="814387"/>
                      </a:xfrm>
                      <a:prstGeom prst="rect">
                        <a:avLst/>
                      </a:prstGeom>
                    </p:spPr>
                  </p:pic>
                </p:oleObj>
              </mc:Fallback>
            </mc:AlternateContent>
          </a:graphicData>
        </a:graphic>
      </p:graphicFrame>
      <p:grpSp>
        <p:nvGrpSpPr>
          <p:cNvPr id="36" name="グループ化 35"/>
          <p:cNvGrpSpPr/>
          <p:nvPr/>
        </p:nvGrpSpPr>
        <p:grpSpPr>
          <a:xfrm>
            <a:off x="0" y="0"/>
            <a:ext cx="9144000" cy="6858000"/>
            <a:chOff x="0" y="0"/>
            <a:chExt cx="9144000" cy="4173460"/>
          </a:xfrm>
        </p:grpSpPr>
        <p:sp>
          <p:nvSpPr>
            <p:cNvPr id="37" name="Freeform 5"/>
            <p:cNvSpPr>
              <a:spLocks/>
            </p:cNvSpPr>
            <p:nvPr/>
          </p:nvSpPr>
          <p:spPr bwMode="auto">
            <a:xfrm>
              <a:off x="0" y="268210"/>
              <a:ext cx="9144000" cy="3905250"/>
            </a:xfrm>
            <a:custGeom>
              <a:avLst/>
              <a:gdLst>
                <a:gd name="T0" fmla="*/ 0 w 5760"/>
                <a:gd name="T1" fmla="*/ 2460 h 2460"/>
                <a:gd name="T2" fmla="*/ 1102 w 5760"/>
                <a:gd name="T3" fmla="*/ 2460 h 2460"/>
                <a:gd name="T4" fmla="*/ 1118 w 5760"/>
                <a:gd name="T5" fmla="*/ 2134 h 2460"/>
                <a:gd name="T6" fmla="*/ 1136 w 5760"/>
                <a:gd name="T7" fmla="*/ 1632 h 2460"/>
                <a:gd name="T8" fmla="*/ 1150 w 5760"/>
                <a:gd name="T9" fmla="*/ 994 h 2460"/>
                <a:gd name="T10" fmla="*/ 1152 w 5760"/>
                <a:gd name="T11" fmla="*/ 648 h 2460"/>
                <a:gd name="T12" fmla="*/ 1160 w 5760"/>
                <a:gd name="T13" fmla="*/ 1326 h 2460"/>
                <a:gd name="T14" fmla="*/ 1178 w 5760"/>
                <a:gd name="T15" fmla="*/ 1906 h 2460"/>
                <a:gd name="T16" fmla="*/ 1196 w 5760"/>
                <a:gd name="T17" fmla="*/ 2310 h 2460"/>
                <a:gd name="T18" fmla="*/ 2254 w 5760"/>
                <a:gd name="T19" fmla="*/ 2460 h 2460"/>
                <a:gd name="T20" fmla="*/ 2262 w 5760"/>
                <a:gd name="T21" fmla="*/ 2310 h 2460"/>
                <a:gd name="T22" fmla="*/ 2280 w 5760"/>
                <a:gd name="T23" fmla="*/ 1906 h 2460"/>
                <a:gd name="T24" fmla="*/ 2296 w 5760"/>
                <a:gd name="T25" fmla="*/ 1326 h 2460"/>
                <a:gd name="T26" fmla="*/ 2304 w 5760"/>
                <a:gd name="T27" fmla="*/ 648 h 2460"/>
                <a:gd name="T28" fmla="*/ 2306 w 5760"/>
                <a:gd name="T29" fmla="*/ 994 h 2460"/>
                <a:gd name="T30" fmla="*/ 2320 w 5760"/>
                <a:gd name="T31" fmla="*/ 1632 h 2460"/>
                <a:gd name="T32" fmla="*/ 2340 w 5760"/>
                <a:gd name="T33" fmla="*/ 2134 h 2460"/>
                <a:gd name="T34" fmla="*/ 2356 w 5760"/>
                <a:gd name="T35" fmla="*/ 2460 h 2460"/>
                <a:gd name="T36" fmla="*/ 3406 w 5760"/>
                <a:gd name="T37" fmla="*/ 2460 h 2460"/>
                <a:gd name="T38" fmla="*/ 3422 w 5760"/>
                <a:gd name="T39" fmla="*/ 2134 h 2460"/>
                <a:gd name="T40" fmla="*/ 3440 w 5760"/>
                <a:gd name="T41" fmla="*/ 1632 h 2460"/>
                <a:gd name="T42" fmla="*/ 3454 w 5760"/>
                <a:gd name="T43" fmla="*/ 994 h 2460"/>
                <a:gd name="T44" fmla="*/ 3456 w 5760"/>
                <a:gd name="T45" fmla="*/ 648 h 2460"/>
                <a:gd name="T46" fmla="*/ 3464 w 5760"/>
                <a:gd name="T47" fmla="*/ 1326 h 2460"/>
                <a:gd name="T48" fmla="*/ 3482 w 5760"/>
                <a:gd name="T49" fmla="*/ 1906 h 2460"/>
                <a:gd name="T50" fmla="*/ 3500 w 5760"/>
                <a:gd name="T51" fmla="*/ 2310 h 2460"/>
                <a:gd name="T52" fmla="*/ 4558 w 5760"/>
                <a:gd name="T53" fmla="*/ 2460 h 2460"/>
                <a:gd name="T54" fmla="*/ 4566 w 5760"/>
                <a:gd name="T55" fmla="*/ 2310 h 2460"/>
                <a:gd name="T56" fmla="*/ 4584 w 5760"/>
                <a:gd name="T57" fmla="*/ 1906 h 2460"/>
                <a:gd name="T58" fmla="*/ 4600 w 5760"/>
                <a:gd name="T59" fmla="*/ 1326 h 2460"/>
                <a:gd name="T60" fmla="*/ 4608 w 5760"/>
                <a:gd name="T61" fmla="*/ 648 h 2460"/>
                <a:gd name="T62" fmla="*/ 4610 w 5760"/>
                <a:gd name="T63" fmla="*/ 994 h 2460"/>
                <a:gd name="T64" fmla="*/ 4624 w 5760"/>
                <a:gd name="T65" fmla="*/ 1632 h 2460"/>
                <a:gd name="T66" fmla="*/ 4644 w 5760"/>
                <a:gd name="T67" fmla="*/ 2134 h 2460"/>
                <a:gd name="T68" fmla="*/ 4660 w 5760"/>
                <a:gd name="T69" fmla="*/ 2460 h 2460"/>
                <a:gd name="T70" fmla="*/ 5760 w 5760"/>
                <a:gd name="T71"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0" h="2460">
                  <a:moveTo>
                    <a:pt x="0" y="0"/>
                  </a:moveTo>
                  <a:lnTo>
                    <a:pt x="0" y="2460"/>
                  </a:lnTo>
                  <a:lnTo>
                    <a:pt x="1102" y="2460"/>
                  </a:lnTo>
                  <a:lnTo>
                    <a:pt x="1102" y="2460"/>
                  </a:lnTo>
                  <a:lnTo>
                    <a:pt x="1110" y="2310"/>
                  </a:lnTo>
                  <a:lnTo>
                    <a:pt x="1118" y="2134"/>
                  </a:lnTo>
                  <a:lnTo>
                    <a:pt x="1128" y="1906"/>
                  </a:lnTo>
                  <a:lnTo>
                    <a:pt x="1136" y="1632"/>
                  </a:lnTo>
                  <a:lnTo>
                    <a:pt x="1144" y="1326"/>
                  </a:lnTo>
                  <a:lnTo>
                    <a:pt x="1150" y="994"/>
                  </a:lnTo>
                  <a:lnTo>
                    <a:pt x="1152" y="648"/>
                  </a:lnTo>
                  <a:lnTo>
                    <a:pt x="1152" y="648"/>
                  </a:lnTo>
                  <a:lnTo>
                    <a:pt x="1154" y="994"/>
                  </a:lnTo>
                  <a:lnTo>
                    <a:pt x="1160" y="1326"/>
                  </a:lnTo>
                  <a:lnTo>
                    <a:pt x="1168" y="1632"/>
                  </a:lnTo>
                  <a:lnTo>
                    <a:pt x="1178" y="1906"/>
                  </a:lnTo>
                  <a:lnTo>
                    <a:pt x="1188" y="2134"/>
                  </a:lnTo>
                  <a:lnTo>
                    <a:pt x="1196" y="2310"/>
                  </a:lnTo>
                  <a:lnTo>
                    <a:pt x="1204" y="2460"/>
                  </a:lnTo>
                  <a:lnTo>
                    <a:pt x="2254" y="2460"/>
                  </a:lnTo>
                  <a:lnTo>
                    <a:pt x="2254" y="2460"/>
                  </a:lnTo>
                  <a:lnTo>
                    <a:pt x="2262" y="2310"/>
                  </a:lnTo>
                  <a:lnTo>
                    <a:pt x="2270" y="2134"/>
                  </a:lnTo>
                  <a:lnTo>
                    <a:pt x="2280" y="1906"/>
                  </a:lnTo>
                  <a:lnTo>
                    <a:pt x="2288" y="1632"/>
                  </a:lnTo>
                  <a:lnTo>
                    <a:pt x="2296" y="1326"/>
                  </a:lnTo>
                  <a:lnTo>
                    <a:pt x="2302" y="994"/>
                  </a:lnTo>
                  <a:lnTo>
                    <a:pt x="2304" y="648"/>
                  </a:lnTo>
                  <a:lnTo>
                    <a:pt x="2304" y="648"/>
                  </a:lnTo>
                  <a:lnTo>
                    <a:pt x="2306" y="994"/>
                  </a:lnTo>
                  <a:lnTo>
                    <a:pt x="2312" y="1326"/>
                  </a:lnTo>
                  <a:lnTo>
                    <a:pt x="2320" y="1632"/>
                  </a:lnTo>
                  <a:lnTo>
                    <a:pt x="2330" y="1906"/>
                  </a:lnTo>
                  <a:lnTo>
                    <a:pt x="2340" y="2134"/>
                  </a:lnTo>
                  <a:lnTo>
                    <a:pt x="2348" y="2310"/>
                  </a:lnTo>
                  <a:lnTo>
                    <a:pt x="2356" y="2460"/>
                  </a:lnTo>
                  <a:lnTo>
                    <a:pt x="3406" y="2460"/>
                  </a:lnTo>
                  <a:lnTo>
                    <a:pt x="3406" y="2460"/>
                  </a:lnTo>
                  <a:lnTo>
                    <a:pt x="3414" y="2310"/>
                  </a:lnTo>
                  <a:lnTo>
                    <a:pt x="3422" y="2134"/>
                  </a:lnTo>
                  <a:lnTo>
                    <a:pt x="3432" y="1906"/>
                  </a:lnTo>
                  <a:lnTo>
                    <a:pt x="3440" y="1632"/>
                  </a:lnTo>
                  <a:lnTo>
                    <a:pt x="3448" y="1326"/>
                  </a:lnTo>
                  <a:lnTo>
                    <a:pt x="3454" y="994"/>
                  </a:lnTo>
                  <a:lnTo>
                    <a:pt x="3456" y="648"/>
                  </a:lnTo>
                  <a:lnTo>
                    <a:pt x="3456" y="648"/>
                  </a:lnTo>
                  <a:lnTo>
                    <a:pt x="3458" y="994"/>
                  </a:lnTo>
                  <a:lnTo>
                    <a:pt x="3464" y="1326"/>
                  </a:lnTo>
                  <a:lnTo>
                    <a:pt x="3472" y="1632"/>
                  </a:lnTo>
                  <a:lnTo>
                    <a:pt x="3482" y="1906"/>
                  </a:lnTo>
                  <a:lnTo>
                    <a:pt x="3492" y="2134"/>
                  </a:lnTo>
                  <a:lnTo>
                    <a:pt x="3500" y="2310"/>
                  </a:lnTo>
                  <a:lnTo>
                    <a:pt x="3508" y="2460"/>
                  </a:lnTo>
                  <a:lnTo>
                    <a:pt x="4558" y="2460"/>
                  </a:lnTo>
                  <a:lnTo>
                    <a:pt x="4558" y="2460"/>
                  </a:lnTo>
                  <a:lnTo>
                    <a:pt x="4566" y="2310"/>
                  </a:lnTo>
                  <a:lnTo>
                    <a:pt x="4574" y="2134"/>
                  </a:lnTo>
                  <a:lnTo>
                    <a:pt x="4584" y="1906"/>
                  </a:lnTo>
                  <a:lnTo>
                    <a:pt x="4592" y="1632"/>
                  </a:lnTo>
                  <a:lnTo>
                    <a:pt x="4600" y="1326"/>
                  </a:lnTo>
                  <a:lnTo>
                    <a:pt x="4606" y="994"/>
                  </a:lnTo>
                  <a:lnTo>
                    <a:pt x="4608" y="648"/>
                  </a:lnTo>
                  <a:lnTo>
                    <a:pt x="4608" y="648"/>
                  </a:lnTo>
                  <a:lnTo>
                    <a:pt x="4610" y="994"/>
                  </a:lnTo>
                  <a:lnTo>
                    <a:pt x="4616" y="1326"/>
                  </a:lnTo>
                  <a:lnTo>
                    <a:pt x="4624" y="1632"/>
                  </a:lnTo>
                  <a:lnTo>
                    <a:pt x="4634" y="1906"/>
                  </a:lnTo>
                  <a:lnTo>
                    <a:pt x="4644" y="2134"/>
                  </a:lnTo>
                  <a:lnTo>
                    <a:pt x="4652" y="2310"/>
                  </a:lnTo>
                  <a:lnTo>
                    <a:pt x="4660" y="2460"/>
                  </a:lnTo>
                  <a:lnTo>
                    <a:pt x="5760" y="2460"/>
                  </a:lnTo>
                  <a:lnTo>
                    <a:pt x="5760" y="0"/>
                  </a:lnTo>
                  <a:lnTo>
                    <a:pt x="0" y="0"/>
                  </a:lnTo>
                  <a:close/>
                </a:path>
              </a:pathLst>
            </a:custGeom>
            <a:solidFill>
              <a:srgbClr val="700000"/>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38" name="正方形/長方形 37"/>
            <p:cNvSpPr/>
            <p:nvPr/>
          </p:nvSpPr>
          <p:spPr>
            <a:xfrm>
              <a:off x="115910"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846831"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3577752"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5308673"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703959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8770514" y="0"/>
              <a:ext cx="257577" cy="433388"/>
            </a:xfrm>
            <a:prstGeom prst="rect">
              <a:avLst/>
            </a:prstGeom>
            <a:solidFill>
              <a:srgbClr val="700000"/>
            </a:solidFill>
            <a:ln>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p:cNvCxnSpPr/>
            <p:nvPr/>
          </p:nvCxnSpPr>
          <p:spPr>
            <a:xfrm>
              <a:off x="0" y="618186"/>
              <a:ext cx="9144000" cy="0"/>
            </a:xfrm>
            <a:prstGeom prst="line">
              <a:avLst/>
            </a:prstGeom>
            <a:ln w="15875">
              <a:solidFill>
                <a:srgbClr val="A40000"/>
              </a:solidFill>
              <a:prstDash val="lgDash"/>
            </a:ln>
          </p:spPr>
          <p:style>
            <a:lnRef idx="1">
              <a:schemeClr val="accent1"/>
            </a:lnRef>
            <a:fillRef idx="0">
              <a:schemeClr val="accent1"/>
            </a:fillRef>
            <a:effectRef idx="0">
              <a:schemeClr val="accent1"/>
            </a:effectRef>
            <a:fontRef idx="minor">
              <a:schemeClr val="tx1"/>
            </a:fontRef>
          </p:style>
        </p:cxnSp>
        <p:grpSp>
          <p:nvGrpSpPr>
            <p:cNvPr id="45" name="Group 8"/>
            <p:cNvGrpSpPr>
              <a:grpSpLocks noChangeAspect="1"/>
            </p:cNvGrpSpPr>
            <p:nvPr/>
          </p:nvGrpSpPr>
          <p:grpSpPr bwMode="auto">
            <a:xfrm>
              <a:off x="0" y="3455910"/>
              <a:ext cx="9144000" cy="717550"/>
              <a:chOff x="0" y="2798"/>
              <a:chExt cx="5760" cy="452"/>
            </a:xfrm>
            <a:pattFill prst="lgCheck">
              <a:fgClr>
                <a:schemeClr val="accent1">
                  <a:lumMod val="50000"/>
                </a:schemeClr>
              </a:fgClr>
              <a:bgClr>
                <a:schemeClr val="bg1"/>
              </a:bgClr>
            </a:pattFill>
          </p:grpSpPr>
          <p:sp>
            <p:nvSpPr>
              <p:cNvPr id="46" name="Freeform 9"/>
              <p:cNvSpPr>
                <a:spLocks/>
              </p:cNvSpPr>
              <p:nvPr/>
            </p:nvSpPr>
            <p:spPr bwMode="auto">
              <a:xfrm>
                <a:off x="2334"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0"/>
              <p:cNvSpPr>
                <a:spLocks/>
              </p:cNvSpPr>
              <p:nvPr/>
            </p:nvSpPr>
            <p:spPr bwMode="auto">
              <a:xfrm>
                <a:off x="0" y="2798"/>
                <a:ext cx="1124" cy="452"/>
              </a:xfrm>
              <a:custGeom>
                <a:avLst/>
                <a:gdLst>
                  <a:gd name="T0" fmla="*/ 1124 w 1124"/>
                  <a:gd name="T1" fmla="*/ 0 h 452"/>
                  <a:gd name="T2" fmla="*/ 0 w 1124"/>
                  <a:gd name="T3" fmla="*/ 0 h 452"/>
                  <a:gd name="T4" fmla="*/ 0 w 1124"/>
                  <a:gd name="T5" fmla="*/ 452 h 452"/>
                  <a:gd name="T6" fmla="*/ 1102 w 1124"/>
                  <a:gd name="T7" fmla="*/ 452 h 452"/>
                  <a:gd name="T8" fmla="*/ 1102 w 1124"/>
                  <a:gd name="T9" fmla="*/ 452 h 452"/>
                  <a:gd name="T10" fmla="*/ 1108 w 1124"/>
                  <a:gd name="T11" fmla="*/ 330 h 452"/>
                  <a:gd name="T12" fmla="*/ 1124 w 1124"/>
                  <a:gd name="T13" fmla="*/ 0 h 452"/>
                  <a:gd name="T14" fmla="*/ 1124 w 1124"/>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452">
                    <a:moveTo>
                      <a:pt x="1124" y="0"/>
                    </a:moveTo>
                    <a:lnTo>
                      <a:pt x="0" y="0"/>
                    </a:lnTo>
                    <a:lnTo>
                      <a:pt x="0" y="452"/>
                    </a:lnTo>
                    <a:lnTo>
                      <a:pt x="1102" y="452"/>
                    </a:lnTo>
                    <a:lnTo>
                      <a:pt x="1102" y="452"/>
                    </a:lnTo>
                    <a:lnTo>
                      <a:pt x="1108" y="330"/>
                    </a:lnTo>
                    <a:lnTo>
                      <a:pt x="1124" y="0"/>
                    </a:lnTo>
                    <a:lnTo>
                      <a:pt x="112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1"/>
              <p:cNvSpPr>
                <a:spLocks/>
              </p:cNvSpPr>
              <p:nvPr/>
            </p:nvSpPr>
            <p:spPr bwMode="auto">
              <a:xfrm>
                <a:off x="1182"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2"/>
              <p:cNvSpPr>
                <a:spLocks/>
              </p:cNvSpPr>
              <p:nvPr/>
            </p:nvSpPr>
            <p:spPr bwMode="auto">
              <a:xfrm>
                <a:off x="4638" y="2798"/>
                <a:ext cx="1122" cy="452"/>
              </a:xfrm>
              <a:custGeom>
                <a:avLst/>
                <a:gdLst>
                  <a:gd name="T0" fmla="*/ 0 w 1122"/>
                  <a:gd name="T1" fmla="*/ 0 h 452"/>
                  <a:gd name="T2" fmla="*/ 0 w 1122"/>
                  <a:gd name="T3" fmla="*/ 0 h 452"/>
                  <a:gd name="T4" fmla="*/ 14 w 1122"/>
                  <a:gd name="T5" fmla="*/ 330 h 452"/>
                  <a:gd name="T6" fmla="*/ 22 w 1122"/>
                  <a:gd name="T7" fmla="*/ 452 h 452"/>
                  <a:gd name="T8" fmla="*/ 1122 w 1122"/>
                  <a:gd name="T9" fmla="*/ 452 h 452"/>
                  <a:gd name="T10" fmla="*/ 1122 w 1122"/>
                  <a:gd name="T11" fmla="*/ 0 h 452"/>
                  <a:gd name="T12" fmla="*/ 0 w 112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1122" h="452">
                    <a:moveTo>
                      <a:pt x="0" y="0"/>
                    </a:moveTo>
                    <a:lnTo>
                      <a:pt x="0" y="0"/>
                    </a:lnTo>
                    <a:lnTo>
                      <a:pt x="14" y="330"/>
                    </a:lnTo>
                    <a:lnTo>
                      <a:pt x="22" y="452"/>
                    </a:lnTo>
                    <a:lnTo>
                      <a:pt x="1122" y="452"/>
                    </a:lnTo>
                    <a:lnTo>
                      <a:pt x="1122" y="0"/>
                    </a:lnTo>
                    <a:lnTo>
                      <a:pt x="0"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3"/>
              <p:cNvSpPr>
                <a:spLocks/>
              </p:cNvSpPr>
              <p:nvPr/>
            </p:nvSpPr>
            <p:spPr bwMode="auto">
              <a:xfrm>
                <a:off x="3486" y="2798"/>
                <a:ext cx="1094" cy="452"/>
              </a:xfrm>
              <a:custGeom>
                <a:avLst/>
                <a:gdLst>
                  <a:gd name="T0" fmla="*/ 1094 w 1094"/>
                  <a:gd name="T1" fmla="*/ 0 h 452"/>
                  <a:gd name="T2" fmla="*/ 0 w 1094"/>
                  <a:gd name="T3" fmla="*/ 0 h 452"/>
                  <a:gd name="T4" fmla="*/ 0 w 1094"/>
                  <a:gd name="T5" fmla="*/ 0 h 452"/>
                  <a:gd name="T6" fmla="*/ 14 w 1094"/>
                  <a:gd name="T7" fmla="*/ 330 h 452"/>
                  <a:gd name="T8" fmla="*/ 22 w 1094"/>
                  <a:gd name="T9" fmla="*/ 452 h 452"/>
                  <a:gd name="T10" fmla="*/ 1072 w 1094"/>
                  <a:gd name="T11" fmla="*/ 452 h 452"/>
                  <a:gd name="T12" fmla="*/ 1072 w 1094"/>
                  <a:gd name="T13" fmla="*/ 452 h 452"/>
                  <a:gd name="T14" fmla="*/ 1078 w 1094"/>
                  <a:gd name="T15" fmla="*/ 330 h 452"/>
                  <a:gd name="T16" fmla="*/ 1094 w 1094"/>
                  <a:gd name="T17" fmla="*/ 0 h 452"/>
                  <a:gd name="T18" fmla="*/ 1094 w 1094"/>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452">
                    <a:moveTo>
                      <a:pt x="1094" y="0"/>
                    </a:moveTo>
                    <a:lnTo>
                      <a:pt x="0" y="0"/>
                    </a:lnTo>
                    <a:lnTo>
                      <a:pt x="0" y="0"/>
                    </a:lnTo>
                    <a:lnTo>
                      <a:pt x="14" y="330"/>
                    </a:lnTo>
                    <a:lnTo>
                      <a:pt x="22" y="452"/>
                    </a:lnTo>
                    <a:lnTo>
                      <a:pt x="1072" y="452"/>
                    </a:lnTo>
                    <a:lnTo>
                      <a:pt x="1072" y="452"/>
                    </a:lnTo>
                    <a:lnTo>
                      <a:pt x="1078" y="330"/>
                    </a:lnTo>
                    <a:lnTo>
                      <a:pt x="1094" y="0"/>
                    </a:lnTo>
                    <a:lnTo>
                      <a:pt x="1094" y="0"/>
                    </a:lnTo>
                    <a:close/>
                  </a:path>
                </a:pathLst>
              </a:custGeom>
              <a:pattFill prst="dkVert">
                <a:fgClr>
                  <a:srgbClr val="FFDFD7"/>
                </a:fgClr>
                <a:bgClr>
                  <a:srgbClr val="82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 name="スライド番号プレースホルダー 1"/>
          <p:cNvSpPr>
            <a:spLocks noGrp="1"/>
          </p:cNvSpPr>
          <p:nvPr>
            <p:ph type="sldNum" sz="quarter" idx="12"/>
          </p:nvPr>
        </p:nvSpPr>
        <p:spPr/>
        <p:txBody>
          <a:bodyPr/>
          <a:lstStyle/>
          <a:p>
            <a:fld id="{7718CC9B-2CC5-42B3-82AA-278B12529632}" type="slidenum">
              <a:rPr lang="ja-JP" altLang="en-US" smtClean="0">
                <a:solidFill>
                  <a:prstClr val="black">
                    <a:tint val="75000"/>
                  </a:prstClr>
                </a:solidFill>
              </a:rPr>
              <a:pPr/>
              <a:t>6</a:t>
            </a:fld>
            <a:endParaRPr lang="ja-JP" altLang="en-US">
              <a:solidFill>
                <a:prstClr val="black">
                  <a:tint val="75000"/>
                </a:prstClr>
              </a:solidFill>
            </a:endParaRPr>
          </a:p>
        </p:txBody>
      </p:sp>
      <p:sp>
        <p:nvSpPr>
          <p:cNvPr id="20" name="テキスト ボックス 19"/>
          <p:cNvSpPr txBox="1"/>
          <p:nvPr/>
        </p:nvSpPr>
        <p:spPr>
          <a:xfrm>
            <a:off x="2253206" y="1287255"/>
            <a:ext cx="4637588" cy="1107996"/>
          </a:xfrm>
          <a:prstGeom prst="rect">
            <a:avLst/>
          </a:prstGeom>
          <a:noFill/>
        </p:spPr>
        <p:txBody>
          <a:bodyPr wrap="square" rtlCol="0">
            <a:spAutoFit/>
          </a:bodyPr>
          <a:lstStyle/>
          <a:p>
            <a:pPr algn="dist"/>
            <a:r>
              <a:rPr lang="ja-JP" altLang="en-US" sz="6600" dirty="0">
                <a:solidFill>
                  <a:schemeClr val="bg1"/>
                </a:solidFill>
                <a:latin typeface="HGS行書体" panose="03000600000000000000" pitchFamily="66" charset="-128"/>
                <a:ea typeface="HGS行書体" panose="03000600000000000000" pitchFamily="66" charset="-128"/>
              </a:rPr>
              <a:t>現状</a:t>
            </a:r>
            <a:endParaRPr lang="en-US" sz="6600" dirty="0">
              <a:solidFill>
                <a:schemeClr val="bg1"/>
              </a:solidFill>
              <a:latin typeface="HGS行書体" panose="03000600000000000000" pitchFamily="66" charset="-128"/>
              <a:ea typeface="HGS行書体" panose="03000600000000000000" pitchFamily="66" charset="-128"/>
            </a:endParaRPr>
          </a:p>
        </p:txBody>
      </p:sp>
    </p:spTree>
    <p:extLst>
      <p:ext uri="{BB962C8B-B14F-4D97-AF65-F5344CB8AC3E}">
        <p14:creationId xmlns:p14="http://schemas.microsoft.com/office/powerpoint/2010/main" val="87429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1543104621"/>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97401"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2" name="テキスト ボックス 1">
            <a:extLst>
              <a:ext uri="{FF2B5EF4-FFF2-40B4-BE49-F238E27FC236}">
                <a16:creationId xmlns:a16="http://schemas.microsoft.com/office/drawing/2014/main" id="{3C0F79A0-563D-4815-B96F-F32F2E9D1198}"/>
              </a:ext>
            </a:extLst>
          </p:cNvPr>
          <p:cNvSpPr txBox="1"/>
          <p:nvPr/>
        </p:nvSpPr>
        <p:spPr>
          <a:xfrm>
            <a:off x="586248" y="2508975"/>
            <a:ext cx="7971503" cy="2123658"/>
          </a:xfrm>
          <a:prstGeom prst="rect">
            <a:avLst/>
          </a:prstGeom>
          <a:noFill/>
        </p:spPr>
        <p:txBody>
          <a:bodyPr wrap="square" rtlCol="0">
            <a:spAutoFit/>
          </a:bodyPr>
          <a:lstStyle/>
          <a:p>
            <a:pPr algn="ctr"/>
            <a:r>
              <a:rPr kumimoji="1" lang="ja-JP" altLang="en-US" sz="6600" dirty="0">
                <a:latin typeface="メイリオ" panose="020B0604030504040204" pitchFamily="50" charset="-128"/>
                <a:ea typeface="メイリオ" panose="020B0604030504040204" pitchFamily="50" charset="-128"/>
              </a:rPr>
              <a:t>現状はどうなの</a:t>
            </a:r>
            <a:endParaRPr kumimoji="1" lang="en-US" altLang="ja-JP" sz="6600" dirty="0">
              <a:latin typeface="メイリオ" panose="020B0604030504040204" pitchFamily="50" charset="-128"/>
              <a:ea typeface="メイリオ" panose="020B0604030504040204" pitchFamily="50" charset="-128"/>
            </a:endParaRPr>
          </a:p>
          <a:p>
            <a:pPr algn="ctr"/>
            <a:r>
              <a:rPr kumimoji="1" lang="ja-JP" altLang="en-US" sz="6600" dirty="0">
                <a:latin typeface="メイリオ" panose="020B0604030504040204" pitchFamily="50" charset="-128"/>
                <a:ea typeface="メイリオ" panose="020B0604030504040204" pitchFamily="50" charset="-128"/>
              </a:rPr>
              <a:t>でしょうか？</a:t>
            </a:r>
          </a:p>
        </p:txBody>
      </p:sp>
      <p:sp>
        <p:nvSpPr>
          <p:cNvPr id="3"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60</a:t>
            </a:fld>
            <a:endParaRPr lang="en-US" sz="1051" b="1" dirty="0">
              <a:solidFill>
                <a:srgbClr val="FF097A"/>
              </a:solidFill>
              <a:latin typeface="メイリオ" panose="020B0604030504040204" pitchFamily="50" charset="-128"/>
              <a:ea typeface="メイリオ" panose="020B0604030504040204" pitchFamily="50" charset="-128"/>
            </a:endParaRPr>
          </a:p>
        </p:txBody>
      </p:sp>
      <p:graphicFrame>
        <p:nvGraphicFramePr>
          <p:cNvPr id="4" name="オブジェクト 3"/>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97402"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6" name="スライド番号プレースホルダー 2"/>
          <p:cNvSpPr txBox="1">
            <a:spLocks/>
          </p:cNvSpPr>
          <p:nvPr/>
        </p:nvSpPr>
        <p:spPr>
          <a:xfrm>
            <a:off x="-1590495" y="6451046"/>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ED220C7-8C87-45F7-9479-13519FE00982}" type="slidenum">
              <a:rPr lang="en-US" sz="1051" b="1" smtClean="0">
                <a:solidFill>
                  <a:srgbClr val="FF097A"/>
                </a:solidFill>
                <a:latin typeface="メイリオ" panose="020B0604030504040204" pitchFamily="50" charset="-128"/>
                <a:ea typeface="メイリオ" panose="020B0604030504040204" pitchFamily="50" charset="-128"/>
              </a:rPr>
              <a:pPr/>
              <a:t>60</a:t>
            </a:fld>
            <a:endParaRPr lang="en-US" sz="1051" b="1" dirty="0">
              <a:solidFill>
                <a:srgbClr val="FF097A"/>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9AE1B0D3-3A3D-44E5-BA10-CF21B2CF5158}"/>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25454602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正方形/長方形 134">
            <a:extLst>
              <a:ext uri="{FF2B5EF4-FFF2-40B4-BE49-F238E27FC236}">
                <a16:creationId xmlns:a16="http://schemas.microsoft.com/office/drawing/2014/main" id="{526216BC-F59D-4A46-8294-13D2D0C7021B}"/>
              </a:ext>
            </a:extLst>
          </p:cNvPr>
          <p:cNvSpPr/>
          <p:nvPr/>
        </p:nvSpPr>
        <p:spPr>
          <a:xfrm>
            <a:off x="1" y="-22727"/>
            <a:ext cx="9143999" cy="624722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solidFill>
              <a:srgbClr val="FFF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4" name="正方形/長方形 133">
            <a:extLst>
              <a:ext uri="{FF2B5EF4-FFF2-40B4-BE49-F238E27FC236}">
                <a16:creationId xmlns:a16="http://schemas.microsoft.com/office/drawing/2014/main" id="{77028DDF-F24F-4AE2-9232-1EBA9FFB7CAC}"/>
              </a:ext>
            </a:extLst>
          </p:cNvPr>
          <p:cNvSpPr/>
          <p:nvPr/>
        </p:nvSpPr>
        <p:spPr>
          <a:xfrm>
            <a:off x="1" y="5635497"/>
            <a:ext cx="9143999" cy="12360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dirty="0"/>
          </a:p>
        </p:txBody>
      </p:sp>
      <p:sp>
        <p:nvSpPr>
          <p:cNvPr id="103" name="楕円 102">
            <a:extLst>
              <a:ext uri="{FF2B5EF4-FFF2-40B4-BE49-F238E27FC236}">
                <a16:creationId xmlns:a16="http://schemas.microsoft.com/office/drawing/2014/main" id="{E33346DB-7B34-4ED5-A64C-95F68EC84025}"/>
              </a:ext>
            </a:extLst>
          </p:cNvPr>
          <p:cNvSpPr/>
          <p:nvPr/>
        </p:nvSpPr>
        <p:spPr>
          <a:xfrm>
            <a:off x="7363304" y="153637"/>
            <a:ext cx="1242542" cy="1210904"/>
          </a:xfrm>
          <a:prstGeom prst="ellipse">
            <a:avLst/>
          </a:prstGeom>
          <a:solidFill>
            <a:schemeClr val="accent2"/>
          </a:solidFill>
          <a:ln>
            <a:solidFill>
              <a:schemeClr val="accent4"/>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7B7F210-B38D-45F6-83A4-1526912ED072}"/>
              </a:ext>
            </a:extLst>
          </p:cNvPr>
          <p:cNvSpPr txBox="1"/>
          <p:nvPr/>
        </p:nvSpPr>
        <p:spPr>
          <a:xfrm>
            <a:off x="677684" y="1022152"/>
            <a:ext cx="2364537" cy="646331"/>
          </a:xfrm>
          <a:prstGeom prst="rect">
            <a:avLst/>
          </a:prstGeom>
          <a:noFill/>
        </p:spPr>
        <p:txBody>
          <a:bodyPr wrap="square" rtlCol="0">
            <a:spAutoFit/>
          </a:bodyPr>
          <a:lstStyle/>
          <a:p>
            <a:r>
              <a:rPr kumimoji="1" lang="ja-JP" altLang="en-US" sz="3600" dirty="0">
                <a:highlight>
                  <a:srgbClr val="C0C0C0"/>
                </a:highlight>
                <a:latin typeface="メイリオ" panose="020B0604030504040204" pitchFamily="50" charset="-128"/>
                <a:ea typeface="メイリオ" panose="020B0604030504040204" pitchFamily="50" charset="-128"/>
              </a:rPr>
              <a:t>帰宅中</a:t>
            </a:r>
          </a:p>
        </p:txBody>
      </p:sp>
      <p:sp>
        <p:nvSpPr>
          <p:cNvPr id="105" name="雲 104">
            <a:extLst>
              <a:ext uri="{FF2B5EF4-FFF2-40B4-BE49-F238E27FC236}">
                <a16:creationId xmlns:a16="http://schemas.microsoft.com/office/drawing/2014/main" id="{FEE97F9A-A8C0-46B8-B291-7F4D60014C13}"/>
              </a:ext>
            </a:extLst>
          </p:cNvPr>
          <p:cNvSpPr/>
          <p:nvPr/>
        </p:nvSpPr>
        <p:spPr>
          <a:xfrm>
            <a:off x="3277456" y="188913"/>
            <a:ext cx="1757774" cy="1013717"/>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雲 105">
            <a:extLst>
              <a:ext uri="{FF2B5EF4-FFF2-40B4-BE49-F238E27FC236}">
                <a16:creationId xmlns:a16="http://schemas.microsoft.com/office/drawing/2014/main" id="{C24509F4-3B83-43B7-AB60-031E97263284}"/>
              </a:ext>
            </a:extLst>
          </p:cNvPr>
          <p:cNvSpPr/>
          <p:nvPr/>
        </p:nvSpPr>
        <p:spPr>
          <a:xfrm>
            <a:off x="5235983" y="1042235"/>
            <a:ext cx="1799129" cy="1037566"/>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ライド番号プレースホルダー 2"/>
          <p:cNvSpPr>
            <a:spLocks noGrp="1"/>
          </p:cNvSpPr>
          <p:nvPr>
            <p:ph type="sldNum" sz="quarter" idx="12"/>
          </p:nvPr>
        </p:nvSpPr>
        <p:spPr>
          <a:xfrm>
            <a:off x="-1387082"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61</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249" name="楕円 248">
            <a:extLst>
              <a:ext uri="{FF2B5EF4-FFF2-40B4-BE49-F238E27FC236}">
                <a16:creationId xmlns:a16="http://schemas.microsoft.com/office/drawing/2014/main" id="{5723E846-B203-4A79-BC6F-DD426DF6CC1B}"/>
              </a:ext>
            </a:extLst>
          </p:cNvPr>
          <p:cNvSpPr/>
          <p:nvPr/>
        </p:nvSpPr>
        <p:spPr>
          <a:xfrm>
            <a:off x="1194599" y="4101303"/>
            <a:ext cx="2605457" cy="26054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楕円 310">
            <a:extLst>
              <a:ext uri="{FF2B5EF4-FFF2-40B4-BE49-F238E27FC236}">
                <a16:creationId xmlns:a16="http://schemas.microsoft.com/office/drawing/2014/main" id="{AE17559D-CEF7-4031-9479-4DADC38077F7}"/>
              </a:ext>
            </a:extLst>
          </p:cNvPr>
          <p:cNvSpPr/>
          <p:nvPr/>
        </p:nvSpPr>
        <p:spPr>
          <a:xfrm>
            <a:off x="1298923" y="4210714"/>
            <a:ext cx="2605457" cy="26054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4" name="グループ化 323">
            <a:extLst>
              <a:ext uri="{FF2B5EF4-FFF2-40B4-BE49-F238E27FC236}">
                <a16:creationId xmlns:a16="http://schemas.microsoft.com/office/drawing/2014/main" id="{67672AB6-38FB-4E69-A840-5937C15D5832}"/>
              </a:ext>
            </a:extLst>
          </p:cNvPr>
          <p:cNvGrpSpPr/>
          <p:nvPr/>
        </p:nvGrpSpPr>
        <p:grpSpPr>
          <a:xfrm>
            <a:off x="7292566" y="3100886"/>
            <a:ext cx="1758405" cy="2208383"/>
            <a:chOff x="6632166" y="3789762"/>
            <a:chExt cx="1758405" cy="2208383"/>
          </a:xfrm>
        </p:grpSpPr>
        <p:sp>
          <p:nvSpPr>
            <p:cNvPr id="325" name="雲 324">
              <a:extLst>
                <a:ext uri="{FF2B5EF4-FFF2-40B4-BE49-F238E27FC236}">
                  <a16:creationId xmlns:a16="http://schemas.microsoft.com/office/drawing/2014/main" id="{DA4C8569-BA75-4A76-BA1B-6698E83BDB11}"/>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25">
              <a:extLst>
                <a:ext uri="{FF2B5EF4-FFF2-40B4-BE49-F238E27FC236}">
                  <a16:creationId xmlns:a16="http://schemas.microsoft.com/office/drawing/2014/main" id="{DD0A0368-2CCF-4989-B5E6-1F68983CA48E}"/>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7" name="グループ化 326">
            <a:extLst>
              <a:ext uri="{FF2B5EF4-FFF2-40B4-BE49-F238E27FC236}">
                <a16:creationId xmlns:a16="http://schemas.microsoft.com/office/drawing/2014/main" id="{25EBAAE1-3EB0-421C-B18B-69BB1A5F6E29}"/>
              </a:ext>
            </a:extLst>
          </p:cNvPr>
          <p:cNvGrpSpPr/>
          <p:nvPr/>
        </p:nvGrpSpPr>
        <p:grpSpPr>
          <a:xfrm>
            <a:off x="5558258" y="3109085"/>
            <a:ext cx="1758405" cy="2208383"/>
            <a:chOff x="6632166" y="3789762"/>
            <a:chExt cx="1758405" cy="2208383"/>
          </a:xfrm>
        </p:grpSpPr>
        <p:sp>
          <p:nvSpPr>
            <p:cNvPr id="328" name="雲 327">
              <a:extLst>
                <a:ext uri="{FF2B5EF4-FFF2-40B4-BE49-F238E27FC236}">
                  <a16:creationId xmlns:a16="http://schemas.microsoft.com/office/drawing/2014/main" id="{EDCE003C-652B-4129-846B-C2794FAE7111}"/>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正方形/長方形 328">
              <a:extLst>
                <a:ext uri="{FF2B5EF4-FFF2-40B4-BE49-F238E27FC236}">
                  <a16:creationId xmlns:a16="http://schemas.microsoft.com/office/drawing/2014/main" id="{41FE1503-FABD-4EAE-BB67-2E4F4F061800}"/>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0" name="グループ化 329">
            <a:extLst>
              <a:ext uri="{FF2B5EF4-FFF2-40B4-BE49-F238E27FC236}">
                <a16:creationId xmlns:a16="http://schemas.microsoft.com/office/drawing/2014/main" id="{41F5F8EF-A3FC-4E5B-8A5F-3F5BB6E03952}"/>
              </a:ext>
            </a:extLst>
          </p:cNvPr>
          <p:cNvGrpSpPr/>
          <p:nvPr/>
        </p:nvGrpSpPr>
        <p:grpSpPr>
          <a:xfrm>
            <a:off x="3833372" y="3100886"/>
            <a:ext cx="1758405" cy="2208383"/>
            <a:chOff x="6632166" y="3789762"/>
            <a:chExt cx="1758405" cy="2208383"/>
          </a:xfrm>
        </p:grpSpPr>
        <p:sp>
          <p:nvSpPr>
            <p:cNvPr id="331" name="雲 330">
              <a:extLst>
                <a:ext uri="{FF2B5EF4-FFF2-40B4-BE49-F238E27FC236}">
                  <a16:creationId xmlns:a16="http://schemas.microsoft.com/office/drawing/2014/main" id="{18310503-3B29-47FF-BC55-198247A3A43C}"/>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正方形/長方形 331">
              <a:extLst>
                <a:ext uri="{FF2B5EF4-FFF2-40B4-BE49-F238E27FC236}">
                  <a16:creationId xmlns:a16="http://schemas.microsoft.com/office/drawing/2014/main" id="{71799502-2ACB-4DC8-B355-E0701EF7BBB3}"/>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3" name="グループ化 332">
            <a:extLst>
              <a:ext uri="{FF2B5EF4-FFF2-40B4-BE49-F238E27FC236}">
                <a16:creationId xmlns:a16="http://schemas.microsoft.com/office/drawing/2014/main" id="{06142122-1C36-4D53-8F5B-7C4C285D45F5}"/>
              </a:ext>
            </a:extLst>
          </p:cNvPr>
          <p:cNvGrpSpPr/>
          <p:nvPr/>
        </p:nvGrpSpPr>
        <p:grpSpPr>
          <a:xfrm>
            <a:off x="2093813" y="3109448"/>
            <a:ext cx="1758405" cy="2208383"/>
            <a:chOff x="6632166" y="3789762"/>
            <a:chExt cx="1758405" cy="2208383"/>
          </a:xfrm>
        </p:grpSpPr>
        <p:sp>
          <p:nvSpPr>
            <p:cNvPr id="334" name="雲 333">
              <a:extLst>
                <a:ext uri="{FF2B5EF4-FFF2-40B4-BE49-F238E27FC236}">
                  <a16:creationId xmlns:a16="http://schemas.microsoft.com/office/drawing/2014/main" id="{79F68F0D-CDBF-421F-9358-A91A5AA98F44}"/>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正方形/長方形 334">
              <a:extLst>
                <a:ext uri="{FF2B5EF4-FFF2-40B4-BE49-F238E27FC236}">
                  <a16:creationId xmlns:a16="http://schemas.microsoft.com/office/drawing/2014/main" id="{D722D7F5-AD0A-4E6C-AD9F-2D57BD2C63C3}"/>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6" name="グループ化 335">
            <a:extLst>
              <a:ext uri="{FF2B5EF4-FFF2-40B4-BE49-F238E27FC236}">
                <a16:creationId xmlns:a16="http://schemas.microsoft.com/office/drawing/2014/main" id="{5F52882E-D274-497E-A745-8FA34446098E}"/>
              </a:ext>
            </a:extLst>
          </p:cNvPr>
          <p:cNvGrpSpPr/>
          <p:nvPr/>
        </p:nvGrpSpPr>
        <p:grpSpPr>
          <a:xfrm>
            <a:off x="507186" y="3070221"/>
            <a:ext cx="1758405" cy="2208383"/>
            <a:chOff x="6632166" y="3789762"/>
            <a:chExt cx="1758405" cy="2208383"/>
          </a:xfrm>
        </p:grpSpPr>
        <p:sp>
          <p:nvSpPr>
            <p:cNvPr id="337" name="雲 336">
              <a:extLst>
                <a:ext uri="{FF2B5EF4-FFF2-40B4-BE49-F238E27FC236}">
                  <a16:creationId xmlns:a16="http://schemas.microsoft.com/office/drawing/2014/main" id="{269B442B-48EC-4149-9E8B-5BF9268190F3}"/>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正方形/長方形 337">
              <a:extLst>
                <a:ext uri="{FF2B5EF4-FFF2-40B4-BE49-F238E27FC236}">
                  <a16:creationId xmlns:a16="http://schemas.microsoft.com/office/drawing/2014/main" id="{7BBB478B-B8DE-4ED5-A8B1-29527A567DE6}"/>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9" name="グループ化 338">
            <a:extLst>
              <a:ext uri="{FF2B5EF4-FFF2-40B4-BE49-F238E27FC236}">
                <a16:creationId xmlns:a16="http://schemas.microsoft.com/office/drawing/2014/main" id="{00235D0E-218C-421F-AECD-168326158585}"/>
              </a:ext>
            </a:extLst>
          </p:cNvPr>
          <p:cNvGrpSpPr/>
          <p:nvPr/>
        </p:nvGrpSpPr>
        <p:grpSpPr>
          <a:xfrm>
            <a:off x="-1214271" y="3048980"/>
            <a:ext cx="1758405" cy="2208383"/>
            <a:chOff x="6632166" y="3789762"/>
            <a:chExt cx="1758405" cy="2208383"/>
          </a:xfrm>
        </p:grpSpPr>
        <p:sp>
          <p:nvSpPr>
            <p:cNvPr id="340" name="雲 339">
              <a:extLst>
                <a:ext uri="{FF2B5EF4-FFF2-40B4-BE49-F238E27FC236}">
                  <a16:creationId xmlns:a16="http://schemas.microsoft.com/office/drawing/2014/main" id="{F5C3D219-ADBA-4AEC-8B9A-29EB1AE72F21}"/>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正方形/長方形 340">
              <a:extLst>
                <a:ext uri="{FF2B5EF4-FFF2-40B4-BE49-F238E27FC236}">
                  <a16:creationId xmlns:a16="http://schemas.microsoft.com/office/drawing/2014/main" id="{D9E566DA-DFCF-4A97-AD9E-03DFE30B9F09}"/>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5" name="グループ化 314">
            <a:extLst>
              <a:ext uri="{FF2B5EF4-FFF2-40B4-BE49-F238E27FC236}">
                <a16:creationId xmlns:a16="http://schemas.microsoft.com/office/drawing/2014/main" id="{BEA9EA56-7265-4561-BB30-D1CFFC85F3BA}"/>
              </a:ext>
            </a:extLst>
          </p:cNvPr>
          <p:cNvGrpSpPr/>
          <p:nvPr/>
        </p:nvGrpSpPr>
        <p:grpSpPr>
          <a:xfrm rot="5400000">
            <a:off x="749455" y="4066616"/>
            <a:ext cx="2605457" cy="2605457"/>
            <a:chOff x="2648274" y="4123429"/>
            <a:chExt cx="1447476" cy="1447476"/>
          </a:xfrm>
        </p:grpSpPr>
        <p:sp>
          <p:nvSpPr>
            <p:cNvPr id="316" name="フリーフォーム: 図形 315">
              <a:extLst>
                <a:ext uri="{FF2B5EF4-FFF2-40B4-BE49-F238E27FC236}">
                  <a16:creationId xmlns:a16="http://schemas.microsoft.com/office/drawing/2014/main" id="{8ECA0E56-A226-4D4A-8537-8148BA609E5A}"/>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楕円 316">
              <a:extLst>
                <a:ext uri="{FF2B5EF4-FFF2-40B4-BE49-F238E27FC236}">
                  <a16:creationId xmlns:a16="http://schemas.microsoft.com/office/drawing/2014/main" id="{4EE0490E-8652-4E5D-B93C-5921E52B2C43}"/>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2" name="グループ化 311">
            <a:extLst>
              <a:ext uri="{FF2B5EF4-FFF2-40B4-BE49-F238E27FC236}">
                <a16:creationId xmlns:a16="http://schemas.microsoft.com/office/drawing/2014/main" id="{B101DB3B-8AE1-4CB5-B499-4D9C3C49474F}"/>
              </a:ext>
            </a:extLst>
          </p:cNvPr>
          <p:cNvGrpSpPr/>
          <p:nvPr/>
        </p:nvGrpSpPr>
        <p:grpSpPr>
          <a:xfrm>
            <a:off x="788388" y="4153172"/>
            <a:ext cx="2605457" cy="2605457"/>
            <a:chOff x="2648274" y="4123429"/>
            <a:chExt cx="1447476" cy="1447476"/>
          </a:xfrm>
        </p:grpSpPr>
        <p:sp>
          <p:nvSpPr>
            <p:cNvPr id="313" name="フリーフォーム: 図形 312">
              <a:extLst>
                <a:ext uri="{FF2B5EF4-FFF2-40B4-BE49-F238E27FC236}">
                  <a16:creationId xmlns:a16="http://schemas.microsoft.com/office/drawing/2014/main" id="{2AC83166-8B6B-4BF0-B850-5F52E833A02C}"/>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楕円 313">
              <a:extLst>
                <a:ext uri="{FF2B5EF4-FFF2-40B4-BE49-F238E27FC236}">
                  <a16:creationId xmlns:a16="http://schemas.microsoft.com/office/drawing/2014/main" id="{4CEC0222-8A1C-4993-802F-6EC044595B07}"/>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4" name="グループ化 413">
            <a:extLst>
              <a:ext uri="{FF2B5EF4-FFF2-40B4-BE49-F238E27FC236}">
                <a16:creationId xmlns:a16="http://schemas.microsoft.com/office/drawing/2014/main" id="{162C4046-57D8-4EA5-914F-5CD924D14487}"/>
              </a:ext>
            </a:extLst>
          </p:cNvPr>
          <p:cNvGrpSpPr/>
          <p:nvPr/>
        </p:nvGrpSpPr>
        <p:grpSpPr>
          <a:xfrm>
            <a:off x="17541815" y="3145676"/>
            <a:ext cx="1758405" cy="2208383"/>
            <a:chOff x="6632166" y="3789762"/>
            <a:chExt cx="1758405" cy="2208383"/>
          </a:xfrm>
        </p:grpSpPr>
        <p:sp>
          <p:nvSpPr>
            <p:cNvPr id="415" name="雲 414">
              <a:extLst>
                <a:ext uri="{FF2B5EF4-FFF2-40B4-BE49-F238E27FC236}">
                  <a16:creationId xmlns:a16="http://schemas.microsoft.com/office/drawing/2014/main" id="{2B38AE63-F2A0-4B57-9305-2C2F9192D622}"/>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6" name="正方形/長方形 415">
              <a:extLst>
                <a:ext uri="{FF2B5EF4-FFF2-40B4-BE49-F238E27FC236}">
                  <a16:creationId xmlns:a16="http://schemas.microsoft.com/office/drawing/2014/main" id="{3D2345D4-8669-49EB-886C-AC310439D69C}"/>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7" name="グループ化 416">
            <a:extLst>
              <a:ext uri="{FF2B5EF4-FFF2-40B4-BE49-F238E27FC236}">
                <a16:creationId xmlns:a16="http://schemas.microsoft.com/office/drawing/2014/main" id="{0ED6BFC4-8331-47C8-9C42-E130C8874C52}"/>
              </a:ext>
            </a:extLst>
          </p:cNvPr>
          <p:cNvGrpSpPr/>
          <p:nvPr/>
        </p:nvGrpSpPr>
        <p:grpSpPr>
          <a:xfrm>
            <a:off x="15807507" y="3153875"/>
            <a:ext cx="1758405" cy="2208383"/>
            <a:chOff x="6632166" y="3789762"/>
            <a:chExt cx="1758405" cy="2208383"/>
          </a:xfrm>
        </p:grpSpPr>
        <p:sp>
          <p:nvSpPr>
            <p:cNvPr id="418" name="雲 417">
              <a:extLst>
                <a:ext uri="{FF2B5EF4-FFF2-40B4-BE49-F238E27FC236}">
                  <a16:creationId xmlns:a16="http://schemas.microsoft.com/office/drawing/2014/main" id="{F881B5CD-080D-48EC-B2B5-41955970A6EE}"/>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9" name="正方形/長方形 418">
              <a:extLst>
                <a:ext uri="{FF2B5EF4-FFF2-40B4-BE49-F238E27FC236}">
                  <a16:creationId xmlns:a16="http://schemas.microsoft.com/office/drawing/2014/main" id="{77274580-A529-448D-9BB3-FDDD098759BF}"/>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0" name="グループ化 419">
            <a:extLst>
              <a:ext uri="{FF2B5EF4-FFF2-40B4-BE49-F238E27FC236}">
                <a16:creationId xmlns:a16="http://schemas.microsoft.com/office/drawing/2014/main" id="{E69F3C77-4B29-48FD-AD76-DB059BFA7C0A}"/>
              </a:ext>
            </a:extLst>
          </p:cNvPr>
          <p:cNvGrpSpPr/>
          <p:nvPr/>
        </p:nvGrpSpPr>
        <p:grpSpPr>
          <a:xfrm>
            <a:off x="14082621" y="3145676"/>
            <a:ext cx="1758405" cy="2208383"/>
            <a:chOff x="6632166" y="3789762"/>
            <a:chExt cx="1758405" cy="2208383"/>
          </a:xfrm>
        </p:grpSpPr>
        <p:sp>
          <p:nvSpPr>
            <p:cNvPr id="421" name="雲 420">
              <a:extLst>
                <a:ext uri="{FF2B5EF4-FFF2-40B4-BE49-F238E27FC236}">
                  <a16:creationId xmlns:a16="http://schemas.microsoft.com/office/drawing/2014/main" id="{1D2A85D0-28B0-466C-901A-F810703C0440}"/>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2" name="正方形/長方形 421">
              <a:extLst>
                <a:ext uri="{FF2B5EF4-FFF2-40B4-BE49-F238E27FC236}">
                  <a16:creationId xmlns:a16="http://schemas.microsoft.com/office/drawing/2014/main" id="{07FD24AB-2F87-4C22-843D-5A696A089AAB}"/>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6" name="グループ化 425">
            <a:extLst>
              <a:ext uri="{FF2B5EF4-FFF2-40B4-BE49-F238E27FC236}">
                <a16:creationId xmlns:a16="http://schemas.microsoft.com/office/drawing/2014/main" id="{21A8C178-87CE-4BEE-8A9C-E07CB7117456}"/>
              </a:ext>
            </a:extLst>
          </p:cNvPr>
          <p:cNvGrpSpPr/>
          <p:nvPr/>
        </p:nvGrpSpPr>
        <p:grpSpPr>
          <a:xfrm>
            <a:off x="10756435" y="3115011"/>
            <a:ext cx="1758405" cy="2208383"/>
            <a:chOff x="6632166" y="3789762"/>
            <a:chExt cx="1758405" cy="2208383"/>
          </a:xfrm>
        </p:grpSpPr>
        <p:sp>
          <p:nvSpPr>
            <p:cNvPr id="427" name="雲 426">
              <a:extLst>
                <a:ext uri="{FF2B5EF4-FFF2-40B4-BE49-F238E27FC236}">
                  <a16:creationId xmlns:a16="http://schemas.microsoft.com/office/drawing/2014/main" id="{4CB2797B-AA6B-408A-A739-8EE0FDE9D6B0}"/>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8" name="正方形/長方形 427">
              <a:extLst>
                <a:ext uri="{FF2B5EF4-FFF2-40B4-BE49-F238E27FC236}">
                  <a16:creationId xmlns:a16="http://schemas.microsoft.com/office/drawing/2014/main" id="{3E9D939F-F78E-4EBC-AE97-259691AF7ED8}"/>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9" name="グループ化 428">
            <a:extLst>
              <a:ext uri="{FF2B5EF4-FFF2-40B4-BE49-F238E27FC236}">
                <a16:creationId xmlns:a16="http://schemas.microsoft.com/office/drawing/2014/main" id="{A79BB1A6-32C3-402B-A0F1-E90FA963D42E}"/>
              </a:ext>
            </a:extLst>
          </p:cNvPr>
          <p:cNvGrpSpPr/>
          <p:nvPr/>
        </p:nvGrpSpPr>
        <p:grpSpPr>
          <a:xfrm>
            <a:off x="9034978" y="3093770"/>
            <a:ext cx="1758405" cy="2208383"/>
            <a:chOff x="6632166" y="3789762"/>
            <a:chExt cx="1758405" cy="2208383"/>
          </a:xfrm>
        </p:grpSpPr>
        <p:sp>
          <p:nvSpPr>
            <p:cNvPr id="430" name="雲 429">
              <a:extLst>
                <a:ext uri="{FF2B5EF4-FFF2-40B4-BE49-F238E27FC236}">
                  <a16:creationId xmlns:a16="http://schemas.microsoft.com/office/drawing/2014/main" id="{432BC339-FCF0-49AE-8FEB-EE92CF202DDE}"/>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1" name="正方形/長方形 430">
              <a:extLst>
                <a:ext uri="{FF2B5EF4-FFF2-40B4-BE49-F238E27FC236}">
                  <a16:creationId xmlns:a16="http://schemas.microsoft.com/office/drawing/2014/main" id="{568EAD83-5867-4C2B-BAE2-FC7BC6D13502}"/>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3" name="グループ化 422">
            <a:extLst>
              <a:ext uri="{FF2B5EF4-FFF2-40B4-BE49-F238E27FC236}">
                <a16:creationId xmlns:a16="http://schemas.microsoft.com/office/drawing/2014/main" id="{0890BCF6-A41D-40E4-A905-7B4073B88A8A}"/>
              </a:ext>
            </a:extLst>
          </p:cNvPr>
          <p:cNvGrpSpPr/>
          <p:nvPr/>
        </p:nvGrpSpPr>
        <p:grpSpPr>
          <a:xfrm>
            <a:off x="12343062" y="3154238"/>
            <a:ext cx="1758405" cy="2208383"/>
            <a:chOff x="6632166" y="3789762"/>
            <a:chExt cx="1758405" cy="2208383"/>
          </a:xfrm>
        </p:grpSpPr>
        <p:sp>
          <p:nvSpPr>
            <p:cNvPr id="424" name="雲 423">
              <a:extLst>
                <a:ext uri="{FF2B5EF4-FFF2-40B4-BE49-F238E27FC236}">
                  <a16:creationId xmlns:a16="http://schemas.microsoft.com/office/drawing/2014/main" id="{26E969BE-A123-43A8-99B1-E75B3EDE22E0}"/>
                </a:ext>
              </a:extLst>
            </p:cNvPr>
            <p:cNvSpPr/>
            <p:nvPr/>
          </p:nvSpPr>
          <p:spPr>
            <a:xfrm rot="18505460">
              <a:off x="6579470" y="3842458"/>
              <a:ext cx="1863798" cy="175840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FB327BA8-7963-4E3D-90FF-06E31B95D1BD}"/>
                </a:ext>
              </a:extLst>
            </p:cNvPr>
            <p:cNvSpPr/>
            <p:nvPr/>
          </p:nvSpPr>
          <p:spPr>
            <a:xfrm>
              <a:off x="7380456" y="5614650"/>
              <a:ext cx="261257" cy="38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8" name="グループ化 307">
            <a:extLst>
              <a:ext uri="{FF2B5EF4-FFF2-40B4-BE49-F238E27FC236}">
                <a16:creationId xmlns:a16="http://schemas.microsoft.com/office/drawing/2014/main" id="{9E78FDC7-130A-4651-9669-5E7280D534A1}"/>
              </a:ext>
            </a:extLst>
          </p:cNvPr>
          <p:cNvGrpSpPr/>
          <p:nvPr/>
        </p:nvGrpSpPr>
        <p:grpSpPr>
          <a:xfrm rot="5400000">
            <a:off x="943880" y="3216052"/>
            <a:ext cx="2396430" cy="2396430"/>
            <a:chOff x="760975" y="3586919"/>
            <a:chExt cx="1331350" cy="1331350"/>
          </a:xfrm>
        </p:grpSpPr>
        <p:sp>
          <p:nvSpPr>
            <p:cNvPr id="310" name="楕円 309">
              <a:extLst>
                <a:ext uri="{FF2B5EF4-FFF2-40B4-BE49-F238E27FC236}">
                  <a16:creationId xmlns:a16="http://schemas.microsoft.com/office/drawing/2014/main" id="{FC3DFDD7-E205-471D-B86A-EAA1EF1CE992}"/>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フリーフォーム: 図形 308">
              <a:extLst>
                <a:ext uri="{FF2B5EF4-FFF2-40B4-BE49-F238E27FC236}">
                  <a16:creationId xmlns:a16="http://schemas.microsoft.com/office/drawing/2014/main" id="{A96DC527-E6CF-4745-94E8-40BEE42749C2}"/>
                </a:ext>
              </a:extLst>
            </p:cNvPr>
            <p:cNvSpPr/>
            <p:nvPr/>
          </p:nvSpPr>
          <p:spPr>
            <a:xfrm rot="18900000">
              <a:off x="1615736" y="4191628"/>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8" name="正方形/長方形 317">
            <a:extLst>
              <a:ext uri="{FF2B5EF4-FFF2-40B4-BE49-F238E27FC236}">
                <a16:creationId xmlns:a16="http://schemas.microsoft.com/office/drawing/2014/main" id="{205A6FCA-998A-4BB7-B2E9-2A95423AFC27}"/>
              </a:ext>
            </a:extLst>
          </p:cNvPr>
          <p:cNvSpPr/>
          <p:nvPr/>
        </p:nvSpPr>
        <p:spPr>
          <a:xfrm>
            <a:off x="1964616" y="4369007"/>
            <a:ext cx="215463" cy="123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5" name="グループ化 304">
            <a:extLst>
              <a:ext uri="{FF2B5EF4-FFF2-40B4-BE49-F238E27FC236}">
                <a16:creationId xmlns:a16="http://schemas.microsoft.com/office/drawing/2014/main" id="{7A33D2AE-2C35-45BD-9D3A-F740D8A3A806}"/>
              </a:ext>
            </a:extLst>
          </p:cNvPr>
          <p:cNvGrpSpPr/>
          <p:nvPr/>
        </p:nvGrpSpPr>
        <p:grpSpPr>
          <a:xfrm>
            <a:off x="909987" y="3228661"/>
            <a:ext cx="2396430" cy="2396430"/>
            <a:chOff x="760975" y="3586919"/>
            <a:chExt cx="1331350" cy="1331350"/>
          </a:xfrm>
        </p:grpSpPr>
        <p:sp>
          <p:nvSpPr>
            <p:cNvPr id="306" name="フリーフォーム: 図形 305">
              <a:extLst>
                <a:ext uri="{FF2B5EF4-FFF2-40B4-BE49-F238E27FC236}">
                  <a16:creationId xmlns:a16="http://schemas.microsoft.com/office/drawing/2014/main" id="{357CA05F-015B-44D6-9F6D-3BD338FCD3B3}"/>
                </a:ext>
              </a:extLst>
            </p:cNvPr>
            <p:cNvSpPr/>
            <p:nvPr/>
          </p:nvSpPr>
          <p:spPr>
            <a:xfrm rot="18900000">
              <a:off x="1595256" y="4177106"/>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7" name="楕円 306">
              <a:extLst>
                <a:ext uri="{FF2B5EF4-FFF2-40B4-BE49-F238E27FC236}">
                  <a16:creationId xmlns:a16="http://schemas.microsoft.com/office/drawing/2014/main" id="{5F175C44-AAE3-4628-BD38-0C5FB2172397}"/>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D418E0FB-2E20-44AC-9A91-39A937FE2392}"/>
              </a:ext>
            </a:extLst>
          </p:cNvPr>
          <p:cNvGrpSpPr/>
          <p:nvPr/>
        </p:nvGrpSpPr>
        <p:grpSpPr>
          <a:xfrm>
            <a:off x="1468300" y="3365925"/>
            <a:ext cx="1216959" cy="1078659"/>
            <a:chOff x="4961965" y="5197288"/>
            <a:chExt cx="1216959" cy="1078659"/>
          </a:xfrm>
        </p:grpSpPr>
        <p:sp>
          <p:nvSpPr>
            <p:cNvPr id="8" name="フリーフォーム: 図形 7">
              <a:extLst>
                <a:ext uri="{FF2B5EF4-FFF2-40B4-BE49-F238E27FC236}">
                  <a16:creationId xmlns:a16="http://schemas.microsoft.com/office/drawing/2014/main" id="{A125D85A-8C99-48A8-BB94-73F82483D346}"/>
                </a:ext>
              </a:extLst>
            </p:cNvPr>
            <p:cNvSpPr/>
            <p:nvPr/>
          </p:nvSpPr>
          <p:spPr>
            <a:xfrm>
              <a:off x="4961965" y="5197288"/>
              <a:ext cx="1216959" cy="773206"/>
            </a:xfrm>
            <a:custGeom>
              <a:avLst/>
              <a:gdLst>
                <a:gd name="connsiteX0" fmla="*/ 248770 w 1216959"/>
                <a:gd name="connsiteY0" fmla="*/ 685800 h 773206"/>
                <a:gd name="connsiteX1" fmla="*/ 0 w 1216959"/>
                <a:gd name="connsiteY1" fmla="*/ 443753 h 773206"/>
                <a:gd name="connsiteX2" fmla="*/ 235323 w 1216959"/>
                <a:gd name="connsiteY2" fmla="*/ 443753 h 773206"/>
                <a:gd name="connsiteX3" fmla="*/ 154641 w 1216959"/>
                <a:gd name="connsiteY3" fmla="*/ 221877 h 773206"/>
                <a:gd name="connsiteX4" fmla="*/ 396688 w 1216959"/>
                <a:gd name="connsiteY4" fmla="*/ 356347 h 773206"/>
                <a:gd name="connsiteX5" fmla="*/ 383241 w 1216959"/>
                <a:gd name="connsiteY5" fmla="*/ 94130 h 773206"/>
                <a:gd name="connsiteX6" fmla="*/ 537882 w 1216959"/>
                <a:gd name="connsiteY6" fmla="*/ 221877 h 773206"/>
                <a:gd name="connsiteX7" fmla="*/ 632011 w 1216959"/>
                <a:gd name="connsiteY7" fmla="*/ 0 h 773206"/>
                <a:gd name="connsiteX8" fmla="*/ 719417 w 1216959"/>
                <a:gd name="connsiteY8" fmla="*/ 242047 h 773206"/>
                <a:gd name="connsiteX9" fmla="*/ 1008529 w 1216959"/>
                <a:gd name="connsiteY9" fmla="*/ 174812 h 773206"/>
                <a:gd name="connsiteX10" fmla="*/ 954741 w 1216959"/>
                <a:gd name="connsiteY10" fmla="*/ 369794 h 773206"/>
                <a:gd name="connsiteX11" fmla="*/ 1176617 w 1216959"/>
                <a:gd name="connsiteY11" fmla="*/ 356347 h 773206"/>
                <a:gd name="connsiteX12" fmla="*/ 1015253 w 1216959"/>
                <a:gd name="connsiteY12" fmla="*/ 490818 h 773206"/>
                <a:gd name="connsiteX13" fmla="*/ 1216959 w 1216959"/>
                <a:gd name="connsiteY13" fmla="*/ 571500 h 773206"/>
                <a:gd name="connsiteX14" fmla="*/ 934570 w 1216959"/>
                <a:gd name="connsiteY14" fmla="*/ 773206 h 773206"/>
                <a:gd name="connsiteX15" fmla="*/ 248770 w 1216959"/>
                <a:gd name="connsiteY15" fmla="*/ 685800 h 7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6959" h="773206">
                  <a:moveTo>
                    <a:pt x="248770" y="685800"/>
                  </a:moveTo>
                  <a:lnTo>
                    <a:pt x="0" y="443753"/>
                  </a:lnTo>
                  <a:lnTo>
                    <a:pt x="235323" y="443753"/>
                  </a:lnTo>
                  <a:lnTo>
                    <a:pt x="154641" y="221877"/>
                  </a:lnTo>
                  <a:lnTo>
                    <a:pt x="396688" y="356347"/>
                  </a:lnTo>
                  <a:lnTo>
                    <a:pt x="383241" y="94130"/>
                  </a:lnTo>
                  <a:lnTo>
                    <a:pt x="537882" y="221877"/>
                  </a:lnTo>
                  <a:lnTo>
                    <a:pt x="632011" y="0"/>
                  </a:lnTo>
                  <a:lnTo>
                    <a:pt x="719417" y="242047"/>
                  </a:lnTo>
                  <a:lnTo>
                    <a:pt x="1008529" y="174812"/>
                  </a:lnTo>
                  <a:lnTo>
                    <a:pt x="954741" y="369794"/>
                  </a:lnTo>
                  <a:lnTo>
                    <a:pt x="1176617" y="356347"/>
                  </a:lnTo>
                  <a:lnTo>
                    <a:pt x="1015253" y="490818"/>
                  </a:lnTo>
                  <a:lnTo>
                    <a:pt x="1216959" y="571500"/>
                  </a:lnTo>
                  <a:lnTo>
                    <a:pt x="934570" y="773206"/>
                  </a:lnTo>
                  <a:lnTo>
                    <a:pt x="248770" y="685800"/>
                  </a:lnTo>
                  <a:close/>
                </a:path>
              </a:pathLst>
            </a:custGeom>
            <a:solidFill>
              <a:srgbClr val="6A310A"/>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楕円 318">
              <a:extLst>
                <a:ext uri="{FF2B5EF4-FFF2-40B4-BE49-F238E27FC236}">
                  <a16:creationId xmlns:a16="http://schemas.microsoft.com/office/drawing/2014/main" id="{580860CE-E66B-44EC-AA5F-6CA2226818CB}"/>
                </a:ext>
              </a:extLst>
            </p:cNvPr>
            <p:cNvSpPr/>
            <p:nvPr/>
          </p:nvSpPr>
          <p:spPr>
            <a:xfrm>
              <a:off x="5208091" y="5544427"/>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32" name="グループ化 431">
            <a:extLst>
              <a:ext uri="{FF2B5EF4-FFF2-40B4-BE49-F238E27FC236}">
                <a16:creationId xmlns:a16="http://schemas.microsoft.com/office/drawing/2014/main" id="{BE921411-DDE0-4BA4-AFB6-62B6C657C037}"/>
              </a:ext>
            </a:extLst>
          </p:cNvPr>
          <p:cNvGrpSpPr/>
          <p:nvPr/>
        </p:nvGrpSpPr>
        <p:grpSpPr>
          <a:xfrm>
            <a:off x="1090050" y="3392676"/>
            <a:ext cx="2595594" cy="3226911"/>
            <a:chOff x="216409" y="1085549"/>
            <a:chExt cx="3429000" cy="4527550"/>
          </a:xfrm>
          <a:solidFill>
            <a:schemeClr val="tx2">
              <a:lumMod val="75000"/>
            </a:schemeClr>
          </a:solidFill>
        </p:grpSpPr>
        <p:grpSp>
          <p:nvGrpSpPr>
            <p:cNvPr id="433" name="グループ化 432">
              <a:extLst>
                <a:ext uri="{FF2B5EF4-FFF2-40B4-BE49-F238E27FC236}">
                  <a16:creationId xmlns:a16="http://schemas.microsoft.com/office/drawing/2014/main" id="{0C872596-2F91-4C82-83B2-A99C90A78023}"/>
                </a:ext>
              </a:extLst>
            </p:cNvPr>
            <p:cNvGrpSpPr/>
            <p:nvPr/>
          </p:nvGrpSpPr>
          <p:grpSpPr>
            <a:xfrm>
              <a:off x="216409" y="1085549"/>
              <a:ext cx="3429000" cy="4527550"/>
              <a:chOff x="3077042" y="991214"/>
              <a:chExt cx="3429000" cy="4527550"/>
            </a:xfrm>
            <a:grpFill/>
          </p:grpSpPr>
          <p:sp>
            <p:nvSpPr>
              <p:cNvPr id="435" name="フリーフォーム: 図形 434">
                <a:extLst>
                  <a:ext uri="{FF2B5EF4-FFF2-40B4-BE49-F238E27FC236}">
                    <a16:creationId xmlns:a16="http://schemas.microsoft.com/office/drawing/2014/main" id="{B9277F2B-8BDF-4DB3-823A-A58E61421884}"/>
                  </a:ext>
                </a:extLst>
              </p:cNvPr>
              <p:cNvSpPr/>
              <p:nvPr/>
            </p:nvSpPr>
            <p:spPr>
              <a:xfrm>
                <a:off x="3077042" y="991214"/>
                <a:ext cx="3429000" cy="4527550"/>
              </a:xfrm>
              <a:custGeom>
                <a:avLst/>
                <a:gdLst>
                  <a:gd name="connsiteX0" fmla="*/ 6350 w 3429000"/>
                  <a:gd name="connsiteY0" fmla="*/ 4527550 h 4527550"/>
                  <a:gd name="connsiteX1" fmla="*/ 0 w 3429000"/>
                  <a:gd name="connsiteY1" fmla="*/ 4178300 h 4527550"/>
                  <a:gd name="connsiteX2" fmla="*/ 38100 w 3429000"/>
                  <a:gd name="connsiteY2" fmla="*/ 4178300 h 4527550"/>
                  <a:gd name="connsiteX3" fmla="*/ 184150 w 3429000"/>
                  <a:gd name="connsiteY3" fmla="*/ 3987800 h 4527550"/>
                  <a:gd name="connsiteX4" fmla="*/ 177800 w 3429000"/>
                  <a:gd name="connsiteY4" fmla="*/ 3917950 h 4527550"/>
                  <a:gd name="connsiteX5" fmla="*/ 190500 w 3429000"/>
                  <a:gd name="connsiteY5" fmla="*/ 3860800 h 4527550"/>
                  <a:gd name="connsiteX6" fmla="*/ 222250 w 3429000"/>
                  <a:gd name="connsiteY6" fmla="*/ 3822700 h 4527550"/>
                  <a:gd name="connsiteX7" fmla="*/ 196850 w 3429000"/>
                  <a:gd name="connsiteY7" fmla="*/ 3689350 h 4527550"/>
                  <a:gd name="connsiteX8" fmla="*/ 184150 w 3429000"/>
                  <a:gd name="connsiteY8" fmla="*/ 3651250 h 4527550"/>
                  <a:gd name="connsiteX9" fmla="*/ 234950 w 3429000"/>
                  <a:gd name="connsiteY9" fmla="*/ 3568700 h 4527550"/>
                  <a:gd name="connsiteX10" fmla="*/ 222250 w 3429000"/>
                  <a:gd name="connsiteY10" fmla="*/ 3467100 h 4527550"/>
                  <a:gd name="connsiteX11" fmla="*/ 349250 w 3429000"/>
                  <a:gd name="connsiteY11" fmla="*/ 3181350 h 4527550"/>
                  <a:gd name="connsiteX12" fmla="*/ 355600 w 3429000"/>
                  <a:gd name="connsiteY12" fmla="*/ 2482850 h 4527550"/>
                  <a:gd name="connsiteX13" fmla="*/ 374650 w 3429000"/>
                  <a:gd name="connsiteY13" fmla="*/ 2413000 h 4527550"/>
                  <a:gd name="connsiteX14" fmla="*/ 381000 w 3429000"/>
                  <a:gd name="connsiteY14" fmla="*/ 2343150 h 4527550"/>
                  <a:gd name="connsiteX15" fmla="*/ 438150 w 3429000"/>
                  <a:gd name="connsiteY15" fmla="*/ 2279650 h 4527550"/>
                  <a:gd name="connsiteX16" fmla="*/ 527050 w 3429000"/>
                  <a:gd name="connsiteY16" fmla="*/ 2273300 h 4527550"/>
                  <a:gd name="connsiteX17" fmla="*/ 673100 w 3429000"/>
                  <a:gd name="connsiteY17" fmla="*/ 2279650 h 4527550"/>
                  <a:gd name="connsiteX18" fmla="*/ 793750 w 3429000"/>
                  <a:gd name="connsiteY18" fmla="*/ 2279650 h 4527550"/>
                  <a:gd name="connsiteX19" fmla="*/ 723900 w 3429000"/>
                  <a:gd name="connsiteY19" fmla="*/ 1879600 h 4527550"/>
                  <a:gd name="connsiteX20" fmla="*/ 793750 w 3429000"/>
                  <a:gd name="connsiteY20" fmla="*/ 1657350 h 4527550"/>
                  <a:gd name="connsiteX21" fmla="*/ 831850 w 3429000"/>
                  <a:gd name="connsiteY21" fmla="*/ 1390650 h 4527550"/>
                  <a:gd name="connsiteX22" fmla="*/ 908050 w 3429000"/>
                  <a:gd name="connsiteY22" fmla="*/ 1193800 h 4527550"/>
                  <a:gd name="connsiteX23" fmla="*/ 1250950 w 3429000"/>
                  <a:gd name="connsiteY23" fmla="*/ 723900 h 4527550"/>
                  <a:gd name="connsiteX24" fmla="*/ 1435100 w 3429000"/>
                  <a:gd name="connsiteY24" fmla="*/ 533400 h 4527550"/>
                  <a:gd name="connsiteX25" fmla="*/ 1460500 w 3429000"/>
                  <a:gd name="connsiteY25" fmla="*/ 527050 h 4527550"/>
                  <a:gd name="connsiteX26" fmla="*/ 1492250 w 3429000"/>
                  <a:gd name="connsiteY26" fmla="*/ 495300 h 4527550"/>
                  <a:gd name="connsiteX27" fmla="*/ 1530350 w 3429000"/>
                  <a:gd name="connsiteY27" fmla="*/ 450850 h 4527550"/>
                  <a:gd name="connsiteX28" fmla="*/ 1905000 w 3429000"/>
                  <a:gd name="connsiteY28" fmla="*/ 228600 h 4527550"/>
                  <a:gd name="connsiteX29" fmla="*/ 2019300 w 3429000"/>
                  <a:gd name="connsiteY29" fmla="*/ 234950 h 4527550"/>
                  <a:gd name="connsiteX30" fmla="*/ 2152650 w 3429000"/>
                  <a:gd name="connsiteY30" fmla="*/ 254000 h 4527550"/>
                  <a:gd name="connsiteX31" fmla="*/ 2324100 w 3429000"/>
                  <a:gd name="connsiteY31" fmla="*/ 241300 h 4527550"/>
                  <a:gd name="connsiteX32" fmla="*/ 2495550 w 3429000"/>
                  <a:gd name="connsiteY32" fmla="*/ 196850 h 4527550"/>
                  <a:gd name="connsiteX33" fmla="*/ 2609850 w 3429000"/>
                  <a:gd name="connsiteY33" fmla="*/ 177800 h 4527550"/>
                  <a:gd name="connsiteX34" fmla="*/ 2692400 w 3429000"/>
                  <a:gd name="connsiteY34" fmla="*/ 139700 h 4527550"/>
                  <a:gd name="connsiteX35" fmla="*/ 2794000 w 3429000"/>
                  <a:gd name="connsiteY35" fmla="*/ 133350 h 4527550"/>
                  <a:gd name="connsiteX36" fmla="*/ 2876550 w 3429000"/>
                  <a:gd name="connsiteY36" fmla="*/ 38100 h 4527550"/>
                  <a:gd name="connsiteX37" fmla="*/ 3098800 w 3429000"/>
                  <a:gd name="connsiteY37" fmla="*/ 0 h 4527550"/>
                  <a:gd name="connsiteX38" fmla="*/ 3200400 w 3429000"/>
                  <a:gd name="connsiteY38" fmla="*/ 19050 h 4527550"/>
                  <a:gd name="connsiteX39" fmla="*/ 3263900 w 3429000"/>
                  <a:gd name="connsiteY39" fmla="*/ 76200 h 4527550"/>
                  <a:gd name="connsiteX40" fmla="*/ 3429000 w 3429000"/>
                  <a:gd name="connsiteY40" fmla="*/ 400050 h 4527550"/>
                  <a:gd name="connsiteX41" fmla="*/ 3422650 w 3429000"/>
                  <a:gd name="connsiteY41" fmla="*/ 520700 h 4527550"/>
                  <a:gd name="connsiteX42" fmla="*/ 3346450 w 3429000"/>
                  <a:gd name="connsiteY42" fmla="*/ 565150 h 4527550"/>
                  <a:gd name="connsiteX43" fmla="*/ 3333750 w 3429000"/>
                  <a:gd name="connsiteY43" fmla="*/ 609600 h 4527550"/>
                  <a:gd name="connsiteX44" fmla="*/ 3251200 w 3429000"/>
                  <a:gd name="connsiteY44" fmla="*/ 654050 h 4527550"/>
                  <a:gd name="connsiteX45" fmla="*/ 3181350 w 3429000"/>
                  <a:gd name="connsiteY45" fmla="*/ 793750 h 4527550"/>
                  <a:gd name="connsiteX46" fmla="*/ 3136900 w 3429000"/>
                  <a:gd name="connsiteY46" fmla="*/ 800100 h 4527550"/>
                  <a:gd name="connsiteX47" fmla="*/ 3124200 w 3429000"/>
                  <a:gd name="connsiteY47" fmla="*/ 825500 h 4527550"/>
                  <a:gd name="connsiteX48" fmla="*/ 3098800 w 3429000"/>
                  <a:gd name="connsiteY48" fmla="*/ 825500 h 4527550"/>
                  <a:gd name="connsiteX49" fmla="*/ 3136900 w 3429000"/>
                  <a:gd name="connsiteY49" fmla="*/ 869950 h 4527550"/>
                  <a:gd name="connsiteX50" fmla="*/ 3232150 w 3429000"/>
                  <a:gd name="connsiteY50" fmla="*/ 1098550 h 4527550"/>
                  <a:gd name="connsiteX51" fmla="*/ 3225800 w 3429000"/>
                  <a:gd name="connsiteY51" fmla="*/ 1238250 h 4527550"/>
                  <a:gd name="connsiteX52" fmla="*/ 3213100 w 3429000"/>
                  <a:gd name="connsiteY52" fmla="*/ 1263650 h 4527550"/>
                  <a:gd name="connsiteX53" fmla="*/ 3124200 w 3429000"/>
                  <a:gd name="connsiteY53" fmla="*/ 1384300 h 4527550"/>
                  <a:gd name="connsiteX54" fmla="*/ 3060700 w 3429000"/>
                  <a:gd name="connsiteY54" fmla="*/ 1479550 h 4527550"/>
                  <a:gd name="connsiteX55" fmla="*/ 2914650 w 3429000"/>
                  <a:gd name="connsiteY55" fmla="*/ 1720850 h 4527550"/>
                  <a:gd name="connsiteX56" fmla="*/ 2851150 w 3429000"/>
                  <a:gd name="connsiteY56" fmla="*/ 1809750 h 4527550"/>
                  <a:gd name="connsiteX57" fmla="*/ 2857500 w 3429000"/>
                  <a:gd name="connsiteY57" fmla="*/ 1835150 h 4527550"/>
                  <a:gd name="connsiteX58" fmla="*/ 2946400 w 3429000"/>
                  <a:gd name="connsiteY58" fmla="*/ 1892300 h 4527550"/>
                  <a:gd name="connsiteX59" fmla="*/ 3175000 w 3429000"/>
                  <a:gd name="connsiteY59" fmla="*/ 1968500 h 4527550"/>
                  <a:gd name="connsiteX60" fmla="*/ 3359150 w 3429000"/>
                  <a:gd name="connsiteY60" fmla="*/ 2235200 h 4527550"/>
                  <a:gd name="connsiteX61" fmla="*/ 3352800 w 3429000"/>
                  <a:gd name="connsiteY61" fmla="*/ 2400300 h 4527550"/>
                  <a:gd name="connsiteX62" fmla="*/ 3327400 w 3429000"/>
                  <a:gd name="connsiteY62" fmla="*/ 2413000 h 4527550"/>
                  <a:gd name="connsiteX63" fmla="*/ 3302000 w 3429000"/>
                  <a:gd name="connsiteY63" fmla="*/ 2508250 h 4527550"/>
                  <a:gd name="connsiteX64" fmla="*/ 3124200 w 3429000"/>
                  <a:gd name="connsiteY64" fmla="*/ 2565400 h 4527550"/>
                  <a:gd name="connsiteX65" fmla="*/ 3035300 w 3429000"/>
                  <a:gd name="connsiteY65" fmla="*/ 2584450 h 4527550"/>
                  <a:gd name="connsiteX66" fmla="*/ 3003550 w 3429000"/>
                  <a:gd name="connsiteY66" fmla="*/ 2559050 h 4527550"/>
                  <a:gd name="connsiteX67" fmla="*/ 2895600 w 3429000"/>
                  <a:gd name="connsiteY67" fmla="*/ 2635250 h 4527550"/>
                  <a:gd name="connsiteX68" fmla="*/ 2692400 w 3429000"/>
                  <a:gd name="connsiteY68" fmla="*/ 2914650 h 4527550"/>
                  <a:gd name="connsiteX69" fmla="*/ 2235200 w 3429000"/>
                  <a:gd name="connsiteY69" fmla="*/ 3263900 h 4527550"/>
                  <a:gd name="connsiteX70" fmla="*/ 2159000 w 3429000"/>
                  <a:gd name="connsiteY70" fmla="*/ 3359150 h 4527550"/>
                  <a:gd name="connsiteX71" fmla="*/ 2089150 w 3429000"/>
                  <a:gd name="connsiteY71" fmla="*/ 3505200 h 4527550"/>
                  <a:gd name="connsiteX72" fmla="*/ 2089150 w 3429000"/>
                  <a:gd name="connsiteY72" fmla="*/ 3556000 h 4527550"/>
                  <a:gd name="connsiteX73" fmla="*/ 2095500 w 3429000"/>
                  <a:gd name="connsiteY73" fmla="*/ 3632200 h 4527550"/>
                  <a:gd name="connsiteX74" fmla="*/ 2114550 w 3429000"/>
                  <a:gd name="connsiteY74" fmla="*/ 3714750 h 4527550"/>
                  <a:gd name="connsiteX75" fmla="*/ 2133600 w 3429000"/>
                  <a:gd name="connsiteY75" fmla="*/ 3784600 h 4527550"/>
                  <a:gd name="connsiteX76" fmla="*/ 2235200 w 3429000"/>
                  <a:gd name="connsiteY76" fmla="*/ 3848100 h 4527550"/>
                  <a:gd name="connsiteX77" fmla="*/ 2254250 w 3429000"/>
                  <a:gd name="connsiteY77" fmla="*/ 3892550 h 4527550"/>
                  <a:gd name="connsiteX78" fmla="*/ 2247900 w 3429000"/>
                  <a:gd name="connsiteY78" fmla="*/ 3911600 h 4527550"/>
                  <a:gd name="connsiteX79" fmla="*/ 2247900 w 3429000"/>
                  <a:gd name="connsiteY79" fmla="*/ 4019550 h 4527550"/>
                  <a:gd name="connsiteX80" fmla="*/ 2222500 w 3429000"/>
                  <a:gd name="connsiteY80" fmla="*/ 4051300 h 4527550"/>
                  <a:gd name="connsiteX81" fmla="*/ 2222500 w 3429000"/>
                  <a:gd name="connsiteY81" fmla="*/ 4152900 h 4527550"/>
                  <a:gd name="connsiteX82" fmla="*/ 2222500 w 3429000"/>
                  <a:gd name="connsiteY82" fmla="*/ 4159250 h 4527550"/>
                  <a:gd name="connsiteX83" fmla="*/ 2451100 w 3429000"/>
                  <a:gd name="connsiteY83" fmla="*/ 4165600 h 4527550"/>
                  <a:gd name="connsiteX84" fmla="*/ 2457450 w 3429000"/>
                  <a:gd name="connsiteY84" fmla="*/ 4508500 h 4527550"/>
                  <a:gd name="connsiteX85" fmla="*/ 6350 w 3429000"/>
                  <a:gd name="connsiteY85" fmla="*/ 4527550 h 452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429000" h="4527550">
                    <a:moveTo>
                      <a:pt x="6350" y="4527550"/>
                    </a:moveTo>
                    <a:lnTo>
                      <a:pt x="0" y="4178300"/>
                    </a:lnTo>
                    <a:lnTo>
                      <a:pt x="38100" y="4178300"/>
                    </a:lnTo>
                    <a:lnTo>
                      <a:pt x="184150" y="3987800"/>
                    </a:lnTo>
                    <a:lnTo>
                      <a:pt x="177800" y="3917950"/>
                    </a:lnTo>
                    <a:lnTo>
                      <a:pt x="190500" y="3860800"/>
                    </a:lnTo>
                    <a:lnTo>
                      <a:pt x="222250" y="3822700"/>
                    </a:lnTo>
                    <a:lnTo>
                      <a:pt x="196850" y="3689350"/>
                    </a:lnTo>
                    <a:lnTo>
                      <a:pt x="184150" y="3651250"/>
                    </a:lnTo>
                    <a:lnTo>
                      <a:pt x="234950" y="3568700"/>
                    </a:lnTo>
                    <a:lnTo>
                      <a:pt x="222250" y="3467100"/>
                    </a:lnTo>
                    <a:lnTo>
                      <a:pt x="349250" y="3181350"/>
                    </a:lnTo>
                    <a:cubicBezTo>
                      <a:pt x="351367" y="2948517"/>
                      <a:pt x="353483" y="2715683"/>
                      <a:pt x="355600" y="2482850"/>
                    </a:cubicBezTo>
                    <a:lnTo>
                      <a:pt x="374650" y="2413000"/>
                    </a:lnTo>
                    <a:lnTo>
                      <a:pt x="381000" y="2343150"/>
                    </a:lnTo>
                    <a:lnTo>
                      <a:pt x="438150" y="2279650"/>
                    </a:lnTo>
                    <a:lnTo>
                      <a:pt x="527050" y="2273300"/>
                    </a:lnTo>
                    <a:lnTo>
                      <a:pt x="673100" y="2279650"/>
                    </a:lnTo>
                    <a:lnTo>
                      <a:pt x="793750" y="2279650"/>
                    </a:lnTo>
                    <a:lnTo>
                      <a:pt x="723900" y="1879600"/>
                    </a:lnTo>
                    <a:lnTo>
                      <a:pt x="793750" y="1657350"/>
                    </a:lnTo>
                    <a:lnTo>
                      <a:pt x="831850" y="1390650"/>
                    </a:lnTo>
                    <a:lnTo>
                      <a:pt x="908050" y="1193800"/>
                    </a:lnTo>
                    <a:lnTo>
                      <a:pt x="1250950" y="723900"/>
                    </a:lnTo>
                    <a:lnTo>
                      <a:pt x="1435100" y="533400"/>
                    </a:lnTo>
                    <a:lnTo>
                      <a:pt x="1460500" y="527050"/>
                    </a:lnTo>
                    <a:lnTo>
                      <a:pt x="1492250" y="495300"/>
                    </a:lnTo>
                    <a:lnTo>
                      <a:pt x="1530350" y="450850"/>
                    </a:lnTo>
                    <a:lnTo>
                      <a:pt x="1905000" y="228600"/>
                    </a:lnTo>
                    <a:lnTo>
                      <a:pt x="2019300" y="234950"/>
                    </a:lnTo>
                    <a:lnTo>
                      <a:pt x="2152650" y="254000"/>
                    </a:lnTo>
                    <a:lnTo>
                      <a:pt x="2324100" y="241300"/>
                    </a:lnTo>
                    <a:lnTo>
                      <a:pt x="2495550" y="196850"/>
                    </a:lnTo>
                    <a:lnTo>
                      <a:pt x="2609850" y="177800"/>
                    </a:lnTo>
                    <a:lnTo>
                      <a:pt x="2692400" y="139700"/>
                    </a:lnTo>
                    <a:lnTo>
                      <a:pt x="2794000" y="133350"/>
                    </a:lnTo>
                    <a:lnTo>
                      <a:pt x="2876550" y="38100"/>
                    </a:lnTo>
                    <a:lnTo>
                      <a:pt x="3098800" y="0"/>
                    </a:lnTo>
                    <a:lnTo>
                      <a:pt x="3200400" y="19050"/>
                    </a:lnTo>
                    <a:lnTo>
                      <a:pt x="3263900" y="76200"/>
                    </a:lnTo>
                    <a:lnTo>
                      <a:pt x="3429000" y="400050"/>
                    </a:lnTo>
                    <a:lnTo>
                      <a:pt x="3422650" y="520700"/>
                    </a:lnTo>
                    <a:lnTo>
                      <a:pt x="3346450" y="565150"/>
                    </a:lnTo>
                    <a:lnTo>
                      <a:pt x="3333750" y="609600"/>
                    </a:lnTo>
                    <a:lnTo>
                      <a:pt x="3251200" y="654050"/>
                    </a:lnTo>
                    <a:lnTo>
                      <a:pt x="3181350" y="793750"/>
                    </a:lnTo>
                    <a:lnTo>
                      <a:pt x="3136900" y="800100"/>
                    </a:lnTo>
                    <a:lnTo>
                      <a:pt x="3124200" y="825500"/>
                    </a:lnTo>
                    <a:lnTo>
                      <a:pt x="3098800" y="825500"/>
                    </a:lnTo>
                    <a:lnTo>
                      <a:pt x="3136900" y="869950"/>
                    </a:lnTo>
                    <a:lnTo>
                      <a:pt x="3232150" y="1098550"/>
                    </a:lnTo>
                    <a:lnTo>
                      <a:pt x="3225800" y="1238250"/>
                    </a:lnTo>
                    <a:lnTo>
                      <a:pt x="3213100" y="1263650"/>
                    </a:lnTo>
                    <a:lnTo>
                      <a:pt x="3124200" y="1384300"/>
                    </a:lnTo>
                    <a:lnTo>
                      <a:pt x="3060700" y="1479550"/>
                    </a:lnTo>
                    <a:lnTo>
                      <a:pt x="2914650" y="1720850"/>
                    </a:lnTo>
                    <a:lnTo>
                      <a:pt x="2851150" y="1809750"/>
                    </a:lnTo>
                    <a:lnTo>
                      <a:pt x="2857500" y="1835150"/>
                    </a:lnTo>
                    <a:lnTo>
                      <a:pt x="2946400" y="1892300"/>
                    </a:lnTo>
                    <a:lnTo>
                      <a:pt x="3175000" y="1968500"/>
                    </a:lnTo>
                    <a:lnTo>
                      <a:pt x="3359150" y="2235200"/>
                    </a:lnTo>
                    <a:lnTo>
                      <a:pt x="3352800" y="2400300"/>
                    </a:lnTo>
                    <a:lnTo>
                      <a:pt x="3327400" y="2413000"/>
                    </a:lnTo>
                    <a:lnTo>
                      <a:pt x="3302000" y="2508250"/>
                    </a:lnTo>
                    <a:lnTo>
                      <a:pt x="3124200" y="2565400"/>
                    </a:lnTo>
                    <a:lnTo>
                      <a:pt x="3035300" y="2584450"/>
                    </a:lnTo>
                    <a:lnTo>
                      <a:pt x="3003550" y="2559050"/>
                    </a:lnTo>
                    <a:lnTo>
                      <a:pt x="2895600" y="2635250"/>
                    </a:lnTo>
                    <a:lnTo>
                      <a:pt x="2692400" y="2914650"/>
                    </a:lnTo>
                    <a:lnTo>
                      <a:pt x="2235200" y="3263900"/>
                    </a:lnTo>
                    <a:lnTo>
                      <a:pt x="2159000" y="3359150"/>
                    </a:lnTo>
                    <a:lnTo>
                      <a:pt x="2089150" y="3505200"/>
                    </a:lnTo>
                    <a:lnTo>
                      <a:pt x="2089150" y="3556000"/>
                    </a:lnTo>
                    <a:lnTo>
                      <a:pt x="2095500" y="3632200"/>
                    </a:lnTo>
                    <a:lnTo>
                      <a:pt x="2114550" y="3714750"/>
                    </a:lnTo>
                    <a:lnTo>
                      <a:pt x="2133600" y="3784600"/>
                    </a:lnTo>
                    <a:lnTo>
                      <a:pt x="2235200" y="3848100"/>
                    </a:lnTo>
                    <a:lnTo>
                      <a:pt x="2254250" y="3892550"/>
                    </a:lnTo>
                    <a:lnTo>
                      <a:pt x="2247900" y="3911600"/>
                    </a:lnTo>
                    <a:lnTo>
                      <a:pt x="2247900" y="4019550"/>
                    </a:lnTo>
                    <a:lnTo>
                      <a:pt x="2222500" y="4051300"/>
                    </a:lnTo>
                    <a:lnTo>
                      <a:pt x="2222500" y="4152900"/>
                    </a:lnTo>
                    <a:lnTo>
                      <a:pt x="2222500" y="4159250"/>
                    </a:lnTo>
                    <a:lnTo>
                      <a:pt x="2451100" y="4165600"/>
                    </a:lnTo>
                    <a:lnTo>
                      <a:pt x="2457450" y="4508500"/>
                    </a:lnTo>
                    <a:lnTo>
                      <a:pt x="6350" y="4527550"/>
                    </a:lnTo>
                    <a:close/>
                  </a:path>
                </a:pathLst>
              </a:cu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6" name="フリーフォーム: 図形 435">
                <a:extLst>
                  <a:ext uri="{FF2B5EF4-FFF2-40B4-BE49-F238E27FC236}">
                    <a16:creationId xmlns:a16="http://schemas.microsoft.com/office/drawing/2014/main" id="{C7C5D5E0-8326-4C89-AF5F-F128D964716F}"/>
                  </a:ext>
                </a:extLst>
              </p:cNvPr>
              <p:cNvSpPr/>
              <p:nvPr/>
            </p:nvSpPr>
            <p:spPr>
              <a:xfrm>
                <a:off x="4807540" y="2508037"/>
                <a:ext cx="463550" cy="279400"/>
              </a:xfrm>
              <a:custGeom>
                <a:avLst/>
                <a:gdLst>
                  <a:gd name="connsiteX0" fmla="*/ 0 w 463550"/>
                  <a:gd name="connsiteY0" fmla="*/ 228600 h 279400"/>
                  <a:gd name="connsiteX1" fmla="*/ 88900 w 463550"/>
                  <a:gd name="connsiteY1" fmla="*/ 279400 h 279400"/>
                  <a:gd name="connsiteX2" fmla="*/ 463550 w 463550"/>
                  <a:gd name="connsiteY2" fmla="*/ 266700 h 279400"/>
                  <a:gd name="connsiteX3" fmla="*/ 438150 w 463550"/>
                  <a:gd name="connsiteY3" fmla="*/ 165100 h 279400"/>
                  <a:gd name="connsiteX4" fmla="*/ 342900 w 463550"/>
                  <a:gd name="connsiteY4" fmla="*/ 0 h 279400"/>
                  <a:gd name="connsiteX5" fmla="*/ 165100 w 463550"/>
                  <a:gd name="connsiteY5" fmla="*/ 120650 h 279400"/>
                  <a:gd name="connsiteX6" fmla="*/ 0 w 463550"/>
                  <a:gd name="connsiteY6" fmla="*/ 2286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50" h="279400">
                    <a:moveTo>
                      <a:pt x="0" y="228600"/>
                    </a:moveTo>
                    <a:lnTo>
                      <a:pt x="88900" y="279400"/>
                    </a:lnTo>
                    <a:lnTo>
                      <a:pt x="463550" y="266700"/>
                    </a:lnTo>
                    <a:lnTo>
                      <a:pt x="438150" y="165100"/>
                    </a:lnTo>
                    <a:lnTo>
                      <a:pt x="342900" y="0"/>
                    </a:lnTo>
                    <a:lnTo>
                      <a:pt x="165100" y="120650"/>
                    </a:lnTo>
                    <a:lnTo>
                      <a:pt x="0" y="228600"/>
                    </a:lnTo>
                    <a:close/>
                  </a:path>
                </a:pathLst>
              </a:cu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4" name="フリーフォーム: 図形 433">
              <a:extLst>
                <a:ext uri="{FF2B5EF4-FFF2-40B4-BE49-F238E27FC236}">
                  <a16:creationId xmlns:a16="http://schemas.microsoft.com/office/drawing/2014/main" id="{AD7C1AC7-BF18-4737-A203-A73879D120CA}"/>
                </a:ext>
              </a:extLst>
            </p:cNvPr>
            <p:cNvSpPr/>
            <p:nvPr/>
          </p:nvSpPr>
          <p:spPr>
            <a:xfrm>
              <a:off x="2895600" y="2095500"/>
              <a:ext cx="292100" cy="438150"/>
            </a:xfrm>
            <a:custGeom>
              <a:avLst/>
              <a:gdLst>
                <a:gd name="connsiteX0" fmla="*/ 50800 w 292100"/>
                <a:gd name="connsiteY0" fmla="*/ 438150 h 438150"/>
                <a:gd name="connsiteX1" fmla="*/ 292100 w 292100"/>
                <a:gd name="connsiteY1" fmla="*/ 184150 h 438150"/>
                <a:gd name="connsiteX2" fmla="*/ 234950 w 292100"/>
                <a:gd name="connsiteY2" fmla="*/ 114300 h 438150"/>
                <a:gd name="connsiteX3" fmla="*/ 203200 w 292100"/>
                <a:gd name="connsiteY3" fmla="*/ 19050 h 438150"/>
                <a:gd name="connsiteX4" fmla="*/ 146050 w 292100"/>
                <a:gd name="connsiteY4" fmla="*/ 12700 h 438150"/>
                <a:gd name="connsiteX5" fmla="*/ 114300 w 292100"/>
                <a:gd name="connsiteY5" fmla="*/ 0 h 438150"/>
                <a:gd name="connsiteX6" fmla="*/ 88900 w 292100"/>
                <a:gd name="connsiteY6" fmla="*/ 0 h 438150"/>
                <a:gd name="connsiteX7" fmla="*/ 69850 w 292100"/>
                <a:gd name="connsiteY7" fmla="*/ 69850 h 438150"/>
                <a:gd name="connsiteX8" fmla="*/ 12700 w 292100"/>
                <a:gd name="connsiteY8" fmla="*/ 177800 h 438150"/>
                <a:gd name="connsiteX9" fmla="*/ 0 w 292100"/>
                <a:gd name="connsiteY9" fmla="*/ 209550 h 438150"/>
                <a:gd name="connsiteX10" fmla="*/ 50800 w 292100"/>
                <a:gd name="connsiteY10"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100" h="438150">
                  <a:moveTo>
                    <a:pt x="50800" y="438150"/>
                  </a:moveTo>
                  <a:lnTo>
                    <a:pt x="292100" y="184150"/>
                  </a:lnTo>
                  <a:lnTo>
                    <a:pt x="234950" y="114300"/>
                  </a:lnTo>
                  <a:lnTo>
                    <a:pt x="203200" y="19050"/>
                  </a:lnTo>
                  <a:lnTo>
                    <a:pt x="146050" y="12700"/>
                  </a:lnTo>
                  <a:lnTo>
                    <a:pt x="114300" y="0"/>
                  </a:lnTo>
                  <a:lnTo>
                    <a:pt x="88900" y="0"/>
                  </a:lnTo>
                  <a:lnTo>
                    <a:pt x="69850" y="69850"/>
                  </a:lnTo>
                  <a:lnTo>
                    <a:pt x="12700" y="177800"/>
                  </a:lnTo>
                  <a:lnTo>
                    <a:pt x="0" y="209550"/>
                  </a:lnTo>
                  <a:lnTo>
                    <a:pt x="50800" y="438150"/>
                  </a:lnTo>
                  <a:close/>
                </a:path>
              </a:pathLst>
            </a:cu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E676FEAD-B21C-4424-ABF6-50AB835B03F9}"/>
              </a:ext>
            </a:extLst>
          </p:cNvPr>
          <p:cNvGrpSpPr/>
          <p:nvPr/>
        </p:nvGrpSpPr>
        <p:grpSpPr>
          <a:xfrm>
            <a:off x="3039092" y="606383"/>
            <a:ext cx="5636428" cy="3119664"/>
            <a:chOff x="3334430" y="573544"/>
            <a:chExt cx="5636428" cy="3119664"/>
          </a:xfrm>
        </p:grpSpPr>
        <p:sp>
          <p:nvSpPr>
            <p:cNvPr id="2" name="思考の吹き出し: 雲形 1">
              <a:extLst>
                <a:ext uri="{FF2B5EF4-FFF2-40B4-BE49-F238E27FC236}">
                  <a16:creationId xmlns:a16="http://schemas.microsoft.com/office/drawing/2014/main" id="{55F0ADD3-014A-47D7-865B-43D1F0A3CD10}"/>
                </a:ext>
              </a:extLst>
            </p:cNvPr>
            <p:cNvSpPr/>
            <p:nvPr/>
          </p:nvSpPr>
          <p:spPr>
            <a:xfrm rot="211677">
              <a:off x="3334430" y="573544"/>
              <a:ext cx="4779808" cy="3119664"/>
            </a:xfrm>
            <a:prstGeom prst="cloudCallou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78AD1F1-8216-4D7C-84A6-8FD34125B4BE}"/>
                </a:ext>
              </a:extLst>
            </p:cNvPr>
            <p:cNvSpPr txBox="1"/>
            <p:nvPr/>
          </p:nvSpPr>
          <p:spPr>
            <a:xfrm>
              <a:off x="3902734" y="1615382"/>
              <a:ext cx="5068124" cy="1077218"/>
            </a:xfrm>
            <a:prstGeom prst="rect">
              <a:avLst/>
            </a:prstGeom>
            <a:noFill/>
          </p:spPr>
          <p:txBody>
            <a:bodyPr wrap="square" rtlCol="0">
              <a:spAutoFit/>
            </a:bodyPr>
            <a:lstStyle/>
            <a:p>
              <a:r>
                <a:rPr kumimoji="1" lang="ja-JP" altLang="en-US" sz="3200" dirty="0">
                  <a:latin typeface="+mn-ea"/>
                </a:rPr>
                <a:t>ハァ・・・</a:t>
              </a:r>
              <a:endParaRPr kumimoji="1" lang="en-US" altLang="ja-JP" sz="3200" dirty="0">
                <a:latin typeface="+mn-ea"/>
              </a:endParaRPr>
            </a:p>
            <a:p>
              <a:r>
                <a:rPr kumimoji="1" lang="ja-JP" altLang="en-US" sz="3200" dirty="0">
                  <a:latin typeface="+mn-ea"/>
                </a:rPr>
                <a:t>今日何しようかな？</a:t>
              </a:r>
            </a:p>
          </p:txBody>
        </p:sp>
      </p:grpSp>
    </p:spTree>
    <p:extLst>
      <p:ext uri="{BB962C8B-B14F-4D97-AF65-F5344CB8AC3E}">
        <p14:creationId xmlns:p14="http://schemas.microsoft.com/office/powerpoint/2010/main" val="231565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endCondLst>
                                    <p:cond evt="onNext" delay="0">
                                      <p:tgtEl>
                                        <p:sldTgt/>
                                      </p:tgtEl>
                                    </p:cond>
                                  </p:endCondLst>
                                  <p:childTnLst>
                                    <p:animRot by="5400000">
                                      <p:cBhvr>
                                        <p:cTn id="6" dur="1000" fill="hold"/>
                                        <p:tgtEl>
                                          <p:spTgt spid="305"/>
                                        </p:tgtEl>
                                        <p:attrNameLst>
                                          <p:attrName>r</p:attrName>
                                        </p:attrNameLst>
                                      </p:cBhvr>
                                    </p:animRot>
                                  </p:childTnLst>
                                </p:cTn>
                              </p:par>
                              <p:par>
                                <p:cTn id="7" presetID="8" presetClass="emph" presetSubtype="0" repeatCount="indefinite" autoRev="1" fill="hold" nodeType="withEffect">
                                  <p:stCondLst>
                                    <p:cond delay="0"/>
                                  </p:stCondLst>
                                  <p:endCondLst>
                                    <p:cond evt="onNext" delay="0">
                                      <p:tgtEl>
                                        <p:sldTgt/>
                                      </p:tgtEl>
                                    </p:cond>
                                  </p:endCondLst>
                                  <p:childTnLst>
                                    <p:animRot by="-5400000">
                                      <p:cBhvr>
                                        <p:cTn id="8" dur="1000" fill="hold"/>
                                        <p:tgtEl>
                                          <p:spTgt spid="308"/>
                                        </p:tgtEl>
                                        <p:attrNameLst>
                                          <p:attrName>r</p:attrName>
                                        </p:attrNameLst>
                                      </p:cBhvr>
                                    </p:animRot>
                                  </p:childTnLst>
                                </p:cTn>
                              </p:par>
                              <p:par>
                                <p:cTn id="9" presetID="8" presetClass="emph" presetSubtype="0" repeatCount="indefinite" autoRev="1" fill="hold" nodeType="withEffect">
                                  <p:stCondLst>
                                    <p:cond delay="0"/>
                                  </p:stCondLst>
                                  <p:endCondLst>
                                    <p:cond evt="onNext" delay="0">
                                      <p:tgtEl>
                                        <p:sldTgt/>
                                      </p:tgtEl>
                                    </p:cond>
                                  </p:endCondLst>
                                  <p:childTnLst>
                                    <p:animRot by="5400000">
                                      <p:cBhvr>
                                        <p:cTn id="10" dur="1000" fill="hold"/>
                                        <p:tgtEl>
                                          <p:spTgt spid="312"/>
                                        </p:tgtEl>
                                        <p:attrNameLst>
                                          <p:attrName>r</p:attrName>
                                        </p:attrNameLst>
                                      </p:cBhvr>
                                    </p:animRot>
                                  </p:childTnLst>
                                </p:cTn>
                              </p:par>
                              <p:par>
                                <p:cTn id="11" presetID="8" presetClass="emph" presetSubtype="0" repeatCount="indefinite" autoRev="1" fill="hold" nodeType="withEffect">
                                  <p:stCondLst>
                                    <p:cond delay="0"/>
                                  </p:stCondLst>
                                  <p:endCondLst>
                                    <p:cond evt="onNext" delay="0">
                                      <p:tgtEl>
                                        <p:sldTgt/>
                                      </p:tgtEl>
                                    </p:cond>
                                  </p:endCondLst>
                                  <p:childTnLst>
                                    <p:animRot by="-5400000">
                                      <p:cBhvr>
                                        <p:cTn id="12" dur="1000" fill="hold"/>
                                        <p:tgtEl>
                                          <p:spTgt spid="315"/>
                                        </p:tgtEl>
                                        <p:attrNameLst>
                                          <p:attrName>r</p:attrName>
                                        </p:attrNameLst>
                                      </p:cBhvr>
                                    </p:animRot>
                                  </p:childTnLst>
                                </p:cTn>
                              </p:par>
                              <p:par>
                                <p:cTn id="13" presetID="35" presetClass="path" presetSubtype="0" repeatCount="indefinite" fill="hold" nodeType="withEffect">
                                  <p:stCondLst>
                                    <p:cond delay="100"/>
                                  </p:stCondLst>
                                  <p:endCondLst>
                                    <p:cond evt="onNext" delay="0">
                                      <p:tgtEl>
                                        <p:sldTgt/>
                                      </p:tgtEl>
                                    </p:cond>
                                  </p:endCondLst>
                                  <p:childTnLst>
                                    <p:animMotion origin="layout" path="M 3.61111E-6 -2.96296E-6 L -1.01233 -2.96296E-6 " pathEditMode="relative" rAng="0" ptsTypes="AA">
                                      <p:cBhvr>
                                        <p:cTn id="14" dur="4900" fill="hold"/>
                                        <p:tgtEl>
                                          <p:spTgt spid="324"/>
                                        </p:tgtEl>
                                        <p:attrNameLst>
                                          <p:attrName>ppt_x</p:attrName>
                                          <p:attrName>ppt_y</p:attrName>
                                        </p:attrNameLst>
                                      </p:cBhvr>
                                      <p:rCtr x="-50625" y="0"/>
                                    </p:animMotion>
                                  </p:childTnLst>
                                </p:cTn>
                              </p:par>
                              <p:par>
                                <p:cTn id="15" presetID="35" presetClass="path" presetSubtype="0" repeatCount="indefinite" fill="hold" nodeType="withEffect">
                                  <p:stCondLst>
                                    <p:cond delay="0"/>
                                  </p:stCondLst>
                                  <p:endCondLst>
                                    <p:cond evt="onNext" delay="0">
                                      <p:tgtEl>
                                        <p:sldTgt/>
                                      </p:tgtEl>
                                    </p:cond>
                                  </p:endCondLst>
                                  <p:childTnLst>
                                    <p:animMotion origin="layout" path="M -3.05556E-6 -1.85185E-6 L -1.01232 -1.85185E-6 " pathEditMode="relative" rAng="0" ptsTypes="AA">
                                      <p:cBhvr>
                                        <p:cTn id="16" dur="5000" fill="hold"/>
                                        <p:tgtEl>
                                          <p:spTgt spid="327"/>
                                        </p:tgtEl>
                                        <p:attrNameLst>
                                          <p:attrName>ppt_x</p:attrName>
                                          <p:attrName>ppt_y</p:attrName>
                                        </p:attrNameLst>
                                      </p:cBhvr>
                                      <p:rCtr x="-50625" y="0"/>
                                    </p:animMotion>
                                  </p:childTnLst>
                                </p:cTn>
                              </p:par>
                              <p:par>
                                <p:cTn id="17" presetID="35" presetClass="path" presetSubtype="0" repeatCount="indefinite" fill="hold" nodeType="withEffect">
                                  <p:stCondLst>
                                    <p:cond delay="0"/>
                                  </p:stCondLst>
                                  <p:endCondLst>
                                    <p:cond evt="onNext" delay="0">
                                      <p:tgtEl>
                                        <p:sldTgt/>
                                      </p:tgtEl>
                                    </p:cond>
                                  </p:endCondLst>
                                  <p:childTnLst>
                                    <p:animMotion origin="layout" path="M 2.22222E-6 -2.96296E-6 L -1.01233 -2.96296E-6 " pathEditMode="relative" rAng="0" ptsTypes="AA">
                                      <p:cBhvr>
                                        <p:cTn id="18" dur="5000" fill="hold"/>
                                        <p:tgtEl>
                                          <p:spTgt spid="330"/>
                                        </p:tgtEl>
                                        <p:attrNameLst>
                                          <p:attrName>ppt_x</p:attrName>
                                          <p:attrName>ppt_y</p:attrName>
                                        </p:attrNameLst>
                                      </p:cBhvr>
                                      <p:rCtr x="-50625" y="0"/>
                                    </p:animMotion>
                                  </p:childTnLst>
                                </p:cTn>
                              </p:par>
                              <p:par>
                                <p:cTn id="19" presetID="35" presetClass="path" presetSubtype="0" repeatCount="indefinite" fill="hold" nodeType="withEffect">
                                  <p:stCondLst>
                                    <p:cond delay="0"/>
                                  </p:stCondLst>
                                  <p:endCondLst>
                                    <p:cond evt="onNext" delay="0">
                                      <p:tgtEl>
                                        <p:sldTgt/>
                                      </p:tgtEl>
                                    </p:cond>
                                  </p:endCondLst>
                                  <p:childTnLst>
                                    <p:animMotion origin="layout" path="M -3.61111E-6 -1.85185E-6 L -1.01232 -1.85185E-6 " pathEditMode="relative" rAng="0" ptsTypes="AA">
                                      <p:cBhvr>
                                        <p:cTn id="20" dur="5000" fill="hold"/>
                                        <p:tgtEl>
                                          <p:spTgt spid="333"/>
                                        </p:tgtEl>
                                        <p:attrNameLst>
                                          <p:attrName>ppt_x</p:attrName>
                                          <p:attrName>ppt_y</p:attrName>
                                        </p:attrNameLst>
                                      </p:cBhvr>
                                      <p:rCtr x="-50608" y="0"/>
                                    </p:animMotion>
                                  </p:childTnLst>
                                </p:cTn>
                              </p:par>
                              <p:par>
                                <p:cTn id="21" presetID="35" presetClass="path" presetSubtype="0" repeatCount="indefinite" fill="hold" nodeType="withEffect">
                                  <p:stCondLst>
                                    <p:cond delay="0"/>
                                  </p:stCondLst>
                                  <p:endCondLst>
                                    <p:cond evt="onNext" delay="0">
                                      <p:tgtEl>
                                        <p:sldTgt/>
                                      </p:tgtEl>
                                    </p:cond>
                                  </p:endCondLst>
                                  <p:childTnLst>
                                    <p:animMotion origin="layout" path="M -2.5E-6 -4.81481E-6 L -1.01232 -4.81481E-6 " pathEditMode="relative" rAng="0" ptsTypes="AA">
                                      <p:cBhvr>
                                        <p:cTn id="22" dur="5000" fill="hold"/>
                                        <p:tgtEl>
                                          <p:spTgt spid="336"/>
                                        </p:tgtEl>
                                        <p:attrNameLst>
                                          <p:attrName>ppt_x</p:attrName>
                                          <p:attrName>ppt_y</p:attrName>
                                        </p:attrNameLst>
                                      </p:cBhvr>
                                      <p:rCtr x="-50608" y="0"/>
                                    </p:animMotion>
                                  </p:childTnLst>
                                </p:cTn>
                              </p:par>
                              <p:par>
                                <p:cTn id="23" presetID="35" presetClass="path" presetSubtype="0" repeatCount="indefinite" fill="hold" nodeType="withEffect">
                                  <p:stCondLst>
                                    <p:cond delay="0"/>
                                  </p:stCondLst>
                                  <p:endCondLst>
                                    <p:cond evt="onNext" delay="0">
                                      <p:tgtEl>
                                        <p:sldTgt/>
                                      </p:tgtEl>
                                    </p:cond>
                                  </p:endCondLst>
                                  <p:childTnLst>
                                    <p:animMotion origin="layout" path="M 1.94444E-6 4.44444E-6 L -1.01233 4.44444E-6 " pathEditMode="relative" rAng="0" ptsTypes="AA">
                                      <p:cBhvr>
                                        <p:cTn id="24" dur="5000" fill="hold"/>
                                        <p:tgtEl>
                                          <p:spTgt spid="339"/>
                                        </p:tgtEl>
                                        <p:attrNameLst>
                                          <p:attrName>ppt_x</p:attrName>
                                          <p:attrName>ppt_y</p:attrName>
                                        </p:attrNameLst>
                                      </p:cBhvr>
                                      <p:rCtr x="-50608" y="0"/>
                                    </p:animMotion>
                                  </p:childTnLst>
                                </p:cTn>
                              </p:par>
                              <p:par>
                                <p:cTn id="25" presetID="35" presetClass="path" presetSubtype="0" repeatCount="indefinite" fill="hold" nodeType="withEffect">
                                  <p:stCondLst>
                                    <p:cond delay="100"/>
                                  </p:stCondLst>
                                  <p:endCondLst>
                                    <p:cond evt="onNext" delay="0">
                                      <p:tgtEl>
                                        <p:sldTgt/>
                                      </p:tgtEl>
                                    </p:cond>
                                  </p:endCondLst>
                                  <p:childTnLst>
                                    <p:animMotion origin="layout" path="M -3.33333E-6 4.07407E-6 L -1.01232 4.07407E-6 " pathEditMode="relative" rAng="0" ptsTypes="AA">
                                      <p:cBhvr>
                                        <p:cTn id="26" dur="4900" fill="hold"/>
                                        <p:tgtEl>
                                          <p:spTgt spid="414"/>
                                        </p:tgtEl>
                                        <p:attrNameLst>
                                          <p:attrName>ppt_x</p:attrName>
                                          <p:attrName>ppt_y</p:attrName>
                                        </p:attrNameLst>
                                      </p:cBhvr>
                                      <p:rCtr x="-50625" y="0"/>
                                    </p:animMotion>
                                  </p:childTnLst>
                                </p:cTn>
                              </p:par>
                              <p:par>
                                <p:cTn id="27" presetID="35" presetClass="path" presetSubtype="0" repeatCount="indefinite" fill="hold" nodeType="withEffect">
                                  <p:stCondLst>
                                    <p:cond delay="0"/>
                                  </p:stCondLst>
                                  <p:endCondLst>
                                    <p:cond evt="onNext" delay="0">
                                      <p:tgtEl>
                                        <p:sldTgt/>
                                      </p:tgtEl>
                                    </p:cond>
                                  </p:endCondLst>
                                  <p:childTnLst>
                                    <p:animMotion origin="layout" path="M 3.61111E-6 -3.33333E-6 L -1.01233 -3.33333E-6 " pathEditMode="relative" rAng="0" ptsTypes="AA">
                                      <p:cBhvr>
                                        <p:cTn id="28" dur="5000" fill="hold"/>
                                        <p:tgtEl>
                                          <p:spTgt spid="417"/>
                                        </p:tgtEl>
                                        <p:attrNameLst>
                                          <p:attrName>ppt_x</p:attrName>
                                          <p:attrName>ppt_y</p:attrName>
                                        </p:attrNameLst>
                                      </p:cBhvr>
                                      <p:rCtr x="-50625" y="0"/>
                                    </p:animMotion>
                                  </p:childTnLst>
                                </p:cTn>
                              </p:par>
                              <p:par>
                                <p:cTn id="29" presetID="35" presetClass="path" presetSubtype="0" repeatCount="indefinite" fill="hold" nodeType="withEffect">
                                  <p:stCondLst>
                                    <p:cond delay="0"/>
                                  </p:stCondLst>
                                  <p:endCondLst>
                                    <p:cond evt="onNext" delay="0">
                                      <p:tgtEl>
                                        <p:sldTgt/>
                                      </p:tgtEl>
                                    </p:cond>
                                  </p:endCondLst>
                                  <p:childTnLst>
                                    <p:animMotion origin="layout" path="M -4.72222E-6 4.07407E-6 L -1.01232 4.07407E-6 " pathEditMode="relative" rAng="0" ptsTypes="AA">
                                      <p:cBhvr>
                                        <p:cTn id="30" dur="5000" fill="hold"/>
                                        <p:tgtEl>
                                          <p:spTgt spid="420"/>
                                        </p:tgtEl>
                                        <p:attrNameLst>
                                          <p:attrName>ppt_x</p:attrName>
                                          <p:attrName>ppt_y</p:attrName>
                                        </p:attrNameLst>
                                      </p:cBhvr>
                                      <p:rCtr x="-50625" y="0"/>
                                    </p:animMotion>
                                  </p:childTnLst>
                                </p:cTn>
                              </p:par>
                              <p:par>
                                <p:cTn id="31" presetID="35" presetClass="path" presetSubtype="0" repeatCount="indefinite" fill="hold" nodeType="withEffect">
                                  <p:stCondLst>
                                    <p:cond delay="0"/>
                                  </p:stCondLst>
                                  <p:endCondLst>
                                    <p:cond evt="onNext" delay="0">
                                      <p:tgtEl>
                                        <p:sldTgt/>
                                      </p:tgtEl>
                                    </p:cond>
                                  </p:endCondLst>
                                  <p:childTnLst>
                                    <p:animMotion origin="layout" path="M 3.05556E-6 -3.33333E-6 L -1.01233 -3.33333E-6 " pathEditMode="relative" rAng="0" ptsTypes="AA">
                                      <p:cBhvr>
                                        <p:cTn id="32" dur="5000" fill="hold"/>
                                        <p:tgtEl>
                                          <p:spTgt spid="423"/>
                                        </p:tgtEl>
                                        <p:attrNameLst>
                                          <p:attrName>ppt_x</p:attrName>
                                          <p:attrName>ppt_y</p:attrName>
                                        </p:attrNameLst>
                                      </p:cBhvr>
                                      <p:rCtr x="-50625" y="0"/>
                                    </p:animMotion>
                                  </p:childTnLst>
                                </p:cTn>
                              </p:par>
                              <p:par>
                                <p:cTn id="33" presetID="35" presetClass="path" presetSubtype="0" repeatCount="indefinite" fill="hold" nodeType="withEffect">
                                  <p:stCondLst>
                                    <p:cond delay="0"/>
                                  </p:stCondLst>
                                  <p:endCondLst>
                                    <p:cond evt="onNext" delay="0">
                                      <p:tgtEl>
                                        <p:sldTgt/>
                                      </p:tgtEl>
                                    </p:cond>
                                  </p:endCondLst>
                                  <p:childTnLst>
                                    <p:animMotion origin="layout" path="M 4.16667E-6 3.7037E-6 L -1.01233 3.7037E-6 " pathEditMode="relative" rAng="0" ptsTypes="AA">
                                      <p:cBhvr>
                                        <p:cTn id="34" dur="5000" fill="hold"/>
                                        <p:tgtEl>
                                          <p:spTgt spid="426"/>
                                        </p:tgtEl>
                                        <p:attrNameLst>
                                          <p:attrName>ppt_x</p:attrName>
                                          <p:attrName>ppt_y</p:attrName>
                                        </p:attrNameLst>
                                      </p:cBhvr>
                                      <p:rCtr x="-50625" y="0"/>
                                    </p:animMotion>
                                  </p:childTnLst>
                                </p:cTn>
                              </p:par>
                              <p:par>
                                <p:cTn id="35" presetID="35" presetClass="path" presetSubtype="0" repeatCount="indefinite" fill="hold" nodeType="withEffect">
                                  <p:stCondLst>
                                    <p:cond delay="0"/>
                                  </p:stCondLst>
                                  <p:endCondLst>
                                    <p:cond evt="onNext" delay="0">
                                      <p:tgtEl>
                                        <p:sldTgt/>
                                      </p:tgtEl>
                                    </p:cond>
                                  </p:endCondLst>
                                  <p:childTnLst>
                                    <p:animMotion origin="layout" path="M -1.38889E-6 2.96296E-6 L -1.01232 2.96296E-6 " pathEditMode="relative" rAng="0" ptsTypes="AA">
                                      <p:cBhvr>
                                        <p:cTn id="36" dur="5000" fill="hold"/>
                                        <p:tgtEl>
                                          <p:spTgt spid="429"/>
                                        </p:tgtEl>
                                        <p:attrNameLst>
                                          <p:attrName>ppt_x</p:attrName>
                                          <p:attrName>ppt_y</p:attrName>
                                        </p:attrNameLst>
                                      </p:cBhvr>
                                      <p:rCtr x="-50625" y="0"/>
                                    </p:animMotion>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0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1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1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E1E24FA4-1EAC-4D99-B2B0-B48F663A27A7}"/>
              </a:ext>
            </a:extLst>
          </p:cNvPr>
          <p:cNvSpPr/>
          <p:nvPr/>
        </p:nvSpPr>
        <p:spPr>
          <a:xfrm>
            <a:off x="0" y="0"/>
            <a:ext cx="9125743" cy="6858000"/>
          </a:xfrm>
          <a:prstGeom prst="rect">
            <a:avLst/>
          </a:prstGeom>
          <a:solidFill>
            <a:schemeClr val="tx1">
              <a:lumMod val="85000"/>
              <a:lumOff val="15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071A2C95-D0B4-4C91-8814-7E97EF740E67}"/>
              </a:ext>
            </a:extLst>
          </p:cNvPr>
          <p:cNvSpPr/>
          <p:nvPr/>
        </p:nvSpPr>
        <p:spPr>
          <a:xfrm>
            <a:off x="6030664" y="2257511"/>
            <a:ext cx="1349829" cy="1648408"/>
          </a:xfrm>
          <a:custGeom>
            <a:avLst/>
            <a:gdLst>
              <a:gd name="connsiteX0" fmla="*/ 49763 w 1349829"/>
              <a:gd name="connsiteY0" fmla="*/ 808653 h 1648408"/>
              <a:gd name="connsiteX1" fmla="*/ 0 w 1349829"/>
              <a:gd name="connsiteY1" fmla="*/ 279918 h 1648408"/>
              <a:gd name="connsiteX2" fmla="*/ 149290 w 1349829"/>
              <a:gd name="connsiteY2" fmla="*/ 510073 h 1648408"/>
              <a:gd name="connsiteX3" fmla="*/ 6221 w 1349829"/>
              <a:gd name="connsiteY3" fmla="*/ 136849 h 1648408"/>
              <a:gd name="connsiteX4" fmla="*/ 373225 w 1349829"/>
              <a:gd name="connsiteY4" fmla="*/ 360783 h 1648408"/>
              <a:gd name="connsiteX5" fmla="*/ 335902 w 1349829"/>
              <a:gd name="connsiteY5" fmla="*/ 0 h 1648408"/>
              <a:gd name="connsiteX6" fmla="*/ 603380 w 1349829"/>
              <a:gd name="connsiteY6" fmla="*/ 367004 h 1648408"/>
              <a:gd name="connsiteX7" fmla="*/ 802433 w 1349829"/>
              <a:gd name="connsiteY7" fmla="*/ 0 h 1648408"/>
              <a:gd name="connsiteX8" fmla="*/ 864637 w 1349829"/>
              <a:gd name="connsiteY8" fmla="*/ 422987 h 1648408"/>
              <a:gd name="connsiteX9" fmla="*/ 1101012 w 1349829"/>
              <a:gd name="connsiteY9" fmla="*/ 323461 h 1648408"/>
              <a:gd name="connsiteX10" fmla="*/ 1032588 w 1349829"/>
              <a:gd name="connsiteY10" fmla="*/ 721567 h 1648408"/>
              <a:gd name="connsiteX11" fmla="*/ 1349829 w 1349829"/>
              <a:gd name="connsiteY11" fmla="*/ 765110 h 1648408"/>
              <a:gd name="connsiteX12" fmla="*/ 945502 w 1349829"/>
              <a:gd name="connsiteY12" fmla="*/ 1020147 h 1648408"/>
              <a:gd name="connsiteX13" fmla="*/ 1312506 w 1349829"/>
              <a:gd name="connsiteY13" fmla="*/ 1212979 h 1648408"/>
              <a:gd name="connsiteX14" fmla="*/ 752670 w 1349829"/>
              <a:gd name="connsiteY14" fmla="*/ 1206759 h 1648408"/>
              <a:gd name="connsiteX15" fmla="*/ 995266 w 1349829"/>
              <a:gd name="connsiteY15" fmla="*/ 1648408 h 1648408"/>
              <a:gd name="connsiteX16" fmla="*/ 603380 w 1349829"/>
              <a:gd name="connsiteY16" fmla="*/ 1318726 h 1648408"/>
              <a:gd name="connsiteX17" fmla="*/ 528735 w 1349829"/>
              <a:gd name="connsiteY17" fmla="*/ 1642187 h 1648408"/>
              <a:gd name="connsiteX18" fmla="*/ 317241 w 1349829"/>
              <a:gd name="connsiteY18" fmla="*/ 1268963 h 1648408"/>
              <a:gd name="connsiteX19" fmla="*/ 49763 w 1349829"/>
              <a:gd name="connsiteY19" fmla="*/ 808653 h 16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9829" h="1648408">
                <a:moveTo>
                  <a:pt x="49763" y="808653"/>
                </a:moveTo>
                <a:lnTo>
                  <a:pt x="0" y="279918"/>
                </a:lnTo>
                <a:lnTo>
                  <a:pt x="149290" y="510073"/>
                </a:lnTo>
                <a:lnTo>
                  <a:pt x="6221" y="136849"/>
                </a:lnTo>
                <a:lnTo>
                  <a:pt x="373225" y="360783"/>
                </a:lnTo>
                <a:lnTo>
                  <a:pt x="335902" y="0"/>
                </a:lnTo>
                <a:lnTo>
                  <a:pt x="603380" y="367004"/>
                </a:lnTo>
                <a:lnTo>
                  <a:pt x="802433" y="0"/>
                </a:lnTo>
                <a:lnTo>
                  <a:pt x="864637" y="422987"/>
                </a:lnTo>
                <a:lnTo>
                  <a:pt x="1101012" y="323461"/>
                </a:lnTo>
                <a:lnTo>
                  <a:pt x="1032588" y="721567"/>
                </a:lnTo>
                <a:lnTo>
                  <a:pt x="1349829" y="765110"/>
                </a:lnTo>
                <a:lnTo>
                  <a:pt x="945502" y="1020147"/>
                </a:lnTo>
                <a:lnTo>
                  <a:pt x="1312506" y="1212979"/>
                </a:lnTo>
                <a:lnTo>
                  <a:pt x="752670" y="1206759"/>
                </a:lnTo>
                <a:lnTo>
                  <a:pt x="995266" y="1648408"/>
                </a:lnTo>
                <a:lnTo>
                  <a:pt x="603380" y="1318726"/>
                </a:lnTo>
                <a:lnTo>
                  <a:pt x="528735" y="1642187"/>
                </a:lnTo>
                <a:lnTo>
                  <a:pt x="317241" y="1268963"/>
                </a:lnTo>
                <a:lnTo>
                  <a:pt x="49763" y="808653"/>
                </a:lnTo>
                <a:close/>
              </a:path>
            </a:pathLst>
          </a:custGeom>
          <a:solidFill>
            <a:srgbClr val="6A310A"/>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0889128-25B7-499A-9794-967867D796A6}"/>
              </a:ext>
            </a:extLst>
          </p:cNvPr>
          <p:cNvGrpSpPr/>
          <p:nvPr/>
        </p:nvGrpSpPr>
        <p:grpSpPr>
          <a:xfrm rot="21380480">
            <a:off x="2596241" y="2584579"/>
            <a:ext cx="4590662" cy="1779037"/>
            <a:chOff x="2519265" y="2649894"/>
            <a:chExt cx="4590662" cy="1779037"/>
          </a:xfrm>
          <a:solidFill>
            <a:schemeClr val="accent1"/>
          </a:solidFill>
        </p:grpSpPr>
        <p:sp>
          <p:nvSpPr>
            <p:cNvPr id="3" name="楕円 2">
              <a:extLst>
                <a:ext uri="{FF2B5EF4-FFF2-40B4-BE49-F238E27FC236}">
                  <a16:creationId xmlns:a16="http://schemas.microsoft.com/office/drawing/2014/main" id="{B6F96134-63CF-4547-A276-358A7F93A0AC}"/>
                </a:ext>
              </a:extLst>
            </p:cNvPr>
            <p:cNvSpPr/>
            <p:nvPr/>
          </p:nvSpPr>
          <p:spPr>
            <a:xfrm>
              <a:off x="5914395" y="2842726"/>
              <a:ext cx="971596" cy="9715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80EF6581-1EF7-4889-A1C9-8257C70B4B01}"/>
                </a:ext>
              </a:extLst>
            </p:cNvPr>
            <p:cNvSpPr/>
            <p:nvPr/>
          </p:nvSpPr>
          <p:spPr>
            <a:xfrm>
              <a:off x="4565780" y="2649894"/>
              <a:ext cx="1194318" cy="709126"/>
            </a:xfrm>
            <a:custGeom>
              <a:avLst/>
              <a:gdLst>
                <a:gd name="connsiteX0" fmla="*/ 1194318 w 1194318"/>
                <a:gd name="connsiteY0" fmla="*/ 516294 h 709126"/>
                <a:gd name="connsiteX1" fmla="*/ 1194318 w 1194318"/>
                <a:gd name="connsiteY1" fmla="*/ 516294 h 709126"/>
                <a:gd name="connsiteX2" fmla="*/ 696685 w 1194318"/>
                <a:gd name="connsiteY2" fmla="*/ 0 h 709126"/>
                <a:gd name="connsiteX3" fmla="*/ 566057 w 1194318"/>
                <a:gd name="connsiteY3" fmla="*/ 43543 h 709126"/>
                <a:gd name="connsiteX4" fmla="*/ 485191 w 1194318"/>
                <a:gd name="connsiteY4" fmla="*/ 31102 h 709126"/>
                <a:gd name="connsiteX5" fmla="*/ 12440 w 1194318"/>
                <a:gd name="connsiteY5" fmla="*/ 497633 h 709126"/>
                <a:gd name="connsiteX6" fmla="*/ 0 w 1194318"/>
                <a:gd name="connsiteY6" fmla="*/ 622041 h 709126"/>
                <a:gd name="connsiteX7" fmla="*/ 99526 w 1194318"/>
                <a:gd name="connsiteY7" fmla="*/ 709126 h 709126"/>
                <a:gd name="connsiteX8" fmla="*/ 261257 w 1194318"/>
                <a:gd name="connsiteY8" fmla="*/ 671804 h 709126"/>
                <a:gd name="connsiteX9" fmla="*/ 603379 w 1194318"/>
                <a:gd name="connsiteY9" fmla="*/ 292359 h 709126"/>
                <a:gd name="connsiteX10" fmla="*/ 951722 w 1194318"/>
                <a:gd name="connsiteY10" fmla="*/ 547396 h 709126"/>
                <a:gd name="connsiteX11" fmla="*/ 1194318 w 1194318"/>
                <a:gd name="connsiteY11" fmla="*/ 516294 h 70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318" h="709126">
                  <a:moveTo>
                    <a:pt x="1194318" y="516294"/>
                  </a:moveTo>
                  <a:lnTo>
                    <a:pt x="1194318" y="516294"/>
                  </a:lnTo>
                  <a:lnTo>
                    <a:pt x="696685" y="0"/>
                  </a:lnTo>
                  <a:lnTo>
                    <a:pt x="566057" y="43543"/>
                  </a:lnTo>
                  <a:lnTo>
                    <a:pt x="485191" y="31102"/>
                  </a:lnTo>
                  <a:lnTo>
                    <a:pt x="12440" y="497633"/>
                  </a:lnTo>
                  <a:lnTo>
                    <a:pt x="0" y="622041"/>
                  </a:lnTo>
                  <a:lnTo>
                    <a:pt x="99526" y="709126"/>
                  </a:lnTo>
                  <a:lnTo>
                    <a:pt x="261257" y="671804"/>
                  </a:lnTo>
                  <a:lnTo>
                    <a:pt x="603379" y="292359"/>
                  </a:lnTo>
                  <a:lnTo>
                    <a:pt x="951722" y="547396"/>
                  </a:lnTo>
                  <a:lnTo>
                    <a:pt x="1194318" y="516294"/>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9F9BA4FC-4935-460C-A9FE-27F63B99C371}"/>
                </a:ext>
              </a:extLst>
            </p:cNvPr>
            <p:cNvSpPr/>
            <p:nvPr/>
          </p:nvSpPr>
          <p:spPr>
            <a:xfrm>
              <a:off x="4366727" y="3153747"/>
              <a:ext cx="1760375" cy="1256522"/>
            </a:xfrm>
            <a:custGeom>
              <a:avLst/>
              <a:gdLst>
                <a:gd name="connsiteX0" fmla="*/ 1542661 w 1760375"/>
                <a:gd name="connsiteY0" fmla="*/ 174171 h 1256522"/>
                <a:gd name="connsiteX1" fmla="*/ 1418253 w 1760375"/>
                <a:gd name="connsiteY1" fmla="*/ 0 h 1256522"/>
                <a:gd name="connsiteX2" fmla="*/ 1138334 w 1760375"/>
                <a:gd name="connsiteY2" fmla="*/ 18661 h 1256522"/>
                <a:gd name="connsiteX3" fmla="*/ 99526 w 1760375"/>
                <a:gd name="connsiteY3" fmla="*/ 279918 h 1256522"/>
                <a:gd name="connsiteX4" fmla="*/ 37322 w 1760375"/>
                <a:gd name="connsiteY4" fmla="*/ 329682 h 1256522"/>
                <a:gd name="connsiteX5" fmla="*/ 12440 w 1760375"/>
                <a:gd name="connsiteY5" fmla="*/ 435429 h 1256522"/>
                <a:gd name="connsiteX6" fmla="*/ 0 w 1760375"/>
                <a:gd name="connsiteY6" fmla="*/ 559837 h 1256522"/>
                <a:gd name="connsiteX7" fmla="*/ 118187 w 1760375"/>
                <a:gd name="connsiteY7" fmla="*/ 1150775 h 1256522"/>
                <a:gd name="connsiteX8" fmla="*/ 242595 w 1760375"/>
                <a:gd name="connsiteY8" fmla="*/ 1256522 h 1256522"/>
                <a:gd name="connsiteX9" fmla="*/ 1486677 w 1760375"/>
                <a:gd name="connsiteY9" fmla="*/ 1107233 h 1256522"/>
                <a:gd name="connsiteX10" fmla="*/ 1685730 w 1760375"/>
                <a:gd name="connsiteY10" fmla="*/ 883298 h 1256522"/>
                <a:gd name="connsiteX11" fmla="*/ 1660849 w 1760375"/>
                <a:gd name="connsiteY11" fmla="*/ 634482 h 1256522"/>
                <a:gd name="connsiteX12" fmla="*/ 1760375 w 1760375"/>
                <a:gd name="connsiteY12" fmla="*/ 553616 h 1256522"/>
                <a:gd name="connsiteX13" fmla="*/ 1542661 w 1760375"/>
                <a:gd name="connsiteY13" fmla="*/ 174171 h 125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0375" h="1256522">
                  <a:moveTo>
                    <a:pt x="1542661" y="174171"/>
                  </a:moveTo>
                  <a:lnTo>
                    <a:pt x="1418253" y="0"/>
                  </a:lnTo>
                  <a:lnTo>
                    <a:pt x="1138334" y="18661"/>
                  </a:lnTo>
                  <a:lnTo>
                    <a:pt x="99526" y="279918"/>
                  </a:lnTo>
                  <a:lnTo>
                    <a:pt x="37322" y="329682"/>
                  </a:lnTo>
                  <a:lnTo>
                    <a:pt x="12440" y="435429"/>
                  </a:lnTo>
                  <a:lnTo>
                    <a:pt x="0" y="559837"/>
                  </a:lnTo>
                  <a:lnTo>
                    <a:pt x="118187" y="1150775"/>
                  </a:lnTo>
                  <a:lnTo>
                    <a:pt x="242595" y="1256522"/>
                  </a:lnTo>
                  <a:lnTo>
                    <a:pt x="1486677" y="1107233"/>
                  </a:lnTo>
                  <a:lnTo>
                    <a:pt x="1685730" y="883298"/>
                  </a:lnTo>
                  <a:lnTo>
                    <a:pt x="1660849" y="634482"/>
                  </a:lnTo>
                  <a:lnTo>
                    <a:pt x="1760375" y="553616"/>
                  </a:lnTo>
                  <a:lnTo>
                    <a:pt x="1542661" y="174171"/>
                  </a:lnTo>
                  <a:close/>
                </a:path>
              </a:pathLst>
            </a:custGeom>
            <a:grpFill/>
            <a:ln>
              <a:solidFill>
                <a:schemeClr val="tx1"/>
              </a:solidFill>
            </a:ln>
            <a:effectLst>
              <a:outerShdw blurRad="50800" dist="50800" dir="5400000" sx="1000" sy="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4F85986F-CC5F-405E-909F-20D0E2D2E6FC}"/>
                </a:ext>
              </a:extLst>
            </p:cNvPr>
            <p:cNvSpPr/>
            <p:nvPr/>
          </p:nvSpPr>
          <p:spPr>
            <a:xfrm>
              <a:off x="5853404" y="3533192"/>
              <a:ext cx="1256523" cy="895739"/>
            </a:xfrm>
            <a:custGeom>
              <a:avLst/>
              <a:gdLst>
                <a:gd name="connsiteX0" fmla="*/ 199053 w 1256523"/>
                <a:gd name="connsiteY0" fmla="*/ 522514 h 895739"/>
                <a:gd name="connsiteX1" fmla="*/ 640702 w 1256523"/>
                <a:gd name="connsiteY1" fmla="*/ 615820 h 895739"/>
                <a:gd name="connsiteX2" fmla="*/ 945502 w 1256523"/>
                <a:gd name="connsiteY2" fmla="*/ 18661 h 895739"/>
                <a:gd name="connsiteX3" fmla="*/ 1107233 w 1256523"/>
                <a:gd name="connsiteY3" fmla="*/ 0 h 895739"/>
                <a:gd name="connsiteX4" fmla="*/ 1194318 w 1256523"/>
                <a:gd name="connsiteY4" fmla="*/ 24881 h 895739"/>
                <a:gd name="connsiteX5" fmla="*/ 1256523 w 1256523"/>
                <a:gd name="connsiteY5" fmla="*/ 161730 h 895739"/>
                <a:gd name="connsiteX6" fmla="*/ 939282 w 1256523"/>
                <a:gd name="connsiteY6" fmla="*/ 771330 h 895739"/>
                <a:gd name="connsiteX7" fmla="*/ 883298 w 1256523"/>
                <a:gd name="connsiteY7" fmla="*/ 796212 h 895739"/>
                <a:gd name="connsiteX8" fmla="*/ 845976 w 1256523"/>
                <a:gd name="connsiteY8" fmla="*/ 796212 h 895739"/>
                <a:gd name="connsiteX9" fmla="*/ 752669 w 1256523"/>
                <a:gd name="connsiteY9" fmla="*/ 870857 h 895739"/>
                <a:gd name="connsiteX10" fmla="*/ 702906 w 1256523"/>
                <a:gd name="connsiteY10" fmla="*/ 895739 h 895739"/>
                <a:gd name="connsiteX11" fmla="*/ 0 w 1256523"/>
                <a:gd name="connsiteY11" fmla="*/ 721567 h 895739"/>
                <a:gd name="connsiteX12" fmla="*/ 199053 w 1256523"/>
                <a:gd name="connsiteY12" fmla="*/ 522514 h 89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6523" h="895739">
                  <a:moveTo>
                    <a:pt x="199053" y="522514"/>
                  </a:moveTo>
                  <a:lnTo>
                    <a:pt x="640702" y="615820"/>
                  </a:lnTo>
                  <a:lnTo>
                    <a:pt x="945502" y="18661"/>
                  </a:lnTo>
                  <a:lnTo>
                    <a:pt x="1107233" y="0"/>
                  </a:lnTo>
                  <a:lnTo>
                    <a:pt x="1194318" y="24881"/>
                  </a:lnTo>
                  <a:lnTo>
                    <a:pt x="1256523" y="161730"/>
                  </a:lnTo>
                  <a:lnTo>
                    <a:pt x="939282" y="771330"/>
                  </a:lnTo>
                  <a:lnTo>
                    <a:pt x="883298" y="796212"/>
                  </a:lnTo>
                  <a:lnTo>
                    <a:pt x="845976" y="796212"/>
                  </a:lnTo>
                  <a:lnTo>
                    <a:pt x="752669" y="870857"/>
                  </a:lnTo>
                  <a:lnTo>
                    <a:pt x="702906" y="895739"/>
                  </a:lnTo>
                  <a:lnTo>
                    <a:pt x="0" y="721567"/>
                  </a:lnTo>
                  <a:lnTo>
                    <a:pt x="199053" y="522514"/>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7DC58241-2F7B-4643-B7C4-446E1240B171}"/>
                </a:ext>
              </a:extLst>
            </p:cNvPr>
            <p:cNvSpPr/>
            <p:nvPr/>
          </p:nvSpPr>
          <p:spPr>
            <a:xfrm>
              <a:off x="2519265" y="3234612"/>
              <a:ext cx="1971870" cy="1175657"/>
            </a:xfrm>
            <a:custGeom>
              <a:avLst/>
              <a:gdLst>
                <a:gd name="connsiteX0" fmla="*/ 1872343 w 1971870"/>
                <a:gd name="connsiteY0" fmla="*/ 279919 h 1175657"/>
                <a:gd name="connsiteX1" fmla="*/ 1094792 w 1971870"/>
                <a:gd name="connsiteY1" fmla="*/ 0 h 1175657"/>
                <a:gd name="connsiteX2" fmla="*/ 1020147 w 1971870"/>
                <a:gd name="connsiteY2" fmla="*/ 0 h 1175657"/>
                <a:gd name="connsiteX3" fmla="*/ 982825 w 1971870"/>
                <a:gd name="connsiteY3" fmla="*/ 62204 h 1175657"/>
                <a:gd name="connsiteX4" fmla="*/ 982825 w 1971870"/>
                <a:gd name="connsiteY4" fmla="*/ 87086 h 1175657"/>
                <a:gd name="connsiteX5" fmla="*/ 814874 w 1971870"/>
                <a:gd name="connsiteY5" fmla="*/ 87086 h 1175657"/>
                <a:gd name="connsiteX6" fmla="*/ 777551 w 1971870"/>
                <a:gd name="connsiteY6" fmla="*/ 111968 h 1175657"/>
                <a:gd name="connsiteX7" fmla="*/ 404327 w 1971870"/>
                <a:gd name="connsiteY7" fmla="*/ 709127 h 1175657"/>
                <a:gd name="connsiteX8" fmla="*/ 161731 w 1971870"/>
                <a:gd name="connsiteY8" fmla="*/ 702906 h 1175657"/>
                <a:gd name="connsiteX9" fmla="*/ 80866 w 1971870"/>
                <a:gd name="connsiteY9" fmla="*/ 740229 h 1175657"/>
                <a:gd name="connsiteX10" fmla="*/ 6221 w 1971870"/>
                <a:gd name="connsiteY10" fmla="*/ 845976 h 1175657"/>
                <a:gd name="connsiteX11" fmla="*/ 0 w 1971870"/>
                <a:gd name="connsiteY11" fmla="*/ 976604 h 1175657"/>
                <a:gd name="connsiteX12" fmla="*/ 49764 w 1971870"/>
                <a:gd name="connsiteY12" fmla="*/ 1057470 h 1175657"/>
                <a:gd name="connsiteX13" fmla="*/ 118188 w 1971870"/>
                <a:gd name="connsiteY13" fmla="*/ 1107233 h 1175657"/>
                <a:gd name="connsiteX14" fmla="*/ 199053 w 1971870"/>
                <a:gd name="connsiteY14" fmla="*/ 1138335 h 1175657"/>
                <a:gd name="connsiteX15" fmla="*/ 335902 w 1971870"/>
                <a:gd name="connsiteY15" fmla="*/ 1144555 h 1175657"/>
                <a:gd name="connsiteX16" fmla="*/ 441649 w 1971870"/>
                <a:gd name="connsiteY16" fmla="*/ 1138335 h 1175657"/>
                <a:gd name="connsiteX17" fmla="*/ 516294 w 1971870"/>
                <a:gd name="connsiteY17" fmla="*/ 1144555 h 1175657"/>
                <a:gd name="connsiteX18" fmla="*/ 628262 w 1971870"/>
                <a:gd name="connsiteY18" fmla="*/ 1156996 h 1175657"/>
                <a:gd name="connsiteX19" fmla="*/ 908180 w 1971870"/>
                <a:gd name="connsiteY19" fmla="*/ 1175657 h 1175657"/>
                <a:gd name="connsiteX20" fmla="*/ 1026368 w 1971870"/>
                <a:gd name="connsiteY20" fmla="*/ 1138335 h 1175657"/>
                <a:gd name="connsiteX21" fmla="*/ 1063690 w 1971870"/>
                <a:gd name="connsiteY21" fmla="*/ 1113453 h 1175657"/>
                <a:gd name="connsiteX22" fmla="*/ 1206759 w 1971870"/>
                <a:gd name="connsiteY22" fmla="*/ 1113453 h 1175657"/>
                <a:gd name="connsiteX23" fmla="*/ 1971870 w 1971870"/>
                <a:gd name="connsiteY23" fmla="*/ 1094792 h 1175657"/>
                <a:gd name="connsiteX24" fmla="*/ 1915886 w 1971870"/>
                <a:gd name="connsiteY24" fmla="*/ 814874 h 1175657"/>
                <a:gd name="connsiteX25" fmla="*/ 1194319 w 1971870"/>
                <a:gd name="connsiteY25" fmla="*/ 752670 h 1175657"/>
                <a:gd name="connsiteX26" fmla="*/ 1125894 w 1971870"/>
                <a:gd name="connsiteY26" fmla="*/ 758890 h 1175657"/>
                <a:gd name="connsiteX27" fmla="*/ 1069911 w 1971870"/>
                <a:gd name="connsiteY27" fmla="*/ 777551 h 1175657"/>
                <a:gd name="connsiteX28" fmla="*/ 995266 w 1971870"/>
                <a:gd name="connsiteY28" fmla="*/ 752670 h 1175657"/>
                <a:gd name="connsiteX29" fmla="*/ 945502 w 1971870"/>
                <a:gd name="connsiteY29" fmla="*/ 752670 h 1175657"/>
                <a:gd name="connsiteX30" fmla="*/ 908180 w 1971870"/>
                <a:gd name="connsiteY30" fmla="*/ 734008 h 1175657"/>
                <a:gd name="connsiteX31" fmla="*/ 1107233 w 1971870"/>
                <a:gd name="connsiteY31" fmla="*/ 373225 h 1175657"/>
                <a:gd name="connsiteX32" fmla="*/ 1847462 w 1971870"/>
                <a:gd name="connsiteY32" fmla="*/ 528735 h 1175657"/>
                <a:gd name="connsiteX33" fmla="*/ 1872343 w 1971870"/>
                <a:gd name="connsiteY33" fmla="*/ 279919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71870" h="1175657">
                  <a:moveTo>
                    <a:pt x="1872343" y="279919"/>
                  </a:moveTo>
                  <a:lnTo>
                    <a:pt x="1094792" y="0"/>
                  </a:lnTo>
                  <a:lnTo>
                    <a:pt x="1020147" y="0"/>
                  </a:lnTo>
                  <a:lnTo>
                    <a:pt x="982825" y="62204"/>
                  </a:lnTo>
                  <a:lnTo>
                    <a:pt x="982825" y="87086"/>
                  </a:lnTo>
                  <a:lnTo>
                    <a:pt x="814874" y="87086"/>
                  </a:lnTo>
                  <a:lnTo>
                    <a:pt x="777551" y="111968"/>
                  </a:lnTo>
                  <a:lnTo>
                    <a:pt x="404327" y="709127"/>
                  </a:lnTo>
                  <a:lnTo>
                    <a:pt x="161731" y="702906"/>
                  </a:lnTo>
                  <a:lnTo>
                    <a:pt x="80866" y="740229"/>
                  </a:lnTo>
                  <a:lnTo>
                    <a:pt x="6221" y="845976"/>
                  </a:lnTo>
                  <a:lnTo>
                    <a:pt x="0" y="976604"/>
                  </a:lnTo>
                  <a:lnTo>
                    <a:pt x="49764" y="1057470"/>
                  </a:lnTo>
                  <a:lnTo>
                    <a:pt x="118188" y="1107233"/>
                  </a:lnTo>
                  <a:lnTo>
                    <a:pt x="199053" y="1138335"/>
                  </a:lnTo>
                  <a:lnTo>
                    <a:pt x="335902" y="1144555"/>
                  </a:lnTo>
                  <a:lnTo>
                    <a:pt x="441649" y="1138335"/>
                  </a:lnTo>
                  <a:lnTo>
                    <a:pt x="516294" y="1144555"/>
                  </a:lnTo>
                  <a:lnTo>
                    <a:pt x="628262" y="1156996"/>
                  </a:lnTo>
                  <a:lnTo>
                    <a:pt x="908180" y="1175657"/>
                  </a:lnTo>
                  <a:lnTo>
                    <a:pt x="1026368" y="1138335"/>
                  </a:lnTo>
                  <a:lnTo>
                    <a:pt x="1063690" y="1113453"/>
                  </a:lnTo>
                  <a:lnTo>
                    <a:pt x="1206759" y="1113453"/>
                  </a:lnTo>
                  <a:lnTo>
                    <a:pt x="1971870" y="1094792"/>
                  </a:lnTo>
                  <a:lnTo>
                    <a:pt x="1915886" y="814874"/>
                  </a:lnTo>
                  <a:lnTo>
                    <a:pt x="1194319" y="752670"/>
                  </a:lnTo>
                  <a:lnTo>
                    <a:pt x="1125894" y="758890"/>
                  </a:lnTo>
                  <a:lnTo>
                    <a:pt x="1069911" y="777551"/>
                  </a:lnTo>
                  <a:lnTo>
                    <a:pt x="995266" y="752670"/>
                  </a:lnTo>
                  <a:lnTo>
                    <a:pt x="945502" y="752670"/>
                  </a:lnTo>
                  <a:lnTo>
                    <a:pt x="908180" y="734008"/>
                  </a:lnTo>
                  <a:lnTo>
                    <a:pt x="1107233" y="373225"/>
                  </a:lnTo>
                  <a:lnTo>
                    <a:pt x="1847462" y="528735"/>
                  </a:lnTo>
                  <a:lnTo>
                    <a:pt x="1872343" y="279919"/>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95094B6B-AB37-49CC-9B88-24ECD92010E7}"/>
              </a:ext>
            </a:extLst>
          </p:cNvPr>
          <p:cNvSpPr txBox="1"/>
          <p:nvPr/>
        </p:nvSpPr>
        <p:spPr>
          <a:xfrm rot="231050">
            <a:off x="3109431" y="1408358"/>
            <a:ext cx="4708469" cy="707886"/>
          </a:xfrm>
          <a:prstGeom prst="rect">
            <a:avLst/>
          </a:prstGeom>
          <a:noFill/>
        </p:spPr>
        <p:txBody>
          <a:bodyPr wrap="square" rtlCol="0">
            <a:spAutoFit/>
          </a:bodyPr>
          <a:lstStyle/>
          <a:p>
            <a:r>
              <a:rPr kumimoji="1" lang="ja-JP" altLang="en-US" sz="4000" dirty="0">
                <a:highlight>
                  <a:srgbClr val="C0C0C0"/>
                </a:highlight>
                <a:latin typeface="メイリオ" panose="020B0604030504040204" pitchFamily="50" charset="-128"/>
                <a:ea typeface="メイリオ" panose="020B0604030504040204" pitchFamily="50" charset="-128"/>
              </a:rPr>
              <a:t>シーン・・・</a:t>
            </a:r>
          </a:p>
        </p:txBody>
      </p:sp>
      <p:sp>
        <p:nvSpPr>
          <p:cNvPr id="11"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62</a:t>
            </a:fld>
            <a:endParaRPr lang="en-US" sz="1051"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3010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p:cNvGraphicFramePr>
            <a:graphicFrameLocks noChangeAspect="1"/>
          </p:cNvGraphicFramePr>
          <p:nvPr>
            <p:extLst>
              <p:ext uri="{D42A27DB-BD31-4B8C-83A1-F6EECF244321}">
                <p14:modId xmlns:p14="http://schemas.microsoft.com/office/powerpoint/2010/main" val="1166876534"/>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98425" name="Worksheet" r:id="rId3" imgW="12138554" imgH="5707270" progId="Excel.Sheet.12">
                  <p:embed/>
                </p:oleObj>
              </mc:Choice>
              <mc:Fallback>
                <p:oleObj name="Worksheet" r:id="rId3" imgW="12138554" imgH="5707270" progId="Excel.Sheet.12">
                  <p:embed/>
                  <p:pic>
                    <p:nvPicPr>
                      <p:cNvPr id="8" name="オブジェクト 7"/>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3121561558"/>
              </p:ext>
            </p:extLst>
          </p:nvPr>
        </p:nvGraphicFramePr>
        <p:xfrm>
          <a:off x="0" y="3"/>
          <a:ext cx="9144000" cy="1112805"/>
        </p:xfrm>
        <a:graphic>
          <a:graphicData uri="http://schemas.openxmlformats.org/presentationml/2006/ole">
            <mc:AlternateContent xmlns:mc="http://schemas.openxmlformats.org/markup-compatibility/2006">
              <mc:Choice xmlns:v="urn:schemas-microsoft-com:vml" Requires="v">
                <p:oleObj spid="_x0000_s98426" name="Worksheet" r:id="rId5" imgW="12138554" imgH="5707270" progId="Excel.Sheet.12">
                  <p:embed/>
                </p:oleObj>
              </mc:Choice>
              <mc:Fallback>
                <p:oleObj name="Worksheet" r:id="rId5" imgW="12138554" imgH="5707270" progId="Excel.Sheet.12">
                  <p:embed/>
                  <p:pic>
                    <p:nvPicPr>
                      <p:cNvPr id="7" name="オブジェクト 6"/>
                      <p:cNvPicPr/>
                      <p:nvPr/>
                    </p:nvPicPr>
                    <p:blipFill>
                      <a:blip r:embed="rId4">
                        <a:lum/>
                      </a:blip>
                      <a:stretch>
                        <a:fillRect/>
                      </a:stretch>
                    </p:blipFill>
                    <p:spPr>
                      <a:xfrm>
                        <a:off x="0" y="3"/>
                        <a:ext cx="9144000" cy="1112805"/>
                      </a:xfrm>
                      <a:prstGeom prst="rect">
                        <a:avLst/>
                      </a:prstGeom>
                    </p:spPr>
                  </p:pic>
                </p:oleObj>
              </mc:Fallback>
            </mc:AlternateContent>
          </a:graphicData>
        </a:graphic>
      </p:graphicFrame>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1" name="テキスト ボックス 10">
            <a:extLst>
              <a:ext uri="{FF2B5EF4-FFF2-40B4-BE49-F238E27FC236}">
                <a16:creationId xmlns:a16="http://schemas.microsoft.com/office/drawing/2014/main" id="{03FDAC4B-BA63-4FCC-B581-7805594161C0}"/>
              </a:ext>
            </a:extLst>
          </p:cNvPr>
          <p:cNvSpPr txBox="1"/>
          <p:nvPr/>
        </p:nvSpPr>
        <p:spPr>
          <a:xfrm>
            <a:off x="1497171" y="2166102"/>
            <a:ext cx="7698658" cy="3877985"/>
          </a:xfrm>
          <a:prstGeom prst="rect">
            <a:avLst/>
          </a:prstGeom>
          <a:noFill/>
        </p:spPr>
        <p:txBody>
          <a:bodyPr wrap="square" rtlCol="0">
            <a:spAutoFit/>
          </a:bodyPr>
          <a:lstStyle/>
          <a:p>
            <a:r>
              <a:rPr kumimoji="1" lang="ja-JP" altLang="en-US" sz="4800" dirty="0">
                <a:latin typeface="メイリオ" panose="020B0604030504040204" pitchFamily="50" charset="-128"/>
                <a:ea typeface="メイリオ" panose="020B0604030504040204" pitchFamily="50" charset="-128"/>
              </a:rPr>
              <a:t>もしも</a:t>
            </a:r>
            <a:endParaRPr kumimoji="1" lang="en-US" altLang="ja-JP" sz="4800" dirty="0">
              <a:latin typeface="メイリオ" panose="020B0604030504040204" pitchFamily="50" charset="-128"/>
              <a:ea typeface="メイリオ" panose="020B0604030504040204" pitchFamily="50" charset="-128"/>
            </a:endParaRPr>
          </a:p>
          <a:p>
            <a:r>
              <a:rPr kumimoji="1" lang="ja-JP" altLang="en-US" sz="6600" dirty="0">
                <a:solidFill>
                  <a:schemeClr val="accent2"/>
                </a:solidFill>
                <a:latin typeface="メイリオ" panose="020B0604030504040204" pitchFamily="50" charset="-128"/>
                <a:ea typeface="メイリオ" panose="020B0604030504040204" pitchFamily="50" charset="-128"/>
              </a:rPr>
              <a:t>ちょい飲み</a:t>
            </a:r>
            <a:r>
              <a:rPr kumimoji="1" lang="ja-JP" altLang="en-US" sz="6600" dirty="0">
                <a:latin typeface="メイリオ" panose="020B0604030504040204" pitchFamily="50" charset="-128"/>
                <a:ea typeface="メイリオ" panose="020B0604030504040204" pitchFamily="50" charset="-128"/>
              </a:rPr>
              <a:t>習慣</a:t>
            </a:r>
            <a:endParaRPr kumimoji="1" lang="en-US" altLang="ja-JP" sz="6600" dirty="0">
              <a:latin typeface="メイリオ" panose="020B0604030504040204" pitchFamily="50" charset="-128"/>
              <a:ea typeface="メイリオ" panose="020B0604030504040204" pitchFamily="50" charset="-128"/>
            </a:endParaRPr>
          </a:p>
          <a:p>
            <a:r>
              <a:rPr kumimoji="1" lang="ja-JP" altLang="en-US" sz="6600" dirty="0">
                <a:latin typeface="メイリオ" panose="020B0604030504040204" pitchFamily="50" charset="-128"/>
                <a:ea typeface="メイリオ" panose="020B0604030504040204" pitchFamily="50" charset="-128"/>
              </a:rPr>
              <a:t>ができたら・・・</a:t>
            </a:r>
            <a:endParaRPr kumimoji="1" lang="en-US" altLang="ja-JP" sz="6600" dirty="0">
              <a:latin typeface="メイリオ" panose="020B0604030504040204" pitchFamily="50" charset="-128"/>
              <a:ea typeface="メイリオ" panose="020B0604030504040204" pitchFamily="50" charset="-128"/>
            </a:endParaRPr>
          </a:p>
          <a:p>
            <a:pPr algn="ctr"/>
            <a:endParaRPr kumimoji="1" lang="ja-JP" altLang="en-US" sz="6600" dirty="0">
              <a:latin typeface="メイリオ" panose="020B0604030504040204" pitchFamily="50" charset="-128"/>
              <a:ea typeface="メイリオ" panose="020B0604030504040204" pitchFamily="50" charset="-128"/>
            </a:endParaRPr>
          </a:p>
        </p:txBody>
      </p:sp>
      <p:sp>
        <p:nvSpPr>
          <p:cNvPr id="9"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63</a:t>
            </a:fld>
            <a:endParaRPr lang="en-US" sz="1051" b="1" dirty="0">
              <a:solidFill>
                <a:srgbClr val="FF097A"/>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4597F2E4-C88A-4E9D-82D4-65DDF78BC558}"/>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2217003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p:cNvGraphicFramePr>
            <a:graphicFrameLocks noChangeAspect="1"/>
          </p:cNvGraphicFramePr>
          <p:nvPr>
            <p:extLst>
              <p:ext uri="{D42A27DB-BD31-4B8C-83A1-F6EECF244321}">
                <p14:modId xmlns:p14="http://schemas.microsoft.com/office/powerpoint/2010/main" val="438354982"/>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99449" name="Worksheet" r:id="rId3" imgW="12138554" imgH="5707270" progId="Excel.Sheet.12">
                  <p:embed/>
                </p:oleObj>
              </mc:Choice>
              <mc:Fallback>
                <p:oleObj name="Worksheet" r:id="rId3" imgW="12138554" imgH="5707270" progId="Excel.Sheet.12">
                  <p:embed/>
                  <p:pic>
                    <p:nvPicPr>
                      <p:cNvPr id="20" name="オブジェクト 19"/>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39" name="図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8" name="正方形/長方形 17">
            <a:extLst>
              <a:ext uri="{FF2B5EF4-FFF2-40B4-BE49-F238E27FC236}">
                <a16:creationId xmlns:a16="http://schemas.microsoft.com/office/drawing/2014/main" id="{1746C513-7FE5-4061-A381-29F80EB4ECFE}"/>
              </a:ext>
            </a:extLst>
          </p:cNvPr>
          <p:cNvSpPr/>
          <p:nvPr/>
        </p:nvSpPr>
        <p:spPr>
          <a:xfrm>
            <a:off x="0" y="5146021"/>
            <a:ext cx="9144000" cy="61943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吹き出し: 円形 11">
            <a:extLst>
              <a:ext uri="{FF2B5EF4-FFF2-40B4-BE49-F238E27FC236}">
                <a16:creationId xmlns:a16="http://schemas.microsoft.com/office/drawing/2014/main" id="{D5C09A56-DF5D-4D35-9D60-E583E21310F5}"/>
              </a:ext>
            </a:extLst>
          </p:cNvPr>
          <p:cNvSpPr/>
          <p:nvPr/>
        </p:nvSpPr>
        <p:spPr>
          <a:xfrm>
            <a:off x="1845550" y="1224676"/>
            <a:ext cx="5511281" cy="1657037"/>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05324A8-98CA-4029-8325-2A941FA32F41}"/>
              </a:ext>
            </a:extLst>
          </p:cNvPr>
          <p:cNvSpPr txBox="1"/>
          <p:nvPr/>
        </p:nvSpPr>
        <p:spPr>
          <a:xfrm>
            <a:off x="2450524" y="1937279"/>
            <a:ext cx="4795935"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学校終わったし、</a:t>
            </a:r>
            <a:r>
              <a:rPr kumimoji="1" lang="ja-JP" altLang="en-US" dirty="0">
                <a:solidFill>
                  <a:schemeClr val="accent2"/>
                </a:solidFill>
                <a:latin typeface="メイリオ" panose="020B0604030504040204" pitchFamily="50" charset="-128"/>
                <a:ea typeface="メイリオ" panose="020B0604030504040204" pitchFamily="50" charset="-128"/>
              </a:rPr>
              <a:t>ちょっと飲み</a:t>
            </a:r>
            <a:r>
              <a:rPr kumimoji="1" lang="ja-JP" altLang="en-US" dirty="0">
                <a:latin typeface="メイリオ" panose="020B0604030504040204" pitchFamily="50" charset="-128"/>
                <a:ea typeface="メイリオ" panose="020B0604030504040204" pitchFamily="50" charset="-128"/>
              </a:rPr>
              <a:t>いかん？</a:t>
            </a:r>
          </a:p>
        </p:txBody>
      </p:sp>
      <p:sp>
        <p:nvSpPr>
          <p:cNvPr id="2" name="吹き出し: 円形 1">
            <a:extLst>
              <a:ext uri="{FF2B5EF4-FFF2-40B4-BE49-F238E27FC236}">
                <a16:creationId xmlns:a16="http://schemas.microsoft.com/office/drawing/2014/main" id="{05D6C22D-BDCE-40F5-99BD-5FA7B735493B}"/>
              </a:ext>
            </a:extLst>
          </p:cNvPr>
          <p:cNvSpPr/>
          <p:nvPr/>
        </p:nvSpPr>
        <p:spPr>
          <a:xfrm flipH="1">
            <a:off x="3623873" y="2489078"/>
            <a:ext cx="3060441" cy="1288852"/>
          </a:xfrm>
          <a:prstGeom prst="wedgeEllipseCallou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おっ、いいね！！</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どこ行こうか？</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aphicFrame>
        <p:nvGraphicFramePr>
          <p:cNvPr id="19" name="オブジェクト 18"/>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99450" name="Worksheet" r:id="rId6" imgW="12138554" imgH="5707270" progId="Excel.Sheet.12">
                  <p:embed/>
                </p:oleObj>
              </mc:Choice>
              <mc:Fallback>
                <p:oleObj name="Worksheet" r:id="rId6" imgW="12138554" imgH="5707270" progId="Excel.Sheet.12">
                  <p:embed/>
                  <p:pic>
                    <p:nvPicPr>
                      <p:cNvPr id="19" name="オブジェクト 18"/>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21"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64</a:t>
            </a:fld>
            <a:endParaRPr lang="en-US" sz="1051" b="1" dirty="0">
              <a:solidFill>
                <a:srgbClr val="FF097A"/>
              </a:solidFill>
              <a:latin typeface="メイリオ" panose="020B0604030504040204" pitchFamily="50" charset="-128"/>
              <a:ea typeface="メイリオ" panose="020B0604030504040204" pitchFamily="50" charset="-128"/>
            </a:endParaRPr>
          </a:p>
        </p:txBody>
      </p:sp>
      <p:grpSp>
        <p:nvGrpSpPr>
          <p:cNvPr id="34" name="グループ化 33">
            <a:extLst>
              <a:ext uri="{FF2B5EF4-FFF2-40B4-BE49-F238E27FC236}">
                <a16:creationId xmlns:a16="http://schemas.microsoft.com/office/drawing/2014/main" id="{3C556455-D4F5-486E-AB69-D3CD74F60762}"/>
              </a:ext>
            </a:extLst>
          </p:cNvPr>
          <p:cNvGrpSpPr/>
          <p:nvPr/>
        </p:nvGrpSpPr>
        <p:grpSpPr>
          <a:xfrm>
            <a:off x="5948559" y="2514735"/>
            <a:ext cx="1683165" cy="3122396"/>
            <a:chOff x="4823143" y="2175011"/>
            <a:chExt cx="1660127" cy="3079659"/>
          </a:xfrm>
        </p:grpSpPr>
        <p:sp>
          <p:nvSpPr>
            <p:cNvPr id="33" name="フリーフォーム: 図形 32">
              <a:extLst>
                <a:ext uri="{FF2B5EF4-FFF2-40B4-BE49-F238E27FC236}">
                  <a16:creationId xmlns:a16="http://schemas.microsoft.com/office/drawing/2014/main" id="{5BE9E5AB-9D91-43B8-9261-496648B30385}"/>
                </a:ext>
              </a:extLst>
            </p:cNvPr>
            <p:cNvSpPr/>
            <p:nvPr/>
          </p:nvSpPr>
          <p:spPr>
            <a:xfrm>
              <a:off x="5616539" y="2940534"/>
              <a:ext cx="752622" cy="2314136"/>
            </a:xfrm>
            <a:custGeom>
              <a:avLst/>
              <a:gdLst>
                <a:gd name="connsiteX0" fmla="*/ 161779 w 752622"/>
                <a:gd name="connsiteY0" fmla="*/ 0 h 2314136"/>
                <a:gd name="connsiteX1" fmla="*/ 597877 w 752622"/>
                <a:gd name="connsiteY1" fmla="*/ 0 h 2314136"/>
                <a:gd name="connsiteX2" fmla="*/ 597877 w 752622"/>
                <a:gd name="connsiteY2" fmla="*/ 1153551 h 2314136"/>
                <a:gd name="connsiteX3" fmla="*/ 752622 w 752622"/>
                <a:gd name="connsiteY3" fmla="*/ 2286000 h 2314136"/>
                <a:gd name="connsiteX4" fmla="*/ 506437 w 752622"/>
                <a:gd name="connsiteY4" fmla="*/ 2314136 h 2314136"/>
                <a:gd name="connsiteX5" fmla="*/ 379828 w 752622"/>
                <a:gd name="connsiteY5" fmla="*/ 1470074 h 2314136"/>
                <a:gd name="connsiteX6" fmla="*/ 246185 w 752622"/>
                <a:gd name="connsiteY6" fmla="*/ 2293034 h 2314136"/>
                <a:gd name="connsiteX7" fmla="*/ 0 w 752622"/>
                <a:gd name="connsiteY7" fmla="*/ 2236763 h 2314136"/>
                <a:gd name="connsiteX8" fmla="*/ 168813 w 752622"/>
                <a:gd name="connsiteY8" fmla="*/ 1146517 h 2314136"/>
                <a:gd name="connsiteX9" fmla="*/ 161779 w 752622"/>
                <a:gd name="connsiteY9" fmla="*/ 0 h 231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622" h="2314136">
                  <a:moveTo>
                    <a:pt x="161779" y="0"/>
                  </a:moveTo>
                  <a:lnTo>
                    <a:pt x="597877" y="0"/>
                  </a:lnTo>
                  <a:lnTo>
                    <a:pt x="597877" y="1153551"/>
                  </a:lnTo>
                  <a:lnTo>
                    <a:pt x="752622" y="2286000"/>
                  </a:lnTo>
                  <a:lnTo>
                    <a:pt x="506437" y="2314136"/>
                  </a:lnTo>
                  <a:lnTo>
                    <a:pt x="379828" y="1470074"/>
                  </a:lnTo>
                  <a:lnTo>
                    <a:pt x="246185" y="2293034"/>
                  </a:lnTo>
                  <a:lnTo>
                    <a:pt x="0" y="2236763"/>
                  </a:lnTo>
                  <a:lnTo>
                    <a:pt x="168813" y="1146517"/>
                  </a:lnTo>
                  <a:cubicBezTo>
                    <a:pt x="166468" y="764345"/>
                    <a:pt x="164124" y="382172"/>
                    <a:pt x="161779"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EC0688CA-A3CA-4D03-B87E-B00C0E73F0DA}"/>
                </a:ext>
              </a:extLst>
            </p:cNvPr>
            <p:cNvGrpSpPr/>
            <p:nvPr/>
          </p:nvGrpSpPr>
          <p:grpSpPr>
            <a:xfrm>
              <a:off x="4823143" y="2175011"/>
              <a:ext cx="1660127" cy="1478820"/>
              <a:chOff x="5786799" y="2018827"/>
              <a:chExt cx="1660127" cy="1478820"/>
            </a:xfrm>
          </p:grpSpPr>
          <p:grpSp>
            <p:nvGrpSpPr>
              <p:cNvPr id="4" name="グループ化 3">
                <a:extLst>
                  <a:ext uri="{FF2B5EF4-FFF2-40B4-BE49-F238E27FC236}">
                    <a16:creationId xmlns:a16="http://schemas.microsoft.com/office/drawing/2014/main" id="{873CDAC6-16D5-4D70-B9C3-13B70E6DE2B9}"/>
                  </a:ext>
                </a:extLst>
              </p:cNvPr>
              <p:cNvGrpSpPr/>
              <p:nvPr/>
            </p:nvGrpSpPr>
            <p:grpSpPr>
              <a:xfrm>
                <a:off x="5786799" y="2018827"/>
                <a:ext cx="1558417" cy="1478820"/>
                <a:chOff x="6204533" y="1921678"/>
                <a:chExt cx="2174925" cy="2063838"/>
              </a:xfrm>
            </p:grpSpPr>
            <p:sp>
              <p:nvSpPr>
                <p:cNvPr id="22" name="フリーフォーム: 図形 21">
                  <a:extLst>
                    <a:ext uri="{FF2B5EF4-FFF2-40B4-BE49-F238E27FC236}">
                      <a16:creationId xmlns:a16="http://schemas.microsoft.com/office/drawing/2014/main" id="{CF517B33-37F2-433F-ABD5-237F21828208}"/>
                    </a:ext>
                  </a:extLst>
                </p:cNvPr>
                <p:cNvSpPr/>
                <p:nvPr/>
              </p:nvSpPr>
              <p:spPr>
                <a:xfrm>
                  <a:off x="6765307" y="3045358"/>
                  <a:ext cx="1541169" cy="672922"/>
                </a:xfrm>
                <a:custGeom>
                  <a:avLst/>
                  <a:gdLst>
                    <a:gd name="connsiteX0" fmla="*/ 1558343 w 1803042"/>
                    <a:gd name="connsiteY0" fmla="*/ 0 h 940158"/>
                    <a:gd name="connsiteX1" fmla="*/ 1803042 w 1803042"/>
                    <a:gd name="connsiteY1" fmla="*/ 296214 h 940158"/>
                    <a:gd name="connsiteX2" fmla="*/ 959476 w 1803042"/>
                    <a:gd name="connsiteY2" fmla="*/ 940158 h 940158"/>
                    <a:gd name="connsiteX3" fmla="*/ 0 w 1803042"/>
                    <a:gd name="connsiteY3" fmla="*/ 940158 h 940158"/>
                    <a:gd name="connsiteX4" fmla="*/ 0 w 1803042"/>
                    <a:gd name="connsiteY4" fmla="*/ 560231 h 940158"/>
                    <a:gd name="connsiteX5" fmla="*/ 830687 w 1803042"/>
                    <a:gd name="connsiteY5" fmla="*/ 560231 h 940158"/>
                    <a:gd name="connsiteX6" fmla="*/ 1558343 w 1803042"/>
                    <a:gd name="connsiteY6" fmla="*/ 0 h 94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042" h="940158">
                      <a:moveTo>
                        <a:pt x="1558343" y="0"/>
                      </a:moveTo>
                      <a:lnTo>
                        <a:pt x="1803042" y="296214"/>
                      </a:lnTo>
                      <a:lnTo>
                        <a:pt x="959476" y="940158"/>
                      </a:lnTo>
                      <a:lnTo>
                        <a:pt x="0" y="940158"/>
                      </a:lnTo>
                      <a:lnTo>
                        <a:pt x="0" y="560231"/>
                      </a:lnTo>
                      <a:lnTo>
                        <a:pt x="830687" y="560231"/>
                      </a:lnTo>
                      <a:lnTo>
                        <a:pt x="155834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A6F772D9-2F5A-413E-BD9E-EE1EB2745C8E}"/>
                    </a:ext>
                  </a:extLst>
                </p:cNvPr>
                <p:cNvSpPr/>
                <p:nvPr/>
              </p:nvSpPr>
              <p:spPr>
                <a:xfrm>
                  <a:off x="7265436" y="1921678"/>
                  <a:ext cx="1114022" cy="1114022"/>
                </a:xfrm>
                <a:prstGeom prst="ellipse">
                  <a:avLst/>
                </a:prstGeom>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9A0F6DE7-DFDD-4B58-A573-4850AD5F02E8}"/>
                    </a:ext>
                  </a:extLst>
                </p:cNvPr>
                <p:cNvSpPr/>
                <p:nvPr/>
              </p:nvSpPr>
              <p:spPr>
                <a:xfrm>
                  <a:off x="6204533" y="2789390"/>
                  <a:ext cx="924078" cy="11848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latin typeface="+mn-ea"/>
                    </a:rPr>
                    <a:t>MAP</a:t>
                  </a:r>
                  <a:endParaRPr kumimoji="1" lang="ja-JP" altLang="en-US" sz="1600" dirty="0">
                    <a:latin typeface="+mn-ea"/>
                  </a:endParaRPr>
                </a:p>
              </p:txBody>
            </p:sp>
            <p:sp>
              <p:nvSpPr>
                <p:cNvPr id="26" name="フリーフォーム: 図形 25">
                  <a:extLst>
                    <a:ext uri="{FF2B5EF4-FFF2-40B4-BE49-F238E27FC236}">
                      <a16:creationId xmlns:a16="http://schemas.microsoft.com/office/drawing/2014/main" id="{F785F2F2-D55F-46B9-B8FB-CBF28FB09ADB}"/>
                    </a:ext>
                  </a:extLst>
                </p:cNvPr>
                <p:cNvSpPr/>
                <p:nvPr/>
              </p:nvSpPr>
              <p:spPr>
                <a:xfrm>
                  <a:off x="6576416" y="3045358"/>
                  <a:ext cx="1803042" cy="940158"/>
                </a:xfrm>
                <a:custGeom>
                  <a:avLst/>
                  <a:gdLst>
                    <a:gd name="connsiteX0" fmla="*/ 1558343 w 1803042"/>
                    <a:gd name="connsiteY0" fmla="*/ 0 h 940158"/>
                    <a:gd name="connsiteX1" fmla="*/ 1803042 w 1803042"/>
                    <a:gd name="connsiteY1" fmla="*/ 296214 h 940158"/>
                    <a:gd name="connsiteX2" fmla="*/ 959476 w 1803042"/>
                    <a:gd name="connsiteY2" fmla="*/ 940158 h 940158"/>
                    <a:gd name="connsiteX3" fmla="*/ 0 w 1803042"/>
                    <a:gd name="connsiteY3" fmla="*/ 940158 h 940158"/>
                    <a:gd name="connsiteX4" fmla="*/ 0 w 1803042"/>
                    <a:gd name="connsiteY4" fmla="*/ 560231 h 940158"/>
                    <a:gd name="connsiteX5" fmla="*/ 830687 w 1803042"/>
                    <a:gd name="connsiteY5" fmla="*/ 560231 h 940158"/>
                    <a:gd name="connsiteX6" fmla="*/ 1558343 w 1803042"/>
                    <a:gd name="connsiteY6" fmla="*/ 0 h 94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042" h="940158">
                      <a:moveTo>
                        <a:pt x="1558343" y="0"/>
                      </a:moveTo>
                      <a:lnTo>
                        <a:pt x="1803042" y="296214"/>
                      </a:lnTo>
                      <a:lnTo>
                        <a:pt x="959476" y="940158"/>
                      </a:lnTo>
                      <a:lnTo>
                        <a:pt x="0" y="940158"/>
                      </a:lnTo>
                      <a:lnTo>
                        <a:pt x="0" y="560231"/>
                      </a:lnTo>
                      <a:lnTo>
                        <a:pt x="830687" y="560231"/>
                      </a:lnTo>
                      <a:lnTo>
                        <a:pt x="155834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DEDF733F-36AD-4162-B273-6923AAFD4407}"/>
                  </a:ext>
                </a:extLst>
              </p:cNvPr>
              <p:cNvGrpSpPr/>
              <p:nvPr/>
            </p:nvGrpSpPr>
            <p:grpSpPr>
              <a:xfrm>
                <a:off x="6445265" y="2271247"/>
                <a:ext cx="1001661" cy="228600"/>
                <a:chOff x="3111661" y="2460812"/>
                <a:chExt cx="1001661" cy="228600"/>
              </a:xfrm>
              <a:solidFill>
                <a:schemeClr val="accent1">
                  <a:lumMod val="20000"/>
                  <a:lumOff val="80000"/>
                </a:schemeClr>
              </a:solidFill>
            </p:grpSpPr>
            <p:sp>
              <p:nvSpPr>
                <p:cNvPr id="7" name="正方形/長方形 6">
                  <a:extLst>
                    <a:ext uri="{FF2B5EF4-FFF2-40B4-BE49-F238E27FC236}">
                      <a16:creationId xmlns:a16="http://schemas.microsoft.com/office/drawing/2014/main" id="{8F16019C-90C6-41EC-A1C9-EDB44D4626BB}"/>
                    </a:ext>
                  </a:extLst>
                </p:cNvPr>
                <p:cNvSpPr/>
                <p:nvPr/>
              </p:nvSpPr>
              <p:spPr>
                <a:xfrm>
                  <a:off x="3281082" y="2460812"/>
                  <a:ext cx="282389"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99A97EB-3E7E-4E35-AF18-441A2FE7D310}"/>
                    </a:ext>
                  </a:extLst>
                </p:cNvPr>
                <p:cNvSpPr/>
                <p:nvPr/>
              </p:nvSpPr>
              <p:spPr>
                <a:xfrm>
                  <a:off x="3661512" y="2460812"/>
                  <a:ext cx="282389"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8BFE9181-BEF1-4D1C-BF48-AB15B0EF02BE}"/>
                    </a:ext>
                  </a:extLst>
                </p:cNvPr>
                <p:cNvSpPr/>
                <p:nvPr/>
              </p:nvSpPr>
              <p:spPr>
                <a:xfrm>
                  <a:off x="3561184" y="2613949"/>
                  <a:ext cx="45719" cy="7546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B5F3D871-1888-4E14-B192-080C43512047}"/>
                    </a:ext>
                  </a:extLst>
                </p:cNvPr>
                <p:cNvSpPr/>
                <p:nvPr/>
              </p:nvSpPr>
              <p:spPr>
                <a:xfrm>
                  <a:off x="3615793" y="2613949"/>
                  <a:ext cx="45719" cy="7546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6AFACE3-DF75-475A-B198-9F67A6E3740D}"/>
                    </a:ext>
                  </a:extLst>
                </p:cNvPr>
                <p:cNvSpPr/>
                <p:nvPr/>
              </p:nvSpPr>
              <p:spPr>
                <a:xfrm>
                  <a:off x="3111661" y="2552252"/>
                  <a:ext cx="169421" cy="4571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816748EB-1CC6-4CD6-B5E3-149A0FE52F61}"/>
                    </a:ext>
                  </a:extLst>
                </p:cNvPr>
                <p:cNvSpPr/>
                <p:nvPr/>
              </p:nvSpPr>
              <p:spPr>
                <a:xfrm>
                  <a:off x="3943901" y="2552252"/>
                  <a:ext cx="169421" cy="4571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35" name="テキスト ボックス 34">
            <a:extLst>
              <a:ext uri="{FF2B5EF4-FFF2-40B4-BE49-F238E27FC236}">
                <a16:creationId xmlns:a16="http://schemas.microsoft.com/office/drawing/2014/main" id="{022B408D-8E0D-4738-97E8-EDB10DD4AB8A}"/>
              </a:ext>
            </a:extLst>
          </p:cNvPr>
          <p:cNvSpPr txBox="1"/>
          <p:nvPr/>
        </p:nvSpPr>
        <p:spPr>
          <a:xfrm>
            <a:off x="677684" y="1022152"/>
            <a:ext cx="2364537" cy="646331"/>
          </a:xfrm>
          <a:prstGeom prst="rect">
            <a:avLst/>
          </a:prstGeom>
          <a:noFill/>
        </p:spPr>
        <p:txBody>
          <a:bodyPr wrap="square" rtlCol="0">
            <a:spAutoFit/>
          </a:bodyPr>
          <a:lstStyle/>
          <a:p>
            <a:r>
              <a:rPr kumimoji="1" lang="ja-JP" altLang="en-US" sz="3600" dirty="0">
                <a:highlight>
                  <a:srgbClr val="C0C0C0"/>
                </a:highlight>
                <a:latin typeface="メイリオ" panose="020B0604030504040204" pitchFamily="50" charset="-128"/>
                <a:ea typeface="メイリオ" panose="020B0604030504040204" pitchFamily="50" charset="-128"/>
              </a:rPr>
              <a:t>帰宅中</a:t>
            </a:r>
          </a:p>
        </p:txBody>
      </p:sp>
      <p:grpSp>
        <p:nvGrpSpPr>
          <p:cNvPr id="37" name="グループ化 36">
            <a:extLst>
              <a:ext uri="{FF2B5EF4-FFF2-40B4-BE49-F238E27FC236}">
                <a16:creationId xmlns:a16="http://schemas.microsoft.com/office/drawing/2014/main" id="{2D95602F-FF92-4ABB-B49F-CB04DFA7A6E9}"/>
              </a:ext>
            </a:extLst>
          </p:cNvPr>
          <p:cNvGrpSpPr/>
          <p:nvPr/>
        </p:nvGrpSpPr>
        <p:grpSpPr>
          <a:xfrm>
            <a:off x="1316577" y="2134957"/>
            <a:ext cx="1815561" cy="3548646"/>
            <a:chOff x="1316577" y="2134957"/>
            <a:chExt cx="1815561" cy="3548646"/>
          </a:xfrm>
        </p:grpSpPr>
        <p:sp>
          <p:nvSpPr>
            <p:cNvPr id="36" name="フリーフォーム: 図形 35">
              <a:extLst>
                <a:ext uri="{FF2B5EF4-FFF2-40B4-BE49-F238E27FC236}">
                  <a16:creationId xmlns:a16="http://schemas.microsoft.com/office/drawing/2014/main" id="{1023A038-B2F3-49F5-824F-96A6E7B6C1E7}"/>
                </a:ext>
              </a:extLst>
            </p:cNvPr>
            <p:cNvSpPr/>
            <p:nvPr/>
          </p:nvSpPr>
          <p:spPr>
            <a:xfrm>
              <a:off x="1598666" y="2134957"/>
              <a:ext cx="1242586" cy="792505"/>
            </a:xfrm>
            <a:custGeom>
              <a:avLst/>
              <a:gdLst>
                <a:gd name="connsiteX0" fmla="*/ 248770 w 1216959"/>
                <a:gd name="connsiteY0" fmla="*/ 685800 h 773206"/>
                <a:gd name="connsiteX1" fmla="*/ 0 w 1216959"/>
                <a:gd name="connsiteY1" fmla="*/ 443753 h 773206"/>
                <a:gd name="connsiteX2" fmla="*/ 235323 w 1216959"/>
                <a:gd name="connsiteY2" fmla="*/ 443753 h 773206"/>
                <a:gd name="connsiteX3" fmla="*/ 154641 w 1216959"/>
                <a:gd name="connsiteY3" fmla="*/ 221877 h 773206"/>
                <a:gd name="connsiteX4" fmla="*/ 396688 w 1216959"/>
                <a:gd name="connsiteY4" fmla="*/ 356347 h 773206"/>
                <a:gd name="connsiteX5" fmla="*/ 383241 w 1216959"/>
                <a:gd name="connsiteY5" fmla="*/ 94130 h 773206"/>
                <a:gd name="connsiteX6" fmla="*/ 537882 w 1216959"/>
                <a:gd name="connsiteY6" fmla="*/ 221877 h 773206"/>
                <a:gd name="connsiteX7" fmla="*/ 632011 w 1216959"/>
                <a:gd name="connsiteY7" fmla="*/ 0 h 773206"/>
                <a:gd name="connsiteX8" fmla="*/ 719417 w 1216959"/>
                <a:gd name="connsiteY8" fmla="*/ 242047 h 773206"/>
                <a:gd name="connsiteX9" fmla="*/ 1008529 w 1216959"/>
                <a:gd name="connsiteY9" fmla="*/ 174812 h 773206"/>
                <a:gd name="connsiteX10" fmla="*/ 954741 w 1216959"/>
                <a:gd name="connsiteY10" fmla="*/ 369794 h 773206"/>
                <a:gd name="connsiteX11" fmla="*/ 1176617 w 1216959"/>
                <a:gd name="connsiteY11" fmla="*/ 356347 h 773206"/>
                <a:gd name="connsiteX12" fmla="*/ 1015253 w 1216959"/>
                <a:gd name="connsiteY12" fmla="*/ 490818 h 773206"/>
                <a:gd name="connsiteX13" fmla="*/ 1216959 w 1216959"/>
                <a:gd name="connsiteY13" fmla="*/ 571500 h 773206"/>
                <a:gd name="connsiteX14" fmla="*/ 934570 w 1216959"/>
                <a:gd name="connsiteY14" fmla="*/ 773206 h 773206"/>
                <a:gd name="connsiteX15" fmla="*/ 248770 w 1216959"/>
                <a:gd name="connsiteY15" fmla="*/ 685800 h 7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6959" h="773206">
                  <a:moveTo>
                    <a:pt x="248770" y="685800"/>
                  </a:moveTo>
                  <a:lnTo>
                    <a:pt x="0" y="443753"/>
                  </a:lnTo>
                  <a:lnTo>
                    <a:pt x="235323" y="443753"/>
                  </a:lnTo>
                  <a:lnTo>
                    <a:pt x="154641" y="221877"/>
                  </a:lnTo>
                  <a:lnTo>
                    <a:pt x="396688" y="356347"/>
                  </a:lnTo>
                  <a:lnTo>
                    <a:pt x="383241" y="94130"/>
                  </a:lnTo>
                  <a:lnTo>
                    <a:pt x="537882" y="221877"/>
                  </a:lnTo>
                  <a:lnTo>
                    <a:pt x="632011" y="0"/>
                  </a:lnTo>
                  <a:lnTo>
                    <a:pt x="719417" y="242047"/>
                  </a:lnTo>
                  <a:lnTo>
                    <a:pt x="1008529" y="174812"/>
                  </a:lnTo>
                  <a:lnTo>
                    <a:pt x="954741" y="369794"/>
                  </a:lnTo>
                  <a:lnTo>
                    <a:pt x="1176617" y="356347"/>
                  </a:lnTo>
                  <a:lnTo>
                    <a:pt x="1015253" y="490818"/>
                  </a:lnTo>
                  <a:lnTo>
                    <a:pt x="1216959" y="571500"/>
                  </a:lnTo>
                  <a:lnTo>
                    <a:pt x="934570" y="773206"/>
                  </a:lnTo>
                  <a:lnTo>
                    <a:pt x="248770" y="685800"/>
                  </a:lnTo>
                  <a:close/>
                </a:path>
              </a:pathLst>
            </a:custGeom>
            <a:solidFill>
              <a:srgbClr val="6A310A"/>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グループ化 8">
              <a:extLst>
                <a:ext uri="{FF2B5EF4-FFF2-40B4-BE49-F238E27FC236}">
                  <a16:creationId xmlns:a16="http://schemas.microsoft.com/office/drawing/2014/main" id="{DBE7A376-8A2A-4C4D-91BB-AEA7DCD5E9DF}"/>
                </a:ext>
              </a:extLst>
            </p:cNvPr>
            <p:cNvGrpSpPr/>
            <p:nvPr/>
          </p:nvGrpSpPr>
          <p:grpSpPr>
            <a:xfrm>
              <a:off x="1316577" y="2514735"/>
              <a:ext cx="1815561" cy="3168868"/>
              <a:chOff x="1254722" y="3319884"/>
              <a:chExt cx="1304930" cy="2371753"/>
            </a:xfrm>
          </p:grpSpPr>
          <p:sp>
            <p:nvSpPr>
              <p:cNvPr id="13" name="フリーフォーム: 図形 12">
                <a:extLst>
                  <a:ext uri="{FF2B5EF4-FFF2-40B4-BE49-F238E27FC236}">
                    <a16:creationId xmlns:a16="http://schemas.microsoft.com/office/drawing/2014/main" id="{A48A43FB-4735-4A38-9908-42AFF48E1907}"/>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AEBB20CE-14BD-41A2-AC1F-D1406C1767C6}"/>
                  </a:ext>
                </a:extLst>
              </p:cNvPr>
              <p:cNvSpPr/>
              <p:nvPr/>
            </p:nvSpPr>
            <p:spPr>
              <a:xfrm>
                <a:off x="1627218" y="3319884"/>
                <a:ext cx="553616" cy="553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8" name="図 37">
            <a:extLst>
              <a:ext uri="{FF2B5EF4-FFF2-40B4-BE49-F238E27FC236}">
                <a16:creationId xmlns:a16="http://schemas.microsoft.com/office/drawing/2014/main" id="{F43860D8-59AA-46FC-8CD0-98EFE31D6F06}"/>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3576982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オブジェクト 33"/>
          <p:cNvGraphicFramePr>
            <a:graphicFrameLocks noChangeAspect="1"/>
          </p:cNvGraphicFramePr>
          <p:nvPr>
            <p:extLst>
              <p:ext uri="{D42A27DB-BD31-4B8C-83A1-F6EECF244321}">
                <p14:modId xmlns:p14="http://schemas.microsoft.com/office/powerpoint/2010/main" val="3716192333"/>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00473" name="Worksheet" r:id="rId3" imgW="12138554" imgH="5707270" progId="Excel.Sheet.12">
                  <p:embed/>
                </p:oleObj>
              </mc:Choice>
              <mc:Fallback>
                <p:oleObj name="Worksheet" r:id="rId3" imgW="12138554" imgH="5707270" progId="Excel.Sheet.12">
                  <p:embed/>
                  <p:pic>
                    <p:nvPicPr>
                      <p:cNvPr id="34" name="オブジェクト 33"/>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107" name="図 10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4" name="正方形/長方形 3">
            <a:extLst>
              <a:ext uri="{FF2B5EF4-FFF2-40B4-BE49-F238E27FC236}">
                <a16:creationId xmlns:a16="http://schemas.microsoft.com/office/drawing/2014/main" id="{77EEF548-12A6-4995-A953-A976712D9F4A}"/>
              </a:ext>
            </a:extLst>
          </p:cNvPr>
          <p:cNvSpPr/>
          <p:nvPr/>
        </p:nvSpPr>
        <p:spPr>
          <a:xfrm>
            <a:off x="-14287" y="5178768"/>
            <a:ext cx="9144000" cy="619432"/>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0EF86859-7866-4843-8A49-D971D64429C1}"/>
              </a:ext>
            </a:extLst>
          </p:cNvPr>
          <p:cNvGrpSpPr/>
          <p:nvPr/>
        </p:nvGrpSpPr>
        <p:grpSpPr>
          <a:xfrm>
            <a:off x="-106034" y="3743628"/>
            <a:ext cx="1331350" cy="1331350"/>
            <a:chOff x="760975" y="3586919"/>
            <a:chExt cx="1331350" cy="1331350"/>
          </a:xfrm>
        </p:grpSpPr>
        <p:sp>
          <p:nvSpPr>
            <p:cNvPr id="38" name="フリーフォーム: 図形 37">
              <a:extLst>
                <a:ext uri="{FF2B5EF4-FFF2-40B4-BE49-F238E27FC236}">
                  <a16:creationId xmlns:a16="http://schemas.microsoft.com/office/drawing/2014/main" id="{F5D4C6DC-A456-46B1-B629-A243B560161D}"/>
                </a:ext>
              </a:extLst>
            </p:cNvPr>
            <p:cNvSpPr/>
            <p:nvPr/>
          </p:nvSpPr>
          <p:spPr>
            <a:xfrm rot="-2700000">
              <a:off x="1615175" y="4194175"/>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96187FD9-4305-424A-A29F-090A021320C4}"/>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B8495C26-4161-458C-97C1-3DEB106A0CF5}"/>
              </a:ext>
            </a:extLst>
          </p:cNvPr>
          <p:cNvGrpSpPr/>
          <p:nvPr/>
        </p:nvGrpSpPr>
        <p:grpSpPr>
          <a:xfrm rot="5400000">
            <a:off x="-65084" y="3727202"/>
            <a:ext cx="1331350" cy="1331350"/>
            <a:chOff x="760975" y="3586919"/>
            <a:chExt cx="1331350" cy="1331350"/>
          </a:xfrm>
        </p:grpSpPr>
        <p:sp>
          <p:nvSpPr>
            <p:cNvPr id="41" name="フリーフォーム: 図形 40">
              <a:extLst>
                <a:ext uri="{FF2B5EF4-FFF2-40B4-BE49-F238E27FC236}">
                  <a16:creationId xmlns:a16="http://schemas.microsoft.com/office/drawing/2014/main" id="{650E6731-2632-440A-9CDF-225CDF9DA75A}"/>
                </a:ext>
              </a:extLst>
            </p:cNvPr>
            <p:cNvSpPr/>
            <p:nvPr/>
          </p:nvSpPr>
          <p:spPr>
            <a:xfrm rot="-2700000">
              <a:off x="1615175" y="4194175"/>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3841D283-C1B5-4B9C-A9A1-F5DC32BD0CA5}"/>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楕円 42">
            <a:extLst>
              <a:ext uri="{FF2B5EF4-FFF2-40B4-BE49-F238E27FC236}">
                <a16:creationId xmlns:a16="http://schemas.microsoft.com/office/drawing/2014/main" id="{637B7953-1041-4573-8865-86D04A8EDEF3}"/>
              </a:ext>
            </a:extLst>
          </p:cNvPr>
          <p:cNvSpPr/>
          <p:nvPr/>
        </p:nvSpPr>
        <p:spPr>
          <a:xfrm>
            <a:off x="-292013" y="3979628"/>
            <a:ext cx="1406526" cy="14065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709BA37E-D962-41D8-A398-DA41C3BA8F2F}"/>
              </a:ext>
            </a:extLst>
          </p:cNvPr>
          <p:cNvSpPr/>
          <p:nvPr/>
        </p:nvSpPr>
        <p:spPr>
          <a:xfrm>
            <a:off x="-181210" y="4217178"/>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1CFF64CE-B87B-41BA-A984-14853CC688E6}"/>
              </a:ext>
            </a:extLst>
          </p:cNvPr>
          <p:cNvGrpSpPr/>
          <p:nvPr/>
        </p:nvGrpSpPr>
        <p:grpSpPr>
          <a:xfrm>
            <a:off x="-181210" y="4217178"/>
            <a:ext cx="1447476" cy="1447476"/>
            <a:chOff x="2648274" y="4123429"/>
            <a:chExt cx="1447476" cy="1447476"/>
          </a:xfrm>
        </p:grpSpPr>
        <p:sp>
          <p:nvSpPr>
            <p:cNvPr id="52" name="フリーフォーム: 図形 51">
              <a:extLst>
                <a:ext uri="{FF2B5EF4-FFF2-40B4-BE49-F238E27FC236}">
                  <a16:creationId xmlns:a16="http://schemas.microsoft.com/office/drawing/2014/main" id="{B5D8616C-713B-4E6F-9A32-593518B2A9F1}"/>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B4148699-F560-4862-8792-9626469AF462}"/>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B5AF5326-6EBC-4CBB-BED7-C90E3D399FC9}"/>
              </a:ext>
            </a:extLst>
          </p:cNvPr>
          <p:cNvGrpSpPr/>
          <p:nvPr/>
        </p:nvGrpSpPr>
        <p:grpSpPr>
          <a:xfrm rot="5400000">
            <a:off x="-180563" y="4211490"/>
            <a:ext cx="1447476" cy="1447476"/>
            <a:chOff x="2648274" y="4123429"/>
            <a:chExt cx="1447476" cy="1447476"/>
          </a:xfrm>
        </p:grpSpPr>
        <p:sp>
          <p:nvSpPr>
            <p:cNvPr id="61" name="フリーフォーム: 図形 60">
              <a:extLst>
                <a:ext uri="{FF2B5EF4-FFF2-40B4-BE49-F238E27FC236}">
                  <a16:creationId xmlns:a16="http://schemas.microsoft.com/office/drawing/2014/main" id="{60B86B72-2338-49ED-970C-AEC1FF1E335A}"/>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3314A672-A667-44F8-AFE5-B557EC2825AD}"/>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正方形/長方形 62">
            <a:extLst>
              <a:ext uri="{FF2B5EF4-FFF2-40B4-BE49-F238E27FC236}">
                <a16:creationId xmlns:a16="http://schemas.microsoft.com/office/drawing/2014/main" id="{5FB4B1D3-3D45-46B1-8393-311904138C7B}"/>
              </a:ext>
            </a:extLst>
          </p:cNvPr>
          <p:cNvSpPr/>
          <p:nvPr/>
        </p:nvSpPr>
        <p:spPr>
          <a:xfrm>
            <a:off x="503996" y="4373626"/>
            <a:ext cx="119702" cy="684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図形 64">
            <a:extLst>
              <a:ext uri="{FF2B5EF4-FFF2-40B4-BE49-F238E27FC236}">
                <a16:creationId xmlns:a16="http://schemas.microsoft.com/office/drawing/2014/main" id="{839988E8-68A1-4793-9AB9-7C1B97C8145C}"/>
              </a:ext>
            </a:extLst>
          </p:cNvPr>
          <p:cNvSpPr/>
          <p:nvPr/>
        </p:nvSpPr>
        <p:spPr>
          <a:xfrm>
            <a:off x="264766" y="3798421"/>
            <a:ext cx="590120" cy="374938"/>
          </a:xfrm>
          <a:custGeom>
            <a:avLst/>
            <a:gdLst>
              <a:gd name="connsiteX0" fmla="*/ 248770 w 1216959"/>
              <a:gd name="connsiteY0" fmla="*/ 685800 h 773206"/>
              <a:gd name="connsiteX1" fmla="*/ 0 w 1216959"/>
              <a:gd name="connsiteY1" fmla="*/ 443753 h 773206"/>
              <a:gd name="connsiteX2" fmla="*/ 235323 w 1216959"/>
              <a:gd name="connsiteY2" fmla="*/ 443753 h 773206"/>
              <a:gd name="connsiteX3" fmla="*/ 154641 w 1216959"/>
              <a:gd name="connsiteY3" fmla="*/ 221877 h 773206"/>
              <a:gd name="connsiteX4" fmla="*/ 396688 w 1216959"/>
              <a:gd name="connsiteY4" fmla="*/ 356347 h 773206"/>
              <a:gd name="connsiteX5" fmla="*/ 383241 w 1216959"/>
              <a:gd name="connsiteY5" fmla="*/ 94130 h 773206"/>
              <a:gd name="connsiteX6" fmla="*/ 537882 w 1216959"/>
              <a:gd name="connsiteY6" fmla="*/ 221877 h 773206"/>
              <a:gd name="connsiteX7" fmla="*/ 632011 w 1216959"/>
              <a:gd name="connsiteY7" fmla="*/ 0 h 773206"/>
              <a:gd name="connsiteX8" fmla="*/ 719417 w 1216959"/>
              <a:gd name="connsiteY8" fmla="*/ 242047 h 773206"/>
              <a:gd name="connsiteX9" fmla="*/ 1008529 w 1216959"/>
              <a:gd name="connsiteY9" fmla="*/ 174812 h 773206"/>
              <a:gd name="connsiteX10" fmla="*/ 954741 w 1216959"/>
              <a:gd name="connsiteY10" fmla="*/ 369794 h 773206"/>
              <a:gd name="connsiteX11" fmla="*/ 1176617 w 1216959"/>
              <a:gd name="connsiteY11" fmla="*/ 356347 h 773206"/>
              <a:gd name="connsiteX12" fmla="*/ 1015253 w 1216959"/>
              <a:gd name="connsiteY12" fmla="*/ 490818 h 773206"/>
              <a:gd name="connsiteX13" fmla="*/ 1216959 w 1216959"/>
              <a:gd name="connsiteY13" fmla="*/ 571500 h 773206"/>
              <a:gd name="connsiteX14" fmla="*/ 934570 w 1216959"/>
              <a:gd name="connsiteY14" fmla="*/ 773206 h 773206"/>
              <a:gd name="connsiteX15" fmla="*/ 248770 w 1216959"/>
              <a:gd name="connsiteY15" fmla="*/ 685800 h 7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6959" h="773206">
                <a:moveTo>
                  <a:pt x="248770" y="685800"/>
                </a:moveTo>
                <a:lnTo>
                  <a:pt x="0" y="443753"/>
                </a:lnTo>
                <a:lnTo>
                  <a:pt x="235323" y="443753"/>
                </a:lnTo>
                <a:lnTo>
                  <a:pt x="154641" y="221877"/>
                </a:lnTo>
                <a:lnTo>
                  <a:pt x="396688" y="356347"/>
                </a:lnTo>
                <a:lnTo>
                  <a:pt x="383241" y="94130"/>
                </a:lnTo>
                <a:lnTo>
                  <a:pt x="537882" y="221877"/>
                </a:lnTo>
                <a:lnTo>
                  <a:pt x="632011" y="0"/>
                </a:lnTo>
                <a:lnTo>
                  <a:pt x="719417" y="242047"/>
                </a:lnTo>
                <a:lnTo>
                  <a:pt x="1008529" y="174812"/>
                </a:lnTo>
                <a:lnTo>
                  <a:pt x="954741" y="369794"/>
                </a:lnTo>
                <a:lnTo>
                  <a:pt x="1176617" y="356347"/>
                </a:lnTo>
                <a:lnTo>
                  <a:pt x="1015253" y="490818"/>
                </a:lnTo>
                <a:lnTo>
                  <a:pt x="1216959" y="571500"/>
                </a:lnTo>
                <a:lnTo>
                  <a:pt x="934570" y="773206"/>
                </a:lnTo>
                <a:lnTo>
                  <a:pt x="248770" y="685800"/>
                </a:lnTo>
                <a:close/>
              </a:path>
            </a:pathLst>
          </a:custGeom>
          <a:solidFill>
            <a:srgbClr val="6A310A"/>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a:extLst>
              <a:ext uri="{FF2B5EF4-FFF2-40B4-BE49-F238E27FC236}">
                <a16:creationId xmlns:a16="http://schemas.microsoft.com/office/drawing/2014/main" id="{1CD533F7-78D0-4F11-9E3A-6256329214CC}"/>
              </a:ext>
            </a:extLst>
          </p:cNvPr>
          <p:cNvSpPr/>
          <p:nvPr/>
        </p:nvSpPr>
        <p:spPr>
          <a:xfrm>
            <a:off x="356118" y="3993395"/>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D4388E61-F041-4371-879A-1A375BDB2725}"/>
              </a:ext>
            </a:extLst>
          </p:cNvPr>
          <p:cNvSpPr/>
          <p:nvPr/>
        </p:nvSpPr>
        <p:spPr>
          <a:xfrm rot="6300000">
            <a:off x="326776" y="3814413"/>
            <a:ext cx="1406526" cy="14065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a:extLst>
              <a:ext uri="{FF2B5EF4-FFF2-40B4-BE49-F238E27FC236}">
                <a16:creationId xmlns:a16="http://schemas.microsoft.com/office/drawing/2014/main" id="{038B75A7-D49F-49B2-8EC6-036F204956A3}"/>
              </a:ext>
            </a:extLst>
          </p:cNvPr>
          <p:cNvGrpSpPr/>
          <p:nvPr/>
        </p:nvGrpSpPr>
        <p:grpSpPr>
          <a:xfrm>
            <a:off x="448191" y="3503215"/>
            <a:ext cx="1331350" cy="1331350"/>
            <a:chOff x="760975" y="3586919"/>
            <a:chExt cx="1331350" cy="1331350"/>
          </a:xfrm>
        </p:grpSpPr>
        <p:sp>
          <p:nvSpPr>
            <p:cNvPr id="69" name="フリーフォーム: 図形 68">
              <a:extLst>
                <a:ext uri="{FF2B5EF4-FFF2-40B4-BE49-F238E27FC236}">
                  <a16:creationId xmlns:a16="http://schemas.microsoft.com/office/drawing/2014/main" id="{B00DD2EA-6E4C-44E8-8599-B7DA67BDDDD9}"/>
                </a:ext>
              </a:extLst>
            </p:cNvPr>
            <p:cNvSpPr/>
            <p:nvPr/>
          </p:nvSpPr>
          <p:spPr>
            <a:xfrm rot="-2700000">
              <a:off x="1615175" y="4194175"/>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66C0AD7A-87FD-4261-BF71-163034BB0797}"/>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9" name="グループ化 78">
            <a:extLst>
              <a:ext uri="{FF2B5EF4-FFF2-40B4-BE49-F238E27FC236}">
                <a16:creationId xmlns:a16="http://schemas.microsoft.com/office/drawing/2014/main" id="{BD97F56E-91F5-4992-BB79-C0965A7A8DAC}"/>
              </a:ext>
            </a:extLst>
          </p:cNvPr>
          <p:cNvGrpSpPr/>
          <p:nvPr/>
        </p:nvGrpSpPr>
        <p:grpSpPr>
          <a:xfrm rot="5400000">
            <a:off x="489141" y="3486789"/>
            <a:ext cx="1331350" cy="1331350"/>
            <a:chOff x="760975" y="3586919"/>
            <a:chExt cx="1331350" cy="1331350"/>
          </a:xfrm>
        </p:grpSpPr>
        <p:sp>
          <p:nvSpPr>
            <p:cNvPr id="81" name="フリーフォーム: 図形 80">
              <a:extLst>
                <a:ext uri="{FF2B5EF4-FFF2-40B4-BE49-F238E27FC236}">
                  <a16:creationId xmlns:a16="http://schemas.microsoft.com/office/drawing/2014/main" id="{1ABA48BB-6AF2-4125-9606-D89DA10C38B0}"/>
                </a:ext>
              </a:extLst>
            </p:cNvPr>
            <p:cNvSpPr/>
            <p:nvPr/>
          </p:nvSpPr>
          <p:spPr>
            <a:xfrm rot="-2700000">
              <a:off x="1615175" y="4194175"/>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F5B89E04-4757-48D4-B94E-25C944AE2E0A}"/>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楕円 83">
            <a:extLst>
              <a:ext uri="{FF2B5EF4-FFF2-40B4-BE49-F238E27FC236}">
                <a16:creationId xmlns:a16="http://schemas.microsoft.com/office/drawing/2014/main" id="{087A8C2B-8193-42EF-B5DC-2E348C6D07F0}"/>
              </a:ext>
            </a:extLst>
          </p:cNvPr>
          <p:cNvSpPr/>
          <p:nvPr/>
        </p:nvSpPr>
        <p:spPr>
          <a:xfrm>
            <a:off x="262212" y="3739215"/>
            <a:ext cx="1406526" cy="14065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932F929B-D26F-4E4D-AF77-806360FD9D60}"/>
              </a:ext>
            </a:extLst>
          </p:cNvPr>
          <p:cNvSpPr/>
          <p:nvPr/>
        </p:nvSpPr>
        <p:spPr>
          <a:xfrm>
            <a:off x="373015" y="3976765"/>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6" name="グループ化 85">
            <a:extLst>
              <a:ext uri="{FF2B5EF4-FFF2-40B4-BE49-F238E27FC236}">
                <a16:creationId xmlns:a16="http://schemas.microsoft.com/office/drawing/2014/main" id="{050694C3-E973-4528-9E31-A63BBD2D3D1A}"/>
              </a:ext>
            </a:extLst>
          </p:cNvPr>
          <p:cNvGrpSpPr/>
          <p:nvPr/>
        </p:nvGrpSpPr>
        <p:grpSpPr>
          <a:xfrm>
            <a:off x="373015" y="3976765"/>
            <a:ext cx="1447476" cy="1447476"/>
            <a:chOff x="2648274" y="4123429"/>
            <a:chExt cx="1447476" cy="1447476"/>
          </a:xfrm>
        </p:grpSpPr>
        <p:sp>
          <p:nvSpPr>
            <p:cNvPr id="87" name="フリーフォーム: 図形 86">
              <a:extLst>
                <a:ext uri="{FF2B5EF4-FFF2-40B4-BE49-F238E27FC236}">
                  <a16:creationId xmlns:a16="http://schemas.microsoft.com/office/drawing/2014/main" id="{FAE294E7-D144-4413-B6C1-BC5EFA9B09EE}"/>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319E0574-24B6-4223-82AF-C24105C2BBF0}"/>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F45288CD-112A-4C00-962C-C7F92001DC91}"/>
              </a:ext>
            </a:extLst>
          </p:cNvPr>
          <p:cNvGrpSpPr/>
          <p:nvPr/>
        </p:nvGrpSpPr>
        <p:grpSpPr>
          <a:xfrm rot="5400000">
            <a:off x="373662" y="3971077"/>
            <a:ext cx="1447476" cy="1447476"/>
            <a:chOff x="2648274" y="4123429"/>
            <a:chExt cx="1447476" cy="1447476"/>
          </a:xfrm>
        </p:grpSpPr>
        <p:sp>
          <p:nvSpPr>
            <p:cNvPr id="91" name="フリーフォーム: 図形 90">
              <a:extLst>
                <a:ext uri="{FF2B5EF4-FFF2-40B4-BE49-F238E27FC236}">
                  <a16:creationId xmlns:a16="http://schemas.microsoft.com/office/drawing/2014/main" id="{4F467770-CD4B-4FEB-9921-A9EA156B54C2}"/>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a:extLst>
                <a:ext uri="{FF2B5EF4-FFF2-40B4-BE49-F238E27FC236}">
                  <a16:creationId xmlns:a16="http://schemas.microsoft.com/office/drawing/2014/main" id="{8AA005E1-CC5A-4E2B-B815-9D671734B598}"/>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3" name="正方形/長方形 92">
            <a:extLst>
              <a:ext uri="{FF2B5EF4-FFF2-40B4-BE49-F238E27FC236}">
                <a16:creationId xmlns:a16="http://schemas.microsoft.com/office/drawing/2014/main" id="{BD52DD66-3322-40D2-A385-4D32CE360DFE}"/>
              </a:ext>
            </a:extLst>
          </p:cNvPr>
          <p:cNvSpPr/>
          <p:nvPr/>
        </p:nvSpPr>
        <p:spPr>
          <a:xfrm>
            <a:off x="1058221" y="4133213"/>
            <a:ext cx="119702" cy="684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982D4E2A-6B7A-4A28-85E9-CE19C2B63BB8}"/>
              </a:ext>
            </a:extLst>
          </p:cNvPr>
          <p:cNvSpPr/>
          <p:nvPr/>
        </p:nvSpPr>
        <p:spPr>
          <a:xfrm>
            <a:off x="910343" y="3752982"/>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6A9EF30-132C-4C27-8B6F-10410AB62166}"/>
              </a:ext>
            </a:extLst>
          </p:cNvPr>
          <p:cNvGrpSpPr/>
          <p:nvPr/>
        </p:nvGrpSpPr>
        <p:grpSpPr>
          <a:xfrm>
            <a:off x="919318" y="3905285"/>
            <a:ext cx="397972" cy="93084"/>
            <a:chOff x="1130524" y="1248973"/>
            <a:chExt cx="1015561" cy="231772"/>
          </a:xfrm>
        </p:grpSpPr>
        <p:sp>
          <p:nvSpPr>
            <p:cNvPr id="97" name="正方形/長方形 96">
              <a:extLst>
                <a:ext uri="{FF2B5EF4-FFF2-40B4-BE49-F238E27FC236}">
                  <a16:creationId xmlns:a16="http://schemas.microsoft.com/office/drawing/2014/main" id="{2B64459F-4E38-4D1A-92ED-C44515BF5270}"/>
                </a:ext>
              </a:extLst>
            </p:cNvPr>
            <p:cNvSpPr/>
            <p:nvPr/>
          </p:nvSpPr>
          <p:spPr>
            <a:xfrm>
              <a:off x="1302296" y="1248973"/>
              <a:ext cx="286308" cy="2317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C3E83E75-8CD2-4F72-9549-F66290A29860}"/>
                </a:ext>
              </a:extLst>
            </p:cNvPr>
            <p:cNvSpPr/>
            <p:nvPr/>
          </p:nvSpPr>
          <p:spPr>
            <a:xfrm>
              <a:off x="1688005" y="1248973"/>
              <a:ext cx="286308" cy="2317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13E067E3-6B99-4507-B658-00EC018FA35B}"/>
                </a:ext>
              </a:extLst>
            </p:cNvPr>
            <p:cNvSpPr/>
            <p:nvPr/>
          </p:nvSpPr>
          <p:spPr>
            <a:xfrm>
              <a:off x="1586285" y="1404235"/>
              <a:ext cx="46353" cy="7651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楕円 102">
              <a:extLst>
                <a:ext uri="{FF2B5EF4-FFF2-40B4-BE49-F238E27FC236}">
                  <a16:creationId xmlns:a16="http://schemas.microsoft.com/office/drawing/2014/main" id="{2047BB1E-C89E-422F-BDE7-0EB5BC0EBAF3}"/>
                </a:ext>
              </a:extLst>
            </p:cNvPr>
            <p:cNvSpPr/>
            <p:nvPr/>
          </p:nvSpPr>
          <p:spPr>
            <a:xfrm>
              <a:off x="1641652" y="1404235"/>
              <a:ext cx="46353" cy="7651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3A8BD8BF-7496-40B9-BD30-A47323AA02B2}"/>
                </a:ext>
              </a:extLst>
            </p:cNvPr>
            <p:cNvSpPr/>
            <p:nvPr/>
          </p:nvSpPr>
          <p:spPr>
            <a:xfrm>
              <a:off x="1130524" y="1341682"/>
              <a:ext cx="171772" cy="463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C864CB92-01E6-4B8E-9CBC-23CEB7CB87A4}"/>
                </a:ext>
              </a:extLst>
            </p:cNvPr>
            <p:cNvSpPr/>
            <p:nvPr/>
          </p:nvSpPr>
          <p:spPr>
            <a:xfrm>
              <a:off x="1974313" y="1341682"/>
              <a:ext cx="171772" cy="463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楕円 35">
            <a:extLst>
              <a:ext uri="{FF2B5EF4-FFF2-40B4-BE49-F238E27FC236}">
                <a16:creationId xmlns:a16="http://schemas.microsoft.com/office/drawing/2014/main" id="{0F7913E7-7FD9-406F-BDD3-201CF3BDC13E}"/>
              </a:ext>
            </a:extLst>
          </p:cNvPr>
          <p:cNvSpPr/>
          <p:nvPr/>
        </p:nvSpPr>
        <p:spPr>
          <a:xfrm rot="6300000">
            <a:off x="-227449" y="4054826"/>
            <a:ext cx="1406526" cy="14065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ECE245C9-3D02-446C-B0AC-35D7E6039A4C}"/>
              </a:ext>
            </a:extLst>
          </p:cNvPr>
          <p:cNvSpPr/>
          <p:nvPr/>
        </p:nvSpPr>
        <p:spPr>
          <a:xfrm>
            <a:off x="4727280" y="5189537"/>
            <a:ext cx="200124" cy="33444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コネクタ 75">
            <a:extLst>
              <a:ext uri="{FF2B5EF4-FFF2-40B4-BE49-F238E27FC236}">
                <a16:creationId xmlns:a16="http://schemas.microsoft.com/office/drawing/2014/main" id="{A10C6130-243C-455D-8F1E-DF68A7CA4D24}"/>
              </a:ext>
            </a:extLst>
          </p:cNvPr>
          <p:cNvCxnSpPr>
            <a:cxnSpLocks/>
          </p:cNvCxnSpPr>
          <p:nvPr/>
        </p:nvCxnSpPr>
        <p:spPr>
          <a:xfrm>
            <a:off x="4701354" y="5176685"/>
            <a:ext cx="2260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DDB8CCF2-C824-4EE5-BD5F-76403BA79AB5}"/>
              </a:ext>
            </a:extLst>
          </p:cNvPr>
          <p:cNvSpPr/>
          <p:nvPr/>
        </p:nvSpPr>
        <p:spPr>
          <a:xfrm>
            <a:off x="8830469" y="5189537"/>
            <a:ext cx="252881" cy="33444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a:extLst>
              <a:ext uri="{FF2B5EF4-FFF2-40B4-BE49-F238E27FC236}">
                <a16:creationId xmlns:a16="http://schemas.microsoft.com/office/drawing/2014/main" id="{B1FF47B4-DAD3-4E6D-91BA-EC1E242163C3}"/>
              </a:ext>
            </a:extLst>
          </p:cNvPr>
          <p:cNvCxnSpPr>
            <a:cxnSpLocks/>
          </p:cNvCxnSpPr>
          <p:nvPr/>
        </p:nvCxnSpPr>
        <p:spPr>
          <a:xfrm>
            <a:off x="8825949" y="5176683"/>
            <a:ext cx="246371" cy="208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B3DC6B8C-921A-46B1-94A9-6EDFCA4DD739}"/>
              </a:ext>
            </a:extLst>
          </p:cNvPr>
          <p:cNvCxnSpPr>
            <a:cxnSpLocks/>
          </p:cNvCxnSpPr>
          <p:nvPr/>
        </p:nvCxnSpPr>
        <p:spPr>
          <a:xfrm>
            <a:off x="9129713" y="5176685"/>
            <a:ext cx="0" cy="61943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6" name="吹き出し: 円形 95">
            <a:extLst>
              <a:ext uri="{FF2B5EF4-FFF2-40B4-BE49-F238E27FC236}">
                <a16:creationId xmlns:a16="http://schemas.microsoft.com/office/drawing/2014/main" id="{EB8BFFB9-1785-40EC-9088-0BD4306254DC}"/>
              </a:ext>
            </a:extLst>
          </p:cNvPr>
          <p:cNvSpPr/>
          <p:nvPr/>
        </p:nvSpPr>
        <p:spPr>
          <a:xfrm>
            <a:off x="942147" y="1907947"/>
            <a:ext cx="3027531" cy="99060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おっ、</a:t>
            </a:r>
            <a:r>
              <a:rPr kumimoji="1" lang="ja-JP" altLang="en-US" dirty="0"/>
              <a:t>空いてる！</a:t>
            </a:r>
            <a:endParaRPr kumimoji="1" lang="en-US" altLang="ja-JP" dirty="0"/>
          </a:p>
          <a:p>
            <a:pPr algn="ctr"/>
            <a:r>
              <a:rPr lang="ja-JP" altLang="en-US" dirty="0"/>
              <a:t>入ってみるか！</a:t>
            </a:r>
            <a:endParaRPr lang="en-US" altLang="ja-JP" dirty="0"/>
          </a:p>
        </p:txBody>
      </p:sp>
      <p:sp>
        <p:nvSpPr>
          <p:cNvPr id="101" name="テキスト ボックス 100">
            <a:extLst>
              <a:ext uri="{FF2B5EF4-FFF2-40B4-BE49-F238E27FC236}">
                <a16:creationId xmlns:a16="http://schemas.microsoft.com/office/drawing/2014/main" id="{70A3D5F7-2B62-482E-93DA-D0FC4D2B8171}"/>
              </a:ext>
            </a:extLst>
          </p:cNvPr>
          <p:cNvSpPr txBox="1"/>
          <p:nvPr/>
        </p:nvSpPr>
        <p:spPr>
          <a:xfrm rot="1023331">
            <a:off x="7266333" y="1721470"/>
            <a:ext cx="241662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ガヤガヤ</a:t>
            </a:r>
          </a:p>
        </p:txBody>
      </p:sp>
      <p:sp>
        <p:nvSpPr>
          <p:cNvPr id="102" name="テキスト ボックス 101">
            <a:extLst>
              <a:ext uri="{FF2B5EF4-FFF2-40B4-BE49-F238E27FC236}">
                <a16:creationId xmlns:a16="http://schemas.microsoft.com/office/drawing/2014/main" id="{D204C8AC-048E-41F4-AA46-78419CF13D9D}"/>
              </a:ext>
            </a:extLst>
          </p:cNvPr>
          <p:cNvSpPr txBox="1"/>
          <p:nvPr/>
        </p:nvSpPr>
        <p:spPr>
          <a:xfrm rot="20982913">
            <a:off x="5878214" y="1056663"/>
            <a:ext cx="241662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ガヤガヤ</a:t>
            </a:r>
          </a:p>
        </p:txBody>
      </p:sp>
      <p:sp>
        <p:nvSpPr>
          <p:cNvPr id="46" name="楕円 45">
            <a:extLst>
              <a:ext uri="{FF2B5EF4-FFF2-40B4-BE49-F238E27FC236}">
                <a16:creationId xmlns:a16="http://schemas.microsoft.com/office/drawing/2014/main" id="{D4EF2E65-5CDC-4C8E-A2AA-B34117A2B81E}"/>
              </a:ext>
            </a:extLst>
          </p:cNvPr>
          <p:cNvSpPr/>
          <p:nvPr/>
        </p:nvSpPr>
        <p:spPr>
          <a:xfrm rot="6300000">
            <a:off x="-1674278" y="4032221"/>
            <a:ext cx="1406526" cy="14065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6CDD2789-5A48-489B-AF35-0F5D8D2F9CFD}"/>
              </a:ext>
            </a:extLst>
          </p:cNvPr>
          <p:cNvGrpSpPr/>
          <p:nvPr/>
        </p:nvGrpSpPr>
        <p:grpSpPr>
          <a:xfrm>
            <a:off x="-1552863" y="3721023"/>
            <a:ext cx="1331350" cy="1331350"/>
            <a:chOff x="760975" y="3586919"/>
            <a:chExt cx="1331350" cy="1331350"/>
          </a:xfrm>
        </p:grpSpPr>
        <p:sp>
          <p:nvSpPr>
            <p:cNvPr id="48" name="フリーフォーム: 図形 47">
              <a:extLst>
                <a:ext uri="{FF2B5EF4-FFF2-40B4-BE49-F238E27FC236}">
                  <a16:creationId xmlns:a16="http://schemas.microsoft.com/office/drawing/2014/main" id="{6D8188E0-6526-458A-B637-281EF1615516}"/>
                </a:ext>
              </a:extLst>
            </p:cNvPr>
            <p:cNvSpPr/>
            <p:nvPr/>
          </p:nvSpPr>
          <p:spPr>
            <a:xfrm rot="-2700000">
              <a:off x="1615175" y="4194175"/>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EAE4DBAA-4AAA-4006-9EA2-19B720A5BEC8}"/>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6F0EADCB-2F48-437C-AB64-629BC16FA5A7}"/>
              </a:ext>
            </a:extLst>
          </p:cNvPr>
          <p:cNvGrpSpPr/>
          <p:nvPr/>
        </p:nvGrpSpPr>
        <p:grpSpPr>
          <a:xfrm rot="5400000">
            <a:off x="-1511913" y="3704597"/>
            <a:ext cx="1331350" cy="1331350"/>
            <a:chOff x="760975" y="3586919"/>
            <a:chExt cx="1331350" cy="1331350"/>
          </a:xfrm>
        </p:grpSpPr>
        <p:sp>
          <p:nvSpPr>
            <p:cNvPr id="51" name="フリーフォーム: 図形 50">
              <a:extLst>
                <a:ext uri="{FF2B5EF4-FFF2-40B4-BE49-F238E27FC236}">
                  <a16:creationId xmlns:a16="http://schemas.microsoft.com/office/drawing/2014/main" id="{13C10828-A540-42F3-BE4F-34891AE7B9E8}"/>
                </a:ext>
              </a:extLst>
            </p:cNvPr>
            <p:cNvSpPr/>
            <p:nvPr/>
          </p:nvSpPr>
          <p:spPr>
            <a:xfrm rot="-2700000">
              <a:off x="1615175" y="4194175"/>
              <a:ext cx="146050" cy="593725"/>
            </a:xfrm>
            <a:custGeom>
              <a:avLst/>
              <a:gdLst>
                <a:gd name="connsiteX0" fmla="*/ 47625 w 146050"/>
                <a:gd name="connsiteY0" fmla="*/ 0 h 593725"/>
                <a:gd name="connsiteX1" fmla="*/ 79375 w 146050"/>
                <a:gd name="connsiteY1" fmla="*/ 314325 h 593725"/>
                <a:gd name="connsiteX2" fmla="*/ 146050 w 146050"/>
                <a:gd name="connsiteY2" fmla="*/ 539750 h 593725"/>
                <a:gd name="connsiteX3" fmla="*/ 139700 w 146050"/>
                <a:gd name="connsiteY3" fmla="*/ 593725 h 593725"/>
                <a:gd name="connsiteX4" fmla="*/ 85725 w 146050"/>
                <a:gd name="connsiteY4" fmla="*/ 581025 h 593725"/>
                <a:gd name="connsiteX5" fmla="*/ 0 w 146050"/>
                <a:gd name="connsiteY5" fmla="*/ 212725 h 593725"/>
                <a:gd name="connsiteX6" fmla="*/ 47625 w 146050"/>
                <a:gd name="connsiteY6"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 h="593725">
                  <a:moveTo>
                    <a:pt x="47625" y="0"/>
                  </a:moveTo>
                  <a:lnTo>
                    <a:pt x="79375" y="314325"/>
                  </a:lnTo>
                  <a:lnTo>
                    <a:pt x="146050" y="539750"/>
                  </a:lnTo>
                  <a:lnTo>
                    <a:pt x="139700" y="593725"/>
                  </a:lnTo>
                  <a:lnTo>
                    <a:pt x="85725" y="581025"/>
                  </a:lnTo>
                  <a:lnTo>
                    <a:pt x="0" y="212725"/>
                  </a:lnTo>
                  <a:lnTo>
                    <a:pt x="476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F0B692F0-CDD9-4207-9A8D-8B1B30737D44}"/>
                </a:ext>
              </a:extLst>
            </p:cNvPr>
            <p:cNvSpPr/>
            <p:nvPr/>
          </p:nvSpPr>
          <p:spPr>
            <a:xfrm>
              <a:off x="760975" y="3586919"/>
              <a:ext cx="1331350" cy="1331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楕円 55">
            <a:extLst>
              <a:ext uri="{FF2B5EF4-FFF2-40B4-BE49-F238E27FC236}">
                <a16:creationId xmlns:a16="http://schemas.microsoft.com/office/drawing/2014/main" id="{71D9D790-3A89-4229-8197-899A3F743480}"/>
              </a:ext>
            </a:extLst>
          </p:cNvPr>
          <p:cNvSpPr/>
          <p:nvPr/>
        </p:nvSpPr>
        <p:spPr>
          <a:xfrm>
            <a:off x="-1738842" y="3957023"/>
            <a:ext cx="1406526" cy="14065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5BFBD37B-4485-4D4F-AC6D-BB2B1D41E88E}"/>
              </a:ext>
            </a:extLst>
          </p:cNvPr>
          <p:cNvSpPr/>
          <p:nvPr/>
        </p:nvSpPr>
        <p:spPr>
          <a:xfrm>
            <a:off x="-1628039" y="4194573"/>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CD2046FF-FFA9-49E5-A7E8-0A1A335EAE69}"/>
              </a:ext>
            </a:extLst>
          </p:cNvPr>
          <p:cNvGrpSpPr/>
          <p:nvPr/>
        </p:nvGrpSpPr>
        <p:grpSpPr>
          <a:xfrm>
            <a:off x="-1628039" y="4194573"/>
            <a:ext cx="1447476" cy="1447476"/>
            <a:chOff x="2648274" y="4123429"/>
            <a:chExt cx="1447476" cy="1447476"/>
          </a:xfrm>
        </p:grpSpPr>
        <p:sp>
          <p:nvSpPr>
            <p:cNvPr id="59" name="フリーフォーム: 図形 58">
              <a:extLst>
                <a:ext uri="{FF2B5EF4-FFF2-40B4-BE49-F238E27FC236}">
                  <a16:creationId xmlns:a16="http://schemas.microsoft.com/office/drawing/2014/main" id="{9B2F32AA-B330-4567-AA5F-B9669B5F8FDE}"/>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0868BDBA-EDE8-47A1-8BDB-64D067530CF7}"/>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グループ化 69">
            <a:extLst>
              <a:ext uri="{FF2B5EF4-FFF2-40B4-BE49-F238E27FC236}">
                <a16:creationId xmlns:a16="http://schemas.microsoft.com/office/drawing/2014/main" id="{78F8D461-6B2F-4EB2-B3E9-EC1C89EE139A}"/>
              </a:ext>
            </a:extLst>
          </p:cNvPr>
          <p:cNvGrpSpPr/>
          <p:nvPr/>
        </p:nvGrpSpPr>
        <p:grpSpPr>
          <a:xfrm rot="5400000">
            <a:off x="-1627392" y="4188885"/>
            <a:ext cx="1447476" cy="1447476"/>
            <a:chOff x="2648274" y="4123429"/>
            <a:chExt cx="1447476" cy="1447476"/>
          </a:xfrm>
        </p:grpSpPr>
        <p:sp>
          <p:nvSpPr>
            <p:cNvPr id="73" name="フリーフォーム: 図形 72">
              <a:extLst>
                <a:ext uri="{FF2B5EF4-FFF2-40B4-BE49-F238E27FC236}">
                  <a16:creationId xmlns:a16="http://schemas.microsoft.com/office/drawing/2014/main" id="{6AF281D8-14C9-47F9-87CB-4D564B91C1A8}"/>
                </a:ext>
              </a:extLst>
            </p:cNvPr>
            <p:cNvSpPr/>
            <p:nvPr/>
          </p:nvSpPr>
          <p:spPr>
            <a:xfrm rot="18900000">
              <a:off x="3583311" y="4725235"/>
              <a:ext cx="178339" cy="671513"/>
            </a:xfrm>
            <a:custGeom>
              <a:avLst/>
              <a:gdLst>
                <a:gd name="connsiteX0" fmla="*/ 0 w 187325"/>
                <a:gd name="connsiteY0" fmla="*/ 139700 h 671513"/>
                <a:gd name="connsiteX1" fmla="*/ 49212 w 187325"/>
                <a:gd name="connsiteY1" fmla="*/ 261938 h 671513"/>
                <a:gd name="connsiteX2" fmla="*/ 84137 w 187325"/>
                <a:gd name="connsiteY2" fmla="*/ 625475 h 671513"/>
                <a:gd name="connsiteX3" fmla="*/ 138112 w 187325"/>
                <a:gd name="connsiteY3" fmla="*/ 671513 h 671513"/>
                <a:gd name="connsiteX4" fmla="*/ 187325 w 187325"/>
                <a:gd name="connsiteY4" fmla="*/ 627063 h 671513"/>
                <a:gd name="connsiteX5" fmla="*/ 150812 w 187325"/>
                <a:gd name="connsiteY5" fmla="*/ 217488 h 671513"/>
                <a:gd name="connsiteX6" fmla="*/ 47625 w 187325"/>
                <a:gd name="connsiteY6" fmla="*/ 0 h 671513"/>
                <a:gd name="connsiteX7" fmla="*/ 0 w 187325"/>
                <a:gd name="connsiteY7" fmla="*/ 13970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25" h="671513">
                  <a:moveTo>
                    <a:pt x="0" y="139700"/>
                  </a:moveTo>
                  <a:lnTo>
                    <a:pt x="49212" y="261938"/>
                  </a:lnTo>
                  <a:lnTo>
                    <a:pt x="84137" y="625475"/>
                  </a:lnTo>
                  <a:lnTo>
                    <a:pt x="138112" y="671513"/>
                  </a:lnTo>
                  <a:lnTo>
                    <a:pt x="187325" y="627063"/>
                  </a:lnTo>
                  <a:lnTo>
                    <a:pt x="150812" y="217488"/>
                  </a:lnTo>
                  <a:lnTo>
                    <a:pt x="47625" y="0"/>
                  </a:lnTo>
                  <a:lnTo>
                    <a:pt x="0" y="1397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a:extLst>
                <a:ext uri="{FF2B5EF4-FFF2-40B4-BE49-F238E27FC236}">
                  <a16:creationId xmlns:a16="http://schemas.microsoft.com/office/drawing/2014/main" id="{01B07AC6-DD4A-47EA-AF6D-C46D364D7332}"/>
                </a:ext>
              </a:extLst>
            </p:cNvPr>
            <p:cNvSpPr/>
            <p:nvPr/>
          </p:nvSpPr>
          <p:spPr>
            <a:xfrm>
              <a:off x="2648274" y="4123429"/>
              <a:ext cx="1447476" cy="1447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 name="正方形/長方形 74">
            <a:extLst>
              <a:ext uri="{FF2B5EF4-FFF2-40B4-BE49-F238E27FC236}">
                <a16:creationId xmlns:a16="http://schemas.microsoft.com/office/drawing/2014/main" id="{DF2BE4B8-AC72-4350-9D96-E1472958F531}"/>
              </a:ext>
            </a:extLst>
          </p:cNvPr>
          <p:cNvSpPr/>
          <p:nvPr/>
        </p:nvSpPr>
        <p:spPr>
          <a:xfrm>
            <a:off x="-942833" y="4351021"/>
            <a:ext cx="119702" cy="684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楕円 76">
            <a:extLst>
              <a:ext uri="{FF2B5EF4-FFF2-40B4-BE49-F238E27FC236}">
                <a16:creationId xmlns:a16="http://schemas.microsoft.com/office/drawing/2014/main" id="{BF64D080-2795-4CD1-B325-D62278B0358C}"/>
              </a:ext>
            </a:extLst>
          </p:cNvPr>
          <p:cNvSpPr/>
          <p:nvPr/>
        </p:nvSpPr>
        <p:spPr>
          <a:xfrm>
            <a:off x="-1090711" y="397079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C60BAAAF-3446-4DB9-A41D-3E6EE0F9F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7281" y="2174252"/>
            <a:ext cx="4345039" cy="3422550"/>
          </a:xfrm>
          <a:prstGeom prst="rect">
            <a:avLst/>
          </a:prstGeom>
        </p:spPr>
      </p:pic>
      <p:sp>
        <p:nvSpPr>
          <p:cNvPr id="3" name="正方形/長方形 2">
            <a:extLst>
              <a:ext uri="{FF2B5EF4-FFF2-40B4-BE49-F238E27FC236}">
                <a16:creationId xmlns:a16="http://schemas.microsoft.com/office/drawing/2014/main" id="{7FD351DE-B707-4F9A-9FFA-935CF17A272A}"/>
              </a:ext>
            </a:extLst>
          </p:cNvPr>
          <p:cNvSpPr/>
          <p:nvPr/>
        </p:nvSpPr>
        <p:spPr>
          <a:xfrm>
            <a:off x="4727280" y="5176683"/>
            <a:ext cx="200124" cy="42011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0E4C231-4DAD-4E69-9B6F-73778D7D6B56}"/>
              </a:ext>
            </a:extLst>
          </p:cNvPr>
          <p:cNvSpPr/>
          <p:nvPr/>
        </p:nvSpPr>
        <p:spPr>
          <a:xfrm>
            <a:off x="8825949" y="5176683"/>
            <a:ext cx="246371" cy="42011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339B56CE-2D3A-48D9-AE72-46571A4A6535}"/>
              </a:ext>
            </a:extLst>
          </p:cNvPr>
          <p:cNvSpPr txBox="1"/>
          <p:nvPr/>
        </p:nvSpPr>
        <p:spPr>
          <a:xfrm rot="1039066">
            <a:off x="5904092" y="1710824"/>
            <a:ext cx="2140779" cy="646331"/>
          </a:xfrm>
          <a:prstGeom prst="rect">
            <a:avLst/>
          </a:prstGeom>
          <a:noFill/>
        </p:spPr>
        <p:txBody>
          <a:bodyPr wrap="square" rtlCol="0">
            <a:spAutoFit/>
          </a:bodyPr>
          <a:lstStyle/>
          <a:p>
            <a:r>
              <a:rPr kumimoji="1" lang="ja-JP" altLang="en-US" sz="3600" dirty="0">
                <a:highlight>
                  <a:srgbClr val="C0C0C0"/>
                </a:highlight>
                <a:latin typeface="メイリオ" panose="020B0604030504040204" pitchFamily="50" charset="-128"/>
                <a:ea typeface="メイリオ" panose="020B0604030504040204" pitchFamily="50" charset="-128"/>
              </a:rPr>
              <a:t>ガラーン</a:t>
            </a:r>
          </a:p>
        </p:txBody>
      </p:sp>
      <p:sp>
        <p:nvSpPr>
          <p:cNvPr id="100" name="テキスト ボックス 99">
            <a:extLst>
              <a:ext uri="{FF2B5EF4-FFF2-40B4-BE49-F238E27FC236}">
                <a16:creationId xmlns:a16="http://schemas.microsoft.com/office/drawing/2014/main" id="{B804F24A-1AA4-4472-BC0E-FAD40D375AC7}"/>
              </a:ext>
            </a:extLst>
          </p:cNvPr>
          <p:cNvSpPr txBox="1"/>
          <p:nvPr/>
        </p:nvSpPr>
        <p:spPr>
          <a:xfrm rot="20710645">
            <a:off x="4765127" y="1608158"/>
            <a:ext cx="241662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ガヤガヤ</a:t>
            </a:r>
          </a:p>
        </p:txBody>
      </p:sp>
      <p:graphicFrame>
        <p:nvGraphicFramePr>
          <p:cNvPr id="33" name="オブジェクト 32"/>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00474" name="Worksheet" r:id="rId7" imgW="12138554" imgH="5707270" progId="Excel.Sheet.12">
                  <p:embed/>
                </p:oleObj>
              </mc:Choice>
              <mc:Fallback>
                <p:oleObj name="Worksheet" r:id="rId7" imgW="12138554" imgH="5707270" progId="Excel.Sheet.12">
                  <p:embed/>
                  <p:pic>
                    <p:nvPicPr>
                      <p:cNvPr id="33" name="オブジェクト 32"/>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35"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65</a:t>
            </a:fld>
            <a:endParaRPr lang="en-US" sz="1051" b="1" dirty="0">
              <a:solidFill>
                <a:srgbClr val="FF097A"/>
              </a:solidFill>
              <a:latin typeface="メイリオ" panose="020B0604030504040204" pitchFamily="50" charset="-128"/>
              <a:ea typeface="メイリオ" panose="020B0604030504040204" pitchFamily="50" charset="-128"/>
            </a:endParaRPr>
          </a:p>
        </p:txBody>
      </p:sp>
      <p:pic>
        <p:nvPicPr>
          <p:cNvPr id="106" name="図 105">
            <a:extLst>
              <a:ext uri="{FF2B5EF4-FFF2-40B4-BE49-F238E27FC236}">
                <a16:creationId xmlns:a16="http://schemas.microsoft.com/office/drawing/2014/main" id="{398359F8-3075-4637-A0E4-18A369FCECC0}"/>
              </a:ext>
            </a:extLst>
          </p:cNvPr>
          <p:cNvPicPr>
            <a:picLocks noChangeAspect="1"/>
          </p:cNvPicPr>
          <p:nvPr/>
        </p:nvPicPr>
        <p:blipFill>
          <a:blip r:embed="rId8"/>
          <a:stretch>
            <a:fillRect/>
          </a:stretch>
        </p:blipFill>
        <p:spPr>
          <a:xfrm>
            <a:off x="6424790" y="0"/>
            <a:ext cx="2418328" cy="1019523"/>
          </a:xfrm>
          <a:prstGeom prst="rect">
            <a:avLst/>
          </a:prstGeom>
        </p:spPr>
      </p:pic>
    </p:spTree>
    <p:extLst>
      <p:ext uri="{BB962C8B-B14F-4D97-AF65-F5344CB8AC3E}">
        <p14:creationId xmlns:p14="http://schemas.microsoft.com/office/powerpoint/2010/main" val="347482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6" dur="5000" fill="hold"/>
                                        <p:tgtEl>
                                          <p:spTgt spid="3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8" dur="5000" fill="hold"/>
                                        <p:tgtEl>
                                          <p:spTgt spid="4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10" dur="5000" fill="hold"/>
                                        <p:tgtEl>
                                          <p:spTgt spid="4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12" dur="5000" fill="hold"/>
                                        <p:tgtEl>
                                          <p:spTgt spid="54"/>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14" dur="5000" fill="hold"/>
                                        <p:tgtEl>
                                          <p:spTgt spid="6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16" dur="5000" fill="hold"/>
                                        <p:tgtEl>
                                          <p:spTgt spid="79"/>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18" dur="5000" fill="hold"/>
                                        <p:tgtEl>
                                          <p:spTgt spid="86"/>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20" dur="5000" fill="hold"/>
                                        <p:tgtEl>
                                          <p:spTgt spid="90"/>
                                        </p:tgtEl>
                                        <p:attrNameLst>
                                          <p:attrName>ppt_x</p:attrName>
                                          <p:attrName>ppt_y</p:attrName>
                                        </p:attrNameLst>
                                      </p:cBhvr>
                                    </p:animMotion>
                                  </p:childTnLst>
                                </p:cTn>
                              </p:par>
                              <p:par>
                                <p:cTn id="21" presetID="0" presetClass="path" presetSubtype="0" accel="50000" decel="50000" fill="hold" grpId="0" nodeType="withEffect" nodePh="1">
                                  <p:stCondLst>
                                    <p:cond delay="0"/>
                                  </p:stCondLst>
                                  <p:endCondLst>
                                    <p:cond evt="begin" delay="0">
                                      <p:tn val="21"/>
                                    </p:cond>
                                  </p:end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22" dur="5000" fill="hold"/>
                                        <p:tgtEl>
                                          <p:spTgt spid="4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24" dur="5000" fill="hold"/>
                                        <p:tgtEl>
                                          <p:spTgt spid="63"/>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26" dur="5000" fill="hold"/>
                                        <p:tgtEl>
                                          <p:spTgt spid="65"/>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28" dur="5000" fill="hold"/>
                                        <p:tgtEl>
                                          <p:spTgt spid="64"/>
                                        </p:tgtEl>
                                        <p:attrNameLst>
                                          <p:attrName>ppt_x</p:attrName>
                                          <p:attrName>ppt_y</p:attrName>
                                        </p:attrNameLst>
                                      </p:cBhvr>
                                    </p:animMotion>
                                  </p:childTnLst>
                                </p:cTn>
                              </p:par>
                              <p:par>
                                <p:cTn id="29" presetID="0" presetClass="path" presetSubtype="0" accel="50000" decel="50000" fill="hold" grpId="0" nodeType="withEffect" nodePh="1">
                                  <p:stCondLst>
                                    <p:cond delay="0"/>
                                  </p:stCondLst>
                                  <p:endCondLst>
                                    <p:cond evt="begin" delay="0">
                                      <p:tn val="29"/>
                                    </p:cond>
                                  </p:end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30" dur="5000" fill="hold"/>
                                        <p:tgtEl>
                                          <p:spTgt spid="67"/>
                                        </p:tgtEl>
                                        <p:attrNameLst>
                                          <p:attrName>ppt_x</p:attrName>
                                          <p:attrName>ppt_y</p:attrName>
                                        </p:attrNameLst>
                                      </p:cBhvr>
                                    </p:animMotion>
                                  </p:childTnLst>
                                </p:cTn>
                              </p:par>
                              <p:par>
                                <p:cTn id="31" presetID="0" presetClass="path" presetSubtype="0" accel="50000" decel="50000" fill="hold" grpId="0" nodeType="withEffect" nodePh="1">
                                  <p:stCondLst>
                                    <p:cond delay="0"/>
                                  </p:stCondLst>
                                  <p:endCondLst>
                                    <p:cond evt="begin" delay="0">
                                      <p:tn val="31"/>
                                    </p:cond>
                                  </p:end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32" dur="5000" fill="hold"/>
                                        <p:tgtEl>
                                          <p:spTgt spid="84"/>
                                        </p:tgtEl>
                                        <p:attrNameLst>
                                          <p:attrName>ppt_x</p:attrName>
                                          <p:attrName>ppt_y</p:attrName>
                                        </p:attrNameLst>
                                      </p:cBhvr>
                                    </p:animMotion>
                                  </p:childTnLst>
                                </p:cTn>
                              </p:par>
                              <p:par>
                                <p:cTn id="33" presetID="0" presetClass="path" presetSubtype="0" accel="50000" decel="50000" fill="hold" grpId="0" nodeType="withEffect" nodePh="1">
                                  <p:stCondLst>
                                    <p:cond delay="0"/>
                                  </p:stCondLst>
                                  <p:endCondLst>
                                    <p:cond evt="begin" delay="0">
                                      <p:tn val="33"/>
                                    </p:cond>
                                  </p:end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34" dur="5000" fill="hold"/>
                                        <p:tgtEl>
                                          <p:spTgt spid="85"/>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36" dur="5000" fill="hold"/>
                                        <p:tgtEl>
                                          <p:spTgt spid="93"/>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38" dur="5000" fill="hold"/>
                                        <p:tgtEl>
                                          <p:spTgt spid="94"/>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 0 C 0.01771 0.00509 0.00105 0.00046 0.01303 0.00301 C 0.0257 0.00579 0.01407 0.00394 0.025 0.00556 C 0.03612 0.00926 0.02223 0.00486 0.0382 0.00787 C 0.04132 0.00833 0.04428 0.00972 0.04723 0.01019 C 0.05278 0.01111 0.05348 0.01111 0.05921 0.01273 C 0.0599 0.01296 0.06042 0.01343 0.06094 0.01343 C 0.06407 0.01412 0.07032 0.01482 0.07292 0.01505 C 0.09132 0.01921 0.07934 0.01713 0.11493 0.01597 C 0.12205 0.01574 0.12934 0.01482 0.13646 0.01435 C 0.1382 0.01366 0.14011 0.01296 0.14184 0.01273 C 0.15348 0.01042 0.15903 0.00972 0.17066 0.00949 L 0.21737 0.0088 C 0.25313 0.00556 0.22587 0.00741 0.28507 0.00625 L 0.35382 0.00463 C 0.35868 0.0044 0.36355 0.0044 0.36823 0.00394 C 0.37205 0.00347 0.37587 0.00232 0.37969 0.00232 C 0.40834 0.00162 0.43716 0.00185 0.46598 0.00139 C 0.50018 -0.00069 0.46007 0.00232 0.48803 -0.00092 C 0.49184 -0.00139 0.49566 -0.00139 0.49948 -0.00162 L 0.50834 -0.00254 C 0.51129 -0.00301 0.51407 -0.0037 0.51684 -0.00417 C 0.52205 -0.00486 0.52987 -0.00509 0.53473 -0.00579 C 0.55105 -0.00741 0.54323 -0.00717 0.54983 -0.00717 L 0.54983 -0.00717 " pathEditMode="relative" ptsTypes="AAAAAAAAAAAAAAAAAAAAAAAAAA">
                                      <p:cBhvr>
                                        <p:cTn id="40" dur="5000" fill="hold"/>
                                        <p:tgtEl>
                                          <p:spTgt spid="6"/>
                                        </p:tgtEl>
                                        <p:attrNameLst>
                                          <p:attrName>ppt_x</p:attrName>
                                          <p:attrName>ppt_y</p:attrName>
                                        </p:attrNameLst>
                                      </p:cBhvr>
                                    </p:animMotion>
                                  </p:childTnLst>
                                </p:cTn>
                              </p:par>
                              <p:par>
                                <p:cTn id="41" presetID="8" presetClass="emph" presetSubtype="0" repeatCount="4200" autoRev="1" fill="hold" nodeType="withEffect">
                                  <p:stCondLst>
                                    <p:cond delay="0"/>
                                  </p:stCondLst>
                                  <p:childTnLst>
                                    <p:animRot by="5400000">
                                      <p:cBhvr>
                                        <p:cTn id="42" dur="500" fill="hold"/>
                                        <p:tgtEl>
                                          <p:spTgt spid="37"/>
                                        </p:tgtEl>
                                        <p:attrNameLst>
                                          <p:attrName>r</p:attrName>
                                        </p:attrNameLst>
                                      </p:cBhvr>
                                    </p:animRot>
                                  </p:childTnLst>
                                </p:cTn>
                              </p:par>
                              <p:par>
                                <p:cTn id="43" presetID="8" presetClass="emph" presetSubtype="0" repeatCount="indefinite" autoRev="1" fill="hold" nodeType="withEffect">
                                  <p:stCondLst>
                                    <p:cond delay="0"/>
                                  </p:stCondLst>
                                  <p:endCondLst>
                                    <p:cond evt="onNext" delay="0">
                                      <p:tgtEl>
                                        <p:sldTgt/>
                                      </p:tgtEl>
                                    </p:cond>
                                  </p:endCondLst>
                                  <p:childTnLst>
                                    <p:animRot by="-5400000">
                                      <p:cBhvr>
                                        <p:cTn id="44" dur="500" fill="hold"/>
                                        <p:tgtEl>
                                          <p:spTgt spid="40"/>
                                        </p:tgtEl>
                                        <p:attrNameLst>
                                          <p:attrName>r</p:attrName>
                                        </p:attrNameLst>
                                      </p:cBhvr>
                                    </p:animRot>
                                  </p:childTnLst>
                                </p:cTn>
                              </p:par>
                              <p:par>
                                <p:cTn id="45" presetID="8" presetClass="emph" presetSubtype="0" repeatCount="indefinite" autoRev="1" fill="hold" nodeType="withEffect">
                                  <p:stCondLst>
                                    <p:cond delay="0"/>
                                  </p:stCondLst>
                                  <p:endCondLst>
                                    <p:cond evt="onNext" delay="0">
                                      <p:tgtEl>
                                        <p:sldTgt/>
                                      </p:tgtEl>
                                    </p:cond>
                                  </p:endCondLst>
                                  <p:childTnLst>
                                    <p:animRot by="5400000">
                                      <p:cBhvr>
                                        <p:cTn id="46" dur="500" fill="hold"/>
                                        <p:tgtEl>
                                          <p:spTgt spid="45"/>
                                        </p:tgtEl>
                                        <p:attrNameLst>
                                          <p:attrName>r</p:attrName>
                                        </p:attrNameLst>
                                      </p:cBhvr>
                                    </p:animRot>
                                  </p:childTnLst>
                                </p:cTn>
                              </p:par>
                              <p:par>
                                <p:cTn id="47" presetID="8" presetClass="emph" presetSubtype="0" repeatCount="indefinite" autoRev="1" fill="hold" nodeType="withEffect">
                                  <p:stCondLst>
                                    <p:cond delay="0"/>
                                  </p:stCondLst>
                                  <p:endCondLst>
                                    <p:cond evt="onNext" delay="0">
                                      <p:tgtEl>
                                        <p:sldTgt/>
                                      </p:tgtEl>
                                    </p:cond>
                                  </p:endCondLst>
                                  <p:childTnLst>
                                    <p:animRot by="-5400000">
                                      <p:cBhvr>
                                        <p:cTn id="48" dur="500" fill="hold"/>
                                        <p:tgtEl>
                                          <p:spTgt spid="54"/>
                                        </p:tgtEl>
                                        <p:attrNameLst>
                                          <p:attrName>r</p:attrName>
                                        </p:attrNameLst>
                                      </p:cBhvr>
                                    </p:animRot>
                                  </p:childTnLst>
                                </p:cTn>
                              </p:par>
                              <p:par>
                                <p:cTn id="49" presetID="8" presetClass="emph" presetSubtype="0" repeatCount="indefinite" autoRev="1" fill="hold" nodeType="withEffect">
                                  <p:stCondLst>
                                    <p:cond delay="0"/>
                                  </p:stCondLst>
                                  <p:endCondLst>
                                    <p:cond evt="onNext" delay="0">
                                      <p:tgtEl>
                                        <p:sldTgt/>
                                      </p:tgtEl>
                                    </p:cond>
                                  </p:endCondLst>
                                  <p:childTnLst>
                                    <p:animRot by="5400000">
                                      <p:cBhvr>
                                        <p:cTn id="50" dur="500" fill="hold"/>
                                        <p:tgtEl>
                                          <p:spTgt spid="68"/>
                                        </p:tgtEl>
                                        <p:attrNameLst>
                                          <p:attrName>r</p:attrName>
                                        </p:attrNameLst>
                                      </p:cBhvr>
                                    </p:animRot>
                                  </p:childTnLst>
                                </p:cTn>
                              </p:par>
                              <p:par>
                                <p:cTn id="51" presetID="8" presetClass="emph" presetSubtype="0" repeatCount="indefinite" autoRev="1" fill="hold" nodeType="withEffect">
                                  <p:stCondLst>
                                    <p:cond delay="0"/>
                                  </p:stCondLst>
                                  <p:endCondLst>
                                    <p:cond evt="onNext" delay="0">
                                      <p:tgtEl>
                                        <p:sldTgt/>
                                      </p:tgtEl>
                                    </p:cond>
                                  </p:endCondLst>
                                  <p:childTnLst>
                                    <p:animRot by="-5400000">
                                      <p:cBhvr>
                                        <p:cTn id="52" dur="500" fill="hold"/>
                                        <p:tgtEl>
                                          <p:spTgt spid="79"/>
                                        </p:tgtEl>
                                        <p:attrNameLst>
                                          <p:attrName>r</p:attrName>
                                        </p:attrNameLst>
                                      </p:cBhvr>
                                    </p:animRot>
                                  </p:childTnLst>
                                </p:cTn>
                              </p:par>
                              <p:par>
                                <p:cTn id="53" presetID="8" presetClass="emph" presetSubtype="0" repeatCount="indefinite" autoRev="1" fill="hold" nodeType="withEffect">
                                  <p:stCondLst>
                                    <p:cond delay="0"/>
                                  </p:stCondLst>
                                  <p:endCondLst>
                                    <p:cond evt="onNext" delay="0">
                                      <p:tgtEl>
                                        <p:sldTgt/>
                                      </p:tgtEl>
                                    </p:cond>
                                  </p:endCondLst>
                                  <p:childTnLst>
                                    <p:animRot by="5400000">
                                      <p:cBhvr>
                                        <p:cTn id="54" dur="500" fill="hold"/>
                                        <p:tgtEl>
                                          <p:spTgt spid="86"/>
                                        </p:tgtEl>
                                        <p:attrNameLst>
                                          <p:attrName>r</p:attrName>
                                        </p:attrNameLst>
                                      </p:cBhvr>
                                    </p:animRot>
                                  </p:childTnLst>
                                </p:cTn>
                              </p:par>
                              <p:par>
                                <p:cTn id="55" presetID="8" presetClass="emph" presetSubtype="0" repeatCount="indefinite" autoRev="1" fill="hold" nodeType="withEffect">
                                  <p:stCondLst>
                                    <p:cond delay="0"/>
                                  </p:stCondLst>
                                  <p:endCondLst>
                                    <p:cond evt="onNext" delay="0">
                                      <p:tgtEl>
                                        <p:sldTgt/>
                                      </p:tgtEl>
                                    </p:cond>
                                  </p:endCondLst>
                                  <p:childTnLst>
                                    <p:animRot by="-5400000">
                                      <p:cBhvr>
                                        <p:cTn id="56" dur="500" fill="hold"/>
                                        <p:tgtEl>
                                          <p:spTgt spid="90"/>
                                        </p:tgtEl>
                                        <p:attrNameLst>
                                          <p:attrName>r</p:attrName>
                                        </p:attrNameLst>
                                      </p:cBhvr>
                                    </p:animRot>
                                  </p:childTnLst>
                                </p:cTn>
                              </p:par>
                            </p:childTnLst>
                          </p:cTn>
                        </p:par>
                        <p:par>
                          <p:cTn id="57" fill="hold">
                            <p:stCondLst>
                              <p:cond delay="5000"/>
                            </p:stCondLst>
                            <p:childTnLst>
                              <p:par>
                                <p:cTn id="58" presetID="1" presetClass="exit" presetSubtype="0" fill="hold" grpId="0" nodeType="afterEffect">
                                  <p:stCondLst>
                                    <p:cond delay="0"/>
                                  </p:stCondLst>
                                  <p:childTnLst>
                                    <p:set>
                                      <p:cBhvr>
                                        <p:cTn id="59" dur="1" fill="hold">
                                          <p:stCondLst>
                                            <p:cond delay="0"/>
                                          </p:stCondLst>
                                        </p:cTn>
                                        <p:tgtEl>
                                          <p:spTgt spid="9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childTnLst>
                                </p:cTn>
                              </p:par>
                              <p:par>
                                <p:cTn id="65" presetID="10" presetClass="entr" presetSubtype="0"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fade">
                                      <p:cBhvr>
                                        <p:cTn id="67" dur="500"/>
                                        <p:tgtEl>
                                          <p:spTgt spid="102"/>
                                        </p:tgtEl>
                                      </p:cBhvr>
                                    </p:animEffect>
                                  </p:childTnLst>
                                </p:cTn>
                              </p:par>
                              <p:par>
                                <p:cTn id="68" presetID="32" presetClass="emph" presetSubtype="0" fill="hold" grpId="1" nodeType="withEffect">
                                  <p:stCondLst>
                                    <p:cond delay="0"/>
                                  </p:stCondLst>
                                  <p:childTnLst>
                                    <p:animRot by="120000">
                                      <p:cBhvr>
                                        <p:cTn id="69" dur="100" fill="hold">
                                          <p:stCondLst>
                                            <p:cond delay="0"/>
                                          </p:stCondLst>
                                        </p:cTn>
                                        <p:tgtEl>
                                          <p:spTgt spid="101"/>
                                        </p:tgtEl>
                                        <p:attrNameLst>
                                          <p:attrName>r</p:attrName>
                                        </p:attrNameLst>
                                      </p:cBhvr>
                                    </p:animRot>
                                    <p:animRot by="-240000">
                                      <p:cBhvr>
                                        <p:cTn id="70" dur="200" fill="hold">
                                          <p:stCondLst>
                                            <p:cond delay="200"/>
                                          </p:stCondLst>
                                        </p:cTn>
                                        <p:tgtEl>
                                          <p:spTgt spid="101"/>
                                        </p:tgtEl>
                                        <p:attrNameLst>
                                          <p:attrName>r</p:attrName>
                                        </p:attrNameLst>
                                      </p:cBhvr>
                                    </p:animRot>
                                    <p:animRot by="240000">
                                      <p:cBhvr>
                                        <p:cTn id="71" dur="200" fill="hold">
                                          <p:stCondLst>
                                            <p:cond delay="400"/>
                                          </p:stCondLst>
                                        </p:cTn>
                                        <p:tgtEl>
                                          <p:spTgt spid="101"/>
                                        </p:tgtEl>
                                        <p:attrNameLst>
                                          <p:attrName>r</p:attrName>
                                        </p:attrNameLst>
                                      </p:cBhvr>
                                    </p:animRot>
                                    <p:animRot by="-240000">
                                      <p:cBhvr>
                                        <p:cTn id="72" dur="200" fill="hold">
                                          <p:stCondLst>
                                            <p:cond delay="600"/>
                                          </p:stCondLst>
                                        </p:cTn>
                                        <p:tgtEl>
                                          <p:spTgt spid="101"/>
                                        </p:tgtEl>
                                        <p:attrNameLst>
                                          <p:attrName>r</p:attrName>
                                        </p:attrNameLst>
                                      </p:cBhvr>
                                    </p:animRot>
                                    <p:animRot by="120000">
                                      <p:cBhvr>
                                        <p:cTn id="73" dur="200" fill="hold">
                                          <p:stCondLst>
                                            <p:cond delay="800"/>
                                          </p:stCondLst>
                                        </p:cTn>
                                        <p:tgtEl>
                                          <p:spTgt spid="101"/>
                                        </p:tgtEl>
                                        <p:attrNameLst>
                                          <p:attrName>r</p:attrName>
                                        </p:attrNameLst>
                                      </p:cBhvr>
                                    </p:animRot>
                                  </p:childTnLst>
                                </p:cTn>
                              </p:par>
                              <p:par>
                                <p:cTn id="74" presetID="32" presetClass="emph" presetSubtype="0" fill="hold" grpId="1" nodeType="withEffect">
                                  <p:stCondLst>
                                    <p:cond delay="0"/>
                                  </p:stCondLst>
                                  <p:childTnLst>
                                    <p:animRot by="120000">
                                      <p:cBhvr>
                                        <p:cTn id="75" dur="90" fill="hold">
                                          <p:stCondLst>
                                            <p:cond delay="0"/>
                                          </p:stCondLst>
                                        </p:cTn>
                                        <p:tgtEl>
                                          <p:spTgt spid="100"/>
                                        </p:tgtEl>
                                        <p:attrNameLst>
                                          <p:attrName>r</p:attrName>
                                        </p:attrNameLst>
                                      </p:cBhvr>
                                    </p:animRot>
                                    <p:animRot by="-240000">
                                      <p:cBhvr>
                                        <p:cTn id="76" dur="180" fill="hold">
                                          <p:stCondLst>
                                            <p:cond delay="180"/>
                                          </p:stCondLst>
                                        </p:cTn>
                                        <p:tgtEl>
                                          <p:spTgt spid="100"/>
                                        </p:tgtEl>
                                        <p:attrNameLst>
                                          <p:attrName>r</p:attrName>
                                        </p:attrNameLst>
                                      </p:cBhvr>
                                    </p:animRot>
                                    <p:animRot by="240000">
                                      <p:cBhvr>
                                        <p:cTn id="77" dur="180" fill="hold">
                                          <p:stCondLst>
                                            <p:cond delay="360"/>
                                          </p:stCondLst>
                                        </p:cTn>
                                        <p:tgtEl>
                                          <p:spTgt spid="100"/>
                                        </p:tgtEl>
                                        <p:attrNameLst>
                                          <p:attrName>r</p:attrName>
                                        </p:attrNameLst>
                                      </p:cBhvr>
                                    </p:animRot>
                                    <p:animRot by="-240000">
                                      <p:cBhvr>
                                        <p:cTn id="78" dur="180" fill="hold">
                                          <p:stCondLst>
                                            <p:cond delay="540"/>
                                          </p:stCondLst>
                                        </p:cTn>
                                        <p:tgtEl>
                                          <p:spTgt spid="100"/>
                                        </p:tgtEl>
                                        <p:attrNameLst>
                                          <p:attrName>r</p:attrName>
                                        </p:attrNameLst>
                                      </p:cBhvr>
                                    </p:animRot>
                                    <p:animRot by="120000">
                                      <p:cBhvr>
                                        <p:cTn id="79" dur="180" fill="hold">
                                          <p:stCondLst>
                                            <p:cond delay="720"/>
                                          </p:stCondLst>
                                        </p:cTn>
                                        <p:tgtEl>
                                          <p:spTgt spid="100"/>
                                        </p:tgtEl>
                                        <p:attrNameLst>
                                          <p:attrName>r</p:attrName>
                                        </p:attrNameLst>
                                      </p:cBhvr>
                                    </p:animRot>
                                  </p:childTnLst>
                                </p:cTn>
                              </p:par>
                              <p:par>
                                <p:cTn id="80" presetID="32" presetClass="emph" presetSubtype="0" fill="hold" grpId="1" nodeType="withEffect">
                                  <p:stCondLst>
                                    <p:cond delay="0"/>
                                  </p:stCondLst>
                                  <p:childTnLst>
                                    <p:animRot by="120000">
                                      <p:cBhvr>
                                        <p:cTn id="81" dur="100" fill="hold">
                                          <p:stCondLst>
                                            <p:cond delay="0"/>
                                          </p:stCondLst>
                                        </p:cTn>
                                        <p:tgtEl>
                                          <p:spTgt spid="102"/>
                                        </p:tgtEl>
                                        <p:attrNameLst>
                                          <p:attrName>r</p:attrName>
                                        </p:attrNameLst>
                                      </p:cBhvr>
                                    </p:animRot>
                                    <p:animRot by="-240000">
                                      <p:cBhvr>
                                        <p:cTn id="82" dur="200" fill="hold">
                                          <p:stCondLst>
                                            <p:cond delay="200"/>
                                          </p:stCondLst>
                                        </p:cTn>
                                        <p:tgtEl>
                                          <p:spTgt spid="102"/>
                                        </p:tgtEl>
                                        <p:attrNameLst>
                                          <p:attrName>r</p:attrName>
                                        </p:attrNameLst>
                                      </p:cBhvr>
                                    </p:animRot>
                                    <p:animRot by="240000">
                                      <p:cBhvr>
                                        <p:cTn id="83" dur="200" fill="hold">
                                          <p:stCondLst>
                                            <p:cond delay="400"/>
                                          </p:stCondLst>
                                        </p:cTn>
                                        <p:tgtEl>
                                          <p:spTgt spid="102"/>
                                        </p:tgtEl>
                                        <p:attrNameLst>
                                          <p:attrName>r</p:attrName>
                                        </p:attrNameLst>
                                      </p:cBhvr>
                                    </p:animRot>
                                    <p:animRot by="-240000">
                                      <p:cBhvr>
                                        <p:cTn id="84" dur="200" fill="hold">
                                          <p:stCondLst>
                                            <p:cond delay="600"/>
                                          </p:stCondLst>
                                        </p:cTn>
                                        <p:tgtEl>
                                          <p:spTgt spid="102"/>
                                        </p:tgtEl>
                                        <p:attrNameLst>
                                          <p:attrName>r</p:attrName>
                                        </p:attrNameLst>
                                      </p:cBhvr>
                                    </p:animRot>
                                    <p:animRot by="120000">
                                      <p:cBhvr>
                                        <p:cTn id="85" dur="200" fill="hold">
                                          <p:stCondLst>
                                            <p:cond delay="800"/>
                                          </p:stCondLst>
                                        </p:cTn>
                                        <p:tgtEl>
                                          <p:spTgt spid="102"/>
                                        </p:tgtEl>
                                        <p:attrNameLst>
                                          <p:attrName>r</p:attrName>
                                        </p:attrNameLst>
                                      </p:cBhvr>
                                    </p:animRot>
                                  </p:childTnLst>
                                </p:cTn>
                              </p:par>
                            </p:childTnLst>
                          </p:cTn>
                        </p:par>
                        <p:par>
                          <p:cTn id="86" fill="hold">
                            <p:stCondLst>
                              <p:cond delay="6000"/>
                            </p:stCondLst>
                            <p:childTnLst>
                              <p:par>
                                <p:cTn id="87" presetID="8" presetClass="emph" presetSubtype="0" repeatCount="indefinite" autoRev="1" fill="hold" nodeType="afterEffect">
                                  <p:stCondLst>
                                    <p:cond delay="0"/>
                                  </p:stCondLst>
                                  <p:endCondLst>
                                    <p:cond evt="onNext" delay="0">
                                      <p:tgtEl>
                                        <p:sldTgt/>
                                      </p:tgtEl>
                                    </p:cond>
                                  </p:endCondLst>
                                  <p:childTnLst>
                                    <p:animRot by="5400000">
                                      <p:cBhvr>
                                        <p:cTn id="88" dur="500" fill="hold"/>
                                        <p:tgtEl>
                                          <p:spTgt spid="47"/>
                                        </p:tgtEl>
                                        <p:attrNameLst>
                                          <p:attrName>r</p:attrName>
                                        </p:attrNameLst>
                                      </p:cBhvr>
                                    </p:animRot>
                                  </p:childTnLst>
                                </p:cTn>
                              </p:par>
                              <p:par>
                                <p:cTn id="89" presetID="8" presetClass="emph" presetSubtype="0" repeatCount="indefinite" autoRev="1" fill="hold" nodeType="withEffect">
                                  <p:stCondLst>
                                    <p:cond delay="0"/>
                                  </p:stCondLst>
                                  <p:endCondLst>
                                    <p:cond evt="onNext" delay="0">
                                      <p:tgtEl>
                                        <p:sldTgt/>
                                      </p:tgtEl>
                                    </p:cond>
                                  </p:endCondLst>
                                  <p:childTnLst>
                                    <p:animRot by="-5400000">
                                      <p:cBhvr>
                                        <p:cTn id="90" dur="500" fill="hold"/>
                                        <p:tgtEl>
                                          <p:spTgt spid="50"/>
                                        </p:tgtEl>
                                        <p:attrNameLst>
                                          <p:attrName>r</p:attrName>
                                        </p:attrNameLst>
                                      </p:cBhvr>
                                    </p:animRot>
                                  </p:childTnLst>
                                </p:cTn>
                              </p:par>
                              <p:par>
                                <p:cTn id="91" presetID="8" presetClass="emph" presetSubtype="0" repeatCount="indefinite" autoRev="1" fill="hold" nodeType="withEffect">
                                  <p:stCondLst>
                                    <p:cond delay="0"/>
                                  </p:stCondLst>
                                  <p:endCondLst>
                                    <p:cond evt="onNext" delay="0">
                                      <p:tgtEl>
                                        <p:sldTgt/>
                                      </p:tgtEl>
                                    </p:cond>
                                  </p:endCondLst>
                                  <p:childTnLst>
                                    <p:animRot by="5400000">
                                      <p:cBhvr>
                                        <p:cTn id="92" dur="500" fill="hold"/>
                                        <p:tgtEl>
                                          <p:spTgt spid="58"/>
                                        </p:tgtEl>
                                        <p:attrNameLst>
                                          <p:attrName>r</p:attrName>
                                        </p:attrNameLst>
                                      </p:cBhvr>
                                    </p:animRot>
                                  </p:childTnLst>
                                </p:cTn>
                              </p:par>
                              <p:par>
                                <p:cTn id="93" presetID="8" presetClass="emph" presetSubtype="0" repeatCount="indefinite" autoRev="1" fill="hold" nodeType="withEffect">
                                  <p:stCondLst>
                                    <p:cond delay="0"/>
                                  </p:stCondLst>
                                  <p:endCondLst>
                                    <p:cond evt="onNext" delay="0">
                                      <p:tgtEl>
                                        <p:sldTgt/>
                                      </p:tgtEl>
                                    </p:cond>
                                  </p:endCondLst>
                                  <p:childTnLst>
                                    <p:animRot by="-5400000">
                                      <p:cBhvr>
                                        <p:cTn id="94" dur="500" fill="hold"/>
                                        <p:tgtEl>
                                          <p:spTgt spid="70"/>
                                        </p:tgtEl>
                                        <p:attrNameLst>
                                          <p:attrName>r</p:attrName>
                                        </p:attrNameLst>
                                      </p:cBhvr>
                                    </p:animRot>
                                  </p:childTnLst>
                                </p:cTn>
                              </p:par>
                              <p:par>
                                <p:cTn id="95" presetID="0" presetClass="path" presetSubtype="0" repeatCount="indefinite" accel="50000" decel="50000" fill="hold" nodeType="withEffect">
                                  <p:stCondLst>
                                    <p:cond delay="0"/>
                                  </p:stCondLst>
                                  <p:childTnLst>
                                    <p:animMotion origin="layout" path="M -1.38889E-6 -3.33333E-6 L -1.38889E-6 0.00023 C 0.00226 0.00023 0.00452 -3.33333E-6 0.00695 0.00093 C 0.00764 0.00116 0.00816 0.00232 0.00903 0.00278 C 0.00972 0.00301 0.01615 0.0044 0.01667 0.00463 C 0.01771 0.0051 0.01892 0.00602 0.01997 0.00648 C 0.02222 0.00718 0.02899 0.00811 0.03056 0.00834 C 0.03264 0.00926 0.03455 0.01042 0.03681 0.01111 C 0.0434 0.0125 0.03941 0.01181 0.04861 0.01297 L 0.09722 0.01204 C 0.10382 0.01158 0.11059 0.01065 0.11736 0.01019 C 0.12379 0.00973 0.13004 0.00949 0.13681 0.00926 C 0.20104 0.0051 0.1309 0.0088 0.18056 0.00648 L 0.18941 0.00463 C 0.19202 0.00394 0.19653 0.00348 0.19931 0.00278 C 0.20087 0.00209 0.20243 0.00093 0.20399 0.00093 C 0.21511 -0.00046 0.2375 -0.00185 0.2375 -0.00162 L 0.30347 -0.00092 L 0.37708 -0.00185 C 0.3849 -0.00208 0.39271 -0.00277 0.4007 -0.00277 L 0.52483 -0.0037 L 0.54445 -0.00463 L 0.59688 -0.00648 C 0.59931 -0.00671 0.60729 -0.00787 0.61024 -0.00833 C 0.61285 -0.00902 0.6158 -0.00972 0.61875 -0.01018 C 0.62031 -0.01064 0.62153 -0.01111 0.62361 -0.01111 C 0.63455 -0.01203 0.64583 -0.01227 0.65695 -0.01296 C 0.66111 -0.01342 0.66511 -0.01389 0.6691 -0.01389 L 0.72778 -0.01389 L 0.72847 -0.01574 " pathEditMode="relative" rAng="0" ptsTypes="AAAAAAAAAAAAAAAAAAAAAAAAAAAAAA">
                                      <p:cBhvr>
                                        <p:cTn id="96" dur="3000" fill="hold"/>
                                        <p:tgtEl>
                                          <p:spTgt spid="47"/>
                                        </p:tgtEl>
                                        <p:attrNameLst>
                                          <p:attrName>ppt_x</p:attrName>
                                          <p:attrName>ppt_y</p:attrName>
                                        </p:attrNameLst>
                                      </p:cBhvr>
                                      <p:rCtr x="36424" y="-139"/>
                                    </p:animMotion>
                                  </p:childTnLst>
                                </p:cTn>
                              </p:par>
                              <p:par>
                                <p:cTn id="97" presetID="0" presetClass="path" presetSubtype="0" repeatCount="indefinite" accel="50000" decel="50000" fill="hold" nodeType="withEffect">
                                  <p:stCondLst>
                                    <p:cond delay="0"/>
                                  </p:stCondLst>
                                  <p:childTnLst>
                                    <p:animMotion origin="layout" path="M 4.72222E-6 1.48148E-6 L 4.72222E-6 0.00023 C 0.00225 0.00023 0.00451 1.48148E-6 0.00694 0.00092 C 0.00763 0.00116 0.00815 0.00231 0.00902 0.00278 C 0.00972 0.00301 0.01614 0.0044 0.01666 0.00463 C 0.0177 0.00509 0.01892 0.00602 0.01996 0.00648 C 0.02222 0.00717 0.02899 0.0081 0.03055 0.00833 C 0.03263 0.00926 0.03454 0.01042 0.0368 0.01111 C 0.0434 0.0125 0.0394 0.0118 0.04861 0.01296 L 0.09722 0.01204 C 0.10381 0.01157 0.11059 0.01065 0.11736 0.01018 C 0.12378 0.00972 0.13003 0.00949 0.1368 0.00926 C 0.20104 0.00509 0.1309 0.00879 0.18055 0.00648 L 0.18941 0.00463 C 0.19201 0.00393 0.19652 0.00347 0.1993 0.00278 C 0.20086 0.00208 0.20243 0.00092 0.20399 0.00092 C 0.2151 -0.00046 0.2375 -0.00185 0.2375 -0.00162 L 0.30347 -0.00093 L 0.37708 -0.00185 C 0.38489 -0.00208 0.3927 -0.00278 0.40069 -0.00278 L 0.52482 -0.00371 L 0.54444 -0.00463 L 0.59687 -0.00648 C 0.5993 -0.00671 0.60729 -0.00787 0.61024 -0.00833 C 0.61284 -0.00903 0.61579 -0.00972 0.61875 -0.01019 C 0.62031 -0.01065 0.62152 -0.01111 0.62361 -0.01111 C 0.63454 -0.01204 0.64583 -0.01227 0.65694 -0.01296 C 0.66111 -0.01343 0.6651 -0.01389 0.66909 -0.01389 L 0.72777 -0.01389 L 0.72847 -0.01574 " pathEditMode="relative" rAng="0" ptsTypes="AAAAAAAAAAAAAAAAAAAAAAAAAAAAAA">
                                      <p:cBhvr>
                                        <p:cTn id="98" dur="3000" fill="hold"/>
                                        <p:tgtEl>
                                          <p:spTgt spid="50"/>
                                        </p:tgtEl>
                                        <p:attrNameLst>
                                          <p:attrName>ppt_x</p:attrName>
                                          <p:attrName>ppt_y</p:attrName>
                                        </p:attrNameLst>
                                      </p:cBhvr>
                                      <p:rCtr x="36424" y="-139"/>
                                    </p:animMotion>
                                  </p:childTnLst>
                                </p:cTn>
                              </p:par>
                              <p:par>
                                <p:cTn id="99" presetID="0" presetClass="path" presetSubtype="0" repeatCount="indefinite" accel="50000" decel="50000" fill="hold" nodeType="withEffect">
                                  <p:stCondLst>
                                    <p:cond delay="0"/>
                                  </p:stCondLst>
                                  <p:childTnLst>
                                    <p:animMotion origin="layout" path="M -1.66667E-6 3.7037E-7 L -1.66667E-6 0.00023 C 0.00226 0.00023 0.00452 3.7037E-7 0.00695 0.00093 C 0.00764 0.00116 0.00816 0.00231 0.00903 0.00278 C 0.00972 0.00301 0.01615 0.0044 0.01667 0.00463 C 0.01771 0.00509 0.01893 0.00602 0.01997 0.00648 C 0.02222 0.00718 0.02899 0.0081 0.03056 0.00833 C 0.03264 0.00926 0.03455 0.01042 0.03681 0.01111 C 0.0434 0.0125 0.03941 0.01181 0.04861 0.01296 L 0.09722 0.01204 C 0.10382 0.01157 0.11059 0.01065 0.11736 0.01018 C 0.12379 0.00972 0.13004 0.00949 0.13681 0.00926 C 0.20104 0.00509 0.1309 0.0088 0.18056 0.00648 L 0.18941 0.00463 C 0.19202 0.00393 0.19653 0.00347 0.19931 0.00278 C 0.20087 0.00208 0.20243 0.00093 0.20399 0.00093 C 0.21511 -0.00046 0.2375 -0.00185 0.2375 -0.00162 L 0.30347 -0.00093 L 0.37709 -0.00185 C 0.3849 -0.00208 0.39271 -0.00278 0.4007 -0.00278 L 0.52483 -0.0037 L 0.54445 -0.00463 L 0.59688 -0.00648 C 0.59931 -0.00671 0.60729 -0.00787 0.61024 -0.00833 C 0.61285 -0.00903 0.6158 -0.00972 0.61875 -0.01019 C 0.62031 -0.01065 0.62153 -0.01111 0.62361 -0.01111 C 0.63455 -0.01204 0.64584 -0.01227 0.65695 -0.01296 C 0.66111 -0.01343 0.66511 -0.01389 0.6691 -0.01389 L 0.72778 -0.01389 L 0.72847 -0.01574 " pathEditMode="relative" rAng="0" ptsTypes="AAAAAAAAAAAAAAAAAAAAAAAAAAAAAA">
                                      <p:cBhvr>
                                        <p:cTn id="100" dur="3000" fill="hold"/>
                                        <p:tgtEl>
                                          <p:spTgt spid="58"/>
                                        </p:tgtEl>
                                        <p:attrNameLst>
                                          <p:attrName>ppt_x</p:attrName>
                                          <p:attrName>ppt_y</p:attrName>
                                        </p:attrNameLst>
                                      </p:cBhvr>
                                      <p:rCtr x="36424" y="-139"/>
                                    </p:animMotion>
                                  </p:childTnLst>
                                </p:cTn>
                              </p:par>
                              <p:par>
                                <p:cTn id="101" presetID="0" presetClass="path" presetSubtype="0" repeatCount="indefinite" accel="50000" decel="50000" fill="hold" nodeType="withEffect">
                                  <p:stCondLst>
                                    <p:cond delay="0"/>
                                  </p:stCondLst>
                                  <p:childTnLst>
                                    <p:animMotion origin="layout" path="M 4.72222E-6 -3.7037E-6 L 4.72222E-6 0.00024 C 0.00225 0.00024 0.00451 -3.7037E-6 0.00694 0.00093 C 0.00763 0.00116 0.00815 0.00232 0.00902 0.00278 C 0.00972 0.00301 0.01614 0.0044 0.01666 0.00463 C 0.0177 0.0051 0.01892 0.00602 0.01996 0.00649 C 0.02222 0.00718 0.02899 0.00811 0.03055 0.00834 C 0.03263 0.00926 0.03454 0.01042 0.0368 0.01111 C 0.0434 0.0125 0.0394 0.01181 0.04861 0.01297 L 0.09722 0.01204 C 0.10381 0.01158 0.11059 0.01065 0.11736 0.01019 C 0.12378 0.00973 0.13003 0.00949 0.1368 0.00926 C 0.20104 0.0051 0.1309 0.0088 0.18055 0.00649 L 0.18941 0.00463 C 0.19201 0.00394 0.19652 0.00348 0.1993 0.00278 C 0.20086 0.00209 0.20243 0.00093 0.20399 0.00093 C 0.2151 -0.00046 0.2375 -0.00185 0.2375 -0.00162 L 0.30347 -0.00092 L 0.37708 -0.00185 C 0.38489 -0.00208 0.3927 -0.00277 0.40069 -0.00277 L 0.52482 -0.0037 L 0.54444 -0.00463 L 0.59687 -0.00648 C 0.5993 -0.00671 0.60729 -0.00787 0.61024 -0.00833 C 0.61284 -0.00902 0.61579 -0.00972 0.61875 -0.01018 C 0.62031 -0.01064 0.62152 -0.01111 0.62361 -0.01111 C 0.63454 -0.01203 0.64583 -0.01226 0.65694 -0.01296 C 0.66111 -0.01342 0.6651 -0.01389 0.66909 -0.01389 L 0.72777 -0.01389 L 0.72847 -0.01574 " pathEditMode="relative" rAng="0" ptsTypes="AAAAAAAAAAAAAAAAAAAAAAAAAAAAAA">
                                      <p:cBhvr>
                                        <p:cTn id="102" dur="3000" fill="hold"/>
                                        <p:tgtEl>
                                          <p:spTgt spid="70"/>
                                        </p:tgtEl>
                                        <p:attrNameLst>
                                          <p:attrName>ppt_x</p:attrName>
                                          <p:attrName>ppt_y</p:attrName>
                                        </p:attrNameLst>
                                      </p:cBhvr>
                                      <p:rCtr x="36424" y="-139"/>
                                    </p:animMotion>
                                  </p:childTnLst>
                                </p:cTn>
                              </p:par>
                              <p:par>
                                <p:cTn id="103" presetID="0" presetClass="path" presetSubtype="0" repeatCount="indefinite" accel="50000" decel="50000" fill="hold" grpId="0" nodeType="withEffect" nodePh="1">
                                  <p:stCondLst>
                                    <p:cond delay="0"/>
                                  </p:stCondLst>
                                  <p:endCondLst>
                                    <p:cond evt="begin" delay="0">
                                      <p:tn val="103"/>
                                    </p:cond>
                                  </p:endCondLst>
                                  <p:childTnLst>
                                    <p:animMotion origin="layout" path="M -1.38778E-17 7.40741E-7 L -1.38778E-17 0.00023 C 0.00226 0.00023 0.00451 7.40741E-7 0.00694 0.00093 C 0.00764 0.00116 0.00816 0.00231 0.00903 0.00278 C 0.00972 0.00301 0.01615 0.0044 0.01667 0.00463 C 0.01771 0.00509 0.01892 0.00602 0.01997 0.00648 C 0.02222 0.00718 0.02899 0.0081 0.03056 0.00833 C 0.03264 0.00926 0.03455 0.01042 0.03681 0.01111 C 0.0434 0.0125 0.03941 0.0118 0.04861 0.01296 L 0.09722 0.01204 C 0.10382 0.01157 0.11059 0.01065 0.11736 0.01018 C 0.12378 0.00972 0.13003 0.00949 0.13681 0.00926 C 0.20104 0.00509 0.1309 0.0088 0.18056 0.00648 L 0.18941 0.00463 C 0.19201 0.00393 0.19653 0.00347 0.19931 0.00278 C 0.20087 0.00208 0.20243 0.00093 0.20399 0.00093 C 0.2151 -0.00046 0.2375 -0.00185 0.2375 -0.00162 L 0.30347 -0.00093 L 0.37708 -0.00185 C 0.3849 -0.00208 0.39271 -0.00278 0.40069 -0.00278 L 0.52483 -0.0037 L 0.54444 -0.00463 L 0.59688 -0.00648 C 0.59948 -0.00671 0.60729 -0.00787 0.61024 -0.00833 C 0.61302 -0.00903 0.6158 -0.00972 0.61875 -0.01019 C 0.62031 -0.01065 0.6217 -0.01111 0.62361 -0.01111 C 0.63455 -0.01204 0.64583 -0.01227 0.65694 -0.01296 C 0.66111 -0.01343 0.6651 -0.01389 0.66927 -0.01389 L 0.72778 -0.01389 L 0.72847 -0.01574 " pathEditMode="relative" rAng="0" ptsTypes="AAAAAAAAAAAAAAAAAAAAAAAAAAAAAA">
                                      <p:cBhvr>
                                        <p:cTn id="104" dur="3000" fill="hold"/>
                                        <p:tgtEl>
                                          <p:spTgt spid="46"/>
                                        </p:tgtEl>
                                        <p:attrNameLst>
                                          <p:attrName>ppt_x</p:attrName>
                                          <p:attrName>ppt_y</p:attrName>
                                        </p:attrNameLst>
                                      </p:cBhvr>
                                      <p:rCtr x="36424" y="-139"/>
                                    </p:animMotion>
                                  </p:childTnLst>
                                </p:cTn>
                              </p:par>
                              <p:par>
                                <p:cTn id="105" presetID="0" presetClass="path" presetSubtype="0" repeatCount="indefinite" accel="50000" decel="50000" fill="hold" grpId="0" nodeType="withEffect" nodePh="1">
                                  <p:stCondLst>
                                    <p:cond delay="0"/>
                                  </p:stCondLst>
                                  <p:endCondLst>
                                    <p:cond evt="begin" delay="0">
                                      <p:tn val="105"/>
                                    </p:cond>
                                  </p:endCondLst>
                                  <p:childTnLst>
                                    <p:animMotion origin="layout" path="M 4.44444E-6 3.7037E-7 L 4.44444E-6 0.00023 C 0.00225 0.00023 0.00451 3.7037E-7 0.00694 0.00093 C 0.00763 0.00116 0.00816 0.00231 0.00902 0.00278 C 0.00972 0.00301 0.01614 0.0044 0.01666 0.00463 C 0.0177 0.00509 0.01892 0.00602 0.01996 0.00648 C 0.02222 0.00718 0.02899 0.0081 0.03055 0.00833 C 0.03263 0.00926 0.03454 0.01042 0.0368 0.01111 C 0.0434 0.0125 0.03941 0.01181 0.04861 0.01296 L 0.09722 0.01204 C 0.10381 0.01157 0.11059 0.01065 0.11736 0.01018 C 0.12378 0.00972 0.13003 0.00949 0.1368 0.00926 C 0.20104 0.00509 0.1309 0.0088 0.18055 0.00648 L 0.18941 0.00463 C 0.19201 0.00393 0.19652 0.00347 0.1993 0.00278 C 0.20086 0.00208 0.20243 0.00093 0.20399 0.00093 C 0.2151 -0.00046 0.2375 -0.00185 0.2375 -0.00162 L 0.30347 -0.00093 L 0.37708 -0.00185 C 0.38489 -0.00208 0.3927 -0.00278 0.40069 -0.00278 L 0.52482 -0.0037 L 0.54444 -0.00463 L 0.59687 -0.00648 C 0.5993 -0.00671 0.60729 -0.00787 0.61024 -0.00833 C 0.61284 -0.00903 0.61579 -0.00972 0.61875 -0.01019 C 0.62031 -0.01065 0.62152 -0.01111 0.62361 -0.01111 C 0.63454 -0.01204 0.64583 -0.01227 0.65694 -0.01296 C 0.66111 -0.01343 0.6651 -0.01389 0.66909 -0.01389 L 0.72777 -0.01389 L 0.72847 -0.01574 " pathEditMode="relative" rAng="0" ptsTypes="AAAAAAAAAAAAAAAAAAAAAAAAAAAAAA">
                                      <p:cBhvr>
                                        <p:cTn id="106" dur="3000" fill="hold"/>
                                        <p:tgtEl>
                                          <p:spTgt spid="56"/>
                                        </p:tgtEl>
                                        <p:attrNameLst>
                                          <p:attrName>ppt_x</p:attrName>
                                          <p:attrName>ppt_y</p:attrName>
                                        </p:attrNameLst>
                                      </p:cBhvr>
                                      <p:rCtr x="36424" y="-139"/>
                                    </p:animMotion>
                                  </p:childTnLst>
                                </p:cTn>
                              </p:par>
                              <p:par>
                                <p:cTn id="107" presetID="0" presetClass="path" presetSubtype="0" repeatCount="indefinite" accel="50000" decel="50000" fill="hold" grpId="0" nodeType="withEffect" nodePh="1">
                                  <p:stCondLst>
                                    <p:cond delay="0"/>
                                  </p:stCondLst>
                                  <p:endCondLst>
                                    <p:cond evt="begin" delay="0">
                                      <p:tn val="107"/>
                                    </p:cond>
                                  </p:endCondLst>
                                  <p:childTnLst>
                                    <p:animMotion origin="layout" path="M -1.66667E-6 3.7037E-7 L -1.66667E-6 0.00023 C 0.00226 0.00023 0.00452 3.7037E-7 0.00695 0.00093 C 0.00764 0.00116 0.00816 0.00231 0.00903 0.00278 C 0.00972 0.00301 0.01615 0.0044 0.01667 0.00463 C 0.01771 0.00509 0.01893 0.00602 0.01997 0.00648 C 0.02222 0.00718 0.02899 0.0081 0.03056 0.00833 C 0.03264 0.00926 0.03455 0.01042 0.03681 0.01111 C 0.0434 0.0125 0.03941 0.01181 0.04861 0.01296 L 0.09722 0.01204 C 0.10382 0.01157 0.11059 0.01065 0.11736 0.01018 C 0.12379 0.00972 0.13004 0.00949 0.13681 0.00926 C 0.20104 0.00509 0.1309 0.0088 0.18056 0.00648 L 0.18941 0.00463 C 0.19202 0.00393 0.19653 0.00347 0.19931 0.00278 C 0.20087 0.00208 0.20243 0.00093 0.20399 0.00093 C 0.21511 -0.00046 0.2375 -0.00185 0.2375 -0.00162 L 0.30347 -0.00093 L 0.37709 -0.00185 C 0.3849 -0.00208 0.39271 -0.00278 0.4007 -0.00278 L 0.52483 -0.0037 L 0.54445 -0.00463 L 0.59688 -0.00648 C 0.59931 -0.00671 0.60729 -0.00787 0.61024 -0.00833 C 0.61285 -0.00903 0.6158 -0.00972 0.61875 -0.01019 C 0.62031 -0.01065 0.62153 -0.01111 0.62361 -0.01111 C 0.63455 -0.01204 0.64584 -0.01227 0.65695 -0.01296 C 0.66111 -0.01343 0.66511 -0.01389 0.6691 -0.01389 L 0.72778 -0.01389 L 0.72847 -0.01574 " pathEditMode="relative" rAng="0" ptsTypes="AAAAAAAAAAAAAAAAAAAAAAAAAAAAAA">
                                      <p:cBhvr>
                                        <p:cTn id="108" dur="3000" fill="hold"/>
                                        <p:tgtEl>
                                          <p:spTgt spid="57"/>
                                        </p:tgtEl>
                                        <p:attrNameLst>
                                          <p:attrName>ppt_x</p:attrName>
                                          <p:attrName>ppt_y</p:attrName>
                                        </p:attrNameLst>
                                      </p:cBhvr>
                                      <p:rCtr x="36424" y="-139"/>
                                    </p:animMotion>
                                  </p:childTnLst>
                                </p:cTn>
                              </p:par>
                              <p:par>
                                <p:cTn id="109" presetID="0" presetClass="path" presetSubtype="0" repeatCount="indefinite" accel="50000" decel="50000" fill="hold" grpId="0" nodeType="withEffect">
                                  <p:stCondLst>
                                    <p:cond delay="0"/>
                                  </p:stCondLst>
                                  <p:childTnLst>
                                    <p:animMotion origin="layout" path="M -2.22222E-6 7.40741E-7 L -2.22222E-6 0.00023 C 0.00226 0.00023 0.00452 7.40741E-7 0.00695 0.00093 C 0.00764 0.00116 0.00816 0.00231 0.00903 0.00278 C 0.00972 0.00301 0.01615 0.0044 0.01667 0.00463 C 0.01771 0.00509 0.01893 0.00602 0.01997 0.00648 C 0.02222 0.00718 0.029 0.0081 0.03056 0.00833 C 0.03264 0.00926 0.03455 0.01042 0.03681 0.01111 C 0.0434 0.0125 0.03941 0.0118 0.04861 0.01296 L 0.09722 0.01204 C 0.10382 0.01157 0.11059 0.01065 0.11736 0.01018 C 0.12379 0.00972 0.13004 0.00949 0.13681 0.00926 C 0.20104 0.00509 0.13091 0.0088 0.18056 0.00648 L 0.18941 0.00463 C 0.19202 0.00393 0.19653 0.00347 0.19931 0.00278 C 0.20087 0.00208 0.20243 0.00093 0.204 0.00093 C 0.21511 -0.00046 0.2375 -0.00185 0.2375 -0.00162 L 0.30347 -0.00093 L 0.37709 -0.00185 C 0.3849 -0.00208 0.39271 -0.00278 0.4007 -0.00278 L 0.52483 -0.0037 L 0.54445 -0.00463 L 0.59688 -0.00648 C 0.59931 -0.00671 0.60729 -0.00787 0.61025 -0.00833 C 0.61285 -0.00903 0.6158 -0.00972 0.61875 -0.01019 C 0.62031 -0.01065 0.62153 -0.01111 0.62361 -0.01111 C 0.63455 -0.01204 0.64584 -0.01227 0.65695 -0.01296 C 0.66111 -0.01343 0.66511 -0.01389 0.6691 -0.01389 L 0.72778 -0.01389 L 0.72847 -0.01574 " pathEditMode="relative" rAng="0" ptsTypes="AAAAAAAAAAAAAAAAAAAAAAAAAAAAAA">
                                      <p:cBhvr>
                                        <p:cTn id="110" dur="3000" fill="hold"/>
                                        <p:tgtEl>
                                          <p:spTgt spid="75"/>
                                        </p:tgtEl>
                                        <p:attrNameLst>
                                          <p:attrName>ppt_x</p:attrName>
                                          <p:attrName>ppt_y</p:attrName>
                                        </p:attrNameLst>
                                      </p:cBhvr>
                                      <p:rCtr x="36424" y="-139"/>
                                    </p:animMotion>
                                  </p:childTnLst>
                                </p:cTn>
                              </p:par>
                              <p:par>
                                <p:cTn id="111" presetID="0" presetClass="path" presetSubtype="0" repeatCount="indefinite" accel="50000" decel="50000" fill="hold" grpId="0" nodeType="withEffect">
                                  <p:stCondLst>
                                    <p:cond delay="0"/>
                                  </p:stCondLst>
                                  <p:childTnLst>
                                    <p:animMotion origin="layout" path="M -1.38889E-6 -4.81481E-6 L -1.38889E-6 0.00024 C 0.00226 0.00024 0.00452 -4.81481E-6 0.00695 0.00093 C 0.00764 0.00116 0.00816 0.00232 0.00903 0.00278 C 0.00972 0.00301 0.01615 0.0044 0.01667 0.00463 C 0.01771 0.0051 0.01892 0.00602 0.01997 0.00649 C 0.02222 0.00718 0.02899 0.00811 0.03056 0.00834 C 0.03264 0.00926 0.03455 0.01042 0.03681 0.01112 C 0.0434 0.0125 0.03941 0.01181 0.04861 0.01297 L 0.09722 0.01204 C 0.10382 0.01158 0.11059 0.01065 0.11736 0.01019 C 0.12379 0.00973 0.13004 0.0095 0.13681 0.00926 C 0.20104 0.0051 0.1309 0.0088 0.18056 0.00649 L 0.18941 0.00463 C 0.19202 0.00394 0.19653 0.00348 0.19931 0.00278 C 0.20087 0.00209 0.20243 0.00093 0.20399 0.00093 C 0.21511 -0.00046 0.2375 -0.00185 0.2375 -0.00162 L 0.30347 -0.00092 L 0.37708 -0.00185 C 0.3849 -0.00208 0.39271 -0.00277 0.4007 -0.00277 L 0.52483 -0.0037 L 0.54445 -0.00462 L 0.59688 -0.00648 C 0.59931 -0.00671 0.60729 -0.00787 0.61024 -0.00833 C 0.61285 -0.00902 0.6158 -0.00972 0.61875 -0.01018 C 0.62031 -0.01064 0.62153 -0.01111 0.62361 -0.01111 C 0.63455 -0.01203 0.64583 -0.01226 0.65695 -0.01296 C 0.66111 -0.01342 0.66511 -0.01388 0.6691 -0.01388 L 0.72778 -0.01388 L 0.72847 -0.01574 " pathEditMode="relative" rAng="0" ptsTypes="AAAAAAAAAAAAAAAAAAAAAAAAAAAAAA">
                                      <p:cBhvr>
                                        <p:cTn id="112" dur="3000" fill="hold"/>
                                        <p:tgtEl>
                                          <p:spTgt spid="77"/>
                                        </p:tgtEl>
                                        <p:attrNameLst>
                                          <p:attrName>ppt_x</p:attrName>
                                          <p:attrName>ppt_y</p:attrName>
                                        </p:attrNameLst>
                                      </p:cBhvr>
                                      <p:rCtr x="36424" y="-139"/>
                                    </p:animMotion>
                                  </p:childTnLst>
                                </p:cTn>
                              </p:par>
                              <p:par>
                                <p:cTn id="113" presetID="1" presetClass="exit" presetSubtype="0" fill="hold" grpId="0" nodeType="withEffect">
                                  <p:stCondLst>
                                    <p:cond delay="3000"/>
                                  </p:stCondLst>
                                  <p:childTnLst>
                                    <p:set>
                                      <p:cBhvr>
                                        <p:cTn id="114"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3" grpId="0" animBg="1"/>
      <p:bldP spid="65" grpId="0" animBg="1"/>
      <p:bldP spid="64" grpId="0" animBg="1"/>
      <p:bldP spid="67" grpId="0"/>
      <p:bldP spid="84" grpId="0"/>
      <p:bldP spid="85" grpId="0"/>
      <p:bldP spid="93" grpId="0" animBg="1"/>
      <p:bldP spid="94" grpId="0" animBg="1"/>
      <p:bldP spid="96" grpId="0" animBg="1"/>
      <p:bldP spid="101" grpId="0"/>
      <p:bldP spid="101" grpId="1"/>
      <p:bldP spid="102" grpId="0"/>
      <p:bldP spid="102" grpId="1"/>
      <p:bldP spid="46" grpId="0"/>
      <p:bldP spid="56" grpId="0"/>
      <p:bldP spid="57" grpId="0"/>
      <p:bldP spid="75" grpId="0" animBg="1"/>
      <p:bldP spid="77" grpId="0" animBg="1"/>
      <p:bldP spid="95" grpId="0"/>
      <p:bldP spid="100" grpId="0"/>
      <p:bldP spid="100"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オブジェクト 24"/>
          <p:cNvGraphicFramePr>
            <a:graphicFrameLocks noChangeAspect="1"/>
          </p:cNvGraphicFramePr>
          <p:nvPr>
            <p:extLst>
              <p:ext uri="{D42A27DB-BD31-4B8C-83A1-F6EECF244321}">
                <p14:modId xmlns:p14="http://schemas.microsoft.com/office/powerpoint/2010/main" val="3857527513"/>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01497" name="Worksheet" r:id="rId3" imgW="12138554" imgH="5707270" progId="Excel.Sheet.12">
                  <p:embed/>
                </p:oleObj>
              </mc:Choice>
              <mc:Fallback>
                <p:oleObj name="Worksheet" r:id="rId3" imgW="12138554" imgH="5707270" progId="Excel.Sheet.12">
                  <p:embed/>
                  <p:pic>
                    <p:nvPicPr>
                      <p:cNvPr id="25" name="オブジェクト 24"/>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pSp>
        <p:nvGrpSpPr>
          <p:cNvPr id="34" name="グループ化 33">
            <a:extLst>
              <a:ext uri="{FF2B5EF4-FFF2-40B4-BE49-F238E27FC236}">
                <a16:creationId xmlns:a16="http://schemas.microsoft.com/office/drawing/2014/main" id="{D26E2A46-7F2A-4F95-975E-A5A8B95090E7}"/>
              </a:ext>
            </a:extLst>
          </p:cNvPr>
          <p:cNvGrpSpPr/>
          <p:nvPr/>
        </p:nvGrpSpPr>
        <p:grpSpPr>
          <a:xfrm flipH="1">
            <a:off x="5152458" y="3373620"/>
            <a:ext cx="2096886" cy="2425700"/>
            <a:chOff x="2400349" y="3382700"/>
            <a:chExt cx="2096886" cy="2425700"/>
          </a:xfrm>
        </p:grpSpPr>
        <p:grpSp>
          <p:nvGrpSpPr>
            <p:cNvPr id="38" name="グループ化 37">
              <a:extLst>
                <a:ext uri="{FF2B5EF4-FFF2-40B4-BE49-F238E27FC236}">
                  <a16:creationId xmlns:a16="http://schemas.microsoft.com/office/drawing/2014/main" id="{28DAE565-52AD-40A5-A609-6192D60F23C9}"/>
                </a:ext>
              </a:extLst>
            </p:cNvPr>
            <p:cNvGrpSpPr/>
            <p:nvPr/>
          </p:nvGrpSpPr>
          <p:grpSpPr>
            <a:xfrm>
              <a:off x="2400349" y="3382700"/>
              <a:ext cx="2089150" cy="2425700"/>
              <a:chOff x="635000" y="3159125"/>
              <a:chExt cx="2089150" cy="2425700"/>
            </a:xfrm>
          </p:grpSpPr>
          <p:sp>
            <p:nvSpPr>
              <p:cNvPr id="61" name="フリーフォーム: 図形 60">
                <a:extLst>
                  <a:ext uri="{FF2B5EF4-FFF2-40B4-BE49-F238E27FC236}">
                    <a16:creationId xmlns:a16="http://schemas.microsoft.com/office/drawing/2014/main" id="{BFCD462C-B89E-4ECA-B67A-AFCEBBD6E606}"/>
                  </a:ext>
                </a:extLst>
              </p:cNvPr>
              <p:cNvSpPr/>
              <p:nvPr/>
            </p:nvSpPr>
            <p:spPr>
              <a:xfrm>
                <a:off x="635000" y="3159125"/>
                <a:ext cx="2089150" cy="2425700"/>
              </a:xfrm>
              <a:custGeom>
                <a:avLst/>
                <a:gdLst>
                  <a:gd name="connsiteX0" fmla="*/ 584200 w 2089150"/>
                  <a:gd name="connsiteY0" fmla="*/ 1038225 h 2425700"/>
                  <a:gd name="connsiteX1" fmla="*/ 609600 w 2089150"/>
                  <a:gd name="connsiteY1" fmla="*/ 1082675 h 2425700"/>
                  <a:gd name="connsiteX2" fmla="*/ 765175 w 2089150"/>
                  <a:gd name="connsiteY2" fmla="*/ 1025525 h 2425700"/>
                  <a:gd name="connsiteX3" fmla="*/ 749300 w 2089150"/>
                  <a:gd name="connsiteY3" fmla="*/ 990600 h 2425700"/>
                  <a:gd name="connsiteX4" fmla="*/ 790575 w 2089150"/>
                  <a:gd name="connsiteY4" fmla="*/ 942975 h 2425700"/>
                  <a:gd name="connsiteX5" fmla="*/ 835025 w 2089150"/>
                  <a:gd name="connsiteY5" fmla="*/ 965200 h 2425700"/>
                  <a:gd name="connsiteX6" fmla="*/ 1285875 w 2089150"/>
                  <a:gd name="connsiteY6" fmla="*/ 635000 h 2425700"/>
                  <a:gd name="connsiteX7" fmla="*/ 1276350 w 2089150"/>
                  <a:gd name="connsiteY7" fmla="*/ 539750 h 2425700"/>
                  <a:gd name="connsiteX8" fmla="*/ 1301750 w 2089150"/>
                  <a:gd name="connsiteY8" fmla="*/ 517525 h 2425700"/>
                  <a:gd name="connsiteX9" fmla="*/ 1355725 w 2089150"/>
                  <a:gd name="connsiteY9" fmla="*/ 234950 h 2425700"/>
                  <a:gd name="connsiteX10" fmla="*/ 1587500 w 2089150"/>
                  <a:gd name="connsiteY10" fmla="*/ 269875 h 2425700"/>
                  <a:gd name="connsiteX11" fmla="*/ 1616075 w 2089150"/>
                  <a:gd name="connsiteY11" fmla="*/ 0 h 2425700"/>
                  <a:gd name="connsiteX12" fmla="*/ 2089150 w 2089150"/>
                  <a:gd name="connsiteY12" fmla="*/ 111125 h 2425700"/>
                  <a:gd name="connsiteX13" fmla="*/ 1847850 w 2089150"/>
                  <a:gd name="connsiteY13" fmla="*/ 1079500 h 2425700"/>
                  <a:gd name="connsiteX14" fmla="*/ 1498600 w 2089150"/>
                  <a:gd name="connsiteY14" fmla="*/ 1035050 h 2425700"/>
                  <a:gd name="connsiteX15" fmla="*/ 1501775 w 2089150"/>
                  <a:gd name="connsiteY15" fmla="*/ 863600 h 2425700"/>
                  <a:gd name="connsiteX16" fmla="*/ 1336675 w 2089150"/>
                  <a:gd name="connsiteY16" fmla="*/ 857250 h 2425700"/>
                  <a:gd name="connsiteX17" fmla="*/ 1304925 w 2089150"/>
                  <a:gd name="connsiteY17" fmla="*/ 806450 h 2425700"/>
                  <a:gd name="connsiteX18" fmla="*/ 1304925 w 2089150"/>
                  <a:gd name="connsiteY18" fmla="*/ 762000 h 2425700"/>
                  <a:gd name="connsiteX19" fmla="*/ 927100 w 2089150"/>
                  <a:gd name="connsiteY19" fmla="*/ 1098550 h 2425700"/>
                  <a:gd name="connsiteX20" fmla="*/ 946150 w 2089150"/>
                  <a:gd name="connsiteY20" fmla="*/ 1130300 h 2425700"/>
                  <a:gd name="connsiteX21" fmla="*/ 876300 w 2089150"/>
                  <a:gd name="connsiteY21" fmla="*/ 1190625 h 2425700"/>
                  <a:gd name="connsiteX22" fmla="*/ 850900 w 2089150"/>
                  <a:gd name="connsiteY22" fmla="*/ 1177925 h 2425700"/>
                  <a:gd name="connsiteX23" fmla="*/ 793750 w 2089150"/>
                  <a:gd name="connsiteY23" fmla="*/ 1222375 h 2425700"/>
                  <a:gd name="connsiteX24" fmla="*/ 860425 w 2089150"/>
                  <a:gd name="connsiteY24" fmla="*/ 1527175 h 2425700"/>
                  <a:gd name="connsiteX25" fmla="*/ 850900 w 2089150"/>
                  <a:gd name="connsiteY25" fmla="*/ 1720850 h 2425700"/>
                  <a:gd name="connsiteX26" fmla="*/ 1165225 w 2089150"/>
                  <a:gd name="connsiteY26" fmla="*/ 1806575 h 2425700"/>
                  <a:gd name="connsiteX27" fmla="*/ 1187450 w 2089150"/>
                  <a:gd name="connsiteY27" fmla="*/ 1838325 h 2425700"/>
                  <a:gd name="connsiteX28" fmla="*/ 1146175 w 2089150"/>
                  <a:gd name="connsiteY28" fmla="*/ 2279650 h 2425700"/>
                  <a:gd name="connsiteX29" fmla="*/ 1377950 w 2089150"/>
                  <a:gd name="connsiteY29" fmla="*/ 2425700 h 2425700"/>
                  <a:gd name="connsiteX30" fmla="*/ 1016000 w 2089150"/>
                  <a:gd name="connsiteY30" fmla="*/ 2425700 h 2425700"/>
                  <a:gd name="connsiteX31" fmla="*/ 1016000 w 2089150"/>
                  <a:gd name="connsiteY31" fmla="*/ 1971675 h 2425700"/>
                  <a:gd name="connsiteX32" fmla="*/ 835025 w 2089150"/>
                  <a:gd name="connsiteY32" fmla="*/ 1905000 h 2425700"/>
                  <a:gd name="connsiteX33" fmla="*/ 431800 w 2089150"/>
                  <a:gd name="connsiteY33" fmla="*/ 1905000 h 2425700"/>
                  <a:gd name="connsiteX34" fmla="*/ 257175 w 2089150"/>
                  <a:gd name="connsiteY34" fmla="*/ 1949450 h 2425700"/>
                  <a:gd name="connsiteX35" fmla="*/ 349250 w 2089150"/>
                  <a:gd name="connsiteY35" fmla="*/ 2409825 h 2425700"/>
                  <a:gd name="connsiteX36" fmla="*/ 0 w 2089150"/>
                  <a:gd name="connsiteY36" fmla="*/ 2409825 h 2425700"/>
                  <a:gd name="connsiteX37" fmla="*/ 0 w 2089150"/>
                  <a:gd name="connsiteY37" fmla="*/ 2365375 h 2425700"/>
                  <a:gd name="connsiteX38" fmla="*/ 206375 w 2089150"/>
                  <a:gd name="connsiteY38" fmla="*/ 2289175 h 2425700"/>
                  <a:gd name="connsiteX39" fmla="*/ 41275 w 2089150"/>
                  <a:gd name="connsiteY39" fmla="*/ 1930400 h 2425700"/>
                  <a:gd name="connsiteX40" fmla="*/ 323850 w 2089150"/>
                  <a:gd name="connsiteY40" fmla="*/ 1755775 h 2425700"/>
                  <a:gd name="connsiteX41" fmla="*/ 250825 w 2089150"/>
                  <a:gd name="connsiteY41" fmla="*/ 1704975 h 2425700"/>
                  <a:gd name="connsiteX42" fmla="*/ 292100 w 2089150"/>
                  <a:gd name="connsiteY42" fmla="*/ 1635125 h 2425700"/>
                  <a:gd name="connsiteX43" fmla="*/ 92075 w 2089150"/>
                  <a:gd name="connsiteY43" fmla="*/ 1473200 h 2425700"/>
                  <a:gd name="connsiteX44" fmla="*/ 168275 w 2089150"/>
                  <a:gd name="connsiteY44" fmla="*/ 1323975 h 2425700"/>
                  <a:gd name="connsiteX45" fmla="*/ 152400 w 2089150"/>
                  <a:gd name="connsiteY45" fmla="*/ 1304925 h 2425700"/>
                  <a:gd name="connsiteX46" fmla="*/ 180975 w 2089150"/>
                  <a:gd name="connsiteY46" fmla="*/ 1235075 h 2425700"/>
                  <a:gd name="connsiteX47" fmla="*/ 219075 w 2089150"/>
                  <a:gd name="connsiteY47" fmla="*/ 1241425 h 2425700"/>
                  <a:gd name="connsiteX48" fmla="*/ 371475 w 2089150"/>
                  <a:gd name="connsiteY48" fmla="*/ 1079500 h 2425700"/>
                  <a:gd name="connsiteX49" fmla="*/ 492125 w 2089150"/>
                  <a:gd name="connsiteY49" fmla="*/ 1089025 h 2425700"/>
                  <a:gd name="connsiteX50" fmla="*/ 492125 w 2089150"/>
                  <a:gd name="connsiteY50" fmla="*/ 1066800 h 2425700"/>
                  <a:gd name="connsiteX51" fmla="*/ 584200 w 2089150"/>
                  <a:gd name="connsiteY51" fmla="*/ 1038225 h 24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89150" h="2425700">
                    <a:moveTo>
                      <a:pt x="584200" y="1038225"/>
                    </a:moveTo>
                    <a:lnTo>
                      <a:pt x="609600" y="1082675"/>
                    </a:lnTo>
                    <a:lnTo>
                      <a:pt x="765175" y="1025525"/>
                    </a:lnTo>
                    <a:lnTo>
                      <a:pt x="749300" y="990600"/>
                    </a:lnTo>
                    <a:lnTo>
                      <a:pt x="790575" y="942975"/>
                    </a:lnTo>
                    <a:lnTo>
                      <a:pt x="835025" y="965200"/>
                    </a:lnTo>
                    <a:lnTo>
                      <a:pt x="1285875" y="635000"/>
                    </a:lnTo>
                    <a:lnTo>
                      <a:pt x="1276350" y="539750"/>
                    </a:lnTo>
                    <a:lnTo>
                      <a:pt x="1301750" y="517525"/>
                    </a:lnTo>
                    <a:lnTo>
                      <a:pt x="1355725" y="234950"/>
                    </a:lnTo>
                    <a:lnTo>
                      <a:pt x="1587500" y="269875"/>
                    </a:lnTo>
                    <a:lnTo>
                      <a:pt x="1616075" y="0"/>
                    </a:lnTo>
                    <a:lnTo>
                      <a:pt x="2089150" y="111125"/>
                    </a:lnTo>
                    <a:lnTo>
                      <a:pt x="1847850" y="1079500"/>
                    </a:lnTo>
                    <a:lnTo>
                      <a:pt x="1498600" y="1035050"/>
                    </a:lnTo>
                    <a:cubicBezTo>
                      <a:pt x="1499658" y="977900"/>
                      <a:pt x="1500717" y="920750"/>
                      <a:pt x="1501775" y="863600"/>
                    </a:cubicBezTo>
                    <a:lnTo>
                      <a:pt x="1336675" y="857250"/>
                    </a:lnTo>
                    <a:lnTo>
                      <a:pt x="1304925" y="806450"/>
                    </a:lnTo>
                    <a:lnTo>
                      <a:pt x="1304925" y="762000"/>
                    </a:lnTo>
                    <a:lnTo>
                      <a:pt x="927100" y="1098550"/>
                    </a:lnTo>
                    <a:lnTo>
                      <a:pt x="946150" y="1130300"/>
                    </a:lnTo>
                    <a:lnTo>
                      <a:pt x="876300" y="1190625"/>
                    </a:lnTo>
                    <a:lnTo>
                      <a:pt x="850900" y="1177925"/>
                    </a:lnTo>
                    <a:lnTo>
                      <a:pt x="793750" y="1222375"/>
                    </a:lnTo>
                    <a:lnTo>
                      <a:pt x="860425" y="1527175"/>
                    </a:lnTo>
                    <a:lnTo>
                      <a:pt x="850900" y="1720850"/>
                    </a:lnTo>
                    <a:lnTo>
                      <a:pt x="1165225" y="1806575"/>
                    </a:lnTo>
                    <a:lnTo>
                      <a:pt x="1187450" y="1838325"/>
                    </a:lnTo>
                    <a:lnTo>
                      <a:pt x="1146175" y="2279650"/>
                    </a:lnTo>
                    <a:lnTo>
                      <a:pt x="1377950" y="2425700"/>
                    </a:lnTo>
                    <a:lnTo>
                      <a:pt x="1016000" y="2425700"/>
                    </a:lnTo>
                    <a:lnTo>
                      <a:pt x="1016000" y="1971675"/>
                    </a:lnTo>
                    <a:lnTo>
                      <a:pt x="835025" y="1905000"/>
                    </a:lnTo>
                    <a:lnTo>
                      <a:pt x="431800" y="1905000"/>
                    </a:lnTo>
                    <a:lnTo>
                      <a:pt x="257175" y="1949450"/>
                    </a:lnTo>
                    <a:lnTo>
                      <a:pt x="349250" y="2409825"/>
                    </a:lnTo>
                    <a:lnTo>
                      <a:pt x="0" y="2409825"/>
                    </a:lnTo>
                    <a:lnTo>
                      <a:pt x="0" y="2365375"/>
                    </a:lnTo>
                    <a:lnTo>
                      <a:pt x="206375" y="2289175"/>
                    </a:lnTo>
                    <a:lnTo>
                      <a:pt x="41275" y="1930400"/>
                    </a:lnTo>
                    <a:lnTo>
                      <a:pt x="323850" y="1755775"/>
                    </a:lnTo>
                    <a:lnTo>
                      <a:pt x="250825" y="1704975"/>
                    </a:lnTo>
                    <a:lnTo>
                      <a:pt x="292100" y="1635125"/>
                    </a:lnTo>
                    <a:lnTo>
                      <a:pt x="92075" y="1473200"/>
                    </a:lnTo>
                    <a:lnTo>
                      <a:pt x="168275" y="1323975"/>
                    </a:lnTo>
                    <a:lnTo>
                      <a:pt x="152400" y="1304925"/>
                    </a:lnTo>
                    <a:lnTo>
                      <a:pt x="180975" y="1235075"/>
                    </a:lnTo>
                    <a:lnTo>
                      <a:pt x="219075" y="1241425"/>
                    </a:lnTo>
                    <a:lnTo>
                      <a:pt x="371475" y="1079500"/>
                    </a:lnTo>
                    <a:lnTo>
                      <a:pt x="492125" y="1089025"/>
                    </a:lnTo>
                    <a:lnTo>
                      <a:pt x="492125" y="1066800"/>
                    </a:lnTo>
                    <a:lnTo>
                      <a:pt x="584200" y="10382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69DC20A8-B3A5-4C23-B052-AE30583D6B40}"/>
                  </a:ext>
                </a:extLst>
              </p:cNvPr>
              <p:cNvSpPr/>
              <p:nvPr/>
            </p:nvSpPr>
            <p:spPr>
              <a:xfrm>
                <a:off x="866189" y="3632250"/>
                <a:ext cx="588497" cy="588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6" name="フリーフォーム: 図形 35">
              <a:extLst>
                <a:ext uri="{FF2B5EF4-FFF2-40B4-BE49-F238E27FC236}">
                  <a16:creationId xmlns:a16="http://schemas.microsoft.com/office/drawing/2014/main" id="{A6FB3A80-1414-4A9E-9A21-1332B2E842C1}"/>
                </a:ext>
              </a:extLst>
            </p:cNvPr>
            <p:cNvSpPr/>
            <p:nvPr/>
          </p:nvSpPr>
          <p:spPr>
            <a:xfrm>
              <a:off x="3693960" y="3410637"/>
              <a:ext cx="803275" cy="1057275"/>
            </a:xfrm>
            <a:custGeom>
              <a:avLst/>
              <a:gdLst>
                <a:gd name="connsiteX0" fmla="*/ 752475 w 803275"/>
                <a:gd name="connsiteY0" fmla="*/ 69850 h 1057275"/>
                <a:gd name="connsiteX1" fmla="*/ 803275 w 803275"/>
                <a:gd name="connsiteY1" fmla="*/ 82550 h 1057275"/>
                <a:gd name="connsiteX2" fmla="*/ 555625 w 803275"/>
                <a:gd name="connsiteY2" fmla="*/ 1057275 h 1057275"/>
                <a:gd name="connsiteX3" fmla="*/ 203200 w 803275"/>
                <a:gd name="connsiteY3" fmla="*/ 1012825 h 1057275"/>
                <a:gd name="connsiteX4" fmla="*/ 200025 w 803275"/>
                <a:gd name="connsiteY4" fmla="*/ 835025 h 1057275"/>
                <a:gd name="connsiteX5" fmla="*/ 47625 w 803275"/>
                <a:gd name="connsiteY5" fmla="*/ 838200 h 1057275"/>
                <a:gd name="connsiteX6" fmla="*/ 9525 w 803275"/>
                <a:gd name="connsiteY6" fmla="*/ 800100 h 1057275"/>
                <a:gd name="connsiteX7" fmla="*/ 0 w 803275"/>
                <a:gd name="connsiteY7" fmla="*/ 498475 h 1057275"/>
                <a:gd name="connsiteX8" fmla="*/ 57150 w 803275"/>
                <a:gd name="connsiteY8" fmla="*/ 196850 h 1057275"/>
                <a:gd name="connsiteX9" fmla="*/ 292100 w 803275"/>
                <a:gd name="connsiteY9" fmla="*/ 244475 h 1057275"/>
                <a:gd name="connsiteX10" fmla="*/ 317500 w 803275"/>
                <a:gd name="connsiteY10" fmla="*/ 0 h 1057275"/>
                <a:gd name="connsiteX11" fmla="*/ 390525 w 803275"/>
                <a:gd name="connsiteY11" fmla="*/ 31750 h 1057275"/>
                <a:gd name="connsiteX12" fmla="*/ 263525 w 803275"/>
                <a:gd name="connsiteY12" fmla="*/ 977900 h 1057275"/>
                <a:gd name="connsiteX13" fmla="*/ 533400 w 803275"/>
                <a:gd name="connsiteY13" fmla="*/ 1009650 h 1057275"/>
                <a:gd name="connsiteX14" fmla="*/ 752475 w 803275"/>
                <a:gd name="connsiteY14" fmla="*/ 698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275" h="1057275">
                  <a:moveTo>
                    <a:pt x="752475" y="69850"/>
                  </a:moveTo>
                  <a:lnTo>
                    <a:pt x="803275" y="82550"/>
                  </a:lnTo>
                  <a:lnTo>
                    <a:pt x="555625" y="1057275"/>
                  </a:lnTo>
                  <a:lnTo>
                    <a:pt x="203200" y="1012825"/>
                  </a:lnTo>
                  <a:cubicBezTo>
                    <a:pt x="202142" y="953558"/>
                    <a:pt x="201083" y="894292"/>
                    <a:pt x="200025" y="835025"/>
                  </a:cubicBezTo>
                  <a:lnTo>
                    <a:pt x="47625" y="838200"/>
                  </a:lnTo>
                  <a:lnTo>
                    <a:pt x="9525" y="800100"/>
                  </a:lnTo>
                  <a:lnTo>
                    <a:pt x="0" y="498475"/>
                  </a:lnTo>
                  <a:lnTo>
                    <a:pt x="57150" y="196850"/>
                  </a:lnTo>
                  <a:lnTo>
                    <a:pt x="292100" y="244475"/>
                  </a:lnTo>
                  <a:lnTo>
                    <a:pt x="317500" y="0"/>
                  </a:lnTo>
                  <a:lnTo>
                    <a:pt x="390525" y="31750"/>
                  </a:lnTo>
                  <a:lnTo>
                    <a:pt x="263525" y="977900"/>
                  </a:lnTo>
                  <a:lnTo>
                    <a:pt x="533400" y="1009650"/>
                  </a:lnTo>
                  <a:lnTo>
                    <a:pt x="752475" y="698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CA216151-24B3-4081-84D2-D2AAF9B85854}"/>
              </a:ext>
            </a:extLst>
          </p:cNvPr>
          <p:cNvGrpSpPr/>
          <p:nvPr/>
        </p:nvGrpSpPr>
        <p:grpSpPr>
          <a:xfrm>
            <a:off x="2400349" y="3382700"/>
            <a:ext cx="2096886" cy="2425700"/>
            <a:chOff x="2400349" y="3382700"/>
            <a:chExt cx="2096886" cy="2425700"/>
          </a:xfrm>
        </p:grpSpPr>
        <p:grpSp>
          <p:nvGrpSpPr>
            <p:cNvPr id="5" name="グループ化 4">
              <a:extLst>
                <a:ext uri="{FF2B5EF4-FFF2-40B4-BE49-F238E27FC236}">
                  <a16:creationId xmlns:a16="http://schemas.microsoft.com/office/drawing/2014/main" id="{894CBC60-843E-4AB0-9E6C-11F5939F3B14}"/>
                </a:ext>
              </a:extLst>
            </p:cNvPr>
            <p:cNvGrpSpPr/>
            <p:nvPr/>
          </p:nvGrpSpPr>
          <p:grpSpPr>
            <a:xfrm>
              <a:off x="2400349" y="3382700"/>
              <a:ext cx="2089150" cy="2425700"/>
              <a:chOff x="944908" y="3028590"/>
              <a:chExt cx="2089150" cy="2425700"/>
            </a:xfrm>
          </p:grpSpPr>
          <p:sp>
            <p:nvSpPr>
              <p:cNvPr id="30" name="フリーフォーム: 図形 29">
                <a:extLst>
                  <a:ext uri="{FF2B5EF4-FFF2-40B4-BE49-F238E27FC236}">
                    <a16:creationId xmlns:a16="http://schemas.microsoft.com/office/drawing/2014/main" id="{DBCCB5D0-B692-4E27-A080-5A5031B1EE4B}"/>
                  </a:ext>
                </a:extLst>
              </p:cNvPr>
              <p:cNvSpPr/>
              <p:nvPr/>
            </p:nvSpPr>
            <p:spPr>
              <a:xfrm rot="21176849">
                <a:off x="964712" y="3176583"/>
                <a:ext cx="976825" cy="623006"/>
              </a:xfrm>
              <a:custGeom>
                <a:avLst/>
                <a:gdLst>
                  <a:gd name="connsiteX0" fmla="*/ 248770 w 1216959"/>
                  <a:gd name="connsiteY0" fmla="*/ 685800 h 773206"/>
                  <a:gd name="connsiteX1" fmla="*/ 0 w 1216959"/>
                  <a:gd name="connsiteY1" fmla="*/ 443753 h 773206"/>
                  <a:gd name="connsiteX2" fmla="*/ 235323 w 1216959"/>
                  <a:gd name="connsiteY2" fmla="*/ 443753 h 773206"/>
                  <a:gd name="connsiteX3" fmla="*/ 154641 w 1216959"/>
                  <a:gd name="connsiteY3" fmla="*/ 221877 h 773206"/>
                  <a:gd name="connsiteX4" fmla="*/ 396688 w 1216959"/>
                  <a:gd name="connsiteY4" fmla="*/ 356347 h 773206"/>
                  <a:gd name="connsiteX5" fmla="*/ 383241 w 1216959"/>
                  <a:gd name="connsiteY5" fmla="*/ 94130 h 773206"/>
                  <a:gd name="connsiteX6" fmla="*/ 537882 w 1216959"/>
                  <a:gd name="connsiteY6" fmla="*/ 221877 h 773206"/>
                  <a:gd name="connsiteX7" fmla="*/ 632011 w 1216959"/>
                  <a:gd name="connsiteY7" fmla="*/ 0 h 773206"/>
                  <a:gd name="connsiteX8" fmla="*/ 719417 w 1216959"/>
                  <a:gd name="connsiteY8" fmla="*/ 242047 h 773206"/>
                  <a:gd name="connsiteX9" fmla="*/ 1008529 w 1216959"/>
                  <a:gd name="connsiteY9" fmla="*/ 174812 h 773206"/>
                  <a:gd name="connsiteX10" fmla="*/ 954741 w 1216959"/>
                  <a:gd name="connsiteY10" fmla="*/ 369794 h 773206"/>
                  <a:gd name="connsiteX11" fmla="*/ 1176617 w 1216959"/>
                  <a:gd name="connsiteY11" fmla="*/ 356347 h 773206"/>
                  <a:gd name="connsiteX12" fmla="*/ 1015253 w 1216959"/>
                  <a:gd name="connsiteY12" fmla="*/ 490818 h 773206"/>
                  <a:gd name="connsiteX13" fmla="*/ 1216959 w 1216959"/>
                  <a:gd name="connsiteY13" fmla="*/ 571500 h 773206"/>
                  <a:gd name="connsiteX14" fmla="*/ 934570 w 1216959"/>
                  <a:gd name="connsiteY14" fmla="*/ 773206 h 773206"/>
                  <a:gd name="connsiteX15" fmla="*/ 248770 w 1216959"/>
                  <a:gd name="connsiteY15" fmla="*/ 685800 h 7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6959" h="773206">
                    <a:moveTo>
                      <a:pt x="248770" y="685800"/>
                    </a:moveTo>
                    <a:lnTo>
                      <a:pt x="0" y="443753"/>
                    </a:lnTo>
                    <a:lnTo>
                      <a:pt x="235323" y="443753"/>
                    </a:lnTo>
                    <a:lnTo>
                      <a:pt x="154641" y="221877"/>
                    </a:lnTo>
                    <a:lnTo>
                      <a:pt x="396688" y="356347"/>
                    </a:lnTo>
                    <a:lnTo>
                      <a:pt x="383241" y="94130"/>
                    </a:lnTo>
                    <a:lnTo>
                      <a:pt x="537882" y="221877"/>
                    </a:lnTo>
                    <a:lnTo>
                      <a:pt x="632011" y="0"/>
                    </a:lnTo>
                    <a:lnTo>
                      <a:pt x="719417" y="242047"/>
                    </a:lnTo>
                    <a:lnTo>
                      <a:pt x="1008529" y="174812"/>
                    </a:lnTo>
                    <a:lnTo>
                      <a:pt x="954741" y="369794"/>
                    </a:lnTo>
                    <a:lnTo>
                      <a:pt x="1176617" y="356347"/>
                    </a:lnTo>
                    <a:lnTo>
                      <a:pt x="1015253" y="490818"/>
                    </a:lnTo>
                    <a:lnTo>
                      <a:pt x="1216959" y="571500"/>
                    </a:lnTo>
                    <a:lnTo>
                      <a:pt x="934570" y="773206"/>
                    </a:lnTo>
                    <a:lnTo>
                      <a:pt x="248770" y="685800"/>
                    </a:lnTo>
                    <a:close/>
                  </a:path>
                </a:pathLst>
              </a:custGeom>
              <a:solidFill>
                <a:srgbClr val="6A310A"/>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DBA7ABC2-CE8E-487A-978E-62B6785FEFC1}"/>
                  </a:ext>
                </a:extLst>
              </p:cNvPr>
              <p:cNvGrpSpPr/>
              <p:nvPr/>
            </p:nvGrpSpPr>
            <p:grpSpPr>
              <a:xfrm>
                <a:off x="944908" y="3028590"/>
                <a:ext cx="2089150" cy="2425700"/>
                <a:chOff x="635000" y="3159125"/>
                <a:chExt cx="2089150" cy="2425700"/>
              </a:xfrm>
            </p:grpSpPr>
            <p:sp>
              <p:nvSpPr>
                <p:cNvPr id="2" name="フリーフォーム: 図形 1">
                  <a:extLst>
                    <a:ext uri="{FF2B5EF4-FFF2-40B4-BE49-F238E27FC236}">
                      <a16:creationId xmlns:a16="http://schemas.microsoft.com/office/drawing/2014/main" id="{5D9FC7A9-5532-469B-8A12-2E5D5AE1FE96}"/>
                    </a:ext>
                  </a:extLst>
                </p:cNvPr>
                <p:cNvSpPr/>
                <p:nvPr/>
              </p:nvSpPr>
              <p:spPr>
                <a:xfrm>
                  <a:off x="635000" y="3159125"/>
                  <a:ext cx="2089150" cy="2425700"/>
                </a:xfrm>
                <a:custGeom>
                  <a:avLst/>
                  <a:gdLst>
                    <a:gd name="connsiteX0" fmla="*/ 584200 w 2089150"/>
                    <a:gd name="connsiteY0" fmla="*/ 1038225 h 2425700"/>
                    <a:gd name="connsiteX1" fmla="*/ 609600 w 2089150"/>
                    <a:gd name="connsiteY1" fmla="*/ 1082675 h 2425700"/>
                    <a:gd name="connsiteX2" fmla="*/ 765175 w 2089150"/>
                    <a:gd name="connsiteY2" fmla="*/ 1025525 h 2425700"/>
                    <a:gd name="connsiteX3" fmla="*/ 749300 w 2089150"/>
                    <a:gd name="connsiteY3" fmla="*/ 990600 h 2425700"/>
                    <a:gd name="connsiteX4" fmla="*/ 790575 w 2089150"/>
                    <a:gd name="connsiteY4" fmla="*/ 942975 h 2425700"/>
                    <a:gd name="connsiteX5" fmla="*/ 835025 w 2089150"/>
                    <a:gd name="connsiteY5" fmla="*/ 965200 h 2425700"/>
                    <a:gd name="connsiteX6" fmla="*/ 1285875 w 2089150"/>
                    <a:gd name="connsiteY6" fmla="*/ 635000 h 2425700"/>
                    <a:gd name="connsiteX7" fmla="*/ 1276350 w 2089150"/>
                    <a:gd name="connsiteY7" fmla="*/ 539750 h 2425700"/>
                    <a:gd name="connsiteX8" fmla="*/ 1301750 w 2089150"/>
                    <a:gd name="connsiteY8" fmla="*/ 517525 h 2425700"/>
                    <a:gd name="connsiteX9" fmla="*/ 1355725 w 2089150"/>
                    <a:gd name="connsiteY9" fmla="*/ 234950 h 2425700"/>
                    <a:gd name="connsiteX10" fmla="*/ 1587500 w 2089150"/>
                    <a:gd name="connsiteY10" fmla="*/ 269875 h 2425700"/>
                    <a:gd name="connsiteX11" fmla="*/ 1616075 w 2089150"/>
                    <a:gd name="connsiteY11" fmla="*/ 0 h 2425700"/>
                    <a:gd name="connsiteX12" fmla="*/ 2089150 w 2089150"/>
                    <a:gd name="connsiteY12" fmla="*/ 111125 h 2425700"/>
                    <a:gd name="connsiteX13" fmla="*/ 1847850 w 2089150"/>
                    <a:gd name="connsiteY13" fmla="*/ 1079500 h 2425700"/>
                    <a:gd name="connsiteX14" fmla="*/ 1498600 w 2089150"/>
                    <a:gd name="connsiteY14" fmla="*/ 1035050 h 2425700"/>
                    <a:gd name="connsiteX15" fmla="*/ 1501775 w 2089150"/>
                    <a:gd name="connsiteY15" fmla="*/ 863600 h 2425700"/>
                    <a:gd name="connsiteX16" fmla="*/ 1336675 w 2089150"/>
                    <a:gd name="connsiteY16" fmla="*/ 857250 h 2425700"/>
                    <a:gd name="connsiteX17" fmla="*/ 1304925 w 2089150"/>
                    <a:gd name="connsiteY17" fmla="*/ 806450 h 2425700"/>
                    <a:gd name="connsiteX18" fmla="*/ 1304925 w 2089150"/>
                    <a:gd name="connsiteY18" fmla="*/ 762000 h 2425700"/>
                    <a:gd name="connsiteX19" fmla="*/ 927100 w 2089150"/>
                    <a:gd name="connsiteY19" fmla="*/ 1098550 h 2425700"/>
                    <a:gd name="connsiteX20" fmla="*/ 946150 w 2089150"/>
                    <a:gd name="connsiteY20" fmla="*/ 1130300 h 2425700"/>
                    <a:gd name="connsiteX21" fmla="*/ 876300 w 2089150"/>
                    <a:gd name="connsiteY21" fmla="*/ 1190625 h 2425700"/>
                    <a:gd name="connsiteX22" fmla="*/ 850900 w 2089150"/>
                    <a:gd name="connsiteY22" fmla="*/ 1177925 h 2425700"/>
                    <a:gd name="connsiteX23" fmla="*/ 793750 w 2089150"/>
                    <a:gd name="connsiteY23" fmla="*/ 1222375 h 2425700"/>
                    <a:gd name="connsiteX24" fmla="*/ 860425 w 2089150"/>
                    <a:gd name="connsiteY24" fmla="*/ 1527175 h 2425700"/>
                    <a:gd name="connsiteX25" fmla="*/ 850900 w 2089150"/>
                    <a:gd name="connsiteY25" fmla="*/ 1720850 h 2425700"/>
                    <a:gd name="connsiteX26" fmla="*/ 1165225 w 2089150"/>
                    <a:gd name="connsiteY26" fmla="*/ 1806575 h 2425700"/>
                    <a:gd name="connsiteX27" fmla="*/ 1187450 w 2089150"/>
                    <a:gd name="connsiteY27" fmla="*/ 1838325 h 2425700"/>
                    <a:gd name="connsiteX28" fmla="*/ 1146175 w 2089150"/>
                    <a:gd name="connsiteY28" fmla="*/ 2279650 h 2425700"/>
                    <a:gd name="connsiteX29" fmla="*/ 1377950 w 2089150"/>
                    <a:gd name="connsiteY29" fmla="*/ 2425700 h 2425700"/>
                    <a:gd name="connsiteX30" fmla="*/ 1016000 w 2089150"/>
                    <a:gd name="connsiteY30" fmla="*/ 2425700 h 2425700"/>
                    <a:gd name="connsiteX31" fmla="*/ 1016000 w 2089150"/>
                    <a:gd name="connsiteY31" fmla="*/ 1971675 h 2425700"/>
                    <a:gd name="connsiteX32" fmla="*/ 835025 w 2089150"/>
                    <a:gd name="connsiteY32" fmla="*/ 1905000 h 2425700"/>
                    <a:gd name="connsiteX33" fmla="*/ 431800 w 2089150"/>
                    <a:gd name="connsiteY33" fmla="*/ 1905000 h 2425700"/>
                    <a:gd name="connsiteX34" fmla="*/ 257175 w 2089150"/>
                    <a:gd name="connsiteY34" fmla="*/ 1949450 h 2425700"/>
                    <a:gd name="connsiteX35" fmla="*/ 349250 w 2089150"/>
                    <a:gd name="connsiteY35" fmla="*/ 2409825 h 2425700"/>
                    <a:gd name="connsiteX36" fmla="*/ 0 w 2089150"/>
                    <a:gd name="connsiteY36" fmla="*/ 2409825 h 2425700"/>
                    <a:gd name="connsiteX37" fmla="*/ 0 w 2089150"/>
                    <a:gd name="connsiteY37" fmla="*/ 2365375 h 2425700"/>
                    <a:gd name="connsiteX38" fmla="*/ 206375 w 2089150"/>
                    <a:gd name="connsiteY38" fmla="*/ 2289175 h 2425700"/>
                    <a:gd name="connsiteX39" fmla="*/ 41275 w 2089150"/>
                    <a:gd name="connsiteY39" fmla="*/ 1930400 h 2425700"/>
                    <a:gd name="connsiteX40" fmla="*/ 323850 w 2089150"/>
                    <a:gd name="connsiteY40" fmla="*/ 1755775 h 2425700"/>
                    <a:gd name="connsiteX41" fmla="*/ 250825 w 2089150"/>
                    <a:gd name="connsiteY41" fmla="*/ 1704975 h 2425700"/>
                    <a:gd name="connsiteX42" fmla="*/ 292100 w 2089150"/>
                    <a:gd name="connsiteY42" fmla="*/ 1635125 h 2425700"/>
                    <a:gd name="connsiteX43" fmla="*/ 92075 w 2089150"/>
                    <a:gd name="connsiteY43" fmla="*/ 1473200 h 2425700"/>
                    <a:gd name="connsiteX44" fmla="*/ 168275 w 2089150"/>
                    <a:gd name="connsiteY44" fmla="*/ 1323975 h 2425700"/>
                    <a:gd name="connsiteX45" fmla="*/ 152400 w 2089150"/>
                    <a:gd name="connsiteY45" fmla="*/ 1304925 h 2425700"/>
                    <a:gd name="connsiteX46" fmla="*/ 180975 w 2089150"/>
                    <a:gd name="connsiteY46" fmla="*/ 1235075 h 2425700"/>
                    <a:gd name="connsiteX47" fmla="*/ 219075 w 2089150"/>
                    <a:gd name="connsiteY47" fmla="*/ 1241425 h 2425700"/>
                    <a:gd name="connsiteX48" fmla="*/ 371475 w 2089150"/>
                    <a:gd name="connsiteY48" fmla="*/ 1079500 h 2425700"/>
                    <a:gd name="connsiteX49" fmla="*/ 492125 w 2089150"/>
                    <a:gd name="connsiteY49" fmla="*/ 1089025 h 2425700"/>
                    <a:gd name="connsiteX50" fmla="*/ 492125 w 2089150"/>
                    <a:gd name="connsiteY50" fmla="*/ 1066800 h 2425700"/>
                    <a:gd name="connsiteX51" fmla="*/ 584200 w 2089150"/>
                    <a:gd name="connsiteY51" fmla="*/ 1038225 h 24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89150" h="2425700">
                      <a:moveTo>
                        <a:pt x="584200" y="1038225"/>
                      </a:moveTo>
                      <a:lnTo>
                        <a:pt x="609600" y="1082675"/>
                      </a:lnTo>
                      <a:lnTo>
                        <a:pt x="765175" y="1025525"/>
                      </a:lnTo>
                      <a:lnTo>
                        <a:pt x="749300" y="990600"/>
                      </a:lnTo>
                      <a:lnTo>
                        <a:pt x="790575" y="942975"/>
                      </a:lnTo>
                      <a:lnTo>
                        <a:pt x="835025" y="965200"/>
                      </a:lnTo>
                      <a:lnTo>
                        <a:pt x="1285875" y="635000"/>
                      </a:lnTo>
                      <a:lnTo>
                        <a:pt x="1276350" y="539750"/>
                      </a:lnTo>
                      <a:lnTo>
                        <a:pt x="1301750" y="517525"/>
                      </a:lnTo>
                      <a:lnTo>
                        <a:pt x="1355725" y="234950"/>
                      </a:lnTo>
                      <a:lnTo>
                        <a:pt x="1587500" y="269875"/>
                      </a:lnTo>
                      <a:lnTo>
                        <a:pt x="1616075" y="0"/>
                      </a:lnTo>
                      <a:lnTo>
                        <a:pt x="2089150" y="111125"/>
                      </a:lnTo>
                      <a:lnTo>
                        <a:pt x="1847850" y="1079500"/>
                      </a:lnTo>
                      <a:lnTo>
                        <a:pt x="1498600" y="1035050"/>
                      </a:lnTo>
                      <a:cubicBezTo>
                        <a:pt x="1499658" y="977900"/>
                        <a:pt x="1500717" y="920750"/>
                        <a:pt x="1501775" y="863600"/>
                      </a:cubicBezTo>
                      <a:lnTo>
                        <a:pt x="1336675" y="857250"/>
                      </a:lnTo>
                      <a:lnTo>
                        <a:pt x="1304925" y="806450"/>
                      </a:lnTo>
                      <a:lnTo>
                        <a:pt x="1304925" y="762000"/>
                      </a:lnTo>
                      <a:lnTo>
                        <a:pt x="927100" y="1098550"/>
                      </a:lnTo>
                      <a:lnTo>
                        <a:pt x="946150" y="1130300"/>
                      </a:lnTo>
                      <a:lnTo>
                        <a:pt x="876300" y="1190625"/>
                      </a:lnTo>
                      <a:lnTo>
                        <a:pt x="850900" y="1177925"/>
                      </a:lnTo>
                      <a:lnTo>
                        <a:pt x="793750" y="1222375"/>
                      </a:lnTo>
                      <a:lnTo>
                        <a:pt x="860425" y="1527175"/>
                      </a:lnTo>
                      <a:lnTo>
                        <a:pt x="850900" y="1720850"/>
                      </a:lnTo>
                      <a:lnTo>
                        <a:pt x="1165225" y="1806575"/>
                      </a:lnTo>
                      <a:lnTo>
                        <a:pt x="1187450" y="1838325"/>
                      </a:lnTo>
                      <a:lnTo>
                        <a:pt x="1146175" y="2279650"/>
                      </a:lnTo>
                      <a:lnTo>
                        <a:pt x="1377950" y="2425700"/>
                      </a:lnTo>
                      <a:lnTo>
                        <a:pt x="1016000" y="2425700"/>
                      </a:lnTo>
                      <a:lnTo>
                        <a:pt x="1016000" y="1971675"/>
                      </a:lnTo>
                      <a:lnTo>
                        <a:pt x="835025" y="1905000"/>
                      </a:lnTo>
                      <a:lnTo>
                        <a:pt x="431800" y="1905000"/>
                      </a:lnTo>
                      <a:lnTo>
                        <a:pt x="257175" y="1949450"/>
                      </a:lnTo>
                      <a:lnTo>
                        <a:pt x="349250" y="2409825"/>
                      </a:lnTo>
                      <a:lnTo>
                        <a:pt x="0" y="2409825"/>
                      </a:lnTo>
                      <a:lnTo>
                        <a:pt x="0" y="2365375"/>
                      </a:lnTo>
                      <a:lnTo>
                        <a:pt x="206375" y="2289175"/>
                      </a:lnTo>
                      <a:lnTo>
                        <a:pt x="41275" y="1930400"/>
                      </a:lnTo>
                      <a:lnTo>
                        <a:pt x="323850" y="1755775"/>
                      </a:lnTo>
                      <a:lnTo>
                        <a:pt x="250825" y="1704975"/>
                      </a:lnTo>
                      <a:lnTo>
                        <a:pt x="292100" y="1635125"/>
                      </a:lnTo>
                      <a:lnTo>
                        <a:pt x="92075" y="1473200"/>
                      </a:lnTo>
                      <a:lnTo>
                        <a:pt x="168275" y="1323975"/>
                      </a:lnTo>
                      <a:lnTo>
                        <a:pt x="152400" y="1304925"/>
                      </a:lnTo>
                      <a:lnTo>
                        <a:pt x="180975" y="1235075"/>
                      </a:lnTo>
                      <a:lnTo>
                        <a:pt x="219075" y="1241425"/>
                      </a:lnTo>
                      <a:lnTo>
                        <a:pt x="371475" y="1079500"/>
                      </a:lnTo>
                      <a:lnTo>
                        <a:pt x="492125" y="1089025"/>
                      </a:lnTo>
                      <a:lnTo>
                        <a:pt x="492125" y="1066800"/>
                      </a:lnTo>
                      <a:lnTo>
                        <a:pt x="584200" y="10382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C8F2EDF9-63D5-4D4D-BD51-F7854A58F90F}"/>
                    </a:ext>
                  </a:extLst>
                </p:cNvPr>
                <p:cNvSpPr/>
                <p:nvPr/>
              </p:nvSpPr>
              <p:spPr>
                <a:xfrm>
                  <a:off x="866189" y="3632250"/>
                  <a:ext cx="588497" cy="588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6" name="フリーフォーム: 図形 5">
              <a:extLst>
                <a:ext uri="{FF2B5EF4-FFF2-40B4-BE49-F238E27FC236}">
                  <a16:creationId xmlns:a16="http://schemas.microsoft.com/office/drawing/2014/main" id="{46743EF8-6CA3-465D-BB20-5BF4247CB5C5}"/>
                </a:ext>
              </a:extLst>
            </p:cNvPr>
            <p:cNvSpPr/>
            <p:nvPr/>
          </p:nvSpPr>
          <p:spPr>
            <a:xfrm>
              <a:off x="3693960" y="3410637"/>
              <a:ext cx="803275" cy="1057275"/>
            </a:xfrm>
            <a:custGeom>
              <a:avLst/>
              <a:gdLst>
                <a:gd name="connsiteX0" fmla="*/ 752475 w 803275"/>
                <a:gd name="connsiteY0" fmla="*/ 69850 h 1057275"/>
                <a:gd name="connsiteX1" fmla="*/ 803275 w 803275"/>
                <a:gd name="connsiteY1" fmla="*/ 82550 h 1057275"/>
                <a:gd name="connsiteX2" fmla="*/ 555625 w 803275"/>
                <a:gd name="connsiteY2" fmla="*/ 1057275 h 1057275"/>
                <a:gd name="connsiteX3" fmla="*/ 203200 w 803275"/>
                <a:gd name="connsiteY3" fmla="*/ 1012825 h 1057275"/>
                <a:gd name="connsiteX4" fmla="*/ 200025 w 803275"/>
                <a:gd name="connsiteY4" fmla="*/ 835025 h 1057275"/>
                <a:gd name="connsiteX5" fmla="*/ 47625 w 803275"/>
                <a:gd name="connsiteY5" fmla="*/ 838200 h 1057275"/>
                <a:gd name="connsiteX6" fmla="*/ 9525 w 803275"/>
                <a:gd name="connsiteY6" fmla="*/ 800100 h 1057275"/>
                <a:gd name="connsiteX7" fmla="*/ 0 w 803275"/>
                <a:gd name="connsiteY7" fmla="*/ 498475 h 1057275"/>
                <a:gd name="connsiteX8" fmla="*/ 57150 w 803275"/>
                <a:gd name="connsiteY8" fmla="*/ 196850 h 1057275"/>
                <a:gd name="connsiteX9" fmla="*/ 292100 w 803275"/>
                <a:gd name="connsiteY9" fmla="*/ 244475 h 1057275"/>
                <a:gd name="connsiteX10" fmla="*/ 317500 w 803275"/>
                <a:gd name="connsiteY10" fmla="*/ 0 h 1057275"/>
                <a:gd name="connsiteX11" fmla="*/ 390525 w 803275"/>
                <a:gd name="connsiteY11" fmla="*/ 31750 h 1057275"/>
                <a:gd name="connsiteX12" fmla="*/ 263525 w 803275"/>
                <a:gd name="connsiteY12" fmla="*/ 977900 h 1057275"/>
                <a:gd name="connsiteX13" fmla="*/ 533400 w 803275"/>
                <a:gd name="connsiteY13" fmla="*/ 1009650 h 1057275"/>
                <a:gd name="connsiteX14" fmla="*/ 752475 w 803275"/>
                <a:gd name="connsiteY14" fmla="*/ 698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275" h="1057275">
                  <a:moveTo>
                    <a:pt x="752475" y="69850"/>
                  </a:moveTo>
                  <a:lnTo>
                    <a:pt x="803275" y="82550"/>
                  </a:lnTo>
                  <a:lnTo>
                    <a:pt x="555625" y="1057275"/>
                  </a:lnTo>
                  <a:lnTo>
                    <a:pt x="203200" y="1012825"/>
                  </a:lnTo>
                  <a:cubicBezTo>
                    <a:pt x="202142" y="953558"/>
                    <a:pt x="201083" y="894292"/>
                    <a:pt x="200025" y="835025"/>
                  </a:cubicBezTo>
                  <a:lnTo>
                    <a:pt x="47625" y="838200"/>
                  </a:lnTo>
                  <a:lnTo>
                    <a:pt x="9525" y="800100"/>
                  </a:lnTo>
                  <a:lnTo>
                    <a:pt x="0" y="498475"/>
                  </a:lnTo>
                  <a:lnTo>
                    <a:pt x="57150" y="196850"/>
                  </a:lnTo>
                  <a:lnTo>
                    <a:pt x="292100" y="244475"/>
                  </a:lnTo>
                  <a:lnTo>
                    <a:pt x="317500" y="0"/>
                  </a:lnTo>
                  <a:lnTo>
                    <a:pt x="390525" y="31750"/>
                  </a:lnTo>
                  <a:lnTo>
                    <a:pt x="263525" y="977900"/>
                  </a:lnTo>
                  <a:lnTo>
                    <a:pt x="533400" y="1009650"/>
                  </a:lnTo>
                  <a:lnTo>
                    <a:pt x="752475" y="698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25CCC1AD-7A04-44A6-8685-6E936C355679}"/>
              </a:ext>
            </a:extLst>
          </p:cNvPr>
          <p:cNvGrpSpPr/>
          <p:nvPr/>
        </p:nvGrpSpPr>
        <p:grpSpPr>
          <a:xfrm>
            <a:off x="2797889" y="3052571"/>
            <a:ext cx="4053551" cy="2763293"/>
            <a:chOff x="3026489" y="2081021"/>
            <a:chExt cx="4053551" cy="2763293"/>
          </a:xfrm>
        </p:grpSpPr>
        <p:grpSp>
          <p:nvGrpSpPr>
            <p:cNvPr id="40" name="グループ化 39">
              <a:extLst>
                <a:ext uri="{FF2B5EF4-FFF2-40B4-BE49-F238E27FC236}">
                  <a16:creationId xmlns:a16="http://schemas.microsoft.com/office/drawing/2014/main" id="{6BF9ED20-4090-4C44-B46C-2EC11A12C460}"/>
                </a:ext>
              </a:extLst>
            </p:cNvPr>
            <p:cNvGrpSpPr/>
            <p:nvPr/>
          </p:nvGrpSpPr>
          <p:grpSpPr>
            <a:xfrm>
              <a:off x="3955578" y="3767166"/>
              <a:ext cx="2149749" cy="925948"/>
              <a:chOff x="3955578" y="3767166"/>
              <a:chExt cx="2149749" cy="925948"/>
            </a:xfrm>
            <a:solidFill>
              <a:schemeClr val="tx1"/>
            </a:solidFill>
          </p:grpSpPr>
          <p:sp>
            <p:nvSpPr>
              <p:cNvPr id="53" name="正方形/長方形 52">
                <a:extLst>
                  <a:ext uri="{FF2B5EF4-FFF2-40B4-BE49-F238E27FC236}">
                    <a16:creationId xmlns:a16="http://schemas.microsoft.com/office/drawing/2014/main" id="{720BCAFE-E5C5-40D9-99F7-24EB10935D6C}"/>
                  </a:ext>
                </a:extLst>
              </p:cNvPr>
              <p:cNvSpPr/>
              <p:nvPr/>
            </p:nvSpPr>
            <p:spPr>
              <a:xfrm>
                <a:off x="3955578" y="3767166"/>
                <a:ext cx="2149749" cy="12577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A9518CC2-9681-4048-904C-D96B94A88599}"/>
                  </a:ext>
                </a:extLst>
              </p:cNvPr>
              <p:cNvSpPr/>
              <p:nvPr/>
            </p:nvSpPr>
            <p:spPr>
              <a:xfrm>
                <a:off x="5004089" y="3887714"/>
                <a:ext cx="52726" cy="72035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32CB7AF0-071A-44F3-AC1D-8759714DD0FF}"/>
                  </a:ext>
                </a:extLst>
              </p:cNvPr>
              <p:cNvSpPr/>
              <p:nvPr/>
            </p:nvSpPr>
            <p:spPr>
              <a:xfrm>
                <a:off x="4691337" y="4559890"/>
                <a:ext cx="678230" cy="13322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E1EC6AD6-5258-4FDC-84E7-4A553E244721}"/>
                </a:ext>
              </a:extLst>
            </p:cNvPr>
            <p:cNvGrpSpPr/>
            <p:nvPr/>
          </p:nvGrpSpPr>
          <p:grpSpPr>
            <a:xfrm flipH="1">
              <a:off x="3026489" y="2085878"/>
              <a:ext cx="1821224" cy="2758436"/>
              <a:chOff x="5106416" y="1928621"/>
              <a:chExt cx="1821224" cy="2758436"/>
            </a:xfrm>
          </p:grpSpPr>
          <p:sp>
            <p:nvSpPr>
              <p:cNvPr id="49" name="正方形/長方形 48">
                <a:extLst>
                  <a:ext uri="{FF2B5EF4-FFF2-40B4-BE49-F238E27FC236}">
                    <a16:creationId xmlns:a16="http://schemas.microsoft.com/office/drawing/2014/main" id="{6601D512-92D0-453B-BEE2-F83FFD72E3DA}"/>
                  </a:ext>
                </a:extLst>
              </p:cNvPr>
              <p:cNvSpPr/>
              <p:nvPr/>
            </p:nvSpPr>
            <p:spPr>
              <a:xfrm>
                <a:off x="6455301" y="4208662"/>
                <a:ext cx="472339" cy="4783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5CAB7FA0-C692-4FB6-82D7-B39EC77D3737}"/>
                  </a:ext>
                </a:extLst>
              </p:cNvPr>
              <p:cNvSpPr/>
              <p:nvPr/>
            </p:nvSpPr>
            <p:spPr>
              <a:xfrm rot="20334113">
                <a:off x="5358021" y="2448540"/>
                <a:ext cx="462130" cy="849812"/>
              </a:xfrm>
              <a:custGeom>
                <a:avLst/>
                <a:gdLst>
                  <a:gd name="connsiteX0" fmla="*/ 96890 w 423894"/>
                  <a:gd name="connsiteY0" fmla="*/ 0 h 793287"/>
                  <a:gd name="connsiteX1" fmla="*/ 0 w 423894"/>
                  <a:gd name="connsiteY1" fmla="*/ 732731 h 793287"/>
                  <a:gd name="connsiteX2" fmla="*/ 236170 w 423894"/>
                  <a:gd name="connsiteY2" fmla="*/ 793287 h 793287"/>
                  <a:gd name="connsiteX3" fmla="*/ 423894 w 423894"/>
                  <a:gd name="connsiteY3" fmla="*/ 48445 h 793287"/>
                  <a:gd name="connsiteX4" fmla="*/ 96890 w 423894"/>
                  <a:gd name="connsiteY4" fmla="*/ 0 h 793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94" h="793287">
                    <a:moveTo>
                      <a:pt x="96890" y="0"/>
                    </a:moveTo>
                    <a:lnTo>
                      <a:pt x="0" y="732731"/>
                    </a:lnTo>
                    <a:lnTo>
                      <a:pt x="236170" y="793287"/>
                    </a:lnTo>
                    <a:lnTo>
                      <a:pt x="423894" y="48445"/>
                    </a:lnTo>
                    <a:lnTo>
                      <a:pt x="96890" y="0"/>
                    </a:ln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19F6698B-C33C-4597-8018-1657363B2D50}"/>
                  </a:ext>
                </a:extLst>
              </p:cNvPr>
              <p:cNvSpPr/>
              <p:nvPr/>
            </p:nvSpPr>
            <p:spPr>
              <a:xfrm rot="20882556">
                <a:off x="5301350" y="2325226"/>
                <a:ext cx="347629" cy="15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雲 51">
                <a:extLst>
                  <a:ext uri="{FF2B5EF4-FFF2-40B4-BE49-F238E27FC236}">
                    <a16:creationId xmlns:a16="http://schemas.microsoft.com/office/drawing/2014/main" id="{FF2D6A68-741B-40E8-8D77-76E14AF275F0}"/>
                  </a:ext>
                </a:extLst>
              </p:cNvPr>
              <p:cNvSpPr/>
              <p:nvPr/>
            </p:nvSpPr>
            <p:spPr>
              <a:xfrm rot="602709">
                <a:off x="5106416" y="1928621"/>
                <a:ext cx="636976" cy="47846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BB67C632-5126-4F60-8531-CAFA8F9290E0}"/>
                </a:ext>
              </a:extLst>
            </p:cNvPr>
            <p:cNvGrpSpPr/>
            <p:nvPr/>
          </p:nvGrpSpPr>
          <p:grpSpPr>
            <a:xfrm>
              <a:off x="5258816" y="2081021"/>
              <a:ext cx="1821224" cy="2758436"/>
              <a:chOff x="5106416" y="1928621"/>
              <a:chExt cx="1821224" cy="2758436"/>
            </a:xfrm>
          </p:grpSpPr>
          <p:sp>
            <p:nvSpPr>
              <p:cNvPr id="44" name="正方形/長方形 43">
                <a:extLst>
                  <a:ext uri="{FF2B5EF4-FFF2-40B4-BE49-F238E27FC236}">
                    <a16:creationId xmlns:a16="http://schemas.microsoft.com/office/drawing/2014/main" id="{25F282C1-ED1D-4492-B848-63FDE63F6703}"/>
                  </a:ext>
                </a:extLst>
              </p:cNvPr>
              <p:cNvSpPr/>
              <p:nvPr/>
            </p:nvSpPr>
            <p:spPr>
              <a:xfrm>
                <a:off x="6455301" y="4208662"/>
                <a:ext cx="472339" cy="4783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66639523-80E0-4FEE-A32E-F35F5FF81277}"/>
                  </a:ext>
                </a:extLst>
              </p:cNvPr>
              <p:cNvSpPr/>
              <p:nvPr/>
            </p:nvSpPr>
            <p:spPr>
              <a:xfrm rot="20334113">
                <a:off x="5358021" y="2448540"/>
                <a:ext cx="462130" cy="849812"/>
              </a:xfrm>
              <a:custGeom>
                <a:avLst/>
                <a:gdLst>
                  <a:gd name="connsiteX0" fmla="*/ 96890 w 423894"/>
                  <a:gd name="connsiteY0" fmla="*/ 0 h 793287"/>
                  <a:gd name="connsiteX1" fmla="*/ 0 w 423894"/>
                  <a:gd name="connsiteY1" fmla="*/ 732731 h 793287"/>
                  <a:gd name="connsiteX2" fmla="*/ 236170 w 423894"/>
                  <a:gd name="connsiteY2" fmla="*/ 793287 h 793287"/>
                  <a:gd name="connsiteX3" fmla="*/ 423894 w 423894"/>
                  <a:gd name="connsiteY3" fmla="*/ 48445 h 793287"/>
                  <a:gd name="connsiteX4" fmla="*/ 96890 w 423894"/>
                  <a:gd name="connsiteY4" fmla="*/ 0 h 793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94" h="793287">
                    <a:moveTo>
                      <a:pt x="96890" y="0"/>
                    </a:moveTo>
                    <a:lnTo>
                      <a:pt x="0" y="732731"/>
                    </a:lnTo>
                    <a:lnTo>
                      <a:pt x="236170" y="793287"/>
                    </a:lnTo>
                    <a:lnTo>
                      <a:pt x="423894" y="48445"/>
                    </a:lnTo>
                    <a:lnTo>
                      <a:pt x="96890" y="0"/>
                    </a:ln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CA8F1540-7D4F-4C72-B285-84586F653654}"/>
                  </a:ext>
                </a:extLst>
              </p:cNvPr>
              <p:cNvSpPr/>
              <p:nvPr/>
            </p:nvSpPr>
            <p:spPr>
              <a:xfrm rot="20882556">
                <a:off x="5301350" y="2325226"/>
                <a:ext cx="347629" cy="15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雲 46">
                <a:extLst>
                  <a:ext uri="{FF2B5EF4-FFF2-40B4-BE49-F238E27FC236}">
                    <a16:creationId xmlns:a16="http://schemas.microsoft.com/office/drawing/2014/main" id="{AF6F9FB3-B811-46CB-B94F-3BF6E91668AE}"/>
                  </a:ext>
                </a:extLst>
              </p:cNvPr>
              <p:cNvSpPr/>
              <p:nvPr/>
            </p:nvSpPr>
            <p:spPr>
              <a:xfrm rot="602709">
                <a:off x="5106416" y="1928621"/>
                <a:ext cx="636976" cy="47846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6" name="テキスト ボックス 55">
            <a:extLst>
              <a:ext uri="{FF2B5EF4-FFF2-40B4-BE49-F238E27FC236}">
                <a16:creationId xmlns:a16="http://schemas.microsoft.com/office/drawing/2014/main" id="{77C79858-F0F6-436F-AB63-81CF976EEFEE}"/>
              </a:ext>
            </a:extLst>
          </p:cNvPr>
          <p:cNvSpPr txBox="1"/>
          <p:nvPr/>
        </p:nvSpPr>
        <p:spPr>
          <a:xfrm>
            <a:off x="3995594" y="1706035"/>
            <a:ext cx="3762265" cy="923330"/>
          </a:xfrm>
          <a:prstGeom prst="rect">
            <a:avLst/>
          </a:prstGeom>
          <a:noFill/>
        </p:spPr>
        <p:txBody>
          <a:bodyPr wrap="square" rtlCol="0">
            <a:spAutoFit/>
          </a:bodyPr>
          <a:lstStyle/>
          <a:p>
            <a:r>
              <a:rPr kumimoji="1" lang="ja-JP" altLang="en-US" sz="5400" dirty="0">
                <a:highlight>
                  <a:srgbClr val="FFFCCF"/>
                </a:highlight>
                <a:latin typeface="メイリオ" panose="020B0604030504040204" pitchFamily="50" charset="-128"/>
                <a:ea typeface="メイリオ" panose="020B0604030504040204" pitchFamily="50" charset="-128"/>
              </a:rPr>
              <a:t>乾杯</a:t>
            </a:r>
          </a:p>
        </p:txBody>
      </p:sp>
      <p:sp>
        <p:nvSpPr>
          <p:cNvPr id="57" name="テキスト ボックス 56">
            <a:extLst>
              <a:ext uri="{FF2B5EF4-FFF2-40B4-BE49-F238E27FC236}">
                <a16:creationId xmlns:a16="http://schemas.microsoft.com/office/drawing/2014/main" id="{8D3557A1-2F2E-4F66-B876-60A84F6D222A}"/>
              </a:ext>
            </a:extLst>
          </p:cNvPr>
          <p:cNvSpPr txBox="1"/>
          <p:nvPr/>
        </p:nvSpPr>
        <p:spPr>
          <a:xfrm rot="1301687">
            <a:off x="6470650" y="2088872"/>
            <a:ext cx="1689100"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安く済む</a:t>
            </a:r>
            <a:endParaRPr kumimoji="1" lang="en-US" altLang="ja-JP" sz="2000"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11595C4F-8621-431D-8007-41A2A5786C5C}"/>
              </a:ext>
            </a:extLst>
          </p:cNvPr>
          <p:cNvSpPr txBox="1"/>
          <p:nvPr/>
        </p:nvSpPr>
        <p:spPr>
          <a:xfrm rot="516773">
            <a:off x="6685119" y="3091748"/>
            <a:ext cx="2211230"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深酔いしない</a:t>
            </a:r>
          </a:p>
        </p:txBody>
      </p:sp>
      <p:sp>
        <p:nvSpPr>
          <p:cNvPr id="59" name="テキスト ボックス 58">
            <a:extLst>
              <a:ext uri="{FF2B5EF4-FFF2-40B4-BE49-F238E27FC236}">
                <a16:creationId xmlns:a16="http://schemas.microsoft.com/office/drawing/2014/main" id="{5DD252F7-569B-4918-BDCF-2D3C4B65658D}"/>
              </a:ext>
            </a:extLst>
          </p:cNvPr>
          <p:cNvSpPr txBox="1"/>
          <p:nvPr/>
        </p:nvSpPr>
        <p:spPr>
          <a:xfrm rot="20400086">
            <a:off x="1085815" y="2510094"/>
            <a:ext cx="2114550"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はしごできる</a:t>
            </a:r>
          </a:p>
        </p:txBody>
      </p:sp>
      <p:graphicFrame>
        <p:nvGraphicFramePr>
          <p:cNvPr id="24" name="オブジェクト 23"/>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01498" name="Worksheet" r:id="rId6" imgW="12138554" imgH="5707270" progId="Excel.Sheet.12">
                  <p:embed/>
                </p:oleObj>
              </mc:Choice>
              <mc:Fallback>
                <p:oleObj name="Worksheet" r:id="rId6" imgW="12138554" imgH="5707270" progId="Excel.Sheet.12">
                  <p:embed/>
                  <p:pic>
                    <p:nvPicPr>
                      <p:cNvPr id="24" name="オブジェクト 23"/>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26"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66</a:t>
            </a:fld>
            <a:endParaRPr lang="en-US" sz="1051" b="1" dirty="0">
              <a:solidFill>
                <a:srgbClr val="FF097A"/>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9CBE74ED-2C44-4EB8-BCA4-744A8C84857A}"/>
              </a:ext>
            </a:extLst>
          </p:cNvPr>
          <p:cNvGrpSpPr/>
          <p:nvPr/>
        </p:nvGrpSpPr>
        <p:grpSpPr>
          <a:xfrm>
            <a:off x="6388570" y="4040656"/>
            <a:ext cx="661149" cy="150888"/>
            <a:chOff x="6904478" y="3680710"/>
            <a:chExt cx="1015561" cy="231772"/>
          </a:xfrm>
        </p:grpSpPr>
        <p:sp>
          <p:nvSpPr>
            <p:cNvPr id="63" name="正方形/長方形 62">
              <a:extLst>
                <a:ext uri="{FF2B5EF4-FFF2-40B4-BE49-F238E27FC236}">
                  <a16:creationId xmlns:a16="http://schemas.microsoft.com/office/drawing/2014/main" id="{3805C170-DF48-45D5-A147-D1A88151093B}"/>
                </a:ext>
              </a:extLst>
            </p:cNvPr>
            <p:cNvSpPr/>
            <p:nvPr/>
          </p:nvSpPr>
          <p:spPr>
            <a:xfrm>
              <a:off x="7076250" y="3680710"/>
              <a:ext cx="286308" cy="2317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4A1BC6E0-12D8-49A8-8DF3-44503E41B108}"/>
                </a:ext>
              </a:extLst>
            </p:cNvPr>
            <p:cNvSpPr/>
            <p:nvPr/>
          </p:nvSpPr>
          <p:spPr>
            <a:xfrm>
              <a:off x="7461959" y="3680710"/>
              <a:ext cx="286308" cy="2317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FB22C3CF-6E1F-431A-9D58-5829566BCB4F}"/>
                </a:ext>
              </a:extLst>
            </p:cNvPr>
            <p:cNvSpPr/>
            <p:nvPr/>
          </p:nvSpPr>
          <p:spPr>
            <a:xfrm>
              <a:off x="7360239" y="3835972"/>
              <a:ext cx="46353" cy="7651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0381E2F6-C864-4132-A42D-B9B33D9D0544}"/>
                </a:ext>
              </a:extLst>
            </p:cNvPr>
            <p:cNvSpPr/>
            <p:nvPr/>
          </p:nvSpPr>
          <p:spPr>
            <a:xfrm>
              <a:off x="7415606" y="3835972"/>
              <a:ext cx="46353" cy="7651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533C208A-E936-4FA8-8FEA-B75E592DEA12}"/>
                </a:ext>
              </a:extLst>
            </p:cNvPr>
            <p:cNvSpPr/>
            <p:nvPr/>
          </p:nvSpPr>
          <p:spPr>
            <a:xfrm>
              <a:off x="6904478" y="3773419"/>
              <a:ext cx="171772" cy="463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ECCA0967-9D83-460D-84BD-BF621673F5BB}"/>
                </a:ext>
              </a:extLst>
            </p:cNvPr>
            <p:cNvSpPr/>
            <p:nvPr/>
          </p:nvSpPr>
          <p:spPr>
            <a:xfrm>
              <a:off x="7748267" y="3773419"/>
              <a:ext cx="171772" cy="463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3" name="図 42">
            <a:extLst>
              <a:ext uri="{FF2B5EF4-FFF2-40B4-BE49-F238E27FC236}">
                <a16:creationId xmlns:a16="http://schemas.microsoft.com/office/drawing/2014/main" id="{115A4D4E-288D-4A5A-A0BD-6F76D0BE1B51}"/>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3981466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extLst>
              <p:ext uri="{D42A27DB-BD31-4B8C-83A1-F6EECF244321}">
                <p14:modId xmlns:p14="http://schemas.microsoft.com/office/powerpoint/2010/main" val="2791145569"/>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02521" name="Worksheet" r:id="rId3" imgW="12138554" imgH="5707270" progId="Excel.Sheet.12">
                  <p:embed/>
                </p:oleObj>
              </mc:Choice>
              <mc:Fallback>
                <p:oleObj name="Worksheet" r:id="rId3" imgW="12138554" imgH="5707270" progId="Excel.Sheet.12">
                  <p:embed/>
                  <p:pic>
                    <p:nvPicPr>
                      <p:cNvPr id="6" name="オブジェクト 5"/>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9"/>
          <a:ext cx="9144000" cy="1112805"/>
        </p:xfrm>
        <a:graphic>
          <a:graphicData uri="http://schemas.openxmlformats.org/presentationml/2006/ole">
            <mc:AlternateContent xmlns:mc="http://schemas.openxmlformats.org/markup-compatibility/2006">
              <mc:Choice xmlns:v="urn:schemas-microsoft-com:vml" Requires="v">
                <p:oleObj spid="_x0000_s102522"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9"/>
                        <a:ext cx="9144000" cy="1112805"/>
                      </a:xfrm>
                      <a:prstGeom prst="rect">
                        <a:avLst/>
                      </a:prstGeom>
                    </p:spPr>
                  </p:pic>
                </p:oleObj>
              </mc:Fallback>
            </mc:AlternateContent>
          </a:graphicData>
        </a:graphic>
      </p:graphicFrame>
      <p:sp>
        <p:nvSpPr>
          <p:cNvPr id="7" name="サブタイトル 6"/>
          <p:cNvSpPr>
            <a:spLocks noGrp="1"/>
          </p:cNvSpPr>
          <p:nvPr>
            <p:ph type="subTitle" idx="1"/>
          </p:nvPr>
        </p:nvSpPr>
        <p:spPr>
          <a:xfrm>
            <a:off x="0" y="1922688"/>
            <a:ext cx="9144000" cy="1655763"/>
          </a:xfrm>
        </p:spPr>
        <p:txBody>
          <a:bodyPr>
            <a:noAutofit/>
          </a:bodyPr>
          <a:lstStyle/>
          <a:p>
            <a:pPr algn="l"/>
            <a:r>
              <a:rPr lang="ja-JP" altLang="en-US" sz="3200" dirty="0">
                <a:latin typeface="メイリオ" panose="020B0604030504040204" pitchFamily="50" charset="-128"/>
                <a:ea typeface="メイリオ" panose="020B0604030504040204" pitchFamily="50" charset="-128"/>
              </a:rPr>
              <a:t>・イベント参加店舗は　</a:t>
            </a:r>
            <a:r>
              <a:rPr lang="en-US" altLang="ja-JP" sz="3200" dirty="0">
                <a:latin typeface="メイリオ" panose="020B0604030504040204" pitchFamily="50" charset="-128"/>
                <a:ea typeface="メイリオ" panose="020B0604030504040204" pitchFamily="50" charset="-128"/>
              </a:rPr>
              <a:t>51</a:t>
            </a:r>
            <a:r>
              <a:rPr lang="ja-JP" altLang="en-US" sz="3200" dirty="0">
                <a:latin typeface="メイリオ" panose="020B0604030504040204" pitchFamily="50" charset="-128"/>
                <a:ea typeface="メイリオ" panose="020B0604030504040204" pitchFamily="50" charset="-128"/>
              </a:rPr>
              <a:t>軒</a:t>
            </a:r>
            <a:endParaRPr lang="en-US" altLang="ja-JP" sz="3200" dirty="0">
              <a:latin typeface="メイリオ" panose="020B0604030504040204" pitchFamily="50" charset="-128"/>
              <a:ea typeface="メイリオ" panose="020B0604030504040204" pitchFamily="50" charset="-128"/>
            </a:endParaRPr>
          </a:p>
          <a:p>
            <a:pPr algn="l"/>
            <a:endParaRPr lang="en-US" altLang="ja-JP" sz="3200" dirty="0">
              <a:latin typeface="メイリオ" panose="020B0604030504040204" pitchFamily="50" charset="-128"/>
              <a:ea typeface="メイリオ" panose="020B0604030504040204" pitchFamily="50" charset="-128"/>
            </a:endParaRPr>
          </a:p>
          <a:p>
            <a:pPr algn="l"/>
            <a:r>
              <a:rPr lang="ja-JP" altLang="en-US" sz="3200" dirty="0">
                <a:latin typeface="メイリオ" panose="020B0604030504040204" pitchFamily="50" charset="-128"/>
                <a:ea typeface="メイリオ" panose="020B0604030504040204" pitchFamily="50" charset="-128"/>
              </a:rPr>
              <a:t>・筑波大学関係者（</a:t>
            </a:r>
            <a:r>
              <a:rPr lang="en-US" altLang="ja-JP" sz="3200" dirty="0">
                <a:latin typeface="メイリオ" panose="020B0604030504040204" pitchFamily="50" charset="-128"/>
                <a:ea typeface="メイリオ" panose="020B0604030504040204" pitchFamily="50" charset="-128"/>
              </a:rPr>
              <a:t>1</a:t>
            </a:r>
            <a:r>
              <a:rPr lang="ja-JP" altLang="en-US" sz="3200" dirty="0">
                <a:latin typeface="メイリオ" panose="020B0604030504040204" pitchFamily="50" charset="-128"/>
                <a:ea typeface="メイリオ" panose="020B0604030504040204" pitchFamily="50" charset="-128"/>
              </a:rPr>
              <a:t>年生は除く）は</a:t>
            </a:r>
            <a:r>
              <a:rPr lang="en-US" altLang="ja-JP" sz="3200" dirty="0">
                <a:latin typeface="メイリオ" panose="020B0604030504040204" pitchFamily="50" charset="-128"/>
                <a:ea typeface="メイリオ" panose="020B0604030504040204" pitchFamily="50" charset="-128"/>
              </a:rPr>
              <a:t>17,958</a:t>
            </a:r>
            <a:r>
              <a:rPr lang="ja-JP" altLang="en-US" sz="3200" dirty="0">
                <a:latin typeface="メイリオ" panose="020B0604030504040204" pitchFamily="50" charset="-128"/>
                <a:ea typeface="メイリオ" panose="020B0604030504040204" pitchFamily="50" charset="-128"/>
              </a:rPr>
              <a:t>人</a:t>
            </a:r>
          </a:p>
        </p:txBody>
      </p:sp>
      <p:sp>
        <p:nvSpPr>
          <p:cNvPr id="10" name="正方形/長方形 9"/>
          <p:cNvSpPr/>
          <p:nvPr/>
        </p:nvSpPr>
        <p:spPr>
          <a:xfrm>
            <a:off x="0" y="3858818"/>
            <a:ext cx="9151373" cy="19049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3600" b="1" dirty="0">
                <a:solidFill>
                  <a:sysClr val="windowText" lastClr="000000"/>
                </a:solidFill>
                <a:latin typeface="メイリオ" panose="020B0604030504040204" pitchFamily="50" charset="-128"/>
                <a:ea typeface="メイリオ" panose="020B0604030504040204" pitchFamily="50" charset="-128"/>
              </a:rPr>
              <a:t>筑波大学関係者だけで</a:t>
            </a:r>
            <a:endParaRPr lang="en-US" altLang="ja-JP" sz="3600" b="1" dirty="0">
              <a:solidFill>
                <a:sysClr val="windowText" lastClr="000000"/>
              </a:solidFill>
              <a:latin typeface="メイリオ" panose="020B0604030504040204" pitchFamily="50" charset="-128"/>
              <a:ea typeface="メイリオ" panose="020B0604030504040204" pitchFamily="50" charset="-128"/>
            </a:endParaRPr>
          </a:p>
          <a:p>
            <a:pPr algn="r" defTabSz="457189"/>
            <a:r>
              <a:rPr lang="en-US" altLang="ja-JP" sz="3600" b="1" dirty="0">
                <a:solidFill>
                  <a:sysClr val="windowText" lastClr="000000"/>
                </a:solidFill>
                <a:latin typeface="メイリオ" panose="020B0604030504040204" pitchFamily="50" charset="-128"/>
                <a:ea typeface="メイリオ" panose="020B0604030504040204" pitchFamily="50" charset="-128"/>
              </a:rPr>
              <a:t>51</a:t>
            </a:r>
            <a:r>
              <a:rPr lang="ja-JP" altLang="en-US" sz="3600" b="1" dirty="0">
                <a:solidFill>
                  <a:sysClr val="windowText" lastClr="000000"/>
                </a:solidFill>
                <a:latin typeface="メイリオ" panose="020B0604030504040204" pitchFamily="50" charset="-128"/>
                <a:ea typeface="メイリオ" panose="020B0604030504040204" pitchFamily="50" charset="-128"/>
              </a:rPr>
              <a:t>軒の居酒屋を維持するためには・・・</a:t>
            </a:r>
          </a:p>
        </p:txBody>
      </p:sp>
      <p:pic>
        <p:nvPicPr>
          <p:cNvPr id="8" name="図 7">
            <a:extLst>
              <a:ext uri="{FF2B5EF4-FFF2-40B4-BE49-F238E27FC236}">
                <a16:creationId xmlns:a16="http://schemas.microsoft.com/office/drawing/2014/main" id="{BF398001-52E6-440B-88BC-6952DB3D5B70}"/>
              </a:ext>
            </a:extLst>
          </p:cNvPr>
          <p:cNvPicPr>
            <a:picLocks noChangeAspect="1"/>
          </p:cNvPicPr>
          <p:nvPr/>
        </p:nvPicPr>
        <p:blipFill>
          <a:blip r:embed="rId7"/>
          <a:stretch>
            <a:fillRect/>
          </a:stretch>
        </p:blipFill>
        <p:spPr>
          <a:xfrm>
            <a:off x="6424790" y="0"/>
            <a:ext cx="2418328" cy="1019523"/>
          </a:xfrm>
          <a:prstGeom prst="rect">
            <a:avLst/>
          </a:prstGeom>
        </p:spPr>
      </p:pic>
      <p:sp>
        <p:nvSpPr>
          <p:cNvPr id="12" name="スライド番号プレースホルダー 2">
            <a:extLst>
              <a:ext uri="{FF2B5EF4-FFF2-40B4-BE49-F238E27FC236}">
                <a16:creationId xmlns:a16="http://schemas.microsoft.com/office/drawing/2014/main" id="{14533C63-88A9-46BB-AA0B-1516868DFB8F}"/>
              </a:ext>
            </a:extLst>
          </p:cNvPr>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67</a:t>
            </a:fld>
            <a:endParaRPr lang="en-US" sz="1051"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546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オブジェクト 34"/>
          <p:cNvGraphicFramePr>
            <a:graphicFrameLocks noChangeAspect="1"/>
          </p:cNvGraphicFramePr>
          <p:nvPr>
            <p:extLst>
              <p:ext uri="{D42A27DB-BD31-4B8C-83A1-F6EECF244321}">
                <p14:modId xmlns:p14="http://schemas.microsoft.com/office/powerpoint/2010/main" val="3501438758"/>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03543" name="Worksheet" r:id="rId3" imgW="12138554" imgH="5707270" progId="Excel.Sheet.12">
                  <p:embed/>
                </p:oleObj>
              </mc:Choice>
              <mc:Fallback>
                <p:oleObj name="Worksheet" r:id="rId3" imgW="12138554" imgH="5707270" progId="Excel.Sheet.12">
                  <p:embed/>
                  <p:pic>
                    <p:nvPicPr>
                      <p:cNvPr id="35" name="オブジェクト 34"/>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37" name="図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2" name="テキスト ボックス 1">
            <a:extLst>
              <a:ext uri="{FF2B5EF4-FFF2-40B4-BE49-F238E27FC236}">
                <a16:creationId xmlns:a16="http://schemas.microsoft.com/office/drawing/2014/main" id="{9B2C73F0-05AA-43A7-80A4-E2A5C4616D8D}"/>
              </a:ext>
            </a:extLst>
          </p:cNvPr>
          <p:cNvSpPr txBox="1"/>
          <p:nvPr/>
        </p:nvSpPr>
        <p:spPr>
          <a:xfrm>
            <a:off x="758804" y="1829813"/>
            <a:ext cx="6515100" cy="738664"/>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筑波大学関係者</a:t>
            </a:r>
            <a:r>
              <a:rPr lang="ja-JP" altLang="en-US" sz="2400" dirty="0">
                <a:latin typeface="メイリオ" panose="020B0604030504040204" pitchFamily="50" charset="-128"/>
                <a:ea typeface="メイリオ" panose="020B0604030504040204" pitchFamily="50" charset="-128"/>
              </a:rPr>
              <a:t>１</a:t>
            </a:r>
            <a:r>
              <a:rPr kumimoji="1" lang="ja-JP" altLang="en-US" sz="2400" dirty="0">
                <a:latin typeface="メイリオ" panose="020B0604030504040204" pitchFamily="50" charset="-128"/>
                <a:ea typeface="メイリオ" panose="020B0604030504040204" pitchFamily="50" charset="-128"/>
              </a:rPr>
              <a:t>人が１日当たり</a:t>
            </a:r>
            <a:endParaRPr kumimoji="1" lang="en-US" altLang="ja-JP" sz="2400" dirty="0">
              <a:latin typeface="メイリオ" panose="020B0604030504040204" pitchFamily="50" charset="-128"/>
              <a:ea typeface="メイリオ" panose="020B0604030504040204" pitchFamily="50" charset="-128"/>
            </a:endParaRPr>
          </a:p>
          <a:p>
            <a:endParaRPr kumimoji="1" lang="ja-JP" altLang="en-US" dirty="0"/>
          </a:p>
        </p:txBody>
      </p:sp>
      <p:sp>
        <p:nvSpPr>
          <p:cNvPr id="5" name="テキスト ボックス 4">
            <a:extLst>
              <a:ext uri="{FF2B5EF4-FFF2-40B4-BE49-F238E27FC236}">
                <a16:creationId xmlns:a16="http://schemas.microsoft.com/office/drawing/2014/main" id="{0DECAE46-971D-4066-B1A7-1E8F110CE13B}"/>
              </a:ext>
            </a:extLst>
          </p:cNvPr>
          <p:cNvSpPr txBox="1"/>
          <p:nvPr/>
        </p:nvSpPr>
        <p:spPr>
          <a:xfrm>
            <a:off x="6011863" y="5199603"/>
            <a:ext cx="3460750"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飲むといい・・・</a:t>
            </a:r>
          </a:p>
        </p:txBody>
      </p:sp>
      <p:graphicFrame>
        <p:nvGraphicFramePr>
          <p:cNvPr id="34" name="オブジェクト 33"/>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03544" name="Worksheet" r:id="rId6" imgW="12138554" imgH="5707270" progId="Excel.Sheet.12">
                  <p:embed/>
                </p:oleObj>
              </mc:Choice>
              <mc:Fallback>
                <p:oleObj name="Worksheet" r:id="rId6" imgW="12138554" imgH="5707270" progId="Excel.Sheet.12">
                  <p:embed/>
                  <p:pic>
                    <p:nvPicPr>
                      <p:cNvPr id="34" name="オブジェクト 33"/>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36"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68</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89" name="正方形/長方形 88"/>
          <p:cNvSpPr/>
          <p:nvPr/>
        </p:nvSpPr>
        <p:spPr>
          <a:xfrm>
            <a:off x="3675890" y="3182030"/>
            <a:ext cx="1401735" cy="207068"/>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0" name="正方形/長方形 89"/>
          <p:cNvSpPr/>
          <p:nvPr/>
        </p:nvSpPr>
        <p:spPr>
          <a:xfrm>
            <a:off x="3675890" y="3496794"/>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1" name="正方形/長方形 90"/>
          <p:cNvSpPr/>
          <p:nvPr/>
        </p:nvSpPr>
        <p:spPr>
          <a:xfrm>
            <a:off x="3675890" y="3392746"/>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2" name="正方形/長方形 91"/>
          <p:cNvSpPr/>
          <p:nvPr/>
        </p:nvSpPr>
        <p:spPr>
          <a:xfrm>
            <a:off x="3654277" y="4567357"/>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3" name="正方形/長方形 92"/>
          <p:cNvSpPr/>
          <p:nvPr/>
        </p:nvSpPr>
        <p:spPr>
          <a:xfrm>
            <a:off x="3675418" y="4668910"/>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5" name="正方形/長方形 94"/>
          <p:cNvSpPr/>
          <p:nvPr/>
        </p:nvSpPr>
        <p:spPr>
          <a:xfrm>
            <a:off x="3691235" y="4766681"/>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6" name="正方形/長方形 95"/>
          <p:cNvSpPr/>
          <p:nvPr/>
        </p:nvSpPr>
        <p:spPr>
          <a:xfrm>
            <a:off x="3675418" y="445642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7" name="正方形/長方形 96"/>
          <p:cNvSpPr/>
          <p:nvPr/>
        </p:nvSpPr>
        <p:spPr>
          <a:xfrm>
            <a:off x="3675418" y="4346502"/>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8" name="正方形/長方形 97"/>
          <p:cNvSpPr/>
          <p:nvPr/>
        </p:nvSpPr>
        <p:spPr>
          <a:xfrm>
            <a:off x="3676186" y="4238028"/>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9" name="正方形/長方形 98"/>
          <p:cNvSpPr/>
          <p:nvPr/>
        </p:nvSpPr>
        <p:spPr>
          <a:xfrm>
            <a:off x="3675418" y="414064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0" name="正方形/長方形 99"/>
          <p:cNvSpPr/>
          <p:nvPr/>
        </p:nvSpPr>
        <p:spPr>
          <a:xfrm>
            <a:off x="3675418" y="402883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1" name="正方形/長方形 100"/>
          <p:cNvSpPr/>
          <p:nvPr/>
        </p:nvSpPr>
        <p:spPr>
          <a:xfrm>
            <a:off x="3669365" y="393305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2" name="正方形/長方形 101"/>
          <p:cNvSpPr/>
          <p:nvPr/>
        </p:nvSpPr>
        <p:spPr>
          <a:xfrm>
            <a:off x="3673254" y="382336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3" name="正方形/長方形 102"/>
          <p:cNvSpPr/>
          <p:nvPr/>
        </p:nvSpPr>
        <p:spPr>
          <a:xfrm>
            <a:off x="3675892" y="371350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4" name="正方形/長方形 103"/>
          <p:cNvSpPr/>
          <p:nvPr/>
        </p:nvSpPr>
        <p:spPr>
          <a:xfrm>
            <a:off x="3669365" y="3603388"/>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5" name="正方形/長方形 104"/>
          <p:cNvSpPr/>
          <p:nvPr/>
        </p:nvSpPr>
        <p:spPr>
          <a:xfrm>
            <a:off x="3540829" y="2627233"/>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 name="アーチ 105"/>
          <p:cNvSpPr/>
          <p:nvPr/>
        </p:nvSpPr>
        <p:spPr>
          <a:xfrm rot="5400000">
            <a:off x="4680411" y="3278685"/>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7" name="楕円 85"/>
          <p:cNvSpPr/>
          <p:nvPr/>
        </p:nvSpPr>
        <p:spPr>
          <a:xfrm flipH="1" flipV="1">
            <a:off x="3904784" y="3872166"/>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楕円 86"/>
          <p:cNvSpPr/>
          <p:nvPr/>
        </p:nvSpPr>
        <p:spPr>
          <a:xfrm>
            <a:off x="4100861" y="3878005"/>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楕円 87"/>
          <p:cNvSpPr/>
          <p:nvPr/>
        </p:nvSpPr>
        <p:spPr>
          <a:xfrm>
            <a:off x="4771237" y="3889414"/>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楕円 88"/>
          <p:cNvSpPr/>
          <p:nvPr/>
        </p:nvSpPr>
        <p:spPr>
          <a:xfrm>
            <a:off x="3911579" y="4260047"/>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1" name="楕円 89"/>
          <p:cNvSpPr/>
          <p:nvPr/>
        </p:nvSpPr>
        <p:spPr>
          <a:xfrm>
            <a:off x="4503786" y="4066202"/>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2" name="楕円 90"/>
          <p:cNvSpPr/>
          <p:nvPr/>
        </p:nvSpPr>
        <p:spPr>
          <a:xfrm>
            <a:off x="4290956" y="3947042"/>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正方形/長方形 112"/>
          <p:cNvSpPr/>
          <p:nvPr/>
        </p:nvSpPr>
        <p:spPr>
          <a:xfrm rot="5400000">
            <a:off x="4302898" y="4188432"/>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4" name="正方形/長方形 113"/>
          <p:cNvSpPr/>
          <p:nvPr/>
        </p:nvSpPr>
        <p:spPr>
          <a:xfrm>
            <a:off x="5038756" y="2627233"/>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テキスト ボックス 114">
            <a:extLst>
              <a:ext uri="{FF2B5EF4-FFF2-40B4-BE49-F238E27FC236}">
                <a16:creationId xmlns:a16="http://schemas.microsoft.com/office/drawing/2014/main" id="{8E2193D2-DF1A-4193-8282-660F6A511266}"/>
              </a:ext>
            </a:extLst>
          </p:cNvPr>
          <p:cNvSpPr txBox="1"/>
          <p:nvPr/>
        </p:nvSpPr>
        <p:spPr>
          <a:xfrm>
            <a:off x="3192695" y="3432063"/>
            <a:ext cx="3987800" cy="1107996"/>
          </a:xfrm>
          <a:prstGeom prst="rect">
            <a:avLst/>
          </a:prstGeom>
          <a:noFill/>
        </p:spPr>
        <p:txBody>
          <a:bodyPr wrap="square" rtlCol="0">
            <a:spAutoFit/>
          </a:bodyPr>
          <a:lstStyle/>
          <a:p>
            <a:r>
              <a:rPr kumimoji="1" lang="en-US" altLang="ja-JP" sz="6600" dirty="0">
                <a:latin typeface="メイリオ" panose="020B0604030504040204" pitchFamily="50" charset="-128"/>
                <a:ea typeface="メイリオ" panose="020B0604030504040204" pitchFamily="50" charset="-128"/>
              </a:rPr>
              <a:t>0.8</a:t>
            </a:r>
            <a:r>
              <a:rPr kumimoji="1" lang="ja-JP" altLang="en-US" sz="6600" dirty="0">
                <a:latin typeface="メイリオ" panose="020B0604030504040204" pitchFamily="50" charset="-128"/>
                <a:ea typeface="メイリオ" panose="020B0604030504040204" pitchFamily="50" charset="-128"/>
              </a:rPr>
              <a:t>杯</a:t>
            </a:r>
          </a:p>
        </p:txBody>
      </p:sp>
      <p:pic>
        <p:nvPicPr>
          <p:cNvPr id="33" name="図 32">
            <a:extLst>
              <a:ext uri="{FF2B5EF4-FFF2-40B4-BE49-F238E27FC236}">
                <a16:creationId xmlns:a16="http://schemas.microsoft.com/office/drawing/2014/main" id="{0F389E74-1D03-44AA-8CF3-623CA615C271}"/>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83495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
                                        <p:tgtEl>
                                          <p:spTgt spid="95"/>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100"/>
                                        <p:tgtEl>
                                          <p:spTgt spid="93"/>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100"/>
                                        <p:tgtEl>
                                          <p:spTgt spid="92"/>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
                                        <p:tgtEl>
                                          <p:spTgt spid="96"/>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100"/>
                                        <p:tgtEl>
                                          <p:spTgt spid="9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
                                        <p:tgtEl>
                                          <p:spTgt spid="98"/>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100"/>
                                        <p:tgtEl>
                                          <p:spTgt spid="9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fade">
                                      <p:cBhvr>
                                        <p:cTn id="34" dur="100"/>
                                        <p:tgtEl>
                                          <p:spTgt spid="110"/>
                                        </p:tgtEl>
                                      </p:cBhvr>
                                    </p:animEffect>
                                  </p:childTnLst>
                                </p:cTn>
                              </p:par>
                            </p:childTnLst>
                          </p:cTn>
                        </p:par>
                        <p:par>
                          <p:cTn id="35" fill="hold">
                            <p:stCondLst>
                              <p:cond delay="700"/>
                            </p:stCondLst>
                            <p:childTnLst>
                              <p:par>
                                <p:cTn id="36" presetID="10" presetClass="entr" presetSubtype="0" fill="hold" grpId="0"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100"/>
                                        <p:tgtEl>
                                          <p:spTgt spid="100"/>
                                        </p:tgtEl>
                                      </p:cBhvr>
                                    </p:animEffect>
                                  </p:childTnLst>
                                </p:cTn>
                              </p:par>
                            </p:childTnLst>
                          </p:cTn>
                        </p:par>
                        <p:par>
                          <p:cTn id="39" fill="hold">
                            <p:stCondLst>
                              <p:cond delay="800"/>
                            </p:stCondLst>
                            <p:childTnLst>
                              <p:par>
                                <p:cTn id="40" presetID="10" presetClass="entr" presetSubtype="0" fill="hold" grpId="0" nodeType="after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100"/>
                                        <p:tgtEl>
                                          <p:spTgt spid="10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
                                        <p:tgtEl>
                                          <p:spTgt spid="10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100"/>
                                        <p:tgtEl>
                                          <p:spTgt spid="111"/>
                                        </p:tgtEl>
                                      </p:cBhvr>
                                    </p:animEffect>
                                  </p:childTnLst>
                                </p:cTn>
                              </p:par>
                            </p:childTnLst>
                          </p:cTn>
                        </p:par>
                        <p:par>
                          <p:cTn id="49" fill="hold">
                            <p:stCondLst>
                              <p:cond delay="900"/>
                            </p:stCondLst>
                            <p:childTnLst>
                              <p:par>
                                <p:cTn id="50" presetID="10" presetClass="entr" presetSubtype="0" fill="hold" grpId="0" nodeType="after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fade">
                                      <p:cBhvr>
                                        <p:cTn id="52" dur="100"/>
                                        <p:tgtEl>
                                          <p:spTgt spid="10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100"/>
                                        <p:tgtEl>
                                          <p:spTgt spid="10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7"/>
                                        </p:tgtEl>
                                        <p:attrNameLst>
                                          <p:attrName>style.visibility</p:attrName>
                                        </p:attrNameLst>
                                      </p:cBhvr>
                                      <p:to>
                                        <p:strVal val="visible"/>
                                      </p:to>
                                    </p:set>
                                    <p:animEffect transition="in" filter="fade">
                                      <p:cBhvr>
                                        <p:cTn id="59" dur="100"/>
                                        <p:tgtEl>
                                          <p:spTgt spid="107"/>
                                        </p:tgtEl>
                                      </p:cBhvr>
                                    </p:animEffect>
                                  </p:childTnLst>
                                </p:cTn>
                              </p:par>
                            </p:childTnLst>
                          </p:cTn>
                        </p:par>
                        <p:par>
                          <p:cTn id="60" fill="hold">
                            <p:stCondLst>
                              <p:cond delay="1100"/>
                            </p:stCondLst>
                            <p:childTnLst>
                              <p:par>
                                <p:cTn id="61" presetID="10" presetClass="entr" presetSubtype="0" fill="hold" grpId="0" nodeType="afterEffect">
                                  <p:stCondLst>
                                    <p:cond delay="0"/>
                                  </p:stCondLst>
                                  <p:childTnLst>
                                    <p:set>
                                      <p:cBhvr>
                                        <p:cTn id="62" dur="1" fill="hold">
                                          <p:stCondLst>
                                            <p:cond delay="0"/>
                                          </p:stCondLst>
                                        </p:cTn>
                                        <p:tgtEl>
                                          <p:spTgt spid="104"/>
                                        </p:tgtEl>
                                        <p:attrNameLst>
                                          <p:attrName>style.visibility</p:attrName>
                                        </p:attrNameLst>
                                      </p:cBhvr>
                                      <p:to>
                                        <p:strVal val="visible"/>
                                      </p:to>
                                    </p:set>
                                    <p:animEffect transition="in" filter="fade">
                                      <p:cBhvr>
                                        <p:cTn id="63" dur="100"/>
                                        <p:tgtEl>
                                          <p:spTgt spid="10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2"/>
                                        </p:tgtEl>
                                        <p:attrNameLst>
                                          <p:attrName>style.visibility</p:attrName>
                                        </p:attrNameLst>
                                      </p:cBhvr>
                                      <p:to>
                                        <p:strVal val="visible"/>
                                      </p:to>
                                    </p:set>
                                    <p:animEffect transition="in" filter="fade">
                                      <p:cBhvr>
                                        <p:cTn id="66" dur="100"/>
                                        <p:tgtEl>
                                          <p:spTgt spid="11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100"/>
                                        <p:tgtEl>
                                          <p:spTgt spid="109"/>
                                        </p:tgtEl>
                                      </p:cBhvr>
                                    </p:animEffect>
                                  </p:childTnLst>
                                </p:cTn>
                              </p:par>
                            </p:childTnLst>
                          </p:cTn>
                        </p:par>
                        <p:par>
                          <p:cTn id="70" fill="hold">
                            <p:stCondLst>
                              <p:cond delay="1200"/>
                            </p:stCondLst>
                            <p:childTnLst>
                              <p:par>
                                <p:cTn id="71" presetID="10" presetClass="entr" presetSubtype="0" fill="hold" grpId="0" nodeType="afterEffect">
                                  <p:stCondLst>
                                    <p:cond delay="0"/>
                                  </p:stCondLst>
                                  <p:childTnLst>
                                    <p:set>
                                      <p:cBhvr>
                                        <p:cTn id="72" dur="1" fill="hold">
                                          <p:stCondLst>
                                            <p:cond delay="0"/>
                                          </p:stCondLst>
                                        </p:cTn>
                                        <p:tgtEl>
                                          <p:spTgt spid="90"/>
                                        </p:tgtEl>
                                        <p:attrNameLst>
                                          <p:attrName>style.visibility</p:attrName>
                                        </p:attrNameLst>
                                      </p:cBhvr>
                                      <p:to>
                                        <p:strVal val="visible"/>
                                      </p:to>
                                    </p:set>
                                    <p:animEffect transition="in" filter="fade">
                                      <p:cBhvr>
                                        <p:cTn id="73" dur="100"/>
                                        <p:tgtEl>
                                          <p:spTgt spid="90"/>
                                        </p:tgtEl>
                                      </p:cBhvr>
                                    </p:animEffect>
                                  </p:childTnLst>
                                </p:cTn>
                              </p:par>
                            </p:childTnLst>
                          </p:cTn>
                        </p:par>
                        <p:par>
                          <p:cTn id="74" fill="hold">
                            <p:stCondLst>
                              <p:cond delay="1300"/>
                            </p:stCondLst>
                            <p:childTnLst>
                              <p:par>
                                <p:cTn id="75" presetID="10" presetClass="entr" presetSubtype="0" fill="hold" grpId="0" nodeType="after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fade">
                                      <p:cBhvr>
                                        <p:cTn id="77" dur="100"/>
                                        <p:tgtEl>
                                          <p:spTgt spid="91"/>
                                        </p:tgtEl>
                                      </p:cBhvr>
                                    </p:animEffect>
                                  </p:childTnLst>
                                </p:cTn>
                              </p:par>
                            </p:childTnLst>
                          </p:cTn>
                        </p:par>
                        <p:par>
                          <p:cTn id="78" fill="hold">
                            <p:stCondLst>
                              <p:cond delay="1400"/>
                            </p:stCondLst>
                            <p:childTnLst>
                              <p:par>
                                <p:cTn id="79" presetID="10" presetClass="entr" presetSubtype="0" fill="hold" grpId="0" nodeType="after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fade">
                                      <p:cBhvr>
                                        <p:cTn id="81" dur="100"/>
                                        <p:tgtEl>
                                          <p:spTgt spid="89"/>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fade">
                                      <p:cBhvr>
                                        <p:cTn id="85" dur="500"/>
                                        <p:tgtEl>
                                          <p:spTgt spid="11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9" grpId="0" animBg="1"/>
      <p:bldP spid="90" grpId="0" animBg="1"/>
      <p:bldP spid="91" grpId="0" animBg="1"/>
      <p:bldP spid="92" grpId="0" animBg="1"/>
      <p:bldP spid="93"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7" grpId="0" animBg="1"/>
      <p:bldP spid="108" grpId="0" animBg="1"/>
      <p:bldP spid="109" grpId="0" animBg="1"/>
      <p:bldP spid="110" grpId="0" animBg="1"/>
      <p:bldP spid="111" grpId="0" animBg="1"/>
      <p:bldP spid="112" grpId="0" animBg="1"/>
      <p:bldP spid="1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4006473289"/>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04567"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2" name="テキスト ボックス 1">
            <a:extLst>
              <a:ext uri="{FF2B5EF4-FFF2-40B4-BE49-F238E27FC236}">
                <a16:creationId xmlns:a16="http://schemas.microsoft.com/office/drawing/2014/main" id="{08E39787-25EE-476A-8A25-E851F3FE3656}"/>
              </a:ext>
            </a:extLst>
          </p:cNvPr>
          <p:cNvSpPr txBox="1"/>
          <p:nvPr/>
        </p:nvSpPr>
        <p:spPr>
          <a:xfrm>
            <a:off x="418252" y="2008785"/>
            <a:ext cx="8641340" cy="3139321"/>
          </a:xfrm>
          <a:prstGeom prst="rect">
            <a:avLst/>
          </a:prstGeom>
          <a:noFill/>
        </p:spPr>
        <p:txBody>
          <a:bodyPr wrap="square" rtlCol="0">
            <a:spAutoFit/>
          </a:bodyPr>
          <a:lstStyle/>
          <a:p>
            <a:r>
              <a:rPr kumimoji="1" lang="ja-JP" altLang="en-US" sz="6600" dirty="0">
                <a:latin typeface="メイリオ" panose="020B0604030504040204" pitchFamily="50" charset="-128"/>
                <a:ea typeface="メイリオ" panose="020B0604030504040204" pitchFamily="50" charset="-128"/>
              </a:rPr>
              <a:t>平日の空席に</a:t>
            </a:r>
            <a:endParaRPr kumimoji="1" lang="en-US" altLang="ja-JP" sz="6600" dirty="0">
              <a:latin typeface="メイリオ" panose="020B0604030504040204" pitchFamily="50" charset="-128"/>
              <a:ea typeface="メイリオ" panose="020B0604030504040204" pitchFamily="50" charset="-128"/>
            </a:endParaRPr>
          </a:p>
          <a:p>
            <a:r>
              <a:rPr kumimoji="1" lang="ja-JP" altLang="en-US" sz="6600" dirty="0">
                <a:latin typeface="メイリオ" panose="020B0604030504040204" pitchFamily="50" charset="-128"/>
                <a:ea typeface="メイリオ" panose="020B0604030504040204" pitchFamily="50" charset="-128"/>
              </a:rPr>
              <a:t>　　</a:t>
            </a:r>
            <a:r>
              <a:rPr kumimoji="1" lang="ja-JP" altLang="en-US" sz="6600" dirty="0">
                <a:solidFill>
                  <a:schemeClr val="accent2"/>
                </a:solidFill>
                <a:latin typeface="メイリオ" panose="020B0604030504040204" pitchFamily="50" charset="-128"/>
                <a:ea typeface="メイリオ" panose="020B0604030504040204" pitchFamily="50" charset="-128"/>
              </a:rPr>
              <a:t>ちょい飲み</a:t>
            </a:r>
            <a:r>
              <a:rPr kumimoji="1" lang="ja-JP" altLang="en-US" sz="6600" dirty="0">
                <a:latin typeface="メイリオ" panose="020B0604030504040204" pitchFamily="50" charset="-128"/>
                <a:ea typeface="メイリオ" panose="020B0604030504040204" pitchFamily="50" charset="-128"/>
              </a:rPr>
              <a:t>客</a:t>
            </a:r>
            <a:endParaRPr kumimoji="1" lang="en-US" altLang="ja-JP" sz="6600" dirty="0">
              <a:latin typeface="メイリオ" panose="020B0604030504040204" pitchFamily="50" charset="-128"/>
              <a:ea typeface="メイリオ" panose="020B0604030504040204" pitchFamily="50" charset="-128"/>
            </a:endParaRPr>
          </a:p>
          <a:p>
            <a:r>
              <a:rPr kumimoji="1" lang="ja-JP" altLang="en-US" sz="6600" dirty="0">
                <a:latin typeface="メイリオ" panose="020B0604030504040204" pitchFamily="50" charset="-128"/>
                <a:ea typeface="メイリオ" panose="020B0604030504040204" pitchFamily="50" charset="-128"/>
              </a:rPr>
              <a:t>　　　　　　が入る！</a:t>
            </a:r>
          </a:p>
        </p:txBody>
      </p:sp>
      <p:graphicFrame>
        <p:nvGraphicFramePr>
          <p:cNvPr id="3" name="オブジェクト 2"/>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04568" name="Worksheet" r:id="rId6" imgW="12138554" imgH="5707270" progId="Excel.Sheet.12">
                  <p:embed/>
                </p:oleObj>
              </mc:Choice>
              <mc:Fallback>
                <p:oleObj name="Worksheet" r:id="rId6" imgW="12138554" imgH="5707270" progId="Excel.Sheet.12">
                  <p:embed/>
                  <p:pic>
                    <p:nvPicPr>
                      <p:cNvPr id="3" name="オブジェクト 2"/>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5"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69</a:t>
            </a:fld>
            <a:endParaRPr lang="en-US" sz="1051" b="1" dirty="0">
              <a:solidFill>
                <a:srgbClr val="FF097A"/>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9F8B597A-AC37-4154-9F57-20AB382BC0CF}"/>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3305083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p:cNvGraphicFramePr>
            <a:graphicFrameLocks noChangeAspect="1"/>
          </p:cNvGraphicFramePr>
          <p:nvPr>
            <p:extLst>
              <p:ext uri="{D42A27DB-BD31-4B8C-83A1-F6EECF244321}">
                <p14:modId xmlns:p14="http://schemas.microsoft.com/office/powerpoint/2010/main" val="110627652"/>
              </p:ext>
            </p:extLst>
          </p:nvPr>
        </p:nvGraphicFramePr>
        <p:xfrm>
          <a:off x="0" y="4"/>
          <a:ext cx="9144000" cy="6857996"/>
        </p:xfrm>
        <a:graphic>
          <a:graphicData uri="http://schemas.openxmlformats.org/presentationml/2006/ole">
            <mc:AlternateContent xmlns:mc="http://schemas.openxmlformats.org/markup-compatibility/2006">
              <mc:Choice xmlns:v="urn:schemas-microsoft-com:vml" Requires="v">
                <p:oleObj spid="_x0000_s5253"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4"/>
                        <a:ext cx="9144000" cy="6857996"/>
                      </a:xfrm>
                      <a:prstGeom prst="rect">
                        <a:avLst/>
                      </a:prstGeom>
                    </p:spPr>
                  </p:pic>
                </p:oleObj>
              </mc:Fallback>
            </mc:AlternateContent>
          </a:graphicData>
        </a:graphic>
      </p:graphicFrame>
      <p:sp>
        <p:nvSpPr>
          <p:cNvPr id="9" name="テキスト ボックス 8"/>
          <p:cNvSpPr txBox="1"/>
          <p:nvPr/>
        </p:nvSpPr>
        <p:spPr>
          <a:xfrm>
            <a:off x="6111246" y="552451"/>
            <a:ext cx="2582090" cy="2554545"/>
          </a:xfrm>
          <a:prstGeom prst="rect">
            <a:avLst/>
          </a:prstGeom>
          <a:noFill/>
        </p:spPr>
        <p:txBody>
          <a:bodyPr wrap="square" rtlCol="0">
            <a:spAutoFit/>
          </a:bodyPr>
          <a:lstStyle/>
          <a:p>
            <a:pPr algn="ctr">
              <a:lnSpc>
                <a:spcPct val="200000"/>
              </a:lnSpc>
            </a:pPr>
            <a:r>
              <a:rPr kumimoji="0" lang="en-US" altLang="ja-JP" sz="4000" dirty="0">
                <a:solidFill>
                  <a:prstClr val="black"/>
                </a:solidFill>
                <a:latin typeface="メイリオ" panose="020B0604030504040204" pitchFamily="50" charset="-128"/>
                <a:ea typeface="メイリオ" panose="020B0604030504040204" pitchFamily="50" charset="-128"/>
              </a:rPr>
              <a:t>2003</a:t>
            </a:r>
            <a:r>
              <a:rPr kumimoji="0" lang="ja-JP" altLang="en-US" sz="4000" dirty="0">
                <a:solidFill>
                  <a:prstClr val="black"/>
                </a:solidFill>
                <a:latin typeface="メイリオ" panose="020B0604030504040204" pitchFamily="50" charset="-128"/>
                <a:ea typeface="メイリオ" panose="020B0604030504040204" pitchFamily="50" charset="-128"/>
              </a:rPr>
              <a:t>年　</a:t>
            </a:r>
            <a:endParaRPr kumimoji="0" lang="en-US" altLang="ja-JP" sz="4000" dirty="0">
              <a:solidFill>
                <a:prstClr val="black"/>
              </a:solidFill>
              <a:latin typeface="メイリオ" panose="020B0604030504040204" pitchFamily="50" charset="-128"/>
              <a:ea typeface="メイリオ" panose="020B0604030504040204" pitchFamily="50" charset="-128"/>
            </a:endParaRPr>
          </a:p>
          <a:p>
            <a:pPr algn="ctr">
              <a:lnSpc>
                <a:spcPct val="200000"/>
              </a:lnSpc>
            </a:pPr>
            <a:r>
              <a:rPr kumimoji="0" lang="en-US" altLang="ja-JP" sz="4000" dirty="0">
                <a:solidFill>
                  <a:prstClr val="black"/>
                </a:solidFill>
                <a:latin typeface="メイリオ" panose="020B0604030504040204" pitchFamily="50" charset="-128"/>
                <a:ea typeface="メイリオ" panose="020B0604030504040204" pitchFamily="50" charset="-128"/>
              </a:rPr>
              <a:t>174</a:t>
            </a:r>
            <a:r>
              <a:rPr kumimoji="0" lang="ja-JP" altLang="en-US" sz="4000" dirty="0">
                <a:solidFill>
                  <a:prstClr val="black"/>
                </a:solidFill>
                <a:latin typeface="メイリオ" panose="020B0604030504040204" pitchFamily="50" charset="-128"/>
                <a:ea typeface="メイリオ" panose="020B0604030504040204" pitchFamily="50" charset="-128"/>
              </a:rPr>
              <a:t>軒</a:t>
            </a:r>
            <a:endParaRPr kumimoji="0" lang="en-US" sz="4000" dirty="0">
              <a:solidFill>
                <a:prstClr val="black"/>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5725892" y="1098405"/>
            <a:ext cx="3352799" cy="2862322"/>
          </a:xfrm>
          <a:prstGeom prst="rect">
            <a:avLst/>
          </a:prstGeom>
          <a:noFill/>
        </p:spPr>
        <p:txBody>
          <a:bodyPr wrap="square" rtlCol="0">
            <a:spAutoFit/>
          </a:bodyPr>
          <a:lstStyle/>
          <a:p>
            <a:pPr algn="ctr"/>
            <a:r>
              <a:rPr kumimoji="0" lang="en-US" altLang="ja-JP" sz="3600" dirty="0">
                <a:solidFill>
                  <a:prstClr val="black"/>
                </a:solidFill>
                <a:latin typeface="メイリオ" panose="020B0604030504040204" pitchFamily="50" charset="-128"/>
                <a:ea typeface="メイリオ" panose="020B0604030504040204" pitchFamily="50" charset="-128"/>
              </a:rPr>
              <a:t>2016</a:t>
            </a:r>
            <a:r>
              <a:rPr kumimoji="0" lang="ja-JP" altLang="en-US" sz="3600" dirty="0">
                <a:solidFill>
                  <a:prstClr val="black"/>
                </a:solidFill>
                <a:latin typeface="メイリオ" panose="020B0604030504040204" pitchFamily="50" charset="-128"/>
                <a:ea typeface="メイリオ" panose="020B0604030504040204" pitchFamily="50" charset="-128"/>
              </a:rPr>
              <a:t>年まで残っている数</a:t>
            </a:r>
            <a:endParaRPr kumimoji="0" lang="en-US" altLang="ja-JP" sz="3600" dirty="0">
              <a:solidFill>
                <a:prstClr val="black"/>
              </a:solidFill>
              <a:latin typeface="メイリオ" panose="020B0604030504040204" pitchFamily="50" charset="-128"/>
              <a:ea typeface="メイリオ" panose="020B0604030504040204" pitchFamily="50" charset="-128"/>
            </a:endParaRPr>
          </a:p>
          <a:p>
            <a:pPr algn="ctr"/>
            <a:r>
              <a:rPr kumimoji="0" lang="en-US" altLang="ja-JP" sz="3600" dirty="0">
                <a:solidFill>
                  <a:prstClr val="black"/>
                </a:solidFill>
                <a:latin typeface="メイリオ" panose="020B0604030504040204" pitchFamily="50" charset="-128"/>
                <a:ea typeface="メイリオ" panose="020B0604030504040204" pitchFamily="50" charset="-128"/>
              </a:rPr>
              <a:t>39</a:t>
            </a:r>
            <a:r>
              <a:rPr kumimoji="0" lang="ja-JP" altLang="en-US" sz="3600" dirty="0">
                <a:solidFill>
                  <a:prstClr val="black"/>
                </a:solidFill>
                <a:latin typeface="メイリオ" panose="020B0604030504040204" pitchFamily="50" charset="-128"/>
                <a:ea typeface="メイリオ" panose="020B0604030504040204" pitchFamily="50" charset="-128"/>
              </a:rPr>
              <a:t>軒</a:t>
            </a:r>
            <a:endParaRPr kumimoji="0" lang="en-US" altLang="ja-JP" sz="3600" dirty="0">
              <a:solidFill>
                <a:prstClr val="black"/>
              </a:solidFill>
              <a:latin typeface="メイリオ" panose="020B0604030504040204" pitchFamily="50" charset="-128"/>
              <a:ea typeface="メイリオ" panose="020B0604030504040204" pitchFamily="50" charset="-128"/>
            </a:endParaRPr>
          </a:p>
          <a:p>
            <a:pPr algn="ctr"/>
            <a:endParaRPr kumimoji="0" lang="en-US" sz="3600" dirty="0">
              <a:solidFill>
                <a:prstClr val="black"/>
              </a:solidFill>
              <a:latin typeface="メイリオ" panose="020B0604030504040204" pitchFamily="50" charset="-128"/>
              <a:ea typeface="メイリオ" panose="020B0604030504040204" pitchFamily="50" charset="-128"/>
            </a:endParaRPr>
          </a:p>
          <a:p>
            <a:pPr algn="ctr"/>
            <a:r>
              <a:rPr kumimoji="0" lang="en-US" sz="3600" dirty="0">
                <a:solidFill>
                  <a:srgbClr val="2E75B6"/>
                </a:solidFill>
                <a:latin typeface="メイリオ" panose="020B0604030504040204" pitchFamily="50" charset="-128"/>
                <a:ea typeface="メイリオ" panose="020B0604030504040204" pitchFamily="50" charset="-128"/>
              </a:rPr>
              <a:t>135</a:t>
            </a:r>
            <a:r>
              <a:rPr kumimoji="0" lang="ja-JP" altLang="en-US" sz="3600" dirty="0">
                <a:solidFill>
                  <a:srgbClr val="2E75B6"/>
                </a:solidFill>
                <a:latin typeface="メイリオ" panose="020B0604030504040204" pitchFamily="50" charset="-128"/>
                <a:ea typeface="メイリオ" panose="020B0604030504040204" pitchFamily="50" charset="-128"/>
              </a:rPr>
              <a:t>軒閉店</a:t>
            </a:r>
            <a:endParaRPr kumimoji="0" lang="en-US" sz="3600" dirty="0">
              <a:solidFill>
                <a:srgbClr val="2E75B6"/>
              </a:solidFill>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5642932" y="825428"/>
            <a:ext cx="3518721" cy="2862322"/>
          </a:xfrm>
          <a:prstGeom prst="rect">
            <a:avLst/>
          </a:prstGeom>
          <a:noFill/>
        </p:spPr>
        <p:txBody>
          <a:bodyPr wrap="square" rtlCol="0">
            <a:spAutoFit/>
          </a:bodyPr>
          <a:lstStyle/>
          <a:p>
            <a:pPr algn="ctr">
              <a:lnSpc>
                <a:spcPct val="150000"/>
              </a:lnSpc>
            </a:pPr>
            <a:r>
              <a:rPr kumimoji="0" lang="en-US" altLang="ja-JP" sz="4000" dirty="0">
                <a:solidFill>
                  <a:prstClr val="black"/>
                </a:solidFill>
                <a:latin typeface="メイリオ" panose="020B0604030504040204" pitchFamily="50" charset="-128"/>
                <a:ea typeface="メイリオ" panose="020B0604030504040204" pitchFamily="50" charset="-128"/>
              </a:rPr>
              <a:t>2003</a:t>
            </a:r>
            <a:r>
              <a:rPr kumimoji="0" lang="ja-JP" altLang="en-US" sz="4000" dirty="0">
                <a:solidFill>
                  <a:prstClr val="black"/>
                </a:solidFill>
                <a:latin typeface="メイリオ" panose="020B0604030504040204" pitchFamily="50" charset="-128"/>
                <a:ea typeface="メイリオ" panose="020B0604030504040204" pitchFamily="50" charset="-128"/>
              </a:rPr>
              <a:t>年から</a:t>
            </a:r>
            <a:r>
              <a:rPr kumimoji="0" lang="en-US" altLang="ja-JP" sz="4000" dirty="0">
                <a:solidFill>
                  <a:prstClr val="black"/>
                </a:solidFill>
                <a:latin typeface="メイリオ" panose="020B0604030504040204" pitchFamily="50" charset="-128"/>
                <a:ea typeface="メイリオ" panose="020B0604030504040204" pitchFamily="50" charset="-128"/>
              </a:rPr>
              <a:t>2016</a:t>
            </a:r>
            <a:r>
              <a:rPr kumimoji="0" lang="ja-JP" altLang="en-US" sz="4000" dirty="0">
                <a:solidFill>
                  <a:prstClr val="black"/>
                </a:solidFill>
                <a:latin typeface="メイリオ" panose="020B0604030504040204" pitchFamily="50" charset="-128"/>
                <a:ea typeface="メイリオ" panose="020B0604030504040204" pitchFamily="50" charset="-128"/>
              </a:rPr>
              <a:t>年の間に</a:t>
            </a:r>
            <a:endParaRPr kumimoji="0" lang="en-US" altLang="ja-JP" sz="4000" dirty="0">
              <a:solidFill>
                <a:prstClr val="black"/>
              </a:solidFill>
              <a:latin typeface="メイリオ" panose="020B0604030504040204" pitchFamily="50" charset="-128"/>
              <a:ea typeface="メイリオ" panose="020B0604030504040204" pitchFamily="50" charset="-128"/>
            </a:endParaRPr>
          </a:p>
          <a:p>
            <a:pPr algn="ctr">
              <a:lnSpc>
                <a:spcPct val="150000"/>
              </a:lnSpc>
            </a:pPr>
            <a:r>
              <a:rPr kumimoji="0" lang="en-US" altLang="ja-JP" sz="4000" dirty="0">
                <a:solidFill>
                  <a:srgbClr val="FF0000"/>
                </a:solidFill>
                <a:latin typeface="メイリオ" panose="020B0604030504040204" pitchFamily="50" charset="-128"/>
                <a:ea typeface="メイリオ" panose="020B0604030504040204" pitchFamily="50" charset="-128"/>
              </a:rPr>
              <a:t>91</a:t>
            </a:r>
            <a:r>
              <a:rPr kumimoji="0" lang="ja-JP" altLang="en-US" sz="4000" dirty="0">
                <a:solidFill>
                  <a:srgbClr val="FF0000"/>
                </a:solidFill>
                <a:latin typeface="メイリオ" panose="020B0604030504040204" pitchFamily="50" charset="-128"/>
                <a:ea typeface="メイリオ" panose="020B0604030504040204" pitchFamily="50" charset="-128"/>
              </a:rPr>
              <a:t>軒出店</a:t>
            </a:r>
            <a:endParaRPr kumimoji="0" lang="en-US" sz="4000" dirty="0">
              <a:solidFill>
                <a:srgbClr val="FF0000"/>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7047467" y="6355810"/>
            <a:ext cx="1861407" cy="523220"/>
          </a:xfrm>
          <a:prstGeom prst="rect">
            <a:avLst/>
          </a:prstGeom>
          <a:noFill/>
        </p:spPr>
        <p:txBody>
          <a:bodyPr wrap="none" rtlCol="0">
            <a:spAutoFit/>
          </a:bodyPr>
          <a:lstStyle/>
          <a:p>
            <a:r>
              <a:rPr lang="en-US" altLang="ja-JP" sz="1400" dirty="0">
                <a:solidFill>
                  <a:prstClr val="black"/>
                </a:solidFill>
                <a:latin typeface="メイリオ" panose="020B0604030504040204" pitchFamily="50" charset="-128"/>
                <a:ea typeface="メイリオ" panose="020B0604030504040204" pitchFamily="50" charset="-128"/>
              </a:rPr>
              <a:t>2003</a:t>
            </a:r>
            <a:r>
              <a:rPr lang="ja-JP" altLang="en-US" sz="1400" dirty="0">
                <a:solidFill>
                  <a:prstClr val="black"/>
                </a:solidFill>
                <a:latin typeface="メイリオ" panose="020B0604030504040204" pitchFamily="50" charset="-128"/>
                <a:ea typeface="メイリオ" panose="020B0604030504040204" pitchFamily="50" charset="-128"/>
              </a:rPr>
              <a:t>年度 </a:t>
            </a:r>
            <a:r>
              <a:rPr lang="en-US" altLang="ja-JP" sz="1400" dirty="0">
                <a:solidFill>
                  <a:prstClr val="black"/>
                </a:solidFill>
                <a:latin typeface="メイリオ" panose="020B0604030504040204" pitchFamily="50" charset="-128"/>
                <a:ea typeface="メイリオ" panose="020B0604030504040204" pitchFamily="50" charset="-128"/>
              </a:rPr>
              <a:t>2016</a:t>
            </a:r>
            <a:r>
              <a:rPr lang="ja-JP" altLang="en-US" sz="1400" dirty="0">
                <a:solidFill>
                  <a:prstClr val="black"/>
                </a:solidFill>
                <a:latin typeface="メイリオ" panose="020B0604030504040204" pitchFamily="50" charset="-128"/>
                <a:ea typeface="メイリオ" panose="020B0604030504040204" pitchFamily="50" charset="-128"/>
              </a:rPr>
              <a:t>年度</a:t>
            </a:r>
            <a:endParaRPr lang="en-US" altLang="ja-JP" sz="1400" dirty="0">
              <a:solidFill>
                <a:prstClr val="black"/>
              </a:solidFill>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電子電話帳 より</a:t>
            </a:r>
          </a:p>
        </p:txBody>
      </p:sp>
      <p:sp>
        <p:nvSpPr>
          <p:cNvPr id="4" name="スライド番号プレースホルダー 3"/>
          <p:cNvSpPr>
            <a:spLocks noGrp="1"/>
          </p:cNvSpPr>
          <p:nvPr>
            <p:ph type="sldNum" sz="quarter" idx="12"/>
          </p:nvPr>
        </p:nvSpPr>
        <p:spPr>
          <a:xfrm>
            <a:off x="-1654647" y="6434859"/>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7</a:t>
            </a:fld>
            <a:endParaRPr lang="en-US" sz="1050" b="1" dirty="0">
              <a:solidFill>
                <a:srgbClr val="FF097A"/>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07" y="21030"/>
            <a:ext cx="4853166" cy="6858000"/>
          </a:xfrm>
          <a:prstGeom prst="rect">
            <a:avLst/>
          </a:prstGeom>
        </p:spPr>
      </p:pic>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07" y="21030"/>
            <a:ext cx="4853166" cy="6858000"/>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807" y="21030"/>
            <a:ext cx="4853166" cy="6858000"/>
          </a:xfrm>
          <a:prstGeom prst="rect">
            <a:avLst/>
          </a:prstGeom>
        </p:spPr>
      </p:pic>
      <p:sp>
        <p:nvSpPr>
          <p:cNvPr id="11" name="テキスト ボックス 10">
            <a:extLst>
              <a:ext uri="{FF2B5EF4-FFF2-40B4-BE49-F238E27FC236}">
                <a16:creationId xmlns:a16="http://schemas.microsoft.com/office/drawing/2014/main" id="{13BE4DA4-A6F5-43D6-9B08-77CAAB917A45}"/>
              </a:ext>
            </a:extLst>
          </p:cNvPr>
          <p:cNvSpPr txBox="1"/>
          <p:nvPr/>
        </p:nvSpPr>
        <p:spPr>
          <a:xfrm>
            <a:off x="5589973" y="4513173"/>
            <a:ext cx="3888081" cy="1569660"/>
          </a:xfrm>
          <a:prstGeom prst="rect">
            <a:avLst/>
          </a:prstGeom>
          <a:noFill/>
        </p:spPr>
        <p:txBody>
          <a:bodyPr wrap="square" rtlCol="0">
            <a:spAutoFit/>
          </a:bodyPr>
          <a:lstStyle/>
          <a:p>
            <a:r>
              <a:rPr lang="ja-JP" altLang="en-US" sz="2400" dirty="0">
                <a:solidFill>
                  <a:prstClr val="black"/>
                </a:solidFill>
                <a:latin typeface="メイリオ" panose="020B0604030504040204" pitchFamily="50" charset="-128"/>
                <a:ea typeface="メイリオ" panose="020B0604030504040204" pitchFamily="50" charset="-128"/>
              </a:rPr>
              <a:t>大学周辺を</a:t>
            </a:r>
            <a:endParaRPr lang="en-US" altLang="ja-JP" sz="2400" dirty="0">
              <a:solidFill>
                <a:prstClr val="black"/>
              </a:solidFill>
              <a:latin typeface="メイリオ" panose="020B0604030504040204" pitchFamily="50" charset="-128"/>
              <a:ea typeface="メイリオ" panose="020B0604030504040204" pitchFamily="50" charset="-128"/>
            </a:endParaRPr>
          </a:p>
          <a:p>
            <a:r>
              <a:rPr lang="ja-JP" altLang="en-US" sz="2400" dirty="0">
                <a:solidFill>
                  <a:prstClr val="black"/>
                </a:solidFill>
                <a:latin typeface="メイリオ" panose="020B0604030504040204" pitchFamily="50" charset="-128"/>
                <a:ea typeface="メイリオ" panose="020B0604030504040204" pitchFamily="50" charset="-128"/>
              </a:rPr>
              <a:t>天久保・春日・桜・</a:t>
            </a:r>
            <a:endParaRPr lang="en-US" altLang="ja-JP" sz="2400" dirty="0">
              <a:solidFill>
                <a:prstClr val="black"/>
              </a:solidFill>
              <a:latin typeface="メイリオ" panose="020B0604030504040204" pitchFamily="50" charset="-128"/>
              <a:ea typeface="メイリオ" panose="020B0604030504040204" pitchFamily="50" charset="-128"/>
            </a:endParaRPr>
          </a:p>
          <a:p>
            <a:r>
              <a:rPr lang="ja-JP" altLang="en-US" sz="2400" dirty="0">
                <a:solidFill>
                  <a:prstClr val="black"/>
                </a:solidFill>
                <a:latin typeface="メイリオ" panose="020B0604030504040204" pitchFamily="50" charset="-128"/>
                <a:ea typeface="メイリオ" panose="020B0604030504040204" pitchFamily="50" charset="-128"/>
              </a:rPr>
              <a:t>竹園・吾妻・柴崎・花畑</a:t>
            </a:r>
            <a:endParaRPr lang="en-US" altLang="ja-JP" sz="2400" dirty="0">
              <a:solidFill>
                <a:prstClr val="black"/>
              </a:solidFill>
              <a:latin typeface="メイリオ" panose="020B0604030504040204" pitchFamily="50" charset="-128"/>
              <a:ea typeface="メイリオ" panose="020B0604030504040204" pitchFamily="50" charset="-128"/>
            </a:endParaRPr>
          </a:p>
          <a:p>
            <a:r>
              <a:rPr lang="ja-JP" altLang="en-US" sz="2400" dirty="0">
                <a:solidFill>
                  <a:prstClr val="black"/>
                </a:solidFill>
                <a:latin typeface="メイリオ" panose="020B0604030504040204" pitchFamily="50" charset="-128"/>
                <a:ea typeface="メイリオ" panose="020B0604030504040204" pitchFamily="50" charset="-128"/>
              </a:rPr>
              <a:t>の</a:t>
            </a:r>
            <a:r>
              <a:rPr lang="en-US" altLang="ja-JP" sz="2400" dirty="0">
                <a:solidFill>
                  <a:prstClr val="black"/>
                </a:solidFill>
                <a:latin typeface="メイリオ" panose="020B0604030504040204" pitchFamily="50" charset="-128"/>
                <a:ea typeface="メイリオ" panose="020B0604030504040204" pitchFamily="50" charset="-128"/>
              </a:rPr>
              <a:t>7</a:t>
            </a:r>
            <a:r>
              <a:rPr lang="ja-JP" altLang="en-US" sz="2400" dirty="0">
                <a:solidFill>
                  <a:prstClr val="black"/>
                </a:solidFill>
                <a:latin typeface="メイリオ" panose="020B0604030504040204" pitchFamily="50" charset="-128"/>
                <a:ea typeface="メイリオ" panose="020B0604030504040204" pitchFamily="50" charset="-128"/>
              </a:rPr>
              <a:t>地域としました。</a:t>
            </a:r>
          </a:p>
        </p:txBody>
      </p:sp>
    </p:spTree>
    <p:extLst>
      <p:ext uri="{BB962C8B-B14F-4D97-AF65-F5344CB8AC3E}">
        <p14:creationId xmlns:p14="http://schemas.microsoft.com/office/powerpoint/2010/main" val="762013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3" grpId="1"/>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extLst>
              <p:ext uri="{D42A27DB-BD31-4B8C-83A1-F6EECF244321}">
                <p14:modId xmlns:p14="http://schemas.microsoft.com/office/powerpoint/2010/main" val="1175351381"/>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05591" name="Worksheet" r:id="rId3" imgW="12138554" imgH="5707270" progId="Excel.Sheet.12">
                  <p:embed/>
                </p:oleObj>
              </mc:Choice>
              <mc:Fallback>
                <p:oleObj name="Worksheet" r:id="rId3" imgW="12138554" imgH="5707270" progId="Excel.Sheet.12">
                  <p:embed/>
                  <p:pic>
                    <p:nvPicPr>
                      <p:cNvPr id="7" name="オブジェクト 6"/>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41"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0" name="テキスト ボックス 9">
            <a:extLst>
              <a:ext uri="{FF2B5EF4-FFF2-40B4-BE49-F238E27FC236}">
                <a16:creationId xmlns:a16="http://schemas.microsoft.com/office/drawing/2014/main" id="{35A02A90-031E-4835-820E-22894B684D23}"/>
              </a:ext>
            </a:extLst>
          </p:cNvPr>
          <p:cNvSpPr txBox="1"/>
          <p:nvPr/>
        </p:nvSpPr>
        <p:spPr>
          <a:xfrm>
            <a:off x="1771650" y="1508819"/>
            <a:ext cx="6457950" cy="830997"/>
          </a:xfrm>
          <a:prstGeom prst="rect">
            <a:avLst/>
          </a:prstGeom>
          <a:noFill/>
        </p:spPr>
        <p:txBody>
          <a:bodyPr wrap="square" rtlCol="0">
            <a:spAutoFit/>
          </a:bodyPr>
          <a:lstStyle/>
          <a:p>
            <a:r>
              <a:rPr kumimoji="1" lang="ja-JP" altLang="en-US" sz="4800" dirty="0">
                <a:solidFill>
                  <a:schemeClr val="accent2"/>
                </a:solidFill>
                <a:latin typeface="メイリオ" panose="020B0604030504040204" pitchFamily="50" charset="-128"/>
                <a:ea typeface="メイリオ" panose="020B0604030504040204" pitchFamily="50" charset="-128"/>
              </a:rPr>
              <a:t>ちょい飲み</a:t>
            </a:r>
            <a:r>
              <a:rPr kumimoji="1" lang="ja-JP" altLang="en-US" sz="4800" dirty="0">
                <a:latin typeface="メイリオ" panose="020B0604030504040204" pitchFamily="50" charset="-128"/>
                <a:ea typeface="メイリオ" panose="020B0604030504040204" pitchFamily="50" charset="-128"/>
              </a:rPr>
              <a:t>メニュー</a:t>
            </a:r>
          </a:p>
        </p:txBody>
      </p:sp>
      <p:graphicFrame>
        <p:nvGraphicFramePr>
          <p:cNvPr id="6" name="オブジェクト 5"/>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05592" name="Worksheet" r:id="rId6" imgW="12138554" imgH="5707270" progId="Excel.Sheet.12">
                  <p:embed/>
                </p:oleObj>
              </mc:Choice>
              <mc:Fallback>
                <p:oleObj name="Worksheet" r:id="rId6" imgW="12138554" imgH="5707270" progId="Excel.Sheet.12">
                  <p:embed/>
                  <p:pic>
                    <p:nvPicPr>
                      <p:cNvPr id="6" name="オブジェクト 5"/>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8"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70</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2078385" y="2589257"/>
            <a:ext cx="1401735" cy="40851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正方形/長方形 11"/>
          <p:cNvSpPr/>
          <p:nvPr/>
        </p:nvSpPr>
        <p:spPr>
          <a:xfrm>
            <a:off x="2081854" y="321356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3" name="正方形/長方形 12"/>
          <p:cNvSpPr/>
          <p:nvPr/>
        </p:nvSpPr>
        <p:spPr>
          <a:xfrm>
            <a:off x="2078385" y="310546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 name="正方形/長方形 13"/>
          <p:cNvSpPr/>
          <p:nvPr/>
        </p:nvSpPr>
        <p:spPr>
          <a:xfrm>
            <a:off x="2078385" y="3001415"/>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 name="正方形/長方形 14"/>
          <p:cNvSpPr/>
          <p:nvPr/>
        </p:nvSpPr>
        <p:spPr>
          <a:xfrm>
            <a:off x="2056770" y="4396564"/>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 name="正方形/長方形 15"/>
          <p:cNvSpPr/>
          <p:nvPr/>
        </p:nvSpPr>
        <p:spPr>
          <a:xfrm>
            <a:off x="2077911" y="449811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7" name="正方形/長方形 16"/>
          <p:cNvSpPr/>
          <p:nvPr/>
        </p:nvSpPr>
        <p:spPr>
          <a:xfrm>
            <a:off x="2071858" y="460741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 name="正方形/長方形 17"/>
          <p:cNvSpPr/>
          <p:nvPr/>
        </p:nvSpPr>
        <p:spPr>
          <a:xfrm>
            <a:off x="2078383" y="4718978"/>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9" name="正方形/長方形 18"/>
          <p:cNvSpPr/>
          <p:nvPr/>
        </p:nvSpPr>
        <p:spPr>
          <a:xfrm>
            <a:off x="2077911" y="428562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正方形/長方形 19"/>
          <p:cNvSpPr/>
          <p:nvPr/>
        </p:nvSpPr>
        <p:spPr>
          <a:xfrm>
            <a:off x="2077911" y="417570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1" name="正方形/長方形 20"/>
          <p:cNvSpPr/>
          <p:nvPr/>
        </p:nvSpPr>
        <p:spPr>
          <a:xfrm>
            <a:off x="2078679" y="406723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 name="正方形/長方形 21"/>
          <p:cNvSpPr/>
          <p:nvPr/>
        </p:nvSpPr>
        <p:spPr>
          <a:xfrm>
            <a:off x="2078046" y="396191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3" name="正方形/長方形 22"/>
          <p:cNvSpPr/>
          <p:nvPr/>
        </p:nvSpPr>
        <p:spPr>
          <a:xfrm>
            <a:off x="2077911" y="38558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正方形/長方形 23"/>
          <p:cNvSpPr/>
          <p:nvPr/>
        </p:nvSpPr>
        <p:spPr>
          <a:xfrm>
            <a:off x="2077911" y="374408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5" name="正方形/長方形 24"/>
          <p:cNvSpPr/>
          <p:nvPr/>
        </p:nvSpPr>
        <p:spPr>
          <a:xfrm>
            <a:off x="2071858" y="3648308"/>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6" name="正方形/長方形 25"/>
          <p:cNvSpPr/>
          <p:nvPr/>
        </p:nvSpPr>
        <p:spPr>
          <a:xfrm>
            <a:off x="2075747" y="3538620"/>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7" name="正方形/長方形 26"/>
          <p:cNvSpPr/>
          <p:nvPr/>
        </p:nvSpPr>
        <p:spPr>
          <a:xfrm>
            <a:off x="2078385" y="342876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正方形/長方形 27"/>
          <p:cNvSpPr/>
          <p:nvPr/>
        </p:nvSpPr>
        <p:spPr>
          <a:xfrm>
            <a:off x="2071858" y="331864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9" name="正方形/長方形 28"/>
          <p:cNvSpPr/>
          <p:nvPr/>
        </p:nvSpPr>
        <p:spPr>
          <a:xfrm>
            <a:off x="1927977" y="2579530"/>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アーチ 29"/>
          <p:cNvSpPr/>
          <p:nvPr/>
        </p:nvSpPr>
        <p:spPr>
          <a:xfrm rot="5400000">
            <a:off x="3067559" y="3230982"/>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1" name="楕円 85"/>
          <p:cNvSpPr/>
          <p:nvPr/>
        </p:nvSpPr>
        <p:spPr>
          <a:xfrm flipH="1" flipV="1">
            <a:off x="2281043" y="3442117"/>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楕円 86"/>
          <p:cNvSpPr/>
          <p:nvPr/>
        </p:nvSpPr>
        <p:spPr>
          <a:xfrm>
            <a:off x="2565818" y="3640237"/>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楕円 87"/>
          <p:cNvSpPr/>
          <p:nvPr/>
        </p:nvSpPr>
        <p:spPr>
          <a:xfrm>
            <a:off x="3150872" y="3268411"/>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楕円 88"/>
          <p:cNvSpPr/>
          <p:nvPr/>
        </p:nvSpPr>
        <p:spPr>
          <a:xfrm>
            <a:off x="2287838" y="3829998"/>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楕円 89"/>
          <p:cNvSpPr/>
          <p:nvPr/>
        </p:nvSpPr>
        <p:spPr>
          <a:xfrm>
            <a:off x="2880045" y="3636153"/>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楕円 90"/>
          <p:cNvSpPr/>
          <p:nvPr/>
        </p:nvSpPr>
        <p:spPr>
          <a:xfrm>
            <a:off x="2670591" y="3326039"/>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正方形/長方形 36"/>
          <p:cNvSpPr/>
          <p:nvPr/>
        </p:nvSpPr>
        <p:spPr>
          <a:xfrm rot="5400000">
            <a:off x="2690046" y="4140729"/>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正方形/長方形 37"/>
          <p:cNvSpPr/>
          <p:nvPr/>
        </p:nvSpPr>
        <p:spPr>
          <a:xfrm>
            <a:off x="3425904" y="2579530"/>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9" name="図 38"/>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4816652" y="3293991"/>
            <a:ext cx="2857500" cy="1905000"/>
          </a:xfrm>
          <a:prstGeom prst="rect">
            <a:avLst/>
          </a:prstGeom>
          <a:noFill/>
        </p:spPr>
      </p:pic>
      <p:sp>
        <p:nvSpPr>
          <p:cNvPr id="2" name="テキスト ボックス 1">
            <a:extLst>
              <a:ext uri="{FF2B5EF4-FFF2-40B4-BE49-F238E27FC236}">
                <a16:creationId xmlns:a16="http://schemas.microsoft.com/office/drawing/2014/main" id="{86DE2961-5EAA-429B-82AC-900068154193}"/>
              </a:ext>
            </a:extLst>
          </p:cNvPr>
          <p:cNvSpPr txBox="1"/>
          <p:nvPr/>
        </p:nvSpPr>
        <p:spPr>
          <a:xfrm>
            <a:off x="2056770" y="5231270"/>
            <a:ext cx="6899564" cy="461665"/>
          </a:xfrm>
          <a:prstGeom prst="rect">
            <a:avLst/>
          </a:prstGeom>
          <a:noFill/>
        </p:spPr>
        <p:txBody>
          <a:bodyPr wrap="square" rtlCol="0">
            <a:spAutoFit/>
          </a:bodyPr>
          <a:lstStyle/>
          <a:p>
            <a:r>
              <a:rPr kumimoji="1" lang="ja-JP" altLang="en-US" sz="2400" dirty="0"/>
              <a:t>生ビール　　　　　　　　ポテト</a:t>
            </a:r>
          </a:p>
        </p:txBody>
      </p:sp>
      <p:pic>
        <p:nvPicPr>
          <p:cNvPr id="40" name="図 39">
            <a:extLst>
              <a:ext uri="{FF2B5EF4-FFF2-40B4-BE49-F238E27FC236}">
                <a16:creationId xmlns:a16="http://schemas.microsoft.com/office/drawing/2014/main" id="{55842974-FF69-428F-9D80-9959C9CB1E8F}"/>
              </a:ext>
            </a:extLst>
          </p:cNvPr>
          <p:cNvPicPr>
            <a:picLocks noChangeAspect="1"/>
          </p:cNvPicPr>
          <p:nvPr/>
        </p:nvPicPr>
        <p:blipFill>
          <a:blip r:embed="rId9"/>
          <a:stretch>
            <a:fillRect/>
          </a:stretch>
        </p:blipFill>
        <p:spPr>
          <a:xfrm>
            <a:off x="6424790" y="0"/>
            <a:ext cx="2418328" cy="1019523"/>
          </a:xfrm>
          <a:prstGeom prst="rect">
            <a:avLst/>
          </a:prstGeom>
        </p:spPr>
      </p:pic>
    </p:spTree>
    <p:extLst>
      <p:ext uri="{BB962C8B-B14F-4D97-AF65-F5344CB8AC3E}">
        <p14:creationId xmlns:p14="http://schemas.microsoft.com/office/powerpoint/2010/main" val="3647211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extLst>
              <p:ext uri="{D42A27DB-BD31-4B8C-83A1-F6EECF244321}">
                <p14:modId xmlns:p14="http://schemas.microsoft.com/office/powerpoint/2010/main" val="2649125929"/>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19888" name="Worksheet" r:id="rId3" imgW="12138554" imgH="5707270" progId="Excel.Sheet.12">
                  <p:embed/>
                </p:oleObj>
              </mc:Choice>
              <mc:Fallback>
                <p:oleObj name="Worksheet" r:id="rId3" imgW="12138554" imgH="5707270" progId="Excel.Sheet.12">
                  <p:embed/>
                  <p:pic>
                    <p:nvPicPr>
                      <p:cNvPr id="7" name="オブジェクト 6"/>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10" name="テキスト ボックス 9">
            <a:extLst>
              <a:ext uri="{FF2B5EF4-FFF2-40B4-BE49-F238E27FC236}">
                <a16:creationId xmlns:a16="http://schemas.microsoft.com/office/drawing/2014/main" id="{35A02A90-031E-4835-820E-22894B684D23}"/>
              </a:ext>
            </a:extLst>
          </p:cNvPr>
          <p:cNvSpPr txBox="1"/>
          <p:nvPr/>
        </p:nvSpPr>
        <p:spPr>
          <a:xfrm>
            <a:off x="1771650" y="1508819"/>
            <a:ext cx="6457950" cy="830997"/>
          </a:xfrm>
          <a:prstGeom prst="rect">
            <a:avLst/>
          </a:prstGeom>
          <a:noFill/>
        </p:spPr>
        <p:txBody>
          <a:bodyPr wrap="square" rtlCol="0">
            <a:spAutoFit/>
          </a:bodyPr>
          <a:lstStyle/>
          <a:p>
            <a:r>
              <a:rPr kumimoji="1" lang="ja-JP" altLang="en-US" sz="4800" dirty="0">
                <a:solidFill>
                  <a:schemeClr val="accent2"/>
                </a:solidFill>
                <a:latin typeface="メイリオ" panose="020B0604030504040204" pitchFamily="50" charset="-128"/>
                <a:ea typeface="メイリオ" panose="020B0604030504040204" pitchFamily="50" charset="-128"/>
              </a:rPr>
              <a:t>ちょい飲み</a:t>
            </a:r>
            <a:r>
              <a:rPr kumimoji="1" lang="ja-JP" altLang="en-US" sz="4800" dirty="0">
                <a:latin typeface="メイリオ" panose="020B0604030504040204" pitchFamily="50" charset="-128"/>
                <a:ea typeface="メイリオ" panose="020B0604030504040204" pitchFamily="50" charset="-128"/>
              </a:rPr>
              <a:t>メニュー</a:t>
            </a:r>
          </a:p>
        </p:txBody>
      </p:sp>
      <p:graphicFrame>
        <p:nvGraphicFramePr>
          <p:cNvPr id="6" name="オブジェクト 5"/>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19889" name="Worksheet" r:id="rId6" imgW="12138554" imgH="5707270" progId="Excel.Sheet.12">
                  <p:embed/>
                </p:oleObj>
              </mc:Choice>
              <mc:Fallback>
                <p:oleObj name="Worksheet" r:id="rId6" imgW="12138554" imgH="5707270" progId="Excel.Sheet.12">
                  <p:embed/>
                  <p:pic>
                    <p:nvPicPr>
                      <p:cNvPr id="6" name="オブジェクト 5"/>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8"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71</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2078385" y="2589257"/>
            <a:ext cx="1401735" cy="40851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正方形/長方形 11"/>
          <p:cNvSpPr/>
          <p:nvPr/>
        </p:nvSpPr>
        <p:spPr>
          <a:xfrm>
            <a:off x="2081854" y="3213561"/>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3" name="正方形/長方形 12"/>
          <p:cNvSpPr/>
          <p:nvPr/>
        </p:nvSpPr>
        <p:spPr>
          <a:xfrm>
            <a:off x="2078385" y="3105463"/>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 name="正方形/長方形 13"/>
          <p:cNvSpPr/>
          <p:nvPr/>
        </p:nvSpPr>
        <p:spPr>
          <a:xfrm>
            <a:off x="2078385" y="3001415"/>
            <a:ext cx="1401735" cy="10601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 name="正方形/長方形 14"/>
          <p:cNvSpPr/>
          <p:nvPr/>
        </p:nvSpPr>
        <p:spPr>
          <a:xfrm>
            <a:off x="2056770" y="4396564"/>
            <a:ext cx="1423348" cy="9717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 name="正方形/長方形 15"/>
          <p:cNvSpPr/>
          <p:nvPr/>
        </p:nvSpPr>
        <p:spPr>
          <a:xfrm>
            <a:off x="2077911" y="4498117"/>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7" name="正方形/長方形 16"/>
          <p:cNvSpPr/>
          <p:nvPr/>
        </p:nvSpPr>
        <p:spPr>
          <a:xfrm>
            <a:off x="2071858" y="4607411"/>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 name="正方形/長方形 17"/>
          <p:cNvSpPr/>
          <p:nvPr/>
        </p:nvSpPr>
        <p:spPr>
          <a:xfrm>
            <a:off x="2078383" y="4718978"/>
            <a:ext cx="1401263" cy="1877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9" name="正方形/長方形 18"/>
          <p:cNvSpPr/>
          <p:nvPr/>
        </p:nvSpPr>
        <p:spPr>
          <a:xfrm>
            <a:off x="2077911" y="428562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正方形/長方形 19"/>
          <p:cNvSpPr/>
          <p:nvPr/>
        </p:nvSpPr>
        <p:spPr>
          <a:xfrm>
            <a:off x="2077911" y="417570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1" name="正方形/長方形 20"/>
          <p:cNvSpPr/>
          <p:nvPr/>
        </p:nvSpPr>
        <p:spPr>
          <a:xfrm>
            <a:off x="2078679" y="406723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 name="正方形/長方形 21"/>
          <p:cNvSpPr/>
          <p:nvPr/>
        </p:nvSpPr>
        <p:spPr>
          <a:xfrm>
            <a:off x="2078046" y="3961915"/>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3" name="正方形/長方形 22"/>
          <p:cNvSpPr/>
          <p:nvPr/>
        </p:nvSpPr>
        <p:spPr>
          <a:xfrm>
            <a:off x="2077911" y="385589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正方形/長方形 23"/>
          <p:cNvSpPr/>
          <p:nvPr/>
        </p:nvSpPr>
        <p:spPr>
          <a:xfrm>
            <a:off x="2077911" y="3744089"/>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5" name="正方形/長方形 24"/>
          <p:cNvSpPr/>
          <p:nvPr/>
        </p:nvSpPr>
        <p:spPr>
          <a:xfrm>
            <a:off x="2071858" y="3648308"/>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6" name="正方形/長方形 25"/>
          <p:cNvSpPr/>
          <p:nvPr/>
        </p:nvSpPr>
        <p:spPr>
          <a:xfrm>
            <a:off x="2075747" y="3538620"/>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7" name="正方形/長方形 26"/>
          <p:cNvSpPr/>
          <p:nvPr/>
        </p:nvSpPr>
        <p:spPr>
          <a:xfrm>
            <a:off x="2078385" y="3428764"/>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正方形/長方形 27"/>
          <p:cNvSpPr/>
          <p:nvPr/>
        </p:nvSpPr>
        <p:spPr>
          <a:xfrm>
            <a:off x="2071858" y="3318643"/>
            <a:ext cx="1401735" cy="1060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9" name="正方形/長方形 28"/>
          <p:cNvSpPr/>
          <p:nvPr/>
        </p:nvSpPr>
        <p:spPr>
          <a:xfrm>
            <a:off x="1927977" y="2579530"/>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アーチ 29"/>
          <p:cNvSpPr/>
          <p:nvPr/>
        </p:nvSpPr>
        <p:spPr>
          <a:xfrm rot="5400000">
            <a:off x="3067559" y="3230982"/>
            <a:ext cx="1014805" cy="850919"/>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1" name="楕円 85"/>
          <p:cNvSpPr/>
          <p:nvPr/>
        </p:nvSpPr>
        <p:spPr>
          <a:xfrm flipH="1" flipV="1">
            <a:off x="2281043" y="3442117"/>
            <a:ext cx="132373" cy="857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楕円 86"/>
          <p:cNvSpPr/>
          <p:nvPr/>
        </p:nvSpPr>
        <p:spPr>
          <a:xfrm>
            <a:off x="2565818" y="3640237"/>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楕円 87"/>
          <p:cNvSpPr/>
          <p:nvPr/>
        </p:nvSpPr>
        <p:spPr>
          <a:xfrm>
            <a:off x="3150872" y="3268411"/>
            <a:ext cx="119795" cy="1624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楕円 88"/>
          <p:cNvSpPr/>
          <p:nvPr/>
        </p:nvSpPr>
        <p:spPr>
          <a:xfrm>
            <a:off x="2287838" y="3829998"/>
            <a:ext cx="104775" cy="7751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楕円 89"/>
          <p:cNvSpPr/>
          <p:nvPr/>
        </p:nvSpPr>
        <p:spPr>
          <a:xfrm>
            <a:off x="2880045" y="3636153"/>
            <a:ext cx="93983" cy="120964"/>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楕円 90"/>
          <p:cNvSpPr/>
          <p:nvPr/>
        </p:nvSpPr>
        <p:spPr>
          <a:xfrm>
            <a:off x="2670591" y="3326039"/>
            <a:ext cx="140635" cy="13571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正方形/長方形 36"/>
          <p:cNvSpPr/>
          <p:nvPr/>
        </p:nvSpPr>
        <p:spPr>
          <a:xfrm rot="5400000">
            <a:off x="2690046" y="4140729"/>
            <a:ext cx="121788" cy="16456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正方形/長方形 37"/>
          <p:cNvSpPr/>
          <p:nvPr/>
        </p:nvSpPr>
        <p:spPr>
          <a:xfrm>
            <a:off x="3425904" y="2579530"/>
            <a:ext cx="148875" cy="232310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9" name="図 38"/>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4816652" y="3293991"/>
            <a:ext cx="2857500" cy="1905000"/>
          </a:xfrm>
          <a:prstGeom prst="rect">
            <a:avLst/>
          </a:prstGeom>
          <a:noFill/>
        </p:spPr>
      </p:pic>
      <p:sp>
        <p:nvSpPr>
          <p:cNvPr id="2" name="テキスト ボックス 1">
            <a:extLst>
              <a:ext uri="{FF2B5EF4-FFF2-40B4-BE49-F238E27FC236}">
                <a16:creationId xmlns:a16="http://schemas.microsoft.com/office/drawing/2014/main" id="{86DE2961-5EAA-429B-82AC-900068154193}"/>
              </a:ext>
            </a:extLst>
          </p:cNvPr>
          <p:cNvSpPr txBox="1"/>
          <p:nvPr/>
        </p:nvSpPr>
        <p:spPr>
          <a:xfrm>
            <a:off x="2056770" y="5231270"/>
            <a:ext cx="6899564" cy="461665"/>
          </a:xfrm>
          <a:prstGeom prst="rect">
            <a:avLst/>
          </a:prstGeom>
          <a:noFill/>
        </p:spPr>
        <p:txBody>
          <a:bodyPr wrap="square" rtlCol="0">
            <a:spAutoFit/>
          </a:bodyPr>
          <a:lstStyle/>
          <a:p>
            <a:r>
              <a:rPr kumimoji="1" lang="ja-JP" altLang="en-US" sz="2400" dirty="0"/>
              <a:t>生ビール　　　　　　　　ポテト</a:t>
            </a:r>
          </a:p>
        </p:txBody>
      </p:sp>
      <p:grpSp>
        <p:nvGrpSpPr>
          <p:cNvPr id="5" name="グループ化 4">
            <a:extLst>
              <a:ext uri="{FF2B5EF4-FFF2-40B4-BE49-F238E27FC236}">
                <a16:creationId xmlns:a16="http://schemas.microsoft.com/office/drawing/2014/main" id="{A24664C1-553F-4EE5-A04C-A01C03DA6DE7}"/>
              </a:ext>
            </a:extLst>
          </p:cNvPr>
          <p:cNvGrpSpPr/>
          <p:nvPr/>
        </p:nvGrpSpPr>
        <p:grpSpPr>
          <a:xfrm>
            <a:off x="1622018" y="2339816"/>
            <a:ext cx="2610035" cy="3353119"/>
            <a:chOff x="1622018" y="2339816"/>
            <a:chExt cx="2610035" cy="3353119"/>
          </a:xfrm>
        </p:grpSpPr>
        <p:sp>
          <p:nvSpPr>
            <p:cNvPr id="3" name="正方形/長方形 2">
              <a:extLst>
                <a:ext uri="{FF2B5EF4-FFF2-40B4-BE49-F238E27FC236}">
                  <a16:creationId xmlns:a16="http://schemas.microsoft.com/office/drawing/2014/main" id="{411DD141-9452-42B5-BD98-C66CF802B596}"/>
                </a:ext>
              </a:extLst>
            </p:cNvPr>
            <p:cNvSpPr/>
            <p:nvPr/>
          </p:nvSpPr>
          <p:spPr>
            <a:xfrm>
              <a:off x="1622018" y="2339816"/>
              <a:ext cx="2610035" cy="3353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F6AB86E-E9DF-4CD2-9139-89641A05F55E}"/>
                </a:ext>
              </a:extLst>
            </p:cNvPr>
            <p:cNvSpPr txBox="1"/>
            <p:nvPr/>
          </p:nvSpPr>
          <p:spPr>
            <a:xfrm>
              <a:off x="2093303" y="3524390"/>
              <a:ext cx="1912638" cy="461665"/>
            </a:xfrm>
            <a:prstGeom prst="rect">
              <a:avLst/>
            </a:prstGeom>
            <a:noFill/>
          </p:spPr>
          <p:txBody>
            <a:bodyPr wrap="square" rtlCol="0">
              <a:spAutoFit/>
            </a:bodyPr>
            <a:lstStyle/>
            <a:p>
              <a:r>
                <a:rPr kumimoji="1" lang="ja-JP" altLang="en-US" sz="2400" dirty="0"/>
                <a:t>または</a:t>
              </a:r>
            </a:p>
          </p:txBody>
        </p:sp>
      </p:grpSp>
      <p:grpSp>
        <p:nvGrpSpPr>
          <p:cNvPr id="42" name="グループ化 41">
            <a:extLst>
              <a:ext uri="{FF2B5EF4-FFF2-40B4-BE49-F238E27FC236}">
                <a16:creationId xmlns:a16="http://schemas.microsoft.com/office/drawing/2014/main" id="{F06BAA85-994D-42BD-A599-B03820E6EFC1}"/>
              </a:ext>
            </a:extLst>
          </p:cNvPr>
          <p:cNvGrpSpPr/>
          <p:nvPr/>
        </p:nvGrpSpPr>
        <p:grpSpPr>
          <a:xfrm>
            <a:off x="1457996" y="2333573"/>
            <a:ext cx="2425190" cy="3351763"/>
            <a:chOff x="1457996" y="2333573"/>
            <a:chExt cx="2425190" cy="3351763"/>
          </a:xfrm>
        </p:grpSpPr>
        <p:pic>
          <p:nvPicPr>
            <p:cNvPr id="40" name="図 39">
              <a:extLst>
                <a:ext uri="{FF2B5EF4-FFF2-40B4-BE49-F238E27FC236}">
                  <a16:creationId xmlns:a16="http://schemas.microsoft.com/office/drawing/2014/main" id="{49DB3DF8-031D-4935-99BD-D7D43F8DEF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2018" y="2333573"/>
              <a:ext cx="2099301" cy="2722121"/>
            </a:xfrm>
            <a:prstGeom prst="rect">
              <a:avLst/>
            </a:prstGeom>
          </p:spPr>
        </p:pic>
        <p:sp>
          <p:nvSpPr>
            <p:cNvPr id="41" name="テキスト ボックス 40">
              <a:extLst>
                <a:ext uri="{FF2B5EF4-FFF2-40B4-BE49-F238E27FC236}">
                  <a16:creationId xmlns:a16="http://schemas.microsoft.com/office/drawing/2014/main" id="{3AEF2D9B-785A-4687-B89F-6DFA2D33CA0C}"/>
                </a:ext>
              </a:extLst>
            </p:cNvPr>
            <p:cNvSpPr txBox="1"/>
            <p:nvPr/>
          </p:nvSpPr>
          <p:spPr>
            <a:xfrm>
              <a:off x="1457996" y="5223671"/>
              <a:ext cx="2425190" cy="461665"/>
            </a:xfrm>
            <a:prstGeom prst="rect">
              <a:avLst/>
            </a:prstGeom>
            <a:noFill/>
          </p:spPr>
          <p:txBody>
            <a:bodyPr wrap="square" rtlCol="0">
              <a:spAutoFit/>
            </a:bodyPr>
            <a:lstStyle/>
            <a:p>
              <a:r>
                <a:rPr kumimoji="1" lang="ja-JP" altLang="en-US" sz="2400" dirty="0"/>
                <a:t>ソフトドリンク</a:t>
              </a:r>
            </a:p>
          </p:txBody>
        </p:sp>
      </p:grpSp>
      <p:pic>
        <p:nvPicPr>
          <p:cNvPr id="43" name="図 42">
            <a:extLst>
              <a:ext uri="{FF2B5EF4-FFF2-40B4-BE49-F238E27FC236}">
                <a16:creationId xmlns:a16="http://schemas.microsoft.com/office/drawing/2014/main" id="{061B843F-1888-461C-839D-3E317F2DC33E}"/>
              </a:ext>
            </a:extLst>
          </p:cNvPr>
          <p:cNvPicPr>
            <a:picLocks noChangeAspect="1"/>
          </p:cNvPicPr>
          <p:nvPr/>
        </p:nvPicPr>
        <p:blipFill>
          <a:blip r:embed="rId10"/>
          <a:stretch>
            <a:fillRect/>
          </a:stretch>
        </p:blipFill>
        <p:spPr>
          <a:xfrm>
            <a:off x="6424790" y="0"/>
            <a:ext cx="2418328" cy="1019523"/>
          </a:xfrm>
          <a:prstGeom prst="rect">
            <a:avLst/>
          </a:prstGeom>
        </p:spPr>
      </p:pic>
    </p:spTree>
    <p:extLst>
      <p:ext uri="{BB962C8B-B14F-4D97-AF65-F5344CB8AC3E}">
        <p14:creationId xmlns:p14="http://schemas.microsoft.com/office/powerpoint/2010/main" val="101725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5A02A90-031E-4835-820E-22894B684D23}"/>
              </a:ext>
            </a:extLst>
          </p:cNvPr>
          <p:cNvSpPr txBox="1"/>
          <p:nvPr/>
        </p:nvSpPr>
        <p:spPr>
          <a:xfrm>
            <a:off x="1521483" y="2526736"/>
            <a:ext cx="6457950" cy="1569660"/>
          </a:xfrm>
          <a:prstGeom prst="rect">
            <a:avLst/>
          </a:prstGeom>
          <a:noFill/>
        </p:spPr>
        <p:txBody>
          <a:bodyPr wrap="square" rtlCol="0">
            <a:spAutoFit/>
          </a:bodyPr>
          <a:lstStyle/>
          <a:p>
            <a:pPr algn="ctr"/>
            <a:r>
              <a:rPr kumimoji="1" lang="ja-JP" altLang="en-US" sz="4800" b="1" dirty="0">
                <a:solidFill>
                  <a:schemeClr val="bg1">
                    <a:lumMod val="95000"/>
                  </a:schemeClr>
                </a:solidFill>
                <a:latin typeface="メイリオ" panose="020B0604030504040204" pitchFamily="50" charset="-128"/>
                <a:ea typeface="メイリオ" panose="020B0604030504040204" pitchFamily="50" charset="-128"/>
              </a:rPr>
              <a:t>もし筑波大学関係者が</a:t>
            </a:r>
            <a:r>
              <a:rPr kumimoji="1" lang="en-US" altLang="ja-JP" sz="4800" b="1" dirty="0">
                <a:solidFill>
                  <a:schemeClr val="bg1">
                    <a:lumMod val="95000"/>
                  </a:schemeClr>
                </a:solidFill>
                <a:latin typeface="メイリオ" panose="020B0604030504040204" pitchFamily="50" charset="-128"/>
                <a:ea typeface="メイリオ" panose="020B0604030504040204" pitchFamily="50" charset="-128"/>
              </a:rPr>
              <a:t>32</a:t>
            </a:r>
            <a:r>
              <a:rPr kumimoji="1" lang="ja-JP" altLang="en-US" sz="4800" b="1" dirty="0">
                <a:solidFill>
                  <a:schemeClr val="bg1">
                    <a:lumMod val="95000"/>
                  </a:schemeClr>
                </a:solidFill>
                <a:latin typeface="メイリオ" panose="020B0604030504040204" pitchFamily="50" charset="-128"/>
                <a:ea typeface="メイリオ" panose="020B0604030504040204" pitchFamily="50" charset="-128"/>
              </a:rPr>
              <a:t>人になったら</a:t>
            </a:r>
            <a:r>
              <a:rPr kumimoji="1" lang="en-US" altLang="ja-JP" sz="4800" b="1" dirty="0">
                <a:solidFill>
                  <a:schemeClr val="bg1">
                    <a:lumMod val="95000"/>
                  </a:schemeClr>
                </a:solidFill>
                <a:latin typeface="メイリオ" panose="020B0604030504040204" pitchFamily="50" charset="-128"/>
                <a:ea typeface="メイリオ" panose="020B0604030504040204" pitchFamily="50" charset="-128"/>
              </a:rPr>
              <a:t>…</a:t>
            </a:r>
            <a:endParaRPr kumimoji="1" lang="ja-JP" altLang="en-US" sz="4800" b="1" dirty="0">
              <a:solidFill>
                <a:schemeClr val="bg1">
                  <a:lumMod val="9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9251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吹き出し: 線 444">
            <a:extLst>
              <a:ext uri="{FF2B5EF4-FFF2-40B4-BE49-F238E27FC236}">
                <a16:creationId xmlns:a16="http://schemas.microsoft.com/office/drawing/2014/main" id="{031E4CDF-D099-4749-AD5E-0172B882D87A}"/>
              </a:ext>
            </a:extLst>
          </p:cNvPr>
          <p:cNvSpPr/>
          <p:nvPr/>
        </p:nvSpPr>
        <p:spPr>
          <a:xfrm>
            <a:off x="6780751" y="2032809"/>
            <a:ext cx="2272543" cy="581785"/>
          </a:xfrm>
          <a:prstGeom prst="borderCallout1">
            <a:avLst>
              <a:gd name="adj1" fmla="val 44175"/>
              <a:gd name="adj2" fmla="val -641"/>
              <a:gd name="adj3" fmla="val 273138"/>
              <a:gd name="adj4" fmla="val -318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元々の平日客</a:t>
            </a:r>
          </a:p>
        </p:txBody>
      </p:sp>
      <p:sp>
        <p:nvSpPr>
          <p:cNvPr id="5"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73</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239" name="楕円 238">
            <a:extLst>
              <a:ext uri="{FF2B5EF4-FFF2-40B4-BE49-F238E27FC236}">
                <a16:creationId xmlns:a16="http://schemas.microsoft.com/office/drawing/2014/main" id="{1DD6F6E5-019C-4B3D-B3DF-E13DFAC2DD80}"/>
              </a:ext>
            </a:extLst>
          </p:cNvPr>
          <p:cNvSpPr/>
          <p:nvPr/>
        </p:nvSpPr>
        <p:spPr>
          <a:xfrm>
            <a:off x="1018275" y="1807913"/>
            <a:ext cx="6994837" cy="469844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73" name="グループ化 172">
            <a:extLst>
              <a:ext uri="{FF2B5EF4-FFF2-40B4-BE49-F238E27FC236}">
                <a16:creationId xmlns:a16="http://schemas.microsoft.com/office/drawing/2014/main" id="{A069B06C-97BD-41F2-B760-53D6ABDAB324}"/>
              </a:ext>
            </a:extLst>
          </p:cNvPr>
          <p:cNvGrpSpPr/>
          <p:nvPr/>
        </p:nvGrpSpPr>
        <p:grpSpPr>
          <a:xfrm>
            <a:off x="4838528" y="1979702"/>
            <a:ext cx="426043" cy="743613"/>
            <a:chOff x="1254722" y="3319884"/>
            <a:chExt cx="1304930" cy="2371753"/>
          </a:xfrm>
          <a:solidFill>
            <a:schemeClr val="bg1">
              <a:lumMod val="85000"/>
            </a:schemeClr>
          </a:solidFill>
        </p:grpSpPr>
        <p:sp>
          <p:nvSpPr>
            <p:cNvPr id="174" name="フリーフォーム: 図形 173">
              <a:extLst>
                <a:ext uri="{FF2B5EF4-FFF2-40B4-BE49-F238E27FC236}">
                  <a16:creationId xmlns:a16="http://schemas.microsoft.com/office/drawing/2014/main" id="{36D3F2B2-0B5D-4A88-8D09-A52C33C0C1EC}"/>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5" name="楕円 174">
              <a:extLst>
                <a:ext uri="{FF2B5EF4-FFF2-40B4-BE49-F238E27FC236}">
                  <a16:creationId xmlns:a16="http://schemas.microsoft.com/office/drawing/2014/main" id="{BC4C0195-67E2-4ACA-B4D8-85A45901343B}"/>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6" name="グループ化 175">
            <a:extLst>
              <a:ext uri="{FF2B5EF4-FFF2-40B4-BE49-F238E27FC236}">
                <a16:creationId xmlns:a16="http://schemas.microsoft.com/office/drawing/2014/main" id="{59838949-3A54-40F0-9376-1609897BE135}"/>
              </a:ext>
            </a:extLst>
          </p:cNvPr>
          <p:cNvGrpSpPr/>
          <p:nvPr/>
        </p:nvGrpSpPr>
        <p:grpSpPr>
          <a:xfrm>
            <a:off x="5445856" y="2258517"/>
            <a:ext cx="426043" cy="743613"/>
            <a:chOff x="1254722" y="3319884"/>
            <a:chExt cx="1304930" cy="2371753"/>
          </a:xfrm>
          <a:solidFill>
            <a:schemeClr val="bg1">
              <a:lumMod val="85000"/>
            </a:schemeClr>
          </a:solidFill>
        </p:grpSpPr>
        <p:sp>
          <p:nvSpPr>
            <p:cNvPr id="177" name="フリーフォーム: 図形 176">
              <a:extLst>
                <a:ext uri="{FF2B5EF4-FFF2-40B4-BE49-F238E27FC236}">
                  <a16:creationId xmlns:a16="http://schemas.microsoft.com/office/drawing/2014/main" id="{971BDD1D-30F9-4835-B912-3CF303300294}"/>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8" name="楕円 177">
              <a:extLst>
                <a:ext uri="{FF2B5EF4-FFF2-40B4-BE49-F238E27FC236}">
                  <a16:creationId xmlns:a16="http://schemas.microsoft.com/office/drawing/2014/main" id="{5B88274C-9509-4D41-BCB7-4AB7CB947CE3}"/>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0" name="グループ化 239">
            <a:extLst>
              <a:ext uri="{FF2B5EF4-FFF2-40B4-BE49-F238E27FC236}">
                <a16:creationId xmlns:a16="http://schemas.microsoft.com/office/drawing/2014/main" id="{8D17BD62-F6E4-4743-A68E-F524093A4BBD}"/>
              </a:ext>
            </a:extLst>
          </p:cNvPr>
          <p:cNvGrpSpPr/>
          <p:nvPr/>
        </p:nvGrpSpPr>
        <p:grpSpPr>
          <a:xfrm>
            <a:off x="6093140" y="2614594"/>
            <a:ext cx="426043" cy="743613"/>
            <a:chOff x="1254722" y="3319884"/>
            <a:chExt cx="1304930" cy="2371753"/>
          </a:xfrm>
          <a:solidFill>
            <a:schemeClr val="bg1">
              <a:lumMod val="85000"/>
            </a:schemeClr>
          </a:solidFill>
        </p:grpSpPr>
        <p:sp>
          <p:nvSpPr>
            <p:cNvPr id="241" name="フリーフォーム: 図形 240">
              <a:extLst>
                <a:ext uri="{FF2B5EF4-FFF2-40B4-BE49-F238E27FC236}">
                  <a16:creationId xmlns:a16="http://schemas.microsoft.com/office/drawing/2014/main" id="{12B97A4B-71BF-423F-AE95-AC480AAF2CFF}"/>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2" name="楕円 241">
              <a:extLst>
                <a:ext uri="{FF2B5EF4-FFF2-40B4-BE49-F238E27FC236}">
                  <a16:creationId xmlns:a16="http://schemas.microsoft.com/office/drawing/2014/main" id="{743EA93F-4D5B-4F0C-BBF0-F11582FB70C9}"/>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3" name="グループ化 242">
            <a:extLst>
              <a:ext uri="{FF2B5EF4-FFF2-40B4-BE49-F238E27FC236}">
                <a16:creationId xmlns:a16="http://schemas.microsoft.com/office/drawing/2014/main" id="{3C90145E-5A62-4307-8CDC-9E6B1FB280E3}"/>
              </a:ext>
            </a:extLst>
          </p:cNvPr>
          <p:cNvGrpSpPr/>
          <p:nvPr/>
        </p:nvGrpSpPr>
        <p:grpSpPr>
          <a:xfrm>
            <a:off x="6636365" y="3038933"/>
            <a:ext cx="426043" cy="743613"/>
            <a:chOff x="1254722" y="3319884"/>
            <a:chExt cx="1304930" cy="2371753"/>
          </a:xfrm>
          <a:solidFill>
            <a:schemeClr val="bg1">
              <a:lumMod val="85000"/>
            </a:schemeClr>
          </a:solidFill>
        </p:grpSpPr>
        <p:sp>
          <p:nvSpPr>
            <p:cNvPr id="244" name="フリーフォーム: 図形 243">
              <a:extLst>
                <a:ext uri="{FF2B5EF4-FFF2-40B4-BE49-F238E27FC236}">
                  <a16:creationId xmlns:a16="http://schemas.microsoft.com/office/drawing/2014/main" id="{A87B820C-3946-4AF4-BC9E-1626A70A2E59}"/>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5" name="楕円 244">
              <a:extLst>
                <a:ext uri="{FF2B5EF4-FFF2-40B4-BE49-F238E27FC236}">
                  <a16:creationId xmlns:a16="http://schemas.microsoft.com/office/drawing/2014/main" id="{9CE75F18-DBD4-4003-B5BD-8CF42CCF9AF7}"/>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6" name="グループ化 245">
            <a:extLst>
              <a:ext uri="{FF2B5EF4-FFF2-40B4-BE49-F238E27FC236}">
                <a16:creationId xmlns:a16="http://schemas.microsoft.com/office/drawing/2014/main" id="{09017653-C11A-49F8-9469-FD28C50FD390}"/>
              </a:ext>
            </a:extLst>
          </p:cNvPr>
          <p:cNvGrpSpPr/>
          <p:nvPr/>
        </p:nvGrpSpPr>
        <p:grpSpPr>
          <a:xfrm>
            <a:off x="7122310" y="3510833"/>
            <a:ext cx="426043" cy="743613"/>
            <a:chOff x="1254722" y="3319884"/>
            <a:chExt cx="1304930" cy="2371753"/>
          </a:xfrm>
          <a:solidFill>
            <a:schemeClr val="bg1">
              <a:lumMod val="85000"/>
            </a:schemeClr>
          </a:solidFill>
        </p:grpSpPr>
        <p:sp>
          <p:nvSpPr>
            <p:cNvPr id="247" name="フリーフォーム: 図形 246">
              <a:extLst>
                <a:ext uri="{FF2B5EF4-FFF2-40B4-BE49-F238E27FC236}">
                  <a16:creationId xmlns:a16="http://schemas.microsoft.com/office/drawing/2014/main" id="{5BA194AD-7FD8-4D0F-AD1D-445FDB69593C}"/>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8" name="楕円 247">
              <a:extLst>
                <a:ext uri="{FF2B5EF4-FFF2-40B4-BE49-F238E27FC236}">
                  <a16:creationId xmlns:a16="http://schemas.microsoft.com/office/drawing/2014/main" id="{47BAA480-6D7F-45F4-82E8-1A0E12A11DE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9" name="グループ化 248">
            <a:extLst>
              <a:ext uri="{FF2B5EF4-FFF2-40B4-BE49-F238E27FC236}">
                <a16:creationId xmlns:a16="http://schemas.microsoft.com/office/drawing/2014/main" id="{E6DD8EC8-B25B-4897-A897-1845DC19950D}"/>
              </a:ext>
            </a:extLst>
          </p:cNvPr>
          <p:cNvGrpSpPr/>
          <p:nvPr/>
        </p:nvGrpSpPr>
        <p:grpSpPr>
          <a:xfrm>
            <a:off x="7420576" y="4146915"/>
            <a:ext cx="426043" cy="743613"/>
            <a:chOff x="1254722" y="3319884"/>
            <a:chExt cx="1304930" cy="2371753"/>
          </a:xfrm>
          <a:solidFill>
            <a:schemeClr val="bg1">
              <a:lumMod val="85000"/>
            </a:schemeClr>
          </a:solidFill>
        </p:grpSpPr>
        <p:sp>
          <p:nvSpPr>
            <p:cNvPr id="250" name="フリーフォーム: 図形 249">
              <a:extLst>
                <a:ext uri="{FF2B5EF4-FFF2-40B4-BE49-F238E27FC236}">
                  <a16:creationId xmlns:a16="http://schemas.microsoft.com/office/drawing/2014/main" id="{8B6595FD-034B-40A4-AC5E-ECB3D72C911D}"/>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1" name="楕円 250">
              <a:extLst>
                <a:ext uri="{FF2B5EF4-FFF2-40B4-BE49-F238E27FC236}">
                  <a16:creationId xmlns:a16="http://schemas.microsoft.com/office/drawing/2014/main" id="{73EB80F7-76B5-47E9-990B-EA36BF89482F}"/>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0" name="グループ化 329">
            <a:extLst>
              <a:ext uri="{FF2B5EF4-FFF2-40B4-BE49-F238E27FC236}">
                <a16:creationId xmlns:a16="http://schemas.microsoft.com/office/drawing/2014/main" id="{FA3B51D7-AF7F-41E3-A004-0C1E71ED55A0}"/>
              </a:ext>
            </a:extLst>
          </p:cNvPr>
          <p:cNvGrpSpPr/>
          <p:nvPr/>
        </p:nvGrpSpPr>
        <p:grpSpPr>
          <a:xfrm>
            <a:off x="2767642" y="2376926"/>
            <a:ext cx="426043" cy="743613"/>
            <a:chOff x="3637229" y="1711146"/>
            <a:chExt cx="1304930" cy="2371753"/>
          </a:xfrm>
          <a:solidFill>
            <a:schemeClr val="bg1">
              <a:lumMod val="85000"/>
            </a:schemeClr>
          </a:solidFill>
        </p:grpSpPr>
        <p:sp>
          <p:nvSpPr>
            <p:cNvPr id="346" name="フリーフォーム: 図形 345">
              <a:extLst>
                <a:ext uri="{FF2B5EF4-FFF2-40B4-BE49-F238E27FC236}">
                  <a16:creationId xmlns:a16="http://schemas.microsoft.com/office/drawing/2014/main" id="{30F57592-665F-434E-827C-888EE3295EC4}"/>
                </a:ext>
              </a:extLst>
            </p:cNvPr>
            <p:cNvSpPr/>
            <p:nvPr/>
          </p:nvSpPr>
          <p:spPr>
            <a:xfrm>
              <a:off x="3637229" y="2257274"/>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7" name="楕円 346">
              <a:extLst>
                <a:ext uri="{FF2B5EF4-FFF2-40B4-BE49-F238E27FC236}">
                  <a16:creationId xmlns:a16="http://schemas.microsoft.com/office/drawing/2014/main" id="{61EB6F97-58A8-41FE-BB76-B6ADDDDED36E}"/>
                </a:ext>
              </a:extLst>
            </p:cNvPr>
            <p:cNvSpPr/>
            <p:nvPr/>
          </p:nvSpPr>
          <p:spPr>
            <a:xfrm>
              <a:off x="4009721" y="1711146"/>
              <a:ext cx="553617" cy="553617"/>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31" name="グループ化 330">
            <a:extLst>
              <a:ext uri="{FF2B5EF4-FFF2-40B4-BE49-F238E27FC236}">
                <a16:creationId xmlns:a16="http://schemas.microsoft.com/office/drawing/2014/main" id="{723314C0-9951-4ECC-8DFF-585AAE3125BB}"/>
              </a:ext>
            </a:extLst>
          </p:cNvPr>
          <p:cNvGrpSpPr/>
          <p:nvPr/>
        </p:nvGrpSpPr>
        <p:grpSpPr>
          <a:xfrm>
            <a:off x="2091391" y="2980377"/>
            <a:ext cx="426043" cy="743613"/>
            <a:chOff x="1254722" y="3319884"/>
            <a:chExt cx="1304930" cy="2371753"/>
          </a:xfrm>
          <a:solidFill>
            <a:schemeClr val="bg1">
              <a:lumMod val="85000"/>
            </a:schemeClr>
          </a:solidFill>
        </p:grpSpPr>
        <p:sp>
          <p:nvSpPr>
            <p:cNvPr id="344" name="フリーフォーム: 図形 343">
              <a:extLst>
                <a:ext uri="{FF2B5EF4-FFF2-40B4-BE49-F238E27FC236}">
                  <a16:creationId xmlns:a16="http://schemas.microsoft.com/office/drawing/2014/main" id="{59EA0CE8-5785-487D-BBFC-8DBF207FAFF7}"/>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5" name="楕円 344">
              <a:extLst>
                <a:ext uri="{FF2B5EF4-FFF2-40B4-BE49-F238E27FC236}">
                  <a16:creationId xmlns:a16="http://schemas.microsoft.com/office/drawing/2014/main" id="{3F9AF004-64CF-4E5C-B660-7F85D8A2B3C2}"/>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2" name="グループ化 331">
            <a:extLst>
              <a:ext uri="{FF2B5EF4-FFF2-40B4-BE49-F238E27FC236}">
                <a16:creationId xmlns:a16="http://schemas.microsoft.com/office/drawing/2014/main" id="{D9656B0B-E0FF-4BA5-BE27-26EE6A187A58}"/>
              </a:ext>
            </a:extLst>
          </p:cNvPr>
          <p:cNvGrpSpPr/>
          <p:nvPr/>
        </p:nvGrpSpPr>
        <p:grpSpPr>
          <a:xfrm>
            <a:off x="2417277" y="3798200"/>
            <a:ext cx="426043" cy="743613"/>
            <a:chOff x="1254722" y="3319884"/>
            <a:chExt cx="1304930" cy="2371753"/>
          </a:xfrm>
          <a:solidFill>
            <a:schemeClr val="bg1">
              <a:lumMod val="85000"/>
            </a:schemeClr>
          </a:solidFill>
        </p:grpSpPr>
        <p:sp>
          <p:nvSpPr>
            <p:cNvPr id="342" name="フリーフォーム: 図形 341">
              <a:extLst>
                <a:ext uri="{FF2B5EF4-FFF2-40B4-BE49-F238E27FC236}">
                  <a16:creationId xmlns:a16="http://schemas.microsoft.com/office/drawing/2014/main" id="{2B7459B2-8703-44A4-9B91-7D8DA2BE3E35}"/>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3" name="楕円 342">
              <a:extLst>
                <a:ext uri="{FF2B5EF4-FFF2-40B4-BE49-F238E27FC236}">
                  <a16:creationId xmlns:a16="http://schemas.microsoft.com/office/drawing/2014/main" id="{5D65EF31-C3C9-4DBC-9760-85F8F1298FBF}"/>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3" name="グループ化 332">
            <a:extLst>
              <a:ext uri="{FF2B5EF4-FFF2-40B4-BE49-F238E27FC236}">
                <a16:creationId xmlns:a16="http://schemas.microsoft.com/office/drawing/2014/main" id="{2D1A940B-3CA4-42B2-8F65-C0195B846701}"/>
              </a:ext>
            </a:extLst>
          </p:cNvPr>
          <p:cNvGrpSpPr/>
          <p:nvPr/>
        </p:nvGrpSpPr>
        <p:grpSpPr>
          <a:xfrm>
            <a:off x="3171378" y="4064141"/>
            <a:ext cx="426043" cy="743613"/>
            <a:chOff x="1254722" y="3319884"/>
            <a:chExt cx="1304930" cy="2371753"/>
          </a:xfrm>
          <a:solidFill>
            <a:schemeClr val="bg1">
              <a:lumMod val="85000"/>
            </a:schemeClr>
          </a:solidFill>
        </p:grpSpPr>
        <p:sp>
          <p:nvSpPr>
            <p:cNvPr id="340" name="フリーフォーム: 図形 339">
              <a:extLst>
                <a:ext uri="{FF2B5EF4-FFF2-40B4-BE49-F238E27FC236}">
                  <a16:creationId xmlns:a16="http://schemas.microsoft.com/office/drawing/2014/main" id="{F9CA0145-0849-42AB-9592-A3C3293CB82E}"/>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1" name="楕円 340">
              <a:extLst>
                <a:ext uri="{FF2B5EF4-FFF2-40B4-BE49-F238E27FC236}">
                  <a16:creationId xmlns:a16="http://schemas.microsoft.com/office/drawing/2014/main" id="{459BF798-5930-4E85-8B8B-9C8066393B0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4" name="グループ化 333">
            <a:extLst>
              <a:ext uri="{FF2B5EF4-FFF2-40B4-BE49-F238E27FC236}">
                <a16:creationId xmlns:a16="http://schemas.microsoft.com/office/drawing/2014/main" id="{340FBE65-4623-4DD9-B30E-F835CF49E335}"/>
              </a:ext>
            </a:extLst>
          </p:cNvPr>
          <p:cNvGrpSpPr/>
          <p:nvPr/>
        </p:nvGrpSpPr>
        <p:grpSpPr>
          <a:xfrm>
            <a:off x="3871626" y="4446617"/>
            <a:ext cx="426043" cy="743613"/>
            <a:chOff x="1254722" y="3319884"/>
            <a:chExt cx="1304930" cy="2371753"/>
          </a:xfrm>
          <a:solidFill>
            <a:schemeClr val="bg1">
              <a:lumMod val="85000"/>
            </a:schemeClr>
          </a:solidFill>
        </p:grpSpPr>
        <p:sp>
          <p:nvSpPr>
            <p:cNvPr id="338" name="フリーフォーム: 図形 337">
              <a:extLst>
                <a:ext uri="{FF2B5EF4-FFF2-40B4-BE49-F238E27FC236}">
                  <a16:creationId xmlns:a16="http://schemas.microsoft.com/office/drawing/2014/main" id="{751F1B31-540C-477B-B710-EECAED06A947}"/>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9" name="楕円 338">
              <a:extLst>
                <a:ext uri="{FF2B5EF4-FFF2-40B4-BE49-F238E27FC236}">
                  <a16:creationId xmlns:a16="http://schemas.microsoft.com/office/drawing/2014/main" id="{C6B6C7E6-8FEA-4958-964E-F9CF53D663FB}"/>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5" name="グループ化 334">
            <a:extLst>
              <a:ext uri="{FF2B5EF4-FFF2-40B4-BE49-F238E27FC236}">
                <a16:creationId xmlns:a16="http://schemas.microsoft.com/office/drawing/2014/main" id="{CF52596F-80FD-4D29-91E4-9E4380F7AB84}"/>
              </a:ext>
            </a:extLst>
          </p:cNvPr>
          <p:cNvGrpSpPr/>
          <p:nvPr/>
        </p:nvGrpSpPr>
        <p:grpSpPr>
          <a:xfrm>
            <a:off x="4565283" y="4953824"/>
            <a:ext cx="426043" cy="743613"/>
            <a:chOff x="1254722" y="3319884"/>
            <a:chExt cx="1304930" cy="2371753"/>
          </a:xfrm>
          <a:solidFill>
            <a:schemeClr val="bg1">
              <a:lumMod val="85000"/>
            </a:schemeClr>
          </a:solidFill>
        </p:grpSpPr>
        <p:sp>
          <p:nvSpPr>
            <p:cNvPr id="336" name="フリーフォーム: 図形 335">
              <a:extLst>
                <a:ext uri="{FF2B5EF4-FFF2-40B4-BE49-F238E27FC236}">
                  <a16:creationId xmlns:a16="http://schemas.microsoft.com/office/drawing/2014/main" id="{FAA0730F-C4D8-43E1-A04A-0D14E1E3C263}"/>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7" name="楕円 336">
              <a:extLst>
                <a:ext uri="{FF2B5EF4-FFF2-40B4-BE49-F238E27FC236}">
                  <a16:creationId xmlns:a16="http://schemas.microsoft.com/office/drawing/2014/main" id="{2DFED531-153E-4F01-AA12-A0095557A9E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9" name="グループ化 348">
            <a:extLst>
              <a:ext uri="{FF2B5EF4-FFF2-40B4-BE49-F238E27FC236}">
                <a16:creationId xmlns:a16="http://schemas.microsoft.com/office/drawing/2014/main" id="{55B65A55-473D-4E64-9FE0-0895F65B3F73}"/>
              </a:ext>
            </a:extLst>
          </p:cNvPr>
          <p:cNvGrpSpPr/>
          <p:nvPr/>
        </p:nvGrpSpPr>
        <p:grpSpPr>
          <a:xfrm>
            <a:off x="3674793" y="2000801"/>
            <a:ext cx="426043" cy="743613"/>
            <a:chOff x="1254722" y="3319884"/>
            <a:chExt cx="1304930" cy="2371753"/>
          </a:xfrm>
          <a:solidFill>
            <a:schemeClr val="bg1">
              <a:lumMod val="85000"/>
            </a:schemeClr>
          </a:solidFill>
        </p:grpSpPr>
        <p:sp>
          <p:nvSpPr>
            <p:cNvPr id="365" name="フリーフォーム: 図形 364">
              <a:extLst>
                <a:ext uri="{FF2B5EF4-FFF2-40B4-BE49-F238E27FC236}">
                  <a16:creationId xmlns:a16="http://schemas.microsoft.com/office/drawing/2014/main" id="{8C5EB70C-C84B-432E-9496-E649D09CE856}"/>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6" name="楕円 365">
              <a:extLst>
                <a:ext uri="{FF2B5EF4-FFF2-40B4-BE49-F238E27FC236}">
                  <a16:creationId xmlns:a16="http://schemas.microsoft.com/office/drawing/2014/main" id="{56F63CF9-06F8-4D92-B64B-FDDFA1473A9D}"/>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0" name="グループ化 349">
            <a:extLst>
              <a:ext uri="{FF2B5EF4-FFF2-40B4-BE49-F238E27FC236}">
                <a16:creationId xmlns:a16="http://schemas.microsoft.com/office/drawing/2014/main" id="{DC56082B-6A57-40BD-BAD9-73026F27B67A}"/>
              </a:ext>
            </a:extLst>
          </p:cNvPr>
          <p:cNvGrpSpPr/>
          <p:nvPr/>
        </p:nvGrpSpPr>
        <p:grpSpPr>
          <a:xfrm>
            <a:off x="4213330" y="2568989"/>
            <a:ext cx="426043" cy="743613"/>
            <a:chOff x="1254722" y="3319884"/>
            <a:chExt cx="1304930" cy="2371753"/>
          </a:xfrm>
          <a:solidFill>
            <a:schemeClr val="bg1">
              <a:lumMod val="85000"/>
            </a:schemeClr>
          </a:solidFill>
        </p:grpSpPr>
        <p:sp>
          <p:nvSpPr>
            <p:cNvPr id="363" name="フリーフォーム: 図形 362">
              <a:extLst>
                <a:ext uri="{FF2B5EF4-FFF2-40B4-BE49-F238E27FC236}">
                  <a16:creationId xmlns:a16="http://schemas.microsoft.com/office/drawing/2014/main" id="{54D1AF8A-B56F-4D45-B286-21E59E73D637}"/>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4" name="楕円 363">
              <a:extLst>
                <a:ext uri="{FF2B5EF4-FFF2-40B4-BE49-F238E27FC236}">
                  <a16:creationId xmlns:a16="http://schemas.microsoft.com/office/drawing/2014/main" id="{64B1958C-7BB4-4A40-927E-D6D28D790424}"/>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1" name="グループ化 350">
            <a:extLst>
              <a:ext uri="{FF2B5EF4-FFF2-40B4-BE49-F238E27FC236}">
                <a16:creationId xmlns:a16="http://schemas.microsoft.com/office/drawing/2014/main" id="{B579EA1A-2AA2-4B52-AD1B-869734B13124}"/>
              </a:ext>
            </a:extLst>
          </p:cNvPr>
          <p:cNvGrpSpPr/>
          <p:nvPr/>
        </p:nvGrpSpPr>
        <p:grpSpPr>
          <a:xfrm>
            <a:off x="4728437" y="2904305"/>
            <a:ext cx="426043" cy="743613"/>
            <a:chOff x="1254722" y="3319884"/>
            <a:chExt cx="1304930" cy="2371753"/>
          </a:xfrm>
          <a:solidFill>
            <a:schemeClr val="bg1">
              <a:lumMod val="85000"/>
            </a:schemeClr>
          </a:solidFill>
        </p:grpSpPr>
        <p:sp>
          <p:nvSpPr>
            <p:cNvPr id="361" name="フリーフォーム: 図形 360">
              <a:extLst>
                <a:ext uri="{FF2B5EF4-FFF2-40B4-BE49-F238E27FC236}">
                  <a16:creationId xmlns:a16="http://schemas.microsoft.com/office/drawing/2014/main" id="{ABDD44E9-5298-4E3A-B6F3-190981C7D65D}"/>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2" name="楕円 361">
              <a:extLst>
                <a:ext uri="{FF2B5EF4-FFF2-40B4-BE49-F238E27FC236}">
                  <a16:creationId xmlns:a16="http://schemas.microsoft.com/office/drawing/2014/main" id="{A5390DAF-8B4E-478C-9B7B-565EE54473CE}"/>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2" name="グループ化 351">
            <a:extLst>
              <a:ext uri="{FF2B5EF4-FFF2-40B4-BE49-F238E27FC236}">
                <a16:creationId xmlns:a16="http://schemas.microsoft.com/office/drawing/2014/main" id="{C6BB899E-B483-4F31-BD1D-99E8A25A6FAB}"/>
              </a:ext>
            </a:extLst>
          </p:cNvPr>
          <p:cNvGrpSpPr/>
          <p:nvPr/>
        </p:nvGrpSpPr>
        <p:grpSpPr>
          <a:xfrm>
            <a:off x="5171041" y="3212616"/>
            <a:ext cx="426043" cy="743613"/>
            <a:chOff x="1254722" y="3319884"/>
            <a:chExt cx="1304930" cy="2371753"/>
          </a:xfrm>
          <a:solidFill>
            <a:schemeClr val="bg1">
              <a:lumMod val="85000"/>
            </a:schemeClr>
          </a:solidFill>
        </p:grpSpPr>
        <p:sp>
          <p:nvSpPr>
            <p:cNvPr id="359" name="フリーフォーム: 図形 358">
              <a:extLst>
                <a:ext uri="{FF2B5EF4-FFF2-40B4-BE49-F238E27FC236}">
                  <a16:creationId xmlns:a16="http://schemas.microsoft.com/office/drawing/2014/main" id="{533D4916-E655-4A65-AF83-1ACDECCD8E70}"/>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0" name="楕円 359">
              <a:extLst>
                <a:ext uri="{FF2B5EF4-FFF2-40B4-BE49-F238E27FC236}">
                  <a16:creationId xmlns:a16="http://schemas.microsoft.com/office/drawing/2014/main" id="{804D5317-116B-4EFC-82EA-1919C878470B}"/>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3" name="グループ化 352">
            <a:extLst>
              <a:ext uri="{FF2B5EF4-FFF2-40B4-BE49-F238E27FC236}">
                <a16:creationId xmlns:a16="http://schemas.microsoft.com/office/drawing/2014/main" id="{899441B6-B003-4F1E-A4B4-D5C4EA158DA0}"/>
              </a:ext>
            </a:extLst>
          </p:cNvPr>
          <p:cNvGrpSpPr/>
          <p:nvPr/>
        </p:nvGrpSpPr>
        <p:grpSpPr>
          <a:xfrm>
            <a:off x="5723156" y="3674388"/>
            <a:ext cx="426043" cy="743613"/>
            <a:chOff x="1254722" y="3319884"/>
            <a:chExt cx="1304930" cy="2371753"/>
          </a:xfrm>
          <a:solidFill>
            <a:schemeClr val="bg1">
              <a:lumMod val="85000"/>
            </a:schemeClr>
          </a:solidFill>
        </p:grpSpPr>
        <p:sp>
          <p:nvSpPr>
            <p:cNvPr id="357" name="フリーフォーム: 図形 356">
              <a:extLst>
                <a:ext uri="{FF2B5EF4-FFF2-40B4-BE49-F238E27FC236}">
                  <a16:creationId xmlns:a16="http://schemas.microsoft.com/office/drawing/2014/main" id="{0FD498B6-C003-436E-9689-4875F001A171}"/>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8" name="楕円 357">
              <a:extLst>
                <a:ext uri="{FF2B5EF4-FFF2-40B4-BE49-F238E27FC236}">
                  <a16:creationId xmlns:a16="http://schemas.microsoft.com/office/drawing/2014/main" id="{29EAE89C-8D99-4C0D-9A39-576B5210C54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4" name="グループ化 353">
            <a:extLst>
              <a:ext uri="{FF2B5EF4-FFF2-40B4-BE49-F238E27FC236}">
                <a16:creationId xmlns:a16="http://schemas.microsoft.com/office/drawing/2014/main" id="{F2BCA621-FB61-4174-A8EA-11F36910D01C}"/>
              </a:ext>
            </a:extLst>
          </p:cNvPr>
          <p:cNvGrpSpPr/>
          <p:nvPr/>
        </p:nvGrpSpPr>
        <p:grpSpPr>
          <a:xfrm>
            <a:off x="6286503" y="3985911"/>
            <a:ext cx="426043" cy="743613"/>
            <a:chOff x="1254722" y="3319884"/>
            <a:chExt cx="1304930" cy="2371753"/>
          </a:xfrm>
          <a:solidFill>
            <a:schemeClr val="bg1">
              <a:lumMod val="85000"/>
            </a:schemeClr>
          </a:solidFill>
        </p:grpSpPr>
        <p:sp>
          <p:nvSpPr>
            <p:cNvPr id="355" name="フリーフォーム: 図形 354">
              <a:extLst>
                <a:ext uri="{FF2B5EF4-FFF2-40B4-BE49-F238E27FC236}">
                  <a16:creationId xmlns:a16="http://schemas.microsoft.com/office/drawing/2014/main" id="{2B9ACF9E-4646-4420-86F5-23986356AB6E}"/>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6" name="楕円 355">
              <a:extLst>
                <a:ext uri="{FF2B5EF4-FFF2-40B4-BE49-F238E27FC236}">
                  <a16:creationId xmlns:a16="http://schemas.microsoft.com/office/drawing/2014/main" id="{DDB0AEAB-8BB8-4214-8F1C-0C25E37B1176}"/>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8" name="グループ化 367">
            <a:extLst>
              <a:ext uri="{FF2B5EF4-FFF2-40B4-BE49-F238E27FC236}">
                <a16:creationId xmlns:a16="http://schemas.microsoft.com/office/drawing/2014/main" id="{48EF1646-B4E9-4107-84C8-D68FF6DBD383}"/>
              </a:ext>
            </a:extLst>
          </p:cNvPr>
          <p:cNvGrpSpPr/>
          <p:nvPr/>
        </p:nvGrpSpPr>
        <p:grpSpPr>
          <a:xfrm>
            <a:off x="3239744" y="2909437"/>
            <a:ext cx="426043" cy="743613"/>
            <a:chOff x="1254722" y="3319884"/>
            <a:chExt cx="1304930" cy="2371753"/>
          </a:xfrm>
          <a:solidFill>
            <a:schemeClr val="bg1">
              <a:lumMod val="85000"/>
            </a:schemeClr>
          </a:solidFill>
        </p:grpSpPr>
        <p:sp>
          <p:nvSpPr>
            <p:cNvPr id="384" name="フリーフォーム: 図形 383">
              <a:extLst>
                <a:ext uri="{FF2B5EF4-FFF2-40B4-BE49-F238E27FC236}">
                  <a16:creationId xmlns:a16="http://schemas.microsoft.com/office/drawing/2014/main" id="{6F600B2B-3B97-43D4-A3BF-0F86E7CFDE65}"/>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5" name="楕円 384">
              <a:extLst>
                <a:ext uri="{FF2B5EF4-FFF2-40B4-BE49-F238E27FC236}">
                  <a16:creationId xmlns:a16="http://schemas.microsoft.com/office/drawing/2014/main" id="{6025FE4B-D5FB-4981-A0DD-CF3DFA1AEFE4}"/>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9" name="グループ化 368">
            <a:extLst>
              <a:ext uri="{FF2B5EF4-FFF2-40B4-BE49-F238E27FC236}">
                <a16:creationId xmlns:a16="http://schemas.microsoft.com/office/drawing/2014/main" id="{B270981A-3A60-40B5-83A9-6D2ED3E7FF81}"/>
              </a:ext>
            </a:extLst>
          </p:cNvPr>
          <p:cNvGrpSpPr/>
          <p:nvPr/>
        </p:nvGrpSpPr>
        <p:grpSpPr>
          <a:xfrm>
            <a:off x="3759248" y="3452097"/>
            <a:ext cx="426043" cy="743613"/>
            <a:chOff x="1254722" y="3319884"/>
            <a:chExt cx="1304930" cy="2371753"/>
          </a:xfrm>
          <a:solidFill>
            <a:schemeClr val="bg1">
              <a:lumMod val="85000"/>
            </a:schemeClr>
          </a:solidFill>
        </p:grpSpPr>
        <p:sp>
          <p:nvSpPr>
            <p:cNvPr id="382" name="フリーフォーム: 図形 381">
              <a:extLst>
                <a:ext uri="{FF2B5EF4-FFF2-40B4-BE49-F238E27FC236}">
                  <a16:creationId xmlns:a16="http://schemas.microsoft.com/office/drawing/2014/main" id="{22922612-4087-4912-B4FF-FB832FD7FDC2}"/>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3" name="楕円 382">
              <a:extLst>
                <a:ext uri="{FF2B5EF4-FFF2-40B4-BE49-F238E27FC236}">
                  <a16:creationId xmlns:a16="http://schemas.microsoft.com/office/drawing/2014/main" id="{6383FC6E-A886-4995-9D3A-07C413A931E0}"/>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0" name="グループ化 369">
            <a:extLst>
              <a:ext uri="{FF2B5EF4-FFF2-40B4-BE49-F238E27FC236}">
                <a16:creationId xmlns:a16="http://schemas.microsoft.com/office/drawing/2014/main" id="{6E835E5E-E6A5-4CA8-8C46-18D8A5137416}"/>
              </a:ext>
            </a:extLst>
          </p:cNvPr>
          <p:cNvGrpSpPr/>
          <p:nvPr/>
        </p:nvGrpSpPr>
        <p:grpSpPr>
          <a:xfrm>
            <a:off x="4354073" y="3711413"/>
            <a:ext cx="426043" cy="743613"/>
            <a:chOff x="1254722" y="3319884"/>
            <a:chExt cx="1304930" cy="2371753"/>
          </a:xfrm>
          <a:solidFill>
            <a:schemeClr val="bg1">
              <a:lumMod val="85000"/>
            </a:schemeClr>
          </a:solidFill>
        </p:grpSpPr>
        <p:sp>
          <p:nvSpPr>
            <p:cNvPr id="380" name="フリーフォーム: 図形 379">
              <a:extLst>
                <a:ext uri="{FF2B5EF4-FFF2-40B4-BE49-F238E27FC236}">
                  <a16:creationId xmlns:a16="http://schemas.microsoft.com/office/drawing/2014/main" id="{517DFCAA-7280-4795-9D6A-4A6CB0E1B35D}"/>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1" name="楕円 380">
              <a:extLst>
                <a:ext uri="{FF2B5EF4-FFF2-40B4-BE49-F238E27FC236}">
                  <a16:creationId xmlns:a16="http://schemas.microsoft.com/office/drawing/2014/main" id="{67F72499-7C98-4194-8739-33C5D7AA2EB6}"/>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1" name="グループ化 370">
            <a:extLst>
              <a:ext uri="{FF2B5EF4-FFF2-40B4-BE49-F238E27FC236}">
                <a16:creationId xmlns:a16="http://schemas.microsoft.com/office/drawing/2014/main" id="{ABB34D9B-E322-418D-A2D5-59B34E00A5D8}"/>
              </a:ext>
            </a:extLst>
          </p:cNvPr>
          <p:cNvGrpSpPr/>
          <p:nvPr/>
        </p:nvGrpSpPr>
        <p:grpSpPr>
          <a:xfrm>
            <a:off x="4881463" y="4146915"/>
            <a:ext cx="426043" cy="743613"/>
            <a:chOff x="1254722" y="3319884"/>
            <a:chExt cx="1304930" cy="2371753"/>
          </a:xfrm>
          <a:solidFill>
            <a:schemeClr val="bg1">
              <a:lumMod val="85000"/>
            </a:schemeClr>
          </a:solidFill>
        </p:grpSpPr>
        <p:sp>
          <p:nvSpPr>
            <p:cNvPr id="378" name="フリーフォーム: 図形 377">
              <a:extLst>
                <a:ext uri="{FF2B5EF4-FFF2-40B4-BE49-F238E27FC236}">
                  <a16:creationId xmlns:a16="http://schemas.microsoft.com/office/drawing/2014/main" id="{BFFAF4CE-4A7F-4A49-BAAD-572FDC156506}"/>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9" name="楕円 378">
              <a:extLst>
                <a:ext uri="{FF2B5EF4-FFF2-40B4-BE49-F238E27FC236}">
                  <a16:creationId xmlns:a16="http://schemas.microsoft.com/office/drawing/2014/main" id="{AA9B5BC1-E53E-4632-8274-912E9F981AFE}"/>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2" name="グループ化 371">
            <a:extLst>
              <a:ext uri="{FF2B5EF4-FFF2-40B4-BE49-F238E27FC236}">
                <a16:creationId xmlns:a16="http://schemas.microsoft.com/office/drawing/2014/main" id="{DB95E505-9832-439B-B04D-A1DE08F2050D}"/>
              </a:ext>
            </a:extLst>
          </p:cNvPr>
          <p:cNvGrpSpPr/>
          <p:nvPr/>
        </p:nvGrpSpPr>
        <p:grpSpPr>
          <a:xfrm>
            <a:off x="5394000" y="4495487"/>
            <a:ext cx="426043" cy="743613"/>
            <a:chOff x="1254722" y="3319884"/>
            <a:chExt cx="1304930" cy="2371753"/>
          </a:xfrm>
          <a:solidFill>
            <a:schemeClr val="bg1">
              <a:lumMod val="85000"/>
            </a:schemeClr>
          </a:solidFill>
        </p:grpSpPr>
        <p:sp>
          <p:nvSpPr>
            <p:cNvPr id="376" name="フリーフォーム: 図形 375">
              <a:extLst>
                <a:ext uri="{FF2B5EF4-FFF2-40B4-BE49-F238E27FC236}">
                  <a16:creationId xmlns:a16="http://schemas.microsoft.com/office/drawing/2014/main" id="{1333877D-91CC-4C31-A603-3D20FCDE3881}"/>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7" name="楕円 376">
              <a:extLst>
                <a:ext uri="{FF2B5EF4-FFF2-40B4-BE49-F238E27FC236}">
                  <a16:creationId xmlns:a16="http://schemas.microsoft.com/office/drawing/2014/main" id="{C65BE1F1-47B9-42FE-A344-54D512DB854F}"/>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3" name="グループ化 372">
            <a:extLst>
              <a:ext uri="{FF2B5EF4-FFF2-40B4-BE49-F238E27FC236}">
                <a16:creationId xmlns:a16="http://schemas.microsoft.com/office/drawing/2014/main" id="{5A5F6A96-A05A-49DA-A891-3F975A909466}"/>
              </a:ext>
            </a:extLst>
          </p:cNvPr>
          <p:cNvGrpSpPr/>
          <p:nvPr/>
        </p:nvGrpSpPr>
        <p:grpSpPr>
          <a:xfrm>
            <a:off x="5942030" y="4984890"/>
            <a:ext cx="426043" cy="743613"/>
            <a:chOff x="1254722" y="3319884"/>
            <a:chExt cx="1304930" cy="2371753"/>
          </a:xfrm>
          <a:solidFill>
            <a:schemeClr val="bg1">
              <a:lumMod val="85000"/>
            </a:schemeClr>
          </a:solidFill>
        </p:grpSpPr>
        <p:sp>
          <p:nvSpPr>
            <p:cNvPr id="374" name="フリーフォーム: 図形 373">
              <a:extLst>
                <a:ext uri="{FF2B5EF4-FFF2-40B4-BE49-F238E27FC236}">
                  <a16:creationId xmlns:a16="http://schemas.microsoft.com/office/drawing/2014/main" id="{11AC968C-9529-4FBC-BE40-E5A77A76A558}"/>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5" name="楕円 374">
              <a:extLst>
                <a:ext uri="{FF2B5EF4-FFF2-40B4-BE49-F238E27FC236}">
                  <a16:creationId xmlns:a16="http://schemas.microsoft.com/office/drawing/2014/main" id="{ECA96645-A2F9-4F0B-841C-833540CEAA6D}"/>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7" name="グループ化 386">
            <a:extLst>
              <a:ext uri="{FF2B5EF4-FFF2-40B4-BE49-F238E27FC236}">
                <a16:creationId xmlns:a16="http://schemas.microsoft.com/office/drawing/2014/main" id="{B8F35D8B-0F9C-41D2-B942-6CB0DC7D4263}"/>
              </a:ext>
            </a:extLst>
          </p:cNvPr>
          <p:cNvGrpSpPr/>
          <p:nvPr/>
        </p:nvGrpSpPr>
        <p:grpSpPr>
          <a:xfrm>
            <a:off x="1508101" y="3614105"/>
            <a:ext cx="426043" cy="743613"/>
            <a:chOff x="1254722" y="3319884"/>
            <a:chExt cx="1304930" cy="2371753"/>
          </a:xfrm>
          <a:solidFill>
            <a:schemeClr val="bg1">
              <a:lumMod val="85000"/>
            </a:schemeClr>
          </a:solidFill>
        </p:grpSpPr>
        <p:sp>
          <p:nvSpPr>
            <p:cNvPr id="403" name="フリーフォーム: 図形 402">
              <a:extLst>
                <a:ext uri="{FF2B5EF4-FFF2-40B4-BE49-F238E27FC236}">
                  <a16:creationId xmlns:a16="http://schemas.microsoft.com/office/drawing/2014/main" id="{89C998CB-2A12-45DF-8AF3-5773961A1A1C}"/>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4" name="楕円 403">
              <a:extLst>
                <a:ext uri="{FF2B5EF4-FFF2-40B4-BE49-F238E27FC236}">
                  <a16:creationId xmlns:a16="http://schemas.microsoft.com/office/drawing/2014/main" id="{41FCD38D-96FB-472A-ACD4-F6660C332833}"/>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8" name="グループ化 387">
            <a:extLst>
              <a:ext uri="{FF2B5EF4-FFF2-40B4-BE49-F238E27FC236}">
                <a16:creationId xmlns:a16="http://schemas.microsoft.com/office/drawing/2014/main" id="{CB4271A9-AF2A-4288-B0B8-901571A01CF5}"/>
              </a:ext>
            </a:extLst>
          </p:cNvPr>
          <p:cNvGrpSpPr/>
          <p:nvPr/>
        </p:nvGrpSpPr>
        <p:grpSpPr>
          <a:xfrm>
            <a:off x="1647804" y="4505777"/>
            <a:ext cx="426043" cy="743613"/>
            <a:chOff x="1254722" y="3319884"/>
            <a:chExt cx="1304930" cy="2371753"/>
          </a:xfrm>
          <a:solidFill>
            <a:schemeClr val="bg1">
              <a:lumMod val="85000"/>
            </a:schemeClr>
          </a:solidFill>
        </p:grpSpPr>
        <p:sp>
          <p:nvSpPr>
            <p:cNvPr id="401" name="フリーフォーム: 図形 400">
              <a:extLst>
                <a:ext uri="{FF2B5EF4-FFF2-40B4-BE49-F238E27FC236}">
                  <a16:creationId xmlns:a16="http://schemas.microsoft.com/office/drawing/2014/main" id="{42854A62-2BDA-40A0-9E3C-10936D1C5163}"/>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2" name="楕円 401">
              <a:extLst>
                <a:ext uri="{FF2B5EF4-FFF2-40B4-BE49-F238E27FC236}">
                  <a16:creationId xmlns:a16="http://schemas.microsoft.com/office/drawing/2014/main" id="{6EE66279-F156-447D-9F97-395BE96A9C27}"/>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9" name="グループ化 388">
            <a:extLst>
              <a:ext uri="{FF2B5EF4-FFF2-40B4-BE49-F238E27FC236}">
                <a16:creationId xmlns:a16="http://schemas.microsoft.com/office/drawing/2014/main" id="{C86798FE-997E-465B-BE74-648065F9C4A1}"/>
              </a:ext>
            </a:extLst>
          </p:cNvPr>
          <p:cNvGrpSpPr/>
          <p:nvPr/>
        </p:nvGrpSpPr>
        <p:grpSpPr>
          <a:xfrm>
            <a:off x="2278879" y="4760312"/>
            <a:ext cx="426043" cy="743613"/>
            <a:chOff x="1254722" y="3319884"/>
            <a:chExt cx="1304930" cy="2371753"/>
          </a:xfrm>
          <a:solidFill>
            <a:schemeClr val="bg1">
              <a:lumMod val="85000"/>
            </a:schemeClr>
          </a:solidFill>
        </p:grpSpPr>
        <p:sp>
          <p:nvSpPr>
            <p:cNvPr id="399" name="フリーフォーム: 図形 398">
              <a:extLst>
                <a:ext uri="{FF2B5EF4-FFF2-40B4-BE49-F238E27FC236}">
                  <a16:creationId xmlns:a16="http://schemas.microsoft.com/office/drawing/2014/main" id="{51E0973F-2417-47E7-A464-9F077369B743}"/>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0" name="楕円 399">
              <a:extLst>
                <a:ext uri="{FF2B5EF4-FFF2-40B4-BE49-F238E27FC236}">
                  <a16:creationId xmlns:a16="http://schemas.microsoft.com/office/drawing/2014/main" id="{AF0CC587-36D7-48C2-BA50-822A728CBFE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0" name="グループ化 389">
            <a:extLst>
              <a:ext uri="{FF2B5EF4-FFF2-40B4-BE49-F238E27FC236}">
                <a16:creationId xmlns:a16="http://schemas.microsoft.com/office/drawing/2014/main" id="{6B61FC75-97FB-42B4-B680-01A8C3689281}"/>
              </a:ext>
            </a:extLst>
          </p:cNvPr>
          <p:cNvGrpSpPr/>
          <p:nvPr/>
        </p:nvGrpSpPr>
        <p:grpSpPr>
          <a:xfrm>
            <a:off x="3415994" y="5417181"/>
            <a:ext cx="426043" cy="743613"/>
            <a:chOff x="1254722" y="3319884"/>
            <a:chExt cx="1304930" cy="2371753"/>
          </a:xfrm>
          <a:solidFill>
            <a:schemeClr val="bg1">
              <a:lumMod val="85000"/>
            </a:schemeClr>
          </a:solidFill>
        </p:grpSpPr>
        <p:sp>
          <p:nvSpPr>
            <p:cNvPr id="397" name="フリーフォーム: 図形 396">
              <a:extLst>
                <a:ext uri="{FF2B5EF4-FFF2-40B4-BE49-F238E27FC236}">
                  <a16:creationId xmlns:a16="http://schemas.microsoft.com/office/drawing/2014/main" id="{946FAAF1-980A-4B71-851B-4FEE75B7B778}"/>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8" name="楕円 397">
              <a:extLst>
                <a:ext uri="{FF2B5EF4-FFF2-40B4-BE49-F238E27FC236}">
                  <a16:creationId xmlns:a16="http://schemas.microsoft.com/office/drawing/2014/main" id="{8CEEC79C-8D6A-407F-8411-5CFABCCFD282}"/>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1" name="グループ化 390">
            <a:extLst>
              <a:ext uri="{FF2B5EF4-FFF2-40B4-BE49-F238E27FC236}">
                <a16:creationId xmlns:a16="http://schemas.microsoft.com/office/drawing/2014/main" id="{2F6CB7B1-49F0-4952-82BE-88665C2DE56A}"/>
              </a:ext>
            </a:extLst>
          </p:cNvPr>
          <p:cNvGrpSpPr/>
          <p:nvPr/>
        </p:nvGrpSpPr>
        <p:grpSpPr>
          <a:xfrm>
            <a:off x="2916387" y="4919045"/>
            <a:ext cx="426043" cy="743613"/>
            <a:chOff x="1254722" y="3319884"/>
            <a:chExt cx="1304930" cy="2371753"/>
          </a:xfrm>
          <a:solidFill>
            <a:schemeClr val="bg1">
              <a:lumMod val="85000"/>
            </a:schemeClr>
          </a:solidFill>
        </p:grpSpPr>
        <p:sp>
          <p:nvSpPr>
            <p:cNvPr id="395" name="フリーフォーム: 図形 394">
              <a:extLst>
                <a:ext uri="{FF2B5EF4-FFF2-40B4-BE49-F238E27FC236}">
                  <a16:creationId xmlns:a16="http://schemas.microsoft.com/office/drawing/2014/main" id="{70C97180-57C7-4268-9909-86F20C232185}"/>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6" name="楕円 395">
              <a:extLst>
                <a:ext uri="{FF2B5EF4-FFF2-40B4-BE49-F238E27FC236}">
                  <a16:creationId xmlns:a16="http://schemas.microsoft.com/office/drawing/2014/main" id="{C905A0DE-4426-4568-B8E8-F2793E9C8093}"/>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2" name="グループ化 391">
            <a:extLst>
              <a:ext uri="{FF2B5EF4-FFF2-40B4-BE49-F238E27FC236}">
                <a16:creationId xmlns:a16="http://schemas.microsoft.com/office/drawing/2014/main" id="{2CB62066-A2FE-40FA-A676-4265F2BCFAD5}"/>
              </a:ext>
            </a:extLst>
          </p:cNvPr>
          <p:cNvGrpSpPr/>
          <p:nvPr/>
        </p:nvGrpSpPr>
        <p:grpSpPr>
          <a:xfrm>
            <a:off x="4092511" y="5607117"/>
            <a:ext cx="426043" cy="743613"/>
            <a:chOff x="1254720" y="3319884"/>
            <a:chExt cx="1304929" cy="2371754"/>
          </a:xfrm>
          <a:solidFill>
            <a:schemeClr val="bg1">
              <a:lumMod val="85000"/>
            </a:schemeClr>
          </a:solidFill>
        </p:grpSpPr>
        <p:sp>
          <p:nvSpPr>
            <p:cNvPr id="393" name="フリーフォーム: 図形 392">
              <a:extLst>
                <a:ext uri="{FF2B5EF4-FFF2-40B4-BE49-F238E27FC236}">
                  <a16:creationId xmlns:a16="http://schemas.microsoft.com/office/drawing/2014/main" id="{F43546B5-CF47-48D9-87E9-ED0DF604E922}"/>
                </a:ext>
              </a:extLst>
            </p:cNvPr>
            <p:cNvSpPr/>
            <p:nvPr/>
          </p:nvSpPr>
          <p:spPr>
            <a:xfrm>
              <a:off x="1254720" y="3866013"/>
              <a:ext cx="1304929"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4" name="楕円 393">
              <a:extLst>
                <a:ext uri="{FF2B5EF4-FFF2-40B4-BE49-F238E27FC236}">
                  <a16:creationId xmlns:a16="http://schemas.microsoft.com/office/drawing/2014/main" id="{1CB98CBF-898A-493B-A45A-4B966E9EFB8A}"/>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5" name="グループ化 404">
            <a:extLst>
              <a:ext uri="{FF2B5EF4-FFF2-40B4-BE49-F238E27FC236}">
                <a16:creationId xmlns:a16="http://schemas.microsoft.com/office/drawing/2014/main" id="{042BF971-E738-4164-927D-2466B8B1CC88}"/>
              </a:ext>
            </a:extLst>
          </p:cNvPr>
          <p:cNvGrpSpPr/>
          <p:nvPr/>
        </p:nvGrpSpPr>
        <p:grpSpPr>
          <a:xfrm>
            <a:off x="5172074" y="5491431"/>
            <a:ext cx="426043" cy="743613"/>
            <a:chOff x="1254722" y="3319884"/>
            <a:chExt cx="1304930" cy="2371753"/>
          </a:xfrm>
          <a:solidFill>
            <a:schemeClr val="bg1">
              <a:lumMod val="85000"/>
            </a:schemeClr>
          </a:solidFill>
        </p:grpSpPr>
        <p:sp>
          <p:nvSpPr>
            <p:cNvPr id="406" name="フリーフォーム: 図形 405">
              <a:extLst>
                <a:ext uri="{FF2B5EF4-FFF2-40B4-BE49-F238E27FC236}">
                  <a16:creationId xmlns:a16="http://schemas.microsoft.com/office/drawing/2014/main" id="{C98B810F-3DE8-4C42-91A6-2C5F00E75A13}"/>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7" name="楕円 406">
              <a:extLst>
                <a:ext uri="{FF2B5EF4-FFF2-40B4-BE49-F238E27FC236}">
                  <a16:creationId xmlns:a16="http://schemas.microsoft.com/office/drawing/2014/main" id="{79A6ADA0-EBD4-42E6-92D8-AAADE3B5BFB5}"/>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8" name="グループ化 407">
            <a:extLst>
              <a:ext uri="{FF2B5EF4-FFF2-40B4-BE49-F238E27FC236}">
                <a16:creationId xmlns:a16="http://schemas.microsoft.com/office/drawing/2014/main" id="{9BDFC3A1-EE32-4D13-B0CB-BA93077F847E}"/>
              </a:ext>
            </a:extLst>
          </p:cNvPr>
          <p:cNvGrpSpPr/>
          <p:nvPr/>
        </p:nvGrpSpPr>
        <p:grpSpPr>
          <a:xfrm>
            <a:off x="6690105" y="4645918"/>
            <a:ext cx="426043" cy="743613"/>
            <a:chOff x="1254722" y="3319884"/>
            <a:chExt cx="1304930" cy="2371753"/>
          </a:xfrm>
          <a:solidFill>
            <a:schemeClr val="bg1">
              <a:lumMod val="85000"/>
            </a:schemeClr>
          </a:solidFill>
        </p:grpSpPr>
        <p:sp>
          <p:nvSpPr>
            <p:cNvPr id="409" name="フリーフォーム: 図形 408">
              <a:extLst>
                <a:ext uri="{FF2B5EF4-FFF2-40B4-BE49-F238E27FC236}">
                  <a16:creationId xmlns:a16="http://schemas.microsoft.com/office/drawing/2014/main" id="{4F77C2B7-B38B-4525-9782-3B587F8BC6FC}"/>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0" name="楕円 409">
              <a:extLst>
                <a:ext uri="{FF2B5EF4-FFF2-40B4-BE49-F238E27FC236}">
                  <a16:creationId xmlns:a16="http://schemas.microsoft.com/office/drawing/2014/main" id="{4CB80C62-0439-4B3C-8FB8-E172BF5CF8D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15" name="直線コネクタ 414">
            <a:extLst>
              <a:ext uri="{FF2B5EF4-FFF2-40B4-BE49-F238E27FC236}">
                <a16:creationId xmlns:a16="http://schemas.microsoft.com/office/drawing/2014/main" id="{18F967ED-3752-44BB-959C-D93FB7E76E14}"/>
              </a:ext>
            </a:extLst>
          </p:cNvPr>
          <p:cNvCxnSpPr/>
          <p:nvPr/>
        </p:nvCxnSpPr>
        <p:spPr>
          <a:xfrm flipH="1" flipV="1">
            <a:off x="2819245" y="1222189"/>
            <a:ext cx="473748" cy="7492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正方形/長方形 415">
            <a:extLst>
              <a:ext uri="{FF2B5EF4-FFF2-40B4-BE49-F238E27FC236}">
                <a16:creationId xmlns:a16="http://schemas.microsoft.com/office/drawing/2014/main" id="{FAB8F076-827A-4083-9EAF-2702E5D4F2EB}"/>
              </a:ext>
            </a:extLst>
          </p:cNvPr>
          <p:cNvSpPr/>
          <p:nvPr/>
        </p:nvSpPr>
        <p:spPr>
          <a:xfrm>
            <a:off x="940101" y="509167"/>
            <a:ext cx="3655082" cy="70597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t>筑波大学関係者　３２人</a:t>
            </a:r>
          </a:p>
        </p:txBody>
      </p:sp>
      <p:grpSp>
        <p:nvGrpSpPr>
          <p:cNvPr id="429" name="グループ化 428">
            <a:extLst>
              <a:ext uri="{FF2B5EF4-FFF2-40B4-BE49-F238E27FC236}">
                <a16:creationId xmlns:a16="http://schemas.microsoft.com/office/drawing/2014/main" id="{6F543E76-D72D-47C4-A23E-DD70B704F22A}"/>
              </a:ext>
            </a:extLst>
          </p:cNvPr>
          <p:cNvGrpSpPr/>
          <p:nvPr/>
        </p:nvGrpSpPr>
        <p:grpSpPr>
          <a:xfrm>
            <a:off x="5720538" y="3681439"/>
            <a:ext cx="426043" cy="743613"/>
            <a:chOff x="1254722" y="3319884"/>
            <a:chExt cx="1304930" cy="2371753"/>
          </a:xfrm>
          <a:solidFill>
            <a:srgbClr val="2E75B6"/>
          </a:solidFill>
        </p:grpSpPr>
        <p:sp>
          <p:nvSpPr>
            <p:cNvPr id="430" name="フリーフォーム: 図形 429">
              <a:extLst>
                <a:ext uri="{FF2B5EF4-FFF2-40B4-BE49-F238E27FC236}">
                  <a16:creationId xmlns:a16="http://schemas.microsoft.com/office/drawing/2014/main" id="{D4ADD9AC-6EAA-4456-8E8D-A08274E58AFD}"/>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1" name="楕円 430">
              <a:extLst>
                <a:ext uri="{FF2B5EF4-FFF2-40B4-BE49-F238E27FC236}">
                  <a16:creationId xmlns:a16="http://schemas.microsoft.com/office/drawing/2014/main" id="{F7396537-E9FA-4720-9F21-53DFD7B337C6}"/>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2" name="グループ化 431">
            <a:extLst>
              <a:ext uri="{FF2B5EF4-FFF2-40B4-BE49-F238E27FC236}">
                <a16:creationId xmlns:a16="http://schemas.microsoft.com/office/drawing/2014/main" id="{223793E1-B238-4F78-9F19-3FF426928E8A}"/>
              </a:ext>
            </a:extLst>
          </p:cNvPr>
          <p:cNvGrpSpPr/>
          <p:nvPr/>
        </p:nvGrpSpPr>
        <p:grpSpPr>
          <a:xfrm>
            <a:off x="3237126" y="2916488"/>
            <a:ext cx="426043" cy="743613"/>
            <a:chOff x="1254722" y="3319884"/>
            <a:chExt cx="1304930" cy="2371753"/>
          </a:xfrm>
          <a:solidFill>
            <a:srgbClr val="2E75B6"/>
          </a:solidFill>
        </p:grpSpPr>
        <p:sp>
          <p:nvSpPr>
            <p:cNvPr id="433" name="フリーフォーム: 図形 432">
              <a:extLst>
                <a:ext uri="{FF2B5EF4-FFF2-40B4-BE49-F238E27FC236}">
                  <a16:creationId xmlns:a16="http://schemas.microsoft.com/office/drawing/2014/main" id="{D521F82A-C19E-4709-B5D5-02A756B6AD4A}"/>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4" name="楕円 433">
              <a:extLst>
                <a:ext uri="{FF2B5EF4-FFF2-40B4-BE49-F238E27FC236}">
                  <a16:creationId xmlns:a16="http://schemas.microsoft.com/office/drawing/2014/main" id="{9F04FF2A-762B-4B05-94C8-74FB5B7E6AD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5" name="グループ化 434">
            <a:extLst>
              <a:ext uri="{FF2B5EF4-FFF2-40B4-BE49-F238E27FC236}">
                <a16:creationId xmlns:a16="http://schemas.microsoft.com/office/drawing/2014/main" id="{F05BC4C2-8532-4948-9C2A-B25AE899588F}"/>
              </a:ext>
            </a:extLst>
          </p:cNvPr>
          <p:cNvGrpSpPr/>
          <p:nvPr/>
        </p:nvGrpSpPr>
        <p:grpSpPr>
          <a:xfrm>
            <a:off x="4351455" y="3718464"/>
            <a:ext cx="426043" cy="743613"/>
            <a:chOff x="1254722" y="3319884"/>
            <a:chExt cx="1304930" cy="2371753"/>
          </a:xfrm>
          <a:solidFill>
            <a:srgbClr val="2E75B6"/>
          </a:solidFill>
        </p:grpSpPr>
        <p:sp>
          <p:nvSpPr>
            <p:cNvPr id="436" name="フリーフォーム: 図形 435">
              <a:extLst>
                <a:ext uri="{FF2B5EF4-FFF2-40B4-BE49-F238E27FC236}">
                  <a16:creationId xmlns:a16="http://schemas.microsoft.com/office/drawing/2014/main" id="{C2580019-CE78-4B96-8944-C19B54201E81}"/>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7" name="楕円 436">
              <a:extLst>
                <a:ext uri="{FF2B5EF4-FFF2-40B4-BE49-F238E27FC236}">
                  <a16:creationId xmlns:a16="http://schemas.microsoft.com/office/drawing/2014/main" id="{AAFBC242-491E-40E2-B971-C89539E3D091}"/>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8" name="グループ化 437">
            <a:extLst>
              <a:ext uri="{FF2B5EF4-FFF2-40B4-BE49-F238E27FC236}">
                <a16:creationId xmlns:a16="http://schemas.microsoft.com/office/drawing/2014/main" id="{4D433C33-1F07-4598-BD21-D71B75428135}"/>
              </a:ext>
            </a:extLst>
          </p:cNvPr>
          <p:cNvGrpSpPr/>
          <p:nvPr/>
        </p:nvGrpSpPr>
        <p:grpSpPr>
          <a:xfrm>
            <a:off x="3421233" y="5411244"/>
            <a:ext cx="426043" cy="743613"/>
            <a:chOff x="1254722" y="3319884"/>
            <a:chExt cx="1304930" cy="2371753"/>
          </a:xfrm>
          <a:solidFill>
            <a:srgbClr val="2E75B6"/>
          </a:solidFill>
        </p:grpSpPr>
        <p:sp>
          <p:nvSpPr>
            <p:cNvPr id="439" name="フリーフォーム: 図形 438">
              <a:extLst>
                <a:ext uri="{FF2B5EF4-FFF2-40B4-BE49-F238E27FC236}">
                  <a16:creationId xmlns:a16="http://schemas.microsoft.com/office/drawing/2014/main" id="{4100BA4B-201C-439B-B31D-25F66B68EFF2}"/>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0" name="楕円 439">
              <a:extLst>
                <a:ext uri="{FF2B5EF4-FFF2-40B4-BE49-F238E27FC236}">
                  <a16:creationId xmlns:a16="http://schemas.microsoft.com/office/drawing/2014/main" id="{D7719337-DCBD-4B1C-BBE2-4ACE628584FF}"/>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2" name="グループ化 441">
            <a:extLst>
              <a:ext uri="{FF2B5EF4-FFF2-40B4-BE49-F238E27FC236}">
                <a16:creationId xmlns:a16="http://schemas.microsoft.com/office/drawing/2014/main" id="{738C9738-05CE-4929-A3F3-A613371F1328}"/>
              </a:ext>
            </a:extLst>
          </p:cNvPr>
          <p:cNvGrpSpPr/>
          <p:nvPr/>
        </p:nvGrpSpPr>
        <p:grpSpPr>
          <a:xfrm>
            <a:off x="2424434" y="3805251"/>
            <a:ext cx="426043" cy="743613"/>
            <a:chOff x="1254722" y="3319884"/>
            <a:chExt cx="1304930" cy="2371753"/>
          </a:xfrm>
          <a:solidFill>
            <a:srgbClr val="FF0000"/>
          </a:solidFill>
        </p:grpSpPr>
        <p:sp>
          <p:nvSpPr>
            <p:cNvPr id="443" name="フリーフォーム: 図形 442">
              <a:extLst>
                <a:ext uri="{FF2B5EF4-FFF2-40B4-BE49-F238E27FC236}">
                  <a16:creationId xmlns:a16="http://schemas.microsoft.com/office/drawing/2014/main" id="{5672983C-C69E-4701-9534-D74351ADCB12}"/>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4" name="楕円 443">
              <a:extLst>
                <a:ext uri="{FF2B5EF4-FFF2-40B4-BE49-F238E27FC236}">
                  <a16:creationId xmlns:a16="http://schemas.microsoft.com/office/drawing/2014/main" id="{1A18412B-AE61-4324-8673-55E6158BD598}"/>
                </a:ext>
              </a:extLst>
            </p:cNvPr>
            <p:cNvSpPr/>
            <p:nvPr/>
          </p:nvSpPr>
          <p:spPr>
            <a:xfrm>
              <a:off x="1627218" y="3319884"/>
              <a:ext cx="553616" cy="553616"/>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7" name="吹き出し: 線 446">
            <a:extLst>
              <a:ext uri="{FF2B5EF4-FFF2-40B4-BE49-F238E27FC236}">
                <a16:creationId xmlns:a16="http://schemas.microsoft.com/office/drawing/2014/main" id="{C6F6D32B-63DE-4C37-A121-34F6265428C4}"/>
              </a:ext>
            </a:extLst>
          </p:cNvPr>
          <p:cNvSpPr/>
          <p:nvPr/>
        </p:nvSpPr>
        <p:spPr>
          <a:xfrm flipH="1">
            <a:off x="115617" y="2508278"/>
            <a:ext cx="2272543" cy="581785"/>
          </a:xfrm>
          <a:prstGeom prst="borderCallout1">
            <a:avLst>
              <a:gd name="adj1" fmla="val 44175"/>
              <a:gd name="adj2" fmla="val -641"/>
              <a:gd name="adj3" fmla="val 215354"/>
              <a:gd name="adj4" fmla="val -114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ちょい飲み</a:t>
            </a:r>
            <a:r>
              <a:rPr kumimoji="1" lang="ja-JP" altLang="en-US" sz="2400" dirty="0"/>
              <a:t>客</a:t>
            </a:r>
          </a:p>
        </p:txBody>
      </p:sp>
    </p:spTree>
    <p:extLst>
      <p:ext uri="{BB962C8B-B14F-4D97-AF65-F5344CB8AC3E}">
        <p14:creationId xmlns:p14="http://schemas.microsoft.com/office/powerpoint/2010/main" val="117021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5"/>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2000" fill="hold"/>
                                        <p:tgtEl>
                                          <p:spTgt spid="432"/>
                                        </p:tgtEl>
                                      </p:cBhvr>
                                      <p:by x="150000" y="150000"/>
                                    </p:animScale>
                                  </p:childTnLst>
                                </p:cTn>
                              </p:par>
                              <p:par>
                                <p:cTn id="15" presetID="6" presetClass="emph" presetSubtype="0" fill="hold" nodeType="withEffect">
                                  <p:stCondLst>
                                    <p:cond delay="0"/>
                                  </p:stCondLst>
                                  <p:childTnLst>
                                    <p:animScale>
                                      <p:cBhvr>
                                        <p:cTn id="16" dur="2000" fill="hold"/>
                                        <p:tgtEl>
                                          <p:spTgt spid="429"/>
                                        </p:tgtEl>
                                      </p:cBhvr>
                                      <p:by x="150000" y="150000"/>
                                    </p:animScale>
                                  </p:childTnLst>
                                </p:cTn>
                              </p:par>
                              <p:par>
                                <p:cTn id="17" presetID="6" presetClass="emph" presetSubtype="0" fill="hold" nodeType="withEffect">
                                  <p:stCondLst>
                                    <p:cond delay="0"/>
                                  </p:stCondLst>
                                  <p:childTnLst>
                                    <p:animScale>
                                      <p:cBhvr>
                                        <p:cTn id="18" dur="2000" fill="hold"/>
                                        <p:tgtEl>
                                          <p:spTgt spid="438"/>
                                        </p:tgtEl>
                                      </p:cBhvr>
                                      <p:by x="150000" y="150000"/>
                                    </p:animScale>
                                  </p:childTnLst>
                                </p:cTn>
                              </p:par>
                              <p:par>
                                <p:cTn id="19" presetID="6" presetClass="emph" presetSubtype="0" fill="hold" nodeType="withEffect">
                                  <p:stCondLst>
                                    <p:cond delay="0"/>
                                  </p:stCondLst>
                                  <p:childTnLst>
                                    <p:animScale>
                                      <p:cBhvr>
                                        <p:cTn id="20" dur="2000" fill="hold"/>
                                        <p:tgtEl>
                                          <p:spTgt spid="435"/>
                                        </p:tgtEl>
                                      </p:cBhvr>
                                      <p:by x="150000" y="150000"/>
                                    </p:animScale>
                                  </p:childTnLst>
                                </p:cTn>
                              </p:par>
                              <p:par>
                                <p:cTn id="21" presetID="1" presetClass="exit" presetSubtype="0" fill="hold" nodeType="withEffect">
                                  <p:stCondLst>
                                    <p:cond delay="0"/>
                                  </p:stCondLst>
                                  <p:childTnLst>
                                    <p:set>
                                      <p:cBhvr>
                                        <p:cTn id="22" dur="1" fill="hold">
                                          <p:stCondLst>
                                            <p:cond delay="0"/>
                                          </p:stCondLst>
                                        </p:cTn>
                                        <p:tgtEl>
                                          <p:spTgt spid="36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9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7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5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45"/>
                                        </p:tgtEl>
                                        <p:attrNameLst>
                                          <p:attrName>style.visibility</p:attrName>
                                        </p:attrNameLst>
                                      </p:cBhvr>
                                      <p:to>
                                        <p:strVal val="visible"/>
                                      </p:to>
                                    </p:set>
                                    <p:animEffect transition="in" filter="fade">
                                      <p:cBhvr>
                                        <p:cTn id="31" dur="500"/>
                                        <p:tgtEl>
                                          <p:spTgt spid="44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332"/>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42"/>
                                        </p:tgtEl>
                                        <p:attrNameLst>
                                          <p:attrName>style.visibility</p:attrName>
                                        </p:attrNameLst>
                                      </p:cBhvr>
                                      <p:to>
                                        <p:strVal val="visible"/>
                                      </p:to>
                                    </p:set>
                                  </p:childTnLst>
                                </p:cTn>
                              </p:par>
                              <p:par>
                                <p:cTn id="38" presetID="6" presetClass="emph" presetSubtype="0" fill="hold" nodeType="withEffect">
                                  <p:stCondLst>
                                    <p:cond delay="0"/>
                                  </p:stCondLst>
                                  <p:childTnLst>
                                    <p:animScale>
                                      <p:cBhvr>
                                        <p:cTn id="39" dur="2000" fill="hold"/>
                                        <p:tgtEl>
                                          <p:spTgt spid="442"/>
                                        </p:tgtEl>
                                      </p:cBhvr>
                                      <p:by x="150000" y="150000"/>
                                    </p:animScale>
                                  </p:childTnLst>
                                </p:cTn>
                              </p:par>
                              <p:par>
                                <p:cTn id="40" presetID="10" presetClass="entr" presetSubtype="0" fill="hold" grpId="0" nodeType="withEffect">
                                  <p:stCondLst>
                                    <p:cond delay="0"/>
                                  </p:stCondLst>
                                  <p:childTnLst>
                                    <p:set>
                                      <p:cBhvr>
                                        <p:cTn id="41" dur="1" fill="hold">
                                          <p:stCondLst>
                                            <p:cond delay="0"/>
                                          </p:stCondLst>
                                        </p:cTn>
                                        <p:tgtEl>
                                          <p:spTgt spid="447"/>
                                        </p:tgtEl>
                                        <p:attrNameLst>
                                          <p:attrName>style.visibility</p:attrName>
                                        </p:attrNameLst>
                                      </p:cBhvr>
                                      <p:to>
                                        <p:strVal val="visible"/>
                                      </p:to>
                                    </p:set>
                                    <p:animEffect transition="in" filter="fade">
                                      <p:cBhvr>
                                        <p:cTn id="42"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0" animBg="1"/>
      <p:bldP spid="4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D3B36D6-8B05-4777-A047-44A9C8449CF0}"/>
              </a:ext>
            </a:extLst>
          </p:cNvPr>
          <p:cNvSpPr/>
          <p:nvPr/>
        </p:nvSpPr>
        <p:spPr>
          <a:xfrm>
            <a:off x="3018709" y="2529590"/>
            <a:ext cx="3290830" cy="14182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latin typeface="+mn-ea"/>
              </a:rPr>
              <a:t>32</a:t>
            </a:r>
            <a:r>
              <a:rPr lang="ja-JP" altLang="en-US" sz="2800" dirty="0">
                <a:latin typeface="+mn-ea"/>
              </a:rPr>
              <a:t>人に</a:t>
            </a:r>
            <a:r>
              <a:rPr lang="en-US" altLang="ja-JP" sz="2800" dirty="0">
                <a:latin typeface="+mn-ea"/>
              </a:rPr>
              <a:t>1</a:t>
            </a:r>
            <a:r>
              <a:rPr lang="ja-JP" altLang="en-US" sz="2800" dirty="0">
                <a:latin typeface="+mn-ea"/>
              </a:rPr>
              <a:t>人が</a:t>
            </a:r>
            <a:endParaRPr lang="en-US" altLang="ja-JP" sz="2800" dirty="0">
              <a:latin typeface="+mn-ea"/>
            </a:endParaRPr>
          </a:p>
          <a:p>
            <a:pPr algn="ctr"/>
            <a:r>
              <a:rPr lang="ja-JP" altLang="en-US" sz="2800" dirty="0">
                <a:latin typeface="+mn-ea"/>
              </a:rPr>
              <a:t>ちょい飲みする</a:t>
            </a:r>
            <a:endParaRPr kumimoji="1" lang="en-US" altLang="ja-JP" sz="2800" dirty="0">
              <a:latin typeface="+mn-ea"/>
            </a:endParaRPr>
          </a:p>
        </p:txBody>
      </p:sp>
      <p:pic>
        <p:nvPicPr>
          <p:cNvPr id="9" name="図 8">
            <a:extLst>
              <a:ext uri="{FF2B5EF4-FFF2-40B4-BE49-F238E27FC236}">
                <a16:creationId xmlns:a16="http://schemas.microsoft.com/office/drawing/2014/main" id="{B0B277F7-8E4A-488C-A709-E9569218D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476250"/>
            <a:ext cx="2862263" cy="1908175"/>
          </a:xfrm>
          <a:prstGeom prst="rect">
            <a:avLst/>
          </a:prstGeom>
        </p:spPr>
      </p:pic>
      <p:grpSp>
        <p:nvGrpSpPr>
          <p:cNvPr id="47" name="グループ化 46">
            <a:extLst>
              <a:ext uri="{FF2B5EF4-FFF2-40B4-BE49-F238E27FC236}">
                <a16:creationId xmlns:a16="http://schemas.microsoft.com/office/drawing/2014/main" id="{4D74E655-3565-45D2-A2B5-20E1ADECA88E}"/>
              </a:ext>
            </a:extLst>
          </p:cNvPr>
          <p:cNvGrpSpPr/>
          <p:nvPr/>
        </p:nvGrpSpPr>
        <p:grpSpPr>
          <a:xfrm>
            <a:off x="5985353" y="476250"/>
            <a:ext cx="2699321" cy="1873250"/>
            <a:chOff x="3368643" y="3079750"/>
            <a:chExt cx="2699321" cy="1873250"/>
          </a:xfrm>
        </p:grpSpPr>
        <p:pic>
          <p:nvPicPr>
            <p:cNvPr id="5" name="図 4">
              <a:extLst>
                <a:ext uri="{FF2B5EF4-FFF2-40B4-BE49-F238E27FC236}">
                  <a16:creationId xmlns:a16="http://schemas.microsoft.com/office/drawing/2014/main" id="{EFEC6303-7122-4CAC-8760-196B42D76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0" y="3314700"/>
              <a:ext cx="228600" cy="228600"/>
            </a:xfrm>
            <a:prstGeom prst="rect">
              <a:avLst/>
            </a:prstGeom>
          </p:spPr>
        </p:pic>
        <p:pic>
          <p:nvPicPr>
            <p:cNvPr id="7" name="図 6">
              <a:extLst>
                <a:ext uri="{FF2B5EF4-FFF2-40B4-BE49-F238E27FC236}">
                  <a16:creationId xmlns:a16="http://schemas.microsoft.com/office/drawing/2014/main" id="{91B0BF3B-9F59-42DF-899B-48BB0B7E0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0" y="3314700"/>
              <a:ext cx="228600" cy="228600"/>
            </a:xfrm>
            <a:prstGeom prst="rect">
              <a:avLst/>
            </a:prstGeom>
          </p:spPr>
        </p:pic>
        <p:grpSp>
          <p:nvGrpSpPr>
            <p:cNvPr id="38" name="グループ化 37">
              <a:extLst>
                <a:ext uri="{FF2B5EF4-FFF2-40B4-BE49-F238E27FC236}">
                  <a16:creationId xmlns:a16="http://schemas.microsoft.com/office/drawing/2014/main" id="{16152B0B-635E-44AD-BDF8-C434AB29F0D2}"/>
                </a:ext>
              </a:extLst>
            </p:cNvPr>
            <p:cNvGrpSpPr/>
            <p:nvPr/>
          </p:nvGrpSpPr>
          <p:grpSpPr>
            <a:xfrm>
              <a:off x="3368643" y="3079750"/>
              <a:ext cx="2699321" cy="1873250"/>
              <a:chOff x="5019643" y="2559050"/>
              <a:chExt cx="2699321" cy="1873250"/>
            </a:xfrm>
          </p:grpSpPr>
          <p:sp>
            <p:nvSpPr>
              <p:cNvPr id="33" name="正方形/長方形 32">
                <a:extLst>
                  <a:ext uri="{FF2B5EF4-FFF2-40B4-BE49-F238E27FC236}">
                    <a16:creationId xmlns:a16="http://schemas.microsoft.com/office/drawing/2014/main" id="{F5A8621D-48BB-4C2B-9350-000111B6B003}"/>
                  </a:ext>
                </a:extLst>
              </p:cNvPr>
              <p:cNvSpPr/>
              <p:nvPr/>
            </p:nvSpPr>
            <p:spPr>
              <a:xfrm rot="19343138">
                <a:off x="5019643" y="2730593"/>
                <a:ext cx="1112312" cy="1206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EFDE8FF1-16C9-4A88-A5BA-053452328E15}"/>
                  </a:ext>
                </a:extLst>
              </p:cNvPr>
              <p:cNvSpPr/>
              <p:nvPr/>
            </p:nvSpPr>
            <p:spPr>
              <a:xfrm>
                <a:off x="6886575" y="2838450"/>
                <a:ext cx="273050" cy="434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89E74763-8F10-489C-9772-6F273F6E3984}"/>
                  </a:ext>
                </a:extLst>
              </p:cNvPr>
              <p:cNvSpPr/>
              <p:nvPr/>
            </p:nvSpPr>
            <p:spPr>
              <a:xfrm>
                <a:off x="6849319" y="2673351"/>
                <a:ext cx="338881" cy="1714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C015E25-161A-4FA2-8C5E-7940EEE9168F}"/>
                  </a:ext>
                </a:extLst>
              </p:cNvPr>
              <p:cNvSpPr/>
              <p:nvPr/>
            </p:nvSpPr>
            <p:spPr>
              <a:xfrm rot="2131645">
                <a:off x="5758786" y="2963341"/>
                <a:ext cx="1960178" cy="106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DBC5D224-D64C-411A-8AD6-6A484B73F85F}"/>
                  </a:ext>
                </a:extLst>
              </p:cNvPr>
              <p:cNvSpPr/>
              <p:nvPr/>
            </p:nvSpPr>
            <p:spPr>
              <a:xfrm>
                <a:off x="5324475" y="2559050"/>
                <a:ext cx="2095500" cy="1873250"/>
              </a:xfrm>
              <a:custGeom>
                <a:avLst/>
                <a:gdLst>
                  <a:gd name="connsiteX0" fmla="*/ 0 w 2095500"/>
                  <a:gd name="connsiteY0" fmla="*/ 504825 h 1873250"/>
                  <a:gd name="connsiteX1" fmla="*/ 9525 w 2095500"/>
                  <a:gd name="connsiteY1" fmla="*/ 1873250 h 1873250"/>
                  <a:gd name="connsiteX2" fmla="*/ 2089150 w 2095500"/>
                  <a:gd name="connsiteY2" fmla="*/ 1873250 h 1873250"/>
                  <a:gd name="connsiteX3" fmla="*/ 2095500 w 2095500"/>
                  <a:gd name="connsiteY3" fmla="*/ 1012825 h 1873250"/>
                  <a:gd name="connsiteX4" fmla="*/ 663575 w 2095500"/>
                  <a:gd name="connsiteY4" fmla="*/ 0 h 1873250"/>
                  <a:gd name="connsiteX5" fmla="*/ 0 w 2095500"/>
                  <a:gd name="connsiteY5" fmla="*/ 504825 h 18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0" h="1873250">
                    <a:moveTo>
                      <a:pt x="0" y="504825"/>
                    </a:moveTo>
                    <a:lnTo>
                      <a:pt x="9525" y="1873250"/>
                    </a:lnTo>
                    <a:lnTo>
                      <a:pt x="2089150" y="1873250"/>
                    </a:lnTo>
                    <a:cubicBezTo>
                      <a:pt x="2091267" y="1586442"/>
                      <a:pt x="2093383" y="1299633"/>
                      <a:pt x="2095500" y="1012825"/>
                    </a:cubicBezTo>
                    <a:lnTo>
                      <a:pt x="663575" y="0"/>
                    </a:lnTo>
                    <a:lnTo>
                      <a:pt x="0" y="50482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id="{AA0609EB-F524-4977-B2D2-159FAA46476F}"/>
                </a:ext>
              </a:extLst>
            </p:cNvPr>
            <p:cNvSpPr/>
            <p:nvPr/>
          </p:nvSpPr>
          <p:spPr>
            <a:xfrm>
              <a:off x="4955169" y="4016375"/>
              <a:ext cx="441325" cy="927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a:extLst>
                <a:ext uri="{FF2B5EF4-FFF2-40B4-BE49-F238E27FC236}">
                  <a16:creationId xmlns:a16="http://schemas.microsoft.com/office/drawing/2014/main" id="{8C529C38-5BE5-492C-89A6-8501BFBB7B6E}"/>
                </a:ext>
              </a:extLst>
            </p:cNvPr>
            <p:cNvGrpSpPr/>
            <p:nvPr/>
          </p:nvGrpSpPr>
          <p:grpSpPr>
            <a:xfrm>
              <a:off x="4028131" y="3778250"/>
              <a:ext cx="584200" cy="528056"/>
              <a:chOff x="5941417" y="3845507"/>
              <a:chExt cx="584200" cy="528056"/>
            </a:xfrm>
          </p:grpSpPr>
          <p:sp>
            <p:nvSpPr>
              <p:cNvPr id="39" name="正方形/長方形 38">
                <a:extLst>
                  <a:ext uri="{FF2B5EF4-FFF2-40B4-BE49-F238E27FC236}">
                    <a16:creationId xmlns:a16="http://schemas.microsoft.com/office/drawing/2014/main" id="{ECF70C47-6C57-4036-A8AB-6A8F75F1774D}"/>
                  </a:ext>
                </a:extLst>
              </p:cNvPr>
              <p:cNvSpPr/>
              <p:nvPr/>
            </p:nvSpPr>
            <p:spPr>
              <a:xfrm>
                <a:off x="5941417" y="3845507"/>
                <a:ext cx="584200" cy="5280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ECB97155-853F-41DC-93A0-2D503A33BBE2}"/>
                  </a:ext>
                </a:extLst>
              </p:cNvPr>
              <p:cNvSpPr/>
              <p:nvPr/>
            </p:nvSpPr>
            <p:spPr>
              <a:xfrm>
                <a:off x="6011723" y="4149726"/>
                <a:ext cx="190640" cy="151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62539AC9-2BCF-41C7-94DE-FE9FF622BF88}"/>
                  </a:ext>
                </a:extLst>
              </p:cNvPr>
              <p:cNvSpPr/>
              <p:nvPr/>
            </p:nvSpPr>
            <p:spPr>
              <a:xfrm>
                <a:off x="6005475" y="3916876"/>
                <a:ext cx="196888" cy="151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A17A04E8-E943-4C25-85D8-A2B17E210A14}"/>
                  </a:ext>
                </a:extLst>
              </p:cNvPr>
              <p:cNvSpPr/>
              <p:nvPr/>
            </p:nvSpPr>
            <p:spPr>
              <a:xfrm>
                <a:off x="6266422" y="3916876"/>
                <a:ext cx="196832" cy="151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6C0E895E-9ADC-4912-B9FB-C6B6F34950D4}"/>
                  </a:ext>
                </a:extLst>
              </p:cNvPr>
              <p:cNvSpPr/>
              <p:nvPr/>
            </p:nvSpPr>
            <p:spPr>
              <a:xfrm>
                <a:off x="6266423" y="4149726"/>
                <a:ext cx="196830" cy="151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9" name="グループ化 48">
            <a:extLst>
              <a:ext uri="{FF2B5EF4-FFF2-40B4-BE49-F238E27FC236}">
                <a16:creationId xmlns:a16="http://schemas.microsoft.com/office/drawing/2014/main" id="{E6068172-7F3D-495A-9E96-C829E15B7D76}"/>
              </a:ext>
            </a:extLst>
          </p:cNvPr>
          <p:cNvGrpSpPr/>
          <p:nvPr/>
        </p:nvGrpSpPr>
        <p:grpSpPr>
          <a:xfrm>
            <a:off x="2910397" y="4312171"/>
            <a:ext cx="3094759" cy="2019134"/>
            <a:chOff x="2985407" y="4445259"/>
            <a:chExt cx="2095500" cy="1409700"/>
          </a:xfrm>
        </p:grpSpPr>
        <p:pic>
          <p:nvPicPr>
            <p:cNvPr id="11" name="図 10">
              <a:extLst>
                <a:ext uri="{FF2B5EF4-FFF2-40B4-BE49-F238E27FC236}">
                  <a16:creationId xmlns:a16="http://schemas.microsoft.com/office/drawing/2014/main" id="{5C4A5E93-3775-4701-9675-F7BF5D5F8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407" y="4445259"/>
              <a:ext cx="2095500" cy="1409700"/>
            </a:xfrm>
            <a:prstGeom prst="rect">
              <a:avLst/>
            </a:prstGeom>
          </p:spPr>
        </p:pic>
        <p:sp>
          <p:nvSpPr>
            <p:cNvPr id="48" name="正方形/長方形 47">
              <a:extLst>
                <a:ext uri="{FF2B5EF4-FFF2-40B4-BE49-F238E27FC236}">
                  <a16:creationId xmlns:a16="http://schemas.microsoft.com/office/drawing/2014/main" id="{350440F7-111D-4476-A5FB-BD25D0412B82}"/>
                </a:ext>
              </a:extLst>
            </p:cNvPr>
            <p:cNvSpPr/>
            <p:nvPr/>
          </p:nvSpPr>
          <p:spPr>
            <a:xfrm>
              <a:off x="3597145" y="4476750"/>
              <a:ext cx="1114555" cy="2794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メイリオ" panose="020B0604030504040204" pitchFamily="50" charset="-128"/>
                  <a:ea typeface="メイリオ" panose="020B0604030504040204" pitchFamily="50" charset="-128"/>
                </a:rPr>
                <a:t>居酒屋</a:t>
              </a:r>
            </a:p>
          </p:txBody>
        </p:sp>
      </p:grpSp>
      <p:sp>
        <p:nvSpPr>
          <p:cNvPr id="65" name="楕円 64">
            <a:extLst>
              <a:ext uri="{FF2B5EF4-FFF2-40B4-BE49-F238E27FC236}">
                <a16:creationId xmlns:a16="http://schemas.microsoft.com/office/drawing/2014/main" id="{35D1B841-20E6-4675-B855-BB631DBA6572}"/>
              </a:ext>
            </a:extLst>
          </p:cNvPr>
          <p:cNvSpPr/>
          <p:nvPr/>
        </p:nvSpPr>
        <p:spPr>
          <a:xfrm>
            <a:off x="3031839" y="2262571"/>
            <a:ext cx="165100" cy="1651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二等辺三角形 67">
            <a:extLst>
              <a:ext uri="{FF2B5EF4-FFF2-40B4-BE49-F238E27FC236}">
                <a16:creationId xmlns:a16="http://schemas.microsoft.com/office/drawing/2014/main" id="{F3972227-80C3-4194-A74C-7211A7782FBB}"/>
              </a:ext>
            </a:extLst>
          </p:cNvPr>
          <p:cNvSpPr/>
          <p:nvPr/>
        </p:nvSpPr>
        <p:spPr>
          <a:xfrm flipV="1">
            <a:off x="3113088" y="2349500"/>
            <a:ext cx="3177097" cy="200750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2638E6E8-7973-43C7-B977-EFB32586F06F}"/>
              </a:ext>
            </a:extLst>
          </p:cNvPr>
          <p:cNvSpPr/>
          <p:nvPr/>
        </p:nvSpPr>
        <p:spPr>
          <a:xfrm>
            <a:off x="3030538" y="2262297"/>
            <a:ext cx="165100" cy="1651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a:extLst>
              <a:ext uri="{FF2B5EF4-FFF2-40B4-BE49-F238E27FC236}">
                <a16:creationId xmlns:a16="http://schemas.microsoft.com/office/drawing/2014/main" id="{617E536E-2418-415D-B048-80202D9229FF}"/>
              </a:ext>
            </a:extLst>
          </p:cNvPr>
          <p:cNvSpPr/>
          <p:nvPr/>
        </p:nvSpPr>
        <p:spPr>
          <a:xfrm>
            <a:off x="3029237" y="2262297"/>
            <a:ext cx="165100" cy="1651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08494B7F-4D34-4194-9D2B-D27CE7DE637E}"/>
              </a:ext>
            </a:extLst>
          </p:cNvPr>
          <p:cNvSpPr/>
          <p:nvPr/>
        </p:nvSpPr>
        <p:spPr>
          <a:xfrm>
            <a:off x="3036333" y="2268877"/>
            <a:ext cx="165100" cy="1651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楕円 75">
            <a:extLst>
              <a:ext uri="{FF2B5EF4-FFF2-40B4-BE49-F238E27FC236}">
                <a16:creationId xmlns:a16="http://schemas.microsoft.com/office/drawing/2014/main" id="{14BD881D-5B8C-4E25-9712-3D92037B6CAE}"/>
              </a:ext>
            </a:extLst>
          </p:cNvPr>
          <p:cNvSpPr/>
          <p:nvPr/>
        </p:nvSpPr>
        <p:spPr>
          <a:xfrm>
            <a:off x="3036333" y="2266269"/>
            <a:ext cx="165100" cy="1651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46B3BD6-DA81-4AD4-ACD8-23B3DBFC0EEA}"/>
              </a:ext>
            </a:extLst>
          </p:cNvPr>
          <p:cNvSpPr/>
          <p:nvPr/>
        </p:nvSpPr>
        <p:spPr>
          <a:xfrm>
            <a:off x="1122825" y="2470917"/>
            <a:ext cx="1118262" cy="559837"/>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筑波大学</a:t>
            </a:r>
          </a:p>
        </p:txBody>
      </p:sp>
      <p:sp>
        <p:nvSpPr>
          <p:cNvPr id="4" name="正方形/長方形 3">
            <a:extLst>
              <a:ext uri="{FF2B5EF4-FFF2-40B4-BE49-F238E27FC236}">
                <a16:creationId xmlns:a16="http://schemas.microsoft.com/office/drawing/2014/main" id="{54809A89-CD6D-4BA3-9656-3A9B60B6D51E}"/>
              </a:ext>
            </a:extLst>
          </p:cNvPr>
          <p:cNvSpPr/>
          <p:nvPr/>
        </p:nvSpPr>
        <p:spPr>
          <a:xfrm>
            <a:off x="6894474" y="2455366"/>
            <a:ext cx="858004" cy="59093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自宅</a:t>
            </a:r>
          </a:p>
        </p:txBody>
      </p:sp>
      <p:sp>
        <p:nvSpPr>
          <p:cNvPr id="51"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74</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2" name="楕円 1">
            <a:extLst>
              <a:ext uri="{FF2B5EF4-FFF2-40B4-BE49-F238E27FC236}">
                <a16:creationId xmlns:a16="http://schemas.microsoft.com/office/drawing/2014/main" id="{A6ABE966-435F-4127-8861-BFBF0371C61E}"/>
              </a:ext>
            </a:extLst>
          </p:cNvPr>
          <p:cNvSpPr/>
          <p:nvPr/>
        </p:nvSpPr>
        <p:spPr>
          <a:xfrm>
            <a:off x="3018211" y="2256707"/>
            <a:ext cx="189283" cy="18928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D25EA541-E02F-4C04-BDBF-7E9ADCF94C52}"/>
              </a:ext>
            </a:extLst>
          </p:cNvPr>
          <p:cNvSpPr/>
          <p:nvPr/>
        </p:nvSpPr>
        <p:spPr>
          <a:xfrm>
            <a:off x="3015362" y="2260226"/>
            <a:ext cx="189283" cy="18928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DC588B34-B196-4615-8567-53B0419E5B0C}"/>
              </a:ext>
            </a:extLst>
          </p:cNvPr>
          <p:cNvSpPr/>
          <p:nvPr/>
        </p:nvSpPr>
        <p:spPr>
          <a:xfrm>
            <a:off x="3012150" y="2254858"/>
            <a:ext cx="189283" cy="18928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81A44C21-02A8-44B1-B873-1636FBB01D60}"/>
              </a:ext>
            </a:extLst>
          </p:cNvPr>
          <p:cNvSpPr/>
          <p:nvPr/>
        </p:nvSpPr>
        <p:spPr>
          <a:xfrm>
            <a:off x="3007656" y="2244694"/>
            <a:ext cx="189283" cy="18928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B305B22C-842A-4D3B-BD1C-9AB1B4208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129" y="3980141"/>
            <a:ext cx="1228931" cy="1228931"/>
          </a:xfrm>
          <a:prstGeom prst="rect">
            <a:avLst/>
          </a:prstGeom>
        </p:spPr>
      </p:pic>
      <p:pic>
        <p:nvPicPr>
          <p:cNvPr id="60" name="図 59">
            <a:extLst>
              <a:ext uri="{FF2B5EF4-FFF2-40B4-BE49-F238E27FC236}">
                <a16:creationId xmlns:a16="http://schemas.microsoft.com/office/drawing/2014/main" id="{7BFC87AA-0416-4409-ABA2-3254FEFCA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6421" y="3626028"/>
            <a:ext cx="1228931" cy="1228931"/>
          </a:xfrm>
          <a:prstGeom prst="rect">
            <a:avLst/>
          </a:prstGeom>
        </p:spPr>
      </p:pic>
      <p:pic>
        <p:nvPicPr>
          <p:cNvPr id="61" name="図 60">
            <a:extLst>
              <a:ext uri="{FF2B5EF4-FFF2-40B4-BE49-F238E27FC236}">
                <a16:creationId xmlns:a16="http://schemas.microsoft.com/office/drawing/2014/main" id="{86EBA828-AE3A-4778-825A-FCE629B62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3907" y="4036807"/>
            <a:ext cx="1228931" cy="1228931"/>
          </a:xfrm>
          <a:prstGeom prst="rect">
            <a:avLst/>
          </a:prstGeom>
        </p:spPr>
      </p:pic>
      <p:grpSp>
        <p:nvGrpSpPr>
          <p:cNvPr id="53" name="グループ化 52">
            <a:extLst>
              <a:ext uri="{FF2B5EF4-FFF2-40B4-BE49-F238E27FC236}">
                <a16:creationId xmlns:a16="http://schemas.microsoft.com/office/drawing/2014/main" id="{546F60C3-544D-4390-A122-CDC199912B6E}"/>
              </a:ext>
            </a:extLst>
          </p:cNvPr>
          <p:cNvGrpSpPr/>
          <p:nvPr/>
        </p:nvGrpSpPr>
        <p:grpSpPr>
          <a:xfrm>
            <a:off x="397277" y="2993839"/>
            <a:ext cx="492905" cy="860313"/>
            <a:chOff x="1254722" y="3319884"/>
            <a:chExt cx="1304930" cy="2371753"/>
          </a:xfrm>
          <a:solidFill>
            <a:srgbClr val="FF0000"/>
          </a:solidFill>
        </p:grpSpPr>
        <p:sp>
          <p:nvSpPr>
            <p:cNvPr id="63" name="フリーフォーム: 図形 62">
              <a:extLst>
                <a:ext uri="{FF2B5EF4-FFF2-40B4-BE49-F238E27FC236}">
                  <a16:creationId xmlns:a16="http://schemas.microsoft.com/office/drawing/2014/main" id="{5AABD2A5-FAFC-4768-AA0F-4149FB956D84}"/>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楕円 63">
              <a:extLst>
                <a:ext uri="{FF2B5EF4-FFF2-40B4-BE49-F238E27FC236}">
                  <a16:creationId xmlns:a16="http://schemas.microsoft.com/office/drawing/2014/main" id="{72FA9F86-5E6D-4B95-A85C-392BC8DB69B9}"/>
                </a:ext>
              </a:extLst>
            </p:cNvPr>
            <p:cNvSpPr/>
            <p:nvPr/>
          </p:nvSpPr>
          <p:spPr>
            <a:xfrm>
              <a:off x="1627218" y="3319884"/>
              <a:ext cx="553616" cy="553616"/>
            </a:xfrm>
            <a:prstGeom prst="ellipse">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9" name="グループ化 78">
            <a:extLst>
              <a:ext uri="{FF2B5EF4-FFF2-40B4-BE49-F238E27FC236}">
                <a16:creationId xmlns:a16="http://schemas.microsoft.com/office/drawing/2014/main" id="{7BFF1FE9-F85A-40A6-8998-E24CA700843B}"/>
              </a:ext>
            </a:extLst>
          </p:cNvPr>
          <p:cNvGrpSpPr/>
          <p:nvPr/>
        </p:nvGrpSpPr>
        <p:grpSpPr>
          <a:xfrm>
            <a:off x="930009" y="3002851"/>
            <a:ext cx="492905" cy="860313"/>
            <a:chOff x="1254722" y="3319884"/>
            <a:chExt cx="1304930" cy="2371753"/>
          </a:xfrm>
        </p:grpSpPr>
        <p:sp>
          <p:nvSpPr>
            <p:cNvPr id="80" name="フリーフォーム: 図形 79">
              <a:extLst>
                <a:ext uri="{FF2B5EF4-FFF2-40B4-BE49-F238E27FC236}">
                  <a16:creationId xmlns:a16="http://schemas.microsoft.com/office/drawing/2014/main" id="{21F23BFD-FE9C-4A55-BA96-E2ACA7FF2BD5}"/>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 name="楕円 80">
              <a:extLst>
                <a:ext uri="{FF2B5EF4-FFF2-40B4-BE49-F238E27FC236}">
                  <a16:creationId xmlns:a16="http://schemas.microsoft.com/office/drawing/2014/main" id="{E02D9228-6FAD-4B6E-92D8-9D48251690CB}"/>
                </a:ext>
              </a:extLst>
            </p:cNvPr>
            <p:cNvSpPr/>
            <p:nvPr/>
          </p:nvSpPr>
          <p:spPr>
            <a:xfrm>
              <a:off x="1627218" y="3319884"/>
              <a:ext cx="553616" cy="55361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a:extLst>
              <a:ext uri="{FF2B5EF4-FFF2-40B4-BE49-F238E27FC236}">
                <a16:creationId xmlns:a16="http://schemas.microsoft.com/office/drawing/2014/main" id="{710F843D-C6F8-4B9F-9EA1-A5696543A6E7}"/>
              </a:ext>
            </a:extLst>
          </p:cNvPr>
          <p:cNvGrpSpPr/>
          <p:nvPr/>
        </p:nvGrpSpPr>
        <p:grpSpPr>
          <a:xfrm>
            <a:off x="1487455" y="2996722"/>
            <a:ext cx="492905" cy="860313"/>
            <a:chOff x="1254722" y="3319884"/>
            <a:chExt cx="1304930" cy="2371753"/>
          </a:xfrm>
        </p:grpSpPr>
        <p:sp>
          <p:nvSpPr>
            <p:cNvPr id="83" name="フリーフォーム: 図形 82">
              <a:extLst>
                <a:ext uri="{FF2B5EF4-FFF2-40B4-BE49-F238E27FC236}">
                  <a16:creationId xmlns:a16="http://schemas.microsoft.com/office/drawing/2014/main" id="{791425E7-A753-45D0-B56C-E81E4206A394}"/>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楕円 83">
              <a:extLst>
                <a:ext uri="{FF2B5EF4-FFF2-40B4-BE49-F238E27FC236}">
                  <a16:creationId xmlns:a16="http://schemas.microsoft.com/office/drawing/2014/main" id="{D3005C68-59CC-4B49-A881-0B1902E7F8F5}"/>
                </a:ext>
              </a:extLst>
            </p:cNvPr>
            <p:cNvSpPr/>
            <p:nvPr/>
          </p:nvSpPr>
          <p:spPr>
            <a:xfrm>
              <a:off x="1627218" y="3319884"/>
              <a:ext cx="553616" cy="55361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a:extLst>
              <a:ext uri="{FF2B5EF4-FFF2-40B4-BE49-F238E27FC236}">
                <a16:creationId xmlns:a16="http://schemas.microsoft.com/office/drawing/2014/main" id="{FF08F54A-6556-422E-AB7D-D0EEFC65F84D}"/>
              </a:ext>
            </a:extLst>
          </p:cNvPr>
          <p:cNvGrpSpPr/>
          <p:nvPr/>
        </p:nvGrpSpPr>
        <p:grpSpPr>
          <a:xfrm>
            <a:off x="2001716" y="2998843"/>
            <a:ext cx="492905" cy="860313"/>
            <a:chOff x="1254722" y="3319884"/>
            <a:chExt cx="1304930" cy="2371753"/>
          </a:xfrm>
        </p:grpSpPr>
        <p:sp>
          <p:nvSpPr>
            <p:cNvPr id="86" name="フリーフォーム: 図形 85">
              <a:extLst>
                <a:ext uri="{FF2B5EF4-FFF2-40B4-BE49-F238E27FC236}">
                  <a16:creationId xmlns:a16="http://schemas.microsoft.com/office/drawing/2014/main" id="{65C76F65-DD07-4250-995D-5503D0B27018}"/>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23C35995-6284-4B8E-B2E1-E0D3BF3CA094}"/>
                </a:ext>
              </a:extLst>
            </p:cNvPr>
            <p:cNvSpPr/>
            <p:nvPr/>
          </p:nvSpPr>
          <p:spPr>
            <a:xfrm>
              <a:off x="1627218" y="3319884"/>
              <a:ext cx="553616" cy="55361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a:extLst>
              <a:ext uri="{FF2B5EF4-FFF2-40B4-BE49-F238E27FC236}">
                <a16:creationId xmlns:a16="http://schemas.microsoft.com/office/drawing/2014/main" id="{D52636BF-9B82-41F9-9A2E-99DA79168887}"/>
              </a:ext>
            </a:extLst>
          </p:cNvPr>
          <p:cNvGrpSpPr/>
          <p:nvPr/>
        </p:nvGrpSpPr>
        <p:grpSpPr>
          <a:xfrm>
            <a:off x="2513975" y="2998843"/>
            <a:ext cx="492905" cy="860313"/>
            <a:chOff x="1254722" y="3319884"/>
            <a:chExt cx="1304930" cy="2371753"/>
          </a:xfrm>
        </p:grpSpPr>
        <p:sp>
          <p:nvSpPr>
            <p:cNvPr id="89" name="フリーフォーム: 図形 88">
              <a:extLst>
                <a:ext uri="{FF2B5EF4-FFF2-40B4-BE49-F238E27FC236}">
                  <a16:creationId xmlns:a16="http://schemas.microsoft.com/office/drawing/2014/main" id="{190F750A-D975-4FC9-A79D-6DE5F8567806}"/>
                </a:ext>
              </a:extLst>
            </p:cNvPr>
            <p:cNvSpPr/>
            <p:nvPr/>
          </p:nvSpPr>
          <p:spPr>
            <a:xfrm>
              <a:off x="1254722" y="3866012"/>
              <a:ext cx="1304930" cy="1825625"/>
            </a:xfrm>
            <a:custGeom>
              <a:avLst/>
              <a:gdLst>
                <a:gd name="connsiteX0" fmla="*/ 508000 w 1393825"/>
                <a:gd name="connsiteY0" fmla="*/ 3175 h 1825625"/>
                <a:gd name="connsiteX1" fmla="*/ 911225 w 1393825"/>
                <a:gd name="connsiteY1" fmla="*/ 0 h 1825625"/>
                <a:gd name="connsiteX2" fmla="*/ 1193800 w 1393825"/>
                <a:gd name="connsiteY2" fmla="*/ 276225 h 1825625"/>
                <a:gd name="connsiteX3" fmla="*/ 1273175 w 1393825"/>
                <a:gd name="connsiteY3" fmla="*/ 438150 h 1825625"/>
                <a:gd name="connsiteX4" fmla="*/ 1384300 w 1393825"/>
                <a:gd name="connsiteY4" fmla="*/ 692150 h 1825625"/>
                <a:gd name="connsiteX5" fmla="*/ 1393825 w 1393825"/>
                <a:gd name="connsiteY5" fmla="*/ 889000 h 1825625"/>
                <a:gd name="connsiteX6" fmla="*/ 1304925 w 1393825"/>
                <a:gd name="connsiteY6" fmla="*/ 927100 h 1825625"/>
                <a:gd name="connsiteX7" fmla="*/ 1228725 w 1393825"/>
                <a:gd name="connsiteY7" fmla="*/ 885825 h 1825625"/>
                <a:gd name="connsiteX8" fmla="*/ 1098550 w 1393825"/>
                <a:gd name="connsiteY8" fmla="*/ 492125 h 1825625"/>
                <a:gd name="connsiteX9" fmla="*/ 1025525 w 1393825"/>
                <a:gd name="connsiteY9" fmla="*/ 412750 h 1825625"/>
                <a:gd name="connsiteX10" fmla="*/ 1022350 w 1393825"/>
                <a:gd name="connsiteY10" fmla="*/ 1733550 h 1825625"/>
                <a:gd name="connsiteX11" fmla="*/ 968375 w 1393825"/>
                <a:gd name="connsiteY11" fmla="*/ 1809750 h 1825625"/>
                <a:gd name="connsiteX12" fmla="*/ 860425 w 1393825"/>
                <a:gd name="connsiteY12" fmla="*/ 1822450 h 1825625"/>
                <a:gd name="connsiteX13" fmla="*/ 787400 w 1393825"/>
                <a:gd name="connsiteY13" fmla="*/ 1797050 h 1825625"/>
                <a:gd name="connsiteX14" fmla="*/ 755650 w 1393825"/>
                <a:gd name="connsiteY14" fmla="*/ 1736725 h 1825625"/>
                <a:gd name="connsiteX15" fmla="*/ 749300 w 1393825"/>
                <a:gd name="connsiteY15" fmla="*/ 987425 h 1825625"/>
                <a:gd name="connsiteX16" fmla="*/ 666750 w 1393825"/>
                <a:gd name="connsiteY16" fmla="*/ 981075 h 1825625"/>
                <a:gd name="connsiteX17" fmla="*/ 663575 w 1393825"/>
                <a:gd name="connsiteY17" fmla="*/ 1733550 h 1825625"/>
                <a:gd name="connsiteX18" fmla="*/ 577850 w 1393825"/>
                <a:gd name="connsiteY18" fmla="*/ 1800225 h 1825625"/>
                <a:gd name="connsiteX19" fmla="*/ 498475 w 1393825"/>
                <a:gd name="connsiteY19" fmla="*/ 1825625 h 1825625"/>
                <a:gd name="connsiteX20" fmla="*/ 428625 w 1393825"/>
                <a:gd name="connsiteY20" fmla="*/ 1771650 h 1825625"/>
                <a:gd name="connsiteX21" fmla="*/ 387350 w 1393825"/>
                <a:gd name="connsiteY21" fmla="*/ 1730375 h 1825625"/>
                <a:gd name="connsiteX22" fmla="*/ 387350 w 1393825"/>
                <a:gd name="connsiteY22" fmla="*/ 387350 h 1825625"/>
                <a:gd name="connsiteX23" fmla="*/ 257175 w 1393825"/>
                <a:gd name="connsiteY23" fmla="*/ 625475 h 1825625"/>
                <a:gd name="connsiteX24" fmla="*/ 206375 w 1393825"/>
                <a:gd name="connsiteY24" fmla="*/ 800100 h 1825625"/>
                <a:gd name="connsiteX25" fmla="*/ 193675 w 1393825"/>
                <a:gd name="connsiteY25" fmla="*/ 873125 h 1825625"/>
                <a:gd name="connsiteX26" fmla="*/ 123825 w 1393825"/>
                <a:gd name="connsiteY26" fmla="*/ 927100 h 1825625"/>
                <a:gd name="connsiteX27" fmla="*/ 38100 w 1393825"/>
                <a:gd name="connsiteY27" fmla="*/ 914400 h 1825625"/>
                <a:gd name="connsiteX28" fmla="*/ 0 w 1393825"/>
                <a:gd name="connsiteY28" fmla="*/ 793750 h 1825625"/>
                <a:gd name="connsiteX29" fmla="*/ 98425 w 1393825"/>
                <a:gd name="connsiteY29" fmla="*/ 460375 h 1825625"/>
                <a:gd name="connsiteX30" fmla="*/ 288925 w 1393825"/>
                <a:gd name="connsiteY30" fmla="*/ 171450 h 1825625"/>
                <a:gd name="connsiteX31" fmla="*/ 508000 w 1393825"/>
                <a:gd name="connsiteY31" fmla="*/ 3175 h 18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3825" h="1825625">
                  <a:moveTo>
                    <a:pt x="508000" y="3175"/>
                  </a:moveTo>
                  <a:lnTo>
                    <a:pt x="911225" y="0"/>
                  </a:lnTo>
                  <a:lnTo>
                    <a:pt x="1193800" y="276225"/>
                  </a:lnTo>
                  <a:lnTo>
                    <a:pt x="1273175" y="438150"/>
                  </a:lnTo>
                  <a:lnTo>
                    <a:pt x="1384300" y="692150"/>
                  </a:lnTo>
                  <a:lnTo>
                    <a:pt x="1393825" y="889000"/>
                  </a:lnTo>
                  <a:lnTo>
                    <a:pt x="1304925" y="927100"/>
                  </a:lnTo>
                  <a:lnTo>
                    <a:pt x="1228725" y="885825"/>
                  </a:lnTo>
                  <a:lnTo>
                    <a:pt x="1098550" y="492125"/>
                  </a:lnTo>
                  <a:lnTo>
                    <a:pt x="1025525" y="412750"/>
                  </a:lnTo>
                  <a:cubicBezTo>
                    <a:pt x="1024467" y="853017"/>
                    <a:pt x="1023408" y="1293283"/>
                    <a:pt x="1022350" y="1733550"/>
                  </a:cubicBezTo>
                  <a:lnTo>
                    <a:pt x="968375" y="1809750"/>
                  </a:lnTo>
                  <a:lnTo>
                    <a:pt x="860425" y="1822450"/>
                  </a:lnTo>
                  <a:lnTo>
                    <a:pt x="787400" y="1797050"/>
                  </a:lnTo>
                  <a:lnTo>
                    <a:pt x="755650" y="1736725"/>
                  </a:lnTo>
                  <a:cubicBezTo>
                    <a:pt x="753533" y="1486958"/>
                    <a:pt x="751417" y="1237192"/>
                    <a:pt x="749300" y="987425"/>
                  </a:cubicBezTo>
                  <a:lnTo>
                    <a:pt x="666750" y="981075"/>
                  </a:lnTo>
                  <a:cubicBezTo>
                    <a:pt x="665692" y="1231900"/>
                    <a:pt x="664633" y="1482725"/>
                    <a:pt x="663575" y="1733550"/>
                  </a:cubicBezTo>
                  <a:lnTo>
                    <a:pt x="577850" y="1800225"/>
                  </a:lnTo>
                  <a:lnTo>
                    <a:pt x="498475" y="1825625"/>
                  </a:lnTo>
                  <a:lnTo>
                    <a:pt x="428625" y="1771650"/>
                  </a:lnTo>
                  <a:lnTo>
                    <a:pt x="387350" y="1730375"/>
                  </a:lnTo>
                  <a:lnTo>
                    <a:pt x="387350" y="387350"/>
                  </a:lnTo>
                  <a:lnTo>
                    <a:pt x="257175" y="625475"/>
                  </a:lnTo>
                  <a:lnTo>
                    <a:pt x="206375" y="800100"/>
                  </a:lnTo>
                  <a:lnTo>
                    <a:pt x="193675" y="873125"/>
                  </a:lnTo>
                  <a:lnTo>
                    <a:pt x="123825" y="927100"/>
                  </a:lnTo>
                  <a:lnTo>
                    <a:pt x="38100" y="914400"/>
                  </a:lnTo>
                  <a:lnTo>
                    <a:pt x="0" y="793750"/>
                  </a:lnTo>
                  <a:lnTo>
                    <a:pt x="98425" y="460375"/>
                  </a:lnTo>
                  <a:lnTo>
                    <a:pt x="288925" y="171450"/>
                  </a:lnTo>
                  <a:lnTo>
                    <a:pt x="508000" y="3175"/>
                  </a:lnTo>
                  <a:close/>
                </a:path>
              </a:pathLst>
            </a:cu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楕円 89">
              <a:extLst>
                <a:ext uri="{FF2B5EF4-FFF2-40B4-BE49-F238E27FC236}">
                  <a16:creationId xmlns:a16="http://schemas.microsoft.com/office/drawing/2014/main" id="{0CF497BE-A37E-48CC-8942-A1DD5453E7E6}"/>
                </a:ext>
              </a:extLst>
            </p:cNvPr>
            <p:cNvSpPr/>
            <p:nvPr/>
          </p:nvSpPr>
          <p:spPr>
            <a:xfrm>
              <a:off x="1627218" y="3319884"/>
              <a:ext cx="553616" cy="55361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1" name="楕円 90">
            <a:extLst>
              <a:ext uri="{FF2B5EF4-FFF2-40B4-BE49-F238E27FC236}">
                <a16:creationId xmlns:a16="http://schemas.microsoft.com/office/drawing/2014/main" id="{07520145-9EAE-44AA-89E6-8F929A8BA8EA}"/>
              </a:ext>
            </a:extLst>
          </p:cNvPr>
          <p:cNvSpPr/>
          <p:nvPr/>
        </p:nvSpPr>
        <p:spPr>
          <a:xfrm>
            <a:off x="3027454" y="2266950"/>
            <a:ext cx="165100" cy="1651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 name="図 91">
            <a:extLst>
              <a:ext uri="{FF2B5EF4-FFF2-40B4-BE49-F238E27FC236}">
                <a16:creationId xmlns:a16="http://schemas.microsoft.com/office/drawing/2014/main" id="{F1E28002-E3A2-4F5E-A278-3EEE443C5A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0749" y="4886989"/>
            <a:ext cx="1228931" cy="1228931"/>
          </a:xfrm>
          <a:prstGeom prst="rect">
            <a:avLst/>
          </a:prstGeom>
        </p:spPr>
      </p:pic>
      <p:sp>
        <p:nvSpPr>
          <p:cNvPr id="95" name="楕円 94">
            <a:extLst>
              <a:ext uri="{FF2B5EF4-FFF2-40B4-BE49-F238E27FC236}">
                <a16:creationId xmlns:a16="http://schemas.microsoft.com/office/drawing/2014/main" id="{5EEA2F60-784F-46AC-AF2A-5D3BCD73842A}"/>
              </a:ext>
            </a:extLst>
          </p:cNvPr>
          <p:cNvSpPr/>
          <p:nvPr/>
        </p:nvSpPr>
        <p:spPr>
          <a:xfrm>
            <a:off x="3015180" y="2238114"/>
            <a:ext cx="189283" cy="189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6" name="図 95">
            <a:extLst>
              <a:ext uri="{FF2B5EF4-FFF2-40B4-BE49-F238E27FC236}">
                <a16:creationId xmlns:a16="http://schemas.microsoft.com/office/drawing/2014/main" id="{1FCD5909-286C-49CC-9B0C-2ABAAC5DE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9477" y="4720244"/>
            <a:ext cx="1228931" cy="1228931"/>
          </a:xfrm>
          <a:prstGeom prst="rect">
            <a:avLst/>
          </a:prstGeom>
        </p:spPr>
      </p:pic>
      <p:sp>
        <p:nvSpPr>
          <p:cNvPr id="8" name="楕円 7">
            <a:extLst>
              <a:ext uri="{FF2B5EF4-FFF2-40B4-BE49-F238E27FC236}">
                <a16:creationId xmlns:a16="http://schemas.microsoft.com/office/drawing/2014/main" id="{D4269C9C-92D9-44F8-99B0-4B7195496712}"/>
              </a:ext>
            </a:extLst>
          </p:cNvPr>
          <p:cNvSpPr/>
          <p:nvPr/>
        </p:nvSpPr>
        <p:spPr>
          <a:xfrm>
            <a:off x="6270770" y="4841781"/>
            <a:ext cx="1393230" cy="139323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8DDD26F2-C872-4E9D-A438-53FB3A60057A}"/>
              </a:ext>
            </a:extLst>
          </p:cNvPr>
          <p:cNvSpPr/>
          <p:nvPr/>
        </p:nvSpPr>
        <p:spPr>
          <a:xfrm>
            <a:off x="3001821" y="2235721"/>
            <a:ext cx="216000" cy="216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54160398-7A92-4924-B725-00E876FB19D4}"/>
              </a:ext>
            </a:extLst>
          </p:cNvPr>
          <p:cNvSpPr/>
          <p:nvPr/>
        </p:nvSpPr>
        <p:spPr>
          <a:xfrm>
            <a:off x="6182185" y="2245211"/>
            <a:ext cx="216000" cy="216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A46B791F-965E-4430-A938-C4EC428A42AC}"/>
              </a:ext>
            </a:extLst>
          </p:cNvPr>
          <p:cNvGrpSpPr/>
          <p:nvPr/>
        </p:nvGrpSpPr>
        <p:grpSpPr>
          <a:xfrm>
            <a:off x="2857607" y="4302506"/>
            <a:ext cx="3200338" cy="2064405"/>
            <a:chOff x="68243" y="4333123"/>
            <a:chExt cx="3200338" cy="2064405"/>
          </a:xfrm>
        </p:grpSpPr>
        <p:pic>
          <p:nvPicPr>
            <p:cNvPr id="13" name="図 12">
              <a:extLst>
                <a:ext uri="{FF2B5EF4-FFF2-40B4-BE49-F238E27FC236}">
                  <a16:creationId xmlns:a16="http://schemas.microsoft.com/office/drawing/2014/main" id="{0D6A7A02-4CF1-4DFD-B1FB-CB057FBDA4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43" y="4333123"/>
              <a:ext cx="3200338" cy="2064405"/>
            </a:xfrm>
            <a:prstGeom prst="rect">
              <a:avLst/>
            </a:prstGeom>
          </p:spPr>
        </p:pic>
        <p:sp>
          <p:nvSpPr>
            <p:cNvPr id="66" name="正方形/長方形 65">
              <a:extLst>
                <a:ext uri="{FF2B5EF4-FFF2-40B4-BE49-F238E27FC236}">
                  <a16:creationId xmlns:a16="http://schemas.microsoft.com/office/drawing/2014/main" id="{73A37681-9FAF-4758-8AF4-17702BEB4382}"/>
                </a:ext>
              </a:extLst>
            </p:cNvPr>
            <p:cNvSpPr/>
            <p:nvPr/>
          </p:nvSpPr>
          <p:spPr>
            <a:xfrm>
              <a:off x="1016735" y="4394511"/>
              <a:ext cx="1646041" cy="400189"/>
            </a:xfrm>
            <a:prstGeom prst="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メイリオ" panose="020B0604030504040204" pitchFamily="50" charset="-128"/>
                  <a:ea typeface="メイリオ" panose="020B0604030504040204" pitchFamily="50" charset="-128"/>
                </a:rPr>
                <a:t>居酒屋</a:t>
              </a:r>
            </a:p>
          </p:txBody>
        </p:sp>
      </p:grpSp>
    </p:spTree>
    <p:extLst>
      <p:ext uri="{BB962C8B-B14F-4D97-AF65-F5344CB8AC3E}">
        <p14:creationId xmlns:p14="http://schemas.microsoft.com/office/powerpoint/2010/main" val="25553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fill="hold" grpId="0" nodeType="clickEffect">
                                  <p:stCondLst>
                                    <p:cond delay="2000"/>
                                  </p:stCondLst>
                                  <p:endCondLst>
                                    <p:cond evt="onNext" delay="0">
                                      <p:tgtEl>
                                        <p:sldTgt/>
                                      </p:tgtEl>
                                    </p:cond>
                                  </p:endCondLst>
                                  <p:childTnLst>
                                    <p:animMotion origin="layout" path="M -5.55556E-7 1.85185E-6 L 0.34844 -0.00139 " pathEditMode="relative" rAng="0" ptsTypes="AA">
                                      <p:cBhvr>
                                        <p:cTn id="6" dur="1500" fill="hold"/>
                                        <p:tgtEl>
                                          <p:spTgt spid="65"/>
                                        </p:tgtEl>
                                        <p:attrNameLst>
                                          <p:attrName>ppt_x</p:attrName>
                                          <p:attrName>ppt_y</p:attrName>
                                        </p:attrNameLst>
                                      </p:cBhvr>
                                      <p:rCtr x="17413" y="-69"/>
                                    </p:animMotion>
                                  </p:childTnLst>
                                </p:cTn>
                              </p:par>
                              <p:par>
                                <p:cTn id="7" presetID="63" presetClass="path" presetSubtype="0" repeatCount="indefinite" fill="hold" grpId="0" nodeType="withEffect">
                                  <p:stCondLst>
                                    <p:cond delay="500"/>
                                  </p:stCondLst>
                                  <p:endCondLst>
                                    <p:cond evt="onNext" delay="0">
                                      <p:tgtEl>
                                        <p:sldTgt/>
                                      </p:tgtEl>
                                    </p:cond>
                                  </p:endCondLst>
                                  <p:childTnLst>
                                    <p:animMotion origin="layout" path="M 5.55556E-7 -7.40741E-7 L 0.34844 -0.00139 " pathEditMode="relative" rAng="0" ptsTypes="AA">
                                      <p:cBhvr>
                                        <p:cTn id="8" dur="1500" fill="hold"/>
                                        <p:tgtEl>
                                          <p:spTgt spid="72"/>
                                        </p:tgtEl>
                                        <p:attrNameLst>
                                          <p:attrName>ppt_x</p:attrName>
                                          <p:attrName>ppt_y</p:attrName>
                                        </p:attrNameLst>
                                      </p:cBhvr>
                                      <p:rCtr x="17413" y="-69"/>
                                    </p:animMotion>
                                  </p:childTnLst>
                                </p:cTn>
                              </p:par>
                              <p:par>
                                <p:cTn id="9" presetID="63" presetClass="path" presetSubtype="0" repeatCount="indefinite" fill="hold" grpId="0" nodeType="withEffect">
                                  <p:stCondLst>
                                    <p:cond delay="1000"/>
                                  </p:stCondLst>
                                  <p:endCondLst>
                                    <p:cond evt="onNext" delay="0">
                                      <p:tgtEl>
                                        <p:sldTgt/>
                                      </p:tgtEl>
                                    </p:cond>
                                  </p:endCondLst>
                                  <p:childTnLst>
                                    <p:animMotion origin="layout" path="M -2.22222E-6 1.85185E-6 L 0.34844 -0.00139 " pathEditMode="relative" rAng="0" ptsTypes="AA">
                                      <p:cBhvr>
                                        <p:cTn id="10" dur="1500" fill="hold"/>
                                        <p:tgtEl>
                                          <p:spTgt spid="74"/>
                                        </p:tgtEl>
                                        <p:attrNameLst>
                                          <p:attrName>ppt_x</p:attrName>
                                          <p:attrName>ppt_y</p:attrName>
                                        </p:attrNameLst>
                                      </p:cBhvr>
                                      <p:rCtr x="17413" y="-69"/>
                                    </p:animMotion>
                                  </p:childTnLst>
                                </p:cTn>
                              </p:par>
                              <p:par>
                                <p:cTn id="11" presetID="63" presetClass="path" presetSubtype="0" repeatCount="indefinite" fill="hold" grpId="0" nodeType="withEffect">
                                  <p:stCondLst>
                                    <p:cond delay="1500"/>
                                  </p:stCondLst>
                                  <p:endCondLst>
                                    <p:cond evt="onNext" delay="0">
                                      <p:tgtEl>
                                        <p:sldTgt/>
                                      </p:tgtEl>
                                    </p:cond>
                                  </p:endCondLst>
                                  <p:childTnLst>
                                    <p:animMotion origin="layout" path="M -0.00122 -4.07407E-6 L 0.34722 -0.00138 " pathEditMode="relative" rAng="0" ptsTypes="AA">
                                      <p:cBhvr>
                                        <p:cTn id="12" dur="1500" fill="hold"/>
                                        <p:tgtEl>
                                          <p:spTgt spid="75"/>
                                        </p:tgtEl>
                                        <p:attrNameLst>
                                          <p:attrName>ppt_x</p:attrName>
                                          <p:attrName>ppt_y</p:attrName>
                                        </p:attrNameLst>
                                      </p:cBhvr>
                                      <p:rCtr x="17413" y="-69"/>
                                    </p:animMotion>
                                  </p:childTnLst>
                                </p:cTn>
                              </p:par>
                              <p:par>
                                <p:cTn id="13" presetID="63" presetClass="path" presetSubtype="0" repeatCount="indefinite" fill="hold" grpId="0" nodeType="withEffect">
                                  <p:stCondLst>
                                    <p:cond delay="2000"/>
                                  </p:stCondLst>
                                  <p:endCondLst>
                                    <p:cond evt="onNext" delay="0">
                                      <p:tgtEl>
                                        <p:sldTgt/>
                                      </p:tgtEl>
                                    </p:cond>
                                  </p:endCondLst>
                                  <p:childTnLst>
                                    <p:animMotion origin="layout" path="M 3.33333E-6 3.7037E-7 L 0.34843 -0.00139 " pathEditMode="relative" rAng="0" ptsTypes="AA">
                                      <p:cBhvr>
                                        <p:cTn id="14" dur="1500" fill="hold"/>
                                        <p:tgtEl>
                                          <p:spTgt spid="76"/>
                                        </p:tgtEl>
                                        <p:attrNameLst>
                                          <p:attrName>ppt_x</p:attrName>
                                          <p:attrName>ppt_y</p:attrName>
                                        </p:attrNameLst>
                                      </p:cBhvr>
                                      <p:rCtr x="17413" y="-69"/>
                                    </p:animMotion>
                                  </p:childTnLst>
                                </p:cTn>
                              </p:par>
                              <p:par>
                                <p:cTn id="15" presetID="63" presetClass="path" presetSubtype="0" repeatCount="indefinite" fill="hold" grpId="0" nodeType="withEffect">
                                  <p:stCondLst>
                                    <p:cond delay="2500"/>
                                  </p:stCondLst>
                                  <p:endCondLst>
                                    <p:cond evt="onNext" delay="0">
                                      <p:tgtEl>
                                        <p:sldTgt/>
                                      </p:tgtEl>
                                    </p:cond>
                                  </p:endCondLst>
                                  <p:childTnLst>
                                    <p:animMotion origin="layout" path="M -3.88889E-6 -4.07407E-6 L 0.34844 -0.00138 " pathEditMode="relative" rAng="0" ptsTypes="AA">
                                      <p:cBhvr>
                                        <p:cTn id="16" dur="1500" fill="hold"/>
                                        <p:tgtEl>
                                          <p:spTgt spid="91"/>
                                        </p:tgtEl>
                                        <p:attrNameLst>
                                          <p:attrName>ppt_x</p:attrName>
                                          <p:attrName>ppt_y</p:attrName>
                                        </p:attrNameLst>
                                      </p:cBhvr>
                                      <p:rCtr x="17413" y="-69"/>
                                    </p:animMotion>
                                  </p:childTnLst>
                                </p:cTn>
                              </p:par>
                              <p:par>
                                <p:cTn id="17" presetID="38" presetClass="path" presetSubtype="0" fill="hold" grpId="0" nodeType="withEffect">
                                  <p:stCondLst>
                                    <p:cond delay="3000"/>
                                  </p:stCondLst>
                                  <p:childTnLst>
                                    <p:animMotion origin="layout" path="M 2.22222E-6 -4.07407E-6 C 0.00364 0.03334 0.16875 0.25672 0.17378 0.29121 C 0.17934 0.25672 0.34323 0.02963 0.34809 -0.00347 " pathEditMode="relative" rAng="0" ptsTypes="AAA">
                                      <p:cBhvr>
                                        <p:cTn id="18" dur="1500" fill="hold"/>
                                        <p:tgtEl>
                                          <p:spTgt spid="2"/>
                                        </p:tgtEl>
                                        <p:attrNameLst>
                                          <p:attrName>ppt_x</p:attrName>
                                          <p:attrName>ppt_y</p:attrName>
                                        </p:attrNameLst>
                                      </p:cBhvr>
                                      <p:rCtr x="17396" y="14375"/>
                                    </p:animMotion>
                                  </p:childTnLst>
                                </p:cTn>
                              </p:par>
                              <p:par>
                                <p:cTn id="19" presetID="10" presetClass="exit" presetSubtype="0" fill="hold" nodeType="withEffect">
                                  <p:stCondLst>
                                    <p:cond delay="3000"/>
                                  </p:stCondLst>
                                  <p:childTnLst>
                                    <p:animEffect transition="out" filter="fade">
                                      <p:cBhvr>
                                        <p:cTn id="20" dur="500"/>
                                        <p:tgtEl>
                                          <p:spTgt spid="88"/>
                                        </p:tgtEl>
                                      </p:cBhvr>
                                    </p:animEffect>
                                    <p:set>
                                      <p:cBhvr>
                                        <p:cTn id="21" dur="1" fill="hold">
                                          <p:stCondLst>
                                            <p:cond delay="499"/>
                                          </p:stCondLst>
                                        </p:cTn>
                                        <p:tgtEl>
                                          <p:spTgt spid="88"/>
                                        </p:tgtEl>
                                        <p:attrNameLst>
                                          <p:attrName>style.visibility</p:attrName>
                                        </p:attrNameLst>
                                      </p:cBhvr>
                                      <p:to>
                                        <p:strVal val="hidden"/>
                                      </p:to>
                                    </p:set>
                                  </p:childTnLst>
                                </p:cTn>
                              </p:par>
                              <p:par>
                                <p:cTn id="22" presetID="26" presetClass="entr" presetSubtype="0" fill="hold" nodeType="withEffect">
                                  <p:stCondLst>
                                    <p:cond delay="3700"/>
                                  </p:stCondLst>
                                  <p:childTnLst>
                                    <p:set>
                                      <p:cBhvr>
                                        <p:cTn id="23" dur="1" fill="hold">
                                          <p:stCondLst>
                                            <p:cond delay="0"/>
                                          </p:stCondLst>
                                        </p:cTn>
                                        <p:tgtEl>
                                          <p:spTgt spid="59"/>
                                        </p:tgtEl>
                                        <p:attrNameLst>
                                          <p:attrName>style.visibility</p:attrName>
                                        </p:attrNameLst>
                                      </p:cBhvr>
                                      <p:to>
                                        <p:strVal val="visible"/>
                                      </p:to>
                                    </p:set>
                                    <p:animEffect transition="in" filter="wipe(down)">
                                      <p:cBhvr>
                                        <p:cTn id="24" dur="435">
                                          <p:stCondLst>
                                            <p:cond delay="0"/>
                                          </p:stCondLst>
                                        </p:cTn>
                                        <p:tgtEl>
                                          <p:spTgt spid="59"/>
                                        </p:tgtEl>
                                      </p:cBhvr>
                                    </p:animEffect>
                                    <p:anim calcmode="lin" valueType="num">
                                      <p:cBhvr>
                                        <p:cTn id="25" dur="1366"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26" dur="498"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27" dur="498" tmFilter="0, 0; 0.125,0.2665; 0.25,0.4; 0.375,0.465; 0.5,0.5;  0.625,0.535; 0.75,0.6; 0.875,0.7335; 1,1">
                                          <p:stCondLst>
                                            <p:cond delay="498"/>
                                          </p:stCondLst>
                                        </p:cTn>
                                        <p:tgtEl>
                                          <p:spTgt spid="59"/>
                                        </p:tgtEl>
                                        <p:attrNameLst>
                                          <p:attrName>ppt_y</p:attrName>
                                        </p:attrNameLst>
                                      </p:cBhvr>
                                      <p:tavLst>
                                        <p:tav tm="0" fmla="#ppt_y-sin(pi*$)/9">
                                          <p:val>
                                            <p:fltVal val="0"/>
                                          </p:val>
                                        </p:tav>
                                        <p:tav tm="100000">
                                          <p:val>
                                            <p:fltVal val="1"/>
                                          </p:val>
                                        </p:tav>
                                      </p:tavLst>
                                    </p:anim>
                                    <p:anim calcmode="lin" valueType="num">
                                      <p:cBhvr>
                                        <p:cTn id="28" dur="249" tmFilter="0, 0; 0.125,0.2665; 0.25,0.4; 0.375,0.465; 0.5,0.5;  0.625,0.535; 0.75,0.6; 0.875,0.7335; 1,1">
                                          <p:stCondLst>
                                            <p:cond delay="992"/>
                                          </p:stCondLst>
                                        </p:cTn>
                                        <p:tgtEl>
                                          <p:spTgt spid="59"/>
                                        </p:tgtEl>
                                        <p:attrNameLst>
                                          <p:attrName>ppt_y</p:attrName>
                                        </p:attrNameLst>
                                      </p:cBhvr>
                                      <p:tavLst>
                                        <p:tav tm="0" fmla="#ppt_y-sin(pi*$)/27">
                                          <p:val>
                                            <p:fltVal val="0"/>
                                          </p:val>
                                        </p:tav>
                                        <p:tav tm="100000">
                                          <p:val>
                                            <p:fltVal val="1"/>
                                          </p:val>
                                        </p:tav>
                                      </p:tavLst>
                                    </p:anim>
                                    <p:anim calcmode="lin" valueType="num">
                                      <p:cBhvr>
                                        <p:cTn id="29" dur="123" tmFilter="0, 0; 0.125,0.2665; 0.25,0.4; 0.375,0.465; 0.5,0.5;  0.625,0.535; 0.75,0.6; 0.875,0.7335; 1,1">
                                          <p:stCondLst>
                                            <p:cond delay="1241"/>
                                          </p:stCondLst>
                                        </p:cTn>
                                        <p:tgtEl>
                                          <p:spTgt spid="59"/>
                                        </p:tgtEl>
                                        <p:attrNameLst>
                                          <p:attrName>ppt_y</p:attrName>
                                        </p:attrNameLst>
                                      </p:cBhvr>
                                      <p:tavLst>
                                        <p:tav tm="0" fmla="#ppt_y-sin(pi*$)/81">
                                          <p:val>
                                            <p:fltVal val="0"/>
                                          </p:val>
                                        </p:tav>
                                        <p:tav tm="100000">
                                          <p:val>
                                            <p:fltVal val="1"/>
                                          </p:val>
                                        </p:tav>
                                      </p:tavLst>
                                    </p:anim>
                                    <p:animScale>
                                      <p:cBhvr>
                                        <p:cTn id="30" dur="20">
                                          <p:stCondLst>
                                            <p:cond delay="488"/>
                                          </p:stCondLst>
                                        </p:cTn>
                                        <p:tgtEl>
                                          <p:spTgt spid="59"/>
                                        </p:tgtEl>
                                      </p:cBhvr>
                                      <p:to x="100000" y="60000"/>
                                    </p:animScale>
                                    <p:animScale>
                                      <p:cBhvr>
                                        <p:cTn id="31" dur="125" decel="50000">
                                          <p:stCondLst>
                                            <p:cond delay="507"/>
                                          </p:stCondLst>
                                        </p:cTn>
                                        <p:tgtEl>
                                          <p:spTgt spid="59"/>
                                        </p:tgtEl>
                                      </p:cBhvr>
                                      <p:to x="100000" y="100000"/>
                                    </p:animScale>
                                    <p:animScale>
                                      <p:cBhvr>
                                        <p:cTn id="32" dur="20">
                                          <p:stCondLst>
                                            <p:cond delay="983"/>
                                          </p:stCondLst>
                                        </p:cTn>
                                        <p:tgtEl>
                                          <p:spTgt spid="59"/>
                                        </p:tgtEl>
                                      </p:cBhvr>
                                      <p:to x="100000" y="80000"/>
                                    </p:animScale>
                                    <p:animScale>
                                      <p:cBhvr>
                                        <p:cTn id="33" dur="125" decel="50000">
                                          <p:stCondLst>
                                            <p:cond delay="1003"/>
                                          </p:stCondLst>
                                        </p:cTn>
                                        <p:tgtEl>
                                          <p:spTgt spid="59"/>
                                        </p:tgtEl>
                                      </p:cBhvr>
                                      <p:to x="100000" y="100000"/>
                                    </p:animScale>
                                    <p:animScale>
                                      <p:cBhvr>
                                        <p:cTn id="34" dur="20">
                                          <p:stCondLst>
                                            <p:cond delay="1231"/>
                                          </p:stCondLst>
                                        </p:cTn>
                                        <p:tgtEl>
                                          <p:spTgt spid="59"/>
                                        </p:tgtEl>
                                      </p:cBhvr>
                                      <p:to x="100000" y="90000"/>
                                    </p:animScale>
                                    <p:animScale>
                                      <p:cBhvr>
                                        <p:cTn id="35" dur="125" decel="50000">
                                          <p:stCondLst>
                                            <p:cond delay="1250"/>
                                          </p:stCondLst>
                                        </p:cTn>
                                        <p:tgtEl>
                                          <p:spTgt spid="59"/>
                                        </p:tgtEl>
                                      </p:cBhvr>
                                      <p:to x="100000" y="100000"/>
                                    </p:animScale>
                                    <p:animScale>
                                      <p:cBhvr>
                                        <p:cTn id="36" dur="20">
                                          <p:stCondLst>
                                            <p:cond delay="1355"/>
                                          </p:stCondLst>
                                        </p:cTn>
                                        <p:tgtEl>
                                          <p:spTgt spid="59"/>
                                        </p:tgtEl>
                                      </p:cBhvr>
                                      <p:to x="100000" y="95000"/>
                                    </p:animScale>
                                    <p:animScale>
                                      <p:cBhvr>
                                        <p:cTn id="37" dur="125" decel="50000">
                                          <p:stCondLst>
                                            <p:cond delay="1375"/>
                                          </p:stCondLst>
                                        </p:cTn>
                                        <p:tgtEl>
                                          <p:spTgt spid="59"/>
                                        </p:tgtEl>
                                      </p:cBhvr>
                                      <p:to x="100000" y="100000"/>
                                    </p:animScale>
                                  </p:childTnLst>
                                </p:cTn>
                              </p:par>
                              <p:par>
                                <p:cTn id="38" presetID="38" presetClass="path" presetSubtype="0" accel="50000" decel="50000" fill="hold" grpId="0" nodeType="withEffect">
                                  <p:stCondLst>
                                    <p:cond delay="6000"/>
                                  </p:stCondLst>
                                  <p:childTnLst>
                                    <p:animMotion origin="layout" path="M -4.16667E-6 -0.00023 C 0.00365 0.0331 0.1698 0.25764 0.17483 0.29236 C 0.18039 0.25764 0.3448 0.03125 0.34983 -0.00209 " pathEditMode="relative" rAng="0" ptsTypes="AAA">
                                      <p:cBhvr>
                                        <p:cTn id="39" dur="1500" fill="hold"/>
                                        <p:tgtEl>
                                          <p:spTgt spid="54"/>
                                        </p:tgtEl>
                                        <p:attrNameLst>
                                          <p:attrName>ppt_x</p:attrName>
                                          <p:attrName>ppt_y</p:attrName>
                                        </p:attrNameLst>
                                      </p:cBhvr>
                                      <p:rCtr x="17483" y="14537"/>
                                    </p:animMotion>
                                  </p:childTnLst>
                                </p:cTn>
                              </p:par>
                              <p:par>
                                <p:cTn id="40" presetID="10" presetClass="exit" presetSubtype="0" fill="hold" nodeType="withEffect">
                                  <p:stCondLst>
                                    <p:cond delay="6000"/>
                                  </p:stCondLst>
                                  <p:childTnLst>
                                    <p:animEffect transition="out" filter="fade">
                                      <p:cBhvr>
                                        <p:cTn id="41" dur="500"/>
                                        <p:tgtEl>
                                          <p:spTgt spid="85"/>
                                        </p:tgtEl>
                                      </p:cBhvr>
                                    </p:animEffect>
                                    <p:set>
                                      <p:cBhvr>
                                        <p:cTn id="42" dur="1" fill="hold">
                                          <p:stCondLst>
                                            <p:cond delay="499"/>
                                          </p:stCondLst>
                                        </p:cTn>
                                        <p:tgtEl>
                                          <p:spTgt spid="85"/>
                                        </p:tgtEl>
                                        <p:attrNameLst>
                                          <p:attrName>style.visibility</p:attrName>
                                        </p:attrNameLst>
                                      </p:cBhvr>
                                      <p:to>
                                        <p:strVal val="hidden"/>
                                      </p:to>
                                    </p:set>
                                  </p:childTnLst>
                                </p:cTn>
                              </p:par>
                              <p:par>
                                <p:cTn id="43" presetID="26" presetClass="entr" presetSubtype="0" fill="hold" nodeType="withEffect">
                                  <p:stCondLst>
                                    <p:cond delay="6700"/>
                                  </p:stCondLst>
                                  <p:childTnLst>
                                    <p:set>
                                      <p:cBhvr>
                                        <p:cTn id="44" dur="1" fill="hold">
                                          <p:stCondLst>
                                            <p:cond delay="0"/>
                                          </p:stCondLst>
                                        </p:cTn>
                                        <p:tgtEl>
                                          <p:spTgt spid="60"/>
                                        </p:tgtEl>
                                        <p:attrNameLst>
                                          <p:attrName>style.visibility</p:attrName>
                                        </p:attrNameLst>
                                      </p:cBhvr>
                                      <p:to>
                                        <p:strVal val="visible"/>
                                      </p:to>
                                    </p:set>
                                    <p:animEffect transition="in" filter="wipe(down)">
                                      <p:cBhvr>
                                        <p:cTn id="45" dur="435">
                                          <p:stCondLst>
                                            <p:cond delay="0"/>
                                          </p:stCondLst>
                                        </p:cTn>
                                        <p:tgtEl>
                                          <p:spTgt spid="60"/>
                                        </p:tgtEl>
                                      </p:cBhvr>
                                    </p:animEffect>
                                    <p:anim calcmode="lin" valueType="num">
                                      <p:cBhvr>
                                        <p:cTn id="46" dur="1366"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47" dur="498"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48" dur="498" tmFilter="0, 0; 0.125,0.2665; 0.25,0.4; 0.375,0.465; 0.5,0.5;  0.625,0.535; 0.75,0.6; 0.875,0.7335; 1,1">
                                          <p:stCondLst>
                                            <p:cond delay="498"/>
                                          </p:stCondLst>
                                        </p:cTn>
                                        <p:tgtEl>
                                          <p:spTgt spid="60"/>
                                        </p:tgtEl>
                                        <p:attrNameLst>
                                          <p:attrName>ppt_y</p:attrName>
                                        </p:attrNameLst>
                                      </p:cBhvr>
                                      <p:tavLst>
                                        <p:tav tm="0" fmla="#ppt_y-sin(pi*$)/9">
                                          <p:val>
                                            <p:fltVal val="0"/>
                                          </p:val>
                                        </p:tav>
                                        <p:tav tm="100000">
                                          <p:val>
                                            <p:fltVal val="1"/>
                                          </p:val>
                                        </p:tav>
                                      </p:tavLst>
                                    </p:anim>
                                    <p:anim calcmode="lin" valueType="num">
                                      <p:cBhvr>
                                        <p:cTn id="49" dur="249" tmFilter="0, 0; 0.125,0.2665; 0.25,0.4; 0.375,0.465; 0.5,0.5;  0.625,0.535; 0.75,0.6; 0.875,0.7335; 1,1">
                                          <p:stCondLst>
                                            <p:cond delay="992"/>
                                          </p:stCondLst>
                                        </p:cTn>
                                        <p:tgtEl>
                                          <p:spTgt spid="60"/>
                                        </p:tgtEl>
                                        <p:attrNameLst>
                                          <p:attrName>ppt_y</p:attrName>
                                        </p:attrNameLst>
                                      </p:cBhvr>
                                      <p:tavLst>
                                        <p:tav tm="0" fmla="#ppt_y-sin(pi*$)/27">
                                          <p:val>
                                            <p:fltVal val="0"/>
                                          </p:val>
                                        </p:tav>
                                        <p:tav tm="100000">
                                          <p:val>
                                            <p:fltVal val="1"/>
                                          </p:val>
                                        </p:tav>
                                      </p:tavLst>
                                    </p:anim>
                                    <p:anim calcmode="lin" valueType="num">
                                      <p:cBhvr>
                                        <p:cTn id="50" dur="123" tmFilter="0, 0; 0.125,0.2665; 0.25,0.4; 0.375,0.465; 0.5,0.5;  0.625,0.535; 0.75,0.6; 0.875,0.7335; 1,1">
                                          <p:stCondLst>
                                            <p:cond delay="1241"/>
                                          </p:stCondLst>
                                        </p:cTn>
                                        <p:tgtEl>
                                          <p:spTgt spid="60"/>
                                        </p:tgtEl>
                                        <p:attrNameLst>
                                          <p:attrName>ppt_y</p:attrName>
                                        </p:attrNameLst>
                                      </p:cBhvr>
                                      <p:tavLst>
                                        <p:tav tm="0" fmla="#ppt_y-sin(pi*$)/81">
                                          <p:val>
                                            <p:fltVal val="0"/>
                                          </p:val>
                                        </p:tav>
                                        <p:tav tm="100000">
                                          <p:val>
                                            <p:fltVal val="1"/>
                                          </p:val>
                                        </p:tav>
                                      </p:tavLst>
                                    </p:anim>
                                    <p:animScale>
                                      <p:cBhvr>
                                        <p:cTn id="51" dur="20">
                                          <p:stCondLst>
                                            <p:cond delay="488"/>
                                          </p:stCondLst>
                                        </p:cTn>
                                        <p:tgtEl>
                                          <p:spTgt spid="60"/>
                                        </p:tgtEl>
                                      </p:cBhvr>
                                      <p:to x="100000" y="60000"/>
                                    </p:animScale>
                                    <p:animScale>
                                      <p:cBhvr>
                                        <p:cTn id="52" dur="125" decel="50000">
                                          <p:stCondLst>
                                            <p:cond delay="507"/>
                                          </p:stCondLst>
                                        </p:cTn>
                                        <p:tgtEl>
                                          <p:spTgt spid="60"/>
                                        </p:tgtEl>
                                      </p:cBhvr>
                                      <p:to x="100000" y="100000"/>
                                    </p:animScale>
                                    <p:animScale>
                                      <p:cBhvr>
                                        <p:cTn id="53" dur="20">
                                          <p:stCondLst>
                                            <p:cond delay="983"/>
                                          </p:stCondLst>
                                        </p:cTn>
                                        <p:tgtEl>
                                          <p:spTgt spid="60"/>
                                        </p:tgtEl>
                                      </p:cBhvr>
                                      <p:to x="100000" y="80000"/>
                                    </p:animScale>
                                    <p:animScale>
                                      <p:cBhvr>
                                        <p:cTn id="54" dur="125" decel="50000">
                                          <p:stCondLst>
                                            <p:cond delay="1003"/>
                                          </p:stCondLst>
                                        </p:cTn>
                                        <p:tgtEl>
                                          <p:spTgt spid="60"/>
                                        </p:tgtEl>
                                      </p:cBhvr>
                                      <p:to x="100000" y="100000"/>
                                    </p:animScale>
                                    <p:animScale>
                                      <p:cBhvr>
                                        <p:cTn id="55" dur="20">
                                          <p:stCondLst>
                                            <p:cond delay="1231"/>
                                          </p:stCondLst>
                                        </p:cTn>
                                        <p:tgtEl>
                                          <p:spTgt spid="60"/>
                                        </p:tgtEl>
                                      </p:cBhvr>
                                      <p:to x="100000" y="90000"/>
                                    </p:animScale>
                                    <p:animScale>
                                      <p:cBhvr>
                                        <p:cTn id="56" dur="125" decel="50000">
                                          <p:stCondLst>
                                            <p:cond delay="1250"/>
                                          </p:stCondLst>
                                        </p:cTn>
                                        <p:tgtEl>
                                          <p:spTgt spid="60"/>
                                        </p:tgtEl>
                                      </p:cBhvr>
                                      <p:to x="100000" y="100000"/>
                                    </p:animScale>
                                    <p:animScale>
                                      <p:cBhvr>
                                        <p:cTn id="57" dur="20">
                                          <p:stCondLst>
                                            <p:cond delay="1355"/>
                                          </p:stCondLst>
                                        </p:cTn>
                                        <p:tgtEl>
                                          <p:spTgt spid="60"/>
                                        </p:tgtEl>
                                      </p:cBhvr>
                                      <p:to x="100000" y="95000"/>
                                    </p:animScale>
                                    <p:animScale>
                                      <p:cBhvr>
                                        <p:cTn id="58" dur="125" decel="50000">
                                          <p:stCondLst>
                                            <p:cond delay="1375"/>
                                          </p:stCondLst>
                                        </p:cTn>
                                        <p:tgtEl>
                                          <p:spTgt spid="60"/>
                                        </p:tgtEl>
                                      </p:cBhvr>
                                      <p:to x="100000" y="100000"/>
                                    </p:animScale>
                                  </p:childTnLst>
                                </p:cTn>
                              </p:par>
                              <p:par>
                                <p:cTn id="59" presetID="38" presetClass="path" presetSubtype="0" accel="50000" decel="50000" fill="hold" grpId="0" nodeType="withEffect">
                                  <p:stCondLst>
                                    <p:cond delay="8000"/>
                                  </p:stCondLst>
                                  <p:childTnLst>
                                    <p:animMotion origin="layout" path="M 3.05556E-6 -2.59259E-6 C 0.00347 0.0331 0.16788 0.25764 0.17291 0.29236 C 0.17864 0.25764 0.34253 0.03241 0.34774 -0.00069 " pathEditMode="relative" rAng="0" ptsTypes="AAA">
                                      <p:cBhvr>
                                        <p:cTn id="60" dur="1500" fill="hold"/>
                                        <p:tgtEl>
                                          <p:spTgt spid="55"/>
                                        </p:tgtEl>
                                        <p:attrNameLst>
                                          <p:attrName>ppt_x</p:attrName>
                                          <p:attrName>ppt_y</p:attrName>
                                        </p:attrNameLst>
                                      </p:cBhvr>
                                      <p:rCtr x="17378" y="14583"/>
                                    </p:animMotion>
                                  </p:childTnLst>
                                </p:cTn>
                              </p:par>
                              <p:par>
                                <p:cTn id="61" presetID="10" presetClass="exit" presetSubtype="0" fill="hold" nodeType="withEffect">
                                  <p:stCondLst>
                                    <p:cond delay="8000"/>
                                  </p:stCondLst>
                                  <p:childTnLst>
                                    <p:animEffect transition="out" filter="fade">
                                      <p:cBhvr>
                                        <p:cTn id="62" dur="500"/>
                                        <p:tgtEl>
                                          <p:spTgt spid="82"/>
                                        </p:tgtEl>
                                      </p:cBhvr>
                                    </p:animEffect>
                                    <p:set>
                                      <p:cBhvr>
                                        <p:cTn id="63" dur="1" fill="hold">
                                          <p:stCondLst>
                                            <p:cond delay="499"/>
                                          </p:stCondLst>
                                        </p:cTn>
                                        <p:tgtEl>
                                          <p:spTgt spid="82"/>
                                        </p:tgtEl>
                                        <p:attrNameLst>
                                          <p:attrName>style.visibility</p:attrName>
                                        </p:attrNameLst>
                                      </p:cBhvr>
                                      <p:to>
                                        <p:strVal val="hidden"/>
                                      </p:to>
                                    </p:set>
                                  </p:childTnLst>
                                </p:cTn>
                              </p:par>
                              <p:par>
                                <p:cTn id="64" presetID="26" presetClass="entr" presetSubtype="0" fill="hold" nodeType="withEffect">
                                  <p:stCondLst>
                                    <p:cond delay="8700"/>
                                  </p:stCondLst>
                                  <p:childTnLst>
                                    <p:set>
                                      <p:cBhvr>
                                        <p:cTn id="65" dur="1" fill="hold">
                                          <p:stCondLst>
                                            <p:cond delay="0"/>
                                          </p:stCondLst>
                                        </p:cTn>
                                        <p:tgtEl>
                                          <p:spTgt spid="61"/>
                                        </p:tgtEl>
                                        <p:attrNameLst>
                                          <p:attrName>style.visibility</p:attrName>
                                        </p:attrNameLst>
                                      </p:cBhvr>
                                      <p:to>
                                        <p:strVal val="visible"/>
                                      </p:to>
                                    </p:set>
                                    <p:animEffect transition="in" filter="wipe(down)">
                                      <p:cBhvr>
                                        <p:cTn id="66" dur="435">
                                          <p:stCondLst>
                                            <p:cond delay="0"/>
                                          </p:stCondLst>
                                        </p:cTn>
                                        <p:tgtEl>
                                          <p:spTgt spid="61"/>
                                        </p:tgtEl>
                                      </p:cBhvr>
                                    </p:animEffect>
                                    <p:anim calcmode="lin" valueType="num">
                                      <p:cBhvr>
                                        <p:cTn id="67" dur="1366"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68" dur="498"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69" dur="498" tmFilter="0, 0; 0.125,0.2665; 0.25,0.4; 0.375,0.465; 0.5,0.5;  0.625,0.535; 0.75,0.6; 0.875,0.7335; 1,1">
                                          <p:stCondLst>
                                            <p:cond delay="498"/>
                                          </p:stCondLst>
                                        </p:cTn>
                                        <p:tgtEl>
                                          <p:spTgt spid="61"/>
                                        </p:tgtEl>
                                        <p:attrNameLst>
                                          <p:attrName>ppt_y</p:attrName>
                                        </p:attrNameLst>
                                      </p:cBhvr>
                                      <p:tavLst>
                                        <p:tav tm="0" fmla="#ppt_y-sin(pi*$)/9">
                                          <p:val>
                                            <p:fltVal val="0"/>
                                          </p:val>
                                        </p:tav>
                                        <p:tav tm="100000">
                                          <p:val>
                                            <p:fltVal val="1"/>
                                          </p:val>
                                        </p:tav>
                                      </p:tavLst>
                                    </p:anim>
                                    <p:anim calcmode="lin" valueType="num">
                                      <p:cBhvr>
                                        <p:cTn id="70" dur="249" tmFilter="0, 0; 0.125,0.2665; 0.25,0.4; 0.375,0.465; 0.5,0.5;  0.625,0.535; 0.75,0.6; 0.875,0.7335; 1,1">
                                          <p:stCondLst>
                                            <p:cond delay="992"/>
                                          </p:stCondLst>
                                        </p:cTn>
                                        <p:tgtEl>
                                          <p:spTgt spid="61"/>
                                        </p:tgtEl>
                                        <p:attrNameLst>
                                          <p:attrName>ppt_y</p:attrName>
                                        </p:attrNameLst>
                                      </p:cBhvr>
                                      <p:tavLst>
                                        <p:tav tm="0" fmla="#ppt_y-sin(pi*$)/27">
                                          <p:val>
                                            <p:fltVal val="0"/>
                                          </p:val>
                                        </p:tav>
                                        <p:tav tm="100000">
                                          <p:val>
                                            <p:fltVal val="1"/>
                                          </p:val>
                                        </p:tav>
                                      </p:tavLst>
                                    </p:anim>
                                    <p:anim calcmode="lin" valueType="num">
                                      <p:cBhvr>
                                        <p:cTn id="71" dur="123" tmFilter="0, 0; 0.125,0.2665; 0.25,0.4; 0.375,0.465; 0.5,0.5;  0.625,0.535; 0.75,0.6; 0.875,0.7335; 1,1">
                                          <p:stCondLst>
                                            <p:cond delay="1241"/>
                                          </p:stCondLst>
                                        </p:cTn>
                                        <p:tgtEl>
                                          <p:spTgt spid="61"/>
                                        </p:tgtEl>
                                        <p:attrNameLst>
                                          <p:attrName>ppt_y</p:attrName>
                                        </p:attrNameLst>
                                      </p:cBhvr>
                                      <p:tavLst>
                                        <p:tav tm="0" fmla="#ppt_y-sin(pi*$)/81">
                                          <p:val>
                                            <p:fltVal val="0"/>
                                          </p:val>
                                        </p:tav>
                                        <p:tav tm="100000">
                                          <p:val>
                                            <p:fltVal val="1"/>
                                          </p:val>
                                        </p:tav>
                                      </p:tavLst>
                                    </p:anim>
                                    <p:animScale>
                                      <p:cBhvr>
                                        <p:cTn id="72" dur="20">
                                          <p:stCondLst>
                                            <p:cond delay="488"/>
                                          </p:stCondLst>
                                        </p:cTn>
                                        <p:tgtEl>
                                          <p:spTgt spid="61"/>
                                        </p:tgtEl>
                                      </p:cBhvr>
                                      <p:to x="100000" y="60000"/>
                                    </p:animScale>
                                    <p:animScale>
                                      <p:cBhvr>
                                        <p:cTn id="73" dur="125" decel="50000">
                                          <p:stCondLst>
                                            <p:cond delay="507"/>
                                          </p:stCondLst>
                                        </p:cTn>
                                        <p:tgtEl>
                                          <p:spTgt spid="61"/>
                                        </p:tgtEl>
                                      </p:cBhvr>
                                      <p:to x="100000" y="100000"/>
                                    </p:animScale>
                                    <p:animScale>
                                      <p:cBhvr>
                                        <p:cTn id="74" dur="20">
                                          <p:stCondLst>
                                            <p:cond delay="983"/>
                                          </p:stCondLst>
                                        </p:cTn>
                                        <p:tgtEl>
                                          <p:spTgt spid="61"/>
                                        </p:tgtEl>
                                      </p:cBhvr>
                                      <p:to x="100000" y="80000"/>
                                    </p:animScale>
                                    <p:animScale>
                                      <p:cBhvr>
                                        <p:cTn id="75" dur="125" decel="50000">
                                          <p:stCondLst>
                                            <p:cond delay="1003"/>
                                          </p:stCondLst>
                                        </p:cTn>
                                        <p:tgtEl>
                                          <p:spTgt spid="61"/>
                                        </p:tgtEl>
                                      </p:cBhvr>
                                      <p:to x="100000" y="100000"/>
                                    </p:animScale>
                                    <p:animScale>
                                      <p:cBhvr>
                                        <p:cTn id="76" dur="20">
                                          <p:stCondLst>
                                            <p:cond delay="1231"/>
                                          </p:stCondLst>
                                        </p:cTn>
                                        <p:tgtEl>
                                          <p:spTgt spid="61"/>
                                        </p:tgtEl>
                                      </p:cBhvr>
                                      <p:to x="100000" y="90000"/>
                                    </p:animScale>
                                    <p:animScale>
                                      <p:cBhvr>
                                        <p:cTn id="77" dur="125" decel="50000">
                                          <p:stCondLst>
                                            <p:cond delay="1250"/>
                                          </p:stCondLst>
                                        </p:cTn>
                                        <p:tgtEl>
                                          <p:spTgt spid="61"/>
                                        </p:tgtEl>
                                      </p:cBhvr>
                                      <p:to x="100000" y="100000"/>
                                    </p:animScale>
                                    <p:animScale>
                                      <p:cBhvr>
                                        <p:cTn id="78" dur="20">
                                          <p:stCondLst>
                                            <p:cond delay="1355"/>
                                          </p:stCondLst>
                                        </p:cTn>
                                        <p:tgtEl>
                                          <p:spTgt spid="61"/>
                                        </p:tgtEl>
                                      </p:cBhvr>
                                      <p:to x="100000" y="95000"/>
                                    </p:animScale>
                                    <p:animScale>
                                      <p:cBhvr>
                                        <p:cTn id="79" dur="125" decel="50000">
                                          <p:stCondLst>
                                            <p:cond delay="1375"/>
                                          </p:stCondLst>
                                        </p:cTn>
                                        <p:tgtEl>
                                          <p:spTgt spid="61"/>
                                        </p:tgtEl>
                                      </p:cBhvr>
                                      <p:to x="100000" y="100000"/>
                                    </p:animScale>
                                  </p:childTnLst>
                                </p:cTn>
                              </p:par>
                              <p:par>
                                <p:cTn id="80" presetID="38" presetClass="path" presetSubtype="0" accel="50000" decel="50000" fill="hold" grpId="0" nodeType="withEffect">
                                  <p:stCondLst>
                                    <p:cond delay="10500"/>
                                  </p:stCondLst>
                                  <p:childTnLst>
                                    <p:animMotion origin="layout" path="M 3.88889E-6 -2.22222E-6 C 0.00364 0.0331 0.16979 0.25834 0.175 0.29306 C 0.18038 0.25834 0.34531 0.03102 0.35034 -0.00162 " pathEditMode="relative" rAng="0" ptsTypes="AAA">
                                      <p:cBhvr>
                                        <p:cTn id="81" dur="1500" fill="hold"/>
                                        <p:tgtEl>
                                          <p:spTgt spid="56"/>
                                        </p:tgtEl>
                                        <p:attrNameLst>
                                          <p:attrName>ppt_x</p:attrName>
                                          <p:attrName>ppt_y</p:attrName>
                                        </p:attrNameLst>
                                      </p:cBhvr>
                                      <p:rCtr x="17517" y="14560"/>
                                    </p:animMotion>
                                  </p:childTnLst>
                                </p:cTn>
                              </p:par>
                              <p:par>
                                <p:cTn id="82" presetID="10" presetClass="exit" presetSubtype="0" fill="hold" nodeType="withEffect">
                                  <p:stCondLst>
                                    <p:cond delay="10500"/>
                                  </p:stCondLst>
                                  <p:childTnLst>
                                    <p:animEffect transition="out" filter="fade">
                                      <p:cBhvr>
                                        <p:cTn id="83" dur="500"/>
                                        <p:tgtEl>
                                          <p:spTgt spid="79"/>
                                        </p:tgtEl>
                                      </p:cBhvr>
                                    </p:animEffect>
                                    <p:set>
                                      <p:cBhvr>
                                        <p:cTn id="84" dur="1" fill="hold">
                                          <p:stCondLst>
                                            <p:cond delay="499"/>
                                          </p:stCondLst>
                                        </p:cTn>
                                        <p:tgtEl>
                                          <p:spTgt spid="79"/>
                                        </p:tgtEl>
                                        <p:attrNameLst>
                                          <p:attrName>style.visibility</p:attrName>
                                        </p:attrNameLst>
                                      </p:cBhvr>
                                      <p:to>
                                        <p:strVal val="hidden"/>
                                      </p:to>
                                    </p:set>
                                  </p:childTnLst>
                                </p:cTn>
                              </p:par>
                              <p:par>
                                <p:cTn id="85" presetID="26" presetClass="entr" presetSubtype="0" fill="hold" nodeType="withEffect">
                                  <p:stCondLst>
                                    <p:cond delay="11200"/>
                                  </p:stCondLst>
                                  <p:childTnLst>
                                    <p:set>
                                      <p:cBhvr>
                                        <p:cTn id="86" dur="1" fill="hold">
                                          <p:stCondLst>
                                            <p:cond delay="0"/>
                                          </p:stCondLst>
                                        </p:cTn>
                                        <p:tgtEl>
                                          <p:spTgt spid="96"/>
                                        </p:tgtEl>
                                        <p:attrNameLst>
                                          <p:attrName>style.visibility</p:attrName>
                                        </p:attrNameLst>
                                      </p:cBhvr>
                                      <p:to>
                                        <p:strVal val="visible"/>
                                      </p:to>
                                    </p:set>
                                    <p:animEffect transition="in" filter="wipe(down)">
                                      <p:cBhvr>
                                        <p:cTn id="87" dur="435">
                                          <p:stCondLst>
                                            <p:cond delay="0"/>
                                          </p:stCondLst>
                                        </p:cTn>
                                        <p:tgtEl>
                                          <p:spTgt spid="96"/>
                                        </p:tgtEl>
                                      </p:cBhvr>
                                    </p:animEffect>
                                    <p:anim calcmode="lin" valueType="num">
                                      <p:cBhvr>
                                        <p:cTn id="88" dur="1366"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89" dur="498"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90" dur="498" tmFilter="0, 0; 0.125,0.2665; 0.25,0.4; 0.375,0.465; 0.5,0.5;  0.625,0.535; 0.75,0.6; 0.875,0.7335; 1,1">
                                          <p:stCondLst>
                                            <p:cond delay="498"/>
                                          </p:stCondLst>
                                        </p:cTn>
                                        <p:tgtEl>
                                          <p:spTgt spid="96"/>
                                        </p:tgtEl>
                                        <p:attrNameLst>
                                          <p:attrName>ppt_y</p:attrName>
                                        </p:attrNameLst>
                                      </p:cBhvr>
                                      <p:tavLst>
                                        <p:tav tm="0" fmla="#ppt_y-sin(pi*$)/9">
                                          <p:val>
                                            <p:fltVal val="0"/>
                                          </p:val>
                                        </p:tav>
                                        <p:tav tm="100000">
                                          <p:val>
                                            <p:fltVal val="1"/>
                                          </p:val>
                                        </p:tav>
                                      </p:tavLst>
                                    </p:anim>
                                    <p:anim calcmode="lin" valueType="num">
                                      <p:cBhvr>
                                        <p:cTn id="91" dur="249" tmFilter="0, 0; 0.125,0.2665; 0.25,0.4; 0.375,0.465; 0.5,0.5;  0.625,0.535; 0.75,0.6; 0.875,0.7335; 1,1">
                                          <p:stCondLst>
                                            <p:cond delay="992"/>
                                          </p:stCondLst>
                                        </p:cTn>
                                        <p:tgtEl>
                                          <p:spTgt spid="96"/>
                                        </p:tgtEl>
                                        <p:attrNameLst>
                                          <p:attrName>ppt_y</p:attrName>
                                        </p:attrNameLst>
                                      </p:cBhvr>
                                      <p:tavLst>
                                        <p:tav tm="0" fmla="#ppt_y-sin(pi*$)/27">
                                          <p:val>
                                            <p:fltVal val="0"/>
                                          </p:val>
                                        </p:tav>
                                        <p:tav tm="100000">
                                          <p:val>
                                            <p:fltVal val="1"/>
                                          </p:val>
                                        </p:tav>
                                      </p:tavLst>
                                    </p:anim>
                                    <p:anim calcmode="lin" valueType="num">
                                      <p:cBhvr>
                                        <p:cTn id="92" dur="123" tmFilter="0, 0; 0.125,0.2665; 0.25,0.4; 0.375,0.465; 0.5,0.5;  0.625,0.535; 0.75,0.6; 0.875,0.7335; 1,1">
                                          <p:stCondLst>
                                            <p:cond delay="1241"/>
                                          </p:stCondLst>
                                        </p:cTn>
                                        <p:tgtEl>
                                          <p:spTgt spid="96"/>
                                        </p:tgtEl>
                                        <p:attrNameLst>
                                          <p:attrName>ppt_y</p:attrName>
                                        </p:attrNameLst>
                                      </p:cBhvr>
                                      <p:tavLst>
                                        <p:tav tm="0" fmla="#ppt_y-sin(pi*$)/81">
                                          <p:val>
                                            <p:fltVal val="0"/>
                                          </p:val>
                                        </p:tav>
                                        <p:tav tm="100000">
                                          <p:val>
                                            <p:fltVal val="1"/>
                                          </p:val>
                                        </p:tav>
                                      </p:tavLst>
                                    </p:anim>
                                    <p:animScale>
                                      <p:cBhvr>
                                        <p:cTn id="93" dur="20">
                                          <p:stCondLst>
                                            <p:cond delay="488"/>
                                          </p:stCondLst>
                                        </p:cTn>
                                        <p:tgtEl>
                                          <p:spTgt spid="96"/>
                                        </p:tgtEl>
                                      </p:cBhvr>
                                      <p:to x="100000" y="60000"/>
                                    </p:animScale>
                                    <p:animScale>
                                      <p:cBhvr>
                                        <p:cTn id="94" dur="125" decel="50000">
                                          <p:stCondLst>
                                            <p:cond delay="507"/>
                                          </p:stCondLst>
                                        </p:cTn>
                                        <p:tgtEl>
                                          <p:spTgt spid="96"/>
                                        </p:tgtEl>
                                      </p:cBhvr>
                                      <p:to x="100000" y="100000"/>
                                    </p:animScale>
                                    <p:animScale>
                                      <p:cBhvr>
                                        <p:cTn id="95" dur="20">
                                          <p:stCondLst>
                                            <p:cond delay="983"/>
                                          </p:stCondLst>
                                        </p:cTn>
                                        <p:tgtEl>
                                          <p:spTgt spid="96"/>
                                        </p:tgtEl>
                                      </p:cBhvr>
                                      <p:to x="100000" y="80000"/>
                                    </p:animScale>
                                    <p:animScale>
                                      <p:cBhvr>
                                        <p:cTn id="96" dur="125" decel="50000">
                                          <p:stCondLst>
                                            <p:cond delay="1003"/>
                                          </p:stCondLst>
                                        </p:cTn>
                                        <p:tgtEl>
                                          <p:spTgt spid="96"/>
                                        </p:tgtEl>
                                      </p:cBhvr>
                                      <p:to x="100000" y="100000"/>
                                    </p:animScale>
                                    <p:animScale>
                                      <p:cBhvr>
                                        <p:cTn id="97" dur="20">
                                          <p:stCondLst>
                                            <p:cond delay="1231"/>
                                          </p:stCondLst>
                                        </p:cTn>
                                        <p:tgtEl>
                                          <p:spTgt spid="96"/>
                                        </p:tgtEl>
                                      </p:cBhvr>
                                      <p:to x="100000" y="90000"/>
                                    </p:animScale>
                                    <p:animScale>
                                      <p:cBhvr>
                                        <p:cTn id="98" dur="125" decel="50000">
                                          <p:stCondLst>
                                            <p:cond delay="1250"/>
                                          </p:stCondLst>
                                        </p:cTn>
                                        <p:tgtEl>
                                          <p:spTgt spid="96"/>
                                        </p:tgtEl>
                                      </p:cBhvr>
                                      <p:to x="100000" y="100000"/>
                                    </p:animScale>
                                    <p:animScale>
                                      <p:cBhvr>
                                        <p:cTn id="99" dur="20">
                                          <p:stCondLst>
                                            <p:cond delay="1355"/>
                                          </p:stCondLst>
                                        </p:cTn>
                                        <p:tgtEl>
                                          <p:spTgt spid="96"/>
                                        </p:tgtEl>
                                      </p:cBhvr>
                                      <p:to x="100000" y="95000"/>
                                    </p:animScale>
                                    <p:animScale>
                                      <p:cBhvr>
                                        <p:cTn id="100" dur="125" decel="50000">
                                          <p:stCondLst>
                                            <p:cond delay="1375"/>
                                          </p:stCondLst>
                                        </p:cTn>
                                        <p:tgtEl>
                                          <p:spTgt spid="96"/>
                                        </p:tgtEl>
                                      </p:cBhvr>
                                      <p:to x="100000" y="100000"/>
                                    </p:animScale>
                                  </p:childTnLst>
                                </p:cTn>
                              </p:par>
                              <p:par>
                                <p:cTn id="101" presetID="10" presetClass="exit" presetSubtype="0" fill="hold" nodeType="withEffect">
                                  <p:stCondLst>
                                    <p:cond delay="13700"/>
                                  </p:stCondLst>
                                  <p:childTnLst>
                                    <p:animEffect transition="out" filter="fade">
                                      <p:cBhvr>
                                        <p:cTn id="102" dur="500"/>
                                        <p:tgtEl>
                                          <p:spTgt spid="53"/>
                                        </p:tgtEl>
                                      </p:cBhvr>
                                    </p:animEffect>
                                    <p:set>
                                      <p:cBhvr>
                                        <p:cTn id="103" dur="1" fill="hold">
                                          <p:stCondLst>
                                            <p:cond delay="499"/>
                                          </p:stCondLst>
                                        </p:cTn>
                                        <p:tgtEl>
                                          <p:spTgt spid="53"/>
                                        </p:tgtEl>
                                        <p:attrNameLst>
                                          <p:attrName>style.visibility</p:attrName>
                                        </p:attrNameLst>
                                      </p:cBhvr>
                                      <p:to>
                                        <p:strVal val="hidden"/>
                                      </p:to>
                                    </p:set>
                                  </p:childTnLst>
                                </p:cTn>
                              </p:par>
                              <p:par>
                                <p:cTn id="104" presetID="38" presetClass="path" presetSubtype="0" fill="hold" grpId="0" nodeType="withEffect">
                                  <p:stCondLst>
                                    <p:cond delay="13700"/>
                                  </p:stCondLst>
                                  <p:childTnLst>
                                    <p:animMotion origin="layout" path="M -4.16667E-6 3.7037E-6 C 0.00365 0.0331 0.16997 0.25833 0.175 0.29305 C 0.18039 0.25833 0.34532 0.03101 0.35035 -0.00162 " pathEditMode="relative" rAng="0" ptsTypes="AAA">
                                      <p:cBhvr>
                                        <p:cTn id="105" dur="1500" fill="hold"/>
                                        <p:tgtEl>
                                          <p:spTgt spid="95"/>
                                        </p:tgtEl>
                                        <p:attrNameLst>
                                          <p:attrName>ppt_x</p:attrName>
                                          <p:attrName>ppt_y</p:attrName>
                                        </p:attrNameLst>
                                      </p:cBhvr>
                                      <p:rCtr x="17517" y="14560"/>
                                    </p:animMotion>
                                  </p:childTnLst>
                                </p:cTn>
                              </p:par>
                              <p:par>
                                <p:cTn id="106" presetID="26" presetClass="entr" presetSubtype="0" fill="hold" nodeType="withEffect">
                                  <p:stCondLst>
                                    <p:cond delay="14400"/>
                                  </p:stCondLst>
                                  <p:childTnLst>
                                    <p:set>
                                      <p:cBhvr>
                                        <p:cTn id="107" dur="1" fill="hold">
                                          <p:stCondLst>
                                            <p:cond delay="0"/>
                                          </p:stCondLst>
                                        </p:cTn>
                                        <p:tgtEl>
                                          <p:spTgt spid="92"/>
                                        </p:tgtEl>
                                        <p:attrNameLst>
                                          <p:attrName>style.visibility</p:attrName>
                                        </p:attrNameLst>
                                      </p:cBhvr>
                                      <p:to>
                                        <p:strVal val="visible"/>
                                      </p:to>
                                    </p:set>
                                    <p:animEffect transition="in" filter="wipe(down)">
                                      <p:cBhvr>
                                        <p:cTn id="108" dur="435">
                                          <p:stCondLst>
                                            <p:cond delay="0"/>
                                          </p:stCondLst>
                                        </p:cTn>
                                        <p:tgtEl>
                                          <p:spTgt spid="92"/>
                                        </p:tgtEl>
                                      </p:cBhvr>
                                    </p:animEffect>
                                    <p:anim calcmode="lin" valueType="num">
                                      <p:cBhvr>
                                        <p:cTn id="109" dur="1366"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10" dur="498"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11" dur="498" tmFilter="0, 0; 0.125,0.2665; 0.25,0.4; 0.375,0.465; 0.5,0.5;  0.625,0.535; 0.75,0.6; 0.875,0.7335; 1,1">
                                          <p:stCondLst>
                                            <p:cond delay="498"/>
                                          </p:stCondLst>
                                        </p:cTn>
                                        <p:tgtEl>
                                          <p:spTgt spid="92"/>
                                        </p:tgtEl>
                                        <p:attrNameLst>
                                          <p:attrName>ppt_y</p:attrName>
                                        </p:attrNameLst>
                                      </p:cBhvr>
                                      <p:tavLst>
                                        <p:tav tm="0" fmla="#ppt_y-sin(pi*$)/9">
                                          <p:val>
                                            <p:fltVal val="0"/>
                                          </p:val>
                                        </p:tav>
                                        <p:tav tm="100000">
                                          <p:val>
                                            <p:fltVal val="1"/>
                                          </p:val>
                                        </p:tav>
                                      </p:tavLst>
                                    </p:anim>
                                    <p:anim calcmode="lin" valueType="num">
                                      <p:cBhvr>
                                        <p:cTn id="112" dur="249" tmFilter="0, 0; 0.125,0.2665; 0.25,0.4; 0.375,0.465; 0.5,0.5;  0.625,0.535; 0.75,0.6; 0.875,0.7335; 1,1">
                                          <p:stCondLst>
                                            <p:cond delay="992"/>
                                          </p:stCondLst>
                                        </p:cTn>
                                        <p:tgtEl>
                                          <p:spTgt spid="92"/>
                                        </p:tgtEl>
                                        <p:attrNameLst>
                                          <p:attrName>ppt_y</p:attrName>
                                        </p:attrNameLst>
                                      </p:cBhvr>
                                      <p:tavLst>
                                        <p:tav tm="0" fmla="#ppt_y-sin(pi*$)/27">
                                          <p:val>
                                            <p:fltVal val="0"/>
                                          </p:val>
                                        </p:tav>
                                        <p:tav tm="100000">
                                          <p:val>
                                            <p:fltVal val="1"/>
                                          </p:val>
                                        </p:tav>
                                      </p:tavLst>
                                    </p:anim>
                                    <p:anim calcmode="lin" valueType="num">
                                      <p:cBhvr>
                                        <p:cTn id="113" dur="123" tmFilter="0, 0; 0.125,0.2665; 0.25,0.4; 0.375,0.465; 0.5,0.5;  0.625,0.535; 0.75,0.6; 0.875,0.7335; 1,1">
                                          <p:stCondLst>
                                            <p:cond delay="1241"/>
                                          </p:stCondLst>
                                        </p:cTn>
                                        <p:tgtEl>
                                          <p:spTgt spid="92"/>
                                        </p:tgtEl>
                                        <p:attrNameLst>
                                          <p:attrName>ppt_y</p:attrName>
                                        </p:attrNameLst>
                                      </p:cBhvr>
                                      <p:tavLst>
                                        <p:tav tm="0" fmla="#ppt_y-sin(pi*$)/81">
                                          <p:val>
                                            <p:fltVal val="0"/>
                                          </p:val>
                                        </p:tav>
                                        <p:tav tm="100000">
                                          <p:val>
                                            <p:fltVal val="1"/>
                                          </p:val>
                                        </p:tav>
                                      </p:tavLst>
                                    </p:anim>
                                    <p:animScale>
                                      <p:cBhvr>
                                        <p:cTn id="114" dur="20">
                                          <p:stCondLst>
                                            <p:cond delay="488"/>
                                          </p:stCondLst>
                                        </p:cTn>
                                        <p:tgtEl>
                                          <p:spTgt spid="92"/>
                                        </p:tgtEl>
                                      </p:cBhvr>
                                      <p:to x="100000" y="60000"/>
                                    </p:animScale>
                                    <p:animScale>
                                      <p:cBhvr>
                                        <p:cTn id="115" dur="125" decel="50000">
                                          <p:stCondLst>
                                            <p:cond delay="507"/>
                                          </p:stCondLst>
                                        </p:cTn>
                                        <p:tgtEl>
                                          <p:spTgt spid="92"/>
                                        </p:tgtEl>
                                      </p:cBhvr>
                                      <p:to x="100000" y="100000"/>
                                    </p:animScale>
                                    <p:animScale>
                                      <p:cBhvr>
                                        <p:cTn id="116" dur="20">
                                          <p:stCondLst>
                                            <p:cond delay="983"/>
                                          </p:stCondLst>
                                        </p:cTn>
                                        <p:tgtEl>
                                          <p:spTgt spid="92"/>
                                        </p:tgtEl>
                                      </p:cBhvr>
                                      <p:to x="100000" y="80000"/>
                                    </p:animScale>
                                    <p:animScale>
                                      <p:cBhvr>
                                        <p:cTn id="117" dur="125" decel="50000">
                                          <p:stCondLst>
                                            <p:cond delay="1003"/>
                                          </p:stCondLst>
                                        </p:cTn>
                                        <p:tgtEl>
                                          <p:spTgt spid="92"/>
                                        </p:tgtEl>
                                      </p:cBhvr>
                                      <p:to x="100000" y="100000"/>
                                    </p:animScale>
                                    <p:animScale>
                                      <p:cBhvr>
                                        <p:cTn id="118" dur="20">
                                          <p:stCondLst>
                                            <p:cond delay="1231"/>
                                          </p:stCondLst>
                                        </p:cTn>
                                        <p:tgtEl>
                                          <p:spTgt spid="92"/>
                                        </p:tgtEl>
                                      </p:cBhvr>
                                      <p:to x="100000" y="90000"/>
                                    </p:animScale>
                                    <p:animScale>
                                      <p:cBhvr>
                                        <p:cTn id="119" dur="125" decel="50000">
                                          <p:stCondLst>
                                            <p:cond delay="1250"/>
                                          </p:stCondLst>
                                        </p:cTn>
                                        <p:tgtEl>
                                          <p:spTgt spid="92"/>
                                        </p:tgtEl>
                                      </p:cBhvr>
                                      <p:to x="100000" y="100000"/>
                                    </p:animScale>
                                    <p:animScale>
                                      <p:cBhvr>
                                        <p:cTn id="120" dur="20">
                                          <p:stCondLst>
                                            <p:cond delay="1355"/>
                                          </p:stCondLst>
                                        </p:cTn>
                                        <p:tgtEl>
                                          <p:spTgt spid="92"/>
                                        </p:tgtEl>
                                      </p:cBhvr>
                                      <p:to x="100000" y="95000"/>
                                    </p:animScale>
                                    <p:animScale>
                                      <p:cBhvr>
                                        <p:cTn id="121" dur="125" decel="50000">
                                          <p:stCondLst>
                                            <p:cond delay="1375"/>
                                          </p:stCondLst>
                                        </p:cTn>
                                        <p:tgtEl>
                                          <p:spTgt spid="92"/>
                                        </p:tgtEl>
                                      </p:cBhvr>
                                      <p:to x="100000" y="100000"/>
                                    </p:animScale>
                                  </p:childTnLst>
                                </p:cTn>
                              </p:par>
                              <p:par>
                                <p:cTn id="122" presetID="26" presetClass="entr" presetSubtype="0" fill="hold" grpId="0" nodeType="withEffect">
                                  <p:stCondLst>
                                    <p:cond delay="14400"/>
                                  </p:stCondLst>
                                  <p:childTnLst>
                                    <p:set>
                                      <p:cBhvr>
                                        <p:cTn id="123" dur="1" fill="hold">
                                          <p:stCondLst>
                                            <p:cond delay="0"/>
                                          </p:stCondLst>
                                        </p:cTn>
                                        <p:tgtEl>
                                          <p:spTgt spid="8"/>
                                        </p:tgtEl>
                                        <p:attrNameLst>
                                          <p:attrName>style.visibility</p:attrName>
                                        </p:attrNameLst>
                                      </p:cBhvr>
                                      <p:to>
                                        <p:strVal val="visible"/>
                                      </p:to>
                                    </p:set>
                                    <p:animEffect transition="in" filter="wipe(down)">
                                      <p:cBhvr>
                                        <p:cTn id="124" dur="435">
                                          <p:stCondLst>
                                            <p:cond delay="0"/>
                                          </p:stCondLst>
                                        </p:cTn>
                                        <p:tgtEl>
                                          <p:spTgt spid="8"/>
                                        </p:tgtEl>
                                      </p:cBhvr>
                                    </p:animEffect>
                                    <p:anim calcmode="lin" valueType="num">
                                      <p:cBhvr>
                                        <p:cTn id="125"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6"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7"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128"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129"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130" dur="20">
                                          <p:stCondLst>
                                            <p:cond delay="487"/>
                                          </p:stCondLst>
                                        </p:cTn>
                                        <p:tgtEl>
                                          <p:spTgt spid="8"/>
                                        </p:tgtEl>
                                      </p:cBhvr>
                                      <p:to x="100000" y="60000"/>
                                    </p:animScale>
                                    <p:animScale>
                                      <p:cBhvr>
                                        <p:cTn id="131" dur="124" decel="50000">
                                          <p:stCondLst>
                                            <p:cond delay="507"/>
                                          </p:stCondLst>
                                        </p:cTn>
                                        <p:tgtEl>
                                          <p:spTgt spid="8"/>
                                        </p:tgtEl>
                                      </p:cBhvr>
                                      <p:to x="100000" y="100000"/>
                                    </p:animScale>
                                    <p:animScale>
                                      <p:cBhvr>
                                        <p:cTn id="132" dur="20">
                                          <p:stCondLst>
                                            <p:cond delay="984"/>
                                          </p:stCondLst>
                                        </p:cTn>
                                        <p:tgtEl>
                                          <p:spTgt spid="8"/>
                                        </p:tgtEl>
                                      </p:cBhvr>
                                      <p:to x="100000" y="80000"/>
                                    </p:animScale>
                                    <p:animScale>
                                      <p:cBhvr>
                                        <p:cTn id="133" dur="124" decel="50000">
                                          <p:stCondLst>
                                            <p:cond delay="1004"/>
                                          </p:stCondLst>
                                        </p:cTn>
                                        <p:tgtEl>
                                          <p:spTgt spid="8"/>
                                        </p:tgtEl>
                                      </p:cBhvr>
                                      <p:to x="100000" y="100000"/>
                                    </p:animScale>
                                    <p:animScale>
                                      <p:cBhvr>
                                        <p:cTn id="134" dur="20">
                                          <p:stCondLst>
                                            <p:cond delay="1231"/>
                                          </p:stCondLst>
                                        </p:cTn>
                                        <p:tgtEl>
                                          <p:spTgt spid="8"/>
                                        </p:tgtEl>
                                      </p:cBhvr>
                                      <p:to x="100000" y="90000"/>
                                    </p:animScale>
                                    <p:animScale>
                                      <p:cBhvr>
                                        <p:cTn id="135" dur="124" decel="50000">
                                          <p:stCondLst>
                                            <p:cond delay="1251"/>
                                          </p:stCondLst>
                                        </p:cTn>
                                        <p:tgtEl>
                                          <p:spTgt spid="8"/>
                                        </p:tgtEl>
                                      </p:cBhvr>
                                      <p:to x="100000" y="100000"/>
                                    </p:animScale>
                                    <p:animScale>
                                      <p:cBhvr>
                                        <p:cTn id="136" dur="20">
                                          <p:stCondLst>
                                            <p:cond delay="1356"/>
                                          </p:stCondLst>
                                        </p:cTn>
                                        <p:tgtEl>
                                          <p:spTgt spid="8"/>
                                        </p:tgtEl>
                                      </p:cBhvr>
                                      <p:to x="100000" y="95000"/>
                                    </p:animScale>
                                    <p:animScale>
                                      <p:cBhvr>
                                        <p:cTn id="137" dur="124" decel="50000">
                                          <p:stCondLst>
                                            <p:cond delay="1376"/>
                                          </p:stCondLst>
                                        </p:cTn>
                                        <p:tgtEl>
                                          <p:spTgt spid="8"/>
                                        </p:tgtEl>
                                      </p:cBhvr>
                                      <p:to x="100000" y="100000"/>
                                    </p:animScale>
                                  </p:childTnLst>
                                </p:cTn>
                              </p:par>
                              <p:par>
                                <p:cTn id="138" presetID="10" presetClass="entr" presetSubtype="0" fill="hold" nodeType="withEffect">
                                  <p:stCondLst>
                                    <p:cond delay="14400"/>
                                  </p:stCondLst>
                                  <p:childTnLst>
                                    <p:set>
                                      <p:cBhvr>
                                        <p:cTn id="139" dur="1" fill="hold">
                                          <p:stCondLst>
                                            <p:cond delay="0"/>
                                          </p:stCondLst>
                                        </p:cTn>
                                        <p:tgtEl>
                                          <p:spTgt spid="15"/>
                                        </p:tgtEl>
                                        <p:attrNameLst>
                                          <p:attrName>style.visibility</p:attrName>
                                        </p:attrNameLst>
                                      </p:cBhvr>
                                      <p:to>
                                        <p:strVal val="visible"/>
                                      </p:to>
                                    </p:set>
                                    <p:animEffect transition="in" filter="fade">
                                      <p:cBhvr>
                                        <p:cTn id="1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autoUpdateAnimBg="0"/>
      <p:bldP spid="72" grpId="0" animBg="1"/>
      <p:bldP spid="74" grpId="0" animBg="1"/>
      <p:bldP spid="75" grpId="0" animBg="1"/>
      <p:bldP spid="76" grpId="0" animBg="1"/>
      <p:bldP spid="2" grpId="0" animBg="1"/>
      <p:bldP spid="54" grpId="0" animBg="1"/>
      <p:bldP spid="55" grpId="0" animBg="1"/>
      <p:bldP spid="56" grpId="0" animBg="1"/>
      <p:bldP spid="91" grpId="0" animBg="1"/>
      <p:bldP spid="95"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2861914592"/>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107639"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2" name="テキスト ボックス 1">
            <a:extLst>
              <a:ext uri="{FF2B5EF4-FFF2-40B4-BE49-F238E27FC236}">
                <a16:creationId xmlns:a16="http://schemas.microsoft.com/office/drawing/2014/main" id="{0F219C19-FFA9-4723-BEFD-4B7D3BE752FE}"/>
              </a:ext>
            </a:extLst>
          </p:cNvPr>
          <p:cNvSpPr txBox="1"/>
          <p:nvPr/>
        </p:nvSpPr>
        <p:spPr>
          <a:xfrm>
            <a:off x="627206" y="2276352"/>
            <a:ext cx="6546850"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ちょい飲み習慣ができると</a:t>
            </a:r>
          </a:p>
        </p:txBody>
      </p:sp>
      <p:sp>
        <p:nvSpPr>
          <p:cNvPr id="3" name="テキスト ボックス 2">
            <a:extLst>
              <a:ext uri="{FF2B5EF4-FFF2-40B4-BE49-F238E27FC236}">
                <a16:creationId xmlns:a16="http://schemas.microsoft.com/office/drawing/2014/main" id="{393093F7-3270-41FA-82DE-C94A985C7119}"/>
              </a:ext>
            </a:extLst>
          </p:cNvPr>
          <p:cNvSpPr txBox="1"/>
          <p:nvPr/>
        </p:nvSpPr>
        <p:spPr>
          <a:xfrm>
            <a:off x="466905" y="3492837"/>
            <a:ext cx="8047367" cy="1015663"/>
          </a:xfrm>
          <a:prstGeom prst="rect">
            <a:avLst/>
          </a:prstGeom>
          <a:noFill/>
        </p:spPr>
        <p:txBody>
          <a:bodyPr wrap="square" rtlCol="0">
            <a:spAutoFit/>
          </a:bodyPr>
          <a:lstStyle/>
          <a:p>
            <a:pPr algn="ctr"/>
            <a:r>
              <a:rPr kumimoji="1" lang="en-US" altLang="ja-JP" sz="6000" dirty="0">
                <a:latin typeface="メイリオ" panose="020B0604030504040204" pitchFamily="50" charset="-128"/>
                <a:ea typeface="メイリオ" panose="020B0604030504040204" pitchFamily="50" charset="-128"/>
              </a:rPr>
              <a:t>51</a:t>
            </a:r>
            <a:r>
              <a:rPr kumimoji="1" lang="ja-JP" altLang="en-US" sz="6000" dirty="0">
                <a:latin typeface="メイリオ" panose="020B0604030504040204" pitchFamily="50" charset="-128"/>
                <a:ea typeface="メイリオ" panose="020B0604030504040204" pitchFamily="50" charset="-128"/>
              </a:rPr>
              <a:t>店舗</a:t>
            </a:r>
            <a:r>
              <a:rPr lang="ja-JP" altLang="en-US" sz="6000" dirty="0">
                <a:latin typeface="メイリオ" panose="020B0604030504040204" pitchFamily="50" charset="-128"/>
                <a:ea typeface="メイリオ" panose="020B0604030504040204" pitchFamily="50" charset="-128"/>
              </a:rPr>
              <a:t>を</a:t>
            </a:r>
            <a:r>
              <a:rPr kumimoji="1" lang="ja-JP" altLang="en-US" sz="6000" dirty="0">
                <a:latin typeface="メイリオ" panose="020B0604030504040204" pitchFamily="50" charset="-128"/>
                <a:ea typeface="メイリオ" panose="020B0604030504040204" pitchFamily="50" charset="-128"/>
              </a:rPr>
              <a:t>維持できる</a:t>
            </a:r>
            <a:endParaRPr kumimoji="1" lang="en-US" altLang="ja-JP" sz="6000" dirty="0">
              <a:latin typeface="メイリオ" panose="020B0604030504040204" pitchFamily="50" charset="-128"/>
              <a:ea typeface="メイリオ" panose="020B0604030504040204" pitchFamily="50" charset="-128"/>
            </a:endParaRPr>
          </a:p>
        </p:txBody>
      </p:sp>
      <p:graphicFrame>
        <p:nvGraphicFramePr>
          <p:cNvPr id="4" name="オブジェクト 3"/>
          <p:cNvGraphicFramePr>
            <a:graphicFrameLocks noChangeAspect="1"/>
          </p:cNvGraphicFramePr>
          <p:nvPr>
            <p:extLst/>
          </p:nvPr>
        </p:nvGraphicFramePr>
        <p:xfrm>
          <a:off x="0" y="0"/>
          <a:ext cx="9144000" cy="1112805"/>
        </p:xfrm>
        <a:graphic>
          <a:graphicData uri="http://schemas.openxmlformats.org/presentationml/2006/ole">
            <mc:AlternateContent xmlns:mc="http://schemas.openxmlformats.org/markup-compatibility/2006">
              <mc:Choice xmlns:v="urn:schemas-microsoft-com:vml" Requires="v">
                <p:oleObj spid="_x0000_s107640"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0"/>
                        <a:ext cx="9144000" cy="1112805"/>
                      </a:xfrm>
                      <a:prstGeom prst="rect">
                        <a:avLst/>
                      </a:prstGeom>
                    </p:spPr>
                  </p:pic>
                </p:oleObj>
              </mc:Fallback>
            </mc:AlternateContent>
          </a:graphicData>
        </a:graphic>
      </p:graphicFrame>
      <p:sp>
        <p:nvSpPr>
          <p:cNvPr id="6"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75</a:t>
            </a:fld>
            <a:endParaRPr lang="en-US" sz="1051" b="1" dirty="0">
              <a:solidFill>
                <a:srgbClr val="FF097A"/>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FB5238AB-7F69-46CB-A8D2-5096B006D1BF}"/>
              </a:ext>
            </a:extLst>
          </p:cNvPr>
          <p:cNvPicPr>
            <a:picLocks noChangeAspect="1"/>
          </p:cNvPicPr>
          <p:nvPr/>
        </p:nvPicPr>
        <p:blipFill>
          <a:blip r:embed="rId7"/>
          <a:stretch>
            <a:fillRect/>
          </a:stretch>
        </p:blipFill>
        <p:spPr>
          <a:xfrm>
            <a:off x="6424790" y="0"/>
            <a:ext cx="2418328" cy="1019523"/>
          </a:xfrm>
          <a:prstGeom prst="rect">
            <a:avLst/>
          </a:prstGeom>
        </p:spPr>
      </p:pic>
    </p:spTree>
    <p:extLst>
      <p:ext uri="{BB962C8B-B14F-4D97-AF65-F5344CB8AC3E}">
        <p14:creationId xmlns:p14="http://schemas.microsoft.com/office/powerpoint/2010/main" val="38176404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2" name="ホームベース 4"/>
          <p:cNvSpPr/>
          <p:nvPr/>
        </p:nvSpPr>
        <p:spPr>
          <a:xfrm>
            <a:off x="466905" y="3783678"/>
            <a:ext cx="7211434" cy="2390262"/>
          </a:xfrm>
          <a:prstGeom prst="homePlate">
            <a:avLst/>
          </a:prstGeom>
          <a:solidFill>
            <a:srgbClr val="FF2087">
              <a:alpha val="90000"/>
            </a:srgbClr>
          </a:solidFill>
          <a:ln w="6350" cap="flat" cmpd="sng" algn="ctr">
            <a:solidFill>
              <a:srgbClr val="FF2087"/>
            </a:solidFill>
            <a:prstDash val="solid"/>
            <a:miter lim="800000"/>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p:cNvSpPr/>
          <p:nvPr/>
        </p:nvSpPr>
        <p:spPr>
          <a:xfrm>
            <a:off x="0" y="1203292"/>
            <a:ext cx="9144000" cy="210475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2100" dirty="0">
              <a:solidFill>
                <a:prstClr val="black"/>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0" y="1678928"/>
            <a:ext cx="9144000" cy="1077218"/>
          </a:xfrm>
          <a:prstGeom prst="rect">
            <a:avLst/>
          </a:prstGeom>
          <a:noFill/>
        </p:spPr>
        <p:txBody>
          <a:bodyPr wrap="square" rtlCol="0">
            <a:spAutoFit/>
          </a:bodyPr>
          <a:lstStyle/>
          <a:p>
            <a:pPr algn="ctr"/>
            <a:r>
              <a:rPr lang="ja-JP" altLang="en-US" sz="3200" dirty="0">
                <a:latin typeface="+mn-ea"/>
              </a:rPr>
              <a:t>イベントと居酒屋マップにより、</a:t>
            </a:r>
            <a:endParaRPr lang="en-US" altLang="ja-JP" sz="3200" dirty="0">
              <a:latin typeface="+mn-ea"/>
            </a:endParaRPr>
          </a:p>
          <a:p>
            <a:pPr algn="ctr"/>
            <a:r>
              <a:rPr lang="ja-JP" altLang="en-US" sz="3200" dirty="0">
                <a:latin typeface="+mn-ea"/>
              </a:rPr>
              <a:t>居酒屋を知り、ちょい飲みの楽しさに気づく</a:t>
            </a:r>
            <a:endParaRPr lang="en-US" sz="3200" dirty="0">
              <a:latin typeface="+mn-ea"/>
            </a:endParaRPr>
          </a:p>
        </p:txBody>
      </p:sp>
      <p:sp>
        <p:nvSpPr>
          <p:cNvPr id="9" name="テキスト ボックス 8"/>
          <p:cNvSpPr txBox="1"/>
          <p:nvPr/>
        </p:nvSpPr>
        <p:spPr>
          <a:xfrm>
            <a:off x="466905" y="4193979"/>
            <a:ext cx="6478438" cy="1569660"/>
          </a:xfrm>
          <a:prstGeom prst="rect">
            <a:avLst/>
          </a:prstGeom>
          <a:noFill/>
        </p:spPr>
        <p:txBody>
          <a:bodyPr wrap="square" rtlCol="0">
            <a:spAutoFit/>
          </a:bodyPr>
          <a:lstStyle/>
          <a:p>
            <a:pPr algn="ctr"/>
            <a:r>
              <a:rPr lang="ja-JP" altLang="en-US" sz="3200" dirty="0">
                <a:latin typeface="+mn-ea"/>
              </a:rPr>
              <a:t>放課後に</a:t>
            </a:r>
            <a:r>
              <a:rPr lang="en-US" altLang="ja-JP" sz="3200" dirty="0">
                <a:latin typeface="+mn-ea"/>
              </a:rPr>
              <a:t>1,2</a:t>
            </a:r>
            <a:r>
              <a:rPr lang="ja-JP" altLang="en-US" sz="3200" dirty="0">
                <a:latin typeface="+mn-ea"/>
              </a:rPr>
              <a:t>軒</a:t>
            </a:r>
            <a:endParaRPr lang="en-US" altLang="ja-JP" sz="3200" dirty="0">
              <a:latin typeface="+mn-ea"/>
            </a:endParaRPr>
          </a:p>
          <a:p>
            <a:pPr algn="ctr"/>
            <a:r>
              <a:rPr lang="ja-JP" altLang="en-US" sz="3200" b="1" dirty="0">
                <a:latin typeface="+mn-ea"/>
              </a:rPr>
              <a:t>ちょい飲み</a:t>
            </a:r>
            <a:r>
              <a:rPr lang="ja-JP" altLang="en-US" sz="3200" dirty="0">
                <a:latin typeface="+mn-ea"/>
              </a:rPr>
              <a:t>してから帰る</a:t>
            </a:r>
            <a:endParaRPr lang="en-US" altLang="ja-JP" sz="3200" dirty="0">
              <a:latin typeface="+mn-ea"/>
            </a:endParaRPr>
          </a:p>
          <a:p>
            <a:pPr algn="ctr"/>
            <a:r>
              <a:rPr lang="ja-JP" altLang="en-US" sz="3200" dirty="0">
                <a:latin typeface="+mn-ea"/>
              </a:rPr>
              <a:t>・・・習慣化！！！</a:t>
            </a:r>
            <a:endParaRPr lang="en-US" sz="3200" dirty="0">
              <a:latin typeface="+mn-ea"/>
            </a:endParaRPr>
          </a:p>
        </p:txBody>
      </p:sp>
      <p:sp>
        <p:nvSpPr>
          <p:cNvPr id="13"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76</a:t>
            </a:fld>
            <a:endParaRPr lang="en-US" sz="1051" b="1" dirty="0">
              <a:solidFill>
                <a:srgbClr val="FF097A"/>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A5B2A41C-5A72-4575-A4DB-45FDDD09F3FF}"/>
              </a:ext>
            </a:extLst>
          </p:cNvPr>
          <p:cNvPicPr>
            <a:picLocks noChangeAspect="1"/>
          </p:cNvPicPr>
          <p:nvPr/>
        </p:nvPicPr>
        <p:blipFill>
          <a:blip r:embed="rId3"/>
          <a:stretch>
            <a:fillRect/>
          </a:stretch>
        </p:blipFill>
        <p:spPr>
          <a:xfrm>
            <a:off x="6424790" y="0"/>
            <a:ext cx="2418328" cy="1019523"/>
          </a:xfrm>
          <a:prstGeom prst="rect">
            <a:avLst/>
          </a:prstGeom>
        </p:spPr>
      </p:pic>
    </p:spTree>
    <p:extLst>
      <p:ext uri="{BB962C8B-B14F-4D97-AF65-F5344CB8AC3E}">
        <p14:creationId xmlns:p14="http://schemas.microsoft.com/office/powerpoint/2010/main" val="32528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1954048704"/>
              </p:ext>
            </p:extLst>
          </p:nvPr>
        </p:nvGraphicFramePr>
        <p:xfrm>
          <a:off x="0" y="-27292"/>
          <a:ext cx="9144000" cy="6857996"/>
        </p:xfrm>
        <a:graphic>
          <a:graphicData uri="http://schemas.openxmlformats.org/presentationml/2006/ole">
            <mc:AlternateContent xmlns:mc="http://schemas.openxmlformats.org/markup-compatibility/2006">
              <mc:Choice xmlns:v="urn:schemas-microsoft-com:vml" Requires="v">
                <p:oleObj spid="_x0000_s55419"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27292"/>
                        <a:ext cx="9144000" cy="6857996"/>
                      </a:xfrm>
                      <a:prstGeom prst="rect">
                        <a:avLst/>
                      </a:prstGeom>
                      <a:blipFill dpi="0" rotWithShape="1">
                        <a:blip r:embed="rId5">
                          <a:alphaModFix amt="30000"/>
                        </a:blip>
                        <a:srcRect/>
                        <a:stretch>
                          <a:fillRect/>
                        </a:stretch>
                      </a:blipFill>
                    </p:spPr>
                  </p:pic>
                </p:oleObj>
              </mc:Fallback>
            </mc:AlternateContent>
          </a:graphicData>
        </a:graphic>
      </p:graphicFrame>
      <p:sp>
        <p:nvSpPr>
          <p:cNvPr id="2" name="テキスト ボックス 1"/>
          <p:cNvSpPr txBox="1"/>
          <p:nvPr/>
        </p:nvSpPr>
        <p:spPr>
          <a:xfrm>
            <a:off x="3498576" y="4929809"/>
            <a:ext cx="184731" cy="369332"/>
          </a:xfrm>
          <a:prstGeom prst="rect">
            <a:avLst/>
          </a:prstGeom>
          <a:noFill/>
        </p:spPr>
        <p:txBody>
          <a:bodyPr wrap="none" rtlCol="0">
            <a:spAutoFit/>
          </a:bodyPr>
          <a:lstStyle/>
          <a:p>
            <a:endParaRPr lang="ja-JP" altLang="en-US" dirty="0"/>
          </a:p>
        </p:txBody>
      </p:sp>
      <p:sp>
        <p:nvSpPr>
          <p:cNvPr id="8" name="テキスト ボックス 7"/>
          <p:cNvSpPr txBox="1"/>
          <p:nvPr/>
        </p:nvSpPr>
        <p:spPr>
          <a:xfrm>
            <a:off x="0" y="2551839"/>
            <a:ext cx="9144000" cy="1754326"/>
          </a:xfrm>
          <a:prstGeom prst="rect">
            <a:avLst/>
          </a:prstGeom>
          <a:solidFill>
            <a:schemeClr val="bg1">
              <a:alpha val="60000"/>
            </a:schemeClr>
          </a:solidFill>
          <a:ln>
            <a:noFill/>
          </a:ln>
        </p:spPr>
        <p:txBody>
          <a:bodyPr wrap="square" rtlCol="0">
            <a:spAutoFit/>
          </a:bodyPr>
          <a:lstStyle/>
          <a:p>
            <a:pPr algn="ctr"/>
            <a:r>
              <a:rPr lang="ja-JP" altLang="en-US" sz="5400" dirty="0">
                <a:solidFill>
                  <a:prstClr val="black"/>
                </a:solidFill>
                <a:latin typeface="HGS行書体" panose="03000600000000000000" pitchFamily="66" charset="-128"/>
                <a:ea typeface="HGS行書体" panose="03000600000000000000" pitchFamily="66" charset="-128"/>
              </a:rPr>
              <a:t>あなたのその１杯が</a:t>
            </a:r>
            <a:endParaRPr lang="en-US" altLang="ja-JP" sz="5400" dirty="0">
              <a:solidFill>
                <a:prstClr val="black"/>
              </a:solidFill>
              <a:latin typeface="HGS行書体" panose="03000600000000000000" pitchFamily="66" charset="-128"/>
              <a:ea typeface="HGS行書体" panose="03000600000000000000" pitchFamily="66" charset="-128"/>
            </a:endParaRPr>
          </a:p>
          <a:p>
            <a:pPr algn="ctr"/>
            <a:r>
              <a:rPr lang="ja-JP" altLang="en-US" sz="5400" dirty="0">
                <a:solidFill>
                  <a:prstClr val="black"/>
                </a:solidFill>
                <a:latin typeface="HGS行書体" panose="03000600000000000000" pitchFamily="66" charset="-128"/>
                <a:ea typeface="HGS行書体" panose="03000600000000000000" pitchFamily="66" charset="-128"/>
              </a:rPr>
              <a:t>つくばの居酒屋を救うのです</a:t>
            </a:r>
          </a:p>
        </p:txBody>
      </p:sp>
      <p:sp>
        <p:nvSpPr>
          <p:cNvPr id="10"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77</a:t>
            </a:fld>
            <a:endParaRPr lang="en-US" sz="1051"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55376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2873744473"/>
              </p:ext>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52470"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5"/>
          <a:ext cx="9144000" cy="1112805"/>
        </p:xfrm>
        <a:graphic>
          <a:graphicData uri="http://schemas.openxmlformats.org/presentationml/2006/ole">
            <mc:AlternateContent xmlns:mc="http://schemas.openxmlformats.org/markup-compatibility/2006">
              <mc:Choice xmlns:v="urn:schemas-microsoft-com:vml" Requires="v">
                <p:oleObj spid="_x0000_s52471"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5"/>
                        <a:ext cx="9144000" cy="1112805"/>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78</a:t>
            </a:fld>
            <a:endParaRPr lang="en-US" sz="1051" b="1" dirty="0">
              <a:solidFill>
                <a:srgbClr val="FF097A"/>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267419" y="284672"/>
            <a:ext cx="1210588"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謝辞</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0" y="1519769"/>
            <a:ext cx="9144000" cy="1569660"/>
          </a:xfrm>
          <a:prstGeom prst="rect">
            <a:avLst/>
          </a:prstGeom>
          <a:noFill/>
        </p:spPr>
        <p:txBody>
          <a:bodyPr wrap="square" rtlCol="0">
            <a:spAutoFit/>
          </a:bodyPr>
          <a:lstStyle/>
          <a:p>
            <a:r>
              <a:rPr kumimoji="1" lang="ja-JP" altLang="en-US" sz="3200" dirty="0">
                <a:latin typeface="+mn-ea"/>
              </a:rPr>
              <a:t>本実習を進めるにあたり、多くの方々に御協力をいただきました。</a:t>
            </a:r>
            <a:endParaRPr kumimoji="1" lang="en-US" altLang="ja-JP" sz="3200" dirty="0">
              <a:latin typeface="+mn-ea"/>
            </a:endParaRPr>
          </a:p>
          <a:p>
            <a:r>
              <a:rPr lang="ja-JP" altLang="en-US" sz="3200" dirty="0">
                <a:latin typeface="+mn-ea"/>
              </a:rPr>
              <a:t>班員一同心より感謝申し上げます。</a:t>
            </a:r>
            <a:endParaRPr kumimoji="1" lang="ja-JP" altLang="en-US" sz="3200" dirty="0">
              <a:latin typeface="+mn-ea"/>
            </a:endParaRPr>
          </a:p>
        </p:txBody>
      </p:sp>
      <p:sp>
        <p:nvSpPr>
          <p:cNvPr id="9" name="テキスト ボックス 8"/>
          <p:cNvSpPr txBox="1"/>
          <p:nvPr/>
        </p:nvSpPr>
        <p:spPr>
          <a:xfrm>
            <a:off x="0" y="3227930"/>
            <a:ext cx="9144000" cy="2677656"/>
          </a:xfrm>
          <a:prstGeom prst="rect">
            <a:avLst/>
          </a:prstGeom>
          <a:noFill/>
        </p:spPr>
        <p:txBody>
          <a:bodyPr wrap="square" rtlCol="0">
            <a:spAutoFit/>
          </a:bodyPr>
          <a:lstStyle/>
          <a:p>
            <a:r>
              <a:rPr kumimoji="1" lang="ja-JP" altLang="en-US" sz="2400" dirty="0">
                <a:latin typeface="+mn-ea"/>
              </a:rPr>
              <a:t>・茨大</a:t>
            </a:r>
            <a:r>
              <a:rPr kumimoji="1" lang="en-US" altLang="ja-JP" sz="2400" dirty="0">
                <a:latin typeface="+mn-ea"/>
              </a:rPr>
              <a:t>BBB</a:t>
            </a:r>
            <a:r>
              <a:rPr kumimoji="1" lang="ja-JP" altLang="en-US" sz="2400" dirty="0">
                <a:latin typeface="+mn-ea"/>
              </a:rPr>
              <a:t>実行委員長　渋谷直樹様</a:t>
            </a:r>
            <a:endParaRPr kumimoji="1" lang="en-US" altLang="ja-JP" sz="2400" dirty="0">
              <a:latin typeface="+mn-ea"/>
            </a:endParaRPr>
          </a:p>
          <a:p>
            <a:r>
              <a:rPr lang="ja-JP" altLang="en-US" sz="2400" dirty="0">
                <a:latin typeface="+mn-ea"/>
              </a:rPr>
              <a:t>・茨大</a:t>
            </a:r>
            <a:r>
              <a:rPr lang="en-US" altLang="ja-JP" sz="2400" dirty="0">
                <a:latin typeface="+mn-ea"/>
              </a:rPr>
              <a:t>BBB</a:t>
            </a:r>
            <a:r>
              <a:rPr lang="ja-JP" altLang="en-US" sz="2400" dirty="0">
                <a:latin typeface="+mn-ea"/>
              </a:rPr>
              <a:t>実行委員の皆様</a:t>
            </a:r>
            <a:endParaRPr kumimoji="1" lang="en-US" altLang="ja-JP" sz="2400" dirty="0">
              <a:latin typeface="+mn-ea"/>
            </a:endParaRPr>
          </a:p>
          <a:p>
            <a:r>
              <a:rPr lang="ja-JP" altLang="en-US" sz="2400" dirty="0">
                <a:latin typeface="+mn-ea"/>
              </a:rPr>
              <a:t>・</a:t>
            </a:r>
            <a:r>
              <a:rPr lang="ja-JP" altLang="en-US" sz="2400" dirty="0" err="1">
                <a:latin typeface="+mn-ea"/>
              </a:rPr>
              <a:t>びすとろ椿々</a:t>
            </a:r>
            <a:r>
              <a:rPr lang="ja-JP" altLang="en-US" sz="2400" dirty="0">
                <a:latin typeface="+mn-ea"/>
              </a:rPr>
              <a:t>追越店　店長　森田芳壽様</a:t>
            </a:r>
            <a:endParaRPr lang="en-US" altLang="ja-JP" sz="2400" dirty="0">
              <a:latin typeface="+mn-ea"/>
            </a:endParaRPr>
          </a:p>
          <a:p>
            <a:r>
              <a:rPr kumimoji="1" lang="ja-JP" altLang="en-US" sz="2400" dirty="0">
                <a:latin typeface="+mn-ea"/>
              </a:rPr>
              <a:t>・鳥放題つくば桜店　　店長　</a:t>
            </a:r>
            <a:r>
              <a:rPr lang="ja-JP" altLang="en-US" sz="2400" dirty="0">
                <a:latin typeface="+mn-ea"/>
              </a:rPr>
              <a:t>山口勝義</a:t>
            </a:r>
            <a:r>
              <a:rPr kumimoji="1" lang="ja-JP" altLang="en-US" sz="2400" dirty="0">
                <a:latin typeface="+mn-ea"/>
              </a:rPr>
              <a:t>様</a:t>
            </a:r>
            <a:endParaRPr kumimoji="1" lang="en-US" altLang="ja-JP" sz="2400" dirty="0">
              <a:latin typeface="+mn-ea"/>
            </a:endParaRPr>
          </a:p>
          <a:p>
            <a:r>
              <a:rPr lang="ja-JP" altLang="en-US" sz="2400" dirty="0">
                <a:latin typeface="+mn-ea"/>
              </a:rPr>
              <a:t>・</a:t>
            </a:r>
            <a:r>
              <a:rPr lang="ja-JP" altLang="en-US" sz="2400" dirty="0" err="1">
                <a:latin typeface="+mn-ea"/>
              </a:rPr>
              <a:t>さん</a:t>
            </a:r>
            <a:r>
              <a:rPr lang="ja-JP" altLang="en-US" sz="2400" dirty="0">
                <a:latin typeface="+mn-ea"/>
              </a:rPr>
              <a:t>吉つくば店　　　店長　田中健太様</a:t>
            </a:r>
            <a:endParaRPr lang="en-US" altLang="ja-JP" sz="2400" dirty="0">
              <a:latin typeface="+mn-ea"/>
            </a:endParaRPr>
          </a:p>
          <a:p>
            <a:r>
              <a:rPr kumimoji="1" lang="ja-JP" altLang="en-US" sz="2400" dirty="0">
                <a:latin typeface="+mn-ea"/>
              </a:rPr>
              <a:t>・ヒアリング、アンケートにご協力いただいた学生の皆様</a:t>
            </a:r>
            <a:endParaRPr kumimoji="1" lang="en-US" altLang="ja-JP" sz="2400" dirty="0">
              <a:latin typeface="+mn-ea"/>
            </a:endParaRPr>
          </a:p>
          <a:p>
            <a:r>
              <a:rPr lang="ja-JP" altLang="en-US" sz="2400" dirty="0">
                <a:latin typeface="+mn-ea"/>
              </a:rPr>
              <a:t>・特別出演　新垣結衣役　</a:t>
            </a:r>
            <a:r>
              <a:rPr lang="ja-JP" altLang="en-US" sz="2400" dirty="0">
                <a:solidFill>
                  <a:srgbClr val="FF2087"/>
                </a:solidFill>
                <a:latin typeface="+mn-ea"/>
              </a:rPr>
              <a:t>小栗康平</a:t>
            </a:r>
            <a:r>
              <a:rPr lang="ja-JP" altLang="en-US" sz="2400" dirty="0">
                <a:latin typeface="+mn-ea"/>
              </a:rPr>
              <a:t>様</a:t>
            </a:r>
            <a:endParaRPr kumimoji="1" lang="ja-JP" altLang="en-US" sz="2400" dirty="0">
              <a:latin typeface="+mn-ea"/>
            </a:endParaRPr>
          </a:p>
        </p:txBody>
      </p:sp>
    </p:spTree>
    <p:extLst>
      <p:ext uri="{BB962C8B-B14F-4D97-AF65-F5344CB8AC3E}">
        <p14:creationId xmlns:p14="http://schemas.microsoft.com/office/powerpoint/2010/main" val="13207034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1661286967"/>
              </p:ext>
            </p:extLst>
          </p:nvPr>
        </p:nvGraphicFramePr>
        <p:xfrm>
          <a:off x="0" y="-41825"/>
          <a:ext cx="9144000" cy="6857996"/>
        </p:xfrm>
        <a:graphic>
          <a:graphicData uri="http://schemas.openxmlformats.org/presentationml/2006/ole">
            <mc:AlternateContent xmlns:mc="http://schemas.openxmlformats.org/markup-compatibility/2006">
              <mc:Choice xmlns:v="urn:schemas-microsoft-com:vml" Requires="v">
                <p:oleObj spid="_x0000_s53370" name="Worksheet" r:id="rId4" imgW="12138554" imgH="5707270" progId="Excel.Sheet.12">
                  <p:embed/>
                </p:oleObj>
              </mc:Choice>
              <mc:Fallback>
                <p:oleObj name="Worksheet" r:id="rId4" imgW="12138554" imgH="5707270" progId="Excel.Sheet.12">
                  <p:embed/>
                  <p:pic>
                    <p:nvPicPr>
                      <p:cNvPr id="4" name="オブジェクト 3"/>
                      <p:cNvPicPr/>
                      <p:nvPr/>
                    </p:nvPicPr>
                    <p:blipFill>
                      <a:blip r:embed="rId5">
                        <a:lum/>
                      </a:blip>
                      <a:stretch>
                        <a:fillRect/>
                      </a:stretch>
                    </p:blipFill>
                    <p:spPr>
                      <a:xfrm>
                        <a:off x="0" y="-41825"/>
                        <a:ext cx="9144000" cy="6857996"/>
                      </a:xfrm>
                      <a:prstGeom prst="rect">
                        <a:avLst/>
                      </a:prstGeom>
                    </p:spPr>
                  </p:pic>
                </p:oleObj>
              </mc:Fallback>
            </mc:AlternateContent>
          </a:graphicData>
        </a:graphic>
      </p:graphicFrame>
      <p:sp>
        <p:nvSpPr>
          <p:cNvPr id="2" name="テキスト ボックス 1"/>
          <p:cNvSpPr txBox="1"/>
          <p:nvPr/>
        </p:nvSpPr>
        <p:spPr>
          <a:xfrm>
            <a:off x="3498576" y="4929809"/>
            <a:ext cx="184731" cy="369332"/>
          </a:xfrm>
          <a:prstGeom prst="rect">
            <a:avLst/>
          </a:prstGeom>
          <a:noFill/>
        </p:spPr>
        <p:txBody>
          <a:bodyPr wrap="none" rtlCol="0">
            <a:spAutoFit/>
          </a:bodyPr>
          <a:lstStyle/>
          <a:p>
            <a:endParaRPr lang="ja-JP" altLang="en-US" dirty="0"/>
          </a:p>
        </p:txBody>
      </p:sp>
      <p:sp>
        <p:nvSpPr>
          <p:cNvPr id="6" name="テキスト ボックス 5"/>
          <p:cNvSpPr txBox="1"/>
          <p:nvPr/>
        </p:nvSpPr>
        <p:spPr>
          <a:xfrm>
            <a:off x="705719" y="2510010"/>
            <a:ext cx="7732562" cy="1754326"/>
          </a:xfrm>
          <a:prstGeom prst="rect">
            <a:avLst/>
          </a:prstGeom>
          <a:noFill/>
        </p:spPr>
        <p:txBody>
          <a:bodyPr wrap="square" rtlCol="0">
            <a:spAutoFit/>
          </a:bodyPr>
          <a:lstStyle/>
          <a:p>
            <a:pPr algn="ctr"/>
            <a:r>
              <a:rPr lang="ja-JP" altLang="en-US" sz="5400" b="1" dirty="0">
                <a:ln w="25400">
                  <a:solidFill>
                    <a:srgbClr val="FF308D"/>
                  </a:solidFill>
                </a:ln>
                <a:solidFill>
                  <a:schemeClr val="bg1"/>
                </a:solidFill>
                <a:latin typeface="メイリオ" panose="020B0604030504040204" pitchFamily="50" charset="-128"/>
                <a:ea typeface="メイリオ" panose="020B0604030504040204" pitchFamily="50" charset="-128"/>
              </a:rPr>
              <a:t>ご静聴</a:t>
            </a:r>
            <a:endParaRPr lang="en-US" altLang="ja-JP" sz="5400" b="1" dirty="0">
              <a:ln w="25400">
                <a:solidFill>
                  <a:srgbClr val="FF308D"/>
                </a:solidFill>
              </a:ln>
              <a:solidFill>
                <a:schemeClr val="bg1"/>
              </a:solidFill>
              <a:latin typeface="メイリオ" panose="020B0604030504040204" pitchFamily="50" charset="-128"/>
              <a:ea typeface="メイリオ" panose="020B0604030504040204" pitchFamily="50" charset="-128"/>
            </a:endParaRPr>
          </a:p>
          <a:p>
            <a:pPr algn="ctr"/>
            <a:r>
              <a:rPr lang="ja-JP" altLang="en-US" sz="5400" b="1" dirty="0">
                <a:ln w="25400">
                  <a:solidFill>
                    <a:srgbClr val="FF308D"/>
                  </a:solidFill>
                </a:ln>
                <a:solidFill>
                  <a:schemeClr val="bg1"/>
                </a:solidFill>
                <a:latin typeface="メイリオ" panose="020B0604030504040204" pitchFamily="50" charset="-128"/>
                <a:ea typeface="メイリオ" panose="020B0604030504040204" pitchFamily="50" charset="-128"/>
              </a:rPr>
              <a:t>ありがとうございました</a:t>
            </a:r>
          </a:p>
        </p:txBody>
      </p:sp>
      <p:sp>
        <p:nvSpPr>
          <p:cNvPr id="8"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a:solidFill>
                  <a:srgbClr val="FF097A"/>
                </a:solidFill>
                <a:latin typeface="メイリオ" panose="020B0604030504040204" pitchFamily="50" charset="-128"/>
                <a:ea typeface="メイリオ" panose="020B0604030504040204" pitchFamily="50" charset="-128"/>
              </a:rPr>
              <a:pPr/>
              <a:t>79</a:t>
            </a:fld>
            <a:endParaRPr lang="en-US" sz="1051"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4846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01 恋終わ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オブジェクト 12"/>
          <p:cNvGraphicFramePr>
            <a:graphicFrameLocks noChangeAspect="1"/>
          </p:cNvGraphicFramePr>
          <p:nvPr>
            <p:extLst>
              <p:ext uri="{D42A27DB-BD31-4B8C-83A1-F6EECF244321}">
                <p14:modId xmlns:p14="http://schemas.microsoft.com/office/powerpoint/2010/main" val="104435191"/>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406" name="Worksheet" r:id="rId3" imgW="12138554" imgH="5707270" progId="Excel.Sheet.12">
                  <p:embed/>
                </p:oleObj>
              </mc:Choice>
              <mc:Fallback>
                <p:oleObj name="Worksheet" r:id="rId3" imgW="12138554" imgH="5707270" progId="Excel.Sheet.12">
                  <p:embed/>
                  <p:pic>
                    <p:nvPicPr>
                      <p:cNvPr id="0" name=""/>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sp>
        <p:nvSpPr>
          <p:cNvPr id="9" name="テキスト ボックス 8"/>
          <p:cNvSpPr txBox="1"/>
          <p:nvPr/>
        </p:nvSpPr>
        <p:spPr>
          <a:xfrm>
            <a:off x="374711" y="1678635"/>
            <a:ext cx="3161211" cy="2308324"/>
          </a:xfrm>
          <a:prstGeom prst="rect">
            <a:avLst/>
          </a:prstGeom>
          <a:noFill/>
        </p:spPr>
        <p:txBody>
          <a:bodyPr wrap="square" rtlCol="0">
            <a:spAutoFit/>
          </a:bodyPr>
          <a:lstStyle/>
          <a:p>
            <a:pPr algn="ctr">
              <a:lnSpc>
                <a:spcPct val="150000"/>
              </a:lnSpc>
            </a:pPr>
            <a:r>
              <a:rPr kumimoji="0" lang="en-US" altLang="ja-JP" sz="4800" b="1" dirty="0">
                <a:solidFill>
                  <a:prstClr val="black"/>
                </a:solidFill>
                <a:latin typeface="メイリオ" panose="020B0604030504040204" pitchFamily="50" charset="-128"/>
                <a:ea typeface="メイリオ" panose="020B0604030504040204" pitchFamily="50" charset="-128"/>
              </a:rPr>
              <a:t>2003</a:t>
            </a:r>
            <a:r>
              <a:rPr kumimoji="0" lang="ja-JP" altLang="en-US" sz="4800" b="1" dirty="0">
                <a:solidFill>
                  <a:prstClr val="black"/>
                </a:solidFill>
                <a:latin typeface="メイリオ" panose="020B0604030504040204" pitchFamily="50" charset="-128"/>
                <a:ea typeface="メイリオ" panose="020B0604030504040204" pitchFamily="50" charset="-128"/>
              </a:rPr>
              <a:t>年</a:t>
            </a:r>
            <a:endParaRPr kumimoji="0" lang="en-US" altLang="ja-JP" sz="4800" b="1" dirty="0">
              <a:solidFill>
                <a:prstClr val="black"/>
              </a:solidFill>
              <a:latin typeface="メイリオ" panose="020B0604030504040204" pitchFamily="50" charset="-128"/>
              <a:ea typeface="メイリオ" panose="020B0604030504040204" pitchFamily="50" charset="-128"/>
            </a:endParaRPr>
          </a:p>
          <a:p>
            <a:pPr algn="ctr">
              <a:lnSpc>
                <a:spcPct val="150000"/>
              </a:lnSpc>
            </a:pPr>
            <a:r>
              <a:rPr kumimoji="0" lang="en-US" altLang="ja-JP" sz="4800" b="1" dirty="0">
                <a:solidFill>
                  <a:prstClr val="black"/>
                </a:solidFill>
                <a:latin typeface="メイリオ" panose="020B0604030504040204" pitchFamily="50" charset="-128"/>
                <a:ea typeface="メイリオ" panose="020B0604030504040204" pitchFamily="50" charset="-128"/>
              </a:rPr>
              <a:t>174</a:t>
            </a:r>
            <a:r>
              <a:rPr kumimoji="0" lang="ja-JP" altLang="en-US" sz="4800" b="1" dirty="0">
                <a:solidFill>
                  <a:prstClr val="black"/>
                </a:solidFill>
                <a:latin typeface="メイリオ" panose="020B0604030504040204" pitchFamily="50" charset="-128"/>
                <a:ea typeface="メイリオ" panose="020B0604030504040204" pitchFamily="50" charset="-128"/>
              </a:rPr>
              <a:t>軒</a:t>
            </a:r>
            <a:endParaRPr kumimoji="0" lang="en-US" sz="4800" b="1" dirty="0">
              <a:solidFill>
                <a:prstClr val="black"/>
              </a:solidFill>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103794" y="2371132"/>
            <a:ext cx="860888" cy="923330"/>
          </a:xfrm>
          <a:prstGeom prst="rect">
            <a:avLst/>
          </a:prstGeom>
          <a:noFill/>
        </p:spPr>
        <p:txBody>
          <a:bodyPr wrap="square" rtlCol="0">
            <a:spAutoFit/>
          </a:bodyPr>
          <a:lstStyle/>
          <a:p>
            <a:r>
              <a:rPr kumimoji="0" lang="ja-JP" altLang="en-US" sz="5400" dirty="0">
                <a:solidFill>
                  <a:prstClr val="black"/>
                </a:solidFill>
                <a:latin typeface="メイリオ" panose="020B0604030504040204" pitchFamily="50" charset="-128"/>
                <a:ea typeface="メイリオ" panose="020B0604030504040204" pitchFamily="50" charset="-128"/>
              </a:rPr>
              <a:t>→</a:t>
            </a:r>
            <a:endParaRPr kumimoji="0" lang="en-US" sz="5400" dirty="0">
              <a:solidFill>
                <a:prstClr val="black"/>
              </a:solidFill>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5939488" y="1692973"/>
            <a:ext cx="2899955" cy="2308324"/>
          </a:xfrm>
          <a:prstGeom prst="rect">
            <a:avLst/>
          </a:prstGeom>
          <a:noFill/>
        </p:spPr>
        <p:txBody>
          <a:bodyPr wrap="square" rtlCol="0">
            <a:spAutoFit/>
          </a:bodyPr>
          <a:lstStyle/>
          <a:p>
            <a:pPr algn="ctr">
              <a:lnSpc>
                <a:spcPct val="150000"/>
              </a:lnSpc>
            </a:pPr>
            <a:r>
              <a:rPr kumimoji="0" lang="en-US" altLang="ja-JP" sz="4800" b="1" dirty="0">
                <a:solidFill>
                  <a:prstClr val="black"/>
                </a:solidFill>
                <a:latin typeface="メイリオ" panose="020B0604030504040204" pitchFamily="50" charset="-128"/>
                <a:ea typeface="メイリオ" panose="020B0604030504040204" pitchFamily="50" charset="-128"/>
              </a:rPr>
              <a:t>2016</a:t>
            </a:r>
            <a:r>
              <a:rPr kumimoji="0" lang="ja-JP" altLang="en-US" sz="4800" b="1" dirty="0">
                <a:solidFill>
                  <a:prstClr val="black"/>
                </a:solidFill>
                <a:latin typeface="メイリオ" panose="020B0604030504040204" pitchFamily="50" charset="-128"/>
                <a:ea typeface="メイリオ" panose="020B0604030504040204" pitchFamily="50" charset="-128"/>
              </a:rPr>
              <a:t>年</a:t>
            </a:r>
            <a:endParaRPr kumimoji="0" lang="en-US" altLang="ja-JP" sz="4800" b="1" dirty="0">
              <a:solidFill>
                <a:prstClr val="black"/>
              </a:solidFill>
              <a:latin typeface="メイリオ" panose="020B0604030504040204" pitchFamily="50" charset="-128"/>
              <a:ea typeface="メイリオ" panose="020B0604030504040204" pitchFamily="50" charset="-128"/>
            </a:endParaRPr>
          </a:p>
          <a:p>
            <a:pPr algn="ctr">
              <a:lnSpc>
                <a:spcPct val="150000"/>
              </a:lnSpc>
            </a:pPr>
            <a:r>
              <a:rPr kumimoji="0" lang="en-US" altLang="ja-JP" sz="4800" b="1" dirty="0">
                <a:solidFill>
                  <a:prstClr val="black"/>
                </a:solidFill>
                <a:latin typeface="メイリオ" panose="020B0604030504040204" pitchFamily="50" charset="-128"/>
                <a:ea typeface="メイリオ" panose="020B0604030504040204" pitchFamily="50" charset="-128"/>
              </a:rPr>
              <a:t>130</a:t>
            </a:r>
            <a:r>
              <a:rPr kumimoji="0" lang="ja-JP" altLang="en-US" sz="4800" b="1" dirty="0">
                <a:solidFill>
                  <a:prstClr val="black"/>
                </a:solidFill>
                <a:latin typeface="メイリオ" panose="020B0604030504040204" pitchFamily="50" charset="-128"/>
                <a:ea typeface="メイリオ" panose="020B0604030504040204" pitchFamily="50" charset="-128"/>
              </a:rPr>
              <a:t>軒</a:t>
            </a:r>
            <a:endParaRPr kumimoji="0" lang="en-US" sz="4800" b="1" dirty="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2763230" y="4356791"/>
            <a:ext cx="3617540" cy="1200329"/>
          </a:xfrm>
          <a:prstGeom prst="rect">
            <a:avLst/>
          </a:prstGeom>
          <a:noFill/>
        </p:spPr>
        <p:txBody>
          <a:bodyPr wrap="square" rtlCol="0">
            <a:spAutoFit/>
          </a:bodyPr>
          <a:lstStyle/>
          <a:p>
            <a:pPr algn="ctr"/>
            <a:r>
              <a:rPr kumimoji="0" lang="en-US" altLang="ja-JP" sz="3600" b="1" dirty="0">
                <a:solidFill>
                  <a:srgbClr val="2E75B6"/>
                </a:solidFill>
                <a:latin typeface="メイリオ" panose="020B0604030504040204" pitchFamily="50" charset="-128"/>
                <a:ea typeface="メイリオ" panose="020B0604030504040204" pitchFamily="50" charset="-128"/>
              </a:rPr>
              <a:t>135</a:t>
            </a:r>
            <a:r>
              <a:rPr kumimoji="0" lang="ja-JP" altLang="en-US" sz="3600" b="1" dirty="0">
                <a:solidFill>
                  <a:srgbClr val="2E75B6"/>
                </a:solidFill>
                <a:latin typeface="メイリオ" panose="020B0604030504040204" pitchFamily="50" charset="-128"/>
                <a:ea typeface="メイリオ" panose="020B0604030504040204" pitchFamily="50" charset="-128"/>
              </a:rPr>
              <a:t>軒　 　閉店</a:t>
            </a:r>
            <a:endParaRPr kumimoji="0" lang="en-US" altLang="ja-JP" sz="3600" b="1" dirty="0">
              <a:solidFill>
                <a:srgbClr val="2E75B6"/>
              </a:solidFill>
              <a:latin typeface="メイリオ" panose="020B0604030504040204" pitchFamily="50" charset="-128"/>
              <a:ea typeface="メイリオ" panose="020B0604030504040204" pitchFamily="50" charset="-128"/>
            </a:endParaRPr>
          </a:p>
          <a:p>
            <a:pPr algn="ctr"/>
            <a:r>
              <a:rPr kumimoji="0" lang="en-US" altLang="ja-JP" sz="3600" b="1" dirty="0">
                <a:solidFill>
                  <a:srgbClr val="FF0000"/>
                </a:solidFill>
                <a:latin typeface="メイリオ" panose="020B0604030504040204" pitchFamily="50" charset="-128"/>
                <a:ea typeface="メイリオ" panose="020B0604030504040204" pitchFamily="50" charset="-128"/>
              </a:rPr>
              <a:t>91</a:t>
            </a:r>
            <a:r>
              <a:rPr kumimoji="0" lang="ja-JP" altLang="en-US" sz="3600" b="1" dirty="0">
                <a:solidFill>
                  <a:srgbClr val="FF0000"/>
                </a:solidFill>
                <a:latin typeface="メイリオ" panose="020B0604030504040204" pitchFamily="50" charset="-128"/>
                <a:ea typeface="メイリオ" panose="020B0604030504040204" pitchFamily="50" charset="-128"/>
              </a:rPr>
              <a:t>軒　新規開店</a:t>
            </a:r>
            <a:endParaRPr kumimoji="0" lang="en-US" sz="3600" b="1" dirty="0">
              <a:solidFill>
                <a:srgbClr val="FF0000"/>
              </a:solidFill>
              <a:latin typeface="メイリオ" panose="020B0604030504040204" pitchFamily="50" charset="-128"/>
              <a:ea typeface="メイリオ" panose="020B0604030504040204" pitchFamily="50" charset="-128"/>
            </a:endParaRPr>
          </a:p>
        </p:txBody>
      </p:sp>
      <p:graphicFrame>
        <p:nvGraphicFramePr>
          <p:cNvPr id="12" name="オブジェクト 11"/>
          <p:cNvGraphicFramePr>
            <a:graphicFrameLocks noChangeAspect="1"/>
          </p:cNvGraphicFramePr>
          <p:nvPr>
            <p:extLst/>
          </p:nvPr>
        </p:nvGraphicFramePr>
        <p:xfrm>
          <a:off x="0" y="6"/>
          <a:ext cx="9144000" cy="1112805"/>
        </p:xfrm>
        <a:graphic>
          <a:graphicData uri="http://schemas.openxmlformats.org/presentationml/2006/ole">
            <mc:AlternateContent xmlns:mc="http://schemas.openxmlformats.org/markup-compatibility/2006">
              <mc:Choice xmlns:v="urn:schemas-microsoft-com:vml" Requires="v">
                <p:oleObj spid="_x0000_s6407" name="Worksheet" r:id="rId6" imgW="12138554" imgH="5707270" progId="Excel.Sheet.12">
                  <p:embed/>
                </p:oleObj>
              </mc:Choice>
              <mc:Fallback>
                <p:oleObj name="Worksheet" r:id="rId6" imgW="12138554" imgH="5707270" progId="Excel.Sheet.12">
                  <p:embed/>
                  <p:pic>
                    <p:nvPicPr>
                      <p:cNvPr id="0" name=""/>
                      <p:cNvPicPr/>
                      <p:nvPr/>
                    </p:nvPicPr>
                    <p:blipFill>
                      <a:blip r:embed="rId4">
                        <a:lum/>
                      </a:blip>
                      <a:stretch>
                        <a:fillRect/>
                      </a:stretch>
                    </p:blipFill>
                    <p:spPr>
                      <a:xfrm>
                        <a:off x="0" y="6"/>
                        <a:ext cx="9144000" cy="1112805"/>
                      </a:xfrm>
                      <a:prstGeom prst="rect">
                        <a:avLst/>
                      </a:prstGeom>
                    </p:spPr>
                  </p:pic>
                </p:oleObj>
              </mc:Fallback>
            </mc:AlternateContent>
          </a:graphicData>
        </a:graphic>
      </p:graphicFrame>
      <p:sp>
        <p:nvSpPr>
          <p:cNvPr id="14" name="テキスト ボックス 13"/>
          <p:cNvSpPr txBox="1"/>
          <p:nvPr/>
        </p:nvSpPr>
        <p:spPr>
          <a:xfrm>
            <a:off x="267423" y="284672"/>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大学周辺の居酒屋の店舗数</a:t>
            </a:r>
            <a:endParaRPr lang="en-US" altLang="ja-JP" sz="4000" b="1" dirty="0">
              <a:ln w="25400">
                <a:solidFill>
                  <a:srgbClr val="FF097A"/>
                </a:solidFill>
              </a:ln>
              <a:solidFill>
                <a:prstClr val="white"/>
              </a:solidFill>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12"/>
          </p:nvPr>
        </p:nvSpPr>
        <p:spPr>
          <a:xfrm>
            <a:off x="-1682693" y="6492879"/>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8</a:t>
            </a:fld>
            <a:endParaRPr lang="en-US" sz="1050" b="1" dirty="0">
              <a:solidFill>
                <a:srgbClr val="FF097A"/>
              </a:solidFill>
              <a:latin typeface="メイリオ" panose="020B0604030504040204" pitchFamily="50" charset="-128"/>
              <a:ea typeface="メイリオ" panose="020B0604030504040204" pitchFamily="50" charset="-128"/>
            </a:endParaRPr>
          </a:p>
        </p:txBody>
      </p:sp>
      <p:pic>
        <p:nvPicPr>
          <p:cNvPr id="16" name="図 15"/>
          <p:cNvPicPr>
            <a:picLocks noChangeAspect="1"/>
          </p:cNvPicPr>
          <p:nvPr/>
        </p:nvPicPr>
        <p:blipFill>
          <a:blip r:embed="rId7"/>
          <a:stretch>
            <a:fillRect/>
          </a:stretch>
        </p:blipFill>
        <p:spPr>
          <a:xfrm>
            <a:off x="6607620" y="38665"/>
            <a:ext cx="2280467" cy="961403"/>
          </a:xfrm>
          <a:prstGeom prst="rect">
            <a:avLst/>
          </a:prstGeom>
        </p:spPr>
      </p:pic>
    </p:spTree>
    <p:extLst>
      <p:ext uri="{BB962C8B-B14F-4D97-AF65-F5344CB8AC3E}">
        <p14:creationId xmlns:p14="http://schemas.microsoft.com/office/powerpoint/2010/main" val="123542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5"/>
          <a:ext cx="9144000" cy="1112805"/>
        </p:xfrm>
        <a:graphic>
          <a:graphicData uri="http://schemas.openxmlformats.org/presentationml/2006/ole">
            <mc:AlternateContent xmlns:mc="http://schemas.openxmlformats.org/markup-compatibility/2006">
              <mc:Choice xmlns:v="urn:schemas-microsoft-com:vml" Requires="v">
                <p:oleObj spid="_x0000_s54514"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5"/>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7"/>
          <a:ext cx="9144000" cy="813916"/>
        </p:xfrm>
        <a:graphic>
          <a:graphicData uri="http://schemas.openxmlformats.org/presentationml/2006/ole">
            <mc:AlternateContent xmlns:mc="http://schemas.openxmlformats.org/markup-compatibility/2006">
              <mc:Choice xmlns:v="urn:schemas-microsoft-com:vml" Requires="v">
                <p:oleObj spid="_x0000_s54515"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7"/>
                        <a:ext cx="9144000" cy="813916"/>
                      </a:xfrm>
                      <a:prstGeom prst="rect">
                        <a:avLst/>
                      </a:prstGeom>
                    </p:spPr>
                  </p:pic>
                </p:oleObj>
              </mc:Fallback>
            </mc:AlternateContent>
          </a:graphicData>
        </a:graphic>
      </p:graphicFrame>
      <p:sp>
        <p:nvSpPr>
          <p:cNvPr id="8" name="テキスト ボックス 7"/>
          <p:cNvSpPr txBox="1"/>
          <p:nvPr/>
        </p:nvSpPr>
        <p:spPr>
          <a:xfrm>
            <a:off x="267420" y="284672"/>
            <a:ext cx="2236510"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参考文献</a:t>
            </a:r>
          </a:p>
        </p:txBody>
      </p:sp>
      <p:sp>
        <p:nvSpPr>
          <p:cNvPr id="2" name="テキスト ボックス 1"/>
          <p:cNvSpPr txBox="1"/>
          <p:nvPr/>
        </p:nvSpPr>
        <p:spPr>
          <a:xfrm>
            <a:off x="3498578" y="4929809"/>
            <a:ext cx="184731" cy="369332"/>
          </a:xfrm>
          <a:prstGeom prst="rect">
            <a:avLst/>
          </a:prstGeom>
          <a:noFill/>
        </p:spPr>
        <p:txBody>
          <a:bodyPr wrap="none" rtlCol="0">
            <a:spAutoFit/>
          </a:bodyPr>
          <a:lstStyle/>
          <a:p>
            <a:endParaRPr lang="ja-JP" altLang="en-US"/>
          </a:p>
        </p:txBody>
      </p:sp>
      <p:sp>
        <p:nvSpPr>
          <p:cNvPr id="10" name="テキスト ボックス 9"/>
          <p:cNvSpPr txBox="1"/>
          <p:nvPr/>
        </p:nvSpPr>
        <p:spPr>
          <a:xfrm>
            <a:off x="267420" y="1112810"/>
            <a:ext cx="8285196" cy="5293757"/>
          </a:xfrm>
          <a:prstGeom prst="rect">
            <a:avLst/>
          </a:prstGeom>
          <a:noFill/>
        </p:spPr>
        <p:txBody>
          <a:bodyPr wrap="square" rtlCol="0">
            <a:spAutoFit/>
          </a:bodyPr>
          <a:lstStyle/>
          <a:p>
            <a:r>
              <a:rPr lang="ja-JP" altLang="ja-JP" sz="1400" b="1" dirty="0">
                <a:latin typeface="メイリオ" panose="020B0604030504040204" pitchFamily="50" charset="-128"/>
                <a:ea typeface="メイリオ" panose="020B0604030504040204" pitchFamily="50" charset="-128"/>
              </a:rPr>
              <a:t>政府統計の総合窓口</a:t>
            </a:r>
          </a:p>
          <a:p>
            <a:r>
              <a:rPr lang="en-US" altLang="ja-JP" sz="1200" dirty="0">
                <a:latin typeface="メイリオ" panose="020B0604030504040204" pitchFamily="50" charset="-128"/>
                <a:ea typeface="メイリオ" panose="020B0604030504040204" pitchFamily="50" charset="-128"/>
              </a:rPr>
              <a:t>http://www.e-stat.go.jp/SG1/estat/GL02100104.do?gaid=GL02100102&amp;tocd=00200551</a:t>
            </a:r>
          </a:p>
          <a:p>
            <a:r>
              <a:rPr lang="ja-JP" altLang="en-US" sz="1200" dirty="0">
                <a:latin typeface="メイリオ" panose="020B0604030504040204" pitchFamily="50" charset="-128"/>
                <a:ea typeface="メイリオ" panose="020B0604030504040204" pitchFamily="50" charset="-128"/>
              </a:rPr>
              <a:t>最終閲覧日：</a:t>
            </a:r>
            <a:r>
              <a:rPr lang="en-US" altLang="ja-JP" sz="1200" dirty="0">
                <a:latin typeface="メイリオ" panose="020B0604030504040204" pitchFamily="50" charset="-128"/>
                <a:ea typeface="メイリオ" panose="020B0604030504040204" pitchFamily="50" charset="-128"/>
              </a:rPr>
              <a:t>2017/05/15</a:t>
            </a:r>
          </a:p>
          <a:p>
            <a:endParaRPr lang="ja-JP" altLang="ja-JP" sz="1200" dirty="0">
              <a:latin typeface="メイリオ" panose="020B0604030504040204" pitchFamily="50" charset="-128"/>
              <a:ea typeface="メイリオ" panose="020B0604030504040204" pitchFamily="50" charset="-128"/>
            </a:endParaRPr>
          </a:p>
          <a:p>
            <a:r>
              <a:rPr lang="ja-JP" altLang="ja-JP" sz="1400" b="1" dirty="0">
                <a:latin typeface="メイリオ" panose="020B0604030504040204" pitchFamily="50" charset="-128"/>
                <a:ea typeface="メイリオ" panose="020B0604030504040204" pitchFamily="50" charset="-128"/>
              </a:rPr>
              <a:t>酒税行政関係情報</a:t>
            </a:r>
            <a:r>
              <a:rPr lang="en-US" altLang="ja-JP" sz="1400" b="1" dirty="0">
                <a:latin typeface="メイリオ" panose="020B0604030504040204" pitchFamily="50" charset="-128"/>
                <a:ea typeface="メイリオ" panose="020B0604030504040204" pitchFamily="50" charset="-128"/>
              </a:rPr>
              <a:t>(</a:t>
            </a:r>
            <a:r>
              <a:rPr lang="ja-JP" altLang="ja-JP" sz="1400" b="1" dirty="0">
                <a:latin typeface="メイリオ" panose="020B0604030504040204" pitchFamily="50" charset="-128"/>
                <a:ea typeface="メイリオ" panose="020B0604030504040204" pitchFamily="50" charset="-128"/>
              </a:rPr>
              <a:t>お酒に関する情報</a:t>
            </a:r>
            <a:r>
              <a:rPr lang="en-US" altLang="ja-JP" sz="1400" b="1" dirty="0">
                <a:latin typeface="メイリオ" panose="020B0604030504040204" pitchFamily="50" charset="-128"/>
                <a:ea typeface="メイリオ" panose="020B0604030504040204" pitchFamily="50" charset="-128"/>
              </a:rPr>
              <a:t>)</a:t>
            </a:r>
            <a:endParaRPr lang="ja-JP" altLang="ja-JP" sz="1400" b="1"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http://www.nta.go.jp/shiraberu/senmonjoho/sake/sake.htm</a:t>
            </a:r>
          </a:p>
          <a:p>
            <a:r>
              <a:rPr lang="ja-JP" altLang="en-US" sz="1200" dirty="0">
                <a:latin typeface="メイリオ" panose="020B0604030504040204" pitchFamily="50" charset="-128"/>
                <a:ea typeface="メイリオ" panose="020B0604030504040204" pitchFamily="50" charset="-128"/>
              </a:rPr>
              <a:t>最終閲覧日：</a:t>
            </a:r>
            <a:r>
              <a:rPr lang="en-US" altLang="ja-JP" sz="1200" dirty="0">
                <a:latin typeface="メイリオ" panose="020B0604030504040204" pitchFamily="50" charset="-128"/>
                <a:ea typeface="メイリオ" panose="020B0604030504040204" pitchFamily="50" charset="-128"/>
              </a:rPr>
              <a:t>2017/05/15</a:t>
            </a:r>
          </a:p>
          <a:p>
            <a:endParaRPr lang="en-US" altLang="ja-JP" sz="1200" b="1" dirty="0">
              <a:latin typeface="メイリオ" panose="020B0604030504040204" pitchFamily="50" charset="-128"/>
              <a:ea typeface="メイリオ" panose="020B0604030504040204" pitchFamily="50" charset="-128"/>
            </a:endParaRPr>
          </a:p>
          <a:p>
            <a:r>
              <a:rPr lang="ja-JP" altLang="ja-JP" sz="1400" b="1" dirty="0">
                <a:latin typeface="メイリオ" panose="020B0604030504040204" pitchFamily="50" charset="-128"/>
                <a:ea typeface="メイリオ" panose="020B0604030504040204" pitchFamily="50" charset="-128"/>
              </a:rPr>
              <a:t>平成</a:t>
            </a:r>
            <a:r>
              <a:rPr lang="en-US" altLang="ja-JP" sz="1400" b="1" dirty="0">
                <a:latin typeface="メイリオ" panose="020B0604030504040204" pitchFamily="50" charset="-128"/>
                <a:ea typeface="メイリオ" panose="020B0604030504040204" pitchFamily="50" charset="-128"/>
              </a:rPr>
              <a:t>28</a:t>
            </a:r>
            <a:r>
              <a:rPr lang="ja-JP" altLang="ja-JP" sz="1400" b="1" dirty="0">
                <a:latin typeface="メイリオ" panose="020B0604030504040204" pitchFamily="50" charset="-128"/>
                <a:ea typeface="メイリオ" panose="020B0604030504040204" pitchFamily="50" charset="-128"/>
              </a:rPr>
              <a:t>年度国民健康・栄養調査</a:t>
            </a:r>
          </a:p>
          <a:p>
            <a:r>
              <a:rPr lang="en-US" altLang="ja-JP" sz="1200" dirty="0">
                <a:latin typeface="メイリオ" panose="020B0604030504040204" pitchFamily="50" charset="-128"/>
                <a:ea typeface="メイリオ" panose="020B0604030504040204" pitchFamily="50" charset="-128"/>
              </a:rPr>
              <a:t>http://www.mhlw.go.jp/stf/houdou/0000142359.html</a:t>
            </a:r>
            <a:endParaRPr lang="ja-JP" altLang="ja-JP" sz="1200" dirty="0">
              <a:latin typeface="メイリオ" panose="020B0604030504040204" pitchFamily="50" charset="-128"/>
              <a:ea typeface="メイリオ"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rPr>
              <a:t>最終閲覧日：</a:t>
            </a:r>
            <a:r>
              <a:rPr lang="en-US" altLang="ja-JP" sz="1200" dirty="0">
                <a:solidFill>
                  <a:prstClr val="black"/>
                </a:solidFill>
                <a:latin typeface="メイリオ" panose="020B0604030504040204" pitchFamily="50" charset="-128"/>
                <a:ea typeface="メイリオ" panose="020B0604030504040204" pitchFamily="50" charset="-128"/>
              </a:rPr>
              <a:t>2017/05/15</a:t>
            </a:r>
          </a:p>
          <a:p>
            <a:endParaRPr lang="en-US" altLang="ja-JP" sz="1200" b="1" dirty="0">
              <a:latin typeface="メイリオ" panose="020B0604030504040204" pitchFamily="50" charset="-128"/>
              <a:ea typeface="メイリオ" panose="020B0604030504040204" pitchFamily="50" charset="-128"/>
            </a:endParaRPr>
          </a:p>
          <a:p>
            <a:r>
              <a:rPr lang="ja-JP" altLang="ja-JP" sz="1400" b="1" dirty="0">
                <a:latin typeface="メイリオ" panose="020B0604030504040204" pitchFamily="50" charset="-128"/>
                <a:ea typeface="メイリオ" panose="020B0604030504040204" pitchFamily="50" charset="-128"/>
              </a:rPr>
              <a:t>総務省統計局</a:t>
            </a:r>
          </a:p>
          <a:p>
            <a:r>
              <a:rPr lang="en-US" altLang="ja-JP" sz="1200" dirty="0">
                <a:latin typeface="メイリオ" panose="020B0604030504040204" pitchFamily="50" charset="-128"/>
                <a:ea typeface="メイリオ" panose="020B0604030504040204" pitchFamily="50" charset="-128"/>
              </a:rPr>
              <a:t>http://www.stat.go.jp/data/jinsui/</a:t>
            </a:r>
            <a:endParaRPr lang="ja-JP" altLang="ja-JP" sz="1200" dirty="0">
              <a:latin typeface="メイリオ" panose="020B0604030504040204" pitchFamily="50" charset="-128"/>
              <a:ea typeface="メイリオ"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rPr>
              <a:t>最終閲覧日：</a:t>
            </a:r>
            <a:r>
              <a:rPr lang="en-US" altLang="ja-JP" sz="1200" dirty="0">
                <a:solidFill>
                  <a:prstClr val="black"/>
                </a:solidFill>
                <a:latin typeface="メイリオ" panose="020B0604030504040204" pitchFamily="50" charset="-128"/>
                <a:ea typeface="メイリオ" panose="020B0604030504040204" pitchFamily="50" charset="-128"/>
              </a:rPr>
              <a:t>2017/05/15</a:t>
            </a:r>
          </a:p>
          <a:p>
            <a:endParaRPr lang="en-US" altLang="ja-JP" sz="1200" b="1" dirty="0">
              <a:latin typeface="メイリオ" panose="020B0604030504040204" pitchFamily="50" charset="-128"/>
              <a:ea typeface="メイリオ" panose="020B0604030504040204" pitchFamily="50" charset="-128"/>
            </a:endParaRPr>
          </a:p>
          <a:p>
            <a:r>
              <a:rPr lang="ja-JP" altLang="ja-JP" sz="1400" b="1" dirty="0">
                <a:latin typeface="メイリオ" panose="020B0604030504040204" pitchFamily="50" charset="-128"/>
                <a:ea typeface="メイリオ" panose="020B0604030504040204" pitchFamily="50" charset="-128"/>
              </a:rPr>
              <a:t>茨城県人口推計</a:t>
            </a:r>
          </a:p>
          <a:p>
            <a:r>
              <a:rPr lang="en-US" altLang="ja-JP" sz="1200" dirty="0">
                <a:latin typeface="メイリオ" panose="020B0604030504040204" pitchFamily="50" charset="-128"/>
                <a:ea typeface="メイリオ" panose="020B0604030504040204" pitchFamily="50" charset="-128"/>
              </a:rPr>
              <a:t>http://www.pref.ibaraki.jp/kikaku/tokei/fukyu/tokei/betsu/jinko/getsu/</a:t>
            </a:r>
          </a:p>
          <a:p>
            <a:r>
              <a:rPr lang="ja-JP" altLang="en-US" sz="1200" dirty="0">
                <a:latin typeface="メイリオ" panose="020B0604030504040204" pitchFamily="50" charset="-128"/>
                <a:ea typeface="メイリオ" panose="020B0604030504040204" pitchFamily="50" charset="-128"/>
              </a:rPr>
              <a:t>最終閲覧日：</a:t>
            </a:r>
            <a:r>
              <a:rPr lang="en-US" altLang="ja-JP" sz="1200" dirty="0">
                <a:latin typeface="メイリオ" panose="020B0604030504040204" pitchFamily="50" charset="-128"/>
                <a:ea typeface="メイリオ" panose="020B0604030504040204" pitchFamily="50" charset="-128"/>
              </a:rPr>
              <a:t>2017/05/15</a:t>
            </a:r>
          </a:p>
          <a:p>
            <a:endParaRPr lang="en-US" altLang="ja-JP" sz="1200" dirty="0">
              <a:latin typeface="メイリオ" panose="020B0604030504040204" pitchFamily="50" charset="-128"/>
              <a:ea typeface="メイリオ" panose="020B0604030504040204" pitchFamily="50" charset="-128"/>
            </a:endParaRPr>
          </a:p>
          <a:p>
            <a:r>
              <a:rPr lang="zh-TW" altLang="en-US" sz="1400" b="1" dirty="0">
                <a:latin typeface="メイリオ" panose="020B0604030504040204" pitchFamily="50" charset="-128"/>
                <a:ea typeface="メイリオ" panose="020B0604030504040204" pitchFamily="50" charset="-128"/>
              </a:rPr>
              <a:t>平成</a:t>
            </a:r>
            <a:r>
              <a:rPr lang="en-US" altLang="zh-TW" sz="1400" b="1" dirty="0">
                <a:latin typeface="メイリオ" panose="020B0604030504040204" pitchFamily="50" charset="-128"/>
                <a:ea typeface="メイリオ" panose="020B0604030504040204" pitchFamily="50" charset="-128"/>
              </a:rPr>
              <a:t>24</a:t>
            </a:r>
            <a:r>
              <a:rPr lang="zh-TW" altLang="en-US" sz="1400" b="1" dirty="0">
                <a:latin typeface="メイリオ" panose="020B0604030504040204" pitchFamily="50" charset="-128"/>
                <a:ea typeface="メイリオ" panose="020B0604030504040204" pitchFamily="50" charset="-128"/>
              </a:rPr>
              <a:t>年度  商店街活性化調査研究報告書</a:t>
            </a:r>
          </a:p>
          <a:p>
            <a:r>
              <a:rPr lang="en-US" altLang="ja-JP" sz="1200" b="1" dirty="0">
                <a:latin typeface="メイリオ" panose="020B0604030504040204" pitchFamily="50" charset="-128"/>
              </a:rPr>
              <a:t>https://web.hyogo-iic.ne.jp/files/kouri/syotengaisikake_report.pdf#search=%27%E8%A1%97%E3%83%90%E3%83%AB+%E5%8A%B9%E6%9E%9C%27</a:t>
            </a:r>
            <a:endParaRPr lang="ja-JP" altLang="ja-JP" sz="1200" b="1" dirty="0">
              <a:latin typeface="メイリオ" panose="020B0604030504040204" pitchFamily="50" charset="-128"/>
            </a:endParaRPr>
          </a:p>
          <a:p>
            <a:pPr lvl="0"/>
            <a:r>
              <a:rPr lang="ja-JP" altLang="en-US" sz="1200" dirty="0">
                <a:solidFill>
                  <a:prstClr val="black"/>
                </a:solidFill>
                <a:latin typeface="メイリオ" panose="020B0604030504040204" pitchFamily="50" charset="-128"/>
              </a:rPr>
              <a:t>最終閲覧日：</a:t>
            </a:r>
            <a:r>
              <a:rPr lang="en-US" altLang="ja-JP" sz="1200" dirty="0">
                <a:solidFill>
                  <a:prstClr val="black"/>
                </a:solidFill>
                <a:latin typeface="メイリオ" panose="020B0604030504040204" pitchFamily="50" charset="-128"/>
              </a:rPr>
              <a:t>2017/06/20</a:t>
            </a:r>
          </a:p>
          <a:p>
            <a:endParaRPr lang="en-US" altLang="ja-JP" sz="1200" dirty="0">
              <a:latin typeface="メイリオ" panose="020B0604030504040204" pitchFamily="50" charset="-128"/>
              <a:ea typeface="メイリオ" panose="020B0604030504040204" pitchFamily="50" charset="-128"/>
            </a:endParaRPr>
          </a:p>
          <a:p>
            <a:endParaRPr lang="ja-JP" altLang="ja-JP" sz="1400" dirty="0">
              <a:latin typeface="メイリオ" panose="020B0604030504040204" pitchFamily="50" charset="-128"/>
              <a:ea typeface="メイリオ" panose="020B0604030504040204" pitchFamily="50" charset="-128"/>
            </a:endParaRPr>
          </a:p>
        </p:txBody>
      </p:sp>
      <p:sp>
        <p:nvSpPr>
          <p:cNvPr id="9" name="スライド番号プレースホルダー 2"/>
          <p:cNvSpPr>
            <a:spLocks noGrp="1"/>
          </p:cNvSpPr>
          <p:nvPr>
            <p:ph type="sldNum" sz="quarter" idx="12"/>
          </p:nvPr>
        </p:nvSpPr>
        <p:spPr>
          <a:xfrm>
            <a:off x="-1590495" y="6451046"/>
            <a:ext cx="2057400" cy="365125"/>
          </a:xfrm>
        </p:spPr>
        <p:txBody>
          <a:bodyPr/>
          <a:lstStyle/>
          <a:p>
            <a:fld id="{5ED220C7-8C87-45F7-9479-13519FE00982}" type="slidenum">
              <a:rPr lang="en-US" sz="1051" b="1" smtClean="0">
                <a:solidFill>
                  <a:srgbClr val="FF097A"/>
                </a:solidFill>
                <a:latin typeface="メイリオ" panose="020B0604030504040204" pitchFamily="50" charset="-128"/>
                <a:ea typeface="メイリオ" panose="020B0604030504040204" pitchFamily="50" charset="-128"/>
              </a:rPr>
              <a:pPr/>
              <a:t>80</a:t>
            </a:fld>
            <a:endParaRPr lang="en-US" sz="1051"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33737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p:cNvSpPr txBox="1"/>
          <p:nvPr/>
        </p:nvSpPr>
        <p:spPr>
          <a:xfrm>
            <a:off x="463731" y="1870286"/>
            <a:ext cx="8216537" cy="3277820"/>
          </a:xfrm>
          <a:prstGeom prst="rect">
            <a:avLst/>
          </a:prstGeom>
          <a:noFill/>
        </p:spPr>
        <p:txBody>
          <a:bodyPr wrap="square" rtlCol="0">
            <a:spAutoFit/>
          </a:bodyPr>
          <a:lstStyle/>
          <a:p>
            <a:pPr marL="742950" indent="-742950">
              <a:lnSpc>
                <a:spcPct val="200000"/>
              </a:lnSpc>
              <a:buFont typeface="+mj-lt"/>
              <a:buAutoNum type="arabicPeriod"/>
            </a:pPr>
            <a:r>
              <a:rPr lang="ja-JP" altLang="en-US" sz="3600" b="1" dirty="0">
                <a:latin typeface="メイリオ" panose="020B0604030504040204" pitchFamily="50" charset="-128"/>
                <a:ea typeface="メイリオ" panose="020B0604030504040204" pitchFamily="50" charset="-128"/>
              </a:rPr>
              <a:t>酒離れ</a:t>
            </a:r>
            <a:endParaRPr lang="en-US" altLang="ja-JP" sz="3600" b="1" dirty="0">
              <a:latin typeface="メイリオ" panose="020B0604030504040204" pitchFamily="50" charset="-128"/>
              <a:ea typeface="メイリオ" panose="020B0604030504040204" pitchFamily="50" charset="-128"/>
            </a:endParaRPr>
          </a:p>
          <a:p>
            <a:pPr marL="742950" indent="-742950">
              <a:lnSpc>
                <a:spcPct val="200000"/>
              </a:lnSpc>
              <a:buFont typeface="+mj-lt"/>
              <a:buAutoNum type="arabicPeriod"/>
            </a:pPr>
            <a:r>
              <a:rPr lang="ja-JP" altLang="en-US" sz="3600" b="1" dirty="0">
                <a:latin typeface="メイリオ" panose="020B0604030504040204" pitchFamily="50" charset="-128"/>
                <a:ea typeface="メイリオ" panose="020B0604030504040204" pitchFamily="50" charset="-128"/>
              </a:rPr>
              <a:t>不景気</a:t>
            </a:r>
            <a:endParaRPr lang="en-US" altLang="ja-JP" sz="3600" b="1" dirty="0">
              <a:latin typeface="メイリオ" panose="020B0604030504040204" pitchFamily="50" charset="-128"/>
              <a:ea typeface="メイリオ" panose="020B0604030504040204" pitchFamily="50" charset="-128"/>
            </a:endParaRPr>
          </a:p>
          <a:p>
            <a:pPr marL="742950" indent="-742950">
              <a:lnSpc>
                <a:spcPct val="200000"/>
              </a:lnSpc>
              <a:buFont typeface="+mj-lt"/>
              <a:buAutoNum type="arabicPeriod"/>
            </a:pPr>
            <a:r>
              <a:rPr lang="ja-JP" altLang="en-US" sz="3600" b="1" dirty="0">
                <a:latin typeface="メイリオ" panose="020B0604030504040204" pitchFamily="50" charset="-128"/>
                <a:ea typeface="メイリオ" panose="020B0604030504040204" pitchFamily="50" charset="-128"/>
              </a:rPr>
              <a:t>宅呑みをより好む傾向</a:t>
            </a:r>
            <a:endParaRPr lang="en-US" sz="3600" b="1" dirty="0">
              <a:latin typeface="メイリオ" panose="020B0604030504040204" pitchFamily="50" charset="-128"/>
              <a:ea typeface="メイリオ" panose="020B0604030504040204" pitchFamily="50" charset="-128"/>
            </a:endParaRPr>
          </a:p>
        </p:txBody>
      </p:sp>
      <p:graphicFrame>
        <p:nvGraphicFramePr>
          <p:cNvPr id="12" name="オブジェクト 11"/>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60616" name="Worksheet" r:id="rId3" imgW="12138554" imgH="5707270" progId="Excel.Sheet.12">
                  <p:embed/>
                </p:oleObj>
              </mc:Choice>
              <mc:Fallback>
                <p:oleObj name="Worksheet" r:id="rId3" imgW="12138554" imgH="5707270" progId="Excel.Sheet.12">
                  <p:embed/>
                  <p:pic>
                    <p:nvPicPr>
                      <p:cNvPr id="12" name="オブジェクト 11"/>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0617" name="Worksheet" r:id="rId5" imgW="12138554" imgH="5707270" progId="Excel.Sheet.12">
                  <p:embed/>
                </p:oleObj>
              </mc:Choice>
              <mc:Fallback>
                <p:oleObj name="Worksheet" r:id="rId5" imgW="12138554" imgH="5707270" progId="Excel.Sheet.12">
                  <p:embed/>
                  <p:pic>
                    <p:nvPicPr>
                      <p:cNvPr id="13" name="オブジェクト 12"/>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4" name="テキスト ボックス 13"/>
          <p:cNvSpPr txBox="1"/>
          <p:nvPr/>
        </p:nvSpPr>
        <p:spPr>
          <a:xfrm>
            <a:off x="267419" y="284672"/>
            <a:ext cx="6853158" cy="707886"/>
          </a:xfrm>
          <a:prstGeom prst="rect">
            <a:avLst/>
          </a:prstGeom>
          <a:noFill/>
        </p:spPr>
        <p:txBody>
          <a:bodyPr wrap="none" rtlCol="0">
            <a:spAutoFit/>
          </a:bodyPr>
          <a:lstStyle/>
          <a:p>
            <a:r>
              <a:rPr kumimoji="1"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考えられる居酒屋減少の</a:t>
            </a:r>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理由</a:t>
            </a:r>
            <a:endParaRPr kumimoji="1"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1676759" y="6451044"/>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81</a:t>
            </a:fld>
            <a:endParaRPr lang="en-US" sz="1050"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20503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61640"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1641"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8" name="テキスト ボックス 7"/>
          <p:cNvSpPr txBox="1"/>
          <p:nvPr/>
        </p:nvSpPr>
        <p:spPr>
          <a:xfrm>
            <a:off x="0" y="326735"/>
            <a:ext cx="6853158" cy="707886"/>
          </a:xfrm>
          <a:prstGeom prst="rect">
            <a:avLst/>
          </a:prstGeom>
          <a:noFill/>
        </p:spPr>
        <p:txBody>
          <a:bodyPr wrap="none" rtlCol="0">
            <a:spAutoFit/>
          </a:bodyPr>
          <a:lstStyle/>
          <a:p>
            <a:r>
              <a:rPr kumimoji="1"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普段お酒をどの程度飲むか？</a:t>
            </a:r>
          </a:p>
        </p:txBody>
      </p:sp>
      <p:sp>
        <p:nvSpPr>
          <p:cNvPr id="2" name="テキスト ボックス 1"/>
          <p:cNvSpPr txBox="1"/>
          <p:nvPr/>
        </p:nvSpPr>
        <p:spPr>
          <a:xfrm>
            <a:off x="5848709" y="6581001"/>
            <a:ext cx="3295291"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厚生労働省「国民健康・栄養調査」より作成</a:t>
            </a:r>
            <a:endParaRPr kumimoji="1" lang="ja-JP" altLang="en-US" sz="1200" dirty="0">
              <a:latin typeface="メイリオ" panose="020B0604030504040204" pitchFamily="50" charset="-128"/>
              <a:ea typeface="メイリオ" panose="020B0604030504040204" pitchFamily="50" charset="-128"/>
            </a:endParaRPr>
          </a:p>
        </p:txBody>
      </p:sp>
      <p:graphicFrame>
        <p:nvGraphicFramePr>
          <p:cNvPr id="7" name="グラフ 6">
            <a:extLst>
              <a:ext uri="{FF2B5EF4-FFF2-40B4-BE49-F238E27FC236}">
                <a16:creationId xmlns:a16="http://schemas.microsoft.com/office/drawing/2014/main" id="{DB536A57-E0E1-4B59-8A79-5B672B9DC46E}"/>
              </a:ext>
            </a:extLst>
          </p:cNvPr>
          <p:cNvGraphicFramePr>
            <a:graphicFrameLocks/>
          </p:cNvGraphicFramePr>
          <p:nvPr>
            <p:extLst/>
          </p:nvPr>
        </p:nvGraphicFramePr>
        <p:xfrm>
          <a:off x="-610704" y="1034621"/>
          <a:ext cx="9117030" cy="5051528"/>
        </p:xfrm>
        <a:graphic>
          <a:graphicData uri="http://schemas.openxmlformats.org/drawingml/2006/chart">
            <c:chart xmlns:c="http://schemas.openxmlformats.org/drawingml/2006/chart" xmlns:r="http://schemas.openxmlformats.org/officeDocument/2006/relationships" r:id="rId6"/>
          </a:graphicData>
        </a:graphic>
      </p:graphicFrame>
      <p:sp>
        <p:nvSpPr>
          <p:cNvPr id="6" name="スライド番号プレースホルダー 5"/>
          <p:cNvSpPr>
            <a:spLocks noGrp="1"/>
          </p:cNvSpPr>
          <p:nvPr>
            <p:ph type="sldNum" sz="quarter" idx="12"/>
          </p:nvPr>
        </p:nvSpPr>
        <p:spPr>
          <a:xfrm>
            <a:off x="-1521484" y="6422749"/>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82</a:t>
            </a:fld>
            <a:endParaRPr lang="en-US" b="1" dirty="0">
              <a:solidFill>
                <a:srgbClr val="FF097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66652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楕円 18"/>
          <p:cNvSpPr/>
          <p:nvPr/>
        </p:nvSpPr>
        <p:spPr>
          <a:xfrm>
            <a:off x="1961147" y="4663298"/>
            <a:ext cx="5004914" cy="1207948"/>
          </a:xfrm>
          <a:prstGeom prst="ellipse">
            <a:avLst/>
          </a:prstGeom>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kumimoji="0" lang="ja-JP" altLang="en-US" sz="1350">
              <a:solidFill>
                <a:prstClr val="black"/>
              </a:solidFill>
            </a:endParaRPr>
          </a:p>
        </p:txBody>
      </p:sp>
      <p:sp>
        <p:nvSpPr>
          <p:cNvPr id="8" name="矢印: 下 7"/>
          <p:cNvSpPr/>
          <p:nvPr/>
        </p:nvSpPr>
        <p:spPr>
          <a:xfrm>
            <a:off x="4327015" y="3669813"/>
            <a:ext cx="269047" cy="903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dirty="0">
              <a:solidFill>
                <a:prstClr val="white"/>
              </a:solidFill>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18" y="1120398"/>
            <a:ext cx="2588115" cy="2374518"/>
          </a:xfrm>
          <a:prstGeom prst="rect">
            <a:avLst/>
          </a:prstGeom>
        </p:spPr>
      </p:pic>
      <p:pic>
        <p:nvPicPr>
          <p:cNvPr id="15" name="図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4506" y="1297059"/>
            <a:ext cx="2305630" cy="2021197"/>
          </a:xfrm>
          <a:prstGeom prst="rect">
            <a:avLst/>
          </a:prstGeom>
        </p:spPr>
      </p:pic>
      <p:sp>
        <p:nvSpPr>
          <p:cNvPr id="16" name="テキスト ボックス 15"/>
          <p:cNvSpPr txBox="1"/>
          <p:nvPr/>
        </p:nvSpPr>
        <p:spPr>
          <a:xfrm>
            <a:off x="573656" y="3535737"/>
            <a:ext cx="3267329" cy="523220"/>
          </a:xfrm>
          <a:prstGeom prst="rect">
            <a:avLst/>
          </a:prstGeom>
          <a:noFill/>
        </p:spPr>
        <p:txBody>
          <a:bodyPr wrap="square" rtlCol="0">
            <a:spAutoFit/>
          </a:bodyPr>
          <a:lstStyle/>
          <a:p>
            <a:pPr algn="ctr" defTabSz="457200"/>
            <a:r>
              <a:rPr kumimoji="0" lang="ja-JP" altLang="en-US" sz="2800" dirty="0">
                <a:solidFill>
                  <a:prstClr val="black"/>
                </a:solidFill>
                <a:latin typeface="メイリオ" panose="020B0604030504040204" pitchFamily="50" charset="-128"/>
                <a:ea typeface="メイリオ" panose="020B0604030504040204" pitchFamily="50" charset="-128"/>
              </a:rPr>
              <a:t>閉店した店舗</a:t>
            </a:r>
          </a:p>
        </p:txBody>
      </p:sp>
      <p:sp>
        <p:nvSpPr>
          <p:cNvPr id="17" name="テキスト ボックス 16"/>
          <p:cNvSpPr txBox="1"/>
          <p:nvPr/>
        </p:nvSpPr>
        <p:spPr>
          <a:xfrm>
            <a:off x="5622564" y="3535737"/>
            <a:ext cx="2464421" cy="523220"/>
          </a:xfrm>
          <a:prstGeom prst="rect">
            <a:avLst/>
          </a:prstGeom>
          <a:noFill/>
        </p:spPr>
        <p:txBody>
          <a:bodyPr wrap="square" rtlCol="0">
            <a:spAutoFit/>
          </a:bodyPr>
          <a:lstStyle/>
          <a:p>
            <a:pPr algn="ctr" defTabSz="457200"/>
            <a:r>
              <a:rPr kumimoji="0" lang="ja-JP" altLang="en-US" sz="2800" dirty="0">
                <a:solidFill>
                  <a:prstClr val="black"/>
                </a:solidFill>
                <a:latin typeface="メイリオ" panose="020B0604030504040204" pitchFamily="50" charset="-128"/>
                <a:ea typeface="メイリオ" panose="020B0604030504040204" pitchFamily="50" charset="-128"/>
              </a:rPr>
              <a:t>営業中の店舗</a:t>
            </a:r>
          </a:p>
        </p:txBody>
      </p:sp>
      <p:sp>
        <p:nvSpPr>
          <p:cNvPr id="18" name="テキスト ボックス 17"/>
          <p:cNvSpPr txBox="1"/>
          <p:nvPr/>
        </p:nvSpPr>
        <p:spPr>
          <a:xfrm>
            <a:off x="2394477" y="4937864"/>
            <a:ext cx="4571584" cy="769441"/>
          </a:xfrm>
          <a:prstGeom prst="rect">
            <a:avLst/>
          </a:prstGeom>
          <a:noFill/>
        </p:spPr>
        <p:txBody>
          <a:bodyPr wrap="square" rtlCol="0">
            <a:spAutoFit/>
          </a:bodyPr>
          <a:lstStyle/>
          <a:p>
            <a:pPr defTabSz="457200"/>
            <a:r>
              <a:rPr kumimoji="0" lang="ja-JP" altLang="en-US" sz="4400" b="1" dirty="0">
                <a:solidFill>
                  <a:prstClr val="black"/>
                </a:solidFill>
                <a:latin typeface="メイリオ" panose="020B0604030504040204" pitchFamily="50" charset="-128"/>
                <a:ea typeface="メイリオ" panose="020B0604030504040204" pitchFamily="50" charset="-128"/>
              </a:rPr>
              <a:t>何が違うのか？</a:t>
            </a:r>
            <a:endParaRPr kumimoji="0" lang="ja-JP" altLang="en-US" sz="4400" b="1" dirty="0">
              <a:solidFill>
                <a:srgbClr val="FF0000"/>
              </a:solidFill>
              <a:latin typeface="メイリオ" panose="020B0604030504040204" pitchFamily="50" charset="-128"/>
              <a:ea typeface="メイリオ" panose="020B0604030504040204" pitchFamily="50" charset="-128"/>
            </a:endParaRPr>
          </a:p>
        </p:txBody>
      </p:sp>
      <p:grpSp>
        <p:nvGrpSpPr>
          <p:cNvPr id="23" name="グループ化 22"/>
          <p:cNvGrpSpPr/>
          <p:nvPr/>
        </p:nvGrpSpPr>
        <p:grpSpPr>
          <a:xfrm>
            <a:off x="0" y="0"/>
            <a:ext cx="9144000" cy="6877673"/>
            <a:chOff x="0" y="0"/>
            <a:chExt cx="9144000" cy="6877673"/>
          </a:xfrm>
        </p:grpSpPr>
        <p:graphicFrame>
          <p:nvGraphicFramePr>
            <p:cNvPr id="24" name="オブジェクト 23"/>
            <p:cNvGraphicFramePr>
              <a:graphicFrameLocks noChangeAspect="1"/>
            </p:cNvGraphicFramePr>
            <p:nvPr>
              <p:extLst/>
            </p:nvPr>
          </p:nvGraphicFramePr>
          <p:xfrm>
            <a:off x="0" y="0"/>
            <a:ext cx="9144000" cy="1112837"/>
          </p:xfrm>
          <a:graphic>
            <a:graphicData uri="http://schemas.openxmlformats.org/presentationml/2006/ole">
              <mc:AlternateContent xmlns:mc="http://schemas.openxmlformats.org/markup-compatibility/2006">
                <mc:Choice xmlns:v="urn:schemas-microsoft-com:vml" Requires="v">
                  <p:oleObj spid="_x0000_s62664" name="Worksheet" r:id="rId5" imgW="12138554" imgH="5707270" progId="Excel.Sheet.12">
                    <p:embed/>
                  </p:oleObj>
                </mc:Choice>
                <mc:Fallback>
                  <p:oleObj name="Worksheet" r:id="rId5" imgW="12138554" imgH="5707270" progId="Excel.Sheet.12">
                    <p:embed/>
                    <p:pic>
                      <p:nvPicPr>
                        <p:cNvPr id="24" name="オブジェクト 23"/>
                        <p:cNvPicPr/>
                        <p:nvPr/>
                      </p:nvPicPr>
                      <p:blipFill>
                        <a:blip r:embed="rId6">
                          <a:lum/>
                        </a:blip>
                        <a:stretch>
                          <a:fillRect/>
                        </a:stretch>
                      </p:blipFill>
                      <p:spPr>
                        <a:xfrm>
                          <a:off x="0" y="0"/>
                          <a:ext cx="9144000" cy="1112837"/>
                        </a:xfrm>
                        <a:prstGeom prst="rect">
                          <a:avLst/>
                        </a:prstGeom>
                      </p:spPr>
                    </p:pic>
                  </p:oleObj>
                </mc:Fallback>
              </mc:AlternateContent>
            </a:graphicData>
          </a:graphic>
        </p:graphicFrame>
        <p:graphicFrame>
          <p:nvGraphicFramePr>
            <p:cNvPr id="25" name="オブジェクト 24"/>
            <p:cNvGraphicFramePr>
              <a:graphicFrameLocks noChangeAspect="1"/>
            </p:cNvGraphicFramePr>
            <p:nvPr>
              <p:extLst/>
            </p:nvPr>
          </p:nvGraphicFramePr>
          <p:xfrm>
            <a:off x="0" y="6063286"/>
            <a:ext cx="9144000" cy="814387"/>
          </p:xfrm>
          <a:graphic>
            <a:graphicData uri="http://schemas.openxmlformats.org/presentationml/2006/ole">
              <mc:AlternateContent xmlns:mc="http://schemas.openxmlformats.org/markup-compatibility/2006">
                <mc:Choice xmlns:v="urn:schemas-microsoft-com:vml" Requires="v">
                  <p:oleObj spid="_x0000_s62665" name="Worksheet" r:id="rId7" imgW="12138554" imgH="5707270" progId="Excel.Sheet.12">
                    <p:embed/>
                  </p:oleObj>
                </mc:Choice>
                <mc:Fallback>
                  <p:oleObj name="Worksheet" r:id="rId7" imgW="12138554" imgH="5707270" progId="Excel.Sheet.12">
                    <p:embed/>
                    <p:pic>
                      <p:nvPicPr>
                        <p:cNvPr id="25" name="オブジェクト 24"/>
                        <p:cNvPicPr/>
                        <p:nvPr/>
                      </p:nvPicPr>
                      <p:blipFill>
                        <a:blip r:embed="rId6">
                          <a:lum/>
                        </a:blip>
                        <a:stretch>
                          <a:fillRect/>
                        </a:stretch>
                      </p:blipFill>
                      <p:spPr>
                        <a:xfrm>
                          <a:off x="0" y="6063286"/>
                          <a:ext cx="9144000" cy="814387"/>
                        </a:xfrm>
                        <a:prstGeom prst="rect">
                          <a:avLst/>
                        </a:prstGeom>
                      </p:spPr>
                    </p:pic>
                  </p:oleObj>
                </mc:Fallback>
              </mc:AlternateContent>
            </a:graphicData>
          </a:graphic>
        </p:graphicFrame>
        <p:sp>
          <p:nvSpPr>
            <p:cNvPr id="26" name="テキスト ボックス 25"/>
            <p:cNvSpPr txBox="1"/>
            <p:nvPr/>
          </p:nvSpPr>
          <p:spPr>
            <a:xfrm>
              <a:off x="267419" y="284672"/>
              <a:ext cx="5827236" cy="707886"/>
            </a:xfrm>
            <a:prstGeom prst="rect">
              <a:avLst/>
            </a:prstGeom>
            <a:noFill/>
          </p:spPr>
          <p:txBody>
            <a:bodyPr wrap="none" rtlCol="0">
              <a:spAutoFit/>
            </a:bodyPr>
            <a:lstStyle/>
            <a:p>
              <a:pPr defTabSz="457200"/>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店舗ヒアリング実施理由</a:t>
              </a:r>
            </a:p>
          </p:txBody>
        </p:sp>
        <p:sp>
          <p:nvSpPr>
            <p:cNvPr id="27" name="テキスト ボックス 26"/>
            <p:cNvSpPr txBox="1"/>
            <p:nvPr/>
          </p:nvSpPr>
          <p:spPr>
            <a:xfrm>
              <a:off x="8031480" y="6488668"/>
              <a:ext cx="1112520" cy="369332"/>
            </a:xfrm>
            <a:prstGeom prst="rect">
              <a:avLst/>
            </a:prstGeom>
            <a:noFill/>
          </p:spPr>
          <p:txBody>
            <a:bodyPr wrap="square" rtlCol="0">
              <a:spAutoFit/>
            </a:bodyPr>
            <a:lstStyle/>
            <a:p>
              <a:pPr defTabSz="457200"/>
              <a:endParaRPr lang="ja-JP" altLang="en-US" dirty="0">
                <a:solidFill>
                  <a:prstClr val="black"/>
                </a:solidFill>
                <a:latin typeface="メイリオ" panose="020B0604030504040204" pitchFamily="50" charset="-128"/>
                <a:ea typeface="メイリオ" panose="020B0604030504040204" pitchFamily="50" charset="-128"/>
              </a:endParaRPr>
            </a:p>
          </p:txBody>
        </p:sp>
      </p:grpSp>
      <p:sp>
        <p:nvSpPr>
          <p:cNvPr id="2" name="正方形/長方形 1"/>
          <p:cNvSpPr/>
          <p:nvPr/>
        </p:nvSpPr>
        <p:spPr>
          <a:xfrm>
            <a:off x="7371022" y="6600674"/>
            <a:ext cx="1723549" cy="276999"/>
          </a:xfrm>
          <a:prstGeom prst="rect">
            <a:avLst/>
          </a:prstGeom>
        </p:spPr>
        <p:txBody>
          <a:bodyPr wrap="none">
            <a:spAutoFit/>
          </a:bodyPr>
          <a:lstStyle/>
          <a:p>
            <a:pPr defTabSz="457200"/>
            <a:r>
              <a:rPr kumimoji="0" lang="ja-JP" altLang="en-US" sz="1200" dirty="0">
                <a:solidFill>
                  <a:prstClr val="black"/>
                </a:solidFill>
                <a:latin typeface="メイリオ" panose="020B0604030504040204" pitchFamily="50" charset="-128"/>
                <a:ea typeface="メイリオ" panose="020B0604030504040204" pitchFamily="50" charset="-128"/>
              </a:rPr>
              <a:t>画像：イラストやより</a:t>
            </a:r>
          </a:p>
        </p:txBody>
      </p:sp>
      <p:sp>
        <p:nvSpPr>
          <p:cNvPr id="4" name="スライド番号プレースホルダー 3"/>
          <p:cNvSpPr>
            <a:spLocks noGrp="1"/>
          </p:cNvSpPr>
          <p:nvPr>
            <p:ph type="sldNum" sz="quarter" idx="12"/>
          </p:nvPr>
        </p:nvSpPr>
        <p:spPr/>
        <p:txBody>
          <a:bodyPr/>
          <a:lstStyle/>
          <a:p>
            <a:fld id="{37BA193F-3057-417F-9597-0475566DE24F}" type="slidenum">
              <a:rPr kumimoji="1" lang="ja-JP" altLang="en-US" smtClean="0"/>
              <a:pPr/>
              <a:t>83</a:t>
            </a:fld>
            <a:endParaRPr kumimoji="1" lang="ja-JP" altLang="en-US" dirty="0"/>
          </a:p>
        </p:txBody>
      </p:sp>
    </p:spTree>
    <p:extLst>
      <p:ext uri="{BB962C8B-B14F-4D97-AF65-F5344CB8AC3E}">
        <p14:creationId xmlns:p14="http://schemas.microsoft.com/office/powerpoint/2010/main" val="2634585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正方形/長方形 12"/>
          <p:cNvSpPr/>
          <p:nvPr/>
        </p:nvSpPr>
        <p:spPr>
          <a:xfrm>
            <a:off x="4847208" y="2024788"/>
            <a:ext cx="4050000" cy="3280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a:endParaRPr kumimoji="0" lang="ja-JP" altLang="en-US" sz="1350">
              <a:solidFill>
                <a:prstClr val="black"/>
              </a:solidFill>
            </a:endParaRPr>
          </a:p>
        </p:txBody>
      </p:sp>
      <p:sp>
        <p:nvSpPr>
          <p:cNvPr id="12" name="正方形/長方形 11"/>
          <p:cNvSpPr/>
          <p:nvPr/>
        </p:nvSpPr>
        <p:spPr>
          <a:xfrm>
            <a:off x="419470" y="2024788"/>
            <a:ext cx="4050000" cy="3280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a:endParaRPr kumimoji="0" lang="ja-JP" altLang="en-US" sz="1350">
              <a:solidFill>
                <a:prstClr val="black"/>
              </a:solidFill>
            </a:endParaRPr>
          </a:p>
        </p:txBody>
      </p:sp>
      <p:sp>
        <p:nvSpPr>
          <p:cNvPr id="11" name="正方形/長方形 10"/>
          <p:cNvSpPr/>
          <p:nvPr/>
        </p:nvSpPr>
        <p:spPr>
          <a:xfrm>
            <a:off x="4847208" y="1775867"/>
            <a:ext cx="3240000" cy="5400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dirty="0">
              <a:solidFill>
                <a:prstClr val="white"/>
              </a:solidFill>
            </a:endParaRPr>
          </a:p>
        </p:txBody>
      </p:sp>
      <p:sp>
        <p:nvSpPr>
          <p:cNvPr id="10" name="正方形/長方形 9"/>
          <p:cNvSpPr/>
          <p:nvPr/>
        </p:nvSpPr>
        <p:spPr>
          <a:xfrm>
            <a:off x="419469" y="1775867"/>
            <a:ext cx="3240000" cy="540000"/>
          </a:xfrm>
          <a:prstGeom prst="rect">
            <a:avLst/>
          </a:prstGeom>
          <a:solidFill>
            <a:schemeClr val="bg2">
              <a:lumMod val="9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kumimoji="0" lang="ja-JP" altLang="en-US" sz="1350">
              <a:solidFill>
                <a:prstClr val="black"/>
              </a:solidFill>
            </a:endParaRPr>
          </a:p>
        </p:txBody>
      </p:sp>
      <p:sp>
        <p:nvSpPr>
          <p:cNvPr id="3" name="テキスト ボックス 2"/>
          <p:cNvSpPr txBox="1"/>
          <p:nvPr/>
        </p:nvSpPr>
        <p:spPr>
          <a:xfrm>
            <a:off x="419469" y="2754853"/>
            <a:ext cx="4050000" cy="2677656"/>
          </a:xfrm>
          <a:prstGeom prst="rect">
            <a:avLst/>
          </a:prstGeom>
          <a:noFill/>
        </p:spPr>
        <p:txBody>
          <a:bodyPr wrap="square" rtlCol="0">
            <a:spAutoFit/>
          </a:bodyPr>
          <a:lstStyle/>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・じぶんかって 大学店</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・原価居酒屋くぼや</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・じんぱち つくば店</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ja-JP" altLang="en-US" sz="2800" dirty="0">
              <a:solidFill>
                <a:prstClr val="black"/>
              </a:solidFill>
            </a:endParaRPr>
          </a:p>
        </p:txBody>
      </p:sp>
      <p:sp>
        <p:nvSpPr>
          <p:cNvPr id="4" name="テキスト ボックス 3"/>
          <p:cNvSpPr txBox="1"/>
          <p:nvPr/>
        </p:nvSpPr>
        <p:spPr>
          <a:xfrm>
            <a:off x="4847208" y="2754852"/>
            <a:ext cx="3988293" cy="2246769"/>
          </a:xfrm>
          <a:prstGeom prst="rect">
            <a:avLst/>
          </a:prstGeom>
          <a:noFill/>
        </p:spPr>
        <p:txBody>
          <a:bodyPr wrap="square" rtlCol="0">
            <a:spAutoFit/>
          </a:bodyPr>
          <a:lstStyle/>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・びすとろ椿々 追越店</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・鳥放題 つくば桜店</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a:t>
            </a:r>
            <a:r>
              <a:rPr kumimoji="0" lang="ja-JP" altLang="en-US" sz="2800" dirty="0" err="1">
                <a:solidFill>
                  <a:prstClr val="black"/>
                </a:solidFill>
                <a:latin typeface="メイリオ" panose="020B0604030504040204" pitchFamily="50" charset="-128"/>
                <a:ea typeface="メイリオ" panose="020B0604030504040204" pitchFamily="50" charset="-128"/>
              </a:rPr>
              <a:t>さん</a:t>
            </a:r>
            <a:r>
              <a:rPr kumimoji="0" lang="ja-JP" altLang="en-US" sz="2800" dirty="0">
                <a:solidFill>
                  <a:prstClr val="black"/>
                </a:solidFill>
                <a:latin typeface="メイリオ" panose="020B0604030504040204" pitchFamily="50" charset="-128"/>
                <a:ea typeface="メイリオ" panose="020B0604030504040204" pitchFamily="50" charset="-128"/>
              </a:rPr>
              <a:t>吉 つくば店</a:t>
            </a:r>
          </a:p>
        </p:txBody>
      </p:sp>
      <p:sp>
        <p:nvSpPr>
          <p:cNvPr id="6" name="テキスト ボックス 5"/>
          <p:cNvSpPr txBox="1"/>
          <p:nvPr/>
        </p:nvSpPr>
        <p:spPr>
          <a:xfrm>
            <a:off x="1" y="1837318"/>
            <a:ext cx="3267329" cy="523220"/>
          </a:xfrm>
          <a:prstGeom prst="rect">
            <a:avLst/>
          </a:prstGeom>
          <a:noFill/>
        </p:spPr>
        <p:txBody>
          <a:bodyPr wrap="square" rtlCol="0">
            <a:spAutoFit/>
          </a:bodyPr>
          <a:lstStyle/>
          <a:p>
            <a:pPr algn="ctr" defTabSz="457200"/>
            <a:r>
              <a:rPr kumimoji="0" lang="ja-JP" altLang="en-US" sz="2800" dirty="0">
                <a:solidFill>
                  <a:prstClr val="black"/>
                </a:solidFill>
                <a:latin typeface="メイリオ" panose="020B0604030504040204" pitchFamily="50" charset="-128"/>
                <a:ea typeface="メイリオ" panose="020B0604030504040204" pitchFamily="50" charset="-128"/>
              </a:rPr>
              <a:t>閉店した店舗</a:t>
            </a:r>
          </a:p>
        </p:txBody>
      </p:sp>
      <p:sp>
        <p:nvSpPr>
          <p:cNvPr id="7" name="テキスト ボックス 6"/>
          <p:cNvSpPr txBox="1"/>
          <p:nvPr/>
        </p:nvSpPr>
        <p:spPr>
          <a:xfrm>
            <a:off x="4847208" y="1837319"/>
            <a:ext cx="3308319" cy="507831"/>
          </a:xfrm>
          <a:prstGeom prst="rect">
            <a:avLst/>
          </a:prstGeom>
          <a:noFill/>
        </p:spPr>
        <p:txBody>
          <a:bodyPr wrap="square" rtlCol="0">
            <a:spAutoFit/>
          </a:bodyPr>
          <a:lstStyle/>
          <a:p>
            <a:pPr defTabSz="457200"/>
            <a:r>
              <a:rPr kumimoji="0" lang="ja-JP" altLang="en-US" sz="2700" dirty="0">
                <a:solidFill>
                  <a:prstClr val="black"/>
                </a:solidFill>
                <a:latin typeface="メイリオ" panose="020B0604030504040204" pitchFamily="50" charset="-128"/>
                <a:ea typeface="メイリオ" panose="020B0604030504040204" pitchFamily="50" charset="-128"/>
              </a:rPr>
              <a:t>営業中の店舗</a:t>
            </a:r>
          </a:p>
        </p:txBody>
      </p:sp>
      <p:grpSp>
        <p:nvGrpSpPr>
          <p:cNvPr id="14" name="グループ化 13"/>
          <p:cNvGrpSpPr/>
          <p:nvPr/>
        </p:nvGrpSpPr>
        <p:grpSpPr>
          <a:xfrm>
            <a:off x="0" y="2"/>
            <a:ext cx="9144000" cy="6858000"/>
            <a:chOff x="0" y="2"/>
            <a:chExt cx="9144000" cy="6858000"/>
          </a:xfrm>
        </p:grpSpPr>
        <p:graphicFrame>
          <p:nvGraphicFramePr>
            <p:cNvPr id="15" name="オブジェクト 14"/>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63688" name="Worksheet" r:id="rId3" imgW="12138554" imgH="5707270" progId="Excel.Sheet.12">
                    <p:embed/>
                  </p:oleObj>
                </mc:Choice>
                <mc:Fallback>
                  <p:oleObj name="Worksheet" r:id="rId3" imgW="12138554" imgH="5707270" progId="Excel.Sheet.12">
                    <p:embed/>
                    <p:pic>
                      <p:nvPicPr>
                        <p:cNvPr id="15" name="オブジェクト 14"/>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16" name="オブジェクト 15"/>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3689" name="Worksheet" r:id="rId5" imgW="12138554" imgH="5707270" progId="Excel.Sheet.12">
                    <p:embed/>
                  </p:oleObj>
                </mc:Choice>
                <mc:Fallback>
                  <p:oleObj name="Worksheet" r:id="rId5" imgW="12138554" imgH="5707270" progId="Excel.Sheet.12">
                    <p:embed/>
                    <p:pic>
                      <p:nvPicPr>
                        <p:cNvPr id="16" name="オブジェクト 15"/>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7" name="テキスト ボックス 16"/>
            <p:cNvSpPr txBox="1"/>
            <p:nvPr/>
          </p:nvSpPr>
          <p:spPr>
            <a:xfrm>
              <a:off x="267419" y="284672"/>
              <a:ext cx="6340197" cy="707886"/>
            </a:xfrm>
            <a:prstGeom prst="rect">
              <a:avLst/>
            </a:prstGeom>
            <a:noFill/>
          </p:spPr>
          <p:txBody>
            <a:bodyPr wrap="none" rtlCol="0">
              <a:spAutoFit/>
            </a:bodyPr>
            <a:lstStyle/>
            <a:p>
              <a:pPr defTabSz="457200"/>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ヒアリング調査の対象店舗</a:t>
              </a:r>
            </a:p>
          </p:txBody>
        </p:sp>
      </p:grpSp>
      <p:sp>
        <p:nvSpPr>
          <p:cNvPr id="5" name="スライド番号プレースホルダー 4"/>
          <p:cNvSpPr>
            <a:spLocks noGrp="1"/>
          </p:cNvSpPr>
          <p:nvPr>
            <p:ph type="sldNum" sz="quarter" idx="12"/>
          </p:nvPr>
        </p:nvSpPr>
        <p:spPr/>
        <p:txBody>
          <a:bodyPr/>
          <a:lstStyle/>
          <a:p>
            <a:fld id="{37BA193F-3057-417F-9597-0475566DE24F}" type="slidenum">
              <a:rPr kumimoji="1" lang="ja-JP" altLang="en-US" smtClean="0"/>
              <a:pPr/>
              <a:t>84</a:t>
            </a:fld>
            <a:endParaRPr kumimoji="1" lang="ja-JP" altLang="en-US" dirty="0"/>
          </a:p>
        </p:txBody>
      </p:sp>
    </p:spTree>
    <p:extLst>
      <p:ext uri="{BB962C8B-B14F-4D97-AF65-F5344CB8AC3E}">
        <p14:creationId xmlns:p14="http://schemas.microsoft.com/office/powerpoint/2010/main" val="34114680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2954997" y="2109002"/>
            <a:ext cx="3801630" cy="2677656"/>
          </a:xfrm>
          <a:prstGeom prst="rect">
            <a:avLst/>
          </a:prstGeom>
          <a:noFill/>
        </p:spPr>
        <p:txBody>
          <a:bodyPr wrap="square" rtlCol="0">
            <a:spAutoFit/>
          </a:bodyPr>
          <a:lstStyle/>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じぶんかって　大学店</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800" dirty="0">
                <a:solidFill>
                  <a:prstClr val="black"/>
                </a:solidFill>
                <a:latin typeface="メイリオ" panose="020B0604030504040204" pitchFamily="50" charset="-128"/>
                <a:ea typeface="メイリオ" panose="020B0604030504040204" pitchFamily="50" charset="-128"/>
              </a:rPr>
              <a:t>原価居酒屋くぼや</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r>
              <a:rPr kumimoji="0" lang="ja-JP" altLang="en-US" sz="2800" dirty="0" err="1">
                <a:solidFill>
                  <a:prstClr val="black"/>
                </a:solidFill>
                <a:latin typeface="メイリオ" panose="020B0604030504040204" pitchFamily="50" charset="-128"/>
                <a:ea typeface="メイリオ" panose="020B0604030504040204" pitchFamily="50" charset="-128"/>
              </a:rPr>
              <a:t>じんぱち</a:t>
            </a:r>
            <a:endParaRPr kumimoji="0" lang="en-US" altLang="ja-JP" sz="2800" dirty="0">
              <a:solidFill>
                <a:prstClr val="black"/>
              </a:solidFill>
              <a:latin typeface="メイリオ" panose="020B0604030504040204" pitchFamily="50" charset="-128"/>
              <a:ea typeface="メイリオ" panose="020B0604030504040204" pitchFamily="50" charset="-128"/>
            </a:endParaRPr>
          </a:p>
          <a:p>
            <a:pPr defTabSz="457200"/>
            <a:endParaRPr kumimoji="0" lang="ja-JP" altLang="en-US" sz="2800" dirty="0">
              <a:solidFill>
                <a:prstClr val="black"/>
              </a:solidFill>
            </a:endParaRPr>
          </a:p>
        </p:txBody>
      </p:sp>
      <p:sp>
        <p:nvSpPr>
          <p:cNvPr id="3" name="乗算記号 2"/>
          <p:cNvSpPr/>
          <p:nvPr/>
        </p:nvSpPr>
        <p:spPr>
          <a:xfrm>
            <a:off x="2289606" y="1294999"/>
            <a:ext cx="5070690" cy="387764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5" name="テキスト ボックス 4"/>
          <p:cNvSpPr txBox="1"/>
          <p:nvPr/>
        </p:nvSpPr>
        <p:spPr>
          <a:xfrm>
            <a:off x="2671185" y="4786658"/>
            <a:ext cx="3642065" cy="523220"/>
          </a:xfrm>
          <a:prstGeom prst="rect">
            <a:avLst/>
          </a:prstGeom>
          <a:noFill/>
        </p:spPr>
        <p:txBody>
          <a:bodyPr wrap="square" rtlCol="0">
            <a:spAutoFit/>
          </a:bodyPr>
          <a:lstStyle/>
          <a:p>
            <a:pPr defTabSz="457200"/>
            <a:r>
              <a:rPr kumimoji="0" lang="ja-JP" altLang="en-US" sz="2800" dirty="0">
                <a:solidFill>
                  <a:srgbClr val="4472C4"/>
                </a:solidFill>
                <a:latin typeface="メイリオ" panose="020B0604030504040204" pitchFamily="50" charset="-128"/>
                <a:ea typeface="メイリオ" panose="020B0604030504040204" pitchFamily="50" charset="-128"/>
              </a:rPr>
              <a:t>⇨調査できず</a:t>
            </a:r>
            <a:r>
              <a:rPr kumimoji="0" lang="en-US" altLang="ja-JP" sz="2800" dirty="0">
                <a:solidFill>
                  <a:srgbClr val="4472C4"/>
                </a:solidFill>
                <a:latin typeface="メイリオ" panose="020B0604030504040204" pitchFamily="50" charset="-128"/>
                <a:ea typeface="メイリオ" panose="020B0604030504040204" pitchFamily="50" charset="-128"/>
              </a:rPr>
              <a:t>……</a:t>
            </a:r>
          </a:p>
        </p:txBody>
      </p:sp>
      <p:grpSp>
        <p:nvGrpSpPr>
          <p:cNvPr id="6" name="グループ化 5"/>
          <p:cNvGrpSpPr/>
          <p:nvPr/>
        </p:nvGrpSpPr>
        <p:grpSpPr>
          <a:xfrm>
            <a:off x="0" y="2"/>
            <a:ext cx="9144000" cy="6858000"/>
            <a:chOff x="0" y="2"/>
            <a:chExt cx="9144000" cy="6858000"/>
          </a:xfrm>
        </p:grpSpPr>
        <p:graphicFrame>
          <p:nvGraphicFramePr>
            <p:cNvPr id="7" name="オブジェクト 6"/>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64712" name="Worksheet" r:id="rId3" imgW="12138554" imgH="5707270" progId="Excel.Sheet.12">
                    <p:embed/>
                  </p:oleObj>
                </mc:Choice>
                <mc:Fallback>
                  <p:oleObj name="Worksheet" r:id="rId3" imgW="12138554" imgH="5707270" progId="Excel.Sheet.12">
                    <p:embed/>
                    <p:pic>
                      <p:nvPicPr>
                        <p:cNvPr id="7" name="オブジェクト 6"/>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8" name="オブジェクト 7"/>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4713" name="Worksheet" r:id="rId5" imgW="12138554" imgH="5707270" progId="Excel.Sheet.12">
                    <p:embed/>
                  </p:oleObj>
                </mc:Choice>
                <mc:Fallback>
                  <p:oleObj name="Worksheet" r:id="rId5" imgW="12138554" imgH="5707270" progId="Excel.Sheet.12">
                    <p:embed/>
                    <p:pic>
                      <p:nvPicPr>
                        <p:cNvPr id="8" name="オブジェクト 7"/>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9" name="テキスト ボックス 8"/>
            <p:cNvSpPr txBox="1"/>
            <p:nvPr/>
          </p:nvSpPr>
          <p:spPr>
            <a:xfrm>
              <a:off x="267419" y="284672"/>
              <a:ext cx="3775393" cy="707886"/>
            </a:xfrm>
            <a:prstGeom prst="rect">
              <a:avLst/>
            </a:prstGeom>
            <a:noFill/>
          </p:spPr>
          <p:txBody>
            <a:bodyPr wrap="none" rtlCol="0">
              <a:spAutoFit/>
            </a:bodyPr>
            <a:lstStyle/>
            <a:p>
              <a:pPr defTabSz="457200"/>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閉店店舗の調査</a:t>
              </a:r>
            </a:p>
          </p:txBody>
        </p:sp>
      </p:grpSp>
      <p:sp>
        <p:nvSpPr>
          <p:cNvPr id="12" name="スライド番号プレースホルダー 11"/>
          <p:cNvSpPr>
            <a:spLocks noGrp="1"/>
          </p:cNvSpPr>
          <p:nvPr>
            <p:ph type="sldNum" sz="quarter" idx="12"/>
          </p:nvPr>
        </p:nvSpPr>
        <p:spPr/>
        <p:txBody>
          <a:bodyPr/>
          <a:lstStyle/>
          <a:p>
            <a:fld id="{37BA193F-3057-417F-9597-0475566DE24F}" type="slidenum">
              <a:rPr kumimoji="1" lang="ja-JP" altLang="en-US" smtClean="0"/>
              <a:pPr/>
              <a:t>85</a:t>
            </a:fld>
            <a:endParaRPr kumimoji="1" lang="ja-JP" altLang="en-US" dirty="0"/>
          </a:p>
        </p:txBody>
      </p:sp>
      <p:sp>
        <p:nvSpPr>
          <p:cNvPr id="11" name="雲形吹き出し 10"/>
          <p:cNvSpPr/>
          <p:nvPr/>
        </p:nvSpPr>
        <p:spPr>
          <a:xfrm>
            <a:off x="94890" y="1122222"/>
            <a:ext cx="2225616" cy="1517210"/>
          </a:xfrm>
          <a:prstGeom prst="cloudCallout">
            <a:avLst>
              <a:gd name="adj1" fmla="val 69061"/>
              <a:gd name="adj2" fmla="val 324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ysClr val="windowText" lastClr="000000"/>
                </a:solidFill>
                <a:latin typeface="メイリオ" panose="020B0604030504040204" pitchFamily="50" charset="-128"/>
                <a:ea typeface="メイリオ" panose="020B0604030504040204" pitchFamily="50" charset="-128"/>
              </a:rPr>
              <a:t>高齢化？</a:t>
            </a:r>
          </a:p>
        </p:txBody>
      </p:sp>
      <p:sp>
        <p:nvSpPr>
          <p:cNvPr id="13" name="雲形吹き出し 12"/>
          <p:cNvSpPr/>
          <p:nvPr/>
        </p:nvSpPr>
        <p:spPr>
          <a:xfrm>
            <a:off x="6725727" y="3269448"/>
            <a:ext cx="2163817" cy="1517210"/>
          </a:xfrm>
          <a:prstGeom prst="cloudCallout">
            <a:avLst>
              <a:gd name="adj1" fmla="val -72412"/>
              <a:gd name="adj2" fmla="val -266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ysClr val="windowText" lastClr="000000"/>
                </a:solidFill>
                <a:latin typeface="メイリオ" panose="020B0604030504040204" pitchFamily="50" charset="-128"/>
                <a:ea typeface="メイリオ" panose="020B0604030504040204" pitchFamily="50" charset="-128"/>
              </a:rPr>
              <a:t>騒音？</a:t>
            </a:r>
            <a:endParaRPr kumimoji="1" lang="ja-JP" altLang="en-US" sz="2400" dirty="0">
              <a:solidFill>
                <a:sysClr val="windowText" lastClr="000000"/>
              </a:solidFill>
              <a:latin typeface="メイリオ" panose="020B0604030504040204" pitchFamily="50" charset="-128"/>
              <a:ea typeface="メイリオ" panose="020B0604030504040204" pitchFamily="50" charset="-128"/>
            </a:endParaRPr>
          </a:p>
        </p:txBody>
      </p:sp>
      <p:sp>
        <p:nvSpPr>
          <p:cNvPr id="14" name="雲形吹き出し 13"/>
          <p:cNvSpPr/>
          <p:nvPr/>
        </p:nvSpPr>
        <p:spPr>
          <a:xfrm>
            <a:off x="125789" y="4028053"/>
            <a:ext cx="2163817" cy="1517210"/>
          </a:xfrm>
          <a:prstGeom prst="cloudCallout">
            <a:avLst>
              <a:gd name="adj1" fmla="val 63932"/>
              <a:gd name="adj2" fmla="val -647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ysClr val="windowText" lastClr="000000"/>
                </a:solidFill>
                <a:latin typeface="メイリオ" panose="020B0604030504040204" pitchFamily="50" charset="-128"/>
                <a:ea typeface="メイリオ" panose="020B0604030504040204" pitchFamily="50" charset="-128"/>
              </a:rPr>
              <a:t>大宴会の減少？</a:t>
            </a:r>
            <a:endParaRPr kumimoji="1" lang="ja-JP" altLang="en-US" sz="2400" dirty="0">
              <a:solidFill>
                <a:sysClr val="windowText" lastClr="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072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1" grpId="0" animBg="1"/>
      <p:bldP spid="13" grpId="0" animBg="1"/>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正方形/長方形 20"/>
          <p:cNvSpPr/>
          <p:nvPr/>
        </p:nvSpPr>
        <p:spPr>
          <a:xfrm>
            <a:off x="-2" y="4426337"/>
            <a:ext cx="9144000" cy="191200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2100" dirty="0">
              <a:solidFill>
                <a:prstClr val="black"/>
              </a:solidFill>
              <a:latin typeface="メイリオ" panose="020B0604030504040204" pitchFamily="50" charset="-128"/>
              <a:ea typeface="メイリオ" panose="020B0604030504040204" pitchFamily="50" charset="-128"/>
            </a:endParaRPr>
          </a:p>
        </p:txBody>
      </p:sp>
      <p:sp>
        <p:nvSpPr>
          <p:cNvPr id="20" name="正方形/長方形 19"/>
          <p:cNvSpPr/>
          <p:nvPr/>
        </p:nvSpPr>
        <p:spPr>
          <a:xfrm>
            <a:off x="-2" y="-10383"/>
            <a:ext cx="9144002" cy="110381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dirty="0">
              <a:solidFill>
                <a:prstClr val="white"/>
              </a:solidFil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122" y="1508675"/>
            <a:ext cx="2530814" cy="1898111"/>
          </a:xfrm>
          <a:prstGeom prst="rect">
            <a:avLst/>
          </a:prstGeom>
          <a:effectLst>
            <a:softEdge rad="63500"/>
          </a:effectLst>
        </p:spPr>
      </p:pic>
      <p:sp>
        <p:nvSpPr>
          <p:cNvPr id="6" name="テキスト ボックス 5"/>
          <p:cNvSpPr txBox="1"/>
          <p:nvPr/>
        </p:nvSpPr>
        <p:spPr>
          <a:xfrm>
            <a:off x="5399866" y="6562712"/>
            <a:ext cx="3756541" cy="276999"/>
          </a:xfrm>
          <a:prstGeom prst="rect">
            <a:avLst/>
          </a:prstGeom>
          <a:noFill/>
        </p:spPr>
        <p:txBody>
          <a:bodyPr wrap="none" rtlCol="0">
            <a:spAutoFit/>
          </a:bodyPr>
          <a:lstStyle/>
          <a:p>
            <a:pPr defTabSz="457200"/>
            <a:r>
              <a:rPr kumimoji="0" lang="ja-JP" altLang="en-US" sz="1200" dirty="0">
                <a:solidFill>
                  <a:prstClr val="black"/>
                </a:solidFill>
                <a:latin typeface="メイリオ" panose="020B0604030504040204" pitchFamily="50" charset="-128"/>
                <a:ea typeface="メイリオ" panose="020B0604030504040204" pitchFamily="50" charset="-128"/>
              </a:rPr>
              <a:t>ヒアリング実施日 </a:t>
            </a:r>
            <a:r>
              <a:rPr kumimoji="0" lang="en-US" altLang="ja-JP" sz="1200" dirty="0">
                <a:solidFill>
                  <a:prstClr val="black"/>
                </a:solidFill>
                <a:latin typeface="メイリオ" panose="020B0604030504040204" pitchFamily="50" charset="-128"/>
                <a:ea typeface="メイリオ" panose="020B0604030504040204" pitchFamily="50" charset="-128"/>
              </a:rPr>
              <a:t>2017/05/12</a:t>
            </a:r>
            <a:r>
              <a:rPr kumimoji="0" lang="ja-JP" altLang="en-US" sz="1200" dirty="0">
                <a:solidFill>
                  <a:prstClr val="black"/>
                </a:solidFill>
                <a:latin typeface="メイリオ" panose="020B0604030504040204" pitchFamily="50" charset="-128"/>
                <a:ea typeface="メイリオ" panose="020B0604030504040204" pitchFamily="50" charset="-128"/>
              </a:rPr>
              <a:t>（写真：班員撮影）</a:t>
            </a:r>
            <a:endParaRPr kumimoji="0"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9" name="吹き出し: 円形 8"/>
          <p:cNvSpPr/>
          <p:nvPr/>
        </p:nvSpPr>
        <p:spPr>
          <a:xfrm>
            <a:off x="2211277" y="2602174"/>
            <a:ext cx="4767609" cy="1319261"/>
          </a:xfrm>
          <a:prstGeom prst="wedgeEllipseCallout">
            <a:avLst>
              <a:gd name="adj1" fmla="val -49309"/>
              <a:gd name="adj2" fmla="val -787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r>
              <a:rPr kumimoji="0" lang="ja-JP" altLang="en-US" dirty="0">
                <a:solidFill>
                  <a:prstClr val="black"/>
                </a:solidFill>
                <a:latin typeface="メイリオ" panose="020B0604030504040204" pitchFamily="50" charset="-128"/>
                <a:ea typeface="メイリオ" panose="020B0604030504040204" pitchFamily="50" charset="-128"/>
              </a:rPr>
              <a:t>居酒屋に食事をしに来る</a:t>
            </a:r>
            <a:endParaRPr kumimoji="0" lang="en-US" altLang="ja-JP" dirty="0">
              <a:solidFill>
                <a:prstClr val="black"/>
              </a:solidFill>
              <a:latin typeface="メイリオ" panose="020B0604030504040204" pitchFamily="50" charset="-128"/>
              <a:ea typeface="メイリオ" panose="020B0604030504040204" pitchFamily="50" charset="-128"/>
            </a:endParaRPr>
          </a:p>
          <a:p>
            <a:pPr algn="ctr" defTabSz="457200"/>
            <a:r>
              <a:rPr kumimoji="0" lang="ja-JP" altLang="en-US" dirty="0">
                <a:solidFill>
                  <a:prstClr val="black"/>
                </a:solidFill>
                <a:latin typeface="メイリオ" panose="020B0604030504040204" pitchFamily="50" charset="-128"/>
                <a:ea typeface="メイリオ" panose="020B0604030504040204" pitchFamily="50" charset="-128"/>
              </a:rPr>
              <a:t>学生が増えてるね～（泣）</a:t>
            </a:r>
            <a:endParaRPr kumimoji="0" lang="en-US" altLang="ja-JP" dirty="0">
              <a:solidFill>
                <a:prstClr val="black"/>
              </a:solidFill>
              <a:latin typeface="メイリオ" panose="020B0604030504040204" pitchFamily="50" charset="-128"/>
              <a:ea typeface="メイリオ" panose="020B0604030504040204" pitchFamily="50" charset="-128"/>
            </a:endParaRPr>
          </a:p>
        </p:txBody>
      </p:sp>
      <p:sp>
        <p:nvSpPr>
          <p:cNvPr id="14" name="矢印: 右 13"/>
          <p:cNvSpPr/>
          <p:nvPr/>
        </p:nvSpPr>
        <p:spPr>
          <a:xfrm>
            <a:off x="3938952" y="4966322"/>
            <a:ext cx="1266092" cy="1383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16" name="テキスト ボックス 15"/>
          <p:cNvSpPr txBox="1"/>
          <p:nvPr/>
        </p:nvSpPr>
        <p:spPr>
          <a:xfrm>
            <a:off x="1963593" y="5467560"/>
            <a:ext cx="5262979" cy="600164"/>
          </a:xfrm>
          <a:prstGeom prst="rect">
            <a:avLst/>
          </a:prstGeom>
          <a:noFill/>
        </p:spPr>
        <p:txBody>
          <a:bodyPr wrap="none" rtlCol="0">
            <a:spAutoFit/>
          </a:bodyPr>
          <a:lstStyle/>
          <a:p>
            <a:pPr defTabSz="457200"/>
            <a:r>
              <a:rPr kumimoji="0" lang="ja-JP" altLang="en-US" sz="3300" b="1" dirty="0">
                <a:solidFill>
                  <a:srgbClr val="FF0000"/>
                </a:solidFill>
                <a:latin typeface="メイリオ" panose="020B0604030504040204" pitchFamily="50" charset="-128"/>
                <a:ea typeface="メイリオ" panose="020B0604030504040204" pitchFamily="50" charset="-128"/>
              </a:rPr>
              <a:t>飲み会の形態が変化！！！</a:t>
            </a:r>
          </a:p>
        </p:txBody>
      </p:sp>
      <p:sp>
        <p:nvSpPr>
          <p:cNvPr id="19" name="正方形/長方形 18"/>
          <p:cNvSpPr/>
          <p:nvPr/>
        </p:nvSpPr>
        <p:spPr>
          <a:xfrm>
            <a:off x="48229" y="236120"/>
            <a:ext cx="4897295" cy="646331"/>
          </a:xfrm>
          <a:prstGeom prst="rect">
            <a:avLst/>
          </a:prstGeom>
        </p:spPr>
        <p:txBody>
          <a:bodyPr wrap="square">
            <a:spAutoFit/>
          </a:bodyPr>
          <a:lstStyle/>
          <a:p>
            <a:pPr defTabSz="457200"/>
            <a:r>
              <a:rPr kumimoji="0" lang="ja-JP" altLang="en-US" sz="3600" b="1" dirty="0">
                <a:solidFill>
                  <a:prstClr val="black"/>
                </a:solidFill>
                <a:latin typeface="メイリオ" panose="020B0604030504040204" pitchFamily="50" charset="-128"/>
                <a:ea typeface="メイリオ" panose="020B0604030504040204" pitchFamily="50" charset="-128"/>
              </a:rPr>
              <a:t>びすとろ椿々　追越店</a:t>
            </a:r>
          </a:p>
        </p:txBody>
      </p:sp>
      <p:sp>
        <p:nvSpPr>
          <p:cNvPr id="24" name="四角形: 角を丸くする 23"/>
          <p:cNvSpPr/>
          <p:nvPr/>
        </p:nvSpPr>
        <p:spPr>
          <a:xfrm>
            <a:off x="1108853" y="4764914"/>
            <a:ext cx="2639417" cy="541184"/>
          </a:xfrm>
          <a:prstGeom prst="roundRect">
            <a:avLst/>
          </a:prstGeom>
          <a:solidFill>
            <a:srgbClr val="FF339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25" name="四角形: 角を丸くする 24"/>
          <p:cNvSpPr/>
          <p:nvPr/>
        </p:nvSpPr>
        <p:spPr>
          <a:xfrm>
            <a:off x="5395729" y="4764914"/>
            <a:ext cx="2831545" cy="541184"/>
          </a:xfrm>
          <a:prstGeom prst="roundRect">
            <a:avLst/>
          </a:prstGeom>
          <a:solidFill>
            <a:srgbClr val="33CC33">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22" name="正方形/長方形 21"/>
          <p:cNvSpPr/>
          <p:nvPr/>
        </p:nvSpPr>
        <p:spPr>
          <a:xfrm>
            <a:off x="1124358" y="4843918"/>
            <a:ext cx="2608407" cy="415498"/>
          </a:xfrm>
          <a:prstGeom prst="rect">
            <a:avLst/>
          </a:prstGeom>
        </p:spPr>
        <p:txBody>
          <a:bodyPr wrap="none">
            <a:spAutoFit/>
          </a:bodyPr>
          <a:lstStyle/>
          <a:p>
            <a:pPr algn="ctr" defTabSz="457200"/>
            <a:r>
              <a:rPr kumimoji="0" lang="ja-JP" altLang="en-US" sz="2100" dirty="0">
                <a:solidFill>
                  <a:prstClr val="black"/>
                </a:solidFill>
                <a:latin typeface="メイリオ" panose="020B0604030504040204" pitchFamily="50" charset="-128"/>
                <a:ea typeface="メイリオ" panose="020B0604030504040204" pitchFamily="50" charset="-128"/>
              </a:rPr>
              <a:t>お酒メインの飲み会</a:t>
            </a:r>
          </a:p>
        </p:txBody>
      </p:sp>
      <p:sp>
        <p:nvSpPr>
          <p:cNvPr id="23" name="正方形/長方形 22"/>
          <p:cNvSpPr/>
          <p:nvPr/>
        </p:nvSpPr>
        <p:spPr>
          <a:xfrm>
            <a:off x="5372646" y="4839298"/>
            <a:ext cx="2877711" cy="415498"/>
          </a:xfrm>
          <a:prstGeom prst="rect">
            <a:avLst/>
          </a:prstGeom>
        </p:spPr>
        <p:txBody>
          <a:bodyPr wrap="none">
            <a:spAutoFit/>
          </a:bodyPr>
          <a:lstStyle/>
          <a:p>
            <a:pPr algn="ctr" defTabSz="457200"/>
            <a:r>
              <a:rPr kumimoji="0" lang="ja-JP" altLang="en-US" sz="2100" dirty="0">
                <a:solidFill>
                  <a:prstClr val="black"/>
                </a:solidFill>
                <a:latin typeface="メイリオ" panose="020B0604030504040204" pitchFamily="50" charset="-128"/>
                <a:ea typeface="メイリオ" panose="020B0604030504040204" pitchFamily="50" charset="-128"/>
              </a:rPr>
              <a:t>食べ物メインの飲み会</a:t>
            </a:r>
          </a:p>
        </p:txBody>
      </p:sp>
      <p:sp>
        <p:nvSpPr>
          <p:cNvPr id="7" name="テキスト ボックス 6"/>
          <p:cNvSpPr txBox="1"/>
          <p:nvPr/>
        </p:nvSpPr>
        <p:spPr>
          <a:xfrm>
            <a:off x="161723" y="3792414"/>
            <a:ext cx="1742785" cy="300082"/>
          </a:xfrm>
          <a:prstGeom prst="rect">
            <a:avLst/>
          </a:prstGeom>
          <a:noFill/>
        </p:spPr>
        <p:txBody>
          <a:bodyPr wrap="none" rtlCol="0">
            <a:spAutoFit/>
          </a:bodyPr>
          <a:lstStyle/>
          <a:p>
            <a:pPr defTabSz="457200"/>
            <a:r>
              <a:rPr kumimoji="0" lang="ja-JP" altLang="en-US" sz="1350" dirty="0">
                <a:solidFill>
                  <a:prstClr val="black"/>
                </a:solidFill>
                <a:latin typeface="メイリオ" panose="020B0604030504040204" pitchFamily="50" charset="-128"/>
                <a:ea typeface="メイリオ" panose="020B0604030504040204" pitchFamily="50" charset="-128"/>
              </a:rPr>
              <a:t>店長もりっちょさん</a:t>
            </a:r>
          </a:p>
        </p:txBody>
      </p:sp>
      <p:sp>
        <p:nvSpPr>
          <p:cNvPr id="3" name="スライド番号プレースホルダー 2"/>
          <p:cNvSpPr>
            <a:spLocks noGrp="1"/>
          </p:cNvSpPr>
          <p:nvPr>
            <p:ph type="sldNum" sz="quarter" idx="12"/>
          </p:nvPr>
        </p:nvSpPr>
        <p:spPr/>
        <p:txBody>
          <a:bodyPr/>
          <a:lstStyle/>
          <a:p>
            <a:fld id="{47DC4997-4B35-411E-99B6-50DECB7BE913}" type="slidenum">
              <a:rPr lang="ja-JP" altLang="en-US" smtClean="0"/>
              <a:pPr/>
              <a:t>86</a:t>
            </a:fld>
            <a:endParaRPr lang="ja-JP" altLang="en-US" dirty="0"/>
          </a:p>
        </p:txBody>
      </p:sp>
    </p:spTree>
    <p:extLst>
      <p:ext uri="{BB962C8B-B14F-4D97-AF65-F5344CB8AC3E}">
        <p14:creationId xmlns:p14="http://schemas.microsoft.com/office/powerpoint/2010/main" val="41172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14" grpId="0" animBg="1"/>
      <p:bldP spid="16" grpId="0"/>
      <p:bldP spid="24" grpId="0" animBg="1"/>
      <p:bldP spid="25" grpId="0" animBg="1"/>
      <p:bldP spid="22" grpId="0"/>
      <p:bldP spid="23"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正方形/長方形 26"/>
          <p:cNvSpPr/>
          <p:nvPr/>
        </p:nvSpPr>
        <p:spPr>
          <a:xfrm>
            <a:off x="-5512" y="4434241"/>
            <a:ext cx="9144000" cy="191200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dirty="0">
              <a:solidFill>
                <a:prstClr val="white"/>
              </a:solidFil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920" y="1502177"/>
            <a:ext cx="2530814" cy="1898111"/>
          </a:xfrm>
          <a:prstGeom prst="rect">
            <a:avLst/>
          </a:prstGeom>
          <a:effectLst>
            <a:softEdge rad="63500"/>
          </a:effectLst>
        </p:spPr>
      </p:pic>
      <p:sp>
        <p:nvSpPr>
          <p:cNvPr id="3" name="フローチャート: 結合子 2"/>
          <p:cNvSpPr/>
          <p:nvPr/>
        </p:nvSpPr>
        <p:spPr>
          <a:xfrm>
            <a:off x="288234" y="4546167"/>
            <a:ext cx="347870" cy="327991"/>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4" name="減算記号 3"/>
          <p:cNvSpPr/>
          <p:nvPr/>
        </p:nvSpPr>
        <p:spPr>
          <a:xfrm>
            <a:off x="323021" y="4600831"/>
            <a:ext cx="278296" cy="21866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18" name="フローチャート: 結合子 17"/>
          <p:cNvSpPr/>
          <p:nvPr/>
        </p:nvSpPr>
        <p:spPr>
          <a:xfrm>
            <a:off x="288234" y="5157425"/>
            <a:ext cx="347870" cy="327991"/>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8" name="加算記号 7"/>
          <p:cNvSpPr/>
          <p:nvPr/>
        </p:nvSpPr>
        <p:spPr>
          <a:xfrm>
            <a:off x="298173" y="5157425"/>
            <a:ext cx="327992" cy="327991"/>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10" name="テキスト ボックス 9"/>
          <p:cNvSpPr txBox="1"/>
          <p:nvPr/>
        </p:nvSpPr>
        <p:spPr>
          <a:xfrm>
            <a:off x="841047" y="4537035"/>
            <a:ext cx="4493538" cy="415498"/>
          </a:xfrm>
          <a:prstGeom prst="rect">
            <a:avLst/>
          </a:prstGeom>
          <a:noFill/>
        </p:spPr>
        <p:txBody>
          <a:bodyPr wrap="none" rtlCol="0">
            <a:spAutoFit/>
          </a:bodyPr>
          <a:lstStyle/>
          <a:p>
            <a:pPr defTabSz="457200"/>
            <a:r>
              <a:rPr kumimoji="0" lang="ja-JP" altLang="en-US" sz="2100" dirty="0">
                <a:solidFill>
                  <a:prstClr val="black"/>
                </a:solidFill>
                <a:latin typeface="メイリオ" panose="020B0604030504040204" pitchFamily="50" charset="-128"/>
                <a:ea typeface="メイリオ" panose="020B0604030504040204" pitchFamily="50" charset="-128"/>
              </a:rPr>
              <a:t>不祥事が起きた場合出回る可能性が</a:t>
            </a:r>
          </a:p>
        </p:txBody>
      </p:sp>
      <p:sp>
        <p:nvSpPr>
          <p:cNvPr id="15" name="テキスト ボックス 14"/>
          <p:cNvSpPr txBox="1"/>
          <p:nvPr/>
        </p:nvSpPr>
        <p:spPr>
          <a:xfrm>
            <a:off x="841049" y="5125209"/>
            <a:ext cx="3677479" cy="415498"/>
          </a:xfrm>
          <a:prstGeom prst="rect">
            <a:avLst/>
          </a:prstGeom>
          <a:noFill/>
        </p:spPr>
        <p:txBody>
          <a:bodyPr wrap="square" rtlCol="0">
            <a:spAutoFit/>
          </a:bodyPr>
          <a:lstStyle/>
          <a:p>
            <a:pPr defTabSz="457200"/>
            <a:r>
              <a:rPr kumimoji="0" lang="ja-JP" altLang="en-US" sz="2100" dirty="0">
                <a:solidFill>
                  <a:prstClr val="black"/>
                </a:solidFill>
                <a:latin typeface="メイリオ" panose="020B0604030504040204" pitchFamily="50" charset="-128"/>
                <a:ea typeface="メイリオ" panose="020B0604030504040204" pitchFamily="50" charset="-128"/>
              </a:rPr>
              <a:t>お客さんが写真をアップ</a:t>
            </a:r>
          </a:p>
        </p:txBody>
      </p:sp>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420" y="4494973"/>
            <a:ext cx="1311737" cy="1311737"/>
          </a:xfrm>
          <a:prstGeom prst="rect">
            <a:avLst/>
          </a:prstGeom>
        </p:spPr>
      </p:pic>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157" y="5243217"/>
            <a:ext cx="1167833" cy="1167833"/>
          </a:xfrm>
          <a:prstGeom prst="rect">
            <a:avLst/>
          </a:prstGeom>
        </p:spPr>
      </p:pic>
      <p:sp>
        <p:nvSpPr>
          <p:cNvPr id="26" name="テキスト ボックス 25"/>
          <p:cNvSpPr txBox="1"/>
          <p:nvPr/>
        </p:nvSpPr>
        <p:spPr>
          <a:xfrm>
            <a:off x="998488" y="5820299"/>
            <a:ext cx="5404941" cy="415498"/>
          </a:xfrm>
          <a:prstGeom prst="rect">
            <a:avLst/>
          </a:prstGeom>
          <a:noFill/>
        </p:spPr>
        <p:txBody>
          <a:bodyPr wrap="none" rtlCol="0">
            <a:spAutoFit/>
          </a:bodyPr>
          <a:lstStyle/>
          <a:p>
            <a:pPr defTabSz="457200"/>
            <a:r>
              <a:rPr kumimoji="0" lang="en-US" altLang="ja-JP" sz="2100" dirty="0">
                <a:solidFill>
                  <a:prstClr val="black"/>
                </a:solidFill>
                <a:latin typeface="メイリオ" panose="020B0604030504040204" pitchFamily="50" charset="-128"/>
                <a:ea typeface="メイリオ" panose="020B0604030504040204" pitchFamily="50" charset="-128"/>
              </a:rPr>
              <a:t>Twitter</a:t>
            </a:r>
            <a:r>
              <a:rPr kumimoji="0" lang="ja-JP" altLang="en-US" sz="2100" dirty="0">
                <a:solidFill>
                  <a:prstClr val="black"/>
                </a:solidFill>
                <a:latin typeface="メイリオ" panose="020B0604030504040204" pitchFamily="50" charset="-128"/>
                <a:ea typeface="メイリオ" panose="020B0604030504040204" pitchFamily="50" charset="-128"/>
              </a:rPr>
              <a:t>によるお店の紹介やイベントの告知</a:t>
            </a:r>
          </a:p>
        </p:txBody>
      </p:sp>
      <p:sp>
        <p:nvSpPr>
          <p:cNvPr id="32" name="テキスト ボックス 31"/>
          <p:cNvSpPr txBox="1"/>
          <p:nvPr/>
        </p:nvSpPr>
        <p:spPr>
          <a:xfrm>
            <a:off x="161512" y="3791159"/>
            <a:ext cx="1742785" cy="300082"/>
          </a:xfrm>
          <a:prstGeom prst="rect">
            <a:avLst/>
          </a:prstGeom>
          <a:noFill/>
        </p:spPr>
        <p:txBody>
          <a:bodyPr wrap="none" rtlCol="0">
            <a:spAutoFit/>
          </a:bodyPr>
          <a:lstStyle/>
          <a:p>
            <a:pPr defTabSz="457200"/>
            <a:r>
              <a:rPr kumimoji="0" lang="ja-JP" altLang="en-US" sz="1350" dirty="0">
                <a:solidFill>
                  <a:prstClr val="black"/>
                </a:solidFill>
                <a:latin typeface="メイリオ" panose="020B0604030504040204" pitchFamily="50" charset="-128"/>
                <a:ea typeface="メイリオ" panose="020B0604030504040204" pitchFamily="50" charset="-128"/>
              </a:rPr>
              <a:t>店長もりっちょさん</a:t>
            </a:r>
          </a:p>
        </p:txBody>
      </p:sp>
      <p:sp>
        <p:nvSpPr>
          <p:cNvPr id="34" name="テキスト ボックス 33"/>
          <p:cNvSpPr txBox="1"/>
          <p:nvPr/>
        </p:nvSpPr>
        <p:spPr>
          <a:xfrm>
            <a:off x="5397619" y="6560681"/>
            <a:ext cx="3756541" cy="276999"/>
          </a:xfrm>
          <a:prstGeom prst="rect">
            <a:avLst/>
          </a:prstGeom>
          <a:noFill/>
        </p:spPr>
        <p:txBody>
          <a:bodyPr wrap="none" rtlCol="0">
            <a:spAutoFit/>
          </a:bodyPr>
          <a:lstStyle/>
          <a:p>
            <a:pPr defTabSz="457200"/>
            <a:r>
              <a:rPr kumimoji="0" lang="ja-JP" altLang="en-US" sz="1200" dirty="0">
                <a:solidFill>
                  <a:prstClr val="black"/>
                </a:solidFill>
                <a:latin typeface="メイリオ" panose="020B0604030504040204" pitchFamily="50" charset="-128"/>
                <a:ea typeface="メイリオ" panose="020B0604030504040204" pitchFamily="50" charset="-128"/>
              </a:rPr>
              <a:t>ヒアリング実施日</a:t>
            </a:r>
            <a:r>
              <a:rPr kumimoji="0" lang="en-US" altLang="ja-JP" sz="1200" dirty="0">
                <a:solidFill>
                  <a:prstClr val="black"/>
                </a:solidFill>
                <a:latin typeface="メイリオ" panose="020B0604030504040204" pitchFamily="50" charset="-128"/>
                <a:ea typeface="メイリオ" panose="020B0604030504040204" pitchFamily="50" charset="-128"/>
              </a:rPr>
              <a:t> 2017/05/12</a:t>
            </a:r>
            <a:r>
              <a:rPr kumimoji="0" lang="ja-JP" altLang="en-US" sz="1200" dirty="0">
                <a:solidFill>
                  <a:prstClr val="black"/>
                </a:solidFill>
                <a:latin typeface="メイリオ" panose="020B0604030504040204" pitchFamily="50" charset="-128"/>
                <a:ea typeface="メイリオ" panose="020B0604030504040204" pitchFamily="50" charset="-128"/>
              </a:rPr>
              <a:t>（写真：班員撮影）</a:t>
            </a:r>
            <a:endParaRPr kumimoji="0"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28" name="吹き出し: 円形 8"/>
          <p:cNvSpPr/>
          <p:nvPr/>
        </p:nvSpPr>
        <p:spPr>
          <a:xfrm>
            <a:off x="2496876" y="1321562"/>
            <a:ext cx="4743545" cy="1319261"/>
          </a:xfrm>
          <a:prstGeom prst="wedgeEllipseCallout">
            <a:avLst>
              <a:gd name="adj1" fmla="val -61135"/>
              <a:gd name="adj2" fmla="val -289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r>
              <a:rPr kumimoji="0" lang="en-US" altLang="ja-JP" dirty="0">
                <a:solidFill>
                  <a:prstClr val="black"/>
                </a:solidFill>
                <a:latin typeface="メイリオ" panose="020B0604030504040204" pitchFamily="50" charset="-128"/>
                <a:ea typeface="メイリオ" panose="020B0604030504040204" pitchFamily="50" charset="-128"/>
              </a:rPr>
              <a:t>SNS</a:t>
            </a:r>
            <a:r>
              <a:rPr kumimoji="0" lang="ja-JP" altLang="en-US" dirty="0">
                <a:solidFill>
                  <a:prstClr val="black"/>
                </a:solidFill>
                <a:latin typeface="メイリオ" panose="020B0604030504040204" pitchFamily="50" charset="-128"/>
                <a:ea typeface="メイリオ" panose="020B0604030504040204" pitchFamily="50" charset="-128"/>
              </a:rPr>
              <a:t>の普及は大きいね～（汗）</a:t>
            </a:r>
            <a:endParaRPr kumimoji="0" lang="en-US" altLang="ja-JP" dirty="0">
              <a:solidFill>
                <a:prstClr val="black"/>
              </a:solidFill>
              <a:latin typeface="メイリオ" panose="020B0604030504040204" pitchFamily="50" charset="-128"/>
              <a:ea typeface="メイリオ" panose="020B0604030504040204" pitchFamily="50" charset="-128"/>
            </a:endParaRPr>
          </a:p>
        </p:txBody>
      </p:sp>
      <p:sp>
        <p:nvSpPr>
          <p:cNvPr id="29" name="矢印: 右 13"/>
          <p:cNvSpPr/>
          <p:nvPr/>
        </p:nvSpPr>
        <p:spPr>
          <a:xfrm>
            <a:off x="132328" y="5971671"/>
            <a:ext cx="742766" cy="11275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a:solidFill>
                <a:prstClr val="white"/>
              </a:solidFill>
            </a:endParaRPr>
          </a:p>
        </p:txBody>
      </p:sp>
      <p:sp>
        <p:nvSpPr>
          <p:cNvPr id="6" name="スライド番号プレースホルダー 5"/>
          <p:cNvSpPr>
            <a:spLocks noGrp="1"/>
          </p:cNvSpPr>
          <p:nvPr>
            <p:ph type="sldNum" sz="quarter" idx="12"/>
          </p:nvPr>
        </p:nvSpPr>
        <p:spPr/>
        <p:txBody>
          <a:bodyPr/>
          <a:lstStyle/>
          <a:p>
            <a:fld id="{47DC4997-4B35-411E-99B6-50DECB7BE913}" type="slidenum">
              <a:rPr lang="ja-JP" altLang="en-US" smtClean="0"/>
              <a:pPr/>
              <a:t>87</a:t>
            </a:fld>
            <a:endParaRPr lang="ja-JP" altLang="en-US" dirty="0"/>
          </a:p>
        </p:txBody>
      </p:sp>
      <p:sp>
        <p:nvSpPr>
          <p:cNvPr id="21" name="正方形/長方形 20"/>
          <p:cNvSpPr/>
          <p:nvPr/>
        </p:nvSpPr>
        <p:spPr>
          <a:xfrm>
            <a:off x="-2" y="-10383"/>
            <a:ext cx="9144002" cy="110381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dirty="0">
              <a:solidFill>
                <a:prstClr val="white"/>
              </a:solidFill>
            </a:endParaRPr>
          </a:p>
        </p:txBody>
      </p:sp>
      <p:sp>
        <p:nvSpPr>
          <p:cNvPr id="25" name="正方形/長方形 24"/>
          <p:cNvSpPr/>
          <p:nvPr/>
        </p:nvSpPr>
        <p:spPr>
          <a:xfrm>
            <a:off x="48229" y="236120"/>
            <a:ext cx="4897295" cy="646331"/>
          </a:xfrm>
          <a:prstGeom prst="rect">
            <a:avLst/>
          </a:prstGeom>
        </p:spPr>
        <p:txBody>
          <a:bodyPr wrap="square">
            <a:spAutoFit/>
          </a:bodyPr>
          <a:lstStyle/>
          <a:p>
            <a:pPr defTabSz="457200"/>
            <a:r>
              <a:rPr kumimoji="0" lang="ja-JP" altLang="en-US" sz="3600" b="1" dirty="0">
                <a:solidFill>
                  <a:prstClr val="black"/>
                </a:solidFill>
                <a:latin typeface="メイリオ" panose="020B0604030504040204" pitchFamily="50" charset="-128"/>
                <a:ea typeface="メイリオ" panose="020B0604030504040204" pitchFamily="50" charset="-128"/>
              </a:rPr>
              <a:t>びすとろ椿々　追越店</a:t>
            </a:r>
          </a:p>
        </p:txBody>
      </p:sp>
    </p:spTree>
    <p:extLst>
      <p:ext uri="{BB962C8B-B14F-4D97-AF65-F5344CB8AC3E}">
        <p14:creationId xmlns:p14="http://schemas.microsoft.com/office/powerpoint/2010/main" val="4480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P spid="4" grpId="0" animBg="1"/>
      <p:bldP spid="18" grpId="0" animBg="1"/>
      <p:bldP spid="8" grpId="0" animBg="1"/>
      <p:bldP spid="10" grpId="0"/>
      <p:bldP spid="15" grpId="0"/>
      <p:bldP spid="26" grpId="0"/>
      <p:bldP spid="32" grpId="0"/>
      <p:bldP spid="28" grpId="0" animBg="1"/>
      <p:bldP spid="29"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正方形/長方形 11"/>
          <p:cNvSpPr/>
          <p:nvPr/>
        </p:nvSpPr>
        <p:spPr>
          <a:xfrm>
            <a:off x="-2" y="-10383"/>
            <a:ext cx="9144002" cy="110381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kumimoji="0" lang="ja-JP" altLang="en-US" sz="1350" dirty="0">
              <a:solidFill>
                <a:prstClr val="white"/>
              </a:solidFill>
            </a:endParaRPr>
          </a:p>
        </p:txBody>
      </p:sp>
      <p:sp>
        <p:nvSpPr>
          <p:cNvPr id="14" name="正方形/長方形 13"/>
          <p:cNvSpPr/>
          <p:nvPr/>
        </p:nvSpPr>
        <p:spPr>
          <a:xfrm>
            <a:off x="7374" y="1413894"/>
            <a:ext cx="9144000" cy="350274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p:cNvSpPr>
            <a:spLocks noGrp="1"/>
          </p:cNvSpPr>
          <p:nvPr>
            <p:ph type="ctrTitle"/>
          </p:nvPr>
        </p:nvSpPr>
        <p:spPr>
          <a:xfrm>
            <a:off x="318271" y="230126"/>
            <a:ext cx="4967842" cy="840543"/>
          </a:xfrm>
        </p:spPr>
        <p:txBody>
          <a:bodyPr>
            <a:normAutofit/>
          </a:bodyPr>
          <a:lstStyle/>
          <a:p>
            <a:r>
              <a:rPr kumimoji="1" lang="ja-JP" altLang="en-US" sz="4000" b="1" dirty="0">
                <a:latin typeface="メイリオ" panose="020B0604030504040204" pitchFamily="50" charset="-128"/>
                <a:ea typeface="メイリオ" panose="020B0604030504040204" pitchFamily="50" charset="-128"/>
              </a:rPr>
              <a:t>鳥放題　つくば桜店</a:t>
            </a:r>
          </a:p>
        </p:txBody>
      </p:sp>
      <p:sp>
        <p:nvSpPr>
          <p:cNvPr id="3" name="サブタイトル 2"/>
          <p:cNvSpPr>
            <a:spLocks noGrp="1"/>
          </p:cNvSpPr>
          <p:nvPr>
            <p:ph type="subTitle" idx="1"/>
          </p:nvPr>
        </p:nvSpPr>
        <p:spPr>
          <a:xfrm>
            <a:off x="508820" y="1570305"/>
            <a:ext cx="7182464" cy="3208729"/>
          </a:xfrm>
        </p:spPr>
        <p:txBody>
          <a:bodyPr/>
          <a:lstStyle/>
          <a:p>
            <a:pPr algn="l"/>
            <a:r>
              <a:rPr lang="ja-JP" altLang="en-US" dirty="0">
                <a:latin typeface="メイリオ" panose="020B0604030504040204" pitchFamily="50" charset="-128"/>
                <a:ea typeface="メイリオ" panose="020B0604030504040204" pitchFamily="50" charset="-128"/>
              </a:rPr>
              <a:t>居酒屋なのに・・・</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ソフドリ　</a:t>
            </a:r>
            <a:r>
              <a:rPr lang="en-US" altLang="ja-JP" b="1" dirty="0">
                <a:solidFill>
                  <a:srgbClr val="FF0000"/>
                </a:solidFill>
                <a:latin typeface="メイリオ" panose="020B0604030504040204" pitchFamily="50" charset="-128"/>
                <a:ea typeface="メイリオ" panose="020B0604030504040204" pitchFamily="50" charset="-128"/>
              </a:rPr>
              <a:t>40%</a:t>
            </a:r>
            <a:r>
              <a:rPr lang="ja-JP" altLang="en-US" dirty="0">
                <a:latin typeface="メイリオ" panose="020B0604030504040204" pitchFamily="50" charset="-128"/>
                <a:ea typeface="メイリオ" panose="020B0604030504040204" pitchFamily="50" charset="-128"/>
              </a:rPr>
              <a:t>　↔　アルコール　</a:t>
            </a:r>
            <a:r>
              <a:rPr lang="en-US" altLang="ja-JP" dirty="0">
                <a:latin typeface="メイリオ" panose="020B0604030504040204" pitchFamily="50" charset="-128"/>
                <a:ea typeface="メイリオ" panose="020B0604030504040204" pitchFamily="50" charset="-128"/>
              </a:rPr>
              <a:t>12%</a:t>
            </a:r>
          </a:p>
          <a:p>
            <a:pPr algn="l"/>
            <a:endParaRPr lang="en-US" altLang="ja-JP" dirty="0">
              <a:latin typeface="メイリオ" panose="020B0604030504040204" pitchFamily="50" charset="-128"/>
              <a:ea typeface="メイリオ" panose="020B0604030504040204" pitchFamily="50" charset="-128"/>
            </a:endParaRPr>
          </a:p>
          <a:p>
            <a:pPr algn="l"/>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とり</a:t>
            </a:r>
            <a:r>
              <a:rPr lang="ja-JP" altLang="en-US" dirty="0" err="1">
                <a:latin typeface="メイリオ" panose="020B0604030504040204" pitchFamily="50" charset="-128"/>
                <a:ea typeface="メイリオ" panose="020B0604030504040204" pitchFamily="50" charset="-128"/>
              </a:rPr>
              <a:t>ほの</a:t>
            </a:r>
            <a:r>
              <a:rPr lang="ja-JP" altLang="en-US" dirty="0">
                <a:latin typeface="メイリオ" panose="020B0604030504040204" pitchFamily="50" charset="-128"/>
                <a:ea typeface="メイリオ" panose="020B0604030504040204" pitchFamily="50" charset="-128"/>
              </a:rPr>
              <a:t>日・クーポン</a:t>
            </a:r>
            <a:endParaRPr lang="en-US" altLang="ja-JP" dirty="0">
              <a:latin typeface="メイリオ" panose="020B0604030504040204" pitchFamily="50" charset="-128"/>
              <a:ea typeface="メイリオ" panose="020B0604030504040204" pitchFamily="50" charset="-128"/>
            </a:endParaRPr>
          </a:p>
          <a:p>
            <a:pPr algn="l"/>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ツイッター広告</a:t>
            </a:r>
            <a:endParaRPr lang="en-US" altLang="ja-JP" dirty="0">
              <a:latin typeface="メイリオ" panose="020B0604030504040204" pitchFamily="50" charset="-128"/>
              <a:ea typeface="メイリオ" panose="020B0604030504040204" pitchFamily="50" charset="-128"/>
            </a:endParaRPr>
          </a:p>
          <a:p>
            <a:pPr algn="l"/>
            <a:endParaRPr lang="en-US" altLang="ja-JP" dirty="0"/>
          </a:p>
          <a:p>
            <a:pPr algn="l"/>
            <a:endParaRPr lang="en-US" altLang="ja-JP" dirty="0"/>
          </a:p>
          <a:p>
            <a:pPr algn="l"/>
            <a:endParaRPr lang="en-US" altLang="ja-JP" dirty="0"/>
          </a:p>
          <a:p>
            <a:pPr algn="l"/>
            <a:endParaRPr lang="en-US" altLang="ja-JP" dirty="0"/>
          </a:p>
          <a:p>
            <a:pPr algn="l"/>
            <a:endParaRPr lang="en-US" altLang="ja-JP" dirty="0"/>
          </a:p>
        </p:txBody>
      </p:sp>
      <p:sp>
        <p:nvSpPr>
          <p:cNvPr id="5" name="テキスト ボックス 4"/>
          <p:cNvSpPr txBox="1"/>
          <p:nvPr/>
        </p:nvSpPr>
        <p:spPr>
          <a:xfrm>
            <a:off x="5408145" y="6598514"/>
            <a:ext cx="3816539" cy="276999"/>
          </a:xfrm>
          <a:prstGeom prst="rect">
            <a:avLst/>
          </a:prstGeom>
          <a:noFill/>
        </p:spPr>
        <p:txBody>
          <a:bodyPr wrap="square" rtlCol="0">
            <a:spAutoFit/>
          </a:bodyPr>
          <a:lstStyle/>
          <a:p>
            <a:pPr algn="r" defTabSz="457200"/>
            <a:r>
              <a:rPr lang="ja-JP" altLang="en-US" sz="1200" dirty="0">
                <a:solidFill>
                  <a:prstClr val="black"/>
                </a:solidFill>
                <a:latin typeface="メイリオ" panose="020B0604030504040204" pitchFamily="50" charset="-128"/>
                <a:ea typeface="メイリオ" panose="020B0604030504040204" pitchFamily="50" charset="-128"/>
              </a:rPr>
              <a:t>ヒアリング実施日　</a:t>
            </a:r>
            <a:r>
              <a:rPr lang="en-US" altLang="ja-JP" sz="1200" dirty="0">
                <a:solidFill>
                  <a:prstClr val="black"/>
                </a:solidFill>
                <a:latin typeface="メイリオ" panose="020B0604030504040204" pitchFamily="50" charset="-128"/>
                <a:ea typeface="メイリオ" panose="020B0604030504040204" pitchFamily="50" charset="-128"/>
              </a:rPr>
              <a:t>2017/05/12 (</a:t>
            </a:r>
            <a:r>
              <a:rPr lang="ja-JP" altLang="en-US" sz="1200" dirty="0">
                <a:solidFill>
                  <a:prstClr val="black"/>
                </a:solidFill>
                <a:latin typeface="メイリオ" panose="020B0604030504040204" pitchFamily="50" charset="-128"/>
                <a:ea typeface="メイリオ" panose="020B0604030504040204" pitchFamily="50" charset="-128"/>
              </a:rPr>
              <a:t>写真　班員撮影）</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7197716" y="2333278"/>
            <a:ext cx="1814051" cy="369332"/>
          </a:xfrm>
          <a:prstGeom prst="rect">
            <a:avLst/>
          </a:prstGeom>
          <a:noFill/>
        </p:spPr>
        <p:txBody>
          <a:bodyPr wrap="square" rtlCol="0">
            <a:spAutoFit/>
          </a:bodyPr>
          <a:lstStyle/>
          <a:p>
            <a:pPr defTabSz="457200"/>
            <a:r>
              <a:rPr lang="ja-JP" altLang="en-US" dirty="0">
                <a:solidFill>
                  <a:prstClr val="black"/>
                </a:solidFill>
                <a:latin typeface="メイリオ" panose="020B0604030504040204" pitchFamily="50" charset="-128"/>
                <a:ea typeface="メイリオ" panose="020B0604030504040204" pitchFamily="50" charset="-128"/>
              </a:rPr>
              <a:t>店長　山口さん</a:t>
            </a:r>
          </a:p>
        </p:txBody>
      </p:sp>
      <p:sp>
        <p:nvSpPr>
          <p:cNvPr id="9" name="楕円 8"/>
          <p:cNvSpPr/>
          <p:nvPr/>
        </p:nvSpPr>
        <p:spPr>
          <a:xfrm>
            <a:off x="593619" y="2456756"/>
            <a:ext cx="4417146" cy="907026"/>
          </a:xfrm>
          <a:prstGeom prst="ellips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3600" dirty="0">
                <a:solidFill>
                  <a:prstClr val="black"/>
                </a:solidFill>
                <a:latin typeface="メイリオ" panose="020B0604030504040204" pitchFamily="50" charset="-128"/>
                <a:ea typeface="メイリオ" panose="020B0604030504040204" pitchFamily="50" charset="-128"/>
              </a:rPr>
              <a:t>食事メイン！</a:t>
            </a:r>
          </a:p>
        </p:txBody>
      </p:sp>
      <p:sp>
        <p:nvSpPr>
          <p:cNvPr id="10" name="正方形/長方形 9"/>
          <p:cNvSpPr/>
          <p:nvPr/>
        </p:nvSpPr>
        <p:spPr>
          <a:xfrm>
            <a:off x="0" y="5029200"/>
            <a:ext cx="9151373" cy="1419531"/>
          </a:xfrm>
          <a:prstGeom prst="rect">
            <a:avLst/>
          </a:prstGeom>
          <a:solidFill>
            <a:srgbClr val="F03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ja-JP" altLang="en-US" sz="6600" dirty="0">
                <a:solidFill>
                  <a:prstClr val="white"/>
                </a:solidFill>
                <a:latin typeface="メイリオ" panose="020B0604030504040204" pitchFamily="50" charset="-128"/>
                <a:ea typeface="メイリオ" panose="020B0604030504040204" pitchFamily="50" charset="-128"/>
              </a:rPr>
              <a:t>学生の増加！</a:t>
            </a:r>
          </a:p>
        </p:txBody>
      </p:sp>
      <p:sp>
        <p:nvSpPr>
          <p:cNvPr id="7" name="スライド番号プレースホルダー 6"/>
          <p:cNvSpPr>
            <a:spLocks noGrp="1"/>
          </p:cNvSpPr>
          <p:nvPr>
            <p:ph type="sldNum" sz="quarter" idx="12"/>
          </p:nvPr>
        </p:nvSpPr>
        <p:spPr/>
        <p:txBody>
          <a:bodyPr/>
          <a:lstStyle/>
          <a:p>
            <a:fld id="{B17BF5AC-B412-4A85-BAC2-443D607A099E}" type="slidenum">
              <a:rPr lang="ja-JP" altLang="en-US" smtClean="0"/>
              <a:pPr/>
              <a:t>88</a:t>
            </a:fld>
            <a:endParaRPr lang="ja-JP" altLang="en-US" dirty="0"/>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691" y="135864"/>
            <a:ext cx="1805152" cy="2136710"/>
          </a:xfrm>
          <a:prstGeom prst="rect">
            <a:avLst/>
          </a:prstGeom>
        </p:spPr>
      </p:pic>
    </p:spTree>
    <p:extLst>
      <p:ext uri="{BB962C8B-B14F-4D97-AF65-F5344CB8AC3E}">
        <p14:creationId xmlns:p14="http://schemas.microsoft.com/office/powerpoint/2010/main" val="265687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正方形/長方形 6"/>
          <p:cNvSpPr/>
          <p:nvPr/>
        </p:nvSpPr>
        <p:spPr>
          <a:xfrm>
            <a:off x="0" y="1"/>
            <a:ext cx="9144000" cy="111547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dirty="0">
              <a:solidFill>
                <a:prstClr val="white">
                  <a:lumMod val="85000"/>
                </a:prstClr>
              </a:solidFill>
            </a:endParaRPr>
          </a:p>
        </p:txBody>
      </p:sp>
      <p:sp>
        <p:nvSpPr>
          <p:cNvPr id="4" name="テキスト ボックス 3"/>
          <p:cNvSpPr txBox="1"/>
          <p:nvPr/>
        </p:nvSpPr>
        <p:spPr>
          <a:xfrm>
            <a:off x="2317110" y="212373"/>
            <a:ext cx="4288353" cy="707886"/>
          </a:xfrm>
          <a:prstGeom prst="rect">
            <a:avLst/>
          </a:prstGeom>
          <a:noFill/>
        </p:spPr>
        <p:txBody>
          <a:bodyPr wrap="none" rtlCol="0">
            <a:spAutoFit/>
          </a:bodyPr>
          <a:lstStyle/>
          <a:p>
            <a:pPr defTabSz="457200"/>
            <a:r>
              <a:rPr lang="ja-JP" altLang="en-US" sz="4000" b="1" dirty="0">
                <a:solidFill>
                  <a:prstClr val="black"/>
                </a:solidFill>
                <a:latin typeface="メイリオ"/>
                <a:ea typeface="メイリオ"/>
                <a:cs typeface="メイリオ"/>
              </a:rPr>
              <a:t>さん吉　つくば店</a:t>
            </a:r>
          </a:p>
        </p:txBody>
      </p:sp>
      <p:sp>
        <p:nvSpPr>
          <p:cNvPr id="8" name="正方形/長方形 7"/>
          <p:cNvSpPr/>
          <p:nvPr/>
        </p:nvSpPr>
        <p:spPr>
          <a:xfrm>
            <a:off x="0" y="4315325"/>
            <a:ext cx="9144000" cy="220744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D9D9D9"/>
              </a:solidFill>
            </a:endParaRPr>
          </a:p>
        </p:txBody>
      </p:sp>
      <p:sp>
        <p:nvSpPr>
          <p:cNvPr id="9" name="テキスト ボックス 8"/>
          <p:cNvSpPr txBox="1"/>
          <p:nvPr/>
        </p:nvSpPr>
        <p:spPr>
          <a:xfrm>
            <a:off x="795963" y="5737934"/>
            <a:ext cx="7344557" cy="523220"/>
          </a:xfrm>
          <a:prstGeom prst="rect">
            <a:avLst/>
          </a:prstGeom>
          <a:noFill/>
        </p:spPr>
        <p:txBody>
          <a:bodyPr wrap="square" rtlCol="0">
            <a:spAutoFit/>
          </a:bodyPr>
          <a:lstStyle/>
          <a:p>
            <a:pPr algn="ctr" defTabSz="457200"/>
            <a:r>
              <a:rPr lang="ja-JP" altLang="en-US" sz="2800" dirty="0">
                <a:solidFill>
                  <a:prstClr val="black"/>
                </a:solidFill>
                <a:latin typeface="メイリオ"/>
                <a:ea typeface="メイリオ"/>
                <a:cs typeface="メイリオ"/>
              </a:rPr>
              <a:t>学生以外もお店で飲む頻度は減っている！</a:t>
            </a:r>
          </a:p>
        </p:txBody>
      </p:sp>
      <p:sp>
        <p:nvSpPr>
          <p:cNvPr id="11" name="テキスト ボックス 10"/>
          <p:cNvSpPr txBox="1"/>
          <p:nvPr/>
        </p:nvSpPr>
        <p:spPr>
          <a:xfrm>
            <a:off x="295240" y="4544695"/>
            <a:ext cx="8443337" cy="523220"/>
          </a:xfrm>
          <a:prstGeom prst="rect">
            <a:avLst/>
          </a:prstGeom>
          <a:noFill/>
        </p:spPr>
        <p:txBody>
          <a:bodyPr wrap="none" rtlCol="0">
            <a:spAutoFit/>
          </a:bodyPr>
          <a:lstStyle/>
          <a:p>
            <a:pPr defTabSz="457200"/>
            <a:r>
              <a:rPr lang="ja-JP" altLang="en-US" sz="2800" dirty="0">
                <a:solidFill>
                  <a:prstClr val="black"/>
                </a:solidFill>
                <a:latin typeface="メイリオ"/>
                <a:ea typeface="メイリオ"/>
                <a:cs typeface="メイリオ"/>
              </a:rPr>
              <a:t>主な客層は近くの医療関係者・大学の先生と職員方</a:t>
            </a:r>
          </a:p>
        </p:txBody>
      </p:sp>
      <p:sp>
        <p:nvSpPr>
          <p:cNvPr id="14" name="下矢印 13"/>
          <p:cNvSpPr/>
          <p:nvPr/>
        </p:nvSpPr>
        <p:spPr>
          <a:xfrm>
            <a:off x="4428164" y="5134273"/>
            <a:ext cx="287671" cy="569543"/>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noFill/>
            </a:endParaRPr>
          </a:p>
        </p:txBody>
      </p:sp>
      <p:pic>
        <p:nvPicPr>
          <p:cNvPr id="15" name="図 14" descr="IMG_570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7914"/>
            <a:ext cx="2851115" cy="2877868"/>
          </a:xfrm>
          <a:prstGeom prst="ellipse">
            <a:avLst/>
          </a:prstGeom>
          <a:ln>
            <a:noFill/>
          </a:ln>
          <a:effectLst>
            <a:softEdge rad="112500"/>
          </a:effectLst>
        </p:spPr>
      </p:pic>
      <p:grpSp>
        <p:nvGrpSpPr>
          <p:cNvPr id="16" name="図形グループ 15"/>
          <p:cNvGrpSpPr/>
          <p:nvPr/>
        </p:nvGrpSpPr>
        <p:grpSpPr>
          <a:xfrm>
            <a:off x="2634342" y="920259"/>
            <a:ext cx="5303607" cy="1887720"/>
            <a:chOff x="2814309" y="861546"/>
            <a:chExt cx="5303607" cy="1887720"/>
          </a:xfrm>
        </p:grpSpPr>
        <p:sp>
          <p:nvSpPr>
            <p:cNvPr id="12" name="円形吹き出し 11"/>
            <p:cNvSpPr/>
            <p:nvPr/>
          </p:nvSpPr>
          <p:spPr>
            <a:xfrm>
              <a:off x="2814309" y="861546"/>
              <a:ext cx="5303607" cy="1887720"/>
            </a:xfrm>
            <a:prstGeom prst="wedgeEllipseCallout">
              <a:avLst/>
            </a:prstGeom>
            <a:solidFill>
              <a:schemeClr val="bg1"/>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0" name="テキスト ボックス 9"/>
            <p:cNvSpPr txBox="1"/>
            <p:nvPr/>
          </p:nvSpPr>
          <p:spPr>
            <a:xfrm>
              <a:off x="3348314" y="1375768"/>
              <a:ext cx="4308107" cy="954107"/>
            </a:xfrm>
            <a:prstGeom prst="rect">
              <a:avLst/>
            </a:prstGeom>
            <a:noFill/>
            <a:ln>
              <a:noFill/>
            </a:ln>
          </p:spPr>
          <p:txBody>
            <a:bodyPr wrap="square" rtlCol="0">
              <a:spAutoFit/>
            </a:bodyPr>
            <a:lstStyle/>
            <a:p>
              <a:pPr defTabSz="457200"/>
              <a:r>
                <a:rPr lang="ja-JP" altLang="en-US" sz="2800" dirty="0">
                  <a:solidFill>
                    <a:prstClr val="black"/>
                  </a:solidFill>
                  <a:latin typeface="メイリオ"/>
                  <a:ea typeface="メイリオ"/>
                  <a:cs typeface="メイリオ"/>
                </a:rPr>
                <a:t>新しい客を呼び込むために学生も呼び込みたい！</a:t>
              </a:r>
            </a:p>
          </p:txBody>
        </p:sp>
      </p:grpSp>
      <p:sp>
        <p:nvSpPr>
          <p:cNvPr id="17" name="テキスト ボックス 16"/>
          <p:cNvSpPr txBox="1"/>
          <p:nvPr/>
        </p:nvSpPr>
        <p:spPr>
          <a:xfrm>
            <a:off x="295240" y="3745782"/>
            <a:ext cx="2339102" cy="461665"/>
          </a:xfrm>
          <a:prstGeom prst="rect">
            <a:avLst/>
          </a:prstGeom>
          <a:noFill/>
        </p:spPr>
        <p:txBody>
          <a:bodyPr wrap="none" rtlCol="0">
            <a:spAutoFit/>
          </a:bodyPr>
          <a:lstStyle/>
          <a:p>
            <a:pPr defTabSz="457200"/>
            <a:r>
              <a:rPr lang="ja-JP" altLang="en-US" sz="2400" dirty="0">
                <a:solidFill>
                  <a:prstClr val="black"/>
                </a:solidFill>
                <a:latin typeface="メイリオ"/>
                <a:ea typeface="メイリオ"/>
                <a:cs typeface="メイリオ"/>
              </a:rPr>
              <a:t>店長　田中さん</a:t>
            </a:r>
          </a:p>
        </p:txBody>
      </p:sp>
      <p:sp>
        <p:nvSpPr>
          <p:cNvPr id="19" name="テキスト ボックス 18"/>
          <p:cNvSpPr txBox="1"/>
          <p:nvPr/>
        </p:nvSpPr>
        <p:spPr>
          <a:xfrm>
            <a:off x="295241" y="6522765"/>
            <a:ext cx="8954186" cy="276999"/>
          </a:xfrm>
          <a:prstGeom prst="rect">
            <a:avLst/>
          </a:prstGeom>
          <a:noFill/>
        </p:spPr>
        <p:txBody>
          <a:bodyPr wrap="square" rtlCol="0">
            <a:spAutoFit/>
          </a:bodyPr>
          <a:lstStyle/>
          <a:p>
            <a:pPr algn="r" defTabSz="457200"/>
            <a:r>
              <a:rPr lang="ja-JP" altLang="en-US" sz="1200" dirty="0">
                <a:solidFill>
                  <a:prstClr val="black"/>
                </a:solidFill>
                <a:latin typeface="メイリオ"/>
                <a:ea typeface="メイリオ"/>
                <a:cs typeface="メイリオ"/>
              </a:rPr>
              <a:t>ヒアリング実施日 </a:t>
            </a:r>
            <a:r>
              <a:rPr lang="ja-JP" altLang="ja-JP" sz="1200" dirty="0">
                <a:solidFill>
                  <a:prstClr val="black"/>
                </a:solidFill>
                <a:latin typeface="メイリオ"/>
                <a:ea typeface="メイリオ"/>
                <a:cs typeface="メイリオ"/>
              </a:rPr>
              <a:t>2</a:t>
            </a:r>
            <a:r>
              <a:rPr lang="en-US" altLang="ja-JP" sz="1200" dirty="0">
                <a:solidFill>
                  <a:prstClr val="black"/>
                </a:solidFill>
                <a:latin typeface="メイリオ"/>
                <a:ea typeface="メイリオ"/>
                <a:cs typeface="メイリオ"/>
              </a:rPr>
              <a:t>017/05</a:t>
            </a:r>
            <a:r>
              <a:rPr lang="ja-JP" altLang="en-US" sz="1200" dirty="0">
                <a:solidFill>
                  <a:prstClr val="black"/>
                </a:solidFill>
                <a:latin typeface="メイリオ"/>
                <a:ea typeface="メイリオ"/>
                <a:cs typeface="メイリオ"/>
              </a:rPr>
              <a:t>月</a:t>
            </a:r>
            <a:r>
              <a:rPr lang="en-US" altLang="ja-JP" sz="1200" dirty="0">
                <a:solidFill>
                  <a:prstClr val="black"/>
                </a:solidFill>
                <a:latin typeface="メイリオ"/>
                <a:ea typeface="メイリオ"/>
                <a:cs typeface="メイリオ"/>
              </a:rPr>
              <a:t>/04</a:t>
            </a:r>
            <a:r>
              <a:rPr lang="ja-JP" altLang="en-US" sz="1200" dirty="0">
                <a:solidFill>
                  <a:prstClr val="black"/>
                </a:solidFill>
                <a:latin typeface="メイリオ"/>
                <a:ea typeface="メイリオ"/>
                <a:cs typeface="メイリオ"/>
              </a:rPr>
              <a:t>（写真</a:t>
            </a:r>
            <a:r>
              <a:rPr lang="en-US" altLang="ja-JP" sz="1200" dirty="0">
                <a:solidFill>
                  <a:prstClr val="black"/>
                </a:solidFill>
                <a:latin typeface="メイリオ"/>
                <a:ea typeface="メイリオ"/>
                <a:cs typeface="メイリオ"/>
              </a:rPr>
              <a:t>https://</a:t>
            </a:r>
            <a:r>
              <a:rPr lang="en-US" altLang="ja-JP" sz="1200" dirty="0" err="1">
                <a:solidFill>
                  <a:prstClr val="black"/>
                </a:solidFill>
                <a:latin typeface="メイリオ"/>
                <a:ea typeface="メイリオ"/>
                <a:cs typeface="メイリオ"/>
              </a:rPr>
              <a:t>r.gnavi.co.jp</a:t>
            </a:r>
            <a:r>
              <a:rPr lang="en-US" altLang="ja-JP" sz="1200" dirty="0">
                <a:solidFill>
                  <a:prstClr val="black"/>
                </a:solidFill>
                <a:latin typeface="メイリオ"/>
                <a:ea typeface="メイリオ"/>
                <a:cs typeface="メイリオ"/>
              </a:rPr>
              <a:t>/7h3cwu230000/</a:t>
            </a:r>
            <a:r>
              <a:rPr lang="ja-JP" altLang="en-US" sz="1200" dirty="0">
                <a:solidFill>
                  <a:prstClr val="black"/>
                </a:solidFill>
                <a:latin typeface="メイリオ"/>
                <a:ea typeface="メイリオ"/>
                <a:cs typeface="メイリオ"/>
              </a:rPr>
              <a:t>より）</a:t>
            </a:r>
          </a:p>
        </p:txBody>
      </p:sp>
      <p:pic>
        <p:nvPicPr>
          <p:cNvPr id="18" name="図 17" descr="学生飲みホ.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9998" y="835903"/>
            <a:ext cx="4125762" cy="5819757"/>
          </a:xfrm>
          <a:prstGeom prst="rect">
            <a:avLst/>
          </a:prstGeom>
        </p:spPr>
      </p:pic>
      <p:sp>
        <p:nvSpPr>
          <p:cNvPr id="3" name="スライド番号プレースホルダー 2"/>
          <p:cNvSpPr>
            <a:spLocks noGrp="1"/>
          </p:cNvSpPr>
          <p:nvPr>
            <p:ph type="sldNum" sz="quarter" idx="12"/>
          </p:nvPr>
        </p:nvSpPr>
        <p:spPr/>
        <p:txBody>
          <a:bodyPr/>
          <a:lstStyle/>
          <a:p>
            <a:fld id="{2CEE5B5F-88E6-1543-AF96-9F9E25B2F387}" type="slidenum">
              <a:rPr lang="ja-JP" altLang="en-US" smtClean="0"/>
              <a:pPr/>
              <a:t>89</a:t>
            </a:fld>
            <a:endParaRPr lang="ja-JP" altLang="en-US" dirty="0"/>
          </a:p>
        </p:txBody>
      </p:sp>
    </p:spTree>
    <p:extLst>
      <p:ext uri="{BB962C8B-B14F-4D97-AF65-F5344CB8AC3E}">
        <p14:creationId xmlns:p14="http://schemas.microsoft.com/office/powerpoint/2010/main" val="230603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ext uri="{D42A27DB-BD31-4B8C-83A1-F6EECF244321}">
                <p14:modId xmlns:p14="http://schemas.microsoft.com/office/powerpoint/2010/main" val="829621263"/>
              </p:ext>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115796" name="Worksheet" r:id="rId3" imgW="12138554" imgH="5707270" progId="Excel.Sheet.12">
                  <p:embed/>
                </p:oleObj>
              </mc:Choice>
              <mc:Fallback>
                <p:oleObj name="Worksheet" r:id="rId3"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0" y="5664473"/>
            <a:ext cx="1860254" cy="1315398"/>
          </a:xfrm>
          <a:prstGeom prst="rect">
            <a:avLst/>
          </a:prstGeom>
        </p:spPr>
      </p:pic>
      <p:graphicFrame>
        <p:nvGraphicFramePr>
          <p:cNvPr id="4" name="オブジェクト 3"/>
          <p:cNvGraphicFramePr>
            <a:graphicFrameLocks noChangeAspect="1"/>
          </p:cNvGraphicFramePr>
          <p:nvPr>
            <p:extLst/>
          </p:nvPr>
        </p:nvGraphicFramePr>
        <p:xfrm>
          <a:off x="0" y="6"/>
          <a:ext cx="9144000" cy="1112805"/>
        </p:xfrm>
        <a:graphic>
          <a:graphicData uri="http://schemas.openxmlformats.org/presentationml/2006/ole">
            <mc:AlternateContent xmlns:mc="http://schemas.openxmlformats.org/markup-compatibility/2006">
              <mc:Choice xmlns:v="urn:schemas-microsoft-com:vml" Requires="v">
                <p:oleObj spid="_x0000_s115797" name="Worksheet" r:id="rId6" imgW="12138554" imgH="5707270" progId="Excel.Sheet.12">
                  <p:embed/>
                </p:oleObj>
              </mc:Choice>
              <mc:Fallback>
                <p:oleObj name="Worksheet" r:id="rId6" imgW="12138554" imgH="5707270" progId="Excel.Sheet.12">
                  <p:embed/>
                  <p:pic>
                    <p:nvPicPr>
                      <p:cNvPr id="4" name="オブジェクト 3"/>
                      <p:cNvPicPr/>
                      <p:nvPr/>
                    </p:nvPicPr>
                    <p:blipFill>
                      <a:blip r:embed="rId4">
                        <a:lum/>
                      </a:blip>
                      <a:stretch>
                        <a:fillRect/>
                      </a:stretch>
                    </p:blipFill>
                    <p:spPr>
                      <a:xfrm>
                        <a:off x="0" y="6"/>
                        <a:ext cx="9144000" cy="1112805"/>
                      </a:xfrm>
                      <a:prstGeom prst="rect">
                        <a:avLst/>
                      </a:prstGeom>
                    </p:spPr>
                  </p:pic>
                </p:oleObj>
              </mc:Fallback>
            </mc:AlternateContent>
          </a:graphicData>
        </a:graphic>
      </p:graphicFrame>
      <p:sp>
        <p:nvSpPr>
          <p:cNvPr id="8" name="テキスト ボックス 7"/>
          <p:cNvSpPr txBox="1"/>
          <p:nvPr/>
        </p:nvSpPr>
        <p:spPr>
          <a:xfrm>
            <a:off x="267423" y="284672"/>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全国の酒場総店舗数の推移</a:t>
            </a:r>
          </a:p>
        </p:txBody>
      </p:sp>
      <p:sp>
        <p:nvSpPr>
          <p:cNvPr id="9" name="テキスト ボックス 8"/>
          <p:cNvSpPr txBox="1"/>
          <p:nvPr/>
        </p:nvSpPr>
        <p:spPr>
          <a:xfrm>
            <a:off x="7395099" y="6581007"/>
            <a:ext cx="4625266" cy="276999"/>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経済センサスより作成</a:t>
            </a:r>
          </a:p>
        </p:txBody>
      </p:sp>
      <p:sp>
        <p:nvSpPr>
          <p:cNvPr id="3" name="スライド番号プレースホルダー 2"/>
          <p:cNvSpPr>
            <a:spLocks noGrp="1"/>
          </p:cNvSpPr>
          <p:nvPr>
            <p:ph type="sldNum" sz="quarter" idx="12"/>
          </p:nvPr>
        </p:nvSpPr>
        <p:spPr>
          <a:xfrm>
            <a:off x="-1719891" y="6492879"/>
            <a:ext cx="2057400" cy="365125"/>
          </a:xfrm>
        </p:spPr>
        <p:txBody>
          <a:bodyPr/>
          <a:lstStyle/>
          <a:p>
            <a:fld id="{5ED220C7-8C87-45F7-9479-13519FE00982}" type="slidenum">
              <a:rPr lang="en-US" sz="1050" b="1">
                <a:solidFill>
                  <a:srgbClr val="FF097A"/>
                </a:solidFill>
                <a:latin typeface="メイリオ" panose="020B0604030504040204" pitchFamily="50" charset="-128"/>
                <a:ea typeface="メイリオ" panose="020B0604030504040204" pitchFamily="50" charset="-128"/>
              </a:rPr>
              <a:pPr/>
              <a:t>9</a:t>
            </a:fld>
            <a:endParaRPr lang="en-US" sz="1050" b="1" dirty="0">
              <a:solidFill>
                <a:srgbClr val="FF097A"/>
              </a:solidFill>
              <a:latin typeface="メイリオ" panose="020B0604030504040204" pitchFamily="50" charset="-128"/>
              <a:ea typeface="メイリオ" panose="020B0604030504040204" pitchFamily="50" charset="-128"/>
            </a:endParaRPr>
          </a:p>
        </p:txBody>
      </p:sp>
      <p:graphicFrame>
        <p:nvGraphicFramePr>
          <p:cNvPr id="10" name="グラフ 9"/>
          <p:cNvGraphicFramePr>
            <a:graphicFrameLocks/>
          </p:cNvGraphicFramePr>
          <p:nvPr>
            <p:extLst/>
          </p:nvPr>
        </p:nvGraphicFramePr>
        <p:xfrm>
          <a:off x="337513" y="1151470"/>
          <a:ext cx="8676439" cy="4892616"/>
        </p:xfrm>
        <a:graphic>
          <a:graphicData uri="http://schemas.openxmlformats.org/drawingml/2006/chart">
            <c:chart xmlns:c="http://schemas.openxmlformats.org/drawingml/2006/chart" xmlns:r="http://schemas.openxmlformats.org/officeDocument/2006/relationships" r:id="rId7"/>
          </a:graphicData>
        </a:graphic>
      </p:graphicFrame>
      <p:sp>
        <p:nvSpPr>
          <p:cNvPr id="11" name="角丸四角形 10"/>
          <p:cNvSpPr/>
          <p:nvPr/>
        </p:nvSpPr>
        <p:spPr>
          <a:xfrm>
            <a:off x="3937525" y="3641671"/>
            <a:ext cx="2768209" cy="554248"/>
          </a:xfrm>
          <a:prstGeom prst="roundRect">
            <a:avLst/>
          </a:prstGeom>
          <a:solidFill>
            <a:schemeClr val="bg1"/>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lumMod val="95000"/>
                    <a:lumOff val="5000"/>
                  </a:prstClr>
                </a:solidFill>
                <a:latin typeface="メイリオ" panose="020B0604030504040204" pitchFamily="50" charset="-128"/>
                <a:ea typeface="メイリオ" panose="020B0604030504040204" pitchFamily="50" charset="-128"/>
              </a:rPr>
              <a:t>酒場・ビヤホール</a:t>
            </a:r>
          </a:p>
        </p:txBody>
      </p:sp>
      <p:sp>
        <p:nvSpPr>
          <p:cNvPr id="6" name="フリーフォーム 5"/>
          <p:cNvSpPr/>
          <p:nvPr/>
        </p:nvSpPr>
        <p:spPr>
          <a:xfrm>
            <a:off x="5390209" y="3221013"/>
            <a:ext cx="89912" cy="429321"/>
          </a:xfrm>
          <a:custGeom>
            <a:avLst/>
            <a:gdLst>
              <a:gd name="connsiteX0" fmla="*/ 115824 w 175971"/>
              <a:gd name="connsiteY0" fmla="*/ 871728 h 871728"/>
              <a:gd name="connsiteX1" fmla="*/ 170688 w 175971"/>
              <a:gd name="connsiteY1" fmla="*/ 481584 h 871728"/>
              <a:gd name="connsiteX2" fmla="*/ 0 w 175971"/>
              <a:gd name="connsiteY2" fmla="*/ 0 h 871728"/>
            </a:gdLst>
            <a:ahLst/>
            <a:cxnLst>
              <a:cxn ang="0">
                <a:pos x="connsiteX0" y="connsiteY0"/>
              </a:cxn>
              <a:cxn ang="0">
                <a:pos x="connsiteX1" y="connsiteY1"/>
              </a:cxn>
              <a:cxn ang="0">
                <a:pos x="connsiteX2" y="connsiteY2"/>
              </a:cxn>
            </a:cxnLst>
            <a:rect l="l" t="t" r="r" b="b"/>
            <a:pathLst>
              <a:path w="175971" h="871728">
                <a:moveTo>
                  <a:pt x="115824" y="871728"/>
                </a:moveTo>
                <a:cubicBezTo>
                  <a:pt x="152908" y="749300"/>
                  <a:pt x="189992" y="626872"/>
                  <a:pt x="170688" y="481584"/>
                </a:cubicBezTo>
                <a:cubicBezTo>
                  <a:pt x="151384" y="336296"/>
                  <a:pt x="75692" y="168148"/>
                  <a:pt x="0" y="0"/>
                </a:cubicBezTo>
              </a:path>
            </a:pathLst>
          </a:cu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テキスト ボックス 6"/>
          <p:cNvSpPr txBox="1"/>
          <p:nvPr/>
        </p:nvSpPr>
        <p:spPr>
          <a:xfrm>
            <a:off x="815344" y="1073082"/>
            <a:ext cx="617477" cy="369332"/>
          </a:xfrm>
          <a:prstGeom prst="rect">
            <a:avLst/>
          </a:prstGeom>
          <a:noFill/>
        </p:spPr>
        <p:txBody>
          <a:bodyPr wrap="none" rtlCol="0">
            <a:spAutoFit/>
          </a:bodyPr>
          <a:lstStyle/>
          <a:p>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件</a:t>
            </a:r>
            <a:r>
              <a:rPr lang="en-US" altLang="ja-JP" dirty="0">
                <a:solidFill>
                  <a:prstClr val="black"/>
                </a:solidFill>
                <a:latin typeface="メイリオ" panose="020B0604030504040204" pitchFamily="50" charset="-128"/>
                <a:ea typeface="メイリオ" panose="020B0604030504040204" pitchFamily="50" charset="-128"/>
              </a:rPr>
              <a:t>)</a:t>
            </a: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7936567" y="5714483"/>
            <a:ext cx="848309" cy="369332"/>
          </a:xfrm>
          <a:prstGeom prst="rect">
            <a:avLst/>
          </a:prstGeom>
          <a:noFill/>
        </p:spPr>
        <p:txBody>
          <a:bodyPr wrap="none" rtlCol="0">
            <a:spAutoFit/>
          </a:bodyPr>
          <a:lstStyle/>
          <a:p>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年度</a:t>
            </a:r>
            <a:r>
              <a:rPr lang="en-US" altLang="ja-JP" dirty="0">
                <a:solidFill>
                  <a:prstClr val="black"/>
                </a:solidFill>
                <a:latin typeface="メイリオ" panose="020B0604030504040204" pitchFamily="50" charset="-128"/>
                <a:ea typeface="メイリオ" panose="020B0604030504040204" pitchFamily="50" charset="-128"/>
              </a:rPr>
              <a:t>)</a:t>
            </a:r>
            <a:endParaRPr lang="ja-JP" altLang="en-US" dirty="0">
              <a:solidFill>
                <a:prstClr val="black"/>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8"/>
          <a:stretch>
            <a:fillRect/>
          </a:stretch>
        </p:blipFill>
        <p:spPr>
          <a:xfrm>
            <a:off x="6607620" y="38665"/>
            <a:ext cx="2280467" cy="961403"/>
          </a:xfrm>
          <a:prstGeom prst="rect">
            <a:avLst/>
          </a:prstGeom>
        </p:spPr>
      </p:pic>
      <p:sp>
        <p:nvSpPr>
          <p:cNvPr id="2" name="正方形/長方形 1">
            <a:extLst>
              <a:ext uri="{FF2B5EF4-FFF2-40B4-BE49-F238E27FC236}">
                <a16:creationId xmlns:a16="http://schemas.microsoft.com/office/drawing/2014/main" id="{9F54AB93-F822-48A6-A0A6-E43C4497A83B}"/>
              </a:ext>
            </a:extLst>
          </p:cNvPr>
          <p:cNvSpPr/>
          <p:nvPr/>
        </p:nvSpPr>
        <p:spPr>
          <a:xfrm>
            <a:off x="472440" y="5094000"/>
            <a:ext cx="876300" cy="308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2468716-680A-4250-93BA-2DEF39B197DE}"/>
              </a:ext>
            </a:extLst>
          </p:cNvPr>
          <p:cNvSpPr txBox="1"/>
          <p:nvPr/>
        </p:nvSpPr>
        <p:spPr>
          <a:xfrm>
            <a:off x="1072392" y="5053113"/>
            <a:ext cx="594360" cy="369332"/>
          </a:xfrm>
          <a:prstGeom prst="rect">
            <a:avLst/>
          </a:prstGeom>
          <a:noFill/>
        </p:spPr>
        <p:txBody>
          <a:bodyPr wrap="square" rtlCol="0">
            <a:spAutoFit/>
          </a:bodyPr>
          <a:lstStyle/>
          <a:p>
            <a:r>
              <a:rPr kumimoji="1" lang="en-US" altLang="ja-JP" dirty="0">
                <a:latin typeface="メイリオ" panose="020B0604030504040204" pitchFamily="50" charset="-128"/>
                <a:ea typeface="メイリオ" panose="020B0604030504040204" pitchFamily="50" charset="-128"/>
              </a:rPr>
              <a:t>0</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178464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図 6"/>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 y="0"/>
            <a:ext cx="9143999" cy="6857999"/>
          </a:xfrm>
          <a:prstGeom prst="rect">
            <a:avLst/>
          </a:prstGeom>
        </p:spPr>
      </p:pic>
      <p:sp>
        <p:nvSpPr>
          <p:cNvPr id="4" name="テキスト ボックス 3"/>
          <p:cNvSpPr txBox="1"/>
          <p:nvPr/>
        </p:nvSpPr>
        <p:spPr>
          <a:xfrm>
            <a:off x="172278" y="315139"/>
            <a:ext cx="6647974" cy="461665"/>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飲み会に対する意識についての</a:t>
            </a:r>
            <a:r>
              <a:rPr lang="ja-JP" altLang="en-US" sz="2400" b="1">
                <a:latin typeface="メイリオ" panose="020B0604030504040204" pitchFamily="50" charset="-128"/>
                <a:ea typeface="メイリオ" panose="020B0604030504040204" pitchFamily="50" charset="-128"/>
              </a:rPr>
              <a:t>ヒアリング調査</a:t>
            </a:r>
            <a:endParaRPr lang="ja-JP" altLang="en-US" sz="2400" b="1" dirty="0">
              <a:latin typeface="メイリオ" panose="020B0604030504040204" pitchFamily="50" charset="-128"/>
              <a:ea typeface="メイリオ" panose="020B0604030504040204" pitchFamily="50" charset="-128"/>
            </a:endParaRPr>
          </a:p>
        </p:txBody>
      </p:sp>
      <p:graphicFrame>
        <p:nvGraphicFramePr>
          <p:cNvPr id="5" name="表 4"/>
          <p:cNvGraphicFramePr>
            <a:graphicFrameLocks noGrp="1"/>
          </p:cNvGraphicFramePr>
          <p:nvPr>
            <p:extLst/>
          </p:nvPr>
        </p:nvGraphicFramePr>
        <p:xfrm>
          <a:off x="514250" y="1243038"/>
          <a:ext cx="7543071" cy="3877604"/>
        </p:xfrm>
        <a:graphic>
          <a:graphicData uri="http://schemas.openxmlformats.org/drawingml/2006/table">
            <a:tbl>
              <a:tblPr firstRow="1" bandRow="1">
                <a:tableStyleId>{5940675A-B579-460E-94D1-54222C63F5DA}</a:tableStyleId>
              </a:tblPr>
              <a:tblGrid>
                <a:gridCol w="1878029">
                  <a:extLst>
                    <a:ext uri="{9D8B030D-6E8A-4147-A177-3AD203B41FA5}">
                      <a16:colId xmlns:a16="http://schemas.microsoft.com/office/drawing/2014/main" val="20000"/>
                    </a:ext>
                  </a:extLst>
                </a:gridCol>
                <a:gridCol w="5665042">
                  <a:extLst>
                    <a:ext uri="{9D8B030D-6E8A-4147-A177-3AD203B41FA5}">
                      <a16:colId xmlns:a16="http://schemas.microsoft.com/office/drawing/2014/main" val="20001"/>
                    </a:ext>
                  </a:extLst>
                </a:gridCol>
              </a:tblGrid>
              <a:tr h="396000">
                <a:tc>
                  <a:txBody>
                    <a:bodyPr/>
                    <a:lstStyle/>
                    <a:p>
                      <a:r>
                        <a:rPr kumimoji="1" lang="ja-JP" altLang="en-US" sz="2400" b="1" dirty="0">
                          <a:latin typeface="メイリオ" panose="020B0604030504040204" pitchFamily="50" charset="-128"/>
                          <a:ea typeface="メイリオ" panose="020B0604030504040204" pitchFamily="50" charset="-128"/>
                        </a:rPr>
                        <a:t>日時</a:t>
                      </a:r>
                    </a:p>
                  </a:txBody>
                  <a:tcPr marL="68580" marR="68580" marT="34290" marB="34290">
                    <a:solidFill>
                      <a:schemeClr val="bg2">
                        <a:alpha val="60000"/>
                      </a:schemeClr>
                    </a:solidFill>
                  </a:tcPr>
                </a:tc>
                <a:tc>
                  <a:txBody>
                    <a:bodyPr/>
                    <a:lstStyle/>
                    <a:p>
                      <a:r>
                        <a:rPr kumimoji="1" lang="en-US" altLang="ja-JP" sz="2400" b="1" dirty="0">
                          <a:latin typeface="メイリオ" panose="020B0604030504040204" pitchFamily="50" charset="-128"/>
                          <a:ea typeface="メイリオ" panose="020B0604030504040204" pitchFamily="50" charset="-128"/>
                        </a:rPr>
                        <a:t>5</a:t>
                      </a:r>
                      <a:r>
                        <a:rPr kumimoji="1" lang="ja-JP" altLang="en-US" sz="2400" b="1" dirty="0">
                          <a:latin typeface="メイリオ" panose="020B0604030504040204" pitchFamily="50" charset="-128"/>
                          <a:ea typeface="メイリオ" panose="020B0604030504040204" pitchFamily="50" charset="-128"/>
                        </a:rPr>
                        <a:t>月</a:t>
                      </a:r>
                      <a:r>
                        <a:rPr kumimoji="1" lang="en-US" altLang="ja-JP" sz="2400" b="1" dirty="0">
                          <a:latin typeface="メイリオ" panose="020B0604030504040204" pitchFamily="50" charset="-128"/>
                          <a:ea typeface="メイリオ" panose="020B0604030504040204" pitchFamily="50" charset="-128"/>
                        </a:rPr>
                        <a:t>1</a:t>
                      </a:r>
                      <a:r>
                        <a:rPr kumimoji="1" lang="ja-JP" altLang="en-US" sz="2400" b="1" dirty="0">
                          <a:latin typeface="メイリオ" panose="020B0604030504040204" pitchFamily="50" charset="-128"/>
                          <a:ea typeface="メイリオ" panose="020B0604030504040204" pitchFamily="50" charset="-128"/>
                        </a:rPr>
                        <a:t>日（月）</a:t>
                      </a:r>
                      <a:r>
                        <a:rPr kumimoji="1" lang="en-US" altLang="ja-JP" sz="2400" b="1" dirty="0">
                          <a:latin typeface="メイリオ" panose="020B0604030504040204" pitchFamily="50" charset="-128"/>
                          <a:ea typeface="メイリオ" panose="020B0604030504040204" pitchFamily="50" charset="-128"/>
                        </a:rPr>
                        <a:t>12:15~13:45</a:t>
                      </a:r>
                      <a:endParaRPr kumimoji="1" lang="ja-JP" altLang="en-US" sz="2400" b="1"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10000"/>
                  </a:ext>
                </a:extLst>
              </a:tr>
              <a:tr h="396000">
                <a:tc>
                  <a:txBody>
                    <a:bodyPr/>
                    <a:lstStyle/>
                    <a:p>
                      <a:r>
                        <a:rPr kumimoji="1" lang="ja-JP" altLang="en-US" sz="2400" b="1" dirty="0">
                          <a:latin typeface="メイリオ" panose="020B0604030504040204" pitchFamily="50" charset="-128"/>
                          <a:ea typeface="メイリオ" panose="020B0604030504040204" pitchFamily="50" charset="-128"/>
                        </a:rPr>
                        <a:t>場所</a:t>
                      </a:r>
                    </a:p>
                  </a:txBody>
                  <a:tcPr marL="68580" marR="68580" marT="34290" marB="34290">
                    <a:solidFill>
                      <a:schemeClr val="bg2">
                        <a:alpha val="60000"/>
                      </a:schemeClr>
                    </a:solidFill>
                  </a:tcPr>
                </a:tc>
                <a:tc>
                  <a:txBody>
                    <a:bodyPr/>
                    <a:lstStyle/>
                    <a:p>
                      <a:r>
                        <a:rPr kumimoji="1" lang="ja-JP" altLang="en-US" sz="2400" b="1" dirty="0">
                          <a:latin typeface="メイリオ" panose="020B0604030504040204" pitchFamily="50" charset="-128"/>
                          <a:ea typeface="メイリオ" panose="020B0604030504040204" pitchFamily="50" charset="-128"/>
                        </a:rPr>
                        <a:t>筑波大学三学周辺</a:t>
                      </a:r>
                    </a:p>
                  </a:txBody>
                  <a:tcPr marL="68580" marR="68580" marT="34290" marB="34290"/>
                </a:tc>
                <a:extLst>
                  <a:ext uri="{0D108BD9-81ED-4DB2-BD59-A6C34878D82A}">
                    <a16:rowId xmlns:a16="http://schemas.microsoft.com/office/drawing/2014/main" val="10001"/>
                  </a:ext>
                </a:extLst>
              </a:tr>
              <a:tr h="396000">
                <a:tc>
                  <a:txBody>
                    <a:bodyPr/>
                    <a:lstStyle/>
                    <a:p>
                      <a:r>
                        <a:rPr kumimoji="1" lang="ja-JP" altLang="en-US" sz="2400" b="1" dirty="0">
                          <a:latin typeface="メイリオ" panose="020B0604030504040204" pitchFamily="50" charset="-128"/>
                          <a:ea typeface="メイリオ" panose="020B0604030504040204" pitchFamily="50" charset="-128"/>
                        </a:rPr>
                        <a:t>対象</a:t>
                      </a:r>
                    </a:p>
                  </a:txBody>
                  <a:tcPr marL="68580" marR="68580" marT="34290" marB="34290">
                    <a:solidFill>
                      <a:schemeClr val="bg2">
                        <a:alpha val="60000"/>
                      </a:schemeClr>
                    </a:solidFill>
                  </a:tcPr>
                </a:tc>
                <a:tc>
                  <a:txBody>
                    <a:bodyPr/>
                    <a:lstStyle/>
                    <a:p>
                      <a:r>
                        <a:rPr kumimoji="1" lang="ja-JP" altLang="en-US" sz="2400" b="1" dirty="0">
                          <a:latin typeface="メイリオ" panose="020B0604030504040204" pitchFamily="50" charset="-128"/>
                          <a:ea typeface="メイリオ" panose="020B0604030504040204" pitchFamily="50" charset="-128"/>
                        </a:rPr>
                        <a:t>筑波大生</a:t>
                      </a:r>
                    </a:p>
                  </a:txBody>
                  <a:tcPr marL="68580" marR="68580" marT="34290" marB="34290"/>
                </a:tc>
                <a:extLst>
                  <a:ext uri="{0D108BD9-81ED-4DB2-BD59-A6C34878D82A}">
                    <a16:rowId xmlns:a16="http://schemas.microsoft.com/office/drawing/2014/main" val="10002"/>
                  </a:ext>
                </a:extLst>
              </a:tr>
              <a:tr h="512144">
                <a:tc>
                  <a:txBody>
                    <a:bodyPr/>
                    <a:lstStyle/>
                    <a:p>
                      <a:r>
                        <a:rPr kumimoji="1" lang="ja-JP" altLang="en-US" sz="2400" b="1" dirty="0">
                          <a:latin typeface="メイリオ" panose="020B0604030504040204" pitchFamily="50" charset="-128"/>
                          <a:ea typeface="メイリオ" panose="020B0604030504040204" pitchFamily="50" charset="-128"/>
                        </a:rPr>
                        <a:t>サンプル数</a:t>
                      </a:r>
                    </a:p>
                  </a:txBody>
                  <a:tcPr marL="68580" marR="68580" marT="34290" marB="34290">
                    <a:solidFill>
                      <a:schemeClr val="bg2">
                        <a:alpha val="60000"/>
                      </a:schemeClr>
                    </a:solidFill>
                  </a:tcPr>
                </a:tc>
                <a:tc>
                  <a:txBody>
                    <a:bodyPr/>
                    <a:lstStyle/>
                    <a:p>
                      <a:r>
                        <a:rPr kumimoji="1" lang="en-US" altLang="ja-JP" sz="2400" b="1" dirty="0">
                          <a:latin typeface="メイリオ" panose="020B0604030504040204" pitchFamily="50" charset="-128"/>
                          <a:ea typeface="メイリオ" panose="020B0604030504040204" pitchFamily="50" charset="-128"/>
                        </a:rPr>
                        <a:t>32</a:t>
                      </a:r>
                      <a:endParaRPr kumimoji="1" lang="ja-JP" altLang="en-US" sz="2400" b="1"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10003"/>
                  </a:ext>
                </a:extLst>
              </a:tr>
              <a:tr h="792000">
                <a:tc>
                  <a:txBody>
                    <a:bodyPr/>
                    <a:lstStyle/>
                    <a:p>
                      <a:pPr algn="l"/>
                      <a:r>
                        <a:rPr kumimoji="1" lang="ja-JP" altLang="en-US" sz="2400" b="1" dirty="0">
                          <a:latin typeface="メイリオ" panose="020B0604030504040204" pitchFamily="50" charset="-128"/>
                          <a:ea typeface="メイリオ" panose="020B0604030504040204" pitchFamily="50" charset="-128"/>
                        </a:rPr>
                        <a:t>目的</a:t>
                      </a:r>
                      <a:endParaRPr kumimoji="1" lang="en-US" altLang="ja-JP" sz="2400" b="1" dirty="0">
                        <a:latin typeface="メイリオ" panose="020B0604030504040204" pitchFamily="50" charset="-128"/>
                        <a:ea typeface="メイリオ" panose="020B0604030504040204" pitchFamily="50" charset="-128"/>
                      </a:endParaRPr>
                    </a:p>
                  </a:txBody>
                  <a:tcPr marL="68580" marR="68580" marT="34290" marB="34290">
                    <a:solidFill>
                      <a:schemeClr val="bg2">
                        <a:alpha val="60000"/>
                      </a:schemeClr>
                    </a:solidFill>
                  </a:tcPr>
                </a:tc>
                <a:tc>
                  <a:txBody>
                    <a:bodyPr/>
                    <a:lstStyle/>
                    <a:p>
                      <a:r>
                        <a:rPr kumimoji="1" lang="ja-JP" altLang="en-US" sz="2400" b="1" dirty="0">
                          <a:latin typeface="メイリオ" panose="020B0604030504040204" pitchFamily="50" charset="-128"/>
                          <a:ea typeface="メイリオ" panose="020B0604030504040204" pitchFamily="50" charset="-128"/>
                        </a:rPr>
                        <a:t>学生の飲み会に対するイメージを把握すること。</a:t>
                      </a:r>
                    </a:p>
                  </a:txBody>
                  <a:tcPr marL="68580" marR="68580" marT="34290" marB="34290"/>
                </a:tc>
                <a:extLst>
                  <a:ext uri="{0D108BD9-81ED-4DB2-BD59-A6C34878D82A}">
                    <a16:rowId xmlns:a16="http://schemas.microsoft.com/office/drawing/2014/main" val="10004"/>
                  </a:ext>
                </a:extLst>
              </a:tr>
              <a:tr h="828000">
                <a:tc>
                  <a:txBody>
                    <a:bodyPr/>
                    <a:lstStyle/>
                    <a:p>
                      <a:r>
                        <a:rPr kumimoji="1" lang="ja-JP" altLang="en-US" sz="2400" b="1" dirty="0">
                          <a:latin typeface="メイリオ" panose="020B0604030504040204" pitchFamily="50" charset="-128"/>
                          <a:ea typeface="メイリオ" panose="020B0604030504040204" pitchFamily="50" charset="-128"/>
                        </a:rPr>
                        <a:t>主な質問</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内容</a:t>
                      </a:r>
                    </a:p>
                  </a:txBody>
                  <a:tcPr marL="68580" marR="68580" marT="34290" marB="34290">
                    <a:solidFill>
                      <a:schemeClr val="bg2">
                        <a:alpha val="60000"/>
                      </a:schemeClr>
                    </a:solidFill>
                  </a:tcPr>
                </a:tc>
                <a:tc>
                  <a:txBody>
                    <a:bodyPr/>
                    <a:lstStyle/>
                    <a:p>
                      <a:r>
                        <a:rPr kumimoji="1" lang="ja-JP" altLang="en-US" sz="2400" b="1" dirty="0">
                          <a:latin typeface="メイリオ" panose="020B0604030504040204" pitchFamily="50" charset="-128"/>
                          <a:ea typeface="メイリオ" panose="020B0604030504040204" pitchFamily="50" charset="-128"/>
                        </a:rPr>
                        <a:t>・飲み会をして良かったこと</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・飲み会をして嫌だったこと</a:t>
                      </a:r>
                    </a:p>
                  </a:txBody>
                  <a:tcPr marL="68580" marR="68580" marT="34290" marB="34290"/>
                </a:tc>
                <a:extLst>
                  <a:ext uri="{0D108BD9-81ED-4DB2-BD59-A6C34878D82A}">
                    <a16:rowId xmlns:a16="http://schemas.microsoft.com/office/drawing/2014/main" val="10005"/>
                  </a:ext>
                </a:extLst>
              </a:tr>
              <a:tr h="432000">
                <a:tc>
                  <a:txBody>
                    <a:bodyPr/>
                    <a:lstStyle/>
                    <a:p>
                      <a:r>
                        <a:rPr kumimoji="1" lang="ja-JP" altLang="en-US" sz="2400" b="1" dirty="0">
                          <a:latin typeface="メイリオ" panose="020B0604030504040204" pitchFamily="50" charset="-128"/>
                          <a:ea typeface="メイリオ" panose="020B0604030504040204" pitchFamily="50" charset="-128"/>
                        </a:rPr>
                        <a:t>実施者</a:t>
                      </a:r>
                    </a:p>
                  </a:txBody>
                  <a:tcPr marL="68580" marR="68580" marT="34290" marB="34290">
                    <a:solidFill>
                      <a:schemeClr val="bg2">
                        <a:alpha val="60000"/>
                      </a:schemeClr>
                    </a:solidFill>
                  </a:tcPr>
                </a:tc>
                <a:tc>
                  <a:txBody>
                    <a:bodyPr/>
                    <a:lstStyle/>
                    <a:p>
                      <a:r>
                        <a:rPr kumimoji="1" lang="ja-JP" altLang="en-US" sz="2400" b="1" dirty="0">
                          <a:latin typeface="メイリオ" panose="020B0604030504040204" pitchFamily="50" charset="-128"/>
                          <a:ea typeface="メイリオ" panose="020B0604030504040204" pitchFamily="50" charset="-128"/>
                        </a:rPr>
                        <a:t>河村、下津、蓮沼</a:t>
                      </a:r>
                    </a:p>
                  </a:txBody>
                  <a:tcPr marL="68580" marR="68580" marT="34290" marB="34290"/>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7407966" y="6395935"/>
            <a:ext cx="1672358" cy="338554"/>
          </a:xfrm>
          <a:prstGeom prst="rect">
            <a:avLst/>
          </a:prstGeom>
          <a:noFill/>
        </p:spPr>
        <p:txBody>
          <a:bodyPr wrap="square" rtlCol="0">
            <a:spAutoFit/>
          </a:bodyPr>
          <a:lstStyle/>
          <a:p>
            <a:r>
              <a:rPr lang="en-US" altLang="ja-JP" sz="1600" dirty="0"/>
              <a:t>2017/05/02</a:t>
            </a:r>
            <a:r>
              <a:rPr lang="ja-JP" altLang="en-US" sz="1600" dirty="0"/>
              <a:t>撮影</a:t>
            </a:r>
          </a:p>
        </p:txBody>
      </p:sp>
    </p:spTree>
    <p:extLst>
      <p:ext uri="{BB962C8B-B14F-4D97-AF65-F5344CB8AC3E}">
        <p14:creationId xmlns:p14="http://schemas.microsoft.com/office/powerpoint/2010/main" val="20915470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65736" name="Worksheet" r:id="rId4" imgW="12138554" imgH="5707270" progId="Excel.Sheet.12">
                  <p:embed/>
                </p:oleObj>
              </mc:Choice>
              <mc:Fallback>
                <p:oleObj name="Worksheet" r:id="rId4" imgW="12138554" imgH="5707270" progId="Excel.Sheet.12">
                  <p:embed/>
                  <p:pic>
                    <p:nvPicPr>
                      <p:cNvPr id="4" name="オブジェクト 3"/>
                      <p:cNvPicPr/>
                      <p:nvPr/>
                    </p:nvPicPr>
                    <p:blipFill>
                      <a:blip r:embed="rId5">
                        <a:lum/>
                      </a:blip>
                      <a:stretch>
                        <a:fillRect/>
                      </a:stretch>
                    </p:blipFill>
                    <p:spPr>
                      <a:xfrm>
                        <a:off x="0" y="4"/>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5737" name="Worksheet" r:id="rId6" imgW="12138554" imgH="5707270" progId="Excel.Sheet.12">
                  <p:embed/>
                </p:oleObj>
              </mc:Choice>
              <mc:Fallback>
                <p:oleObj name="Worksheet" r:id="rId6" imgW="12138554" imgH="5707270" progId="Excel.Sheet.12">
                  <p:embed/>
                  <p:pic>
                    <p:nvPicPr>
                      <p:cNvPr id="5" name="オブジェクト 4"/>
                      <p:cNvPicPr/>
                      <p:nvPr/>
                    </p:nvPicPr>
                    <p:blipFill>
                      <a:blip r:embed="rId5">
                        <a:lum/>
                      </a:blip>
                      <a:stretch>
                        <a:fillRect/>
                      </a:stretch>
                    </p:blipFill>
                    <p:spPr>
                      <a:xfrm>
                        <a:off x="0" y="6044086"/>
                        <a:ext cx="9144000" cy="813916"/>
                      </a:xfrm>
                      <a:prstGeom prst="rect">
                        <a:avLst/>
                      </a:prstGeom>
                    </p:spPr>
                  </p:pic>
                </p:oleObj>
              </mc:Fallback>
            </mc:AlternateContent>
          </a:graphicData>
        </a:graphic>
      </p:graphicFrame>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76" y="1123611"/>
            <a:ext cx="7395256" cy="4945224"/>
          </a:xfrm>
          <a:prstGeom prst="rect">
            <a:avLst/>
          </a:prstGeom>
        </p:spPr>
      </p:pic>
      <p:sp>
        <p:nvSpPr>
          <p:cNvPr id="9" name="円形吹き出し 8"/>
          <p:cNvSpPr/>
          <p:nvPr/>
        </p:nvSpPr>
        <p:spPr>
          <a:xfrm>
            <a:off x="2209150" y="1100642"/>
            <a:ext cx="1682854" cy="656031"/>
          </a:xfrm>
          <a:prstGeom prst="wedgeEllipseCallout">
            <a:avLst>
              <a:gd name="adj1" fmla="val -50914"/>
              <a:gd name="adj2" fmla="val 49480"/>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本音</a:t>
            </a:r>
            <a:endParaRPr kumimoji="1" lang="en-US" altLang="ja-JP" dirty="0"/>
          </a:p>
          <a:p>
            <a:pPr algn="ctr"/>
            <a:r>
              <a:rPr kumimoji="1" lang="ja-JP" altLang="en-US" dirty="0"/>
              <a:t>で話せる</a:t>
            </a:r>
          </a:p>
        </p:txBody>
      </p:sp>
      <p:sp>
        <p:nvSpPr>
          <p:cNvPr id="10" name="円形吹き出し 9"/>
          <p:cNvSpPr/>
          <p:nvPr/>
        </p:nvSpPr>
        <p:spPr>
          <a:xfrm>
            <a:off x="2209150" y="2556066"/>
            <a:ext cx="1682854" cy="656031"/>
          </a:xfrm>
          <a:prstGeom prst="wedgeEllipseCallout">
            <a:avLst>
              <a:gd name="adj1" fmla="val -61483"/>
              <a:gd name="adj2" fmla="val -28638"/>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t>新たな</a:t>
            </a:r>
            <a:endParaRPr lang="en-US" altLang="ja-JP" dirty="0"/>
          </a:p>
          <a:p>
            <a:pPr algn="ctr"/>
            <a:r>
              <a:rPr lang="ja-JP" altLang="en-US" dirty="0"/>
              <a:t>交友関係</a:t>
            </a:r>
            <a:endParaRPr kumimoji="1" lang="ja-JP" altLang="en-US" dirty="0"/>
          </a:p>
        </p:txBody>
      </p:sp>
      <p:sp>
        <p:nvSpPr>
          <p:cNvPr id="11" name="円形吹き出し 10"/>
          <p:cNvSpPr/>
          <p:nvPr/>
        </p:nvSpPr>
        <p:spPr>
          <a:xfrm>
            <a:off x="3050577" y="3656419"/>
            <a:ext cx="1682854" cy="656031"/>
          </a:xfrm>
          <a:prstGeom prst="wedgeEllipseCallout">
            <a:avLst>
              <a:gd name="adj1" fmla="val -50914"/>
              <a:gd name="adj2" fmla="val 49480"/>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t>翌日の</a:t>
            </a:r>
            <a:endParaRPr lang="en-US" altLang="ja-JP" dirty="0"/>
          </a:p>
          <a:p>
            <a:pPr algn="ctr"/>
            <a:r>
              <a:rPr lang="ja-JP" altLang="en-US" dirty="0">
                <a:solidFill>
                  <a:schemeClr val="tx1"/>
                </a:solidFill>
              </a:rPr>
              <a:t>虚無感</a:t>
            </a:r>
            <a:endParaRPr kumimoji="1" lang="ja-JP" altLang="en-US" dirty="0">
              <a:solidFill>
                <a:schemeClr val="tx1"/>
              </a:solidFill>
            </a:endParaRPr>
          </a:p>
        </p:txBody>
      </p:sp>
      <p:sp>
        <p:nvSpPr>
          <p:cNvPr id="12" name="円形吹き出し 11"/>
          <p:cNvSpPr/>
          <p:nvPr/>
        </p:nvSpPr>
        <p:spPr>
          <a:xfrm>
            <a:off x="5065351" y="2228050"/>
            <a:ext cx="1682854" cy="656031"/>
          </a:xfrm>
          <a:prstGeom prst="wedgeEllipseCallout">
            <a:avLst>
              <a:gd name="adj1" fmla="val 19628"/>
              <a:gd name="adj2" fmla="val 104686"/>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t>コール</a:t>
            </a:r>
            <a:endParaRPr lang="en-US" altLang="ja-JP" dirty="0"/>
          </a:p>
          <a:p>
            <a:pPr algn="ctr"/>
            <a:r>
              <a:rPr lang="ja-JP" altLang="en-US" dirty="0"/>
              <a:t>が怖い</a:t>
            </a:r>
            <a:endParaRPr lang="en-US" altLang="ja-JP" dirty="0"/>
          </a:p>
        </p:txBody>
      </p:sp>
      <p:sp>
        <p:nvSpPr>
          <p:cNvPr id="13" name="円形吹き出し 12"/>
          <p:cNvSpPr/>
          <p:nvPr/>
        </p:nvSpPr>
        <p:spPr>
          <a:xfrm>
            <a:off x="4733431" y="4953571"/>
            <a:ext cx="1682854" cy="656031"/>
          </a:xfrm>
          <a:prstGeom prst="wedgeEllipseCallout">
            <a:avLst>
              <a:gd name="adj1" fmla="val 19628"/>
              <a:gd name="adj2" fmla="val 104686"/>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t>仲が</a:t>
            </a:r>
            <a:endParaRPr lang="en-US" altLang="ja-JP" dirty="0"/>
          </a:p>
          <a:p>
            <a:pPr algn="ctr"/>
            <a:r>
              <a:rPr lang="ja-JP" altLang="en-US" dirty="0"/>
              <a:t>深まる</a:t>
            </a:r>
            <a:endParaRPr lang="en-US" altLang="ja-JP" dirty="0"/>
          </a:p>
        </p:txBody>
      </p:sp>
      <p:sp>
        <p:nvSpPr>
          <p:cNvPr id="14" name="円形吹き出し 13"/>
          <p:cNvSpPr/>
          <p:nvPr/>
        </p:nvSpPr>
        <p:spPr>
          <a:xfrm>
            <a:off x="5320104" y="3352037"/>
            <a:ext cx="1682854" cy="656031"/>
          </a:xfrm>
          <a:prstGeom prst="wedgeEllipseCallout">
            <a:avLst>
              <a:gd name="adj1" fmla="val -23684"/>
              <a:gd name="adj2" fmla="val 106706"/>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t>美味しい食事</a:t>
            </a:r>
            <a:endParaRPr lang="en-US" altLang="ja-JP" dirty="0"/>
          </a:p>
        </p:txBody>
      </p:sp>
      <p:sp>
        <p:nvSpPr>
          <p:cNvPr id="15" name="円形吹き出し 14"/>
          <p:cNvSpPr/>
          <p:nvPr/>
        </p:nvSpPr>
        <p:spPr>
          <a:xfrm>
            <a:off x="781049" y="2884081"/>
            <a:ext cx="1682854" cy="656031"/>
          </a:xfrm>
          <a:prstGeom prst="wedgeEllipseCallout">
            <a:avLst>
              <a:gd name="adj1" fmla="val 52246"/>
              <a:gd name="adj2" fmla="val 71701"/>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t>お金が</a:t>
            </a:r>
            <a:endParaRPr lang="en-US" altLang="ja-JP" dirty="0"/>
          </a:p>
          <a:p>
            <a:pPr algn="ctr"/>
            <a:r>
              <a:rPr lang="ja-JP" altLang="en-US" dirty="0"/>
              <a:t>かかる</a:t>
            </a:r>
            <a:endParaRPr lang="en-US" altLang="ja-JP" dirty="0"/>
          </a:p>
        </p:txBody>
      </p:sp>
      <p:sp>
        <p:nvSpPr>
          <p:cNvPr id="16" name="テキスト ボックス 15"/>
          <p:cNvSpPr txBox="1"/>
          <p:nvPr/>
        </p:nvSpPr>
        <p:spPr>
          <a:xfrm>
            <a:off x="0" y="155139"/>
            <a:ext cx="6647974" cy="830997"/>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飲み会に対する意識についてのヒアリング調査</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（事前インタビュー）</a:t>
            </a:r>
          </a:p>
        </p:txBody>
      </p:sp>
    </p:spTree>
    <p:extLst>
      <p:ext uri="{BB962C8B-B14F-4D97-AF65-F5344CB8AC3E}">
        <p14:creationId xmlns:p14="http://schemas.microsoft.com/office/powerpoint/2010/main" val="30241302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66760"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4"/>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6761"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6" name="テキスト ボックス 15"/>
          <p:cNvSpPr txBox="1"/>
          <p:nvPr/>
        </p:nvSpPr>
        <p:spPr>
          <a:xfrm>
            <a:off x="0" y="155139"/>
            <a:ext cx="6647974" cy="830997"/>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飲み会に対する意識についてのヒアリング調査</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（事前インタビュー）</a:t>
            </a:r>
          </a:p>
        </p:txBody>
      </p:sp>
      <p:graphicFrame>
        <p:nvGraphicFramePr>
          <p:cNvPr id="17" name="グラフ 16"/>
          <p:cNvGraphicFramePr>
            <a:graphicFrameLocks/>
          </p:cNvGraphicFramePr>
          <p:nvPr>
            <p:extLst/>
          </p:nvPr>
        </p:nvGraphicFramePr>
        <p:xfrm>
          <a:off x="1" y="1141271"/>
          <a:ext cx="4518990" cy="39744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グラフ 17"/>
          <p:cNvGraphicFramePr>
            <a:graphicFrameLocks/>
          </p:cNvGraphicFramePr>
          <p:nvPr>
            <p:extLst/>
          </p:nvPr>
        </p:nvGraphicFramePr>
        <p:xfrm>
          <a:off x="4518992" y="1141271"/>
          <a:ext cx="4625008" cy="488846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873467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67784"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4"/>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7785"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6" name="テキスト ボックス 15"/>
          <p:cNvSpPr txBox="1"/>
          <p:nvPr/>
        </p:nvSpPr>
        <p:spPr>
          <a:xfrm>
            <a:off x="0" y="155139"/>
            <a:ext cx="6647974" cy="830997"/>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飲み会に対する意識についてのヒアリング調査</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（事前インタビュー）</a:t>
            </a:r>
          </a:p>
        </p:txBody>
      </p:sp>
      <p:graphicFrame>
        <p:nvGraphicFramePr>
          <p:cNvPr id="17" name="グラフ 16"/>
          <p:cNvGraphicFramePr>
            <a:graphicFrameLocks/>
          </p:cNvGraphicFramePr>
          <p:nvPr>
            <p:extLst/>
          </p:nvPr>
        </p:nvGraphicFramePr>
        <p:xfrm>
          <a:off x="0" y="1141271"/>
          <a:ext cx="6875362" cy="4888468"/>
        </p:xfrm>
        <a:graphic>
          <a:graphicData uri="http://schemas.openxmlformats.org/drawingml/2006/chart">
            <c:chart xmlns:c="http://schemas.openxmlformats.org/drawingml/2006/chart" xmlns:r="http://schemas.openxmlformats.org/officeDocument/2006/relationships" r:id="rId6"/>
          </a:graphicData>
        </a:graphic>
      </p:graphicFrame>
      <p:sp>
        <p:nvSpPr>
          <p:cNvPr id="7" name="テキスト ボックス 6"/>
          <p:cNvSpPr txBox="1"/>
          <p:nvPr/>
        </p:nvSpPr>
        <p:spPr>
          <a:xfrm>
            <a:off x="6647974" y="2516618"/>
            <a:ext cx="2608406" cy="1061829"/>
          </a:xfrm>
          <a:prstGeom prst="rect">
            <a:avLst/>
          </a:prstGeom>
          <a:noFill/>
        </p:spPr>
        <p:txBody>
          <a:bodyPr wrap="none" rtlCol="0">
            <a:spAutoFit/>
          </a:bodyPr>
          <a:lstStyle/>
          <a:p>
            <a:r>
              <a:rPr lang="ja-JP" altLang="en-US" sz="2100" b="1" dirty="0">
                <a:solidFill>
                  <a:srgbClr val="FF0000"/>
                </a:solidFill>
                <a:latin typeface="メイリオ" panose="020B0604030504040204" pitchFamily="50" charset="-128"/>
                <a:ea typeface="メイリオ" panose="020B0604030504040204" pitchFamily="50" charset="-128"/>
              </a:rPr>
              <a:t>⇨お酒を通じた</a:t>
            </a:r>
            <a:endParaRPr lang="en-US" altLang="ja-JP" sz="2100" b="1" dirty="0">
              <a:solidFill>
                <a:srgbClr val="FF0000"/>
              </a:solidFill>
              <a:latin typeface="メイリオ" panose="020B0604030504040204" pitchFamily="50" charset="-128"/>
              <a:ea typeface="メイリオ" panose="020B0604030504040204" pitchFamily="50" charset="-128"/>
            </a:endParaRPr>
          </a:p>
          <a:p>
            <a:r>
              <a:rPr lang="ja-JP" altLang="en-US" sz="2100" b="1" dirty="0">
                <a:solidFill>
                  <a:srgbClr val="FF0000"/>
                </a:solidFill>
                <a:latin typeface="メイリオ" panose="020B0604030504040204" pitchFamily="50" charset="-128"/>
                <a:ea typeface="メイリオ" panose="020B0604030504040204" pitchFamily="50" charset="-128"/>
              </a:rPr>
              <a:t>　人との繋がりに</a:t>
            </a:r>
            <a:endParaRPr lang="en-US" altLang="ja-JP" sz="2100" b="1" dirty="0">
              <a:solidFill>
                <a:srgbClr val="FF0000"/>
              </a:solidFill>
              <a:latin typeface="メイリオ" panose="020B0604030504040204" pitchFamily="50" charset="-128"/>
              <a:ea typeface="メイリオ" panose="020B0604030504040204" pitchFamily="50" charset="-128"/>
            </a:endParaRPr>
          </a:p>
          <a:p>
            <a:r>
              <a:rPr lang="ja-JP" altLang="en-US" sz="2100" b="1" dirty="0">
                <a:solidFill>
                  <a:srgbClr val="FF0000"/>
                </a:solidFill>
                <a:latin typeface="メイリオ" panose="020B0604030504040204" pitchFamily="50" charset="-128"/>
                <a:ea typeface="メイリオ" panose="020B0604030504040204" pitchFamily="50" charset="-128"/>
              </a:rPr>
              <a:t>　関する意見が多い</a:t>
            </a:r>
          </a:p>
        </p:txBody>
      </p:sp>
    </p:spTree>
    <p:extLst>
      <p:ext uri="{BB962C8B-B14F-4D97-AF65-F5344CB8AC3E}">
        <p14:creationId xmlns:p14="http://schemas.microsoft.com/office/powerpoint/2010/main" val="10858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68808"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4"/>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8809"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6" name="テキスト ボックス 15"/>
          <p:cNvSpPr txBox="1"/>
          <p:nvPr/>
        </p:nvSpPr>
        <p:spPr>
          <a:xfrm>
            <a:off x="0" y="155139"/>
            <a:ext cx="6647974" cy="830997"/>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飲み会に対する意識についてのヒアリング調査</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（事前インタビュー）</a:t>
            </a:r>
          </a:p>
        </p:txBody>
      </p:sp>
      <p:graphicFrame>
        <p:nvGraphicFramePr>
          <p:cNvPr id="18" name="グラフ 17"/>
          <p:cNvGraphicFramePr>
            <a:graphicFrameLocks/>
          </p:cNvGraphicFramePr>
          <p:nvPr>
            <p:extLst/>
          </p:nvPr>
        </p:nvGraphicFramePr>
        <p:xfrm>
          <a:off x="294231" y="1155618"/>
          <a:ext cx="5817201" cy="4888468"/>
        </p:xfrm>
        <a:graphic>
          <a:graphicData uri="http://schemas.openxmlformats.org/drawingml/2006/chart">
            <c:chart xmlns:c="http://schemas.openxmlformats.org/drawingml/2006/chart" xmlns:r="http://schemas.openxmlformats.org/officeDocument/2006/relationships" r:id="rId6"/>
          </a:graphicData>
        </a:graphic>
      </p:graphicFrame>
      <p:sp>
        <p:nvSpPr>
          <p:cNvPr id="7" name="テキスト ボックス 6"/>
          <p:cNvSpPr txBox="1"/>
          <p:nvPr/>
        </p:nvSpPr>
        <p:spPr>
          <a:xfrm>
            <a:off x="6063633" y="2675222"/>
            <a:ext cx="2212266" cy="1061829"/>
          </a:xfrm>
          <a:prstGeom prst="rect">
            <a:avLst/>
          </a:prstGeom>
          <a:noFill/>
        </p:spPr>
        <p:txBody>
          <a:bodyPr wrap="square" rtlCol="0">
            <a:spAutoFit/>
          </a:bodyPr>
          <a:lstStyle/>
          <a:p>
            <a:r>
              <a:rPr lang="ja-JP" altLang="en-US" sz="2100" b="1" dirty="0">
                <a:solidFill>
                  <a:srgbClr val="FF0000"/>
                </a:solidFill>
                <a:latin typeface="メイリオ" panose="020B0604030504040204" pitchFamily="50" charset="-128"/>
                <a:ea typeface="メイリオ" panose="020B0604030504040204" pitchFamily="50" charset="-128"/>
              </a:rPr>
              <a:t>⇨人との</a:t>
            </a:r>
            <a:endParaRPr lang="en-US" altLang="ja-JP" sz="2100" b="1" dirty="0">
              <a:solidFill>
                <a:srgbClr val="FF0000"/>
              </a:solidFill>
              <a:latin typeface="メイリオ" panose="020B0604030504040204" pitchFamily="50" charset="-128"/>
              <a:ea typeface="メイリオ" panose="020B0604030504040204" pitchFamily="50" charset="-128"/>
            </a:endParaRPr>
          </a:p>
          <a:p>
            <a:r>
              <a:rPr lang="ja-JP" altLang="en-US" sz="2100" b="1" dirty="0">
                <a:solidFill>
                  <a:srgbClr val="FF0000"/>
                </a:solidFill>
                <a:latin typeface="メイリオ" panose="020B0604030504040204" pitchFamily="50" charset="-128"/>
                <a:ea typeface="メイリオ" panose="020B0604030504040204" pitchFamily="50" charset="-128"/>
              </a:rPr>
              <a:t>　繋がり以外の</a:t>
            </a:r>
            <a:endParaRPr lang="en-US" altLang="ja-JP" sz="2100" b="1" dirty="0">
              <a:solidFill>
                <a:srgbClr val="FF0000"/>
              </a:solidFill>
              <a:latin typeface="メイリオ" panose="020B0604030504040204" pitchFamily="50" charset="-128"/>
              <a:ea typeface="メイリオ" panose="020B0604030504040204" pitchFamily="50" charset="-128"/>
            </a:endParaRPr>
          </a:p>
          <a:p>
            <a:r>
              <a:rPr lang="ja-JP" altLang="en-US" sz="2100" b="1" dirty="0">
                <a:solidFill>
                  <a:srgbClr val="FF0000"/>
                </a:solidFill>
                <a:latin typeface="メイリオ" panose="020B0604030504040204" pitchFamily="50" charset="-128"/>
                <a:ea typeface="メイリオ" panose="020B0604030504040204" pitchFamily="50" charset="-128"/>
              </a:rPr>
              <a:t>　意見が多い</a:t>
            </a:r>
          </a:p>
        </p:txBody>
      </p:sp>
    </p:spTree>
    <p:extLst>
      <p:ext uri="{BB962C8B-B14F-4D97-AF65-F5344CB8AC3E}">
        <p14:creationId xmlns:p14="http://schemas.microsoft.com/office/powerpoint/2010/main" val="19163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nvPr>
        </p:nvGraphicFramePr>
        <p:xfrm>
          <a:off x="0" y="4"/>
          <a:ext cx="9144000" cy="1112805"/>
        </p:xfrm>
        <a:graphic>
          <a:graphicData uri="http://schemas.openxmlformats.org/presentationml/2006/ole">
            <mc:AlternateContent xmlns:mc="http://schemas.openxmlformats.org/markup-compatibility/2006">
              <mc:Choice xmlns:v="urn:schemas-microsoft-com:vml" Requires="v">
                <p:oleObj spid="_x0000_s69832" name="Worksheet" r:id="rId3" imgW="12138554" imgH="5707270" progId="Excel.Sheet.12">
                  <p:embed/>
                </p:oleObj>
              </mc:Choice>
              <mc:Fallback>
                <p:oleObj name="Worksheet" r:id="rId3" imgW="12138554" imgH="5707270" progId="Excel.Sheet.12">
                  <p:embed/>
                  <p:pic>
                    <p:nvPicPr>
                      <p:cNvPr id="4" name="オブジェクト 3"/>
                      <p:cNvPicPr/>
                      <p:nvPr/>
                    </p:nvPicPr>
                    <p:blipFill>
                      <a:blip r:embed="rId4">
                        <a:lum/>
                      </a:blip>
                      <a:stretch>
                        <a:fillRect/>
                      </a:stretch>
                    </p:blipFill>
                    <p:spPr>
                      <a:xfrm>
                        <a:off x="0" y="4"/>
                        <a:ext cx="9144000" cy="1112805"/>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69833" name="Worksheet" r:id="rId5" imgW="12138554" imgH="5707270" progId="Excel.Sheet.12">
                  <p:embed/>
                </p:oleObj>
              </mc:Choice>
              <mc:Fallback>
                <p:oleObj name="Worksheet" r:id="rId5" imgW="12138554" imgH="5707270" progId="Excel.Sheet.12">
                  <p:embed/>
                  <p:pic>
                    <p:nvPicPr>
                      <p:cNvPr id="5" name="オブジェクト 4"/>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6" name="テキスト ボックス 15"/>
          <p:cNvSpPr txBox="1"/>
          <p:nvPr/>
        </p:nvSpPr>
        <p:spPr>
          <a:xfrm>
            <a:off x="0" y="155139"/>
            <a:ext cx="6647974" cy="830997"/>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飲み会に対する意識についてのヒアリング調査</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（事前インタビュー）</a:t>
            </a:r>
          </a:p>
        </p:txBody>
      </p:sp>
      <p:sp>
        <p:nvSpPr>
          <p:cNvPr id="8" name="正方形/長方形 7"/>
          <p:cNvSpPr/>
          <p:nvPr/>
        </p:nvSpPr>
        <p:spPr>
          <a:xfrm>
            <a:off x="156259" y="4427235"/>
            <a:ext cx="8845952" cy="871151"/>
          </a:xfrm>
          <a:prstGeom prst="rect">
            <a:avLst/>
          </a:prstGeom>
          <a:ln w="34925"/>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350"/>
          </a:p>
        </p:txBody>
      </p:sp>
      <p:sp>
        <p:nvSpPr>
          <p:cNvPr id="9" name="テキスト ボックス 8"/>
          <p:cNvSpPr txBox="1"/>
          <p:nvPr/>
        </p:nvSpPr>
        <p:spPr>
          <a:xfrm>
            <a:off x="832055" y="2633484"/>
            <a:ext cx="7494359" cy="553998"/>
          </a:xfrm>
          <a:prstGeom prst="rect">
            <a:avLst/>
          </a:prstGeom>
          <a:noFill/>
        </p:spPr>
        <p:txBody>
          <a:bodyPr wrap="none" rtlCol="0">
            <a:spAutoFit/>
          </a:bodyPr>
          <a:lstStyle/>
          <a:p>
            <a:r>
              <a:rPr lang="ja-JP" altLang="en-US" sz="3000" b="1" dirty="0"/>
              <a:t>良かったこと：人との繋がりに関する事柄</a:t>
            </a:r>
          </a:p>
        </p:txBody>
      </p:sp>
      <p:sp>
        <p:nvSpPr>
          <p:cNvPr id="10" name="テキスト ボックス 9"/>
          <p:cNvSpPr txBox="1"/>
          <p:nvPr/>
        </p:nvSpPr>
        <p:spPr>
          <a:xfrm>
            <a:off x="886918" y="3195072"/>
            <a:ext cx="7879080" cy="553998"/>
          </a:xfrm>
          <a:prstGeom prst="rect">
            <a:avLst/>
          </a:prstGeom>
          <a:noFill/>
        </p:spPr>
        <p:txBody>
          <a:bodyPr wrap="none" rtlCol="0">
            <a:spAutoFit/>
          </a:bodyPr>
          <a:lstStyle/>
          <a:p>
            <a:r>
              <a:rPr lang="ja-JP" altLang="en-US" sz="3000" b="1" dirty="0"/>
              <a:t>嫌だったこと：費用や体調など個人的な事柄</a:t>
            </a:r>
          </a:p>
        </p:txBody>
      </p:sp>
      <p:sp>
        <p:nvSpPr>
          <p:cNvPr id="11" name="下矢印 10"/>
          <p:cNvSpPr/>
          <p:nvPr/>
        </p:nvSpPr>
        <p:spPr>
          <a:xfrm>
            <a:off x="4050689" y="3851164"/>
            <a:ext cx="1065770" cy="406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テキスト ボックス 11"/>
          <p:cNvSpPr txBox="1"/>
          <p:nvPr/>
        </p:nvSpPr>
        <p:spPr>
          <a:xfrm>
            <a:off x="55381" y="4616255"/>
            <a:ext cx="9033242" cy="553998"/>
          </a:xfrm>
          <a:prstGeom prst="rect">
            <a:avLst/>
          </a:prstGeom>
          <a:noFill/>
        </p:spPr>
        <p:txBody>
          <a:bodyPr wrap="none" rtlCol="0">
            <a:spAutoFit/>
          </a:bodyPr>
          <a:lstStyle/>
          <a:p>
            <a:pPr algn="ctr"/>
            <a:r>
              <a:rPr lang="ja-JP" altLang="en-US" sz="3000" b="1" dirty="0"/>
              <a:t>コミニュケーションの場としての飲み会には好意的</a:t>
            </a:r>
          </a:p>
        </p:txBody>
      </p:sp>
      <p:sp>
        <p:nvSpPr>
          <p:cNvPr id="2" name="テキスト ボックス 1"/>
          <p:cNvSpPr txBox="1"/>
          <p:nvPr/>
        </p:nvSpPr>
        <p:spPr>
          <a:xfrm>
            <a:off x="451413" y="1897472"/>
            <a:ext cx="3057247" cy="523220"/>
          </a:xfrm>
          <a:prstGeom prst="rect">
            <a:avLst/>
          </a:prstGeom>
          <a:noFill/>
        </p:spPr>
        <p:txBody>
          <a:bodyPr wrap="none" rtlCol="0">
            <a:spAutoFit/>
          </a:bodyPr>
          <a:lstStyle/>
          <a:p>
            <a:r>
              <a:rPr kumimoji="1" lang="ja-JP" altLang="en-US" sz="2800"/>
              <a:t>まとめると、、、</a:t>
            </a:r>
          </a:p>
        </p:txBody>
      </p:sp>
    </p:spTree>
    <p:extLst>
      <p:ext uri="{BB962C8B-B14F-4D97-AF65-F5344CB8AC3E}">
        <p14:creationId xmlns:p14="http://schemas.microsoft.com/office/powerpoint/2010/main" val="29430440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オブジェクト 11"/>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70856" name="Worksheet" r:id="rId3" imgW="12138554" imgH="5707270" progId="Excel.Sheet.12">
                  <p:embed/>
                </p:oleObj>
              </mc:Choice>
              <mc:Fallback>
                <p:oleObj name="Worksheet" r:id="rId3" imgW="12138554" imgH="5707270" progId="Excel.Sheet.12">
                  <p:embed/>
                  <p:pic>
                    <p:nvPicPr>
                      <p:cNvPr id="12" name="オブジェクト 11"/>
                      <p:cNvPicPr/>
                      <p:nvPr/>
                    </p:nvPicPr>
                    <p:blipFill>
                      <a:blip r:embed="rId4">
                        <a:lum/>
                      </a:blip>
                      <a:stretch>
                        <a:fillRect/>
                      </a:stretch>
                    </p:blipFill>
                    <p:spPr>
                      <a:xfrm>
                        <a:off x="0" y="2"/>
                        <a:ext cx="9144000" cy="1112805"/>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70857" name="Worksheet" r:id="rId5" imgW="12138554" imgH="5707270" progId="Excel.Sheet.12">
                  <p:embed/>
                </p:oleObj>
              </mc:Choice>
              <mc:Fallback>
                <p:oleObj name="Worksheet" r:id="rId5" imgW="12138554" imgH="5707270" progId="Excel.Sheet.12">
                  <p:embed/>
                  <p:pic>
                    <p:nvPicPr>
                      <p:cNvPr id="13" name="オブジェクト 12"/>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4" name="テキスト ボックス 13"/>
          <p:cNvSpPr txBox="1"/>
          <p:nvPr/>
        </p:nvSpPr>
        <p:spPr>
          <a:xfrm>
            <a:off x="267419" y="284672"/>
            <a:ext cx="5314275"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年代別飲酒機会の比較</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a:xfrm>
            <a:off x="-1564616" y="6492875"/>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96</a:t>
            </a:fld>
            <a:endParaRPr lang="en-US" sz="1050" b="1" dirty="0">
              <a:solidFill>
                <a:srgbClr val="FF097A"/>
              </a:solidFill>
              <a:latin typeface="メイリオ" panose="020B0604030504040204" pitchFamily="50" charset="-128"/>
              <a:ea typeface="メイリオ" panose="020B0604030504040204" pitchFamily="50" charset="-128"/>
            </a:endParaRPr>
          </a:p>
        </p:txBody>
      </p:sp>
      <p:graphicFrame>
        <p:nvGraphicFramePr>
          <p:cNvPr id="18" name="グラフ 17">
            <a:extLst>
              <a:ext uri="{FF2B5EF4-FFF2-40B4-BE49-F238E27FC236}">
                <a16:creationId xmlns:a16="http://schemas.microsoft.com/office/drawing/2014/main" id="{635B2E04-3BE5-40BE-A91D-06078A21A666}"/>
              </a:ext>
            </a:extLst>
          </p:cNvPr>
          <p:cNvGraphicFramePr>
            <a:graphicFrameLocks/>
          </p:cNvGraphicFramePr>
          <p:nvPr>
            <p:extLst/>
          </p:nvPr>
        </p:nvGraphicFramePr>
        <p:xfrm>
          <a:off x="-15241" y="1024889"/>
          <a:ext cx="9419299" cy="5298461"/>
        </p:xfrm>
        <a:graphic>
          <a:graphicData uri="http://schemas.openxmlformats.org/drawingml/2006/chart">
            <c:chart xmlns:c="http://schemas.openxmlformats.org/drawingml/2006/chart" xmlns:r="http://schemas.openxmlformats.org/officeDocument/2006/relationships" r:id="rId6"/>
          </a:graphicData>
        </a:graphic>
      </p:graphicFrame>
      <p:sp>
        <p:nvSpPr>
          <p:cNvPr id="19" name="テキスト ボックス 18"/>
          <p:cNvSpPr txBox="1"/>
          <p:nvPr/>
        </p:nvSpPr>
        <p:spPr>
          <a:xfrm>
            <a:off x="5869075" y="6560599"/>
            <a:ext cx="3425845"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厚生労働省「国民健康・栄養調査」より作成</a:t>
            </a:r>
            <a:endParaRPr kumimoji="1" lang="ja-JP" altLang="en-US" sz="12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91382" y="1227131"/>
            <a:ext cx="1241044" cy="584775"/>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rPr>
              <a:t>全体</a:t>
            </a:r>
            <a:endParaRPr kumimoji="1" lang="en-US" altLang="ja-JP" sz="1600" dirty="0">
              <a:latin typeface="メイリオ" panose="020B0604030504040204" pitchFamily="50" charset="-128"/>
              <a:ea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rPr>
              <a:t>(n=7,058)</a:t>
            </a:r>
            <a:endParaRPr kumimoji="1" lang="ja-JP" altLang="en-US" sz="16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8804" y="1814528"/>
            <a:ext cx="1040670" cy="584775"/>
          </a:xfrm>
          <a:prstGeom prst="rect">
            <a:avLst/>
          </a:prstGeom>
          <a:noFill/>
        </p:spPr>
        <p:txBody>
          <a:bodyPr wrap="none" rtlCol="0">
            <a:spAutoFit/>
          </a:bodyPr>
          <a:lstStyle/>
          <a:p>
            <a:pPr algn="ctr"/>
            <a:r>
              <a:rPr lang="en-US" altLang="ja-JP" sz="1600" dirty="0">
                <a:latin typeface="メイリオ" panose="020B0604030504040204" pitchFamily="50" charset="-128"/>
                <a:ea typeface="メイリオ" panose="020B0604030504040204" pitchFamily="50" charset="-128"/>
              </a:rPr>
              <a:t>20</a:t>
            </a:r>
            <a:r>
              <a:rPr lang="ja-JP" altLang="en-US" sz="1600" dirty="0">
                <a:latin typeface="メイリオ" panose="020B0604030504040204" pitchFamily="50" charset="-128"/>
                <a:ea typeface="メイリオ" panose="020B0604030504040204" pitchFamily="50" charset="-128"/>
              </a:rPr>
              <a:t>代</a:t>
            </a:r>
            <a:endParaRPr kumimoji="1" lang="en-US" altLang="ja-JP" sz="1600" dirty="0">
              <a:latin typeface="メイリオ" panose="020B0604030504040204" pitchFamily="50" charset="-128"/>
              <a:ea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rPr>
              <a:t>(n=552)</a:t>
            </a:r>
            <a:endParaRPr kumimoji="1" lang="ja-JP" altLang="en-US" sz="1600"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27921" y="2431538"/>
            <a:ext cx="1040670" cy="584775"/>
          </a:xfrm>
          <a:prstGeom prst="rect">
            <a:avLst/>
          </a:prstGeom>
          <a:noFill/>
        </p:spPr>
        <p:txBody>
          <a:bodyPr wrap="none" rtlCol="0">
            <a:spAutoFit/>
          </a:bodyPr>
          <a:lstStyle/>
          <a:p>
            <a:pPr algn="ctr"/>
            <a:r>
              <a:rPr lang="en-US" altLang="ja-JP" sz="1600" dirty="0">
                <a:latin typeface="メイリオ" panose="020B0604030504040204" pitchFamily="50" charset="-128"/>
                <a:ea typeface="メイリオ" panose="020B0604030504040204" pitchFamily="50" charset="-128"/>
              </a:rPr>
              <a:t>30</a:t>
            </a:r>
            <a:r>
              <a:rPr lang="ja-JP" altLang="en-US" sz="1600" dirty="0">
                <a:latin typeface="メイリオ" panose="020B0604030504040204" pitchFamily="50" charset="-128"/>
                <a:ea typeface="メイリオ" panose="020B0604030504040204" pitchFamily="50" charset="-128"/>
              </a:rPr>
              <a:t>代</a:t>
            </a:r>
            <a:endParaRPr kumimoji="1" lang="en-US" altLang="ja-JP" sz="1600" dirty="0">
              <a:latin typeface="メイリオ" panose="020B0604030504040204" pitchFamily="50" charset="-128"/>
              <a:ea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rPr>
              <a:t>(n=832)</a:t>
            </a:r>
            <a:endParaRPr kumimoji="1" lang="ja-JP" altLang="en-US" sz="16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72268" y="3018744"/>
            <a:ext cx="1241045" cy="584775"/>
          </a:xfrm>
          <a:prstGeom prst="rect">
            <a:avLst/>
          </a:prstGeom>
          <a:noFill/>
        </p:spPr>
        <p:txBody>
          <a:bodyPr wrap="none" rtlCol="0">
            <a:spAutoFit/>
          </a:bodyPr>
          <a:lstStyle/>
          <a:p>
            <a:pPr algn="ctr"/>
            <a:r>
              <a:rPr lang="en-US" altLang="ja-JP" sz="1600" dirty="0">
                <a:latin typeface="メイリオ" panose="020B0604030504040204" pitchFamily="50" charset="-128"/>
                <a:ea typeface="メイリオ" panose="020B0604030504040204" pitchFamily="50" charset="-128"/>
              </a:rPr>
              <a:t>40</a:t>
            </a:r>
            <a:r>
              <a:rPr lang="ja-JP" altLang="en-US" sz="1600" dirty="0">
                <a:latin typeface="メイリオ" panose="020B0604030504040204" pitchFamily="50" charset="-128"/>
                <a:ea typeface="メイリオ" panose="020B0604030504040204" pitchFamily="50" charset="-128"/>
              </a:rPr>
              <a:t>代</a:t>
            </a:r>
            <a:endParaRPr kumimoji="1" lang="en-US" altLang="ja-JP" sz="1600" dirty="0">
              <a:latin typeface="メイリオ" panose="020B0604030504040204" pitchFamily="50" charset="-128"/>
              <a:ea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rPr>
              <a:t>(n=1,212)</a:t>
            </a:r>
            <a:endParaRPr kumimoji="1" lang="ja-JP" altLang="en-US" sz="16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126651" y="3621043"/>
            <a:ext cx="1311578" cy="584775"/>
          </a:xfrm>
          <a:prstGeom prst="rect">
            <a:avLst/>
          </a:prstGeom>
          <a:noFill/>
        </p:spPr>
        <p:txBody>
          <a:bodyPr wrap="none" rtlCol="0">
            <a:spAutoFit/>
          </a:bodyPr>
          <a:lstStyle/>
          <a:p>
            <a:pPr algn="ctr"/>
            <a:r>
              <a:rPr lang="en-US" altLang="ja-JP" sz="1600" dirty="0">
                <a:latin typeface="メイリオ" panose="020B0604030504040204" pitchFamily="50" charset="-128"/>
                <a:ea typeface="メイリオ" panose="020B0604030504040204" pitchFamily="50" charset="-128"/>
              </a:rPr>
              <a:t>50</a:t>
            </a:r>
            <a:r>
              <a:rPr lang="ja-JP" altLang="en-US" sz="1600" dirty="0">
                <a:latin typeface="メイリオ" panose="020B0604030504040204" pitchFamily="50" charset="-128"/>
                <a:ea typeface="メイリオ" panose="020B0604030504040204" pitchFamily="50" charset="-128"/>
              </a:rPr>
              <a:t>代</a:t>
            </a:r>
            <a:endParaRPr lang="en-US" altLang="ja-JP" sz="1600" dirty="0">
              <a:latin typeface="メイリオ" panose="020B0604030504040204" pitchFamily="50" charset="-128"/>
              <a:ea typeface="メイリオ" panose="020B0604030504040204" pitchFamily="50" charset="-128"/>
            </a:endParaRPr>
          </a:p>
          <a:p>
            <a:pPr algn="ctr"/>
            <a:r>
              <a:rPr kumimoji="1"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(n=1,105)</a:t>
            </a:r>
            <a:endParaRPr kumimoji="1" lang="ja-JP" altLang="en-US" sz="1600"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72267" y="4247322"/>
            <a:ext cx="1241044" cy="584775"/>
          </a:xfrm>
          <a:prstGeom prst="rect">
            <a:avLst/>
          </a:prstGeom>
          <a:noFill/>
        </p:spPr>
        <p:txBody>
          <a:bodyPr wrap="none" rtlCol="0">
            <a:spAutoFit/>
          </a:bodyPr>
          <a:lstStyle/>
          <a:p>
            <a:pPr algn="ctr"/>
            <a:r>
              <a:rPr lang="en-US" altLang="ja-JP" sz="1600" dirty="0">
                <a:latin typeface="メイリオ" panose="020B0604030504040204" pitchFamily="50" charset="-128"/>
                <a:ea typeface="メイリオ" panose="020B0604030504040204" pitchFamily="50" charset="-128"/>
              </a:rPr>
              <a:t>60</a:t>
            </a:r>
            <a:r>
              <a:rPr lang="ja-JP" altLang="en-US" sz="1600" dirty="0">
                <a:latin typeface="メイリオ" panose="020B0604030504040204" pitchFamily="50" charset="-128"/>
                <a:ea typeface="メイリオ" panose="020B0604030504040204" pitchFamily="50" charset="-128"/>
              </a:rPr>
              <a:t>代</a:t>
            </a:r>
            <a:endParaRPr kumimoji="1" lang="en-US" altLang="ja-JP" sz="1600" dirty="0">
              <a:latin typeface="メイリオ" panose="020B0604030504040204" pitchFamily="50" charset="-128"/>
              <a:ea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rPr>
              <a:t>(n=1,541)</a:t>
            </a:r>
            <a:endParaRPr kumimoji="1" lang="ja-JP" altLang="en-US" sz="1600"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72267" y="4885311"/>
            <a:ext cx="1241044" cy="584775"/>
          </a:xfrm>
          <a:prstGeom prst="rect">
            <a:avLst/>
          </a:prstGeom>
          <a:noFill/>
        </p:spPr>
        <p:txBody>
          <a:bodyPr wrap="none" rtlCol="0">
            <a:spAutoFit/>
          </a:bodyPr>
          <a:lstStyle/>
          <a:p>
            <a:pPr algn="ctr"/>
            <a:r>
              <a:rPr lang="en-US" altLang="ja-JP" sz="1600" dirty="0">
                <a:latin typeface="メイリオ" panose="020B0604030504040204" pitchFamily="50" charset="-128"/>
                <a:ea typeface="メイリオ" panose="020B0604030504040204" pitchFamily="50" charset="-128"/>
              </a:rPr>
              <a:t>70</a:t>
            </a:r>
            <a:r>
              <a:rPr lang="ja-JP" altLang="en-US" sz="1600" dirty="0">
                <a:latin typeface="メイリオ" panose="020B0604030504040204" pitchFamily="50" charset="-128"/>
                <a:ea typeface="メイリオ" panose="020B0604030504040204" pitchFamily="50" charset="-128"/>
              </a:rPr>
              <a:t>代</a:t>
            </a:r>
            <a:r>
              <a:rPr lang="en-US" altLang="ja-JP" sz="1600" dirty="0">
                <a:latin typeface="メイリオ" panose="020B0604030504040204" pitchFamily="50" charset="-128"/>
                <a:ea typeface="メイリオ" panose="020B0604030504040204" pitchFamily="50" charset="-128"/>
              </a:rPr>
              <a:t>~</a:t>
            </a:r>
          </a:p>
          <a:p>
            <a:pPr algn="ctr"/>
            <a:r>
              <a:rPr lang="en-US" altLang="ja-JP" sz="1600" dirty="0">
                <a:latin typeface="メイリオ" panose="020B0604030504040204" pitchFamily="50" charset="-128"/>
                <a:ea typeface="メイリオ" panose="020B0604030504040204" pitchFamily="50" charset="-128"/>
              </a:rPr>
              <a:t>(n=1,816)</a:t>
            </a:r>
            <a:endParaRPr kumimoji="1"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58822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オブジェクト 11"/>
          <p:cNvGraphicFramePr>
            <a:graphicFrameLocks noChangeAspect="1"/>
          </p:cNvGraphicFramePr>
          <p:nvPr>
            <p:extLst>
              <p:ext uri="{D42A27DB-BD31-4B8C-83A1-F6EECF244321}">
                <p14:modId xmlns:p14="http://schemas.microsoft.com/office/powerpoint/2010/main" val="1618708509"/>
              </p:ext>
            </p:extLst>
          </p:nvPr>
        </p:nvGraphicFramePr>
        <p:xfrm>
          <a:off x="-13252" y="2"/>
          <a:ext cx="9144000" cy="1112805"/>
        </p:xfrm>
        <a:graphic>
          <a:graphicData uri="http://schemas.openxmlformats.org/presentationml/2006/ole">
            <mc:AlternateContent xmlns:mc="http://schemas.openxmlformats.org/markup-compatibility/2006">
              <mc:Choice xmlns:v="urn:schemas-microsoft-com:vml" Requires="v">
                <p:oleObj spid="_x0000_s71880" name="Worksheet" r:id="rId3" imgW="12138554" imgH="5707270" progId="Excel.Sheet.12">
                  <p:embed/>
                </p:oleObj>
              </mc:Choice>
              <mc:Fallback>
                <p:oleObj name="Worksheet" r:id="rId3" imgW="12138554" imgH="5707270" progId="Excel.Sheet.12">
                  <p:embed/>
                  <p:pic>
                    <p:nvPicPr>
                      <p:cNvPr id="12" name="オブジェクト 11"/>
                      <p:cNvPicPr/>
                      <p:nvPr/>
                    </p:nvPicPr>
                    <p:blipFill>
                      <a:blip r:embed="rId4">
                        <a:lum/>
                      </a:blip>
                      <a:stretch>
                        <a:fillRect/>
                      </a:stretch>
                    </p:blipFill>
                    <p:spPr>
                      <a:xfrm>
                        <a:off x="-13252" y="2"/>
                        <a:ext cx="9144000" cy="1112805"/>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71881" name="Worksheet" r:id="rId5" imgW="12138554" imgH="5707270" progId="Excel.Sheet.12">
                  <p:embed/>
                </p:oleObj>
              </mc:Choice>
              <mc:Fallback>
                <p:oleObj name="Worksheet" r:id="rId5" imgW="12138554" imgH="5707270" progId="Excel.Sheet.12">
                  <p:embed/>
                  <p:pic>
                    <p:nvPicPr>
                      <p:cNvPr id="13" name="オブジェクト 12"/>
                      <p:cNvPicPr/>
                      <p:nvPr/>
                    </p:nvPicPr>
                    <p:blipFill>
                      <a:blip r:embed="rId4">
                        <a:lum/>
                      </a:blip>
                      <a:stretch>
                        <a:fillRect/>
                      </a:stretch>
                    </p:blipFill>
                    <p:spPr>
                      <a:xfrm>
                        <a:off x="0" y="6044086"/>
                        <a:ext cx="9144000" cy="813916"/>
                      </a:xfrm>
                      <a:prstGeom prst="rect">
                        <a:avLst/>
                      </a:prstGeom>
                    </p:spPr>
                  </p:pic>
                </p:oleObj>
              </mc:Fallback>
            </mc:AlternateContent>
          </a:graphicData>
        </a:graphic>
      </p:graphicFrame>
      <p:sp>
        <p:nvSpPr>
          <p:cNvPr id="14" name="テキスト ボックス 13"/>
          <p:cNvSpPr txBox="1"/>
          <p:nvPr/>
        </p:nvSpPr>
        <p:spPr>
          <a:xfrm>
            <a:off x="267419" y="284672"/>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年代別飲酒機会の経年比較</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a:xfrm>
            <a:off x="-1564616" y="6492875"/>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97</a:t>
            </a:fld>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5869075" y="6560599"/>
            <a:ext cx="3425845"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厚生労働省「国民健康・栄養調査」より作成</a:t>
            </a:r>
            <a:endParaRPr kumimoji="1" lang="ja-JP" altLang="en-US" sz="1200" dirty="0">
              <a:latin typeface="メイリオ" panose="020B0604030504040204" pitchFamily="50" charset="-128"/>
              <a:ea typeface="メイリオ" panose="020B0604030504040204" pitchFamily="50" charset="-128"/>
            </a:endParaRPr>
          </a:p>
        </p:txBody>
      </p:sp>
      <p:graphicFrame>
        <p:nvGraphicFramePr>
          <p:cNvPr id="10" name="グラフ 9">
            <a:extLst>
              <a:ext uri="{FF2B5EF4-FFF2-40B4-BE49-F238E27FC236}">
                <a16:creationId xmlns:a16="http://schemas.microsoft.com/office/drawing/2014/main" id="{14D25A4B-96C6-4B1F-A2EB-E1C152B77C84}"/>
              </a:ext>
            </a:extLst>
          </p:cNvPr>
          <p:cNvGraphicFramePr>
            <a:graphicFrameLocks/>
          </p:cNvGraphicFramePr>
          <p:nvPr>
            <p:extLst/>
          </p:nvPr>
        </p:nvGraphicFramePr>
        <p:xfrm>
          <a:off x="4555772" y="1561596"/>
          <a:ext cx="4588229" cy="423584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グラフ 14"/>
          <p:cNvGraphicFramePr>
            <a:graphicFrameLocks/>
          </p:cNvGraphicFramePr>
          <p:nvPr>
            <p:extLst/>
          </p:nvPr>
        </p:nvGraphicFramePr>
        <p:xfrm>
          <a:off x="1" y="1561596"/>
          <a:ext cx="4555771" cy="4235844"/>
        </p:xfrm>
        <a:graphic>
          <a:graphicData uri="http://schemas.openxmlformats.org/drawingml/2006/chart">
            <c:chart xmlns:c="http://schemas.openxmlformats.org/drawingml/2006/chart" xmlns:r="http://schemas.openxmlformats.org/officeDocument/2006/relationships" r:id="rId7"/>
          </a:graphicData>
        </a:graphic>
      </p:graphicFrame>
      <p:sp>
        <p:nvSpPr>
          <p:cNvPr id="5" name="テキスト ボックス 4"/>
          <p:cNvSpPr txBox="1"/>
          <p:nvPr/>
        </p:nvSpPr>
        <p:spPr>
          <a:xfrm>
            <a:off x="1545955" y="1112807"/>
            <a:ext cx="1463863" cy="646331"/>
          </a:xfrm>
          <a:prstGeom prst="rect">
            <a:avLst/>
          </a:prstGeom>
          <a:noFill/>
        </p:spPr>
        <p:txBody>
          <a:bodyPr wrap="none" rtlCol="0">
            <a:spAutoFit/>
          </a:bodyPr>
          <a:lstStyle/>
          <a:p>
            <a:pPr algn="ctr"/>
            <a:r>
              <a:rPr kumimoji="1" lang="en-US" altLang="ja-JP" b="1" dirty="0">
                <a:latin typeface="メイリオ" panose="020B0604030504040204" pitchFamily="50" charset="-128"/>
                <a:ea typeface="メイリオ" panose="020B0604030504040204" pitchFamily="50" charset="-128"/>
              </a:rPr>
              <a:t>2009</a:t>
            </a:r>
            <a:r>
              <a:rPr kumimoji="1" lang="ja-JP" altLang="en-US" b="1" dirty="0">
                <a:latin typeface="メイリオ" panose="020B0604030504040204" pitchFamily="50" charset="-128"/>
                <a:ea typeface="メイリオ" panose="020B0604030504040204" pitchFamily="50" charset="-128"/>
              </a:rPr>
              <a:t>年度</a:t>
            </a:r>
            <a:endParaRPr kumimoji="1" lang="en-US" altLang="ja-JP" b="1" dirty="0">
              <a:latin typeface="メイリオ" panose="020B0604030504040204" pitchFamily="50" charset="-128"/>
              <a:ea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rPr>
              <a:t>(n=8,005)</a:t>
            </a:r>
            <a:endParaRPr kumimoji="1" lang="ja-JP" altLang="en-US" b="1"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6117955" y="1112807"/>
            <a:ext cx="1463863" cy="646331"/>
          </a:xfrm>
          <a:prstGeom prst="rect">
            <a:avLst/>
          </a:prstGeom>
          <a:noFill/>
        </p:spPr>
        <p:txBody>
          <a:bodyPr wrap="none" rtlCol="0">
            <a:spAutoFit/>
          </a:bodyPr>
          <a:lstStyle/>
          <a:p>
            <a:pPr algn="ctr"/>
            <a:r>
              <a:rPr kumimoji="1" lang="en-US" altLang="ja-JP" b="1" dirty="0">
                <a:latin typeface="メイリオ" panose="020B0604030504040204" pitchFamily="50" charset="-128"/>
                <a:ea typeface="メイリオ" panose="020B0604030504040204" pitchFamily="50" charset="-128"/>
              </a:rPr>
              <a:t>2015</a:t>
            </a:r>
            <a:r>
              <a:rPr kumimoji="1" lang="ja-JP" altLang="en-US" b="1" dirty="0">
                <a:latin typeface="メイリオ" panose="020B0604030504040204" pitchFamily="50" charset="-128"/>
                <a:ea typeface="メイリオ" panose="020B0604030504040204" pitchFamily="50" charset="-128"/>
              </a:rPr>
              <a:t>年度</a:t>
            </a:r>
            <a:endParaRPr kumimoji="1" lang="en-US" altLang="ja-JP" b="1" dirty="0">
              <a:latin typeface="メイリオ" panose="020B0604030504040204" pitchFamily="50" charset="-128"/>
              <a:ea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rPr>
              <a:t>(n=7,058)</a:t>
            </a:r>
            <a:endParaRPr kumimoji="1" lang="ja-JP" altLang="en-US" b="1"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4171890" y="5486522"/>
            <a:ext cx="800219" cy="461665"/>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全体</a:t>
            </a:r>
            <a:endParaRPr kumimoji="1" lang="ja-JP" altLang="en-US"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300568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グラフ 17">
            <a:extLst>
              <a:ext uri="{FF2B5EF4-FFF2-40B4-BE49-F238E27FC236}">
                <a16:creationId xmlns:a16="http://schemas.microsoft.com/office/drawing/2014/main" id="{2B89E36E-3B23-457A-A89B-59A7D05CBADC}"/>
              </a:ext>
            </a:extLst>
          </p:cNvPr>
          <p:cNvGraphicFramePr>
            <a:graphicFrameLocks/>
          </p:cNvGraphicFramePr>
          <p:nvPr>
            <p:extLst/>
          </p:nvPr>
        </p:nvGraphicFramePr>
        <p:xfrm>
          <a:off x="4738514" y="1751099"/>
          <a:ext cx="4405486" cy="4474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a:extLst>
              <a:ext uri="{FF2B5EF4-FFF2-40B4-BE49-F238E27FC236}">
                <a16:creationId xmlns:a16="http://schemas.microsoft.com/office/drawing/2014/main" id="{23E93D59-0D25-4E36-ACCE-07876CEDFF83}"/>
              </a:ext>
            </a:extLst>
          </p:cNvPr>
          <p:cNvGraphicFramePr>
            <a:graphicFrameLocks/>
          </p:cNvGraphicFramePr>
          <p:nvPr>
            <p:extLst/>
          </p:nvPr>
        </p:nvGraphicFramePr>
        <p:xfrm>
          <a:off x="-1" y="1871348"/>
          <a:ext cx="4738515" cy="45012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オブジェクト 11"/>
          <p:cNvGraphicFramePr>
            <a:graphicFrameLocks noChangeAspect="1"/>
          </p:cNvGraphicFramePr>
          <p:nvPr>
            <p:extLst/>
          </p:nvPr>
        </p:nvGraphicFramePr>
        <p:xfrm>
          <a:off x="0" y="2"/>
          <a:ext cx="9144000" cy="1112805"/>
        </p:xfrm>
        <a:graphic>
          <a:graphicData uri="http://schemas.openxmlformats.org/presentationml/2006/ole">
            <mc:AlternateContent xmlns:mc="http://schemas.openxmlformats.org/markup-compatibility/2006">
              <mc:Choice xmlns:v="urn:schemas-microsoft-com:vml" Requires="v">
                <p:oleObj spid="_x0000_s72904" name="Worksheet" r:id="rId5" imgW="12138554" imgH="5707270" progId="Excel.Sheet.12">
                  <p:embed/>
                </p:oleObj>
              </mc:Choice>
              <mc:Fallback>
                <p:oleObj name="Worksheet" r:id="rId5" imgW="12138554" imgH="5707270" progId="Excel.Sheet.12">
                  <p:embed/>
                  <p:pic>
                    <p:nvPicPr>
                      <p:cNvPr id="12" name="オブジェクト 11"/>
                      <p:cNvPicPr/>
                      <p:nvPr/>
                    </p:nvPicPr>
                    <p:blipFill>
                      <a:blip r:embed="rId6">
                        <a:lum/>
                      </a:blip>
                      <a:stretch>
                        <a:fillRect/>
                      </a:stretch>
                    </p:blipFill>
                    <p:spPr>
                      <a:xfrm>
                        <a:off x="0" y="2"/>
                        <a:ext cx="9144000" cy="1112805"/>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nvPr>
        </p:nvGraphicFramePr>
        <p:xfrm>
          <a:off x="0" y="6044086"/>
          <a:ext cx="9144000" cy="813916"/>
        </p:xfrm>
        <a:graphic>
          <a:graphicData uri="http://schemas.openxmlformats.org/presentationml/2006/ole">
            <mc:AlternateContent xmlns:mc="http://schemas.openxmlformats.org/markup-compatibility/2006">
              <mc:Choice xmlns:v="urn:schemas-microsoft-com:vml" Requires="v">
                <p:oleObj spid="_x0000_s72905" name="Worksheet" r:id="rId7" imgW="12138554" imgH="5707270" progId="Excel.Sheet.12">
                  <p:embed/>
                </p:oleObj>
              </mc:Choice>
              <mc:Fallback>
                <p:oleObj name="Worksheet" r:id="rId7" imgW="12138554" imgH="5707270" progId="Excel.Sheet.12">
                  <p:embed/>
                  <p:pic>
                    <p:nvPicPr>
                      <p:cNvPr id="13" name="オブジェクト 12"/>
                      <p:cNvPicPr/>
                      <p:nvPr/>
                    </p:nvPicPr>
                    <p:blipFill>
                      <a:blip r:embed="rId6">
                        <a:lum/>
                      </a:blip>
                      <a:stretch>
                        <a:fillRect/>
                      </a:stretch>
                    </p:blipFill>
                    <p:spPr>
                      <a:xfrm>
                        <a:off x="0" y="6044086"/>
                        <a:ext cx="9144000" cy="813916"/>
                      </a:xfrm>
                      <a:prstGeom prst="rect">
                        <a:avLst/>
                      </a:prstGeom>
                    </p:spPr>
                  </p:pic>
                </p:oleObj>
              </mc:Fallback>
            </mc:AlternateContent>
          </a:graphicData>
        </a:graphic>
      </p:graphicFrame>
      <p:sp>
        <p:nvSpPr>
          <p:cNvPr id="14" name="テキスト ボックス 13"/>
          <p:cNvSpPr txBox="1"/>
          <p:nvPr/>
        </p:nvSpPr>
        <p:spPr>
          <a:xfrm>
            <a:off x="267419" y="284672"/>
            <a:ext cx="6340197" cy="707886"/>
          </a:xfrm>
          <a:prstGeom prst="rect">
            <a:avLst/>
          </a:prstGeom>
          <a:noFill/>
        </p:spPr>
        <p:txBody>
          <a:bodyPr wrap="none" rtlCol="0">
            <a:spAutoFit/>
          </a:bodyPr>
          <a:lstStyle/>
          <a:p>
            <a:r>
              <a:rPr lang="ja-JP" altLang="en-US" sz="4000" b="1" dirty="0">
                <a:ln w="25400">
                  <a:solidFill>
                    <a:srgbClr val="FF097A"/>
                  </a:solidFill>
                </a:ln>
                <a:solidFill>
                  <a:prstClr val="white"/>
                </a:solidFill>
                <a:latin typeface="メイリオ" panose="020B0604030504040204" pitchFamily="50" charset="-128"/>
                <a:ea typeface="メイリオ" panose="020B0604030504040204" pitchFamily="50" charset="-128"/>
              </a:rPr>
              <a:t>年代別飲酒機会の経年比較</a:t>
            </a:r>
            <a:endParaRPr lang="en-US" altLang="ja-JP"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a:xfrm>
            <a:off x="-1564616" y="6492875"/>
            <a:ext cx="2057400" cy="365125"/>
          </a:xfrm>
        </p:spPr>
        <p:txBody>
          <a:bodyPr/>
          <a:lstStyle/>
          <a:p>
            <a:fld id="{5ED220C7-8C87-45F7-9479-13519FE00982}" type="slidenum">
              <a:rPr lang="en-US" sz="1050" b="1" smtClean="0">
                <a:solidFill>
                  <a:srgbClr val="FF097A"/>
                </a:solidFill>
                <a:latin typeface="メイリオ" panose="020B0604030504040204" pitchFamily="50" charset="-128"/>
                <a:ea typeface="メイリオ" panose="020B0604030504040204" pitchFamily="50" charset="-128"/>
              </a:rPr>
              <a:pPr/>
              <a:t>98</a:t>
            </a:fld>
            <a:endParaRPr lang="en-US" sz="1050" b="1" dirty="0">
              <a:solidFill>
                <a:srgbClr val="FF097A"/>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5869075" y="6560599"/>
            <a:ext cx="3425845"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厚生労働省「国民健康・栄養調査」より作成</a:t>
            </a:r>
            <a:endParaRPr kumimoji="1" lang="ja-JP" altLang="en-US" sz="1200"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4117388" y="5522296"/>
            <a:ext cx="909223" cy="461665"/>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20</a:t>
            </a:r>
            <a:r>
              <a:rPr kumimoji="1" lang="ja-JP" altLang="en-US" sz="2400" b="1" dirty="0">
                <a:latin typeface="メイリオ" panose="020B0604030504040204" pitchFamily="50" charset="-128"/>
                <a:ea typeface="メイリオ" panose="020B0604030504040204" pitchFamily="50" charset="-128"/>
              </a:rPr>
              <a:t>代</a:t>
            </a:r>
          </a:p>
        </p:txBody>
      </p:sp>
      <p:sp>
        <p:nvSpPr>
          <p:cNvPr id="15" name="テキスト ボックス 14"/>
          <p:cNvSpPr txBox="1"/>
          <p:nvPr/>
        </p:nvSpPr>
        <p:spPr>
          <a:xfrm>
            <a:off x="1707747" y="1168912"/>
            <a:ext cx="1268296" cy="646331"/>
          </a:xfrm>
          <a:prstGeom prst="rect">
            <a:avLst/>
          </a:prstGeom>
          <a:noFill/>
        </p:spPr>
        <p:txBody>
          <a:bodyPr wrap="none" rtlCol="0">
            <a:spAutoFit/>
          </a:bodyPr>
          <a:lstStyle/>
          <a:p>
            <a:pPr algn="ctr"/>
            <a:r>
              <a:rPr kumimoji="1" lang="en-US" altLang="ja-JP" b="1" dirty="0">
                <a:latin typeface="メイリオ" panose="020B0604030504040204" pitchFamily="50" charset="-128"/>
                <a:ea typeface="メイリオ" panose="020B0604030504040204" pitchFamily="50" charset="-128"/>
              </a:rPr>
              <a:t>2009</a:t>
            </a:r>
            <a:r>
              <a:rPr kumimoji="1" lang="ja-JP" altLang="en-US" b="1" dirty="0">
                <a:latin typeface="メイリオ" panose="020B0604030504040204" pitchFamily="50" charset="-128"/>
                <a:ea typeface="メイリオ" panose="020B0604030504040204" pitchFamily="50" charset="-128"/>
              </a:rPr>
              <a:t>年度</a:t>
            </a:r>
            <a:endParaRPr kumimoji="1" lang="en-US" altLang="ja-JP" b="1" dirty="0">
              <a:latin typeface="メイリオ" panose="020B0604030504040204" pitchFamily="50" charset="-128"/>
              <a:ea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rPr>
              <a:t>(n=735)</a:t>
            </a:r>
            <a:endParaRPr kumimoji="1" lang="ja-JP" altLang="en-US" b="1"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6279747" y="1168912"/>
            <a:ext cx="1268296" cy="646331"/>
          </a:xfrm>
          <a:prstGeom prst="rect">
            <a:avLst/>
          </a:prstGeom>
          <a:noFill/>
        </p:spPr>
        <p:txBody>
          <a:bodyPr wrap="none" rtlCol="0">
            <a:spAutoFit/>
          </a:bodyPr>
          <a:lstStyle/>
          <a:p>
            <a:pPr algn="ctr"/>
            <a:r>
              <a:rPr kumimoji="1" lang="en-US" altLang="ja-JP" b="1" dirty="0">
                <a:latin typeface="メイリオ" panose="020B0604030504040204" pitchFamily="50" charset="-128"/>
                <a:ea typeface="メイリオ" panose="020B0604030504040204" pitchFamily="50" charset="-128"/>
              </a:rPr>
              <a:t>2015</a:t>
            </a:r>
            <a:r>
              <a:rPr kumimoji="1" lang="ja-JP" altLang="en-US" b="1" dirty="0">
                <a:latin typeface="メイリオ" panose="020B0604030504040204" pitchFamily="50" charset="-128"/>
                <a:ea typeface="メイリオ" panose="020B0604030504040204" pitchFamily="50" charset="-128"/>
              </a:rPr>
              <a:t>年度</a:t>
            </a:r>
            <a:endParaRPr kumimoji="1" lang="en-US" altLang="ja-JP" b="1" dirty="0">
              <a:latin typeface="メイリオ" panose="020B0604030504040204" pitchFamily="50" charset="-128"/>
              <a:ea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rPr>
              <a:t>(n=552)</a:t>
            </a:r>
            <a:endParaRPr kumimoji="1" lang="ja-JP" altLang="en-US"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869993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12807"/>
            <a:ext cx="9144000" cy="5745194"/>
          </a:xfrm>
          <a:prstGeom prst="rect">
            <a:avLst/>
          </a:prstGeom>
        </p:spPr>
      </p:pic>
      <p:graphicFrame>
        <p:nvGraphicFramePr>
          <p:cNvPr id="4" name="オブジェクト 3"/>
          <p:cNvGraphicFramePr>
            <a:graphicFrameLocks noChangeAspect="1"/>
          </p:cNvGraphicFramePr>
          <p:nvPr>
            <p:extLst/>
          </p:nvPr>
        </p:nvGraphicFramePr>
        <p:xfrm>
          <a:off x="-1" y="2"/>
          <a:ext cx="9144000" cy="1112805"/>
        </p:xfrm>
        <a:graphic>
          <a:graphicData uri="http://schemas.openxmlformats.org/presentationml/2006/ole">
            <mc:AlternateContent xmlns:mc="http://schemas.openxmlformats.org/markup-compatibility/2006">
              <mc:Choice xmlns:v="urn:schemas-microsoft-com:vml" Requires="v">
                <p:oleObj spid="_x0000_s73830" name="Worksheet" r:id="rId4" imgW="12138554" imgH="5707270" progId="Excel.Sheet.12">
                  <p:embed/>
                </p:oleObj>
              </mc:Choice>
              <mc:Fallback>
                <p:oleObj name="Worksheet" r:id="rId4" imgW="12138554" imgH="5707270" progId="Excel.Sheet.12">
                  <p:embed/>
                  <p:pic>
                    <p:nvPicPr>
                      <p:cNvPr id="4" name="オブジェクト 3"/>
                      <p:cNvPicPr/>
                      <p:nvPr/>
                    </p:nvPicPr>
                    <p:blipFill>
                      <a:blip r:embed="rId5">
                        <a:lum/>
                      </a:blip>
                      <a:stretch>
                        <a:fillRect/>
                      </a:stretch>
                    </p:blipFill>
                    <p:spPr>
                      <a:xfrm>
                        <a:off x="-1" y="2"/>
                        <a:ext cx="9144000" cy="1112805"/>
                      </a:xfrm>
                      <a:prstGeom prst="rect">
                        <a:avLst/>
                      </a:prstGeom>
                    </p:spPr>
                  </p:pic>
                </p:oleObj>
              </mc:Fallback>
            </mc:AlternateContent>
          </a:graphicData>
        </a:graphic>
      </p:graphicFrame>
      <p:sp>
        <p:nvSpPr>
          <p:cNvPr id="8" name="テキスト ボックス 7"/>
          <p:cNvSpPr txBox="1"/>
          <p:nvPr/>
        </p:nvSpPr>
        <p:spPr>
          <a:xfrm>
            <a:off x="267419" y="284672"/>
            <a:ext cx="7879080" cy="707886"/>
          </a:xfrm>
          <a:prstGeom prst="rect">
            <a:avLst/>
          </a:prstGeom>
          <a:noFill/>
        </p:spPr>
        <p:txBody>
          <a:bodyPr wrap="none" rtlCol="0">
            <a:spAutoFit/>
          </a:bodyPr>
          <a:lstStyle/>
          <a:p>
            <a:r>
              <a:rPr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rPr>
              <a:t>都道府県別の</a:t>
            </a:r>
            <a:r>
              <a:rPr lang="ja-JP" altLang="en-US" sz="4000" b="1">
                <a:ln w="25400">
                  <a:solidFill>
                    <a:srgbClr val="FF097A"/>
                  </a:solidFill>
                </a:ln>
                <a:solidFill>
                  <a:schemeClr val="bg1"/>
                </a:solidFill>
                <a:latin typeface="メイリオ" panose="020B0604030504040204" pitchFamily="50" charset="-128"/>
                <a:ea typeface="メイリオ" panose="020B0604030504040204" pitchFamily="50" charset="-128"/>
              </a:rPr>
              <a:t>酒類販売量（全国）</a:t>
            </a:r>
            <a:endParaRPr kumimoji="1" lang="ja-JP" altLang="en-US" sz="4000" b="1" dirty="0">
              <a:ln w="25400">
                <a:solidFill>
                  <a:srgbClr val="FF097A"/>
                </a:solidFill>
              </a:ln>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75461" y="1214449"/>
            <a:ext cx="2512381"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国税庁「酒のしおり」より作成</a:t>
            </a:r>
          </a:p>
        </p:txBody>
      </p:sp>
      <p:sp>
        <p:nvSpPr>
          <p:cNvPr id="3" name="テキスト ボックス 2"/>
          <p:cNvSpPr txBox="1"/>
          <p:nvPr/>
        </p:nvSpPr>
        <p:spPr>
          <a:xfrm>
            <a:off x="1394295" y="1832960"/>
            <a:ext cx="1081377" cy="400110"/>
          </a:xfrm>
          <a:prstGeom prst="rect">
            <a:avLst/>
          </a:prstGeom>
          <a:noFill/>
        </p:spPr>
        <p:txBody>
          <a:bodyPr wrap="square" rtlCol="0">
            <a:spAutoFit/>
          </a:bodyPr>
          <a:lstStyle/>
          <a:p>
            <a:endParaRPr kumimoji="1" lang="ja-JP" altLang="en-US" sz="2000" dirty="0">
              <a:latin typeface="メイリオ" panose="020B0604030504040204" pitchFamily="50" charset="-128"/>
              <a:ea typeface="メイリオ" panose="020B0604030504040204" pitchFamily="50" charset="-128"/>
            </a:endParaRPr>
          </a:p>
        </p:txBody>
      </p:sp>
      <p:grpSp>
        <p:nvGrpSpPr>
          <p:cNvPr id="40" name="グループ化 39"/>
          <p:cNvGrpSpPr/>
          <p:nvPr/>
        </p:nvGrpSpPr>
        <p:grpSpPr>
          <a:xfrm>
            <a:off x="198120" y="1416662"/>
            <a:ext cx="2887980" cy="3219833"/>
            <a:chOff x="198120" y="1416662"/>
            <a:chExt cx="2887980" cy="3219833"/>
          </a:xfrm>
        </p:grpSpPr>
        <p:grpSp>
          <p:nvGrpSpPr>
            <p:cNvPr id="38" name="グループ化 37"/>
            <p:cNvGrpSpPr/>
            <p:nvPr/>
          </p:nvGrpSpPr>
          <p:grpSpPr>
            <a:xfrm>
              <a:off x="198120" y="1684019"/>
              <a:ext cx="2385435" cy="2952476"/>
              <a:chOff x="198120" y="1684019"/>
              <a:chExt cx="2385435" cy="2952476"/>
            </a:xfrm>
          </p:grpSpPr>
          <p:grpSp>
            <p:nvGrpSpPr>
              <p:cNvPr id="19" name="グループ化 18"/>
              <p:cNvGrpSpPr/>
              <p:nvPr/>
            </p:nvGrpSpPr>
            <p:grpSpPr>
              <a:xfrm>
                <a:off x="198120" y="1684019"/>
                <a:ext cx="1169504" cy="2689198"/>
                <a:chOff x="198120" y="1684019"/>
                <a:chExt cx="365760" cy="1607095"/>
              </a:xfrm>
            </p:grpSpPr>
            <p:sp>
              <p:nvSpPr>
                <p:cNvPr id="16" name="正方形/長方形 15"/>
                <p:cNvSpPr/>
                <p:nvPr/>
              </p:nvSpPr>
              <p:spPr>
                <a:xfrm>
                  <a:off x="198120" y="2934305"/>
                  <a:ext cx="365760" cy="180000"/>
                </a:xfrm>
                <a:prstGeom prst="rect">
                  <a:avLst/>
                </a:prstGeom>
                <a:solidFill>
                  <a:srgbClr val="C7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grpSp>
              <p:nvGrpSpPr>
                <p:cNvPr id="18" name="グループ化 17"/>
                <p:cNvGrpSpPr/>
                <p:nvPr/>
              </p:nvGrpSpPr>
              <p:grpSpPr>
                <a:xfrm>
                  <a:off x="198120" y="1684019"/>
                  <a:ext cx="365760" cy="1607095"/>
                  <a:chOff x="198120" y="1684019"/>
                  <a:chExt cx="365760" cy="1607095"/>
                </a:xfrm>
              </p:grpSpPr>
              <p:sp>
                <p:nvSpPr>
                  <p:cNvPr id="7" name="正方形/長方形 6"/>
                  <p:cNvSpPr/>
                  <p:nvPr/>
                </p:nvSpPr>
                <p:spPr>
                  <a:xfrm>
                    <a:off x="198120" y="1684019"/>
                    <a:ext cx="365760" cy="180000"/>
                  </a:xfrm>
                  <a:prstGeom prst="rect">
                    <a:avLst/>
                  </a:prstGeom>
                  <a:solidFill>
                    <a:srgbClr val="005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rgbClr val="FF0000"/>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198120" y="1860781"/>
                    <a:ext cx="365760" cy="180000"/>
                  </a:xfrm>
                  <a:prstGeom prst="rect">
                    <a:avLst/>
                  </a:prstGeom>
                  <a:solidFill>
                    <a:srgbClr val="1C6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rgbClr val="FF0000"/>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198120" y="2040781"/>
                    <a:ext cx="365760" cy="180000"/>
                  </a:xfrm>
                  <a:prstGeom prst="rect">
                    <a:avLst/>
                  </a:prstGeom>
                  <a:solidFill>
                    <a:srgbClr val="38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12" name="正方形/長方形 11"/>
                  <p:cNvSpPr/>
                  <p:nvPr/>
                </p:nvSpPr>
                <p:spPr>
                  <a:xfrm>
                    <a:off x="198120" y="2220780"/>
                    <a:ext cx="365760" cy="180000"/>
                  </a:xfrm>
                  <a:prstGeom prst="rect">
                    <a:avLst/>
                  </a:prstGeom>
                  <a:solidFill>
                    <a:srgbClr val="54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13" name="正方形/長方形 12"/>
                  <p:cNvSpPr/>
                  <p:nvPr/>
                </p:nvSpPr>
                <p:spPr>
                  <a:xfrm>
                    <a:off x="198120" y="2397543"/>
                    <a:ext cx="365760" cy="180000"/>
                  </a:xfrm>
                  <a:prstGeom prst="rect">
                    <a:avLst/>
                  </a:prstGeom>
                  <a:solidFill>
                    <a:srgbClr val="70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14" name="正方形/長方形 13"/>
                  <p:cNvSpPr/>
                  <p:nvPr/>
                </p:nvSpPr>
                <p:spPr>
                  <a:xfrm>
                    <a:off x="198120" y="2574305"/>
                    <a:ext cx="365760" cy="180000"/>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15" name="正方形/長方形 14"/>
                  <p:cNvSpPr/>
                  <p:nvPr/>
                </p:nvSpPr>
                <p:spPr>
                  <a:xfrm>
                    <a:off x="198120" y="2754305"/>
                    <a:ext cx="365760" cy="180000"/>
                  </a:xfrm>
                  <a:prstGeom prst="rect">
                    <a:avLst/>
                  </a:prstGeom>
                  <a:solidFill>
                    <a:srgbClr val="A8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sp>
                <p:nvSpPr>
                  <p:cNvPr id="17" name="正方形/長方形 16"/>
                  <p:cNvSpPr/>
                  <p:nvPr/>
                </p:nvSpPr>
                <p:spPr>
                  <a:xfrm>
                    <a:off x="198120" y="3111067"/>
                    <a:ext cx="365760" cy="180047"/>
                  </a:xfrm>
                  <a:prstGeom prst="rect">
                    <a:avLst/>
                  </a:prstGeom>
                  <a:solidFill>
                    <a:srgbClr val="E3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メイリオ" panose="020B0604030504040204" pitchFamily="50" charset="-128"/>
                      <a:ea typeface="メイリオ" panose="020B0604030504040204" pitchFamily="50" charset="-128"/>
                    </a:endParaRPr>
                  </a:p>
                </p:txBody>
              </p:sp>
            </p:grpSp>
          </p:grpSp>
          <p:grpSp>
            <p:nvGrpSpPr>
              <p:cNvPr id="37" name="グループ化 36"/>
              <p:cNvGrpSpPr/>
              <p:nvPr/>
            </p:nvGrpSpPr>
            <p:grpSpPr>
              <a:xfrm>
                <a:off x="1335197" y="1821138"/>
                <a:ext cx="1248358" cy="2815357"/>
                <a:chOff x="1335197" y="1821138"/>
                <a:chExt cx="1248358" cy="2815357"/>
              </a:xfrm>
            </p:grpSpPr>
            <p:sp>
              <p:nvSpPr>
                <p:cNvPr id="6" name="テキスト ボックス 5"/>
                <p:cNvSpPr txBox="1"/>
                <p:nvPr/>
              </p:nvSpPr>
              <p:spPr>
                <a:xfrm>
                  <a:off x="1335200" y="1821138"/>
                  <a:ext cx="1248355"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100</a:t>
                  </a:r>
                  <a:endParaRPr kumimoji="1" lang="ja-JP" altLang="en-US" sz="2400"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1335200" y="2424833"/>
                  <a:ext cx="1032588"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90</a:t>
                  </a:r>
                  <a:endParaRPr kumimoji="1" lang="ja-JP" altLang="en-US" sz="24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1335198" y="3019286"/>
                  <a:ext cx="896471"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80</a:t>
                  </a:r>
                  <a:endParaRPr kumimoji="1" lang="ja-JP" altLang="en-US" sz="2400"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1335199" y="3640268"/>
                  <a:ext cx="896471"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70</a:t>
                  </a:r>
                  <a:endParaRPr kumimoji="1" lang="ja-JP" altLang="en-US" sz="2400" dirty="0">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1335197" y="4174830"/>
                  <a:ext cx="896471"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6</a:t>
                  </a:r>
                  <a:r>
                    <a:rPr kumimoji="1" lang="en-US" altLang="ja-JP" sz="2400" dirty="0">
                      <a:latin typeface="メイリオ" panose="020B0604030504040204" pitchFamily="50" charset="-128"/>
                      <a:ea typeface="メイリオ" panose="020B0604030504040204" pitchFamily="50" charset="-128"/>
                    </a:rPr>
                    <a:t>0</a:t>
                  </a:r>
                  <a:endParaRPr kumimoji="1" lang="ja-JP" altLang="en-US" sz="2400" dirty="0">
                    <a:latin typeface="メイリオ" panose="020B0604030504040204" pitchFamily="50" charset="-128"/>
                    <a:ea typeface="メイリオ" panose="020B0604030504040204" pitchFamily="50" charset="-128"/>
                  </a:endParaRPr>
                </a:p>
              </p:txBody>
            </p:sp>
          </p:grpSp>
        </p:grpSp>
        <p:sp>
          <p:nvSpPr>
            <p:cNvPr id="39" name="テキスト ボックス 38"/>
            <p:cNvSpPr txBox="1"/>
            <p:nvPr/>
          </p:nvSpPr>
          <p:spPr>
            <a:xfrm>
              <a:off x="1367624" y="1416662"/>
              <a:ext cx="1718476" cy="461665"/>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(L/</a:t>
              </a:r>
              <a:r>
                <a:rPr kumimoji="1" lang="ja-JP" altLang="en-US" sz="2400" dirty="0">
                  <a:latin typeface="メイリオ" panose="020B0604030504040204" pitchFamily="50" charset="-128"/>
                  <a:ea typeface="メイリオ" panose="020B0604030504040204" pitchFamily="50" charset="-128"/>
                </a:rPr>
                <a:t>人・年</a:t>
              </a:r>
              <a:r>
                <a:rPr kumimoji="1"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934922520"/>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2941</TotalTime>
  <Words>3339</Words>
  <Application>Microsoft Office PowerPoint</Application>
  <PresentationFormat>画面に合わせる (4:3)</PresentationFormat>
  <Paragraphs>988</Paragraphs>
  <Slides>117</Slides>
  <Notes>10</Notes>
  <HiddenSlides>37</HiddenSlides>
  <MMClips>0</MMClips>
  <ScaleCrop>false</ScaleCrop>
  <HeadingPairs>
    <vt:vector size="8" baseType="variant">
      <vt:variant>
        <vt:lpstr>使用されているフォント</vt:lpstr>
      </vt:variant>
      <vt:variant>
        <vt:i4>10</vt:i4>
      </vt:variant>
      <vt:variant>
        <vt:lpstr>テーマ</vt:lpstr>
      </vt:variant>
      <vt:variant>
        <vt:i4>4</vt:i4>
      </vt:variant>
      <vt:variant>
        <vt:lpstr>埋め込まれた OLE サーバー</vt:lpstr>
      </vt:variant>
      <vt:variant>
        <vt:i4>1</vt:i4>
      </vt:variant>
      <vt:variant>
        <vt:lpstr>スライド タイトル</vt:lpstr>
      </vt:variant>
      <vt:variant>
        <vt:i4>117</vt:i4>
      </vt:variant>
    </vt:vector>
  </HeadingPairs>
  <TitlesOfParts>
    <vt:vector size="132" baseType="lpstr">
      <vt:lpstr>HGS行書体</vt:lpstr>
      <vt:lpstr>ＭＳ Ｐゴシック</vt:lpstr>
      <vt:lpstr>Meiryo</vt:lpstr>
      <vt:lpstr>Meiryo</vt:lpstr>
      <vt:lpstr>有澤楷書</vt:lpstr>
      <vt:lpstr>游ゴシック</vt:lpstr>
      <vt:lpstr>游ゴシック Light</vt:lpstr>
      <vt:lpstr>Arial</vt:lpstr>
      <vt:lpstr>Calibri</vt:lpstr>
      <vt:lpstr>Calibri Light</vt:lpstr>
      <vt:lpstr>1_Office テーマ</vt:lpstr>
      <vt:lpstr>2_Office テーマ</vt:lpstr>
      <vt:lpstr>3_Office テーマ</vt:lpstr>
      <vt:lpstr>4_Office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店舗へのヒアリング調査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 街のにぎわいの喪失</vt:lpstr>
      <vt:lpstr>PowerPoint プレゼンテーション</vt:lpstr>
      <vt:lpstr>(3) 宅飲みによる騒音被害の増加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鳥放題　つくば桜店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御手洗陽</dc:creator>
  <cp:lastModifiedBy>下津大輔</cp:lastModifiedBy>
  <cp:revision>187</cp:revision>
  <dcterms:created xsi:type="dcterms:W3CDTF">2017-06-14T14:16:43Z</dcterms:created>
  <dcterms:modified xsi:type="dcterms:W3CDTF">2017-06-23T02:29:40Z</dcterms:modified>
</cp:coreProperties>
</file>