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55"/>
  </p:notesMasterIdLst>
  <p:sldIdLst>
    <p:sldId id="257" r:id="rId8"/>
    <p:sldId id="256" r:id="rId9"/>
    <p:sldId id="298" r:id="rId10"/>
    <p:sldId id="299" r:id="rId11"/>
    <p:sldId id="262" r:id="rId12"/>
    <p:sldId id="264" r:id="rId13"/>
    <p:sldId id="265" r:id="rId14"/>
    <p:sldId id="266" r:id="rId15"/>
    <p:sldId id="267" r:id="rId16"/>
    <p:sldId id="268" r:id="rId17"/>
    <p:sldId id="308" r:id="rId18"/>
    <p:sldId id="309" r:id="rId19"/>
    <p:sldId id="300" r:id="rId20"/>
    <p:sldId id="310" r:id="rId21"/>
    <p:sldId id="269" r:id="rId22"/>
    <p:sldId id="270" r:id="rId23"/>
    <p:sldId id="301" r:id="rId24"/>
    <p:sldId id="290" r:id="rId25"/>
    <p:sldId id="289" r:id="rId26"/>
    <p:sldId id="291" r:id="rId27"/>
    <p:sldId id="271" r:id="rId28"/>
    <p:sldId id="272" r:id="rId29"/>
    <p:sldId id="273" r:id="rId30"/>
    <p:sldId id="274" r:id="rId31"/>
    <p:sldId id="275" r:id="rId32"/>
    <p:sldId id="276" r:id="rId33"/>
    <p:sldId id="282" r:id="rId34"/>
    <p:sldId id="283" r:id="rId35"/>
    <p:sldId id="280" r:id="rId36"/>
    <p:sldId id="281" r:id="rId37"/>
    <p:sldId id="277" r:id="rId38"/>
    <p:sldId id="302" r:id="rId39"/>
    <p:sldId id="303" r:id="rId40"/>
    <p:sldId id="304" r:id="rId41"/>
    <p:sldId id="305" r:id="rId42"/>
    <p:sldId id="306" r:id="rId43"/>
    <p:sldId id="307" r:id="rId44"/>
    <p:sldId id="297" r:id="rId45"/>
    <p:sldId id="314" r:id="rId46"/>
    <p:sldId id="315" r:id="rId47"/>
    <p:sldId id="316" r:id="rId48"/>
    <p:sldId id="317" r:id="rId49"/>
    <p:sldId id="318" r:id="rId50"/>
    <p:sldId id="319" r:id="rId51"/>
    <p:sldId id="311" r:id="rId52"/>
    <p:sldId id="312" r:id="rId53"/>
    <p:sldId id="313" r:id="rId5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山本翔太" initials="山本翔太" lastIdx="1" clrIdx="0">
    <p:extLst/>
  </p:cmAuthor>
  <p:cmAuthor id="2" name="川﨑　薫" initials="川﨑　薫" lastIdx="22" clrIdx="1">
    <p:extLst>
      <p:ext uri="{19B8F6BF-5375-455C-9EA6-DF929625EA0E}">
        <p15:presenceInfo xmlns:p15="http://schemas.microsoft.com/office/powerpoint/2012/main" userId="川﨑　薫" providerId="None"/>
      </p:ext>
    </p:extLst>
  </p:cmAuthor>
  <p:cmAuthor id="3" name="s1511310" initials="s" lastIdx="1" clrIdx="2">
    <p:extLst>
      <p:ext uri="{19B8F6BF-5375-455C-9EA6-DF929625EA0E}">
        <p15:presenceInfo xmlns:p15="http://schemas.microsoft.com/office/powerpoint/2012/main" userId="S-1-5-21-976748822-1315279631-1388452435-44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97A"/>
    <a:srgbClr val="5B9BD5"/>
    <a:srgbClr val="ED7D31"/>
    <a:srgbClr val="0070C0"/>
    <a:srgbClr val="A5A5A5"/>
    <a:srgbClr val="FF3300"/>
    <a:srgbClr val="FF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 snapToGrid="0">
      <p:cViewPr>
        <p:scale>
          <a:sx n="50" d="100"/>
          <a:sy n="50" d="100"/>
        </p:scale>
        <p:origin x="1526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commentAuthors" Target="commentAuthor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unya\Downloads\&#20840;&#22269;&#23621;&#37202;&#23627;&#32207;&#24215;&#33303;&#25968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Microsoft%20PowerPoint%20&#20869;&#12398;&#12464;&#12521;&#12501;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2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user\Documents\&#24847;&#32681;&#20184;&#1236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user\Desktop\&#24847;&#32681;&#20184;&#1236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user\Documents\&#24847;&#32681;&#20184;&#12369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user\Desktop\&#24847;&#32681;&#20184;&#12369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6133912772279"/>
          <c:y val="8.3707005837210358E-2"/>
          <c:w val="0.85128553315478839"/>
          <c:h val="0.75232373744747805"/>
        </c:manualLayout>
      </c:layout>
      <c:lineChart>
        <c:grouping val="standard"/>
        <c:varyColors val="0"/>
        <c:ser>
          <c:idx val="0"/>
          <c:order val="0"/>
          <c:tx>
            <c:strRef>
              <c:f>[全国居酒屋総店舗数.xlsx]Sheet1!$B$3</c:f>
              <c:strCache>
                <c:ptCount val="1"/>
                <c:pt idx="0">
                  <c:v>酒場・ビヤホール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[全国居酒屋総店舗数.xlsx]Sheet1!$C$2:$J$2</c:f>
              <c:numCache>
                <c:formatCode>General</c:formatCode>
                <c:ptCount val="8"/>
                <c:pt idx="0">
                  <c:v>1986</c:v>
                </c:pt>
                <c:pt idx="1">
                  <c:v>1991</c:v>
                </c:pt>
                <c:pt idx="2">
                  <c:v>1994</c:v>
                </c:pt>
                <c:pt idx="3">
                  <c:v>1996</c:v>
                </c:pt>
                <c:pt idx="4">
                  <c:v>2001</c:v>
                </c:pt>
                <c:pt idx="5">
                  <c:v>2006</c:v>
                </c:pt>
                <c:pt idx="6">
                  <c:v>2009</c:v>
                </c:pt>
                <c:pt idx="7">
                  <c:v>2014</c:v>
                </c:pt>
              </c:numCache>
            </c:numRef>
          </c:cat>
          <c:val>
            <c:numRef>
              <c:f>[全国居酒屋総店舗数.xlsx]Sheet1!$C$3:$J$3</c:f>
              <c:numCache>
                <c:formatCode>#,##0</c:formatCode>
                <c:ptCount val="8"/>
                <c:pt idx="0">
                  <c:v>140394</c:v>
                </c:pt>
                <c:pt idx="1">
                  <c:v>137920</c:v>
                </c:pt>
                <c:pt idx="2">
                  <c:v>140420</c:v>
                </c:pt>
                <c:pt idx="3" formatCode="\ ###,###,##0;&quot;-&quot;###,###,##0">
                  <c:v>153383</c:v>
                </c:pt>
                <c:pt idx="4" formatCode="\ ###,###,##0;&quot;-&quot;###,###,##0">
                  <c:v>160141</c:v>
                </c:pt>
                <c:pt idx="5" formatCode="\ ###,###,##0;&quot;-&quot;###,###,##0">
                  <c:v>151605</c:v>
                </c:pt>
                <c:pt idx="6" formatCode="General">
                  <c:v>140661</c:v>
                </c:pt>
                <c:pt idx="7" formatCode="General">
                  <c:v>126267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[全国居酒屋総店舗数.xlsx]Sheet1!$B$4</c:f>
              <c:strCache>
                <c:ptCount val="1"/>
                <c:pt idx="0">
                  <c:v>バー・キャバレー・ナイトクラブ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[全国居酒屋総店舗数.xlsx]Sheet1!$C$2:$J$2</c:f>
              <c:numCache>
                <c:formatCode>General</c:formatCode>
                <c:ptCount val="8"/>
                <c:pt idx="0">
                  <c:v>1986</c:v>
                </c:pt>
                <c:pt idx="1">
                  <c:v>1991</c:v>
                </c:pt>
                <c:pt idx="2">
                  <c:v>1994</c:v>
                </c:pt>
                <c:pt idx="3">
                  <c:v>1996</c:v>
                </c:pt>
                <c:pt idx="4">
                  <c:v>2001</c:v>
                </c:pt>
                <c:pt idx="5">
                  <c:v>2006</c:v>
                </c:pt>
                <c:pt idx="6">
                  <c:v>2009</c:v>
                </c:pt>
                <c:pt idx="7">
                  <c:v>2014</c:v>
                </c:pt>
              </c:numCache>
            </c:numRef>
          </c:cat>
          <c:val>
            <c:numRef>
              <c:f>[全国居酒屋総店舗数.xlsx]Sheet1!$C$4:$J$4</c:f>
              <c:numCache>
                <c:formatCode>#,##0</c:formatCode>
                <c:ptCount val="8"/>
                <c:pt idx="0">
                  <c:v>190023</c:v>
                </c:pt>
                <c:pt idx="1">
                  <c:v>225460</c:v>
                </c:pt>
                <c:pt idx="2">
                  <c:v>222975</c:v>
                </c:pt>
                <c:pt idx="3" formatCode="\ ###,###,##0;&quot;-&quot;###,###,##0">
                  <c:v>218917</c:v>
                </c:pt>
                <c:pt idx="4" formatCode="\ ###,###,##0;&quot;-&quot;###,###,##0">
                  <c:v>185893</c:v>
                </c:pt>
                <c:pt idx="5" formatCode="\ ###,###,##0;&quot;-&quot;###,###,##0">
                  <c:v>152400</c:v>
                </c:pt>
                <c:pt idx="6" formatCode="General">
                  <c:v>126866</c:v>
                </c:pt>
                <c:pt idx="7" formatCode="General">
                  <c:v>102203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8049664"/>
        <c:axId val="338052408"/>
      </c:lineChart>
      <c:catAx>
        <c:axId val="33804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38052408"/>
        <c:crosses val="autoZero"/>
        <c:auto val="1"/>
        <c:lblAlgn val="ctr"/>
        <c:lblOffset val="100"/>
        <c:noMultiLvlLbl val="0"/>
      </c:catAx>
      <c:valAx>
        <c:axId val="338052408"/>
        <c:scaling>
          <c:orientation val="minMax"/>
          <c:min val="9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3804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92-4D4F-944D-2CE819C5E7BF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92-4D4F-944D-2CE819C5E7BF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92-4D4F-944D-2CE819C5E7BF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92-4D4F-944D-2CE819C5E7BF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C92-4D4F-944D-2CE819C5E7BF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C92-4D4F-944D-2CE819C5E7BF}"/>
              </c:ext>
            </c:extLst>
          </c:dPt>
          <c:dLbls>
            <c:dLbl>
              <c:idx val="0"/>
              <c:layout>
                <c:manualLayout>
                  <c:x val="-0.19514065230833072"/>
                  <c:y val="3.747765498446117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F8E23053-A556-4584-AE58-D55FC916A48E}" type="CATEGORYNAME">
                      <a:rPr lang="ja-JP" altLang="en-US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0954C973-012D-461E-A4BD-7463D2F9B496}" type="PERCENTAGE">
                      <a:rPr lang="en-US" altLang="ja-JP" baseline="0" smtClean="0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ja-JP" baseline="0" dirty="0" smtClean="0"/>
                      <a:t>(1,276)</a:t>
                    </a:r>
                  </a:p>
                </c:rich>
              </c:tx>
              <c:spPr>
                <a:solidFill>
                  <a:schemeClr val="bg1">
                    <a:alpha val="8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103791026995383"/>
                      <c:h val="0.1816922436237028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0447477665129619E-2"/>
                  <c:y val="-4.197522382788414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C6EB08AD-C3E8-4665-868F-A08C3E28D8FD}" type="CATEGORYNAME">
                      <a:rPr lang="zh-TW" altLang="en-US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fld id="{E96C0EF0-2C09-41A9-BE81-63FD7BBA03B2}" type="PERCENTAGE">
                      <a:rPr lang="en-US" altLang="zh-TW" baseline="0" smtClean="0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zh-TW" baseline="0" dirty="0" smtClean="0"/>
                      <a:t>(387)</a:t>
                    </a:r>
                  </a:p>
                </c:rich>
              </c:tx>
              <c:spPr>
                <a:solidFill>
                  <a:schemeClr val="bg1">
                    <a:alpha val="8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233115653120189"/>
                      <c:h val="0.1825917101762954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3839762575058917E-3"/>
                  <c:y val="-2.8482989458535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90DACE8D-BC8D-4564-8250-2FF3DE30733C}" type="CATEGORYNAME">
                      <a:rPr lang="zh-TW" altLang="en-US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fld id="{967E528C-23A9-468B-8EF3-9595DB7EE872}" type="PERCENTAGE">
                      <a:rPr lang="en-US" altLang="zh-TW" baseline="0" smtClean="0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zh-TW" baseline="0" dirty="0" smtClean="0"/>
                      <a:t>(413)</a:t>
                    </a:r>
                  </a:p>
                </c:rich>
              </c:tx>
              <c:spPr>
                <a:solidFill>
                  <a:schemeClr val="bg1">
                    <a:alpha val="8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402751693518351"/>
                      <c:h val="0.1795934883343201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9375667605082483E-2"/>
                  <c:y val="-5.096965327335001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EF5C1642-A6B9-4F10-ADBD-4E9371BAE7D5}" type="CATEGORYNAME">
                      <a:rPr lang="zh-TW" altLang="en-US" dirty="0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fld id="{975FC6B7-A279-4531-91DE-62CF0D0C2E67}" type="PERCENTAGE">
                      <a:rPr lang="en-US" altLang="zh-TW" baseline="0" smtClean="0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zh-TW" baseline="0" dirty="0" smtClean="0"/>
                      <a:t>(543)</a:t>
                    </a:r>
                  </a:p>
                </c:rich>
              </c:tx>
              <c:spPr>
                <a:solidFill>
                  <a:schemeClr val="bg1">
                    <a:alpha val="8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679546945019529"/>
                      <c:h val="0.176595266492344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1625400563049501"/>
                  <c:y val="-8.994901606385772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CCB40DE7-EBED-44E4-9AA1-23B11DABF566}" type="CATEGORYNAME">
                      <a:rPr lang="ja-JP" altLang="en-US" smtClean="0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A4DD397B-CDF1-4434-9203-FC866A77A90C}" type="PERCENTAGE">
                      <a:rPr lang="en-US" altLang="ja-JP" baseline="0" smtClean="0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ja-JP" baseline="0" dirty="0" smtClean="0"/>
                      <a:t>(558)</a:t>
                    </a:r>
                  </a:p>
                </c:rich>
              </c:tx>
              <c:spPr>
                <a:solidFill>
                  <a:schemeClr val="bg1">
                    <a:alpha val="8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509910904621372"/>
                      <c:h val="0.1765952664923448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7.4734826879826619E-2"/>
                  <c:y val="-8.394997549484831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1CAC6F18-AB6B-445A-9FC8-184A2BEC63D7}" type="CATEGORYNAME">
                      <a:rPr lang="ja-JP" altLang="en-US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A05CF67E-2D19-4165-B531-5B33853DB8E7}" type="PERCENTAGE">
                      <a:rPr lang="en-US" altLang="ja-JP" baseline="0" smtClean="0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ja-JP" baseline="0" dirty="0" smtClean="0"/>
                      <a:t>(3,881)</a:t>
                    </a:r>
                  </a:p>
                </c:rich>
              </c:tx>
              <c:spPr>
                <a:solidFill>
                  <a:schemeClr val="bg1">
                    <a:alpha val="8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8563114439144164"/>
                      <c:h val="0.25544850093629512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bg1">
                  <a:alpha val="8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Sheet2!$B$2:$B$7</c:f>
              <c:strCache>
                <c:ptCount val="6"/>
                <c:pt idx="0">
                  <c:v>毎日</c:v>
                </c:pt>
                <c:pt idx="1">
                  <c:v>週５～６日</c:v>
                </c:pt>
                <c:pt idx="2">
                  <c:v>週３～４日</c:v>
                </c:pt>
                <c:pt idx="3">
                  <c:v>週１～２日</c:v>
                </c:pt>
                <c:pt idx="4">
                  <c:v>月に１～３日</c:v>
                </c:pt>
                <c:pt idx="5">
                  <c:v>飲まない /ほとんど飲まない</c:v>
                </c:pt>
              </c:strCache>
            </c:strRef>
          </c:cat>
          <c:val>
            <c:numRef>
              <c:f>Sheet2!$C$2:$C$7</c:f>
              <c:numCache>
                <c:formatCode>General</c:formatCode>
                <c:ptCount val="6"/>
                <c:pt idx="0">
                  <c:v>1276</c:v>
                </c:pt>
                <c:pt idx="1">
                  <c:v>387</c:v>
                </c:pt>
                <c:pt idx="2">
                  <c:v>413</c:v>
                </c:pt>
                <c:pt idx="3">
                  <c:v>543</c:v>
                </c:pt>
                <c:pt idx="4">
                  <c:v>558</c:v>
                </c:pt>
                <c:pt idx="5">
                  <c:v>3881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C92-4D4F-944D-2CE819C5E7B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9234933011338806"/>
                  <c:y val="4.797166751183471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82D33087-B22C-4880-9536-BA6705D7D91F}" type="CATEGORYNAME">
                      <a:rPr lang="ja-JP" altLang="en-US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飲む</a:t>
                    </a:r>
                    <a:r>
                      <a:rPr lang="ja-JP" altLang="en-US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fld id="{3FDE2C3A-B4F8-4194-B608-DE2B905D0EDA}" type="PERCENTAGE">
                      <a:rPr lang="en-US" altLang="ja-JP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ja-JP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(1,452)</a:t>
                    </a:r>
                  </a:p>
                </c:rich>
              </c:tx>
              <c:spPr>
                <a:solidFill>
                  <a:prstClr val="white">
                    <a:alpha val="80000"/>
                  </a:prst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203662782874729"/>
                      <c:h val="0.18558993201827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4116479954764966E-2"/>
                  <c:y val="-3.89766478652188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4EFC7174-4777-4C14-A4F9-9FA09EC19F62}" type="CATEGORYNAME">
                      <a:rPr lang="zh-TW" altLang="en-US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fld id="{934B11F0-B47C-409B-8577-1065C6678B9E}" type="PERCENTAGE">
                      <a:rPr lang="en-US" altLang="zh-TW" baseline="0" smtClean="0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zh-TW" baseline="0" dirty="0" smtClean="0"/>
                      <a:t>(467)</a:t>
                    </a:r>
                  </a:p>
                </c:rich>
              </c:tx>
              <c:spPr>
                <a:solidFill>
                  <a:prstClr val="white">
                    <a:alpha val="80000"/>
                  </a:prst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186315115487586"/>
                      <c:h val="0.1825917101762954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672603824906925E-2"/>
                  <c:y val="-3.897676590544883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7736D594-78C9-404B-8E4E-9A9538855E0F}" type="CATEGORYNAME">
                      <a:rPr lang="zh-TW" altLang="en-US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fld id="{CE44039F-1B93-4089-9421-8303BA41EA62}" type="PERCENTAGE">
                      <a:rPr lang="en-US" altLang="zh-TW" baseline="0" smtClean="0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zh-TW" baseline="0" dirty="0" smtClean="0"/>
                      <a:t>(465)</a:t>
                    </a:r>
                  </a:p>
                </c:rich>
              </c:tx>
              <c:spPr>
                <a:solidFill>
                  <a:prstClr val="white">
                    <a:alpha val="80000"/>
                  </a:prst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858918940394501"/>
                      <c:h val="0.1795934883343201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4845913018894163E-2"/>
                  <c:y val="-6.296265868148118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82F29C9B-6EA5-4EEC-948C-BA4A37C67C14}" type="CATEGORYNAME">
                      <a:rPr lang="zh-TW" altLang="en-US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fld id="{74D940E4-87BA-4C74-8BD3-FEAAE3402B20}" type="PERCENTAGE">
                      <a:rPr lang="en-US" altLang="zh-TW" baseline="0" smtClean="0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zh-TW" baseline="0" dirty="0" smtClean="0"/>
                      <a:t>(618)</a:t>
                    </a:r>
                  </a:p>
                </c:rich>
              </c:tx>
              <c:spPr>
                <a:solidFill>
                  <a:prstClr val="white">
                    <a:alpha val="80000"/>
                  </a:prst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482893894359483"/>
                      <c:h val="0.1765952664923448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4356516163784352"/>
                  <c:y val="-1.049389448714353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BA3CEFD8-011D-4CAC-BD2F-464D0929F010}" type="CATEGORYNAME">
                      <a:rPr lang="ja-JP" altLang="en-US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667D9D8B-2477-4681-B57E-E47D51E90BAF}" type="PERCENTAGE">
                      <a:rPr lang="en-US" altLang="ja-JP" baseline="0" smtClean="0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ja-JP" baseline="0" dirty="0" smtClean="0"/>
                      <a:t>(936)</a:t>
                    </a:r>
                  </a:p>
                </c:rich>
              </c:tx>
              <c:spPr>
                <a:solidFill>
                  <a:prstClr val="white">
                    <a:alpha val="80000"/>
                  </a:prst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13032327568705"/>
                      <c:h val="0.1735970446503695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3.0664513207533918E-2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6CAA7E24-5205-4EFB-B4D8-CF17728C1570}" type="CATEGORYNAME">
                      <a:rPr lang="ja-JP" altLang="en-US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A7639C8E-9F6F-43A9-8BAB-910209F3AA09}" type="PERCENTAGE">
                      <a:rPr lang="en-US" altLang="ja-JP" baseline="0" smtClean="0"/>
                      <a:pPr>
                        <a:defRPr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ja-JP" baseline="0" dirty="0" smtClean="0"/>
                      <a:t>(4,067)</a:t>
                    </a:r>
                  </a:p>
                </c:rich>
              </c:tx>
              <c:spPr>
                <a:solidFill>
                  <a:prstClr val="white">
                    <a:alpha val="80000"/>
                  </a:prst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9952930030943168"/>
                      <c:h val="0.28243249751407273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prstClr val="white">
                  <a:alpha val="80000"/>
                </a:prst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'[Microsoft PowerPoint 内のグラフ]Sheet2'!$B$51:$B$56</c:f>
              <c:strCache>
                <c:ptCount val="6"/>
                <c:pt idx="0">
                  <c:v>毎日</c:v>
                </c:pt>
                <c:pt idx="1">
                  <c:v>週５～６日</c:v>
                </c:pt>
                <c:pt idx="2">
                  <c:v>週３～４日</c:v>
                </c:pt>
                <c:pt idx="3">
                  <c:v>週１～２日</c:v>
                </c:pt>
                <c:pt idx="4">
                  <c:v>月に１～３日</c:v>
                </c:pt>
                <c:pt idx="5">
                  <c:v>飲まない /ほとんど飲まない</c:v>
                </c:pt>
              </c:strCache>
            </c:strRef>
          </c:cat>
          <c:val>
            <c:numRef>
              <c:f>'[Microsoft PowerPoint 内のグラフ]Sheet2'!$C$51:$C$56</c:f>
              <c:numCache>
                <c:formatCode>General</c:formatCode>
                <c:ptCount val="6"/>
                <c:pt idx="0">
                  <c:v>1452</c:v>
                </c:pt>
                <c:pt idx="1">
                  <c:v>467</c:v>
                </c:pt>
                <c:pt idx="2">
                  <c:v>465</c:v>
                </c:pt>
                <c:pt idx="3">
                  <c:v>618</c:v>
                </c:pt>
                <c:pt idx="4">
                  <c:v>936</c:v>
                </c:pt>
                <c:pt idx="5">
                  <c:v>4067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8984824829769E-2"/>
          <c:y val="7.580072232246407E-2"/>
          <c:w val="0.86739261003212809"/>
          <c:h val="0.85407535103088184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explosion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90-4F74-B4BD-A6B282329628}"/>
              </c:ext>
            </c:extLst>
          </c:dPt>
          <c:dPt>
            <c:idx val="1"/>
            <c:bubble3D val="0"/>
            <c:explosion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90-4F74-B4BD-A6B282329628}"/>
              </c:ext>
            </c:extLst>
          </c:dPt>
          <c:dPt>
            <c:idx val="2"/>
            <c:bubble3D val="0"/>
            <c:explosion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90-4F74-B4BD-A6B282329628}"/>
              </c:ext>
            </c:extLst>
          </c:dPt>
          <c:dPt>
            <c:idx val="3"/>
            <c:bubble3D val="0"/>
            <c:explosion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90-4F74-B4BD-A6B282329628}"/>
              </c:ext>
            </c:extLst>
          </c:dPt>
          <c:dPt>
            <c:idx val="4"/>
            <c:bubble3D val="0"/>
            <c:explosion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90-4F74-B4BD-A6B282329628}"/>
              </c:ext>
            </c:extLst>
          </c:dPt>
          <c:dPt>
            <c:idx val="5"/>
            <c:bubble3D val="0"/>
            <c:explosion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D90-4F74-B4BD-A6B282329628}"/>
              </c:ext>
            </c:extLst>
          </c:dPt>
          <c:dLbls>
            <c:dLbl>
              <c:idx val="0"/>
              <c:layout>
                <c:manualLayout>
                  <c:x val="-0.15711092941845689"/>
                  <c:y val="1.986956713175755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D0704FE7-7DAD-43C1-874D-A6C18353074F}" type="CATEGORYNAME">
                      <a:rPr lang="zh-TW" altLang="en-US" smtClean="0"/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zh-TW" altLang="en-US" baseline="0" dirty="0" smtClean="0"/>
                      <a:t>飲</a:t>
                    </a:r>
                    <a:r>
                      <a:rPr lang="ja-JP" altLang="en-US" baseline="0" dirty="0" smtClean="0"/>
                      <a:t>む</a:t>
                    </a:r>
                    <a:fld id="{D4DAB6A5-8D51-4998-975D-EC45B2DCC599}" type="PERCENTAGE">
                      <a:rPr lang="en-US" altLang="zh-TW" baseline="0" smtClean="0"/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ja-JP" baseline="0" dirty="0" smtClean="0"/>
                      <a:t>(1,276)</a:t>
                    </a:r>
                  </a:p>
                </c:rich>
              </c:tx>
              <c:spPr>
                <a:solidFill>
                  <a:schemeClr val="bg1">
                    <a:alpha val="8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149279784341616"/>
                      <c:h val="0.1453316910208554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8827693471276494E-3"/>
                  <c:y val="4.2577643853766244E-2"/>
                </c:manualLayout>
              </c:layout>
              <c:tx>
                <c:rich>
                  <a:bodyPr/>
                  <a:lstStyle/>
                  <a:p>
                    <a:fld id="{FD23D470-AA74-40FD-B499-26EC4C275804}" type="CATEGORYNAME">
                      <a:rPr lang="zh-TW" altLang="en-US"/>
                      <a:pPr/>
                      <a:t>[分類名]</a:t>
                    </a:fld>
                    <a:r>
                      <a:rPr lang="zh-TW" altLang="en-US" baseline="0" dirty="0"/>
                      <a:t>
</a:t>
                    </a:r>
                    <a:fld id="{701909C7-D4AD-48B1-BF07-9F219FF90A02}" type="PERCENTAGE">
                      <a:rPr lang="en-US" altLang="zh-TW" baseline="0" smtClean="0"/>
                      <a:pPr/>
                      <a:t>[パーセンテージ]</a:t>
                    </a:fld>
                    <a:r>
                      <a:rPr lang="en-US" altLang="zh-TW" baseline="0" dirty="0" smtClean="0"/>
                      <a:t>(387)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2069233678191236E-2"/>
                  <c:y val="9.6509326068536821E-2"/>
                </c:manualLayout>
              </c:layout>
              <c:tx>
                <c:rich>
                  <a:bodyPr/>
                  <a:lstStyle/>
                  <a:p>
                    <a:fld id="{AD5253E4-EF97-4C60-8B70-FB0EABFA6E56}" type="CATEGORYNAME">
                      <a:rPr lang="zh-TW" altLang="en-US"/>
                      <a:pPr/>
                      <a:t>[分類名]</a:t>
                    </a:fld>
                    <a:r>
                      <a:rPr lang="zh-TW" altLang="en-US" baseline="0" dirty="0"/>
                      <a:t>
</a:t>
                    </a:r>
                    <a:fld id="{1EC36049-2B28-4BA2-9C63-C0F2DE384804}" type="PERCENTAGE">
                      <a:rPr lang="en-US" altLang="zh-TW" baseline="0" smtClean="0"/>
                      <a:pPr/>
                      <a:t>[パーセンテージ]</a:t>
                    </a:fld>
                    <a:r>
                      <a:rPr lang="en-US" altLang="zh-TW" baseline="0" dirty="0" smtClean="0"/>
                      <a:t>(413)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017949892474984E-2"/>
                  <c:y val="0.1121211288149177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1DC9F463-E038-45BA-A09F-CEABB0C050CA}" type="CATEGORYNAME">
                      <a:rPr lang="zh-TW" altLang="en-US"/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fld id="{6C451E75-032D-41C5-B85C-CA6C7C16B3B0}" type="PERCENTAGE">
                      <a:rPr lang="en-US" altLang="zh-TW" baseline="0" smtClean="0"/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zh-TW" baseline="0" dirty="0" smtClean="0"/>
                      <a:t>(543)</a:t>
                    </a:r>
                  </a:p>
                </c:rich>
              </c:tx>
              <c:spPr>
                <a:solidFill>
                  <a:schemeClr val="bg1">
                    <a:alpha val="8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965272389924742"/>
                      <c:h val="0.1481702006111065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3837292866212728"/>
                  <c:y val="-8.941305209290910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9457084B-D70F-494C-9D7C-703CC504720F}" type="CATEGORYNAME">
                      <a:rPr lang="ja-JP" altLang="en-US"/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DC399011-AE9E-4DB2-ACCA-7759B0E70EAE}" type="PERCENTAGE">
                      <a:rPr lang="en-US" altLang="ja-JP" baseline="0" smtClean="0"/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ja-JP" baseline="0" dirty="0" smtClean="0"/>
                      <a:t>(558)</a:t>
                    </a:r>
                  </a:p>
                </c:rich>
              </c:tx>
              <c:spPr>
                <a:solidFill>
                  <a:schemeClr val="bg1">
                    <a:alpha val="8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638708646446727"/>
                      <c:h val="0.153847219791608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CD6DB1A4-C313-4C39-9CB8-56779467829F}" type="CATEGORYNAME">
                      <a:rPr lang="ja-JP" altLang="en-US"/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C2EB6AE3-6394-4CFB-8FD9-AD6F30ECAD4A}" type="PERCENTAGE">
                      <a:rPr lang="en-US" altLang="ja-JP" baseline="0" smtClean="0"/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ja-JP" baseline="0" dirty="0" smtClean="0"/>
                      <a:t>(3,881)</a:t>
                    </a:r>
                  </a:p>
                </c:rich>
              </c:tx>
              <c:spPr>
                <a:solidFill>
                  <a:schemeClr val="bg1">
                    <a:alpha val="8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chemeClr val="bg1">
                  <a:alpha val="8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Sheet2!$B$2:$B$7</c:f>
              <c:strCache>
                <c:ptCount val="6"/>
                <c:pt idx="0">
                  <c:v>毎日</c:v>
                </c:pt>
                <c:pt idx="1">
                  <c:v>週５～６日</c:v>
                </c:pt>
                <c:pt idx="2">
                  <c:v>週３～４日</c:v>
                </c:pt>
                <c:pt idx="3">
                  <c:v>週１～２日</c:v>
                </c:pt>
                <c:pt idx="4">
                  <c:v>月に１～３日</c:v>
                </c:pt>
                <c:pt idx="5">
                  <c:v>飲まない /ほとんど飲まない</c:v>
                </c:pt>
              </c:strCache>
            </c:strRef>
          </c:cat>
          <c:val>
            <c:numRef>
              <c:f>Sheet2!$E$2:$E$7</c:f>
              <c:numCache>
                <c:formatCode>General</c:formatCode>
                <c:ptCount val="6"/>
                <c:pt idx="0">
                  <c:v>15</c:v>
                </c:pt>
                <c:pt idx="1">
                  <c:v>6</c:v>
                </c:pt>
                <c:pt idx="2">
                  <c:v>32</c:v>
                </c:pt>
                <c:pt idx="3">
                  <c:v>78</c:v>
                </c:pt>
                <c:pt idx="4">
                  <c:v>98</c:v>
                </c:pt>
                <c:pt idx="5">
                  <c:v>323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D90-4F74-B4BD-A6B282329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F9-48EE-B710-53EE8CB7285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F9-48EE-B710-53EE8CB7285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F9-48EE-B710-53EE8CB7285A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F9-48EE-B710-53EE8CB7285A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F9-48EE-B710-53EE8CB7285A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BF9-48EE-B710-53EE8CB7285A}"/>
              </c:ext>
            </c:extLst>
          </c:dPt>
          <c:dLbls>
            <c:dLbl>
              <c:idx val="0"/>
              <c:layout>
                <c:manualLayout>
                  <c:x val="-8.8445430688728385E-2"/>
                  <c:y val="1.410710469337819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5B7BBBFF-93FA-4C03-ADCF-E2F9E246FC01}" type="CATEGORYNAME">
                      <a:rPr lang="zh-TW" altLang="en-US"/>
                      <a:pPr>
                        <a:defRPr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BFDBCB83-D724-4D46-B46B-799BCEFA4C78}" type="PERCENTAGE">
                      <a:rPr lang="en-US" altLang="zh-TW" baseline="0" smtClean="0"/>
                      <a:pPr>
                        <a:defRPr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ja-JP" baseline="0" dirty="0" smtClean="0"/>
                      <a:t>(22)</a:t>
                    </a:r>
                  </a:p>
                </c:rich>
              </c:tx>
              <c:spPr>
                <a:solidFill>
                  <a:prstClr val="white">
                    <a:alpha val="80000"/>
                  </a:prstClr>
                </a:solidFill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8761151964275729E-2"/>
                  <c:y val="1.4107104693378192E-2"/>
                </c:manualLayout>
              </c:layout>
              <c:tx>
                <c:rich>
                  <a:bodyPr/>
                  <a:lstStyle/>
                  <a:p>
                    <a:fld id="{D74900E6-0102-41B6-92EB-4CA3CF162F09}" type="CATEGORYNAME">
                      <a:rPr lang="zh-TW" altLang="en-US"/>
                      <a:pPr/>
                      <a:t>[分類名]</a:t>
                    </a:fld>
                    <a:r>
                      <a:rPr lang="zh-TW" altLang="en-US" baseline="0"/>
                      <a:t>
</a:t>
                    </a:r>
                    <a:fld id="{4BDDCC56-39F4-4572-8BED-6EA9399C119E}" type="PERCENTAGE">
                      <a:rPr lang="en-US" altLang="zh-TW" baseline="0" smtClean="0"/>
                      <a:pPr/>
                      <a:t>[パーセンテージ]</a:t>
                    </a:fld>
                    <a:r>
                      <a:rPr lang="en-US" altLang="zh-TW" baseline="0" smtClean="0"/>
                      <a:t>(16)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6080987397950722E-2"/>
                  <c:y val="0.16646383538186266"/>
                </c:manualLayout>
              </c:layout>
              <c:tx>
                <c:rich>
                  <a:bodyPr/>
                  <a:lstStyle/>
                  <a:p>
                    <a:fld id="{92DDD60E-DF84-4E2D-BCF8-B690EC9BB0E9}" type="CATEGORYNAME">
                      <a:rPr lang="zh-TW" altLang="en-US"/>
                      <a:pPr/>
                      <a:t>[分類名]</a:t>
                    </a:fld>
                    <a:r>
                      <a:rPr lang="zh-TW" altLang="en-US" baseline="0" dirty="0"/>
                      <a:t>
</a:t>
                    </a:r>
                    <a:fld id="{E3F1D7E4-6FB7-4D88-BB54-C39C0AB5A3B3}" type="PERCENTAGE">
                      <a:rPr lang="en-US" altLang="zh-TW" baseline="0" smtClean="0"/>
                      <a:pPr/>
                      <a:t>[パーセンテージ]</a:t>
                    </a:fld>
                    <a:r>
                      <a:rPr lang="en-US" altLang="zh-TW" baseline="0" dirty="0" smtClean="0"/>
                      <a:t>(49)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7522198410261443E-2"/>
                  <c:y val="0.12696394224040372"/>
                </c:manualLayout>
              </c:layout>
              <c:tx>
                <c:rich>
                  <a:bodyPr/>
                  <a:lstStyle/>
                  <a:p>
                    <a:fld id="{61E1E1EF-FFE0-467E-BA4D-C1C23EB2724E}" type="CATEGORYNAME">
                      <a:rPr lang="zh-TW" altLang="en-US"/>
                      <a:pPr/>
                      <a:t>[分類名]</a:t>
                    </a:fld>
                    <a:r>
                      <a:rPr lang="zh-TW" altLang="en-US" baseline="0" dirty="0"/>
                      <a:t>
</a:t>
                    </a:r>
                    <a:fld id="{8A4D6856-22C6-4C73-B1B7-644484AA4B37}" type="PERCENTAGE">
                      <a:rPr lang="en-US" altLang="zh-TW" baseline="0" smtClean="0"/>
                      <a:pPr/>
                      <a:t>[パーセンテージ]</a:t>
                    </a:fld>
                    <a:r>
                      <a:rPr lang="en-US" altLang="zh-TW" baseline="0" dirty="0" smtClean="0"/>
                      <a:t>(76)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33217790805766"/>
                      <c:h val="0.1405067627460467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21709332987233343"/>
                  <c:y val="-0.184803071483254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1E0A3CF0-0893-497E-B4E8-DE13722F5EEF}" type="CATEGORYNAME">
                      <a:rPr lang="ja-JP" altLang="en-US"/>
                      <a:pPr>
                        <a:defRPr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EEBBFC8E-23BD-40B1-A8EB-C4378D466E24}" type="PERCENTAGE">
                      <a:rPr lang="en-US" altLang="ja-JP" baseline="0" smtClean="0"/>
                      <a:pPr>
                        <a:defRPr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ja-JP" baseline="0" dirty="0" smtClean="0"/>
                      <a:t>(220)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585448183660915"/>
                      <c:h val="0.1529210148762195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2C455CAE-578E-4AE9-8671-0B18A16758AF}" type="CATEGORYNAME">
                      <a:rPr lang="ja-JP" altLang="en-US"/>
                      <a:pPr>
                        <a:defRPr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3C7985F7-DA4C-4DD2-8369-0110DCD5787F}" type="PERCENTAGE">
                      <a:rPr lang="en-US" altLang="ja-JP" baseline="0" smtClean="0"/>
                      <a:pPr>
                        <a:defRPr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ja-JP" baseline="0" dirty="0" smtClean="0"/>
                      <a:t>(352)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Sheet2!$B$51:$B$56</c:f>
              <c:strCache>
                <c:ptCount val="6"/>
                <c:pt idx="0">
                  <c:v>毎日飲む</c:v>
                </c:pt>
                <c:pt idx="1">
                  <c:v>週５～６日</c:v>
                </c:pt>
                <c:pt idx="2">
                  <c:v>週３～４日</c:v>
                </c:pt>
                <c:pt idx="3">
                  <c:v>週１～２日</c:v>
                </c:pt>
                <c:pt idx="4">
                  <c:v>月に１～３日</c:v>
                </c:pt>
                <c:pt idx="5">
                  <c:v>飲まない /ほとんど飲まない</c:v>
                </c:pt>
              </c:strCache>
            </c:strRef>
          </c:cat>
          <c:val>
            <c:numRef>
              <c:f>Sheet2!$E$51:$E$56</c:f>
              <c:numCache>
                <c:formatCode>General</c:formatCode>
                <c:ptCount val="6"/>
                <c:pt idx="0">
                  <c:v>22</c:v>
                </c:pt>
                <c:pt idx="1">
                  <c:v>16</c:v>
                </c:pt>
                <c:pt idx="2">
                  <c:v>49</c:v>
                </c:pt>
                <c:pt idx="3">
                  <c:v>76</c:v>
                </c:pt>
                <c:pt idx="4">
                  <c:v>220</c:v>
                </c:pt>
                <c:pt idx="5">
                  <c:v>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BF9-48EE-B710-53EE8CB7285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26970630803763"/>
          <c:y val="0.17015443543457884"/>
          <c:w val="0.8792083670762092"/>
          <c:h val="0.64669165885660729"/>
        </c:manualLayout>
      </c:layout>
      <c:lineChart>
        <c:grouping val="standar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土浦税務署管内</c:v>
                </c:pt>
              </c:strCache>
            </c:strRef>
          </c:tx>
          <c:spPr>
            <a:ln w="5715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Sheet1!$I$3:$I$17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Sheet1!$J$3:$J$17</c:f>
              <c:numCache>
                <c:formatCode>0.00_ </c:formatCode>
                <c:ptCount val="15"/>
                <c:pt idx="0">
                  <c:v>90.069127717030199</c:v>
                </c:pt>
                <c:pt idx="1">
                  <c:v>86.585958831523442</c:v>
                </c:pt>
                <c:pt idx="2">
                  <c:v>85.044075455991432</c:v>
                </c:pt>
                <c:pt idx="3">
                  <c:v>78.643468497306245</c:v>
                </c:pt>
                <c:pt idx="4">
                  <c:v>79.241737700746711</c:v>
                </c:pt>
                <c:pt idx="5">
                  <c:v>78.25951576453302</c:v>
                </c:pt>
                <c:pt idx="6">
                  <c:v>74.800674973286334</c:v>
                </c:pt>
                <c:pt idx="7">
                  <c:v>72.533407319354126</c:v>
                </c:pt>
                <c:pt idx="8">
                  <c:v>73.162501217909565</c:v>
                </c:pt>
                <c:pt idx="9">
                  <c:v>72.023029262818397</c:v>
                </c:pt>
                <c:pt idx="10">
                  <c:v>66.935196974236064</c:v>
                </c:pt>
                <c:pt idx="11">
                  <c:v>72.038518926719235</c:v>
                </c:pt>
                <c:pt idx="12">
                  <c:v>71.012010857535614</c:v>
                </c:pt>
                <c:pt idx="13">
                  <c:v>75.264570240349428</c:v>
                </c:pt>
                <c:pt idx="14">
                  <c:v>75.67060892910871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F5B-42A4-9A8F-F14D3B363C79}"/>
            </c:ext>
          </c:extLst>
        </c:ser>
        <c:ser>
          <c:idx val="1"/>
          <c:order val="1"/>
          <c:tx>
            <c:strRef>
              <c:f>Sheet1!$K$2</c:f>
              <c:strCache>
                <c:ptCount val="1"/>
                <c:pt idx="0">
                  <c:v>茨城県</c:v>
                </c:pt>
              </c:strCache>
            </c:strRef>
          </c:tx>
          <c:spPr>
            <a:ln w="57150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Sheet1!$I$3:$I$17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Sheet1!$K$3:$K$17</c:f>
              <c:numCache>
                <c:formatCode>0.00_ </c:formatCode>
                <c:ptCount val="15"/>
                <c:pt idx="0">
                  <c:v>82.653792488820386</c:v>
                </c:pt>
                <c:pt idx="1">
                  <c:v>83.161372390417583</c:v>
                </c:pt>
                <c:pt idx="2">
                  <c:v>77.785130290800566</c:v>
                </c:pt>
                <c:pt idx="3">
                  <c:v>74.898011486574489</c:v>
                </c:pt>
                <c:pt idx="4">
                  <c:v>75.70355888126619</c:v>
                </c:pt>
                <c:pt idx="5">
                  <c:v>73.895972431257718</c:v>
                </c:pt>
                <c:pt idx="6">
                  <c:v>73.456050093742164</c:v>
                </c:pt>
                <c:pt idx="7">
                  <c:v>72.675676935576249</c:v>
                </c:pt>
                <c:pt idx="8">
                  <c:v>71.594162804598668</c:v>
                </c:pt>
                <c:pt idx="9">
                  <c:v>69.682182509029587</c:v>
                </c:pt>
                <c:pt idx="10">
                  <c:v>62.496056650621099</c:v>
                </c:pt>
                <c:pt idx="11">
                  <c:v>66.871001050791563</c:v>
                </c:pt>
                <c:pt idx="12">
                  <c:v>67.868933083585702</c:v>
                </c:pt>
                <c:pt idx="13">
                  <c:v>68.506995082738712</c:v>
                </c:pt>
                <c:pt idx="14">
                  <c:v>67.56096098397083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F5B-42A4-9A8F-F14D3B363C79}"/>
            </c:ext>
          </c:extLst>
        </c:ser>
        <c:ser>
          <c:idx val="2"/>
          <c:order val="2"/>
          <c:tx>
            <c:v>全国平均</c:v>
          </c:tx>
          <c:spPr>
            <a:ln w="57150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Sheet1!$I$3:$I$17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Sheet1!$L$3:$L$17</c:f>
              <c:numCache>
                <c:formatCode>0.00_ </c:formatCode>
                <c:ptCount val="15"/>
                <c:pt idx="0">
                  <c:v>94.224616450559239</c:v>
                </c:pt>
                <c:pt idx="1">
                  <c:v>93.985769079464987</c:v>
                </c:pt>
                <c:pt idx="2">
                  <c:v>92.571792111187236</c:v>
                </c:pt>
                <c:pt idx="3">
                  <c:v>88.776647522632146</c:v>
                </c:pt>
                <c:pt idx="4">
                  <c:v>87.53700261399942</c:v>
                </c:pt>
                <c:pt idx="5">
                  <c:v>86.950390738060776</c:v>
                </c:pt>
                <c:pt idx="6">
                  <c:v>85.137771582387998</c:v>
                </c:pt>
                <c:pt idx="7">
                  <c:v>84.066014200729228</c:v>
                </c:pt>
                <c:pt idx="8">
                  <c:v>81.59951149425288</c:v>
                </c:pt>
                <c:pt idx="9">
                  <c:v>82.374534437175555</c:v>
                </c:pt>
                <c:pt idx="10">
                  <c:v>81.091455400849512</c:v>
                </c:pt>
                <c:pt idx="11">
                  <c:v>81.02179652132476</c:v>
                </c:pt>
                <c:pt idx="12">
                  <c:v>81.411147134547534</c:v>
                </c:pt>
                <c:pt idx="13">
                  <c:v>82.064018798716191</c:v>
                </c:pt>
                <c:pt idx="14">
                  <c:v>79.485512846198617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F5B-42A4-9A8F-F14D3B363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0027800"/>
        <c:axId val="353721160"/>
      </c:lineChart>
      <c:catAx>
        <c:axId val="36002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5372116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53721160"/>
        <c:scaling>
          <c:orientation val="minMax"/>
          <c:min val="50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_ " sourceLinked="0"/>
        <c:majorTickMark val="none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60027800"/>
        <c:crosses val="autoZero"/>
        <c:crossBetween val="between"/>
        <c:majorUnit val="1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02-457C-A286-EFA910D60DAE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02-457C-A286-EFA910D60DAE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02-457C-A286-EFA910D60DAE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02-457C-A286-EFA910D60DAE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702-457C-A286-EFA910D60DAE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702-457C-A286-EFA910D60DAE}"/>
              </c:ext>
            </c:extLst>
          </c:dPt>
          <c:dLbls>
            <c:dLbl>
              <c:idx val="0"/>
              <c:layout>
                <c:manualLayout>
                  <c:x val="-0.11095499301856"/>
                  <c:y val="4.5747346149521501E-2"/>
                </c:manualLayout>
              </c:layout>
              <c:tx>
                <c:rich>
                  <a:bodyPr/>
                  <a:lstStyle/>
                  <a:p>
                    <a:fld id="{94EA6FEA-3A86-4730-8CA6-FBC05BFEC252}" type="CATEGORYNAME">
                      <a:rPr lang="ja-JP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/>
                      <a:t>[分類名]</a:t>
                    </a:fld>
                    <a:r>
                      <a:rPr lang="ja-JP" altLang="en-US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fld id="{7534D0C6-9EDE-4989-97CD-3690F3EC8C73}" type="PERCENTAGE">
                      <a:rPr lang="en-US" altLang="ja-JP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/>
                      <a:t>[パーセンテージ]</a:t>
                    </a:fld>
                    <a:r>
                      <a:rPr lang="en-US" altLang="ja-JP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(</a:t>
                    </a:r>
                    <a:r>
                      <a:rPr lang="en-US" altLang="ja-JP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1,276</a:t>
                    </a:r>
                    <a:r>
                      <a:rPr lang="en-US" altLang="ja-JP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1064293964152902E-2"/>
                  <c:y val="-1.485134794858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A59764F4-826E-4C3C-A058-A0BF760259F4}" type="CATEGORYNAME">
                      <a:rPr lang="zh-TW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zh-TW" altLang="en-US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fld id="{775D6E0A-492B-436E-AF90-60BA92E2B77C}" type="PERCENTAGE">
                      <a:rPr lang="en-US" altLang="zh-TW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zh-TW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(387)</a:t>
                    </a:r>
                  </a:p>
                </c:rich>
              </c:tx>
              <c:spPr>
                <a:solidFill>
                  <a:schemeClr val="bg1">
                    <a:alpha val="8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702-457C-A286-EFA910D60DA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0857055422654102E-2"/>
                  <c:y val="-3.052066622218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388A23D5-EABA-4155-8908-07F662615521}" type="CATEGORYNAME">
                      <a:rPr lang="zh-TW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zh-TW" altLang="en-US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fld id="{F43C0820-B712-45E0-9170-CE6BCA9606EA}" type="PERCENTAGE">
                      <a:rPr lang="en-US" altLang="zh-TW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zh-TW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(413)</a:t>
                    </a:r>
                  </a:p>
                </c:rich>
              </c:tx>
              <c:spPr>
                <a:solidFill>
                  <a:schemeClr val="bg1">
                    <a:alpha val="8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702-457C-A286-EFA910D60DA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2856379764024E-2"/>
                  <c:y val="-7.70319396428170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FB1E0840-1B94-4B58-B4F2-1ECD00F42833}" type="CATEGORYNAME">
                      <a:rPr lang="zh-TW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zh-TW" altLang="en-US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fld id="{16CFE606-8706-4818-9636-491DFD581092}" type="PERCENTAGE">
                      <a:rPr lang="en-US" altLang="zh-TW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zh-TW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(543)</a:t>
                    </a:r>
                  </a:p>
                </c:rich>
              </c:tx>
              <c:spPr>
                <a:solidFill>
                  <a:schemeClr val="bg1">
                    <a:alpha val="8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702-457C-A286-EFA910D60DA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3267566301745201E-2"/>
                  <c:y val="-2.45367342317018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1A48807D-D49E-4ABB-842B-935EED2D3B57}" type="CATEGORYNAME">
                      <a:rPr lang="ja-JP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fld id="{CE43F24F-2F26-43E3-A88D-1704F347FB95}" type="PERCENTAGE">
                      <a:rPr lang="en-US" altLang="ja-JP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ja-JP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(558)</a:t>
                    </a:r>
                  </a:p>
                </c:rich>
              </c:tx>
              <c:spPr>
                <a:solidFill>
                  <a:schemeClr val="bg1">
                    <a:alpha val="8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702-457C-A286-EFA910D60DA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25272111641620154"/>
                  <c:y val="-9.32319884201373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E10B77E9-1D62-415A-9625-BF7049163CE3}" type="CATEGORYNAME">
                      <a:rPr lang="ja-JP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fld id="{395A5482-226C-47E0-9994-5ECC0981E1B0}" type="PERCENTAGE">
                      <a:rPr lang="en-US" altLang="ja-JP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r>
                      <a:rPr lang="en-US" altLang="ja-JP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(</a:t>
                    </a:r>
                    <a:r>
                      <a:rPr lang="en-US" altLang="ja-JP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3,381</a:t>
                    </a:r>
                    <a:r>
                      <a:rPr lang="en-US" altLang="ja-JP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bg1">
                    <a:alpha val="8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702-457C-A286-EFA910D60DAE}"/>
                </c:ext>
                <c:ext xmlns:c15="http://schemas.microsoft.com/office/drawing/2012/chart" uri="{CE6537A1-D6FC-4f65-9D91-7224C49458BB}">
                  <c15:layout>
                    <c:manualLayout>
                      <c:w val="0.24056375815369693"/>
                      <c:h val="0.27227603212334961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bg1">
                  <a:alpha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Sheet1!$A$5:$A$10</c:f>
              <c:strCache>
                <c:ptCount val="6"/>
                <c:pt idx="0">
                  <c:v>毎日飲む</c:v>
                </c:pt>
                <c:pt idx="1">
                  <c:v>週5～6日</c:v>
                </c:pt>
                <c:pt idx="2">
                  <c:v>週3～4日</c:v>
                </c:pt>
                <c:pt idx="3">
                  <c:v>週1～2日</c:v>
                </c:pt>
                <c:pt idx="4">
                  <c:v>月1～3日</c:v>
                </c:pt>
                <c:pt idx="5">
                  <c:v>飲まない/ほとんど飲まない</c:v>
                </c:pt>
              </c:strCache>
            </c:strRef>
          </c:cat>
          <c:val>
            <c:numRef>
              <c:f>Sheet1!$B$5:$B$10</c:f>
              <c:numCache>
                <c:formatCode>General</c:formatCode>
                <c:ptCount val="6"/>
                <c:pt idx="0">
                  <c:v>1276</c:v>
                </c:pt>
                <c:pt idx="1">
                  <c:v>387</c:v>
                </c:pt>
                <c:pt idx="2">
                  <c:v>413</c:v>
                </c:pt>
                <c:pt idx="3">
                  <c:v>543</c:v>
                </c:pt>
                <c:pt idx="4">
                  <c:v>558</c:v>
                </c:pt>
                <c:pt idx="5">
                  <c:v>3881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702-457C-A286-EFA910D60DA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2371271712146"/>
          <c:y val="2.8011192618382131E-2"/>
          <c:w val="0.83055849031808326"/>
          <c:h val="0.90289988261271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'Sheet3 (2)'!$J$5</c:f>
              <c:strCache>
                <c:ptCount val="1"/>
                <c:pt idx="0">
                  <c:v>コンビニエンスストア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'Sheet3 (2)'!$I$6:$I$9</c:f>
              <c:strCache>
                <c:ptCount val="4"/>
                <c:pt idx="0">
                  <c:v>2014年</c:v>
                </c:pt>
                <c:pt idx="1">
                  <c:v>2009年</c:v>
                </c:pt>
                <c:pt idx="2">
                  <c:v>2006年</c:v>
                </c:pt>
                <c:pt idx="3">
                  <c:v>2001年</c:v>
                </c:pt>
              </c:strCache>
            </c:strRef>
          </c:cat>
          <c:val>
            <c:numRef>
              <c:f>'Sheet3 (2)'!$J$6:$J$9</c:f>
              <c:numCache>
                <c:formatCode>#,##0</c:formatCode>
                <c:ptCount val="4"/>
                <c:pt idx="0">
                  <c:v>54645</c:v>
                </c:pt>
                <c:pt idx="1">
                  <c:v>47175</c:v>
                </c:pt>
                <c:pt idx="2" formatCode="General">
                  <c:v>36897</c:v>
                </c:pt>
                <c:pt idx="3" formatCode="General">
                  <c:v>17164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DE-4446-9B2B-0698FF6D51A6}"/>
            </c:ext>
          </c:extLst>
        </c:ser>
        <c:ser>
          <c:idx val="1"/>
          <c:order val="1"/>
          <c:tx>
            <c:strRef>
              <c:f>'Sheet3 (2)'!$K$5</c:f>
              <c:strCache>
                <c:ptCount val="1"/>
                <c:pt idx="0">
                  <c:v>一般酒販店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'Sheet3 (2)'!$I$6:$I$9</c:f>
              <c:strCache>
                <c:ptCount val="4"/>
                <c:pt idx="0">
                  <c:v>2014年</c:v>
                </c:pt>
                <c:pt idx="1">
                  <c:v>2009年</c:v>
                </c:pt>
                <c:pt idx="2">
                  <c:v>2006年</c:v>
                </c:pt>
                <c:pt idx="3">
                  <c:v>2001年</c:v>
                </c:pt>
              </c:strCache>
            </c:strRef>
          </c:cat>
          <c:val>
            <c:numRef>
              <c:f>'Sheet3 (2)'!$K$6:$K$9</c:f>
              <c:numCache>
                <c:formatCode>#,##0</c:formatCode>
                <c:ptCount val="4"/>
                <c:pt idx="0">
                  <c:v>48537</c:v>
                </c:pt>
                <c:pt idx="1">
                  <c:v>61768</c:v>
                </c:pt>
                <c:pt idx="2">
                  <c:v>71530</c:v>
                </c:pt>
                <c:pt idx="3">
                  <c:v>70967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DE-4446-9B2B-0698FF6D51A6}"/>
            </c:ext>
          </c:extLst>
        </c:ser>
        <c:ser>
          <c:idx val="2"/>
          <c:order val="2"/>
          <c:tx>
            <c:strRef>
              <c:f>'Sheet3 (2)'!$L$5</c:f>
              <c:strCache>
                <c:ptCount val="1"/>
                <c:pt idx="0">
                  <c:v>スーパーマーケット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'Sheet3 (2)'!$I$6:$I$9</c:f>
              <c:strCache>
                <c:ptCount val="4"/>
                <c:pt idx="0">
                  <c:v>2014年</c:v>
                </c:pt>
                <c:pt idx="1">
                  <c:v>2009年</c:v>
                </c:pt>
                <c:pt idx="2">
                  <c:v>2006年</c:v>
                </c:pt>
                <c:pt idx="3">
                  <c:v>2001年</c:v>
                </c:pt>
              </c:strCache>
            </c:strRef>
          </c:cat>
          <c:val>
            <c:numRef>
              <c:f>'Sheet3 (2)'!$L$6:$L$9</c:f>
              <c:numCache>
                <c:formatCode>General</c:formatCode>
                <c:ptCount val="4"/>
                <c:pt idx="0" formatCode="#,##0">
                  <c:v>20330</c:v>
                </c:pt>
                <c:pt idx="1">
                  <c:v>19998</c:v>
                </c:pt>
                <c:pt idx="2">
                  <c:v>16548</c:v>
                </c:pt>
                <c:pt idx="3" formatCode="#,##0">
                  <c:v>7360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DE-4446-9B2B-0698FF6D51A6}"/>
            </c:ext>
          </c:extLst>
        </c:ser>
        <c:ser>
          <c:idx val="3"/>
          <c:order val="3"/>
          <c:tx>
            <c:strRef>
              <c:f>'Sheet3 (2)'!$M$5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'Sheet3 (2)'!$I$6:$I$9</c:f>
              <c:strCache>
                <c:ptCount val="4"/>
                <c:pt idx="0">
                  <c:v>2014年</c:v>
                </c:pt>
                <c:pt idx="1">
                  <c:v>2009年</c:v>
                </c:pt>
                <c:pt idx="2">
                  <c:v>2006年</c:v>
                </c:pt>
                <c:pt idx="3">
                  <c:v>2001年</c:v>
                </c:pt>
              </c:strCache>
            </c:strRef>
          </c:cat>
          <c:val>
            <c:numRef>
              <c:f>'Sheet3 (2)'!$M$6:$M$9</c:f>
              <c:numCache>
                <c:formatCode>#,##0</c:formatCode>
                <c:ptCount val="4"/>
                <c:pt idx="0">
                  <c:v>39563</c:v>
                </c:pt>
                <c:pt idx="1">
                  <c:v>32308</c:v>
                </c:pt>
                <c:pt idx="2">
                  <c:v>20142</c:v>
                </c:pt>
                <c:pt idx="3">
                  <c:v>6140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DE-4446-9B2B-0698FF6D5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5915976"/>
        <c:axId val="425925776"/>
      </c:barChart>
      <c:catAx>
        <c:axId val="425915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25925776"/>
        <c:crosses val="autoZero"/>
        <c:auto val="1"/>
        <c:lblAlgn val="ctr"/>
        <c:lblOffset val="100"/>
        <c:noMultiLvlLbl val="0"/>
      </c:catAx>
      <c:valAx>
        <c:axId val="425925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25915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良かった</a:t>
            </a:r>
            <a:r>
              <a:rPr 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</a:t>
            </a:r>
          </a:p>
        </c:rich>
      </c:tx>
      <c:layout>
        <c:manualLayout>
          <c:xMode val="edge"/>
          <c:yMode val="edge"/>
          <c:x val="0.24511516954009599"/>
          <c:y val="1.53813324943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normalizeH="0" baseline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j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43099719185039143"/>
          <c:y val="0.29848486297140769"/>
          <c:w val="0.50286103753272304"/>
          <c:h val="0.666155314000059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仲が深まる</c:v>
                </c:pt>
                <c:pt idx="1">
                  <c:v>新しい交友関係</c:v>
                </c:pt>
                <c:pt idx="2">
                  <c:v>普段話さないことを話せる</c:v>
                </c:pt>
                <c:pt idx="3">
                  <c:v>美味しいお酒や食事</c:v>
                </c:pt>
                <c:pt idx="4">
                  <c:v>楽しい時間</c:v>
                </c:pt>
                <c:pt idx="5">
                  <c:v>日常の嫌なことを忘れる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A2-4682-BAE5-A61662AF1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353721552"/>
        <c:axId val="353724688"/>
      </c:barChart>
      <c:catAx>
        <c:axId val="353721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53724688"/>
        <c:crosses val="autoZero"/>
        <c:auto val="1"/>
        <c:lblAlgn val="ctr"/>
        <c:lblOffset val="100"/>
        <c:noMultiLvlLbl val="0"/>
      </c:catAx>
      <c:valAx>
        <c:axId val="3537246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53721552"/>
        <c:crosses val="autoZero"/>
        <c:crossBetween val="between"/>
        <c:majorUnit val="5"/>
      </c:valAx>
      <c:spPr>
        <a:solidFill>
          <a:schemeClr val="bg1">
            <a:alpha val="59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嫌だったこと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Sheet2!$A$2:$A$11</c:f>
              <c:strCache>
                <c:ptCount val="10"/>
                <c:pt idx="0">
                  <c:v>体調を崩す</c:v>
                </c:pt>
                <c:pt idx="1">
                  <c:v>費用が高い</c:v>
                </c:pt>
                <c:pt idx="2">
                  <c:v>粗相</c:v>
                </c:pt>
                <c:pt idx="3">
                  <c:v>介抱が嫌</c:v>
                </c:pt>
                <c:pt idx="4">
                  <c:v>飲みすぎて失敗</c:v>
                </c:pt>
                <c:pt idx="5">
                  <c:v>付き合いで強制される</c:v>
                </c:pt>
                <c:pt idx="6">
                  <c:v>人間関係の悪化</c:v>
                </c:pt>
                <c:pt idx="7">
                  <c:v>無理に飲まされる</c:v>
                </c:pt>
                <c:pt idx="8">
                  <c:v>翌日の虚無感</c:v>
                </c:pt>
                <c:pt idx="9">
                  <c:v>掃除（宅飲み）</c:v>
                </c:pt>
              </c:strCache>
            </c:strRef>
          </c:cat>
          <c:val>
            <c:numRef>
              <c:f>Sheet2!$B$2:$B$11</c:f>
              <c:numCache>
                <c:formatCode>General</c:formatCode>
                <c:ptCount val="10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E-4FB6-B185-3F37FF3E0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353726648"/>
        <c:axId val="353720768"/>
      </c:barChart>
      <c:catAx>
        <c:axId val="353726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53720768"/>
        <c:crosses val="autoZero"/>
        <c:auto val="1"/>
        <c:lblAlgn val="ctr"/>
        <c:lblOffset val="100"/>
        <c:noMultiLvlLbl val="0"/>
      </c:catAx>
      <c:valAx>
        <c:axId val="353720768"/>
        <c:scaling>
          <c:orientation val="minMax"/>
          <c:max val="2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5372664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良かった</a:t>
            </a:r>
            <a:r>
              <a:rPr 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</a:t>
            </a:r>
          </a:p>
        </c:rich>
      </c:tx>
      <c:layout>
        <c:manualLayout>
          <c:xMode val="edge"/>
          <c:yMode val="edge"/>
          <c:x val="0.24511516954009599"/>
          <c:y val="1.53813324943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normalizeH="0" baseline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j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仲が深まる</c:v>
                </c:pt>
                <c:pt idx="1">
                  <c:v>新しい交友関係</c:v>
                </c:pt>
                <c:pt idx="2">
                  <c:v>普段話さないことを話せる</c:v>
                </c:pt>
                <c:pt idx="3">
                  <c:v>美味しいお酒や食事</c:v>
                </c:pt>
                <c:pt idx="4">
                  <c:v>楽しい時間</c:v>
                </c:pt>
                <c:pt idx="5">
                  <c:v>日常の嫌なことを忘れる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48-425C-B0DE-0DBACDB10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53725080"/>
        <c:axId val="353727824"/>
      </c:barChart>
      <c:catAx>
        <c:axId val="3537250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53727824"/>
        <c:crosses val="autoZero"/>
        <c:auto val="1"/>
        <c:lblAlgn val="ctr"/>
        <c:lblOffset val="100"/>
        <c:noMultiLvlLbl val="0"/>
      </c:catAx>
      <c:valAx>
        <c:axId val="3537278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53725080"/>
        <c:crosses val="autoZero"/>
        <c:crossBetween val="between"/>
      </c:valAx>
      <c:spPr>
        <a:solidFill>
          <a:schemeClr val="bg1">
            <a:alpha val="59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b="1" dirty="0">
                <a:solidFill>
                  <a:schemeClr val="tx1"/>
                </a:solidFill>
              </a:rPr>
              <a:t>嫌だったこと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Sheet2!$A$2:$A$11</c:f>
              <c:strCache>
                <c:ptCount val="10"/>
                <c:pt idx="0">
                  <c:v>体調を崩す</c:v>
                </c:pt>
                <c:pt idx="1">
                  <c:v>費用が高い</c:v>
                </c:pt>
                <c:pt idx="2">
                  <c:v>粗相</c:v>
                </c:pt>
                <c:pt idx="3">
                  <c:v>介抱が嫌</c:v>
                </c:pt>
                <c:pt idx="4">
                  <c:v>飲みすぎて失敗</c:v>
                </c:pt>
                <c:pt idx="5">
                  <c:v>付き合いで強制される</c:v>
                </c:pt>
                <c:pt idx="6">
                  <c:v>人間関係の悪化</c:v>
                </c:pt>
                <c:pt idx="7">
                  <c:v>無理に飲まされる</c:v>
                </c:pt>
                <c:pt idx="8">
                  <c:v>翌日の虚無感</c:v>
                </c:pt>
                <c:pt idx="9">
                  <c:v>掃除（宅飲み）</c:v>
                </c:pt>
              </c:strCache>
            </c:strRef>
          </c:cat>
          <c:val>
            <c:numRef>
              <c:f>Sheet2!$B$2:$B$11</c:f>
              <c:numCache>
                <c:formatCode>General</c:formatCode>
                <c:ptCount val="10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A2-4768-8611-5B90FFCEE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3728216"/>
        <c:axId val="353723904"/>
      </c:barChart>
      <c:catAx>
        <c:axId val="353728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3723904"/>
        <c:crosses val="autoZero"/>
        <c:auto val="1"/>
        <c:lblAlgn val="ctr"/>
        <c:lblOffset val="100"/>
        <c:noMultiLvlLbl val="0"/>
      </c:catAx>
      <c:valAx>
        <c:axId val="353723904"/>
        <c:scaling>
          <c:orientation val="minMax"/>
          <c:max val="2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372821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091575762332"/>
          <c:y val="3.8950366908428694E-2"/>
          <c:w val="0.83330695581656944"/>
          <c:h val="0.83085446887313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'Sheet2 (2)'!$B$2</c:f>
              <c:strCache>
                <c:ptCount val="1"/>
                <c:pt idx="0">
                  <c:v>毎日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'Sheet2 (2)'!$C$1:$I$1</c:f>
              <c:strCache>
                <c:ptCount val="7"/>
                <c:pt idx="0">
                  <c:v>70代~(n=1,816)</c:v>
                </c:pt>
                <c:pt idx="1">
                  <c:v>60代(n=1,541)</c:v>
                </c:pt>
                <c:pt idx="2">
                  <c:v>50代(n=1,105)</c:v>
                </c:pt>
                <c:pt idx="3">
                  <c:v>40代(n=1,212)</c:v>
                </c:pt>
                <c:pt idx="4">
                  <c:v>30代(n=832)</c:v>
                </c:pt>
                <c:pt idx="5">
                  <c:v>20代(n=552)</c:v>
                </c:pt>
                <c:pt idx="6">
                  <c:v>全体(n=7,058)</c:v>
                </c:pt>
              </c:strCache>
            </c:strRef>
          </c:cat>
          <c:val>
            <c:numRef>
              <c:f>'Sheet2 (2)'!$C$2:$I$2</c:f>
              <c:numCache>
                <c:formatCode>General</c:formatCode>
                <c:ptCount val="7"/>
                <c:pt idx="0">
                  <c:v>17.399999999999999</c:v>
                </c:pt>
                <c:pt idx="1">
                  <c:v>23.9</c:v>
                </c:pt>
                <c:pt idx="2">
                  <c:v>24.1</c:v>
                </c:pt>
                <c:pt idx="3">
                  <c:v>17.2</c:v>
                </c:pt>
                <c:pt idx="4">
                  <c:v>12.3</c:v>
                </c:pt>
                <c:pt idx="5">
                  <c:v>2.7</c:v>
                </c:pt>
                <c:pt idx="6">
                  <c:v>18.100000000000001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99-4D7F-818F-91E4ABFB87AC}"/>
            </c:ext>
          </c:extLst>
        </c:ser>
        <c:ser>
          <c:idx val="1"/>
          <c:order val="1"/>
          <c:tx>
            <c:strRef>
              <c:f>'Sheet2 (2)'!$B$3</c:f>
              <c:strCache>
                <c:ptCount val="1"/>
                <c:pt idx="0">
                  <c:v>週５～６日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'Sheet2 (2)'!$C$1:$I$1</c:f>
              <c:strCache>
                <c:ptCount val="7"/>
                <c:pt idx="0">
                  <c:v>70代~(n=1,816)</c:v>
                </c:pt>
                <c:pt idx="1">
                  <c:v>60代(n=1,541)</c:v>
                </c:pt>
                <c:pt idx="2">
                  <c:v>50代(n=1,105)</c:v>
                </c:pt>
                <c:pt idx="3">
                  <c:v>40代(n=1,212)</c:v>
                </c:pt>
                <c:pt idx="4">
                  <c:v>30代(n=832)</c:v>
                </c:pt>
                <c:pt idx="5">
                  <c:v>20代(n=552)</c:v>
                </c:pt>
                <c:pt idx="6">
                  <c:v>全体(n=7,058)</c:v>
                </c:pt>
              </c:strCache>
            </c:strRef>
          </c:cat>
          <c:val>
            <c:numRef>
              <c:f>'Sheet2 (2)'!$C$3:$I$3</c:f>
              <c:numCache>
                <c:formatCode>General</c:formatCode>
                <c:ptCount val="7"/>
                <c:pt idx="0">
                  <c:v>4</c:v>
                </c:pt>
                <c:pt idx="1">
                  <c:v>5.8</c:v>
                </c:pt>
                <c:pt idx="2">
                  <c:v>7</c:v>
                </c:pt>
                <c:pt idx="3">
                  <c:v>7.7</c:v>
                </c:pt>
                <c:pt idx="4">
                  <c:v>5.9</c:v>
                </c:pt>
                <c:pt idx="5">
                  <c:v>1.1000000000000001</c:v>
                </c:pt>
                <c:pt idx="6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99-4D7F-818F-91E4ABFB87AC}"/>
            </c:ext>
          </c:extLst>
        </c:ser>
        <c:ser>
          <c:idx val="2"/>
          <c:order val="2"/>
          <c:tx>
            <c:strRef>
              <c:f>'Sheet2 (2)'!$B$4</c:f>
              <c:strCache>
                <c:ptCount val="1"/>
                <c:pt idx="0">
                  <c:v>週３～４日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'Sheet2 (2)'!$C$1:$I$1</c:f>
              <c:strCache>
                <c:ptCount val="7"/>
                <c:pt idx="0">
                  <c:v>70代~(n=1,816)</c:v>
                </c:pt>
                <c:pt idx="1">
                  <c:v>60代(n=1,541)</c:v>
                </c:pt>
                <c:pt idx="2">
                  <c:v>50代(n=1,105)</c:v>
                </c:pt>
                <c:pt idx="3">
                  <c:v>40代(n=1,212)</c:v>
                </c:pt>
                <c:pt idx="4">
                  <c:v>30代(n=832)</c:v>
                </c:pt>
                <c:pt idx="5">
                  <c:v>20代(n=552)</c:v>
                </c:pt>
                <c:pt idx="6">
                  <c:v>全体(n=7,058)</c:v>
                </c:pt>
              </c:strCache>
            </c:strRef>
          </c:cat>
          <c:val>
            <c:numRef>
              <c:f>'Sheet2 (2)'!$C$4:$I$4</c:f>
              <c:numCache>
                <c:formatCode>General</c:formatCode>
                <c:ptCount val="7"/>
                <c:pt idx="0">
                  <c:v>3.9</c:v>
                </c:pt>
                <c:pt idx="1">
                  <c:v>5.5</c:v>
                </c:pt>
                <c:pt idx="2">
                  <c:v>7.8</c:v>
                </c:pt>
                <c:pt idx="3">
                  <c:v>7.3</c:v>
                </c:pt>
                <c:pt idx="4">
                  <c:v>6.3</c:v>
                </c:pt>
                <c:pt idx="5">
                  <c:v>5.8</c:v>
                </c:pt>
                <c:pt idx="6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99-4D7F-818F-91E4ABFB87AC}"/>
            </c:ext>
          </c:extLst>
        </c:ser>
        <c:ser>
          <c:idx val="3"/>
          <c:order val="3"/>
          <c:tx>
            <c:strRef>
              <c:f>'Sheet2 (2)'!$B$5</c:f>
              <c:strCache>
                <c:ptCount val="1"/>
                <c:pt idx="0">
                  <c:v>週１～２日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'Sheet2 (2)'!$C$1:$I$1</c:f>
              <c:strCache>
                <c:ptCount val="7"/>
                <c:pt idx="0">
                  <c:v>70代~(n=1,816)</c:v>
                </c:pt>
                <c:pt idx="1">
                  <c:v>60代(n=1,541)</c:v>
                </c:pt>
                <c:pt idx="2">
                  <c:v>50代(n=1,105)</c:v>
                </c:pt>
                <c:pt idx="3">
                  <c:v>40代(n=1,212)</c:v>
                </c:pt>
                <c:pt idx="4">
                  <c:v>30代(n=832)</c:v>
                </c:pt>
                <c:pt idx="5">
                  <c:v>20代(n=552)</c:v>
                </c:pt>
                <c:pt idx="6">
                  <c:v>全体(n=7,058)</c:v>
                </c:pt>
              </c:strCache>
            </c:strRef>
          </c:cat>
          <c:val>
            <c:numRef>
              <c:f>'Sheet2 (2)'!$C$5:$I$5</c:f>
              <c:numCache>
                <c:formatCode>General</c:formatCode>
                <c:ptCount val="7"/>
                <c:pt idx="0">
                  <c:v>3.7</c:v>
                </c:pt>
                <c:pt idx="1">
                  <c:v>6.2</c:v>
                </c:pt>
                <c:pt idx="2">
                  <c:v>8.8000000000000007</c:v>
                </c:pt>
                <c:pt idx="3">
                  <c:v>9.3000000000000007</c:v>
                </c:pt>
                <c:pt idx="4">
                  <c:v>10.9</c:v>
                </c:pt>
                <c:pt idx="5">
                  <c:v>14.1</c:v>
                </c:pt>
                <c:pt idx="6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99-4D7F-818F-91E4ABFB87AC}"/>
            </c:ext>
          </c:extLst>
        </c:ser>
        <c:ser>
          <c:idx val="4"/>
          <c:order val="4"/>
          <c:tx>
            <c:strRef>
              <c:f>'Sheet2 (2)'!$B$6</c:f>
              <c:strCache>
                <c:ptCount val="1"/>
                <c:pt idx="0">
                  <c:v>月に１～３日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'Sheet2 (2)'!$C$1:$I$1</c:f>
              <c:strCache>
                <c:ptCount val="7"/>
                <c:pt idx="0">
                  <c:v>70代~(n=1,816)</c:v>
                </c:pt>
                <c:pt idx="1">
                  <c:v>60代(n=1,541)</c:v>
                </c:pt>
                <c:pt idx="2">
                  <c:v>50代(n=1,105)</c:v>
                </c:pt>
                <c:pt idx="3">
                  <c:v>40代(n=1,212)</c:v>
                </c:pt>
                <c:pt idx="4">
                  <c:v>30代(n=832)</c:v>
                </c:pt>
                <c:pt idx="5">
                  <c:v>20代(n=552)</c:v>
                </c:pt>
                <c:pt idx="6">
                  <c:v>全体(n=7,058)</c:v>
                </c:pt>
              </c:strCache>
            </c:strRef>
          </c:cat>
          <c:val>
            <c:numRef>
              <c:f>'Sheet2 (2)'!$C$6:$I$6</c:f>
              <c:numCache>
                <c:formatCode>General</c:formatCode>
                <c:ptCount val="7"/>
                <c:pt idx="0">
                  <c:v>5.8</c:v>
                </c:pt>
                <c:pt idx="1">
                  <c:v>5.8</c:v>
                </c:pt>
                <c:pt idx="2">
                  <c:v>7.5</c:v>
                </c:pt>
                <c:pt idx="3">
                  <c:v>8.1999999999999993</c:v>
                </c:pt>
                <c:pt idx="4">
                  <c:v>10.1</c:v>
                </c:pt>
                <c:pt idx="5">
                  <c:v>17.8</c:v>
                </c:pt>
                <c:pt idx="6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99-4D7F-818F-91E4ABFB87AC}"/>
            </c:ext>
          </c:extLst>
        </c:ser>
        <c:ser>
          <c:idx val="5"/>
          <c:order val="5"/>
          <c:tx>
            <c:strRef>
              <c:f>'Sheet2 (2)'!$B$7</c:f>
              <c:strCache>
                <c:ptCount val="1"/>
                <c:pt idx="0">
                  <c:v>飲まない /ほとんど飲まない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'Sheet2 (2)'!$C$1:$I$1</c:f>
              <c:strCache>
                <c:ptCount val="7"/>
                <c:pt idx="0">
                  <c:v>70代~(n=1,816)</c:v>
                </c:pt>
                <c:pt idx="1">
                  <c:v>60代(n=1,541)</c:v>
                </c:pt>
                <c:pt idx="2">
                  <c:v>50代(n=1,105)</c:v>
                </c:pt>
                <c:pt idx="3">
                  <c:v>40代(n=1,212)</c:v>
                </c:pt>
                <c:pt idx="4">
                  <c:v>30代(n=832)</c:v>
                </c:pt>
                <c:pt idx="5">
                  <c:v>20代(n=552)</c:v>
                </c:pt>
                <c:pt idx="6">
                  <c:v>全体(n=7,058)</c:v>
                </c:pt>
              </c:strCache>
            </c:strRef>
          </c:cat>
          <c:val>
            <c:numRef>
              <c:f>'Sheet2 (2)'!$C$7:$I$7</c:f>
              <c:numCache>
                <c:formatCode>General</c:formatCode>
                <c:ptCount val="7"/>
                <c:pt idx="0">
                  <c:v>65.2</c:v>
                </c:pt>
                <c:pt idx="1">
                  <c:v>52.8</c:v>
                </c:pt>
                <c:pt idx="2">
                  <c:v>44.900000000000006</c:v>
                </c:pt>
                <c:pt idx="3">
                  <c:v>50.2</c:v>
                </c:pt>
                <c:pt idx="4">
                  <c:v>54.6</c:v>
                </c:pt>
                <c:pt idx="5">
                  <c:v>58.5</c:v>
                </c:pt>
                <c:pt idx="6">
                  <c:v>54.900000000000006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99-4D7F-818F-91E4ABFB8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25920288"/>
        <c:axId val="425925384"/>
      </c:barChart>
      <c:catAx>
        <c:axId val="425920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5925384"/>
        <c:crosses val="autoZero"/>
        <c:auto val="1"/>
        <c:lblAlgn val="ctr"/>
        <c:lblOffset val="100"/>
        <c:noMultiLvlLbl val="0"/>
      </c:catAx>
      <c:valAx>
        <c:axId val="425925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2592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0.5721</cdr:x>
      <cdr:y>0.07457</cdr:y>
    </cdr:from>
    <cdr:to>
      <cdr:x>0.8909</cdr:x>
      <cdr:y>0.24271</cdr:y>
    </cdr:to>
    <cdr:sp macro="" textlink="">
      <cdr:nvSpPr>
        <cdr:cNvPr id="2" name="角丸四角形 1"/>
        <cdr:cNvSpPr/>
      </cdr:nvSpPr>
      <cdr:spPr>
        <a:xfrm xmlns:a="http://schemas.openxmlformats.org/drawingml/2006/main">
          <a:off x="4963757" y="367748"/>
          <a:ext cx="2766060" cy="82910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rgbClr val="ED7D3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バー・キャバレー</a:t>
          </a:r>
          <a:endParaRPr lang="en-US" altLang="ja-JP" sz="2400" dirty="0" smtClean="0">
            <a:solidFill>
              <a:schemeClr val="tx1">
                <a:lumMod val="95000"/>
                <a:lumOff val="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r>
            <a:rPr lang="ja-JP" alt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ナイトクラブ</a:t>
          </a:r>
          <a:endParaRPr lang="ja-JP" altLang="en-US" sz="2400" dirty="0">
            <a:solidFill>
              <a:schemeClr val="tx1">
                <a:lumMod val="95000"/>
                <a:lumOff val="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0.62918</cdr:x>
      <cdr:y>0.24364</cdr:y>
    </cdr:from>
    <cdr:to>
      <cdr:x>0.65959</cdr:x>
      <cdr:y>0.40238</cdr:y>
    </cdr:to>
    <cdr:sp macro="" textlink="">
      <cdr:nvSpPr>
        <cdr:cNvPr id="3" name="フリーフォーム 2"/>
        <cdr:cNvSpPr/>
      </cdr:nvSpPr>
      <cdr:spPr>
        <a:xfrm xmlns:a="http://schemas.openxmlformats.org/drawingml/2006/main" rot="7501772">
          <a:off x="5199578" y="1460905"/>
          <a:ext cx="782806" cy="263909"/>
        </a:xfrm>
        <a:custGeom xmlns:a="http://schemas.openxmlformats.org/drawingml/2006/main">
          <a:avLst/>
          <a:gdLst>
            <a:gd name="connsiteX0" fmla="*/ 1028700 w 1028700"/>
            <a:gd name="connsiteY0" fmla="*/ 309607 h 401047"/>
            <a:gd name="connsiteX1" fmla="*/ 537210 w 1028700"/>
            <a:gd name="connsiteY1" fmla="*/ 997 h 401047"/>
            <a:gd name="connsiteX2" fmla="*/ 0 w 1028700"/>
            <a:gd name="connsiteY2" fmla="*/ 401047 h 40104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028700" h="401047">
              <a:moveTo>
                <a:pt x="1028700" y="309607"/>
              </a:moveTo>
              <a:cubicBezTo>
                <a:pt x="868680" y="147682"/>
                <a:pt x="708660" y="-14243"/>
                <a:pt x="537210" y="997"/>
              </a:cubicBezTo>
              <a:cubicBezTo>
                <a:pt x="365760" y="16237"/>
                <a:pt x="182880" y="208642"/>
                <a:pt x="0" y="401047"/>
              </a:cubicBezTo>
            </a:path>
          </a:pathLst>
        </a:custGeom>
        <a:noFill xmlns:a="http://schemas.openxmlformats.org/drawingml/2006/main"/>
        <a:ln xmlns:a="http://schemas.openxmlformats.org/drawingml/2006/main" w="38100">
          <a:solidFill>
            <a:srgbClr val="ED7D3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0.07256</cdr:y>
    </cdr:from>
    <cdr:to>
      <cdr:x>0.15841</cdr:x>
      <cdr:y>0.14608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0" y="355725"/>
          <a:ext cx="1296140" cy="360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20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</cdr:x>
      <cdr:y>0.03408</cdr:y>
    </cdr:from>
    <cdr:to>
      <cdr:x>0.14625</cdr:x>
      <cdr:y>0.11919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0" y="150150"/>
          <a:ext cx="1337310" cy="375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(L/</a:t>
          </a:r>
          <a:r>
            <a: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年・人</a:t>
          </a:r>
          <a:r>
            <a: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)</a:t>
          </a:r>
          <a:endParaRPr lang="ja-JP" altLang="en-US" sz="18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0.23952</cdr:x>
      <cdr:y>0.0282</cdr:y>
    </cdr:from>
    <cdr:to>
      <cdr:x>0.76048</cdr:x>
      <cdr:y>0.9718</cdr:y>
    </cdr:to>
    <cdr:sp macro="" textlink="">
      <cdr:nvSpPr>
        <cdr:cNvPr id="7" name="部分円 6"/>
        <cdr:cNvSpPr/>
      </cdr:nvSpPr>
      <cdr:spPr>
        <a:xfrm xmlns:a="http://schemas.openxmlformats.org/drawingml/2006/main">
          <a:off x="2183711" y="142478"/>
          <a:ext cx="4749608" cy="4766572"/>
        </a:xfrm>
        <a:prstGeom xmlns:a="http://schemas.openxmlformats.org/drawingml/2006/main" prst="pie">
          <a:avLst>
            <a:gd name="adj1" fmla="val 4249794"/>
            <a:gd name="adj2" fmla="val 16200000"/>
          </a:avLst>
        </a:prstGeom>
        <a:noFill xmlns:a="http://schemas.openxmlformats.org/drawingml/2006/main"/>
        <a:ln xmlns:a="http://schemas.openxmlformats.org/drawingml/2006/main" w="762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 dirty="0"/>
        </a:p>
      </cdr:txBody>
    </cdr:sp>
  </cdr:relSizeAnchor>
  <cdr:relSizeAnchor xmlns:cdr="http://schemas.openxmlformats.org/drawingml/2006/chartDrawing">
    <cdr:from>
      <cdr:x>0.79293</cdr:x>
      <cdr:y>0.91659</cdr:y>
    </cdr:from>
    <cdr:to>
      <cdr:x>0.937</cdr:x>
      <cdr:y>0.99167</cdr:y>
    </cdr:to>
    <cdr:sp macro="" textlink="">
      <cdr:nvSpPr>
        <cdr:cNvPr id="8" name="テキスト ボックス 7"/>
        <cdr:cNvSpPr txBox="1"/>
      </cdr:nvSpPr>
      <cdr:spPr>
        <a:xfrm xmlns:a="http://schemas.openxmlformats.org/drawingml/2006/main">
          <a:off x="7229209" y="4630196"/>
          <a:ext cx="1313490" cy="379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Ｎ＝</a:t>
          </a:r>
          <a:r>
            <a: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7,058</a:t>
          </a:r>
          <a:endParaRPr lang="ja-JP" altLang="en-US" sz="18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0.33318</cdr:x>
      <cdr:y>0.60537</cdr:y>
    </cdr:from>
    <cdr:to>
      <cdr:x>0.36795</cdr:x>
      <cdr:y>0.73955</cdr:y>
    </cdr:to>
    <cdr:cxnSp macro="">
      <cdr:nvCxnSpPr>
        <cdr:cNvPr id="3" name="直線コネクタ 2"/>
        <cdr:cNvCxnSpPr/>
      </cdr:nvCxnSpPr>
      <cdr:spPr>
        <a:xfrm xmlns:a="http://schemas.openxmlformats.org/drawingml/2006/main">
          <a:off x="3030713" y="2715772"/>
          <a:ext cx="316230" cy="60198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0.52334</cdr:x>
      <cdr:y>0.1561</cdr:y>
    </cdr:from>
    <cdr:to>
      <cdr:x>0.61633</cdr:x>
      <cdr:y>0.29368</cdr:y>
    </cdr:to>
    <cdr:cxnSp macro="">
      <cdr:nvCxnSpPr>
        <cdr:cNvPr id="8" name="直線コネクタ 7"/>
        <cdr:cNvCxnSpPr/>
      </cdr:nvCxnSpPr>
      <cdr:spPr>
        <a:xfrm xmlns:a="http://schemas.openxmlformats.org/drawingml/2006/main">
          <a:off x="4760453" y="700282"/>
          <a:ext cx="845820" cy="61722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0.61591</cdr:x>
      <cdr:y>0.38031</cdr:y>
    </cdr:from>
    <cdr:to>
      <cdr:x>0.61821</cdr:x>
      <cdr:y>0.51704</cdr:y>
    </cdr:to>
    <cdr:cxnSp macro="">
      <cdr:nvCxnSpPr>
        <cdr:cNvPr id="11" name="直線コネクタ 10"/>
        <cdr:cNvCxnSpPr/>
      </cdr:nvCxnSpPr>
      <cdr:spPr>
        <a:xfrm xmlns:a="http://schemas.openxmlformats.org/drawingml/2006/main">
          <a:off x="5602463" y="1706122"/>
          <a:ext cx="20955" cy="61341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0.59204</cdr:x>
      <cdr:y>0.6065</cdr:y>
    </cdr:from>
    <cdr:to>
      <cdr:x>0.61856</cdr:x>
      <cdr:y>0.73898</cdr:y>
    </cdr:to>
    <cdr:cxnSp macro="">
      <cdr:nvCxnSpPr>
        <cdr:cNvPr id="14" name="直線コネクタ 13"/>
        <cdr:cNvCxnSpPr/>
      </cdr:nvCxnSpPr>
      <cdr:spPr>
        <a:xfrm xmlns:a="http://schemas.openxmlformats.org/drawingml/2006/main" flipH="1">
          <a:off x="5385293" y="2720852"/>
          <a:ext cx="241300" cy="59436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0.55643</cdr:x>
      <cdr:y>0.1561</cdr:y>
    </cdr:from>
    <cdr:to>
      <cdr:x>0.69172</cdr:x>
      <cdr:y>0.29028</cdr:y>
    </cdr:to>
    <cdr:cxnSp macro="">
      <cdr:nvCxnSpPr>
        <cdr:cNvPr id="17" name="直線コネクタ 16"/>
        <cdr:cNvCxnSpPr/>
      </cdr:nvCxnSpPr>
      <cdr:spPr>
        <a:xfrm xmlns:a="http://schemas.openxmlformats.org/drawingml/2006/main">
          <a:off x="5061443" y="700282"/>
          <a:ext cx="1230603" cy="601964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0.69256</cdr:x>
      <cdr:y>0.38031</cdr:y>
    </cdr:from>
    <cdr:to>
      <cdr:x>0.71043</cdr:x>
      <cdr:y>0.51704</cdr:y>
    </cdr:to>
    <cdr:cxnSp macro="">
      <cdr:nvCxnSpPr>
        <cdr:cNvPr id="20" name="直線コネクタ 19"/>
        <cdr:cNvCxnSpPr/>
      </cdr:nvCxnSpPr>
      <cdr:spPr>
        <a:xfrm xmlns:a="http://schemas.openxmlformats.org/drawingml/2006/main">
          <a:off x="6299693" y="1706122"/>
          <a:ext cx="162560" cy="61341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0.68642</cdr:x>
      <cdr:y>0.60537</cdr:y>
    </cdr:from>
    <cdr:to>
      <cdr:x>0.71071</cdr:x>
      <cdr:y>0.73898</cdr:y>
    </cdr:to>
    <cdr:cxnSp macro="">
      <cdr:nvCxnSpPr>
        <cdr:cNvPr id="23" name="直線コネクタ 22"/>
        <cdr:cNvCxnSpPr/>
      </cdr:nvCxnSpPr>
      <cdr:spPr>
        <a:xfrm xmlns:a="http://schemas.openxmlformats.org/drawingml/2006/main" flipH="1">
          <a:off x="6243813" y="2715772"/>
          <a:ext cx="220981" cy="59944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0.14844</cdr:x>
      <cdr:y>0.41135</cdr:y>
    </cdr:from>
    <cdr:to>
      <cdr:x>0.29851</cdr:x>
      <cdr:y>0.52249</cdr:y>
    </cdr:to>
    <cdr:sp macro="" textlink="">
      <cdr:nvSpPr>
        <cdr:cNvPr id="25" name="テキスト ボックス 24"/>
        <cdr:cNvSpPr txBox="1"/>
      </cdr:nvSpPr>
      <cdr:spPr>
        <a:xfrm xmlns:a="http://schemas.openxmlformats.org/drawingml/2006/main">
          <a:off x="1201863" y="1845399"/>
          <a:ext cx="1214976" cy="498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0.11046</cdr:x>
      <cdr:y>0.3961</cdr:y>
    </cdr:from>
    <cdr:to>
      <cdr:x>0.29716</cdr:x>
      <cdr:y>0.53459</cdr:y>
    </cdr:to>
    <cdr:sp macro="" textlink="">
      <cdr:nvSpPr>
        <cdr:cNvPr id="26" name="テキスト ボックス 25"/>
        <cdr:cNvSpPr txBox="1"/>
      </cdr:nvSpPr>
      <cdr:spPr>
        <a:xfrm xmlns:a="http://schemas.openxmlformats.org/drawingml/2006/main">
          <a:off x="1004755" y="1776988"/>
          <a:ext cx="1698266" cy="621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rPr>
            <a:t>コンビニエンスストア</a:t>
          </a:r>
          <a:endParaRPr lang="ja-JP" alt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0.40085</cdr:x>
      <cdr:y>0.41684</cdr:y>
    </cdr:from>
    <cdr:to>
      <cdr:x>0.53902</cdr:x>
      <cdr:y>0.48051</cdr:y>
    </cdr:to>
    <cdr:sp macro="" textlink="">
      <cdr:nvSpPr>
        <cdr:cNvPr id="27" name="テキスト ボックス 26"/>
        <cdr:cNvSpPr txBox="1"/>
      </cdr:nvSpPr>
      <cdr:spPr>
        <a:xfrm xmlns:a="http://schemas.openxmlformats.org/drawingml/2006/main">
          <a:off x="3646231" y="1870010"/>
          <a:ext cx="1256862" cy="285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rPr>
            <a:t>一般酒販店</a:t>
          </a:r>
        </a:p>
      </cdr:txBody>
    </cdr:sp>
  </cdr:relSizeAnchor>
  <cdr:relSizeAnchor xmlns:cdr="http://schemas.openxmlformats.org/drawingml/2006/chartDrawing">
    <cdr:from>
      <cdr:x>0.63091</cdr:x>
      <cdr:y>0.41135</cdr:y>
    </cdr:from>
    <cdr:to>
      <cdr:x>0.72093</cdr:x>
      <cdr:y>0.54592</cdr:y>
    </cdr:to>
    <cdr:sp macro="" textlink="">
      <cdr:nvSpPr>
        <cdr:cNvPr id="28" name="テキスト ボックス 27"/>
        <cdr:cNvSpPr txBox="1"/>
      </cdr:nvSpPr>
      <cdr:spPr>
        <a:xfrm xmlns:a="http://schemas.openxmlformats.org/drawingml/2006/main">
          <a:off x="5738884" y="1845399"/>
          <a:ext cx="818865" cy="603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6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0.59945</cdr:x>
      <cdr:y>0.38983</cdr:y>
    </cdr:from>
    <cdr:to>
      <cdr:x>0.73374</cdr:x>
      <cdr:y>0.5244</cdr:y>
    </cdr:to>
    <cdr:sp macro="" textlink="">
      <cdr:nvSpPr>
        <cdr:cNvPr id="29" name="テキスト ボックス 28"/>
        <cdr:cNvSpPr txBox="1"/>
      </cdr:nvSpPr>
      <cdr:spPr>
        <a:xfrm xmlns:a="http://schemas.openxmlformats.org/drawingml/2006/main">
          <a:off x="5452706" y="1748848"/>
          <a:ext cx="1221533" cy="603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rPr>
            <a:t>スーパーマーケット</a:t>
          </a:r>
        </a:p>
      </cdr:txBody>
    </cdr:sp>
  </cdr:relSizeAnchor>
  <cdr:relSizeAnchor xmlns:cdr="http://schemas.openxmlformats.org/drawingml/2006/chartDrawing">
    <cdr:from>
      <cdr:x>0.74117</cdr:x>
      <cdr:y>0.4175</cdr:y>
    </cdr:from>
    <cdr:to>
      <cdr:x>0.83134</cdr:x>
      <cdr:y>0.48703</cdr:y>
    </cdr:to>
    <cdr:sp macro="" textlink="">
      <cdr:nvSpPr>
        <cdr:cNvPr id="30" name="テキスト ボックス 29"/>
        <cdr:cNvSpPr txBox="1"/>
      </cdr:nvSpPr>
      <cdr:spPr>
        <a:xfrm xmlns:a="http://schemas.openxmlformats.org/drawingml/2006/main">
          <a:off x="6741856" y="1872961"/>
          <a:ext cx="820217" cy="311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rPr>
            <a:t>その他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0.14826</cdr:x>
      <cdr:y>0.48668</cdr:y>
    </cdr:from>
    <cdr:to>
      <cdr:x>0.21305</cdr:x>
      <cdr:y>0.53599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360186" y="2578630"/>
          <a:ext cx="594415" cy="261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毎日</a:t>
          </a:r>
          <a:endParaRPr lang="ja-JP" altLang="en-US" sz="1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0.21693</cdr:x>
      <cdr:y>0.48668</cdr:y>
    </cdr:from>
    <cdr:to>
      <cdr:x>0.31802</cdr:x>
      <cdr:y>0.54318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1990231" y="2578630"/>
          <a:ext cx="927448" cy="299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週</a:t>
          </a:r>
          <a:r>
            <a: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5~6</a:t>
          </a:r>
          <a:r>
            <a:rPr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日</a:t>
          </a:r>
          <a:endParaRPr lang="ja-JP" altLang="en-US" sz="1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0.30456</cdr:x>
      <cdr:y>0.48668</cdr:y>
    </cdr:from>
    <cdr:to>
      <cdr:x>0.40978</cdr:x>
      <cdr:y>0.5377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2794168" y="2578630"/>
          <a:ext cx="965339" cy="270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週</a:t>
          </a:r>
          <a:r>
            <a: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3~4</a:t>
          </a:r>
          <a:r>
            <a:rPr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日</a:t>
          </a:r>
          <a:endParaRPr lang="ja-JP" altLang="en-US" sz="1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0.38703</cdr:x>
      <cdr:y>0.48668</cdr:y>
    </cdr:from>
    <cdr:to>
      <cdr:x>0.49226</cdr:x>
      <cdr:y>0.5377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3550799" y="2578630"/>
          <a:ext cx="965431" cy="270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週</a:t>
          </a:r>
          <a:r>
            <a: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1~2</a:t>
          </a:r>
          <a:r>
            <a:rPr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日</a:t>
          </a:r>
          <a:endParaRPr lang="ja-JP" altLang="en-US" sz="1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0.47271</cdr:x>
      <cdr:y>0.48668</cdr:y>
    </cdr:from>
    <cdr:to>
      <cdr:x>0.56629</cdr:x>
      <cdr:y>0.53599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4336851" y="2578630"/>
          <a:ext cx="858547" cy="261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月</a:t>
          </a:r>
          <a:r>
            <a: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1~3</a:t>
          </a:r>
          <a:r>
            <a:rPr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日</a:t>
          </a:r>
          <a:endParaRPr lang="ja-JP" altLang="en-US" sz="1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0.64138</cdr:x>
      <cdr:y>0.48668</cdr:y>
    </cdr:from>
    <cdr:to>
      <cdr:x>0.70617</cdr:x>
      <cdr:y>0.536</cdr:y>
    </cdr:to>
    <cdr:sp macro="" textlink="">
      <cdr:nvSpPr>
        <cdr:cNvPr id="7" name="テキスト ボックス 1"/>
        <cdr:cNvSpPr txBox="1"/>
      </cdr:nvSpPr>
      <cdr:spPr>
        <a:xfrm xmlns:a="http://schemas.openxmlformats.org/drawingml/2006/main">
          <a:off x="5884315" y="2578630"/>
          <a:ext cx="594415" cy="26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ほとんど飲まない</a:t>
          </a:r>
          <a:endParaRPr lang="ja-JP" altLang="en-US" sz="1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</cdr:x>
      <cdr:y>0.86677</cdr:y>
    </cdr:from>
    <cdr:to>
      <cdr:x>0.10556</cdr:x>
      <cdr:y>0.91948</cdr:y>
    </cdr:to>
    <cdr:sp macro="" textlink="">
      <cdr:nvSpPr>
        <cdr:cNvPr id="8" name="テキスト ボックス 7"/>
        <cdr:cNvSpPr txBox="1"/>
      </cdr:nvSpPr>
      <cdr:spPr>
        <a:xfrm xmlns:a="http://schemas.openxmlformats.org/drawingml/2006/main">
          <a:off x="0" y="4592565"/>
          <a:ext cx="994296" cy="279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2015</a:t>
          </a:r>
          <a:r>
            <a:rPr lang="ja-JP" altLang="en-US" sz="1600" b="1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年</a:t>
          </a:r>
          <a:endParaRPr lang="ja-JP" altLang="en-US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98898-0880-4BD1-8667-29183BD05AB5}" type="datetimeFigureOut">
              <a:rPr kumimoji="1" lang="ja-JP" altLang="en-US" smtClean="0"/>
              <a:t>2017/5/15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2E711-DD55-4D7D-B567-024CD3FD16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34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E711-DD55-4D7D-B567-024CD3FD160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55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E711-DD55-4D7D-B567-024CD3FD160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47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E711-DD55-4D7D-B567-024CD3FD160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3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E711-DD55-4D7D-B567-024CD3FD160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77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E711-DD55-4D7D-B567-024CD3FD160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943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E711-DD55-4D7D-B567-024CD3FD160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872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E711-DD55-4D7D-B567-024CD3FD160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47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21D2-B46B-43C4-ABC1-093AF11513A9}" type="datetime1">
              <a:rPr kumimoji="1" lang="ja-JP" altLang="en-US" smtClean="0"/>
              <a:t>2017/5/15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25836"/>
            <a:ext cx="460435" cy="232164"/>
          </a:xfrm>
        </p:spPr>
        <p:txBody>
          <a:bodyPr/>
          <a:lstStyle>
            <a:lvl1pPr>
              <a:defRPr sz="1050" b="1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7718CC9B-2CC5-42B3-82AA-278B1252963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915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E5DE-AB2B-4CE2-A183-D0E7BA3F5363}" type="datetime1">
              <a:rPr kumimoji="1" lang="ja-JP" altLang="en-US" smtClean="0"/>
              <a:t>2017/5/15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CC9B-2CC5-42B3-82AA-278B1252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85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DB1-DCA7-4317-9558-FA3A2F7DDDB1}" type="datetime1">
              <a:rPr kumimoji="1" lang="ja-JP" altLang="en-US" smtClean="0"/>
              <a:t>2017/5/15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CC9B-2CC5-42B3-82AA-278B1252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798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E2EE-67E1-4559-8A40-0EC49A0E9C2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0" y="6596767"/>
            <a:ext cx="494941" cy="249417"/>
          </a:xfrm>
        </p:spPr>
        <p:txBody>
          <a:bodyPr/>
          <a:lstStyle>
            <a:lvl1pPr>
              <a:defRPr sz="1050" b="1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AA52F857-E401-4BB2-BA50-D5CC599F5C2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712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86A-6BB1-4ABB-9C16-B722D735A40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F857-E401-4BB2-BA50-D5CC599F5C2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6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2B29-69E8-487E-AFB2-F901973ECA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F857-E401-4BB2-BA50-D5CC599F5C2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52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B657-CAC8-47D2-8881-CDFBBA72D99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F857-E401-4BB2-BA50-D5CC599F5C2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75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8534-B1F6-46C0-A4F6-5F103C2C5E5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F857-E401-4BB2-BA50-D5CC599F5C2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57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3DA8-E86D-4359-98AD-EA29F64EEA6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F857-E401-4BB2-BA50-D5CC599F5C2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73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85DE-C0E0-4DD3-8E9A-29E516F8F38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F857-E401-4BB2-BA50-D5CC599F5C2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01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C29-68BE-4278-9DEE-2B066709AA9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F857-E401-4BB2-BA50-D5CC599F5C2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EC7-F693-4C0C-9973-30F1BA2115ED}" type="datetime1">
              <a:rPr kumimoji="1" lang="ja-JP" altLang="en-US" smtClean="0"/>
              <a:t>2017/5/15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CC9B-2CC5-42B3-82AA-278B1252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360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CE42-8EDC-4662-822F-BD3F8C428C1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F857-E401-4BB2-BA50-D5CC599F5C2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81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BF9-064E-4965-BAD1-706E281A7D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F857-E401-4BB2-BA50-D5CC599F5C2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3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AF86-3A63-4154-9FB2-15A5FF97397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F857-E401-4BB2-BA50-D5CC599F5C2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79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3130-3681-440A-A557-30F9A21936C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20C7-8C87-45F7-9479-13519FE00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63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3CC6-77E0-4197-A48F-73724EA0BFE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20C7-8C87-45F7-9479-13519FE00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75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4E24-3CD2-4BE1-9858-A7B0785C99E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20C7-8C87-45F7-9479-13519FE00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98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1B0C-0D96-4982-B77E-3F9BC470648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20C7-8C87-45F7-9479-13519FE00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40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52DA-E3AC-4B05-B9F0-7C2B4418BE8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20C7-8C87-45F7-9479-13519FE00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98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4768-62A9-4512-84B8-74D04EAE3FC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20C7-8C87-45F7-9479-13519FE00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42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506C-18A5-4720-980B-D2B747976D5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20C7-8C87-45F7-9479-13519FE00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4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EECC-EC92-4455-934A-7DA8DFEBBEFF}" type="datetime1">
              <a:rPr kumimoji="1" lang="ja-JP" altLang="en-US" smtClean="0"/>
              <a:t>2017/5/15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CC9B-2CC5-42B3-82AA-278B1252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228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3F11-1917-4B2E-A62C-4CFA7852CB1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20C7-8C87-45F7-9479-13519FE00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81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6C43-CED5-4838-84A8-86334F01D2D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20C7-8C87-45F7-9479-13519FE00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06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8688-DD18-4266-8D70-650C2CC3F8F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20C7-8C87-45F7-9479-13519FE00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7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C48E-18CB-4EB6-935E-B4BEDF54088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20C7-8C87-45F7-9479-13519FE00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59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7A42-D3D3-434F-8618-A742AC15C2A9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" y="6492875"/>
            <a:ext cx="481693" cy="365125"/>
          </a:xfrm>
        </p:spPr>
        <p:txBody>
          <a:bodyPr/>
          <a:lstStyle>
            <a:lvl1pPr>
              <a:defRPr sz="1050" b="1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37BA193F-3057-417F-9597-0475566DE24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112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308C-846B-4476-AD85-6A4331994C15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193F-3057-417F-9597-0475566DE24F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19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CD1E-43BC-47F7-8DD8-A6EC4FFC49B0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193F-3057-417F-9597-0475566DE24F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37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79CF-F516-4B93-9152-03DC7EB93A29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193F-3057-417F-9597-0475566DE24F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01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EAD0-E529-4F11-ABA7-1979B61F1CDC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193F-3057-417F-9597-0475566DE24F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12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5CD-333B-4D4E-9620-AF9C73D07173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193F-3057-417F-9597-0475566DE24F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3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2A7D-0E86-4D80-8BE0-262E42E69922}" type="datetime1">
              <a:rPr kumimoji="1" lang="ja-JP" altLang="en-US" smtClean="0"/>
              <a:t>2017/5/15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CC9B-2CC5-42B3-82AA-278B1252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120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68F0-E4F8-42C9-8A7E-E3DA9860EB33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8330" y="6692599"/>
            <a:ext cx="475530" cy="165401"/>
          </a:xfrm>
        </p:spPr>
        <p:txBody>
          <a:bodyPr/>
          <a:lstStyle>
            <a:lvl1pPr>
              <a:defRPr sz="1050" b="1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37BA193F-3057-417F-9597-0475566DE24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462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6F14-4FFF-4147-93FE-12FA6351774A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193F-3057-417F-9597-0475566DE24F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41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82F0-7D6A-489B-A9E6-6C810D1C542E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193F-3057-417F-9597-0475566DE24F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16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F24C-279A-4D25-B4D8-AD5BE6BAEAC9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193F-3057-417F-9597-0475566DE24F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91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206A-33CF-4987-8EEF-500CACFB3CF0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193F-3057-417F-9597-0475566DE24F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37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15CF-E179-4AA4-A1A1-2C956851AA17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8674"/>
            <a:ext cx="457200" cy="225604"/>
          </a:xfrm>
        </p:spPr>
        <p:txBody>
          <a:bodyPr/>
          <a:lstStyle>
            <a:lvl1pPr>
              <a:defRPr sz="1000" b="1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B17BF5AC-B412-4A85-BAC2-443D607A09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0887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D96C-D4D7-4965-91EF-E2A3552C16BE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F5AC-B412-4A85-BAC2-443D607A099E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362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F3E8-4B03-428B-9BED-607E21BCA0EC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F5AC-B412-4A85-BAC2-443D607A099E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50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DD36-3274-4F3D-AF69-04CE3A7A2CA0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F5AC-B412-4A85-BAC2-443D607A099E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82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1C99-DB33-472F-B8E2-361584E6E17A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F5AC-B412-4A85-BAC2-443D607A099E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2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6EA2-F30A-4EF2-84C0-F88554C2D808}" type="datetime1">
              <a:rPr kumimoji="1" lang="ja-JP" altLang="en-US" smtClean="0"/>
              <a:t>2017/5/15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CC9B-2CC5-42B3-82AA-278B1252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48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02E6-042A-46D1-9E3F-0A0484F7DADE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F5AC-B412-4A85-BAC2-443D607A099E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633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13EC-4749-46B3-BAF9-4917ECEC34D6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F5AC-B412-4A85-BAC2-443D607A099E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37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1D4-4279-47B1-99DC-77FC63789F0E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F5AC-B412-4A85-BAC2-443D607A099E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251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C392-D10B-4DD6-A3BB-BB4D5BDB7F40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F5AC-B412-4A85-BAC2-443D607A099E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01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4C02-6DE3-4478-8CA5-645B07E25B95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F5AC-B412-4A85-BAC2-443D607A099E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28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DD0C-57BA-468A-B98B-CD240DEA94D3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F5AC-B412-4A85-BAC2-443D607A099E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233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EC92-3076-4B4E-91F9-A6451D79D0C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0" y="6599956"/>
            <a:ext cx="477328" cy="243037"/>
          </a:xfrm>
        </p:spPr>
        <p:txBody>
          <a:bodyPr/>
          <a:lstStyle>
            <a:lvl1pPr>
              <a:defRPr sz="1050" b="1">
                <a:ln>
                  <a:noFill/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2CEE5B5F-88E6-1543-AF96-9F9E25B2F38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7620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3967-FE79-434C-93DA-68E65E4BDD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-8626" y="6673281"/>
            <a:ext cx="465826" cy="96388"/>
          </a:xfrm>
        </p:spPr>
        <p:txBody>
          <a:bodyPr/>
          <a:lstStyle>
            <a:lvl1pPr>
              <a:defRPr sz="1050" b="1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2CEE5B5F-88E6-1543-AF96-9F9E25B2F38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63459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8700-379C-4590-983C-F0D8A7C575A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B5F-88E6-1543-AF96-9F9E25B2F38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57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892E-5745-48E2-AB16-FB9685CCA6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B5F-88E6-1543-AF96-9F9E25B2F38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7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6D6B-6232-4DC0-A1EF-FCB69157E7D3}" type="datetime1">
              <a:rPr kumimoji="1" lang="ja-JP" altLang="en-US" smtClean="0"/>
              <a:t>2017/5/15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CC9B-2CC5-42B3-82AA-278B1252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8153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8F08-5CC9-4110-9A3F-43E2D4F25D8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B5F-88E6-1543-AF96-9F9E25B2F38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52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12F1-CF4C-4D7C-9F4A-958BB311668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B5F-88E6-1543-AF96-9F9E25B2F38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517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47EF-A3C6-4EC3-8CDE-7877B15F6B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B5F-88E6-1543-AF96-9F9E25B2F38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339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3075-17BF-4704-9946-EF5F13CB59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B5F-88E6-1543-AF96-9F9E25B2F38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58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4087-5F23-44C9-AD4D-74DBC4DB93B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B5F-88E6-1543-AF96-9F9E25B2F38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399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1CB-2C28-4B25-8E45-8DDC2984A20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B5F-88E6-1543-AF96-9F9E25B2F38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18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2CFC-8C04-43CF-AA58-B9784DE18F2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B5F-88E6-1543-AF96-9F9E25B2F38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142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FF55-8074-46F6-905A-293361048BD3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1330"/>
            <a:ext cx="443182" cy="260291"/>
          </a:xfrm>
        </p:spPr>
        <p:txBody>
          <a:bodyPr/>
          <a:lstStyle>
            <a:lvl1pPr>
              <a:defRPr sz="1050" b="1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47DC4997-4B35-411E-99B6-50DECB7BE91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72293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5DB2-3408-4CE9-B104-F3A080B7D712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4997-4B35-411E-99B6-50DECB7BE91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654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8F4A-ED0E-4FA4-B222-E801A917AB23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4997-4B35-411E-99B6-50DECB7BE91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6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0140-FB22-47F7-BFBD-70CA6A4476A4}" type="datetime1">
              <a:rPr kumimoji="1" lang="ja-JP" altLang="en-US" smtClean="0"/>
              <a:t>2017/5/15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CC9B-2CC5-42B3-82AA-278B1252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3938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B0A3-EA08-4F72-8B11-C277E2F80CE3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4997-4B35-411E-99B6-50DECB7BE91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017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FC5B-F244-4518-92D7-79CDB9D60280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4997-4B35-411E-99B6-50DECB7BE91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842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AA3-D92A-4DCC-B856-3495689B4955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4997-4B35-411E-99B6-50DECB7BE91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879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D74A-D134-4259-BE55-706B617F3C74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4997-4B35-411E-99B6-50DECB7BE91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675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7E8F-5735-4CF2-B9DF-B10D557FE1C4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4997-4B35-411E-99B6-50DECB7BE91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957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9EB8-600B-4C3A-9990-F4A0AB083776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4997-4B35-411E-99B6-50DECB7BE91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178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FB7-679D-426C-88C3-19AA86876845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4997-4B35-411E-99B6-50DECB7BE91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155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AE09-9BE1-4220-BCCF-AE366A545553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4997-4B35-411E-99B6-50DECB7BE91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1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352-BF1B-4639-8625-D5A3367AA60C}" type="datetime1">
              <a:rPr kumimoji="1" lang="ja-JP" altLang="en-US" smtClean="0"/>
              <a:t>2017/5/15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CC9B-2CC5-42B3-82AA-278B1252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01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067F-9EAB-4AB5-A92C-6C604703BC6E}" type="datetime1">
              <a:rPr kumimoji="1" lang="ja-JP" altLang="en-US" smtClean="0"/>
              <a:t>2017/5/15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CC9B-2CC5-42B3-82AA-278B1252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73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AD20-58BA-4270-8194-EA5B2FE6409F}" type="datetime1">
              <a:rPr kumimoji="1" lang="ja-JP" altLang="en-US" smtClean="0"/>
              <a:t>2017/5/15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8CC9B-2CC5-42B3-82AA-278B1252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00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CA81-3C47-480B-A318-9BF12D884C3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2F857-E401-4BB2-BA50-D5CC599F5C2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0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9F5CE-B410-450C-A21E-F4B97966469E}" type="datetime1">
              <a:rPr kumimoji="0"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220C7-8C87-45F7-9479-13519FE00982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4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7C51B84-B4D1-42BF-B6C8-318BEC7B8FC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7BA193F-3057-417F-9597-0475566DE24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4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2791B91-D2EE-49BB-9986-7B71C1A1664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17BF5AC-B412-4A85-BAC2-443D607A099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3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64DED9A-E0E3-4302-8DD9-F5787A8261D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EE5B5F-88E6-1543-AF96-9F9E25B2F38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D9977D2-5D2C-4780-8EA9-167C994A991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7DC4997-4B35-411E-99B6-50DECB7BE9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7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package" Target="../embeddings/Microsoft_Excel_Worksheet12.xlsx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Excel_Worksheet13.xlsx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Excel_Worksheet15.xlsx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Excel_Worksheet18.xlsx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7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3.xml"/><Relationship Id="rId5" Type="http://schemas.openxmlformats.org/officeDocument/2006/relationships/package" Target="../embeddings/Microsoft_Excel_Worksheet20.xlsx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Excel_Worksheet23.xlsx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png"/><Relationship Id="rId5" Type="http://schemas.openxmlformats.org/officeDocument/2006/relationships/package" Target="../embeddings/Microsoft_Excel_Worksheet26.xlsx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png"/><Relationship Id="rId5" Type="http://schemas.openxmlformats.org/officeDocument/2006/relationships/package" Target="../embeddings/Microsoft_Excel_Worksheet28.xlsx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png"/><Relationship Id="rId5" Type="http://schemas.openxmlformats.org/officeDocument/2006/relationships/package" Target="../embeddings/Microsoft_Excel_Worksheet31.xlsx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2.xls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png"/><Relationship Id="rId5" Type="http://schemas.openxmlformats.org/officeDocument/2006/relationships/package" Target="../embeddings/Microsoft_Excel_Worksheet33.xlsx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package" Target="../embeddings/Microsoft_Excel_Worksheet40.xlsx"/><Relationship Id="rId7" Type="http://schemas.openxmlformats.org/officeDocument/2006/relationships/image" Target="../media/image38.jp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7.jpg"/><Relationship Id="rId5" Type="http://schemas.openxmlformats.org/officeDocument/2006/relationships/package" Target="../embeddings/Microsoft_Excel_Worksheet41.xlsx"/><Relationship Id="rId4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7.vml"/><Relationship Id="rId5" Type="http://schemas.openxmlformats.org/officeDocument/2006/relationships/package" Target="../embeddings/Microsoft_Excel_Worksheet44.xlsx"/><Relationship Id="rId4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3.wdp"/><Relationship Id="rId3" Type="http://schemas.openxmlformats.org/officeDocument/2006/relationships/package" Target="../embeddings/Microsoft_Excel_Worksheet3.xlsx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11" Type="http://schemas.microsoft.com/office/2007/relationships/hdphoto" Target="../media/hdphoto2.wdp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1.emf"/><Relationship Id="rId9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8.vml"/><Relationship Id="rId6" Type="http://schemas.openxmlformats.org/officeDocument/2006/relationships/package" Target="../embeddings/Microsoft_Excel_Worksheet46.xlsx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45.xls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9.vml"/><Relationship Id="rId6" Type="http://schemas.openxmlformats.org/officeDocument/2006/relationships/chart" Target="../charts/chart5.xml"/><Relationship Id="rId5" Type="http://schemas.openxmlformats.org/officeDocument/2006/relationships/package" Target="../embeddings/Microsoft_Excel_Worksheet48.xlsx"/><Relationship Id="rId4" Type="http://schemas.openxmlformats.org/officeDocument/2006/relationships/image" Target="../media/image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30.vml"/><Relationship Id="rId6" Type="http://schemas.openxmlformats.org/officeDocument/2006/relationships/chart" Target="../charts/chart7.xml"/><Relationship Id="rId5" Type="http://schemas.openxmlformats.org/officeDocument/2006/relationships/package" Target="../embeddings/Microsoft_Excel_Worksheet50.xlsx"/><Relationship Id="rId4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31.vml"/><Relationship Id="rId6" Type="http://schemas.openxmlformats.org/officeDocument/2006/relationships/chart" Target="../charts/chart8.xml"/><Relationship Id="rId5" Type="http://schemas.openxmlformats.org/officeDocument/2006/relationships/package" Target="../embeddings/Microsoft_Excel_Worksheet52.xlsx"/><Relationship Id="rId4" Type="http://schemas.openxmlformats.org/officeDocument/2006/relationships/image" Target="../media/image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32.vml"/><Relationship Id="rId5" Type="http://schemas.openxmlformats.org/officeDocument/2006/relationships/package" Target="../embeddings/Microsoft_Excel_Worksheet54.xlsx"/><Relationship Id="rId4" Type="http://schemas.openxmlformats.org/officeDocument/2006/relationships/image" Target="../media/image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3.vml"/><Relationship Id="rId6" Type="http://schemas.openxmlformats.org/officeDocument/2006/relationships/chart" Target="../charts/chart9.xml"/><Relationship Id="rId5" Type="http://schemas.openxmlformats.org/officeDocument/2006/relationships/package" Target="../embeddings/Microsoft_Excel_Worksheet56.xlsx"/><Relationship Id="rId4" Type="http://schemas.openxmlformats.org/officeDocument/2006/relationships/image" Target="../media/image1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package" Target="../embeddings/Microsoft_Excel_Worksheet58.xlsx"/><Relationship Id="rId7" Type="http://schemas.openxmlformats.org/officeDocument/2006/relationships/chart" Target="../charts/chart11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4.vml"/><Relationship Id="rId6" Type="http://schemas.openxmlformats.org/officeDocument/2006/relationships/chart" Target="../charts/chart10.xml"/><Relationship Id="rId5" Type="http://schemas.openxmlformats.org/officeDocument/2006/relationships/package" Target="../embeddings/Microsoft_Excel_Worksheet59.xlsx"/><Relationship Id="rId4" Type="http://schemas.openxmlformats.org/officeDocument/2006/relationships/image" Target="../media/image1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12.xml"/><Relationship Id="rId7" Type="http://schemas.openxmlformats.org/officeDocument/2006/relationships/package" Target="../embeddings/Microsoft_Excel_Worksheet64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Excel_Worksheet63.xlsx"/><Relationship Id="rId4" Type="http://schemas.openxmlformats.org/officeDocument/2006/relationships/chart" Target="../charts/char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package" Target="../embeddings/Microsoft_Excel_Worksheet7.xlsx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Excel_Worksheet9.xlsx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package" Target="../embeddings/Microsoft_Excel_Worksheet10.xlsx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Excel_Worksheet11.xlsx"/><Relationship Id="rId4" Type="http://schemas.openxmlformats.org/officeDocument/2006/relationships/image" Target="../media/image1.emf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732287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Worksheet" r:id="rId4" imgW="12138554" imgH="5707270" progId="Excel.Sheet.12">
                  <p:embed/>
                </p:oleObj>
              </mc:Choice>
              <mc:Fallback>
                <p:oleObj name="Worksheet" r:id="rId4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4130041" y="47053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sz="1350">
              <a:solidFill>
                <a:prstClr val="black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2029528" y="1918299"/>
            <a:ext cx="5503430" cy="2573727"/>
            <a:chOff x="2412940" y="1813647"/>
            <a:chExt cx="7337907" cy="3431636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2412940" y="2115874"/>
              <a:ext cx="7337907" cy="2628339"/>
              <a:chOff x="2412940" y="2115874"/>
              <a:chExt cx="7337907" cy="2628339"/>
            </a:xfrm>
          </p:grpSpPr>
          <p:sp>
            <p:nvSpPr>
              <p:cNvPr id="11" name="テキスト ボックス 10"/>
              <p:cNvSpPr txBox="1"/>
              <p:nvPr/>
            </p:nvSpPr>
            <p:spPr>
              <a:xfrm>
                <a:off x="3939396" y="2115874"/>
                <a:ext cx="4313208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0" b="1" spc="-75" dirty="0">
                    <a:ln w="38100">
                      <a:solidFill>
                        <a:srgbClr val="FF097A"/>
                      </a:solidFill>
                    </a:ln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飲み屋は</a:t>
                </a:r>
                <a:endParaRPr lang="en-US" altLang="ja-JP" sz="6000" b="1" spc="-75" dirty="0">
                  <a:ln w="38100">
                    <a:solidFill>
                      <a:srgbClr val="FF097A"/>
                    </a:solidFill>
                  </a:ln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2412940" y="3389996"/>
                <a:ext cx="7337907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6000" b="1" spc="-75" dirty="0">
                    <a:ln w="38100" cmpd="sng">
                      <a:solidFill>
                        <a:srgbClr val="FF097A"/>
                      </a:solidFill>
                    </a:ln>
                    <a:solidFill>
                      <a:prstClr val="white"/>
                    </a:solidFill>
                    <a:effectLst>
                      <a:outerShdw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減</a:t>
                </a:r>
                <a:r>
                  <a:rPr lang="ja-JP" altLang="en-US" sz="6000" b="1" spc="-75" dirty="0">
                    <a:ln w="38100" cmpd="sng">
                      <a:solidFill>
                        <a:srgbClr val="FF097A"/>
                      </a:solidFill>
                    </a:ln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るが役に立つ</a:t>
                </a:r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4465956" y="3079821"/>
                <a:ext cx="105600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i="1" dirty="0">
                    <a:ln w="12700">
                      <a:solidFill>
                        <a:srgbClr val="FF097A"/>
                      </a:solidFill>
                    </a:ln>
                    <a:solidFill>
                      <a:srgbClr val="FFCB2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Let’s </a:t>
                </a:r>
                <a:endParaRPr lang="ja-JP" altLang="en-US" b="1" i="1" dirty="0">
                  <a:ln w="12700">
                    <a:solidFill>
                      <a:srgbClr val="FF097A"/>
                    </a:solidFill>
                  </a:ln>
                  <a:solidFill>
                    <a:srgbClr val="FFCB25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5377556" y="3079819"/>
                <a:ext cx="115180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i="1" dirty="0">
                    <a:ln w="12700">
                      <a:solidFill>
                        <a:srgbClr val="FF097A"/>
                      </a:solidFill>
                    </a:ln>
                    <a:solidFill>
                      <a:srgbClr val="FFCB2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drink </a:t>
                </a:r>
                <a:endParaRPr lang="ja-JP" altLang="en-US" b="1" i="1" dirty="0">
                  <a:ln w="12700">
                    <a:solidFill>
                      <a:srgbClr val="FF097A"/>
                    </a:solidFill>
                  </a:ln>
                  <a:solidFill>
                    <a:srgbClr val="FFCB25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6418956" y="3079819"/>
                <a:ext cx="55675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i="1" dirty="0">
                    <a:ln w="12700">
                      <a:solidFill>
                        <a:srgbClr val="FF097A"/>
                      </a:solidFill>
                    </a:ln>
                    <a:solidFill>
                      <a:srgbClr val="FFCB2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in </a:t>
                </a:r>
                <a:endParaRPr lang="ja-JP" altLang="en-US" b="1" i="1" dirty="0">
                  <a:ln w="12700">
                    <a:solidFill>
                      <a:srgbClr val="FF097A"/>
                    </a:solidFill>
                  </a:ln>
                  <a:solidFill>
                    <a:srgbClr val="FFCB25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6898930" y="3079819"/>
                <a:ext cx="98410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i="1" dirty="0">
                    <a:ln w="12700">
                      <a:solidFill>
                        <a:srgbClr val="FF097A"/>
                      </a:solidFill>
                    </a:ln>
                    <a:solidFill>
                      <a:srgbClr val="FFCB2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bar! </a:t>
                </a:r>
                <a:endParaRPr lang="ja-JP" altLang="en-US" b="1" i="1" dirty="0">
                  <a:ln w="12700">
                    <a:solidFill>
                      <a:srgbClr val="FF097A"/>
                    </a:solidFill>
                  </a:ln>
                  <a:solidFill>
                    <a:srgbClr val="FFCB25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3724705" y="4629730"/>
              <a:ext cx="474258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ln w="19050">
                    <a:solidFill>
                      <a:srgbClr val="FF097A"/>
                    </a:solidFill>
                  </a:ln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～居酒屋で飲んでいけ～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583617" y="1813647"/>
              <a:ext cx="302476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b="1" dirty="0">
                  <a:ln>
                    <a:solidFill>
                      <a:srgbClr val="FF097A"/>
                    </a:solidFill>
                  </a:ln>
                  <a:solidFill>
                    <a:srgbClr val="FF097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2017</a:t>
              </a:r>
              <a:r>
                <a:rPr lang="ja-JP" altLang="en-US" sz="1350" b="1" dirty="0">
                  <a:ln>
                    <a:solidFill>
                      <a:srgbClr val="FF097A"/>
                    </a:solidFill>
                  </a:ln>
                  <a:solidFill>
                    <a:srgbClr val="FF097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サステナ班 中間発表</a:t>
              </a: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7334295" y="511683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135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42662" y="5310022"/>
            <a:ext cx="87716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班長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副班長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資料</a:t>
            </a:r>
            <a:r>
              <a:rPr lang="en-US" altLang="ja-JP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DB</a:t>
            </a:r>
          </a:p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印刷機器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書記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PPT</a:t>
            </a:r>
            <a:endParaRPr lang="ja-JP" altLang="en-US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43053" y="5311996"/>
            <a:ext cx="110959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御手洗 陽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山本 翔太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藤本 遼太郎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下津 大輔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井上 歩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蓮沼 舜矢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96891" y="5310022"/>
            <a:ext cx="16408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大橋 瑞生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河村 涼平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佐竹 篤紀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谷口 守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川崎 薫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744873" y="5310022"/>
            <a:ext cx="1219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班員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班員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班員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担当指導教員</a:t>
            </a:r>
            <a:endParaRPr lang="en-US" altLang="ja-JP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350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</a:t>
            </a:r>
            <a:endParaRPr lang="ja-JP" altLang="en-US" sz="1350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47450" y="5012187"/>
            <a:ext cx="13210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b="1" dirty="0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2017/05/16</a:t>
            </a:r>
            <a:endParaRPr kumimoji="1" lang="ja-JP" altLang="en-US" sz="13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F857-E401-4BB2-BA50-D5CC599F5C21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1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593711"/>
              </p:ext>
            </p:extLst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998306"/>
              </p:ext>
            </p:extLst>
          </p:nvPr>
        </p:nvGraphicFramePr>
        <p:xfrm>
          <a:off x="0" y="2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67419" y="28467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問題提起</a:t>
            </a:r>
            <a:endParaRPr kumimoji="1" lang="en-US" altLang="ja-JP" sz="4000" b="1" dirty="0">
              <a:ln w="25400">
                <a:solidFill>
                  <a:srgbClr val="FF097A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456" y="169171"/>
            <a:ext cx="1811492" cy="7744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7419" y="1182989"/>
            <a:ext cx="5761747" cy="717920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latin typeface="メイリオ"/>
                <a:ea typeface="メイリオ"/>
                <a:cs typeface="メイリオ"/>
              </a:rPr>
              <a:t>⑶ </a:t>
            </a:r>
            <a:r>
              <a:rPr kumimoji="1" lang="ja-JP" altLang="en-US" sz="4000" dirty="0">
                <a:latin typeface="メイリオ"/>
                <a:ea typeface="メイリオ"/>
                <a:cs typeface="メイリオ"/>
              </a:rPr>
              <a:t>街のにぎわいの喪失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891263"/>
            <a:ext cx="4454461" cy="65934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>
                <a:latin typeface="メイリオ"/>
                <a:ea typeface="メイリオ"/>
                <a:cs typeface="メイリオ"/>
              </a:rPr>
              <a:t>居酒屋が街から減ると</a:t>
            </a:r>
            <a:r>
              <a:rPr lang="en-US" altLang="ja-JP" sz="2800" dirty="0">
                <a:latin typeface="メイリオ"/>
                <a:ea typeface="メイリオ"/>
                <a:cs typeface="メイリオ"/>
              </a:rPr>
              <a:t>…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4025" y="234659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メイリオ"/>
                <a:ea typeface="メイリオ"/>
                <a:cs typeface="メイリオ"/>
              </a:rPr>
              <a:t>夜に人が出歩かなくなり、</a:t>
            </a:r>
            <a:endParaRPr lang="en-US" altLang="ja-JP" sz="28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82397" y="2849283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/>
                <a:ea typeface="メイリオ"/>
                <a:cs typeface="メイリオ"/>
              </a:rPr>
              <a:t>街から活気が失われていく</a:t>
            </a:r>
          </a:p>
        </p:txBody>
      </p:sp>
      <p:pic>
        <p:nvPicPr>
          <p:cNvPr id="9" name="図 8" descr="シャッター街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r="14309"/>
          <a:stretch/>
        </p:blipFill>
        <p:spPr>
          <a:xfrm>
            <a:off x="4782666" y="3372503"/>
            <a:ext cx="2735522" cy="2499386"/>
          </a:xfrm>
          <a:prstGeom prst="rect">
            <a:avLst/>
          </a:prstGeom>
        </p:spPr>
      </p:pic>
      <p:pic>
        <p:nvPicPr>
          <p:cNvPr id="11" name="図 10" descr="繁華街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5" b="-1416"/>
          <a:stretch/>
        </p:blipFill>
        <p:spPr>
          <a:xfrm>
            <a:off x="1717982" y="3372504"/>
            <a:ext cx="2643210" cy="255133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013673" y="6119336"/>
            <a:ext cx="8130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メイリオ"/>
                <a:ea typeface="メイリオ"/>
                <a:cs typeface="メイリオ"/>
              </a:rPr>
              <a:t>画像：</a:t>
            </a:r>
            <a:r>
              <a:rPr lang="en-US" altLang="ja-JP" sz="1050" dirty="0" smtClean="0">
                <a:latin typeface="メイリオ"/>
                <a:ea typeface="メイリオ"/>
                <a:cs typeface="メイリオ"/>
              </a:rPr>
              <a:t>http</a:t>
            </a:r>
            <a:r>
              <a:rPr lang="en-US" altLang="ja-JP" sz="1050" dirty="0">
                <a:latin typeface="メイリオ"/>
                <a:ea typeface="メイリオ"/>
                <a:cs typeface="メイリオ"/>
              </a:rPr>
              <a:t>://free-materials.com/%E5%95%86%E5%BA%97%E8%A1%97%E3%83%BB%E3%82%B7%E3%83%A3%E3%83%83%E3%82%BF%E3%83%BC%E9%80%9A%E3%82%8A02/</a:t>
            </a:r>
          </a:p>
          <a:p>
            <a:r>
              <a:rPr lang="en-US" altLang="ja-JP" sz="1050" dirty="0">
                <a:latin typeface="メイリオ"/>
                <a:ea typeface="メイリオ"/>
                <a:cs typeface="メイリオ"/>
              </a:rPr>
              <a:t>https://</a:t>
            </a:r>
            <a:r>
              <a:rPr lang="en-US" altLang="ja-JP" sz="1050" dirty="0" smtClean="0">
                <a:latin typeface="メイリオ"/>
                <a:ea typeface="メイリオ"/>
                <a:cs typeface="メイリオ"/>
              </a:rPr>
              <a:t>www.pakutaso.com/20121228356post-2264.html</a:t>
            </a:r>
            <a:r>
              <a:rPr lang="ja-JP" altLang="en-US" sz="1050" dirty="0" smtClean="0">
                <a:latin typeface="メイリオ"/>
                <a:ea typeface="メイリオ"/>
                <a:cs typeface="メイリオ"/>
              </a:rPr>
              <a:t> より</a:t>
            </a:r>
            <a:endParaRPr kumimoji="1" lang="ja-JP" altLang="en-US" sz="105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-1600201" y="6451044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10</a:t>
            </a:fld>
            <a:endParaRPr 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1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0" y="2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8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9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67419" y="284672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全国</a:t>
            </a:r>
            <a:r>
              <a:rPr lang="ja-JP" altLang="en-US" sz="4000" b="1" dirty="0" smtClean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の酒場総店舗数</a:t>
            </a:r>
            <a:r>
              <a:rPr lang="ja-JP" altLang="en-US" sz="4000" b="1" dirty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の推移</a:t>
            </a:r>
            <a:endParaRPr kumimoji="1" lang="ja-JP" altLang="en-US" sz="4000" b="1" dirty="0">
              <a:ln w="25400">
                <a:solidFill>
                  <a:srgbClr val="FF097A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95099" y="6581003"/>
            <a:ext cx="4625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経済センサスより作成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456" y="169171"/>
            <a:ext cx="1811492" cy="77446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-1719891" y="6492877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11</a:t>
            </a:fld>
            <a:endParaRPr 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623697"/>
              </p:ext>
            </p:extLst>
          </p:nvPr>
        </p:nvGraphicFramePr>
        <p:xfrm>
          <a:off x="337509" y="1112806"/>
          <a:ext cx="8676439" cy="493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角丸四角形 10"/>
          <p:cNvSpPr/>
          <p:nvPr/>
        </p:nvSpPr>
        <p:spPr>
          <a:xfrm>
            <a:off x="3731781" y="4531142"/>
            <a:ext cx="2768209" cy="554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酒場・ビヤホール</a:t>
            </a:r>
            <a:endParaRPr lang="ja-JP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5497068" y="3653028"/>
            <a:ext cx="175971" cy="871728"/>
          </a:xfrm>
          <a:custGeom>
            <a:avLst/>
            <a:gdLst>
              <a:gd name="connsiteX0" fmla="*/ 115824 w 175971"/>
              <a:gd name="connsiteY0" fmla="*/ 871728 h 871728"/>
              <a:gd name="connsiteX1" fmla="*/ 170688 w 175971"/>
              <a:gd name="connsiteY1" fmla="*/ 481584 h 871728"/>
              <a:gd name="connsiteX2" fmla="*/ 0 w 175971"/>
              <a:gd name="connsiteY2" fmla="*/ 0 h 8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971" h="871728">
                <a:moveTo>
                  <a:pt x="115824" y="871728"/>
                </a:moveTo>
                <a:cubicBezTo>
                  <a:pt x="152908" y="749300"/>
                  <a:pt x="189992" y="626872"/>
                  <a:pt x="170688" y="481584"/>
                </a:cubicBezTo>
                <a:cubicBezTo>
                  <a:pt x="151384" y="336296"/>
                  <a:pt x="75692" y="168148"/>
                  <a:pt x="0" y="0"/>
                </a:cubicBezTo>
              </a:path>
            </a:pathLst>
          </a:cu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0580" y="541062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件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936563" y="5714483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コンテンツ プレースホルダー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914665"/>
              </p:ext>
            </p:extLst>
          </p:nvPr>
        </p:nvGraphicFramePr>
        <p:xfrm>
          <a:off x="0" y="1112808"/>
          <a:ext cx="9144000" cy="440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0" y="2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4" name="Worksheet" r:id="rId4" imgW="12138554" imgH="5707270" progId="Excel.Sheet.12">
                  <p:embed/>
                </p:oleObj>
              </mc:Choice>
              <mc:Fallback>
                <p:oleObj name="Worksheet" r:id="rId4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5" name="Worksheet" r:id="rId6" imgW="12138554" imgH="5707270" progId="Excel.Sheet.12">
                  <p:embed/>
                </p:oleObj>
              </mc:Choice>
              <mc:Fallback>
                <p:oleObj name="Worksheet" r:id="rId6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90257" y="346714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成人一人</a:t>
            </a:r>
            <a:r>
              <a:rPr lang="ja-JP" altLang="en-US" sz="4000" b="1" dirty="0" smtClean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当たりの酒類</a:t>
            </a:r>
            <a:r>
              <a:rPr lang="ja-JP" altLang="en-US" sz="4000" b="1" dirty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消費量の推移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63916" y="6569242"/>
            <a:ext cx="30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国税庁・総務省・茨城県の統計より作成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2693524" y="1504231"/>
            <a:ext cx="1516608" cy="554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全国平均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4972049" y="1227782"/>
            <a:ext cx="2110238" cy="8306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つくば市及び周辺地域</a:t>
            </a:r>
            <a:endParaRPr lang="ja-JP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537145" y="4111892"/>
            <a:ext cx="1155938" cy="554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茨城県</a:t>
            </a:r>
          </a:p>
        </p:txBody>
      </p:sp>
      <p:sp>
        <p:nvSpPr>
          <p:cNvPr id="14" name="フリーフォーム 13"/>
          <p:cNvSpPr/>
          <p:nvPr/>
        </p:nvSpPr>
        <p:spPr>
          <a:xfrm>
            <a:off x="4115114" y="2001880"/>
            <a:ext cx="190036" cy="638355"/>
          </a:xfrm>
          <a:custGeom>
            <a:avLst/>
            <a:gdLst>
              <a:gd name="connsiteX0" fmla="*/ 69011 w 191092"/>
              <a:gd name="connsiteY0" fmla="*/ 0 h 638355"/>
              <a:gd name="connsiteX1" fmla="*/ 189781 w 191092"/>
              <a:gd name="connsiteY1" fmla="*/ 353683 h 638355"/>
              <a:gd name="connsiteX2" fmla="*/ 0 w 191092"/>
              <a:gd name="connsiteY2" fmla="*/ 638355 h 63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92" h="638355">
                <a:moveTo>
                  <a:pt x="69011" y="0"/>
                </a:moveTo>
                <a:cubicBezTo>
                  <a:pt x="135147" y="123645"/>
                  <a:pt x="201283" y="247291"/>
                  <a:pt x="189781" y="353683"/>
                </a:cubicBezTo>
                <a:cubicBezTo>
                  <a:pt x="178279" y="460076"/>
                  <a:pt x="89139" y="549215"/>
                  <a:pt x="0" y="638355"/>
                </a:cubicBezTo>
              </a:path>
            </a:pathLst>
          </a:custGeom>
          <a:noFill/>
          <a:ln w="38100"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5368290" y="2061539"/>
            <a:ext cx="1308987" cy="1340791"/>
          </a:xfrm>
          <a:custGeom>
            <a:avLst/>
            <a:gdLst>
              <a:gd name="connsiteX0" fmla="*/ 1226721 w 1226721"/>
              <a:gd name="connsiteY0" fmla="*/ 0 h 1285336"/>
              <a:gd name="connsiteX1" fmla="*/ 174298 w 1226721"/>
              <a:gd name="connsiteY1" fmla="*/ 948906 h 1285336"/>
              <a:gd name="connsiteX2" fmla="*/ 1770 w 1226721"/>
              <a:gd name="connsiteY2" fmla="*/ 1285336 h 1285336"/>
              <a:gd name="connsiteX3" fmla="*/ 1770 w 1226721"/>
              <a:gd name="connsiteY3" fmla="*/ 1285336 h 1285336"/>
              <a:gd name="connsiteX4" fmla="*/ 1770 w 1226721"/>
              <a:gd name="connsiteY4" fmla="*/ 1285336 h 128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721" h="1285336">
                <a:moveTo>
                  <a:pt x="1226721" y="0"/>
                </a:moveTo>
                <a:cubicBezTo>
                  <a:pt x="802588" y="367341"/>
                  <a:pt x="378456" y="734683"/>
                  <a:pt x="174298" y="948906"/>
                </a:cubicBezTo>
                <a:cubicBezTo>
                  <a:pt x="-29860" y="1163129"/>
                  <a:pt x="1770" y="1285336"/>
                  <a:pt x="1770" y="1285336"/>
                </a:cubicBezTo>
                <a:lnTo>
                  <a:pt x="1770" y="1285336"/>
                </a:lnTo>
                <a:lnTo>
                  <a:pt x="1770" y="1285336"/>
                </a:lnTo>
              </a:path>
            </a:pathLst>
          </a:cu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3669029" y="3297976"/>
            <a:ext cx="163285" cy="812211"/>
          </a:xfrm>
          <a:custGeom>
            <a:avLst/>
            <a:gdLst>
              <a:gd name="connsiteX0" fmla="*/ 210662 w 210662"/>
              <a:gd name="connsiteY0" fmla="*/ 715992 h 715992"/>
              <a:gd name="connsiteX1" fmla="*/ 12254 w 210662"/>
              <a:gd name="connsiteY1" fmla="*/ 319177 h 715992"/>
              <a:gd name="connsiteX2" fmla="*/ 38134 w 210662"/>
              <a:gd name="connsiteY2" fmla="*/ 0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62" h="715992">
                <a:moveTo>
                  <a:pt x="210662" y="715992"/>
                </a:moveTo>
                <a:cubicBezTo>
                  <a:pt x="125835" y="577250"/>
                  <a:pt x="41009" y="438509"/>
                  <a:pt x="12254" y="319177"/>
                </a:cubicBezTo>
                <a:cubicBezTo>
                  <a:pt x="-16501" y="199845"/>
                  <a:pt x="10816" y="99922"/>
                  <a:pt x="38134" y="0"/>
                </a:cubicBezTo>
              </a:path>
            </a:pathLst>
          </a:cu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-1573243" y="6451044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12</a:t>
            </a:fld>
            <a:endParaRPr 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78182" y="5453171"/>
            <a:ext cx="706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ここではつくば市周辺を土浦税務署管内の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つくば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、つくばみらい、土浦、石岡、かすみが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うら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としました。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"/>
          <p:cNvSpPr txBox="1"/>
          <p:nvPr/>
        </p:nvSpPr>
        <p:spPr>
          <a:xfrm>
            <a:off x="7969337" y="5279989"/>
            <a:ext cx="888532" cy="3982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03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0" y="2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5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6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0" y="326735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普段お酒をどの程度飲むか？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48709" y="6581001"/>
            <a:ext cx="3295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厚生労働省「国民健康・栄養調査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」より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xmlns="" id="{DB536A57-E0E1-4B59-8A79-5B672B9DC4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293220"/>
              </p:ext>
            </p:extLst>
          </p:nvPr>
        </p:nvGraphicFramePr>
        <p:xfrm>
          <a:off x="-610704" y="1034621"/>
          <a:ext cx="9117030" cy="505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2456" y="169171"/>
            <a:ext cx="1811492" cy="774466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-1521484" y="6422749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13</a:t>
            </a:fld>
            <a:endParaRPr lang="en-US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66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0" y="2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4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5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67419" y="284672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酒類の業態</a:t>
            </a:r>
            <a:r>
              <a:rPr kumimoji="1" lang="ja-JP" altLang="en-US" sz="4000" b="1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</a:t>
            </a:r>
            <a:r>
              <a:rPr kumimoji="1" lang="ja-JP" altLang="en-US" sz="4000" b="1" smtClean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販売</a:t>
            </a:r>
            <a:r>
              <a:rPr lang="ja-JP" altLang="en-US" sz="4000" b="1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所</a:t>
            </a:r>
            <a:r>
              <a:rPr kumimoji="1" lang="ja-JP" altLang="en-US" sz="4000" b="1" smtClean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</a:t>
            </a:r>
            <a:endParaRPr kumimoji="1" lang="ja-JP" altLang="en-US" sz="4000" b="1" dirty="0">
              <a:ln w="25400">
                <a:solidFill>
                  <a:srgbClr val="FF097A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23037" y="6581003"/>
            <a:ext cx="2220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国税庁の統計資料より作成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456" y="169171"/>
            <a:ext cx="1811492" cy="774466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-1538737" y="6451044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14</a:t>
            </a:fld>
            <a:endParaRPr lang="en-US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4053171E-D942-4490-8FEF-DE67960CE6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286760"/>
              </p:ext>
            </p:extLst>
          </p:nvPr>
        </p:nvGraphicFramePr>
        <p:xfrm>
          <a:off x="47767" y="1299968"/>
          <a:ext cx="9096233" cy="4486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3" name="直線コネクタ 12"/>
          <p:cNvCxnSpPr>
            <a:cxnSpLocks/>
          </p:cNvCxnSpPr>
          <p:nvPr/>
        </p:nvCxnSpPr>
        <p:spPr>
          <a:xfrm>
            <a:off x="1821180" y="2000250"/>
            <a:ext cx="842010" cy="6172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cxnSpLocks/>
          </p:cNvCxnSpPr>
          <p:nvPr/>
        </p:nvCxnSpPr>
        <p:spPr>
          <a:xfrm>
            <a:off x="2663190" y="3006090"/>
            <a:ext cx="415290" cy="6134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8396471" y="573044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軒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16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0" y="2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7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8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453745" y="2916727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b="1" dirty="0">
                <a:ln w="9525">
                  <a:solidFill>
                    <a:schemeClr val="bg1"/>
                  </a:solidFill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目標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949" y="168345"/>
            <a:ext cx="1811492" cy="776118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-1590495" y="6451044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15</a:t>
            </a:fld>
            <a:endParaRPr 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02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78" y="0"/>
            <a:ext cx="10344874" cy="6858000"/>
          </a:xfrm>
          <a:prstGeom prst="rect">
            <a:avLst/>
          </a:prstGeom>
        </p:spPr>
      </p:pic>
      <p:grpSp>
        <p:nvGrpSpPr>
          <p:cNvPr id="15" name="図形グループ 14"/>
          <p:cNvGrpSpPr/>
          <p:nvPr/>
        </p:nvGrpSpPr>
        <p:grpSpPr>
          <a:xfrm>
            <a:off x="97494" y="122664"/>
            <a:ext cx="4549698" cy="6713034"/>
            <a:chOff x="412595" y="245327"/>
            <a:chExt cx="4549698" cy="6713034"/>
          </a:xfrm>
        </p:grpSpPr>
        <p:sp>
          <p:nvSpPr>
            <p:cNvPr id="14" name="円/楕円 13"/>
            <p:cNvSpPr/>
            <p:nvPr/>
          </p:nvSpPr>
          <p:spPr>
            <a:xfrm>
              <a:off x="412595" y="245327"/>
              <a:ext cx="4549698" cy="66126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9E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198503" y="501804"/>
              <a:ext cx="3139321" cy="64565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9600" b="1" dirty="0">
                  <a:ln w="6600">
                    <a:solidFill>
                      <a:srgbClr val="FF9EF5"/>
                    </a:solidFill>
                    <a:prstDash val="solid"/>
                  </a:ln>
                  <a:solidFill>
                    <a:srgbClr val="FF9EF5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ストップ！居酒屋</a:t>
              </a:r>
              <a:r>
                <a:rPr kumimoji="1" lang="ja-JP" altLang="en-US" sz="9600" b="1" dirty="0">
                  <a:ln w="6600">
                    <a:solidFill>
                      <a:srgbClr val="FF9EF5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減</a:t>
              </a:r>
              <a:endParaRPr kumimoji="1" lang="ja-JP" altLang="en-US" sz="9600" b="1" dirty="0">
                <a:ln w="6600">
                  <a:solidFill>
                    <a:srgbClr val="FF9EF5"/>
                  </a:solidFill>
                  <a:prstDash val="solid"/>
                </a:ln>
                <a:solidFill>
                  <a:srgbClr val="FF9EF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4647192" y="6600403"/>
            <a:ext cx="446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画像：</a:t>
            </a:r>
            <a:r>
              <a:rPr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</a:t>
            </a:r>
            <a:r>
              <a:rPr lang="en-US" altLang="ja-JP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mdpr.jp/photo/detail/2188397</a:t>
            </a:r>
            <a:r>
              <a:rPr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-1566952" y="6354183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16</a:t>
            </a:fld>
            <a:endParaRPr lang="en-US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56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オブジェクト 11"/>
          <p:cNvGraphicFramePr>
            <a:graphicFrameLocks noChangeAspect="1"/>
          </p:cNvGraphicFramePr>
          <p:nvPr>
            <p:extLst/>
          </p:nvPr>
        </p:nvGraphicFramePr>
        <p:xfrm>
          <a:off x="0" y="2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1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2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9481" y="169523"/>
            <a:ext cx="1811492" cy="77376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9481" y="169522"/>
            <a:ext cx="1811492" cy="773761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2427823" y="2916727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b="1" dirty="0">
                <a:ln w="9525">
                  <a:solidFill>
                    <a:schemeClr val="bg1"/>
                  </a:solidFill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調査分析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-1581869" y="6451044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17</a:t>
            </a:fld>
            <a:endParaRPr 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09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771925"/>
              </p:ext>
            </p:extLst>
          </p:nvPr>
        </p:nvGraphicFramePr>
        <p:xfrm>
          <a:off x="0" y="4"/>
          <a:ext cx="9144000" cy="6857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4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4"/>
                        <a:ext cx="9144000" cy="6857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6326780" y="2233751"/>
            <a:ext cx="2582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0" lang="en-US" altLang="ja-JP" sz="4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2003</a:t>
            </a:r>
            <a:r>
              <a:rPr kumimoji="0" lang="ja-JP" altLang="en-US" sz="4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　</a:t>
            </a:r>
            <a:endParaRPr kumimoji="0" lang="en-US" altLang="ja-JP" sz="4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200000"/>
              </a:lnSpc>
            </a:pPr>
            <a:r>
              <a:rPr kumimoji="0" lang="en-US" altLang="ja-JP" sz="4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174</a:t>
            </a:r>
            <a:r>
              <a:rPr kumimoji="0" lang="ja-JP" altLang="en-US" sz="4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軒</a:t>
            </a:r>
            <a:endParaRPr kumimoji="0" lang="en-US" sz="4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91201" y="2760816"/>
            <a:ext cx="3352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ja-JP" sz="3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kumimoji="0" lang="ja-JP" altLang="en-US" sz="3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年まで残っている数</a:t>
            </a:r>
            <a:endParaRPr kumimoji="0" lang="en-US" altLang="ja-JP" sz="3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0" lang="en-US" altLang="ja-JP" sz="3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39</a:t>
            </a:r>
            <a:r>
              <a:rPr kumimoji="0" lang="ja-JP" altLang="en-US" sz="3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軒</a:t>
            </a:r>
            <a:endParaRPr kumimoji="0" lang="en-US" sz="3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08239" y="2241137"/>
            <a:ext cx="35187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altLang="ja-JP" sz="4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2003</a:t>
            </a:r>
            <a:r>
              <a:rPr kumimoji="0" lang="ja-JP" altLang="en-US" sz="4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年から</a:t>
            </a:r>
            <a:r>
              <a:rPr kumimoji="0" lang="en-US" altLang="ja-JP" sz="4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kumimoji="0" lang="ja-JP" altLang="en-US" sz="4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年の間に</a:t>
            </a:r>
            <a:endParaRPr kumimoji="0" lang="en-US" altLang="ja-JP" sz="4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0" lang="en-US" altLang="ja-JP" sz="4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91</a:t>
            </a:r>
            <a:r>
              <a:rPr kumimoji="0" lang="ja-JP" altLang="en-US" sz="4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軒出店</a:t>
            </a:r>
            <a:endParaRPr kumimoji="0" lang="en-US" sz="4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47463" y="6355810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2003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電子電話帳 より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-1654647" y="6434857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18</a:t>
            </a:fld>
            <a:endParaRPr 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7" y="21030"/>
            <a:ext cx="4853166" cy="6858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7" y="21030"/>
            <a:ext cx="4853166" cy="6858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7" y="21030"/>
            <a:ext cx="4853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6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3" grpId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396241" y="2012954"/>
            <a:ext cx="3161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altLang="ja-JP" sz="4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2003</a:t>
            </a:r>
            <a:r>
              <a:rPr kumimoji="0" lang="ja-JP" altLang="en-US" sz="4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kumimoji="0" lang="en-US" altLang="ja-JP" sz="4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0" lang="en-US" altLang="ja-JP" sz="4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174</a:t>
            </a:r>
            <a:r>
              <a:rPr kumimoji="0" lang="ja-JP" altLang="en-US" sz="4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軒</a:t>
            </a:r>
            <a:endParaRPr kumimoji="0" lang="en-US" sz="4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25328" y="2705451"/>
            <a:ext cx="860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sz="5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endParaRPr kumimoji="0" lang="en-US" sz="5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61018" y="2027292"/>
            <a:ext cx="28999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altLang="ja-JP" sz="4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kumimoji="0" lang="ja-JP" altLang="en-US" sz="4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kumimoji="0" lang="en-US" altLang="ja-JP" sz="4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0" lang="en-US" altLang="ja-JP" sz="4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130</a:t>
            </a:r>
            <a:r>
              <a:rPr kumimoji="0" lang="ja-JP" altLang="en-US" sz="4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軒</a:t>
            </a:r>
            <a:endParaRPr kumimoji="0" lang="en-US" sz="4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63230" y="4229255"/>
            <a:ext cx="3617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135</a:t>
            </a:r>
            <a:r>
              <a:rPr kumimoji="0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軒　 　閉店</a:t>
            </a:r>
            <a:endParaRPr kumimoji="0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0" lang="en-US" altLang="ja-JP" sz="3600" b="1" dirty="0">
                <a:solidFill>
                  <a:srgbClr val="5B9BD5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91</a:t>
            </a:r>
            <a:r>
              <a:rPr kumimoji="0" lang="ja-JP" altLang="en-US" sz="3600" b="1" dirty="0">
                <a:solidFill>
                  <a:srgbClr val="5B9BD5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軒　新規開店</a:t>
            </a:r>
            <a:endParaRPr kumimoji="0" lang="en-US" sz="3600" b="1" dirty="0">
              <a:solidFill>
                <a:srgbClr val="5B9BD5">
                  <a:lumMod val="75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/>
          </p:nvPr>
        </p:nvGraphicFramePr>
        <p:xfrm>
          <a:off x="0" y="2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1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2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67419" y="284672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居酒屋の店舗数</a:t>
            </a:r>
            <a:endParaRPr lang="en-US" altLang="ja-JP" sz="4000" b="1" dirty="0">
              <a:ln w="25400">
                <a:solidFill>
                  <a:srgbClr val="FF097A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9481" y="169523"/>
            <a:ext cx="1811492" cy="77376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9481" y="169522"/>
            <a:ext cx="1811492" cy="77376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-1564616" y="6492875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19</a:t>
            </a:fld>
            <a:endParaRPr 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43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218540"/>
              </p:ext>
            </p:extLst>
          </p:nvPr>
        </p:nvGraphicFramePr>
        <p:xfrm>
          <a:off x="-1" y="0"/>
          <a:ext cx="91440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Worksheet" r:id="rId4" imgW="12138554" imgH="5707270" progId="Excel.Sheet.12">
                  <p:embed/>
                </p:oleObj>
              </mc:Choice>
              <mc:Fallback>
                <p:oleObj name="Worksheet" r:id="rId4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914400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右矢印 21"/>
          <p:cNvSpPr/>
          <p:nvPr/>
        </p:nvSpPr>
        <p:spPr>
          <a:xfrm>
            <a:off x="690113" y="3131389"/>
            <a:ext cx="8048445" cy="741871"/>
          </a:xfrm>
          <a:prstGeom prst="rightArrow">
            <a:avLst/>
          </a:prstGeom>
          <a:solidFill>
            <a:srgbClr val="FF097A"/>
          </a:solidFill>
          <a:ln>
            <a:solidFill>
              <a:srgbClr val="FF09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097A"/>
                </a:solidFill>
              </a:ln>
              <a:solidFill>
                <a:srgbClr val="FF097A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636" y="524363"/>
            <a:ext cx="383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n w="381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中間発表の流れ</a:t>
            </a:r>
            <a:endParaRPr kumimoji="1" lang="en-US" altLang="ja-JP" sz="4000" b="1" dirty="0">
              <a:ln w="38100">
                <a:solidFill>
                  <a:srgbClr val="FF097A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6453" y="1756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1243454" y="2125943"/>
            <a:ext cx="1336469" cy="28553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4000" b="1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背景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2579923" y="2125943"/>
            <a:ext cx="1336469" cy="28553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4000" b="1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問題提起</a:t>
            </a:r>
            <a:endParaRPr kumimoji="1" lang="en-US" altLang="ja-JP" sz="4000" b="1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916392" y="2125943"/>
            <a:ext cx="1336469" cy="28553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4000" b="1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目標</a:t>
            </a:r>
            <a:endParaRPr kumimoji="1" lang="en-US" altLang="ja-JP" sz="4000" b="1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252861" y="2125943"/>
            <a:ext cx="1336469" cy="28553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4000" b="1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調査分析</a:t>
            </a:r>
            <a:endParaRPr lang="en-US" altLang="ja-JP" sz="4000" b="1" dirty="0">
              <a:ln>
                <a:solidFill>
                  <a:srgbClr val="FF097A"/>
                </a:solidFill>
              </a:ln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6589330" y="2125943"/>
            <a:ext cx="1336469" cy="28553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4000" b="1" dirty="0">
                <a:ln>
                  <a:solidFill>
                    <a:srgbClr val="FF097A"/>
                  </a:solidFill>
                </a:ln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最終発表に向けて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CC9B-2CC5-42B3-82AA-278B1252963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4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60662" y="1112807"/>
            <a:ext cx="69765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入れ替わりの激しさ</a:t>
            </a:r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189" indent="-45718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総店舗数は減少傾向</a:t>
            </a:r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189" indent="-45718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居抜き出店多数</a:t>
            </a:r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189" indent="-45718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中心部から離れての再出店無し</a:t>
            </a:r>
            <a:endParaRPr kumimoji="0" lang="en-US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/>
          </p:nvPr>
        </p:nvGraphicFramePr>
        <p:xfrm>
          <a:off x="0" y="2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1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2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267419" y="284672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n w="25400">
                  <a:solidFill>
                    <a:srgbClr val="FF097A"/>
                  </a:solidFill>
                </a:ln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分布変遷の考察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9481" y="169523"/>
            <a:ext cx="1811492" cy="77376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9481" y="169523"/>
            <a:ext cx="1811492" cy="77376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-1478352" y="6451044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20</a:t>
            </a:fld>
            <a:endParaRPr 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7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0" y="2"/>
            <a:ext cx="9144000" cy="6858000"/>
            <a:chOff x="0" y="2"/>
            <a:chExt cx="9144000" cy="6858000"/>
          </a:xfrm>
        </p:grpSpPr>
        <p:graphicFrame>
          <p:nvGraphicFramePr>
            <p:cNvPr id="4" name="オブジェクト 3"/>
            <p:cNvGraphicFramePr>
              <a:graphicFrameLocks noChangeAspect="1"/>
            </p:cNvGraphicFramePr>
            <p:nvPr>
              <p:extLst/>
            </p:nvPr>
          </p:nvGraphicFramePr>
          <p:xfrm>
            <a:off x="0" y="2"/>
            <a:ext cx="9144000" cy="1112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1" name="Worksheet" r:id="rId3" imgW="12138554" imgH="5707270" progId="Excel.Sheet.12">
                    <p:embed/>
                  </p:oleObj>
                </mc:Choice>
                <mc:Fallback>
                  <p:oleObj name="Worksheet" r:id="rId3" imgW="12138554" imgH="57072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>
                          <a:lum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2"/>
                          <a:ext cx="9144000" cy="11128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/>
            </p:nvPr>
          </p:nvGraphicFramePr>
          <p:xfrm>
            <a:off x="0" y="6044086"/>
            <a:ext cx="9144000" cy="813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2" name="Worksheet" r:id="rId5" imgW="12138554" imgH="5707270" progId="Excel.Sheet.12">
                    <p:embed/>
                  </p:oleObj>
                </mc:Choice>
                <mc:Fallback>
                  <p:oleObj name="Worksheet" r:id="rId5" imgW="12138554" imgH="57072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>
                          <a:lum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6044086"/>
                          <a:ext cx="9144000" cy="8139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685800" y="2093328"/>
            <a:ext cx="7772400" cy="2387600"/>
          </a:xfrm>
        </p:spPr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店舗へのヒアリング調査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5175" y="169523"/>
            <a:ext cx="1811492" cy="77376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-1659506" y="6451044"/>
            <a:ext cx="2057400" cy="365125"/>
          </a:xfrm>
        </p:spPr>
        <p:txBody>
          <a:bodyPr/>
          <a:lstStyle/>
          <a:p>
            <a:fld id="{37BA193F-3057-417F-9597-0475566DE24F}" type="slidenum">
              <a:rPr kumimoji="1" lang="ja-JP" alt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21</a:t>
            </a:fld>
            <a:endParaRPr kumimoji="1" lang="ja-JP" alt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7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楕円 18"/>
          <p:cNvSpPr/>
          <p:nvPr/>
        </p:nvSpPr>
        <p:spPr>
          <a:xfrm>
            <a:off x="1961147" y="4663298"/>
            <a:ext cx="5004914" cy="120794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kumimoji="0" lang="ja-JP" altLang="en-US" sz="1350">
              <a:solidFill>
                <a:prstClr val="black"/>
              </a:solidFill>
            </a:endParaRPr>
          </a:p>
        </p:txBody>
      </p:sp>
      <p:sp>
        <p:nvSpPr>
          <p:cNvPr id="8" name="矢印: 下 7"/>
          <p:cNvSpPr/>
          <p:nvPr/>
        </p:nvSpPr>
        <p:spPr>
          <a:xfrm>
            <a:off x="4327015" y="3669813"/>
            <a:ext cx="269047" cy="90322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0" lang="ja-JP" altLang="en-US" sz="1350" dirty="0">
              <a:solidFill>
                <a:prstClr val="white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18" y="1120398"/>
            <a:ext cx="2588115" cy="2374518"/>
          </a:xfrm>
          <a:prstGeom prst="rect">
            <a:avLst/>
          </a:prstGeom>
        </p:spPr>
      </p:pic>
      <p:pic>
        <p:nvPicPr>
          <p:cNvPr id="15" name="図 1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6" y="1297059"/>
            <a:ext cx="2305630" cy="202119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73656" y="3535737"/>
            <a:ext cx="3267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閉店した店舗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22564" y="3535737"/>
            <a:ext cx="246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営業中の店舗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94477" y="4937864"/>
            <a:ext cx="4571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0" lang="ja-JP" altLang="en-US" sz="4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何が違うのか？</a:t>
            </a:r>
            <a:endParaRPr kumimoji="0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0" y="0"/>
            <a:ext cx="9144000" cy="6877673"/>
            <a:chOff x="0" y="0"/>
            <a:chExt cx="9144000" cy="6877673"/>
          </a:xfrm>
        </p:grpSpPr>
        <p:graphicFrame>
          <p:nvGraphicFramePr>
            <p:cNvPr id="24" name="オブジェクト 23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9144000" cy="1112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9" name="Worksheet" r:id="rId5" imgW="12138554" imgH="5707270" progId="Excel.Sheet.12">
                    <p:embed/>
                  </p:oleObj>
                </mc:Choice>
                <mc:Fallback>
                  <p:oleObj name="Worksheet" r:id="rId5" imgW="12138554" imgH="57072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>
                          <a:lum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9144000" cy="1112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オブジェクト 24"/>
            <p:cNvGraphicFramePr>
              <a:graphicFrameLocks noChangeAspect="1"/>
            </p:cNvGraphicFramePr>
            <p:nvPr>
              <p:extLst/>
            </p:nvPr>
          </p:nvGraphicFramePr>
          <p:xfrm>
            <a:off x="0" y="6063286"/>
            <a:ext cx="9144000" cy="814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30" name="Worksheet" r:id="rId7" imgW="12138554" imgH="5707270" progId="Excel.Sheet.12">
                    <p:embed/>
                  </p:oleObj>
                </mc:Choice>
                <mc:Fallback>
                  <p:oleObj name="Worksheet" r:id="rId7" imgW="12138554" imgH="57072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>
                          <a:lum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6063286"/>
                          <a:ext cx="9144000" cy="8143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テキスト ボックス 25"/>
            <p:cNvSpPr txBox="1"/>
            <p:nvPr/>
          </p:nvSpPr>
          <p:spPr>
            <a:xfrm>
              <a:off x="267419" y="284672"/>
              <a:ext cx="58272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sz="4000" b="1" dirty="0" smtClean="0">
                  <a:ln w="25400">
                    <a:solidFill>
                      <a:srgbClr val="FF097A"/>
                    </a:solidFill>
                  </a:ln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店舗ヒアリング実施理由</a:t>
              </a:r>
              <a:endParaRPr lang="ja-JP" altLang="en-US" sz="4000" b="1" dirty="0">
                <a:ln w="25400">
                  <a:solidFill>
                    <a:srgbClr val="FF097A"/>
                  </a:solidFill>
                </a:ln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31480" y="6488668"/>
              <a:ext cx="1112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endPara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7371022" y="6600674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kumimoji="0"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画像：イラストやより</a:t>
            </a:r>
            <a:endParaRPr kumimoji="0" lang="ja-JP" altLang="en-US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0087" y="169537"/>
            <a:ext cx="1811492" cy="77376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193F-3057-417F-9597-0475566DE24F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45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4847208" y="2024788"/>
            <a:ext cx="4050000" cy="3280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kumimoji="0" lang="ja-JP" altLang="en-US" sz="1350">
              <a:solidFill>
                <a:prstClr val="black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9470" y="2024788"/>
            <a:ext cx="4050000" cy="3280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kumimoji="0" lang="ja-JP" altLang="en-US" sz="1350">
              <a:solidFill>
                <a:prstClr val="black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847208" y="1775867"/>
            <a:ext cx="32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0" lang="ja-JP" altLang="en-US" sz="1350" dirty="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19469" y="1775867"/>
            <a:ext cx="3240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kumimoji="0" lang="ja-JP" altLang="en-US" sz="135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9469" y="2754853"/>
            <a:ext cx="405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・じぶんかって 大学店</a:t>
            </a:r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・原価居酒屋くぼや</a:t>
            </a:r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・じんぱち つくば店</a:t>
            </a:r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endParaRPr kumimoji="0"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47208" y="2754852"/>
            <a:ext cx="39882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・びすとろ椿々 追越店</a:t>
            </a:r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・鳥放題 つくば桜店</a:t>
            </a:r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0" lang="ja-JP" altLang="en-US" sz="2800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</a:t>
            </a:r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吉 つくば店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" y="1837318"/>
            <a:ext cx="3267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閉店した店舗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47208" y="1837319"/>
            <a:ext cx="33083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0" lang="ja-JP" altLang="en-US" sz="27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営業中の店舗</a:t>
            </a:r>
            <a:endParaRPr kumimoji="0" lang="ja-JP" altLang="en-US" sz="27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0" y="2"/>
            <a:ext cx="9144000" cy="6858000"/>
            <a:chOff x="0" y="2"/>
            <a:chExt cx="9144000" cy="6858000"/>
          </a:xfrm>
        </p:grpSpPr>
        <p:graphicFrame>
          <p:nvGraphicFramePr>
            <p:cNvPr id="15" name="オブジェクト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2"/>
            <a:ext cx="9144000" cy="1112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1" name="Worksheet" r:id="rId3" imgW="12138554" imgH="5707270" progId="Excel.Sheet.12">
                    <p:embed/>
                  </p:oleObj>
                </mc:Choice>
                <mc:Fallback>
                  <p:oleObj name="Worksheet" r:id="rId3" imgW="12138554" imgH="57072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>
                          <a:lum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2"/>
                          <a:ext cx="9144000" cy="11128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6044086"/>
            <a:ext cx="9144000" cy="813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2" name="Worksheet" r:id="rId5" imgW="12138554" imgH="5707270" progId="Excel.Sheet.12">
                    <p:embed/>
                  </p:oleObj>
                </mc:Choice>
                <mc:Fallback>
                  <p:oleObj name="Worksheet" r:id="rId5" imgW="12138554" imgH="57072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>
                          <a:lum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6044086"/>
                          <a:ext cx="9144000" cy="8139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テキスト ボックス 16"/>
            <p:cNvSpPr txBox="1"/>
            <p:nvPr/>
          </p:nvSpPr>
          <p:spPr>
            <a:xfrm>
              <a:off x="267419" y="284672"/>
              <a:ext cx="63401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sz="4000" b="1" dirty="0" smtClean="0">
                  <a:ln w="25400">
                    <a:solidFill>
                      <a:srgbClr val="FF097A"/>
                    </a:solidFill>
                  </a:ln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ヒアリング調査の対象</a:t>
              </a:r>
              <a:r>
                <a:rPr lang="ja-JP" altLang="en-US" sz="4000" b="1" dirty="0">
                  <a:ln w="25400">
                    <a:solidFill>
                      <a:srgbClr val="FF097A"/>
                    </a:solidFill>
                  </a:ln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店舗</a:t>
              </a:r>
            </a:p>
          </p:txBody>
        </p:sp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2170" y="169523"/>
            <a:ext cx="1811492" cy="773761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193F-3057-417F-9597-0475566DE24F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14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54997" y="2109002"/>
            <a:ext cx="38016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じぶんかって　大学店</a:t>
            </a:r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r>
              <a:rPr kumimoji="0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原価居酒屋くぼや</a:t>
            </a:r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r>
              <a:rPr kumimoji="0" lang="ja-JP" altLang="en-US" sz="2800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じんぱち</a:t>
            </a:r>
            <a:endParaRPr kumimoji="0"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endParaRPr kumimoji="0"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3" name="乗算記号 2"/>
          <p:cNvSpPr/>
          <p:nvPr/>
        </p:nvSpPr>
        <p:spPr>
          <a:xfrm>
            <a:off x="2289606" y="1294999"/>
            <a:ext cx="5070690" cy="387764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0" lang="ja-JP" altLang="en-US" sz="1350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71185" y="4786658"/>
            <a:ext cx="364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0" lang="ja-JP" altLang="en-US" sz="2800" dirty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⇨調査できず</a:t>
            </a:r>
            <a:r>
              <a:rPr kumimoji="0" lang="en-US" altLang="ja-JP" sz="2800" dirty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……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0" y="2"/>
            <a:ext cx="9144000" cy="6858000"/>
            <a:chOff x="0" y="2"/>
            <a:chExt cx="9144000" cy="6858000"/>
          </a:xfrm>
        </p:grpSpPr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/>
            </p:nvPr>
          </p:nvGraphicFramePr>
          <p:xfrm>
            <a:off x="0" y="2"/>
            <a:ext cx="9144000" cy="1112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75" name="Worksheet" r:id="rId3" imgW="12138554" imgH="5707270" progId="Excel.Sheet.12">
                    <p:embed/>
                  </p:oleObj>
                </mc:Choice>
                <mc:Fallback>
                  <p:oleObj name="Worksheet" r:id="rId3" imgW="12138554" imgH="57072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>
                          <a:lum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2"/>
                          <a:ext cx="9144000" cy="11128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/>
            </p:nvPr>
          </p:nvGraphicFramePr>
          <p:xfrm>
            <a:off x="0" y="6044086"/>
            <a:ext cx="9144000" cy="813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76" name="Worksheet" r:id="rId5" imgW="12138554" imgH="5707270" progId="Excel.Sheet.12">
                    <p:embed/>
                  </p:oleObj>
                </mc:Choice>
                <mc:Fallback>
                  <p:oleObj name="Worksheet" r:id="rId5" imgW="12138554" imgH="57072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>
                          <a:lum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6044086"/>
                          <a:ext cx="9144000" cy="8139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テキスト ボックス 8"/>
            <p:cNvSpPr txBox="1"/>
            <p:nvPr/>
          </p:nvSpPr>
          <p:spPr>
            <a:xfrm>
              <a:off x="267419" y="284672"/>
              <a:ext cx="37753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sz="4000" b="1" dirty="0">
                  <a:ln w="25400">
                    <a:solidFill>
                      <a:srgbClr val="FF097A"/>
                    </a:solidFill>
                  </a:ln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閉店店舗の調査</a:t>
              </a:r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295" y="169523"/>
            <a:ext cx="1811492" cy="773761"/>
          </a:xfrm>
          <a:prstGeom prst="rect">
            <a:avLst/>
          </a:prstGeom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193F-3057-417F-9597-0475566DE24F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sp>
        <p:nvSpPr>
          <p:cNvPr id="11" name="雲形吹き出し 10"/>
          <p:cNvSpPr/>
          <p:nvPr/>
        </p:nvSpPr>
        <p:spPr>
          <a:xfrm>
            <a:off x="94890" y="1122222"/>
            <a:ext cx="2225616" cy="1517210"/>
          </a:xfrm>
          <a:prstGeom prst="cloudCallout">
            <a:avLst>
              <a:gd name="adj1" fmla="val 69061"/>
              <a:gd name="adj2" fmla="val 324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高齢化？</a:t>
            </a:r>
            <a:endParaRPr kumimoji="1" lang="ja-JP" altLang="en-US" sz="2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雲形吹き出し 12"/>
          <p:cNvSpPr/>
          <p:nvPr/>
        </p:nvSpPr>
        <p:spPr>
          <a:xfrm>
            <a:off x="6725727" y="3269448"/>
            <a:ext cx="2163817" cy="1517210"/>
          </a:xfrm>
          <a:prstGeom prst="cloudCallout">
            <a:avLst>
              <a:gd name="adj1" fmla="val -72412"/>
              <a:gd name="adj2" fmla="val -266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騒音？</a:t>
            </a:r>
            <a:endParaRPr kumimoji="1" lang="ja-JP" altLang="en-US" sz="2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雲形吹き出し 13"/>
          <p:cNvSpPr/>
          <p:nvPr/>
        </p:nvSpPr>
        <p:spPr>
          <a:xfrm>
            <a:off x="125789" y="4028053"/>
            <a:ext cx="2163817" cy="1517210"/>
          </a:xfrm>
          <a:prstGeom prst="cloudCallout">
            <a:avLst>
              <a:gd name="adj1" fmla="val 63932"/>
              <a:gd name="adj2" fmla="val -647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大宴会</a:t>
            </a:r>
            <a:r>
              <a:rPr lang="ja-JP" altLang="en-US" sz="24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の減少？</a:t>
            </a:r>
            <a:endParaRPr kumimoji="1" lang="ja-JP" altLang="en-US" sz="2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72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19345" y="2797452"/>
            <a:ext cx="86246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0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質問項目</a:t>
            </a:r>
            <a:endParaRPr kumimoji="0" lang="en-US" altLang="ja-JP" sz="2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endParaRPr kumimoji="0"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r>
              <a:rPr kumimoji="0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・想定しているターゲットは？</a:t>
            </a:r>
          </a:p>
          <a:p>
            <a:pPr defTabSz="457200"/>
            <a:endParaRPr kumimoji="0"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r>
              <a:rPr kumimoji="0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・昔と現在の客層、客数は比較してどう変化したか？</a:t>
            </a:r>
            <a:endParaRPr kumimoji="0"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endParaRPr kumimoji="0"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r>
              <a:rPr kumimoji="0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・大人数（</a:t>
            </a:r>
            <a:r>
              <a:rPr kumimoji="0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0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人以上）での飲み会の割合はどのようなものか？</a:t>
            </a:r>
          </a:p>
          <a:p>
            <a:pPr defTabSz="457200"/>
            <a:endParaRPr kumimoji="0" lang="ja-JP" altLang="en-US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9344" y="1397477"/>
            <a:ext cx="4878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0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質問対象</a:t>
            </a:r>
            <a:endParaRPr kumimoji="0" lang="en-US" altLang="ja-JP" sz="2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endParaRPr kumimoji="0"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r>
              <a:rPr kumimoji="0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・現存の各店の店長を対象に実施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0" y="2"/>
            <a:ext cx="9144000" cy="6858000"/>
            <a:chOff x="0" y="2"/>
            <a:chExt cx="9144000" cy="6858000"/>
          </a:xfrm>
        </p:grpSpPr>
        <p:graphicFrame>
          <p:nvGraphicFramePr>
            <p:cNvPr id="9" name="オブジェクト 8"/>
            <p:cNvGraphicFramePr>
              <a:graphicFrameLocks noChangeAspect="1"/>
            </p:cNvGraphicFramePr>
            <p:nvPr>
              <p:extLst/>
            </p:nvPr>
          </p:nvGraphicFramePr>
          <p:xfrm>
            <a:off x="0" y="2"/>
            <a:ext cx="9144000" cy="1112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97" name="Worksheet" r:id="rId3" imgW="12138554" imgH="5707270" progId="Excel.Sheet.12">
                    <p:embed/>
                  </p:oleObj>
                </mc:Choice>
                <mc:Fallback>
                  <p:oleObj name="Worksheet" r:id="rId3" imgW="12138554" imgH="57072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>
                          <a:lum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2"/>
                          <a:ext cx="9144000" cy="11128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オブジェクト 9"/>
            <p:cNvGraphicFramePr>
              <a:graphicFrameLocks noChangeAspect="1"/>
            </p:cNvGraphicFramePr>
            <p:nvPr>
              <p:extLst/>
            </p:nvPr>
          </p:nvGraphicFramePr>
          <p:xfrm>
            <a:off x="0" y="6044086"/>
            <a:ext cx="9144000" cy="813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98" name="Worksheet" r:id="rId5" imgW="12138554" imgH="5707270" progId="Excel.Sheet.12">
                    <p:embed/>
                  </p:oleObj>
                </mc:Choice>
                <mc:Fallback>
                  <p:oleObj name="Worksheet" r:id="rId5" imgW="12138554" imgH="57072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>
                          <a:lum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6044086"/>
                          <a:ext cx="9144000" cy="8139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テキスト ボックス 10"/>
            <p:cNvSpPr txBox="1"/>
            <p:nvPr/>
          </p:nvSpPr>
          <p:spPr>
            <a:xfrm>
              <a:off x="267419" y="284672"/>
              <a:ext cx="68531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sz="4000" b="1" dirty="0" smtClean="0">
                  <a:ln w="25400">
                    <a:solidFill>
                      <a:srgbClr val="FF097A"/>
                    </a:solidFill>
                  </a:ln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現存店舗へのヒアリング</a:t>
              </a:r>
              <a:r>
                <a:rPr lang="ja-JP" altLang="en-US" sz="4000" b="1" dirty="0">
                  <a:ln w="25400">
                    <a:solidFill>
                      <a:srgbClr val="FF097A"/>
                    </a:solidFill>
                  </a:ln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内容</a:t>
              </a:r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951" y="169523"/>
            <a:ext cx="1811492" cy="77376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193F-3057-417F-9597-0475566DE24F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19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0" y="2"/>
            <a:ext cx="9144000" cy="6858000"/>
            <a:chOff x="0" y="2"/>
            <a:chExt cx="9144000" cy="6858000"/>
          </a:xfrm>
        </p:grpSpPr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/>
            </p:nvPr>
          </p:nvGraphicFramePr>
          <p:xfrm>
            <a:off x="0" y="2"/>
            <a:ext cx="9144000" cy="1112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9" name="Worksheet" r:id="rId3" imgW="12138554" imgH="5707270" progId="Excel.Sheet.12">
                    <p:embed/>
                  </p:oleObj>
                </mc:Choice>
                <mc:Fallback>
                  <p:oleObj name="Worksheet" r:id="rId3" imgW="12138554" imgH="57072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>
                          <a:lum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2"/>
                          <a:ext cx="9144000" cy="11128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オブジェクト 5"/>
            <p:cNvGraphicFramePr>
              <a:graphicFrameLocks noChangeAspect="1"/>
            </p:cNvGraphicFramePr>
            <p:nvPr>
              <p:extLst/>
            </p:nvPr>
          </p:nvGraphicFramePr>
          <p:xfrm>
            <a:off x="0" y="6044086"/>
            <a:ext cx="9144000" cy="813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0" name="Worksheet" r:id="rId5" imgW="12138554" imgH="5707270" progId="Excel.Sheet.12">
                    <p:embed/>
                  </p:oleObj>
                </mc:Choice>
                <mc:Fallback>
                  <p:oleObj name="Worksheet" r:id="rId5" imgW="12138554" imgH="57072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>
                          <a:lum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6044086"/>
                          <a:ext cx="9144000" cy="8139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テキスト ボックス 6"/>
            <p:cNvSpPr txBox="1"/>
            <p:nvPr/>
          </p:nvSpPr>
          <p:spPr>
            <a:xfrm>
              <a:off x="267419" y="284672"/>
              <a:ext cx="53142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sz="4000" b="1" dirty="0" smtClean="0">
                  <a:ln w="25400">
                    <a:solidFill>
                      <a:srgbClr val="FF097A"/>
                    </a:solidFill>
                  </a:ln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現存店舗への調査</a:t>
              </a:r>
              <a:r>
                <a:rPr lang="ja-JP" altLang="en-US" sz="4000" b="1" dirty="0">
                  <a:ln w="25400">
                    <a:solidFill>
                      <a:srgbClr val="FF097A"/>
                    </a:solidFill>
                  </a:ln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結果</a:t>
              </a: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9322" y="169523"/>
            <a:ext cx="1811492" cy="773761"/>
          </a:xfrm>
          <a:prstGeom prst="rect">
            <a:avLst/>
          </a:prstGeom>
        </p:spPr>
      </p:pic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193F-3057-417F-9597-0475566DE24F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90623"/>
              </p:ext>
            </p:extLst>
          </p:nvPr>
        </p:nvGraphicFramePr>
        <p:xfrm>
          <a:off x="427120" y="1591797"/>
          <a:ext cx="8289760" cy="3970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7952">
                  <a:extLst>
                    <a:ext uri="{9D8B030D-6E8A-4147-A177-3AD203B41FA5}">
                      <a16:colId xmlns:a16="http://schemas.microsoft.com/office/drawing/2014/main" xmlns="" val="2431879473"/>
                    </a:ext>
                  </a:extLst>
                </a:gridCol>
                <a:gridCol w="1657952"/>
                <a:gridCol w="1657952">
                  <a:extLst>
                    <a:ext uri="{9D8B030D-6E8A-4147-A177-3AD203B41FA5}">
                      <a16:colId xmlns:a16="http://schemas.microsoft.com/office/drawing/2014/main" xmlns="" val="1920860900"/>
                    </a:ext>
                  </a:extLst>
                </a:gridCol>
                <a:gridCol w="1657952">
                  <a:extLst>
                    <a:ext uri="{9D8B030D-6E8A-4147-A177-3AD203B41FA5}">
                      <a16:colId xmlns:a16="http://schemas.microsoft.com/office/drawing/2014/main" xmlns="" val="2142640624"/>
                    </a:ext>
                  </a:extLst>
                </a:gridCol>
                <a:gridCol w="1657952">
                  <a:extLst>
                    <a:ext uri="{9D8B030D-6E8A-4147-A177-3AD203B41FA5}">
                      <a16:colId xmlns:a16="http://schemas.microsoft.com/office/drawing/2014/main" xmlns="" val="4191319470"/>
                    </a:ext>
                  </a:extLst>
                </a:gridCol>
              </a:tblGrid>
              <a:tr h="562382">
                <a:tc>
                  <a:txBody>
                    <a:bodyPr/>
                    <a:lstStyle/>
                    <a:p>
                      <a:pPr algn="ctr" fontAlgn="ctr"/>
                      <a:endParaRPr lang="ja-JP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ターゲット</a:t>
                      </a:r>
                      <a:endParaRPr lang="ja-JP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客層</a:t>
                      </a:r>
                      <a:endParaRPr lang="ja-JP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客数</a:t>
                      </a:r>
                      <a:endParaRPr lang="ja-JP" altLang="en-US" sz="19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大人数の割合</a:t>
                      </a:r>
                      <a:endParaRPr lang="ja-JP" altLang="en-US" sz="19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202007"/>
                  </a:ext>
                </a:extLst>
              </a:tr>
              <a:tr h="113601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びす</a:t>
                      </a:r>
                      <a:r>
                        <a:rPr lang="ja-JP" altLang="en-US" sz="1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椿</a:t>
                      </a:r>
                      <a:endParaRPr lang="ja-JP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学生</a:t>
                      </a:r>
                      <a:endParaRPr lang="ja-JP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変化なし</a:t>
                      </a:r>
                      <a:endParaRPr lang="ja-JP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減少</a:t>
                      </a:r>
                      <a:endParaRPr lang="ja-JP" altLang="en-US" sz="1900" b="1" i="0" u="none" strike="noStrike" dirty="0">
                        <a:solidFill>
                          <a:srgbClr val="0070C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減少</a:t>
                      </a:r>
                      <a:endParaRPr lang="ja-JP" altLang="en-US" sz="1900" b="1" i="0" u="none" strike="noStrike" dirty="0">
                        <a:solidFill>
                          <a:srgbClr val="0070C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9837462"/>
                  </a:ext>
                </a:extLst>
              </a:tr>
              <a:tr h="113601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鳥放題</a:t>
                      </a:r>
                      <a:endParaRPr lang="ja-JP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学生・家族</a:t>
                      </a:r>
                      <a:endParaRPr lang="ja-JP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家族連れ</a:t>
                      </a:r>
                      <a:r>
                        <a:rPr lang="ja-JP" altLang="en-US" sz="1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減</a:t>
                      </a:r>
                      <a:endParaRPr lang="en-US" altLang="ja-JP" sz="1900" b="1" i="0" u="none" strike="noStrike" dirty="0" smtClean="0">
                        <a:solidFill>
                          <a:srgbClr val="0070C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学生</a:t>
                      </a:r>
                      <a:r>
                        <a:rPr lang="ja-JP" altLang="en-US" sz="1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増</a:t>
                      </a:r>
                      <a:endParaRPr lang="ja-JP" altLang="en-US" sz="19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変化なし</a:t>
                      </a:r>
                      <a:endParaRPr lang="ja-JP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変化なし</a:t>
                      </a:r>
                      <a:endParaRPr lang="ja-JP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2756973"/>
                  </a:ext>
                </a:extLst>
              </a:tr>
              <a:tr h="113601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さん吉</a:t>
                      </a:r>
                      <a:endParaRPr lang="ja-JP" altLang="en-US" sz="19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若手の</a:t>
                      </a:r>
                      <a:br>
                        <a:rPr lang="ja-JP" altLang="en-US" sz="19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19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病院関係者</a:t>
                      </a:r>
                      <a:endParaRPr lang="ja-JP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病院関係者の</a:t>
                      </a:r>
                      <a:br>
                        <a:rPr lang="ja-JP" altLang="en-US" sz="19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19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割合</a:t>
                      </a:r>
                      <a:r>
                        <a:rPr lang="ja-JP" altLang="en-US" sz="1900" b="1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増</a:t>
                      </a:r>
                      <a:endParaRPr lang="ja-JP" altLang="en-US" sz="19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b="1" u="none" strike="noStrike" dirty="0">
                          <a:solidFill>
                            <a:srgbClr val="0070C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減少</a:t>
                      </a:r>
                      <a:endParaRPr lang="ja-JP" altLang="en-US" sz="1900" b="1" i="0" u="none" strike="noStrike" dirty="0">
                        <a:solidFill>
                          <a:srgbClr val="0070C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b="1" u="none" strike="noStrike" dirty="0">
                          <a:solidFill>
                            <a:srgbClr val="0070C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かなり減少</a:t>
                      </a:r>
                      <a:endParaRPr lang="ja-JP" altLang="en-US" sz="1900" b="1" i="0" u="none" strike="noStrike" dirty="0">
                        <a:solidFill>
                          <a:srgbClr val="0070C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982" marR="5982" marT="5982" marB="35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08212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457200" y="176132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店舗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60098" y="163810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項目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0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-2" y="4426337"/>
            <a:ext cx="9144000" cy="191200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kumimoji="0" lang="ja-JP" altLang="en-US" sz="2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-2" y="-10383"/>
            <a:ext cx="9144002" cy="110381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kumimoji="0" lang="ja-JP" altLang="en-US" sz="1350" dirty="0">
              <a:solidFill>
                <a:prstClr val="white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8122" y="1508675"/>
            <a:ext cx="2530814" cy="18981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5399866" y="6562712"/>
            <a:ext cx="3756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0"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ヒアリング実施日 </a:t>
            </a:r>
            <a:r>
              <a:rPr kumimoji="0"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2017/05/12</a:t>
            </a:r>
            <a:r>
              <a:rPr kumimoji="0"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（写真：班員撮影）</a:t>
            </a:r>
            <a:endParaRPr kumimoji="0"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吹き出し: 円形 8"/>
          <p:cNvSpPr/>
          <p:nvPr/>
        </p:nvSpPr>
        <p:spPr>
          <a:xfrm>
            <a:off x="2211277" y="2602174"/>
            <a:ext cx="4767609" cy="1319261"/>
          </a:xfrm>
          <a:prstGeom prst="wedgeEllipseCallout">
            <a:avLst>
              <a:gd name="adj1" fmla="val -49309"/>
              <a:gd name="adj2" fmla="val -787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kumimoji="0"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居酒屋に食事をしに来る</a:t>
            </a:r>
            <a:endParaRPr kumimoji="0"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457200"/>
            <a:r>
              <a:rPr kumimoji="0"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学生が増えてるね～（泣）</a:t>
            </a:r>
            <a:endParaRPr kumimoji="0"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矢印: 右 13"/>
          <p:cNvSpPr/>
          <p:nvPr/>
        </p:nvSpPr>
        <p:spPr>
          <a:xfrm>
            <a:off x="3938952" y="4966322"/>
            <a:ext cx="1266092" cy="13836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kumimoji="0" lang="ja-JP" altLang="en-US" sz="1350">
              <a:solidFill>
                <a:prstClr val="white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63593" y="5467560"/>
            <a:ext cx="52629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0" lang="ja-JP" altLang="en-US" sz="33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飲み会の形態が変化！！！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8229" y="236120"/>
            <a:ext cx="4897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kumimoji="0" lang="ja-JP" altLang="en-US" sz="3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びすとろ椿々　追越店</a:t>
            </a:r>
          </a:p>
        </p:txBody>
      </p:sp>
      <p:sp>
        <p:nvSpPr>
          <p:cNvPr id="24" name="四角形: 角を丸くする 23"/>
          <p:cNvSpPr/>
          <p:nvPr/>
        </p:nvSpPr>
        <p:spPr>
          <a:xfrm>
            <a:off x="1108853" y="4764914"/>
            <a:ext cx="2639417" cy="541184"/>
          </a:xfrm>
          <a:prstGeom prst="roundRect">
            <a:avLst/>
          </a:prstGeom>
          <a:solidFill>
            <a:srgbClr val="FF3399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kumimoji="0" lang="ja-JP" altLang="en-US" sz="1350">
              <a:solidFill>
                <a:prstClr val="white"/>
              </a:solidFill>
            </a:endParaRPr>
          </a:p>
        </p:txBody>
      </p:sp>
      <p:sp>
        <p:nvSpPr>
          <p:cNvPr id="25" name="四角形: 角を丸くする 24"/>
          <p:cNvSpPr/>
          <p:nvPr/>
        </p:nvSpPr>
        <p:spPr>
          <a:xfrm>
            <a:off x="5395729" y="4764914"/>
            <a:ext cx="2831545" cy="541184"/>
          </a:xfrm>
          <a:prstGeom prst="roundRect">
            <a:avLst/>
          </a:prstGeom>
          <a:solidFill>
            <a:srgbClr val="33CC3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kumimoji="0" lang="ja-JP" altLang="en-US" sz="1350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124358" y="4843918"/>
            <a:ext cx="260840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kumimoji="0" lang="ja-JP" altLang="en-US" sz="2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お酒メインの飲み会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5372646" y="4839298"/>
            <a:ext cx="287771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kumimoji="0" lang="ja-JP" altLang="en-US" sz="2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食べ物メインの飲み会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1723" y="3792414"/>
            <a:ext cx="17427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0" lang="ja-JP" altLang="en-US" sz="13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店長もりっちょさん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4997-4B35-411E-99B6-50DECB7BE91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71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4" grpId="0" animBg="1"/>
      <p:bldP spid="16" grpId="0"/>
      <p:bldP spid="24" grpId="0" animBg="1"/>
      <p:bldP spid="25" grpId="0" animBg="1"/>
      <p:bldP spid="22" grpId="0"/>
      <p:bldP spid="2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-5512" y="4434241"/>
            <a:ext cx="9144000" cy="191200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kumimoji="0" lang="ja-JP" altLang="en-US" sz="1350" dirty="0">
              <a:solidFill>
                <a:prstClr val="white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920" y="1502177"/>
            <a:ext cx="2530814" cy="18981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フローチャート: 結合子 2"/>
          <p:cNvSpPr/>
          <p:nvPr/>
        </p:nvSpPr>
        <p:spPr>
          <a:xfrm>
            <a:off x="288234" y="4546167"/>
            <a:ext cx="347870" cy="32799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kumimoji="0" lang="ja-JP" altLang="en-US" sz="1350">
              <a:solidFill>
                <a:prstClr val="white"/>
              </a:solidFill>
            </a:endParaRPr>
          </a:p>
        </p:txBody>
      </p:sp>
      <p:sp>
        <p:nvSpPr>
          <p:cNvPr id="4" name="減算記号 3"/>
          <p:cNvSpPr/>
          <p:nvPr/>
        </p:nvSpPr>
        <p:spPr>
          <a:xfrm>
            <a:off x="323021" y="4600831"/>
            <a:ext cx="278296" cy="21866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kumimoji="0" lang="ja-JP" altLang="en-US" sz="1350">
              <a:solidFill>
                <a:prstClr val="white"/>
              </a:solidFill>
            </a:endParaRPr>
          </a:p>
        </p:txBody>
      </p:sp>
      <p:sp>
        <p:nvSpPr>
          <p:cNvPr id="18" name="フローチャート: 結合子 17"/>
          <p:cNvSpPr/>
          <p:nvPr/>
        </p:nvSpPr>
        <p:spPr>
          <a:xfrm>
            <a:off x="288234" y="5157425"/>
            <a:ext cx="347870" cy="32799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kumimoji="0" lang="ja-JP" altLang="en-US" sz="1350">
              <a:solidFill>
                <a:prstClr val="white"/>
              </a:solidFill>
            </a:endParaRPr>
          </a:p>
        </p:txBody>
      </p:sp>
      <p:sp>
        <p:nvSpPr>
          <p:cNvPr id="8" name="加算記号 7"/>
          <p:cNvSpPr/>
          <p:nvPr/>
        </p:nvSpPr>
        <p:spPr>
          <a:xfrm>
            <a:off x="298173" y="5157425"/>
            <a:ext cx="327992" cy="32799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kumimoji="0" lang="ja-JP" altLang="en-US" sz="1350">
              <a:solidFill>
                <a:prstClr val="white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1047" y="4537035"/>
            <a:ext cx="44935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0" lang="ja-JP" altLang="en-US" sz="2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不祥事が起きた場合出回る可能性が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41049" y="5125209"/>
            <a:ext cx="36774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0" lang="ja-JP" altLang="en-US" sz="2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お客さんが写真をアップ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20" y="4494973"/>
            <a:ext cx="1311737" cy="1311737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57" y="5243217"/>
            <a:ext cx="1167833" cy="1167833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998488" y="5820299"/>
            <a:ext cx="54049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0" lang="en-US" altLang="ja-JP" sz="2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Twitter</a:t>
            </a:r>
            <a:r>
              <a:rPr kumimoji="0" lang="ja-JP" altLang="en-US" sz="2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によるお店の紹介やイベントの告知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61512" y="3791159"/>
            <a:ext cx="17427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0" lang="ja-JP" altLang="en-US" sz="13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店長もりっちょさん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397619" y="6560681"/>
            <a:ext cx="3756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0"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ヒアリング実施日</a:t>
            </a:r>
            <a:r>
              <a:rPr kumimoji="0"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2017/05/12</a:t>
            </a:r>
            <a:r>
              <a:rPr kumimoji="0"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（写真：班員撮影）</a:t>
            </a:r>
            <a:endParaRPr kumimoji="0"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吹き出し: 円形 8"/>
          <p:cNvSpPr/>
          <p:nvPr/>
        </p:nvSpPr>
        <p:spPr>
          <a:xfrm>
            <a:off x="2496876" y="1321562"/>
            <a:ext cx="4743545" cy="1319261"/>
          </a:xfrm>
          <a:prstGeom prst="wedgeEllipseCallout">
            <a:avLst>
              <a:gd name="adj1" fmla="val -61135"/>
              <a:gd name="adj2" fmla="val -289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kumimoji="0" lang="en-US" altLang="ja-JP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kumimoji="0"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の普及は大きいね～（汗）</a:t>
            </a:r>
            <a:endParaRPr kumimoji="0"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矢印: 右 13"/>
          <p:cNvSpPr/>
          <p:nvPr/>
        </p:nvSpPr>
        <p:spPr>
          <a:xfrm>
            <a:off x="132328" y="5971671"/>
            <a:ext cx="742766" cy="11275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kumimoji="0" lang="ja-JP" altLang="en-US" sz="1350">
              <a:solidFill>
                <a:prstClr val="white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4997-4B35-411E-99B6-50DECB7BE913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-2" y="-10383"/>
            <a:ext cx="9144002" cy="110381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kumimoji="0" lang="ja-JP" altLang="en-US" sz="1350" dirty="0">
              <a:solidFill>
                <a:prstClr val="white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8229" y="236120"/>
            <a:ext cx="4897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kumimoji="0" lang="ja-JP" altLang="en-US" sz="3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びすとろ椿々　追越店</a:t>
            </a:r>
          </a:p>
        </p:txBody>
      </p:sp>
    </p:spTree>
    <p:extLst>
      <p:ext uri="{BB962C8B-B14F-4D97-AF65-F5344CB8AC3E}">
        <p14:creationId xmlns:p14="http://schemas.microsoft.com/office/powerpoint/2010/main" val="4480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animBg="1"/>
      <p:bldP spid="4" grpId="0" animBg="1"/>
      <p:bldP spid="18" grpId="0" animBg="1"/>
      <p:bldP spid="8" grpId="0" animBg="1"/>
      <p:bldP spid="10" grpId="0"/>
      <p:bldP spid="15" grpId="0"/>
      <p:bldP spid="26" grpId="0"/>
      <p:bldP spid="32" grpId="0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-2" y="-10383"/>
            <a:ext cx="9144002" cy="110381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kumimoji="0" lang="ja-JP" altLang="en-US" sz="1350" dirty="0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374" y="1413894"/>
            <a:ext cx="9144000" cy="350274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18271" y="230126"/>
            <a:ext cx="4967842" cy="840543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鳥放題　つくば桜店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8820" y="1570305"/>
            <a:ext cx="7182464" cy="3208729"/>
          </a:xfrm>
        </p:spPr>
        <p:txBody>
          <a:bodyPr/>
          <a:lstStyle/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居酒屋なのに・・・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ソフドリ　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40%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↔　アルコール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12%</a:t>
            </a:r>
          </a:p>
          <a:p>
            <a:pPr algn="l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とり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ほの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日・クーポン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ツイッター広告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dirty="0"/>
          </a:p>
          <a:p>
            <a:pPr algn="l"/>
            <a:endParaRPr lang="en-US" altLang="ja-JP" dirty="0"/>
          </a:p>
          <a:p>
            <a:pPr algn="l"/>
            <a:endParaRPr lang="en-US" altLang="ja-JP" dirty="0"/>
          </a:p>
          <a:p>
            <a:pPr algn="l"/>
            <a:endParaRPr lang="en-US" altLang="ja-JP" dirty="0"/>
          </a:p>
          <a:p>
            <a:pPr algn="l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08145" y="6598514"/>
            <a:ext cx="3816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ヒアリング実施日　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2017/05/12 (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　班員撮影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97716" y="2333278"/>
            <a:ext cx="181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店長　山口さん</a:t>
            </a:r>
          </a:p>
        </p:txBody>
      </p:sp>
      <p:sp>
        <p:nvSpPr>
          <p:cNvPr id="9" name="楕円 8"/>
          <p:cNvSpPr/>
          <p:nvPr/>
        </p:nvSpPr>
        <p:spPr>
          <a:xfrm>
            <a:off x="593619" y="2456756"/>
            <a:ext cx="4417146" cy="907026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ja-JP" altLang="en-US" sz="3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食事メイン！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0" y="5029200"/>
            <a:ext cx="9151373" cy="1419531"/>
          </a:xfrm>
          <a:prstGeom prst="rect">
            <a:avLst/>
          </a:prstGeom>
          <a:solidFill>
            <a:srgbClr val="F03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ja-JP" altLang="en-US" sz="66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学生の増加！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F5AC-B412-4A85-BAC2-443D607A099E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91" y="135864"/>
            <a:ext cx="1805152" cy="21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7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47739" y="295807"/>
            <a:ext cx="86485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b="1" cap="none" spc="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みなさんご存知ですか？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-1676760" y="6492874"/>
            <a:ext cx="2057400" cy="365125"/>
          </a:xfrm>
        </p:spPr>
        <p:txBody>
          <a:bodyPr/>
          <a:lstStyle/>
          <a:p>
            <a:fld id="{7718CC9B-2CC5-42B3-82AA-278B12529632}" type="slidenum">
              <a:rPr kumimoji="1" lang="ja-JP" alt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fld>
            <a:endParaRPr kumimoji="1" lang="ja-JP" alt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382512" y="6208776"/>
            <a:ext cx="2761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画像：https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://tsuiran.jp/word/1162170/hourly?t=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1487480400より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45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1"/>
            <a:ext cx="9144000" cy="111547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17110" y="212373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ja-JP" altLang="en-US" sz="4000" b="1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さん吉　つくば店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0" y="4315325"/>
            <a:ext cx="9144000" cy="22074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srgbClr val="D9D9D9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5963" y="5737934"/>
            <a:ext cx="734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ja-JP" altLang="en-US" sz="28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学生以外もお店で飲む頻度は減っている！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5240" y="4544695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ja-JP" altLang="en-US" sz="28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主な客層は近くの医療関係者・大学の先生と職員方</a:t>
            </a:r>
          </a:p>
        </p:txBody>
      </p:sp>
      <p:sp>
        <p:nvSpPr>
          <p:cNvPr id="14" name="下矢印 13"/>
          <p:cNvSpPr/>
          <p:nvPr/>
        </p:nvSpPr>
        <p:spPr>
          <a:xfrm>
            <a:off x="4428164" y="5134273"/>
            <a:ext cx="287671" cy="56954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noFill/>
            </a:endParaRPr>
          </a:p>
        </p:txBody>
      </p:sp>
      <p:pic>
        <p:nvPicPr>
          <p:cNvPr id="15" name="図 14" descr="IMG_570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914"/>
            <a:ext cx="2851115" cy="2877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図形グループ 15"/>
          <p:cNvGrpSpPr/>
          <p:nvPr/>
        </p:nvGrpSpPr>
        <p:grpSpPr>
          <a:xfrm>
            <a:off x="2634342" y="920259"/>
            <a:ext cx="5303607" cy="1887720"/>
            <a:chOff x="2814309" y="861546"/>
            <a:chExt cx="5303607" cy="1887720"/>
          </a:xfrm>
        </p:grpSpPr>
        <p:sp>
          <p:nvSpPr>
            <p:cNvPr id="12" name="円形吹き出し 11"/>
            <p:cNvSpPr/>
            <p:nvPr/>
          </p:nvSpPr>
          <p:spPr>
            <a:xfrm>
              <a:off x="2814309" y="861546"/>
              <a:ext cx="5303607" cy="1887720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348314" y="1375768"/>
              <a:ext cx="4308107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ja-JP" altLang="en-US" sz="2800" dirty="0">
                  <a:solidFill>
                    <a:prstClr val="black"/>
                  </a:solidFill>
                  <a:latin typeface="メイリオ"/>
                  <a:ea typeface="メイリオ"/>
                  <a:cs typeface="メイリオ"/>
                </a:rPr>
                <a:t>新しい客を呼び込むために学生も呼び込みたい！</a:t>
              </a: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295240" y="374578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ja-JP" altLang="en-US" sz="24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店長　田中さん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5241" y="6522765"/>
            <a:ext cx="8954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ja-JP" altLang="en-US" sz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ヒアリング実施日 </a:t>
            </a:r>
            <a:r>
              <a:rPr lang="ja-JP" altLang="ja-JP" sz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2</a:t>
            </a:r>
            <a:r>
              <a:rPr lang="en-US" altLang="ja-JP" sz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017/05</a:t>
            </a:r>
            <a:r>
              <a:rPr lang="ja-JP" altLang="en-US" sz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月</a:t>
            </a:r>
            <a:r>
              <a:rPr lang="en-US" altLang="ja-JP" sz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/04</a:t>
            </a:r>
            <a:r>
              <a:rPr lang="ja-JP" altLang="en-US" sz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（写真</a:t>
            </a:r>
            <a:r>
              <a:rPr lang="en-US" altLang="ja-JP" sz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https://</a:t>
            </a:r>
            <a:r>
              <a:rPr lang="en-US" altLang="ja-JP" sz="1200" dirty="0" err="1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r.gnavi.co.jp</a:t>
            </a:r>
            <a:r>
              <a:rPr lang="en-US" altLang="ja-JP" sz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/7h3cwu230000/</a:t>
            </a:r>
            <a:r>
              <a:rPr lang="ja-JP" altLang="en-US" sz="12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より）</a:t>
            </a:r>
          </a:p>
        </p:txBody>
      </p:sp>
      <p:pic>
        <p:nvPicPr>
          <p:cNvPr id="18" name="図 17" descr="学生飲みホ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98" y="835903"/>
            <a:ext cx="4125762" cy="581975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B5F-88E6-1543-AF96-9F9E25B2F387}" type="slidenum">
              <a:rPr lang="ja-JP" altLang="en-US" smtClean="0"/>
              <a:pPr/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603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63548" y="1786048"/>
            <a:ext cx="4520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0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ヒアリング結果をまとめると</a:t>
            </a:r>
            <a:r>
              <a:rPr kumimoji="0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0" lang="ja-JP" altLang="en-US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63548" y="2619296"/>
            <a:ext cx="79986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0" lang="ja-JP" altLang="en-US" sz="3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・全体的な居酒屋の利用の減少</a:t>
            </a:r>
            <a:endParaRPr kumimoji="0" lang="en-US" altLang="ja-JP" sz="3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endParaRPr kumimoji="0" lang="ja-JP" altLang="en-US" sz="3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r>
              <a:rPr kumimoji="0" lang="ja-JP" altLang="en-US" sz="3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0" lang="en-US" altLang="ja-JP" sz="3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kumimoji="0" lang="ja-JP" altLang="en-US" sz="3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等を通じた客の行動の変化</a:t>
            </a:r>
            <a:endParaRPr kumimoji="0" lang="en-US" altLang="ja-JP" sz="3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endParaRPr kumimoji="0" lang="en-US" altLang="ja-JP" sz="3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r>
              <a:rPr kumimoji="0" lang="ja-JP" altLang="en-US" sz="3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・食べ物メインの客の増加</a:t>
            </a:r>
            <a:endParaRPr kumimoji="0" lang="en-US" altLang="ja-JP" sz="3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0" y="2"/>
            <a:ext cx="9144000" cy="6858000"/>
            <a:chOff x="0" y="2"/>
            <a:chExt cx="9144000" cy="6858000"/>
          </a:xfrm>
        </p:grpSpPr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/>
            </p:nvPr>
          </p:nvGraphicFramePr>
          <p:xfrm>
            <a:off x="0" y="2"/>
            <a:ext cx="9144000" cy="1112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43" name="Worksheet" r:id="rId3" imgW="12138554" imgH="5707270" progId="Excel.Sheet.12">
                    <p:embed/>
                  </p:oleObj>
                </mc:Choice>
                <mc:Fallback>
                  <p:oleObj name="Worksheet" r:id="rId3" imgW="12138554" imgH="57072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>
                          <a:lum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2"/>
                          <a:ext cx="9144000" cy="11128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/>
            </p:nvPr>
          </p:nvGraphicFramePr>
          <p:xfrm>
            <a:off x="0" y="6044086"/>
            <a:ext cx="9144000" cy="813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44" name="Worksheet" r:id="rId5" imgW="12138554" imgH="5707270" progId="Excel.Sheet.12">
                    <p:embed/>
                  </p:oleObj>
                </mc:Choice>
                <mc:Fallback>
                  <p:oleObj name="Worksheet" r:id="rId5" imgW="12138554" imgH="57072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>
                          <a:lum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6044086"/>
                          <a:ext cx="9144000" cy="8139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テキスト ボックス 8"/>
            <p:cNvSpPr txBox="1"/>
            <p:nvPr/>
          </p:nvSpPr>
          <p:spPr>
            <a:xfrm>
              <a:off x="267419" y="284672"/>
              <a:ext cx="53142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ja-JP" altLang="en-US" sz="4000" b="1" dirty="0" smtClean="0">
                  <a:ln w="25400">
                    <a:solidFill>
                      <a:srgbClr val="FF097A"/>
                    </a:solidFill>
                  </a:ln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現存店舗への調査</a:t>
              </a:r>
              <a:r>
                <a:rPr lang="ja-JP" altLang="en-US" sz="4000" b="1" dirty="0">
                  <a:ln w="25400">
                    <a:solidFill>
                      <a:srgbClr val="FF097A"/>
                    </a:solidFill>
                  </a:ln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結果</a:t>
              </a:r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0698" y="169523"/>
            <a:ext cx="1811492" cy="77376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193F-3057-417F-9597-0475566DE24F}" type="slidenum">
              <a:rPr kumimoji="1" lang="ja-JP" altLang="en-US" sz="105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31</a:t>
            </a:fld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87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-1" y="4"/>
            <a:ext cx="9144001" cy="685799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" y="1112809"/>
            <a:ext cx="9144000" cy="490540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7374" y="1413893"/>
            <a:ext cx="9144000" cy="494245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09338" y="863085"/>
            <a:ext cx="81346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聞き取り店舗の追加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→他のタイプの居酒屋は？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をやってない店舗は？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→筑波大学周辺のさまざまな地域の店舗への調査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学生への追加調査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→現在の学生のニーズを調査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0" y="4"/>
            <a:ext cx="9151374" cy="111280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7420" y="284672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n w="25400">
                  <a:noFill/>
                </a:ln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最終発表に向けて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B5F-88E6-1543-AF96-9F9E25B2F387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2458720" y="6363660"/>
            <a:ext cx="6692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画像：https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://www.paylessimages.jp/detail.php?id=gf1380647038&amp;extra=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1より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56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498576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/>
          </a:p>
        </p:txBody>
      </p:sp>
      <p:grpSp>
        <p:nvGrpSpPr>
          <p:cNvPr id="14" name="図形グループ 13"/>
          <p:cNvGrpSpPr/>
          <p:nvPr/>
        </p:nvGrpSpPr>
        <p:grpSpPr>
          <a:xfrm>
            <a:off x="3589090" y="202369"/>
            <a:ext cx="1883042" cy="6453266"/>
            <a:chOff x="5113090" y="1277456"/>
            <a:chExt cx="1883042" cy="4601981"/>
          </a:xfrm>
        </p:grpSpPr>
        <p:sp>
          <p:nvSpPr>
            <p:cNvPr id="13" name="円/楕円 12"/>
            <p:cNvSpPr/>
            <p:nvPr/>
          </p:nvSpPr>
          <p:spPr>
            <a:xfrm>
              <a:off x="5113090" y="1277456"/>
              <a:ext cx="1883042" cy="4601981"/>
            </a:xfrm>
            <a:prstGeom prst="ellipse">
              <a:avLst/>
            </a:prstGeom>
            <a:solidFill>
              <a:srgbClr val="D5A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418657" y="1955936"/>
              <a:ext cx="1292662" cy="324502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ja-JP" altLang="en-US" sz="3600" b="1" dirty="0">
                  <a:ln w="0"/>
                  <a:latin typeface="メイリオ" panose="020B0604030504040204" pitchFamily="50" charset="-128"/>
                  <a:ea typeface="メイリオ" panose="020B0604030504040204" pitchFamily="50" charset="-128"/>
                </a:rPr>
                <a:t>学生がもっと飲み屋を利用するには？</a:t>
              </a:r>
            </a:p>
          </p:txBody>
        </p:sp>
      </p:grp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B5F-88E6-1543-AF96-9F9E25B2F387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498576" y="6543689"/>
            <a:ext cx="55921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画像：http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://matomame.jp/user/bohetiku/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7aba6ea9d91eda2d8146より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4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7" y="0"/>
            <a:ext cx="9149100" cy="6858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498578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32454" y="1341998"/>
            <a:ext cx="9144000" cy="490346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7421" y="1308209"/>
            <a:ext cx="87172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の利用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Twitter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などの利用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イベントの開催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→つくばの居酒屋を活性化させる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飲み会の形態の変化について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→食べ物メインに対する提案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109728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7421" y="284672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n w="25400">
                  <a:noFill/>
                </a:ln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最終発表に向けて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412720" y="62454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画像：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https://twitter.com/musicapiccolino/status/811540968545488896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B5F-88E6-1543-AF96-9F9E25B2F387}" type="slidenum">
              <a:rPr lang="ja-JP" altLang="en-US" smtClean="0"/>
              <a:pPr/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26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0" y="5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9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5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0" y="6044087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0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7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67421" y="284672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居酒屋提携イベント</a:t>
            </a:r>
            <a:r>
              <a:rPr lang="ja-JP" altLang="en-US" sz="4000" b="1" dirty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の前例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83309" y="6488668"/>
            <a:ext cx="573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参考文献　「天の川」で乾杯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国土交通省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水戸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BBB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98578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292"/>
            <a:ext cx="3590942" cy="32986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43" y="1600437"/>
            <a:ext cx="5553057" cy="327253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87311" y="5063897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「天の川」で乾杯！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61872" y="5063897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水戸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BBB</a:t>
            </a:r>
            <a:endParaRPr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7109" y="169173"/>
            <a:ext cx="1811492" cy="774467"/>
          </a:xfrm>
          <a:prstGeom prst="rect">
            <a:avLst/>
          </a:prstGeom>
        </p:spPr>
      </p:pic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B5F-88E6-1543-AF96-9F9E25B2F387}" type="slidenum">
              <a:rPr lang="ja-JP" altLang="en-US" smtClean="0"/>
              <a:pPr/>
              <a:t>35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00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-3760"/>
            <a:ext cx="9144000" cy="11303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0" y="176669"/>
            <a:ext cx="92127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4400" b="1" cap="none" spc="0" dirty="0">
                <a:ln/>
                <a:effectLst/>
                <a:latin typeface="Meiryo" charset="-128"/>
                <a:ea typeface="Meiryo" charset="-128"/>
                <a:cs typeface="Meiryo" charset="-128"/>
              </a:rPr>
              <a:t>食べ物メインに</a:t>
            </a:r>
            <a:r>
              <a:rPr lang="ja-JP" altLang="en-US" sz="4400" b="1" cap="none" spc="0">
                <a:ln/>
                <a:effectLst/>
                <a:latin typeface="Meiryo" charset="-128"/>
                <a:ea typeface="Meiryo" charset="-128"/>
                <a:cs typeface="Meiryo" charset="-128"/>
              </a:rPr>
              <a:t>対する提案の方向性</a:t>
            </a:r>
            <a:endParaRPr lang="ja-JP" altLang="en-US" sz="4400" b="1" cap="none" spc="0" dirty="0">
              <a:ln/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2129840"/>
            <a:ext cx="9144000" cy="331846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367176"/>
            <a:ext cx="883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atin typeface="Meiryo" charset="-128"/>
                <a:ea typeface="Meiryo" charset="-128"/>
                <a:cs typeface="Meiryo" charset="-128"/>
              </a:rPr>
              <a:t>①居酒屋での飲みを促進する提案</a:t>
            </a:r>
            <a:endParaRPr kumimoji="1" lang="en-US" altLang="ja-JP" sz="4400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en-US" altLang="ja-JP" sz="44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4400" b="1" dirty="0">
                <a:latin typeface="Meiryo" charset="-128"/>
                <a:ea typeface="Meiryo" charset="-128"/>
                <a:cs typeface="Meiryo" charset="-128"/>
              </a:rPr>
              <a:t>②食べ物メインでも居酒屋が生き残っていける方法の提案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150495" y="6536513"/>
            <a:ext cx="5062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画像：http</a:t>
            </a:r>
            <a:r>
              <a:rPr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://ent.smt.docomo.ne.jp/article/</a:t>
            </a:r>
            <a:r>
              <a:rPr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220654より</a:t>
            </a:r>
            <a:endParaRPr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0" y="4"/>
          <a:ext cx="9144000" cy="6857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9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4"/>
                        <a:ext cx="9144000" cy="6857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3498576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7934" y="2644172"/>
            <a:ext cx="7732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n w="25400">
                  <a:solidFill>
                    <a:srgbClr val="FF308D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ご静聴</a:t>
            </a:r>
            <a:endParaRPr lang="en-US" altLang="ja-JP" sz="4800" b="1" dirty="0">
              <a:ln w="25400">
                <a:solidFill>
                  <a:srgbClr val="FF308D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800" b="1" dirty="0">
                <a:ln w="25400">
                  <a:solidFill>
                    <a:srgbClr val="FF308D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ありがとうございました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B5F-88E6-1543-AF96-9F9E25B2F387}" type="slidenum">
              <a:rPr lang="ja-JP" altLang="en-US" smtClean="0"/>
              <a:pPr/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84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0" y="5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5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5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0" y="6044087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6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7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67420" y="28467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参考文献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98578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B5F-88E6-1543-AF96-9F9E25B2F387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7420" y="1267291"/>
            <a:ext cx="82851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政府統計の総合窓口</a:t>
            </a: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www.e-stat.go.jp/SG1/estat/GL02100104.do?gaid=GL02100102&amp;tocd=00200551</a:t>
            </a: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最終閲覧日：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2017/05/15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酒税行政関係情報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お酒に関する情報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www.nta.go.jp/shiraberu/senmonjoho/sake/sake.htm</a:t>
            </a: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最終閲覧日：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2017/05/15</a:t>
            </a: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平成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lang="ja-JP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年度国民健康・栄養調査</a:t>
            </a: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http://www.mhlw.go.jp/stf/houdou/0000142359.html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最終閲覧日：</a:t>
            </a:r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2017/05/15</a:t>
            </a: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総務省統計局</a:t>
            </a: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http://www.stat.go.jp/data/jinsui/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最終閲覧日：</a:t>
            </a:r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2017/05/15</a:t>
            </a:r>
          </a:p>
          <a:p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茨城県</a:t>
            </a:r>
            <a:r>
              <a:rPr lang="ja-JP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人口推計</a:t>
            </a: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http://www.pref.ibaraki.jp/kikaku/tokei/fukyu/tokei/betsu/jinko/getsu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最終閲覧日：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2017/05/15</a:t>
            </a:r>
          </a:p>
          <a:p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37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2278" y="315139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飲み会に対する意識についての</a:t>
            </a:r>
            <a:r>
              <a: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ヒアリング調査</a:t>
            </a:r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72332"/>
              </p:ext>
            </p:extLst>
          </p:nvPr>
        </p:nvGraphicFramePr>
        <p:xfrm>
          <a:off x="514250" y="1243038"/>
          <a:ext cx="7543071" cy="3877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8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65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日時</a:t>
                      </a:r>
                    </a:p>
                  </a:txBody>
                  <a:tcPr marL="68580" marR="68580" marT="34290" marB="34290"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日（月）</a:t>
                      </a:r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12:15~13:45</a:t>
                      </a:r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場所</a:t>
                      </a:r>
                    </a:p>
                  </a:txBody>
                  <a:tcPr marL="68580" marR="68580" marT="34290" marB="34290"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筑波大学三学周辺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対象</a:t>
                      </a:r>
                    </a:p>
                  </a:txBody>
                  <a:tcPr marL="68580" marR="68580" marT="34290" marB="34290"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筑波大生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144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サンプル数</a:t>
                      </a:r>
                    </a:p>
                  </a:txBody>
                  <a:tcPr marL="68580" marR="68580" marT="34290" marB="34290"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</a:t>
                      </a:r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目的</a:t>
                      </a:r>
                      <a:endParaRPr kumimoji="1" lang="en-US" altLang="ja-JP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学生の飲み会に対するイメージを把握すること。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主な質問</a:t>
                      </a:r>
                      <a:endParaRPr kumimoji="1" lang="en-US" altLang="ja-JP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内容</a:t>
                      </a:r>
                    </a:p>
                  </a:txBody>
                  <a:tcPr marL="68580" marR="68580" marT="34290" marB="34290"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・飲み会をして良かったこと</a:t>
                      </a:r>
                      <a:endParaRPr kumimoji="1" lang="en-US" altLang="ja-JP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・飲み会をして嫌だったこと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実施者</a:t>
                      </a:r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河村、下津、蓮沼</a:t>
                      </a:r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407966" y="6395935"/>
            <a:ext cx="1672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2017/05/02</a:t>
            </a:r>
            <a:r>
              <a:rPr lang="ja-JP" altLang="en-US" sz="1600" dirty="0"/>
              <a:t>撮影</a:t>
            </a:r>
          </a:p>
        </p:txBody>
      </p:sp>
    </p:spTree>
    <p:extLst>
      <p:ext uri="{BB962C8B-B14F-4D97-AF65-F5344CB8AC3E}">
        <p14:creationId xmlns:p14="http://schemas.microsoft.com/office/powerpoint/2010/main" val="20915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689425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8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597789" y="6495220"/>
            <a:ext cx="252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2017/05/02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班員撮影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2" y="688788"/>
            <a:ext cx="4232366" cy="282157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06" y="1505046"/>
            <a:ext cx="4232366" cy="28215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9" y="3516918"/>
            <a:ext cx="4232366" cy="282157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2" y="695341"/>
            <a:ext cx="4232366" cy="282157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06" y="1511599"/>
            <a:ext cx="4232366" cy="282157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9" y="3523471"/>
            <a:ext cx="4232366" cy="2821577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-1728518" y="6480254"/>
            <a:ext cx="2057400" cy="365125"/>
          </a:xfrm>
        </p:spPr>
        <p:txBody>
          <a:bodyPr/>
          <a:lstStyle/>
          <a:p>
            <a:fld id="{7718CC9B-2CC5-42B3-82AA-278B12529632}" type="slidenum">
              <a:rPr kumimoji="1" lang="ja-JP" alt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fld>
            <a:endParaRPr kumimoji="1" lang="ja-JP" alt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32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0" y="4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6" name="Worksheet" r:id="rId4" imgW="12138554" imgH="5707270" progId="Excel.Sheet.12">
                  <p:embed/>
                </p:oleObj>
              </mc:Choice>
              <mc:Fallback>
                <p:oleObj name="Worksheet" r:id="rId4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4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7" name="Worksheet" r:id="rId6" imgW="12138554" imgH="5707270" progId="Excel.Sheet.12">
                  <p:embed/>
                </p:oleObj>
              </mc:Choice>
              <mc:Fallback>
                <p:oleObj name="Worksheet" r:id="rId6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6" y="1123611"/>
            <a:ext cx="7395256" cy="4945224"/>
          </a:xfrm>
          <a:prstGeom prst="rect">
            <a:avLst/>
          </a:prstGeom>
        </p:spPr>
      </p:pic>
      <p:sp>
        <p:nvSpPr>
          <p:cNvPr id="9" name="円形吹き出し 8"/>
          <p:cNvSpPr/>
          <p:nvPr/>
        </p:nvSpPr>
        <p:spPr>
          <a:xfrm>
            <a:off x="2209150" y="1100642"/>
            <a:ext cx="1682854" cy="656031"/>
          </a:xfrm>
          <a:prstGeom prst="wedgeEllipseCallout">
            <a:avLst>
              <a:gd name="adj1" fmla="val -50914"/>
              <a:gd name="adj2" fmla="val 49480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本音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で話せる</a:t>
            </a:r>
          </a:p>
        </p:txBody>
      </p:sp>
      <p:sp>
        <p:nvSpPr>
          <p:cNvPr id="10" name="円形吹き出し 9"/>
          <p:cNvSpPr/>
          <p:nvPr/>
        </p:nvSpPr>
        <p:spPr>
          <a:xfrm>
            <a:off x="2209150" y="2556066"/>
            <a:ext cx="1682854" cy="656031"/>
          </a:xfrm>
          <a:prstGeom prst="wedgeEllipseCallout">
            <a:avLst>
              <a:gd name="adj1" fmla="val -61483"/>
              <a:gd name="adj2" fmla="val -28638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新たな</a:t>
            </a:r>
            <a:endParaRPr lang="en-US" altLang="ja-JP" dirty="0"/>
          </a:p>
          <a:p>
            <a:pPr algn="ctr"/>
            <a:r>
              <a:rPr lang="ja-JP" altLang="en-US" dirty="0"/>
              <a:t>交友関係</a:t>
            </a:r>
            <a:endParaRPr kumimoji="1" lang="ja-JP" altLang="en-US" dirty="0"/>
          </a:p>
        </p:txBody>
      </p:sp>
      <p:sp>
        <p:nvSpPr>
          <p:cNvPr id="11" name="円形吹き出し 10"/>
          <p:cNvSpPr/>
          <p:nvPr/>
        </p:nvSpPr>
        <p:spPr>
          <a:xfrm>
            <a:off x="3050577" y="3656419"/>
            <a:ext cx="1682854" cy="656031"/>
          </a:xfrm>
          <a:prstGeom prst="wedgeEllipseCallout">
            <a:avLst>
              <a:gd name="adj1" fmla="val -50914"/>
              <a:gd name="adj2" fmla="val 4948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翌日の</a:t>
            </a:r>
            <a:endParaRPr lang="en-US" altLang="ja-JP" dirty="0"/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虚無感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形吹き出し 11"/>
          <p:cNvSpPr/>
          <p:nvPr/>
        </p:nvSpPr>
        <p:spPr>
          <a:xfrm>
            <a:off x="5065351" y="2228050"/>
            <a:ext cx="1682854" cy="656031"/>
          </a:xfrm>
          <a:prstGeom prst="wedgeEllipseCallout">
            <a:avLst>
              <a:gd name="adj1" fmla="val 19628"/>
              <a:gd name="adj2" fmla="val 104686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コール</a:t>
            </a:r>
            <a:endParaRPr lang="en-US" altLang="ja-JP" dirty="0"/>
          </a:p>
          <a:p>
            <a:pPr algn="ctr"/>
            <a:r>
              <a:rPr lang="ja-JP" altLang="en-US" dirty="0"/>
              <a:t>が怖い</a:t>
            </a:r>
            <a:endParaRPr lang="en-US" altLang="ja-JP" dirty="0"/>
          </a:p>
        </p:txBody>
      </p:sp>
      <p:sp>
        <p:nvSpPr>
          <p:cNvPr id="13" name="円形吹き出し 12"/>
          <p:cNvSpPr/>
          <p:nvPr/>
        </p:nvSpPr>
        <p:spPr>
          <a:xfrm>
            <a:off x="4733431" y="4953571"/>
            <a:ext cx="1682854" cy="656031"/>
          </a:xfrm>
          <a:prstGeom prst="wedgeEllipseCallout">
            <a:avLst>
              <a:gd name="adj1" fmla="val 19628"/>
              <a:gd name="adj2" fmla="val 104686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仲が</a:t>
            </a:r>
            <a:endParaRPr lang="en-US" altLang="ja-JP" dirty="0"/>
          </a:p>
          <a:p>
            <a:pPr algn="ctr"/>
            <a:r>
              <a:rPr lang="ja-JP" altLang="en-US" dirty="0"/>
              <a:t>深まる</a:t>
            </a:r>
            <a:endParaRPr lang="en-US" altLang="ja-JP" dirty="0"/>
          </a:p>
        </p:txBody>
      </p:sp>
      <p:sp>
        <p:nvSpPr>
          <p:cNvPr id="14" name="円形吹き出し 13"/>
          <p:cNvSpPr/>
          <p:nvPr/>
        </p:nvSpPr>
        <p:spPr>
          <a:xfrm>
            <a:off x="5320104" y="3352037"/>
            <a:ext cx="1682854" cy="656031"/>
          </a:xfrm>
          <a:prstGeom prst="wedgeEllipseCallout">
            <a:avLst>
              <a:gd name="adj1" fmla="val -23684"/>
              <a:gd name="adj2" fmla="val 106706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美味しい食事</a:t>
            </a:r>
            <a:endParaRPr lang="en-US" altLang="ja-JP" dirty="0"/>
          </a:p>
        </p:txBody>
      </p:sp>
      <p:sp>
        <p:nvSpPr>
          <p:cNvPr id="15" name="円形吹き出し 14"/>
          <p:cNvSpPr/>
          <p:nvPr/>
        </p:nvSpPr>
        <p:spPr>
          <a:xfrm>
            <a:off x="781049" y="2884081"/>
            <a:ext cx="1682854" cy="656031"/>
          </a:xfrm>
          <a:prstGeom prst="wedgeEllipseCallout">
            <a:avLst>
              <a:gd name="adj1" fmla="val 52246"/>
              <a:gd name="adj2" fmla="val 7170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お金が</a:t>
            </a:r>
            <a:endParaRPr lang="en-US" altLang="ja-JP" dirty="0"/>
          </a:p>
          <a:p>
            <a:pPr algn="ctr"/>
            <a:r>
              <a:rPr lang="ja-JP" altLang="en-US" dirty="0"/>
              <a:t>かかる</a:t>
            </a:r>
            <a:endParaRPr lang="en-US" altLang="ja-JP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155139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飲み会に対する意識についてのヒアリング調査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（事前インタビュー）</a:t>
            </a:r>
          </a:p>
        </p:txBody>
      </p:sp>
    </p:spTree>
    <p:extLst>
      <p:ext uri="{BB962C8B-B14F-4D97-AF65-F5344CB8AC3E}">
        <p14:creationId xmlns:p14="http://schemas.microsoft.com/office/powerpoint/2010/main" val="302413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0" y="4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2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4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3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0" y="155139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飲み会に対する意識についてのヒアリング調査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（事前インタビュー）</a:t>
            </a:r>
          </a:p>
        </p:txBody>
      </p:sp>
      <p:graphicFrame>
        <p:nvGraphicFramePr>
          <p:cNvPr id="17" name="グラフ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868672"/>
              </p:ext>
            </p:extLst>
          </p:nvPr>
        </p:nvGraphicFramePr>
        <p:xfrm>
          <a:off x="1" y="1141271"/>
          <a:ext cx="4518990" cy="397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675020"/>
              </p:ext>
            </p:extLst>
          </p:nvPr>
        </p:nvGraphicFramePr>
        <p:xfrm>
          <a:off x="4518992" y="1141271"/>
          <a:ext cx="4625008" cy="488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873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0" y="4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4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4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5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0" y="155139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飲み会に対する意識についてのヒアリング調査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（事前インタビュー）</a:t>
            </a:r>
          </a:p>
        </p:txBody>
      </p:sp>
      <p:graphicFrame>
        <p:nvGraphicFramePr>
          <p:cNvPr id="17" name="グラフ 16"/>
          <p:cNvGraphicFramePr>
            <a:graphicFrameLocks/>
          </p:cNvGraphicFramePr>
          <p:nvPr>
            <p:extLst/>
          </p:nvPr>
        </p:nvGraphicFramePr>
        <p:xfrm>
          <a:off x="0" y="1141271"/>
          <a:ext cx="6875362" cy="488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647974" y="2516618"/>
            <a:ext cx="260840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⇨お酒を通じた</a:t>
            </a:r>
            <a:endParaRPr lang="en-US" altLang="ja-JP" sz="2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人との繋がりに</a:t>
            </a:r>
            <a:endParaRPr lang="en-US" altLang="ja-JP" sz="2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関する意見が多い</a:t>
            </a:r>
          </a:p>
        </p:txBody>
      </p:sp>
    </p:spTree>
    <p:extLst>
      <p:ext uri="{BB962C8B-B14F-4D97-AF65-F5344CB8AC3E}">
        <p14:creationId xmlns:p14="http://schemas.microsoft.com/office/powerpoint/2010/main" val="10858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0" y="4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8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4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9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0" y="155139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飲み会に対する意識についてのヒアリング調査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（事前インタビュー）</a:t>
            </a:r>
          </a:p>
        </p:txBody>
      </p:sp>
      <p:graphicFrame>
        <p:nvGraphicFramePr>
          <p:cNvPr id="18" name="グラフ 17"/>
          <p:cNvGraphicFramePr>
            <a:graphicFrameLocks/>
          </p:cNvGraphicFramePr>
          <p:nvPr>
            <p:extLst/>
          </p:nvPr>
        </p:nvGraphicFramePr>
        <p:xfrm>
          <a:off x="294231" y="1155618"/>
          <a:ext cx="5817201" cy="488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063633" y="2675222"/>
            <a:ext cx="22122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⇨人との</a:t>
            </a:r>
            <a:endParaRPr lang="en-US" altLang="ja-JP" sz="2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繋がり以外の</a:t>
            </a:r>
            <a:endParaRPr lang="en-US" altLang="ja-JP" sz="2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意見が多い</a:t>
            </a:r>
          </a:p>
        </p:txBody>
      </p:sp>
    </p:spTree>
    <p:extLst>
      <p:ext uri="{BB962C8B-B14F-4D97-AF65-F5344CB8AC3E}">
        <p14:creationId xmlns:p14="http://schemas.microsoft.com/office/powerpoint/2010/main" val="19163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0" y="4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2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4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3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0" y="155139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飲み会に対する意識についてのヒアリング調査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（事前インタビュー）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56259" y="4427235"/>
            <a:ext cx="8845952" cy="871151"/>
          </a:xfrm>
          <a:prstGeom prst="rect">
            <a:avLst/>
          </a:prstGeom>
          <a:ln w="349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2055" y="2633484"/>
            <a:ext cx="74943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b="1" dirty="0"/>
              <a:t>良かったこと：人との繋がりに関する事柄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86918" y="3195072"/>
            <a:ext cx="787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b="1" dirty="0"/>
              <a:t>嫌だったこと：費用や体調など個人的な事柄</a:t>
            </a:r>
          </a:p>
        </p:txBody>
      </p:sp>
      <p:sp>
        <p:nvSpPr>
          <p:cNvPr id="11" name="下矢印 10"/>
          <p:cNvSpPr/>
          <p:nvPr/>
        </p:nvSpPr>
        <p:spPr>
          <a:xfrm>
            <a:off x="4050689" y="3851164"/>
            <a:ext cx="1065770" cy="406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381" y="4616255"/>
            <a:ext cx="9033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000" b="1" dirty="0"/>
              <a:t>コミニュケーションの場としての飲み会には好意的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1413" y="189747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まとめると、、、</a:t>
            </a:r>
          </a:p>
        </p:txBody>
      </p:sp>
    </p:spTree>
    <p:extLst>
      <p:ext uri="{BB962C8B-B14F-4D97-AF65-F5344CB8AC3E}">
        <p14:creationId xmlns:p14="http://schemas.microsoft.com/office/powerpoint/2010/main" val="29430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オブジェクト 11"/>
          <p:cNvGraphicFramePr>
            <a:graphicFrameLocks noChangeAspect="1"/>
          </p:cNvGraphicFramePr>
          <p:nvPr>
            <p:extLst/>
          </p:nvPr>
        </p:nvGraphicFramePr>
        <p:xfrm>
          <a:off x="0" y="2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0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1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67419" y="284672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n w="25400">
                  <a:solidFill>
                    <a:srgbClr val="FF097A"/>
                  </a:solidFill>
                </a:ln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年代</a:t>
            </a:r>
            <a:r>
              <a:rPr lang="ja-JP" altLang="en-US" sz="4000" b="1" dirty="0" smtClean="0">
                <a:ln w="25400">
                  <a:solidFill>
                    <a:srgbClr val="FF097A"/>
                  </a:solidFill>
                </a:ln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別飲酒機会の比較</a:t>
            </a:r>
            <a:endParaRPr lang="en-US" altLang="ja-JP" sz="4000" b="1" dirty="0">
              <a:ln w="25400">
                <a:solidFill>
                  <a:srgbClr val="FF097A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-1564616" y="6492875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45</a:t>
            </a:fld>
            <a:endParaRPr 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xmlns="" id="{635B2E04-3BE5-40BE-A91D-06078A21A6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40674"/>
              </p:ext>
            </p:extLst>
          </p:nvPr>
        </p:nvGraphicFramePr>
        <p:xfrm>
          <a:off x="-15241" y="1024889"/>
          <a:ext cx="9419299" cy="529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5869075" y="6560599"/>
            <a:ext cx="3425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厚生労働省「国民健康・栄養調査」より作成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91382" y="1227131"/>
            <a:ext cx="1241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全体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(n=7,058)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804" y="1814528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代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(n=552)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921" y="2431538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代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(n=832)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-72268" y="3018744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代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(n=1,212)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126651" y="3621043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代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(n=1,105)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72267" y="4247322"/>
            <a:ext cx="1241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代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(n=1,541)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-72267" y="4885311"/>
            <a:ext cx="1241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70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代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~</a:t>
            </a:r>
          </a:p>
          <a:p>
            <a:pPr algn="ctr"/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(n=1,816)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2456" y="169171"/>
            <a:ext cx="1811492" cy="7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オブジェクト 11"/>
          <p:cNvGraphicFramePr>
            <a:graphicFrameLocks noChangeAspect="1"/>
          </p:cNvGraphicFramePr>
          <p:nvPr>
            <p:extLst/>
          </p:nvPr>
        </p:nvGraphicFramePr>
        <p:xfrm>
          <a:off x="0" y="2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6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7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67419" y="284672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ln w="25400">
                  <a:solidFill>
                    <a:srgbClr val="FF097A"/>
                  </a:solidFill>
                </a:ln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年代別飲酒機会の経年比較</a:t>
            </a:r>
            <a:endParaRPr lang="en-US" altLang="ja-JP" sz="4000" b="1" dirty="0">
              <a:ln w="25400">
                <a:solidFill>
                  <a:srgbClr val="FF097A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-1564616" y="6492875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46</a:t>
            </a:fld>
            <a:endParaRPr 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69075" y="6560599"/>
            <a:ext cx="3425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厚生労働省「国民健康・栄養調査」より作成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xmlns="" id="{14D25A4B-96C6-4B1F-A2EB-E1C152B77C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714027"/>
              </p:ext>
            </p:extLst>
          </p:nvPr>
        </p:nvGraphicFramePr>
        <p:xfrm>
          <a:off x="4555772" y="1561596"/>
          <a:ext cx="4588229" cy="423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219838"/>
              </p:ext>
            </p:extLst>
          </p:nvPr>
        </p:nvGraphicFramePr>
        <p:xfrm>
          <a:off x="1" y="1561596"/>
          <a:ext cx="4555771" cy="423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545955" y="1112807"/>
            <a:ext cx="1463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2009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(n=8,005)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17955" y="1112807"/>
            <a:ext cx="1463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(n=7,058)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71890" y="54865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全体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2456" y="169171"/>
            <a:ext cx="1811492" cy="7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xmlns="" id="{2B89E36E-3B23-457A-A89B-59A7D05CBA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900521"/>
              </p:ext>
            </p:extLst>
          </p:nvPr>
        </p:nvGraphicFramePr>
        <p:xfrm>
          <a:off x="4738514" y="1751099"/>
          <a:ext cx="4405486" cy="447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xmlns="" id="{23E93D59-0D25-4E36-ACCE-07876CEDF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413803"/>
              </p:ext>
            </p:extLst>
          </p:nvPr>
        </p:nvGraphicFramePr>
        <p:xfrm>
          <a:off x="-1" y="1871348"/>
          <a:ext cx="4738515" cy="4501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/>
          </p:nvPr>
        </p:nvGraphicFramePr>
        <p:xfrm>
          <a:off x="0" y="2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2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3" name="Worksheet" r:id="rId7" imgW="12138554" imgH="5707270" progId="Excel.Sheet.12">
                  <p:embed/>
                </p:oleObj>
              </mc:Choice>
              <mc:Fallback>
                <p:oleObj name="Worksheet" r:id="rId7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67419" y="284672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n w="25400">
                  <a:solidFill>
                    <a:srgbClr val="FF097A"/>
                  </a:solidFill>
                </a:ln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年代</a:t>
            </a:r>
            <a:r>
              <a:rPr lang="ja-JP" altLang="en-US" sz="4000" b="1" dirty="0" smtClean="0">
                <a:ln w="25400">
                  <a:solidFill>
                    <a:srgbClr val="FF097A"/>
                  </a:solidFill>
                </a:ln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別飲酒機会の経年比較</a:t>
            </a:r>
            <a:endParaRPr lang="en-US" altLang="ja-JP" sz="4000" b="1" dirty="0">
              <a:ln w="25400">
                <a:solidFill>
                  <a:srgbClr val="FF097A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-1564616" y="6492875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47</a:t>
            </a:fld>
            <a:endParaRPr 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69075" y="6560599"/>
            <a:ext cx="3425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厚生労働省「国民健康・栄養調査」より作成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17388" y="5522296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代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07747" y="1168912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2009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(n=735)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79747" y="1168912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(n=552)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2456" y="169171"/>
            <a:ext cx="1811492" cy="7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374707" y="1678635"/>
            <a:ext cx="31612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altLang="ja-JP" sz="4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2003</a:t>
            </a:r>
            <a:r>
              <a:rPr kumimoji="0" lang="ja-JP" altLang="en-US" sz="4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kumimoji="0" lang="en-US" altLang="ja-JP" sz="4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0" lang="en-US" altLang="ja-JP" sz="4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174</a:t>
            </a:r>
            <a:r>
              <a:rPr kumimoji="0" lang="ja-JP" altLang="en-US" sz="4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軒</a:t>
            </a:r>
            <a:endParaRPr kumimoji="0" lang="en-US" sz="4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03794" y="2371132"/>
            <a:ext cx="860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sz="5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endParaRPr kumimoji="0" lang="en-US" sz="5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39484" y="1692973"/>
            <a:ext cx="28999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altLang="ja-JP" sz="4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kumimoji="0" lang="ja-JP" altLang="en-US" sz="4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kumimoji="0" lang="en-US" altLang="ja-JP" sz="4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0" lang="en-US" altLang="ja-JP" sz="4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130</a:t>
            </a:r>
            <a:r>
              <a:rPr kumimoji="0" lang="ja-JP" altLang="en-US" sz="4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軒</a:t>
            </a:r>
            <a:endParaRPr kumimoji="0" lang="en-US" sz="4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63230" y="4077854"/>
            <a:ext cx="3617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135</a:t>
            </a:r>
            <a:r>
              <a:rPr kumimoji="0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軒　 　閉店</a:t>
            </a:r>
            <a:endParaRPr kumimoji="0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0" lang="en-US" altLang="ja-JP" sz="3600" b="1" dirty="0">
                <a:solidFill>
                  <a:srgbClr val="5B9BD5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91</a:t>
            </a:r>
            <a:r>
              <a:rPr kumimoji="0" lang="ja-JP" altLang="en-US" sz="3600" b="1" dirty="0">
                <a:solidFill>
                  <a:srgbClr val="5B9BD5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軒　新規開店</a:t>
            </a:r>
            <a:endParaRPr kumimoji="0" lang="en-US" sz="3600" b="1" dirty="0">
              <a:solidFill>
                <a:srgbClr val="5B9BD5">
                  <a:lumMod val="75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/>
          </p:nvPr>
        </p:nvGraphicFramePr>
        <p:xfrm>
          <a:off x="0" y="2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67419" y="284672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n w="25400">
                  <a:solidFill>
                    <a:srgbClr val="FF097A"/>
                  </a:solidFill>
                </a:ln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大学周辺の居酒屋の店舗数</a:t>
            </a:r>
            <a:endParaRPr lang="en-US" altLang="ja-JP" sz="4000" b="1" dirty="0">
              <a:ln w="25400">
                <a:solidFill>
                  <a:srgbClr val="FF097A"/>
                </a:solidFill>
              </a:ln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881" y="169523"/>
            <a:ext cx="1811492" cy="77376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0" y="5291084"/>
            <a:ext cx="9307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ここでは大学周辺を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天久保・春日・桜・竹園・吾妻・柴崎・花畑の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地域としました。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-1682693" y="6492877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5</a:t>
            </a:fld>
            <a:endParaRPr 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0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63731" y="1870286"/>
            <a:ext cx="821653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酒離れ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不景気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宅呑みをより好む傾向</a:t>
            </a:r>
            <a:endParaRPr 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/>
          </p:nvPr>
        </p:nvGraphicFramePr>
        <p:xfrm>
          <a:off x="0" y="2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/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8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67419" y="284672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考えられる居酒屋減少の</a:t>
            </a:r>
            <a:r>
              <a:rPr lang="ja-JP" altLang="en-US" sz="4000" b="1" dirty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理由</a:t>
            </a:r>
            <a:endParaRPr kumimoji="1" lang="en-US" altLang="ja-JP" sz="4000" b="1" dirty="0">
              <a:ln w="25400">
                <a:solidFill>
                  <a:srgbClr val="FF097A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654" y="169523"/>
            <a:ext cx="1811492" cy="77376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-1676759" y="6451044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6</a:t>
            </a:fld>
            <a:endParaRPr 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0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386860"/>
              </p:ext>
            </p:extLst>
          </p:nvPr>
        </p:nvGraphicFramePr>
        <p:xfrm>
          <a:off x="0" y="2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7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483475"/>
              </p:ext>
            </p:extLst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67419" y="28467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問題提起</a:t>
            </a:r>
            <a:endParaRPr kumimoji="1" lang="en-US" altLang="ja-JP" sz="4000" b="1" dirty="0">
              <a:ln w="25400">
                <a:solidFill>
                  <a:srgbClr val="FF097A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702146"/>
            <a:ext cx="6400800" cy="1752600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居酒屋の減少によって</a:t>
            </a:r>
            <a:endParaRPr kumimoji="1" lang="en-US" altLang="ja-JP" sz="4000" b="1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r>
              <a:rPr kumimoji="1" lang="ja-JP" altLang="en-US" sz="4000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問題</a:t>
            </a:r>
            <a:r>
              <a:rPr lang="ja-JP" altLang="en-US" sz="4000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がいくつか発生する</a:t>
            </a:r>
            <a:endParaRPr kumimoji="1" lang="ja-JP" altLang="en-US" sz="4000" b="1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456" y="169171"/>
            <a:ext cx="1811492" cy="774466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-1694013" y="6492877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7</a:t>
            </a:fld>
            <a:endParaRPr 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2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ホームベース 4"/>
          <p:cNvSpPr/>
          <p:nvPr/>
        </p:nvSpPr>
        <p:spPr>
          <a:xfrm>
            <a:off x="457200" y="3599617"/>
            <a:ext cx="7211434" cy="2390262"/>
          </a:xfrm>
          <a:prstGeom prst="homePlate">
            <a:avLst/>
          </a:prstGeom>
          <a:solidFill>
            <a:schemeClr val="accent1">
              <a:alpha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4684" y="3803467"/>
            <a:ext cx="66479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メイリオ"/>
                <a:ea typeface="メイリオ"/>
                <a:cs typeface="メイリオ"/>
              </a:rPr>
              <a:t>飲みニケーションの効果</a:t>
            </a:r>
            <a:endParaRPr lang="en-US" altLang="ja-JP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メイリオ"/>
              <a:ea typeface="メイリオ"/>
              <a:cs typeface="メイリオ"/>
            </a:endParaRPr>
          </a:p>
          <a:p>
            <a:r>
              <a:rPr kumimoji="1" lang="ja-JP" altLang="en-US" sz="2800" dirty="0">
                <a:latin typeface="メイリオ"/>
                <a:ea typeface="メイリオ"/>
                <a:cs typeface="メイリオ"/>
              </a:rPr>
              <a:t>・普段話さない人とも話しやすい</a:t>
            </a:r>
            <a:endParaRPr lang="en-US" altLang="ja-JP" sz="2800" dirty="0">
              <a:latin typeface="メイリオ"/>
              <a:ea typeface="メイリオ"/>
              <a:cs typeface="メイリオ"/>
            </a:endParaRPr>
          </a:p>
          <a:p>
            <a:r>
              <a:rPr kumimoji="1" lang="ja-JP" altLang="en-US" sz="2800" dirty="0">
                <a:latin typeface="メイリオ"/>
                <a:ea typeface="メイリオ"/>
                <a:cs typeface="メイリオ"/>
              </a:rPr>
              <a:t>・普段話さないような内容も話しやすい</a:t>
            </a:r>
            <a:endParaRPr kumimoji="1" lang="en-US" altLang="ja-JP" sz="2800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2800" dirty="0">
                <a:latin typeface="メイリオ"/>
                <a:ea typeface="メイリオ"/>
                <a:cs typeface="メイリオ"/>
              </a:rPr>
              <a:t>・本音で話し合える</a:t>
            </a:r>
            <a:endParaRPr kumimoji="1" lang="en-US" altLang="ja-JP" sz="28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0" y="991872"/>
            <a:ext cx="9144000" cy="21047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kumimoji="0" lang="ja-JP" altLang="en-US" sz="2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91793" y="6492875"/>
            <a:ext cx="3822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画像：</a:t>
            </a:r>
            <a:r>
              <a:rPr lang="en-US" altLang="ja-JP" sz="1200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https://</a:t>
            </a:r>
            <a:r>
              <a:rPr lang="en-US" altLang="ja-JP" sz="12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www.e-pit.jp/careerlab/5/896</a:t>
            </a:r>
            <a:r>
              <a:rPr lang="ja-JP" altLang="en-US" sz="12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より</a:t>
            </a:r>
            <a:endParaRPr kumimoji="1" lang="ja-JP" altLang="en-US" sz="1200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7419" y="28467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問題提起</a:t>
            </a:r>
            <a:endParaRPr kumimoji="1" lang="en-US" altLang="ja-JP" sz="4000" b="1" dirty="0">
              <a:ln w="25400">
                <a:solidFill>
                  <a:srgbClr val="FF097A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456" y="169171"/>
            <a:ext cx="1811492" cy="7744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7419" y="1147487"/>
            <a:ext cx="7886700" cy="732012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latin typeface="メイリオ"/>
                <a:ea typeface="メイリオ"/>
                <a:cs typeface="メイリオ"/>
              </a:rPr>
              <a:t>⑴</a:t>
            </a:r>
            <a:r>
              <a:rPr kumimoji="1" lang="ja-JP" altLang="en-US" sz="4000" dirty="0">
                <a:latin typeface="メイリオ"/>
                <a:ea typeface="メイリオ"/>
                <a:cs typeface="メイリオ"/>
              </a:rPr>
              <a:t> </a:t>
            </a:r>
            <a:r>
              <a:rPr lang="ja-JP" altLang="en-US" sz="4000" dirty="0">
                <a:latin typeface="メイリオ"/>
                <a:ea typeface="メイリオ"/>
                <a:cs typeface="メイリオ"/>
              </a:rPr>
              <a:t>飲みニケーションの減少</a:t>
            </a:r>
            <a:endParaRPr kumimoji="1" lang="ja-JP" altLang="en-US" sz="4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77602"/>
            <a:ext cx="8229600" cy="980719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800" dirty="0">
                <a:latin typeface="メイリオ"/>
                <a:ea typeface="メイリオ"/>
                <a:cs typeface="メイリオ"/>
              </a:rPr>
              <a:t>飲みニケーションとは？</a:t>
            </a:r>
            <a:endParaRPr kumimoji="1" lang="en-US" altLang="ja-JP" sz="2800" dirty="0"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r>
              <a:rPr lang="ja-JP" altLang="en-US" sz="2800" dirty="0">
                <a:latin typeface="メイリオ"/>
                <a:ea typeface="メイリオ"/>
                <a:cs typeface="メイリオ"/>
              </a:rPr>
              <a:t>飲み会＋コミュニケーション＝飲みニケーション</a:t>
            </a:r>
            <a:endParaRPr lang="en-US" altLang="ja-JP" sz="2800" dirty="0"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endParaRPr lang="en-US" altLang="ja-JP" sz="2800" dirty="0">
              <a:latin typeface="メイリオ"/>
              <a:ea typeface="メイリオ"/>
              <a:cs typeface="メイリオ"/>
            </a:endParaRPr>
          </a:p>
          <a:p>
            <a:pPr marL="0" indent="0">
              <a:buNone/>
            </a:pPr>
            <a:endParaRPr lang="en-US" altLang="ja-JP" sz="28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-1711265" y="6492875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8</a:t>
            </a:fld>
            <a:endParaRPr 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76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73982"/>
              </p:ext>
            </p:extLst>
          </p:nvPr>
        </p:nvGraphicFramePr>
        <p:xfrm>
          <a:off x="0" y="6044086"/>
          <a:ext cx="9144000" cy="8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1" name="Worksheet" r:id="rId3" imgW="12138554" imgH="5707270" progId="Excel.Sheet.12">
                  <p:embed/>
                </p:oleObj>
              </mc:Choice>
              <mc:Fallback>
                <p:oleObj name="Worksheet" r:id="rId3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6044086"/>
                        <a:ext cx="9144000" cy="81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564481"/>
              </p:ext>
            </p:extLst>
          </p:nvPr>
        </p:nvGraphicFramePr>
        <p:xfrm>
          <a:off x="0" y="2"/>
          <a:ext cx="9144000" cy="111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2" name="Worksheet" r:id="rId5" imgW="12138554" imgH="5707270" progId="Excel.Sheet.12">
                  <p:embed/>
                </p:oleObj>
              </mc:Choice>
              <mc:Fallback>
                <p:oleObj name="Worksheet" r:id="rId5" imgW="12138554" imgH="570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0" cy="111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267419" y="28467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n w="25400">
                  <a:solidFill>
                    <a:srgbClr val="FF097A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問題提起</a:t>
            </a:r>
            <a:endParaRPr kumimoji="1" lang="en-US" altLang="ja-JP" sz="4000" b="1" dirty="0">
              <a:ln w="25400">
                <a:solidFill>
                  <a:srgbClr val="FF097A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456" y="169171"/>
            <a:ext cx="1811492" cy="7744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7419" y="1198499"/>
            <a:ext cx="7886700" cy="710809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latin typeface="メイリオ"/>
                <a:ea typeface="メイリオ"/>
                <a:cs typeface="メイリオ"/>
              </a:rPr>
              <a:t>⑵</a:t>
            </a:r>
            <a:r>
              <a:rPr kumimoji="1" lang="ja-JP" altLang="en-US" sz="4000" dirty="0">
                <a:latin typeface="メイリオ"/>
                <a:ea typeface="メイリオ"/>
                <a:cs typeface="メイリオ"/>
              </a:rPr>
              <a:t> 宅飲みによる騒音被害の増加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348" y="1878067"/>
            <a:ext cx="8229600" cy="1256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メイリオ"/>
                <a:ea typeface="メイリオ"/>
                <a:cs typeface="メイリオ"/>
              </a:rPr>
              <a:t>もし、居酒屋で飲まずにアパートの部屋などで飲んでいるとしたら</a:t>
            </a:r>
            <a:r>
              <a:rPr lang="en-US" altLang="ja-JP" sz="2800" dirty="0">
                <a:latin typeface="メイリオ"/>
                <a:ea typeface="メイリオ"/>
                <a:cs typeface="メイリオ"/>
              </a:rPr>
              <a:t>…</a:t>
            </a: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5783385" y="3578585"/>
            <a:ext cx="3360615" cy="2534408"/>
            <a:chOff x="5943405" y="4087176"/>
            <a:chExt cx="3200595" cy="2636191"/>
          </a:xfrm>
        </p:grpSpPr>
        <p:pic>
          <p:nvPicPr>
            <p:cNvPr id="5" name="図 4" descr="壁ドン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05" y="4087176"/>
              <a:ext cx="3200595" cy="21123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7106206" y="6200147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>
                  <a:latin typeface="メイリオ"/>
                  <a:ea typeface="メイリオ"/>
                  <a:cs typeface="メイリオ"/>
                </a:rPr>
                <a:t>壁ドン</a:t>
              </a:r>
            </a:p>
          </p:txBody>
        </p:sp>
      </p:grpSp>
      <p:pic>
        <p:nvPicPr>
          <p:cNvPr id="6" name="図 5" descr="壁聞く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050" y="3578585"/>
            <a:ext cx="3170571" cy="2112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図形グループ 12"/>
          <p:cNvGrpSpPr/>
          <p:nvPr/>
        </p:nvGrpSpPr>
        <p:grpSpPr>
          <a:xfrm>
            <a:off x="0" y="3581731"/>
            <a:ext cx="3617255" cy="2545391"/>
            <a:chOff x="0" y="4090322"/>
            <a:chExt cx="3617255" cy="2545391"/>
          </a:xfrm>
        </p:grpSpPr>
        <p:pic>
          <p:nvPicPr>
            <p:cNvPr id="4" name="図 3" descr="頭をかかえる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90322"/>
              <a:ext cx="3165850" cy="21092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2714444" y="611249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latin typeface="メイリオ"/>
                  <a:ea typeface="メイリオ"/>
                  <a:cs typeface="メイリオ"/>
                </a:rPr>
                <a:t>騒音</a:t>
              </a:r>
              <a:endParaRPr kumimoji="1" lang="ja-JP" altLang="en-US" sz="2800" dirty="0"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12" name="図形グループ 11"/>
          <p:cNvGrpSpPr/>
          <p:nvPr/>
        </p:nvGrpSpPr>
        <p:grpSpPr>
          <a:xfrm>
            <a:off x="1313122" y="2318300"/>
            <a:ext cx="6517756" cy="1732099"/>
            <a:chOff x="1381988" y="2670372"/>
            <a:chExt cx="6293649" cy="1923414"/>
          </a:xfrm>
        </p:grpSpPr>
        <p:sp>
          <p:nvSpPr>
            <p:cNvPr id="11" name="爆発 2 10"/>
            <p:cNvSpPr/>
            <p:nvPr/>
          </p:nvSpPr>
          <p:spPr>
            <a:xfrm>
              <a:off x="1381988" y="2670372"/>
              <a:ext cx="6293649" cy="1923414"/>
            </a:xfrm>
            <a:prstGeom prst="irregularSeal2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839600" y="3140320"/>
              <a:ext cx="341632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ja-JP" dirty="0">
                <a:latin typeface="メイリオ"/>
                <a:ea typeface="メイリオ"/>
                <a:cs typeface="メイリオ"/>
              </a:endParaRPr>
            </a:p>
            <a:p>
              <a:r>
                <a:rPr lang="ja-JP" altLang="en-US" sz="2800" dirty="0">
                  <a:latin typeface="メイリオ"/>
                  <a:ea typeface="メイリオ"/>
                  <a:cs typeface="メイリオ"/>
                </a:rPr>
                <a:t>付近の住民への迷惑</a:t>
              </a:r>
              <a:endParaRPr lang="en-US" altLang="ja-JP" sz="2800" dirty="0">
                <a:latin typeface="メイリオ"/>
                <a:ea typeface="メイリオ"/>
                <a:cs typeface="メイリオ"/>
              </a:endParaRPr>
            </a:p>
            <a:p>
              <a:endParaRPr kumimoji="1" lang="ja-JP" altLang="en-US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728322" y="6633606"/>
            <a:ext cx="8442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>
                <a:latin typeface="メイリオ"/>
                <a:ea typeface="メイリオ"/>
                <a:cs typeface="メイリオ"/>
              </a:rPr>
              <a:t>画像</a:t>
            </a:r>
            <a:r>
              <a:rPr kumimoji="1" lang="ja-JP" altLang="en-US" sz="1200" dirty="0" smtClean="0">
                <a:latin typeface="メイリオ"/>
                <a:ea typeface="メイリオ"/>
                <a:cs typeface="メイリオ"/>
              </a:rPr>
              <a:t>：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https</a:t>
            </a: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://www.pakutaso.com/search.html?offset=0&amp;limit=30&amp;search=%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E9%A8%92%E9%9F%B3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より</a:t>
            </a:r>
            <a:endParaRPr kumimoji="1" lang="ja-JP" altLang="en-US" sz="1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>
          <a:xfrm>
            <a:off x="-1711265" y="6451044"/>
            <a:ext cx="2057400" cy="365125"/>
          </a:xfrm>
        </p:spPr>
        <p:txBody>
          <a:bodyPr/>
          <a:lstStyle/>
          <a:p>
            <a:fld id="{5ED220C7-8C87-45F7-9479-13519FE00982}" type="slidenum">
              <a:rPr lang="en-US" sz="1050" b="1" smtClean="0">
                <a:solidFill>
                  <a:srgbClr val="FF097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9</a:t>
            </a:fld>
            <a:endParaRPr lang="en-US" sz="1050" b="1" dirty="0">
              <a:solidFill>
                <a:srgbClr val="FF097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40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1597</Words>
  <Application>Microsoft Office PowerPoint</Application>
  <PresentationFormat>画面に合わせる (4:3)</PresentationFormat>
  <Paragraphs>463</Paragraphs>
  <Slides>47</Slides>
  <Notes>7</Notes>
  <HiddenSlides>9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7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63" baseType="lpstr">
      <vt:lpstr>ＭＳ Ｐゴシック</vt:lpstr>
      <vt:lpstr>メイリオ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1_Office テーマ</vt:lpstr>
      <vt:lpstr>2_Office テーマ</vt:lpstr>
      <vt:lpstr>3_Office テーマ</vt:lpstr>
      <vt:lpstr>4_Office テーマ</vt:lpstr>
      <vt:lpstr>ホワイト</vt:lpstr>
      <vt:lpstr>5_Office テーマ</vt:lpstr>
      <vt:lpstr>Worksheet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⑴ 飲みニケーションの減少</vt:lpstr>
      <vt:lpstr>⑵ 宅飲みによる騒音被害の増加</vt:lpstr>
      <vt:lpstr>⑶ 街のにぎわいの喪失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店舗へのヒアリング調査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鳥放題　つくば桜店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蓮沼舜矢</dc:creator>
  <cp:lastModifiedBy>蓮沼舜矢</cp:lastModifiedBy>
  <cp:revision>125</cp:revision>
  <dcterms:created xsi:type="dcterms:W3CDTF">2017-05-11T13:10:58Z</dcterms:created>
  <dcterms:modified xsi:type="dcterms:W3CDTF">2017-05-15T12:34:16Z</dcterms:modified>
</cp:coreProperties>
</file>