
<file path=[Content_Types].xml><?xml version="1.0" encoding="utf-8"?>
<Types xmlns="http://schemas.openxmlformats.org/package/2006/content-types">
  <Default Extension="xml" ContentType="application/xml"/>
  <Default Extension="svg" ContentType="image/svg+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theme/themeOverride3.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4.xml" ContentType="application/vnd.openxmlformats-officedocument.themeOverride+xml"/>
  <Override PartName="/ppt/notesSlides/notesSlide9.xml" ContentType="application/vnd.openxmlformats-officedocument.presentationml.notesSlide+xml"/>
  <Override PartName="/ppt/theme/themeOverride5.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6.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1.xml" ContentType="application/vnd.openxmlformats-officedocument.drawingml.chart+xml"/>
  <Override PartName="/ppt/embeddings/oleObject1.bin" ContentType="application/vnd.openxmlformats-officedocument.oleObject"/>
  <Override PartName="/ppt/drawings/drawing1.xml" ContentType="application/vnd.openxmlformats-officedocument.drawingml.chartshapes+xml"/>
  <Override PartName="/ppt/notesSlides/notesSlide42.xml" ContentType="application/vnd.openxmlformats-officedocument.presentationml.notesSlide+xml"/>
  <Override PartName="/ppt/charts/chart2.xml" ContentType="application/vnd.openxmlformats-officedocument.drawingml.chart+xml"/>
  <Override PartName="/ppt/embeddings/oleObject2.bin" ContentType="application/vnd.openxmlformats-officedocument.oleObject"/>
  <Override PartName="/ppt/charts/chart3.xml" ContentType="application/vnd.openxmlformats-officedocument.drawingml.chart+xml"/>
  <Override PartName="/ppt/embeddings/oleObject3.bin" ContentType="application/vnd.openxmlformats-officedocument.oleObject"/>
  <Override PartName="/ppt/drawings/drawing2.xml" ContentType="application/vnd.openxmlformats-officedocument.drawingml.chartshapes+xml"/>
  <Override PartName="/ppt/notesSlides/notesSlide43.xml" ContentType="application/vnd.openxmlformats-officedocument.presentationml.notesSlide+xml"/>
  <Override PartName="/ppt/charts/chart4.xml" ContentType="application/vnd.openxmlformats-officedocument.drawingml.chart+xml"/>
  <Override PartName="/ppt/embeddings/oleObject4.bin" ContentType="application/vnd.openxmlformats-officedocument.oleObject"/>
  <Override PartName="/ppt/drawings/drawing3.xml" ContentType="application/vnd.openxmlformats-officedocument.drawingml.chartshapes+xml"/>
  <Override PartName="/ppt/charts/chart5.xml" ContentType="application/vnd.openxmlformats-officedocument.drawingml.chart+xml"/>
  <Override PartName="/ppt/theme/themeOverride7.xml" ContentType="application/vnd.openxmlformats-officedocument.themeOverride+xml"/>
  <Override PartName="/ppt/embeddings/oleObject5.bin" ContentType="application/vnd.openxmlformats-officedocument.oleObject"/>
  <Override PartName="/ppt/drawings/drawing4.xml" ContentType="application/vnd.openxmlformats-officedocument.drawingml.chartshapes+xml"/>
  <Override PartName="/ppt/notesSlides/notesSlide44.xml" ContentType="application/vnd.openxmlformats-officedocument.presentationml.notesSlide+xml"/>
  <Override PartName="/ppt/charts/chart6.xml" ContentType="application/vnd.openxmlformats-officedocument.drawingml.chart+xml"/>
  <Override PartName="/ppt/embeddings/oleObject6.bin" ContentType="application/vnd.openxmlformats-officedocument.oleObject"/>
  <Override PartName="/ppt/drawings/drawing5.xml" ContentType="application/vnd.openxmlformats-officedocument.drawingml.chartshapes+xml"/>
  <Override PartName="/ppt/charts/chart7.xml" ContentType="application/vnd.openxmlformats-officedocument.drawingml.chart+xml"/>
  <Override PartName="/ppt/theme/themeOverride8.xml" ContentType="application/vnd.openxmlformats-officedocument.themeOverride+xml"/>
  <Override PartName="/ppt/embeddings/oleObject7.bin" ContentType="application/vnd.openxmlformats-officedocument.oleObject"/>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heme/themeOverride9.xml" ContentType="application/vnd.openxmlformats-officedocument.themeOverr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1" r:id="rId1"/>
    <p:sldMasterId id="2147484324" r:id="rId2"/>
  </p:sldMasterIdLst>
  <p:notesMasterIdLst>
    <p:notesMasterId r:id="rId67"/>
  </p:notesMasterIdLst>
  <p:sldIdLst>
    <p:sldId id="436" r:id="rId3"/>
    <p:sldId id="411" r:id="rId4"/>
    <p:sldId id="484" r:id="rId5"/>
    <p:sldId id="399" r:id="rId6"/>
    <p:sldId id="458" r:id="rId7"/>
    <p:sldId id="508" r:id="rId8"/>
    <p:sldId id="522" r:id="rId9"/>
    <p:sldId id="509" r:id="rId10"/>
    <p:sldId id="367" r:id="rId11"/>
    <p:sldId id="368" r:id="rId12"/>
    <p:sldId id="520" r:id="rId13"/>
    <p:sldId id="521" r:id="rId14"/>
    <p:sldId id="459" r:id="rId15"/>
    <p:sldId id="485" r:id="rId16"/>
    <p:sldId id="460" r:id="rId17"/>
    <p:sldId id="438" r:id="rId18"/>
    <p:sldId id="456" r:id="rId19"/>
    <p:sldId id="457" r:id="rId20"/>
    <p:sldId id="461" r:id="rId21"/>
    <p:sldId id="462" r:id="rId22"/>
    <p:sldId id="512" r:id="rId23"/>
    <p:sldId id="513" r:id="rId24"/>
    <p:sldId id="514" r:id="rId25"/>
    <p:sldId id="515" r:id="rId26"/>
    <p:sldId id="516" r:id="rId27"/>
    <p:sldId id="517" r:id="rId28"/>
    <p:sldId id="518" r:id="rId29"/>
    <p:sldId id="519" r:id="rId30"/>
    <p:sldId id="486" r:id="rId31"/>
    <p:sldId id="455" r:id="rId32"/>
    <p:sldId id="449" r:id="rId33"/>
    <p:sldId id="496" r:id="rId34"/>
    <p:sldId id="504" r:id="rId35"/>
    <p:sldId id="450" r:id="rId36"/>
    <p:sldId id="448" r:id="rId37"/>
    <p:sldId id="488" r:id="rId38"/>
    <p:sldId id="471" r:id="rId39"/>
    <p:sldId id="510" r:id="rId40"/>
    <p:sldId id="472" r:id="rId41"/>
    <p:sldId id="473" r:id="rId42"/>
    <p:sldId id="497" r:id="rId43"/>
    <p:sldId id="498" r:id="rId44"/>
    <p:sldId id="499" r:id="rId45"/>
    <p:sldId id="500" r:id="rId46"/>
    <p:sldId id="487" r:id="rId47"/>
    <p:sldId id="479" r:id="rId48"/>
    <p:sldId id="453" r:id="rId49"/>
    <p:sldId id="483" r:id="rId50"/>
    <p:sldId id="511" r:id="rId51"/>
    <p:sldId id="502" r:id="rId52"/>
    <p:sldId id="503" r:id="rId53"/>
    <p:sldId id="507" r:id="rId54"/>
    <p:sldId id="495" r:id="rId55"/>
    <p:sldId id="494" r:id="rId56"/>
    <p:sldId id="482" r:id="rId57"/>
    <p:sldId id="480" r:id="rId58"/>
    <p:sldId id="481" r:id="rId59"/>
    <p:sldId id="474" r:id="rId60"/>
    <p:sldId id="475" r:id="rId61"/>
    <p:sldId id="501" r:id="rId62"/>
    <p:sldId id="476" r:id="rId63"/>
    <p:sldId id="477" r:id="rId64"/>
    <p:sldId id="478" r:id="rId65"/>
    <p:sldId id="506" r:id="rId66"/>
  </p:sldIdLst>
  <p:sldSz cx="9144000" cy="6858000" type="screen4x3"/>
  <p:notesSz cx="6796088" cy="9926638"/>
  <p:defaultTextStyle>
    <a:defPPr>
      <a:defRPr lang="ja-JP"/>
    </a:defPPr>
    <a:lvl1pPr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54025" indent="1588"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1225" indent="1588"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68425" indent="1588"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5625" indent="1588"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521415D9-36F7-43E2-AB2F-B90AF26B5E84}">
      <p14:sectionLst xmlns:p14="http://schemas.microsoft.com/office/powerpoint/2010/main">
        <p14:section name="既定のセクション" id="{72EE1763-7472-449F-8CCE-8187D1A0D6FA}">
          <p14:sldIdLst>
            <p14:sldId id="436"/>
            <p14:sldId id="411"/>
            <p14:sldId id="484"/>
            <p14:sldId id="399"/>
            <p14:sldId id="458"/>
            <p14:sldId id="508"/>
            <p14:sldId id="522"/>
            <p14:sldId id="509"/>
            <p14:sldId id="367"/>
            <p14:sldId id="368"/>
            <p14:sldId id="520"/>
            <p14:sldId id="521"/>
            <p14:sldId id="459"/>
            <p14:sldId id="485"/>
            <p14:sldId id="460"/>
            <p14:sldId id="438"/>
            <p14:sldId id="456"/>
            <p14:sldId id="457"/>
            <p14:sldId id="461"/>
            <p14:sldId id="462"/>
            <p14:sldId id="512"/>
            <p14:sldId id="513"/>
            <p14:sldId id="514"/>
            <p14:sldId id="515"/>
            <p14:sldId id="516"/>
            <p14:sldId id="517"/>
            <p14:sldId id="518"/>
            <p14:sldId id="519"/>
            <p14:sldId id="486"/>
            <p14:sldId id="455"/>
            <p14:sldId id="449"/>
            <p14:sldId id="496"/>
            <p14:sldId id="504"/>
            <p14:sldId id="450"/>
            <p14:sldId id="448"/>
            <p14:sldId id="488"/>
            <p14:sldId id="471"/>
            <p14:sldId id="510"/>
            <p14:sldId id="472"/>
            <p14:sldId id="473"/>
            <p14:sldId id="497"/>
            <p14:sldId id="498"/>
            <p14:sldId id="499"/>
            <p14:sldId id="500"/>
            <p14:sldId id="487"/>
            <p14:sldId id="479"/>
            <p14:sldId id="453"/>
          </p14:sldIdLst>
        </p14:section>
        <p14:section name="質問スライド" id="{6CD4F26A-70F9-4C3E-B206-B61576B906FD}">
          <p14:sldIdLst>
            <p14:sldId id="483"/>
            <p14:sldId id="511"/>
            <p14:sldId id="502"/>
            <p14:sldId id="503"/>
            <p14:sldId id="507"/>
            <p14:sldId id="495"/>
            <p14:sldId id="494"/>
            <p14:sldId id="482"/>
            <p14:sldId id="480"/>
            <p14:sldId id="481"/>
            <p14:sldId id="474"/>
            <p14:sldId id="475"/>
            <p14:sldId id="501"/>
            <p14:sldId id="476"/>
            <p14:sldId id="477"/>
            <p14:sldId id="478"/>
            <p14:sldId id="506"/>
          </p14:sldIdLst>
        </p14:section>
      </p14:sectionLst>
    </p:ext>
    <p:ext uri="{EFAFB233-063F-42B5-8137-9DF3F51BA10A}">
      <p15:sldGuideLst xmlns:p15="http://schemas.microsoft.com/office/powerpoint/2012/main" xmlns="">
        <p15:guide id="1" orient="horz" pos="2523" userDrawn="1">
          <p15:clr>
            <a:srgbClr val="A4A3A4"/>
          </p15:clr>
        </p15:guide>
        <p15:guide id="2" pos="2880">
          <p15:clr>
            <a:srgbClr val="A4A3A4"/>
          </p15:clr>
        </p15:guide>
      </p15:sldGuideLst>
    </p:ext>
    <p:ext uri="{2D200454-40CA-4A62-9FC3-DE9A4176ACB9}">
      <p15:notesGuideLst xmlns:p15="http://schemas.microsoft.com/office/powerpoint/2012/main" xmlns="">
        <p15:guide id="1" orient="horz" pos="3126">
          <p15:clr>
            <a:srgbClr val="A4A3A4"/>
          </p15:clr>
        </p15:guide>
        <p15:guide id="2"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khrt615@gmail.com" initials="t"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B64B"/>
    <a:srgbClr val="FF6600"/>
    <a:srgbClr val="E1950C"/>
    <a:srgbClr val="009999"/>
    <a:srgbClr val="FFFFCC"/>
    <a:srgbClr val="99CC00"/>
    <a:srgbClr val="CCFF99"/>
    <a:srgbClr val="FFCC99"/>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3" autoAdjust="0"/>
    <p:restoredTop sz="94270" autoAdjust="0"/>
  </p:normalViewPr>
  <p:slideViewPr>
    <p:cSldViewPr>
      <p:cViewPr varScale="1">
        <p:scale>
          <a:sx n="124" d="100"/>
          <a:sy n="124" d="100"/>
        </p:scale>
        <p:origin x="-944" y="-96"/>
      </p:cViewPr>
      <p:guideLst>
        <p:guide orient="horz" pos="2523"/>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96" d="100"/>
          <a:sy n="96" d="100"/>
        </p:scale>
        <p:origin x="-3656" y="-104"/>
      </p:cViewPr>
      <p:guideLst>
        <p:guide orient="horz" pos="3126"/>
        <p:guide pos="2140"/>
      </p:guideLst>
    </p:cSldViewPr>
  </p:notesViewPr>
  <p:gridSpacing cx="180000" cy="1800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notesMaster" Target="notesMasters/notesMaster1.xml"/><Relationship Id="rId68" Type="http://schemas.openxmlformats.org/officeDocument/2006/relationships/printerSettings" Target="printerSettings/printerSettings1.bin"/><Relationship Id="rId69" Type="http://schemas.openxmlformats.org/officeDocument/2006/relationships/commentAuthors" Target="commentAuthors.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70" Type="http://schemas.openxmlformats.org/officeDocument/2006/relationships/presProps" Target="presProps.xml"/><Relationship Id="rId71" Type="http://schemas.openxmlformats.org/officeDocument/2006/relationships/viewProps" Target="viewProps.xml"/><Relationship Id="rId72" Type="http://schemas.openxmlformats.org/officeDocument/2006/relationships/theme" Target="theme/theme1.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73" Type="http://schemas.openxmlformats.org/officeDocument/2006/relationships/tableStyles" Target="tableStyles.xml"/><Relationship Id="rId74" Type="http://schemas.microsoft.com/office/2015/10/relationships/revisionInfo" Target="revisionInfo.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 Id="rId2"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 Id="rId2"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4.bin"/><Relationship Id="rId2" Type="http://schemas.openxmlformats.org/officeDocument/2006/relationships/chartUserShapes" Target="../drawings/drawing3.xml"/></Relationships>
</file>

<file path=ppt/charts/_rels/chart5.xml.rels><?xml version="1.0" encoding="UTF-8" standalone="yes"?>
<Relationships xmlns="http://schemas.openxmlformats.org/package/2006/relationships"><Relationship Id="rId1" Type="http://schemas.openxmlformats.org/officeDocument/2006/relationships/themeOverride" Target="../theme/themeOverride7.xml"/><Relationship Id="rId2" Type="http://schemas.openxmlformats.org/officeDocument/2006/relationships/oleObject" Target="../embeddings/oleObject5.bin"/><Relationship Id="rId3" Type="http://schemas.openxmlformats.org/officeDocument/2006/relationships/chartUserShapes" Target="../drawings/drawing4.xml"/></Relationships>
</file>

<file path=ppt/charts/_rels/chart6.xml.rels><?xml version="1.0" encoding="UTF-8" standalone="yes"?>
<Relationships xmlns="http://schemas.openxmlformats.org/package/2006/relationships"><Relationship Id="rId1" Type="http://schemas.openxmlformats.org/officeDocument/2006/relationships/oleObject" Target="../embeddings/oleObject6.bin"/><Relationship Id="rId2" Type="http://schemas.openxmlformats.org/officeDocument/2006/relationships/chartUserShapes" Target="../drawings/drawing5.xml"/></Relationships>
</file>

<file path=ppt/charts/_rels/chart7.xml.rels><?xml version="1.0" encoding="UTF-8" standalone="yes"?>
<Relationships xmlns="http://schemas.openxmlformats.org/package/2006/relationships"><Relationship Id="rId1" Type="http://schemas.openxmlformats.org/officeDocument/2006/relationships/themeOverride" Target="../theme/themeOverride8.xml"/><Relationship Id="rId2" Type="http://schemas.openxmlformats.org/officeDocument/2006/relationships/oleObject" Target="../embeddings/oleObject7.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ja-JP" sz="2800"/>
              <a:t>あなたは一人暮らしですか？</a:t>
            </a:r>
          </a:p>
        </c:rich>
      </c:tx>
      <c:overlay val="0"/>
    </c:title>
    <c:autoTitleDeleted val="0"/>
    <c:plotArea>
      <c:layout>
        <c:manualLayout>
          <c:layoutTarget val="inner"/>
          <c:xMode val="edge"/>
          <c:yMode val="edge"/>
          <c:x val="0.0341770209139984"/>
          <c:y val="0.185245183871433"/>
          <c:w val="0.921812854504211"/>
          <c:h val="0.504447803080517"/>
        </c:manualLayout>
      </c:layout>
      <c:barChart>
        <c:barDir val="bar"/>
        <c:grouping val="percentStacked"/>
        <c:varyColors val="0"/>
        <c:ser>
          <c:idx val="0"/>
          <c:order val="0"/>
          <c:tx>
            <c:strRef>
              <c:f>'Z:\home\shakoug\s1511308\Downloads\[集計用-最新.xlsx]グラフまとめ'!$M$5</c:f>
              <c:strCache>
                <c:ptCount val="1"/>
                <c:pt idx="0">
                  <c:v>はい</c:v>
                </c:pt>
              </c:strCache>
            </c:strRef>
          </c:tx>
          <c:spPr>
            <a:solidFill>
              <a:srgbClr val="FF9900"/>
            </a:solidFill>
            <a:effectLst/>
          </c:spPr>
          <c:invertIfNegative val="0"/>
          <c:dLbls>
            <c:dLbl>
              <c:idx val="0"/>
              <c:tx>
                <c:rich>
                  <a:bodyPr/>
                  <a:lstStyle/>
                  <a:p>
                    <a:r>
                      <a:rPr lang="ja-JP" altLang="en-US"/>
                      <a:t>はい</a:t>
                    </a:r>
                  </a:p>
                  <a:p>
                    <a:r>
                      <a:rPr lang="en-US" altLang="ja-JP">
                        <a:latin typeface="Times New Roman"/>
                        <a:cs typeface="Times New Roman"/>
                      </a:rPr>
                      <a:t>160</a:t>
                    </a:r>
                    <a:r>
                      <a:rPr lang="ja-JP" altLang="en-US">
                        <a:latin typeface="Times New Roman"/>
                        <a:cs typeface="Times New Roman"/>
                      </a:rPr>
                      <a:t>人</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94C5-4DA1-B22A-3831AEE83CEC}"/>
                </c:ex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val>
            <c:numRef>
              <c:f>'Z:\home\shakoug\s1511308\Downloads\[集計用-最新.xlsx]グラフまとめ'!$N$5</c:f>
              <c:numCache>
                <c:formatCode>General</c:formatCode>
                <c:ptCount val="1"/>
                <c:pt idx="0">
                  <c:v>160.0</c:v>
                </c:pt>
              </c:numCache>
            </c:numRef>
          </c:val>
          <c:extLst xmlns:c16r2="http://schemas.microsoft.com/office/drawing/2015/06/chart">
            <c:ext xmlns:c16="http://schemas.microsoft.com/office/drawing/2014/chart" uri="{C3380CC4-5D6E-409C-BE32-E72D297353CC}">
              <c16:uniqueId val="{00000001-94C5-4DA1-B22A-3831AEE83CEC}"/>
            </c:ext>
          </c:extLst>
        </c:ser>
        <c:ser>
          <c:idx val="1"/>
          <c:order val="1"/>
          <c:tx>
            <c:strRef>
              <c:f>'Z:\home\shakoug\s1511308\Downloads\[集計用-最新.xlsx]グラフまとめ'!$M$6</c:f>
              <c:strCache>
                <c:ptCount val="1"/>
                <c:pt idx="0">
                  <c:v>いいえ</c:v>
                </c:pt>
              </c:strCache>
            </c:strRef>
          </c:tx>
          <c:spPr>
            <a:solidFill>
              <a:srgbClr val="009999"/>
            </a:solidFill>
            <a:effectLst/>
          </c:spPr>
          <c:invertIfNegative val="0"/>
          <c:dLbls>
            <c:dLbl>
              <c:idx val="0"/>
              <c:tx>
                <c:rich>
                  <a:bodyPr/>
                  <a:lstStyle/>
                  <a:p>
                    <a:r>
                      <a:rPr lang="ja-JP" altLang="en-US"/>
                      <a:t>いいえ</a:t>
                    </a:r>
                  </a:p>
                  <a:p>
                    <a:r>
                      <a:rPr lang="en-US" altLang="ja-JP">
                        <a:latin typeface="Times New Roman"/>
                        <a:cs typeface="Times New Roman"/>
                      </a:rPr>
                      <a:t>55</a:t>
                    </a:r>
                    <a:r>
                      <a:rPr lang="ja-JP" altLang="en-US">
                        <a:latin typeface="Times New Roman"/>
                        <a:cs typeface="Times New Roman"/>
                      </a:rPr>
                      <a:t>人</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94C5-4DA1-B22A-3831AEE83CEC}"/>
                </c:ex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val>
            <c:numRef>
              <c:f>'Z:\home\shakoug\s1511308\Downloads\[集計用-最新.xlsx]グラフまとめ'!$N$6</c:f>
              <c:numCache>
                <c:formatCode>General</c:formatCode>
                <c:ptCount val="1"/>
                <c:pt idx="0">
                  <c:v>55.0</c:v>
                </c:pt>
              </c:numCache>
            </c:numRef>
          </c:val>
          <c:extLst xmlns:c16r2="http://schemas.microsoft.com/office/drawing/2015/06/chart">
            <c:ext xmlns:c16="http://schemas.microsoft.com/office/drawing/2014/chart" uri="{C3380CC4-5D6E-409C-BE32-E72D297353CC}">
              <c16:uniqueId val="{00000003-94C5-4DA1-B22A-3831AEE83CEC}"/>
            </c:ext>
          </c:extLst>
        </c:ser>
        <c:ser>
          <c:idx val="2"/>
          <c:order val="2"/>
          <c:tx>
            <c:strRef>
              <c:f>'Z:\home\shakoug\s1511308\Downloads\[集計用-最新.xlsx]グラフまとめ'!$M$7</c:f>
              <c:strCache>
                <c:ptCount val="1"/>
                <c:pt idx="0">
                  <c:v>無回答</c:v>
                </c:pt>
              </c:strCache>
            </c:strRef>
          </c:tx>
          <c:spPr>
            <a:solidFill>
              <a:srgbClr val="99CC00"/>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4-94C5-4DA1-B22A-3831AEE83CEC}"/>
              </c:ext>
            </c:extLst>
          </c:dPt>
          <c:dLbls>
            <c:dLbl>
              <c:idx val="0"/>
              <c:layout>
                <c:manualLayout>
                  <c:x val="0.0153625629847359"/>
                  <c:y val="0.0934749274441868"/>
                </c:manualLayout>
              </c:layout>
              <c:tx>
                <c:rich>
                  <a:bodyPr/>
                  <a:lstStyle/>
                  <a:p>
                    <a:r>
                      <a:rPr lang="en-US" altLang="ja-JP">
                        <a:latin typeface="Times New Roman"/>
                        <a:cs typeface="Times New Roman"/>
                      </a:rPr>
                      <a:t>10</a:t>
                    </a:r>
                    <a:r>
                      <a:rPr lang="ja-JP" altLang="en-US">
                        <a:latin typeface="Times New Roman"/>
                        <a:cs typeface="Times New Roman"/>
                      </a:rPr>
                      <a:t>人</a:t>
                    </a:r>
                  </a:p>
                  <a:p>
                    <a:endParaRPr lang="ja-JP" altLang="en-US">
                      <a:latin typeface="Times New Roman"/>
                      <a:cs typeface="Times New Roman"/>
                    </a:endParaRP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94C5-4DA1-B22A-3831AEE83CEC}"/>
                </c:ext>
                <c:ext xmlns:c15="http://schemas.microsoft.com/office/drawing/2012/chart" uri="{CE6537A1-D6FC-4f65-9D91-7224C49458BB}"/>
              </c:extLst>
            </c:dLbl>
            <c:spPr>
              <a:noFill/>
              <a:ln>
                <a:noFill/>
              </a:ln>
              <a:effectLst/>
            </c:spPr>
            <c:txPr>
              <a:bodyPr/>
              <a:lstStyle/>
              <a:p>
                <a:pPr>
                  <a:defRPr>
                    <a:latin typeface="Times New Roman"/>
                    <a:cs typeface="Times New Roman"/>
                  </a:defRPr>
                </a:pPr>
                <a:endParaRPr lang="ja-JP"/>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val>
            <c:numRef>
              <c:f>'Z:\home\shakoug\s1511308\Downloads\[集計用-最新.xlsx]グラフまとめ'!$N$7</c:f>
              <c:numCache>
                <c:formatCode>General</c:formatCode>
                <c:ptCount val="1"/>
                <c:pt idx="0">
                  <c:v>10.0</c:v>
                </c:pt>
              </c:numCache>
            </c:numRef>
          </c:val>
          <c:extLst xmlns:c16r2="http://schemas.microsoft.com/office/drawing/2015/06/chart">
            <c:ext xmlns:c16="http://schemas.microsoft.com/office/drawing/2014/chart" uri="{C3380CC4-5D6E-409C-BE32-E72D297353CC}">
              <c16:uniqueId val="{00000005-94C5-4DA1-B22A-3831AEE83CEC}"/>
            </c:ext>
          </c:extLst>
        </c:ser>
        <c:dLbls>
          <c:showLegendKey val="0"/>
          <c:showVal val="1"/>
          <c:showCatName val="0"/>
          <c:showSerName val="0"/>
          <c:showPercent val="0"/>
          <c:showBubbleSize val="0"/>
        </c:dLbls>
        <c:gapWidth val="150"/>
        <c:overlap val="100"/>
        <c:axId val="2135596888"/>
        <c:axId val="2135587944"/>
      </c:barChart>
      <c:catAx>
        <c:axId val="2135596888"/>
        <c:scaling>
          <c:orientation val="minMax"/>
        </c:scaling>
        <c:delete val="1"/>
        <c:axPos val="l"/>
        <c:majorTickMark val="out"/>
        <c:minorTickMark val="none"/>
        <c:tickLblPos val="nextTo"/>
        <c:crossAx val="2135587944"/>
        <c:crosses val="autoZero"/>
        <c:auto val="1"/>
        <c:lblAlgn val="ctr"/>
        <c:lblOffset val="100"/>
        <c:noMultiLvlLbl val="0"/>
      </c:catAx>
      <c:valAx>
        <c:axId val="2135587944"/>
        <c:scaling>
          <c:orientation val="minMax"/>
          <c:min val="0.0"/>
        </c:scaling>
        <c:delete val="0"/>
        <c:axPos val="b"/>
        <c:majorGridlines/>
        <c:numFmt formatCode="0%" sourceLinked="1"/>
        <c:majorTickMark val="out"/>
        <c:minorTickMark val="none"/>
        <c:tickLblPos val="nextTo"/>
        <c:txPr>
          <a:bodyPr/>
          <a:lstStyle/>
          <a:p>
            <a:pPr>
              <a:defRPr>
                <a:latin typeface="Times New Roman"/>
                <a:cs typeface="Times New Roman"/>
              </a:defRPr>
            </a:pPr>
            <a:endParaRPr lang="ja-JP"/>
          </a:p>
        </c:txPr>
        <c:crossAx val="2135596888"/>
        <c:crosses val="autoZero"/>
        <c:crossBetween val="between"/>
      </c:valAx>
      <c:spPr>
        <a:effectLst/>
      </c:spPr>
    </c:plotArea>
    <c:plotVisOnly val="1"/>
    <c:dispBlanksAs val="gap"/>
    <c:showDLblsOverMax val="0"/>
  </c:chart>
  <c:spPr>
    <a:effectLst/>
  </c:spPr>
  <c:txPr>
    <a:bodyPr/>
    <a:lstStyle/>
    <a:p>
      <a:pPr>
        <a:defRPr sz="2000"/>
      </a:pPr>
      <a:endParaRPr lang="ja-JP"/>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pieChart>
        <c:varyColors val="1"/>
        <c:ser>
          <c:idx val="0"/>
          <c:order val="0"/>
          <c:spPr>
            <a:effectLst/>
          </c:spPr>
          <c:explosion val="4"/>
          <c:dPt>
            <c:idx val="0"/>
            <c:bubble3D val="0"/>
            <c:explosion val="0"/>
            <c:spPr>
              <a:solidFill>
                <a:srgbClr val="FF9900"/>
              </a:solidFill>
              <a:effectLst/>
            </c:spPr>
            <c:extLst xmlns:c16r2="http://schemas.microsoft.com/office/drawing/2015/06/chart">
              <c:ext xmlns:c16="http://schemas.microsoft.com/office/drawing/2014/chart" uri="{C3380CC4-5D6E-409C-BE32-E72D297353CC}">
                <c16:uniqueId val="{00000001-1335-4125-83F6-57858000E594}"/>
              </c:ext>
            </c:extLst>
          </c:dPt>
          <c:dPt>
            <c:idx val="1"/>
            <c:bubble3D val="0"/>
            <c:explosion val="0"/>
            <c:spPr>
              <a:solidFill>
                <a:srgbClr val="009999"/>
              </a:solidFill>
              <a:effectLst/>
            </c:spPr>
            <c:extLst xmlns:c16r2="http://schemas.microsoft.com/office/drawing/2015/06/chart">
              <c:ext xmlns:c16="http://schemas.microsoft.com/office/drawing/2014/chart" uri="{C3380CC4-5D6E-409C-BE32-E72D297353CC}">
                <c16:uniqueId val="{00000003-1335-4125-83F6-57858000E594}"/>
              </c:ext>
            </c:extLst>
          </c:dPt>
          <c:dPt>
            <c:idx val="2"/>
            <c:bubble3D val="0"/>
            <c:explosion val="0"/>
            <c:spPr>
              <a:solidFill>
                <a:srgbClr val="99CC00"/>
              </a:solidFill>
              <a:effectLst/>
            </c:spPr>
            <c:extLst xmlns:c16r2="http://schemas.microsoft.com/office/drawing/2015/06/chart">
              <c:ext xmlns:c16="http://schemas.microsoft.com/office/drawing/2014/chart" uri="{C3380CC4-5D6E-409C-BE32-E72D297353CC}">
                <c16:uniqueId val="{00000005-1335-4125-83F6-57858000E594}"/>
              </c:ext>
            </c:extLst>
          </c:dPt>
          <c:dLbls>
            <c:dLbl>
              <c:idx val="0"/>
              <c:layout>
                <c:manualLayout>
                  <c:x val="-0.168282514939977"/>
                  <c:y val="-0.174766355336779"/>
                </c:manualLayout>
              </c:layout>
              <c:tx>
                <c:rich>
                  <a:bodyPr/>
                  <a:lstStyle/>
                  <a:p>
                    <a:r>
                      <a:rPr lang="ja-JP" altLang="en-US" sz="3600" dirty="0">
                        <a:latin typeface="+mj-ea"/>
                        <a:ea typeface="+mj-ea"/>
                      </a:rPr>
                      <a:t>ある</a:t>
                    </a:r>
                  </a:p>
                  <a:p>
                    <a:r>
                      <a:rPr lang="en-US" altLang="ja-JP" sz="3600" dirty="0"/>
                      <a:t>91%</a:t>
                    </a:r>
                  </a:p>
                </c:rich>
              </c:tx>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1335-4125-83F6-57858000E594}"/>
                </c:ext>
                <c:ext xmlns:c15="http://schemas.microsoft.com/office/drawing/2012/chart" uri="{CE6537A1-D6FC-4f65-9D91-7224C49458BB}"/>
              </c:extLst>
            </c:dLbl>
            <c:dLbl>
              <c:idx val="1"/>
              <c:layout>
                <c:manualLayout>
                  <c:x val="-0.00376942872422151"/>
                  <c:y val="0.0587234772171975"/>
                </c:manualLayout>
              </c:layout>
              <c:tx>
                <c:rich>
                  <a:bodyPr/>
                  <a:lstStyle/>
                  <a:p>
                    <a:r>
                      <a:rPr lang="ja-JP" altLang="en-US" dirty="0"/>
                      <a:t>ない</a:t>
                    </a:r>
                  </a:p>
                  <a:p>
                    <a:r>
                      <a:rPr lang="en-US" altLang="ja-JP" dirty="0"/>
                      <a:t>3%</a:t>
                    </a:r>
                  </a:p>
                </c:rich>
              </c:tx>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1335-4125-83F6-57858000E594}"/>
                </c:ext>
                <c:ext xmlns:c15="http://schemas.microsoft.com/office/drawing/2012/chart" uri="{CE6537A1-D6FC-4f65-9D91-7224C49458BB}"/>
              </c:extLst>
            </c:dLbl>
            <c:dLbl>
              <c:idx val="2"/>
              <c:layout>
                <c:manualLayout>
                  <c:x val="0.0412759069722158"/>
                  <c:y val="0.124033460541359"/>
                </c:manualLayout>
              </c:layout>
              <c:tx>
                <c:rich>
                  <a:bodyPr/>
                  <a:lstStyle/>
                  <a:p>
                    <a:r>
                      <a:rPr lang="ja-JP" altLang="en-US"/>
                      <a:t>無回答</a:t>
                    </a:r>
                  </a:p>
                  <a:p>
                    <a:r>
                      <a:rPr lang="en-US" altLang="ja-JP"/>
                      <a:t>6%</a:t>
                    </a:r>
                  </a:p>
                </c:rich>
              </c:tx>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5-1335-4125-83F6-57858000E594}"/>
                </c:ext>
                <c:ext xmlns:c15="http://schemas.microsoft.com/office/drawing/2012/chart" uri="{CE6537A1-D6FC-4f65-9D91-7224C49458BB}"/>
              </c:extLst>
            </c:dLbl>
            <c:spPr>
              <a:noFill/>
              <a:ln>
                <a:noFill/>
              </a:ln>
              <a:effectLst/>
            </c:spPr>
            <c:txPr>
              <a:bodyPr/>
              <a:lstStyle/>
              <a:p>
                <a:pPr>
                  <a:defRPr>
                    <a:latin typeface="Times New Roman"/>
                    <a:cs typeface="Times New Roman"/>
                  </a:defRPr>
                </a:pPr>
                <a:endParaRPr lang="ja-JP"/>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'[集計用-5_14_.xlsx]グラフまとめ'!$A$10:$A$12</c:f>
              <c:strCache>
                <c:ptCount val="3"/>
                <c:pt idx="0">
                  <c:v>あり</c:v>
                </c:pt>
                <c:pt idx="1">
                  <c:v>なし</c:v>
                </c:pt>
                <c:pt idx="2">
                  <c:v>無回答</c:v>
                </c:pt>
              </c:strCache>
            </c:strRef>
          </c:cat>
          <c:val>
            <c:numRef>
              <c:f>'[集計用-5_14_.xlsx]グラフまとめ'!$B$10:$B$12</c:f>
              <c:numCache>
                <c:formatCode>General</c:formatCode>
                <c:ptCount val="3"/>
                <c:pt idx="0">
                  <c:v>145.0</c:v>
                </c:pt>
                <c:pt idx="1">
                  <c:v>5.0</c:v>
                </c:pt>
                <c:pt idx="2">
                  <c:v>10.0</c:v>
                </c:pt>
              </c:numCache>
            </c:numRef>
          </c:val>
          <c:extLst xmlns:c16r2="http://schemas.microsoft.com/office/drawing/2015/06/chart">
            <c:ext xmlns:c16="http://schemas.microsoft.com/office/drawing/2014/chart" uri="{C3380CC4-5D6E-409C-BE32-E72D297353CC}">
              <c16:uniqueId val="{00000006-1335-4125-83F6-57858000E594}"/>
            </c:ext>
          </c:extLst>
        </c:ser>
        <c:dLbls>
          <c:showLegendKey val="0"/>
          <c:showVal val="0"/>
          <c:showCatName val="0"/>
          <c:showSerName val="0"/>
          <c:showPercent val="1"/>
          <c:showBubbleSize val="0"/>
          <c:showLeaderLines val="0"/>
        </c:dLbls>
        <c:firstSliceAng val="0"/>
      </c:pieChart>
    </c:plotArea>
    <c:plotVisOnly val="1"/>
    <c:dispBlanksAs val="gap"/>
    <c:showDLblsOverMax val="0"/>
  </c:chart>
  <c:txPr>
    <a:bodyPr/>
    <a:lstStyle/>
    <a:p>
      <a:pPr>
        <a:defRPr sz="2000"/>
      </a:pPr>
      <a:endParaRPr lang="ja-JP"/>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a:lstStyle/>
          <a:p>
            <a:pPr>
              <a:defRPr sz="2800"/>
            </a:pPr>
            <a:r>
              <a:rPr lang="ja-JP" sz="2800"/>
              <a:t>再配達依頼する割合</a:t>
            </a:r>
          </a:p>
        </c:rich>
      </c:tx>
      <c:layout>
        <c:manualLayout>
          <c:xMode val="edge"/>
          <c:yMode val="edge"/>
          <c:x val="0.378111961621052"/>
          <c:y val="0.028123472163031"/>
        </c:manualLayout>
      </c:layout>
      <c:overlay val="0"/>
    </c:title>
    <c:autoTitleDeleted val="0"/>
    <c:plotArea>
      <c:layout>
        <c:manualLayout>
          <c:layoutTarget val="inner"/>
          <c:xMode val="edge"/>
          <c:yMode val="edge"/>
          <c:x val="0.435302004294918"/>
          <c:y val="0.255516341593499"/>
          <c:w val="0.374625483178239"/>
          <c:h val="0.600273898756101"/>
        </c:manualLayout>
      </c:layout>
      <c:doughnutChart>
        <c:varyColors val="1"/>
        <c:dLbls>
          <c:showLegendKey val="0"/>
          <c:showVal val="0"/>
          <c:showCatName val="1"/>
          <c:showSerName val="0"/>
          <c:showPercent val="1"/>
          <c:showBubbleSize val="0"/>
          <c:showLeaderLines val="0"/>
        </c:dLbls>
        <c:firstSliceAng val="0"/>
        <c:holeSize val="25"/>
      </c:doughnutChart>
      <c:spPr>
        <a:noFill/>
        <a:ln w="25400">
          <a:noFill/>
        </a:ln>
      </c:spPr>
    </c:plotArea>
    <c:plotVisOnly val="1"/>
    <c:dispBlanksAs val="gap"/>
    <c:showDLblsOverMax val="0"/>
  </c:chart>
  <c:txPr>
    <a:bodyPr/>
    <a:lstStyle/>
    <a:p>
      <a:pPr>
        <a:defRPr sz="2000"/>
      </a:pPr>
      <a:endParaRPr lang="ja-JP"/>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a:lstStyle/>
          <a:p>
            <a:pPr>
              <a:defRPr sz="2800"/>
            </a:pPr>
            <a:r>
              <a:rPr lang="ja-JP" sz="2800"/>
              <a:t>再配達依頼する割合</a:t>
            </a:r>
          </a:p>
        </c:rich>
      </c:tx>
      <c:layout>
        <c:manualLayout>
          <c:xMode val="edge"/>
          <c:yMode val="edge"/>
          <c:x val="0.378111961621052"/>
          <c:y val="0.028123472163031"/>
        </c:manualLayout>
      </c:layout>
      <c:overlay val="0"/>
    </c:title>
    <c:autoTitleDeleted val="0"/>
    <c:plotArea>
      <c:layout>
        <c:manualLayout>
          <c:layoutTarget val="inner"/>
          <c:xMode val="edge"/>
          <c:yMode val="edge"/>
          <c:x val="0.435302004294918"/>
          <c:y val="0.255516341593499"/>
          <c:w val="0.374625483178239"/>
          <c:h val="0.600273898756101"/>
        </c:manualLayout>
      </c:layout>
      <c:doughnutChart>
        <c:varyColors val="1"/>
        <c:dLbls>
          <c:showLegendKey val="0"/>
          <c:showVal val="0"/>
          <c:showCatName val="1"/>
          <c:showSerName val="0"/>
          <c:showPercent val="1"/>
          <c:showBubbleSize val="0"/>
          <c:showLeaderLines val="0"/>
        </c:dLbls>
        <c:firstSliceAng val="0"/>
        <c:holeSize val="25"/>
      </c:doughnutChart>
      <c:spPr>
        <a:noFill/>
        <a:ln w="25400">
          <a:noFill/>
        </a:ln>
      </c:spPr>
    </c:plotArea>
    <c:plotVisOnly val="1"/>
    <c:dispBlanksAs val="gap"/>
    <c:showDLblsOverMax val="0"/>
  </c:chart>
  <c:txPr>
    <a:bodyPr/>
    <a:lstStyle/>
    <a:p>
      <a:pPr>
        <a:defRPr sz="2000"/>
      </a:pPr>
      <a:endParaRPr lang="ja-JP"/>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57967628535583"/>
          <c:y val="0.0719073703506079"/>
          <c:w val="0.812719770493805"/>
          <c:h val="0.901803391674587"/>
        </c:manualLayout>
      </c:layout>
      <c:doughnutChart>
        <c:varyColors val="1"/>
        <c:ser>
          <c:idx val="0"/>
          <c:order val="0"/>
          <c:tx>
            <c:strRef>
              <c:f>'[集計用-5_14_.xlsx]再配達割合'!$B$24</c:f>
              <c:strCache>
                <c:ptCount val="1"/>
                <c:pt idx="0">
                  <c:v>人数</c:v>
                </c:pt>
              </c:strCache>
            </c:strRef>
          </c:tx>
          <c:spPr>
            <a:ln w="25400">
              <a:solidFill>
                <a:schemeClr val="bg1"/>
              </a:solidFill>
            </a:ln>
          </c:spPr>
          <c:dPt>
            <c:idx val="1"/>
            <c:bubble3D val="0"/>
            <c:spPr>
              <a:solidFill>
                <a:schemeClr val="tx2">
                  <a:lumMod val="40000"/>
                  <a:lumOff val="60000"/>
                </a:schemeClr>
              </a:solidFill>
              <a:ln w="25400">
                <a:solidFill>
                  <a:schemeClr val="bg1"/>
                </a:solidFill>
              </a:ln>
            </c:spPr>
            <c:extLst xmlns:c16r2="http://schemas.microsoft.com/office/drawing/2015/06/chart">
              <c:ext xmlns:c16="http://schemas.microsoft.com/office/drawing/2014/chart" uri="{C3380CC4-5D6E-409C-BE32-E72D297353CC}">
                <c16:uniqueId val="{00000001-134D-460F-9A18-CBE57D35A6B3}"/>
              </c:ext>
            </c:extLst>
          </c:dPt>
          <c:dPt>
            <c:idx val="2"/>
            <c:bubble3D val="0"/>
            <c:spPr>
              <a:solidFill>
                <a:schemeClr val="tx2">
                  <a:lumMod val="40000"/>
                  <a:lumOff val="60000"/>
                </a:schemeClr>
              </a:solidFill>
              <a:ln w="25400">
                <a:solidFill>
                  <a:schemeClr val="bg1"/>
                </a:solidFill>
              </a:ln>
            </c:spPr>
            <c:extLst xmlns:c16r2="http://schemas.microsoft.com/office/drawing/2015/06/chart">
              <c:ext xmlns:c16="http://schemas.microsoft.com/office/drawing/2014/chart" uri="{C3380CC4-5D6E-409C-BE32-E72D297353CC}">
                <c16:uniqueId val="{00000003-134D-460F-9A18-CBE57D35A6B3}"/>
              </c:ext>
            </c:extLst>
          </c:dPt>
          <c:dPt>
            <c:idx val="3"/>
            <c:bubble3D val="0"/>
            <c:spPr>
              <a:solidFill>
                <a:schemeClr val="tx2">
                  <a:lumMod val="40000"/>
                  <a:lumOff val="60000"/>
                </a:schemeClr>
              </a:solidFill>
              <a:ln w="25400">
                <a:solidFill>
                  <a:schemeClr val="bg1"/>
                </a:solidFill>
              </a:ln>
            </c:spPr>
            <c:extLst xmlns:c16r2="http://schemas.microsoft.com/office/drawing/2015/06/chart">
              <c:ext xmlns:c16="http://schemas.microsoft.com/office/drawing/2014/chart" uri="{C3380CC4-5D6E-409C-BE32-E72D297353CC}">
                <c16:uniqueId val="{00000005-134D-460F-9A18-CBE57D35A6B3}"/>
              </c:ext>
            </c:extLst>
          </c:dPt>
          <c:dPt>
            <c:idx val="4"/>
            <c:bubble3D val="0"/>
            <c:spPr>
              <a:solidFill>
                <a:schemeClr val="tx2">
                  <a:lumMod val="40000"/>
                  <a:lumOff val="60000"/>
                </a:schemeClr>
              </a:solidFill>
              <a:ln w="25400">
                <a:solidFill>
                  <a:schemeClr val="bg1"/>
                </a:solidFill>
              </a:ln>
            </c:spPr>
            <c:extLst xmlns:c16r2="http://schemas.microsoft.com/office/drawing/2015/06/chart">
              <c:ext xmlns:c16="http://schemas.microsoft.com/office/drawing/2014/chart" uri="{C3380CC4-5D6E-409C-BE32-E72D297353CC}">
                <c16:uniqueId val="{00000007-134D-460F-9A18-CBE57D35A6B3}"/>
              </c:ext>
            </c:extLst>
          </c:dPt>
          <c:dPt>
            <c:idx val="5"/>
            <c:bubble3D val="0"/>
            <c:spPr>
              <a:solidFill>
                <a:schemeClr val="tx2">
                  <a:lumMod val="40000"/>
                  <a:lumOff val="60000"/>
                </a:schemeClr>
              </a:solidFill>
              <a:ln w="25400">
                <a:solidFill>
                  <a:schemeClr val="bg1"/>
                </a:solidFill>
              </a:ln>
            </c:spPr>
            <c:extLst xmlns:c16r2="http://schemas.microsoft.com/office/drawing/2015/06/chart">
              <c:ext xmlns:c16="http://schemas.microsoft.com/office/drawing/2014/chart" uri="{C3380CC4-5D6E-409C-BE32-E72D297353CC}">
                <c16:uniqueId val="{00000009-134D-460F-9A18-CBE57D35A6B3}"/>
              </c:ext>
            </c:extLst>
          </c:dPt>
          <c:dPt>
            <c:idx val="7"/>
            <c:bubble3D val="0"/>
            <c:spPr>
              <a:solidFill>
                <a:schemeClr val="accent6">
                  <a:lumMod val="40000"/>
                  <a:lumOff val="60000"/>
                </a:schemeClr>
              </a:solidFill>
              <a:ln w="25400">
                <a:solidFill>
                  <a:schemeClr val="bg1"/>
                </a:solidFill>
              </a:ln>
            </c:spPr>
            <c:extLst xmlns:c16r2="http://schemas.microsoft.com/office/drawing/2015/06/chart">
              <c:ext xmlns:c16="http://schemas.microsoft.com/office/drawing/2014/chart" uri="{C3380CC4-5D6E-409C-BE32-E72D297353CC}">
                <c16:uniqueId val="{0000000B-134D-460F-9A18-CBE57D35A6B3}"/>
              </c:ext>
            </c:extLst>
          </c:dPt>
          <c:dPt>
            <c:idx val="8"/>
            <c:bubble3D val="0"/>
            <c:spPr>
              <a:solidFill>
                <a:schemeClr val="accent6">
                  <a:lumMod val="40000"/>
                  <a:lumOff val="60000"/>
                </a:schemeClr>
              </a:solidFill>
              <a:ln w="25400">
                <a:solidFill>
                  <a:schemeClr val="bg1"/>
                </a:solidFill>
              </a:ln>
            </c:spPr>
            <c:extLst xmlns:c16r2="http://schemas.microsoft.com/office/drawing/2015/06/chart">
              <c:ext xmlns:c16="http://schemas.microsoft.com/office/drawing/2014/chart" uri="{C3380CC4-5D6E-409C-BE32-E72D297353CC}">
                <c16:uniqueId val="{0000000D-134D-460F-9A18-CBE57D35A6B3}"/>
              </c:ext>
            </c:extLst>
          </c:dPt>
          <c:dPt>
            <c:idx val="9"/>
            <c:bubble3D val="0"/>
            <c:spPr>
              <a:solidFill>
                <a:schemeClr val="accent6">
                  <a:lumMod val="40000"/>
                  <a:lumOff val="60000"/>
                </a:schemeClr>
              </a:solidFill>
              <a:ln w="25400">
                <a:solidFill>
                  <a:schemeClr val="bg1"/>
                </a:solidFill>
              </a:ln>
            </c:spPr>
            <c:extLst xmlns:c16r2="http://schemas.microsoft.com/office/drawing/2015/06/chart">
              <c:ext xmlns:c16="http://schemas.microsoft.com/office/drawing/2014/chart" uri="{C3380CC4-5D6E-409C-BE32-E72D297353CC}">
                <c16:uniqueId val="{0000000F-134D-460F-9A18-CBE57D35A6B3}"/>
              </c:ext>
            </c:extLst>
          </c:dPt>
          <c:dPt>
            <c:idx val="10"/>
            <c:bubble3D val="0"/>
            <c:spPr>
              <a:solidFill>
                <a:schemeClr val="accent6">
                  <a:lumMod val="40000"/>
                  <a:lumOff val="60000"/>
                </a:schemeClr>
              </a:solidFill>
              <a:ln w="25400">
                <a:solidFill>
                  <a:schemeClr val="bg1"/>
                </a:solidFill>
              </a:ln>
            </c:spPr>
            <c:extLst xmlns:c16r2="http://schemas.microsoft.com/office/drawing/2015/06/chart">
              <c:ext xmlns:c16="http://schemas.microsoft.com/office/drawing/2014/chart" uri="{C3380CC4-5D6E-409C-BE32-E72D297353CC}">
                <c16:uniqueId val="{00000011-134D-460F-9A18-CBE57D35A6B3}"/>
              </c:ext>
            </c:extLst>
          </c:dPt>
          <c:dPt>
            <c:idx val="11"/>
            <c:bubble3D val="0"/>
            <c:spPr>
              <a:solidFill>
                <a:schemeClr val="accent6">
                  <a:lumMod val="40000"/>
                  <a:lumOff val="60000"/>
                </a:schemeClr>
              </a:solidFill>
              <a:ln w="25400">
                <a:solidFill>
                  <a:schemeClr val="bg1"/>
                </a:solidFill>
              </a:ln>
            </c:spPr>
            <c:extLst xmlns:c16r2="http://schemas.microsoft.com/office/drawing/2015/06/chart">
              <c:ext xmlns:c16="http://schemas.microsoft.com/office/drawing/2014/chart" uri="{C3380CC4-5D6E-409C-BE32-E72D297353CC}">
                <c16:uniqueId val="{00000013-134D-460F-9A18-CBE57D35A6B3}"/>
              </c:ext>
            </c:extLst>
          </c:dPt>
          <c:dPt>
            <c:idx val="12"/>
            <c:bubble3D val="0"/>
            <c:spPr>
              <a:solidFill>
                <a:schemeClr val="accent3">
                  <a:lumMod val="20000"/>
                  <a:lumOff val="80000"/>
                </a:schemeClr>
              </a:solidFill>
              <a:ln w="25400">
                <a:solidFill>
                  <a:schemeClr val="bg1"/>
                </a:solidFill>
              </a:ln>
            </c:spPr>
            <c:extLst xmlns:c16r2="http://schemas.microsoft.com/office/drawing/2015/06/chart">
              <c:ext xmlns:c16="http://schemas.microsoft.com/office/drawing/2014/chart" uri="{C3380CC4-5D6E-409C-BE32-E72D297353CC}">
                <c16:uniqueId val="{00000015-134D-460F-9A18-CBE57D35A6B3}"/>
              </c:ext>
            </c:extLst>
          </c:dPt>
          <c:dLbls>
            <c:dLbl>
              <c:idx val="1"/>
              <c:layout>
                <c:manualLayout>
                  <c:x val="-0.00604454926624738"/>
                  <c:y val="-0.030718330806072"/>
                </c:manualLayout>
              </c:layout>
              <c:tx>
                <c:rich>
                  <a:bodyPr/>
                  <a:lstStyle/>
                  <a:p>
                    <a:pPr>
                      <a:defRPr sz="1400" b="1">
                        <a:latin typeface="Times New Roman"/>
                        <a:cs typeface="Times New Roman"/>
                      </a:defRPr>
                    </a:pPr>
                    <a:r>
                      <a:rPr lang="en-US" altLang="ja-JP" sz="1400" b="1" dirty="0">
                        <a:latin typeface="Times New Roman"/>
                        <a:cs typeface="Times New Roman"/>
                      </a:rPr>
                      <a:t>~9%</a:t>
                    </a:r>
                    <a:endParaRPr lang="ja-JP" altLang="en-US" sz="1400" b="1" dirty="0">
                      <a:latin typeface="Times New Roman"/>
                      <a:cs typeface="Times New Roman"/>
                    </a:endParaRPr>
                  </a:p>
                  <a:p>
                    <a:pPr>
                      <a:defRPr sz="1400" b="1">
                        <a:latin typeface="Times New Roman"/>
                        <a:cs typeface="Times New Roman"/>
                      </a:defRPr>
                    </a:pPr>
                    <a:r>
                      <a:rPr lang="en-US" altLang="ja-JP" sz="1400" b="1" dirty="0">
                        <a:latin typeface="Times New Roman"/>
                        <a:cs typeface="Times New Roman"/>
                      </a:rPr>
                      <a:t>2</a:t>
                    </a:r>
                    <a:r>
                      <a:rPr lang="ja-JP" altLang="en-US" sz="1400" b="1" dirty="0">
                        <a:latin typeface="Times New Roman"/>
                        <a:cs typeface="Times New Roman"/>
                      </a:rPr>
                      <a:t>人</a:t>
                    </a:r>
                  </a:p>
                </c:rich>
              </c:tx>
              <c:numFmt formatCode="##&quot;人&quot;" sourceLinked="0"/>
              <c:sp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1-134D-460F-9A18-CBE57D35A6B3}"/>
                </c:ext>
                <c:ext xmlns:c15="http://schemas.microsoft.com/office/drawing/2012/chart" uri="{CE6537A1-D6FC-4f65-9D91-7224C49458BB}"/>
              </c:extLst>
            </c:dLbl>
            <c:dLbl>
              <c:idx val="2"/>
              <c:layout>
                <c:manualLayout>
                  <c:x val="0.00716593291404612"/>
                  <c:y val="-0.0240845883173173"/>
                </c:manualLayout>
              </c:layout>
              <c:tx>
                <c:rich>
                  <a:bodyPr/>
                  <a:lstStyle/>
                  <a:p>
                    <a:pPr>
                      <a:defRPr sz="1400" b="1">
                        <a:latin typeface="Times New Roman"/>
                        <a:cs typeface="Times New Roman"/>
                      </a:defRPr>
                    </a:pPr>
                    <a:r>
                      <a:rPr lang="en-US" altLang="ja-JP" sz="1400" b="1" dirty="0">
                        <a:latin typeface="Times New Roman"/>
                        <a:cs typeface="Times New Roman"/>
                      </a:rPr>
                      <a:t>10%~</a:t>
                    </a:r>
                  </a:p>
                  <a:p>
                    <a:pPr>
                      <a:defRPr sz="1400" b="1">
                        <a:latin typeface="Times New Roman"/>
                        <a:cs typeface="Times New Roman"/>
                      </a:defRPr>
                    </a:pPr>
                    <a:r>
                      <a:rPr lang="en-US" altLang="ja-JP" sz="1400" b="1" dirty="0">
                        <a:latin typeface="Times New Roman"/>
                        <a:cs typeface="Times New Roman"/>
                      </a:rPr>
                      <a:t>9</a:t>
                    </a:r>
                    <a:r>
                      <a:rPr lang="ja-JP" altLang="en-US" sz="1400" b="1" dirty="0">
                        <a:latin typeface="Times New Roman"/>
                        <a:cs typeface="Times New Roman"/>
                      </a:rPr>
                      <a:t>人</a:t>
                    </a:r>
                  </a:p>
                </c:rich>
              </c:tx>
              <c:numFmt formatCode="##&quot;人&quot;" sourceLinked="0"/>
              <c:sp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3-134D-460F-9A18-CBE57D35A6B3}"/>
                </c:ext>
                <c:ext xmlns:c15="http://schemas.microsoft.com/office/drawing/2012/chart" uri="{CE6537A1-D6FC-4f65-9D91-7224C49458BB}"/>
              </c:extLst>
            </c:dLbl>
            <c:dLbl>
              <c:idx val="3"/>
              <c:layout>
                <c:manualLayout>
                  <c:x val="0.0163166666666667"/>
                  <c:y val="-0.00811860713616087"/>
                </c:manualLayout>
              </c:layout>
              <c:tx>
                <c:rich>
                  <a:bodyPr/>
                  <a:lstStyle/>
                  <a:p>
                    <a:pPr>
                      <a:defRPr sz="1400" b="1">
                        <a:latin typeface="Times New Roman"/>
                        <a:cs typeface="Times New Roman"/>
                      </a:defRPr>
                    </a:pPr>
                    <a:r>
                      <a:rPr lang="en-US" altLang="ja-JP" sz="1400" b="1">
                        <a:latin typeface="Times New Roman"/>
                        <a:cs typeface="Times New Roman"/>
                      </a:rPr>
                      <a:t>20%~</a:t>
                    </a:r>
                  </a:p>
                  <a:p>
                    <a:pPr>
                      <a:defRPr sz="1400" b="1">
                        <a:latin typeface="Times New Roman"/>
                        <a:cs typeface="Times New Roman"/>
                      </a:defRPr>
                    </a:pPr>
                    <a:r>
                      <a:rPr lang="en-US" altLang="ja-JP" sz="1400" b="1">
                        <a:latin typeface="Times New Roman"/>
                        <a:cs typeface="Times New Roman"/>
                      </a:rPr>
                      <a:t>13</a:t>
                    </a:r>
                    <a:r>
                      <a:rPr lang="ja-JP" altLang="en-US" sz="1400" b="1">
                        <a:latin typeface="Times New Roman"/>
                        <a:cs typeface="Times New Roman"/>
                      </a:rPr>
                      <a:t>人</a:t>
                    </a:r>
                  </a:p>
                </c:rich>
              </c:tx>
              <c:numFmt formatCode="##&quot;人&quot;" sourceLinked="0"/>
              <c:sp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5-134D-460F-9A18-CBE57D35A6B3}"/>
                </c:ext>
                <c:ext xmlns:c15="http://schemas.microsoft.com/office/drawing/2012/chart" uri="{CE6537A1-D6FC-4f65-9D91-7224C49458BB}"/>
              </c:extLst>
            </c:dLbl>
            <c:dLbl>
              <c:idx val="4"/>
              <c:layout>
                <c:manualLayout>
                  <c:x val="0.00133123689727454"/>
                  <c:y val="0.00693555756603797"/>
                </c:manualLayout>
              </c:layout>
              <c:tx>
                <c:rich>
                  <a:bodyPr/>
                  <a:lstStyle/>
                  <a:p>
                    <a:r>
                      <a:rPr lang="en-US" altLang="ja-JP" dirty="0">
                        <a:latin typeface="Times"/>
                        <a:cs typeface="Times"/>
                      </a:rPr>
                      <a:t>30%~</a:t>
                    </a:r>
                  </a:p>
                  <a:p>
                    <a:r>
                      <a:rPr lang="en-US" altLang="ja-JP" dirty="0">
                        <a:latin typeface="Times"/>
                        <a:cs typeface="Times"/>
                      </a:rPr>
                      <a:t>18</a:t>
                    </a:r>
                    <a:r>
                      <a:rPr lang="ja-JP" altLang="en-US" dirty="0">
                        <a:latin typeface="Times"/>
                        <a:cs typeface="Times"/>
                      </a:rPr>
                      <a:t>人</a:t>
                    </a:r>
                    <a:endParaRPr lang="ja-JP" altLang="en-US" dirty="0"/>
                  </a:p>
                </c:rich>
              </c:tx>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7-134D-460F-9A18-CBE57D35A6B3}"/>
                </c:ext>
                <c:ext xmlns:c15="http://schemas.microsoft.com/office/drawing/2012/chart" uri="{CE6537A1-D6FC-4f65-9D91-7224C49458BB}"/>
              </c:extLst>
            </c:dLbl>
            <c:dLbl>
              <c:idx val="5"/>
              <c:layout>
                <c:manualLayout>
                  <c:x val="0.00694884696016771"/>
                  <c:y val="0.0114507693735972"/>
                </c:manualLayout>
              </c:layout>
              <c:tx>
                <c:rich>
                  <a:bodyPr/>
                  <a:lstStyle/>
                  <a:p>
                    <a:pPr>
                      <a:defRPr sz="1400" b="1">
                        <a:latin typeface="Times New Roman"/>
                        <a:cs typeface="Times New Roman"/>
                      </a:defRPr>
                    </a:pPr>
                    <a:r>
                      <a:rPr lang="en-US" altLang="ja-JP" sz="1400" b="1">
                        <a:latin typeface="Times New Roman"/>
                        <a:cs typeface="Times New Roman"/>
                      </a:rPr>
                      <a:t>40%~</a:t>
                    </a:r>
                  </a:p>
                  <a:p>
                    <a:pPr>
                      <a:defRPr sz="1400" b="1">
                        <a:latin typeface="Times New Roman"/>
                        <a:cs typeface="Times New Roman"/>
                      </a:defRPr>
                    </a:pPr>
                    <a:r>
                      <a:rPr lang="en-US" altLang="ja-JP" sz="1400" b="1">
                        <a:latin typeface="Times New Roman"/>
                        <a:cs typeface="Times New Roman"/>
                      </a:rPr>
                      <a:t>5</a:t>
                    </a:r>
                    <a:r>
                      <a:rPr lang="ja-JP" altLang="en-US" sz="1400" b="1">
                        <a:latin typeface="Times New Roman"/>
                        <a:cs typeface="Times New Roman"/>
                      </a:rPr>
                      <a:t>人</a:t>
                    </a:r>
                  </a:p>
                </c:rich>
              </c:tx>
              <c:numFmt formatCode="##&quot;人&quot;" sourceLinked="0"/>
              <c:sp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9-134D-460F-9A18-CBE57D35A6B3}"/>
                </c:ext>
                <c:ext xmlns:c15="http://schemas.microsoft.com/office/drawing/2012/chart" uri="{CE6537A1-D6FC-4f65-9D91-7224C49458BB}"/>
              </c:extLst>
            </c:dLbl>
            <c:dLbl>
              <c:idx val="7"/>
              <c:tx>
                <c:rich>
                  <a:bodyPr/>
                  <a:lstStyle/>
                  <a:p>
                    <a:pPr>
                      <a:defRPr sz="1400" b="1">
                        <a:latin typeface="Times New Roman"/>
                        <a:cs typeface="Times New Roman"/>
                      </a:defRPr>
                    </a:pPr>
                    <a:r>
                      <a:rPr lang="en-US" altLang="ja-JP" sz="1400" b="1">
                        <a:latin typeface="Times New Roman"/>
                        <a:cs typeface="Times New Roman"/>
                      </a:rPr>
                      <a:t>50%~</a:t>
                    </a:r>
                  </a:p>
                  <a:p>
                    <a:pPr>
                      <a:defRPr sz="1400" b="1">
                        <a:latin typeface="Times New Roman"/>
                        <a:cs typeface="Times New Roman"/>
                      </a:defRPr>
                    </a:pPr>
                    <a:r>
                      <a:rPr lang="en-US" altLang="ja-JP" sz="1400" b="1">
                        <a:latin typeface="Times New Roman"/>
                        <a:cs typeface="Times New Roman"/>
                      </a:rPr>
                      <a:t>33</a:t>
                    </a:r>
                    <a:r>
                      <a:rPr lang="ja-JP" altLang="en-US" sz="1400" b="1">
                        <a:latin typeface="Times New Roman"/>
                        <a:cs typeface="Times New Roman"/>
                      </a:rPr>
                      <a:t>人</a:t>
                    </a:r>
                  </a:p>
                </c:rich>
              </c:tx>
              <c:numFmt formatCode="##&quot;人&quot;" sourceLinked="0"/>
              <c:sp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B-134D-460F-9A18-CBE57D35A6B3}"/>
                </c:ext>
                <c:ext xmlns:c15="http://schemas.microsoft.com/office/drawing/2012/chart" uri="{CE6537A1-D6FC-4f65-9D91-7224C49458BB}"/>
              </c:extLst>
            </c:dLbl>
            <c:dLbl>
              <c:idx val="8"/>
              <c:layout>
                <c:manualLayout>
                  <c:x val="0.00186624737945493"/>
                  <c:y val="0.00795586728146159"/>
                </c:manualLayout>
              </c:layout>
              <c:tx>
                <c:rich>
                  <a:bodyPr/>
                  <a:lstStyle/>
                  <a:p>
                    <a:pPr>
                      <a:defRPr sz="1400" b="1">
                        <a:latin typeface="Times New Roman"/>
                        <a:cs typeface="Times New Roman"/>
                      </a:defRPr>
                    </a:pPr>
                    <a:r>
                      <a:rPr lang="en-US" altLang="ja-JP" sz="1400" b="1">
                        <a:latin typeface="Times New Roman"/>
                        <a:cs typeface="Times New Roman"/>
                      </a:rPr>
                      <a:t>60%~</a:t>
                    </a:r>
                  </a:p>
                  <a:p>
                    <a:pPr>
                      <a:defRPr sz="1400" b="1">
                        <a:latin typeface="Times New Roman"/>
                        <a:cs typeface="Times New Roman"/>
                      </a:defRPr>
                    </a:pPr>
                    <a:r>
                      <a:rPr lang="en-US" altLang="ja-JP" sz="1400" b="1">
                        <a:latin typeface="Times New Roman"/>
                        <a:cs typeface="Times New Roman"/>
                      </a:rPr>
                      <a:t>10</a:t>
                    </a:r>
                    <a:r>
                      <a:rPr lang="ja-JP" altLang="en-US" sz="1400" b="1">
                        <a:latin typeface="Times New Roman"/>
                        <a:cs typeface="Times New Roman"/>
                      </a:rPr>
                      <a:t>人</a:t>
                    </a:r>
                  </a:p>
                </c:rich>
              </c:tx>
              <c:numFmt formatCode="##&quot;人&quot;" sourceLinked="0"/>
              <c:sp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D-134D-460F-9A18-CBE57D35A6B3}"/>
                </c:ext>
                <c:ext xmlns:c15="http://schemas.microsoft.com/office/drawing/2012/chart" uri="{CE6537A1-D6FC-4f65-9D91-7224C49458BB}"/>
              </c:extLst>
            </c:dLbl>
            <c:dLbl>
              <c:idx val="9"/>
              <c:layout>
                <c:manualLayout>
                  <c:x val="0.000368238993710594"/>
                  <c:y val="0.00462370504402532"/>
                </c:manualLayout>
              </c:layout>
              <c:tx>
                <c:rich>
                  <a:bodyPr/>
                  <a:lstStyle/>
                  <a:p>
                    <a:pPr>
                      <a:defRPr sz="1400" b="1">
                        <a:latin typeface="Times New Roman"/>
                        <a:cs typeface="Times New Roman"/>
                      </a:defRPr>
                    </a:pPr>
                    <a:r>
                      <a:rPr lang="en-US" altLang="ja-JP" sz="1400" b="1">
                        <a:latin typeface="Times New Roman"/>
                        <a:cs typeface="Times New Roman"/>
                      </a:rPr>
                      <a:t>70%~</a:t>
                    </a:r>
                  </a:p>
                  <a:p>
                    <a:pPr>
                      <a:defRPr sz="1400" b="1">
                        <a:latin typeface="Times New Roman"/>
                        <a:cs typeface="Times New Roman"/>
                      </a:defRPr>
                    </a:pPr>
                    <a:r>
                      <a:rPr lang="en-US" altLang="ja-JP" sz="1400" b="1">
                        <a:latin typeface="Times New Roman"/>
                        <a:cs typeface="Times New Roman"/>
                      </a:rPr>
                      <a:t>11</a:t>
                    </a:r>
                    <a:r>
                      <a:rPr lang="ja-JP" altLang="en-US" sz="1400" b="1">
                        <a:latin typeface="Times New Roman"/>
                        <a:cs typeface="Times New Roman"/>
                      </a:rPr>
                      <a:t>人</a:t>
                    </a:r>
                  </a:p>
                </c:rich>
              </c:tx>
              <c:numFmt formatCode="##&quot;人&quot;" sourceLinked="0"/>
              <c:sp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F-134D-460F-9A18-CBE57D35A6B3}"/>
                </c:ext>
                <c:ext xmlns:c15="http://schemas.microsoft.com/office/drawing/2012/chart" uri="{CE6537A1-D6FC-4f65-9D91-7224C49458BB}"/>
              </c:extLst>
            </c:dLbl>
            <c:dLbl>
              <c:idx val="10"/>
              <c:tx>
                <c:rich>
                  <a:bodyPr/>
                  <a:lstStyle/>
                  <a:p>
                    <a:pPr>
                      <a:defRPr sz="1400" b="1">
                        <a:latin typeface="Times New Roman"/>
                        <a:cs typeface="Times New Roman"/>
                      </a:defRPr>
                    </a:pPr>
                    <a:r>
                      <a:rPr lang="en-US" altLang="ja-JP" sz="1400" b="1">
                        <a:latin typeface="Times New Roman"/>
                        <a:cs typeface="Times New Roman"/>
                      </a:rPr>
                      <a:t>80%~</a:t>
                    </a:r>
                  </a:p>
                  <a:p>
                    <a:pPr>
                      <a:defRPr sz="1400" b="1">
                        <a:latin typeface="Times New Roman"/>
                        <a:cs typeface="Times New Roman"/>
                      </a:defRPr>
                    </a:pPr>
                    <a:r>
                      <a:rPr lang="en-US" altLang="ja-JP" sz="1400" b="1">
                        <a:latin typeface="Times New Roman"/>
                        <a:cs typeface="Times New Roman"/>
                      </a:rPr>
                      <a:t>25</a:t>
                    </a:r>
                    <a:r>
                      <a:rPr lang="ja-JP" altLang="en-US" sz="1400" b="1">
                        <a:latin typeface="Times New Roman"/>
                        <a:cs typeface="Times New Roman"/>
                      </a:rPr>
                      <a:t>人</a:t>
                    </a:r>
                  </a:p>
                </c:rich>
              </c:tx>
              <c:numFmt formatCode="##&quot;人&quot;" sourceLinked="0"/>
              <c:sp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11-134D-460F-9A18-CBE57D35A6B3}"/>
                </c:ext>
                <c:ext xmlns:c15="http://schemas.microsoft.com/office/drawing/2012/chart" uri="{CE6537A1-D6FC-4f65-9D91-7224C49458BB}"/>
              </c:extLst>
            </c:dLbl>
            <c:dLbl>
              <c:idx val="11"/>
              <c:layout>
                <c:manualLayout>
                  <c:x val="-0.00575293501048218"/>
                  <c:y val="-0.00924741008805063"/>
                </c:manualLayout>
              </c:layout>
              <c:tx>
                <c:rich>
                  <a:bodyPr/>
                  <a:lstStyle/>
                  <a:p>
                    <a:pPr>
                      <a:defRPr sz="1400" b="1">
                        <a:latin typeface="Times New Roman"/>
                        <a:cs typeface="Times New Roman"/>
                      </a:defRPr>
                    </a:pPr>
                    <a:r>
                      <a:rPr lang="en-US" altLang="ja-JP" sz="1400" b="1" dirty="0">
                        <a:latin typeface="Times New Roman"/>
                        <a:cs typeface="Times New Roman"/>
                      </a:rPr>
                      <a:t>90%~</a:t>
                    </a:r>
                  </a:p>
                  <a:p>
                    <a:pPr>
                      <a:defRPr sz="1400" b="1">
                        <a:latin typeface="Times New Roman"/>
                        <a:cs typeface="Times New Roman"/>
                      </a:defRPr>
                    </a:pPr>
                    <a:r>
                      <a:rPr lang="en-US" altLang="ja-JP" sz="1400" b="1" dirty="0">
                        <a:latin typeface="Times New Roman"/>
                        <a:cs typeface="Times New Roman"/>
                      </a:rPr>
                      <a:t>16</a:t>
                    </a:r>
                    <a:r>
                      <a:rPr lang="ja-JP" altLang="en-US" sz="1400" b="1" dirty="0">
                        <a:latin typeface="Times New Roman"/>
                        <a:cs typeface="Times New Roman"/>
                      </a:rPr>
                      <a:t>人</a:t>
                    </a:r>
                  </a:p>
                </c:rich>
              </c:tx>
              <c:numFmt formatCode="##&quot;人&quot;" sourceLinked="0"/>
              <c:sp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13-134D-460F-9A18-CBE57D35A6B3}"/>
                </c:ext>
                <c:ext xmlns:c15="http://schemas.microsoft.com/office/drawing/2012/chart" uri="{CE6537A1-D6FC-4f65-9D91-7224C49458BB}"/>
              </c:extLst>
            </c:dLbl>
            <c:dLbl>
              <c:idx val="12"/>
              <c:delete val="1"/>
              <c:extLst xmlns:c16r2="http://schemas.microsoft.com/office/drawing/2015/06/chart">
                <c:ext xmlns:c16="http://schemas.microsoft.com/office/drawing/2014/chart" uri="{C3380CC4-5D6E-409C-BE32-E72D297353CC}">
                  <c16:uniqueId val="{00000015-134D-460F-9A18-CBE57D35A6B3}"/>
                </c:ext>
                <c:ext xmlns:c15="http://schemas.microsoft.com/office/drawing/2012/chart" uri="{CE6537A1-D6FC-4f65-9D91-7224C49458BB}"/>
              </c:extLst>
            </c:dLbl>
            <c:numFmt formatCode="##&quot;人&quot;" sourceLinked="0"/>
            <c:spPr>
              <a:noFill/>
              <a:ln>
                <a:noFill/>
              </a:ln>
              <a:effectLst/>
            </c:spPr>
            <c:txPr>
              <a:bodyPr/>
              <a:lstStyle/>
              <a:p>
                <a:pPr>
                  <a:defRPr sz="1400" b="1">
                    <a:latin typeface="Times"/>
                    <a:cs typeface="Times"/>
                  </a:defRPr>
                </a:pPr>
                <a:endParaRPr lang="ja-JP"/>
              </a:p>
            </c:txPr>
            <c:showLegendKey val="0"/>
            <c:showVal val="1"/>
            <c:showCatName val="1"/>
            <c:showSerName val="0"/>
            <c:showPercent val="0"/>
            <c:showBubbleSize val="0"/>
            <c:showLeaderLines val="1"/>
            <c:extLst xmlns:c16r2="http://schemas.microsoft.com/office/drawing/2015/06/chart">
              <c:ext xmlns:c15="http://schemas.microsoft.com/office/drawing/2012/chart" uri="{CE6537A1-D6FC-4f65-9D91-7224C49458BB}"/>
            </c:extLst>
          </c:dLbls>
          <c:cat>
            <c:strRef>
              <c:f>'[集計用-5_14_.xlsx]再配達割合'!$A$25:$A$37</c:f>
              <c:strCache>
                <c:ptCount val="13"/>
                <c:pt idx="0">
                  <c:v>半分未満</c:v>
                </c:pt>
                <c:pt idx="1">
                  <c:v>10%未満</c:v>
                </c:pt>
                <c:pt idx="2">
                  <c:v>10%~</c:v>
                </c:pt>
                <c:pt idx="3">
                  <c:v>20%~</c:v>
                </c:pt>
                <c:pt idx="4">
                  <c:v>30%~</c:v>
                </c:pt>
                <c:pt idx="5">
                  <c:v>40%~</c:v>
                </c:pt>
                <c:pt idx="6">
                  <c:v>半分以上</c:v>
                </c:pt>
                <c:pt idx="7">
                  <c:v>50%~</c:v>
                </c:pt>
                <c:pt idx="8">
                  <c:v>60%~</c:v>
                </c:pt>
                <c:pt idx="9">
                  <c:v>70%~</c:v>
                </c:pt>
                <c:pt idx="10">
                  <c:v>80%~</c:v>
                </c:pt>
                <c:pt idx="11">
                  <c:v>90%~</c:v>
                </c:pt>
                <c:pt idx="12">
                  <c:v>無回答</c:v>
                </c:pt>
              </c:strCache>
            </c:strRef>
          </c:cat>
          <c:val>
            <c:numRef>
              <c:f>'[集計用-5_14_.xlsx]再配達割合'!$B$25:$B$37</c:f>
              <c:numCache>
                <c:formatCode>General</c:formatCode>
                <c:ptCount val="13"/>
                <c:pt idx="1">
                  <c:v>2.0</c:v>
                </c:pt>
                <c:pt idx="2">
                  <c:v>9.0</c:v>
                </c:pt>
                <c:pt idx="3">
                  <c:v>13.0</c:v>
                </c:pt>
                <c:pt idx="4">
                  <c:v>18.0</c:v>
                </c:pt>
                <c:pt idx="5">
                  <c:v>5.0</c:v>
                </c:pt>
                <c:pt idx="7">
                  <c:v>33.0</c:v>
                </c:pt>
                <c:pt idx="8">
                  <c:v>10.0</c:v>
                </c:pt>
                <c:pt idx="9">
                  <c:v>11.0</c:v>
                </c:pt>
                <c:pt idx="10">
                  <c:v>25.0</c:v>
                </c:pt>
                <c:pt idx="11">
                  <c:v>16.0</c:v>
                </c:pt>
                <c:pt idx="12">
                  <c:v>3.0</c:v>
                </c:pt>
              </c:numCache>
            </c:numRef>
          </c:val>
          <c:extLst xmlns:c16r2="http://schemas.microsoft.com/office/drawing/2015/06/chart">
            <c:ext xmlns:c16="http://schemas.microsoft.com/office/drawing/2014/chart" uri="{C3380CC4-5D6E-409C-BE32-E72D297353CC}">
              <c16:uniqueId val="{00000016-134D-460F-9A18-CBE57D35A6B3}"/>
            </c:ext>
          </c:extLst>
        </c:ser>
        <c:ser>
          <c:idx val="1"/>
          <c:order val="1"/>
          <c:tx>
            <c:strRef>
              <c:f>'[集計用-5_14_.xlsx]再配達割合'!$C$24</c:f>
              <c:strCache>
                <c:ptCount val="1"/>
                <c:pt idx="0">
                  <c:v>半分で分割</c:v>
                </c:pt>
              </c:strCache>
            </c:strRef>
          </c:tx>
          <c:spPr>
            <a:ln w="31750">
              <a:solidFill>
                <a:schemeClr val="bg1"/>
              </a:solidFill>
            </a:ln>
          </c:spPr>
          <c:dPt>
            <c:idx val="0"/>
            <c:bubble3D val="0"/>
            <c:spPr>
              <a:solidFill>
                <a:srgbClr val="009999"/>
              </a:solidFill>
              <a:ln w="31750">
                <a:solidFill>
                  <a:schemeClr val="bg1"/>
                </a:solidFill>
              </a:ln>
            </c:spPr>
            <c:extLst xmlns:c16r2="http://schemas.microsoft.com/office/drawing/2015/06/chart">
              <c:ext xmlns:c16="http://schemas.microsoft.com/office/drawing/2014/chart" uri="{C3380CC4-5D6E-409C-BE32-E72D297353CC}">
                <c16:uniqueId val="{00000018-134D-460F-9A18-CBE57D35A6B3}"/>
              </c:ext>
            </c:extLst>
          </c:dPt>
          <c:dPt>
            <c:idx val="6"/>
            <c:bubble3D val="0"/>
            <c:spPr>
              <a:solidFill>
                <a:srgbClr val="FF9900"/>
              </a:solidFill>
              <a:ln w="31750">
                <a:solidFill>
                  <a:schemeClr val="bg1"/>
                </a:solidFill>
              </a:ln>
            </c:spPr>
            <c:extLst xmlns:c16r2="http://schemas.microsoft.com/office/drawing/2015/06/chart">
              <c:ext xmlns:c16="http://schemas.microsoft.com/office/drawing/2014/chart" uri="{C3380CC4-5D6E-409C-BE32-E72D297353CC}">
                <c16:uniqueId val="{0000001A-134D-460F-9A18-CBE57D35A6B3}"/>
              </c:ext>
            </c:extLst>
          </c:dPt>
          <c:dPt>
            <c:idx val="12"/>
            <c:bubble3D val="0"/>
            <c:spPr>
              <a:solidFill>
                <a:srgbClr val="99CC00"/>
              </a:solidFill>
              <a:ln w="31750">
                <a:solidFill>
                  <a:schemeClr val="bg1"/>
                </a:solidFill>
              </a:ln>
            </c:spPr>
            <c:extLst xmlns:c16r2="http://schemas.microsoft.com/office/drawing/2015/06/chart">
              <c:ext xmlns:c16="http://schemas.microsoft.com/office/drawing/2014/chart" uri="{C3380CC4-5D6E-409C-BE32-E72D297353CC}">
                <c16:uniqueId val="{0000001C-134D-460F-9A18-CBE57D35A6B3}"/>
              </c:ext>
            </c:extLst>
          </c:dPt>
          <c:dLbls>
            <c:dLbl>
              <c:idx val="0"/>
              <c:layout>
                <c:manualLayout>
                  <c:x val="0.142918134171908"/>
                  <c:y val="-0.114443981264893"/>
                </c:manualLayout>
              </c:layout>
              <c:spPr>
                <a:solidFill>
                  <a:srgbClr val="009999"/>
                </a:solidFill>
                <a:ln>
                  <a:noFill/>
                </a:ln>
                <a:effectLst/>
              </c:spPr>
              <c:txPr>
                <a:bodyPr/>
                <a:lstStyle/>
                <a:p>
                  <a:pPr>
                    <a:defRPr sz="2800">
                      <a:solidFill>
                        <a:schemeClr val="bg1"/>
                      </a:solidFill>
                      <a:latin typeface="Times New Roman"/>
                      <a:cs typeface="Times New Roman"/>
                    </a:defRPr>
                  </a:pPr>
                  <a:endParaRPr lang="ja-JP"/>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18-134D-460F-9A18-CBE57D35A6B3}"/>
                </c:ext>
                <c:ext xmlns:c15="http://schemas.microsoft.com/office/drawing/2012/chart" uri="{CE6537A1-D6FC-4f65-9D91-7224C49458BB}"/>
              </c:extLst>
            </c:dLbl>
            <c:dLbl>
              <c:idx val="6"/>
              <c:layout>
                <c:manualLayout>
                  <c:x val="-0.155090251572327"/>
                  <c:y val="0.143334856364785"/>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1A-134D-460F-9A18-CBE57D35A6B3}"/>
                </c:ext>
                <c:ext xmlns:c15="http://schemas.microsoft.com/office/drawing/2012/chart" uri="{CE6537A1-D6FC-4f65-9D91-7224C49458BB}"/>
              </c:extLst>
            </c:dLbl>
            <c:dLbl>
              <c:idx val="12"/>
              <c:layout>
                <c:manualLayout>
                  <c:x val="0.00415420178975225"/>
                  <c:y val="-0.0184948201761013"/>
                </c:manualLayout>
              </c:layout>
              <c:tx>
                <c:rich>
                  <a:bodyPr/>
                  <a:lstStyle/>
                  <a:p>
                    <a:pPr>
                      <a:defRPr sz="2800">
                        <a:solidFill>
                          <a:schemeClr val="bg1"/>
                        </a:solidFill>
                        <a:latin typeface="Times New Roman"/>
                        <a:cs typeface="Times New Roman"/>
                      </a:defRPr>
                    </a:pPr>
                    <a:fld id="{29C2FB99-7BFA-423A-87DC-6FC88A42F6AB}" type="CATEGORYNAME">
                      <a:rPr lang="ja-JP" altLang="en-US" sz="1600" smtClean="0"/>
                      <a:pPr>
                        <a:defRPr sz="2800">
                          <a:solidFill>
                            <a:schemeClr val="bg1"/>
                          </a:solidFill>
                          <a:latin typeface="Times New Roman"/>
                          <a:cs typeface="Times New Roman"/>
                        </a:defRPr>
                      </a:pPr>
                      <a:t>[分類名]</a:t>
                    </a:fld>
                    <a:fld id="{0E6A3D93-97D0-4E3C-968F-A57FA1C1C374}" type="PERCENTAGE">
                      <a:rPr lang="en-US" altLang="ja-JP" sz="1800" baseline="0" smtClean="0"/>
                      <a:pPr>
                        <a:defRPr sz="2800">
                          <a:solidFill>
                            <a:schemeClr val="bg1"/>
                          </a:solidFill>
                          <a:latin typeface="Times New Roman"/>
                          <a:cs typeface="Times New Roman"/>
                        </a:defRPr>
                      </a:pPr>
                      <a:t>[パーセンテージ]</a:t>
                    </a:fld>
                    <a:endParaRPr lang="ja-JP" altLang="en-US"/>
                  </a:p>
                </c:rich>
              </c:tx>
              <c:spPr>
                <a:solidFill>
                  <a:srgbClr val="99CC00"/>
                </a:solidFill>
                <a:ln>
                  <a:noFill/>
                </a:ln>
                <a:effectLst/>
              </c:sp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1C-134D-460F-9A18-CBE57D35A6B3}"/>
                </c:ext>
                <c:ext xmlns:c15="http://schemas.microsoft.com/office/drawing/2012/chart" uri="{CE6537A1-D6FC-4f65-9D91-7224C49458BB}">
                  <c15:dlblFieldTable/>
                  <c15:showDataLabelsRange val="0"/>
                </c:ext>
              </c:extLst>
            </c:dLbl>
            <c:spPr>
              <a:solidFill>
                <a:srgbClr val="FF9900"/>
              </a:solidFill>
              <a:ln>
                <a:noFill/>
              </a:ln>
              <a:effectLst/>
            </c:spPr>
            <c:txPr>
              <a:bodyPr/>
              <a:lstStyle/>
              <a:p>
                <a:pPr>
                  <a:defRPr sz="2800">
                    <a:solidFill>
                      <a:schemeClr val="bg1"/>
                    </a:solidFill>
                    <a:latin typeface="Times New Roman"/>
                    <a:cs typeface="Times New Roman"/>
                  </a:defRPr>
                </a:pPr>
                <a:endParaRPr lang="ja-JP"/>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'[集計用-5_14_.xlsx]再配達割合'!$A$25:$A$37</c:f>
              <c:strCache>
                <c:ptCount val="13"/>
                <c:pt idx="0">
                  <c:v>半分未満</c:v>
                </c:pt>
                <c:pt idx="1">
                  <c:v>10%未満</c:v>
                </c:pt>
                <c:pt idx="2">
                  <c:v>10%~</c:v>
                </c:pt>
                <c:pt idx="3">
                  <c:v>20%~</c:v>
                </c:pt>
                <c:pt idx="4">
                  <c:v>30%~</c:v>
                </c:pt>
                <c:pt idx="5">
                  <c:v>40%~</c:v>
                </c:pt>
                <c:pt idx="6">
                  <c:v>半分以上</c:v>
                </c:pt>
                <c:pt idx="7">
                  <c:v>50%~</c:v>
                </c:pt>
                <c:pt idx="8">
                  <c:v>60%~</c:v>
                </c:pt>
                <c:pt idx="9">
                  <c:v>70%~</c:v>
                </c:pt>
                <c:pt idx="10">
                  <c:v>80%~</c:v>
                </c:pt>
                <c:pt idx="11">
                  <c:v>90%~</c:v>
                </c:pt>
                <c:pt idx="12">
                  <c:v>無回答</c:v>
                </c:pt>
              </c:strCache>
            </c:strRef>
          </c:cat>
          <c:val>
            <c:numRef>
              <c:f>'[集計用-5_14_.xlsx]再配達割合'!$C$25:$C$37</c:f>
              <c:numCache>
                <c:formatCode>General</c:formatCode>
                <c:ptCount val="13"/>
                <c:pt idx="0">
                  <c:v>47.0</c:v>
                </c:pt>
                <c:pt idx="6">
                  <c:v>95.0</c:v>
                </c:pt>
                <c:pt idx="12">
                  <c:v>3.0</c:v>
                </c:pt>
              </c:numCache>
            </c:numRef>
          </c:val>
          <c:extLst xmlns:c16r2="http://schemas.microsoft.com/office/drawing/2015/06/chart">
            <c:ext xmlns:c16="http://schemas.microsoft.com/office/drawing/2014/chart" uri="{C3380CC4-5D6E-409C-BE32-E72D297353CC}">
              <c16:uniqueId val="{0000001D-134D-460F-9A18-CBE57D35A6B3}"/>
            </c:ext>
          </c:extLst>
        </c:ser>
        <c:dLbls>
          <c:showLegendKey val="0"/>
          <c:showVal val="0"/>
          <c:showCatName val="1"/>
          <c:showSerName val="0"/>
          <c:showPercent val="1"/>
          <c:showBubbleSize val="0"/>
          <c:showLeaderLines val="1"/>
        </c:dLbls>
        <c:firstSliceAng val="0"/>
        <c:holeSize val="25"/>
      </c:doughnutChart>
      <c:spPr>
        <a:ln w="22225">
          <a:noFill/>
        </a:ln>
      </c:spPr>
    </c:plotArea>
    <c:plotVisOnly val="1"/>
    <c:dispBlanksAs val="gap"/>
    <c:showDLblsOverMax val="0"/>
  </c:chart>
  <c:txPr>
    <a:bodyPr/>
    <a:lstStyle/>
    <a:p>
      <a:pPr>
        <a:defRPr sz="2000"/>
      </a:pPr>
      <a:endParaRPr lang="ja-JP"/>
    </a:p>
  </c:txPr>
  <c:externalData r:id="rId2">
    <c:autoUpdate val="0"/>
  </c:externalData>
  <c:userShapes r:id="rId3"/>
</c:chartSpace>
</file>

<file path=ppt/charts/chart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a:lstStyle/>
          <a:p>
            <a:pPr>
              <a:defRPr sz="2800"/>
            </a:pPr>
            <a:r>
              <a:rPr lang="ja-JP" sz="2800"/>
              <a:t>再配達依頼する割合</a:t>
            </a:r>
          </a:p>
        </c:rich>
      </c:tx>
      <c:layout>
        <c:manualLayout>
          <c:xMode val="edge"/>
          <c:yMode val="edge"/>
          <c:x val="0.378111961621052"/>
          <c:y val="0.028123472163031"/>
        </c:manualLayout>
      </c:layout>
      <c:overlay val="0"/>
    </c:title>
    <c:autoTitleDeleted val="0"/>
    <c:plotArea>
      <c:layout>
        <c:manualLayout>
          <c:layoutTarget val="inner"/>
          <c:xMode val="edge"/>
          <c:yMode val="edge"/>
          <c:x val="0.435302004294918"/>
          <c:y val="0.255516341593499"/>
          <c:w val="0.374625483178239"/>
          <c:h val="0.600273898756101"/>
        </c:manualLayout>
      </c:layout>
      <c:doughnutChart>
        <c:varyColors val="1"/>
        <c:dLbls>
          <c:showLegendKey val="0"/>
          <c:showVal val="0"/>
          <c:showCatName val="1"/>
          <c:showSerName val="0"/>
          <c:showPercent val="1"/>
          <c:showBubbleSize val="0"/>
          <c:showLeaderLines val="0"/>
        </c:dLbls>
        <c:firstSliceAng val="0"/>
        <c:holeSize val="25"/>
      </c:doughnutChart>
      <c:spPr>
        <a:noFill/>
        <a:ln w="25400">
          <a:noFill/>
        </a:ln>
      </c:spPr>
    </c:plotArea>
    <c:plotVisOnly val="1"/>
    <c:dispBlanksAs val="gap"/>
    <c:showDLblsOverMax val="0"/>
  </c:chart>
  <c:txPr>
    <a:bodyPr/>
    <a:lstStyle/>
    <a:p>
      <a:pPr>
        <a:defRPr sz="2000"/>
      </a:pPr>
      <a:endParaRPr lang="ja-JP"/>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9"/>
    </mc:Choice>
    <mc:Fallback>
      <c:style val="19"/>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0793258101852"/>
          <c:y val="0.114352224926896"/>
          <c:w val="0.547612268518519"/>
          <c:h val="0.684424766053179"/>
        </c:manualLayout>
      </c:layout>
      <c:barChart>
        <c:barDir val="col"/>
        <c:grouping val="clustered"/>
        <c:varyColors val="0"/>
        <c:ser>
          <c:idx val="1"/>
          <c:order val="0"/>
          <c:spPr>
            <a:solidFill>
              <a:srgbClr val="99CC00"/>
            </a:solidFill>
          </c:spPr>
          <c:invertIfNegative val="0"/>
          <c:dPt>
            <c:idx val="0"/>
            <c:invertIfNegative val="0"/>
            <c:bubble3D val="0"/>
            <c:spPr>
              <a:solidFill>
                <a:srgbClr val="009999"/>
              </a:solidFill>
            </c:spPr>
            <c:extLst xmlns:c16r2="http://schemas.microsoft.com/office/drawing/2015/06/chart">
              <c:ext xmlns:c16="http://schemas.microsoft.com/office/drawing/2014/chart" uri="{C3380CC4-5D6E-409C-BE32-E72D297353CC}">
                <c16:uniqueId val="{00000001-1A0B-4F00-BA5A-0DD8A59E26B3}"/>
              </c:ext>
            </c:extLst>
          </c:dPt>
          <c:dPt>
            <c:idx val="1"/>
            <c:invertIfNegative val="0"/>
            <c:bubble3D val="0"/>
            <c:spPr>
              <a:solidFill>
                <a:srgbClr val="FF9900"/>
              </a:solidFill>
            </c:spPr>
            <c:extLst xmlns:c16r2="http://schemas.microsoft.com/office/drawing/2015/06/chart">
              <c:ext xmlns:c16="http://schemas.microsoft.com/office/drawing/2014/chart" uri="{C3380CC4-5D6E-409C-BE32-E72D297353CC}">
                <c16:uniqueId val="{00000003-1A0B-4F00-BA5A-0DD8A59E26B3}"/>
              </c:ext>
            </c:extLst>
          </c:dPt>
          <c:dLbls>
            <c:spPr>
              <a:noFill/>
              <a:ln>
                <a:noFill/>
              </a:ln>
              <a:effectLst/>
            </c:spPr>
            <c:txPr>
              <a:bodyPr/>
              <a:lstStyle/>
              <a:p>
                <a:pPr>
                  <a:defRPr>
                    <a:latin typeface="Times New Roman"/>
                    <a:cs typeface="Times New Roman"/>
                  </a:defRPr>
                </a:pPr>
                <a:endParaRPr lang="ja-JP"/>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val>
            <c:numRef>
              <c:f>'[集計用-5_14_.xlsx]Sheet6'!$B$50:$B$58</c:f>
              <c:numCache>
                <c:formatCode>General</c:formatCode>
                <c:ptCount val="9"/>
                <c:pt idx="0">
                  <c:v>59.0</c:v>
                </c:pt>
                <c:pt idx="1">
                  <c:v>85.0</c:v>
                </c:pt>
                <c:pt idx="2">
                  <c:v>2.0</c:v>
                </c:pt>
                <c:pt idx="3">
                  <c:v>1.0</c:v>
                </c:pt>
                <c:pt idx="4">
                  <c:v>35.0</c:v>
                </c:pt>
                <c:pt idx="5">
                  <c:v>22.0</c:v>
                </c:pt>
                <c:pt idx="6">
                  <c:v>7.0</c:v>
                </c:pt>
                <c:pt idx="7">
                  <c:v>12.0</c:v>
                </c:pt>
                <c:pt idx="8">
                  <c:v>8.0</c:v>
                </c:pt>
              </c:numCache>
            </c:numRef>
          </c:val>
          <c:extLst xmlns:c16r2="http://schemas.microsoft.com/office/drawing/2015/06/chart">
            <c:ext xmlns:c16="http://schemas.microsoft.com/office/drawing/2014/chart" uri="{C3380CC4-5D6E-409C-BE32-E72D297353CC}">
              <c16:uniqueId val="{00000004-1A0B-4F00-BA5A-0DD8A59E26B3}"/>
            </c:ext>
          </c:extLst>
        </c:ser>
        <c:dLbls>
          <c:showLegendKey val="0"/>
          <c:showVal val="0"/>
          <c:showCatName val="0"/>
          <c:showSerName val="0"/>
          <c:showPercent val="0"/>
          <c:showBubbleSize val="0"/>
        </c:dLbls>
        <c:gapWidth val="150"/>
        <c:axId val="2138985032"/>
        <c:axId val="2138991080"/>
      </c:barChart>
      <c:catAx>
        <c:axId val="2138985032"/>
        <c:scaling>
          <c:orientation val="minMax"/>
        </c:scaling>
        <c:delete val="0"/>
        <c:axPos val="b"/>
        <c:title>
          <c:tx>
            <c:rich>
              <a:bodyPr/>
              <a:lstStyle/>
              <a:p>
                <a:pPr>
                  <a:defRPr/>
                </a:pPr>
                <a:r>
                  <a:rPr lang="ja-JP" dirty="0"/>
                  <a:t>選択肢</a:t>
                </a:r>
                <a:r>
                  <a:rPr lang="en-US" altLang="ja-JP" dirty="0"/>
                  <a:t>(</a:t>
                </a:r>
                <a:r>
                  <a:rPr lang="ja-JP" altLang="en-US" dirty="0"/>
                  <a:t>複数選択可</a:t>
                </a:r>
                <a:r>
                  <a:rPr lang="en-US" altLang="ja-JP" dirty="0"/>
                  <a:t>)</a:t>
                </a:r>
                <a:endParaRPr lang="en-US" dirty="0"/>
              </a:p>
            </c:rich>
          </c:tx>
          <c:layout>
            <c:manualLayout>
              <c:xMode val="edge"/>
              <c:yMode val="edge"/>
              <c:x val="0.265162905092593"/>
              <c:y val="0.897073636036675"/>
            </c:manualLayout>
          </c:layout>
          <c:overlay val="0"/>
        </c:title>
        <c:majorTickMark val="out"/>
        <c:minorTickMark val="none"/>
        <c:tickLblPos val="nextTo"/>
        <c:txPr>
          <a:bodyPr/>
          <a:lstStyle/>
          <a:p>
            <a:pPr>
              <a:defRPr>
                <a:latin typeface="Times New Roman"/>
                <a:cs typeface="Times New Roman"/>
              </a:defRPr>
            </a:pPr>
            <a:endParaRPr lang="ja-JP"/>
          </a:p>
        </c:txPr>
        <c:crossAx val="2138991080"/>
        <c:crosses val="autoZero"/>
        <c:auto val="1"/>
        <c:lblAlgn val="ctr"/>
        <c:lblOffset val="100"/>
        <c:noMultiLvlLbl val="0"/>
      </c:catAx>
      <c:valAx>
        <c:axId val="2138991080"/>
        <c:scaling>
          <c:orientation val="minMax"/>
        </c:scaling>
        <c:delete val="0"/>
        <c:axPos val="l"/>
        <c:majorGridlines/>
        <c:title>
          <c:tx>
            <c:rich>
              <a:bodyPr rot="-5400000" vert="horz"/>
              <a:lstStyle/>
              <a:p>
                <a:pPr>
                  <a:defRPr/>
                </a:pPr>
                <a:r>
                  <a:rPr lang="ja-JP" altLang="en-US" dirty="0"/>
                  <a:t>回答数</a:t>
                </a:r>
                <a:endParaRPr lang="en-US" dirty="0"/>
              </a:p>
            </c:rich>
          </c:tx>
          <c:layout>
            <c:manualLayout>
              <c:xMode val="edge"/>
              <c:yMode val="edge"/>
              <c:x val="0.0100001446759259"/>
              <c:y val="0.384860082304527"/>
            </c:manualLayout>
          </c:layout>
          <c:overlay val="0"/>
        </c:title>
        <c:numFmt formatCode="General" sourceLinked="1"/>
        <c:majorTickMark val="out"/>
        <c:minorTickMark val="none"/>
        <c:tickLblPos val="nextTo"/>
        <c:txPr>
          <a:bodyPr/>
          <a:lstStyle/>
          <a:p>
            <a:pPr>
              <a:defRPr>
                <a:latin typeface="Times New Roman"/>
                <a:cs typeface="Times New Roman"/>
              </a:defRPr>
            </a:pPr>
            <a:endParaRPr lang="ja-JP"/>
          </a:p>
        </c:txPr>
        <c:crossAx val="2138985032"/>
        <c:crosses val="autoZero"/>
        <c:crossBetween val="between"/>
      </c:valAx>
    </c:plotArea>
    <c:plotVisOnly val="1"/>
    <c:dispBlanksAs val="gap"/>
    <c:showDLblsOverMax val="0"/>
  </c:chart>
  <c:txPr>
    <a:bodyPr/>
    <a:lstStyle/>
    <a:p>
      <a:pPr>
        <a:defRPr sz="2000"/>
      </a:pPr>
      <a:endParaRPr lang="ja-JP"/>
    </a:p>
  </c:txPr>
  <c:externalData r:id="rId2">
    <c:autoUpdate val="0"/>
  </c:externalData>
</c:chartSpace>
</file>

<file path=ppt/drawings/drawing1.xml><?xml version="1.0" encoding="utf-8"?>
<c:userShapes xmlns:c="http://schemas.openxmlformats.org/drawingml/2006/chart">
  <cdr:relSizeAnchor xmlns:cdr="http://schemas.openxmlformats.org/drawingml/2006/chartDrawing">
    <cdr:from>
      <cdr:x>0.00708</cdr:x>
      <cdr:y>0.01457</cdr:y>
    </cdr:from>
    <cdr:to>
      <cdr:x>0.18915</cdr:x>
      <cdr:y>0.33879</cdr:y>
    </cdr:to>
    <cdr:sp macro="" textlink="">
      <cdr:nvSpPr>
        <cdr:cNvPr id="2" name="テキスト ボックス 1"/>
        <cdr:cNvSpPr txBox="1"/>
      </cdr:nvSpPr>
      <cdr:spPr>
        <a:xfrm xmlns:a="http://schemas.openxmlformats.org/drawingml/2006/main">
          <a:off x="50800" y="50800"/>
          <a:ext cx="1306414" cy="113027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ja-JP" altLang="en-US" sz="1400" b="1">
            <a:solidFill>
              <a:srgbClr val="FF0000"/>
            </a:solidFill>
          </a:endParaRPr>
        </a:p>
      </cdr:txBody>
    </cdr:sp>
  </cdr:relSizeAnchor>
  <cdr:relSizeAnchor xmlns:cdr="http://schemas.openxmlformats.org/drawingml/2006/chartDrawing">
    <cdr:from>
      <cdr:x>0.88401</cdr:x>
      <cdr:y>0.32268</cdr:y>
    </cdr:from>
    <cdr:to>
      <cdr:x>0.9763</cdr:x>
      <cdr:y>0.42113</cdr:y>
    </cdr:to>
    <cdr:sp macro="" textlink="">
      <cdr:nvSpPr>
        <cdr:cNvPr id="3" name="テキスト ボックス 2"/>
        <cdr:cNvSpPr txBox="1"/>
      </cdr:nvSpPr>
      <cdr:spPr>
        <a:xfrm xmlns:a="http://schemas.openxmlformats.org/drawingml/2006/main">
          <a:off x="7653612" y="990214"/>
          <a:ext cx="799032" cy="302114"/>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kumimoji="1" lang="ja-JP" altLang="en-US" sz="2000" dirty="0"/>
            <a:t>無回答</a:t>
          </a:r>
        </a:p>
      </cdr:txBody>
    </cdr:sp>
  </cdr:relSizeAnchor>
  <cdr:relSizeAnchor xmlns:cdr="http://schemas.openxmlformats.org/drawingml/2006/chartDrawing">
    <cdr:from>
      <cdr:x>0.46158</cdr:x>
      <cdr:y>0.79558</cdr:y>
    </cdr:from>
    <cdr:to>
      <cdr:x>0.54305</cdr:x>
      <cdr:y>0.89403</cdr:y>
    </cdr:to>
    <cdr:sp macro="" textlink="">
      <cdr:nvSpPr>
        <cdr:cNvPr id="5" name="テキスト ボックス 4"/>
        <cdr:cNvSpPr txBox="1"/>
      </cdr:nvSpPr>
      <cdr:spPr>
        <a:xfrm xmlns:a="http://schemas.openxmlformats.org/drawingml/2006/main">
          <a:off x="3996279" y="2441399"/>
          <a:ext cx="705355" cy="302114"/>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kumimoji="1" lang="en-US" altLang="ja-JP" sz="2000" dirty="0">
              <a:latin typeface="Times New Roman"/>
              <a:cs typeface="Times New Roman"/>
            </a:rPr>
            <a:t>n=219</a:t>
          </a:r>
          <a:endParaRPr kumimoji="1" lang="ja-JP" altLang="en-US" sz="2000" dirty="0">
            <a:latin typeface="Times New Roman"/>
            <a:cs typeface="Times New Roman"/>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0.0038</cdr:x>
      <cdr:y>0.00498</cdr:y>
    </cdr:from>
    <cdr:to>
      <cdr:x>0.01719</cdr:x>
      <cdr:y>0.03252</cdr:y>
    </cdr:to>
    <cdr:sp macro="" textlink="">
      <cdr:nvSpPr>
        <cdr:cNvPr id="2" name="テキスト ボックス 1"/>
        <cdr:cNvSpPr txBox="1"/>
      </cdr:nvSpPr>
      <cdr:spPr>
        <a:xfrm xmlns:a="http://schemas.openxmlformats.org/drawingml/2006/main">
          <a:off x="52375" y="55648"/>
          <a:ext cx="184666" cy="30777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kumimoji="1" lang="ja-JP" altLang="en-US" sz="1400">
            <a:latin typeface="Times New Roman"/>
            <a:cs typeface="Times New Roman"/>
          </a:endParaRPr>
        </a:p>
      </cdr:txBody>
    </cdr:sp>
  </cdr:relSizeAnchor>
  <cdr:relSizeAnchor xmlns:cdr="http://schemas.openxmlformats.org/drawingml/2006/chartDrawing">
    <cdr:from>
      <cdr:x>0.81768</cdr:x>
      <cdr:y>0.88523</cdr:y>
    </cdr:from>
    <cdr:to>
      <cdr:x>0.87875</cdr:x>
      <cdr:y>0.94031</cdr:y>
    </cdr:to>
    <cdr:sp macro="" textlink="">
      <cdr:nvSpPr>
        <cdr:cNvPr id="3" name="テキスト ボックス 2"/>
        <cdr:cNvSpPr txBox="1"/>
      </cdr:nvSpPr>
      <cdr:spPr>
        <a:xfrm xmlns:a="http://schemas.openxmlformats.org/drawingml/2006/main">
          <a:off x="11277600" y="9893300"/>
          <a:ext cx="842273" cy="615553"/>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kumimoji="1" lang="en-US" altLang="ja-JP" sz="2000">
              <a:latin typeface="Times New Roman"/>
              <a:cs typeface="Times New Roman"/>
            </a:rPr>
            <a:t>n=145</a:t>
          </a:r>
        </a:p>
        <a:p xmlns:a="http://schemas.openxmlformats.org/drawingml/2006/main">
          <a:endParaRPr kumimoji="1" lang="ja-JP" altLang="en-US" sz="1400">
            <a:latin typeface="Times New Roman"/>
            <a:cs typeface="Times New Roman"/>
          </a:endParaRPr>
        </a:p>
      </cdr:txBody>
    </cdr:sp>
  </cdr:relSizeAnchor>
  <cdr:relSizeAnchor xmlns:cdr="http://schemas.openxmlformats.org/drawingml/2006/chartDrawing">
    <cdr:from>
      <cdr:x>0.00368</cdr:x>
      <cdr:y>0.00455</cdr:y>
    </cdr:from>
    <cdr:to>
      <cdr:x>0.01707</cdr:x>
      <cdr:y>0.03208</cdr:y>
    </cdr:to>
    <cdr:sp macro="" textlink="">
      <cdr:nvSpPr>
        <cdr:cNvPr id="4" name="テキスト ボックス 3"/>
        <cdr:cNvSpPr txBox="1"/>
      </cdr:nvSpPr>
      <cdr:spPr>
        <a:xfrm xmlns:a="http://schemas.openxmlformats.org/drawingml/2006/main">
          <a:off x="50800" y="50800"/>
          <a:ext cx="184666" cy="30777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kumimoji="1" lang="ja-JP" altLang="en-US" sz="1400">
            <a:latin typeface="Times New Roman"/>
            <a:cs typeface="Times New Roman"/>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0.0038</cdr:x>
      <cdr:y>0.00498</cdr:y>
    </cdr:from>
    <cdr:to>
      <cdr:x>0.01719</cdr:x>
      <cdr:y>0.03252</cdr:y>
    </cdr:to>
    <cdr:sp macro="" textlink="">
      <cdr:nvSpPr>
        <cdr:cNvPr id="2" name="テキスト ボックス 1"/>
        <cdr:cNvSpPr txBox="1"/>
      </cdr:nvSpPr>
      <cdr:spPr>
        <a:xfrm xmlns:a="http://schemas.openxmlformats.org/drawingml/2006/main">
          <a:off x="52375" y="55648"/>
          <a:ext cx="184666" cy="30777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kumimoji="1" lang="ja-JP" altLang="en-US" sz="1400">
            <a:latin typeface="Times New Roman"/>
            <a:cs typeface="Times New Roman"/>
          </a:endParaRPr>
        </a:p>
      </cdr:txBody>
    </cdr:sp>
  </cdr:relSizeAnchor>
  <cdr:relSizeAnchor xmlns:cdr="http://schemas.openxmlformats.org/drawingml/2006/chartDrawing">
    <cdr:from>
      <cdr:x>0.81768</cdr:x>
      <cdr:y>0.88523</cdr:y>
    </cdr:from>
    <cdr:to>
      <cdr:x>0.87875</cdr:x>
      <cdr:y>0.94031</cdr:y>
    </cdr:to>
    <cdr:sp macro="" textlink="">
      <cdr:nvSpPr>
        <cdr:cNvPr id="3" name="テキスト ボックス 2"/>
        <cdr:cNvSpPr txBox="1"/>
      </cdr:nvSpPr>
      <cdr:spPr>
        <a:xfrm xmlns:a="http://schemas.openxmlformats.org/drawingml/2006/main">
          <a:off x="11277600" y="9893300"/>
          <a:ext cx="842273" cy="615553"/>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kumimoji="1" lang="en-US" altLang="ja-JP" sz="2000">
              <a:latin typeface="Times New Roman"/>
              <a:cs typeface="Times New Roman"/>
            </a:rPr>
            <a:t>n=145</a:t>
          </a:r>
        </a:p>
        <a:p xmlns:a="http://schemas.openxmlformats.org/drawingml/2006/main">
          <a:endParaRPr kumimoji="1" lang="ja-JP" altLang="en-US" sz="1400">
            <a:latin typeface="Times New Roman"/>
            <a:cs typeface="Times New Roman"/>
          </a:endParaRPr>
        </a:p>
      </cdr:txBody>
    </cdr:sp>
  </cdr:relSizeAnchor>
  <cdr:relSizeAnchor xmlns:cdr="http://schemas.openxmlformats.org/drawingml/2006/chartDrawing">
    <cdr:from>
      <cdr:x>0.00368</cdr:x>
      <cdr:y>0.00455</cdr:y>
    </cdr:from>
    <cdr:to>
      <cdr:x>0.01707</cdr:x>
      <cdr:y>0.03208</cdr:y>
    </cdr:to>
    <cdr:sp macro="" textlink="">
      <cdr:nvSpPr>
        <cdr:cNvPr id="4" name="テキスト ボックス 3"/>
        <cdr:cNvSpPr txBox="1"/>
      </cdr:nvSpPr>
      <cdr:spPr>
        <a:xfrm xmlns:a="http://schemas.openxmlformats.org/drawingml/2006/main">
          <a:off x="50800" y="50800"/>
          <a:ext cx="184666" cy="30777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kumimoji="1" lang="ja-JP" altLang="en-US" sz="1400">
            <a:latin typeface="Times New Roman"/>
            <a:cs typeface="Times New Roman"/>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0.0038</cdr:x>
      <cdr:y>0.00498</cdr:y>
    </cdr:from>
    <cdr:to>
      <cdr:x>0.01719</cdr:x>
      <cdr:y>0.03252</cdr:y>
    </cdr:to>
    <cdr:sp macro="" textlink="">
      <cdr:nvSpPr>
        <cdr:cNvPr id="2" name="テキスト ボックス 1"/>
        <cdr:cNvSpPr txBox="1"/>
      </cdr:nvSpPr>
      <cdr:spPr>
        <a:xfrm xmlns:a="http://schemas.openxmlformats.org/drawingml/2006/main">
          <a:off x="52375" y="55648"/>
          <a:ext cx="184666" cy="30777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kumimoji="1" lang="ja-JP" altLang="en-US" sz="1400">
            <a:latin typeface="Times New Roman"/>
            <a:cs typeface="Times New Roman"/>
          </a:endParaRPr>
        </a:p>
      </cdr:txBody>
    </cdr:sp>
  </cdr:relSizeAnchor>
  <cdr:relSizeAnchor xmlns:cdr="http://schemas.openxmlformats.org/drawingml/2006/chartDrawing">
    <cdr:from>
      <cdr:x>0.00368</cdr:x>
      <cdr:y>0.00455</cdr:y>
    </cdr:from>
    <cdr:to>
      <cdr:x>0.01707</cdr:x>
      <cdr:y>0.03208</cdr:y>
    </cdr:to>
    <cdr:sp macro="" textlink="">
      <cdr:nvSpPr>
        <cdr:cNvPr id="4" name="テキスト ボックス 3"/>
        <cdr:cNvSpPr txBox="1"/>
      </cdr:nvSpPr>
      <cdr:spPr>
        <a:xfrm xmlns:a="http://schemas.openxmlformats.org/drawingml/2006/main">
          <a:off x="50800" y="50800"/>
          <a:ext cx="184666" cy="30777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kumimoji="1" lang="ja-JP" altLang="en-US" sz="1400">
            <a:latin typeface="Times New Roman"/>
            <a:cs typeface="Times New Roman"/>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0.0038</cdr:x>
      <cdr:y>0.00498</cdr:y>
    </cdr:from>
    <cdr:to>
      <cdr:x>0.01719</cdr:x>
      <cdr:y>0.03252</cdr:y>
    </cdr:to>
    <cdr:sp macro="" textlink="">
      <cdr:nvSpPr>
        <cdr:cNvPr id="2" name="テキスト ボックス 1"/>
        <cdr:cNvSpPr txBox="1"/>
      </cdr:nvSpPr>
      <cdr:spPr>
        <a:xfrm xmlns:a="http://schemas.openxmlformats.org/drawingml/2006/main">
          <a:off x="52375" y="55648"/>
          <a:ext cx="184666" cy="30777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kumimoji="1" lang="ja-JP" altLang="en-US" sz="1400">
            <a:latin typeface="Times New Roman"/>
            <a:cs typeface="Times New Roman"/>
          </a:endParaRPr>
        </a:p>
      </cdr:txBody>
    </cdr:sp>
  </cdr:relSizeAnchor>
  <cdr:relSizeAnchor xmlns:cdr="http://schemas.openxmlformats.org/drawingml/2006/chartDrawing">
    <cdr:from>
      <cdr:x>0.81768</cdr:x>
      <cdr:y>0.88523</cdr:y>
    </cdr:from>
    <cdr:to>
      <cdr:x>0.87875</cdr:x>
      <cdr:y>0.94031</cdr:y>
    </cdr:to>
    <cdr:sp macro="" textlink="">
      <cdr:nvSpPr>
        <cdr:cNvPr id="3" name="テキスト ボックス 2"/>
        <cdr:cNvSpPr txBox="1"/>
      </cdr:nvSpPr>
      <cdr:spPr>
        <a:xfrm xmlns:a="http://schemas.openxmlformats.org/drawingml/2006/main">
          <a:off x="11277600" y="9893300"/>
          <a:ext cx="842273" cy="615553"/>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kumimoji="1" lang="en-US" altLang="ja-JP" sz="2000">
              <a:latin typeface="Times New Roman"/>
              <a:cs typeface="Times New Roman"/>
            </a:rPr>
            <a:t>n=145</a:t>
          </a:r>
        </a:p>
        <a:p xmlns:a="http://schemas.openxmlformats.org/drawingml/2006/main">
          <a:endParaRPr kumimoji="1" lang="ja-JP" altLang="en-US" sz="1400">
            <a:latin typeface="Times New Roman"/>
            <a:cs typeface="Times New Roman"/>
          </a:endParaRPr>
        </a:p>
      </cdr:txBody>
    </cdr:sp>
  </cdr:relSizeAnchor>
  <cdr:relSizeAnchor xmlns:cdr="http://schemas.openxmlformats.org/drawingml/2006/chartDrawing">
    <cdr:from>
      <cdr:x>0.00368</cdr:x>
      <cdr:y>0.00455</cdr:y>
    </cdr:from>
    <cdr:to>
      <cdr:x>0.01707</cdr:x>
      <cdr:y>0.03208</cdr:y>
    </cdr:to>
    <cdr:sp macro="" textlink="">
      <cdr:nvSpPr>
        <cdr:cNvPr id="4" name="テキスト ボックス 3"/>
        <cdr:cNvSpPr txBox="1"/>
      </cdr:nvSpPr>
      <cdr:spPr>
        <a:xfrm xmlns:a="http://schemas.openxmlformats.org/drawingml/2006/main">
          <a:off x="50800" y="50800"/>
          <a:ext cx="184666" cy="30777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kumimoji="1" lang="ja-JP" altLang="en-US" sz="1400">
            <a:latin typeface="Times New Roman"/>
            <a:cs typeface="Times New Roman"/>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ltLang="ja-JP"/>
          </a:p>
        </p:txBody>
      </p:sp>
      <p:sp>
        <p:nvSpPr>
          <p:cNvPr id="29699" name="Rectangle 3"/>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ltLang="ja-JP"/>
          </a:p>
        </p:txBody>
      </p:sp>
      <p:sp>
        <p:nvSpPr>
          <p:cNvPr id="273412"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01" name="Rectangle 5"/>
          <p:cNvSpPr>
            <a:spLocks noGrp="1" noChangeArrowheads="1"/>
          </p:cNvSpPr>
          <p:nvPr>
            <p:ph type="body" sz="quarter" idx="3"/>
          </p:nvPr>
        </p:nvSpPr>
        <p:spPr bwMode="auto">
          <a:xfrm>
            <a:off x="679450" y="4714875"/>
            <a:ext cx="5437188"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29702" name="Rectangle 6"/>
          <p:cNvSpPr>
            <a:spLocks noGrp="1" noChangeArrowheads="1"/>
          </p:cNvSpPr>
          <p:nvPr>
            <p:ph type="ftr" sz="quarter" idx="4"/>
          </p:nvPr>
        </p:nvSpPr>
        <p:spPr bwMode="auto">
          <a:xfrm>
            <a:off x="0" y="9428163"/>
            <a:ext cx="2944813"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ltLang="ja-JP"/>
          </a:p>
        </p:txBody>
      </p:sp>
      <p:sp>
        <p:nvSpPr>
          <p:cNvPr id="29703" name="Rectangle 7"/>
          <p:cNvSpPr>
            <a:spLocks noGrp="1" noChangeArrowheads="1"/>
          </p:cNvSpPr>
          <p:nvPr>
            <p:ph type="sldNum" sz="quarter" idx="5"/>
          </p:nvPr>
        </p:nvSpPr>
        <p:spPr bwMode="auto">
          <a:xfrm>
            <a:off x="3849688" y="9428163"/>
            <a:ext cx="2944812"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4CBF867-DCAE-4CBE-B526-D6D21A9E19B2}" type="slidenum">
              <a:rPr lang="en-US" altLang="ja-JP"/>
              <a:pPr>
                <a:defRPr/>
              </a:pPr>
              <a:t>‹#›</a:t>
            </a:fld>
            <a:endParaRPr lang="en-US" altLang="ja-JP"/>
          </a:p>
        </p:txBody>
      </p:sp>
    </p:spTree>
    <p:extLst>
      <p:ext uri="{BB962C8B-B14F-4D97-AF65-F5344CB8AC3E}">
        <p14:creationId xmlns:p14="http://schemas.microsoft.com/office/powerpoint/2010/main" val="11481139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4025"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1225"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68425"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5625"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5344" algn="l" defTabSz="914137" rtl="0" eaLnBrk="1" latinLnBrk="0" hangingPunct="1">
      <a:defRPr kumimoji="1" sz="1200" kern="1200">
        <a:solidFill>
          <a:schemeClr val="tx1"/>
        </a:solidFill>
        <a:latin typeface="+mn-lt"/>
        <a:ea typeface="+mn-ea"/>
        <a:cs typeface="+mn-cs"/>
      </a:defRPr>
    </a:lvl6pPr>
    <a:lvl7pPr marL="2742415" algn="l" defTabSz="914137" rtl="0" eaLnBrk="1" latinLnBrk="0" hangingPunct="1">
      <a:defRPr kumimoji="1" sz="1200" kern="1200">
        <a:solidFill>
          <a:schemeClr val="tx1"/>
        </a:solidFill>
        <a:latin typeface="+mn-lt"/>
        <a:ea typeface="+mn-ea"/>
        <a:cs typeface="+mn-cs"/>
      </a:defRPr>
    </a:lvl7pPr>
    <a:lvl8pPr marL="3199484" algn="l" defTabSz="914137" rtl="0" eaLnBrk="1" latinLnBrk="0" hangingPunct="1">
      <a:defRPr kumimoji="1" sz="1200" kern="1200">
        <a:solidFill>
          <a:schemeClr val="tx1"/>
        </a:solidFill>
        <a:latin typeface="+mn-lt"/>
        <a:ea typeface="+mn-ea"/>
        <a:cs typeface="+mn-cs"/>
      </a:defRPr>
    </a:lvl8pPr>
    <a:lvl9pPr marL="3656552" algn="l" defTabSz="914137"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defTabSz="954088">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2950" indent="-285750" defTabSz="954088">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3000" indent="-228600" defTabSz="954088">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00200" indent="-228600" defTabSz="954088">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7400" indent="-228600" defTabSz="954088">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4600" indent="-228600" defTabSz="95408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1800" indent="-228600" defTabSz="95408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9000" indent="-228600" defTabSz="95408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6200" indent="-228600" defTabSz="95408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9DA342C8-63D2-4E5E-BD37-E76A68B5516C}" type="slidenum">
              <a:rPr lang="en-US" altLang="ja-JP" sz="1300" smtClean="0">
                <a:ea typeface="ＭＳ Ｐゴシック" panose="020B0600070205080204" pitchFamily="50" charset="-128"/>
              </a:rPr>
              <a:pPr>
                <a:spcBef>
                  <a:spcPct val="0"/>
                </a:spcBef>
              </a:pPr>
              <a:t>1</a:t>
            </a:fld>
            <a:endParaRPr lang="en-US" altLang="ja-JP" sz="1300">
              <a:ea typeface="ＭＳ Ｐゴシック" panose="020B0600070205080204" pitchFamily="50" charset="-128"/>
            </a:endParaRPr>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xfrm>
            <a:off x="708025" y="4860925"/>
            <a:ext cx="5683250" cy="4606925"/>
          </a:xfrm>
          <a:noFill/>
        </p:spPr>
        <p:txBody>
          <a:bodyPr/>
          <a:lstStyle/>
          <a:p>
            <a:pPr eaLnBrk="1" hangingPunct="1"/>
            <a:r>
              <a:rPr lang="en-US" altLang="ja-JP"/>
              <a:t>My title is “”.</a:t>
            </a:r>
          </a:p>
        </p:txBody>
      </p:sp>
    </p:spTree>
    <p:extLst>
      <p:ext uri="{BB962C8B-B14F-4D97-AF65-F5344CB8AC3E}">
        <p14:creationId xmlns:p14="http://schemas.microsoft.com/office/powerpoint/2010/main" val="2600887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日本の１年間の再配達による影響をしょうかい</a:t>
            </a:r>
            <a:endParaRPr lang="en-US" altLang="ja-JP" dirty="0">
              <a:latin typeface="Arial" panose="020B0604020202020204" pitchFamily="34" charset="0"/>
            </a:endParaRPr>
          </a:p>
          <a:p>
            <a:pPr eaLnBrk="1" hangingPunct="1"/>
            <a:r>
              <a:rPr lang="en-US" altLang="ja-JP" dirty="0">
                <a:latin typeface="Arial" panose="020B0604020202020204" pitchFamily="34" charset="0"/>
              </a:rPr>
              <a:t>①</a:t>
            </a:r>
            <a:r>
              <a:rPr lang="ja-JP" altLang="en-US" dirty="0">
                <a:latin typeface="Arial" panose="020B0604020202020204" pitchFamily="34" charset="0"/>
              </a:rPr>
              <a:t>まず宅配にはトラックとか車が必須</a:t>
            </a:r>
            <a:endParaRPr lang="en-US" altLang="ja-JP" dirty="0">
              <a:latin typeface="Arial" panose="020B0604020202020204" pitchFamily="34" charset="0"/>
            </a:endParaRPr>
          </a:p>
          <a:p>
            <a:pPr eaLnBrk="1" hangingPunct="1"/>
            <a:r>
              <a:rPr lang="ja-JP" altLang="en-US" dirty="0">
                <a:latin typeface="Arial" panose="020B0604020202020204" pitchFamily="34" charset="0"/>
              </a:rPr>
              <a:t>その車から排出される二酸化炭素など</a:t>
            </a:r>
            <a:endParaRPr lang="en-US" altLang="ja-JP" dirty="0">
              <a:latin typeface="Arial" panose="020B0604020202020204" pitchFamily="34" charset="0"/>
            </a:endParaRPr>
          </a:p>
          <a:p>
            <a:pPr eaLnBrk="1" hangingPunct="1"/>
            <a:r>
              <a:rPr lang="ja-JP" altLang="en-US" dirty="0">
                <a:latin typeface="Arial" panose="020B0604020202020204" pitchFamily="34" charset="0"/>
              </a:rPr>
              <a:t>再配達によりでる二酸化炭素は</a:t>
            </a:r>
            <a:endParaRPr lang="en-US" altLang="ja-JP" dirty="0">
              <a:latin typeface="Arial" panose="020B0604020202020204" pitchFamily="34" charset="0"/>
            </a:endParaRPr>
          </a:p>
          <a:p>
            <a:pPr eaLnBrk="1" hangingPunct="1"/>
            <a:r>
              <a:rPr lang="en-US" altLang="ja-JP" dirty="0">
                <a:latin typeface="Arial" panose="020B0604020202020204" pitchFamily="34" charset="0"/>
              </a:rPr>
              <a:t>②</a:t>
            </a:r>
            <a:r>
              <a:rPr lang="ja-JP" altLang="en-US" dirty="0">
                <a:latin typeface="Arial" panose="020B0604020202020204" pitchFamily="34" charset="0"/>
              </a:rPr>
              <a:t>４２万</a:t>
            </a:r>
            <a:endParaRPr lang="en-US" altLang="ja-JP" dirty="0">
              <a:latin typeface="Arial" panose="020B0604020202020204" pitchFamily="34" charset="0"/>
            </a:endParaRPr>
          </a:p>
          <a:p>
            <a:pPr eaLnBrk="1" hangingPunct="1"/>
            <a:r>
              <a:rPr lang="en-US" altLang="ja-JP" dirty="0">
                <a:latin typeface="Arial" panose="020B0604020202020204" pitchFamily="34" charset="0"/>
              </a:rPr>
              <a:t>③</a:t>
            </a:r>
            <a:r>
              <a:rPr lang="ja-JP" altLang="en-US" dirty="0">
                <a:latin typeface="Arial" panose="020B0604020202020204" pitchFamily="34" charset="0"/>
              </a:rPr>
              <a:t>これは</a:t>
            </a:r>
            <a:r>
              <a:rPr lang="en-US" altLang="ja-JP" dirty="0">
                <a:latin typeface="Arial" panose="020B0604020202020204" pitchFamily="34" charset="0"/>
              </a:rPr>
              <a:t>④</a:t>
            </a:r>
            <a:r>
              <a:rPr lang="ja-JP" altLang="en-US" dirty="0">
                <a:latin typeface="Arial" panose="020B0604020202020204" pitchFamily="34" charset="0"/>
              </a:rPr>
              <a:t>スギ１億</a:t>
            </a:r>
            <a:r>
              <a:rPr lang="en-US" altLang="ja-JP" dirty="0">
                <a:latin typeface="Arial" panose="020B0604020202020204" pitchFamily="34" charset="0"/>
              </a:rPr>
              <a:t>7400</a:t>
            </a:r>
            <a:r>
              <a:rPr lang="ja-JP" altLang="en-US" dirty="0">
                <a:latin typeface="Arial" panose="020B0604020202020204" pitchFamily="34" charset="0"/>
              </a:rPr>
              <a:t>万本が１年に吸収する量（もっと想像しやすい例あればそれも言う）</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a:p>
            <a:pPr eaLnBrk="1" hangingPunct="1"/>
            <a:r>
              <a:rPr lang="en-US" altLang="ja-JP" dirty="0">
                <a:latin typeface="Arial" panose="020B0604020202020204" pitchFamily="34" charset="0"/>
              </a:rPr>
              <a:t>⑤</a:t>
            </a:r>
            <a:r>
              <a:rPr lang="ja-JP" altLang="en-US" dirty="0">
                <a:latin typeface="Arial" panose="020B0604020202020204" pitchFamily="34" charset="0"/>
              </a:rPr>
              <a:t>次に費やされる時間を労働力に換算すると</a:t>
            </a:r>
            <a:endParaRPr lang="en-US" altLang="ja-JP" dirty="0">
              <a:latin typeface="Arial" panose="020B0604020202020204" pitchFamily="34" charset="0"/>
            </a:endParaRPr>
          </a:p>
          <a:p>
            <a:pPr eaLnBrk="1" hangingPunct="1"/>
            <a:r>
              <a:rPr lang="en-US" altLang="ja-JP" dirty="0">
                <a:latin typeface="Arial" panose="020B0604020202020204" pitchFamily="34" charset="0"/>
              </a:rPr>
              <a:t>⑥</a:t>
            </a:r>
            <a:r>
              <a:rPr lang="ja-JP" altLang="en-US" dirty="0">
                <a:latin typeface="Arial" panose="020B0604020202020204" pitchFamily="34" charset="0"/>
              </a:rPr>
              <a:t>９万人分</a:t>
            </a:r>
            <a:endParaRPr lang="en-US" altLang="ja-JP" dirty="0">
              <a:latin typeface="Arial" panose="020B0604020202020204" pitchFamily="34" charset="0"/>
            </a:endParaRPr>
          </a:p>
          <a:p>
            <a:pPr eaLnBrk="1" hangingPunct="1"/>
            <a:r>
              <a:rPr lang="en-US" altLang="ja-JP" dirty="0">
                <a:latin typeface="Arial" panose="020B0604020202020204" pitchFamily="34" charset="0"/>
              </a:rPr>
              <a:t>⑦</a:t>
            </a:r>
            <a:r>
              <a:rPr lang="ja-JP" altLang="en-US" dirty="0">
                <a:latin typeface="Arial" panose="020B0604020202020204" pitchFamily="34" charset="0"/>
              </a:rPr>
              <a:t>従業員も過酷な状況で働いている、？</a:t>
            </a:r>
            <a:endParaRPr lang="en-US" altLang="ja-JP" dirty="0">
              <a:latin typeface="Arial" panose="020B0604020202020204" pitchFamily="34" charset="0"/>
            </a:endParaRPr>
          </a:p>
          <a:p>
            <a:pPr eaLnBrk="1" hangingPunct="1"/>
            <a:endParaRPr lang="ja-JP" altLang="en-US" dirty="0">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10</a:t>
            </a:fld>
            <a:endParaRPr lang="en-US" altLang="ja-JP">
              <a:solidFill>
                <a:srgbClr val="000000"/>
              </a:solidFill>
            </a:endParaRPr>
          </a:p>
        </p:txBody>
      </p:sp>
    </p:spTree>
    <p:extLst>
      <p:ext uri="{BB962C8B-B14F-4D97-AF65-F5344CB8AC3E}">
        <p14:creationId xmlns:p14="http://schemas.microsoft.com/office/powerpoint/2010/main" val="1953172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11</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リスク工学専攻を知っている人</a:t>
            </a:r>
            <a:r>
              <a:rPr lang="en-US" altLang="ja-JP" dirty="0">
                <a:latin typeface="Arial" panose="020B0604020202020204" pitchFamily="34" charset="0"/>
              </a:rPr>
              <a:t>､</a:t>
            </a:r>
            <a:r>
              <a:rPr lang="ja-JP" altLang="en-US" dirty="0">
                <a:latin typeface="Arial" panose="020B0604020202020204" pitchFamily="34" charset="0"/>
              </a:rPr>
              <a:t>手を挙げて！と認知度を確かめる</a:t>
            </a:r>
            <a:r>
              <a:rPr lang="en-US" altLang="ja-JP" dirty="0">
                <a:latin typeface="Arial" panose="020B0604020202020204" pitchFamily="34" charset="0"/>
              </a:rPr>
              <a:t>｡</a:t>
            </a:r>
          </a:p>
        </p:txBody>
      </p:sp>
    </p:spTree>
    <p:extLst>
      <p:ext uri="{BB962C8B-B14F-4D97-AF65-F5344CB8AC3E}">
        <p14:creationId xmlns:p14="http://schemas.microsoft.com/office/powerpoint/2010/main" val="2541746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12</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リスク工学専攻を知っている人</a:t>
            </a:r>
            <a:r>
              <a:rPr lang="en-US" altLang="ja-JP" dirty="0">
                <a:latin typeface="Arial" panose="020B0604020202020204" pitchFamily="34" charset="0"/>
              </a:rPr>
              <a:t>､</a:t>
            </a:r>
            <a:r>
              <a:rPr lang="ja-JP" altLang="en-US" dirty="0">
                <a:latin typeface="Arial" panose="020B0604020202020204" pitchFamily="34" charset="0"/>
              </a:rPr>
              <a:t>手を挙げて！と認知度を確かめる</a:t>
            </a:r>
            <a:r>
              <a:rPr lang="en-US" altLang="ja-JP" dirty="0">
                <a:latin typeface="Arial" panose="020B0604020202020204" pitchFamily="34" charset="0"/>
              </a:rPr>
              <a:t>｡</a:t>
            </a:r>
          </a:p>
        </p:txBody>
      </p:sp>
    </p:spTree>
    <p:extLst>
      <p:ext uri="{BB962C8B-B14F-4D97-AF65-F5344CB8AC3E}">
        <p14:creationId xmlns:p14="http://schemas.microsoft.com/office/powerpoint/2010/main" val="4172362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13</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（前スライドをふまえて）</a:t>
            </a:r>
            <a:endParaRPr lang="en-US" altLang="ja-JP" dirty="0">
              <a:latin typeface="Arial" panose="020B0604020202020204" pitchFamily="34" charset="0"/>
            </a:endParaRPr>
          </a:p>
          <a:p>
            <a:pPr eaLnBrk="1" hangingPunct="1"/>
            <a:r>
              <a:rPr lang="ja-JP" altLang="en-US" dirty="0">
                <a:latin typeface="Arial" panose="020B0604020202020204" pitchFamily="34" charset="0"/>
              </a:rPr>
              <a:t>（既存の研究でも受取手が都市部単身と都市部戸建てでは</a:t>
            </a:r>
            <a:endParaRPr lang="en-US" altLang="ja-JP" dirty="0">
              <a:latin typeface="Arial" panose="020B0604020202020204" pitchFamily="34" charset="0"/>
            </a:endParaRPr>
          </a:p>
          <a:p>
            <a:pPr eaLnBrk="1" hangingPunct="1"/>
            <a:r>
              <a:rPr lang="ja-JP" altLang="en-US" dirty="0">
                <a:latin typeface="Arial" panose="020B0604020202020204" pitchFamily="34" charset="0"/>
              </a:rPr>
              <a:t>単身の方が再配達を必要としてる結果が出てる）</a:t>
            </a:r>
            <a:endParaRPr lang="en-US" altLang="ja-JP" dirty="0">
              <a:latin typeface="Arial" panose="020B0604020202020204" pitchFamily="34" charset="0"/>
            </a:endParaRPr>
          </a:p>
          <a:p>
            <a:pPr eaLnBrk="1" hangingPunct="1"/>
            <a:r>
              <a:rPr lang="ja-JP" altLang="en-US" dirty="0">
                <a:latin typeface="Arial" panose="020B0604020202020204" pitchFamily="34" charset="0"/>
              </a:rPr>
              <a:t>再配達問題は大学周辺地域で特に顕著ではないか</a:t>
            </a:r>
            <a:endParaRPr lang="en-US" altLang="ja-JP" dirty="0">
              <a:latin typeface="Arial" panose="020B0604020202020204" pitchFamily="34" charset="0"/>
            </a:endParaRPr>
          </a:p>
          <a:p>
            <a:pPr eaLnBrk="1" hangingPunct="1"/>
            <a:r>
              <a:rPr lang="ja-JP" altLang="en-US" dirty="0">
                <a:latin typeface="Arial" panose="020B0604020202020204" pitchFamily="34" charset="0"/>
              </a:rPr>
              <a:t>筑波大周辺にしぼって調査、現状把握して</a:t>
            </a:r>
            <a:endParaRPr lang="en-US" altLang="ja-JP" dirty="0">
              <a:latin typeface="Arial" panose="020B0604020202020204" pitchFamily="34" charset="0"/>
            </a:endParaRPr>
          </a:p>
          <a:p>
            <a:pPr eaLnBrk="1" hangingPunct="1"/>
            <a:r>
              <a:rPr lang="ja-JP" altLang="en-US" dirty="0">
                <a:latin typeface="Arial" panose="020B0604020202020204" pitchFamily="34" charset="0"/>
              </a:rPr>
              <a:t>・・・・効果の検証をして</a:t>
            </a:r>
            <a:r>
              <a:rPr lang="en-US" altLang="ja-JP" dirty="0">
                <a:latin typeface="Arial" panose="020B0604020202020204" pitchFamily="34" charset="0"/>
              </a:rPr>
              <a:t>①</a:t>
            </a:r>
          </a:p>
          <a:p>
            <a:pPr eaLnBrk="1" hangingPunct="1"/>
            <a:r>
              <a:rPr lang="en-US" altLang="ja-JP" dirty="0">
                <a:latin typeface="Arial" panose="020B0604020202020204" pitchFamily="34" charset="0"/>
              </a:rPr>
              <a:t>②</a:t>
            </a:r>
            <a:r>
              <a:rPr lang="ja-JP" altLang="en-US" dirty="0">
                <a:latin typeface="Arial" panose="020B0604020202020204" pitchFamily="34" charset="0"/>
              </a:rPr>
              <a:t>・・・・効用増加と、社会的無駄の削減することを目的とします</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28120668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16374F2-237A-4E7D-9FB1-AE910837D3FD}" type="slidenum">
              <a:rPr lang="en-US" altLang="ja-JP" smtClean="0">
                <a:solidFill>
                  <a:srgbClr val="000000"/>
                </a:solidFill>
              </a:rPr>
              <a:pPr/>
              <a:t>14</a:t>
            </a:fld>
            <a:endParaRPr lang="en-US" altLang="ja-JP">
              <a:solidFill>
                <a:srgbClr val="000000"/>
              </a:solidFill>
            </a:endParaRPr>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リスクって何だと思いますか？と</a:t>
            </a:r>
            <a:r>
              <a:rPr lang="en-US" altLang="ja-JP" dirty="0">
                <a:latin typeface="Arial" panose="020B0604020202020204" pitchFamily="34" charset="0"/>
              </a:rPr>
              <a:t>2-3</a:t>
            </a:r>
            <a:r>
              <a:rPr lang="ja-JP" altLang="en-US" dirty="0">
                <a:latin typeface="Arial" panose="020B0604020202020204" pitchFamily="34" charset="0"/>
              </a:rPr>
              <a:t>人の学生</a:t>
            </a:r>
            <a:r>
              <a:rPr lang="en-US" altLang="ja-JP" dirty="0">
                <a:latin typeface="Arial" panose="020B0604020202020204" pitchFamily="34" charset="0"/>
              </a:rPr>
              <a:t>(</a:t>
            </a:r>
            <a:r>
              <a:rPr lang="ja-JP" altLang="en-US" dirty="0">
                <a:latin typeface="Arial" panose="020B0604020202020204" pitchFamily="34" charset="0"/>
              </a:rPr>
              <a:t>答えられそうな学生</a:t>
            </a:r>
            <a:r>
              <a:rPr lang="en-US" altLang="ja-JP" dirty="0">
                <a:latin typeface="Arial" panose="020B0604020202020204" pitchFamily="34" charset="0"/>
              </a:rPr>
              <a:t>)</a:t>
            </a:r>
            <a:r>
              <a:rPr lang="ja-JP" altLang="en-US" dirty="0">
                <a:latin typeface="Arial" panose="020B0604020202020204" pitchFamily="34" charset="0"/>
              </a:rPr>
              <a:t>をあてて聞く</a:t>
            </a:r>
            <a:r>
              <a:rPr lang="en-US" altLang="ja-JP" dirty="0">
                <a:latin typeface="Arial" panose="020B0604020202020204" pitchFamily="34" charset="0"/>
              </a:rPr>
              <a:t>｡</a:t>
            </a:r>
          </a:p>
        </p:txBody>
      </p:sp>
    </p:spTree>
    <p:extLst>
      <p:ext uri="{BB962C8B-B14F-4D97-AF65-F5344CB8AC3E}">
        <p14:creationId xmlns:p14="http://schemas.microsoft.com/office/powerpoint/2010/main" val="6743579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15</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a:latin typeface="Arial" panose="020B0604020202020204" pitchFamily="34" charset="0"/>
              </a:rPr>
              <a:t>リスク工学専攻を知っている人</a:t>
            </a:r>
            <a:r>
              <a:rPr lang="en-US" altLang="ja-JP">
                <a:latin typeface="Arial" panose="020B0604020202020204" pitchFamily="34" charset="0"/>
              </a:rPr>
              <a:t>､</a:t>
            </a:r>
            <a:r>
              <a:rPr lang="ja-JP" altLang="en-US">
                <a:latin typeface="Arial" panose="020B0604020202020204" pitchFamily="34" charset="0"/>
              </a:rPr>
              <a:t>手を挙げて！と認知度を確かめる</a:t>
            </a:r>
            <a:r>
              <a:rPr lang="en-US" altLang="ja-JP">
                <a:latin typeface="Arial" panose="020B0604020202020204" pitchFamily="34" charset="0"/>
              </a:rPr>
              <a:t>｡</a:t>
            </a:r>
          </a:p>
        </p:txBody>
      </p:sp>
    </p:spTree>
    <p:extLst>
      <p:ext uri="{BB962C8B-B14F-4D97-AF65-F5344CB8AC3E}">
        <p14:creationId xmlns:p14="http://schemas.microsoft.com/office/powerpoint/2010/main" val="2655980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16</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a:latin typeface="Arial" panose="020B0604020202020204" pitchFamily="34" charset="0"/>
              </a:rPr>
              <a:t>リスク工学専攻を知っている人</a:t>
            </a:r>
            <a:r>
              <a:rPr lang="en-US" altLang="ja-JP">
                <a:latin typeface="Arial" panose="020B0604020202020204" pitchFamily="34" charset="0"/>
              </a:rPr>
              <a:t>､</a:t>
            </a:r>
            <a:r>
              <a:rPr lang="ja-JP" altLang="en-US">
                <a:latin typeface="Arial" panose="020B0604020202020204" pitchFamily="34" charset="0"/>
              </a:rPr>
              <a:t>手を挙げて！と認知度を確かめる</a:t>
            </a:r>
            <a:r>
              <a:rPr lang="en-US" altLang="ja-JP">
                <a:latin typeface="Arial" panose="020B0604020202020204" pitchFamily="34" charset="0"/>
              </a:rPr>
              <a:t>｡</a:t>
            </a:r>
          </a:p>
        </p:txBody>
      </p:sp>
    </p:spTree>
    <p:extLst>
      <p:ext uri="{BB962C8B-B14F-4D97-AF65-F5344CB8AC3E}">
        <p14:creationId xmlns:p14="http://schemas.microsoft.com/office/powerpoint/2010/main" val="2722804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17</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a:latin typeface="Arial" panose="020B0604020202020204" pitchFamily="34" charset="0"/>
              </a:rPr>
              <a:t>リスク工学専攻を知っている人</a:t>
            </a:r>
            <a:r>
              <a:rPr lang="en-US" altLang="ja-JP">
                <a:latin typeface="Arial" panose="020B0604020202020204" pitchFamily="34" charset="0"/>
              </a:rPr>
              <a:t>､</a:t>
            </a:r>
            <a:r>
              <a:rPr lang="ja-JP" altLang="en-US">
                <a:latin typeface="Arial" panose="020B0604020202020204" pitchFamily="34" charset="0"/>
              </a:rPr>
              <a:t>手を挙げて！と認知度を確かめる</a:t>
            </a:r>
            <a:r>
              <a:rPr lang="en-US" altLang="ja-JP">
                <a:latin typeface="Arial" panose="020B0604020202020204" pitchFamily="34" charset="0"/>
              </a:rPr>
              <a:t>｡</a:t>
            </a:r>
          </a:p>
        </p:txBody>
      </p:sp>
    </p:spTree>
    <p:extLst>
      <p:ext uri="{BB962C8B-B14F-4D97-AF65-F5344CB8AC3E}">
        <p14:creationId xmlns:p14="http://schemas.microsoft.com/office/powerpoint/2010/main" val="10322380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18</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a:latin typeface="Arial" panose="020B0604020202020204" pitchFamily="34" charset="0"/>
              </a:rPr>
              <a:t>リスク工学専攻を知っている人</a:t>
            </a:r>
            <a:r>
              <a:rPr lang="en-US" altLang="ja-JP">
                <a:latin typeface="Arial" panose="020B0604020202020204" pitchFamily="34" charset="0"/>
              </a:rPr>
              <a:t>､</a:t>
            </a:r>
            <a:r>
              <a:rPr lang="ja-JP" altLang="en-US">
                <a:latin typeface="Arial" panose="020B0604020202020204" pitchFamily="34" charset="0"/>
              </a:rPr>
              <a:t>手を挙げて！と認知度を確かめる</a:t>
            </a:r>
            <a:r>
              <a:rPr lang="en-US" altLang="ja-JP">
                <a:latin typeface="Arial" panose="020B0604020202020204" pitchFamily="34" charset="0"/>
              </a:rPr>
              <a:t>｡</a:t>
            </a:r>
          </a:p>
        </p:txBody>
      </p:sp>
    </p:spTree>
    <p:extLst>
      <p:ext uri="{BB962C8B-B14F-4D97-AF65-F5344CB8AC3E}">
        <p14:creationId xmlns:p14="http://schemas.microsoft.com/office/powerpoint/2010/main" val="26471280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スライド イメージ プレースホルダー 1"/>
          <p:cNvSpPr>
            <a:spLocks noGrp="1" noRot="1" noChangeAspect="1" noTextEdit="1"/>
          </p:cNvSpPr>
          <p:nvPr>
            <p:ph type="sldImg"/>
          </p:nvPr>
        </p:nvSpPr>
        <p:spPr>
          <a:ln/>
        </p:spPr>
      </p:sp>
      <p:sp>
        <p:nvSpPr>
          <p:cNvPr id="346115" name="ノート プレースホルダー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dirty="0">
              <a:latin typeface="Arial" panose="020B0604020202020204" pitchFamily="34" charset="0"/>
            </a:endParaRPr>
          </a:p>
        </p:txBody>
      </p:sp>
      <p:sp>
        <p:nvSpPr>
          <p:cNvPr id="346116" name="スライド番号プレースホルダー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27EE5B5-47C1-43F5-A410-182BD96F06FC}" type="slidenum">
              <a:rPr lang="en-US" altLang="ja-JP" smtClean="0"/>
              <a:pPr/>
              <a:t>19</a:t>
            </a:fld>
            <a:endParaRPr lang="en-US" altLang="ja-JP"/>
          </a:p>
        </p:txBody>
      </p:sp>
    </p:spTree>
    <p:extLst>
      <p:ext uri="{BB962C8B-B14F-4D97-AF65-F5344CB8AC3E}">
        <p14:creationId xmlns:p14="http://schemas.microsoft.com/office/powerpoint/2010/main" val="1812266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dirty="0">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2</a:t>
            </a:fld>
            <a:endParaRPr lang="en-US" altLang="ja-JP">
              <a:solidFill>
                <a:srgbClr val="000000"/>
              </a:solidFill>
            </a:endParaRPr>
          </a:p>
        </p:txBody>
      </p:sp>
    </p:spTree>
    <p:extLst>
      <p:ext uri="{BB962C8B-B14F-4D97-AF65-F5344CB8AC3E}">
        <p14:creationId xmlns:p14="http://schemas.microsoft.com/office/powerpoint/2010/main" val="38749649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16374F2-237A-4E7D-9FB1-AE910837D3FD}" type="slidenum">
              <a:rPr lang="en-US" altLang="ja-JP" smtClean="0">
                <a:solidFill>
                  <a:srgbClr val="000000"/>
                </a:solidFill>
              </a:rPr>
              <a:pPr/>
              <a:t>20</a:t>
            </a:fld>
            <a:endParaRPr lang="en-US" altLang="ja-JP">
              <a:solidFill>
                <a:srgbClr val="000000"/>
              </a:solidFill>
            </a:endParaRPr>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a:latin typeface="Arial" panose="020B0604020202020204" pitchFamily="34" charset="0"/>
              </a:rPr>
              <a:t>リスクって何だと思いますか？と</a:t>
            </a:r>
            <a:r>
              <a:rPr lang="en-US" altLang="ja-JP">
                <a:latin typeface="Arial" panose="020B0604020202020204" pitchFamily="34" charset="0"/>
              </a:rPr>
              <a:t>2-3</a:t>
            </a:r>
            <a:r>
              <a:rPr lang="ja-JP" altLang="en-US">
                <a:latin typeface="Arial" panose="020B0604020202020204" pitchFamily="34" charset="0"/>
              </a:rPr>
              <a:t>人の学生</a:t>
            </a:r>
            <a:r>
              <a:rPr lang="en-US" altLang="ja-JP">
                <a:latin typeface="Arial" panose="020B0604020202020204" pitchFamily="34" charset="0"/>
              </a:rPr>
              <a:t>(</a:t>
            </a:r>
            <a:r>
              <a:rPr lang="ja-JP" altLang="en-US">
                <a:latin typeface="Arial" panose="020B0604020202020204" pitchFamily="34" charset="0"/>
              </a:rPr>
              <a:t>答えられそうな学生</a:t>
            </a:r>
            <a:r>
              <a:rPr lang="en-US" altLang="ja-JP">
                <a:latin typeface="Arial" panose="020B0604020202020204" pitchFamily="34" charset="0"/>
              </a:rPr>
              <a:t>)</a:t>
            </a:r>
            <a:r>
              <a:rPr lang="ja-JP" altLang="en-US">
                <a:latin typeface="Arial" panose="020B0604020202020204" pitchFamily="34" charset="0"/>
              </a:rPr>
              <a:t>をあてて聞く</a:t>
            </a:r>
            <a:r>
              <a:rPr lang="en-US" altLang="ja-JP">
                <a:latin typeface="Arial" panose="020B0604020202020204" pitchFamily="34" charset="0"/>
              </a:rPr>
              <a:t>｡</a:t>
            </a:r>
          </a:p>
        </p:txBody>
      </p:sp>
    </p:spTree>
    <p:extLst>
      <p:ext uri="{BB962C8B-B14F-4D97-AF65-F5344CB8AC3E}">
        <p14:creationId xmlns:p14="http://schemas.microsoft.com/office/powerpoint/2010/main" val="18689893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TextEdit="1"/>
          </p:cNvSpPr>
          <p:nvPr>
            <p:ph type="sldImg"/>
          </p:nvPr>
        </p:nvSpPr>
        <p:spPr>
          <a:xfrm>
            <a:off x="915988" y="742950"/>
            <a:ext cx="4962525" cy="3722688"/>
          </a:xfrm>
          <a:ln/>
        </p:spPr>
      </p:sp>
      <p:sp>
        <p:nvSpPr>
          <p:cNvPr id="285699" name="Rectangle 3"/>
          <p:cNvSpPr>
            <a:spLocks noGrp="1"/>
          </p:cNvSpPr>
          <p:nvPr>
            <p:ph type="body" idx="1"/>
          </p:nvPr>
        </p:nvSpPr>
        <p:spPr>
          <a:xfrm>
            <a:off x="681038" y="4713288"/>
            <a:ext cx="5434012" cy="4470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Arial" panose="020B0604020202020204" pitchFamily="34" charset="0"/>
            </a:endParaRPr>
          </a:p>
        </p:txBody>
      </p:sp>
    </p:spTree>
    <p:extLst>
      <p:ext uri="{BB962C8B-B14F-4D97-AF65-F5344CB8AC3E}">
        <p14:creationId xmlns:p14="http://schemas.microsoft.com/office/powerpoint/2010/main" val="40045251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TextEdit="1"/>
          </p:cNvSpPr>
          <p:nvPr>
            <p:ph type="sldImg"/>
          </p:nvPr>
        </p:nvSpPr>
        <p:spPr>
          <a:xfrm>
            <a:off x="915988" y="742950"/>
            <a:ext cx="4962525" cy="3722688"/>
          </a:xfrm>
          <a:ln/>
        </p:spPr>
      </p:sp>
      <p:sp>
        <p:nvSpPr>
          <p:cNvPr id="285699" name="Rectangle 3"/>
          <p:cNvSpPr>
            <a:spLocks noGrp="1"/>
          </p:cNvSpPr>
          <p:nvPr>
            <p:ph type="body" idx="1"/>
          </p:nvPr>
        </p:nvSpPr>
        <p:spPr>
          <a:xfrm>
            <a:off x="681038" y="4713288"/>
            <a:ext cx="5434012" cy="4470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Arial" panose="020B0604020202020204" pitchFamily="34" charset="0"/>
            </a:endParaRPr>
          </a:p>
        </p:txBody>
      </p:sp>
    </p:spTree>
    <p:extLst>
      <p:ext uri="{BB962C8B-B14F-4D97-AF65-F5344CB8AC3E}">
        <p14:creationId xmlns:p14="http://schemas.microsoft.com/office/powerpoint/2010/main" val="1093325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TextEdit="1"/>
          </p:cNvSpPr>
          <p:nvPr>
            <p:ph type="sldImg"/>
          </p:nvPr>
        </p:nvSpPr>
        <p:spPr>
          <a:xfrm>
            <a:off x="915988" y="742950"/>
            <a:ext cx="4962525" cy="3722688"/>
          </a:xfrm>
          <a:ln/>
        </p:spPr>
      </p:sp>
      <p:sp>
        <p:nvSpPr>
          <p:cNvPr id="285699" name="Rectangle 3"/>
          <p:cNvSpPr>
            <a:spLocks noGrp="1"/>
          </p:cNvSpPr>
          <p:nvPr>
            <p:ph type="body" idx="1"/>
          </p:nvPr>
        </p:nvSpPr>
        <p:spPr>
          <a:xfrm>
            <a:off x="681038" y="4713288"/>
            <a:ext cx="5434012" cy="4470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Arial" panose="020B0604020202020204" pitchFamily="34" charset="0"/>
            </a:endParaRPr>
          </a:p>
        </p:txBody>
      </p:sp>
    </p:spTree>
    <p:extLst>
      <p:ext uri="{BB962C8B-B14F-4D97-AF65-F5344CB8AC3E}">
        <p14:creationId xmlns:p14="http://schemas.microsoft.com/office/powerpoint/2010/main" val="3529307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TextEdit="1"/>
          </p:cNvSpPr>
          <p:nvPr>
            <p:ph type="sldImg"/>
          </p:nvPr>
        </p:nvSpPr>
        <p:spPr>
          <a:xfrm>
            <a:off x="915988" y="742950"/>
            <a:ext cx="4962525" cy="3722688"/>
          </a:xfrm>
          <a:ln/>
        </p:spPr>
      </p:sp>
      <p:sp>
        <p:nvSpPr>
          <p:cNvPr id="285699" name="Rectangle 3"/>
          <p:cNvSpPr>
            <a:spLocks noGrp="1"/>
          </p:cNvSpPr>
          <p:nvPr>
            <p:ph type="body" idx="1"/>
          </p:nvPr>
        </p:nvSpPr>
        <p:spPr>
          <a:xfrm>
            <a:off x="681038" y="4713288"/>
            <a:ext cx="5434012" cy="4470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Arial" panose="020B0604020202020204" pitchFamily="34" charset="0"/>
            </a:endParaRPr>
          </a:p>
        </p:txBody>
      </p:sp>
    </p:spTree>
    <p:extLst>
      <p:ext uri="{BB962C8B-B14F-4D97-AF65-F5344CB8AC3E}">
        <p14:creationId xmlns:p14="http://schemas.microsoft.com/office/powerpoint/2010/main" val="12796730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TextEdit="1"/>
          </p:cNvSpPr>
          <p:nvPr>
            <p:ph type="sldImg"/>
          </p:nvPr>
        </p:nvSpPr>
        <p:spPr>
          <a:xfrm>
            <a:off x="915988" y="742950"/>
            <a:ext cx="4962525" cy="3722688"/>
          </a:xfrm>
          <a:ln/>
        </p:spPr>
      </p:sp>
      <p:sp>
        <p:nvSpPr>
          <p:cNvPr id="285699" name="Rectangle 3"/>
          <p:cNvSpPr>
            <a:spLocks noGrp="1"/>
          </p:cNvSpPr>
          <p:nvPr>
            <p:ph type="body" idx="1"/>
          </p:nvPr>
        </p:nvSpPr>
        <p:spPr>
          <a:xfrm>
            <a:off x="681038" y="4713288"/>
            <a:ext cx="5434012" cy="4470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Arial" panose="020B0604020202020204" pitchFamily="34" charset="0"/>
            </a:endParaRPr>
          </a:p>
        </p:txBody>
      </p:sp>
    </p:spTree>
    <p:extLst>
      <p:ext uri="{BB962C8B-B14F-4D97-AF65-F5344CB8AC3E}">
        <p14:creationId xmlns:p14="http://schemas.microsoft.com/office/powerpoint/2010/main" val="16420299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TextEdit="1"/>
          </p:cNvSpPr>
          <p:nvPr>
            <p:ph type="sldImg"/>
          </p:nvPr>
        </p:nvSpPr>
        <p:spPr>
          <a:xfrm>
            <a:off x="915988" y="742950"/>
            <a:ext cx="4962525" cy="3722688"/>
          </a:xfrm>
          <a:ln/>
        </p:spPr>
      </p:sp>
      <p:sp>
        <p:nvSpPr>
          <p:cNvPr id="285699" name="Rectangle 3"/>
          <p:cNvSpPr>
            <a:spLocks noGrp="1"/>
          </p:cNvSpPr>
          <p:nvPr>
            <p:ph type="body" idx="1"/>
          </p:nvPr>
        </p:nvSpPr>
        <p:spPr>
          <a:xfrm>
            <a:off x="681038" y="4713288"/>
            <a:ext cx="5434012" cy="4470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dirty="0">
              <a:latin typeface="Arial" panose="020B0604020202020204" pitchFamily="34" charset="0"/>
            </a:endParaRPr>
          </a:p>
        </p:txBody>
      </p:sp>
    </p:spTree>
    <p:extLst>
      <p:ext uri="{BB962C8B-B14F-4D97-AF65-F5344CB8AC3E}">
        <p14:creationId xmlns:p14="http://schemas.microsoft.com/office/powerpoint/2010/main" val="22151501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TextEdit="1"/>
          </p:cNvSpPr>
          <p:nvPr>
            <p:ph type="sldImg"/>
          </p:nvPr>
        </p:nvSpPr>
        <p:spPr>
          <a:xfrm>
            <a:off x="915988" y="742950"/>
            <a:ext cx="4962525" cy="3722688"/>
          </a:xfrm>
          <a:ln/>
        </p:spPr>
      </p:sp>
      <p:sp>
        <p:nvSpPr>
          <p:cNvPr id="285699" name="Rectangle 3"/>
          <p:cNvSpPr>
            <a:spLocks noGrp="1"/>
          </p:cNvSpPr>
          <p:nvPr>
            <p:ph type="body" idx="1"/>
          </p:nvPr>
        </p:nvSpPr>
        <p:spPr>
          <a:xfrm>
            <a:off x="681038" y="4713288"/>
            <a:ext cx="5434012" cy="4470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Arial" panose="020B0604020202020204" pitchFamily="34" charset="0"/>
            </a:endParaRPr>
          </a:p>
        </p:txBody>
      </p:sp>
    </p:spTree>
    <p:extLst>
      <p:ext uri="{BB962C8B-B14F-4D97-AF65-F5344CB8AC3E}">
        <p14:creationId xmlns:p14="http://schemas.microsoft.com/office/powerpoint/2010/main" val="9727242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TextEdit="1"/>
          </p:cNvSpPr>
          <p:nvPr>
            <p:ph type="sldImg"/>
          </p:nvPr>
        </p:nvSpPr>
        <p:spPr>
          <a:xfrm>
            <a:off x="915988" y="742950"/>
            <a:ext cx="4962525" cy="3722688"/>
          </a:xfrm>
          <a:ln/>
        </p:spPr>
      </p:sp>
      <p:sp>
        <p:nvSpPr>
          <p:cNvPr id="285699" name="Rectangle 3"/>
          <p:cNvSpPr>
            <a:spLocks noGrp="1"/>
          </p:cNvSpPr>
          <p:nvPr>
            <p:ph type="body" idx="1"/>
          </p:nvPr>
        </p:nvSpPr>
        <p:spPr>
          <a:xfrm>
            <a:off x="681038" y="4713288"/>
            <a:ext cx="5434012" cy="4470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dirty="0">
              <a:latin typeface="Arial" panose="020B0604020202020204" pitchFamily="34" charset="0"/>
            </a:endParaRPr>
          </a:p>
        </p:txBody>
      </p:sp>
    </p:spTree>
    <p:extLst>
      <p:ext uri="{BB962C8B-B14F-4D97-AF65-F5344CB8AC3E}">
        <p14:creationId xmlns:p14="http://schemas.microsoft.com/office/powerpoint/2010/main" val="14825813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16374F2-237A-4E7D-9FB1-AE910837D3FD}" type="slidenum">
              <a:rPr lang="en-US" altLang="ja-JP" smtClean="0">
                <a:solidFill>
                  <a:srgbClr val="000000"/>
                </a:solidFill>
              </a:rPr>
              <a:pPr/>
              <a:t>29</a:t>
            </a:fld>
            <a:endParaRPr lang="en-US" altLang="ja-JP">
              <a:solidFill>
                <a:srgbClr val="000000"/>
              </a:solidFill>
            </a:endParaRPr>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a:latin typeface="Arial" panose="020B0604020202020204" pitchFamily="34" charset="0"/>
              </a:rPr>
              <a:t>リスクって何だと思いますか？と</a:t>
            </a:r>
            <a:r>
              <a:rPr lang="en-US" altLang="ja-JP">
                <a:latin typeface="Arial" panose="020B0604020202020204" pitchFamily="34" charset="0"/>
              </a:rPr>
              <a:t>2-3</a:t>
            </a:r>
            <a:r>
              <a:rPr lang="ja-JP" altLang="en-US">
                <a:latin typeface="Arial" panose="020B0604020202020204" pitchFamily="34" charset="0"/>
              </a:rPr>
              <a:t>人の学生</a:t>
            </a:r>
            <a:r>
              <a:rPr lang="en-US" altLang="ja-JP">
                <a:latin typeface="Arial" panose="020B0604020202020204" pitchFamily="34" charset="0"/>
              </a:rPr>
              <a:t>(</a:t>
            </a:r>
            <a:r>
              <a:rPr lang="ja-JP" altLang="en-US">
                <a:latin typeface="Arial" panose="020B0604020202020204" pitchFamily="34" charset="0"/>
              </a:rPr>
              <a:t>答えられそうな学生</a:t>
            </a:r>
            <a:r>
              <a:rPr lang="en-US" altLang="ja-JP">
                <a:latin typeface="Arial" panose="020B0604020202020204" pitchFamily="34" charset="0"/>
              </a:rPr>
              <a:t>)</a:t>
            </a:r>
            <a:r>
              <a:rPr lang="ja-JP" altLang="en-US">
                <a:latin typeface="Arial" panose="020B0604020202020204" pitchFamily="34" charset="0"/>
              </a:rPr>
              <a:t>をあてて聞く</a:t>
            </a:r>
            <a:r>
              <a:rPr lang="en-US" altLang="ja-JP">
                <a:latin typeface="Arial" panose="020B0604020202020204" pitchFamily="34" charset="0"/>
              </a:rPr>
              <a:t>｡</a:t>
            </a:r>
          </a:p>
        </p:txBody>
      </p:sp>
    </p:spTree>
    <p:extLst>
      <p:ext uri="{BB962C8B-B14F-4D97-AF65-F5344CB8AC3E}">
        <p14:creationId xmlns:p14="http://schemas.microsoft.com/office/powerpoint/2010/main" val="1192204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16374F2-237A-4E7D-9FB1-AE910837D3FD}" type="slidenum">
              <a:rPr lang="en-US" altLang="ja-JP" smtClean="0">
                <a:solidFill>
                  <a:srgbClr val="000000"/>
                </a:solidFill>
              </a:rPr>
              <a:pPr/>
              <a:t>3</a:t>
            </a:fld>
            <a:endParaRPr lang="en-US" altLang="ja-JP">
              <a:solidFill>
                <a:srgbClr val="000000"/>
              </a:solidFill>
            </a:endParaRPr>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42790217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30</a:t>
            </a:fld>
            <a:endParaRPr lang="en-US" altLang="ja-JP">
              <a:solidFill>
                <a:srgbClr val="000000"/>
              </a:solidFill>
            </a:endParaRPr>
          </a:p>
        </p:txBody>
      </p:sp>
    </p:spTree>
    <p:extLst>
      <p:ext uri="{BB962C8B-B14F-4D97-AF65-F5344CB8AC3E}">
        <p14:creationId xmlns:p14="http://schemas.microsoft.com/office/powerpoint/2010/main" val="13626642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dirty="0">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31</a:t>
            </a:fld>
            <a:endParaRPr lang="en-US" altLang="ja-JP">
              <a:solidFill>
                <a:srgbClr val="000000"/>
              </a:solidFill>
            </a:endParaRPr>
          </a:p>
        </p:txBody>
      </p:sp>
    </p:spTree>
    <p:extLst>
      <p:ext uri="{BB962C8B-B14F-4D97-AF65-F5344CB8AC3E}">
        <p14:creationId xmlns:p14="http://schemas.microsoft.com/office/powerpoint/2010/main" val="19531724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32</a:t>
            </a:fld>
            <a:endParaRPr lang="en-US" altLang="ja-JP">
              <a:solidFill>
                <a:srgbClr val="000000"/>
              </a:solidFill>
            </a:endParaRPr>
          </a:p>
        </p:txBody>
      </p:sp>
    </p:spTree>
    <p:extLst>
      <p:ext uri="{BB962C8B-B14F-4D97-AF65-F5344CB8AC3E}">
        <p14:creationId xmlns:p14="http://schemas.microsoft.com/office/powerpoint/2010/main" val="37109582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dirty="0">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33</a:t>
            </a:fld>
            <a:endParaRPr lang="en-US" altLang="ja-JP">
              <a:solidFill>
                <a:srgbClr val="000000"/>
              </a:solidFill>
            </a:endParaRPr>
          </a:p>
        </p:txBody>
      </p:sp>
    </p:spTree>
    <p:extLst>
      <p:ext uri="{BB962C8B-B14F-4D97-AF65-F5344CB8AC3E}">
        <p14:creationId xmlns:p14="http://schemas.microsoft.com/office/powerpoint/2010/main" val="732550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34</a:t>
            </a:fld>
            <a:endParaRPr lang="en-US" altLang="ja-JP">
              <a:solidFill>
                <a:srgbClr val="000000"/>
              </a:solidFill>
            </a:endParaRPr>
          </a:p>
        </p:txBody>
      </p:sp>
    </p:spTree>
    <p:extLst>
      <p:ext uri="{BB962C8B-B14F-4D97-AF65-F5344CB8AC3E}">
        <p14:creationId xmlns:p14="http://schemas.microsoft.com/office/powerpoint/2010/main" val="19531724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35</a:t>
            </a:fld>
            <a:endParaRPr lang="en-US" altLang="ja-JP">
              <a:solidFill>
                <a:srgbClr val="000000"/>
              </a:solidFill>
            </a:endParaRPr>
          </a:p>
        </p:txBody>
      </p:sp>
    </p:spTree>
    <p:extLst>
      <p:ext uri="{BB962C8B-B14F-4D97-AF65-F5344CB8AC3E}">
        <p14:creationId xmlns:p14="http://schemas.microsoft.com/office/powerpoint/2010/main" val="19531724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36</a:t>
            </a:fld>
            <a:endParaRPr lang="en-US" altLang="ja-JP">
              <a:solidFill>
                <a:srgbClr val="000000"/>
              </a:solidFill>
            </a:endParaRPr>
          </a:p>
        </p:txBody>
      </p:sp>
    </p:spTree>
    <p:extLst>
      <p:ext uri="{BB962C8B-B14F-4D97-AF65-F5344CB8AC3E}">
        <p14:creationId xmlns:p14="http://schemas.microsoft.com/office/powerpoint/2010/main" val="21530820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37</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今回調査対象はヤマトに絞った</a:t>
            </a:r>
            <a:endParaRPr lang="en-US" altLang="ja-JP" dirty="0">
              <a:latin typeface="Arial" panose="020B0604020202020204" pitchFamily="34" charset="0"/>
            </a:endParaRPr>
          </a:p>
          <a:p>
            <a:pPr eaLnBrk="1" hangingPunct="1"/>
            <a:r>
              <a:rPr lang="ja-JP" altLang="en-US" dirty="0">
                <a:latin typeface="Arial" panose="020B0604020202020204" pitchFamily="34" charset="0"/>
              </a:rPr>
              <a:t>その理由を説明</a:t>
            </a:r>
            <a:endParaRPr lang="en-US" altLang="ja-JP" dirty="0">
              <a:latin typeface="Arial" panose="020B0604020202020204" pitchFamily="34" charset="0"/>
            </a:endParaRPr>
          </a:p>
          <a:p>
            <a:pPr eaLnBrk="1" hangingPunct="1"/>
            <a:r>
              <a:rPr lang="ja-JP" altLang="en-US" dirty="0">
                <a:latin typeface="Arial" panose="020B0604020202020204" pitchFamily="34" charset="0"/>
              </a:rPr>
              <a:t>表からわかるように</a:t>
            </a:r>
            <a:r>
              <a:rPr lang="en-US" altLang="ja-JP" dirty="0">
                <a:latin typeface="Arial" panose="020B0604020202020204" pitchFamily="34" charset="0"/>
              </a:rPr>
              <a:t>①</a:t>
            </a:r>
            <a:r>
              <a:rPr lang="ja-JP" altLang="en-US" dirty="0">
                <a:latin typeface="Arial" panose="020B0604020202020204" pitchFamily="34" charset="0"/>
              </a:rPr>
              <a:t>ヤマトと佐川の二社で</a:t>
            </a:r>
            <a:r>
              <a:rPr lang="ja-JP" altLang="ja-JP" dirty="0">
                <a:latin typeface="Arial" panose="020B0604020202020204" pitchFamily="34" charset="0"/>
              </a:rPr>
              <a:t>7</a:t>
            </a:r>
            <a:r>
              <a:rPr lang="en-US" altLang="ja-JP" dirty="0">
                <a:latin typeface="Arial" panose="020B0604020202020204" pitchFamily="34" charset="0"/>
              </a:rPr>
              <a:t>9</a:t>
            </a:r>
            <a:r>
              <a:rPr lang="ja-JP" altLang="en-US" dirty="0">
                <a:latin typeface="Arial" panose="020B0604020202020204" pitchFamily="34" charset="0"/>
              </a:rPr>
              <a:t>％。ぶっちぎり</a:t>
            </a:r>
            <a:endParaRPr lang="en-US" altLang="ja-JP" dirty="0">
              <a:latin typeface="Arial" panose="020B0604020202020204" pitchFamily="34" charset="0"/>
            </a:endParaRPr>
          </a:p>
          <a:p>
            <a:pPr eaLnBrk="1" hangingPunct="1"/>
            <a:r>
              <a:rPr lang="ja-JP" altLang="en-US" dirty="0">
                <a:latin typeface="Arial" panose="020B0604020202020204" pitchFamily="34" charset="0"/>
              </a:rPr>
              <a:t>ここで</a:t>
            </a:r>
            <a:r>
              <a:rPr lang="en-US" altLang="ja-JP" dirty="0">
                <a:latin typeface="Arial" panose="020B0604020202020204" pitchFamily="34" charset="0"/>
              </a:rPr>
              <a:t>②</a:t>
            </a:r>
            <a:r>
              <a:rPr lang="ja-JP" altLang="en-US" dirty="0">
                <a:latin typeface="Arial" panose="020B0604020202020204" pitchFamily="34" charset="0"/>
              </a:rPr>
              <a:t>ヤマトと佐川の二社に絞られた</a:t>
            </a:r>
            <a:endParaRPr lang="en-US" altLang="ja-JP" dirty="0">
              <a:latin typeface="Arial" panose="020B0604020202020204" pitchFamily="34" charset="0"/>
            </a:endParaRPr>
          </a:p>
          <a:p>
            <a:pPr eaLnBrk="1" hangingPunct="1"/>
            <a:r>
              <a:rPr lang="ja-JP" altLang="en-US" dirty="0">
                <a:latin typeface="Arial" panose="020B0604020202020204" pitchFamily="34" charset="0"/>
              </a:rPr>
              <a:t>調べてみると</a:t>
            </a:r>
            <a:endParaRPr lang="en-US" altLang="ja-JP" dirty="0">
              <a:latin typeface="Arial" panose="020B0604020202020204" pitchFamily="34" charset="0"/>
            </a:endParaRPr>
          </a:p>
          <a:p>
            <a:pPr eaLnBrk="1" hangingPunct="1"/>
            <a:r>
              <a:rPr lang="en-US" altLang="ja-JP" dirty="0">
                <a:latin typeface="Arial" panose="020B0604020202020204" pitchFamily="34" charset="0"/>
              </a:rPr>
              <a:t>③</a:t>
            </a:r>
            <a:r>
              <a:rPr lang="ja-JP" altLang="en-US" dirty="0">
                <a:latin typeface="Arial" panose="020B0604020202020204" pitchFamily="34" charset="0"/>
              </a:rPr>
              <a:t>ヤマトは企業消費者間とりひきの</a:t>
            </a:r>
            <a:r>
              <a:rPr lang="en-US" altLang="ja-JP" dirty="0">
                <a:latin typeface="Arial" panose="020B0604020202020204" pitchFamily="34" charset="0"/>
              </a:rPr>
              <a:t>B to C</a:t>
            </a:r>
          </a:p>
          <a:p>
            <a:pPr eaLnBrk="1" hangingPunct="1"/>
            <a:r>
              <a:rPr lang="en-US" altLang="ja-JP" dirty="0">
                <a:latin typeface="Arial" panose="020B0604020202020204" pitchFamily="34" charset="0"/>
              </a:rPr>
              <a:t>④</a:t>
            </a:r>
            <a:r>
              <a:rPr lang="ja-JP" altLang="en-US" dirty="0">
                <a:latin typeface="Arial" panose="020B0604020202020204" pitchFamily="34" charset="0"/>
              </a:rPr>
              <a:t>佐川は企業企業間とりひきの</a:t>
            </a:r>
            <a:r>
              <a:rPr lang="en-US" altLang="ja-JP" dirty="0">
                <a:latin typeface="Arial" panose="020B0604020202020204" pitchFamily="34" charset="0"/>
              </a:rPr>
              <a:t>B to B</a:t>
            </a:r>
            <a:r>
              <a:rPr lang="en-US" altLang="ja-JP" baseline="0" dirty="0">
                <a:latin typeface="Arial" panose="020B0604020202020204" pitchFamily="34" charset="0"/>
              </a:rPr>
              <a:t> </a:t>
            </a:r>
            <a:r>
              <a:rPr lang="ja-JP" altLang="en-US" baseline="0" dirty="0">
                <a:latin typeface="Arial" panose="020B0604020202020204" pitchFamily="34" charset="0"/>
              </a:rPr>
              <a:t>に力をいれていることがわかったため</a:t>
            </a:r>
            <a:endParaRPr lang="en-US" altLang="ja-JP" baseline="0" dirty="0">
              <a:latin typeface="Arial" panose="020B0604020202020204" pitchFamily="34" charset="0"/>
            </a:endParaRPr>
          </a:p>
          <a:p>
            <a:pPr eaLnBrk="1" hangingPunct="1"/>
            <a:r>
              <a:rPr lang="ja-JP" altLang="en-US" baseline="0" dirty="0">
                <a:latin typeface="Arial" panose="020B0604020202020204" pitchFamily="34" charset="0"/>
              </a:rPr>
              <a:t>より消費者、筑波大生に身近であるといえる</a:t>
            </a:r>
            <a:endParaRPr lang="en-US" altLang="ja-JP" baseline="0" dirty="0">
              <a:latin typeface="Arial" panose="020B0604020202020204" pitchFamily="34" charset="0"/>
            </a:endParaRPr>
          </a:p>
          <a:p>
            <a:pPr eaLnBrk="1" hangingPunct="1"/>
            <a:r>
              <a:rPr lang="en-US" altLang="ja-JP" baseline="0" dirty="0">
                <a:latin typeface="Arial" panose="020B0604020202020204" pitchFamily="34" charset="0"/>
              </a:rPr>
              <a:t>⑤</a:t>
            </a:r>
            <a:r>
              <a:rPr lang="ja-JP" altLang="en-US" baseline="0" dirty="0">
                <a:latin typeface="Arial" panose="020B0604020202020204" pitchFamily="34" charset="0"/>
              </a:rPr>
              <a:t>やまとに決定</a:t>
            </a:r>
            <a:endParaRPr lang="en-US" altLang="ja-JP" baseline="0" dirty="0">
              <a:latin typeface="Arial" panose="020B0604020202020204" pitchFamily="34" charset="0"/>
            </a:endParaRPr>
          </a:p>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32502638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38</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いいかんじによむ</a:t>
            </a:r>
            <a:endParaRPr lang="en-US" altLang="ja-JP" dirty="0">
              <a:latin typeface="Arial" panose="020B0604020202020204" pitchFamily="34" charset="0"/>
            </a:endParaRPr>
          </a:p>
        </p:txBody>
      </p:sp>
    </p:spTree>
    <p:extLst>
      <p:ext uri="{BB962C8B-B14F-4D97-AF65-F5344CB8AC3E}">
        <p14:creationId xmlns:p14="http://schemas.microsoft.com/office/powerpoint/2010/main" val="20112118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39</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いいかんじによむ</a:t>
            </a:r>
            <a:endParaRPr lang="en-US" altLang="ja-JP" dirty="0">
              <a:latin typeface="Arial" panose="020B0604020202020204" pitchFamily="34" charset="0"/>
            </a:endParaRPr>
          </a:p>
        </p:txBody>
      </p:sp>
    </p:spTree>
    <p:extLst>
      <p:ext uri="{BB962C8B-B14F-4D97-AF65-F5344CB8AC3E}">
        <p14:creationId xmlns:p14="http://schemas.microsoft.com/office/powerpoint/2010/main" val="2698924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16374F2-237A-4E7D-9FB1-AE910837D3FD}" type="slidenum">
              <a:rPr lang="en-US" altLang="ja-JP" smtClean="0">
                <a:solidFill>
                  <a:srgbClr val="000000"/>
                </a:solidFill>
              </a:rPr>
              <a:pPr/>
              <a:t>4</a:t>
            </a:fld>
            <a:endParaRPr lang="en-US" altLang="ja-JP">
              <a:solidFill>
                <a:srgbClr val="000000"/>
              </a:solidFill>
            </a:endParaRPr>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・ヤマトの料金値上げ、従業員の労働環境？が話題になってる</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17730128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40</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それぞれの項目についてもうすこし詳しく説明</a:t>
            </a:r>
            <a:endParaRPr lang="en-US" altLang="ja-JP" dirty="0">
              <a:latin typeface="Arial" panose="020B0604020202020204" pitchFamily="34" charset="0"/>
            </a:endParaRPr>
          </a:p>
          <a:p>
            <a:pPr eaLnBrk="1" hangingPunct="1"/>
            <a:r>
              <a:rPr lang="ja-JP" altLang="en-US" dirty="0">
                <a:latin typeface="Arial" panose="020B0604020202020204" pitchFamily="34" charset="0"/>
              </a:rPr>
              <a:t>項目と目的を表にした</a:t>
            </a:r>
            <a:endParaRPr lang="en-US" altLang="ja-JP" dirty="0">
              <a:latin typeface="Arial" panose="020B0604020202020204" pitchFamily="34" charset="0"/>
            </a:endParaRPr>
          </a:p>
          <a:p>
            <a:pPr eaLnBrk="1" hangingPunct="1"/>
            <a:r>
              <a:rPr lang="en-US" altLang="ja-JP" dirty="0">
                <a:latin typeface="Arial" panose="020B0604020202020204" pitchFamily="34" charset="0"/>
              </a:rPr>
              <a:t>A</a:t>
            </a:r>
            <a:r>
              <a:rPr lang="ja-JP" altLang="en-US" dirty="0">
                <a:latin typeface="Arial" panose="020B0604020202020204" pitchFamily="34" charset="0"/>
              </a:rPr>
              <a:t>が・・・で</a:t>
            </a:r>
            <a:r>
              <a:rPr lang="en-US" altLang="ja-JP" dirty="0">
                <a:latin typeface="Arial" panose="020B0604020202020204" pitchFamily="34" charset="0"/>
              </a:rPr>
              <a:t>B</a:t>
            </a:r>
            <a:r>
              <a:rPr lang="ja-JP" altLang="en-US" dirty="0">
                <a:latin typeface="Arial" panose="020B0604020202020204" pitchFamily="34" charset="0"/>
              </a:rPr>
              <a:t>が・・・で</a:t>
            </a:r>
            <a:r>
              <a:rPr lang="en-US" altLang="ja-JP" dirty="0">
                <a:latin typeface="Arial" panose="020B0604020202020204" pitchFamily="34" charset="0"/>
              </a:rPr>
              <a:t>C</a:t>
            </a:r>
            <a:r>
              <a:rPr lang="ja-JP" altLang="en-US" dirty="0">
                <a:latin typeface="Arial" panose="020B0604020202020204" pitchFamily="34" charset="0"/>
              </a:rPr>
              <a:t>が・・・。</a:t>
            </a:r>
            <a:endParaRPr lang="en-US" altLang="ja-JP" dirty="0">
              <a:latin typeface="Arial" panose="020B0604020202020204" pitchFamily="34" charset="0"/>
            </a:endParaRPr>
          </a:p>
          <a:p>
            <a:pPr eaLnBrk="1" hangingPunct="1"/>
            <a:r>
              <a:rPr lang="ja-JP" altLang="en-US" dirty="0">
                <a:latin typeface="Arial" panose="020B0604020202020204" pitchFamily="34" charset="0"/>
              </a:rPr>
              <a:t>まず基礎情報。基本的に実態把握のため。（</a:t>
            </a:r>
            <a:r>
              <a:rPr lang="en-US" altLang="ja-JP" dirty="0">
                <a:latin typeface="Arial" panose="020B0604020202020204" pitchFamily="34" charset="0"/>
              </a:rPr>
              <a:t>A</a:t>
            </a:r>
            <a:r>
              <a:rPr lang="ja-JP" altLang="en-US" dirty="0">
                <a:latin typeface="Arial" panose="020B0604020202020204" pitchFamily="34" charset="0"/>
              </a:rPr>
              <a:t>）</a:t>
            </a:r>
            <a:endParaRPr lang="en-US" altLang="ja-JP" dirty="0">
              <a:latin typeface="Arial" panose="020B0604020202020204" pitchFamily="34" charset="0"/>
            </a:endParaRPr>
          </a:p>
          <a:p>
            <a:pPr eaLnBrk="1" hangingPunct="1"/>
            <a:r>
              <a:rPr lang="ja-JP" altLang="en-US" dirty="0">
                <a:latin typeface="Arial" panose="020B0604020202020204" pitchFamily="34" charset="0"/>
              </a:rPr>
              <a:t>ここで一人暮らしの大学生に対象をしぼるため一人暮らしかどうかを聞く。</a:t>
            </a:r>
            <a:endParaRPr lang="en-US" altLang="ja-JP" dirty="0">
              <a:latin typeface="Arial" panose="020B0604020202020204" pitchFamily="34" charset="0"/>
            </a:endParaRPr>
          </a:p>
          <a:p>
            <a:pPr eaLnBrk="1" hangingPunct="1"/>
            <a:r>
              <a:rPr lang="ja-JP" altLang="en-US" dirty="0">
                <a:latin typeface="Arial" panose="020B0604020202020204" pitchFamily="34" charset="0"/>
              </a:rPr>
              <a:t>あと住まいを聞くことでロッカー設置位置の参考にする。これが</a:t>
            </a:r>
            <a:r>
              <a:rPr lang="en-US" altLang="ja-JP" dirty="0">
                <a:latin typeface="Arial" panose="020B0604020202020204" pitchFamily="34" charset="0"/>
              </a:rPr>
              <a:t>B</a:t>
            </a:r>
          </a:p>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32604104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41</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それぞれの項目についてもうすこし詳しく説明</a:t>
            </a:r>
            <a:endParaRPr lang="en-US" altLang="ja-JP" dirty="0">
              <a:latin typeface="Arial" panose="020B0604020202020204" pitchFamily="34" charset="0"/>
            </a:endParaRPr>
          </a:p>
          <a:p>
            <a:pPr eaLnBrk="1" hangingPunct="1"/>
            <a:r>
              <a:rPr lang="ja-JP" altLang="en-US" dirty="0">
                <a:latin typeface="Arial" panose="020B0604020202020204" pitchFamily="34" charset="0"/>
              </a:rPr>
              <a:t>項目と目的を表にした</a:t>
            </a:r>
            <a:endParaRPr lang="en-US" altLang="ja-JP" dirty="0">
              <a:latin typeface="Arial" panose="020B0604020202020204" pitchFamily="34" charset="0"/>
            </a:endParaRPr>
          </a:p>
          <a:p>
            <a:pPr eaLnBrk="1" hangingPunct="1"/>
            <a:r>
              <a:rPr lang="en-US" altLang="ja-JP" dirty="0">
                <a:latin typeface="Arial" panose="020B0604020202020204" pitchFamily="34" charset="0"/>
              </a:rPr>
              <a:t>A</a:t>
            </a:r>
            <a:r>
              <a:rPr lang="ja-JP" altLang="en-US" dirty="0">
                <a:latin typeface="Arial" panose="020B0604020202020204" pitchFamily="34" charset="0"/>
              </a:rPr>
              <a:t>が・・・で</a:t>
            </a:r>
            <a:r>
              <a:rPr lang="en-US" altLang="ja-JP" dirty="0">
                <a:latin typeface="Arial" panose="020B0604020202020204" pitchFamily="34" charset="0"/>
              </a:rPr>
              <a:t>B</a:t>
            </a:r>
            <a:r>
              <a:rPr lang="ja-JP" altLang="en-US" dirty="0">
                <a:latin typeface="Arial" panose="020B0604020202020204" pitchFamily="34" charset="0"/>
              </a:rPr>
              <a:t>が・・・で</a:t>
            </a:r>
            <a:r>
              <a:rPr lang="en-US" altLang="ja-JP" dirty="0">
                <a:latin typeface="Arial" panose="020B0604020202020204" pitchFamily="34" charset="0"/>
              </a:rPr>
              <a:t>C</a:t>
            </a:r>
            <a:r>
              <a:rPr lang="ja-JP" altLang="en-US" dirty="0">
                <a:latin typeface="Arial" panose="020B0604020202020204" pitchFamily="34" charset="0"/>
              </a:rPr>
              <a:t>が・・・。</a:t>
            </a:r>
            <a:endParaRPr lang="en-US" altLang="ja-JP" dirty="0">
              <a:latin typeface="Arial" panose="020B0604020202020204" pitchFamily="34" charset="0"/>
            </a:endParaRPr>
          </a:p>
          <a:p>
            <a:pPr eaLnBrk="1" hangingPunct="1"/>
            <a:r>
              <a:rPr lang="ja-JP" altLang="en-US" dirty="0">
                <a:latin typeface="Arial" panose="020B0604020202020204" pitchFamily="34" charset="0"/>
              </a:rPr>
              <a:t>まず基礎情報。基本的に実態把握のため。（</a:t>
            </a:r>
            <a:r>
              <a:rPr lang="en-US" altLang="ja-JP" dirty="0">
                <a:latin typeface="Arial" panose="020B0604020202020204" pitchFamily="34" charset="0"/>
              </a:rPr>
              <a:t>A</a:t>
            </a:r>
            <a:r>
              <a:rPr lang="ja-JP" altLang="en-US" dirty="0">
                <a:latin typeface="Arial" panose="020B0604020202020204" pitchFamily="34" charset="0"/>
              </a:rPr>
              <a:t>）</a:t>
            </a:r>
            <a:endParaRPr lang="en-US" altLang="ja-JP" dirty="0">
              <a:latin typeface="Arial" panose="020B0604020202020204" pitchFamily="34" charset="0"/>
            </a:endParaRPr>
          </a:p>
          <a:p>
            <a:pPr eaLnBrk="1" hangingPunct="1"/>
            <a:r>
              <a:rPr lang="ja-JP" altLang="en-US" dirty="0">
                <a:latin typeface="Arial" panose="020B0604020202020204" pitchFamily="34" charset="0"/>
              </a:rPr>
              <a:t>ここで一人暮らしの大学生に対象をしぼるため一人暮らしかどうかを聞く。</a:t>
            </a:r>
            <a:endParaRPr lang="en-US" altLang="ja-JP" dirty="0">
              <a:latin typeface="Arial" panose="020B0604020202020204" pitchFamily="34" charset="0"/>
            </a:endParaRPr>
          </a:p>
          <a:p>
            <a:pPr eaLnBrk="1" hangingPunct="1"/>
            <a:r>
              <a:rPr lang="ja-JP" altLang="en-US" dirty="0">
                <a:latin typeface="Arial" panose="020B0604020202020204" pitchFamily="34" charset="0"/>
              </a:rPr>
              <a:t>あと住まいを聞くことでロッカー設置位置の参考にする。これが</a:t>
            </a:r>
            <a:r>
              <a:rPr lang="en-US" altLang="ja-JP" dirty="0">
                <a:latin typeface="Arial" panose="020B0604020202020204" pitchFamily="34" charset="0"/>
              </a:rPr>
              <a:t>B</a:t>
            </a:r>
          </a:p>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25256452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42</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それぞれの項目についてもうすこし詳しく説明</a:t>
            </a:r>
            <a:endParaRPr lang="en-US" altLang="ja-JP" dirty="0">
              <a:latin typeface="Arial" panose="020B0604020202020204" pitchFamily="34" charset="0"/>
            </a:endParaRPr>
          </a:p>
          <a:p>
            <a:pPr eaLnBrk="1" hangingPunct="1"/>
            <a:r>
              <a:rPr lang="ja-JP" altLang="en-US" dirty="0">
                <a:latin typeface="Arial" panose="020B0604020202020204" pitchFamily="34" charset="0"/>
              </a:rPr>
              <a:t>項目と目的を表にした</a:t>
            </a:r>
            <a:endParaRPr lang="en-US" altLang="ja-JP" dirty="0">
              <a:latin typeface="Arial" panose="020B0604020202020204" pitchFamily="34" charset="0"/>
            </a:endParaRPr>
          </a:p>
          <a:p>
            <a:pPr eaLnBrk="1" hangingPunct="1"/>
            <a:r>
              <a:rPr lang="en-US" altLang="ja-JP" dirty="0">
                <a:latin typeface="Arial" panose="020B0604020202020204" pitchFamily="34" charset="0"/>
              </a:rPr>
              <a:t>A</a:t>
            </a:r>
            <a:r>
              <a:rPr lang="ja-JP" altLang="en-US" dirty="0">
                <a:latin typeface="Arial" panose="020B0604020202020204" pitchFamily="34" charset="0"/>
              </a:rPr>
              <a:t>が・・・で</a:t>
            </a:r>
            <a:r>
              <a:rPr lang="en-US" altLang="ja-JP" dirty="0">
                <a:latin typeface="Arial" panose="020B0604020202020204" pitchFamily="34" charset="0"/>
              </a:rPr>
              <a:t>B</a:t>
            </a:r>
            <a:r>
              <a:rPr lang="ja-JP" altLang="en-US" dirty="0">
                <a:latin typeface="Arial" panose="020B0604020202020204" pitchFamily="34" charset="0"/>
              </a:rPr>
              <a:t>が・・・で</a:t>
            </a:r>
            <a:r>
              <a:rPr lang="en-US" altLang="ja-JP" dirty="0">
                <a:latin typeface="Arial" panose="020B0604020202020204" pitchFamily="34" charset="0"/>
              </a:rPr>
              <a:t>C</a:t>
            </a:r>
            <a:r>
              <a:rPr lang="ja-JP" altLang="en-US" dirty="0">
                <a:latin typeface="Arial" panose="020B0604020202020204" pitchFamily="34" charset="0"/>
              </a:rPr>
              <a:t>が・・・。</a:t>
            </a:r>
            <a:endParaRPr lang="en-US" altLang="ja-JP" dirty="0">
              <a:latin typeface="Arial" panose="020B0604020202020204" pitchFamily="34" charset="0"/>
            </a:endParaRPr>
          </a:p>
          <a:p>
            <a:pPr eaLnBrk="1" hangingPunct="1"/>
            <a:r>
              <a:rPr lang="ja-JP" altLang="en-US" dirty="0">
                <a:latin typeface="Arial" panose="020B0604020202020204" pitchFamily="34" charset="0"/>
              </a:rPr>
              <a:t>まず基礎情報。基本的に実態把握のため。（</a:t>
            </a:r>
            <a:r>
              <a:rPr lang="en-US" altLang="ja-JP" dirty="0">
                <a:latin typeface="Arial" panose="020B0604020202020204" pitchFamily="34" charset="0"/>
              </a:rPr>
              <a:t>A</a:t>
            </a:r>
            <a:r>
              <a:rPr lang="ja-JP" altLang="en-US" dirty="0">
                <a:latin typeface="Arial" panose="020B0604020202020204" pitchFamily="34" charset="0"/>
              </a:rPr>
              <a:t>）</a:t>
            </a:r>
            <a:endParaRPr lang="en-US" altLang="ja-JP" dirty="0">
              <a:latin typeface="Arial" panose="020B0604020202020204" pitchFamily="34" charset="0"/>
            </a:endParaRPr>
          </a:p>
          <a:p>
            <a:pPr eaLnBrk="1" hangingPunct="1"/>
            <a:r>
              <a:rPr lang="ja-JP" altLang="en-US" dirty="0">
                <a:latin typeface="Arial" panose="020B0604020202020204" pitchFamily="34" charset="0"/>
              </a:rPr>
              <a:t>ここで一人暮らしの大学生に対象をしぼるため一人暮らしかどうかを聞く。</a:t>
            </a:r>
            <a:endParaRPr lang="en-US" altLang="ja-JP" dirty="0">
              <a:latin typeface="Arial" panose="020B0604020202020204" pitchFamily="34" charset="0"/>
            </a:endParaRPr>
          </a:p>
          <a:p>
            <a:pPr eaLnBrk="1" hangingPunct="1"/>
            <a:r>
              <a:rPr lang="ja-JP" altLang="en-US" dirty="0">
                <a:latin typeface="Arial" panose="020B0604020202020204" pitchFamily="34" charset="0"/>
              </a:rPr>
              <a:t>あと住まいを聞くことでロッカー設置位置の参考にする。これが</a:t>
            </a:r>
            <a:r>
              <a:rPr lang="en-US" altLang="ja-JP" dirty="0">
                <a:latin typeface="Arial" panose="020B0604020202020204" pitchFamily="34" charset="0"/>
              </a:rPr>
              <a:t>B</a:t>
            </a:r>
          </a:p>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15935141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43</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それぞれの項目についてもうすこし詳しく説明</a:t>
            </a:r>
            <a:endParaRPr lang="en-US" altLang="ja-JP" dirty="0">
              <a:latin typeface="Arial" panose="020B0604020202020204" pitchFamily="34" charset="0"/>
            </a:endParaRPr>
          </a:p>
          <a:p>
            <a:pPr eaLnBrk="1" hangingPunct="1"/>
            <a:r>
              <a:rPr lang="ja-JP" altLang="en-US" dirty="0">
                <a:latin typeface="Arial" panose="020B0604020202020204" pitchFamily="34" charset="0"/>
              </a:rPr>
              <a:t>項目と目的を表にした</a:t>
            </a:r>
            <a:endParaRPr lang="en-US" altLang="ja-JP" dirty="0">
              <a:latin typeface="Arial" panose="020B0604020202020204" pitchFamily="34" charset="0"/>
            </a:endParaRPr>
          </a:p>
          <a:p>
            <a:pPr eaLnBrk="1" hangingPunct="1"/>
            <a:r>
              <a:rPr lang="en-US" altLang="ja-JP" dirty="0">
                <a:latin typeface="Arial" panose="020B0604020202020204" pitchFamily="34" charset="0"/>
              </a:rPr>
              <a:t>A</a:t>
            </a:r>
            <a:r>
              <a:rPr lang="ja-JP" altLang="en-US" dirty="0">
                <a:latin typeface="Arial" panose="020B0604020202020204" pitchFamily="34" charset="0"/>
              </a:rPr>
              <a:t>が・・・で</a:t>
            </a:r>
            <a:r>
              <a:rPr lang="en-US" altLang="ja-JP" dirty="0">
                <a:latin typeface="Arial" panose="020B0604020202020204" pitchFamily="34" charset="0"/>
              </a:rPr>
              <a:t>B</a:t>
            </a:r>
            <a:r>
              <a:rPr lang="ja-JP" altLang="en-US" dirty="0">
                <a:latin typeface="Arial" panose="020B0604020202020204" pitchFamily="34" charset="0"/>
              </a:rPr>
              <a:t>が・・・で</a:t>
            </a:r>
            <a:r>
              <a:rPr lang="en-US" altLang="ja-JP" dirty="0">
                <a:latin typeface="Arial" panose="020B0604020202020204" pitchFamily="34" charset="0"/>
              </a:rPr>
              <a:t>C</a:t>
            </a:r>
            <a:r>
              <a:rPr lang="ja-JP" altLang="en-US" dirty="0">
                <a:latin typeface="Arial" panose="020B0604020202020204" pitchFamily="34" charset="0"/>
              </a:rPr>
              <a:t>が・・・。</a:t>
            </a:r>
            <a:endParaRPr lang="en-US" altLang="ja-JP" dirty="0">
              <a:latin typeface="Arial" panose="020B0604020202020204" pitchFamily="34" charset="0"/>
            </a:endParaRPr>
          </a:p>
          <a:p>
            <a:pPr eaLnBrk="1" hangingPunct="1"/>
            <a:r>
              <a:rPr lang="ja-JP" altLang="en-US" dirty="0">
                <a:latin typeface="Arial" panose="020B0604020202020204" pitchFamily="34" charset="0"/>
              </a:rPr>
              <a:t>まず基礎情報。基本的に実態把握のため。（</a:t>
            </a:r>
            <a:r>
              <a:rPr lang="en-US" altLang="ja-JP" dirty="0">
                <a:latin typeface="Arial" panose="020B0604020202020204" pitchFamily="34" charset="0"/>
              </a:rPr>
              <a:t>A</a:t>
            </a:r>
            <a:r>
              <a:rPr lang="ja-JP" altLang="en-US" dirty="0">
                <a:latin typeface="Arial" panose="020B0604020202020204" pitchFamily="34" charset="0"/>
              </a:rPr>
              <a:t>）</a:t>
            </a:r>
            <a:endParaRPr lang="en-US" altLang="ja-JP" dirty="0">
              <a:latin typeface="Arial" panose="020B0604020202020204" pitchFamily="34" charset="0"/>
            </a:endParaRPr>
          </a:p>
          <a:p>
            <a:pPr eaLnBrk="1" hangingPunct="1"/>
            <a:r>
              <a:rPr lang="ja-JP" altLang="en-US" dirty="0">
                <a:latin typeface="Arial" panose="020B0604020202020204" pitchFamily="34" charset="0"/>
              </a:rPr>
              <a:t>ここで一人暮らしの大学生に対象をしぼるため一人暮らしかどうかを聞く。</a:t>
            </a:r>
            <a:endParaRPr lang="en-US" altLang="ja-JP" dirty="0">
              <a:latin typeface="Arial" panose="020B0604020202020204" pitchFamily="34" charset="0"/>
            </a:endParaRPr>
          </a:p>
          <a:p>
            <a:pPr eaLnBrk="1" hangingPunct="1"/>
            <a:r>
              <a:rPr lang="ja-JP" altLang="en-US" dirty="0">
                <a:latin typeface="Arial" panose="020B0604020202020204" pitchFamily="34" charset="0"/>
              </a:rPr>
              <a:t>あと住まいを聞くことでロッカー設置位置の参考にする。これが</a:t>
            </a:r>
            <a:r>
              <a:rPr lang="en-US" altLang="ja-JP" dirty="0">
                <a:latin typeface="Arial" panose="020B0604020202020204" pitchFamily="34" charset="0"/>
              </a:rPr>
              <a:t>B</a:t>
            </a:r>
          </a:p>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11713322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44</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それぞれの項目についてもうすこし詳しく説明</a:t>
            </a:r>
            <a:endParaRPr lang="en-US" altLang="ja-JP" dirty="0">
              <a:latin typeface="Arial" panose="020B0604020202020204" pitchFamily="34" charset="0"/>
            </a:endParaRPr>
          </a:p>
          <a:p>
            <a:pPr eaLnBrk="1" hangingPunct="1"/>
            <a:r>
              <a:rPr lang="ja-JP" altLang="en-US" dirty="0">
                <a:latin typeface="Arial" panose="020B0604020202020204" pitchFamily="34" charset="0"/>
              </a:rPr>
              <a:t>項目と目的を表にした</a:t>
            </a:r>
            <a:endParaRPr lang="en-US" altLang="ja-JP" dirty="0">
              <a:latin typeface="Arial" panose="020B0604020202020204" pitchFamily="34" charset="0"/>
            </a:endParaRPr>
          </a:p>
          <a:p>
            <a:pPr eaLnBrk="1" hangingPunct="1"/>
            <a:r>
              <a:rPr lang="en-US" altLang="ja-JP" dirty="0">
                <a:latin typeface="Arial" panose="020B0604020202020204" pitchFamily="34" charset="0"/>
              </a:rPr>
              <a:t>A</a:t>
            </a:r>
            <a:r>
              <a:rPr lang="ja-JP" altLang="en-US" dirty="0">
                <a:latin typeface="Arial" panose="020B0604020202020204" pitchFamily="34" charset="0"/>
              </a:rPr>
              <a:t>が・・・で</a:t>
            </a:r>
            <a:r>
              <a:rPr lang="en-US" altLang="ja-JP" dirty="0">
                <a:latin typeface="Arial" panose="020B0604020202020204" pitchFamily="34" charset="0"/>
              </a:rPr>
              <a:t>B</a:t>
            </a:r>
            <a:r>
              <a:rPr lang="ja-JP" altLang="en-US" dirty="0">
                <a:latin typeface="Arial" panose="020B0604020202020204" pitchFamily="34" charset="0"/>
              </a:rPr>
              <a:t>が・・・で</a:t>
            </a:r>
            <a:r>
              <a:rPr lang="en-US" altLang="ja-JP" dirty="0">
                <a:latin typeface="Arial" panose="020B0604020202020204" pitchFamily="34" charset="0"/>
              </a:rPr>
              <a:t>C</a:t>
            </a:r>
            <a:r>
              <a:rPr lang="ja-JP" altLang="en-US" dirty="0">
                <a:latin typeface="Arial" panose="020B0604020202020204" pitchFamily="34" charset="0"/>
              </a:rPr>
              <a:t>が・・・。</a:t>
            </a:r>
            <a:endParaRPr lang="en-US" altLang="ja-JP" dirty="0">
              <a:latin typeface="Arial" panose="020B0604020202020204" pitchFamily="34" charset="0"/>
            </a:endParaRPr>
          </a:p>
          <a:p>
            <a:pPr eaLnBrk="1" hangingPunct="1"/>
            <a:r>
              <a:rPr lang="ja-JP" altLang="en-US" dirty="0">
                <a:latin typeface="Arial" panose="020B0604020202020204" pitchFamily="34" charset="0"/>
              </a:rPr>
              <a:t>まず基礎情報。基本的に実態把握のため。（</a:t>
            </a:r>
            <a:r>
              <a:rPr lang="en-US" altLang="ja-JP" dirty="0">
                <a:latin typeface="Arial" panose="020B0604020202020204" pitchFamily="34" charset="0"/>
              </a:rPr>
              <a:t>A</a:t>
            </a:r>
            <a:r>
              <a:rPr lang="ja-JP" altLang="en-US" dirty="0">
                <a:latin typeface="Arial" panose="020B0604020202020204" pitchFamily="34" charset="0"/>
              </a:rPr>
              <a:t>）</a:t>
            </a:r>
            <a:endParaRPr lang="en-US" altLang="ja-JP" dirty="0">
              <a:latin typeface="Arial" panose="020B0604020202020204" pitchFamily="34" charset="0"/>
            </a:endParaRPr>
          </a:p>
          <a:p>
            <a:pPr eaLnBrk="1" hangingPunct="1"/>
            <a:r>
              <a:rPr lang="ja-JP" altLang="en-US" dirty="0">
                <a:latin typeface="Arial" panose="020B0604020202020204" pitchFamily="34" charset="0"/>
              </a:rPr>
              <a:t>ここで一人暮らしの大学生に対象をしぼるため一人暮らしかどうかを聞く。</a:t>
            </a:r>
            <a:endParaRPr lang="en-US" altLang="ja-JP" dirty="0">
              <a:latin typeface="Arial" panose="020B0604020202020204" pitchFamily="34" charset="0"/>
            </a:endParaRPr>
          </a:p>
          <a:p>
            <a:pPr eaLnBrk="1" hangingPunct="1"/>
            <a:r>
              <a:rPr lang="ja-JP" altLang="en-US" dirty="0">
                <a:latin typeface="Arial" panose="020B0604020202020204" pitchFamily="34" charset="0"/>
              </a:rPr>
              <a:t>あと住まいを聞くことでロッカー設置位置の参考にする。これが</a:t>
            </a:r>
            <a:r>
              <a:rPr lang="en-US" altLang="ja-JP" dirty="0">
                <a:latin typeface="Arial" panose="020B0604020202020204" pitchFamily="34" charset="0"/>
              </a:rPr>
              <a:t>B</a:t>
            </a:r>
          </a:p>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19441566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16374F2-237A-4E7D-9FB1-AE910837D3FD}" type="slidenum">
              <a:rPr lang="en-US" altLang="ja-JP" smtClean="0">
                <a:solidFill>
                  <a:srgbClr val="000000"/>
                </a:solidFill>
              </a:rPr>
              <a:pPr/>
              <a:t>45</a:t>
            </a:fld>
            <a:endParaRPr lang="en-US" altLang="ja-JP">
              <a:solidFill>
                <a:srgbClr val="000000"/>
              </a:solidFill>
            </a:endParaRPr>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さいごに今後の方針</a:t>
            </a:r>
            <a:r>
              <a:rPr lang="en-US" altLang="ja-JP" dirty="0">
                <a:latin typeface="Arial" panose="020B0604020202020204" pitchFamily="34" charset="0"/>
              </a:rPr>
              <a:t>	</a:t>
            </a:r>
          </a:p>
        </p:txBody>
      </p:sp>
    </p:spTree>
    <p:extLst>
      <p:ext uri="{BB962C8B-B14F-4D97-AF65-F5344CB8AC3E}">
        <p14:creationId xmlns:p14="http://schemas.microsoft.com/office/powerpoint/2010/main" val="35301006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これからやるべきことはこのフローチャートの色がついてる部分</a:t>
            </a:r>
            <a:endParaRPr lang="en-US" altLang="ja-JP" dirty="0">
              <a:latin typeface="Arial" panose="020B0604020202020204" pitchFamily="34" charset="0"/>
            </a:endParaRPr>
          </a:p>
          <a:p>
            <a:pPr eaLnBrk="1" hangingPunct="1"/>
            <a:r>
              <a:rPr lang="ja-JP" altLang="en-US" dirty="0">
                <a:latin typeface="Arial" panose="020B0604020202020204" pitchFamily="34" charset="0"/>
              </a:rPr>
              <a:t>まずはインタビュー調査、アンケートの分析から</a:t>
            </a:r>
            <a:endParaRPr lang="en-US" altLang="ja-JP" dirty="0">
              <a:latin typeface="Arial" panose="020B0604020202020204" pitchFamily="34" charset="0"/>
            </a:endParaRPr>
          </a:p>
          <a:p>
            <a:pPr eaLnBrk="1" hangingPunct="1"/>
            <a:r>
              <a:rPr lang="ja-JP" altLang="en-US" dirty="0">
                <a:latin typeface="Arial" panose="020B0604020202020204" pitchFamily="34" charset="0"/>
              </a:rPr>
              <a:t>宅配ロッカーの設置検討とコミュニケーションツールの作成を行う</a:t>
            </a:r>
            <a:endParaRPr lang="en-US" altLang="ja-JP" dirty="0">
              <a:latin typeface="Arial" panose="020B0604020202020204" pitchFamily="34" charset="0"/>
            </a:endParaRPr>
          </a:p>
          <a:p>
            <a:pPr eaLnBrk="1" hangingPunct="1"/>
            <a:endParaRPr lang="ja-JP" altLang="en-US" dirty="0">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46</a:t>
            </a:fld>
            <a:endParaRPr lang="en-US" altLang="ja-JP">
              <a:solidFill>
                <a:srgbClr val="000000"/>
              </a:solidFill>
            </a:endParaRPr>
          </a:p>
        </p:txBody>
      </p:sp>
    </p:spTree>
    <p:extLst>
      <p:ext uri="{BB962C8B-B14F-4D97-AF65-F5344CB8AC3E}">
        <p14:creationId xmlns:p14="http://schemas.microsoft.com/office/powerpoint/2010/main" val="1989910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47</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リスク工学専攻を知っている人</a:t>
            </a:r>
            <a:r>
              <a:rPr lang="en-US" altLang="ja-JP" dirty="0">
                <a:latin typeface="Arial" panose="020B0604020202020204" pitchFamily="34" charset="0"/>
              </a:rPr>
              <a:t>､</a:t>
            </a:r>
            <a:r>
              <a:rPr lang="ja-JP" altLang="en-US" dirty="0">
                <a:latin typeface="Arial" panose="020B0604020202020204" pitchFamily="34" charset="0"/>
              </a:rPr>
              <a:t>手を挙げて！と認知度を確かめる</a:t>
            </a:r>
            <a:r>
              <a:rPr lang="en-US" altLang="ja-JP" dirty="0">
                <a:latin typeface="Arial" panose="020B0604020202020204" pitchFamily="34" charset="0"/>
              </a:rPr>
              <a:t>｡</a:t>
            </a:r>
          </a:p>
        </p:txBody>
      </p:sp>
    </p:spTree>
    <p:extLst>
      <p:ext uri="{BB962C8B-B14F-4D97-AF65-F5344CB8AC3E}">
        <p14:creationId xmlns:p14="http://schemas.microsoft.com/office/powerpoint/2010/main" val="31517298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日本の１年間の再配達による影響をしょうかい</a:t>
            </a:r>
            <a:endParaRPr lang="en-US" altLang="ja-JP" dirty="0">
              <a:latin typeface="Arial" panose="020B0604020202020204" pitchFamily="34" charset="0"/>
            </a:endParaRPr>
          </a:p>
          <a:p>
            <a:pPr eaLnBrk="1" hangingPunct="1"/>
            <a:r>
              <a:rPr lang="en-US" altLang="ja-JP" dirty="0">
                <a:latin typeface="Arial" panose="020B0604020202020204" pitchFamily="34" charset="0"/>
              </a:rPr>
              <a:t>①</a:t>
            </a:r>
            <a:r>
              <a:rPr lang="ja-JP" altLang="en-US" dirty="0">
                <a:latin typeface="Arial" panose="020B0604020202020204" pitchFamily="34" charset="0"/>
              </a:rPr>
              <a:t>まず宅配にはトラックとか車が必須</a:t>
            </a:r>
            <a:endParaRPr lang="en-US" altLang="ja-JP" dirty="0">
              <a:latin typeface="Arial" panose="020B0604020202020204" pitchFamily="34" charset="0"/>
            </a:endParaRPr>
          </a:p>
          <a:p>
            <a:pPr eaLnBrk="1" hangingPunct="1"/>
            <a:r>
              <a:rPr lang="ja-JP" altLang="en-US" dirty="0">
                <a:latin typeface="Arial" panose="020B0604020202020204" pitchFamily="34" charset="0"/>
              </a:rPr>
              <a:t>その車から排出される二酸化炭素など</a:t>
            </a:r>
            <a:endParaRPr lang="en-US" altLang="ja-JP" dirty="0">
              <a:latin typeface="Arial" panose="020B0604020202020204" pitchFamily="34" charset="0"/>
            </a:endParaRPr>
          </a:p>
          <a:p>
            <a:pPr eaLnBrk="1" hangingPunct="1"/>
            <a:r>
              <a:rPr lang="ja-JP" altLang="en-US" dirty="0">
                <a:latin typeface="Arial" panose="020B0604020202020204" pitchFamily="34" charset="0"/>
              </a:rPr>
              <a:t>再配達によりでる二酸化炭素は</a:t>
            </a:r>
            <a:endParaRPr lang="en-US" altLang="ja-JP" dirty="0">
              <a:latin typeface="Arial" panose="020B0604020202020204" pitchFamily="34" charset="0"/>
            </a:endParaRPr>
          </a:p>
          <a:p>
            <a:pPr eaLnBrk="1" hangingPunct="1"/>
            <a:r>
              <a:rPr lang="en-US" altLang="ja-JP" dirty="0">
                <a:latin typeface="Arial" panose="020B0604020202020204" pitchFamily="34" charset="0"/>
              </a:rPr>
              <a:t>②</a:t>
            </a:r>
            <a:r>
              <a:rPr lang="ja-JP" altLang="en-US" dirty="0">
                <a:latin typeface="Arial" panose="020B0604020202020204" pitchFamily="34" charset="0"/>
              </a:rPr>
              <a:t>４２万</a:t>
            </a:r>
            <a:endParaRPr lang="en-US" altLang="ja-JP" dirty="0">
              <a:latin typeface="Arial" panose="020B0604020202020204" pitchFamily="34" charset="0"/>
            </a:endParaRPr>
          </a:p>
          <a:p>
            <a:pPr eaLnBrk="1" hangingPunct="1"/>
            <a:r>
              <a:rPr lang="en-US" altLang="ja-JP" dirty="0">
                <a:latin typeface="Arial" panose="020B0604020202020204" pitchFamily="34" charset="0"/>
              </a:rPr>
              <a:t>③</a:t>
            </a:r>
            <a:r>
              <a:rPr lang="ja-JP" altLang="en-US" dirty="0">
                <a:latin typeface="Arial" panose="020B0604020202020204" pitchFamily="34" charset="0"/>
              </a:rPr>
              <a:t>これは</a:t>
            </a:r>
            <a:r>
              <a:rPr lang="en-US" altLang="ja-JP" dirty="0">
                <a:latin typeface="Arial" panose="020B0604020202020204" pitchFamily="34" charset="0"/>
              </a:rPr>
              <a:t>④</a:t>
            </a:r>
            <a:r>
              <a:rPr lang="ja-JP" altLang="en-US" dirty="0">
                <a:latin typeface="Arial" panose="020B0604020202020204" pitchFamily="34" charset="0"/>
              </a:rPr>
              <a:t>スギ１億</a:t>
            </a:r>
            <a:r>
              <a:rPr lang="en-US" altLang="ja-JP" dirty="0">
                <a:latin typeface="Arial" panose="020B0604020202020204" pitchFamily="34" charset="0"/>
              </a:rPr>
              <a:t>7400</a:t>
            </a:r>
            <a:r>
              <a:rPr lang="ja-JP" altLang="en-US" dirty="0">
                <a:latin typeface="Arial" panose="020B0604020202020204" pitchFamily="34" charset="0"/>
              </a:rPr>
              <a:t>万本が１年に吸収する量（もっと想像しやすい例あればそれも言う）</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a:p>
            <a:pPr eaLnBrk="1" hangingPunct="1"/>
            <a:r>
              <a:rPr lang="en-US" altLang="ja-JP" dirty="0">
                <a:latin typeface="Arial" panose="020B0604020202020204" pitchFamily="34" charset="0"/>
              </a:rPr>
              <a:t>⑤</a:t>
            </a:r>
            <a:r>
              <a:rPr lang="ja-JP" altLang="en-US" dirty="0">
                <a:latin typeface="Arial" panose="020B0604020202020204" pitchFamily="34" charset="0"/>
              </a:rPr>
              <a:t>次に費やされる時間を労働力に換算すると</a:t>
            </a:r>
            <a:endParaRPr lang="en-US" altLang="ja-JP" dirty="0">
              <a:latin typeface="Arial" panose="020B0604020202020204" pitchFamily="34" charset="0"/>
            </a:endParaRPr>
          </a:p>
          <a:p>
            <a:pPr eaLnBrk="1" hangingPunct="1"/>
            <a:r>
              <a:rPr lang="en-US" altLang="ja-JP" dirty="0">
                <a:latin typeface="Arial" panose="020B0604020202020204" pitchFamily="34" charset="0"/>
              </a:rPr>
              <a:t>⑥</a:t>
            </a:r>
            <a:r>
              <a:rPr lang="ja-JP" altLang="en-US" dirty="0">
                <a:latin typeface="Arial" panose="020B0604020202020204" pitchFamily="34" charset="0"/>
              </a:rPr>
              <a:t>９万人分</a:t>
            </a:r>
            <a:endParaRPr lang="en-US" altLang="ja-JP" dirty="0">
              <a:latin typeface="Arial" panose="020B0604020202020204" pitchFamily="34" charset="0"/>
            </a:endParaRPr>
          </a:p>
          <a:p>
            <a:pPr eaLnBrk="1" hangingPunct="1"/>
            <a:r>
              <a:rPr lang="en-US" altLang="ja-JP" dirty="0">
                <a:latin typeface="Arial" panose="020B0604020202020204" pitchFamily="34" charset="0"/>
              </a:rPr>
              <a:t>⑦</a:t>
            </a:r>
            <a:r>
              <a:rPr lang="ja-JP" altLang="en-US" dirty="0">
                <a:latin typeface="Arial" panose="020B0604020202020204" pitchFamily="34" charset="0"/>
              </a:rPr>
              <a:t>従業員も過酷な状況で働いている、？</a:t>
            </a:r>
            <a:endParaRPr lang="en-US" altLang="ja-JP" dirty="0">
              <a:latin typeface="Arial" panose="020B0604020202020204" pitchFamily="34" charset="0"/>
            </a:endParaRPr>
          </a:p>
          <a:p>
            <a:pPr eaLnBrk="1" hangingPunct="1"/>
            <a:endParaRPr lang="ja-JP" altLang="en-US" dirty="0">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50</a:t>
            </a:fld>
            <a:endParaRPr lang="en-US" altLang="ja-JP">
              <a:solidFill>
                <a:srgbClr val="000000"/>
              </a:solidFill>
            </a:endParaRPr>
          </a:p>
        </p:txBody>
      </p:sp>
    </p:spTree>
    <p:extLst>
      <p:ext uri="{BB962C8B-B14F-4D97-AF65-F5344CB8AC3E}">
        <p14:creationId xmlns:p14="http://schemas.microsoft.com/office/powerpoint/2010/main" val="39894178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51</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リスク工学専攻を知っている人</a:t>
            </a:r>
            <a:r>
              <a:rPr lang="en-US" altLang="ja-JP" dirty="0">
                <a:latin typeface="Arial" panose="020B0604020202020204" pitchFamily="34" charset="0"/>
              </a:rPr>
              <a:t>､</a:t>
            </a:r>
            <a:r>
              <a:rPr lang="ja-JP" altLang="en-US" dirty="0">
                <a:latin typeface="Arial" panose="020B0604020202020204" pitchFamily="34" charset="0"/>
              </a:rPr>
              <a:t>手を挙げて！と認知度を確かめる</a:t>
            </a:r>
            <a:r>
              <a:rPr lang="en-US" altLang="ja-JP" dirty="0">
                <a:latin typeface="Arial" panose="020B0604020202020204" pitchFamily="34" charset="0"/>
              </a:rPr>
              <a:t>｡</a:t>
            </a:r>
          </a:p>
        </p:txBody>
      </p:sp>
    </p:spTree>
    <p:extLst>
      <p:ext uri="{BB962C8B-B14F-4D97-AF65-F5344CB8AC3E}">
        <p14:creationId xmlns:p14="http://schemas.microsoft.com/office/powerpoint/2010/main" val="1294013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ja-JP" dirty="0">
                <a:latin typeface="Arial" panose="020B0604020202020204" pitchFamily="34" charset="0"/>
              </a:rPr>
              <a:t>①</a:t>
            </a:r>
            <a:r>
              <a:rPr lang="ja-JP" altLang="en-US" dirty="0">
                <a:latin typeface="Arial" panose="020B0604020202020204" pitchFamily="34" charset="0"/>
              </a:rPr>
              <a:t>近年、インターネットやスマホの広い普及・少子高齢化によるお年寄りなどの買い物難民の増加により</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endParaRPr lang="en-US" altLang="ja-JP" dirty="0">
              <a:latin typeface="Arial" panose="020B0604020202020204" pitchFamily="34" charset="0"/>
            </a:endParaRPr>
          </a:p>
          <a:p>
            <a:pPr eaLnBrk="1" hangingPunct="1"/>
            <a:r>
              <a:rPr lang="en-US" altLang="ja-JP" dirty="0">
                <a:latin typeface="Arial" panose="020B0604020202020204" pitchFamily="34" charset="0"/>
              </a:rPr>
              <a:t>②</a:t>
            </a:r>
            <a:r>
              <a:rPr lang="ja-JP" altLang="en-US" dirty="0">
                <a:latin typeface="Arial" panose="020B0604020202020204" pitchFamily="34" charset="0"/>
              </a:rPr>
              <a:t>ネット通販の利用量が急成長を続けている。</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r>
              <a:rPr lang="ja-JP" altLang="en-US" dirty="0">
                <a:latin typeface="Arial" panose="020B0604020202020204" pitchFamily="34" charset="0"/>
              </a:rPr>
              <a:t>いつでもどこでも買い物ができる便利な時代。（消費者にとっては）</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a:p>
            <a:pPr eaLnBrk="1" hangingPunct="1"/>
            <a:r>
              <a:rPr lang="ja-JP" altLang="en-US" dirty="0">
                <a:latin typeface="Arial" panose="020B0604020202020204" pitchFamily="34" charset="0"/>
              </a:rPr>
              <a:t>しかし</a:t>
            </a:r>
            <a:endParaRPr lang="en-US" altLang="ja-JP" dirty="0">
              <a:latin typeface="Arial" panose="020B0604020202020204" pitchFamily="34" charset="0"/>
            </a:endParaRPr>
          </a:p>
          <a:p>
            <a:pPr eaLnBrk="1" hangingPunct="1"/>
            <a:r>
              <a:rPr lang="en-US" altLang="ja-JP" dirty="0">
                <a:latin typeface="Arial" panose="020B0604020202020204" pitchFamily="34" charset="0"/>
              </a:rPr>
              <a:t>③</a:t>
            </a:r>
            <a:r>
              <a:rPr lang="ja-JP" altLang="en-US" dirty="0">
                <a:latin typeface="Arial" panose="020B0604020202020204" pitchFamily="34" charset="0"/>
              </a:rPr>
              <a:t>宅配荷物の急増により宅配業界では</a:t>
            </a:r>
            <a:r>
              <a:rPr lang="en-US" altLang="ja-JP" dirty="0">
                <a:latin typeface="Arial" panose="020B0604020202020204" pitchFamily="34" charset="0"/>
              </a:rPr>
              <a:t>④</a:t>
            </a:r>
            <a:r>
              <a:rPr lang="ja-JP" altLang="en-US" dirty="0">
                <a:latin typeface="Arial" panose="020B0604020202020204" pitchFamily="34" charset="0"/>
              </a:rPr>
              <a:t>問題が深刻化</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r>
              <a:rPr lang="ja-JP" altLang="en-US" dirty="0">
                <a:latin typeface="Arial" panose="020B0604020202020204" pitchFamily="34" charset="0"/>
              </a:rPr>
              <a:t>なかでも再配達に関する問題がもっとも重く受け止められている。</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5</a:t>
            </a:fld>
            <a:endParaRPr lang="en-US" altLang="ja-JP">
              <a:solidFill>
                <a:srgbClr val="000000"/>
              </a:solidFill>
            </a:endParaRPr>
          </a:p>
        </p:txBody>
      </p:sp>
    </p:spTree>
    <p:extLst>
      <p:ext uri="{BB962C8B-B14F-4D97-AF65-F5344CB8AC3E}">
        <p14:creationId xmlns:p14="http://schemas.microsoft.com/office/powerpoint/2010/main" val="1911484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52</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リスク工学専攻を知っている人</a:t>
            </a:r>
            <a:r>
              <a:rPr lang="en-US" altLang="ja-JP" dirty="0">
                <a:latin typeface="Arial" panose="020B0604020202020204" pitchFamily="34" charset="0"/>
              </a:rPr>
              <a:t>､</a:t>
            </a:r>
            <a:r>
              <a:rPr lang="ja-JP" altLang="en-US" dirty="0">
                <a:latin typeface="Arial" panose="020B0604020202020204" pitchFamily="34" charset="0"/>
              </a:rPr>
              <a:t>手を挙げて！と認知度を確かめる</a:t>
            </a:r>
            <a:r>
              <a:rPr lang="en-US" altLang="ja-JP" dirty="0">
                <a:latin typeface="Arial" panose="020B0604020202020204" pitchFamily="34" charset="0"/>
              </a:rPr>
              <a:t>｡</a:t>
            </a:r>
          </a:p>
        </p:txBody>
      </p:sp>
    </p:spTree>
    <p:extLst>
      <p:ext uri="{BB962C8B-B14F-4D97-AF65-F5344CB8AC3E}">
        <p14:creationId xmlns:p14="http://schemas.microsoft.com/office/powerpoint/2010/main" val="20632376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53</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リスク工学専攻を知っている人</a:t>
            </a:r>
            <a:r>
              <a:rPr lang="en-US" altLang="ja-JP" dirty="0">
                <a:latin typeface="Arial" panose="020B0604020202020204" pitchFamily="34" charset="0"/>
              </a:rPr>
              <a:t>､</a:t>
            </a:r>
            <a:r>
              <a:rPr lang="ja-JP" altLang="en-US" dirty="0">
                <a:latin typeface="Arial" panose="020B0604020202020204" pitchFamily="34" charset="0"/>
              </a:rPr>
              <a:t>手を挙げて！と認知度を確かめる</a:t>
            </a:r>
            <a:r>
              <a:rPr lang="en-US" altLang="ja-JP" dirty="0">
                <a:latin typeface="Arial" panose="020B0604020202020204" pitchFamily="34" charset="0"/>
              </a:rPr>
              <a:t>｡</a:t>
            </a:r>
          </a:p>
        </p:txBody>
      </p:sp>
    </p:spTree>
    <p:extLst>
      <p:ext uri="{BB962C8B-B14F-4D97-AF65-F5344CB8AC3E}">
        <p14:creationId xmlns:p14="http://schemas.microsoft.com/office/powerpoint/2010/main" val="22715571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54</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リスク工学専攻を知っている人</a:t>
            </a:r>
            <a:r>
              <a:rPr lang="en-US" altLang="ja-JP" dirty="0">
                <a:latin typeface="Arial" panose="020B0604020202020204" pitchFamily="34" charset="0"/>
              </a:rPr>
              <a:t>､</a:t>
            </a:r>
            <a:r>
              <a:rPr lang="ja-JP" altLang="en-US" dirty="0">
                <a:latin typeface="Arial" panose="020B0604020202020204" pitchFamily="34" charset="0"/>
              </a:rPr>
              <a:t>手を挙げて！と認知度を確かめる</a:t>
            </a:r>
            <a:r>
              <a:rPr lang="en-US" altLang="ja-JP" dirty="0">
                <a:latin typeface="Arial" panose="020B0604020202020204" pitchFamily="34" charset="0"/>
              </a:rPr>
              <a:t>｡</a:t>
            </a:r>
          </a:p>
        </p:txBody>
      </p:sp>
    </p:spTree>
    <p:extLst>
      <p:ext uri="{BB962C8B-B14F-4D97-AF65-F5344CB8AC3E}">
        <p14:creationId xmlns:p14="http://schemas.microsoft.com/office/powerpoint/2010/main" val="30957538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55</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リスク工学専攻を知っている人</a:t>
            </a:r>
            <a:r>
              <a:rPr lang="en-US" altLang="ja-JP" dirty="0">
                <a:latin typeface="Arial" panose="020B0604020202020204" pitchFamily="34" charset="0"/>
              </a:rPr>
              <a:t>､</a:t>
            </a:r>
            <a:r>
              <a:rPr lang="ja-JP" altLang="en-US" dirty="0">
                <a:latin typeface="Arial" panose="020B0604020202020204" pitchFamily="34" charset="0"/>
              </a:rPr>
              <a:t>手を挙げて！と認知度を確かめる</a:t>
            </a:r>
            <a:r>
              <a:rPr lang="en-US" altLang="ja-JP" dirty="0">
                <a:latin typeface="Arial" panose="020B0604020202020204" pitchFamily="34" charset="0"/>
              </a:rPr>
              <a:t>｡</a:t>
            </a:r>
          </a:p>
        </p:txBody>
      </p:sp>
    </p:spTree>
    <p:extLst>
      <p:ext uri="{BB962C8B-B14F-4D97-AF65-F5344CB8AC3E}">
        <p14:creationId xmlns:p14="http://schemas.microsoft.com/office/powerpoint/2010/main" val="8053511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56</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つぎに二回目のアンケートを行う</a:t>
            </a:r>
            <a:endParaRPr lang="en-US" altLang="ja-JP" dirty="0">
              <a:latin typeface="Arial" panose="020B0604020202020204" pitchFamily="34" charset="0"/>
            </a:endParaRPr>
          </a:p>
          <a:p>
            <a:pPr eaLnBrk="1" hangingPunct="1"/>
            <a:r>
              <a:rPr lang="en-US" altLang="ja-JP" dirty="0">
                <a:latin typeface="Arial" panose="020B0604020202020204" pitchFamily="34" charset="0"/>
              </a:rPr>
              <a:t>①</a:t>
            </a:r>
            <a:r>
              <a:rPr lang="ja-JP" altLang="en-US" dirty="0">
                <a:latin typeface="Arial" panose="020B0604020202020204" pitchFamily="34" charset="0"/>
              </a:rPr>
              <a:t>二回目のアンケートは１回目とちがって</a:t>
            </a:r>
            <a:endParaRPr lang="en-US" altLang="ja-JP" dirty="0">
              <a:latin typeface="Arial" panose="020B0604020202020204" pitchFamily="34" charset="0"/>
            </a:endParaRPr>
          </a:p>
          <a:p>
            <a:pPr eaLnBrk="1" hangingPunct="1"/>
            <a:r>
              <a:rPr lang="en-US" altLang="ja-JP" dirty="0">
                <a:latin typeface="Arial" panose="020B0604020202020204" pitchFamily="34" charset="0"/>
              </a:rPr>
              <a:t>CT</a:t>
            </a:r>
            <a:r>
              <a:rPr lang="ja-JP" altLang="en-US" dirty="0">
                <a:latin typeface="Arial" panose="020B0604020202020204" pitchFamily="34" charset="0"/>
              </a:rPr>
              <a:t>を通じて再配達による人、環境への悪影響、既存のサービスについて知ることで</a:t>
            </a:r>
            <a:endParaRPr lang="en-US" altLang="ja-JP" dirty="0">
              <a:latin typeface="Arial" panose="020B0604020202020204" pitchFamily="34" charset="0"/>
            </a:endParaRPr>
          </a:p>
          <a:p>
            <a:pPr eaLnBrk="1" hangingPunct="1"/>
            <a:r>
              <a:rPr lang="ja-JP" altLang="en-US" dirty="0">
                <a:latin typeface="Arial" panose="020B0604020202020204" pitchFamily="34" charset="0"/>
              </a:rPr>
              <a:t>学生の再配達への意識、既存サービスの利用意欲の変化があるかと、</a:t>
            </a:r>
            <a:endParaRPr lang="en-US" altLang="ja-JP" dirty="0">
              <a:latin typeface="Arial" panose="020B0604020202020204" pitchFamily="34" charset="0"/>
            </a:endParaRPr>
          </a:p>
          <a:p>
            <a:pPr eaLnBrk="1" hangingPunct="1"/>
            <a:r>
              <a:rPr lang="en-US" altLang="ja-JP" dirty="0">
                <a:latin typeface="Arial" panose="020B0604020202020204" pitchFamily="34" charset="0"/>
              </a:rPr>
              <a:t>②</a:t>
            </a:r>
            <a:r>
              <a:rPr lang="ja-JP" altLang="en-US" dirty="0">
                <a:latin typeface="Arial" panose="020B0604020202020204" pitchFamily="34" charset="0"/>
              </a:rPr>
              <a:t>宅配ロッカー設置についての評価を調査するために行う</a:t>
            </a:r>
            <a:endParaRPr lang="en-US" altLang="ja-JP" dirty="0">
              <a:latin typeface="Arial" panose="020B0604020202020204" pitchFamily="34" charset="0"/>
            </a:endParaRPr>
          </a:p>
          <a:p>
            <a:pPr eaLnBrk="1" hangingPunct="1"/>
            <a:r>
              <a:rPr lang="en-US" altLang="ja-JP" dirty="0">
                <a:latin typeface="Arial" panose="020B0604020202020204" pitchFamily="34" charset="0"/>
              </a:rPr>
              <a:t>③</a:t>
            </a:r>
            <a:r>
              <a:rPr lang="ja-JP" altLang="en-US" dirty="0">
                <a:latin typeface="Arial" panose="020B0604020202020204" pitchFamily="34" charset="0"/>
              </a:rPr>
              <a:t>対象は１回目と同じく２００人程度の学生</a:t>
            </a:r>
            <a:endParaRPr lang="en-US" altLang="ja-JP" dirty="0">
              <a:latin typeface="Arial" panose="020B0604020202020204" pitchFamily="34" charset="0"/>
            </a:endParaRPr>
          </a:p>
          <a:p>
            <a:pPr eaLnBrk="1" hangingPunct="1"/>
            <a:r>
              <a:rPr lang="en-US" altLang="ja-JP" dirty="0">
                <a:latin typeface="Arial" panose="020B0604020202020204" pitchFamily="34" charset="0"/>
              </a:rPr>
              <a:t>④</a:t>
            </a:r>
            <a:r>
              <a:rPr lang="ja-JP" altLang="en-US" dirty="0">
                <a:latin typeface="Arial" panose="020B0604020202020204" pitchFamily="34" charset="0"/>
              </a:rPr>
              <a:t>項目は以下の通り</a:t>
            </a:r>
            <a:endParaRPr lang="en-US" altLang="ja-JP" dirty="0">
              <a:latin typeface="Arial" panose="020B0604020202020204" pitchFamily="34" charset="0"/>
            </a:endParaRPr>
          </a:p>
          <a:p>
            <a:pPr eaLnBrk="1" hangingPunct="1"/>
            <a:r>
              <a:rPr lang="ja-JP" altLang="en-US" dirty="0">
                <a:latin typeface="Arial" panose="020B0604020202020204" pitchFamily="34" charset="0"/>
              </a:rPr>
              <a:t>このアンケートでは</a:t>
            </a:r>
            <a:r>
              <a:rPr lang="en-US" altLang="ja-JP" dirty="0">
                <a:latin typeface="Arial" panose="020B0604020202020204" pitchFamily="34" charset="0"/>
              </a:rPr>
              <a:t>CT</a:t>
            </a:r>
            <a:r>
              <a:rPr lang="ja-JP" altLang="en-US" dirty="0">
                <a:latin typeface="Arial" panose="020B0604020202020204" pitchFamily="34" charset="0"/>
              </a:rPr>
              <a:t>の効果について調べたいので</a:t>
            </a:r>
            <a:endParaRPr lang="en-US" altLang="ja-JP" dirty="0">
              <a:latin typeface="Arial" panose="020B0604020202020204" pitchFamily="34" charset="0"/>
            </a:endParaRPr>
          </a:p>
          <a:p>
            <a:pPr eaLnBrk="1" hangingPunct="1"/>
            <a:r>
              <a:rPr lang="en-US" altLang="ja-JP" dirty="0">
                <a:latin typeface="Arial" panose="020B0604020202020204" pitchFamily="34" charset="0"/>
              </a:rPr>
              <a:t>⑤</a:t>
            </a:r>
            <a:r>
              <a:rPr lang="ja-JP" altLang="en-US" dirty="0">
                <a:latin typeface="Arial" panose="020B0604020202020204" pitchFamily="34" charset="0"/>
              </a:rPr>
              <a:t>対照実験を行います</a:t>
            </a:r>
            <a:endParaRPr lang="en-US" altLang="ja-JP" dirty="0">
              <a:latin typeface="Arial" panose="020B0604020202020204" pitchFamily="34" charset="0"/>
            </a:endParaRPr>
          </a:p>
        </p:txBody>
      </p:sp>
    </p:spTree>
    <p:extLst>
      <p:ext uri="{BB962C8B-B14F-4D97-AF65-F5344CB8AC3E}">
        <p14:creationId xmlns:p14="http://schemas.microsoft.com/office/powerpoint/2010/main" val="11965649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57</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その対照実験の方法せつめい</a:t>
            </a:r>
            <a:endParaRPr lang="en-US" altLang="ja-JP" dirty="0">
              <a:latin typeface="Arial" panose="020B0604020202020204" pitchFamily="34" charset="0"/>
            </a:endParaRPr>
          </a:p>
          <a:p>
            <a:pPr eaLnBrk="1" hangingPunct="1"/>
            <a:r>
              <a:rPr lang="en-US" altLang="ja-JP">
                <a:latin typeface="Arial" panose="020B0604020202020204" pitchFamily="34" charset="0"/>
              </a:rPr>
              <a:t>①CT</a:t>
            </a:r>
            <a:endParaRPr lang="en-US" altLang="ja-JP" dirty="0">
              <a:latin typeface="Arial" panose="020B0604020202020204" pitchFamily="34" charset="0"/>
            </a:endParaRPr>
          </a:p>
        </p:txBody>
      </p:sp>
    </p:spTree>
    <p:extLst>
      <p:ext uri="{BB962C8B-B14F-4D97-AF65-F5344CB8AC3E}">
        <p14:creationId xmlns:p14="http://schemas.microsoft.com/office/powerpoint/2010/main" val="2785599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58</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次に宅配サービスを学生がどのように利用しているかを質問。</a:t>
            </a:r>
            <a:endParaRPr lang="en-US" altLang="ja-JP" dirty="0">
              <a:latin typeface="Arial" panose="020B0604020202020204" pitchFamily="34" charset="0"/>
            </a:endParaRPr>
          </a:p>
          <a:p>
            <a:pPr eaLnBrk="1" hangingPunct="1"/>
            <a:r>
              <a:rPr lang="ja-JP" altLang="en-US" dirty="0">
                <a:latin typeface="Arial" panose="020B0604020202020204" pitchFamily="34" charset="0"/>
              </a:rPr>
              <a:t>これも基本的には学生の現状把握</a:t>
            </a:r>
            <a:r>
              <a:rPr lang="en-US" altLang="ja-JP" dirty="0">
                <a:latin typeface="Arial" panose="020B0604020202020204" pitchFamily="34" charset="0"/>
              </a:rPr>
              <a:t>A</a:t>
            </a:r>
          </a:p>
          <a:p>
            <a:pPr eaLnBrk="1" hangingPunct="1"/>
            <a:r>
              <a:rPr lang="ja-JP" altLang="en-US" dirty="0">
                <a:latin typeface="Arial" panose="020B0604020202020204" pitchFamily="34" charset="0"/>
              </a:rPr>
              <a:t>利用の有無、頻度はコミュニケーションツールにも使えるから</a:t>
            </a:r>
            <a:r>
              <a:rPr lang="en-US" altLang="ja-JP" dirty="0">
                <a:latin typeface="Arial" panose="020B0604020202020204" pitchFamily="34" charset="0"/>
              </a:rPr>
              <a:t>C</a:t>
            </a:r>
          </a:p>
          <a:p>
            <a:pPr eaLnBrk="1" hangingPunct="1"/>
            <a:r>
              <a:rPr lang="ja-JP" altLang="en-US" dirty="0">
                <a:latin typeface="Arial" panose="020B0604020202020204" pitchFamily="34" charset="0"/>
              </a:rPr>
              <a:t>荷物のサイズはロッカー設置となったときに</a:t>
            </a:r>
            <a:endParaRPr lang="en-US" altLang="ja-JP" dirty="0">
              <a:latin typeface="Arial" panose="020B0604020202020204" pitchFamily="34" charset="0"/>
            </a:endParaRPr>
          </a:p>
          <a:p>
            <a:pPr eaLnBrk="1" hangingPunct="1"/>
            <a:r>
              <a:rPr lang="ja-JP" altLang="en-US" dirty="0">
                <a:latin typeface="Arial" panose="020B0604020202020204" pitchFamily="34" charset="0"/>
              </a:rPr>
              <a:t>どんなサイズのロッカーが需要があるか、参考にする。これが</a:t>
            </a:r>
            <a:r>
              <a:rPr lang="en-US" altLang="ja-JP" dirty="0">
                <a:latin typeface="Arial" panose="020B0604020202020204" pitchFamily="34" charset="0"/>
              </a:rPr>
              <a:t>B</a:t>
            </a:r>
          </a:p>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13059155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59</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つぎ再配達について。</a:t>
            </a:r>
            <a:endParaRPr lang="en-US" altLang="ja-JP" dirty="0">
              <a:latin typeface="Arial" panose="020B0604020202020204" pitchFamily="34" charset="0"/>
            </a:endParaRPr>
          </a:p>
          <a:p>
            <a:pPr eaLnBrk="1" hangingPunct="1"/>
            <a:r>
              <a:rPr lang="ja-JP" altLang="en-US" dirty="0">
                <a:latin typeface="Arial" panose="020B0604020202020204" pitchFamily="34" charset="0"/>
              </a:rPr>
              <a:t>ここで学生の再配達の経験などの現状と</a:t>
            </a:r>
            <a:endParaRPr lang="en-US" altLang="ja-JP" dirty="0">
              <a:latin typeface="Arial" panose="020B0604020202020204" pitchFamily="34" charset="0"/>
            </a:endParaRPr>
          </a:p>
          <a:p>
            <a:pPr eaLnBrk="1" hangingPunct="1"/>
            <a:r>
              <a:rPr lang="ja-JP" altLang="en-US" dirty="0">
                <a:latin typeface="Arial" panose="020B0604020202020204" pitchFamily="34" charset="0"/>
              </a:rPr>
              <a:t>再配達に対する意識を聞く。</a:t>
            </a:r>
            <a:endParaRPr lang="en-US" altLang="ja-JP" dirty="0">
              <a:latin typeface="Arial" panose="020B0604020202020204" pitchFamily="34" charset="0"/>
            </a:endParaRPr>
          </a:p>
          <a:p>
            <a:pPr eaLnBrk="1" hangingPunct="1"/>
            <a:r>
              <a:rPr lang="ja-JP" altLang="en-US" dirty="0">
                <a:latin typeface="Arial" panose="020B0604020202020204" pitchFamily="34" charset="0"/>
              </a:rPr>
              <a:t>意識については</a:t>
            </a:r>
            <a:endParaRPr lang="en-US" altLang="ja-JP" dirty="0">
              <a:latin typeface="Arial" panose="020B0604020202020204" pitchFamily="34" charset="0"/>
            </a:endParaRPr>
          </a:p>
          <a:p>
            <a:pPr eaLnBrk="1" hangingPunct="1"/>
            <a:r>
              <a:rPr lang="ja-JP" altLang="en-US" dirty="0">
                <a:latin typeface="Arial" panose="020B0604020202020204" pitchFamily="34" charset="0"/>
              </a:rPr>
              <a:t>「ならないようにしようと思うか」　行動意図、「ならないようにすべきか」個人的規範</a:t>
            </a:r>
            <a:endParaRPr lang="en-US" altLang="ja-JP" dirty="0">
              <a:latin typeface="Arial" panose="020B0604020202020204" pitchFamily="34" charset="0"/>
            </a:endParaRPr>
          </a:p>
          <a:p>
            <a:pPr eaLnBrk="1" hangingPunct="1"/>
            <a:r>
              <a:rPr lang="ja-JP" altLang="en-US" dirty="0">
                <a:latin typeface="Arial" panose="020B0604020202020204" pitchFamily="34" charset="0"/>
              </a:rPr>
              <a:t>「周りの学生・世間の人はならないようにしてると思うか」記述的規範</a:t>
            </a:r>
            <a:endParaRPr lang="en-US" altLang="ja-JP" dirty="0">
              <a:latin typeface="Arial" panose="020B0604020202020204" pitchFamily="34" charset="0"/>
            </a:endParaRPr>
          </a:p>
          <a:p>
            <a:pPr eaLnBrk="1" hangingPunct="1"/>
            <a:r>
              <a:rPr lang="ja-JP" altLang="en-US" dirty="0">
                <a:latin typeface="Arial" panose="020B0604020202020204" pitchFamily="34" charset="0"/>
              </a:rPr>
              <a:t>「世間は自分が自分に対してならないようにすべきと思ってるか」命令的規範</a:t>
            </a:r>
            <a:endParaRPr lang="en-US" altLang="ja-JP" dirty="0">
              <a:latin typeface="Arial" panose="020B0604020202020204" pitchFamily="34" charset="0"/>
            </a:endParaRPr>
          </a:p>
          <a:p>
            <a:pPr eaLnBrk="1" hangingPunct="1"/>
            <a:r>
              <a:rPr lang="ja-JP" altLang="en-US" dirty="0">
                <a:latin typeface="Arial" panose="020B0604020202020204" pitchFamily="34" charset="0"/>
              </a:rPr>
              <a:t>「配達人に対して申し訳ないか」「環境に悪いと思ってるか」罪悪感</a:t>
            </a:r>
            <a:endParaRPr lang="en-US" altLang="ja-JP" dirty="0">
              <a:latin typeface="Arial" panose="020B0604020202020204" pitchFamily="34" charset="0"/>
            </a:endParaRPr>
          </a:p>
          <a:p>
            <a:pPr eaLnBrk="1" hangingPunct="1"/>
            <a:r>
              <a:rPr lang="ja-JP" altLang="en-US" dirty="0">
                <a:latin typeface="Arial" panose="020B0604020202020204" pitchFamily="34" charset="0"/>
              </a:rPr>
              <a:t>といった質問。</a:t>
            </a:r>
            <a:endParaRPr lang="en-US" altLang="ja-JP" dirty="0">
              <a:latin typeface="Arial" panose="020B0604020202020204" pitchFamily="34" charset="0"/>
            </a:endParaRPr>
          </a:p>
        </p:txBody>
      </p:sp>
    </p:spTree>
    <p:extLst>
      <p:ext uri="{BB962C8B-B14F-4D97-AF65-F5344CB8AC3E}">
        <p14:creationId xmlns:p14="http://schemas.microsoft.com/office/powerpoint/2010/main" val="282907566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60</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つぎ再配達について。</a:t>
            </a:r>
            <a:endParaRPr lang="en-US" altLang="ja-JP" dirty="0">
              <a:latin typeface="Arial" panose="020B0604020202020204" pitchFamily="34" charset="0"/>
            </a:endParaRPr>
          </a:p>
          <a:p>
            <a:pPr eaLnBrk="1" hangingPunct="1"/>
            <a:r>
              <a:rPr lang="ja-JP" altLang="en-US" dirty="0">
                <a:latin typeface="Arial" panose="020B0604020202020204" pitchFamily="34" charset="0"/>
              </a:rPr>
              <a:t>ここで学生の再配達の経験などの現状と</a:t>
            </a:r>
            <a:endParaRPr lang="en-US" altLang="ja-JP" dirty="0">
              <a:latin typeface="Arial" panose="020B0604020202020204" pitchFamily="34" charset="0"/>
            </a:endParaRPr>
          </a:p>
          <a:p>
            <a:pPr eaLnBrk="1" hangingPunct="1"/>
            <a:r>
              <a:rPr lang="ja-JP" altLang="en-US" dirty="0">
                <a:latin typeface="Arial" panose="020B0604020202020204" pitchFamily="34" charset="0"/>
              </a:rPr>
              <a:t>再配達に対する意識を聞く。</a:t>
            </a:r>
            <a:endParaRPr lang="en-US" altLang="ja-JP" dirty="0">
              <a:latin typeface="Arial" panose="020B0604020202020204" pitchFamily="34" charset="0"/>
            </a:endParaRPr>
          </a:p>
          <a:p>
            <a:pPr eaLnBrk="1" hangingPunct="1"/>
            <a:r>
              <a:rPr lang="ja-JP" altLang="en-US" dirty="0">
                <a:latin typeface="Arial" panose="020B0604020202020204" pitchFamily="34" charset="0"/>
              </a:rPr>
              <a:t>意識については</a:t>
            </a:r>
            <a:endParaRPr lang="en-US" altLang="ja-JP" dirty="0">
              <a:latin typeface="Arial" panose="020B0604020202020204" pitchFamily="34" charset="0"/>
            </a:endParaRPr>
          </a:p>
          <a:p>
            <a:pPr eaLnBrk="1" hangingPunct="1"/>
            <a:r>
              <a:rPr lang="ja-JP" altLang="en-US" dirty="0">
                <a:latin typeface="Arial" panose="020B0604020202020204" pitchFamily="34" charset="0"/>
              </a:rPr>
              <a:t>「ならないようにしようと思うか」　行動意図、「ならないようにすべきか」個人的規範</a:t>
            </a:r>
            <a:endParaRPr lang="en-US" altLang="ja-JP" dirty="0">
              <a:latin typeface="Arial" panose="020B0604020202020204" pitchFamily="34" charset="0"/>
            </a:endParaRPr>
          </a:p>
          <a:p>
            <a:pPr eaLnBrk="1" hangingPunct="1"/>
            <a:r>
              <a:rPr lang="ja-JP" altLang="en-US" dirty="0">
                <a:latin typeface="Arial" panose="020B0604020202020204" pitchFamily="34" charset="0"/>
              </a:rPr>
              <a:t>「周りの学生・世間の人はならないようにしてると思うか」記述的規範</a:t>
            </a:r>
            <a:endParaRPr lang="en-US" altLang="ja-JP" dirty="0">
              <a:latin typeface="Arial" panose="020B0604020202020204" pitchFamily="34" charset="0"/>
            </a:endParaRPr>
          </a:p>
          <a:p>
            <a:pPr eaLnBrk="1" hangingPunct="1"/>
            <a:r>
              <a:rPr lang="ja-JP" altLang="en-US" dirty="0">
                <a:latin typeface="Arial" panose="020B0604020202020204" pitchFamily="34" charset="0"/>
              </a:rPr>
              <a:t>「世間は自分が自分に対してならないようにすべきと思ってるか」命令的規範</a:t>
            </a:r>
            <a:endParaRPr lang="en-US" altLang="ja-JP" dirty="0">
              <a:latin typeface="Arial" panose="020B0604020202020204" pitchFamily="34" charset="0"/>
            </a:endParaRPr>
          </a:p>
          <a:p>
            <a:pPr eaLnBrk="1" hangingPunct="1"/>
            <a:r>
              <a:rPr lang="ja-JP" altLang="en-US" dirty="0">
                <a:latin typeface="Arial" panose="020B0604020202020204" pitchFamily="34" charset="0"/>
              </a:rPr>
              <a:t>「配達人に対して申し訳ないか」「環境に悪いと思ってるか」罪悪感</a:t>
            </a:r>
            <a:endParaRPr lang="en-US" altLang="ja-JP" dirty="0">
              <a:latin typeface="Arial" panose="020B0604020202020204" pitchFamily="34" charset="0"/>
            </a:endParaRPr>
          </a:p>
          <a:p>
            <a:pPr eaLnBrk="1" hangingPunct="1"/>
            <a:r>
              <a:rPr lang="ja-JP" altLang="en-US" dirty="0">
                <a:latin typeface="Arial" panose="020B0604020202020204" pitchFamily="34" charset="0"/>
              </a:rPr>
              <a:t>といった質問。</a:t>
            </a:r>
            <a:endParaRPr lang="en-US" altLang="ja-JP" dirty="0">
              <a:latin typeface="Arial" panose="020B0604020202020204" pitchFamily="34" charset="0"/>
            </a:endParaRPr>
          </a:p>
        </p:txBody>
      </p:sp>
    </p:spTree>
    <p:extLst>
      <p:ext uri="{BB962C8B-B14F-4D97-AF65-F5344CB8AC3E}">
        <p14:creationId xmlns:p14="http://schemas.microsoft.com/office/powerpoint/2010/main" val="33648592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61</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既存の受取サービスの認知度を調べるための質問</a:t>
            </a:r>
            <a:endParaRPr lang="en-US" altLang="ja-JP" dirty="0">
              <a:latin typeface="Arial" panose="020B0604020202020204" pitchFamily="34" charset="0"/>
            </a:endParaRPr>
          </a:p>
          <a:p>
            <a:pPr eaLnBrk="1" hangingPunct="1"/>
            <a:r>
              <a:rPr lang="ja-JP" altLang="en-US" dirty="0">
                <a:latin typeface="Arial" panose="020B0604020202020204" pitchFamily="34" charset="0"/>
              </a:rPr>
              <a:t>どのサービスの認知度が高いか、低いか</a:t>
            </a:r>
            <a:endParaRPr lang="en-US" altLang="ja-JP" dirty="0">
              <a:latin typeface="Arial" panose="020B0604020202020204" pitchFamily="34" charset="0"/>
            </a:endParaRPr>
          </a:p>
          <a:p>
            <a:pPr eaLnBrk="1" hangingPunct="1"/>
            <a:r>
              <a:rPr lang="ja-JP" altLang="en-US" dirty="0">
                <a:latin typeface="Arial" panose="020B0604020202020204" pitchFamily="34" charset="0"/>
              </a:rPr>
              <a:t>どのサービスが学生にうけそうか</a:t>
            </a:r>
            <a:endParaRPr lang="en-US" altLang="ja-JP" dirty="0">
              <a:latin typeface="Arial" panose="020B0604020202020204" pitchFamily="34" charset="0"/>
            </a:endParaRPr>
          </a:p>
          <a:p>
            <a:pPr eaLnBrk="1" hangingPunct="1"/>
            <a:r>
              <a:rPr lang="ja-JP" altLang="en-US" dirty="0">
                <a:latin typeface="Arial" panose="020B0604020202020204" pitchFamily="34" charset="0"/>
              </a:rPr>
              <a:t>調べて、現状把握して、コミュニケーションツールの内容にも生かす</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a:p>
            <a:pPr eaLnBrk="1" hangingPunct="1"/>
            <a:r>
              <a:rPr lang="ja-JP" altLang="en-US" dirty="0">
                <a:latin typeface="Arial" panose="020B0604020202020204" pitchFamily="34" charset="0"/>
              </a:rPr>
              <a:t>利用したことある人には便利かどうか実際の声も調査。</a:t>
            </a:r>
            <a:endParaRPr lang="en-US" altLang="ja-JP" dirty="0">
              <a:latin typeface="Arial" panose="020B0604020202020204" pitchFamily="34" charset="0"/>
            </a:endParaRPr>
          </a:p>
          <a:p>
            <a:pPr eaLnBrk="1" hangingPunct="1"/>
            <a:r>
              <a:rPr lang="ja-JP" altLang="en-US" dirty="0">
                <a:latin typeface="Arial" panose="020B0604020202020204" pitchFamily="34" charset="0"/>
              </a:rPr>
              <a:t>便利ならばその理由、不便ならばその理由を書いてもらい改善点をさぐる。</a:t>
            </a:r>
            <a:endParaRPr lang="en-US" altLang="ja-JP" dirty="0">
              <a:latin typeface="Arial" panose="020B0604020202020204" pitchFamily="34" charset="0"/>
            </a:endParaRPr>
          </a:p>
        </p:txBody>
      </p:sp>
    </p:spTree>
    <p:extLst>
      <p:ext uri="{BB962C8B-B14F-4D97-AF65-F5344CB8AC3E}">
        <p14:creationId xmlns:p14="http://schemas.microsoft.com/office/powerpoint/2010/main" val="35676734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ja-JP" dirty="0">
                <a:latin typeface="Arial" panose="020B0604020202020204" pitchFamily="34" charset="0"/>
              </a:rPr>
              <a:t>①</a:t>
            </a:r>
            <a:r>
              <a:rPr lang="ja-JP" altLang="en-US" dirty="0">
                <a:latin typeface="Arial" panose="020B0604020202020204" pitchFamily="34" charset="0"/>
              </a:rPr>
              <a:t>近年、インターネットやスマホの広い普及・少子高齢化によるお年寄りなどの買い物難民の増加により</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endParaRPr lang="en-US" altLang="ja-JP" dirty="0">
              <a:latin typeface="Arial" panose="020B0604020202020204" pitchFamily="34" charset="0"/>
            </a:endParaRPr>
          </a:p>
          <a:p>
            <a:pPr eaLnBrk="1" hangingPunct="1"/>
            <a:r>
              <a:rPr lang="en-US" altLang="ja-JP" dirty="0">
                <a:latin typeface="Arial" panose="020B0604020202020204" pitchFamily="34" charset="0"/>
              </a:rPr>
              <a:t>②</a:t>
            </a:r>
            <a:r>
              <a:rPr lang="ja-JP" altLang="en-US" dirty="0">
                <a:latin typeface="Arial" panose="020B0604020202020204" pitchFamily="34" charset="0"/>
              </a:rPr>
              <a:t>ネット通販の利用量が急成長を続けている。</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r>
              <a:rPr lang="ja-JP" altLang="en-US" dirty="0">
                <a:latin typeface="Arial" panose="020B0604020202020204" pitchFamily="34" charset="0"/>
              </a:rPr>
              <a:t>いつでもどこでも買い物ができる便利な時代。（消費者にとっては）</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a:p>
            <a:pPr eaLnBrk="1" hangingPunct="1"/>
            <a:r>
              <a:rPr lang="ja-JP" altLang="en-US" dirty="0">
                <a:latin typeface="Arial" panose="020B0604020202020204" pitchFamily="34" charset="0"/>
              </a:rPr>
              <a:t>しかし</a:t>
            </a:r>
            <a:endParaRPr lang="en-US" altLang="ja-JP" dirty="0">
              <a:latin typeface="Arial" panose="020B0604020202020204" pitchFamily="34" charset="0"/>
            </a:endParaRPr>
          </a:p>
          <a:p>
            <a:pPr eaLnBrk="1" hangingPunct="1"/>
            <a:r>
              <a:rPr lang="en-US" altLang="ja-JP" dirty="0">
                <a:latin typeface="Arial" panose="020B0604020202020204" pitchFamily="34" charset="0"/>
              </a:rPr>
              <a:t>③</a:t>
            </a:r>
            <a:r>
              <a:rPr lang="ja-JP" altLang="en-US" dirty="0">
                <a:latin typeface="Arial" panose="020B0604020202020204" pitchFamily="34" charset="0"/>
              </a:rPr>
              <a:t>宅配荷物の急増により宅配業界では</a:t>
            </a:r>
            <a:r>
              <a:rPr lang="en-US" altLang="ja-JP" dirty="0">
                <a:latin typeface="Arial" panose="020B0604020202020204" pitchFamily="34" charset="0"/>
              </a:rPr>
              <a:t>④</a:t>
            </a:r>
            <a:r>
              <a:rPr lang="ja-JP" altLang="en-US" dirty="0">
                <a:latin typeface="Arial" panose="020B0604020202020204" pitchFamily="34" charset="0"/>
              </a:rPr>
              <a:t>問題が深刻化</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r>
              <a:rPr lang="ja-JP" altLang="en-US" dirty="0">
                <a:latin typeface="Arial" panose="020B0604020202020204" pitchFamily="34" charset="0"/>
              </a:rPr>
              <a:t>なかでも再配達に関する問題がもっとも重く受け止められている。</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6</a:t>
            </a:fld>
            <a:endParaRPr lang="en-US" altLang="ja-JP">
              <a:solidFill>
                <a:srgbClr val="000000"/>
              </a:solidFill>
            </a:endParaRPr>
          </a:p>
        </p:txBody>
      </p:sp>
    </p:spTree>
    <p:extLst>
      <p:ext uri="{BB962C8B-B14F-4D97-AF65-F5344CB8AC3E}">
        <p14:creationId xmlns:p14="http://schemas.microsoft.com/office/powerpoint/2010/main" val="5143329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62</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ロッカー設置を検討するための情報あつめ</a:t>
            </a:r>
            <a:endParaRPr lang="en-US" altLang="ja-JP" dirty="0">
              <a:latin typeface="Arial" panose="020B0604020202020204" pitchFamily="34" charset="0"/>
            </a:endParaRPr>
          </a:p>
          <a:p>
            <a:pPr eaLnBrk="1" hangingPunct="1"/>
            <a:r>
              <a:rPr lang="ja-JP" altLang="en-US" dirty="0">
                <a:latin typeface="Arial" panose="020B0604020202020204" pitchFamily="34" charset="0"/>
              </a:rPr>
              <a:t>利用したいか、その場所の希望をきいて</a:t>
            </a:r>
            <a:endParaRPr lang="en-US" altLang="ja-JP" dirty="0">
              <a:latin typeface="Arial" panose="020B0604020202020204" pitchFamily="34" charset="0"/>
            </a:endParaRPr>
          </a:p>
          <a:p>
            <a:pPr eaLnBrk="1" hangingPunct="1"/>
            <a:r>
              <a:rPr lang="ja-JP" altLang="en-US" dirty="0">
                <a:latin typeface="Arial" panose="020B0604020202020204" pitchFamily="34" charset="0"/>
              </a:rPr>
              <a:t>検討すべきか、するなら設置場所の参考に　だから</a:t>
            </a:r>
            <a:r>
              <a:rPr lang="en-US" altLang="ja-JP" dirty="0">
                <a:latin typeface="Arial" panose="020B0604020202020204" pitchFamily="34" charset="0"/>
              </a:rPr>
              <a:t>B</a:t>
            </a:r>
          </a:p>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141421312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964D610-D2DE-4455-8039-BA1F8A46A9D5}" type="slidenum">
              <a:rPr lang="en-US" altLang="ja-JP" smtClean="0">
                <a:solidFill>
                  <a:srgbClr val="000000"/>
                </a:solidFill>
              </a:rPr>
              <a:pPr/>
              <a:t>63</a:t>
            </a:fld>
            <a:endParaRPr lang="en-US" altLang="ja-JP">
              <a:solidFill>
                <a:srgbClr val="000000"/>
              </a:solidFill>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どのサービスが有効かを質問</a:t>
            </a:r>
            <a:endParaRPr lang="en-US" altLang="ja-JP" dirty="0">
              <a:latin typeface="Arial" panose="020B0604020202020204" pitchFamily="34" charset="0"/>
            </a:endParaRPr>
          </a:p>
          <a:p>
            <a:pPr eaLnBrk="1" hangingPunct="1"/>
            <a:r>
              <a:rPr lang="ja-JP" altLang="en-US" dirty="0">
                <a:latin typeface="Arial" panose="020B0604020202020204" pitchFamily="34" charset="0"/>
              </a:rPr>
              <a:t>４で聞いた６つのサービスが多数の場合はコミュニケーションツールに活用するから</a:t>
            </a:r>
            <a:r>
              <a:rPr lang="en-US" altLang="ja-JP" dirty="0">
                <a:latin typeface="Arial" panose="020B0604020202020204" pitchFamily="34" charset="0"/>
              </a:rPr>
              <a:t>C</a:t>
            </a:r>
          </a:p>
          <a:p>
            <a:pPr eaLnBrk="1" hangingPunct="1"/>
            <a:r>
              <a:rPr lang="ja-JP" altLang="en-US" dirty="0">
                <a:latin typeface="Arial" panose="020B0604020202020204" pitchFamily="34" charset="0"/>
              </a:rPr>
              <a:t>宅配ロッカー受取が多数の場合はロッカー設置を推し進める根拠となるから</a:t>
            </a:r>
            <a:r>
              <a:rPr lang="en-US" altLang="ja-JP" dirty="0">
                <a:latin typeface="Arial" panose="020B0604020202020204" pitchFamily="34" charset="0"/>
              </a:rPr>
              <a:t>B</a:t>
            </a:r>
          </a:p>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231434837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F79C42A7-F687-4D3B-89A3-6D5CD082F35B}" type="slidenum">
              <a:rPr lang="en-US" altLang="ja-JP" smtClean="0">
                <a:solidFill>
                  <a:srgbClr val="000000"/>
                </a:solidFill>
              </a:rPr>
              <a:pPr/>
              <a:t>64</a:t>
            </a:fld>
            <a:endParaRPr lang="en-US" altLang="ja-JP">
              <a:solidFill>
                <a:srgbClr val="000000"/>
              </a:solidFill>
            </a:endParaRPr>
          </a:p>
        </p:txBody>
      </p:sp>
      <p:sp>
        <p:nvSpPr>
          <p:cNvPr id="275459" name="Rectangle 2"/>
          <p:cNvSpPr>
            <a:spLocks noGrp="1" noRot="1" noChangeAspect="1" noChangeArrowheads="1" noTextEdit="1"/>
          </p:cNvSpPr>
          <p:nvPr>
            <p:ph type="sldImg"/>
          </p:nvPr>
        </p:nvSpPr>
        <p:spPr>
          <a:xfrm>
            <a:off x="915988" y="744538"/>
            <a:ext cx="4965700" cy="3724275"/>
          </a:xfrm>
          <a:ln/>
        </p:spPr>
      </p:sp>
      <p:sp>
        <p:nvSpPr>
          <p:cNvPr id="275460" name="Rectangle 3"/>
          <p:cNvSpPr>
            <a:spLocks noGrp="1" noChangeArrowheads="1"/>
          </p:cNvSpPr>
          <p:nvPr>
            <p:ph type="body" idx="1"/>
          </p:nvPr>
        </p:nvSpPr>
        <p:spPr>
          <a:xfrm>
            <a:off x="677863" y="4714875"/>
            <a:ext cx="5440362"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これほど環境にも人にも影響をおよぼす再配達</a:t>
            </a:r>
            <a:endParaRPr lang="en-US" altLang="ja-JP" dirty="0">
              <a:latin typeface="Arial" panose="020B0604020202020204" pitchFamily="34" charset="0"/>
            </a:endParaRPr>
          </a:p>
          <a:p>
            <a:pPr eaLnBrk="1" hangingPunct="1"/>
            <a:r>
              <a:rPr lang="ja-JP" altLang="en-US" dirty="0">
                <a:latin typeface="Arial" panose="020B0604020202020204" pitchFamily="34" charset="0"/>
              </a:rPr>
              <a:t>つくば大生の現状はどうか</a:t>
            </a:r>
            <a:endParaRPr lang="en-US" altLang="ja-JP" dirty="0">
              <a:latin typeface="Arial" panose="020B0604020202020204" pitchFamily="34" charset="0"/>
            </a:endParaRPr>
          </a:p>
          <a:p>
            <a:pPr eaLnBrk="1" hangingPunct="1"/>
            <a:r>
              <a:rPr lang="en-US" altLang="ja-JP" dirty="0">
                <a:latin typeface="Arial" panose="020B0604020202020204" pitchFamily="34" charset="0"/>
              </a:rPr>
              <a:t>①</a:t>
            </a:r>
            <a:r>
              <a:rPr lang="ja-JP" altLang="en-US" dirty="0">
                <a:latin typeface="Arial" panose="020B0604020202020204" pitchFamily="34" charset="0"/>
              </a:rPr>
              <a:t>きいてみました</a:t>
            </a:r>
            <a:endParaRPr lang="en-US" altLang="ja-JP" dirty="0">
              <a:latin typeface="Arial" panose="020B0604020202020204" pitchFamily="34" charset="0"/>
            </a:endParaRPr>
          </a:p>
          <a:p>
            <a:pPr eaLnBrk="1" hangingPunct="1"/>
            <a:r>
              <a:rPr lang="en-US" altLang="ja-JP" dirty="0">
                <a:latin typeface="Arial" panose="020B0604020202020204" pitchFamily="34" charset="0"/>
              </a:rPr>
              <a:t>②○○</a:t>
            </a:r>
            <a:r>
              <a:rPr lang="ja-JP" altLang="en-US" dirty="0">
                <a:latin typeface="Arial" panose="020B0604020202020204" pitchFamily="34" charset="0"/>
              </a:rPr>
              <a:t>パーセント！</a:t>
            </a:r>
            <a:endParaRPr lang="en-US" altLang="ja-JP" dirty="0">
              <a:latin typeface="Arial" panose="020B0604020202020204" pitchFamily="34" charset="0"/>
            </a:endParaRPr>
          </a:p>
          <a:p>
            <a:pPr eaLnBrk="1" hangingPunct="1"/>
            <a:r>
              <a:rPr lang="en-US" altLang="ja-JP" dirty="0">
                <a:latin typeface="Arial" panose="020B0604020202020204" pitchFamily="34" charset="0"/>
              </a:rPr>
              <a:t>③</a:t>
            </a:r>
            <a:r>
              <a:rPr lang="ja-JP" altLang="en-US" dirty="0">
                <a:latin typeface="Arial" panose="020B0604020202020204" pitchFamily="34" charset="0"/>
              </a:rPr>
              <a:t>理由として「昼間ほとんど家にいられない」。</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r>
              <a:rPr lang="ja-JP" altLang="en-US" dirty="0">
                <a:latin typeface="Arial" panose="020B0604020202020204" pitchFamily="34" charset="0"/>
              </a:rPr>
              <a:t>いそがしく人によって、日によってスケジュールがめまぐるしく変わる大学生</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r>
              <a:rPr lang="ja-JP" altLang="en-US" dirty="0">
                <a:latin typeface="Arial" panose="020B0604020202020204" pitchFamily="34" charset="0"/>
              </a:rPr>
              <a:t>一回で受け取ることがむずかしい。</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4291247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ja-JP" dirty="0">
                <a:latin typeface="Arial" panose="020B0604020202020204" pitchFamily="34" charset="0"/>
              </a:rPr>
              <a:t>①</a:t>
            </a:r>
            <a:r>
              <a:rPr lang="ja-JP" altLang="en-US" dirty="0">
                <a:latin typeface="Arial" panose="020B0604020202020204" pitchFamily="34" charset="0"/>
              </a:rPr>
              <a:t>近年、インターネットやスマホの広い普及・少子高齢化によるお年寄りなどの買い物難民の増加により</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endParaRPr lang="en-US" altLang="ja-JP" dirty="0">
              <a:latin typeface="Arial" panose="020B0604020202020204" pitchFamily="34" charset="0"/>
            </a:endParaRPr>
          </a:p>
          <a:p>
            <a:pPr eaLnBrk="1" hangingPunct="1"/>
            <a:r>
              <a:rPr lang="en-US" altLang="ja-JP" dirty="0">
                <a:latin typeface="Arial" panose="020B0604020202020204" pitchFamily="34" charset="0"/>
              </a:rPr>
              <a:t>②</a:t>
            </a:r>
            <a:r>
              <a:rPr lang="ja-JP" altLang="en-US" dirty="0">
                <a:latin typeface="Arial" panose="020B0604020202020204" pitchFamily="34" charset="0"/>
              </a:rPr>
              <a:t>ネット通販の利用量が急成長を続けている。</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r>
              <a:rPr lang="ja-JP" altLang="en-US" dirty="0">
                <a:latin typeface="Arial" panose="020B0604020202020204" pitchFamily="34" charset="0"/>
              </a:rPr>
              <a:t>いつでもどこでも買い物ができる便利な時代。（消費者にとっては）</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a:p>
            <a:pPr eaLnBrk="1" hangingPunct="1"/>
            <a:r>
              <a:rPr lang="ja-JP" altLang="en-US" dirty="0">
                <a:latin typeface="Arial" panose="020B0604020202020204" pitchFamily="34" charset="0"/>
              </a:rPr>
              <a:t>しかし</a:t>
            </a:r>
            <a:endParaRPr lang="en-US" altLang="ja-JP" dirty="0">
              <a:latin typeface="Arial" panose="020B0604020202020204" pitchFamily="34" charset="0"/>
            </a:endParaRPr>
          </a:p>
          <a:p>
            <a:pPr eaLnBrk="1" hangingPunct="1"/>
            <a:r>
              <a:rPr lang="en-US" altLang="ja-JP" dirty="0">
                <a:latin typeface="Arial" panose="020B0604020202020204" pitchFamily="34" charset="0"/>
              </a:rPr>
              <a:t>③</a:t>
            </a:r>
            <a:r>
              <a:rPr lang="ja-JP" altLang="en-US" dirty="0">
                <a:latin typeface="Arial" panose="020B0604020202020204" pitchFamily="34" charset="0"/>
              </a:rPr>
              <a:t>宅配荷物の急増により宅配業界では</a:t>
            </a:r>
            <a:r>
              <a:rPr lang="en-US" altLang="ja-JP" dirty="0">
                <a:latin typeface="Arial" panose="020B0604020202020204" pitchFamily="34" charset="0"/>
              </a:rPr>
              <a:t>④</a:t>
            </a:r>
            <a:r>
              <a:rPr lang="ja-JP" altLang="en-US" dirty="0">
                <a:latin typeface="Arial" panose="020B0604020202020204" pitchFamily="34" charset="0"/>
              </a:rPr>
              <a:t>問題が深刻化</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r>
              <a:rPr lang="ja-JP" altLang="en-US" dirty="0">
                <a:latin typeface="Arial" panose="020B0604020202020204" pitchFamily="34" charset="0"/>
              </a:rPr>
              <a:t>なかでも再配達に関する問題がもっとも重く受け止められている。</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7</a:t>
            </a:fld>
            <a:endParaRPr lang="en-US" altLang="ja-JP">
              <a:solidFill>
                <a:srgbClr val="000000"/>
              </a:solidFill>
            </a:endParaRPr>
          </a:p>
        </p:txBody>
      </p:sp>
    </p:spTree>
    <p:extLst>
      <p:ext uri="{BB962C8B-B14F-4D97-AF65-F5344CB8AC3E}">
        <p14:creationId xmlns:p14="http://schemas.microsoft.com/office/powerpoint/2010/main" val="3595938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 イメージ プレースホルダ 1"/>
          <p:cNvSpPr>
            <a:spLocks noGrp="1" noRot="1" noChangeAspect="1" noTextEdit="1"/>
          </p:cNvSpPr>
          <p:nvPr>
            <p:ph type="sldImg"/>
          </p:nvPr>
        </p:nvSpPr>
        <p:spPr>
          <a:ln/>
        </p:spPr>
      </p:sp>
      <p:sp>
        <p:nvSpPr>
          <p:cNvPr id="2795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ja-JP" dirty="0">
                <a:latin typeface="Arial" panose="020B0604020202020204" pitchFamily="34" charset="0"/>
              </a:rPr>
              <a:t>①</a:t>
            </a:r>
            <a:r>
              <a:rPr lang="ja-JP" altLang="en-US" dirty="0">
                <a:latin typeface="Arial" panose="020B0604020202020204" pitchFamily="34" charset="0"/>
              </a:rPr>
              <a:t>近年、インターネットやスマホの広い普及・少子高齢化によるお年寄りなどの買い物難民の増加により</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endParaRPr lang="en-US" altLang="ja-JP" dirty="0">
              <a:latin typeface="Arial" panose="020B0604020202020204" pitchFamily="34" charset="0"/>
            </a:endParaRPr>
          </a:p>
          <a:p>
            <a:pPr eaLnBrk="1" hangingPunct="1"/>
            <a:r>
              <a:rPr lang="en-US" altLang="ja-JP" dirty="0">
                <a:latin typeface="Arial" panose="020B0604020202020204" pitchFamily="34" charset="0"/>
              </a:rPr>
              <a:t>②</a:t>
            </a:r>
            <a:r>
              <a:rPr lang="ja-JP" altLang="en-US" dirty="0">
                <a:latin typeface="Arial" panose="020B0604020202020204" pitchFamily="34" charset="0"/>
              </a:rPr>
              <a:t>ネット通販の利用量が急成長を続けている。</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r>
              <a:rPr lang="ja-JP" altLang="en-US" dirty="0">
                <a:latin typeface="Arial" panose="020B0604020202020204" pitchFamily="34" charset="0"/>
              </a:rPr>
              <a:t>いつでもどこでも買い物ができる便利な時代。（消費者にとっては）</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a:p>
            <a:pPr eaLnBrk="1" hangingPunct="1"/>
            <a:r>
              <a:rPr lang="ja-JP" altLang="en-US" dirty="0">
                <a:latin typeface="Arial" panose="020B0604020202020204" pitchFamily="34" charset="0"/>
              </a:rPr>
              <a:t>しかし</a:t>
            </a:r>
            <a:endParaRPr lang="en-US" altLang="ja-JP" dirty="0">
              <a:latin typeface="Arial" panose="020B0604020202020204" pitchFamily="34" charset="0"/>
            </a:endParaRPr>
          </a:p>
          <a:p>
            <a:pPr eaLnBrk="1" hangingPunct="1"/>
            <a:r>
              <a:rPr lang="en-US" altLang="ja-JP" dirty="0">
                <a:latin typeface="Arial" panose="020B0604020202020204" pitchFamily="34" charset="0"/>
              </a:rPr>
              <a:t>③</a:t>
            </a:r>
            <a:r>
              <a:rPr lang="ja-JP" altLang="en-US" dirty="0">
                <a:latin typeface="Arial" panose="020B0604020202020204" pitchFamily="34" charset="0"/>
              </a:rPr>
              <a:t>宅配荷物の急増により宅配業界では</a:t>
            </a:r>
            <a:r>
              <a:rPr lang="en-US" altLang="ja-JP" dirty="0">
                <a:latin typeface="Arial" panose="020B0604020202020204" pitchFamily="34" charset="0"/>
              </a:rPr>
              <a:t>④</a:t>
            </a:r>
            <a:r>
              <a:rPr lang="ja-JP" altLang="en-US" dirty="0">
                <a:latin typeface="Arial" panose="020B0604020202020204" pitchFamily="34" charset="0"/>
              </a:rPr>
              <a:t>問題が深刻化</a:t>
            </a:r>
            <a:endParaRPr lang="en-US" altLang="ja-JP" dirty="0">
              <a:latin typeface="Arial" panose="020B0604020202020204" pitchFamily="34" charset="0"/>
            </a:endParaRPr>
          </a:p>
          <a:p>
            <a:pPr eaLnBrk="1" hangingPunct="1"/>
            <a:r>
              <a:rPr lang="ja-JP" altLang="ja-JP" dirty="0">
                <a:latin typeface="Arial" panose="020B0604020202020204" pitchFamily="34" charset="0"/>
              </a:rPr>
              <a:t>　</a:t>
            </a:r>
            <a:r>
              <a:rPr lang="ja-JP" altLang="en-US" dirty="0">
                <a:latin typeface="Arial" panose="020B0604020202020204" pitchFamily="34" charset="0"/>
              </a:rPr>
              <a:t>なかでも再配達に関する問題がもっとも重く受け止められている。</a:t>
            </a:r>
            <a:endParaRPr lang="en-US" altLang="ja-JP" dirty="0">
              <a:latin typeface="Arial" panose="020B0604020202020204" pitchFamily="34" charset="0"/>
            </a:endParaRPr>
          </a:p>
          <a:p>
            <a:pPr eaLnBrk="1" hangingPunct="1"/>
            <a:endParaRPr lang="en-US" altLang="ja-JP" dirty="0">
              <a:latin typeface="Arial" panose="020B0604020202020204" pitchFamily="34" charset="0"/>
            </a:endParaRPr>
          </a:p>
        </p:txBody>
      </p:sp>
      <p:sp>
        <p:nvSpPr>
          <p:cNvPr id="27955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60F187-5A0B-4A33-8CDE-D791E91A4195}" type="slidenum">
              <a:rPr lang="en-US" altLang="ja-JP" smtClean="0">
                <a:solidFill>
                  <a:srgbClr val="000000"/>
                </a:solidFill>
              </a:rPr>
              <a:pPr/>
              <a:t>8</a:t>
            </a:fld>
            <a:endParaRPr lang="en-US" altLang="ja-JP">
              <a:solidFill>
                <a:srgbClr val="000000"/>
              </a:solidFill>
            </a:endParaRPr>
          </a:p>
        </p:txBody>
      </p:sp>
    </p:spTree>
    <p:extLst>
      <p:ext uri="{BB962C8B-B14F-4D97-AF65-F5344CB8AC3E}">
        <p14:creationId xmlns:p14="http://schemas.microsoft.com/office/powerpoint/2010/main" val="1848558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16374F2-237A-4E7D-9FB1-AE910837D3FD}" type="slidenum">
              <a:rPr lang="en-US" altLang="ja-JP" smtClean="0">
                <a:solidFill>
                  <a:srgbClr val="000000"/>
                </a:solidFill>
              </a:rPr>
              <a:pPr/>
              <a:t>9</a:t>
            </a:fld>
            <a:endParaRPr lang="en-US" altLang="ja-JP">
              <a:solidFill>
                <a:srgbClr val="000000"/>
              </a:solidFill>
            </a:endParaRPr>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再配達が問題だといろんなところでいわれていますが</a:t>
            </a:r>
            <a:endParaRPr lang="en-US" altLang="ja-JP" dirty="0">
              <a:latin typeface="Arial" panose="020B0604020202020204" pitchFamily="34" charset="0"/>
            </a:endParaRPr>
          </a:p>
          <a:p>
            <a:pPr eaLnBrk="1" hangingPunct="1"/>
            <a:r>
              <a:rPr lang="ja-JP" altLang="en-US" dirty="0">
                <a:latin typeface="Arial" panose="020B0604020202020204" pitchFamily="34" charset="0"/>
              </a:rPr>
              <a:t>何がそんなに悪い？</a:t>
            </a:r>
            <a:endParaRPr lang="en-US" altLang="ja-JP" dirty="0">
              <a:latin typeface="Arial" panose="020B0604020202020204" pitchFamily="34" charset="0"/>
            </a:endParaRPr>
          </a:p>
        </p:txBody>
      </p:sp>
    </p:spTree>
    <p:extLst>
      <p:ext uri="{BB962C8B-B14F-4D97-AF65-F5344CB8AC3E}">
        <p14:creationId xmlns:p14="http://schemas.microsoft.com/office/powerpoint/2010/main" val="3818579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068" indent="0" algn="ctr">
              <a:buNone/>
              <a:defRPr>
                <a:solidFill>
                  <a:schemeClr val="tx1">
                    <a:tint val="75000"/>
                  </a:schemeClr>
                </a:solidFill>
              </a:defRPr>
            </a:lvl2pPr>
            <a:lvl3pPr marL="914137" indent="0" algn="ctr">
              <a:buNone/>
              <a:defRPr>
                <a:solidFill>
                  <a:schemeClr val="tx1">
                    <a:tint val="75000"/>
                  </a:schemeClr>
                </a:solidFill>
              </a:defRPr>
            </a:lvl3pPr>
            <a:lvl4pPr marL="1371208" indent="0" algn="ctr">
              <a:buNone/>
              <a:defRPr>
                <a:solidFill>
                  <a:schemeClr val="tx1">
                    <a:tint val="75000"/>
                  </a:schemeClr>
                </a:solidFill>
              </a:defRPr>
            </a:lvl4pPr>
            <a:lvl5pPr marL="1828276" indent="0" algn="ctr">
              <a:buNone/>
              <a:defRPr>
                <a:solidFill>
                  <a:schemeClr val="tx1">
                    <a:tint val="75000"/>
                  </a:schemeClr>
                </a:solidFill>
              </a:defRPr>
            </a:lvl5pPr>
            <a:lvl6pPr marL="2285344" indent="0" algn="ctr">
              <a:buNone/>
              <a:defRPr>
                <a:solidFill>
                  <a:schemeClr val="tx1">
                    <a:tint val="75000"/>
                  </a:schemeClr>
                </a:solidFill>
              </a:defRPr>
            </a:lvl6pPr>
            <a:lvl7pPr marL="2742415" indent="0" algn="ctr">
              <a:buNone/>
              <a:defRPr>
                <a:solidFill>
                  <a:schemeClr val="tx1">
                    <a:tint val="75000"/>
                  </a:schemeClr>
                </a:solidFill>
              </a:defRPr>
            </a:lvl7pPr>
            <a:lvl8pPr marL="3199484" indent="0" algn="ctr">
              <a:buNone/>
              <a:defRPr>
                <a:solidFill>
                  <a:schemeClr val="tx1">
                    <a:tint val="75000"/>
                  </a:schemeClr>
                </a:solidFill>
              </a:defRPr>
            </a:lvl8pPr>
            <a:lvl9pPr marL="3656552" indent="0" algn="ctr">
              <a:buNone/>
              <a:defRPr>
                <a:solidFill>
                  <a:schemeClr val="tx1">
                    <a:tint val="75000"/>
                  </a:schemeClr>
                </a:solidFill>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p>
        </p:txBody>
      </p:sp>
      <p:sp>
        <p:nvSpPr>
          <p:cNvPr id="5" name="フッター プレースホルダー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ja-JP" altLang="en-US"/>
              <a:t>リスク工学専攻説明会「入試について」</a:t>
            </a:r>
          </a:p>
        </p:txBody>
      </p:sp>
      <p:sp>
        <p:nvSpPr>
          <p:cNvPr id="6" name="スライド番号プレースホルダー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F3064135-BCE6-42A3-8768-CB6B09372813}" type="slidenum">
              <a:rPr lang="ja-JP" altLang="en-US"/>
              <a:pPr>
                <a:defRPr/>
              </a:pPr>
              <a:t>‹#›</a:t>
            </a:fld>
            <a:endParaRPr lang="ja-JP" altLang="en-US"/>
          </a:p>
        </p:txBody>
      </p:sp>
    </p:spTree>
    <p:extLst>
      <p:ext uri="{BB962C8B-B14F-4D97-AF65-F5344CB8AC3E}">
        <p14:creationId xmlns:p14="http://schemas.microsoft.com/office/powerpoint/2010/main" val="33842806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p>
        </p:txBody>
      </p:sp>
      <p:sp>
        <p:nvSpPr>
          <p:cNvPr id="5" name="フッター プレースホルダー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ja-JP" altLang="en-US"/>
              <a:t>リスク工学専攻説明会「入試について」</a:t>
            </a:r>
          </a:p>
        </p:txBody>
      </p:sp>
      <p:sp>
        <p:nvSpPr>
          <p:cNvPr id="6" name="スライド番号プレースホルダー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03173D97-E1FE-43E7-8F9C-4BF3E75CB828}" type="slidenum">
              <a:rPr lang="ja-JP" altLang="en-US"/>
              <a:pPr>
                <a:defRPr/>
              </a:pPr>
              <a:t>‹#›</a:t>
            </a:fld>
            <a:endParaRPr lang="ja-JP" altLang="en-US"/>
          </a:p>
        </p:txBody>
      </p:sp>
    </p:spTree>
    <p:extLst>
      <p:ext uri="{BB962C8B-B14F-4D97-AF65-F5344CB8AC3E}">
        <p14:creationId xmlns:p14="http://schemas.microsoft.com/office/powerpoint/2010/main" val="2593972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42"/>
            <a:ext cx="20574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274642"/>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p>
        </p:txBody>
      </p:sp>
      <p:sp>
        <p:nvSpPr>
          <p:cNvPr id="5" name="フッター プレースホルダー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ja-JP" altLang="en-US"/>
              <a:t>リスク工学専攻説明会「入試について」</a:t>
            </a:r>
          </a:p>
        </p:txBody>
      </p:sp>
      <p:sp>
        <p:nvSpPr>
          <p:cNvPr id="6" name="スライド番号プレースホルダー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FDB5BFE8-31D5-44A7-AA11-4FAF152CC434}" type="slidenum">
              <a:rPr lang="ja-JP" altLang="en-US"/>
              <a:pPr>
                <a:defRPr/>
              </a:pPr>
              <a:t>‹#›</a:t>
            </a:fld>
            <a:endParaRPr lang="ja-JP" altLang="en-US"/>
          </a:p>
        </p:txBody>
      </p:sp>
    </p:spTree>
    <p:extLst>
      <p:ext uri="{BB962C8B-B14F-4D97-AF65-F5344CB8AC3E}">
        <p14:creationId xmlns:p14="http://schemas.microsoft.com/office/powerpoint/2010/main" val="35388795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101" indent="0" algn="ctr">
              <a:buNone/>
              <a:defRPr/>
            </a:lvl2pPr>
            <a:lvl3pPr marL="914203" indent="0" algn="ctr">
              <a:buNone/>
              <a:defRPr/>
            </a:lvl3pPr>
            <a:lvl4pPr marL="1371306" indent="0" algn="ctr">
              <a:buNone/>
              <a:defRPr/>
            </a:lvl4pPr>
            <a:lvl5pPr marL="1828407" indent="0" algn="ctr">
              <a:buNone/>
              <a:defRPr/>
            </a:lvl5pPr>
            <a:lvl6pPr marL="2285508" indent="0" algn="ctr">
              <a:buNone/>
              <a:defRPr/>
            </a:lvl6pPr>
            <a:lvl7pPr marL="2742612" indent="0" algn="ctr">
              <a:buNone/>
              <a:defRPr/>
            </a:lvl7pPr>
            <a:lvl8pPr marL="3199713" indent="0" algn="ctr">
              <a:buNone/>
              <a:defRPr/>
            </a:lvl8pPr>
            <a:lvl9pPr marL="3656814"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p:txBody>
          <a:bodyPr/>
          <a:lstStyle>
            <a:lvl1pPr eaLnBrk="0" hangingPunct="0">
              <a:defRPr>
                <a:latin typeface="Arial" pitchFamily="34" charset="0"/>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endParaRPr lang="en-US" altLang="ja-JP"/>
          </a:p>
        </p:txBody>
      </p:sp>
      <p:sp>
        <p:nvSpPr>
          <p:cNvPr id="5" name="Rectangle 5"/>
          <p:cNvSpPr>
            <a:spLocks noGrp="1" noChangeArrowheads="1"/>
          </p:cNvSpPr>
          <p:nvPr>
            <p:ph type="ftr" sz="quarter" idx="11"/>
          </p:nvPr>
        </p:nvSpPr>
        <p:spPr/>
        <p:txBody>
          <a:bodyPr/>
          <a:lstStyle>
            <a:lvl1pPr eaLnBrk="0" hangingPunct="0">
              <a:defRPr>
                <a:latin typeface="Arial" pitchFamily="34" charset="0"/>
              </a:defRPr>
            </a:lvl1pPr>
          </a:lstStyle>
          <a:p>
            <a:pPr>
              <a:defRPr/>
            </a:pPr>
            <a:r>
              <a:rPr lang="ja-JP" altLang="en-US"/>
              <a:t>リスク工学専攻説明会「入試について」</a:t>
            </a:r>
            <a:endParaRPr lang="en-US" altLang="ja-JP"/>
          </a:p>
        </p:txBody>
      </p:sp>
      <p:sp>
        <p:nvSpPr>
          <p:cNvPr id="6" name="Rectangle 6"/>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D528F5AF-B042-4D7F-8BD8-510E05D7B771}" type="slidenum">
              <a:rPr lang="ja-JP" altLang="en-US"/>
              <a:pPr>
                <a:defRPr/>
              </a:pPr>
              <a:t>‹#›</a:t>
            </a:fld>
            <a:endParaRPr lang="en-US" altLang="ja-JP"/>
          </a:p>
        </p:txBody>
      </p:sp>
    </p:spTree>
    <p:extLst>
      <p:ext uri="{BB962C8B-B14F-4D97-AF65-F5344CB8AC3E}">
        <p14:creationId xmlns:p14="http://schemas.microsoft.com/office/powerpoint/2010/main" val="31266728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p:txBody>
          <a:bodyPr/>
          <a:lstStyle>
            <a:lvl1pPr eaLnBrk="0" hangingPunct="0">
              <a:defRPr>
                <a:latin typeface="Arial" pitchFamily="34" charset="0"/>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endParaRPr lang="en-US" altLang="ja-JP"/>
          </a:p>
        </p:txBody>
      </p:sp>
      <p:sp>
        <p:nvSpPr>
          <p:cNvPr id="5" name="Rectangle 5"/>
          <p:cNvSpPr>
            <a:spLocks noGrp="1" noChangeArrowheads="1"/>
          </p:cNvSpPr>
          <p:nvPr>
            <p:ph type="ftr" sz="quarter" idx="11"/>
          </p:nvPr>
        </p:nvSpPr>
        <p:spPr/>
        <p:txBody>
          <a:bodyPr/>
          <a:lstStyle>
            <a:lvl1pPr eaLnBrk="0" hangingPunct="0">
              <a:defRPr>
                <a:latin typeface="Arial" pitchFamily="34" charset="0"/>
              </a:defRPr>
            </a:lvl1pPr>
          </a:lstStyle>
          <a:p>
            <a:pPr>
              <a:defRPr/>
            </a:pPr>
            <a:r>
              <a:rPr lang="ja-JP" altLang="en-US"/>
              <a:t>リスク工学専攻説明会「入試について」</a:t>
            </a:r>
            <a:endParaRPr lang="en-US" altLang="ja-JP"/>
          </a:p>
        </p:txBody>
      </p:sp>
      <p:sp>
        <p:nvSpPr>
          <p:cNvPr id="6" name="Rectangle 6"/>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4309A773-3D2A-4162-BC3D-881C0CE7BFEC}" type="slidenum">
              <a:rPr lang="ja-JP" altLang="en-US"/>
              <a:pPr>
                <a:defRPr/>
              </a:pPr>
              <a:t>‹#›</a:t>
            </a:fld>
            <a:endParaRPr lang="en-US" altLang="ja-JP"/>
          </a:p>
        </p:txBody>
      </p:sp>
    </p:spTree>
    <p:extLst>
      <p:ext uri="{BB962C8B-B14F-4D97-AF65-F5344CB8AC3E}">
        <p14:creationId xmlns:p14="http://schemas.microsoft.com/office/powerpoint/2010/main" val="36767480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2"/>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6"/>
            <a:ext cx="7772400" cy="1500187"/>
          </a:xfrm>
        </p:spPr>
        <p:txBody>
          <a:bodyPr anchor="b"/>
          <a:lstStyle>
            <a:lvl1pPr marL="0" indent="0">
              <a:buNone/>
              <a:defRPr sz="2000"/>
            </a:lvl1pPr>
            <a:lvl2pPr marL="457101" indent="0">
              <a:buNone/>
              <a:defRPr sz="1800"/>
            </a:lvl2pPr>
            <a:lvl3pPr marL="914203" indent="0">
              <a:buNone/>
              <a:defRPr sz="1600"/>
            </a:lvl3pPr>
            <a:lvl4pPr marL="1371306" indent="0">
              <a:buNone/>
              <a:defRPr sz="1400"/>
            </a:lvl4pPr>
            <a:lvl5pPr marL="1828407" indent="0">
              <a:buNone/>
              <a:defRPr sz="1400"/>
            </a:lvl5pPr>
            <a:lvl6pPr marL="2285508" indent="0">
              <a:buNone/>
              <a:defRPr sz="1400"/>
            </a:lvl6pPr>
            <a:lvl7pPr marL="2742612" indent="0">
              <a:buNone/>
              <a:defRPr sz="1400"/>
            </a:lvl7pPr>
            <a:lvl8pPr marL="3199713" indent="0">
              <a:buNone/>
              <a:defRPr sz="1400"/>
            </a:lvl8pPr>
            <a:lvl9pPr marL="3656814"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p:txBody>
          <a:bodyPr/>
          <a:lstStyle>
            <a:lvl1pPr eaLnBrk="0" hangingPunct="0">
              <a:defRPr>
                <a:latin typeface="Arial" pitchFamily="34" charset="0"/>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endParaRPr lang="en-US" altLang="ja-JP"/>
          </a:p>
        </p:txBody>
      </p:sp>
      <p:sp>
        <p:nvSpPr>
          <p:cNvPr id="5" name="Rectangle 5"/>
          <p:cNvSpPr>
            <a:spLocks noGrp="1" noChangeArrowheads="1"/>
          </p:cNvSpPr>
          <p:nvPr>
            <p:ph type="ftr" sz="quarter" idx="11"/>
          </p:nvPr>
        </p:nvSpPr>
        <p:spPr/>
        <p:txBody>
          <a:bodyPr/>
          <a:lstStyle>
            <a:lvl1pPr eaLnBrk="0" hangingPunct="0">
              <a:defRPr>
                <a:latin typeface="Arial" pitchFamily="34" charset="0"/>
              </a:defRPr>
            </a:lvl1pPr>
          </a:lstStyle>
          <a:p>
            <a:pPr>
              <a:defRPr/>
            </a:pPr>
            <a:r>
              <a:rPr lang="ja-JP" altLang="en-US"/>
              <a:t>リスク工学専攻説明会「入試について」</a:t>
            </a:r>
            <a:endParaRPr lang="en-US" altLang="ja-JP"/>
          </a:p>
        </p:txBody>
      </p:sp>
      <p:sp>
        <p:nvSpPr>
          <p:cNvPr id="6" name="Rectangle 6"/>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37F8728B-7E84-4CBA-8861-6F9CC32D66F6}" type="slidenum">
              <a:rPr lang="ja-JP" altLang="en-US"/>
              <a:pPr>
                <a:defRPr/>
              </a:pPr>
              <a:t>‹#›</a:t>
            </a:fld>
            <a:endParaRPr lang="en-US" altLang="ja-JP"/>
          </a:p>
        </p:txBody>
      </p:sp>
    </p:spTree>
    <p:extLst>
      <p:ext uri="{BB962C8B-B14F-4D97-AF65-F5344CB8AC3E}">
        <p14:creationId xmlns:p14="http://schemas.microsoft.com/office/powerpoint/2010/main" val="12873237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p:txBody>
          <a:bodyPr/>
          <a:lstStyle>
            <a:lvl1pPr eaLnBrk="0" hangingPunct="0">
              <a:defRPr>
                <a:latin typeface="Arial" pitchFamily="34" charset="0"/>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endParaRPr lang="en-US" altLang="ja-JP"/>
          </a:p>
        </p:txBody>
      </p:sp>
      <p:sp>
        <p:nvSpPr>
          <p:cNvPr id="6" name="Rectangle 5"/>
          <p:cNvSpPr>
            <a:spLocks noGrp="1" noChangeArrowheads="1"/>
          </p:cNvSpPr>
          <p:nvPr>
            <p:ph type="ftr" sz="quarter" idx="11"/>
          </p:nvPr>
        </p:nvSpPr>
        <p:spPr/>
        <p:txBody>
          <a:bodyPr/>
          <a:lstStyle>
            <a:lvl1pPr eaLnBrk="0" hangingPunct="0">
              <a:defRPr>
                <a:latin typeface="Arial" pitchFamily="34" charset="0"/>
              </a:defRPr>
            </a:lvl1pPr>
          </a:lstStyle>
          <a:p>
            <a:pPr>
              <a:defRPr/>
            </a:pPr>
            <a:r>
              <a:rPr lang="ja-JP" altLang="en-US"/>
              <a:t>リスク工学専攻説明会「入試について」</a:t>
            </a:r>
            <a:endParaRPr lang="en-US" altLang="ja-JP"/>
          </a:p>
        </p:txBody>
      </p:sp>
      <p:sp>
        <p:nvSpPr>
          <p:cNvPr id="7" name="Rectangle 6"/>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C58B2A34-B916-465B-9C99-75E629E4D42C}" type="slidenum">
              <a:rPr lang="ja-JP" altLang="en-US"/>
              <a:pPr>
                <a:defRPr/>
              </a:pPr>
              <a:t>‹#›</a:t>
            </a:fld>
            <a:endParaRPr lang="en-US" altLang="ja-JP"/>
          </a:p>
        </p:txBody>
      </p:sp>
    </p:spTree>
    <p:extLst>
      <p:ext uri="{BB962C8B-B14F-4D97-AF65-F5344CB8AC3E}">
        <p14:creationId xmlns:p14="http://schemas.microsoft.com/office/powerpoint/2010/main" val="33723480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101" indent="0">
              <a:buNone/>
              <a:defRPr sz="2000" b="1"/>
            </a:lvl2pPr>
            <a:lvl3pPr marL="914203" indent="0">
              <a:buNone/>
              <a:defRPr sz="1800" b="1"/>
            </a:lvl3pPr>
            <a:lvl4pPr marL="1371306" indent="0">
              <a:buNone/>
              <a:defRPr sz="1600" b="1"/>
            </a:lvl4pPr>
            <a:lvl5pPr marL="1828407" indent="0">
              <a:buNone/>
              <a:defRPr sz="1600" b="1"/>
            </a:lvl5pPr>
            <a:lvl6pPr marL="2285508" indent="0">
              <a:buNone/>
              <a:defRPr sz="1600" b="1"/>
            </a:lvl6pPr>
            <a:lvl7pPr marL="2742612" indent="0">
              <a:buNone/>
              <a:defRPr sz="1600" b="1"/>
            </a:lvl7pPr>
            <a:lvl8pPr marL="3199713" indent="0">
              <a:buNone/>
              <a:defRPr sz="1600" b="1"/>
            </a:lvl8pPr>
            <a:lvl9pPr marL="3656814"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101" indent="0">
              <a:buNone/>
              <a:defRPr sz="2000" b="1"/>
            </a:lvl2pPr>
            <a:lvl3pPr marL="914203" indent="0">
              <a:buNone/>
              <a:defRPr sz="1800" b="1"/>
            </a:lvl3pPr>
            <a:lvl4pPr marL="1371306" indent="0">
              <a:buNone/>
              <a:defRPr sz="1600" b="1"/>
            </a:lvl4pPr>
            <a:lvl5pPr marL="1828407" indent="0">
              <a:buNone/>
              <a:defRPr sz="1600" b="1"/>
            </a:lvl5pPr>
            <a:lvl6pPr marL="2285508" indent="0">
              <a:buNone/>
              <a:defRPr sz="1600" b="1"/>
            </a:lvl6pPr>
            <a:lvl7pPr marL="2742612" indent="0">
              <a:buNone/>
              <a:defRPr sz="1600" b="1"/>
            </a:lvl7pPr>
            <a:lvl8pPr marL="3199713" indent="0">
              <a:buNone/>
              <a:defRPr sz="1600" b="1"/>
            </a:lvl8pPr>
            <a:lvl9pPr marL="3656814"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p:txBody>
          <a:bodyPr/>
          <a:lstStyle>
            <a:lvl1pPr eaLnBrk="0" hangingPunct="0">
              <a:defRPr>
                <a:latin typeface="Arial" pitchFamily="34" charset="0"/>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endParaRPr lang="en-US" altLang="ja-JP"/>
          </a:p>
        </p:txBody>
      </p:sp>
      <p:sp>
        <p:nvSpPr>
          <p:cNvPr id="8" name="Rectangle 5"/>
          <p:cNvSpPr>
            <a:spLocks noGrp="1" noChangeArrowheads="1"/>
          </p:cNvSpPr>
          <p:nvPr>
            <p:ph type="ftr" sz="quarter" idx="11"/>
          </p:nvPr>
        </p:nvSpPr>
        <p:spPr/>
        <p:txBody>
          <a:bodyPr/>
          <a:lstStyle>
            <a:lvl1pPr eaLnBrk="0" hangingPunct="0">
              <a:defRPr>
                <a:latin typeface="Arial" pitchFamily="34" charset="0"/>
              </a:defRPr>
            </a:lvl1pPr>
          </a:lstStyle>
          <a:p>
            <a:pPr>
              <a:defRPr/>
            </a:pPr>
            <a:r>
              <a:rPr lang="ja-JP" altLang="en-US"/>
              <a:t>リスク工学専攻説明会「入試について」</a:t>
            </a:r>
            <a:endParaRPr lang="en-US" altLang="ja-JP"/>
          </a:p>
        </p:txBody>
      </p:sp>
      <p:sp>
        <p:nvSpPr>
          <p:cNvPr id="9" name="Rectangle 6"/>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0E4F5F55-4840-49D2-A72D-C3682640D22D}" type="slidenum">
              <a:rPr lang="ja-JP" altLang="en-US"/>
              <a:pPr>
                <a:defRPr/>
              </a:pPr>
              <a:t>‹#›</a:t>
            </a:fld>
            <a:endParaRPr lang="en-US" altLang="ja-JP"/>
          </a:p>
        </p:txBody>
      </p:sp>
    </p:spTree>
    <p:extLst>
      <p:ext uri="{BB962C8B-B14F-4D97-AF65-F5344CB8AC3E}">
        <p14:creationId xmlns:p14="http://schemas.microsoft.com/office/powerpoint/2010/main" val="17420099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p:txBody>
          <a:bodyPr/>
          <a:lstStyle>
            <a:lvl1pPr eaLnBrk="0" hangingPunct="0">
              <a:defRPr>
                <a:latin typeface="Arial" pitchFamily="34" charset="0"/>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endParaRPr lang="en-US" altLang="ja-JP"/>
          </a:p>
        </p:txBody>
      </p:sp>
      <p:sp>
        <p:nvSpPr>
          <p:cNvPr id="4" name="Rectangle 5"/>
          <p:cNvSpPr>
            <a:spLocks noGrp="1" noChangeArrowheads="1"/>
          </p:cNvSpPr>
          <p:nvPr>
            <p:ph type="ftr" sz="quarter" idx="11"/>
          </p:nvPr>
        </p:nvSpPr>
        <p:spPr/>
        <p:txBody>
          <a:bodyPr/>
          <a:lstStyle>
            <a:lvl1pPr eaLnBrk="0" hangingPunct="0">
              <a:defRPr>
                <a:latin typeface="Arial" pitchFamily="34" charset="0"/>
              </a:defRPr>
            </a:lvl1pPr>
          </a:lstStyle>
          <a:p>
            <a:pPr>
              <a:defRPr/>
            </a:pPr>
            <a:r>
              <a:rPr lang="ja-JP" altLang="en-US"/>
              <a:t>リスク工学専攻説明会「入試について」</a:t>
            </a:r>
            <a:endParaRPr lang="en-US" altLang="ja-JP"/>
          </a:p>
        </p:txBody>
      </p:sp>
      <p:sp>
        <p:nvSpPr>
          <p:cNvPr id="5" name="Rectangle 6"/>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9B719711-DAFA-43D3-8715-DE215A8DB7BE}" type="slidenum">
              <a:rPr lang="ja-JP" altLang="en-US"/>
              <a:pPr>
                <a:defRPr/>
              </a:pPr>
              <a:t>‹#›</a:t>
            </a:fld>
            <a:endParaRPr lang="en-US" altLang="ja-JP"/>
          </a:p>
        </p:txBody>
      </p:sp>
    </p:spTree>
    <p:extLst>
      <p:ext uri="{BB962C8B-B14F-4D97-AF65-F5344CB8AC3E}">
        <p14:creationId xmlns:p14="http://schemas.microsoft.com/office/powerpoint/2010/main" val="10347249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eaLnBrk="0" hangingPunct="0">
              <a:defRPr>
                <a:latin typeface="Arial" pitchFamily="34" charset="0"/>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endParaRPr lang="en-US" altLang="ja-JP"/>
          </a:p>
        </p:txBody>
      </p:sp>
      <p:sp>
        <p:nvSpPr>
          <p:cNvPr id="3" name="Rectangle 5"/>
          <p:cNvSpPr>
            <a:spLocks noGrp="1" noChangeArrowheads="1"/>
          </p:cNvSpPr>
          <p:nvPr>
            <p:ph type="ftr" sz="quarter" idx="11"/>
          </p:nvPr>
        </p:nvSpPr>
        <p:spPr/>
        <p:txBody>
          <a:bodyPr/>
          <a:lstStyle>
            <a:lvl1pPr eaLnBrk="0" hangingPunct="0">
              <a:defRPr>
                <a:latin typeface="Arial" pitchFamily="34" charset="0"/>
              </a:defRPr>
            </a:lvl1pPr>
          </a:lstStyle>
          <a:p>
            <a:pPr>
              <a:defRPr/>
            </a:pPr>
            <a:r>
              <a:rPr lang="ja-JP" altLang="en-US"/>
              <a:t>リスク工学専攻説明会「入試について」</a:t>
            </a:r>
            <a:endParaRPr lang="en-US" altLang="ja-JP"/>
          </a:p>
        </p:txBody>
      </p:sp>
      <p:sp>
        <p:nvSpPr>
          <p:cNvPr id="4" name="Rectangle 6"/>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754FC946-A51D-4931-BC89-F27A0585B1B6}" type="slidenum">
              <a:rPr lang="ja-JP" altLang="en-US"/>
              <a:pPr>
                <a:defRPr/>
              </a:pPr>
              <a:t>‹#›</a:t>
            </a:fld>
            <a:endParaRPr lang="en-US" altLang="ja-JP"/>
          </a:p>
        </p:txBody>
      </p:sp>
    </p:spTree>
    <p:extLst>
      <p:ext uri="{BB962C8B-B14F-4D97-AF65-F5344CB8AC3E}">
        <p14:creationId xmlns:p14="http://schemas.microsoft.com/office/powerpoint/2010/main" val="10779052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3"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3" y="1435103"/>
            <a:ext cx="3008313" cy="4691063"/>
          </a:xfrm>
        </p:spPr>
        <p:txBody>
          <a:bodyPr/>
          <a:lstStyle>
            <a:lvl1pPr marL="0" indent="0">
              <a:buNone/>
              <a:defRPr sz="1400"/>
            </a:lvl1pPr>
            <a:lvl2pPr marL="457101" indent="0">
              <a:buNone/>
              <a:defRPr sz="1200"/>
            </a:lvl2pPr>
            <a:lvl3pPr marL="914203" indent="0">
              <a:buNone/>
              <a:defRPr sz="1000"/>
            </a:lvl3pPr>
            <a:lvl4pPr marL="1371306" indent="0">
              <a:buNone/>
              <a:defRPr sz="900"/>
            </a:lvl4pPr>
            <a:lvl5pPr marL="1828407" indent="0">
              <a:buNone/>
              <a:defRPr sz="900"/>
            </a:lvl5pPr>
            <a:lvl6pPr marL="2285508" indent="0">
              <a:buNone/>
              <a:defRPr sz="900"/>
            </a:lvl6pPr>
            <a:lvl7pPr marL="2742612" indent="0">
              <a:buNone/>
              <a:defRPr sz="900"/>
            </a:lvl7pPr>
            <a:lvl8pPr marL="3199713" indent="0">
              <a:buNone/>
              <a:defRPr sz="900"/>
            </a:lvl8pPr>
            <a:lvl9pPr marL="3656814"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p:txBody>
          <a:bodyPr/>
          <a:lstStyle>
            <a:lvl1pPr eaLnBrk="0" hangingPunct="0">
              <a:defRPr>
                <a:latin typeface="Arial" pitchFamily="34" charset="0"/>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endParaRPr lang="en-US" altLang="ja-JP"/>
          </a:p>
        </p:txBody>
      </p:sp>
      <p:sp>
        <p:nvSpPr>
          <p:cNvPr id="6" name="Rectangle 5"/>
          <p:cNvSpPr>
            <a:spLocks noGrp="1" noChangeArrowheads="1"/>
          </p:cNvSpPr>
          <p:nvPr>
            <p:ph type="ftr" sz="quarter" idx="11"/>
          </p:nvPr>
        </p:nvSpPr>
        <p:spPr/>
        <p:txBody>
          <a:bodyPr/>
          <a:lstStyle>
            <a:lvl1pPr eaLnBrk="0" hangingPunct="0">
              <a:defRPr>
                <a:latin typeface="Arial" pitchFamily="34" charset="0"/>
              </a:defRPr>
            </a:lvl1pPr>
          </a:lstStyle>
          <a:p>
            <a:pPr>
              <a:defRPr/>
            </a:pPr>
            <a:r>
              <a:rPr lang="ja-JP" altLang="en-US"/>
              <a:t>リスク工学専攻説明会「入試について」</a:t>
            </a:r>
            <a:endParaRPr lang="en-US" altLang="ja-JP"/>
          </a:p>
        </p:txBody>
      </p:sp>
      <p:sp>
        <p:nvSpPr>
          <p:cNvPr id="7" name="Rectangle 6"/>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20EFC26C-14C4-49D2-93A1-8CE82D708A70}" type="slidenum">
              <a:rPr lang="ja-JP" altLang="en-US"/>
              <a:pPr>
                <a:defRPr/>
              </a:pPr>
              <a:t>‹#›</a:t>
            </a:fld>
            <a:endParaRPr lang="en-US" altLang="ja-JP"/>
          </a:p>
        </p:txBody>
      </p:sp>
    </p:spTree>
    <p:extLst>
      <p:ext uri="{BB962C8B-B14F-4D97-AF65-F5344CB8AC3E}">
        <p14:creationId xmlns:p14="http://schemas.microsoft.com/office/powerpoint/2010/main" val="3267103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p>
        </p:txBody>
      </p:sp>
      <p:sp>
        <p:nvSpPr>
          <p:cNvPr id="5" name="フッター プレースホルダー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ja-JP" altLang="en-US"/>
              <a:t>リスク工学専攻説明会「入試について」</a:t>
            </a:r>
          </a:p>
        </p:txBody>
      </p:sp>
      <p:sp>
        <p:nvSpPr>
          <p:cNvPr id="6" name="スライド番号プレースホルダー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EE9A0E8A-D9AC-4EE7-AAB2-9BA65434C8BA}" type="slidenum">
              <a:rPr lang="ja-JP" altLang="en-US"/>
              <a:pPr>
                <a:defRPr/>
              </a:pPr>
              <a:t>‹#›</a:t>
            </a:fld>
            <a:endParaRPr lang="ja-JP" altLang="en-US"/>
          </a:p>
        </p:txBody>
      </p:sp>
    </p:spTree>
    <p:extLst>
      <p:ext uri="{BB962C8B-B14F-4D97-AF65-F5344CB8AC3E}">
        <p14:creationId xmlns:p14="http://schemas.microsoft.com/office/powerpoint/2010/main" val="28811034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101" indent="0">
              <a:buNone/>
              <a:defRPr sz="2800"/>
            </a:lvl2pPr>
            <a:lvl3pPr marL="914203" indent="0">
              <a:buNone/>
              <a:defRPr sz="2400"/>
            </a:lvl3pPr>
            <a:lvl4pPr marL="1371306" indent="0">
              <a:buNone/>
              <a:defRPr sz="2000"/>
            </a:lvl4pPr>
            <a:lvl5pPr marL="1828407" indent="0">
              <a:buNone/>
              <a:defRPr sz="2000"/>
            </a:lvl5pPr>
            <a:lvl6pPr marL="2285508" indent="0">
              <a:buNone/>
              <a:defRPr sz="2000"/>
            </a:lvl6pPr>
            <a:lvl7pPr marL="2742612" indent="0">
              <a:buNone/>
              <a:defRPr sz="2000"/>
            </a:lvl7pPr>
            <a:lvl8pPr marL="3199713" indent="0">
              <a:buNone/>
              <a:defRPr sz="2000"/>
            </a:lvl8pPr>
            <a:lvl9pPr marL="3656814"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101" indent="0">
              <a:buNone/>
              <a:defRPr sz="1200"/>
            </a:lvl2pPr>
            <a:lvl3pPr marL="914203" indent="0">
              <a:buNone/>
              <a:defRPr sz="1000"/>
            </a:lvl3pPr>
            <a:lvl4pPr marL="1371306" indent="0">
              <a:buNone/>
              <a:defRPr sz="900"/>
            </a:lvl4pPr>
            <a:lvl5pPr marL="1828407" indent="0">
              <a:buNone/>
              <a:defRPr sz="900"/>
            </a:lvl5pPr>
            <a:lvl6pPr marL="2285508" indent="0">
              <a:buNone/>
              <a:defRPr sz="900"/>
            </a:lvl6pPr>
            <a:lvl7pPr marL="2742612" indent="0">
              <a:buNone/>
              <a:defRPr sz="900"/>
            </a:lvl7pPr>
            <a:lvl8pPr marL="3199713" indent="0">
              <a:buNone/>
              <a:defRPr sz="900"/>
            </a:lvl8pPr>
            <a:lvl9pPr marL="3656814"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p:txBody>
          <a:bodyPr/>
          <a:lstStyle>
            <a:lvl1pPr eaLnBrk="0" hangingPunct="0">
              <a:defRPr>
                <a:latin typeface="Arial" pitchFamily="34" charset="0"/>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endParaRPr lang="en-US" altLang="ja-JP"/>
          </a:p>
        </p:txBody>
      </p:sp>
      <p:sp>
        <p:nvSpPr>
          <p:cNvPr id="6" name="Rectangle 5"/>
          <p:cNvSpPr>
            <a:spLocks noGrp="1" noChangeArrowheads="1"/>
          </p:cNvSpPr>
          <p:nvPr>
            <p:ph type="ftr" sz="quarter" idx="11"/>
          </p:nvPr>
        </p:nvSpPr>
        <p:spPr/>
        <p:txBody>
          <a:bodyPr/>
          <a:lstStyle>
            <a:lvl1pPr eaLnBrk="0" hangingPunct="0">
              <a:defRPr>
                <a:latin typeface="Arial" pitchFamily="34" charset="0"/>
              </a:defRPr>
            </a:lvl1pPr>
          </a:lstStyle>
          <a:p>
            <a:pPr>
              <a:defRPr/>
            </a:pPr>
            <a:r>
              <a:rPr lang="ja-JP" altLang="en-US"/>
              <a:t>リスク工学専攻説明会「入試について」</a:t>
            </a:r>
            <a:endParaRPr lang="en-US" altLang="ja-JP"/>
          </a:p>
        </p:txBody>
      </p:sp>
      <p:sp>
        <p:nvSpPr>
          <p:cNvPr id="7" name="Rectangle 6"/>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4ACB72B6-09EF-4114-BBE1-7F05864ED6A5}" type="slidenum">
              <a:rPr lang="ja-JP" altLang="en-US"/>
              <a:pPr>
                <a:defRPr/>
              </a:pPr>
              <a:t>‹#›</a:t>
            </a:fld>
            <a:endParaRPr lang="en-US" altLang="ja-JP"/>
          </a:p>
        </p:txBody>
      </p:sp>
    </p:spTree>
    <p:extLst>
      <p:ext uri="{BB962C8B-B14F-4D97-AF65-F5344CB8AC3E}">
        <p14:creationId xmlns:p14="http://schemas.microsoft.com/office/powerpoint/2010/main" val="24301428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p:txBody>
          <a:bodyPr/>
          <a:lstStyle>
            <a:lvl1pPr eaLnBrk="0" hangingPunct="0">
              <a:defRPr>
                <a:latin typeface="Arial" pitchFamily="34" charset="0"/>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endParaRPr lang="en-US" altLang="ja-JP"/>
          </a:p>
        </p:txBody>
      </p:sp>
      <p:sp>
        <p:nvSpPr>
          <p:cNvPr id="5" name="Rectangle 5"/>
          <p:cNvSpPr>
            <a:spLocks noGrp="1" noChangeArrowheads="1"/>
          </p:cNvSpPr>
          <p:nvPr>
            <p:ph type="ftr" sz="quarter" idx="11"/>
          </p:nvPr>
        </p:nvSpPr>
        <p:spPr/>
        <p:txBody>
          <a:bodyPr/>
          <a:lstStyle>
            <a:lvl1pPr eaLnBrk="0" hangingPunct="0">
              <a:defRPr>
                <a:latin typeface="Arial" pitchFamily="34" charset="0"/>
              </a:defRPr>
            </a:lvl1pPr>
          </a:lstStyle>
          <a:p>
            <a:pPr>
              <a:defRPr/>
            </a:pPr>
            <a:r>
              <a:rPr lang="ja-JP" altLang="en-US"/>
              <a:t>リスク工学専攻説明会「入試について」</a:t>
            </a:r>
            <a:endParaRPr lang="en-US" altLang="ja-JP"/>
          </a:p>
        </p:txBody>
      </p:sp>
      <p:sp>
        <p:nvSpPr>
          <p:cNvPr id="6" name="Rectangle 6"/>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1BDF64CE-B906-4B7A-96AD-AA52933BD2F0}" type="slidenum">
              <a:rPr lang="ja-JP" altLang="en-US"/>
              <a:pPr>
                <a:defRPr/>
              </a:pPr>
              <a:t>‹#›</a:t>
            </a:fld>
            <a:endParaRPr lang="en-US" altLang="ja-JP"/>
          </a:p>
        </p:txBody>
      </p:sp>
    </p:spTree>
    <p:extLst>
      <p:ext uri="{BB962C8B-B14F-4D97-AF65-F5344CB8AC3E}">
        <p14:creationId xmlns:p14="http://schemas.microsoft.com/office/powerpoint/2010/main" val="32575003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41"/>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41"/>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p:txBody>
          <a:bodyPr/>
          <a:lstStyle>
            <a:lvl1pPr eaLnBrk="0" hangingPunct="0">
              <a:defRPr>
                <a:latin typeface="Arial" pitchFamily="34" charset="0"/>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endParaRPr lang="en-US" altLang="ja-JP"/>
          </a:p>
        </p:txBody>
      </p:sp>
      <p:sp>
        <p:nvSpPr>
          <p:cNvPr id="5" name="Rectangle 5"/>
          <p:cNvSpPr>
            <a:spLocks noGrp="1" noChangeArrowheads="1"/>
          </p:cNvSpPr>
          <p:nvPr>
            <p:ph type="ftr" sz="quarter" idx="11"/>
          </p:nvPr>
        </p:nvSpPr>
        <p:spPr/>
        <p:txBody>
          <a:bodyPr/>
          <a:lstStyle>
            <a:lvl1pPr eaLnBrk="0" hangingPunct="0">
              <a:defRPr>
                <a:latin typeface="Arial" pitchFamily="34" charset="0"/>
              </a:defRPr>
            </a:lvl1pPr>
          </a:lstStyle>
          <a:p>
            <a:pPr>
              <a:defRPr/>
            </a:pPr>
            <a:r>
              <a:rPr lang="ja-JP" altLang="en-US"/>
              <a:t>リスク工学専攻説明会「入試について」</a:t>
            </a:r>
            <a:endParaRPr lang="en-US" altLang="ja-JP"/>
          </a:p>
        </p:txBody>
      </p:sp>
      <p:sp>
        <p:nvSpPr>
          <p:cNvPr id="6" name="Rectangle 6"/>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83F1685A-766D-4E5D-8E5B-290D6D5033F1}" type="slidenum">
              <a:rPr lang="ja-JP" altLang="en-US"/>
              <a:pPr>
                <a:defRPr/>
              </a:pPr>
              <a:t>‹#›</a:t>
            </a:fld>
            <a:endParaRPr lang="en-US" altLang="ja-JP"/>
          </a:p>
        </p:txBody>
      </p:sp>
    </p:spTree>
    <p:extLst>
      <p:ext uri="{BB962C8B-B14F-4D97-AF65-F5344CB8AC3E}">
        <p14:creationId xmlns:p14="http://schemas.microsoft.com/office/powerpoint/2010/main" val="12346549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457200" y="1600203"/>
            <a:ext cx="40386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3"/>
            <a:ext cx="40386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p:txBody>
          <a:bodyPr/>
          <a:lstStyle>
            <a:lvl1pPr eaLnBrk="0" hangingPunct="0">
              <a:defRPr>
                <a:latin typeface="Arial" pitchFamily="34" charset="0"/>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endParaRPr lang="en-US" altLang="ja-JP"/>
          </a:p>
        </p:txBody>
      </p:sp>
      <p:sp>
        <p:nvSpPr>
          <p:cNvPr id="6" name="Rectangle 5"/>
          <p:cNvSpPr>
            <a:spLocks noGrp="1" noChangeArrowheads="1"/>
          </p:cNvSpPr>
          <p:nvPr>
            <p:ph type="ftr" sz="quarter" idx="11"/>
          </p:nvPr>
        </p:nvSpPr>
        <p:spPr/>
        <p:txBody>
          <a:bodyPr/>
          <a:lstStyle>
            <a:lvl1pPr eaLnBrk="0" hangingPunct="0">
              <a:defRPr>
                <a:latin typeface="Arial" pitchFamily="34" charset="0"/>
              </a:defRPr>
            </a:lvl1pPr>
          </a:lstStyle>
          <a:p>
            <a:pPr>
              <a:defRPr/>
            </a:pPr>
            <a:r>
              <a:rPr lang="ja-JP" altLang="en-US"/>
              <a:t>リスク工学専攻説明会「入試について」</a:t>
            </a:r>
            <a:endParaRPr lang="en-US" altLang="ja-JP"/>
          </a:p>
        </p:txBody>
      </p:sp>
      <p:sp>
        <p:nvSpPr>
          <p:cNvPr id="7" name="Rectangle 6"/>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7D29F154-124A-45E6-9374-1B637376EBD3}" type="slidenum">
              <a:rPr lang="ja-JP" altLang="en-US"/>
              <a:pPr>
                <a:defRPr/>
              </a:pPr>
              <a:t>‹#›</a:t>
            </a:fld>
            <a:endParaRPr lang="en-US" altLang="ja-JP"/>
          </a:p>
        </p:txBody>
      </p:sp>
    </p:spTree>
    <p:extLst>
      <p:ext uri="{BB962C8B-B14F-4D97-AF65-F5344CB8AC3E}">
        <p14:creationId xmlns:p14="http://schemas.microsoft.com/office/powerpoint/2010/main" val="3275221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2"/>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7"/>
            <a:ext cx="7772400" cy="1500187"/>
          </a:xfrm>
        </p:spPr>
        <p:txBody>
          <a:bodyPr anchor="b"/>
          <a:lstStyle>
            <a:lvl1pPr marL="0" indent="0">
              <a:buNone/>
              <a:defRPr sz="2000">
                <a:solidFill>
                  <a:schemeClr val="tx1">
                    <a:tint val="75000"/>
                  </a:schemeClr>
                </a:solidFill>
              </a:defRPr>
            </a:lvl1pPr>
            <a:lvl2pPr marL="457068" indent="0">
              <a:buNone/>
              <a:defRPr sz="1800">
                <a:solidFill>
                  <a:schemeClr val="tx1">
                    <a:tint val="75000"/>
                  </a:schemeClr>
                </a:solidFill>
              </a:defRPr>
            </a:lvl2pPr>
            <a:lvl3pPr marL="914137" indent="0">
              <a:buNone/>
              <a:defRPr sz="1600">
                <a:solidFill>
                  <a:schemeClr val="tx1">
                    <a:tint val="75000"/>
                  </a:schemeClr>
                </a:solidFill>
              </a:defRPr>
            </a:lvl3pPr>
            <a:lvl4pPr marL="1371208" indent="0">
              <a:buNone/>
              <a:defRPr sz="1400">
                <a:solidFill>
                  <a:schemeClr val="tx1">
                    <a:tint val="75000"/>
                  </a:schemeClr>
                </a:solidFill>
              </a:defRPr>
            </a:lvl4pPr>
            <a:lvl5pPr marL="1828276" indent="0">
              <a:buNone/>
              <a:defRPr sz="1400">
                <a:solidFill>
                  <a:schemeClr val="tx1">
                    <a:tint val="75000"/>
                  </a:schemeClr>
                </a:solidFill>
              </a:defRPr>
            </a:lvl5pPr>
            <a:lvl6pPr marL="2285344" indent="0">
              <a:buNone/>
              <a:defRPr sz="1400">
                <a:solidFill>
                  <a:schemeClr val="tx1">
                    <a:tint val="75000"/>
                  </a:schemeClr>
                </a:solidFill>
              </a:defRPr>
            </a:lvl6pPr>
            <a:lvl7pPr marL="2742415" indent="0">
              <a:buNone/>
              <a:defRPr sz="1400">
                <a:solidFill>
                  <a:schemeClr val="tx1">
                    <a:tint val="75000"/>
                  </a:schemeClr>
                </a:solidFill>
              </a:defRPr>
            </a:lvl7pPr>
            <a:lvl8pPr marL="3199484" indent="0">
              <a:buNone/>
              <a:defRPr sz="1400">
                <a:solidFill>
                  <a:schemeClr val="tx1">
                    <a:tint val="75000"/>
                  </a:schemeClr>
                </a:solidFill>
              </a:defRPr>
            </a:lvl8pPr>
            <a:lvl9pPr marL="3656552" indent="0">
              <a:buNone/>
              <a:defRPr sz="1400">
                <a:solidFill>
                  <a:schemeClr val="tx1">
                    <a:tint val="75000"/>
                  </a:schemeClr>
                </a:solidFill>
              </a:defRPr>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p>
        </p:txBody>
      </p:sp>
      <p:sp>
        <p:nvSpPr>
          <p:cNvPr id="5" name="フッター プレースホルダー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ja-JP" altLang="en-US"/>
              <a:t>リスク工学専攻説明会「入試について」</a:t>
            </a:r>
          </a:p>
        </p:txBody>
      </p:sp>
      <p:sp>
        <p:nvSpPr>
          <p:cNvPr id="6" name="スライド番号プレースホルダー 5"/>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B847326D-23F9-4C17-BB4C-E6768A38C0E6}" type="slidenum">
              <a:rPr lang="ja-JP" altLang="en-US"/>
              <a:pPr>
                <a:defRPr/>
              </a:pPr>
              <a:t>‹#›</a:t>
            </a:fld>
            <a:endParaRPr lang="ja-JP" altLang="en-US"/>
          </a:p>
        </p:txBody>
      </p:sp>
    </p:spTree>
    <p:extLst>
      <p:ext uri="{BB962C8B-B14F-4D97-AF65-F5344CB8AC3E}">
        <p14:creationId xmlns:p14="http://schemas.microsoft.com/office/powerpoint/2010/main" val="1454504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4"/>
          <p:cNvSpPr>
            <a:spLocks noGrp="1"/>
          </p:cNvSpPr>
          <p:nvPr>
            <p:ph type="dt" sz="half" idx="10"/>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p>
        </p:txBody>
      </p:sp>
      <p:sp>
        <p:nvSpPr>
          <p:cNvPr id="6" name="フッター プレースホルダー 5"/>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ja-JP" altLang="en-US"/>
              <a:t>リスク工学専攻説明会「入試について」</a:t>
            </a:r>
          </a:p>
        </p:txBody>
      </p:sp>
      <p:sp>
        <p:nvSpPr>
          <p:cNvPr id="7" name="スライド番号プレースホルダー 6"/>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F6150AA4-6B04-4C86-88EA-17613C59B866}" type="slidenum">
              <a:rPr lang="ja-JP" altLang="en-US"/>
              <a:pPr>
                <a:defRPr/>
              </a:pPr>
              <a:t>‹#›</a:t>
            </a:fld>
            <a:endParaRPr lang="ja-JP" altLang="en-US"/>
          </a:p>
        </p:txBody>
      </p:sp>
    </p:spTree>
    <p:extLst>
      <p:ext uri="{BB962C8B-B14F-4D97-AF65-F5344CB8AC3E}">
        <p14:creationId xmlns:p14="http://schemas.microsoft.com/office/powerpoint/2010/main" val="168236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068" indent="0">
              <a:buNone/>
              <a:defRPr sz="2000" b="1"/>
            </a:lvl2pPr>
            <a:lvl3pPr marL="914137" indent="0">
              <a:buNone/>
              <a:defRPr sz="1800" b="1"/>
            </a:lvl3pPr>
            <a:lvl4pPr marL="1371208" indent="0">
              <a:buNone/>
              <a:defRPr sz="1600" b="1"/>
            </a:lvl4pPr>
            <a:lvl5pPr marL="1828276" indent="0">
              <a:buNone/>
              <a:defRPr sz="1600" b="1"/>
            </a:lvl5pPr>
            <a:lvl6pPr marL="2285344" indent="0">
              <a:buNone/>
              <a:defRPr sz="1600" b="1"/>
            </a:lvl6pPr>
            <a:lvl7pPr marL="2742415" indent="0">
              <a:buNone/>
              <a:defRPr sz="1600" b="1"/>
            </a:lvl7pPr>
            <a:lvl8pPr marL="3199484" indent="0">
              <a:buNone/>
              <a:defRPr sz="1600" b="1"/>
            </a:lvl8pPr>
            <a:lvl9pPr marL="3656552"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068" indent="0">
              <a:buNone/>
              <a:defRPr sz="2000" b="1"/>
            </a:lvl2pPr>
            <a:lvl3pPr marL="914137" indent="0">
              <a:buNone/>
              <a:defRPr sz="1800" b="1"/>
            </a:lvl3pPr>
            <a:lvl4pPr marL="1371208" indent="0">
              <a:buNone/>
              <a:defRPr sz="1600" b="1"/>
            </a:lvl4pPr>
            <a:lvl5pPr marL="1828276" indent="0">
              <a:buNone/>
              <a:defRPr sz="1600" b="1"/>
            </a:lvl5pPr>
            <a:lvl6pPr marL="2285344" indent="0">
              <a:buNone/>
              <a:defRPr sz="1600" b="1"/>
            </a:lvl6pPr>
            <a:lvl7pPr marL="2742415" indent="0">
              <a:buNone/>
              <a:defRPr sz="1600" b="1"/>
            </a:lvl7pPr>
            <a:lvl8pPr marL="3199484" indent="0">
              <a:buNone/>
              <a:defRPr sz="1600" b="1"/>
            </a:lvl8pPr>
            <a:lvl9pPr marL="3656552"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6"/>
          <p:cNvSpPr>
            <a:spLocks noGrp="1"/>
          </p:cNvSpPr>
          <p:nvPr>
            <p:ph type="dt" sz="half" idx="10"/>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p>
        </p:txBody>
      </p:sp>
      <p:sp>
        <p:nvSpPr>
          <p:cNvPr id="8" name="フッター プレースホルダー 7"/>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ja-JP" altLang="en-US"/>
              <a:t>リスク工学専攻説明会「入試について」</a:t>
            </a:r>
          </a:p>
        </p:txBody>
      </p:sp>
      <p:sp>
        <p:nvSpPr>
          <p:cNvPr id="9" name="スライド番号プレースホルダー 8"/>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A92985E5-9060-4CD9-9A0C-D50AF1D02D56}" type="slidenum">
              <a:rPr lang="ja-JP" altLang="en-US"/>
              <a:pPr>
                <a:defRPr/>
              </a:pPr>
              <a:t>‹#›</a:t>
            </a:fld>
            <a:endParaRPr lang="ja-JP" altLang="en-US"/>
          </a:p>
        </p:txBody>
      </p:sp>
    </p:spTree>
    <p:extLst>
      <p:ext uri="{BB962C8B-B14F-4D97-AF65-F5344CB8AC3E}">
        <p14:creationId xmlns:p14="http://schemas.microsoft.com/office/powerpoint/2010/main" val="30557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2"/>
          <p:cNvSpPr>
            <a:spLocks noGrp="1"/>
          </p:cNvSpPr>
          <p:nvPr>
            <p:ph type="dt" sz="half" idx="10"/>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p>
        </p:txBody>
      </p:sp>
      <p:sp>
        <p:nvSpPr>
          <p:cNvPr id="4" name="フッター プレースホルダー 3"/>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ja-JP" altLang="en-US"/>
              <a:t>リスク工学専攻説明会「入試について」</a:t>
            </a:r>
          </a:p>
        </p:txBody>
      </p:sp>
      <p:sp>
        <p:nvSpPr>
          <p:cNvPr id="5" name="スライド番号プレースホルダー 4"/>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A58D8B42-224C-41D3-9EDD-4C3F89F38B61}" type="slidenum">
              <a:rPr lang="ja-JP" altLang="en-US"/>
              <a:pPr>
                <a:defRPr/>
              </a:pPr>
              <a:t>‹#›</a:t>
            </a:fld>
            <a:endParaRPr lang="ja-JP" altLang="en-US"/>
          </a:p>
        </p:txBody>
      </p:sp>
    </p:spTree>
    <p:extLst>
      <p:ext uri="{BB962C8B-B14F-4D97-AF65-F5344CB8AC3E}">
        <p14:creationId xmlns:p14="http://schemas.microsoft.com/office/powerpoint/2010/main" val="2548958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p>
        </p:txBody>
      </p:sp>
      <p:sp>
        <p:nvSpPr>
          <p:cNvPr id="3" name="フッター プレースホルダー 2"/>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ja-JP" altLang="en-US"/>
              <a:t>リスク工学専攻説明会「入試について」</a:t>
            </a:r>
          </a:p>
        </p:txBody>
      </p:sp>
      <p:sp>
        <p:nvSpPr>
          <p:cNvPr id="4" name="スライド番号プレースホルダー 3"/>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DC50ED66-647C-43C6-A690-A2821FCA7DB8}" type="slidenum">
              <a:rPr lang="ja-JP" altLang="en-US"/>
              <a:pPr>
                <a:defRPr/>
              </a:pPr>
              <a:t>‹#›</a:t>
            </a:fld>
            <a:endParaRPr lang="ja-JP" altLang="en-US"/>
          </a:p>
        </p:txBody>
      </p:sp>
    </p:spTree>
    <p:extLst>
      <p:ext uri="{BB962C8B-B14F-4D97-AF65-F5344CB8AC3E}">
        <p14:creationId xmlns:p14="http://schemas.microsoft.com/office/powerpoint/2010/main" val="2592621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4"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4" y="1435104"/>
            <a:ext cx="3008313" cy="4691063"/>
          </a:xfrm>
        </p:spPr>
        <p:txBody>
          <a:bodyPr/>
          <a:lstStyle>
            <a:lvl1pPr marL="0" indent="0">
              <a:buNone/>
              <a:defRPr sz="1400"/>
            </a:lvl1pPr>
            <a:lvl2pPr marL="457068" indent="0">
              <a:buNone/>
              <a:defRPr sz="1200"/>
            </a:lvl2pPr>
            <a:lvl3pPr marL="914137" indent="0">
              <a:buNone/>
              <a:defRPr sz="1000"/>
            </a:lvl3pPr>
            <a:lvl4pPr marL="1371208" indent="0">
              <a:buNone/>
              <a:defRPr sz="900"/>
            </a:lvl4pPr>
            <a:lvl5pPr marL="1828276" indent="0">
              <a:buNone/>
              <a:defRPr sz="900"/>
            </a:lvl5pPr>
            <a:lvl6pPr marL="2285344" indent="0">
              <a:buNone/>
              <a:defRPr sz="900"/>
            </a:lvl6pPr>
            <a:lvl7pPr marL="2742415" indent="0">
              <a:buNone/>
              <a:defRPr sz="900"/>
            </a:lvl7pPr>
            <a:lvl8pPr marL="3199484" indent="0">
              <a:buNone/>
              <a:defRPr sz="900"/>
            </a:lvl8pPr>
            <a:lvl9pPr marL="3656552" indent="0">
              <a:buNone/>
              <a:defRPr sz="9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p>
        </p:txBody>
      </p:sp>
      <p:sp>
        <p:nvSpPr>
          <p:cNvPr id="6" name="フッター プレースホルダー 5"/>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ja-JP" altLang="en-US"/>
              <a:t>リスク工学専攻説明会「入試について」</a:t>
            </a:r>
          </a:p>
        </p:txBody>
      </p:sp>
      <p:sp>
        <p:nvSpPr>
          <p:cNvPr id="7" name="スライド番号プレースホルダー 6"/>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85445315-50B9-452E-BFE2-F6318308D9D1}" type="slidenum">
              <a:rPr lang="ja-JP" altLang="en-US"/>
              <a:pPr>
                <a:defRPr/>
              </a:pPr>
              <a:t>‹#›</a:t>
            </a:fld>
            <a:endParaRPr lang="ja-JP" altLang="en-US"/>
          </a:p>
        </p:txBody>
      </p:sp>
    </p:spTree>
    <p:extLst>
      <p:ext uri="{BB962C8B-B14F-4D97-AF65-F5344CB8AC3E}">
        <p14:creationId xmlns:p14="http://schemas.microsoft.com/office/powerpoint/2010/main" val="1786851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068" indent="0">
              <a:buNone/>
              <a:defRPr sz="2800"/>
            </a:lvl2pPr>
            <a:lvl3pPr marL="914137" indent="0">
              <a:buNone/>
              <a:defRPr sz="2400"/>
            </a:lvl3pPr>
            <a:lvl4pPr marL="1371208" indent="0">
              <a:buNone/>
              <a:defRPr sz="2000"/>
            </a:lvl4pPr>
            <a:lvl5pPr marL="1828276" indent="0">
              <a:buNone/>
              <a:defRPr sz="2000"/>
            </a:lvl5pPr>
            <a:lvl6pPr marL="2285344" indent="0">
              <a:buNone/>
              <a:defRPr sz="2000"/>
            </a:lvl6pPr>
            <a:lvl7pPr marL="2742415" indent="0">
              <a:buNone/>
              <a:defRPr sz="2000"/>
            </a:lvl7pPr>
            <a:lvl8pPr marL="3199484" indent="0">
              <a:buNone/>
              <a:defRPr sz="2000"/>
            </a:lvl8pPr>
            <a:lvl9pPr marL="3656552"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068" indent="0">
              <a:buNone/>
              <a:defRPr sz="1200"/>
            </a:lvl2pPr>
            <a:lvl3pPr marL="914137" indent="0">
              <a:buNone/>
              <a:defRPr sz="1000"/>
            </a:lvl3pPr>
            <a:lvl4pPr marL="1371208" indent="0">
              <a:buNone/>
              <a:defRPr sz="900"/>
            </a:lvl4pPr>
            <a:lvl5pPr marL="1828276" indent="0">
              <a:buNone/>
              <a:defRPr sz="900"/>
            </a:lvl5pPr>
            <a:lvl6pPr marL="2285344" indent="0">
              <a:buNone/>
              <a:defRPr sz="900"/>
            </a:lvl6pPr>
            <a:lvl7pPr marL="2742415" indent="0">
              <a:buNone/>
              <a:defRPr sz="900"/>
            </a:lvl7pPr>
            <a:lvl8pPr marL="3199484" indent="0">
              <a:buNone/>
              <a:defRPr sz="900"/>
            </a:lvl8pPr>
            <a:lvl9pPr marL="3656552" indent="0">
              <a:buNone/>
              <a:defRPr sz="9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p>
        </p:txBody>
      </p:sp>
      <p:sp>
        <p:nvSpPr>
          <p:cNvPr id="6" name="フッター プレースホルダー 5"/>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50" charset="-128"/>
              </a:defRPr>
            </a:lvl1pPr>
          </a:lstStyle>
          <a:p>
            <a:pPr>
              <a:defRPr/>
            </a:pPr>
            <a:r>
              <a:rPr lang="ja-JP" altLang="en-US"/>
              <a:t>リスク工学専攻説明会「入試について」</a:t>
            </a:r>
          </a:p>
        </p:txBody>
      </p:sp>
      <p:sp>
        <p:nvSpPr>
          <p:cNvPr id="7" name="スライド番号プレースホルダー 6"/>
          <p:cNvSpPr>
            <a:spLocks noGrp="1"/>
          </p:cNvSpPr>
          <p:nvPr>
            <p:ph type="sldNum" sz="quarter" idx="12"/>
          </p:nvPr>
        </p:nvSpPr>
        <p:spPr/>
        <p:txBody>
          <a:bodyPr/>
          <a:lstStyle>
            <a:lvl1pPr eaLnBrk="0" hangingPunct="0">
              <a:defRPr>
                <a:latin typeface="Arial" panose="020B0604020202020204" pitchFamily="34" charset="0"/>
              </a:defRPr>
            </a:lvl1pPr>
          </a:lstStyle>
          <a:p>
            <a:pPr>
              <a:defRPr/>
            </a:pPr>
            <a:fld id="{519727CC-F864-4327-AAD8-F8C1C4BA1672}" type="slidenum">
              <a:rPr lang="ja-JP" altLang="en-US"/>
              <a:pPr>
                <a:defRPr/>
              </a:pPr>
              <a:t>‹#›</a:t>
            </a:fld>
            <a:endParaRPr lang="ja-JP" altLang="en-US"/>
          </a:p>
        </p:txBody>
      </p:sp>
    </p:spTree>
    <p:extLst>
      <p:ext uri="{BB962C8B-B14F-4D97-AF65-F5344CB8AC3E}">
        <p14:creationId xmlns:p14="http://schemas.microsoft.com/office/powerpoint/2010/main" val="83051327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タイトル プレースホルダー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8" rIns="91414" bIns="45708" numCol="1" anchor="ctr" anchorCtr="0" compatLnSpc="1">
            <a:prstTxWarp prst="textNoShape">
              <a:avLst/>
            </a:prstTxWarp>
          </a:bodyPr>
          <a:lstStyle/>
          <a:p>
            <a:pPr lvl="0"/>
            <a:r>
              <a:rPr lang="ja-JP" altLang="en-US"/>
              <a:t>マスター タイトルの書式設定</a:t>
            </a:r>
          </a:p>
        </p:txBody>
      </p:sp>
      <p:sp>
        <p:nvSpPr>
          <p:cNvPr id="4099" name="テキスト プレースホルダー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8" rIns="91414" bIns="45708"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14" tIns="45708" rIns="91414" bIns="45708" rtlCol="0" anchor="ctr"/>
          <a:lstStyle>
            <a:lvl1pPr algn="l" eaLnBrk="1" fontAlgn="auto" hangingPunct="1">
              <a:spcBef>
                <a:spcPts val="0"/>
              </a:spcBef>
              <a:spcAft>
                <a:spcPts val="0"/>
              </a:spcAft>
              <a:defRPr sz="1200">
                <a:solidFill>
                  <a:prstClr val="black">
                    <a:tint val="75000"/>
                  </a:prstClr>
                </a:solidFill>
                <a:latin typeface="Calibri"/>
                <a:ea typeface="ＭＳ Ｐゴシック"/>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14" tIns="45708" rIns="91414" bIns="45708" rtlCol="0" anchor="ctr"/>
          <a:lstStyle>
            <a:lvl1pPr algn="ctr" eaLnBrk="1" fontAlgn="auto" hangingPunct="1">
              <a:spcBef>
                <a:spcPts val="0"/>
              </a:spcBef>
              <a:spcAft>
                <a:spcPts val="0"/>
              </a:spcAft>
              <a:defRPr sz="1200">
                <a:solidFill>
                  <a:prstClr val="black">
                    <a:tint val="75000"/>
                  </a:prstClr>
                </a:solidFill>
                <a:latin typeface="Calibri"/>
                <a:ea typeface="ＭＳ Ｐゴシック"/>
              </a:defRPr>
            </a:lvl1pPr>
          </a:lstStyle>
          <a:p>
            <a:pPr>
              <a:defRPr/>
            </a:pPr>
            <a:r>
              <a:rPr lang="ja-JP" altLang="en-US"/>
              <a:t>リスク工学専攻説明会「入試について」</a:t>
            </a: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wrap="square" lIns="91414" tIns="45708" rIns="91414" bIns="45708"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8032E6F5-DF83-4DBD-8FA8-91F3998F17E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7308" r:id="rId1"/>
    <p:sldLayoutId id="2147487309" r:id="rId2"/>
    <p:sldLayoutId id="2147487310" r:id="rId3"/>
    <p:sldLayoutId id="2147487311" r:id="rId4"/>
    <p:sldLayoutId id="2147487312" r:id="rId5"/>
    <p:sldLayoutId id="2147487313" r:id="rId6"/>
    <p:sldLayoutId id="2147487314" r:id="rId7"/>
    <p:sldLayoutId id="2147487315" r:id="rId8"/>
    <p:sldLayoutId id="2147487316" r:id="rId9"/>
    <p:sldLayoutId id="2147487317" r:id="rId10"/>
    <p:sldLayoutId id="2147487318" r:id="rId11"/>
  </p:sldLayoutIdLst>
  <p:hf hdr="0" ftr="0" dt="0"/>
  <p:txStyles>
    <p:titleStyle>
      <a:lvl1pPr algn="ctr" defTabSz="911225" rtl="0" eaLnBrk="0" fontAlgn="base" hangingPunct="0">
        <a:spcBef>
          <a:spcPct val="0"/>
        </a:spcBef>
        <a:spcAft>
          <a:spcPct val="0"/>
        </a:spcAft>
        <a:defRPr kumimoji="1" sz="4400" kern="1200">
          <a:solidFill>
            <a:schemeClr val="tx1"/>
          </a:solidFill>
          <a:latin typeface="+mj-lt"/>
          <a:ea typeface="+mj-ea"/>
          <a:cs typeface="+mj-cs"/>
        </a:defRPr>
      </a:lvl1pPr>
      <a:lvl2pPr algn="ctr" defTabSz="911225"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defTabSz="911225"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defTabSz="911225"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defTabSz="911225"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101" algn="ctr" defTabSz="912617"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203" algn="ctr" defTabSz="912617"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306" algn="ctr" defTabSz="912617"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407" algn="ctr" defTabSz="912617"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39725" indent="-339725" algn="l" defTabSz="911225"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39775" indent="-282575" algn="l" defTabSz="911225"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39825" indent="-225425" algn="l" defTabSz="911225"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597025" indent="-225425" algn="l" defTabSz="911225"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4225" indent="-225425" algn="l" defTabSz="911225"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3880" indent="-228536" algn="l" defTabSz="91413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0948" indent="-228536" algn="l" defTabSz="91413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8018" indent="-228536" algn="l" defTabSz="91413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5088" indent="-228536" algn="l" defTabSz="91413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137" rtl="0" eaLnBrk="1" latinLnBrk="0" hangingPunct="1">
        <a:defRPr kumimoji="1" sz="1800" kern="1200">
          <a:solidFill>
            <a:schemeClr val="tx1"/>
          </a:solidFill>
          <a:latin typeface="+mn-lt"/>
          <a:ea typeface="+mn-ea"/>
          <a:cs typeface="+mn-cs"/>
        </a:defRPr>
      </a:lvl1pPr>
      <a:lvl2pPr marL="457068" algn="l" defTabSz="914137" rtl="0" eaLnBrk="1" latinLnBrk="0" hangingPunct="1">
        <a:defRPr kumimoji="1" sz="1800" kern="1200">
          <a:solidFill>
            <a:schemeClr val="tx1"/>
          </a:solidFill>
          <a:latin typeface="+mn-lt"/>
          <a:ea typeface="+mn-ea"/>
          <a:cs typeface="+mn-cs"/>
        </a:defRPr>
      </a:lvl2pPr>
      <a:lvl3pPr marL="914137" algn="l" defTabSz="914137" rtl="0" eaLnBrk="1" latinLnBrk="0" hangingPunct="1">
        <a:defRPr kumimoji="1" sz="1800" kern="1200">
          <a:solidFill>
            <a:schemeClr val="tx1"/>
          </a:solidFill>
          <a:latin typeface="+mn-lt"/>
          <a:ea typeface="+mn-ea"/>
          <a:cs typeface="+mn-cs"/>
        </a:defRPr>
      </a:lvl3pPr>
      <a:lvl4pPr marL="1371208" algn="l" defTabSz="914137" rtl="0" eaLnBrk="1" latinLnBrk="0" hangingPunct="1">
        <a:defRPr kumimoji="1" sz="1800" kern="1200">
          <a:solidFill>
            <a:schemeClr val="tx1"/>
          </a:solidFill>
          <a:latin typeface="+mn-lt"/>
          <a:ea typeface="+mn-ea"/>
          <a:cs typeface="+mn-cs"/>
        </a:defRPr>
      </a:lvl4pPr>
      <a:lvl5pPr marL="1828276" algn="l" defTabSz="914137" rtl="0" eaLnBrk="1" latinLnBrk="0" hangingPunct="1">
        <a:defRPr kumimoji="1" sz="1800" kern="1200">
          <a:solidFill>
            <a:schemeClr val="tx1"/>
          </a:solidFill>
          <a:latin typeface="+mn-lt"/>
          <a:ea typeface="+mn-ea"/>
          <a:cs typeface="+mn-cs"/>
        </a:defRPr>
      </a:lvl5pPr>
      <a:lvl6pPr marL="2285344" algn="l" defTabSz="914137" rtl="0" eaLnBrk="1" latinLnBrk="0" hangingPunct="1">
        <a:defRPr kumimoji="1" sz="1800" kern="1200">
          <a:solidFill>
            <a:schemeClr val="tx1"/>
          </a:solidFill>
          <a:latin typeface="+mn-lt"/>
          <a:ea typeface="+mn-ea"/>
          <a:cs typeface="+mn-cs"/>
        </a:defRPr>
      </a:lvl6pPr>
      <a:lvl7pPr marL="2742415" algn="l" defTabSz="914137" rtl="0" eaLnBrk="1" latinLnBrk="0" hangingPunct="1">
        <a:defRPr kumimoji="1" sz="1800" kern="1200">
          <a:solidFill>
            <a:schemeClr val="tx1"/>
          </a:solidFill>
          <a:latin typeface="+mn-lt"/>
          <a:ea typeface="+mn-ea"/>
          <a:cs typeface="+mn-cs"/>
        </a:defRPr>
      </a:lvl7pPr>
      <a:lvl8pPr marL="3199484" algn="l" defTabSz="914137" rtl="0" eaLnBrk="1" latinLnBrk="0" hangingPunct="1">
        <a:defRPr kumimoji="1" sz="1800" kern="1200">
          <a:solidFill>
            <a:schemeClr val="tx1"/>
          </a:solidFill>
          <a:latin typeface="+mn-lt"/>
          <a:ea typeface="+mn-ea"/>
          <a:cs typeface="+mn-cs"/>
        </a:defRPr>
      </a:lvl8pPr>
      <a:lvl9pPr marL="3656552" algn="l" defTabSz="914137"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ctr" anchorCtr="0" compatLnSpc="1">
            <a:prstTxWarp prst="textNoShape">
              <a:avLst/>
            </a:prstTxWarp>
          </a:bodyPr>
          <a:lstStyle/>
          <a:p>
            <a:pPr lvl="0"/>
            <a:r>
              <a:rPr lang="ja-JP" altLang="en-US"/>
              <a:t>マスタ タイトルの書式設定</a:t>
            </a:r>
          </a:p>
        </p:txBody>
      </p:sp>
      <p:sp>
        <p:nvSpPr>
          <p:cNvPr id="614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20" tIns="45711" rIns="91420" bIns="45711" numCol="1" anchor="t" anchorCtr="0" compatLnSpc="1">
            <a:prstTxWarp prst="textNoShape">
              <a:avLst/>
            </a:prstTxWarp>
          </a:bodyPr>
          <a:lstStyle>
            <a:lvl1pPr eaLnBrk="1" hangingPunct="1">
              <a:defRPr sz="1400">
                <a:solidFill>
                  <a:srgbClr val="000000"/>
                </a:solidFill>
                <a:latin typeface="Arial Narrow" pitchFamily="-112" charset="0"/>
                <a:ea typeface="ＭＳ Ｐゴシック" pitchFamily="50" charset="-128"/>
              </a:defRPr>
            </a:lvl1pPr>
          </a:lstStyle>
          <a:p>
            <a:pPr>
              <a:defRPr/>
            </a:pPr>
            <a:r>
              <a:rPr lang="en-US" altLang="ja-JP"/>
              <a:t>2015</a:t>
            </a:r>
            <a:r>
              <a:rPr lang="ja-JP" altLang="en-US"/>
              <a:t>年</a:t>
            </a:r>
            <a:r>
              <a:rPr lang="en-US" altLang="ja-JP"/>
              <a:t>10</a:t>
            </a:r>
            <a:r>
              <a:rPr lang="ja-JP" altLang="en-US"/>
              <a:t>月</a:t>
            </a:r>
            <a:r>
              <a:rPr lang="en-US" altLang="ja-JP"/>
              <a:t>17</a:t>
            </a:r>
            <a:r>
              <a:rPr lang="ja-JP" altLang="en-US"/>
              <a:t>日</a:t>
            </a:r>
            <a:endParaRPr lang="en-US" altLang="ja-JP"/>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20" tIns="45711" rIns="91420" bIns="45711" numCol="1" anchor="t" anchorCtr="0" compatLnSpc="1">
            <a:prstTxWarp prst="textNoShape">
              <a:avLst/>
            </a:prstTxWarp>
          </a:bodyPr>
          <a:lstStyle>
            <a:lvl1pPr algn="ctr" eaLnBrk="1" hangingPunct="1">
              <a:defRPr sz="1400">
                <a:solidFill>
                  <a:srgbClr val="000000"/>
                </a:solidFill>
                <a:latin typeface="Arial Narrow" pitchFamily="-112" charset="0"/>
                <a:ea typeface="ＭＳ Ｐゴシック" pitchFamily="50" charset="-128"/>
              </a:defRPr>
            </a:lvl1pPr>
          </a:lstStyle>
          <a:p>
            <a:pPr>
              <a:defRPr/>
            </a:pPr>
            <a:r>
              <a:rPr lang="ja-JP" altLang="en-US"/>
              <a:t>リスク工学専攻説明会「入試について」</a:t>
            </a:r>
            <a:endParaRPr lang="en-US" altLang="ja-JP"/>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20" tIns="45711" rIns="91420" bIns="45711" numCol="1" anchor="t" anchorCtr="0" compatLnSpc="1">
            <a:prstTxWarp prst="textNoShape">
              <a:avLst/>
            </a:prstTxWarp>
          </a:bodyPr>
          <a:lstStyle>
            <a:lvl1pPr algn="r" eaLnBrk="1" hangingPunct="1">
              <a:defRPr sz="1400">
                <a:solidFill>
                  <a:srgbClr val="000000"/>
                </a:solidFill>
                <a:latin typeface="Arial Narrow" panose="020B0606020202030204" pitchFamily="34" charset="0"/>
              </a:defRPr>
            </a:lvl1pPr>
          </a:lstStyle>
          <a:p>
            <a:pPr>
              <a:defRPr/>
            </a:pPr>
            <a:fld id="{8FBBC4FE-3AE7-412C-BADF-E2BFE66B1F5F}" type="slidenum">
              <a:rPr lang="ja-JP" altLang="en-US"/>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7330" r:id="rId1"/>
    <p:sldLayoutId id="2147487331" r:id="rId2"/>
    <p:sldLayoutId id="2147487332" r:id="rId3"/>
    <p:sldLayoutId id="2147487333" r:id="rId4"/>
    <p:sldLayoutId id="2147487334" r:id="rId5"/>
    <p:sldLayoutId id="2147487335" r:id="rId6"/>
    <p:sldLayoutId id="2147487336" r:id="rId7"/>
    <p:sldLayoutId id="2147487337" r:id="rId8"/>
    <p:sldLayoutId id="2147487338" r:id="rId9"/>
    <p:sldLayoutId id="2147487339" r:id="rId10"/>
    <p:sldLayoutId id="2147487340" r:id="rId11"/>
    <p:sldLayoutId id="2147487341" r:id="rId12"/>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101" algn="ctr" rtl="0" fontAlgn="base">
        <a:spcBef>
          <a:spcPct val="0"/>
        </a:spcBef>
        <a:spcAft>
          <a:spcPct val="0"/>
        </a:spcAft>
        <a:defRPr kumimoji="1" sz="4400">
          <a:solidFill>
            <a:schemeClr val="tx2"/>
          </a:solidFill>
          <a:latin typeface="Arial" charset="0"/>
          <a:ea typeface="ＭＳ Ｐゴシック" pitchFamily="50" charset="-128"/>
        </a:defRPr>
      </a:lvl6pPr>
      <a:lvl7pPr marL="914203" algn="ctr" rtl="0" fontAlgn="base">
        <a:spcBef>
          <a:spcPct val="0"/>
        </a:spcBef>
        <a:spcAft>
          <a:spcPct val="0"/>
        </a:spcAft>
        <a:defRPr kumimoji="1" sz="4400">
          <a:solidFill>
            <a:schemeClr val="tx2"/>
          </a:solidFill>
          <a:latin typeface="Arial" charset="0"/>
          <a:ea typeface="ＭＳ Ｐゴシック" pitchFamily="50" charset="-128"/>
        </a:defRPr>
      </a:lvl7pPr>
      <a:lvl8pPr marL="1371306" algn="ctr" rtl="0" fontAlgn="base">
        <a:spcBef>
          <a:spcPct val="0"/>
        </a:spcBef>
        <a:spcAft>
          <a:spcPct val="0"/>
        </a:spcAft>
        <a:defRPr kumimoji="1" sz="4400">
          <a:solidFill>
            <a:schemeClr val="tx2"/>
          </a:solidFill>
          <a:latin typeface="Arial" charset="0"/>
          <a:ea typeface="ＭＳ Ｐゴシック" pitchFamily="50" charset="-128"/>
        </a:defRPr>
      </a:lvl8pPr>
      <a:lvl9pPr marL="1828407"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1313" indent="-341313" algn="l" rtl="0" eaLnBrk="0" fontAlgn="base" hangingPunct="0">
        <a:spcBef>
          <a:spcPct val="20000"/>
        </a:spcBef>
        <a:spcAft>
          <a:spcPct val="0"/>
        </a:spcAft>
        <a:buChar char="•"/>
        <a:defRPr kumimoji="1" sz="3200">
          <a:solidFill>
            <a:schemeClr val="tx1"/>
          </a:solidFill>
          <a:latin typeface="+mn-lt"/>
          <a:ea typeface="+mn-ea"/>
          <a:cs typeface="+mn-cs"/>
        </a:defRPr>
      </a:lvl1pPr>
      <a:lvl2pPr marL="741363" indent="-284163" algn="l" rtl="0" eaLnBrk="0" fontAlgn="base" hangingPunct="0">
        <a:spcBef>
          <a:spcPct val="20000"/>
        </a:spcBef>
        <a:spcAft>
          <a:spcPct val="0"/>
        </a:spcAft>
        <a:buChar char="–"/>
        <a:defRPr kumimoji="1" sz="2800">
          <a:solidFill>
            <a:schemeClr val="tx1"/>
          </a:solidFill>
          <a:latin typeface="+mn-lt"/>
          <a:ea typeface="+mn-ea"/>
        </a:defRPr>
      </a:lvl2pPr>
      <a:lvl3pPr marL="1141413" indent="-227013" algn="l" rtl="0" eaLnBrk="0" fontAlgn="base" hangingPunct="0">
        <a:spcBef>
          <a:spcPct val="20000"/>
        </a:spcBef>
        <a:spcAft>
          <a:spcPct val="0"/>
        </a:spcAft>
        <a:buChar char="•"/>
        <a:defRPr kumimoji="1" sz="2400">
          <a:solidFill>
            <a:schemeClr val="tx1"/>
          </a:solidFill>
          <a:latin typeface="+mn-lt"/>
          <a:ea typeface="+mn-ea"/>
        </a:defRPr>
      </a:lvl3pPr>
      <a:lvl4pPr marL="1598613" indent="-227013" algn="l" rtl="0" eaLnBrk="0" fontAlgn="base" hangingPunct="0">
        <a:spcBef>
          <a:spcPct val="20000"/>
        </a:spcBef>
        <a:spcAft>
          <a:spcPct val="0"/>
        </a:spcAft>
        <a:buChar char="–"/>
        <a:defRPr kumimoji="1" sz="2000">
          <a:solidFill>
            <a:schemeClr val="tx1"/>
          </a:solidFill>
          <a:latin typeface="+mn-lt"/>
          <a:ea typeface="+mn-ea"/>
        </a:defRPr>
      </a:lvl4pPr>
      <a:lvl5pPr marL="2055813" indent="-227013" algn="l" rtl="0" eaLnBrk="0" fontAlgn="base" hangingPunct="0">
        <a:spcBef>
          <a:spcPct val="20000"/>
        </a:spcBef>
        <a:spcAft>
          <a:spcPct val="0"/>
        </a:spcAft>
        <a:buChar char="»"/>
        <a:defRPr kumimoji="1" sz="2000">
          <a:solidFill>
            <a:schemeClr val="tx1"/>
          </a:solidFill>
          <a:latin typeface="+mn-lt"/>
          <a:ea typeface="+mn-ea"/>
        </a:defRPr>
      </a:lvl5pPr>
      <a:lvl6pPr marL="2514060" indent="-228552" algn="l" rtl="0" fontAlgn="base">
        <a:spcBef>
          <a:spcPct val="20000"/>
        </a:spcBef>
        <a:spcAft>
          <a:spcPct val="0"/>
        </a:spcAft>
        <a:buChar char="»"/>
        <a:defRPr kumimoji="1" sz="2000">
          <a:solidFill>
            <a:schemeClr val="tx1"/>
          </a:solidFill>
          <a:latin typeface="+mn-lt"/>
          <a:ea typeface="+mn-ea"/>
        </a:defRPr>
      </a:lvl6pPr>
      <a:lvl7pPr marL="2971161" indent="-228552" algn="l" rtl="0" fontAlgn="base">
        <a:spcBef>
          <a:spcPct val="20000"/>
        </a:spcBef>
        <a:spcAft>
          <a:spcPct val="0"/>
        </a:spcAft>
        <a:buChar char="»"/>
        <a:defRPr kumimoji="1" sz="2000">
          <a:solidFill>
            <a:schemeClr val="tx1"/>
          </a:solidFill>
          <a:latin typeface="+mn-lt"/>
          <a:ea typeface="+mn-ea"/>
        </a:defRPr>
      </a:lvl7pPr>
      <a:lvl8pPr marL="3428263" indent="-228552" algn="l" rtl="0" fontAlgn="base">
        <a:spcBef>
          <a:spcPct val="20000"/>
        </a:spcBef>
        <a:spcAft>
          <a:spcPct val="0"/>
        </a:spcAft>
        <a:buChar char="»"/>
        <a:defRPr kumimoji="1" sz="2000">
          <a:solidFill>
            <a:schemeClr val="tx1"/>
          </a:solidFill>
          <a:latin typeface="+mn-lt"/>
          <a:ea typeface="+mn-ea"/>
        </a:defRPr>
      </a:lvl8pPr>
      <a:lvl9pPr marL="3885366" indent="-228552"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203" rtl="0" eaLnBrk="1" latinLnBrk="0" hangingPunct="1">
        <a:defRPr kumimoji="1" sz="1800" kern="1200">
          <a:solidFill>
            <a:schemeClr val="tx1"/>
          </a:solidFill>
          <a:latin typeface="+mn-lt"/>
          <a:ea typeface="+mn-ea"/>
          <a:cs typeface="+mn-cs"/>
        </a:defRPr>
      </a:lvl1pPr>
      <a:lvl2pPr marL="457101" algn="l" defTabSz="914203" rtl="0" eaLnBrk="1" latinLnBrk="0" hangingPunct="1">
        <a:defRPr kumimoji="1" sz="1800" kern="1200">
          <a:solidFill>
            <a:schemeClr val="tx1"/>
          </a:solidFill>
          <a:latin typeface="+mn-lt"/>
          <a:ea typeface="+mn-ea"/>
          <a:cs typeface="+mn-cs"/>
        </a:defRPr>
      </a:lvl2pPr>
      <a:lvl3pPr marL="914203" algn="l" defTabSz="914203" rtl="0" eaLnBrk="1" latinLnBrk="0" hangingPunct="1">
        <a:defRPr kumimoji="1" sz="1800" kern="1200">
          <a:solidFill>
            <a:schemeClr val="tx1"/>
          </a:solidFill>
          <a:latin typeface="+mn-lt"/>
          <a:ea typeface="+mn-ea"/>
          <a:cs typeface="+mn-cs"/>
        </a:defRPr>
      </a:lvl3pPr>
      <a:lvl4pPr marL="1371306" algn="l" defTabSz="914203" rtl="0" eaLnBrk="1" latinLnBrk="0" hangingPunct="1">
        <a:defRPr kumimoji="1" sz="1800" kern="1200">
          <a:solidFill>
            <a:schemeClr val="tx1"/>
          </a:solidFill>
          <a:latin typeface="+mn-lt"/>
          <a:ea typeface="+mn-ea"/>
          <a:cs typeface="+mn-cs"/>
        </a:defRPr>
      </a:lvl4pPr>
      <a:lvl5pPr marL="1828407" algn="l" defTabSz="914203" rtl="0" eaLnBrk="1" latinLnBrk="0" hangingPunct="1">
        <a:defRPr kumimoji="1" sz="1800" kern="1200">
          <a:solidFill>
            <a:schemeClr val="tx1"/>
          </a:solidFill>
          <a:latin typeface="+mn-lt"/>
          <a:ea typeface="+mn-ea"/>
          <a:cs typeface="+mn-cs"/>
        </a:defRPr>
      </a:lvl5pPr>
      <a:lvl6pPr marL="2285508" algn="l" defTabSz="914203" rtl="0" eaLnBrk="1" latinLnBrk="0" hangingPunct="1">
        <a:defRPr kumimoji="1" sz="1800" kern="1200">
          <a:solidFill>
            <a:schemeClr val="tx1"/>
          </a:solidFill>
          <a:latin typeface="+mn-lt"/>
          <a:ea typeface="+mn-ea"/>
          <a:cs typeface="+mn-cs"/>
        </a:defRPr>
      </a:lvl6pPr>
      <a:lvl7pPr marL="2742612" algn="l" defTabSz="914203" rtl="0" eaLnBrk="1" latinLnBrk="0" hangingPunct="1">
        <a:defRPr kumimoji="1" sz="1800" kern="1200">
          <a:solidFill>
            <a:schemeClr val="tx1"/>
          </a:solidFill>
          <a:latin typeface="+mn-lt"/>
          <a:ea typeface="+mn-ea"/>
          <a:cs typeface="+mn-cs"/>
        </a:defRPr>
      </a:lvl7pPr>
      <a:lvl8pPr marL="3199713" algn="l" defTabSz="914203" rtl="0" eaLnBrk="1" latinLnBrk="0" hangingPunct="1">
        <a:defRPr kumimoji="1" sz="1800" kern="1200">
          <a:solidFill>
            <a:schemeClr val="tx1"/>
          </a:solidFill>
          <a:latin typeface="+mn-lt"/>
          <a:ea typeface="+mn-ea"/>
          <a:cs typeface="+mn-cs"/>
        </a:defRPr>
      </a:lvl8pPr>
      <a:lvl9pPr marL="3656814" algn="l" defTabSz="91420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12.png"/><Relationship Id="rId1" Type="http://schemas.openxmlformats.org/officeDocument/2006/relationships/themeOverride" Target="../theme/themeOverride5.xml"/><Relationship Id="rId2"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jpeg"/><Relationship Id="rId6" Type="http://schemas.openxmlformats.org/officeDocument/2006/relationships/image" Target="../media/image16.png"/><Relationship Id="rId1" Type="http://schemas.openxmlformats.org/officeDocument/2006/relationships/slideLayout" Target="../slideLayouts/slideLayout1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23.svg"/><Relationship Id="rId5" Type="http://schemas.openxmlformats.org/officeDocument/2006/relationships/image" Target="../media/image18.png"/><Relationship Id="rId6" Type="http://schemas.openxmlformats.org/officeDocument/2006/relationships/image" Target="../media/image25.svg"/><Relationship Id="rId7" Type="http://schemas.openxmlformats.org/officeDocument/2006/relationships/image" Target="../media/image19.png"/><Relationship Id="rId8" Type="http://schemas.openxmlformats.org/officeDocument/2006/relationships/image" Target="../media/image27.svg"/><Relationship Id="rId9" Type="http://schemas.openxmlformats.org/officeDocument/2006/relationships/image" Target="../media/image20.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svg"/><Relationship Id="rId5" Type="http://schemas.openxmlformats.org/officeDocument/2006/relationships/image" Target="../media/image5.png"/><Relationship Id="rId6" Type="http://schemas.openxmlformats.org/officeDocument/2006/relationships/image" Target="../media/image8.svg"/><Relationship Id="rId7" Type="http://schemas.openxmlformats.org/officeDocument/2006/relationships/image" Target="../media/image21.png"/><Relationship Id="rId8" Type="http://schemas.openxmlformats.org/officeDocument/2006/relationships/image" Target="../media/image30.svg"/><Relationship Id="rId9"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3.png"/><Relationship Id="rId5" Type="http://schemas.openxmlformats.org/officeDocument/2006/relationships/image" Target="../media/image4.svg"/><Relationship Id="rId6" Type="http://schemas.openxmlformats.org/officeDocument/2006/relationships/image" Target="../media/image2.png"/><Relationship Id="rId1" Type="http://schemas.openxmlformats.org/officeDocument/2006/relationships/themeOverride" Target="../theme/themeOverride1.xml"/><Relationship Id="rId2"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image" Target="../media/image4.png"/><Relationship Id="rId5" Type="http://schemas.openxmlformats.org/officeDocument/2006/relationships/image" Target="../media/image6.svg"/><Relationship Id="rId6" Type="http://schemas.openxmlformats.org/officeDocument/2006/relationships/image" Target="../media/image5.png"/><Relationship Id="rId7" Type="http://schemas.openxmlformats.org/officeDocument/2006/relationships/image" Target="../media/image8.svg"/><Relationship Id="rId8" Type="http://schemas.openxmlformats.org/officeDocument/2006/relationships/image" Target="../media/image21.png"/><Relationship Id="rId9" Type="http://schemas.openxmlformats.org/officeDocument/2006/relationships/image" Target="../media/image30.svg"/><Relationship Id="rId10" Type="http://schemas.openxmlformats.org/officeDocument/2006/relationships/image" Target="../media/image7.png"/><Relationship Id="rId11" Type="http://schemas.openxmlformats.org/officeDocument/2006/relationships/image" Target="../media/image30.png"/><Relationship Id="rId1" Type="http://schemas.openxmlformats.org/officeDocument/2006/relationships/themeOverride" Target="../theme/themeOverride6.xml"/><Relationship Id="rId2"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svg"/><Relationship Id="rId5" Type="http://schemas.openxmlformats.org/officeDocument/2006/relationships/image" Target="../media/image5.png"/><Relationship Id="rId6" Type="http://schemas.openxmlformats.org/officeDocument/2006/relationships/image" Target="../media/image8.svg"/><Relationship Id="rId7" Type="http://schemas.openxmlformats.org/officeDocument/2006/relationships/image" Target="../media/image21.png"/><Relationship Id="rId8" Type="http://schemas.openxmlformats.org/officeDocument/2006/relationships/image" Target="../media/image30.svg"/><Relationship Id="rId9" Type="http://schemas.openxmlformats.org/officeDocument/2006/relationships/image" Target="../media/image30.png"/><Relationship Id="rId1" Type="http://schemas.openxmlformats.org/officeDocument/2006/relationships/slideLayout" Target="../slideLayouts/slideLayout1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svg"/><Relationship Id="rId5" Type="http://schemas.openxmlformats.org/officeDocument/2006/relationships/image" Target="../media/image5.png"/><Relationship Id="rId6" Type="http://schemas.openxmlformats.org/officeDocument/2006/relationships/image" Target="../media/image8.svg"/><Relationship Id="rId7" Type="http://schemas.openxmlformats.org/officeDocument/2006/relationships/image" Target="../media/image6.png"/><Relationship Id="rId8" Type="http://schemas.openxmlformats.org/officeDocument/2006/relationships/image" Target="../media/image10.svg"/><Relationship Id="rId9"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4" Type="http://schemas.openxmlformats.org/officeDocument/2006/relationships/image" Target="../media/image32.png"/><Relationship Id="rId5" Type="http://schemas.openxmlformats.org/officeDocument/2006/relationships/image" Target="../media/image33.png"/><Relationship Id="rId1" Type="http://schemas.openxmlformats.org/officeDocument/2006/relationships/slideLayout" Target="../slideLayouts/slideLayout1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 Id="rId3"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1.jpg"/><Relationship Id="rId4" Type="http://schemas.openxmlformats.org/officeDocument/2006/relationships/image" Target="../media/image32.png"/><Relationship Id="rId5" Type="http://schemas.openxmlformats.org/officeDocument/2006/relationships/image" Target="../media/image33.png"/><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 Id="rId3" Type="http://schemas.openxmlformats.org/officeDocument/2006/relationships/image" Target="../media/image3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 Id="rId3" Type="http://schemas.openxmlformats.org/officeDocument/2006/relationships/image" Target="../media/image3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 Id="rId3" Type="http://schemas.openxmlformats.org/officeDocument/2006/relationships/image" Target="../media/image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1" Type="http://schemas.openxmlformats.org/officeDocument/2006/relationships/image" Target="../media/image40.png"/><Relationship Id="rId12" Type="http://schemas.openxmlformats.org/officeDocument/2006/relationships/image" Target="../media/image41.png"/><Relationship Id="rId14" Type="http://schemas.openxmlformats.org/officeDocument/2006/relationships/image" Target="../media/image25.svg"/><Relationship Id="rId15" Type="http://schemas.openxmlformats.org/officeDocument/2006/relationships/image" Target="../media/image42.png"/><Relationship Id="rId16" Type="http://schemas.openxmlformats.org/officeDocument/2006/relationships/image" Target="../media/image55.svg"/><Relationship Id="rId1" Type="http://schemas.openxmlformats.org/officeDocument/2006/relationships/slideLayout" Target="../slideLayouts/slideLayout17.xml"/><Relationship Id="rId2" Type="http://schemas.openxmlformats.org/officeDocument/2006/relationships/notesSlide" Target="../notesSlides/notesSlide38.xml"/><Relationship Id="rId3" Type="http://schemas.openxmlformats.org/officeDocument/2006/relationships/image" Target="../media/image37.png"/><Relationship Id="rId4" Type="http://schemas.openxmlformats.org/officeDocument/2006/relationships/image" Target="../media/image47.svg"/><Relationship Id="rId5" Type="http://schemas.openxmlformats.org/officeDocument/2006/relationships/image" Target="../media/image38.png"/><Relationship Id="rId6" Type="http://schemas.openxmlformats.org/officeDocument/2006/relationships/image" Target="../media/image49.svg"/><Relationship Id="rId7" Type="http://schemas.openxmlformats.org/officeDocument/2006/relationships/image" Target="../media/image39.png"/><Relationship Id="rId8" Type="http://schemas.openxmlformats.org/officeDocument/2006/relationships/image" Target="../media/image51.svg"/><Relationship Id="rId10" Type="http://schemas.openxmlformats.org/officeDocument/2006/relationships/image" Target="../media/image53.sv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Layout" Target="../slideLayouts/slideLayout13.xml"/><Relationship Id="rId3"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1.xml"/><Relationship Id="rId3" Type="http://schemas.openxmlformats.org/officeDocument/2006/relationships/chart" Target="../charts/chart1.xml"/></Relationships>
</file>

<file path=ppt/slides/_rels/slide42.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chart" Target="../charts/chart3.xml"/><Relationship Id="rId1" Type="http://schemas.openxmlformats.org/officeDocument/2006/relationships/slideLayout" Target="../slideLayouts/slideLayout17.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chart" Target="../charts/chart4.xml"/><Relationship Id="rId4" Type="http://schemas.openxmlformats.org/officeDocument/2006/relationships/chart" Target="../charts/chart5.xml"/><Relationship Id="rId1" Type="http://schemas.openxmlformats.org/officeDocument/2006/relationships/slideLayout" Target="../slideLayouts/slideLayout17.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chart" Target="../charts/chart6.xml"/><Relationship Id="rId4" Type="http://schemas.openxmlformats.org/officeDocument/2006/relationships/chart" Target="../charts/chart7.xml"/><Relationship Id="rId1" Type="http://schemas.openxmlformats.org/officeDocument/2006/relationships/slideLayout" Target="../slideLayouts/slideLayout17.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57.svg"/><Relationship Id="rId5" Type="http://schemas.openxmlformats.org/officeDocument/2006/relationships/image" Target="../media/image21.png"/><Relationship Id="rId6" Type="http://schemas.openxmlformats.org/officeDocument/2006/relationships/image" Target="../media/image30.svg"/><Relationship Id="rId7" Type="http://schemas.openxmlformats.org/officeDocument/2006/relationships/image" Target="../media/image30.png"/><Relationship Id="rId8" Type="http://schemas.openxmlformats.org/officeDocument/2006/relationships/image" Target="../media/image44.png"/><Relationship Id="rId9" Type="http://schemas.openxmlformats.org/officeDocument/2006/relationships/image" Target="../media/image45.png"/><Relationship Id="rId10" Type="http://schemas.openxmlformats.org/officeDocument/2006/relationships/image" Target="../media/image60.svg"/><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hyperlink" Target="http://www.mlit.go.jp/common/001106424.pdf" TargetMode="External"/><Relationship Id="rId4" Type="http://schemas.openxmlformats.org/officeDocument/2006/relationships/hyperlink" Target="http://www.mlit.go.jp/common/001102289.pdf" TargetMode="External"/><Relationship Id="rId5" Type="http://schemas.openxmlformats.org/officeDocument/2006/relationships/hyperlink" Target="http://www.sankeibiz.jp/business/news/170309/bsd1703090500002-n1.htm" TargetMode="External"/><Relationship Id="rId6" Type="http://schemas.openxmlformats.org/officeDocument/2006/relationships/hyperlink" Target="http://toyokeizai.net/articles/-/111854" TargetMode="External"/><Relationship Id="rId7" Type="http://schemas.openxmlformats.org/officeDocument/2006/relationships/hyperlink" Target="http://news.livedoor.com/article/detail/9848017/" TargetMode="External"/><Relationship Id="rId8" Type="http://schemas.openxmlformats.org/officeDocument/2006/relationships/hyperlink" Target="http://www.mlit.go.jp/common/001139889.pdf" TargetMode="External"/><Relationship Id="rId9" Type="http://schemas.openxmlformats.org/officeDocument/2006/relationships/hyperlink" Target="http://www.kuronekoyamato.co.jp/ytc/customer/" TargetMode="External"/><Relationship Id="rId1" Type="http://schemas.openxmlformats.org/officeDocument/2006/relationships/slideLayout" Target="../slideLayouts/slideLayout6.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slideLayout" Target="../slideLayouts/slideLayout17.xml"/><Relationship Id="rId3"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8.xml"/><Relationship Id="rId4" Type="http://schemas.openxmlformats.org/officeDocument/2006/relationships/image" Target="../media/image12.png"/><Relationship Id="rId5" Type="http://schemas.openxmlformats.org/officeDocument/2006/relationships/image" Target="../media/image46.png"/><Relationship Id="rId6" Type="http://schemas.openxmlformats.org/officeDocument/2006/relationships/image" Target="../media/image62.svg"/><Relationship Id="rId7" Type="http://schemas.openxmlformats.org/officeDocument/2006/relationships/image" Target="../media/image47.png"/><Relationship Id="rId8" Type="http://schemas.openxmlformats.org/officeDocument/2006/relationships/image" Target="../media/image48.png"/><Relationship Id="rId1" Type="http://schemas.openxmlformats.org/officeDocument/2006/relationships/themeOverride" Target="../theme/themeOverride9.xml"/><Relationship Id="rId2"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9.xml"/><Relationship Id="rId3" Type="http://schemas.openxmlformats.org/officeDocument/2006/relationships/image" Target="../media/image49.png"/></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13.png"/><Relationship Id="rId1" Type="http://schemas.openxmlformats.org/officeDocument/2006/relationships/slideLayout" Target="../slideLayouts/slideLayout6.xml"/><Relationship Id="rId2" Type="http://schemas.openxmlformats.org/officeDocument/2006/relationships/notesSlide" Target="../notesSlides/notesSlide5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4.xml"/></Relationships>
</file>

<file path=ppt/slides/_rels/slide57.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67.svg"/><Relationship Id="rId5" Type="http://schemas.openxmlformats.org/officeDocument/2006/relationships/image" Target="../media/image51.png"/><Relationship Id="rId6" Type="http://schemas.openxmlformats.org/officeDocument/2006/relationships/image" Target="../media/image69.svg"/><Relationship Id="rId7" Type="http://schemas.openxmlformats.org/officeDocument/2006/relationships/image" Target="../media/image52.png"/><Relationship Id="rId8" Type="http://schemas.openxmlformats.org/officeDocument/2006/relationships/image" Target="../media/image71.svg"/><Relationship Id="rId1" Type="http://schemas.openxmlformats.org/officeDocument/2006/relationships/slideLayout" Target="../slideLayouts/slideLayout17.xml"/><Relationship Id="rId2" Type="http://schemas.openxmlformats.org/officeDocument/2006/relationships/notesSlide" Target="../notesSlides/notesSlide5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1.xml"/></Relationships>
</file>

<file path=ppt/slides/_rels/slide64.xml.rels><?xml version="1.0" encoding="UTF-8" standalone="yes"?>
<Relationships xmlns="http://schemas.openxmlformats.org/package/2006/relationships"><Relationship Id="rId3" Type="http://schemas.openxmlformats.org/officeDocument/2006/relationships/image" Target="../media/image53.png"/><Relationship Id="rId4" Type="http://schemas.microsoft.com/office/2007/relationships/hdphoto" Target="../media/hdphoto1.wdp"/><Relationship Id="rId1" Type="http://schemas.openxmlformats.org/officeDocument/2006/relationships/slideLayout" Target="../slideLayouts/slideLayout13.xml"/><Relationship Id="rId2" Type="http://schemas.openxmlformats.org/officeDocument/2006/relationships/notesSlide" Target="../notesSlides/notesSlide6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6" Type="http://schemas.openxmlformats.org/officeDocument/2006/relationships/image" Target="../media/image14.svg"/><Relationship Id="rId1" Type="http://schemas.openxmlformats.org/officeDocument/2006/relationships/slideLayout" Target="../slideLayouts/slideLayout1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slideLayout" Target="../slideLayouts/slideLayout13.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0" y="1290638"/>
            <a:ext cx="9144000" cy="5567362"/>
          </a:xfrm>
          <a:prstGeom prst="rect">
            <a:avLst/>
          </a:prstGeom>
          <a:solidFill>
            <a:srgbClr val="003366"/>
          </a:solidFill>
          <a:ln>
            <a:noFill/>
          </a:ln>
          <a:effectLs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dirty="0"/>
          </a:p>
        </p:txBody>
      </p:sp>
      <p:sp>
        <p:nvSpPr>
          <p:cNvPr id="5124" name="Rectangle 4"/>
          <p:cNvSpPr>
            <a:spLocks noGrp="1" noChangeArrowheads="1"/>
          </p:cNvSpPr>
          <p:nvPr>
            <p:ph type="title"/>
          </p:nvPr>
        </p:nvSpPr>
        <p:spPr>
          <a:xfrm>
            <a:off x="250825" y="1628775"/>
            <a:ext cx="8820150" cy="3529013"/>
          </a:xfrm>
        </p:spPr>
        <p:txBody>
          <a:bodyPr/>
          <a:lstStyle/>
          <a:p>
            <a:pPr algn="l" eaLnBrk="1" hangingPunct="1"/>
            <a:r>
              <a:rPr lang="ja-JP" altLang="en-US" sz="3600" b="1" i="1" dirty="0">
                <a:ln w="38100" cmpd="sng">
                  <a:solidFill>
                    <a:schemeClr val="bg1"/>
                  </a:solidFill>
                </a:ln>
                <a:solidFill>
                  <a:schemeClr val="bg1"/>
                </a:solidFill>
                <a:latin typeface="+mj-ea"/>
                <a:cs typeface="HG丸ｺﾞｼｯｸM-PRO"/>
              </a:rPr>
              <a:t>　　ファインディング</a:t>
            </a:r>
            <a:r>
              <a:rPr lang="ja-JP" altLang="en-US" sz="4800" i="1" dirty="0">
                <a:solidFill>
                  <a:schemeClr val="bg1"/>
                </a:solidFill>
                <a:latin typeface="+mj-ea"/>
                <a:cs typeface="HG丸ｺﾞｼｯｸM-PRO"/>
              </a:rPr>
              <a:t>・　　　　</a:t>
            </a:r>
            <a:r>
              <a:rPr lang="en-US" altLang="ja-JP" sz="5400" b="1" dirty="0">
                <a:solidFill>
                  <a:schemeClr val="bg1"/>
                </a:solidFill>
                <a:latin typeface="+mj-ea"/>
              </a:rPr>
              <a:t/>
            </a:r>
            <a:br>
              <a:rPr lang="en-US" altLang="ja-JP" sz="5400" b="1" dirty="0">
                <a:solidFill>
                  <a:schemeClr val="bg1"/>
                </a:solidFill>
                <a:latin typeface="+mj-ea"/>
              </a:rPr>
            </a:br>
            <a:r>
              <a:rPr lang="en-US" altLang="ja-JP" sz="2800" b="1" dirty="0">
                <a:solidFill>
                  <a:schemeClr val="bg1"/>
                </a:solidFill>
                <a:latin typeface="+mj-ea"/>
              </a:rPr>
              <a:t/>
            </a:r>
            <a:br>
              <a:rPr lang="en-US" altLang="ja-JP" sz="2800" b="1" dirty="0">
                <a:solidFill>
                  <a:schemeClr val="bg1"/>
                </a:solidFill>
                <a:latin typeface="+mj-ea"/>
              </a:rPr>
            </a:br>
            <a:r>
              <a:rPr lang="ja-JP" altLang="ja-JP" sz="2800" b="1" dirty="0">
                <a:solidFill>
                  <a:schemeClr val="bg1"/>
                </a:solidFill>
                <a:latin typeface="+mj-ea"/>
              </a:rPr>
              <a:t>　</a:t>
            </a:r>
            <a:r>
              <a:rPr lang="ja-JP" altLang="en-US" sz="2800" b="1" dirty="0">
                <a:solidFill>
                  <a:schemeClr val="bg1"/>
                </a:solidFill>
                <a:latin typeface="+mj-ea"/>
              </a:rPr>
              <a:t>　　　　　　　　</a:t>
            </a:r>
            <a:r>
              <a:rPr lang="en-US" altLang="ja-JP" sz="3600" dirty="0">
                <a:solidFill>
                  <a:schemeClr val="bg1"/>
                </a:solidFill>
              </a:rPr>
              <a:t>〜</a:t>
            </a:r>
            <a:r>
              <a:rPr lang="ja-JP" altLang="en-US" sz="3600" dirty="0">
                <a:solidFill>
                  <a:schemeClr val="bg1"/>
                </a:solidFill>
              </a:rPr>
              <a:t>終わらない再配達</a:t>
            </a:r>
            <a:r>
              <a:rPr lang="en-US" altLang="ja-JP" sz="3600" dirty="0">
                <a:solidFill>
                  <a:schemeClr val="bg1"/>
                </a:solidFill>
              </a:rPr>
              <a:t>〜</a:t>
            </a:r>
            <a:endParaRPr lang="ja-JP" altLang="en-US" sz="4800" dirty="0">
              <a:solidFill>
                <a:schemeClr val="bg1"/>
              </a:solidFill>
            </a:endParaRPr>
          </a:p>
        </p:txBody>
      </p:sp>
      <p:sp>
        <p:nvSpPr>
          <p:cNvPr id="5125" name="Rectangle 5"/>
          <p:cNvSpPr>
            <a:spLocks noChangeArrowheads="1"/>
          </p:cNvSpPr>
          <p:nvPr/>
        </p:nvSpPr>
        <p:spPr bwMode="auto">
          <a:xfrm>
            <a:off x="0" y="5537200"/>
            <a:ext cx="9144000" cy="1320800"/>
          </a:xfrm>
          <a:prstGeom prst="rect">
            <a:avLst/>
          </a:prstGeom>
          <a:solidFill>
            <a:srgbClr val="0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5126" name="Rectangle 6"/>
          <p:cNvSpPr>
            <a:spLocks noChangeArrowheads="1"/>
          </p:cNvSpPr>
          <p:nvPr/>
        </p:nvSpPr>
        <p:spPr bwMode="auto">
          <a:xfrm>
            <a:off x="107504" y="5733256"/>
            <a:ext cx="8351837"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dirty="0">
                <a:solidFill>
                  <a:schemeClr val="bg1"/>
                </a:solidFill>
                <a:latin typeface="Tahoma" panose="020B0604030504040204" pitchFamily="34" charset="0"/>
              </a:rPr>
              <a:t>社会的ジレンマ班</a:t>
            </a:r>
            <a:endParaRPr lang="en-US" altLang="ja-JP" dirty="0">
              <a:solidFill>
                <a:schemeClr val="bg1"/>
              </a:solidFill>
              <a:latin typeface="Tahoma" panose="020B0604030504040204" pitchFamily="34" charset="0"/>
            </a:endParaRPr>
          </a:p>
        </p:txBody>
      </p:sp>
      <p:sp>
        <p:nvSpPr>
          <p:cNvPr id="5127" name="Rectangle 7"/>
          <p:cNvSpPr>
            <a:spLocks noChangeArrowheads="1"/>
          </p:cNvSpPr>
          <p:nvPr/>
        </p:nvSpPr>
        <p:spPr bwMode="auto">
          <a:xfrm>
            <a:off x="2442371" y="214319"/>
            <a:ext cx="6450804"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r" eaLnBrk="1" hangingPunct="1">
              <a:buFontTx/>
              <a:buNone/>
            </a:pPr>
            <a:r>
              <a:rPr lang="ja-JP" altLang="en-US" sz="2400" dirty="0"/>
              <a:t>平成２９年度　春学期　都市計画実習　中間発表</a:t>
            </a:r>
            <a:endParaRPr lang="en-US" altLang="ja-JP" sz="2400" dirty="0"/>
          </a:p>
          <a:p>
            <a:pPr algn="r" eaLnBrk="1" hangingPunct="1">
              <a:buFontTx/>
              <a:buNone/>
            </a:pPr>
            <a:r>
              <a:rPr lang="en-US" altLang="ja-JP" sz="2400" dirty="0"/>
              <a:t>16st</a:t>
            </a:r>
            <a:r>
              <a:rPr lang="en-US" altLang="ja-JP" sz="2400" dirty="0">
                <a:latin typeface="Tahoma" panose="020B0604030504040204" pitchFamily="34" charset="0"/>
              </a:rPr>
              <a:t>, May. 2017</a:t>
            </a:r>
            <a:r>
              <a:rPr lang="en-US" altLang="ja-JP" sz="2000" dirty="0">
                <a:latin typeface="Tahoma" panose="020B0604030504040204" pitchFamily="34" charset="0"/>
              </a:rPr>
              <a:t> </a:t>
            </a:r>
          </a:p>
        </p:txBody>
      </p:sp>
      <p:sp>
        <p:nvSpPr>
          <p:cNvPr id="3" name="テキスト ボックス 2"/>
          <p:cNvSpPr txBox="1"/>
          <p:nvPr/>
        </p:nvSpPr>
        <p:spPr>
          <a:xfrm>
            <a:off x="3342412" y="5805264"/>
            <a:ext cx="5801588" cy="584776"/>
          </a:xfrm>
          <a:prstGeom prst="rect">
            <a:avLst/>
          </a:prstGeom>
          <a:noFill/>
        </p:spPr>
        <p:txBody>
          <a:bodyPr wrap="none" rtlCol="0">
            <a:spAutoFit/>
          </a:bodyPr>
          <a:lstStyle/>
          <a:p>
            <a:r>
              <a:rPr kumimoji="1" lang="ja-JP" altLang="en-US" sz="1600" dirty="0">
                <a:solidFill>
                  <a:srgbClr val="FFFFFF"/>
                </a:solidFill>
              </a:rPr>
              <a:t>藤田修平　小栗康平　板橋奈央　伊藤将希　小林香渚</a:t>
            </a:r>
            <a:endParaRPr kumimoji="1" lang="en-US" altLang="ja-JP" sz="1600" dirty="0">
              <a:solidFill>
                <a:srgbClr val="FFFFFF"/>
              </a:solidFill>
            </a:endParaRPr>
          </a:p>
          <a:p>
            <a:r>
              <a:rPr lang="ja-JP" altLang="en-US" sz="1600" dirty="0">
                <a:solidFill>
                  <a:srgbClr val="FFFFFF"/>
                </a:solidFill>
              </a:rPr>
              <a:t>ソルステインソン慧グンナル　橋村ちひろ　広田憧子　宮谷台香純</a:t>
            </a:r>
            <a:endParaRPr kumimoji="1" lang="ja-JP" altLang="en-US" sz="1600" dirty="0">
              <a:solidFill>
                <a:srgbClr val="FFFFFF"/>
              </a:solidFill>
            </a:endParaRPr>
          </a:p>
        </p:txBody>
      </p:sp>
      <p:sp>
        <p:nvSpPr>
          <p:cNvPr id="4" name="テキスト ボックス 3"/>
          <p:cNvSpPr txBox="1"/>
          <p:nvPr/>
        </p:nvSpPr>
        <p:spPr>
          <a:xfrm>
            <a:off x="3347864" y="6309320"/>
            <a:ext cx="3507791" cy="338554"/>
          </a:xfrm>
          <a:prstGeom prst="rect">
            <a:avLst/>
          </a:prstGeom>
          <a:noFill/>
        </p:spPr>
        <p:txBody>
          <a:bodyPr wrap="none" rtlCol="0">
            <a:spAutoFit/>
          </a:bodyPr>
          <a:lstStyle/>
          <a:p>
            <a:r>
              <a:rPr kumimoji="1" lang="ja-JP" altLang="en-US" sz="1600" dirty="0">
                <a:solidFill>
                  <a:srgbClr val="FFFFFF"/>
                </a:solidFill>
              </a:rPr>
              <a:t>指導教員：谷口綾子　　　</a:t>
            </a:r>
            <a:r>
              <a:rPr kumimoji="1" lang="en-US" altLang="ja-JP" sz="1600" dirty="0">
                <a:solidFill>
                  <a:srgbClr val="FFFFFF"/>
                </a:solidFill>
              </a:rPr>
              <a:t>TA</a:t>
            </a:r>
            <a:r>
              <a:rPr kumimoji="1" lang="ja-JP" altLang="en-US" sz="1600" dirty="0">
                <a:solidFill>
                  <a:srgbClr val="FFFFFF"/>
                </a:solidFill>
              </a:rPr>
              <a:t>：藤村美月</a:t>
            </a:r>
            <a:endParaRPr kumimoji="1" lang="en-US" altLang="ja-JP" sz="1600" dirty="0">
              <a:solidFill>
                <a:srgbClr val="FFFFFF"/>
              </a:solidFill>
            </a:endParaRPr>
          </a:p>
        </p:txBody>
      </p:sp>
      <p:pic>
        <p:nvPicPr>
          <p:cNvPr id="24" name="図 23" descr="なみ.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67544" y="2420888"/>
            <a:ext cx="4320480" cy="2016224"/>
          </a:xfrm>
          <a:prstGeom prst="rect">
            <a:avLst/>
          </a:prstGeom>
        </p:spPr>
      </p:pic>
      <p:sp>
        <p:nvSpPr>
          <p:cNvPr id="25" name="テキスト ボックス 24"/>
          <p:cNvSpPr txBox="1"/>
          <p:nvPr/>
        </p:nvSpPr>
        <p:spPr>
          <a:xfrm>
            <a:off x="4355976" y="1916832"/>
            <a:ext cx="4464496" cy="2139047"/>
          </a:xfrm>
          <a:prstGeom prst="rect">
            <a:avLst/>
          </a:prstGeom>
          <a:noFill/>
        </p:spPr>
        <p:txBody>
          <a:bodyPr wrap="square" rtlCol="0">
            <a:spAutoFit/>
          </a:bodyPr>
          <a:lstStyle/>
          <a:p>
            <a:r>
              <a:rPr lang="ja-JP" altLang="en-US" sz="11500" b="1" dirty="0">
                <a:ln w="127000" cmpd="sng">
                  <a:solidFill>
                    <a:srgbClr val="FFFFFF"/>
                  </a:solidFill>
                </a:ln>
                <a:solidFill>
                  <a:schemeClr val="bg1"/>
                </a:solidFill>
                <a:latin typeface="+mj-ea"/>
                <a:cs typeface="HG丸ｺﾞｼｯｸM-PRO"/>
              </a:rPr>
              <a:t>ニモ</a:t>
            </a:r>
            <a:r>
              <a:rPr lang="ja-JP" altLang="en-US" sz="11500" b="1" dirty="0">
                <a:ln w="127000" cmpd="sng">
                  <a:solidFill>
                    <a:srgbClr val="FF6600"/>
                  </a:solidFill>
                </a:ln>
                <a:solidFill>
                  <a:srgbClr val="FF6600"/>
                </a:solidFill>
                <a:latin typeface="+mj-ea"/>
                <a:cs typeface="HG丸ｺﾞｼｯｸM-PRO"/>
              </a:rPr>
              <a:t>ツ</a:t>
            </a:r>
            <a:r>
              <a:rPr lang="en-US" altLang="ja-JP" sz="1100" b="1" dirty="0">
                <a:solidFill>
                  <a:schemeClr val="bg1"/>
                </a:solidFill>
                <a:latin typeface="+mj-ea"/>
              </a:rPr>
              <a:t/>
            </a:r>
            <a:br>
              <a:rPr lang="en-US" altLang="ja-JP" sz="1100" b="1" dirty="0">
                <a:solidFill>
                  <a:schemeClr val="bg1"/>
                </a:solidFill>
                <a:latin typeface="+mj-ea"/>
              </a:rPr>
            </a:br>
            <a:endParaRPr kumimoji="1" lang="ja-JP" altLang="en-US" dirty="0"/>
          </a:p>
        </p:txBody>
      </p:sp>
      <p:sp>
        <p:nvSpPr>
          <p:cNvPr id="5122" name="Rectangle 2"/>
          <p:cNvSpPr>
            <a:spLocks noChangeArrowheads="1"/>
          </p:cNvSpPr>
          <p:nvPr/>
        </p:nvSpPr>
        <p:spPr bwMode="auto">
          <a:xfrm>
            <a:off x="8314713" y="1916832"/>
            <a:ext cx="486645" cy="504056"/>
          </a:xfrm>
          <a:prstGeom prst="ellipse">
            <a:avLst/>
          </a:prstGeom>
          <a:noFill/>
          <a:ln w="28575">
            <a:solidFill>
              <a:schemeClr val="bg1"/>
            </a:solidFill>
          </a:ln>
          <a:effectLs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2800" dirty="0">
                <a:solidFill>
                  <a:schemeClr val="bg1"/>
                </a:solidFill>
              </a:rPr>
              <a:t>主</a:t>
            </a:r>
          </a:p>
        </p:txBody>
      </p:sp>
      <p:pic>
        <p:nvPicPr>
          <p:cNvPr id="15" name="図 14"/>
          <p:cNvPicPr>
            <a:picLocks noChangeAspect="1"/>
          </p:cNvPicPr>
          <p:nvPr/>
        </p:nvPicPr>
        <p:blipFill>
          <a:blip r:embed="rId4"/>
          <a:stretch>
            <a:fillRect/>
          </a:stretch>
        </p:blipFill>
        <p:spPr>
          <a:xfrm>
            <a:off x="6760086" y="3249281"/>
            <a:ext cx="290594" cy="288000"/>
          </a:xfrm>
          <a:prstGeom prst="rect">
            <a:avLst/>
          </a:prstGeom>
        </p:spPr>
      </p:pic>
    </p:spTree>
    <p:extLst>
      <p:ext uri="{BB962C8B-B14F-4D97-AF65-F5344CB8AC3E}">
        <p14:creationId xmlns:p14="http://schemas.microsoft.com/office/powerpoint/2010/main" val="1117673265"/>
      </p:ext>
    </p:extLst>
  </p:cSld>
  <p:clrMapOvr>
    <a:masterClrMapping/>
  </p:clrMapOvr>
  <mc:AlternateContent xmlns:mc="http://schemas.openxmlformats.org/markup-compatibility/2006" xmlns:p14="http://schemas.microsoft.com/office/powerpoint/2010/main">
    <mc:Choice Requires="p14">
      <p:transition spd="slow" p14:dur="2000" advTm="2136"/>
    </mc:Choice>
    <mc:Fallback xmlns="">
      <p:transition spd="slow" advTm="2136"/>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530" name="Group 2"/>
          <p:cNvGrpSpPr>
            <a:grpSpLocks/>
          </p:cNvGrpSpPr>
          <p:nvPr/>
        </p:nvGrpSpPr>
        <p:grpSpPr bwMode="auto">
          <a:xfrm>
            <a:off x="0" y="0"/>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57200" y="-45244"/>
            <a:ext cx="8229600" cy="1143000"/>
          </a:xfrm>
        </p:spPr>
        <p:txBody>
          <a:bodyPr/>
          <a:lstStyle/>
          <a:p>
            <a:pPr eaLnBrk="1" hangingPunct="1"/>
            <a:r>
              <a:rPr lang="ja-JP" altLang="en-US" dirty="0">
                <a:solidFill>
                  <a:schemeClr val="bg1"/>
                </a:solidFill>
              </a:rPr>
              <a:t>再配達による影響</a:t>
            </a:r>
          </a:p>
        </p:txBody>
      </p:sp>
      <p:sp>
        <p:nvSpPr>
          <p:cNvPr id="4" name="コンテンツ プレースホルダー 3"/>
          <p:cNvSpPr>
            <a:spLocks noGrp="1"/>
          </p:cNvSpPr>
          <p:nvPr>
            <p:ph sz="half" idx="1"/>
          </p:nvPr>
        </p:nvSpPr>
        <p:spPr>
          <a:xfrm>
            <a:off x="263197" y="1966533"/>
            <a:ext cx="3660731" cy="670379"/>
          </a:xfrm>
        </p:spPr>
        <p:txBody>
          <a:bodyPr/>
          <a:lstStyle/>
          <a:p>
            <a:pPr marL="0" indent="0">
              <a:buNone/>
            </a:pPr>
            <a:r>
              <a:rPr lang="ja-JP" altLang="en-US" u="sng" dirty="0"/>
              <a:t>排出される二酸化炭素</a:t>
            </a:r>
            <a:endParaRPr kumimoji="1" lang="ja-JP" altLang="en-US" u="sng" dirty="0"/>
          </a:p>
        </p:txBody>
      </p:sp>
      <p:sp>
        <p:nvSpPr>
          <p:cNvPr id="5" name="コンテンツ プレースホルダー 4"/>
          <p:cNvSpPr>
            <a:spLocks noGrp="1"/>
          </p:cNvSpPr>
          <p:nvPr>
            <p:ph sz="half" idx="2"/>
          </p:nvPr>
        </p:nvSpPr>
        <p:spPr>
          <a:xfrm>
            <a:off x="4648200" y="1966533"/>
            <a:ext cx="3343800" cy="670380"/>
          </a:xfrm>
        </p:spPr>
        <p:txBody>
          <a:bodyPr/>
          <a:lstStyle/>
          <a:p>
            <a:pPr marL="0" indent="0">
              <a:buNone/>
            </a:pPr>
            <a:r>
              <a:rPr kumimoji="1" lang="ja-JP" altLang="en-US" u="sng" dirty="0"/>
              <a:t>費やされる労働時間</a:t>
            </a:r>
            <a:endParaRPr kumimoji="1" lang="en-US" altLang="ja-JP" u="sng" dirty="0"/>
          </a:p>
          <a:p>
            <a:pPr marL="0" indent="0">
              <a:buNone/>
            </a:pPr>
            <a:endParaRPr kumimoji="1" lang="ja-JP" altLang="en-US" dirty="0"/>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10</a:t>
            </a:fld>
            <a:endParaRPr lang="en-US" altLang="ja-JP" dirty="0"/>
          </a:p>
        </p:txBody>
      </p:sp>
      <p:sp>
        <p:nvSpPr>
          <p:cNvPr id="6" name="テキスト ボックス 5"/>
          <p:cNvSpPr txBox="1"/>
          <p:nvPr/>
        </p:nvSpPr>
        <p:spPr>
          <a:xfrm>
            <a:off x="234156" y="1270534"/>
            <a:ext cx="3219151" cy="523220"/>
          </a:xfrm>
          <a:prstGeom prst="rect">
            <a:avLst/>
          </a:prstGeom>
          <a:noFill/>
        </p:spPr>
        <p:txBody>
          <a:bodyPr wrap="none" rtlCol="0">
            <a:spAutoFit/>
          </a:bodyPr>
          <a:lstStyle/>
          <a:p>
            <a:r>
              <a:rPr kumimoji="1" lang="ja-JP" altLang="en-US" sz="2800" b="1" dirty="0"/>
              <a:t>１年間の再配達で</a:t>
            </a:r>
            <a:r>
              <a:rPr lang="en-US" altLang="ja-JP" sz="2800" b="1" dirty="0"/>
              <a:t>...</a:t>
            </a:r>
            <a:endParaRPr kumimoji="1" lang="ja-JP" altLang="en-US" sz="2800" b="1" dirty="0"/>
          </a:p>
        </p:txBody>
      </p:sp>
      <p:grpSp>
        <p:nvGrpSpPr>
          <p:cNvPr id="2" name="図形グループ 1"/>
          <p:cNvGrpSpPr/>
          <p:nvPr/>
        </p:nvGrpSpPr>
        <p:grpSpPr>
          <a:xfrm>
            <a:off x="234156" y="2727399"/>
            <a:ext cx="4139952" cy="1935078"/>
            <a:chOff x="234156" y="2727399"/>
            <a:chExt cx="4139952" cy="1935078"/>
          </a:xfrm>
        </p:grpSpPr>
        <p:sp>
          <p:nvSpPr>
            <p:cNvPr id="9" name="楕円 8"/>
            <p:cNvSpPr/>
            <p:nvPr/>
          </p:nvSpPr>
          <p:spPr>
            <a:xfrm>
              <a:off x="234156" y="2727399"/>
              <a:ext cx="4139952" cy="1935078"/>
            </a:xfrm>
            <a:prstGeom prst="ellipse">
              <a:avLst/>
            </a:prstGeom>
            <a:solidFill>
              <a:schemeClr val="accent3">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612000" y="2889000"/>
              <a:ext cx="3541354" cy="1569660"/>
            </a:xfrm>
            <a:prstGeom prst="rect">
              <a:avLst/>
            </a:prstGeom>
            <a:noFill/>
          </p:spPr>
          <p:txBody>
            <a:bodyPr wrap="none" rtlCol="0">
              <a:spAutoFit/>
            </a:bodyPr>
            <a:lstStyle/>
            <a:p>
              <a:r>
                <a:rPr kumimoji="1" lang="en-US" altLang="ja-JP" sz="9600" b="1" dirty="0">
                  <a:solidFill>
                    <a:srgbClr val="E1950C"/>
                  </a:solidFill>
                </a:rPr>
                <a:t>42</a:t>
              </a:r>
              <a:r>
                <a:rPr kumimoji="1" lang="ja-JP" altLang="en-US" sz="9600" b="1" dirty="0">
                  <a:solidFill>
                    <a:srgbClr val="E1950C"/>
                  </a:solidFill>
                </a:rPr>
                <a:t>万</a:t>
              </a:r>
              <a:r>
                <a:rPr kumimoji="1" lang="en-US" altLang="ja-JP" sz="9600" b="1" dirty="0">
                  <a:solidFill>
                    <a:srgbClr val="E1950C"/>
                  </a:solidFill>
                </a:rPr>
                <a:t>t</a:t>
              </a:r>
              <a:r>
                <a:rPr kumimoji="1" lang="en-US" altLang="ja-JP" sz="2400" dirty="0"/>
                <a:t>[1]</a:t>
              </a:r>
              <a:endParaRPr kumimoji="1" lang="ja-JP" altLang="en-US" sz="9600" dirty="0"/>
            </a:p>
          </p:txBody>
        </p:sp>
      </p:grpSp>
      <p:sp>
        <p:nvSpPr>
          <p:cNvPr id="11" name="テキスト ボックス 10"/>
          <p:cNvSpPr txBox="1"/>
          <p:nvPr/>
        </p:nvSpPr>
        <p:spPr>
          <a:xfrm>
            <a:off x="635245" y="5529243"/>
            <a:ext cx="3337773" cy="954107"/>
          </a:xfrm>
          <a:prstGeom prst="rect">
            <a:avLst/>
          </a:prstGeom>
          <a:noFill/>
        </p:spPr>
        <p:txBody>
          <a:bodyPr wrap="none" rtlCol="0">
            <a:spAutoFit/>
          </a:bodyPr>
          <a:lstStyle/>
          <a:p>
            <a:pPr algn="ctr"/>
            <a:r>
              <a:rPr kumimoji="1" lang="ja-JP" altLang="en-US" sz="2800" dirty="0"/>
              <a:t>スギ</a:t>
            </a:r>
            <a:r>
              <a:rPr kumimoji="1" lang="ja-JP" altLang="en-US" sz="2800" b="1" dirty="0">
                <a:solidFill>
                  <a:srgbClr val="E1950C"/>
                </a:solidFill>
              </a:rPr>
              <a:t>１億</a:t>
            </a:r>
            <a:r>
              <a:rPr kumimoji="1" lang="en-US" altLang="ja-JP" sz="2800" b="1" dirty="0">
                <a:solidFill>
                  <a:srgbClr val="E1950C"/>
                </a:solidFill>
              </a:rPr>
              <a:t>7400</a:t>
            </a:r>
            <a:r>
              <a:rPr kumimoji="1" lang="ja-JP" altLang="en-US" sz="2800" b="1" dirty="0">
                <a:solidFill>
                  <a:srgbClr val="E1950C"/>
                </a:solidFill>
              </a:rPr>
              <a:t>万本</a:t>
            </a:r>
            <a:r>
              <a:rPr kumimoji="1" lang="ja-JP" altLang="en-US" sz="2800" dirty="0"/>
              <a:t>が</a:t>
            </a:r>
            <a:endParaRPr kumimoji="1" lang="en-US" altLang="ja-JP" sz="2800" dirty="0"/>
          </a:p>
          <a:p>
            <a:pPr algn="ctr"/>
            <a:r>
              <a:rPr kumimoji="1" lang="en-US" altLang="ja-JP" sz="2800" dirty="0"/>
              <a:t>1</a:t>
            </a:r>
            <a:r>
              <a:rPr kumimoji="1" lang="ja-JP" altLang="en-US" sz="2800" dirty="0"/>
              <a:t>年間に</a:t>
            </a:r>
            <a:r>
              <a:rPr lang="ja-JP" altLang="en-US" sz="2800" dirty="0"/>
              <a:t>吸収する量</a:t>
            </a:r>
            <a:endParaRPr kumimoji="1" lang="en-US" altLang="ja-JP" sz="2800" dirty="0"/>
          </a:p>
        </p:txBody>
      </p:sp>
      <p:sp>
        <p:nvSpPr>
          <p:cNvPr id="12" name="テキスト ボックス 11"/>
          <p:cNvSpPr txBox="1"/>
          <p:nvPr/>
        </p:nvSpPr>
        <p:spPr>
          <a:xfrm rot="5400000">
            <a:off x="1954516" y="4741917"/>
            <a:ext cx="699230" cy="707886"/>
          </a:xfrm>
          <a:prstGeom prst="rect">
            <a:avLst/>
          </a:prstGeom>
          <a:noFill/>
        </p:spPr>
        <p:txBody>
          <a:bodyPr wrap="none" rtlCol="0">
            <a:spAutoFit/>
          </a:bodyPr>
          <a:lstStyle/>
          <a:p>
            <a:r>
              <a:rPr kumimoji="1" lang="ja-JP" altLang="en-US" sz="4000" b="1" dirty="0"/>
              <a:t>＝</a:t>
            </a:r>
          </a:p>
        </p:txBody>
      </p:sp>
      <p:sp>
        <p:nvSpPr>
          <p:cNvPr id="13" name="テキスト ボックス 12"/>
          <p:cNvSpPr txBox="1"/>
          <p:nvPr/>
        </p:nvSpPr>
        <p:spPr>
          <a:xfrm>
            <a:off x="4382955" y="6598364"/>
            <a:ext cx="4720075" cy="246221"/>
          </a:xfrm>
          <a:prstGeom prst="rect">
            <a:avLst/>
          </a:prstGeom>
          <a:noFill/>
        </p:spPr>
        <p:txBody>
          <a:bodyPr wrap="square" rtlCol="0">
            <a:spAutoFit/>
          </a:bodyPr>
          <a:lstStyle/>
          <a:p>
            <a:r>
              <a:rPr kumimoji="1" lang="en-US" altLang="ja-JP" sz="1000" dirty="0"/>
              <a:t>[1]</a:t>
            </a:r>
            <a:r>
              <a:rPr kumimoji="1" lang="ja-JP" altLang="en-US" sz="1000" dirty="0"/>
              <a:t>国土交通省「宅配の再配達の発生による社会的損失の試算について」</a:t>
            </a:r>
            <a:r>
              <a:rPr kumimoji="1" lang="en-US" altLang="ja-JP" sz="1000" dirty="0"/>
              <a:t>2017/4/20</a:t>
            </a:r>
            <a:endParaRPr kumimoji="1" lang="ja-JP" altLang="en-US" sz="1000" dirty="0"/>
          </a:p>
        </p:txBody>
      </p:sp>
      <p:grpSp>
        <p:nvGrpSpPr>
          <p:cNvPr id="15" name="グループ化 14"/>
          <p:cNvGrpSpPr/>
          <p:nvPr/>
        </p:nvGrpSpPr>
        <p:grpSpPr>
          <a:xfrm>
            <a:off x="4565985" y="2648561"/>
            <a:ext cx="4465940" cy="2049698"/>
            <a:chOff x="4565985" y="2648561"/>
            <a:chExt cx="4465940" cy="2049698"/>
          </a:xfrm>
        </p:grpSpPr>
        <p:pic>
          <p:nvPicPr>
            <p:cNvPr id="10" name="図 9"/>
            <p:cNvPicPr>
              <a:picLocks noChangeAspect="1"/>
            </p:cNvPicPr>
            <p:nvPr/>
          </p:nvPicPr>
          <p:blipFill>
            <a:blip r:embed="rId4"/>
            <a:stretch>
              <a:fillRect/>
            </a:stretch>
          </p:blipFill>
          <p:spPr>
            <a:xfrm>
              <a:off x="4565985" y="2648561"/>
              <a:ext cx="4354017" cy="2049698"/>
            </a:xfrm>
            <a:prstGeom prst="rect">
              <a:avLst/>
            </a:prstGeom>
          </p:spPr>
        </p:pic>
        <p:sp>
          <p:nvSpPr>
            <p:cNvPr id="8" name="テキスト ボックス 7"/>
            <p:cNvSpPr txBox="1"/>
            <p:nvPr/>
          </p:nvSpPr>
          <p:spPr>
            <a:xfrm>
              <a:off x="4708305" y="2888580"/>
              <a:ext cx="4323620" cy="1569660"/>
            </a:xfrm>
            <a:prstGeom prst="rect">
              <a:avLst/>
            </a:prstGeom>
            <a:noFill/>
          </p:spPr>
          <p:txBody>
            <a:bodyPr wrap="none" rtlCol="0">
              <a:spAutoFit/>
            </a:bodyPr>
            <a:lstStyle/>
            <a:p>
              <a:r>
                <a:rPr lang="en-US" altLang="ja-JP" sz="9600" b="1" dirty="0">
                  <a:solidFill>
                    <a:srgbClr val="E1950C"/>
                  </a:solidFill>
                </a:rPr>
                <a:t>1.8</a:t>
              </a:r>
              <a:r>
                <a:rPr lang="ja-JP" altLang="en-US" sz="5400" b="1" dirty="0">
                  <a:solidFill>
                    <a:srgbClr val="E1950C"/>
                  </a:solidFill>
                </a:rPr>
                <a:t>億時間</a:t>
              </a:r>
              <a:r>
                <a:rPr kumimoji="1" lang="en-US" altLang="ja-JP" sz="2400" dirty="0"/>
                <a:t>[1]</a:t>
              </a:r>
              <a:endParaRPr kumimoji="1" lang="ja-JP" altLang="en-US" sz="8000" dirty="0"/>
            </a:p>
          </p:txBody>
        </p:sp>
      </p:grpSp>
      <p:sp>
        <p:nvSpPr>
          <p:cNvPr id="21" name="テキスト ボックス 20"/>
          <p:cNvSpPr txBox="1"/>
          <p:nvPr/>
        </p:nvSpPr>
        <p:spPr>
          <a:xfrm rot="5400000">
            <a:off x="6520500" y="4741917"/>
            <a:ext cx="699230" cy="707886"/>
          </a:xfrm>
          <a:prstGeom prst="rect">
            <a:avLst/>
          </a:prstGeom>
          <a:noFill/>
        </p:spPr>
        <p:txBody>
          <a:bodyPr wrap="none" rtlCol="0">
            <a:spAutoFit/>
          </a:bodyPr>
          <a:lstStyle/>
          <a:p>
            <a:r>
              <a:rPr kumimoji="1" lang="ja-JP" altLang="en-US" sz="4000" b="1" dirty="0"/>
              <a:t>＝</a:t>
            </a:r>
          </a:p>
        </p:txBody>
      </p:sp>
      <p:sp>
        <p:nvSpPr>
          <p:cNvPr id="14" name="テキスト ボックス 13"/>
          <p:cNvSpPr txBox="1"/>
          <p:nvPr/>
        </p:nvSpPr>
        <p:spPr>
          <a:xfrm>
            <a:off x="5093026" y="5552017"/>
            <a:ext cx="3554178" cy="769441"/>
          </a:xfrm>
          <a:prstGeom prst="rect">
            <a:avLst/>
          </a:prstGeom>
          <a:noFill/>
        </p:spPr>
        <p:txBody>
          <a:bodyPr wrap="none" rtlCol="0">
            <a:spAutoFit/>
          </a:bodyPr>
          <a:lstStyle/>
          <a:p>
            <a:r>
              <a:rPr lang="en-US" altLang="ja-JP" sz="4400" b="1" dirty="0">
                <a:solidFill>
                  <a:srgbClr val="E1950C"/>
                </a:solidFill>
              </a:rPr>
              <a:t>9</a:t>
            </a:r>
            <a:r>
              <a:rPr lang="ja-JP" altLang="en-US" sz="4400" b="1" dirty="0">
                <a:solidFill>
                  <a:srgbClr val="E1950C"/>
                </a:solidFill>
              </a:rPr>
              <a:t>万人分</a:t>
            </a:r>
            <a:r>
              <a:rPr kumimoji="1" lang="ja-JP" altLang="en-US" sz="3600" dirty="0"/>
              <a:t>に相当</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advTm="10314"/>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1"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国土交通省</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11</a:t>
            </a:fld>
            <a:endParaRPr lang="en-US" altLang="ja-JP" dirty="0"/>
          </a:p>
        </p:txBody>
      </p:sp>
      <p:sp>
        <p:nvSpPr>
          <p:cNvPr id="2" name="テキスト ボックス 1"/>
          <p:cNvSpPr txBox="1"/>
          <p:nvPr/>
        </p:nvSpPr>
        <p:spPr>
          <a:xfrm>
            <a:off x="234156" y="1383619"/>
            <a:ext cx="8898590" cy="1569660"/>
          </a:xfrm>
          <a:prstGeom prst="rect">
            <a:avLst/>
          </a:prstGeom>
          <a:noFill/>
        </p:spPr>
        <p:txBody>
          <a:bodyPr wrap="none" rtlCol="0">
            <a:spAutoFit/>
          </a:bodyPr>
          <a:lstStyle/>
          <a:p>
            <a:r>
              <a:rPr kumimoji="1" lang="ja-JP" altLang="en-US" sz="3200" dirty="0"/>
              <a:t>👥平成</a:t>
            </a:r>
            <a:r>
              <a:rPr kumimoji="1" lang="en-US" altLang="ja-JP" sz="3200" dirty="0"/>
              <a:t>27</a:t>
            </a:r>
            <a:r>
              <a:rPr kumimoji="1" lang="ja-JP" altLang="en-US" sz="3200" dirty="0"/>
              <a:t>年　</a:t>
            </a:r>
            <a:endParaRPr kumimoji="1" lang="en-US" altLang="ja-JP" sz="3200" dirty="0"/>
          </a:p>
          <a:p>
            <a:r>
              <a:rPr kumimoji="1" lang="en-US" altLang="ja-JP" sz="3200" dirty="0"/>
              <a:t>『</a:t>
            </a:r>
            <a:r>
              <a:rPr kumimoji="1" lang="ja-JP" altLang="en-US" sz="3200" dirty="0"/>
              <a:t>宅配の再配達削減に向けた</a:t>
            </a:r>
            <a:endParaRPr kumimoji="1" lang="en-US" altLang="ja-JP" sz="3200" dirty="0"/>
          </a:p>
          <a:p>
            <a:r>
              <a:rPr kumimoji="1" lang="ja-JP" altLang="en-US" sz="3200" dirty="0"/>
              <a:t> 受け取り方法の多様化の促進等に関する検討会</a:t>
            </a:r>
            <a:r>
              <a:rPr lang="en-US" altLang="ja-JP" sz="3200" dirty="0"/>
              <a:t>』</a:t>
            </a:r>
          </a:p>
        </p:txBody>
      </p:sp>
      <p:sp>
        <p:nvSpPr>
          <p:cNvPr id="8" name="テキスト ボックス 7"/>
          <p:cNvSpPr txBox="1"/>
          <p:nvPr/>
        </p:nvSpPr>
        <p:spPr>
          <a:xfrm>
            <a:off x="272694" y="3284385"/>
            <a:ext cx="8880957" cy="1815882"/>
          </a:xfrm>
          <a:prstGeom prst="rect">
            <a:avLst/>
          </a:prstGeom>
          <a:noFill/>
        </p:spPr>
        <p:txBody>
          <a:bodyPr wrap="none" rtlCol="0" anchor="ctr">
            <a:spAutoFit/>
          </a:bodyPr>
          <a:lstStyle/>
          <a:p>
            <a:r>
              <a:rPr lang="ja-JP" altLang="en-US" sz="3200" dirty="0"/>
              <a:t>💰平成</a:t>
            </a:r>
            <a:r>
              <a:rPr lang="en-US" altLang="ja-JP" sz="3200" dirty="0"/>
              <a:t>29</a:t>
            </a:r>
            <a:r>
              <a:rPr lang="ja-JP" altLang="en-US" sz="3200" dirty="0"/>
              <a:t>年度</a:t>
            </a:r>
            <a:endParaRPr lang="en-US" altLang="ja-JP" sz="3200" dirty="0"/>
          </a:p>
          <a:p>
            <a:r>
              <a:rPr lang="ja-JP" altLang="en-US" sz="4000" dirty="0">
                <a:solidFill>
                  <a:srgbClr val="FF6600"/>
                </a:solidFill>
              </a:rPr>
              <a:t>オープン型宅配ボックス</a:t>
            </a:r>
            <a:endParaRPr lang="en-US" altLang="ja-JP" sz="4000" dirty="0">
              <a:solidFill>
                <a:srgbClr val="FF6600"/>
              </a:solidFill>
            </a:endParaRPr>
          </a:p>
          <a:p>
            <a:r>
              <a:rPr lang="en-US" altLang="ja-JP" sz="4000" dirty="0"/>
              <a:t>					</a:t>
            </a:r>
            <a:r>
              <a:rPr lang="ja-JP" altLang="en-US" sz="3200" dirty="0"/>
              <a:t>の導入支援に予算確保</a:t>
            </a:r>
            <a:endParaRPr lang="en-US" altLang="ja-JP" sz="3200" dirty="0"/>
          </a:p>
        </p:txBody>
      </p:sp>
      <p:sp>
        <p:nvSpPr>
          <p:cNvPr id="3" name="線吹き出し 2 (枠付き) 2"/>
          <p:cNvSpPr/>
          <p:nvPr/>
        </p:nvSpPr>
        <p:spPr>
          <a:xfrm>
            <a:off x="2592000" y="5274971"/>
            <a:ext cx="5131372" cy="906674"/>
          </a:xfrm>
          <a:prstGeom prst="borderCallout2">
            <a:avLst>
              <a:gd name="adj1" fmla="val 27333"/>
              <a:gd name="adj2" fmla="val -164"/>
              <a:gd name="adj3" fmla="val 26260"/>
              <a:gd name="adj4" fmla="val -15909"/>
              <a:gd name="adj5" fmla="val -78644"/>
              <a:gd name="adj6" fmla="val -31847"/>
            </a:avLst>
          </a:prstGeom>
          <a:no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ja-JP" altLang="en-US" sz="3600" dirty="0">
                <a:solidFill>
                  <a:srgbClr val="FF6600"/>
                </a:solidFill>
                <a:latin typeface="Arial" panose="020B0604020202020204" pitchFamily="34" charset="0"/>
              </a:rPr>
              <a:t> 設備導入費の</a:t>
            </a:r>
            <a:r>
              <a:rPr lang="en-US" altLang="ja-JP" sz="3600" dirty="0">
                <a:solidFill>
                  <a:srgbClr val="FF6600"/>
                </a:solidFill>
                <a:latin typeface="Arial" panose="020B0604020202020204" pitchFamily="34" charset="0"/>
              </a:rPr>
              <a:t>1/2</a:t>
            </a:r>
            <a:r>
              <a:rPr lang="ja-JP" altLang="en-US" sz="3600" dirty="0">
                <a:solidFill>
                  <a:srgbClr val="FF6600"/>
                </a:solidFill>
                <a:latin typeface="Arial" panose="020B0604020202020204" pitchFamily="34" charset="0"/>
              </a:rPr>
              <a:t>を補助</a:t>
            </a:r>
            <a:endParaRPr lang="en-US" altLang="ja-JP" sz="3600" dirty="0">
              <a:solidFill>
                <a:srgbClr val="FF6600"/>
              </a:solidFill>
              <a:latin typeface="Arial" panose="020B0604020202020204" pitchFamily="34" charset="0"/>
            </a:endParaRPr>
          </a:p>
        </p:txBody>
      </p:sp>
    </p:spTree>
    <p:extLst>
      <p:ext uri="{BB962C8B-B14F-4D97-AF65-F5344CB8AC3E}">
        <p14:creationId xmlns:p14="http://schemas.microsoft.com/office/powerpoint/2010/main" val="3844656732"/>
      </p:ext>
    </p:extLst>
  </p:cSld>
  <p:clrMapOvr>
    <a:masterClrMapping/>
  </p:clrMapOvr>
  <p:transition xmlns:p14="http://schemas.microsoft.com/office/powerpoint/2010/main" spd="slow" advTm="8541"/>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57200" y="0"/>
            <a:ext cx="8229600" cy="1143000"/>
          </a:xfrm>
        </p:spPr>
        <p:txBody>
          <a:bodyPr/>
          <a:lstStyle/>
          <a:p>
            <a:pPr eaLnBrk="1" hangingPunct="1"/>
            <a:r>
              <a:rPr lang="ja-JP" altLang="en-US" dirty="0">
                <a:solidFill>
                  <a:schemeClr val="bg1"/>
                </a:solidFill>
              </a:rPr>
              <a:t>オープン型宅配ロッカーとは</a:t>
            </a:r>
            <a:r>
              <a:rPr lang="en-US" altLang="ja-JP" dirty="0">
                <a:solidFill>
                  <a:schemeClr val="bg1"/>
                </a:solidFill>
              </a:rPr>
              <a:t>?</a:t>
            </a: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12</a:t>
            </a:fld>
            <a:endParaRPr lang="en-US" altLang="ja-JP" dirty="0"/>
          </a:p>
        </p:txBody>
      </p:sp>
      <p:sp>
        <p:nvSpPr>
          <p:cNvPr id="5" name="テキスト プレースホルダー 4"/>
          <p:cNvSpPr>
            <a:spLocks noGrp="1"/>
          </p:cNvSpPr>
          <p:nvPr>
            <p:ph type="body" sz="quarter" idx="4294967295"/>
          </p:nvPr>
        </p:nvSpPr>
        <p:spPr>
          <a:xfrm>
            <a:off x="441305" y="4879563"/>
            <a:ext cx="4103687" cy="1882525"/>
          </a:xfrm>
        </p:spPr>
        <p:txBody>
          <a:bodyPr/>
          <a:lstStyle/>
          <a:p>
            <a:pPr>
              <a:buBlip>
                <a:blip r:embed="rId3"/>
              </a:buBlip>
            </a:pPr>
            <a:r>
              <a:rPr lang="ja-JP" altLang="en-US" dirty="0"/>
              <a:t>宅配業者を問わない</a:t>
            </a:r>
            <a:endParaRPr lang="en-US" altLang="ja-JP" dirty="0"/>
          </a:p>
          <a:p>
            <a:pPr>
              <a:buBlip>
                <a:blip r:embed="rId3"/>
              </a:buBlip>
            </a:pPr>
            <a:r>
              <a:rPr kumimoji="1" lang="ja-JP" altLang="en-US" dirty="0"/>
              <a:t>誰でも使える</a:t>
            </a:r>
            <a:endParaRPr kumimoji="1" lang="en-US" altLang="ja-JP" dirty="0"/>
          </a:p>
          <a:p>
            <a:pPr>
              <a:buBlip>
                <a:blip r:embed="rId3"/>
              </a:buBlip>
            </a:pPr>
            <a:r>
              <a:rPr lang="ja-JP" altLang="en-US" kern="0" dirty="0">
                <a:solidFill>
                  <a:srgbClr val="000000"/>
                </a:solidFill>
                <a:latin typeface="Arial"/>
                <a:ea typeface="ＭＳ Ｐゴシック"/>
              </a:rPr>
              <a:t>駅やコンビニにある</a:t>
            </a:r>
            <a:endParaRPr lang="en-US" altLang="ja-JP" kern="0" dirty="0">
              <a:solidFill>
                <a:srgbClr val="000000"/>
              </a:solidFill>
              <a:latin typeface="Arial"/>
              <a:ea typeface="ＭＳ Ｐゴシック"/>
            </a:endParaRPr>
          </a:p>
          <a:p>
            <a:pPr>
              <a:buBlip>
                <a:blip r:embed="rId3"/>
              </a:buBlip>
            </a:pPr>
            <a:endParaRPr kumimoji="1" lang="en-US" altLang="ja-JP" dirty="0"/>
          </a:p>
        </p:txBody>
      </p:sp>
      <p:sp>
        <p:nvSpPr>
          <p:cNvPr id="9" name="正方形/長方形 8"/>
          <p:cNvSpPr/>
          <p:nvPr/>
        </p:nvSpPr>
        <p:spPr>
          <a:xfrm>
            <a:off x="1751924" y="4380389"/>
            <a:ext cx="1609736" cy="215444"/>
          </a:xfrm>
          <a:prstGeom prst="rect">
            <a:avLst/>
          </a:prstGeom>
        </p:spPr>
        <p:txBody>
          <a:bodyPr wrap="none">
            <a:spAutoFit/>
          </a:bodyPr>
          <a:lstStyle/>
          <a:p>
            <a:r>
              <a:rPr lang="en-US" altLang="ja-JP" sz="800" dirty="0"/>
              <a:t>http://event.rakuten.co.jp/r-box/</a:t>
            </a:r>
            <a:endParaRPr lang="ja-JP" altLang="en-US" sz="800" dirty="0"/>
          </a:p>
        </p:txBody>
      </p:sp>
      <p:pic>
        <p:nvPicPr>
          <p:cNvPr id="8" name="図 7"/>
          <p:cNvPicPr>
            <a:picLocks noChangeAspect="1"/>
          </p:cNvPicPr>
          <p:nvPr/>
        </p:nvPicPr>
        <p:blipFill>
          <a:blip r:embed="rId4"/>
          <a:stretch>
            <a:fillRect/>
          </a:stretch>
        </p:blipFill>
        <p:spPr>
          <a:xfrm>
            <a:off x="433936" y="1963725"/>
            <a:ext cx="2766791" cy="2490111"/>
          </a:xfrm>
          <a:prstGeom prst="rect">
            <a:avLst/>
          </a:prstGeom>
        </p:spPr>
      </p:pic>
      <p:sp>
        <p:nvSpPr>
          <p:cNvPr id="12" name="乗算記号 11"/>
          <p:cNvSpPr/>
          <p:nvPr/>
        </p:nvSpPr>
        <p:spPr>
          <a:xfrm>
            <a:off x="-655369" y="1253731"/>
            <a:ext cx="4809961" cy="3826736"/>
          </a:xfrm>
          <a:prstGeom prst="mathMultiply">
            <a:avLst>
              <a:gd name="adj1" fmla="val 4920"/>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26" name="Picture 2" descr="http://www.keikyu.co.jp/file.jsp?assets/assets_image/company/news/2016/20161212HP_16177NN_img0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6176" y="1716424"/>
            <a:ext cx="2860527" cy="3085902"/>
          </a:xfrm>
          <a:prstGeom prst="rect">
            <a:avLst/>
          </a:prstGeom>
          <a:noFill/>
          <a:extLst>
            <a:ext uri="{909E8E84-426E-40dd-AFC4-6F175D3DCCD1}">
              <a14:hiddenFill xmlns:a14="http://schemas.microsoft.com/office/drawing/2010/main">
                <a:solidFill>
                  <a:srgbClr val="FFFFFF"/>
                </a:solidFill>
              </a14:hiddenFill>
            </a:ext>
          </a:extLst>
        </p:spPr>
      </p:pic>
      <p:sp>
        <p:nvSpPr>
          <p:cNvPr id="14" name="円/楕円 13"/>
          <p:cNvSpPr/>
          <p:nvPr/>
        </p:nvSpPr>
        <p:spPr>
          <a:xfrm>
            <a:off x="5962377" y="1680672"/>
            <a:ext cx="3110195" cy="3060000"/>
          </a:xfrm>
          <a:prstGeom prst="ellipse">
            <a:avLst/>
          </a:prstGeom>
          <a:noFill/>
          <a:ln w="1270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5506884" y="5419458"/>
            <a:ext cx="2700000" cy="707886"/>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lvl="0" algn="ctr">
              <a:spcBef>
                <a:spcPct val="20000"/>
              </a:spcBef>
            </a:pPr>
            <a:r>
              <a:rPr lang="ja-JP" altLang="en-US" sz="4000" kern="0" dirty="0">
                <a:solidFill>
                  <a:srgbClr val="FF6600"/>
                </a:solidFill>
                <a:latin typeface="Arial"/>
                <a:ea typeface="ＭＳ Ｐゴシック"/>
              </a:rPr>
              <a:t>茨城にない</a:t>
            </a:r>
          </a:p>
        </p:txBody>
      </p:sp>
      <p:pic>
        <p:nvPicPr>
          <p:cNvPr id="10" name="図 9"/>
          <p:cNvPicPr>
            <a:picLocks noChangeAspect="1"/>
          </p:cNvPicPr>
          <p:nvPr/>
        </p:nvPicPr>
        <p:blipFill>
          <a:blip r:embed="rId6"/>
          <a:stretch>
            <a:fillRect/>
          </a:stretch>
        </p:blipFill>
        <p:spPr>
          <a:xfrm>
            <a:off x="3135217" y="1778652"/>
            <a:ext cx="2925695" cy="2925695"/>
          </a:xfrm>
          <a:prstGeom prst="rect">
            <a:avLst/>
          </a:prstGeom>
        </p:spPr>
      </p:pic>
      <p:sp>
        <p:nvSpPr>
          <p:cNvPr id="19" name="乗算記号 18"/>
          <p:cNvSpPr/>
          <p:nvPr/>
        </p:nvSpPr>
        <p:spPr>
          <a:xfrm>
            <a:off x="3034653" y="1005504"/>
            <a:ext cx="3154277" cy="4192475"/>
          </a:xfrm>
          <a:prstGeom prst="mathMultiply">
            <a:avLst>
              <a:gd name="adj1" fmla="val 5766"/>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4154592" y="4329118"/>
            <a:ext cx="2377497" cy="338554"/>
          </a:xfrm>
          <a:prstGeom prst="rect">
            <a:avLst/>
          </a:prstGeom>
        </p:spPr>
        <p:txBody>
          <a:bodyPr wrap="square">
            <a:spAutoFit/>
          </a:bodyPr>
          <a:lstStyle/>
          <a:p>
            <a:r>
              <a:rPr lang="en-US" altLang="ja-JP" sz="800" dirty="0"/>
              <a:t>http://www.twin-stars.co.jp/8_garden_takuhai-box_gx-dsw.html</a:t>
            </a:r>
            <a:endParaRPr lang="ja-JP" altLang="en-US" sz="800" dirty="0"/>
          </a:p>
        </p:txBody>
      </p:sp>
      <p:sp>
        <p:nvSpPr>
          <p:cNvPr id="16" name="正方形/長方形 15"/>
          <p:cNvSpPr/>
          <p:nvPr/>
        </p:nvSpPr>
        <p:spPr>
          <a:xfrm>
            <a:off x="7277736" y="4509987"/>
            <a:ext cx="1874231" cy="215444"/>
          </a:xfrm>
          <a:prstGeom prst="rect">
            <a:avLst/>
          </a:prstGeom>
        </p:spPr>
        <p:txBody>
          <a:bodyPr wrap="none">
            <a:spAutoFit/>
          </a:bodyPr>
          <a:lstStyle/>
          <a:p>
            <a:r>
              <a:rPr lang="en-US" altLang="ja-JP" sz="800" dirty="0"/>
              <a:t>http://www.packcity.co.jp/our_service</a:t>
            </a:r>
            <a:endParaRPr lang="ja-JP" altLang="en-US" sz="800" dirty="0"/>
          </a:p>
        </p:txBody>
      </p:sp>
      <p:sp>
        <p:nvSpPr>
          <p:cNvPr id="22" name="テキスト プレースホルダー 4"/>
          <p:cNvSpPr txBox="1">
            <a:spLocks/>
          </p:cNvSpPr>
          <p:nvPr/>
        </p:nvSpPr>
        <p:spPr bwMode="auto">
          <a:xfrm>
            <a:off x="930703" y="1213176"/>
            <a:ext cx="1995380" cy="704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8" rIns="91414" bIns="45708" numCol="1" anchor="t" anchorCtr="0" compatLnSpc="1">
            <a:prstTxWarp prst="textNoShape">
              <a:avLst/>
            </a:prstTxWarp>
          </a:bodyPr>
          <a:lstStyle>
            <a:lvl1pPr marL="339725" indent="-339725" algn="l" defTabSz="911225"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39775" indent="-282575" algn="l" defTabSz="911225"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39825" indent="-225425" algn="l" defTabSz="911225"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597025" indent="-225425" algn="l" defTabSz="911225"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4225" indent="-225425" algn="l" defTabSz="911225"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3880" indent="-228536" algn="l" defTabSz="91413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0948" indent="-228536" algn="l" defTabSz="91413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8018" indent="-228536" algn="l" defTabSz="91413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5088" indent="-228536" algn="l" defTabSz="91413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endParaRPr lang="en-US" altLang="ja-JP" kern="0" dirty="0">
              <a:solidFill>
                <a:srgbClr val="000000"/>
              </a:solidFill>
              <a:latin typeface="Arial"/>
              <a:ea typeface="ＭＳ Ｐゴシック"/>
            </a:endParaRPr>
          </a:p>
          <a:p>
            <a:pPr>
              <a:buFont typeface="Arial" panose="020B0604020202020204" pitchFamily="34" charset="0"/>
              <a:buBlip>
                <a:blip r:embed="rId3"/>
              </a:buBlip>
            </a:pPr>
            <a:endParaRPr lang="en-US" altLang="ja-JP" dirty="0"/>
          </a:p>
        </p:txBody>
      </p:sp>
      <p:sp>
        <p:nvSpPr>
          <p:cNvPr id="7" name="角丸四角形 6"/>
          <p:cNvSpPr/>
          <p:nvPr/>
        </p:nvSpPr>
        <p:spPr>
          <a:xfrm>
            <a:off x="1173599" y="1193437"/>
            <a:ext cx="1509587" cy="497679"/>
          </a:xfrm>
          <a:prstGeom prst="roundRect">
            <a:avLst/>
          </a:prstGeom>
          <a:no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楽天</a:t>
            </a:r>
            <a:r>
              <a:rPr lang="en-US" altLang="ja-JP" sz="2400" dirty="0">
                <a:solidFill>
                  <a:schemeClr val="tx1"/>
                </a:solidFill>
              </a:rPr>
              <a:t>BOX</a:t>
            </a:r>
            <a:endParaRPr kumimoji="1" lang="ja-JP" altLang="en-US" sz="2400" dirty="0">
              <a:solidFill>
                <a:schemeClr val="tx1"/>
              </a:solidFill>
            </a:endParaRPr>
          </a:p>
        </p:txBody>
      </p:sp>
      <p:sp>
        <p:nvSpPr>
          <p:cNvPr id="26" name="角丸四角形 25"/>
          <p:cNvSpPr/>
          <p:nvPr/>
        </p:nvSpPr>
        <p:spPr>
          <a:xfrm>
            <a:off x="3575407" y="1145843"/>
            <a:ext cx="2224551" cy="568593"/>
          </a:xfrm>
          <a:prstGeom prst="roundRect">
            <a:avLst/>
          </a:prstGeom>
          <a:no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マンション</a:t>
            </a:r>
            <a:r>
              <a:rPr kumimoji="1" lang="en-US" altLang="ja-JP" sz="2400" dirty="0" smtClean="0">
                <a:solidFill>
                  <a:schemeClr val="tx1"/>
                </a:solidFill>
              </a:rPr>
              <a:t>BOX</a:t>
            </a:r>
            <a:endParaRPr kumimoji="1" lang="ja-JP" altLang="en-US" sz="2400" dirty="0">
              <a:solidFill>
                <a:schemeClr val="tx1"/>
              </a:solidFill>
            </a:endParaRPr>
          </a:p>
        </p:txBody>
      </p:sp>
      <p:sp>
        <p:nvSpPr>
          <p:cNvPr id="24" name="角丸四角形 23"/>
          <p:cNvSpPr/>
          <p:nvPr/>
        </p:nvSpPr>
        <p:spPr>
          <a:xfrm>
            <a:off x="6188930" y="1156087"/>
            <a:ext cx="2975791" cy="590958"/>
          </a:xfrm>
          <a:prstGeom prst="round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schemeClr val="tx1"/>
                </a:solidFill>
              </a:rPr>
              <a:t>オープン型宅配</a:t>
            </a:r>
            <a:r>
              <a:rPr lang="en-US" altLang="ja-JP" sz="2400" dirty="0" smtClean="0">
                <a:solidFill>
                  <a:schemeClr val="tx1"/>
                </a:solidFill>
              </a:rPr>
              <a:t>BOX</a:t>
            </a:r>
            <a:endParaRPr kumimoji="1" lang="ja-JP" altLang="en-US" sz="2400" dirty="0">
              <a:solidFill>
                <a:schemeClr val="tx1"/>
              </a:solidFill>
            </a:endParaRPr>
          </a:p>
        </p:txBody>
      </p:sp>
    </p:spTree>
    <p:extLst>
      <p:ext uri="{BB962C8B-B14F-4D97-AF65-F5344CB8AC3E}">
        <p14:creationId xmlns:p14="http://schemas.microsoft.com/office/powerpoint/2010/main" val="2263331552"/>
      </p:ext>
    </p:extLst>
  </p:cSld>
  <p:clrMapOvr>
    <a:masterClrMapping/>
  </p:clrMapOvr>
  <p:transition xmlns:p14="http://schemas.microsoft.com/office/powerpoint/2010/main" spd="slow" advTm="8541"/>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53" presetClass="entr" presetSubtype="16"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cBhvr>
                                        <p:cTn id="9" dur="500" fill="hold"/>
                                        <p:tgtEl>
                                          <p:spTgt spid="12"/>
                                        </p:tgtEl>
                                        <p:attrNameLst>
                                          <p:attrName>ppt_w</p:attrName>
                                        </p:attrNameLst>
                                      </p:cBhvr>
                                      <p:tavLst>
                                        <p:tav tm="0">
                                          <p:val>
                                            <p:fltVal val="0"/>
                                          </p:val>
                                        </p:tav>
                                        <p:tav tm="100000">
                                          <p:val>
                                            <p:strVal val="#ppt_w"/>
                                          </p:val>
                                        </p:tav>
                                      </p:tavLst>
                                    </p:anim>
                                    <p:anim calcmode="lin" valueType="num">
                                      <p:cBhvr>
                                        <p:cTn id="10" dur="500" fill="hold"/>
                                        <p:tgtEl>
                                          <p:spTgt spid="12"/>
                                        </p:tgtEl>
                                        <p:attrNameLst>
                                          <p:attrName>ppt_h</p:attrName>
                                        </p:attrNameLst>
                                      </p:cBhvr>
                                      <p:tavLst>
                                        <p:tav tm="0">
                                          <p:val>
                                            <p:fltVal val="0"/>
                                          </p:val>
                                        </p:tav>
                                        <p:tav tm="100000">
                                          <p:val>
                                            <p:strVal val="#ppt_h"/>
                                          </p:val>
                                        </p:tav>
                                      </p:tavLst>
                                    </p:anim>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par>
                                <p:cTn id="16" presetID="53" presetClass="entr" presetSubtype="16"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par>
                                <p:cTn id="25" presetID="21" presetClass="entr" presetSubtype="1"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heel(1)">
                                      <p:cBhvr>
                                        <p:cTn id="27" dur="1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p:cNvSpPr>
            <a:spLocks noGrp="1"/>
          </p:cNvSpPr>
          <p:nvPr>
            <p:ph idx="1"/>
          </p:nvPr>
        </p:nvSpPr>
        <p:spPr>
          <a:xfrm>
            <a:off x="1794270" y="1306308"/>
            <a:ext cx="5729588" cy="539192"/>
          </a:xfrm>
          <a:ln w="38100">
            <a:solidFill>
              <a:srgbClr val="FF6600"/>
            </a:solidFill>
          </a:ln>
        </p:spPr>
        <p:txBody>
          <a:bodyPr/>
          <a:lstStyle/>
          <a:p>
            <a:pPr marL="0" indent="0">
              <a:buNone/>
            </a:pPr>
            <a:r>
              <a:rPr lang="ja-JP" altLang="en-US" dirty="0"/>
              <a:t>筑波大学のまわりの再配達問題</a:t>
            </a:r>
            <a:endParaRPr lang="en-US" altLang="ja-JP" dirty="0"/>
          </a:p>
        </p:txBody>
      </p:sp>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57200" y="0"/>
            <a:ext cx="8229600" cy="1143000"/>
          </a:xfrm>
        </p:spPr>
        <p:txBody>
          <a:bodyPr/>
          <a:lstStyle/>
          <a:p>
            <a:pPr eaLnBrk="1" hangingPunct="1"/>
            <a:r>
              <a:rPr lang="ja-JP" altLang="en-US" dirty="0">
                <a:solidFill>
                  <a:schemeClr val="bg1"/>
                </a:solidFill>
              </a:rPr>
              <a:t>目的</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xfrm>
            <a:off x="6156176" y="6188073"/>
            <a:ext cx="21336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13</a:t>
            </a:fld>
            <a:endParaRPr lang="en-US" altLang="ja-JP"/>
          </a:p>
        </p:txBody>
      </p:sp>
      <p:sp>
        <p:nvSpPr>
          <p:cNvPr id="6" name="矢印: 下 5"/>
          <p:cNvSpPr/>
          <p:nvPr/>
        </p:nvSpPr>
        <p:spPr>
          <a:xfrm>
            <a:off x="4026156" y="3343580"/>
            <a:ext cx="806581" cy="433093"/>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dirty="0"/>
          </a:p>
        </p:txBody>
      </p:sp>
      <p:pic>
        <p:nvPicPr>
          <p:cNvPr id="5" name="グラフィックス 4" descr="握手"/>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008933" y="4731403"/>
            <a:ext cx="1440000" cy="1440000"/>
          </a:xfrm>
          <a:prstGeom prst="rect">
            <a:avLst/>
          </a:prstGeom>
        </p:spPr>
      </p:pic>
      <p:sp>
        <p:nvSpPr>
          <p:cNvPr id="7" name="テキスト ボックス 6"/>
          <p:cNvSpPr txBox="1"/>
          <p:nvPr/>
        </p:nvSpPr>
        <p:spPr>
          <a:xfrm>
            <a:off x="1376169" y="4650873"/>
            <a:ext cx="877163" cy="646331"/>
          </a:xfrm>
          <a:prstGeom prst="rect">
            <a:avLst/>
          </a:prstGeom>
          <a:noFill/>
        </p:spPr>
        <p:txBody>
          <a:bodyPr wrap="none" rtlCol="0">
            <a:spAutoFit/>
          </a:bodyPr>
          <a:lstStyle/>
          <a:p>
            <a:pPr algn="ctr"/>
            <a:r>
              <a:rPr kumimoji="1" lang="ja-JP" altLang="en-US" b="1" dirty="0"/>
              <a:t>消費者</a:t>
            </a:r>
            <a:endParaRPr kumimoji="1" lang="en-US" altLang="ja-JP" b="1" dirty="0"/>
          </a:p>
          <a:p>
            <a:pPr algn="ctr"/>
            <a:r>
              <a:rPr lang="ja-JP" altLang="en-US" b="1" dirty="0"/>
              <a:t>（学生）</a:t>
            </a:r>
            <a:endParaRPr kumimoji="1" lang="ja-JP" altLang="en-US" b="1" dirty="0"/>
          </a:p>
        </p:txBody>
      </p:sp>
      <p:sp>
        <p:nvSpPr>
          <p:cNvPr id="8" name="テキスト ボックス 7"/>
          <p:cNvSpPr txBox="1"/>
          <p:nvPr/>
        </p:nvSpPr>
        <p:spPr>
          <a:xfrm>
            <a:off x="3299088" y="4650873"/>
            <a:ext cx="646331" cy="646331"/>
          </a:xfrm>
          <a:prstGeom prst="rect">
            <a:avLst/>
          </a:prstGeom>
          <a:noFill/>
        </p:spPr>
        <p:txBody>
          <a:bodyPr wrap="none" rtlCol="0">
            <a:spAutoFit/>
          </a:bodyPr>
          <a:lstStyle/>
          <a:p>
            <a:r>
              <a:rPr kumimoji="1" lang="ja-JP" altLang="en-US" b="1" dirty="0"/>
              <a:t>宅配</a:t>
            </a:r>
            <a:endParaRPr kumimoji="1" lang="en-US" altLang="ja-JP" b="1" dirty="0"/>
          </a:p>
          <a:p>
            <a:r>
              <a:rPr kumimoji="1" lang="ja-JP" altLang="en-US" b="1" dirty="0"/>
              <a:t>業者</a:t>
            </a:r>
          </a:p>
        </p:txBody>
      </p:sp>
      <p:sp>
        <p:nvSpPr>
          <p:cNvPr id="9" name="テキスト ボックス 8"/>
          <p:cNvSpPr txBox="1"/>
          <p:nvPr/>
        </p:nvSpPr>
        <p:spPr>
          <a:xfrm>
            <a:off x="1902423" y="4192946"/>
            <a:ext cx="1653017" cy="461665"/>
          </a:xfrm>
          <a:prstGeom prst="rect">
            <a:avLst/>
          </a:prstGeom>
          <a:noFill/>
        </p:spPr>
        <p:txBody>
          <a:bodyPr wrap="none" rtlCol="0">
            <a:spAutoFit/>
          </a:bodyPr>
          <a:lstStyle/>
          <a:p>
            <a:r>
              <a:rPr kumimoji="1" lang="en-US" altLang="ja-JP" sz="2400" b="1" dirty="0">
                <a:solidFill>
                  <a:srgbClr val="E1950C"/>
                </a:solidFill>
              </a:rPr>
              <a:t>WIN - WIN</a:t>
            </a:r>
            <a:endParaRPr kumimoji="1" lang="ja-JP" altLang="en-US" sz="2400" b="1" dirty="0">
              <a:solidFill>
                <a:srgbClr val="E1950C"/>
              </a:solidFill>
            </a:endParaRPr>
          </a:p>
        </p:txBody>
      </p:sp>
      <p:sp>
        <p:nvSpPr>
          <p:cNvPr id="10" name="円: 塗りつぶしなし 9"/>
          <p:cNvSpPr/>
          <p:nvPr/>
        </p:nvSpPr>
        <p:spPr>
          <a:xfrm>
            <a:off x="1127089" y="3894038"/>
            <a:ext cx="3203687" cy="2160000"/>
          </a:xfrm>
          <a:prstGeom prst="donut">
            <a:avLst>
              <a:gd name="adj" fmla="val 2908"/>
            </a:avLst>
          </a:prstGeom>
          <a:solidFill>
            <a:srgbClr val="E195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テキスト ボックス 10"/>
          <p:cNvSpPr txBox="1"/>
          <p:nvPr/>
        </p:nvSpPr>
        <p:spPr>
          <a:xfrm>
            <a:off x="2123637" y="6183612"/>
            <a:ext cx="1422184" cy="461665"/>
          </a:xfrm>
          <a:prstGeom prst="rect">
            <a:avLst/>
          </a:prstGeom>
          <a:solidFill>
            <a:schemeClr val="bg1">
              <a:lumMod val="95000"/>
            </a:schemeClr>
          </a:solidFill>
        </p:spPr>
        <p:txBody>
          <a:bodyPr wrap="none" rtlCol="0">
            <a:spAutoFit/>
          </a:bodyPr>
          <a:lstStyle/>
          <a:p>
            <a:r>
              <a:rPr lang="ja-JP" altLang="en-US" sz="2400" b="1" dirty="0"/>
              <a:t>効用増加</a:t>
            </a:r>
            <a:endParaRPr kumimoji="1" lang="ja-JP" altLang="en-US" sz="2400" b="1" dirty="0"/>
          </a:p>
        </p:txBody>
      </p:sp>
      <p:pic>
        <p:nvPicPr>
          <p:cNvPr id="13" name="グラフィックス 12" descr="トラック"/>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6095446" y="4292267"/>
            <a:ext cx="914400" cy="914400"/>
          </a:xfrm>
          <a:prstGeom prst="rect">
            <a:avLst/>
          </a:prstGeom>
        </p:spPr>
      </p:pic>
      <p:sp>
        <p:nvSpPr>
          <p:cNvPr id="14" name="雲 13"/>
          <p:cNvSpPr/>
          <p:nvPr/>
        </p:nvSpPr>
        <p:spPr>
          <a:xfrm>
            <a:off x="5376532" y="4479466"/>
            <a:ext cx="661278" cy="569533"/>
          </a:xfrm>
          <a:prstGeom prst="cloud">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5" name="二等辺三角形 14"/>
          <p:cNvSpPr/>
          <p:nvPr/>
        </p:nvSpPr>
        <p:spPr>
          <a:xfrm rot="6053381">
            <a:off x="5832000" y="4731403"/>
            <a:ext cx="180000" cy="317596"/>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pic>
        <p:nvPicPr>
          <p:cNvPr id="17" name="グラフィックス 16" descr="走る"/>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6749673" y="4787256"/>
            <a:ext cx="914400" cy="914400"/>
          </a:xfrm>
          <a:prstGeom prst="rect">
            <a:avLst/>
          </a:prstGeom>
        </p:spPr>
      </p:pic>
      <p:grpSp>
        <p:nvGrpSpPr>
          <p:cNvPr id="20" name="グループ化 19"/>
          <p:cNvGrpSpPr/>
          <p:nvPr/>
        </p:nvGrpSpPr>
        <p:grpSpPr>
          <a:xfrm rot="394967">
            <a:off x="7629418" y="4740617"/>
            <a:ext cx="532005" cy="215119"/>
            <a:chOff x="6306787" y="1540960"/>
            <a:chExt cx="829216" cy="379792"/>
          </a:xfrm>
        </p:grpSpPr>
        <p:sp>
          <p:nvSpPr>
            <p:cNvPr id="18" name="二等辺三角形 17"/>
            <p:cNvSpPr/>
            <p:nvPr/>
          </p:nvSpPr>
          <p:spPr>
            <a:xfrm rot="14913196">
              <a:off x="6514716" y="1479130"/>
              <a:ext cx="233693" cy="649552"/>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9" name="弦 18"/>
            <p:cNvSpPr/>
            <p:nvPr/>
          </p:nvSpPr>
          <p:spPr>
            <a:xfrm rot="10603693">
              <a:off x="6817147" y="1540960"/>
              <a:ext cx="318856" cy="254047"/>
            </a:xfrm>
            <a:prstGeom prst="chord">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dirty="0"/>
            </a:p>
          </p:txBody>
        </p:sp>
      </p:grpSp>
      <p:pic>
        <p:nvPicPr>
          <p:cNvPr id="21" name="図 20"/>
          <p:cNvPicPr>
            <a:picLocks noChangeAspect="1"/>
          </p:cNvPicPr>
          <p:nvPr/>
        </p:nvPicPr>
        <p:blipFill>
          <a:blip r:embed="rId9"/>
          <a:stretch>
            <a:fillRect/>
          </a:stretch>
        </p:blipFill>
        <p:spPr>
          <a:xfrm rot="19951830">
            <a:off x="7563819" y="4684060"/>
            <a:ext cx="246910" cy="121931"/>
          </a:xfrm>
          <a:prstGeom prst="rect">
            <a:avLst/>
          </a:prstGeom>
        </p:spPr>
      </p:pic>
      <p:sp>
        <p:nvSpPr>
          <p:cNvPr id="22" name="乗算記号 21"/>
          <p:cNvSpPr/>
          <p:nvPr/>
        </p:nvSpPr>
        <p:spPr>
          <a:xfrm>
            <a:off x="4314596" y="3434067"/>
            <a:ext cx="4870153" cy="2956614"/>
          </a:xfrm>
          <a:prstGeom prst="mathMultiply">
            <a:avLst>
              <a:gd name="adj1" fmla="val 4062"/>
            </a:avLst>
          </a:prstGeom>
          <a:solidFill>
            <a:srgbClr val="00999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dirty="0"/>
          </a:p>
        </p:txBody>
      </p:sp>
      <p:sp>
        <p:nvSpPr>
          <p:cNvPr id="23" name="テキスト ボックス 22"/>
          <p:cNvSpPr txBox="1"/>
          <p:nvPr/>
        </p:nvSpPr>
        <p:spPr>
          <a:xfrm>
            <a:off x="5590540" y="6056518"/>
            <a:ext cx="2318263" cy="461665"/>
          </a:xfrm>
          <a:prstGeom prst="rect">
            <a:avLst/>
          </a:prstGeom>
          <a:solidFill>
            <a:schemeClr val="bg1">
              <a:lumMod val="95000"/>
            </a:schemeClr>
          </a:solidFill>
        </p:spPr>
        <p:txBody>
          <a:bodyPr wrap="none" rtlCol="0">
            <a:spAutoFit/>
          </a:bodyPr>
          <a:lstStyle/>
          <a:p>
            <a:r>
              <a:rPr kumimoji="1" lang="ja-JP" altLang="en-US" sz="2400" b="1" dirty="0"/>
              <a:t>社会的ムダ削減</a:t>
            </a:r>
          </a:p>
        </p:txBody>
      </p:sp>
      <p:sp>
        <p:nvSpPr>
          <p:cNvPr id="2" name="テキスト ボックス 1"/>
          <p:cNvSpPr txBox="1"/>
          <p:nvPr/>
        </p:nvSpPr>
        <p:spPr>
          <a:xfrm>
            <a:off x="2008933" y="2252498"/>
            <a:ext cx="2031325" cy="646331"/>
          </a:xfrm>
          <a:prstGeom prst="rect">
            <a:avLst/>
          </a:prstGeom>
          <a:solidFill>
            <a:srgbClr val="D9D9D9"/>
          </a:solidFill>
        </p:spPr>
        <p:txBody>
          <a:bodyPr wrap="none" rtlCol="0">
            <a:spAutoFit/>
          </a:bodyPr>
          <a:lstStyle/>
          <a:p>
            <a:r>
              <a:rPr kumimoji="1" lang="ja-JP" altLang="en-US" sz="3600" dirty="0"/>
              <a:t>現状把握</a:t>
            </a:r>
          </a:p>
        </p:txBody>
      </p:sp>
      <p:sp>
        <p:nvSpPr>
          <p:cNvPr id="3" name="テキスト ボックス 2"/>
          <p:cNvSpPr txBox="1"/>
          <p:nvPr/>
        </p:nvSpPr>
        <p:spPr>
          <a:xfrm>
            <a:off x="4832737" y="2037055"/>
            <a:ext cx="2646878" cy="1077218"/>
          </a:xfrm>
          <a:prstGeom prst="rect">
            <a:avLst/>
          </a:prstGeom>
          <a:solidFill>
            <a:srgbClr val="D9D9D9"/>
          </a:solidFill>
        </p:spPr>
        <p:txBody>
          <a:bodyPr wrap="none" rtlCol="0">
            <a:spAutoFit/>
          </a:bodyPr>
          <a:lstStyle/>
          <a:p>
            <a:r>
              <a:rPr kumimoji="1" lang="ja-JP" altLang="en-US" sz="3200" dirty="0"/>
              <a:t>解決策の提案</a:t>
            </a:r>
            <a:endParaRPr kumimoji="1" lang="en-US" altLang="ja-JP" sz="3200" dirty="0"/>
          </a:p>
          <a:p>
            <a:r>
              <a:rPr lang="ja-JP" altLang="en-US" sz="3200" dirty="0"/>
              <a:t>効果の検証</a:t>
            </a:r>
            <a:endParaRPr kumimoji="1" lang="ja-JP" altLang="en-US" sz="3200" dirty="0"/>
          </a:p>
        </p:txBody>
      </p:sp>
    </p:spTree>
    <p:extLst>
      <p:ext uri="{BB962C8B-B14F-4D97-AF65-F5344CB8AC3E}">
        <p14:creationId xmlns:p14="http://schemas.microsoft.com/office/powerpoint/2010/main" val="444433627"/>
      </p:ext>
    </p:extLst>
  </p:cSld>
  <p:clrMapOvr>
    <a:masterClrMapping/>
  </p:clrMapOvr>
  <p:transition xmlns:p14="http://schemas.microsoft.com/office/powerpoint/2010/main" spd="slow" advTm="8541"/>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7" presetClass="emph" presetSubtype="2" fill="hold" nodeType="withEffect">
                                  <p:stCondLst>
                                    <p:cond delay="0"/>
                                  </p:stCondLst>
                                  <p:childTnLst>
                                    <p:animClr clrSpc="rgb" dir="cw">
                                      <p:cBhvr>
                                        <p:cTn id="15" dur="300" fill="hold"/>
                                        <p:tgtEl>
                                          <p:spTgt spid="4"/>
                                        </p:tgtEl>
                                        <p:attrNameLst>
                                          <p:attrName>stroke.color</p:attrName>
                                        </p:attrNameLst>
                                      </p:cBhvr>
                                      <p:to>
                                        <a:srgbClr val="FFFFFF"/>
                                      </p:to>
                                    </p:animClr>
                                    <p:set>
                                      <p:cBhvr>
                                        <p:cTn id="16" dur="300" fill="hold"/>
                                        <p:tgtEl>
                                          <p:spTgt spid="4"/>
                                        </p:tgtEl>
                                        <p:attrNameLst>
                                          <p:attrName>stroke.on</p:attrName>
                                        </p:attrNameLst>
                                      </p:cBhvr>
                                      <p:to>
                                        <p:strVal val="true"/>
                                      </p:to>
                                    </p:set>
                                  </p:child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6" presetClass="entr" presetSubtype="21"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childTnLst>
                                </p:cTn>
                              </p:par>
                              <p:par>
                                <p:cTn id="54" presetID="16" presetClass="entr" presetSubtype="21"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barn(inVertical)">
                                      <p:cBhvr>
                                        <p:cTn id="56" dur="500"/>
                                        <p:tgtEl>
                                          <p:spTgt spid="2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P spid="6" grpId="0" animBg="1"/>
      <p:bldP spid="7" grpId="0"/>
      <p:bldP spid="8" grpId="0"/>
      <p:bldP spid="9" grpId="0"/>
      <p:bldP spid="10" grpId="0" animBg="1"/>
      <p:bldP spid="11" grpId="0" animBg="1"/>
      <p:bldP spid="14" grpId="0" animBg="1"/>
      <p:bldP spid="15" grpId="0" animBg="1"/>
      <p:bldP spid="22" grpId="0" animBg="1"/>
      <p:bldP spid="23" grpId="0" animBg="1"/>
      <p:bldP spid="2"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82" name="Group 2"/>
          <p:cNvGrpSpPr>
            <a:grpSpLocks/>
          </p:cNvGrpSpPr>
          <p:nvPr/>
        </p:nvGrpSpPr>
        <p:grpSpPr bwMode="auto">
          <a:xfrm>
            <a:off x="0" y="0"/>
            <a:ext cx="9144000" cy="6858000"/>
            <a:chOff x="0" y="0"/>
            <a:chExt cx="5760" cy="663"/>
          </a:xfrm>
        </p:grpSpPr>
        <p:sp>
          <p:nvSpPr>
            <p:cNvPr id="276485"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r>
                <a:rPr lang="ja-JP" altLang="en-US" dirty="0">
                  <a:solidFill>
                    <a:srgbClr val="000000"/>
                  </a:solidFill>
                  <a:latin typeface="Arial Narrow" panose="020B0606020202030204" pitchFamily="34" charset="0"/>
                </a:rPr>
                <a:t>は</a:t>
              </a:r>
            </a:p>
          </p:txBody>
        </p:sp>
        <p:sp>
          <p:nvSpPr>
            <p:cNvPr id="276486"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6483" name="Rectangle 5"/>
          <p:cNvSpPr>
            <a:spLocks noGrp="1" noChangeArrowheads="1"/>
          </p:cNvSpPr>
          <p:nvPr>
            <p:ph type="title"/>
          </p:nvPr>
        </p:nvSpPr>
        <p:spPr>
          <a:xfrm>
            <a:off x="611188" y="2636838"/>
            <a:ext cx="8229600" cy="922337"/>
          </a:xfrm>
        </p:spPr>
        <p:txBody>
          <a:bodyPr/>
          <a:lstStyle/>
          <a:p>
            <a:pPr eaLnBrk="1" hangingPunct="1"/>
            <a:r>
              <a:rPr lang="ja-JP" altLang="en-US" sz="4800" dirty="0">
                <a:solidFill>
                  <a:schemeClr val="bg1"/>
                </a:solidFill>
              </a:rPr>
              <a:t>仮説</a:t>
            </a:r>
            <a:endParaRPr lang="en-US" altLang="ja-JP" sz="4800" dirty="0">
              <a:solidFill>
                <a:schemeClr val="bg1"/>
              </a:solidFill>
            </a:endParaRPr>
          </a:p>
        </p:txBody>
      </p:sp>
      <p:sp>
        <p:nvSpPr>
          <p:cNvPr id="276484"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80B5743-2D09-4AA1-BBF9-497DE4DE14F7}" type="slidenum">
              <a:rPr lang="ja-JP" altLang="en-US" smtClean="0"/>
              <a:pPr/>
              <a:t>14</a:t>
            </a:fld>
            <a:endParaRPr lang="en-US" altLang="ja-JP"/>
          </a:p>
        </p:txBody>
      </p:sp>
      <p:pic>
        <p:nvPicPr>
          <p:cNvPr id="6" name="グラフィックス 5" descr="自宅"/>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7548262" y="5885241"/>
            <a:ext cx="709274" cy="709274"/>
          </a:xfrm>
          <a:prstGeom prst="rect">
            <a:avLst/>
          </a:prstGeom>
        </p:spPr>
      </p:pic>
      <p:pic>
        <p:nvPicPr>
          <p:cNvPr id="12" name="グラフィックス 11" descr="トラック"/>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2409354" y="5575029"/>
            <a:ext cx="1274420" cy="1340392"/>
          </a:xfrm>
          <a:prstGeom prst="rect">
            <a:avLst/>
          </a:prstGeom>
        </p:spPr>
      </p:pic>
      <p:pic>
        <p:nvPicPr>
          <p:cNvPr id="17" name="グラフィックス 16" descr="右向き指示マーク"/>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959845" y="6009248"/>
            <a:ext cx="587375" cy="587375"/>
          </a:xfrm>
          <a:prstGeom prst="rect">
            <a:avLst/>
          </a:prstGeom>
        </p:spPr>
      </p:pic>
      <p:pic>
        <p:nvPicPr>
          <p:cNvPr id="2" name="図 1"/>
          <p:cNvPicPr>
            <a:picLocks noChangeAspect="1"/>
          </p:cNvPicPr>
          <p:nvPr/>
        </p:nvPicPr>
        <p:blipFill>
          <a:blip r:embed="rId9"/>
          <a:stretch>
            <a:fillRect/>
          </a:stretch>
        </p:blipFill>
        <p:spPr>
          <a:xfrm>
            <a:off x="6118321" y="5986763"/>
            <a:ext cx="585267" cy="585267"/>
          </a:xfrm>
          <a:prstGeom prst="rect">
            <a:avLst/>
          </a:prstGeom>
        </p:spPr>
      </p:pic>
      <p:pic>
        <p:nvPicPr>
          <p:cNvPr id="3" name="図 2"/>
          <p:cNvPicPr>
            <a:picLocks noChangeAspect="1"/>
          </p:cNvPicPr>
          <p:nvPr/>
        </p:nvPicPr>
        <p:blipFill>
          <a:blip r:embed="rId9"/>
          <a:stretch>
            <a:fillRect/>
          </a:stretch>
        </p:blipFill>
        <p:spPr>
          <a:xfrm>
            <a:off x="4528448" y="6009248"/>
            <a:ext cx="585267" cy="585267"/>
          </a:xfrm>
          <a:prstGeom prst="rect">
            <a:avLst/>
          </a:prstGeom>
        </p:spPr>
      </p:pic>
      <p:sp>
        <p:nvSpPr>
          <p:cNvPr id="4" name="テキスト ボックス 3"/>
          <p:cNvSpPr txBox="1"/>
          <p:nvPr/>
        </p:nvSpPr>
        <p:spPr>
          <a:xfrm>
            <a:off x="665324" y="5404283"/>
            <a:ext cx="1346844" cy="400110"/>
          </a:xfrm>
          <a:prstGeom prst="rect">
            <a:avLst/>
          </a:prstGeom>
          <a:noFill/>
        </p:spPr>
        <p:txBody>
          <a:bodyPr wrap="none" rtlCol="0">
            <a:spAutoFit/>
          </a:bodyPr>
          <a:lstStyle/>
          <a:p>
            <a:r>
              <a:rPr lang="ja-JP" altLang="en-US" sz="2000" b="1" dirty="0">
                <a:solidFill>
                  <a:schemeClr val="bg1"/>
                </a:solidFill>
              </a:rPr>
              <a:t>背景・目的</a:t>
            </a:r>
            <a:endParaRPr kumimoji="1" lang="ja-JP" altLang="en-US" sz="2000" b="1" dirty="0">
              <a:solidFill>
                <a:schemeClr val="bg1"/>
              </a:solidFill>
            </a:endParaRPr>
          </a:p>
        </p:txBody>
      </p:sp>
      <p:sp>
        <p:nvSpPr>
          <p:cNvPr id="5" name="テキスト ボックス 4"/>
          <p:cNvSpPr txBox="1"/>
          <p:nvPr/>
        </p:nvSpPr>
        <p:spPr>
          <a:xfrm>
            <a:off x="2592000" y="5049000"/>
            <a:ext cx="710451" cy="400110"/>
          </a:xfrm>
          <a:prstGeom prst="rect">
            <a:avLst/>
          </a:prstGeom>
          <a:noFill/>
        </p:spPr>
        <p:txBody>
          <a:bodyPr wrap="none" rtlCol="0">
            <a:spAutoFit/>
          </a:bodyPr>
          <a:lstStyle/>
          <a:p>
            <a:r>
              <a:rPr kumimoji="1" lang="ja-JP" altLang="en-US" sz="2000" b="1" dirty="0">
                <a:solidFill>
                  <a:srgbClr val="FFFFFF"/>
                </a:solidFill>
              </a:rPr>
              <a:t>仮説</a:t>
            </a:r>
            <a:endParaRPr kumimoji="1" lang="ja-JP" altLang="en-US" b="1" dirty="0">
              <a:solidFill>
                <a:srgbClr val="FFFFFF"/>
              </a:solidFill>
            </a:endParaRPr>
          </a:p>
        </p:txBody>
      </p:sp>
      <p:sp>
        <p:nvSpPr>
          <p:cNvPr id="7" name="テキスト ボックス 6"/>
          <p:cNvSpPr txBox="1"/>
          <p:nvPr/>
        </p:nvSpPr>
        <p:spPr>
          <a:xfrm>
            <a:off x="4117488" y="5406683"/>
            <a:ext cx="1475084" cy="400110"/>
          </a:xfrm>
          <a:prstGeom prst="rect">
            <a:avLst/>
          </a:prstGeom>
          <a:noFill/>
        </p:spPr>
        <p:txBody>
          <a:bodyPr wrap="none" rtlCol="0">
            <a:spAutoFit/>
          </a:bodyPr>
          <a:lstStyle/>
          <a:p>
            <a:r>
              <a:rPr lang="ja-JP" altLang="en-US" sz="2000" b="1" dirty="0">
                <a:solidFill>
                  <a:schemeClr val="bg1"/>
                </a:solidFill>
              </a:rPr>
              <a:t>実習の流れ</a:t>
            </a:r>
            <a:endParaRPr kumimoji="1" lang="ja-JP" altLang="en-US" sz="2000" b="1" dirty="0">
              <a:solidFill>
                <a:schemeClr val="bg1"/>
              </a:solidFill>
            </a:endParaRPr>
          </a:p>
        </p:txBody>
      </p:sp>
      <p:sp>
        <p:nvSpPr>
          <p:cNvPr id="9" name="テキスト ボックス 8"/>
          <p:cNvSpPr txBox="1"/>
          <p:nvPr/>
        </p:nvSpPr>
        <p:spPr>
          <a:xfrm>
            <a:off x="5802454" y="5404283"/>
            <a:ext cx="1217000" cy="400110"/>
          </a:xfrm>
          <a:prstGeom prst="rect">
            <a:avLst/>
          </a:prstGeom>
          <a:noFill/>
        </p:spPr>
        <p:txBody>
          <a:bodyPr wrap="none" rtlCol="0">
            <a:spAutoFit/>
          </a:bodyPr>
          <a:lstStyle/>
          <a:p>
            <a:r>
              <a:rPr kumimoji="1" lang="ja-JP" altLang="en-US" sz="2000" b="1" dirty="0">
                <a:solidFill>
                  <a:schemeClr val="bg1"/>
                </a:solidFill>
              </a:rPr>
              <a:t>実態調査</a:t>
            </a:r>
          </a:p>
        </p:txBody>
      </p:sp>
      <p:sp>
        <p:nvSpPr>
          <p:cNvPr id="10" name="テキスト ボックス 9"/>
          <p:cNvSpPr txBox="1"/>
          <p:nvPr/>
        </p:nvSpPr>
        <p:spPr>
          <a:xfrm>
            <a:off x="7165357" y="5404283"/>
            <a:ext cx="1475084" cy="400110"/>
          </a:xfrm>
          <a:prstGeom prst="rect">
            <a:avLst/>
          </a:prstGeom>
          <a:noFill/>
        </p:spPr>
        <p:txBody>
          <a:bodyPr wrap="none" rtlCol="0">
            <a:spAutoFit/>
          </a:bodyPr>
          <a:lstStyle/>
          <a:p>
            <a:r>
              <a:rPr kumimoji="1" lang="ja-JP" altLang="en-US" sz="2000" b="1" dirty="0">
                <a:solidFill>
                  <a:schemeClr val="bg1"/>
                </a:solidFill>
              </a:rPr>
              <a:t>今後の方針</a:t>
            </a:r>
          </a:p>
        </p:txBody>
      </p:sp>
    </p:spTree>
    <p:extLst>
      <p:ext uri="{BB962C8B-B14F-4D97-AF65-F5344CB8AC3E}">
        <p14:creationId xmlns:p14="http://schemas.microsoft.com/office/powerpoint/2010/main" val="1039751470"/>
      </p:ext>
    </p:extLst>
  </p:cSld>
  <p:clrMapOvr>
    <a:masterClrMapping/>
  </p:clrMapOvr>
  <p:transition xmlns:p14="http://schemas.microsoft.com/office/powerpoint/2010/main" spd="slow" advTm="5584"/>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dirty="0">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ctrTitle"/>
          </p:nvPr>
        </p:nvSpPr>
        <p:spPr>
          <a:xfrm>
            <a:off x="684213" y="115888"/>
            <a:ext cx="7772400" cy="935037"/>
          </a:xfrm>
        </p:spPr>
        <p:txBody>
          <a:bodyPr/>
          <a:lstStyle/>
          <a:p>
            <a:pPr eaLnBrk="1" hangingPunct="1"/>
            <a:r>
              <a:rPr lang="ja-JP" altLang="en-US" dirty="0">
                <a:solidFill>
                  <a:schemeClr val="bg1"/>
                </a:solidFill>
              </a:rPr>
              <a:t>作業仮説</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15</a:t>
            </a:fld>
            <a:endParaRPr lang="en-US" altLang="ja-JP"/>
          </a:p>
        </p:txBody>
      </p:sp>
      <p:pic>
        <p:nvPicPr>
          <p:cNvPr id="7" name="図 6" descr="cardboard_op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6859" y="2490759"/>
            <a:ext cx="5715000" cy="3860800"/>
          </a:xfrm>
          <a:prstGeom prst="rect">
            <a:avLst/>
          </a:prstGeom>
        </p:spPr>
      </p:pic>
      <p:sp>
        <p:nvSpPr>
          <p:cNvPr id="5" name="テキスト ボックス 4"/>
          <p:cNvSpPr txBox="1"/>
          <p:nvPr/>
        </p:nvSpPr>
        <p:spPr>
          <a:xfrm>
            <a:off x="179512" y="1268759"/>
            <a:ext cx="1752017" cy="712341"/>
          </a:xfrm>
          <a:prstGeom prst="rect">
            <a:avLst/>
          </a:prstGeom>
          <a:noFill/>
        </p:spPr>
        <p:txBody>
          <a:bodyPr wrap="square" rtlCol="0">
            <a:spAutoFit/>
          </a:bodyPr>
          <a:lstStyle/>
          <a:p>
            <a:r>
              <a:rPr kumimoji="1" lang="ja-JP" altLang="en-US" sz="4000" dirty="0"/>
              <a:t>仮説１</a:t>
            </a:r>
            <a:endParaRPr kumimoji="1" lang="en-US" altLang="ja-JP" sz="4000" dirty="0"/>
          </a:p>
        </p:txBody>
      </p:sp>
      <p:sp>
        <p:nvSpPr>
          <p:cNvPr id="8" name="円形吹き出し 7"/>
          <p:cNvSpPr/>
          <p:nvPr/>
        </p:nvSpPr>
        <p:spPr>
          <a:xfrm>
            <a:off x="4313840" y="1430883"/>
            <a:ext cx="1896033" cy="1331848"/>
          </a:xfrm>
          <a:prstGeom prst="wedgeEllipseCallout">
            <a:avLst>
              <a:gd name="adj1" fmla="val -14190"/>
              <a:gd name="adj2" fmla="val 80019"/>
            </a:avLst>
          </a:prstGeom>
          <a:solidFill>
            <a:srgbClr val="99CC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2800" dirty="0"/>
              <a:t>LINE</a:t>
            </a:r>
            <a:r>
              <a:rPr kumimoji="1" lang="ja-JP" altLang="en-US" sz="2800" dirty="0"/>
              <a:t>で</a:t>
            </a:r>
            <a:endParaRPr kumimoji="1" lang="en-US" altLang="ja-JP" sz="2800" dirty="0"/>
          </a:p>
          <a:p>
            <a:pPr algn="ctr"/>
            <a:r>
              <a:rPr kumimoji="1" lang="ja-JP" altLang="en-US" sz="2800" dirty="0"/>
              <a:t>通知</a:t>
            </a:r>
          </a:p>
        </p:txBody>
      </p:sp>
      <p:sp>
        <p:nvSpPr>
          <p:cNvPr id="4" name="正方形/長方形 3"/>
          <p:cNvSpPr/>
          <p:nvPr/>
        </p:nvSpPr>
        <p:spPr>
          <a:xfrm>
            <a:off x="234156" y="5102953"/>
            <a:ext cx="8222457" cy="1562414"/>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円形吹き出し 16"/>
          <p:cNvSpPr/>
          <p:nvPr/>
        </p:nvSpPr>
        <p:spPr>
          <a:xfrm>
            <a:off x="2156732" y="1803583"/>
            <a:ext cx="2157108" cy="1368152"/>
          </a:xfrm>
          <a:prstGeom prst="wedgeEllipseCallout">
            <a:avLst>
              <a:gd name="adj1" fmla="val 27710"/>
              <a:gd name="adj2" fmla="val 64839"/>
            </a:avLst>
          </a:prstGeom>
          <a:solidFill>
            <a:schemeClr val="accent5">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t>コンビニ受け取り</a:t>
            </a:r>
          </a:p>
        </p:txBody>
      </p:sp>
      <p:sp>
        <p:nvSpPr>
          <p:cNvPr id="16" name="円形吹き出し 15"/>
          <p:cNvSpPr/>
          <p:nvPr/>
        </p:nvSpPr>
        <p:spPr>
          <a:xfrm>
            <a:off x="647696" y="2848611"/>
            <a:ext cx="2084227" cy="1466596"/>
          </a:xfrm>
          <a:prstGeom prst="wedgeEllipseCallout">
            <a:avLst>
              <a:gd name="adj1" fmla="val 61751"/>
              <a:gd name="adj2" fmla="val 19452"/>
            </a:avLst>
          </a:prstGeom>
          <a:solidFill>
            <a:srgbClr val="FF66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a:t>営業所</a:t>
            </a:r>
            <a:endParaRPr lang="en-US" altLang="ja-JP" sz="2800" dirty="0"/>
          </a:p>
          <a:p>
            <a:pPr algn="ctr"/>
            <a:r>
              <a:rPr lang="ja-JP" altLang="en-US" sz="2800" dirty="0"/>
              <a:t>受取</a:t>
            </a:r>
            <a:endParaRPr kumimoji="1" lang="ja-JP" altLang="en-US" sz="2800" dirty="0"/>
          </a:p>
        </p:txBody>
      </p:sp>
      <p:sp>
        <p:nvSpPr>
          <p:cNvPr id="19" name="円形吹き出し 18"/>
          <p:cNvSpPr/>
          <p:nvPr/>
        </p:nvSpPr>
        <p:spPr>
          <a:xfrm>
            <a:off x="6243995" y="1430883"/>
            <a:ext cx="2544741" cy="1565508"/>
          </a:xfrm>
          <a:prstGeom prst="wedgeEllipseCallout">
            <a:avLst>
              <a:gd name="adj1" fmla="val -37731"/>
              <a:gd name="adj2" fmla="val 66058"/>
            </a:avLst>
          </a:prstGeom>
          <a:solidFill>
            <a:srgbClr val="F2992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2800" dirty="0"/>
              <a:t>My</a:t>
            </a:r>
          </a:p>
          <a:p>
            <a:pPr algn="ctr"/>
            <a:r>
              <a:rPr kumimoji="1" lang="ja-JP" altLang="en-US" sz="2800" dirty="0"/>
              <a:t>カレンダー</a:t>
            </a:r>
          </a:p>
        </p:txBody>
      </p:sp>
      <p:sp>
        <p:nvSpPr>
          <p:cNvPr id="18" name="円形吹き出し 17"/>
          <p:cNvSpPr/>
          <p:nvPr/>
        </p:nvSpPr>
        <p:spPr>
          <a:xfrm>
            <a:off x="6839949" y="3134926"/>
            <a:ext cx="2063565" cy="1381859"/>
          </a:xfrm>
          <a:prstGeom prst="wedgeEllipseCallout">
            <a:avLst>
              <a:gd name="adj1" fmla="val -65286"/>
              <a:gd name="adj2" fmla="val -6205"/>
            </a:avLst>
          </a:prstGeom>
          <a:solidFill>
            <a:srgbClr val="0066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t>メールで</a:t>
            </a:r>
            <a:endParaRPr kumimoji="1" lang="en-US" altLang="ja-JP" sz="2800" dirty="0"/>
          </a:p>
          <a:p>
            <a:pPr algn="ctr"/>
            <a:r>
              <a:rPr kumimoji="1" lang="ja-JP" altLang="en-US" sz="2800" dirty="0"/>
              <a:t>通知</a:t>
            </a:r>
          </a:p>
        </p:txBody>
      </p:sp>
      <p:sp>
        <p:nvSpPr>
          <p:cNvPr id="9" name="テキスト ボックス 8"/>
          <p:cNvSpPr txBox="1"/>
          <p:nvPr/>
        </p:nvSpPr>
        <p:spPr>
          <a:xfrm>
            <a:off x="314532" y="5254645"/>
            <a:ext cx="4320000" cy="138499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kumimoji="1" lang="ja-JP" altLang="en-US" sz="2800" dirty="0"/>
              <a:t>コミュニケーションツールで</a:t>
            </a:r>
            <a:endParaRPr kumimoji="1" lang="en-US" altLang="ja-JP" sz="2800" dirty="0"/>
          </a:p>
          <a:p>
            <a:pPr algn="ctr"/>
            <a:r>
              <a:rPr kumimoji="1" lang="ja-JP" altLang="en-US" sz="2800" dirty="0">
                <a:solidFill>
                  <a:srgbClr val="FF9900"/>
                </a:solidFill>
              </a:rPr>
              <a:t>既存サービスの</a:t>
            </a:r>
            <a:endParaRPr kumimoji="1" lang="en-US" altLang="ja-JP" sz="2800" dirty="0">
              <a:solidFill>
                <a:srgbClr val="FF9900"/>
              </a:solidFill>
            </a:endParaRPr>
          </a:p>
          <a:p>
            <a:pPr algn="ctr"/>
            <a:r>
              <a:rPr lang="ja-JP" altLang="en-US" sz="2800" dirty="0">
                <a:solidFill>
                  <a:srgbClr val="FF9900"/>
                </a:solidFill>
              </a:rPr>
              <a:t>認知度が上がる</a:t>
            </a:r>
            <a:endParaRPr lang="en-US" altLang="ja-JP" sz="2800" dirty="0">
              <a:solidFill>
                <a:srgbClr val="FF9900"/>
              </a:solidFill>
            </a:endParaRPr>
          </a:p>
        </p:txBody>
      </p:sp>
      <p:sp>
        <p:nvSpPr>
          <p:cNvPr id="11" name="爆発 1 10"/>
          <p:cNvSpPr/>
          <p:nvPr/>
        </p:nvSpPr>
        <p:spPr>
          <a:xfrm>
            <a:off x="2060227" y="2412584"/>
            <a:ext cx="5646726" cy="2881170"/>
          </a:xfrm>
          <a:prstGeom prst="irregularSeal1">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4000" dirty="0"/>
              <a:t>こんなに</a:t>
            </a:r>
            <a:endParaRPr kumimoji="1" lang="en-US" altLang="ja-JP" sz="4000" dirty="0"/>
          </a:p>
          <a:p>
            <a:pPr algn="ctr"/>
            <a:r>
              <a:rPr kumimoji="1" lang="ja-JP" altLang="en-US" sz="4000" dirty="0">
                <a:solidFill>
                  <a:schemeClr val="bg1"/>
                </a:solidFill>
              </a:rPr>
              <a:t>知ってた？</a:t>
            </a:r>
          </a:p>
        </p:txBody>
      </p:sp>
      <p:sp>
        <p:nvSpPr>
          <p:cNvPr id="2" name="矢印: 右 1"/>
          <p:cNvSpPr/>
          <p:nvPr/>
        </p:nvSpPr>
        <p:spPr>
          <a:xfrm>
            <a:off x="4813892" y="5592542"/>
            <a:ext cx="506034" cy="709200"/>
          </a:xfrm>
          <a:prstGeom prst="rightArrow">
            <a:avLst/>
          </a:prstGeom>
          <a:solidFill>
            <a:srgbClr val="595959"/>
          </a:solidFill>
          <a:ln>
            <a:solidFill>
              <a:srgbClr val="595959"/>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kumimoji="1" lang="ja-JP" altLang="en-US" dirty="0"/>
          </a:p>
        </p:txBody>
      </p:sp>
      <p:sp>
        <p:nvSpPr>
          <p:cNvPr id="3" name="テキスト ボックス 2"/>
          <p:cNvSpPr txBox="1"/>
          <p:nvPr/>
        </p:nvSpPr>
        <p:spPr>
          <a:xfrm>
            <a:off x="5499286" y="5470088"/>
            <a:ext cx="2818379" cy="95410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ja-JP" altLang="en-US" sz="2800" dirty="0"/>
              <a:t>再配達を防ぐ</a:t>
            </a:r>
            <a:endParaRPr lang="en-US" altLang="ja-JP" sz="2800" dirty="0"/>
          </a:p>
          <a:p>
            <a:pPr algn="ctr"/>
            <a:r>
              <a:rPr lang="ja-JP" altLang="en-US" sz="2800" dirty="0"/>
              <a:t>意識が高まる　　</a:t>
            </a:r>
          </a:p>
        </p:txBody>
      </p:sp>
    </p:spTree>
    <p:extLst>
      <p:ext uri="{BB962C8B-B14F-4D97-AF65-F5344CB8AC3E}">
        <p14:creationId xmlns:p14="http://schemas.microsoft.com/office/powerpoint/2010/main" val="1483975252"/>
      </p:ext>
    </p:extLst>
  </p:cSld>
  <p:clrMapOvr>
    <a:masterClrMapping/>
  </p:clrMapOvr>
  <p:transition xmlns:p14="http://schemas.microsoft.com/office/powerpoint/2010/main" spd="slow" advTm="8541"/>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 calcmode="lin" valueType="num">
                                      <p:cBhvr>
                                        <p:cTn id="35" dur="500" fill="hold"/>
                                        <p:tgtEl>
                                          <p:spTgt spid="11"/>
                                        </p:tgtEl>
                                        <p:attrNameLst>
                                          <p:attrName>style.rotation</p:attrName>
                                        </p:attrNameLst>
                                      </p:cBhvr>
                                      <p:tavLst>
                                        <p:tav tm="0">
                                          <p:val>
                                            <p:fltVal val="360"/>
                                          </p:val>
                                        </p:tav>
                                        <p:tav tm="100000">
                                          <p:val>
                                            <p:fltVal val="0"/>
                                          </p:val>
                                        </p:tav>
                                      </p:tavLst>
                                    </p:anim>
                                    <p:animEffect transition="in" filter="fade">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par>
                          <p:cTn id="47" fill="hold">
                            <p:stCondLst>
                              <p:cond delay="0"/>
                            </p:stCondLst>
                            <p:childTnLst>
                              <p:par>
                                <p:cTn id="48" presetID="10" presetClass="entr" presetSubtype="0"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17" grpId="0" animBg="1"/>
      <p:bldP spid="16" grpId="0" animBg="1"/>
      <p:bldP spid="19" grpId="0" animBg="1"/>
      <p:bldP spid="18" grpId="0" animBg="1"/>
      <p:bldP spid="9" grpId="0"/>
      <p:bldP spid="11" grpId="0" animBg="1"/>
      <p:bldP spid="2" grpId="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6555" y="3353946"/>
            <a:ext cx="2888957" cy="3428351"/>
          </a:xfrm>
          <a:prstGeom prst="rect">
            <a:avLst/>
          </a:prstGeom>
        </p:spPr>
      </p:pic>
      <p:sp>
        <p:nvSpPr>
          <p:cNvPr id="8" name="雲形吹き出し 7"/>
          <p:cNvSpPr/>
          <p:nvPr/>
        </p:nvSpPr>
        <p:spPr>
          <a:xfrm>
            <a:off x="20422" y="1631891"/>
            <a:ext cx="4255104" cy="3029105"/>
          </a:xfrm>
          <a:prstGeom prst="cloudCallout">
            <a:avLst>
              <a:gd name="adj1" fmla="val 39773"/>
              <a:gd name="adj2" fmla="val 4810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ctrTitle"/>
          </p:nvPr>
        </p:nvSpPr>
        <p:spPr>
          <a:xfrm>
            <a:off x="684213" y="115888"/>
            <a:ext cx="7772400" cy="935037"/>
          </a:xfrm>
        </p:spPr>
        <p:txBody>
          <a:bodyPr/>
          <a:lstStyle/>
          <a:p>
            <a:pPr eaLnBrk="1" hangingPunct="1"/>
            <a:r>
              <a:rPr lang="ja-JP" altLang="en-US" dirty="0">
                <a:solidFill>
                  <a:schemeClr val="bg1"/>
                </a:solidFill>
              </a:rPr>
              <a:t>作業仮説</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16</a:t>
            </a:fld>
            <a:endParaRPr lang="en-US" altLang="ja-JP"/>
          </a:p>
        </p:txBody>
      </p:sp>
      <p:sp>
        <p:nvSpPr>
          <p:cNvPr id="17" name="正方形/長方形 16"/>
          <p:cNvSpPr/>
          <p:nvPr/>
        </p:nvSpPr>
        <p:spPr>
          <a:xfrm flipH="1" flipV="1">
            <a:off x="179512" y="5198193"/>
            <a:ext cx="7911715" cy="1422103"/>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21127" y="1108399"/>
            <a:ext cx="8856984" cy="707886"/>
          </a:xfrm>
          <a:prstGeom prst="rect">
            <a:avLst/>
          </a:prstGeom>
          <a:noFill/>
        </p:spPr>
        <p:txBody>
          <a:bodyPr wrap="square" rtlCol="0">
            <a:spAutoFit/>
          </a:bodyPr>
          <a:lstStyle/>
          <a:p>
            <a:r>
              <a:rPr kumimoji="1" lang="ja-JP" altLang="en-US" sz="4000" dirty="0"/>
              <a:t>📦仮説２</a:t>
            </a:r>
            <a:endParaRPr kumimoji="1" lang="en-US" altLang="ja-JP" sz="4000" dirty="0"/>
          </a:p>
        </p:txBody>
      </p:sp>
      <p:sp>
        <p:nvSpPr>
          <p:cNvPr id="9" name="テキスト ボックス 8"/>
          <p:cNvSpPr txBox="1"/>
          <p:nvPr/>
        </p:nvSpPr>
        <p:spPr>
          <a:xfrm>
            <a:off x="179512" y="5373216"/>
            <a:ext cx="4655036" cy="954107"/>
          </a:xfrm>
          <a:prstGeom prst="rect">
            <a:avLst/>
          </a:prstGeom>
          <a:noFill/>
        </p:spPr>
        <p:txBody>
          <a:bodyPr wrap="square" rtlCol="0">
            <a:spAutoFit/>
          </a:bodyPr>
          <a:lstStyle/>
          <a:p>
            <a:pPr algn="ctr"/>
            <a:r>
              <a:rPr kumimoji="1" lang="ja-JP" altLang="en-US" sz="2800" dirty="0"/>
              <a:t>コミュニケーションツール</a:t>
            </a:r>
            <a:r>
              <a:rPr lang="ja-JP" altLang="en-US" sz="2800" dirty="0"/>
              <a:t>で</a:t>
            </a:r>
            <a:endParaRPr lang="en-US" altLang="ja-JP" sz="2800" dirty="0"/>
          </a:p>
          <a:p>
            <a:pPr algn="ctr"/>
            <a:r>
              <a:rPr lang="ja-JP" altLang="en-US" sz="2800" dirty="0">
                <a:solidFill>
                  <a:srgbClr val="FF9900"/>
                </a:solidFill>
              </a:rPr>
              <a:t>宅配に対する意識が変わる</a:t>
            </a:r>
          </a:p>
        </p:txBody>
      </p:sp>
      <p:pic>
        <p:nvPicPr>
          <p:cNvPr id="2" name="図 1" descr="yuubin_takuhaiin_run_man_har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8249" y="2114928"/>
            <a:ext cx="1460348" cy="1713019"/>
          </a:xfrm>
          <a:prstGeom prst="rect">
            <a:avLst/>
          </a:prstGeom>
        </p:spPr>
      </p:pic>
      <p:pic>
        <p:nvPicPr>
          <p:cNvPr id="4" name="図 3" descr="ie_mark_ikkai.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406" y="1819791"/>
            <a:ext cx="2340480" cy="2340480"/>
          </a:xfrm>
          <a:prstGeom prst="rect">
            <a:avLst/>
          </a:prstGeom>
        </p:spPr>
      </p:pic>
      <p:pic>
        <p:nvPicPr>
          <p:cNvPr id="6" name="図 5" descr="fuzaihyou.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465" y="2017033"/>
            <a:ext cx="2078941" cy="2143238"/>
          </a:xfrm>
          <a:prstGeom prst="rect">
            <a:avLst/>
          </a:prstGeom>
        </p:spPr>
      </p:pic>
      <p:grpSp>
        <p:nvGrpSpPr>
          <p:cNvPr id="7" name="グループ化 6"/>
          <p:cNvGrpSpPr/>
          <p:nvPr/>
        </p:nvGrpSpPr>
        <p:grpSpPr>
          <a:xfrm>
            <a:off x="5892625" y="1396478"/>
            <a:ext cx="2268591" cy="2264054"/>
            <a:chOff x="5796136" y="1916832"/>
            <a:chExt cx="3109210" cy="3102992"/>
          </a:xfrm>
        </p:grpSpPr>
        <p:pic>
          <p:nvPicPr>
            <p:cNvPr id="11" name="図 10" descr="earth_bad.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96136" y="1916832"/>
              <a:ext cx="3109210" cy="3102992"/>
            </a:xfrm>
            <a:prstGeom prst="rect">
              <a:avLst/>
            </a:prstGeom>
          </p:spPr>
        </p:pic>
        <p:sp>
          <p:nvSpPr>
            <p:cNvPr id="3" name="テキスト ボックス 2"/>
            <p:cNvSpPr txBox="1"/>
            <p:nvPr/>
          </p:nvSpPr>
          <p:spPr>
            <a:xfrm>
              <a:off x="6833728" y="3020394"/>
              <a:ext cx="1305453" cy="801462"/>
            </a:xfrm>
            <a:prstGeom prst="rect">
              <a:avLst/>
            </a:prstGeom>
            <a:noFill/>
          </p:spPr>
          <p:txBody>
            <a:bodyPr wrap="none" rtlCol="0">
              <a:spAutoFit/>
            </a:bodyPr>
            <a:lstStyle/>
            <a:p>
              <a:r>
                <a:rPr kumimoji="1" lang="en-US" altLang="ja-JP" sz="3200" b="1" dirty="0">
                  <a:solidFill>
                    <a:srgbClr val="FFFFFF"/>
                  </a:solidFill>
                </a:rPr>
                <a:t>CO</a:t>
              </a:r>
              <a:r>
                <a:rPr kumimoji="1" lang="en-US" altLang="ja-JP" sz="3200" b="1" baseline="-25000" dirty="0">
                  <a:solidFill>
                    <a:srgbClr val="FFFFFF"/>
                  </a:solidFill>
                </a:rPr>
                <a:t>2</a:t>
              </a:r>
              <a:endParaRPr kumimoji="1" lang="ja-JP" altLang="en-US" sz="3200" b="1" dirty="0">
                <a:solidFill>
                  <a:srgbClr val="FFFFFF"/>
                </a:solidFill>
              </a:endParaRPr>
            </a:p>
          </p:txBody>
        </p:sp>
      </p:grpSp>
      <p:sp>
        <p:nvSpPr>
          <p:cNvPr id="10" name="雲形吹き出し 9"/>
          <p:cNvSpPr/>
          <p:nvPr/>
        </p:nvSpPr>
        <p:spPr>
          <a:xfrm>
            <a:off x="4834548" y="1126061"/>
            <a:ext cx="4089851" cy="2835356"/>
          </a:xfrm>
          <a:prstGeom prst="cloudCallout">
            <a:avLst>
              <a:gd name="adj1" fmla="val -38134"/>
              <a:gd name="adj2" fmla="val 5290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右 19"/>
          <p:cNvSpPr/>
          <p:nvPr/>
        </p:nvSpPr>
        <p:spPr>
          <a:xfrm>
            <a:off x="4868800" y="5554644"/>
            <a:ext cx="506034" cy="709200"/>
          </a:xfrm>
          <a:prstGeom prst="rightArrow">
            <a:avLst/>
          </a:prstGeom>
          <a:solidFill>
            <a:srgbClr val="595959"/>
          </a:solidFill>
          <a:ln>
            <a:solidFill>
              <a:srgbClr val="595959"/>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kumimoji="1" lang="ja-JP" altLang="en-US" dirty="0"/>
          </a:p>
        </p:txBody>
      </p:sp>
      <p:sp>
        <p:nvSpPr>
          <p:cNvPr id="16" name="テキスト ボックス 15"/>
          <p:cNvSpPr txBox="1"/>
          <p:nvPr/>
        </p:nvSpPr>
        <p:spPr>
          <a:xfrm>
            <a:off x="5654974" y="5434770"/>
            <a:ext cx="2250937" cy="954107"/>
          </a:xfrm>
          <a:prstGeom prst="rect">
            <a:avLst/>
          </a:prstGeom>
          <a:noFill/>
        </p:spPr>
        <p:txBody>
          <a:bodyPr wrap="none" rtlCol="0">
            <a:spAutoFit/>
          </a:bodyPr>
          <a:lstStyle/>
          <a:p>
            <a:r>
              <a:rPr kumimoji="1" lang="ja-JP" altLang="en-US" sz="2800" dirty="0"/>
              <a:t>再配達を</a:t>
            </a:r>
            <a:r>
              <a:rPr lang="ja-JP" altLang="en-US" sz="2800" dirty="0"/>
              <a:t>防ぐ</a:t>
            </a:r>
            <a:endParaRPr lang="en-US" altLang="ja-JP" sz="2800" dirty="0"/>
          </a:p>
          <a:p>
            <a:r>
              <a:rPr kumimoji="1" lang="ja-JP" altLang="en-US" sz="2800" dirty="0"/>
              <a:t>意識が高まる</a:t>
            </a:r>
            <a:endParaRPr kumimoji="1" lang="en-US" altLang="ja-JP" sz="2800" dirty="0"/>
          </a:p>
        </p:txBody>
      </p:sp>
    </p:spTree>
    <p:extLst>
      <p:ext uri="{BB962C8B-B14F-4D97-AF65-F5344CB8AC3E}">
        <p14:creationId xmlns:p14="http://schemas.microsoft.com/office/powerpoint/2010/main" val="3530172577"/>
      </p:ext>
    </p:extLst>
  </p:cSld>
  <p:clrMapOvr>
    <a:masterClrMapping/>
  </p:clrMapOvr>
  <p:transition xmlns:p14="http://schemas.microsoft.com/office/powerpoint/2010/main" spd="slow" advTm="8541"/>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500"/>
                                        <p:tgtEl>
                                          <p:spTgt spid="8"/>
                                        </p:tgtEl>
                                      </p:cBhvr>
                                    </p:animEffect>
                                  </p:childTnLst>
                                </p:cTn>
                              </p:par>
                              <p:par>
                                <p:cTn id="14" presetID="9"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500"/>
                                        <p:tgtEl>
                                          <p:spTgt spid="7"/>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dissolv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par>
                          <p:cTn id="35" fill="hold">
                            <p:stCondLst>
                              <p:cond delay="0"/>
                            </p:stCondLst>
                            <p:childTnLst>
                              <p:par>
                                <p:cTn id="36" presetID="10"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9" grpId="0"/>
      <p:bldP spid="10" grpId="0" animBg="1"/>
      <p:bldP spid="20" grpId="0" animBg="1"/>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3.bp.blogspot.com/-gswE639vG0I/VbnQq1yr7RI/AAAAAAAAwEQ/NySchCyoIYM/s800/cork_board_paper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79303" y="1050925"/>
            <a:ext cx="1664697" cy="1763103"/>
          </a:xfrm>
          <a:prstGeom prst="rect">
            <a:avLst/>
          </a:prstGeom>
          <a:noFill/>
          <a:extLst>
            <a:ext uri="{909E8E84-426E-40dd-AFC4-6F175D3DCCD1}">
              <a14:hiddenFill xmlns:a14="http://schemas.microsoft.com/office/drawing/2010/main">
                <a:solidFill>
                  <a:srgbClr val="FFFFFF"/>
                </a:solidFill>
              </a14:hiddenFill>
            </a:ext>
          </a:extLst>
        </p:spPr>
      </p:pic>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ctrTitle"/>
          </p:nvPr>
        </p:nvSpPr>
        <p:spPr>
          <a:xfrm>
            <a:off x="684213" y="115888"/>
            <a:ext cx="7772400" cy="935037"/>
          </a:xfrm>
        </p:spPr>
        <p:txBody>
          <a:bodyPr/>
          <a:lstStyle/>
          <a:p>
            <a:pPr eaLnBrk="1" hangingPunct="1"/>
            <a:r>
              <a:rPr lang="ja-JP" altLang="en-US" dirty="0">
                <a:solidFill>
                  <a:schemeClr val="bg1"/>
                </a:solidFill>
              </a:rPr>
              <a:t>提案</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17</a:t>
            </a:fld>
            <a:endParaRPr lang="en-US" altLang="ja-JP"/>
          </a:p>
        </p:txBody>
      </p:sp>
      <p:sp>
        <p:nvSpPr>
          <p:cNvPr id="5" name="テキスト ボックス 4"/>
          <p:cNvSpPr txBox="1"/>
          <p:nvPr/>
        </p:nvSpPr>
        <p:spPr>
          <a:xfrm>
            <a:off x="0" y="1166813"/>
            <a:ext cx="8856984" cy="2554545"/>
          </a:xfrm>
          <a:prstGeom prst="rect">
            <a:avLst/>
          </a:prstGeom>
          <a:noFill/>
        </p:spPr>
        <p:txBody>
          <a:bodyPr wrap="square" rtlCol="0">
            <a:spAutoFit/>
          </a:bodyPr>
          <a:lstStyle/>
          <a:p>
            <a:r>
              <a:rPr lang="ja-JP" altLang="en-US" sz="4000" dirty="0">
                <a:solidFill>
                  <a:srgbClr val="000000"/>
                </a:solidFill>
              </a:rPr>
              <a:t>📦コミュニケーションツール</a:t>
            </a:r>
            <a:r>
              <a:rPr lang="ja-JP" altLang="en-US" sz="2800" b="1" dirty="0">
                <a:solidFill>
                  <a:srgbClr val="000000"/>
                </a:solidFill>
              </a:rPr>
              <a:t>（チラシ・ポスター）</a:t>
            </a:r>
            <a:endParaRPr lang="en-US" altLang="ja-JP" sz="2800" b="1" dirty="0">
              <a:solidFill>
                <a:srgbClr val="000000"/>
              </a:solidFill>
            </a:endParaRPr>
          </a:p>
          <a:p>
            <a:endParaRPr lang="en-US" altLang="ja-JP" sz="4000" dirty="0">
              <a:solidFill>
                <a:srgbClr val="000000"/>
              </a:solidFill>
            </a:endParaRPr>
          </a:p>
          <a:p>
            <a:endParaRPr lang="en-US" altLang="ja-JP" sz="4000" dirty="0">
              <a:solidFill>
                <a:srgbClr val="000000"/>
              </a:solidFill>
            </a:endParaRPr>
          </a:p>
          <a:p>
            <a:endParaRPr lang="en-US" altLang="ja-JP" sz="4000" dirty="0">
              <a:solidFill>
                <a:srgbClr val="000000"/>
              </a:solidFill>
            </a:endParaRPr>
          </a:p>
        </p:txBody>
      </p:sp>
      <p:sp>
        <p:nvSpPr>
          <p:cNvPr id="12" name="角丸四角形 11"/>
          <p:cNvSpPr/>
          <p:nvPr/>
        </p:nvSpPr>
        <p:spPr>
          <a:xfrm>
            <a:off x="234153" y="2015988"/>
            <a:ext cx="2904515" cy="1196225"/>
          </a:xfrm>
          <a:prstGeom prst="round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t>再配達の現状</a:t>
            </a:r>
          </a:p>
        </p:txBody>
      </p:sp>
      <p:sp>
        <p:nvSpPr>
          <p:cNvPr id="20" name="角丸四角形 19"/>
          <p:cNvSpPr/>
          <p:nvPr/>
        </p:nvSpPr>
        <p:spPr>
          <a:xfrm>
            <a:off x="234153" y="3645598"/>
            <a:ext cx="2904515" cy="1196225"/>
          </a:xfrm>
          <a:prstGeom prst="round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t>既存サービス</a:t>
            </a:r>
            <a:endParaRPr lang="en-US" altLang="ja-JP" sz="3200" dirty="0"/>
          </a:p>
          <a:p>
            <a:pPr algn="ctr"/>
            <a:r>
              <a:rPr lang="ja-JP" altLang="en-US" sz="3200" dirty="0"/>
              <a:t>紹介</a:t>
            </a:r>
          </a:p>
        </p:txBody>
      </p:sp>
      <p:sp>
        <p:nvSpPr>
          <p:cNvPr id="21" name="角丸四角形 20"/>
          <p:cNvSpPr/>
          <p:nvPr/>
        </p:nvSpPr>
        <p:spPr>
          <a:xfrm>
            <a:off x="234153" y="5263122"/>
            <a:ext cx="2904515" cy="1196225"/>
          </a:xfrm>
          <a:prstGeom prst="round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再配達への意識</a:t>
            </a:r>
            <a:endParaRPr kumimoji="1" lang="en-US" altLang="ja-JP" sz="2800" dirty="0"/>
          </a:p>
          <a:p>
            <a:pPr algn="ctr"/>
            <a:r>
              <a:rPr lang="ja-JP" altLang="en-US" sz="2800" dirty="0"/>
              <a:t>アンケート結果</a:t>
            </a:r>
            <a:endParaRPr kumimoji="1" lang="ja-JP" altLang="en-US" sz="2800" dirty="0"/>
          </a:p>
        </p:txBody>
      </p:sp>
      <p:grpSp>
        <p:nvGrpSpPr>
          <p:cNvPr id="7" name="グループ化 6"/>
          <p:cNvGrpSpPr/>
          <p:nvPr/>
        </p:nvGrpSpPr>
        <p:grpSpPr>
          <a:xfrm>
            <a:off x="3210370" y="2015988"/>
            <a:ext cx="3508044" cy="1196225"/>
            <a:chOff x="3210370" y="2015988"/>
            <a:chExt cx="3508044" cy="1196225"/>
          </a:xfrm>
        </p:grpSpPr>
        <p:sp>
          <p:nvSpPr>
            <p:cNvPr id="14" name="右矢印 13"/>
            <p:cNvSpPr/>
            <p:nvPr/>
          </p:nvSpPr>
          <p:spPr>
            <a:xfrm>
              <a:off x="3210370" y="2033473"/>
              <a:ext cx="986333" cy="1043213"/>
            </a:xfrm>
            <a:prstGeom prst="rightArrow">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7" name="角丸四角形 26"/>
            <p:cNvSpPr/>
            <p:nvPr/>
          </p:nvSpPr>
          <p:spPr>
            <a:xfrm>
              <a:off x="4268406" y="2015988"/>
              <a:ext cx="2450008" cy="1196225"/>
            </a:xfrm>
            <a:prstGeom prst="roundRect">
              <a:avLst/>
            </a:prstGeom>
            <a:solidFill>
              <a:srgbClr val="FF7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t>意識改革</a:t>
              </a:r>
            </a:p>
          </p:txBody>
        </p:sp>
      </p:grpSp>
      <p:grpSp>
        <p:nvGrpSpPr>
          <p:cNvPr id="8" name="グループ化 7"/>
          <p:cNvGrpSpPr/>
          <p:nvPr/>
        </p:nvGrpSpPr>
        <p:grpSpPr>
          <a:xfrm>
            <a:off x="3210370" y="3645598"/>
            <a:ext cx="3508044" cy="1196225"/>
            <a:chOff x="3210370" y="3645598"/>
            <a:chExt cx="3508044" cy="1196225"/>
          </a:xfrm>
        </p:grpSpPr>
        <p:sp>
          <p:nvSpPr>
            <p:cNvPr id="26" name="右矢印 25"/>
            <p:cNvSpPr/>
            <p:nvPr/>
          </p:nvSpPr>
          <p:spPr>
            <a:xfrm>
              <a:off x="3210370" y="3697205"/>
              <a:ext cx="986333" cy="1043213"/>
            </a:xfrm>
            <a:prstGeom prst="rightArrow">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 name="角丸四角形 27"/>
            <p:cNvSpPr/>
            <p:nvPr/>
          </p:nvSpPr>
          <p:spPr>
            <a:xfrm>
              <a:off x="4268406" y="3645598"/>
              <a:ext cx="2450008" cy="1196225"/>
            </a:xfrm>
            <a:prstGeom prst="roundRect">
              <a:avLst/>
            </a:prstGeom>
            <a:solidFill>
              <a:srgbClr val="FF7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t>認知度ＵＰ</a:t>
              </a:r>
              <a:endParaRPr lang="en-US" altLang="ja-JP" sz="3200" dirty="0"/>
            </a:p>
            <a:p>
              <a:pPr algn="ctr"/>
              <a:r>
                <a:rPr lang="ja-JP" altLang="en-US" sz="3200" dirty="0"/>
                <a:t>利用促進</a:t>
              </a:r>
            </a:p>
          </p:txBody>
        </p:sp>
      </p:grpSp>
      <p:grpSp>
        <p:nvGrpSpPr>
          <p:cNvPr id="10" name="グループ化 9"/>
          <p:cNvGrpSpPr/>
          <p:nvPr/>
        </p:nvGrpSpPr>
        <p:grpSpPr>
          <a:xfrm>
            <a:off x="3210370" y="5263122"/>
            <a:ext cx="3508044" cy="1196225"/>
            <a:chOff x="3210370" y="5263122"/>
            <a:chExt cx="3508044" cy="1196225"/>
          </a:xfrm>
        </p:grpSpPr>
        <p:sp>
          <p:nvSpPr>
            <p:cNvPr id="25" name="右矢印 24"/>
            <p:cNvSpPr/>
            <p:nvPr/>
          </p:nvSpPr>
          <p:spPr>
            <a:xfrm>
              <a:off x="3210370" y="5280607"/>
              <a:ext cx="986333" cy="1043213"/>
            </a:xfrm>
            <a:prstGeom prst="rightArrow">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9" name="角丸四角形 28"/>
            <p:cNvSpPr/>
            <p:nvPr/>
          </p:nvSpPr>
          <p:spPr>
            <a:xfrm>
              <a:off x="4268406" y="5263122"/>
              <a:ext cx="2450008" cy="1196225"/>
            </a:xfrm>
            <a:prstGeom prst="roundRect">
              <a:avLst/>
            </a:prstGeom>
            <a:solidFill>
              <a:srgbClr val="FF7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t>心に</a:t>
              </a:r>
              <a:endParaRPr kumimoji="1" lang="en-US" altLang="ja-JP" sz="2800" dirty="0"/>
            </a:p>
            <a:p>
              <a:pPr algn="ctr"/>
              <a:r>
                <a:rPr kumimoji="1" lang="ja-JP" altLang="en-US" sz="2800" dirty="0"/>
                <a:t>訴えかける！</a:t>
              </a:r>
            </a:p>
          </p:txBody>
        </p:sp>
      </p:grpSp>
      <p:sp>
        <p:nvSpPr>
          <p:cNvPr id="15" name="角丸四角形 14"/>
          <p:cNvSpPr/>
          <p:nvPr/>
        </p:nvSpPr>
        <p:spPr>
          <a:xfrm>
            <a:off x="7763896" y="2889000"/>
            <a:ext cx="1224984" cy="2725527"/>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3600" dirty="0"/>
              <a:t>再配達削減</a:t>
            </a:r>
          </a:p>
        </p:txBody>
      </p:sp>
      <p:sp>
        <p:nvSpPr>
          <p:cNvPr id="32" name="右矢印 31"/>
          <p:cNvSpPr/>
          <p:nvPr/>
        </p:nvSpPr>
        <p:spPr>
          <a:xfrm rot="1711791">
            <a:off x="6810629" y="2636645"/>
            <a:ext cx="986333" cy="460979"/>
          </a:xfrm>
          <a:prstGeom prst="rightArrow">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3" name="右矢印 32"/>
          <p:cNvSpPr/>
          <p:nvPr/>
        </p:nvSpPr>
        <p:spPr>
          <a:xfrm rot="19791565">
            <a:off x="6754265" y="5525717"/>
            <a:ext cx="986333" cy="460979"/>
          </a:xfrm>
          <a:prstGeom prst="rightArrow">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4" name="右矢印 33"/>
          <p:cNvSpPr/>
          <p:nvPr/>
        </p:nvSpPr>
        <p:spPr>
          <a:xfrm>
            <a:off x="6790115" y="4042261"/>
            <a:ext cx="986333" cy="460979"/>
          </a:xfrm>
          <a:prstGeom prst="rightArrow">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287207689"/>
      </p:ext>
    </p:extLst>
  </p:cSld>
  <p:clrMapOvr>
    <a:masterClrMapping/>
  </p:clrMapOvr>
  <p:transition xmlns:p14="http://schemas.microsoft.com/office/powerpoint/2010/main" spd="slow" advTm="8541"/>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childTnLst>
                          </p:cTn>
                        </p:par>
                        <p:par>
                          <p:cTn id="41" fill="hold">
                            <p:stCondLst>
                              <p:cond delay="0"/>
                            </p:stCondLst>
                            <p:childTnLst>
                              <p:par>
                                <p:cTn id="42" presetID="22" presetClass="entr" presetSubtype="8"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0" grpId="0" animBg="1"/>
      <p:bldP spid="21" grpId="0" animBg="1"/>
      <p:bldP spid="15" grpId="0" animBg="1"/>
      <p:bldP spid="32" grpId="0" animBg="1"/>
      <p:bldP spid="33" grpId="0" animBg="1"/>
      <p:bldP spid="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ctrTitle"/>
          </p:nvPr>
        </p:nvSpPr>
        <p:spPr>
          <a:xfrm>
            <a:off x="684213" y="115888"/>
            <a:ext cx="7772400" cy="935037"/>
          </a:xfrm>
        </p:spPr>
        <p:txBody>
          <a:bodyPr/>
          <a:lstStyle/>
          <a:p>
            <a:pPr eaLnBrk="1" hangingPunct="1"/>
            <a:r>
              <a:rPr lang="ja-JP" altLang="en-US" dirty="0">
                <a:solidFill>
                  <a:schemeClr val="bg1"/>
                </a:solidFill>
              </a:rPr>
              <a:t>提案</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18</a:t>
            </a:fld>
            <a:endParaRPr lang="en-US" altLang="ja-JP"/>
          </a:p>
        </p:txBody>
      </p:sp>
      <p:sp>
        <p:nvSpPr>
          <p:cNvPr id="5" name="テキスト ボックス 4"/>
          <p:cNvSpPr txBox="1"/>
          <p:nvPr/>
        </p:nvSpPr>
        <p:spPr>
          <a:xfrm>
            <a:off x="-21127" y="1108399"/>
            <a:ext cx="8856984" cy="707886"/>
          </a:xfrm>
          <a:prstGeom prst="rect">
            <a:avLst/>
          </a:prstGeom>
          <a:noFill/>
        </p:spPr>
        <p:txBody>
          <a:bodyPr wrap="square" rtlCol="0">
            <a:spAutoFit/>
          </a:bodyPr>
          <a:lstStyle/>
          <a:p>
            <a:r>
              <a:rPr lang="ja-JP" altLang="en-US" sz="4000" dirty="0">
                <a:solidFill>
                  <a:srgbClr val="000000"/>
                </a:solidFill>
              </a:rPr>
              <a:t>📦宅配ロッカー</a:t>
            </a:r>
            <a:endParaRPr lang="en-US" altLang="ja-JP" sz="4000" dirty="0">
              <a:solidFill>
                <a:srgbClr val="000000"/>
              </a:solidFill>
            </a:endParaRPr>
          </a:p>
        </p:txBody>
      </p:sp>
      <p:pic>
        <p:nvPicPr>
          <p:cNvPr id="2050" name="Picture 2" descr="http://3.bp.blogspot.com/-mQdZZyYYASw/V2uci_aqIgI/AAAAAAAA7z8/65UbCbnbOEsisMB7GAPCE8eHeA7TE9tmACLcB/s800/takuhai_box_lock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0413" y="3346852"/>
            <a:ext cx="3060000" cy="3304451"/>
          </a:xfrm>
          <a:prstGeom prst="rect">
            <a:avLst/>
          </a:prstGeom>
          <a:noFill/>
          <a:extLst>
            <a:ext uri="{909E8E84-426E-40dd-AFC4-6F175D3DCCD1}">
              <a14:hiddenFill xmlns:a14="http://schemas.microsoft.com/office/drawing/2010/main">
                <a:solidFill>
                  <a:srgbClr val="FFFFFF"/>
                </a:solidFill>
              </a14:hiddenFill>
            </a:ext>
          </a:extLst>
        </p:spPr>
      </p:pic>
      <p:sp>
        <p:nvSpPr>
          <p:cNvPr id="12" name="円形吹き出し 11"/>
          <p:cNvSpPr/>
          <p:nvPr/>
        </p:nvSpPr>
        <p:spPr>
          <a:xfrm>
            <a:off x="432000" y="1941069"/>
            <a:ext cx="2340000" cy="900000"/>
          </a:xfrm>
          <a:prstGeom prst="wedgeEllipseCallout">
            <a:avLst>
              <a:gd name="adj1" fmla="val 49412"/>
              <a:gd name="adj2" fmla="val 85481"/>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いる？</a:t>
            </a:r>
            <a:endParaRPr kumimoji="1" lang="en-US" altLang="ja-JP" sz="2400" dirty="0"/>
          </a:p>
          <a:p>
            <a:pPr algn="ctr"/>
            <a:r>
              <a:rPr kumimoji="1" lang="ja-JP" altLang="en-US" sz="2400" dirty="0"/>
              <a:t>いらない？</a:t>
            </a:r>
          </a:p>
        </p:txBody>
      </p:sp>
      <p:sp>
        <p:nvSpPr>
          <p:cNvPr id="20" name="円形吹き出し 19"/>
          <p:cNvSpPr/>
          <p:nvPr/>
        </p:nvSpPr>
        <p:spPr>
          <a:xfrm>
            <a:off x="6368826" y="1941069"/>
            <a:ext cx="2340000" cy="900000"/>
          </a:xfrm>
          <a:prstGeom prst="wedgeEllipseCallout">
            <a:avLst>
              <a:gd name="adj1" fmla="val -62236"/>
              <a:gd name="adj2" fmla="val 78224"/>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どんな？</a:t>
            </a:r>
          </a:p>
        </p:txBody>
      </p:sp>
      <p:sp>
        <p:nvSpPr>
          <p:cNvPr id="21" name="円形吹き出し 20"/>
          <p:cNvSpPr/>
          <p:nvPr/>
        </p:nvSpPr>
        <p:spPr>
          <a:xfrm>
            <a:off x="468313" y="3221108"/>
            <a:ext cx="2340000" cy="900000"/>
          </a:xfrm>
          <a:prstGeom prst="wedgeEllipseCallout">
            <a:avLst>
              <a:gd name="adj1" fmla="val 52204"/>
              <a:gd name="adj2" fmla="val 73386"/>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どこに？</a:t>
            </a:r>
          </a:p>
        </p:txBody>
      </p:sp>
      <p:sp>
        <p:nvSpPr>
          <p:cNvPr id="22" name="円形吹き出し 21"/>
          <p:cNvSpPr/>
          <p:nvPr/>
        </p:nvSpPr>
        <p:spPr>
          <a:xfrm>
            <a:off x="3400413" y="1941069"/>
            <a:ext cx="2340000" cy="900000"/>
          </a:xfrm>
          <a:prstGeom prst="wedgeEllipseCallout">
            <a:avLst>
              <a:gd name="adj1" fmla="val 1031"/>
              <a:gd name="adj2" fmla="val 89109"/>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何個？</a:t>
            </a:r>
          </a:p>
        </p:txBody>
      </p:sp>
      <p:sp>
        <p:nvSpPr>
          <p:cNvPr id="23" name="円形吹き出し 22"/>
          <p:cNvSpPr/>
          <p:nvPr/>
        </p:nvSpPr>
        <p:spPr>
          <a:xfrm>
            <a:off x="6414000" y="3298921"/>
            <a:ext cx="2340000" cy="900000"/>
          </a:xfrm>
          <a:prstGeom prst="wedgeEllipseCallout">
            <a:avLst>
              <a:gd name="adj1" fmla="val -52002"/>
              <a:gd name="adj2" fmla="val 79433"/>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効果は？</a:t>
            </a:r>
          </a:p>
        </p:txBody>
      </p:sp>
      <p:sp>
        <p:nvSpPr>
          <p:cNvPr id="24" name="円形吹き出し 23"/>
          <p:cNvSpPr/>
          <p:nvPr/>
        </p:nvSpPr>
        <p:spPr>
          <a:xfrm>
            <a:off x="468313" y="4501147"/>
            <a:ext cx="2340000" cy="900000"/>
          </a:xfrm>
          <a:prstGeom prst="wedgeEllipseCallout">
            <a:avLst>
              <a:gd name="adj1" fmla="val 55460"/>
              <a:gd name="adj2" fmla="val 69757"/>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事例は？</a:t>
            </a:r>
          </a:p>
        </p:txBody>
      </p:sp>
      <p:sp>
        <p:nvSpPr>
          <p:cNvPr id="14" name="角丸四角形 13"/>
          <p:cNvSpPr/>
          <p:nvPr/>
        </p:nvSpPr>
        <p:spPr>
          <a:xfrm>
            <a:off x="6290143" y="4712694"/>
            <a:ext cx="2463857" cy="1556225"/>
          </a:xfrm>
          <a:prstGeom prst="round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t>アンケート</a:t>
            </a:r>
            <a:endParaRPr kumimoji="1" lang="en-US" altLang="ja-JP" sz="3200" dirty="0"/>
          </a:p>
          <a:p>
            <a:pPr algn="ctr"/>
            <a:r>
              <a:rPr kumimoji="1" lang="ja-JP" altLang="en-US" sz="3200" dirty="0"/>
              <a:t>＆</a:t>
            </a:r>
            <a:endParaRPr kumimoji="1" lang="en-US" altLang="ja-JP" sz="3200" dirty="0"/>
          </a:p>
          <a:p>
            <a:pPr algn="ctr"/>
            <a:r>
              <a:rPr lang="ja-JP" altLang="en-US" sz="3200" dirty="0"/>
              <a:t>インタビュー</a:t>
            </a:r>
            <a:endParaRPr lang="en-US" altLang="ja-JP" sz="3200" dirty="0"/>
          </a:p>
        </p:txBody>
      </p:sp>
    </p:spTree>
    <p:extLst>
      <p:ext uri="{BB962C8B-B14F-4D97-AF65-F5344CB8AC3E}">
        <p14:creationId xmlns:p14="http://schemas.microsoft.com/office/powerpoint/2010/main" val="762659218"/>
      </p:ext>
    </p:extLst>
  </p:cSld>
  <p:clrMapOvr>
    <a:masterClrMapping/>
  </p:clrMapOvr>
  <p:transition xmlns:p14="http://schemas.microsoft.com/office/powerpoint/2010/main" spd="slow" advTm="8541"/>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0" grpId="0" animBg="1"/>
      <p:bldP spid="21" grpId="0" animBg="1"/>
      <p:bldP spid="22" grpId="0" animBg="1"/>
      <p:bldP spid="23" grpId="0" animBg="1"/>
      <p:bldP spid="24"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0" y="1444013"/>
            <a:ext cx="9144000" cy="256125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正方形/長方形 1"/>
          <p:cNvSpPr/>
          <p:nvPr/>
        </p:nvSpPr>
        <p:spPr>
          <a:xfrm>
            <a:off x="0" y="4532289"/>
            <a:ext cx="9144000" cy="2123737"/>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2" name="Group 2"/>
          <p:cNvGrpSpPr>
            <a:grpSpLocks/>
          </p:cNvGrpSpPr>
          <p:nvPr/>
        </p:nvGrpSpPr>
        <p:grpSpPr bwMode="auto">
          <a:xfrm>
            <a:off x="-36513" y="-26988"/>
            <a:ext cx="9180513" cy="1052513"/>
            <a:chOff x="0" y="0"/>
            <a:chExt cx="5760" cy="663"/>
          </a:xfrm>
        </p:grpSpPr>
        <p:sp>
          <p:nvSpPr>
            <p:cNvPr id="13" name="Rectangle 3"/>
            <p:cNvSpPr>
              <a:spLocks noChangeArrowheads="1"/>
            </p:cNvSpPr>
            <p:nvPr/>
          </p:nvSpPr>
          <p:spPr bwMode="auto">
            <a:xfrm>
              <a:off x="0" y="0"/>
              <a:ext cx="5760" cy="663"/>
            </a:xfrm>
            <a:prstGeom prst="rect">
              <a:avLst/>
            </a:prstGeom>
            <a:solidFill>
              <a:srgbClr val="003366"/>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800">
                <a:solidFill>
                  <a:srgbClr val="000000"/>
                </a:solidFill>
              </a:endParaRPr>
            </a:p>
          </p:txBody>
        </p:sp>
        <p:sp>
          <p:nvSpPr>
            <p:cNvPr id="14" name="Rectangle 4"/>
            <p:cNvSpPr>
              <a:spLocks noChangeArrowheads="1"/>
            </p:cNvSpPr>
            <p:nvPr/>
          </p:nvSpPr>
          <p:spPr bwMode="auto">
            <a:xfrm>
              <a:off x="0" y="0"/>
              <a:ext cx="295" cy="663"/>
            </a:xfrm>
            <a:prstGeom prst="rect">
              <a:avLst/>
            </a:prstGeom>
            <a:solidFill>
              <a:srgbClr val="FF99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800">
                <a:solidFill>
                  <a:srgbClr val="000000"/>
                </a:solidFill>
              </a:endParaRPr>
            </a:p>
          </p:txBody>
        </p:sp>
      </p:grpSp>
      <p:sp>
        <p:nvSpPr>
          <p:cNvPr id="10" name="角丸四角形 9"/>
          <p:cNvSpPr/>
          <p:nvPr/>
        </p:nvSpPr>
        <p:spPr>
          <a:xfrm>
            <a:off x="215920" y="4842198"/>
            <a:ext cx="4358273" cy="1567867"/>
          </a:xfrm>
          <a:prstGeom prst="roundRect">
            <a:avLst>
              <a:gd name="adj" fmla="val 15954"/>
            </a:avLst>
          </a:prstGeom>
          <a:ln/>
        </p:spPr>
        <p:style>
          <a:lnRef idx="2">
            <a:schemeClr val="accent2"/>
          </a:lnRef>
          <a:fillRef idx="1">
            <a:schemeClr val="lt1"/>
          </a:fillRef>
          <a:effectRef idx="0">
            <a:schemeClr val="accent2"/>
          </a:effectRef>
          <a:fontRef idx="minor">
            <a:schemeClr val="dk1"/>
          </a:fontRef>
        </p:style>
        <p:txBody>
          <a:bodyPr lIns="0" tIns="45708" rIns="0" bIns="45708" anchor="ctr"/>
          <a:lstStyle/>
          <a:p>
            <a:pPr algn="ctr" eaLnBrk="1" hangingPunct="1">
              <a:defRPr/>
            </a:pPr>
            <a:r>
              <a:rPr lang="ja-JP" altLang="en-US" sz="3200" dirty="0">
                <a:solidFill>
                  <a:schemeClr val="tx1"/>
                </a:solidFill>
              </a:rPr>
              <a:t>コミュニケーションツール</a:t>
            </a:r>
            <a:endParaRPr lang="en-US" altLang="ja-JP" sz="3200" dirty="0">
              <a:solidFill>
                <a:schemeClr val="tx1"/>
              </a:solidFill>
            </a:endParaRPr>
          </a:p>
          <a:p>
            <a:pPr algn="ctr" eaLnBrk="1" hangingPunct="1">
              <a:defRPr/>
            </a:pPr>
            <a:r>
              <a:rPr lang="ja-JP" altLang="en-US" sz="3200" dirty="0">
                <a:solidFill>
                  <a:schemeClr val="tx1"/>
                </a:solidFill>
              </a:rPr>
              <a:t>作成</a:t>
            </a:r>
            <a:endParaRPr lang="en-US" altLang="ja-JP" sz="3200" dirty="0">
              <a:solidFill>
                <a:schemeClr val="tx1"/>
              </a:solidFill>
            </a:endParaRPr>
          </a:p>
        </p:txBody>
      </p:sp>
      <p:sp>
        <p:nvSpPr>
          <p:cNvPr id="9" name="角丸四角形 8"/>
          <p:cNvSpPr/>
          <p:nvPr/>
        </p:nvSpPr>
        <p:spPr>
          <a:xfrm>
            <a:off x="160784" y="2278204"/>
            <a:ext cx="4395152" cy="1541531"/>
          </a:xfrm>
          <a:prstGeom prst="roundRect">
            <a:avLst>
              <a:gd name="adj" fmla="val 12859"/>
            </a:avLst>
          </a:prstGeom>
          <a:ln>
            <a:solidFill>
              <a:srgbClr val="009999"/>
            </a:solidFill>
          </a:ln>
        </p:spPr>
        <p:style>
          <a:lnRef idx="2">
            <a:schemeClr val="accent2"/>
          </a:lnRef>
          <a:fillRef idx="1">
            <a:schemeClr val="lt1"/>
          </a:fillRef>
          <a:effectRef idx="0">
            <a:schemeClr val="accent2"/>
          </a:effectRef>
          <a:fontRef idx="minor">
            <a:schemeClr val="dk1"/>
          </a:fontRef>
        </p:style>
        <p:txBody>
          <a:bodyPr lIns="0" tIns="45708" rIns="0" bIns="45708" anchor="ctr"/>
          <a:lstStyle/>
          <a:p>
            <a:pPr algn="ctr"/>
            <a:r>
              <a:rPr lang="ja-JP" altLang="en-US" sz="3600" dirty="0">
                <a:solidFill>
                  <a:schemeClr val="tx1"/>
                </a:solidFill>
              </a:rPr>
              <a:t>既存サービスの</a:t>
            </a:r>
            <a:endParaRPr lang="en-US" altLang="ja-JP" sz="3600" dirty="0">
              <a:solidFill>
                <a:schemeClr val="tx1"/>
              </a:solidFill>
            </a:endParaRPr>
          </a:p>
          <a:p>
            <a:pPr algn="ctr"/>
            <a:r>
              <a:rPr lang="ja-JP" altLang="en-US" sz="3600" dirty="0">
                <a:solidFill>
                  <a:schemeClr val="tx1"/>
                </a:solidFill>
              </a:rPr>
              <a:t>認知度が上がる</a:t>
            </a:r>
          </a:p>
        </p:txBody>
      </p:sp>
      <p:sp>
        <p:nvSpPr>
          <p:cNvPr id="345092" name="タイトル 1"/>
          <p:cNvSpPr>
            <a:spLocks noGrp="1"/>
          </p:cNvSpPr>
          <p:nvPr>
            <p:ph type="title"/>
          </p:nvPr>
        </p:nvSpPr>
        <p:spPr>
          <a:xfrm>
            <a:off x="160784" y="-53492"/>
            <a:ext cx="8534400" cy="1143000"/>
          </a:xfrm>
        </p:spPr>
        <p:txBody>
          <a:bodyPr/>
          <a:lstStyle/>
          <a:p>
            <a:pPr eaLnBrk="1" hangingPunct="1"/>
            <a:r>
              <a:rPr lang="ja-JP" altLang="en-US" b="1" dirty="0">
                <a:solidFill>
                  <a:schemeClr val="bg1"/>
                </a:solidFill>
              </a:rPr>
              <a:t>作業仮説と提案</a:t>
            </a:r>
            <a:endParaRPr lang="ja-JP" altLang="en-US" dirty="0">
              <a:solidFill>
                <a:schemeClr val="bg1"/>
              </a:solidFill>
            </a:endParaRPr>
          </a:p>
        </p:txBody>
      </p:sp>
      <p:sp>
        <p:nvSpPr>
          <p:cNvPr id="345095" name="スライド番号プレースホルダー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39775" indent="-282575">
              <a:defRPr kumimoji="1">
                <a:solidFill>
                  <a:schemeClr val="tx1"/>
                </a:solidFill>
                <a:latin typeface="Arial" panose="020B0604020202020204" pitchFamily="34" charset="0"/>
                <a:ea typeface="ＭＳ Ｐゴシック" panose="020B0600070205080204" pitchFamily="50" charset="-128"/>
              </a:defRPr>
            </a:lvl2pPr>
            <a:lvl3pPr marL="1139825" indent="-225425">
              <a:defRPr kumimoji="1">
                <a:solidFill>
                  <a:schemeClr val="tx1"/>
                </a:solidFill>
                <a:latin typeface="Arial" panose="020B0604020202020204" pitchFamily="34" charset="0"/>
                <a:ea typeface="ＭＳ Ｐゴシック" panose="020B0600070205080204" pitchFamily="50" charset="-128"/>
              </a:defRPr>
            </a:lvl3pPr>
            <a:lvl4pPr marL="1597025" indent="-225425">
              <a:defRPr kumimoji="1">
                <a:solidFill>
                  <a:schemeClr val="tx1"/>
                </a:solidFill>
                <a:latin typeface="Arial" panose="020B0604020202020204" pitchFamily="34" charset="0"/>
                <a:ea typeface="ＭＳ Ｐゴシック" panose="020B0600070205080204" pitchFamily="50" charset="-128"/>
              </a:defRPr>
            </a:lvl4pPr>
            <a:lvl5pPr marL="2054225" indent="-225425">
              <a:defRPr kumimoji="1">
                <a:solidFill>
                  <a:schemeClr val="tx1"/>
                </a:solidFill>
                <a:latin typeface="Arial" panose="020B0604020202020204" pitchFamily="34" charset="0"/>
                <a:ea typeface="ＭＳ Ｐゴシック" panose="020B0600070205080204" pitchFamily="50" charset="-128"/>
              </a:defRPr>
            </a:lvl5pPr>
            <a:lvl6pPr marL="2511425" indent="-225425"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68625" indent="-225425"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5825" indent="-225425"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3025" indent="-225425"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28EF74D5-2143-4962-AACE-573BF85D6E80}" type="slidenum">
              <a:rPr lang="en-US" altLang="ja-JP" smtClean="0">
                <a:solidFill>
                  <a:srgbClr val="5D5C64"/>
                </a:solidFill>
              </a:rPr>
              <a:pPr/>
              <a:t>19</a:t>
            </a:fld>
            <a:endParaRPr lang="en-US" altLang="ja-JP">
              <a:solidFill>
                <a:srgbClr val="5D5C64"/>
              </a:solidFill>
            </a:endParaRPr>
          </a:p>
        </p:txBody>
      </p:sp>
      <p:sp>
        <p:nvSpPr>
          <p:cNvPr id="15" name="角丸四角形 14"/>
          <p:cNvSpPr/>
          <p:nvPr/>
        </p:nvSpPr>
        <p:spPr>
          <a:xfrm>
            <a:off x="4555936" y="4817323"/>
            <a:ext cx="4276761" cy="1606213"/>
          </a:xfrm>
          <a:prstGeom prst="roundRect">
            <a:avLst/>
          </a:prstGeom>
          <a:ln/>
        </p:spPr>
        <p:style>
          <a:lnRef idx="2">
            <a:schemeClr val="accent2"/>
          </a:lnRef>
          <a:fillRef idx="1">
            <a:schemeClr val="lt1"/>
          </a:fillRef>
          <a:effectRef idx="0">
            <a:schemeClr val="accent2"/>
          </a:effectRef>
          <a:fontRef idx="minor">
            <a:schemeClr val="dk1"/>
          </a:fontRef>
        </p:style>
        <p:txBody>
          <a:bodyPr lIns="0" tIns="45708" rIns="0" bIns="45708" anchor="ctr"/>
          <a:lstStyle/>
          <a:p>
            <a:pPr algn="ctr" eaLnBrk="1" hangingPunct="1">
              <a:defRPr/>
            </a:pPr>
            <a:r>
              <a:rPr lang="ja-JP" altLang="en-US" sz="3600" dirty="0">
                <a:solidFill>
                  <a:schemeClr val="tx1"/>
                </a:solidFill>
              </a:rPr>
              <a:t>大学内に</a:t>
            </a:r>
            <a:endParaRPr lang="en-US" altLang="ja-JP" sz="3600" dirty="0">
              <a:solidFill>
                <a:schemeClr val="tx1"/>
              </a:solidFill>
            </a:endParaRPr>
          </a:p>
          <a:p>
            <a:pPr algn="ctr" eaLnBrk="1" hangingPunct="1">
              <a:defRPr/>
            </a:pPr>
            <a:r>
              <a:rPr lang="ja-JP" altLang="en-US" sz="3600" dirty="0">
                <a:solidFill>
                  <a:schemeClr val="tx1"/>
                </a:solidFill>
              </a:rPr>
              <a:t>宅配ロッカー設置</a:t>
            </a:r>
            <a:endParaRPr lang="en-US" altLang="ja-JP" sz="3600" dirty="0">
              <a:solidFill>
                <a:schemeClr val="tx1"/>
              </a:solidFill>
            </a:endParaRPr>
          </a:p>
        </p:txBody>
      </p:sp>
      <p:sp>
        <p:nvSpPr>
          <p:cNvPr id="16" name="角丸四角形 15"/>
          <p:cNvSpPr/>
          <p:nvPr/>
        </p:nvSpPr>
        <p:spPr>
          <a:xfrm>
            <a:off x="4574192" y="2278204"/>
            <a:ext cx="4413410" cy="1539151"/>
          </a:xfrm>
          <a:prstGeom prst="roundRect">
            <a:avLst>
              <a:gd name="adj" fmla="val 12805"/>
            </a:avLst>
          </a:prstGeom>
          <a:ln>
            <a:solidFill>
              <a:srgbClr val="009999"/>
            </a:solidFill>
          </a:ln>
        </p:spPr>
        <p:style>
          <a:lnRef idx="2">
            <a:schemeClr val="accent2"/>
          </a:lnRef>
          <a:fillRef idx="1">
            <a:schemeClr val="lt1"/>
          </a:fillRef>
          <a:effectRef idx="0">
            <a:schemeClr val="accent2"/>
          </a:effectRef>
          <a:fontRef idx="minor">
            <a:schemeClr val="dk1"/>
          </a:fontRef>
        </p:style>
        <p:txBody>
          <a:bodyPr lIns="0" tIns="45708" rIns="0" bIns="45708" anchor="ctr"/>
          <a:lstStyle/>
          <a:p>
            <a:pPr algn="ctr"/>
            <a:r>
              <a:rPr lang="ja-JP" altLang="en-US" sz="3600" dirty="0">
                <a:solidFill>
                  <a:schemeClr val="tx1"/>
                </a:solidFill>
              </a:rPr>
              <a:t>宅配に対する</a:t>
            </a:r>
            <a:endParaRPr lang="en-US" altLang="ja-JP" sz="3600" dirty="0">
              <a:solidFill>
                <a:schemeClr val="tx1"/>
              </a:solidFill>
            </a:endParaRPr>
          </a:p>
          <a:p>
            <a:pPr algn="ctr"/>
            <a:r>
              <a:rPr lang="ja-JP" altLang="en-US" sz="3600" dirty="0">
                <a:solidFill>
                  <a:schemeClr val="tx1"/>
                </a:solidFill>
              </a:rPr>
              <a:t>意識が変わる</a:t>
            </a:r>
            <a:endParaRPr lang="en-US" altLang="ja-JP" sz="3600" dirty="0">
              <a:solidFill>
                <a:schemeClr val="tx1"/>
              </a:solidFill>
            </a:endParaRPr>
          </a:p>
        </p:txBody>
      </p:sp>
      <p:sp>
        <p:nvSpPr>
          <p:cNvPr id="3" name="四角形: 角を丸くする 2"/>
          <p:cNvSpPr/>
          <p:nvPr/>
        </p:nvSpPr>
        <p:spPr>
          <a:xfrm>
            <a:off x="3764193" y="4177480"/>
            <a:ext cx="1620000" cy="65346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3200" dirty="0"/>
              <a:t>提案</a:t>
            </a:r>
          </a:p>
        </p:txBody>
      </p:sp>
      <p:sp>
        <p:nvSpPr>
          <p:cNvPr id="4" name="四角形: 角を丸くする 3"/>
          <p:cNvSpPr/>
          <p:nvPr/>
        </p:nvSpPr>
        <p:spPr>
          <a:xfrm>
            <a:off x="3764193" y="1136849"/>
            <a:ext cx="1620000" cy="614329"/>
          </a:xfrm>
          <a:prstGeom prst="roundRect">
            <a:avLst/>
          </a:prstGeom>
          <a:ln>
            <a:solidFill>
              <a:srgbClr val="009999"/>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3200" dirty="0"/>
              <a:t>仮説</a:t>
            </a:r>
          </a:p>
        </p:txBody>
      </p:sp>
      <p:sp>
        <p:nvSpPr>
          <p:cNvPr id="6" name="四角形: 角を丸くする 5"/>
          <p:cNvSpPr/>
          <p:nvPr/>
        </p:nvSpPr>
        <p:spPr>
          <a:xfrm>
            <a:off x="2052000" y="1768730"/>
            <a:ext cx="5040000" cy="527026"/>
          </a:xfrm>
          <a:prstGeom prst="roundRect">
            <a:avLst/>
          </a:prstGeom>
          <a:ln>
            <a:solidFill>
              <a:srgbClr val="009999"/>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800" b="1" dirty="0">
                <a:solidFill>
                  <a:schemeClr val="tx1"/>
                </a:solidFill>
              </a:rPr>
              <a:t>コミュニケーションツール</a:t>
            </a:r>
            <a:r>
              <a:rPr kumimoji="1" lang="ja-JP" altLang="en-US" sz="2800" dirty="0">
                <a:solidFill>
                  <a:schemeClr val="tx1"/>
                </a:solidFill>
              </a:rPr>
              <a:t>により</a:t>
            </a:r>
          </a:p>
        </p:txBody>
      </p:sp>
    </p:spTree>
    <p:extLst>
      <p:ext uri="{BB962C8B-B14F-4D97-AF65-F5344CB8AC3E}">
        <p14:creationId xmlns:p14="http://schemas.microsoft.com/office/powerpoint/2010/main" val="3003015030"/>
      </p:ext>
    </p:extLst>
  </p:cSld>
  <p:clrMapOvr>
    <a:masterClrMapping/>
  </p:clrMapOvr>
  <p:transition xmlns:p14="http://schemas.microsoft.com/office/powerpoint/2010/main" spd="slow" advTm="10675"/>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530" name="Group 2"/>
          <p:cNvGrpSpPr>
            <a:grpSpLocks/>
          </p:cNvGrpSpPr>
          <p:nvPr/>
        </p:nvGrpSpPr>
        <p:grpSpPr bwMode="auto">
          <a:xfrm>
            <a:off x="0" y="0"/>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32000" y="0"/>
            <a:ext cx="8229600" cy="1143000"/>
          </a:xfrm>
        </p:spPr>
        <p:txBody>
          <a:bodyPr/>
          <a:lstStyle/>
          <a:p>
            <a:pPr eaLnBrk="1" hangingPunct="1"/>
            <a:r>
              <a:rPr lang="ja-JP" altLang="en-US" dirty="0">
                <a:solidFill>
                  <a:schemeClr val="bg1"/>
                </a:solidFill>
              </a:rPr>
              <a:t>発表の流れ</a:t>
            </a:r>
          </a:p>
        </p:txBody>
      </p:sp>
      <p:sp>
        <p:nvSpPr>
          <p:cNvPr id="2" name="コンテンツ プレースホルダー 1"/>
          <p:cNvSpPr>
            <a:spLocks noGrp="1"/>
          </p:cNvSpPr>
          <p:nvPr>
            <p:ph idx="1"/>
          </p:nvPr>
        </p:nvSpPr>
        <p:spPr>
          <a:xfrm>
            <a:off x="432000" y="1449000"/>
            <a:ext cx="8254800" cy="4708800"/>
          </a:xfrm>
        </p:spPr>
        <p:txBody>
          <a:bodyPr/>
          <a:lstStyle/>
          <a:p>
            <a:pPr marL="0" indent="0">
              <a:buNone/>
            </a:pPr>
            <a:r>
              <a:rPr lang="ja-JP" altLang="en-US" sz="4000" dirty="0">
                <a:solidFill>
                  <a:srgbClr val="009999"/>
                </a:solidFill>
              </a:rPr>
              <a:t>　　</a:t>
            </a:r>
            <a:r>
              <a:rPr kumimoji="1" lang="en-US" altLang="ja-JP" sz="4000" dirty="0"/>
              <a:t> </a:t>
            </a:r>
            <a:r>
              <a:rPr kumimoji="1" lang="ja-JP" altLang="en-US" sz="4000" dirty="0"/>
              <a:t>背景・目的</a:t>
            </a:r>
            <a:endParaRPr kumimoji="1" lang="en-US" altLang="ja-JP" sz="4000" dirty="0"/>
          </a:p>
          <a:p>
            <a:pPr marL="0" indent="0">
              <a:buNone/>
            </a:pPr>
            <a:r>
              <a:rPr lang="ja-JP" altLang="en-US" sz="4000" dirty="0">
                <a:solidFill>
                  <a:srgbClr val="009999"/>
                </a:solidFill>
              </a:rPr>
              <a:t>　　 </a:t>
            </a:r>
            <a:r>
              <a:rPr lang="ja-JP" altLang="en-US" sz="4000" dirty="0"/>
              <a:t>仮説</a:t>
            </a:r>
            <a:endParaRPr lang="en-US" altLang="ja-JP" sz="4000" dirty="0"/>
          </a:p>
          <a:p>
            <a:pPr marL="0" indent="0">
              <a:buNone/>
            </a:pPr>
            <a:r>
              <a:rPr lang="en-US" altLang="ja-JP" sz="4000" dirty="0">
                <a:solidFill>
                  <a:srgbClr val="009999"/>
                </a:solidFill>
              </a:rPr>
              <a:t>      </a:t>
            </a:r>
            <a:r>
              <a:rPr lang="ja-JP" altLang="en-US" sz="4000" dirty="0"/>
              <a:t>実習の流れ</a:t>
            </a:r>
            <a:endParaRPr kumimoji="1" lang="en-US" altLang="ja-JP" sz="4000" dirty="0"/>
          </a:p>
          <a:p>
            <a:pPr marL="0" indent="0">
              <a:buNone/>
            </a:pPr>
            <a:r>
              <a:rPr lang="ja-JP" altLang="en-US" sz="4000" dirty="0"/>
              <a:t>      実態調査</a:t>
            </a:r>
            <a:endParaRPr lang="en-US" altLang="ja-JP" sz="4000" dirty="0"/>
          </a:p>
          <a:p>
            <a:pPr marL="0" indent="0">
              <a:buNone/>
            </a:pPr>
            <a:r>
              <a:rPr kumimoji="1" lang="ja-JP" altLang="ja-JP" sz="3600" dirty="0"/>
              <a:t>　</a:t>
            </a:r>
            <a:r>
              <a:rPr kumimoji="1" lang="en-US" altLang="ja-JP" sz="3600" dirty="0"/>
              <a:t>       </a:t>
            </a:r>
            <a:r>
              <a:rPr kumimoji="1" lang="ja-JP" altLang="en-US" dirty="0"/>
              <a:t>・調査対象</a:t>
            </a:r>
            <a:endParaRPr kumimoji="1" lang="en-US" altLang="ja-JP" dirty="0"/>
          </a:p>
          <a:p>
            <a:pPr marL="0" indent="0">
              <a:buNone/>
            </a:pPr>
            <a:r>
              <a:rPr lang="ja-JP" altLang="ja-JP" dirty="0"/>
              <a:t>　</a:t>
            </a:r>
            <a:r>
              <a:rPr lang="en-US" altLang="ja-JP" dirty="0"/>
              <a:t>        </a:t>
            </a:r>
            <a:r>
              <a:rPr lang="ja-JP" altLang="en-US" dirty="0"/>
              <a:t>・インタビュー、アンケート</a:t>
            </a:r>
            <a:endParaRPr lang="en-US" altLang="ja-JP" dirty="0"/>
          </a:p>
          <a:p>
            <a:pPr marL="0" indent="0">
              <a:buNone/>
            </a:pPr>
            <a:r>
              <a:rPr kumimoji="1" lang="en-US" altLang="ja-JP" sz="4000" dirty="0"/>
              <a:t>      </a:t>
            </a:r>
            <a:r>
              <a:rPr kumimoji="1" lang="ja-JP" altLang="en-US" sz="4000" dirty="0"/>
              <a:t>今後の方針</a:t>
            </a:r>
            <a:r>
              <a:rPr kumimoji="1" lang="en-US" altLang="ja-JP" sz="4000" dirty="0"/>
              <a:t> </a:t>
            </a:r>
            <a:endParaRPr kumimoji="1" lang="ja-JP" altLang="en-US" sz="4000" dirty="0"/>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2</a:t>
            </a:fld>
            <a:endParaRPr lang="en-US" altLang="ja-JP"/>
          </a:p>
        </p:txBody>
      </p:sp>
      <p:pic>
        <p:nvPicPr>
          <p:cNvPr id="4" name="グラフィックス 3" descr="箱"/>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612000" y="1449000"/>
            <a:ext cx="679087" cy="679087"/>
          </a:xfrm>
          <a:prstGeom prst="rect">
            <a:avLst/>
          </a:prstGeom>
        </p:spPr>
      </p:pic>
      <p:pic>
        <p:nvPicPr>
          <p:cNvPr id="5" name="図 4"/>
          <p:cNvPicPr>
            <a:picLocks noChangeAspect="1"/>
          </p:cNvPicPr>
          <p:nvPr/>
        </p:nvPicPr>
        <p:blipFill>
          <a:blip r:embed="rId6"/>
          <a:stretch>
            <a:fillRect/>
          </a:stretch>
        </p:blipFill>
        <p:spPr>
          <a:xfrm>
            <a:off x="608276" y="5678582"/>
            <a:ext cx="682811" cy="676715"/>
          </a:xfrm>
          <a:prstGeom prst="rect">
            <a:avLst/>
          </a:prstGeom>
        </p:spPr>
      </p:pic>
      <p:pic>
        <p:nvPicPr>
          <p:cNvPr id="6" name="図 5"/>
          <p:cNvPicPr>
            <a:picLocks noChangeAspect="1"/>
          </p:cNvPicPr>
          <p:nvPr/>
        </p:nvPicPr>
        <p:blipFill>
          <a:blip r:embed="rId6"/>
          <a:stretch>
            <a:fillRect/>
          </a:stretch>
        </p:blipFill>
        <p:spPr>
          <a:xfrm>
            <a:off x="608276" y="3600147"/>
            <a:ext cx="682811" cy="676715"/>
          </a:xfrm>
          <a:prstGeom prst="rect">
            <a:avLst/>
          </a:prstGeom>
        </p:spPr>
      </p:pic>
      <p:pic>
        <p:nvPicPr>
          <p:cNvPr id="7" name="図 6"/>
          <p:cNvPicPr>
            <a:picLocks noChangeAspect="1"/>
          </p:cNvPicPr>
          <p:nvPr/>
        </p:nvPicPr>
        <p:blipFill>
          <a:blip r:embed="rId6"/>
          <a:stretch>
            <a:fillRect/>
          </a:stretch>
        </p:blipFill>
        <p:spPr>
          <a:xfrm>
            <a:off x="610136" y="2923432"/>
            <a:ext cx="682811" cy="676715"/>
          </a:xfrm>
          <a:prstGeom prst="rect">
            <a:avLst/>
          </a:prstGeom>
        </p:spPr>
      </p:pic>
      <p:pic>
        <p:nvPicPr>
          <p:cNvPr id="8" name="図 7"/>
          <p:cNvPicPr>
            <a:picLocks noChangeAspect="1"/>
          </p:cNvPicPr>
          <p:nvPr/>
        </p:nvPicPr>
        <p:blipFill>
          <a:blip r:embed="rId6"/>
          <a:stretch>
            <a:fillRect/>
          </a:stretch>
        </p:blipFill>
        <p:spPr>
          <a:xfrm>
            <a:off x="610137" y="2186216"/>
            <a:ext cx="682811" cy="676715"/>
          </a:xfrm>
          <a:prstGeom prst="rect">
            <a:avLst/>
          </a:prstGeom>
        </p:spPr>
      </p:pic>
    </p:spTree>
    <p:extLst>
      <p:ext uri="{BB962C8B-B14F-4D97-AF65-F5344CB8AC3E}">
        <p14:creationId xmlns:p14="http://schemas.microsoft.com/office/powerpoint/2010/main" val="4088455730"/>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advTm="10314"/>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82" name="Group 2"/>
          <p:cNvGrpSpPr>
            <a:grpSpLocks/>
          </p:cNvGrpSpPr>
          <p:nvPr/>
        </p:nvGrpSpPr>
        <p:grpSpPr bwMode="auto">
          <a:xfrm>
            <a:off x="0" y="0"/>
            <a:ext cx="9144000" cy="6858000"/>
            <a:chOff x="0" y="0"/>
            <a:chExt cx="5760" cy="663"/>
          </a:xfrm>
        </p:grpSpPr>
        <p:sp>
          <p:nvSpPr>
            <p:cNvPr id="276485"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r>
                <a:rPr lang="ja-JP" altLang="en-US" dirty="0">
                  <a:solidFill>
                    <a:srgbClr val="000000"/>
                  </a:solidFill>
                  <a:latin typeface="Arial Narrow" panose="020B0606020202030204" pitchFamily="34" charset="0"/>
                </a:rPr>
                <a:t>は</a:t>
              </a:r>
            </a:p>
          </p:txBody>
        </p:sp>
        <p:sp>
          <p:nvSpPr>
            <p:cNvPr id="276486"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6483" name="Rectangle 5"/>
          <p:cNvSpPr>
            <a:spLocks noGrp="1" noChangeArrowheads="1"/>
          </p:cNvSpPr>
          <p:nvPr>
            <p:ph type="title"/>
          </p:nvPr>
        </p:nvSpPr>
        <p:spPr>
          <a:xfrm>
            <a:off x="611188" y="2636838"/>
            <a:ext cx="8229600" cy="922337"/>
          </a:xfrm>
        </p:spPr>
        <p:txBody>
          <a:bodyPr/>
          <a:lstStyle/>
          <a:p>
            <a:pPr eaLnBrk="1" hangingPunct="1"/>
            <a:r>
              <a:rPr lang="ja-JP" altLang="en-US" sz="4800" dirty="0">
                <a:solidFill>
                  <a:schemeClr val="bg1"/>
                </a:solidFill>
              </a:rPr>
              <a:t>実習の流れ</a:t>
            </a:r>
            <a:endParaRPr lang="en-US" altLang="ja-JP" sz="4800" dirty="0">
              <a:solidFill>
                <a:schemeClr val="bg1"/>
              </a:solidFill>
            </a:endParaRPr>
          </a:p>
        </p:txBody>
      </p:sp>
      <p:sp>
        <p:nvSpPr>
          <p:cNvPr id="276484"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80B5743-2D09-4AA1-BBF9-497DE4DE14F7}" type="slidenum">
              <a:rPr lang="ja-JP" altLang="en-US" smtClean="0"/>
              <a:pPr/>
              <a:t>20</a:t>
            </a:fld>
            <a:endParaRPr lang="en-US" altLang="ja-JP"/>
          </a:p>
        </p:txBody>
      </p:sp>
      <p:pic>
        <p:nvPicPr>
          <p:cNvPr id="6" name="グラフィックス 5" descr="自宅"/>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548262" y="5885241"/>
            <a:ext cx="709274" cy="709274"/>
          </a:xfrm>
          <a:prstGeom prst="rect">
            <a:avLst/>
          </a:prstGeom>
        </p:spPr>
      </p:pic>
      <p:pic>
        <p:nvPicPr>
          <p:cNvPr id="12" name="グラフィックス 11" descr="トラック"/>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138403" y="5610983"/>
            <a:ext cx="1265978" cy="1331513"/>
          </a:xfrm>
          <a:prstGeom prst="rect">
            <a:avLst/>
          </a:prstGeom>
        </p:spPr>
      </p:pic>
      <p:pic>
        <p:nvPicPr>
          <p:cNvPr id="17" name="グラフィックス 16" descr="右向き指示マーク"/>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959845" y="6009248"/>
            <a:ext cx="587375" cy="587375"/>
          </a:xfrm>
          <a:prstGeom prst="rect">
            <a:avLst/>
          </a:prstGeom>
        </p:spPr>
      </p:pic>
      <p:pic>
        <p:nvPicPr>
          <p:cNvPr id="2" name="図 1"/>
          <p:cNvPicPr>
            <a:picLocks noChangeAspect="1"/>
          </p:cNvPicPr>
          <p:nvPr/>
        </p:nvPicPr>
        <p:blipFill>
          <a:blip r:embed="rId10"/>
          <a:stretch>
            <a:fillRect/>
          </a:stretch>
        </p:blipFill>
        <p:spPr>
          <a:xfrm>
            <a:off x="6118321" y="5986763"/>
            <a:ext cx="585267" cy="585267"/>
          </a:xfrm>
          <a:prstGeom prst="rect">
            <a:avLst/>
          </a:prstGeom>
        </p:spPr>
      </p:pic>
      <p:sp>
        <p:nvSpPr>
          <p:cNvPr id="4" name="テキスト ボックス 3"/>
          <p:cNvSpPr txBox="1"/>
          <p:nvPr/>
        </p:nvSpPr>
        <p:spPr>
          <a:xfrm>
            <a:off x="665324" y="5404283"/>
            <a:ext cx="1346844" cy="400110"/>
          </a:xfrm>
          <a:prstGeom prst="rect">
            <a:avLst/>
          </a:prstGeom>
          <a:noFill/>
        </p:spPr>
        <p:txBody>
          <a:bodyPr wrap="none" rtlCol="0">
            <a:spAutoFit/>
          </a:bodyPr>
          <a:lstStyle/>
          <a:p>
            <a:r>
              <a:rPr lang="ja-JP" altLang="en-US" sz="2000" b="1" dirty="0">
                <a:solidFill>
                  <a:srgbClr val="FFFFFF"/>
                </a:solidFill>
              </a:rPr>
              <a:t>背景・目的</a:t>
            </a:r>
          </a:p>
        </p:txBody>
      </p:sp>
      <p:sp>
        <p:nvSpPr>
          <p:cNvPr id="5" name="テキスト ボックス 4"/>
          <p:cNvSpPr txBox="1"/>
          <p:nvPr/>
        </p:nvSpPr>
        <p:spPr>
          <a:xfrm>
            <a:off x="2672830" y="5404283"/>
            <a:ext cx="697627" cy="400110"/>
          </a:xfrm>
          <a:prstGeom prst="rect">
            <a:avLst/>
          </a:prstGeom>
          <a:noFill/>
        </p:spPr>
        <p:txBody>
          <a:bodyPr wrap="none" rtlCol="0">
            <a:spAutoFit/>
          </a:bodyPr>
          <a:lstStyle/>
          <a:p>
            <a:r>
              <a:rPr lang="ja-JP" altLang="en-US" sz="2000" b="1" dirty="0">
                <a:solidFill>
                  <a:srgbClr val="FFFFFF"/>
                </a:solidFill>
              </a:rPr>
              <a:t>仮説</a:t>
            </a:r>
            <a:endParaRPr lang="ja-JP" altLang="en-US" b="1" dirty="0">
              <a:solidFill>
                <a:srgbClr val="FFFFFF"/>
              </a:solidFill>
            </a:endParaRPr>
          </a:p>
        </p:txBody>
      </p:sp>
      <p:sp>
        <p:nvSpPr>
          <p:cNvPr id="7" name="テキスト ボックス 6"/>
          <p:cNvSpPr txBox="1"/>
          <p:nvPr/>
        </p:nvSpPr>
        <p:spPr>
          <a:xfrm>
            <a:off x="4032000" y="5049000"/>
            <a:ext cx="1475084" cy="400110"/>
          </a:xfrm>
          <a:prstGeom prst="rect">
            <a:avLst/>
          </a:prstGeom>
          <a:noFill/>
        </p:spPr>
        <p:txBody>
          <a:bodyPr wrap="none" rtlCol="0">
            <a:spAutoFit/>
          </a:bodyPr>
          <a:lstStyle/>
          <a:p>
            <a:r>
              <a:rPr lang="ja-JP" altLang="en-US" sz="2000" b="1" dirty="0">
                <a:solidFill>
                  <a:srgbClr val="FFFFFF"/>
                </a:solidFill>
              </a:rPr>
              <a:t>実習の流れ</a:t>
            </a:r>
          </a:p>
        </p:txBody>
      </p:sp>
      <p:sp>
        <p:nvSpPr>
          <p:cNvPr id="9" name="テキスト ボックス 8"/>
          <p:cNvSpPr txBox="1"/>
          <p:nvPr/>
        </p:nvSpPr>
        <p:spPr>
          <a:xfrm>
            <a:off x="5802454" y="5404283"/>
            <a:ext cx="1217000" cy="400110"/>
          </a:xfrm>
          <a:prstGeom prst="rect">
            <a:avLst/>
          </a:prstGeom>
          <a:noFill/>
        </p:spPr>
        <p:txBody>
          <a:bodyPr wrap="none" rtlCol="0">
            <a:spAutoFit/>
          </a:bodyPr>
          <a:lstStyle/>
          <a:p>
            <a:r>
              <a:rPr lang="ja-JP" altLang="en-US" sz="2000" b="1" dirty="0">
                <a:solidFill>
                  <a:srgbClr val="FFFFFF"/>
                </a:solidFill>
              </a:rPr>
              <a:t>実態調査</a:t>
            </a:r>
          </a:p>
        </p:txBody>
      </p:sp>
      <p:sp>
        <p:nvSpPr>
          <p:cNvPr id="10" name="テキスト ボックス 9"/>
          <p:cNvSpPr txBox="1"/>
          <p:nvPr/>
        </p:nvSpPr>
        <p:spPr>
          <a:xfrm>
            <a:off x="7165357" y="5404283"/>
            <a:ext cx="1475084" cy="400110"/>
          </a:xfrm>
          <a:prstGeom prst="rect">
            <a:avLst/>
          </a:prstGeom>
          <a:noFill/>
        </p:spPr>
        <p:txBody>
          <a:bodyPr wrap="none" rtlCol="0">
            <a:spAutoFit/>
          </a:bodyPr>
          <a:lstStyle/>
          <a:p>
            <a:r>
              <a:rPr lang="ja-JP" altLang="en-US" sz="2000" b="1" dirty="0">
                <a:solidFill>
                  <a:srgbClr val="FFFFFF"/>
                </a:solidFill>
              </a:rPr>
              <a:t>今後の方針</a:t>
            </a:r>
          </a:p>
        </p:txBody>
      </p:sp>
      <p:pic>
        <p:nvPicPr>
          <p:cNvPr id="8" name="図 7"/>
          <p:cNvPicPr>
            <a:picLocks noChangeAspect="1"/>
          </p:cNvPicPr>
          <p:nvPr/>
        </p:nvPicPr>
        <p:blipFill>
          <a:blip r:embed="rId11"/>
          <a:stretch>
            <a:fillRect/>
          </a:stretch>
        </p:blipFill>
        <p:spPr>
          <a:xfrm>
            <a:off x="2780196" y="6009248"/>
            <a:ext cx="591363" cy="585267"/>
          </a:xfrm>
          <a:prstGeom prst="rect">
            <a:avLst/>
          </a:prstGeom>
        </p:spPr>
      </p:pic>
    </p:spTree>
    <p:extLst>
      <p:ext uri="{BB962C8B-B14F-4D97-AF65-F5344CB8AC3E}">
        <p14:creationId xmlns:p14="http://schemas.microsoft.com/office/powerpoint/2010/main" val="2352829514"/>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advTm="5584"/>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
          <p:cNvGrpSpPr>
            <a:grpSpLocks/>
          </p:cNvGrpSpPr>
          <p:nvPr/>
        </p:nvGrpSpPr>
        <p:grpSpPr bwMode="auto">
          <a:xfrm>
            <a:off x="0" y="0"/>
            <a:ext cx="9144000" cy="1052513"/>
            <a:chOff x="0" y="0"/>
            <a:chExt cx="5760" cy="663"/>
          </a:xfrm>
        </p:grpSpPr>
        <p:sp>
          <p:nvSpPr>
            <p:cNvPr id="8"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9"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57346" name="Rectangle 2"/>
          <p:cNvSpPr>
            <a:spLocks noGrp="1" noChangeArrowheads="1"/>
          </p:cNvSpPr>
          <p:nvPr>
            <p:ph type="title"/>
          </p:nvPr>
        </p:nvSpPr>
        <p:spPr>
          <a:xfrm>
            <a:off x="395536" y="15748"/>
            <a:ext cx="8229600" cy="1143000"/>
          </a:xfrm>
        </p:spPr>
        <p:txBody>
          <a:bodyPr/>
          <a:lstStyle/>
          <a:p>
            <a:pPr algn="ctr">
              <a:defRPr/>
            </a:pPr>
            <a:r>
              <a:rPr lang="ja-JP" altLang="en-US" dirty="0">
                <a:solidFill>
                  <a:schemeClr val="bg1"/>
                </a:solidFill>
              </a:rPr>
              <a:t>実習の流れ</a:t>
            </a:r>
            <a:endParaRPr lang="en-US" altLang="ja-JP" dirty="0">
              <a:solidFill>
                <a:schemeClr val="bg1"/>
              </a:solidFill>
            </a:endParaRPr>
          </a:p>
        </p:txBody>
      </p:sp>
      <p:sp>
        <p:nvSpPr>
          <p:cNvPr id="284678"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110C6FD-D4DD-48C3-89A9-975EAB785779}" type="slidenum">
              <a:rPr lang="ja-JP" altLang="en-US" smtClean="0"/>
              <a:pPr/>
              <a:t>21</a:t>
            </a:fld>
            <a:endParaRPr lang="en-US" altLang="ja-JP"/>
          </a:p>
        </p:txBody>
      </p:sp>
      <p:sp>
        <p:nvSpPr>
          <p:cNvPr id="20" name="正方形/長方形 19"/>
          <p:cNvSpPr/>
          <p:nvPr/>
        </p:nvSpPr>
        <p:spPr>
          <a:xfrm>
            <a:off x="2328636" y="1959970"/>
            <a:ext cx="2062994" cy="3871520"/>
          </a:xfrm>
          <a:prstGeom prst="rect">
            <a:avLst/>
          </a:prstGeom>
          <a:solidFill>
            <a:srgbClr val="99CC00"/>
          </a:solidFill>
          <a:ln>
            <a:solidFill>
              <a:srgbClr val="99CC00"/>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lang="ja-JP" altLang="en-US">
              <a:solidFill>
                <a:srgbClr val="FFFFFF"/>
              </a:solidFill>
            </a:endParaRPr>
          </a:p>
        </p:txBody>
      </p:sp>
      <p:sp>
        <p:nvSpPr>
          <p:cNvPr id="19" name="正方形/長方形 18"/>
          <p:cNvSpPr/>
          <p:nvPr/>
        </p:nvSpPr>
        <p:spPr>
          <a:xfrm>
            <a:off x="4483689" y="1959970"/>
            <a:ext cx="2062994" cy="3871520"/>
          </a:xfrm>
          <a:prstGeom prst="rect">
            <a:avLst/>
          </a:prstGeom>
          <a:solidFill>
            <a:srgbClr val="009999"/>
          </a:solidFill>
          <a:ln>
            <a:solidFill>
              <a:srgbClr val="009999"/>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ja-JP" altLang="en-US">
              <a:solidFill>
                <a:srgbClr val="FFFFFF"/>
              </a:solidFill>
            </a:endParaRPr>
          </a:p>
        </p:txBody>
      </p:sp>
      <p:cxnSp>
        <p:nvCxnSpPr>
          <p:cNvPr id="21" name="直線コネクタ 20"/>
          <p:cNvCxnSpPr/>
          <p:nvPr/>
        </p:nvCxnSpPr>
        <p:spPr>
          <a:xfrm>
            <a:off x="788005" y="5626016"/>
            <a:ext cx="6238875"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22" name="直線コネクタ 21"/>
          <p:cNvCxnSpPr/>
          <p:nvPr/>
        </p:nvCxnSpPr>
        <p:spPr>
          <a:xfrm>
            <a:off x="788005" y="4482535"/>
            <a:ext cx="6238875"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23" name="直線コネクタ 22"/>
          <p:cNvCxnSpPr/>
          <p:nvPr/>
        </p:nvCxnSpPr>
        <p:spPr>
          <a:xfrm>
            <a:off x="788005" y="3256023"/>
            <a:ext cx="6238875"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24" name="直線コネクタ 23"/>
          <p:cNvCxnSpPr/>
          <p:nvPr/>
        </p:nvCxnSpPr>
        <p:spPr>
          <a:xfrm>
            <a:off x="788005" y="2078386"/>
            <a:ext cx="6238875"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sp>
        <p:nvSpPr>
          <p:cNvPr id="25" name="テキスト ボックス 24"/>
          <p:cNvSpPr txBox="1"/>
          <p:nvPr/>
        </p:nvSpPr>
        <p:spPr>
          <a:xfrm>
            <a:off x="788005" y="1268761"/>
            <a:ext cx="1415772" cy="461665"/>
          </a:xfrm>
          <a:prstGeom prst="rect">
            <a:avLst/>
          </a:prstGeom>
          <a:noFill/>
          <a:effectLst/>
        </p:spPr>
        <p:txBody>
          <a:bodyPr wrap="none" rtlCol="0">
            <a:spAutoFit/>
          </a:bodyPr>
          <a:lstStyle/>
          <a:p>
            <a:r>
              <a:rPr lang="ja-JP" altLang="en-US" sz="2400" dirty="0">
                <a:solidFill>
                  <a:srgbClr val="000000"/>
                </a:solidFill>
              </a:rPr>
              <a:t>現状把握</a:t>
            </a:r>
          </a:p>
        </p:txBody>
      </p:sp>
      <p:sp>
        <p:nvSpPr>
          <p:cNvPr id="26" name="テキスト ボックス 25"/>
          <p:cNvSpPr txBox="1"/>
          <p:nvPr/>
        </p:nvSpPr>
        <p:spPr>
          <a:xfrm>
            <a:off x="788005" y="2421286"/>
            <a:ext cx="1415772" cy="461665"/>
          </a:xfrm>
          <a:prstGeom prst="rect">
            <a:avLst/>
          </a:prstGeom>
          <a:noFill/>
          <a:effectLst/>
        </p:spPr>
        <p:txBody>
          <a:bodyPr wrap="none" rtlCol="0">
            <a:spAutoFit/>
          </a:bodyPr>
          <a:lstStyle/>
          <a:p>
            <a:r>
              <a:rPr lang="ja-JP" altLang="en-US" sz="2400" dirty="0">
                <a:solidFill>
                  <a:srgbClr val="000000"/>
                </a:solidFill>
              </a:rPr>
              <a:t>実態調査</a:t>
            </a:r>
          </a:p>
        </p:txBody>
      </p:sp>
      <p:sp>
        <p:nvSpPr>
          <p:cNvPr id="27" name="テキスト ボックス 26"/>
          <p:cNvSpPr txBox="1"/>
          <p:nvPr/>
        </p:nvSpPr>
        <p:spPr>
          <a:xfrm>
            <a:off x="788005" y="3674410"/>
            <a:ext cx="800219" cy="461665"/>
          </a:xfrm>
          <a:prstGeom prst="rect">
            <a:avLst/>
          </a:prstGeom>
          <a:noFill/>
          <a:effectLst/>
        </p:spPr>
        <p:txBody>
          <a:bodyPr wrap="none" rtlCol="0">
            <a:spAutoFit/>
          </a:bodyPr>
          <a:lstStyle/>
          <a:p>
            <a:r>
              <a:rPr lang="ja-JP" altLang="en-US" sz="2400" dirty="0">
                <a:solidFill>
                  <a:srgbClr val="000000"/>
                </a:solidFill>
              </a:rPr>
              <a:t>提案</a:t>
            </a:r>
          </a:p>
        </p:txBody>
      </p:sp>
      <p:sp>
        <p:nvSpPr>
          <p:cNvPr id="28" name="テキスト ボックス 27"/>
          <p:cNvSpPr txBox="1"/>
          <p:nvPr/>
        </p:nvSpPr>
        <p:spPr>
          <a:xfrm>
            <a:off x="788005" y="4771248"/>
            <a:ext cx="800219" cy="461665"/>
          </a:xfrm>
          <a:prstGeom prst="rect">
            <a:avLst/>
          </a:prstGeom>
          <a:noFill/>
          <a:effectLst/>
        </p:spPr>
        <p:txBody>
          <a:bodyPr wrap="none" rtlCol="0">
            <a:spAutoFit/>
          </a:bodyPr>
          <a:lstStyle/>
          <a:p>
            <a:r>
              <a:rPr lang="ja-JP" altLang="en-US" sz="2400" dirty="0">
                <a:solidFill>
                  <a:srgbClr val="000000"/>
                </a:solidFill>
              </a:rPr>
              <a:t>評価</a:t>
            </a:r>
          </a:p>
        </p:txBody>
      </p:sp>
      <p:sp>
        <p:nvSpPr>
          <p:cNvPr id="29" name="角丸四角形 28"/>
          <p:cNvSpPr/>
          <p:nvPr/>
        </p:nvSpPr>
        <p:spPr>
          <a:xfrm>
            <a:off x="2486630" y="1268760"/>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既存研究レビュー</a:t>
            </a:r>
          </a:p>
        </p:txBody>
      </p:sp>
      <p:sp>
        <p:nvSpPr>
          <p:cNvPr id="38" name="角丸四角形 37"/>
          <p:cNvSpPr/>
          <p:nvPr/>
        </p:nvSpPr>
        <p:spPr>
          <a:xfrm>
            <a:off x="2530121" y="6045802"/>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考察・まとめ</a:t>
            </a:r>
          </a:p>
        </p:txBody>
      </p:sp>
      <p:grpSp>
        <p:nvGrpSpPr>
          <p:cNvPr id="3" name="図形グループ 2"/>
          <p:cNvGrpSpPr/>
          <p:nvPr/>
        </p:nvGrpSpPr>
        <p:grpSpPr>
          <a:xfrm>
            <a:off x="4660848" y="2271932"/>
            <a:ext cx="1809750" cy="3190778"/>
            <a:chOff x="3059832" y="2243486"/>
            <a:chExt cx="1809750" cy="3190778"/>
          </a:xfrm>
        </p:grpSpPr>
        <p:sp>
          <p:nvSpPr>
            <p:cNvPr id="30" name="角丸四角形 29"/>
            <p:cNvSpPr/>
            <p:nvPr/>
          </p:nvSpPr>
          <p:spPr>
            <a:xfrm>
              <a:off x="3059833" y="2243486"/>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sz="1600" dirty="0">
                  <a:solidFill>
                    <a:srgbClr val="000000"/>
                  </a:solidFill>
                </a:rPr>
                <a:t>インタビュー調査</a:t>
              </a:r>
              <a:endParaRPr lang="en-US" altLang="ja-JP" sz="1600" dirty="0">
                <a:solidFill>
                  <a:srgbClr val="000000"/>
                </a:solidFill>
              </a:endParaRPr>
            </a:p>
            <a:p>
              <a:pPr algn="ctr"/>
              <a:r>
                <a:rPr lang="ja-JP" altLang="en-US" sz="1000" dirty="0">
                  <a:solidFill>
                    <a:srgbClr val="000000"/>
                  </a:solidFill>
                </a:rPr>
                <a:t>ヤマト運輸本社・営業所・</a:t>
              </a:r>
              <a:endParaRPr lang="en-US" altLang="ja-JP" sz="1000" dirty="0">
                <a:solidFill>
                  <a:srgbClr val="000000"/>
                </a:solidFill>
              </a:endParaRPr>
            </a:p>
            <a:p>
              <a:pPr algn="ctr"/>
              <a:r>
                <a:rPr lang="ja-JP" altLang="en-US" sz="1000" dirty="0">
                  <a:solidFill>
                    <a:srgbClr val="000000"/>
                  </a:solidFill>
                </a:rPr>
                <a:t>ドライバー・国交省・環境省・宇都宮大・筑波大　他</a:t>
              </a:r>
            </a:p>
          </p:txBody>
        </p:sp>
        <p:sp>
          <p:nvSpPr>
            <p:cNvPr id="32" name="角丸四角形 31"/>
            <p:cNvSpPr/>
            <p:nvPr/>
          </p:nvSpPr>
          <p:spPr>
            <a:xfrm>
              <a:off x="3059832" y="3611623"/>
              <a:ext cx="1809749" cy="593724"/>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宅配ロッカー</a:t>
              </a:r>
              <a:endParaRPr lang="en-US" altLang="ja-JP" dirty="0">
                <a:solidFill>
                  <a:srgbClr val="000000"/>
                </a:solidFill>
              </a:endParaRPr>
            </a:p>
            <a:p>
              <a:pPr algn="ctr"/>
              <a:r>
                <a:rPr lang="ja-JP" altLang="en-US" sz="1200" dirty="0">
                  <a:solidFill>
                    <a:srgbClr val="000000"/>
                  </a:solidFill>
                </a:rPr>
                <a:t>の設置検討</a:t>
              </a:r>
            </a:p>
          </p:txBody>
        </p:sp>
        <p:sp>
          <p:nvSpPr>
            <p:cNvPr id="35" name="角丸四角形 34"/>
            <p:cNvSpPr/>
            <p:nvPr/>
          </p:nvSpPr>
          <p:spPr>
            <a:xfrm>
              <a:off x="3059833" y="4672265"/>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報告</a:t>
              </a:r>
              <a:endParaRPr lang="en-US" altLang="ja-JP" dirty="0">
                <a:solidFill>
                  <a:srgbClr val="000000"/>
                </a:solidFill>
              </a:endParaRPr>
            </a:p>
            <a:p>
              <a:pPr algn="ctr"/>
              <a:r>
                <a:rPr lang="ja-JP" altLang="en-US" sz="1100" dirty="0">
                  <a:solidFill>
                    <a:srgbClr val="000000"/>
                  </a:solidFill>
                </a:rPr>
                <a:t>ヤマト運輸本社・営業所・国交省・環境省・筑波大学</a:t>
              </a:r>
              <a:endParaRPr lang="en-US" altLang="ja-JP" sz="1100" dirty="0">
                <a:solidFill>
                  <a:srgbClr val="000000"/>
                </a:solidFill>
              </a:endParaRPr>
            </a:p>
          </p:txBody>
        </p:sp>
      </p:grpSp>
      <p:sp>
        <p:nvSpPr>
          <p:cNvPr id="46" name="テキスト ボックス 45"/>
          <p:cNvSpPr txBox="1"/>
          <p:nvPr/>
        </p:nvSpPr>
        <p:spPr>
          <a:xfrm>
            <a:off x="6546683" y="1319977"/>
            <a:ext cx="532493" cy="369332"/>
          </a:xfrm>
          <a:prstGeom prst="rect">
            <a:avLst/>
          </a:prstGeom>
          <a:noFill/>
          <a:effectLst/>
        </p:spPr>
        <p:txBody>
          <a:bodyPr wrap="none" rtlCol="0">
            <a:spAutoFit/>
          </a:bodyPr>
          <a:lstStyle/>
          <a:p>
            <a:r>
              <a:rPr lang="en-US" altLang="ja-JP" dirty="0">
                <a:solidFill>
                  <a:srgbClr val="000000"/>
                </a:solidFill>
              </a:rPr>
              <a:t>4</a:t>
            </a:r>
            <a:r>
              <a:rPr lang="ja-JP" altLang="en-US" dirty="0">
                <a:solidFill>
                  <a:srgbClr val="000000"/>
                </a:solidFill>
              </a:rPr>
              <a:t>月</a:t>
            </a:r>
          </a:p>
        </p:txBody>
      </p:sp>
      <p:sp>
        <p:nvSpPr>
          <p:cNvPr id="47" name="テキスト ボックス 46"/>
          <p:cNvSpPr txBox="1"/>
          <p:nvPr/>
        </p:nvSpPr>
        <p:spPr>
          <a:xfrm>
            <a:off x="6546683" y="2359154"/>
            <a:ext cx="545317" cy="584776"/>
          </a:xfrm>
          <a:prstGeom prst="rect">
            <a:avLst/>
          </a:prstGeom>
          <a:noFill/>
          <a:effectLst/>
        </p:spPr>
        <p:txBody>
          <a:bodyPr wrap="none" rtlCol="0">
            <a:spAutoFit/>
          </a:bodyPr>
          <a:lstStyle/>
          <a:p>
            <a:pPr algn="ctr"/>
            <a:r>
              <a:rPr lang="en-US" altLang="ja-JP" dirty="0">
                <a:solidFill>
                  <a:srgbClr val="000000"/>
                </a:solidFill>
              </a:rPr>
              <a:t>5</a:t>
            </a:r>
            <a:r>
              <a:rPr lang="ja-JP" altLang="en-US" dirty="0">
                <a:solidFill>
                  <a:srgbClr val="000000"/>
                </a:solidFill>
              </a:rPr>
              <a:t>月</a:t>
            </a:r>
            <a:endParaRPr lang="en-US" altLang="ja-JP" dirty="0">
              <a:solidFill>
                <a:srgbClr val="000000"/>
              </a:solidFill>
            </a:endParaRPr>
          </a:p>
          <a:p>
            <a:pPr algn="ctr"/>
            <a:r>
              <a:rPr lang="ja-JP" altLang="en-US" sz="1400" dirty="0">
                <a:solidFill>
                  <a:srgbClr val="000000"/>
                </a:solidFill>
              </a:rPr>
              <a:t>上旬</a:t>
            </a:r>
          </a:p>
        </p:txBody>
      </p:sp>
      <p:sp>
        <p:nvSpPr>
          <p:cNvPr id="48" name="テキスト ボックス 47"/>
          <p:cNvSpPr txBox="1"/>
          <p:nvPr/>
        </p:nvSpPr>
        <p:spPr>
          <a:xfrm>
            <a:off x="6546683" y="3798394"/>
            <a:ext cx="545317" cy="584776"/>
          </a:xfrm>
          <a:prstGeom prst="rect">
            <a:avLst/>
          </a:prstGeom>
          <a:noFill/>
          <a:effectLst/>
        </p:spPr>
        <p:txBody>
          <a:bodyPr wrap="none" rtlCol="0">
            <a:spAutoFit/>
          </a:bodyPr>
          <a:lstStyle/>
          <a:p>
            <a:pPr algn="ctr"/>
            <a:r>
              <a:rPr lang="en-US" altLang="ja-JP" dirty="0">
                <a:solidFill>
                  <a:srgbClr val="000000"/>
                </a:solidFill>
              </a:rPr>
              <a:t>5</a:t>
            </a:r>
            <a:r>
              <a:rPr lang="ja-JP" altLang="en-US" dirty="0">
                <a:solidFill>
                  <a:srgbClr val="000000"/>
                </a:solidFill>
              </a:rPr>
              <a:t>月</a:t>
            </a:r>
            <a:endParaRPr lang="en-US" altLang="ja-JP" dirty="0">
              <a:solidFill>
                <a:srgbClr val="000000"/>
              </a:solidFill>
            </a:endParaRPr>
          </a:p>
          <a:p>
            <a:pPr algn="ctr"/>
            <a:r>
              <a:rPr lang="ja-JP" altLang="en-US" sz="1400" dirty="0">
                <a:solidFill>
                  <a:srgbClr val="000000"/>
                </a:solidFill>
              </a:rPr>
              <a:t>下旬</a:t>
            </a:r>
          </a:p>
        </p:txBody>
      </p:sp>
      <p:sp>
        <p:nvSpPr>
          <p:cNvPr id="49" name="テキスト ボックス 48"/>
          <p:cNvSpPr txBox="1"/>
          <p:nvPr/>
        </p:nvSpPr>
        <p:spPr>
          <a:xfrm>
            <a:off x="6553095" y="4863581"/>
            <a:ext cx="532493" cy="369332"/>
          </a:xfrm>
          <a:prstGeom prst="rect">
            <a:avLst/>
          </a:prstGeom>
          <a:noFill/>
          <a:effectLst/>
        </p:spPr>
        <p:txBody>
          <a:bodyPr wrap="none" rtlCol="0">
            <a:spAutoFit/>
          </a:bodyPr>
          <a:lstStyle/>
          <a:p>
            <a:pPr algn="ctr"/>
            <a:r>
              <a:rPr lang="en-US" altLang="ja-JP" dirty="0">
                <a:solidFill>
                  <a:srgbClr val="000000"/>
                </a:solidFill>
              </a:rPr>
              <a:t>6</a:t>
            </a:r>
            <a:r>
              <a:rPr lang="ja-JP" altLang="en-US" dirty="0">
                <a:solidFill>
                  <a:srgbClr val="000000"/>
                </a:solidFill>
              </a:rPr>
              <a:t>月</a:t>
            </a:r>
            <a:endParaRPr lang="en-US" altLang="ja-JP" dirty="0">
              <a:solidFill>
                <a:srgbClr val="000000"/>
              </a:solidFill>
            </a:endParaRPr>
          </a:p>
        </p:txBody>
      </p:sp>
      <p:sp>
        <p:nvSpPr>
          <p:cNvPr id="50" name="正方形/長方形 49"/>
          <p:cNvSpPr/>
          <p:nvPr/>
        </p:nvSpPr>
        <p:spPr>
          <a:xfrm>
            <a:off x="2198598" y="1772816"/>
            <a:ext cx="788045" cy="347960"/>
          </a:xfrm>
          <a:prstGeom prst="rect">
            <a:avLst/>
          </a:prstGeom>
          <a:solidFill>
            <a:srgbClr val="99CC00"/>
          </a:solidFill>
          <a:ln>
            <a:solidFill>
              <a:srgbClr val="99CC00"/>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ja-JP" altLang="en-US" dirty="0">
                <a:solidFill>
                  <a:srgbClr val="FFFFFF"/>
                </a:solidFill>
              </a:rPr>
              <a:t>学生</a:t>
            </a:r>
          </a:p>
        </p:txBody>
      </p:sp>
      <p:sp>
        <p:nvSpPr>
          <p:cNvPr id="51" name="正方形/長方形 50"/>
          <p:cNvSpPr/>
          <p:nvPr/>
        </p:nvSpPr>
        <p:spPr>
          <a:xfrm>
            <a:off x="5510966" y="1772816"/>
            <a:ext cx="1497724" cy="347960"/>
          </a:xfrm>
          <a:prstGeom prst="rect">
            <a:avLst/>
          </a:prstGeom>
          <a:solidFill>
            <a:srgbClr val="009999"/>
          </a:solidFill>
          <a:ln>
            <a:solidFill>
              <a:srgbClr val="009999"/>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dirty="0">
                <a:solidFill>
                  <a:srgbClr val="FFFFFF"/>
                </a:solidFill>
              </a:rPr>
              <a:t>大学システム</a:t>
            </a:r>
          </a:p>
        </p:txBody>
      </p:sp>
      <p:grpSp>
        <p:nvGrpSpPr>
          <p:cNvPr id="6" name="図形グループ 5"/>
          <p:cNvGrpSpPr/>
          <p:nvPr/>
        </p:nvGrpSpPr>
        <p:grpSpPr>
          <a:xfrm>
            <a:off x="2393430" y="2297956"/>
            <a:ext cx="1809749" cy="3725106"/>
            <a:chOff x="5107707" y="2243486"/>
            <a:chExt cx="1809749" cy="3725106"/>
          </a:xfrm>
        </p:grpSpPr>
        <p:sp>
          <p:nvSpPr>
            <p:cNvPr id="34" name="下矢印 33"/>
            <p:cNvSpPr/>
            <p:nvPr/>
          </p:nvSpPr>
          <p:spPr>
            <a:xfrm>
              <a:off x="5399229" y="3067446"/>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sp>
          <p:nvSpPr>
            <p:cNvPr id="31" name="角丸四角形 30"/>
            <p:cNvSpPr/>
            <p:nvPr/>
          </p:nvSpPr>
          <p:spPr>
            <a:xfrm>
              <a:off x="5107707" y="2243486"/>
              <a:ext cx="1793874"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solidFill>
                    <a:srgbClr val="000000"/>
                  </a:solidFill>
                </a:rPr>
                <a:t> </a:t>
              </a:r>
              <a:r>
                <a:rPr lang="ja-JP" altLang="en-US" dirty="0">
                  <a:solidFill>
                    <a:srgbClr val="000000"/>
                  </a:solidFill>
                </a:rPr>
                <a:t>アンケート</a:t>
              </a:r>
              <a:r>
                <a:rPr lang="en-US" altLang="ja-JP" dirty="0">
                  <a:solidFill>
                    <a:srgbClr val="000000"/>
                  </a:solidFill>
                </a:rPr>
                <a:t>①</a:t>
              </a:r>
            </a:p>
            <a:p>
              <a:pPr algn="ctr"/>
              <a:r>
                <a:rPr lang="ja-JP" altLang="en-US" sz="1200" dirty="0">
                  <a:solidFill>
                    <a:srgbClr val="000000"/>
                  </a:solidFill>
                </a:rPr>
                <a:t>筑波大学生</a:t>
              </a:r>
            </a:p>
          </p:txBody>
        </p:sp>
        <p:sp>
          <p:nvSpPr>
            <p:cNvPr id="33" name="角丸四角形 32"/>
            <p:cNvSpPr/>
            <p:nvPr/>
          </p:nvSpPr>
          <p:spPr>
            <a:xfrm>
              <a:off x="5107707" y="3611623"/>
              <a:ext cx="1809749" cy="593724"/>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en-US" altLang="ja-JP" dirty="0">
                  <a:solidFill>
                    <a:srgbClr val="000000"/>
                  </a:solidFill>
                </a:rPr>
                <a:t>Communication</a:t>
              </a:r>
            </a:p>
            <a:p>
              <a:pPr algn="ctr"/>
              <a:r>
                <a:rPr lang="en-US" altLang="ja-JP" dirty="0">
                  <a:solidFill>
                    <a:srgbClr val="000000"/>
                  </a:solidFill>
                </a:rPr>
                <a:t>Tool</a:t>
              </a:r>
              <a:r>
                <a:rPr lang="ja-JP" altLang="en-US" dirty="0">
                  <a:solidFill>
                    <a:srgbClr val="000000"/>
                  </a:solidFill>
                </a:rPr>
                <a:t>　</a:t>
              </a:r>
              <a:r>
                <a:rPr lang="ja-JP" altLang="en-US" sz="1200" dirty="0">
                  <a:solidFill>
                    <a:srgbClr val="000000"/>
                  </a:solidFill>
                </a:rPr>
                <a:t>作成</a:t>
              </a:r>
              <a:endParaRPr lang="en-US" altLang="ja-JP" sz="1600" dirty="0">
                <a:solidFill>
                  <a:srgbClr val="000000"/>
                </a:solidFill>
              </a:endParaRPr>
            </a:p>
          </p:txBody>
        </p:sp>
        <p:sp>
          <p:nvSpPr>
            <p:cNvPr id="36" name="角丸四角形 35"/>
            <p:cNvSpPr/>
            <p:nvPr/>
          </p:nvSpPr>
          <p:spPr>
            <a:xfrm>
              <a:off x="5107707" y="4672265"/>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en-US" altLang="ja-JP" dirty="0">
                  <a:solidFill>
                    <a:srgbClr val="000000"/>
                  </a:solidFill>
                </a:rPr>
                <a:t> </a:t>
              </a:r>
              <a:r>
                <a:rPr lang="ja-JP" altLang="en-US" dirty="0">
                  <a:solidFill>
                    <a:srgbClr val="000000"/>
                  </a:solidFill>
                </a:rPr>
                <a:t>アンケート</a:t>
              </a:r>
              <a:r>
                <a:rPr lang="en-US" altLang="ja-JP" dirty="0">
                  <a:solidFill>
                    <a:srgbClr val="000000"/>
                  </a:solidFill>
                </a:rPr>
                <a:t>②</a:t>
              </a:r>
            </a:p>
            <a:p>
              <a:pPr algn="ctr"/>
              <a:r>
                <a:rPr lang="ja-JP" altLang="en-US" sz="1200" dirty="0">
                  <a:solidFill>
                    <a:srgbClr val="000000"/>
                  </a:solidFill>
                </a:rPr>
                <a:t>筑波大学生</a:t>
              </a:r>
              <a:endParaRPr lang="en-US" altLang="ja-JP" sz="1200" dirty="0">
                <a:solidFill>
                  <a:srgbClr val="000000"/>
                </a:solidFill>
              </a:endParaRPr>
            </a:p>
            <a:p>
              <a:pPr algn="ctr"/>
              <a:r>
                <a:rPr lang="en-US" altLang="ja-JP" sz="1200" dirty="0">
                  <a:solidFill>
                    <a:srgbClr val="000000"/>
                  </a:solidFill>
                </a:rPr>
                <a:t>Communication Tool</a:t>
              </a:r>
              <a:r>
                <a:rPr lang="ja-JP" altLang="en-US" sz="1200" dirty="0">
                  <a:solidFill>
                    <a:srgbClr val="000000"/>
                  </a:solidFill>
                </a:rPr>
                <a:t>実験</a:t>
              </a:r>
            </a:p>
          </p:txBody>
        </p:sp>
        <p:sp>
          <p:nvSpPr>
            <p:cNvPr id="37" name="下矢印 36"/>
            <p:cNvSpPr/>
            <p:nvPr/>
          </p:nvSpPr>
          <p:spPr>
            <a:xfrm>
              <a:off x="5399229" y="5495229"/>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grpSp>
      <p:sp>
        <p:nvSpPr>
          <p:cNvPr id="2" name="矢印: 下 1"/>
          <p:cNvSpPr/>
          <p:nvPr/>
        </p:nvSpPr>
        <p:spPr>
          <a:xfrm>
            <a:off x="7812000" y="1730425"/>
            <a:ext cx="540000" cy="4101065"/>
          </a:xfrm>
          <a:prstGeom prst="downArrow">
            <a:avLst>
              <a:gd name="adj1" fmla="val 50000"/>
              <a:gd name="adj2" fmla="val 162889"/>
            </a:avLst>
          </a:prstGeom>
          <a:solidFill>
            <a:srgbClr val="FF99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78162595"/>
      </p:ext>
    </p:extLst>
  </p:cSld>
  <p:clrMapOvr>
    <a:masterClrMapping/>
  </p:clrMapOvr>
  <p:transition xmlns:p14="http://schemas.microsoft.com/office/powerpoint/2010/main" spd="slow" advTm="8979"/>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
          <p:cNvGrpSpPr>
            <a:grpSpLocks/>
          </p:cNvGrpSpPr>
          <p:nvPr/>
        </p:nvGrpSpPr>
        <p:grpSpPr bwMode="auto">
          <a:xfrm>
            <a:off x="0" y="0"/>
            <a:ext cx="9144000" cy="1052513"/>
            <a:chOff x="0" y="0"/>
            <a:chExt cx="5760" cy="663"/>
          </a:xfrm>
        </p:grpSpPr>
        <p:sp>
          <p:nvSpPr>
            <p:cNvPr id="8"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9"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57346" name="Rectangle 2"/>
          <p:cNvSpPr>
            <a:spLocks noGrp="1" noChangeArrowheads="1"/>
          </p:cNvSpPr>
          <p:nvPr>
            <p:ph type="title"/>
          </p:nvPr>
        </p:nvSpPr>
        <p:spPr>
          <a:xfrm>
            <a:off x="395536" y="15748"/>
            <a:ext cx="8229600" cy="1143000"/>
          </a:xfrm>
        </p:spPr>
        <p:txBody>
          <a:bodyPr/>
          <a:lstStyle/>
          <a:p>
            <a:pPr algn="ctr">
              <a:defRPr/>
            </a:pPr>
            <a:r>
              <a:rPr lang="ja-JP" altLang="en-US" dirty="0">
                <a:solidFill>
                  <a:schemeClr val="bg1"/>
                </a:solidFill>
              </a:rPr>
              <a:t>実習の流れ</a:t>
            </a:r>
            <a:endParaRPr lang="en-US" altLang="ja-JP" dirty="0">
              <a:solidFill>
                <a:schemeClr val="bg1"/>
              </a:solidFill>
            </a:endParaRPr>
          </a:p>
        </p:txBody>
      </p:sp>
      <p:sp>
        <p:nvSpPr>
          <p:cNvPr id="284678"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110C6FD-D4DD-48C3-89A9-975EAB785779}" type="slidenum">
              <a:rPr lang="ja-JP" altLang="en-US" smtClean="0"/>
              <a:pPr/>
              <a:t>22</a:t>
            </a:fld>
            <a:endParaRPr lang="en-US" altLang="ja-JP"/>
          </a:p>
        </p:txBody>
      </p:sp>
      <p:sp>
        <p:nvSpPr>
          <p:cNvPr id="57360" name="角丸四角形吹き出し 57359"/>
          <p:cNvSpPr/>
          <p:nvPr/>
        </p:nvSpPr>
        <p:spPr>
          <a:xfrm>
            <a:off x="5364088" y="1196752"/>
            <a:ext cx="3672408" cy="1800200"/>
          </a:xfrm>
          <a:prstGeom prst="wedgeRoundRectCallout">
            <a:avLst>
              <a:gd name="adj1" fmla="val -68495"/>
              <a:gd name="adj2" fmla="val -29057"/>
              <a:gd name="adj3" fmla="val 16667"/>
            </a:avLst>
          </a:prstGeom>
          <a:solidFill>
            <a:srgbClr val="D9D9D9"/>
          </a:solidFill>
          <a:ln w="38100" cmpd="sng">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2800" dirty="0">
                <a:solidFill>
                  <a:srgbClr val="000000"/>
                </a:solidFill>
              </a:rPr>
              <a:t>再配達問題の</a:t>
            </a:r>
            <a:endParaRPr lang="en-US" altLang="ja-JP" sz="2800" dirty="0">
              <a:solidFill>
                <a:srgbClr val="000000"/>
              </a:solidFill>
            </a:endParaRPr>
          </a:p>
          <a:p>
            <a:pPr algn="ctr"/>
            <a:r>
              <a:rPr lang="ja-JP" altLang="en-US" sz="2800" dirty="0">
                <a:solidFill>
                  <a:srgbClr val="000000"/>
                </a:solidFill>
              </a:rPr>
              <a:t>既存研究・記事を</a:t>
            </a:r>
            <a:endParaRPr lang="en-US" altLang="ja-JP" sz="2800" dirty="0">
              <a:solidFill>
                <a:srgbClr val="000000"/>
              </a:solidFill>
            </a:endParaRPr>
          </a:p>
          <a:p>
            <a:pPr algn="ctr"/>
            <a:r>
              <a:rPr lang="ja-JP" altLang="en-US" sz="2800" b="1" dirty="0">
                <a:solidFill>
                  <a:srgbClr val="FF9900"/>
                </a:solidFill>
              </a:rPr>
              <a:t>調査・整理</a:t>
            </a:r>
          </a:p>
        </p:txBody>
      </p:sp>
      <p:grpSp>
        <p:nvGrpSpPr>
          <p:cNvPr id="18" name="グループ化 17"/>
          <p:cNvGrpSpPr/>
          <p:nvPr/>
        </p:nvGrpSpPr>
        <p:grpSpPr>
          <a:xfrm>
            <a:off x="-21594" y="1119189"/>
            <a:ext cx="5097653" cy="5460286"/>
            <a:chOff x="-21594" y="1119189"/>
            <a:chExt cx="5097653" cy="5460286"/>
          </a:xfrm>
        </p:grpSpPr>
        <p:sp>
          <p:nvSpPr>
            <p:cNvPr id="47" name="正方形/長方形 46"/>
            <p:cNvSpPr/>
            <p:nvPr/>
          </p:nvSpPr>
          <p:spPr>
            <a:xfrm>
              <a:off x="377815" y="2031978"/>
              <a:ext cx="2062994" cy="3871520"/>
            </a:xfrm>
            <a:prstGeom prst="rect">
              <a:avLst/>
            </a:prstGeom>
            <a:solidFill>
              <a:srgbClr val="99CC00"/>
            </a:solidFill>
            <a:ln>
              <a:solidFill>
                <a:srgbClr val="99CC00"/>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lang="ja-JP" altLang="en-US">
                <a:solidFill>
                  <a:srgbClr val="FFFFFF"/>
                </a:solidFill>
              </a:endParaRPr>
            </a:p>
          </p:txBody>
        </p:sp>
        <p:sp>
          <p:nvSpPr>
            <p:cNvPr id="48" name="正方形/長方形 47"/>
            <p:cNvSpPr/>
            <p:nvPr/>
          </p:nvSpPr>
          <p:spPr>
            <a:xfrm>
              <a:off x="2532868" y="2031978"/>
              <a:ext cx="2062994" cy="3871520"/>
            </a:xfrm>
            <a:prstGeom prst="rect">
              <a:avLst/>
            </a:prstGeom>
            <a:solidFill>
              <a:srgbClr val="009999"/>
            </a:solidFill>
            <a:ln>
              <a:solidFill>
                <a:srgbClr val="009999"/>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ja-JP" altLang="en-US">
                <a:solidFill>
                  <a:srgbClr val="FFFFFF"/>
                </a:solidFill>
              </a:endParaRPr>
            </a:p>
          </p:txBody>
        </p:sp>
        <p:cxnSp>
          <p:nvCxnSpPr>
            <p:cNvPr id="49" name="直線コネクタ 48"/>
            <p:cNvCxnSpPr/>
            <p:nvPr/>
          </p:nvCxnSpPr>
          <p:spPr>
            <a:xfrm>
              <a:off x="103761" y="5698024"/>
              <a:ext cx="4972298"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59" name="直線コネクタ 58"/>
            <p:cNvCxnSpPr/>
            <p:nvPr/>
          </p:nvCxnSpPr>
          <p:spPr>
            <a:xfrm>
              <a:off x="31753" y="4554543"/>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60" name="直線コネクタ 59"/>
            <p:cNvCxnSpPr/>
            <p:nvPr/>
          </p:nvCxnSpPr>
          <p:spPr>
            <a:xfrm>
              <a:off x="31753" y="3328031"/>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61" name="直線コネクタ 60"/>
            <p:cNvCxnSpPr/>
            <p:nvPr/>
          </p:nvCxnSpPr>
          <p:spPr>
            <a:xfrm>
              <a:off x="31753" y="2150394"/>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sp>
          <p:nvSpPr>
            <p:cNvPr id="63" name="角丸四角形 62"/>
            <p:cNvSpPr/>
            <p:nvPr/>
          </p:nvSpPr>
          <p:spPr>
            <a:xfrm>
              <a:off x="579300" y="6117810"/>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考察・まとめ</a:t>
              </a:r>
            </a:p>
          </p:txBody>
        </p:sp>
        <p:grpSp>
          <p:nvGrpSpPr>
            <p:cNvPr id="64" name="図形グループ 63"/>
            <p:cNvGrpSpPr/>
            <p:nvPr/>
          </p:nvGrpSpPr>
          <p:grpSpPr>
            <a:xfrm>
              <a:off x="2710027" y="2343940"/>
              <a:ext cx="1809750" cy="3190778"/>
              <a:chOff x="3059832" y="2243486"/>
              <a:chExt cx="1809750" cy="3190778"/>
            </a:xfrm>
          </p:grpSpPr>
          <p:sp>
            <p:nvSpPr>
              <p:cNvPr id="83" name="角丸四角形 82"/>
              <p:cNvSpPr/>
              <p:nvPr/>
            </p:nvSpPr>
            <p:spPr>
              <a:xfrm>
                <a:off x="3059833" y="2243486"/>
                <a:ext cx="1809749" cy="761999"/>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ja-JP" altLang="en-US" sz="1600" dirty="0">
                    <a:solidFill>
                      <a:srgbClr val="000000"/>
                    </a:solidFill>
                  </a:rPr>
                  <a:t>インタビュー調査</a:t>
                </a:r>
                <a:endParaRPr lang="en-US" altLang="ja-JP" sz="1600" dirty="0">
                  <a:solidFill>
                    <a:srgbClr val="000000"/>
                  </a:solidFill>
                </a:endParaRPr>
              </a:p>
              <a:p>
                <a:pPr algn="ctr"/>
                <a:r>
                  <a:rPr lang="ja-JP" altLang="en-US" sz="1000" dirty="0">
                    <a:solidFill>
                      <a:srgbClr val="000000"/>
                    </a:solidFill>
                  </a:rPr>
                  <a:t>ヤマト運輸本社・営業所・</a:t>
                </a:r>
                <a:endParaRPr lang="en-US" altLang="ja-JP" sz="1000" dirty="0">
                  <a:solidFill>
                    <a:srgbClr val="000000"/>
                  </a:solidFill>
                </a:endParaRPr>
              </a:p>
              <a:p>
                <a:pPr algn="ctr"/>
                <a:r>
                  <a:rPr lang="ja-JP" altLang="en-US" sz="1000" dirty="0">
                    <a:solidFill>
                      <a:srgbClr val="000000"/>
                    </a:solidFill>
                  </a:rPr>
                  <a:t>ドライバー・国交省・環境省・宇都宮大・筑波大　他</a:t>
                </a:r>
              </a:p>
            </p:txBody>
          </p:sp>
          <p:sp>
            <p:nvSpPr>
              <p:cNvPr id="84" name="角丸四角形 83"/>
              <p:cNvSpPr/>
              <p:nvPr/>
            </p:nvSpPr>
            <p:spPr>
              <a:xfrm>
                <a:off x="3059832" y="3611623"/>
                <a:ext cx="1809749" cy="593724"/>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宅配ロッカー</a:t>
                </a:r>
                <a:endParaRPr lang="en-US" altLang="ja-JP" dirty="0">
                  <a:solidFill>
                    <a:srgbClr val="000000"/>
                  </a:solidFill>
                </a:endParaRPr>
              </a:p>
              <a:p>
                <a:pPr algn="ctr"/>
                <a:r>
                  <a:rPr lang="ja-JP" altLang="en-US" sz="1200" dirty="0">
                    <a:solidFill>
                      <a:srgbClr val="000000"/>
                    </a:solidFill>
                  </a:rPr>
                  <a:t>の設置検討</a:t>
                </a:r>
              </a:p>
            </p:txBody>
          </p:sp>
          <p:sp>
            <p:nvSpPr>
              <p:cNvPr id="85" name="角丸四角形 84"/>
              <p:cNvSpPr/>
              <p:nvPr/>
            </p:nvSpPr>
            <p:spPr>
              <a:xfrm>
                <a:off x="3059833" y="4672265"/>
                <a:ext cx="1809749" cy="761999"/>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報告</a:t>
                </a:r>
                <a:endParaRPr lang="en-US" altLang="ja-JP" dirty="0">
                  <a:solidFill>
                    <a:srgbClr val="000000"/>
                  </a:solidFill>
                </a:endParaRPr>
              </a:p>
              <a:p>
                <a:pPr algn="ctr"/>
                <a:r>
                  <a:rPr lang="ja-JP" altLang="en-US" sz="1100" dirty="0">
                    <a:solidFill>
                      <a:srgbClr val="000000"/>
                    </a:solidFill>
                  </a:rPr>
                  <a:t>ヤマト運輸本社・営業所・国交省・環境省・筑波大学</a:t>
                </a:r>
                <a:endParaRPr lang="en-US" altLang="ja-JP" sz="1100" dirty="0">
                  <a:solidFill>
                    <a:srgbClr val="000000"/>
                  </a:solidFill>
                </a:endParaRPr>
              </a:p>
            </p:txBody>
          </p:sp>
        </p:grpSp>
        <p:cxnSp>
          <p:nvCxnSpPr>
            <p:cNvPr id="65" name="直線矢印コネクタ 64"/>
            <p:cNvCxnSpPr>
              <a:cxnSpLocks/>
              <a:stCxn id="62" idx="2"/>
              <a:endCxn id="83" idx="0"/>
            </p:cNvCxnSpPr>
            <p:nvPr/>
          </p:nvCxnSpPr>
          <p:spPr>
            <a:xfrm>
              <a:off x="2527793" y="1816142"/>
              <a:ext cx="1087110" cy="52779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6" name="直線矢印コネクタ 65"/>
            <p:cNvCxnSpPr>
              <a:cxnSpLocks/>
              <a:stCxn id="62" idx="2"/>
              <a:endCxn id="75" idx="0"/>
            </p:cNvCxnSpPr>
            <p:nvPr/>
          </p:nvCxnSpPr>
          <p:spPr>
            <a:xfrm flipH="1">
              <a:off x="1339546" y="1816142"/>
              <a:ext cx="1188247" cy="553822"/>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70" name="正方形/長方形 69"/>
            <p:cNvSpPr/>
            <p:nvPr/>
          </p:nvSpPr>
          <p:spPr>
            <a:xfrm>
              <a:off x="247777" y="1844824"/>
              <a:ext cx="788045" cy="347960"/>
            </a:xfrm>
            <a:prstGeom prst="rect">
              <a:avLst/>
            </a:prstGeom>
            <a:solidFill>
              <a:srgbClr val="99CC00"/>
            </a:solidFill>
            <a:ln>
              <a:solidFill>
                <a:srgbClr val="99CC00"/>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ja-JP" altLang="en-US" dirty="0">
                  <a:solidFill>
                    <a:srgbClr val="FFFFFF"/>
                  </a:solidFill>
                </a:rPr>
                <a:t>学生</a:t>
              </a:r>
            </a:p>
          </p:txBody>
        </p:sp>
        <p:sp>
          <p:nvSpPr>
            <p:cNvPr id="71" name="正方形/長方形 70"/>
            <p:cNvSpPr/>
            <p:nvPr/>
          </p:nvSpPr>
          <p:spPr>
            <a:xfrm>
              <a:off x="3560145" y="1844824"/>
              <a:ext cx="1497724" cy="347960"/>
            </a:xfrm>
            <a:prstGeom prst="rect">
              <a:avLst/>
            </a:prstGeom>
            <a:solidFill>
              <a:srgbClr val="009999"/>
            </a:solidFill>
            <a:ln>
              <a:solidFill>
                <a:srgbClr val="009999"/>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dirty="0">
                  <a:solidFill>
                    <a:srgbClr val="FFFFFF"/>
                  </a:solidFill>
                </a:rPr>
                <a:t>大学システム</a:t>
              </a:r>
            </a:p>
          </p:txBody>
        </p:sp>
        <p:grpSp>
          <p:nvGrpSpPr>
            <p:cNvPr id="73" name="図形グループ 72"/>
            <p:cNvGrpSpPr/>
            <p:nvPr/>
          </p:nvGrpSpPr>
          <p:grpSpPr>
            <a:xfrm>
              <a:off x="442609" y="2369964"/>
              <a:ext cx="1809749" cy="3725106"/>
              <a:chOff x="5107707" y="2243486"/>
              <a:chExt cx="1809749" cy="3725106"/>
            </a:xfrm>
          </p:grpSpPr>
          <p:sp>
            <p:nvSpPr>
              <p:cNvPr id="74" name="下矢印 73"/>
              <p:cNvSpPr/>
              <p:nvPr/>
            </p:nvSpPr>
            <p:spPr>
              <a:xfrm>
                <a:off x="5399229" y="3067446"/>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sp>
            <p:nvSpPr>
              <p:cNvPr id="75" name="角丸四角形 74"/>
              <p:cNvSpPr/>
              <p:nvPr/>
            </p:nvSpPr>
            <p:spPr>
              <a:xfrm>
                <a:off x="5107707" y="2243486"/>
                <a:ext cx="1793874" cy="761999"/>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solidFill>
                      <a:srgbClr val="000000"/>
                    </a:solidFill>
                  </a:rPr>
                  <a:t>    </a:t>
                </a:r>
                <a:r>
                  <a:rPr lang="ja-JP" altLang="en-US" dirty="0">
                    <a:solidFill>
                      <a:srgbClr val="000000"/>
                    </a:solidFill>
                  </a:rPr>
                  <a:t>アンケート</a:t>
                </a:r>
                <a:r>
                  <a:rPr lang="en-US" altLang="ja-JP" dirty="0">
                    <a:solidFill>
                      <a:srgbClr val="000000"/>
                    </a:solidFill>
                  </a:rPr>
                  <a:t>①</a:t>
                </a:r>
              </a:p>
              <a:p>
                <a:pPr algn="ctr"/>
                <a:r>
                  <a:rPr lang="ja-JP" altLang="en-US" sz="1200" dirty="0">
                    <a:solidFill>
                      <a:srgbClr val="000000"/>
                    </a:solidFill>
                  </a:rPr>
                  <a:t>筑波大学生</a:t>
                </a:r>
              </a:p>
            </p:txBody>
          </p:sp>
          <p:sp>
            <p:nvSpPr>
              <p:cNvPr id="76" name="角丸四角形 75"/>
              <p:cNvSpPr/>
              <p:nvPr/>
            </p:nvSpPr>
            <p:spPr>
              <a:xfrm>
                <a:off x="5107707" y="3611623"/>
                <a:ext cx="1809749" cy="593724"/>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en-US" altLang="ja-JP" dirty="0">
                    <a:solidFill>
                      <a:srgbClr val="000000"/>
                    </a:solidFill>
                  </a:rPr>
                  <a:t>Communication</a:t>
                </a:r>
              </a:p>
              <a:p>
                <a:pPr algn="ctr"/>
                <a:r>
                  <a:rPr lang="en-US" altLang="ja-JP" dirty="0">
                    <a:solidFill>
                      <a:srgbClr val="000000"/>
                    </a:solidFill>
                  </a:rPr>
                  <a:t>Tool</a:t>
                </a:r>
                <a:r>
                  <a:rPr lang="ja-JP" altLang="en-US" dirty="0">
                    <a:solidFill>
                      <a:srgbClr val="000000"/>
                    </a:solidFill>
                  </a:rPr>
                  <a:t>　</a:t>
                </a:r>
                <a:r>
                  <a:rPr lang="ja-JP" altLang="en-US" sz="1200" dirty="0">
                    <a:solidFill>
                      <a:srgbClr val="000000"/>
                    </a:solidFill>
                  </a:rPr>
                  <a:t>作成</a:t>
                </a:r>
                <a:endParaRPr lang="en-US" altLang="ja-JP" sz="1600" dirty="0">
                  <a:solidFill>
                    <a:srgbClr val="000000"/>
                  </a:solidFill>
                </a:endParaRPr>
              </a:p>
            </p:txBody>
          </p:sp>
          <p:sp>
            <p:nvSpPr>
              <p:cNvPr id="77" name="角丸四角形 76"/>
              <p:cNvSpPr/>
              <p:nvPr/>
            </p:nvSpPr>
            <p:spPr>
              <a:xfrm>
                <a:off x="5107707" y="4672265"/>
                <a:ext cx="1809749" cy="761999"/>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en-US" altLang="ja-JP" dirty="0">
                    <a:solidFill>
                      <a:srgbClr val="000000"/>
                    </a:solidFill>
                  </a:rPr>
                  <a:t>    </a:t>
                </a:r>
                <a:r>
                  <a:rPr lang="ja-JP" altLang="en-US" dirty="0">
                    <a:solidFill>
                      <a:srgbClr val="000000"/>
                    </a:solidFill>
                  </a:rPr>
                  <a:t>アンケート</a:t>
                </a:r>
                <a:r>
                  <a:rPr lang="en-US" altLang="ja-JP" dirty="0">
                    <a:solidFill>
                      <a:srgbClr val="000000"/>
                    </a:solidFill>
                  </a:rPr>
                  <a:t>②</a:t>
                </a:r>
              </a:p>
              <a:p>
                <a:pPr algn="ctr"/>
                <a:r>
                  <a:rPr lang="ja-JP" altLang="en-US" sz="1200" dirty="0">
                    <a:solidFill>
                      <a:srgbClr val="000000"/>
                    </a:solidFill>
                  </a:rPr>
                  <a:t>筑波大学生</a:t>
                </a:r>
                <a:endParaRPr lang="en-US" altLang="ja-JP" sz="1200" dirty="0">
                  <a:solidFill>
                    <a:srgbClr val="000000"/>
                  </a:solidFill>
                </a:endParaRPr>
              </a:p>
              <a:p>
                <a:pPr algn="ctr"/>
                <a:r>
                  <a:rPr lang="en-US" altLang="ja-JP" sz="1200" dirty="0">
                    <a:solidFill>
                      <a:srgbClr val="000000"/>
                    </a:solidFill>
                  </a:rPr>
                  <a:t>Communication Tool</a:t>
                </a:r>
                <a:r>
                  <a:rPr lang="ja-JP" altLang="en-US" sz="1200" dirty="0">
                    <a:solidFill>
                      <a:srgbClr val="000000"/>
                    </a:solidFill>
                  </a:rPr>
                  <a:t>実験</a:t>
                </a:r>
              </a:p>
            </p:txBody>
          </p:sp>
          <p:sp>
            <p:nvSpPr>
              <p:cNvPr id="78" name="下矢印 77"/>
              <p:cNvSpPr/>
              <p:nvPr/>
            </p:nvSpPr>
            <p:spPr>
              <a:xfrm>
                <a:off x="5399229" y="5495229"/>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grpSp>
        <p:sp>
          <p:nvSpPr>
            <p:cNvPr id="62" name="角丸四角形 61"/>
            <p:cNvSpPr/>
            <p:nvPr/>
          </p:nvSpPr>
          <p:spPr>
            <a:xfrm>
              <a:off x="535809" y="1119189"/>
              <a:ext cx="3983967" cy="696953"/>
            </a:xfrm>
            <a:prstGeom prst="roundRect">
              <a:avLst/>
            </a:prstGeom>
            <a:solidFill>
              <a:srgbClr val="FFB64B"/>
            </a:solidFill>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3200" dirty="0">
                  <a:solidFill>
                    <a:srgbClr val="000000"/>
                  </a:solidFill>
                </a:rPr>
                <a:t>既存研究レビュー</a:t>
              </a:r>
            </a:p>
          </p:txBody>
        </p:sp>
        <p:sp>
          <p:nvSpPr>
            <p:cNvPr id="15" name="テキスト ボックス 14"/>
            <p:cNvSpPr txBox="1"/>
            <p:nvPr/>
          </p:nvSpPr>
          <p:spPr>
            <a:xfrm>
              <a:off x="-21594" y="2274876"/>
              <a:ext cx="461665" cy="1015663"/>
            </a:xfrm>
            <a:prstGeom prst="rect">
              <a:avLst/>
            </a:prstGeom>
            <a:noFill/>
          </p:spPr>
          <p:txBody>
            <a:bodyPr vert="eaVert" wrap="none" rtlCol="0">
              <a:spAutoFit/>
            </a:bodyPr>
            <a:lstStyle/>
            <a:p>
              <a:r>
                <a:rPr lang="ja-JP" altLang="en-US" dirty="0">
                  <a:solidFill>
                    <a:srgbClr val="000000"/>
                  </a:solidFill>
                </a:rPr>
                <a:t>実態調査</a:t>
              </a:r>
            </a:p>
          </p:txBody>
        </p:sp>
        <p:sp>
          <p:nvSpPr>
            <p:cNvPr id="16" name="テキスト ボックス 15"/>
            <p:cNvSpPr txBox="1"/>
            <p:nvPr/>
          </p:nvSpPr>
          <p:spPr>
            <a:xfrm>
              <a:off x="-5771" y="3738101"/>
              <a:ext cx="461665" cy="553998"/>
            </a:xfrm>
            <a:prstGeom prst="rect">
              <a:avLst/>
            </a:prstGeom>
            <a:noFill/>
          </p:spPr>
          <p:txBody>
            <a:bodyPr vert="eaVert" wrap="none" rtlCol="0">
              <a:spAutoFit/>
            </a:bodyPr>
            <a:lstStyle/>
            <a:p>
              <a:r>
                <a:rPr lang="ja-JP" altLang="en-US" dirty="0">
                  <a:solidFill>
                    <a:srgbClr val="000000"/>
                  </a:solidFill>
                </a:rPr>
                <a:t>提案</a:t>
              </a:r>
            </a:p>
          </p:txBody>
        </p:sp>
        <p:sp>
          <p:nvSpPr>
            <p:cNvPr id="17" name="テキスト ボックス 16"/>
            <p:cNvSpPr txBox="1"/>
            <p:nvPr/>
          </p:nvSpPr>
          <p:spPr>
            <a:xfrm>
              <a:off x="-11033" y="4915354"/>
              <a:ext cx="461665" cy="553998"/>
            </a:xfrm>
            <a:prstGeom prst="rect">
              <a:avLst/>
            </a:prstGeom>
            <a:noFill/>
          </p:spPr>
          <p:txBody>
            <a:bodyPr vert="eaVert" wrap="none" rtlCol="0">
              <a:spAutoFit/>
            </a:bodyPr>
            <a:lstStyle/>
            <a:p>
              <a:r>
                <a:rPr lang="ja-JP" altLang="en-US" dirty="0">
                  <a:solidFill>
                    <a:srgbClr val="000000"/>
                  </a:solidFill>
                </a:rPr>
                <a:t>評価</a:t>
              </a:r>
            </a:p>
          </p:txBody>
        </p:sp>
      </p:grpSp>
    </p:spTree>
    <p:extLst>
      <p:ext uri="{BB962C8B-B14F-4D97-AF65-F5344CB8AC3E}">
        <p14:creationId xmlns:p14="http://schemas.microsoft.com/office/powerpoint/2010/main" val="4260241671"/>
      </p:ext>
    </p:extLst>
  </p:cSld>
  <p:clrMapOvr>
    <a:masterClrMapping/>
  </p:clrMapOvr>
  <p:transition xmlns:p14="http://schemas.microsoft.com/office/powerpoint/2010/main" spd="slow" advTm="8979"/>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
          <p:cNvGrpSpPr>
            <a:grpSpLocks/>
          </p:cNvGrpSpPr>
          <p:nvPr/>
        </p:nvGrpSpPr>
        <p:grpSpPr bwMode="auto">
          <a:xfrm>
            <a:off x="0" y="0"/>
            <a:ext cx="9144000" cy="1052513"/>
            <a:chOff x="0" y="0"/>
            <a:chExt cx="5760" cy="663"/>
          </a:xfrm>
        </p:grpSpPr>
        <p:sp>
          <p:nvSpPr>
            <p:cNvPr id="8"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9"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57346" name="Rectangle 2"/>
          <p:cNvSpPr>
            <a:spLocks noGrp="1" noChangeArrowheads="1"/>
          </p:cNvSpPr>
          <p:nvPr>
            <p:ph type="title"/>
          </p:nvPr>
        </p:nvSpPr>
        <p:spPr>
          <a:xfrm>
            <a:off x="395536" y="15748"/>
            <a:ext cx="8229600" cy="1143000"/>
          </a:xfrm>
        </p:spPr>
        <p:txBody>
          <a:bodyPr/>
          <a:lstStyle/>
          <a:p>
            <a:pPr algn="ctr">
              <a:defRPr/>
            </a:pPr>
            <a:r>
              <a:rPr lang="ja-JP" altLang="en-US" dirty="0">
                <a:solidFill>
                  <a:schemeClr val="bg1"/>
                </a:solidFill>
              </a:rPr>
              <a:t>実習の流れ</a:t>
            </a:r>
            <a:endParaRPr lang="en-US" altLang="ja-JP" dirty="0">
              <a:solidFill>
                <a:schemeClr val="bg1"/>
              </a:solidFill>
            </a:endParaRPr>
          </a:p>
        </p:txBody>
      </p:sp>
      <p:sp>
        <p:nvSpPr>
          <p:cNvPr id="284678"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110C6FD-D4DD-48C3-89A9-975EAB785779}" type="slidenum">
              <a:rPr lang="ja-JP" altLang="en-US" smtClean="0"/>
              <a:pPr/>
              <a:t>23</a:t>
            </a:fld>
            <a:endParaRPr lang="en-US" altLang="ja-JP"/>
          </a:p>
        </p:txBody>
      </p:sp>
      <p:grpSp>
        <p:nvGrpSpPr>
          <p:cNvPr id="44" name="グループ化 43"/>
          <p:cNvGrpSpPr/>
          <p:nvPr/>
        </p:nvGrpSpPr>
        <p:grpSpPr>
          <a:xfrm>
            <a:off x="-21594" y="1286951"/>
            <a:ext cx="5097653" cy="5292524"/>
            <a:chOff x="-21594" y="1286951"/>
            <a:chExt cx="5097653" cy="5292524"/>
          </a:xfrm>
        </p:grpSpPr>
        <p:sp>
          <p:nvSpPr>
            <p:cNvPr id="45" name="正方形/長方形 44"/>
            <p:cNvSpPr/>
            <p:nvPr/>
          </p:nvSpPr>
          <p:spPr>
            <a:xfrm>
              <a:off x="377815" y="2031978"/>
              <a:ext cx="2062994" cy="3871520"/>
            </a:xfrm>
            <a:prstGeom prst="rect">
              <a:avLst/>
            </a:prstGeom>
            <a:solidFill>
              <a:srgbClr val="99CC00"/>
            </a:solidFill>
            <a:ln>
              <a:no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lang="ja-JP" altLang="en-US">
                <a:solidFill>
                  <a:srgbClr val="FFFFFF"/>
                </a:solidFill>
              </a:endParaRPr>
            </a:p>
          </p:txBody>
        </p:sp>
        <p:sp>
          <p:nvSpPr>
            <p:cNvPr id="50" name="正方形/長方形 49"/>
            <p:cNvSpPr/>
            <p:nvPr/>
          </p:nvSpPr>
          <p:spPr>
            <a:xfrm>
              <a:off x="2532868" y="2031978"/>
              <a:ext cx="2062994" cy="3871520"/>
            </a:xfrm>
            <a:prstGeom prst="rect">
              <a:avLst/>
            </a:prstGeom>
            <a:solidFill>
              <a:srgbClr val="009999"/>
            </a:solidFill>
            <a:ln>
              <a:solidFill>
                <a:srgbClr val="009999"/>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ja-JP" altLang="en-US">
                <a:solidFill>
                  <a:srgbClr val="FFFFFF"/>
                </a:solidFill>
              </a:endParaRPr>
            </a:p>
          </p:txBody>
        </p:sp>
        <p:cxnSp>
          <p:nvCxnSpPr>
            <p:cNvPr id="51" name="直線コネクタ 50"/>
            <p:cNvCxnSpPr/>
            <p:nvPr/>
          </p:nvCxnSpPr>
          <p:spPr>
            <a:xfrm>
              <a:off x="103761" y="5698024"/>
              <a:ext cx="4972298"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52" name="直線コネクタ 51"/>
            <p:cNvCxnSpPr/>
            <p:nvPr/>
          </p:nvCxnSpPr>
          <p:spPr>
            <a:xfrm>
              <a:off x="31753" y="4554543"/>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53" name="直線コネクタ 52"/>
            <p:cNvCxnSpPr/>
            <p:nvPr/>
          </p:nvCxnSpPr>
          <p:spPr>
            <a:xfrm>
              <a:off x="31753" y="3328031"/>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54" name="直線コネクタ 53"/>
            <p:cNvCxnSpPr/>
            <p:nvPr/>
          </p:nvCxnSpPr>
          <p:spPr>
            <a:xfrm>
              <a:off x="31753" y="2150394"/>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sp>
          <p:nvSpPr>
            <p:cNvPr id="55" name="角丸四角形 62"/>
            <p:cNvSpPr/>
            <p:nvPr/>
          </p:nvSpPr>
          <p:spPr>
            <a:xfrm>
              <a:off x="579300" y="6117810"/>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考察・まとめ</a:t>
              </a:r>
            </a:p>
          </p:txBody>
        </p:sp>
        <p:grpSp>
          <p:nvGrpSpPr>
            <p:cNvPr id="56" name="図形グループ 63"/>
            <p:cNvGrpSpPr/>
            <p:nvPr/>
          </p:nvGrpSpPr>
          <p:grpSpPr>
            <a:xfrm>
              <a:off x="2710027" y="2343940"/>
              <a:ext cx="1809750" cy="3190778"/>
              <a:chOff x="3059832" y="2243486"/>
              <a:chExt cx="1809750" cy="3190778"/>
            </a:xfrm>
          </p:grpSpPr>
          <p:sp>
            <p:nvSpPr>
              <p:cNvPr id="107" name="角丸四角形 82"/>
              <p:cNvSpPr/>
              <p:nvPr/>
            </p:nvSpPr>
            <p:spPr>
              <a:xfrm>
                <a:off x="3059833" y="2243486"/>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ja-JP" altLang="en-US" sz="1600" dirty="0">
                    <a:solidFill>
                      <a:srgbClr val="000000"/>
                    </a:solidFill>
                  </a:rPr>
                  <a:t>インタビュー調査</a:t>
                </a:r>
                <a:endParaRPr lang="en-US" altLang="ja-JP" sz="1600" dirty="0">
                  <a:solidFill>
                    <a:srgbClr val="000000"/>
                  </a:solidFill>
                </a:endParaRPr>
              </a:p>
              <a:p>
                <a:pPr algn="ctr"/>
                <a:r>
                  <a:rPr lang="ja-JP" altLang="en-US" sz="1000" dirty="0">
                    <a:solidFill>
                      <a:srgbClr val="000000"/>
                    </a:solidFill>
                  </a:rPr>
                  <a:t>ヤマト運輸本社・営業所・</a:t>
                </a:r>
                <a:endParaRPr lang="en-US" altLang="ja-JP" sz="1000" dirty="0">
                  <a:solidFill>
                    <a:srgbClr val="000000"/>
                  </a:solidFill>
                </a:endParaRPr>
              </a:p>
              <a:p>
                <a:pPr algn="ctr"/>
                <a:r>
                  <a:rPr lang="ja-JP" altLang="en-US" sz="1000" dirty="0">
                    <a:solidFill>
                      <a:srgbClr val="000000"/>
                    </a:solidFill>
                  </a:rPr>
                  <a:t>ドライバー・国交省・環境省・宇都宮大・筑波大　他</a:t>
                </a:r>
              </a:p>
            </p:txBody>
          </p:sp>
          <p:sp>
            <p:nvSpPr>
              <p:cNvPr id="108" name="角丸四角形 83"/>
              <p:cNvSpPr/>
              <p:nvPr/>
            </p:nvSpPr>
            <p:spPr>
              <a:xfrm>
                <a:off x="3059832" y="3611623"/>
                <a:ext cx="1809749" cy="593724"/>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宅配ロッカー</a:t>
                </a:r>
                <a:endParaRPr lang="en-US" altLang="ja-JP" dirty="0">
                  <a:solidFill>
                    <a:srgbClr val="000000"/>
                  </a:solidFill>
                </a:endParaRPr>
              </a:p>
              <a:p>
                <a:pPr algn="ctr"/>
                <a:r>
                  <a:rPr lang="ja-JP" altLang="en-US" sz="1200" dirty="0">
                    <a:solidFill>
                      <a:srgbClr val="000000"/>
                    </a:solidFill>
                  </a:rPr>
                  <a:t>の設置検討</a:t>
                </a:r>
              </a:p>
            </p:txBody>
          </p:sp>
          <p:sp>
            <p:nvSpPr>
              <p:cNvPr id="109" name="角丸四角形 84"/>
              <p:cNvSpPr/>
              <p:nvPr/>
            </p:nvSpPr>
            <p:spPr>
              <a:xfrm>
                <a:off x="3059833" y="4672265"/>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報告</a:t>
                </a:r>
                <a:endParaRPr lang="en-US" altLang="ja-JP" dirty="0">
                  <a:solidFill>
                    <a:srgbClr val="000000"/>
                  </a:solidFill>
                </a:endParaRPr>
              </a:p>
              <a:p>
                <a:pPr algn="ctr"/>
                <a:r>
                  <a:rPr lang="ja-JP" altLang="en-US" sz="1100" dirty="0">
                    <a:solidFill>
                      <a:srgbClr val="000000"/>
                    </a:solidFill>
                  </a:rPr>
                  <a:t>ヤマト運輸本社・営業所・国交省・環境省・筑波大学</a:t>
                </a:r>
                <a:endParaRPr lang="en-US" altLang="ja-JP" sz="1100" dirty="0">
                  <a:solidFill>
                    <a:srgbClr val="000000"/>
                  </a:solidFill>
                </a:endParaRPr>
              </a:p>
            </p:txBody>
          </p:sp>
        </p:grpSp>
        <p:cxnSp>
          <p:nvCxnSpPr>
            <p:cNvPr id="57" name="直線矢印コネクタ 56"/>
            <p:cNvCxnSpPr>
              <a:cxnSpLocks/>
              <a:stCxn id="97" idx="2"/>
              <a:endCxn id="107" idx="0"/>
            </p:cNvCxnSpPr>
            <p:nvPr/>
          </p:nvCxnSpPr>
          <p:spPr>
            <a:xfrm>
              <a:off x="2484300" y="1760042"/>
              <a:ext cx="1130603" cy="58389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8" name="直線矢印コネクタ 57"/>
            <p:cNvCxnSpPr>
              <a:cxnSpLocks/>
              <a:stCxn id="97" idx="2"/>
              <a:endCxn id="102" idx="0"/>
            </p:cNvCxnSpPr>
            <p:nvPr/>
          </p:nvCxnSpPr>
          <p:spPr>
            <a:xfrm flipH="1">
              <a:off x="1963962" y="1760042"/>
              <a:ext cx="520338" cy="503556"/>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94" name="正方形/長方形 93"/>
            <p:cNvSpPr/>
            <p:nvPr/>
          </p:nvSpPr>
          <p:spPr>
            <a:xfrm>
              <a:off x="247777" y="1844824"/>
              <a:ext cx="788045" cy="347960"/>
            </a:xfrm>
            <a:prstGeom prst="rect">
              <a:avLst/>
            </a:prstGeom>
            <a:solidFill>
              <a:srgbClr val="99CC00"/>
            </a:solidFill>
            <a:ln>
              <a:solidFill>
                <a:srgbClr val="99CC00"/>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ja-JP" altLang="en-US" dirty="0">
                  <a:solidFill>
                    <a:srgbClr val="FFFFFF"/>
                  </a:solidFill>
                </a:rPr>
                <a:t>学生</a:t>
              </a:r>
            </a:p>
          </p:txBody>
        </p:sp>
        <p:sp>
          <p:nvSpPr>
            <p:cNvPr id="95" name="正方形/長方形 94"/>
            <p:cNvSpPr/>
            <p:nvPr/>
          </p:nvSpPr>
          <p:spPr>
            <a:xfrm>
              <a:off x="3560145" y="1844824"/>
              <a:ext cx="1497724" cy="347960"/>
            </a:xfrm>
            <a:prstGeom prst="rect">
              <a:avLst/>
            </a:prstGeom>
            <a:solidFill>
              <a:srgbClr val="009999"/>
            </a:solidFill>
            <a:ln>
              <a:solidFill>
                <a:srgbClr val="009999"/>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dirty="0">
                  <a:solidFill>
                    <a:srgbClr val="FFFFFF"/>
                  </a:solidFill>
                </a:rPr>
                <a:t>大学システム</a:t>
              </a:r>
            </a:p>
          </p:txBody>
        </p:sp>
        <p:grpSp>
          <p:nvGrpSpPr>
            <p:cNvPr id="96" name="図形グループ 72"/>
            <p:cNvGrpSpPr/>
            <p:nvPr/>
          </p:nvGrpSpPr>
          <p:grpSpPr>
            <a:xfrm>
              <a:off x="377815" y="2263598"/>
              <a:ext cx="3172293" cy="3831472"/>
              <a:chOff x="5042913" y="2137120"/>
              <a:chExt cx="3172293" cy="3831472"/>
            </a:xfrm>
          </p:grpSpPr>
          <p:sp>
            <p:nvSpPr>
              <p:cNvPr id="101" name="下矢印 73"/>
              <p:cNvSpPr/>
              <p:nvPr/>
            </p:nvSpPr>
            <p:spPr>
              <a:xfrm>
                <a:off x="5399229" y="3067446"/>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sp>
            <p:nvSpPr>
              <p:cNvPr id="102" name="角丸四角形 74"/>
              <p:cNvSpPr/>
              <p:nvPr/>
            </p:nvSpPr>
            <p:spPr>
              <a:xfrm>
                <a:off x="5042913" y="2137120"/>
                <a:ext cx="3172293" cy="1105693"/>
              </a:xfrm>
              <a:prstGeom prst="roundRect">
                <a:avLst/>
              </a:prstGeom>
              <a:solidFill>
                <a:srgbClr val="FFB64B"/>
              </a:solidFill>
              <a:ln>
                <a:noFill/>
              </a:ln>
              <a:effectLst/>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3200" dirty="0">
                    <a:solidFill>
                      <a:srgbClr val="000000"/>
                    </a:solidFill>
                  </a:rPr>
                  <a:t> </a:t>
                </a:r>
                <a:r>
                  <a:rPr lang="ja-JP" altLang="en-US" sz="3200" dirty="0">
                    <a:solidFill>
                      <a:srgbClr val="000000"/>
                    </a:solidFill>
                  </a:rPr>
                  <a:t>アンケート</a:t>
                </a:r>
                <a:r>
                  <a:rPr lang="en-US" altLang="ja-JP" sz="3200" dirty="0">
                    <a:solidFill>
                      <a:srgbClr val="000000"/>
                    </a:solidFill>
                  </a:rPr>
                  <a:t>①</a:t>
                </a:r>
              </a:p>
              <a:p>
                <a:pPr algn="ctr"/>
                <a:r>
                  <a:rPr lang="ja-JP" altLang="en-US" sz="2000" dirty="0">
                    <a:solidFill>
                      <a:srgbClr val="000000"/>
                    </a:solidFill>
                  </a:rPr>
                  <a:t>筑波大学生</a:t>
                </a:r>
              </a:p>
            </p:txBody>
          </p:sp>
          <p:sp>
            <p:nvSpPr>
              <p:cNvPr id="103" name="角丸四角形 75"/>
              <p:cNvSpPr/>
              <p:nvPr/>
            </p:nvSpPr>
            <p:spPr>
              <a:xfrm>
                <a:off x="5107707" y="3611623"/>
                <a:ext cx="1809749" cy="593724"/>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en-US" altLang="ja-JP" dirty="0">
                    <a:solidFill>
                      <a:srgbClr val="000000"/>
                    </a:solidFill>
                  </a:rPr>
                  <a:t>Communication</a:t>
                </a:r>
              </a:p>
              <a:p>
                <a:pPr algn="ctr"/>
                <a:r>
                  <a:rPr lang="en-US" altLang="ja-JP" dirty="0">
                    <a:solidFill>
                      <a:srgbClr val="000000"/>
                    </a:solidFill>
                  </a:rPr>
                  <a:t>Tool</a:t>
                </a:r>
                <a:r>
                  <a:rPr lang="ja-JP" altLang="en-US" dirty="0">
                    <a:solidFill>
                      <a:srgbClr val="000000"/>
                    </a:solidFill>
                  </a:rPr>
                  <a:t>　</a:t>
                </a:r>
                <a:r>
                  <a:rPr lang="ja-JP" altLang="en-US" sz="1200" dirty="0">
                    <a:solidFill>
                      <a:srgbClr val="000000"/>
                    </a:solidFill>
                  </a:rPr>
                  <a:t>作成</a:t>
                </a:r>
                <a:endParaRPr lang="en-US" altLang="ja-JP" sz="1600" dirty="0">
                  <a:solidFill>
                    <a:srgbClr val="000000"/>
                  </a:solidFill>
                </a:endParaRPr>
              </a:p>
            </p:txBody>
          </p:sp>
          <p:sp>
            <p:nvSpPr>
              <p:cNvPr id="104" name="角丸四角形 76"/>
              <p:cNvSpPr/>
              <p:nvPr/>
            </p:nvSpPr>
            <p:spPr>
              <a:xfrm>
                <a:off x="5107707" y="4672265"/>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en-US" altLang="ja-JP" dirty="0">
                    <a:solidFill>
                      <a:srgbClr val="000000"/>
                    </a:solidFill>
                  </a:rPr>
                  <a:t>    </a:t>
                </a:r>
                <a:r>
                  <a:rPr lang="ja-JP" altLang="en-US" dirty="0">
                    <a:solidFill>
                      <a:srgbClr val="000000"/>
                    </a:solidFill>
                  </a:rPr>
                  <a:t>アンケート</a:t>
                </a:r>
                <a:r>
                  <a:rPr lang="en-US" altLang="ja-JP" dirty="0">
                    <a:solidFill>
                      <a:srgbClr val="000000"/>
                    </a:solidFill>
                  </a:rPr>
                  <a:t>②</a:t>
                </a:r>
              </a:p>
              <a:p>
                <a:pPr algn="ctr"/>
                <a:r>
                  <a:rPr lang="ja-JP" altLang="en-US" sz="1200" dirty="0">
                    <a:solidFill>
                      <a:srgbClr val="000000"/>
                    </a:solidFill>
                  </a:rPr>
                  <a:t>筑波大学生</a:t>
                </a:r>
                <a:endParaRPr lang="en-US" altLang="ja-JP" sz="1200" dirty="0">
                  <a:solidFill>
                    <a:srgbClr val="000000"/>
                  </a:solidFill>
                </a:endParaRPr>
              </a:p>
              <a:p>
                <a:pPr algn="ctr"/>
                <a:r>
                  <a:rPr lang="en-US" altLang="ja-JP" sz="1200" dirty="0">
                    <a:solidFill>
                      <a:srgbClr val="000000"/>
                    </a:solidFill>
                  </a:rPr>
                  <a:t>Communication Tool</a:t>
                </a:r>
                <a:r>
                  <a:rPr lang="ja-JP" altLang="en-US" sz="1200" dirty="0">
                    <a:solidFill>
                      <a:srgbClr val="000000"/>
                    </a:solidFill>
                  </a:rPr>
                  <a:t>実験</a:t>
                </a:r>
              </a:p>
            </p:txBody>
          </p:sp>
          <p:sp>
            <p:nvSpPr>
              <p:cNvPr id="105" name="下矢印 77"/>
              <p:cNvSpPr/>
              <p:nvPr/>
            </p:nvSpPr>
            <p:spPr>
              <a:xfrm>
                <a:off x="5399229" y="5495229"/>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grpSp>
        <p:sp>
          <p:nvSpPr>
            <p:cNvPr id="97" name="角丸四角形 61"/>
            <p:cNvSpPr/>
            <p:nvPr/>
          </p:nvSpPr>
          <p:spPr>
            <a:xfrm>
              <a:off x="579300" y="1286951"/>
              <a:ext cx="3809999" cy="473091"/>
            </a:xfrm>
            <a:prstGeom prst="roundRect">
              <a:avLst/>
            </a:prstGeom>
            <a:solidFill>
              <a:srgbClr val="FFFFCC"/>
            </a:solidFill>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既存研究レビュー</a:t>
              </a:r>
            </a:p>
          </p:txBody>
        </p:sp>
        <p:sp>
          <p:nvSpPr>
            <p:cNvPr id="98" name="テキスト ボックス 97"/>
            <p:cNvSpPr txBox="1"/>
            <p:nvPr/>
          </p:nvSpPr>
          <p:spPr>
            <a:xfrm>
              <a:off x="-21594" y="2274876"/>
              <a:ext cx="461665" cy="1015663"/>
            </a:xfrm>
            <a:prstGeom prst="rect">
              <a:avLst/>
            </a:prstGeom>
            <a:noFill/>
          </p:spPr>
          <p:txBody>
            <a:bodyPr vert="eaVert" wrap="none" rtlCol="0">
              <a:spAutoFit/>
            </a:bodyPr>
            <a:lstStyle/>
            <a:p>
              <a:r>
                <a:rPr lang="ja-JP" altLang="en-US" dirty="0">
                  <a:solidFill>
                    <a:srgbClr val="000000"/>
                  </a:solidFill>
                </a:rPr>
                <a:t>実態調査</a:t>
              </a:r>
            </a:p>
          </p:txBody>
        </p:sp>
        <p:sp>
          <p:nvSpPr>
            <p:cNvPr id="99" name="テキスト ボックス 98"/>
            <p:cNvSpPr txBox="1"/>
            <p:nvPr/>
          </p:nvSpPr>
          <p:spPr>
            <a:xfrm>
              <a:off x="-5771" y="3738101"/>
              <a:ext cx="461665" cy="553998"/>
            </a:xfrm>
            <a:prstGeom prst="rect">
              <a:avLst/>
            </a:prstGeom>
            <a:noFill/>
          </p:spPr>
          <p:txBody>
            <a:bodyPr vert="eaVert" wrap="none" rtlCol="0">
              <a:spAutoFit/>
            </a:bodyPr>
            <a:lstStyle/>
            <a:p>
              <a:r>
                <a:rPr lang="ja-JP" altLang="en-US" dirty="0">
                  <a:solidFill>
                    <a:srgbClr val="000000"/>
                  </a:solidFill>
                </a:rPr>
                <a:t>提案</a:t>
              </a:r>
            </a:p>
          </p:txBody>
        </p:sp>
        <p:sp>
          <p:nvSpPr>
            <p:cNvPr id="100" name="テキスト ボックス 99"/>
            <p:cNvSpPr txBox="1"/>
            <p:nvPr/>
          </p:nvSpPr>
          <p:spPr>
            <a:xfrm>
              <a:off x="-11033" y="4915354"/>
              <a:ext cx="461665" cy="553998"/>
            </a:xfrm>
            <a:prstGeom prst="rect">
              <a:avLst/>
            </a:prstGeom>
            <a:noFill/>
          </p:spPr>
          <p:txBody>
            <a:bodyPr vert="eaVert" wrap="none" rtlCol="0">
              <a:spAutoFit/>
            </a:bodyPr>
            <a:lstStyle/>
            <a:p>
              <a:r>
                <a:rPr lang="ja-JP" altLang="en-US" dirty="0">
                  <a:solidFill>
                    <a:srgbClr val="000000"/>
                  </a:solidFill>
                </a:rPr>
                <a:t>評価</a:t>
              </a:r>
            </a:p>
          </p:txBody>
        </p:sp>
      </p:grpSp>
      <p:sp>
        <p:nvSpPr>
          <p:cNvPr id="46" name="角丸四角形吹き出し 45"/>
          <p:cNvSpPr/>
          <p:nvPr/>
        </p:nvSpPr>
        <p:spPr>
          <a:xfrm>
            <a:off x="5364088" y="1988840"/>
            <a:ext cx="3672408" cy="1512168"/>
          </a:xfrm>
          <a:prstGeom prst="wedgeRoundRectCallout">
            <a:avLst>
              <a:gd name="adj1" fmla="val -98711"/>
              <a:gd name="adj2" fmla="val 13042"/>
              <a:gd name="adj3" fmla="val 16667"/>
            </a:avLst>
          </a:prstGeom>
          <a:solidFill>
            <a:srgbClr val="D9D9D9"/>
          </a:solidFill>
          <a:ln w="38100" cmpd="sng">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2000" dirty="0">
                <a:solidFill>
                  <a:srgbClr val="000000"/>
                </a:solidFill>
              </a:rPr>
              <a:t>筑波大生に質問紙調査</a:t>
            </a:r>
            <a:endParaRPr lang="en-US" altLang="ja-JP" sz="2000" dirty="0">
              <a:solidFill>
                <a:srgbClr val="000000"/>
              </a:solidFill>
            </a:endParaRPr>
          </a:p>
          <a:p>
            <a:pPr algn="ctr"/>
            <a:r>
              <a:rPr lang="ja-JP" altLang="en-US" sz="2400" b="1" dirty="0">
                <a:solidFill>
                  <a:srgbClr val="FF6600"/>
                </a:solidFill>
              </a:rPr>
              <a:t>サービス</a:t>
            </a:r>
            <a:r>
              <a:rPr lang="ja-JP" altLang="en-US" sz="2000" dirty="0">
                <a:solidFill>
                  <a:srgbClr val="000000"/>
                </a:solidFill>
              </a:rPr>
              <a:t>を</a:t>
            </a:r>
            <a:r>
              <a:rPr lang="ja-JP" altLang="en-US" sz="2400" b="1" dirty="0">
                <a:solidFill>
                  <a:srgbClr val="FF6600"/>
                </a:solidFill>
              </a:rPr>
              <a:t>知ってる</a:t>
            </a:r>
            <a:r>
              <a:rPr lang="ja-JP" altLang="en-US" sz="2400" dirty="0">
                <a:solidFill>
                  <a:srgbClr val="000000"/>
                </a:solidFill>
              </a:rPr>
              <a:t>？</a:t>
            </a:r>
            <a:endParaRPr lang="en-US" altLang="ja-JP" sz="2400" dirty="0">
              <a:solidFill>
                <a:srgbClr val="000000"/>
              </a:solidFill>
            </a:endParaRPr>
          </a:p>
          <a:p>
            <a:pPr algn="ctr"/>
            <a:r>
              <a:rPr lang="ja-JP" altLang="en-US" sz="2400" b="1" dirty="0">
                <a:solidFill>
                  <a:srgbClr val="FF6600"/>
                </a:solidFill>
              </a:rPr>
              <a:t>再配達</a:t>
            </a:r>
            <a:r>
              <a:rPr lang="ja-JP" altLang="en-US" sz="2000" dirty="0">
                <a:solidFill>
                  <a:srgbClr val="000000"/>
                </a:solidFill>
              </a:rPr>
              <a:t>を</a:t>
            </a:r>
            <a:r>
              <a:rPr lang="ja-JP" altLang="en-US" sz="2400" b="1" dirty="0">
                <a:solidFill>
                  <a:srgbClr val="FF6600"/>
                </a:solidFill>
              </a:rPr>
              <a:t>どう思う</a:t>
            </a:r>
            <a:r>
              <a:rPr lang="ja-JP" altLang="en-US" sz="2400" dirty="0">
                <a:solidFill>
                  <a:srgbClr val="000000"/>
                </a:solidFill>
              </a:rPr>
              <a:t>？</a:t>
            </a:r>
            <a:endParaRPr lang="en-US" altLang="ja-JP" sz="2400" dirty="0">
              <a:solidFill>
                <a:srgbClr val="000000"/>
              </a:solidFill>
            </a:endParaRPr>
          </a:p>
        </p:txBody>
      </p:sp>
    </p:spTree>
    <p:extLst>
      <p:ext uri="{BB962C8B-B14F-4D97-AF65-F5344CB8AC3E}">
        <p14:creationId xmlns:p14="http://schemas.microsoft.com/office/powerpoint/2010/main" val="2813154280"/>
      </p:ext>
    </p:extLst>
  </p:cSld>
  <p:clrMapOvr>
    <a:masterClrMapping/>
  </p:clrMapOvr>
  <p:transition xmlns:p14="http://schemas.microsoft.com/office/powerpoint/2010/main" spd="slow" advTm="8979"/>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
          <p:cNvGrpSpPr>
            <a:grpSpLocks/>
          </p:cNvGrpSpPr>
          <p:nvPr/>
        </p:nvGrpSpPr>
        <p:grpSpPr bwMode="auto">
          <a:xfrm>
            <a:off x="0" y="0"/>
            <a:ext cx="9144000" cy="1052513"/>
            <a:chOff x="0" y="0"/>
            <a:chExt cx="5760" cy="663"/>
          </a:xfrm>
        </p:grpSpPr>
        <p:sp>
          <p:nvSpPr>
            <p:cNvPr id="8"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9"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57346" name="Rectangle 2"/>
          <p:cNvSpPr>
            <a:spLocks noGrp="1" noChangeArrowheads="1"/>
          </p:cNvSpPr>
          <p:nvPr>
            <p:ph type="title"/>
          </p:nvPr>
        </p:nvSpPr>
        <p:spPr>
          <a:xfrm>
            <a:off x="395536" y="15748"/>
            <a:ext cx="8229600" cy="1143000"/>
          </a:xfrm>
        </p:spPr>
        <p:txBody>
          <a:bodyPr/>
          <a:lstStyle/>
          <a:p>
            <a:pPr algn="ctr">
              <a:defRPr/>
            </a:pPr>
            <a:r>
              <a:rPr lang="ja-JP" altLang="en-US" dirty="0">
                <a:solidFill>
                  <a:schemeClr val="bg1"/>
                </a:solidFill>
              </a:rPr>
              <a:t>実習の流れ</a:t>
            </a:r>
            <a:endParaRPr lang="en-US" altLang="ja-JP" dirty="0">
              <a:solidFill>
                <a:schemeClr val="bg1"/>
              </a:solidFill>
            </a:endParaRPr>
          </a:p>
        </p:txBody>
      </p:sp>
      <p:sp>
        <p:nvSpPr>
          <p:cNvPr id="284678"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110C6FD-D4DD-48C3-89A9-975EAB785779}" type="slidenum">
              <a:rPr lang="ja-JP" altLang="en-US" smtClean="0"/>
              <a:pPr/>
              <a:t>24</a:t>
            </a:fld>
            <a:endParaRPr lang="en-US" altLang="ja-JP"/>
          </a:p>
        </p:txBody>
      </p:sp>
      <p:grpSp>
        <p:nvGrpSpPr>
          <p:cNvPr id="110" name="グループ化 109"/>
          <p:cNvGrpSpPr/>
          <p:nvPr/>
        </p:nvGrpSpPr>
        <p:grpSpPr>
          <a:xfrm>
            <a:off x="-21594" y="1286951"/>
            <a:ext cx="5097653" cy="5292524"/>
            <a:chOff x="-21594" y="1286951"/>
            <a:chExt cx="5097653" cy="5292524"/>
          </a:xfrm>
        </p:grpSpPr>
        <p:sp>
          <p:nvSpPr>
            <p:cNvPr id="111" name="正方形/長方形 110"/>
            <p:cNvSpPr/>
            <p:nvPr/>
          </p:nvSpPr>
          <p:spPr>
            <a:xfrm>
              <a:off x="377815" y="2031978"/>
              <a:ext cx="2062994" cy="3871520"/>
            </a:xfrm>
            <a:prstGeom prst="rect">
              <a:avLst/>
            </a:prstGeom>
            <a:solidFill>
              <a:srgbClr val="99CC00"/>
            </a:solidFill>
            <a:ln>
              <a:no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lang="ja-JP" altLang="en-US">
                <a:solidFill>
                  <a:srgbClr val="FFFFFF"/>
                </a:solidFill>
              </a:endParaRPr>
            </a:p>
          </p:txBody>
        </p:sp>
        <p:sp>
          <p:nvSpPr>
            <p:cNvPr id="112" name="正方形/長方形 111"/>
            <p:cNvSpPr/>
            <p:nvPr/>
          </p:nvSpPr>
          <p:spPr>
            <a:xfrm>
              <a:off x="2532868" y="2031978"/>
              <a:ext cx="2062994" cy="3871520"/>
            </a:xfrm>
            <a:prstGeom prst="rect">
              <a:avLst/>
            </a:prstGeom>
            <a:solidFill>
              <a:srgbClr val="009999"/>
            </a:solidFill>
            <a:ln>
              <a:solidFill>
                <a:srgbClr val="009999"/>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ja-JP" altLang="en-US">
                <a:solidFill>
                  <a:srgbClr val="FFFFFF"/>
                </a:solidFill>
              </a:endParaRPr>
            </a:p>
          </p:txBody>
        </p:sp>
        <p:cxnSp>
          <p:nvCxnSpPr>
            <p:cNvPr id="113" name="直線コネクタ 112"/>
            <p:cNvCxnSpPr/>
            <p:nvPr/>
          </p:nvCxnSpPr>
          <p:spPr>
            <a:xfrm>
              <a:off x="103761" y="5698024"/>
              <a:ext cx="4972298"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4" name="直線コネクタ 113"/>
            <p:cNvCxnSpPr/>
            <p:nvPr/>
          </p:nvCxnSpPr>
          <p:spPr>
            <a:xfrm>
              <a:off x="31753" y="4554543"/>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5" name="直線コネクタ 114"/>
            <p:cNvCxnSpPr/>
            <p:nvPr/>
          </p:nvCxnSpPr>
          <p:spPr>
            <a:xfrm>
              <a:off x="31753" y="3328031"/>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6" name="直線コネクタ 115"/>
            <p:cNvCxnSpPr/>
            <p:nvPr/>
          </p:nvCxnSpPr>
          <p:spPr>
            <a:xfrm>
              <a:off x="31753" y="2150394"/>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sp>
          <p:nvSpPr>
            <p:cNvPr id="117" name="角丸四角形 62"/>
            <p:cNvSpPr/>
            <p:nvPr/>
          </p:nvSpPr>
          <p:spPr>
            <a:xfrm>
              <a:off x="579300" y="6117810"/>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考察・まとめ</a:t>
              </a:r>
            </a:p>
          </p:txBody>
        </p:sp>
        <p:grpSp>
          <p:nvGrpSpPr>
            <p:cNvPr id="118" name="図形グループ 63"/>
            <p:cNvGrpSpPr/>
            <p:nvPr/>
          </p:nvGrpSpPr>
          <p:grpSpPr>
            <a:xfrm>
              <a:off x="2710027" y="2343940"/>
              <a:ext cx="1809750" cy="3190778"/>
              <a:chOff x="3059832" y="2243486"/>
              <a:chExt cx="1809750" cy="3190778"/>
            </a:xfrm>
          </p:grpSpPr>
          <p:sp>
            <p:nvSpPr>
              <p:cNvPr id="137" name="角丸四角形 82"/>
              <p:cNvSpPr/>
              <p:nvPr/>
            </p:nvSpPr>
            <p:spPr>
              <a:xfrm>
                <a:off x="3059833" y="2243486"/>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ja-JP" altLang="en-US" sz="1600" dirty="0">
                    <a:solidFill>
                      <a:srgbClr val="000000"/>
                    </a:solidFill>
                  </a:rPr>
                  <a:t>インタビュー調査</a:t>
                </a:r>
                <a:endParaRPr lang="en-US" altLang="ja-JP" sz="1600" dirty="0">
                  <a:solidFill>
                    <a:srgbClr val="000000"/>
                  </a:solidFill>
                </a:endParaRPr>
              </a:p>
              <a:p>
                <a:pPr algn="ctr"/>
                <a:r>
                  <a:rPr lang="ja-JP" altLang="en-US" sz="1000" dirty="0">
                    <a:solidFill>
                      <a:srgbClr val="000000"/>
                    </a:solidFill>
                  </a:rPr>
                  <a:t>ヤマト運輸本社・営業所・</a:t>
                </a:r>
                <a:endParaRPr lang="en-US" altLang="ja-JP" sz="1000" dirty="0">
                  <a:solidFill>
                    <a:srgbClr val="000000"/>
                  </a:solidFill>
                </a:endParaRPr>
              </a:p>
              <a:p>
                <a:pPr algn="ctr"/>
                <a:r>
                  <a:rPr lang="ja-JP" altLang="en-US" sz="1000" dirty="0">
                    <a:solidFill>
                      <a:srgbClr val="000000"/>
                    </a:solidFill>
                  </a:rPr>
                  <a:t>ドライバー・国交省・環境省・宇都宮大・筑波大　他</a:t>
                </a:r>
              </a:p>
            </p:txBody>
          </p:sp>
          <p:sp>
            <p:nvSpPr>
              <p:cNvPr id="138" name="角丸四角形 83"/>
              <p:cNvSpPr/>
              <p:nvPr/>
            </p:nvSpPr>
            <p:spPr>
              <a:xfrm>
                <a:off x="3059832" y="3611623"/>
                <a:ext cx="1809749" cy="593724"/>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宅配ロッカー</a:t>
                </a:r>
                <a:endParaRPr lang="en-US" altLang="ja-JP" dirty="0">
                  <a:solidFill>
                    <a:srgbClr val="000000"/>
                  </a:solidFill>
                </a:endParaRPr>
              </a:p>
              <a:p>
                <a:pPr algn="ctr"/>
                <a:r>
                  <a:rPr lang="ja-JP" altLang="en-US" sz="1200" dirty="0">
                    <a:solidFill>
                      <a:srgbClr val="000000"/>
                    </a:solidFill>
                  </a:rPr>
                  <a:t>の設置検討</a:t>
                </a:r>
              </a:p>
            </p:txBody>
          </p:sp>
          <p:sp>
            <p:nvSpPr>
              <p:cNvPr id="139" name="角丸四角形 84"/>
              <p:cNvSpPr/>
              <p:nvPr/>
            </p:nvSpPr>
            <p:spPr>
              <a:xfrm>
                <a:off x="3059833" y="4672265"/>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報告</a:t>
                </a:r>
                <a:endParaRPr lang="en-US" altLang="ja-JP" dirty="0">
                  <a:solidFill>
                    <a:srgbClr val="000000"/>
                  </a:solidFill>
                </a:endParaRPr>
              </a:p>
              <a:p>
                <a:pPr algn="ctr"/>
                <a:r>
                  <a:rPr lang="ja-JP" altLang="en-US" sz="1100" dirty="0">
                    <a:solidFill>
                      <a:srgbClr val="000000"/>
                    </a:solidFill>
                  </a:rPr>
                  <a:t>ヤマト運輸本社・営業所・国交省・環境省・筑波大学</a:t>
                </a:r>
                <a:endParaRPr lang="en-US" altLang="ja-JP" sz="1100" dirty="0">
                  <a:solidFill>
                    <a:srgbClr val="000000"/>
                  </a:solidFill>
                </a:endParaRPr>
              </a:p>
            </p:txBody>
          </p:sp>
        </p:grpSp>
        <p:cxnSp>
          <p:nvCxnSpPr>
            <p:cNvPr id="122" name="直線矢印コネクタ 121"/>
            <p:cNvCxnSpPr>
              <a:cxnSpLocks/>
            </p:cNvCxnSpPr>
            <p:nvPr/>
          </p:nvCxnSpPr>
          <p:spPr>
            <a:xfrm flipH="1">
              <a:off x="2027704" y="3105939"/>
              <a:ext cx="924296" cy="56134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24" name="正方形/長方形 123"/>
            <p:cNvSpPr/>
            <p:nvPr/>
          </p:nvSpPr>
          <p:spPr>
            <a:xfrm>
              <a:off x="247777" y="1844824"/>
              <a:ext cx="788045" cy="347960"/>
            </a:xfrm>
            <a:prstGeom prst="rect">
              <a:avLst/>
            </a:prstGeom>
            <a:solidFill>
              <a:srgbClr val="99CC00"/>
            </a:solidFill>
            <a:ln>
              <a:solidFill>
                <a:srgbClr val="99CC00"/>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ja-JP" altLang="en-US" dirty="0">
                  <a:solidFill>
                    <a:srgbClr val="FFFFFF"/>
                  </a:solidFill>
                </a:rPr>
                <a:t>学生</a:t>
              </a:r>
            </a:p>
          </p:txBody>
        </p:sp>
        <p:sp>
          <p:nvSpPr>
            <p:cNvPr id="125" name="正方形/長方形 124"/>
            <p:cNvSpPr/>
            <p:nvPr/>
          </p:nvSpPr>
          <p:spPr>
            <a:xfrm>
              <a:off x="3560145" y="1844824"/>
              <a:ext cx="1497724" cy="347960"/>
            </a:xfrm>
            <a:prstGeom prst="rect">
              <a:avLst/>
            </a:prstGeom>
            <a:solidFill>
              <a:srgbClr val="009999"/>
            </a:solidFill>
            <a:ln>
              <a:solidFill>
                <a:srgbClr val="009999"/>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dirty="0">
                  <a:solidFill>
                    <a:srgbClr val="FFFFFF"/>
                  </a:solidFill>
                </a:rPr>
                <a:t>大学システム</a:t>
              </a:r>
            </a:p>
          </p:txBody>
        </p:sp>
        <p:grpSp>
          <p:nvGrpSpPr>
            <p:cNvPr id="126" name="図形グループ 72"/>
            <p:cNvGrpSpPr/>
            <p:nvPr/>
          </p:nvGrpSpPr>
          <p:grpSpPr>
            <a:xfrm>
              <a:off x="442609" y="2369964"/>
              <a:ext cx="2903074" cy="3725106"/>
              <a:chOff x="5107707" y="2243486"/>
              <a:chExt cx="2903074" cy="3725106"/>
            </a:xfrm>
          </p:grpSpPr>
          <p:sp>
            <p:nvSpPr>
              <p:cNvPr id="131" name="下矢印 73"/>
              <p:cNvSpPr/>
              <p:nvPr/>
            </p:nvSpPr>
            <p:spPr>
              <a:xfrm>
                <a:off x="5399229" y="3067446"/>
                <a:ext cx="1293573" cy="473363"/>
              </a:xfrm>
              <a:prstGeom prst="downArrow">
                <a:avLst>
                  <a:gd name="adj1" fmla="val 85955"/>
                  <a:gd name="adj2" fmla="val 45122"/>
                </a:avLst>
              </a:prstGeom>
              <a:solidFill>
                <a:srgbClr val="FFFFCC"/>
              </a:solidFill>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sp>
            <p:nvSpPr>
              <p:cNvPr id="132" name="角丸四角形 74"/>
              <p:cNvSpPr/>
              <p:nvPr/>
            </p:nvSpPr>
            <p:spPr>
              <a:xfrm>
                <a:off x="5107707" y="2243486"/>
                <a:ext cx="1793874" cy="761999"/>
              </a:xfrm>
              <a:prstGeom prst="roundRect">
                <a:avLst/>
              </a:prstGeom>
              <a:solidFill>
                <a:srgbClr val="FFFFCC"/>
              </a:solidFill>
              <a:ln>
                <a:noFill/>
              </a:ln>
              <a:effectLst/>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solidFill>
                      <a:srgbClr val="000000"/>
                    </a:solidFill>
                  </a:rPr>
                  <a:t> </a:t>
                </a:r>
                <a:r>
                  <a:rPr lang="ja-JP" altLang="en-US" dirty="0">
                    <a:solidFill>
                      <a:srgbClr val="000000"/>
                    </a:solidFill>
                  </a:rPr>
                  <a:t>アンケート</a:t>
                </a:r>
                <a:r>
                  <a:rPr lang="en-US" altLang="ja-JP" dirty="0">
                    <a:solidFill>
                      <a:srgbClr val="000000"/>
                    </a:solidFill>
                  </a:rPr>
                  <a:t>①</a:t>
                </a:r>
              </a:p>
              <a:p>
                <a:pPr algn="ctr"/>
                <a:r>
                  <a:rPr lang="ja-JP" altLang="en-US" sz="1200" dirty="0">
                    <a:solidFill>
                      <a:srgbClr val="000000"/>
                    </a:solidFill>
                  </a:rPr>
                  <a:t>筑波大学生</a:t>
                </a:r>
              </a:p>
            </p:txBody>
          </p:sp>
          <p:sp>
            <p:nvSpPr>
              <p:cNvPr id="133" name="角丸四角形 75"/>
              <p:cNvSpPr/>
              <p:nvPr/>
            </p:nvSpPr>
            <p:spPr>
              <a:xfrm>
                <a:off x="5107707" y="3540809"/>
                <a:ext cx="2903074" cy="852826"/>
              </a:xfrm>
              <a:prstGeom prst="roundRect">
                <a:avLst/>
              </a:prstGeom>
              <a:solidFill>
                <a:srgbClr val="FFB64B"/>
              </a:solidFill>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en-US" altLang="ja-JP" sz="2400" dirty="0">
                    <a:solidFill>
                      <a:srgbClr val="000000"/>
                    </a:solidFill>
                  </a:rPr>
                  <a:t>Communication</a:t>
                </a:r>
              </a:p>
              <a:p>
                <a:pPr algn="ctr"/>
                <a:r>
                  <a:rPr lang="en-US" altLang="ja-JP" sz="2400" dirty="0">
                    <a:solidFill>
                      <a:srgbClr val="000000"/>
                    </a:solidFill>
                  </a:rPr>
                  <a:t>Tool</a:t>
                </a:r>
                <a:r>
                  <a:rPr lang="ja-JP" altLang="en-US" sz="2400" dirty="0">
                    <a:solidFill>
                      <a:srgbClr val="000000"/>
                    </a:solidFill>
                  </a:rPr>
                  <a:t>　</a:t>
                </a:r>
                <a:r>
                  <a:rPr lang="ja-JP" altLang="en-US" sz="1600" dirty="0">
                    <a:solidFill>
                      <a:srgbClr val="000000"/>
                    </a:solidFill>
                  </a:rPr>
                  <a:t>作成</a:t>
                </a:r>
                <a:endParaRPr lang="en-US" altLang="ja-JP" sz="2000" dirty="0">
                  <a:solidFill>
                    <a:srgbClr val="000000"/>
                  </a:solidFill>
                </a:endParaRPr>
              </a:p>
            </p:txBody>
          </p:sp>
          <p:sp>
            <p:nvSpPr>
              <p:cNvPr id="134" name="角丸四角形 76"/>
              <p:cNvSpPr/>
              <p:nvPr/>
            </p:nvSpPr>
            <p:spPr>
              <a:xfrm>
                <a:off x="5107707" y="4672265"/>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アンケート</a:t>
                </a:r>
                <a:r>
                  <a:rPr lang="en-US" altLang="ja-JP" dirty="0">
                    <a:solidFill>
                      <a:srgbClr val="000000"/>
                    </a:solidFill>
                  </a:rPr>
                  <a:t>②</a:t>
                </a:r>
              </a:p>
              <a:p>
                <a:pPr algn="ctr"/>
                <a:r>
                  <a:rPr lang="ja-JP" altLang="en-US" sz="1200" dirty="0">
                    <a:solidFill>
                      <a:srgbClr val="000000"/>
                    </a:solidFill>
                  </a:rPr>
                  <a:t>筑波大学生</a:t>
                </a:r>
                <a:endParaRPr lang="en-US" altLang="ja-JP" sz="1200" dirty="0">
                  <a:solidFill>
                    <a:srgbClr val="000000"/>
                  </a:solidFill>
                </a:endParaRPr>
              </a:p>
              <a:p>
                <a:pPr algn="ctr"/>
                <a:r>
                  <a:rPr lang="en-US" altLang="ja-JP" sz="1200" dirty="0">
                    <a:solidFill>
                      <a:srgbClr val="000000"/>
                    </a:solidFill>
                  </a:rPr>
                  <a:t>Communication Tool</a:t>
                </a:r>
                <a:r>
                  <a:rPr lang="ja-JP" altLang="en-US" sz="1200" dirty="0">
                    <a:solidFill>
                      <a:srgbClr val="000000"/>
                    </a:solidFill>
                  </a:rPr>
                  <a:t>実験</a:t>
                </a:r>
              </a:p>
            </p:txBody>
          </p:sp>
          <p:sp>
            <p:nvSpPr>
              <p:cNvPr id="135" name="下矢印 77"/>
              <p:cNvSpPr/>
              <p:nvPr/>
            </p:nvSpPr>
            <p:spPr>
              <a:xfrm>
                <a:off x="5399229" y="5495229"/>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cxnSp>
            <p:nvCxnSpPr>
              <p:cNvPr id="136" name="直線矢印コネクタ 135"/>
              <p:cNvCxnSpPr>
                <a:cxnSpLocks/>
                <a:endCxn id="134" idx="0"/>
              </p:cNvCxnSpPr>
              <p:nvPr/>
            </p:nvCxnSpPr>
            <p:spPr>
              <a:xfrm>
                <a:off x="6012582" y="4393635"/>
                <a:ext cx="0" cy="278630"/>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127" name="角丸四角形 61"/>
            <p:cNvSpPr/>
            <p:nvPr/>
          </p:nvSpPr>
          <p:spPr>
            <a:xfrm>
              <a:off x="579300" y="1286951"/>
              <a:ext cx="3809999" cy="473091"/>
            </a:xfrm>
            <a:prstGeom prst="roundRect">
              <a:avLst/>
            </a:prstGeom>
            <a:noFill/>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既存研究レビュー</a:t>
              </a:r>
            </a:p>
          </p:txBody>
        </p:sp>
        <p:sp>
          <p:nvSpPr>
            <p:cNvPr id="128" name="テキスト ボックス 127"/>
            <p:cNvSpPr txBox="1"/>
            <p:nvPr/>
          </p:nvSpPr>
          <p:spPr>
            <a:xfrm>
              <a:off x="-21594" y="2274876"/>
              <a:ext cx="461665" cy="1015663"/>
            </a:xfrm>
            <a:prstGeom prst="rect">
              <a:avLst/>
            </a:prstGeom>
            <a:noFill/>
          </p:spPr>
          <p:txBody>
            <a:bodyPr vert="eaVert" wrap="none" rtlCol="0">
              <a:spAutoFit/>
            </a:bodyPr>
            <a:lstStyle/>
            <a:p>
              <a:r>
                <a:rPr lang="ja-JP" altLang="en-US" dirty="0">
                  <a:solidFill>
                    <a:srgbClr val="000000"/>
                  </a:solidFill>
                </a:rPr>
                <a:t>実態調査</a:t>
              </a:r>
            </a:p>
          </p:txBody>
        </p:sp>
        <p:sp>
          <p:nvSpPr>
            <p:cNvPr id="129" name="テキスト ボックス 128"/>
            <p:cNvSpPr txBox="1"/>
            <p:nvPr/>
          </p:nvSpPr>
          <p:spPr>
            <a:xfrm>
              <a:off x="-5771" y="3738101"/>
              <a:ext cx="461665" cy="553998"/>
            </a:xfrm>
            <a:prstGeom prst="rect">
              <a:avLst/>
            </a:prstGeom>
            <a:noFill/>
          </p:spPr>
          <p:txBody>
            <a:bodyPr vert="eaVert" wrap="none" rtlCol="0">
              <a:spAutoFit/>
            </a:bodyPr>
            <a:lstStyle/>
            <a:p>
              <a:r>
                <a:rPr lang="ja-JP" altLang="en-US" dirty="0">
                  <a:solidFill>
                    <a:srgbClr val="000000"/>
                  </a:solidFill>
                </a:rPr>
                <a:t>提案</a:t>
              </a:r>
            </a:p>
          </p:txBody>
        </p:sp>
        <p:sp>
          <p:nvSpPr>
            <p:cNvPr id="130" name="テキスト ボックス 129"/>
            <p:cNvSpPr txBox="1"/>
            <p:nvPr/>
          </p:nvSpPr>
          <p:spPr>
            <a:xfrm>
              <a:off x="-11033" y="4915354"/>
              <a:ext cx="461665" cy="553998"/>
            </a:xfrm>
            <a:prstGeom prst="rect">
              <a:avLst/>
            </a:prstGeom>
            <a:noFill/>
          </p:spPr>
          <p:txBody>
            <a:bodyPr vert="eaVert" wrap="none" rtlCol="0">
              <a:spAutoFit/>
            </a:bodyPr>
            <a:lstStyle/>
            <a:p>
              <a:r>
                <a:rPr lang="ja-JP" altLang="en-US" dirty="0">
                  <a:solidFill>
                    <a:srgbClr val="000000"/>
                  </a:solidFill>
                </a:rPr>
                <a:t>評価</a:t>
              </a:r>
            </a:p>
          </p:txBody>
        </p:sp>
      </p:grpSp>
      <p:sp>
        <p:nvSpPr>
          <p:cNvPr id="46" name="角丸四角形吹き出し 45"/>
          <p:cNvSpPr/>
          <p:nvPr/>
        </p:nvSpPr>
        <p:spPr>
          <a:xfrm>
            <a:off x="5364088" y="3717032"/>
            <a:ext cx="3672408" cy="1296144"/>
          </a:xfrm>
          <a:prstGeom prst="wedgeRoundRectCallout">
            <a:avLst>
              <a:gd name="adj1" fmla="val -103458"/>
              <a:gd name="adj2" fmla="val -28129"/>
              <a:gd name="adj3" fmla="val 16667"/>
            </a:avLst>
          </a:prstGeom>
          <a:solidFill>
            <a:srgbClr val="D9D9D9"/>
          </a:solidFill>
          <a:ln w="38100" cmpd="sng">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2000" dirty="0">
                <a:solidFill>
                  <a:srgbClr val="000000"/>
                </a:solidFill>
              </a:rPr>
              <a:t>目指すは、</a:t>
            </a:r>
            <a:endParaRPr lang="en-US" altLang="ja-JP" sz="2000" dirty="0">
              <a:solidFill>
                <a:srgbClr val="000000"/>
              </a:solidFill>
            </a:endParaRPr>
          </a:p>
          <a:p>
            <a:pPr algn="ctr"/>
            <a:r>
              <a:rPr lang="ja-JP" altLang="en-US" sz="2800" dirty="0">
                <a:solidFill>
                  <a:srgbClr val="000000"/>
                </a:solidFill>
              </a:rPr>
              <a:t>学生への</a:t>
            </a:r>
            <a:r>
              <a:rPr lang="ja-JP" altLang="en-US" sz="2800" b="1" dirty="0">
                <a:solidFill>
                  <a:srgbClr val="FF9900"/>
                </a:solidFill>
              </a:rPr>
              <a:t>意識改革</a:t>
            </a:r>
            <a:r>
              <a:rPr lang="ja-JP" altLang="en-US" sz="2800" dirty="0">
                <a:solidFill>
                  <a:srgbClr val="000000"/>
                </a:solidFill>
              </a:rPr>
              <a:t>！</a:t>
            </a:r>
          </a:p>
        </p:txBody>
      </p:sp>
    </p:spTree>
    <p:extLst>
      <p:ext uri="{BB962C8B-B14F-4D97-AF65-F5344CB8AC3E}">
        <p14:creationId xmlns:p14="http://schemas.microsoft.com/office/powerpoint/2010/main" val="2682940137"/>
      </p:ext>
    </p:extLst>
  </p:cSld>
  <p:clrMapOvr>
    <a:masterClrMapping/>
  </p:clrMapOvr>
  <p:transition xmlns:p14="http://schemas.microsoft.com/office/powerpoint/2010/main" spd="slow" advTm="8979"/>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
          <p:cNvGrpSpPr>
            <a:grpSpLocks/>
          </p:cNvGrpSpPr>
          <p:nvPr/>
        </p:nvGrpSpPr>
        <p:grpSpPr bwMode="auto">
          <a:xfrm>
            <a:off x="0" y="0"/>
            <a:ext cx="9144000" cy="1052513"/>
            <a:chOff x="0" y="0"/>
            <a:chExt cx="5760" cy="663"/>
          </a:xfrm>
        </p:grpSpPr>
        <p:sp>
          <p:nvSpPr>
            <p:cNvPr id="8"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9"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57346" name="Rectangle 2"/>
          <p:cNvSpPr>
            <a:spLocks noGrp="1" noChangeArrowheads="1"/>
          </p:cNvSpPr>
          <p:nvPr>
            <p:ph type="title"/>
          </p:nvPr>
        </p:nvSpPr>
        <p:spPr>
          <a:xfrm>
            <a:off x="395536" y="15748"/>
            <a:ext cx="8229600" cy="1143000"/>
          </a:xfrm>
        </p:spPr>
        <p:txBody>
          <a:bodyPr/>
          <a:lstStyle/>
          <a:p>
            <a:pPr algn="ctr">
              <a:defRPr/>
            </a:pPr>
            <a:r>
              <a:rPr lang="ja-JP" altLang="en-US" dirty="0">
                <a:solidFill>
                  <a:schemeClr val="bg1"/>
                </a:solidFill>
              </a:rPr>
              <a:t>実習の流れ</a:t>
            </a:r>
            <a:endParaRPr lang="en-US" altLang="ja-JP" dirty="0">
              <a:solidFill>
                <a:schemeClr val="bg1"/>
              </a:solidFill>
            </a:endParaRPr>
          </a:p>
        </p:txBody>
      </p:sp>
      <p:sp>
        <p:nvSpPr>
          <p:cNvPr id="284678"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110C6FD-D4DD-48C3-89A9-975EAB785779}" type="slidenum">
              <a:rPr lang="ja-JP" altLang="en-US" smtClean="0"/>
              <a:pPr/>
              <a:t>25</a:t>
            </a:fld>
            <a:endParaRPr lang="en-US" altLang="ja-JP"/>
          </a:p>
        </p:txBody>
      </p:sp>
      <p:grpSp>
        <p:nvGrpSpPr>
          <p:cNvPr id="110" name="グループ化 109"/>
          <p:cNvGrpSpPr/>
          <p:nvPr/>
        </p:nvGrpSpPr>
        <p:grpSpPr>
          <a:xfrm>
            <a:off x="0" y="1428951"/>
            <a:ext cx="5097653" cy="5292524"/>
            <a:chOff x="-21594" y="1286951"/>
            <a:chExt cx="5097653" cy="5292524"/>
          </a:xfrm>
        </p:grpSpPr>
        <p:sp>
          <p:nvSpPr>
            <p:cNvPr id="111" name="正方形/長方形 110"/>
            <p:cNvSpPr/>
            <p:nvPr/>
          </p:nvSpPr>
          <p:spPr>
            <a:xfrm>
              <a:off x="377815" y="2031978"/>
              <a:ext cx="2062994" cy="3871520"/>
            </a:xfrm>
            <a:prstGeom prst="rect">
              <a:avLst/>
            </a:prstGeom>
            <a:solidFill>
              <a:srgbClr val="99CC00"/>
            </a:solidFill>
            <a:ln>
              <a:no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lang="ja-JP" altLang="en-US">
                <a:solidFill>
                  <a:srgbClr val="FFFFFF"/>
                </a:solidFill>
              </a:endParaRPr>
            </a:p>
          </p:txBody>
        </p:sp>
        <p:sp>
          <p:nvSpPr>
            <p:cNvPr id="112" name="正方形/長方形 111"/>
            <p:cNvSpPr/>
            <p:nvPr/>
          </p:nvSpPr>
          <p:spPr>
            <a:xfrm>
              <a:off x="2532868" y="2031978"/>
              <a:ext cx="2062994" cy="3871520"/>
            </a:xfrm>
            <a:prstGeom prst="rect">
              <a:avLst/>
            </a:prstGeom>
            <a:solidFill>
              <a:srgbClr val="009999"/>
            </a:solidFill>
            <a:ln>
              <a:solidFill>
                <a:srgbClr val="009999"/>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ja-JP" altLang="en-US">
                <a:solidFill>
                  <a:srgbClr val="FFFFFF"/>
                </a:solidFill>
              </a:endParaRPr>
            </a:p>
          </p:txBody>
        </p:sp>
        <p:cxnSp>
          <p:nvCxnSpPr>
            <p:cNvPr id="113" name="直線コネクタ 112"/>
            <p:cNvCxnSpPr/>
            <p:nvPr/>
          </p:nvCxnSpPr>
          <p:spPr>
            <a:xfrm>
              <a:off x="103761" y="5698024"/>
              <a:ext cx="4972298"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4" name="直線コネクタ 113"/>
            <p:cNvCxnSpPr/>
            <p:nvPr/>
          </p:nvCxnSpPr>
          <p:spPr>
            <a:xfrm>
              <a:off x="31753" y="4554543"/>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5" name="直線コネクタ 114"/>
            <p:cNvCxnSpPr/>
            <p:nvPr/>
          </p:nvCxnSpPr>
          <p:spPr>
            <a:xfrm>
              <a:off x="31753" y="3328031"/>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6" name="直線コネクタ 115"/>
            <p:cNvCxnSpPr/>
            <p:nvPr/>
          </p:nvCxnSpPr>
          <p:spPr>
            <a:xfrm>
              <a:off x="31753" y="2150394"/>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sp>
          <p:nvSpPr>
            <p:cNvPr id="117" name="角丸四角形 62"/>
            <p:cNvSpPr/>
            <p:nvPr/>
          </p:nvSpPr>
          <p:spPr>
            <a:xfrm>
              <a:off x="579300" y="6117810"/>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考察・まとめ</a:t>
              </a:r>
            </a:p>
          </p:txBody>
        </p:sp>
        <p:grpSp>
          <p:nvGrpSpPr>
            <p:cNvPr id="118" name="図形グループ 63"/>
            <p:cNvGrpSpPr/>
            <p:nvPr/>
          </p:nvGrpSpPr>
          <p:grpSpPr>
            <a:xfrm>
              <a:off x="2710027" y="2343940"/>
              <a:ext cx="1809750" cy="3190778"/>
              <a:chOff x="3059832" y="2243486"/>
              <a:chExt cx="1809750" cy="3190778"/>
            </a:xfrm>
          </p:grpSpPr>
          <p:sp>
            <p:nvSpPr>
              <p:cNvPr id="137" name="角丸四角形 82"/>
              <p:cNvSpPr/>
              <p:nvPr/>
            </p:nvSpPr>
            <p:spPr>
              <a:xfrm>
                <a:off x="3059833" y="2243486"/>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ja-JP" altLang="en-US" sz="1600" dirty="0">
                    <a:solidFill>
                      <a:srgbClr val="000000"/>
                    </a:solidFill>
                  </a:rPr>
                  <a:t>インタビュー調査</a:t>
                </a:r>
                <a:endParaRPr lang="en-US" altLang="ja-JP" sz="1600" dirty="0">
                  <a:solidFill>
                    <a:srgbClr val="000000"/>
                  </a:solidFill>
                </a:endParaRPr>
              </a:p>
              <a:p>
                <a:pPr algn="ctr"/>
                <a:r>
                  <a:rPr lang="ja-JP" altLang="en-US" sz="1000" dirty="0">
                    <a:solidFill>
                      <a:srgbClr val="000000"/>
                    </a:solidFill>
                  </a:rPr>
                  <a:t>ヤマト運輸本社・営業所・</a:t>
                </a:r>
                <a:endParaRPr lang="en-US" altLang="ja-JP" sz="1000" dirty="0">
                  <a:solidFill>
                    <a:srgbClr val="000000"/>
                  </a:solidFill>
                </a:endParaRPr>
              </a:p>
              <a:p>
                <a:pPr algn="ctr"/>
                <a:r>
                  <a:rPr lang="ja-JP" altLang="en-US" sz="1000" dirty="0">
                    <a:solidFill>
                      <a:srgbClr val="000000"/>
                    </a:solidFill>
                  </a:rPr>
                  <a:t>ドライバー・国交省・環境省・宇都宮大・筑波大　他</a:t>
                </a:r>
              </a:p>
            </p:txBody>
          </p:sp>
          <p:sp>
            <p:nvSpPr>
              <p:cNvPr id="138" name="角丸四角形 83"/>
              <p:cNvSpPr/>
              <p:nvPr/>
            </p:nvSpPr>
            <p:spPr>
              <a:xfrm>
                <a:off x="3059832" y="3611623"/>
                <a:ext cx="1809749" cy="593724"/>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宅配ロッカー</a:t>
                </a:r>
                <a:endParaRPr lang="en-US" altLang="ja-JP" dirty="0">
                  <a:solidFill>
                    <a:srgbClr val="000000"/>
                  </a:solidFill>
                </a:endParaRPr>
              </a:p>
              <a:p>
                <a:pPr algn="ctr"/>
                <a:r>
                  <a:rPr lang="ja-JP" altLang="en-US" sz="1200" dirty="0">
                    <a:solidFill>
                      <a:srgbClr val="000000"/>
                    </a:solidFill>
                  </a:rPr>
                  <a:t>の設置検討</a:t>
                </a:r>
              </a:p>
            </p:txBody>
          </p:sp>
          <p:sp>
            <p:nvSpPr>
              <p:cNvPr id="139" name="角丸四角形 84"/>
              <p:cNvSpPr/>
              <p:nvPr/>
            </p:nvSpPr>
            <p:spPr>
              <a:xfrm>
                <a:off x="3059833" y="4672265"/>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報告</a:t>
                </a:r>
                <a:endParaRPr lang="en-US" altLang="ja-JP" dirty="0">
                  <a:solidFill>
                    <a:srgbClr val="000000"/>
                  </a:solidFill>
                </a:endParaRPr>
              </a:p>
              <a:p>
                <a:pPr algn="ctr"/>
                <a:r>
                  <a:rPr lang="ja-JP" altLang="en-US" sz="1100" dirty="0">
                    <a:solidFill>
                      <a:srgbClr val="000000"/>
                    </a:solidFill>
                  </a:rPr>
                  <a:t>ヤマト運輸本社・営業所・国交省・環境省・筑波大学</a:t>
                </a:r>
                <a:endParaRPr lang="en-US" altLang="ja-JP" sz="1100" dirty="0">
                  <a:solidFill>
                    <a:srgbClr val="000000"/>
                  </a:solidFill>
                </a:endParaRPr>
              </a:p>
            </p:txBody>
          </p:sp>
        </p:grpSp>
        <p:cxnSp>
          <p:nvCxnSpPr>
            <p:cNvPr id="122" name="直線矢印コネクタ 121"/>
            <p:cNvCxnSpPr>
              <a:cxnSpLocks/>
            </p:cNvCxnSpPr>
            <p:nvPr/>
          </p:nvCxnSpPr>
          <p:spPr>
            <a:xfrm flipH="1">
              <a:off x="2107964" y="4292099"/>
              <a:ext cx="678907" cy="440937"/>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24" name="正方形/長方形 123"/>
            <p:cNvSpPr/>
            <p:nvPr/>
          </p:nvSpPr>
          <p:spPr>
            <a:xfrm>
              <a:off x="247777" y="1844824"/>
              <a:ext cx="788045" cy="347960"/>
            </a:xfrm>
            <a:prstGeom prst="rect">
              <a:avLst/>
            </a:prstGeom>
            <a:solidFill>
              <a:srgbClr val="99CC00"/>
            </a:solidFill>
            <a:ln>
              <a:solidFill>
                <a:srgbClr val="99CC00"/>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ja-JP" altLang="en-US" dirty="0">
                  <a:solidFill>
                    <a:srgbClr val="FFFFFF"/>
                  </a:solidFill>
                </a:rPr>
                <a:t>学生</a:t>
              </a:r>
            </a:p>
          </p:txBody>
        </p:sp>
        <p:sp>
          <p:nvSpPr>
            <p:cNvPr id="125" name="正方形/長方形 124"/>
            <p:cNvSpPr/>
            <p:nvPr/>
          </p:nvSpPr>
          <p:spPr>
            <a:xfrm>
              <a:off x="3560145" y="1844824"/>
              <a:ext cx="1497724" cy="347960"/>
            </a:xfrm>
            <a:prstGeom prst="rect">
              <a:avLst/>
            </a:prstGeom>
            <a:solidFill>
              <a:srgbClr val="009999"/>
            </a:solidFill>
            <a:ln>
              <a:solidFill>
                <a:srgbClr val="009999"/>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dirty="0">
                  <a:solidFill>
                    <a:srgbClr val="FFFFFF"/>
                  </a:solidFill>
                </a:rPr>
                <a:t>大学システム</a:t>
              </a:r>
            </a:p>
          </p:txBody>
        </p:sp>
        <p:grpSp>
          <p:nvGrpSpPr>
            <p:cNvPr id="126" name="図形グループ 72"/>
            <p:cNvGrpSpPr/>
            <p:nvPr/>
          </p:nvGrpSpPr>
          <p:grpSpPr>
            <a:xfrm>
              <a:off x="373942" y="2369964"/>
              <a:ext cx="2949058" cy="3725106"/>
              <a:chOff x="5039040" y="2243486"/>
              <a:chExt cx="2949058" cy="3725106"/>
            </a:xfrm>
          </p:grpSpPr>
          <p:sp>
            <p:nvSpPr>
              <p:cNvPr id="131" name="下矢印 73"/>
              <p:cNvSpPr/>
              <p:nvPr/>
            </p:nvSpPr>
            <p:spPr>
              <a:xfrm>
                <a:off x="5399229" y="3067446"/>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sp>
            <p:nvSpPr>
              <p:cNvPr id="132" name="角丸四角形 74"/>
              <p:cNvSpPr/>
              <p:nvPr/>
            </p:nvSpPr>
            <p:spPr>
              <a:xfrm>
                <a:off x="5107707" y="2243486"/>
                <a:ext cx="1793874"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solidFill>
                      <a:srgbClr val="000000"/>
                    </a:solidFill>
                  </a:rPr>
                  <a:t>    </a:t>
                </a:r>
                <a:r>
                  <a:rPr lang="ja-JP" altLang="en-US" dirty="0">
                    <a:solidFill>
                      <a:srgbClr val="000000"/>
                    </a:solidFill>
                  </a:rPr>
                  <a:t>アンケート</a:t>
                </a:r>
                <a:r>
                  <a:rPr lang="en-US" altLang="ja-JP" dirty="0">
                    <a:solidFill>
                      <a:srgbClr val="000000"/>
                    </a:solidFill>
                  </a:rPr>
                  <a:t>①</a:t>
                </a:r>
              </a:p>
              <a:p>
                <a:pPr algn="ctr"/>
                <a:r>
                  <a:rPr lang="ja-JP" altLang="en-US" sz="1200" dirty="0">
                    <a:solidFill>
                      <a:srgbClr val="000000"/>
                    </a:solidFill>
                  </a:rPr>
                  <a:t>筑波大学生</a:t>
                </a:r>
              </a:p>
            </p:txBody>
          </p:sp>
          <p:sp>
            <p:nvSpPr>
              <p:cNvPr id="133" name="角丸四角形 75"/>
              <p:cNvSpPr/>
              <p:nvPr/>
            </p:nvSpPr>
            <p:spPr>
              <a:xfrm>
                <a:off x="5107707" y="3611623"/>
                <a:ext cx="1809749" cy="593724"/>
              </a:xfrm>
              <a:prstGeom prst="roundRect">
                <a:avLst/>
              </a:prstGeom>
              <a:solidFill>
                <a:srgbClr val="FFFFCC"/>
              </a:solidFill>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en-US" altLang="ja-JP" dirty="0">
                    <a:solidFill>
                      <a:srgbClr val="000000"/>
                    </a:solidFill>
                  </a:rPr>
                  <a:t>Communication</a:t>
                </a:r>
              </a:p>
              <a:p>
                <a:pPr algn="ctr"/>
                <a:r>
                  <a:rPr lang="en-US" altLang="ja-JP" dirty="0">
                    <a:solidFill>
                      <a:srgbClr val="000000"/>
                    </a:solidFill>
                  </a:rPr>
                  <a:t>Tool</a:t>
                </a:r>
                <a:r>
                  <a:rPr lang="ja-JP" altLang="en-US" dirty="0">
                    <a:solidFill>
                      <a:srgbClr val="000000"/>
                    </a:solidFill>
                  </a:rPr>
                  <a:t>　</a:t>
                </a:r>
                <a:r>
                  <a:rPr lang="ja-JP" altLang="en-US" sz="1200" dirty="0">
                    <a:solidFill>
                      <a:srgbClr val="000000"/>
                    </a:solidFill>
                  </a:rPr>
                  <a:t>作成</a:t>
                </a:r>
                <a:endParaRPr lang="en-US" altLang="ja-JP" sz="1600" dirty="0">
                  <a:solidFill>
                    <a:srgbClr val="000000"/>
                  </a:solidFill>
                </a:endParaRPr>
              </a:p>
            </p:txBody>
          </p:sp>
          <p:sp>
            <p:nvSpPr>
              <p:cNvPr id="135" name="下矢印 77"/>
              <p:cNvSpPr/>
              <p:nvPr/>
            </p:nvSpPr>
            <p:spPr>
              <a:xfrm>
                <a:off x="5399229" y="5495229"/>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cxnSp>
            <p:nvCxnSpPr>
              <p:cNvPr id="136" name="直線矢印コネクタ 135"/>
              <p:cNvCxnSpPr>
                <a:cxnSpLocks/>
                <a:stCxn id="133" idx="2"/>
              </p:cNvCxnSpPr>
              <p:nvPr/>
            </p:nvCxnSpPr>
            <p:spPr>
              <a:xfrm>
                <a:off x="6012582" y="4205347"/>
                <a:ext cx="13848" cy="431339"/>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34" name="角丸四角形 76"/>
              <p:cNvSpPr/>
              <p:nvPr/>
            </p:nvSpPr>
            <p:spPr>
              <a:xfrm>
                <a:off x="5039040" y="4636686"/>
                <a:ext cx="2949058" cy="904884"/>
              </a:xfrm>
              <a:prstGeom prst="roundRect">
                <a:avLst/>
              </a:prstGeom>
              <a:solidFill>
                <a:srgbClr val="FFB64B"/>
              </a:solidFill>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sz="2400" dirty="0">
                    <a:solidFill>
                      <a:srgbClr val="000000"/>
                    </a:solidFill>
                  </a:rPr>
                  <a:t>アンケート</a:t>
                </a:r>
                <a:r>
                  <a:rPr lang="en-US" altLang="ja-JP" sz="2400" dirty="0">
                    <a:solidFill>
                      <a:srgbClr val="000000"/>
                    </a:solidFill>
                  </a:rPr>
                  <a:t>②</a:t>
                </a:r>
              </a:p>
              <a:p>
                <a:pPr algn="ctr"/>
                <a:r>
                  <a:rPr lang="ja-JP" altLang="en-US" sz="1600" dirty="0">
                    <a:solidFill>
                      <a:srgbClr val="000000"/>
                    </a:solidFill>
                  </a:rPr>
                  <a:t>筑波大学生</a:t>
                </a:r>
                <a:endParaRPr lang="en-US" altLang="ja-JP" sz="1600" dirty="0">
                  <a:solidFill>
                    <a:srgbClr val="000000"/>
                  </a:solidFill>
                </a:endParaRPr>
              </a:p>
              <a:p>
                <a:pPr algn="ctr"/>
                <a:r>
                  <a:rPr lang="en-US" altLang="ja-JP" sz="1600" dirty="0">
                    <a:solidFill>
                      <a:srgbClr val="000000"/>
                    </a:solidFill>
                  </a:rPr>
                  <a:t>Communication Tool</a:t>
                </a:r>
                <a:r>
                  <a:rPr lang="ja-JP" altLang="en-US" sz="1600" dirty="0">
                    <a:solidFill>
                      <a:srgbClr val="000000"/>
                    </a:solidFill>
                  </a:rPr>
                  <a:t>実験</a:t>
                </a:r>
              </a:p>
            </p:txBody>
          </p:sp>
        </p:grpSp>
        <p:sp>
          <p:nvSpPr>
            <p:cNvPr id="127" name="角丸四角形 61"/>
            <p:cNvSpPr/>
            <p:nvPr/>
          </p:nvSpPr>
          <p:spPr>
            <a:xfrm>
              <a:off x="579300" y="1286951"/>
              <a:ext cx="3809999" cy="473091"/>
            </a:xfrm>
            <a:prstGeom prst="roundRect">
              <a:avLst/>
            </a:prstGeom>
            <a:noFill/>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既存研究レビュー</a:t>
              </a:r>
            </a:p>
          </p:txBody>
        </p:sp>
        <p:sp>
          <p:nvSpPr>
            <p:cNvPr id="128" name="テキスト ボックス 127"/>
            <p:cNvSpPr txBox="1"/>
            <p:nvPr/>
          </p:nvSpPr>
          <p:spPr>
            <a:xfrm>
              <a:off x="-21594" y="2274876"/>
              <a:ext cx="461665" cy="1015663"/>
            </a:xfrm>
            <a:prstGeom prst="rect">
              <a:avLst/>
            </a:prstGeom>
            <a:noFill/>
          </p:spPr>
          <p:txBody>
            <a:bodyPr vert="eaVert" wrap="none" rtlCol="0">
              <a:spAutoFit/>
            </a:bodyPr>
            <a:lstStyle/>
            <a:p>
              <a:r>
                <a:rPr lang="ja-JP" altLang="en-US" dirty="0">
                  <a:solidFill>
                    <a:srgbClr val="000000"/>
                  </a:solidFill>
                </a:rPr>
                <a:t>実態調査</a:t>
              </a:r>
            </a:p>
          </p:txBody>
        </p:sp>
        <p:sp>
          <p:nvSpPr>
            <p:cNvPr id="129" name="テキスト ボックス 128"/>
            <p:cNvSpPr txBox="1"/>
            <p:nvPr/>
          </p:nvSpPr>
          <p:spPr>
            <a:xfrm>
              <a:off x="-5771" y="3738101"/>
              <a:ext cx="461665" cy="553998"/>
            </a:xfrm>
            <a:prstGeom prst="rect">
              <a:avLst/>
            </a:prstGeom>
            <a:noFill/>
          </p:spPr>
          <p:txBody>
            <a:bodyPr vert="eaVert" wrap="none" rtlCol="0">
              <a:spAutoFit/>
            </a:bodyPr>
            <a:lstStyle/>
            <a:p>
              <a:r>
                <a:rPr lang="ja-JP" altLang="en-US" dirty="0">
                  <a:solidFill>
                    <a:srgbClr val="000000"/>
                  </a:solidFill>
                </a:rPr>
                <a:t>提案</a:t>
              </a:r>
            </a:p>
          </p:txBody>
        </p:sp>
        <p:sp>
          <p:nvSpPr>
            <p:cNvPr id="130" name="テキスト ボックス 129"/>
            <p:cNvSpPr txBox="1"/>
            <p:nvPr/>
          </p:nvSpPr>
          <p:spPr>
            <a:xfrm>
              <a:off x="-11033" y="4915354"/>
              <a:ext cx="461665" cy="553998"/>
            </a:xfrm>
            <a:prstGeom prst="rect">
              <a:avLst/>
            </a:prstGeom>
            <a:noFill/>
          </p:spPr>
          <p:txBody>
            <a:bodyPr vert="eaVert" wrap="none" rtlCol="0">
              <a:spAutoFit/>
            </a:bodyPr>
            <a:lstStyle/>
            <a:p>
              <a:r>
                <a:rPr lang="ja-JP" altLang="en-US" dirty="0">
                  <a:solidFill>
                    <a:srgbClr val="000000"/>
                  </a:solidFill>
                </a:rPr>
                <a:t>評価</a:t>
              </a:r>
            </a:p>
          </p:txBody>
        </p:sp>
      </p:grpSp>
      <p:sp>
        <p:nvSpPr>
          <p:cNvPr id="46" name="角丸四角形吹き出し 45"/>
          <p:cNvSpPr/>
          <p:nvPr/>
        </p:nvSpPr>
        <p:spPr>
          <a:xfrm>
            <a:off x="5364088" y="3861048"/>
            <a:ext cx="3672408" cy="2088232"/>
          </a:xfrm>
          <a:prstGeom prst="wedgeRoundRectCallout">
            <a:avLst>
              <a:gd name="adj1" fmla="val -104971"/>
              <a:gd name="adj2" fmla="val 19188"/>
              <a:gd name="adj3" fmla="val 16667"/>
            </a:avLst>
          </a:prstGeom>
          <a:solidFill>
            <a:schemeClr val="bg1">
              <a:lumMod val="85000"/>
            </a:schemeClr>
          </a:solidFill>
          <a:ln w="38100" cmpd="sng">
            <a:noFill/>
          </a:ln>
          <a:effectLst/>
        </p:spPr>
        <p:style>
          <a:lnRef idx="1">
            <a:schemeClr val="accent6"/>
          </a:lnRef>
          <a:fillRef idx="2">
            <a:schemeClr val="accent6"/>
          </a:fillRef>
          <a:effectRef idx="1">
            <a:schemeClr val="accent6"/>
          </a:effectRef>
          <a:fontRef idx="minor">
            <a:schemeClr val="dk1"/>
          </a:fontRef>
        </p:style>
        <p:txBody>
          <a:bodyPr lIns="0" rIns="0" rtlCol="0" anchor="ctr"/>
          <a:lstStyle/>
          <a:p>
            <a:pPr algn="ctr"/>
            <a:r>
              <a:rPr lang="ja-JP" altLang="en-US" sz="2000" dirty="0">
                <a:solidFill>
                  <a:srgbClr val="000000"/>
                </a:solidFill>
              </a:rPr>
              <a:t>筑波大生に質問調査</a:t>
            </a:r>
            <a:endParaRPr lang="en-US" altLang="ja-JP" sz="2000" dirty="0">
              <a:solidFill>
                <a:srgbClr val="000000"/>
              </a:solidFill>
            </a:endParaRPr>
          </a:p>
          <a:p>
            <a:pPr algn="ctr"/>
            <a:r>
              <a:rPr lang="ja-JP" altLang="en-US" sz="2400" dirty="0">
                <a:solidFill>
                  <a:srgbClr val="000000"/>
                </a:solidFill>
              </a:rPr>
              <a:t>コミュニケーションツール</a:t>
            </a:r>
            <a:endParaRPr lang="en-US" altLang="ja-JP" sz="2400" dirty="0">
              <a:solidFill>
                <a:srgbClr val="000000"/>
              </a:solidFill>
            </a:endParaRPr>
          </a:p>
          <a:p>
            <a:pPr algn="ctr"/>
            <a:r>
              <a:rPr lang="ja-JP" altLang="en-US" sz="2400" b="1" dirty="0">
                <a:solidFill>
                  <a:srgbClr val="FF6600"/>
                </a:solidFill>
              </a:rPr>
              <a:t>実証実験</a:t>
            </a:r>
            <a:endParaRPr lang="en-US" altLang="ja-JP" sz="2400" b="1" dirty="0">
              <a:solidFill>
                <a:srgbClr val="FF6600"/>
              </a:solidFill>
            </a:endParaRPr>
          </a:p>
          <a:p>
            <a:pPr algn="ctr"/>
            <a:r>
              <a:rPr lang="ja-JP" altLang="en-US" sz="2400" dirty="0">
                <a:solidFill>
                  <a:srgbClr val="000000"/>
                </a:solidFill>
              </a:rPr>
              <a:t>ロッカー設置案どう？</a:t>
            </a:r>
            <a:endParaRPr lang="ja-JP" altLang="en-US" sz="2800" dirty="0">
              <a:solidFill>
                <a:srgbClr val="000000"/>
              </a:solidFill>
            </a:endParaRPr>
          </a:p>
        </p:txBody>
      </p:sp>
    </p:spTree>
    <p:extLst>
      <p:ext uri="{BB962C8B-B14F-4D97-AF65-F5344CB8AC3E}">
        <p14:creationId xmlns:p14="http://schemas.microsoft.com/office/powerpoint/2010/main" val="2588004683"/>
      </p:ext>
    </p:extLst>
  </p:cSld>
  <p:clrMapOvr>
    <a:masterClrMapping/>
  </p:clrMapOvr>
  <p:transition xmlns:p14="http://schemas.microsoft.com/office/powerpoint/2010/main" spd="slow" advTm="8979"/>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
          <p:cNvGrpSpPr>
            <a:grpSpLocks/>
          </p:cNvGrpSpPr>
          <p:nvPr/>
        </p:nvGrpSpPr>
        <p:grpSpPr bwMode="auto">
          <a:xfrm>
            <a:off x="0" y="0"/>
            <a:ext cx="9144000" cy="1052513"/>
            <a:chOff x="0" y="0"/>
            <a:chExt cx="5760" cy="663"/>
          </a:xfrm>
        </p:grpSpPr>
        <p:sp>
          <p:nvSpPr>
            <p:cNvPr id="8"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9"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57346" name="Rectangle 2"/>
          <p:cNvSpPr>
            <a:spLocks noGrp="1" noChangeArrowheads="1"/>
          </p:cNvSpPr>
          <p:nvPr>
            <p:ph type="title"/>
          </p:nvPr>
        </p:nvSpPr>
        <p:spPr>
          <a:xfrm>
            <a:off x="395536" y="15748"/>
            <a:ext cx="8229600" cy="1143000"/>
          </a:xfrm>
        </p:spPr>
        <p:txBody>
          <a:bodyPr/>
          <a:lstStyle/>
          <a:p>
            <a:pPr algn="ctr">
              <a:defRPr/>
            </a:pPr>
            <a:r>
              <a:rPr lang="ja-JP" altLang="en-US" dirty="0">
                <a:solidFill>
                  <a:schemeClr val="bg1"/>
                </a:solidFill>
              </a:rPr>
              <a:t>実習の流れ</a:t>
            </a:r>
            <a:endParaRPr lang="en-US" altLang="ja-JP" dirty="0">
              <a:solidFill>
                <a:schemeClr val="bg1"/>
              </a:solidFill>
            </a:endParaRPr>
          </a:p>
        </p:txBody>
      </p:sp>
      <p:sp>
        <p:nvSpPr>
          <p:cNvPr id="284678"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110C6FD-D4DD-48C3-89A9-975EAB785779}" type="slidenum">
              <a:rPr lang="ja-JP" altLang="en-US" smtClean="0"/>
              <a:pPr/>
              <a:t>26</a:t>
            </a:fld>
            <a:endParaRPr lang="en-US" altLang="ja-JP"/>
          </a:p>
        </p:txBody>
      </p:sp>
      <p:sp>
        <p:nvSpPr>
          <p:cNvPr id="46" name="角丸四角形吹き出し 45"/>
          <p:cNvSpPr/>
          <p:nvPr/>
        </p:nvSpPr>
        <p:spPr>
          <a:xfrm>
            <a:off x="5371707" y="3621209"/>
            <a:ext cx="3672408" cy="1800200"/>
          </a:xfrm>
          <a:prstGeom prst="wedgeRoundRectCallout">
            <a:avLst>
              <a:gd name="adj1" fmla="val -61058"/>
              <a:gd name="adj2" fmla="val -59497"/>
              <a:gd name="adj3" fmla="val 16667"/>
            </a:avLst>
          </a:prstGeom>
          <a:solidFill>
            <a:srgbClr val="D9D9D9"/>
          </a:solidFill>
          <a:ln w="38100" cmpd="sng">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2400" dirty="0">
                <a:solidFill>
                  <a:srgbClr val="000000"/>
                </a:solidFill>
              </a:rPr>
              <a:t>学生以外の関係者に</a:t>
            </a:r>
            <a:endParaRPr lang="en-US" altLang="ja-JP" sz="2400" dirty="0">
              <a:solidFill>
                <a:srgbClr val="000000"/>
              </a:solidFill>
            </a:endParaRPr>
          </a:p>
          <a:p>
            <a:pPr algn="ctr"/>
            <a:r>
              <a:rPr lang="ja-JP" altLang="en-US" sz="2400" dirty="0">
                <a:solidFill>
                  <a:srgbClr val="000000"/>
                </a:solidFill>
              </a:rPr>
              <a:t>インタビュー</a:t>
            </a:r>
            <a:endParaRPr lang="en-US" altLang="ja-JP" sz="2400" dirty="0">
              <a:solidFill>
                <a:srgbClr val="000000"/>
              </a:solidFill>
            </a:endParaRPr>
          </a:p>
          <a:p>
            <a:pPr algn="ctr"/>
            <a:r>
              <a:rPr lang="ja-JP" altLang="en-US" sz="2800" dirty="0">
                <a:solidFill>
                  <a:srgbClr val="000000"/>
                </a:solidFill>
              </a:rPr>
              <a:t>宅配便</a:t>
            </a:r>
            <a:r>
              <a:rPr lang="ja-JP" altLang="en-US" sz="2400" dirty="0">
                <a:solidFill>
                  <a:srgbClr val="000000"/>
                </a:solidFill>
              </a:rPr>
              <a:t>を取り巻く</a:t>
            </a:r>
            <a:endParaRPr lang="en-US" altLang="ja-JP" sz="2400" dirty="0">
              <a:solidFill>
                <a:srgbClr val="000000"/>
              </a:solidFill>
            </a:endParaRPr>
          </a:p>
          <a:p>
            <a:pPr algn="ctr"/>
            <a:r>
              <a:rPr lang="ja-JP" altLang="en-US" sz="2800" b="1" dirty="0">
                <a:solidFill>
                  <a:srgbClr val="FF6600"/>
                </a:solidFill>
              </a:rPr>
              <a:t>環境</a:t>
            </a:r>
            <a:r>
              <a:rPr lang="ja-JP" altLang="en-US" sz="2400" dirty="0">
                <a:solidFill>
                  <a:srgbClr val="000000"/>
                </a:solidFill>
              </a:rPr>
              <a:t>は</a:t>
            </a:r>
            <a:r>
              <a:rPr lang="ja-JP" altLang="en-US" sz="2800" dirty="0">
                <a:solidFill>
                  <a:srgbClr val="000000"/>
                </a:solidFill>
              </a:rPr>
              <a:t>？</a:t>
            </a:r>
            <a:endParaRPr lang="en-US" altLang="ja-JP" sz="2800" dirty="0">
              <a:solidFill>
                <a:srgbClr val="000000"/>
              </a:solidFill>
            </a:endParaRPr>
          </a:p>
        </p:txBody>
      </p:sp>
      <p:grpSp>
        <p:nvGrpSpPr>
          <p:cNvPr id="110" name="グループ化 109"/>
          <p:cNvGrpSpPr/>
          <p:nvPr/>
        </p:nvGrpSpPr>
        <p:grpSpPr>
          <a:xfrm>
            <a:off x="-16591" y="1269000"/>
            <a:ext cx="5342465" cy="5292524"/>
            <a:chOff x="-21594" y="1286951"/>
            <a:chExt cx="5342465" cy="5292524"/>
          </a:xfrm>
        </p:grpSpPr>
        <p:sp>
          <p:nvSpPr>
            <p:cNvPr id="111" name="正方形/長方形 110"/>
            <p:cNvSpPr/>
            <p:nvPr/>
          </p:nvSpPr>
          <p:spPr>
            <a:xfrm>
              <a:off x="377815" y="2031978"/>
              <a:ext cx="2062994" cy="3871520"/>
            </a:xfrm>
            <a:prstGeom prst="rect">
              <a:avLst/>
            </a:prstGeom>
            <a:solidFill>
              <a:srgbClr val="99CC00"/>
            </a:solidFill>
            <a:ln>
              <a:no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lang="ja-JP" altLang="en-US" dirty="0">
                <a:solidFill>
                  <a:srgbClr val="FFFFFF"/>
                </a:solidFill>
              </a:endParaRPr>
            </a:p>
          </p:txBody>
        </p:sp>
        <p:sp>
          <p:nvSpPr>
            <p:cNvPr id="112" name="正方形/長方形 111"/>
            <p:cNvSpPr/>
            <p:nvPr/>
          </p:nvSpPr>
          <p:spPr>
            <a:xfrm>
              <a:off x="2532868" y="2031978"/>
              <a:ext cx="2062994" cy="3871520"/>
            </a:xfrm>
            <a:prstGeom prst="rect">
              <a:avLst/>
            </a:prstGeom>
            <a:solidFill>
              <a:srgbClr val="009999"/>
            </a:solidFill>
            <a:ln>
              <a:solidFill>
                <a:srgbClr val="009999"/>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ja-JP" altLang="en-US">
                <a:solidFill>
                  <a:srgbClr val="FFFFFF"/>
                </a:solidFill>
              </a:endParaRPr>
            </a:p>
          </p:txBody>
        </p:sp>
        <p:cxnSp>
          <p:nvCxnSpPr>
            <p:cNvPr id="113" name="直線コネクタ 112"/>
            <p:cNvCxnSpPr/>
            <p:nvPr/>
          </p:nvCxnSpPr>
          <p:spPr>
            <a:xfrm>
              <a:off x="103761" y="5698024"/>
              <a:ext cx="4972298"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4" name="直線コネクタ 113"/>
            <p:cNvCxnSpPr/>
            <p:nvPr/>
          </p:nvCxnSpPr>
          <p:spPr>
            <a:xfrm>
              <a:off x="31753" y="4554543"/>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5" name="直線コネクタ 114"/>
            <p:cNvCxnSpPr/>
            <p:nvPr/>
          </p:nvCxnSpPr>
          <p:spPr>
            <a:xfrm>
              <a:off x="31753" y="3328031"/>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6" name="直線コネクタ 115"/>
            <p:cNvCxnSpPr/>
            <p:nvPr/>
          </p:nvCxnSpPr>
          <p:spPr>
            <a:xfrm>
              <a:off x="31753" y="2150394"/>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sp>
          <p:nvSpPr>
            <p:cNvPr id="117" name="角丸四角形 62"/>
            <p:cNvSpPr/>
            <p:nvPr/>
          </p:nvSpPr>
          <p:spPr>
            <a:xfrm>
              <a:off x="579300" y="6117810"/>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考察・まとめ</a:t>
              </a:r>
            </a:p>
          </p:txBody>
        </p:sp>
        <p:grpSp>
          <p:nvGrpSpPr>
            <p:cNvPr id="118" name="図形グループ 63"/>
            <p:cNvGrpSpPr/>
            <p:nvPr/>
          </p:nvGrpSpPr>
          <p:grpSpPr>
            <a:xfrm>
              <a:off x="2440809" y="2284073"/>
              <a:ext cx="2880062" cy="3250645"/>
              <a:chOff x="2790614" y="2183619"/>
              <a:chExt cx="2880062" cy="3250645"/>
            </a:xfrm>
          </p:grpSpPr>
          <p:sp>
            <p:nvSpPr>
              <p:cNvPr id="138" name="角丸四角形 83"/>
              <p:cNvSpPr/>
              <p:nvPr/>
            </p:nvSpPr>
            <p:spPr>
              <a:xfrm>
                <a:off x="3059832" y="3611623"/>
                <a:ext cx="1809749" cy="593724"/>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宅配ロッカー</a:t>
                </a:r>
                <a:endParaRPr lang="en-US" altLang="ja-JP" dirty="0">
                  <a:solidFill>
                    <a:srgbClr val="000000"/>
                  </a:solidFill>
                </a:endParaRPr>
              </a:p>
              <a:p>
                <a:pPr algn="ctr"/>
                <a:r>
                  <a:rPr lang="ja-JP" altLang="en-US" sz="1200" dirty="0">
                    <a:solidFill>
                      <a:srgbClr val="000000"/>
                    </a:solidFill>
                  </a:rPr>
                  <a:t>の設置検討</a:t>
                </a:r>
              </a:p>
            </p:txBody>
          </p:sp>
          <p:sp>
            <p:nvSpPr>
              <p:cNvPr id="139" name="角丸四角形 84"/>
              <p:cNvSpPr/>
              <p:nvPr/>
            </p:nvSpPr>
            <p:spPr>
              <a:xfrm>
                <a:off x="3059833" y="4672265"/>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報告</a:t>
                </a:r>
                <a:endParaRPr lang="en-US" altLang="ja-JP" dirty="0">
                  <a:solidFill>
                    <a:srgbClr val="000000"/>
                  </a:solidFill>
                </a:endParaRPr>
              </a:p>
              <a:p>
                <a:pPr algn="ctr"/>
                <a:r>
                  <a:rPr lang="ja-JP" altLang="en-US" sz="1100" dirty="0">
                    <a:solidFill>
                      <a:srgbClr val="000000"/>
                    </a:solidFill>
                  </a:rPr>
                  <a:t>ヤマト運輸本社・営業所・国交省・環境省・筑波大学</a:t>
                </a:r>
                <a:endParaRPr lang="en-US" altLang="ja-JP" sz="1100" dirty="0">
                  <a:solidFill>
                    <a:srgbClr val="000000"/>
                  </a:solidFill>
                </a:endParaRPr>
              </a:p>
            </p:txBody>
          </p:sp>
          <p:sp>
            <p:nvSpPr>
              <p:cNvPr id="137" name="角丸四角形 82"/>
              <p:cNvSpPr/>
              <p:nvPr/>
            </p:nvSpPr>
            <p:spPr>
              <a:xfrm>
                <a:off x="2790614" y="2183619"/>
                <a:ext cx="2880062" cy="1220708"/>
              </a:xfrm>
              <a:prstGeom prst="roundRect">
                <a:avLst/>
              </a:prstGeom>
              <a:solidFill>
                <a:srgbClr val="FFB64B"/>
              </a:solidFill>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sz="2400" dirty="0">
                    <a:solidFill>
                      <a:srgbClr val="000000"/>
                    </a:solidFill>
                  </a:rPr>
                  <a:t>インタビュー調査</a:t>
                </a:r>
                <a:endParaRPr lang="en-US" altLang="ja-JP" sz="2400" dirty="0">
                  <a:solidFill>
                    <a:srgbClr val="000000"/>
                  </a:solidFill>
                </a:endParaRPr>
              </a:p>
              <a:p>
                <a:pPr algn="ctr"/>
                <a:r>
                  <a:rPr lang="ja-JP" altLang="en-US" sz="1200" dirty="0">
                    <a:solidFill>
                      <a:srgbClr val="000000"/>
                    </a:solidFill>
                  </a:rPr>
                  <a:t>ヤマト運輸本社・営業所・</a:t>
                </a:r>
                <a:endParaRPr lang="en-US" altLang="ja-JP" sz="1200" dirty="0">
                  <a:solidFill>
                    <a:srgbClr val="000000"/>
                  </a:solidFill>
                </a:endParaRPr>
              </a:p>
              <a:p>
                <a:pPr algn="ctr"/>
                <a:r>
                  <a:rPr lang="ja-JP" altLang="en-US" sz="1200" dirty="0">
                    <a:solidFill>
                      <a:srgbClr val="000000"/>
                    </a:solidFill>
                  </a:rPr>
                  <a:t>ドライバー・国交省・環境省・宇都宮大・筑波大　他</a:t>
                </a:r>
              </a:p>
            </p:txBody>
          </p:sp>
        </p:grpSp>
        <p:cxnSp>
          <p:nvCxnSpPr>
            <p:cNvPr id="119" name="直線矢印コネクタ 118"/>
            <p:cNvCxnSpPr>
              <a:cxnSpLocks/>
              <a:stCxn id="127" idx="2"/>
            </p:cNvCxnSpPr>
            <p:nvPr/>
          </p:nvCxnSpPr>
          <p:spPr>
            <a:xfrm>
              <a:off x="2484300" y="1760042"/>
              <a:ext cx="822697" cy="560137"/>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0" name="直線矢印コネクタ 119"/>
            <p:cNvCxnSpPr>
              <a:cxnSpLocks/>
              <a:stCxn id="127" idx="2"/>
              <a:endCxn id="132" idx="0"/>
            </p:cNvCxnSpPr>
            <p:nvPr/>
          </p:nvCxnSpPr>
          <p:spPr>
            <a:xfrm flipH="1">
              <a:off x="1339546" y="1760042"/>
              <a:ext cx="1144754" cy="609922"/>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1" name="直線矢印コネクタ 120"/>
            <p:cNvCxnSpPr>
              <a:cxnSpLocks/>
              <a:endCxn id="138" idx="0"/>
            </p:cNvCxnSpPr>
            <p:nvPr/>
          </p:nvCxnSpPr>
          <p:spPr>
            <a:xfrm>
              <a:off x="3614901" y="3440993"/>
              <a:ext cx="1" cy="271084"/>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24" name="正方形/長方形 123"/>
            <p:cNvSpPr/>
            <p:nvPr/>
          </p:nvSpPr>
          <p:spPr>
            <a:xfrm>
              <a:off x="247777" y="1844824"/>
              <a:ext cx="788045" cy="347960"/>
            </a:xfrm>
            <a:prstGeom prst="rect">
              <a:avLst/>
            </a:prstGeom>
            <a:solidFill>
              <a:srgbClr val="99CC00"/>
            </a:solidFill>
            <a:ln>
              <a:solidFill>
                <a:srgbClr val="99CC00"/>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ja-JP" altLang="en-US" dirty="0">
                  <a:solidFill>
                    <a:srgbClr val="FFFFFF"/>
                  </a:solidFill>
                </a:rPr>
                <a:t>学生</a:t>
              </a:r>
            </a:p>
          </p:txBody>
        </p:sp>
        <p:sp>
          <p:nvSpPr>
            <p:cNvPr id="125" name="正方形/長方形 124"/>
            <p:cNvSpPr/>
            <p:nvPr/>
          </p:nvSpPr>
          <p:spPr>
            <a:xfrm>
              <a:off x="3560145" y="1844824"/>
              <a:ext cx="1497724" cy="347960"/>
            </a:xfrm>
            <a:prstGeom prst="rect">
              <a:avLst/>
            </a:prstGeom>
            <a:solidFill>
              <a:srgbClr val="009999"/>
            </a:solidFill>
            <a:ln>
              <a:solidFill>
                <a:srgbClr val="009999"/>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dirty="0">
                  <a:solidFill>
                    <a:srgbClr val="FFFFFF"/>
                  </a:solidFill>
                </a:rPr>
                <a:t>大学システム</a:t>
              </a:r>
            </a:p>
          </p:txBody>
        </p:sp>
        <p:grpSp>
          <p:nvGrpSpPr>
            <p:cNvPr id="126" name="図形グループ 72"/>
            <p:cNvGrpSpPr/>
            <p:nvPr/>
          </p:nvGrpSpPr>
          <p:grpSpPr>
            <a:xfrm>
              <a:off x="442609" y="2369964"/>
              <a:ext cx="1809749" cy="3725106"/>
              <a:chOff x="5107707" y="2243486"/>
              <a:chExt cx="1809749" cy="3725106"/>
            </a:xfrm>
          </p:grpSpPr>
          <p:sp>
            <p:nvSpPr>
              <p:cNvPr id="132" name="角丸四角形 74"/>
              <p:cNvSpPr/>
              <p:nvPr/>
            </p:nvSpPr>
            <p:spPr>
              <a:xfrm>
                <a:off x="5107707" y="2243486"/>
                <a:ext cx="1793874"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アンケート</a:t>
                </a:r>
                <a:r>
                  <a:rPr lang="en-US" altLang="ja-JP" dirty="0">
                    <a:solidFill>
                      <a:srgbClr val="000000"/>
                    </a:solidFill>
                  </a:rPr>
                  <a:t>①</a:t>
                </a:r>
              </a:p>
              <a:p>
                <a:pPr algn="ctr"/>
                <a:r>
                  <a:rPr lang="ja-JP" altLang="en-US" sz="1200" dirty="0">
                    <a:solidFill>
                      <a:srgbClr val="000000"/>
                    </a:solidFill>
                  </a:rPr>
                  <a:t>筑波大学生</a:t>
                </a:r>
              </a:p>
            </p:txBody>
          </p:sp>
          <p:sp>
            <p:nvSpPr>
              <p:cNvPr id="131" name="下矢印 73"/>
              <p:cNvSpPr/>
              <p:nvPr/>
            </p:nvSpPr>
            <p:spPr>
              <a:xfrm>
                <a:off x="5399229" y="3067446"/>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sp>
            <p:nvSpPr>
              <p:cNvPr id="133" name="角丸四角形 75"/>
              <p:cNvSpPr/>
              <p:nvPr/>
            </p:nvSpPr>
            <p:spPr>
              <a:xfrm>
                <a:off x="5107707" y="3611623"/>
                <a:ext cx="1809749" cy="593724"/>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en-US" altLang="ja-JP" dirty="0">
                    <a:solidFill>
                      <a:srgbClr val="000000"/>
                    </a:solidFill>
                  </a:rPr>
                  <a:t>Communication</a:t>
                </a:r>
              </a:p>
              <a:p>
                <a:pPr algn="ctr"/>
                <a:r>
                  <a:rPr lang="en-US" altLang="ja-JP" dirty="0">
                    <a:solidFill>
                      <a:srgbClr val="000000"/>
                    </a:solidFill>
                  </a:rPr>
                  <a:t>Tool</a:t>
                </a:r>
                <a:r>
                  <a:rPr lang="ja-JP" altLang="en-US" dirty="0">
                    <a:solidFill>
                      <a:srgbClr val="000000"/>
                    </a:solidFill>
                  </a:rPr>
                  <a:t>　</a:t>
                </a:r>
                <a:r>
                  <a:rPr lang="ja-JP" altLang="en-US" sz="1200" dirty="0">
                    <a:solidFill>
                      <a:srgbClr val="000000"/>
                    </a:solidFill>
                  </a:rPr>
                  <a:t>作成</a:t>
                </a:r>
                <a:endParaRPr lang="en-US" altLang="ja-JP" sz="1600" dirty="0">
                  <a:solidFill>
                    <a:srgbClr val="000000"/>
                  </a:solidFill>
                </a:endParaRPr>
              </a:p>
            </p:txBody>
          </p:sp>
          <p:sp>
            <p:nvSpPr>
              <p:cNvPr id="134" name="角丸四角形 76"/>
              <p:cNvSpPr/>
              <p:nvPr/>
            </p:nvSpPr>
            <p:spPr>
              <a:xfrm>
                <a:off x="5107707" y="4672265"/>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en-US" altLang="ja-JP" dirty="0">
                    <a:solidFill>
                      <a:srgbClr val="000000"/>
                    </a:solidFill>
                  </a:rPr>
                  <a:t> </a:t>
                </a:r>
                <a:r>
                  <a:rPr lang="ja-JP" altLang="en-US" dirty="0">
                    <a:solidFill>
                      <a:srgbClr val="000000"/>
                    </a:solidFill>
                  </a:rPr>
                  <a:t>アンケート</a:t>
                </a:r>
                <a:r>
                  <a:rPr lang="en-US" altLang="ja-JP" dirty="0">
                    <a:solidFill>
                      <a:srgbClr val="000000"/>
                    </a:solidFill>
                  </a:rPr>
                  <a:t>②</a:t>
                </a:r>
              </a:p>
              <a:p>
                <a:pPr algn="ctr"/>
                <a:r>
                  <a:rPr lang="ja-JP" altLang="en-US" sz="1200" dirty="0">
                    <a:solidFill>
                      <a:srgbClr val="000000"/>
                    </a:solidFill>
                  </a:rPr>
                  <a:t>筑波大学生</a:t>
                </a:r>
                <a:endParaRPr lang="en-US" altLang="ja-JP" sz="1200" dirty="0">
                  <a:solidFill>
                    <a:srgbClr val="000000"/>
                  </a:solidFill>
                </a:endParaRPr>
              </a:p>
              <a:p>
                <a:pPr algn="ctr"/>
                <a:r>
                  <a:rPr lang="en-US" altLang="ja-JP" sz="1200" dirty="0">
                    <a:solidFill>
                      <a:srgbClr val="000000"/>
                    </a:solidFill>
                  </a:rPr>
                  <a:t>Communication Tool</a:t>
                </a:r>
                <a:r>
                  <a:rPr lang="ja-JP" altLang="en-US" sz="1200" dirty="0">
                    <a:solidFill>
                      <a:srgbClr val="000000"/>
                    </a:solidFill>
                  </a:rPr>
                  <a:t>実験</a:t>
                </a:r>
              </a:p>
            </p:txBody>
          </p:sp>
          <p:sp>
            <p:nvSpPr>
              <p:cNvPr id="135" name="下矢印 77"/>
              <p:cNvSpPr/>
              <p:nvPr/>
            </p:nvSpPr>
            <p:spPr>
              <a:xfrm>
                <a:off x="5399229" y="5495229"/>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grpSp>
        <p:sp>
          <p:nvSpPr>
            <p:cNvPr id="127" name="角丸四角形 61"/>
            <p:cNvSpPr/>
            <p:nvPr/>
          </p:nvSpPr>
          <p:spPr>
            <a:xfrm>
              <a:off x="579300" y="1286951"/>
              <a:ext cx="3809999" cy="473091"/>
            </a:xfrm>
            <a:prstGeom prst="roundRect">
              <a:avLst/>
            </a:prstGeom>
            <a:solidFill>
              <a:srgbClr val="FFFFCC"/>
            </a:solidFill>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既存研究レビュー</a:t>
              </a:r>
            </a:p>
          </p:txBody>
        </p:sp>
        <p:sp>
          <p:nvSpPr>
            <p:cNvPr id="128" name="テキスト ボックス 127"/>
            <p:cNvSpPr txBox="1"/>
            <p:nvPr/>
          </p:nvSpPr>
          <p:spPr>
            <a:xfrm>
              <a:off x="-21594" y="2274876"/>
              <a:ext cx="461665" cy="1015663"/>
            </a:xfrm>
            <a:prstGeom prst="rect">
              <a:avLst/>
            </a:prstGeom>
            <a:noFill/>
          </p:spPr>
          <p:txBody>
            <a:bodyPr vert="eaVert" wrap="none" rtlCol="0">
              <a:spAutoFit/>
            </a:bodyPr>
            <a:lstStyle/>
            <a:p>
              <a:r>
                <a:rPr lang="ja-JP" altLang="en-US" dirty="0">
                  <a:solidFill>
                    <a:srgbClr val="000000"/>
                  </a:solidFill>
                </a:rPr>
                <a:t>実態調査</a:t>
              </a:r>
            </a:p>
          </p:txBody>
        </p:sp>
        <p:sp>
          <p:nvSpPr>
            <p:cNvPr id="129" name="テキスト ボックス 128"/>
            <p:cNvSpPr txBox="1"/>
            <p:nvPr/>
          </p:nvSpPr>
          <p:spPr>
            <a:xfrm>
              <a:off x="-5771" y="3738101"/>
              <a:ext cx="461665" cy="553998"/>
            </a:xfrm>
            <a:prstGeom prst="rect">
              <a:avLst/>
            </a:prstGeom>
            <a:noFill/>
          </p:spPr>
          <p:txBody>
            <a:bodyPr vert="eaVert" wrap="none" rtlCol="0">
              <a:spAutoFit/>
            </a:bodyPr>
            <a:lstStyle/>
            <a:p>
              <a:r>
                <a:rPr lang="ja-JP" altLang="en-US" dirty="0">
                  <a:solidFill>
                    <a:srgbClr val="000000"/>
                  </a:solidFill>
                </a:rPr>
                <a:t>提案</a:t>
              </a:r>
            </a:p>
          </p:txBody>
        </p:sp>
        <p:sp>
          <p:nvSpPr>
            <p:cNvPr id="130" name="テキスト ボックス 129"/>
            <p:cNvSpPr txBox="1"/>
            <p:nvPr/>
          </p:nvSpPr>
          <p:spPr>
            <a:xfrm>
              <a:off x="-11033" y="4915354"/>
              <a:ext cx="461665" cy="553998"/>
            </a:xfrm>
            <a:prstGeom prst="rect">
              <a:avLst/>
            </a:prstGeom>
            <a:noFill/>
          </p:spPr>
          <p:txBody>
            <a:bodyPr vert="eaVert" wrap="none" rtlCol="0">
              <a:spAutoFit/>
            </a:bodyPr>
            <a:lstStyle/>
            <a:p>
              <a:r>
                <a:rPr lang="ja-JP" altLang="en-US" dirty="0">
                  <a:solidFill>
                    <a:srgbClr val="000000"/>
                  </a:solidFill>
                </a:rPr>
                <a:t>評価</a:t>
              </a:r>
            </a:p>
          </p:txBody>
        </p:sp>
      </p:grpSp>
    </p:spTree>
    <p:extLst>
      <p:ext uri="{BB962C8B-B14F-4D97-AF65-F5344CB8AC3E}">
        <p14:creationId xmlns:p14="http://schemas.microsoft.com/office/powerpoint/2010/main" val="2509019291"/>
      </p:ext>
    </p:extLst>
  </p:cSld>
  <p:clrMapOvr>
    <a:masterClrMapping/>
  </p:clrMapOvr>
  <p:transition xmlns:p14="http://schemas.microsoft.com/office/powerpoint/2010/main" spd="slow" advTm="8979"/>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
          <p:cNvGrpSpPr>
            <a:grpSpLocks/>
          </p:cNvGrpSpPr>
          <p:nvPr/>
        </p:nvGrpSpPr>
        <p:grpSpPr bwMode="auto">
          <a:xfrm>
            <a:off x="0" y="0"/>
            <a:ext cx="9144000" cy="1052513"/>
            <a:chOff x="0" y="0"/>
            <a:chExt cx="5760" cy="663"/>
          </a:xfrm>
        </p:grpSpPr>
        <p:sp>
          <p:nvSpPr>
            <p:cNvPr id="8"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9"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57346" name="Rectangle 2"/>
          <p:cNvSpPr>
            <a:spLocks noGrp="1" noChangeArrowheads="1"/>
          </p:cNvSpPr>
          <p:nvPr>
            <p:ph type="title"/>
          </p:nvPr>
        </p:nvSpPr>
        <p:spPr>
          <a:xfrm>
            <a:off x="395536" y="15748"/>
            <a:ext cx="8229600" cy="1143000"/>
          </a:xfrm>
        </p:spPr>
        <p:txBody>
          <a:bodyPr/>
          <a:lstStyle/>
          <a:p>
            <a:pPr algn="ctr">
              <a:defRPr/>
            </a:pPr>
            <a:r>
              <a:rPr lang="ja-JP" altLang="en-US" dirty="0">
                <a:solidFill>
                  <a:schemeClr val="bg1"/>
                </a:solidFill>
              </a:rPr>
              <a:t>実習の流れ</a:t>
            </a:r>
            <a:endParaRPr lang="en-US" altLang="ja-JP" dirty="0">
              <a:solidFill>
                <a:schemeClr val="bg1"/>
              </a:solidFill>
            </a:endParaRPr>
          </a:p>
        </p:txBody>
      </p:sp>
      <p:sp>
        <p:nvSpPr>
          <p:cNvPr id="284678"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110C6FD-D4DD-48C3-89A9-975EAB785779}" type="slidenum">
              <a:rPr lang="ja-JP" altLang="en-US" smtClean="0"/>
              <a:pPr/>
              <a:t>27</a:t>
            </a:fld>
            <a:endParaRPr lang="en-US" altLang="ja-JP"/>
          </a:p>
        </p:txBody>
      </p:sp>
      <p:sp>
        <p:nvSpPr>
          <p:cNvPr id="46" name="角丸四角形吹き出し 45"/>
          <p:cNvSpPr/>
          <p:nvPr/>
        </p:nvSpPr>
        <p:spPr>
          <a:xfrm>
            <a:off x="5169653" y="1879501"/>
            <a:ext cx="3672408" cy="1296144"/>
          </a:xfrm>
          <a:prstGeom prst="wedgeRoundRectCallout">
            <a:avLst>
              <a:gd name="adj1" fmla="val -40809"/>
              <a:gd name="adj2" fmla="val 72999"/>
              <a:gd name="adj3" fmla="val 16667"/>
            </a:avLst>
          </a:prstGeom>
          <a:solidFill>
            <a:srgbClr val="D9D9D9"/>
          </a:solidFill>
          <a:ln w="38100" cmpd="sng">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2800" dirty="0">
                <a:solidFill>
                  <a:srgbClr val="000000"/>
                </a:solidFill>
              </a:rPr>
              <a:t>いる？いらない？</a:t>
            </a:r>
            <a:endParaRPr lang="en-US" altLang="ja-JP" sz="2800" dirty="0">
              <a:solidFill>
                <a:srgbClr val="000000"/>
              </a:solidFill>
            </a:endParaRPr>
          </a:p>
          <a:p>
            <a:pPr algn="ctr"/>
            <a:r>
              <a:rPr lang="ja-JP" altLang="en-US" sz="2800" dirty="0">
                <a:solidFill>
                  <a:srgbClr val="000000"/>
                </a:solidFill>
              </a:rPr>
              <a:t>どこに？何個？</a:t>
            </a:r>
            <a:endParaRPr lang="en-US" altLang="ja-JP" sz="2800" dirty="0">
              <a:solidFill>
                <a:srgbClr val="000000"/>
              </a:solidFill>
            </a:endParaRPr>
          </a:p>
          <a:p>
            <a:pPr algn="ctr"/>
            <a:r>
              <a:rPr lang="ja-JP" altLang="en-US" sz="2800" dirty="0">
                <a:solidFill>
                  <a:srgbClr val="000000"/>
                </a:solidFill>
              </a:rPr>
              <a:t>どんなロッカー？</a:t>
            </a:r>
          </a:p>
        </p:txBody>
      </p:sp>
      <p:grpSp>
        <p:nvGrpSpPr>
          <p:cNvPr id="110" name="グループ化 109"/>
          <p:cNvGrpSpPr/>
          <p:nvPr/>
        </p:nvGrpSpPr>
        <p:grpSpPr>
          <a:xfrm>
            <a:off x="72000" y="1194270"/>
            <a:ext cx="5592259" cy="5292524"/>
            <a:chOff x="-21594" y="1286951"/>
            <a:chExt cx="5592259" cy="5292524"/>
          </a:xfrm>
        </p:grpSpPr>
        <p:sp>
          <p:nvSpPr>
            <p:cNvPr id="111" name="正方形/長方形 110"/>
            <p:cNvSpPr/>
            <p:nvPr/>
          </p:nvSpPr>
          <p:spPr>
            <a:xfrm>
              <a:off x="377815" y="2031978"/>
              <a:ext cx="2062994" cy="3871520"/>
            </a:xfrm>
            <a:prstGeom prst="rect">
              <a:avLst/>
            </a:prstGeom>
            <a:solidFill>
              <a:srgbClr val="99CC00"/>
            </a:solidFill>
            <a:ln>
              <a:no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lang="ja-JP" altLang="en-US" dirty="0">
                <a:solidFill>
                  <a:srgbClr val="FFFFFF"/>
                </a:solidFill>
              </a:endParaRPr>
            </a:p>
          </p:txBody>
        </p:sp>
        <p:sp>
          <p:nvSpPr>
            <p:cNvPr id="112" name="正方形/長方形 111"/>
            <p:cNvSpPr/>
            <p:nvPr/>
          </p:nvSpPr>
          <p:spPr>
            <a:xfrm>
              <a:off x="2532868" y="2031978"/>
              <a:ext cx="2062994" cy="3871520"/>
            </a:xfrm>
            <a:prstGeom prst="rect">
              <a:avLst/>
            </a:prstGeom>
            <a:solidFill>
              <a:srgbClr val="009999"/>
            </a:solidFill>
            <a:ln>
              <a:solidFill>
                <a:srgbClr val="009999"/>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ja-JP" altLang="en-US">
                <a:solidFill>
                  <a:srgbClr val="FFFFFF"/>
                </a:solidFill>
              </a:endParaRPr>
            </a:p>
          </p:txBody>
        </p:sp>
        <p:cxnSp>
          <p:nvCxnSpPr>
            <p:cNvPr id="113" name="直線コネクタ 112"/>
            <p:cNvCxnSpPr/>
            <p:nvPr/>
          </p:nvCxnSpPr>
          <p:spPr>
            <a:xfrm>
              <a:off x="103761" y="5698024"/>
              <a:ext cx="4972298"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4" name="直線コネクタ 113"/>
            <p:cNvCxnSpPr/>
            <p:nvPr/>
          </p:nvCxnSpPr>
          <p:spPr>
            <a:xfrm>
              <a:off x="31753" y="4554543"/>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5" name="直線コネクタ 114"/>
            <p:cNvCxnSpPr/>
            <p:nvPr/>
          </p:nvCxnSpPr>
          <p:spPr>
            <a:xfrm>
              <a:off x="31753" y="3328031"/>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6" name="直線コネクタ 115"/>
            <p:cNvCxnSpPr/>
            <p:nvPr/>
          </p:nvCxnSpPr>
          <p:spPr>
            <a:xfrm>
              <a:off x="31753" y="2150394"/>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sp>
          <p:nvSpPr>
            <p:cNvPr id="117" name="角丸四角形 62"/>
            <p:cNvSpPr/>
            <p:nvPr/>
          </p:nvSpPr>
          <p:spPr>
            <a:xfrm>
              <a:off x="579300" y="6117810"/>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考察・まとめ</a:t>
              </a:r>
            </a:p>
          </p:txBody>
        </p:sp>
        <p:grpSp>
          <p:nvGrpSpPr>
            <p:cNvPr id="118" name="図形グループ 63"/>
            <p:cNvGrpSpPr/>
            <p:nvPr/>
          </p:nvGrpSpPr>
          <p:grpSpPr>
            <a:xfrm>
              <a:off x="2686403" y="2343940"/>
              <a:ext cx="2884262" cy="3190778"/>
              <a:chOff x="3036208" y="2243486"/>
              <a:chExt cx="2884262" cy="3190778"/>
            </a:xfrm>
          </p:grpSpPr>
          <p:sp>
            <p:nvSpPr>
              <p:cNvPr id="137" name="角丸四角形 82"/>
              <p:cNvSpPr/>
              <p:nvPr/>
            </p:nvSpPr>
            <p:spPr>
              <a:xfrm>
                <a:off x="3059833" y="2243486"/>
                <a:ext cx="1809749" cy="761999"/>
              </a:xfrm>
              <a:prstGeom prst="roundRect">
                <a:avLst/>
              </a:prstGeom>
              <a:solidFill>
                <a:srgbClr val="FFFFCC"/>
              </a:solidFill>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ja-JP" altLang="en-US" sz="1600" dirty="0">
                    <a:solidFill>
                      <a:srgbClr val="000000"/>
                    </a:solidFill>
                  </a:rPr>
                  <a:t>インタビュー調査</a:t>
                </a:r>
                <a:endParaRPr lang="en-US" altLang="ja-JP" sz="1600" dirty="0">
                  <a:solidFill>
                    <a:srgbClr val="000000"/>
                  </a:solidFill>
                </a:endParaRPr>
              </a:p>
              <a:p>
                <a:pPr algn="ctr"/>
                <a:r>
                  <a:rPr lang="ja-JP" altLang="en-US" sz="1000" dirty="0">
                    <a:solidFill>
                      <a:srgbClr val="000000"/>
                    </a:solidFill>
                  </a:rPr>
                  <a:t>ヤマト運輸本社・営業所・</a:t>
                </a:r>
                <a:endParaRPr lang="en-US" altLang="ja-JP" sz="1000" dirty="0">
                  <a:solidFill>
                    <a:srgbClr val="000000"/>
                  </a:solidFill>
                </a:endParaRPr>
              </a:p>
              <a:p>
                <a:pPr algn="ctr"/>
                <a:r>
                  <a:rPr lang="ja-JP" altLang="en-US" sz="1000" dirty="0">
                    <a:solidFill>
                      <a:srgbClr val="000000"/>
                    </a:solidFill>
                  </a:rPr>
                  <a:t>ドライバー・国交省・環境省・宇都宮大・筑波大　他</a:t>
                </a:r>
              </a:p>
            </p:txBody>
          </p:sp>
          <p:sp>
            <p:nvSpPr>
              <p:cNvPr id="139" name="角丸四角形 84"/>
              <p:cNvSpPr/>
              <p:nvPr/>
            </p:nvSpPr>
            <p:spPr>
              <a:xfrm>
                <a:off x="3059833" y="4672265"/>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報告</a:t>
                </a:r>
                <a:endParaRPr lang="en-US" altLang="ja-JP" dirty="0">
                  <a:solidFill>
                    <a:srgbClr val="000000"/>
                  </a:solidFill>
                </a:endParaRPr>
              </a:p>
              <a:p>
                <a:pPr algn="ctr"/>
                <a:r>
                  <a:rPr lang="ja-JP" altLang="en-US" sz="1100" dirty="0">
                    <a:solidFill>
                      <a:srgbClr val="000000"/>
                    </a:solidFill>
                  </a:rPr>
                  <a:t>ヤマト運輸本社・営業所・国交省・環境省・筑波大学</a:t>
                </a:r>
                <a:endParaRPr lang="en-US" altLang="ja-JP" sz="1100" dirty="0">
                  <a:solidFill>
                    <a:srgbClr val="000000"/>
                  </a:solidFill>
                </a:endParaRPr>
              </a:p>
            </p:txBody>
          </p:sp>
          <p:sp>
            <p:nvSpPr>
              <p:cNvPr id="138" name="角丸四角形 83"/>
              <p:cNvSpPr/>
              <p:nvPr/>
            </p:nvSpPr>
            <p:spPr>
              <a:xfrm>
                <a:off x="3036208" y="3461325"/>
                <a:ext cx="2884262" cy="834329"/>
              </a:xfrm>
              <a:prstGeom prst="roundRect">
                <a:avLst/>
              </a:prstGeom>
              <a:solidFill>
                <a:srgbClr val="FFB64B"/>
              </a:solidFill>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sz="2800" dirty="0">
                    <a:solidFill>
                      <a:srgbClr val="000000"/>
                    </a:solidFill>
                  </a:rPr>
                  <a:t>宅配ロッカー</a:t>
                </a:r>
                <a:endParaRPr lang="en-US" altLang="ja-JP" sz="2800" dirty="0">
                  <a:solidFill>
                    <a:srgbClr val="000000"/>
                  </a:solidFill>
                </a:endParaRPr>
              </a:p>
              <a:p>
                <a:pPr algn="ctr"/>
                <a:r>
                  <a:rPr lang="ja-JP" altLang="en-US" dirty="0">
                    <a:solidFill>
                      <a:srgbClr val="000000"/>
                    </a:solidFill>
                  </a:rPr>
                  <a:t>の設置検討</a:t>
                </a:r>
              </a:p>
            </p:txBody>
          </p:sp>
        </p:grpSp>
        <p:cxnSp>
          <p:nvCxnSpPr>
            <p:cNvPr id="121" name="直線矢印コネクタ 120"/>
            <p:cNvCxnSpPr>
              <a:cxnSpLocks/>
              <a:stCxn id="137" idx="2"/>
            </p:cNvCxnSpPr>
            <p:nvPr/>
          </p:nvCxnSpPr>
          <p:spPr>
            <a:xfrm>
              <a:off x="3614903" y="3105939"/>
              <a:ext cx="0" cy="56134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2" name="直線矢印コネクタ 121"/>
            <p:cNvCxnSpPr>
              <a:cxnSpLocks/>
            </p:cNvCxnSpPr>
            <p:nvPr/>
          </p:nvCxnSpPr>
          <p:spPr>
            <a:xfrm flipH="1">
              <a:off x="2183176" y="4400775"/>
              <a:ext cx="657043" cy="443590"/>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3" name="直線矢印コネクタ 122"/>
            <p:cNvCxnSpPr>
              <a:cxnSpLocks/>
              <a:endCxn id="139" idx="0"/>
            </p:cNvCxnSpPr>
            <p:nvPr/>
          </p:nvCxnSpPr>
          <p:spPr>
            <a:xfrm>
              <a:off x="3614903" y="4463279"/>
              <a:ext cx="0" cy="309440"/>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24" name="正方形/長方形 123"/>
            <p:cNvSpPr/>
            <p:nvPr/>
          </p:nvSpPr>
          <p:spPr>
            <a:xfrm>
              <a:off x="247777" y="1844824"/>
              <a:ext cx="788045" cy="347960"/>
            </a:xfrm>
            <a:prstGeom prst="rect">
              <a:avLst/>
            </a:prstGeom>
            <a:solidFill>
              <a:srgbClr val="99CC00"/>
            </a:solidFill>
            <a:ln>
              <a:solidFill>
                <a:srgbClr val="99CC00"/>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ja-JP" altLang="en-US" dirty="0">
                  <a:solidFill>
                    <a:srgbClr val="FFFFFF"/>
                  </a:solidFill>
                </a:rPr>
                <a:t>学生</a:t>
              </a:r>
            </a:p>
          </p:txBody>
        </p:sp>
        <p:sp>
          <p:nvSpPr>
            <p:cNvPr id="125" name="正方形/長方形 124"/>
            <p:cNvSpPr/>
            <p:nvPr/>
          </p:nvSpPr>
          <p:spPr>
            <a:xfrm>
              <a:off x="3560145" y="1844824"/>
              <a:ext cx="1497724" cy="347960"/>
            </a:xfrm>
            <a:prstGeom prst="rect">
              <a:avLst/>
            </a:prstGeom>
            <a:solidFill>
              <a:srgbClr val="009999"/>
            </a:solidFill>
            <a:ln>
              <a:solidFill>
                <a:srgbClr val="009999"/>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dirty="0">
                  <a:solidFill>
                    <a:srgbClr val="FFFFFF"/>
                  </a:solidFill>
                </a:rPr>
                <a:t>大学システム</a:t>
              </a:r>
            </a:p>
          </p:txBody>
        </p:sp>
        <p:grpSp>
          <p:nvGrpSpPr>
            <p:cNvPr id="126" name="図形グループ 72"/>
            <p:cNvGrpSpPr/>
            <p:nvPr/>
          </p:nvGrpSpPr>
          <p:grpSpPr>
            <a:xfrm>
              <a:off x="442609" y="2369964"/>
              <a:ext cx="1809749" cy="3725106"/>
              <a:chOff x="5107707" y="2243486"/>
              <a:chExt cx="1809749" cy="3725106"/>
            </a:xfrm>
          </p:grpSpPr>
          <p:sp>
            <p:nvSpPr>
              <p:cNvPr id="131" name="下矢印 73"/>
              <p:cNvSpPr/>
              <p:nvPr/>
            </p:nvSpPr>
            <p:spPr>
              <a:xfrm>
                <a:off x="5399229" y="3067446"/>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sp>
            <p:nvSpPr>
              <p:cNvPr id="132" name="角丸四角形 74"/>
              <p:cNvSpPr/>
              <p:nvPr/>
            </p:nvSpPr>
            <p:spPr>
              <a:xfrm>
                <a:off x="5107707" y="2243486"/>
                <a:ext cx="1793874"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solidFill>
                      <a:srgbClr val="000000"/>
                    </a:solidFill>
                  </a:rPr>
                  <a:t>    </a:t>
                </a:r>
                <a:r>
                  <a:rPr lang="ja-JP" altLang="en-US" dirty="0">
                    <a:solidFill>
                      <a:srgbClr val="000000"/>
                    </a:solidFill>
                  </a:rPr>
                  <a:t>アンケート</a:t>
                </a:r>
                <a:r>
                  <a:rPr lang="en-US" altLang="ja-JP" dirty="0">
                    <a:solidFill>
                      <a:srgbClr val="000000"/>
                    </a:solidFill>
                  </a:rPr>
                  <a:t>①</a:t>
                </a:r>
              </a:p>
              <a:p>
                <a:pPr algn="ctr"/>
                <a:r>
                  <a:rPr lang="ja-JP" altLang="en-US" sz="1200" dirty="0">
                    <a:solidFill>
                      <a:srgbClr val="000000"/>
                    </a:solidFill>
                  </a:rPr>
                  <a:t>筑波大学生</a:t>
                </a:r>
              </a:p>
            </p:txBody>
          </p:sp>
          <p:sp>
            <p:nvSpPr>
              <p:cNvPr id="133" name="角丸四角形 75"/>
              <p:cNvSpPr/>
              <p:nvPr/>
            </p:nvSpPr>
            <p:spPr>
              <a:xfrm>
                <a:off x="5107707" y="3611623"/>
                <a:ext cx="1809749" cy="593724"/>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en-US" altLang="ja-JP" dirty="0">
                    <a:solidFill>
                      <a:srgbClr val="000000"/>
                    </a:solidFill>
                  </a:rPr>
                  <a:t>Communication</a:t>
                </a:r>
              </a:p>
              <a:p>
                <a:pPr algn="ctr"/>
                <a:r>
                  <a:rPr lang="en-US" altLang="ja-JP" dirty="0">
                    <a:solidFill>
                      <a:srgbClr val="000000"/>
                    </a:solidFill>
                  </a:rPr>
                  <a:t>Tool</a:t>
                </a:r>
                <a:r>
                  <a:rPr lang="ja-JP" altLang="en-US" dirty="0">
                    <a:solidFill>
                      <a:srgbClr val="000000"/>
                    </a:solidFill>
                  </a:rPr>
                  <a:t>　</a:t>
                </a:r>
                <a:r>
                  <a:rPr lang="ja-JP" altLang="en-US" sz="1200" dirty="0">
                    <a:solidFill>
                      <a:srgbClr val="000000"/>
                    </a:solidFill>
                  </a:rPr>
                  <a:t>作成</a:t>
                </a:r>
                <a:endParaRPr lang="en-US" altLang="ja-JP" sz="1600" dirty="0">
                  <a:solidFill>
                    <a:srgbClr val="000000"/>
                  </a:solidFill>
                </a:endParaRPr>
              </a:p>
            </p:txBody>
          </p:sp>
          <p:sp>
            <p:nvSpPr>
              <p:cNvPr id="134" name="角丸四角形 76"/>
              <p:cNvSpPr/>
              <p:nvPr/>
            </p:nvSpPr>
            <p:spPr>
              <a:xfrm>
                <a:off x="5107707" y="4672265"/>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en-US" altLang="ja-JP" dirty="0">
                    <a:solidFill>
                      <a:srgbClr val="000000"/>
                    </a:solidFill>
                  </a:rPr>
                  <a:t>    </a:t>
                </a:r>
                <a:r>
                  <a:rPr lang="ja-JP" altLang="en-US" dirty="0">
                    <a:solidFill>
                      <a:srgbClr val="000000"/>
                    </a:solidFill>
                  </a:rPr>
                  <a:t>アンケート</a:t>
                </a:r>
                <a:r>
                  <a:rPr lang="en-US" altLang="ja-JP" dirty="0">
                    <a:solidFill>
                      <a:srgbClr val="000000"/>
                    </a:solidFill>
                  </a:rPr>
                  <a:t>②</a:t>
                </a:r>
              </a:p>
              <a:p>
                <a:pPr algn="ctr"/>
                <a:r>
                  <a:rPr lang="ja-JP" altLang="en-US" sz="1200" dirty="0">
                    <a:solidFill>
                      <a:srgbClr val="000000"/>
                    </a:solidFill>
                  </a:rPr>
                  <a:t>筑波大学生</a:t>
                </a:r>
                <a:endParaRPr lang="en-US" altLang="ja-JP" sz="1200" dirty="0">
                  <a:solidFill>
                    <a:srgbClr val="000000"/>
                  </a:solidFill>
                </a:endParaRPr>
              </a:p>
              <a:p>
                <a:pPr algn="ctr"/>
                <a:r>
                  <a:rPr lang="en-US" altLang="ja-JP" sz="1200" dirty="0">
                    <a:solidFill>
                      <a:srgbClr val="000000"/>
                    </a:solidFill>
                  </a:rPr>
                  <a:t>Communication Tool</a:t>
                </a:r>
                <a:r>
                  <a:rPr lang="ja-JP" altLang="en-US" sz="1200" dirty="0">
                    <a:solidFill>
                      <a:srgbClr val="000000"/>
                    </a:solidFill>
                  </a:rPr>
                  <a:t>実験</a:t>
                </a:r>
              </a:p>
            </p:txBody>
          </p:sp>
          <p:sp>
            <p:nvSpPr>
              <p:cNvPr id="135" name="下矢印 77"/>
              <p:cNvSpPr/>
              <p:nvPr/>
            </p:nvSpPr>
            <p:spPr>
              <a:xfrm>
                <a:off x="5399229" y="5495229"/>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grpSp>
        <p:sp>
          <p:nvSpPr>
            <p:cNvPr id="127" name="角丸四角形 61"/>
            <p:cNvSpPr/>
            <p:nvPr/>
          </p:nvSpPr>
          <p:spPr>
            <a:xfrm>
              <a:off x="579300" y="1286951"/>
              <a:ext cx="3809999" cy="473091"/>
            </a:xfrm>
            <a:prstGeom prst="roundRect">
              <a:avLst/>
            </a:prstGeom>
            <a:noFill/>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既存研究レビュー</a:t>
              </a:r>
            </a:p>
          </p:txBody>
        </p:sp>
        <p:sp>
          <p:nvSpPr>
            <p:cNvPr id="128" name="テキスト ボックス 127"/>
            <p:cNvSpPr txBox="1"/>
            <p:nvPr/>
          </p:nvSpPr>
          <p:spPr>
            <a:xfrm>
              <a:off x="-21594" y="2274876"/>
              <a:ext cx="461665" cy="1015663"/>
            </a:xfrm>
            <a:prstGeom prst="rect">
              <a:avLst/>
            </a:prstGeom>
            <a:noFill/>
          </p:spPr>
          <p:txBody>
            <a:bodyPr vert="eaVert" wrap="none" rtlCol="0">
              <a:spAutoFit/>
            </a:bodyPr>
            <a:lstStyle/>
            <a:p>
              <a:r>
                <a:rPr lang="ja-JP" altLang="en-US" dirty="0">
                  <a:solidFill>
                    <a:srgbClr val="000000"/>
                  </a:solidFill>
                </a:rPr>
                <a:t>実態調査</a:t>
              </a:r>
            </a:p>
          </p:txBody>
        </p:sp>
        <p:sp>
          <p:nvSpPr>
            <p:cNvPr id="129" name="テキスト ボックス 128"/>
            <p:cNvSpPr txBox="1"/>
            <p:nvPr/>
          </p:nvSpPr>
          <p:spPr>
            <a:xfrm>
              <a:off x="-5771" y="3738101"/>
              <a:ext cx="461665" cy="553998"/>
            </a:xfrm>
            <a:prstGeom prst="rect">
              <a:avLst/>
            </a:prstGeom>
            <a:noFill/>
          </p:spPr>
          <p:txBody>
            <a:bodyPr vert="eaVert" wrap="none" rtlCol="0">
              <a:spAutoFit/>
            </a:bodyPr>
            <a:lstStyle/>
            <a:p>
              <a:r>
                <a:rPr lang="ja-JP" altLang="en-US" dirty="0">
                  <a:solidFill>
                    <a:srgbClr val="000000"/>
                  </a:solidFill>
                </a:rPr>
                <a:t>提案</a:t>
              </a:r>
            </a:p>
          </p:txBody>
        </p:sp>
        <p:sp>
          <p:nvSpPr>
            <p:cNvPr id="130" name="テキスト ボックス 129"/>
            <p:cNvSpPr txBox="1"/>
            <p:nvPr/>
          </p:nvSpPr>
          <p:spPr>
            <a:xfrm>
              <a:off x="-11033" y="4915354"/>
              <a:ext cx="461665" cy="553998"/>
            </a:xfrm>
            <a:prstGeom prst="rect">
              <a:avLst/>
            </a:prstGeom>
            <a:noFill/>
          </p:spPr>
          <p:txBody>
            <a:bodyPr vert="eaVert" wrap="none" rtlCol="0">
              <a:spAutoFit/>
            </a:bodyPr>
            <a:lstStyle/>
            <a:p>
              <a:r>
                <a:rPr lang="ja-JP" altLang="en-US" dirty="0">
                  <a:solidFill>
                    <a:srgbClr val="000000"/>
                  </a:solidFill>
                </a:rPr>
                <a:t>評価</a:t>
              </a:r>
            </a:p>
          </p:txBody>
        </p:sp>
      </p:grpSp>
    </p:spTree>
    <p:extLst>
      <p:ext uri="{BB962C8B-B14F-4D97-AF65-F5344CB8AC3E}">
        <p14:creationId xmlns:p14="http://schemas.microsoft.com/office/powerpoint/2010/main" val="3650545648"/>
      </p:ext>
    </p:extLst>
  </p:cSld>
  <p:clrMapOvr>
    <a:masterClrMapping/>
  </p:clrMapOvr>
  <p:transition xmlns:p14="http://schemas.microsoft.com/office/powerpoint/2010/main" spd="slow" advTm="8979"/>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
          <p:cNvGrpSpPr>
            <a:grpSpLocks/>
          </p:cNvGrpSpPr>
          <p:nvPr/>
        </p:nvGrpSpPr>
        <p:grpSpPr bwMode="auto">
          <a:xfrm>
            <a:off x="0" y="0"/>
            <a:ext cx="9144000" cy="1052513"/>
            <a:chOff x="0" y="0"/>
            <a:chExt cx="5760" cy="663"/>
          </a:xfrm>
        </p:grpSpPr>
        <p:sp>
          <p:nvSpPr>
            <p:cNvPr id="8"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9"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57346" name="Rectangle 2"/>
          <p:cNvSpPr>
            <a:spLocks noGrp="1" noChangeArrowheads="1"/>
          </p:cNvSpPr>
          <p:nvPr>
            <p:ph type="title"/>
          </p:nvPr>
        </p:nvSpPr>
        <p:spPr>
          <a:xfrm>
            <a:off x="395536" y="15748"/>
            <a:ext cx="8229600" cy="1143000"/>
          </a:xfrm>
        </p:spPr>
        <p:txBody>
          <a:bodyPr/>
          <a:lstStyle/>
          <a:p>
            <a:pPr algn="ctr">
              <a:defRPr/>
            </a:pPr>
            <a:r>
              <a:rPr lang="ja-JP" altLang="en-US" dirty="0">
                <a:solidFill>
                  <a:schemeClr val="bg1"/>
                </a:solidFill>
              </a:rPr>
              <a:t>実習の流れ</a:t>
            </a:r>
            <a:endParaRPr lang="en-US" altLang="ja-JP" dirty="0">
              <a:solidFill>
                <a:schemeClr val="bg1"/>
              </a:solidFill>
            </a:endParaRPr>
          </a:p>
        </p:txBody>
      </p:sp>
      <p:sp>
        <p:nvSpPr>
          <p:cNvPr id="284678"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110C6FD-D4DD-48C3-89A9-975EAB785779}" type="slidenum">
              <a:rPr lang="ja-JP" altLang="en-US" smtClean="0"/>
              <a:pPr/>
              <a:t>28</a:t>
            </a:fld>
            <a:endParaRPr lang="en-US" altLang="ja-JP" dirty="0"/>
          </a:p>
        </p:txBody>
      </p:sp>
      <p:sp>
        <p:nvSpPr>
          <p:cNvPr id="46" name="角丸四角形吹き出し 45"/>
          <p:cNvSpPr/>
          <p:nvPr/>
        </p:nvSpPr>
        <p:spPr>
          <a:xfrm>
            <a:off x="5174975" y="2587639"/>
            <a:ext cx="3672408" cy="2016224"/>
          </a:xfrm>
          <a:prstGeom prst="wedgeRoundRectCallout">
            <a:avLst>
              <a:gd name="adj1" fmla="val -35957"/>
              <a:gd name="adj2" fmla="val 68091"/>
              <a:gd name="adj3" fmla="val 16667"/>
            </a:avLst>
          </a:prstGeom>
          <a:solidFill>
            <a:schemeClr val="bg1">
              <a:lumMod val="85000"/>
            </a:schemeClr>
          </a:solidFill>
          <a:ln w="38100" cmpd="sng">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2800" dirty="0">
                <a:solidFill>
                  <a:srgbClr val="000000"/>
                </a:solidFill>
              </a:rPr>
              <a:t>研究成果を</a:t>
            </a:r>
            <a:r>
              <a:rPr lang="ja-JP" altLang="en-US" sz="2800" b="1" dirty="0">
                <a:solidFill>
                  <a:srgbClr val="FF6600"/>
                </a:solidFill>
              </a:rPr>
              <a:t>報告</a:t>
            </a:r>
            <a:endParaRPr lang="en-US" altLang="ja-JP" sz="2800" b="1" dirty="0">
              <a:solidFill>
                <a:srgbClr val="FF6600"/>
              </a:solidFill>
            </a:endParaRPr>
          </a:p>
          <a:p>
            <a:pPr algn="ctr"/>
            <a:r>
              <a:rPr lang="ja-JP" altLang="en-US" sz="2400" dirty="0">
                <a:solidFill>
                  <a:srgbClr val="000000"/>
                </a:solidFill>
              </a:rPr>
              <a:t>コミュニケーションツール</a:t>
            </a:r>
            <a:endParaRPr lang="en-US" altLang="ja-JP" sz="2400" dirty="0">
              <a:solidFill>
                <a:srgbClr val="000000"/>
              </a:solidFill>
            </a:endParaRPr>
          </a:p>
          <a:p>
            <a:pPr algn="ctr"/>
            <a:r>
              <a:rPr lang="ja-JP" altLang="en-US" sz="2400" dirty="0">
                <a:solidFill>
                  <a:srgbClr val="000000"/>
                </a:solidFill>
              </a:rPr>
              <a:t>宅配ロッカー</a:t>
            </a:r>
            <a:endParaRPr lang="en-US" altLang="ja-JP" sz="2400" dirty="0">
              <a:solidFill>
                <a:srgbClr val="000000"/>
              </a:solidFill>
            </a:endParaRPr>
          </a:p>
          <a:p>
            <a:pPr algn="ctr"/>
            <a:r>
              <a:rPr lang="ja-JP" altLang="en-US" sz="2800" b="1" dirty="0">
                <a:solidFill>
                  <a:srgbClr val="FF6600"/>
                </a:solidFill>
              </a:rPr>
              <a:t>提案・意見</a:t>
            </a:r>
            <a:r>
              <a:rPr lang="ja-JP" altLang="en-US" sz="2800" dirty="0">
                <a:solidFill>
                  <a:srgbClr val="000000"/>
                </a:solidFill>
              </a:rPr>
              <a:t>をもらう</a:t>
            </a:r>
          </a:p>
        </p:txBody>
      </p:sp>
      <p:grpSp>
        <p:nvGrpSpPr>
          <p:cNvPr id="110" name="グループ化 109"/>
          <p:cNvGrpSpPr/>
          <p:nvPr/>
        </p:nvGrpSpPr>
        <p:grpSpPr>
          <a:xfrm>
            <a:off x="-21594" y="1286951"/>
            <a:ext cx="5673594" cy="5292524"/>
            <a:chOff x="-21594" y="1286951"/>
            <a:chExt cx="5673594" cy="5292524"/>
          </a:xfrm>
        </p:grpSpPr>
        <p:sp>
          <p:nvSpPr>
            <p:cNvPr id="111" name="正方形/長方形 110"/>
            <p:cNvSpPr/>
            <p:nvPr/>
          </p:nvSpPr>
          <p:spPr>
            <a:xfrm>
              <a:off x="377815" y="2031978"/>
              <a:ext cx="2062994" cy="3871520"/>
            </a:xfrm>
            <a:prstGeom prst="rect">
              <a:avLst/>
            </a:prstGeom>
            <a:solidFill>
              <a:srgbClr val="99CC00"/>
            </a:solidFill>
            <a:ln>
              <a:no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lang="ja-JP" altLang="en-US">
                <a:solidFill>
                  <a:srgbClr val="FFFFFF"/>
                </a:solidFill>
              </a:endParaRPr>
            </a:p>
          </p:txBody>
        </p:sp>
        <p:sp>
          <p:nvSpPr>
            <p:cNvPr id="112" name="正方形/長方形 111"/>
            <p:cNvSpPr/>
            <p:nvPr/>
          </p:nvSpPr>
          <p:spPr>
            <a:xfrm>
              <a:off x="2532868" y="2031978"/>
              <a:ext cx="2062994" cy="3871520"/>
            </a:xfrm>
            <a:prstGeom prst="rect">
              <a:avLst/>
            </a:prstGeom>
            <a:solidFill>
              <a:srgbClr val="009999"/>
            </a:solidFill>
            <a:ln>
              <a:solidFill>
                <a:srgbClr val="009999"/>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ja-JP" altLang="en-US">
                <a:solidFill>
                  <a:srgbClr val="FFFFFF"/>
                </a:solidFill>
              </a:endParaRPr>
            </a:p>
          </p:txBody>
        </p:sp>
        <p:cxnSp>
          <p:nvCxnSpPr>
            <p:cNvPr id="113" name="直線コネクタ 112"/>
            <p:cNvCxnSpPr/>
            <p:nvPr/>
          </p:nvCxnSpPr>
          <p:spPr>
            <a:xfrm>
              <a:off x="103761" y="5698024"/>
              <a:ext cx="4972298"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4" name="直線コネクタ 113"/>
            <p:cNvCxnSpPr/>
            <p:nvPr/>
          </p:nvCxnSpPr>
          <p:spPr>
            <a:xfrm>
              <a:off x="31753" y="4554543"/>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5" name="直線コネクタ 114"/>
            <p:cNvCxnSpPr/>
            <p:nvPr/>
          </p:nvCxnSpPr>
          <p:spPr>
            <a:xfrm>
              <a:off x="31753" y="3328031"/>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6" name="直線コネクタ 115"/>
            <p:cNvCxnSpPr/>
            <p:nvPr/>
          </p:nvCxnSpPr>
          <p:spPr>
            <a:xfrm>
              <a:off x="31753" y="2150394"/>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sp>
          <p:nvSpPr>
            <p:cNvPr id="117" name="角丸四角形 62"/>
            <p:cNvSpPr/>
            <p:nvPr/>
          </p:nvSpPr>
          <p:spPr>
            <a:xfrm>
              <a:off x="579300" y="6117810"/>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考察・まとめ</a:t>
              </a:r>
            </a:p>
          </p:txBody>
        </p:sp>
        <p:grpSp>
          <p:nvGrpSpPr>
            <p:cNvPr id="118" name="図形グループ 63"/>
            <p:cNvGrpSpPr/>
            <p:nvPr/>
          </p:nvGrpSpPr>
          <p:grpSpPr>
            <a:xfrm>
              <a:off x="2710026" y="2343940"/>
              <a:ext cx="2941974" cy="3753161"/>
              <a:chOff x="3059831" y="2243486"/>
              <a:chExt cx="2941974" cy="3753161"/>
            </a:xfrm>
          </p:grpSpPr>
          <p:sp>
            <p:nvSpPr>
              <p:cNvPr id="137" name="角丸四角形 82"/>
              <p:cNvSpPr/>
              <p:nvPr/>
            </p:nvSpPr>
            <p:spPr>
              <a:xfrm>
                <a:off x="3059833" y="2243486"/>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ja-JP" altLang="en-US" sz="1600" dirty="0">
                    <a:solidFill>
                      <a:srgbClr val="000000"/>
                    </a:solidFill>
                  </a:rPr>
                  <a:t>インタビュー調査</a:t>
                </a:r>
                <a:endParaRPr lang="en-US" altLang="ja-JP" sz="1600" dirty="0">
                  <a:solidFill>
                    <a:srgbClr val="000000"/>
                  </a:solidFill>
                </a:endParaRPr>
              </a:p>
              <a:p>
                <a:pPr algn="ctr"/>
                <a:r>
                  <a:rPr lang="ja-JP" altLang="en-US" sz="1000" dirty="0">
                    <a:solidFill>
                      <a:srgbClr val="000000"/>
                    </a:solidFill>
                  </a:rPr>
                  <a:t>ヤマト運輸本社・営業所・</a:t>
                </a:r>
                <a:endParaRPr lang="en-US" altLang="ja-JP" sz="1000" dirty="0">
                  <a:solidFill>
                    <a:srgbClr val="000000"/>
                  </a:solidFill>
                </a:endParaRPr>
              </a:p>
              <a:p>
                <a:pPr algn="ctr"/>
                <a:r>
                  <a:rPr lang="ja-JP" altLang="en-US" sz="1000" dirty="0">
                    <a:solidFill>
                      <a:srgbClr val="000000"/>
                    </a:solidFill>
                  </a:rPr>
                  <a:t>ドライバー・国交省・環境省・宇都宮大・筑波大　他</a:t>
                </a:r>
              </a:p>
            </p:txBody>
          </p:sp>
          <p:sp>
            <p:nvSpPr>
              <p:cNvPr id="138" name="角丸四角形 83"/>
              <p:cNvSpPr/>
              <p:nvPr/>
            </p:nvSpPr>
            <p:spPr>
              <a:xfrm>
                <a:off x="3059832" y="3611623"/>
                <a:ext cx="1809749" cy="593724"/>
              </a:xfrm>
              <a:prstGeom prst="roundRect">
                <a:avLst/>
              </a:prstGeom>
              <a:solidFill>
                <a:srgbClr val="FFFFCC"/>
              </a:solidFill>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dirty="0">
                    <a:solidFill>
                      <a:srgbClr val="000000"/>
                    </a:solidFill>
                  </a:rPr>
                  <a:t>宅配ロッカー</a:t>
                </a:r>
                <a:endParaRPr lang="en-US" altLang="ja-JP" dirty="0">
                  <a:solidFill>
                    <a:srgbClr val="000000"/>
                  </a:solidFill>
                </a:endParaRPr>
              </a:p>
              <a:p>
                <a:pPr algn="ctr"/>
                <a:r>
                  <a:rPr lang="ja-JP" altLang="en-US" sz="1200" dirty="0">
                    <a:solidFill>
                      <a:srgbClr val="000000"/>
                    </a:solidFill>
                  </a:rPr>
                  <a:t>の設置検討</a:t>
                </a:r>
              </a:p>
            </p:txBody>
          </p:sp>
          <p:sp>
            <p:nvSpPr>
              <p:cNvPr id="139" name="角丸四角形 84"/>
              <p:cNvSpPr/>
              <p:nvPr/>
            </p:nvSpPr>
            <p:spPr>
              <a:xfrm>
                <a:off x="3059831" y="4623109"/>
                <a:ext cx="2941974" cy="1015547"/>
              </a:xfrm>
              <a:prstGeom prst="roundRect">
                <a:avLst/>
              </a:prstGeom>
              <a:solidFill>
                <a:srgbClr val="FFB64B"/>
              </a:solidFill>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ja-JP" altLang="en-US" sz="2800" dirty="0">
                    <a:solidFill>
                      <a:srgbClr val="000000"/>
                    </a:solidFill>
                  </a:rPr>
                  <a:t>報告</a:t>
                </a:r>
                <a:endParaRPr lang="en-US" altLang="ja-JP" sz="2800" dirty="0">
                  <a:solidFill>
                    <a:srgbClr val="000000"/>
                  </a:solidFill>
                </a:endParaRPr>
              </a:p>
              <a:p>
                <a:pPr algn="ctr"/>
                <a:r>
                  <a:rPr lang="ja-JP" altLang="en-US" sz="1600" dirty="0">
                    <a:solidFill>
                      <a:srgbClr val="000000"/>
                    </a:solidFill>
                  </a:rPr>
                  <a:t>ヤマト運輸本社・営業所・国交省環境省・筑波大学</a:t>
                </a:r>
                <a:endParaRPr lang="en-US" altLang="ja-JP" sz="1600" dirty="0">
                  <a:solidFill>
                    <a:srgbClr val="000000"/>
                  </a:solidFill>
                </a:endParaRPr>
              </a:p>
            </p:txBody>
          </p:sp>
          <p:cxnSp>
            <p:nvCxnSpPr>
              <p:cNvPr id="140" name="直線矢印コネクタ 139"/>
              <p:cNvCxnSpPr>
                <a:cxnSpLocks/>
              </p:cNvCxnSpPr>
              <p:nvPr/>
            </p:nvCxnSpPr>
            <p:spPr>
              <a:xfrm>
                <a:off x="3964707" y="5638656"/>
                <a:ext cx="1" cy="357991"/>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grpSp>
        <p:cxnSp>
          <p:nvCxnSpPr>
            <p:cNvPr id="123" name="直線矢印コネクタ 122"/>
            <p:cNvCxnSpPr>
              <a:cxnSpLocks/>
              <a:stCxn id="138" idx="2"/>
            </p:cNvCxnSpPr>
            <p:nvPr/>
          </p:nvCxnSpPr>
          <p:spPr>
            <a:xfrm>
              <a:off x="3614902" y="4305801"/>
              <a:ext cx="0" cy="417763"/>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24" name="正方形/長方形 123"/>
            <p:cNvSpPr/>
            <p:nvPr/>
          </p:nvSpPr>
          <p:spPr>
            <a:xfrm>
              <a:off x="247777" y="1844824"/>
              <a:ext cx="788045" cy="347960"/>
            </a:xfrm>
            <a:prstGeom prst="rect">
              <a:avLst/>
            </a:prstGeom>
            <a:solidFill>
              <a:srgbClr val="99CC00"/>
            </a:solidFill>
            <a:ln>
              <a:solidFill>
                <a:srgbClr val="99CC00"/>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r>
                <a:rPr lang="ja-JP" altLang="en-US" dirty="0">
                  <a:solidFill>
                    <a:srgbClr val="FFFFFF"/>
                  </a:solidFill>
                </a:rPr>
                <a:t>学生</a:t>
              </a:r>
            </a:p>
          </p:txBody>
        </p:sp>
        <p:sp>
          <p:nvSpPr>
            <p:cNvPr id="125" name="正方形/長方形 124"/>
            <p:cNvSpPr/>
            <p:nvPr/>
          </p:nvSpPr>
          <p:spPr>
            <a:xfrm>
              <a:off x="3560145" y="1844824"/>
              <a:ext cx="1497724" cy="347960"/>
            </a:xfrm>
            <a:prstGeom prst="rect">
              <a:avLst/>
            </a:prstGeom>
            <a:solidFill>
              <a:srgbClr val="009999"/>
            </a:solidFill>
            <a:ln>
              <a:solidFill>
                <a:srgbClr val="009999"/>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dirty="0">
                  <a:solidFill>
                    <a:srgbClr val="FFFFFF"/>
                  </a:solidFill>
                </a:rPr>
                <a:t>大学システム</a:t>
              </a:r>
            </a:p>
          </p:txBody>
        </p:sp>
        <p:grpSp>
          <p:nvGrpSpPr>
            <p:cNvPr id="126" name="図形グループ 72"/>
            <p:cNvGrpSpPr/>
            <p:nvPr/>
          </p:nvGrpSpPr>
          <p:grpSpPr>
            <a:xfrm>
              <a:off x="442609" y="2369964"/>
              <a:ext cx="2267417" cy="3725106"/>
              <a:chOff x="5107707" y="2243486"/>
              <a:chExt cx="2267417" cy="3725106"/>
            </a:xfrm>
          </p:grpSpPr>
          <p:sp>
            <p:nvSpPr>
              <p:cNvPr id="131" name="下矢印 73"/>
              <p:cNvSpPr/>
              <p:nvPr/>
            </p:nvSpPr>
            <p:spPr>
              <a:xfrm>
                <a:off x="5399229" y="3067446"/>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sp>
            <p:nvSpPr>
              <p:cNvPr id="132" name="角丸四角形 74"/>
              <p:cNvSpPr/>
              <p:nvPr/>
            </p:nvSpPr>
            <p:spPr>
              <a:xfrm>
                <a:off x="5107707" y="2243486"/>
                <a:ext cx="1793874"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solidFill>
                      <a:srgbClr val="000000"/>
                    </a:solidFill>
                  </a:rPr>
                  <a:t>    </a:t>
                </a:r>
                <a:r>
                  <a:rPr lang="ja-JP" altLang="en-US" dirty="0">
                    <a:solidFill>
                      <a:srgbClr val="000000"/>
                    </a:solidFill>
                  </a:rPr>
                  <a:t>アンケート</a:t>
                </a:r>
                <a:r>
                  <a:rPr lang="en-US" altLang="ja-JP" dirty="0">
                    <a:solidFill>
                      <a:srgbClr val="000000"/>
                    </a:solidFill>
                  </a:rPr>
                  <a:t>①</a:t>
                </a:r>
              </a:p>
              <a:p>
                <a:pPr algn="ctr"/>
                <a:r>
                  <a:rPr lang="ja-JP" altLang="en-US" sz="1200" dirty="0">
                    <a:solidFill>
                      <a:srgbClr val="000000"/>
                    </a:solidFill>
                  </a:rPr>
                  <a:t>筑波大学生</a:t>
                </a:r>
              </a:p>
            </p:txBody>
          </p:sp>
          <p:sp>
            <p:nvSpPr>
              <p:cNvPr id="133" name="角丸四角形 75"/>
              <p:cNvSpPr/>
              <p:nvPr/>
            </p:nvSpPr>
            <p:spPr>
              <a:xfrm>
                <a:off x="5107707" y="3611623"/>
                <a:ext cx="1809749" cy="593724"/>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en-US" altLang="ja-JP" dirty="0">
                    <a:solidFill>
                      <a:srgbClr val="000000"/>
                    </a:solidFill>
                  </a:rPr>
                  <a:t>Communication</a:t>
                </a:r>
              </a:p>
              <a:p>
                <a:pPr algn="ctr"/>
                <a:r>
                  <a:rPr lang="en-US" altLang="ja-JP" dirty="0">
                    <a:solidFill>
                      <a:srgbClr val="000000"/>
                    </a:solidFill>
                  </a:rPr>
                  <a:t>Tool</a:t>
                </a:r>
                <a:r>
                  <a:rPr lang="ja-JP" altLang="en-US" dirty="0">
                    <a:solidFill>
                      <a:srgbClr val="000000"/>
                    </a:solidFill>
                  </a:rPr>
                  <a:t>　</a:t>
                </a:r>
                <a:r>
                  <a:rPr lang="ja-JP" altLang="en-US" sz="1200" dirty="0">
                    <a:solidFill>
                      <a:srgbClr val="000000"/>
                    </a:solidFill>
                  </a:rPr>
                  <a:t>作成</a:t>
                </a:r>
                <a:endParaRPr lang="en-US" altLang="ja-JP" sz="1600" dirty="0">
                  <a:solidFill>
                    <a:srgbClr val="000000"/>
                  </a:solidFill>
                </a:endParaRPr>
              </a:p>
            </p:txBody>
          </p:sp>
          <p:sp>
            <p:nvSpPr>
              <p:cNvPr id="134" name="角丸四角形 76"/>
              <p:cNvSpPr/>
              <p:nvPr/>
            </p:nvSpPr>
            <p:spPr>
              <a:xfrm>
                <a:off x="5107707" y="4672265"/>
                <a:ext cx="1809749"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en-US" altLang="ja-JP" dirty="0">
                    <a:solidFill>
                      <a:srgbClr val="000000"/>
                    </a:solidFill>
                  </a:rPr>
                  <a:t>    </a:t>
                </a:r>
                <a:r>
                  <a:rPr lang="ja-JP" altLang="en-US" dirty="0">
                    <a:solidFill>
                      <a:srgbClr val="000000"/>
                    </a:solidFill>
                  </a:rPr>
                  <a:t>アンケート</a:t>
                </a:r>
                <a:r>
                  <a:rPr lang="en-US" altLang="ja-JP" dirty="0">
                    <a:solidFill>
                      <a:srgbClr val="000000"/>
                    </a:solidFill>
                  </a:rPr>
                  <a:t>②</a:t>
                </a:r>
              </a:p>
              <a:p>
                <a:pPr algn="ctr"/>
                <a:r>
                  <a:rPr lang="ja-JP" altLang="en-US" sz="1200" dirty="0">
                    <a:solidFill>
                      <a:srgbClr val="000000"/>
                    </a:solidFill>
                  </a:rPr>
                  <a:t>筑波大学生</a:t>
                </a:r>
                <a:endParaRPr lang="en-US" altLang="ja-JP" sz="1200" dirty="0">
                  <a:solidFill>
                    <a:srgbClr val="000000"/>
                  </a:solidFill>
                </a:endParaRPr>
              </a:p>
              <a:p>
                <a:pPr algn="ctr"/>
                <a:r>
                  <a:rPr lang="en-US" altLang="ja-JP" sz="1200" dirty="0">
                    <a:solidFill>
                      <a:srgbClr val="000000"/>
                    </a:solidFill>
                  </a:rPr>
                  <a:t>Communication Tool</a:t>
                </a:r>
                <a:r>
                  <a:rPr lang="ja-JP" altLang="en-US" sz="1200" dirty="0">
                    <a:solidFill>
                      <a:srgbClr val="000000"/>
                    </a:solidFill>
                  </a:rPr>
                  <a:t>実験</a:t>
                </a:r>
              </a:p>
            </p:txBody>
          </p:sp>
          <p:sp>
            <p:nvSpPr>
              <p:cNvPr id="135" name="下矢印 77"/>
              <p:cNvSpPr/>
              <p:nvPr/>
            </p:nvSpPr>
            <p:spPr>
              <a:xfrm>
                <a:off x="5399229" y="5495229"/>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rgbClr val="000000"/>
                    </a:solidFill>
                  </a:rPr>
                  <a:t>分析</a:t>
                </a:r>
              </a:p>
            </p:txBody>
          </p:sp>
          <p:cxnSp>
            <p:nvCxnSpPr>
              <p:cNvPr id="136" name="直線矢印コネクタ 135"/>
              <p:cNvCxnSpPr>
                <a:cxnSpLocks/>
                <a:endCxn id="139" idx="1"/>
              </p:cNvCxnSpPr>
              <p:nvPr/>
            </p:nvCxnSpPr>
            <p:spPr>
              <a:xfrm>
                <a:off x="6917456" y="5102522"/>
                <a:ext cx="457668" cy="2337"/>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127" name="角丸四角形 61"/>
            <p:cNvSpPr/>
            <p:nvPr/>
          </p:nvSpPr>
          <p:spPr>
            <a:xfrm>
              <a:off x="579300" y="1286951"/>
              <a:ext cx="3809999" cy="473091"/>
            </a:xfrm>
            <a:prstGeom prst="roundRect">
              <a:avLst/>
            </a:prstGeom>
            <a:noFill/>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solidFill>
                    <a:srgbClr val="000000"/>
                  </a:solidFill>
                </a:rPr>
                <a:t>既存研究レビュー</a:t>
              </a:r>
            </a:p>
          </p:txBody>
        </p:sp>
        <p:sp>
          <p:nvSpPr>
            <p:cNvPr id="128" name="テキスト ボックス 127"/>
            <p:cNvSpPr txBox="1"/>
            <p:nvPr/>
          </p:nvSpPr>
          <p:spPr>
            <a:xfrm>
              <a:off x="-21594" y="2274876"/>
              <a:ext cx="461665" cy="1015663"/>
            </a:xfrm>
            <a:prstGeom prst="rect">
              <a:avLst/>
            </a:prstGeom>
            <a:noFill/>
          </p:spPr>
          <p:txBody>
            <a:bodyPr vert="eaVert" wrap="none" rtlCol="0">
              <a:spAutoFit/>
            </a:bodyPr>
            <a:lstStyle/>
            <a:p>
              <a:r>
                <a:rPr lang="ja-JP" altLang="en-US" dirty="0">
                  <a:solidFill>
                    <a:srgbClr val="000000"/>
                  </a:solidFill>
                </a:rPr>
                <a:t>実態調査</a:t>
              </a:r>
            </a:p>
          </p:txBody>
        </p:sp>
        <p:sp>
          <p:nvSpPr>
            <p:cNvPr id="129" name="テキスト ボックス 128"/>
            <p:cNvSpPr txBox="1"/>
            <p:nvPr/>
          </p:nvSpPr>
          <p:spPr>
            <a:xfrm>
              <a:off x="-5771" y="3738101"/>
              <a:ext cx="461665" cy="553998"/>
            </a:xfrm>
            <a:prstGeom prst="rect">
              <a:avLst/>
            </a:prstGeom>
            <a:noFill/>
          </p:spPr>
          <p:txBody>
            <a:bodyPr vert="eaVert" wrap="none" rtlCol="0">
              <a:spAutoFit/>
            </a:bodyPr>
            <a:lstStyle/>
            <a:p>
              <a:r>
                <a:rPr lang="ja-JP" altLang="en-US" dirty="0">
                  <a:solidFill>
                    <a:srgbClr val="000000"/>
                  </a:solidFill>
                </a:rPr>
                <a:t>提案</a:t>
              </a:r>
            </a:p>
          </p:txBody>
        </p:sp>
        <p:sp>
          <p:nvSpPr>
            <p:cNvPr id="130" name="テキスト ボックス 129"/>
            <p:cNvSpPr txBox="1"/>
            <p:nvPr/>
          </p:nvSpPr>
          <p:spPr>
            <a:xfrm>
              <a:off x="-11033" y="4915354"/>
              <a:ext cx="461665" cy="553998"/>
            </a:xfrm>
            <a:prstGeom prst="rect">
              <a:avLst/>
            </a:prstGeom>
            <a:noFill/>
          </p:spPr>
          <p:txBody>
            <a:bodyPr vert="eaVert" wrap="none" rtlCol="0">
              <a:spAutoFit/>
            </a:bodyPr>
            <a:lstStyle/>
            <a:p>
              <a:r>
                <a:rPr lang="ja-JP" altLang="en-US" dirty="0">
                  <a:solidFill>
                    <a:srgbClr val="000000"/>
                  </a:solidFill>
                </a:rPr>
                <a:t>評価</a:t>
              </a:r>
            </a:p>
          </p:txBody>
        </p:sp>
      </p:grpSp>
    </p:spTree>
    <p:extLst>
      <p:ext uri="{BB962C8B-B14F-4D97-AF65-F5344CB8AC3E}">
        <p14:creationId xmlns:p14="http://schemas.microsoft.com/office/powerpoint/2010/main" val="3824460183"/>
      </p:ext>
    </p:extLst>
  </p:cSld>
  <p:clrMapOvr>
    <a:masterClrMapping/>
  </p:clrMapOvr>
  <p:transition xmlns:p14="http://schemas.microsoft.com/office/powerpoint/2010/main" spd="slow" advTm="8979"/>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82" name="Group 2"/>
          <p:cNvGrpSpPr>
            <a:grpSpLocks/>
          </p:cNvGrpSpPr>
          <p:nvPr/>
        </p:nvGrpSpPr>
        <p:grpSpPr bwMode="auto">
          <a:xfrm>
            <a:off x="0" y="0"/>
            <a:ext cx="9144000" cy="6858000"/>
            <a:chOff x="0" y="0"/>
            <a:chExt cx="5760" cy="663"/>
          </a:xfrm>
        </p:grpSpPr>
        <p:sp>
          <p:nvSpPr>
            <p:cNvPr id="276485"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r>
                <a:rPr lang="ja-JP" altLang="en-US" dirty="0">
                  <a:solidFill>
                    <a:srgbClr val="000000"/>
                  </a:solidFill>
                  <a:latin typeface="Arial Narrow" panose="020B0606020202030204" pitchFamily="34" charset="0"/>
                </a:rPr>
                <a:t>は</a:t>
              </a:r>
            </a:p>
          </p:txBody>
        </p:sp>
        <p:sp>
          <p:nvSpPr>
            <p:cNvPr id="276486"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6483" name="Rectangle 5"/>
          <p:cNvSpPr>
            <a:spLocks noGrp="1" noChangeArrowheads="1"/>
          </p:cNvSpPr>
          <p:nvPr>
            <p:ph type="title"/>
          </p:nvPr>
        </p:nvSpPr>
        <p:spPr>
          <a:xfrm>
            <a:off x="611188" y="2636838"/>
            <a:ext cx="8229600" cy="922337"/>
          </a:xfrm>
        </p:spPr>
        <p:txBody>
          <a:bodyPr/>
          <a:lstStyle/>
          <a:p>
            <a:pPr eaLnBrk="1" hangingPunct="1"/>
            <a:r>
              <a:rPr lang="ja-JP" altLang="en-US" sz="4800" dirty="0">
                <a:solidFill>
                  <a:schemeClr val="bg1"/>
                </a:solidFill>
              </a:rPr>
              <a:t>実態調査</a:t>
            </a:r>
            <a:endParaRPr lang="en-US" altLang="ja-JP" sz="4800" dirty="0">
              <a:solidFill>
                <a:schemeClr val="bg1"/>
              </a:solidFill>
            </a:endParaRPr>
          </a:p>
        </p:txBody>
      </p:sp>
      <p:sp>
        <p:nvSpPr>
          <p:cNvPr id="276484"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80B5743-2D09-4AA1-BBF9-497DE4DE14F7}" type="slidenum">
              <a:rPr lang="ja-JP" altLang="en-US" smtClean="0"/>
              <a:pPr/>
              <a:t>29</a:t>
            </a:fld>
            <a:endParaRPr lang="en-US" altLang="ja-JP"/>
          </a:p>
        </p:txBody>
      </p:sp>
      <p:pic>
        <p:nvPicPr>
          <p:cNvPr id="6" name="グラフィックス 5" descr="自宅"/>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7548262" y="5885241"/>
            <a:ext cx="709274" cy="709274"/>
          </a:xfrm>
          <a:prstGeom prst="rect">
            <a:avLst/>
          </a:prstGeom>
        </p:spPr>
      </p:pic>
      <p:pic>
        <p:nvPicPr>
          <p:cNvPr id="12" name="グラフィックス 11" descr="トラック"/>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5652000" y="5526487"/>
            <a:ext cx="1265978" cy="1331513"/>
          </a:xfrm>
          <a:prstGeom prst="rect">
            <a:avLst/>
          </a:prstGeom>
        </p:spPr>
      </p:pic>
      <p:pic>
        <p:nvPicPr>
          <p:cNvPr id="17" name="グラフィックス 16" descr="右向き指示マーク"/>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959845" y="6009248"/>
            <a:ext cx="587375" cy="587375"/>
          </a:xfrm>
          <a:prstGeom prst="rect">
            <a:avLst/>
          </a:prstGeom>
        </p:spPr>
      </p:pic>
      <p:sp>
        <p:nvSpPr>
          <p:cNvPr id="4" name="テキスト ボックス 3"/>
          <p:cNvSpPr txBox="1"/>
          <p:nvPr/>
        </p:nvSpPr>
        <p:spPr>
          <a:xfrm>
            <a:off x="665324" y="5404283"/>
            <a:ext cx="1346844" cy="400110"/>
          </a:xfrm>
          <a:prstGeom prst="rect">
            <a:avLst/>
          </a:prstGeom>
          <a:noFill/>
        </p:spPr>
        <p:txBody>
          <a:bodyPr wrap="none" rtlCol="0">
            <a:spAutoFit/>
          </a:bodyPr>
          <a:lstStyle/>
          <a:p>
            <a:r>
              <a:rPr lang="ja-JP" altLang="en-US" sz="2000" b="1" dirty="0">
                <a:solidFill>
                  <a:schemeClr val="bg1"/>
                </a:solidFill>
              </a:rPr>
              <a:t>背景・目的</a:t>
            </a:r>
            <a:endParaRPr kumimoji="1" lang="ja-JP" altLang="en-US" sz="2000" b="1" dirty="0">
              <a:solidFill>
                <a:schemeClr val="bg1"/>
              </a:solidFill>
            </a:endParaRPr>
          </a:p>
        </p:txBody>
      </p:sp>
      <p:sp>
        <p:nvSpPr>
          <p:cNvPr id="5" name="テキスト ボックス 4"/>
          <p:cNvSpPr txBox="1"/>
          <p:nvPr/>
        </p:nvSpPr>
        <p:spPr>
          <a:xfrm>
            <a:off x="2672830" y="5404283"/>
            <a:ext cx="697627" cy="400110"/>
          </a:xfrm>
          <a:prstGeom prst="rect">
            <a:avLst/>
          </a:prstGeom>
          <a:noFill/>
        </p:spPr>
        <p:txBody>
          <a:bodyPr wrap="none" rtlCol="0">
            <a:spAutoFit/>
          </a:bodyPr>
          <a:lstStyle/>
          <a:p>
            <a:r>
              <a:rPr kumimoji="1" lang="ja-JP" altLang="en-US" sz="2000" b="1" dirty="0">
                <a:solidFill>
                  <a:schemeClr val="bg1"/>
                </a:solidFill>
              </a:rPr>
              <a:t>仮説</a:t>
            </a:r>
            <a:endParaRPr kumimoji="1" lang="ja-JP" altLang="en-US" b="1" dirty="0">
              <a:solidFill>
                <a:schemeClr val="bg1"/>
              </a:solidFill>
            </a:endParaRPr>
          </a:p>
        </p:txBody>
      </p:sp>
      <p:sp>
        <p:nvSpPr>
          <p:cNvPr id="7" name="テキスト ボックス 6"/>
          <p:cNvSpPr txBox="1"/>
          <p:nvPr/>
        </p:nvSpPr>
        <p:spPr>
          <a:xfrm>
            <a:off x="3982059" y="5401711"/>
            <a:ext cx="1475084" cy="400110"/>
          </a:xfrm>
          <a:prstGeom prst="rect">
            <a:avLst/>
          </a:prstGeom>
          <a:noFill/>
        </p:spPr>
        <p:txBody>
          <a:bodyPr wrap="none" rtlCol="0">
            <a:spAutoFit/>
          </a:bodyPr>
          <a:lstStyle/>
          <a:p>
            <a:r>
              <a:rPr kumimoji="1" lang="ja-JP" altLang="en-US" sz="2000" b="1" dirty="0">
                <a:solidFill>
                  <a:schemeClr val="bg1"/>
                </a:solidFill>
              </a:rPr>
              <a:t>実習の流れ</a:t>
            </a:r>
          </a:p>
        </p:txBody>
      </p:sp>
      <p:sp>
        <p:nvSpPr>
          <p:cNvPr id="9" name="テキスト ボックス 8"/>
          <p:cNvSpPr txBox="1"/>
          <p:nvPr/>
        </p:nvSpPr>
        <p:spPr>
          <a:xfrm>
            <a:off x="5652000" y="5049000"/>
            <a:ext cx="1282527" cy="400110"/>
          </a:xfrm>
          <a:prstGeom prst="rect">
            <a:avLst/>
          </a:prstGeom>
          <a:noFill/>
        </p:spPr>
        <p:txBody>
          <a:bodyPr wrap="square" rtlCol="0">
            <a:spAutoFit/>
          </a:bodyPr>
          <a:lstStyle/>
          <a:p>
            <a:r>
              <a:rPr kumimoji="1" lang="ja-JP" altLang="en-US" sz="2000" b="1" dirty="0">
                <a:solidFill>
                  <a:srgbClr val="FFFFFF"/>
                </a:solidFill>
              </a:rPr>
              <a:t>実態調査</a:t>
            </a:r>
          </a:p>
        </p:txBody>
      </p:sp>
      <p:sp>
        <p:nvSpPr>
          <p:cNvPr id="10" name="テキスト ボックス 9"/>
          <p:cNvSpPr txBox="1"/>
          <p:nvPr/>
        </p:nvSpPr>
        <p:spPr>
          <a:xfrm>
            <a:off x="7165357" y="5404283"/>
            <a:ext cx="1475084" cy="400110"/>
          </a:xfrm>
          <a:prstGeom prst="rect">
            <a:avLst/>
          </a:prstGeom>
          <a:noFill/>
        </p:spPr>
        <p:txBody>
          <a:bodyPr wrap="none" rtlCol="0">
            <a:spAutoFit/>
          </a:bodyPr>
          <a:lstStyle/>
          <a:p>
            <a:r>
              <a:rPr kumimoji="1" lang="ja-JP" altLang="en-US" sz="2000" b="1" dirty="0">
                <a:solidFill>
                  <a:schemeClr val="bg1"/>
                </a:solidFill>
              </a:rPr>
              <a:t>今後の方針</a:t>
            </a:r>
          </a:p>
        </p:txBody>
      </p:sp>
      <p:pic>
        <p:nvPicPr>
          <p:cNvPr id="8" name="図 7"/>
          <p:cNvPicPr>
            <a:picLocks noChangeAspect="1"/>
          </p:cNvPicPr>
          <p:nvPr/>
        </p:nvPicPr>
        <p:blipFill>
          <a:blip r:embed="rId9"/>
          <a:stretch>
            <a:fillRect/>
          </a:stretch>
        </p:blipFill>
        <p:spPr>
          <a:xfrm>
            <a:off x="2780196" y="6009248"/>
            <a:ext cx="591363" cy="585267"/>
          </a:xfrm>
          <a:prstGeom prst="rect">
            <a:avLst/>
          </a:prstGeom>
        </p:spPr>
      </p:pic>
      <p:pic>
        <p:nvPicPr>
          <p:cNvPr id="3" name="図 2"/>
          <p:cNvPicPr>
            <a:picLocks noChangeAspect="1"/>
          </p:cNvPicPr>
          <p:nvPr/>
        </p:nvPicPr>
        <p:blipFill>
          <a:blip r:embed="rId9"/>
          <a:stretch>
            <a:fillRect/>
          </a:stretch>
        </p:blipFill>
        <p:spPr>
          <a:xfrm>
            <a:off x="4276318" y="6009247"/>
            <a:ext cx="591363" cy="585267"/>
          </a:xfrm>
          <a:prstGeom prst="rect">
            <a:avLst/>
          </a:prstGeom>
        </p:spPr>
      </p:pic>
    </p:spTree>
    <p:extLst>
      <p:ext uri="{BB962C8B-B14F-4D97-AF65-F5344CB8AC3E}">
        <p14:creationId xmlns:p14="http://schemas.microsoft.com/office/powerpoint/2010/main" val="4113634147"/>
      </p:ext>
    </p:extLst>
  </p:cSld>
  <p:clrMapOvr>
    <a:masterClrMapping/>
  </p:clrMapOvr>
  <p:transition xmlns:p14="http://schemas.microsoft.com/office/powerpoint/2010/main" spd="slow" advTm="5584"/>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82" name="Group 2"/>
          <p:cNvGrpSpPr>
            <a:grpSpLocks/>
          </p:cNvGrpSpPr>
          <p:nvPr/>
        </p:nvGrpSpPr>
        <p:grpSpPr bwMode="auto">
          <a:xfrm>
            <a:off x="0" y="0"/>
            <a:ext cx="9144000" cy="6858000"/>
            <a:chOff x="0" y="0"/>
            <a:chExt cx="5760" cy="663"/>
          </a:xfrm>
        </p:grpSpPr>
        <p:sp>
          <p:nvSpPr>
            <p:cNvPr id="276485"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r>
                <a:rPr lang="ja-JP" altLang="en-US" dirty="0">
                  <a:solidFill>
                    <a:srgbClr val="000000"/>
                  </a:solidFill>
                  <a:latin typeface="Arial Narrow" panose="020B0606020202030204" pitchFamily="34" charset="0"/>
                </a:rPr>
                <a:t>は</a:t>
              </a:r>
            </a:p>
          </p:txBody>
        </p:sp>
        <p:sp>
          <p:nvSpPr>
            <p:cNvPr id="276486"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6483" name="Rectangle 5"/>
          <p:cNvSpPr>
            <a:spLocks noGrp="1" noChangeArrowheads="1"/>
          </p:cNvSpPr>
          <p:nvPr>
            <p:ph type="title"/>
          </p:nvPr>
        </p:nvSpPr>
        <p:spPr>
          <a:xfrm>
            <a:off x="611188" y="2636838"/>
            <a:ext cx="8229600" cy="922337"/>
          </a:xfrm>
        </p:spPr>
        <p:txBody>
          <a:bodyPr/>
          <a:lstStyle/>
          <a:p>
            <a:pPr eaLnBrk="1" hangingPunct="1"/>
            <a:r>
              <a:rPr lang="ja-JP" altLang="en-US" sz="4800" dirty="0">
                <a:solidFill>
                  <a:schemeClr val="bg1"/>
                </a:solidFill>
              </a:rPr>
              <a:t>背景・目的</a:t>
            </a:r>
            <a:endParaRPr lang="en-US" altLang="ja-JP" sz="4800" dirty="0">
              <a:solidFill>
                <a:schemeClr val="bg1"/>
              </a:solidFill>
            </a:endParaRPr>
          </a:p>
        </p:txBody>
      </p:sp>
      <p:sp>
        <p:nvSpPr>
          <p:cNvPr id="276484"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80B5743-2D09-4AA1-BBF9-497DE4DE14F7}" type="slidenum">
              <a:rPr lang="ja-JP" altLang="en-US" smtClean="0"/>
              <a:pPr/>
              <a:t>3</a:t>
            </a:fld>
            <a:endParaRPr lang="en-US" altLang="ja-JP"/>
          </a:p>
        </p:txBody>
      </p:sp>
      <p:pic>
        <p:nvPicPr>
          <p:cNvPr id="6" name="グラフィックス 5" descr="自宅"/>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7548262" y="5885241"/>
            <a:ext cx="709274" cy="709274"/>
          </a:xfrm>
          <a:prstGeom prst="rect">
            <a:avLst/>
          </a:prstGeom>
        </p:spPr>
      </p:pic>
      <p:pic>
        <p:nvPicPr>
          <p:cNvPr id="12" name="グラフィックス 11" descr="トラック"/>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881981" y="5530898"/>
            <a:ext cx="1348169" cy="1417959"/>
          </a:xfrm>
          <a:prstGeom prst="rect">
            <a:avLst/>
          </a:prstGeom>
        </p:spPr>
      </p:pic>
      <p:pic>
        <p:nvPicPr>
          <p:cNvPr id="17" name="グラフィックス 16" descr="右向き指示マーク"/>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2936468" y="6009248"/>
            <a:ext cx="587375" cy="587375"/>
          </a:xfrm>
          <a:prstGeom prst="rect">
            <a:avLst/>
          </a:prstGeom>
        </p:spPr>
      </p:pic>
      <p:pic>
        <p:nvPicPr>
          <p:cNvPr id="2" name="図 1"/>
          <p:cNvPicPr>
            <a:picLocks noChangeAspect="1"/>
          </p:cNvPicPr>
          <p:nvPr/>
        </p:nvPicPr>
        <p:blipFill>
          <a:blip r:embed="rId9"/>
          <a:stretch>
            <a:fillRect/>
          </a:stretch>
        </p:blipFill>
        <p:spPr>
          <a:xfrm>
            <a:off x="6118321" y="5986763"/>
            <a:ext cx="585267" cy="585267"/>
          </a:xfrm>
          <a:prstGeom prst="rect">
            <a:avLst/>
          </a:prstGeom>
        </p:spPr>
      </p:pic>
      <p:pic>
        <p:nvPicPr>
          <p:cNvPr id="3" name="図 2"/>
          <p:cNvPicPr>
            <a:picLocks noChangeAspect="1"/>
          </p:cNvPicPr>
          <p:nvPr/>
        </p:nvPicPr>
        <p:blipFill>
          <a:blip r:embed="rId9"/>
          <a:stretch>
            <a:fillRect/>
          </a:stretch>
        </p:blipFill>
        <p:spPr>
          <a:xfrm>
            <a:off x="4528448" y="6009248"/>
            <a:ext cx="585267" cy="585267"/>
          </a:xfrm>
          <a:prstGeom prst="rect">
            <a:avLst/>
          </a:prstGeom>
        </p:spPr>
      </p:pic>
      <p:sp>
        <p:nvSpPr>
          <p:cNvPr id="4" name="テキスト ボックス 3"/>
          <p:cNvSpPr txBox="1"/>
          <p:nvPr/>
        </p:nvSpPr>
        <p:spPr>
          <a:xfrm>
            <a:off x="792000" y="5229000"/>
            <a:ext cx="1338828" cy="400110"/>
          </a:xfrm>
          <a:prstGeom prst="rect">
            <a:avLst/>
          </a:prstGeom>
          <a:noFill/>
        </p:spPr>
        <p:txBody>
          <a:bodyPr wrap="none" rtlCol="0">
            <a:spAutoFit/>
          </a:bodyPr>
          <a:lstStyle/>
          <a:p>
            <a:r>
              <a:rPr lang="ja-JP" altLang="en-US" sz="2000" b="1" dirty="0">
                <a:solidFill>
                  <a:srgbClr val="FFFFFF"/>
                </a:solidFill>
              </a:rPr>
              <a:t>背景・目的</a:t>
            </a:r>
            <a:endParaRPr kumimoji="1" lang="ja-JP" altLang="en-US" sz="2000" b="1" dirty="0">
              <a:solidFill>
                <a:srgbClr val="FFFFFF"/>
              </a:solidFill>
            </a:endParaRPr>
          </a:p>
        </p:txBody>
      </p:sp>
      <p:sp>
        <p:nvSpPr>
          <p:cNvPr id="5" name="テキスト ボックス 4"/>
          <p:cNvSpPr txBox="1"/>
          <p:nvPr/>
        </p:nvSpPr>
        <p:spPr>
          <a:xfrm>
            <a:off x="2773010" y="5406683"/>
            <a:ext cx="697627" cy="400110"/>
          </a:xfrm>
          <a:prstGeom prst="rect">
            <a:avLst/>
          </a:prstGeom>
          <a:noFill/>
        </p:spPr>
        <p:txBody>
          <a:bodyPr wrap="none" rtlCol="0">
            <a:spAutoFit/>
          </a:bodyPr>
          <a:lstStyle/>
          <a:p>
            <a:r>
              <a:rPr kumimoji="1" lang="ja-JP" altLang="en-US" sz="2000" b="1" dirty="0">
                <a:solidFill>
                  <a:schemeClr val="bg1"/>
                </a:solidFill>
              </a:rPr>
              <a:t>仮説</a:t>
            </a:r>
            <a:endParaRPr kumimoji="1" lang="ja-JP" altLang="en-US" b="1" dirty="0">
              <a:solidFill>
                <a:schemeClr val="bg1"/>
              </a:solidFill>
            </a:endParaRPr>
          </a:p>
        </p:txBody>
      </p:sp>
      <p:sp>
        <p:nvSpPr>
          <p:cNvPr id="7" name="テキスト ボックス 6"/>
          <p:cNvSpPr txBox="1"/>
          <p:nvPr/>
        </p:nvSpPr>
        <p:spPr>
          <a:xfrm>
            <a:off x="4117488" y="5406683"/>
            <a:ext cx="1475084" cy="400110"/>
          </a:xfrm>
          <a:prstGeom prst="rect">
            <a:avLst/>
          </a:prstGeom>
          <a:noFill/>
        </p:spPr>
        <p:txBody>
          <a:bodyPr wrap="none" rtlCol="0">
            <a:spAutoFit/>
          </a:bodyPr>
          <a:lstStyle/>
          <a:p>
            <a:r>
              <a:rPr kumimoji="1" lang="ja-JP" altLang="en-US" sz="2000" b="1" dirty="0">
                <a:solidFill>
                  <a:schemeClr val="bg1"/>
                </a:solidFill>
              </a:rPr>
              <a:t>実習の流れ</a:t>
            </a:r>
          </a:p>
        </p:txBody>
      </p:sp>
      <p:sp>
        <p:nvSpPr>
          <p:cNvPr id="9" name="テキスト ボックス 8"/>
          <p:cNvSpPr txBox="1"/>
          <p:nvPr/>
        </p:nvSpPr>
        <p:spPr>
          <a:xfrm>
            <a:off x="5802454" y="5404283"/>
            <a:ext cx="1217000" cy="400110"/>
          </a:xfrm>
          <a:prstGeom prst="rect">
            <a:avLst/>
          </a:prstGeom>
          <a:noFill/>
        </p:spPr>
        <p:txBody>
          <a:bodyPr wrap="none" rtlCol="0">
            <a:spAutoFit/>
          </a:bodyPr>
          <a:lstStyle/>
          <a:p>
            <a:r>
              <a:rPr kumimoji="1" lang="ja-JP" altLang="en-US" sz="2000" b="1" dirty="0">
                <a:solidFill>
                  <a:schemeClr val="bg1"/>
                </a:solidFill>
              </a:rPr>
              <a:t>実態調査</a:t>
            </a:r>
          </a:p>
        </p:txBody>
      </p:sp>
      <p:sp>
        <p:nvSpPr>
          <p:cNvPr id="10" name="テキスト ボックス 9"/>
          <p:cNvSpPr txBox="1"/>
          <p:nvPr/>
        </p:nvSpPr>
        <p:spPr>
          <a:xfrm>
            <a:off x="7165357" y="5404283"/>
            <a:ext cx="1475084" cy="400110"/>
          </a:xfrm>
          <a:prstGeom prst="rect">
            <a:avLst/>
          </a:prstGeom>
          <a:noFill/>
        </p:spPr>
        <p:txBody>
          <a:bodyPr wrap="none" rtlCol="0">
            <a:spAutoFit/>
          </a:bodyPr>
          <a:lstStyle/>
          <a:p>
            <a:r>
              <a:rPr kumimoji="1" lang="ja-JP" altLang="en-US" sz="2000" b="1" dirty="0">
                <a:solidFill>
                  <a:schemeClr val="bg1"/>
                </a:solidFill>
              </a:rPr>
              <a:t>今後の方針</a:t>
            </a:r>
          </a:p>
        </p:txBody>
      </p:sp>
    </p:spTree>
    <p:extLst>
      <p:ext uri="{BB962C8B-B14F-4D97-AF65-F5344CB8AC3E}">
        <p14:creationId xmlns:p14="http://schemas.microsoft.com/office/powerpoint/2010/main" val="1363704179"/>
      </p:ext>
    </p:extLst>
  </p:cSld>
  <p:clrMapOvr>
    <a:masterClrMapping/>
  </p:clrMapOvr>
  <p:transition xmlns:p14="http://schemas.microsoft.com/office/powerpoint/2010/main" spd="slow" advTm="5584"/>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530" name="Group 2"/>
          <p:cNvGrpSpPr>
            <a:grpSpLocks/>
          </p:cNvGrpSpPr>
          <p:nvPr/>
        </p:nvGrpSpPr>
        <p:grpSpPr bwMode="auto">
          <a:xfrm>
            <a:off x="0" y="0"/>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57200" y="115888"/>
            <a:ext cx="8229600" cy="922337"/>
          </a:xfrm>
        </p:spPr>
        <p:txBody>
          <a:bodyPr/>
          <a:lstStyle/>
          <a:p>
            <a:pPr eaLnBrk="1" hangingPunct="1"/>
            <a:r>
              <a:rPr lang="ja-JP" altLang="en-US" dirty="0">
                <a:solidFill>
                  <a:schemeClr val="bg1"/>
                </a:solidFill>
              </a:rPr>
              <a:t>インタビュー先</a:t>
            </a:r>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30</a:t>
            </a:fld>
            <a:endParaRPr lang="en-US" altLang="ja-JP"/>
          </a:p>
        </p:txBody>
      </p:sp>
      <p:pic>
        <p:nvPicPr>
          <p:cNvPr id="12" name="図 11"/>
          <p:cNvPicPr>
            <a:picLocks noChangeAspect="1"/>
          </p:cNvPicPr>
          <p:nvPr/>
        </p:nvPicPr>
        <p:blipFill>
          <a:blip r:embed="rId3">
            <a:biLevel thresh="75000"/>
          </a:blip>
          <a:stretch>
            <a:fillRect/>
          </a:stretch>
        </p:blipFill>
        <p:spPr>
          <a:xfrm>
            <a:off x="1695767" y="2294284"/>
            <a:ext cx="716234" cy="709840"/>
          </a:xfrm>
          <a:prstGeom prst="rect">
            <a:avLst/>
          </a:prstGeom>
        </p:spPr>
      </p:pic>
      <p:pic>
        <p:nvPicPr>
          <p:cNvPr id="13" name="図 12"/>
          <p:cNvPicPr>
            <a:picLocks noChangeAspect="1"/>
          </p:cNvPicPr>
          <p:nvPr/>
        </p:nvPicPr>
        <p:blipFill>
          <a:blip r:embed="rId3">
            <a:biLevel thresh="75000"/>
          </a:blip>
          <a:stretch>
            <a:fillRect/>
          </a:stretch>
        </p:blipFill>
        <p:spPr>
          <a:xfrm>
            <a:off x="1695767" y="3120533"/>
            <a:ext cx="716234" cy="709840"/>
          </a:xfrm>
          <a:prstGeom prst="rect">
            <a:avLst/>
          </a:prstGeom>
        </p:spPr>
      </p:pic>
      <p:pic>
        <p:nvPicPr>
          <p:cNvPr id="14" name="図 13"/>
          <p:cNvPicPr>
            <a:picLocks noChangeAspect="1"/>
          </p:cNvPicPr>
          <p:nvPr/>
        </p:nvPicPr>
        <p:blipFill>
          <a:blip r:embed="rId3">
            <a:biLevel thresh="75000"/>
          </a:blip>
          <a:stretch>
            <a:fillRect/>
          </a:stretch>
        </p:blipFill>
        <p:spPr>
          <a:xfrm>
            <a:off x="1692001" y="3907176"/>
            <a:ext cx="716234" cy="709840"/>
          </a:xfrm>
          <a:prstGeom prst="rect">
            <a:avLst/>
          </a:prstGeom>
        </p:spPr>
      </p:pic>
      <p:sp>
        <p:nvSpPr>
          <p:cNvPr id="2" name="テキスト ボックス 1"/>
          <p:cNvSpPr txBox="1"/>
          <p:nvPr/>
        </p:nvSpPr>
        <p:spPr>
          <a:xfrm>
            <a:off x="2412000" y="2169000"/>
            <a:ext cx="5700611" cy="3416320"/>
          </a:xfrm>
          <a:prstGeom prst="rect">
            <a:avLst/>
          </a:prstGeom>
          <a:noFill/>
        </p:spPr>
        <p:txBody>
          <a:bodyPr wrap="square" rtlCol="0">
            <a:spAutoFit/>
          </a:bodyPr>
          <a:lstStyle/>
          <a:p>
            <a:r>
              <a:rPr kumimoji="1" lang="ja-JP" altLang="en-US" sz="5400" dirty="0"/>
              <a:t>鈴木勉先生</a:t>
            </a:r>
            <a:endParaRPr kumimoji="1" lang="en-US" altLang="ja-JP" sz="5400" dirty="0"/>
          </a:p>
          <a:p>
            <a:r>
              <a:rPr lang="ja-JP" altLang="en-US" sz="5400" dirty="0"/>
              <a:t>筑波大学</a:t>
            </a:r>
          </a:p>
          <a:p>
            <a:r>
              <a:rPr lang="ja-JP" altLang="en-US" sz="5400" dirty="0"/>
              <a:t>宇都宮大学</a:t>
            </a:r>
            <a:endParaRPr lang="en-US" altLang="ja-JP" sz="5400" dirty="0"/>
          </a:p>
          <a:p>
            <a:r>
              <a:rPr lang="ja-JP" altLang="en-US" sz="5400" dirty="0"/>
              <a:t>ヤマト運輸</a:t>
            </a:r>
            <a:endParaRPr lang="en-US" altLang="ja-JP" sz="5400" dirty="0"/>
          </a:p>
        </p:txBody>
      </p:sp>
      <p:pic>
        <p:nvPicPr>
          <p:cNvPr id="16" name="図 15"/>
          <p:cNvPicPr>
            <a:picLocks noChangeAspect="1"/>
          </p:cNvPicPr>
          <p:nvPr/>
        </p:nvPicPr>
        <p:blipFill>
          <a:blip r:embed="rId3">
            <a:biLevel thresh="75000"/>
          </a:blip>
          <a:stretch>
            <a:fillRect/>
          </a:stretch>
        </p:blipFill>
        <p:spPr>
          <a:xfrm>
            <a:off x="1698258" y="4728006"/>
            <a:ext cx="716234" cy="709840"/>
          </a:xfrm>
          <a:prstGeom prst="rect">
            <a:avLst/>
          </a:prstGeom>
        </p:spPr>
      </p:pic>
    </p:spTree>
    <p:extLst>
      <p:ext uri="{BB962C8B-B14F-4D97-AF65-F5344CB8AC3E}">
        <p14:creationId xmlns:p14="http://schemas.microsoft.com/office/powerpoint/2010/main" val="3445732413"/>
      </p:ext>
    </p:extLst>
  </p:cSld>
  <p:clrMapOvr>
    <a:masterClrMapping/>
  </p:clrMapOvr>
  <p:transition xmlns:p14="http://schemas.microsoft.com/office/powerpoint/2010/main" spd="slow" advTm="10314"/>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12"/>
                                        </p:tgtEl>
                                        <p:attrNameLst>
                                          <p:attrName>style.color</p:attrName>
                                        </p:attrNameLst>
                                      </p:cBhvr>
                                      <p:to>
                                        <a:srgbClr val="99CC00"/>
                                      </p:to>
                                    </p:animClr>
                                    <p:animClr clrSpc="rgb" dir="cw">
                                      <p:cBhvr>
                                        <p:cTn id="7" dur="500" fill="hold"/>
                                        <p:tgtEl>
                                          <p:spTgt spid="12"/>
                                        </p:tgtEl>
                                        <p:attrNameLst>
                                          <p:attrName>fillcolor</p:attrName>
                                        </p:attrNameLst>
                                      </p:cBhvr>
                                      <p:to>
                                        <a:srgbClr val="99CC00"/>
                                      </p:to>
                                    </p:animClr>
                                    <p:set>
                                      <p:cBhvr>
                                        <p:cTn id="8" dur="500" fill="hold"/>
                                        <p:tgtEl>
                                          <p:spTgt spid="12"/>
                                        </p:tgtEl>
                                        <p:attrNameLst>
                                          <p:attrName>fill.type</p:attrName>
                                        </p:attrNameLst>
                                      </p:cBhvr>
                                      <p:to>
                                        <p:strVal val="solid"/>
                                      </p:to>
                                    </p:set>
                                    <p:set>
                                      <p:cBhvr>
                                        <p:cTn id="9" dur="500" fill="hold"/>
                                        <p:tgtEl>
                                          <p:spTgt spid="12"/>
                                        </p:tgtEl>
                                        <p:attrNameLst>
                                          <p:attrName>fill.on</p:attrName>
                                        </p:attrNameLst>
                                      </p:cBhvr>
                                      <p:to>
                                        <p:strVal val="true"/>
                                      </p:to>
                                    </p:set>
                                  </p:childTnLst>
                                </p:cTn>
                              </p:par>
                              <p:par>
                                <p:cTn id="10" presetID="19" presetClass="emph" presetSubtype="0" fill="hold" nodeType="withEffect">
                                  <p:stCondLst>
                                    <p:cond delay="0"/>
                                  </p:stCondLst>
                                  <p:childTnLst>
                                    <p:animClr clrSpc="rgb" dir="cw">
                                      <p:cBhvr override="childStyle">
                                        <p:cTn id="11" dur="500" fill="hold"/>
                                        <p:tgtEl>
                                          <p:spTgt spid="13"/>
                                        </p:tgtEl>
                                        <p:attrNameLst>
                                          <p:attrName>style.color</p:attrName>
                                        </p:attrNameLst>
                                      </p:cBhvr>
                                      <p:to>
                                        <a:srgbClr val="99CC00"/>
                                      </p:to>
                                    </p:animClr>
                                    <p:animClr clrSpc="rgb" dir="cw">
                                      <p:cBhvr>
                                        <p:cTn id="12" dur="500" fill="hold"/>
                                        <p:tgtEl>
                                          <p:spTgt spid="13"/>
                                        </p:tgtEl>
                                        <p:attrNameLst>
                                          <p:attrName>fillcolor</p:attrName>
                                        </p:attrNameLst>
                                      </p:cBhvr>
                                      <p:to>
                                        <a:srgbClr val="99CC00"/>
                                      </p:to>
                                    </p:animClr>
                                    <p:set>
                                      <p:cBhvr>
                                        <p:cTn id="13" dur="500" fill="hold"/>
                                        <p:tgtEl>
                                          <p:spTgt spid="13"/>
                                        </p:tgtEl>
                                        <p:attrNameLst>
                                          <p:attrName>fill.type</p:attrName>
                                        </p:attrNameLst>
                                      </p:cBhvr>
                                      <p:to>
                                        <p:strVal val="solid"/>
                                      </p:to>
                                    </p:set>
                                    <p:set>
                                      <p:cBhvr>
                                        <p:cTn id="14" dur="500" fill="hold"/>
                                        <p:tgtEl>
                                          <p:spTgt spid="13"/>
                                        </p:tgtEl>
                                        <p:attrNameLst>
                                          <p:attrName>fill.on</p:attrName>
                                        </p:attrNameLst>
                                      </p:cBhvr>
                                      <p:to>
                                        <p:strVal val="true"/>
                                      </p:to>
                                    </p:set>
                                  </p:childTnLst>
                                </p:cTn>
                              </p:par>
                              <p:par>
                                <p:cTn id="15" presetID="19" presetClass="emph" presetSubtype="0" fill="hold" nodeType="withEffect">
                                  <p:stCondLst>
                                    <p:cond delay="0"/>
                                  </p:stCondLst>
                                  <p:childTnLst>
                                    <p:animClr clrSpc="rgb" dir="cw">
                                      <p:cBhvr override="childStyle">
                                        <p:cTn id="16" dur="500" fill="hold"/>
                                        <p:tgtEl>
                                          <p:spTgt spid="14"/>
                                        </p:tgtEl>
                                        <p:attrNameLst>
                                          <p:attrName>style.color</p:attrName>
                                        </p:attrNameLst>
                                      </p:cBhvr>
                                      <p:to>
                                        <a:srgbClr val="99CC00"/>
                                      </p:to>
                                    </p:animClr>
                                    <p:animClr clrSpc="rgb" dir="cw">
                                      <p:cBhvr>
                                        <p:cTn id="17" dur="500" fill="hold"/>
                                        <p:tgtEl>
                                          <p:spTgt spid="14"/>
                                        </p:tgtEl>
                                        <p:attrNameLst>
                                          <p:attrName>fillcolor</p:attrName>
                                        </p:attrNameLst>
                                      </p:cBhvr>
                                      <p:to>
                                        <a:srgbClr val="99CC00"/>
                                      </p:to>
                                    </p:animClr>
                                    <p:set>
                                      <p:cBhvr>
                                        <p:cTn id="18" dur="500" fill="hold"/>
                                        <p:tgtEl>
                                          <p:spTgt spid="14"/>
                                        </p:tgtEl>
                                        <p:attrNameLst>
                                          <p:attrName>fill.type</p:attrName>
                                        </p:attrNameLst>
                                      </p:cBhvr>
                                      <p:to>
                                        <p:strVal val="solid"/>
                                      </p:to>
                                    </p:set>
                                    <p:set>
                                      <p:cBhvr>
                                        <p:cTn id="19" dur="500" fill="hold"/>
                                        <p:tgtEl>
                                          <p:spTgt spid="1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amanogawa.jpg"/>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0" y="705169"/>
            <a:ext cx="9144000" cy="6126480"/>
          </a:xfrm>
          <a:prstGeom prst="rect">
            <a:avLst/>
          </a:prstGeom>
        </p:spPr>
      </p:pic>
      <p:grpSp>
        <p:nvGrpSpPr>
          <p:cNvPr id="278530" name="Group 2"/>
          <p:cNvGrpSpPr>
            <a:grpSpLocks/>
          </p:cNvGrpSpPr>
          <p:nvPr/>
        </p:nvGrpSpPr>
        <p:grpSpPr bwMode="auto">
          <a:xfrm>
            <a:off x="0" y="0"/>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57200" y="115888"/>
            <a:ext cx="8229600" cy="922337"/>
          </a:xfrm>
        </p:spPr>
        <p:txBody>
          <a:bodyPr/>
          <a:lstStyle/>
          <a:p>
            <a:pPr eaLnBrk="1" hangingPunct="1"/>
            <a:r>
              <a:rPr lang="ja-JP" altLang="en-US" dirty="0">
                <a:solidFill>
                  <a:schemeClr val="bg1"/>
                </a:solidFill>
              </a:rPr>
              <a:t>インタビュー</a:t>
            </a:r>
            <a:r>
              <a:rPr lang="en-US" altLang="ja-JP" dirty="0">
                <a:solidFill>
                  <a:schemeClr val="bg1"/>
                </a:solidFill>
              </a:rPr>
              <a:t>①〜</a:t>
            </a:r>
            <a:r>
              <a:rPr lang="ja-JP" altLang="en-US" dirty="0">
                <a:solidFill>
                  <a:schemeClr val="bg1"/>
                </a:solidFill>
              </a:rPr>
              <a:t>鈴木勉先生</a:t>
            </a:r>
            <a:r>
              <a:rPr lang="en-US" altLang="ja-JP" dirty="0">
                <a:solidFill>
                  <a:schemeClr val="bg1"/>
                </a:solidFill>
              </a:rPr>
              <a:t>〜</a:t>
            </a:r>
            <a:endParaRPr lang="ja-JP" altLang="en-US" dirty="0">
              <a:solidFill>
                <a:schemeClr val="bg1"/>
              </a:solidFill>
            </a:endParaRPr>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31</a:t>
            </a:fld>
            <a:endParaRPr lang="en-US" altLang="ja-JP"/>
          </a:p>
        </p:txBody>
      </p:sp>
      <p:sp>
        <p:nvSpPr>
          <p:cNvPr id="5" name="円形吹き出し 4"/>
          <p:cNvSpPr/>
          <p:nvPr/>
        </p:nvSpPr>
        <p:spPr>
          <a:xfrm>
            <a:off x="1727684" y="1121004"/>
            <a:ext cx="3168352" cy="1227995"/>
          </a:xfrm>
          <a:prstGeom prst="wedgeEllipseCallout">
            <a:avLst>
              <a:gd name="adj1" fmla="val -57945"/>
              <a:gd name="adj2" fmla="val 38409"/>
            </a:avLst>
          </a:prstGeom>
          <a:solidFill>
            <a:srgbClr val="FFB64B"/>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000000"/>
                </a:solidFill>
              </a:rPr>
              <a:t>都市計画の観点から</a:t>
            </a:r>
            <a:endParaRPr kumimoji="1" lang="en-US" altLang="ja-JP" dirty="0">
              <a:solidFill>
                <a:srgbClr val="000000"/>
              </a:solidFill>
            </a:endParaRPr>
          </a:p>
          <a:p>
            <a:pPr algn="ctr"/>
            <a:r>
              <a:rPr kumimoji="1" lang="ja-JP" altLang="en-US" sz="2800" dirty="0">
                <a:solidFill>
                  <a:srgbClr val="000000"/>
                </a:solidFill>
              </a:rPr>
              <a:t>再配達問題</a:t>
            </a:r>
          </a:p>
        </p:txBody>
      </p:sp>
      <p:sp>
        <p:nvSpPr>
          <p:cNvPr id="13" name="円形吹き出し 12"/>
          <p:cNvSpPr/>
          <p:nvPr/>
        </p:nvSpPr>
        <p:spPr>
          <a:xfrm>
            <a:off x="1835696" y="2415673"/>
            <a:ext cx="3456384" cy="1208327"/>
          </a:xfrm>
          <a:prstGeom prst="wedgeEllipseCallout">
            <a:avLst>
              <a:gd name="adj1" fmla="val -60709"/>
              <a:gd name="adj2" fmla="val -38282"/>
            </a:avLst>
          </a:prstGeom>
          <a:solidFill>
            <a:srgbClr val="FFB64B"/>
          </a:solidFill>
          <a:ln w="28575" cmpd="sng">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kumimoji="1" lang="ja-JP" altLang="en-US" dirty="0">
                <a:solidFill>
                  <a:srgbClr val="000000"/>
                </a:solidFill>
              </a:rPr>
              <a:t>宅配ロッカーの</a:t>
            </a:r>
            <a:endParaRPr kumimoji="1" lang="en-US" altLang="ja-JP" dirty="0">
              <a:solidFill>
                <a:srgbClr val="000000"/>
              </a:solidFill>
            </a:endParaRPr>
          </a:p>
          <a:p>
            <a:pPr algn="ctr"/>
            <a:r>
              <a:rPr lang="ja-JP" altLang="en-US" sz="2800" dirty="0">
                <a:solidFill>
                  <a:srgbClr val="000000"/>
                </a:solidFill>
              </a:rPr>
              <a:t>有効性・実現性</a:t>
            </a:r>
            <a:endParaRPr kumimoji="1" lang="ja-JP" altLang="en-US" sz="2800" dirty="0">
              <a:solidFill>
                <a:srgbClr val="000000"/>
              </a:solidFill>
            </a:endParaRPr>
          </a:p>
        </p:txBody>
      </p:sp>
      <p:sp>
        <p:nvSpPr>
          <p:cNvPr id="14" name="円形吹き出し 13"/>
          <p:cNvSpPr/>
          <p:nvPr/>
        </p:nvSpPr>
        <p:spPr>
          <a:xfrm>
            <a:off x="4788185" y="3636244"/>
            <a:ext cx="2700000" cy="1008112"/>
          </a:xfrm>
          <a:prstGeom prst="wedgeEllipseCallout">
            <a:avLst>
              <a:gd name="adj1" fmla="val 25659"/>
              <a:gd name="adj2" fmla="val 77570"/>
            </a:avLst>
          </a:prstGeom>
          <a:solidFill>
            <a:srgbClr val="99CC00"/>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solidFill>
                  <a:schemeClr val="bg1"/>
                </a:solidFill>
              </a:rPr>
              <a:t>トラックの</a:t>
            </a:r>
            <a:endParaRPr kumimoji="1" lang="en-US" altLang="ja-JP" sz="2800" dirty="0">
              <a:solidFill>
                <a:schemeClr val="bg1"/>
              </a:solidFill>
            </a:endParaRPr>
          </a:p>
          <a:p>
            <a:pPr algn="ctr"/>
            <a:r>
              <a:rPr kumimoji="1" lang="ja-JP" altLang="en-US" sz="2800" dirty="0">
                <a:solidFill>
                  <a:schemeClr val="bg1"/>
                </a:solidFill>
              </a:rPr>
              <a:t>路上駐車</a:t>
            </a:r>
          </a:p>
        </p:txBody>
      </p:sp>
      <p:sp>
        <p:nvSpPr>
          <p:cNvPr id="15" name="円形吹き出し 14"/>
          <p:cNvSpPr/>
          <p:nvPr/>
        </p:nvSpPr>
        <p:spPr>
          <a:xfrm>
            <a:off x="845571" y="3934275"/>
            <a:ext cx="3394800" cy="1418255"/>
          </a:xfrm>
          <a:prstGeom prst="wedgeEllipseCallout">
            <a:avLst>
              <a:gd name="adj1" fmla="val 32424"/>
              <a:gd name="adj2" fmla="val 59951"/>
            </a:avLst>
          </a:prstGeom>
          <a:solidFill>
            <a:srgbClr val="99CC00"/>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solidFill>
                  <a:srgbClr val="FF6600"/>
                </a:solidFill>
              </a:rPr>
              <a:t>筑波</a:t>
            </a:r>
            <a:r>
              <a:rPr lang="ja-JP" altLang="en-US" sz="2800" dirty="0">
                <a:solidFill>
                  <a:srgbClr val="FF6600"/>
                </a:solidFill>
              </a:rPr>
              <a:t>大学</a:t>
            </a:r>
            <a:r>
              <a:rPr kumimoji="1" lang="ja-JP" altLang="en-US" sz="2800" dirty="0">
                <a:solidFill>
                  <a:srgbClr val="FF6600"/>
                </a:solidFill>
              </a:rPr>
              <a:t>に</a:t>
            </a:r>
            <a:endParaRPr kumimoji="1" lang="en-US" altLang="ja-JP" sz="2800" dirty="0">
              <a:solidFill>
                <a:srgbClr val="FF6600"/>
              </a:solidFill>
            </a:endParaRPr>
          </a:p>
          <a:p>
            <a:pPr algn="ctr"/>
            <a:r>
              <a:rPr kumimoji="1" lang="ja-JP" altLang="en-US" sz="2800" dirty="0">
                <a:solidFill>
                  <a:srgbClr val="FF6600"/>
                </a:solidFill>
              </a:rPr>
              <a:t>宅配ロッカー計画はない</a:t>
            </a:r>
          </a:p>
        </p:txBody>
      </p:sp>
      <p:sp>
        <p:nvSpPr>
          <p:cNvPr id="16" name="円形吹き出し 15"/>
          <p:cNvSpPr/>
          <p:nvPr/>
        </p:nvSpPr>
        <p:spPr>
          <a:xfrm>
            <a:off x="5000833" y="1311005"/>
            <a:ext cx="3104733" cy="1008112"/>
          </a:xfrm>
          <a:prstGeom prst="wedgeEllipseCallout">
            <a:avLst>
              <a:gd name="adj1" fmla="val 12340"/>
              <a:gd name="adj2" fmla="val 81260"/>
            </a:avLst>
          </a:prstGeom>
          <a:solidFill>
            <a:srgbClr val="99CC00"/>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a:solidFill>
                  <a:schemeClr val="bg1"/>
                </a:solidFill>
              </a:rPr>
              <a:t>ドライバーの　負担</a:t>
            </a:r>
            <a:endParaRPr kumimoji="1" lang="ja-JP" altLang="en-US" sz="2800" dirty="0">
              <a:solidFill>
                <a:schemeClr val="bg1"/>
              </a:solidFill>
            </a:endParaRPr>
          </a:p>
        </p:txBody>
      </p:sp>
      <p:sp>
        <p:nvSpPr>
          <p:cNvPr id="17" name="円形吹き出し 16"/>
          <p:cNvSpPr/>
          <p:nvPr/>
        </p:nvSpPr>
        <p:spPr>
          <a:xfrm>
            <a:off x="3921834" y="4828794"/>
            <a:ext cx="2937191" cy="1211660"/>
          </a:xfrm>
          <a:prstGeom prst="wedgeEllipseCallout">
            <a:avLst>
              <a:gd name="adj1" fmla="val 54214"/>
              <a:gd name="adj2" fmla="val 40124"/>
            </a:avLst>
          </a:prstGeom>
          <a:solidFill>
            <a:srgbClr val="99CC00"/>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solidFill>
                  <a:schemeClr val="bg1"/>
                </a:solidFill>
              </a:rPr>
              <a:t>アンケートの　工夫ポイント</a:t>
            </a:r>
          </a:p>
        </p:txBody>
      </p:sp>
      <p:sp>
        <p:nvSpPr>
          <p:cNvPr id="18" name="円形吹き出し 17"/>
          <p:cNvSpPr/>
          <p:nvPr/>
        </p:nvSpPr>
        <p:spPr>
          <a:xfrm>
            <a:off x="6346511" y="2615888"/>
            <a:ext cx="2628883" cy="1008112"/>
          </a:xfrm>
          <a:prstGeom prst="wedgeEllipseCallout">
            <a:avLst>
              <a:gd name="adj1" fmla="val 7963"/>
              <a:gd name="adj2" fmla="val 82427"/>
            </a:avLst>
          </a:prstGeom>
          <a:solidFill>
            <a:srgbClr val="99CC00"/>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solidFill>
                  <a:schemeClr val="bg1"/>
                </a:solidFill>
              </a:rPr>
              <a:t>交通渋滞</a:t>
            </a:r>
          </a:p>
        </p:txBody>
      </p:sp>
      <p:pic>
        <p:nvPicPr>
          <p:cNvPr id="3" name="図 2"/>
          <p:cNvPicPr>
            <a:picLocks noChangeAspect="1"/>
          </p:cNvPicPr>
          <p:nvPr/>
        </p:nvPicPr>
        <p:blipFill>
          <a:blip r:embed="rId4"/>
          <a:stretch>
            <a:fillRect/>
          </a:stretch>
        </p:blipFill>
        <p:spPr>
          <a:xfrm>
            <a:off x="7164851" y="4539138"/>
            <a:ext cx="1872000" cy="2352425"/>
          </a:xfrm>
          <a:prstGeom prst="rect">
            <a:avLst/>
          </a:prstGeom>
        </p:spPr>
      </p:pic>
      <p:pic>
        <p:nvPicPr>
          <p:cNvPr id="6" name="図 5"/>
          <p:cNvPicPr>
            <a:picLocks noChangeAspect="1"/>
          </p:cNvPicPr>
          <p:nvPr/>
        </p:nvPicPr>
        <p:blipFill>
          <a:blip r:embed="rId5"/>
          <a:stretch>
            <a:fillRect/>
          </a:stretch>
        </p:blipFill>
        <p:spPr>
          <a:xfrm>
            <a:off x="0" y="962787"/>
            <a:ext cx="2284043" cy="3045391"/>
          </a:xfrm>
          <a:prstGeom prst="rect">
            <a:avLst/>
          </a:prstGeom>
        </p:spPr>
      </p:pic>
      <p:sp>
        <p:nvSpPr>
          <p:cNvPr id="4" name="テキスト ボックス 3"/>
          <p:cNvSpPr txBox="1"/>
          <p:nvPr/>
        </p:nvSpPr>
        <p:spPr>
          <a:xfrm>
            <a:off x="-15309" y="1133928"/>
            <a:ext cx="2050561" cy="400110"/>
          </a:xfrm>
          <a:prstGeom prst="rect">
            <a:avLst/>
          </a:prstGeom>
          <a:noFill/>
        </p:spPr>
        <p:txBody>
          <a:bodyPr wrap="none" rtlCol="0">
            <a:spAutoFit/>
          </a:bodyPr>
          <a:lstStyle/>
          <a:p>
            <a:r>
              <a:rPr lang="ja-JP" altLang="en-US" sz="2000" dirty="0"/>
              <a:t>日時</a:t>
            </a:r>
            <a:r>
              <a:rPr lang="en-US" altLang="ja-JP" sz="2000" dirty="0"/>
              <a:t>:2017/05/02</a:t>
            </a:r>
            <a:endParaRPr kumimoji="1" lang="ja-JP" altLang="en-US" sz="2000" dirty="0"/>
          </a:p>
        </p:txBody>
      </p:sp>
    </p:spTree>
    <p:extLst>
      <p:ext uri="{BB962C8B-B14F-4D97-AF65-F5344CB8AC3E}">
        <p14:creationId xmlns:p14="http://schemas.microsoft.com/office/powerpoint/2010/main" val="3693325848"/>
      </p:ext>
    </p:extLst>
  </p:cSld>
  <p:clrMapOvr>
    <a:masterClrMapping/>
  </p:clrMapOvr>
  <p:transition xmlns:p14="http://schemas.microsoft.com/office/powerpoint/2010/main" spd="slow" advTm="10314"/>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animBg="1"/>
      <p:bldP spid="16" grpId="0" animBg="1"/>
      <p:bldP spid="17" grpId="0" animBg="1"/>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519" y="-1"/>
            <a:ext cx="9144000" cy="6858001"/>
          </a:xfrm>
          <a:prstGeom prst="rect">
            <a:avLst/>
          </a:prstGeom>
        </p:spPr>
      </p:pic>
      <p:grpSp>
        <p:nvGrpSpPr>
          <p:cNvPr id="278530" name="Group 2"/>
          <p:cNvGrpSpPr>
            <a:grpSpLocks/>
          </p:cNvGrpSpPr>
          <p:nvPr/>
        </p:nvGrpSpPr>
        <p:grpSpPr bwMode="auto">
          <a:xfrm>
            <a:off x="0" y="4082"/>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57200" y="115888"/>
            <a:ext cx="8229600" cy="922337"/>
          </a:xfrm>
        </p:spPr>
        <p:txBody>
          <a:bodyPr/>
          <a:lstStyle/>
          <a:p>
            <a:pPr eaLnBrk="1" hangingPunct="1"/>
            <a:r>
              <a:rPr lang="ja-JP" altLang="en-US" dirty="0">
                <a:solidFill>
                  <a:schemeClr val="bg1"/>
                </a:solidFill>
              </a:rPr>
              <a:t>筑波大学の現状</a:t>
            </a:r>
          </a:p>
        </p:txBody>
      </p:sp>
      <p:sp>
        <p:nvSpPr>
          <p:cNvPr id="4" name="テキスト ボックス 3"/>
          <p:cNvSpPr txBox="1"/>
          <p:nvPr/>
        </p:nvSpPr>
        <p:spPr>
          <a:xfrm>
            <a:off x="64893" y="4322736"/>
            <a:ext cx="4382931" cy="1508105"/>
          </a:xfrm>
          <a:prstGeom prst="rect">
            <a:avLst/>
          </a:prstGeom>
          <a:solidFill>
            <a:srgbClr val="FFB64B">
              <a:alpha val="60000"/>
            </a:srgbClr>
          </a:solidFill>
        </p:spPr>
        <p:txBody>
          <a:bodyPr wrap="none" rtlCol="0">
            <a:spAutoFit/>
          </a:bodyPr>
          <a:lstStyle/>
          <a:p>
            <a:r>
              <a:rPr lang="ja-JP" altLang="en-US" sz="3600" dirty="0"/>
              <a:t>大学内に</a:t>
            </a:r>
            <a:endParaRPr lang="en-US" altLang="ja-JP" sz="3600" dirty="0"/>
          </a:p>
          <a:p>
            <a:r>
              <a:rPr lang="ja-JP" altLang="en-US" sz="2800" dirty="0"/>
              <a:t>オープン型宅配ロッカーなし</a:t>
            </a:r>
            <a:endParaRPr lang="en-US" altLang="ja-JP" sz="2800" dirty="0"/>
          </a:p>
          <a:p>
            <a:r>
              <a:rPr lang="ja-JP" altLang="en-US" sz="2800" dirty="0"/>
              <a:t>設置計画なし</a:t>
            </a:r>
            <a:endParaRPr lang="en-US" altLang="ja-JP" sz="2800" dirty="0"/>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32</a:t>
            </a:fld>
            <a:endParaRPr lang="en-US" altLang="ja-JP"/>
          </a:p>
        </p:txBody>
      </p:sp>
      <p:sp>
        <p:nvSpPr>
          <p:cNvPr id="15" name="テキスト ボックス 14"/>
          <p:cNvSpPr txBox="1"/>
          <p:nvPr/>
        </p:nvSpPr>
        <p:spPr>
          <a:xfrm>
            <a:off x="64893" y="1972139"/>
            <a:ext cx="5864106" cy="1323439"/>
          </a:xfrm>
          <a:prstGeom prst="rect">
            <a:avLst/>
          </a:prstGeom>
          <a:solidFill>
            <a:srgbClr val="99CC00">
              <a:alpha val="60000"/>
            </a:srgbClr>
          </a:solidFill>
        </p:spPr>
        <p:txBody>
          <a:bodyPr wrap="none" rtlCol="0">
            <a:spAutoFit/>
          </a:bodyPr>
          <a:lstStyle/>
          <a:p>
            <a:r>
              <a:rPr lang="en-US" altLang="ja-JP" sz="4000" dirty="0"/>
              <a:t>Global</a:t>
            </a:r>
            <a:r>
              <a:rPr lang="ja-JP" altLang="en-US" sz="4000" dirty="0"/>
              <a:t> </a:t>
            </a:r>
            <a:r>
              <a:rPr lang="en-US" altLang="ja-JP" sz="4000" dirty="0"/>
              <a:t>Village</a:t>
            </a:r>
            <a:r>
              <a:rPr lang="ja-JP" altLang="en-US" sz="4000" dirty="0"/>
              <a:t>に</a:t>
            </a:r>
            <a:endParaRPr lang="en-US" altLang="ja-JP" sz="4000" dirty="0"/>
          </a:p>
          <a:p>
            <a:r>
              <a:rPr lang="ja-JP" altLang="en-US" sz="4000" dirty="0"/>
              <a:t>住民専用宅配ロッカーあり</a:t>
            </a:r>
          </a:p>
        </p:txBody>
      </p:sp>
      <p:sp>
        <p:nvSpPr>
          <p:cNvPr id="3" name="テキスト ボックス 2"/>
          <p:cNvSpPr txBox="1"/>
          <p:nvPr/>
        </p:nvSpPr>
        <p:spPr>
          <a:xfrm>
            <a:off x="6372000" y="6160184"/>
            <a:ext cx="2095445" cy="646331"/>
          </a:xfrm>
          <a:prstGeom prst="rect">
            <a:avLst/>
          </a:prstGeom>
          <a:noFill/>
        </p:spPr>
        <p:txBody>
          <a:bodyPr wrap="none" rtlCol="0">
            <a:spAutoFit/>
          </a:bodyPr>
          <a:lstStyle/>
          <a:p>
            <a:r>
              <a:rPr kumimoji="1" lang="ja-JP" altLang="en-US" dirty="0"/>
              <a:t>撮影者</a:t>
            </a:r>
            <a:r>
              <a:rPr kumimoji="1" lang="en-US" altLang="ja-JP" dirty="0"/>
              <a:t>:</a:t>
            </a:r>
            <a:r>
              <a:rPr kumimoji="1" lang="ja-JP" altLang="en-US" dirty="0"/>
              <a:t>班員</a:t>
            </a:r>
            <a:endParaRPr kumimoji="1" lang="en-US" altLang="ja-JP" dirty="0"/>
          </a:p>
          <a:p>
            <a:r>
              <a:rPr lang="ja-JP" altLang="en-US" dirty="0"/>
              <a:t>撮影日</a:t>
            </a:r>
            <a:r>
              <a:rPr lang="en-US" altLang="ja-JP" dirty="0"/>
              <a:t>:2017/05/12</a:t>
            </a:r>
            <a:endParaRPr kumimoji="1" lang="ja-JP" altLang="en-US" dirty="0"/>
          </a:p>
        </p:txBody>
      </p:sp>
    </p:spTree>
    <p:extLst>
      <p:ext uri="{BB962C8B-B14F-4D97-AF65-F5344CB8AC3E}">
        <p14:creationId xmlns:p14="http://schemas.microsoft.com/office/powerpoint/2010/main" val="2517173896"/>
      </p:ext>
    </p:extLst>
  </p:cSld>
  <p:clrMapOvr>
    <a:masterClrMapping/>
  </p:clrMapOvr>
  <p:transition xmlns:p14="http://schemas.microsoft.com/office/powerpoint/2010/main" spd="slow" advTm="10314"/>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amanogawa.jpg"/>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0" y="705169"/>
            <a:ext cx="9144000" cy="6126480"/>
          </a:xfrm>
          <a:prstGeom prst="rect">
            <a:avLst/>
          </a:prstGeom>
        </p:spPr>
      </p:pic>
      <p:grpSp>
        <p:nvGrpSpPr>
          <p:cNvPr id="278530" name="Group 2"/>
          <p:cNvGrpSpPr>
            <a:grpSpLocks/>
          </p:cNvGrpSpPr>
          <p:nvPr/>
        </p:nvGrpSpPr>
        <p:grpSpPr bwMode="auto">
          <a:xfrm>
            <a:off x="0" y="0"/>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57200" y="115888"/>
            <a:ext cx="8229600" cy="922337"/>
          </a:xfrm>
        </p:spPr>
        <p:txBody>
          <a:bodyPr/>
          <a:lstStyle/>
          <a:p>
            <a:pPr eaLnBrk="1" hangingPunct="1"/>
            <a:r>
              <a:rPr lang="ja-JP" altLang="en-US" dirty="0">
                <a:solidFill>
                  <a:schemeClr val="bg1"/>
                </a:solidFill>
              </a:rPr>
              <a:t>インタビュー</a:t>
            </a:r>
            <a:r>
              <a:rPr lang="en-US" altLang="ja-JP" dirty="0">
                <a:solidFill>
                  <a:schemeClr val="bg1"/>
                </a:solidFill>
              </a:rPr>
              <a:t>①〜</a:t>
            </a:r>
            <a:r>
              <a:rPr lang="ja-JP" altLang="en-US" dirty="0">
                <a:solidFill>
                  <a:schemeClr val="bg1"/>
                </a:solidFill>
              </a:rPr>
              <a:t>鈴木勉先生</a:t>
            </a:r>
            <a:r>
              <a:rPr lang="en-US" altLang="ja-JP" dirty="0">
                <a:solidFill>
                  <a:schemeClr val="bg1"/>
                </a:solidFill>
              </a:rPr>
              <a:t>〜</a:t>
            </a:r>
            <a:endParaRPr lang="ja-JP" altLang="en-US" dirty="0">
              <a:solidFill>
                <a:schemeClr val="bg1"/>
              </a:solidFill>
            </a:endParaRPr>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33</a:t>
            </a:fld>
            <a:endParaRPr lang="en-US" altLang="ja-JP"/>
          </a:p>
        </p:txBody>
      </p:sp>
      <p:sp>
        <p:nvSpPr>
          <p:cNvPr id="5" name="円形吹き出し 4"/>
          <p:cNvSpPr/>
          <p:nvPr/>
        </p:nvSpPr>
        <p:spPr>
          <a:xfrm>
            <a:off x="1727684" y="1121004"/>
            <a:ext cx="3168352" cy="1227995"/>
          </a:xfrm>
          <a:prstGeom prst="wedgeEllipseCallout">
            <a:avLst>
              <a:gd name="adj1" fmla="val -57945"/>
              <a:gd name="adj2" fmla="val 38409"/>
            </a:avLst>
          </a:prstGeom>
          <a:solidFill>
            <a:srgbClr val="FFB64B"/>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a:solidFill>
                  <a:srgbClr val="000000"/>
                </a:solidFill>
              </a:rPr>
              <a:t>都市計画の観点から</a:t>
            </a:r>
            <a:endParaRPr lang="en-US" altLang="ja-JP" dirty="0">
              <a:solidFill>
                <a:srgbClr val="000000"/>
              </a:solidFill>
            </a:endParaRPr>
          </a:p>
          <a:p>
            <a:pPr algn="ctr"/>
            <a:r>
              <a:rPr lang="ja-JP" altLang="en-US" sz="2800" dirty="0">
                <a:solidFill>
                  <a:srgbClr val="000000"/>
                </a:solidFill>
              </a:rPr>
              <a:t>再配達問題</a:t>
            </a:r>
          </a:p>
        </p:txBody>
      </p:sp>
      <p:sp>
        <p:nvSpPr>
          <p:cNvPr id="13" name="円形吹き出し 12"/>
          <p:cNvSpPr/>
          <p:nvPr/>
        </p:nvSpPr>
        <p:spPr>
          <a:xfrm>
            <a:off x="1835696" y="2415673"/>
            <a:ext cx="3456384" cy="1208327"/>
          </a:xfrm>
          <a:prstGeom prst="wedgeEllipseCallout">
            <a:avLst>
              <a:gd name="adj1" fmla="val -60709"/>
              <a:gd name="adj2" fmla="val -38282"/>
            </a:avLst>
          </a:prstGeom>
          <a:solidFill>
            <a:srgbClr val="FFB64B"/>
          </a:solidFill>
          <a:ln w="28575" cmpd="sng">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ja-JP" altLang="en-US" dirty="0">
                <a:solidFill>
                  <a:srgbClr val="000000"/>
                </a:solidFill>
              </a:rPr>
              <a:t>宅配ロッカーの</a:t>
            </a:r>
            <a:endParaRPr lang="en-US" altLang="ja-JP" dirty="0">
              <a:solidFill>
                <a:srgbClr val="000000"/>
              </a:solidFill>
            </a:endParaRPr>
          </a:p>
          <a:p>
            <a:pPr algn="ctr"/>
            <a:r>
              <a:rPr lang="ja-JP" altLang="en-US" sz="2800" dirty="0">
                <a:solidFill>
                  <a:srgbClr val="000000"/>
                </a:solidFill>
              </a:rPr>
              <a:t>有効性・実現性</a:t>
            </a:r>
          </a:p>
        </p:txBody>
      </p:sp>
      <p:sp>
        <p:nvSpPr>
          <p:cNvPr id="14" name="円形吹き出し 13"/>
          <p:cNvSpPr/>
          <p:nvPr/>
        </p:nvSpPr>
        <p:spPr>
          <a:xfrm>
            <a:off x="4788185" y="3636244"/>
            <a:ext cx="2700000" cy="1008112"/>
          </a:xfrm>
          <a:prstGeom prst="wedgeEllipseCallout">
            <a:avLst>
              <a:gd name="adj1" fmla="val 25659"/>
              <a:gd name="adj2" fmla="val 77570"/>
            </a:avLst>
          </a:prstGeom>
          <a:solidFill>
            <a:srgbClr val="99CC00"/>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a:solidFill>
                  <a:srgbClr val="FFFFFF"/>
                </a:solidFill>
              </a:rPr>
              <a:t>トラックの</a:t>
            </a:r>
            <a:endParaRPr lang="en-US" altLang="ja-JP" sz="2800" dirty="0">
              <a:solidFill>
                <a:srgbClr val="FFFFFF"/>
              </a:solidFill>
            </a:endParaRPr>
          </a:p>
          <a:p>
            <a:pPr algn="ctr"/>
            <a:r>
              <a:rPr lang="ja-JP" altLang="en-US" sz="2800" dirty="0">
                <a:solidFill>
                  <a:srgbClr val="FFFFFF"/>
                </a:solidFill>
              </a:rPr>
              <a:t>路上駐車</a:t>
            </a:r>
          </a:p>
        </p:txBody>
      </p:sp>
      <p:sp>
        <p:nvSpPr>
          <p:cNvPr id="15" name="円形吹き出し 14"/>
          <p:cNvSpPr/>
          <p:nvPr/>
        </p:nvSpPr>
        <p:spPr>
          <a:xfrm>
            <a:off x="845571" y="3934275"/>
            <a:ext cx="3394800" cy="1418255"/>
          </a:xfrm>
          <a:prstGeom prst="wedgeEllipseCallout">
            <a:avLst>
              <a:gd name="adj1" fmla="val 32424"/>
              <a:gd name="adj2" fmla="val 59951"/>
            </a:avLst>
          </a:prstGeom>
          <a:solidFill>
            <a:srgbClr val="99CC00"/>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a:solidFill>
                  <a:schemeClr val="bg1"/>
                </a:solidFill>
              </a:rPr>
              <a:t>筑波大学に</a:t>
            </a:r>
            <a:endParaRPr lang="en-US" altLang="ja-JP" sz="2800" dirty="0">
              <a:solidFill>
                <a:schemeClr val="bg1"/>
              </a:solidFill>
            </a:endParaRPr>
          </a:p>
          <a:p>
            <a:pPr algn="ctr"/>
            <a:r>
              <a:rPr lang="ja-JP" altLang="en-US" sz="2800" dirty="0">
                <a:solidFill>
                  <a:schemeClr val="bg1"/>
                </a:solidFill>
              </a:rPr>
              <a:t>宅配ロッカー計画はない</a:t>
            </a:r>
          </a:p>
        </p:txBody>
      </p:sp>
      <p:sp>
        <p:nvSpPr>
          <p:cNvPr id="16" name="円形吹き出し 15"/>
          <p:cNvSpPr/>
          <p:nvPr/>
        </p:nvSpPr>
        <p:spPr>
          <a:xfrm>
            <a:off x="5000833" y="1311005"/>
            <a:ext cx="3104733" cy="1008112"/>
          </a:xfrm>
          <a:prstGeom prst="wedgeEllipseCallout">
            <a:avLst>
              <a:gd name="adj1" fmla="val 12340"/>
              <a:gd name="adj2" fmla="val 81260"/>
            </a:avLst>
          </a:prstGeom>
          <a:solidFill>
            <a:srgbClr val="99CC00"/>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a:solidFill>
                  <a:srgbClr val="FFFFFF"/>
                </a:solidFill>
              </a:rPr>
              <a:t>ドライバーの　負担</a:t>
            </a:r>
          </a:p>
        </p:txBody>
      </p:sp>
      <p:sp>
        <p:nvSpPr>
          <p:cNvPr id="17" name="円形吹き出し 16"/>
          <p:cNvSpPr/>
          <p:nvPr/>
        </p:nvSpPr>
        <p:spPr>
          <a:xfrm>
            <a:off x="3921834" y="4828794"/>
            <a:ext cx="2937191" cy="1211660"/>
          </a:xfrm>
          <a:prstGeom prst="wedgeEllipseCallout">
            <a:avLst>
              <a:gd name="adj1" fmla="val 54214"/>
              <a:gd name="adj2" fmla="val 40124"/>
            </a:avLst>
          </a:prstGeom>
          <a:solidFill>
            <a:srgbClr val="99CC00"/>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a:solidFill>
                  <a:srgbClr val="FFFFFF"/>
                </a:solidFill>
              </a:rPr>
              <a:t>アンケートの　工夫ポイント</a:t>
            </a:r>
          </a:p>
        </p:txBody>
      </p:sp>
      <p:sp>
        <p:nvSpPr>
          <p:cNvPr id="18" name="円形吹き出し 17"/>
          <p:cNvSpPr/>
          <p:nvPr/>
        </p:nvSpPr>
        <p:spPr>
          <a:xfrm>
            <a:off x="6346511" y="2615888"/>
            <a:ext cx="2628883" cy="1008112"/>
          </a:xfrm>
          <a:prstGeom prst="wedgeEllipseCallout">
            <a:avLst>
              <a:gd name="adj1" fmla="val 7963"/>
              <a:gd name="adj2" fmla="val 82427"/>
            </a:avLst>
          </a:prstGeom>
          <a:solidFill>
            <a:srgbClr val="99CC00"/>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a:solidFill>
                  <a:srgbClr val="FFFFFF"/>
                </a:solidFill>
              </a:rPr>
              <a:t>交通渋滞</a:t>
            </a:r>
          </a:p>
        </p:txBody>
      </p:sp>
      <p:pic>
        <p:nvPicPr>
          <p:cNvPr id="3" name="図 2"/>
          <p:cNvPicPr>
            <a:picLocks noChangeAspect="1"/>
          </p:cNvPicPr>
          <p:nvPr/>
        </p:nvPicPr>
        <p:blipFill>
          <a:blip r:embed="rId4"/>
          <a:stretch>
            <a:fillRect/>
          </a:stretch>
        </p:blipFill>
        <p:spPr>
          <a:xfrm>
            <a:off x="7164851" y="4539138"/>
            <a:ext cx="1872000" cy="2352425"/>
          </a:xfrm>
          <a:prstGeom prst="rect">
            <a:avLst/>
          </a:prstGeom>
        </p:spPr>
      </p:pic>
      <p:sp>
        <p:nvSpPr>
          <p:cNvPr id="19" name="円形吹き出し 18"/>
          <p:cNvSpPr/>
          <p:nvPr/>
        </p:nvSpPr>
        <p:spPr>
          <a:xfrm>
            <a:off x="342425" y="5463831"/>
            <a:ext cx="3689575" cy="1296167"/>
          </a:xfrm>
          <a:prstGeom prst="wedgeEllipseCallout">
            <a:avLst>
              <a:gd name="adj1" fmla="val 60484"/>
              <a:gd name="adj2" fmla="val -351"/>
            </a:avLst>
          </a:prstGeom>
          <a:solidFill>
            <a:srgbClr val="99CC00"/>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b="1" dirty="0">
                <a:solidFill>
                  <a:srgbClr val="FF6600"/>
                </a:solidFill>
              </a:rPr>
              <a:t>宇都宮大学に宅配ロッカー</a:t>
            </a:r>
          </a:p>
        </p:txBody>
      </p:sp>
      <p:pic>
        <p:nvPicPr>
          <p:cNvPr id="6" name="図 5"/>
          <p:cNvPicPr>
            <a:picLocks noChangeAspect="1"/>
          </p:cNvPicPr>
          <p:nvPr/>
        </p:nvPicPr>
        <p:blipFill>
          <a:blip r:embed="rId5"/>
          <a:stretch>
            <a:fillRect/>
          </a:stretch>
        </p:blipFill>
        <p:spPr>
          <a:xfrm>
            <a:off x="0" y="962787"/>
            <a:ext cx="2284043" cy="3045391"/>
          </a:xfrm>
          <a:prstGeom prst="rect">
            <a:avLst/>
          </a:prstGeom>
        </p:spPr>
      </p:pic>
      <p:sp>
        <p:nvSpPr>
          <p:cNvPr id="4" name="テキスト ボックス 3"/>
          <p:cNvSpPr txBox="1"/>
          <p:nvPr/>
        </p:nvSpPr>
        <p:spPr>
          <a:xfrm>
            <a:off x="-15309" y="1133928"/>
            <a:ext cx="2050561" cy="400110"/>
          </a:xfrm>
          <a:prstGeom prst="rect">
            <a:avLst/>
          </a:prstGeom>
          <a:noFill/>
        </p:spPr>
        <p:txBody>
          <a:bodyPr wrap="none" rtlCol="0">
            <a:spAutoFit/>
          </a:bodyPr>
          <a:lstStyle/>
          <a:p>
            <a:r>
              <a:rPr lang="ja-JP" altLang="en-US" sz="2000" dirty="0">
                <a:solidFill>
                  <a:srgbClr val="000000"/>
                </a:solidFill>
              </a:rPr>
              <a:t>日時</a:t>
            </a:r>
            <a:r>
              <a:rPr lang="en-US" altLang="ja-JP" sz="2000" dirty="0">
                <a:solidFill>
                  <a:srgbClr val="000000"/>
                </a:solidFill>
              </a:rPr>
              <a:t>:2017/05/02</a:t>
            </a:r>
            <a:endParaRPr lang="ja-JP" altLang="en-US" sz="2000" dirty="0">
              <a:solidFill>
                <a:srgbClr val="000000"/>
              </a:solidFill>
            </a:endParaRPr>
          </a:p>
        </p:txBody>
      </p:sp>
    </p:spTree>
    <p:extLst>
      <p:ext uri="{BB962C8B-B14F-4D97-AF65-F5344CB8AC3E}">
        <p14:creationId xmlns:p14="http://schemas.microsoft.com/office/powerpoint/2010/main" val="541328972"/>
      </p:ext>
    </p:extLst>
  </p:cSld>
  <p:clrMapOvr>
    <a:masterClrMapping/>
  </p:clrMapOvr>
  <p:transition xmlns:p14="http://schemas.microsoft.com/office/powerpoint/2010/main" spd="slow" advTm="10314"/>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530" name="Group 2"/>
          <p:cNvGrpSpPr>
            <a:grpSpLocks/>
          </p:cNvGrpSpPr>
          <p:nvPr/>
        </p:nvGrpSpPr>
        <p:grpSpPr bwMode="auto">
          <a:xfrm>
            <a:off x="0" y="4082"/>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57200" y="115888"/>
            <a:ext cx="8229600" cy="922337"/>
          </a:xfrm>
        </p:spPr>
        <p:txBody>
          <a:bodyPr/>
          <a:lstStyle/>
          <a:p>
            <a:pPr eaLnBrk="1" hangingPunct="1"/>
            <a:r>
              <a:rPr lang="ja-JP" altLang="en-US" dirty="0">
                <a:solidFill>
                  <a:schemeClr val="bg1"/>
                </a:solidFill>
              </a:rPr>
              <a:t>インタビュー</a:t>
            </a:r>
            <a:r>
              <a:rPr lang="en-US" altLang="ja-JP" dirty="0">
                <a:solidFill>
                  <a:schemeClr val="bg1"/>
                </a:solidFill>
              </a:rPr>
              <a:t>③〜</a:t>
            </a:r>
            <a:r>
              <a:rPr lang="ja-JP" altLang="en-US" dirty="0">
                <a:solidFill>
                  <a:schemeClr val="bg1"/>
                </a:solidFill>
              </a:rPr>
              <a:t>宇都宮大学</a:t>
            </a:r>
            <a:r>
              <a:rPr lang="en-US" altLang="ja-JP" dirty="0">
                <a:solidFill>
                  <a:schemeClr val="bg1"/>
                </a:solidFill>
              </a:rPr>
              <a:t>〜</a:t>
            </a:r>
            <a:endParaRPr lang="ja-JP" altLang="en-US" dirty="0">
              <a:solidFill>
                <a:schemeClr val="bg1"/>
              </a:solidFill>
            </a:endParaRPr>
          </a:p>
        </p:txBody>
      </p:sp>
      <p:sp>
        <p:nvSpPr>
          <p:cNvPr id="9" name="円/楕円 8"/>
          <p:cNvSpPr/>
          <p:nvPr/>
        </p:nvSpPr>
        <p:spPr>
          <a:xfrm>
            <a:off x="144984" y="3288461"/>
            <a:ext cx="2880320" cy="792088"/>
          </a:xfrm>
          <a:prstGeom prst="ellipse">
            <a:avLst/>
          </a:prstGeom>
          <a:solidFill>
            <a:srgbClr val="FFB64B"/>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solidFill>
                  <a:srgbClr val="000000"/>
                </a:solidFill>
              </a:rPr>
              <a:t>設置の経緯</a:t>
            </a:r>
          </a:p>
        </p:txBody>
      </p:sp>
      <p:sp>
        <p:nvSpPr>
          <p:cNvPr id="11" name="円/楕円 10"/>
          <p:cNvSpPr/>
          <p:nvPr/>
        </p:nvSpPr>
        <p:spPr>
          <a:xfrm>
            <a:off x="1585144" y="4310028"/>
            <a:ext cx="3456384" cy="1008112"/>
          </a:xfrm>
          <a:prstGeom prst="ellipse">
            <a:avLst/>
          </a:prstGeom>
          <a:solidFill>
            <a:srgbClr val="FFB64B"/>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kumimoji="1" lang="ja-JP" altLang="en-US" sz="2800" dirty="0">
                <a:solidFill>
                  <a:srgbClr val="000000"/>
                </a:solidFill>
              </a:rPr>
              <a:t>宅配ロッカーの効果</a:t>
            </a:r>
          </a:p>
        </p:txBody>
      </p:sp>
      <p:pic>
        <p:nvPicPr>
          <p:cNvPr id="5" name="図 4" descr="スクリーンショット 2017-05-11 11.00.42.png"/>
          <p:cNvPicPr>
            <a:picLocks noChangeAspect="1"/>
          </p:cNvPicPr>
          <p:nvPr/>
        </p:nvPicPr>
        <p:blipFill rotWithShape="1">
          <a:blip r:embed="rId3">
            <a:extLst>
              <a:ext uri="{28A0092B-C50C-407E-A947-70E740481C1C}">
                <a14:useLocalDpi xmlns:a14="http://schemas.microsoft.com/office/drawing/2010/main" val="0"/>
              </a:ext>
            </a:extLst>
          </a:blip>
          <a:srcRect l="33782" t="-391" r="28989" b="10767"/>
          <a:stretch/>
        </p:blipFill>
        <p:spPr>
          <a:xfrm>
            <a:off x="5132700" y="1044223"/>
            <a:ext cx="4007557" cy="5813778"/>
          </a:xfrm>
          <a:prstGeom prst="rect">
            <a:avLst/>
          </a:prstGeom>
        </p:spPr>
      </p:pic>
      <p:sp>
        <p:nvSpPr>
          <p:cNvPr id="4" name="テキスト ボックス 3"/>
          <p:cNvSpPr txBox="1"/>
          <p:nvPr/>
        </p:nvSpPr>
        <p:spPr>
          <a:xfrm>
            <a:off x="51343" y="1154113"/>
            <a:ext cx="5221301" cy="2031325"/>
          </a:xfrm>
          <a:prstGeom prst="rect">
            <a:avLst/>
          </a:prstGeom>
          <a:noFill/>
        </p:spPr>
        <p:txBody>
          <a:bodyPr wrap="none" rtlCol="0">
            <a:spAutoFit/>
          </a:bodyPr>
          <a:lstStyle/>
          <a:p>
            <a:r>
              <a:rPr lang="en-US" altLang="ja-JP" sz="3600" dirty="0"/>
              <a:t>2017</a:t>
            </a:r>
            <a:r>
              <a:rPr lang="ja-JP" altLang="en-US" sz="3600" dirty="0"/>
              <a:t>年</a:t>
            </a:r>
            <a:r>
              <a:rPr lang="en-US" altLang="ja-JP" sz="3600" dirty="0"/>
              <a:t>3</a:t>
            </a:r>
            <a:r>
              <a:rPr lang="ja-JP" altLang="en-US" sz="3600" dirty="0"/>
              <a:t>月　</a:t>
            </a:r>
            <a:endParaRPr lang="en-US" altLang="ja-JP" sz="3600" dirty="0"/>
          </a:p>
          <a:p>
            <a:r>
              <a:rPr lang="ja-JP" altLang="en-US" sz="3600" dirty="0"/>
              <a:t>大学内に</a:t>
            </a:r>
            <a:endParaRPr lang="en-US" altLang="ja-JP" sz="3600" dirty="0"/>
          </a:p>
          <a:p>
            <a:r>
              <a:rPr lang="ja-JP" altLang="en-US" sz="3200" dirty="0"/>
              <a:t>オープン型宅配ロッカー</a:t>
            </a:r>
            <a:r>
              <a:rPr lang="ja-JP" altLang="en-US" sz="3600" dirty="0"/>
              <a:t>設置</a:t>
            </a:r>
            <a:endParaRPr lang="en-US" altLang="ja-JP" sz="3600" dirty="0"/>
          </a:p>
          <a:p>
            <a:endParaRPr kumimoji="1" lang="ja-JP" altLang="en-US" dirty="0"/>
          </a:p>
        </p:txBody>
      </p:sp>
      <p:sp>
        <p:nvSpPr>
          <p:cNvPr id="7" name="円/楕円 6"/>
          <p:cNvSpPr/>
          <p:nvPr/>
        </p:nvSpPr>
        <p:spPr>
          <a:xfrm>
            <a:off x="6948264" y="3501008"/>
            <a:ext cx="1296144" cy="864096"/>
          </a:xfrm>
          <a:prstGeom prst="ellipse">
            <a:avLst/>
          </a:prstGeom>
          <a:noFill/>
          <a:ln w="76200" cmpd="sng">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a:off x="6588224" y="2348880"/>
            <a:ext cx="1296144" cy="864096"/>
          </a:xfrm>
          <a:prstGeom prst="ellipse">
            <a:avLst/>
          </a:prstGeom>
          <a:noFill/>
          <a:ln w="76200" cmpd="sng">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34</a:t>
            </a:fld>
            <a:endParaRPr lang="en-US" altLang="ja-JP"/>
          </a:p>
        </p:txBody>
      </p:sp>
      <p:sp>
        <p:nvSpPr>
          <p:cNvPr id="14" name="円/楕円 13"/>
          <p:cNvSpPr/>
          <p:nvPr/>
        </p:nvSpPr>
        <p:spPr>
          <a:xfrm>
            <a:off x="174720" y="5475238"/>
            <a:ext cx="3456384" cy="1008112"/>
          </a:xfrm>
          <a:prstGeom prst="ellipse">
            <a:avLst/>
          </a:prstGeom>
          <a:solidFill>
            <a:srgbClr val="FFB64B"/>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ja-JP" altLang="en-US" sz="2800" dirty="0">
                <a:solidFill>
                  <a:srgbClr val="000000"/>
                </a:solidFill>
              </a:rPr>
              <a:t>設置後の活動</a:t>
            </a:r>
            <a:endParaRPr kumimoji="1" lang="ja-JP" altLang="en-US" sz="2800" dirty="0">
              <a:solidFill>
                <a:srgbClr val="000000"/>
              </a:solidFill>
            </a:endParaRPr>
          </a:p>
        </p:txBody>
      </p:sp>
    </p:spTree>
    <p:extLst>
      <p:ext uri="{BB962C8B-B14F-4D97-AF65-F5344CB8AC3E}">
        <p14:creationId xmlns:p14="http://schemas.microsoft.com/office/powerpoint/2010/main" val="181737576"/>
      </p:ext>
    </p:extLst>
  </p:cSld>
  <p:clrMapOvr>
    <a:masterClrMapping/>
  </p:clrMapOvr>
  <p:transition xmlns:p14="http://schemas.microsoft.com/office/powerpoint/2010/main" spd="slow" advTm="10314"/>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0" y="7033"/>
            <a:ext cx="9144000" cy="6850967"/>
          </a:xfrm>
          <a:prstGeom prst="rect">
            <a:avLst/>
          </a:prstGeom>
        </p:spPr>
      </p:pic>
      <p:grpSp>
        <p:nvGrpSpPr>
          <p:cNvPr id="278530" name="Group 2"/>
          <p:cNvGrpSpPr>
            <a:grpSpLocks/>
          </p:cNvGrpSpPr>
          <p:nvPr/>
        </p:nvGrpSpPr>
        <p:grpSpPr bwMode="auto">
          <a:xfrm>
            <a:off x="0" y="0"/>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57200" y="115888"/>
            <a:ext cx="8229600" cy="922337"/>
          </a:xfrm>
        </p:spPr>
        <p:txBody>
          <a:bodyPr/>
          <a:lstStyle/>
          <a:p>
            <a:pPr eaLnBrk="1" hangingPunct="1"/>
            <a:r>
              <a:rPr lang="ja-JP" altLang="en-US" dirty="0">
                <a:solidFill>
                  <a:schemeClr val="bg1"/>
                </a:solidFill>
              </a:rPr>
              <a:t>インタビュー</a:t>
            </a:r>
            <a:r>
              <a:rPr lang="en-US" altLang="ja-JP" dirty="0">
                <a:solidFill>
                  <a:schemeClr val="bg1"/>
                </a:solidFill>
              </a:rPr>
              <a:t>③〜</a:t>
            </a:r>
            <a:r>
              <a:rPr lang="ja-JP" altLang="en-US" dirty="0">
                <a:solidFill>
                  <a:schemeClr val="bg1"/>
                </a:solidFill>
              </a:rPr>
              <a:t>宇都宮大学</a:t>
            </a:r>
            <a:r>
              <a:rPr lang="en-US" altLang="ja-JP" dirty="0">
                <a:solidFill>
                  <a:schemeClr val="bg1"/>
                </a:solidFill>
              </a:rPr>
              <a:t>〜</a:t>
            </a:r>
            <a:endParaRPr lang="ja-JP" altLang="en-US" dirty="0">
              <a:solidFill>
                <a:schemeClr val="bg1"/>
              </a:solidFill>
            </a:endParaRPr>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35</a:t>
            </a:fld>
            <a:endParaRPr lang="en-US" altLang="ja-JP"/>
          </a:p>
        </p:txBody>
      </p:sp>
      <p:sp>
        <p:nvSpPr>
          <p:cNvPr id="20" name="円形吹き出し 19"/>
          <p:cNvSpPr/>
          <p:nvPr/>
        </p:nvSpPr>
        <p:spPr>
          <a:xfrm>
            <a:off x="468313" y="4105524"/>
            <a:ext cx="3456000" cy="1237977"/>
          </a:xfrm>
          <a:prstGeom prst="wedgeEllipseCallout">
            <a:avLst>
              <a:gd name="adj1" fmla="val 30302"/>
              <a:gd name="adj2" fmla="val 23843"/>
            </a:avLst>
          </a:prstGeom>
          <a:solidFill>
            <a:srgbClr val="99CC00">
              <a:alpha val="9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a:solidFill>
                  <a:schemeClr val="bg1"/>
                </a:solidFill>
              </a:rPr>
              <a:t>打診から</a:t>
            </a:r>
            <a:endParaRPr lang="en-US" altLang="ja-JP" sz="3200" dirty="0">
              <a:solidFill>
                <a:schemeClr val="bg1"/>
              </a:solidFill>
            </a:endParaRPr>
          </a:p>
          <a:p>
            <a:pPr algn="ctr"/>
            <a:r>
              <a:rPr lang="ja-JP" altLang="en-US" sz="3200" dirty="0">
                <a:solidFill>
                  <a:schemeClr val="bg1"/>
                </a:solidFill>
              </a:rPr>
              <a:t>１ヶ月で設置</a:t>
            </a:r>
            <a:endParaRPr kumimoji="1" lang="ja-JP" altLang="en-US" sz="3200" dirty="0">
              <a:solidFill>
                <a:schemeClr val="bg1"/>
              </a:solidFill>
            </a:endParaRPr>
          </a:p>
        </p:txBody>
      </p:sp>
      <p:sp>
        <p:nvSpPr>
          <p:cNvPr id="21" name="円形吹き出し 20"/>
          <p:cNvSpPr/>
          <p:nvPr/>
        </p:nvSpPr>
        <p:spPr>
          <a:xfrm>
            <a:off x="2934000" y="5098339"/>
            <a:ext cx="3276000" cy="1620000"/>
          </a:xfrm>
          <a:prstGeom prst="wedgeEllipseCallout">
            <a:avLst>
              <a:gd name="adj1" fmla="val 19228"/>
              <a:gd name="adj2" fmla="val 34205"/>
            </a:avLst>
          </a:prstGeom>
          <a:solidFill>
            <a:srgbClr val="99CC00">
              <a:alpha val="9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b="1" dirty="0">
                <a:solidFill>
                  <a:schemeClr val="bg1"/>
                </a:solidFill>
              </a:rPr>
              <a:t>４</a:t>
            </a:r>
            <a:r>
              <a:rPr kumimoji="1" lang="ja-JP" altLang="en-US" sz="3200" b="1" dirty="0">
                <a:solidFill>
                  <a:schemeClr val="bg1"/>
                </a:solidFill>
              </a:rPr>
              <a:t>月利用</a:t>
            </a:r>
            <a:r>
              <a:rPr lang="ja-JP" altLang="en-US" sz="3200" b="1" dirty="0">
                <a:solidFill>
                  <a:schemeClr val="bg1"/>
                </a:solidFill>
              </a:rPr>
              <a:t>数</a:t>
            </a:r>
            <a:endParaRPr lang="en-US" altLang="ja-JP" sz="3200" b="1" dirty="0">
              <a:solidFill>
                <a:schemeClr val="bg1"/>
              </a:solidFill>
            </a:endParaRPr>
          </a:p>
          <a:p>
            <a:pPr algn="ctr"/>
            <a:r>
              <a:rPr lang="ja-JP" altLang="en-US" sz="3200" b="1" dirty="0">
                <a:solidFill>
                  <a:srgbClr val="FF6600"/>
                </a:solidFill>
              </a:rPr>
              <a:t>２７個！</a:t>
            </a:r>
            <a:endParaRPr lang="en-US" altLang="ja-JP" sz="3200" b="1" dirty="0">
              <a:solidFill>
                <a:srgbClr val="FF6600"/>
              </a:solidFill>
            </a:endParaRPr>
          </a:p>
          <a:p>
            <a:pPr algn="ctr"/>
            <a:r>
              <a:rPr kumimoji="1" lang="en-US" altLang="ja-JP" dirty="0">
                <a:solidFill>
                  <a:schemeClr val="bg1"/>
                </a:solidFill>
              </a:rPr>
              <a:t>(</a:t>
            </a:r>
            <a:r>
              <a:rPr kumimoji="1" lang="ja-JP" altLang="en-US" dirty="0">
                <a:solidFill>
                  <a:schemeClr val="bg1"/>
                </a:solidFill>
              </a:rPr>
              <a:t>一般的には、</a:t>
            </a:r>
            <a:r>
              <a:rPr kumimoji="1" lang="en-US" altLang="ja-JP" dirty="0">
                <a:solidFill>
                  <a:schemeClr val="bg1"/>
                </a:solidFill>
              </a:rPr>
              <a:t>5</a:t>
            </a:r>
            <a:r>
              <a:rPr kumimoji="1" lang="ja-JP" altLang="en-US" dirty="0">
                <a:solidFill>
                  <a:schemeClr val="bg1"/>
                </a:solidFill>
              </a:rPr>
              <a:t>個程</a:t>
            </a:r>
            <a:r>
              <a:rPr kumimoji="1" lang="en-US" altLang="ja-JP" dirty="0">
                <a:solidFill>
                  <a:schemeClr val="bg1"/>
                </a:solidFill>
              </a:rPr>
              <a:t>)</a:t>
            </a:r>
            <a:endParaRPr kumimoji="1" lang="ja-JP" altLang="en-US" dirty="0">
              <a:solidFill>
                <a:schemeClr val="bg1"/>
              </a:solidFill>
            </a:endParaRPr>
          </a:p>
        </p:txBody>
      </p:sp>
      <p:sp>
        <p:nvSpPr>
          <p:cNvPr id="8" name="角丸四角形 7"/>
          <p:cNvSpPr/>
          <p:nvPr/>
        </p:nvSpPr>
        <p:spPr>
          <a:xfrm>
            <a:off x="252000" y="1202781"/>
            <a:ext cx="5057844" cy="2752475"/>
          </a:xfrm>
          <a:prstGeom prst="roundRect">
            <a:avLst/>
          </a:prstGeom>
          <a:solidFill>
            <a:srgbClr val="99CC00">
              <a:alpha val="9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indent="-514350">
              <a:buFont typeface="+mj-ea"/>
              <a:buAutoNum type="circleNumDbPlain"/>
            </a:pPr>
            <a:r>
              <a:rPr kumimoji="1" lang="ja-JP" altLang="en-US" sz="3200" dirty="0">
                <a:solidFill>
                  <a:srgbClr val="FFFFFF"/>
                </a:solidFill>
              </a:rPr>
              <a:t>周辺の再配達率　高</a:t>
            </a:r>
            <a:endParaRPr kumimoji="1" lang="en-US" altLang="ja-JP" sz="3200" dirty="0">
              <a:solidFill>
                <a:srgbClr val="FFFFFF"/>
              </a:solidFill>
            </a:endParaRPr>
          </a:p>
          <a:p>
            <a:pPr marL="514350" indent="-514350">
              <a:buFont typeface="+mj-ea"/>
              <a:buAutoNum type="circleNumDbPlain"/>
            </a:pPr>
            <a:r>
              <a:rPr lang="ja-JP" altLang="en-US" sz="3200" dirty="0">
                <a:solidFill>
                  <a:srgbClr val="FFFFFF"/>
                </a:solidFill>
              </a:rPr>
              <a:t>学生教員の福利厚生</a:t>
            </a:r>
            <a:endParaRPr lang="en-US" altLang="ja-JP" sz="3200" dirty="0">
              <a:solidFill>
                <a:srgbClr val="FFFFFF"/>
              </a:solidFill>
            </a:endParaRPr>
          </a:p>
          <a:p>
            <a:pPr marL="514350" indent="-514350">
              <a:buFont typeface="+mj-ea"/>
              <a:buAutoNum type="circleNumDbPlain"/>
            </a:pPr>
            <a:r>
              <a:rPr kumimoji="1" lang="ja-JP" altLang="en-US" sz="3200" dirty="0">
                <a:solidFill>
                  <a:srgbClr val="FFFFFF"/>
                </a:solidFill>
              </a:rPr>
              <a:t>地域住民の利便性向上</a:t>
            </a:r>
            <a:endParaRPr kumimoji="1" lang="en-US" altLang="ja-JP" sz="3200" dirty="0">
              <a:solidFill>
                <a:srgbClr val="FFFFFF"/>
              </a:solidFill>
            </a:endParaRPr>
          </a:p>
          <a:p>
            <a:pPr marL="514350" indent="-514350">
              <a:buFont typeface="+mj-ea"/>
              <a:buAutoNum type="circleNumDbPlain"/>
            </a:pPr>
            <a:r>
              <a:rPr lang="en-US" altLang="ja-JP" sz="3200" dirty="0">
                <a:solidFill>
                  <a:srgbClr val="FFFFFF"/>
                </a:solidFill>
              </a:rPr>
              <a:t>CO2</a:t>
            </a:r>
            <a:r>
              <a:rPr lang="ja-JP" altLang="en-US" sz="3200" dirty="0">
                <a:solidFill>
                  <a:srgbClr val="FFFFFF"/>
                </a:solidFill>
              </a:rPr>
              <a:t>削減</a:t>
            </a:r>
          </a:p>
          <a:p>
            <a:pPr marL="514350" indent="-514350">
              <a:buFont typeface="+mj-ea"/>
              <a:buAutoNum type="circleNumDbPlain"/>
            </a:pPr>
            <a:r>
              <a:rPr kumimoji="1" lang="ja-JP" altLang="en-US" sz="3200" dirty="0">
                <a:solidFill>
                  <a:srgbClr val="FFFFFF"/>
                </a:solidFill>
              </a:rPr>
              <a:t>大学に負担なし</a:t>
            </a:r>
          </a:p>
        </p:txBody>
      </p:sp>
      <p:sp>
        <p:nvSpPr>
          <p:cNvPr id="7" name="角丸四角形 6"/>
          <p:cNvSpPr/>
          <p:nvPr/>
        </p:nvSpPr>
        <p:spPr>
          <a:xfrm>
            <a:off x="4098444" y="2822781"/>
            <a:ext cx="1440000" cy="952475"/>
          </a:xfrm>
          <a:prstGeom prst="roundRect">
            <a:avLst/>
          </a:prstGeom>
          <a:solidFill>
            <a:srgbClr val="009999">
              <a:alpha val="9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a:t>設置</a:t>
            </a:r>
            <a:endParaRPr kumimoji="1" lang="ja-JP" altLang="en-US" dirty="0"/>
          </a:p>
        </p:txBody>
      </p:sp>
      <p:sp>
        <p:nvSpPr>
          <p:cNvPr id="12" name="テキスト ボックス 11"/>
          <p:cNvSpPr txBox="1"/>
          <p:nvPr/>
        </p:nvSpPr>
        <p:spPr>
          <a:xfrm>
            <a:off x="6401017" y="6246169"/>
            <a:ext cx="1915909" cy="369332"/>
          </a:xfrm>
          <a:prstGeom prst="rect">
            <a:avLst/>
          </a:prstGeom>
          <a:noFill/>
        </p:spPr>
        <p:txBody>
          <a:bodyPr wrap="none" rtlCol="0">
            <a:spAutoFit/>
          </a:bodyPr>
          <a:lstStyle/>
          <a:p>
            <a:r>
              <a:rPr kumimoji="1" lang="ja-JP" altLang="en-US" dirty="0">
                <a:solidFill>
                  <a:schemeClr val="bg1"/>
                </a:solidFill>
              </a:rPr>
              <a:t>撮影：宇都宮大生</a:t>
            </a:r>
          </a:p>
        </p:txBody>
      </p:sp>
    </p:spTree>
    <p:extLst>
      <p:ext uri="{BB962C8B-B14F-4D97-AF65-F5344CB8AC3E}">
        <p14:creationId xmlns:p14="http://schemas.microsoft.com/office/powerpoint/2010/main" val="496296964"/>
      </p:ext>
    </p:extLst>
  </p:cSld>
  <p:clrMapOvr>
    <a:masterClrMapping/>
  </p:clrMapOvr>
  <p:transition xmlns:p14="http://schemas.microsoft.com/office/powerpoint/2010/main" spd="slow" advTm="10314"/>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Effect transition="in" filter="fade">
                                      <p:cBhvr>
                                        <p:cTn id="13" dur="500"/>
                                        <p:tgtEl>
                                          <p:spTgt spid="8">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500"/>
                                        <p:tgtEl>
                                          <p:spTgt spid="8">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fade">
                                      <p:cBhvr>
                                        <p:cTn id="19" dur="500"/>
                                        <p:tgtEl>
                                          <p:spTgt spid="8">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fade">
                                      <p:cBhvr>
                                        <p:cTn id="22" dur="500"/>
                                        <p:tgtEl>
                                          <p:spTgt spid="8">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8" grpId="0" uiExpand="1" build="allAtOnce"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530" name="Group 2"/>
          <p:cNvGrpSpPr>
            <a:grpSpLocks/>
          </p:cNvGrpSpPr>
          <p:nvPr/>
        </p:nvGrpSpPr>
        <p:grpSpPr bwMode="auto">
          <a:xfrm>
            <a:off x="0" y="0"/>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57200" y="115888"/>
            <a:ext cx="8229600" cy="922337"/>
          </a:xfrm>
        </p:spPr>
        <p:txBody>
          <a:bodyPr/>
          <a:lstStyle/>
          <a:p>
            <a:pPr eaLnBrk="1" hangingPunct="1"/>
            <a:r>
              <a:rPr lang="ja-JP" altLang="en-US" dirty="0">
                <a:solidFill>
                  <a:schemeClr val="bg1"/>
                </a:solidFill>
              </a:rPr>
              <a:t>インタビュー先</a:t>
            </a:r>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36</a:t>
            </a:fld>
            <a:endParaRPr lang="en-US" altLang="ja-JP"/>
          </a:p>
        </p:txBody>
      </p:sp>
      <p:pic>
        <p:nvPicPr>
          <p:cNvPr id="12" name="図 11"/>
          <p:cNvPicPr>
            <a:picLocks noChangeAspect="1"/>
          </p:cNvPicPr>
          <p:nvPr/>
        </p:nvPicPr>
        <p:blipFill>
          <a:blip r:embed="rId3">
            <a:biLevel thresh="75000"/>
          </a:blip>
          <a:stretch>
            <a:fillRect/>
          </a:stretch>
        </p:blipFill>
        <p:spPr>
          <a:xfrm>
            <a:off x="1699532" y="2264268"/>
            <a:ext cx="716234" cy="709840"/>
          </a:xfrm>
          <a:prstGeom prst="rect">
            <a:avLst/>
          </a:prstGeom>
        </p:spPr>
      </p:pic>
      <p:pic>
        <p:nvPicPr>
          <p:cNvPr id="13" name="図 12"/>
          <p:cNvPicPr>
            <a:picLocks noChangeAspect="1"/>
          </p:cNvPicPr>
          <p:nvPr/>
        </p:nvPicPr>
        <p:blipFill>
          <a:blip r:embed="rId3">
            <a:biLevel thresh="75000"/>
          </a:blip>
          <a:stretch>
            <a:fillRect/>
          </a:stretch>
        </p:blipFill>
        <p:spPr>
          <a:xfrm>
            <a:off x="1699532" y="3090517"/>
            <a:ext cx="716234" cy="709840"/>
          </a:xfrm>
          <a:prstGeom prst="rect">
            <a:avLst/>
          </a:prstGeom>
        </p:spPr>
      </p:pic>
      <p:pic>
        <p:nvPicPr>
          <p:cNvPr id="14" name="図 13"/>
          <p:cNvPicPr>
            <a:picLocks noChangeAspect="1"/>
          </p:cNvPicPr>
          <p:nvPr/>
        </p:nvPicPr>
        <p:blipFill>
          <a:blip r:embed="rId3">
            <a:biLevel thresh="75000"/>
          </a:blip>
          <a:stretch>
            <a:fillRect/>
          </a:stretch>
        </p:blipFill>
        <p:spPr>
          <a:xfrm>
            <a:off x="1695766" y="3877160"/>
            <a:ext cx="716234" cy="709840"/>
          </a:xfrm>
          <a:prstGeom prst="rect">
            <a:avLst/>
          </a:prstGeom>
        </p:spPr>
      </p:pic>
      <p:sp>
        <p:nvSpPr>
          <p:cNvPr id="2" name="テキスト ボックス 1"/>
          <p:cNvSpPr txBox="1"/>
          <p:nvPr/>
        </p:nvSpPr>
        <p:spPr>
          <a:xfrm>
            <a:off x="2412000" y="2169000"/>
            <a:ext cx="5700611" cy="3416320"/>
          </a:xfrm>
          <a:prstGeom prst="rect">
            <a:avLst/>
          </a:prstGeom>
          <a:noFill/>
        </p:spPr>
        <p:txBody>
          <a:bodyPr wrap="square" rtlCol="0">
            <a:spAutoFit/>
          </a:bodyPr>
          <a:lstStyle/>
          <a:p>
            <a:r>
              <a:rPr kumimoji="1" lang="ja-JP" altLang="en-US" sz="5400" dirty="0"/>
              <a:t>鈴木勉先生</a:t>
            </a:r>
            <a:endParaRPr kumimoji="1" lang="en-US" altLang="ja-JP" sz="5400" dirty="0"/>
          </a:p>
          <a:p>
            <a:r>
              <a:rPr lang="ja-JP" altLang="en-US" sz="5400" dirty="0"/>
              <a:t>筑波大学</a:t>
            </a:r>
          </a:p>
          <a:p>
            <a:r>
              <a:rPr lang="ja-JP" altLang="en-US" sz="5400" dirty="0"/>
              <a:t>宇都宮大学</a:t>
            </a:r>
            <a:endParaRPr lang="en-US" altLang="ja-JP" sz="5400" dirty="0"/>
          </a:p>
          <a:p>
            <a:r>
              <a:rPr lang="ja-JP" altLang="en-US" sz="5400" dirty="0"/>
              <a:t>ヤマト運輸</a:t>
            </a:r>
            <a:endParaRPr lang="en-US" altLang="ja-JP" sz="5400" dirty="0"/>
          </a:p>
        </p:txBody>
      </p:sp>
      <p:pic>
        <p:nvPicPr>
          <p:cNvPr id="16" name="図 15"/>
          <p:cNvPicPr>
            <a:picLocks noChangeAspect="1"/>
          </p:cNvPicPr>
          <p:nvPr/>
        </p:nvPicPr>
        <p:blipFill>
          <a:blip r:embed="rId3">
            <a:biLevel thresh="75000"/>
          </a:blip>
          <a:stretch>
            <a:fillRect/>
          </a:stretch>
        </p:blipFill>
        <p:spPr>
          <a:xfrm>
            <a:off x="1702023" y="4697990"/>
            <a:ext cx="716234" cy="709840"/>
          </a:xfrm>
          <a:prstGeom prst="rect">
            <a:avLst/>
          </a:prstGeom>
        </p:spPr>
      </p:pic>
    </p:spTree>
    <p:extLst>
      <p:ext uri="{BB962C8B-B14F-4D97-AF65-F5344CB8AC3E}">
        <p14:creationId xmlns:p14="http://schemas.microsoft.com/office/powerpoint/2010/main" val="2907942523"/>
      </p:ext>
    </p:extLst>
  </p:cSld>
  <p:clrMapOvr>
    <a:masterClrMapping/>
  </p:clrMapOvr>
  <p:transition xmlns:p14="http://schemas.microsoft.com/office/powerpoint/2010/main" spd="slow" advTm="10314"/>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16"/>
                                        </p:tgtEl>
                                        <p:attrNameLst>
                                          <p:attrName>style.color</p:attrName>
                                        </p:attrNameLst>
                                      </p:cBhvr>
                                      <p:to>
                                        <a:srgbClr val="FF9900"/>
                                      </p:to>
                                    </p:animClr>
                                    <p:animClr clrSpc="rgb" dir="cw">
                                      <p:cBhvr>
                                        <p:cTn id="7" dur="500" fill="hold"/>
                                        <p:tgtEl>
                                          <p:spTgt spid="16"/>
                                        </p:tgtEl>
                                        <p:attrNameLst>
                                          <p:attrName>fillcolor</p:attrName>
                                        </p:attrNameLst>
                                      </p:cBhvr>
                                      <p:to>
                                        <a:srgbClr val="FF9900"/>
                                      </p:to>
                                    </p:animClr>
                                    <p:set>
                                      <p:cBhvr>
                                        <p:cTn id="8" dur="500" fill="hold"/>
                                        <p:tgtEl>
                                          <p:spTgt spid="16"/>
                                        </p:tgtEl>
                                        <p:attrNameLst>
                                          <p:attrName>fill.type</p:attrName>
                                        </p:attrNameLst>
                                      </p:cBhvr>
                                      <p:to>
                                        <p:strVal val="solid"/>
                                      </p:to>
                                    </p:set>
                                    <p:set>
                                      <p:cBhvr>
                                        <p:cTn id="9" dur="500" fill="hold"/>
                                        <p:tgtEl>
                                          <p:spTgt spid="1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7892"/>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612000" y="0"/>
            <a:ext cx="8229600" cy="1143000"/>
          </a:xfrm>
        </p:spPr>
        <p:txBody>
          <a:bodyPr/>
          <a:lstStyle/>
          <a:p>
            <a:pPr eaLnBrk="1" hangingPunct="1"/>
            <a:r>
              <a:rPr lang="ja-JP" altLang="en-US" dirty="0">
                <a:solidFill>
                  <a:schemeClr val="bg1"/>
                </a:solidFill>
              </a:rPr>
              <a:t>調査対象　</a:t>
            </a:r>
            <a:r>
              <a:rPr lang="en-US" altLang="ja-JP" dirty="0">
                <a:solidFill>
                  <a:schemeClr val="bg1"/>
                </a:solidFill>
              </a:rPr>
              <a:t>〜</a:t>
            </a:r>
            <a:r>
              <a:rPr lang="ja-JP" altLang="en-US" dirty="0">
                <a:solidFill>
                  <a:schemeClr val="bg1"/>
                </a:solidFill>
              </a:rPr>
              <a:t>ヤマト運輸</a:t>
            </a:r>
            <a:r>
              <a:rPr lang="en-US" altLang="ja-JP" dirty="0">
                <a:solidFill>
                  <a:schemeClr val="bg1"/>
                </a:solidFill>
              </a:rPr>
              <a:t>〜</a:t>
            </a: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37</a:t>
            </a:fld>
            <a:endParaRPr lang="en-US" altLang="ja-JP" dirty="0"/>
          </a:p>
        </p:txBody>
      </p:sp>
      <p:sp>
        <p:nvSpPr>
          <p:cNvPr id="10" name="テキスト ボックス 9"/>
          <p:cNvSpPr txBox="1"/>
          <p:nvPr/>
        </p:nvSpPr>
        <p:spPr>
          <a:xfrm>
            <a:off x="234156" y="1176808"/>
            <a:ext cx="1620957" cy="523220"/>
          </a:xfrm>
          <a:prstGeom prst="rect">
            <a:avLst/>
          </a:prstGeom>
          <a:noFill/>
        </p:spPr>
        <p:txBody>
          <a:bodyPr wrap="none" rtlCol="0">
            <a:spAutoFit/>
          </a:bodyPr>
          <a:lstStyle/>
          <a:p>
            <a:r>
              <a:rPr kumimoji="1" lang="ja-JP" altLang="en-US" sz="2800" b="1" dirty="0"/>
              <a:t>選定理由</a:t>
            </a:r>
          </a:p>
        </p:txBody>
      </p:sp>
      <p:sp>
        <p:nvSpPr>
          <p:cNvPr id="13" name="円/楕円 12"/>
          <p:cNvSpPr/>
          <p:nvPr/>
        </p:nvSpPr>
        <p:spPr>
          <a:xfrm>
            <a:off x="6830508" y="2255898"/>
            <a:ext cx="2194224" cy="1478621"/>
          </a:xfrm>
          <a:prstGeom prst="ellipse">
            <a:avLst/>
          </a:prstGeom>
          <a:solidFill>
            <a:srgbClr val="FFFFFF"/>
          </a:solidFill>
          <a:ln>
            <a:solidFill>
              <a:srgbClr val="606060"/>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ja-JP" altLang="en-US" sz="1600" dirty="0">
                <a:solidFill>
                  <a:srgbClr val="000000"/>
                </a:solidFill>
              </a:rPr>
              <a:t>全体の</a:t>
            </a:r>
            <a:endParaRPr kumimoji="1" lang="en-US" altLang="ja-JP" sz="1600" dirty="0">
              <a:solidFill>
                <a:srgbClr val="000000"/>
              </a:solidFill>
            </a:endParaRPr>
          </a:p>
          <a:p>
            <a:pPr algn="ctr"/>
            <a:r>
              <a:rPr lang="ja-JP" altLang="en-US" sz="4400" b="1" dirty="0">
                <a:solidFill>
                  <a:srgbClr val="FF7963"/>
                </a:solidFill>
              </a:rPr>
              <a:t>７９％</a:t>
            </a:r>
            <a:endParaRPr kumimoji="1" lang="ja-JP" altLang="en-US" sz="4400" b="1" dirty="0">
              <a:solidFill>
                <a:srgbClr val="FF7963"/>
              </a:solidFill>
            </a:endParaRPr>
          </a:p>
        </p:txBody>
      </p:sp>
      <p:sp>
        <p:nvSpPr>
          <p:cNvPr id="22" name="テキスト ボックス 21"/>
          <p:cNvSpPr txBox="1"/>
          <p:nvPr/>
        </p:nvSpPr>
        <p:spPr>
          <a:xfrm>
            <a:off x="2052000" y="4888984"/>
            <a:ext cx="1351652" cy="400110"/>
          </a:xfrm>
          <a:prstGeom prst="rect">
            <a:avLst/>
          </a:prstGeom>
          <a:solidFill>
            <a:schemeClr val="bg2">
              <a:lumMod val="40000"/>
              <a:lumOff val="60000"/>
            </a:schemeClr>
          </a:solidFill>
          <a:ln>
            <a:solidFill>
              <a:srgbClr val="606060"/>
            </a:solidFill>
          </a:ln>
        </p:spPr>
        <p:txBody>
          <a:bodyPr wrap="none" rtlCol="0">
            <a:spAutoFit/>
          </a:bodyPr>
          <a:lstStyle/>
          <a:p>
            <a:r>
              <a:rPr kumimoji="1" lang="ja-JP" altLang="en-US" sz="2000" dirty="0"/>
              <a:t>ヤマト運輸</a:t>
            </a:r>
          </a:p>
        </p:txBody>
      </p:sp>
      <p:sp>
        <p:nvSpPr>
          <p:cNvPr id="23" name="テキスト ボックス 22"/>
          <p:cNvSpPr txBox="1"/>
          <p:nvPr/>
        </p:nvSpPr>
        <p:spPr>
          <a:xfrm>
            <a:off x="1582000" y="5308990"/>
            <a:ext cx="2677336" cy="954107"/>
          </a:xfrm>
          <a:prstGeom prst="rect">
            <a:avLst/>
          </a:prstGeom>
          <a:noFill/>
        </p:spPr>
        <p:txBody>
          <a:bodyPr wrap="none" rtlCol="0">
            <a:spAutoFit/>
          </a:bodyPr>
          <a:lstStyle/>
          <a:p>
            <a:r>
              <a:rPr kumimoji="1" lang="en-US" altLang="ja-JP" sz="2800" dirty="0"/>
              <a:t> </a:t>
            </a:r>
            <a:r>
              <a:rPr kumimoji="1" lang="ja-JP" altLang="en-US" sz="2800" dirty="0"/>
              <a:t>　「</a:t>
            </a:r>
            <a:r>
              <a:rPr kumimoji="1" lang="en-US" altLang="ja-JP" sz="2800" dirty="0"/>
              <a:t>B to </a:t>
            </a:r>
            <a:r>
              <a:rPr kumimoji="1" lang="en-US" altLang="ja-JP" sz="2800" dirty="0">
                <a:solidFill>
                  <a:srgbClr val="009999"/>
                </a:solidFill>
              </a:rPr>
              <a:t>C</a:t>
            </a:r>
            <a:r>
              <a:rPr kumimoji="1" lang="ja-JP" altLang="en-US" sz="2800" dirty="0"/>
              <a:t>」</a:t>
            </a:r>
            <a:endParaRPr kumimoji="1" lang="en-US" altLang="ja-JP" sz="2800" dirty="0"/>
          </a:p>
          <a:p>
            <a:r>
              <a:rPr lang="ja-JP" altLang="en-US" sz="2800" dirty="0"/>
              <a:t>企業→消費者</a:t>
            </a:r>
            <a:r>
              <a:rPr kumimoji="1" lang="en-US" altLang="ja-JP" sz="2800" dirty="0"/>
              <a:t> </a:t>
            </a:r>
            <a:r>
              <a:rPr kumimoji="1" lang="ja-JP" altLang="en-US" sz="2800" dirty="0"/>
              <a:t>　</a:t>
            </a:r>
            <a:endParaRPr kumimoji="1" lang="en-US" altLang="ja-JP" sz="2800" dirty="0"/>
          </a:p>
        </p:txBody>
      </p:sp>
      <p:sp>
        <p:nvSpPr>
          <p:cNvPr id="24" name="テキスト ボックス 23"/>
          <p:cNvSpPr txBox="1"/>
          <p:nvPr/>
        </p:nvSpPr>
        <p:spPr>
          <a:xfrm>
            <a:off x="6162000" y="4879001"/>
            <a:ext cx="1210588" cy="400110"/>
          </a:xfrm>
          <a:prstGeom prst="rect">
            <a:avLst/>
          </a:prstGeom>
          <a:solidFill>
            <a:srgbClr val="CCCCCC"/>
          </a:solidFill>
          <a:ln>
            <a:solidFill>
              <a:srgbClr val="606060"/>
            </a:solidFill>
          </a:ln>
        </p:spPr>
        <p:txBody>
          <a:bodyPr wrap="none" rtlCol="0">
            <a:spAutoFit/>
          </a:bodyPr>
          <a:lstStyle/>
          <a:p>
            <a:r>
              <a:rPr kumimoji="1" lang="ja-JP" altLang="en-US" sz="2000" dirty="0"/>
              <a:t>佐川急便</a:t>
            </a:r>
          </a:p>
        </p:txBody>
      </p:sp>
      <p:sp>
        <p:nvSpPr>
          <p:cNvPr id="25" name="テキスト ボックス 24"/>
          <p:cNvSpPr txBox="1"/>
          <p:nvPr/>
        </p:nvSpPr>
        <p:spPr>
          <a:xfrm>
            <a:off x="5751689" y="5308990"/>
            <a:ext cx="1980029" cy="954107"/>
          </a:xfrm>
          <a:prstGeom prst="rect">
            <a:avLst/>
          </a:prstGeom>
          <a:noFill/>
        </p:spPr>
        <p:txBody>
          <a:bodyPr wrap="none" rtlCol="0">
            <a:spAutoFit/>
          </a:bodyPr>
          <a:lstStyle/>
          <a:p>
            <a:pPr algn="ctr"/>
            <a:r>
              <a:rPr kumimoji="1" lang="ja-JP" altLang="en-US" sz="2800" dirty="0"/>
              <a:t>「</a:t>
            </a:r>
            <a:r>
              <a:rPr kumimoji="1" lang="en-US" altLang="ja-JP" sz="2800" dirty="0"/>
              <a:t>B to B</a:t>
            </a:r>
            <a:r>
              <a:rPr kumimoji="1" lang="ja-JP" altLang="en-US" sz="2800" dirty="0"/>
              <a:t>」</a:t>
            </a:r>
            <a:endParaRPr kumimoji="1" lang="en-US" altLang="ja-JP" sz="2800" dirty="0"/>
          </a:p>
          <a:p>
            <a:pPr algn="ctr"/>
            <a:r>
              <a:rPr lang="ja-JP" altLang="en-US" sz="2800" dirty="0"/>
              <a:t>企業→企業</a:t>
            </a:r>
            <a:endParaRPr kumimoji="1" lang="ja-JP" altLang="en-US" sz="2800" dirty="0"/>
          </a:p>
        </p:txBody>
      </p:sp>
      <p:sp>
        <p:nvSpPr>
          <p:cNvPr id="29" name="ドーナツ 28"/>
          <p:cNvSpPr/>
          <p:nvPr/>
        </p:nvSpPr>
        <p:spPr>
          <a:xfrm>
            <a:off x="792000" y="4589008"/>
            <a:ext cx="3780000" cy="1980000"/>
          </a:xfrm>
          <a:prstGeom prst="donut">
            <a:avLst>
              <a:gd name="adj" fmla="val 3232"/>
            </a:avLst>
          </a:prstGeom>
          <a:solidFill>
            <a:srgbClr val="009999"/>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rgbClr val="009999"/>
              </a:solidFill>
            </a:endParaRPr>
          </a:p>
        </p:txBody>
      </p:sp>
      <p:sp>
        <p:nvSpPr>
          <p:cNvPr id="2" name="テキスト ボックス 1"/>
          <p:cNvSpPr txBox="1"/>
          <p:nvPr/>
        </p:nvSpPr>
        <p:spPr>
          <a:xfrm>
            <a:off x="234156" y="1737150"/>
            <a:ext cx="5363969" cy="369332"/>
          </a:xfrm>
          <a:prstGeom prst="rect">
            <a:avLst/>
          </a:prstGeom>
          <a:noFill/>
        </p:spPr>
        <p:txBody>
          <a:bodyPr wrap="none" rtlCol="0">
            <a:spAutoFit/>
          </a:bodyPr>
          <a:lstStyle/>
          <a:p>
            <a:r>
              <a:rPr lang="ja-JP" altLang="en-US" dirty="0"/>
              <a:t>平成</a:t>
            </a:r>
            <a:r>
              <a:rPr lang="en-US" altLang="ja-JP" dirty="0"/>
              <a:t>27</a:t>
            </a:r>
            <a:r>
              <a:rPr lang="ja-JP" altLang="en-US" dirty="0"/>
              <a:t>年度　宅配便</a:t>
            </a:r>
            <a:r>
              <a:rPr lang="en-US" altLang="ja-JP" dirty="0"/>
              <a:t>(</a:t>
            </a:r>
            <a:r>
              <a:rPr lang="ja-JP" altLang="en-US" dirty="0"/>
              <a:t>トラック</a:t>
            </a:r>
            <a:r>
              <a:rPr lang="en-US" altLang="ja-JP" dirty="0"/>
              <a:t>)</a:t>
            </a:r>
            <a:r>
              <a:rPr lang="ja-JP" altLang="en-US" dirty="0"/>
              <a:t>取扱個数（国交省調べ）</a:t>
            </a:r>
          </a:p>
        </p:txBody>
      </p:sp>
      <p:graphicFrame>
        <p:nvGraphicFramePr>
          <p:cNvPr id="3" name="表 2"/>
          <p:cNvGraphicFramePr>
            <a:graphicFrameLocks noGrp="1"/>
          </p:cNvGraphicFramePr>
          <p:nvPr>
            <p:extLst>
              <p:ext uri="{D42A27DB-BD31-4B8C-83A1-F6EECF244321}">
                <p14:modId xmlns:p14="http://schemas.microsoft.com/office/powerpoint/2010/main" val="2829648177"/>
              </p:ext>
            </p:extLst>
          </p:nvPr>
        </p:nvGraphicFramePr>
        <p:xfrm>
          <a:off x="324834" y="2130379"/>
          <a:ext cx="6429380" cy="2225040"/>
        </p:xfrm>
        <a:graphic>
          <a:graphicData uri="http://schemas.openxmlformats.org/drawingml/2006/table">
            <a:tbl>
              <a:tblPr firstRow="1" lastRow="1" bandRow="1">
                <a:tableStyleId>{5940675A-B579-460E-94D1-54222C63F5DA}</a:tableStyleId>
              </a:tblPr>
              <a:tblGrid>
                <a:gridCol w="1389380">
                  <a:extLst>
                    <a:ext uri="{9D8B030D-6E8A-4147-A177-3AD203B41FA5}">
                      <a16:colId xmlns="" xmlns:a16="http://schemas.microsoft.com/office/drawing/2014/main" val="3170604462"/>
                    </a:ext>
                  </a:extLst>
                </a:gridCol>
                <a:gridCol w="1620000">
                  <a:extLst>
                    <a:ext uri="{9D8B030D-6E8A-4147-A177-3AD203B41FA5}">
                      <a16:colId xmlns="" xmlns:a16="http://schemas.microsoft.com/office/drawing/2014/main" val="3844426711"/>
                    </a:ext>
                  </a:extLst>
                </a:gridCol>
                <a:gridCol w="1980000">
                  <a:extLst>
                    <a:ext uri="{9D8B030D-6E8A-4147-A177-3AD203B41FA5}">
                      <a16:colId xmlns="" xmlns:a16="http://schemas.microsoft.com/office/drawing/2014/main" val="1354888943"/>
                    </a:ext>
                  </a:extLst>
                </a:gridCol>
                <a:gridCol w="1440000">
                  <a:extLst>
                    <a:ext uri="{9D8B030D-6E8A-4147-A177-3AD203B41FA5}">
                      <a16:colId xmlns="" xmlns:a16="http://schemas.microsoft.com/office/drawing/2014/main" val="3369396409"/>
                    </a:ext>
                  </a:extLst>
                </a:gridCol>
              </a:tblGrid>
              <a:tr h="370840">
                <a:tc>
                  <a:txBody>
                    <a:bodyPr/>
                    <a:lstStyle/>
                    <a:p>
                      <a:r>
                        <a:rPr kumimoji="1" lang="ja-JP" altLang="en-US" dirty="0"/>
                        <a:t>宅配便名</a:t>
                      </a: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dirty="0"/>
                        <a:t>取扱事業者</a:t>
                      </a:r>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dirty="0"/>
                        <a:t>取扱個数（千個）</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dirty="0"/>
                        <a:t>構成比（</a:t>
                      </a:r>
                      <a:r>
                        <a:rPr kumimoji="1" lang="en-US" altLang="ja-JP" dirty="0"/>
                        <a:t>%</a:t>
                      </a:r>
                      <a:r>
                        <a:rPr kumimoji="1" lang="ja-JP" altLang="en-US" dirty="0"/>
                        <a:t>）</a:t>
                      </a:r>
                    </a:p>
                  </a:txBody>
                  <a:tcPr>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741746657"/>
                  </a:ext>
                </a:extLst>
              </a:tr>
              <a:tr h="370840">
                <a:tc>
                  <a:txBody>
                    <a:bodyPr/>
                    <a:lstStyle/>
                    <a:p>
                      <a:r>
                        <a:rPr kumimoji="1" lang="ja-JP" altLang="en-US" dirty="0"/>
                        <a:t>宅急便</a:t>
                      </a:r>
                    </a:p>
                  </a:txBody>
                  <a:tcP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dirty="0"/>
                        <a:t>ヤマト運輸</a:t>
                      </a:r>
                      <a:r>
                        <a:rPr kumimoji="1" lang="en-US" altLang="ja-JP" dirty="0"/>
                        <a:t>(</a:t>
                      </a:r>
                      <a:r>
                        <a:rPr kumimoji="1" lang="ja-JP" altLang="en-US" dirty="0"/>
                        <a:t>株</a:t>
                      </a:r>
                      <a:r>
                        <a:rPr kumimoji="1" lang="en-US" altLang="ja-JP" dirty="0"/>
                        <a:t>)</a:t>
                      </a:r>
                      <a:endParaRPr kumimoji="1" lang="ja-JP" altLang="en-US" dirty="0"/>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kumimoji="1" lang="en-US" altLang="ja-JP" dirty="0"/>
                        <a:t>1,731,263</a:t>
                      </a:r>
                      <a:endParaRPr kumimoji="1" lang="ja-JP" alt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kumimoji="1" lang="en-US" altLang="ja-JP" dirty="0"/>
                        <a:t>46.7</a:t>
                      </a:r>
                      <a:endParaRPr kumimoji="1" lang="ja-JP" altLang="en-US" dirty="0"/>
                    </a:p>
                  </a:txBody>
                  <a:tcPr>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86397021"/>
                  </a:ext>
                </a:extLst>
              </a:tr>
              <a:tr h="370840">
                <a:tc>
                  <a:txBody>
                    <a:bodyPr/>
                    <a:lstStyle/>
                    <a:p>
                      <a:r>
                        <a:rPr kumimoji="1" lang="ja-JP" altLang="en-US" dirty="0"/>
                        <a:t>飛脚宅急便</a:t>
                      </a:r>
                    </a:p>
                  </a:txBody>
                  <a:tcP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dirty="0"/>
                        <a:t>佐川急便</a:t>
                      </a:r>
                      <a:r>
                        <a:rPr kumimoji="1" lang="en-US" altLang="ja-JP" dirty="0"/>
                        <a:t>(</a:t>
                      </a:r>
                      <a:r>
                        <a:rPr kumimoji="1" lang="ja-JP" altLang="en-US" dirty="0"/>
                        <a:t>株</a:t>
                      </a:r>
                      <a:r>
                        <a:rPr kumimoji="1" lang="en-US" altLang="ja-JP" dirty="0"/>
                        <a:t>)</a:t>
                      </a:r>
                      <a:endParaRPr kumimoji="1" lang="ja-JP" altLang="en-US" dirty="0"/>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kumimoji="1" lang="en-US" altLang="ja-JP" dirty="0"/>
                        <a:t>1,198,298</a:t>
                      </a:r>
                      <a:endParaRPr kumimoji="1" lang="ja-JP" alt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kumimoji="1" lang="en-US" altLang="ja-JP" dirty="0"/>
                        <a:t>32.3</a:t>
                      </a:r>
                      <a:endParaRPr kumimoji="1" lang="ja-JP" altLang="en-US" dirty="0"/>
                    </a:p>
                  </a:txBody>
                  <a:tcPr>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2710722548"/>
                  </a:ext>
                </a:extLst>
              </a:tr>
              <a:tr h="370840">
                <a:tc>
                  <a:txBody>
                    <a:bodyPr/>
                    <a:lstStyle/>
                    <a:p>
                      <a:r>
                        <a:rPr kumimoji="1" lang="ja-JP" altLang="en-US" dirty="0"/>
                        <a:t>ゆうパック</a:t>
                      </a:r>
                    </a:p>
                  </a:txBody>
                  <a:tcP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dirty="0"/>
                        <a:t>日本郵便</a:t>
                      </a:r>
                      <a:r>
                        <a:rPr kumimoji="1" lang="en-US" altLang="ja-JP" dirty="0"/>
                        <a:t>(</a:t>
                      </a:r>
                      <a:r>
                        <a:rPr kumimoji="1" lang="ja-JP" altLang="en-US" dirty="0"/>
                        <a:t>株</a:t>
                      </a:r>
                      <a:r>
                        <a:rPr kumimoji="1" lang="en-US" altLang="ja-JP" dirty="0"/>
                        <a:t>)</a:t>
                      </a:r>
                      <a:endParaRPr kumimoji="1" lang="ja-JP" altLang="en-US" dirty="0"/>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dirty="0"/>
                        <a:t>513,024</a:t>
                      </a:r>
                      <a:endParaRPr kumimoji="1" lang="ja-JP" alt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dirty="0"/>
                        <a:t>13.8</a:t>
                      </a:r>
                      <a:endParaRPr kumimoji="1" lang="ja-JP" altLang="en-US" dirty="0"/>
                    </a:p>
                  </a:txBody>
                  <a:tcPr>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803377284"/>
                  </a:ext>
                </a:extLst>
              </a:tr>
              <a:tr h="370840">
                <a:tc gridSpan="2">
                  <a:txBody>
                    <a:bodyPr/>
                    <a:lstStyle/>
                    <a:p>
                      <a:r>
                        <a:rPr kumimoji="1" lang="ja-JP" altLang="en-US" dirty="0"/>
                        <a:t>その他</a:t>
                      </a:r>
                      <a:r>
                        <a:rPr kumimoji="1" lang="en-US" altLang="ja-JP" dirty="0"/>
                        <a:t>(18</a:t>
                      </a:r>
                      <a:r>
                        <a:rPr kumimoji="1" lang="ja-JP" altLang="en-US" dirty="0"/>
                        <a:t>便</a:t>
                      </a:r>
                      <a:r>
                        <a:rPr kumimoji="1" lang="en-US" altLang="ja-JP" dirty="0"/>
                        <a:t>)</a:t>
                      </a:r>
                      <a:endParaRPr kumimoji="1" lang="ja-JP" altLang="en-US" dirty="0"/>
                    </a:p>
                  </a:txBody>
                  <a:tcPr>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dirty="0"/>
                    </a:p>
                  </a:txBody>
                  <a:tcPr/>
                </a:tc>
                <a:tc>
                  <a:txBody>
                    <a:bodyPr/>
                    <a:lstStyle/>
                    <a:p>
                      <a:pPr algn="r"/>
                      <a:r>
                        <a:rPr kumimoji="1" lang="en-US" altLang="ja-JP" dirty="0"/>
                        <a:t>261,883</a:t>
                      </a:r>
                      <a:endParaRPr kumimoji="1" lang="ja-JP" alt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dirty="0"/>
                        <a:t>7.1</a:t>
                      </a:r>
                      <a:endParaRPr kumimoji="1" lang="ja-JP" altLang="en-US" dirty="0"/>
                    </a:p>
                  </a:txBody>
                  <a:tcPr>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23695455"/>
                  </a:ext>
                </a:extLst>
              </a:tr>
              <a:tr h="370840">
                <a:tc gridSpan="2">
                  <a:txBody>
                    <a:bodyPr/>
                    <a:lstStyle/>
                    <a:p>
                      <a:r>
                        <a:rPr kumimoji="1" lang="ja-JP" altLang="en-US" dirty="0"/>
                        <a:t>合計</a:t>
                      </a:r>
                      <a:r>
                        <a:rPr kumimoji="1" lang="en-US" altLang="ja-JP" dirty="0"/>
                        <a:t>(21</a:t>
                      </a:r>
                      <a:r>
                        <a:rPr kumimoji="1" lang="ja-JP" altLang="en-US" dirty="0"/>
                        <a:t>便</a:t>
                      </a:r>
                      <a:r>
                        <a:rPr kumimoji="1" lang="en-US" altLang="ja-JP" dirty="0"/>
                        <a:t>)</a:t>
                      </a:r>
                    </a:p>
                  </a:txBody>
                  <a:tcPr>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dirty="0"/>
                    </a:p>
                  </a:txBody>
                  <a:tcPr/>
                </a:tc>
                <a:tc>
                  <a:txBody>
                    <a:bodyPr/>
                    <a:lstStyle/>
                    <a:p>
                      <a:pPr algn="r"/>
                      <a:r>
                        <a:rPr kumimoji="1" lang="en-US" altLang="ja-JP" dirty="0"/>
                        <a:t>3,704,468</a:t>
                      </a:r>
                      <a:endParaRPr kumimoji="1" lang="ja-JP" alt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dirty="0"/>
                        <a:t>100</a:t>
                      </a:r>
                      <a:endParaRPr kumimoji="1" lang="ja-JP" altLang="en-US" dirty="0"/>
                    </a:p>
                  </a:txBody>
                  <a:tcPr>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4188345404"/>
                  </a:ext>
                </a:extLst>
              </a:tr>
            </a:tbl>
          </a:graphicData>
        </a:graphic>
      </p:graphicFrame>
      <p:sp>
        <p:nvSpPr>
          <p:cNvPr id="4" name="フレーム 3"/>
          <p:cNvSpPr/>
          <p:nvPr/>
        </p:nvSpPr>
        <p:spPr>
          <a:xfrm>
            <a:off x="261694" y="2477021"/>
            <a:ext cx="6505674" cy="797478"/>
          </a:xfrm>
          <a:prstGeom prst="frame">
            <a:avLst>
              <a:gd name="adj1" fmla="val 11300"/>
            </a:avLst>
          </a:prstGeom>
          <a:solidFill>
            <a:srgbClr val="FF7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2150805275"/>
      </p:ext>
    </p:extLst>
  </p:cSld>
  <p:clrMapOvr>
    <a:masterClrMapping/>
  </p:clrMapOvr>
  <p:transition xmlns:p14="http://schemas.microsoft.com/office/powerpoint/2010/main" spd="slow" advTm="8541"/>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arn(inVertical)">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2" grpId="0" animBg="1"/>
      <p:bldP spid="23" grpId="0"/>
      <p:bldP spid="24" grpId="0" animBg="1"/>
      <p:bldP spid="25" grpId="0"/>
      <p:bldP spid="2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調査対象</a:t>
            </a:r>
            <a:r>
              <a:rPr lang="en-US" altLang="ja-JP" dirty="0">
                <a:solidFill>
                  <a:schemeClr val="bg1"/>
                </a:solidFill>
              </a:rPr>
              <a:t>〜</a:t>
            </a:r>
            <a:r>
              <a:rPr lang="ja-JP" altLang="en-US" dirty="0">
                <a:solidFill>
                  <a:schemeClr val="bg1"/>
                </a:solidFill>
              </a:rPr>
              <a:t>ヤマト運輸</a:t>
            </a:r>
            <a:r>
              <a:rPr lang="en-US" altLang="ja-JP" dirty="0">
                <a:solidFill>
                  <a:schemeClr val="bg1"/>
                </a:solidFill>
              </a:rPr>
              <a:t>〜</a:t>
            </a:r>
          </a:p>
        </p:txBody>
      </p:sp>
      <p:sp>
        <p:nvSpPr>
          <p:cNvPr id="290822" name="スライド番号プレースホルダー 2"/>
          <p:cNvSpPr>
            <a:spLocks noGrp="1"/>
          </p:cNvSpPr>
          <p:nvPr>
            <p:ph type="sldNum" sz="quarter" idx="12"/>
          </p:nvPr>
        </p:nvSpPr>
        <p:spPr>
          <a:xfrm>
            <a:off x="6876993" y="6489000"/>
            <a:ext cx="21336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38</a:t>
            </a:fld>
            <a:endParaRPr lang="en-US" altLang="ja-JP" dirty="0"/>
          </a:p>
        </p:txBody>
      </p:sp>
      <p:sp>
        <p:nvSpPr>
          <p:cNvPr id="23" name="テキスト ボックス 22"/>
          <p:cNvSpPr txBox="1"/>
          <p:nvPr/>
        </p:nvSpPr>
        <p:spPr>
          <a:xfrm>
            <a:off x="200604" y="1300029"/>
            <a:ext cx="3318136" cy="523220"/>
          </a:xfrm>
          <a:prstGeom prst="rect">
            <a:avLst/>
          </a:prstGeom>
          <a:solidFill>
            <a:srgbClr val="D9D9D9"/>
          </a:solidFill>
        </p:spPr>
        <p:txBody>
          <a:bodyPr wrap="none" rtlCol="0">
            <a:spAutoFit/>
          </a:bodyPr>
          <a:lstStyle/>
          <a:p>
            <a:r>
              <a:rPr kumimoji="1" lang="ja-JP" altLang="en-US" sz="2800" dirty="0"/>
              <a:t>既存の宅配サービス</a:t>
            </a:r>
          </a:p>
        </p:txBody>
      </p:sp>
      <p:pic>
        <p:nvPicPr>
          <p:cNvPr id="5" name="グラフィックス 4" descr="電子メール"/>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612000" y="2009613"/>
            <a:ext cx="1052720" cy="1052720"/>
          </a:xfrm>
          <a:prstGeom prst="rect">
            <a:avLst/>
          </a:prstGeom>
        </p:spPr>
      </p:pic>
      <p:pic>
        <p:nvPicPr>
          <p:cNvPr id="8" name="グラフィックス 7" descr="チャット"/>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689897" y="3542572"/>
            <a:ext cx="982576" cy="1032845"/>
          </a:xfrm>
          <a:prstGeom prst="rect">
            <a:avLst/>
          </a:prstGeom>
        </p:spPr>
      </p:pic>
      <p:pic>
        <p:nvPicPr>
          <p:cNvPr id="13" name="グラフィックス 12" descr="ノート PC"/>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5134051" y="1932882"/>
            <a:ext cx="1058228" cy="1058228"/>
          </a:xfrm>
          <a:prstGeom prst="rect">
            <a:avLst/>
          </a:prstGeom>
        </p:spPr>
      </p:pic>
      <p:sp>
        <p:nvSpPr>
          <p:cNvPr id="14" name="テキスト ボックス 13"/>
          <p:cNvSpPr txBox="1"/>
          <p:nvPr/>
        </p:nvSpPr>
        <p:spPr>
          <a:xfrm>
            <a:off x="47963" y="2980036"/>
            <a:ext cx="2250937" cy="461665"/>
          </a:xfrm>
          <a:prstGeom prst="rect">
            <a:avLst/>
          </a:prstGeom>
          <a:noFill/>
        </p:spPr>
        <p:txBody>
          <a:bodyPr wrap="none" rtlCol="0">
            <a:spAutoFit/>
          </a:bodyPr>
          <a:lstStyle/>
          <a:p>
            <a:r>
              <a:rPr kumimoji="1" lang="ja-JP" altLang="en-US" sz="2400" dirty="0"/>
              <a:t>電子メール通知</a:t>
            </a:r>
          </a:p>
        </p:txBody>
      </p:sp>
      <p:sp>
        <p:nvSpPr>
          <p:cNvPr id="16" name="テキスト ボックス 15"/>
          <p:cNvSpPr txBox="1"/>
          <p:nvPr/>
        </p:nvSpPr>
        <p:spPr>
          <a:xfrm>
            <a:off x="162371" y="4344584"/>
            <a:ext cx="2016899" cy="461665"/>
          </a:xfrm>
          <a:prstGeom prst="rect">
            <a:avLst/>
          </a:prstGeom>
          <a:noFill/>
        </p:spPr>
        <p:txBody>
          <a:bodyPr wrap="none" rtlCol="0">
            <a:spAutoFit/>
          </a:bodyPr>
          <a:lstStyle/>
          <a:p>
            <a:r>
              <a:rPr kumimoji="1" lang="en-US" altLang="ja-JP" sz="2400" dirty="0"/>
              <a:t>LINE</a:t>
            </a:r>
            <a:r>
              <a:rPr kumimoji="1" lang="ja-JP" altLang="en-US" sz="2400" dirty="0"/>
              <a:t>サービス</a:t>
            </a:r>
          </a:p>
        </p:txBody>
      </p:sp>
      <p:sp>
        <p:nvSpPr>
          <p:cNvPr id="17" name="テキスト ボックス 16"/>
          <p:cNvSpPr txBox="1"/>
          <p:nvPr/>
        </p:nvSpPr>
        <p:spPr>
          <a:xfrm>
            <a:off x="4513740" y="2865469"/>
            <a:ext cx="2339102" cy="461665"/>
          </a:xfrm>
          <a:prstGeom prst="rect">
            <a:avLst/>
          </a:prstGeom>
          <a:noFill/>
        </p:spPr>
        <p:txBody>
          <a:bodyPr wrap="none" rtlCol="0">
            <a:spAutoFit/>
          </a:bodyPr>
          <a:lstStyle/>
          <a:p>
            <a:pPr algn="ctr"/>
            <a:r>
              <a:rPr kumimoji="1" lang="ja-JP" altLang="en-US" sz="2400" dirty="0"/>
              <a:t>再配達</a:t>
            </a:r>
            <a:r>
              <a:rPr lang="ja-JP" altLang="en-US" sz="2400" dirty="0"/>
              <a:t>状況確認</a:t>
            </a:r>
            <a:endParaRPr kumimoji="1" lang="ja-JP" altLang="en-US" sz="2400" dirty="0"/>
          </a:p>
        </p:txBody>
      </p:sp>
      <p:sp>
        <p:nvSpPr>
          <p:cNvPr id="6" name="角丸四角形吹き出し 5"/>
          <p:cNvSpPr/>
          <p:nvPr/>
        </p:nvSpPr>
        <p:spPr>
          <a:xfrm>
            <a:off x="2262804" y="2003409"/>
            <a:ext cx="2309372" cy="1329683"/>
          </a:xfrm>
          <a:prstGeom prst="wedgeRoundRectCallout">
            <a:avLst>
              <a:gd name="adj1" fmla="val -58810"/>
              <a:gd name="adj2" fmla="val -20728"/>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ja-JP" sz="2000" dirty="0">
                <a:solidFill>
                  <a:schemeClr val="tx1"/>
                </a:solidFill>
              </a:rPr>
              <a:t>予定日・時間帯を電子メール</a:t>
            </a:r>
            <a:r>
              <a:rPr lang="ja-JP" altLang="en-US" sz="2000" dirty="0">
                <a:solidFill>
                  <a:schemeClr val="tx1"/>
                </a:solidFill>
              </a:rPr>
              <a:t>で</a:t>
            </a:r>
            <a:r>
              <a:rPr lang="ja-JP" altLang="ja-JP" sz="2000" dirty="0">
                <a:solidFill>
                  <a:schemeClr val="tx1"/>
                </a:solidFill>
              </a:rPr>
              <a:t>通知</a:t>
            </a:r>
            <a:endParaRPr kumimoji="1" lang="ja-JP" altLang="en-US" sz="2000" dirty="0">
              <a:solidFill>
                <a:schemeClr val="tx1"/>
              </a:solidFill>
            </a:endParaRPr>
          </a:p>
        </p:txBody>
      </p:sp>
      <p:sp>
        <p:nvSpPr>
          <p:cNvPr id="30" name="角丸四角形吹き出し 29"/>
          <p:cNvSpPr/>
          <p:nvPr/>
        </p:nvSpPr>
        <p:spPr>
          <a:xfrm>
            <a:off x="2262805" y="3629584"/>
            <a:ext cx="2309372" cy="1175269"/>
          </a:xfrm>
          <a:prstGeom prst="wedgeRoundRectCallout">
            <a:avLst>
              <a:gd name="adj1" fmla="val -58810"/>
              <a:gd name="adj2" fmla="val -20728"/>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ja-JP" dirty="0">
                <a:solidFill>
                  <a:schemeClr val="tx1"/>
                </a:solidFill>
              </a:rPr>
              <a:t>荷物の到着や不在の通知</a:t>
            </a:r>
            <a:r>
              <a:rPr lang="ja-JP" altLang="en-US" dirty="0">
                <a:solidFill>
                  <a:schemeClr val="tx1"/>
                </a:solidFill>
              </a:rPr>
              <a:t>などが可</a:t>
            </a:r>
            <a:endParaRPr kumimoji="1" lang="ja-JP" altLang="en-US" dirty="0">
              <a:solidFill>
                <a:schemeClr val="tx1"/>
              </a:solidFill>
            </a:endParaRPr>
          </a:p>
        </p:txBody>
      </p:sp>
      <p:sp>
        <p:nvSpPr>
          <p:cNvPr id="31" name="角丸四角形吹き出し 30"/>
          <p:cNvSpPr/>
          <p:nvPr/>
        </p:nvSpPr>
        <p:spPr>
          <a:xfrm>
            <a:off x="6789107" y="2009613"/>
            <a:ext cx="2309372" cy="1329683"/>
          </a:xfrm>
          <a:prstGeom prst="wedgeRoundRectCallout">
            <a:avLst>
              <a:gd name="adj1" fmla="val -58810"/>
              <a:gd name="adj2" fmla="val -20728"/>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ja-JP" sz="2000" dirty="0">
                <a:solidFill>
                  <a:schemeClr val="tx1"/>
                </a:solidFill>
              </a:rPr>
              <a:t>予定日・時間帯を電子メール</a:t>
            </a:r>
            <a:r>
              <a:rPr lang="ja-JP" altLang="en-US" sz="2000" dirty="0">
                <a:solidFill>
                  <a:schemeClr val="tx1"/>
                </a:solidFill>
              </a:rPr>
              <a:t>で</a:t>
            </a:r>
            <a:r>
              <a:rPr lang="ja-JP" altLang="ja-JP" sz="2000" dirty="0">
                <a:solidFill>
                  <a:schemeClr val="tx1"/>
                </a:solidFill>
              </a:rPr>
              <a:t>通知</a:t>
            </a:r>
            <a:endParaRPr kumimoji="1" lang="ja-JP" altLang="en-US" sz="2000" dirty="0">
              <a:solidFill>
                <a:schemeClr val="tx1"/>
              </a:solidFill>
            </a:endParaRPr>
          </a:p>
        </p:txBody>
      </p:sp>
      <p:pic>
        <p:nvPicPr>
          <p:cNvPr id="11" name="グラフィックス 10" descr="日毎カレンダー"/>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609253" y="4958710"/>
            <a:ext cx="1058228" cy="1058228"/>
          </a:xfrm>
          <a:prstGeom prst="rect">
            <a:avLst/>
          </a:prstGeom>
        </p:spPr>
      </p:pic>
      <p:sp>
        <p:nvSpPr>
          <p:cNvPr id="19" name="テキスト ボックス 18"/>
          <p:cNvSpPr txBox="1"/>
          <p:nvPr/>
        </p:nvSpPr>
        <p:spPr>
          <a:xfrm>
            <a:off x="162222" y="5812914"/>
            <a:ext cx="1957587" cy="830997"/>
          </a:xfrm>
          <a:prstGeom prst="rect">
            <a:avLst/>
          </a:prstGeom>
          <a:noFill/>
        </p:spPr>
        <p:txBody>
          <a:bodyPr wrap="none" rtlCol="0">
            <a:spAutoFit/>
          </a:bodyPr>
          <a:lstStyle/>
          <a:p>
            <a:pPr algn="ctr"/>
            <a:r>
              <a:rPr kumimoji="1" lang="en-US" altLang="ja-JP" sz="2400" dirty="0"/>
              <a:t>My</a:t>
            </a:r>
            <a:r>
              <a:rPr kumimoji="1" lang="ja-JP" altLang="en-US" sz="2400" dirty="0"/>
              <a:t>カレンダー</a:t>
            </a:r>
            <a:endParaRPr kumimoji="1" lang="en-US" altLang="ja-JP" sz="2400" dirty="0"/>
          </a:p>
          <a:p>
            <a:pPr algn="ctr"/>
            <a:r>
              <a:rPr lang="ja-JP" altLang="en-US" sz="2400" dirty="0"/>
              <a:t>サービス</a:t>
            </a:r>
            <a:endParaRPr kumimoji="1" lang="ja-JP" altLang="en-US" sz="2400" dirty="0"/>
          </a:p>
        </p:txBody>
      </p:sp>
      <p:sp>
        <p:nvSpPr>
          <p:cNvPr id="33" name="角丸四角形吹き出し 32"/>
          <p:cNvSpPr/>
          <p:nvPr/>
        </p:nvSpPr>
        <p:spPr>
          <a:xfrm>
            <a:off x="2246832" y="5111427"/>
            <a:ext cx="2309372" cy="1329683"/>
          </a:xfrm>
          <a:prstGeom prst="wedgeRoundRectCallout">
            <a:avLst>
              <a:gd name="adj1" fmla="val -58810"/>
              <a:gd name="adj2" fmla="val -20728"/>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ja-JP" sz="2000" kern="0" dirty="0">
                <a:solidFill>
                  <a:srgbClr val="000000"/>
                </a:solidFill>
                <a:ea typeface="ＭＳ Ｐゴシック" panose="020B0600070205080204" pitchFamily="50" charset="-128"/>
                <a:cs typeface="Times New Roman" panose="02020603050405020304" pitchFamily="18" charset="0"/>
              </a:rPr>
              <a:t>受取り可な曜日・時間帯を指定</a:t>
            </a:r>
            <a:endParaRPr kumimoji="1" lang="ja-JP" altLang="en-US" sz="2000" dirty="0">
              <a:solidFill>
                <a:schemeClr val="tx1"/>
              </a:solidFill>
            </a:endParaRPr>
          </a:p>
        </p:txBody>
      </p:sp>
      <p:pic>
        <p:nvPicPr>
          <p:cNvPr id="9" name="グラフィックス 8" descr="トラック"/>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p:blipFill>
        <p:spPr>
          <a:xfrm>
            <a:off x="5223442" y="5134044"/>
            <a:ext cx="986314" cy="986314"/>
          </a:xfrm>
          <a:prstGeom prst="rect">
            <a:avLst/>
          </a:prstGeom>
        </p:spPr>
      </p:pic>
      <p:sp>
        <p:nvSpPr>
          <p:cNvPr id="10" name="テキスト ボックス 9"/>
          <p:cNvSpPr txBox="1"/>
          <p:nvPr/>
        </p:nvSpPr>
        <p:spPr>
          <a:xfrm>
            <a:off x="4854824" y="6027335"/>
            <a:ext cx="1723549" cy="461665"/>
          </a:xfrm>
          <a:prstGeom prst="rect">
            <a:avLst/>
          </a:prstGeom>
          <a:noFill/>
        </p:spPr>
        <p:txBody>
          <a:bodyPr wrap="none" rtlCol="0">
            <a:spAutoFit/>
          </a:bodyPr>
          <a:lstStyle/>
          <a:p>
            <a:r>
              <a:rPr kumimoji="1" lang="ja-JP" altLang="en-US" sz="2400" dirty="0"/>
              <a:t>営業所受取</a:t>
            </a:r>
          </a:p>
        </p:txBody>
      </p:sp>
      <p:sp>
        <p:nvSpPr>
          <p:cNvPr id="24" name="角丸四角形吹き出し 23"/>
          <p:cNvSpPr/>
          <p:nvPr/>
        </p:nvSpPr>
        <p:spPr>
          <a:xfrm>
            <a:off x="6789107" y="5136470"/>
            <a:ext cx="2309372" cy="1329683"/>
          </a:xfrm>
          <a:prstGeom prst="wedgeRoundRectCallout">
            <a:avLst>
              <a:gd name="adj1" fmla="val -58810"/>
              <a:gd name="adj2" fmla="val -20728"/>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ja-JP" sz="2000" dirty="0">
                <a:solidFill>
                  <a:schemeClr val="tx1"/>
                </a:solidFill>
              </a:rPr>
              <a:t>営業所にて荷物を</a:t>
            </a:r>
            <a:r>
              <a:rPr lang="ja-JP" altLang="ja-JP" sz="2000" dirty="0" smtClean="0">
                <a:solidFill>
                  <a:schemeClr val="tx1"/>
                </a:solidFill>
              </a:rPr>
              <a:t>受</a:t>
            </a:r>
            <a:r>
              <a:rPr lang="ja-JP" altLang="en-US" sz="2000" dirty="0" smtClean="0">
                <a:solidFill>
                  <a:schemeClr val="tx1"/>
                </a:solidFill>
              </a:rPr>
              <a:t>け</a:t>
            </a:r>
            <a:r>
              <a:rPr lang="ja-JP" altLang="ja-JP" sz="2000" dirty="0" smtClean="0">
                <a:solidFill>
                  <a:schemeClr val="tx1"/>
                </a:solidFill>
              </a:rPr>
              <a:t>取</a:t>
            </a:r>
            <a:r>
              <a:rPr lang="ja-JP" altLang="en-US" sz="2000" dirty="0" smtClean="0">
                <a:solidFill>
                  <a:schemeClr val="tx1"/>
                </a:solidFill>
              </a:rPr>
              <a:t>れ</a:t>
            </a:r>
            <a:r>
              <a:rPr lang="ja-JP" altLang="ja-JP" sz="2000" dirty="0" smtClean="0">
                <a:solidFill>
                  <a:schemeClr val="tx1"/>
                </a:solidFill>
              </a:rPr>
              <a:t>る</a:t>
            </a:r>
            <a:endParaRPr lang="ja-JP" altLang="ja-JP" sz="2000" kern="0" dirty="0">
              <a:solidFill>
                <a:schemeClr val="tx1"/>
              </a:solidFill>
              <a:ea typeface="ＭＳ Ｐゴシック" panose="020B0600070205080204" pitchFamily="50" charset="-128"/>
              <a:cs typeface="Times New Roman" panose="02020603050405020304" pitchFamily="18" charset="0"/>
            </a:endParaRPr>
          </a:p>
        </p:txBody>
      </p:sp>
      <p:pic>
        <p:nvPicPr>
          <p:cNvPr id="3" name="グラフィックス 2" descr="ストア"/>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tretch>
            <a:fillRect/>
          </a:stretch>
        </p:blipFill>
        <p:spPr>
          <a:xfrm>
            <a:off x="5216376" y="3520987"/>
            <a:ext cx="982576" cy="982576"/>
          </a:xfrm>
          <a:prstGeom prst="rect">
            <a:avLst/>
          </a:prstGeom>
        </p:spPr>
      </p:pic>
      <p:sp>
        <p:nvSpPr>
          <p:cNvPr id="4" name="テキスト ボックス 3"/>
          <p:cNvSpPr txBox="1"/>
          <p:nvPr/>
        </p:nvSpPr>
        <p:spPr>
          <a:xfrm>
            <a:off x="4778563" y="4472235"/>
            <a:ext cx="1858201" cy="461665"/>
          </a:xfrm>
          <a:prstGeom prst="rect">
            <a:avLst/>
          </a:prstGeom>
          <a:noFill/>
        </p:spPr>
        <p:txBody>
          <a:bodyPr wrap="none" rtlCol="0">
            <a:spAutoFit/>
          </a:bodyPr>
          <a:lstStyle/>
          <a:p>
            <a:r>
              <a:rPr kumimoji="1" lang="ja-JP" altLang="en-US" sz="2400" dirty="0"/>
              <a:t>コンビニ受取</a:t>
            </a:r>
          </a:p>
        </p:txBody>
      </p:sp>
      <p:sp>
        <p:nvSpPr>
          <p:cNvPr id="25" name="角丸四角形吹き出し 24"/>
          <p:cNvSpPr/>
          <p:nvPr/>
        </p:nvSpPr>
        <p:spPr>
          <a:xfrm>
            <a:off x="6789107" y="3570126"/>
            <a:ext cx="2309372" cy="1329683"/>
          </a:xfrm>
          <a:prstGeom prst="wedgeRoundRectCallout">
            <a:avLst>
              <a:gd name="adj1" fmla="val -58810"/>
              <a:gd name="adj2" fmla="val -20728"/>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ja-JP" sz="2000" dirty="0">
                <a:solidFill>
                  <a:schemeClr val="tx1"/>
                </a:solidFill>
              </a:rPr>
              <a:t>コンビニにて荷物を</a:t>
            </a:r>
            <a:r>
              <a:rPr lang="ja-JP" altLang="ja-JP" sz="2000" dirty="0" smtClean="0">
                <a:solidFill>
                  <a:schemeClr val="tx1"/>
                </a:solidFill>
              </a:rPr>
              <a:t>受</a:t>
            </a:r>
            <a:r>
              <a:rPr lang="ja-JP" altLang="en-US" sz="2000" dirty="0" smtClean="0">
                <a:solidFill>
                  <a:schemeClr val="tx1"/>
                </a:solidFill>
              </a:rPr>
              <a:t>け</a:t>
            </a:r>
            <a:r>
              <a:rPr lang="ja-JP" altLang="ja-JP" sz="2000" dirty="0" smtClean="0">
                <a:solidFill>
                  <a:schemeClr val="tx1"/>
                </a:solidFill>
              </a:rPr>
              <a:t>取</a:t>
            </a:r>
            <a:r>
              <a:rPr lang="ja-JP" altLang="en-US" sz="2000" dirty="0" smtClean="0">
                <a:solidFill>
                  <a:schemeClr val="tx1"/>
                </a:solidFill>
              </a:rPr>
              <a:t>れ</a:t>
            </a:r>
            <a:r>
              <a:rPr lang="ja-JP" altLang="ja-JP" sz="2000" dirty="0" smtClean="0">
                <a:solidFill>
                  <a:schemeClr val="tx1"/>
                </a:solidFill>
              </a:rPr>
              <a:t>る</a:t>
            </a:r>
            <a:endParaRPr kumimoji="1" lang="ja-JP" altLang="en-US" sz="2000" dirty="0">
              <a:solidFill>
                <a:schemeClr val="tx1"/>
              </a:solidFill>
            </a:endParaRPr>
          </a:p>
        </p:txBody>
      </p:sp>
    </p:spTree>
    <p:extLst>
      <p:ext uri="{BB962C8B-B14F-4D97-AF65-F5344CB8AC3E}">
        <p14:creationId xmlns:p14="http://schemas.microsoft.com/office/powerpoint/2010/main" val="3222989448"/>
      </p:ext>
    </p:extLst>
  </p:cSld>
  <p:clrMapOvr>
    <a:masterClrMapping/>
  </p:clrMapOvr>
  <p:transition xmlns:p14="http://schemas.microsoft.com/office/powerpoint/2010/main" spd="slow" advTm="8541"/>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0" grpId="0" animBg="1"/>
      <p:bldP spid="31" grpId="0" animBg="1"/>
      <p:bldP spid="33" grpId="0" animBg="1"/>
      <p:bldP spid="24" grpId="0" animBg="1"/>
      <p:bldP spid="2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アンケート①</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39</a:t>
            </a:fld>
            <a:endParaRPr lang="en-US" altLang="ja-JP"/>
          </a:p>
        </p:txBody>
      </p:sp>
      <p:grpSp>
        <p:nvGrpSpPr>
          <p:cNvPr id="4" name="グループ化 3"/>
          <p:cNvGrpSpPr/>
          <p:nvPr/>
        </p:nvGrpSpPr>
        <p:grpSpPr>
          <a:xfrm>
            <a:off x="751710" y="5180651"/>
            <a:ext cx="8552751" cy="1200329"/>
            <a:chOff x="755753" y="4880490"/>
            <a:chExt cx="8552751" cy="1200329"/>
          </a:xfrm>
        </p:grpSpPr>
        <p:sp>
          <p:nvSpPr>
            <p:cNvPr id="14" name="正方形/長方形 13"/>
            <p:cNvSpPr/>
            <p:nvPr/>
          </p:nvSpPr>
          <p:spPr>
            <a:xfrm>
              <a:off x="755753" y="4978679"/>
              <a:ext cx="1127613" cy="5847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814978" y="4880490"/>
              <a:ext cx="8493526" cy="1200329"/>
            </a:xfrm>
            <a:prstGeom prst="rect">
              <a:avLst/>
            </a:prstGeom>
            <a:noFill/>
          </p:spPr>
          <p:txBody>
            <a:bodyPr wrap="square" rtlCol="0">
              <a:spAutoFit/>
            </a:bodyPr>
            <a:lstStyle/>
            <a:p>
              <a:r>
                <a:rPr kumimoji="1" lang="ja-JP" altLang="en-US" sz="3200" b="1" dirty="0"/>
                <a:t>対象</a:t>
              </a:r>
              <a:r>
                <a:rPr kumimoji="1" lang="ja-JP" altLang="en-US" sz="4000" b="1" dirty="0"/>
                <a:t>　</a:t>
              </a:r>
              <a:r>
                <a:rPr kumimoji="1" lang="ja-JP" altLang="en-US" sz="3200" dirty="0"/>
                <a:t>筑波大学</a:t>
              </a:r>
              <a:r>
                <a:rPr lang="ja-JP" altLang="en-US" sz="3200" dirty="0"/>
                <a:t>（二年生以上）</a:t>
              </a:r>
              <a:r>
                <a:rPr kumimoji="1" lang="ja-JP" altLang="en-US" sz="3200" dirty="0"/>
                <a:t>、大学院生</a:t>
              </a:r>
              <a:endParaRPr kumimoji="1" lang="en-US" altLang="ja-JP" sz="3200" dirty="0"/>
            </a:p>
            <a:p>
              <a:r>
                <a:rPr lang="ja-JP" altLang="en-US" sz="3200" dirty="0"/>
                <a:t>　　　　 </a:t>
              </a:r>
              <a:r>
                <a:rPr kumimoji="1" lang="en-US" altLang="ja-JP" sz="3200" b="1" dirty="0"/>
                <a:t>200</a:t>
              </a:r>
              <a:r>
                <a:rPr kumimoji="1" lang="ja-JP" altLang="en-US" sz="3200" b="1" dirty="0"/>
                <a:t>人</a:t>
              </a:r>
              <a:endParaRPr kumimoji="1" lang="ja-JP" altLang="en-US" sz="2800" b="1" dirty="0"/>
            </a:p>
          </p:txBody>
        </p:sp>
      </p:grpSp>
      <p:grpSp>
        <p:nvGrpSpPr>
          <p:cNvPr id="2" name="グループ化 1"/>
          <p:cNvGrpSpPr/>
          <p:nvPr/>
        </p:nvGrpSpPr>
        <p:grpSpPr>
          <a:xfrm>
            <a:off x="755753" y="3145460"/>
            <a:ext cx="4246838" cy="597270"/>
            <a:chOff x="755753" y="3658998"/>
            <a:chExt cx="4246838" cy="597270"/>
          </a:xfrm>
        </p:grpSpPr>
        <p:sp>
          <p:nvSpPr>
            <p:cNvPr id="13" name="正方形/長方形 12"/>
            <p:cNvSpPr/>
            <p:nvPr/>
          </p:nvSpPr>
          <p:spPr>
            <a:xfrm>
              <a:off x="755753" y="3658998"/>
              <a:ext cx="1127613" cy="5847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814978" y="3671493"/>
              <a:ext cx="4187613" cy="584775"/>
            </a:xfrm>
            <a:prstGeom prst="rect">
              <a:avLst/>
            </a:prstGeom>
            <a:noFill/>
          </p:spPr>
          <p:txBody>
            <a:bodyPr wrap="square" rtlCol="0">
              <a:spAutoFit/>
            </a:bodyPr>
            <a:lstStyle/>
            <a:p>
              <a:r>
                <a:rPr kumimoji="1" lang="ja-JP" altLang="en-US" sz="3200" b="1" dirty="0"/>
                <a:t>方法</a:t>
              </a:r>
              <a:r>
                <a:rPr lang="ja-JP" altLang="en-US" sz="3200" b="1" dirty="0"/>
                <a:t> </a:t>
              </a:r>
              <a:r>
                <a:rPr kumimoji="1" lang="ja-JP" altLang="en-US" sz="3200" b="1" dirty="0"/>
                <a:t>　</a:t>
              </a:r>
              <a:r>
                <a:rPr kumimoji="1" lang="ja-JP" altLang="en-US" sz="3200" dirty="0"/>
                <a:t>質問紙調査</a:t>
              </a:r>
            </a:p>
          </p:txBody>
        </p:sp>
      </p:grpSp>
      <p:sp>
        <p:nvSpPr>
          <p:cNvPr id="3" name="正方形/長方形 2"/>
          <p:cNvSpPr/>
          <p:nvPr/>
        </p:nvSpPr>
        <p:spPr>
          <a:xfrm>
            <a:off x="755753" y="1477611"/>
            <a:ext cx="1127613" cy="5847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808004" y="1465116"/>
            <a:ext cx="1127613" cy="584775"/>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r>
              <a:rPr lang="ja-JP" altLang="en-US" sz="3200" b="1" dirty="0"/>
              <a:t>目的</a:t>
            </a:r>
            <a:r>
              <a:rPr lang="ja-JP" altLang="en-US" sz="2800" b="1" dirty="0"/>
              <a:t>　　</a:t>
            </a:r>
            <a:r>
              <a:rPr lang="en-US" altLang="ja-JP" sz="2800" b="1" dirty="0"/>
              <a:t> </a:t>
            </a:r>
          </a:p>
        </p:txBody>
      </p:sp>
      <p:sp>
        <p:nvSpPr>
          <p:cNvPr id="12" name="正方形/長方形 11"/>
          <p:cNvSpPr/>
          <p:nvPr/>
        </p:nvSpPr>
        <p:spPr>
          <a:xfrm>
            <a:off x="2052000" y="1477611"/>
            <a:ext cx="6985121" cy="1569660"/>
          </a:xfrm>
          <a:prstGeom prst="rect">
            <a:avLst/>
          </a:prstGeom>
        </p:spPr>
        <p:txBody>
          <a:bodyPr wrap="square">
            <a:spAutoFit/>
          </a:bodyPr>
          <a:lstStyle/>
          <a:p>
            <a:r>
              <a:rPr lang="en-US" altLang="ja-JP" sz="3200" b="1" dirty="0"/>
              <a:t>A</a:t>
            </a:r>
            <a:r>
              <a:rPr lang="ja-JP" altLang="en-US" sz="3200" b="1" dirty="0"/>
              <a:t>：</a:t>
            </a:r>
            <a:r>
              <a:rPr lang="ja-JP" altLang="en-US" sz="3200" dirty="0"/>
              <a:t>学生の実態把握</a:t>
            </a:r>
            <a:endParaRPr lang="en-US" altLang="ja-JP" sz="3200" dirty="0"/>
          </a:p>
          <a:p>
            <a:r>
              <a:rPr lang="en-US" altLang="ja-JP" sz="3200" b="1" dirty="0"/>
              <a:t>B</a:t>
            </a:r>
            <a:r>
              <a:rPr lang="ja-JP" altLang="en-US" sz="3200" b="1" dirty="0"/>
              <a:t>：</a:t>
            </a:r>
            <a:r>
              <a:rPr lang="ja-JP" altLang="en-US" sz="3200" dirty="0"/>
              <a:t>新サービスへの活用</a:t>
            </a:r>
            <a:endParaRPr lang="en-US" altLang="ja-JP" sz="3200" dirty="0"/>
          </a:p>
          <a:p>
            <a:r>
              <a:rPr lang="en-US" altLang="ja-JP" sz="3200" b="1" dirty="0"/>
              <a:t>C</a:t>
            </a:r>
            <a:r>
              <a:rPr lang="ja-JP" altLang="en-US" sz="3200" b="1" dirty="0"/>
              <a:t>：</a:t>
            </a:r>
            <a:r>
              <a:rPr lang="ja-JP" altLang="en-US" sz="3200" dirty="0"/>
              <a:t>コミュニケーションツールへの活用</a:t>
            </a:r>
          </a:p>
        </p:txBody>
      </p:sp>
      <p:grpSp>
        <p:nvGrpSpPr>
          <p:cNvPr id="15" name="グループ化 14"/>
          <p:cNvGrpSpPr/>
          <p:nvPr/>
        </p:nvGrpSpPr>
        <p:grpSpPr>
          <a:xfrm>
            <a:off x="755753" y="4202091"/>
            <a:ext cx="4896247" cy="597270"/>
            <a:chOff x="755753" y="3658998"/>
            <a:chExt cx="4896247" cy="597270"/>
          </a:xfrm>
        </p:grpSpPr>
        <p:sp>
          <p:nvSpPr>
            <p:cNvPr id="16" name="正方形/長方形 15"/>
            <p:cNvSpPr/>
            <p:nvPr/>
          </p:nvSpPr>
          <p:spPr>
            <a:xfrm>
              <a:off x="755753" y="3658998"/>
              <a:ext cx="1127613" cy="5847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814978" y="3671493"/>
              <a:ext cx="4837022" cy="584775"/>
            </a:xfrm>
            <a:prstGeom prst="rect">
              <a:avLst/>
            </a:prstGeom>
            <a:noFill/>
          </p:spPr>
          <p:txBody>
            <a:bodyPr wrap="square" rtlCol="0">
              <a:spAutoFit/>
            </a:bodyPr>
            <a:lstStyle/>
            <a:p>
              <a:r>
                <a:rPr lang="ja-JP" altLang="en-US" sz="3200" b="1"/>
                <a:t>日時 </a:t>
              </a:r>
              <a:r>
                <a:rPr kumimoji="1" lang="ja-JP" altLang="en-US" sz="3200" b="1"/>
                <a:t>　</a:t>
              </a:r>
              <a:r>
                <a:rPr lang="en-US" altLang="ja-JP" sz="3200" dirty="0"/>
                <a:t>2017/05/08</a:t>
              </a:r>
              <a:r>
                <a:rPr lang="ja-JP" altLang="en-US" sz="3200" dirty="0"/>
                <a:t>～</a:t>
              </a:r>
              <a:r>
                <a:rPr lang="en-US" altLang="ja-JP" sz="3200" dirty="0"/>
                <a:t>05/11</a:t>
              </a:r>
              <a:endParaRPr kumimoji="1" lang="ja-JP" altLang="en-US" sz="3200" dirty="0"/>
            </a:p>
          </p:txBody>
        </p:sp>
      </p:grpSp>
    </p:spTree>
    <p:extLst>
      <p:ext uri="{BB962C8B-B14F-4D97-AF65-F5344CB8AC3E}">
        <p14:creationId xmlns:p14="http://schemas.microsoft.com/office/powerpoint/2010/main" val="4070274994"/>
      </p:ext>
    </p:extLst>
  </p:cSld>
  <p:clrMapOvr>
    <a:masterClrMapping/>
  </p:clrMapOvr>
  <p:transition xmlns:p14="http://schemas.microsoft.com/office/powerpoint/2010/main" spd="slow" advTm="8541"/>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82" name="Group 2"/>
          <p:cNvGrpSpPr>
            <a:grpSpLocks/>
          </p:cNvGrpSpPr>
          <p:nvPr/>
        </p:nvGrpSpPr>
        <p:grpSpPr bwMode="auto">
          <a:xfrm>
            <a:off x="0" y="0"/>
            <a:ext cx="9144000" cy="6858000"/>
            <a:chOff x="0" y="0"/>
            <a:chExt cx="5760" cy="663"/>
          </a:xfrm>
        </p:grpSpPr>
        <p:sp>
          <p:nvSpPr>
            <p:cNvPr id="276485"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6486"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6483" name="Rectangle 5"/>
          <p:cNvSpPr>
            <a:spLocks noGrp="1" noChangeArrowheads="1"/>
          </p:cNvSpPr>
          <p:nvPr>
            <p:ph type="title"/>
          </p:nvPr>
        </p:nvSpPr>
        <p:spPr>
          <a:xfrm>
            <a:off x="611188" y="2636838"/>
            <a:ext cx="8229600" cy="922337"/>
          </a:xfrm>
        </p:spPr>
        <p:txBody>
          <a:bodyPr/>
          <a:lstStyle/>
          <a:p>
            <a:pPr eaLnBrk="1" hangingPunct="1"/>
            <a:r>
              <a:rPr lang="ja-JP" altLang="en-US" sz="4800" dirty="0">
                <a:solidFill>
                  <a:schemeClr val="bg1"/>
                </a:solidFill>
              </a:rPr>
              <a:t>なぜ</a:t>
            </a:r>
            <a:r>
              <a:rPr lang="ja-JP" altLang="en-US" sz="6000" b="1" dirty="0">
                <a:solidFill>
                  <a:schemeClr val="bg1"/>
                </a:solidFill>
              </a:rPr>
              <a:t>今</a:t>
            </a:r>
            <a:r>
              <a:rPr lang="ja-JP" altLang="en-US" sz="4800" dirty="0">
                <a:solidFill>
                  <a:schemeClr val="bg1"/>
                </a:solidFill>
              </a:rPr>
              <a:t>、再配達か</a:t>
            </a:r>
            <a:endParaRPr lang="en-US" altLang="ja-JP" sz="4800" dirty="0">
              <a:solidFill>
                <a:schemeClr val="bg1"/>
              </a:solidFill>
            </a:endParaRPr>
          </a:p>
        </p:txBody>
      </p:sp>
      <p:sp>
        <p:nvSpPr>
          <p:cNvPr id="276484"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80B5743-2D09-4AA1-BBF9-497DE4DE14F7}" type="slidenum">
              <a:rPr lang="ja-JP" altLang="en-US" smtClean="0"/>
              <a:pPr/>
              <a:t>4</a:t>
            </a:fld>
            <a:endParaRPr lang="en-US" altLang="ja-JP"/>
          </a:p>
        </p:txBody>
      </p:sp>
    </p:spTree>
    <p:extLst>
      <p:ext uri="{BB962C8B-B14F-4D97-AF65-F5344CB8AC3E}">
        <p14:creationId xmlns:p14="http://schemas.microsoft.com/office/powerpoint/2010/main" val="2950432127"/>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advTm="5584"/>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アンケート①</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40</a:t>
            </a:fld>
            <a:endParaRPr lang="en-US" altLang="ja-JP" dirty="0"/>
          </a:p>
        </p:txBody>
      </p:sp>
      <p:sp>
        <p:nvSpPr>
          <p:cNvPr id="4" name="正方形/長方形 3"/>
          <p:cNvSpPr/>
          <p:nvPr/>
        </p:nvSpPr>
        <p:spPr>
          <a:xfrm>
            <a:off x="433814" y="5589000"/>
            <a:ext cx="5183687" cy="1015663"/>
          </a:xfrm>
          <a:prstGeom prst="rect">
            <a:avLst/>
          </a:prstGeom>
        </p:spPr>
        <p:txBody>
          <a:bodyPr wrap="square">
            <a:spAutoFit/>
          </a:bodyPr>
          <a:lstStyle/>
          <a:p>
            <a:r>
              <a:rPr lang="en-US" altLang="ja-JP" sz="2000" b="1" dirty="0"/>
              <a:t>A</a:t>
            </a:r>
            <a:r>
              <a:rPr lang="ja-JP" altLang="en-US" sz="2000" b="1" dirty="0"/>
              <a:t>：</a:t>
            </a:r>
            <a:r>
              <a:rPr lang="ja-JP" altLang="en-US" sz="2000" dirty="0"/>
              <a:t>学生の実態把握</a:t>
            </a:r>
            <a:endParaRPr lang="en-US" altLang="ja-JP" sz="2000" dirty="0"/>
          </a:p>
          <a:p>
            <a:r>
              <a:rPr lang="en-US" altLang="ja-JP" sz="2000" b="1" dirty="0"/>
              <a:t>B</a:t>
            </a:r>
            <a:r>
              <a:rPr lang="ja-JP" altLang="en-US" sz="2000" b="1" dirty="0"/>
              <a:t>：</a:t>
            </a:r>
            <a:r>
              <a:rPr lang="ja-JP" altLang="en-US" sz="2000" dirty="0"/>
              <a:t>新サービスへの活用</a:t>
            </a:r>
            <a:endParaRPr lang="en-US" altLang="ja-JP" sz="2000" dirty="0"/>
          </a:p>
          <a:p>
            <a:r>
              <a:rPr lang="en-US" altLang="ja-JP" sz="2000" b="1" dirty="0"/>
              <a:t>C</a:t>
            </a:r>
            <a:r>
              <a:rPr lang="ja-JP" altLang="en-US" sz="2000" b="1" dirty="0"/>
              <a:t>：</a:t>
            </a:r>
            <a:r>
              <a:rPr lang="ja-JP" altLang="en-US" sz="2000" dirty="0"/>
              <a:t>コミュニケーションツールへの活用</a:t>
            </a:r>
          </a:p>
        </p:txBody>
      </p:sp>
      <p:graphicFrame>
        <p:nvGraphicFramePr>
          <p:cNvPr id="10" name="表 9"/>
          <p:cNvGraphicFramePr>
            <a:graphicFrameLocks noGrp="1"/>
          </p:cNvGraphicFramePr>
          <p:nvPr>
            <p:extLst>
              <p:ext uri="{D42A27DB-BD31-4B8C-83A1-F6EECF244321}">
                <p14:modId xmlns:p14="http://schemas.microsoft.com/office/powerpoint/2010/main" val="1143028449"/>
              </p:ext>
            </p:extLst>
          </p:nvPr>
        </p:nvGraphicFramePr>
        <p:xfrm>
          <a:off x="433814" y="1430678"/>
          <a:ext cx="8298598" cy="4094816"/>
        </p:xfrm>
        <a:graphic>
          <a:graphicData uri="http://schemas.openxmlformats.org/drawingml/2006/table">
            <a:tbl>
              <a:tblPr firstRow="1" bandRow="1">
                <a:tableStyleId>{5940675A-B579-460E-94D1-54222C63F5DA}</a:tableStyleId>
              </a:tblPr>
              <a:tblGrid>
                <a:gridCol w="3452686">
                  <a:extLst>
                    <a:ext uri="{9D8B030D-6E8A-4147-A177-3AD203B41FA5}">
                      <a16:colId xmlns="" xmlns:a16="http://schemas.microsoft.com/office/drawing/2014/main" val="1647784525"/>
                    </a:ext>
                  </a:extLst>
                </a:gridCol>
                <a:gridCol w="420000">
                  <a:extLst>
                    <a:ext uri="{9D8B030D-6E8A-4147-A177-3AD203B41FA5}">
                      <a16:colId xmlns="" xmlns:a16="http://schemas.microsoft.com/office/drawing/2014/main" val="3808826084"/>
                    </a:ext>
                  </a:extLst>
                </a:gridCol>
                <a:gridCol w="420000">
                  <a:extLst>
                    <a:ext uri="{9D8B030D-6E8A-4147-A177-3AD203B41FA5}">
                      <a16:colId xmlns="" xmlns:a16="http://schemas.microsoft.com/office/drawing/2014/main" val="340103133"/>
                    </a:ext>
                  </a:extLst>
                </a:gridCol>
                <a:gridCol w="420000">
                  <a:extLst>
                    <a:ext uri="{9D8B030D-6E8A-4147-A177-3AD203B41FA5}">
                      <a16:colId xmlns="" xmlns:a16="http://schemas.microsoft.com/office/drawing/2014/main" val="2891966125"/>
                    </a:ext>
                  </a:extLst>
                </a:gridCol>
                <a:gridCol w="3585912">
                  <a:extLst>
                    <a:ext uri="{9D8B030D-6E8A-4147-A177-3AD203B41FA5}">
                      <a16:colId xmlns="" xmlns:a16="http://schemas.microsoft.com/office/drawing/2014/main" val="4105215668"/>
                    </a:ext>
                  </a:extLst>
                </a:gridCol>
              </a:tblGrid>
              <a:tr h="406635">
                <a:tc>
                  <a:txBody>
                    <a:bodyPr/>
                    <a:lstStyle/>
                    <a:p>
                      <a:pPr algn="ctr"/>
                      <a:r>
                        <a:rPr kumimoji="1" lang="ja-JP" altLang="en-US" sz="1800" b="1" dirty="0"/>
                        <a:t>項目</a:t>
                      </a:r>
                      <a:endParaRPr kumimoji="1" lang="ja-JP" altLang="en-US" sz="2000" b="1" dirty="0"/>
                    </a:p>
                  </a:txBody>
                  <a:tcPr/>
                </a:tc>
                <a:tc gridSpan="3">
                  <a:txBody>
                    <a:bodyPr/>
                    <a:lstStyle/>
                    <a:p>
                      <a:pPr algn="ctr"/>
                      <a:r>
                        <a:rPr kumimoji="1" lang="ja-JP" altLang="en-US" sz="1800" b="1" dirty="0"/>
                        <a:t>目的</a:t>
                      </a:r>
                    </a:p>
                  </a:txBody>
                  <a:tcPr/>
                </a:tc>
                <a:tc hMerge="1">
                  <a:txBody>
                    <a:bodyPr/>
                    <a:lstStyle/>
                    <a:p>
                      <a:endParaRPr kumimoji="1" lang="ja-JP" altLang="en-US" dirty="0"/>
                    </a:p>
                  </a:txBody>
                  <a:tcPr/>
                </a:tc>
                <a:tc hMerge="1">
                  <a:txBody>
                    <a:bodyPr/>
                    <a:lstStyle/>
                    <a:p>
                      <a:endParaRPr kumimoji="1" lang="ja-JP" altLang="en-US" dirty="0"/>
                    </a:p>
                  </a:txBody>
                  <a:tcPr/>
                </a:tc>
                <a:tc>
                  <a:txBody>
                    <a:bodyPr/>
                    <a:lstStyle/>
                    <a:p>
                      <a:pPr algn="ctr"/>
                      <a:r>
                        <a:rPr kumimoji="1" lang="ja-JP" altLang="en-US" sz="1800" b="1" dirty="0"/>
                        <a:t>質問例</a:t>
                      </a:r>
                    </a:p>
                  </a:txBody>
                  <a:tcPr/>
                </a:tc>
                <a:extLst>
                  <a:ext uri="{0D108BD9-81ED-4DB2-BD59-A6C34878D82A}">
                    <a16:rowId xmlns="" xmlns:a16="http://schemas.microsoft.com/office/drawing/2014/main" val="4021847756"/>
                  </a:ext>
                </a:extLst>
              </a:tr>
              <a:tr h="526883">
                <a:tc>
                  <a:txBody>
                    <a:bodyPr/>
                    <a:lstStyle/>
                    <a:p>
                      <a:r>
                        <a:rPr kumimoji="1" lang="ja-JP" altLang="en-US" sz="2000" b="1" dirty="0"/>
                        <a:t>１．</a:t>
                      </a:r>
                      <a:r>
                        <a:rPr kumimoji="1" lang="ja-JP" altLang="en-US" sz="2000" b="1" dirty="0">
                          <a:solidFill>
                            <a:schemeClr val="tx1"/>
                          </a:solidFill>
                        </a:rPr>
                        <a:t>基礎情報</a:t>
                      </a:r>
                    </a:p>
                  </a:txBody>
                  <a:tcPr anchor="ctr">
                    <a:noFill/>
                  </a:tcPr>
                </a:tc>
                <a:tc>
                  <a:txBody>
                    <a:bodyPr/>
                    <a:lstStyle/>
                    <a:p>
                      <a:pPr algn="ctr"/>
                      <a:r>
                        <a:rPr kumimoji="1" lang="en-US" altLang="ja-JP" sz="2400" dirty="0"/>
                        <a:t>A</a:t>
                      </a:r>
                      <a:endParaRPr kumimoji="1" lang="ja-JP" altLang="en-US" sz="2400" dirty="0"/>
                    </a:p>
                  </a:txBody>
                  <a:tcPr anchor="ctr">
                    <a:solidFill>
                      <a:srgbClr val="FF7963"/>
                    </a:solidFill>
                  </a:tcPr>
                </a:tc>
                <a:tc>
                  <a:txBody>
                    <a:bodyPr/>
                    <a:lstStyle/>
                    <a:p>
                      <a:pPr algn="ctr"/>
                      <a:endParaRPr kumimoji="1" lang="ja-JP" altLang="en-US" sz="2400" dirty="0"/>
                    </a:p>
                  </a:txBody>
                  <a:tcPr anchor="ctr"/>
                </a:tc>
                <a:tc>
                  <a:txBody>
                    <a:bodyPr/>
                    <a:lstStyle/>
                    <a:p>
                      <a:pPr algn="ctr"/>
                      <a:r>
                        <a:rPr kumimoji="1" lang="en-US" altLang="ja-JP" sz="2400" dirty="0"/>
                        <a:t>C</a:t>
                      </a:r>
                      <a:endParaRPr kumimoji="1" lang="ja-JP" altLang="en-US" sz="2400" dirty="0"/>
                    </a:p>
                  </a:txBody>
                  <a:tcPr anchor="ctr">
                    <a:solidFill>
                      <a:schemeClr val="accent1">
                        <a:lumMod val="75000"/>
                      </a:schemeClr>
                    </a:solidFill>
                  </a:tcPr>
                </a:tc>
                <a:tc>
                  <a:txBody>
                    <a:bodyPr/>
                    <a:lstStyle/>
                    <a:p>
                      <a:pPr algn="l"/>
                      <a:r>
                        <a:rPr kumimoji="1" lang="ja-JP" altLang="en-US" sz="1800" dirty="0"/>
                        <a:t>一人暮らしか否か、住まい</a:t>
                      </a:r>
                    </a:p>
                  </a:txBody>
                  <a:tcPr anchor="ctr">
                    <a:noFill/>
                  </a:tcPr>
                </a:tc>
                <a:extLst>
                  <a:ext uri="{0D108BD9-81ED-4DB2-BD59-A6C34878D82A}">
                    <a16:rowId xmlns="" xmlns:a16="http://schemas.microsoft.com/office/drawing/2014/main" val="3039277964"/>
                  </a:ext>
                </a:extLst>
              </a:tr>
              <a:tr h="526883">
                <a:tc>
                  <a:txBody>
                    <a:bodyPr/>
                    <a:lstStyle/>
                    <a:p>
                      <a:r>
                        <a:rPr kumimoji="1" lang="ja-JP" altLang="en-US" sz="2000" b="1" dirty="0"/>
                        <a:t>２．宅配サービス</a:t>
                      </a:r>
                      <a:r>
                        <a:rPr kumimoji="1" lang="ja-JP" altLang="en-US" sz="1800" b="1" dirty="0"/>
                        <a:t>について</a:t>
                      </a:r>
                      <a:endParaRPr kumimoji="1" lang="ja-JP" altLang="en-US" sz="2000" b="1" dirty="0"/>
                    </a:p>
                  </a:txBody>
                  <a:tcPr anchor="ctr">
                    <a:noFill/>
                  </a:tcPr>
                </a:tc>
                <a:tc>
                  <a:txBody>
                    <a:bodyPr/>
                    <a:lstStyle/>
                    <a:p>
                      <a:pPr algn="ctr"/>
                      <a:r>
                        <a:rPr kumimoji="1" lang="en-US" altLang="ja-JP" sz="2400" dirty="0"/>
                        <a:t>A</a:t>
                      </a:r>
                      <a:endParaRPr kumimoji="1" lang="ja-JP" altLang="en-US" sz="2400" dirty="0"/>
                    </a:p>
                  </a:txBody>
                  <a:tcPr anchor="ctr">
                    <a:solidFill>
                      <a:srgbClr val="FF7963"/>
                    </a:solidFill>
                  </a:tcPr>
                </a:tc>
                <a:tc>
                  <a:txBody>
                    <a:bodyPr/>
                    <a:lstStyle/>
                    <a:p>
                      <a:pPr algn="ctr"/>
                      <a:r>
                        <a:rPr kumimoji="1" lang="en-US" altLang="ja-JP" sz="2400" dirty="0"/>
                        <a:t>B</a:t>
                      </a:r>
                      <a:endParaRPr kumimoji="1" lang="ja-JP" altLang="en-US" sz="2400" dirty="0"/>
                    </a:p>
                  </a:txBody>
                  <a:tcPr anchor="ctr">
                    <a:solidFill>
                      <a:srgbClr val="99CC00"/>
                    </a:solidFill>
                  </a:tcPr>
                </a:tc>
                <a:tc>
                  <a:txBody>
                    <a:bodyPr/>
                    <a:lstStyle/>
                    <a:p>
                      <a:pPr algn="ctr"/>
                      <a:r>
                        <a:rPr kumimoji="1" lang="en-US" altLang="ja-JP" sz="2400" dirty="0"/>
                        <a:t>C</a:t>
                      </a:r>
                      <a:endParaRPr kumimoji="1" lang="ja-JP" altLang="en-US" sz="2400" dirty="0"/>
                    </a:p>
                  </a:txBody>
                  <a:tcPr anchor="ctr">
                    <a:solidFill>
                      <a:schemeClr val="accent1">
                        <a:lumMod val="75000"/>
                      </a:schemeClr>
                    </a:solidFill>
                  </a:tcPr>
                </a:tc>
                <a:tc>
                  <a:txBody>
                    <a:bodyPr/>
                    <a:lstStyle/>
                    <a:p>
                      <a:pPr algn="l"/>
                      <a:r>
                        <a:rPr kumimoji="1" lang="ja-JP" altLang="en-US" sz="2000" dirty="0"/>
                        <a:t>利用の有無、頻度</a:t>
                      </a:r>
                    </a:p>
                  </a:txBody>
                  <a:tcPr anchor="ctr">
                    <a:noFill/>
                  </a:tcPr>
                </a:tc>
                <a:extLst>
                  <a:ext uri="{0D108BD9-81ED-4DB2-BD59-A6C34878D82A}">
                    <a16:rowId xmlns="" xmlns:a16="http://schemas.microsoft.com/office/drawing/2014/main" val="3217114988"/>
                  </a:ext>
                </a:extLst>
              </a:tr>
              <a:tr h="526883">
                <a:tc>
                  <a:txBody>
                    <a:bodyPr/>
                    <a:lstStyle/>
                    <a:p>
                      <a:r>
                        <a:rPr kumimoji="1" lang="ja-JP" altLang="en-US" sz="2000" b="1" dirty="0"/>
                        <a:t>３．再配達</a:t>
                      </a:r>
                      <a:r>
                        <a:rPr kumimoji="1" lang="ja-JP" altLang="en-US" sz="1800" b="1" dirty="0"/>
                        <a:t>について</a:t>
                      </a:r>
                      <a:endParaRPr kumimoji="1" lang="ja-JP" altLang="en-US" sz="2000" b="1" dirty="0"/>
                    </a:p>
                  </a:txBody>
                  <a:tcPr anchor="ctr"/>
                </a:tc>
                <a:tc>
                  <a:txBody>
                    <a:bodyPr/>
                    <a:lstStyle/>
                    <a:p>
                      <a:pPr algn="ctr"/>
                      <a:r>
                        <a:rPr kumimoji="1" lang="en-US" altLang="ja-JP" sz="2400" dirty="0"/>
                        <a:t>A</a:t>
                      </a:r>
                      <a:endParaRPr kumimoji="1" lang="ja-JP" altLang="en-US" sz="2400" dirty="0"/>
                    </a:p>
                  </a:txBody>
                  <a:tcPr anchor="ctr">
                    <a:solidFill>
                      <a:srgbClr val="FF7963"/>
                    </a:solidFill>
                  </a:tcPr>
                </a:tc>
                <a:tc>
                  <a:txBody>
                    <a:bodyPr/>
                    <a:lstStyle/>
                    <a:p>
                      <a:pPr algn="ctr"/>
                      <a:endParaRPr kumimoji="1" lang="ja-JP" altLang="en-US" sz="2400" dirty="0"/>
                    </a:p>
                  </a:txBody>
                  <a:tcPr anchor="ctr"/>
                </a:tc>
                <a:tc>
                  <a:txBody>
                    <a:bodyPr/>
                    <a:lstStyle/>
                    <a:p>
                      <a:pPr algn="ctr"/>
                      <a:r>
                        <a:rPr kumimoji="1" lang="en-US" altLang="ja-JP" sz="2400" dirty="0"/>
                        <a:t>C</a:t>
                      </a:r>
                      <a:endParaRPr kumimoji="1" lang="ja-JP" altLang="en-US" sz="2400" dirty="0"/>
                    </a:p>
                  </a:txBody>
                  <a:tcPr anchor="ctr">
                    <a:solidFill>
                      <a:schemeClr val="accent1">
                        <a:lumMod val="75000"/>
                      </a:schemeClr>
                    </a:solidFill>
                  </a:tcPr>
                </a:tc>
                <a:tc>
                  <a:txBody>
                    <a:bodyPr/>
                    <a:lstStyle/>
                    <a:p>
                      <a:pPr algn="l"/>
                      <a:r>
                        <a:rPr kumimoji="1" lang="ja-JP" altLang="en-US" sz="2000" dirty="0"/>
                        <a:t>再配達の経験、割合、理由</a:t>
                      </a:r>
                    </a:p>
                  </a:txBody>
                  <a:tcPr anchor="ctr">
                    <a:noFill/>
                  </a:tcPr>
                </a:tc>
                <a:extLst>
                  <a:ext uri="{0D108BD9-81ED-4DB2-BD59-A6C34878D82A}">
                    <a16:rowId xmlns="" xmlns:a16="http://schemas.microsoft.com/office/drawing/2014/main" val="3015081433"/>
                  </a:ext>
                </a:extLst>
              </a:tr>
              <a:tr h="526883">
                <a:tc>
                  <a:txBody>
                    <a:bodyPr/>
                    <a:lstStyle/>
                    <a:p>
                      <a:r>
                        <a:rPr kumimoji="1" lang="ja-JP" altLang="en-US" sz="2000" b="1" dirty="0"/>
                        <a:t>４．再配達に対する意識</a:t>
                      </a:r>
                    </a:p>
                  </a:txBody>
                  <a:tcPr anchor="ctr"/>
                </a:tc>
                <a:tc>
                  <a:txBody>
                    <a:bodyPr/>
                    <a:lstStyle/>
                    <a:p>
                      <a:pPr algn="ctr"/>
                      <a:r>
                        <a:rPr kumimoji="1" lang="en-US" altLang="ja-JP" sz="2400" dirty="0"/>
                        <a:t>A</a:t>
                      </a:r>
                      <a:endParaRPr kumimoji="1" lang="ja-JP" altLang="en-US" sz="2400" dirty="0"/>
                    </a:p>
                  </a:txBody>
                  <a:tcPr anchor="ctr">
                    <a:solidFill>
                      <a:srgbClr val="FF7963"/>
                    </a:solidFill>
                  </a:tcPr>
                </a:tc>
                <a:tc>
                  <a:txBody>
                    <a:bodyPr/>
                    <a:lstStyle/>
                    <a:p>
                      <a:pPr algn="ctr"/>
                      <a:endParaRPr kumimoji="1" lang="ja-JP" altLang="en-US" sz="2400" dirty="0"/>
                    </a:p>
                  </a:txBody>
                  <a:tcPr anchor="ctr"/>
                </a:tc>
                <a:tc>
                  <a:txBody>
                    <a:bodyPr/>
                    <a:lstStyle/>
                    <a:p>
                      <a:pPr algn="ctr"/>
                      <a:r>
                        <a:rPr kumimoji="1" lang="en-US" altLang="ja-JP" sz="2400" dirty="0"/>
                        <a:t>C</a:t>
                      </a:r>
                      <a:endParaRPr kumimoji="1" lang="ja-JP" altLang="en-US" sz="2400" dirty="0"/>
                    </a:p>
                  </a:txBody>
                  <a:tcPr anchor="ctr">
                    <a:solidFill>
                      <a:schemeClr val="accent1">
                        <a:lumMod val="75000"/>
                      </a:schemeClr>
                    </a:solidFill>
                  </a:tcPr>
                </a:tc>
                <a:tc>
                  <a:txBody>
                    <a:bodyPr/>
                    <a:lstStyle/>
                    <a:p>
                      <a:pPr algn="l"/>
                      <a:r>
                        <a:rPr kumimoji="1" lang="ja-JP" altLang="en-US" sz="2000" dirty="0"/>
                        <a:t>行動意図と規範、罪悪感</a:t>
                      </a:r>
                    </a:p>
                  </a:txBody>
                  <a:tcPr anchor="ctr">
                    <a:noFill/>
                  </a:tcPr>
                </a:tc>
                <a:extLst>
                  <a:ext uri="{0D108BD9-81ED-4DB2-BD59-A6C34878D82A}">
                    <a16:rowId xmlns="" xmlns:a16="http://schemas.microsoft.com/office/drawing/2014/main" val="10004"/>
                  </a:ext>
                </a:extLst>
              </a:tr>
              <a:tr h="526883">
                <a:tc>
                  <a:txBody>
                    <a:bodyPr/>
                    <a:lstStyle/>
                    <a:p>
                      <a:r>
                        <a:rPr kumimoji="1" lang="ja-JP" altLang="en-US" sz="2000" b="1" dirty="0"/>
                        <a:t>５．既存受取サービス</a:t>
                      </a:r>
                      <a:r>
                        <a:rPr kumimoji="1" lang="ja-JP" altLang="en-US" sz="1800" b="1" dirty="0"/>
                        <a:t>について</a:t>
                      </a:r>
                      <a:endParaRPr kumimoji="1" lang="ja-JP" altLang="en-US" sz="2000" b="1" dirty="0"/>
                    </a:p>
                  </a:txBody>
                  <a:tcPr anchor="ctr"/>
                </a:tc>
                <a:tc>
                  <a:txBody>
                    <a:bodyPr/>
                    <a:lstStyle/>
                    <a:p>
                      <a:pPr algn="ctr"/>
                      <a:r>
                        <a:rPr kumimoji="1" lang="en-US" altLang="ja-JP" sz="2400" dirty="0"/>
                        <a:t>A</a:t>
                      </a:r>
                      <a:endParaRPr kumimoji="1" lang="ja-JP" altLang="en-US" sz="2400" dirty="0"/>
                    </a:p>
                  </a:txBody>
                  <a:tcPr anchor="ctr">
                    <a:solidFill>
                      <a:srgbClr val="FF7963"/>
                    </a:solidFill>
                  </a:tcPr>
                </a:tc>
                <a:tc>
                  <a:txBody>
                    <a:bodyPr/>
                    <a:lstStyle/>
                    <a:p>
                      <a:pPr algn="ctr"/>
                      <a:endParaRPr kumimoji="1" lang="ja-JP" altLang="en-US" sz="2400" dirty="0"/>
                    </a:p>
                  </a:txBody>
                  <a:tcPr anchor="ctr"/>
                </a:tc>
                <a:tc>
                  <a:txBody>
                    <a:bodyPr/>
                    <a:lstStyle/>
                    <a:p>
                      <a:pPr algn="ctr"/>
                      <a:r>
                        <a:rPr kumimoji="1" lang="en-US" altLang="ja-JP" sz="2400" dirty="0"/>
                        <a:t>C</a:t>
                      </a:r>
                      <a:endParaRPr kumimoji="1" lang="ja-JP" altLang="en-US" sz="2400" dirty="0"/>
                    </a:p>
                  </a:txBody>
                  <a:tcPr anchor="ctr">
                    <a:solidFill>
                      <a:schemeClr val="accent1">
                        <a:lumMod val="75000"/>
                      </a:schemeClr>
                    </a:solidFill>
                  </a:tcPr>
                </a:tc>
                <a:tc>
                  <a:txBody>
                    <a:bodyPr/>
                    <a:lstStyle/>
                    <a:p>
                      <a:pPr algn="l"/>
                      <a:r>
                        <a:rPr kumimoji="1" lang="ja-JP" altLang="en-US" sz="2000" dirty="0"/>
                        <a:t>認知度、利用意欲</a:t>
                      </a:r>
                    </a:p>
                  </a:txBody>
                  <a:tcPr anchor="ctr">
                    <a:noFill/>
                  </a:tcPr>
                </a:tc>
                <a:extLst>
                  <a:ext uri="{0D108BD9-81ED-4DB2-BD59-A6C34878D82A}">
                    <a16:rowId xmlns="" xmlns:a16="http://schemas.microsoft.com/office/drawing/2014/main" val="673840028"/>
                  </a:ext>
                </a:extLst>
              </a:tr>
              <a:tr h="526883">
                <a:tc>
                  <a:txBody>
                    <a:bodyPr/>
                    <a:lstStyle/>
                    <a:p>
                      <a:r>
                        <a:rPr kumimoji="1" lang="ja-JP" altLang="en-US" sz="2000" b="1" dirty="0"/>
                        <a:t>６．宅配ロッカー</a:t>
                      </a:r>
                      <a:r>
                        <a:rPr kumimoji="1" lang="ja-JP" altLang="en-US" sz="1800" b="1" dirty="0"/>
                        <a:t>について</a:t>
                      </a:r>
                      <a:endParaRPr kumimoji="1" lang="ja-JP" altLang="en-US" sz="2000" b="1" dirty="0"/>
                    </a:p>
                  </a:txBody>
                  <a:tcPr anchor="ctr"/>
                </a:tc>
                <a:tc>
                  <a:txBody>
                    <a:bodyPr/>
                    <a:lstStyle/>
                    <a:p>
                      <a:pPr algn="ctr"/>
                      <a:r>
                        <a:rPr kumimoji="1" lang="en-US" altLang="ja-JP" sz="2400" dirty="0"/>
                        <a:t>A</a:t>
                      </a:r>
                      <a:endParaRPr kumimoji="1" lang="ja-JP" altLang="en-US" sz="2400" dirty="0"/>
                    </a:p>
                  </a:txBody>
                  <a:tcPr anchor="ctr">
                    <a:solidFill>
                      <a:srgbClr val="FF7963"/>
                    </a:solidFill>
                  </a:tcPr>
                </a:tc>
                <a:tc>
                  <a:txBody>
                    <a:bodyPr/>
                    <a:lstStyle/>
                    <a:p>
                      <a:pPr algn="ctr"/>
                      <a:r>
                        <a:rPr kumimoji="1" lang="en-US" altLang="ja-JP" sz="2400" dirty="0"/>
                        <a:t>B</a:t>
                      </a:r>
                      <a:endParaRPr kumimoji="1" lang="ja-JP" altLang="en-US" sz="2400" dirty="0"/>
                    </a:p>
                  </a:txBody>
                  <a:tcPr anchor="ctr">
                    <a:solidFill>
                      <a:srgbClr val="99CC00"/>
                    </a:solidFill>
                  </a:tcPr>
                </a:tc>
                <a:tc>
                  <a:txBody>
                    <a:bodyPr/>
                    <a:lstStyle/>
                    <a:p>
                      <a:pPr algn="ctr"/>
                      <a:endParaRPr kumimoji="1" lang="ja-JP" altLang="en-US" sz="2400" dirty="0"/>
                    </a:p>
                  </a:txBody>
                  <a:tcPr anchor="ctr">
                    <a:noFill/>
                  </a:tcPr>
                </a:tc>
                <a:tc>
                  <a:txBody>
                    <a:bodyPr/>
                    <a:lstStyle/>
                    <a:p>
                      <a:pPr algn="l"/>
                      <a:r>
                        <a:rPr kumimoji="1" lang="ja-JP" altLang="en-US" sz="2000" dirty="0"/>
                        <a:t>利用意欲、設置希望場所</a:t>
                      </a:r>
                    </a:p>
                  </a:txBody>
                  <a:tcPr anchor="ctr">
                    <a:noFill/>
                  </a:tcPr>
                </a:tc>
                <a:extLst>
                  <a:ext uri="{0D108BD9-81ED-4DB2-BD59-A6C34878D82A}">
                    <a16:rowId xmlns="" xmlns:a16="http://schemas.microsoft.com/office/drawing/2014/main" val="3982143793"/>
                  </a:ext>
                </a:extLst>
              </a:tr>
              <a:tr h="526883">
                <a:tc>
                  <a:txBody>
                    <a:bodyPr/>
                    <a:lstStyle/>
                    <a:p>
                      <a:r>
                        <a:rPr kumimoji="1" lang="ja-JP" altLang="en-US" sz="2000" b="1" dirty="0"/>
                        <a:t>７．サービスの効果</a:t>
                      </a:r>
                      <a:r>
                        <a:rPr kumimoji="1" lang="ja-JP" altLang="en-US" sz="1800" b="1" dirty="0"/>
                        <a:t>について</a:t>
                      </a:r>
                      <a:endParaRPr kumimoji="1" lang="ja-JP" altLang="en-US" sz="2000" b="1" dirty="0"/>
                    </a:p>
                  </a:txBody>
                  <a:tcPr anchor="ctr"/>
                </a:tc>
                <a:tc>
                  <a:txBody>
                    <a:bodyPr/>
                    <a:lstStyle/>
                    <a:p>
                      <a:pPr algn="ctr"/>
                      <a:r>
                        <a:rPr kumimoji="1" lang="en-US" altLang="ja-JP" sz="2400" dirty="0"/>
                        <a:t>A</a:t>
                      </a:r>
                      <a:endParaRPr kumimoji="1" lang="ja-JP" altLang="en-US" sz="2400" dirty="0"/>
                    </a:p>
                  </a:txBody>
                  <a:tcPr anchor="ctr">
                    <a:solidFill>
                      <a:srgbClr val="FF7963"/>
                    </a:solidFill>
                  </a:tcPr>
                </a:tc>
                <a:tc>
                  <a:txBody>
                    <a:bodyPr/>
                    <a:lstStyle/>
                    <a:p>
                      <a:pPr algn="ctr"/>
                      <a:r>
                        <a:rPr kumimoji="1" lang="en-US" altLang="ja-JP" sz="2400" dirty="0"/>
                        <a:t>B</a:t>
                      </a:r>
                      <a:endParaRPr kumimoji="1" lang="ja-JP" altLang="en-US" sz="2400" dirty="0"/>
                    </a:p>
                  </a:txBody>
                  <a:tcPr anchor="ctr">
                    <a:solidFill>
                      <a:srgbClr val="99CC00"/>
                    </a:solidFill>
                  </a:tcPr>
                </a:tc>
                <a:tc>
                  <a:txBody>
                    <a:bodyPr/>
                    <a:lstStyle/>
                    <a:p>
                      <a:pPr algn="ctr"/>
                      <a:r>
                        <a:rPr kumimoji="1" lang="en-US" altLang="ja-JP" sz="2400" dirty="0"/>
                        <a:t>C</a:t>
                      </a:r>
                      <a:endParaRPr kumimoji="1" lang="ja-JP" altLang="en-US" sz="2400" dirty="0"/>
                    </a:p>
                  </a:txBody>
                  <a:tcPr anchor="ctr">
                    <a:solidFill>
                      <a:schemeClr val="accent1">
                        <a:lumMod val="75000"/>
                      </a:schemeClr>
                    </a:solidFill>
                  </a:tcPr>
                </a:tc>
                <a:tc>
                  <a:txBody>
                    <a:bodyPr/>
                    <a:lstStyle/>
                    <a:p>
                      <a:pPr algn="l"/>
                      <a:r>
                        <a:rPr kumimoji="1" lang="ja-JP" altLang="en-US" sz="2000" dirty="0"/>
                        <a:t>個人的に効果的なサービス</a:t>
                      </a:r>
                    </a:p>
                  </a:txBody>
                  <a:tcPr anchor="ctr">
                    <a:noFill/>
                  </a:tcPr>
                </a:tc>
                <a:extLst>
                  <a:ext uri="{0D108BD9-81ED-4DB2-BD59-A6C34878D82A}">
                    <a16:rowId xmlns="" xmlns:a16="http://schemas.microsoft.com/office/drawing/2014/main" val="4001959902"/>
                  </a:ext>
                </a:extLst>
              </a:tr>
            </a:tbl>
          </a:graphicData>
        </a:graphic>
      </p:graphicFrame>
    </p:spTree>
    <p:extLst>
      <p:ext uri="{BB962C8B-B14F-4D97-AF65-F5344CB8AC3E}">
        <p14:creationId xmlns:p14="http://schemas.microsoft.com/office/powerpoint/2010/main" val="507420313"/>
      </p:ext>
    </p:extLst>
  </p:cSld>
  <p:clrMapOvr>
    <a:masterClrMapping/>
  </p:clrMapOvr>
  <p:transition xmlns:p14="http://schemas.microsoft.com/office/powerpoint/2010/main" spd="slow" advTm="8541"/>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アンケート①集計結果</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41</a:t>
            </a:fld>
            <a:endParaRPr lang="en-US" altLang="ja-JP" dirty="0"/>
          </a:p>
        </p:txBody>
      </p:sp>
      <p:graphicFrame>
        <p:nvGraphicFramePr>
          <p:cNvPr id="2" name="表 1"/>
          <p:cNvGraphicFramePr>
            <a:graphicFrameLocks noGrp="1"/>
          </p:cNvGraphicFramePr>
          <p:nvPr>
            <p:extLst>
              <p:ext uri="{D42A27DB-BD31-4B8C-83A1-F6EECF244321}">
                <p14:modId xmlns:p14="http://schemas.microsoft.com/office/powerpoint/2010/main" val="3644366600"/>
              </p:ext>
            </p:extLst>
          </p:nvPr>
        </p:nvGraphicFramePr>
        <p:xfrm>
          <a:off x="468313" y="1269000"/>
          <a:ext cx="4838700" cy="2251710"/>
        </p:xfrm>
        <a:graphic>
          <a:graphicData uri="http://schemas.openxmlformats.org/drawingml/2006/table">
            <a:tbl>
              <a:tblPr/>
              <a:tblGrid>
                <a:gridCol w="1223687">
                  <a:extLst>
                    <a:ext uri="{9D8B030D-6E8A-4147-A177-3AD203B41FA5}">
                      <a16:colId xmlns="" xmlns:a16="http://schemas.microsoft.com/office/drawing/2014/main" val="20000"/>
                    </a:ext>
                  </a:extLst>
                </a:gridCol>
                <a:gridCol w="2624413">
                  <a:extLst>
                    <a:ext uri="{9D8B030D-6E8A-4147-A177-3AD203B41FA5}">
                      <a16:colId xmlns="" xmlns:a16="http://schemas.microsoft.com/office/drawing/2014/main" val="20001"/>
                    </a:ext>
                  </a:extLst>
                </a:gridCol>
                <a:gridCol w="990600">
                  <a:extLst>
                    <a:ext uri="{9D8B030D-6E8A-4147-A177-3AD203B41FA5}">
                      <a16:colId xmlns="" xmlns:a16="http://schemas.microsoft.com/office/drawing/2014/main" val="20002"/>
                    </a:ext>
                  </a:extLst>
                </a:gridCol>
              </a:tblGrid>
              <a:tr h="293144">
                <a:tc>
                  <a:txBody>
                    <a:bodyPr/>
                    <a:lstStyle/>
                    <a:p>
                      <a:pPr algn="l" fontAlgn="b"/>
                      <a:r>
                        <a:rPr lang="ja-JP" altLang="en-US" sz="2400" b="0" i="0" u="none" strike="noStrike" dirty="0">
                          <a:solidFill>
                            <a:srgbClr val="000000"/>
                          </a:solidFill>
                          <a:effectLst/>
                          <a:latin typeface="+mn-ea"/>
                          <a:ea typeface="+mn-ea"/>
                        </a:rPr>
                        <a:t>調査日</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ja-JP" altLang="en-US" sz="2400" b="0" i="0" u="none" strike="noStrike" dirty="0">
                          <a:solidFill>
                            <a:srgbClr val="000000"/>
                          </a:solidFill>
                          <a:effectLst/>
                          <a:latin typeface="+mn-ea"/>
                          <a:ea typeface="+mn-ea"/>
                        </a:rPr>
                        <a:t>授業名</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ja-JP" altLang="en-US" sz="2400" b="0" i="0" u="none" strike="noStrike" dirty="0">
                          <a:solidFill>
                            <a:srgbClr val="000000"/>
                          </a:solidFill>
                          <a:effectLst/>
                          <a:latin typeface="+mn-ea"/>
                          <a:ea typeface="+mn-ea"/>
                        </a:rPr>
                        <a:t>回答数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0"/>
                  </a:ext>
                </a:extLst>
              </a:tr>
              <a:tr h="333375">
                <a:tc>
                  <a:txBody>
                    <a:bodyPr/>
                    <a:lstStyle/>
                    <a:p>
                      <a:pPr algn="l" fontAlgn="b"/>
                      <a:r>
                        <a:rPr lang="en-US" altLang="ja-JP" sz="2400" b="0" i="0" u="none" strike="noStrike" dirty="0">
                          <a:solidFill>
                            <a:srgbClr val="000000"/>
                          </a:solidFill>
                          <a:effectLst/>
                          <a:latin typeface="+mn-ea"/>
                          <a:ea typeface="+mn-ea"/>
                        </a:rPr>
                        <a:t>5</a:t>
                      </a:r>
                      <a:r>
                        <a:rPr lang="ja-JP" altLang="en-US" sz="2400" b="0" i="0" u="none" strike="noStrike" dirty="0">
                          <a:solidFill>
                            <a:srgbClr val="000000"/>
                          </a:solidFill>
                          <a:effectLst/>
                          <a:latin typeface="+mn-ea"/>
                          <a:ea typeface="+mn-ea"/>
                        </a:rPr>
                        <a:t>月</a:t>
                      </a:r>
                      <a:r>
                        <a:rPr lang="en-US" altLang="ja-JP" sz="2400" b="0" i="0" u="none" strike="noStrike" dirty="0">
                          <a:solidFill>
                            <a:srgbClr val="000000"/>
                          </a:solidFill>
                          <a:effectLst/>
                          <a:latin typeface="+mn-ea"/>
                          <a:ea typeface="+mn-ea"/>
                        </a:rPr>
                        <a:t>8</a:t>
                      </a:r>
                      <a:r>
                        <a:rPr lang="ja-JP" altLang="en-US" sz="2400" b="0" i="0" u="none" strike="noStrike" dirty="0">
                          <a:solidFill>
                            <a:srgbClr val="000000"/>
                          </a:solidFill>
                          <a:effectLst/>
                          <a:latin typeface="+mn-ea"/>
                          <a:ea typeface="+mn-ea"/>
                        </a:rPr>
                        <a:t>日</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2400" b="0" i="0" u="none" strike="noStrike" dirty="0">
                          <a:solidFill>
                            <a:srgbClr val="000000"/>
                          </a:solidFill>
                          <a:effectLst/>
                          <a:latin typeface="+mn-ea"/>
                          <a:ea typeface="+mn-ea"/>
                        </a:rPr>
                        <a:t>リスク工学専攻演習</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altLang="ja-JP" sz="2400" b="0" i="0" u="none" strike="noStrike">
                          <a:solidFill>
                            <a:srgbClr val="000000"/>
                          </a:solidFill>
                          <a:effectLst/>
                          <a:latin typeface="+mn-ea"/>
                          <a:ea typeface="+mn-ea"/>
                        </a:rPr>
                        <a:t>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333375">
                <a:tc>
                  <a:txBody>
                    <a:bodyPr/>
                    <a:lstStyle/>
                    <a:p>
                      <a:pPr algn="l" fontAlgn="b"/>
                      <a:r>
                        <a:rPr lang="en-US" altLang="ja-JP" sz="2400" b="0" i="0" u="none" strike="noStrike">
                          <a:solidFill>
                            <a:srgbClr val="000000"/>
                          </a:solidFill>
                          <a:effectLst/>
                          <a:latin typeface="+mn-ea"/>
                          <a:ea typeface="+mn-ea"/>
                        </a:rPr>
                        <a:t>5</a:t>
                      </a:r>
                      <a:r>
                        <a:rPr lang="ja-JP" altLang="en-US" sz="2400" b="0" i="0" u="none" strike="noStrike">
                          <a:solidFill>
                            <a:srgbClr val="000000"/>
                          </a:solidFill>
                          <a:effectLst/>
                          <a:latin typeface="+mn-ea"/>
                          <a:ea typeface="+mn-ea"/>
                        </a:rPr>
                        <a:t>月</a:t>
                      </a:r>
                      <a:r>
                        <a:rPr lang="en-US" altLang="ja-JP" sz="2400" b="0" i="0" u="none" strike="noStrike">
                          <a:solidFill>
                            <a:srgbClr val="000000"/>
                          </a:solidFill>
                          <a:effectLst/>
                          <a:latin typeface="+mn-ea"/>
                          <a:ea typeface="+mn-ea"/>
                        </a:rPr>
                        <a:t>10</a:t>
                      </a:r>
                      <a:r>
                        <a:rPr lang="ja-JP" altLang="en-US" sz="2400" b="0" i="0" u="none" strike="noStrike">
                          <a:solidFill>
                            <a:srgbClr val="000000"/>
                          </a:solidFill>
                          <a:effectLst/>
                          <a:latin typeface="+mn-ea"/>
                          <a:ea typeface="+mn-ea"/>
                        </a:rPr>
                        <a:t>日</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2400" b="0" i="0" u="none" strike="noStrike" dirty="0">
                          <a:solidFill>
                            <a:srgbClr val="000000"/>
                          </a:solidFill>
                          <a:effectLst/>
                          <a:latin typeface="+mn-ea"/>
                          <a:ea typeface="+mn-ea"/>
                        </a:rPr>
                        <a:t>計量経済学</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altLang="ja-JP" sz="2400" b="0" i="0" u="none" strike="noStrike" dirty="0">
                          <a:solidFill>
                            <a:srgbClr val="000000"/>
                          </a:solidFill>
                          <a:effectLst/>
                          <a:latin typeface="+mn-ea"/>
                          <a:ea typeface="+mn-ea"/>
                        </a:rPr>
                        <a:t>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333375">
                <a:tc>
                  <a:txBody>
                    <a:bodyPr/>
                    <a:lstStyle/>
                    <a:p>
                      <a:pPr algn="l" fontAlgn="b"/>
                      <a:r>
                        <a:rPr lang="en-US" altLang="ja-JP" sz="2400" b="0" i="0" u="none" strike="noStrike">
                          <a:solidFill>
                            <a:srgbClr val="000000"/>
                          </a:solidFill>
                          <a:effectLst/>
                          <a:latin typeface="+mn-ea"/>
                          <a:ea typeface="+mn-ea"/>
                        </a:rPr>
                        <a:t>5</a:t>
                      </a:r>
                      <a:r>
                        <a:rPr lang="ja-JP" altLang="en-US" sz="2400" b="0" i="0" u="none" strike="noStrike">
                          <a:solidFill>
                            <a:srgbClr val="000000"/>
                          </a:solidFill>
                          <a:effectLst/>
                          <a:latin typeface="+mn-ea"/>
                          <a:ea typeface="+mn-ea"/>
                        </a:rPr>
                        <a:t>月</a:t>
                      </a:r>
                      <a:r>
                        <a:rPr lang="en-US" altLang="ja-JP" sz="2400" b="0" i="0" u="none" strike="noStrike">
                          <a:solidFill>
                            <a:srgbClr val="000000"/>
                          </a:solidFill>
                          <a:effectLst/>
                          <a:latin typeface="+mn-ea"/>
                          <a:ea typeface="+mn-ea"/>
                        </a:rPr>
                        <a:t>11</a:t>
                      </a:r>
                      <a:r>
                        <a:rPr lang="ja-JP" altLang="en-US" sz="2400" b="0" i="0" u="none" strike="noStrike">
                          <a:solidFill>
                            <a:srgbClr val="000000"/>
                          </a:solidFill>
                          <a:effectLst/>
                          <a:latin typeface="+mn-ea"/>
                          <a:ea typeface="+mn-ea"/>
                        </a:rPr>
                        <a:t>日</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2400" b="0" i="0" u="none" strike="noStrike" dirty="0">
                          <a:solidFill>
                            <a:srgbClr val="000000"/>
                          </a:solidFill>
                          <a:effectLst/>
                          <a:latin typeface="+mn-ea"/>
                          <a:ea typeface="+mn-ea"/>
                        </a:rPr>
                        <a:t>交通運輸政策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altLang="ja-JP" sz="2400" b="0" i="0" u="none" strike="noStrike" dirty="0">
                          <a:solidFill>
                            <a:srgbClr val="000000"/>
                          </a:solidFill>
                          <a:effectLst/>
                          <a:latin typeface="+mn-ea"/>
                          <a:ea typeface="+mn-ea"/>
                        </a:rPr>
                        <a:t>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342900">
                <a:tc>
                  <a:txBody>
                    <a:bodyPr/>
                    <a:lstStyle/>
                    <a:p>
                      <a:pPr algn="l" fontAlgn="b"/>
                      <a:r>
                        <a:rPr lang="en-US" altLang="ja-JP" sz="2400" b="0" i="0" u="none" strike="noStrike">
                          <a:solidFill>
                            <a:srgbClr val="000000"/>
                          </a:solidFill>
                          <a:effectLst/>
                          <a:latin typeface="+mn-ea"/>
                          <a:ea typeface="+mn-ea"/>
                        </a:rPr>
                        <a:t>5</a:t>
                      </a:r>
                      <a:r>
                        <a:rPr lang="ja-JP" altLang="en-US" sz="2400" b="0" i="0" u="none" strike="noStrike">
                          <a:solidFill>
                            <a:srgbClr val="000000"/>
                          </a:solidFill>
                          <a:effectLst/>
                          <a:latin typeface="+mn-ea"/>
                          <a:ea typeface="+mn-ea"/>
                        </a:rPr>
                        <a:t>月</a:t>
                      </a:r>
                      <a:r>
                        <a:rPr lang="en-US" altLang="ja-JP" sz="2400" b="0" i="0" u="none" strike="noStrike">
                          <a:solidFill>
                            <a:srgbClr val="000000"/>
                          </a:solidFill>
                          <a:effectLst/>
                          <a:latin typeface="+mn-ea"/>
                          <a:ea typeface="+mn-ea"/>
                        </a:rPr>
                        <a:t>11</a:t>
                      </a:r>
                      <a:r>
                        <a:rPr lang="ja-JP" altLang="en-US" sz="2400" b="0" i="0" u="none" strike="noStrike">
                          <a:solidFill>
                            <a:srgbClr val="000000"/>
                          </a:solidFill>
                          <a:effectLst/>
                          <a:latin typeface="+mn-ea"/>
                          <a:ea typeface="+mn-ea"/>
                        </a:rPr>
                        <a:t>日</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r>
                        <a:rPr lang="zh-TW" altLang="en-US" sz="2400" b="0" i="0" u="none" strike="noStrike" dirty="0">
                          <a:solidFill>
                            <a:srgbClr val="000000"/>
                          </a:solidFill>
                          <a:effectLst/>
                          <a:latin typeface="+mn-ea"/>
                          <a:ea typeface="+mn-ea"/>
                        </a:rPr>
                        <a:t>都市防災計画</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en-US" altLang="ja-JP" sz="2400" b="0" i="0" u="none" strike="noStrike" dirty="0">
                          <a:solidFill>
                            <a:srgbClr val="000000"/>
                          </a:solidFill>
                          <a:effectLst/>
                          <a:latin typeface="+mn-ea"/>
                          <a:ea typeface="+mn-ea"/>
                        </a:rPr>
                        <a:t>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38100" cap="flat" cmpd="sng" algn="ctr">
                      <a:solidFill>
                        <a:srgbClr val="FF6600"/>
                      </a:solidFill>
                      <a:prstDash val="solid"/>
                      <a:round/>
                      <a:headEnd type="none" w="med" len="med"/>
                      <a:tailEnd type="none" w="med" len="med"/>
                    </a:lnB>
                  </a:tcPr>
                </a:tc>
                <a:extLst>
                  <a:ext uri="{0D108BD9-81ED-4DB2-BD59-A6C34878D82A}">
                    <a16:rowId xmlns="" xmlns:a16="http://schemas.microsoft.com/office/drawing/2014/main" val="10004"/>
                  </a:ext>
                </a:extLst>
              </a:tr>
              <a:tr h="333375">
                <a:tc gridSpan="2">
                  <a:txBody>
                    <a:bodyPr/>
                    <a:lstStyle/>
                    <a:p>
                      <a:pPr algn="r" fontAlgn="ctr"/>
                      <a:r>
                        <a:rPr lang="ja-JP" altLang="en-US" sz="2400" b="0" i="0" u="none" strike="noStrike">
                          <a:solidFill>
                            <a:srgbClr val="000000"/>
                          </a:solidFill>
                          <a:effectLst/>
                          <a:latin typeface="+mn-ea"/>
                          <a:ea typeface="+mn-ea"/>
                        </a:rPr>
                        <a:t>総計</a:t>
                      </a:r>
                      <a:endParaRPr lang="ja-JP" altLang="en-US" sz="2400" b="0" i="0" u="none" strike="noStrike" dirty="0">
                        <a:solidFill>
                          <a:srgbClr val="000000"/>
                        </a:solidFill>
                        <a:effectLst/>
                        <a:latin typeface="+mn-ea"/>
                        <a:ea typeface="+mn-ea"/>
                      </a:endParaRPr>
                    </a:p>
                  </a:txBody>
                  <a:tcPr marL="9525" marR="9525" marT="9525" marB="0" anchor="b">
                    <a:lnL w="6350" cap="flat" cmpd="sng" algn="ctr">
                      <a:solidFill>
                        <a:srgbClr val="000000"/>
                      </a:solidFill>
                      <a:prstDash val="solid"/>
                      <a:round/>
                      <a:headEnd type="none" w="med" len="med"/>
                      <a:tailEnd type="none" w="med" len="med"/>
                    </a:lnL>
                    <a:lnR w="38100" cap="flat" cmpd="sng" algn="ctr">
                      <a:solidFill>
                        <a:srgbClr val="FF66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ctr" fontAlgn="ctr"/>
                      <a:endParaRPr lang="ja-JP" altLang="en-US" sz="2000" b="0" i="0" u="none" strike="noStrike" dirty="0">
                        <a:solidFill>
                          <a:srgbClr val="000000"/>
                        </a:solidFill>
                        <a:effectLst/>
                        <a:latin typeface="+mn-ea"/>
                        <a:ea typeface="+mn-ea"/>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altLang="ja-JP" sz="2400" b="0" i="0" u="none" strike="noStrike" dirty="0">
                          <a:solidFill>
                            <a:srgbClr val="000000"/>
                          </a:solidFill>
                          <a:effectLst/>
                          <a:latin typeface="+mn-ea"/>
                          <a:ea typeface="+mn-ea"/>
                        </a:rPr>
                        <a:t>219</a:t>
                      </a:r>
                    </a:p>
                  </a:txBody>
                  <a:tcPr marL="9525" marR="9525" marT="9525" marB="0" anchor="b">
                    <a:lnL w="38100" cap="flat" cmpd="sng" algn="ctr">
                      <a:solidFill>
                        <a:srgbClr val="FF6600"/>
                      </a:solidFill>
                      <a:prstDash val="solid"/>
                      <a:round/>
                      <a:headEnd type="none" w="med" len="med"/>
                      <a:tailEnd type="none" w="med" len="med"/>
                    </a:lnL>
                    <a:lnR w="38100" cap="flat" cmpd="sng" algn="ctr">
                      <a:solidFill>
                        <a:srgbClr val="FF6600"/>
                      </a:solidFill>
                      <a:prstDash val="solid"/>
                      <a:round/>
                      <a:headEnd type="none" w="med" len="med"/>
                      <a:tailEnd type="none" w="med" len="med"/>
                    </a:lnR>
                    <a:lnT w="38100" cap="flat" cmpd="sng" algn="ctr">
                      <a:solidFill>
                        <a:srgbClr val="FF6600"/>
                      </a:solidFill>
                      <a:prstDash val="solid"/>
                      <a:round/>
                      <a:headEnd type="none" w="med" len="med"/>
                      <a:tailEnd type="none" w="med" len="med"/>
                    </a:lnT>
                    <a:lnB w="38100" cap="flat" cmpd="sng" algn="ctr">
                      <a:solidFill>
                        <a:srgbClr val="FF66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
        <p:nvSpPr>
          <p:cNvPr id="9" name="角丸四角形 8"/>
          <p:cNvSpPr/>
          <p:nvPr/>
        </p:nvSpPr>
        <p:spPr>
          <a:xfrm>
            <a:off x="612000" y="189000"/>
            <a:ext cx="1248000" cy="720000"/>
          </a:xfrm>
          <a:prstGeom prst="roundRect">
            <a:avLst/>
          </a:prstGeom>
          <a:solidFill>
            <a:schemeClr val="bg1"/>
          </a:solidFill>
          <a:ln w="571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solidFill>
              </a:rPr>
              <a:t>速報</a:t>
            </a:r>
          </a:p>
        </p:txBody>
      </p:sp>
      <p:graphicFrame>
        <p:nvGraphicFramePr>
          <p:cNvPr id="11" name="グラフ 10"/>
          <p:cNvGraphicFramePr>
            <a:graphicFrameLocks/>
          </p:cNvGraphicFramePr>
          <p:nvPr>
            <p:extLst>
              <p:ext uri="{D42A27DB-BD31-4B8C-83A1-F6EECF244321}">
                <p14:modId xmlns:p14="http://schemas.microsoft.com/office/powerpoint/2010/main" val="3403660659"/>
              </p:ext>
            </p:extLst>
          </p:nvPr>
        </p:nvGraphicFramePr>
        <p:xfrm>
          <a:off x="234156" y="3652769"/>
          <a:ext cx="8657844" cy="3068706"/>
        </p:xfrm>
        <a:graphic>
          <a:graphicData uri="http://schemas.openxmlformats.org/drawingml/2006/chart">
            <c:chart xmlns:c="http://schemas.openxmlformats.org/drawingml/2006/chart" xmlns:r="http://schemas.openxmlformats.org/officeDocument/2006/relationships" r:id="rId3"/>
          </a:graphicData>
        </a:graphic>
      </p:graphicFrame>
      <p:grpSp>
        <p:nvGrpSpPr>
          <p:cNvPr id="18" name="グループ化 17"/>
          <p:cNvGrpSpPr/>
          <p:nvPr/>
        </p:nvGrpSpPr>
        <p:grpSpPr>
          <a:xfrm>
            <a:off x="234156" y="4329000"/>
            <a:ext cx="6319044" cy="1649346"/>
            <a:chOff x="234156" y="4329000"/>
            <a:chExt cx="6319044" cy="1649346"/>
          </a:xfrm>
        </p:grpSpPr>
        <p:sp>
          <p:nvSpPr>
            <p:cNvPr id="3" name="正方形/長方形 2"/>
            <p:cNvSpPr/>
            <p:nvPr/>
          </p:nvSpPr>
          <p:spPr>
            <a:xfrm>
              <a:off x="234156" y="4329000"/>
              <a:ext cx="6319044" cy="126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2378015" y="5332015"/>
              <a:ext cx="2031325" cy="646331"/>
            </a:xfrm>
            <a:prstGeom prst="rect">
              <a:avLst/>
            </a:prstGeom>
            <a:solidFill>
              <a:schemeClr val="bg1"/>
            </a:solidFill>
          </p:spPr>
          <p:txBody>
            <a:bodyPr wrap="none" rtlCol="0">
              <a:spAutoFit/>
            </a:bodyPr>
            <a:lstStyle/>
            <a:p>
              <a:r>
                <a:rPr kumimoji="1" lang="ja-JP" altLang="en-US" sz="3600" dirty="0">
                  <a:solidFill>
                    <a:srgbClr val="FF0000"/>
                  </a:solidFill>
                </a:rPr>
                <a:t>分析対象</a:t>
              </a:r>
            </a:p>
          </p:txBody>
        </p:sp>
      </p:grpSp>
    </p:spTree>
    <p:extLst>
      <p:ext uri="{BB962C8B-B14F-4D97-AF65-F5344CB8AC3E}">
        <p14:creationId xmlns:p14="http://schemas.microsoft.com/office/powerpoint/2010/main" val="1625749214"/>
      </p:ext>
    </p:extLst>
  </p:cSld>
  <p:clrMapOvr>
    <a:masterClrMapping/>
  </p:clrMapOvr>
  <p:transition xmlns:p14="http://schemas.microsoft.com/office/powerpoint/2010/main" spd="slow" advTm="8541"/>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アンケート①集計結果</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42</a:t>
            </a:fld>
            <a:endParaRPr lang="en-US" altLang="ja-JP" dirty="0"/>
          </a:p>
        </p:txBody>
      </p:sp>
      <p:graphicFrame>
        <p:nvGraphicFramePr>
          <p:cNvPr id="9" name="グラフ 8"/>
          <p:cNvGraphicFramePr>
            <a:graphicFrameLocks/>
          </p:cNvGraphicFramePr>
          <p:nvPr>
            <p:extLst>
              <p:ext uri="{D42A27DB-BD31-4B8C-83A1-F6EECF244321}">
                <p14:modId xmlns:p14="http://schemas.microsoft.com/office/powerpoint/2010/main" val="797531019"/>
              </p:ext>
            </p:extLst>
          </p:nvPr>
        </p:nvGraphicFramePr>
        <p:xfrm>
          <a:off x="1701681" y="1729443"/>
          <a:ext cx="5740638" cy="4753907"/>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ボックス 2"/>
          <p:cNvSpPr txBox="1"/>
          <p:nvPr/>
        </p:nvSpPr>
        <p:spPr>
          <a:xfrm>
            <a:off x="846000" y="1319593"/>
            <a:ext cx="8226000" cy="1077218"/>
          </a:xfrm>
          <a:prstGeom prst="rect">
            <a:avLst/>
          </a:prstGeom>
          <a:noFill/>
        </p:spPr>
        <p:txBody>
          <a:bodyPr wrap="square" rtlCol="0">
            <a:spAutoFit/>
          </a:bodyPr>
          <a:lstStyle/>
          <a:p>
            <a:pPr algn="ctr"/>
            <a:r>
              <a:rPr kumimoji="1" lang="ja-JP" altLang="en-US" sz="3200" dirty="0"/>
              <a:t>あなたは再配達を依頼したことがありますか？</a:t>
            </a:r>
            <a:endParaRPr kumimoji="1" lang="en-US" altLang="ja-JP" sz="3200" dirty="0"/>
          </a:p>
          <a:p>
            <a:pPr algn="ctr"/>
            <a:r>
              <a:rPr lang="en-US" altLang="ja-JP" sz="3200" dirty="0"/>
              <a:t>							(</a:t>
            </a:r>
            <a:r>
              <a:rPr lang="en-US" altLang="ja-JP" sz="2800" dirty="0"/>
              <a:t>N=160)</a:t>
            </a:r>
            <a:endParaRPr kumimoji="1" lang="ja-JP" altLang="en-US" sz="2800" dirty="0"/>
          </a:p>
        </p:txBody>
      </p:sp>
      <p:graphicFrame>
        <p:nvGraphicFramePr>
          <p:cNvPr id="12" name="グラフ 11"/>
          <p:cNvGraphicFramePr>
            <a:graphicFrameLocks/>
          </p:cNvGraphicFramePr>
          <p:nvPr>
            <p:extLst>
              <p:ext uri="{D42A27DB-BD31-4B8C-83A1-F6EECF244321}">
                <p14:modId xmlns:p14="http://schemas.microsoft.com/office/powerpoint/2010/main" val="1103256951"/>
              </p:ext>
            </p:extLst>
          </p:nvPr>
        </p:nvGraphicFramePr>
        <p:xfrm>
          <a:off x="11232000" y="-1791000"/>
          <a:ext cx="13970000" cy="8718550"/>
        </p:xfrm>
        <a:graphic>
          <a:graphicData uri="http://schemas.openxmlformats.org/drawingml/2006/chart">
            <c:chart xmlns:c="http://schemas.openxmlformats.org/drawingml/2006/chart" xmlns:r="http://schemas.openxmlformats.org/officeDocument/2006/relationships" r:id="rId4"/>
          </a:graphicData>
        </a:graphic>
      </p:graphicFrame>
      <p:sp>
        <p:nvSpPr>
          <p:cNvPr id="14" name="角丸四角形 13"/>
          <p:cNvSpPr/>
          <p:nvPr/>
        </p:nvSpPr>
        <p:spPr>
          <a:xfrm>
            <a:off x="612000" y="166256"/>
            <a:ext cx="1248000" cy="720000"/>
          </a:xfrm>
          <a:prstGeom prst="roundRect">
            <a:avLst/>
          </a:prstGeom>
          <a:solidFill>
            <a:schemeClr val="bg1"/>
          </a:solidFill>
          <a:ln w="571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solidFill>
              </a:rPr>
              <a:t>速報</a:t>
            </a:r>
          </a:p>
        </p:txBody>
      </p:sp>
      <p:sp>
        <p:nvSpPr>
          <p:cNvPr id="2" name="テキスト ボックス 1"/>
          <p:cNvSpPr txBox="1"/>
          <p:nvPr/>
        </p:nvSpPr>
        <p:spPr>
          <a:xfrm>
            <a:off x="1199453" y="5829726"/>
            <a:ext cx="7290778" cy="830997"/>
          </a:xfrm>
          <a:prstGeom prst="rect">
            <a:avLst/>
          </a:prstGeom>
          <a:noFill/>
        </p:spPr>
        <p:txBody>
          <a:bodyPr wrap="none" rtlCol="0">
            <a:spAutoFit/>
          </a:bodyPr>
          <a:lstStyle/>
          <a:p>
            <a:r>
              <a:rPr lang="en-US" altLang="ja-JP" sz="4800" b="1" dirty="0">
                <a:solidFill>
                  <a:srgbClr val="FF9900"/>
                </a:solidFill>
              </a:rPr>
              <a:t>9</a:t>
            </a:r>
            <a:r>
              <a:rPr lang="ja-JP" altLang="en-US" sz="4800" b="1" dirty="0">
                <a:solidFill>
                  <a:srgbClr val="FF9900"/>
                </a:solidFill>
              </a:rPr>
              <a:t>割</a:t>
            </a:r>
            <a:r>
              <a:rPr kumimoji="1" lang="ja-JP" altLang="en-US" sz="3200" b="1" dirty="0"/>
              <a:t>の人が再配達を依頼したことがある</a:t>
            </a:r>
          </a:p>
        </p:txBody>
      </p:sp>
    </p:spTree>
    <p:extLst>
      <p:ext uri="{BB962C8B-B14F-4D97-AF65-F5344CB8AC3E}">
        <p14:creationId xmlns:p14="http://schemas.microsoft.com/office/powerpoint/2010/main" val="767122637"/>
      </p:ext>
    </p:extLst>
  </p:cSld>
  <p:clrMapOvr>
    <a:masterClrMapping/>
  </p:clrMapOvr>
  <p:transition xmlns:p14="http://schemas.microsoft.com/office/powerpoint/2010/main" spd="slow" advTm="8541"/>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アンケート①集計結果</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43</a:t>
            </a:fld>
            <a:endParaRPr lang="en-US" altLang="ja-JP" dirty="0"/>
          </a:p>
        </p:txBody>
      </p:sp>
      <p:sp>
        <p:nvSpPr>
          <p:cNvPr id="3" name="テキスト ボックス 2"/>
          <p:cNvSpPr txBox="1"/>
          <p:nvPr/>
        </p:nvSpPr>
        <p:spPr>
          <a:xfrm>
            <a:off x="460692" y="1148750"/>
            <a:ext cx="8683307" cy="1077218"/>
          </a:xfrm>
          <a:prstGeom prst="rect">
            <a:avLst/>
          </a:prstGeom>
          <a:noFill/>
        </p:spPr>
        <p:txBody>
          <a:bodyPr wrap="square" rtlCol="0">
            <a:spAutoFit/>
          </a:bodyPr>
          <a:lstStyle/>
          <a:p>
            <a:pPr algn="ctr"/>
            <a:r>
              <a:rPr lang="ja-JP" altLang="en-US" sz="3200" dirty="0">
                <a:solidFill>
                  <a:srgbClr val="000000"/>
                </a:solidFill>
              </a:rPr>
              <a:t>受け取る荷物のうち再配達を依頼する割合は？</a:t>
            </a:r>
            <a:endParaRPr lang="en-US" altLang="ja-JP" sz="3200" dirty="0">
              <a:solidFill>
                <a:srgbClr val="000000"/>
              </a:solidFill>
            </a:endParaRPr>
          </a:p>
          <a:p>
            <a:pPr algn="ctr"/>
            <a:r>
              <a:rPr lang="en-US" altLang="ja-JP" sz="3200" dirty="0">
                <a:solidFill>
                  <a:srgbClr val="000000"/>
                </a:solidFill>
              </a:rPr>
              <a:t>							      </a:t>
            </a:r>
            <a:r>
              <a:rPr lang="en-US" altLang="ja-JP" sz="2800" dirty="0">
                <a:solidFill>
                  <a:srgbClr val="000000"/>
                </a:solidFill>
              </a:rPr>
              <a:t>N=145</a:t>
            </a:r>
            <a:endParaRPr lang="ja-JP" altLang="en-US" sz="2800" dirty="0">
              <a:solidFill>
                <a:srgbClr val="000000"/>
              </a:solidFill>
            </a:endParaRPr>
          </a:p>
        </p:txBody>
      </p:sp>
      <p:graphicFrame>
        <p:nvGraphicFramePr>
          <p:cNvPr id="12" name="グラフ 11"/>
          <p:cNvGraphicFramePr>
            <a:graphicFrameLocks/>
          </p:cNvGraphicFramePr>
          <p:nvPr>
            <p:extLst/>
          </p:nvPr>
        </p:nvGraphicFramePr>
        <p:xfrm>
          <a:off x="11232000" y="-1791000"/>
          <a:ext cx="13970000" cy="87185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グラフ 10"/>
          <p:cNvGraphicFramePr>
            <a:graphicFrameLocks/>
          </p:cNvGraphicFramePr>
          <p:nvPr>
            <p:extLst>
              <p:ext uri="{D42A27DB-BD31-4B8C-83A1-F6EECF244321}">
                <p14:modId xmlns:p14="http://schemas.microsoft.com/office/powerpoint/2010/main" val="1374125293"/>
              </p:ext>
            </p:extLst>
          </p:nvPr>
        </p:nvGraphicFramePr>
        <p:xfrm>
          <a:off x="-1008000" y="1441138"/>
          <a:ext cx="9540000" cy="5493430"/>
        </p:xfrm>
        <a:graphic>
          <a:graphicData uri="http://schemas.openxmlformats.org/drawingml/2006/chart">
            <c:chart xmlns:c="http://schemas.openxmlformats.org/drawingml/2006/chart" xmlns:r="http://schemas.openxmlformats.org/officeDocument/2006/relationships" r:id="rId4"/>
          </a:graphicData>
        </a:graphic>
      </p:graphicFrame>
      <p:sp>
        <p:nvSpPr>
          <p:cNvPr id="14" name="角丸四角形 13"/>
          <p:cNvSpPr/>
          <p:nvPr/>
        </p:nvSpPr>
        <p:spPr>
          <a:xfrm>
            <a:off x="612000" y="166256"/>
            <a:ext cx="1248000" cy="720000"/>
          </a:xfrm>
          <a:prstGeom prst="roundRect">
            <a:avLst/>
          </a:prstGeom>
          <a:solidFill>
            <a:schemeClr val="bg1"/>
          </a:solidFill>
          <a:ln w="571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solidFill>
              </a:rPr>
              <a:t>速報</a:t>
            </a:r>
          </a:p>
        </p:txBody>
      </p:sp>
    </p:spTree>
    <p:extLst>
      <p:ext uri="{BB962C8B-B14F-4D97-AF65-F5344CB8AC3E}">
        <p14:creationId xmlns:p14="http://schemas.microsoft.com/office/powerpoint/2010/main" val="1928613236"/>
      </p:ext>
    </p:extLst>
  </p:cSld>
  <p:clrMapOvr>
    <a:masterClrMapping/>
  </p:clrMapOvr>
  <p:transition xmlns:p14="http://schemas.microsoft.com/office/powerpoint/2010/main" spd="slow" advTm="8541"/>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11113"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アンケート①集計結果</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44</a:t>
            </a:fld>
            <a:endParaRPr lang="en-US" altLang="ja-JP" dirty="0"/>
          </a:p>
        </p:txBody>
      </p:sp>
      <p:graphicFrame>
        <p:nvGraphicFramePr>
          <p:cNvPr id="12" name="グラフ 11"/>
          <p:cNvGraphicFramePr>
            <a:graphicFrameLocks/>
          </p:cNvGraphicFramePr>
          <p:nvPr>
            <p:extLst/>
          </p:nvPr>
        </p:nvGraphicFramePr>
        <p:xfrm>
          <a:off x="11232000" y="-1791000"/>
          <a:ext cx="13970000" cy="87185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グラフ 9"/>
          <p:cNvGraphicFramePr>
            <a:graphicFrameLocks/>
          </p:cNvGraphicFramePr>
          <p:nvPr>
            <p:extLst>
              <p:ext uri="{D42A27DB-BD31-4B8C-83A1-F6EECF244321}">
                <p14:modId xmlns:p14="http://schemas.microsoft.com/office/powerpoint/2010/main" val="1045464296"/>
              </p:ext>
            </p:extLst>
          </p:nvPr>
        </p:nvGraphicFramePr>
        <p:xfrm>
          <a:off x="0" y="1448999"/>
          <a:ext cx="6912000" cy="47962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表 3"/>
          <p:cNvGraphicFramePr>
            <a:graphicFrameLocks noGrp="1"/>
          </p:cNvGraphicFramePr>
          <p:nvPr>
            <p:extLst>
              <p:ext uri="{D42A27DB-BD31-4B8C-83A1-F6EECF244321}">
                <p14:modId xmlns:p14="http://schemas.microsoft.com/office/powerpoint/2010/main" val="2765255462"/>
              </p:ext>
            </p:extLst>
          </p:nvPr>
        </p:nvGraphicFramePr>
        <p:xfrm>
          <a:off x="4834800" y="1143000"/>
          <a:ext cx="4165200" cy="5518701"/>
        </p:xfrm>
        <a:graphic>
          <a:graphicData uri="http://schemas.openxmlformats.org/drawingml/2006/table">
            <a:tbl>
              <a:tblPr/>
              <a:tblGrid>
                <a:gridCol w="396826">
                  <a:extLst>
                    <a:ext uri="{9D8B030D-6E8A-4147-A177-3AD203B41FA5}">
                      <a16:colId xmlns="" xmlns:a16="http://schemas.microsoft.com/office/drawing/2014/main" val="20000"/>
                    </a:ext>
                  </a:extLst>
                </a:gridCol>
                <a:gridCol w="3768374">
                  <a:extLst>
                    <a:ext uri="{9D8B030D-6E8A-4147-A177-3AD203B41FA5}">
                      <a16:colId xmlns="" xmlns:a16="http://schemas.microsoft.com/office/drawing/2014/main" val="20001"/>
                    </a:ext>
                  </a:extLst>
                </a:gridCol>
              </a:tblGrid>
              <a:tr h="675382">
                <a:tc>
                  <a:txBody>
                    <a:bodyPr/>
                    <a:lstStyle/>
                    <a:p>
                      <a:pPr algn="ctr" fontAlgn="b"/>
                      <a:r>
                        <a:rPr lang="ja-JP" altLang="en-US" sz="2400" b="0" i="0" u="none" strike="noStrike" dirty="0">
                          <a:solidFill>
                            <a:schemeClr val="bg1"/>
                          </a:solidFill>
                          <a:effectLst/>
                          <a:latin typeface="Calibri" panose="020F0502020204030204" pitchFamily="34" charset="0"/>
                          <a:ea typeface="ＭＳ Ｐゴシック" panose="020B0600070205080204" pitchFamily="50" charset="-128"/>
                        </a:rPr>
                        <a:t>１</a:t>
                      </a: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ja-JP" altLang="en-US" sz="2200" b="0" i="0" u="none" strike="noStrike" dirty="0">
                          <a:solidFill>
                            <a:schemeClr val="bg1"/>
                          </a:solidFill>
                          <a:effectLst/>
                          <a:latin typeface="ＭＳ Ｐゴシック" panose="020B0600070205080204" pitchFamily="50" charset="-128"/>
                          <a:ea typeface="ＭＳ Ｐゴシック" panose="020B0600070205080204" pitchFamily="50" charset="-128"/>
                        </a:rPr>
                        <a:t>配達が来るのを知らなかった。</a:t>
                      </a:r>
                      <a:endParaRPr lang="ja-JP" altLang="en-US" sz="2200" b="0" i="0" u="none" strike="noStrike" dirty="0">
                        <a:solidFill>
                          <a:schemeClr val="bg1"/>
                        </a:solidFill>
                        <a:effectLst/>
                        <a:latin typeface="Calibri" panose="020F0502020204030204" pitchFamily="34" charset="0"/>
                        <a:ea typeface="ＭＳ Ｐゴシック" panose="020B0600070205080204" pitchFamily="50" charset="-128"/>
                      </a:endParaRP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 xmlns:a16="http://schemas.microsoft.com/office/drawing/2014/main" val="10000"/>
                  </a:ext>
                </a:extLst>
              </a:tr>
              <a:tr h="1011977">
                <a:tc>
                  <a:txBody>
                    <a:bodyPr/>
                    <a:lstStyle/>
                    <a:p>
                      <a:pPr algn="ctr" fontAlgn="b"/>
                      <a:r>
                        <a:rPr lang="ja-JP" altLang="en-US" sz="2400" b="0" i="0" u="none" strike="noStrike" dirty="0">
                          <a:solidFill>
                            <a:schemeClr val="bg1"/>
                          </a:solidFill>
                          <a:effectLst/>
                          <a:latin typeface="Calibri" panose="020F0502020204030204" pitchFamily="34" charset="0"/>
                          <a:ea typeface="ＭＳ Ｐゴシック" panose="020B0600070205080204" pitchFamily="50" charset="-128"/>
                        </a:rPr>
                        <a:t>２</a:t>
                      </a: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00"/>
                    </a:solidFill>
                  </a:tcPr>
                </a:tc>
                <a:tc>
                  <a:txBody>
                    <a:bodyPr/>
                    <a:lstStyle/>
                    <a:p>
                      <a:pPr algn="l" fontAlgn="b"/>
                      <a:r>
                        <a:rPr lang="ja-JP" altLang="en-US" sz="2200" b="0" i="0" u="none" strike="noStrike" dirty="0">
                          <a:solidFill>
                            <a:schemeClr val="bg1"/>
                          </a:solidFill>
                          <a:effectLst/>
                          <a:latin typeface="ＭＳ Ｐゴシック" panose="020B0600070205080204" pitchFamily="50" charset="-128"/>
                          <a:ea typeface="ＭＳ Ｐゴシック" panose="020B0600070205080204" pitchFamily="50" charset="-128"/>
                        </a:rPr>
                        <a:t>配達が来るのを知っていたが、用事ができて留守にしていた。</a:t>
                      </a:r>
                      <a:endParaRPr lang="ja-JP" altLang="en-US" sz="2200" b="0" i="0" u="none" strike="noStrike" dirty="0">
                        <a:solidFill>
                          <a:schemeClr val="bg1"/>
                        </a:solidFill>
                        <a:effectLst/>
                        <a:latin typeface="Calibri" panose="020F0502020204030204" pitchFamily="34" charset="0"/>
                        <a:ea typeface="ＭＳ Ｐゴシック" panose="020B0600070205080204" pitchFamily="50" charset="-128"/>
                      </a:endParaRP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00"/>
                    </a:solidFill>
                  </a:tcPr>
                </a:tc>
                <a:extLst>
                  <a:ext uri="{0D108BD9-81ED-4DB2-BD59-A6C34878D82A}">
                    <a16:rowId xmlns="" xmlns:a16="http://schemas.microsoft.com/office/drawing/2014/main" val="10001"/>
                  </a:ext>
                </a:extLst>
              </a:tr>
              <a:tr h="618941">
                <a:tc>
                  <a:txBody>
                    <a:bodyPr/>
                    <a:lstStyle/>
                    <a:p>
                      <a:pPr algn="ctr" fontAlgn="b"/>
                      <a:r>
                        <a:rPr lang="ja-JP" altLang="en-US" sz="1600" b="0" i="0" u="none" strike="noStrike" dirty="0">
                          <a:solidFill>
                            <a:srgbClr val="000000"/>
                          </a:solidFill>
                          <a:effectLst/>
                          <a:latin typeface="Calibri" panose="020F0502020204030204" pitchFamily="34" charset="0"/>
                          <a:ea typeface="ＭＳ Ｐゴシック" panose="020B0600070205080204" pitchFamily="50" charset="-128"/>
                        </a:rPr>
                        <a:t>３</a:t>
                      </a: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rPr>
                        <a:t>家にいたが、手が離せず出られなかった。</a:t>
                      </a:r>
                      <a:endParaRPr lang="ja-JP" altLang="en-US" sz="1600" b="0" i="0" u="none" strike="noStrike" dirty="0">
                        <a:solidFill>
                          <a:srgbClr val="000000"/>
                        </a:solidFill>
                        <a:effectLst/>
                        <a:latin typeface="Calibri" panose="020F0502020204030204" pitchFamily="34" charset="0"/>
                        <a:ea typeface="ＭＳ Ｐゴシック" panose="020B0600070205080204" pitchFamily="50" charset="-128"/>
                      </a:endParaRP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618941">
                <a:tc>
                  <a:txBody>
                    <a:bodyPr/>
                    <a:lstStyle/>
                    <a:p>
                      <a:pPr algn="ctr" fontAlgn="b"/>
                      <a:r>
                        <a:rPr lang="ja-JP" altLang="en-US" sz="1600" b="0" i="0" u="none" strike="noStrike" dirty="0">
                          <a:solidFill>
                            <a:srgbClr val="000000"/>
                          </a:solidFill>
                          <a:effectLst/>
                          <a:latin typeface="Calibri" panose="020F0502020204030204" pitchFamily="34" charset="0"/>
                          <a:ea typeface="ＭＳ Ｐゴシック" panose="020B0600070205080204" pitchFamily="50" charset="-128"/>
                        </a:rPr>
                        <a:t>４</a:t>
                      </a: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rPr>
                        <a:t>家にいたが、知らない人にドアを開けることに抵抗があった。</a:t>
                      </a:r>
                      <a:endParaRPr lang="ja-JP" altLang="en-US" sz="1600" b="0" i="0" u="none" strike="noStrike" dirty="0">
                        <a:solidFill>
                          <a:srgbClr val="000000"/>
                        </a:solidFill>
                        <a:effectLst/>
                        <a:latin typeface="Calibri" panose="020F0502020204030204" pitchFamily="34" charset="0"/>
                        <a:ea typeface="ＭＳ Ｐゴシック" panose="020B0600070205080204" pitchFamily="50" charset="-128"/>
                      </a:endParaRP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619158">
                <a:tc>
                  <a:txBody>
                    <a:bodyPr/>
                    <a:lstStyle/>
                    <a:p>
                      <a:pPr algn="ctr" fontAlgn="b"/>
                      <a:r>
                        <a:rPr lang="ja-JP" altLang="en-US" sz="1600" b="0" i="0" u="none" strike="noStrike" dirty="0">
                          <a:solidFill>
                            <a:srgbClr val="000000"/>
                          </a:solidFill>
                          <a:effectLst/>
                          <a:latin typeface="Calibri" panose="020F0502020204030204" pitchFamily="34" charset="0"/>
                          <a:ea typeface="ＭＳ Ｐゴシック" panose="020B0600070205080204" pitchFamily="50" charset="-128"/>
                        </a:rPr>
                        <a:t>５</a:t>
                      </a: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rPr>
                        <a:t>もともと不在になる予定だったため、再配達してもらう予定だった。</a:t>
                      </a:r>
                      <a:endParaRPr lang="ja-JP" altLang="en-US" sz="1600" b="0" i="0" u="none" strike="noStrike" dirty="0">
                        <a:solidFill>
                          <a:srgbClr val="000000"/>
                        </a:solidFill>
                        <a:effectLst/>
                        <a:latin typeface="Calibri" panose="020F0502020204030204" pitchFamily="34" charset="0"/>
                        <a:ea typeface="ＭＳ Ｐゴシック" panose="020B0600070205080204" pitchFamily="50" charset="-128"/>
                      </a:endParaRP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310784">
                <a:tc>
                  <a:txBody>
                    <a:bodyPr/>
                    <a:lstStyle/>
                    <a:p>
                      <a:pPr algn="ctr" fontAlgn="b"/>
                      <a:r>
                        <a:rPr lang="ja-JP" altLang="en-US" sz="1600" b="0" i="0" u="none" strike="noStrike" dirty="0">
                          <a:solidFill>
                            <a:srgbClr val="000000"/>
                          </a:solidFill>
                          <a:effectLst/>
                          <a:latin typeface="Calibri" panose="020F0502020204030204" pitchFamily="34" charset="0"/>
                          <a:ea typeface="ＭＳ Ｐゴシック" panose="020B0600070205080204" pitchFamily="50" charset="-128"/>
                        </a:rPr>
                        <a:t>６</a:t>
                      </a: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rPr>
                        <a:t>指定時間外に配達が来た。</a:t>
                      </a:r>
                      <a:endParaRPr lang="ja-JP" altLang="en-US" sz="1600" b="0" i="0" u="none" strike="noStrike" dirty="0">
                        <a:solidFill>
                          <a:srgbClr val="000000"/>
                        </a:solidFill>
                        <a:effectLst/>
                        <a:latin typeface="Calibri" panose="020F0502020204030204" pitchFamily="34" charset="0"/>
                        <a:ea typeface="ＭＳ Ｐゴシック" panose="020B0600070205080204" pitchFamily="50" charset="-128"/>
                      </a:endParaRP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r h="696251">
                <a:tc>
                  <a:txBody>
                    <a:bodyPr/>
                    <a:lstStyle/>
                    <a:p>
                      <a:pPr marL="0" marR="0" lvl="0" indent="0" algn="ctr" defTabSz="914203" rtl="0" eaLnBrk="1" fontAlgn="b" latinLnBrk="0" hangingPunct="1">
                        <a:lnSpc>
                          <a:spcPct val="100000"/>
                        </a:lnSpc>
                        <a:spcBef>
                          <a:spcPts val="0"/>
                        </a:spcBef>
                        <a:spcAft>
                          <a:spcPts val="0"/>
                        </a:spcAft>
                        <a:buClrTx/>
                        <a:buSzTx/>
                        <a:buFontTx/>
                        <a:buNone/>
                        <a:tabLst/>
                        <a:defRPr/>
                      </a:pPr>
                      <a:r>
                        <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rPr>
                        <a:t>７</a:t>
                      </a: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03" rtl="0" eaLnBrk="1" fontAlgn="b" latinLnBrk="0" hangingPunct="1">
                        <a:lnSpc>
                          <a:spcPct val="100000"/>
                        </a:lnSpc>
                        <a:spcBef>
                          <a:spcPts val="0"/>
                        </a:spcBef>
                        <a:spcAft>
                          <a:spcPts val="0"/>
                        </a:spcAft>
                        <a:buClrTx/>
                        <a:buSzTx/>
                        <a:buFontTx/>
                        <a:buNone/>
                        <a:tabLst/>
                        <a:defRPr/>
                      </a:pPr>
                      <a:r>
                        <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rPr>
                        <a:t>宅配ボックスの受け取りを前提としていたが、すべて埋まっていて入れてもらえなかった、または、サイズがあわなかった。</a:t>
                      </a: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6"/>
                  </a:ext>
                </a:extLst>
              </a:tr>
              <a:tr h="618941">
                <a:tc>
                  <a:txBody>
                    <a:bodyPr/>
                    <a:lstStyle/>
                    <a:p>
                      <a:pPr algn="ctr" fontAlgn="b"/>
                      <a:r>
                        <a:rPr lang="ja-JP" altLang="en-US" sz="1600" b="0" i="0" u="none" strike="noStrike" dirty="0">
                          <a:solidFill>
                            <a:srgbClr val="000000"/>
                          </a:solidFill>
                          <a:effectLst/>
                          <a:latin typeface="Calibri" panose="020F0502020204030204" pitchFamily="34" charset="0"/>
                          <a:ea typeface="ＭＳ Ｐゴシック" panose="020B0600070205080204" pitchFamily="50" charset="-128"/>
                        </a:rPr>
                        <a:t>８</a:t>
                      </a: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rPr>
                        <a:t>指定できる時間に希望の時間がなかった。</a:t>
                      </a:r>
                      <a:endParaRPr lang="ja-JP" altLang="en-US" sz="1600" b="0" i="0" u="none" strike="noStrike" dirty="0">
                        <a:solidFill>
                          <a:srgbClr val="000000"/>
                        </a:solidFill>
                        <a:effectLst/>
                        <a:latin typeface="Calibri" panose="020F0502020204030204" pitchFamily="34" charset="0"/>
                        <a:ea typeface="ＭＳ Ｐゴシック" panose="020B0600070205080204" pitchFamily="50" charset="-128"/>
                      </a:endParaRP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7"/>
                  </a:ext>
                </a:extLst>
              </a:tr>
              <a:tr h="310675">
                <a:tc>
                  <a:txBody>
                    <a:bodyPr/>
                    <a:lstStyle/>
                    <a:p>
                      <a:pPr algn="ctr" fontAlgn="b"/>
                      <a:r>
                        <a:rPr lang="ja-JP" altLang="en-US" sz="1600" b="0" i="0" u="none" strike="noStrike" dirty="0">
                          <a:solidFill>
                            <a:srgbClr val="000000"/>
                          </a:solidFill>
                          <a:effectLst/>
                          <a:latin typeface="Calibri" panose="020F0502020204030204" pitchFamily="34" charset="0"/>
                          <a:ea typeface="ＭＳ Ｐゴシック" panose="020B0600070205080204" pitchFamily="50" charset="-128"/>
                        </a:rPr>
                        <a:t>９</a:t>
                      </a: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ja-JP" alt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rPr>
                        <a:t>その他</a:t>
                      </a:r>
                      <a:endParaRPr lang="ja-JP" altLang="en-US" sz="1600" b="0" i="0" u="none" strike="noStrike" dirty="0">
                        <a:solidFill>
                          <a:srgbClr val="000000"/>
                        </a:solidFill>
                        <a:effectLst/>
                        <a:latin typeface="Calibri" panose="020F0502020204030204" pitchFamily="34" charset="0"/>
                        <a:ea typeface="ＭＳ Ｐゴシック" panose="020B0600070205080204" pitchFamily="50" charset="-128"/>
                      </a:endParaRPr>
                    </a:p>
                  </a:txBody>
                  <a:tcPr marL="2382" marR="2382" marT="238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8"/>
                  </a:ext>
                </a:extLst>
              </a:tr>
            </a:tbl>
          </a:graphicData>
        </a:graphic>
      </p:graphicFrame>
      <p:sp>
        <p:nvSpPr>
          <p:cNvPr id="7" name="角丸四角形 6"/>
          <p:cNvSpPr/>
          <p:nvPr/>
        </p:nvSpPr>
        <p:spPr>
          <a:xfrm>
            <a:off x="612000" y="166256"/>
            <a:ext cx="1248000" cy="720000"/>
          </a:xfrm>
          <a:prstGeom prst="roundRect">
            <a:avLst/>
          </a:prstGeom>
          <a:solidFill>
            <a:schemeClr val="bg1"/>
          </a:solidFill>
          <a:ln w="571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solidFill>
              </a:rPr>
              <a:t>速報</a:t>
            </a:r>
          </a:p>
        </p:txBody>
      </p:sp>
      <p:sp>
        <p:nvSpPr>
          <p:cNvPr id="2" name="テキスト ボックス 1"/>
          <p:cNvSpPr txBox="1"/>
          <p:nvPr/>
        </p:nvSpPr>
        <p:spPr>
          <a:xfrm>
            <a:off x="2957929" y="6160184"/>
            <a:ext cx="1826141" cy="646331"/>
          </a:xfrm>
          <a:prstGeom prst="rect">
            <a:avLst/>
          </a:prstGeom>
          <a:noFill/>
        </p:spPr>
        <p:txBody>
          <a:bodyPr wrap="none" rtlCol="0">
            <a:spAutoFit/>
          </a:bodyPr>
          <a:lstStyle/>
          <a:p>
            <a:r>
              <a:rPr kumimoji="1" lang="ja-JP" altLang="en-US" b="1" dirty="0">
                <a:latin typeface="+mn-ea"/>
                <a:ea typeface="+mn-ea"/>
              </a:rPr>
              <a:t>回答者数</a:t>
            </a:r>
            <a:r>
              <a:rPr lang="en-US" altLang="ja-JP" b="1" dirty="0">
                <a:latin typeface="+mn-ea"/>
                <a:ea typeface="+mn-ea"/>
              </a:rPr>
              <a:t> </a:t>
            </a:r>
            <a:r>
              <a:rPr kumimoji="1" lang="en-US" altLang="ja-JP" b="1" dirty="0">
                <a:latin typeface="+mn-ea"/>
                <a:ea typeface="+mn-ea"/>
              </a:rPr>
              <a:t>n=145</a:t>
            </a:r>
          </a:p>
          <a:p>
            <a:r>
              <a:rPr lang="ja-JP" altLang="en-US" b="1" dirty="0">
                <a:latin typeface="+mn-ea"/>
                <a:ea typeface="+mn-ea"/>
              </a:rPr>
              <a:t>回答数</a:t>
            </a:r>
            <a:r>
              <a:rPr lang="en-US" altLang="ja-JP" b="1" dirty="0">
                <a:latin typeface="+mn-ea"/>
                <a:ea typeface="+mn-ea"/>
              </a:rPr>
              <a:t> n=231</a:t>
            </a:r>
            <a:endParaRPr kumimoji="1" lang="ja-JP" altLang="en-US" b="1" dirty="0">
              <a:latin typeface="+mn-ea"/>
              <a:ea typeface="+mn-ea"/>
            </a:endParaRPr>
          </a:p>
        </p:txBody>
      </p:sp>
      <p:sp>
        <p:nvSpPr>
          <p:cNvPr id="3" name="テキスト ボックス 2"/>
          <p:cNvSpPr txBox="1"/>
          <p:nvPr/>
        </p:nvSpPr>
        <p:spPr>
          <a:xfrm>
            <a:off x="751605" y="1119869"/>
            <a:ext cx="4123245" cy="830997"/>
          </a:xfrm>
          <a:prstGeom prst="rect">
            <a:avLst/>
          </a:prstGeom>
          <a:noFill/>
        </p:spPr>
        <p:txBody>
          <a:bodyPr wrap="none" rtlCol="0">
            <a:spAutoFit/>
          </a:bodyPr>
          <a:lstStyle/>
          <a:p>
            <a:r>
              <a:rPr kumimoji="1" lang="ja-JP" altLang="en-US" sz="2400" dirty="0"/>
              <a:t>配達の</a:t>
            </a:r>
            <a:r>
              <a:rPr kumimoji="1" lang="en-US" altLang="ja-JP" sz="2400" dirty="0"/>
              <a:t>1</a:t>
            </a:r>
            <a:r>
              <a:rPr kumimoji="1" lang="ja-JP" altLang="en-US" sz="2400" dirty="0"/>
              <a:t>回目で</a:t>
            </a:r>
            <a:endParaRPr kumimoji="1" lang="en-US" altLang="ja-JP" sz="2400" dirty="0"/>
          </a:p>
          <a:p>
            <a:r>
              <a:rPr lang="en-US" altLang="ja-JP" sz="2400" dirty="0"/>
              <a:t>	</a:t>
            </a:r>
            <a:r>
              <a:rPr kumimoji="1" lang="ja-JP" altLang="en-US" sz="2400" dirty="0"/>
              <a:t>受け取れない理由は？</a:t>
            </a:r>
          </a:p>
        </p:txBody>
      </p:sp>
    </p:spTree>
    <p:extLst>
      <p:ext uri="{BB962C8B-B14F-4D97-AF65-F5344CB8AC3E}">
        <p14:creationId xmlns:p14="http://schemas.microsoft.com/office/powerpoint/2010/main" val="2868755972"/>
      </p:ext>
    </p:extLst>
  </p:cSld>
  <p:clrMapOvr>
    <a:masterClrMapping/>
  </p:clrMapOvr>
  <p:transition xmlns:p14="http://schemas.microsoft.com/office/powerpoint/2010/main" spd="slow" advTm="8541"/>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82" name="Group 2"/>
          <p:cNvGrpSpPr>
            <a:grpSpLocks/>
          </p:cNvGrpSpPr>
          <p:nvPr/>
        </p:nvGrpSpPr>
        <p:grpSpPr bwMode="auto">
          <a:xfrm>
            <a:off x="0" y="0"/>
            <a:ext cx="9144000" cy="6858000"/>
            <a:chOff x="0" y="0"/>
            <a:chExt cx="5760" cy="663"/>
          </a:xfrm>
        </p:grpSpPr>
        <p:sp>
          <p:nvSpPr>
            <p:cNvPr id="276485"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r>
                <a:rPr lang="ja-JP" altLang="en-US" dirty="0">
                  <a:solidFill>
                    <a:srgbClr val="000000"/>
                  </a:solidFill>
                  <a:latin typeface="Arial Narrow" panose="020B0606020202030204" pitchFamily="34" charset="0"/>
                </a:rPr>
                <a:t>は</a:t>
              </a:r>
            </a:p>
          </p:txBody>
        </p:sp>
        <p:sp>
          <p:nvSpPr>
            <p:cNvPr id="276486"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6483" name="Rectangle 5"/>
          <p:cNvSpPr>
            <a:spLocks noGrp="1" noChangeArrowheads="1"/>
          </p:cNvSpPr>
          <p:nvPr>
            <p:ph type="title"/>
          </p:nvPr>
        </p:nvSpPr>
        <p:spPr>
          <a:xfrm>
            <a:off x="611188" y="2636838"/>
            <a:ext cx="8229600" cy="922337"/>
          </a:xfrm>
        </p:spPr>
        <p:txBody>
          <a:bodyPr/>
          <a:lstStyle/>
          <a:p>
            <a:pPr eaLnBrk="1" hangingPunct="1"/>
            <a:r>
              <a:rPr lang="ja-JP" altLang="en-US" sz="4800" dirty="0">
                <a:solidFill>
                  <a:schemeClr val="bg1"/>
                </a:solidFill>
              </a:rPr>
              <a:t>今後の方針</a:t>
            </a:r>
            <a:endParaRPr lang="en-US" altLang="ja-JP" sz="4800" dirty="0">
              <a:solidFill>
                <a:schemeClr val="bg1"/>
              </a:solidFill>
            </a:endParaRPr>
          </a:p>
        </p:txBody>
      </p:sp>
      <p:sp>
        <p:nvSpPr>
          <p:cNvPr id="276484"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80B5743-2D09-4AA1-BBF9-497DE4DE14F7}" type="slidenum">
              <a:rPr lang="ja-JP" altLang="en-US" smtClean="0"/>
              <a:pPr/>
              <a:t>45</a:t>
            </a:fld>
            <a:endParaRPr lang="en-US" altLang="ja-JP"/>
          </a:p>
        </p:txBody>
      </p:sp>
      <p:pic>
        <p:nvPicPr>
          <p:cNvPr id="6" name="グラフィックス 5" descr="自宅"/>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7632107" y="5801821"/>
            <a:ext cx="792693" cy="792693"/>
          </a:xfrm>
          <a:prstGeom prst="rect">
            <a:avLst/>
          </a:prstGeom>
        </p:spPr>
      </p:pic>
      <p:pic>
        <p:nvPicPr>
          <p:cNvPr id="17" name="グラフィックス 16" descr="右向き指示マーク"/>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959845" y="6009248"/>
            <a:ext cx="587375" cy="587375"/>
          </a:xfrm>
          <a:prstGeom prst="rect">
            <a:avLst/>
          </a:prstGeom>
        </p:spPr>
      </p:pic>
      <p:sp>
        <p:nvSpPr>
          <p:cNvPr id="4" name="テキスト ボックス 3"/>
          <p:cNvSpPr txBox="1"/>
          <p:nvPr/>
        </p:nvSpPr>
        <p:spPr>
          <a:xfrm>
            <a:off x="665324" y="5404283"/>
            <a:ext cx="1346844" cy="400110"/>
          </a:xfrm>
          <a:prstGeom prst="rect">
            <a:avLst/>
          </a:prstGeom>
          <a:noFill/>
        </p:spPr>
        <p:txBody>
          <a:bodyPr wrap="none" rtlCol="0">
            <a:spAutoFit/>
          </a:bodyPr>
          <a:lstStyle/>
          <a:p>
            <a:r>
              <a:rPr lang="ja-JP" altLang="en-US" sz="2000" b="1" dirty="0">
                <a:solidFill>
                  <a:schemeClr val="bg1"/>
                </a:solidFill>
              </a:rPr>
              <a:t>背景・目的</a:t>
            </a:r>
            <a:endParaRPr kumimoji="1" lang="ja-JP" altLang="en-US" sz="2000" b="1" dirty="0">
              <a:solidFill>
                <a:schemeClr val="bg1"/>
              </a:solidFill>
            </a:endParaRPr>
          </a:p>
        </p:txBody>
      </p:sp>
      <p:sp>
        <p:nvSpPr>
          <p:cNvPr id="5" name="テキスト ボックス 4"/>
          <p:cNvSpPr txBox="1"/>
          <p:nvPr/>
        </p:nvSpPr>
        <p:spPr>
          <a:xfrm>
            <a:off x="2672830" y="5404283"/>
            <a:ext cx="697627" cy="400110"/>
          </a:xfrm>
          <a:prstGeom prst="rect">
            <a:avLst/>
          </a:prstGeom>
          <a:noFill/>
        </p:spPr>
        <p:txBody>
          <a:bodyPr wrap="none" rtlCol="0">
            <a:spAutoFit/>
          </a:bodyPr>
          <a:lstStyle/>
          <a:p>
            <a:r>
              <a:rPr kumimoji="1" lang="ja-JP" altLang="en-US" sz="2000" b="1" dirty="0">
                <a:solidFill>
                  <a:schemeClr val="bg1"/>
                </a:solidFill>
              </a:rPr>
              <a:t>仮説</a:t>
            </a:r>
            <a:endParaRPr kumimoji="1" lang="ja-JP" altLang="en-US" b="1" dirty="0">
              <a:solidFill>
                <a:schemeClr val="bg1"/>
              </a:solidFill>
            </a:endParaRPr>
          </a:p>
        </p:txBody>
      </p:sp>
      <p:sp>
        <p:nvSpPr>
          <p:cNvPr id="7" name="テキスト ボックス 6"/>
          <p:cNvSpPr txBox="1"/>
          <p:nvPr/>
        </p:nvSpPr>
        <p:spPr>
          <a:xfrm>
            <a:off x="3982059" y="5401711"/>
            <a:ext cx="1217000" cy="400110"/>
          </a:xfrm>
          <a:prstGeom prst="rect">
            <a:avLst/>
          </a:prstGeom>
          <a:noFill/>
        </p:spPr>
        <p:txBody>
          <a:bodyPr wrap="none" rtlCol="0">
            <a:spAutoFit/>
          </a:bodyPr>
          <a:lstStyle/>
          <a:p>
            <a:r>
              <a:rPr kumimoji="1" lang="ja-JP" altLang="en-US" sz="2000" b="1" dirty="0">
                <a:solidFill>
                  <a:schemeClr val="bg1"/>
                </a:solidFill>
              </a:rPr>
              <a:t>研究計画</a:t>
            </a:r>
          </a:p>
        </p:txBody>
      </p:sp>
      <p:sp>
        <p:nvSpPr>
          <p:cNvPr id="9" name="テキスト ボックス 8"/>
          <p:cNvSpPr txBox="1"/>
          <p:nvPr/>
        </p:nvSpPr>
        <p:spPr>
          <a:xfrm>
            <a:off x="5611290" y="5401711"/>
            <a:ext cx="1217000" cy="400110"/>
          </a:xfrm>
          <a:prstGeom prst="rect">
            <a:avLst/>
          </a:prstGeom>
          <a:noFill/>
        </p:spPr>
        <p:txBody>
          <a:bodyPr wrap="none" rtlCol="0">
            <a:spAutoFit/>
          </a:bodyPr>
          <a:lstStyle/>
          <a:p>
            <a:r>
              <a:rPr kumimoji="1" lang="ja-JP" altLang="en-US" sz="2000" b="1" dirty="0">
                <a:solidFill>
                  <a:schemeClr val="bg1"/>
                </a:solidFill>
              </a:rPr>
              <a:t>実態調査</a:t>
            </a:r>
          </a:p>
        </p:txBody>
      </p:sp>
      <p:sp>
        <p:nvSpPr>
          <p:cNvPr id="10" name="テキスト ボックス 9"/>
          <p:cNvSpPr txBox="1"/>
          <p:nvPr/>
        </p:nvSpPr>
        <p:spPr>
          <a:xfrm>
            <a:off x="7092000" y="4869000"/>
            <a:ext cx="1467068" cy="400110"/>
          </a:xfrm>
          <a:prstGeom prst="rect">
            <a:avLst/>
          </a:prstGeom>
          <a:noFill/>
        </p:spPr>
        <p:txBody>
          <a:bodyPr wrap="none" rtlCol="0">
            <a:spAutoFit/>
          </a:bodyPr>
          <a:lstStyle/>
          <a:p>
            <a:r>
              <a:rPr kumimoji="1" lang="ja-JP" altLang="en-US" sz="2000" b="1" dirty="0">
                <a:solidFill>
                  <a:schemeClr val="bg1"/>
                </a:solidFill>
              </a:rPr>
              <a:t>今後の方針</a:t>
            </a:r>
          </a:p>
        </p:txBody>
      </p:sp>
      <p:pic>
        <p:nvPicPr>
          <p:cNvPr id="8" name="図 7"/>
          <p:cNvPicPr>
            <a:picLocks noChangeAspect="1"/>
          </p:cNvPicPr>
          <p:nvPr/>
        </p:nvPicPr>
        <p:blipFill>
          <a:blip r:embed="rId7"/>
          <a:stretch>
            <a:fillRect/>
          </a:stretch>
        </p:blipFill>
        <p:spPr>
          <a:xfrm>
            <a:off x="2780196" y="6009248"/>
            <a:ext cx="591363" cy="585267"/>
          </a:xfrm>
          <a:prstGeom prst="rect">
            <a:avLst/>
          </a:prstGeom>
        </p:spPr>
      </p:pic>
      <p:pic>
        <p:nvPicPr>
          <p:cNvPr id="3" name="図 2"/>
          <p:cNvPicPr>
            <a:picLocks noChangeAspect="1"/>
          </p:cNvPicPr>
          <p:nvPr/>
        </p:nvPicPr>
        <p:blipFill>
          <a:blip r:embed="rId7"/>
          <a:stretch>
            <a:fillRect/>
          </a:stretch>
        </p:blipFill>
        <p:spPr>
          <a:xfrm>
            <a:off x="4276318" y="6009247"/>
            <a:ext cx="591363" cy="585267"/>
          </a:xfrm>
          <a:prstGeom prst="rect">
            <a:avLst/>
          </a:prstGeom>
        </p:spPr>
      </p:pic>
      <p:pic>
        <p:nvPicPr>
          <p:cNvPr id="2" name="図 1"/>
          <p:cNvPicPr>
            <a:picLocks noChangeAspect="1"/>
          </p:cNvPicPr>
          <p:nvPr/>
        </p:nvPicPr>
        <p:blipFill>
          <a:blip r:embed="rId7"/>
          <a:stretch>
            <a:fillRect/>
          </a:stretch>
        </p:blipFill>
        <p:spPr>
          <a:xfrm>
            <a:off x="5924108" y="6009246"/>
            <a:ext cx="591363" cy="585267"/>
          </a:xfrm>
          <a:prstGeom prst="rect">
            <a:avLst/>
          </a:prstGeom>
        </p:spPr>
      </p:pic>
      <p:pic>
        <p:nvPicPr>
          <p:cNvPr id="12" name="図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66019" y="5502260"/>
            <a:ext cx="1315543" cy="1315543"/>
          </a:xfrm>
          <a:prstGeom prst="rect">
            <a:avLst/>
          </a:prstGeom>
        </p:spPr>
      </p:pic>
      <p:pic>
        <p:nvPicPr>
          <p:cNvPr id="14" name="グラフィックス 13" descr="箱"/>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7684105" y="5393943"/>
            <a:ext cx="427753" cy="427753"/>
          </a:xfrm>
          <a:prstGeom prst="rect">
            <a:avLst/>
          </a:prstGeom>
        </p:spPr>
      </p:pic>
    </p:spTree>
    <p:extLst>
      <p:ext uri="{BB962C8B-B14F-4D97-AF65-F5344CB8AC3E}">
        <p14:creationId xmlns:p14="http://schemas.microsoft.com/office/powerpoint/2010/main" val="3500571819"/>
      </p:ext>
    </p:extLst>
  </p:cSld>
  <p:clrMapOvr>
    <a:masterClrMapping/>
  </p:clrMapOvr>
  <p:transition xmlns:p14="http://schemas.microsoft.com/office/powerpoint/2010/main" spd="slow" advTm="5584"/>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530" name="Group 2"/>
          <p:cNvGrpSpPr>
            <a:grpSpLocks/>
          </p:cNvGrpSpPr>
          <p:nvPr/>
        </p:nvGrpSpPr>
        <p:grpSpPr bwMode="auto">
          <a:xfrm>
            <a:off x="0" y="0"/>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32000" y="0"/>
            <a:ext cx="8229600" cy="1143000"/>
          </a:xfrm>
        </p:spPr>
        <p:txBody>
          <a:bodyPr/>
          <a:lstStyle/>
          <a:p>
            <a:pPr eaLnBrk="1" hangingPunct="1"/>
            <a:r>
              <a:rPr lang="ja-JP" altLang="en-US" dirty="0">
                <a:solidFill>
                  <a:schemeClr val="bg1"/>
                </a:solidFill>
              </a:rPr>
              <a:t>今後の方針</a:t>
            </a:r>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46</a:t>
            </a:fld>
            <a:endParaRPr lang="en-US" altLang="ja-JP"/>
          </a:p>
        </p:txBody>
      </p:sp>
      <p:sp>
        <p:nvSpPr>
          <p:cNvPr id="7" name="正方形/長方形 6"/>
          <p:cNvSpPr/>
          <p:nvPr/>
        </p:nvSpPr>
        <p:spPr>
          <a:xfrm>
            <a:off x="2901838" y="1959970"/>
            <a:ext cx="2062994" cy="3871520"/>
          </a:xfrm>
          <a:prstGeom prst="rect">
            <a:avLst/>
          </a:prstGeom>
          <a:solidFill>
            <a:srgbClr val="99CC00"/>
          </a:solidFill>
          <a:ln>
            <a:solidFill>
              <a:srgbClr val="99CC00"/>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kumimoji="1" lang="ja-JP" altLang="en-US"/>
          </a:p>
        </p:txBody>
      </p:sp>
      <p:sp>
        <p:nvSpPr>
          <p:cNvPr id="8" name="正方形/長方形 7"/>
          <p:cNvSpPr/>
          <p:nvPr/>
        </p:nvSpPr>
        <p:spPr>
          <a:xfrm>
            <a:off x="5056891" y="1959970"/>
            <a:ext cx="2062994" cy="3871520"/>
          </a:xfrm>
          <a:prstGeom prst="rect">
            <a:avLst/>
          </a:prstGeom>
          <a:solidFill>
            <a:srgbClr val="009999"/>
          </a:solidFill>
          <a:ln>
            <a:solidFill>
              <a:srgbClr val="009999"/>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kumimoji="1" lang="ja-JP" altLang="en-US"/>
          </a:p>
        </p:txBody>
      </p:sp>
      <p:cxnSp>
        <p:nvCxnSpPr>
          <p:cNvPr id="9" name="直線コネクタ 8"/>
          <p:cNvCxnSpPr/>
          <p:nvPr/>
        </p:nvCxnSpPr>
        <p:spPr>
          <a:xfrm>
            <a:off x="1361207" y="5626016"/>
            <a:ext cx="6238875"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0" name="直線コネクタ 9"/>
          <p:cNvCxnSpPr/>
          <p:nvPr/>
        </p:nvCxnSpPr>
        <p:spPr>
          <a:xfrm>
            <a:off x="1361207" y="4482535"/>
            <a:ext cx="6238875"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1" name="直線コネクタ 10"/>
          <p:cNvCxnSpPr/>
          <p:nvPr/>
        </p:nvCxnSpPr>
        <p:spPr>
          <a:xfrm>
            <a:off x="1361207" y="3256023"/>
            <a:ext cx="6238875"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12" name="直線コネクタ 11"/>
          <p:cNvCxnSpPr/>
          <p:nvPr/>
        </p:nvCxnSpPr>
        <p:spPr>
          <a:xfrm>
            <a:off x="1361207" y="2078386"/>
            <a:ext cx="6238875"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sp>
        <p:nvSpPr>
          <p:cNvPr id="13" name="テキスト ボックス 12"/>
          <p:cNvSpPr txBox="1"/>
          <p:nvPr/>
        </p:nvSpPr>
        <p:spPr>
          <a:xfrm>
            <a:off x="1361207" y="1268761"/>
            <a:ext cx="1415772" cy="461665"/>
          </a:xfrm>
          <a:prstGeom prst="rect">
            <a:avLst/>
          </a:prstGeom>
          <a:noFill/>
          <a:effectLst/>
        </p:spPr>
        <p:txBody>
          <a:bodyPr wrap="none" rtlCol="0">
            <a:spAutoFit/>
          </a:bodyPr>
          <a:lstStyle/>
          <a:p>
            <a:r>
              <a:rPr kumimoji="1" lang="ja-JP" altLang="en-US" sz="2400" dirty="0"/>
              <a:t>現状把握</a:t>
            </a:r>
          </a:p>
        </p:txBody>
      </p:sp>
      <p:sp>
        <p:nvSpPr>
          <p:cNvPr id="14" name="テキスト ボックス 13"/>
          <p:cNvSpPr txBox="1"/>
          <p:nvPr/>
        </p:nvSpPr>
        <p:spPr>
          <a:xfrm>
            <a:off x="1361207" y="2421286"/>
            <a:ext cx="1415772" cy="461665"/>
          </a:xfrm>
          <a:prstGeom prst="rect">
            <a:avLst/>
          </a:prstGeom>
          <a:noFill/>
          <a:effectLst/>
        </p:spPr>
        <p:txBody>
          <a:bodyPr wrap="none" rtlCol="0">
            <a:spAutoFit/>
          </a:bodyPr>
          <a:lstStyle/>
          <a:p>
            <a:r>
              <a:rPr kumimoji="1" lang="ja-JP" altLang="en-US" sz="2400" dirty="0"/>
              <a:t>実態調査</a:t>
            </a:r>
          </a:p>
        </p:txBody>
      </p:sp>
      <p:sp>
        <p:nvSpPr>
          <p:cNvPr id="15" name="テキスト ボックス 14"/>
          <p:cNvSpPr txBox="1"/>
          <p:nvPr/>
        </p:nvSpPr>
        <p:spPr>
          <a:xfrm>
            <a:off x="1361207" y="3674410"/>
            <a:ext cx="800219" cy="461665"/>
          </a:xfrm>
          <a:prstGeom prst="rect">
            <a:avLst/>
          </a:prstGeom>
          <a:noFill/>
          <a:effectLst/>
        </p:spPr>
        <p:txBody>
          <a:bodyPr wrap="none" rtlCol="0">
            <a:spAutoFit/>
          </a:bodyPr>
          <a:lstStyle/>
          <a:p>
            <a:r>
              <a:rPr kumimoji="1" lang="ja-JP" altLang="en-US" sz="2400" dirty="0"/>
              <a:t>提案</a:t>
            </a:r>
          </a:p>
        </p:txBody>
      </p:sp>
      <p:sp>
        <p:nvSpPr>
          <p:cNvPr id="16" name="テキスト ボックス 15"/>
          <p:cNvSpPr txBox="1"/>
          <p:nvPr/>
        </p:nvSpPr>
        <p:spPr>
          <a:xfrm>
            <a:off x="1361207" y="4771248"/>
            <a:ext cx="800219" cy="461665"/>
          </a:xfrm>
          <a:prstGeom prst="rect">
            <a:avLst/>
          </a:prstGeom>
          <a:noFill/>
          <a:effectLst/>
        </p:spPr>
        <p:txBody>
          <a:bodyPr wrap="none" rtlCol="0">
            <a:spAutoFit/>
          </a:bodyPr>
          <a:lstStyle/>
          <a:p>
            <a:r>
              <a:rPr kumimoji="1" lang="ja-JP" altLang="en-US" sz="2400" dirty="0"/>
              <a:t>評価</a:t>
            </a:r>
          </a:p>
        </p:txBody>
      </p:sp>
      <p:sp>
        <p:nvSpPr>
          <p:cNvPr id="17" name="角丸四角形 16"/>
          <p:cNvSpPr/>
          <p:nvPr/>
        </p:nvSpPr>
        <p:spPr>
          <a:xfrm>
            <a:off x="3059832" y="1268760"/>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a:t>既存研究レビュー</a:t>
            </a:r>
          </a:p>
        </p:txBody>
      </p:sp>
      <p:sp>
        <p:nvSpPr>
          <p:cNvPr id="18" name="角丸四角形 17"/>
          <p:cNvSpPr/>
          <p:nvPr/>
        </p:nvSpPr>
        <p:spPr>
          <a:xfrm>
            <a:off x="3103323" y="6045802"/>
            <a:ext cx="3810000" cy="461665"/>
          </a:xfrm>
          <a:prstGeom prst="roundRect">
            <a:avLst/>
          </a:prstGeom>
          <a:solidFill>
            <a:srgbClr val="FFB64B"/>
          </a:solidFill>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a:t>考察・まとめ</a:t>
            </a:r>
          </a:p>
        </p:txBody>
      </p:sp>
      <p:grpSp>
        <p:nvGrpSpPr>
          <p:cNvPr id="19" name="図形グループ 18"/>
          <p:cNvGrpSpPr/>
          <p:nvPr/>
        </p:nvGrpSpPr>
        <p:grpSpPr>
          <a:xfrm>
            <a:off x="5234050" y="2271932"/>
            <a:ext cx="1809750" cy="3802316"/>
            <a:chOff x="3059832" y="2243486"/>
            <a:chExt cx="1809750" cy="3802316"/>
          </a:xfrm>
        </p:grpSpPr>
        <p:sp>
          <p:nvSpPr>
            <p:cNvPr id="20" name="角丸四角形 19"/>
            <p:cNvSpPr/>
            <p:nvPr/>
          </p:nvSpPr>
          <p:spPr>
            <a:xfrm>
              <a:off x="3059833" y="2243486"/>
              <a:ext cx="1809749" cy="761999"/>
            </a:xfrm>
            <a:prstGeom prst="roundRect">
              <a:avLst/>
            </a:prstGeom>
            <a:solidFill>
              <a:srgbClr val="FFFFCC"/>
            </a:solidFill>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ja-JP" altLang="en-US" sz="1600" dirty="0"/>
                <a:t>インタビュー調</a:t>
              </a:r>
              <a:r>
                <a:rPr kumimoji="1" lang="ja-JP" altLang="en-US" sz="1600" dirty="0"/>
                <a:t>査</a:t>
              </a:r>
              <a:endParaRPr kumimoji="1" lang="en-US" altLang="ja-JP" sz="1600" dirty="0"/>
            </a:p>
            <a:p>
              <a:pPr algn="ctr"/>
              <a:r>
                <a:rPr lang="ja-JP" altLang="en-US" sz="1000" dirty="0"/>
                <a:t>ヤマト運輸本社・営業所・</a:t>
              </a:r>
              <a:endParaRPr lang="en-US" altLang="ja-JP" sz="1000" dirty="0"/>
            </a:p>
            <a:p>
              <a:pPr algn="ctr"/>
              <a:r>
                <a:rPr lang="ja-JP" altLang="en-US" sz="1000" dirty="0"/>
                <a:t>ドライバー・国交省・環境省・宇都宮大・筑波大　他</a:t>
              </a:r>
              <a:endParaRPr kumimoji="1" lang="ja-JP" altLang="en-US" sz="1000" dirty="0"/>
            </a:p>
          </p:txBody>
        </p:sp>
        <p:sp>
          <p:nvSpPr>
            <p:cNvPr id="21" name="角丸四角形 20"/>
            <p:cNvSpPr/>
            <p:nvPr/>
          </p:nvSpPr>
          <p:spPr>
            <a:xfrm>
              <a:off x="3059832" y="3611623"/>
              <a:ext cx="1809749" cy="593724"/>
            </a:xfrm>
            <a:prstGeom prst="roundRect">
              <a:avLst/>
            </a:prstGeom>
            <a:solidFill>
              <a:srgbClr val="FFB64B"/>
            </a:solidFill>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kumimoji="1" lang="ja-JP" altLang="en-US" dirty="0"/>
                <a:t>宅配ロッカー</a:t>
              </a:r>
              <a:endParaRPr kumimoji="1" lang="en-US" altLang="ja-JP" dirty="0"/>
            </a:p>
            <a:p>
              <a:pPr algn="ctr"/>
              <a:r>
                <a:rPr lang="ja-JP" altLang="en-US" sz="1200" dirty="0"/>
                <a:t>の設置検討</a:t>
              </a:r>
              <a:endParaRPr kumimoji="1" lang="ja-JP" altLang="en-US" sz="1200" dirty="0"/>
            </a:p>
          </p:txBody>
        </p:sp>
        <p:sp>
          <p:nvSpPr>
            <p:cNvPr id="22" name="角丸四角形 21"/>
            <p:cNvSpPr/>
            <p:nvPr/>
          </p:nvSpPr>
          <p:spPr>
            <a:xfrm>
              <a:off x="3059833" y="4672265"/>
              <a:ext cx="1809749" cy="761999"/>
            </a:xfrm>
            <a:prstGeom prst="roundRect">
              <a:avLst/>
            </a:prstGeom>
            <a:solidFill>
              <a:srgbClr val="FFB64B"/>
            </a:solidFill>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kumimoji="1" lang="ja-JP" altLang="en-US" dirty="0"/>
                <a:t>報告</a:t>
              </a:r>
              <a:endParaRPr kumimoji="1" lang="en-US" altLang="ja-JP" dirty="0"/>
            </a:p>
            <a:p>
              <a:pPr algn="ctr"/>
              <a:r>
                <a:rPr lang="ja-JP" altLang="en-US" sz="1100" dirty="0"/>
                <a:t>ヤマト運輸本社・営業所・国交省・環境省・筑波大学</a:t>
              </a:r>
              <a:endParaRPr lang="en-US" altLang="ja-JP" sz="1100" dirty="0"/>
            </a:p>
          </p:txBody>
        </p:sp>
        <p:cxnSp>
          <p:nvCxnSpPr>
            <p:cNvPr id="23" name="直線矢印コネクタ 22"/>
            <p:cNvCxnSpPr>
              <a:stCxn id="22" idx="2"/>
            </p:cNvCxnSpPr>
            <p:nvPr/>
          </p:nvCxnSpPr>
          <p:spPr>
            <a:xfrm>
              <a:off x="3964708" y="5434264"/>
              <a:ext cx="0" cy="611538"/>
            </a:xfrm>
            <a:prstGeom prst="straightConnector1">
              <a:avLst/>
            </a:prstGeom>
            <a:ln w="57150" cmpd="sng">
              <a:noFill/>
              <a:tailEnd type="arrow"/>
            </a:ln>
            <a:effectLst/>
          </p:spPr>
          <p:style>
            <a:lnRef idx="2">
              <a:schemeClr val="accent1"/>
            </a:lnRef>
            <a:fillRef idx="0">
              <a:schemeClr val="accent1"/>
            </a:fillRef>
            <a:effectRef idx="1">
              <a:schemeClr val="accent1"/>
            </a:effectRef>
            <a:fontRef idx="minor">
              <a:schemeClr val="tx1"/>
            </a:fontRef>
          </p:style>
        </p:cxnSp>
      </p:grpSp>
      <p:cxnSp>
        <p:nvCxnSpPr>
          <p:cNvPr id="27" name="直線矢印コネクタ 26"/>
          <p:cNvCxnSpPr>
            <a:stCxn id="17" idx="2"/>
            <a:endCxn id="20" idx="0"/>
          </p:cNvCxnSpPr>
          <p:nvPr/>
        </p:nvCxnSpPr>
        <p:spPr>
          <a:xfrm>
            <a:off x="4964832" y="1730425"/>
            <a:ext cx="1174094" cy="541507"/>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直線矢印コネクタ 27"/>
          <p:cNvCxnSpPr>
            <a:stCxn id="17" idx="2"/>
            <a:endCxn id="41" idx="0"/>
          </p:cNvCxnSpPr>
          <p:nvPr/>
        </p:nvCxnSpPr>
        <p:spPr>
          <a:xfrm flipH="1">
            <a:off x="3863569" y="1730425"/>
            <a:ext cx="1101263" cy="567531"/>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直線矢印コネクタ 28"/>
          <p:cNvCxnSpPr>
            <a:stCxn id="20" idx="2"/>
            <a:endCxn id="21" idx="0"/>
          </p:cNvCxnSpPr>
          <p:nvPr/>
        </p:nvCxnSpPr>
        <p:spPr>
          <a:xfrm flipH="1">
            <a:off x="6138925" y="3033931"/>
            <a:ext cx="1" cy="60613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0" name="直線矢印コネクタ 29"/>
          <p:cNvCxnSpPr>
            <a:cxnSpLocks/>
          </p:cNvCxnSpPr>
          <p:nvPr/>
        </p:nvCxnSpPr>
        <p:spPr>
          <a:xfrm flipH="1">
            <a:off x="4392000" y="3033931"/>
            <a:ext cx="1260000" cy="640479"/>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1" name="直線矢印コネクタ 30"/>
          <p:cNvCxnSpPr>
            <a:stCxn id="21" idx="2"/>
            <a:endCxn id="22" idx="0"/>
          </p:cNvCxnSpPr>
          <p:nvPr/>
        </p:nvCxnSpPr>
        <p:spPr>
          <a:xfrm>
            <a:off x="6138925" y="4233793"/>
            <a:ext cx="1" cy="46691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32" name="テキスト ボックス 31"/>
          <p:cNvSpPr txBox="1"/>
          <p:nvPr/>
        </p:nvSpPr>
        <p:spPr>
          <a:xfrm>
            <a:off x="7119885" y="1319977"/>
            <a:ext cx="532493" cy="369332"/>
          </a:xfrm>
          <a:prstGeom prst="rect">
            <a:avLst/>
          </a:prstGeom>
          <a:noFill/>
          <a:effectLst/>
        </p:spPr>
        <p:txBody>
          <a:bodyPr wrap="none" rtlCol="0">
            <a:spAutoFit/>
          </a:bodyPr>
          <a:lstStyle/>
          <a:p>
            <a:r>
              <a:rPr kumimoji="1" lang="en-US" altLang="ja-JP" dirty="0"/>
              <a:t>4</a:t>
            </a:r>
            <a:r>
              <a:rPr kumimoji="1" lang="ja-JP" altLang="en-US" dirty="0"/>
              <a:t>月</a:t>
            </a:r>
          </a:p>
        </p:txBody>
      </p:sp>
      <p:sp>
        <p:nvSpPr>
          <p:cNvPr id="33" name="テキスト ボックス 32"/>
          <p:cNvSpPr txBox="1"/>
          <p:nvPr/>
        </p:nvSpPr>
        <p:spPr>
          <a:xfrm>
            <a:off x="7119885" y="2359154"/>
            <a:ext cx="545317" cy="584776"/>
          </a:xfrm>
          <a:prstGeom prst="rect">
            <a:avLst/>
          </a:prstGeom>
          <a:noFill/>
          <a:effectLst/>
        </p:spPr>
        <p:txBody>
          <a:bodyPr wrap="none" rtlCol="0">
            <a:spAutoFit/>
          </a:bodyPr>
          <a:lstStyle/>
          <a:p>
            <a:pPr algn="ctr"/>
            <a:r>
              <a:rPr lang="en-US" altLang="ja-JP" dirty="0"/>
              <a:t>5</a:t>
            </a:r>
            <a:r>
              <a:rPr kumimoji="1" lang="ja-JP" altLang="en-US" dirty="0"/>
              <a:t>月</a:t>
            </a:r>
            <a:endParaRPr kumimoji="1" lang="en-US" altLang="ja-JP" dirty="0"/>
          </a:p>
          <a:p>
            <a:pPr algn="ctr"/>
            <a:r>
              <a:rPr kumimoji="1" lang="ja-JP" altLang="en-US" sz="1400" dirty="0"/>
              <a:t>上旬</a:t>
            </a:r>
          </a:p>
        </p:txBody>
      </p:sp>
      <p:sp>
        <p:nvSpPr>
          <p:cNvPr id="34" name="テキスト ボックス 33"/>
          <p:cNvSpPr txBox="1"/>
          <p:nvPr/>
        </p:nvSpPr>
        <p:spPr>
          <a:xfrm>
            <a:off x="7119885" y="3798394"/>
            <a:ext cx="545317" cy="584776"/>
          </a:xfrm>
          <a:prstGeom prst="rect">
            <a:avLst/>
          </a:prstGeom>
          <a:noFill/>
          <a:effectLst/>
        </p:spPr>
        <p:txBody>
          <a:bodyPr wrap="none" rtlCol="0">
            <a:spAutoFit/>
          </a:bodyPr>
          <a:lstStyle/>
          <a:p>
            <a:pPr algn="ctr"/>
            <a:r>
              <a:rPr lang="en-US" altLang="ja-JP" dirty="0"/>
              <a:t>5</a:t>
            </a:r>
            <a:r>
              <a:rPr kumimoji="1" lang="ja-JP" altLang="en-US" dirty="0"/>
              <a:t>月</a:t>
            </a:r>
            <a:endParaRPr kumimoji="1" lang="en-US" altLang="ja-JP" dirty="0"/>
          </a:p>
          <a:p>
            <a:pPr algn="ctr"/>
            <a:r>
              <a:rPr lang="ja-JP" altLang="en-US" sz="1400" dirty="0"/>
              <a:t>下</a:t>
            </a:r>
            <a:r>
              <a:rPr kumimoji="1" lang="ja-JP" altLang="en-US" sz="1400" dirty="0"/>
              <a:t>旬</a:t>
            </a:r>
          </a:p>
        </p:txBody>
      </p:sp>
      <p:sp>
        <p:nvSpPr>
          <p:cNvPr id="35" name="テキスト ボックス 34"/>
          <p:cNvSpPr txBox="1"/>
          <p:nvPr/>
        </p:nvSpPr>
        <p:spPr>
          <a:xfrm>
            <a:off x="7126297" y="4863581"/>
            <a:ext cx="532493" cy="369332"/>
          </a:xfrm>
          <a:prstGeom prst="rect">
            <a:avLst/>
          </a:prstGeom>
          <a:noFill/>
          <a:effectLst/>
        </p:spPr>
        <p:txBody>
          <a:bodyPr wrap="none" rtlCol="0">
            <a:spAutoFit/>
          </a:bodyPr>
          <a:lstStyle/>
          <a:p>
            <a:pPr algn="ctr"/>
            <a:r>
              <a:rPr lang="en-US" altLang="ja-JP" dirty="0"/>
              <a:t>6</a:t>
            </a:r>
            <a:r>
              <a:rPr kumimoji="1" lang="ja-JP" altLang="en-US" dirty="0"/>
              <a:t>月</a:t>
            </a:r>
            <a:endParaRPr kumimoji="1" lang="en-US" altLang="ja-JP" dirty="0"/>
          </a:p>
        </p:txBody>
      </p:sp>
      <p:sp>
        <p:nvSpPr>
          <p:cNvPr id="36" name="正方形/長方形 35"/>
          <p:cNvSpPr/>
          <p:nvPr/>
        </p:nvSpPr>
        <p:spPr>
          <a:xfrm>
            <a:off x="2771800" y="1772816"/>
            <a:ext cx="788045" cy="347960"/>
          </a:xfrm>
          <a:prstGeom prst="rect">
            <a:avLst/>
          </a:prstGeom>
          <a:solidFill>
            <a:srgbClr val="99CC00"/>
          </a:solidFill>
          <a:ln>
            <a:solidFill>
              <a:srgbClr val="99CC00"/>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dirty="0"/>
              <a:t>学生</a:t>
            </a:r>
          </a:p>
        </p:txBody>
      </p:sp>
      <p:sp>
        <p:nvSpPr>
          <p:cNvPr id="37" name="正方形/長方形 36"/>
          <p:cNvSpPr/>
          <p:nvPr/>
        </p:nvSpPr>
        <p:spPr>
          <a:xfrm>
            <a:off x="6084168" y="1772816"/>
            <a:ext cx="1497724" cy="347960"/>
          </a:xfrm>
          <a:prstGeom prst="rect">
            <a:avLst/>
          </a:prstGeom>
          <a:solidFill>
            <a:srgbClr val="009999"/>
          </a:solidFill>
          <a:ln>
            <a:solidFill>
              <a:srgbClr val="009999"/>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dirty="0"/>
              <a:t>大学システム</a:t>
            </a:r>
            <a:endParaRPr kumimoji="1" lang="ja-JP" altLang="en-US" dirty="0"/>
          </a:p>
        </p:txBody>
      </p:sp>
      <p:sp>
        <p:nvSpPr>
          <p:cNvPr id="40" name="下矢印 39"/>
          <p:cNvSpPr/>
          <p:nvPr/>
        </p:nvSpPr>
        <p:spPr>
          <a:xfrm>
            <a:off x="3258154" y="3132550"/>
            <a:ext cx="1293573" cy="473363"/>
          </a:xfrm>
          <a:prstGeom prst="downArrow">
            <a:avLst>
              <a:gd name="adj1" fmla="val 85955"/>
              <a:gd name="adj2" fmla="val 45122"/>
            </a:avLst>
          </a:prstGeom>
          <a:solidFill>
            <a:srgbClr val="FFB64B"/>
          </a:solidFill>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分析</a:t>
            </a:r>
          </a:p>
        </p:txBody>
      </p:sp>
      <p:sp>
        <p:nvSpPr>
          <p:cNvPr id="41" name="角丸四角形 40"/>
          <p:cNvSpPr/>
          <p:nvPr/>
        </p:nvSpPr>
        <p:spPr>
          <a:xfrm>
            <a:off x="2966632" y="2297956"/>
            <a:ext cx="1793874" cy="761999"/>
          </a:xfrm>
          <a:prstGeom prst="roundRect">
            <a:avLst/>
          </a:prstGeom>
          <a:ln>
            <a:noFill/>
          </a:ln>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dirty="0"/>
              <a:t>    </a:t>
            </a:r>
            <a:r>
              <a:rPr kumimoji="1" lang="ja-JP" altLang="en-US" dirty="0"/>
              <a:t>アンケート</a:t>
            </a:r>
            <a:r>
              <a:rPr kumimoji="1" lang="en-US" altLang="ja-JP" dirty="0"/>
              <a:t>①</a:t>
            </a:r>
          </a:p>
          <a:p>
            <a:pPr algn="ctr"/>
            <a:r>
              <a:rPr lang="ja-JP" altLang="en-US" sz="1200" dirty="0"/>
              <a:t>筑波大学生</a:t>
            </a:r>
            <a:endParaRPr kumimoji="1" lang="ja-JP" altLang="en-US" sz="1200" dirty="0"/>
          </a:p>
        </p:txBody>
      </p:sp>
      <p:sp>
        <p:nvSpPr>
          <p:cNvPr id="42" name="角丸四角形 41"/>
          <p:cNvSpPr/>
          <p:nvPr/>
        </p:nvSpPr>
        <p:spPr>
          <a:xfrm>
            <a:off x="2966632" y="3666093"/>
            <a:ext cx="1809749" cy="593724"/>
          </a:xfrm>
          <a:prstGeom prst="roundRect">
            <a:avLst/>
          </a:prstGeom>
          <a:solidFill>
            <a:srgbClr val="FFB64B"/>
          </a:solidFill>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r"/>
            <a:r>
              <a:rPr kumimoji="1" lang="en-US" altLang="ja-JP" dirty="0"/>
              <a:t>Communication</a:t>
            </a:r>
            <a:endParaRPr lang="en-US" altLang="ja-JP" dirty="0"/>
          </a:p>
          <a:p>
            <a:pPr algn="ctr"/>
            <a:r>
              <a:rPr kumimoji="1" lang="en-US" altLang="ja-JP" dirty="0"/>
              <a:t>Tool</a:t>
            </a:r>
            <a:r>
              <a:rPr kumimoji="1" lang="ja-JP" altLang="en-US" dirty="0"/>
              <a:t>　</a:t>
            </a:r>
            <a:r>
              <a:rPr lang="ja-JP" altLang="en-US" sz="1200" dirty="0"/>
              <a:t>作成</a:t>
            </a:r>
            <a:endParaRPr kumimoji="1" lang="en-US" altLang="ja-JP" sz="1600" dirty="0"/>
          </a:p>
        </p:txBody>
      </p:sp>
      <p:sp>
        <p:nvSpPr>
          <p:cNvPr id="43" name="角丸四角形 42"/>
          <p:cNvSpPr/>
          <p:nvPr/>
        </p:nvSpPr>
        <p:spPr>
          <a:xfrm>
            <a:off x="2966632" y="4726735"/>
            <a:ext cx="1809749" cy="761999"/>
          </a:xfrm>
          <a:prstGeom prst="roundRect">
            <a:avLst/>
          </a:prstGeom>
          <a:solidFill>
            <a:srgbClr val="FFB64B"/>
          </a:solidFill>
          <a:ln>
            <a:noFill/>
          </a:ln>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lang="en-US" altLang="ja-JP" dirty="0"/>
              <a:t> </a:t>
            </a:r>
            <a:r>
              <a:rPr lang="ja-JP" altLang="en-US" dirty="0"/>
              <a:t>アンケート</a:t>
            </a:r>
            <a:r>
              <a:rPr lang="en-US" altLang="ja-JP" dirty="0"/>
              <a:t>②</a:t>
            </a:r>
          </a:p>
          <a:p>
            <a:pPr algn="ctr"/>
            <a:r>
              <a:rPr lang="ja-JP" altLang="en-US" sz="1200" dirty="0"/>
              <a:t>筑波大学生</a:t>
            </a:r>
            <a:endParaRPr lang="en-US" altLang="ja-JP" sz="1200" dirty="0"/>
          </a:p>
          <a:p>
            <a:pPr algn="ctr"/>
            <a:r>
              <a:rPr kumimoji="1" lang="en-US" altLang="ja-JP" sz="1200" dirty="0"/>
              <a:t>Communication Tool</a:t>
            </a:r>
            <a:r>
              <a:rPr kumimoji="1" lang="ja-JP" altLang="en-US" sz="1200" dirty="0"/>
              <a:t>実験</a:t>
            </a:r>
          </a:p>
        </p:txBody>
      </p:sp>
      <p:sp>
        <p:nvSpPr>
          <p:cNvPr id="44" name="下矢印 43"/>
          <p:cNvSpPr/>
          <p:nvPr/>
        </p:nvSpPr>
        <p:spPr>
          <a:xfrm>
            <a:off x="3258154" y="5549699"/>
            <a:ext cx="1293573" cy="473363"/>
          </a:xfrm>
          <a:prstGeom prst="downArrow">
            <a:avLst>
              <a:gd name="adj1" fmla="val 85955"/>
              <a:gd name="adj2" fmla="val 45122"/>
            </a:avLst>
          </a:prstGeom>
          <a:solidFill>
            <a:srgbClr val="FFB64B"/>
          </a:solidFill>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分析</a:t>
            </a:r>
          </a:p>
        </p:txBody>
      </p:sp>
      <p:cxnSp>
        <p:nvCxnSpPr>
          <p:cNvPr id="45" name="直線矢印コネクタ 44"/>
          <p:cNvCxnSpPr>
            <a:stCxn id="42" idx="2"/>
            <a:endCxn id="43" idx="0"/>
          </p:cNvCxnSpPr>
          <p:nvPr/>
        </p:nvCxnSpPr>
        <p:spPr>
          <a:xfrm>
            <a:off x="3871507" y="4259817"/>
            <a:ext cx="0" cy="46691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468336"/>
      </p:ext>
    </p:extLst>
  </p:cSld>
  <p:clrMapOvr>
    <a:masterClrMapping/>
  </p:clrMapOvr>
  <p:transition xmlns:p14="http://schemas.microsoft.com/office/powerpoint/2010/main" spd="slow" advTm="10314"/>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参考文献</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47</a:t>
            </a:fld>
            <a:endParaRPr lang="en-US" altLang="ja-JP" dirty="0"/>
          </a:p>
        </p:txBody>
      </p:sp>
      <p:sp>
        <p:nvSpPr>
          <p:cNvPr id="5" name="正方形/長方形 4"/>
          <p:cNvSpPr/>
          <p:nvPr/>
        </p:nvSpPr>
        <p:spPr>
          <a:xfrm>
            <a:off x="0" y="1449000"/>
            <a:ext cx="9252000" cy="4801315"/>
          </a:xfrm>
          <a:prstGeom prst="rect">
            <a:avLst/>
          </a:prstGeom>
        </p:spPr>
        <p:txBody>
          <a:bodyPr wrap="square">
            <a:spAutoFit/>
          </a:bodyPr>
          <a:lstStyle/>
          <a:p>
            <a:r>
              <a:rPr lang="ja-JP" altLang="ja-JP" dirty="0"/>
              <a:t>国土交通省 宅配の再配達の削減に向けた検討の進め方について </a:t>
            </a:r>
            <a:r>
              <a:rPr lang="en-US" altLang="ja-JP" dirty="0"/>
              <a:t>2017/4/19</a:t>
            </a:r>
            <a:r>
              <a:rPr lang="en-US" altLang="ja-JP" u="sng" dirty="0">
                <a:hlinkClick r:id="rId3"/>
              </a:rPr>
              <a:t>http://www.mlit.go.jp/common/001106424.pdf</a:t>
            </a:r>
            <a:endParaRPr lang="ja-JP" altLang="ja-JP" dirty="0"/>
          </a:p>
          <a:p>
            <a:r>
              <a:rPr lang="ja-JP" altLang="ja-JP" dirty="0"/>
              <a:t>国土交通省 宅配の再配達の発生による社会的損失の試算について </a:t>
            </a:r>
            <a:r>
              <a:rPr lang="en-US" altLang="ja-JP" dirty="0"/>
              <a:t>2017/4/20</a:t>
            </a:r>
            <a:endParaRPr lang="ja-JP" altLang="ja-JP" dirty="0"/>
          </a:p>
          <a:p>
            <a:r>
              <a:rPr lang="en-US" altLang="ja-JP" u="sng" dirty="0">
                <a:hlinkClick r:id="rId4"/>
              </a:rPr>
              <a:t>http://www.mlit.go.jp/common/001102289.pdf</a:t>
            </a:r>
            <a:r>
              <a:rPr lang="en-US" altLang="ja-JP" dirty="0"/>
              <a:t> </a:t>
            </a:r>
          </a:p>
          <a:p>
            <a:r>
              <a:rPr lang="en-US" altLang="ja-JP" dirty="0" err="1"/>
              <a:t>SankeiBiz</a:t>
            </a:r>
            <a:r>
              <a:rPr lang="ja-JP" altLang="ja-JP" dirty="0"/>
              <a:t>ヤマト</a:t>
            </a:r>
            <a:r>
              <a:rPr lang="en-US" altLang="ja-JP" dirty="0"/>
              <a:t>,</a:t>
            </a:r>
            <a:r>
              <a:rPr lang="ja-JP" altLang="ja-JP" dirty="0"/>
              <a:t>宅配ロッカー設置を前倒し補助制度活用し普及加速</a:t>
            </a:r>
            <a:r>
              <a:rPr lang="en-US" altLang="ja-JP" dirty="0"/>
              <a:t> 2017/4/28</a:t>
            </a:r>
            <a:endParaRPr lang="ja-JP" altLang="ja-JP" dirty="0"/>
          </a:p>
          <a:p>
            <a:r>
              <a:rPr lang="en-US" altLang="ja-JP" u="sng" dirty="0">
                <a:hlinkClick r:id="rId5"/>
              </a:rPr>
              <a:t>http://www.sankeibiz.jp/business/news/170309/bsd1703090500002-n1.htm</a:t>
            </a:r>
            <a:endParaRPr lang="en-US" altLang="ja-JP" u="sng" dirty="0"/>
          </a:p>
          <a:p>
            <a:r>
              <a:rPr lang="ja-JP" altLang="ja-JP" dirty="0"/>
              <a:t>鈴木良英（</a:t>
            </a:r>
            <a:r>
              <a:rPr lang="en-US" altLang="ja-JP" dirty="0"/>
              <a:t>2016/4/1</a:t>
            </a:r>
            <a:r>
              <a:rPr lang="ja-JP" altLang="ja-JP" dirty="0"/>
              <a:t>）「佐川急便と日立物流 提携で目指す“脱</a:t>
            </a:r>
            <a:r>
              <a:rPr lang="en-US" altLang="ja-JP" dirty="0"/>
              <a:t>B to B”</a:t>
            </a:r>
            <a:r>
              <a:rPr lang="ja-JP" altLang="ja-JP" dirty="0"/>
              <a:t>」，『東洋経済オンライン』</a:t>
            </a:r>
          </a:p>
          <a:p>
            <a:r>
              <a:rPr lang="en-US" altLang="ja-JP" u="sng" dirty="0">
                <a:hlinkClick r:id="rId6"/>
              </a:rPr>
              <a:t>http://toyokeizai.net/articles/-/111854</a:t>
            </a:r>
            <a:endParaRPr lang="en-US" altLang="ja-JP" u="sng" dirty="0"/>
          </a:p>
          <a:p>
            <a:r>
              <a:rPr lang="ja-JP" altLang="ja-JP" dirty="0"/>
              <a:t>松井克明（</a:t>
            </a:r>
            <a:r>
              <a:rPr lang="en-US" altLang="ja-JP" dirty="0"/>
              <a:t>2015/3/4</a:t>
            </a:r>
            <a:r>
              <a:rPr lang="ja-JP" altLang="ja-JP" dirty="0"/>
              <a:t>）「佐川急便は決別 ヤマト運輸を苦しめる「不在票</a:t>
            </a:r>
            <a:r>
              <a:rPr lang="ja-JP" altLang="ja-JP"/>
              <a:t>」問題</a:t>
            </a:r>
            <a:r>
              <a:rPr lang="ja-JP" altLang="en-US"/>
              <a:t>，</a:t>
            </a:r>
            <a:r>
              <a:rPr lang="ja-JP" altLang="ja-JP"/>
              <a:t>『</a:t>
            </a:r>
            <a:r>
              <a:rPr lang="en-US" altLang="ja-JP" dirty="0" err="1"/>
              <a:t>livedoorNEWS</a:t>
            </a:r>
            <a:r>
              <a:rPr lang="ja-JP" altLang="ja-JP" dirty="0"/>
              <a:t>』</a:t>
            </a:r>
            <a:endParaRPr lang="en-US" altLang="ja-JP" dirty="0"/>
          </a:p>
          <a:p>
            <a:r>
              <a:rPr lang="en-US" altLang="ja-JP" u="sng" dirty="0">
                <a:hlinkClick r:id="rId7"/>
              </a:rPr>
              <a:t>http://news.livedoor.com/article/detail/9848017/</a:t>
            </a:r>
            <a:endParaRPr lang="en-US" altLang="ja-JP" dirty="0"/>
          </a:p>
          <a:p>
            <a:r>
              <a:rPr lang="ja-JP" altLang="ja-JP" dirty="0"/>
              <a:t>国土交通省 宅配の再配達の削減に向けた検討の進め方について </a:t>
            </a:r>
            <a:r>
              <a:rPr lang="en-US" altLang="ja-JP" dirty="0"/>
              <a:t>2017/4/19</a:t>
            </a:r>
            <a:endParaRPr lang="ja-JP" altLang="ja-JP" dirty="0"/>
          </a:p>
          <a:p>
            <a:r>
              <a:rPr lang="en-US" altLang="ja-JP" u="sng" dirty="0">
                <a:hlinkClick r:id="rId3"/>
              </a:rPr>
              <a:t>http://www.mlit.go.jp/common/001106424.pdf</a:t>
            </a:r>
            <a:endParaRPr lang="en-US" altLang="ja-JP" u="sng" dirty="0"/>
          </a:p>
          <a:p>
            <a:r>
              <a:rPr lang="ja-JP" altLang="ja-JP" dirty="0"/>
              <a:t>国土交通省 平成</a:t>
            </a:r>
            <a:r>
              <a:rPr lang="en-US" altLang="ja-JP" dirty="0"/>
              <a:t>27</a:t>
            </a:r>
            <a:r>
              <a:rPr lang="ja-JP" altLang="ja-JP" dirty="0"/>
              <a:t>年度 宅配便等取扱個数の調査及び集計方法</a:t>
            </a:r>
            <a:r>
              <a:rPr lang="en-US" altLang="ja-JP" dirty="0"/>
              <a:t> 2017/05/05</a:t>
            </a:r>
          </a:p>
          <a:p>
            <a:r>
              <a:rPr lang="en-US" altLang="ja-JP" u="sng" dirty="0">
                <a:hlinkClick r:id="rId8"/>
              </a:rPr>
              <a:t>http://www.mlit.go.jp/common/001139889.pdf</a:t>
            </a:r>
            <a:endParaRPr lang="en-US" altLang="ja-JP" u="sng" dirty="0"/>
          </a:p>
          <a:p>
            <a:r>
              <a:rPr lang="ja-JP" altLang="ja-JP" dirty="0"/>
              <a:t>ヤマト運輸 </a:t>
            </a:r>
            <a:r>
              <a:rPr lang="en-US" altLang="ja-JP" dirty="0"/>
              <a:t>HP </a:t>
            </a:r>
            <a:r>
              <a:rPr lang="ja-JP" altLang="ja-JP" dirty="0"/>
              <a:t>個人のお客様</a:t>
            </a:r>
            <a:r>
              <a:rPr lang="en-US" altLang="ja-JP" dirty="0"/>
              <a:t> 2017/05/09</a:t>
            </a:r>
            <a:endParaRPr lang="ja-JP" altLang="ja-JP" dirty="0"/>
          </a:p>
          <a:p>
            <a:r>
              <a:rPr lang="en-US" altLang="ja-JP" u="sng" dirty="0">
                <a:hlinkClick r:id="rId9"/>
              </a:rPr>
              <a:t>http://www.kuronekoyamato.co.jp/ytc/customer/</a:t>
            </a:r>
            <a:endParaRPr lang="ja-JP" altLang="ja-JP" dirty="0"/>
          </a:p>
        </p:txBody>
      </p:sp>
    </p:spTree>
    <p:extLst>
      <p:ext uri="{BB962C8B-B14F-4D97-AF65-F5344CB8AC3E}">
        <p14:creationId xmlns:p14="http://schemas.microsoft.com/office/powerpoint/2010/main" val="3552632945"/>
      </p:ext>
    </p:extLst>
  </p:cSld>
  <p:clrMapOvr>
    <a:masterClrMapping/>
  </p:clrMapOvr>
  <p:transition xmlns:p14="http://schemas.microsoft.com/office/powerpoint/2010/main" spd="slow" advTm="8541"/>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以下質問用</a:t>
            </a:r>
          </a:p>
        </p:txBody>
      </p:sp>
      <p:sp>
        <p:nvSpPr>
          <p:cNvPr id="3" name="スライド番号プレースホルダー 2"/>
          <p:cNvSpPr>
            <a:spLocks noGrp="1"/>
          </p:cNvSpPr>
          <p:nvPr>
            <p:ph type="sldNum" sz="quarter" idx="12"/>
          </p:nvPr>
        </p:nvSpPr>
        <p:spPr/>
        <p:txBody>
          <a:bodyPr/>
          <a:lstStyle/>
          <a:p>
            <a:pPr>
              <a:defRPr/>
            </a:pPr>
            <a:fld id="{A58D8B42-224C-41D3-9EDD-4C3F89F38B61}" type="slidenum">
              <a:rPr lang="ja-JP" altLang="en-US" smtClean="0"/>
              <a:pPr>
                <a:defRPr/>
              </a:pPr>
              <a:t>48</a:t>
            </a:fld>
            <a:endParaRPr lang="ja-JP" altLang="en-US"/>
          </a:p>
        </p:txBody>
      </p:sp>
    </p:spTree>
    <p:extLst>
      <p:ext uri="{BB962C8B-B14F-4D97-AF65-F5344CB8AC3E}">
        <p14:creationId xmlns:p14="http://schemas.microsoft.com/office/powerpoint/2010/main" val="20883697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pPr>
              <a:defRPr/>
            </a:pPr>
            <a:fld id="{A58D8B42-224C-41D3-9EDD-4C3F89F38B61}" type="slidenum">
              <a:rPr lang="ja-JP" altLang="en-US" smtClean="0"/>
              <a:pPr>
                <a:defRPr/>
              </a:pPr>
              <a:t>49</a:t>
            </a:fld>
            <a:endParaRPr lang="ja-JP" altLang="en-US"/>
          </a:p>
        </p:txBody>
      </p:sp>
      <p:sp>
        <p:nvSpPr>
          <p:cNvPr id="4" name="テキスト ボックス 3"/>
          <p:cNvSpPr txBox="1"/>
          <p:nvPr/>
        </p:nvSpPr>
        <p:spPr>
          <a:xfrm>
            <a:off x="479917" y="2447146"/>
            <a:ext cx="902811" cy="523220"/>
          </a:xfrm>
          <a:prstGeom prst="rect">
            <a:avLst/>
          </a:prstGeom>
          <a:solidFill>
            <a:schemeClr val="bg1">
              <a:lumMod val="85000"/>
            </a:schemeClr>
          </a:solidFill>
        </p:spPr>
        <p:txBody>
          <a:bodyPr wrap="none" rtlCol="0">
            <a:spAutoFit/>
          </a:bodyPr>
          <a:lstStyle/>
          <a:p>
            <a:r>
              <a:rPr kumimoji="1" lang="ja-JP" altLang="en-US" sz="2800" dirty="0"/>
              <a:t>現状</a:t>
            </a:r>
          </a:p>
        </p:txBody>
      </p:sp>
      <p:sp>
        <p:nvSpPr>
          <p:cNvPr id="5" name="テキスト ボックス 4"/>
          <p:cNvSpPr txBox="1"/>
          <p:nvPr/>
        </p:nvSpPr>
        <p:spPr>
          <a:xfrm>
            <a:off x="4939654" y="3167146"/>
            <a:ext cx="2531944" cy="584776"/>
          </a:xfrm>
          <a:prstGeom prst="rect">
            <a:avLst/>
          </a:prstGeom>
          <a:noFill/>
        </p:spPr>
        <p:txBody>
          <a:bodyPr wrap="none" rtlCol="0">
            <a:spAutoFit/>
          </a:bodyPr>
          <a:lstStyle/>
          <a:p>
            <a:r>
              <a:rPr kumimoji="1" lang="en-US" altLang="ja-JP" sz="3200" b="1" dirty="0">
                <a:solidFill>
                  <a:srgbClr val="FF9900"/>
                </a:solidFill>
              </a:rPr>
              <a:t>18</a:t>
            </a:r>
            <a:r>
              <a:rPr lang="ja-JP" altLang="en-US" sz="3200" b="1" dirty="0">
                <a:solidFill>
                  <a:srgbClr val="FF9900"/>
                </a:solidFill>
              </a:rPr>
              <a:t>億</a:t>
            </a:r>
            <a:r>
              <a:rPr lang="en-US" altLang="ja-JP" sz="3200" b="1" dirty="0">
                <a:solidFill>
                  <a:srgbClr val="FF9900"/>
                </a:solidFill>
              </a:rPr>
              <a:t>6756</a:t>
            </a:r>
            <a:r>
              <a:rPr lang="ja-JP" altLang="en-US" sz="3200" b="1" dirty="0">
                <a:solidFill>
                  <a:srgbClr val="FF9900"/>
                </a:solidFill>
              </a:rPr>
              <a:t>万個</a:t>
            </a:r>
            <a:endParaRPr kumimoji="1" lang="ja-JP" altLang="en-US" sz="3200" b="1" dirty="0">
              <a:solidFill>
                <a:srgbClr val="FF9900"/>
              </a:solidFill>
            </a:endParaRPr>
          </a:p>
        </p:txBody>
      </p:sp>
      <p:sp>
        <p:nvSpPr>
          <p:cNvPr id="6" name="テキスト ボックス 5"/>
          <p:cNvSpPr txBox="1"/>
          <p:nvPr/>
        </p:nvSpPr>
        <p:spPr>
          <a:xfrm>
            <a:off x="2639917" y="3167146"/>
            <a:ext cx="929010" cy="369332"/>
          </a:xfrm>
          <a:prstGeom prst="rect">
            <a:avLst/>
          </a:prstGeom>
          <a:noFill/>
        </p:spPr>
        <p:txBody>
          <a:bodyPr wrap="none" rtlCol="0">
            <a:spAutoFit/>
          </a:bodyPr>
          <a:lstStyle/>
          <a:p>
            <a:r>
              <a:rPr kumimoji="1" lang="en-US" altLang="ja-JP" dirty="0"/>
              <a:t>2015</a:t>
            </a:r>
            <a:r>
              <a:rPr lang="ja-JP" altLang="en-US" dirty="0"/>
              <a:t>年</a:t>
            </a:r>
            <a:endParaRPr kumimoji="1" lang="en-US" altLang="ja-JP" dirty="0"/>
          </a:p>
        </p:txBody>
      </p:sp>
      <p:sp>
        <p:nvSpPr>
          <p:cNvPr id="7" name="テキスト ボックス 6"/>
          <p:cNvSpPr txBox="1"/>
          <p:nvPr/>
        </p:nvSpPr>
        <p:spPr>
          <a:xfrm>
            <a:off x="479917" y="3167146"/>
            <a:ext cx="2014494" cy="461665"/>
          </a:xfrm>
          <a:prstGeom prst="rect">
            <a:avLst/>
          </a:prstGeom>
          <a:noFill/>
        </p:spPr>
        <p:txBody>
          <a:bodyPr wrap="none" rtlCol="0">
            <a:spAutoFit/>
          </a:bodyPr>
          <a:lstStyle/>
          <a:p>
            <a:r>
              <a:rPr lang="ja-JP" altLang="en-US" sz="2400" dirty="0"/>
              <a:t>取扱い荷物量</a:t>
            </a:r>
            <a:endParaRPr kumimoji="1" lang="ja-JP" altLang="en-US" sz="2400" dirty="0"/>
          </a:p>
        </p:txBody>
      </p:sp>
      <p:sp>
        <p:nvSpPr>
          <p:cNvPr id="8" name="テキスト ボックス 7"/>
          <p:cNvSpPr txBox="1"/>
          <p:nvPr/>
        </p:nvSpPr>
        <p:spPr>
          <a:xfrm>
            <a:off x="479917" y="3887146"/>
            <a:ext cx="2014494" cy="461665"/>
          </a:xfrm>
          <a:prstGeom prst="rect">
            <a:avLst/>
          </a:prstGeom>
          <a:noFill/>
        </p:spPr>
        <p:txBody>
          <a:bodyPr wrap="none" rtlCol="0">
            <a:spAutoFit/>
          </a:bodyPr>
          <a:lstStyle/>
          <a:p>
            <a:r>
              <a:rPr kumimoji="1" lang="ja-JP" altLang="en-US" sz="2400" dirty="0"/>
              <a:t>未払い残業代</a:t>
            </a:r>
          </a:p>
        </p:txBody>
      </p:sp>
      <p:sp>
        <p:nvSpPr>
          <p:cNvPr id="9" name="テキスト ボックス 8"/>
          <p:cNvSpPr txBox="1"/>
          <p:nvPr/>
        </p:nvSpPr>
        <p:spPr>
          <a:xfrm>
            <a:off x="2639917" y="3887146"/>
            <a:ext cx="2100455" cy="584776"/>
          </a:xfrm>
          <a:prstGeom prst="rect">
            <a:avLst/>
          </a:prstGeom>
          <a:noFill/>
        </p:spPr>
        <p:txBody>
          <a:bodyPr wrap="none" rtlCol="0">
            <a:spAutoFit/>
          </a:bodyPr>
          <a:lstStyle/>
          <a:p>
            <a:r>
              <a:rPr lang="ja-JP" altLang="en-US" sz="3200" b="1" dirty="0">
                <a:solidFill>
                  <a:srgbClr val="FF9900"/>
                </a:solidFill>
              </a:rPr>
              <a:t>約</a:t>
            </a:r>
            <a:r>
              <a:rPr lang="en-US" altLang="ja-JP" sz="3200" b="1" dirty="0">
                <a:solidFill>
                  <a:srgbClr val="FF9900"/>
                </a:solidFill>
              </a:rPr>
              <a:t>190</a:t>
            </a:r>
            <a:r>
              <a:rPr lang="ja-JP" altLang="en-US" sz="3200" b="1" dirty="0">
                <a:solidFill>
                  <a:srgbClr val="FF9900"/>
                </a:solidFill>
              </a:rPr>
              <a:t>億円</a:t>
            </a:r>
            <a:endParaRPr kumimoji="1" lang="ja-JP" altLang="en-US" sz="3200" b="1" dirty="0">
              <a:solidFill>
                <a:srgbClr val="FF9900"/>
              </a:solidFill>
            </a:endParaRPr>
          </a:p>
        </p:txBody>
      </p:sp>
      <p:sp>
        <p:nvSpPr>
          <p:cNvPr id="10" name="テキスト ボックス 9"/>
          <p:cNvSpPr txBox="1"/>
          <p:nvPr/>
        </p:nvSpPr>
        <p:spPr>
          <a:xfrm>
            <a:off x="5879917" y="2807146"/>
            <a:ext cx="929010" cy="369332"/>
          </a:xfrm>
          <a:prstGeom prst="rect">
            <a:avLst/>
          </a:prstGeom>
          <a:noFill/>
        </p:spPr>
        <p:txBody>
          <a:bodyPr wrap="none" rtlCol="0">
            <a:spAutoFit/>
          </a:bodyPr>
          <a:lstStyle/>
          <a:p>
            <a:r>
              <a:rPr kumimoji="1" lang="en-US" altLang="ja-JP" dirty="0"/>
              <a:t>2016</a:t>
            </a:r>
            <a:r>
              <a:rPr kumimoji="1" lang="ja-JP" altLang="en-US" dirty="0"/>
              <a:t>年</a:t>
            </a:r>
          </a:p>
        </p:txBody>
      </p:sp>
      <p:sp>
        <p:nvSpPr>
          <p:cNvPr id="11" name="右矢印 10"/>
          <p:cNvSpPr/>
          <p:nvPr/>
        </p:nvSpPr>
        <p:spPr>
          <a:xfrm>
            <a:off x="3599407" y="3024230"/>
            <a:ext cx="1260000" cy="720000"/>
          </a:xfrm>
          <a:prstGeom prst="rightArrow">
            <a:avLst/>
          </a:prstGeom>
          <a:solidFill>
            <a:srgbClr val="FF99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a:t>+</a:t>
            </a:r>
            <a:r>
              <a:rPr kumimoji="1" lang="ja-JP" altLang="en-US" dirty="0"/>
              <a:t>７．９％</a:t>
            </a:r>
          </a:p>
        </p:txBody>
      </p:sp>
      <p:sp>
        <p:nvSpPr>
          <p:cNvPr id="12" name="ドーナツ 11"/>
          <p:cNvSpPr/>
          <p:nvPr/>
        </p:nvSpPr>
        <p:spPr>
          <a:xfrm>
            <a:off x="4874077" y="2692043"/>
            <a:ext cx="2880000" cy="1440000"/>
          </a:xfrm>
          <a:prstGeom prst="donut">
            <a:avLst>
              <a:gd name="adj" fmla="val 606"/>
            </a:avLst>
          </a:prstGeom>
          <a:solidFill>
            <a:srgbClr val="FF9900"/>
          </a:solidFill>
          <a:ln>
            <a:solidFill>
              <a:srgbClr val="FF99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テキスト ボックス 12"/>
          <p:cNvSpPr txBox="1"/>
          <p:nvPr/>
        </p:nvSpPr>
        <p:spPr>
          <a:xfrm>
            <a:off x="7841377" y="3254436"/>
            <a:ext cx="1210588" cy="400110"/>
          </a:xfrm>
          <a:prstGeom prst="rect">
            <a:avLst/>
          </a:prstGeom>
          <a:noFill/>
          <a:ln>
            <a:solidFill>
              <a:srgbClr val="FF9900"/>
            </a:solidFill>
          </a:ln>
        </p:spPr>
        <p:txBody>
          <a:bodyPr wrap="none" rtlCol="0">
            <a:spAutoFit/>
          </a:bodyPr>
          <a:lstStyle/>
          <a:p>
            <a:r>
              <a:rPr kumimoji="1" lang="ja-JP" altLang="en-US" sz="2000" b="1" dirty="0"/>
              <a:t>過去最多</a:t>
            </a:r>
          </a:p>
        </p:txBody>
      </p:sp>
      <p:grpSp>
        <p:nvGrpSpPr>
          <p:cNvPr id="14" name="Group 2"/>
          <p:cNvGrpSpPr>
            <a:grpSpLocks/>
          </p:cNvGrpSpPr>
          <p:nvPr/>
        </p:nvGrpSpPr>
        <p:grpSpPr bwMode="auto">
          <a:xfrm>
            <a:off x="0" y="0"/>
            <a:ext cx="9144000" cy="1052513"/>
            <a:chOff x="0" y="0"/>
            <a:chExt cx="5760" cy="663"/>
          </a:xfrm>
        </p:grpSpPr>
        <p:sp>
          <p:nvSpPr>
            <p:cNvPr id="15"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lgn="ctr" eaLnBrk="1" hangingPunct="1"/>
              <a:r>
                <a:rPr lang="ja-JP" altLang="en-US" sz="4400" dirty="0">
                  <a:solidFill>
                    <a:schemeClr val="bg1"/>
                  </a:solidFill>
                  <a:latin typeface="Arial Narrow" panose="020B0606020202030204" pitchFamily="34" charset="0"/>
                </a:rPr>
                <a:t>ヤマトの現状</a:t>
              </a:r>
            </a:p>
          </p:txBody>
        </p:sp>
        <p:sp>
          <p:nvSpPr>
            <p:cNvPr id="16"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Tree>
    <p:extLst>
      <p:ext uri="{BB962C8B-B14F-4D97-AF65-F5344CB8AC3E}">
        <p14:creationId xmlns:p14="http://schemas.microsoft.com/office/powerpoint/2010/main" val="16513498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530" name="Group 2"/>
          <p:cNvGrpSpPr>
            <a:grpSpLocks/>
          </p:cNvGrpSpPr>
          <p:nvPr/>
        </p:nvGrpSpPr>
        <p:grpSpPr bwMode="auto">
          <a:xfrm>
            <a:off x="0" y="0"/>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68313" y="0"/>
            <a:ext cx="8229600" cy="1143000"/>
          </a:xfrm>
        </p:spPr>
        <p:txBody>
          <a:bodyPr/>
          <a:lstStyle/>
          <a:p>
            <a:pPr eaLnBrk="1" hangingPunct="1"/>
            <a:r>
              <a:rPr lang="ja-JP" altLang="en-US" dirty="0">
                <a:solidFill>
                  <a:schemeClr val="bg1"/>
                </a:solidFill>
              </a:rPr>
              <a:t>背景</a:t>
            </a:r>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5</a:t>
            </a:fld>
            <a:endParaRPr lang="en-US" altLang="ja-JP"/>
          </a:p>
        </p:txBody>
      </p:sp>
      <p:sp>
        <p:nvSpPr>
          <p:cNvPr id="6" name="テキスト ボックス 5"/>
          <p:cNvSpPr txBox="1"/>
          <p:nvPr/>
        </p:nvSpPr>
        <p:spPr>
          <a:xfrm>
            <a:off x="155233" y="1401257"/>
            <a:ext cx="4416767"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ja-JP" altLang="en-US" sz="3200" dirty="0">
                <a:solidFill>
                  <a:srgbClr val="000000"/>
                </a:solidFill>
              </a:rPr>
              <a:t>・インターネット</a:t>
            </a:r>
            <a:r>
              <a:rPr lang="en-US" altLang="ja-JP" sz="3200" dirty="0">
                <a:solidFill>
                  <a:srgbClr val="000000"/>
                </a:solidFill>
              </a:rPr>
              <a:t>,</a:t>
            </a:r>
          </a:p>
          <a:p>
            <a:pPr algn="ctr"/>
            <a:r>
              <a:rPr lang="ja-JP" altLang="en-US" sz="3200" dirty="0">
                <a:solidFill>
                  <a:srgbClr val="000000"/>
                </a:solidFill>
              </a:rPr>
              <a:t>スマホの普及</a:t>
            </a:r>
            <a:endParaRPr lang="en-US" altLang="ja-JP" sz="3200" dirty="0">
              <a:solidFill>
                <a:srgbClr val="000000"/>
              </a:solidFill>
            </a:endParaRPr>
          </a:p>
          <a:p>
            <a:pPr algn="ctr"/>
            <a:r>
              <a:rPr lang="ja-JP" altLang="en-US" sz="3200" dirty="0">
                <a:solidFill>
                  <a:srgbClr val="000000"/>
                </a:solidFill>
              </a:rPr>
              <a:t>・買い物難民の増加など</a:t>
            </a:r>
            <a:endParaRPr lang="en-US" altLang="ja-JP" sz="3200" dirty="0">
              <a:solidFill>
                <a:srgbClr val="000000"/>
              </a:solidFill>
            </a:endParaRPr>
          </a:p>
        </p:txBody>
      </p:sp>
      <p:sp>
        <p:nvSpPr>
          <p:cNvPr id="8" name="テキスト ボックス 7"/>
          <p:cNvSpPr txBox="1"/>
          <p:nvPr/>
        </p:nvSpPr>
        <p:spPr>
          <a:xfrm>
            <a:off x="886499" y="3507525"/>
            <a:ext cx="2954234" cy="1077218"/>
          </a:xfrm>
          <a:prstGeom prst="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ja-JP" altLang="en-US" sz="3200" b="1" dirty="0">
                <a:solidFill>
                  <a:srgbClr val="000000"/>
                </a:solidFill>
              </a:rPr>
              <a:t>　ネット通販の利用量拡大　</a:t>
            </a:r>
          </a:p>
        </p:txBody>
      </p:sp>
      <p:sp>
        <p:nvSpPr>
          <p:cNvPr id="278532" name="矢印: 下 278531"/>
          <p:cNvSpPr/>
          <p:nvPr/>
        </p:nvSpPr>
        <p:spPr>
          <a:xfrm>
            <a:off x="2198005" y="3062036"/>
            <a:ext cx="331221" cy="350205"/>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ja-JP" altLang="en-US" dirty="0">
              <a:solidFill>
                <a:srgbClr val="FFFFFF"/>
              </a:solidFill>
            </a:endParaRPr>
          </a:p>
        </p:txBody>
      </p:sp>
      <p:sp>
        <p:nvSpPr>
          <p:cNvPr id="2" name="吹き出し: 角を丸めた四角形 1"/>
          <p:cNvSpPr/>
          <p:nvPr/>
        </p:nvSpPr>
        <p:spPr>
          <a:xfrm>
            <a:off x="4932000" y="1143000"/>
            <a:ext cx="3960000" cy="2466000"/>
          </a:xfrm>
          <a:prstGeom prst="wedgeRoundRectCallout">
            <a:avLst>
              <a:gd name="adj1" fmla="val -72046"/>
              <a:gd name="adj2" fmla="val 51498"/>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ysClr val="windowText" lastClr="000000"/>
                </a:solidFill>
              </a:rPr>
              <a:t>ネット通販等の</a:t>
            </a:r>
            <a:r>
              <a:rPr kumimoji="1" lang="ja-JP" altLang="en-US" sz="2400" dirty="0">
                <a:solidFill>
                  <a:sysClr val="windowText" lastClr="000000"/>
                </a:solidFill>
              </a:rPr>
              <a:t>市場は</a:t>
            </a:r>
            <a:endParaRPr kumimoji="1" lang="en-US" altLang="ja-JP" sz="2400" dirty="0">
              <a:solidFill>
                <a:sysClr val="windowText" lastClr="000000"/>
              </a:solidFill>
            </a:endParaRPr>
          </a:p>
          <a:p>
            <a:pPr algn="ctr"/>
            <a:r>
              <a:rPr kumimoji="1" lang="en-US" altLang="ja-JP" sz="4000" b="1" dirty="0">
                <a:solidFill>
                  <a:srgbClr val="FF6600"/>
                </a:solidFill>
              </a:rPr>
              <a:t>11.2</a:t>
            </a:r>
            <a:r>
              <a:rPr lang="ja-JP" altLang="en-US" sz="4000" b="1" dirty="0">
                <a:solidFill>
                  <a:srgbClr val="FF6600"/>
                </a:solidFill>
              </a:rPr>
              <a:t>兆円</a:t>
            </a:r>
            <a:endParaRPr lang="en-US" altLang="ja-JP" sz="4000" b="1" dirty="0">
              <a:solidFill>
                <a:srgbClr val="FF6600"/>
              </a:solidFill>
            </a:endParaRPr>
          </a:p>
          <a:p>
            <a:pPr algn="ctr"/>
            <a:r>
              <a:rPr kumimoji="1" lang="en-US" altLang="ja-JP" sz="2400" dirty="0">
                <a:solidFill>
                  <a:sysClr val="windowText" lastClr="000000"/>
                </a:solidFill>
              </a:rPr>
              <a:t>2009</a:t>
            </a:r>
            <a:r>
              <a:rPr kumimoji="1" lang="ja-JP" altLang="en-US" sz="2400" dirty="0">
                <a:solidFill>
                  <a:sysClr val="windowText" lastClr="000000"/>
                </a:solidFill>
              </a:rPr>
              <a:t>－</a:t>
            </a:r>
            <a:r>
              <a:rPr kumimoji="1" lang="en-US" altLang="ja-JP" sz="2400" dirty="0">
                <a:solidFill>
                  <a:sysClr val="windowText" lastClr="000000"/>
                </a:solidFill>
              </a:rPr>
              <a:t>2013</a:t>
            </a:r>
            <a:r>
              <a:rPr kumimoji="1" lang="ja-JP" altLang="en-US" sz="2400" dirty="0">
                <a:solidFill>
                  <a:sysClr val="windowText" lastClr="000000"/>
                </a:solidFill>
              </a:rPr>
              <a:t>年の５年間で</a:t>
            </a:r>
            <a:endParaRPr kumimoji="1" lang="en-US" altLang="ja-JP" sz="2400" dirty="0">
              <a:solidFill>
                <a:sysClr val="windowText" lastClr="000000"/>
              </a:solidFill>
            </a:endParaRPr>
          </a:p>
          <a:p>
            <a:pPr algn="ctr"/>
            <a:r>
              <a:rPr kumimoji="1" lang="ja-JP" altLang="en-US" sz="4000" b="1" dirty="0">
                <a:solidFill>
                  <a:srgbClr val="FF6600"/>
                </a:solidFill>
              </a:rPr>
              <a:t>約</a:t>
            </a:r>
            <a:r>
              <a:rPr kumimoji="1" lang="en-US" altLang="ja-JP" sz="4000" b="1" dirty="0">
                <a:solidFill>
                  <a:srgbClr val="FF6600"/>
                </a:solidFill>
              </a:rPr>
              <a:t>1.8</a:t>
            </a:r>
            <a:r>
              <a:rPr kumimoji="1" lang="ja-JP" altLang="en-US" sz="4000" b="1" dirty="0">
                <a:solidFill>
                  <a:srgbClr val="FF6600"/>
                </a:solidFill>
              </a:rPr>
              <a:t>倍</a:t>
            </a:r>
            <a:r>
              <a:rPr lang="en-US" altLang="ja-JP" b="1" dirty="0">
                <a:solidFill>
                  <a:schemeClr val="tx1"/>
                </a:solidFill>
              </a:rPr>
              <a:t>[1]</a:t>
            </a:r>
            <a:endParaRPr kumimoji="1" lang="ja-JP" altLang="en-US" sz="4000" b="1" dirty="0">
              <a:solidFill>
                <a:schemeClr val="tx1"/>
              </a:solidFill>
            </a:endParaRPr>
          </a:p>
        </p:txBody>
      </p:sp>
      <p:sp>
        <p:nvSpPr>
          <p:cNvPr id="4" name="テキスト ボックス 3"/>
          <p:cNvSpPr txBox="1"/>
          <p:nvPr/>
        </p:nvSpPr>
        <p:spPr>
          <a:xfrm>
            <a:off x="4966971" y="6259810"/>
            <a:ext cx="3635932" cy="461665"/>
          </a:xfrm>
          <a:prstGeom prst="rect">
            <a:avLst/>
          </a:prstGeom>
          <a:noFill/>
        </p:spPr>
        <p:txBody>
          <a:bodyPr wrap="none" rtlCol="0">
            <a:spAutoFit/>
          </a:bodyPr>
          <a:lstStyle/>
          <a:p>
            <a:r>
              <a:rPr kumimoji="1" lang="en-US" altLang="ja-JP" sz="1200" dirty="0"/>
              <a:t>[1]</a:t>
            </a:r>
            <a:r>
              <a:rPr kumimoji="1" lang="ja-JP" altLang="en-US" sz="1200" dirty="0"/>
              <a:t>国土交通省</a:t>
            </a:r>
            <a:r>
              <a:rPr lang="ja-JP" altLang="en-US" sz="1200" dirty="0"/>
              <a:t>「</a:t>
            </a:r>
            <a:r>
              <a:rPr kumimoji="1" lang="ja-JP" altLang="en-US" sz="1200" dirty="0"/>
              <a:t>宅配の再配達の削減に向けた検討の</a:t>
            </a:r>
            <a:endParaRPr kumimoji="1" lang="en-US" altLang="ja-JP" sz="1200" dirty="0"/>
          </a:p>
          <a:p>
            <a:r>
              <a:rPr kumimoji="1" lang="ja-JP" altLang="en-US" sz="1200" dirty="0"/>
              <a:t>進め方について」</a:t>
            </a:r>
            <a:r>
              <a:rPr lang="ja-JP" altLang="en-US" sz="1200" dirty="0"/>
              <a:t> </a:t>
            </a:r>
            <a:r>
              <a:rPr lang="en-US" altLang="ja-JP" sz="1200" dirty="0"/>
              <a:t>2017/4/19</a:t>
            </a:r>
            <a:endParaRPr kumimoji="1" lang="ja-JP" altLang="en-US" sz="1200" dirty="0"/>
          </a:p>
        </p:txBody>
      </p:sp>
    </p:spTree>
    <p:extLst>
      <p:ext uri="{BB962C8B-B14F-4D97-AF65-F5344CB8AC3E}">
        <p14:creationId xmlns:p14="http://schemas.microsoft.com/office/powerpoint/2010/main" val="962386534"/>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advTm="10314"/>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8532"/>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278532" grpId="0" animBg="1"/>
      <p:bldP spid="2"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78530" name="Group 2"/>
          <p:cNvGrpSpPr>
            <a:grpSpLocks/>
          </p:cNvGrpSpPr>
          <p:nvPr/>
        </p:nvGrpSpPr>
        <p:grpSpPr bwMode="auto">
          <a:xfrm>
            <a:off x="0" y="0"/>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57200" y="-45244"/>
            <a:ext cx="8229600" cy="1143000"/>
          </a:xfrm>
        </p:spPr>
        <p:txBody>
          <a:bodyPr/>
          <a:lstStyle/>
          <a:p>
            <a:pPr eaLnBrk="1" hangingPunct="1"/>
            <a:r>
              <a:rPr lang="ja-JP" altLang="en-US" dirty="0">
                <a:solidFill>
                  <a:schemeClr val="bg1"/>
                </a:solidFill>
              </a:rPr>
              <a:t>再配達による影響</a:t>
            </a:r>
          </a:p>
        </p:txBody>
      </p:sp>
      <p:sp>
        <p:nvSpPr>
          <p:cNvPr id="4" name="コンテンツ プレースホルダー 3"/>
          <p:cNvSpPr>
            <a:spLocks noGrp="1"/>
          </p:cNvSpPr>
          <p:nvPr>
            <p:ph sz="half" idx="1"/>
          </p:nvPr>
        </p:nvSpPr>
        <p:spPr>
          <a:xfrm>
            <a:off x="263197" y="1966533"/>
            <a:ext cx="3660731" cy="670379"/>
          </a:xfrm>
        </p:spPr>
        <p:txBody>
          <a:bodyPr/>
          <a:lstStyle/>
          <a:p>
            <a:pPr marL="0" indent="0">
              <a:buNone/>
            </a:pPr>
            <a:r>
              <a:rPr lang="ja-JP" altLang="en-US" u="sng" dirty="0"/>
              <a:t>排出される二酸化炭素</a:t>
            </a:r>
            <a:endParaRPr kumimoji="1" lang="ja-JP" altLang="en-US" u="sng" dirty="0"/>
          </a:p>
        </p:txBody>
      </p:sp>
      <p:sp>
        <p:nvSpPr>
          <p:cNvPr id="5" name="コンテンツ プレースホルダー 4"/>
          <p:cNvSpPr>
            <a:spLocks noGrp="1"/>
          </p:cNvSpPr>
          <p:nvPr>
            <p:ph sz="half" idx="2"/>
          </p:nvPr>
        </p:nvSpPr>
        <p:spPr>
          <a:xfrm>
            <a:off x="4648200" y="1966533"/>
            <a:ext cx="2660104" cy="670380"/>
          </a:xfrm>
        </p:spPr>
        <p:txBody>
          <a:bodyPr/>
          <a:lstStyle/>
          <a:p>
            <a:pPr marL="0" indent="0">
              <a:buNone/>
            </a:pPr>
            <a:r>
              <a:rPr kumimoji="1" lang="ja-JP" altLang="en-US" u="sng" dirty="0"/>
              <a:t>費やされる時間</a:t>
            </a:r>
            <a:endParaRPr kumimoji="1" lang="en-US" altLang="ja-JP" u="sng" dirty="0"/>
          </a:p>
          <a:p>
            <a:pPr marL="0" indent="0">
              <a:buNone/>
            </a:pPr>
            <a:endParaRPr kumimoji="1" lang="ja-JP" altLang="en-US" dirty="0"/>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50</a:t>
            </a:fld>
            <a:endParaRPr lang="en-US" altLang="ja-JP"/>
          </a:p>
        </p:txBody>
      </p:sp>
      <p:sp>
        <p:nvSpPr>
          <p:cNvPr id="6" name="テキスト ボックス 5"/>
          <p:cNvSpPr txBox="1"/>
          <p:nvPr/>
        </p:nvSpPr>
        <p:spPr>
          <a:xfrm>
            <a:off x="234156" y="1270534"/>
            <a:ext cx="3219151" cy="523220"/>
          </a:xfrm>
          <a:prstGeom prst="rect">
            <a:avLst/>
          </a:prstGeom>
          <a:noFill/>
        </p:spPr>
        <p:txBody>
          <a:bodyPr wrap="none" rtlCol="0">
            <a:spAutoFit/>
          </a:bodyPr>
          <a:lstStyle/>
          <a:p>
            <a:r>
              <a:rPr lang="ja-JP" altLang="en-US" sz="2800" b="1" dirty="0">
                <a:solidFill>
                  <a:srgbClr val="000000"/>
                </a:solidFill>
              </a:rPr>
              <a:t>１年間の再配達で</a:t>
            </a:r>
            <a:r>
              <a:rPr lang="en-US" altLang="ja-JP" sz="2800" b="1" dirty="0">
                <a:solidFill>
                  <a:srgbClr val="000000"/>
                </a:solidFill>
              </a:rPr>
              <a:t>...</a:t>
            </a:r>
            <a:endParaRPr lang="ja-JP" altLang="en-US" sz="2800" b="1" dirty="0">
              <a:solidFill>
                <a:srgbClr val="000000"/>
              </a:solidFill>
            </a:endParaRPr>
          </a:p>
        </p:txBody>
      </p:sp>
      <p:grpSp>
        <p:nvGrpSpPr>
          <p:cNvPr id="2" name="図形グループ 1"/>
          <p:cNvGrpSpPr/>
          <p:nvPr/>
        </p:nvGrpSpPr>
        <p:grpSpPr>
          <a:xfrm>
            <a:off x="234156" y="2727399"/>
            <a:ext cx="4139952" cy="1935078"/>
            <a:chOff x="234156" y="2727399"/>
            <a:chExt cx="4139952" cy="1935078"/>
          </a:xfrm>
        </p:grpSpPr>
        <p:sp>
          <p:nvSpPr>
            <p:cNvPr id="9" name="楕円 8"/>
            <p:cNvSpPr/>
            <p:nvPr/>
          </p:nvSpPr>
          <p:spPr>
            <a:xfrm>
              <a:off x="234156" y="2727399"/>
              <a:ext cx="4139952" cy="1935078"/>
            </a:xfrm>
            <a:prstGeom prst="ellipse">
              <a:avLst/>
            </a:prstGeom>
            <a:solidFill>
              <a:schemeClr val="accent3">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 name="テキスト ボックス 6"/>
            <p:cNvSpPr txBox="1"/>
            <p:nvPr/>
          </p:nvSpPr>
          <p:spPr>
            <a:xfrm>
              <a:off x="612000" y="2889000"/>
              <a:ext cx="3541354" cy="1569660"/>
            </a:xfrm>
            <a:prstGeom prst="rect">
              <a:avLst/>
            </a:prstGeom>
            <a:noFill/>
          </p:spPr>
          <p:txBody>
            <a:bodyPr wrap="none" rtlCol="0">
              <a:spAutoFit/>
            </a:bodyPr>
            <a:lstStyle/>
            <a:p>
              <a:r>
                <a:rPr lang="en-US" altLang="ja-JP" sz="9600" b="1" dirty="0">
                  <a:solidFill>
                    <a:srgbClr val="E1950C"/>
                  </a:solidFill>
                </a:rPr>
                <a:t>42</a:t>
              </a:r>
              <a:r>
                <a:rPr lang="ja-JP" altLang="en-US" sz="9600" b="1" dirty="0">
                  <a:solidFill>
                    <a:srgbClr val="E1950C"/>
                  </a:solidFill>
                </a:rPr>
                <a:t>万</a:t>
              </a:r>
              <a:r>
                <a:rPr lang="en-US" altLang="ja-JP" sz="9600" b="1" dirty="0">
                  <a:solidFill>
                    <a:srgbClr val="E1950C"/>
                  </a:solidFill>
                </a:rPr>
                <a:t>t</a:t>
              </a:r>
              <a:r>
                <a:rPr lang="en-US" altLang="ja-JP" sz="2400" dirty="0">
                  <a:solidFill>
                    <a:srgbClr val="000000"/>
                  </a:solidFill>
                </a:rPr>
                <a:t>[1]</a:t>
              </a:r>
              <a:endParaRPr lang="ja-JP" altLang="en-US" sz="9600" dirty="0">
                <a:solidFill>
                  <a:srgbClr val="000000"/>
                </a:solidFill>
              </a:endParaRPr>
            </a:p>
          </p:txBody>
        </p:sp>
      </p:grpSp>
      <p:grpSp>
        <p:nvGrpSpPr>
          <p:cNvPr id="3" name="図形グループ 2"/>
          <p:cNvGrpSpPr/>
          <p:nvPr/>
        </p:nvGrpSpPr>
        <p:grpSpPr>
          <a:xfrm>
            <a:off x="4565985" y="2648561"/>
            <a:ext cx="4569410" cy="2049698"/>
            <a:chOff x="4565985" y="2648561"/>
            <a:chExt cx="4569410" cy="2049698"/>
          </a:xfrm>
        </p:grpSpPr>
        <p:pic>
          <p:nvPicPr>
            <p:cNvPr id="10" name="図 9"/>
            <p:cNvPicPr>
              <a:picLocks noChangeAspect="1"/>
            </p:cNvPicPr>
            <p:nvPr/>
          </p:nvPicPr>
          <p:blipFill>
            <a:blip r:embed="rId4"/>
            <a:stretch>
              <a:fillRect/>
            </a:stretch>
          </p:blipFill>
          <p:spPr>
            <a:xfrm>
              <a:off x="4565985" y="2648561"/>
              <a:ext cx="4354017" cy="2049698"/>
            </a:xfrm>
            <a:prstGeom prst="rect">
              <a:avLst/>
            </a:prstGeom>
          </p:spPr>
        </p:pic>
        <p:sp>
          <p:nvSpPr>
            <p:cNvPr id="8" name="テキスト ボックス 7"/>
            <p:cNvSpPr txBox="1"/>
            <p:nvPr/>
          </p:nvSpPr>
          <p:spPr>
            <a:xfrm>
              <a:off x="4932000" y="2889000"/>
              <a:ext cx="4203395" cy="1569660"/>
            </a:xfrm>
            <a:prstGeom prst="rect">
              <a:avLst/>
            </a:prstGeom>
            <a:noFill/>
          </p:spPr>
          <p:txBody>
            <a:bodyPr wrap="none" rtlCol="0">
              <a:spAutoFit/>
            </a:bodyPr>
            <a:lstStyle/>
            <a:p>
              <a:r>
                <a:rPr lang="en-US" altLang="ja-JP" sz="9600" b="1" dirty="0">
                  <a:solidFill>
                    <a:srgbClr val="E1950C"/>
                  </a:solidFill>
                </a:rPr>
                <a:t>9</a:t>
              </a:r>
              <a:r>
                <a:rPr lang="ja-JP" altLang="en-US" sz="9600" b="1" dirty="0">
                  <a:solidFill>
                    <a:srgbClr val="E1950C"/>
                  </a:solidFill>
                </a:rPr>
                <a:t>万</a:t>
              </a:r>
              <a:r>
                <a:rPr lang="ja-JP" altLang="en-US" sz="6600" b="1" dirty="0">
                  <a:solidFill>
                    <a:srgbClr val="E1950C"/>
                  </a:solidFill>
                </a:rPr>
                <a:t>人分</a:t>
              </a:r>
              <a:r>
                <a:rPr lang="en-US" altLang="ja-JP" sz="2400" dirty="0">
                  <a:solidFill>
                    <a:srgbClr val="000000"/>
                  </a:solidFill>
                </a:rPr>
                <a:t>[1]</a:t>
              </a:r>
              <a:endParaRPr lang="ja-JP" altLang="en-US" sz="8000" dirty="0">
                <a:solidFill>
                  <a:srgbClr val="000000"/>
                </a:solidFill>
              </a:endParaRPr>
            </a:p>
          </p:txBody>
        </p:sp>
      </p:grpSp>
      <p:sp>
        <p:nvSpPr>
          <p:cNvPr id="11" name="テキスト ボックス 10"/>
          <p:cNvSpPr txBox="1"/>
          <p:nvPr/>
        </p:nvSpPr>
        <p:spPr>
          <a:xfrm>
            <a:off x="635245" y="5529243"/>
            <a:ext cx="3337773" cy="954107"/>
          </a:xfrm>
          <a:prstGeom prst="rect">
            <a:avLst/>
          </a:prstGeom>
          <a:noFill/>
        </p:spPr>
        <p:txBody>
          <a:bodyPr wrap="none" rtlCol="0">
            <a:spAutoFit/>
          </a:bodyPr>
          <a:lstStyle/>
          <a:p>
            <a:pPr algn="ctr"/>
            <a:r>
              <a:rPr lang="ja-JP" altLang="en-US" sz="2800" dirty="0">
                <a:solidFill>
                  <a:srgbClr val="000000"/>
                </a:solidFill>
              </a:rPr>
              <a:t>スギ</a:t>
            </a:r>
            <a:r>
              <a:rPr lang="ja-JP" altLang="en-US" sz="2800" b="1" dirty="0">
                <a:solidFill>
                  <a:srgbClr val="E1950C"/>
                </a:solidFill>
              </a:rPr>
              <a:t>１億</a:t>
            </a:r>
            <a:r>
              <a:rPr lang="en-US" altLang="ja-JP" sz="2800" b="1" dirty="0">
                <a:solidFill>
                  <a:srgbClr val="E1950C"/>
                </a:solidFill>
              </a:rPr>
              <a:t>7400</a:t>
            </a:r>
            <a:r>
              <a:rPr lang="ja-JP" altLang="en-US" sz="2800" b="1" dirty="0">
                <a:solidFill>
                  <a:srgbClr val="E1950C"/>
                </a:solidFill>
              </a:rPr>
              <a:t>万本</a:t>
            </a:r>
            <a:r>
              <a:rPr lang="ja-JP" altLang="en-US" sz="2800" dirty="0">
                <a:solidFill>
                  <a:srgbClr val="000000"/>
                </a:solidFill>
              </a:rPr>
              <a:t>が</a:t>
            </a:r>
            <a:endParaRPr lang="en-US" altLang="ja-JP" sz="2800" dirty="0">
              <a:solidFill>
                <a:srgbClr val="000000"/>
              </a:solidFill>
            </a:endParaRPr>
          </a:p>
          <a:p>
            <a:pPr algn="ctr"/>
            <a:r>
              <a:rPr lang="en-US" altLang="ja-JP" sz="2800" dirty="0">
                <a:solidFill>
                  <a:srgbClr val="000000"/>
                </a:solidFill>
              </a:rPr>
              <a:t>1</a:t>
            </a:r>
            <a:r>
              <a:rPr lang="ja-JP" altLang="en-US" sz="2800" dirty="0">
                <a:solidFill>
                  <a:srgbClr val="000000"/>
                </a:solidFill>
              </a:rPr>
              <a:t>年間に吸収する量</a:t>
            </a:r>
            <a:endParaRPr lang="en-US" altLang="ja-JP" sz="2800" dirty="0">
              <a:solidFill>
                <a:srgbClr val="000000"/>
              </a:solidFill>
            </a:endParaRPr>
          </a:p>
        </p:txBody>
      </p:sp>
      <p:sp>
        <p:nvSpPr>
          <p:cNvPr id="12" name="テキスト ボックス 11"/>
          <p:cNvSpPr txBox="1"/>
          <p:nvPr/>
        </p:nvSpPr>
        <p:spPr>
          <a:xfrm rot="5400000">
            <a:off x="1954516" y="4741917"/>
            <a:ext cx="699230" cy="707886"/>
          </a:xfrm>
          <a:prstGeom prst="rect">
            <a:avLst/>
          </a:prstGeom>
          <a:noFill/>
        </p:spPr>
        <p:txBody>
          <a:bodyPr wrap="none" rtlCol="0">
            <a:spAutoFit/>
          </a:bodyPr>
          <a:lstStyle/>
          <a:p>
            <a:r>
              <a:rPr lang="ja-JP" altLang="en-US" sz="4000" b="1" dirty="0">
                <a:solidFill>
                  <a:srgbClr val="000000"/>
                </a:solidFill>
              </a:rPr>
              <a:t>＝</a:t>
            </a:r>
          </a:p>
        </p:txBody>
      </p:sp>
      <p:grpSp>
        <p:nvGrpSpPr>
          <p:cNvPr id="14" name="図形グループ 13"/>
          <p:cNvGrpSpPr/>
          <p:nvPr/>
        </p:nvGrpSpPr>
        <p:grpSpPr>
          <a:xfrm>
            <a:off x="5054624" y="4783005"/>
            <a:ext cx="3152490" cy="1492475"/>
            <a:chOff x="5011830" y="4968131"/>
            <a:chExt cx="3432660" cy="1753344"/>
          </a:xfrm>
        </p:grpSpPr>
        <p:grpSp>
          <p:nvGrpSpPr>
            <p:cNvPr id="18" name="グループ化 17"/>
            <p:cNvGrpSpPr/>
            <p:nvPr/>
          </p:nvGrpSpPr>
          <p:grpSpPr>
            <a:xfrm>
              <a:off x="5011830" y="4968131"/>
              <a:ext cx="1774816" cy="1753344"/>
              <a:chOff x="5750364" y="4981728"/>
              <a:chExt cx="1774816" cy="1753344"/>
            </a:xfrm>
          </p:grpSpPr>
          <p:pic>
            <p:nvPicPr>
              <p:cNvPr id="15" name="グラフィックス 14" descr="心配そうな顔 (塗りつぶしなし)"/>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rot="1460954">
                <a:off x="5750364" y="4981728"/>
                <a:ext cx="1753344" cy="1753344"/>
              </a:xfrm>
              <a:prstGeom prst="rect">
                <a:avLst/>
              </a:prstGeom>
            </p:spPr>
          </p:pic>
          <p:sp>
            <p:nvSpPr>
              <p:cNvPr id="16" name="四角形: 上の 2 つの角を切り取る 15"/>
              <p:cNvSpPr/>
              <p:nvPr/>
            </p:nvSpPr>
            <p:spPr>
              <a:xfrm rot="1809959">
                <a:off x="6471282" y="5042129"/>
                <a:ext cx="1053898" cy="461971"/>
              </a:xfrm>
              <a:prstGeom prst="snip2SameRect">
                <a:avLst>
                  <a:gd name="adj1" fmla="val 43897"/>
                  <a:gd name="adj2" fmla="val 0"/>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ja-JP" altLang="en-US">
                  <a:solidFill>
                    <a:srgbClr val="FFFFFF"/>
                  </a:solidFill>
                </a:endParaRPr>
              </a:p>
            </p:txBody>
          </p:sp>
          <p:sp>
            <p:nvSpPr>
              <p:cNvPr id="17" name="二等辺三角形 16"/>
              <p:cNvSpPr/>
              <p:nvPr/>
            </p:nvSpPr>
            <p:spPr>
              <a:xfrm rot="16926013">
                <a:off x="6205654" y="4858322"/>
                <a:ext cx="154056" cy="541040"/>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ja-JP" altLang="en-US" dirty="0">
                  <a:solidFill>
                    <a:srgbClr val="FFFFFF"/>
                  </a:solidFill>
                </a:endParaRPr>
              </a:p>
            </p:txBody>
          </p:sp>
        </p:grpSp>
        <p:grpSp>
          <p:nvGrpSpPr>
            <p:cNvPr id="25" name="グループ化 24"/>
            <p:cNvGrpSpPr/>
            <p:nvPr/>
          </p:nvGrpSpPr>
          <p:grpSpPr>
            <a:xfrm>
              <a:off x="6955308" y="5143186"/>
              <a:ext cx="1489182" cy="1202070"/>
              <a:chOff x="6955308" y="5143186"/>
              <a:chExt cx="1489182" cy="1202070"/>
            </a:xfrm>
          </p:grpSpPr>
          <p:cxnSp>
            <p:nvCxnSpPr>
              <p:cNvPr id="21" name="直線コネクタ 20"/>
              <p:cNvCxnSpPr>
                <a:cxnSpLocks/>
              </p:cNvCxnSpPr>
              <p:nvPr/>
            </p:nvCxnSpPr>
            <p:spPr>
              <a:xfrm flipV="1">
                <a:off x="6955308" y="5143186"/>
                <a:ext cx="517883" cy="302289"/>
              </a:xfrm>
              <a:prstGeom prst="line">
                <a:avLst/>
              </a:prstGeom>
            </p:spPr>
            <p:style>
              <a:lnRef idx="1">
                <a:schemeClr val="dk1"/>
              </a:lnRef>
              <a:fillRef idx="0">
                <a:schemeClr val="dk1"/>
              </a:fillRef>
              <a:effectRef idx="0">
                <a:schemeClr val="dk1"/>
              </a:effectRef>
              <a:fontRef idx="minor">
                <a:schemeClr val="tx1"/>
              </a:fontRef>
            </p:style>
          </p:cxnSp>
          <p:pic>
            <p:nvPicPr>
              <p:cNvPr id="22" name="図 21"/>
              <p:cNvPicPr>
                <a:picLocks noChangeAspect="1"/>
              </p:cNvPicPr>
              <p:nvPr/>
            </p:nvPicPr>
            <p:blipFill>
              <a:blip r:embed="rId7"/>
              <a:stretch>
                <a:fillRect/>
              </a:stretch>
            </p:blipFill>
            <p:spPr>
              <a:xfrm rot="4606800">
                <a:off x="6850705" y="5940668"/>
                <a:ext cx="519655" cy="289522"/>
              </a:xfrm>
              <a:prstGeom prst="rect">
                <a:avLst/>
              </a:prstGeom>
            </p:spPr>
          </p:pic>
          <p:sp>
            <p:nvSpPr>
              <p:cNvPr id="23" name="テキスト ボックス 22"/>
              <p:cNvSpPr txBox="1"/>
              <p:nvPr/>
            </p:nvSpPr>
            <p:spPr>
              <a:xfrm>
                <a:off x="7028718" y="5482499"/>
                <a:ext cx="1415772" cy="461665"/>
              </a:xfrm>
              <a:prstGeom prst="rect">
                <a:avLst/>
              </a:prstGeom>
              <a:noFill/>
            </p:spPr>
            <p:txBody>
              <a:bodyPr wrap="none" rtlCol="0">
                <a:spAutoFit/>
              </a:bodyPr>
              <a:lstStyle/>
              <a:p>
                <a:r>
                  <a:rPr lang="ja-JP" altLang="en-US" sz="2400" b="1" dirty="0">
                    <a:solidFill>
                      <a:srgbClr val="000000"/>
                    </a:solidFill>
                  </a:rPr>
                  <a:t>残業</a:t>
                </a:r>
                <a:r>
                  <a:rPr lang="en-US" altLang="ja-JP" sz="2400" b="1" dirty="0">
                    <a:solidFill>
                      <a:srgbClr val="000000"/>
                    </a:solidFill>
                  </a:rPr>
                  <a:t>……</a:t>
                </a:r>
                <a:endParaRPr lang="ja-JP" altLang="en-US" sz="2400" b="1" dirty="0">
                  <a:solidFill>
                    <a:srgbClr val="000000"/>
                  </a:solidFill>
                </a:endParaRPr>
              </a:p>
            </p:txBody>
          </p:sp>
        </p:grpSp>
      </p:grpSp>
      <p:sp>
        <p:nvSpPr>
          <p:cNvPr id="13" name="テキスト ボックス 12"/>
          <p:cNvSpPr txBox="1"/>
          <p:nvPr/>
        </p:nvSpPr>
        <p:spPr>
          <a:xfrm>
            <a:off x="4812591" y="6221740"/>
            <a:ext cx="3466013" cy="523220"/>
          </a:xfrm>
          <a:prstGeom prst="rect">
            <a:avLst/>
          </a:prstGeom>
          <a:noFill/>
        </p:spPr>
        <p:txBody>
          <a:bodyPr wrap="none" rtlCol="0">
            <a:spAutoFit/>
          </a:bodyPr>
          <a:lstStyle/>
          <a:p>
            <a:r>
              <a:rPr lang="en-US" altLang="ja-JP" sz="1400" dirty="0">
                <a:solidFill>
                  <a:srgbClr val="000000"/>
                </a:solidFill>
              </a:rPr>
              <a:t>[1]</a:t>
            </a:r>
            <a:r>
              <a:rPr lang="ja-JP" altLang="en-US" sz="1400" dirty="0">
                <a:solidFill>
                  <a:srgbClr val="000000"/>
                </a:solidFill>
              </a:rPr>
              <a:t>国土交通省「宅配の再配達の発生による</a:t>
            </a:r>
            <a:endParaRPr lang="en-US" altLang="ja-JP" sz="1400" dirty="0">
              <a:solidFill>
                <a:srgbClr val="000000"/>
              </a:solidFill>
            </a:endParaRPr>
          </a:p>
          <a:p>
            <a:r>
              <a:rPr lang="ja-JP" altLang="en-US" sz="1400" dirty="0">
                <a:solidFill>
                  <a:srgbClr val="000000"/>
                </a:solidFill>
              </a:rPr>
              <a:t>社会的損失の試算について」</a:t>
            </a:r>
            <a:r>
              <a:rPr lang="en-US" altLang="ja-JP" sz="1400" dirty="0">
                <a:solidFill>
                  <a:srgbClr val="000000"/>
                </a:solidFill>
              </a:rPr>
              <a:t>2017/4/20</a:t>
            </a:r>
            <a:endParaRPr lang="ja-JP" altLang="en-US" sz="1400" dirty="0">
              <a:solidFill>
                <a:srgbClr val="000000"/>
              </a:solidFill>
            </a:endParaRPr>
          </a:p>
        </p:txBody>
      </p:sp>
      <p:pic>
        <p:nvPicPr>
          <p:cNvPr id="2050" name="Picture 2" descr="home:shakoug:s1511268:Desktop:スクリーンショット 2017-05-12 17.15.2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7811" y="2005622"/>
            <a:ext cx="8658784" cy="4095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2001649"/>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advTm="10314"/>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再配達の発生の状況</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51</a:t>
            </a:fld>
            <a:endParaRPr lang="en-US" altLang="ja-JP" dirty="0"/>
          </a:p>
        </p:txBody>
      </p:sp>
      <p:pic>
        <p:nvPicPr>
          <p:cNvPr id="6146" name="Picture 2" descr="home:shakoug:s1511268:Desktop:スクリーンショット 2017-05-12 16.52.2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859" y="1494178"/>
            <a:ext cx="8876582" cy="4634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612760"/>
      </p:ext>
    </p:extLst>
  </p:cSld>
  <p:clrMapOvr>
    <a:masterClrMapping/>
  </p:clrMapOvr>
  <p:transition xmlns:p14="http://schemas.microsoft.com/office/powerpoint/2010/main" spd="slow" advTm="8541"/>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図 12"/>
          <p:cNvPicPr>
            <a:picLocks noChangeAspect="1"/>
          </p:cNvPicPr>
          <p:nvPr/>
        </p:nvPicPr>
        <p:blipFill rotWithShape="1">
          <a:blip r:embed="rId3"/>
          <a:srcRect l="59406" t="4027"/>
          <a:stretch/>
        </p:blipFill>
        <p:spPr>
          <a:xfrm>
            <a:off x="5825400" y="991317"/>
            <a:ext cx="3312000" cy="5866683"/>
          </a:xfrm>
          <a:prstGeom prst="rect">
            <a:avLst/>
          </a:prstGeom>
        </p:spPr>
      </p:pic>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en-US" altLang="ja-JP" dirty="0" err="1">
                <a:solidFill>
                  <a:schemeClr val="bg1"/>
                </a:solidFill>
              </a:rPr>
              <a:t>Packcity</a:t>
            </a:r>
            <a:r>
              <a:rPr lang="en-US" altLang="ja-JP" dirty="0">
                <a:solidFill>
                  <a:schemeClr val="bg1"/>
                </a:solidFill>
              </a:rPr>
              <a:t> Japan</a:t>
            </a:r>
            <a:r>
              <a:rPr lang="ja-JP" altLang="en-US" dirty="0">
                <a:solidFill>
                  <a:schemeClr val="bg1"/>
                </a:solidFill>
              </a:rPr>
              <a:t>と</a:t>
            </a:r>
            <a:r>
              <a:rPr lang="en-US" altLang="ja-JP" dirty="0">
                <a:solidFill>
                  <a:schemeClr val="bg1"/>
                </a:solidFill>
              </a:rPr>
              <a:t>PUDO</a:t>
            </a: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52</a:t>
            </a:fld>
            <a:endParaRPr lang="en-US" altLang="ja-JP" dirty="0"/>
          </a:p>
        </p:txBody>
      </p:sp>
      <p:sp>
        <p:nvSpPr>
          <p:cNvPr id="2" name="テキスト ボックス 1"/>
          <p:cNvSpPr txBox="1"/>
          <p:nvPr/>
        </p:nvSpPr>
        <p:spPr>
          <a:xfrm>
            <a:off x="420870" y="1449000"/>
            <a:ext cx="8265930" cy="1754326"/>
          </a:xfrm>
          <a:prstGeom prst="rect">
            <a:avLst/>
          </a:prstGeom>
          <a:solidFill>
            <a:schemeClr val="bg1">
              <a:alpha val="58000"/>
            </a:schemeClr>
          </a:solidFill>
        </p:spPr>
        <p:txBody>
          <a:bodyPr wrap="square" rtlCol="0">
            <a:spAutoFit/>
          </a:bodyPr>
          <a:lstStyle/>
          <a:p>
            <a:r>
              <a:rPr lang="en-US" altLang="ja-JP" sz="3600" dirty="0" err="1">
                <a:solidFill>
                  <a:prstClr val="black"/>
                </a:solidFill>
              </a:rPr>
              <a:t>Packcity</a:t>
            </a:r>
            <a:r>
              <a:rPr lang="en-US" altLang="ja-JP" sz="3600" dirty="0">
                <a:solidFill>
                  <a:prstClr val="black"/>
                </a:solidFill>
              </a:rPr>
              <a:t> Japan</a:t>
            </a:r>
            <a:r>
              <a:rPr lang="ja-JP" altLang="en-US" sz="3600" dirty="0">
                <a:solidFill>
                  <a:prstClr val="black"/>
                </a:solidFill>
              </a:rPr>
              <a:t>（株）</a:t>
            </a:r>
            <a:endParaRPr lang="en-US" altLang="ja-JP" sz="3600" dirty="0">
              <a:solidFill>
                <a:prstClr val="black"/>
              </a:solidFill>
            </a:endParaRPr>
          </a:p>
          <a:p>
            <a:r>
              <a:rPr lang="ja-JP" altLang="en-US" sz="2400" dirty="0">
                <a:solidFill>
                  <a:prstClr val="black"/>
                </a:solidFill>
              </a:rPr>
              <a:t>オープン型宅配ロッカー「ＰＵＤＯステーション」を設置している</a:t>
            </a:r>
            <a:endParaRPr lang="en-US" altLang="ja-JP" sz="2400" dirty="0">
              <a:solidFill>
                <a:prstClr val="black"/>
              </a:solidFill>
            </a:endParaRPr>
          </a:p>
          <a:p>
            <a:r>
              <a:rPr lang="ja-JP" altLang="en-US" sz="2400" dirty="0">
                <a:solidFill>
                  <a:prstClr val="black"/>
                </a:solidFill>
              </a:rPr>
              <a:t>設立　</a:t>
            </a:r>
            <a:r>
              <a:rPr lang="en-US" altLang="ja-JP" sz="2400" dirty="0">
                <a:solidFill>
                  <a:prstClr val="black"/>
                </a:solidFill>
              </a:rPr>
              <a:t>2016</a:t>
            </a:r>
            <a:r>
              <a:rPr lang="ja-JP" altLang="en-US" sz="2400" dirty="0">
                <a:solidFill>
                  <a:prstClr val="black"/>
                </a:solidFill>
              </a:rPr>
              <a:t>年</a:t>
            </a:r>
            <a:endParaRPr lang="en-US" altLang="ja-JP" sz="2400" dirty="0">
              <a:solidFill>
                <a:prstClr val="black"/>
              </a:solidFill>
            </a:endParaRPr>
          </a:p>
          <a:p>
            <a:r>
              <a:rPr lang="ja-JP" altLang="en-US" sz="2400" dirty="0">
                <a:solidFill>
                  <a:prstClr val="black"/>
                </a:solidFill>
              </a:rPr>
              <a:t>株式　ヤマト</a:t>
            </a:r>
            <a:r>
              <a:rPr lang="en-US" altLang="ja-JP" sz="2400" dirty="0">
                <a:solidFill>
                  <a:prstClr val="black"/>
                </a:solidFill>
              </a:rPr>
              <a:t>49% </a:t>
            </a:r>
          </a:p>
        </p:txBody>
      </p:sp>
      <p:sp>
        <p:nvSpPr>
          <p:cNvPr id="4" name="正方形/長方形 3"/>
          <p:cNvSpPr/>
          <p:nvPr/>
        </p:nvSpPr>
        <p:spPr>
          <a:xfrm>
            <a:off x="468313" y="3429000"/>
            <a:ext cx="5183687" cy="3292475"/>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solidFill>
                  <a:prstClr val="white"/>
                </a:solidFill>
                <a:latin typeface="ＭＳ Ｐゴシック" panose="020B0600070205080204" pitchFamily="50" charset="-128"/>
              </a:rPr>
              <a:t>利用方法</a:t>
            </a:r>
            <a:endParaRPr lang="en-US" altLang="ja-JP" sz="3200" dirty="0">
              <a:solidFill>
                <a:prstClr val="white"/>
              </a:solidFill>
              <a:latin typeface="ＭＳ Ｐゴシック" panose="020B0600070205080204" pitchFamily="50" charset="-128"/>
            </a:endParaRPr>
          </a:p>
          <a:p>
            <a:r>
              <a:rPr lang="ja-JP" altLang="en-US" sz="2800" dirty="0">
                <a:solidFill>
                  <a:prstClr val="white"/>
                </a:solidFill>
                <a:latin typeface="ＭＳ Ｐゴシック" panose="020B0600070205080204" pitchFamily="50" charset="-128"/>
              </a:rPr>
              <a:t>①配達先に</a:t>
            </a:r>
            <a:r>
              <a:rPr lang="en-US" altLang="ja-JP" sz="2800" dirty="0">
                <a:solidFill>
                  <a:prstClr val="white"/>
                </a:solidFill>
                <a:latin typeface="ＭＳ Ｐゴシック" panose="020B0600070205080204" pitchFamily="50" charset="-128"/>
              </a:rPr>
              <a:t>PUDO</a:t>
            </a:r>
            <a:r>
              <a:rPr lang="ja-JP" altLang="en-US" sz="2800" dirty="0">
                <a:solidFill>
                  <a:prstClr val="white"/>
                </a:solidFill>
                <a:latin typeface="ＭＳ Ｐゴシック" panose="020B0600070205080204" pitchFamily="50" charset="-128"/>
              </a:rPr>
              <a:t>を指定</a:t>
            </a:r>
            <a:endParaRPr lang="en-US" altLang="ja-JP" sz="2800" dirty="0">
              <a:solidFill>
                <a:prstClr val="white"/>
              </a:solidFill>
              <a:latin typeface="ＭＳ Ｐゴシック" panose="020B0600070205080204" pitchFamily="50" charset="-128"/>
            </a:endParaRPr>
          </a:p>
          <a:p>
            <a:r>
              <a:rPr lang="ja-JP" altLang="en-US" sz="2800" dirty="0">
                <a:solidFill>
                  <a:prstClr val="white"/>
                </a:solidFill>
                <a:latin typeface="ＭＳ Ｐゴシック" panose="020B0600070205080204" pitchFamily="50" charset="-128"/>
              </a:rPr>
              <a:t>②業者が配送</a:t>
            </a:r>
            <a:endParaRPr lang="en-US" altLang="ja-JP" sz="2800" dirty="0">
              <a:solidFill>
                <a:prstClr val="white"/>
              </a:solidFill>
              <a:latin typeface="ＭＳ Ｐゴシック" panose="020B0600070205080204" pitchFamily="50" charset="-128"/>
            </a:endParaRPr>
          </a:p>
          <a:p>
            <a:r>
              <a:rPr lang="ja-JP" altLang="en-US" sz="2800" dirty="0">
                <a:solidFill>
                  <a:prstClr val="white"/>
                </a:solidFill>
                <a:latin typeface="ＭＳ Ｐゴシック" panose="020B0600070205080204" pitchFamily="50" charset="-128"/>
              </a:rPr>
              <a:t>③パスワード</a:t>
            </a:r>
            <a:r>
              <a:rPr lang="en-US" altLang="ja-JP" sz="2800" dirty="0">
                <a:solidFill>
                  <a:prstClr val="white"/>
                </a:solidFill>
                <a:latin typeface="ＭＳ Ｐゴシック" panose="020B0600070205080204" pitchFamily="50" charset="-128"/>
              </a:rPr>
              <a:t>(2</a:t>
            </a:r>
            <a:r>
              <a:rPr lang="ja-JP" altLang="en-US" sz="2800" dirty="0">
                <a:solidFill>
                  <a:prstClr val="white"/>
                </a:solidFill>
                <a:latin typeface="ＭＳ Ｐゴシック" panose="020B0600070205080204" pitchFamily="50" charset="-128"/>
              </a:rPr>
              <a:t>つ</a:t>
            </a:r>
            <a:r>
              <a:rPr lang="en-US" altLang="ja-JP" sz="2800" dirty="0">
                <a:solidFill>
                  <a:prstClr val="white"/>
                </a:solidFill>
                <a:latin typeface="ＭＳ Ｐゴシック" panose="020B0600070205080204" pitchFamily="50" charset="-128"/>
              </a:rPr>
              <a:t>)</a:t>
            </a:r>
            <a:r>
              <a:rPr lang="ja-JP" altLang="en-US" sz="2800" dirty="0">
                <a:solidFill>
                  <a:prstClr val="white"/>
                </a:solidFill>
                <a:latin typeface="ＭＳ Ｐゴシック" panose="020B0600070205080204" pitchFamily="50" charset="-128"/>
              </a:rPr>
              <a:t>をメールで受信</a:t>
            </a:r>
            <a:endParaRPr lang="en-US" altLang="ja-JP" sz="2800" dirty="0">
              <a:solidFill>
                <a:prstClr val="white"/>
              </a:solidFill>
              <a:latin typeface="ＭＳ Ｐゴシック" panose="020B0600070205080204" pitchFamily="50" charset="-128"/>
            </a:endParaRPr>
          </a:p>
          <a:p>
            <a:r>
              <a:rPr lang="ja-JP" altLang="en-US" sz="2800" dirty="0">
                <a:solidFill>
                  <a:prstClr val="white"/>
                </a:solidFill>
                <a:latin typeface="ＭＳ Ｐゴシック" panose="020B0600070205080204" pitchFamily="50" charset="-128"/>
              </a:rPr>
              <a:t>④タッチパネルにパスワード入力</a:t>
            </a:r>
            <a:endParaRPr lang="en-US" altLang="ja-JP" sz="2800" dirty="0">
              <a:solidFill>
                <a:prstClr val="white"/>
              </a:solidFill>
              <a:latin typeface="ＭＳ Ｐゴシック" panose="020B0600070205080204" pitchFamily="50" charset="-128"/>
            </a:endParaRPr>
          </a:p>
          <a:p>
            <a:r>
              <a:rPr lang="ja-JP" altLang="en-US" sz="2800" dirty="0">
                <a:solidFill>
                  <a:prstClr val="white"/>
                </a:solidFill>
                <a:latin typeface="ＭＳ Ｐゴシック" panose="020B0600070205080204" pitchFamily="50" charset="-128"/>
              </a:rPr>
              <a:t>⑤指で署名</a:t>
            </a:r>
            <a:endParaRPr lang="en-US" altLang="ja-JP" sz="2800" dirty="0">
              <a:solidFill>
                <a:prstClr val="white"/>
              </a:solidFill>
              <a:latin typeface="ＭＳ Ｐゴシック" panose="020B0600070205080204" pitchFamily="50" charset="-128"/>
            </a:endParaRPr>
          </a:p>
          <a:p>
            <a:r>
              <a:rPr lang="ja-JP" altLang="en-US" sz="2800" dirty="0">
                <a:solidFill>
                  <a:prstClr val="white"/>
                </a:solidFill>
                <a:latin typeface="ＭＳ Ｐゴシック" panose="020B0600070205080204" pitchFamily="50" charset="-128"/>
              </a:rPr>
              <a:t>⑥受け取り！</a:t>
            </a:r>
            <a:endParaRPr lang="en-US" altLang="ja-JP" sz="2800" dirty="0">
              <a:solidFill>
                <a:prstClr val="white"/>
              </a:solidFill>
              <a:latin typeface="ＭＳ Ｐゴシック" panose="020B0600070205080204" pitchFamily="50" charset="-128"/>
            </a:endParaRPr>
          </a:p>
        </p:txBody>
      </p:sp>
      <p:sp>
        <p:nvSpPr>
          <p:cNvPr id="3" name="角丸四角形吹き出し 2"/>
          <p:cNvSpPr/>
          <p:nvPr/>
        </p:nvSpPr>
        <p:spPr>
          <a:xfrm>
            <a:off x="4553835" y="2879022"/>
            <a:ext cx="4212000" cy="1982563"/>
          </a:xfrm>
          <a:prstGeom prst="wedgeRoundRectCallout">
            <a:avLst>
              <a:gd name="adj1" fmla="val -34002"/>
              <a:gd name="adj2" fmla="val -66069"/>
              <a:gd name="adj3" fmla="val 16667"/>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Tx/>
              <a:buBlip>
                <a:blip r:embed="rId4"/>
              </a:buBlip>
            </a:pPr>
            <a:r>
              <a:rPr lang="ja-JP" altLang="en-US" sz="2800" dirty="0">
                <a:solidFill>
                  <a:prstClr val="white"/>
                </a:solidFill>
              </a:rPr>
              <a:t>どの宅配業者でも可</a:t>
            </a:r>
            <a:endParaRPr lang="en-US" altLang="ja-JP" sz="2800" dirty="0">
              <a:solidFill>
                <a:prstClr val="white"/>
              </a:solidFill>
            </a:endParaRPr>
          </a:p>
          <a:p>
            <a:pPr marL="457200" indent="-457200">
              <a:buFontTx/>
              <a:buBlip>
                <a:blip r:embed="rId4"/>
              </a:buBlip>
            </a:pPr>
            <a:r>
              <a:rPr lang="ja-JP" altLang="en-US" sz="2800" dirty="0">
                <a:solidFill>
                  <a:prstClr val="white"/>
                </a:solidFill>
              </a:rPr>
              <a:t>場所が選べる</a:t>
            </a:r>
            <a:endParaRPr lang="en-US" altLang="ja-JP" sz="2800" dirty="0">
              <a:solidFill>
                <a:prstClr val="white"/>
              </a:solidFill>
            </a:endParaRPr>
          </a:p>
          <a:p>
            <a:pPr marL="457200" indent="-457200">
              <a:buFontTx/>
              <a:buBlip>
                <a:blip r:embed="rId4"/>
              </a:buBlip>
            </a:pPr>
            <a:r>
              <a:rPr lang="en-US" altLang="ja-JP" sz="2800" dirty="0">
                <a:solidFill>
                  <a:srgbClr val="FF6600"/>
                </a:solidFill>
              </a:rPr>
              <a:t>24</a:t>
            </a:r>
            <a:r>
              <a:rPr lang="ja-JP" altLang="en-US" sz="2800" dirty="0">
                <a:solidFill>
                  <a:srgbClr val="FF6600"/>
                </a:solidFill>
              </a:rPr>
              <a:t>時間</a:t>
            </a:r>
            <a:r>
              <a:rPr lang="ja-JP" altLang="en-US" sz="2800" dirty="0">
                <a:solidFill>
                  <a:prstClr val="white"/>
                </a:solidFill>
              </a:rPr>
              <a:t>取り出せる</a:t>
            </a:r>
            <a:endParaRPr lang="en-US" altLang="ja-JP" sz="2800" dirty="0">
              <a:solidFill>
                <a:prstClr val="white"/>
              </a:solidFill>
            </a:endParaRPr>
          </a:p>
          <a:p>
            <a:pPr marL="457200" indent="-457200">
              <a:buFontTx/>
              <a:buBlip>
                <a:blip r:embed="rId4"/>
              </a:buBlip>
            </a:pPr>
            <a:r>
              <a:rPr lang="en-US" altLang="ja-JP" sz="2800" dirty="0" err="1">
                <a:solidFill>
                  <a:prstClr val="white"/>
                </a:solidFill>
              </a:rPr>
              <a:t>Packcity</a:t>
            </a:r>
            <a:r>
              <a:rPr lang="en-US" altLang="ja-JP" sz="2800" dirty="0">
                <a:solidFill>
                  <a:prstClr val="white"/>
                </a:solidFill>
              </a:rPr>
              <a:t> Japan</a:t>
            </a:r>
            <a:r>
              <a:rPr lang="ja-JP" altLang="en-US" sz="2800" dirty="0">
                <a:solidFill>
                  <a:prstClr val="white"/>
                </a:solidFill>
              </a:rPr>
              <a:t>が管理</a:t>
            </a:r>
            <a:endParaRPr lang="en-US" altLang="ja-JP" sz="2800" dirty="0">
              <a:solidFill>
                <a:prstClr val="white"/>
              </a:solidFill>
            </a:endParaRPr>
          </a:p>
        </p:txBody>
      </p:sp>
    </p:spTree>
    <p:extLst>
      <p:ext uri="{BB962C8B-B14F-4D97-AF65-F5344CB8AC3E}">
        <p14:creationId xmlns:p14="http://schemas.microsoft.com/office/powerpoint/2010/main" val="3519464443"/>
      </p:ext>
    </p:extLst>
  </p:cSld>
  <p:clrMapOvr>
    <a:masterClrMapping/>
  </p:clrMapOvr>
  <p:transition xmlns:p14="http://schemas.microsoft.com/office/powerpoint/2010/main" spd="slow" advTm="8541"/>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環境省の報道について</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53</a:t>
            </a:fld>
            <a:endParaRPr lang="en-US" altLang="ja-JP" dirty="0"/>
          </a:p>
        </p:txBody>
      </p:sp>
      <p:sp>
        <p:nvSpPr>
          <p:cNvPr id="5" name="テキスト ボックス 4"/>
          <p:cNvSpPr txBox="1"/>
          <p:nvPr/>
        </p:nvSpPr>
        <p:spPr>
          <a:xfrm>
            <a:off x="562472" y="1449000"/>
            <a:ext cx="8329528" cy="2492990"/>
          </a:xfrm>
          <a:prstGeom prst="rect">
            <a:avLst/>
          </a:prstGeom>
          <a:noFill/>
          <a:ln w="38100">
            <a:solidFill>
              <a:srgbClr val="009999"/>
            </a:solidFill>
          </a:ln>
        </p:spPr>
        <p:txBody>
          <a:bodyPr wrap="square" rtlCol="0">
            <a:spAutoFit/>
          </a:bodyPr>
          <a:lstStyle/>
          <a:p>
            <a:r>
              <a:rPr lang="ja-JP" altLang="en-US" sz="3200" dirty="0">
                <a:solidFill>
                  <a:prstClr val="black"/>
                </a:solidFill>
              </a:rPr>
              <a:t>大学に宅配ロッカー要請</a:t>
            </a:r>
            <a:endParaRPr lang="en-US" altLang="ja-JP" sz="3200" dirty="0">
              <a:solidFill>
                <a:prstClr val="black"/>
              </a:solidFill>
            </a:endParaRPr>
          </a:p>
          <a:p>
            <a:r>
              <a:rPr lang="ja-JP" altLang="en-US" sz="3200" dirty="0">
                <a:solidFill>
                  <a:prstClr val="black"/>
                </a:solidFill>
              </a:rPr>
              <a:t>＝学生への再配達対策で－環境省</a:t>
            </a:r>
            <a:endParaRPr lang="en-US" altLang="ja-JP" sz="3200" dirty="0">
              <a:solidFill>
                <a:prstClr val="black"/>
              </a:solidFill>
            </a:endParaRPr>
          </a:p>
          <a:p>
            <a:r>
              <a:rPr lang="ja-JP" altLang="en-US" dirty="0">
                <a:solidFill>
                  <a:prstClr val="black"/>
                </a:solidFill>
              </a:rPr>
              <a:t>　</a:t>
            </a:r>
            <a:r>
              <a:rPr lang="ja-JP" altLang="en-US" sz="2000" dirty="0">
                <a:solidFill>
                  <a:prstClr val="black"/>
                </a:solidFill>
              </a:rPr>
              <a:t>－時事ニュースドットコム</a:t>
            </a:r>
            <a:r>
              <a:rPr lang="en-US" altLang="ja-JP" sz="2000" dirty="0">
                <a:solidFill>
                  <a:prstClr val="black"/>
                </a:solidFill>
              </a:rPr>
              <a:t>(2017/05/01-14:20)</a:t>
            </a:r>
          </a:p>
          <a:p>
            <a:r>
              <a:rPr lang="ja-JP" altLang="en-US" dirty="0">
                <a:solidFill>
                  <a:prstClr val="black"/>
                </a:solidFill>
              </a:rPr>
              <a:t>・・・環境省は、在籍する学生が多く、敷地が広い大学であれば、宅配ロッカーを設置する効果が大きいと判断。</a:t>
            </a:r>
            <a:endParaRPr lang="en-US" altLang="ja-JP" dirty="0">
              <a:solidFill>
                <a:prstClr val="black"/>
              </a:solidFill>
            </a:endParaRPr>
          </a:p>
          <a:p>
            <a:r>
              <a:rPr lang="ja-JP" altLang="en-US" dirty="0">
                <a:solidFill>
                  <a:prstClr val="black"/>
                </a:solidFill>
              </a:rPr>
              <a:t>まず関東地方の大学に設置を持ち掛け、設置についての意向や問題点などを聞き取ることにした。・・・</a:t>
            </a:r>
            <a:endParaRPr lang="en-US" altLang="ja-JP" dirty="0">
              <a:solidFill>
                <a:prstClr val="black"/>
              </a:solidFill>
            </a:endParaRPr>
          </a:p>
        </p:txBody>
      </p:sp>
      <p:sp>
        <p:nvSpPr>
          <p:cNvPr id="3" name="正方形/長方形 2"/>
          <p:cNvSpPr/>
          <p:nvPr/>
        </p:nvSpPr>
        <p:spPr>
          <a:xfrm>
            <a:off x="562472" y="4201475"/>
            <a:ext cx="3829528" cy="847525"/>
          </a:xfrm>
          <a:prstGeom prst="rect">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b="1" dirty="0">
                <a:solidFill>
                  <a:schemeClr val="tx1"/>
                </a:solidFill>
              </a:rPr>
              <a:t>筑波大学　（電話調査）</a:t>
            </a:r>
            <a:endParaRPr kumimoji="1" lang="en-US" altLang="ja-JP" sz="2800" b="1" dirty="0">
              <a:solidFill>
                <a:schemeClr val="tx1"/>
              </a:solidFill>
            </a:endParaRPr>
          </a:p>
          <a:p>
            <a:r>
              <a:rPr lang="ja-JP" altLang="en-US" sz="2400" dirty="0">
                <a:solidFill>
                  <a:schemeClr val="tx1"/>
                </a:solidFill>
              </a:rPr>
              <a:t>「そのような依頼はない」</a:t>
            </a:r>
            <a:endParaRPr kumimoji="1" lang="en-US" altLang="ja-JP" sz="2400" dirty="0">
              <a:solidFill>
                <a:schemeClr val="tx1"/>
              </a:solidFill>
            </a:endParaRPr>
          </a:p>
        </p:txBody>
      </p:sp>
      <p:sp>
        <p:nvSpPr>
          <p:cNvPr id="12" name="正方形/長方形 11"/>
          <p:cNvSpPr/>
          <p:nvPr/>
        </p:nvSpPr>
        <p:spPr>
          <a:xfrm>
            <a:off x="4572000" y="4201475"/>
            <a:ext cx="4320000" cy="847525"/>
          </a:xfrm>
          <a:prstGeom prst="rect">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b="1" dirty="0">
                <a:solidFill>
                  <a:schemeClr val="tx1"/>
                </a:solidFill>
              </a:rPr>
              <a:t>環境省　（インターネット）</a:t>
            </a:r>
            <a:endParaRPr lang="en-US" altLang="ja-JP" sz="2800" b="1" dirty="0">
              <a:solidFill>
                <a:schemeClr val="tx1"/>
              </a:solidFill>
            </a:endParaRPr>
          </a:p>
          <a:p>
            <a:r>
              <a:rPr lang="ja-JP" altLang="en-US" sz="2400" dirty="0">
                <a:solidFill>
                  <a:schemeClr val="tx1"/>
                </a:solidFill>
              </a:rPr>
              <a:t>正式なリリースなし</a:t>
            </a:r>
            <a:endParaRPr lang="en-US" altLang="ja-JP" sz="2400" dirty="0">
              <a:solidFill>
                <a:schemeClr val="tx1"/>
              </a:solidFill>
            </a:endParaRPr>
          </a:p>
        </p:txBody>
      </p:sp>
      <p:sp>
        <p:nvSpPr>
          <p:cNvPr id="13" name="正方形/長方形 12"/>
          <p:cNvSpPr/>
          <p:nvPr/>
        </p:nvSpPr>
        <p:spPr>
          <a:xfrm>
            <a:off x="565148" y="5249340"/>
            <a:ext cx="8326852" cy="1400759"/>
          </a:xfrm>
          <a:prstGeom prst="rect">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b="1" dirty="0">
                <a:solidFill>
                  <a:schemeClr val="tx1"/>
                </a:solidFill>
              </a:rPr>
              <a:t>国土交通省　（電話調査）</a:t>
            </a:r>
            <a:endParaRPr kumimoji="1" lang="en-US" altLang="ja-JP" sz="2800" b="1" dirty="0">
              <a:solidFill>
                <a:schemeClr val="tx1"/>
              </a:solidFill>
            </a:endParaRPr>
          </a:p>
          <a:p>
            <a:r>
              <a:rPr lang="ja-JP" altLang="en-US" sz="2400" dirty="0">
                <a:solidFill>
                  <a:schemeClr val="tx1"/>
                </a:solidFill>
              </a:rPr>
              <a:t>「会議で大学が話題に上ったことはあるが、そのような事実はにない。時事ニュースドットコムの極解である。」</a:t>
            </a:r>
            <a:endParaRPr kumimoji="1" lang="en-US" altLang="ja-JP" sz="2400" dirty="0">
              <a:solidFill>
                <a:schemeClr val="tx1"/>
              </a:solidFill>
            </a:endParaRPr>
          </a:p>
        </p:txBody>
      </p:sp>
    </p:spTree>
    <p:extLst>
      <p:ext uri="{BB962C8B-B14F-4D97-AF65-F5344CB8AC3E}">
        <p14:creationId xmlns:p14="http://schemas.microsoft.com/office/powerpoint/2010/main" val="3274040775"/>
      </p:ext>
    </p:extLst>
  </p:cSld>
  <p:clrMapOvr>
    <a:masterClrMapping/>
  </p:clrMapOvr>
  <p:transition xmlns:p14="http://schemas.microsoft.com/office/powerpoint/2010/main" spd="slow" advTm="8541"/>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インタビュー詳細～ヤマト運輸～</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54</a:t>
            </a:fld>
            <a:endParaRPr lang="en-US" altLang="ja-JP" dirty="0"/>
          </a:p>
        </p:txBody>
      </p:sp>
      <p:graphicFrame>
        <p:nvGraphicFramePr>
          <p:cNvPr id="2" name="表 1"/>
          <p:cNvGraphicFramePr>
            <a:graphicFrameLocks noGrp="1"/>
          </p:cNvGraphicFramePr>
          <p:nvPr>
            <p:extLst/>
          </p:nvPr>
        </p:nvGraphicFramePr>
        <p:xfrm>
          <a:off x="562472" y="2528999"/>
          <a:ext cx="8041282" cy="4115064"/>
        </p:xfrm>
        <a:graphic>
          <a:graphicData uri="http://schemas.openxmlformats.org/drawingml/2006/table">
            <a:tbl>
              <a:tblPr/>
              <a:tblGrid>
                <a:gridCol w="5528974">
                  <a:extLst>
                    <a:ext uri="{9D8B030D-6E8A-4147-A177-3AD203B41FA5}">
                      <a16:colId xmlns="" xmlns:a16="http://schemas.microsoft.com/office/drawing/2014/main" val="20000"/>
                    </a:ext>
                  </a:extLst>
                </a:gridCol>
                <a:gridCol w="418718">
                  <a:extLst>
                    <a:ext uri="{9D8B030D-6E8A-4147-A177-3AD203B41FA5}">
                      <a16:colId xmlns="" xmlns:a16="http://schemas.microsoft.com/office/drawing/2014/main" val="20001"/>
                    </a:ext>
                  </a:extLst>
                </a:gridCol>
                <a:gridCol w="418718">
                  <a:extLst>
                    <a:ext uri="{9D8B030D-6E8A-4147-A177-3AD203B41FA5}">
                      <a16:colId xmlns="" xmlns:a16="http://schemas.microsoft.com/office/drawing/2014/main" val="20002"/>
                    </a:ext>
                  </a:extLst>
                </a:gridCol>
                <a:gridCol w="418718">
                  <a:extLst>
                    <a:ext uri="{9D8B030D-6E8A-4147-A177-3AD203B41FA5}">
                      <a16:colId xmlns="" xmlns:a16="http://schemas.microsoft.com/office/drawing/2014/main" val="20003"/>
                    </a:ext>
                  </a:extLst>
                </a:gridCol>
                <a:gridCol w="418718">
                  <a:extLst>
                    <a:ext uri="{9D8B030D-6E8A-4147-A177-3AD203B41FA5}">
                      <a16:colId xmlns="" xmlns:a16="http://schemas.microsoft.com/office/drawing/2014/main" val="20004"/>
                    </a:ext>
                  </a:extLst>
                </a:gridCol>
                <a:gridCol w="418718">
                  <a:extLst>
                    <a:ext uri="{9D8B030D-6E8A-4147-A177-3AD203B41FA5}">
                      <a16:colId xmlns="" xmlns:a16="http://schemas.microsoft.com/office/drawing/2014/main" val="20005"/>
                    </a:ext>
                  </a:extLst>
                </a:gridCol>
                <a:gridCol w="418718">
                  <a:extLst>
                    <a:ext uri="{9D8B030D-6E8A-4147-A177-3AD203B41FA5}">
                      <a16:colId xmlns="" xmlns:a16="http://schemas.microsoft.com/office/drawing/2014/main" val="20006"/>
                    </a:ext>
                  </a:extLst>
                </a:gridCol>
              </a:tblGrid>
              <a:tr h="360001">
                <a:tc>
                  <a:txBody>
                    <a:bodyPr/>
                    <a:lstStyle/>
                    <a:p>
                      <a:pPr algn="ctr" rtl="0" fontAlgn="t"/>
                      <a:r>
                        <a:rPr lang="ja-JP" altLang="en-US" sz="1800" dirty="0">
                          <a:solidFill>
                            <a:srgbClr val="000000"/>
                          </a:solidFill>
                          <a:effectLst/>
                          <a:latin typeface="MS PGothic" panose="020B0600070205080204" pitchFamily="50" charset="-128"/>
                          <a:ea typeface="MS PGothic" panose="020B0600070205080204" pitchFamily="50" charset="-128"/>
                        </a:rPr>
                        <a:t>質問</a:t>
                      </a:r>
                    </a:p>
                  </a:txBody>
                  <a:tcPr anchor="ctr">
                    <a:lnL w="12700" cap="flat" cmpd="sng" algn="ctr">
                      <a:solidFill>
                        <a:schemeClr val="tx1"/>
                      </a:solidFill>
                      <a:prstDash val="solid"/>
                      <a:round/>
                      <a:headEnd type="none" w="med" len="med"/>
                      <a:tailEnd type="none" w="med" len="med"/>
                    </a:lnL>
                    <a:lnR w="9525" cap="flat" cmpd="sng" algn="ctr">
                      <a:solidFill>
                        <a:srgbClr val="CCCCCC"/>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gridSpan="3">
                  <a:txBody>
                    <a:bodyPr/>
                    <a:lstStyle/>
                    <a:p>
                      <a:pPr algn="ctr" rtl="0" fontAlgn="ctr"/>
                      <a:r>
                        <a:rPr lang="ja-JP" altLang="en-US" sz="1800" dirty="0">
                          <a:solidFill>
                            <a:srgbClr val="000000"/>
                          </a:solidFill>
                          <a:effectLst/>
                          <a:latin typeface="MS PGothic" panose="020B0600070205080204" pitchFamily="50" charset="-128"/>
                          <a:ea typeface="MS PGothic" panose="020B0600070205080204" pitchFamily="50" charset="-128"/>
                        </a:rPr>
                        <a:t>目的</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gridSpan="3">
                  <a:txBody>
                    <a:bodyPr/>
                    <a:lstStyle/>
                    <a:p>
                      <a:pPr algn="ctr" rtl="0" fontAlgn="ctr"/>
                      <a:r>
                        <a:rPr lang="ja-JP" altLang="en-US" sz="1800" dirty="0">
                          <a:solidFill>
                            <a:srgbClr val="000000"/>
                          </a:solidFill>
                          <a:effectLst/>
                          <a:latin typeface="MS PGothic" panose="020B0600070205080204" pitchFamily="50" charset="-128"/>
                          <a:ea typeface="MS PGothic" panose="020B0600070205080204" pitchFamily="50" charset="-128"/>
                        </a:rPr>
                        <a:t>対象</a:t>
                      </a:r>
                    </a:p>
                  </a:txBody>
                  <a:tcPr marL="12407" marR="12407" marT="0" marB="0" anchor="ctr">
                    <a:lnL w="9525"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10000"/>
                  </a:ext>
                </a:extLst>
              </a:tr>
              <a:tr h="264219">
                <a:tc>
                  <a:txBody>
                    <a:bodyPr/>
                    <a:lstStyle/>
                    <a:p>
                      <a:pPr rtl="0" fontAlgn="ctr"/>
                      <a:r>
                        <a:rPr lang="zh-TW" altLang="en-US" sz="2400" dirty="0">
                          <a:solidFill>
                            <a:srgbClr val="000000"/>
                          </a:solidFill>
                          <a:effectLst/>
                          <a:latin typeface="MS PGothic" panose="020B0600070205080204" pitchFamily="50" charset="-128"/>
                          <a:ea typeface="MS PGothic" panose="020B0600070205080204" pitchFamily="50" charset="-128"/>
                        </a:rPr>
                        <a:t>再配達率</a:t>
                      </a:r>
                      <a:r>
                        <a:rPr lang="zh-TW" altLang="en-US" sz="1800" dirty="0">
                          <a:solidFill>
                            <a:srgbClr val="000000"/>
                          </a:solidFill>
                          <a:effectLst/>
                          <a:latin typeface="MS PGothic" panose="020B0600070205080204" pitchFamily="50" charset="-128"/>
                          <a:ea typeface="MS PGothic" panose="020B0600070205080204" pitchFamily="50" charset="-128"/>
                        </a:rPr>
                        <a:t>（年間</a:t>
                      </a:r>
                      <a:r>
                        <a:rPr lang="en-US" altLang="zh-TW" sz="1800" dirty="0">
                          <a:solidFill>
                            <a:srgbClr val="000000"/>
                          </a:solidFill>
                          <a:effectLst/>
                          <a:latin typeface="MS PGothic" panose="020B0600070205080204" pitchFamily="50" charset="-128"/>
                          <a:ea typeface="MS PGothic" panose="020B0600070205080204" pitchFamily="50" charset="-128"/>
                        </a:rPr>
                        <a:t>/</a:t>
                      </a:r>
                      <a:r>
                        <a:rPr lang="zh-TW" altLang="en-US" sz="1800" dirty="0">
                          <a:solidFill>
                            <a:srgbClr val="000000"/>
                          </a:solidFill>
                          <a:effectLst/>
                          <a:latin typeface="MS PGothic" panose="020B0600070205080204" pitchFamily="50" charset="-128"/>
                          <a:ea typeface="MS PGothic" panose="020B0600070205080204" pitchFamily="50" charset="-128"/>
                        </a:rPr>
                        <a:t>過去</a:t>
                      </a:r>
                      <a:r>
                        <a:rPr lang="en-US" altLang="zh-TW" sz="1800" dirty="0">
                          <a:solidFill>
                            <a:srgbClr val="000000"/>
                          </a:solidFill>
                          <a:effectLst/>
                          <a:latin typeface="MS PGothic" panose="020B0600070205080204" pitchFamily="50" charset="-128"/>
                          <a:ea typeface="MS PGothic" panose="020B0600070205080204" pitchFamily="50" charset="-128"/>
                        </a:rPr>
                        <a:t>10</a:t>
                      </a:r>
                      <a:r>
                        <a:rPr lang="zh-TW" altLang="en-US" sz="1800" dirty="0">
                          <a:solidFill>
                            <a:srgbClr val="000000"/>
                          </a:solidFill>
                          <a:effectLst/>
                          <a:latin typeface="MS PGothic" panose="020B0600070205080204" pitchFamily="50" charset="-128"/>
                          <a:ea typeface="MS PGothic" panose="020B0600070205080204" pitchFamily="50" charset="-128"/>
                        </a:rPr>
                        <a:t>年分）</a:t>
                      </a:r>
                      <a:endParaRPr lang="zh-TW" altLang="en-US" sz="2400" dirty="0">
                        <a:solidFill>
                          <a:srgbClr val="000000"/>
                        </a:solidFill>
                        <a:effectLst/>
                        <a:latin typeface="MS PGothic" panose="020B0600070205080204" pitchFamily="50" charset="-128"/>
                        <a:ea typeface="MS PGothic" panose="020B0600070205080204" pitchFamily="50" charset="-128"/>
                      </a:endParaRPr>
                    </a:p>
                  </a:txBody>
                  <a:tcPr marL="12407" marR="12407" marT="0" marB="0" anchor="ctr">
                    <a:lnL w="12700" cap="flat" cmpd="sng" algn="ctr">
                      <a:solidFill>
                        <a:schemeClr val="tx1"/>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A</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B</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9CC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1</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2</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9CC00"/>
                    </a:solidFill>
                  </a:tcPr>
                </a:tc>
                <a:tc>
                  <a:txBody>
                    <a:bodyPr/>
                    <a:lstStyle/>
                    <a:p>
                      <a:pPr rtl="0" fontAlgn="b"/>
                      <a:endParaRPr lang="ja-JP" altLang="en-US" sz="240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 xmlns:a16="http://schemas.microsoft.com/office/drawing/2014/main" val="10001"/>
                  </a:ext>
                </a:extLst>
              </a:tr>
              <a:tr h="264219">
                <a:tc>
                  <a:txBody>
                    <a:bodyPr/>
                    <a:lstStyle/>
                    <a:p>
                      <a:pPr rtl="0" fontAlgn="ctr"/>
                      <a:r>
                        <a:rPr lang="ja-JP" altLang="en-US" sz="2400" dirty="0">
                          <a:solidFill>
                            <a:srgbClr val="000000"/>
                          </a:solidFill>
                          <a:effectLst/>
                          <a:latin typeface="MS PGothic" panose="020B0600070205080204" pitchFamily="50" charset="-128"/>
                          <a:ea typeface="MS PGothic" panose="020B0600070205080204" pitchFamily="50" charset="-128"/>
                        </a:rPr>
                        <a:t>コミュニケーションツールの有無</a:t>
                      </a:r>
                    </a:p>
                  </a:txBody>
                  <a:tcPr marL="12407" marR="12407" marT="0" marB="0" anchor="ctr">
                    <a:lnL w="12700" cap="flat" cmpd="sng" algn="ctr">
                      <a:solidFill>
                        <a:schemeClr val="tx1"/>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A</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B</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9CC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1</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 xmlns:a16="http://schemas.microsoft.com/office/drawing/2014/main" val="10002"/>
                  </a:ext>
                </a:extLst>
              </a:tr>
              <a:tr h="264219">
                <a:tc>
                  <a:txBody>
                    <a:bodyPr/>
                    <a:lstStyle/>
                    <a:p>
                      <a:pPr rtl="0" fontAlgn="ctr"/>
                      <a:r>
                        <a:rPr lang="ja-JP" altLang="en-US" sz="2400" dirty="0">
                          <a:solidFill>
                            <a:srgbClr val="000000"/>
                          </a:solidFill>
                          <a:effectLst/>
                          <a:latin typeface="MS PGothic" panose="020B0600070205080204" pitchFamily="50" charset="-128"/>
                          <a:ea typeface="MS PGothic" panose="020B0600070205080204" pitchFamily="50" charset="-128"/>
                        </a:rPr>
                        <a:t>再配達が問題視され始めた時期</a:t>
                      </a:r>
                    </a:p>
                  </a:txBody>
                  <a:tcPr marL="12407" marR="12407" marT="0" marB="0" anchor="ctr">
                    <a:lnL w="12700" cap="flat" cmpd="sng" algn="ctr">
                      <a:solidFill>
                        <a:schemeClr val="tx1"/>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A</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rtl="0" fontAlgn="b"/>
                      <a:endParaRPr lang="ja-JP" altLang="en-US" sz="240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b"/>
                      <a:endParaRPr lang="ja-JP" altLang="en-US" sz="240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1</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 xmlns:a16="http://schemas.microsoft.com/office/drawing/2014/main" val="10003"/>
                  </a:ext>
                </a:extLst>
              </a:tr>
              <a:tr h="396328">
                <a:tc>
                  <a:txBody>
                    <a:bodyPr/>
                    <a:lstStyle/>
                    <a:p>
                      <a:pPr rtl="0" fontAlgn="ctr"/>
                      <a:r>
                        <a:rPr lang="ja-JP" altLang="en-US" sz="2400" dirty="0">
                          <a:solidFill>
                            <a:srgbClr val="000000"/>
                          </a:solidFill>
                          <a:effectLst/>
                          <a:latin typeface="MS PGothic" panose="020B0600070205080204" pitchFamily="50" charset="-128"/>
                          <a:ea typeface="MS PGothic" panose="020B0600070205080204" pitchFamily="50" charset="-128"/>
                        </a:rPr>
                        <a:t>配達時間帯の指定枠の変更</a:t>
                      </a:r>
                      <a:r>
                        <a:rPr lang="ja-JP" altLang="en-US" sz="1800" dirty="0">
                          <a:solidFill>
                            <a:srgbClr val="000000"/>
                          </a:solidFill>
                          <a:effectLst/>
                          <a:latin typeface="MS PGothic" panose="020B0600070205080204" pitchFamily="50" charset="-128"/>
                          <a:ea typeface="MS PGothic" panose="020B0600070205080204" pitchFamily="50" charset="-128"/>
                        </a:rPr>
                        <a:t>について</a:t>
                      </a:r>
                    </a:p>
                  </a:txBody>
                  <a:tcPr marL="12407" marR="12407" marT="0" marB="0" anchor="ctr">
                    <a:lnL w="12700" cap="flat" cmpd="sng" algn="ctr">
                      <a:solidFill>
                        <a:schemeClr val="tx1"/>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A</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rtl="0" fontAlgn="b"/>
                      <a:endParaRPr lang="ja-JP" altLang="en-US" sz="240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b"/>
                      <a:endParaRPr lang="ja-JP" altLang="en-US" sz="240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1</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 xmlns:a16="http://schemas.microsoft.com/office/drawing/2014/main" val="10004"/>
                  </a:ext>
                </a:extLst>
              </a:tr>
              <a:tr h="264219">
                <a:tc>
                  <a:txBody>
                    <a:bodyPr/>
                    <a:lstStyle/>
                    <a:p>
                      <a:pPr rtl="0" fontAlgn="ctr"/>
                      <a:r>
                        <a:rPr lang="ja-JP" altLang="en-US" sz="2400" dirty="0">
                          <a:solidFill>
                            <a:srgbClr val="000000"/>
                          </a:solidFill>
                          <a:effectLst/>
                          <a:latin typeface="MS PGothic" panose="020B0600070205080204" pitchFamily="50" charset="-128"/>
                          <a:ea typeface="MS PGothic" panose="020B0600070205080204" pitchFamily="50" charset="-128"/>
                        </a:rPr>
                        <a:t>再配達をどう思うか</a:t>
                      </a:r>
                    </a:p>
                  </a:txBody>
                  <a:tcPr marL="12407" marR="12407" marT="0" marB="0" anchor="ctr">
                    <a:lnL w="12700" cap="flat" cmpd="sng" algn="ctr">
                      <a:solidFill>
                        <a:schemeClr val="tx1"/>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A</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B</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9CC00"/>
                    </a:solidFill>
                  </a:tcPr>
                </a:tc>
                <a:tc>
                  <a:txBody>
                    <a:bodyPr/>
                    <a:lstStyle/>
                    <a:p>
                      <a:pPr rtl="0" fontAlgn="b"/>
                      <a:endParaRPr lang="ja-JP" altLang="en-US" sz="240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1</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2</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9CC00"/>
                    </a:solidFill>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3</a:t>
                      </a:r>
                    </a:p>
                  </a:txBody>
                  <a:tcPr marL="12407" marR="12407" marT="0" marB="0" anchor="ctr">
                    <a:lnL w="9525"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009999"/>
                    </a:solidFill>
                  </a:tcPr>
                </a:tc>
                <a:extLst>
                  <a:ext uri="{0D108BD9-81ED-4DB2-BD59-A6C34878D82A}">
                    <a16:rowId xmlns="" xmlns:a16="http://schemas.microsoft.com/office/drawing/2014/main" val="10005"/>
                  </a:ext>
                </a:extLst>
              </a:tr>
              <a:tr h="264219">
                <a:tc>
                  <a:txBody>
                    <a:bodyPr/>
                    <a:lstStyle/>
                    <a:p>
                      <a:pPr rtl="0" fontAlgn="ctr"/>
                      <a:r>
                        <a:rPr lang="ja-JP" altLang="en-US" sz="2400" dirty="0">
                          <a:solidFill>
                            <a:srgbClr val="000000"/>
                          </a:solidFill>
                          <a:effectLst/>
                          <a:latin typeface="MS PGothic" panose="020B0600070205080204" pitchFamily="50" charset="-128"/>
                          <a:ea typeface="MS PGothic" panose="020B0600070205080204" pitchFamily="50" charset="-128"/>
                        </a:rPr>
                        <a:t>学生アンケートとの相違点</a:t>
                      </a:r>
                    </a:p>
                  </a:txBody>
                  <a:tcPr marL="12407" marR="12407" marT="0" marB="0" anchor="ctr">
                    <a:lnL w="12700" cap="flat" cmpd="sng" algn="ctr">
                      <a:solidFill>
                        <a:schemeClr val="tx1"/>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B</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9CC00"/>
                    </a:solidFill>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C</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009999"/>
                    </a:solidFill>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1</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2</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9CC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 xmlns:a16="http://schemas.microsoft.com/office/drawing/2014/main" val="10006"/>
                  </a:ext>
                </a:extLst>
              </a:tr>
              <a:tr h="264219">
                <a:tc>
                  <a:txBody>
                    <a:bodyPr/>
                    <a:lstStyle/>
                    <a:p>
                      <a:pPr rtl="0" fontAlgn="ctr"/>
                      <a:r>
                        <a:rPr lang="ja-JP" altLang="en-US" sz="2400" dirty="0">
                          <a:solidFill>
                            <a:srgbClr val="000000"/>
                          </a:solidFill>
                          <a:effectLst/>
                          <a:latin typeface="MS PGothic" panose="020B0600070205080204" pitchFamily="50" charset="-128"/>
                          <a:ea typeface="MS PGothic" panose="020B0600070205080204" pitchFamily="50" charset="-128"/>
                        </a:rPr>
                        <a:t>不在票のデザイン</a:t>
                      </a:r>
                      <a:r>
                        <a:rPr lang="ja-JP" altLang="en-US" sz="1800" dirty="0">
                          <a:solidFill>
                            <a:srgbClr val="000000"/>
                          </a:solidFill>
                          <a:effectLst/>
                          <a:latin typeface="MS PGothic" panose="020B0600070205080204" pitchFamily="50" charset="-128"/>
                          <a:ea typeface="MS PGothic" panose="020B0600070205080204" pitchFamily="50" charset="-128"/>
                        </a:rPr>
                        <a:t>について</a:t>
                      </a:r>
                      <a:endParaRPr lang="ja-JP" altLang="en-US" sz="2400" dirty="0">
                        <a:solidFill>
                          <a:srgbClr val="000000"/>
                        </a:solidFill>
                        <a:effectLst/>
                        <a:latin typeface="MS PGothic" panose="020B0600070205080204" pitchFamily="50" charset="-128"/>
                        <a:ea typeface="MS PGothic" panose="020B0600070205080204" pitchFamily="50" charset="-128"/>
                      </a:endParaRPr>
                    </a:p>
                  </a:txBody>
                  <a:tcPr marL="12407" marR="12407" marT="0" marB="0" anchor="ctr">
                    <a:lnL w="12700" cap="flat" cmpd="sng" algn="ctr">
                      <a:solidFill>
                        <a:schemeClr val="tx1"/>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A</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B</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9CC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1</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 xmlns:a16="http://schemas.microsoft.com/office/drawing/2014/main" val="10007"/>
                  </a:ext>
                </a:extLst>
              </a:tr>
              <a:tr h="264219">
                <a:tc>
                  <a:txBody>
                    <a:bodyPr/>
                    <a:lstStyle/>
                    <a:p>
                      <a:pPr rtl="0" fontAlgn="ctr"/>
                      <a:r>
                        <a:rPr lang="ja-JP" altLang="en-US" sz="2400" dirty="0">
                          <a:solidFill>
                            <a:srgbClr val="000000"/>
                          </a:solidFill>
                          <a:effectLst/>
                          <a:latin typeface="MS PGothic" panose="020B0600070205080204" pitchFamily="50" charset="-128"/>
                          <a:ea typeface="MS PGothic" panose="020B0600070205080204" pitchFamily="50" charset="-128"/>
                        </a:rPr>
                        <a:t>宅配ロッカーの効果</a:t>
                      </a:r>
                      <a:r>
                        <a:rPr lang="ja-JP" altLang="en-US" sz="1800" dirty="0">
                          <a:solidFill>
                            <a:srgbClr val="000000"/>
                          </a:solidFill>
                          <a:effectLst/>
                          <a:latin typeface="MS PGothic" panose="020B0600070205080204" pitchFamily="50" charset="-128"/>
                          <a:ea typeface="MS PGothic" panose="020B0600070205080204" pitchFamily="50" charset="-128"/>
                        </a:rPr>
                        <a:t>について</a:t>
                      </a:r>
                      <a:endParaRPr lang="ja-JP" altLang="en-US" sz="2400" dirty="0">
                        <a:solidFill>
                          <a:srgbClr val="000000"/>
                        </a:solidFill>
                        <a:effectLst/>
                        <a:latin typeface="MS PGothic" panose="020B0600070205080204" pitchFamily="50" charset="-128"/>
                        <a:ea typeface="MS PGothic" panose="020B0600070205080204" pitchFamily="50" charset="-128"/>
                      </a:endParaRPr>
                    </a:p>
                  </a:txBody>
                  <a:tcPr marL="12407" marR="12407" marT="0" marB="0" anchor="ctr">
                    <a:lnL w="12700" cap="flat" cmpd="sng" algn="ctr">
                      <a:solidFill>
                        <a:schemeClr val="tx1"/>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A</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C</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009999"/>
                    </a:solidFill>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1</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 xmlns:a16="http://schemas.microsoft.com/office/drawing/2014/main" val="10008"/>
                  </a:ext>
                </a:extLst>
              </a:tr>
              <a:tr h="396328">
                <a:tc>
                  <a:txBody>
                    <a:bodyPr/>
                    <a:lstStyle/>
                    <a:p>
                      <a:pPr rtl="0" fontAlgn="ctr"/>
                      <a:r>
                        <a:rPr lang="ja-JP" altLang="en-US" sz="2400">
                          <a:solidFill>
                            <a:srgbClr val="000000"/>
                          </a:solidFill>
                          <a:effectLst/>
                          <a:latin typeface="MS PGothic" panose="020B0600070205080204" pitchFamily="50" charset="-128"/>
                          <a:ea typeface="MS PGothic" panose="020B0600070205080204" pitchFamily="50" charset="-128"/>
                        </a:rPr>
                        <a:t>宅配ロッカー設置場所の選定理由</a:t>
                      </a:r>
                    </a:p>
                  </a:txBody>
                  <a:tcPr marL="12407" marR="12407" marT="0" marB="0" anchor="ctr">
                    <a:lnL w="12700" cap="flat" cmpd="sng" algn="ctr">
                      <a:solidFill>
                        <a:schemeClr val="tx1"/>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A</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C</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009999"/>
                    </a:solidFill>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1</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66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 xmlns:a16="http://schemas.microsoft.com/office/drawing/2014/main" val="10009"/>
                  </a:ext>
                </a:extLst>
              </a:tr>
              <a:tr h="396328">
                <a:tc>
                  <a:txBody>
                    <a:bodyPr/>
                    <a:lstStyle/>
                    <a:p>
                      <a:pPr rtl="0" fontAlgn="ctr"/>
                      <a:r>
                        <a:rPr lang="ja-JP" altLang="en-US" sz="2400" dirty="0">
                          <a:solidFill>
                            <a:srgbClr val="000000"/>
                          </a:solidFill>
                          <a:effectLst/>
                          <a:latin typeface="MS PGothic" panose="020B0600070205080204" pitchFamily="50" charset="-128"/>
                          <a:ea typeface="MS PGothic" panose="020B0600070205080204" pitchFamily="50" charset="-128"/>
                        </a:rPr>
                        <a:t>既存サービスの認知度や利用率</a:t>
                      </a:r>
                    </a:p>
                  </a:txBody>
                  <a:tcPr marL="12407" marR="12407" marT="0" marB="0" anchor="ctr">
                    <a:lnL w="12700" cap="flat" cmpd="sng" algn="ctr">
                      <a:solidFill>
                        <a:schemeClr val="tx1"/>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A</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00"/>
                    </a:solidFill>
                  </a:tcPr>
                </a:tc>
                <a:tc>
                  <a:txBody>
                    <a:bodyPr/>
                    <a:lstStyle/>
                    <a:p>
                      <a:pPr algn="ctr" rtl="0" fontAlgn="ctr"/>
                      <a:r>
                        <a:rPr lang="en-US" sz="2400" dirty="0">
                          <a:solidFill>
                            <a:schemeClr val="bg1"/>
                          </a:solidFill>
                          <a:effectLst/>
                          <a:latin typeface="MS PGothic" panose="020B0600070205080204" pitchFamily="50" charset="-128"/>
                          <a:ea typeface="MS PGothic" panose="020B0600070205080204" pitchFamily="50" charset="-128"/>
                        </a:rPr>
                        <a:t>B</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C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altLang="ja-JP" sz="2400" dirty="0">
                          <a:solidFill>
                            <a:schemeClr val="bg1"/>
                          </a:solidFill>
                          <a:effectLst/>
                          <a:latin typeface="MS PGothic" panose="020B0600070205080204" pitchFamily="50" charset="-128"/>
                          <a:ea typeface="MS PGothic" panose="020B0600070205080204" pitchFamily="50" charset="-128"/>
                        </a:rPr>
                        <a:t>1</a:t>
                      </a:r>
                    </a:p>
                  </a:txBody>
                  <a:tcPr marL="12407" marR="12407"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00"/>
                    </a:solidFill>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b"/>
                      <a:endParaRPr lang="ja-JP" altLang="en-US" sz="2400" dirty="0">
                        <a:solidFill>
                          <a:schemeClr val="bg1"/>
                        </a:solidFill>
                        <a:effectLst/>
                      </a:endParaRPr>
                    </a:p>
                  </a:txBody>
                  <a:tcPr marL="12407" marR="12407" marT="0" marB="0" anchor="b">
                    <a:lnL w="9525"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rgbClr val="CCCCCC"/>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0"/>
                  </a:ext>
                </a:extLst>
              </a:tr>
            </a:tbl>
          </a:graphicData>
        </a:graphic>
      </p:graphicFrame>
      <p:sp>
        <p:nvSpPr>
          <p:cNvPr id="5" name="テキスト ボックス 4"/>
          <p:cNvSpPr txBox="1"/>
          <p:nvPr/>
        </p:nvSpPr>
        <p:spPr>
          <a:xfrm>
            <a:off x="562472" y="1134694"/>
            <a:ext cx="5100641" cy="1323439"/>
          </a:xfrm>
          <a:prstGeom prst="rect">
            <a:avLst/>
          </a:prstGeom>
          <a:noFill/>
          <a:ln w="38100">
            <a:solidFill>
              <a:srgbClr val="009999"/>
            </a:solidFill>
          </a:ln>
        </p:spPr>
        <p:txBody>
          <a:bodyPr wrap="square" rtlCol="0">
            <a:spAutoFit/>
          </a:bodyPr>
          <a:lstStyle/>
          <a:p>
            <a:r>
              <a:rPr lang="ja-JP" altLang="en-US" sz="2000" dirty="0">
                <a:solidFill>
                  <a:prstClr val="black"/>
                </a:solidFill>
              </a:rPr>
              <a:t>目的</a:t>
            </a:r>
            <a:endParaRPr lang="en-US" altLang="ja-JP" sz="2000" dirty="0">
              <a:solidFill>
                <a:prstClr val="black"/>
              </a:solidFill>
            </a:endParaRPr>
          </a:p>
          <a:p>
            <a:r>
              <a:rPr lang="en-US" altLang="ja-JP" sz="2000" dirty="0">
                <a:solidFill>
                  <a:prstClr val="black"/>
                </a:solidFill>
              </a:rPr>
              <a:t>A:</a:t>
            </a:r>
            <a:r>
              <a:rPr lang="ja-JP" altLang="en-US" sz="2000" dirty="0">
                <a:solidFill>
                  <a:prstClr val="black"/>
                </a:solidFill>
              </a:rPr>
              <a:t>現状把握</a:t>
            </a:r>
            <a:endParaRPr lang="en-US" altLang="ja-JP" sz="2000" dirty="0">
              <a:solidFill>
                <a:prstClr val="black"/>
              </a:solidFill>
            </a:endParaRPr>
          </a:p>
          <a:p>
            <a:r>
              <a:rPr lang="en-US" altLang="ja-JP" sz="2000" dirty="0">
                <a:solidFill>
                  <a:prstClr val="black"/>
                </a:solidFill>
              </a:rPr>
              <a:t>B:</a:t>
            </a:r>
            <a:r>
              <a:rPr lang="ja-JP" altLang="en-US" sz="2000" dirty="0">
                <a:solidFill>
                  <a:prstClr val="black"/>
                </a:solidFill>
              </a:rPr>
              <a:t>コミュニケーションツールのための情報収集</a:t>
            </a:r>
            <a:endParaRPr lang="en-US" altLang="ja-JP" sz="2000" dirty="0">
              <a:solidFill>
                <a:prstClr val="black"/>
              </a:solidFill>
            </a:endParaRPr>
          </a:p>
          <a:p>
            <a:r>
              <a:rPr lang="en-US" altLang="ja-JP" sz="2000" dirty="0">
                <a:solidFill>
                  <a:prstClr val="black"/>
                </a:solidFill>
              </a:rPr>
              <a:t>C:</a:t>
            </a:r>
            <a:r>
              <a:rPr lang="ja-JP" altLang="en-US" sz="2000" dirty="0">
                <a:solidFill>
                  <a:prstClr val="black"/>
                </a:solidFill>
              </a:rPr>
              <a:t>宅配ロッカー提案のための情報収集</a:t>
            </a:r>
            <a:endParaRPr lang="en-US" altLang="ja-JP" sz="2000" dirty="0">
              <a:solidFill>
                <a:prstClr val="black"/>
              </a:solidFill>
            </a:endParaRPr>
          </a:p>
        </p:txBody>
      </p:sp>
      <p:sp>
        <p:nvSpPr>
          <p:cNvPr id="11" name="テキスト ボックス 10"/>
          <p:cNvSpPr txBox="1"/>
          <p:nvPr/>
        </p:nvSpPr>
        <p:spPr>
          <a:xfrm>
            <a:off x="5832001" y="1141293"/>
            <a:ext cx="2771754" cy="1323439"/>
          </a:xfrm>
          <a:prstGeom prst="rect">
            <a:avLst/>
          </a:prstGeom>
          <a:noFill/>
          <a:ln w="38100">
            <a:solidFill>
              <a:srgbClr val="FF6600"/>
            </a:solidFill>
          </a:ln>
        </p:spPr>
        <p:txBody>
          <a:bodyPr wrap="square" rtlCol="0">
            <a:spAutoFit/>
          </a:bodyPr>
          <a:lstStyle/>
          <a:p>
            <a:r>
              <a:rPr lang="ja-JP" altLang="en-US" sz="2000" dirty="0">
                <a:solidFill>
                  <a:prstClr val="black"/>
                </a:solidFill>
              </a:rPr>
              <a:t>対象</a:t>
            </a:r>
            <a:endParaRPr lang="en-US" altLang="ja-JP" sz="2000" dirty="0">
              <a:solidFill>
                <a:prstClr val="black"/>
              </a:solidFill>
            </a:endParaRPr>
          </a:p>
          <a:p>
            <a:r>
              <a:rPr lang="ja-JP" altLang="en-US" sz="2000" dirty="0">
                <a:solidFill>
                  <a:prstClr val="black"/>
                </a:solidFill>
              </a:rPr>
              <a:t>１</a:t>
            </a:r>
            <a:r>
              <a:rPr lang="en-US" altLang="ja-JP" sz="2000" dirty="0">
                <a:solidFill>
                  <a:prstClr val="black"/>
                </a:solidFill>
              </a:rPr>
              <a:t>:</a:t>
            </a:r>
            <a:r>
              <a:rPr lang="ja-JP" altLang="en-US" sz="2000" dirty="0">
                <a:solidFill>
                  <a:prstClr val="black"/>
                </a:solidFill>
              </a:rPr>
              <a:t>本社</a:t>
            </a:r>
            <a:endParaRPr lang="en-US" altLang="ja-JP" sz="2000" dirty="0">
              <a:solidFill>
                <a:prstClr val="black"/>
              </a:solidFill>
            </a:endParaRPr>
          </a:p>
          <a:p>
            <a:r>
              <a:rPr lang="ja-JP" altLang="en-US" sz="2000" dirty="0">
                <a:solidFill>
                  <a:prstClr val="black"/>
                </a:solidFill>
              </a:rPr>
              <a:t>２</a:t>
            </a:r>
            <a:r>
              <a:rPr lang="en-US" altLang="ja-JP" sz="2000" dirty="0">
                <a:solidFill>
                  <a:prstClr val="black"/>
                </a:solidFill>
              </a:rPr>
              <a:t>:</a:t>
            </a:r>
            <a:r>
              <a:rPr lang="ja-JP" altLang="en-US" sz="2000" dirty="0">
                <a:solidFill>
                  <a:prstClr val="black"/>
                </a:solidFill>
              </a:rPr>
              <a:t>営業所</a:t>
            </a:r>
            <a:endParaRPr lang="en-US" altLang="ja-JP" sz="2000" dirty="0">
              <a:solidFill>
                <a:prstClr val="black"/>
              </a:solidFill>
            </a:endParaRPr>
          </a:p>
          <a:p>
            <a:r>
              <a:rPr lang="ja-JP" altLang="en-US" sz="2000" dirty="0">
                <a:solidFill>
                  <a:prstClr val="black"/>
                </a:solidFill>
              </a:rPr>
              <a:t>３</a:t>
            </a:r>
            <a:r>
              <a:rPr lang="en-US" altLang="ja-JP" sz="2000" dirty="0">
                <a:solidFill>
                  <a:prstClr val="black"/>
                </a:solidFill>
              </a:rPr>
              <a:t>:</a:t>
            </a:r>
            <a:r>
              <a:rPr lang="ja-JP" altLang="en-US" sz="2000" dirty="0">
                <a:solidFill>
                  <a:prstClr val="black"/>
                </a:solidFill>
              </a:rPr>
              <a:t>ドライバー</a:t>
            </a:r>
            <a:endParaRPr lang="en-US" altLang="ja-JP" sz="2000" dirty="0">
              <a:solidFill>
                <a:prstClr val="black"/>
              </a:solidFill>
            </a:endParaRPr>
          </a:p>
        </p:txBody>
      </p:sp>
    </p:spTree>
    <p:extLst>
      <p:ext uri="{BB962C8B-B14F-4D97-AF65-F5344CB8AC3E}">
        <p14:creationId xmlns:p14="http://schemas.microsoft.com/office/powerpoint/2010/main" val="2153028766"/>
      </p:ext>
    </p:extLst>
  </p:cSld>
  <p:clrMapOvr>
    <a:masterClrMapping/>
  </p:clrMapOvr>
  <p:transition xmlns:p14="http://schemas.microsoft.com/office/powerpoint/2010/main" spd="slow" advTm="8541"/>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今後の方針</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55</a:t>
            </a:fld>
            <a:endParaRPr lang="en-US" altLang="ja-JP" dirty="0"/>
          </a:p>
        </p:txBody>
      </p:sp>
      <p:sp>
        <p:nvSpPr>
          <p:cNvPr id="2" name="テキスト ボックス 1"/>
          <p:cNvSpPr txBox="1"/>
          <p:nvPr/>
        </p:nvSpPr>
        <p:spPr>
          <a:xfrm>
            <a:off x="380139" y="1831881"/>
            <a:ext cx="800219" cy="461665"/>
          </a:xfrm>
          <a:prstGeom prst="rect">
            <a:avLst/>
          </a:prstGeom>
          <a:noFill/>
          <a:ln>
            <a:solidFill>
              <a:srgbClr val="E1950C"/>
            </a:solidFill>
          </a:ln>
        </p:spPr>
        <p:txBody>
          <a:bodyPr wrap="none" rtlCol="0">
            <a:spAutoFit/>
          </a:bodyPr>
          <a:lstStyle/>
          <a:p>
            <a:r>
              <a:rPr kumimoji="1" lang="ja-JP" altLang="en-US" sz="2400" dirty="0"/>
              <a:t>報告</a:t>
            </a:r>
          </a:p>
        </p:txBody>
      </p:sp>
      <p:sp>
        <p:nvSpPr>
          <p:cNvPr id="3" name="テキスト ボックス 2"/>
          <p:cNvSpPr txBox="1"/>
          <p:nvPr/>
        </p:nvSpPr>
        <p:spPr>
          <a:xfrm>
            <a:off x="315145" y="2705904"/>
            <a:ext cx="3958135" cy="707886"/>
          </a:xfrm>
          <a:prstGeom prst="rect">
            <a:avLst/>
          </a:prstGeom>
          <a:noFill/>
        </p:spPr>
        <p:txBody>
          <a:bodyPr wrap="none" rtlCol="0">
            <a:spAutoFit/>
          </a:bodyPr>
          <a:lstStyle/>
          <a:p>
            <a:r>
              <a:rPr kumimoji="1" lang="ja-JP" altLang="en-US" sz="2000" b="1" dirty="0"/>
              <a:t>ヤマト運輸に</a:t>
            </a:r>
            <a:endParaRPr kumimoji="1" lang="en-US" altLang="ja-JP" sz="2000" b="1" dirty="0"/>
          </a:p>
          <a:p>
            <a:r>
              <a:rPr kumimoji="1" lang="ja-JP" altLang="en-US" sz="2000" b="1" u="sng" dirty="0"/>
              <a:t>アンケート②</a:t>
            </a:r>
            <a:r>
              <a:rPr kumimoji="1" lang="ja-JP" altLang="en-US" sz="2000" b="1" dirty="0"/>
              <a:t>、</a:t>
            </a:r>
            <a:r>
              <a:rPr kumimoji="1" lang="ja-JP" altLang="en-US" sz="2000" b="1" u="sng" dirty="0"/>
              <a:t>提案</a:t>
            </a:r>
            <a:r>
              <a:rPr kumimoji="1" lang="ja-JP" altLang="en-US" sz="2000" b="1" dirty="0"/>
              <a:t>についての報告</a:t>
            </a:r>
            <a:endParaRPr kumimoji="1" lang="en-US" altLang="ja-JP" sz="2000" b="1" dirty="0"/>
          </a:p>
        </p:txBody>
      </p:sp>
      <p:sp>
        <p:nvSpPr>
          <p:cNvPr id="4" name="テキスト ボックス 3"/>
          <p:cNvSpPr txBox="1"/>
          <p:nvPr/>
        </p:nvSpPr>
        <p:spPr>
          <a:xfrm>
            <a:off x="380139" y="3632289"/>
            <a:ext cx="2648482" cy="707886"/>
          </a:xfrm>
          <a:prstGeom prst="rect">
            <a:avLst/>
          </a:prstGeom>
          <a:noFill/>
        </p:spPr>
        <p:txBody>
          <a:bodyPr wrap="none" rtlCol="0">
            <a:spAutoFit/>
          </a:bodyPr>
          <a:lstStyle/>
          <a:p>
            <a:r>
              <a:rPr kumimoji="1" lang="en-US" altLang="ja-JP" sz="2000" b="1" dirty="0"/>
              <a:t>※</a:t>
            </a:r>
            <a:r>
              <a:rPr kumimoji="1" lang="ja-JP" altLang="en-US" sz="2000" b="1" dirty="0"/>
              <a:t>ロッカー設置の場合</a:t>
            </a:r>
            <a:endParaRPr kumimoji="1" lang="en-US" altLang="ja-JP" sz="2000" b="1" dirty="0"/>
          </a:p>
          <a:p>
            <a:r>
              <a:rPr lang="ja-JP" altLang="en-US" sz="2000" b="1" dirty="0"/>
              <a:t>大学、企業に設置提案</a:t>
            </a:r>
            <a:endParaRPr kumimoji="1" lang="ja-JP" altLang="en-US" sz="2000" b="1" dirty="0"/>
          </a:p>
        </p:txBody>
      </p:sp>
      <p:grpSp>
        <p:nvGrpSpPr>
          <p:cNvPr id="43" name="図形グループ 42"/>
          <p:cNvGrpSpPr/>
          <p:nvPr/>
        </p:nvGrpSpPr>
        <p:grpSpPr>
          <a:xfrm>
            <a:off x="4032000" y="1269000"/>
            <a:ext cx="5044306" cy="5238707"/>
            <a:chOff x="2555776" y="1268760"/>
            <a:chExt cx="5044306" cy="5238707"/>
          </a:xfrm>
        </p:grpSpPr>
        <p:sp>
          <p:nvSpPr>
            <p:cNvPr id="44" name="正方形/長方形 43"/>
            <p:cNvSpPr/>
            <p:nvPr/>
          </p:nvSpPr>
          <p:spPr>
            <a:xfrm>
              <a:off x="2901838" y="1959970"/>
              <a:ext cx="2062994" cy="3871520"/>
            </a:xfrm>
            <a:prstGeom prst="rect">
              <a:avLst/>
            </a:prstGeom>
            <a:solidFill>
              <a:srgbClr val="99CC00"/>
            </a:solidFill>
            <a:ln>
              <a:solidFill>
                <a:srgbClr val="99CC00"/>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kumimoji="1" lang="ja-JP" altLang="en-US"/>
            </a:p>
          </p:txBody>
        </p:sp>
        <p:sp>
          <p:nvSpPr>
            <p:cNvPr id="45" name="正方形/長方形 44"/>
            <p:cNvSpPr/>
            <p:nvPr/>
          </p:nvSpPr>
          <p:spPr>
            <a:xfrm>
              <a:off x="5056891" y="1959970"/>
              <a:ext cx="2062994" cy="3871520"/>
            </a:xfrm>
            <a:prstGeom prst="rect">
              <a:avLst/>
            </a:prstGeom>
            <a:solidFill>
              <a:srgbClr val="009999"/>
            </a:solidFill>
            <a:ln>
              <a:solidFill>
                <a:srgbClr val="009999"/>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kumimoji="1" lang="ja-JP" altLang="en-US"/>
            </a:p>
          </p:txBody>
        </p:sp>
        <p:cxnSp>
          <p:nvCxnSpPr>
            <p:cNvPr id="46" name="直線コネクタ 45"/>
            <p:cNvCxnSpPr/>
            <p:nvPr/>
          </p:nvCxnSpPr>
          <p:spPr>
            <a:xfrm>
              <a:off x="2627784" y="5626016"/>
              <a:ext cx="4972298"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47" name="直線コネクタ 46"/>
            <p:cNvCxnSpPr/>
            <p:nvPr/>
          </p:nvCxnSpPr>
          <p:spPr>
            <a:xfrm>
              <a:off x="2555776" y="4482535"/>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48" name="直線コネクタ 47"/>
            <p:cNvCxnSpPr/>
            <p:nvPr/>
          </p:nvCxnSpPr>
          <p:spPr>
            <a:xfrm>
              <a:off x="2555776" y="3256023"/>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49" name="直線コネクタ 48"/>
            <p:cNvCxnSpPr/>
            <p:nvPr/>
          </p:nvCxnSpPr>
          <p:spPr>
            <a:xfrm>
              <a:off x="2555776" y="2078386"/>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sp>
          <p:nvSpPr>
            <p:cNvPr id="50" name="角丸四角形 49"/>
            <p:cNvSpPr/>
            <p:nvPr/>
          </p:nvSpPr>
          <p:spPr>
            <a:xfrm>
              <a:off x="3059832" y="1268760"/>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a:t>既存研究レビュー</a:t>
              </a:r>
            </a:p>
          </p:txBody>
        </p:sp>
        <p:sp>
          <p:nvSpPr>
            <p:cNvPr id="51" name="角丸四角形 50"/>
            <p:cNvSpPr/>
            <p:nvPr/>
          </p:nvSpPr>
          <p:spPr>
            <a:xfrm>
              <a:off x="3103323" y="6045802"/>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a:t>考察・まとめ</a:t>
              </a:r>
            </a:p>
          </p:txBody>
        </p:sp>
        <p:grpSp>
          <p:nvGrpSpPr>
            <p:cNvPr id="52" name="図形グループ 51"/>
            <p:cNvGrpSpPr/>
            <p:nvPr/>
          </p:nvGrpSpPr>
          <p:grpSpPr>
            <a:xfrm>
              <a:off x="5076056" y="2132856"/>
              <a:ext cx="1967744" cy="3941392"/>
              <a:chOff x="2901838" y="2104410"/>
              <a:chExt cx="1967744" cy="3941392"/>
            </a:xfrm>
          </p:grpSpPr>
          <p:sp>
            <p:nvSpPr>
              <p:cNvPr id="71" name="角丸四角形 70"/>
              <p:cNvSpPr/>
              <p:nvPr/>
            </p:nvSpPr>
            <p:spPr>
              <a:xfrm>
                <a:off x="3059833" y="2243486"/>
                <a:ext cx="1809749" cy="761999"/>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ja-JP" altLang="en-US" sz="1600" dirty="0"/>
                  <a:t>インタビュー調</a:t>
                </a:r>
                <a:r>
                  <a:rPr kumimoji="1" lang="ja-JP" altLang="en-US" sz="1600" dirty="0"/>
                  <a:t>査</a:t>
                </a:r>
                <a:endParaRPr kumimoji="1" lang="en-US" altLang="ja-JP" sz="1600" dirty="0"/>
              </a:p>
              <a:p>
                <a:pPr algn="ctr"/>
                <a:r>
                  <a:rPr lang="ja-JP" altLang="en-US" sz="1000" dirty="0"/>
                  <a:t>ヤマト運輸本社・営業所・</a:t>
                </a:r>
                <a:endParaRPr lang="en-US" altLang="ja-JP" sz="1000" dirty="0"/>
              </a:p>
              <a:p>
                <a:pPr algn="ctr"/>
                <a:r>
                  <a:rPr lang="ja-JP" altLang="en-US" sz="1000" dirty="0"/>
                  <a:t>ドライバー・国交省・環境省・宇都宮大・筑波大　他</a:t>
                </a:r>
                <a:endParaRPr kumimoji="1" lang="ja-JP" altLang="en-US" sz="1000" dirty="0"/>
              </a:p>
            </p:txBody>
          </p:sp>
          <p:sp>
            <p:nvSpPr>
              <p:cNvPr id="72" name="角丸四角形 71"/>
              <p:cNvSpPr/>
              <p:nvPr/>
            </p:nvSpPr>
            <p:spPr>
              <a:xfrm>
                <a:off x="3059832" y="3611623"/>
                <a:ext cx="1809749" cy="593724"/>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kumimoji="1" lang="ja-JP" altLang="en-US" dirty="0"/>
                  <a:t>宅配ロッカー</a:t>
                </a:r>
                <a:endParaRPr kumimoji="1" lang="en-US" altLang="ja-JP" dirty="0"/>
              </a:p>
              <a:p>
                <a:pPr algn="ctr"/>
                <a:r>
                  <a:rPr lang="ja-JP" altLang="en-US" sz="1200" dirty="0"/>
                  <a:t>の設置検討</a:t>
                </a:r>
                <a:endParaRPr kumimoji="1" lang="ja-JP" altLang="en-US" sz="1200" dirty="0"/>
              </a:p>
            </p:txBody>
          </p:sp>
          <p:sp>
            <p:nvSpPr>
              <p:cNvPr id="73" name="角丸四角形 72"/>
              <p:cNvSpPr/>
              <p:nvPr/>
            </p:nvSpPr>
            <p:spPr>
              <a:xfrm>
                <a:off x="3059833" y="4672265"/>
                <a:ext cx="1809749" cy="761999"/>
              </a:xfrm>
              <a:prstGeom prst="roundRect">
                <a:avLst/>
              </a:prstGeom>
              <a:solidFill>
                <a:srgbClr val="E1950C"/>
              </a:solidFill>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kumimoji="1" lang="ja-JP" altLang="en-US" dirty="0"/>
                  <a:t>報告</a:t>
                </a:r>
                <a:endParaRPr kumimoji="1" lang="en-US" altLang="ja-JP" dirty="0"/>
              </a:p>
              <a:p>
                <a:pPr algn="ctr"/>
                <a:r>
                  <a:rPr lang="ja-JP" altLang="en-US" sz="1100" dirty="0"/>
                  <a:t>ヤマト運輸本社・営業所・国交省・環境省・筑波大学</a:t>
                </a:r>
                <a:endParaRPr lang="en-US" altLang="ja-JP" sz="1100" dirty="0"/>
              </a:p>
            </p:txBody>
          </p:sp>
          <p:cxnSp>
            <p:nvCxnSpPr>
              <p:cNvPr id="74" name="直線矢印コネクタ 73"/>
              <p:cNvCxnSpPr>
                <a:stCxn id="73" idx="2"/>
              </p:cNvCxnSpPr>
              <p:nvPr/>
            </p:nvCxnSpPr>
            <p:spPr>
              <a:xfrm>
                <a:off x="3964708" y="5434264"/>
                <a:ext cx="0" cy="61153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75" name="円/楕円 74"/>
              <p:cNvSpPr/>
              <p:nvPr/>
            </p:nvSpPr>
            <p:spPr>
              <a:xfrm>
                <a:off x="2901838" y="2104410"/>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C</a:t>
                </a:r>
              </a:p>
            </p:txBody>
          </p:sp>
          <p:sp>
            <p:nvSpPr>
              <p:cNvPr id="109" name="円/楕円 108"/>
              <p:cNvSpPr/>
              <p:nvPr/>
            </p:nvSpPr>
            <p:spPr>
              <a:xfrm>
                <a:off x="2901838" y="3354037"/>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E</a:t>
                </a:r>
              </a:p>
            </p:txBody>
          </p:sp>
          <p:sp>
            <p:nvSpPr>
              <p:cNvPr id="110" name="円/楕円 109"/>
              <p:cNvSpPr/>
              <p:nvPr/>
            </p:nvSpPr>
            <p:spPr>
              <a:xfrm>
                <a:off x="2918220" y="4559582"/>
                <a:ext cx="517818" cy="373543"/>
              </a:xfrm>
              <a:prstGeom prst="ellipse">
                <a:avLst/>
              </a:prstGeom>
              <a:solidFill>
                <a:srgbClr val="E1950C"/>
              </a:solidFill>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G</a:t>
                </a:r>
              </a:p>
            </p:txBody>
          </p:sp>
        </p:grpSp>
        <p:cxnSp>
          <p:nvCxnSpPr>
            <p:cNvPr id="53" name="直線矢印コネクタ 52"/>
            <p:cNvCxnSpPr>
              <a:stCxn id="50" idx="2"/>
              <a:endCxn id="71" idx="0"/>
            </p:cNvCxnSpPr>
            <p:nvPr/>
          </p:nvCxnSpPr>
          <p:spPr>
            <a:xfrm>
              <a:off x="4964832" y="1730425"/>
              <a:ext cx="1174094" cy="541507"/>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4" name="直線矢印コネクタ 53"/>
            <p:cNvCxnSpPr>
              <a:stCxn id="50" idx="2"/>
              <a:endCxn id="63" idx="0"/>
            </p:cNvCxnSpPr>
            <p:nvPr/>
          </p:nvCxnSpPr>
          <p:spPr>
            <a:xfrm flipH="1">
              <a:off x="3863569" y="1730425"/>
              <a:ext cx="1101263" cy="567531"/>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5" name="直線矢印コネクタ 54"/>
            <p:cNvCxnSpPr>
              <a:stCxn id="71" idx="2"/>
              <a:endCxn id="72" idx="0"/>
            </p:cNvCxnSpPr>
            <p:nvPr/>
          </p:nvCxnSpPr>
          <p:spPr>
            <a:xfrm flipH="1">
              <a:off x="6138925" y="3033931"/>
              <a:ext cx="1" cy="60613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6" name="直線矢印コネクタ 55"/>
            <p:cNvCxnSpPr/>
            <p:nvPr/>
          </p:nvCxnSpPr>
          <p:spPr>
            <a:xfrm>
              <a:off x="4452552" y="3005485"/>
              <a:ext cx="1434521" cy="60613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7" name="直線矢印コネクタ 56"/>
            <p:cNvCxnSpPr>
              <a:stCxn id="72" idx="2"/>
              <a:endCxn id="73" idx="0"/>
            </p:cNvCxnSpPr>
            <p:nvPr/>
          </p:nvCxnSpPr>
          <p:spPr>
            <a:xfrm>
              <a:off x="6138925" y="4233793"/>
              <a:ext cx="1" cy="46691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58" name="正方形/長方形 57"/>
            <p:cNvSpPr/>
            <p:nvPr/>
          </p:nvSpPr>
          <p:spPr>
            <a:xfrm>
              <a:off x="2771800" y="1772816"/>
              <a:ext cx="788045" cy="347960"/>
            </a:xfrm>
            <a:prstGeom prst="rect">
              <a:avLst/>
            </a:prstGeom>
            <a:solidFill>
              <a:srgbClr val="99CC00"/>
            </a:solidFill>
            <a:ln>
              <a:solidFill>
                <a:srgbClr val="99CC00"/>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dirty="0"/>
                <a:t>学生</a:t>
              </a:r>
            </a:p>
          </p:txBody>
        </p:sp>
        <p:sp>
          <p:nvSpPr>
            <p:cNvPr id="59" name="正方形/長方形 58"/>
            <p:cNvSpPr/>
            <p:nvPr/>
          </p:nvSpPr>
          <p:spPr>
            <a:xfrm>
              <a:off x="6084168" y="1772816"/>
              <a:ext cx="1497724" cy="347960"/>
            </a:xfrm>
            <a:prstGeom prst="rect">
              <a:avLst/>
            </a:prstGeom>
            <a:solidFill>
              <a:srgbClr val="009999"/>
            </a:solidFill>
            <a:ln>
              <a:solidFill>
                <a:srgbClr val="009999"/>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dirty="0"/>
                <a:t>大学システム</a:t>
              </a:r>
              <a:endParaRPr kumimoji="1" lang="ja-JP" altLang="en-US" dirty="0"/>
            </a:p>
          </p:txBody>
        </p:sp>
        <p:sp>
          <p:nvSpPr>
            <p:cNvPr id="60" name="円/楕円 59"/>
            <p:cNvSpPr/>
            <p:nvPr/>
          </p:nvSpPr>
          <p:spPr>
            <a:xfrm>
              <a:off x="3446889" y="1315766"/>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A</a:t>
              </a:r>
            </a:p>
          </p:txBody>
        </p:sp>
        <p:grpSp>
          <p:nvGrpSpPr>
            <p:cNvPr id="61" name="図形グループ 60"/>
            <p:cNvGrpSpPr/>
            <p:nvPr/>
          </p:nvGrpSpPr>
          <p:grpSpPr>
            <a:xfrm>
              <a:off x="2915816" y="2132856"/>
              <a:ext cx="1860565" cy="3890206"/>
              <a:chOff x="5056891" y="2078386"/>
              <a:chExt cx="1860565" cy="3890206"/>
            </a:xfrm>
          </p:grpSpPr>
          <p:sp>
            <p:nvSpPr>
              <p:cNvPr id="62" name="下矢印 61"/>
              <p:cNvSpPr/>
              <p:nvPr/>
            </p:nvSpPr>
            <p:spPr>
              <a:xfrm>
                <a:off x="5399229" y="3067446"/>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分析</a:t>
                </a:r>
              </a:p>
            </p:txBody>
          </p:sp>
          <p:sp>
            <p:nvSpPr>
              <p:cNvPr id="63" name="角丸四角形 62"/>
              <p:cNvSpPr/>
              <p:nvPr/>
            </p:nvSpPr>
            <p:spPr>
              <a:xfrm>
                <a:off x="5107707" y="2243486"/>
                <a:ext cx="1793874" cy="761999"/>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dirty="0"/>
                  <a:t>    </a:t>
                </a:r>
                <a:r>
                  <a:rPr kumimoji="1" lang="ja-JP" altLang="en-US" dirty="0"/>
                  <a:t>アンケート</a:t>
                </a:r>
                <a:r>
                  <a:rPr kumimoji="1" lang="en-US" altLang="ja-JP" dirty="0"/>
                  <a:t>①</a:t>
                </a:r>
              </a:p>
              <a:p>
                <a:pPr algn="ctr"/>
                <a:r>
                  <a:rPr lang="ja-JP" altLang="en-US" sz="1200" dirty="0"/>
                  <a:t>筑波大学生</a:t>
                </a:r>
                <a:endParaRPr kumimoji="1" lang="ja-JP" altLang="en-US" sz="1200" dirty="0"/>
              </a:p>
            </p:txBody>
          </p:sp>
          <p:sp>
            <p:nvSpPr>
              <p:cNvPr id="64" name="角丸四角形 63"/>
              <p:cNvSpPr/>
              <p:nvPr/>
            </p:nvSpPr>
            <p:spPr>
              <a:xfrm>
                <a:off x="5107707" y="3611623"/>
                <a:ext cx="1809749" cy="593724"/>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r"/>
                <a:r>
                  <a:rPr kumimoji="1" lang="en-US" altLang="ja-JP" dirty="0"/>
                  <a:t>Communication</a:t>
                </a:r>
                <a:endParaRPr lang="en-US" altLang="ja-JP" dirty="0"/>
              </a:p>
              <a:p>
                <a:pPr algn="ctr"/>
                <a:r>
                  <a:rPr kumimoji="1" lang="en-US" altLang="ja-JP" dirty="0"/>
                  <a:t>Tool</a:t>
                </a:r>
                <a:r>
                  <a:rPr kumimoji="1" lang="ja-JP" altLang="en-US" dirty="0"/>
                  <a:t>　</a:t>
                </a:r>
                <a:r>
                  <a:rPr lang="ja-JP" altLang="en-US" sz="1200" dirty="0"/>
                  <a:t>作成</a:t>
                </a:r>
                <a:endParaRPr kumimoji="1" lang="en-US" altLang="ja-JP" sz="1600" dirty="0"/>
              </a:p>
            </p:txBody>
          </p:sp>
          <p:sp>
            <p:nvSpPr>
              <p:cNvPr id="65" name="角丸四角形 64"/>
              <p:cNvSpPr/>
              <p:nvPr/>
            </p:nvSpPr>
            <p:spPr>
              <a:xfrm>
                <a:off x="5107707" y="4672265"/>
                <a:ext cx="1809749" cy="761999"/>
              </a:xfrm>
              <a:prstGeom prst="roundRect">
                <a:avLst/>
              </a:prstGeom>
              <a:solidFill>
                <a:schemeClr val="bg1"/>
              </a:solidFill>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en-US" altLang="ja-JP" dirty="0"/>
                  <a:t>    </a:t>
                </a:r>
                <a:r>
                  <a:rPr lang="ja-JP" altLang="en-US" dirty="0"/>
                  <a:t>アンケート</a:t>
                </a:r>
                <a:r>
                  <a:rPr lang="en-US" altLang="ja-JP" dirty="0"/>
                  <a:t>②</a:t>
                </a:r>
              </a:p>
              <a:p>
                <a:pPr algn="ctr"/>
                <a:r>
                  <a:rPr lang="ja-JP" altLang="en-US" sz="1200" dirty="0"/>
                  <a:t>筑波大学生</a:t>
                </a:r>
                <a:endParaRPr lang="en-US" altLang="ja-JP" sz="1200" dirty="0"/>
              </a:p>
              <a:p>
                <a:pPr algn="ctr"/>
                <a:r>
                  <a:rPr kumimoji="1" lang="en-US" altLang="ja-JP" sz="1200" dirty="0"/>
                  <a:t>Communication Tool</a:t>
                </a:r>
                <a:r>
                  <a:rPr kumimoji="1" lang="ja-JP" altLang="en-US" sz="1200" dirty="0"/>
                  <a:t>実験</a:t>
                </a:r>
              </a:p>
            </p:txBody>
          </p:sp>
          <p:sp>
            <p:nvSpPr>
              <p:cNvPr id="66" name="下矢印 65"/>
              <p:cNvSpPr/>
              <p:nvPr/>
            </p:nvSpPr>
            <p:spPr>
              <a:xfrm>
                <a:off x="5399229" y="5495229"/>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分析</a:t>
                </a:r>
              </a:p>
            </p:txBody>
          </p:sp>
          <p:cxnSp>
            <p:nvCxnSpPr>
              <p:cNvPr id="67" name="直線矢印コネクタ 66"/>
              <p:cNvCxnSpPr>
                <a:stCxn id="64" idx="2"/>
                <a:endCxn id="65" idx="0"/>
              </p:cNvCxnSpPr>
              <p:nvPr/>
            </p:nvCxnSpPr>
            <p:spPr>
              <a:xfrm>
                <a:off x="6012582" y="4205347"/>
                <a:ext cx="0" cy="46691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68" name="円/楕円 67"/>
              <p:cNvSpPr/>
              <p:nvPr/>
            </p:nvSpPr>
            <p:spPr>
              <a:xfrm>
                <a:off x="5064355" y="2078386"/>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B</a:t>
                </a:r>
              </a:p>
            </p:txBody>
          </p:sp>
          <p:sp>
            <p:nvSpPr>
              <p:cNvPr id="69" name="円/楕円 68"/>
              <p:cNvSpPr/>
              <p:nvPr/>
            </p:nvSpPr>
            <p:spPr>
              <a:xfrm>
                <a:off x="5064355" y="3354037"/>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D</a:t>
                </a:r>
              </a:p>
            </p:txBody>
          </p:sp>
          <p:sp>
            <p:nvSpPr>
              <p:cNvPr id="70" name="円/楕円 69"/>
              <p:cNvSpPr/>
              <p:nvPr/>
            </p:nvSpPr>
            <p:spPr>
              <a:xfrm>
                <a:off x="5056891" y="4559582"/>
                <a:ext cx="517818" cy="373543"/>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F</a:t>
                </a:r>
              </a:p>
            </p:txBody>
          </p:sp>
        </p:grpSp>
      </p:grpSp>
    </p:spTree>
    <p:extLst>
      <p:ext uri="{BB962C8B-B14F-4D97-AF65-F5344CB8AC3E}">
        <p14:creationId xmlns:p14="http://schemas.microsoft.com/office/powerpoint/2010/main" val="3399906232"/>
      </p:ext>
    </p:extLst>
  </p:cSld>
  <p:clrMapOvr>
    <a:masterClrMapping/>
  </p:clrMapOvr>
  <p:transition xmlns:p14="http://schemas.microsoft.com/office/powerpoint/2010/main" spd="slow" advTm="8541"/>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今後の方針</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56</a:t>
            </a:fld>
            <a:endParaRPr lang="en-US" altLang="ja-JP" dirty="0"/>
          </a:p>
        </p:txBody>
      </p:sp>
      <p:grpSp>
        <p:nvGrpSpPr>
          <p:cNvPr id="2" name="図形グループ 1"/>
          <p:cNvGrpSpPr/>
          <p:nvPr/>
        </p:nvGrpSpPr>
        <p:grpSpPr>
          <a:xfrm>
            <a:off x="252000" y="1449000"/>
            <a:ext cx="4194372" cy="5037694"/>
            <a:chOff x="210156" y="1686878"/>
            <a:chExt cx="4194372" cy="5037694"/>
          </a:xfrm>
        </p:grpSpPr>
        <p:sp>
          <p:nvSpPr>
            <p:cNvPr id="9" name="テキスト ボックス 8"/>
            <p:cNvSpPr txBox="1"/>
            <p:nvPr/>
          </p:nvSpPr>
          <p:spPr>
            <a:xfrm>
              <a:off x="250852" y="1686878"/>
              <a:ext cx="2212465" cy="461665"/>
            </a:xfrm>
            <a:prstGeom prst="rect">
              <a:avLst/>
            </a:prstGeom>
            <a:noFill/>
            <a:ln>
              <a:solidFill>
                <a:srgbClr val="E1950C"/>
              </a:solidFill>
            </a:ln>
          </p:spPr>
          <p:txBody>
            <a:bodyPr wrap="none" rtlCol="0">
              <a:spAutoFit/>
            </a:bodyPr>
            <a:lstStyle/>
            <a:p>
              <a:r>
                <a:rPr kumimoji="1" lang="en-US" altLang="ja-JP" sz="2400" b="1" dirty="0"/>
                <a:t>F</a:t>
              </a:r>
              <a:r>
                <a:rPr kumimoji="1" lang="ja-JP" altLang="en-US" sz="2400" b="1" dirty="0"/>
                <a:t>　アンケート②</a:t>
              </a:r>
            </a:p>
          </p:txBody>
        </p:sp>
        <p:sp>
          <p:nvSpPr>
            <p:cNvPr id="44" name="テキスト ボックス 43"/>
            <p:cNvSpPr txBox="1"/>
            <p:nvPr/>
          </p:nvSpPr>
          <p:spPr>
            <a:xfrm>
              <a:off x="234156" y="2226878"/>
              <a:ext cx="4170372" cy="2246769"/>
            </a:xfrm>
            <a:prstGeom prst="rect">
              <a:avLst/>
            </a:prstGeom>
            <a:noFill/>
          </p:spPr>
          <p:txBody>
            <a:bodyPr wrap="none" rtlCol="0">
              <a:spAutoFit/>
            </a:bodyPr>
            <a:lstStyle/>
            <a:p>
              <a:r>
                <a:rPr kumimoji="1" lang="en-US" altLang="ja-JP" sz="2000" dirty="0"/>
                <a:t>【</a:t>
              </a:r>
              <a:r>
                <a:rPr kumimoji="1" lang="ja-JP" altLang="en-US" sz="2000" dirty="0"/>
                <a:t>目的</a:t>
              </a:r>
              <a:r>
                <a:rPr kumimoji="1" lang="en-US" altLang="ja-JP" sz="2000" dirty="0"/>
                <a:t>】</a:t>
              </a:r>
              <a:endParaRPr lang="en-US" altLang="ja-JP" sz="2000" dirty="0"/>
            </a:p>
            <a:p>
              <a:r>
                <a:rPr lang="en-US" altLang="ja-JP" sz="2000" u="sng" dirty="0"/>
                <a:t> (1)Communication Tool</a:t>
              </a:r>
              <a:r>
                <a:rPr lang="ja-JP" altLang="en-US" sz="2000" u="sng" dirty="0"/>
                <a:t>の効果実験</a:t>
              </a:r>
              <a:endParaRPr lang="en-US" altLang="ja-JP" u="sng" dirty="0"/>
            </a:p>
            <a:p>
              <a:r>
                <a:rPr lang="ja-JP" altLang="en-US" dirty="0"/>
                <a:t>　・再配達への意識の変化</a:t>
              </a:r>
              <a:endParaRPr lang="en-US" altLang="ja-JP" dirty="0"/>
            </a:p>
            <a:p>
              <a:r>
                <a:rPr lang="ja-JP" altLang="en-US" dirty="0"/>
                <a:t>　・既存サービスの利用意欲の変化</a:t>
              </a:r>
              <a:endParaRPr lang="en-US" altLang="ja-JP" dirty="0"/>
            </a:p>
            <a:p>
              <a:endParaRPr lang="en-US" altLang="ja-JP" sz="1100" dirty="0"/>
            </a:p>
            <a:p>
              <a:endParaRPr lang="en-US" altLang="ja-JP" sz="1100" dirty="0"/>
            </a:p>
            <a:p>
              <a:endParaRPr lang="en-US" altLang="ja-JP" sz="1100" dirty="0"/>
            </a:p>
            <a:p>
              <a:endParaRPr lang="en-US" altLang="ja-JP" sz="1100" dirty="0"/>
            </a:p>
            <a:p>
              <a:r>
                <a:rPr lang="en-US" altLang="ja-JP" sz="2000" u="sng" dirty="0"/>
                <a:t> (2)</a:t>
              </a:r>
              <a:r>
                <a:rPr lang="ja-JP" altLang="en-US" sz="2000" u="sng" dirty="0"/>
                <a:t>宅配ロッカーの評価</a:t>
              </a:r>
              <a:endParaRPr lang="en-US" altLang="ja-JP" sz="2000" u="sng" dirty="0"/>
            </a:p>
          </p:txBody>
        </p:sp>
        <p:sp>
          <p:nvSpPr>
            <p:cNvPr id="45" name="テキスト ボックス 44"/>
            <p:cNvSpPr txBox="1"/>
            <p:nvPr/>
          </p:nvSpPr>
          <p:spPr>
            <a:xfrm>
              <a:off x="210156" y="4709908"/>
              <a:ext cx="2151551" cy="400110"/>
            </a:xfrm>
            <a:prstGeom prst="rect">
              <a:avLst/>
            </a:prstGeom>
            <a:noFill/>
          </p:spPr>
          <p:txBody>
            <a:bodyPr wrap="none" rtlCol="0">
              <a:spAutoFit/>
            </a:bodyPr>
            <a:lstStyle/>
            <a:p>
              <a:r>
                <a:rPr kumimoji="1" lang="en-US" altLang="ja-JP" sz="2000" dirty="0"/>
                <a:t>【</a:t>
              </a:r>
              <a:r>
                <a:rPr kumimoji="1" lang="ja-JP" altLang="en-US" sz="2000" dirty="0"/>
                <a:t>対象</a:t>
              </a:r>
              <a:r>
                <a:rPr kumimoji="1" lang="en-US" altLang="ja-JP" sz="2000" dirty="0"/>
                <a:t>】</a:t>
              </a:r>
              <a:r>
                <a:rPr kumimoji="1" lang="ja-JP" altLang="en-US" sz="2000" dirty="0"/>
                <a:t>学生</a:t>
              </a:r>
              <a:r>
                <a:rPr kumimoji="1" lang="en-US" altLang="ja-JP" sz="2000" dirty="0"/>
                <a:t>200</a:t>
              </a:r>
              <a:r>
                <a:rPr kumimoji="1" lang="ja-JP" altLang="en-US" sz="2000" dirty="0"/>
                <a:t>人</a:t>
              </a:r>
            </a:p>
          </p:txBody>
        </p:sp>
        <p:sp>
          <p:nvSpPr>
            <p:cNvPr id="47" name="テキスト ボックス 46"/>
            <p:cNvSpPr txBox="1"/>
            <p:nvPr/>
          </p:nvSpPr>
          <p:spPr>
            <a:xfrm>
              <a:off x="234156" y="5093356"/>
              <a:ext cx="3163045" cy="1631216"/>
            </a:xfrm>
            <a:prstGeom prst="rect">
              <a:avLst/>
            </a:prstGeom>
            <a:noFill/>
          </p:spPr>
          <p:txBody>
            <a:bodyPr wrap="none" rtlCol="0">
              <a:spAutoFit/>
            </a:bodyPr>
            <a:lstStyle/>
            <a:p>
              <a:r>
                <a:rPr lang="en-US" altLang="ja-JP" sz="2000" dirty="0"/>
                <a:t>【</a:t>
              </a:r>
              <a:r>
                <a:rPr lang="ja-JP" altLang="en-US" sz="2000" dirty="0"/>
                <a:t>項目</a:t>
              </a:r>
              <a:r>
                <a:rPr lang="en-US" altLang="ja-JP" sz="2000" dirty="0"/>
                <a:t>】</a:t>
              </a:r>
            </a:p>
            <a:p>
              <a:r>
                <a:rPr kumimoji="1" lang="en-US" altLang="ja-JP" sz="2000" dirty="0"/>
                <a:t> (1)</a:t>
              </a:r>
              <a:r>
                <a:rPr kumimoji="1" lang="ja-JP" altLang="en-US" sz="2000" dirty="0"/>
                <a:t>行動意図</a:t>
              </a:r>
              <a:endParaRPr kumimoji="1" lang="en-US" altLang="ja-JP" sz="2000" dirty="0"/>
            </a:p>
            <a:p>
              <a:r>
                <a:rPr lang="en-US" altLang="ja-JP" sz="2000" dirty="0"/>
                <a:t> (2)</a:t>
              </a:r>
              <a:r>
                <a:rPr lang="ja-JP" altLang="en-US" sz="2000" dirty="0"/>
                <a:t>再配達に対する罪悪感</a:t>
              </a:r>
              <a:endParaRPr lang="en-US" altLang="ja-JP" sz="2000" dirty="0"/>
            </a:p>
            <a:p>
              <a:r>
                <a:rPr kumimoji="1" lang="en-US" altLang="ja-JP" sz="2000" dirty="0"/>
                <a:t> (3)</a:t>
              </a:r>
              <a:r>
                <a:rPr kumimoji="1" lang="ja-JP" altLang="en-US" sz="2000" dirty="0"/>
                <a:t>既存サービスの評価</a:t>
              </a:r>
              <a:endParaRPr kumimoji="1" lang="en-US" altLang="ja-JP" sz="2000" dirty="0"/>
            </a:p>
            <a:p>
              <a:r>
                <a:rPr lang="en-US" altLang="ja-JP" sz="2000" dirty="0"/>
                <a:t> (4)</a:t>
              </a:r>
              <a:r>
                <a:rPr lang="ja-JP" altLang="en-US" sz="2000" dirty="0"/>
                <a:t>宅配ロッカーの評価</a:t>
              </a:r>
              <a:endParaRPr kumimoji="1" lang="ja-JP" altLang="en-US" sz="2000" dirty="0"/>
            </a:p>
          </p:txBody>
        </p:sp>
      </p:grpSp>
      <p:sp>
        <p:nvSpPr>
          <p:cNvPr id="48" name="テキスト ボックス 47"/>
          <p:cNvSpPr txBox="1"/>
          <p:nvPr/>
        </p:nvSpPr>
        <p:spPr>
          <a:xfrm>
            <a:off x="1692000" y="3367355"/>
            <a:ext cx="1421158" cy="46166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kumimoji="1" lang="ja-JP" altLang="en-US" sz="2400" b="1" dirty="0"/>
              <a:t>対照実験</a:t>
            </a:r>
          </a:p>
        </p:txBody>
      </p:sp>
      <p:grpSp>
        <p:nvGrpSpPr>
          <p:cNvPr id="46" name="図形グループ 45"/>
          <p:cNvGrpSpPr/>
          <p:nvPr/>
        </p:nvGrpSpPr>
        <p:grpSpPr>
          <a:xfrm>
            <a:off x="4032000" y="1269000"/>
            <a:ext cx="5044306" cy="5238707"/>
            <a:chOff x="2555776" y="1268760"/>
            <a:chExt cx="5044306" cy="5238707"/>
          </a:xfrm>
        </p:grpSpPr>
        <p:sp>
          <p:nvSpPr>
            <p:cNvPr id="49" name="正方形/長方形 48"/>
            <p:cNvSpPr/>
            <p:nvPr/>
          </p:nvSpPr>
          <p:spPr>
            <a:xfrm>
              <a:off x="2901838" y="1959970"/>
              <a:ext cx="2062994" cy="3871520"/>
            </a:xfrm>
            <a:prstGeom prst="rect">
              <a:avLst/>
            </a:prstGeom>
            <a:solidFill>
              <a:srgbClr val="99CC00"/>
            </a:solidFill>
            <a:ln>
              <a:solidFill>
                <a:srgbClr val="99CC00"/>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kumimoji="1" lang="ja-JP" altLang="en-US"/>
            </a:p>
          </p:txBody>
        </p:sp>
        <p:sp>
          <p:nvSpPr>
            <p:cNvPr id="50" name="正方形/長方形 49"/>
            <p:cNvSpPr/>
            <p:nvPr/>
          </p:nvSpPr>
          <p:spPr>
            <a:xfrm>
              <a:off x="5056891" y="1959970"/>
              <a:ext cx="2062994" cy="3871520"/>
            </a:xfrm>
            <a:prstGeom prst="rect">
              <a:avLst/>
            </a:prstGeom>
            <a:solidFill>
              <a:srgbClr val="009999"/>
            </a:solidFill>
            <a:ln>
              <a:solidFill>
                <a:srgbClr val="009999"/>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kumimoji="1" lang="ja-JP" altLang="en-US"/>
            </a:p>
          </p:txBody>
        </p:sp>
        <p:cxnSp>
          <p:nvCxnSpPr>
            <p:cNvPr id="51" name="直線コネクタ 50"/>
            <p:cNvCxnSpPr/>
            <p:nvPr/>
          </p:nvCxnSpPr>
          <p:spPr>
            <a:xfrm>
              <a:off x="2627784" y="5626016"/>
              <a:ext cx="4972298"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52" name="直線コネクタ 51"/>
            <p:cNvCxnSpPr/>
            <p:nvPr/>
          </p:nvCxnSpPr>
          <p:spPr>
            <a:xfrm>
              <a:off x="2555776" y="4482535"/>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53" name="直線コネクタ 52"/>
            <p:cNvCxnSpPr/>
            <p:nvPr/>
          </p:nvCxnSpPr>
          <p:spPr>
            <a:xfrm>
              <a:off x="2555776" y="3256023"/>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54" name="直線コネクタ 53"/>
            <p:cNvCxnSpPr/>
            <p:nvPr/>
          </p:nvCxnSpPr>
          <p:spPr>
            <a:xfrm>
              <a:off x="2555776" y="2078386"/>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sp>
          <p:nvSpPr>
            <p:cNvPr id="55" name="角丸四角形 54"/>
            <p:cNvSpPr/>
            <p:nvPr/>
          </p:nvSpPr>
          <p:spPr>
            <a:xfrm>
              <a:off x="3059832" y="1268760"/>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a:t>既存研究レビュー</a:t>
              </a:r>
            </a:p>
          </p:txBody>
        </p:sp>
        <p:sp>
          <p:nvSpPr>
            <p:cNvPr id="56" name="角丸四角形 55"/>
            <p:cNvSpPr/>
            <p:nvPr/>
          </p:nvSpPr>
          <p:spPr>
            <a:xfrm>
              <a:off x="3103323" y="6045802"/>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a:t>考察・まとめ</a:t>
              </a:r>
            </a:p>
          </p:txBody>
        </p:sp>
        <p:grpSp>
          <p:nvGrpSpPr>
            <p:cNvPr id="57" name="図形グループ 56"/>
            <p:cNvGrpSpPr/>
            <p:nvPr/>
          </p:nvGrpSpPr>
          <p:grpSpPr>
            <a:xfrm>
              <a:off x="5076056" y="2132856"/>
              <a:ext cx="1967744" cy="3941392"/>
              <a:chOff x="2901838" y="2104410"/>
              <a:chExt cx="1967744" cy="3941392"/>
            </a:xfrm>
          </p:grpSpPr>
          <p:sp>
            <p:nvSpPr>
              <p:cNvPr id="76" name="角丸四角形 75"/>
              <p:cNvSpPr/>
              <p:nvPr/>
            </p:nvSpPr>
            <p:spPr>
              <a:xfrm>
                <a:off x="3059833" y="2243486"/>
                <a:ext cx="1809749" cy="761999"/>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ja-JP" altLang="en-US" sz="1600" dirty="0"/>
                  <a:t>インタビュー調</a:t>
                </a:r>
                <a:r>
                  <a:rPr kumimoji="1" lang="ja-JP" altLang="en-US" sz="1600" dirty="0"/>
                  <a:t>査</a:t>
                </a:r>
                <a:endParaRPr kumimoji="1" lang="en-US" altLang="ja-JP" sz="1600" dirty="0"/>
              </a:p>
              <a:p>
                <a:pPr algn="ctr"/>
                <a:r>
                  <a:rPr lang="ja-JP" altLang="en-US" sz="1000" dirty="0"/>
                  <a:t>ヤマト運輸本社・営業所・</a:t>
                </a:r>
                <a:endParaRPr lang="en-US" altLang="ja-JP" sz="1000" dirty="0"/>
              </a:p>
              <a:p>
                <a:pPr algn="ctr"/>
                <a:r>
                  <a:rPr lang="ja-JP" altLang="en-US" sz="1000" dirty="0"/>
                  <a:t>ドライバー・国交省・環境省・宇都宮大・筑波大　他</a:t>
                </a:r>
                <a:endParaRPr kumimoji="1" lang="ja-JP" altLang="en-US" sz="1000" dirty="0"/>
              </a:p>
            </p:txBody>
          </p:sp>
          <p:sp>
            <p:nvSpPr>
              <p:cNvPr id="77" name="角丸四角形 76"/>
              <p:cNvSpPr/>
              <p:nvPr/>
            </p:nvSpPr>
            <p:spPr>
              <a:xfrm>
                <a:off x="3059832" y="3611623"/>
                <a:ext cx="1809749" cy="593724"/>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kumimoji="1" lang="ja-JP" altLang="en-US" dirty="0"/>
                  <a:t>宅配ロッカー</a:t>
                </a:r>
                <a:endParaRPr kumimoji="1" lang="en-US" altLang="ja-JP" dirty="0"/>
              </a:p>
              <a:p>
                <a:pPr algn="ctr"/>
                <a:r>
                  <a:rPr lang="ja-JP" altLang="en-US" sz="1200" dirty="0"/>
                  <a:t>の設置検討</a:t>
                </a:r>
                <a:endParaRPr kumimoji="1" lang="ja-JP" altLang="en-US" sz="1200" dirty="0"/>
              </a:p>
            </p:txBody>
          </p:sp>
          <p:sp>
            <p:nvSpPr>
              <p:cNvPr id="78" name="角丸四角形 77"/>
              <p:cNvSpPr/>
              <p:nvPr/>
            </p:nvSpPr>
            <p:spPr>
              <a:xfrm>
                <a:off x="3059833" y="4672265"/>
                <a:ext cx="1809749" cy="761999"/>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kumimoji="1" lang="ja-JP" altLang="en-US" dirty="0"/>
                  <a:t>報告</a:t>
                </a:r>
                <a:endParaRPr kumimoji="1" lang="en-US" altLang="ja-JP" dirty="0"/>
              </a:p>
              <a:p>
                <a:pPr algn="ctr"/>
                <a:r>
                  <a:rPr lang="ja-JP" altLang="en-US" sz="1100" dirty="0"/>
                  <a:t>ヤマト運輸本社・営業所・国交省・環境省・筑波大学</a:t>
                </a:r>
                <a:endParaRPr lang="en-US" altLang="ja-JP" sz="1100" dirty="0"/>
              </a:p>
            </p:txBody>
          </p:sp>
          <p:cxnSp>
            <p:nvCxnSpPr>
              <p:cNvPr id="79" name="直線矢印コネクタ 78"/>
              <p:cNvCxnSpPr>
                <a:stCxn id="78" idx="2"/>
              </p:cNvCxnSpPr>
              <p:nvPr/>
            </p:nvCxnSpPr>
            <p:spPr>
              <a:xfrm>
                <a:off x="3964708" y="5434264"/>
                <a:ext cx="0" cy="61153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80" name="円/楕円 79"/>
              <p:cNvSpPr/>
              <p:nvPr/>
            </p:nvSpPr>
            <p:spPr>
              <a:xfrm>
                <a:off x="2901838" y="2104410"/>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C</a:t>
                </a:r>
              </a:p>
            </p:txBody>
          </p:sp>
          <p:sp>
            <p:nvSpPr>
              <p:cNvPr id="81" name="円/楕円 80"/>
              <p:cNvSpPr/>
              <p:nvPr/>
            </p:nvSpPr>
            <p:spPr>
              <a:xfrm>
                <a:off x="2901838" y="3354037"/>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E</a:t>
                </a:r>
              </a:p>
            </p:txBody>
          </p:sp>
          <p:sp>
            <p:nvSpPr>
              <p:cNvPr id="82" name="円/楕円 81"/>
              <p:cNvSpPr/>
              <p:nvPr/>
            </p:nvSpPr>
            <p:spPr>
              <a:xfrm>
                <a:off x="2918220" y="4559582"/>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G</a:t>
                </a:r>
              </a:p>
            </p:txBody>
          </p:sp>
        </p:grpSp>
        <p:cxnSp>
          <p:nvCxnSpPr>
            <p:cNvPr id="58" name="直線矢印コネクタ 57"/>
            <p:cNvCxnSpPr>
              <a:stCxn id="55" idx="2"/>
              <a:endCxn id="76" idx="0"/>
            </p:cNvCxnSpPr>
            <p:nvPr/>
          </p:nvCxnSpPr>
          <p:spPr>
            <a:xfrm>
              <a:off x="4964832" y="1730425"/>
              <a:ext cx="1174094" cy="541507"/>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9" name="直線矢印コネクタ 58"/>
            <p:cNvCxnSpPr>
              <a:stCxn id="55" idx="2"/>
              <a:endCxn id="68" idx="0"/>
            </p:cNvCxnSpPr>
            <p:nvPr/>
          </p:nvCxnSpPr>
          <p:spPr>
            <a:xfrm flipH="1">
              <a:off x="3863569" y="1730425"/>
              <a:ext cx="1101263" cy="567531"/>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0" name="直線矢印コネクタ 59"/>
            <p:cNvCxnSpPr>
              <a:stCxn id="76" idx="2"/>
              <a:endCxn id="77" idx="0"/>
            </p:cNvCxnSpPr>
            <p:nvPr/>
          </p:nvCxnSpPr>
          <p:spPr>
            <a:xfrm flipH="1">
              <a:off x="6138925" y="3033931"/>
              <a:ext cx="1" cy="60613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1" name="直線矢印コネクタ 60"/>
            <p:cNvCxnSpPr/>
            <p:nvPr/>
          </p:nvCxnSpPr>
          <p:spPr>
            <a:xfrm>
              <a:off x="4452552" y="3005485"/>
              <a:ext cx="1434521" cy="60613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2" name="直線矢印コネクタ 61"/>
            <p:cNvCxnSpPr>
              <a:stCxn id="77" idx="2"/>
              <a:endCxn id="78" idx="0"/>
            </p:cNvCxnSpPr>
            <p:nvPr/>
          </p:nvCxnSpPr>
          <p:spPr>
            <a:xfrm>
              <a:off x="6138925" y="4233793"/>
              <a:ext cx="1" cy="46691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63" name="正方形/長方形 62"/>
            <p:cNvSpPr/>
            <p:nvPr/>
          </p:nvSpPr>
          <p:spPr>
            <a:xfrm>
              <a:off x="2771800" y="1772816"/>
              <a:ext cx="788045" cy="347960"/>
            </a:xfrm>
            <a:prstGeom prst="rect">
              <a:avLst/>
            </a:prstGeom>
            <a:solidFill>
              <a:srgbClr val="99CC00"/>
            </a:solidFill>
            <a:ln>
              <a:solidFill>
                <a:srgbClr val="99CC00"/>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dirty="0"/>
                <a:t>学生</a:t>
              </a:r>
            </a:p>
          </p:txBody>
        </p:sp>
        <p:sp>
          <p:nvSpPr>
            <p:cNvPr id="64" name="正方形/長方形 63"/>
            <p:cNvSpPr/>
            <p:nvPr/>
          </p:nvSpPr>
          <p:spPr>
            <a:xfrm>
              <a:off x="6084168" y="1772816"/>
              <a:ext cx="1497724" cy="347960"/>
            </a:xfrm>
            <a:prstGeom prst="rect">
              <a:avLst/>
            </a:prstGeom>
            <a:solidFill>
              <a:srgbClr val="009999"/>
            </a:solidFill>
            <a:ln>
              <a:solidFill>
                <a:srgbClr val="009999"/>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dirty="0"/>
                <a:t>大学システム</a:t>
              </a:r>
              <a:endParaRPr kumimoji="1" lang="ja-JP" altLang="en-US" dirty="0"/>
            </a:p>
          </p:txBody>
        </p:sp>
        <p:sp>
          <p:nvSpPr>
            <p:cNvPr id="65" name="円/楕円 64"/>
            <p:cNvSpPr/>
            <p:nvPr/>
          </p:nvSpPr>
          <p:spPr>
            <a:xfrm>
              <a:off x="3446889" y="1315766"/>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A</a:t>
              </a:r>
            </a:p>
          </p:txBody>
        </p:sp>
        <p:grpSp>
          <p:nvGrpSpPr>
            <p:cNvPr id="66" name="図形グループ 65"/>
            <p:cNvGrpSpPr/>
            <p:nvPr/>
          </p:nvGrpSpPr>
          <p:grpSpPr>
            <a:xfrm>
              <a:off x="2915816" y="2132856"/>
              <a:ext cx="1860565" cy="3890206"/>
              <a:chOff x="5056891" y="2078386"/>
              <a:chExt cx="1860565" cy="3890206"/>
            </a:xfrm>
          </p:grpSpPr>
          <p:sp>
            <p:nvSpPr>
              <p:cNvPr id="67" name="下矢印 66"/>
              <p:cNvSpPr/>
              <p:nvPr/>
            </p:nvSpPr>
            <p:spPr>
              <a:xfrm>
                <a:off x="5399229" y="3067446"/>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分析</a:t>
                </a:r>
              </a:p>
            </p:txBody>
          </p:sp>
          <p:sp>
            <p:nvSpPr>
              <p:cNvPr id="68" name="角丸四角形 67"/>
              <p:cNvSpPr/>
              <p:nvPr/>
            </p:nvSpPr>
            <p:spPr>
              <a:xfrm>
                <a:off x="5107707" y="2243486"/>
                <a:ext cx="1793874" cy="761999"/>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dirty="0"/>
                  <a:t>    </a:t>
                </a:r>
                <a:r>
                  <a:rPr kumimoji="1" lang="ja-JP" altLang="en-US" dirty="0"/>
                  <a:t>アンケート</a:t>
                </a:r>
                <a:r>
                  <a:rPr kumimoji="1" lang="en-US" altLang="ja-JP" dirty="0"/>
                  <a:t>①</a:t>
                </a:r>
              </a:p>
              <a:p>
                <a:pPr algn="ctr"/>
                <a:r>
                  <a:rPr lang="ja-JP" altLang="en-US" sz="1200" dirty="0"/>
                  <a:t>筑波大学生</a:t>
                </a:r>
                <a:endParaRPr kumimoji="1" lang="ja-JP" altLang="en-US" sz="1200" dirty="0"/>
              </a:p>
            </p:txBody>
          </p:sp>
          <p:sp>
            <p:nvSpPr>
              <p:cNvPr id="69" name="角丸四角形 68"/>
              <p:cNvSpPr/>
              <p:nvPr/>
            </p:nvSpPr>
            <p:spPr>
              <a:xfrm>
                <a:off x="5107707" y="3611623"/>
                <a:ext cx="1809749" cy="593724"/>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r"/>
                <a:r>
                  <a:rPr kumimoji="1" lang="en-US" altLang="ja-JP" dirty="0"/>
                  <a:t>Communication</a:t>
                </a:r>
                <a:endParaRPr lang="en-US" altLang="ja-JP" dirty="0"/>
              </a:p>
              <a:p>
                <a:pPr algn="ctr"/>
                <a:r>
                  <a:rPr kumimoji="1" lang="en-US" altLang="ja-JP" dirty="0"/>
                  <a:t>Tool</a:t>
                </a:r>
                <a:r>
                  <a:rPr kumimoji="1" lang="ja-JP" altLang="en-US" dirty="0"/>
                  <a:t>　</a:t>
                </a:r>
                <a:r>
                  <a:rPr lang="ja-JP" altLang="en-US" sz="1200" dirty="0"/>
                  <a:t>作成</a:t>
                </a:r>
                <a:endParaRPr kumimoji="1" lang="en-US" altLang="ja-JP" sz="1600" dirty="0"/>
              </a:p>
            </p:txBody>
          </p:sp>
          <p:sp>
            <p:nvSpPr>
              <p:cNvPr id="70" name="角丸四角形 69"/>
              <p:cNvSpPr/>
              <p:nvPr/>
            </p:nvSpPr>
            <p:spPr>
              <a:xfrm>
                <a:off x="5107707" y="4672265"/>
                <a:ext cx="1809749" cy="761999"/>
              </a:xfrm>
              <a:prstGeom prst="roundRect">
                <a:avLst/>
              </a:prstGeom>
              <a:solidFill>
                <a:srgbClr val="F29926"/>
              </a:solidFill>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en-US" altLang="ja-JP" dirty="0"/>
                  <a:t>    </a:t>
                </a:r>
                <a:r>
                  <a:rPr lang="ja-JP" altLang="en-US" dirty="0"/>
                  <a:t>アンケート</a:t>
                </a:r>
                <a:r>
                  <a:rPr lang="en-US" altLang="ja-JP" dirty="0"/>
                  <a:t>②</a:t>
                </a:r>
              </a:p>
              <a:p>
                <a:pPr algn="ctr"/>
                <a:r>
                  <a:rPr lang="ja-JP" altLang="en-US" sz="1200" dirty="0"/>
                  <a:t>筑波大学生</a:t>
                </a:r>
                <a:endParaRPr lang="en-US" altLang="ja-JP" sz="1200" dirty="0"/>
              </a:p>
              <a:p>
                <a:pPr algn="ctr"/>
                <a:r>
                  <a:rPr kumimoji="1" lang="en-US" altLang="ja-JP" sz="1200" dirty="0"/>
                  <a:t>Communication Tool</a:t>
                </a:r>
                <a:r>
                  <a:rPr kumimoji="1" lang="ja-JP" altLang="en-US" sz="1200" dirty="0"/>
                  <a:t>実験</a:t>
                </a:r>
              </a:p>
            </p:txBody>
          </p:sp>
          <p:sp>
            <p:nvSpPr>
              <p:cNvPr id="71" name="下矢印 70"/>
              <p:cNvSpPr/>
              <p:nvPr/>
            </p:nvSpPr>
            <p:spPr>
              <a:xfrm>
                <a:off x="5399229" y="5495229"/>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分析</a:t>
                </a:r>
              </a:p>
            </p:txBody>
          </p:sp>
          <p:cxnSp>
            <p:nvCxnSpPr>
              <p:cNvPr id="72" name="直線矢印コネクタ 71"/>
              <p:cNvCxnSpPr>
                <a:stCxn id="69" idx="2"/>
                <a:endCxn id="70" idx="0"/>
              </p:cNvCxnSpPr>
              <p:nvPr/>
            </p:nvCxnSpPr>
            <p:spPr>
              <a:xfrm>
                <a:off x="6012582" y="4205347"/>
                <a:ext cx="0" cy="46691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73" name="円/楕円 72"/>
              <p:cNvSpPr/>
              <p:nvPr/>
            </p:nvSpPr>
            <p:spPr>
              <a:xfrm>
                <a:off x="5064355" y="2078386"/>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B</a:t>
                </a:r>
              </a:p>
            </p:txBody>
          </p:sp>
          <p:sp>
            <p:nvSpPr>
              <p:cNvPr id="74" name="円/楕円 73"/>
              <p:cNvSpPr/>
              <p:nvPr/>
            </p:nvSpPr>
            <p:spPr>
              <a:xfrm>
                <a:off x="5064355" y="3354037"/>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D</a:t>
                </a:r>
              </a:p>
            </p:txBody>
          </p:sp>
          <p:sp>
            <p:nvSpPr>
              <p:cNvPr id="75" name="円/楕円 74"/>
              <p:cNvSpPr/>
              <p:nvPr/>
            </p:nvSpPr>
            <p:spPr>
              <a:xfrm>
                <a:off x="5056891" y="4559582"/>
                <a:ext cx="517818" cy="373543"/>
              </a:xfrm>
              <a:prstGeom prst="ellipse">
                <a:avLst/>
              </a:prstGeom>
              <a:solidFill>
                <a:srgbClr val="F29926"/>
              </a:solidFill>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F</a:t>
                </a:r>
              </a:p>
            </p:txBody>
          </p:sp>
        </p:grpSp>
      </p:grpSp>
    </p:spTree>
    <p:extLst>
      <p:ext uri="{BB962C8B-B14F-4D97-AF65-F5344CB8AC3E}">
        <p14:creationId xmlns:p14="http://schemas.microsoft.com/office/powerpoint/2010/main" val="2079698168"/>
      </p:ext>
    </p:extLst>
  </p:cSld>
  <p:clrMapOvr>
    <a:masterClrMapping/>
  </p:clrMapOvr>
  <p:transition xmlns:p14="http://schemas.microsoft.com/office/powerpoint/2010/main" spd="slow" advTm="8541"/>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今後の方針</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57</a:t>
            </a:fld>
            <a:endParaRPr lang="en-US" altLang="ja-JP" dirty="0"/>
          </a:p>
        </p:txBody>
      </p:sp>
      <p:sp>
        <p:nvSpPr>
          <p:cNvPr id="9" name="テキスト ボックス 8"/>
          <p:cNvSpPr txBox="1"/>
          <p:nvPr/>
        </p:nvSpPr>
        <p:spPr>
          <a:xfrm>
            <a:off x="250852" y="1686878"/>
            <a:ext cx="2212465" cy="461665"/>
          </a:xfrm>
          <a:prstGeom prst="rect">
            <a:avLst/>
          </a:prstGeom>
          <a:noFill/>
          <a:ln>
            <a:solidFill>
              <a:srgbClr val="E1950C"/>
            </a:solidFill>
          </a:ln>
        </p:spPr>
        <p:txBody>
          <a:bodyPr wrap="none" rtlCol="0">
            <a:spAutoFit/>
          </a:bodyPr>
          <a:lstStyle/>
          <a:p>
            <a:r>
              <a:rPr kumimoji="1" lang="en-US" altLang="ja-JP" sz="2400" b="1" dirty="0"/>
              <a:t>F</a:t>
            </a:r>
            <a:r>
              <a:rPr kumimoji="1" lang="ja-JP" altLang="en-US" sz="2400" b="1" dirty="0"/>
              <a:t>　アンケート②</a:t>
            </a:r>
          </a:p>
        </p:txBody>
      </p:sp>
      <p:pic>
        <p:nvPicPr>
          <p:cNvPr id="4" name="グラフィックス 3" descr="紙"/>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757358" y="3155623"/>
            <a:ext cx="914400" cy="914400"/>
          </a:xfrm>
          <a:prstGeom prst="rect">
            <a:avLst/>
          </a:prstGeom>
        </p:spPr>
      </p:pic>
      <p:sp>
        <p:nvSpPr>
          <p:cNvPr id="2" name="テキスト ボックス 1"/>
          <p:cNvSpPr txBox="1"/>
          <p:nvPr/>
        </p:nvSpPr>
        <p:spPr>
          <a:xfrm>
            <a:off x="181148" y="2356294"/>
            <a:ext cx="2149948" cy="400110"/>
          </a:xfrm>
          <a:prstGeom prst="rect">
            <a:avLst/>
          </a:prstGeom>
          <a:noFill/>
        </p:spPr>
        <p:txBody>
          <a:bodyPr wrap="none" rtlCol="0">
            <a:spAutoFit/>
          </a:bodyPr>
          <a:lstStyle/>
          <a:p>
            <a:r>
              <a:rPr kumimoji="1" lang="en-US" altLang="ja-JP" sz="2000" dirty="0"/>
              <a:t>【</a:t>
            </a:r>
            <a:r>
              <a:rPr kumimoji="1" lang="ja-JP" altLang="en-US" sz="2000" dirty="0"/>
              <a:t>方法</a:t>
            </a:r>
            <a:r>
              <a:rPr kumimoji="1" lang="en-US" altLang="ja-JP" sz="2000" dirty="0"/>
              <a:t>】</a:t>
            </a:r>
            <a:r>
              <a:rPr kumimoji="1" lang="ja-JP" altLang="en-US" sz="2000" dirty="0"/>
              <a:t>　</a:t>
            </a:r>
            <a:r>
              <a:rPr kumimoji="1" lang="ja-JP" altLang="en-US" sz="2000" b="1" dirty="0"/>
              <a:t>対照実験</a:t>
            </a:r>
            <a:endParaRPr kumimoji="1" lang="en-US" altLang="ja-JP" sz="2000" b="1" dirty="0"/>
          </a:p>
        </p:txBody>
      </p:sp>
      <p:pic>
        <p:nvPicPr>
          <p:cNvPr id="6" name="グラフィックス 5" descr="ドキュメント"/>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2554480" y="3155623"/>
            <a:ext cx="914400" cy="914400"/>
          </a:xfrm>
          <a:prstGeom prst="rect">
            <a:avLst/>
          </a:prstGeom>
        </p:spPr>
      </p:pic>
      <p:pic>
        <p:nvPicPr>
          <p:cNvPr id="8" name="グラフィックス 7" descr="クリップ"/>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3177888" y="3088267"/>
            <a:ext cx="313592" cy="313592"/>
          </a:xfrm>
          <a:prstGeom prst="rect">
            <a:avLst/>
          </a:prstGeom>
        </p:spPr>
      </p:pic>
      <p:sp>
        <p:nvSpPr>
          <p:cNvPr id="43" name="テキスト ボックス 42"/>
          <p:cNvSpPr txBox="1"/>
          <p:nvPr/>
        </p:nvSpPr>
        <p:spPr>
          <a:xfrm>
            <a:off x="773571" y="2801192"/>
            <a:ext cx="877163" cy="369332"/>
          </a:xfrm>
          <a:prstGeom prst="rect">
            <a:avLst/>
          </a:prstGeom>
          <a:noFill/>
        </p:spPr>
        <p:txBody>
          <a:bodyPr wrap="none" rtlCol="0">
            <a:spAutoFit/>
          </a:bodyPr>
          <a:lstStyle/>
          <a:p>
            <a:r>
              <a:rPr kumimoji="1" lang="en-US" altLang="ja-JP" dirty="0"/>
              <a:t>CT</a:t>
            </a:r>
            <a:r>
              <a:rPr lang="ja-JP" altLang="en-US" dirty="0"/>
              <a:t>なし</a:t>
            </a:r>
            <a:endParaRPr kumimoji="1" lang="ja-JP" altLang="en-US" dirty="0"/>
          </a:p>
        </p:txBody>
      </p:sp>
      <p:sp>
        <p:nvSpPr>
          <p:cNvPr id="46" name="テキスト ボックス 45"/>
          <p:cNvSpPr txBox="1"/>
          <p:nvPr/>
        </p:nvSpPr>
        <p:spPr>
          <a:xfrm>
            <a:off x="2643775" y="2801192"/>
            <a:ext cx="881973" cy="369332"/>
          </a:xfrm>
          <a:prstGeom prst="rect">
            <a:avLst/>
          </a:prstGeom>
          <a:noFill/>
        </p:spPr>
        <p:txBody>
          <a:bodyPr wrap="none" rtlCol="0">
            <a:spAutoFit/>
          </a:bodyPr>
          <a:lstStyle/>
          <a:p>
            <a:r>
              <a:rPr kumimoji="1" lang="en-US" altLang="ja-JP" dirty="0"/>
              <a:t>CT</a:t>
            </a:r>
            <a:r>
              <a:rPr kumimoji="1" lang="ja-JP" altLang="en-US" dirty="0"/>
              <a:t>あり</a:t>
            </a:r>
          </a:p>
        </p:txBody>
      </p:sp>
      <p:sp>
        <p:nvSpPr>
          <p:cNvPr id="48" name="テキスト ボックス 47"/>
          <p:cNvSpPr txBox="1"/>
          <p:nvPr/>
        </p:nvSpPr>
        <p:spPr>
          <a:xfrm>
            <a:off x="583549" y="4191418"/>
            <a:ext cx="3259399" cy="466072"/>
          </a:xfrm>
          <a:prstGeom prst="rect">
            <a:avLst/>
          </a:prstGeom>
          <a:solidFill>
            <a:srgbClr val="FFCC99"/>
          </a:solidFill>
        </p:spPr>
        <p:txBody>
          <a:bodyPr wrap="square" rtlCol="0">
            <a:spAutoFit/>
          </a:bodyPr>
          <a:lstStyle/>
          <a:p>
            <a:pPr algn="ctr"/>
            <a:r>
              <a:rPr kumimoji="1" lang="ja-JP" altLang="en-US" sz="2400" b="1" dirty="0"/>
              <a:t>ランダムに配布</a:t>
            </a:r>
          </a:p>
        </p:txBody>
      </p:sp>
      <p:sp>
        <p:nvSpPr>
          <p:cNvPr id="49" name="矢印: 下 48"/>
          <p:cNvSpPr/>
          <p:nvPr/>
        </p:nvSpPr>
        <p:spPr>
          <a:xfrm>
            <a:off x="2073700" y="4821003"/>
            <a:ext cx="279096" cy="317456"/>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50" name="テキスト ボックス 49"/>
          <p:cNvSpPr txBox="1"/>
          <p:nvPr/>
        </p:nvSpPr>
        <p:spPr>
          <a:xfrm>
            <a:off x="633328" y="5299642"/>
            <a:ext cx="3159839" cy="830997"/>
          </a:xfrm>
          <a:prstGeom prst="rect">
            <a:avLst/>
          </a:prstGeom>
          <a:noFill/>
        </p:spPr>
        <p:txBody>
          <a:bodyPr wrap="none" rtlCol="0">
            <a:spAutoFit/>
          </a:bodyPr>
          <a:lstStyle/>
          <a:p>
            <a:pPr algn="ctr"/>
            <a:r>
              <a:rPr kumimoji="1" lang="ja-JP" altLang="en-US" sz="2400" dirty="0"/>
              <a:t>集計後</a:t>
            </a:r>
            <a:endParaRPr kumimoji="1" lang="en-US" altLang="ja-JP" sz="2400" dirty="0"/>
          </a:p>
          <a:p>
            <a:pPr algn="ctr"/>
            <a:r>
              <a:rPr lang="ja-JP" altLang="en-US" sz="2400" u="sng" dirty="0"/>
              <a:t>実験群</a:t>
            </a:r>
            <a:r>
              <a:rPr lang="ja-JP" altLang="en-US" sz="2400" dirty="0"/>
              <a:t>と</a:t>
            </a:r>
            <a:r>
              <a:rPr lang="ja-JP" altLang="en-US" sz="2400" u="sng" dirty="0"/>
              <a:t>統制群</a:t>
            </a:r>
            <a:r>
              <a:rPr lang="ja-JP" altLang="en-US" sz="2400" dirty="0"/>
              <a:t>で比較</a:t>
            </a:r>
            <a:endParaRPr kumimoji="1" lang="ja-JP" altLang="en-US" sz="2400" dirty="0"/>
          </a:p>
        </p:txBody>
      </p:sp>
      <p:grpSp>
        <p:nvGrpSpPr>
          <p:cNvPr id="51" name="図形グループ 50"/>
          <p:cNvGrpSpPr/>
          <p:nvPr/>
        </p:nvGrpSpPr>
        <p:grpSpPr>
          <a:xfrm>
            <a:off x="4027694" y="1269000"/>
            <a:ext cx="5044306" cy="5238707"/>
            <a:chOff x="2555776" y="1268760"/>
            <a:chExt cx="5044306" cy="5238707"/>
          </a:xfrm>
        </p:grpSpPr>
        <p:sp>
          <p:nvSpPr>
            <p:cNvPr id="52" name="正方形/長方形 51"/>
            <p:cNvSpPr/>
            <p:nvPr/>
          </p:nvSpPr>
          <p:spPr>
            <a:xfrm>
              <a:off x="2901838" y="1959970"/>
              <a:ext cx="2062994" cy="3871520"/>
            </a:xfrm>
            <a:prstGeom prst="rect">
              <a:avLst/>
            </a:prstGeom>
            <a:solidFill>
              <a:srgbClr val="99CC00"/>
            </a:solidFill>
            <a:ln>
              <a:solidFill>
                <a:srgbClr val="99CC00"/>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kumimoji="1" lang="ja-JP" altLang="en-US"/>
            </a:p>
          </p:txBody>
        </p:sp>
        <p:sp>
          <p:nvSpPr>
            <p:cNvPr id="53" name="正方形/長方形 52"/>
            <p:cNvSpPr/>
            <p:nvPr/>
          </p:nvSpPr>
          <p:spPr>
            <a:xfrm>
              <a:off x="5056891" y="1959970"/>
              <a:ext cx="2062994" cy="3871520"/>
            </a:xfrm>
            <a:prstGeom prst="rect">
              <a:avLst/>
            </a:prstGeom>
            <a:solidFill>
              <a:srgbClr val="009999"/>
            </a:solidFill>
            <a:ln>
              <a:solidFill>
                <a:srgbClr val="009999"/>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kumimoji="1" lang="ja-JP" altLang="en-US"/>
            </a:p>
          </p:txBody>
        </p:sp>
        <p:cxnSp>
          <p:nvCxnSpPr>
            <p:cNvPr id="54" name="直線コネクタ 53"/>
            <p:cNvCxnSpPr/>
            <p:nvPr/>
          </p:nvCxnSpPr>
          <p:spPr>
            <a:xfrm>
              <a:off x="2627784" y="5626016"/>
              <a:ext cx="4972298"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55" name="直線コネクタ 54"/>
            <p:cNvCxnSpPr/>
            <p:nvPr/>
          </p:nvCxnSpPr>
          <p:spPr>
            <a:xfrm>
              <a:off x="2555776" y="4482535"/>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56" name="直線コネクタ 55"/>
            <p:cNvCxnSpPr/>
            <p:nvPr/>
          </p:nvCxnSpPr>
          <p:spPr>
            <a:xfrm>
              <a:off x="2555776" y="3256023"/>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cxnSp>
          <p:nvCxnSpPr>
            <p:cNvPr id="57" name="直線コネクタ 56"/>
            <p:cNvCxnSpPr/>
            <p:nvPr/>
          </p:nvCxnSpPr>
          <p:spPr>
            <a:xfrm>
              <a:off x="2555776" y="2078386"/>
              <a:ext cx="5044306" cy="0"/>
            </a:xfrm>
            <a:prstGeom prst="line">
              <a:avLst/>
            </a:prstGeom>
            <a:ln w="38100" cmpd="sng">
              <a:solidFill>
                <a:schemeClr val="tx1">
                  <a:lumMod val="50000"/>
                  <a:lumOff val="50000"/>
                </a:schemeClr>
              </a:solidFill>
            </a:ln>
            <a:effectLst/>
          </p:spPr>
          <p:style>
            <a:lnRef idx="1">
              <a:schemeClr val="dk1"/>
            </a:lnRef>
            <a:fillRef idx="0">
              <a:schemeClr val="dk1"/>
            </a:fillRef>
            <a:effectRef idx="0">
              <a:schemeClr val="dk1"/>
            </a:effectRef>
            <a:fontRef idx="minor">
              <a:schemeClr val="tx1"/>
            </a:fontRef>
          </p:style>
        </p:cxnSp>
        <p:sp>
          <p:nvSpPr>
            <p:cNvPr id="58" name="角丸四角形 57"/>
            <p:cNvSpPr/>
            <p:nvPr/>
          </p:nvSpPr>
          <p:spPr>
            <a:xfrm>
              <a:off x="3059832" y="1268760"/>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a:t>既存研究レビュー</a:t>
              </a:r>
            </a:p>
          </p:txBody>
        </p:sp>
        <p:sp>
          <p:nvSpPr>
            <p:cNvPr id="59" name="角丸四角形 58"/>
            <p:cNvSpPr/>
            <p:nvPr/>
          </p:nvSpPr>
          <p:spPr>
            <a:xfrm>
              <a:off x="3103323" y="6045802"/>
              <a:ext cx="3810000" cy="461665"/>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a:t>考察・まとめ</a:t>
              </a:r>
            </a:p>
          </p:txBody>
        </p:sp>
        <p:grpSp>
          <p:nvGrpSpPr>
            <p:cNvPr id="60" name="図形グループ 59"/>
            <p:cNvGrpSpPr/>
            <p:nvPr/>
          </p:nvGrpSpPr>
          <p:grpSpPr>
            <a:xfrm>
              <a:off x="5076056" y="2132856"/>
              <a:ext cx="1967744" cy="3941392"/>
              <a:chOff x="2901838" y="2104410"/>
              <a:chExt cx="1967744" cy="3941392"/>
            </a:xfrm>
          </p:grpSpPr>
          <p:sp>
            <p:nvSpPr>
              <p:cNvPr id="79" name="角丸四角形 78"/>
              <p:cNvSpPr/>
              <p:nvPr/>
            </p:nvSpPr>
            <p:spPr>
              <a:xfrm>
                <a:off x="3059833" y="2243486"/>
                <a:ext cx="1809749" cy="761999"/>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ja-JP" altLang="en-US" sz="1600" dirty="0"/>
                  <a:t>インタビュー調</a:t>
                </a:r>
                <a:r>
                  <a:rPr kumimoji="1" lang="ja-JP" altLang="en-US" sz="1600" dirty="0"/>
                  <a:t>査</a:t>
                </a:r>
                <a:endParaRPr kumimoji="1" lang="en-US" altLang="ja-JP" sz="1600" dirty="0"/>
              </a:p>
              <a:p>
                <a:pPr algn="ctr"/>
                <a:r>
                  <a:rPr lang="ja-JP" altLang="en-US" sz="1000" dirty="0"/>
                  <a:t>ヤマト運輸本社・営業所・</a:t>
                </a:r>
                <a:endParaRPr lang="en-US" altLang="ja-JP" sz="1000" dirty="0"/>
              </a:p>
              <a:p>
                <a:pPr algn="ctr"/>
                <a:r>
                  <a:rPr lang="ja-JP" altLang="en-US" sz="1000" dirty="0"/>
                  <a:t>ドライバー・国交省・環境省・宇都宮大・筑波大　他</a:t>
                </a:r>
                <a:endParaRPr kumimoji="1" lang="ja-JP" altLang="en-US" sz="1000" dirty="0"/>
              </a:p>
            </p:txBody>
          </p:sp>
          <p:sp>
            <p:nvSpPr>
              <p:cNvPr id="80" name="角丸四角形 79"/>
              <p:cNvSpPr/>
              <p:nvPr/>
            </p:nvSpPr>
            <p:spPr>
              <a:xfrm>
                <a:off x="3059832" y="3611623"/>
                <a:ext cx="1809749" cy="593724"/>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kumimoji="1" lang="ja-JP" altLang="en-US" dirty="0"/>
                  <a:t>宅配ロッカー</a:t>
                </a:r>
                <a:endParaRPr kumimoji="1" lang="en-US" altLang="ja-JP" dirty="0"/>
              </a:p>
              <a:p>
                <a:pPr algn="ctr"/>
                <a:r>
                  <a:rPr lang="ja-JP" altLang="en-US" sz="1200" dirty="0"/>
                  <a:t>の設置検討</a:t>
                </a:r>
                <a:endParaRPr kumimoji="1" lang="ja-JP" altLang="en-US" sz="1200" dirty="0"/>
              </a:p>
            </p:txBody>
          </p:sp>
          <p:sp>
            <p:nvSpPr>
              <p:cNvPr id="81" name="角丸四角形 80"/>
              <p:cNvSpPr/>
              <p:nvPr/>
            </p:nvSpPr>
            <p:spPr>
              <a:xfrm>
                <a:off x="3059833" y="4672265"/>
                <a:ext cx="1809749" cy="761999"/>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ctr"/>
                <a:r>
                  <a:rPr kumimoji="1" lang="ja-JP" altLang="en-US" dirty="0"/>
                  <a:t>報告</a:t>
                </a:r>
                <a:endParaRPr kumimoji="1" lang="en-US" altLang="ja-JP" dirty="0"/>
              </a:p>
              <a:p>
                <a:pPr algn="ctr"/>
                <a:r>
                  <a:rPr lang="ja-JP" altLang="en-US" sz="1100" dirty="0"/>
                  <a:t>ヤマト運輸本社・営業所・国交省・環境省・筑波大学</a:t>
                </a:r>
                <a:endParaRPr lang="en-US" altLang="ja-JP" sz="1100" dirty="0"/>
              </a:p>
            </p:txBody>
          </p:sp>
          <p:cxnSp>
            <p:nvCxnSpPr>
              <p:cNvPr id="82" name="直線矢印コネクタ 81"/>
              <p:cNvCxnSpPr>
                <a:stCxn id="81" idx="2"/>
              </p:cNvCxnSpPr>
              <p:nvPr/>
            </p:nvCxnSpPr>
            <p:spPr>
              <a:xfrm>
                <a:off x="3964708" y="5434264"/>
                <a:ext cx="0" cy="61153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83" name="円/楕円 82"/>
              <p:cNvSpPr/>
              <p:nvPr/>
            </p:nvSpPr>
            <p:spPr>
              <a:xfrm>
                <a:off x="2901838" y="2104410"/>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C</a:t>
                </a:r>
              </a:p>
            </p:txBody>
          </p:sp>
          <p:sp>
            <p:nvSpPr>
              <p:cNvPr id="84" name="円/楕円 83"/>
              <p:cNvSpPr/>
              <p:nvPr/>
            </p:nvSpPr>
            <p:spPr>
              <a:xfrm>
                <a:off x="2901838" y="3354037"/>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E</a:t>
                </a:r>
              </a:p>
            </p:txBody>
          </p:sp>
          <p:sp>
            <p:nvSpPr>
              <p:cNvPr id="85" name="円/楕円 84"/>
              <p:cNvSpPr/>
              <p:nvPr/>
            </p:nvSpPr>
            <p:spPr>
              <a:xfrm>
                <a:off x="2918220" y="4559582"/>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G</a:t>
                </a:r>
              </a:p>
            </p:txBody>
          </p:sp>
        </p:grpSp>
        <p:cxnSp>
          <p:nvCxnSpPr>
            <p:cNvPr id="61" name="直線矢印コネクタ 60"/>
            <p:cNvCxnSpPr>
              <a:stCxn id="58" idx="2"/>
              <a:endCxn id="79" idx="0"/>
            </p:cNvCxnSpPr>
            <p:nvPr/>
          </p:nvCxnSpPr>
          <p:spPr>
            <a:xfrm>
              <a:off x="4964832" y="1730425"/>
              <a:ext cx="1174094" cy="541507"/>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2" name="直線矢印コネクタ 61"/>
            <p:cNvCxnSpPr>
              <a:stCxn id="58" idx="2"/>
              <a:endCxn id="71" idx="0"/>
            </p:cNvCxnSpPr>
            <p:nvPr/>
          </p:nvCxnSpPr>
          <p:spPr>
            <a:xfrm flipH="1">
              <a:off x="3863569" y="1730425"/>
              <a:ext cx="1101263" cy="567531"/>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3" name="直線矢印コネクタ 62"/>
            <p:cNvCxnSpPr>
              <a:stCxn id="79" idx="2"/>
              <a:endCxn id="80" idx="0"/>
            </p:cNvCxnSpPr>
            <p:nvPr/>
          </p:nvCxnSpPr>
          <p:spPr>
            <a:xfrm flipH="1">
              <a:off x="6138925" y="3033931"/>
              <a:ext cx="1" cy="60613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4" name="直線矢印コネクタ 63"/>
            <p:cNvCxnSpPr/>
            <p:nvPr/>
          </p:nvCxnSpPr>
          <p:spPr>
            <a:xfrm>
              <a:off x="4452552" y="3005485"/>
              <a:ext cx="1434521" cy="60613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5" name="直線矢印コネクタ 64"/>
            <p:cNvCxnSpPr>
              <a:stCxn id="80" idx="2"/>
              <a:endCxn id="81" idx="0"/>
            </p:cNvCxnSpPr>
            <p:nvPr/>
          </p:nvCxnSpPr>
          <p:spPr>
            <a:xfrm>
              <a:off x="6138925" y="4233793"/>
              <a:ext cx="1" cy="46691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2771800" y="1772816"/>
              <a:ext cx="788045" cy="347960"/>
            </a:xfrm>
            <a:prstGeom prst="rect">
              <a:avLst/>
            </a:prstGeom>
            <a:solidFill>
              <a:srgbClr val="99CC00"/>
            </a:solidFill>
            <a:ln>
              <a:solidFill>
                <a:srgbClr val="99CC00"/>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dirty="0"/>
                <a:t>学生</a:t>
              </a:r>
            </a:p>
          </p:txBody>
        </p:sp>
        <p:sp>
          <p:nvSpPr>
            <p:cNvPr id="67" name="正方形/長方形 66"/>
            <p:cNvSpPr/>
            <p:nvPr/>
          </p:nvSpPr>
          <p:spPr>
            <a:xfrm>
              <a:off x="6084168" y="1772816"/>
              <a:ext cx="1497724" cy="347960"/>
            </a:xfrm>
            <a:prstGeom prst="rect">
              <a:avLst/>
            </a:prstGeom>
            <a:solidFill>
              <a:srgbClr val="009999"/>
            </a:solidFill>
            <a:ln>
              <a:solidFill>
                <a:srgbClr val="009999"/>
              </a:solidFill>
            </a:ln>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dirty="0"/>
                <a:t>大学システム</a:t>
              </a:r>
              <a:endParaRPr kumimoji="1" lang="ja-JP" altLang="en-US" dirty="0"/>
            </a:p>
          </p:txBody>
        </p:sp>
        <p:sp>
          <p:nvSpPr>
            <p:cNvPr id="68" name="円/楕円 67"/>
            <p:cNvSpPr/>
            <p:nvPr/>
          </p:nvSpPr>
          <p:spPr>
            <a:xfrm>
              <a:off x="3446889" y="1315766"/>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A</a:t>
              </a:r>
            </a:p>
          </p:txBody>
        </p:sp>
        <p:grpSp>
          <p:nvGrpSpPr>
            <p:cNvPr id="69" name="図形グループ 68"/>
            <p:cNvGrpSpPr/>
            <p:nvPr/>
          </p:nvGrpSpPr>
          <p:grpSpPr>
            <a:xfrm>
              <a:off x="2915816" y="2132856"/>
              <a:ext cx="1860565" cy="3890206"/>
              <a:chOff x="5056891" y="2078386"/>
              <a:chExt cx="1860565" cy="3890206"/>
            </a:xfrm>
          </p:grpSpPr>
          <p:sp>
            <p:nvSpPr>
              <p:cNvPr id="70" name="下矢印 69"/>
              <p:cNvSpPr/>
              <p:nvPr/>
            </p:nvSpPr>
            <p:spPr>
              <a:xfrm>
                <a:off x="5399229" y="3067446"/>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分析</a:t>
                </a:r>
              </a:p>
            </p:txBody>
          </p:sp>
          <p:sp>
            <p:nvSpPr>
              <p:cNvPr id="71" name="角丸四角形 70"/>
              <p:cNvSpPr/>
              <p:nvPr/>
            </p:nvSpPr>
            <p:spPr>
              <a:xfrm>
                <a:off x="5107707" y="2243486"/>
                <a:ext cx="1793874" cy="761999"/>
              </a:xfrm>
              <a:prstGeom prst="roundRect">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dirty="0"/>
                  <a:t>    </a:t>
                </a:r>
                <a:r>
                  <a:rPr kumimoji="1" lang="ja-JP" altLang="en-US" dirty="0"/>
                  <a:t>アンケート</a:t>
                </a:r>
                <a:r>
                  <a:rPr kumimoji="1" lang="en-US" altLang="ja-JP" dirty="0"/>
                  <a:t>①</a:t>
                </a:r>
              </a:p>
              <a:p>
                <a:pPr algn="ctr"/>
                <a:r>
                  <a:rPr lang="ja-JP" altLang="en-US" sz="1200" dirty="0"/>
                  <a:t>筑波大学生</a:t>
                </a:r>
                <a:endParaRPr kumimoji="1" lang="ja-JP" altLang="en-US" sz="1200" dirty="0"/>
              </a:p>
            </p:txBody>
          </p:sp>
          <p:sp>
            <p:nvSpPr>
              <p:cNvPr id="72" name="角丸四角形 71"/>
              <p:cNvSpPr/>
              <p:nvPr/>
            </p:nvSpPr>
            <p:spPr>
              <a:xfrm>
                <a:off x="5107707" y="3611623"/>
                <a:ext cx="1809749" cy="593724"/>
              </a:xfrm>
              <a:prstGeom prst="roundRect">
                <a:avLst/>
              </a:prstGeom>
              <a:effectLst/>
            </p:spPr>
            <p:style>
              <a:lnRef idx="2">
                <a:schemeClr val="dk1"/>
              </a:lnRef>
              <a:fillRef idx="1">
                <a:schemeClr val="lt1"/>
              </a:fillRef>
              <a:effectRef idx="0">
                <a:schemeClr val="dk1"/>
              </a:effectRef>
              <a:fontRef idx="minor">
                <a:schemeClr val="dk1"/>
              </a:fontRef>
            </p:style>
            <p:txBody>
              <a:bodyPr lIns="0" rIns="0" rtlCol="0" anchor="ctr"/>
              <a:lstStyle/>
              <a:p>
                <a:pPr algn="r"/>
                <a:r>
                  <a:rPr kumimoji="1" lang="en-US" altLang="ja-JP" dirty="0"/>
                  <a:t>Communication</a:t>
                </a:r>
                <a:endParaRPr lang="en-US" altLang="ja-JP" dirty="0"/>
              </a:p>
              <a:p>
                <a:pPr algn="ctr"/>
                <a:r>
                  <a:rPr kumimoji="1" lang="en-US" altLang="ja-JP" dirty="0"/>
                  <a:t>Tool</a:t>
                </a:r>
                <a:r>
                  <a:rPr kumimoji="1" lang="ja-JP" altLang="en-US" dirty="0"/>
                  <a:t>　</a:t>
                </a:r>
                <a:r>
                  <a:rPr lang="ja-JP" altLang="en-US" sz="1200" dirty="0"/>
                  <a:t>作成</a:t>
                </a:r>
                <a:endParaRPr kumimoji="1" lang="en-US" altLang="ja-JP" sz="1600" dirty="0"/>
              </a:p>
            </p:txBody>
          </p:sp>
          <p:sp>
            <p:nvSpPr>
              <p:cNvPr id="73" name="角丸四角形 72"/>
              <p:cNvSpPr/>
              <p:nvPr/>
            </p:nvSpPr>
            <p:spPr>
              <a:xfrm>
                <a:off x="5107707" y="4672265"/>
                <a:ext cx="1809749" cy="761999"/>
              </a:xfrm>
              <a:prstGeom prst="roundRect">
                <a:avLst/>
              </a:prstGeom>
              <a:solidFill>
                <a:srgbClr val="F29926"/>
              </a:solidFill>
              <a:effectLst/>
            </p:spPr>
            <p:style>
              <a:lnRef idx="2">
                <a:schemeClr val="dk1"/>
              </a:lnRef>
              <a:fillRef idx="1">
                <a:schemeClr val="lt1"/>
              </a:fillRef>
              <a:effectRef idx="0">
                <a:schemeClr val="dk1"/>
              </a:effectRef>
              <a:fontRef idx="minor">
                <a:schemeClr val="dk1"/>
              </a:fontRef>
            </p:style>
            <p:txBody>
              <a:bodyPr lIns="0" rIns="0" rtlCol="0" anchor="ctr"/>
              <a:lstStyle/>
              <a:p>
                <a:pPr algn="r"/>
                <a:r>
                  <a:rPr lang="en-US" altLang="ja-JP" dirty="0"/>
                  <a:t>    </a:t>
                </a:r>
                <a:r>
                  <a:rPr lang="ja-JP" altLang="en-US" dirty="0"/>
                  <a:t>アンケート</a:t>
                </a:r>
                <a:r>
                  <a:rPr lang="en-US" altLang="ja-JP" dirty="0"/>
                  <a:t>②</a:t>
                </a:r>
              </a:p>
              <a:p>
                <a:pPr algn="ctr"/>
                <a:r>
                  <a:rPr lang="ja-JP" altLang="en-US" sz="1200" dirty="0"/>
                  <a:t>筑波大学生</a:t>
                </a:r>
                <a:endParaRPr lang="en-US" altLang="ja-JP" sz="1200" dirty="0"/>
              </a:p>
              <a:p>
                <a:pPr algn="ctr"/>
                <a:r>
                  <a:rPr kumimoji="1" lang="en-US" altLang="ja-JP" sz="1200" dirty="0"/>
                  <a:t>Communication Tool</a:t>
                </a:r>
                <a:r>
                  <a:rPr kumimoji="1" lang="ja-JP" altLang="en-US" sz="1200" dirty="0"/>
                  <a:t>実験</a:t>
                </a:r>
              </a:p>
            </p:txBody>
          </p:sp>
          <p:sp>
            <p:nvSpPr>
              <p:cNvPr id="74" name="下矢印 73"/>
              <p:cNvSpPr/>
              <p:nvPr/>
            </p:nvSpPr>
            <p:spPr>
              <a:xfrm>
                <a:off x="5399229" y="5495229"/>
                <a:ext cx="1293573" cy="473363"/>
              </a:xfrm>
              <a:prstGeom prst="downArrow">
                <a:avLst>
                  <a:gd name="adj1" fmla="val 85955"/>
                  <a:gd name="adj2" fmla="val 45122"/>
                </a:avLst>
              </a:prstGeom>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分析</a:t>
                </a:r>
              </a:p>
            </p:txBody>
          </p:sp>
          <p:cxnSp>
            <p:nvCxnSpPr>
              <p:cNvPr id="75" name="直線矢印コネクタ 74"/>
              <p:cNvCxnSpPr>
                <a:stCxn id="72" idx="2"/>
                <a:endCxn id="73" idx="0"/>
              </p:cNvCxnSpPr>
              <p:nvPr/>
            </p:nvCxnSpPr>
            <p:spPr>
              <a:xfrm>
                <a:off x="6012582" y="4205347"/>
                <a:ext cx="0" cy="466918"/>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76" name="円/楕円 75"/>
              <p:cNvSpPr/>
              <p:nvPr/>
            </p:nvSpPr>
            <p:spPr>
              <a:xfrm>
                <a:off x="5064355" y="2078386"/>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B</a:t>
                </a:r>
              </a:p>
            </p:txBody>
          </p:sp>
          <p:sp>
            <p:nvSpPr>
              <p:cNvPr id="77" name="円/楕円 76"/>
              <p:cNvSpPr/>
              <p:nvPr/>
            </p:nvSpPr>
            <p:spPr>
              <a:xfrm>
                <a:off x="5064355" y="3354037"/>
                <a:ext cx="517818" cy="373543"/>
              </a:xfrm>
              <a:prstGeom prst="ellipse">
                <a:avLst/>
              </a:prstGeom>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D</a:t>
                </a:r>
              </a:p>
            </p:txBody>
          </p:sp>
          <p:sp>
            <p:nvSpPr>
              <p:cNvPr id="78" name="円/楕円 77"/>
              <p:cNvSpPr/>
              <p:nvPr/>
            </p:nvSpPr>
            <p:spPr>
              <a:xfrm>
                <a:off x="5056891" y="4559582"/>
                <a:ext cx="517818" cy="373543"/>
              </a:xfrm>
              <a:prstGeom prst="ellipse">
                <a:avLst/>
              </a:prstGeom>
              <a:solidFill>
                <a:srgbClr val="F29926"/>
              </a:solidFill>
            </p:spPr>
            <p:style>
              <a:lnRef idx="2">
                <a:schemeClr val="dk1"/>
              </a:lnRef>
              <a:fillRef idx="1">
                <a:schemeClr val="lt1"/>
              </a:fillRef>
              <a:effectRef idx="0">
                <a:schemeClr val="dk1"/>
              </a:effectRef>
              <a:fontRef idx="minor">
                <a:schemeClr val="dk1"/>
              </a:fontRef>
            </p:style>
            <p:txBody>
              <a:bodyPr vert="horz" lIns="72000" tIns="0" rIns="72000" bIns="93600" rtlCol="0" anchor="ctr"/>
              <a:lstStyle/>
              <a:p>
                <a:pPr algn="ctr"/>
                <a:r>
                  <a:rPr lang="en-US" altLang="ja-JP" sz="2800" dirty="0">
                    <a:solidFill>
                      <a:srgbClr val="000000"/>
                    </a:solidFill>
                  </a:rPr>
                  <a:t>F</a:t>
                </a:r>
              </a:p>
            </p:txBody>
          </p:sp>
        </p:grpSp>
      </p:grpSp>
    </p:spTree>
    <p:extLst>
      <p:ext uri="{BB962C8B-B14F-4D97-AF65-F5344CB8AC3E}">
        <p14:creationId xmlns:p14="http://schemas.microsoft.com/office/powerpoint/2010/main" val="2911360581"/>
      </p:ext>
    </p:extLst>
  </p:cSld>
  <p:clrMapOvr>
    <a:masterClrMapping/>
  </p:clrMapOvr>
  <p:transition xmlns:p14="http://schemas.microsoft.com/office/powerpoint/2010/main" spd="slow" advTm="8541"/>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6" grpId="0"/>
      <p:bldP spid="48" grpId="0" animBg="1"/>
      <p:bldP spid="49" grpId="0" animBg="1"/>
      <p:bldP spid="50"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アンケート①</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xfrm>
            <a:off x="6552000" y="6309000"/>
            <a:ext cx="21336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58</a:t>
            </a:fld>
            <a:endParaRPr lang="en-US" altLang="ja-JP" dirty="0"/>
          </a:p>
        </p:txBody>
      </p:sp>
      <p:graphicFrame>
        <p:nvGraphicFramePr>
          <p:cNvPr id="2" name="表 1"/>
          <p:cNvGraphicFramePr>
            <a:graphicFrameLocks noGrp="1"/>
          </p:cNvGraphicFramePr>
          <p:nvPr>
            <p:extLst>
              <p:ext uri="{D42A27DB-BD31-4B8C-83A1-F6EECF244321}">
                <p14:modId xmlns:p14="http://schemas.microsoft.com/office/powerpoint/2010/main" val="2685718604"/>
              </p:ext>
            </p:extLst>
          </p:nvPr>
        </p:nvGraphicFramePr>
        <p:xfrm>
          <a:off x="399314" y="1430678"/>
          <a:ext cx="5144568" cy="4094816"/>
        </p:xfrm>
        <a:graphic>
          <a:graphicData uri="http://schemas.openxmlformats.org/drawingml/2006/table">
            <a:tbl>
              <a:tblPr firstRow="1" bandRow="1">
                <a:tableStyleId>{5940675A-B579-460E-94D1-54222C63F5DA}</a:tableStyleId>
              </a:tblPr>
              <a:tblGrid>
                <a:gridCol w="3524568">
                  <a:extLst>
                    <a:ext uri="{9D8B030D-6E8A-4147-A177-3AD203B41FA5}">
                      <a16:colId xmlns="" xmlns:a16="http://schemas.microsoft.com/office/drawing/2014/main" val="1647784525"/>
                    </a:ext>
                  </a:extLst>
                </a:gridCol>
                <a:gridCol w="540000">
                  <a:extLst>
                    <a:ext uri="{9D8B030D-6E8A-4147-A177-3AD203B41FA5}">
                      <a16:colId xmlns="" xmlns:a16="http://schemas.microsoft.com/office/drawing/2014/main" val="3808826084"/>
                    </a:ext>
                  </a:extLst>
                </a:gridCol>
                <a:gridCol w="540000">
                  <a:extLst>
                    <a:ext uri="{9D8B030D-6E8A-4147-A177-3AD203B41FA5}">
                      <a16:colId xmlns="" xmlns:a16="http://schemas.microsoft.com/office/drawing/2014/main" val="340103133"/>
                    </a:ext>
                  </a:extLst>
                </a:gridCol>
                <a:gridCol w="540000">
                  <a:extLst>
                    <a:ext uri="{9D8B030D-6E8A-4147-A177-3AD203B41FA5}">
                      <a16:colId xmlns="" xmlns:a16="http://schemas.microsoft.com/office/drawing/2014/main" val="2891966125"/>
                    </a:ext>
                  </a:extLst>
                </a:gridCol>
              </a:tblGrid>
              <a:tr h="406635">
                <a:tc>
                  <a:txBody>
                    <a:bodyPr/>
                    <a:lstStyle/>
                    <a:p>
                      <a:pPr algn="ctr"/>
                      <a:r>
                        <a:rPr kumimoji="1" lang="ja-JP" altLang="en-US" sz="2000" b="1" dirty="0"/>
                        <a:t>項目</a:t>
                      </a:r>
                      <a:endParaRPr kumimoji="1" lang="ja-JP" altLang="en-US" sz="2400" b="1" dirty="0"/>
                    </a:p>
                  </a:txBody>
                  <a:tcPr/>
                </a:tc>
                <a:tc gridSpan="3">
                  <a:txBody>
                    <a:bodyPr/>
                    <a:lstStyle/>
                    <a:p>
                      <a:pPr algn="ctr"/>
                      <a:r>
                        <a:rPr kumimoji="1" lang="ja-JP" altLang="en-US" sz="2000" b="1" dirty="0"/>
                        <a:t>目的</a:t>
                      </a:r>
                    </a:p>
                  </a:txBody>
                  <a:tcPr/>
                </a:tc>
                <a:tc hMerge="1">
                  <a:txBody>
                    <a:bodyPr/>
                    <a:lstStyle/>
                    <a:p>
                      <a:endParaRPr kumimoji="1" lang="ja-JP" altLang="en-US" dirty="0"/>
                    </a:p>
                  </a:txBody>
                  <a:tcPr/>
                </a:tc>
                <a:tc hMerge="1">
                  <a:txBody>
                    <a:bodyPr/>
                    <a:lstStyle/>
                    <a:p>
                      <a:endParaRPr kumimoji="1" lang="ja-JP" altLang="en-US" dirty="0"/>
                    </a:p>
                  </a:txBody>
                  <a:tcPr/>
                </a:tc>
                <a:extLst>
                  <a:ext uri="{0D108BD9-81ED-4DB2-BD59-A6C34878D82A}">
                    <a16:rowId xmlns="" xmlns:a16="http://schemas.microsoft.com/office/drawing/2014/main" val="4021847756"/>
                  </a:ext>
                </a:extLst>
              </a:tr>
              <a:tr h="526883">
                <a:tc>
                  <a:txBody>
                    <a:bodyPr/>
                    <a:lstStyle/>
                    <a:p>
                      <a:r>
                        <a:rPr kumimoji="1" lang="ja-JP" altLang="en-US" sz="2000" b="1" dirty="0"/>
                        <a:t>１．</a:t>
                      </a:r>
                      <a:r>
                        <a:rPr kumimoji="1" lang="ja-JP" altLang="en-US" sz="2000" b="1" dirty="0">
                          <a:solidFill>
                            <a:schemeClr val="tx1"/>
                          </a:solidFill>
                        </a:rPr>
                        <a:t>基礎情報</a:t>
                      </a:r>
                    </a:p>
                  </a:txBody>
                  <a:tcPr>
                    <a:no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039277964"/>
                  </a:ext>
                </a:extLst>
              </a:tr>
              <a:tr h="526883">
                <a:tc>
                  <a:txBody>
                    <a:bodyPr/>
                    <a:lstStyle/>
                    <a:p>
                      <a:r>
                        <a:rPr kumimoji="1" lang="ja-JP" altLang="en-US" sz="2000" b="1" dirty="0"/>
                        <a:t>２．宅配サービスについて</a:t>
                      </a:r>
                    </a:p>
                  </a:txBody>
                  <a:tcPr>
                    <a:solidFill>
                      <a:srgbClr val="FFB64B"/>
                    </a:solid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217114988"/>
                  </a:ext>
                </a:extLst>
              </a:tr>
              <a:tr h="526883">
                <a:tc>
                  <a:txBody>
                    <a:bodyPr/>
                    <a:lstStyle/>
                    <a:p>
                      <a:r>
                        <a:rPr kumimoji="1" lang="ja-JP" altLang="en-US" sz="2000" b="1" dirty="0"/>
                        <a:t>３．再配達について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015081433"/>
                  </a:ext>
                </a:extLst>
              </a:tr>
              <a:tr h="526883">
                <a:tc>
                  <a:txBody>
                    <a:bodyPr/>
                    <a:lstStyle/>
                    <a:p>
                      <a:r>
                        <a:rPr kumimoji="1" lang="ja-JP" altLang="en-US" sz="2000" b="1" dirty="0"/>
                        <a:t>４．再配達に対する意識</a:t>
                      </a:r>
                    </a:p>
                  </a:txBody>
                  <a:tcPr/>
                </a:tc>
                <a:tc>
                  <a:txBody>
                    <a:bodyPr/>
                    <a:lstStyle/>
                    <a:p>
                      <a:pPr algn="ctr"/>
                      <a:r>
                        <a:rPr kumimoji="1" lang="ja-JP" altLang="en-US" sz="2800" dirty="0"/>
                        <a:t>Ａ</a:t>
                      </a:r>
                    </a:p>
                  </a:txBody>
                  <a:tcPr>
                    <a:solidFill>
                      <a:srgbClr val="FF7963"/>
                    </a:solidFill>
                  </a:tcPr>
                </a:tc>
                <a:tc>
                  <a:txBody>
                    <a:bodyPr/>
                    <a:lstStyle/>
                    <a:p>
                      <a:pPr algn="ctr"/>
                      <a:endParaRPr kumimoji="1" lang="ja-JP" altLang="en-US" sz="2800" dirty="0"/>
                    </a:p>
                  </a:txBody>
                  <a:tcPr/>
                </a:tc>
                <a:tc>
                  <a:txBody>
                    <a:bodyPr/>
                    <a:lstStyle/>
                    <a:p>
                      <a:pPr algn="ctr"/>
                      <a:r>
                        <a:rPr kumimoji="1" lang="ja-JP" altLang="en-US" sz="2800" dirty="0"/>
                        <a:t>Ｃ</a:t>
                      </a:r>
                    </a:p>
                  </a:txBody>
                  <a:tcPr>
                    <a:solidFill>
                      <a:schemeClr val="accent1">
                        <a:lumMod val="75000"/>
                      </a:schemeClr>
                    </a:solidFill>
                  </a:tcPr>
                </a:tc>
                <a:extLst>
                  <a:ext uri="{0D108BD9-81ED-4DB2-BD59-A6C34878D82A}">
                    <a16:rowId xmlns="" xmlns:a16="http://schemas.microsoft.com/office/drawing/2014/main" val="10004"/>
                  </a:ext>
                </a:extLst>
              </a:tr>
              <a:tr h="526883">
                <a:tc>
                  <a:txBody>
                    <a:bodyPr/>
                    <a:lstStyle/>
                    <a:p>
                      <a:r>
                        <a:rPr kumimoji="1" lang="ja-JP" altLang="en-US" sz="2000" b="1" dirty="0"/>
                        <a:t>５．既存受取サービスについて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673840028"/>
                  </a:ext>
                </a:extLst>
              </a:tr>
              <a:tr h="526883">
                <a:tc>
                  <a:txBody>
                    <a:bodyPr/>
                    <a:lstStyle/>
                    <a:p>
                      <a:r>
                        <a:rPr kumimoji="1" lang="ja-JP" altLang="en-US" sz="2000" b="1" dirty="0"/>
                        <a:t>６．宅配ロッカーについて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endParaRPr kumimoji="1" lang="ja-JP" altLang="en-US" sz="2800" dirty="0"/>
                    </a:p>
                  </a:txBody>
                  <a:tcPr>
                    <a:noFill/>
                  </a:tcPr>
                </a:tc>
                <a:extLst>
                  <a:ext uri="{0D108BD9-81ED-4DB2-BD59-A6C34878D82A}">
                    <a16:rowId xmlns="" xmlns:a16="http://schemas.microsoft.com/office/drawing/2014/main" val="3982143793"/>
                  </a:ext>
                </a:extLst>
              </a:tr>
              <a:tr h="526883">
                <a:tc>
                  <a:txBody>
                    <a:bodyPr/>
                    <a:lstStyle/>
                    <a:p>
                      <a:r>
                        <a:rPr kumimoji="1" lang="ja-JP" altLang="en-US" sz="2000" b="1" dirty="0"/>
                        <a:t>７．サービスの効果について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4001959902"/>
                  </a:ext>
                </a:extLst>
              </a:tr>
            </a:tbl>
          </a:graphicData>
        </a:graphic>
      </p:graphicFrame>
      <p:sp>
        <p:nvSpPr>
          <p:cNvPr id="4" name="正方形/長方形 3"/>
          <p:cNvSpPr/>
          <p:nvPr/>
        </p:nvSpPr>
        <p:spPr>
          <a:xfrm>
            <a:off x="399314" y="5589000"/>
            <a:ext cx="5183687" cy="1015663"/>
          </a:xfrm>
          <a:prstGeom prst="rect">
            <a:avLst/>
          </a:prstGeom>
        </p:spPr>
        <p:txBody>
          <a:bodyPr wrap="square">
            <a:spAutoFit/>
          </a:bodyPr>
          <a:lstStyle/>
          <a:p>
            <a:r>
              <a:rPr lang="en-US" altLang="ja-JP" sz="2000" b="1" dirty="0"/>
              <a:t>A</a:t>
            </a:r>
            <a:r>
              <a:rPr lang="ja-JP" altLang="en-US" sz="2000" b="1" dirty="0"/>
              <a:t>：</a:t>
            </a:r>
            <a:r>
              <a:rPr lang="ja-JP" altLang="en-US" sz="2000" dirty="0"/>
              <a:t>学生の実態把握</a:t>
            </a:r>
            <a:endParaRPr lang="en-US" altLang="ja-JP" sz="2000" dirty="0"/>
          </a:p>
          <a:p>
            <a:r>
              <a:rPr lang="en-US" altLang="ja-JP" sz="2000" b="1" dirty="0"/>
              <a:t>B</a:t>
            </a:r>
            <a:r>
              <a:rPr lang="ja-JP" altLang="en-US" sz="2000" b="1" dirty="0"/>
              <a:t>：</a:t>
            </a:r>
            <a:r>
              <a:rPr lang="ja-JP" altLang="en-US" sz="2000" dirty="0"/>
              <a:t>新サービスへの活用</a:t>
            </a:r>
            <a:endParaRPr lang="en-US" altLang="ja-JP" sz="2000" dirty="0"/>
          </a:p>
          <a:p>
            <a:r>
              <a:rPr lang="en-US" altLang="ja-JP" sz="2000" b="1" dirty="0"/>
              <a:t>C</a:t>
            </a:r>
            <a:r>
              <a:rPr lang="ja-JP" altLang="en-US" sz="2000" b="1" dirty="0"/>
              <a:t>：</a:t>
            </a:r>
            <a:r>
              <a:rPr lang="ja-JP" altLang="en-US" sz="2000" dirty="0"/>
              <a:t>コミュニケーションツールへの活用</a:t>
            </a:r>
          </a:p>
        </p:txBody>
      </p:sp>
      <p:sp>
        <p:nvSpPr>
          <p:cNvPr id="6" name="吹き出し: 線 5"/>
          <p:cNvSpPr/>
          <p:nvPr/>
        </p:nvSpPr>
        <p:spPr>
          <a:xfrm>
            <a:off x="6012000" y="2242984"/>
            <a:ext cx="2520000" cy="1366016"/>
          </a:xfrm>
          <a:prstGeom prst="borderCallout1">
            <a:avLst>
              <a:gd name="adj1" fmla="val 26836"/>
              <a:gd name="adj2" fmla="val -1328"/>
              <a:gd name="adj3" fmla="val 27197"/>
              <a:gd name="adj4" fmla="val -18429"/>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2400" dirty="0"/>
              <a:t>・利用の有無</a:t>
            </a:r>
            <a:endParaRPr lang="en-US" altLang="ja-JP" sz="2400" dirty="0"/>
          </a:p>
          <a:p>
            <a:endParaRPr lang="en-US" altLang="ja-JP" sz="1200" dirty="0"/>
          </a:p>
          <a:p>
            <a:r>
              <a:rPr lang="ja-JP" altLang="en-US" sz="2400" dirty="0"/>
              <a:t>・利用頻度　</a:t>
            </a:r>
            <a:r>
              <a:rPr lang="ja-JP" altLang="en-US" sz="2000" dirty="0"/>
              <a:t>など</a:t>
            </a:r>
            <a:endParaRPr lang="ja-JP" altLang="en-US" sz="2400" dirty="0"/>
          </a:p>
        </p:txBody>
      </p:sp>
    </p:spTree>
    <p:extLst>
      <p:ext uri="{BB962C8B-B14F-4D97-AF65-F5344CB8AC3E}">
        <p14:creationId xmlns:p14="http://schemas.microsoft.com/office/powerpoint/2010/main" val="607327248"/>
      </p:ext>
    </p:extLst>
  </p:cSld>
  <p:clrMapOvr>
    <a:masterClrMapping/>
  </p:clrMapOvr>
  <p:transition xmlns:p14="http://schemas.microsoft.com/office/powerpoint/2010/main" spd="slow" advTm="8541"/>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アンケート①</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59</a:t>
            </a:fld>
            <a:endParaRPr lang="en-US" altLang="ja-JP" dirty="0"/>
          </a:p>
        </p:txBody>
      </p:sp>
      <p:sp>
        <p:nvSpPr>
          <p:cNvPr id="4" name="正方形/長方形 3"/>
          <p:cNvSpPr/>
          <p:nvPr/>
        </p:nvSpPr>
        <p:spPr>
          <a:xfrm>
            <a:off x="399314" y="5589000"/>
            <a:ext cx="5183687" cy="1015663"/>
          </a:xfrm>
          <a:prstGeom prst="rect">
            <a:avLst/>
          </a:prstGeom>
        </p:spPr>
        <p:txBody>
          <a:bodyPr wrap="square">
            <a:spAutoFit/>
          </a:bodyPr>
          <a:lstStyle/>
          <a:p>
            <a:r>
              <a:rPr lang="en-US" altLang="ja-JP" sz="2000" b="1" dirty="0"/>
              <a:t>A</a:t>
            </a:r>
            <a:r>
              <a:rPr lang="ja-JP" altLang="en-US" sz="2000" b="1" dirty="0"/>
              <a:t>：</a:t>
            </a:r>
            <a:r>
              <a:rPr lang="ja-JP" altLang="en-US" sz="2000" dirty="0"/>
              <a:t>学生の実態把握</a:t>
            </a:r>
            <a:endParaRPr lang="en-US" altLang="ja-JP" sz="2000" dirty="0"/>
          </a:p>
          <a:p>
            <a:r>
              <a:rPr lang="en-US" altLang="ja-JP" sz="2000" b="1" dirty="0"/>
              <a:t>B</a:t>
            </a:r>
            <a:r>
              <a:rPr lang="ja-JP" altLang="en-US" sz="2000" b="1" dirty="0"/>
              <a:t>：</a:t>
            </a:r>
            <a:r>
              <a:rPr lang="ja-JP" altLang="en-US" sz="2000" dirty="0"/>
              <a:t>新サービスへの活用</a:t>
            </a:r>
            <a:endParaRPr lang="en-US" altLang="ja-JP" sz="2000" dirty="0"/>
          </a:p>
          <a:p>
            <a:r>
              <a:rPr lang="en-US" altLang="ja-JP" sz="2000" b="1" dirty="0"/>
              <a:t>C</a:t>
            </a:r>
            <a:r>
              <a:rPr lang="ja-JP" altLang="en-US" sz="2000" b="1" dirty="0"/>
              <a:t>：</a:t>
            </a:r>
            <a:r>
              <a:rPr lang="ja-JP" altLang="en-US" sz="2000" dirty="0"/>
              <a:t>コミュニケーションツールへの活用</a:t>
            </a:r>
          </a:p>
        </p:txBody>
      </p:sp>
      <p:sp>
        <p:nvSpPr>
          <p:cNvPr id="6" name="吹き出し: 線 5"/>
          <p:cNvSpPr/>
          <p:nvPr/>
        </p:nvSpPr>
        <p:spPr>
          <a:xfrm>
            <a:off x="5832000" y="2169000"/>
            <a:ext cx="3132000" cy="2520000"/>
          </a:xfrm>
          <a:prstGeom prst="borderCallout1">
            <a:avLst>
              <a:gd name="adj1" fmla="val 40654"/>
              <a:gd name="adj2" fmla="val -262"/>
              <a:gd name="adj3" fmla="val 40602"/>
              <a:gd name="adj4" fmla="val -9346"/>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2400" dirty="0"/>
              <a:t>・再配達の経験、</a:t>
            </a:r>
            <a:endParaRPr lang="en-US" altLang="ja-JP" sz="2400" dirty="0"/>
          </a:p>
          <a:p>
            <a:r>
              <a:rPr lang="ja-JP" altLang="en-US" sz="2000" dirty="0"/>
              <a:t>　</a:t>
            </a:r>
            <a:r>
              <a:rPr lang="ja-JP" altLang="en-US" sz="2400" dirty="0"/>
              <a:t>割合とその理由</a:t>
            </a:r>
            <a:endParaRPr lang="en-US" altLang="ja-JP" sz="2400" dirty="0"/>
          </a:p>
          <a:p>
            <a:endParaRPr lang="en-US" altLang="ja-JP" sz="1200" dirty="0"/>
          </a:p>
          <a:p>
            <a:r>
              <a:rPr lang="ja-JP" altLang="en-US" sz="2400" dirty="0"/>
              <a:t>・時間指定の割合</a:t>
            </a:r>
            <a:endParaRPr lang="en-US" altLang="ja-JP" sz="2400" dirty="0"/>
          </a:p>
          <a:p>
            <a:endParaRPr lang="en-US" altLang="ja-JP" sz="1200" dirty="0"/>
          </a:p>
          <a:p>
            <a:r>
              <a:rPr lang="ja-JP" altLang="en-US" sz="2400" dirty="0"/>
              <a:t>・再配達に対する意識</a:t>
            </a:r>
            <a:endParaRPr lang="en-US" altLang="ja-JP" sz="2400" dirty="0"/>
          </a:p>
        </p:txBody>
      </p:sp>
      <p:graphicFrame>
        <p:nvGraphicFramePr>
          <p:cNvPr id="10" name="表 9"/>
          <p:cNvGraphicFramePr>
            <a:graphicFrameLocks noGrp="1"/>
          </p:cNvGraphicFramePr>
          <p:nvPr>
            <p:extLst>
              <p:ext uri="{D42A27DB-BD31-4B8C-83A1-F6EECF244321}">
                <p14:modId xmlns:p14="http://schemas.microsoft.com/office/powerpoint/2010/main" val="4042491607"/>
              </p:ext>
            </p:extLst>
          </p:nvPr>
        </p:nvGraphicFramePr>
        <p:xfrm>
          <a:off x="399314" y="1430678"/>
          <a:ext cx="5144568" cy="4094816"/>
        </p:xfrm>
        <a:graphic>
          <a:graphicData uri="http://schemas.openxmlformats.org/drawingml/2006/table">
            <a:tbl>
              <a:tblPr firstRow="1" bandRow="1">
                <a:tableStyleId>{5940675A-B579-460E-94D1-54222C63F5DA}</a:tableStyleId>
              </a:tblPr>
              <a:tblGrid>
                <a:gridCol w="3524568">
                  <a:extLst>
                    <a:ext uri="{9D8B030D-6E8A-4147-A177-3AD203B41FA5}">
                      <a16:colId xmlns="" xmlns:a16="http://schemas.microsoft.com/office/drawing/2014/main" val="1647784525"/>
                    </a:ext>
                  </a:extLst>
                </a:gridCol>
                <a:gridCol w="540000">
                  <a:extLst>
                    <a:ext uri="{9D8B030D-6E8A-4147-A177-3AD203B41FA5}">
                      <a16:colId xmlns="" xmlns:a16="http://schemas.microsoft.com/office/drawing/2014/main" val="3808826084"/>
                    </a:ext>
                  </a:extLst>
                </a:gridCol>
                <a:gridCol w="540000">
                  <a:extLst>
                    <a:ext uri="{9D8B030D-6E8A-4147-A177-3AD203B41FA5}">
                      <a16:colId xmlns="" xmlns:a16="http://schemas.microsoft.com/office/drawing/2014/main" val="340103133"/>
                    </a:ext>
                  </a:extLst>
                </a:gridCol>
                <a:gridCol w="540000">
                  <a:extLst>
                    <a:ext uri="{9D8B030D-6E8A-4147-A177-3AD203B41FA5}">
                      <a16:colId xmlns="" xmlns:a16="http://schemas.microsoft.com/office/drawing/2014/main" val="2891966125"/>
                    </a:ext>
                  </a:extLst>
                </a:gridCol>
              </a:tblGrid>
              <a:tr h="406635">
                <a:tc>
                  <a:txBody>
                    <a:bodyPr/>
                    <a:lstStyle/>
                    <a:p>
                      <a:pPr algn="ctr"/>
                      <a:r>
                        <a:rPr kumimoji="1" lang="ja-JP" altLang="en-US" sz="2000" b="1" dirty="0"/>
                        <a:t>項目</a:t>
                      </a:r>
                      <a:endParaRPr kumimoji="1" lang="ja-JP" altLang="en-US" sz="2400" b="1" dirty="0"/>
                    </a:p>
                  </a:txBody>
                  <a:tcPr/>
                </a:tc>
                <a:tc gridSpan="3">
                  <a:txBody>
                    <a:bodyPr/>
                    <a:lstStyle/>
                    <a:p>
                      <a:pPr algn="ctr"/>
                      <a:r>
                        <a:rPr kumimoji="1" lang="ja-JP" altLang="en-US" sz="2000" b="1" dirty="0"/>
                        <a:t>目的</a:t>
                      </a:r>
                    </a:p>
                  </a:txBody>
                  <a:tcPr/>
                </a:tc>
                <a:tc hMerge="1">
                  <a:txBody>
                    <a:bodyPr/>
                    <a:lstStyle/>
                    <a:p>
                      <a:endParaRPr kumimoji="1" lang="ja-JP" altLang="en-US" dirty="0"/>
                    </a:p>
                  </a:txBody>
                  <a:tcPr/>
                </a:tc>
                <a:tc hMerge="1">
                  <a:txBody>
                    <a:bodyPr/>
                    <a:lstStyle/>
                    <a:p>
                      <a:endParaRPr kumimoji="1" lang="ja-JP" altLang="en-US" dirty="0"/>
                    </a:p>
                  </a:txBody>
                  <a:tcPr/>
                </a:tc>
                <a:extLst>
                  <a:ext uri="{0D108BD9-81ED-4DB2-BD59-A6C34878D82A}">
                    <a16:rowId xmlns="" xmlns:a16="http://schemas.microsoft.com/office/drawing/2014/main" val="4021847756"/>
                  </a:ext>
                </a:extLst>
              </a:tr>
              <a:tr h="526883">
                <a:tc>
                  <a:txBody>
                    <a:bodyPr/>
                    <a:lstStyle/>
                    <a:p>
                      <a:r>
                        <a:rPr kumimoji="1" lang="ja-JP" altLang="en-US" sz="2000" b="1" dirty="0"/>
                        <a:t>１．</a:t>
                      </a:r>
                      <a:r>
                        <a:rPr kumimoji="1" lang="ja-JP" altLang="en-US" sz="2000" b="1" dirty="0">
                          <a:solidFill>
                            <a:schemeClr val="tx1"/>
                          </a:solidFill>
                        </a:rPr>
                        <a:t>基礎情報</a:t>
                      </a:r>
                    </a:p>
                  </a:txBody>
                  <a:tcPr>
                    <a:no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039277964"/>
                  </a:ext>
                </a:extLst>
              </a:tr>
              <a:tr h="526883">
                <a:tc>
                  <a:txBody>
                    <a:bodyPr/>
                    <a:lstStyle/>
                    <a:p>
                      <a:r>
                        <a:rPr kumimoji="1" lang="ja-JP" altLang="en-US" sz="2000" b="1" dirty="0"/>
                        <a:t>２．宅配サービスについて</a:t>
                      </a:r>
                    </a:p>
                  </a:txBody>
                  <a:tcPr>
                    <a:no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217114988"/>
                  </a:ext>
                </a:extLst>
              </a:tr>
              <a:tr h="526883">
                <a:tc>
                  <a:txBody>
                    <a:bodyPr/>
                    <a:lstStyle/>
                    <a:p>
                      <a:r>
                        <a:rPr kumimoji="1" lang="ja-JP" altLang="en-US" sz="2000" b="1" dirty="0"/>
                        <a:t>３．再配達について</a:t>
                      </a:r>
                    </a:p>
                  </a:txBody>
                  <a:tcPr>
                    <a:solidFill>
                      <a:srgbClr val="FFB64B"/>
                    </a:solid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015081433"/>
                  </a:ext>
                </a:extLst>
              </a:tr>
              <a:tr h="526883">
                <a:tc>
                  <a:txBody>
                    <a:bodyPr/>
                    <a:lstStyle/>
                    <a:p>
                      <a:r>
                        <a:rPr kumimoji="1" lang="ja-JP" altLang="en-US" sz="2000" b="1" dirty="0"/>
                        <a:t>４．再配達に対する意識</a:t>
                      </a:r>
                    </a:p>
                  </a:txBody>
                  <a:tcPr/>
                </a:tc>
                <a:tc>
                  <a:txBody>
                    <a:bodyPr/>
                    <a:lstStyle/>
                    <a:p>
                      <a:pPr algn="ctr"/>
                      <a:r>
                        <a:rPr kumimoji="1" lang="ja-JP" altLang="en-US" sz="2800" dirty="0"/>
                        <a:t>Ａ</a:t>
                      </a:r>
                    </a:p>
                  </a:txBody>
                  <a:tcPr>
                    <a:solidFill>
                      <a:srgbClr val="FF7963"/>
                    </a:solidFill>
                  </a:tcPr>
                </a:tc>
                <a:tc>
                  <a:txBody>
                    <a:bodyPr/>
                    <a:lstStyle/>
                    <a:p>
                      <a:pPr algn="ctr"/>
                      <a:endParaRPr kumimoji="1" lang="ja-JP" altLang="en-US" sz="2800" dirty="0"/>
                    </a:p>
                  </a:txBody>
                  <a:tcPr/>
                </a:tc>
                <a:tc>
                  <a:txBody>
                    <a:bodyPr/>
                    <a:lstStyle/>
                    <a:p>
                      <a:pPr algn="ctr"/>
                      <a:r>
                        <a:rPr kumimoji="1" lang="ja-JP" altLang="en-US" sz="2800" dirty="0"/>
                        <a:t>Ｃ</a:t>
                      </a:r>
                    </a:p>
                  </a:txBody>
                  <a:tcPr>
                    <a:solidFill>
                      <a:schemeClr val="accent1">
                        <a:lumMod val="75000"/>
                      </a:schemeClr>
                    </a:solidFill>
                  </a:tcPr>
                </a:tc>
                <a:extLst>
                  <a:ext uri="{0D108BD9-81ED-4DB2-BD59-A6C34878D82A}">
                    <a16:rowId xmlns="" xmlns:a16="http://schemas.microsoft.com/office/drawing/2014/main" val="10004"/>
                  </a:ext>
                </a:extLst>
              </a:tr>
              <a:tr h="526883">
                <a:tc>
                  <a:txBody>
                    <a:bodyPr/>
                    <a:lstStyle/>
                    <a:p>
                      <a:r>
                        <a:rPr kumimoji="1" lang="ja-JP" altLang="en-US" sz="2000" b="1" dirty="0"/>
                        <a:t>５．既存受取サービスについて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673840028"/>
                  </a:ext>
                </a:extLst>
              </a:tr>
              <a:tr h="526883">
                <a:tc>
                  <a:txBody>
                    <a:bodyPr/>
                    <a:lstStyle/>
                    <a:p>
                      <a:r>
                        <a:rPr kumimoji="1" lang="ja-JP" altLang="en-US" sz="2000" b="1" dirty="0"/>
                        <a:t>６．宅配ロッカーについて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endParaRPr kumimoji="1" lang="ja-JP" altLang="en-US" sz="2800" dirty="0"/>
                    </a:p>
                  </a:txBody>
                  <a:tcPr>
                    <a:noFill/>
                  </a:tcPr>
                </a:tc>
                <a:extLst>
                  <a:ext uri="{0D108BD9-81ED-4DB2-BD59-A6C34878D82A}">
                    <a16:rowId xmlns="" xmlns:a16="http://schemas.microsoft.com/office/drawing/2014/main" val="3982143793"/>
                  </a:ext>
                </a:extLst>
              </a:tr>
              <a:tr h="526883">
                <a:tc>
                  <a:txBody>
                    <a:bodyPr/>
                    <a:lstStyle/>
                    <a:p>
                      <a:r>
                        <a:rPr kumimoji="1" lang="ja-JP" altLang="en-US" sz="2000" b="1" dirty="0"/>
                        <a:t>７．サービスの効果について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4001959902"/>
                  </a:ext>
                </a:extLst>
              </a:tr>
            </a:tbl>
          </a:graphicData>
        </a:graphic>
      </p:graphicFrame>
    </p:spTree>
    <p:extLst>
      <p:ext uri="{BB962C8B-B14F-4D97-AF65-F5344CB8AC3E}">
        <p14:creationId xmlns:p14="http://schemas.microsoft.com/office/powerpoint/2010/main" val="2030470133"/>
      </p:ext>
    </p:extLst>
  </p:cSld>
  <p:clrMapOvr>
    <a:masterClrMapping/>
  </p:clrMapOvr>
  <p:transition xmlns:p14="http://schemas.microsoft.com/office/powerpoint/2010/main" spd="slow" advTm="854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530" name="Group 2"/>
          <p:cNvGrpSpPr>
            <a:grpSpLocks/>
          </p:cNvGrpSpPr>
          <p:nvPr/>
        </p:nvGrpSpPr>
        <p:grpSpPr bwMode="auto">
          <a:xfrm>
            <a:off x="0" y="0"/>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68313" y="0"/>
            <a:ext cx="8229600" cy="1143000"/>
          </a:xfrm>
        </p:spPr>
        <p:txBody>
          <a:bodyPr/>
          <a:lstStyle/>
          <a:p>
            <a:pPr eaLnBrk="1" hangingPunct="1"/>
            <a:r>
              <a:rPr lang="ja-JP" altLang="en-US" dirty="0">
                <a:solidFill>
                  <a:schemeClr val="bg1"/>
                </a:solidFill>
              </a:rPr>
              <a:t>背景</a:t>
            </a:r>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6</a:t>
            </a:fld>
            <a:endParaRPr lang="en-US" altLang="ja-JP"/>
          </a:p>
        </p:txBody>
      </p:sp>
      <p:grpSp>
        <p:nvGrpSpPr>
          <p:cNvPr id="6" name="グループ化 5"/>
          <p:cNvGrpSpPr/>
          <p:nvPr/>
        </p:nvGrpSpPr>
        <p:grpSpPr>
          <a:xfrm>
            <a:off x="2235427" y="2120875"/>
            <a:ext cx="4695371" cy="4732475"/>
            <a:chOff x="2412000" y="2042725"/>
            <a:chExt cx="4695371" cy="4732475"/>
          </a:xfrm>
        </p:grpSpPr>
        <p:pic>
          <p:nvPicPr>
            <p:cNvPr id="10" name="図 9" descr="home:shakoug:s1511268:Desktop:スクリーンショット 2017-05-12 16.44.20.png"/>
            <p:cNvPicPr/>
            <p:nvPr/>
          </p:nvPicPr>
          <p:blipFill rotWithShape="1">
            <a:blip r:embed="rId3">
              <a:extLst>
                <a:ext uri="{28A0092B-C50C-407E-A947-70E740481C1C}">
                  <a14:useLocalDpi xmlns:a14="http://schemas.microsoft.com/office/drawing/2010/main" val="0"/>
                </a:ext>
              </a:extLst>
            </a:blip>
            <a:srcRect t="13242"/>
            <a:stretch/>
          </p:blipFill>
          <p:spPr bwMode="auto">
            <a:xfrm>
              <a:off x="2412000" y="2042725"/>
              <a:ext cx="4695371" cy="4732475"/>
            </a:xfrm>
            <a:prstGeom prst="rect">
              <a:avLst/>
            </a:prstGeom>
            <a:noFill/>
            <a:ln>
              <a:noFill/>
            </a:ln>
            <a:extLst>
              <a:ext uri="{53640926-AAD7-44d8-BBD7-CCE9431645EC}">
                <a14:shadowObscured xmlns:a14="http://schemas.microsoft.com/office/drawing/2010/main"/>
              </a:ext>
            </a:extLst>
          </p:spPr>
        </p:pic>
        <p:cxnSp>
          <p:nvCxnSpPr>
            <p:cNvPr id="3" name="直線コネクタ 2"/>
            <p:cNvCxnSpPr/>
            <p:nvPr/>
          </p:nvCxnSpPr>
          <p:spPr>
            <a:xfrm>
              <a:off x="2412000" y="2042725"/>
              <a:ext cx="46953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テキスト ボックス 13"/>
          <p:cNvSpPr txBox="1"/>
          <p:nvPr/>
        </p:nvSpPr>
        <p:spPr>
          <a:xfrm>
            <a:off x="2699941" y="1182300"/>
            <a:ext cx="3766344" cy="584775"/>
          </a:xfrm>
          <a:prstGeom prst="rect">
            <a:avLst/>
          </a:prstGeom>
          <a:solidFill>
            <a:srgbClr val="D9D9D9"/>
          </a:solidFill>
        </p:spPr>
        <p:txBody>
          <a:bodyPr wrap="square" rtlCol="0">
            <a:spAutoFit/>
          </a:bodyPr>
          <a:lstStyle/>
          <a:p>
            <a:pPr algn="ctr"/>
            <a:r>
              <a:rPr lang="en-US" altLang="ja-JP" sz="3200" dirty="0" smtClean="0"/>
              <a:t>EC</a:t>
            </a:r>
            <a:r>
              <a:rPr lang="ja-JP" altLang="en-US" sz="3200" dirty="0" smtClean="0"/>
              <a:t>市場規模の推移</a:t>
            </a:r>
            <a:endParaRPr kumimoji="1" lang="ja-JP" altLang="en-US" sz="3200" dirty="0"/>
          </a:p>
        </p:txBody>
      </p:sp>
    </p:spTree>
    <p:extLst>
      <p:ext uri="{BB962C8B-B14F-4D97-AF65-F5344CB8AC3E}">
        <p14:creationId xmlns:p14="http://schemas.microsoft.com/office/powerpoint/2010/main" val="3853576922"/>
      </p:ext>
    </p:extLst>
  </p:cSld>
  <p:clrMapOvr>
    <a:masterClrMapping/>
  </p:clrMapOvr>
  <p:transition xmlns:p14="http://schemas.microsoft.com/office/powerpoint/2010/main" spd="slow" advTm="10314"/>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アンケート①</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60</a:t>
            </a:fld>
            <a:endParaRPr lang="en-US" altLang="ja-JP" dirty="0"/>
          </a:p>
        </p:txBody>
      </p:sp>
      <p:sp>
        <p:nvSpPr>
          <p:cNvPr id="4" name="正方形/長方形 3"/>
          <p:cNvSpPr/>
          <p:nvPr/>
        </p:nvSpPr>
        <p:spPr>
          <a:xfrm>
            <a:off x="399314" y="5589000"/>
            <a:ext cx="5183687" cy="1015663"/>
          </a:xfrm>
          <a:prstGeom prst="rect">
            <a:avLst/>
          </a:prstGeom>
        </p:spPr>
        <p:txBody>
          <a:bodyPr wrap="square">
            <a:spAutoFit/>
          </a:bodyPr>
          <a:lstStyle/>
          <a:p>
            <a:r>
              <a:rPr lang="en-US" altLang="ja-JP" sz="2000" b="1" dirty="0">
                <a:solidFill>
                  <a:srgbClr val="000000"/>
                </a:solidFill>
              </a:rPr>
              <a:t>A</a:t>
            </a:r>
            <a:r>
              <a:rPr lang="ja-JP" altLang="en-US" sz="2000" b="1" dirty="0">
                <a:solidFill>
                  <a:srgbClr val="000000"/>
                </a:solidFill>
              </a:rPr>
              <a:t>：</a:t>
            </a:r>
            <a:r>
              <a:rPr lang="ja-JP" altLang="en-US" sz="2000" dirty="0">
                <a:solidFill>
                  <a:srgbClr val="000000"/>
                </a:solidFill>
              </a:rPr>
              <a:t>学生の実態把握</a:t>
            </a:r>
            <a:endParaRPr lang="en-US" altLang="ja-JP" sz="2000" dirty="0">
              <a:solidFill>
                <a:srgbClr val="000000"/>
              </a:solidFill>
            </a:endParaRPr>
          </a:p>
          <a:p>
            <a:r>
              <a:rPr lang="en-US" altLang="ja-JP" sz="2000" b="1" dirty="0">
                <a:solidFill>
                  <a:srgbClr val="000000"/>
                </a:solidFill>
              </a:rPr>
              <a:t>B</a:t>
            </a:r>
            <a:r>
              <a:rPr lang="ja-JP" altLang="en-US" sz="2000" b="1" dirty="0">
                <a:solidFill>
                  <a:srgbClr val="000000"/>
                </a:solidFill>
              </a:rPr>
              <a:t>：</a:t>
            </a:r>
            <a:r>
              <a:rPr lang="ja-JP" altLang="en-US" sz="2000" dirty="0">
                <a:solidFill>
                  <a:srgbClr val="000000"/>
                </a:solidFill>
              </a:rPr>
              <a:t>新サービスへの活用</a:t>
            </a:r>
            <a:endParaRPr lang="en-US" altLang="ja-JP" sz="2000" dirty="0">
              <a:solidFill>
                <a:srgbClr val="000000"/>
              </a:solidFill>
            </a:endParaRPr>
          </a:p>
          <a:p>
            <a:r>
              <a:rPr lang="en-US" altLang="ja-JP" sz="2000" b="1" dirty="0">
                <a:solidFill>
                  <a:srgbClr val="000000"/>
                </a:solidFill>
              </a:rPr>
              <a:t>C</a:t>
            </a:r>
            <a:r>
              <a:rPr lang="ja-JP" altLang="en-US" sz="2000" b="1" dirty="0">
                <a:solidFill>
                  <a:srgbClr val="000000"/>
                </a:solidFill>
              </a:rPr>
              <a:t>：</a:t>
            </a:r>
            <a:r>
              <a:rPr lang="ja-JP" altLang="en-US" sz="2000" dirty="0">
                <a:solidFill>
                  <a:srgbClr val="000000"/>
                </a:solidFill>
              </a:rPr>
              <a:t>コミュニケーションツールへの活用</a:t>
            </a:r>
          </a:p>
        </p:txBody>
      </p:sp>
      <p:sp>
        <p:nvSpPr>
          <p:cNvPr id="6" name="吹き出し: 線 5"/>
          <p:cNvSpPr/>
          <p:nvPr/>
        </p:nvSpPr>
        <p:spPr>
          <a:xfrm>
            <a:off x="5832000" y="3069000"/>
            <a:ext cx="3132000" cy="1620000"/>
          </a:xfrm>
          <a:prstGeom prst="borderCallout1">
            <a:avLst>
              <a:gd name="adj1" fmla="val 40654"/>
              <a:gd name="adj2" fmla="val -262"/>
              <a:gd name="adj3" fmla="val 40929"/>
              <a:gd name="adj4" fmla="val -9346"/>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2400" dirty="0">
                <a:solidFill>
                  <a:srgbClr val="000000"/>
                </a:solidFill>
              </a:rPr>
              <a:t>・行動意図</a:t>
            </a:r>
            <a:endParaRPr lang="en-US" altLang="ja-JP" sz="2400" dirty="0">
              <a:solidFill>
                <a:srgbClr val="000000"/>
              </a:solidFill>
            </a:endParaRPr>
          </a:p>
          <a:p>
            <a:endParaRPr lang="en-US" altLang="ja-JP" sz="1200" dirty="0">
              <a:solidFill>
                <a:srgbClr val="000000"/>
              </a:solidFill>
            </a:endParaRPr>
          </a:p>
          <a:p>
            <a:r>
              <a:rPr lang="ja-JP" altLang="en-US" sz="2400" dirty="0">
                <a:solidFill>
                  <a:srgbClr val="000000"/>
                </a:solidFill>
              </a:rPr>
              <a:t>・規範</a:t>
            </a:r>
            <a:endParaRPr lang="en-US" altLang="ja-JP" sz="2400" dirty="0">
              <a:solidFill>
                <a:srgbClr val="000000"/>
              </a:solidFill>
            </a:endParaRPr>
          </a:p>
          <a:p>
            <a:endParaRPr lang="en-US" altLang="ja-JP" sz="1200" dirty="0">
              <a:solidFill>
                <a:srgbClr val="000000"/>
              </a:solidFill>
            </a:endParaRPr>
          </a:p>
          <a:p>
            <a:r>
              <a:rPr lang="ja-JP" altLang="en-US" sz="2400" dirty="0">
                <a:solidFill>
                  <a:srgbClr val="000000"/>
                </a:solidFill>
              </a:rPr>
              <a:t>・罪悪感</a:t>
            </a:r>
            <a:endParaRPr lang="en-US" altLang="ja-JP" sz="2400" dirty="0">
              <a:solidFill>
                <a:srgbClr val="000000"/>
              </a:solidFill>
            </a:endParaRPr>
          </a:p>
        </p:txBody>
      </p:sp>
      <p:graphicFrame>
        <p:nvGraphicFramePr>
          <p:cNvPr id="10" name="表 9"/>
          <p:cNvGraphicFramePr>
            <a:graphicFrameLocks noGrp="1"/>
          </p:cNvGraphicFramePr>
          <p:nvPr>
            <p:extLst>
              <p:ext uri="{D42A27DB-BD31-4B8C-83A1-F6EECF244321}">
                <p14:modId xmlns:p14="http://schemas.microsoft.com/office/powerpoint/2010/main" val="85095661"/>
              </p:ext>
            </p:extLst>
          </p:nvPr>
        </p:nvGraphicFramePr>
        <p:xfrm>
          <a:off x="399314" y="1430678"/>
          <a:ext cx="5144568" cy="4094816"/>
        </p:xfrm>
        <a:graphic>
          <a:graphicData uri="http://schemas.openxmlformats.org/drawingml/2006/table">
            <a:tbl>
              <a:tblPr firstRow="1" bandRow="1">
                <a:tableStyleId>{5940675A-B579-460E-94D1-54222C63F5DA}</a:tableStyleId>
              </a:tblPr>
              <a:tblGrid>
                <a:gridCol w="3524568">
                  <a:extLst>
                    <a:ext uri="{9D8B030D-6E8A-4147-A177-3AD203B41FA5}">
                      <a16:colId xmlns="" xmlns:a16="http://schemas.microsoft.com/office/drawing/2014/main" val="1647784525"/>
                    </a:ext>
                  </a:extLst>
                </a:gridCol>
                <a:gridCol w="540000">
                  <a:extLst>
                    <a:ext uri="{9D8B030D-6E8A-4147-A177-3AD203B41FA5}">
                      <a16:colId xmlns="" xmlns:a16="http://schemas.microsoft.com/office/drawing/2014/main" val="3808826084"/>
                    </a:ext>
                  </a:extLst>
                </a:gridCol>
                <a:gridCol w="540000">
                  <a:extLst>
                    <a:ext uri="{9D8B030D-6E8A-4147-A177-3AD203B41FA5}">
                      <a16:colId xmlns="" xmlns:a16="http://schemas.microsoft.com/office/drawing/2014/main" val="340103133"/>
                    </a:ext>
                  </a:extLst>
                </a:gridCol>
                <a:gridCol w="540000">
                  <a:extLst>
                    <a:ext uri="{9D8B030D-6E8A-4147-A177-3AD203B41FA5}">
                      <a16:colId xmlns="" xmlns:a16="http://schemas.microsoft.com/office/drawing/2014/main" val="2891966125"/>
                    </a:ext>
                  </a:extLst>
                </a:gridCol>
              </a:tblGrid>
              <a:tr h="406635">
                <a:tc>
                  <a:txBody>
                    <a:bodyPr/>
                    <a:lstStyle/>
                    <a:p>
                      <a:pPr algn="ctr"/>
                      <a:r>
                        <a:rPr kumimoji="1" lang="ja-JP" altLang="en-US" sz="2000" b="1" dirty="0"/>
                        <a:t>項目</a:t>
                      </a:r>
                      <a:endParaRPr kumimoji="1" lang="ja-JP" altLang="en-US" sz="2400" b="1" dirty="0"/>
                    </a:p>
                  </a:txBody>
                  <a:tcPr/>
                </a:tc>
                <a:tc gridSpan="3">
                  <a:txBody>
                    <a:bodyPr/>
                    <a:lstStyle/>
                    <a:p>
                      <a:pPr algn="ctr"/>
                      <a:r>
                        <a:rPr kumimoji="1" lang="ja-JP" altLang="en-US" sz="2000" b="1" dirty="0"/>
                        <a:t>目的</a:t>
                      </a:r>
                    </a:p>
                  </a:txBody>
                  <a:tcPr/>
                </a:tc>
                <a:tc hMerge="1">
                  <a:txBody>
                    <a:bodyPr/>
                    <a:lstStyle/>
                    <a:p>
                      <a:endParaRPr kumimoji="1" lang="ja-JP" altLang="en-US" dirty="0"/>
                    </a:p>
                  </a:txBody>
                  <a:tcPr/>
                </a:tc>
                <a:tc hMerge="1">
                  <a:txBody>
                    <a:bodyPr/>
                    <a:lstStyle/>
                    <a:p>
                      <a:endParaRPr kumimoji="1" lang="ja-JP" altLang="en-US" dirty="0"/>
                    </a:p>
                  </a:txBody>
                  <a:tcPr/>
                </a:tc>
                <a:extLst>
                  <a:ext uri="{0D108BD9-81ED-4DB2-BD59-A6C34878D82A}">
                    <a16:rowId xmlns="" xmlns:a16="http://schemas.microsoft.com/office/drawing/2014/main" val="4021847756"/>
                  </a:ext>
                </a:extLst>
              </a:tr>
              <a:tr h="526883">
                <a:tc>
                  <a:txBody>
                    <a:bodyPr/>
                    <a:lstStyle/>
                    <a:p>
                      <a:r>
                        <a:rPr kumimoji="1" lang="ja-JP" altLang="en-US" sz="2000" b="1" dirty="0"/>
                        <a:t>１．</a:t>
                      </a:r>
                      <a:r>
                        <a:rPr kumimoji="1" lang="ja-JP" altLang="en-US" sz="2000" b="1" dirty="0">
                          <a:solidFill>
                            <a:schemeClr val="tx1"/>
                          </a:solidFill>
                        </a:rPr>
                        <a:t>基礎情報</a:t>
                      </a:r>
                    </a:p>
                  </a:txBody>
                  <a:tcPr>
                    <a:no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039277964"/>
                  </a:ext>
                </a:extLst>
              </a:tr>
              <a:tr h="526883">
                <a:tc>
                  <a:txBody>
                    <a:bodyPr/>
                    <a:lstStyle/>
                    <a:p>
                      <a:r>
                        <a:rPr kumimoji="1" lang="ja-JP" altLang="en-US" sz="2000" b="1" dirty="0"/>
                        <a:t>２．宅配サービスについて</a:t>
                      </a:r>
                    </a:p>
                  </a:txBody>
                  <a:tcPr>
                    <a:no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217114988"/>
                  </a:ext>
                </a:extLst>
              </a:tr>
              <a:tr h="526883">
                <a:tc>
                  <a:txBody>
                    <a:bodyPr/>
                    <a:lstStyle/>
                    <a:p>
                      <a:r>
                        <a:rPr kumimoji="1" lang="ja-JP" altLang="en-US" sz="2000" b="1" dirty="0"/>
                        <a:t>３．再配達について</a:t>
                      </a:r>
                    </a:p>
                  </a:txBody>
                  <a:tcPr>
                    <a:no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015081433"/>
                  </a:ext>
                </a:extLst>
              </a:tr>
              <a:tr h="526883">
                <a:tc>
                  <a:txBody>
                    <a:bodyPr/>
                    <a:lstStyle/>
                    <a:p>
                      <a:r>
                        <a:rPr kumimoji="1" lang="ja-JP" altLang="en-US" sz="2000" b="1" dirty="0"/>
                        <a:t>４．再配達に対する意識</a:t>
                      </a:r>
                    </a:p>
                  </a:txBody>
                  <a:tcPr>
                    <a:solidFill>
                      <a:srgbClr val="FFB64B"/>
                    </a:solidFill>
                  </a:tcPr>
                </a:tc>
                <a:tc>
                  <a:txBody>
                    <a:bodyPr/>
                    <a:lstStyle/>
                    <a:p>
                      <a:pPr algn="ctr"/>
                      <a:r>
                        <a:rPr kumimoji="1" lang="ja-JP" altLang="en-US" sz="2800" dirty="0"/>
                        <a:t>Ａ</a:t>
                      </a:r>
                    </a:p>
                  </a:txBody>
                  <a:tcPr>
                    <a:solidFill>
                      <a:srgbClr val="FF7963"/>
                    </a:solidFill>
                  </a:tcPr>
                </a:tc>
                <a:tc>
                  <a:txBody>
                    <a:bodyPr/>
                    <a:lstStyle/>
                    <a:p>
                      <a:pPr algn="ctr"/>
                      <a:endParaRPr kumimoji="1" lang="ja-JP" altLang="en-US" sz="2800" dirty="0"/>
                    </a:p>
                  </a:txBody>
                  <a:tcPr/>
                </a:tc>
                <a:tc>
                  <a:txBody>
                    <a:bodyPr/>
                    <a:lstStyle/>
                    <a:p>
                      <a:pPr algn="ctr"/>
                      <a:r>
                        <a:rPr kumimoji="1" lang="ja-JP" altLang="en-US" sz="2800" dirty="0"/>
                        <a:t>Ｃ</a:t>
                      </a:r>
                    </a:p>
                  </a:txBody>
                  <a:tcPr>
                    <a:solidFill>
                      <a:schemeClr val="accent1">
                        <a:lumMod val="75000"/>
                      </a:schemeClr>
                    </a:solidFill>
                  </a:tcPr>
                </a:tc>
                <a:extLst>
                  <a:ext uri="{0D108BD9-81ED-4DB2-BD59-A6C34878D82A}">
                    <a16:rowId xmlns="" xmlns:a16="http://schemas.microsoft.com/office/drawing/2014/main" val="10004"/>
                  </a:ext>
                </a:extLst>
              </a:tr>
              <a:tr h="526883">
                <a:tc>
                  <a:txBody>
                    <a:bodyPr/>
                    <a:lstStyle/>
                    <a:p>
                      <a:r>
                        <a:rPr kumimoji="1" lang="ja-JP" altLang="en-US" sz="2000" b="1" dirty="0"/>
                        <a:t>５．既存受取サービスについて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673840028"/>
                  </a:ext>
                </a:extLst>
              </a:tr>
              <a:tr h="526883">
                <a:tc>
                  <a:txBody>
                    <a:bodyPr/>
                    <a:lstStyle/>
                    <a:p>
                      <a:r>
                        <a:rPr kumimoji="1" lang="ja-JP" altLang="en-US" sz="2000" b="1" dirty="0"/>
                        <a:t>６．宅配ロッカーについて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endParaRPr kumimoji="1" lang="ja-JP" altLang="en-US" sz="2800" dirty="0"/>
                    </a:p>
                  </a:txBody>
                  <a:tcPr>
                    <a:noFill/>
                  </a:tcPr>
                </a:tc>
                <a:extLst>
                  <a:ext uri="{0D108BD9-81ED-4DB2-BD59-A6C34878D82A}">
                    <a16:rowId xmlns="" xmlns:a16="http://schemas.microsoft.com/office/drawing/2014/main" val="3982143793"/>
                  </a:ext>
                </a:extLst>
              </a:tr>
              <a:tr h="526883">
                <a:tc>
                  <a:txBody>
                    <a:bodyPr/>
                    <a:lstStyle/>
                    <a:p>
                      <a:r>
                        <a:rPr kumimoji="1" lang="ja-JP" altLang="en-US" sz="2000" b="1" dirty="0"/>
                        <a:t>７．サービスの効果について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4001959902"/>
                  </a:ext>
                </a:extLst>
              </a:tr>
            </a:tbl>
          </a:graphicData>
        </a:graphic>
      </p:graphicFrame>
    </p:spTree>
    <p:extLst>
      <p:ext uri="{BB962C8B-B14F-4D97-AF65-F5344CB8AC3E}">
        <p14:creationId xmlns:p14="http://schemas.microsoft.com/office/powerpoint/2010/main" val="3518330859"/>
      </p:ext>
    </p:extLst>
  </p:cSld>
  <p:clrMapOvr>
    <a:masterClrMapping/>
  </p:clrMapOvr>
  <p:transition xmlns:p14="http://schemas.microsoft.com/office/powerpoint/2010/main" spd="slow" advTm="8541"/>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アンケート①</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61</a:t>
            </a:fld>
            <a:endParaRPr lang="en-US" altLang="ja-JP" dirty="0"/>
          </a:p>
        </p:txBody>
      </p:sp>
      <p:sp>
        <p:nvSpPr>
          <p:cNvPr id="4" name="正方形/長方形 3"/>
          <p:cNvSpPr/>
          <p:nvPr/>
        </p:nvSpPr>
        <p:spPr>
          <a:xfrm>
            <a:off x="468313" y="5660698"/>
            <a:ext cx="5183687" cy="1015663"/>
          </a:xfrm>
          <a:prstGeom prst="rect">
            <a:avLst/>
          </a:prstGeom>
        </p:spPr>
        <p:txBody>
          <a:bodyPr wrap="square">
            <a:spAutoFit/>
          </a:bodyPr>
          <a:lstStyle/>
          <a:p>
            <a:r>
              <a:rPr lang="en-US" altLang="ja-JP" sz="2000" b="1" dirty="0"/>
              <a:t>A</a:t>
            </a:r>
            <a:r>
              <a:rPr lang="ja-JP" altLang="en-US" sz="2000" b="1" dirty="0"/>
              <a:t>：</a:t>
            </a:r>
            <a:r>
              <a:rPr lang="ja-JP" altLang="en-US" sz="2000" dirty="0"/>
              <a:t>学生の実態把握</a:t>
            </a:r>
            <a:endParaRPr lang="en-US" altLang="ja-JP" sz="2000" dirty="0"/>
          </a:p>
          <a:p>
            <a:r>
              <a:rPr lang="en-US" altLang="ja-JP" sz="2000" b="1" dirty="0"/>
              <a:t>B</a:t>
            </a:r>
            <a:r>
              <a:rPr lang="ja-JP" altLang="en-US" sz="2000" b="1" dirty="0"/>
              <a:t>：</a:t>
            </a:r>
            <a:r>
              <a:rPr lang="ja-JP" altLang="en-US" sz="2000" dirty="0"/>
              <a:t>新サービスへの活用</a:t>
            </a:r>
            <a:endParaRPr lang="en-US" altLang="ja-JP" sz="2000" dirty="0"/>
          </a:p>
          <a:p>
            <a:r>
              <a:rPr lang="en-US" altLang="ja-JP" sz="2000" b="1" dirty="0"/>
              <a:t>C</a:t>
            </a:r>
            <a:r>
              <a:rPr lang="ja-JP" altLang="en-US" sz="2000" b="1" dirty="0"/>
              <a:t>：</a:t>
            </a:r>
            <a:r>
              <a:rPr lang="ja-JP" altLang="en-US" sz="2000" dirty="0"/>
              <a:t>コミュニケーションツールへの活用</a:t>
            </a:r>
          </a:p>
        </p:txBody>
      </p:sp>
      <p:sp>
        <p:nvSpPr>
          <p:cNvPr id="6" name="吹き出し: 線 5"/>
          <p:cNvSpPr/>
          <p:nvPr/>
        </p:nvSpPr>
        <p:spPr>
          <a:xfrm>
            <a:off x="5832000" y="1809000"/>
            <a:ext cx="3132000" cy="3179766"/>
          </a:xfrm>
          <a:prstGeom prst="borderCallout1">
            <a:avLst>
              <a:gd name="adj1" fmla="val 58771"/>
              <a:gd name="adj2" fmla="val -262"/>
              <a:gd name="adj3" fmla="val 75347"/>
              <a:gd name="adj4" fmla="val -8807"/>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2400" dirty="0"/>
              <a:t>　　　　</a:t>
            </a:r>
            <a:r>
              <a:rPr lang="ja-JP" altLang="en-US" sz="2000" dirty="0"/>
              <a:t>（既存）</a:t>
            </a:r>
            <a:endParaRPr lang="en-US" altLang="ja-JP" sz="2000" dirty="0"/>
          </a:p>
          <a:p>
            <a:r>
              <a:rPr lang="ja-JP" altLang="en-US" sz="2400" u="sng" dirty="0"/>
              <a:t>６つのサービスを</a:t>
            </a:r>
            <a:endParaRPr lang="en-US" altLang="ja-JP" sz="2400" dirty="0"/>
          </a:p>
          <a:p>
            <a:endParaRPr lang="en-US" altLang="ja-JP" sz="1200" dirty="0"/>
          </a:p>
          <a:p>
            <a:r>
              <a:rPr lang="ja-JP" altLang="en-US" sz="2400" dirty="0"/>
              <a:t>・聞いたことがあるか</a:t>
            </a:r>
            <a:endParaRPr lang="en-US" altLang="ja-JP" sz="2400" dirty="0"/>
          </a:p>
          <a:p>
            <a:endParaRPr lang="en-US" altLang="ja-JP" sz="1200" dirty="0"/>
          </a:p>
          <a:p>
            <a:r>
              <a:rPr lang="ja-JP" altLang="en-US" sz="2400" dirty="0"/>
              <a:t>・内容を知っているか</a:t>
            </a:r>
            <a:endParaRPr lang="en-US" altLang="ja-JP" sz="2400" dirty="0"/>
          </a:p>
          <a:p>
            <a:endParaRPr lang="en-US" altLang="ja-JP" sz="1200" dirty="0"/>
          </a:p>
          <a:p>
            <a:r>
              <a:rPr lang="ja-JP" altLang="en-US" sz="2400" dirty="0"/>
              <a:t>・利用したいと思うか</a:t>
            </a:r>
            <a:endParaRPr lang="en-US" altLang="ja-JP" sz="2400" dirty="0"/>
          </a:p>
        </p:txBody>
      </p:sp>
      <p:sp>
        <p:nvSpPr>
          <p:cNvPr id="3" name="テキスト ボックス 2"/>
          <p:cNvSpPr txBox="1"/>
          <p:nvPr/>
        </p:nvSpPr>
        <p:spPr>
          <a:xfrm>
            <a:off x="5832000" y="5075923"/>
            <a:ext cx="2260000" cy="1600438"/>
          </a:xfrm>
          <a:prstGeom prst="rect">
            <a:avLst/>
          </a:prstGeom>
          <a:solidFill>
            <a:schemeClr val="bg2">
              <a:lumMod val="40000"/>
              <a:lumOff val="60000"/>
            </a:schemeClr>
          </a:solidFill>
          <a:ln>
            <a:noFill/>
          </a:ln>
          <a:effectLst/>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en-US" altLang="ja-JP" sz="1400" dirty="0"/>
              <a:t>※</a:t>
            </a:r>
            <a:r>
              <a:rPr kumimoji="1" lang="ja-JP" altLang="en-US" sz="1400" u="sng" dirty="0"/>
              <a:t>６つのサービス</a:t>
            </a:r>
            <a:endParaRPr kumimoji="1" lang="en-US" altLang="ja-JP" sz="1400" u="sng" dirty="0"/>
          </a:p>
          <a:p>
            <a:r>
              <a:rPr lang="en-US" altLang="ja-JP" sz="1400" dirty="0"/>
              <a:t>①</a:t>
            </a:r>
            <a:r>
              <a:rPr lang="ja-JP" altLang="en-US" sz="1400" dirty="0"/>
              <a:t>電子メール通知サービス</a:t>
            </a:r>
            <a:endParaRPr lang="en-US" altLang="ja-JP" sz="1400" dirty="0"/>
          </a:p>
          <a:p>
            <a:r>
              <a:rPr lang="en-US" altLang="ja-JP" sz="1400" dirty="0"/>
              <a:t>②LINE</a:t>
            </a:r>
            <a:r>
              <a:rPr lang="ja-JP" altLang="en-US" sz="1400" dirty="0"/>
              <a:t>サービス</a:t>
            </a:r>
            <a:endParaRPr lang="en-US" altLang="ja-JP" sz="1400" dirty="0"/>
          </a:p>
          <a:p>
            <a:r>
              <a:rPr lang="en-US" altLang="ja-JP" sz="1400" dirty="0"/>
              <a:t>③</a:t>
            </a:r>
            <a:r>
              <a:rPr lang="ja-JP" altLang="en-US" sz="1400" dirty="0"/>
              <a:t>配達状況確認サービス</a:t>
            </a:r>
            <a:endParaRPr lang="en-US" altLang="ja-JP" sz="1400" dirty="0"/>
          </a:p>
          <a:p>
            <a:r>
              <a:rPr lang="en-US" altLang="ja-JP" sz="1400" dirty="0"/>
              <a:t>④</a:t>
            </a:r>
            <a:r>
              <a:rPr lang="ja-JP" altLang="en-US" sz="1400" dirty="0"/>
              <a:t>コンビニ受取サービス</a:t>
            </a:r>
            <a:endParaRPr lang="en-US" altLang="ja-JP" sz="1400" dirty="0"/>
          </a:p>
          <a:p>
            <a:r>
              <a:rPr lang="en-US" altLang="ja-JP" sz="1400" dirty="0"/>
              <a:t>⑤</a:t>
            </a:r>
            <a:r>
              <a:rPr lang="ja-JP" altLang="en-US" sz="1400" dirty="0"/>
              <a:t>営業所受取サービス</a:t>
            </a:r>
            <a:endParaRPr lang="en-US" altLang="ja-JP" sz="1400" dirty="0"/>
          </a:p>
          <a:p>
            <a:r>
              <a:rPr lang="en-US" altLang="ja-JP" sz="1400" dirty="0"/>
              <a:t>⑥My</a:t>
            </a:r>
            <a:r>
              <a:rPr lang="ja-JP" altLang="en-US" sz="1400" dirty="0"/>
              <a:t>カレンダーサービス</a:t>
            </a:r>
            <a:endParaRPr lang="en-US" altLang="ja-JP" sz="1400" dirty="0"/>
          </a:p>
        </p:txBody>
      </p:sp>
      <p:graphicFrame>
        <p:nvGraphicFramePr>
          <p:cNvPr id="11" name="表 10"/>
          <p:cNvGraphicFramePr>
            <a:graphicFrameLocks noGrp="1"/>
          </p:cNvGraphicFramePr>
          <p:nvPr>
            <p:extLst>
              <p:ext uri="{D42A27DB-BD31-4B8C-83A1-F6EECF244321}">
                <p14:modId xmlns:p14="http://schemas.microsoft.com/office/powerpoint/2010/main" val="1957611014"/>
              </p:ext>
            </p:extLst>
          </p:nvPr>
        </p:nvGraphicFramePr>
        <p:xfrm>
          <a:off x="399314" y="1430678"/>
          <a:ext cx="5144568" cy="4094816"/>
        </p:xfrm>
        <a:graphic>
          <a:graphicData uri="http://schemas.openxmlformats.org/drawingml/2006/table">
            <a:tbl>
              <a:tblPr firstRow="1" bandRow="1">
                <a:tableStyleId>{5940675A-B579-460E-94D1-54222C63F5DA}</a:tableStyleId>
              </a:tblPr>
              <a:tblGrid>
                <a:gridCol w="3524568">
                  <a:extLst>
                    <a:ext uri="{9D8B030D-6E8A-4147-A177-3AD203B41FA5}">
                      <a16:colId xmlns="" xmlns:a16="http://schemas.microsoft.com/office/drawing/2014/main" val="1647784525"/>
                    </a:ext>
                  </a:extLst>
                </a:gridCol>
                <a:gridCol w="540000">
                  <a:extLst>
                    <a:ext uri="{9D8B030D-6E8A-4147-A177-3AD203B41FA5}">
                      <a16:colId xmlns="" xmlns:a16="http://schemas.microsoft.com/office/drawing/2014/main" val="3808826084"/>
                    </a:ext>
                  </a:extLst>
                </a:gridCol>
                <a:gridCol w="540000">
                  <a:extLst>
                    <a:ext uri="{9D8B030D-6E8A-4147-A177-3AD203B41FA5}">
                      <a16:colId xmlns="" xmlns:a16="http://schemas.microsoft.com/office/drawing/2014/main" val="340103133"/>
                    </a:ext>
                  </a:extLst>
                </a:gridCol>
                <a:gridCol w="540000">
                  <a:extLst>
                    <a:ext uri="{9D8B030D-6E8A-4147-A177-3AD203B41FA5}">
                      <a16:colId xmlns="" xmlns:a16="http://schemas.microsoft.com/office/drawing/2014/main" val="2891966125"/>
                    </a:ext>
                  </a:extLst>
                </a:gridCol>
              </a:tblGrid>
              <a:tr h="406635">
                <a:tc>
                  <a:txBody>
                    <a:bodyPr/>
                    <a:lstStyle/>
                    <a:p>
                      <a:pPr algn="ctr"/>
                      <a:r>
                        <a:rPr kumimoji="1" lang="ja-JP" altLang="en-US" sz="2000" b="1" dirty="0"/>
                        <a:t>項目</a:t>
                      </a:r>
                      <a:endParaRPr kumimoji="1" lang="ja-JP" altLang="en-US" sz="2400" b="1" dirty="0"/>
                    </a:p>
                  </a:txBody>
                  <a:tcPr/>
                </a:tc>
                <a:tc gridSpan="3">
                  <a:txBody>
                    <a:bodyPr/>
                    <a:lstStyle/>
                    <a:p>
                      <a:pPr algn="ctr"/>
                      <a:r>
                        <a:rPr kumimoji="1" lang="ja-JP" altLang="en-US" sz="2000" b="1" dirty="0"/>
                        <a:t>目的</a:t>
                      </a:r>
                    </a:p>
                  </a:txBody>
                  <a:tcPr/>
                </a:tc>
                <a:tc hMerge="1">
                  <a:txBody>
                    <a:bodyPr/>
                    <a:lstStyle/>
                    <a:p>
                      <a:endParaRPr kumimoji="1" lang="ja-JP" altLang="en-US" dirty="0"/>
                    </a:p>
                  </a:txBody>
                  <a:tcPr/>
                </a:tc>
                <a:tc hMerge="1">
                  <a:txBody>
                    <a:bodyPr/>
                    <a:lstStyle/>
                    <a:p>
                      <a:endParaRPr kumimoji="1" lang="ja-JP" altLang="en-US" dirty="0"/>
                    </a:p>
                  </a:txBody>
                  <a:tcPr/>
                </a:tc>
                <a:extLst>
                  <a:ext uri="{0D108BD9-81ED-4DB2-BD59-A6C34878D82A}">
                    <a16:rowId xmlns="" xmlns:a16="http://schemas.microsoft.com/office/drawing/2014/main" val="4021847756"/>
                  </a:ext>
                </a:extLst>
              </a:tr>
              <a:tr h="526883">
                <a:tc>
                  <a:txBody>
                    <a:bodyPr/>
                    <a:lstStyle/>
                    <a:p>
                      <a:r>
                        <a:rPr kumimoji="1" lang="ja-JP" altLang="en-US" sz="2000" b="1" dirty="0"/>
                        <a:t>１．</a:t>
                      </a:r>
                      <a:r>
                        <a:rPr kumimoji="1" lang="ja-JP" altLang="en-US" sz="2000" b="1" dirty="0">
                          <a:solidFill>
                            <a:schemeClr val="tx1"/>
                          </a:solidFill>
                        </a:rPr>
                        <a:t>基礎情報</a:t>
                      </a:r>
                    </a:p>
                  </a:txBody>
                  <a:tcPr>
                    <a:no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039277964"/>
                  </a:ext>
                </a:extLst>
              </a:tr>
              <a:tr h="526883">
                <a:tc>
                  <a:txBody>
                    <a:bodyPr/>
                    <a:lstStyle/>
                    <a:p>
                      <a:r>
                        <a:rPr kumimoji="1" lang="ja-JP" altLang="en-US" sz="2000" b="1" dirty="0"/>
                        <a:t>２．宅配サービスについて</a:t>
                      </a:r>
                    </a:p>
                  </a:txBody>
                  <a:tcPr>
                    <a:no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217114988"/>
                  </a:ext>
                </a:extLst>
              </a:tr>
              <a:tr h="526883">
                <a:tc>
                  <a:txBody>
                    <a:bodyPr/>
                    <a:lstStyle/>
                    <a:p>
                      <a:r>
                        <a:rPr kumimoji="1" lang="ja-JP" altLang="en-US" sz="2000" b="1" dirty="0"/>
                        <a:t>３．再配達について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015081433"/>
                  </a:ext>
                </a:extLst>
              </a:tr>
              <a:tr h="526883">
                <a:tc>
                  <a:txBody>
                    <a:bodyPr/>
                    <a:lstStyle/>
                    <a:p>
                      <a:r>
                        <a:rPr kumimoji="1" lang="ja-JP" altLang="en-US" sz="2000" b="1" dirty="0"/>
                        <a:t>４．再配達に対する意識</a:t>
                      </a:r>
                    </a:p>
                  </a:txBody>
                  <a:tcPr>
                    <a:solidFill>
                      <a:schemeClr val="bg1"/>
                    </a:solidFill>
                  </a:tcPr>
                </a:tc>
                <a:tc>
                  <a:txBody>
                    <a:bodyPr/>
                    <a:lstStyle/>
                    <a:p>
                      <a:pPr algn="ctr"/>
                      <a:r>
                        <a:rPr kumimoji="1" lang="ja-JP" altLang="en-US" sz="2800" dirty="0"/>
                        <a:t>Ａ</a:t>
                      </a:r>
                    </a:p>
                  </a:txBody>
                  <a:tcPr>
                    <a:solidFill>
                      <a:srgbClr val="FF7963"/>
                    </a:solidFill>
                  </a:tcPr>
                </a:tc>
                <a:tc>
                  <a:txBody>
                    <a:bodyPr/>
                    <a:lstStyle/>
                    <a:p>
                      <a:pPr algn="ctr"/>
                      <a:endParaRPr kumimoji="1" lang="ja-JP" altLang="en-US" sz="2800" dirty="0"/>
                    </a:p>
                  </a:txBody>
                  <a:tcPr/>
                </a:tc>
                <a:tc>
                  <a:txBody>
                    <a:bodyPr/>
                    <a:lstStyle/>
                    <a:p>
                      <a:pPr algn="ctr"/>
                      <a:r>
                        <a:rPr kumimoji="1" lang="ja-JP" altLang="en-US" sz="2800" dirty="0"/>
                        <a:t>Ｃ</a:t>
                      </a:r>
                    </a:p>
                  </a:txBody>
                  <a:tcPr>
                    <a:solidFill>
                      <a:schemeClr val="accent1">
                        <a:lumMod val="75000"/>
                      </a:schemeClr>
                    </a:solidFill>
                  </a:tcPr>
                </a:tc>
                <a:extLst>
                  <a:ext uri="{0D108BD9-81ED-4DB2-BD59-A6C34878D82A}">
                    <a16:rowId xmlns="" xmlns:a16="http://schemas.microsoft.com/office/drawing/2014/main" val="10004"/>
                  </a:ext>
                </a:extLst>
              </a:tr>
              <a:tr h="526883">
                <a:tc>
                  <a:txBody>
                    <a:bodyPr/>
                    <a:lstStyle/>
                    <a:p>
                      <a:r>
                        <a:rPr kumimoji="1" lang="ja-JP" altLang="en-US" sz="2000" b="1" dirty="0"/>
                        <a:t>５．既存受取サービスについて</a:t>
                      </a:r>
                    </a:p>
                  </a:txBody>
                  <a:tcPr>
                    <a:solidFill>
                      <a:srgbClr val="FFB64B"/>
                    </a:solid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673840028"/>
                  </a:ext>
                </a:extLst>
              </a:tr>
              <a:tr h="526883">
                <a:tc>
                  <a:txBody>
                    <a:bodyPr/>
                    <a:lstStyle/>
                    <a:p>
                      <a:r>
                        <a:rPr kumimoji="1" lang="ja-JP" altLang="en-US" sz="2000" b="1" dirty="0"/>
                        <a:t>６．宅配ロッカーについて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endParaRPr kumimoji="1" lang="ja-JP" altLang="en-US" sz="2800" dirty="0"/>
                    </a:p>
                  </a:txBody>
                  <a:tcPr>
                    <a:noFill/>
                  </a:tcPr>
                </a:tc>
                <a:extLst>
                  <a:ext uri="{0D108BD9-81ED-4DB2-BD59-A6C34878D82A}">
                    <a16:rowId xmlns="" xmlns:a16="http://schemas.microsoft.com/office/drawing/2014/main" val="3982143793"/>
                  </a:ext>
                </a:extLst>
              </a:tr>
              <a:tr h="526883">
                <a:tc>
                  <a:txBody>
                    <a:bodyPr/>
                    <a:lstStyle/>
                    <a:p>
                      <a:r>
                        <a:rPr kumimoji="1" lang="ja-JP" altLang="en-US" sz="2000" b="1" dirty="0"/>
                        <a:t>７．サービスの効果について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4001959902"/>
                  </a:ext>
                </a:extLst>
              </a:tr>
            </a:tbl>
          </a:graphicData>
        </a:graphic>
      </p:graphicFrame>
    </p:spTree>
    <p:extLst>
      <p:ext uri="{BB962C8B-B14F-4D97-AF65-F5344CB8AC3E}">
        <p14:creationId xmlns:p14="http://schemas.microsoft.com/office/powerpoint/2010/main" val="4217301538"/>
      </p:ext>
    </p:extLst>
  </p:cSld>
  <p:clrMapOvr>
    <a:masterClrMapping/>
  </p:clrMapOvr>
  <p:transition xmlns:p14="http://schemas.microsoft.com/office/powerpoint/2010/main" spd="slow" advTm="8541"/>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アンケート①</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62</a:t>
            </a:fld>
            <a:endParaRPr lang="en-US" altLang="ja-JP" dirty="0"/>
          </a:p>
        </p:txBody>
      </p:sp>
      <p:sp>
        <p:nvSpPr>
          <p:cNvPr id="4" name="正方形/長方形 3"/>
          <p:cNvSpPr/>
          <p:nvPr/>
        </p:nvSpPr>
        <p:spPr>
          <a:xfrm>
            <a:off x="417795" y="5589000"/>
            <a:ext cx="5183687" cy="1015663"/>
          </a:xfrm>
          <a:prstGeom prst="rect">
            <a:avLst/>
          </a:prstGeom>
        </p:spPr>
        <p:txBody>
          <a:bodyPr wrap="square">
            <a:spAutoFit/>
          </a:bodyPr>
          <a:lstStyle/>
          <a:p>
            <a:r>
              <a:rPr lang="en-US" altLang="ja-JP" sz="2000" b="1" dirty="0"/>
              <a:t>A</a:t>
            </a:r>
            <a:r>
              <a:rPr lang="ja-JP" altLang="en-US" sz="2000" b="1" dirty="0"/>
              <a:t>：</a:t>
            </a:r>
            <a:r>
              <a:rPr lang="ja-JP" altLang="en-US" sz="2000" dirty="0"/>
              <a:t>学生の実態把握</a:t>
            </a:r>
            <a:endParaRPr lang="en-US" altLang="ja-JP" sz="2000" dirty="0"/>
          </a:p>
          <a:p>
            <a:r>
              <a:rPr lang="en-US" altLang="ja-JP" sz="2000" b="1" dirty="0"/>
              <a:t>B</a:t>
            </a:r>
            <a:r>
              <a:rPr lang="ja-JP" altLang="en-US" sz="2000" b="1" dirty="0"/>
              <a:t>：</a:t>
            </a:r>
            <a:r>
              <a:rPr lang="ja-JP" altLang="en-US" sz="2000" dirty="0"/>
              <a:t>新サービスへの活用</a:t>
            </a:r>
            <a:endParaRPr lang="en-US" altLang="ja-JP" sz="2000" dirty="0"/>
          </a:p>
          <a:p>
            <a:r>
              <a:rPr lang="en-US" altLang="ja-JP" sz="2000" b="1" dirty="0"/>
              <a:t>C</a:t>
            </a:r>
            <a:r>
              <a:rPr lang="ja-JP" altLang="en-US" sz="2000" b="1" dirty="0"/>
              <a:t>：</a:t>
            </a:r>
            <a:r>
              <a:rPr lang="ja-JP" altLang="en-US" sz="2000" dirty="0"/>
              <a:t>コミュニケーションツールへの活用</a:t>
            </a:r>
          </a:p>
        </p:txBody>
      </p:sp>
      <p:sp>
        <p:nvSpPr>
          <p:cNvPr id="6" name="吹き出し: 線 5"/>
          <p:cNvSpPr/>
          <p:nvPr/>
        </p:nvSpPr>
        <p:spPr>
          <a:xfrm>
            <a:off x="5914800" y="2529000"/>
            <a:ext cx="2977200" cy="2520000"/>
          </a:xfrm>
          <a:prstGeom prst="borderCallout1">
            <a:avLst>
              <a:gd name="adj1" fmla="val 64705"/>
              <a:gd name="adj2" fmla="val -82"/>
              <a:gd name="adj3" fmla="val 88715"/>
              <a:gd name="adj4" fmla="val -12426"/>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2400" dirty="0"/>
              <a:t>宅配ロッカーが</a:t>
            </a:r>
            <a:endParaRPr lang="en-US" altLang="ja-JP" sz="2400" dirty="0"/>
          </a:p>
          <a:p>
            <a:r>
              <a:rPr lang="ja-JP" altLang="en-US" sz="2400" dirty="0"/>
              <a:t>設置された場合</a:t>
            </a:r>
            <a:endParaRPr lang="en-US" altLang="ja-JP" sz="2400" dirty="0"/>
          </a:p>
          <a:p>
            <a:endParaRPr lang="en-US" altLang="ja-JP" sz="1200" dirty="0"/>
          </a:p>
          <a:p>
            <a:r>
              <a:rPr lang="ja-JP" altLang="en-US" sz="2400" dirty="0"/>
              <a:t>・利用したいか</a:t>
            </a:r>
            <a:endParaRPr lang="en-US" altLang="ja-JP" sz="2400" dirty="0"/>
          </a:p>
          <a:p>
            <a:endParaRPr lang="en-US" altLang="ja-JP" sz="1200" dirty="0"/>
          </a:p>
          <a:p>
            <a:r>
              <a:rPr lang="ja-JP" altLang="en-US" sz="2400" dirty="0"/>
              <a:t>・設置してほしい場所</a:t>
            </a:r>
            <a:endParaRPr lang="en-US" altLang="ja-JP" sz="2400" dirty="0"/>
          </a:p>
        </p:txBody>
      </p:sp>
      <p:graphicFrame>
        <p:nvGraphicFramePr>
          <p:cNvPr id="10" name="表 9"/>
          <p:cNvGraphicFramePr>
            <a:graphicFrameLocks noGrp="1"/>
          </p:cNvGraphicFramePr>
          <p:nvPr>
            <p:extLst>
              <p:ext uri="{D42A27DB-BD31-4B8C-83A1-F6EECF244321}">
                <p14:modId xmlns:p14="http://schemas.microsoft.com/office/powerpoint/2010/main" val="364643610"/>
              </p:ext>
            </p:extLst>
          </p:nvPr>
        </p:nvGraphicFramePr>
        <p:xfrm>
          <a:off x="399314" y="1430678"/>
          <a:ext cx="5144568" cy="4094816"/>
        </p:xfrm>
        <a:graphic>
          <a:graphicData uri="http://schemas.openxmlformats.org/drawingml/2006/table">
            <a:tbl>
              <a:tblPr firstRow="1" bandRow="1">
                <a:tableStyleId>{5940675A-B579-460E-94D1-54222C63F5DA}</a:tableStyleId>
              </a:tblPr>
              <a:tblGrid>
                <a:gridCol w="3524568">
                  <a:extLst>
                    <a:ext uri="{9D8B030D-6E8A-4147-A177-3AD203B41FA5}">
                      <a16:colId xmlns="" xmlns:a16="http://schemas.microsoft.com/office/drawing/2014/main" val="1647784525"/>
                    </a:ext>
                  </a:extLst>
                </a:gridCol>
                <a:gridCol w="540000">
                  <a:extLst>
                    <a:ext uri="{9D8B030D-6E8A-4147-A177-3AD203B41FA5}">
                      <a16:colId xmlns="" xmlns:a16="http://schemas.microsoft.com/office/drawing/2014/main" val="3808826084"/>
                    </a:ext>
                  </a:extLst>
                </a:gridCol>
                <a:gridCol w="540000">
                  <a:extLst>
                    <a:ext uri="{9D8B030D-6E8A-4147-A177-3AD203B41FA5}">
                      <a16:colId xmlns="" xmlns:a16="http://schemas.microsoft.com/office/drawing/2014/main" val="340103133"/>
                    </a:ext>
                  </a:extLst>
                </a:gridCol>
                <a:gridCol w="540000">
                  <a:extLst>
                    <a:ext uri="{9D8B030D-6E8A-4147-A177-3AD203B41FA5}">
                      <a16:colId xmlns="" xmlns:a16="http://schemas.microsoft.com/office/drawing/2014/main" val="2891966125"/>
                    </a:ext>
                  </a:extLst>
                </a:gridCol>
              </a:tblGrid>
              <a:tr h="406635">
                <a:tc>
                  <a:txBody>
                    <a:bodyPr/>
                    <a:lstStyle/>
                    <a:p>
                      <a:pPr algn="ctr"/>
                      <a:r>
                        <a:rPr kumimoji="1" lang="ja-JP" altLang="en-US" sz="2000" b="1" dirty="0"/>
                        <a:t>項目</a:t>
                      </a:r>
                      <a:endParaRPr kumimoji="1" lang="ja-JP" altLang="en-US" sz="2400" b="1" dirty="0"/>
                    </a:p>
                  </a:txBody>
                  <a:tcPr/>
                </a:tc>
                <a:tc gridSpan="3">
                  <a:txBody>
                    <a:bodyPr/>
                    <a:lstStyle/>
                    <a:p>
                      <a:pPr algn="ctr"/>
                      <a:r>
                        <a:rPr kumimoji="1" lang="ja-JP" altLang="en-US" sz="2000" b="1" dirty="0"/>
                        <a:t>目的</a:t>
                      </a:r>
                    </a:p>
                  </a:txBody>
                  <a:tcPr/>
                </a:tc>
                <a:tc hMerge="1">
                  <a:txBody>
                    <a:bodyPr/>
                    <a:lstStyle/>
                    <a:p>
                      <a:endParaRPr kumimoji="1" lang="ja-JP" altLang="en-US" dirty="0"/>
                    </a:p>
                  </a:txBody>
                  <a:tcPr/>
                </a:tc>
                <a:tc hMerge="1">
                  <a:txBody>
                    <a:bodyPr/>
                    <a:lstStyle/>
                    <a:p>
                      <a:endParaRPr kumimoji="1" lang="ja-JP" altLang="en-US" dirty="0"/>
                    </a:p>
                  </a:txBody>
                  <a:tcPr/>
                </a:tc>
                <a:extLst>
                  <a:ext uri="{0D108BD9-81ED-4DB2-BD59-A6C34878D82A}">
                    <a16:rowId xmlns="" xmlns:a16="http://schemas.microsoft.com/office/drawing/2014/main" val="4021847756"/>
                  </a:ext>
                </a:extLst>
              </a:tr>
              <a:tr h="526883">
                <a:tc>
                  <a:txBody>
                    <a:bodyPr/>
                    <a:lstStyle/>
                    <a:p>
                      <a:r>
                        <a:rPr kumimoji="1" lang="ja-JP" altLang="en-US" sz="2000" b="1" dirty="0"/>
                        <a:t>１．</a:t>
                      </a:r>
                      <a:r>
                        <a:rPr kumimoji="1" lang="ja-JP" altLang="en-US" sz="2000" b="1" dirty="0">
                          <a:solidFill>
                            <a:schemeClr val="tx1"/>
                          </a:solidFill>
                        </a:rPr>
                        <a:t>基礎情報</a:t>
                      </a:r>
                    </a:p>
                  </a:txBody>
                  <a:tcPr>
                    <a:no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039277964"/>
                  </a:ext>
                </a:extLst>
              </a:tr>
              <a:tr h="526883">
                <a:tc>
                  <a:txBody>
                    <a:bodyPr/>
                    <a:lstStyle/>
                    <a:p>
                      <a:r>
                        <a:rPr kumimoji="1" lang="ja-JP" altLang="en-US" sz="2000" b="1" dirty="0"/>
                        <a:t>２．宅配サービスについて</a:t>
                      </a:r>
                    </a:p>
                  </a:txBody>
                  <a:tcPr>
                    <a:no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217114988"/>
                  </a:ext>
                </a:extLst>
              </a:tr>
              <a:tr h="526883">
                <a:tc>
                  <a:txBody>
                    <a:bodyPr/>
                    <a:lstStyle/>
                    <a:p>
                      <a:r>
                        <a:rPr kumimoji="1" lang="ja-JP" altLang="en-US" sz="2000" b="1" dirty="0"/>
                        <a:t>３．再配達について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015081433"/>
                  </a:ext>
                </a:extLst>
              </a:tr>
              <a:tr h="526883">
                <a:tc>
                  <a:txBody>
                    <a:bodyPr/>
                    <a:lstStyle/>
                    <a:p>
                      <a:r>
                        <a:rPr kumimoji="1" lang="ja-JP" altLang="en-US" sz="2000" b="1" dirty="0"/>
                        <a:t>４．再配達に対する意識</a:t>
                      </a:r>
                    </a:p>
                  </a:txBody>
                  <a:tcPr/>
                </a:tc>
                <a:tc>
                  <a:txBody>
                    <a:bodyPr/>
                    <a:lstStyle/>
                    <a:p>
                      <a:pPr algn="ctr"/>
                      <a:r>
                        <a:rPr kumimoji="1" lang="ja-JP" altLang="en-US" sz="2800" dirty="0"/>
                        <a:t>Ａ</a:t>
                      </a:r>
                    </a:p>
                  </a:txBody>
                  <a:tcPr>
                    <a:solidFill>
                      <a:srgbClr val="FF7963"/>
                    </a:solidFill>
                  </a:tcPr>
                </a:tc>
                <a:tc>
                  <a:txBody>
                    <a:bodyPr/>
                    <a:lstStyle/>
                    <a:p>
                      <a:pPr algn="ctr"/>
                      <a:endParaRPr kumimoji="1" lang="ja-JP" altLang="en-US" sz="2800" dirty="0"/>
                    </a:p>
                  </a:txBody>
                  <a:tcPr/>
                </a:tc>
                <a:tc>
                  <a:txBody>
                    <a:bodyPr/>
                    <a:lstStyle/>
                    <a:p>
                      <a:pPr algn="ctr"/>
                      <a:r>
                        <a:rPr kumimoji="1" lang="ja-JP" altLang="en-US" sz="2800" dirty="0"/>
                        <a:t>Ｃ</a:t>
                      </a:r>
                    </a:p>
                  </a:txBody>
                  <a:tcPr>
                    <a:solidFill>
                      <a:schemeClr val="accent1">
                        <a:lumMod val="75000"/>
                      </a:schemeClr>
                    </a:solidFill>
                  </a:tcPr>
                </a:tc>
                <a:extLst>
                  <a:ext uri="{0D108BD9-81ED-4DB2-BD59-A6C34878D82A}">
                    <a16:rowId xmlns="" xmlns:a16="http://schemas.microsoft.com/office/drawing/2014/main" val="10004"/>
                  </a:ext>
                </a:extLst>
              </a:tr>
              <a:tr h="526883">
                <a:tc>
                  <a:txBody>
                    <a:bodyPr/>
                    <a:lstStyle/>
                    <a:p>
                      <a:r>
                        <a:rPr kumimoji="1" lang="ja-JP" altLang="en-US" sz="2000" b="1" dirty="0"/>
                        <a:t>５．既存受取サービスについて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673840028"/>
                  </a:ext>
                </a:extLst>
              </a:tr>
              <a:tr h="526883">
                <a:tc>
                  <a:txBody>
                    <a:bodyPr/>
                    <a:lstStyle/>
                    <a:p>
                      <a:r>
                        <a:rPr kumimoji="1" lang="ja-JP" altLang="en-US" sz="2000" b="1" dirty="0"/>
                        <a:t>６．宅配ロッカーについて</a:t>
                      </a:r>
                    </a:p>
                  </a:txBody>
                  <a:tcPr>
                    <a:solidFill>
                      <a:srgbClr val="FFB64B"/>
                    </a:solid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endParaRPr kumimoji="1" lang="ja-JP" altLang="en-US" sz="2800" dirty="0"/>
                    </a:p>
                  </a:txBody>
                  <a:tcPr>
                    <a:noFill/>
                  </a:tcPr>
                </a:tc>
                <a:extLst>
                  <a:ext uri="{0D108BD9-81ED-4DB2-BD59-A6C34878D82A}">
                    <a16:rowId xmlns="" xmlns:a16="http://schemas.microsoft.com/office/drawing/2014/main" val="3982143793"/>
                  </a:ext>
                </a:extLst>
              </a:tr>
              <a:tr h="526883">
                <a:tc>
                  <a:txBody>
                    <a:bodyPr/>
                    <a:lstStyle/>
                    <a:p>
                      <a:r>
                        <a:rPr kumimoji="1" lang="ja-JP" altLang="en-US" sz="2000" b="1" dirty="0"/>
                        <a:t>７．サービスの効果について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4001959902"/>
                  </a:ext>
                </a:extLst>
              </a:tr>
            </a:tbl>
          </a:graphicData>
        </a:graphic>
      </p:graphicFrame>
    </p:spTree>
    <p:extLst>
      <p:ext uri="{BB962C8B-B14F-4D97-AF65-F5344CB8AC3E}">
        <p14:creationId xmlns:p14="http://schemas.microsoft.com/office/powerpoint/2010/main" val="1063900314"/>
      </p:ext>
    </p:extLst>
  </p:cSld>
  <p:clrMapOvr>
    <a:masterClrMapping/>
  </p:clrMapOvr>
  <p:transition xmlns:p14="http://schemas.microsoft.com/office/powerpoint/2010/main" spd="slow" advTm="8541"/>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0818" name="Group 2"/>
          <p:cNvGrpSpPr>
            <a:grpSpLocks/>
          </p:cNvGrpSpPr>
          <p:nvPr/>
        </p:nvGrpSpPr>
        <p:grpSpPr bwMode="auto">
          <a:xfrm>
            <a:off x="0" y="0"/>
            <a:ext cx="9144000" cy="1052513"/>
            <a:chOff x="0" y="0"/>
            <a:chExt cx="5760" cy="663"/>
          </a:xfrm>
        </p:grpSpPr>
        <p:sp>
          <p:nvSpPr>
            <p:cNvPr id="290823"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90824"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90819" name="Rectangle 5"/>
          <p:cNvSpPr>
            <a:spLocks noGrp="1" noChangeArrowheads="1"/>
          </p:cNvSpPr>
          <p:nvPr>
            <p:ph type="title"/>
          </p:nvPr>
        </p:nvSpPr>
        <p:spPr>
          <a:xfrm>
            <a:off x="468313" y="-23131"/>
            <a:ext cx="8229600" cy="1143000"/>
          </a:xfrm>
        </p:spPr>
        <p:txBody>
          <a:bodyPr/>
          <a:lstStyle/>
          <a:p>
            <a:pPr eaLnBrk="1" hangingPunct="1"/>
            <a:r>
              <a:rPr lang="ja-JP" altLang="en-US" dirty="0">
                <a:solidFill>
                  <a:schemeClr val="bg1"/>
                </a:solidFill>
              </a:rPr>
              <a:t>アンケート①</a:t>
            </a:r>
            <a:endParaRPr lang="en-US" altLang="ja-JP" dirty="0">
              <a:solidFill>
                <a:schemeClr val="bg1"/>
              </a:solidFill>
            </a:endParaRPr>
          </a:p>
        </p:txBody>
      </p:sp>
      <p:sp>
        <p:nvSpPr>
          <p:cNvPr id="290822"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D12F11-C6DB-46F0-812E-97BCD699C4E8}" type="slidenum">
              <a:rPr lang="ja-JP" altLang="en-US" smtClean="0"/>
              <a:pPr/>
              <a:t>63</a:t>
            </a:fld>
            <a:endParaRPr lang="en-US" altLang="ja-JP" dirty="0"/>
          </a:p>
        </p:txBody>
      </p:sp>
      <p:sp>
        <p:nvSpPr>
          <p:cNvPr id="4" name="正方形/長方形 3"/>
          <p:cNvSpPr/>
          <p:nvPr/>
        </p:nvSpPr>
        <p:spPr>
          <a:xfrm>
            <a:off x="405860" y="5737393"/>
            <a:ext cx="5183687" cy="1015663"/>
          </a:xfrm>
          <a:prstGeom prst="rect">
            <a:avLst/>
          </a:prstGeom>
        </p:spPr>
        <p:txBody>
          <a:bodyPr wrap="square">
            <a:spAutoFit/>
          </a:bodyPr>
          <a:lstStyle/>
          <a:p>
            <a:r>
              <a:rPr lang="en-US" altLang="ja-JP" sz="2000" b="1" dirty="0"/>
              <a:t>A</a:t>
            </a:r>
            <a:r>
              <a:rPr lang="ja-JP" altLang="en-US" sz="2000" b="1" dirty="0"/>
              <a:t>：</a:t>
            </a:r>
            <a:r>
              <a:rPr lang="ja-JP" altLang="en-US" sz="2000" dirty="0"/>
              <a:t>学生の実態把握</a:t>
            </a:r>
            <a:endParaRPr lang="en-US" altLang="ja-JP" sz="2000" dirty="0"/>
          </a:p>
          <a:p>
            <a:r>
              <a:rPr lang="en-US" altLang="ja-JP" sz="2000" b="1" dirty="0"/>
              <a:t>B</a:t>
            </a:r>
            <a:r>
              <a:rPr lang="ja-JP" altLang="en-US" sz="2000" b="1" dirty="0"/>
              <a:t>：</a:t>
            </a:r>
            <a:r>
              <a:rPr lang="ja-JP" altLang="en-US" sz="2000" dirty="0"/>
              <a:t>新サービスへの活用</a:t>
            </a:r>
            <a:endParaRPr lang="en-US" altLang="ja-JP" sz="2000" dirty="0"/>
          </a:p>
          <a:p>
            <a:r>
              <a:rPr lang="en-US" altLang="ja-JP" sz="2000" b="1" dirty="0"/>
              <a:t>C</a:t>
            </a:r>
            <a:r>
              <a:rPr lang="ja-JP" altLang="en-US" sz="2000" b="1" dirty="0"/>
              <a:t>：</a:t>
            </a:r>
            <a:r>
              <a:rPr lang="ja-JP" altLang="en-US" sz="2000" dirty="0"/>
              <a:t>コミュニケーションツールへの活用</a:t>
            </a:r>
          </a:p>
        </p:txBody>
      </p:sp>
      <p:sp>
        <p:nvSpPr>
          <p:cNvPr id="6" name="吹き出し: 線 5"/>
          <p:cNvSpPr/>
          <p:nvPr/>
        </p:nvSpPr>
        <p:spPr>
          <a:xfrm>
            <a:off x="5832000" y="3055883"/>
            <a:ext cx="3060000" cy="2469611"/>
          </a:xfrm>
          <a:prstGeom prst="borderCallout1">
            <a:avLst>
              <a:gd name="adj1" fmla="val 87183"/>
              <a:gd name="adj2" fmla="val 371"/>
              <a:gd name="adj3" fmla="val 89360"/>
              <a:gd name="adj4" fmla="val -10040"/>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t>　６つのサービス、</a:t>
            </a:r>
            <a:endParaRPr lang="en-US" altLang="ja-JP" dirty="0"/>
          </a:p>
          <a:p>
            <a:r>
              <a:rPr lang="ja-JP" altLang="ja-JP" dirty="0"/>
              <a:t>　</a:t>
            </a:r>
            <a:r>
              <a:rPr lang="ja-JP" altLang="en-US" dirty="0"/>
              <a:t>宅配ロッカー案のうち</a:t>
            </a:r>
            <a:endParaRPr lang="en-US" altLang="ja-JP" dirty="0"/>
          </a:p>
          <a:p>
            <a:endParaRPr lang="en-US" altLang="ja-JP" sz="1200" dirty="0"/>
          </a:p>
          <a:p>
            <a:r>
              <a:rPr lang="ja-JP" altLang="en-US" sz="2400" dirty="0"/>
              <a:t>・どのサービスを</a:t>
            </a:r>
            <a:endParaRPr lang="en-US" altLang="ja-JP" sz="2400" dirty="0"/>
          </a:p>
          <a:p>
            <a:r>
              <a:rPr lang="ja-JP" altLang="en-US" sz="2400" dirty="0"/>
              <a:t>　利用すれば</a:t>
            </a:r>
            <a:endParaRPr lang="en-US" altLang="ja-JP" sz="2400" dirty="0"/>
          </a:p>
          <a:p>
            <a:r>
              <a:rPr lang="ja-JP" altLang="en-US" sz="2400" dirty="0"/>
              <a:t>　</a:t>
            </a:r>
            <a:r>
              <a:rPr lang="ja-JP" altLang="en-US" sz="2400" u="sng" dirty="0"/>
              <a:t>一回で</a:t>
            </a:r>
            <a:r>
              <a:rPr lang="ja-JP" altLang="en-US" sz="2400" dirty="0"/>
              <a:t>受け取れるか</a:t>
            </a:r>
            <a:endParaRPr lang="en-US" altLang="ja-JP" sz="2400" dirty="0"/>
          </a:p>
        </p:txBody>
      </p:sp>
      <p:graphicFrame>
        <p:nvGraphicFramePr>
          <p:cNvPr id="10" name="表 9"/>
          <p:cNvGraphicFramePr>
            <a:graphicFrameLocks noGrp="1"/>
          </p:cNvGraphicFramePr>
          <p:nvPr>
            <p:extLst>
              <p:ext uri="{D42A27DB-BD31-4B8C-83A1-F6EECF244321}">
                <p14:modId xmlns:p14="http://schemas.microsoft.com/office/powerpoint/2010/main" val="3074902181"/>
              </p:ext>
            </p:extLst>
          </p:nvPr>
        </p:nvGraphicFramePr>
        <p:xfrm>
          <a:off x="399314" y="1430678"/>
          <a:ext cx="5144568" cy="4094816"/>
        </p:xfrm>
        <a:graphic>
          <a:graphicData uri="http://schemas.openxmlformats.org/drawingml/2006/table">
            <a:tbl>
              <a:tblPr firstRow="1" bandRow="1">
                <a:tableStyleId>{5940675A-B579-460E-94D1-54222C63F5DA}</a:tableStyleId>
              </a:tblPr>
              <a:tblGrid>
                <a:gridCol w="3524568">
                  <a:extLst>
                    <a:ext uri="{9D8B030D-6E8A-4147-A177-3AD203B41FA5}">
                      <a16:colId xmlns="" xmlns:a16="http://schemas.microsoft.com/office/drawing/2014/main" val="1647784525"/>
                    </a:ext>
                  </a:extLst>
                </a:gridCol>
                <a:gridCol w="540000">
                  <a:extLst>
                    <a:ext uri="{9D8B030D-6E8A-4147-A177-3AD203B41FA5}">
                      <a16:colId xmlns="" xmlns:a16="http://schemas.microsoft.com/office/drawing/2014/main" val="3808826084"/>
                    </a:ext>
                  </a:extLst>
                </a:gridCol>
                <a:gridCol w="540000">
                  <a:extLst>
                    <a:ext uri="{9D8B030D-6E8A-4147-A177-3AD203B41FA5}">
                      <a16:colId xmlns="" xmlns:a16="http://schemas.microsoft.com/office/drawing/2014/main" val="340103133"/>
                    </a:ext>
                  </a:extLst>
                </a:gridCol>
                <a:gridCol w="540000">
                  <a:extLst>
                    <a:ext uri="{9D8B030D-6E8A-4147-A177-3AD203B41FA5}">
                      <a16:colId xmlns="" xmlns:a16="http://schemas.microsoft.com/office/drawing/2014/main" val="2891966125"/>
                    </a:ext>
                  </a:extLst>
                </a:gridCol>
              </a:tblGrid>
              <a:tr h="406635">
                <a:tc>
                  <a:txBody>
                    <a:bodyPr/>
                    <a:lstStyle/>
                    <a:p>
                      <a:pPr algn="ctr"/>
                      <a:r>
                        <a:rPr kumimoji="1" lang="ja-JP" altLang="en-US" sz="2000" b="1" dirty="0"/>
                        <a:t>項目</a:t>
                      </a:r>
                      <a:endParaRPr kumimoji="1" lang="ja-JP" altLang="en-US" sz="2400" b="1" dirty="0"/>
                    </a:p>
                  </a:txBody>
                  <a:tcPr/>
                </a:tc>
                <a:tc gridSpan="3">
                  <a:txBody>
                    <a:bodyPr/>
                    <a:lstStyle/>
                    <a:p>
                      <a:pPr algn="ctr"/>
                      <a:r>
                        <a:rPr kumimoji="1" lang="ja-JP" altLang="en-US" sz="2000" b="1" dirty="0"/>
                        <a:t>目的</a:t>
                      </a:r>
                    </a:p>
                  </a:txBody>
                  <a:tcPr/>
                </a:tc>
                <a:tc hMerge="1">
                  <a:txBody>
                    <a:bodyPr/>
                    <a:lstStyle/>
                    <a:p>
                      <a:endParaRPr kumimoji="1" lang="ja-JP" altLang="en-US" dirty="0"/>
                    </a:p>
                  </a:txBody>
                  <a:tcPr/>
                </a:tc>
                <a:tc hMerge="1">
                  <a:txBody>
                    <a:bodyPr/>
                    <a:lstStyle/>
                    <a:p>
                      <a:endParaRPr kumimoji="1" lang="ja-JP" altLang="en-US" dirty="0"/>
                    </a:p>
                  </a:txBody>
                  <a:tcPr/>
                </a:tc>
                <a:extLst>
                  <a:ext uri="{0D108BD9-81ED-4DB2-BD59-A6C34878D82A}">
                    <a16:rowId xmlns="" xmlns:a16="http://schemas.microsoft.com/office/drawing/2014/main" val="4021847756"/>
                  </a:ext>
                </a:extLst>
              </a:tr>
              <a:tr h="526883">
                <a:tc>
                  <a:txBody>
                    <a:bodyPr/>
                    <a:lstStyle/>
                    <a:p>
                      <a:r>
                        <a:rPr kumimoji="1" lang="ja-JP" altLang="en-US" sz="2000" b="1" dirty="0"/>
                        <a:t>１．</a:t>
                      </a:r>
                      <a:r>
                        <a:rPr kumimoji="1" lang="ja-JP" altLang="en-US" sz="2000" b="1" dirty="0">
                          <a:solidFill>
                            <a:schemeClr val="tx1"/>
                          </a:solidFill>
                        </a:rPr>
                        <a:t>基礎情報</a:t>
                      </a:r>
                    </a:p>
                  </a:txBody>
                  <a:tcPr>
                    <a:no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039277964"/>
                  </a:ext>
                </a:extLst>
              </a:tr>
              <a:tr h="526883">
                <a:tc>
                  <a:txBody>
                    <a:bodyPr/>
                    <a:lstStyle/>
                    <a:p>
                      <a:r>
                        <a:rPr kumimoji="1" lang="ja-JP" altLang="en-US" sz="2000" b="1" dirty="0"/>
                        <a:t>２．宅配サービスについて</a:t>
                      </a:r>
                    </a:p>
                  </a:txBody>
                  <a:tcPr>
                    <a:no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217114988"/>
                  </a:ext>
                </a:extLst>
              </a:tr>
              <a:tr h="526883">
                <a:tc>
                  <a:txBody>
                    <a:bodyPr/>
                    <a:lstStyle/>
                    <a:p>
                      <a:r>
                        <a:rPr kumimoji="1" lang="ja-JP" altLang="en-US" sz="2000" b="1" dirty="0"/>
                        <a:t>３．再配達について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3015081433"/>
                  </a:ext>
                </a:extLst>
              </a:tr>
              <a:tr h="526883">
                <a:tc>
                  <a:txBody>
                    <a:bodyPr/>
                    <a:lstStyle/>
                    <a:p>
                      <a:r>
                        <a:rPr kumimoji="1" lang="ja-JP" altLang="en-US" sz="2000" b="1" dirty="0"/>
                        <a:t>４．再配達に対する意識</a:t>
                      </a:r>
                    </a:p>
                  </a:txBody>
                  <a:tcPr/>
                </a:tc>
                <a:tc>
                  <a:txBody>
                    <a:bodyPr/>
                    <a:lstStyle/>
                    <a:p>
                      <a:pPr algn="ctr"/>
                      <a:r>
                        <a:rPr kumimoji="1" lang="ja-JP" altLang="en-US" sz="2800" dirty="0"/>
                        <a:t>Ａ</a:t>
                      </a:r>
                    </a:p>
                  </a:txBody>
                  <a:tcPr>
                    <a:solidFill>
                      <a:srgbClr val="FF7963"/>
                    </a:solidFill>
                  </a:tcPr>
                </a:tc>
                <a:tc>
                  <a:txBody>
                    <a:bodyPr/>
                    <a:lstStyle/>
                    <a:p>
                      <a:pPr algn="ctr"/>
                      <a:endParaRPr kumimoji="1" lang="ja-JP" altLang="en-US" sz="2800" dirty="0"/>
                    </a:p>
                  </a:txBody>
                  <a:tcPr/>
                </a:tc>
                <a:tc>
                  <a:txBody>
                    <a:bodyPr/>
                    <a:lstStyle/>
                    <a:p>
                      <a:pPr algn="ctr"/>
                      <a:r>
                        <a:rPr kumimoji="1" lang="ja-JP" altLang="en-US" sz="2800" dirty="0"/>
                        <a:t>Ｃ</a:t>
                      </a:r>
                    </a:p>
                  </a:txBody>
                  <a:tcPr>
                    <a:solidFill>
                      <a:schemeClr val="accent1">
                        <a:lumMod val="75000"/>
                      </a:schemeClr>
                    </a:solidFill>
                  </a:tcPr>
                </a:tc>
                <a:extLst>
                  <a:ext uri="{0D108BD9-81ED-4DB2-BD59-A6C34878D82A}">
                    <a16:rowId xmlns="" xmlns:a16="http://schemas.microsoft.com/office/drawing/2014/main" val="10004"/>
                  </a:ext>
                </a:extLst>
              </a:tr>
              <a:tr h="526883">
                <a:tc>
                  <a:txBody>
                    <a:bodyPr/>
                    <a:lstStyle/>
                    <a:p>
                      <a:r>
                        <a:rPr kumimoji="1" lang="ja-JP" altLang="en-US" sz="2000" b="1" dirty="0"/>
                        <a:t>４．既存受取サービスについて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endParaRPr kumimoji="1" lang="ja-JP" altLang="en-US" sz="2800" dirty="0"/>
                    </a:p>
                  </a:txBody>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673840028"/>
                  </a:ext>
                </a:extLst>
              </a:tr>
              <a:tr h="526883">
                <a:tc>
                  <a:txBody>
                    <a:bodyPr/>
                    <a:lstStyle/>
                    <a:p>
                      <a:r>
                        <a:rPr kumimoji="1" lang="ja-JP" altLang="en-US" sz="2000" b="1" dirty="0"/>
                        <a:t>５．宅配ロッカーについて</a:t>
                      </a:r>
                    </a:p>
                  </a:txBody>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endParaRPr kumimoji="1" lang="ja-JP" altLang="en-US" sz="2800" dirty="0"/>
                    </a:p>
                  </a:txBody>
                  <a:tcPr>
                    <a:noFill/>
                  </a:tcPr>
                </a:tc>
                <a:extLst>
                  <a:ext uri="{0D108BD9-81ED-4DB2-BD59-A6C34878D82A}">
                    <a16:rowId xmlns="" xmlns:a16="http://schemas.microsoft.com/office/drawing/2014/main" val="3982143793"/>
                  </a:ext>
                </a:extLst>
              </a:tr>
              <a:tr h="526883">
                <a:tc>
                  <a:txBody>
                    <a:bodyPr/>
                    <a:lstStyle/>
                    <a:p>
                      <a:r>
                        <a:rPr kumimoji="1" lang="ja-JP" altLang="en-US" sz="2000" b="1" dirty="0"/>
                        <a:t>６．サービスの効果について</a:t>
                      </a:r>
                    </a:p>
                  </a:txBody>
                  <a:tcPr>
                    <a:solidFill>
                      <a:srgbClr val="FFB64B"/>
                    </a:solidFill>
                  </a:tcPr>
                </a:tc>
                <a:tc>
                  <a:txBody>
                    <a:bodyPr/>
                    <a:lstStyle/>
                    <a:p>
                      <a:pPr algn="ctr"/>
                      <a:r>
                        <a:rPr kumimoji="1" lang="en-US" altLang="ja-JP" sz="2800" dirty="0"/>
                        <a:t>A</a:t>
                      </a:r>
                      <a:endParaRPr kumimoji="1" lang="ja-JP" altLang="en-US" sz="2800" dirty="0"/>
                    </a:p>
                  </a:txBody>
                  <a:tcPr>
                    <a:solidFill>
                      <a:srgbClr val="FF7963"/>
                    </a:solidFill>
                  </a:tcPr>
                </a:tc>
                <a:tc>
                  <a:txBody>
                    <a:bodyPr/>
                    <a:lstStyle/>
                    <a:p>
                      <a:pPr algn="ctr"/>
                      <a:r>
                        <a:rPr kumimoji="1" lang="en-US" altLang="ja-JP" sz="2800" dirty="0"/>
                        <a:t>B</a:t>
                      </a:r>
                      <a:endParaRPr kumimoji="1" lang="ja-JP" altLang="en-US" sz="2800" dirty="0"/>
                    </a:p>
                  </a:txBody>
                  <a:tcPr>
                    <a:solidFill>
                      <a:srgbClr val="99CC00"/>
                    </a:solidFill>
                  </a:tcPr>
                </a:tc>
                <a:tc>
                  <a:txBody>
                    <a:bodyPr/>
                    <a:lstStyle/>
                    <a:p>
                      <a:pPr algn="ctr"/>
                      <a:r>
                        <a:rPr kumimoji="1" lang="en-US" altLang="ja-JP" sz="2800" dirty="0"/>
                        <a:t>C</a:t>
                      </a:r>
                      <a:endParaRPr kumimoji="1" lang="ja-JP" altLang="en-US" sz="2800" dirty="0"/>
                    </a:p>
                  </a:txBody>
                  <a:tcPr>
                    <a:solidFill>
                      <a:schemeClr val="accent1">
                        <a:lumMod val="75000"/>
                      </a:schemeClr>
                    </a:solidFill>
                  </a:tcPr>
                </a:tc>
                <a:extLst>
                  <a:ext uri="{0D108BD9-81ED-4DB2-BD59-A6C34878D82A}">
                    <a16:rowId xmlns="" xmlns:a16="http://schemas.microsoft.com/office/drawing/2014/main" val="4001959902"/>
                  </a:ext>
                </a:extLst>
              </a:tr>
            </a:tbl>
          </a:graphicData>
        </a:graphic>
      </p:graphicFrame>
    </p:spTree>
    <p:extLst>
      <p:ext uri="{BB962C8B-B14F-4D97-AF65-F5344CB8AC3E}">
        <p14:creationId xmlns:p14="http://schemas.microsoft.com/office/powerpoint/2010/main" val="1188630516"/>
      </p:ext>
    </p:extLst>
  </p:cSld>
  <p:clrMapOvr>
    <a:masterClrMapping/>
  </p:clrMapOvr>
  <p:transition xmlns:p14="http://schemas.microsoft.com/office/powerpoint/2010/main" spd="slow" advTm="8541"/>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図 2"/>
          <p:cNvPicPr>
            <a:picLocks noChangeAspect="1"/>
          </p:cNvPicPr>
          <p:nvPr/>
        </p:nvPicPr>
        <p:blipFill>
          <a:blip r:embed="rId3">
            <a:extLst>
              <a:ext uri="{BEBA8EAE-BF5A-486C-A8C5-ECC9F3942E4B}">
                <a14:imgProps xmlns:a14="http://schemas.microsoft.com/office/drawing/2010/main">
                  <a14:imgLayer r:embed="rId4">
                    <a14:imgEffect>
                      <a14:brightnessContrast bright="-70000" contrast="-40000"/>
                    </a14:imgEffect>
                  </a14:imgLayer>
                </a14:imgProps>
              </a:ext>
              <a:ext uri="{28A0092B-C50C-407E-A947-70E740481C1C}">
                <a14:useLocalDpi xmlns:a14="http://schemas.microsoft.com/office/drawing/2010/main" val="0"/>
              </a:ext>
            </a:extLst>
          </a:blip>
          <a:stretch>
            <a:fillRect/>
          </a:stretch>
        </p:blipFill>
        <p:spPr>
          <a:xfrm>
            <a:off x="0" y="802480"/>
            <a:ext cx="9144000" cy="6100354"/>
          </a:xfrm>
          <a:prstGeom prst="rect">
            <a:avLst/>
          </a:prstGeom>
          <a:effectLst>
            <a:glow rad="127000">
              <a:schemeClr val="accent1">
                <a:alpha val="30000"/>
              </a:schemeClr>
            </a:glow>
          </a:effectLst>
        </p:spPr>
      </p:pic>
      <p:sp>
        <p:nvSpPr>
          <p:cNvPr id="274438" name="Rectangle 4"/>
          <p:cNvSpPr>
            <a:spLocks noGrp="1" noChangeArrowheads="1"/>
          </p:cNvSpPr>
          <p:nvPr>
            <p:ph type="title"/>
          </p:nvPr>
        </p:nvSpPr>
        <p:spPr>
          <a:xfrm>
            <a:off x="0" y="0"/>
            <a:ext cx="9144000" cy="1196975"/>
          </a:xfrm>
          <a:solidFill>
            <a:srgbClr val="5F5F5F"/>
          </a:solidFill>
        </p:spPr>
        <p:txBody>
          <a:bodyPr/>
          <a:lstStyle/>
          <a:p>
            <a:pPr eaLnBrk="1" hangingPunct="1"/>
            <a:r>
              <a:rPr lang="ja-JP" altLang="en-US" sz="4800" dirty="0">
                <a:solidFill>
                  <a:prstClr val="white"/>
                </a:solidFill>
              </a:rPr>
              <a:t>とある筑波大生に聞いてみました。</a:t>
            </a:r>
            <a:endParaRPr lang="ja-JP" altLang="en-US" sz="4800" dirty="0">
              <a:solidFill>
                <a:schemeClr val="bg1"/>
              </a:solidFill>
            </a:endParaRPr>
          </a:p>
        </p:txBody>
      </p:sp>
      <p:sp>
        <p:nvSpPr>
          <p:cNvPr id="274439"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7088D92-0A91-483A-84F2-DE7F32BA3F8B}" type="slidenum">
              <a:rPr lang="ja-JP" altLang="en-US" smtClean="0"/>
              <a:pPr/>
              <a:t>64</a:t>
            </a:fld>
            <a:endParaRPr lang="en-US" altLang="ja-JP"/>
          </a:p>
        </p:txBody>
      </p:sp>
      <p:grpSp>
        <p:nvGrpSpPr>
          <p:cNvPr id="2" name="図形グループ 1"/>
          <p:cNvGrpSpPr/>
          <p:nvPr/>
        </p:nvGrpSpPr>
        <p:grpSpPr>
          <a:xfrm>
            <a:off x="262928" y="1998482"/>
            <a:ext cx="4164663" cy="4084562"/>
            <a:chOff x="4703448" y="2438435"/>
            <a:chExt cx="4164663" cy="4084562"/>
          </a:xfrm>
        </p:grpSpPr>
        <p:sp>
          <p:nvSpPr>
            <p:cNvPr id="8" name="正方形/長方形 7"/>
            <p:cNvSpPr/>
            <p:nvPr/>
          </p:nvSpPr>
          <p:spPr>
            <a:xfrm>
              <a:off x="4703448" y="2438435"/>
              <a:ext cx="4164663" cy="4084562"/>
            </a:xfrm>
            <a:prstGeom prst="rect">
              <a:avLst/>
            </a:prstGeom>
            <a:solidFill>
              <a:srgbClr val="FFFFFF">
                <a:alpha val="76863"/>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dirty="0">
                <a:solidFill>
                  <a:prstClr val="black"/>
                </a:solidFill>
              </a:endParaRPr>
            </a:p>
          </p:txBody>
        </p:sp>
        <p:sp>
          <p:nvSpPr>
            <p:cNvPr id="6" name="テキスト ボックス 5"/>
            <p:cNvSpPr txBox="1"/>
            <p:nvPr/>
          </p:nvSpPr>
          <p:spPr>
            <a:xfrm>
              <a:off x="7311760" y="4909800"/>
              <a:ext cx="1427038" cy="1446550"/>
            </a:xfrm>
            <a:prstGeom prst="rect">
              <a:avLst/>
            </a:prstGeom>
            <a:noFill/>
          </p:spPr>
          <p:txBody>
            <a:bodyPr wrap="square" rtlCol="0">
              <a:spAutoFit/>
            </a:bodyPr>
            <a:lstStyle/>
            <a:p>
              <a:r>
                <a:rPr lang="ja-JP" altLang="en-US" sz="8800" b="1" dirty="0">
                  <a:solidFill>
                    <a:srgbClr val="FF6600"/>
                  </a:solidFill>
                </a:rPr>
                <a:t>％</a:t>
              </a:r>
              <a:endParaRPr lang="ja-JP" altLang="en-US" sz="19900" b="1" dirty="0">
                <a:solidFill>
                  <a:srgbClr val="FF6600"/>
                </a:solidFill>
              </a:endParaRPr>
            </a:p>
          </p:txBody>
        </p:sp>
      </p:grpSp>
      <p:sp>
        <p:nvSpPr>
          <p:cNvPr id="4" name="テキスト ボックス 3"/>
          <p:cNvSpPr txBox="1"/>
          <p:nvPr/>
        </p:nvSpPr>
        <p:spPr>
          <a:xfrm>
            <a:off x="263566" y="2613524"/>
            <a:ext cx="4107735" cy="3154710"/>
          </a:xfrm>
          <a:prstGeom prst="rect">
            <a:avLst/>
          </a:prstGeom>
          <a:noFill/>
        </p:spPr>
        <p:txBody>
          <a:bodyPr wrap="square" rtlCol="0">
            <a:spAutoFit/>
          </a:bodyPr>
          <a:lstStyle/>
          <a:p>
            <a:r>
              <a:rPr kumimoji="1" lang="en-US" altLang="ja-JP" sz="19900" dirty="0"/>
              <a:t>90</a:t>
            </a:r>
            <a:endParaRPr kumimoji="1" lang="ja-JP" altLang="en-US" sz="19900" dirty="0"/>
          </a:p>
        </p:txBody>
      </p:sp>
      <p:sp>
        <p:nvSpPr>
          <p:cNvPr id="5" name="テキスト ボックス 4"/>
          <p:cNvSpPr txBox="1"/>
          <p:nvPr/>
        </p:nvSpPr>
        <p:spPr>
          <a:xfrm>
            <a:off x="432000" y="2219529"/>
            <a:ext cx="2236510" cy="707886"/>
          </a:xfrm>
          <a:prstGeom prst="rect">
            <a:avLst/>
          </a:prstGeom>
          <a:noFill/>
        </p:spPr>
        <p:txBody>
          <a:bodyPr wrap="none" rtlCol="0">
            <a:spAutoFit/>
          </a:bodyPr>
          <a:lstStyle/>
          <a:p>
            <a:r>
              <a:rPr kumimoji="1" lang="ja-JP" altLang="en-US" sz="4000" dirty="0"/>
              <a:t>再配達率</a:t>
            </a:r>
          </a:p>
        </p:txBody>
      </p:sp>
      <p:grpSp>
        <p:nvGrpSpPr>
          <p:cNvPr id="14" name="図形グループ 1"/>
          <p:cNvGrpSpPr/>
          <p:nvPr/>
        </p:nvGrpSpPr>
        <p:grpSpPr>
          <a:xfrm>
            <a:off x="4703464" y="1998482"/>
            <a:ext cx="4164663" cy="4084562"/>
            <a:chOff x="4703448" y="2438435"/>
            <a:chExt cx="4164663" cy="4084562"/>
          </a:xfrm>
        </p:grpSpPr>
        <p:sp>
          <p:nvSpPr>
            <p:cNvPr id="15" name="正方形/長方形 14"/>
            <p:cNvSpPr/>
            <p:nvPr/>
          </p:nvSpPr>
          <p:spPr>
            <a:xfrm>
              <a:off x="4703448" y="2438435"/>
              <a:ext cx="4164663" cy="4084562"/>
            </a:xfrm>
            <a:prstGeom prst="rect">
              <a:avLst/>
            </a:prstGeom>
            <a:solidFill>
              <a:srgbClr val="FFFFFF">
                <a:alpha val="76863"/>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dirty="0">
                <a:solidFill>
                  <a:prstClr val="black"/>
                </a:solidFill>
              </a:endParaRPr>
            </a:p>
          </p:txBody>
        </p:sp>
        <p:sp>
          <p:nvSpPr>
            <p:cNvPr id="16" name="テキスト ボックス 15"/>
            <p:cNvSpPr txBox="1"/>
            <p:nvPr/>
          </p:nvSpPr>
          <p:spPr>
            <a:xfrm>
              <a:off x="7311760" y="4909800"/>
              <a:ext cx="1427038" cy="1446550"/>
            </a:xfrm>
            <a:prstGeom prst="rect">
              <a:avLst/>
            </a:prstGeom>
            <a:noFill/>
          </p:spPr>
          <p:txBody>
            <a:bodyPr wrap="square" rtlCol="0">
              <a:spAutoFit/>
            </a:bodyPr>
            <a:lstStyle/>
            <a:p>
              <a:r>
                <a:rPr lang="ja-JP" altLang="en-US" sz="8800" b="1" dirty="0">
                  <a:solidFill>
                    <a:srgbClr val="FF6600"/>
                  </a:solidFill>
                </a:rPr>
                <a:t>回</a:t>
              </a:r>
              <a:endParaRPr lang="en-US" altLang="ja-JP" sz="8800" b="1" dirty="0">
                <a:solidFill>
                  <a:srgbClr val="FF6600"/>
                </a:solidFill>
              </a:endParaRPr>
            </a:p>
          </p:txBody>
        </p:sp>
      </p:grpSp>
      <p:sp>
        <p:nvSpPr>
          <p:cNvPr id="17" name="テキスト ボックス 16"/>
          <p:cNvSpPr txBox="1"/>
          <p:nvPr/>
        </p:nvSpPr>
        <p:spPr>
          <a:xfrm>
            <a:off x="5373129" y="2862211"/>
            <a:ext cx="2053868" cy="3154710"/>
          </a:xfrm>
          <a:prstGeom prst="rect">
            <a:avLst/>
          </a:prstGeom>
          <a:noFill/>
        </p:spPr>
        <p:txBody>
          <a:bodyPr wrap="square" rtlCol="0">
            <a:spAutoFit/>
          </a:bodyPr>
          <a:lstStyle/>
          <a:p>
            <a:r>
              <a:rPr lang="ja-JP" altLang="en-US" sz="19900" dirty="0"/>
              <a:t>４</a:t>
            </a:r>
            <a:endParaRPr kumimoji="1" lang="ja-JP" altLang="en-US" sz="19900" dirty="0"/>
          </a:p>
        </p:txBody>
      </p:sp>
      <p:sp>
        <p:nvSpPr>
          <p:cNvPr id="18" name="テキスト ボックス 17"/>
          <p:cNvSpPr txBox="1"/>
          <p:nvPr/>
        </p:nvSpPr>
        <p:spPr>
          <a:xfrm>
            <a:off x="4787807" y="2134368"/>
            <a:ext cx="3571812" cy="1323439"/>
          </a:xfrm>
          <a:prstGeom prst="rect">
            <a:avLst/>
          </a:prstGeom>
          <a:noFill/>
        </p:spPr>
        <p:txBody>
          <a:bodyPr wrap="none" rtlCol="0">
            <a:spAutoFit/>
          </a:bodyPr>
          <a:lstStyle/>
          <a:p>
            <a:r>
              <a:rPr lang="ja-JP" altLang="en-US" sz="4000" dirty="0"/>
              <a:t>受け取るまでの</a:t>
            </a:r>
            <a:endParaRPr lang="en-US" altLang="ja-JP" sz="4000" dirty="0"/>
          </a:p>
          <a:p>
            <a:r>
              <a:rPr lang="ja-JP" altLang="en-US" sz="4000" dirty="0"/>
              <a:t>配達回数</a:t>
            </a:r>
            <a:endParaRPr kumimoji="1" lang="ja-JP" altLang="en-US" sz="4000" dirty="0"/>
          </a:p>
        </p:txBody>
      </p:sp>
    </p:spTree>
    <p:extLst>
      <p:ext uri="{BB962C8B-B14F-4D97-AF65-F5344CB8AC3E}">
        <p14:creationId xmlns:p14="http://schemas.microsoft.com/office/powerpoint/2010/main" val="1505454842"/>
      </p:ext>
    </p:extLst>
  </p:cSld>
  <p:clrMapOvr>
    <a:masterClrMapping/>
  </p:clrMapOvr>
  <p:transition xmlns:p14="http://schemas.microsoft.com/office/powerpoint/2010/main" spd="slow" advTm="4522"/>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530" name="Group 2"/>
          <p:cNvGrpSpPr>
            <a:grpSpLocks/>
          </p:cNvGrpSpPr>
          <p:nvPr/>
        </p:nvGrpSpPr>
        <p:grpSpPr bwMode="auto">
          <a:xfrm>
            <a:off x="0" y="0"/>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68313" y="0"/>
            <a:ext cx="8229600" cy="1143000"/>
          </a:xfrm>
        </p:spPr>
        <p:txBody>
          <a:bodyPr/>
          <a:lstStyle/>
          <a:p>
            <a:pPr eaLnBrk="1" hangingPunct="1"/>
            <a:r>
              <a:rPr lang="ja-JP" altLang="en-US" dirty="0">
                <a:solidFill>
                  <a:schemeClr val="bg1"/>
                </a:solidFill>
              </a:rPr>
              <a:t>背景</a:t>
            </a:r>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7</a:t>
            </a:fld>
            <a:endParaRPr lang="en-US" altLang="ja-JP"/>
          </a:p>
        </p:txBody>
      </p:sp>
      <p:sp>
        <p:nvSpPr>
          <p:cNvPr id="6" name="テキスト ボックス 5"/>
          <p:cNvSpPr txBox="1"/>
          <p:nvPr/>
        </p:nvSpPr>
        <p:spPr>
          <a:xfrm>
            <a:off x="155233" y="1401257"/>
            <a:ext cx="4416767"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ja-JP" altLang="en-US" sz="3200" dirty="0">
                <a:solidFill>
                  <a:srgbClr val="000000"/>
                </a:solidFill>
              </a:rPr>
              <a:t>・インターネット</a:t>
            </a:r>
            <a:r>
              <a:rPr lang="en-US" altLang="ja-JP" sz="3200" dirty="0">
                <a:solidFill>
                  <a:srgbClr val="000000"/>
                </a:solidFill>
              </a:rPr>
              <a:t>,</a:t>
            </a:r>
          </a:p>
          <a:p>
            <a:pPr algn="ctr"/>
            <a:r>
              <a:rPr lang="ja-JP" altLang="en-US" sz="3200" dirty="0">
                <a:solidFill>
                  <a:srgbClr val="000000"/>
                </a:solidFill>
              </a:rPr>
              <a:t>スマホの普及</a:t>
            </a:r>
            <a:endParaRPr lang="en-US" altLang="ja-JP" sz="3200" dirty="0">
              <a:solidFill>
                <a:srgbClr val="000000"/>
              </a:solidFill>
            </a:endParaRPr>
          </a:p>
          <a:p>
            <a:pPr algn="ctr"/>
            <a:r>
              <a:rPr lang="ja-JP" altLang="en-US" sz="3200" dirty="0">
                <a:solidFill>
                  <a:srgbClr val="000000"/>
                </a:solidFill>
              </a:rPr>
              <a:t>・買い物難民の増加など</a:t>
            </a:r>
            <a:endParaRPr lang="en-US" altLang="ja-JP" sz="3200" dirty="0">
              <a:solidFill>
                <a:srgbClr val="000000"/>
              </a:solidFill>
            </a:endParaRPr>
          </a:p>
        </p:txBody>
      </p:sp>
      <p:sp>
        <p:nvSpPr>
          <p:cNvPr id="8" name="テキスト ボックス 7"/>
          <p:cNvSpPr txBox="1"/>
          <p:nvPr/>
        </p:nvSpPr>
        <p:spPr>
          <a:xfrm>
            <a:off x="886499" y="3507525"/>
            <a:ext cx="2954234" cy="1077218"/>
          </a:xfrm>
          <a:prstGeom prst="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ja-JP" altLang="en-US" sz="3200" b="1" dirty="0">
                <a:solidFill>
                  <a:srgbClr val="000000"/>
                </a:solidFill>
              </a:rPr>
              <a:t>　ネット通販の利用量拡大　</a:t>
            </a:r>
          </a:p>
        </p:txBody>
      </p:sp>
      <p:sp>
        <p:nvSpPr>
          <p:cNvPr id="278532" name="矢印: 下 278531"/>
          <p:cNvSpPr/>
          <p:nvPr/>
        </p:nvSpPr>
        <p:spPr>
          <a:xfrm>
            <a:off x="2198005" y="3062036"/>
            <a:ext cx="331221" cy="350205"/>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ja-JP" altLang="en-US" dirty="0">
              <a:solidFill>
                <a:srgbClr val="FFFFFF"/>
              </a:solidFill>
            </a:endParaRPr>
          </a:p>
        </p:txBody>
      </p:sp>
      <p:pic>
        <p:nvPicPr>
          <p:cNvPr id="278536" name="図 278535"/>
          <p:cNvPicPr>
            <a:picLocks noChangeAspect="1"/>
          </p:cNvPicPr>
          <p:nvPr/>
        </p:nvPicPr>
        <p:blipFill>
          <a:blip r:embed="rId3"/>
          <a:stretch>
            <a:fillRect/>
          </a:stretch>
        </p:blipFill>
        <p:spPr>
          <a:xfrm>
            <a:off x="2198005" y="4623801"/>
            <a:ext cx="397627" cy="367372"/>
          </a:xfrm>
          <a:prstGeom prst="rect">
            <a:avLst/>
          </a:prstGeom>
        </p:spPr>
      </p:pic>
      <p:sp>
        <p:nvSpPr>
          <p:cNvPr id="278537" name="テキスト ボックス 278536"/>
          <p:cNvSpPr txBox="1"/>
          <p:nvPr/>
        </p:nvSpPr>
        <p:spPr>
          <a:xfrm>
            <a:off x="219193" y="5030232"/>
            <a:ext cx="3272807" cy="1446550"/>
          </a:xfrm>
          <a:prstGeom prst="rect">
            <a:avLst/>
          </a:prstGeom>
          <a:solidFill>
            <a:srgbClr val="FFB64B"/>
          </a:solidFill>
        </p:spPr>
        <p:txBody>
          <a:bodyPr wrap="square" rtlCol="0">
            <a:spAutoFit/>
          </a:bodyPr>
          <a:lstStyle/>
          <a:p>
            <a:pPr algn="ctr"/>
            <a:r>
              <a:rPr lang="ja-JP" altLang="en-US" sz="4400" b="1" dirty="0">
                <a:solidFill>
                  <a:srgbClr val="000000"/>
                </a:solidFill>
              </a:rPr>
              <a:t>宅配荷物量急増　</a:t>
            </a:r>
          </a:p>
        </p:txBody>
      </p:sp>
      <p:pic>
        <p:nvPicPr>
          <p:cNvPr id="278539" name="グラフィックス 278538" descr="警告"/>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2959125" y="4871899"/>
            <a:ext cx="1763216" cy="1763216"/>
          </a:xfrm>
          <a:prstGeom prst="rect">
            <a:avLst/>
          </a:prstGeom>
        </p:spPr>
      </p:pic>
      <p:sp>
        <p:nvSpPr>
          <p:cNvPr id="2" name="吹き出し: 角を丸めた四角形 1"/>
          <p:cNvSpPr/>
          <p:nvPr/>
        </p:nvSpPr>
        <p:spPr>
          <a:xfrm>
            <a:off x="4932000" y="1143000"/>
            <a:ext cx="3960000" cy="2466000"/>
          </a:xfrm>
          <a:prstGeom prst="wedgeRoundRectCallout">
            <a:avLst>
              <a:gd name="adj1" fmla="val -72046"/>
              <a:gd name="adj2" fmla="val 51498"/>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ysClr val="windowText" lastClr="000000"/>
                </a:solidFill>
              </a:rPr>
              <a:t>ネット通販等の</a:t>
            </a:r>
            <a:r>
              <a:rPr kumimoji="1" lang="ja-JP" altLang="en-US" sz="2400" dirty="0">
                <a:solidFill>
                  <a:sysClr val="windowText" lastClr="000000"/>
                </a:solidFill>
              </a:rPr>
              <a:t>市場は</a:t>
            </a:r>
            <a:endParaRPr kumimoji="1" lang="en-US" altLang="ja-JP" sz="2400" dirty="0">
              <a:solidFill>
                <a:sysClr val="windowText" lastClr="000000"/>
              </a:solidFill>
            </a:endParaRPr>
          </a:p>
          <a:p>
            <a:pPr algn="ctr"/>
            <a:r>
              <a:rPr kumimoji="1" lang="en-US" altLang="ja-JP" sz="4000" b="1" dirty="0">
                <a:solidFill>
                  <a:srgbClr val="FF6600"/>
                </a:solidFill>
              </a:rPr>
              <a:t>11.2</a:t>
            </a:r>
            <a:r>
              <a:rPr lang="ja-JP" altLang="en-US" sz="4000" b="1" dirty="0">
                <a:solidFill>
                  <a:srgbClr val="FF6600"/>
                </a:solidFill>
              </a:rPr>
              <a:t>兆円</a:t>
            </a:r>
            <a:endParaRPr lang="en-US" altLang="ja-JP" sz="4000" b="1" dirty="0">
              <a:solidFill>
                <a:srgbClr val="FF6600"/>
              </a:solidFill>
            </a:endParaRPr>
          </a:p>
          <a:p>
            <a:pPr algn="ctr"/>
            <a:r>
              <a:rPr kumimoji="1" lang="en-US" altLang="ja-JP" sz="2400" dirty="0">
                <a:solidFill>
                  <a:sysClr val="windowText" lastClr="000000"/>
                </a:solidFill>
              </a:rPr>
              <a:t>2009</a:t>
            </a:r>
            <a:r>
              <a:rPr kumimoji="1" lang="ja-JP" altLang="en-US" sz="2400" dirty="0">
                <a:solidFill>
                  <a:sysClr val="windowText" lastClr="000000"/>
                </a:solidFill>
              </a:rPr>
              <a:t>－</a:t>
            </a:r>
            <a:r>
              <a:rPr kumimoji="1" lang="en-US" altLang="ja-JP" sz="2400" dirty="0">
                <a:solidFill>
                  <a:sysClr val="windowText" lastClr="000000"/>
                </a:solidFill>
              </a:rPr>
              <a:t>2013</a:t>
            </a:r>
            <a:r>
              <a:rPr kumimoji="1" lang="ja-JP" altLang="en-US" sz="2400" dirty="0">
                <a:solidFill>
                  <a:sysClr val="windowText" lastClr="000000"/>
                </a:solidFill>
              </a:rPr>
              <a:t>年の５年間で</a:t>
            </a:r>
            <a:endParaRPr kumimoji="1" lang="en-US" altLang="ja-JP" sz="2400" dirty="0">
              <a:solidFill>
                <a:sysClr val="windowText" lastClr="000000"/>
              </a:solidFill>
            </a:endParaRPr>
          </a:p>
          <a:p>
            <a:pPr algn="ctr"/>
            <a:r>
              <a:rPr kumimoji="1" lang="ja-JP" altLang="en-US" sz="4000" b="1" dirty="0">
                <a:solidFill>
                  <a:srgbClr val="FF6600"/>
                </a:solidFill>
              </a:rPr>
              <a:t>約</a:t>
            </a:r>
            <a:r>
              <a:rPr kumimoji="1" lang="en-US" altLang="ja-JP" sz="4000" b="1" dirty="0">
                <a:solidFill>
                  <a:srgbClr val="FF6600"/>
                </a:solidFill>
              </a:rPr>
              <a:t>1.8</a:t>
            </a:r>
            <a:r>
              <a:rPr kumimoji="1" lang="ja-JP" altLang="en-US" sz="4000" b="1" dirty="0">
                <a:solidFill>
                  <a:srgbClr val="FF6600"/>
                </a:solidFill>
              </a:rPr>
              <a:t>倍</a:t>
            </a:r>
            <a:r>
              <a:rPr lang="en-US" altLang="ja-JP" b="1" dirty="0">
                <a:solidFill>
                  <a:schemeClr val="tx1"/>
                </a:solidFill>
              </a:rPr>
              <a:t>[1]</a:t>
            </a:r>
            <a:endParaRPr kumimoji="1" lang="ja-JP" altLang="en-US" sz="4000" b="1" dirty="0">
              <a:solidFill>
                <a:schemeClr val="tx1"/>
              </a:solidFill>
            </a:endParaRPr>
          </a:p>
        </p:txBody>
      </p:sp>
      <p:sp>
        <p:nvSpPr>
          <p:cNvPr id="3" name="吹き出し: 角を丸めた四角形 2"/>
          <p:cNvSpPr/>
          <p:nvPr/>
        </p:nvSpPr>
        <p:spPr>
          <a:xfrm>
            <a:off x="4932000" y="3969000"/>
            <a:ext cx="3960000" cy="2276225"/>
          </a:xfrm>
          <a:prstGeom prst="wedgeRoundRectCallout">
            <a:avLst>
              <a:gd name="adj1" fmla="val -65792"/>
              <a:gd name="adj2" fmla="val 15375"/>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solidFill>
                  <a:sysClr val="windowText" lastClr="000000"/>
                </a:solidFill>
              </a:rPr>
              <a:t>2009</a:t>
            </a:r>
            <a:r>
              <a:rPr kumimoji="1" lang="ja-JP" altLang="en-US" sz="2400" dirty="0">
                <a:solidFill>
                  <a:sysClr val="windowText" lastClr="000000"/>
                </a:solidFill>
              </a:rPr>
              <a:t>－</a:t>
            </a:r>
            <a:r>
              <a:rPr kumimoji="1" lang="en-US" altLang="ja-JP" sz="2400" dirty="0">
                <a:solidFill>
                  <a:sysClr val="windowText" lastClr="000000"/>
                </a:solidFill>
              </a:rPr>
              <a:t>2013</a:t>
            </a:r>
            <a:r>
              <a:rPr kumimoji="1" lang="ja-JP" altLang="en-US" sz="2400" dirty="0">
                <a:solidFill>
                  <a:sysClr val="windowText" lastClr="000000"/>
                </a:solidFill>
              </a:rPr>
              <a:t>年の５年間で</a:t>
            </a:r>
            <a:endParaRPr kumimoji="1" lang="en-US" altLang="ja-JP" sz="2400" dirty="0">
              <a:solidFill>
                <a:sysClr val="windowText" lastClr="000000"/>
              </a:solidFill>
            </a:endParaRPr>
          </a:p>
          <a:p>
            <a:pPr algn="ctr"/>
            <a:r>
              <a:rPr lang="ja-JP" altLang="en-US" sz="4000" b="1" dirty="0">
                <a:solidFill>
                  <a:srgbClr val="FF6600"/>
                </a:solidFill>
              </a:rPr>
              <a:t>約</a:t>
            </a:r>
            <a:r>
              <a:rPr lang="en-US" altLang="ja-JP" sz="4000" b="1" dirty="0">
                <a:solidFill>
                  <a:srgbClr val="FF6600"/>
                </a:solidFill>
              </a:rPr>
              <a:t>4.3</a:t>
            </a:r>
            <a:r>
              <a:rPr lang="ja-JP" altLang="en-US" sz="4000" b="1" dirty="0">
                <a:solidFill>
                  <a:srgbClr val="FF6600"/>
                </a:solidFill>
              </a:rPr>
              <a:t>億個増加</a:t>
            </a:r>
            <a:r>
              <a:rPr lang="en-US" altLang="ja-JP" b="1" dirty="0">
                <a:solidFill>
                  <a:schemeClr val="tx1"/>
                </a:solidFill>
              </a:rPr>
              <a:t>[1]</a:t>
            </a:r>
            <a:endParaRPr kumimoji="1" lang="ja-JP" altLang="en-US" sz="4000" b="1" dirty="0">
              <a:solidFill>
                <a:schemeClr val="tx1"/>
              </a:solidFill>
            </a:endParaRPr>
          </a:p>
        </p:txBody>
      </p:sp>
      <p:sp>
        <p:nvSpPr>
          <p:cNvPr id="4" name="テキスト ボックス 3"/>
          <p:cNvSpPr txBox="1"/>
          <p:nvPr/>
        </p:nvSpPr>
        <p:spPr>
          <a:xfrm>
            <a:off x="4966971" y="6259810"/>
            <a:ext cx="3635932" cy="461665"/>
          </a:xfrm>
          <a:prstGeom prst="rect">
            <a:avLst/>
          </a:prstGeom>
          <a:noFill/>
        </p:spPr>
        <p:txBody>
          <a:bodyPr wrap="none" rtlCol="0">
            <a:spAutoFit/>
          </a:bodyPr>
          <a:lstStyle/>
          <a:p>
            <a:r>
              <a:rPr kumimoji="1" lang="en-US" altLang="ja-JP" sz="1200" dirty="0"/>
              <a:t>[1]</a:t>
            </a:r>
            <a:r>
              <a:rPr kumimoji="1" lang="ja-JP" altLang="en-US" sz="1200" dirty="0"/>
              <a:t>国土交通省</a:t>
            </a:r>
            <a:r>
              <a:rPr lang="ja-JP" altLang="en-US" sz="1200" dirty="0"/>
              <a:t>「</a:t>
            </a:r>
            <a:r>
              <a:rPr kumimoji="1" lang="ja-JP" altLang="en-US" sz="1200" dirty="0"/>
              <a:t>宅配の再配達の削減に向けた検討の</a:t>
            </a:r>
            <a:endParaRPr kumimoji="1" lang="en-US" altLang="ja-JP" sz="1200" dirty="0"/>
          </a:p>
          <a:p>
            <a:r>
              <a:rPr kumimoji="1" lang="ja-JP" altLang="en-US" sz="1200" dirty="0"/>
              <a:t>進め方について」</a:t>
            </a:r>
            <a:r>
              <a:rPr lang="ja-JP" altLang="en-US" sz="1200" dirty="0"/>
              <a:t> </a:t>
            </a:r>
            <a:r>
              <a:rPr lang="en-US" altLang="ja-JP" sz="1200" dirty="0"/>
              <a:t>2017/4/19</a:t>
            </a:r>
            <a:endParaRPr kumimoji="1" lang="ja-JP" altLang="en-US" sz="1200" dirty="0"/>
          </a:p>
        </p:txBody>
      </p:sp>
    </p:spTree>
    <p:extLst>
      <p:ext uri="{BB962C8B-B14F-4D97-AF65-F5344CB8AC3E}">
        <p14:creationId xmlns:p14="http://schemas.microsoft.com/office/powerpoint/2010/main" val="1078875193"/>
      </p:ext>
    </p:extLst>
  </p:cSld>
  <p:clrMapOvr>
    <a:masterClrMapping/>
  </p:clrMapOvr>
  <p:transition xmlns:p14="http://schemas.microsoft.com/office/powerpoint/2010/main" spd="slow" advTm="10314"/>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853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78537"/>
                                        </p:tgtEl>
                                        <p:attrNameLst>
                                          <p:attrName>style.visibility</p:attrName>
                                        </p:attrNameLst>
                                      </p:cBhvr>
                                      <p:to>
                                        <p:strVal val="visible"/>
                                      </p:to>
                                    </p:set>
                                  </p:childTnLst>
                                </p:cTn>
                              </p:par>
                              <p:par>
                                <p:cTn id="10" presetID="53" presetClass="entr" presetSubtype="16" fill="hold" nodeType="withEffect">
                                  <p:stCondLst>
                                    <p:cond delay="0"/>
                                  </p:stCondLst>
                                  <p:childTnLst>
                                    <p:set>
                                      <p:cBhvr>
                                        <p:cTn id="11" dur="1" fill="hold">
                                          <p:stCondLst>
                                            <p:cond delay="0"/>
                                          </p:stCondLst>
                                        </p:cTn>
                                        <p:tgtEl>
                                          <p:spTgt spid="278539"/>
                                        </p:tgtEl>
                                        <p:attrNameLst>
                                          <p:attrName>style.visibility</p:attrName>
                                        </p:attrNameLst>
                                      </p:cBhvr>
                                      <p:to>
                                        <p:strVal val="visible"/>
                                      </p:to>
                                    </p:set>
                                    <p:anim calcmode="lin" valueType="num">
                                      <p:cBhvr>
                                        <p:cTn id="12" dur="500" fill="hold"/>
                                        <p:tgtEl>
                                          <p:spTgt spid="278539"/>
                                        </p:tgtEl>
                                        <p:attrNameLst>
                                          <p:attrName>ppt_w</p:attrName>
                                        </p:attrNameLst>
                                      </p:cBhvr>
                                      <p:tavLst>
                                        <p:tav tm="0">
                                          <p:val>
                                            <p:fltVal val="0"/>
                                          </p:val>
                                        </p:tav>
                                        <p:tav tm="100000">
                                          <p:val>
                                            <p:strVal val="#ppt_w"/>
                                          </p:val>
                                        </p:tav>
                                      </p:tavLst>
                                    </p:anim>
                                    <p:anim calcmode="lin" valueType="num">
                                      <p:cBhvr>
                                        <p:cTn id="13" dur="500" fill="hold"/>
                                        <p:tgtEl>
                                          <p:spTgt spid="278539"/>
                                        </p:tgtEl>
                                        <p:attrNameLst>
                                          <p:attrName>ppt_h</p:attrName>
                                        </p:attrNameLst>
                                      </p:cBhvr>
                                      <p:tavLst>
                                        <p:tav tm="0">
                                          <p:val>
                                            <p:fltVal val="0"/>
                                          </p:val>
                                        </p:tav>
                                        <p:tav tm="100000">
                                          <p:val>
                                            <p:strVal val="#ppt_h"/>
                                          </p:val>
                                        </p:tav>
                                      </p:tavLst>
                                    </p:anim>
                                    <p:animEffect transition="in" filter="fade">
                                      <p:cBhvr>
                                        <p:cTn id="14" dur="500"/>
                                        <p:tgtEl>
                                          <p:spTgt spid="27853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7"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530" name="Group 2"/>
          <p:cNvGrpSpPr>
            <a:grpSpLocks/>
          </p:cNvGrpSpPr>
          <p:nvPr/>
        </p:nvGrpSpPr>
        <p:grpSpPr bwMode="auto">
          <a:xfrm>
            <a:off x="0" y="0"/>
            <a:ext cx="9144000" cy="1052513"/>
            <a:chOff x="0" y="0"/>
            <a:chExt cx="5760" cy="663"/>
          </a:xfrm>
        </p:grpSpPr>
        <p:sp>
          <p:nvSpPr>
            <p:cNvPr id="278534"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8535"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8531" name="Rectangle 5"/>
          <p:cNvSpPr>
            <a:spLocks noGrp="1" noChangeArrowheads="1"/>
          </p:cNvSpPr>
          <p:nvPr>
            <p:ph type="title"/>
          </p:nvPr>
        </p:nvSpPr>
        <p:spPr>
          <a:xfrm>
            <a:off x="468313" y="0"/>
            <a:ext cx="8229600" cy="1143000"/>
          </a:xfrm>
        </p:spPr>
        <p:txBody>
          <a:bodyPr/>
          <a:lstStyle/>
          <a:p>
            <a:pPr eaLnBrk="1" hangingPunct="1"/>
            <a:r>
              <a:rPr lang="ja-JP" altLang="en-US" dirty="0">
                <a:solidFill>
                  <a:schemeClr val="bg1"/>
                </a:solidFill>
              </a:rPr>
              <a:t>背景</a:t>
            </a:r>
          </a:p>
        </p:txBody>
      </p:sp>
      <p:sp>
        <p:nvSpPr>
          <p:cNvPr id="278533"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48B47DF-2233-47B9-9A34-271191291C32}" type="slidenum">
              <a:rPr lang="ja-JP" altLang="en-US" smtClean="0"/>
              <a:pPr/>
              <a:t>8</a:t>
            </a:fld>
            <a:endParaRPr lang="en-US" altLang="ja-JP"/>
          </a:p>
        </p:txBody>
      </p:sp>
      <p:sp>
        <p:nvSpPr>
          <p:cNvPr id="3" name="テキスト ボックス 2"/>
          <p:cNvSpPr txBox="1"/>
          <p:nvPr/>
        </p:nvSpPr>
        <p:spPr>
          <a:xfrm>
            <a:off x="5621130" y="6721475"/>
            <a:ext cx="184666" cy="369332"/>
          </a:xfrm>
          <a:prstGeom prst="rect">
            <a:avLst/>
          </a:prstGeom>
          <a:noFill/>
        </p:spPr>
        <p:txBody>
          <a:bodyPr wrap="none" rtlCol="0">
            <a:spAutoFit/>
          </a:bodyPr>
          <a:lstStyle/>
          <a:p>
            <a:endParaRPr kumimoji="1" lang="ja-JP" altLang="en-US" dirty="0"/>
          </a:p>
        </p:txBody>
      </p:sp>
      <p:pic>
        <p:nvPicPr>
          <p:cNvPr id="10" name="図 9" descr="home:shakoug:s1511268:Desktop:スクリーンショット 2017-05-12 16.48.04.png"/>
          <p:cNvPicPr/>
          <p:nvPr/>
        </p:nvPicPr>
        <p:blipFill>
          <a:blip r:embed="rId3">
            <a:extLst>
              <a:ext uri="{28A0092B-C50C-407E-A947-70E740481C1C}">
                <a14:useLocalDpi xmlns:a14="http://schemas.microsoft.com/office/drawing/2010/main" val="0"/>
              </a:ext>
            </a:extLst>
          </a:blip>
          <a:srcRect/>
          <a:stretch>
            <a:fillRect/>
          </a:stretch>
        </p:blipFill>
        <p:spPr bwMode="auto">
          <a:xfrm>
            <a:off x="468313" y="1615135"/>
            <a:ext cx="8046122" cy="4493565"/>
          </a:xfrm>
          <a:prstGeom prst="rect">
            <a:avLst/>
          </a:prstGeom>
          <a:noFill/>
          <a:ln>
            <a:noFill/>
          </a:ln>
        </p:spPr>
      </p:pic>
    </p:spTree>
    <p:extLst>
      <p:ext uri="{BB962C8B-B14F-4D97-AF65-F5344CB8AC3E}">
        <p14:creationId xmlns:p14="http://schemas.microsoft.com/office/powerpoint/2010/main" val="19147981"/>
      </p:ext>
    </p:extLst>
  </p:cSld>
  <p:clrMapOvr>
    <a:masterClrMapping/>
  </p:clrMapOvr>
  <p:transition xmlns:p14="http://schemas.microsoft.com/office/powerpoint/2010/main" spd="slow" advTm="10314"/>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82" name="Group 2"/>
          <p:cNvGrpSpPr>
            <a:grpSpLocks/>
          </p:cNvGrpSpPr>
          <p:nvPr/>
        </p:nvGrpSpPr>
        <p:grpSpPr bwMode="auto">
          <a:xfrm>
            <a:off x="0" y="0"/>
            <a:ext cx="9144000" cy="6858000"/>
            <a:chOff x="0" y="0"/>
            <a:chExt cx="5760" cy="663"/>
          </a:xfrm>
        </p:grpSpPr>
        <p:sp>
          <p:nvSpPr>
            <p:cNvPr id="276485" name="Rectangle 3"/>
            <p:cNvSpPr>
              <a:spLocks noChangeArrowheads="1"/>
            </p:cNvSpPr>
            <p:nvPr/>
          </p:nvSpPr>
          <p:spPr bwMode="auto">
            <a:xfrm>
              <a:off x="0" y="0"/>
              <a:ext cx="5760" cy="663"/>
            </a:xfrm>
            <a:prstGeom prst="rect">
              <a:avLst/>
            </a:prstGeom>
            <a:solidFill>
              <a:srgbClr val="0033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sp>
          <p:nvSpPr>
            <p:cNvPr id="276486" name="Rectangle 4"/>
            <p:cNvSpPr>
              <a:spLocks noChangeArrowheads="1"/>
            </p:cNvSpPr>
            <p:nvPr/>
          </p:nvSpPr>
          <p:spPr bwMode="auto">
            <a:xfrm>
              <a:off x="0" y="0"/>
              <a:ext cx="295" cy="66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hangingPunct="1"/>
              <a:endParaRPr lang="ja-JP" altLang="en-US">
                <a:solidFill>
                  <a:srgbClr val="000000"/>
                </a:solidFill>
                <a:latin typeface="Arial Narrow" panose="020B0606020202030204" pitchFamily="34" charset="0"/>
              </a:endParaRPr>
            </a:p>
          </p:txBody>
        </p:sp>
      </p:grpSp>
      <p:sp>
        <p:nvSpPr>
          <p:cNvPr id="276483" name="Rectangle 5"/>
          <p:cNvSpPr>
            <a:spLocks noGrp="1" noChangeArrowheads="1"/>
          </p:cNvSpPr>
          <p:nvPr>
            <p:ph type="title"/>
          </p:nvPr>
        </p:nvSpPr>
        <p:spPr>
          <a:xfrm>
            <a:off x="611188" y="2636838"/>
            <a:ext cx="8229600" cy="922337"/>
          </a:xfrm>
        </p:spPr>
        <p:txBody>
          <a:bodyPr/>
          <a:lstStyle/>
          <a:p>
            <a:pPr eaLnBrk="1" hangingPunct="1"/>
            <a:r>
              <a:rPr lang="ja-JP" altLang="en-US" sz="4800" dirty="0">
                <a:solidFill>
                  <a:schemeClr val="bg1"/>
                </a:solidFill>
              </a:rPr>
              <a:t>再配達がそんなに悪い？</a:t>
            </a:r>
            <a:endParaRPr lang="en-US" altLang="ja-JP" sz="4800" dirty="0">
              <a:solidFill>
                <a:schemeClr val="bg1"/>
              </a:solidFill>
            </a:endParaRPr>
          </a:p>
        </p:txBody>
      </p:sp>
      <p:sp>
        <p:nvSpPr>
          <p:cNvPr id="276484" name="スライド番号プレースホルダー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80B5743-2D09-4AA1-BBF9-497DE4DE14F7}" type="slidenum">
              <a:rPr lang="ja-JP" altLang="en-US" smtClean="0"/>
              <a:pPr/>
              <a:t>9</a:t>
            </a:fld>
            <a:endParaRPr lang="en-US" altLang="ja-JP"/>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advTm="5584"/>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3725</TotalTime>
  <Words>5300</Words>
  <Application>Microsoft Macintosh PowerPoint</Application>
  <PresentationFormat>画面に合わせる (4:3)</PresentationFormat>
  <Paragraphs>1448</Paragraphs>
  <Slides>64</Slides>
  <Notes>62</Notes>
  <HiddenSlides>17</HiddenSlides>
  <MMClips>0</MMClips>
  <ScaleCrop>false</ScaleCrop>
  <HeadingPairs>
    <vt:vector size="4" baseType="variant">
      <vt:variant>
        <vt:lpstr>テーマ</vt:lpstr>
      </vt:variant>
      <vt:variant>
        <vt:i4>2</vt:i4>
      </vt:variant>
      <vt:variant>
        <vt:lpstr>スライド タイトル</vt:lpstr>
      </vt:variant>
      <vt:variant>
        <vt:i4>64</vt:i4>
      </vt:variant>
    </vt:vector>
  </HeadingPairs>
  <TitlesOfParts>
    <vt:vector size="66" baseType="lpstr">
      <vt:lpstr>Office ​​テーマ</vt:lpstr>
      <vt:lpstr>3_標準デザイン</vt:lpstr>
      <vt:lpstr>　　ファインディング・　　　　  　　　　　　　　　〜終わらない再配達〜</vt:lpstr>
      <vt:lpstr>発表の流れ</vt:lpstr>
      <vt:lpstr>背景・目的</vt:lpstr>
      <vt:lpstr>なぜ今、再配達か</vt:lpstr>
      <vt:lpstr>背景</vt:lpstr>
      <vt:lpstr>背景</vt:lpstr>
      <vt:lpstr>背景</vt:lpstr>
      <vt:lpstr>背景</vt:lpstr>
      <vt:lpstr>再配達がそんなに悪い？</vt:lpstr>
      <vt:lpstr>再配達による影響</vt:lpstr>
      <vt:lpstr>国土交通省</vt:lpstr>
      <vt:lpstr>オープン型宅配ロッカーとは?</vt:lpstr>
      <vt:lpstr>目的</vt:lpstr>
      <vt:lpstr>仮説</vt:lpstr>
      <vt:lpstr>作業仮説</vt:lpstr>
      <vt:lpstr>作業仮説</vt:lpstr>
      <vt:lpstr>提案</vt:lpstr>
      <vt:lpstr>提案</vt:lpstr>
      <vt:lpstr>作業仮説と提案</vt:lpstr>
      <vt:lpstr>実習の流れ</vt:lpstr>
      <vt:lpstr>実習の流れ</vt:lpstr>
      <vt:lpstr>実習の流れ</vt:lpstr>
      <vt:lpstr>実習の流れ</vt:lpstr>
      <vt:lpstr>実習の流れ</vt:lpstr>
      <vt:lpstr>実習の流れ</vt:lpstr>
      <vt:lpstr>実習の流れ</vt:lpstr>
      <vt:lpstr>実習の流れ</vt:lpstr>
      <vt:lpstr>実習の流れ</vt:lpstr>
      <vt:lpstr>実態調査</vt:lpstr>
      <vt:lpstr>インタビュー先</vt:lpstr>
      <vt:lpstr>インタビュー①〜鈴木勉先生〜</vt:lpstr>
      <vt:lpstr>筑波大学の現状</vt:lpstr>
      <vt:lpstr>インタビュー①〜鈴木勉先生〜</vt:lpstr>
      <vt:lpstr>インタビュー③〜宇都宮大学〜</vt:lpstr>
      <vt:lpstr>インタビュー③〜宇都宮大学〜</vt:lpstr>
      <vt:lpstr>インタビュー先</vt:lpstr>
      <vt:lpstr>調査対象　〜ヤマト運輸〜</vt:lpstr>
      <vt:lpstr>調査対象〜ヤマト運輸〜</vt:lpstr>
      <vt:lpstr>アンケート①</vt:lpstr>
      <vt:lpstr>アンケート①</vt:lpstr>
      <vt:lpstr>アンケート①集計結果</vt:lpstr>
      <vt:lpstr>アンケート①集計結果</vt:lpstr>
      <vt:lpstr>アンケート①集計結果</vt:lpstr>
      <vt:lpstr>アンケート①集計結果</vt:lpstr>
      <vt:lpstr>今後の方針</vt:lpstr>
      <vt:lpstr>今後の方針</vt:lpstr>
      <vt:lpstr>参考文献</vt:lpstr>
      <vt:lpstr>以下質問用</vt:lpstr>
      <vt:lpstr>PowerPoint プレゼンテーション</vt:lpstr>
      <vt:lpstr>再配達による影響</vt:lpstr>
      <vt:lpstr>再配達の発生の状況</vt:lpstr>
      <vt:lpstr>Packcity JapanとPUDO</vt:lpstr>
      <vt:lpstr>環境省の報道について</vt:lpstr>
      <vt:lpstr>インタビュー詳細～ヤマト運輸～</vt:lpstr>
      <vt:lpstr>今後の方針</vt:lpstr>
      <vt:lpstr>今後の方針</vt:lpstr>
      <vt:lpstr>今後の方針</vt:lpstr>
      <vt:lpstr>アンケート①</vt:lpstr>
      <vt:lpstr>アンケート①</vt:lpstr>
      <vt:lpstr>アンケート①</vt:lpstr>
      <vt:lpstr>アンケート①</vt:lpstr>
      <vt:lpstr>アンケート①</vt:lpstr>
      <vt:lpstr>アンケート①</vt:lpstr>
      <vt:lpstr>とある筑波大生に聞いてみました。</vt:lpstr>
    </vt:vector>
  </TitlesOfParts>
  <Company>MI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リスク工学専攻</dc:title>
  <dc:creator>Mika</dc:creator>
  <cp:lastModifiedBy>ソルステインソン 慧グンナル</cp:lastModifiedBy>
  <cp:revision>371</cp:revision>
  <cp:lastPrinted>2014-05-09T10:45:26Z</cp:lastPrinted>
  <dcterms:created xsi:type="dcterms:W3CDTF">2008-01-20T00:45:39Z</dcterms:created>
  <dcterms:modified xsi:type="dcterms:W3CDTF">2017-05-16T04:08:16Z</dcterms:modified>
</cp:coreProperties>
</file>