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39.xml" ContentType="application/vnd.openxmlformats-officedocument.presentationml.notesSlide+xml"/>
  <Override PartName="/ppt/charts/chart8.xml" ContentType="application/vnd.openxmlformats-officedocument.drawingml.chart+xml"/>
  <Override PartName="/ppt/drawings/drawing5.xml" ContentType="application/vnd.openxmlformats-officedocument.drawingml.chartshapes+xml"/>
  <Override PartName="/ppt/notesSlides/notesSlide40.xml" ContentType="application/vnd.openxmlformats-officedocument.presentationml.notesSlide+xml"/>
  <Override PartName="/ppt/charts/chart9.xml" ContentType="application/vnd.openxmlformats-officedocument.drawingml.chart+xml"/>
  <Override PartName="/ppt/drawings/drawing6.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0.xml" ContentType="application/vnd.openxmlformats-officedocument.drawingml.chart+xml"/>
  <Override PartName="/ppt/drawings/drawing7.xml" ContentType="application/vnd.openxmlformats-officedocument.drawingml.chartshape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1.xml" ContentType="application/vnd.openxmlformats-officedocument.drawingml.chart+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2.xml" ContentType="application/vnd.openxmlformats-officedocument.drawingml.chart+xml"/>
  <Override PartName="/ppt/theme/themeOverride4.xml" ContentType="application/vnd.openxmlformats-officedocument.themeOverride+xml"/>
  <Override PartName="/ppt/drawings/drawing8.xml" ContentType="application/vnd.openxmlformats-officedocument.drawingml.chartshapes+xml"/>
  <Override PartName="/ppt/charts/chart13.xml" ContentType="application/vnd.openxmlformats-officedocument.drawingml.chart+xml"/>
  <Override PartName="/ppt/theme/themeOverride5.xml" ContentType="application/vnd.openxmlformats-officedocument.themeOverride+xml"/>
  <Override PartName="/ppt/charts/chart14.xml" ContentType="application/vnd.openxmlformats-officedocument.drawingml.chart+xml"/>
  <Override PartName="/ppt/theme/themeOverride6.xml" ContentType="application/vnd.openxmlformats-officedocument.themeOverride+xml"/>
  <Override PartName="/ppt/drawings/drawing9.xml" ContentType="application/vnd.openxmlformats-officedocument.drawingml.chartshapes+xml"/>
  <Override PartName="/ppt/notesSlides/notesSlide94.xml" ContentType="application/vnd.openxmlformats-officedocument.presentationml.notesSlide+xml"/>
  <Override PartName="/ppt/charts/chart15.xml" ContentType="application/vnd.openxmlformats-officedocument.drawingml.chart+xml"/>
  <Override PartName="/ppt/drawings/drawing10.xml" ContentType="application/vnd.openxmlformats-officedocument.drawingml.chartshapes+xml"/>
  <Override PartName="/ppt/charts/chart16.xml" ContentType="application/vnd.openxmlformats-officedocument.drawingml.chart+xml"/>
  <Override PartName="/ppt/drawings/drawing11.xml" ContentType="application/vnd.openxmlformats-officedocument.drawingml.chartshapes+xml"/>
  <Override PartName="/ppt/notesSlides/notesSlide95.xml" ContentType="application/vnd.openxmlformats-officedocument.presentationml.notesSlide+xml"/>
  <Override PartName="/ppt/charts/chart17.xml" ContentType="application/vnd.openxmlformats-officedocument.drawingml.chart+xml"/>
  <Override PartName="/ppt/theme/themeOverride7.xml" ContentType="application/vnd.openxmlformats-officedocument.themeOverride+xml"/>
  <Override PartName="/ppt/drawings/drawing12.xml" ContentType="application/vnd.openxmlformats-officedocument.drawingml.chartshapes+xml"/>
  <Override PartName="/ppt/charts/chart18.xml" ContentType="application/vnd.openxmlformats-officedocument.drawingml.chart+xml"/>
  <Override PartName="/ppt/theme/themeOverride8.xml" ContentType="application/vnd.openxmlformats-officedocument.themeOverride+xml"/>
  <Override PartName="/ppt/drawings/drawing13.xml" ContentType="application/vnd.openxmlformats-officedocument.drawingml.chartshape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1" r:id="rId1"/>
    <p:sldMasterId id="2147484324" r:id="rId2"/>
  </p:sldMasterIdLst>
  <p:notesMasterIdLst>
    <p:notesMasterId r:id="rId117"/>
  </p:notesMasterIdLst>
  <p:handoutMasterIdLst>
    <p:handoutMasterId r:id="rId118"/>
  </p:handoutMasterIdLst>
  <p:sldIdLst>
    <p:sldId id="409" r:id="rId3"/>
    <p:sldId id="458" r:id="rId4"/>
    <p:sldId id="739" r:id="rId5"/>
    <p:sldId id="459" r:id="rId6"/>
    <p:sldId id="818" r:id="rId7"/>
    <p:sldId id="460" r:id="rId8"/>
    <p:sldId id="819" r:id="rId9"/>
    <p:sldId id="820" r:id="rId10"/>
    <p:sldId id="695" r:id="rId11"/>
    <p:sldId id="692" r:id="rId12"/>
    <p:sldId id="698" r:id="rId13"/>
    <p:sldId id="740" r:id="rId14"/>
    <p:sldId id="658" r:id="rId15"/>
    <p:sldId id="770" r:id="rId16"/>
    <p:sldId id="771" r:id="rId17"/>
    <p:sldId id="772" r:id="rId18"/>
    <p:sldId id="773" r:id="rId19"/>
    <p:sldId id="774" r:id="rId20"/>
    <p:sldId id="775" r:id="rId21"/>
    <p:sldId id="742" r:id="rId22"/>
    <p:sldId id="744" r:id="rId23"/>
    <p:sldId id="745" r:id="rId24"/>
    <p:sldId id="776" r:id="rId25"/>
    <p:sldId id="747" r:id="rId26"/>
    <p:sldId id="748" r:id="rId27"/>
    <p:sldId id="777" r:id="rId28"/>
    <p:sldId id="750" r:id="rId29"/>
    <p:sldId id="751" r:id="rId30"/>
    <p:sldId id="752" r:id="rId31"/>
    <p:sldId id="778" r:id="rId32"/>
    <p:sldId id="779" r:id="rId33"/>
    <p:sldId id="780" r:id="rId34"/>
    <p:sldId id="781" r:id="rId35"/>
    <p:sldId id="782" r:id="rId36"/>
    <p:sldId id="783" r:id="rId37"/>
    <p:sldId id="821" r:id="rId38"/>
    <p:sldId id="785" r:id="rId39"/>
    <p:sldId id="786" r:id="rId40"/>
    <p:sldId id="787" r:id="rId41"/>
    <p:sldId id="788" r:id="rId42"/>
    <p:sldId id="789" r:id="rId43"/>
    <p:sldId id="790" r:id="rId44"/>
    <p:sldId id="791" r:id="rId45"/>
    <p:sldId id="792" r:id="rId46"/>
    <p:sldId id="793" r:id="rId47"/>
    <p:sldId id="794" r:id="rId48"/>
    <p:sldId id="795" r:id="rId49"/>
    <p:sldId id="796" r:id="rId50"/>
    <p:sldId id="797" r:id="rId51"/>
    <p:sldId id="862" r:id="rId52"/>
    <p:sldId id="799" r:id="rId53"/>
    <p:sldId id="863" r:id="rId54"/>
    <p:sldId id="801" r:id="rId55"/>
    <p:sldId id="860" r:id="rId56"/>
    <p:sldId id="803" r:id="rId57"/>
    <p:sldId id="864" r:id="rId58"/>
    <p:sldId id="805" r:id="rId59"/>
    <p:sldId id="806" r:id="rId60"/>
    <p:sldId id="865" r:id="rId61"/>
    <p:sldId id="808" r:id="rId62"/>
    <p:sldId id="868" r:id="rId63"/>
    <p:sldId id="809" r:id="rId64"/>
    <p:sldId id="866" r:id="rId65"/>
    <p:sldId id="811" r:id="rId66"/>
    <p:sldId id="812" r:id="rId67"/>
    <p:sldId id="813" r:id="rId68"/>
    <p:sldId id="814" r:id="rId69"/>
    <p:sldId id="815" r:id="rId70"/>
    <p:sldId id="861" r:id="rId71"/>
    <p:sldId id="536" r:id="rId72"/>
    <p:sldId id="846" r:id="rId73"/>
    <p:sldId id="847" r:id="rId74"/>
    <p:sldId id="848" r:id="rId75"/>
    <p:sldId id="849" r:id="rId76"/>
    <p:sldId id="850" r:id="rId77"/>
    <p:sldId id="851" r:id="rId78"/>
    <p:sldId id="852" r:id="rId79"/>
    <p:sldId id="853" r:id="rId80"/>
    <p:sldId id="839" r:id="rId81"/>
    <p:sldId id="542" r:id="rId82"/>
    <p:sldId id="543" r:id="rId83"/>
    <p:sldId id="840" r:id="rId84"/>
    <p:sldId id="841" r:id="rId85"/>
    <p:sldId id="842" r:id="rId86"/>
    <p:sldId id="822" r:id="rId87"/>
    <p:sldId id="823" r:id="rId88"/>
    <p:sldId id="824" r:id="rId89"/>
    <p:sldId id="825" r:id="rId90"/>
    <p:sldId id="826" r:id="rId91"/>
    <p:sldId id="827" r:id="rId92"/>
    <p:sldId id="828" r:id="rId93"/>
    <p:sldId id="829" r:id="rId94"/>
    <p:sldId id="856" r:id="rId95"/>
    <p:sldId id="560" r:id="rId96"/>
    <p:sldId id="832" r:id="rId97"/>
    <p:sldId id="836" r:id="rId98"/>
    <p:sldId id="838" r:id="rId99"/>
    <p:sldId id="833" r:id="rId100"/>
    <p:sldId id="831" r:id="rId101"/>
    <p:sldId id="835" r:id="rId102"/>
    <p:sldId id="854" r:id="rId103"/>
    <p:sldId id="843" r:id="rId104"/>
    <p:sldId id="428" r:id="rId105"/>
    <p:sldId id="857" r:id="rId106"/>
    <p:sldId id="562" r:id="rId107"/>
    <p:sldId id="563" r:id="rId108"/>
    <p:sldId id="572" r:id="rId109"/>
    <p:sldId id="858" r:id="rId110"/>
    <p:sldId id="399" r:id="rId111"/>
    <p:sldId id="430" r:id="rId112"/>
    <p:sldId id="844" r:id="rId113"/>
    <p:sldId id="845" r:id="rId114"/>
    <p:sldId id="855" r:id="rId115"/>
    <p:sldId id="566" r:id="rId116"/>
  </p:sldIdLst>
  <p:sldSz cx="9144000" cy="6858000" type="screen4x3"/>
  <p:notesSz cx="6797675" cy="9928225"/>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40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12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684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56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521415D9-36F7-43E2-AB2F-B90AF26B5E84}">
      <p14:sectionLst xmlns:p14="http://schemas.microsoft.com/office/powerpoint/2010/main">
        <p14:section name="既定のセクション" id="{EA314D86-6D8A-46A7-91A3-333D647F732F}">
          <p14:sldIdLst>
            <p14:sldId id="409"/>
            <p14:sldId id="458"/>
            <p14:sldId id="739"/>
            <p14:sldId id="459"/>
            <p14:sldId id="818"/>
            <p14:sldId id="460"/>
            <p14:sldId id="819"/>
            <p14:sldId id="820"/>
            <p14:sldId id="695"/>
            <p14:sldId id="692"/>
            <p14:sldId id="698"/>
            <p14:sldId id="740"/>
            <p14:sldId id="658"/>
            <p14:sldId id="770"/>
            <p14:sldId id="771"/>
            <p14:sldId id="772"/>
            <p14:sldId id="773"/>
            <p14:sldId id="774"/>
            <p14:sldId id="775"/>
            <p14:sldId id="742"/>
            <p14:sldId id="744"/>
            <p14:sldId id="745"/>
            <p14:sldId id="776"/>
            <p14:sldId id="747"/>
            <p14:sldId id="748"/>
            <p14:sldId id="777"/>
            <p14:sldId id="750"/>
            <p14:sldId id="751"/>
            <p14:sldId id="752"/>
            <p14:sldId id="778"/>
            <p14:sldId id="779"/>
            <p14:sldId id="780"/>
            <p14:sldId id="781"/>
            <p14:sldId id="782"/>
            <p14:sldId id="783"/>
            <p14:sldId id="821"/>
            <p14:sldId id="785"/>
            <p14:sldId id="786"/>
            <p14:sldId id="787"/>
            <p14:sldId id="788"/>
            <p14:sldId id="789"/>
            <p14:sldId id="790"/>
            <p14:sldId id="791"/>
            <p14:sldId id="792"/>
            <p14:sldId id="793"/>
            <p14:sldId id="794"/>
            <p14:sldId id="795"/>
            <p14:sldId id="796"/>
            <p14:sldId id="797"/>
            <p14:sldId id="862"/>
            <p14:sldId id="799"/>
            <p14:sldId id="863"/>
            <p14:sldId id="801"/>
            <p14:sldId id="860"/>
            <p14:sldId id="803"/>
            <p14:sldId id="864"/>
            <p14:sldId id="805"/>
            <p14:sldId id="806"/>
            <p14:sldId id="865"/>
            <p14:sldId id="808"/>
            <p14:sldId id="868"/>
            <p14:sldId id="809"/>
            <p14:sldId id="866"/>
            <p14:sldId id="811"/>
            <p14:sldId id="812"/>
            <p14:sldId id="813"/>
            <p14:sldId id="814"/>
            <p14:sldId id="815"/>
            <p14:sldId id="861"/>
          </p14:sldIdLst>
        </p14:section>
        <p14:section name="予備スライド" id="{C80BD0CD-7D07-42ED-B9E8-C27AEEA49996}">
          <p14:sldIdLst>
            <p14:sldId id="536"/>
            <p14:sldId id="846"/>
            <p14:sldId id="847"/>
            <p14:sldId id="848"/>
            <p14:sldId id="849"/>
            <p14:sldId id="850"/>
            <p14:sldId id="851"/>
            <p14:sldId id="852"/>
            <p14:sldId id="853"/>
            <p14:sldId id="839"/>
            <p14:sldId id="542"/>
            <p14:sldId id="543"/>
            <p14:sldId id="840"/>
            <p14:sldId id="841"/>
            <p14:sldId id="842"/>
            <p14:sldId id="822"/>
            <p14:sldId id="823"/>
            <p14:sldId id="824"/>
            <p14:sldId id="825"/>
            <p14:sldId id="826"/>
            <p14:sldId id="827"/>
            <p14:sldId id="828"/>
            <p14:sldId id="829"/>
            <p14:sldId id="856"/>
            <p14:sldId id="560"/>
            <p14:sldId id="832"/>
            <p14:sldId id="836"/>
            <p14:sldId id="838"/>
            <p14:sldId id="833"/>
            <p14:sldId id="831"/>
            <p14:sldId id="835"/>
            <p14:sldId id="854"/>
            <p14:sldId id="843"/>
            <p14:sldId id="428"/>
            <p14:sldId id="857"/>
            <p14:sldId id="562"/>
            <p14:sldId id="563"/>
            <p14:sldId id="572"/>
            <p14:sldId id="858"/>
            <p14:sldId id="399"/>
            <p14:sldId id="430"/>
            <p14:sldId id="844"/>
            <p14:sldId id="845"/>
            <p14:sldId id="855"/>
            <p14:sldId id="5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F6600"/>
    <a:srgbClr val="FF9900"/>
    <a:srgbClr val="009999"/>
    <a:srgbClr val="E1950C"/>
    <a:srgbClr val="EDF6D1"/>
    <a:srgbClr val="FFCC00"/>
    <a:srgbClr val="006699"/>
    <a:srgbClr val="5F5F5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6149" autoAdjust="0"/>
  </p:normalViewPr>
  <p:slideViewPr>
    <p:cSldViewPr>
      <p:cViewPr varScale="1">
        <p:scale>
          <a:sx n="116" d="100"/>
          <a:sy n="116" d="100"/>
        </p:scale>
        <p:origin x="61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microsoft.com/office/2015/10/relationships/revisionInfo" Target="revisionInfo.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embeddings/oleObject7.bin"/></Relationships>
</file>

<file path=ppt/charts/_rels/chart11.xml.rels><?xml version="1.0" encoding="UTF-8" standalone="yes"?>
<Relationships xmlns="http://schemas.openxmlformats.org/package/2006/relationships"><Relationship Id="rId1" Type="http://schemas.openxmlformats.org/officeDocument/2006/relationships/oleObject" Target="home:shakodc:s1620542:Downloads:&#12450;&#12531;&#12465;&#12540;&#12488;&#9313;&#20998;&#26512;spss-1.xlsx" TargetMode="Externa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embeddings/oleObject8.bin"/><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oleObject" Target="file:///\\nwfs\home\shakoug\s1511308\WinFiles\Desktop\&#12450;&#12531;&#12465;&#12540;&#12488;&#9313;&#20998;&#26512;spss(1).xlsx" TargetMode="External"/><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embeddings/oleObject9.bin"/><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embeddings/oleObject10.bin"/></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embeddings/oleObject11.bin"/></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______2.xlsx"/><Relationship Id="rId1" Type="http://schemas.openxmlformats.org/officeDocument/2006/relationships/themeOverride" Target="../theme/themeOverride7.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______3.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ome:shakoug:s1511317:Documents:&#37117;&#24066;&#35336;&#30011;&#23455;&#32722;:t&#26908;&#23450;.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ome:shakodc:s1620542:Downloads:&#12450;&#12531;&#12465;&#12540;&#12488;&#9313;&#20998;&#26512;spss-1.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______1.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000"/>
            </a:pPr>
            <a:r>
              <a:rPr lang="ja-JP" sz="2000"/>
              <a:t>あなたは一人暮らしですか？</a:t>
            </a:r>
          </a:p>
        </c:rich>
      </c:tx>
      <c:layout/>
      <c:overlay val="0"/>
    </c:title>
    <c:autoTitleDeleted val="0"/>
    <c:plotArea>
      <c:layout>
        <c:manualLayout>
          <c:layoutTarget val="inner"/>
          <c:xMode val="edge"/>
          <c:yMode val="edge"/>
          <c:x val="3.41770209139984E-2"/>
          <c:y val="0.18524518387143299"/>
          <c:w val="0.92181285450421102"/>
          <c:h val="0.50444780308051695"/>
        </c:manualLayout>
      </c:layout>
      <c:barChart>
        <c:barDir val="bar"/>
        <c:grouping val="percentStacked"/>
        <c:varyColors val="0"/>
        <c:ser>
          <c:idx val="0"/>
          <c:order val="0"/>
          <c:tx>
            <c:strRef>
              <c:f>'Z:\home\shakoug\s1511308\Downloads\[集計用-最新.xlsx]グラフまとめ'!$M$5</c:f>
              <c:strCache>
                <c:ptCount val="1"/>
                <c:pt idx="0">
                  <c:v>はい</c:v>
                </c:pt>
              </c:strCache>
            </c:strRef>
          </c:tx>
          <c:spPr>
            <a:solidFill>
              <a:srgbClr val="FF9900"/>
            </a:solidFill>
            <a:effectLst/>
          </c:spPr>
          <c:invertIfNegative val="0"/>
          <c:dLbls>
            <c:dLbl>
              <c:idx val="0"/>
              <c:layout>
                <c:manualLayout>
                  <c:x val="-1.6441383038784446E-3"/>
                  <c:y val="-1.6268792911076316E-2"/>
                </c:manualLayout>
              </c:layout>
              <c:tx>
                <c:rich>
                  <a:bodyPr/>
                  <a:lstStyle/>
                  <a:p>
                    <a:r>
                      <a:rPr lang="ja-JP" altLang="en-US" dirty="0"/>
                      <a:t>はい</a:t>
                    </a:r>
                  </a:p>
                  <a:p>
                    <a:r>
                      <a:rPr lang="en-US" altLang="ja-JP" dirty="0">
                        <a:latin typeface="Times New Roman"/>
                        <a:cs typeface="Times New Roman"/>
                      </a:rPr>
                      <a:t>158</a:t>
                    </a:r>
                    <a:r>
                      <a:rPr lang="ja-JP" altLang="en-US" dirty="0">
                        <a:latin typeface="Times New Roman"/>
                        <a:cs typeface="Times New Roman"/>
                      </a:rPr>
                      <a:t>人</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4C5-4DA1-B22A-3831AEE83CEC}"/>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2000"/>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'Z:\home\shakoug\s1511308\Downloads\[集計用-最新.xlsx]グラフまとめ'!$N$5</c:f>
              <c:numCache>
                <c:formatCode>General</c:formatCode>
                <c:ptCount val="1"/>
                <c:pt idx="0">
                  <c:v>160</c:v>
                </c:pt>
              </c:numCache>
            </c:numRef>
          </c:val>
          <c:extLst xmlns:c16r2="http://schemas.microsoft.com/office/drawing/2015/06/chart">
            <c:ext xmlns:c16="http://schemas.microsoft.com/office/drawing/2014/chart" uri="{C3380CC4-5D6E-409C-BE32-E72D297353CC}">
              <c16:uniqueId val="{00000001-94C5-4DA1-B22A-3831AEE83CEC}"/>
            </c:ext>
          </c:extLst>
        </c:ser>
        <c:ser>
          <c:idx val="1"/>
          <c:order val="1"/>
          <c:tx>
            <c:strRef>
              <c:f>'Z:\home\shakoug\s1511308\Downloads\[集計用-最新.xlsx]グラフまとめ'!$M$6</c:f>
              <c:strCache>
                <c:ptCount val="1"/>
                <c:pt idx="0">
                  <c:v>いいえ</c:v>
                </c:pt>
              </c:strCache>
            </c:strRef>
          </c:tx>
          <c:spPr>
            <a:solidFill>
              <a:srgbClr val="009999"/>
            </a:solidFill>
            <a:effectLst/>
          </c:spPr>
          <c:invertIfNegative val="0"/>
          <c:dLbls>
            <c:dLbl>
              <c:idx val="0"/>
              <c:layout>
                <c:manualLayout>
                  <c:x val="-4.9324149116353336E-3"/>
                  <c:y val="5.4229309703587719E-3"/>
                </c:manualLayout>
              </c:layout>
              <c:tx>
                <c:rich>
                  <a:bodyPr/>
                  <a:lstStyle/>
                  <a:p>
                    <a:r>
                      <a:rPr lang="ja-JP" altLang="en-US" dirty="0"/>
                      <a:t>いいえ</a:t>
                    </a:r>
                  </a:p>
                  <a:p>
                    <a:r>
                      <a:rPr lang="en-US" altLang="ja-JP" dirty="0">
                        <a:latin typeface="Times New Roman"/>
                        <a:cs typeface="Times New Roman"/>
                      </a:rPr>
                      <a:t>54</a:t>
                    </a:r>
                    <a:r>
                      <a:rPr lang="ja-JP" altLang="en-US" dirty="0">
                        <a:latin typeface="Times New Roman"/>
                        <a:cs typeface="Times New Roman"/>
                      </a:rPr>
                      <a:t>人</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4C5-4DA1-B22A-3831AEE83CEC}"/>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600">
                    <a:solidFill>
                      <a:schemeClr val="tx1"/>
                    </a:solidFill>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'Z:\home\shakoug\s1511308\Downloads\[集計用-最新.xlsx]グラフまとめ'!$N$6</c:f>
              <c:numCache>
                <c:formatCode>General</c:formatCode>
                <c:ptCount val="1"/>
                <c:pt idx="0">
                  <c:v>55</c:v>
                </c:pt>
              </c:numCache>
            </c:numRef>
          </c:val>
          <c:extLst xmlns:c16r2="http://schemas.microsoft.com/office/drawing/2015/06/chart">
            <c:ext xmlns:c16="http://schemas.microsoft.com/office/drawing/2014/chart" uri="{C3380CC4-5D6E-409C-BE32-E72D297353CC}">
              <c16:uniqueId val="{00000003-94C5-4DA1-B22A-3831AEE83CEC}"/>
            </c:ext>
          </c:extLst>
        </c:ser>
        <c:ser>
          <c:idx val="2"/>
          <c:order val="2"/>
          <c:tx>
            <c:strRef>
              <c:f>'Z:\home\shakoug\s1511308\Downloads\[集計用-最新.xlsx]グラフまとめ'!$M$7</c:f>
              <c:strCache>
                <c:ptCount val="1"/>
                <c:pt idx="0">
                  <c:v>無回答</c:v>
                </c:pt>
              </c:strCache>
            </c:strRef>
          </c:tx>
          <c:spPr>
            <a:solidFill>
              <a:srgbClr val="99CC00"/>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4-94C5-4DA1-B22A-3831AEE83CEC}"/>
              </c:ext>
            </c:extLst>
          </c:dPt>
          <c:dLbls>
            <c:delete val="1"/>
          </c:dLbls>
          <c:val>
            <c:numRef>
              <c:f>'Z:\home\shakoug\s1511308\Downloads\[集計用-最新.xlsx]グラフまとめ'!$N$7</c:f>
              <c:numCache>
                <c:formatCode>General</c:formatCode>
                <c:ptCount val="1"/>
                <c:pt idx="0">
                  <c:v>10</c:v>
                </c:pt>
              </c:numCache>
            </c:numRef>
          </c:val>
          <c:extLst xmlns:c16r2="http://schemas.microsoft.com/office/drawing/2015/06/chart">
            <c:ext xmlns:c16="http://schemas.microsoft.com/office/drawing/2014/chart" uri="{C3380CC4-5D6E-409C-BE32-E72D297353CC}">
              <c16:uniqueId val="{00000005-94C5-4DA1-B22A-3831AEE83CEC}"/>
            </c:ext>
          </c:extLst>
        </c:ser>
        <c:dLbls>
          <c:showLegendKey val="0"/>
          <c:showVal val="1"/>
          <c:showCatName val="0"/>
          <c:showSerName val="0"/>
          <c:showPercent val="0"/>
          <c:showBubbleSize val="0"/>
        </c:dLbls>
        <c:gapWidth val="150"/>
        <c:overlap val="100"/>
        <c:axId val="269968136"/>
        <c:axId val="269968920"/>
      </c:barChart>
      <c:catAx>
        <c:axId val="269968136"/>
        <c:scaling>
          <c:orientation val="minMax"/>
        </c:scaling>
        <c:delete val="1"/>
        <c:axPos val="l"/>
        <c:majorTickMark val="out"/>
        <c:minorTickMark val="none"/>
        <c:tickLblPos val="nextTo"/>
        <c:crossAx val="269968920"/>
        <c:crosses val="autoZero"/>
        <c:auto val="1"/>
        <c:lblAlgn val="ctr"/>
        <c:lblOffset val="100"/>
        <c:noMultiLvlLbl val="0"/>
      </c:catAx>
      <c:valAx>
        <c:axId val="269968920"/>
        <c:scaling>
          <c:orientation val="minMax"/>
          <c:min val="0"/>
        </c:scaling>
        <c:delete val="0"/>
        <c:axPos val="b"/>
        <c:majorGridlines/>
        <c:numFmt formatCode="0%" sourceLinked="1"/>
        <c:majorTickMark val="out"/>
        <c:minorTickMark val="none"/>
        <c:tickLblPos val="nextTo"/>
        <c:txPr>
          <a:bodyPr/>
          <a:lstStyle/>
          <a:p>
            <a:pPr>
              <a:defRPr>
                <a:latin typeface="Times New Roman"/>
                <a:cs typeface="Times New Roman"/>
              </a:defRPr>
            </a:pPr>
            <a:endParaRPr lang="ja-JP"/>
          </a:p>
        </c:txPr>
        <c:crossAx val="269968136"/>
        <c:crosses val="autoZero"/>
        <c:crossBetween val="between"/>
      </c:valAx>
      <c:spPr>
        <a:effectLst/>
      </c:spPr>
    </c:plotArea>
    <c:plotVisOnly val="1"/>
    <c:dispBlanksAs val="gap"/>
    <c:showDLblsOverMax val="0"/>
  </c:chart>
  <c:spPr>
    <a:effectLst/>
  </c:spPr>
  <c:txPr>
    <a:bodyPr/>
    <a:lstStyle/>
    <a:p>
      <a:pPr>
        <a:defRPr sz="2000"/>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sz="2800"/>
              <a:t>あなたは一人暮らしですか？</a:t>
            </a:r>
          </a:p>
        </c:rich>
      </c:tx>
      <c:layout/>
      <c:overlay val="0"/>
    </c:title>
    <c:autoTitleDeleted val="0"/>
    <c:plotArea>
      <c:layout>
        <c:manualLayout>
          <c:layoutTarget val="inner"/>
          <c:xMode val="edge"/>
          <c:yMode val="edge"/>
          <c:x val="3.41770209139984E-2"/>
          <c:y val="0.18524518387143299"/>
          <c:w val="0.92181285450421102"/>
          <c:h val="0.50444780308051695"/>
        </c:manualLayout>
      </c:layout>
      <c:barChart>
        <c:barDir val="bar"/>
        <c:grouping val="percentStacked"/>
        <c:varyColors val="0"/>
        <c:ser>
          <c:idx val="0"/>
          <c:order val="0"/>
          <c:tx>
            <c:strRef>
              <c:f>'Z:\home\shakoug\s1511308\Downloads\[集計用-最新.xlsx]グラフまとめ'!$M$5</c:f>
              <c:strCache>
                <c:ptCount val="1"/>
                <c:pt idx="0">
                  <c:v>はい</c:v>
                </c:pt>
              </c:strCache>
            </c:strRef>
          </c:tx>
          <c:spPr>
            <a:solidFill>
              <a:srgbClr val="FF9900"/>
            </a:solidFill>
            <a:effectLst/>
          </c:spPr>
          <c:invertIfNegative val="0"/>
          <c:dLbls>
            <c:dLbl>
              <c:idx val="0"/>
              <c:layout/>
              <c:tx>
                <c:rich>
                  <a:bodyPr/>
                  <a:lstStyle/>
                  <a:p>
                    <a:r>
                      <a:rPr lang="ja-JP" altLang="en-US" dirty="0"/>
                      <a:t>はい</a:t>
                    </a:r>
                  </a:p>
                  <a:p>
                    <a:r>
                      <a:rPr lang="en-US" altLang="ja-JP" dirty="0">
                        <a:latin typeface="Times New Roman"/>
                        <a:cs typeface="Times New Roman"/>
                      </a:rPr>
                      <a:t>158</a:t>
                    </a:r>
                    <a:r>
                      <a:rPr lang="ja-JP" altLang="en-US" dirty="0">
                        <a:latin typeface="Times New Roman"/>
                        <a:cs typeface="Times New Roman"/>
                      </a:rPr>
                      <a:t>人</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4C5-4DA1-B22A-3831AEE83CEC}"/>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'Z:\home\shakoug\s1511308\Downloads\[集計用-最新.xlsx]グラフまとめ'!$N$5</c:f>
              <c:numCache>
                <c:formatCode>General</c:formatCode>
                <c:ptCount val="1"/>
                <c:pt idx="0">
                  <c:v>160</c:v>
                </c:pt>
              </c:numCache>
            </c:numRef>
          </c:val>
          <c:extLst xmlns:c16r2="http://schemas.microsoft.com/office/drawing/2015/06/chart">
            <c:ext xmlns:c16="http://schemas.microsoft.com/office/drawing/2014/chart" uri="{C3380CC4-5D6E-409C-BE32-E72D297353CC}">
              <c16:uniqueId val="{00000001-94C5-4DA1-B22A-3831AEE83CEC}"/>
            </c:ext>
          </c:extLst>
        </c:ser>
        <c:ser>
          <c:idx val="1"/>
          <c:order val="1"/>
          <c:tx>
            <c:strRef>
              <c:f>'Z:\home\shakoug\s1511308\Downloads\[集計用-最新.xlsx]グラフまとめ'!$M$6</c:f>
              <c:strCache>
                <c:ptCount val="1"/>
                <c:pt idx="0">
                  <c:v>いいえ</c:v>
                </c:pt>
              </c:strCache>
            </c:strRef>
          </c:tx>
          <c:spPr>
            <a:solidFill>
              <a:srgbClr val="009999"/>
            </a:solidFill>
            <a:effectLst/>
          </c:spPr>
          <c:invertIfNegative val="0"/>
          <c:dLbls>
            <c:dLbl>
              <c:idx val="0"/>
              <c:layout/>
              <c:tx>
                <c:rich>
                  <a:bodyPr/>
                  <a:lstStyle/>
                  <a:p>
                    <a:r>
                      <a:rPr lang="ja-JP" altLang="en-US" dirty="0"/>
                      <a:t>いいえ</a:t>
                    </a:r>
                  </a:p>
                  <a:p>
                    <a:r>
                      <a:rPr lang="en-US" altLang="ja-JP" dirty="0">
                        <a:latin typeface="Times New Roman"/>
                        <a:cs typeface="Times New Roman"/>
                      </a:rPr>
                      <a:t>54</a:t>
                    </a:r>
                    <a:r>
                      <a:rPr lang="ja-JP" altLang="en-US" dirty="0">
                        <a:latin typeface="Times New Roman"/>
                        <a:cs typeface="Times New Roman"/>
                      </a:rPr>
                      <a:t>人</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4C5-4DA1-B22A-3831AEE83CEC}"/>
                </c:ex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'Z:\home\shakoug\s1511308\Downloads\[集計用-最新.xlsx]グラフまとめ'!$N$6</c:f>
              <c:numCache>
                <c:formatCode>General</c:formatCode>
                <c:ptCount val="1"/>
                <c:pt idx="0">
                  <c:v>55</c:v>
                </c:pt>
              </c:numCache>
            </c:numRef>
          </c:val>
          <c:extLst xmlns:c16r2="http://schemas.microsoft.com/office/drawing/2015/06/chart">
            <c:ext xmlns:c16="http://schemas.microsoft.com/office/drawing/2014/chart" uri="{C3380CC4-5D6E-409C-BE32-E72D297353CC}">
              <c16:uniqueId val="{00000003-94C5-4DA1-B22A-3831AEE83CEC}"/>
            </c:ext>
          </c:extLst>
        </c:ser>
        <c:ser>
          <c:idx val="2"/>
          <c:order val="2"/>
          <c:tx>
            <c:strRef>
              <c:f>'Z:\home\shakoug\s1511308\Downloads\[集計用-最新.xlsx]グラフまとめ'!$M$7</c:f>
              <c:strCache>
                <c:ptCount val="1"/>
                <c:pt idx="0">
                  <c:v>無回答</c:v>
                </c:pt>
              </c:strCache>
            </c:strRef>
          </c:tx>
          <c:spPr>
            <a:solidFill>
              <a:srgbClr val="99CC00"/>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4-94C5-4DA1-B22A-3831AEE83CEC}"/>
              </c:ext>
            </c:extLst>
          </c:dPt>
          <c:dLbls>
            <c:dLbl>
              <c:idx val="0"/>
              <c:layout>
                <c:manualLayout>
                  <c:x val="1.53625629847359E-2"/>
                  <c:y val="9.3474927444186798E-2"/>
                </c:manualLayout>
              </c:layout>
              <c:tx>
                <c:rich>
                  <a:bodyPr/>
                  <a:lstStyle/>
                  <a:p>
                    <a:r>
                      <a:rPr lang="en-US" altLang="ja-JP" dirty="0">
                        <a:latin typeface="Times New Roman"/>
                        <a:cs typeface="Times New Roman"/>
                      </a:rPr>
                      <a:t>4</a:t>
                    </a:r>
                    <a:r>
                      <a:rPr lang="ja-JP" altLang="en-US" dirty="0">
                        <a:latin typeface="Times New Roman"/>
                        <a:cs typeface="Times New Roman"/>
                      </a:rPr>
                      <a:t>人</a:t>
                    </a:r>
                  </a:p>
                  <a:p>
                    <a:endParaRPr lang="ja-JP" altLang="en-US" dirty="0">
                      <a:latin typeface="Times New Roman"/>
                      <a:cs typeface="Times New Roman"/>
                    </a:endParaRP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4C5-4DA1-B22A-3831AEE83CEC}"/>
                </c:ext>
                <c:ext xmlns:c15="http://schemas.microsoft.com/office/drawing/2012/chart" uri="{CE6537A1-D6FC-4f65-9D91-7224C49458BB}">
                  <c15:layout/>
                </c:ext>
              </c:extLst>
            </c:dLbl>
            <c:spPr>
              <a:noFill/>
              <a:ln>
                <a:noFill/>
              </a:ln>
              <a:effectLst/>
            </c:spPr>
            <c:txPr>
              <a:bodyPr/>
              <a:lstStyle/>
              <a:p>
                <a:pPr>
                  <a:defRPr>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'Z:\home\shakoug\s1511308\Downloads\[集計用-最新.xlsx]グラフまとめ'!$N$7</c:f>
              <c:numCache>
                <c:formatCode>General</c:formatCode>
                <c:ptCount val="1"/>
                <c:pt idx="0">
                  <c:v>10</c:v>
                </c:pt>
              </c:numCache>
            </c:numRef>
          </c:val>
          <c:extLst xmlns:c16r2="http://schemas.microsoft.com/office/drawing/2015/06/chart">
            <c:ext xmlns:c16="http://schemas.microsoft.com/office/drawing/2014/chart" uri="{C3380CC4-5D6E-409C-BE32-E72D297353CC}">
              <c16:uniqueId val="{00000005-94C5-4DA1-B22A-3831AEE83CEC}"/>
            </c:ext>
          </c:extLst>
        </c:ser>
        <c:dLbls>
          <c:showLegendKey val="0"/>
          <c:showVal val="1"/>
          <c:showCatName val="0"/>
          <c:showSerName val="0"/>
          <c:showPercent val="0"/>
          <c:showBubbleSize val="0"/>
        </c:dLbls>
        <c:gapWidth val="150"/>
        <c:overlap val="100"/>
        <c:axId val="269969704"/>
        <c:axId val="457552760"/>
      </c:barChart>
      <c:catAx>
        <c:axId val="269969704"/>
        <c:scaling>
          <c:orientation val="minMax"/>
        </c:scaling>
        <c:delete val="1"/>
        <c:axPos val="l"/>
        <c:majorTickMark val="out"/>
        <c:minorTickMark val="none"/>
        <c:tickLblPos val="nextTo"/>
        <c:crossAx val="457552760"/>
        <c:crosses val="autoZero"/>
        <c:auto val="1"/>
        <c:lblAlgn val="ctr"/>
        <c:lblOffset val="100"/>
        <c:noMultiLvlLbl val="0"/>
      </c:catAx>
      <c:valAx>
        <c:axId val="457552760"/>
        <c:scaling>
          <c:orientation val="minMax"/>
          <c:min val="0"/>
        </c:scaling>
        <c:delete val="0"/>
        <c:axPos val="b"/>
        <c:majorGridlines/>
        <c:numFmt formatCode="0%" sourceLinked="1"/>
        <c:majorTickMark val="out"/>
        <c:minorTickMark val="none"/>
        <c:tickLblPos val="nextTo"/>
        <c:txPr>
          <a:bodyPr/>
          <a:lstStyle/>
          <a:p>
            <a:pPr>
              <a:defRPr>
                <a:latin typeface="Times New Roman"/>
                <a:cs typeface="Times New Roman"/>
              </a:defRPr>
            </a:pPr>
            <a:endParaRPr lang="ja-JP"/>
          </a:p>
        </c:txPr>
        <c:crossAx val="269969704"/>
        <c:crosses val="autoZero"/>
        <c:crossBetween val="between"/>
      </c:valAx>
      <c:spPr>
        <a:effectLst/>
      </c:spPr>
    </c:plotArea>
    <c:plotVisOnly val="1"/>
    <c:dispBlanksAs val="gap"/>
    <c:showDLblsOverMax val="0"/>
  </c:chart>
  <c:spPr>
    <a:effectLst/>
  </c:spPr>
  <c:txPr>
    <a:bodyPr/>
    <a:lstStyle/>
    <a:p>
      <a:pPr>
        <a:defRPr sz="2000"/>
      </a:pPr>
      <a:endParaRPr lang="ja-JP"/>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ltLang="en-US" sz="2800" dirty="0"/>
              <a:t>あなたは一人暮らしですか？</a:t>
            </a:r>
          </a:p>
        </c:rich>
      </c:tx>
      <c:layout>
        <c:manualLayout>
          <c:xMode val="edge"/>
          <c:yMode val="edge"/>
          <c:x val="0.239226740559777"/>
          <c:y val="7.2093372270377098E-2"/>
        </c:manualLayout>
      </c:layout>
      <c:overlay val="0"/>
    </c:title>
    <c:autoTitleDeleted val="0"/>
    <c:plotArea>
      <c:layout>
        <c:manualLayout>
          <c:layoutTarget val="inner"/>
          <c:xMode val="edge"/>
          <c:yMode val="edge"/>
          <c:x val="2.0647095610141001E-2"/>
          <c:y val="0.286570799984531"/>
          <c:w val="0.951477104080375"/>
          <c:h val="0.56768066893566804"/>
        </c:manualLayout>
      </c:layout>
      <c:barChart>
        <c:barDir val="bar"/>
        <c:grouping val="percentStacked"/>
        <c:varyColors val="0"/>
        <c:ser>
          <c:idx val="0"/>
          <c:order val="0"/>
          <c:tx>
            <c:strRef>
              <c:f>パワポ材料ちゃん!$C$8</c:f>
              <c:strCache>
                <c:ptCount val="1"/>
                <c:pt idx="0">
                  <c:v>はい</c:v>
                </c:pt>
              </c:strCache>
            </c:strRef>
          </c:tx>
          <c:invertIfNegative val="0"/>
          <c:dPt>
            <c:idx val="0"/>
            <c:invertIfNegative val="0"/>
            <c:bubble3D val="0"/>
            <c:spPr>
              <a:solidFill>
                <a:srgbClr val="FF9900"/>
              </a:solidFill>
              <a:ln>
                <a:noFill/>
              </a:ln>
              <a:effectLst/>
            </c:spPr>
            <c:extLst xmlns:c16r2="http://schemas.microsoft.com/office/drawing/2015/06/chart">
              <c:ext xmlns:c16="http://schemas.microsoft.com/office/drawing/2014/chart" uri="{C3380CC4-5D6E-409C-BE32-E72D297353CC}">
                <c16:uniqueId val="{00000001-101B-40E8-BB52-E44782840AF5}"/>
              </c:ext>
            </c:extLst>
          </c:dPt>
          <c:val>
            <c:numRef>
              <c:f>パワポ材料ちゃん!$D$8</c:f>
              <c:numCache>
                <c:formatCode>General</c:formatCode>
                <c:ptCount val="1"/>
                <c:pt idx="0">
                  <c:v>207</c:v>
                </c:pt>
              </c:numCache>
            </c:numRef>
          </c:val>
          <c:extLst xmlns:c16r2="http://schemas.microsoft.com/office/drawing/2015/06/chart">
            <c:ext xmlns:c16="http://schemas.microsoft.com/office/drawing/2014/chart" uri="{C3380CC4-5D6E-409C-BE32-E72D297353CC}">
              <c16:uniqueId val="{00000002-101B-40E8-BB52-E44782840AF5}"/>
            </c:ext>
          </c:extLst>
        </c:ser>
        <c:ser>
          <c:idx val="1"/>
          <c:order val="1"/>
          <c:tx>
            <c:strRef>
              <c:f>パワポ材料ちゃん!$C$9</c:f>
              <c:strCache>
                <c:ptCount val="1"/>
                <c:pt idx="0">
                  <c:v>いいえ</c:v>
                </c:pt>
              </c:strCache>
            </c:strRef>
          </c:tx>
          <c:spPr>
            <a:solidFill>
              <a:srgbClr val="009999"/>
            </a:solidFill>
            <a:ln>
              <a:noFill/>
            </a:ln>
            <a:effectLst/>
          </c:spPr>
          <c:invertIfNegative val="0"/>
          <c:val>
            <c:numRef>
              <c:f>パワポ材料ちゃん!$D$9</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101B-40E8-BB52-E44782840AF5}"/>
            </c:ext>
          </c:extLst>
        </c:ser>
        <c:ser>
          <c:idx val="2"/>
          <c:order val="2"/>
          <c:tx>
            <c:strRef>
              <c:f>パワポ材料ちゃん!$C$10</c:f>
              <c:strCache>
                <c:ptCount val="1"/>
                <c:pt idx="0">
                  <c:v>無回答</c:v>
                </c:pt>
              </c:strCache>
            </c:strRef>
          </c:tx>
          <c:spPr>
            <a:solidFill>
              <a:srgbClr val="99CC00"/>
            </a:solidFill>
            <a:ln>
              <a:noFill/>
            </a:ln>
            <a:effectLst/>
          </c:spPr>
          <c:invertIfNegative val="0"/>
          <c:val>
            <c:numRef>
              <c:f>パワポ材料ちゃん!$D$10</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4-101B-40E8-BB52-E44782840AF5}"/>
            </c:ext>
          </c:extLst>
        </c:ser>
        <c:dLbls>
          <c:showLegendKey val="0"/>
          <c:showVal val="0"/>
          <c:showCatName val="0"/>
          <c:showSerName val="0"/>
          <c:showPercent val="0"/>
          <c:showBubbleSize val="0"/>
        </c:dLbls>
        <c:gapWidth val="150"/>
        <c:overlap val="100"/>
        <c:axId val="457553936"/>
        <c:axId val="457557072"/>
      </c:barChart>
      <c:catAx>
        <c:axId val="457553936"/>
        <c:scaling>
          <c:orientation val="minMax"/>
        </c:scaling>
        <c:delete val="1"/>
        <c:axPos val="l"/>
        <c:majorTickMark val="out"/>
        <c:minorTickMark val="none"/>
        <c:tickLblPos val="nextTo"/>
        <c:crossAx val="457557072"/>
        <c:crosses val="autoZero"/>
        <c:auto val="1"/>
        <c:lblAlgn val="ctr"/>
        <c:lblOffset val="100"/>
        <c:noMultiLvlLbl val="0"/>
      </c:catAx>
      <c:valAx>
        <c:axId val="457557072"/>
        <c:scaling>
          <c:orientation val="minMax"/>
        </c:scaling>
        <c:delete val="0"/>
        <c:axPos val="b"/>
        <c:majorGridlines/>
        <c:numFmt formatCode="0%" sourceLinked="1"/>
        <c:majorTickMark val="out"/>
        <c:minorTickMark val="none"/>
        <c:tickLblPos val="nextTo"/>
        <c:crossAx val="457553936"/>
        <c:crosses val="autoZero"/>
        <c:crossBetween val="between"/>
        <c:majorUnit val="0.2"/>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91878195180352"/>
          <c:y val="0.16164984797519119"/>
          <c:w val="0.69929281092337869"/>
          <c:h val="0.58882213602432409"/>
        </c:manualLayout>
      </c:layout>
      <c:barChart>
        <c:barDir val="col"/>
        <c:grouping val="clustered"/>
        <c:varyColors val="0"/>
        <c:ser>
          <c:idx val="0"/>
          <c:order val="0"/>
          <c:tx>
            <c:strRef>
              <c:f>'[アンケート②分析spss(1).xlsx]一元グラフ'!$G$3</c:f>
              <c:strCache>
                <c:ptCount val="1"/>
                <c:pt idx="0">
                  <c:v>行動意図（ボジティブ）</c:v>
                </c:pt>
              </c:strCache>
            </c:strRef>
          </c:tx>
          <c:invertIfNegative val="0"/>
          <c:dLbls>
            <c:spPr>
              <a:noFill/>
              <a:ln>
                <a:noFill/>
              </a:ln>
              <a:effectLst/>
            </c:spPr>
            <c:txPr>
              <a:bodyPr/>
              <a:lstStyle/>
              <a:p>
                <a:pPr>
                  <a:defRPr sz="1600">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'[アンケート②分析spss(1).xlsx]一元グラフ'!$H$2:$J$2</c:f>
              <c:strCache>
                <c:ptCount val="3"/>
                <c:pt idx="0">
                  <c:v>統制群</c:v>
                </c:pt>
                <c:pt idx="1">
                  <c:v>罪悪感群</c:v>
                </c:pt>
                <c:pt idx="2">
                  <c:v>まごころ群</c:v>
                </c:pt>
              </c:strCache>
            </c:strRef>
          </c:cat>
          <c:val>
            <c:numRef>
              <c:f>'[アンケート②分析spss(1).xlsx]一元グラフ'!$H$3:$J$3</c:f>
              <c:numCache>
                <c:formatCode>###0.00</c:formatCode>
                <c:ptCount val="3"/>
                <c:pt idx="0">
                  <c:v>3.9848484848484849</c:v>
                </c:pt>
                <c:pt idx="1">
                  <c:v>3.8142857142857149</c:v>
                </c:pt>
                <c:pt idx="2">
                  <c:v>4.268656716417909</c:v>
                </c:pt>
              </c:numCache>
            </c:numRef>
          </c:val>
          <c:extLst xmlns:c16r2="http://schemas.microsoft.com/office/drawing/2015/06/chart">
            <c:ext xmlns:c16="http://schemas.microsoft.com/office/drawing/2014/chart" uri="{C3380CC4-5D6E-409C-BE32-E72D297353CC}">
              <c16:uniqueId val="{00000000-9870-4477-9B68-83F374EAA6DB}"/>
            </c:ext>
          </c:extLst>
        </c:ser>
        <c:dLbls>
          <c:showLegendKey val="0"/>
          <c:showVal val="0"/>
          <c:showCatName val="0"/>
          <c:showSerName val="0"/>
          <c:showPercent val="0"/>
          <c:showBubbleSize val="0"/>
        </c:dLbls>
        <c:gapWidth val="150"/>
        <c:axId val="457557464"/>
        <c:axId val="457557856"/>
      </c:barChart>
      <c:catAx>
        <c:axId val="457557464"/>
        <c:scaling>
          <c:orientation val="minMax"/>
        </c:scaling>
        <c:delete val="0"/>
        <c:axPos val="b"/>
        <c:numFmt formatCode="General" sourceLinked="0"/>
        <c:majorTickMark val="out"/>
        <c:minorTickMark val="none"/>
        <c:tickLblPos val="nextTo"/>
        <c:txPr>
          <a:bodyPr/>
          <a:lstStyle/>
          <a:p>
            <a:pPr>
              <a:defRPr sz="1400" b="1"/>
            </a:pPr>
            <a:endParaRPr lang="ja-JP"/>
          </a:p>
        </c:txPr>
        <c:crossAx val="457557856"/>
        <c:crosses val="autoZero"/>
        <c:auto val="1"/>
        <c:lblAlgn val="ctr"/>
        <c:lblOffset val="100"/>
        <c:noMultiLvlLbl val="0"/>
      </c:catAx>
      <c:valAx>
        <c:axId val="457557856"/>
        <c:scaling>
          <c:orientation val="minMax"/>
          <c:max val="4.3"/>
          <c:min val="3.6"/>
        </c:scaling>
        <c:delete val="0"/>
        <c:axPos val="l"/>
        <c:majorGridlines/>
        <c:title>
          <c:tx>
            <c:rich>
              <a:bodyPr rot="0" vert="wordArtVertRtl"/>
              <a:lstStyle/>
              <a:p>
                <a:pPr>
                  <a:defRPr/>
                </a:pPr>
                <a:r>
                  <a:rPr lang="ja-JP" altLang="en-US"/>
                  <a:t>平均値</a:t>
                </a:r>
                <a:endParaRPr lang="en-US" altLang="ja-JP"/>
              </a:p>
            </c:rich>
          </c:tx>
          <c:layout/>
          <c:overlay val="0"/>
        </c:title>
        <c:numFmt formatCode="###0.0" sourceLinked="0"/>
        <c:majorTickMark val="out"/>
        <c:minorTickMark val="none"/>
        <c:tickLblPos val="nextTo"/>
        <c:txPr>
          <a:bodyPr/>
          <a:lstStyle/>
          <a:p>
            <a:pPr>
              <a:defRPr sz="1400">
                <a:latin typeface="Times New Roman"/>
                <a:cs typeface="Times New Roman"/>
              </a:defRPr>
            </a:pPr>
            <a:endParaRPr lang="ja-JP"/>
          </a:p>
        </c:txPr>
        <c:crossAx val="457557464"/>
        <c:crosses val="autoZero"/>
        <c:crossBetween val="between"/>
      </c:valAx>
    </c:plotArea>
    <c:plotVisOnly val="1"/>
    <c:dispBlanksAs val="gap"/>
    <c:showDLblsOverMax val="0"/>
  </c:chart>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99478432222379"/>
          <c:y val="6.7779423766307564E-2"/>
          <c:w val="0.66256088238244359"/>
          <c:h val="0.6825248632608345"/>
        </c:manualLayout>
      </c:layout>
      <c:barChart>
        <c:barDir val="col"/>
        <c:grouping val="clustered"/>
        <c:varyColors val="0"/>
        <c:ser>
          <c:idx val="0"/>
          <c:order val="0"/>
          <c:tx>
            <c:strRef>
              <c:f>'[アンケート②分析spss(1).xlsx]一元グラフ'!$A$3</c:f>
              <c:strCache>
                <c:ptCount val="1"/>
                <c:pt idx="0">
                  <c:v>行動意図</c:v>
                </c:pt>
              </c:strCache>
            </c:strRef>
          </c:tx>
          <c:invertIfNegative val="0"/>
          <c:dLbls>
            <c:spPr>
              <a:noFill/>
              <a:ln>
                <a:noFill/>
              </a:ln>
              <a:effectLst/>
            </c:spPr>
            <c:txPr>
              <a:bodyPr/>
              <a:lstStyle/>
              <a:p>
                <a:pPr>
                  <a:defRPr sz="1600">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'[アンケート②分析spss(1).xlsx]一元グラフ'!$B$2:$D$2</c:f>
              <c:strCache>
                <c:ptCount val="3"/>
                <c:pt idx="0">
                  <c:v>統制群</c:v>
                </c:pt>
                <c:pt idx="1">
                  <c:v>罪悪感群</c:v>
                </c:pt>
                <c:pt idx="2">
                  <c:v>まごころ群</c:v>
                </c:pt>
              </c:strCache>
            </c:strRef>
          </c:cat>
          <c:val>
            <c:numRef>
              <c:f>'[アンケート②分析spss(1).xlsx]一元グラフ'!$B$3:$D$3</c:f>
              <c:numCache>
                <c:formatCode>###0.00</c:formatCode>
                <c:ptCount val="3"/>
                <c:pt idx="0">
                  <c:v>3.8333333333333335</c:v>
                </c:pt>
                <c:pt idx="1">
                  <c:v>3.9428571428571431</c:v>
                </c:pt>
                <c:pt idx="2">
                  <c:v>4.1029411764705896</c:v>
                </c:pt>
              </c:numCache>
            </c:numRef>
          </c:val>
          <c:extLst xmlns:c16r2="http://schemas.microsoft.com/office/drawing/2015/06/chart">
            <c:ext xmlns:c16="http://schemas.microsoft.com/office/drawing/2014/chart" uri="{C3380CC4-5D6E-409C-BE32-E72D297353CC}">
              <c16:uniqueId val="{00000000-7DF3-45DF-B643-8416CBE65FE1}"/>
            </c:ext>
          </c:extLst>
        </c:ser>
        <c:dLbls>
          <c:showLegendKey val="0"/>
          <c:showVal val="0"/>
          <c:showCatName val="0"/>
          <c:showSerName val="0"/>
          <c:showPercent val="0"/>
          <c:showBubbleSize val="0"/>
        </c:dLbls>
        <c:gapWidth val="150"/>
        <c:axId val="457555504"/>
        <c:axId val="457552368"/>
      </c:barChart>
      <c:catAx>
        <c:axId val="457555504"/>
        <c:scaling>
          <c:orientation val="minMax"/>
        </c:scaling>
        <c:delete val="0"/>
        <c:axPos val="b"/>
        <c:numFmt formatCode="General" sourceLinked="0"/>
        <c:majorTickMark val="out"/>
        <c:minorTickMark val="none"/>
        <c:tickLblPos val="nextTo"/>
        <c:txPr>
          <a:bodyPr/>
          <a:lstStyle/>
          <a:p>
            <a:pPr>
              <a:defRPr sz="1400" b="1"/>
            </a:pPr>
            <a:endParaRPr lang="ja-JP"/>
          </a:p>
        </c:txPr>
        <c:crossAx val="457552368"/>
        <c:crosses val="autoZero"/>
        <c:auto val="1"/>
        <c:lblAlgn val="ctr"/>
        <c:lblOffset val="100"/>
        <c:noMultiLvlLbl val="0"/>
      </c:catAx>
      <c:valAx>
        <c:axId val="457552368"/>
        <c:scaling>
          <c:orientation val="minMax"/>
          <c:max val="4.3"/>
        </c:scaling>
        <c:delete val="0"/>
        <c:axPos val="l"/>
        <c:majorGridlines/>
        <c:title>
          <c:tx>
            <c:rich>
              <a:bodyPr rot="0" vert="wordArtVertRtl"/>
              <a:lstStyle/>
              <a:p>
                <a:pPr>
                  <a:defRPr/>
                </a:pPr>
                <a:r>
                  <a:rPr lang="ja-JP" dirty="0"/>
                  <a:t>平均値</a:t>
                </a:r>
              </a:p>
            </c:rich>
          </c:tx>
          <c:layout/>
          <c:overlay val="0"/>
        </c:title>
        <c:numFmt formatCode="###0.0" sourceLinked="0"/>
        <c:majorTickMark val="out"/>
        <c:minorTickMark val="none"/>
        <c:tickLblPos val="nextTo"/>
        <c:txPr>
          <a:bodyPr/>
          <a:lstStyle/>
          <a:p>
            <a:pPr>
              <a:defRPr sz="1400">
                <a:latin typeface="Times New Roman"/>
                <a:cs typeface="Times New Roman"/>
              </a:defRPr>
            </a:pPr>
            <a:endParaRPr lang="ja-JP"/>
          </a:p>
        </c:txPr>
        <c:crossAx val="457555504"/>
        <c:crosses val="autoZero"/>
        <c:crossBetween val="between"/>
        <c:majorUnit val="0.1"/>
      </c:valAx>
    </c:plotArea>
    <c:plotVisOnly val="1"/>
    <c:dispBlanksAs val="gap"/>
    <c:showDLblsOverMax val="0"/>
  </c:chart>
  <c:spPr>
    <a:ln>
      <a:no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096596003643026"/>
          <c:y val="0.18278899116593536"/>
          <c:w val="0.61611021981663616"/>
          <c:h val="0.5545987702822246"/>
        </c:manualLayout>
      </c:layout>
      <c:barChart>
        <c:barDir val="col"/>
        <c:grouping val="clustered"/>
        <c:varyColors val="0"/>
        <c:ser>
          <c:idx val="0"/>
          <c:order val="0"/>
          <c:tx>
            <c:strRef>
              <c:f>'[アンケート②分析spss(1).xlsx]一元グラフ'!$A$29</c:f>
              <c:strCache>
                <c:ptCount val="1"/>
                <c:pt idx="0">
                  <c:v>宅配ロッカー受け取り</c:v>
                </c:pt>
              </c:strCache>
            </c:strRef>
          </c:tx>
          <c:invertIfNegative val="0"/>
          <c:dLbls>
            <c:spPr>
              <a:noFill/>
              <a:ln>
                <a:noFill/>
              </a:ln>
              <a:effectLst/>
            </c:spPr>
            <c:txPr>
              <a:bodyPr/>
              <a:lstStyle/>
              <a:p>
                <a:pPr>
                  <a:defRPr sz="1600">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'[アンケート②分析spss(1).xlsx]一元グラフ'!$B$28:$D$28</c:f>
              <c:strCache>
                <c:ptCount val="3"/>
                <c:pt idx="0">
                  <c:v>統制群</c:v>
                </c:pt>
                <c:pt idx="1">
                  <c:v>罪悪感群</c:v>
                </c:pt>
                <c:pt idx="2">
                  <c:v>まごころ群</c:v>
                </c:pt>
              </c:strCache>
            </c:strRef>
          </c:cat>
          <c:val>
            <c:numRef>
              <c:f>'[アンケート②分析spss(1).xlsx]一元グラフ'!$B$29:$D$29</c:f>
              <c:numCache>
                <c:formatCode>###0.00</c:formatCode>
                <c:ptCount val="3"/>
                <c:pt idx="0">
                  <c:v>3.3787878787878789</c:v>
                </c:pt>
                <c:pt idx="1">
                  <c:v>3.2142857142857144</c:v>
                </c:pt>
                <c:pt idx="2">
                  <c:v>3.7014925373134329</c:v>
                </c:pt>
              </c:numCache>
            </c:numRef>
          </c:val>
          <c:extLst xmlns:c16r2="http://schemas.microsoft.com/office/drawing/2015/06/chart">
            <c:ext xmlns:c16="http://schemas.microsoft.com/office/drawing/2014/chart" uri="{C3380CC4-5D6E-409C-BE32-E72D297353CC}">
              <c16:uniqueId val="{00000000-2CDF-4E4F-8269-01BB828478BF}"/>
            </c:ext>
          </c:extLst>
        </c:ser>
        <c:dLbls>
          <c:showLegendKey val="0"/>
          <c:showVal val="0"/>
          <c:showCatName val="0"/>
          <c:showSerName val="0"/>
          <c:showPercent val="0"/>
          <c:showBubbleSize val="0"/>
        </c:dLbls>
        <c:gapWidth val="150"/>
        <c:axId val="457558640"/>
        <c:axId val="457555112"/>
      </c:barChart>
      <c:catAx>
        <c:axId val="457558640"/>
        <c:scaling>
          <c:orientation val="minMax"/>
        </c:scaling>
        <c:delete val="0"/>
        <c:axPos val="b"/>
        <c:numFmt formatCode="General" sourceLinked="0"/>
        <c:majorTickMark val="out"/>
        <c:minorTickMark val="none"/>
        <c:tickLblPos val="nextTo"/>
        <c:txPr>
          <a:bodyPr/>
          <a:lstStyle/>
          <a:p>
            <a:pPr>
              <a:defRPr sz="1400" b="1"/>
            </a:pPr>
            <a:endParaRPr lang="ja-JP"/>
          </a:p>
        </c:txPr>
        <c:crossAx val="457555112"/>
        <c:crosses val="autoZero"/>
        <c:auto val="1"/>
        <c:lblAlgn val="ctr"/>
        <c:lblOffset val="100"/>
        <c:noMultiLvlLbl val="0"/>
      </c:catAx>
      <c:valAx>
        <c:axId val="457555112"/>
        <c:scaling>
          <c:orientation val="minMax"/>
        </c:scaling>
        <c:delete val="0"/>
        <c:axPos val="l"/>
        <c:majorGridlines/>
        <c:title>
          <c:tx>
            <c:rich>
              <a:bodyPr rot="0" vert="wordArtVertRtl"/>
              <a:lstStyle/>
              <a:p>
                <a:pPr>
                  <a:defRPr/>
                </a:pPr>
                <a:r>
                  <a:rPr lang="ja-JP"/>
                  <a:t>平均値</a:t>
                </a:r>
                <a:endParaRPr lang="en-US"/>
              </a:p>
            </c:rich>
          </c:tx>
          <c:layout/>
          <c:overlay val="0"/>
        </c:title>
        <c:numFmt formatCode="###0.0" sourceLinked="0"/>
        <c:majorTickMark val="out"/>
        <c:minorTickMark val="none"/>
        <c:tickLblPos val="nextTo"/>
        <c:txPr>
          <a:bodyPr/>
          <a:lstStyle/>
          <a:p>
            <a:pPr>
              <a:defRPr sz="1400">
                <a:latin typeface="Times New Roman"/>
                <a:cs typeface="Times New Roman"/>
              </a:defRPr>
            </a:pPr>
            <a:endParaRPr lang="ja-JP"/>
          </a:p>
        </c:txPr>
        <c:crossAx val="457558640"/>
        <c:crosses val="autoZero"/>
        <c:crossBetween val="between"/>
        <c:majorUnit val="0.2"/>
      </c:valAx>
    </c:plotArea>
    <c:plotVisOnly val="1"/>
    <c:dispBlanksAs val="gap"/>
    <c:showDLblsOverMax val="0"/>
  </c:chart>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4282284625368555"/>
          <c:y val="0.13206755422850985"/>
          <c:w val="0.73064049493813299"/>
          <c:h val="0.77501183855514599"/>
        </c:manualLayout>
      </c:layout>
      <c:barChart>
        <c:barDir val="col"/>
        <c:grouping val="clustered"/>
        <c:varyColors val="0"/>
        <c:ser>
          <c:idx val="0"/>
          <c:order val="0"/>
          <c:tx>
            <c:strRef>
              <c:f>'[アンケート②分析spss(1).xlsx]一元グラフ'!$A$85</c:f>
              <c:strCache>
                <c:ptCount val="1"/>
                <c:pt idx="0">
                  <c:v>LINE</c:v>
                </c:pt>
              </c:strCache>
            </c:strRef>
          </c:tx>
          <c:invertIfNegative val="0"/>
          <c:dLbls>
            <c:spPr>
              <a:noFill/>
              <a:ln>
                <a:noFill/>
              </a:ln>
              <a:effectLst/>
            </c:spPr>
            <c:txPr>
              <a:bodyPr/>
              <a:lstStyle/>
              <a:p>
                <a:pPr>
                  <a:defRPr>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'[アンケート②分析spss(1).xlsx]一元グラフ'!$B$84:$D$84</c:f>
              <c:strCache>
                <c:ptCount val="3"/>
                <c:pt idx="0">
                  <c:v>統制群</c:v>
                </c:pt>
                <c:pt idx="1">
                  <c:v>罪悪感群</c:v>
                </c:pt>
                <c:pt idx="2">
                  <c:v>まごころ群</c:v>
                </c:pt>
              </c:strCache>
            </c:strRef>
          </c:cat>
          <c:val>
            <c:numRef>
              <c:f>'[アンケート②分析spss(1).xlsx]一元グラフ'!$B$85:$D$85</c:f>
              <c:numCache>
                <c:formatCode>###0.00</c:formatCode>
                <c:ptCount val="3"/>
                <c:pt idx="0">
                  <c:v>3.2241379310344827</c:v>
                </c:pt>
                <c:pt idx="1">
                  <c:v>3.4761904761904763</c:v>
                </c:pt>
                <c:pt idx="2">
                  <c:v>3.7333333333333334</c:v>
                </c:pt>
              </c:numCache>
            </c:numRef>
          </c:val>
          <c:extLst xmlns:c16r2="http://schemas.microsoft.com/office/drawing/2015/06/chart">
            <c:ext xmlns:c16="http://schemas.microsoft.com/office/drawing/2014/chart" uri="{C3380CC4-5D6E-409C-BE32-E72D297353CC}">
              <c16:uniqueId val="{00000000-6DFA-4353-8CC6-3ED09B307C5E}"/>
            </c:ext>
          </c:extLst>
        </c:ser>
        <c:dLbls>
          <c:showLegendKey val="0"/>
          <c:showVal val="1"/>
          <c:showCatName val="0"/>
          <c:showSerName val="0"/>
          <c:showPercent val="0"/>
          <c:showBubbleSize val="0"/>
        </c:dLbls>
        <c:gapWidth val="150"/>
        <c:axId val="457555896"/>
        <c:axId val="457559424"/>
      </c:barChart>
      <c:catAx>
        <c:axId val="457555896"/>
        <c:scaling>
          <c:orientation val="minMax"/>
        </c:scaling>
        <c:delete val="0"/>
        <c:axPos val="b"/>
        <c:numFmt formatCode="General" sourceLinked="0"/>
        <c:majorTickMark val="out"/>
        <c:minorTickMark val="none"/>
        <c:tickLblPos val="nextTo"/>
        <c:crossAx val="457559424"/>
        <c:crosses val="autoZero"/>
        <c:auto val="1"/>
        <c:lblAlgn val="ctr"/>
        <c:lblOffset val="100"/>
        <c:noMultiLvlLbl val="0"/>
      </c:catAx>
      <c:valAx>
        <c:axId val="457559424"/>
        <c:scaling>
          <c:orientation val="minMax"/>
        </c:scaling>
        <c:delete val="0"/>
        <c:axPos val="l"/>
        <c:majorGridlines/>
        <c:title>
          <c:tx>
            <c:rich>
              <a:bodyPr rot="0" vert="wordArtVertRtl"/>
              <a:lstStyle/>
              <a:p>
                <a:pPr>
                  <a:defRPr/>
                </a:pPr>
                <a:r>
                  <a:rPr lang="ja-JP" altLang="en-US"/>
                  <a:t>平均値</a:t>
                </a:r>
              </a:p>
            </c:rich>
          </c:tx>
          <c:layout/>
          <c:overlay val="0"/>
        </c:title>
        <c:numFmt formatCode="###0.0" sourceLinked="0"/>
        <c:majorTickMark val="out"/>
        <c:minorTickMark val="none"/>
        <c:tickLblPos val="nextTo"/>
        <c:txPr>
          <a:bodyPr/>
          <a:lstStyle/>
          <a:p>
            <a:pPr>
              <a:defRPr>
                <a:latin typeface="Times New Roman"/>
                <a:cs typeface="Times New Roman"/>
              </a:defRPr>
            </a:pPr>
            <a:endParaRPr lang="ja-JP"/>
          </a:p>
        </c:txPr>
        <c:crossAx val="457555896"/>
        <c:crosses val="autoZero"/>
        <c:crossBetween val="between"/>
        <c:majorUnit val="0.2"/>
      </c:valAx>
    </c:plotArea>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8262705798138901"/>
          <c:y val="0.12226307148337209"/>
          <c:w val="0.66488027339691003"/>
          <c:h val="0.77345283917858176"/>
        </c:manualLayout>
      </c:layout>
      <c:barChart>
        <c:barDir val="col"/>
        <c:grouping val="clustered"/>
        <c:varyColors val="0"/>
        <c:ser>
          <c:idx val="0"/>
          <c:order val="0"/>
          <c:tx>
            <c:strRef>
              <c:f>'[アンケート②分析spss(1).xlsx]一元グラフ'!$G$85</c:f>
              <c:strCache>
                <c:ptCount val="1"/>
                <c:pt idx="0">
                  <c:v>宅配ロッカー受け取り</c:v>
                </c:pt>
              </c:strCache>
            </c:strRef>
          </c:tx>
          <c:invertIfNegative val="0"/>
          <c:dLbls>
            <c:spPr>
              <a:noFill/>
              <a:ln>
                <a:noFill/>
              </a:ln>
              <a:effectLst/>
            </c:spPr>
            <c:txPr>
              <a:bodyPr/>
              <a:lstStyle/>
              <a:p>
                <a:pPr>
                  <a:defRPr>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'[アンケート②分析spss(1).xlsx]一元グラフ'!$H$84:$J$84</c:f>
              <c:strCache>
                <c:ptCount val="3"/>
                <c:pt idx="0">
                  <c:v>統制群</c:v>
                </c:pt>
                <c:pt idx="1">
                  <c:v>罪悪感群</c:v>
                </c:pt>
                <c:pt idx="2">
                  <c:v>まごころ群</c:v>
                </c:pt>
              </c:strCache>
            </c:strRef>
          </c:cat>
          <c:val>
            <c:numRef>
              <c:f>'[アンケート②分析spss(1).xlsx]一元グラフ'!$H$85:$J$85</c:f>
              <c:numCache>
                <c:formatCode>###0.00</c:formatCode>
                <c:ptCount val="3"/>
                <c:pt idx="0">
                  <c:v>3.2105263157894739</c:v>
                </c:pt>
                <c:pt idx="1">
                  <c:v>3.0169491525423728</c:v>
                </c:pt>
                <c:pt idx="2">
                  <c:v>3.5263157894736841</c:v>
                </c:pt>
              </c:numCache>
            </c:numRef>
          </c:val>
          <c:extLst xmlns:c16r2="http://schemas.microsoft.com/office/drawing/2015/06/chart">
            <c:ext xmlns:c16="http://schemas.microsoft.com/office/drawing/2014/chart" uri="{C3380CC4-5D6E-409C-BE32-E72D297353CC}">
              <c16:uniqueId val="{00000000-A895-4CB7-AA20-4C928270FAB4}"/>
            </c:ext>
          </c:extLst>
        </c:ser>
        <c:dLbls>
          <c:showLegendKey val="0"/>
          <c:showVal val="0"/>
          <c:showCatName val="0"/>
          <c:showSerName val="0"/>
          <c:showPercent val="0"/>
          <c:showBubbleSize val="0"/>
        </c:dLbls>
        <c:gapWidth val="150"/>
        <c:axId val="457556680"/>
        <c:axId val="407604128"/>
      </c:barChart>
      <c:catAx>
        <c:axId val="457556680"/>
        <c:scaling>
          <c:orientation val="minMax"/>
        </c:scaling>
        <c:delete val="0"/>
        <c:axPos val="b"/>
        <c:numFmt formatCode="General" sourceLinked="0"/>
        <c:majorTickMark val="out"/>
        <c:minorTickMark val="none"/>
        <c:tickLblPos val="nextTo"/>
        <c:crossAx val="407604128"/>
        <c:crosses val="autoZero"/>
        <c:auto val="1"/>
        <c:lblAlgn val="ctr"/>
        <c:lblOffset val="100"/>
        <c:noMultiLvlLbl val="0"/>
      </c:catAx>
      <c:valAx>
        <c:axId val="407604128"/>
        <c:scaling>
          <c:orientation val="minMax"/>
        </c:scaling>
        <c:delete val="0"/>
        <c:axPos val="l"/>
        <c:majorGridlines/>
        <c:title>
          <c:tx>
            <c:rich>
              <a:bodyPr rot="0" vert="wordArtVertRtl"/>
              <a:lstStyle/>
              <a:p>
                <a:pPr>
                  <a:defRPr/>
                </a:pPr>
                <a:r>
                  <a:rPr lang="ja-JP" altLang="en-US"/>
                  <a:t>平均値</a:t>
                </a:r>
                <a:endParaRPr lang="en-US" altLang="ja-JP"/>
              </a:p>
              <a:p>
                <a:pPr>
                  <a:defRPr/>
                </a:pPr>
                <a:endParaRPr lang="ja-JP" altLang="en-US"/>
              </a:p>
            </c:rich>
          </c:tx>
          <c:layout/>
          <c:overlay val="0"/>
        </c:title>
        <c:numFmt formatCode="###0.0" sourceLinked="0"/>
        <c:majorTickMark val="out"/>
        <c:minorTickMark val="none"/>
        <c:tickLblPos val="nextTo"/>
        <c:txPr>
          <a:bodyPr/>
          <a:lstStyle/>
          <a:p>
            <a:pPr>
              <a:defRPr>
                <a:latin typeface="Times New Roman"/>
                <a:cs typeface="Times New Roman"/>
              </a:defRPr>
            </a:pPr>
            <a:endParaRPr lang="ja-JP"/>
          </a:p>
        </c:txPr>
        <c:crossAx val="457556680"/>
        <c:crosses val="autoZero"/>
        <c:crossBetween val="between"/>
        <c:majorUnit val="0.2"/>
      </c:valAx>
    </c:plotArea>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2863139189313"/>
          <c:y val="0.13571428571428601"/>
          <c:w val="0.66040534330095901"/>
          <c:h val="0.77376209223847003"/>
        </c:manualLayout>
      </c:layout>
      <c:barChart>
        <c:barDir val="col"/>
        <c:grouping val="clustered"/>
        <c:varyColors val="0"/>
        <c:ser>
          <c:idx val="0"/>
          <c:order val="0"/>
          <c:tx>
            <c:strRef>
              <c:f>一元グラフ!$A$113</c:f>
              <c:strCache>
                <c:ptCount val="1"/>
                <c:pt idx="0">
                  <c:v>行動意図</c:v>
                </c:pt>
              </c:strCache>
            </c:strRef>
          </c:tx>
          <c:invertIfNegative val="0"/>
          <c:dLbls>
            <c:spPr>
              <a:noFill/>
              <a:ln>
                <a:noFill/>
              </a:ln>
              <a:effectLst/>
            </c:spPr>
            <c:txPr>
              <a:bodyPr/>
              <a:lstStyle/>
              <a:p>
                <a:pPr>
                  <a:defRPr>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一元グラフ!$B$112:$C$112</c:f>
              <c:strCache>
                <c:ptCount val="2"/>
                <c:pt idx="0">
                  <c:v>CTなし</c:v>
                </c:pt>
                <c:pt idx="1">
                  <c:v>CTあり</c:v>
                </c:pt>
              </c:strCache>
            </c:strRef>
          </c:cat>
          <c:val>
            <c:numRef>
              <c:f>一元グラフ!$B$113:$C$113</c:f>
              <c:numCache>
                <c:formatCode>###0.00</c:formatCode>
                <c:ptCount val="2"/>
                <c:pt idx="0">
                  <c:v>3.5957446808510638</c:v>
                </c:pt>
                <c:pt idx="1">
                  <c:v>3.9537037037037037</c:v>
                </c:pt>
              </c:numCache>
            </c:numRef>
          </c:val>
          <c:extLst xmlns:c16r2="http://schemas.microsoft.com/office/drawing/2015/06/chart">
            <c:ext xmlns:c16="http://schemas.microsoft.com/office/drawing/2014/chart" uri="{C3380CC4-5D6E-409C-BE32-E72D297353CC}">
              <c16:uniqueId val="{00000000-7192-4675-9FCB-AC2A10303AB1}"/>
            </c:ext>
          </c:extLst>
        </c:ser>
        <c:dLbls>
          <c:showLegendKey val="0"/>
          <c:showVal val="0"/>
          <c:showCatName val="0"/>
          <c:showSerName val="0"/>
          <c:showPercent val="0"/>
          <c:showBubbleSize val="0"/>
        </c:dLbls>
        <c:gapWidth val="150"/>
        <c:axId val="407602168"/>
        <c:axId val="407603736"/>
      </c:barChart>
      <c:catAx>
        <c:axId val="407602168"/>
        <c:scaling>
          <c:orientation val="minMax"/>
        </c:scaling>
        <c:delete val="0"/>
        <c:axPos val="b"/>
        <c:numFmt formatCode="General" sourceLinked="0"/>
        <c:majorTickMark val="out"/>
        <c:minorTickMark val="none"/>
        <c:tickLblPos val="nextTo"/>
        <c:crossAx val="407603736"/>
        <c:crosses val="autoZero"/>
        <c:auto val="1"/>
        <c:lblAlgn val="ctr"/>
        <c:lblOffset val="100"/>
        <c:noMultiLvlLbl val="0"/>
      </c:catAx>
      <c:valAx>
        <c:axId val="407603736"/>
        <c:scaling>
          <c:orientation val="minMax"/>
        </c:scaling>
        <c:delete val="0"/>
        <c:axPos val="l"/>
        <c:majorGridlines/>
        <c:title>
          <c:tx>
            <c:rich>
              <a:bodyPr rot="0" vert="wordArtVertRtl"/>
              <a:lstStyle/>
              <a:p>
                <a:pPr>
                  <a:defRPr/>
                </a:pPr>
                <a:r>
                  <a:rPr lang="ja-JP" altLang="en-US"/>
                  <a:t>平均値</a:t>
                </a:r>
              </a:p>
            </c:rich>
          </c:tx>
          <c:layout/>
          <c:overlay val="0"/>
        </c:title>
        <c:numFmt formatCode="###0.0" sourceLinked="0"/>
        <c:majorTickMark val="out"/>
        <c:minorTickMark val="none"/>
        <c:tickLblPos val="nextTo"/>
        <c:txPr>
          <a:bodyPr/>
          <a:lstStyle/>
          <a:p>
            <a:pPr>
              <a:defRPr>
                <a:latin typeface="Times New Roman"/>
                <a:cs typeface="Times New Roman"/>
              </a:defRPr>
            </a:pPr>
            <a:endParaRPr lang="ja-JP"/>
          </a:p>
        </c:txPr>
        <c:crossAx val="407602168"/>
        <c:crosses val="autoZero"/>
        <c:crossBetween val="between"/>
      </c:valAx>
    </c:plotArea>
    <c:plotVisOnly val="1"/>
    <c:dispBlanksAs val="gap"/>
    <c:showDLblsOverMax val="0"/>
  </c:chart>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948848723454998"/>
          <c:y val="0.14285714285714299"/>
          <c:w val="0.63066302791696505"/>
          <c:h val="0.76435131509034804"/>
        </c:manualLayout>
      </c:layout>
      <c:barChart>
        <c:barDir val="col"/>
        <c:grouping val="clustered"/>
        <c:varyColors val="0"/>
        <c:ser>
          <c:idx val="0"/>
          <c:order val="0"/>
          <c:tx>
            <c:strRef>
              <c:f>一元グラフ!$A$141</c:f>
              <c:strCache>
                <c:ptCount val="1"/>
                <c:pt idx="0">
                  <c:v>LNE</c:v>
                </c:pt>
              </c:strCache>
            </c:strRef>
          </c:tx>
          <c:invertIfNegative val="0"/>
          <c:dLbls>
            <c:spPr>
              <a:noFill/>
              <a:ln>
                <a:noFill/>
              </a:ln>
              <a:effectLst/>
            </c:spPr>
            <c:txPr>
              <a:bodyPr/>
              <a:lstStyle/>
              <a:p>
                <a:pPr>
                  <a:defRPr>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一元グラフ!$B$140:$C$140</c:f>
              <c:strCache>
                <c:ptCount val="2"/>
                <c:pt idx="0">
                  <c:v>CTなし</c:v>
                </c:pt>
                <c:pt idx="1">
                  <c:v>CTあり</c:v>
                </c:pt>
              </c:strCache>
            </c:strRef>
          </c:cat>
          <c:val>
            <c:numRef>
              <c:f>一元グラフ!$B$141:$C$141</c:f>
              <c:numCache>
                <c:formatCode>###0.00</c:formatCode>
                <c:ptCount val="2"/>
                <c:pt idx="0">
                  <c:v>3.2241379310344827</c:v>
                </c:pt>
                <c:pt idx="1">
                  <c:v>3.2747252747252746</c:v>
                </c:pt>
              </c:numCache>
            </c:numRef>
          </c:val>
          <c:extLst xmlns:c16r2="http://schemas.microsoft.com/office/drawing/2015/06/chart">
            <c:ext xmlns:c16="http://schemas.microsoft.com/office/drawing/2014/chart" uri="{C3380CC4-5D6E-409C-BE32-E72D297353CC}">
              <c16:uniqueId val="{00000000-C766-460B-96B3-FE8B4B31D95D}"/>
            </c:ext>
          </c:extLst>
        </c:ser>
        <c:dLbls>
          <c:showLegendKey val="0"/>
          <c:showVal val="0"/>
          <c:showCatName val="0"/>
          <c:showSerName val="0"/>
          <c:showPercent val="0"/>
          <c:showBubbleSize val="0"/>
        </c:dLbls>
        <c:gapWidth val="150"/>
        <c:axId val="407599816"/>
        <c:axId val="407599032"/>
      </c:barChart>
      <c:catAx>
        <c:axId val="407599816"/>
        <c:scaling>
          <c:orientation val="minMax"/>
        </c:scaling>
        <c:delete val="0"/>
        <c:axPos val="b"/>
        <c:numFmt formatCode="General" sourceLinked="0"/>
        <c:majorTickMark val="out"/>
        <c:minorTickMark val="none"/>
        <c:tickLblPos val="nextTo"/>
        <c:crossAx val="407599032"/>
        <c:crosses val="autoZero"/>
        <c:auto val="1"/>
        <c:lblAlgn val="ctr"/>
        <c:lblOffset val="100"/>
        <c:noMultiLvlLbl val="0"/>
      </c:catAx>
      <c:valAx>
        <c:axId val="407599032"/>
        <c:scaling>
          <c:orientation val="minMax"/>
        </c:scaling>
        <c:delete val="0"/>
        <c:axPos val="l"/>
        <c:majorGridlines/>
        <c:title>
          <c:tx>
            <c:rich>
              <a:bodyPr rot="0" vert="wordArtVertRtl"/>
              <a:lstStyle/>
              <a:p>
                <a:pPr>
                  <a:defRPr/>
                </a:pPr>
                <a:r>
                  <a:rPr lang="ja-JP" altLang="en-US"/>
                  <a:t>平均値</a:t>
                </a:r>
              </a:p>
            </c:rich>
          </c:tx>
          <c:layout/>
          <c:overlay val="0"/>
        </c:title>
        <c:numFmt formatCode="###0.00" sourceLinked="1"/>
        <c:majorTickMark val="out"/>
        <c:minorTickMark val="none"/>
        <c:tickLblPos val="nextTo"/>
        <c:txPr>
          <a:bodyPr/>
          <a:lstStyle/>
          <a:p>
            <a:pPr>
              <a:defRPr>
                <a:latin typeface="Times New Roman"/>
                <a:cs typeface="Times New Roman"/>
              </a:defRPr>
            </a:pPr>
            <a:endParaRPr lang="ja-JP"/>
          </a:p>
        </c:txPr>
        <c:crossAx val="407599816"/>
        <c:crosses val="autoZero"/>
        <c:crossBetween val="between"/>
        <c:majorUnit val="2.0000000000000004E-2"/>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spPr>
            <a:effectLst/>
          </c:spPr>
          <c:explosion val="4"/>
          <c:dPt>
            <c:idx val="0"/>
            <c:bubble3D val="0"/>
            <c:explosion val="0"/>
            <c:spPr>
              <a:solidFill>
                <a:srgbClr val="FF9900"/>
              </a:solidFill>
              <a:effectLst/>
            </c:spPr>
            <c:extLst xmlns:c16r2="http://schemas.microsoft.com/office/drawing/2015/06/chart">
              <c:ext xmlns:c16="http://schemas.microsoft.com/office/drawing/2014/chart" uri="{C3380CC4-5D6E-409C-BE32-E72D297353CC}">
                <c16:uniqueId val="{00000001-1335-4125-83F6-57858000E594}"/>
              </c:ext>
            </c:extLst>
          </c:dPt>
          <c:dPt>
            <c:idx val="1"/>
            <c:bubble3D val="0"/>
            <c:explosion val="0"/>
            <c:spPr>
              <a:solidFill>
                <a:srgbClr val="009999"/>
              </a:solidFill>
              <a:effectLst/>
            </c:spPr>
            <c:extLst xmlns:c16r2="http://schemas.microsoft.com/office/drawing/2015/06/chart">
              <c:ext xmlns:c16="http://schemas.microsoft.com/office/drawing/2014/chart" uri="{C3380CC4-5D6E-409C-BE32-E72D297353CC}">
                <c16:uniqueId val="{00000003-1335-4125-83F6-57858000E594}"/>
              </c:ext>
            </c:extLst>
          </c:dPt>
          <c:dPt>
            <c:idx val="2"/>
            <c:bubble3D val="0"/>
            <c:explosion val="0"/>
            <c:spPr>
              <a:solidFill>
                <a:srgbClr val="99CC00"/>
              </a:solidFill>
              <a:effectLst/>
            </c:spPr>
            <c:extLst xmlns:c16r2="http://schemas.microsoft.com/office/drawing/2015/06/chart">
              <c:ext xmlns:c16="http://schemas.microsoft.com/office/drawing/2014/chart" uri="{C3380CC4-5D6E-409C-BE32-E72D297353CC}">
                <c16:uniqueId val="{00000005-1335-4125-83F6-57858000E594}"/>
              </c:ext>
            </c:extLst>
          </c:dPt>
          <c:dLbls>
            <c:dLbl>
              <c:idx val="0"/>
              <c:layout>
                <c:manualLayout>
                  <c:x val="-0.18598089620003916"/>
                  <c:y val="-0.17743784217907502"/>
                </c:manualLayout>
              </c:layout>
              <c:tx>
                <c:rich>
                  <a:bodyPr/>
                  <a:lstStyle/>
                  <a:p>
                    <a:pPr>
                      <a:defRPr sz="4400">
                        <a:solidFill>
                          <a:schemeClr val="bg1"/>
                        </a:solidFill>
                        <a:latin typeface="Times New Roman"/>
                        <a:cs typeface="Times New Roman"/>
                      </a:defRPr>
                    </a:pPr>
                    <a:r>
                      <a:rPr lang="ja-JP" altLang="en-US" sz="4400" dirty="0">
                        <a:solidFill>
                          <a:schemeClr val="bg1"/>
                        </a:solidFill>
                        <a:latin typeface="+mj-ea"/>
                        <a:ea typeface="+mj-ea"/>
                      </a:rPr>
                      <a:t>ある</a:t>
                    </a:r>
                  </a:p>
                  <a:p>
                    <a:pPr>
                      <a:defRPr sz="4400">
                        <a:solidFill>
                          <a:schemeClr val="bg1"/>
                        </a:solidFill>
                        <a:latin typeface="Times New Roman"/>
                        <a:cs typeface="Times New Roman"/>
                      </a:defRPr>
                    </a:pPr>
                    <a:r>
                      <a:rPr lang="en-US" altLang="ja-JP" sz="4400" dirty="0">
                        <a:solidFill>
                          <a:schemeClr val="bg1"/>
                        </a:solidFill>
                      </a:rPr>
                      <a:t>91%</a:t>
                    </a:r>
                  </a:p>
                </c:rich>
              </c:tx>
              <c:spPr>
                <a:noFill/>
                <a:ln>
                  <a:noFill/>
                </a:ln>
                <a:effectLst/>
              </c:sp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1335-4125-83F6-57858000E594}"/>
                </c:ext>
                <c:ext xmlns:c15="http://schemas.microsoft.com/office/drawing/2012/chart" uri="{CE6537A1-D6FC-4f65-9D91-7224C49458BB}">
                  <c15:layout/>
                </c:ext>
              </c:extLst>
            </c:dLbl>
            <c:dLbl>
              <c:idx val="1"/>
              <c:layout>
                <c:manualLayout>
                  <c:x val="-3.76942872422151E-3"/>
                  <c:y val="5.8723477217197499E-2"/>
                </c:manualLayout>
              </c:layout>
              <c:tx>
                <c:rich>
                  <a:bodyPr/>
                  <a:lstStyle/>
                  <a:p>
                    <a:r>
                      <a:rPr lang="ja-JP" altLang="en-US" dirty="0"/>
                      <a:t>ない</a:t>
                    </a:r>
                  </a:p>
                  <a:p>
                    <a:r>
                      <a:rPr lang="en-US" altLang="ja-JP" dirty="0"/>
                      <a:t>3%</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1335-4125-83F6-57858000E594}"/>
                </c:ext>
                <c:ext xmlns:c15="http://schemas.microsoft.com/office/drawing/2012/chart" uri="{CE6537A1-D6FC-4f65-9D91-7224C49458BB}">
                  <c15:layout/>
                </c:ext>
              </c:extLst>
            </c:dLbl>
            <c:dLbl>
              <c:idx val="2"/>
              <c:layout>
                <c:manualLayout>
                  <c:x val="4.1275906972215802E-2"/>
                  <c:y val="0.124033460541359"/>
                </c:manualLayout>
              </c:layout>
              <c:tx>
                <c:rich>
                  <a:bodyPr/>
                  <a:lstStyle/>
                  <a:p>
                    <a:r>
                      <a:rPr lang="ja-JP" altLang="en-US"/>
                      <a:t>無回答</a:t>
                    </a:r>
                  </a:p>
                  <a:p>
                    <a:r>
                      <a:rPr lang="en-US" altLang="ja-JP"/>
                      <a:t>6%</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1335-4125-83F6-57858000E594}"/>
                </c:ext>
                <c:ext xmlns:c15="http://schemas.microsoft.com/office/drawing/2012/chart" uri="{CE6537A1-D6FC-4f65-9D91-7224C49458BB}">
                  <c15:layout/>
                </c:ext>
              </c:extLst>
            </c:dLbl>
            <c:spPr>
              <a:noFill/>
              <a:ln>
                <a:noFill/>
              </a:ln>
              <a:effectLst/>
            </c:spPr>
            <c:txPr>
              <a:bodyPr/>
              <a:lstStyle/>
              <a:p>
                <a:pPr>
                  <a:defRPr>
                    <a:latin typeface="Times New Roman"/>
                    <a:cs typeface="Times New Roman"/>
                  </a:defRPr>
                </a:pPr>
                <a:endParaRPr lang="ja-JP"/>
              </a:p>
            </c:tx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'[集計用-5_14_.xlsx]グラフまとめ'!$A$10:$A$12</c:f>
              <c:strCache>
                <c:ptCount val="3"/>
                <c:pt idx="0">
                  <c:v>あり</c:v>
                </c:pt>
                <c:pt idx="1">
                  <c:v>なし</c:v>
                </c:pt>
                <c:pt idx="2">
                  <c:v>無回答</c:v>
                </c:pt>
              </c:strCache>
            </c:strRef>
          </c:cat>
          <c:val>
            <c:numRef>
              <c:f>'[集計用-5_14_.xlsx]グラフまとめ'!$B$10:$B$12</c:f>
              <c:numCache>
                <c:formatCode>General</c:formatCode>
                <c:ptCount val="3"/>
                <c:pt idx="0">
                  <c:v>145</c:v>
                </c:pt>
                <c:pt idx="1">
                  <c:v>5</c:v>
                </c:pt>
                <c:pt idx="2">
                  <c:v>10</c:v>
                </c:pt>
              </c:numCache>
            </c:numRef>
          </c:val>
          <c:extLst xmlns:c16r2="http://schemas.microsoft.com/office/drawing/2015/06/chart">
            <c:ext xmlns:c16="http://schemas.microsoft.com/office/drawing/2014/chart" uri="{C3380CC4-5D6E-409C-BE32-E72D297353CC}">
              <c16:uniqueId val="{00000006-1335-4125-83F6-57858000E594}"/>
            </c:ext>
          </c:extLst>
        </c:ser>
        <c:dLbls>
          <c:showLegendKey val="0"/>
          <c:showVal val="0"/>
          <c:showCatName val="0"/>
          <c:showSerName val="0"/>
          <c:showPercent val="1"/>
          <c:showBubbleSize val="0"/>
          <c:showLeaderLines val="0"/>
        </c:dLbls>
        <c:firstSliceAng val="0"/>
      </c:pieChart>
    </c:plotArea>
    <c:plotVisOnly val="1"/>
    <c:dispBlanksAs val="gap"/>
    <c:showDLblsOverMax val="0"/>
  </c:chart>
  <c:txPr>
    <a:bodyPr/>
    <a:lstStyle/>
    <a:p>
      <a:pPr>
        <a:defRPr sz="20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96762853558303"/>
          <c:y val="7.1907370350607902E-2"/>
          <c:w val="0.81271977049380495"/>
          <c:h val="0.90180339167458701"/>
        </c:manualLayout>
      </c:layout>
      <c:doughnutChart>
        <c:varyColors val="1"/>
        <c:ser>
          <c:idx val="0"/>
          <c:order val="0"/>
          <c:tx>
            <c:strRef>
              <c:f>'[集計用-5_14_.xlsx]再配達割合'!$B$24</c:f>
              <c:strCache>
                <c:ptCount val="1"/>
                <c:pt idx="0">
                  <c:v>人数</c:v>
                </c:pt>
              </c:strCache>
            </c:strRef>
          </c:tx>
          <c:spPr>
            <a:ln w="25400">
              <a:solidFill>
                <a:schemeClr val="bg1"/>
              </a:solidFill>
            </a:ln>
          </c:spPr>
          <c:dPt>
            <c:idx val="1"/>
            <c:bubble3D val="0"/>
            <c:spPr>
              <a:solidFill>
                <a:schemeClr val="tx2">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1-134D-460F-9A18-CBE57D35A6B3}"/>
              </c:ext>
            </c:extLst>
          </c:dPt>
          <c:dPt>
            <c:idx val="2"/>
            <c:bubble3D val="0"/>
            <c:spPr>
              <a:solidFill>
                <a:schemeClr val="tx2">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3-134D-460F-9A18-CBE57D35A6B3}"/>
              </c:ext>
            </c:extLst>
          </c:dPt>
          <c:dPt>
            <c:idx val="3"/>
            <c:bubble3D val="0"/>
            <c:spPr>
              <a:solidFill>
                <a:schemeClr val="tx2">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5-134D-460F-9A18-CBE57D35A6B3}"/>
              </c:ext>
            </c:extLst>
          </c:dPt>
          <c:dPt>
            <c:idx val="4"/>
            <c:bubble3D val="0"/>
            <c:spPr>
              <a:solidFill>
                <a:schemeClr val="tx2">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7-134D-460F-9A18-CBE57D35A6B3}"/>
              </c:ext>
            </c:extLst>
          </c:dPt>
          <c:dPt>
            <c:idx val="5"/>
            <c:bubble3D val="0"/>
            <c:spPr>
              <a:solidFill>
                <a:schemeClr val="tx2">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9-134D-460F-9A18-CBE57D35A6B3}"/>
              </c:ext>
            </c:extLst>
          </c:dPt>
          <c:dPt>
            <c:idx val="7"/>
            <c:bubble3D val="0"/>
            <c:spPr>
              <a:solidFill>
                <a:schemeClr val="accent6">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B-134D-460F-9A18-CBE57D35A6B3}"/>
              </c:ext>
            </c:extLst>
          </c:dPt>
          <c:dPt>
            <c:idx val="8"/>
            <c:bubble3D val="0"/>
            <c:spPr>
              <a:solidFill>
                <a:schemeClr val="accent6">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D-134D-460F-9A18-CBE57D35A6B3}"/>
              </c:ext>
            </c:extLst>
          </c:dPt>
          <c:dPt>
            <c:idx val="9"/>
            <c:bubble3D val="0"/>
            <c:spPr>
              <a:solidFill>
                <a:schemeClr val="accent6">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0F-134D-460F-9A18-CBE57D35A6B3}"/>
              </c:ext>
            </c:extLst>
          </c:dPt>
          <c:dPt>
            <c:idx val="10"/>
            <c:bubble3D val="0"/>
            <c:spPr>
              <a:solidFill>
                <a:schemeClr val="accent6">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11-134D-460F-9A18-CBE57D35A6B3}"/>
              </c:ext>
            </c:extLst>
          </c:dPt>
          <c:dPt>
            <c:idx val="11"/>
            <c:bubble3D val="0"/>
            <c:spPr>
              <a:solidFill>
                <a:schemeClr val="accent6">
                  <a:lumMod val="40000"/>
                  <a:lumOff val="60000"/>
                </a:schemeClr>
              </a:solidFill>
              <a:ln w="25400">
                <a:solidFill>
                  <a:schemeClr val="bg1"/>
                </a:solidFill>
              </a:ln>
            </c:spPr>
            <c:extLst xmlns:c16r2="http://schemas.microsoft.com/office/drawing/2015/06/chart">
              <c:ext xmlns:c16="http://schemas.microsoft.com/office/drawing/2014/chart" uri="{C3380CC4-5D6E-409C-BE32-E72D297353CC}">
                <c16:uniqueId val="{00000013-134D-460F-9A18-CBE57D35A6B3}"/>
              </c:ext>
            </c:extLst>
          </c:dPt>
          <c:dPt>
            <c:idx val="12"/>
            <c:bubble3D val="0"/>
            <c:spPr>
              <a:solidFill>
                <a:schemeClr val="accent3">
                  <a:lumMod val="20000"/>
                  <a:lumOff val="80000"/>
                </a:schemeClr>
              </a:solidFill>
              <a:ln w="25400">
                <a:solidFill>
                  <a:schemeClr val="bg1"/>
                </a:solidFill>
              </a:ln>
            </c:spPr>
            <c:extLst xmlns:c16r2="http://schemas.microsoft.com/office/drawing/2015/06/chart">
              <c:ext xmlns:c16="http://schemas.microsoft.com/office/drawing/2014/chart" uri="{C3380CC4-5D6E-409C-BE32-E72D297353CC}">
                <c16:uniqueId val="{00000015-134D-460F-9A18-CBE57D35A6B3}"/>
              </c:ext>
            </c:extLst>
          </c:dPt>
          <c:dLbls>
            <c:dLbl>
              <c:idx val="1"/>
              <c:layout>
                <c:manualLayout>
                  <c:x val="-6.0445492662473798E-3"/>
                  <c:y val="-3.0718330806071999E-2"/>
                </c:manualLayout>
              </c:layout>
              <c:tx>
                <c:rich>
                  <a:bodyPr/>
                  <a:lstStyle/>
                  <a:p>
                    <a:pPr>
                      <a:defRPr sz="1400" b="1">
                        <a:latin typeface="Times New Roman"/>
                        <a:cs typeface="Times New Roman"/>
                      </a:defRPr>
                    </a:pPr>
                    <a:r>
                      <a:rPr lang="en-US" altLang="ja-JP" sz="1400" b="1" dirty="0">
                        <a:latin typeface="Times New Roman"/>
                        <a:cs typeface="Times New Roman"/>
                      </a:rPr>
                      <a:t>~9%</a:t>
                    </a:r>
                  </a:p>
                  <a:p>
                    <a:pPr>
                      <a:defRPr sz="1400" b="1">
                        <a:latin typeface="Times New Roman"/>
                        <a:cs typeface="Times New Roman"/>
                      </a:defRPr>
                    </a:pPr>
                    <a:r>
                      <a:rPr lang="en-US" altLang="ja-JP" sz="1400" b="1" dirty="0">
                        <a:latin typeface="Times New Roman"/>
                        <a:cs typeface="Times New Roman"/>
                      </a:rPr>
                      <a:t>2</a:t>
                    </a:r>
                    <a:r>
                      <a:rPr lang="ja-JP" altLang="en-US" sz="1400" b="1" dirty="0">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134D-460F-9A18-CBE57D35A6B3}"/>
                </c:ext>
                <c:ext xmlns:c15="http://schemas.microsoft.com/office/drawing/2012/chart" uri="{CE6537A1-D6FC-4f65-9D91-7224C49458BB}">
                  <c15:layout/>
                </c:ext>
              </c:extLst>
            </c:dLbl>
            <c:dLbl>
              <c:idx val="2"/>
              <c:layout>
                <c:manualLayout>
                  <c:x val="7.1659329140461199E-3"/>
                  <c:y val="-2.4084588317317301E-2"/>
                </c:manualLayout>
              </c:layout>
              <c:tx>
                <c:rich>
                  <a:bodyPr/>
                  <a:lstStyle/>
                  <a:p>
                    <a:pPr>
                      <a:defRPr sz="1400" b="1">
                        <a:latin typeface="Times New Roman"/>
                        <a:cs typeface="Times New Roman"/>
                      </a:defRPr>
                    </a:pPr>
                    <a:r>
                      <a:rPr lang="en-US" altLang="ja-JP" sz="1400" b="1" dirty="0">
                        <a:latin typeface="Times New Roman"/>
                        <a:cs typeface="Times New Roman"/>
                      </a:rPr>
                      <a:t>10%~</a:t>
                    </a:r>
                  </a:p>
                  <a:p>
                    <a:pPr>
                      <a:defRPr sz="1400" b="1">
                        <a:latin typeface="Times New Roman"/>
                        <a:cs typeface="Times New Roman"/>
                      </a:defRPr>
                    </a:pPr>
                    <a:r>
                      <a:rPr lang="en-US" altLang="ja-JP" sz="1400" b="1" dirty="0">
                        <a:latin typeface="Times New Roman"/>
                        <a:cs typeface="Times New Roman"/>
                      </a:rPr>
                      <a:t>9</a:t>
                    </a:r>
                    <a:r>
                      <a:rPr lang="ja-JP" altLang="en-US" sz="1400" b="1" dirty="0">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134D-460F-9A18-CBE57D35A6B3}"/>
                </c:ext>
                <c:ext xmlns:c15="http://schemas.microsoft.com/office/drawing/2012/chart" uri="{CE6537A1-D6FC-4f65-9D91-7224C49458BB}">
                  <c15:layout/>
                </c:ext>
              </c:extLst>
            </c:dLbl>
            <c:dLbl>
              <c:idx val="3"/>
              <c:layout>
                <c:manualLayout>
                  <c:x val="1.6316666666666702E-2"/>
                  <c:y val="-8.1186071361608707E-3"/>
                </c:manualLayout>
              </c:layout>
              <c:tx>
                <c:rich>
                  <a:bodyPr/>
                  <a:lstStyle/>
                  <a:p>
                    <a:pPr>
                      <a:defRPr sz="1400" b="1">
                        <a:latin typeface="Times New Roman"/>
                        <a:cs typeface="Times New Roman"/>
                      </a:defRPr>
                    </a:pPr>
                    <a:r>
                      <a:rPr lang="en-US" altLang="ja-JP" sz="1400" b="1">
                        <a:latin typeface="Times New Roman"/>
                        <a:cs typeface="Times New Roman"/>
                      </a:rPr>
                      <a:t>20%~</a:t>
                    </a:r>
                  </a:p>
                  <a:p>
                    <a:pPr>
                      <a:defRPr sz="1400" b="1">
                        <a:latin typeface="Times New Roman"/>
                        <a:cs typeface="Times New Roman"/>
                      </a:defRPr>
                    </a:pPr>
                    <a:r>
                      <a:rPr lang="en-US" altLang="ja-JP" sz="1400" b="1">
                        <a:latin typeface="Times New Roman"/>
                        <a:cs typeface="Times New Roman"/>
                      </a:rPr>
                      <a:t>13</a:t>
                    </a:r>
                    <a:r>
                      <a:rPr lang="ja-JP" altLang="en-US" sz="1400" b="1">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134D-460F-9A18-CBE57D35A6B3}"/>
                </c:ext>
                <c:ext xmlns:c15="http://schemas.microsoft.com/office/drawing/2012/chart" uri="{CE6537A1-D6FC-4f65-9D91-7224C49458BB}">
                  <c15:layout/>
                </c:ext>
              </c:extLst>
            </c:dLbl>
            <c:dLbl>
              <c:idx val="4"/>
              <c:layout>
                <c:manualLayout>
                  <c:x val="1.33123689727454E-3"/>
                  <c:y val="6.9355575660379701E-3"/>
                </c:manualLayout>
              </c:layout>
              <c:tx>
                <c:rich>
                  <a:bodyPr/>
                  <a:lstStyle/>
                  <a:p>
                    <a:r>
                      <a:rPr lang="en-US" altLang="ja-JP" dirty="0">
                        <a:latin typeface="Times"/>
                        <a:cs typeface="Times"/>
                      </a:rPr>
                      <a:t>30%~</a:t>
                    </a:r>
                  </a:p>
                  <a:p>
                    <a:r>
                      <a:rPr lang="en-US" altLang="ja-JP" dirty="0">
                        <a:latin typeface="Times"/>
                        <a:cs typeface="Times"/>
                      </a:rPr>
                      <a:t>18</a:t>
                    </a:r>
                    <a:r>
                      <a:rPr lang="ja-JP" altLang="en-US" dirty="0">
                        <a:latin typeface="Times"/>
                        <a:cs typeface="Times"/>
                      </a:rPr>
                      <a:t>人</a:t>
                    </a:r>
                    <a:endParaRPr lang="ja-JP" altLang="en-US"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134D-460F-9A18-CBE57D35A6B3}"/>
                </c:ext>
                <c:ext xmlns:c15="http://schemas.microsoft.com/office/drawing/2012/chart" uri="{CE6537A1-D6FC-4f65-9D91-7224C49458BB}">
                  <c15:layout/>
                </c:ext>
              </c:extLst>
            </c:dLbl>
            <c:dLbl>
              <c:idx val="5"/>
              <c:layout>
                <c:manualLayout>
                  <c:x val="6.9488469601677099E-3"/>
                  <c:y val="1.14507693735972E-2"/>
                </c:manualLayout>
              </c:layout>
              <c:tx>
                <c:rich>
                  <a:bodyPr/>
                  <a:lstStyle/>
                  <a:p>
                    <a:pPr>
                      <a:defRPr sz="1400" b="1">
                        <a:latin typeface="Times New Roman"/>
                        <a:cs typeface="Times New Roman"/>
                      </a:defRPr>
                    </a:pPr>
                    <a:r>
                      <a:rPr lang="en-US" altLang="ja-JP" sz="1400" b="1">
                        <a:latin typeface="Times New Roman"/>
                        <a:cs typeface="Times New Roman"/>
                      </a:rPr>
                      <a:t>40%~</a:t>
                    </a:r>
                  </a:p>
                  <a:p>
                    <a:pPr>
                      <a:defRPr sz="1400" b="1">
                        <a:latin typeface="Times New Roman"/>
                        <a:cs typeface="Times New Roman"/>
                      </a:defRPr>
                    </a:pPr>
                    <a:r>
                      <a:rPr lang="en-US" altLang="ja-JP" sz="1400" b="1">
                        <a:latin typeface="Times New Roman"/>
                        <a:cs typeface="Times New Roman"/>
                      </a:rPr>
                      <a:t>5</a:t>
                    </a:r>
                    <a:r>
                      <a:rPr lang="ja-JP" altLang="en-US" sz="1400" b="1">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134D-460F-9A18-CBE57D35A6B3}"/>
                </c:ext>
                <c:ext xmlns:c15="http://schemas.microsoft.com/office/drawing/2012/chart" uri="{CE6537A1-D6FC-4f65-9D91-7224C49458BB}">
                  <c15:layout/>
                </c:ext>
              </c:extLst>
            </c:dLbl>
            <c:dLbl>
              <c:idx val="7"/>
              <c:layout/>
              <c:tx>
                <c:rich>
                  <a:bodyPr/>
                  <a:lstStyle/>
                  <a:p>
                    <a:pPr>
                      <a:defRPr sz="1400" b="1">
                        <a:latin typeface="Times New Roman"/>
                        <a:cs typeface="Times New Roman"/>
                      </a:defRPr>
                    </a:pPr>
                    <a:r>
                      <a:rPr lang="en-US" altLang="ja-JP" sz="1400" b="1">
                        <a:latin typeface="Times New Roman"/>
                        <a:cs typeface="Times New Roman"/>
                      </a:rPr>
                      <a:t>50%~</a:t>
                    </a:r>
                  </a:p>
                  <a:p>
                    <a:pPr>
                      <a:defRPr sz="1400" b="1">
                        <a:latin typeface="Times New Roman"/>
                        <a:cs typeface="Times New Roman"/>
                      </a:defRPr>
                    </a:pPr>
                    <a:r>
                      <a:rPr lang="en-US" altLang="ja-JP" sz="1400" b="1">
                        <a:latin typeface="Times New Roman"/>
                        <a:cs typeface="Times New Roman"/>
                      </a:rPr>
                      <a:t>33</a:t>
                    </a:r>
                    <a:r>
                      <a:rPr lang="ja-JP" altLang="en-US" sz="1400" b="1">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B-134D-460F-9A18-CBE57D35A6B3}"/>
                </c:ext>
                <c:ext xmlns:c15="http://schemas.microsoft.com/office/drawing/2012/chart" uri="{CE6537A1-D6FC-4f65-9D91-7224C49458BB}">
                  <c15:layout/>
                </c:ext>
              </c:extLst>
            </c:dLbl>
            <c:dLbl>
              <c:idx val="8"/>
              <c:layout>
                <c:manualLayout>
                  <c:x val="1.8662473794549301E-3"/>
                  <c:y val="7.9558672814615903E-3"/>
                </c:manualLayout>
              </c:layout>
              <c:tx>
                <c:rich>
                  <a:bodyPr/>
                  <a:lstStyle/>
                  <a:p>
                    <a:pPr>
                      <a:defRPr sz="1400" b="1">
                        <a:latin typeface="Times New Roman"/>
                        <a:cs typeface="Times New Roman"/>
                      </a:defRPr>
                    </a:pPr>
                    <a:r>
                      <a:rPr lang="en-US" altLang="ja-JP" sz="1400" b="1">
                        <a:latin typeface="Times New Roman"/>
                        <a:cs typeface="Times New Roman"/>
                      </a:rPr>
                      <a:t>60%~</a:t>
                    </a:r>
                  </a:p>
                  <a:p>
                    <a:pPr>
                      <a:defRPr sz="1400" b="1">
                        <a:latin typeface="Times New Roman"/>
                        <a:cs typeface="Times New Roman"/>
                      </a:defRPr>
                    </a:pPr>
                    <a:r>
                      <a:rPr lang="en-US" altLang="ja-JP" sz="1400" b="1">
                        <a:latin typeface="Times New Roman"/>
                        <a:cs typeface="Times New Roman"/>
                      </a:rPr>
                      <a:t>10</a:t>
                    </a:r>
                    <a:r>
                      <a:rPr lang="ja-JP" altLang="en-US" sz="1400" b="1">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D-134D-460F-9A18-CBE57D35A6B3}"/>
                </c:ext>
                <c:ext xmlns:c15="http://schemas.microsoft.com/office/drawing/2012/chart" uri="{CE6537A1-D6FC-4f65-9D91-7224C49458BB}">
                  <c15:layout/>
                </c:ext>
              </c:extLst>
            </c:dLbl>
            <c:dLbl>
              <c:idx val="9"/>
              <c:layout>
                <c:manualLayout>
                  <c:x val="3.6823899371059402E-4"/>
                  <c:y val="4.6237050440253204E-3"/>
                </c:manualLayout>
              </c:layout>
              <c:tx>
                <c:rich>
                  <a:bodyPr/>
                  <a:lstStyle/>
                  <a:p>
                    <a:pPr>
                      <a:defRPr sz="1400" b="1">
                        <a:latin typeface="Times New Roman"/>
                        <a:cs typeface="Times New Roman"/>
                      </a:defRPr>
                    </a:pPr>
                    <a:r>
                      <a:rPr lang="en-US" altLang="ja-JP" sz="1400" b="1">
                        <a:latin typeface="Times New Roman"/>
                        <a:cs typeface="Times New Roman"/>
                      </a:rPr>
                      <a:t>70%~</a:t>
                    </a:r>
                  </a:p>
                  <a:p>
                    <a:pPr>
                      <a:defRPr sz="1400" b="1">
                        <a:latin typeface="Times New Roman"/>
                        <a:cs typeface="Times New Roman"/>
                      </a:defRPr>
                    </a:pPr>
                    <a:r>
                      <a:rPr lang="en-US" altLang="ja-JP" sz="1400" b="1">
                        <a:latin typeface="Times New Roman"/>
                        <a:cs typeface="Times New Roman"/>
                      </a:rPr>
                      <a:t>11</a:t>
                    </a:r>
                    <a:r>
                      <a:rPr lang="ja-JP" altLang="en-US" sz="1400" b="1">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F-134D-460F-9A18-CBE57D35A6B3}"/>
                </c:ext>
                <c:ext xmlns:c15="http://schemas.microsoft.com/office/drawing/2012/chart" uri="{CE6537A1-D6FC-4f65-9D91-7224C49458BB}">
                  <c15:layout/>
                </c:ext>
              </c:extLst>
            </c:dLbl>
            <c:dLbl>
              <c:idx val="10"/>
              <c:layout/>
              <c:tx>
                <c:rich>
                  <a:bodyPr/>
                  <a:lstStyle/>
                  <a:p>
                    <a:pPr>
                      <a:defRPr sz="1400" b="1">
                        <a:latin typeface="Times New Roman"/>
                        <a:cs typeface="Times New Roman"/>
                      </a:defRPr>
                    </a:pPr>
                    <a:r>
                      <a:rPr lang="en-US" altLang="ja-JP" sz="1400" b="1" dirty="0">
                        <a:latin typeface="Times New Roman"/>
                        <a:cs typeface="Times New Roman"/>
                      </a:rPr>
                      <a:t>80%~</a:t>
                    </a:r>
                  </a:p>
                  <a:p>
                    <a:pPr>
                      <a:defRPr sz="1400" b="1">
                        <a:latin typeface="Times New Roman"/>
                        <a:cs typeface="Times New Roman"/>
                      </a:defRPr>
                    </a:pPr>
                    <a:r>
                      <a:rPr lang="en-US" altLang="ja-JP" sz="1400" b="1" dirty="0">
                        <a:latin typeface="Times New Roman"/>
                        <a:cs typeface="Times New Roman"/>
                      </a:rPr>
                      <a:t>24</a:t>
                    </a:r>
                    <a:r>
                      <a:rPr lang="ja-JP" altLang="en-US" sz="1400" b="1" dirty="0">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11-134D-460F-9A18-CBE57D35A6B3}"/>
                </c:ext>
                <c:ext xmlns:c15="http://schemas.microsoft.com/office/drawing/2012/chart" uri="{CE6537A1-D6FC-4f65-9D91-7224C49458BB}">
                  <c15:layout/>
                </c:ext>
              </c:extLst>
            </c:dLbl>
            <c:dLbl>
              <c:idx val="11"/>
              <c:layout>
                <c:manualLayout>
                  <c:x val="-5.75293501048218E-3"/>
                  <c:y val="-9.2474100880506303E-3"/>
                </c:manualLayout>
              </c:layout>
              <c:tx>
                <c:rich>
                  <a:bodyPr/>
                  <a:lstStyle/>
                  <a:p>
                    <a:pPr>
                      <a:defRPr sz="1400" b="1">
                        <a:latin typeface="Times New Roman"/>
                        <a:cs typeface="Times New Roman"/>
                      </a:defRPr>
                    </a:pPr>
                    <a:r>
                      <a:rPr lang="en-US" altLang="ja-JP" sz="1400" b="1" dirty="0">
                        <a:latin typeface="Times New Roman"/>
                        <a:cs typeface="Times New Roman"/>
                      </a:rPr>
                      <a:t>90%~</a:t>
                    </a:r>
                  </a:p>
                  <a:p>
                    <a:pPr>
                      <a:defRPr sz="1400" b="1">
                        <a:latin typeface="Times New Roman"/>
                        <a:cs typeface="Times New Roman"/>
                      </a:defRPr>
                    </a:pPr>
                    <a:r>
                      <a:rPr lang="en-US" altLang="ja-JP" sz="1400" b="1" dirty="0">
                        <a:latin typeface="Times New Roman"/>
                        <a:cs typeface="Times New Roman"/>
                      </a:rPr>
                      <a:t>16</a:t>
                    </a:r>
                    <a:r>
                      <a:rPr lang="ja-JP" altLang="en-US" sz="1400" b="1" dirty="0">
                        <a:latin typeface="Times New Roman"/>
                        <a:cs typeface="Times New Roman"/>
                      </a:rPr>
                      <a:t>人</a:t>
                    </a:r>
                  </a:p>
                </c:rich>
              </c:tx>
              <c:numFmt formatCode="##&quot;人&quot;" sourceLinked="0"/>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13-134D-460F-9A18-CBE57D35A6B3}"/>
                </c:ext>
                <c:ext xmlns:c15="http://schemas.microsoft.com/office/drawing/2012/chart" uri="{CE6537A1-D6FC-4f65-9D91-7224C49458BB}">
                  <c15:layout/>
                </c:ext>
              </c:extLst>
            </c:dLbl>
            <c:dLbl>
              <c:idx val="12"/>
              <c:delete val="1"/>
              <c:extLst xmlns:c16r2="http://schemas.microsoft.com/office/drawing/2015/06/chart">
                <c:ext xmlns:c16="http://schemas.microsoft.com/office/drawing/2014/chart" uri="{C3380CC4-5D6E-409C-BE32-E72D297353CC}">
                  <c16:uniqueId val="{00000015-134D-460F-9A18-CBE57D35A6B3}"/>
                </c:ext>
                <c:ext xmlns:c15="http://schemas.microsoft.com/office/drawing/2012/chart" uri="{CE6537A1-D6FC-4f65-9D91-7224C49458BB}"/>
              </c:extLst>
            </c:dLbl>
            <c:numFmt formatCode="##&quot;人&quot;" sourceLinked="0"/>
            <c:spPr>
              <a:noFill/>
              <a:ln>
                <a:noFill/>
              </a:ln>
              <a:effectLst/>
            </c:spPr>
            <c:txPr>
              <a:bodyPr/>
              <a:lstStyle/>
              <a:p>
                <a:pPr>
                  <a:defRPr sz="1400" b="1">
                    <a:latin typeface="Times"/>
                    <a:cs typeface="Times"/>
                  </a:defRPr>
                </a:pPr>
                <a:endParaRPr lang="ja-JP"/>
              </a:p>
            </c:tx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'[集計用-5_14_.xlsx]再配達割合'!$A$25:$A$37</c:f>
              <c:strCache>
                <c:ptCount val="13"/>
                <c:pt idx="0">
                  <c:v>半分未満</c:v>
                </c:pt>
                <c:pt idx="1">
                  <c:v>10%未満</c:v>
                </c:pt>
                <c:pt idx="2">
                  <c:v>10%~</c:v>
                </c:pt>
                <c:pt idx="3">
                  <c:v>20%~</c:v>
                </c:pt>
                <c:pt idx="4">
                  <c:v>30%~</c:v>
                </c:pt>
                <c:pt idx="5">
                  <c:v>40%~</c:v>
                </c:pt>
                <c:pt idx="6">
                  <c:v>半分以上</c:v>
                </c:pt>
                <c:pt idx="7">
                  <c:v>50%~</c:v>
                </c:pt>
                <c:pt idx="8">
                  <c:v>60%~</c:v>
                </c:pt>
                <c:pt idx="9">
                  <c:v>70%~</c:v>
                </c:pt>
                <c:pt idx="10">
                  <c:v>80%~</c:v>
                </c:pt>
                <c:pt idx="11">
                  <c:v>90%~</c:v>
                </c:pt>
                <c:pt idx="12">
                  <c:v>無回答</c:v>
                </c:pt>
              </c:strCache>
            </c:strRef>
          </c:cat>
          <c:val>
            <c:numRef>
              <c:f>'[集計用-5_14_.xlsx]再配達割合'!$B$25:$B$37</c:f>
              <c:numCache>
                <c:formatCode>General</c:formatCode>
                <c:ptCount val="13"/>
                <c:pt idx="1">
                  <c:v>2</c:v>
                </c:pt>
                <c:pt idx="2">
                  <c:v>9</c:v>
                </c:pt>
                <c:pt idx="3">
                  <c:v>13</c:v>
                </c:pt>
                <c:pt idx="4">
                  <c:v>18</c:v>
                </c:pt>
                <c:pt idx="5">
                  <c:v>5</c:v>
                </c:pt>
                <c:pt idx="7">
                  <c:v>33</c:v>
                </c:pt>
                <c:pt idx="8">
                  <c:v>10</c:v>
                </c:pt>
                <c:pt idx="9">
                  <c:v>11</c:v>
                </c:pt>
                <c:pt idx="10">
                  <c:v>25</c:v>
                </c:pt>
                <c:pt idx="11">
                  <c:v>16</c:v>
                </c:pt>
                <c:pt idx="12">
                  <c:v>3</c:v>
                </c:pt>
              </c:numCache>
            </c:numRef>
          </c:val>
          <c:extLst xmlns:c16r2="http://schemas.microsoft.com/office/drawing/2015/06/chart">
            <c:ext xmlns:c16="http://schemas.microsoft.com/office/drawing/2014/chart" uri="{C3380CC4-5D6E-409C-BE32-E72D297353CC}">
              <c16:uniqueId val="{00000016-134D-460F-9A18-CBE57D35A6B3}"/>
            </c:ext>
          </c:extLst>
        </c:ser>
        <c:ser>
          <c:idx val="1"/>
          <c:order val="1"/>
          <c:tx>
            <c:strRef>
              <c:f>'[集計用-5_14_.xlsx]再配達割合'!$C$24</c:f>
              <c:strCache>
                <c:ptCount val="1"/>
                <c:pt idx="0">
                  <c:v>半分で分割</c:v>
                </c:pt>
              </c:strCache>
            </c:strRef>
          </c:tx>
          <c:spPr>
            <a:ln w="31750">
              <a:solidFill>
                <a:schemeClr val="bg1"/>
              </a:solidFill>
            </a:ln>
          </c:spPr>
          <c:dPt>
            <c:idx val="0"/>
            <c:bubble3D val="0"/>
            <c:spPr>
              <a:solidFill>
                <a:srgbClr val="009999"/>
              </a:solidFill>
              <a:ln w="31750">
                <a:solidFill>
                  <a:schemeClr val="bg1"/>
                </a:solidFill>
              </a:ln>
            </c:spPr>
            <c:extLst xmlns:c16r2="http://schemas.microsoft.com/office/drawing/2015/06/chart">
              <c:ext xmlns:c16="http://schemas.microsoft.com/office/drawing/2014/chart" uri="{C3380CC4-5D6E-409C-BE32-E72D297353CC}">
                <c16:uniqueId val="{00000018-134D-460F-9A18-CBE57D35A6B3}"/>
              </c:ext>
            </c:extLst>
          </c:dPt>
          <c:dPt>
            <c:idx val="6"/>
            <c:bubble3D val="0"/>
            <c:spPr>
              <a:solidFill>
                <a:srgbClr val="FF9900"/>
              </a:solidFill>
              <a:ln w="31750">
                <a:solidFill>
                  <a:schemeClr val="bg1"/>
                </a:solidFill>
              </a:ln>
            </c:spPr>
            <c:extLst xmlns:c16r2="http://schemas.microsoft.com/office/drawing/2015/06/chart">
              <c:ext xmlns:c16="http://schemas.microsoft.com/office/drawing/2014/chart" uri="{C3380CC4-5D6E-409C-BE32-E72D297353CC}">
                <c16:uniqueId val="{0000001A-134D-460F-9A18-CBE57D35A6B3}"/>
              </c:ext>
            </c:extLst>
          </c:dPt>
          <c:dPt>
            <c:idx val="12"/>
            <c:bubble3D val="0"/>
            <c:spPr>
              <a:solidFill>
                <a:srgbClr val="99CC00"/>
              </a:solidFill>
              <a:ln w="31750">
                <a:solidFill>
                  <a:schemeClr val="bg1"/>
                </a:solidFill>
              </a:ln>
            </c:spPr>
            <c:extLst xmlns:c16r2="http://schemas.microsoft.com/office/drawing/2015/06/chart">
              <c:ext xmlns:c16="http://schemas.microsoft.com/office/drawing/2014/chart" uri="{C3380CC4-5D6E-409C-BE32-E72D297353CC}">
                <c16:uniqueId val="{0000001C-134D-460F-9A18-CBE57D35A6B3}"/>
              </c:ext>
            </c:extLst>
          </c:dPt>
          <c:dLbls>
            <c:delete val="1"/>
          </c:dLbls>
          <c:cat>
            <c:strRef>
              <c:f>'[集計用-5_14_.xlsx]再配達割合'!$A$25:$A$37</c:f>
              <c:strCache>
                <c:ptCount val="13"/>
                <c:pt idx="0">
                  <c:v>半分未満</c:v>
                </c:pt>
                <c:pt idx="1">
                  <c:v>10%未満</c:v>
                </c:pt>
                <c:pt idx="2">
                  <c:v>10%~</c:v>
                </c:pt>
                <c:pt idx="3">
                  <c:v>20%~</c:v>
                </c:pt>
                <c:pt idx="4">
                  <c:v>30%~</c:v>
                </c:pt>
                <c:pt idx="5">
                  <c:v>40%~</c:v>
                </c:pt>
                <c:pt idx="6">
                  <c:v>半分以上</c:v>
                </c:pt>
                <c:pt idx="7">
                  <c:v>50%~</c:v>
                </c:pt>
                <c:pt idx="8">
                  <c:v>60%~</c:v>
                </c:pt>
                <c:pt idx="9">
                  <c:v>70%~</c:v>
                </c:pt>
                <c:pt idx="10">
                  <c:v>80%~</c:v>
                </c:pt>
                <c:pt idx="11">
                  <c:v>90%~</c:v>
                </c:pt>
                <c:pt idx="12">
                  <c:v>無回答</c:v>
                </c:pt>
              </c:strCache>
            </c:strRef>
          </c:cat>
          <c:val>
            <c:numRef>
              <c:f>'[集計用-5_14_.xlsx]再配達割合'!$C$25:$C$37</c:f>
              <c:numCache>
                <c:formatCode>General</c:formatCode>
                <c:ptCount val="13"/>
                <c:pt idx="0">
                  <c:v>47</c:v>
                </c:pt>
                <c:pt idx="6">
                  <c:v>95</c:v>
                </c:pt>
                <c:pt idx="12">
                  <c:v>3</c:v>
                </c:pt>
              </c:numCache>
            </c:numRef>
          </c:val>
          <c:extLst xmlns:c16r2="http://schemas.microsoft.com/office/drawing/2015/06/chart">
            <c:ext xmlns:c16="http://schemas.microsoft.com/office/drawing/2014/chart" uri="{C3380CC4-5D6E-409C-BE32-E72D297353CC}">
              <c16:uniqueId val="{0000001D-134D-460F-9A18-CBE57D35A6B3}"/>
            </c:ext>
          </c:extLst>
        </c:ser>
        <c:dLbls>
          <c:showLegendKey val="0"/>
          <c:showVal val="0"/>
          <c:showCatName val="1"/>
          <c:showSerName val="0"/>
          <c:showPercent val="1"/>
          <c:showBubbleSize val="0"/>
          <c:showLeaderLines val="1"/>
        </c:dLbls>
        <c:firstSliceAng val="0"/>
        <c:holeSize val="25"/>
      </c:doughnutChart>
      <c:spPr>
        <a:ln w="22225">
          <a:noFill/>
        </a:ln>
      </c:spPr>
    </c:plotArea>
    <c:plotVisOnly val="1"/>
    <c:dispBlanksAs val="gap"/>
    <c:showDLblsOverMax val="0"/>
  </c:chart>
  <c:txPr>
    <a:bodyPr/>
    <a:lstStyle/>
    <a:p>
      <a:pPr>
        <a:defRPr sz="2000"/>
      </a:pPr>
      <a:endParaRPr lang="ja-JP"/>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0793258101852"/>
          <c:y val="0.11435222492689601"/>
          <c:w val="0.54761226851851896"/>
          <c:h val="0.68442476605317903"/>
        </c:manualLayout>
      </c:layout>
      <c:barChart>
        <c:barDir val="col"/>
        <c:grouping val="clustered"/>
        <c:varyColors val="0"/>
        <c:ser>
          <c:idx val="1"/>
          <c:order val="0"/>
          <c:spPr>
            <a:solidFill>
              <a:srgbClr val="99CC00"/>
            </a:solidFill>
          </c:spPr>
          <c:invertIfNegative val="0"/>
          <c:dPt>
            <c:idx val="0"/>
            <c:invertIfNegative val="0"/>
            <c:bubble3D val="0"/>
            <c:spPr>
              <a:solidFill>
                <a:srgbClr val="009999"/>
              </a:solidFill>
            </c:spPr>
            <c:extLst xmlns:c16r2="http://schemas.microsoft.com/office/drawing/2015/06/chart">
              <c:ext xmlns:c16="http://schemas.microsoft.com/office/drawing/2014/chart" uri="{C3380CC4-5D6E-409C-BE32-E72D297353CC}">
                <c16:uniqueId val="{00000001-1A0B-4F00-BA5A-0DD8A59E26B3}"/>
              </c:ext>
            </c:extLst>
          </c:dPt>
          <c:dPt>
            <c:idx val="1"/>
            <c:invertIfNegative val="0"/>
            <c:bubble3D val="0"/>
            <c:spPr>
              <a:solidFill>
                <a:srgbClr val="FF9900"/>
              </a:solidFill>
            </c:spPr>
            <c:extLst xmlns:c16r2="http://schemas.microsoft.com/office/drawing/2015/06/chart">
              <c:ext xmlns:c16="http://schemas.microsoft.com/office/drawing/2014/chart" uri="{C3380CC4-5D6E-409C-BE32-E72D297353CC}">
                <c16:uniqueId val="{00000003-1A0B-4F00-BA5A-0DD8A59E26B3}"/>
              </c:ext>
            </c:extLst>
          </c:dPt>
          <c:dLbls>
            <c:dLbl>
              <c:idx val="0"/>
              <c:layout/>
              <c:tx>
                <c:rich>
                  <a:bodyPr/>
                  <a:lstStyle/>
                  <a:p>
                    <a:r>
                      <a:rPr lang="en-US" altLang="ja-JP"/>
                      <a:t>57</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A0B-4F00-BA5A-0DD8A59E26B3}"/>
                </c:ext>
                <c:ext xmlns:c15="http://schemas.microsoft.com/office/drawing/2012/chart" uri="{CE6537A1-D6FC-4f65-9D91-7224C49458BB}">
                  <c15:layout/>
                </c:ext>
              </c:extLst>
            </c:dLbl>
            <c:dLbl>
              <c:idx val="1"/>
              <c:layout/>
              <c:tx>
                <c:rich>
                  <a:bodyPr/>
                  <a:lstStyle/>
                  <a:p>
                    <a:r>
                      <a:rPr lang="en-US" altLang="ja-JP"/>
                      <a:t>84</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A0B-4F00-BA5A-0DD8A59E26B3}"/>
                </c:ext>
                <c:ext xmlns:c15="http://schemas.microsoft.com/office/drawing/2012/chart" uri="{CE6537A1-D6FC-4f65-9D91-7224C49458BB}">
                  <c15:layout/>
                </c:ext>
              </c:extLst>
            </c:dLbl>
            <c:spPr>
              <a:noFill/>
              <a:ln>
                <a:noFill/>
              </a:ln>
              <a:effectLst/>
            </c:spPr>
            <c:txPr>
              <a:bodyPr/>
              <a:lstStyle/>
              <a:p>
                <a:pPr>
                  <a:defRPr>
                    <a:latin typeface="Times New Roman"/>
                    <a:cs typeface="Times New Roman"/>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'[集計用-5_14_.xlsx]Sheet6'!$B$50:$B$58</c:f>
              <c:numCache>
                <c:formatCode>General</c:formatCode>
                <c:ptCount val="9"/>
                <c:pt idx="0">
                  <c:v>59</c:v>
                </c:pt>
                <c:pt idx="1">
                  <c:v>85</c:v>
                </c:pt>
                <c:pt idx="2">
                  <c:v>2</c:v>
                </c:pt>
                <c:pt idx="3">
                  <c:v>1</c:v>
                </c:pt>
                <c:pt idx="4">
                  <c:v>35</c:v>
                </c:pt>
                <c:pt idx="5">
                  <c:v>22</c:v>
                </c:pt>
                <c:pt idx="6">
                  <c:v>7</c:v>
                </c:pt>
                <c:pt idx="7">
                  <c:v>12</c:v>
                </c:pt>
                <c:pt idx="8">
                  <c:v>8</c:v>
                </c:pt>
              </c:numCache>
            </c:numRef>
          </c:val>
          <c:extLst xmlns:c16r2="http://schemas.microsoft.com/office/drawing/2015/06/chart">
            <c:ext xmlns:c16="http://schemas.microsoft.com/office/drawing/2014/chart" uri="{C3380CC4-5D6E-409C-BE32-E72D297353CC}">
              <c16:uniqueId val="{00000004-1A0B-4F00-BA5A-0DD8A59E26B3}"/>
            </c:ext>
          </c:extLst>
        </c:ser>
        <c:dLbls>
          <c:showLegendKey val="0"/>
          <c:showVal val="0"/>
          <c:showCatName val="0"/>
          <c:showSerName val="0"/>
          <c:showPercent val="0"/>
          <c:showBubbleSize val="0"/>
        </c:dLbls>
        <c:gapWidth val="150"/>
        <c:axId val="269970488"/>
        <c:axId val="402362128"/>
      </c:barChart>
      <c:catAx>
        <c:axId val="269970488"/>
        <c:scaling>
          <c:orientation val="minMax"/>
        </c:scaling>
        <c:delete val="0"/>
        <c:axPos val="b"/>
        <c:title>
          <c:tx>
            <c:rich>
              <a:bodyPr/>
              <a:lstStyle/>
              <a:p>
                <a:pPr>
                  <a:defRPr/>
                </a:pPr>
                <a:r>
                  <a:rPr lang="ja-JP" dirty="0"/>
                  <a:t>選択肢</a:t>
                </a:r>
                <a:r>
                  <a:rPr lang="en-US" altLang="ja-JP" dirty="0"/>
                  <a:t>(</a:t>
                </a:r>
                <a:r>
                  <a:rPr lang="ja-JP" altLang="en-US" dirty="0"/>
                  <a:t>複数選択可</a:t>
                </a:r>
                <a:r>
                  <a:rPr lang="en-US" altLang="ja-JP" dirty="0"/>
                  <a:t>)</a:t>
                </a:r>
                <a:endParaRPr lang="en-US" dirty="0"/>
              </a:p>
            </c:rich>
          </c:tx>
          <c:layout>
            <c:manualLayout>
              <c:xMode val="edge"/>
              <c:yMode val="edge"/>
              <c:x val="0.24495167824074074"/>
              <c:y val="0.89707363603667467"/>
            </c:manualLayout>
          </c:layout>
          <c:overlay val="0"/>
        </c:title>
        <c:majorTickMark val="out"/>
        <c:minorTickMark val="none"/>
        <c:tickLblPos val="nextTo"/>
        <c:txPr>
          <a:bodyPr/>
          <a:lstStyle/>
          <a:p>
            <a:pPr>
              <a:defRPr>
                <a:latin typeface="Times New Roman"/>
                <a:cs typeface="Times New Roman"/>
              </a:defRPr>
            </a:pPr>
            <a:endParaRPr lang="ja-JP"/>
          </a:p>
        </c:txPr>
        <c:crossAx val="402362128"/>
        <c:crosses val="autoZero"/>
        <c:auto val="1"/>
        <c:lblAlgn val="ctr"/>
        <c:lblOffset val="100"/>
        <c:noMultiLvlLbl val="0"/>
      </c:catAx>
      <c:valAx>
        <c:axId val="402362128"/>
        <c:scaling>
          <c:orientation val="minMax"/>
        </c:scaling>
        <c:delete val="0"/>
        <c:axPos val="l"/>
        <c:majorGridlines/>
        <c:title>
          <c:tx>
            <c:rich>
              <a:bodyPr rot="-5400000" vert="horz"/>
              <a:lstStyle/>
              <a:p>
                <a:pPr>
                  <a:defRPr/>
                </a:pPr>
                <a:r>
                  <a:rPr lang="ja-JP" altLang="en-US" dirty="0"/>
                  <a:t>回答数</a:t>
                </a:r>
                <a:endParaRPr lang="en-US" dirty="0"/>
              </a:p>
            </c:rich>
          </c:tx>
          <c:layout>
            <c:manualLayout>
              <c:xMode val="edge"/>
              <c:yMode val="edge"/>
              <c:x val="1.0000144675925899E-2"/>
              <c:y val="0.38486008230452701"/>
            </c:manualLayout>
          </c:layout>
          <c:overlay val="0"/>
        </c:title>
        <c:numFmt formatCode="General" sourceLinked="1"/>
        <c:majorTickMark val="out"/>
        <c:minorTickMark val="none"/>
        <c:tickLblPos val="nextTo"/>
        <c:txPr>
          <a:bodyPr/>
          <a:lstStyle/>
          <a:p>
            <a:pPr>
              <a:defRPr>
                <a:latin typeface="Times New Roman"/>
                <a:cs typeface="Times New Roman"/>
              </a:defRPr>
            </a:pPr>
            <a:endParaRPr lang="ja-JP"/>
          </a:p>
        </c:txPr>
        <c:crossAx val="269970488"/>
        <c:crosses val="autoZero"/>
        <c:crossBetween val="between"/>
      </c:valAx>
    </c:plotArea>
    <c:plotVisOnly val="1"/>
    <c:dispBlanksAs val="gap"/>
    <c:showDLblsOverMax val="0"/>
  </c:chart>
  <c:txPr>
    <a:bodyPr/>
    <a:lstStyle/>
    <a:p>
      <a:pPr>
        <a:defRPr sz="2000"/>
      </a:pPr>
      <a:endParaRPr lang="ja-JP"/>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695144356955399"/>
          <c:y val="3.6005263216090398E-2"/>
          <c:w val="0.86779702537182901"/>
          <c:h val="0.88156923451166003"/>
        </c:manualLayout>
      </c:layout>
      <c:barChart>
        <c:barDir val="col"/>
        <c:grouping val="clustered"/>
        <c:varyColors val="0"/>
        <c:ser>
          <c:idx val="1"/>
          <c:order val="0"/>
          <c:tx>
            <c:strRef>
              <c:f>Sheet1!$Q$10</c:f>
              <c:strCache>
                <c:ptCount val="1"/>
                <c:pt idx="0">
                  <c:v>はい</c:v>
                </c:pt>
              </c:strCache>
            </c:strRef>
          </c:tx>
          <c:spPr>
            <a:solidFill>
              <a:srgbClr val="FF9900"/>
            </a:solidFill>
          </c:spPr>
          <c:invertIfNegative val="0"/>
          <c:dLbls>
            <c:numFmt formatCode="###&quot;%&quot;" sourceLinked="0"/>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Sheet1!$P$10:$P$16</c:f>
              <c:strCache>
                <c:ptCount val="7"/>
                <c:pt idx="0">
                  <c:v>電子メール</c:v>
                </c:pt>
                <c:pt idx="1">
                  <c:v>LINEサービス</c:v>
                </c:pt>
                <c:pt idx="2">
                  <c:v>配達状況確認</c:v>
                </c:pt>
                <c:pt idx="3">
                  <c:v>コンビニ受取</c:v>
                </c:pt>
                <c:pt idx="4">
                  <c:v>営業所受取</c:v>
                </c:pt>
                <c:pt idx="5">
                  <c:v>MYカレンダー</c:v>
                </c:pt>
                <c:pt idx="6">
                  <c:v>ロッカー受取</c:v>
                </c:pt>
              </c:strCache>
            </c:strRef>
          </c:cat>
          <c:val>
            <c:numRef>
              <c:f>Sheet1!$R$10:$R$16</c:f>
              <c:numCache>
                <c:formatCode>###0.0</c:formatCode>
                <c:ptCount val="7"/>
                <c:pt idx="0">
                  <c:v>49</c:v>
                </c:pt>
                <c:pt idx="1">
                  <c:v>51.3</c:v>
                </c:pt>
                <c:pt idx="2">
                  <c:v>52.6</c:v>
                </c:pt>
                <c:pt idx="3">
                  <c:v>53</c:v>
                </c:pt>
                <c:pt idx="4">
                  <c:v>53.9</c:v>
                </c:pt>
                <c:pt idx="5">
                  <c:v>49.2</c:v>
                </c:pt>
                <c:pt idx="6">
                  <c:v>51.1</c:v>
                </c:pt>
              </c:numCache>
            </c:numRef>
          </c:val>
          <c:extLst xmlns:c16r2="http://schemas.microsoft.com/office/drawing/2015/06/chart">
            <c:ext xmlns:c16="http://schemas.microsoft.com/office/drawing/2014/chart" uri="{C3380CC4-5D6E-409C-BE32-E72D297353CC}">
              <c16:uniqueId val="{00000000-47AB-46CD-BE30-2EC4E6112EE8}"/>
            </c:ext>
          </c:extLst>
        </c:ser>
        <c:ser>
          <c:idx val="0"/>
          <c:order val="1"/>
          <c:tx>
            <c:strRef>
              <c:f>Sheet1!$Q$18</c:f>
              <c:strCache>
                <c:ptCount val="1"/>
                <c:pt idx="0">
                  <c:v>いいえ</c:v>
                </c:pt>
              </c:strCache>
            </c:strRef>
          </c:tx>
          <c:spPr>
            <a:solidFill>
              <a:srgbClr val="003366"/>
            </a:solidFill>
          </c:spPr>
          <c:invertIfNegative val="0"/>
          <c:dLbls>
            <c:numFmt formatCode="###&quot;%&quot;" sourceLinked="0"/>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ja-JP"/>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Sheet1!$R$18:$R$24</c:f>
              <c:numCache>
                <c:formatCode>###0.0</c:formatCode>
                <c:ptCount val="7"/>
                <c:pt idx="0">
                  <c:v>59.6</c:v>
                </c:pt>
                <c:pt idx="1">
                  <c:v>54.2</c:v>
                </c:pt>
                <c:pt idx="2">
                  <c:v>60</c:v>
                </c:pt>
                <c:pt idx="3">
                  <c:v>54.3</c:v>
                </c:pt>
                <c:pt idx="4">
                  <c:v>51.7</c:v>
                </c:pt>
                <c:pt idx="5">
                  <c:v>54.5</c:v>
                </c:pt>
                <c:pt idx="6">
                  <c:v>58</c:v>
                </c:pt>
              </c:numCache>
            </c:numRef>
          </c:val>
          <c:extLst xmlns:c16r2="http://schemas.microsoft.com/office/drawing/2015/06/chart">
            <c:ext xmlns:c16="http://schemas.microsoft.com/office/drawing/2014/chart" uri="{C3380CC4-5D6E-409C-BE32-E72D297353CC}">
              <c16:uniqueId val="{00000001-47AB-46CD-BE30-2EC4E6112EE8}"/>
            </c:ext>
          </c:extLst>
        </c:ser>
        <c:dLbls>
          <c:showLegendKey val="0"/>
          <c:showVal val="0"/>
          <c:showCatName val="0"/>
          <c:showSerName val="0"/>
          <c:showPercent val="0"/>
          <c:showBubbleSize val="0"/>
        </c:dLbls>
        <c:gapWidth val="135"/>
        <c:overlap val="-15"/>
        <c:axId val="401956760"/>
        <c:axId val="401951664"/>
      </c:barChart>
      <c:catAx>
        <c:axId val="401956760"/>
        <c:scaling>
          <c:orientation val="minMax"/>
        </c:scaling>
        <c:delete val="0"/>
        <c:axPos val="b"/>
        <c:numFmt formatCode="General" sourceLinked="0"/>
        <c:majorTickMark val="out"/>
        <c:minorTickMark val="none"/>
        <c:tickLblPos val="nextTo"/>
        <c:txPr>
          <a:bodyPr rot="0" vert="horz" lIns="0" anchor="ctr" anchorCtr="1">
            <a:noAutofit/>
          </a:bodyPr>
          <a:lstStyle/>
          <a:p>
            <a:pPr>
              <a:defRPr sz="1400" b="0" i="0" u="none" spc="0" baseline="0"/>
            </a:pPr>
            <a:endParaRPr lang="ja-JP"/>
          </a:p>
        </c:txPr>
        <c:crossAx val="401951664"/>
        <c:crosses val="autoZero"/>
        <c:auto val="1"/>
        <c:lblAlgn val="ctr"/>
        <c:lblOffset val="100"/>
        <c:noMultiLvlLbl val="0"/>
      </c:catAx>
      <c:valAx>
        <c:axId val="401951664"/>
        <c:scaling>
          <c:orientation val="minMax"/>
          <c:max val="65"/>
          <c:min val="30"/>
        </c:scaling>
        <c:delete val="0"/>
        <c:axPos val="l"/>
        <c:majorGridlines>
          <c:spPr>
            <a:ln>
              <a:noFill/>
            </a:ln>
          </c:spPr>
        </c:majorGridlines>
        <c:numFmt formatCode="General" sourceLinked="0"/>
        <c:majorTickMark val="in"/>
        <c:minorTickMark val="none"/>
        <c:tickLblPos val="nextTo"/>
        <c:spPr>
          <a:ln/>
        </c:spPr>
        <c:txPr>
          <a:bodyPr/>
          <a:lstStyle/>
          <a:p>
            <a:pPr>
              <a:defRPr sz="1400">
                <a:latin typeface="Times New Roman" panose="02020603050405020304" pitchFamily="18" charset="0"/>
                <a:cs typeface="Times New Roman" panose="02020603050405020304" pitchFamily="18" charset="0"/>
              </a:defRPr>
            </a:pPr>
            <a:endParaRPr lang="ja-JP"/>
          </a:p>
        </c:txPr>
        <c:crossAx val="401956760"/>
        <c:crosses val="autoZero"/>
        <c:crossBetween val="between"/>
        <c:majorUnit val="5"/>
      </c:valAx>
    </c:plotArea>
    <c:legend>
      <c:legendPos val="r"/>
      <c:layout>
        <c:manualLayout>
          <c:xMode val="edge"/>
          <c:yMode val="edge"/>
          <c:x val="0.81780402449693801"/>
          <c:y val="4.34934810884995E-2"/>
          <c:w val="8.2195975503062096E-2"/>
          <c:h val="0.11177582728213099"/>
        </c:manualLayout>
      </c:layout>
      <c:overlay val="0"/>
      <c:txPr>
        <a:bodyPr/>
        <a:lstStyle/>
        <a:p>
          <a:pPr>
            <a:defRPr sz="1400"/>
          </a:pPr>
          <a:endParaRPr lang="ja-JP"/>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47095610141001E-2"/>
          <c:y val="0.286570799984531"/>
          <c:w val="0.951477104080375"/>
          <c:h val="0.5267806042359453"/>
        </c:manualLayout>
      </c:layout>
      <c:barChart>
        <c:barDir val="bar"/>
        <c:grouping val="percentStacked"/>
        <c:varyColors val="0"/>
        <c:ser>
          <c:idx val="0"/>
          <c:order val="0"/>
          <c:tx>
            <c:strRef>
              <c:f>パワポ材料ちゃん!$C$8</c:f>
              <c:strCache>
                <c:ptCount val="1"/>
                <c:pt idx="0">
                  <c:v>はい</c:v>
                </c:pt>
              </c:strCache>
            </c:strRef>
          </c:tx>
          <c:spPr>
            <a:solidFill>
              <a:schemeClr val="accent1"/>
            </a:solidFill>
            <a:ln>
              <a:noFill/>
            </a:ln>
            <a:effectLst/>
          </c:spPr>
          <c:invertIfNegative val="0"/>
          <c:dPt>
            <c:idx val="0"/>
            <c:invertIfNegative val="0"/>
            <c:bubble3D val="0"/>
            <c:spPr>
              <a:solidFill>
                <a:srgbClr val="FF9900"/>
              </a:solidFill>
              <a:ln>
                <a:noFill/>
              </a:ln>
              <a:effectLst/>
            </c:spPr>
            <c:extLst xmlns:c16r2="http://schemas.microsoft.com/office/drawing/2015/06/chart">
              <c:ext xmlns:c16="http://schemas.microsoft.com/office/drawing/2014/chart" uri="{C3380CC4-5D6E-409C-BE32-E72D297353CC}">
                <c16:uniqueId val="{00000001-101B-40E8-BB52-E44782840AF5}"/>
              </c:ext>
            </c:extLst>
          </c:dPt>
          <c:val>
            <c:numRef>
              <c:f>パワポ材料ちゃん!$D$8</c:f>
              <c:numCache>
                <c:formatCode>General</c:formatCode>
                <c:ptCount val="1"/>
                <c:pt idx="0">
                  <c:v>207</c:v>
                </c:pt>
              </c:numCache>
            </c:numRef>
          </c:val>
          <c:extLst xmlns:c16r2="http://schemas.microsoft.com/office/drawing/2015/06/chart">
            <c:ext xmlns:c16="http://schemas.microsoft.com/office/drawing/2014/chart" uri="{C3380CC4-5D6E-409C-BE32-E72D297353CC}">
              <c16:uniqueId val="{00000002-101B-40E8-BB52-E44782840AF5}"/>
            </c:ext>
          </c:extLst>
        </c:ser>
        <c:ser>
          <c:idx val="1"/>
          <c:order val="1"/>
          <c:tx>
            <c:strRef>
              <c:f>パワポ材料ちゃん!$C$9</c:f>
              <c:strCache>
                <c:ptCount val="1"/>
                <c:pt idx="0">
                  <c:v>いいえ</c:v>
                </c:pt>
              </c:strCache>
            </c:strRef>
          </c:tx>
          <c:spPr>
            <a:solidFill>
              <a:schemeClr val="accent2"/>
            </a:solidFill>
            <a:ln>
              <a:noFill/>
            </a:ln>
            <a:effectLst/>
          </c:spPr>
          <c:invertIfNegative val="0"/>
          <c:dPt>
            <c:idx val="0"/>
            <c:invertIfNegative val="0"/>
            <c:bubble3D val="0"/>
            <c:spPr>
              <a:solidFill>
                <a:srgbClr val="009999"/>
              </a:solidFill>
              <a:ln>
                <a:noFill/>
              </a:ln>
              <a:effectLst/>
            </c:spPr>
          </c:dPt>
          <c:val>
            <c:numRef>
              <c:f>パワポ材料ちゃん!$D$9</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101B-40E8-BB52-E44782840AF5}"/>
            </c:ext>
          </c:extLst>
        </c:ser>
        <c:ser>
          <c:idx val="2"/>
          <c:order val="2"/>
          <c:tx>
            <c:strRef>
              <c:f>パワポ材料ちゃん!$C$10</c:f>
              <c:strCache>
                <c:ptCount val="1"/>
                <c:pt idx="0">
                  <c:v>無回答</c:v>
                </c:pt>
              </c:strCache>
            </c:strRef>
          </c:tx>
          <c:spPr>
            <a:solidFill>
              <a:srgbClr val="99CC00"/>
            </a:solidFill>
            <a:ln>
              <a:noFill/>
            </a:ln>
            <a:effectLst/>
          </c:spPr>
          <c:invertIfNegative val="0"/>
          <c:val>
            <c:numRef>
              <c:f>パワポ材料ちゃん!$D$10</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4-101B-40E8-BB52-E44782840AF5}"/>
            </c:ext>
          </c:extLst>
        </c:ser>
        <c:dLbls>
          <c:showLegendKey val="0"/>
          <c:showVal val="0"/>
          <c:showCatName val="0"/>
          <c:showSerName val="0"/>
          <c:showPercent val="0"/>
          <c:showBubbleSize val="0"/>
        </c:dLbls>
        <c:gapWidth val="150"/>
        <c:overlap val="100"/>
        <c:axId val="409348088"/>
        <c:axId val="409341816"/>
      </c:barChart>
      <c:catAx>
        <c:axId val="409348088"/>
        <c:scaling>
          <c:orientation val="minMax"/>
        </c:scaling>
        <c:delete val="1"/>
        <c:axPos val="l"/>
        <c:majorTickMark val="none"/>
        <c:minorTickMark val="none"/>
        <c:tickLblPos val="nextTo"/>
        <c:crossAx val="409341816"/>
        <c:crosses val="autoZero"/>
        <c:auto val="1"/>
        <c:lblAlgn val="ctr"/>
        <c:lblOffset val="100"/>
        <c:noMultiLvlLbl val="0"/>
      </c:catAx>
      <c:valAx>
        <c:axId val="409341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0934808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2863139189313"/>
          <c:y val="0.15670991438312501"/>
          <c:w val="0.68418317683136598"/>
          <c:h val="0.68678020845437104"/>
        </c:manualLayout>
      </c:layout>
      <c:barChart>
        <c:barDir val="col"/>
        <c:grouping val="clustered"/>
        <c:varyColors val="0"/>
        <c:ser>
          <c:idx val="0"/>
          <c:order val="0"/>
          <c:tx>
            <c:strRef>
              <c:f>一元グラフ!$A$113</c:f>
              <c:strCache>
                <c:ptCount val="1"/>
                <c:pt idx="0">
                  <c:v>行動意図</c:v>
                </c:pt>
              </c:strCache>
            </c:strRef>
          </c:tx>
          <c:invertIfNegative val="0"/>
          <c:dPt>
            <c:idx val="0"/>
            <c:invertIfNegative val="0"/>
            <c:bubble3D val="0"/>
            <c:spPr>
              <a:solidFill>
                <a:srgbClr val="99CC00"/>
              </a:solidFill>
            </c:spPr>
          </c:dPt>
          <c:dPt>
            <c:idx val="1"/>
            <c:invertIfNegative val="0"/>
            <c:bubble3D val="0"/>
            <c:spPr>
              <a:solidFill>
                <a:srgbClr val="FFCC00"/>
              </a:solidFill>
            </c:spPr>
          </c:dPt>
          <c:dLbls>
            <c:spPr>
              <a:noFill/>
              <a:ln>
                <a:noFill/>
              </a:ln>
              <a:effectLst/>
            </c:spPr>
            <c:txPr>
              <a:bodyPr/>
              <a:lstStyle/>
              <a:p>
                <a:pPr>
                  <a:defRPr sz="1800">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一元グラフ!$B$112:$C$112</c:f>
              <c:strCache>
                <c:ptCount val="2"/>
                <c:pt idx="0">
                  <c:v>CTなし</c:v>
                </c:pt>
                <c:pt idx="1">
                  <c:v>CTあり</c:v>
                </c:pt>
              </c:strCache>
            </c:strRef>
          </c:cat>
          <c:val>
            <c:numRef>
              <c:f>一元グラフ!$B$113:$C$113</c:f>
              <c:numCache>
                <c:formatCode>###0.00</c:formatCode>
                <c:ptCount val="2"/>
                <c:pt idx="0">
                  <c:v>3.5957446808510638</c:v>
                </c:pt>
                <c:pt idx="1">
                  <c:v>3.9537037037037037</c:v>
                </c:pt>
              </c:numCache>
            </c:numRef>
          </c:val>
          <c:extLst xmlns:c16r2="http://schemas.microsoft.com/office/drawing/2015/06/chart">
            <c:ext xmlns:c16="http://schemas.microsoft.com/office/drawing/2014/chart" uri="{C3380CC4-5D6E-409C-BE32-E72D297353CC}">
              <c16:uniqueId val="{00000000-2C34-4830-A996-0E236C70D8DD}"/>
            </c:ext>
          </c:extLst>
        </c:ser>
        <c:dLbls>
          <c:showLegendKey val="0"/>
          <c:showVal val="0"/>
          <c:showCatName val="0"/>
          <c:showSerName val="0"/>
          <c:showPercent val="0"/>
          <c:showBubbleSize val="0"/>
        </c:dLbls>
        <c:gapWidth val="150"/>
        <c:axId val="409343776"/>
        <c:axId val="409341032"/>
      </c:barChart>
      <c:catAx>
        <c:axId val="409343776"/>
        <c:scaling>
          <c:orientation val="minMax"/>
        </c:scaling>
        <c:delete val="0"/>
        <c:axPos val="b"/>
        <c:numFmt formatCode="General" sourceLinked="0"/>
        <c:majorTickMark val="out"/>
        <c:minorTickMark val="none"/>
        <c:tickLblPos val="nextTo"/>
        <c:txPr>
          <a:bodyPr/>
          <a:lstStyle/>
          <a:p>
            <a:pPr>
              <a:defRPr sz="1400" b="1"/>
            </a:pPr>
            <a:endParaRPr lang="ja-JP"/>
          </a:p>
        </c:txPr>
        <c:crossAx val="409341032"/>
        <c:crosses val="autoZero"/>
        <c:auto val="1"/>
        <c:lblAlgn val="ctr"/>
        <c:lblOffset val="100"/>
        <c:noMultiLvlLbl val="0"/>
      </c:catAx>
      <c:valAx>
        <c:axId val="409341032"/>
        <c:scaling>
          <c:orientation val="minMax"/>
        </c:scaling>
        <c:delete val="0"/>
        <c:axPos val="l"/>
        <c:majorGridlines/>
        <c:title>
          <c:tx>
            <c:rich>
              <a:bodyPr rot="0" vert="wordArtVertRtl"/>
              <a:lstStyle/>
              <a:p>
                <a:pPr>
                  <a:defRPr sz="1400"/>
                </a:pPr>
                <a:r>
                  <a:rPr lang="ja-JP" altLang="en-US" sz="1400"/>
                  <a:t>平均値</a:t>
                </a:r>
              </a:p>
            </c:rich>
          </c:tx>
          <c:layout/>
          <c:overlay val="0"/>
        </c:title>
        <c:numFmt formatCode="###0.0" sourceLinked="0"/>
        <c:majorTickMark val="out"/>
        <c:minorTickMark val="none"/>
        <c:tickLblPos val="nextTo"/>
        <c:txPr>
          <a:bodyPr/>
          <a:lstStyle/>
          <a:p>
            <a:pPr>
              <a:defRPr sz="1400">
                <a:latin typeface="Times New Roman"/>
                <a:cs typeface="Times New Roman"/>
              </a:defRPr>
            </a:pPr>
            <a:endParaRPr lang="ja-JP"/>
          </a:p>
        </c:txPr>
        <c:crossAx val="409343776"/>
        <c:crosses val="autoZero"/>
        <c:crossBetween val="between"/>
      </c:valAx>
    </c:plotArea>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25451274270336999"/>
          <c:y val="0.16399895386084201"/>
          <c:w val="0.68593003700254596"/>
          <c:h val="0.71613590172252795"/>
        </c:manualLayout>
      </c:layout>
      <c:barChart>
        <c:barDir val="col"/>
        <c:grouping val="clustered"/>
        <c:varyColors val="0"/>
        <c:ser>
          <c:idx val="0"/>
          <c:order val="0"/>
          <c:tx>
            <c:strRef>
              <c:f>'[アンケート②分析spss(1).xlsx]一元グラフ'!$G$58</c:f>
              <c:strCache>
                <c:ptCount val="1"/>
                <c:pt idx="0">
                  <c:v>行動意図（ボジティブ）</c:v>
                </c:pt>
              </c:strCache>
            </c:strRef>
          </c:tx>
          <c:spPr>
            <a:solidFill>
              <a:srgbClr val="FF9900"/>
            </a:solidFill>
          </c:spPr>
          <c:invertIfNegative val="0"/>
          <c:dPt>
            <c:idx val="0"/>
            <c:invertIfNegative val="0"/>
            <c:bubble3D val="0"/>
            <c:spPr>
              <a:solidFill>
                <a:srgbClr val="99CC00"/>
              </a:solidFill>
            </c:spPr>
          </c:dPt>
          <c:dPt>
            <c:idx val="1"/>
            <c:invertIfNegative val="0"/>
            <c:bubble3D val="0"/>
            <c:spPr>
              <a:solidFill>
                <a:srgbClr val="009999"/>
              </a:solidFill>
            </c:spPr>
          </c:dPt>
          <c:dLbls>
            <c:dLbl>
              <c:idx val="2"/>
              <c:layout>
                <c:manualLayout>
                  <c:x val="-3.87349943834258E-3"/>
                  <c:y val="2.905076289133320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911-4E03-9AB1-5AFD265C643B}"/>
                </c:ext>
                <c:ext xmlns:c15="http://schemas.microsoft.com/office/drawing/2012/chart" uri="{CE6537A1-D6FC-4f65-9D91-7224C49458BB}">
                  <c15:layout/>
                </c:ext>
              </c:extLst>
            </c:dLbl>
            <c:spPr>
              <a:noFill/>
              <a:ln>
                <a:noFill/>
              </a:ln>
              <a:effectLst/>
            </c:spPr>
            <c:txPr>
              <a:bodyPr/>
              <a:lstStyle/>
              <a:p>
                <a:pPr>
                  <a:defRPr sz="1800">
                    <a:latin typeface="Times New Roman" panose="02020603050405020304" pitchFamily="18" charset="0"/>
                    <a:cs typeface="Times New Roman" panose="02020603050405020304" pitchFamily="18" charset="0"/>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'[アンケート②分析spss(1).xlsx]一元グラフ'!$H$57:$J$57</c:f>
              <c:strCache>
                <c:ptCount val="3"/>
                <c:pt idx="0">
                  <c:v>統制群</c:v>
                </c:pt>
                <c:pt idx="1">
                  <c:v>罪悪感群</c:v>
                </c:pt>
                <c:pt idx="2">
                  <c:v>まごころ群</c:v>
                </c:pt>
              </c:strCache>
            </c:strRef>
          </c:cat>
          <c:val>
            <c:numRef>
              <c:f>'[アンケート②分析spss(1).xlsx]一元グラフ'!$H$58:$J$58</c:f>
              <c:numCache>
                <c:formatCode>###0.00</c:formatCode>
                <c:ptCount val="3"/>
                <c:pt idx="0">
                  <c:v>3.74</c:v>
                </c:pt>
                <c:pt idx="1">
                  <c:v>3.8245614035087709</c:v>
                </c:pt>
                <c:pt idx="2">
                  <c:v>4.26</c:v>
                </c:pt>
              </c:numCache>
            </c:numRef>
          </c:val>
          <c:extLst xmlns:c16r2="http://schemas.microsoft.com/office/drawing/2015/06/chart">
            <c:ext xmlns:c16="http://schemas.microsoft.com/office/drawing/2014/chart" uri="{C3380CC4-5D6E-409C-BE32-E72D297353CC}">
              <c16:uniqueId val="{00000001-1911-4E03-9AB1-5AFD265C643B}"/>
            </c:ext>
          </c:extLst>
        </c:ser>
        <c:dLbls>
          <c:showLegendKey val="0"/>
          <c:showVal val="0"/>
          <c:showCatName val="0"/>
          <c:showSerName val="0"/>
          <c:showPercent val="0"/>
          <c:showBubbleSize val="0"/>
        </c:dLbls>
        <c:gapWidth val="150"/>
        <c:axId val="409345736"/>
        <c:axId val="409344952"/>
      </c:barChart>
      <c:catAx>
        <c:axId val="409345736"/>
        <c:scaling>
          <c:orientation val="minMax"/>
        </c:scaling>
        <c:delete val="0"/>
        <c:axPos val="b"/>
        <c:numFmt formatCode="General" sourceLinked="0"/>
        <c:majorTickMark val="out"/>
        <c:minorTickMark val="none"/>
        <c:tickLblPos val="nextTo"/>
        <c:txPr>
          <a:bodyPr/>
          <a:lstStyle/>
          <a:p>
            <a:pPr>
              <a:defRPr sz="1400" b="1"/>
            </a:pPr>
            <a:endParaRPr lang="ja-JP"/>
          </a:p>
        </c:txPr>
        <c:crossAx val="409344952"/>
        <c:crosses val="autoZero"/>
        <c:auto val="1"/>
        <c:lblAlgn val="ctr"/>
        <c:lblOffset val="100"/>
        <c:noMultiLvlLbl val="0"/>
      </c:catAx>
      <c:valAx>
        <c:axId val="409344952"/>
        <c:scaling>
          <c:orientation val="minMax"/>
        </c:scaling>
        <c:delete val="0"/>
        <c:axPos val="l"/>
        <c:majorGridlines/>
        <c:title>
          <c:tx>
            <c:rich>
              <a:bodyPr rot="0" vert="wordArtVertRtl"/>
              <a:lstStyle/>
              <a:p>
                <a:pPr>
                  <a:defRPr sz="1400"/>
                </a:pPr>
                <a:r>
                  <a:rPr lang="ja-JP" altLang="en-US" sz="1400"/>
                  <a:t>平均値</a:t>
                </a:r>
              </a:p>
            </c:rich>
          </c:tx>
          <c:layout/>
          <c:overlay val="0"/>
        </c:title>
        <c:numFmt formatCode="###0.0" sourceLinked="0"/>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ja-JP"/>
          </a:p>
        </c:txPr>
        <c:crossAx val="409345736"/>
        <c:crosses val="autoZero"/>
        <c:crossBetween val="between"/>
        <c:majorUnit val="0.2"/>
      </c:valAx>
    </c:plotArea>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4282284625368599"/>
          <c:y val="0.106863171201959"/>
          <c:w val="0.74255649538607305"/>
          <c:h val="0.727753698042099"/>
        </c:manualLayout>
      </c:layout>
      <c:barChart>
        <c:barDir val="col"/>
        <c:grouping val="clustered"/>
        <c:varyColors val="0"/>
        <c:ser>
          <c:idx val="0"/>
          <c:order val="0"/>
          <c:tx>
            <c:strRef>
              <c:f>'[アンケート②分析spss(1).xlsx]一元グラフ'!$A$85</c:f>
              <c:strCache>
                <c:ptCount val="1"/>
                <c:pt idx="0">
                  <c:v>LINE</c:v>
                </c:pt>
              </c:strCache>
            </c:strRef>
          </c:tx>
          <c:spPr>
            <a:solidFill>
              <a:srgbClr val="FF9900"/>
            </a:solidFill>
          </c:spPr>
          <c:invertIfNegative val="0"/>
          <c:dPt>
            <c:idx val="0"/>
            <c:invertIfNegative val="0"/>
            <c:bubble3D val="0"/>
            <c:spPr>
              <a:solidFill>
                <a:srgbClr val="99CC00"/>
              </a:solidFill>
            </c:spPr>
          </c:dPt>
          <c:dPt>
            <c:idx val="1"/>
            <c:invertIfNegative val="0"/>
            <c:bubble3D val="0"/>
            <c:spPr>
              <a:solidFill>
                <a:srgbClr val="009999"/>
              </a:solidFill>
            </c:spPr>
          </c:dPt>
          <c:dLbls>
            <c:spPr>
              <a:noFill/>
              <a:ln>
                <a:noFill/>
              </a:ln>
              <a:effectLst/>
            </c:spPr>
            <c:txPr>
              <a:bodyPr/>
              <a:lstStyle/>
              <a:p>
                <a:pPr>
                  <a:defRPr sz="1800">
                    <a:latin typeface="Times New Roman"/>
                    <a:cs typeface="Times New Roman"/>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'[アンケート②分析spss(1).xlsx]一元グラフ'!$B$84:$D$84</c:f>
              <c:strCache>
                <c:ptCount val="3"/>
                <c:pt idx="0">
                  <c:v>統制群</c:v>
                </c:pt>
                <c:pt idx="1">
                  <c:v>罪悪感群</c:v>
                </c:pt>
                <c:pt idx="2">
                  <c:v>まごころ群</c:v>
                </c:pt>
              </c:strCache>
            </c:strRef>
          </c:cat>
          <c:val>
            <c:numRef>
              <c:f>'[アンケート②分析spss(1).xlsx]一元グラフ'!$B$85:$D$85</c:f>
              <c:numCache>
                <c:formatCode>###0.00</c:formatCode>
                <c:ptCount val="3"/>
                <c:pt idx="0">
                  <c:v>3.2241379310344831</c:v>
                </c:pt>
                <c:pt idx="1">
                  <c:v>3.4761904761904772</c:v>
                </c:pt>
                <c:pt idx="2">
                  <c:v>3.7333333333333338</c:v>
                </c:pt>
              </c:numCache>
            </c:numRef>
          </c:val>
          <c:extLst xmlns:c16r2="http://schemas.microsoft.com/office/drawing/2015/06/chart">
            <c:ext xmlns:c16="http://schemas.microsoft.com/office/drawing/2014/chart" uri="{C3380CC4-5D6E-409C-BE32-E72D297353CC}">
              <c16:uniqueId val="{00000000-6DFA-4353-8CC6-3ED09B307C5E}"/>
            </c:ext>
          </c:extLst>
        </c:ser>
        <c:dLbls>
          <c:showLegendKey val="0"/>
          <c:showVal val="1"/>
          <c:showCatName val="0"/>
          <c:showSerName val="0"/>
          <c:showPercent val="0"/>
          <c:showBubbleSize val="0"/>
        </c:dLbls>
        <c:gapWidth val="150"/>
        <c:axId val="409344168"/>
        <c:axId val="409345344"/>
      </c:barChart>
      <c:catAx>
        <c:axId val="409344168"/>
        <c:scaling>
          <c:orientation val="minMax"/>
        </c:scaling>
        <c:delete val="0"/>
        <c:axPos val="b"/>
        <c:numFmt formatCode="General" sourceLinked="0"/>
        <c:majorTickMark val="out"/>
        <c:minorTickMark val="none"/>
        <c:tickLblPos val="nextTo"/>
        <c:txPr>
          <a:bodyPr/>
          <a:lstStyle/>
          <a:p>
            <a:pPr>
              <a:defRPr sz="1400" b="1"/>
            </a:pPr>
            <a:endParaRPr lang="ja-JP"/>
          </a:p>
        </c:txPr>
        <c:crossAx val="409345344"/>
        <c:crosses val="autoZero"/>
        <c:auto val="1"/>
        <c:lblAlgn val="ctr"/>
        <c:lblOffset val="100"/>
        <c:noMultiLvlLbl val="0"/>
      </c:catAx>
      <c:valAx>
        <c:axId val="409345344"/>
        <c:scaling>
          <c:orientation val="minMax"/>
        </c:scaling>
        <c:delete val="0"/>
        <c:axPos val="l"/>
        <c:majorGridlines/>
        <c:title>
          <c:tx>
            <c:rich>
              <a:bodyPr rot="0" vert="wordArtVertRtl"/>
              <a:lstStyle/>
              <a:p>
                <a:pPr>
                  <a:defRPr sz="1400"/>
                </a:pPr>
                <a:r>
                  <a:rPr lang="ja-JP" altLang="en-US" sz="1400"/>
                  <a:t>平均値</a:t>
                </a:r>
              </a:p>
            </c:rich>
          </c:tx>
          <c:layout/>
          <c:overlay val="0"/>
        </c:title>
        <c:numFmt formatCode="###0.0" sourceLinked="0"/>
        <c:majorTickMark val="out"/>
        <c:minorTickMark val="none"/>
        <c:tickLblPos val="nextTo"/>
        <c:txPr>
          <a:bodyPr/>
          <a:lstStyle/>
          <a:p>
            <a:pPr>
              <a:defRPr sz="1400">
                <a:latin typeface="Times New Roman"/>
                <a:cs typeface="Times New Roman"/>
              </a:defRPr>
            </a:pPr>
            <a:endParaRPr lang="ja-JP"/>
          </a:p>
        </c:txPr>
        <c:crossAx val="409344168"/>
        <c:crosses val="autoZero"/>
        <c:crossBetween val="between"/>
        <c:majorUnit val="0.2"/>
      </c:valAx>
    </c:plotArea>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0.84557</cdr:x>
      <cdr:y>0.05205</cdr:y>
    </cdr:from>
    <cdr:to>
      <cdr:x>0.96395</cdr:x>
      <cdr:y>0.31365</cdr:y>
    </cdr:to>
    <cdr:sp macro="" textlink="">
      <cdr:nvSpPr>
        <cdr:cNvPr id="4" name="線吹き出し 1 3"/>
        <cdr:cNvSpPr/>
      </cdr:nvSpPr>
      <cdr:spPr>
        <a:xfrm xmlns:a="http://schemas.openxmlformats.org/drawingml/2006/main">
          <a:off x="6531549" y="121889"/>
          <a:ext cx="914400" cy="612648"/>
        </a:xfrm>
        <a:prstGeom xmlns:a="http://schemas.openxmlformats.org/drawingml/2006/main" prst="callout1">
          <a:avLst>
            <a:gd name="adj1" fmla="val 90223"/>
            <a:gd name="adj2" fmla="val 53638"/>
            <a:gd name="adj3" fmla="val 137726"/>
            <a:gd name="adj4" fmla="val 72935"/>
          </a:avLst>
        </a:prstGeom>
        <a:solidFill xmlns:a="http://schemas.openxmlformats.org/drawingml/2006/main">
          <a:schemeClr val="bg1"/>
        </a:solidFill>
        <a:ln xmlns:a="http://schemas.openxmlformats.org/drawingml/2006/main" w="31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sz="1600" dirty="0" smtClean="0">
              <a:ln>
                <a:noFill/>
              </a:ln>
              <a:solidFill>
                <a:schemeClr val="tx1"/>
              </a:solidFill>
            </a:rPr>
            <a:t>無回答</a:t>
          </a:r>
          <a:endParaRPr lang="en-US" altLang="ja-JP" sz="1600" dirty="0" smtClean="0">
            <a:ln>
              <a:noFill/>
            </a:ln>
            <a:solidFill>
              <a:schemeClr val="tx1"/>
            </a:solidFill>
          </a:endParaRPr>
        </a:p>
        <a:p xmlns:a="http://schemas.openxmlformats.org/drawingml/2006/main">
          <a:pPr algn="ctr"/>
          <a:r>
            <a:rPr lang="en-US" altLang="ja-JP" sz="1600" dirty="0">
              <a:ln>
                <a:noFill/>
              </a:ln>
              <a:solidFill>
                <a:schemeClr val="tx1"/>
              </a:solidFill>
            </a:rPr>
            <a:t>4</a:t>
          </a:r>
          <a:r>
            <a:rPr lang="ja-JP" altLang="en-US" sz="1600" dirty="0">
              <a:ln>
                <a:noFill/>
              </a:ln>
              <a:solidFill>
                <a:schemeClr val="tx1"/>
              </a:solidFill>
            </a:rPr>
            <a:t>人</a:t>
          </a:r>
          <a:endParaRPr lang="ja-JP" sz="1600" dirty="0">
            <a:ln>
              <a:noFill/>
            </a:ln>
            <a:solidFill>
              <a:schemeClr val="tx1"/>
            </a:solidFill>
          </a:endParaRPr>
        </a:p>
      </cdr:txBody>
    </cdr:sp>
  </cdr:relSizeAnchor>
  <cdr:relSizeAnchor xmlns:cdr="http://schemas.openxmlformats.org/drawingml/2006/chartDrawing">
    <cdr:from>
      <cdr:x>0.00708</cdr:x>
      <cdr:y>0.01457</cdr:y>
    </cdr:from>
    <cdr:to>
      <cdr:x>0.18915</cdr:x>
      <cdr:y>0.33879</cdr:y>
    </cdr:to>
    <cdr:sp macro="" textlink="">
      <cdr:nvSpPr>
        <cdr:cNvPr id="2" name="テキスト ボックス 1"/>
        <cdr:cNvSpPr txBox="1"/>
      </cdr:nvSpPr>
      <cdr:spPr>
        <a:xfrm xmlns:a="http://schemas.openxmlformats.org/drawingml/2006/main">
          <a:off x="50800" y="50800"/>
          <a:ext cx="1306414" cy="11302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400" b="1">
            <a:solidFill>
              <a:srgbClr val="FF0000"/>
            </a:solidFill>
          </a:endParaRPr>
        </a:p>
      </cdr:txBody>
    </cdr:sp>
  </cdr:relSizeAnchor>
  <cdr:relSizeAnchor xmlns:cdr="http://schemas.openxmlformats.org/drawingml/2006/chartDrawing">
    <cdr:from>
      <cdr:x>0.85637</cdr:x>
      <cdr:y>0.058</cdr:y>
    </cdr:from>
    <cdr:to>
      <cdr:x>0.88029</cdr:x>
      <cdr:y>0.22885</cdr:y>
    </cdr:to>
    <cdr:sp macro="" textlink="">
      <cdr:nvSpPr>
        <cdr:cNvPr id="3" name="テキスト ボックス 2"/>
        <cdr:cNvSpPr txBox="1"/>
      </cdr:nvSpPr>
      <cdr:spPr>
        <a:xfrm xmlns:a="http://schemas.openxmlformats.org/drawingml/2006/main">
          <a:off x="6614976" y="135825"/>
          <a:ext cx="184731" cy="4001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kumimoji="1" lang="ja-JP" altLang="en-US" sz="2000" dirty="0"/>
        </a:p>
      </cdr:txBody>
    </cdr:sp>
  </cdr:relSizeAnchor>
  <cdr:relSizeAnchor xmlns:cdr="http://schemas.openxmlformats.org/drawingml/2006/chartDrawing">
    <cdr:from>
      <cdr:x>0.4404</cdr:x>
      <cdr:y>0.77214</cdr:y>
    </cdr:from>
    <cdr:to>
      <cdr:x>0.53764</cdr:x>
      <cdr:y>0.90252</cdr:y>
    </cdr:to>
    <cdr:sp macro="" textlink="">
      <cdr:nvSpPr>
        <cdr:cNvPr id="5" name="テキスト ボックス 4"/>
        <cdr:cNvSpPr txBox="1"/>
      </cdr:nvSpPr>
      <cdr:spPr>
        <a:xfrm xmlns:a="http://schemas.openxmlformats.org/drawingml/2006/main">
          <a:off x="3401819" y="1808289"/>
          <a:ext cx="751121" cy="30533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2000" dirty="0">
              <a:latin typeface="Times New Roman"/>
              <a:cs typeface="Times New Roman"/>
            </a:rPr>
            <a:t>n=216</a:t>
          </a:r>
          <a:endParaRPr kumimoji="1" lang="ja-JP" altLang="en-US" sz="2000" dirty="0">
            <a:latin typeface="Times New Roman"/>
            <a:cs typeface="Times New Roman"/>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0.48007</cdr:x>
      <cdr:y>0.00354</cdr:y>
    </cdr:from>
    <cdr:to>
      <cdr:x>0.55839</cdr:x>
      <cdr:y>0.07556</cdr:y>
    </cdr:to>
    <cdr:sp macro="" textlink="">
      <cdr:nvSpPr>
        <cdr:cNvPr id="8" name="テキスト ボックス 2"/>
        <cdr:cNvSpPr txBox="1"/>
      </cdr:nvSpPr>
      <cdr:spPr>
        <a:xfrm xmlns:a="http://schemas.openxmlformats.org/drawingml/2006/main">
          <a:off x="1983676" y="11951"/>
          <a:ext cx="323604" cy="2432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solidFill>
                <a:srgbClr val="FF0000"/>
              </a:solidFill>
              <a:latin typeface="Times New Roman" panose="02020603050405020304" pitchFamily="18" charset="0"/>
              <a:cs typeface="Times New Roman" panose="02020603050405020304" pitchFamily="18" charset="0"/>
            </a:rPr>
            <a:t>*</a:t>
          </a:r>
          <a:endParaRPr lang="ja-JP" altLang="en-US" sz="18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0.26183</cdr:x>
      <cdr:y>0.09455</cdr:y>
    </cdr:from>
    <cdr:to>
      <cdr:x>0.26183</cdr:x>
      <cdr:y>0.49905</cdr:y>
    </cdr:to>
    <cdr:cxnSp macro="">
      <cdr:nvCxnSpPr>
        <cdr:cNvPr id="18" name="直線コネクタ 17">
          <a:extLst xmlns:a="http://schemas.openxmlformats.org/drawingml/2006/main">
            <a:ext uri="{FF2B5EF4-FFF2-40B4-BE49-F238E27FC236}">
              <a16:creationId xmlns="" xmlns:a16="http://schemas.microsoft.com/office/drawing/2014/main" id="{A37E696D-4664-4352-AFAE-CCF0905E2B85}"/>
            </a:ext>
          </a:extLst>
        </cdr:cNvPr>
        <cdr:cNvCxnSpPr/>
      </cdr:nvCxnSpPr>
      <cdr:spPr>
        <a:xfrm xmlns:a="http://schemas.openxmlformats.org/drawingml/2006/main" flipV="1">
          <a:off x="1081873" y="319313"/>
          <a:ext cx="0" cy="1366016"/>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0.25749</cdr:x>
      <cdr:y>0.09455</cdr:y>
    </cdr:from>
    <cdr:to>
      <cdr:x>0.74998</cdr:x>
      <cdr:y>0.09455</cdr:y>
    </cdr:to>
    <cdr:cxnSp macro="">
      <cdr:nvCxnSpPr>
        <cdr:cNvPr id="20" name="直線コネクタ 19">
          <a:extLst xmlns:a="http://schemas.openxmlformats.org/drawingml/2006/main">
            <a:ext uri="{FF2B5EF4-FFF2-40B4-BE49-F238E27FC236}">
              <a16:creationId xmlns="" xmlns:a16="http://schemas.microsoft.com/office/drawing/2014/main" id="{15EE083C-9424-4497-9454-524ABABC496A}"/>
            </a:ext>
          </a:extLst>
        </cdr:cNvPr>
        <cdr:cNvCxnSpPr/>
      </cdr:nvCxnSpPr>
      <cdr:spPr>
        <a:xfrm xmlns:a="http://schemas.openxmlformats.org/drawingml/2006/main">
          <a:off x="1063943" y="319313"/>
          <a:ext cx="2034989" cy="0"/>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0.74998</cdr:x>
      <cdr:y>0.0919</cdr:y>
    </cdr:from>
    <cdr:to>
      <cdr:x>0.74998</cdr:x>
      <cdr:y>0.12375</cdr:y>
    </cdr:to>
    <cdr:cxnSp macro="">
      <cdr:nvCxnSpPr>
        <cdr:cNvPr id="24" name="直線コネクタ 23">
          <a:extLst xmlns:a="http://schemas.openxmlformats.org/drawingml/2006/main">
            <a:ext uri="{FF2B5EF4-FFF2-40B4-BE49-F238E27FC236}">
              <a16:creationId xmlns="" xmlns:a16="http://schemas.microsoft.com/office/drawing/2014/main" id="{D75B0351-E202-4912-997E-AF7A9D1AE6CE}"/>
            </a:ext>
          </a:extLst>
        </cdr:cNvPr>
        <cdr:cNvCxnSpPr/>
      </cdr:nvCxnSpPr>
      <cdr:spPr>
        <a:xfrm xmlns:a="http://schemas.openxmlformats.org/drawingml/2006/main">
          <a:off x="3098932" y="310348"/>
          <a:ext cx="0" cy="107577"/>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11.xml><?xml version="1.0" encoding="utf-8"?>
<c:userShapes xmlns:c="http://schemas.openxmlformats.org/drawingml/2006/chart">
  <cdr:relSizeAnchor xmlns:cdr="http://schemas.openxmlformats.org/drawingml/2006/chartDrawing">
    <cdr:from>
      <cdr:x>0.51094</cdr:x>
      <cdr:y>0.10537</cdr:y>
    </cdr:from>
    <cdr:to>
      <cdr:x>0.73242</cdr:x>
      <cdr:y>0.48427</cdr:y>
    </cdr:to>
    <cdr:cxnSp macro="">
      <cdr:nvCxnSpPr>
        <cdr:cNvPr id="2" name="カギ線コネクタ 1">
          <a:extLst xmlns:a="http://schemas.openxmlformats.org/drawingml/2006/main">
            <a:ext uri="{FF2B5EF4-FFF2-40B4-BE49-F238E27FC236}">
              <a16:creationId xmlns="" xmlns:a16="http://schemas.microsoft.com/office/drawing/2014/main" id="{33960592-13F2-450F-BC24-ED5ED3802FB0}"/>
            </a:ext>
          </a:extLst>
        </cdr:cNvPr>
        <cdr:cNvCxnSpPr/>
      </cdr:nvCxnSpPr>
      <cdr:spPr>
        <a:xfrm xmlns:a="http://schemas.openxmlformats.org/drawingml/2006/main" rot="5400000" flipH="1" flipV="1">
          <a:off x="2053863" y="514123"/>
          <a:ext cx="1277121" cy="959221"/>
        </a:xfrm>
        <a:prstGeom xmlns:a="http://schemas.openxmlformats.org/drawingml/2006/main" prst="bentConnector3">
          <a:avLst>
            <a:gd name="adj1" fmla="val 109665"/>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0.58944</cdr:x>
      <cdr:y>0</cdr:y>
    </cdr:from>
    <cdr:to>
      <cdr:x>0.66416</cdr:x>
      <cdr:y>0.07216</cdr:y>
    </cdr:to>
    <cdr:sp macro="" textlink="">
      <cdr:nvSpPr>
        <cdr:cNvPr id="7" name="テキスト ボックス 6"/>
        <cdr:cNvSpPr txBox="1"/>
      </cdr:nvSpPr>
      <cdr:spPr>
        <a:xfrm xmlns:a="http://schemas.openxmlformats.org/drawingml/2006/main">
          <a:off x="2552700" y="0"/>
          <a:ext cx="323595" cy="2667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solidFill>
                <a:srgbClr val="FF0000"/>
              </a:solidFill>
              <a:latin typeface="Times New Roman" panose="02020603050405020304" pitchFamily="18" charset="0"/>
              <a:cs typeface="Times New Roman" panose="02020603050405020304" pitchFamily="18" charset="0"/>
            </a:rPr>
            <a:t>*</a:t>
          </a:r>
          <a:endParaRPr lang="ja-JP" altLang="en-US" sz="18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0.37354</cdr:x>
      <cdr:y>0.11786</cdr:y>
    </cdr:from>
    <cdr:to>
      <cdr:x>0.72763</cdr:x>
      <cdr:y>0.58571</cdr:y>
    </cdr:to>
    <cdr:cxnSp macro="">
      <cdr:nvCxnSpPr>
        <cdr:cNvPr id="2" name="カギ線コネクタ 1">
          <a:extLst xmlns:a="http://schemas.openxmlformats.org/drawingml/2006/main">
            <a:ext uri="{FF2B5EF4-FFF2-40B4-BE49-F238E27FC236}">
              <a16:creationId xmlns="" xmlns:a16="http://schemas.microsoft.com/office/drawing/2014/main" id="{9B5FE730-618B-4245-B435-C5CF8A7893ED}"/>
            </a:ext>
          </a:extLst>
        </cdr:cNvPr>
        <cdr:cNvCxnSpPr/>
      </cdr:nvCxnSpPr>
      <cdr:spPr>
        <a:xfrm xmlns:a="http://schemas.openxmlformats.org/drawingml/2006/main" rot="5400000" flipH="1" flipV="1">
          <a:off x="965200" y="673100"/>
          <a:ext cx="1663700" cy="1155700"/>
        </a:xfrm>
        <a:prstGeom xmlns:a="http://schemas.openxmlformats.org/drawingml/2006/main" prst="bentConnector3">
          <a:avLst>
            <a:gd name="adj1" fmla="val 104962"/>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0.50973</cdr:x>
      <cdr:y>0.01429</cdr:y>
    </cdr:from>
    <cdr:to>
      <cdr:x>0.60887</cdr:x>
      <cdr:y>0.1</cdr:y>
    </cdr:to>
    <cdr:sp macro="" textlink="">
      <cdr:nvSpPr>
        <cdr:cNvPr id="11" name="テキスト ボックス 10"/>
        <cdr:cNvSpPr txBox="1"/>
      </cdr:nvSpPr>
      <cdr:spPr>
        <a:xfrm xmlns:a="http://schemas.openxmlformats.org/drawingml/2006/main">
          <a:off x="1663700" y="50800"/>
          <a:ext cx="323595"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a:solidFill>
                <a:srgbClr val="FF0000"/>
              </a:solidFill>
              <a:latin typeface="Times New Roman" panose="02020603050405020304" pitchFamily="18" charset="0"/>
              <a:cs typeface="Times New Roman" panose="02020603050405020304" pitchFamily="18" charset="0"/>
            </a:rPr>
            <a:t>*</a:t>
          </a:r>
          <a:endParaRPr lang="ja-JP" altLang="en-US" sz="180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0.41726</cdr:x>
      <cdr:y>0.11905</cdr:y>
    </cdr:from>
    <cdr:to>
      <cdr:x>0.72348</cdr:x>
      <cdr:y>0.4815</cdr:y>
    </cdr:to>
    <cdr:cxnSp macro="">
      <cdr:nvCxnSpPr>
        <cdr:cNvPr id="2" name="カギ線コネクタ 1">
          <a:extLst xmlns:a="http://schemas.openxmlformats.org/drawingml/2006/main">
            <a:ext uri="{FF2B5EF4-FFF2-40B4-BE49-F238E27FC236}">
              <a16:creationId xmlns="" xmlns:a16="http://schemas.microsoft.com/office/drawing/2014/main" id="{4BA8D3FC-BC04-4B08-BC23-0D151865CBA7}"/>
            </a:ext>
          </a:extLst>
        </cdr:cNvPr>
        <cdr:cNvCxnSpPr/>
      </cdr:nvCxnSpPr>
      <cdr:spPr>
        <a:xfrm xmlns:a="http://schemas.openxmlformats.org/drawingml/2006/main" rot="5400000" flipH="1" flipV="1">
          <a:off x="1405790" y="340572"/>
          <a:ext cx="1034143" cy="1032344"/>
        </a:xfrm>
        <a:prstGeom xmlns:a="http://schemas.openxmlformats.org/drawingml/2006/main" prst="bentConnector3">
          <a:avLst>
            <a:gd name="adj1" fmla="val 108947"/>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0.52515</cdr:x>
      <cdr:y>0</cdr:y>
    </cdr:from>
    <cdr:to>
      <cdr:x>0.61607</cdr:x>
      <cdr:y>0.07483</cdr:y>
    </cdr:to>
    <cdr:sp macro="" textlink="">
      <cdr:nvSpPr>
        <cdr:cNvPr id="5" name="テキスト ボックス 4"/>
        <cdr:cNvSpPr txBox="1"/>
      </cdr:nvSpPr>
      <cdr:spPr>
        <a:xfrm xmlns:a="http://schemas.openxmlformats.org/drawingml/2006/main" flipH="1">
          <a:off x="1770429" y="0"/>
          <a:ext cx="306481" cy="2135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800" dirty="0">
              <a:solidFill>
                <a:srgbClr val="FF0000"/>
              </a:solidFill>
              <a:latin typeface="Times New Roman" panose="02020603050405020304" pitchFamily="18" charset="0"/>
              <a:cs typeface="Times New Roman" panose="02020603050405020304" pitchFamily="18" charset="0"/>
            </a:rPr>
            <a:t>*</a:t>
          </a:r>
          <a:endParaRPr lang="ja-JP" altLang="en-US" sz="18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0.0038</cdr:x>
      <cdr:y>0.00498</cdr:y>
    </cdr:from>
    <cdr:to>
      <cdr:x>0.01719</cdr:x>
      <cdr:y>0.03252</cdr:y>
    </cdr:to>
    <cdr:sp macro="" textlink="">
      <cdr:nvSpPr>
        <cdr:cNvPr id="2" name="テキスト ボックス 1"/>
        <cdr:cNvSpPr txBox="1"/>
      </cdr:nvSpPr>
      <cdr:spPr>
        <a:xfrm xmlns:a="http://schemas.openxmlformats.org/drawingml/2006/main">
          <a:off x="52375" y="55648"/>
          <a:ext cx="184666"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kumimoji="1" lang="ja-JP" altLang="en-US" sz="1400">
            <a:latin typeface="Times New Roman"/>
            <a:cs typeface="Times New Roman"/>
          </a:endParaRPr>
        </a:p>
      </cdr:txBody>
    </cdr:sp>
  </cdr:relSizeAnchor>
  <cdr:relSizeAnchor xmlns:cdr="http://schemas.openxmlformats.org/drawingml/2006/chartDrawing">
    <cdr:from>
      <cdr:x>0.00368</cdr:x>
      <cdr:y>0.00455</cdr:y>
    </cdr:from>
    <cdr:to>
      <cdr:x>0.01707</cdr:x>
      <cdr:y>0.03208</cdr:y>
    </cdr:to>
    <cdr:sp macro="" textlink="">
      <cdr:nvSpPr>
        <cdr:cNvPr id="4" name="テキスト ボックス 3"/>
        <cdr:cNvSpPr txBox="1"/>
      </cdr:nvSpPr>
      <cdr:spPr>
        <a:xfrm xmlns:a="http://schemas.openxmlformats.org/drawingml/2006/main">
          <a:off x="50800" y="50800"/>
          <a:ext cx="184666"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kumimoji="1" lang="ja-JP" altLang="en-US" sz="1400">
            <a:latin typeface="Times New Roman"/>
            <a:cs typeface="Times New Roman"/>
          </a:endParaRPr>
        </a:p>
      </cdr:txBody>
    </cdr:sp>
  </cdr:relSizeAnchor>
  <cdr:relSizeAnchor xmlns:cdr="http://schemas.openxmlformats.org/drawingml/2006/chartDrawing">
    <cdr:from>
      <cdr:x>0.39623</cdr:x>
      <cdr:y>0.03933</cdr:y>
    </cdr:from>
    <cdr:to>
      <cdr:x>0.5283</cdr:x>
      <cdr:y>0.17039</cdr:y>
    </cdr:to>
    <cdr:sp macro="" textlink="">
      <cdr:nvSpPr>
        <cdr:cNvPr id="3" name="テキスト ボックス 2"/>
        <cdr:cNvSpPr txBox="1"/>
      </cdr:nvSpPr>
      <cdr:spPr>
        <a:xfrm xmlns:a="http://schemas.openxmlformats.org/drawingml/2006/main">
          <a:off x="3780000" y="216045"/>
          <a:ext cx="1260000" cy="720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1600" dirty="0"/>
            <a:t>無回答</a:t>
          </a:r>
          <a:endParaRPr lang="en-US" altLang="ja-JP" sz="1600" dirty="0"/>
        </a:p>
        <a:p xmlns:a="http://schemas.openxmlformats.org/drawingml/2006/main">
          <a:pPr algn="ctr"/>
          <a:r>
            <a:rPr lang="en-US" altLang="ja-JP" sz="1600" dirty="0"/>
            <a:t>2%</a:t>
          </a:r>
          <a:endParaRPr lang="ja-JP" altLang="en-US" sz="1600" dirty="0"/>
        </a:p>
      </cdr:txBody>
    </cdr:sp>
  </cdr:relSizeAnchor>
  <cdr:relSizeAnchor xmlns:cdr="http://schemas.openxmlformats.org/drawingml/2006/chartDrawing">
    <cdr:from>
      <cdr:x>0.49057</cdr:x>
      <cdr:y>0.09973</cdr:y>
    </cdr:from>
    <cdr:to>
      <cdr:x>0.58491</cdr:x>
      <cdr:y>0.09973</cdr:y>
    </cdr:to>
    <cdr:cxnSp macro="">
      <cdr:nvCxnSpPr>
        <cdr:cNvPr id="6" name="直線コネクタ 5">
          <a:extLst xmlns:a="http://schemas.openxmlformats.org/drawingml/2006/main">
            <a:ext uri="{FF2B5EF4-FFF2-40B4-BE49-F238E27FC236}">
              <a16:creationId xmlns:a16="http://schemas.microsoft.com/office/drawing/2014/main" xmlns="" id="{3DC29454-BB6E-4BE2-952C-893CF8CA5FE7}"/>
            </a:ext>
          </a:extLst>
        </cdr:cNvPr>
        <cdr:cNvCxnSpPr/>
      </cdr:nvCxnSpPr>
      <cdr:spPr>
        <a:xfrm xmlns:a="http://schemas.openxmlformats.org/drawingml/2006/main" flipH="1">
          <a:off x="4680000" y="547862"/>
          <a:ext cx="9000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0.00705</cdr:x>
      <cdr:y>0.03481</cdr:y>
    </cdr:from>
    <cdr:to>
      <cdr:x>0.05462</cdr:x>
      <cdr:y>0.95034</cdr:y>
    </cdr:to>
    <cdr:sp macro="" textlink="">
      <cdr:nvSpPr>
        <cdr:cNvPr id="2" name="テキスト ボックス 1"/>
        <cdr:cNvSpPr txBox="1"/>
      </cdr:nvSpPr>
      <cdr:spPr>
        <a:xfrm xmlns:a="http://schemas.openxmlformats.org/drawingml/2006/main">
          <a:off x="64464" y="169917"/>
          <a:ext cx="434974" cy="4469592"/>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pPr algn="ctr" rtl="0"/>
          <a:r>
            <a:rPr lang="ja-JP" altLang="en-US" sz="1800" dirty="0"/>
            <a:t>受け取る荷物のうち再配達になる割合</a:t>
          </a:r>
        </a:p>
      </cdr:txBody>
    </cdr:sp>
  </cdr:relSizeAnchor>
</c:userShapes>
</file>

<file path=ppt/drawings/drawing4.xml><?xml version="1.0" encoding="utf-8"?>
<c:userShapes xmlns:c="http://schemas.openxmlformats.org/drawingml/2006/chart">
  <cdr:relSizeAnchor xmlns:cdr="http://schemas.openxmlformats.org/drawingml/2006/chartDrawing">
    <cdr:from>
      <cdr:x>0.41788</cdr:x>
      <cdr:y>0.13273</cdr:y>
    </cdr:from>
    <cdr:to>
      <cdr:x>0.71084</cdr:x>
      <cdr:y>0.54082</cdr:y>
    </cdr:to>
    <cdr:cxnSp macro="">
      <cdr:nvCxnSpPr>
        <cdr:cNvPr id="2" name="カギ線コネクタ 1">
          <a:extLst xmlns:a="http://schemas.openxmlformats.org/drawingml/2006/main">
            <a:ext uri="{FF2B5EF4-FFF2-40B4-BE49-F238E27FC236}">
              <a16:creationId xmlns="" xmlns:a16="http://schemas.microsoft.com/office/drawing/2014/main" id="{2089B430-6A4A-4E73-93DB-9A3DD06009CA}"/>
            </a:ext>
          </a:extLst>
        </cdr:cNvPr>
        <cdr:cNvCxnSpPr/>
      </cdr:nvCxnSpPr>
      <cdr:spPr>
        <a:xfrm xmlns:a="http://schemas.openxmlformats.org/drawingml/2006/main" rot="5400000" flipH="1" flipV="1">
          <a:off x="2451778" y="565370"/>
          <a:ext cx="1727935" cy="1721220"/>
        </a:xfrm>
        <a:prstGeom xmlns:a="http://schemas.openxmlformats.org/drawingml/2006/main" prst="bentConnector3">
          <a:avLst>
            <a:gd name="adj1" fmla="val 106032"/>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0.53536</cdr:x>
      <cdr:y>0.03577</cdr:y>
    </cdr:from>
    <cdr:to>
      <cdr:x>0.6345</cdr:x>
      <cdr:y>0.12148</cdr:y>
    </cdr:to>
    <cdr:sp macro="" textlink="">
      <cdr:nvSpPr>
        <cdr:cNvPr id="11" name="テキスト ボックス 10"/>
        <cdr:cNvSpPr txBox="1"/>
      </cdr:nvSpPr>
      <cdr:spPr>
        <a:xfrm xmlns:a="http://schemas.openxmlformats.org/drawingml/2006/main">
          <a:off x="3145333" y="151467"/>
          <a:ext cx="582470" cy="3629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dirty="0">
              <a:solidFill>
                <a:srgbClr val="FF0000"/>
              </a:solidFill>
              <a:latin typeface="Times New Roman" panose="02020603050405020304" pitchFamily="18" charset="0"/>
              <a:cs typeface="Times New Roman" panose="02020603050405020304" pitchFamily="18" charset="0"/>
            </a:rPr>
            <a:t>*</a:t>
          </a:r>
          <a:endParaRPr lang="ja-JP" altLang="en-US" sz="28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0.65821</cdr:x>
      <cdr:y>0.85939</cdr:y>
    </cdr:from>
    <cdr:to>
      <cdr:x>0.84205</cdr:x>
      <cdr:y>0.93208</cdr:y>
    </cdr:to>
    <cdr:sp macro="" textlink="">
      <cdr:nvSpPr>
        <cdr:cNvPr id="6" name="テキスト ボックス 2"/>
        <cdr:cNvSpPr txBox="1"/>
      </cdr:nvSpPr>
      <cdr:spPr>
        <a:xfrm xmlns:a="http://schemas.openxmlformats.org/drawingml/2006/main">
          <a:off x="3867121" y="3638831"/>
          <a:ext cx="1080120" cy="30777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40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12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684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5625"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xmlns:a="http://schemas.openxmlformats.org/drawingml/2006/main">
          <a:r>
            <a:rPr lang="ja-JP" altLang="en-US" sz="1400" b="1" dirty="0" smtClean="0"/>
            <a:t>パンフあ</a:t>
          </a:r>
          <a:r>
            <a:rPr lang="ja-JP" altLang="en-US" sz="1400" b="1" dirty="0"/>
            <a:t>り</a:t>
          </a:r>
          <a:endParaRPr kumimoji="1" lang="ja-JP" altLang="en-US"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0.59251</cdr:x>
      <cdr:y>0.18779</cdr:y>
    </cdr:from>
    <cdr:to>
      <cdr:x>0.80569</cdr:x>
      <cdr:y>0.5</cdr:y>
    </cdr:to>
    <cdr:cxnSp macro="">
      <cdr:nvCxnSpPr>
        <cdr:cNvPr id="2" name="カギ線コネクタ 1">
          <a:extLst xmlns:a="http://schemas.openxmlformats.org/drawingml/2006/main">
            <a:ext uri="{FF2B5EF4-FFF2-40B4-BE49-F238E27FC236}">
              <a16:creationId xmlns="" xmlns:a16="http://schemas.microsoft.com/office/drawing/2014/main" id="{499434A0-6FF6-43A9-AA2B-8BAFA5DC18C1}"/>
            </a:ext>
          </a:extLst>
        </cdr:cNvPr>
        <cdr:cNvCxnSpPr/>
      </cdr:nvCxnSpPr>
      <cdr:spPr>
        <a:xfrm xmlns:a="http://schemas.openxmlformats.org/drawingml/2006/main" rot="5400000" flipH="1" flipV="1">
          <a:off x="3451483" y="762529"/>
          <a:ext cx="1257045" cy="1244132"/>
        </a:xfrm>
        <a:prstGeom xmlns:a="http://schemas.openxmlformats.org/drawingml/2006/main" prst="bentConnector3">
          <a:avLst>
            <a:gd name="adj1" fmla="val 108781"/>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0.67924</cdr:x>
      <cdr:y>0.08543</cdr:y>
    </cdr:from>
    <cdr:to>
      <cdr:x>0.73425</cdr:x>
      <cdr:y>0.1419</cdr:y>
    </cdr:to>
    <cdr:sp macro="" textlink="">
      <cdr:nvSpPr>
        <cdr:cNvPr id="61" name="テキスト ボックス 60"/>
        <cdr:cNvSpPr txBox="1"/>
      </cdr:nvSpPr>
      <cdr:spPr>
        <a:xfrm xmlns:a="http://schemas.openxmlformats.org/drawingml/2006/main">
          <a:off x="3964087" y="343968"/>
          <a:ext cx="321043" cy="2273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dirty="0">
              <a:solidFill>
                <a:srgbClr val="FF0000"/>
              </a:solidFill>
              <a:latin typeface="Times New Roman" panose="02020603050405020304" pitchFamily="18" charset="0"/>
              <a:cs typeface="Times New Roman" panose="02020603050405020304" pitchFamily="18" charset="0"/>
            </a:rPr>
            <a:t>*</a:t>
          </a:r>
          <a:endParaRPr lang="ja-JP" altLang="en-US" sz="28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0.55511</cdr:x>
      <cdr:y>0.03124</cdr:y>
    </cdr:from>
    <cdr:to>
      <cdr:x>0.65028</cdr:x>
      <cdr:y>0.08662</cdr:y>
    </cdr:to>
    <cdr:sp macro="" textlink="">
      <cdr:nvSpPr>
        <cdr:cNvPr id="6" name="テキスト ボックス 23"/>
        <cdr:cNvSpPr txBox="1"/>
      </cdr:nvSpPr>
      <cdr:spPr>
        <a:xfrm xmlns:a="http://schemas.openxmlformats.org/drawingml/2006/main">
          <a:off x="3239656" y="125777"/>
          <a:ext cx="555420" cy="2229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dirty="0">
              <a:solidFill>
                <a:srgbClr val="FF0000"/>
              </a:solidFill>
              <a:latin typeface="Times New Roman" panose="02020603050405020304" pitchFamily="18" charset="0"/>
              <a:cs typeface="Times New Roman" panose="02020603050405020304" pitchFamily="18" charset="0"/>
            </a:rPr>
            <a:t>**</a:t>
          </a:r>
          <a:endParaRPr lang="ja-JP" altLang="en-US" sz="28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0.36148</cdr:x>
      <cdr:y>0.1153</cdr:y>
    </cdr:from>
    <cdr:to>
      <cdr:x>0.82598</cdr:x>
      <cdr:y>0.56783</cdr:y>
    </cdr:to>
    <cdr:grpSp>
      <cdr:nvGrpSpPr>
        <cdr:cNvPr id="37" name="グループ化 36">
          <a:extLst xmlns:a="http://schemas.openxmlformats.org/drawingml/2006/main">
            <a:ext uri="{FF2B5EF4-FFF2-40B4-BE49-F238E27FC236}">
              <a16:creationId xmlns="" xmlns:a16="http://schemas.microsoft.com/office/drawing/2014/main" id="{B6F1870F-BE1D-4D05-867A-CA4FB6BC0975}"/>
            </a:ext>
          </a:extLst>
        </cdr:cNvPr>
        <cdr:cNvGrpSpPr/>
      </cdr:nvGrpSpPr>
      <cdr:grpSpPr>
        <a:xfrm xmlns:a="http://schemas.openxmlformats.org/drawingml/2006/main">
          <a:off x="2109628" y="464225"/>
          <a:ext cx="2710861" cy="1821991"/>
          <a:chOff x="2287755" y="473535"/>
          <a:chExt cx="3045854" cy="1859740"/>
        </a:xfrm>
      </cdr:grpSpPr>
      <cdr:cxnSp macro="">
        <cdr:nvCxnSpPr>
          <cdr:cNvPr id="18" name="直線コネクタ 17">
            <a:extLst xmlns:a="http://schemas.openxmlformats.org/drawingml/2006/main">
              <a:ext uri="{FF2B5EF4-FFF2-40B4-BE49-F238E27FC236}">
                <a16:creationId xmlns="" xmlns:a16="http://schemas.microsoft.com/office/drawing/2014/main" id="{647C0C76-D240-428E-8C5D-38263FD573E7}"/>
              </a:ext>
            </a:extLst>
          </cdr:cNvPr>
          <cdr:cNvCxnSpPr/>
        </cdr:nvCxnSpPr>
        <cdr:spPr>
          <a:xfrm xmlns:a="http://schemas.openxmlformats.org/drawingml/2006/main" flipV="1">
            <a:off x="2294194" y="481908"/>
            <a:ext cx="0" cy="1851367"/>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34" name="直線コネクタ 33">
            <a:extLst xmlns:a="http://schemas.openxmlformats.org/drawingml/2006/main">
              <a:ext uri="{FF2B5EF4-FFF2-40B4-BE49-F238E27FC236}">
                <a16:creationId xmlns="" xmlns:a16="http://schemas.microsoft.com/office/drawing/2014/main" id="{F4B04502-451A-4140-94D9-C86AB5A783ED}"/>
              </a:ext>
            </a:extLst>
          </cdr:cNvPr>
          <cdr:cNvCxnSpPr/>
        </cdr:nvCxnSpPr>
        <cdr:spPr>
          <a:xfrm xmlns:a="http://schemas.openxmlformats.org/drawingml/2006/main">
            <a:off x="2287755" y="473535"/>
            <a:ext cx="3045854" cy="0"/>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36" name="直線コネクタ 35">
            <a:extLst xmlns:a="http://schemas.openxmlformats.org/drawingml/2006/main">
              <a:ext uri="{FF2B5EF4-FFF2-40B4-BE49-F238E27FC236}">
                <a16:creationId xmlns="" xmlns:a16="http://schemas.microsoft.com/office/drawing/2014/main" id="{11790F30-B836-4F43-B984-97D4857C464C}"/>
              </a:ext>
            </a:extLst>
          </cdr:cNvPr>
          <cdr:cNvCxnSpPr/>
        </cdr:nvCxnSpPr>
        <cdr:spPr>
          <a:xfrm xmlns:a="http://schemas.openxmlformats.org/drawingml/2006/main">
            <a:off x="5333609" y="481907"/>
            <a:ext cx="0" cy="299257"/>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userShapes>
</file>

<file path=ppt/drawings/drawing6.xml><?xml version="1.0" encoding="utf-8"?>
<c:userShapes xmlns:c="http://schemas.openxmlformats.org/drawingml/2006/chart">
  <cdr:relSizeAnchor xmlns:cdr="http://schemas.openxmlformats.org/drawingml/2006/chartDrawing">
    <cdr:from>
      <cdr:x>0.25749</cdr:x>
      <cdr:y>0.06341</cdr:y>
    </cdr:from>
    <cdr:to>
      <cdr:x>0.74998</cdr:x>
      <cdr:y>0.43935</cdr:y>
    </cdr:to>
    <cdr:grpSp>
      <cdr:nvGrpSpPr>
        <cdr:cNvPr id="2" name="グループ化 1"/>
        <cdr:cNvGrpSpPr/>
      </cdr:nvGrpSpPr>
      <cdr:grpSpPr>
        <a:xfrm xmlns:a="http://schemas.openxmlformats.org/drawingml/2006/main">
          <a:off x="1372158" y="255609"/>
          <a:ext cx="2624467" cy="1515434"/>
          <a:chOff x="1372158" y="370454"/>
          <a:chExt cx="2624467" cy="1641243"/>
        </a:xfrm>
      </cdr:grpSpPr>
      <cdr:cxnSp macro="">
        <cdr:nvCxnSpPr>
          <cdr:cNvPr id="20" name="直線コネクタ 19">
            <a:extLst xmlns:a="http://schemas.openxmlformats.org/drawingml/2006/main">
              <a:ext uri="{FF2B5EF4-FFF2-40B4-BE49-F238E27FC236}">
                <a16:creationId xmlns="" xmlns:a16="http://schemas.microsoft.com/office/drawing/2014/main" id="{15EE083C-9424-4497-9454-524ABABC496A}"/>
              </a:ext>
            </a:extLst>
          </cdr:cNvPr>
          <cdr:cNvCxnSpPr/>
        </cdr:nvCxnSpPr>
        <cdr:spPr>
          <a:xfrm xmlns:a="http://schemas.openxmlformats.org/drawingml/2006/main">
            <a:off x="1372158" y="381136"/>
            <a:ext cx="2624467" cy="0"/>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18" name="直線コネクタ 17">
            <a:extLst xmlns:a="http://schemas.openxmlformats.org/drawingml/2006/main">
              <a:ext uri="{FF2B5EF4-FFF2-40B4-BE49-F238E27FC236}">
                <a16:creationId xmlns="" xmlns:a16="http://schemas.microsoft.com/office/drawing/2014/main" id="{A37E696D-4664-4352-AFAE-CCF0905E2B85}"/>
              </a:ext>
            </a:extLst>
          </cdr:cNvPr>
          <cdr:cNvCxnSpPr/>
        </cdr:nvCxnSpPr>
        <cdr:spPr>
          <a:xfrm xmlns:a="http://schemas.openxmlformats.org/drawingml/2006/main" flipV="1">
            <a:off x="1395286" y="381136"/>
            <a:ext cx="0" cy="1630561"/>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24" name="直線コネクタ 23">
            <a:extLst xmlns:a="http://schemas.openxmlformats.org/drawingml/2006/main">
              <a:ext uri="{FF2B5EF4-FFF2-40B4-BE49-F238E27FC236}">
                <a16:creationId xmlns="" xmlns:a16="http://schemas.microsoft.com/office/drawing/2014/main" id="{D75B0351-E202-4912-997E-AF7A9D1AE6CE}"/>
              </a:ext>
            </a:extLst>
          </cdr:cNvPr>
          <cdr:cNvCxnSpPr/>
        </cdr:nvCxnSpPr>
        <cdr:spPr>
          <a:xfrm xmlns:a="http://schemas.openxmlformats.org/drawingml/2006/main">
            <a:off x="3996625" y="370454"/>
            <a:ext cx="0" cy="128389"/>
          </a:xfrm>
          <a:prstGeom xmlns:a="http://schemas.openxmlformats.org/drawingml/2006/main" prst="line">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userShapes>
</file>

<file path=ppt/drawings/drawing7.xml><?xml version="1.0" encoding="utf-8"?>
<c:userShapes xmlns:c="http://schemas.openxmlformats.org/drawingml/2006/chart">
  <cdr:relSizeAnchor xmlns:cdr="http://schemas.openxmlformats.org/drawingml/2006/chartDrawing">
    <cdr:from>
      <cdr:x>0.00708</cdr:x>
      <cdr:y>0.01457</cdr:y>
    </cdr:from>
    <cdr:to>
      <cdr:x>0.18915</cdr:x>
      <cdr:y>0.33879</cdr:y>
    </cdr:to>
    <cdr:sp macro="" textlink="">
      <cdr:nvSpPr>
        <cdr:cNvPr id="2" name="テキスト ボックス 1"/>
        <cdr:cNvSpPr txBox="1"/>
      </cdr:nvSpPr>
      <cdr:spPr>
        <a:xfrm xmlns:a="http://schemas.openxmlformats.org/drawingml/2006/main">
          <a:off x="50800" y="50800"/>
          <a:ext cx="1306414" cy="11302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ja-JP" altLang="en-US" sz="1400" b="1">
            <a:solidFill>
              <a:srgbClr val="FF0000"/>
            </a:solidFill>
          </a:endParaRPr>
        </a:p>
      </cdr:txBody>
    </cdr:sp>
  </cdr:relSizeAnchor>
  <cdr:relSizeAnchor xmlns:cdr="http://schemas.openxmlformats.org/drawingml/2006/chartDrawing">
    <cdr:from>
      <cdr:x>0.88401</cdr:x>
      <cdr:y>0.32268</cdr:y>
    </cdr:from>
    <cdr:to>
      <cdr:x>0.9763</cdr:x>
      <cdr:y>0.42113</cdr:y>
    </cdr:to>
    <cdr:sp macro="" textlink="">
      <cdr:nvSpPr>
        <cdr:cNvPr id="3" name="テキスト ボックス 2"/>
        <cdr:cNvSpPr txBox="1"/>
      </cdr:nvSpPr>
      <cdr:spPr>
        <a:xfrm xmlns:a="http://schemas.openxmlformats.org/drawingml/2006/main">
          <a:off x="7653612" y="990214"/>
          <a:ext cx="799032" cy="30211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2000" dirty="0"/>
            <a:t>無回答</a:t>
          </a:r>
        </a:p>
      </cdr:txBody>
    </cdr:sp>
  </cdr:relSizeAnchor>
  <cdr:relSizeAnchor xmlns:cdr="http://schemas.openxmlformats.org/drawingml/2006/chartDrawing">
    <cdr:from>
      <cdr:x>0.46158</cdr:x>
      <cdr:y>0.79558</cdr:y>
    </cdr:from>
    <cdr:to>
      <cdr:x>0.55882</cdr:x>
      <cdr:y>0.92596</cdr:y>
    </cdr:to>
    <cdr:sp macro="" textlink="">
      <cdr:nvSpPr>
        <cdr:cNvPr id="5" name="テキスト ボックス 4"/>
        <cdr:cNvSpPr txBox="1"/>
      </cdr:nvSpPr>
      <cdr:spPr>
        <a:xfrm xmlns:a="http://schemas.openxmlformats.org/drawingml/2006/main">
          <a:off x="3996288" y="2441401"/>
          <a:ext cx="841897" cy="4001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en-US" altLang="ja-JP" sz="2000" dirty="0">
              <a:latin typeface="Times New Roman"/>
              <a:cs typeface="Times New Roman"/>
            </a:rPr>
            <a:t>n=216</a:t>
          </a:r>
          <a:endParaRPr kumimoji="1" lang="ja-JP" altLang="en-US" sz="2000" dirty="0">
            <a:latin typeface="Times New Roman"/>
            <a:cs typeface="Times New Roman"/>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0.57322</cdr:x>
      <cdr:y>0.10195</cdr:y>
    </cdr:from>
    <cdr:to>
      <cdr:x>0.82635</cdr:x>
      <cdr:y>0.47006</cdr:y>
    </cdr:to>
    <cdr:cxnSp macro="">
      <cdr:nvCxnSpPr>
        <cdr:cNvPr id="2" name="カギ線コネクタ 1">
          <a:extLst xmlns:a="http://schemas.openxmlformats.org/drawingml/2006/main">
            <a:ext uri="{FF2B5EF4-FFF2-40B4-BE49-F238E27FC236}">
              <a16:creationId xmlns="" xmlns:a16="http://schemas.microsoft.com/office/drawing/2014/main" id="{1FD2FD33-F8F4-4EFB-853B-E3631C90D915}"/>
            </a:ext>
          </a:extLst>
        </cdr:cNvPr>
        <cdr:cNvCxnSpPr/>
      </cdr:nvCxnSpPr>
      <cdr:spPr>
        <a:xfrm xmlns:a="http://schemas.openxmlformats.org/drawingml/2006/main" rot="5400000" flipH="1" flipV="1">
          <a:off x="1315247" y="762846"/>
          <a:ext cx="1457650" cy="739389"/>
        </a:xfrm>
        <a:prstGeom xmlns:a="http://schemas.openxmlformats.org/drawingml/2006/main" prst="bentConnector3">
          <a:avLst>
            <a:gd name="adj1" fmla="val 103506"/>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0.57322</cdr:x>
      <cdr:y>0</cdr:y>
    </cdr:from>
    <cdr:to>
      <cdr:x>0.86136</cdr:x>
      <cdr:y>0.10666</cdr:y>
    </cdr:to>
    <cdr:sp macro="" textlink="">
      <cdr:nvSpPr>
        <cdr:cNvPr id="3" name="テキスト ボックス 6"/>
        <cdr:cNvSpPr txBox="1"/>
      </cdr:nvSpPr>
      <cdr:spPr>
        <a:xfrm xmlns:a="http://schemas.openxmlformats.org/drawingml/2006/main">
          <a:off x="1674378" y="-2597154"/>
          <a:ext cx="841658" cy="4158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dirty="0">
              <a:solidFill>
                <a:srgbClr val="FF0000"/>
              </a:solidFill>
              <a:latin typeface="Times New Roman" panose="02020603050405020304" pitchFamily="18" charset="0"/>
              <a:cs typeface="Times New Roman" panose="02020603050405020304" pitchFamily="18" charset="0"/>
            </a:rPr>
            <a:t>**</a:t>
          </a:r>
          <a:endParaRPr lang="ja-JP" altLang="en-US" sz="28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0.53708</cdr:x>
      <cdr:y>0.17827</cdr:y>
    </cdr:from>
    <cdr:to>
      <cdr:x>0.75709</cdr:x>
      <cdr:y>0.41803</cdr:y>
    </cdr:to>
    <cdr:cxnSp macro="">
      <cdr:nvCxnSpPr>
        <cdr:cNvPr id="2" name="カギ線コネクタ 1">
          <a:extLst xmlns:a="http://schemas.openxmlformats.org/drawingml/2006/main">
            <a:ext uri="{FF2B5EF4-FFF2-40B4-BE49-F238E27FC236}">
              <a16:creationId xmlns="" xmlns:a16="http://schemas.microsoft.com/office/drawing/2014/main" id="{966F6136-AECD-4267-895A-7C6C66336966}"/>
            </a:ext>
          </a:extLst>
        </cdr:cNvPr>
        <cdr:cNvCxnSpPr/>
      </cdr:nvCxnSpPr>
      <cdr:spPr>
        <a:xfrm xmlns:a="http://schemas.openxmlformats.org/drawingml/2006/main" rot="5400000" flipH="1" flipV="1">
          <a:off x="1512817" y="911219"/>
          <a:ext cx="1008529" cy="685800"/>
        </a:xfrm>
        <a:prstGeom xmlns:a="http://schemas.openxmlformats.org/drawingml/2006/main" prst="bentConnector3">
          <a:avLst>
            <a:gd name="adj1" fmla="val 115334"/>
          </a:avLst>
        </a:prstGeom>
        <a:ln xmlns:a="http://schemas.openxmlformats.org/drawingml/2006/main">
          <a:solidFill>
            <a:srgbClr val="FF0000"/>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0.57035</cdr:x>
      <cdr:y>0.05771</cdr:y>
    </cdr:from>
    <cdr:to>
      <cdr:x>0.6478</cdr:x>
      <cdr:y>0.1373</cdr:y>
    </cdr:to>
    <cdr:sp macro="" textlink="">
      <cdr:nvSpPr>
        <cdr:cNvPr id="11" name="テキスト ボックス 10"/>
        <cdr:cNvSpPr txBox="1"/>
      </cdr:nvSpPr>
      <cdr:spPr>
        <a:xfrm xmlns:a="http://schemas.openxmlformats.org/drawingml/2006/main">
          <a:off x="1777896" y="242735"/>
          <a:ext cx="241426" cy="3347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dirty="0">
              <a:solidFill>
                <a:srgbClr val="FF0000"/>
              </a:solidFill>
              <a:latin typeface="Times New Roman" panose="02020603050405020304" pitchFamily="18" charset="0"/>
              <a:cs typeface="Times New Roman" panose="02020603050405020304" pitchFamily="18" charset="0"/>
            </a:rPr>
            <a:t>*</a:t>
          </a:r>
          <a:endParaRPr lang="ja-JP" altLang="en-US" sz="28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2945500" cy="496968"/>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589" y="1"/>
            <a:ext cx="2945499" cy="496968"/>
          </a:xfrm>
          <a:prstGeom prst="rect">
            <a:avLst/>
          </a:prstGeom>
        </p:spPr>
        <p:txBody>
          <a:bodyPr vert="horz" lIns="91426" tIns="45713" rIns="91426" bIns="45713" rtlCol="0"/>
          <a:lstStyle>
            <a:lvl1pPr algn="r">
              <a:defRPr sz="1200"/>
            </a:lvl1pPr>
          </a:lstStyle>
          <a:p>
            <a:fld id="{7E2C5E4C-BFC9-40E6-A0D6-9476A607C454}" type="datetimeFigureOut">
              <a:rPr kumimoji="1" lang="ja-JP" altLang="en-US" smtClean="0"/>
              <a:t>2017/6/23</a:t>
            </a:fld>
            <a:endParaRPr kumimoji="1" lang="ja-JP" altLang="en-US"/>
          </a:p>
        </p:txBody>
      </p:sp>
      <p:sp>
        <p:nvSpPr>
          <p:cNvPr id="4" name="フッター プレースホルダー 3"/>
          <p:cNvSpPr>
            <a:spLocks noGrp="1"/>
          </p:cNvSpPr>
          <p:nvPr>
            <p:ph type="ftr" sz="quarter" idx="2"/>
          </p:nvPr>
        </p:nvSpPr>
        <p:spPr>
          <a:xfrm>
            <a:off x="3" y="9431259"/>
            <a:ext cx="2945500" cy="496968"/>
          </a:xfrm>
          <a:prstGeom prst="rect">
            <a:avLst/>
          </a:prstGeom>
        </p:spPr>
        <p:txBody>
          <a:bodyPr vert="horz" lIns="91426" tIns="45713" rIns="91426"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589" y="9431259"/>
            <a:ext cx="2945499" cy="496968"/>
          </a:xfrm>
          <a:prstGeom prst="rect">
            <a:avLst/>
          </a:prstGeom>
        </p:spPr>
        <p:txBody>
          <a:bodyPr vert="horz" lIns="91426" tIns="45713" rIns="91426" bIns="45713" rtlCol="0" anchor="b"/>
          <a:lstStyle>
            <a:lvl1pPr algn="r">
              <a:defRPr sz="1200"/>
            </a:lvl1pPr>
          </a:lstStyle>
          <a:p>
            <a:fld id="{B35E25EC-0CD9-4CDA-8873-2A0EF7ACFB86}" type="slidenum">
              <a:rPr kumimoji="1" lang="ja-JP" altLang="en-US" smtClean="0"/>
              <a:t>‹#›</a:t>
            </a:fld>
            <a:endParaRPr kumimoji="1" lang="ja-JP" altLang="en-US"/>
          </a:p>
        </p:txBody>
      </p:sp>
    </p:spTree>
    <p:extLst>
      <p:ext uri="{BB962C8B-B14F-4D97-AF65-F5344CB8AC3E}">
        <p14:creationId xmlns:p14="http://schemas.microsoft.com/office/powerpoint/2010/main" val="745083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3" y="1"/>
            <a:ext cx="2945500" cy="496968"/>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eaLnBrk="1" hangingPunct="1">
              <a:defRPr sz="1200">
                <a:latin typeface="Arial" charset="0"/>
              </a:defRPr>
            </a:lvl1pPr>
          </a:lstStyle>
          <a:p>
            <a:pPr>
              <a:defRPr/>
            </a:pPr>
            <a:endParaRPr lang="en-US" altLang="ja-JP"/>
          </a:p>
        </p:txBody>
      </p:sp>
      <p:sp>
        <p:nvSpPr>
          <p:cNvPr id="29699" name="Rectangle 3"/>
          <p:cNvSpPr>
            <a:spLocks noGrp="1" noChangeArrowheads="1"/>
          </p:cNvSpPr>
          <p:nvPr>
            <p:ph type="dt" idx="1"/>
          </p:nvPr>
        </p:nvSpPr>
        <p:spPr bwMode="auto">
          <a:xfrm>
            <a:off x="3850589" y="1"/>
            <a:ext cx="2945499" cy="496968"/>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lvl1pPr algn="r" eaLnBrk="1" hangingPunct="1">
              <a:defRPr sz="1200">
                <a:latin typeface="Arial" charset="0"/>
              </a:defRPr>
            </a:lvl1pPr>
          </a:lstStyle>
          <a:p>
            <a:pPr>
              <a:defRPr/>
            </a:pPr>
            <a:endParaRPr lang="en-US" altLang="ja-JP"/>
          </a:p>
        </p:txBody>
      </p:sp>
      <p:sp>
        <p:nvSpPr>
          <p:cNvPr id="273412" name="Rectangle 4"/>
          <p:cNvSpPr>
            <a:spLocks noGrp="1" noRot="1" noChangeAspect="1" noChangeArrowheads="1" noTextEdit="1"/>
          </p:cNvSpPr>
          <p:nvPr>
            <p:ph type="sldImg" idx="2"/>
          </p:nvPr>
        </p:nvSpPr>
        <p:spPr bwMode="auto">
          <a:xfrm>
            <a:off x="914400" y="744538"/>
            <a:ext cx="4968875" cy="3725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679609" y="4715631"/>
            <a:ext cx="5438459" cy="4467938"/>
          </a:xfrm>
          <a:prstGeom prst="rect">
            <a:avLst/>
          </a:prstGeom>
          <a:noFill/>
          <a:ln w="9525">
            <a:noFill/>
            <a:miter lim="800000"/>
            <a:headEnd/>
            <a:tailEnd/>
          </a:ln>
          <a:effectLst/>
        </p:spPr>
        <p:txBody>
          <a:bodyPr vert="horz" wrap="square" lIns="91426" tIns="45713" rIns="91426" bIns="4571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9702" name="Rectangle 6"/>
          <p:cNvSpPr>
            <a:spLocks noGrp="1" noChangeArrowheads="1"/>
          </p:cNvSpPr>
          <p:nvPr>
            <p:ph type="ftr" sz="quarter" idx="4"/>
          </p:nvPr>
        </p:nvSpPr>
        <p:spPr bwMode="auto">
          <a:xfrm>
            <a:off x="3" y="9429672"/>
            <a:ext cx="2945500" cy="496967"/>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eaLnBrk="1" hangingPunct="1">
              <a:defRPr sz="1200">
                <a:latin typeface="Arial" charset="0"/>
              </a:defRPr>
            </a:lvl1pPr>
          </a:lstStyle>
          <a:p>
            <a:pPr>
              <a:defRPr/>
            </a:pPr>
            <a:endParaRPr lang="en-US" altLang="ja-JP"/>
          </a:p>
        </p:txBody>
      </p:sp>
      <p:sp>
        <p:nvSpPr>
          <p:cNvPr id="29703" name="Rectangle 7"/>
          <p:cNvSpPr>
            <a:spLocks noGrp="1" noChangeArrowheads="1"/>
          </p:cNvSpPr>
          <p:nvPr>
            <p:ph type="sldNum" sz="quarter" idx="5"/>
          </p:nvPr>
        </p:nvSpPr>
        <p:spPr bwMode="auto">
          <a:xfrm>
            <a:off x="3850589" y="9429672"/>
            <a:ext cx="2945499" cy="496967"/>
          </a:xfrm>
          <a:prstGeom prst="rect">
            <a:avLst/>
          </a:prstGeom>
          <a:noFill/>
          <a:ln w="9525">
            <a:noFill/>
            <a:miter lim="800000"/>
            <a:headEnd/>
            <a:tailEnd/>
          </a:ln>
          <a:effectLst/>
        </p:spPr>
        <p:txBody>
          <a:bodyPr vert="horz" wrap="square" lIns="91426" tIns="45713" rIns="91426" bIns="45713" numCol="1" anchor="b" anchorCtr="0" compatLnSpc="1">
            <a:prstTxWarp prst="textNoShape">
              <a:avLst/>
            </a:prstTxWarp>
          </a:bodyPr>
          <a:lstStyle>
            <a:lvl1pPr algn="r" eaLnBrk="1" hangingPunct="1">
              <a:defRPr sz="1200"/>
            </a:lvl1pPr>
          </a:lstStyle>
          <a:p>
            <a:pPr>
              <a:defRPr/>
            </a:pPr>
            <a:fld id="{44CBF867-DCAE-4CBE-B526-D6D21A9E19B2}" type="slidenum">
              <a:rPr lang="en-US" altLang="ja-JP"/>
              <a:pPr>
                <a:defRPr/>
              </a:pPr>
              <a:t>‹#›</a:t>
            </a:fld>
            <a:endParaRPr lang="en-US" altLang="ja-JP"/>
          </a:p>
        </p:txBody>
      </p:sp>
    </p:spTree>
    <p:extLst>
      <p:ext uri="{BB962C8B-B14F-4D97-AF65-F5344CB8AC3E}">
        <p14:creationId xmlns:p14="http://schemas.microsoft.com/office/powerpoint/2010/main" val="11481139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4025"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1225"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68425"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5625"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5344" algn="l" defTabSz="914137" rtl="0" eaLnBrk="1" latinLnBrk="0" hangingPunct="1">
      <a:defRPr kumimoji="1" sz="1200" kern="1200">
        <a:solidFill>
          <a:schemeClr val="tx1"/>
        </a:solidFill>
        <a:latin typeface="+mn-lt"/>
        <a:ea typeface="+mn-ea"/>
        <a:cs typeface="+mn-cs"/>
      </a:defRPr>
    </a:lvl6pPr>
    <a:lvl7pPr marL="2742415" algn="l" defTabSz="914137" rtl="0" eaLnBrk="1" latinLnBrk="0" hangingPunct="1">
      <a:defRPr kumimoji="1" sz="1200" kern="1200">
        <a:solidFill>
          <a:schemeClr val="tx1"/>
        </a:solidFill>
        <a:latin typeface="+mn-lt"/>
        <a:ea typeface="+mn-ea"/>
        <a:cs typeface="+mn-cs"/>
      </a:defRPr>
    </a:lvl7pPr>
    <a:lvl8pPr marL="3199484" algn="l" defTabSz="914137" rtl="0" eaLnBrk="1" latinLnBrk="0" hangingPunct="1">
      <a:defRPr kumimoji="1" sz="1200" kern="1200">
        <a:solidFill>
          <a:schemeClr val="tx1"/>
        </a:solidFill>
        <a:latin typeface="+mn-lt"/>
        <a:ea typeface="+mn-ea"/>
        <a:cs typeface="+mn-cs"/>
      </a:defRPr>
    </a:lvl8pPr>
    <a:lvl9pPr marL="3656552" algn="l" defTabSz="914137"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53942">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36" indent="-285706" defTabSz="95394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26" indent="-228565" defTabSz="95394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56" indent="-228565" defTabSz="95394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086" indent="-228565" defTabSz="95394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216" indent="-228565" defTabSz="95394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347" indent="-228565" defTabSz="95394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477" indent="-228565" defTabSz="95394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607" indent="-228565" defTabSz="95394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DA342C8-63D2-4E5E-BD37-E76A68B5516C}" type="slidenum">
              <a:rPr lang="en-US" altLang="ja-JP" sz="130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xfrm>
            <a:off x="708192" y="4861703"/>
            <a:ext cx="5684577" cy="4607662"/>
          </a:xfrm>
          <a:noFill/>
        </p:spPr>
        <p:txBody>
          <a:bodyPr/>
          <a:lstStyle/>
          <a:p>
            <a:pPr eaLnBrk="1" hangingPunct="1"/>
            <a:r>
              <a:rPr lang="en-US" altLang="ja-JP"/>
              <a:t>My title is “”.</a:t>
            </a:r>
          </a:p>
        </p:txBody>
      </p:sp>
    </p:spTree>
    <p:extLst>
      <p:ext uri="{BB962C8B-B14F-4D97-AF65-F5344CB8AC3E}">
        <p14:creationId xmlns:p14="http://schemas.microsoft.com/office/powerpoint/2010/main" val="2600887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日本の１年間の再配達による影響をしょうかい</a:t>
            </a:r>
            <a:endParaRPr lang="en-US" altLang="ja-JP" dirty="0">
              <a:latin typeface="Arial" panose="020B0604020202020204" pitchFamily="34" charset="0"/>
            </a:endParaRPr>
          </a:p>
          <a:p>
            <a:pPr eaLnBrk="1" hangingPunct="1"/>
            <a:r>
              <a:rPr lang="en-US" altLang="ja-JP" dirty="0">
                <a:latin typeface="Arial" panose="020B0604020202020204" pitchFamily="34" charset="0"/>
              </a:rPr>
              <a:t>①</a:t>
            </a:r>
            <a:r>
              <a:rPr lang="ja-JP" altLang="en-US" dirty="0">
                <a:latin typeface="Arial" panose="020B0604020202020204" pitchFamily="34" charset="0"/>
              </a:rPr>
              <a:t>まず宅配にはトラックとか車が必須</a:t>
            </a:r>
            <a:endParaRPr lang="en-US" altLang="ja-JP" dirty="0">
              <a:latin typeface="Arial" panose="020B0604020202020204" pitchFamily="34" charset="0"/>
            </a:endParaRPr>
          </a:p>
          <a:p>
            <a:pPr eaLnBrk="1" hangingPunct="1"/>
            <a:r>
              <a:rPr lang="ja-JP" altLang="en-US" dirty="0">
                <a:latin typeface="Arial" panose="020B0604020202020204" pitchFamily="34" charset="0"/>
              </a:rPr>
              <a:t>その車から排出される二酸化炭素など</a:t>
            </a:r>
            <a:endParaRPr lang="en-US" altLang="ja-JP" dirty="0">
              <a:latin typeface="Arial" panose="020B0604020202020204" pitchFamily="34" charset="0"/>
            </a:endParaRPr>
          </a:p>
          <a:p>
            <a:pPr eaLnBrk="1" hangingPunct="1"/>
            <a:r>
              <a:rPr lang="ja-JP" altLang="en-US" dirty="0">
                <a:latin typeface="Arial" panose="020B0604020202020204" pitchFamily="34" charset="0"/>
              </a:rPr>
              <a:t>再配達によりでる二酸化炭素は</a:t>
            </a:r>
            <a:endParaRPr lang="en-US" altLang="ja-JP" dirty="0">
              <a:latin typeface="Arial" panose="020B0604020202020204" pitchFamily="34" charset="0"/>
            </a:endParaRPr>
          </a:p>
          <a:p>
            <a:pPr eaLnBrk="1" hangingPunct="1"/>
            <a:r>
              <a:rPr lang="en-US" altLang="ja-JP" dirty="0">
                <a:latin typeface="Arial" panose="020B0604020202020204" pitchFamily="34" charset="0"/>
              </a:rPr>
              <a:t>②</a:t>
            </a:r>
            <a:r>
              <a:rPr lang="ja-JP" altLang="en-US" dirty="0">
                <a:latin typeface="Arial" panose="020B0604020202020204" pitchFamily="34" charset="0"/>
              </a:rPr>
              <a:t>４２万</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これは</a:t>
            </a:r>
            <a:r>
              <a:rPr lang="en-US" altLang="ja-JP" dirty="0">
                <a:latin typeface="Arial" panose="020B0604020202020204" pitchFamily="34" charset="0"/>
              </a:rPr>
              <a:t>④</a:t>
            </a:r>
            <a:r>
              <a:rPr lang="ja-JP" altLang="en-US" dirty="0">
                <a:latin typeface="Arial" panose="020B0604020202020204" pitchFamily="34" charset="0"/>
              </a:rPr>
              <a:t>スギ１億</a:t>
            </a:r>
            <a:r>
              <a:rPr lang="en-US" altLang="ja-JP" dirty="0">
                <a:latin typeface="Arial" panose="020B0604020202020204" pitchFamily="34" charset="0"/>
              </a:rPr>
              <a:t>7400</a:t>
            </a:r>
            <a:r>
              <a:rPr lang="ja-JP" altLang="en-US" dirty="0">
                <a:latin typeface="Arial" panose="020B0604020202020204" pitchFamily="34" charset="0"/>
              </a:rPr>
              <a:t>万本が１年に吸収する量（もっと想像しやすい例あればそれも言う）</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en-US" altLang="ja-JP" dirty="0">
                <a:latin typeface="Arial" panose="020B0604020202020204" pitchFamily="34" charset="0"/>
              </a:rPr>
              <a:t>⑤</a:t>
            </a:r>
            <a:r>
              <a:rPr lang="ja-JP" altLang="en-US" dirty="0">
                <a:latin typeface="Arial" panose="020B0604020202020204" pitchFamily="34" charset="0"/>
              </a:rPr>
              <a:t>次に費やされる時間を労働力に換算すると</a:t>
            </a:r>
            <a:endParaRPr lang="en-US" altLang="ja-JP" dirty="0">
              <a:latin typeface="Arial" panose="020B0604020202020204" pitchFamily="34" charset="0"/>
            </a:endParaRPr>
          </a:p>
          <a:p>
            <a:pPr eaLnBrk="1" hangingPunct="1"/>
            <a:r>
              <a:rPr lang="en-US" altLang="ja-JP" dirty="0">
                <a:latin typeface="Arial" panose="020B0604020202020204" pitchFamily="34" charset="0"/>
              </a:rPr>
              <a:t>⑥</a:t>
            </a:r>
            <a:r>
              <a:rPr lang="ja-JP" altLang="en-US" dirty="0">
                <a:latin typeface="Arial" panose="020B0604020202020204" pitchFamily="34" charset="0"/>
              </a:rPr>
              <a:t>９万人分</a:t>
            </a:r>
            <a:endParaRPr lang="en-US" altLang="ja-JP" dirty="0">
              <a:latin typeface="Arial" panose="020B0604020202020204" pitchFamily="34" charset="0"/>
            </a:endParaRPr>
          </a:p>
          <a:p>
            <a:pPr eaLnBrk="1" hangingPunct="1"/>
            <a:r>
              <a:rPr lang="en-US" altLang="ja-JP" dirty="0">
                <a:latin typeface="Arial" panose="020B0604020202020204" pitchFamily="34" charset="0"/>
              </a:rPr>
              <a:t>⑦</a:t>
            </a:r>
            <a:r>
              <a:rPr lang="ja-JP" altLang="en-US" dirty="0">
                <a:latin typeface="Arial" panose="020B0604020202020204" pitchFamily="34" charset="0"/>
              </a:rPr>
              <a:t>従業員も過酷な状況で働いている、？</a:t>
            </a:r>
            <a:endParaRPr lang="en-US" altLang="ja-JP" dirty="0">
              <a:latin typeface="Arial" panose="020B0604020202020204" pitchFamily="34" charset="0"/>
            </a:endParaRPr>
          </a:p>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10</a:t>
            </a:fld>
            <a:endParaRPr lang="en-US" altLang="ja-JP">
              <a:solidFill>
                <a:srgbClr val="000000"/>
              </a:solidFill>
            </a:endParaRPr>
          </a:p>
        </p:txBody>
      </p:sp>
    </p:spTree>
    <p:extLst>
      <p:ext uri="{BB962C8B-B14F-4D97-AF65-F5344CB8AC3E}">
        <p14:creationId xmlns:p14="http://schemas.microsoft.com/office/powerpoint/2010/main" val="19982786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105</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今回調査対象はヤマトに絞った</a:t>
            </a:r>
            <a:endParaRPr lang="en-US" altLang="ja-JP" dirty="0">
              <a:latin typeface="Arial" panose="020B0604020202020204" pitchFamily="34" charset="0"/>
            </a:endParaRPr>
          </a:p>
          <a:p>
            <a:pPr eaLnBrk="1" hangingPunct="1"/>
            <a:r>
              <a:rPr lang="ja-JP" altLang="en-US" dirty="0">
                <a:latin typeface="Arial" panose="020B0604020202020204" pitchFamily="34" charset="0"/>
              </a:rPr>
              <a:t>その理由を説明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表からわかるように</a:t>
            </a:r>
            <a:r>
              <a:rPr lang="en-US" altLang="ja-JP" dirty="0">
                <a:latin typeface="Arial" panose="020B0604020202020204" pitchFamily="34" charset="0"/>
              </a:rPr>
              <a:t>①</a:t>
            </a:r>
            <a:r>
              <a:rPr lang="ja-JP" altLang="en-US" dirty="0">
                <a:latin typeface="Arial" panose="020B0604020202020204" pitchFamily="34" charset="0"/>
              </a:rPr>
              <a:t>ヤマトと佐川の二社で</a:t>
            </a:r>
            <a:r>
              <a:rPr lang="ja-JP" altLang="ja-JP" dirty="0">
                <a:latin typeface="Arial" panose="020B0604020202020204" pitchFamily="34" charset="0"/>
              </a:rPr>
              <a:t>7</a:t>
            </a:r>
            <a:r>
              <a:rPr lang="en-US" altLang="ja-JP" dirty="0">
                <a:latin typeface="Arial" panose="020B0604020202020204" pitchFamily="34" charset="0"/>
              </a:rPr>
              <a:t>9</a:t>
            </a:r>
            <a:r>
              <a:rPr lang="ja-JP" altLang="en-US" dirty="0">
                <a:latin typeface="Arial" panose="020B0604020202020204" pitchFamily="34" charset="0"/>
              </a:rPr>
              <a:t>％。ぶっちぎり</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a:t>
            </a:r>
            <a:r>
              <a:rPr lang="en-US" altLang="ja-JP" dirty="0">
                <a:latin typeface="Arial" panose="020B0604020202020204" pitchFamily="34" charset="0"/>
              </a:rPr>
              <a:t>②</a:t>
            </a:r>
            <a:r>
              <a:rPr lang="ja-JP" altLang="en-US" dirty="0">
                <a:latin typeface="Arial" panose="020B0604020202020204" pitchFamily="34" charset="0"/>
              </a:rPr>
              <a:t>ヤマトと佐川の二社に絞られた</a:t>
            </a:r>
            <a:endParaRPr lang="en-US" altLang="ja-JP" dirty="0">
              <a:latin typeface="Arial" panose="020B0604020202020204" pitchFamily="34" charset="0"/>
            </a:endParaRPr>
          </a:p>
          <a:p>
            <a:pPr eaLnBrk="1" hangingPunct="1"/>
            <a:r>
              <a:rPr lang="ja-JP" altLang="en-US" dirty="0">
                <a:latin typeface="Arial" panose="020B0604020202020204" pitchFamily="34" charset="0"/>
              </a:rPr>
              <a:t>調べてみると</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ヤマトは企業消費者間とりひきの</a:t>
            </a:r>
            <a:r>
              <a:rPr lang="en-US" altLang="ja-JP" dirty="0">
                <a:latin typeface="Arial" panose="020B0604020202020204" pitchFamily="34" charset="0"/>
              </a:rPr>
              <a:t>B to C</a:t>
            </a:r>
          </a:p>
          <a:p>
            <a:pPr eaLnBrk="1" hangingPunct="1"/>
            <a:r>
              <a:rPr lang="en-US" altLang="ja-JP" dirty="0">
                <a:latin typeface="Arial" panose="020B0604020202020204" pitchFamily="34" charset="0"/>
              </a:rPr>
              <a:t>④</a:t>
            </a:r>
            <a:r>
              <a:rPr lang="ja-JP" altLang="en-US" dirty="0">
                <a:latin typeface="Arial" panose="020B0604020202020204" pitchFamily="34" charset="0"/>
              </a:rPr>
              <a:t>佐川は企業企業間とりひきの</a:t>
            </a:r>
            <a:r>
              <a:rPr lang="en-US" altLang="ja-JP" dirty="0">
                <a:latin typeface="Arial" panose="020B0604020202020204" pitchFamily="34" charset="0"/>
              </a:rPr>
              <a:t>B to B</a:t>
            </a:r>
            <a:r>
              <a:rPr lang="en-US" altLang="ja-JP" baseline="0" dirty="0">
                <a:latin typeface="Arial" panose="020B0604020202020204" pitchFamily="34" charset="0"/>
              </a:rPr>
              <a:t> </a:t>
            </a:r>
            <a:r>
              <a:rPr lang="ja-JP" altLang="en-US" baseline="0" dirty="0">
                <a:latin typeface="Arial" panose="020B0604020202020204" pitchFamily="34" charset="0"/>
              </a:rPr>
              <a:t>に力をいれていることがわかったため</a:t>
            </a:r>
            <a:endParaRPr lang="en-US" altLang="ja-JP" baseline="0" dirty="0">
              <a:latin typeface="Arial" panose="020B0604020202020204" pitchFamily="34" charset="0"/>
            </a:endParaRPr>
          </a:p>
          <a:p>
            <a:pPr eaLnBrk="1" hangingPunct="1"/>
            <a:r>
              <a:rPr lang="ja-JP" altLang="en-US" baseline="0" dirty="0">
                <a:latin typeface="Arial" panose="020B0604020202020204" pitchFamily="34" charset="0"/>
              </a:rPr>
              <a:t>より消費者、筑波大生に身近であるといえる</a:t>
            </a:r>
            <a:endParaRPr lang="en-US" altLang="ja-JP" baseline="0" dirty="0">
              <a:latin typeface="Arial" panose="020B0604020202020204" pitchFamily="34" charset="0"/>
            </a:endParaRPr>
          </a:p>
          <a:p>
            <a:pPr eaLnBrk="1" hangingPunct="1"/>
            <a:r>
              <a:rPr lang="en-US" altLang="ja-JP" baseline="0" dirty="0">
                <a:latin typeface="Arial" panose="020B0604020202020204" pitchFamily="34" charset="0"/>
              </a:rPr>
              <a:t>⑤</a:t>
            </a:r>
            <a:r>
              <a:rPr lang="ja-JP" altLang="en-US" baseline="0" dirty="0">
                <a:latin typeface="Arial" panose="020B0604020202020204" pitchFamily="34" charset="0"/>
              </a:rPr>
              <a:t>やまとに決定</a:t>
            </a:r>
            <a:endParaRPr lang="en-US" altLang="ja-JP" baseline="0"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0197827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106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いいかんじによむ</a:t>
            </a:r>
            <a:endParaRPr lang="en-US" altLang="ja-JP" dirty="0">
              <a:latin typeface="Arial" panose="020B0604020202020204" pitchFamily="34" charset="0"/>
            </a:endParaRPr>
          </a:p>
        </p:txBody>
      </p:sp>
    </p:spTree>
    <p:extLst>
      <p:ext uri="{BB962C8B-B14F-4D97-AF65-F5344CB8AC3E}">
        <p14:creationId xmlns:p14="http://schemas.microsoft.com/office/powerpoint/2010/main" val="17633153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107</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8132038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108</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7389475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109</a:t>
            </a:fld>
            <a:endParaRPr lang="en-US" altLang="ja-JP">
              <a:solidFill>
                <a:srgbClr val="000000"/>
              </a:solidFill>
            </a:endParaRPr>
          </a:p>
        </p:txBody>
      </p:sp>
    </p:spTree>
    <p:extLst>
      <p:ext uri="{BB962C8B-B14F-4D97-AF65-F5344CB8AC3E}">
        <p14:creationId xmlns:p14="http://schemas.microsoft.com/office/powerpoint/2010/main" val="826581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110</a:t>
            </a:fld>
            <a:endParaRPr lang="en-US" altLang="ja-JP">
              <a:solidFill>
                <a:srgbClr val="000000"/>
              </a:solidFill>
            </a:endParaRPr>
          </a:p>
        </p:txBody>
      </p:sp>
    </p:spTree>
    <p:extLst>
      <p:ext uri="{BB962C8B-B14F-4D97-AF65-F5344CB8AC3E}">
        <p14:creationId xmlns:p14="http://schemas.microsoft.com/office/powerpoint/2010/main" val="31167047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111</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184627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112</a:t>
            </a:fld>
            <a:endParaRPr lang="en-US" altLang="ja-JP">
              <a:solidFill>
                <a:srgbClr val="000000"/>
              </a:solidFill>
            </a:endParaRPr>
          </a:p>
        </p:txBody>
      </p:sp>
    </p:spTree>
    <p:extLst>
      <p:ext uri="{BB962C8B-B14F-4D97-AF65-F5344CB8AC3E}">
        <p14:creationId xmlns:p14="http://schemas.microsoft.com/office/powerpoint/2010/main" val="1365384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113</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9818660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114</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349656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11</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いいかんじによむ</a:t>
            </a:r>
            <a:endParaRPr lang="en-US" altLang="ja-JP" dirty="0">
              <a:latin typeface="Arial" panose="020B0604020202020204" pitchFamily="34" charset="0"/>
            </a:endParaRPr>
          </a:p>
        </p:txBody>
      </p:sp>
    </p:spTree>
    <p:extLst>
      <p:ext uri="{BB962C8B-B14F-4D97-AF65-F5344CB8AC3E}">
        <p14:creationId xmlns:p14="http://schemas.microsoft.com/office/powerpoint/2010/main" val="217586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a:defRPr/>
            </a:pPr>
            <a:fld id="{E16374F2-237A-4E7D-9FB1-AE910837D3FD}" type="slidenum">
              <a:rPr lang="en-US" altLang="ja-JP">
                <a:solidFill>
                  <a:srgbClr val="000000"/>
                </a:solidFill>
              </a:rPr>
              <a:pPr defTabSz="914261">
                <a:defRPr/>
              </a:pPr>
              <a:t>12</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48332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xfrm>
            <a:off x="-658813" y="1670050"/>
            <a:ext cx="6011863" cy="4508500"/>
          </a:xfrm>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これからやるべきことはこのフローチャートの色がついてる部分</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まずはインタビュー調査、アンケートの分析から</a:t>
            </a:r>
            <a:endParaRPr lang="en-US" altLang="ja-JP" dirty="0">
              <a:latin typeface="Arial" panose="020B0604020202020204" pitchFamily="34" charset="0"/>
            </a:endParaRPr>
          </a:p>
          <a:p>
            <a:pPr eaLnBrk="1" hangingPunct="1"/>
            <a:r>
              <a:rPr lang="ja-JP" altLang="en-US" dirty="0">
                <a:latin typeface="Arial" panose="020B0604020202020204" pitchFamily="34" charset="0"/>
              </a:rPr>
              <a:t>宅配ロッカーの設置検討とコミュニケーションツールの作成を行う</a:t>
            </a:r>
            <a:endParaRPr lang="en-US" altLang="ja-JP" dirty="0">
              <a:latin typeface="Arial" panose="020B0604020202020204" pitchFamily="34" charset="0"/>
            </a:endParaRPr>
          </a:p>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13</a:t>
            </a:fld>
            <a:endParaRPr lang="en-US" altLang="ja-JP">
              <a:solidFill>
                <a:srgbClr val="000000"/>
              </a:solidFill>
            </a:endParaRPr>
          </a:p>
        </p:txBody>
      </p:sp>
    </p:spTree>
    <p:extLst>
      <p:ext uri="{BB962C8B-B14F-4D97-AF65-F5344CB8AC3E}">
        <p14:creationId xmlns:p14="http://schemas.microsoft.com/office/powerpoint/2010/main" val="34064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a:defRPr/>
            </a:pPr>
            <a:fld id="{E16374F2-237A-4E7D-9FB1-AE910837D3FD}" type="slidenum">
              <a:rPr lang="en-US" altLang="ja-JP">
                <a:solidFill>
                  <a:srgbClr val="000000"/>
                </a:solidFill>
              </a:rPr>
              <a:pPr defTabSz="914261">
                <a:defRPr/>
              </a:pPr>
              <a:t>14</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23750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15</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いいかんじによむ</a:t>
            </a:r>
            <a:endParaRPr lang="en-US" altLang="ja-JP" dirty="0">
              <a:latin typeface="Arial" panose="020B0604020202020204" pitchFamily="34" charset="0"/>
            </a:endParaRPr>
          </a:p>
        </p:txBody>
      </p:sp>
    </p:spTree>
    <p:extLst>
      <p:ext uri="{BB962C8B-B14F-4D97-AF65-F5344CB8AC3E}">
        <p14:creationId xmlns:p14="http://schemas.microsoft.com/office/powerpoint/2010/main" val="162584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403323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17</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82070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18</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37925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19</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78059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2</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414213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a:defRPr/>
            </a:pPr>
            <a:fld id="{E16374F2-237A-4E7D-9FB1-AE910837D3FD}" type="slidenum">
              <a:rPr lang="en-US" altLang="ja-JP">
                <a:solidFill>
                  <a:srgbClr val="000000"/>
                </a:solidFill>
              </a:rPr>
              <a:pPr defTabSz="914261">
                <a:defRPr/>
              </a:pPr>
              <a:t>20</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517894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スライド イメージ プレースホルダー 1"/>
          <p:cNvSpPr>
            <a:spLocks noGrp="1" noRot="1" noChangeAspect="1" noTextEdit="1"/>
          </p:cNvSpPr>
          <p:nvPr>
            <p:ph type="sldImg"/>
          </p:nvPr>
        </p:nvSpPr>
        <p:spPr>
          <a:ln/>
        </p:spPr>
      </p:sp>
      <p:sp>
        <p:nvSpPr>
          <p:cNvPr id="3461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3461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27EE5B5-47C1-43F5-A410-182BD96F06FC}" type="slidenum">
              <a:rPr lang="en-US" altLang="ja-JP" smtClean="0">
                <a:solidFill>
                  <a:srgbClr val="000000"/>
                </a:solidFill>
              </a:rPr>
              <a:pPr/>
              <a:t>21</a:t>
            </a:fld>
            <a:endParaRPr lang="en-US" altLang="ja-JP">
              <a:solidFill>
                <a:srgbClr val="000000"/>
              </a:solidFill>
            </a:endParaRPr>
          </a:p>
        </p:txBody>
      </p:sp>
    </p:spTree>
    <p:extLst>
      <p:ext uri="{BB962C8B-B14F-4D97-AF65-F5344CB8AC3E}">
        <p14:creationId xmlns:p14="http://schemas.microsoft.com/office/powerpoint/2010/main" val="4127481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22</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9310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23</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endParaRPr lang="en-US" altLang="ja-JP" dirty="0">
              <a:latin typeface="Arial" panose="020B0604020202020204" pitchFamily="34" charset="0"/>
            </a:endParaRPr>
          </a:p>
        </p:txBody>
      </p:sp>
    </p:spTree>
    <p:extLst>
      <p:ext uri="{BB962C8B-B14F-4D97-AF65-F5344CB8AC3E}">
        <p14:creationId xmlns:p14="http://schemas.microsoft.com/office/powerpoint/2010/main" val="4034085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24</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774568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25</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875718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26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endParaRPr lang="en-US" altLang="ja-JP" dirty="0">
              <a:latin typeface="Arial" panose="020B0604020202020204" pitchFamily="34" charset="0"/>
            </a:endParaRPr>
          </a:p>
        </p:txBody>
      </p:sp>
    </p:spTree>
    <p:extLst>
      <p:ext uri="{BB962C8B-B14F-4D97-AF65-F5344CB8AC3E}">
        <p14:creationId xmlns:p14="http://schemas.microsoft.com/office/powerpoint/2010/main" val="212276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27</a:t>
            </a:fld>
            <a:endParaRPr lang="en-US" altLang="ja-JP">
              <a:solidFill>
                <a:srgbClr val="000000"/>
              </a:solidFill>
            </a:endParaRPr>
          </a:p>
        </p:txBody>
      </p:sp>
    </p:spTree>
    <p:extLst>
      <p:ext uri="{BB962C8B-B14F-4D97-AF65-F5344CB8AC3E}">
        <p14:creationId xmlns:p14="http://schemas.microsoft.com/office/powerpoint/2010/main" val="3376596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28</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endParaRPr lang="en-US" altLang="ja-JP" dirty="0">
              <a:latin typeface="Arial" panose="020B0604020202020204" pitchFamily="34" charset="0"/>
            </a:endParaRPr>
          </a:p>
        </p:txBody>
      </p:sp>
    </p:spTree>
    <p:extLst>
      <p:ext uri="{BB962C8B-B14F-4D97-AF65-F5344CB8AC3E}">
        <p14:creationId xmlns:p14="http://schemas.microsoft.com/office/powerpoint/2010/main" val="368999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2964D610-D2DE-4455-8039-BA1F8A46A9D5}" type="slidenum">
              <a:rPr lang="en-US" altLang="ja-JP" smtClean="0">
                <a:solidFill>
                  <a:srgbClr val="000000"/>
                </a:solidFill>
              </a:rPr>
              <a:pPr>
                <a:defRPr/>
              </a:pPr>
              <a:t>29</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77914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a:defRPr/>
            </a:pPr>
            <a:fld id="{E16374F2-237A-4E7D-9FB1-AE910837D3FD}" type="slidenum">
              <a:rPr lang="en-US" altLang="ja-JP">
                <a:solidFill>
                  <a:srgbClr val="000000"/>
                </a:solidFill>
              </a:rPr>
              <a:pPr defTabSz="914261">
                <a:defRPr/>
              </a:pPr>
              <a:t>3</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571986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30</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381598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31</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424998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32</a:t>
            </a:fld>
            <a:endParaRPr lang="en-US" altLang="ja-JP">
              <a:solidFill>
                <a:srgbClr val="000000"/>
              </a:solidFill>
            </a:endParaRPr>
          </a:p>
        </p:txBody>
      </p:sp>
    </p:spTree>
    <p:extLst>
      <p:ext uri="{BB962C8B-B14F-4D97-AF65-F5344CB8AC3E}">
        <p14:creationId xmlns:p14="http://schemas.microsoft.com/office/powerpoint/2010/main" val="147855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33</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558372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34</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リスク工学専攻を知っている人</a:t>
            </a:r>
            <a:r>
              <a:rPr lang="en-US" altLang="ja-JP">
                <a:latin typeface="Arial" panose="020B0604020202020204" pitchFamily="34" charset="0"/>
              </a:rPr>
              <a:t>､</a:t>
            </a:r>
            <a:r>
              <a:rPr lang="ja-JP" altLang="en-US">
                <a:latin typeface="Arial" panose="020B0604020202020204" pitchFamily="34" charset="0"/>
              </a:rPr>
              <a:t>手を挙げて！と認知度を確かめる</a:t>
            </a:r>
            <a:r>
              <a:rPr lang="en-US" altLang="ja-JP">
                <a:latin typeface="Arial" panose="020B0604020202020204" pitchFamily="34" charset="0"/>
              </a:rPr>
              <a:t>｡</a:t>
            </a:r>
          </a:p>
        </p:txBody>
      </p:sp>
    </p:spTree>
    <p:extLst>
      <p:ext uri="{BB962C8B-B14F-4D97-AF65-F5344CB8AC3E}">
        <p14:creationId xmlns:p14="http://schemas.microsoft.com/office/powerpoint/2010/main" val="3820089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35</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643654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32804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37</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いいかんじによむ</a:t>
            </a:r>
            <a:endParaRPr lang="en-US" altLang="ja-JP" dirty="0">
              <a:latin typeface="Arial" panose="020B0604020202020204" pitchFamily="34" charset="0"/>
            </a:endParaRPr>
          </a:p>
        </p:txBody>
      </p:sp>
    </p:spTree>
    <p:extLst>
      <p:ext uri="{BB962C8B-B14F-4D97-AF65-F5344CB8AC3E}">
        <p14:creationId xmlns:p14="http://schemas.microsoft.com/office/powerpoint/2010/main" val="886236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38</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808331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39</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51516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4</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773012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40</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318398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E16374F2-237A-4E7D-9FB1-AE910837D3FD}" type="slidenum">
              <a:rPr lang="en-US" altLang="ja-JP" smtClean="0">
                <a:solidFill>
                  <a:srgbClr val="000000"/>
                </a:solidFill>
              </a:rPr>
              <a:pPr>
                <a:defRPr/>
              </a:pPr>
              <a:t>44</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882138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45</a:t>
            </a:fld>
            <a:endParaRPr lang="en-US" altLang="ja-JP">
              <a:solidFill>
                <a:srgbClr val="000000"/>
              </a:solidFill>
            </a:endParaRPr>
          </a:p>
        </p:txBody>
      </p:sp>
    </p:spTree>
    <p:extLst>
      <p:ext uri="{BB962C8B-B14F-4D97-AF65-F5344CB8AC3E}">
        <p14:creationId xmlns:p14="http://schemas.microsoft.com/office/powerpoint/2010/main" val="126749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46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2697874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47</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1214136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48</a:t>
            </a:fld>
            <a:endParaRPr lang="en-US" altLang="ja-JP">
              <a:solidFill>
                <a:srgbClr val="000000"/>
              </a:solidFill>
            </a:endParaRPr>
          </a:p>
        </p:txBody>
      </p:sp>
    </p:spTree>
    <p:extLst>
      <p:ext uri="{BB962C8B-B14F-4D97-AF65-F5344CB8AC3E}">
        <p14:creationId xmlns:p14="http://schemas.microsoft.com/office/powerpoint/2010/main" val="242141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49</a:t>
            </a:fld>
            <a:endParaRPr lang="en-US" altLang="ja-JP">
              <a:solidFill>
                <a:srgbClr val="000000"/>
              </a:solidFill>
            </a:endParaRPr>
          </a:p>
        </p:txBody>
      </p:sp>
    </p:spTree>
    <p:extLst>
      <p:ext uri="{BB962C8B-B14F-4D97-AF65-F5344CB8AC3E}">
        <p14:creationId xmlns:p14="http://schemas.microsoft.com/office/powerpoint/2010/main" val="3236065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50</a:t>
            </a:fld>
            <a:endParaRPr lang="en-US" altLang="ja-JP">
              <a:solidFill>
                <a:srgbClr val="000000"/>
              </a:solidFill>
            </a:endParaRPr>
          </a:p>
        </p:txBody>
      </p:sp>
    </p:spTree>
    <p:extLst>
      <p:ext uri="{BB962C8B-B14F-4D97-AF65-F5344CB8AC3E}">
        <p14:creationId xmlns:p14="http://schemas.microsoft.com/office/powerpoint/2010/main" val="3837424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51</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81485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52</a:t>
            </a:fld>
            <a:endParaRPr lang="en-US" altLang="ja-JP">
              <a:solidFill>
                <a:srgbClr val="000000"/>
              </a:solidFill>
            </a:endParaRPr>
          </a:p>
        </p:txBody>
      </p:sp>
    </p:spTree>
    <p:extLst>
      <p:ext uri="{BB962C8B-B14F-4D97-AF65-F5344CB8AC3E}">
        <p14:creationId xmlns:p14="http://schemas.microsoft.com/office/powerpoint/2010/main" val="285500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panose="020B0604020202020204" pitchFamily="34" charset="0"/>
              </a:rPr>
              <a:t>①</a:t>
            </a:r>
            <a:r>
              <a:rPr lang="ja-JP" altLang="en-US" dirty="0">
                <a:latin typeface="Arial" panose="020B0604020202020204" pitchFamily="34" charset="0"/>
              </a:rPr>
              <a:t>近年、インターネットやスマホの広い普及・少子高齢化によるお年寄りなどの買い物難民の増加により</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endParaRPr lang="en-US" altLang="ja-JP" dirty="0">
              <a:latin typeface="Arial" panose="020B0604020202020204" pitchFamily="34" charset="0"/>
            </a:endParaRPr>
          </a:p>
          <a:p>
            <a:pPr eaLnBrk="1" hangingPunct="1"/>
            <a:r>
              <a:rPr lang="en-US" altLang="ja-JP" dirty="0">
                <a:latin typeface="Arial" panose="020B0604020202020204" pitchFamily="34" charset="0"/>
              </a:rPr>
              <a:t>②</a:t>
            </a:r>
            <a:r>
              <a:rPr lang="ja-JP" altLang="en-US" dirty="0">
                <a:latin typeface="Arial" panose="020B0604020202020204" pitchFamily="34" charset="0"/>
              </a:rPr>
              <a:t>ネット通販の利用量が急成長を続けている。</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r>
              <a:rPr lang="ja-JP" altLang="en-US" dirty="0">
                <a:latin typeface="Arial" panose="020B0604020202020204" pitchFamily="34" charset="0"/>
              </a:rPr>
              <a:t>いつでもどこでも買い物ができる便利な時代。（消費者にとっては）</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ja-JP" altLang="en-US" dirty="0">
                <a:latin typeface="Arial" panose="020B0604020202020204" pitchFamily="34" charset="0"/>
              </a:rPr>
              <a:t>しかし</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宅配荷物の急増により宅配業界では</a:t>
            </a:r>
            <a:r>
              <a:rPr lang="en-US" altLang="ja-JP" dirty="0">
                <a:latin typeface="Arial" panose="020B0604020202020204" pitchFamily="34" charset="0"/>
              </a:rPr>
              <a:t>④</a:t>
            </a:r>
            <a:r>
              <a:rPr lang="ja-JP" altLang="en-US" dirty="0">
                <a:latin typeface="Arial" panose="020B0604020202020204" pitchFamily="34" charset="0"/>
              </a:rPr>
              <a:t>問題が深刻化</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r>
              <a:rPr lang="ja-JP" altLang="en-US" dirty="0">
                <a:latin typeface="Arial" panose="020B0604020202020204" pitchFamily="34" charset="0"/>
              </a:rPr>
              <a:t>なかでも再配達に関する問題がもっとも重く受け止められている。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a:t>
            </a:fld>
            <a:endParaRPr lang="en-US" altLang="ja-JP">
              <a:solidFill>
                <a:srgbClr val="000000"/>
              </a:solidFill>
            </a:endParaRPr>
          </a:p>
        </p:txBody>
      </p:sp>
    </p:spTree>
    <p:extLst>
      <p:ext uri="{BB962C8B-B14F-4D97-AF65-F5344CB8AC3E}">
        <p14:creationId xmlns:p14="http://schemas.microsoft.com/office/powerpoint/2010/main" val="1827942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53</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276306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54</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85984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55</a:t>
            </a:fld>
            <a:endParaRPr lang="en-US" altLang="ja-JP">
              <a:solidFill>
                <a:srgbClr val="000000"/>
              </a:solidFill>
            </a:endParaRPr>
          </a:p>
        </p:txBody>
      </p:sp>
    </p:spTree>
    <p:extLst>
      <p:ext uri="{BB962C8B-B14F-4D97-AF65-F5344CB8AC3E}">
        <p14:creationId xmlns:p14="http://schemas.microsoft.com/office/powerpoint/2010/main" val="2048018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56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3911283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57</a:t>
            </a:fld>
            <a:endParaRPr lang="en-US" altLang="ja-JP">
              <a:solidFill>
                <a:srgbClr val="000000"/>
              </a:solidFill>
            </a:endParaRPr>
          </a:p>
        </p:txBody>
      </p:sp>
    </p:spTree>
    <p:extLst>
      <p:ext uri="{BB962C8B-B14F-4D97-AF65-F5344CB8AC3E}">
        <p14:creationId xmlns:p14="http://schemas.microsoft.com/office/powerpoint/2010/main" val="3601223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58</a:t>
            </a:fld>
            <a:endParaRPr lang="en-US" altLang="ja-JP">
              <a:solidFill>
                <a:srgbClr val="000000"/>
              </a:solidFill>
            </a:endParaRPr>
          </a:p>
        </p:txBody>
      </p:sp>
    </p:spTree>
    <p:extLst>
      <p:ext uri="{BB962C8B-B14F-4D97-AF65-F5344CB8AC3E}">
        <p14:creationId xmlns:p14="http://schemas.microsoft.com/office/powerpoint/2010/main" val="41998997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59</a:t>
            </a:fld>
            <a:endParaRPr lang="en-US" altLang="ja-JP">
              <a:solidFill>
                <a:srgbClr val="000000"/>
              </a:solidFill>
            </a:endParaRPr>
          </a:p>
        </p:txBody>
      </p:sp>
    </p:spTree>
    <p:extLst>
      <p:ext uri="{BB962C8B-B14F-4D97-AF65-F5344CB8AC3E}">
        <p14:creationId xmlns:p14="http://schemas.microsoft.com/office/powerpoint/2010/main" val="2667747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60</a:t>
            </a:fld>
            <a:endParaRPr lang="en-US" altLang="ja-JP">
              <a:solidFill>
                <a:srgbClr val="000000"/>
              </a:solidFill>
            </a:endParaRPr>
          </a:p>
        </p:txBody>
      </p:sp>
    </p:spTree>
    <p:extLst>
      <p:ext uri="{BB962C8B-B14F-4D97-AF65-F5344CB8AC3E}">
        <p14:creationId xmlns:p14="http://schemas.microsoft.com/office/powerpoint/2010/main" val="422166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61</a:t>
            </a:fld>
            <a:endParaRPr lang="en-US" altLang="ja-JP">
              <a:solidFill>
                <a:srgbClr val="000000"/>
              </a:solidFill>
            </a:endParaRPr>
          </a:p>
        </p:txBody>
      </p:sp>
    </p:spTree>
    <p:extLst>
      <p:ext uri="{BB962C8B-B14F-4D97-AF65-F5344CB8AC3E}">
        <p14:creationId xmlns:p14="http://schemas.microsoft.com/office/powerpoint/2010/main" val="964392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62</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08097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6</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再配達が問題だといろんなところでいわれていますが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何がそんなに悪い？</a:t>
            </a:r>
            <a:endParaRPr lang="en-US" altLang="ja-JP" dirty="0">
              <a:latin typeface="Arial" panose="020B0604020202020204" pitchFamily="34" charset="0"/>
            </a:endParaRPr>
          </a:p>
        </p:txBody>
      </p:sp>
    </p:spTree>
    <p:extLst>
      <p:ext uri="{BB962C8B-B14F-4D97-AF65-F5344CB8AC3E}">
        <p14:creationId xmlns:p14="http://schemas.microsoft.com/office/powerpoint/2010/main" val="3818579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63</a:t>
            </a:fld>
            <a:endParaRPr lang="en-US" altLang="ja-JP">
              <a:solidFill>
                <a:srgbClr val="000000"/>
              </a:solidFill>
            </a:endParaRPr>
          </a:p>
        </p:txBody>
      </p:sp>
    </p:spTree>
    <p:extLst>
      <p:ext uri="{BB962C8B-B14F-4D97-AF65-F5344CB8AC3E}">
        <p14:creationId xmlns:p14="http://schemas.microsoft.com/office/powerpoint/2010/main" val="3638088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64</a:t>
            </a:fld>
            <a:endParaRPr lang="en-US" altLang="ja-JP">
              <a:solidFill>
                <a:srgbClr val="000000"/>
              </a:solidFill>
            </a:endParaRPr>
          </a:p>
        </p:txBody>
      </p:sp>
    </p:spTree>
    <p:extLst>
      <p:ext uri="{BB962C8B-B14F-4D97-AF65-F5344CB8AC3E}">
        <p14:creationId xmlns:p14="http://schemas.microsoft.com/office/powerpoint/2010/main" val="2805609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a:defRPr/>
            </a:pPr>
            <a:fld id="{E16374F2-237A-4E7D-9FB1-AE910837D3FD}" type="slidenum">
              <a:rPr lang="en-US" altLang="ja-JP">
                <a:solidFill>
                  <a:srgbClr val="000000"/>
                </a:solidFill>
              </a:rPr>
              <a:pPr defTabSz="914261">
                <a:defRPr/>
              </a:pPr>
              <a:t>65</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7828302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66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いいかんじによむ</a:t>
            </a:r>
            <a:endParaRPr lang="en-US" altLang="ja-JP" dirty="0">
              <a:latin typeface="Arial" panose="020B0604020202020204" pitchFamily="34" charset="0"/>
            </a:endParaRPr>
          </a:p>
        </p:txBody>
      </p:sp>
    </p:spTree>
    <p:extLst>
      <p:ext uri="{BB962C8B-B14F-4D97-AF65-F5344CB8AC3E}">
        <p14:creationId xmlns:p14="http://schemas.microsoft.com/office/powerpoint/2010/main" val="18273711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a:defRPr/>
            </a:pPr>
            <a:fld id="{E16374F2-237A-4E7D-9FB1-AE910837D3FD}" type="slidenum">
              <a:rPr lang="en-US" altLang="ja-JP">
                <a:solidFill>
                  <a:srgbClr val="000000"/>
                </a:solidFill>
              </a:rPr>
              <a:pPr defTabSz="914261">
                <a:defRPr/>
              </a:pPr>
              <a:t>67</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49127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68</a:t>
            </a:fld>
            <a:endParaRPr lang="en-US" altLang="ja-JP">
              <a:solidFill>
                <a:srgbClr val="000000"/>
              </a:solidFill>
            </a:endParaRPr>
          </a:p>
        </p:txBody>
      </p:sp>
    </p:spTree>
    <p:extLst>
      <p:ext uri="{BB962C8B-B14F-4D97-AF65-F5344CB8AC3E}">
        <p14:creationId xmlns:p14="http://schemas.microsoft.com/office/powerpoint/2010/main" val="2796605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69</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714212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71</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794259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240273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640331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日本の１年間の再配達による影響をしょうかい</a:t>
            </a:r>
            <a:endParaRPr lang="en-US" altLang="ja-JP" dirty="0">
              <a:latin typeface="Arial" panose="020B0604020202020204" pitchFamily="34" charset="0"/>
            </a:endParaRPr>
          </a:p>
          <a:p>
            <a:pPr eaLnBrk="1" hangingPunct="1"/>
            <a:r>
              <a:rPr lang="en-US" altLang="ja-JP" dirty="0">
                <a:latin typeface="Arial" panose="020B0604020202020204" pitchFamily="34" charset="0"/>
              </a:rPr>
              <a:t>①</a:t>
            </a:r>
            <a:r>
              <a:rPr lang="ja-JP" altLang="en-US" dirty="0">
                <a:latin typeface="Arial" panose="020B0604020202020204" pitchFamily="34" charset="0"/>
              </a:rPr>
              <a:t>まず宅配にはトラックとか車が必須</a:t>
            </a:r>
            <a:endParaRPr lang="en-US" altLang="ja-JP" dirty="0">
              <a:latin typeface="Arial" panose="020B0604020202020204" pitchFamily="34" charset="0"/>
            </a:endParaRPr>
          </a:p>
          <a:p>
            <a:pPr eaLnBrk="1" hangingPunct="1"/>
            <a:r>
              <a:rPr lang="ja-JP" altLang="en-US" dirty="0">
                <a:latin typeface="Arial" panose="020B0604020202020204" pitchFamily="34" charset="0"/>
              </a:rPr>
              <a:t>その車から排出される二酸化炭素など</a:t>
            </a:r>
            <a:endParaRPr lang="en-US" altLang="ja-JP" dirty="0">
              <a:latin typeface="Arial" panose="020B0604020202020204" pitchFamily="34" charset="0"/>
            </a:endParaRPr>
          </a:p>
          <a:p>
            <a:pPr eaLnBrk="1" hangingPunct="1"/>
            <a:r>
              <a:rPr lang="ja-JP" altLang="en-US" dirty="0">
                <a:latin typeface="Arial" panose="020B0604020202020204" pitchFamily="34" charset="0"/>
              </a:rPr>
              <a:t>再配達によりでる二酸化炭素は</a:t>
            </a:r>
            <a:endParaRPr lang="en-US" altLang="ja-JP" dirty="0">
              <a:latin typeface="Arial" panose="020B0604020202020204" pitchFamily="34" charset="0"/>
            </a:endParaRPr>
          </a:p>
          <a:p>
            <a:pPr eaLnBrk="1" hangingPunct="1"/>
            <a:r>
              <a:rPr lang="en-US" altLang="ja-JP" dirty="0">
                <a:latin typeface="Arial" panose="020B0604020202020204" pitchFamily="34" charset="0"/>
              </a:rPr>
              <a:t>②</a:t>
            </a:r>
            <a:r>
              <a:rPr lang="ja-JP" altLang="en-US" dirty="0">
                <a:latin typeface="Arial" panose="020B0604020202020204" pitchFamily="34" charset="0"/>
              </a:rPr>
              <a:t>４２万</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これは</a:t>
            </a:r>
            <a:r>
              <a:rPr lang="en-US" altLang="ja-JP" dirty="0">
                <a:latin typeface="Arial" panose="020B0604020202020204" pitchFamily="34" charset="0"/>
              </a:rPr>
              <a:t>④</a:t>
            </a:r>
            <a:r>
              <a:rPr lang="ja-JP" altLang="en-US" dirty="0">
                <a:latin typeface="Arial" panose="020B0604020202020204" pitchFamily="34" charset="0"/>
              </a:rPr>
              <a:t>スギ１億</a:t>
            </a:r>
            <a:r>
              <a:rPr lang="en-US" altLang="ja-JP" dirty="0">
                <a:latin typeface="Arial" panose="020B0604020202020204" pitchFamily="34" charset="0"/>
              </a:rPr>
              <a:t>7400</a:t>
            </a:r>
            <a:r>
              <a:rPr lang="ja-JP" altLang="en-US" dirty="0">
                <a:latin typeface="Arial" panose="020B0604020202020204" pitchFamily="34" charset="0"/>
              </a:rPr>
              <a:t>万本が１年に吸収する量（もっと想像しやすい例あればそれも言う）</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en-US" altLang="ja-JP" dirty="0">
                <a:latin typeface="Arial" panose="020B0604020202020204" pitchFamily="34" charset="0"/>
              </a:rPr>
              <a:t>⑤</a:t>
            </a:r>
            <a:r>
              <a:rPr lang="ja-JP" altLang="en-US" dirty="0">
                <a:latin typeface="Arial" panose="020B0604020202020204" pitchFamily="34" charset="0"/>
              </a:rPr>
              <a:t>次に費やされる時間を労働力に換算すると</a:t>
            </a:r>
            <a:endParaRPr lang="en-US" altLang="ja-JP" dirty="0">
              <a:latin typeface="Arial" panose="020B0604020202020204" pitchFamily="34" charset="0"/>
            </a:endParaRPr>
          </a:p>
          <a:p>
            <a:pPr eaLnBrk="1" hangingPunct="1"/>
            <a:r>
              <a:rPr lang="en-US" altLang="ja-JP" dirty="0">
                <a:latin typeface="Arial" panose="020B0604020202020204" pitchFamily="34" charset="0"/>
              </a:rPr>
              <a:t>⑥</a:t>
            </a:r>
            <a:r>
              <a:rPr lang="ja-JP" altLang="en-US" dirty="0">
                <a:latin typeface="Arial" panose="020B0604020202020204" pitchFamily="34" charset="0"/>
              </a:rPr>
              <a:t>９万人分</a:t>
            </a:r>
            <a:endParaRPr lang="en-US" altLang="ja-JP" dirty="0">
              <a:latin typeface="Arial" panose="020B0604020202020204" pitchFamily="34" charset="0"/>
            </a:endParaRPr>
          </a:p>
          <a:p>
            <a:pPr eaLnBrk="1" hangingPunct="1"/>
            <a:r>
              <a:rPr lang="en-US" altLang="ja-JP" dirty="0">
                <a:latin typeface="Arial" panose="020B0604020202020204" pitchFamily="34" charset="0"/>
              </a:rPr>
              <a:t>⑦</a:t>
            </a:r>
            <a:r>
              <a:rPr lang="ja-JP" altLang="en-US" dirty="0">
                <a:latin typeface="Arial" panose="020B0604020202020204" pitchFamily="34" charset="0"/>
              </a:rPr>
              <a:t>従業員も過酷な状況で働いている、？</a:t>
            </a:r>
            <a:endParaRPr lang="en-US" altLang="ja-JP" dirty="0">
              <a:latin typeface="Arial" panose="020B0604020202020204" pitchFamily="34" charset="0"/>
            </a:endParaRPr>
          </a:p>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7</a:t>
            </a:fld>
            <a:endParaRPr lang="en-US" altLang="ja-JP">
              <a:solidFill>
                <a:srgbClr val="000000"/>
              </a:solidFill>
            </a:endParaRPr>
          </a:p>
        </p:txBody>
      </p:sp>
    </p:spTree>
    <p:extLst>
      <p:ext uri="{BB962C8B-B14F-4D97-AF65-F5344CB8AC3E}">
        <p14:creationId xmlns:p14="http://schemas.microsoft.com/office/powerpoint/2010/main" val="2345804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387947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1729524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31809493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33445847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a:xfrm>
            <a:off x="914400" y="741363"/>
            <a:ext cx="4968875" cy="3725862"/>
          </a:xfrm>
          <a:ln/>
        </p:spPr>
      </p:sp>
      <p:sp>
        <p:nvSpPr>
          <p:cNvPr id="285699" name="Rectangle 3"/>
          <p:cNvSpPr>
            <a:spLocks noGrp="1"/>
          </p:cNvSpPr>
          <p:nvPr>
            <p:ph type="body" idx="1"/>
          </p:nvPr>
        </p:nvSpPr>
        <p:spPr>
          <a:xfrm>
            <a:off x="681199" y="4714044"/>
            <a:ext cx="5435281" cy="4471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10504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79</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0942009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panose="020B0604020202020204" pitchFamily="34" charset="0"/>
              </a:rPr>
              <a:t>①</a:t>
            </a:r>
            <a:r>
              <a:rPr lang="ja-JP" altLang="en-US" dirty="0">
                <a:latin typeface="Arial" panose="020B0604020202020204" pitchFamily="34" charset="0"/>
              </a:rPr>
              <a:t>近年、インターネットやスマホの広い普及・少子高齢化によるお年寄りなどの買い物難民の増加により</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endParaRPr lang="en-US" altLang="ja-JP" dirty="0">
              <a:latin typeface="Arial" panose="020B0604020202020204" pitchFamily="34" charset="0"/>
            </a:endParaRPr>
          </a:p>
          <a:p>
            <a:pPr eaLnBrk="1" hangingPunct="1"/>
            <a:r>
              <a:rPr lang="en-US" altLang="ja-JP" dirty="0">
                <a:latin typeface="Arial" panose="020B0604020202020204" pitchFamily="34" charset="0"/>
              </a:rPr>
              <a:t>②</a:t>
            </a:r>
            <a:r>
              <a:rPr lang="ja-JP" altLang="en-US" dirty="0">
                <a:latin typeface="Arial" panose="020B0604020202020204" pitchFamily="34" charset="0"/>
              </a:rPr>
              <a:t>ネット通販の利用量が急成長を続けている。</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r>
              <a:rPr lang="ja-JP" altLang="en-US" dirty="0">
                <a:latin typeface="Arial" panose="020B0604020202020204" pitchFamily="34" charset="0"/>
              </a:rPr>
              <a:t>いつでもどこでも買い物ができる便利な時代。（消費者にとっては）</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ja-JP" altLang="en-US" dirty="0">
                <a:latin typeface="Arial" panose="020B0604020202020204" pitchFamily="34" charset="0"/>
              </a:rPr>
              <a:t>しかし</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宅配荷物の急増により宅配業界では</a:t>
            </a:r>
            <a:r>
              <a:rPr lang="en-US" altLang="ja-JP" dirty="0">
                <a:latin typeface="Arial" panose="020B0604020202020204" pitchFamily="34" charset="0"/>
              </a:rPr>
              <a:t>④</a:t>
            </a:r>
            <a:r>
              <a:rPr lang="ja-JP" altLang="en-US" dirty="0">
                <a:latin typeface="Arial" panose="020B0604020202020204" pitchFamily="34" charset="0"/>
              </a:rPr>
              <a:t>問題が深刻化</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r>
              <a:rPr lang="ja-JP" altLang="en-US" dirty="0">
                <a:latin typeface="Arial" panose="020B0604020202020204" pitchFamily="34" charset="0"/>
              </a:rPr>
              <a:t>なかでも再配達に関する問題がもっとも重く受け止められている。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80</a:t>
            </a:fld>
            <a:endParaRPr lang="en-US" altLang="ja-JP">
              <a:solidFill>
                <a:srgbClr val="000000"/>
              </a:solidFill>
            </a:endParaRPr>
          </a:p>
        </p:txBody>
      </p:sp>
    </p:spTree>
    <p:extLst>
      <p:ext uri="{BB962C8B-B14F-4D97-AF65-F5344CB8AC3E}">
        <p14:creationId xmlns:p14="http://schemas.microsoft.com/office/powerpoint/2010/main" val="18286976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panose="020B0604020202020204" pitchFamily="34" charset="0"/>
              </a:rPr>
              <a:t>①</a:t>
            </a:r>
            <a:r>
              <a:rPr lang="ja-JP" altLang="en-US" dirty="0">
                <a:latin typeface="Arial" panose="020B0604020202020204" pitchFamily="34" charset="0"/>
              </a:rPr>
              <a:t>近年、インターネットやスマホの広い普及・少子高齢化によるお年寄りなどの買い物難民の増加により</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endParaRPr lang="en-US" altLang="ja-JP" dirty="0">
              <a:latin typeface="Arial" panose="020B0604020202020204" pitchFamily="34" charset="0"/>
            </a:endParaRPr>
          </a:p>
          <a:p>
            <a:pPr eaLnBrk="1" hangingPunct="1"/>
            <a:r>
              <a:rPr lang="en-US" altLang="ja-JP" dirty="0">
                <a:latin typeface="Arial" panose="020B0604020202020204" pitchFamily="34" charset="0"/>
              </a:rPr>
              <a:t>②</a:t>
            </a:r>
            <a:r>
              <a:rPr lang="ja-JP" altLang="en-US" dirty="0">
                <a:latin typeface="Arial" panose="020B0604020202020204" pitchFamily="34" charset="0"/>
              </a:rPr>
              <a:t>ネット通販の利用量が急成長を続けている。</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r>
              <a:rPr lang="ja-JP" altLang="en-US" dirty="0">
                <a:latin typeface="Arial" panose="020B0604020202020204" pitchFamily="34" charset="0"/>
              </a:rPr>
              <a:t>いつでもどこでも買い物ができる便利な時代。（消費者にとっては）</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ja-JP" altLang="en-US" dirty="0">
                <a:latin typeface="Arial" panose="020B0604020202020204" pitchFamily="34" charset="0"/>
              </a:rPr>
              <a:t>しかし</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宅配荷物の急増により宅配業界では</a:t>
            </a:r>
            <a:r>
              <a:rPr lang="en-US" altLang="ja-JP" dirty="0">
                <a:latin typeface="Arial" panose="020B0604020202020204" pitchFamily="34" charset="0"/>
              </a:rPr>
              <a:t>④</a:t>
            </a:r>
            <a:r>
              <a:rPr lang="ja-JP" altLang="en-US" dirty="0">
                <a:latin typeface="Arial" panose="020B0604020202020204" pitchFamily="34" charset="0"/>
              </a:rPr>
              <a:t>問題が深刻化</a:t>
            </a:r>
            <a:endParaRPr lang="en-US" altLang="ja-JP" dirty="0">
              <a:latin typeface="Arial" panose="020B0604020202020204" pitchFamily="34" charset="0"/>
            </a:endParaRPr>
          </a:p>
          <a:p>
            <a:pPr eaLnBrk="1" hangingPunct="1"/>
            <a:r>
              <a:rPr lang="ja-JP" altLang="ja-JP" dirty="0">
                <a:latin typeface="Arial" panose="020B0604020202020204" pitchFamily="34" charset="0"/>
              </a:rPr>
              <a:t>　</a:t>
            </a:r>
            <a:r>
              <a:rPr lang="ja-JP" altLang="en-US" dirty="0">
                <a:latin typeface="Arial" panose="020B0604020202020204" pitchFamily="34" charset="0"/>
              </a:rPr>
              <a:t>なかでも再配達に関する問題がもっとも重く受け止められている。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81</a:t>
            </a:fld>
            <a:endParaRPr lang="en-US" altLang="ja-JP">
              <a:solidFill>
                <a:srgbClr val="000000"/>
              </a:solidFill>
            </a:endParaRPr>
          </a:p>
        </p:txBody>
      </p:sp>
    </p:spTree>
    <p:extLst>
      <p:ext uri="{BB962C8B-B14F-4D97-AF65-F5344CB8AC3E}">
        <p14:creationId xmlns:p14="http://schemas.microsoft.com/office/powerpoint/2010/main" val="4228096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日本の１年間の再配達による影響をしょうかい</a:t>
            </a:r>
            <a:endParaRPr lang="en-US" altLang="ja-JP" dirty="0">
              <a:latin typeface="Arial" panose="020B0604020202020204" pitchFamily="34" charset="0"/>
            </a:endParaRPr>
          </a:p>
          <a:p>
            <a:pPr eaLnBrk="1" hangingPunct="1"/>
            <a:r>
              <a:rPr lang="en-US" altLang="ja-JP" dirty="0">
                <a:latin typeface="Arial" panose="020B0604020202020204" pitchFamily="34" charset="0"/>
              </a:rPr>
              <a:t>①</a:t>
            </a:r>
            <a:r>
              <a:rPr lang="ja-JP" altLang="en-US" dirty="0">
                <a:latin typeface="Arial" panose="020B0604020202020204" pitchFamily="34" charset="0"/>
              </a:rPr>
              <a:t>まず宅配にはトラックとか車が必須</a:t>
            </a:r>
            <a:endParaRPr lang="en-US" altLang="ja-JP" dirty="0">
              <a:latin typeface="Arial" panose="020B0604020202020204" pitchFamily="34" charset="0"/>
            </a:endParaRPr>
          </a:p>
          <a:p>
            <a:pPr eaLnBrk="1" hangingPunct="1"/>
            <a:r>
              <a:rPr lang="ja-JP" altLang="en-US" dirty="0">
                <a:latin typeface="Arial" panose="020B0604020202020204" pitchFamily="34" charset="0"/>
              </a:rPr>
              <a:t>その車から排出される二酸化炭素など</a:t>
            </a:r>
            <a:endParaRPr lang="en-US" altLang="ja-JP" dirty="0">
              <a:latin typeface="Arial" panose="020B0604020202020204" pitchFamily="34" charset="0"/>
            </a:endParaRPr>
          </a:p>
          <a:p>
            <a:pPr eaLnBrk="1" hangingPunct="1"/>
            <a:r>
              <a:rPr lang="ja-JP" altLang="en-US" dirty="0">
                <a:latin typeface="Arial" panose="020B0604020202020204" pitchFamily="34" charset="0"/>
              </a:rPr>
              <a:t>再配達によりでる二酸化炭素は</a:t>
            </a:r>
            <a:endParaRPr lang="en-US" altLang="ja-JP" dirty="0">
              <a:latin typeface="Arial" panose="020B0604020202020204" pitchFamily="34" charset="0"/>
            </a:endParaRPr>
          </a:p>
          <a:p>
            <a:pPr eaLnBrk="1" hangingPunct="1"/>
            <a:r>
              <a:rPr lang="en-US" altLang="ja-JP" dirty="0">
                <a:latin typeface="Arial" panose="020B0604020202020204" pitchFamily="34" charset="0"/>
              </a:rPr>
              <a:t>②</a:t>
            </a:r>
            <a:r>
              <a:rPr lang="ja-JP" altLang="en-US" dirty="0">
                <a:latin typeface="Arial" panose="020B0604020202020204" pitchFamily="34" charset="0"/>
              </a:rPr>
              <a:t>４２万</a:t>
            </a:r>
            <a:endParaRPr lang="en-US" altLang="ja-JP" dirty="0">
              <a:latin typeface="Arial" panose="020B0604020202020204" pitchFamily="34" charset="0"/>
            </a:endParaRPr>
          </a:p>
          <a:p>
            <a:pPr eaLnBrk="1" hangingPunct="1"/>
            <a:r>
              <a:rPr lang="en-US" altLang="ja-JP" dirty="0">
                <a:latin typeface="Arial" panose="020B0604020202020204" pitchFamily="34" charset="0"/>
              </a:rPr>
              <a:t>③</a:t>
            </a:r>
            <a:r>
              <a:rPr lang="ja-JP" altLang="en-US" dirty="0">
                <a:latin typeface="Arial" panose="020B0604020202020204" pitchFamily="34" charset="0"/>
              </a:rPr>
              <a:t>これは</a:t>
            </a:r>
            <a:r>
              <a:rPr lang="en-US" altLang="ja-JP" dirty="0">
                <a:latin typeface="Arial" panose="020B0604020202020204" pitchFamily="34" charset="0"/>
              </a:rPr>
              <a:t>④</a:t>
            </a:r>
            <a:r>
              <a:rPr lang="ja-JP" altLang="en-US" dirty="0">
                <a:latin typeface="Arial" panose="020B0604020202020204" pitchFamily="34" charset="0"/>
              </a:rPr>
              <a:t>スギ１億</a:t>
            </a:r>
            <a:r>
              <a:rPr lang="en-US" altLang="ja-JP" dirty="0">
                <a:latin typeface="Arial" panose="020B0604020202020204" pitchFamily="34" charset="0"/>
              </a:rPr>
              <a:t>7400</a:t>
            </a:r>
            <a:r>
              <a:rPr lang="ja-JP" altLang="en-US" dirty="0">
                <a:latin typeface="Arial" panose="020B0604020202020204" pitchFamily="34" charset="0"/>
              </a:rPr>
              <a:t>万本が１年に吸収する量（もっと想像しやすい例あればそれも言う）</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en-US" altLang="ja-JP" dirty="0">
                <a:latin typeface="Arial" panose="020B0604020202020204" pitchFamily="34" charset="0"/>
              </a:rPr>
              <a:t>⑤</a:t>
            </a:r>
            <a:r>
              <a:rPr lang="ja-JP" altLang="en-US" dirty="0">
                <a:latin typeface="Arial" panose="020B0604020202020204" pitchFamily="34" charset="0"/>
              </a:rPr>
              <a:t>次に費やされる時間を労働力に換算すると</a:t>
            </a:r>
            <a:endParaRPr lang="en-US" altLang="ja-JP" dirty="0">
              <a:latin typeface="Arial" panose="020B0604020202020204" pitchFamily="34" charset="0"/>
            </a:endParaRPr>
          </a:p>
          <a:p>
            <a:pPr eaLnBrk="1" hangingPunct="1"/>
            <a:r>
              <a:rPr lang="en-US" altLang="ja-JP" dirty="0">
                <a:latin typeface="Arial" panose="020B0604020202020204" pitchFamily="34" charset="0"/>
              </a:rPr>
              <a:t>⑥</a:t>
            </a:r>
            <a:r>
              <a:rPr lang="ja-JP" altLang="en-US" dirty="0">
                <a:latin typeface="Arial" panose="020B0604020202020204" pitchFamily="34" charset="0"/>
              </a:rPr>
              <a:t>９万人分</a:t>
            </a:r>
            <a:endParaRPr lang="en-US" altLang="ja-JP" dirty="0">
              <a:latin typeface="Arial" panose="020B0604020202020204" pitchFamily="34" charset="0"/>
            </a:endParaRPr>
          </a:p>
          <a:p>
            <a:pPr eaLnBrk="1" hangingPunct="1"/>
            <a:r>
              <a:rPr lang="en-US" altLang="ja-JP" dirty="0">
                <a:latin typeface="Arial" panose="020B0604020202020204" pitchFamily="34" charset="0"/>
              </a:rPr>
              <a:t>⑦</a:t>
            </a:r>
            <a:r>
              <a:rPr lang="ja-JP" altLang="en-US" dirty="0">
                <a:latin typeface="Arial" panose="020B0604020202020204" pitchFamily="34" charset="0"/>
              </a:rPr>
              <a:t>従業員も過酷な状況で働いている、？</a:t>
            </a:r>
            <a:endParaRPr lang="en-US" altLang="ja-JP" dirty="0">
              <a:latin typeface="Arial" panose="020B0604020202020204" pitchFamily="34" charset="0"/>
            </a:endParaRPr>
          </a:p>
          <a:p>
            <a:pPr eaLnBrk="1" hangingPunct="1"/>
            <a:endParaRPr lang="ja-JP" altLang="en-US" dirty="0">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83</a:t>
            </a:fld>
            <a:endParaRPr lang="en-US" altLang="ja-JP">
              <a:solidFill>
                <a:srgbClr val="000000"/>
              </a:solidFill>
            </a:endParaRPr>
          </a:p>
        </p:txBody>
      </p:sp>
    </p:spTree>
    <p:extLst>
      <p:ext uri="{BB962C8B-B14F-4D97-AF65-F5344CB8AC3E}">
        <p14:creationId xmlns:p14="http://schemas.microsoft.com/office/powerpoint/2010/main" val="13586593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84</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3203159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（前スライドをふまえて）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（既存の研究でも受取手が都市部単身と都市部戸建てでは</a:t>
            </a:r>
            <a:endParaRPr lang="en-US" altLang="ja-JP" dirty="0">
              <a:latin typeface="Arial" panose="020B0604020202020204" pitchFamily="34" charset="0"/>
            </a:endParaRPr>
          </a:p>
          <a:p>
            <a:pPr eaLnBrk="1" hangingPunct="1"/>
            <a:r>
              <a:rPr lang="ja-JP" altLang="en-US" dirty="0">
                <a:latin typeface="Arial" panose="020B0604020202020204" pitchFamily="34" charset="0"/>
              </a:rPr>
              <a:t>単身の方が再配達を必要としてる結果が出てる）</a:t>
            </a:r>
            <a:endParaRPr lang="en-US" altLang="ja-JP" dirty="0">
              <a:latin typeface="Arial" panose="020B0604020202020204" pitchFamily="34" charset="0"/>
            </a:endParaRPr>
          </a:p>
          <a:p>
            <a:pPr eaLnBrk="1" hangingPunct="1"/>
            <a:r>
              <a:rPr lang="ja-JP" altLang="en-US" dirty="0">
                <a:latin typeface="Arial" panose="020B0604020202020204" pitchFamily="34" charset="0"/>
              </a:rPr>
              <a:t>再配達問題は大学周辺地域で特に顕著ではないか</a:t>
            </a:r>
            <a:endParaRPr lang="en-US" altLang="ja-JP" dirty="0">
              <a:latin typeface="Arial" panose="020B0604020202020204" pitchFamily="34" charset="0"/>
            </a:endParaRPr>
          </a:p>
          <a:p>
            <a:pPr eaLnBrk="1" hangingPunct="1"/>
            <a:r>
              <a:rPr lang="ja-JP" altLang="en-US" dirty="0">
                <a:latin typeface="Arial" panose="020B0604020202020204" pitchFamily="34" charset="0"/>
              </a:rPr>
              <a:t>筑波大周辺にしぼって調査、現状把握して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・・・・効果の検証をして</a:t>
            </a:r>
            <a:r>
              <a:rPr lang="en-US" altLang="ja-JP" dirty="0">
                <a:latin typeface="Arial" panose="020B0604020202020204" pitchFamily="34" charset="0"/>
              </a:rPr>
              <a:t>①</a:t>
            </a:r>
          </a:p>
          <a:p>
            <a:pPr eaLnBrk="1" hangingPunct="1"/>
            <a:r>
              <a:rPr lang="en-US" altLang="ja-JP" dirty="0">
                <a:latin typeface="Arial" panose="020B0604020202020204" pitchFamily="34" charset="0"/>
              </a:rPr>
              <a:t>②</a:t>
            </a:r>
            <a:r>
              <a:rPr lang="ja-JP" altLang="en-US" dirty="0">
                <a:latin typeface="Arial" panose="020B0604020202020204" pitchFamily="34" charset="0"/>
              </a:rPr>
              <a:t>・・・・効用増加と、社会的無駄の削減することを目的とします</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3672364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85</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1972509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次に宅配サービスを学生がどのように利用しているかを質問。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これも基本的には学生の現状把握</a:t>
            </a:r>
            <a:r>
              <a:rPr lang="en-US" altLang="ja-JP" dirty="0">
                <a:latin typeface="Arial" panose="020B0604020202020204" pitchFamily="34" charset="0"/>
              </a:rPr>
              <a:t>A</a:t>
            </a:r>
          </a:p>
          <a:p>
            <a:pPr eaLnBrk="1" hangingPunct="1"/>
            <a:r>
              <a:rPr lang="ja-JP" altLang="en-US" dirty="0">
                <a:latin typeface="Arial" panose="020B0604020202020204" pitchFamily="34" charset="0"/>
              </a:rPr>
              <a:t>利用の有無、頻度はコミュニケーションツールにも使えるから</a:t>
            </a:r>
            <a:r>
              <a:rPr lang="en-US" altLang="ja-JP" dirty="0">
                <a:latin typeface="Arial" panose="020B0604020202020204" pitchFamily="34" charset="0"/>
              </a:rPr>
              <a:t>C</a:t>
            </a:r>
          </a:p>
          <a:p>
            <a:pPr eaLnBrk="1" hangingPunct="1"/>
            <a:r>
              <a:rPr lang="ja-JP" altLang="en-US" dirty="0">
                <a:latin typeface="Arial" panose="020B0604020202020204" pitchFamily="34" charset="0"/>
              </a:rPr>
              <a:t>荷物のサイズはロッカー設置となったときに</a:t>
            </a:r>
            <a:endParaRPr lang="en-US" altLang="ja-JP" dirty="0">
              <a:latin typeface="Arial" panose="020B0604020202020204" pitchFamily="34" charset="0"/>
            </a:endParaRPr>
          </a:p>
          <a:p>
            <a:pPr eaLnBrk="1" hangingPunct="1"/>
            <a:r>
              <a:rPr lang="ja-JP" altLang="en-US" dirty="0">
                <a:latin typeface="Arial" panose="020B0604020202020204" pitchFamily="34" charset="0"/>
              </a:rPr>
              <a:t>どんなサイズのロッカーが需要があるか、参考にする。これが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661893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87</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つぎ再配達について。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ここで学生の再配達の経験などの現状と</a:t>
            </a:r>
            <a:endParaRPr lang="en-US" altLang="ja-JP" dirty="0">
              <a:latin typeface="Arial" panose="020B0604020202020204" pitchFamily="34" charset="0"/>
            </a:endParaRPr>
          </a:p>
          <a:p>
            <a:pPr eaLnBrk="1" hangingPunct="1"/>
            <a:r>
              <a:rPr lang="ja-JP" altLang="en-US" dirty="0">
                <a:latin typeface="Arial" panose="020B0604020202020204" pitchFamily="34" charset="0"/>
              </a:rPr>
              <a:t>再配達に対する意識を聞く。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意識については</a:t>
            </a:r>
            <a:endParaRPr lang="en-US" altLang="ja-JP" dirty="0">
              <a:latin typeface="Arial" panose="020B0604020202020204" pitchFamily="34" charset="0"/>
            </a:endParaRPr>
          </a:p>
          <a:p>
            <a:pPr eaLnBrk="1" hangingPunct="1"/>
            <a:r>
              <a:rPr lang="ja-JP" altLang="en-US" dirty="0">
                <a:latin typeface="Arial" panose="020B0604020202020204" pitchFamily="34" charset="0"/>
              </a:rPr>
              <a:t>「ならないようにしようと思うか」　行動意図、「ならないようにすべきか」個人的規範</a:t>
            </a:r>
            <a:endParaRPr lang="en-US" altLang="ja-JP" dirty="0">
              <a:latin typeface="Arial" panose="020B0604020202020204" pitchFamily="34" charset="0"/>
            </a:endParaRPr>
          </a:p>
          <a:p>
            <a:pPr eaLnBrk="1" hangingPunct="1"/>
            <a:r>
              <a:rPr lang="ja-JP" altLang="en-US" dirty="0">
                <a:latin typeface="Arial" panose="020B0604020202020204" pitchFamily="34" charset="0"/>
              </a:rPr>
              <a:t>「周りの学生・世間の人はならないようにしてると思うか」記述的規範</a:t>
            </a:r>
            <a:endParaRPr lang="en-US" altLang="ja-JP" dirty="0">
              <a:latin typeface="Arial" panose="020B0604020202020204" pitchFamily="34" charset="0"/>
            </a:endParaRPr>
          </a:p>
          <a:p>
            <a:pPr eaLnBrk="1" hangingPunct="1"/>
            <a:r>
              <a:rPr lang="ja-JP" altLang="en-US" dirty="0">
                <a:latin typeface="Arial" panose="020B0604020202020204" pitchFamily="34" charset="0"/>
              </a:rPr>
              <a:t>「世間は自分が自分に対してならないようにすべきと思ってるか」命令的規範</a:t>
            </a:r>
            <a:endParaRPr lang="en-US" altLang="ja-JP" dirty="0">
              <a:latin typeface="Arial" panose="020B0604020202020204" pitchFamily="34" charset="0"/>
            </a:endParaRPr>
          </a:p>
          <a:p>
            <a:pPr eaLnBrk="1" hangingPunct="1"/>
            <a:r>
              <a:rPr lang="ja-JP" altLang="en-US" dirty="0">
                <a:latin typeface="Arial" panose="020B0604020202020204" pitchFamily="34" charset="0"/>
              </a:rPr>
              <a:t>「配達人に対して申し訳ないか」「環境に悪いと思ってるか」罪悪感</a:t>
            </a:r>
            <a:endParaRPr lang="en-US" altLang="ja-JP" dirty="0">
              <a:latin typeface="Arial" panose="020B0604020202020204" pitchFamily="34" charset="0"/>
            </a:endParaRPr>
          </a:p>
          <a:p>
            <a:pPr eaLnBrk="1" hangingPunct="1"/>
            <a:r>
              <a:rPr lang="ja-JP" altLang="en-US" dirty="0">
                <a:latin typeface="Arial" panose="020B0604020202020204" pitchFamily="34" charset="0"/>
              </a:rPr>
              <a:t>といった質問。</a:t>
            </a:r>
            <a:endParaRPr lang="en-US" altLang="ja-JP" dirty="0">
              <a:latin typeface="Arial" panose="020B0604020202020204" pitchFamily="34" charset="0"/>
            </a:endParaRPr>
          </a:p>
        </p:txBody>
      </p:sp>
    </p:spTree>
    <p:extLst>
      <p:ext uri="{BB962C8B-B14F-4D97-AF65-F5344CB8AC3E}">
        <p14:creationId xmlns:p14="http://schemas.microsoft.com/office/powerpoint/2010/main" val="2593812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88</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つぎ再配達について。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ここで学生の再配達の経験などの現状と</a:t>
            </a:r>
            <a:endParaRPr lang="en-US" altLang="ja-JP" dirty="0">
              <a:latin typeface="Arial" panose="020B0604020202020204" pitchFamily="34" charset="0"/>
            </a:endParaRPr>
          </a:p>
          <a:p>
            <a:pPr eaLnBrk="1" hangingPunct="1"/>
            <a:r>
              <a:rPr lang="ja-JP" altLang="en-US" dirty="0">
                <a:latin typeface="Arial" panose="020B0604020202020204" pitchFamily="34" charset="0"/>
              </a:rPr>
              <a:t>再配達に対する意識を聞く。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意識については</a:t>
            </a:r>
            <a:endParaRPr lang="en-US" altLang="ja-JP" dirty="0">
              <a:latin typeface="Arial" panose="020B0604020202020204" pitchFamily="34" charset="0"/>
            </a:endParaRPr>
          </a:p>
          <a:p>
            <a:pPr eaLnBrk="1" hangingPunct="1"/>
            <a:r>
              <a:rPr lang="ja-JP" altLang="en-US" dirty="0">
                <a:latin typeface="Arial" panose="020B0604020202020204" pitchFamily="34" charset="0"/>
              </a:rPr>
              <a:t>「ならないようにしようと思うか」　行動意図、「ならないようにすべきか」個人的規範</a:t>
            </a:r>
            <a:endParaRPr lang="en-US" altLang="ja-JP" dirty="0">
              <a:latin typeface="Arial" panose="020B0604020202020204" pitchFamily="34" charset="0"/>
            </a:endParaRPr>
          </a:p>
          <a:p>
            <a:pPr eaLnBrk="1" hangingPunct="1"/>
            <a:r>
              <a:rPr lang="ja-JP" altLang="en-US" dirty="0">
                <a:latin typeface="Arial" panose="020B0604020202020204" pitchFamily="34" charset="0"/>
              </a:rPr>
              <a:t>「周りの学生・世間の人はならないようにしてると思うか」記述的規範</a:t>
            </a:r>
            <a:endParaRPr lang="en-US" altLang="ja-JP" dirty="0">
              <a:latin typeface="Arial" panose="020B0604020202020204" pitchFamily="34" charset="0"/>
            </a:endParaRPr>
          </a:p>
          <a:p>
            <a:pPr eaLnBrk="1" hangingPunct="1"/>
            <a:r>
              <a:rPr lang="ja-JP" altLang="en-US" dirty="0">
                <a:latin typeface="Arial" panose="020B0604020202020204" pitchFamily="34" charset="0"/>
              </a:rPr>
              <a:t>「世間は自分が自分に対してならないようにすべきと思ってるか」命令的規範</a:t>
            </a:r>
            <a:endParaRPr lang="en-US" altLang="ja-JP" dirty="0">
              <a:latin typeface="Arial" panose="020B0604020202020204" pitchFamily="34" charset="0"/>
            </a:endParaRPr>
          </a:p>
          <a:p>
            <a:pPr eaLnBrk="1" hangingPunct="1"/>
            <a:r>
              <a:rPr lang="ja-JP" altLang="en-US" dirty="0">
                <a:latin typeface="Arial" panose="020B0604020202020204" pitchFamily="34" charset="0"/>
              </a:rPr>
              <a:t>「配達人に対して申し訳ないか」「環境に悪いと思ってるか」罪悪感</a:t>
            </a:r>
            <a:endParaRPr lang="en-US" altLang="ja-JP" dirty="0">
              <a:latin typeface="Arial" panose="020B0604020202020204" pitchFamily="34" charset="0"/>
            </a:endParaRPr>
          </a:p>
          <a:p>
            <a:pPr eaLnBrk="1" hangingPunct="1"/>
            <a:r>
              <a:rPr lang="ja-JP" altLang="en-US" dirty="0">
                <a:latin typeface="Arial" panose="020B0604020202020204" pitchFamily="34" charset="0"/>
              </a:rPr>
              <a:t>といった質問。</a:t>
            </a:r>
            <a:endParaRPr lang="en-US" altLang="ja-JP" dirty="0">
              <a:latin typeface="Arial" panose="020B0604020202020204" pitchFamily="34" charset="0"/>
            </a:endParaRPr>
          </a:p>
        </p:txBody>
      </p:sp>
    </p:spTree>
    <p:extLst>
      <p:ext uri="{BB962C8B-B14F-4D97-AF65-F5344CB8AC3E}">
        <p14:creationId xmlns:p14="http://schemas.microsoft.com/office/powerpoint/2010/main" val="12650916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89</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既存の受取サービスの認知度を調べるための質問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どのサービスの認知度が高いか、低いか</a:t>
            </a:r>
            <a:endParaRPr lang="en-US" altLang="ja-JP" dirty="0">
              <a:latin typeface="Arial" panose="020B0604020202020204" pitchFamily="34" charset="0"/>
            </a:endParaRPr>
          </a:p>
          <a:p>
            <a:pPr eaLnBrk="1" hangingPunct="1"/>
            <a:r>
              <a:rPr lang="ja-JP" altLang="en-US" dirty="0">
                <a:latin typeface="Arial" panose="020B0604020202020204" pitchFamily="34" charset="0"/>
              </a:rPr>
              <a:t>どのサービスが学生にうけそうか</a:t>
            </a:r>
            <a:endParaRPr lang="en-US" altLang="ja-JP" dirty="0">
              <a:latin typeface="Arial" panose="020B0604020202020204" pitchFamily="34" charset="0"/>
            </a:endParaRPr>
          </a:p>
          <a:p>
            <a:pPr eaLnBrk="1" hangingPunct="1"/>
            <a:r>
              <a:rPr lang="ja-JP" altLang="en-US" dirty="0">
                <a:latin typeface="Arial" panose="020B0604020202020204" pitchFamily="34" charset="0"/>
              </a:rPr>
              <a:t>調べて、現状把握して、コミュニケーションツールの内容にも生かす</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利用したことある人には便利かどうか実際の声も調査。</a:t>
            </a:r>
            <a:endParaRPr lang="en-US" altLang="ja-JP" dirty="0">
              <a:latin typeface="Arial" panose="020B0604020202020204" pitchFamily="34" charset="0"/>
            </a:endParaRPr>
          </a:p>
          <a:p>
            <a:pPr eaLnBrk="1" hangingPunct="1"/>
            <a:r>
              <a:rPr lang="ja-JP" altLang="en-US" dirty="0">
                <a:latin typeface="Arial" panose="020B0604020202020204" pitchFamily="34" charset="0"/>
              </a:rPr>
              <a:t>便利ならばその理由、不便ならばその理由を書いてもらい改善点をさぐる。</a:t>
            </a:r>
            <a:endParaRPr lang="en-US" altLang="ja-JP" dirty="0">
              <a:latin typeface="Arial" panose="020B0604020202020204" pitchFamily="34" charset="0"/>
            </a:endParaRPr>
          </a:p>
        </p:txBody>
      </p:sp>
    </p:spTree>
    <p:extLst>
      <p:ext uri="{BB962C8B-B14F-4D97-AF65-F5344CB8AC3E}">
        <p14:creationId xmlns:p14="http://schemas.microsoft.com/office/powerpoint/2010/main" val="2313921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90</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0640823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91</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どのサービスが有効かを質問</a:t>
            </a:r>
            <a:endParaRPr lang="en-US" altLang="ja-JP" dirty="0">
              <a:latin typeface="Arial" panose="020B0604020202020204" pitchFamily="34" charset="0"/>
            </a:endParaRPr>
          </a:p>
          <a:p>
            <a:pPr eaLnBrk="1" hangingPunct="1"/>
            <a:r>
              <a:rPr lang="ja-JP" altLang="en-US" dirty="0">
                <a:latin typeface="Arial" panose="020B0604020202020204" pitchFamily="34" charset="0"/>
              </a:rPr>
              <a:t>４で聞いた６つのサービスが多数の場合はコミュニケーションツールに活用するから</a:t>
            </a:r>
            <a:r>
              <a:rPr lang="en-US" altLang="ja-JP" dirty="0">
                <a:latin typeface="Arial" panose="020B0604020202020204" pitchFamily="34" charset="0"/>
              </a:rPr>
              <a:t>C</a:t>
            </a:r>
          </a:p>
          <a:p>
            <a:pPr eaLnBrk="1" hangingPunct="1"/>
            <a:r>
              <a:rPr lang="ja-JP" altLang="en-US" dirty="0">
                <a:latin typeface="Arial" panose="020B0604020202020204" pitchFamily="34" charset="0"/>
              </a:rPr>
              <a:t>宅配ロッカー受取が多数の場合はロッカー設置を推し進める根拠となるから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6523635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92</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2905934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93</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0516025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94</a:t>
            </a:fld>
            <a:endParaRPr lang="en-US" altLang="ja-JP">
              <a:solidFill>
                <a:srgbClr val="000000"/>
              </a:solidFill>
            </a:endParaRPr>
          </a:p>
        </p:txBody>
      </p:sp>
    </p:spTree>
    <p:extLst>
      <p:ext uri="{BB962C8B-B14F-4D97-AF65-F5344CB8AC3E}">
        <p14:creationId xmlns:p14="http://schemas.microsoft.com/office/powerpoint/2010/main" val="78531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9</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再配達が問題だといろんなところでいわれていますが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何がそんなに悪い？</a:t>
            </a:r>
            <a:endParaRPr lang="en-US" altLang="ja-JP" dirty="0">
              <a:latin typeface="Arial" panose="020B0604020202020204" pitchFamily="34" charset="0"/>
            </a:endParaRPr>
          </a:p>
        </p:txBody>
      </p:sp>
    </p:spTree>
    <p:extLst>
      <p:ext uri="{BB962C8B-B14F-4D97-AF65-F5344CB8AC3E}">
        <p14:creationId xmlns:p14="http://schemas.microsoft.com/office/powerpoint/2010/main" val="31910474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95</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629531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96</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3975238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97</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2317473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98</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7905771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99</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9127881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100</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それぞれの項目についてもうすこし詳しく説明</a:t>
            </a:r>
            <a:endParaRPr lang="en-US" altLang="ja-JP" dirty="0">
              <a:latin typeface="Arial" panose="020B0604020202020204" pitchFamily="34" charset="0"/>
            </a:endParaRPr>
          </a:p>
          <a:p>
            <a:pPr eaLnBrk="1" hangingPunct="1"/>
            <a:r>
              <a:rPr lang="ja-JP" altLang="en-US" dirty="0">
                <a:latin typeface="Arial" panose="020B0604020202020204" pitchFamily="34" charset="0"/>
              </a:rPr>
              <a:t>項目と目的を表にした</a:t>
            </a:r>
            <a:endParaRPr lang="en-US" altLang="ja-JP" dirty="0">
              <a:latin typeface="Arial" panose="020B0604020202020204" pitchFamily="34" charset="0"/>
            </a:endParaRPr>
          </a:p>
          <a:p>
            <a:pPr eaLnBrk="1" hangingPunct="1"/>
            <a:r>
              <a:rPr lang="en-US" altLang="ja-JP" dirty="0">
                <a:latin typeface="Arial" panose="020B0604020202020204" pitchFamily="34" charset="0"/>
              </a:rPr>
              <a:t>A</a:t>
            </a:r>
            <a:r>
              <a:rPr lang="ja-JP" altLang="en-US" dirty="0">
                <a:latin typeface="Arial" panose="020B0604020202020204" pitchFamily="34" charset="0"/>
              </a:rPr>
              <a:t>が・・・で</a:t>
            </a:r>
            <a:r>
              <a:rPr lang="en-US" altLang="ja-JP" dirty="0">
                <a:latin typeface="Arial" panose="020B0604020202020204" pitchFamily="34" charset="0"/>
              </a:rPr>
              <a:t>B</a:t>
            </a:r>
            <a:r>
              <a:rPr lang="ja-JP" altLang="en-US" dirty="0">
                <a:latin typeface="Arial" panose="020B0604020202020204" pitchFamily="34" charset="0"/>
              </a:rPr>
              <a:t>が・・・で</a:t>
            </a:r>
            <a:r>
              <a:rPr lang="en-US" altLang="ja-JP" dirty="0">
                <a:latin typeface="Arial" panose="020B0604020202020204" pitchFamily="34" charset="0"/>
              </a:rPr>
              <a:t>C</a:t>
            </a:r>
            <a:r>
              <a:rPr lang="ja-JP" altLang="en-US" dirty="0">
                <a:latin typeface="Arial" panose="020B0604020202020204" pitchFamily="34" charset="0"/>
              </a:rPr>
              <a:t>が・・・。</a:t>
            </a:r>
            <a:endParaRPr lang="en-US" altLang="ja-JP" dirty="0">
              <a:latin typeface="Arial" panose="020B0604020202020204" pitchFamily="34" charset="0"/>
            </a:endParaRPr>
          </a:p>
          <a:p>
            <a:pPr eaLnBrk="1" hangingPunct="1"/>
            <a:r>
              <a:rPr lang="ja-JP" altLang="en-US" dirty="0">
                <a:latin typeface="Arial" panose="020B0604020202020204" pitchFamily="34" charset="0"/>
              </a:rPr>
              <a:t>まず基礎情報。基本的に実態把握のため。（</a:t>
            </a:r>
            <a:r>
              <a:rPr lang="en-US" altLang="ja-JP" dirty="0">
                <a:latin typeface="Arial" panose="020B0604020202020204" pitchFamily="34" charset="0"/>
              </a:rPr>
              <a:t>A</a:t>
            </a:r>
            <a:r>
              <a:rPr lang="ja-JP" altLang="en-US" dirty="0">
                <a:latin typeface="Arial" panose="020B0604020202020204" pitchFamily="34" charset="0"/>
              </a:rPr>
              <a:t>）</a:t>
            </a:r>
            <a:endParaRPr lang="en-US" altLang="ja-JP" dirty="0">
              <a:latin typeface="Arial" panose="020B0604020202020204" pitchFamily="34" charset="0"/>
            </a:endParaRPr>
          </a:p>
          <a:p>
            <a:pPr eaLnBrk="1" hangingPunct="1"/>
            <a:r>
              <a:rPr lang="ja-JP" altLang="en-US" dirty="0">
                <a:latin typeface="Arial" panose="020B0604020202020204" pitchFamily="34" charset="0"/>
              </a:rPr>
              <a:t>ここで一人暮らしの大学生に対象をしぼるため一人暮らしかどうかを聞く。</a:t>
            </a:r>
            <a:endParaRPr lang="en-US" altLang="ja-JP" dirty="0">
              <a:latin typeface="Arial" panose="020B0604020202020204" pitchFamily="34" charset="0"/>
            </a:endParaRPr>
          </a:p>
          <a:p>
            <a:pPr eaLnBrk="1" hangingPunct="1"/>
            <a:r>
              <a:rPr lang="ja-JP" altLang="en-US" dirty="0">
                <a:latin typeface="Arial" panose="020B0604020202020204" pitchFamily="34" charset="0"/>
              </a:rPr>
              <a:t>あと住まいを聞くことでロッカー設置位置の参考にする。これが</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7800503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101</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1890877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102</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リスク工学専攻を知っている人</a:t>
            </a:r>
            <a:r>
              <a:rPr lang="en-US" altLang="ja-JP" dirty="0">
                <a:latin typeface="Arial" panose="020B0604020202020204" pitchFamily="34" charset="0"/>
              </a:rPr>
              <a:t>､</a:t>
            </a:r>
            <a:r>
              <a:rPr lang="ja-JP" altLang="en-US" dirty="0">
                <a:latin typeface="Arial" panose="020B0604020202020204" pitchFamily="34" charset="0"/>
              </a:rPr>
              <a:t>手を挙げて！と認知度を確かめる</a:t>
            </a:r>
            <a:r>
              <a:rPr lang="en-US" altLang="ja-JP" dirty="0">
                <a:latin typeface="Arial" panose="020B0604020202020204" pitchFamily="34" charset="0"/>
              </a:rPr>
              <a:t>｡</a:t>
            </a:r>
          </a:p>
        </p:txBody>
      </p:sp>
    </p:spTree>
    <p:extLst>
      <p:ext uri="{BB962C8B-B14F-4D97-AF65-F5344CB8AC3E}">
        <p14:creationId xmlns:p14="http://schemas.microsoft.com/office/powerpoint/2010/main" val="22642715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a:ln/>
        </p:spPr>
      </p:sp>
      <p:sp>
        <p:nvSpPr>
          <p:cNvPr id="279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79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860F187-5A0B-4A33-8CDE-D791E91A4195}" type="slidenum">
              <a:rPr lang="en-US" altLang="ja-JP" smtClean="0">
                <a:solidFill>
                  <a:srgbClr val="000000"/>
                </a:solidFill>
              </a:rPr>
              <a:pPr/>
              <a:t>103</a:t>
            </a:fld>
            <a:endParaRPr lang="en-US" altLang="ja-JP">
              <a:solidFill>
                <a:srgbClr val="000000"/>
              </a:solidFill>
            </a:endParaRPr>
          </a:p>
        </p:txBody>
      </p:sp>
    </p:spTree>
    <p:extLst>
      <p:ext uri="{BB962C8B-B14F-4D97-AF65-F5344CB8AC3E}">
        <p14:creationId xmlns:p14="http://schemas.microsoft.com/office/powerpoint/2010/main" val="22436053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6374F2-237A-4E7D-9FB1-AE910837D3FD}" type="slidenum">
              <a:rPr lang="en-US" altLang="ja-JP" smtClean="0">
                <a:solidFill>
                  <a:srgbClr val="000000"/>
                </a:solidFill>
              </a:rPr>
              <a:pPr/>
              <a:t>104</a:t>
            </a:fld>
            <a:endParaRPr lang="en-US" altLang="ja-JP">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・ヤマトの料金値上げ、従業員の労働環境？が話題になってる</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284846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68" indent="0" algn="ctr">
              <a:buNone/>
              <a:defRPr>
                <a:solidFill>
                  <a:schemeClr val="tx1">
                    <a:tint val="75000"/>
                  </a:schemeClr>
                </a:solidFill>
              </a:defRPr>
            </a:lvl2pPr>
            <a:lvl3pPr marL="914137" indent="0" algn="ctr">
              <a:buNone/>
              <a:defRPr>
                <a:solidFill>
                  <a:schemeClr val="tx1">
                    <a:tint val="75000"/>
                  </a:schemeClr>
                </a:solidFill>
              </a:defRPr>
            </a:lvl3pPr>
            <a:lvl4pPr marL="1371208" indent="0" algn="ctr">
              <a:buNone/>
              <a:defRPr>
                <a:solidFill>
                  <a:schemeClr val="tx1">
                    <a:tint val="75000"/>
                  </a:schemeClr>
                </a:solidFill>
              </a:defRPr>
            </a:lvl4pPr>
            <a:lvl5pPr marL="1828276" indent="0" algn="ctr">
              <a:buNone/>
              <a:defRPr>
                <a:solidFill>
                  <a:schemeClr val="tx1">
                    <a:tint val="75000"/>
                  </a:schemeClr>
                </a:solidFill>
              </a:defRPr>
            </a:lvl5pPr>
            <a:lvl6pPr marL="2285344"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2"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064135-BCE6-42A3-8768-CB6B09372813}" type="slidenum">
              <a:rPr lang="ja-JP" altLang="en-US"/>
              <a:pPr>
                <a:defRPr/>
              </a:pPr>
              <a:t>‹#›</a:t>
            </a:fld>
            <a:endParaRPr lang="ja-JP" altLang="en-US"/>
          </a:p>
        </p:txBody>
      </p:sp>
    </p:spTree>
    <p:extLst>
      <p:ext uri="{BB962C8B-B14F-4D97-AF65-F5344CB8AC3E}">
        <p14:creationId xmlns:p14="http://schemas.microsoft.com/office/powerpoint/2010/main" val="338428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3173D97-E1FE-43E7-8F9C-4BF3E75CB828}" type="slidenum">
              <a:rPr lang="ja-JP" altLang="en-US"/>
              <a:pPr>
                <a:defRPr/>
              </a:pPr>
              <a:t>‹#›</a:t>
            </a:fld>
            <a:endParaRPr lang="ja-JP" altLang="en-US"/>
          </a:p>
        </p:txBody>
      </p:sp>
    </p:spTree>
    <p:extLst>
      <p:ext uri="{BB962C8B-B14F-4D97-AF65-F5344CB8AC3E}">
        <p14:creationId xmlns:p14="http://schemas.microsoft.com/office/powerpoint/2010/main" val="259397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DB5BFE8-31D5-44A7-AA11-4FAF152CC434}" type="slidenum">
              <a:rPr lang="ja-JP" altLang="en-US"/>
              <a:pPr>
                <a:defRPr/>
              </a:pPr>
              <a:t>‹#›</a:t>
            </a:fld>
            <a:endParaRPr lang="ja-JP" altLang="en-US"/>
          </a:p>
        </p:txBody>
      </p:sp>
    </p:spTree>
    <p:extLst>
      <p:ext uri="{BB962C8B-B14F-4D97-AF65-F5344CB8AC3E}">
        <p14:creationId xmlns:p14="http://schemas.microsoft.com/office/powerpoint/2010/main" val="3538879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3" indent="0" algn="ctr">
              <a:buNone/>
              <a:defRPr/>
            </a:lvl3pPr>
            <a:lvl4pPr marL="1371306" indent="0" algn="ctr">
              <a:buNone/>
              <a:defRPr/>
            </a:lvl4pPr>
            <a:lvl5pPr marL="1828407" indent="0" algn="ctr">
              <a:buNone/>
              <a:defRPr/>
            </a:lvl5pPr>
            <a:lvl6pPr marL="2285508" indent="0" algn="ctr">
              <a:buNone/>
              <a:defRPr/>
            </a:lvl6pPr>
            <a:lvl7pPr marL="2742612" indent="0" algn="ctr">
              <a:buNone/>
              <a:defRPr/>
            </a:lvl7pPr>
            <a:lvl8pPr marL="3199713" indent="0" algn="ctr">
              <a:buNone/>
              <a:defRPr/>
            </a:lvl8pPr>
            <a:lvl9pPr marL="3656814"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D528F5AF-B042-4D7F-8BD8-510E05D7B771}" type="slidenum">
              <a:rPr lang="ja-JP" altLang="en-US"/>
              <a:pPr>
                <a:defRPr/>
              </a:pPr>
              <a:t>‹#›</a:t>
            </a:fld>
            <a:endParaRPr lang="en-US" altLang="ja-JP"/>
          </a:p>
        </p:txBody>
      </p:sp>
    </p:spTree>
    <p:extLst>
      <p:ext uri="{BB962C8B-B14F-4D97-AF65-F5344CB8AC3E}">
        <p14:creationId xmlns:p14="http://schemas.microsoft.com/office/powerpoint/2010/main" val="312667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4309A773-3D2A-4162-BC3D-881C0CE7BFEC}" type="slidenum">
              <a:rPr lang="ja-JP" altLang="en-US"/>
              <a:pPr>
                <a:defRPr/>
              </a:pPr>
              <a:t>‹#›</a:t>
            </a:fld>
            <a:endParaRPr lang="en-US" altLang="ja-JP"/>
          </a:p>
        </p:txBody>
      </p:sp>
    </p:spTree>
    <p:extLst>
      <p:ext uri="{BB962C8B-B14F-4D97-AF65-F5344CB8AC3E}">
        <p14:creationId xmlns:p14="http://schemas.microsoft.com/office/powerpoint/2010/main" val="367674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6"/>
            <a:ext cx="7772400" cy="1500187"/>
          </a:xfrm>
        </p:spPr>
        <p:txBody>
          <a:bodyPr anchor="b"/>
          <a:lstStyle>
            <a:lvl1pPr marL="0" indent="0">
              <a:buNone/>
              <a:defRPr sz="2000"/>
            </a:lvl1pPr>
            <a:lvl2pPr marL="457101" indent="0">
              <a:buNone/>
              <a:defRPr sz="1800"/>
            </a:lvl2pPr>
            <a:lvl3pPr marL="914203" indent="0">
              <a:buNone/>
              <a:defRPr sz="1600"/>
            </a:lvl3pPr>
            <a:lvl4pPr marL="1371306" indent="0">
              <a:buNone/>
              <a:defRPr sz="1400"/>
            </a:lvl4pPr>
            <a:lvl5pPr marL="1828407" indent="0">
              <a:buNone/>
              <a:defRPr sz="1400"/>
            </a:lvl5pPr>
            <a:lvl6pPr marL="2285508" indent="0">
              <a:buNone/>
              <a:defRPr sz="1400"/>
            </a:lvl6pPr>
            <a:lvl7pPr marL="2742612" indent="0">
              <a:buNone/>
              <a:defRPr sz="1400"/>
            </a:lvl7pPr>
            <a:lvl8pPr marL="3199713" indent="0">
              <a:buNone/>
              <a:defRPr sz="1400"/>
            </a:lvl8pPr>
            <a:lvl9pPr marL="3656814"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37F8728B-7E84-4CBA-8861-6F9CC32D66F6}" type="slidenum">
              <a:rPr lang="ja-JP" altLang="en-US"/>
              <a:pPr>
                <a:defRPr/>
              </a:pPr>
              <a:t>‹#›</a:t>
            </a:fld>
            <a:endParaRPr lang="en-US" altLang="ja-JP"/>
          </a:p>
        </p:txBody>
      </p:sp>
    </p:spTree>
    <p:extLst>
      <p:ext uri="{BB962C8B-B14F-4D97-AF65-F5344CB8AC3E}">
        <p14:creationId xmlns:p14="http://schemas.microsoft.com/office/powerpoint/2010/main" val="128732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C58B2A34-B916-465B-9C99-75E629E4D42C}" type="slidenum">
              <a:rPr lang="ja-JP" altLang="en-US"/>
              <a:pPr>
                <a:defRPr/>
              </a:pPr>
              <a:t>‹#›</a:t>
            </a:fld>
            <a:endParaRPr lang="en-US" altLang="ja-JP"/>
          </a:p>
        </p:txBody>
      </p:sp>
    </p:spTree>
    <p:extLst>
      <p:ext uri="{BB962C8B-B14F-4D97-AF65-F5344CB8AC3E}">
        <p14:creationId xmlns:p14="http://schemas.microsoft.com/office/powerpoint/2010/main" val="3372348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3" indent="0">
              <a:buNone/>
              <a:defRPr sz="1800" b="1"/>
            </a:lvl3pPr>
            <a:lvl4pPr marL="1371306" indent="0">
              <a:buNone/>
              <a:defRPr sz="1600" b="1"/>
            </a:lvl4pPr>
            <a:lvl5pPr marL="1828407" indent="0">
              <a:buNone/>
              <a:defRPr sz="1600" b="1"/>
            </a:lvl5pPr>
            <a:lvl6pPr marL="2285508" indent="0">
              <a:buNone/>
              <a:defRPr sz="1600" b="1"/>
            </a:lvl6pPr>
            <a:lvl7pPr marL="2742612" indent="0">
              <a:buNone/>
              <a:defRPr sz="1600" b="1"/>
            </a:lvl7pPr>
            <a:lvl8pPr marL="3199713" indent="0">
              <a:buNone/>
              <a:defRPr sz="1600" b="1"/>
            </a:lvl8pPr>
            <a:lvl9pPr marL="3656814"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101" indent="0">
              <a:buNone/>
              <a:defRPr sz="2000" b="1"/>
            </a:lvl2pPr>
            <a:lvl3pPr marL="914203" indent="0">
              <a:buNone/>
              <a:defRPr sz="1800" b="1"/>
            </a:lvl3pPr>
            <a:lvl4pPr marL="1371306" indent="0">
              <a:buNone/>
              <a:defRPr sz="1600" b="1"/>
            </a:lvl4pPr>
            <a:lvl5pPr marL="1828407" indent="0">
              <a:buNone/>
              <a:defRPr sz="1600" b="1"/>
            </a:lvl5pPr>
            <a:lvl6pPr marL="2285508" indent="0">
              <a:buNone/>
              <a:defRPr sz="1600" b="1"/>
            </a:lvl6pPr>
            <a:lvl7pPr marL="2742612" indent="0">
              <a:buNone/>
              <a:defRPr sz="1600" b="1"/>
            </a:lvl7pPr>
            <a:lvl8pPr marL="3199713" indent="0">
              <a:buNone/>
              <a:defRPr sz="1600" b="1"/>
            </a:lvl8pPr>
            <a:lvl9pPr marL="3656814"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8"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9"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0E4F5F55-4840-49D2-A72D-C3682640D22D}" type="slidenum">
              <a:rPr lang="ja-JP" altLang="en-US"/>
              <a:pPr>
                <a:defRPr/>
              </a:pPr>
              <a:t>‹#›</a:t>
            </a:fld>
            <a:endParaRPr lang="en-US" altLang="ja-JP"/>
          </a:p>
        </p:txBody>
      </p:sp>
    </p:spTree>
    <p:extLst>
      <p:ext uri="{BB962C8B-B14F-4D97-AF65-F5344CB8AC3E}">
        <p14:creationId xmlns:p14="http://schemas.microsoft.com/office/powerpoint/2010/main" val="1742009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4"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5"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9B719711-DAFA-43D3-8715-DE215A8DB7BE}" type="slidenum">
              <a:rPr lang="ja-JP" altLang="en-US"/>
              <a:pPr>
                <a:defRPr/>
              </a:pPr>
              <a:t>‹#›</a:t>
            </a:fld>
            <a:endParaRPr lang="en-US" altLang="ja-JP"/>
          </a:p>
        </p:txBody>
      </p:sp>
    </p:spTree>
    <p:extLst>
      <p:ext uri="{BB962C8B-B14F-4D97-AF65-F5344CB8AC3E}">
        <p14:creationId xmlns:p14="http://schemas.microsoft.com/office/powerpoint/2010/main" val="1034724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3"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4"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54FC946-A51D-4931-BC89-F27A0585B1B6}" type="slidenum">
              <a:rPr lang="ja-JP" altLang="en-US"/>
              <a:pPr>
                <a:defRPr/>
              </a:pPr>
              <a:t>‹#›</a:t>
            </a:fld>
            <a:endParaRPr lang="en-US" altLang="ja-JP"/>
          </a:p>
        </p:txBody>
      </p:sp>
    </p:spTree>
    <p:extLst>
      <p:ext uri="{BB962C8B-B14F-4D97-AF65-F5344CB8AC3E}">
        <p14:creationId xmlns:p14="http://schemas.microsoft.com/office/powerpoint/2010/main" val="1077905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3" y="1435103"/>
            <a:ext cx="3008313" cy="4691063"/>
          </a:xfrm>
        </p:spPr>
        <p:txBody>
          <a:bodyPr/>
          <a:lstStyle>
            <a:lvl1pPr marL="0" indent="0">
              <a:buNone/>
              <a:defRPr sz="1400"/>
            </a:lvl1pPr>
            <a:lvl2pPr marL="457101" indent="0">
              <a:buNone/>
              <a:defRPr sz="1200"/>
            </a:lvl2pPr>
            <a:lvl3pPr marL="914203" indent="0">
              <a:buNone/>
              <a:defRPr sz="1000"/>
            </a:lvl3pPr>
            <a:lvl4pPr marL="1371306" indent="0">
              <a:buNone/>
              <a:defRPr sz="900"/>
            </a:lvl4pPr>
            <a:lvl5pPr marL="1828407" indent="0">
              <a:buNone/>
              <a:defRPr sz="900"/>
            </a:lvl5pPr>
            <a:lvl6pPr marL="2285508" indent="0">
              <a:buNone/>
              <a:defRPr sz="900"/>
            </a:lvl6pPr>
            <a:lvl7pPr marL="2742612" indent="0">
              <a:buNone/>
              <a:defRPr sz="900"/>
            </a:lvl7pPr>
            <a:lvl8pPr marL="3199713" indent="0">
              <a:buNone/>
              <a:defRPr sz="900"/>
            </a:lvl8pPr>
            <a:lvl9pPr marL="3656814"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20EFC26C-14C4-49D2-93A1-8CE82D708A70}" type="slidenum">
              <a:rPr lang="ja-JP" altLang="en-US"/>
              <a:pPr>
                <a:defRPr/>
              </a:pPr>
              <a:t>‹#›</a:t>
            </a:fld>
            <a:endParaRPr lang="en-US" altLang="ja-JP"/>
          </a:p>
        </p:txBody>
      </p:sp>
    </p:spTree>
    <p:extLst>
      <p:ext uri="{BB962C8B-B14F-4D97-AF65-F5344CB8AC3E}">
        <p14:creationId xmlns:p14="http://schemas.microsoft.com/office/powerpoint/2010/main" val="326710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E9A0E8A-D9AC-4EE7-AAB2-9BA65434C8BA}" type="slidenum">
              <a:rPr lang="ja-JP" altLang="en-US"/>
              <a:pPr>
                <a:defRPr/>
              </a:pPr>
              <a:t>‹#›</a:t>
            </a:fld>
            <a:endParaRPr lang="ja-JP" altLang="en-US"/>
          </a:p>
        </p:txBody>
      </p:sp>
    </p:spTree>
    <p:extLst>
      <p:ext uri="{BB962C8B-B14F-4D97-AF65-F5344CB8AC3E}">
        <p14:creationId xmlns:p14="http://schemas.microsoft.com/office/powerpoint/2010/main" val="2881103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3" indent="0">
              <a:buNone/>
              <a:defRPr sz="2400"/>
            </a:lvl3pPr>
            <a:lvl4pPr marL="1371306" indent="0">
              <a:buNone/>
              <a:defRPr sz="2000"/>
            </a:lvl4pPr>
            <a:lvl5pPr marL="1828407" indent="0">
              <a:buNone/>
              <a:defRPr sz="2000"/>
            </a:lvl5pPr>
            <a:lvl6pPr marL="2285508" indent="0">
              <a:buNone/>
              <a:defRPr sz="2000"/>
            </a:lvl6pPr>
            <a:lvl7pPr marL="2742612" indent="0">
              <a:buNone/>
              <a:defRPr sz="2000"/>
            </a:lvl7pPr>
            <a:lvl8pPr marL="3199713" indent="0">
              <a:buNone/>
              <a:defRPr sz="2000"/>
            </a:lvl8pPr>
            <a:lvl9pPr marL="3656814"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3" indent="0">
              <a:buNone/>
              <a:defRPr sz="1000"/>
            </a:lvl3pPr>
            <a:lvl4pPr marL="1371306" indent="0">
              <a:buNone/>
              <a:defRPr sz="900"/>
            </a:lvl4pPr>
            <a:lvl5pPr marL="1828407" indent="0">
              <a:buNone/>
              <a:defRPr sz="900"/>
            </a:lvl5pPr>
            <a:lvl6pPr marL="2285508" indent="0">
              <a:buNone/>
              <a:defRPr sz="900"/>
            </a:lvl6pPr>
            <a:lvl7pPr marL="2742612" indent="0">
              <a:buNone/>
              <a:defRPr sz="900"/>
            </a:lvl7pPr>
            <a:lvl8pPr marL="3199713" indent="0">
              <a:buNone/>
              <a:defRPr sz="900"/>
            </a:lvl8pPr>
            <a:lvl9pPr marL="3656814"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4ACB72B6-09EF-4114-BBE1-7F05864ED6A5}" type="slidenum">
              <a:rPr lang="ja-JP" altLang="en-US"/>
              <a:pPr>
                <a:defRPr/>
              </a:pPr>
              <a:t>‹#›</a:t>
            </a:fld>
            <a:endParaRPr lang="en-US" altLang="ja-JP"/>
          </a:p>
        </p:txBody>
      </p:sp>
    </p:spTree>
    <p:extLst>
      <p:ext uri="{BB962C8B-B14F-4D97-AF65-F5344CB8AC3E}">
        <p14:creationId xmlns:p14="http://schemas.microsoft.com/office/powerpoint/2010/main" val="2430142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1BDF64CE-B906-4B7A-96AD-AA52933BD2F0}" type="slidenum">
              <a:rPr lang="ja-JP" altLang="en-US"/>
              <a:pPr>
                <a:defRPr/>
              </a:pPr>
              <a:t>‹#›</a:t>
            </a:fld>
            <a:endParaRPr lang="en-US" altLang="ja-JP"/>
          </a:p>
        </p:txBody>
      </p:sp>
    </p:spTree>
    <p:extLst>
      <p:ext uri="{BB962C8B-B14F-4D97-AF65-F5344CB8AC3E}">
        <p14:creationId xmlns:p14="http://schemas.microsoft.com/office/powerpoint/2010/main" val="3257500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1"/>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83F1685A-766D-4E5D-8E5B-290D6D5033F1}" type="slidenum">
              <a:rPr lang="ja-JP" altLang="en-US"/>
              <a:pPr>
                <a:defRPr/>
              </a:pPr>
              <a:t>‹#›</a:t>
            </a:fld>
            <a:endParaRPr lang="en-US" altLang="ja-JP"/>
          </a:p>
        </p:txBody>
      </p:sp>
    </p:spTree>
    <p:extLst>
      <p:ext uri="{BB962C8B-B14F-4D97-AF65-F5344CB8AC3E}">
        <p14:creationId xmlns:p14="http://schemas.microsoft.com/office/powerpoint/2010/main" val="1234654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3"/>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3"/>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r>
              <a:rPr lang="ja-JP" altLang="en-US"/>
              <a:t>リスク工学専攻説明会「入試について」</a:t>
            </a: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D29F154-124A-45E6-9374-1B637376EBD3}" type="slidenum">
              <a:rPr lang="ja-JP" altLang="en-US"/>
              <a:pPr>
                <a:defRPr/>
              </a:pPr>
              <a:t>‹#›</a:t>
            </a:fld>
            <a:endParaRPr lang="en-US" altLang="ja-JP"/>
          </a:p>
        </p:txBody>
      </p:sp>
    </p:spTree>
    <p:extLst>
      <p:ext uri="{BB962C8B-B14F-4D97-AF65-F5344CB8AC3E}">
        <p14:creationId xmlns:p14="http://schemas.microsoft.com/office/powerpoint/2010/main" val="3275221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68" indent="0">
              <a:buNone/>
              <a:defRPr sz="1800">
                <a:solidFill>
                  <a:schemeClr val="tx1">
                    <a:tint val="75000"/>
                  </a:schemeClr>
                </a:solidFill>
              </a:defRPr>
            </a:lvl2pPr>
            <a:lvl3pPr marL="914137" indent="0">
              <a:buNone/>
              <a:defRPr sz="1600">
                <a:solidFill>
                  <a:schemeClr val="tx1">
                    <a:tint val="75000"/>
                  </a:schemeClr>
                </a:solidFill>
              </a:defRPr>
            </a:lvl3pPr>
            <a:lvl4pPr marL="1371208" indent="0">
              <a:buNone/>
              <a:defRPr sz="1400">
                <a:solidFill>
                  <a:schemeClr val="tx1">
                    <a:tint val="75000"/>
                  </a:schemeClr>
                </a:solidFill>
              </a:defRPr>
            </a:lvl4pPr>
            <a:lvl5pPr marL="1828276" indent="0">
              <a:buNone/>
              <a:defRPr sz="1400">
                <a:solidFill>
                  <a:schemeClr val="tx1">
                    <a:tint val="75000"/>
                  </a:schemeClr>
                </a:solidFill>
              </a:defRPr>
            </a:lvl5pPr>
            <a:lvl6pPr marL="2285344" indent="0">
              <a:buNone/>
              <a:defRPr sz="1400">
                <a:solidFill>
                  <a:schemeClr val="tx1">
                    <a:tint val="75000"/>
                  </a:schemeClr>
                </a:solidFill>
              </a:defRPr>
            </a:lvl6pPr>
            <a:lvl7pPr marL="2742415" indent="0">
              <a:buNone/>
              <a:defRPr sz="1400">
                <a:solidFill>
                  <a:schemeClr val="tx1">
                    <a:tint val="75000"/>
                  </a:schemeClr>
                </a:solidFill>
              </a:defRPr>
            </a:lvl7pPr>
            <a:lvl8pPr marL="3199484" indent="0">
              <a:buNone/>
              <a:defRPr sz="1400">
                <a:solidFill>
                  <a:schemeClr val="tx1">
                    <a:tint val="75000"/>
                  </a:schemeClr>
                </a:solidFill>
              </a:defRPr>
            </a:lvl8pPr>
            <a:lvl9pPr marL="3656552"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5" name="フッター プレースホルダー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847326D-23F9-4C17-BB4C-E6768A38C0E6}" type="slidenum">
              <a:rPr lang="ja-JP" altLang="en-US"/>
              <a:pPr>
                <a:defRPr/>
              </a:pPr>
              <a:t>‹#›</a:t>
            </a:fld>
            <a:endParaRPr lang="ja-JP" altLang="en-US"/>
          </a:p>
        </p:txBody>
      </p:sp>
    </p:spTree>
    <p:extLst>
      <p:ext uri="{BB962C8B-B14F-4D97-AF65-F5344CB8AC3E}">
        <p14:creationId xmlns:p14="http://schemas.microsoft.com/office/powerpoint/2010/main" val="1454504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6" name="フッター プレースホルダー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6150AA4-6B04-4C86-88EA-17613C59B866}" type="slidenum">
              <a:rPr lang="ja-JP" altLang="en-US"/>
              <a:pPr>
                <a:defRPr/>
              </a:pPr>
              <a:t>‹#›</a:t>
            </a:fld>
            <a:endParaRPr lang="ja-JP" altLang="en-US"/>
          </a:p>
        </p:txBody>
      </p:sp>
    </p:spTree>
    <p:extLst>
      <p:ext uri="{BB962C8B-B14F-4D97-AF65-F5344CB8AC3E}">
        <p14:creationId xmlns:p14="http://schemas.microsoft.com/office/powerpoint/2010/main" val="16823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68" indent="0">
              <a:buNone/>
              <a:defRPr sz="2000" b="1"/>
            </a:lvl2pPr>
            <a:lvl3pPr marL="914137" indent="0">
              <a:buNone/>
              <a:defRPr sz="1800" b="1"/>
            </a:lvl3pPr>
            <a:lvl4pPr marL="1371208" indent="0">
              <a:buNone/>
              <a:defRPr sz="1600" b="1"/>
            </a:lvl4pPr>
            <a:lvl5pPr marL="1828276" indent="0">
              <a:buNone/>
              <a:defRPr sz="1600" b="1"/>
            </a:lvl5pPr>
            <a:lvl6pPr marL="2285344" indent="0">
              <a:buNone/>
              <a:defRPr sz="1600" b="1"/>
            </a:lvl6pPr>
            <a:lvl7pPr marL="2742415" indent="0">
              <a:buNone/>
              <a:defRPr sz="1600" b="1"/>
            </a:lvl7pPr>
            <a:lvl8pPr marL="3199484" indent="0">
              <a:buNone/>
              <a:defRPr sz="1600" b="1"/>
            </a:lvl8pPr>
            <a:lvl9pPr marL="3656552"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068" indent="0">
              <a:buNone/>
              <a:defRPr sz="2000" b="1"/>
            </a:lvl2pPr>
            <a:lvl3pPr marL="914137" indent="0">
              <a:buNone/>
              <a:defRPr sz="1800" b="1"/>
            </a:lvl3pPr>
            <a:lvl4pPr marL="1371208" indent="0">
              <a:buNone/>
              <a:defRPr sz="1600" b="1"/>
            </a:lvl4pPr>
            <a:lvl5pPr marL="1828276" indent="0">
              <a:buNone/>
              <a:defRPr sz="1600" b="1"/>
            </a:lvl5pPr>
            <a:lvl6pPr marL="2285344" indent="0">
              <a:buNone/>
              <a:defRPr sz="1600" b="1"/>
            </a:lvl6pPr>
            <a:lvl7pPr marL="2742415" indent="0">
              <a:buNone/>
              <a:defRPr sz="1600" b="1"/>
            </a:lvl7pPr>
            <a:lvl8pPr marL="3199484" indent="0">
              <a:buNone/>
              <a:defRPr sz="1600" b="1"/>
            </a:lvl8pPr>
            <a:lvl9pPr marL="3656552"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8" name="フッター プレースホルダー 7"/>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9" name="スライド番号プレースホルダー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92985E5-9060-4CD9-9A0C-D50AF1D02D56}" type="slidenum">
              <a:rPr lang="ja-JP" altLang="en-US"/>
              <a:pPr>
                <a:defRPr/>
              </a:pPr>
              <a:t>‹#›</a:t>
            </a:fld>
            <a:endParaRPr lang="ja-JP" altLang="en-US"/>
          </a:p>
        </p:txBody>
      </p:sp>
    </p:spTree>
    <p:extLst>
      <p:ext uri="{BB962C8B-B14F-4D97-AF65-F5344CB8AC3E}">
        <p14:creationId xmlns:p14="http://schemas.microsoft.com/office/powerpoint/2010/main" val="30557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4" name="フッター プレースホルダー 3"/>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5" name="スライド番号プレースホルダー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58D8B42-224C-41D3-9EDD-4C3F89F38B61}" type="slidenum">
              <a:rPr lang="ja-JP" altLang="en-US"/>
              <a:pPr>
                <a:defRPr/>
              </a:pPr>
              <a:t>‹#›</a:t>
            </a:fld>
            <a:endParaRPr lang="ja-JP" altLang="en-US"/>
          </a:p>
        </p:txBody>
      </p:sp>
    </p:spTree>
    <p:extLst>
      <p:ext uri="{BB962C8B-B14F-4D97-AF65-F5344CB8AC3E}">
        <p14:creationId xmlns:p14="http://schemas.microsoft.com/office/powerpoint/2010/main" val="254895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3" name="フッター プレースホルダー 2"/>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4" name="スライド番号プレースホルダー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C50ED66-647C-43C6-A690-A2821FCA7DB8}" type="slidenum">
              <a:rPr lang="ja-JP" altLang="en-US"/>
              <a:pPr>
                <a:defRPr/>
              </a:pPr>
              <a:t>‹#›</a:t>
            </a:fld>
            <a:endParaRPr lang="ja-JP" altLang="en-US"/>
          </a:p>
        </p:txBody>
      </p:sp>
    </p:spTree>
    <p:extLst>
      <p:ext uri="{BB962C8B-B14F-4D97-AF65-F5344CB8AC3E}">
        <p14:creationId xmlns:p14="http://schemas.microsoft.com/office/powerpoint/2010/main" val="259262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4" y="1435104"/>
            <a:ext cx="3008313" cy="4691063"/>
          </a:xfrm>
        </p:spPr>
        <p:txBody>
          <a:bodyPr/>
          <a:lstStyle>
            <a:lvl1pPr marL="0" indent="0">
              <a:buNone/>
              <a:defRPr sz="1400"/>
            </a:lvl1pPr>
            <a:lvl2pPr marL="457068" indent="0">
              <a:buNone/>
              <a:defRPr sz="1200"/>
            </a:lvl2pPr>
            <a:lvl3pPr marL="914137" indent="0">
              <a:buNone/>
              <a:defRPr sz="1000"/>
            </a:lvl3pPr>
            <a:lvl4pPr marL="1371208" indent="0">
              <a:buNone/>
              <a:defRPr sz="900"/>
            </a:lvl4pPr>
            <a:lvl5pPr marL="1828276" indent="0">
              <a:buNone/>
              <a:defRPr sz="900"/>
            </a:lvl5pPr>
            <a:lvl6pPr marL="2285344" indent="0">
              <a:buNone/>
              <a:defRPr sz="900"/>
            </a:lvl6pPr>
            <a:lvl7pPr marL="2742415" indent="0">
              <a:buNone/>
              <a:defRPr sz="900"/>
            </a:lvl7pPr>
            <a:lvl8pPr marL="3199484" indent="0">
              <a:buNone/>
              <a:defRPr sz="900"/>
            </a:lvl8pPr>
            <a:lvl9pPr marL="3656552"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6" name="フッター プレースホルダー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445315-50B9-452E-BFE2-F6318308D9D1}" type="slidenum">
              <a:rPr lang="ja-JP" altLang="en-US"/>
              <a:pPr>
                <a:defRPr/>
              </a:pPr>
              <a:t>‹#›</a:t>
            </a:fld>
            <a:endParaRPr lang="ja-JP" altLang="en-US"/>
          </a:p>
        </p:txBody>
      </p:sp>
    </p:spTree>
    <p:extLst>
      <p:ext uri="{BB962C8B-B14F-4D97-AF65-F5344CB8AC3E}">
        <p14:creationId xmlns:p14="http://schemas.microsoft.com/office/powerpoint/2010/main" val="178685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068" indent="0">
              <a:buNone/>
              <a:defRPr sz="2800"/>
            </a:lvl2pPr>
            <a:lvl3pPr marL="914137" indent="0">
              <a:buNone/>
              <a:defRPr sz="2400"/>
            </a:lvl3pPr>
            <a:lvl4pPr marL="1371208" indent="0">
              <a:buNone/>
              <a:defRPr sz="2000"/>
            </a:lvl4pPr>
            <a:lvl5pPr marL="1828276" indent="0">
              <a:buNone/>
              <a:defRPr sz="2000"/>
            </a:lvl5pPr>
            <a:lvl6pPr marL="2285344" indent="0">
              <a:buNone/>
              <a:defRPr sz="2000"/>
            </a:lvl6pPr>
            <a:lvl7pPr marL="2742415" indent="0">
              <a:buNone/>
              <a:defRPr sz="2000"/>
            </a:lvl7pPr>
            <a:lvl8pPr marL="3199484" indent="0">
              <a:buNone/>
              <a:defRPr sz="2000"/>
            </a:lvl8pPr>
            <a:lvl9pPr marL="3656552"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068" indent="0">
              <a:buNone/>
              <a:defRPr sz="1200"/>
            </a:lvl2pPr>
            <a:lvl3pPr marL="914137" indent="0">
              <a:buNone/>
              <a:defRPr sz="1000"/>
            </a:lvl3pPr>
            <a:lvl4pPr marL="1371208" indent="0">
              <a:buNone/>
              <a:defRPr sz="900"/>
            </a:lvl4pPr>
            <a:lvl5pPr marL="1828276" indent="0">
              <a:buNone/>
              <a:defRPr sz="900"/>
            </a:lvl5pPr>
            <a:lvl6pPr marL="2285344" indent="0">
              <a:buNone/>
              <a:defRPr sz="900"/>
            </a:lvl6pPr>
            <a:lvl7pPr marL="2742415" indent="0">
              <a:buNone/>
              <a:defRPr sz="900"/>
            </a:lvl7pPr>
            <a:lvl8pPr marL="3199484" indent="0">
              <a:buNone/>
              <a:defRPr sz="900"/>
            </a:lvl8pPr>
            <a:lvl9pPr marL="3656552"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6" name="フッター プレースホルダー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50" charset="-128"/>
              </a:defRPr>
            </a:lvl1pPr>
          </a:lstStyle>
          <a:p>
            <a:pPr>
              <a:defRPr/>
            </a:pPr>
            <a:r>
              <a:rPr lang="ja-JP" altLang="en-US"/>
              <a:t>リスク工学専攻説明会「入試について」</a:t>
            </a:r>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19727CC-F864-4327-AAD8-F8C1C4BA1672}" type="slidenum">
              <a:rPr lang="ja-JP" altLang="en-US"/>
              <a:pPr>
                <a:defRPr/>
              </a:pPr>
              <a:t>‹#›</a:t>
            </a:fld>
            <a:endParaRPr lang="ja-JP" altLang="en-US"/>
          </a:p>
        </p:txBody>
      </p:sp>
    </p:spTree>
    <p:extLst>
      <p:ext uri="{BB962C8B-B14F-4D97-AF65-F5344CB8AC3E}">
        <p14:creationId xmlns:p14="http://schemas.microsoft.com/office/powerpoint/2010/main" val="83051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8" rIns="91414" bIns="45708"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8" rIns="91414" bIns="45708"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14" tIns="45708" rIns="91414" bIns="45708" rtlCol="0" anchor="ctr"/>
          <a:lstStyle>
            <a:lvl1pPr algn="l"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14" tIns="45708" rIns="91414" bIns="45708" rtlCol="0" anchor="ctr"/>
          <a:lstStyle>
            <a:lvl1pPr algn="ctr" eaLnBrk="1" fontAlgn="auto" hangingPunct="1">
              <a:spcBef>
                <a:spcPts val="0"/>
              </a:spcBef>
              <a:spcAft>
                <a:spcPts val="0"/>
              </a:spcAft>
              <a:defRPr sz="1200">
                <a:solidFill>
                  <a:prstClr val="black">
                    <a:tint val="75000"/>
                  </a:prstClr>
                </a:solidFill>
                <a:latin typeface="Calibri"/>
                <a:ea typeface="ＭＳ Ｐゴシック"/>
              </a:defRPr>
            </a:lvl1pPr>
          </a:lstStyle>
          <a:p>
            <a:pPr>
              <a:defRPr/>
            </a:pPr>
            <a:r>
              <a:rPr lang="ja-JP" altLang="en-US"/>
              <a:t>リスク工学専攻説明会「入試について」</a:t>
            </a: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14" tIns="45708" rIns="91414" bIns="45708"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032E6F5-DF83-4DBD-8FA8-91F3998F17E2}"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7308" r:id="rId1"/>
    <p:sldLayoutId id="2147487309" r:id="rId2"/>
    <p:sldLayoutId id="2147487310" r:id="rId3"/>
    <p:sldLayoutId id="2147487311" r:id="rId4"/>
    <p:sldLayoutId id="2147487312" r:id="rId5"/>
    <p:sldLayoutId id="2147487313" r:id="rId6"/>
    <p:sldLayoutId id="2147487314" r:id="rId7"/>
    <p:sldLayoutId id="2147487315" r:id="rId8"/>
    <p:sldLayoutId id="2147487316" r:id="rId9"/>
    <p:sldLayoutId id="2147487317" r:id="rId10"/>
    <p:sldLayoutId id="2147487318" r:id="rId11"/>
  </p:sldLayoutIdLst>
  <p:hf hdr="0" ftr="0" dt="0"/>
  <p:txStyles>
    <p:titleStyle>
      <a:lvl1pPr algn="ctr" defTabSz="911225" rtl="0" eaLnBrk="0" fontAlgn="base" hangingPunct="0">
        <a:spcBef>
          <a:spcPct val="0"/>
        </a:spcBef>
        <a:spcAft>
          <a:spcPct val="0"/>
        </a:spcAft>
        <a:defRPr kumimoji="1" sz="4400" kern="1200">
          <a:solidFill>
            <a:schemeClr val="tx1"/>
          </a:solidFill>
          <a:latin typeface="+mj-lt"/>
          <a:ea typeface="+mj-ea"/>
          <a:cs typeface="+mj-cs"/>
        </a:defRPr>
      </a:lvl1pPr>
      <a:lvl2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101"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203"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306"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407"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39725" indent="-339725" algn="l" defTabSz="911225"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39775" indent="-282575" algn="l" defTabSz="911225"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39825" indent="-225425" algn="l" defTabSz="911225"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7025" indent="-225425" algn="l" defTabSz="911225"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4225" indent="-225425" algn="l" defTabSz="911225"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3880"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0948"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018"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088"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137" rtl="0" eaLnBrk="1" latinLnBrk="0" hangingPunct="1">
        <a:defRPr kumimoji="1" sz="1800" kern="1200">
          <a:solidFill>
            <a:schemeClr val="tx1"/>
          </a:solidFill>
          <a:latin typeface="+mn-lt"/>
          <a:ea typeface="+mn-ea"/>
          <a:cs typeface="+mn-cs"/>
        </a:defRPr>
      </a:lvl1pPr>
      <a:lvl2pPr marL="457068" algn="l" defTabSz="914137" rtl="0" eaLnBrk="1" latinLnBrk="0" hangingPunct="1">
        <a:defRPr kumimoji="1" sz="1800" kern="1200">
          <a:solidFill>
            <a:schemeClr val="tx1"/>
          </a:solidFill>
          <a:latin typeface="+mn-lt"/>
          <a:ea typeface="+mn-ea"/>
          <a:cs typeface="+mn-cs"/>
        </a:defRPr>
      </a:lvl2pPr>
      <a:lvl3pPr marL="914137" algn="l" defTabSz="914137" rtl="0" eaLnBrk="1" latinLnBrk="0" hangingPunct="1">
        <a:defRPr kumimoji="1" sz="1800" kern="1200">
          <a:solidFill>
            <a:schemeClr val="tx1"/>
          </a:solidFill>
          <a:latin typeface="+mn-lt"/>
          <a:ea typeface="+mn-ea"/>
          <a:cs typeface="+mn-cs"/>
        </a:defRPr>
      </a:lvl3pPr>
      <a:lvl4pPr marL="1371208" algn="l" defTabSz="914137" rtl="0" eaLnBrk="1" latinLnBrk="0" hangingPunct="1">
        <a:defRPr kumimoji="1" sz="1800" kern="1200">
          <a:solidFill>
            <a:schemeClr val="tx1"/>
          </a:solidFill>
          <a:latin typeface="+mn-lt"/>
          <a:ea typeface="+mn-ea"/>
          <a:cs typeface="+mn-cs"/>
        </a:defRPr>
      </a:lvl4pPr>
      <a:lvl5pPr marL="1828276" algn="l" defTabSz="914137" rtl="0" eaLnBrk="1" latinLnBrk="0" hangingPunct="1">
        <a:defRPr kumimoji="1" sz="1800" kern="1200">
          <a:solidFill>
            <a:schemeClr val="tx1"/>
          </a:solidFill>
          <a:latin typeface="+mn-lt"/>
          <a:ea typeface="+mn-ea"/>
          <a:cs typeface="+mn-cs"/>
        </a:defRPr>
      </a:lvl5pPr>
      <a:lvl6pPr marL="2285344" algn="l" defTabSz="914137" rtl="0" eaLnBrk="1" latinLnBrk="0" hangingPunct="1">
        <a:defRPr kumimoji="1" sz="1800" kern="1200">
          <a:solidFill>
            <a:schemeClr val="tx1"/>
          </a:solidFill>
          <a:latin typeface="+mn-lt"/>
          <a:ea typeface="+mn-ea"/>
          <a:cs typeface="+mn-cs"/>
        </a:defRPr>
      </a:lvl6pPr>
      <a:lvl7pPr marL="2742415" algn="l" defTabSz="914137" rtl="0" eaLnBrk="1" latinLnBrk="0" hangingPunct="1">
        <a:defRPr kumimoji="1" sz="1800" kern="1200">
          <a:solidFill>
            <a:schemeClr val="tx1"/>
          </a:solidFill>
          <a:latin typeface="+mn-lt"/>
          <a:ea typeface="+mn-ea"/>
          <a:cs typeface="+mn-cs"/>
        </a:defRPr>
      </a:lvl7pPr>
      <a:lvl8pPr marL="3199484" algn="l" defTabSz="914137" rtl="0" eaLnBrk="1" latinLnBrk="0" hangingPunct="1">
        <a:defRPr kumimoji="1" sz="1800" kern="1200">
          <a:solidFill>
            <a:schemeClr val="tx1"/>
          </a:solidFill>
          <a:latin typeface="+mn-lt"/>
          <a:ea typeface="+mn-ea"/>
          <a:cs typeface="+mn-cs"/>
        </a:defRPr>
      </a:lvl8pPr>
      <a:lvl9pPr marL="3656552" algn="l" defTabSz="91413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eaLnBrk="1" hangingPunct="1">
              <a:defRPr sz="1400">
                <a:solidFill>
                  <a:srgbClr val="000000"/>
                </a:solidFill>
                <a:latin typeface="Arial Narrow" pitchFamily="-112" charset="0"/>
                <a:ea typeface="ＭＳ Ｐゴシック" pitchFamily="50" charset="-128"/>
              </a:defRPr>
            </a:lvl1pPr>
          </a:lstStyle>
          <a:p>
            <a:pPr>
              <a:defRPr/>
            </a:pPr>
            <a:r>
              <a:rPr lang="en-US" altLang="ja-JP"/>
              <a:t>2015</a:t>
            </a:r>
            <a:r>
              <a:rPr lang="ja-JP" altLang="en-US"/>
              <a:t>年</a:t>
            </a:r>
            <a:r>
              <a:rPr lang="en-US" altLang="ja-JP"/>
              <a:t>10</a:t>
            </a:r>
            <a:r>
              <a:rPr lang="ja-JP" altLang="en-US"/>
              <a:t>月</a:t>
            </a:r>
            <a:r>
              <a:rPr lang="en-US" altLang="ja-JP"/>
              <a:t>17</a:t>
            </a:r>
            <a:r>
              <a:rPr lang="ja-JP" altLang="en-US"/>
              <a:t>日</a:t>
            </a: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eaLnBrk="1" hangingPunct="1">
              <a:defRPr sz="1400">
                <a:solidFill>
                  <a:srgbClr val="000000"/>
                </a:solidFill>
                <a:latin typeface="Arial Narrow" pitchFamily="-112" charset="0"/>
                <a:ea typeface="ＭＳ Ｐゴシック" pitchFamily="50" charset="-128"/>
              </a:defRPr>
            </a:lvl1pPr>
          </a:lstStyle>
          <a:p>
            <a:pPr>
              <a:defRPr/>
            </a:pPr>
            <a:r>
              <a:rPr lang="ja-JP" altLang="en-US"/>
              <a:t>リスク工学専攻説明会「入試について」</a:t>
            </a: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1" hangingPunct="1">
              <a:defRPr sz="1400">
                <a:solidFill>
                  <a:srgbClr val="000000"/>
                </a:solidFill>
                <a:latin typeface="Arial Narrow" panose="020B0606020202030204" pitchFamily="34" charset="0"/>
              </a:defRPr>
            </a:lvl1pPr>
          </a:lstStyle>
          <a:p>
            <a:pPr>
              <a:defRPr/>
            </a:pPr>
            <a:fld id="{8FBBC4FE-3AE7-412C-BADF-E2BFE66B1F5F}"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7330" r:id="rId1"/>
    <p:sldLayoutId id="2147487331" r:id="rId2"/>
    <p:sldLayoutId id="2147487332" r:id="rId3"/>
    <p:sldLayoutId id="2147487333" r:id="rId4"/>
    <p:sldLayoutId id="2147487334" r:id="rId5"/>
    <p:sldLayoutId id="2147487335" r:id="rId6"/>
    <p:sldLayoutId id="2147487336" r:id="rId7"/>
    <p:sldLayoutId id="2147487337" r:id="rId8"/>
    <p:sldLayoutId id="2147487338" r:id="rId9"/>
    <p:sldLayoutId id="2147487339" r:id="rId10"/>
    <p:sldLayoutId id="2147487340" r:id="rId11"/>
    <p:sldLayoutId id="2147487341"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01" algn="ctr" rtl="0" fontAlgn="base">
        <a:spcBef>
          <a:spcPct val="0"/>
        </a:spcBef>
        <a:spcAft>
          <a:spcPct val="0"/>
        </a:spcAft>
        <a:defRPr kumimoji="1" sz="4400">
          <a:solidFill>
            <a:schemeClr val="tx2"/>
          </a:solidFill>
          <a:latin typeface="Arial" charset="0"/>
          <a:ea typeface="ＭＳ Ｐゴシック" pitchFamily="50" charset="-128"/>
        </a:defRPr>
      </a:lvl6pPr>
      <a:lvl7pPr marL="914203" algn="ctr" rtl="0" fontAlgn="base">
        <a:spcBef>
          <a:spcPct val="0"/>
        </a:spcBef>
        <a:spcAft>
          <a:spcPct val="0"/>
        </a:spcAft>
        <a:defRPr kumimoji="1" sz="4400">
          <a:solidFill>
            <a:schemeClr val="tx2"/>
          </a:solidFill>
          <a:latin typeface="Arial" charset="0"/>
          <a:ea typeface="ＭＳ Ｐゴシック" pitchFamily="50" charset="-128"/>
        </a:defRPr>
      </a:lvl7pPr>
      <a:lvl8pPr marL="1371306" algn="ctr" rtl="0" fontAlgn="base">
        <a:spcBef>
          <a:spcPct val="0"/>
        </a:spcBef>
        <a:spcAft>
          <a:spcPct val="0"/>
        </a:spcAft>
        <a:defRPr kumimoji="1" sz="4400">
          <a:solidFill>
            <a:schemeClr val="tx2"/>
          </a:solidFill>
          <a:latin typeface="Arial" charset="0"/>
          <a:ea typeface="ＭＳ Ｐゴシック" pitchFamily="50" charset="-128"/>
        </a:defRPr>
      </a:lvl8pPr>
      <a:lvl9pPr marL="1828407"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060" indent="-228552" algn="l" rtl="0" fontAlgn="base">
        <a:spcBef>
          <a:spcPct val="20000"/>
        </a:spcBef>
        <a:spcAft>
          <a:spcPct val="0"/>
        </a:spcAft>
        <a:buChar char="»"/>
        <a:defRPr kumimoji="1" sz="2000">
          <a:solidFill>
            <a:schemeClr val="tx1"/>
          </a:solidFill>
          <a:latin typeface="+mn-lt"/>
          <a:ea typeface="+mn-ea"/>
        </a:defRPr>
      </a:lvl6pPr>
      <a:lvl7pPr marL="2971161" indent="-228552" algn="l" rtl="0" fontAlgn="base">
        <a:spcBef>
          <a:spcPct val="20000"/>
        </a:spcBef>
        <a:spcAft>
          <a:spcPct val="0"/>
        </a:spcAft>
        <a:buChar char="»"/>
        <a:defRPr kumimoji="1" sz="2000">
          <a:solidFill>
            <a:schemeClr val="tx1"/>
          </a:solidFill>
          <a:latin typeface="+mn-lt"/>
          <a:ea typeface="+mn-ea"/>
        </a:defRPr>
      </a:lvl7pPr>
      <a:lvl8pPr marL="3428263" indent="-228552" algn="l" rtl="0" fontAlgn="base">
        <a:spcBef>
          <a:spcPct val="20000"/>
        </a:spcBef>
        <a:spcAft>
          <a:spcPct val="0"/>
        </a:spcAft>
        <a:buChar char="»"/>
        <a:defRPr kumimoji="1" sz="2000">
          <a:solidFill>
            <a:schemeClr val="tx1"/>
          </a:solidFill>
          <a:latin typeface="+mn-lt"/>
          <a:ea typeface="+mn-ea"/>
        </a:defRPr>
      </a:lvl8pPr>
      <a:lvl9pPr marL="3885366" indent="-228552"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03" rtl="0" eaLnBrk="1" latinLnBrk="0" hangingPunct="1">
        <a:defRPr kumimoji="1" sz="1800" kern="1200">
          <a:solidFill>
            <a:schemeClr val="tx1"/>
          </a:solidFill>
          <a:latin typeface="+mn-lt"/>
          <a:ea typeface="+mn-ea"/>
          <a:cs typeface="+mn-cs"/>
        </a:defRPr>
      </a:lvl1pPr>
      <a:lvl2pPr marL="457101" algn="l" defTabSz="914203" rtl="0" eaLnBrk="1" latinLnBrk="0" hangingPunct="1">
        <a:defRPr kumimoji="1" sz="1800" kern="1200">
          <a:solidFill>
            <a:schemeClr val="tx1"/>
          </a:solidFill>
          <a:latin typeface="+mn-lt"/>
          <a:ea typeface="+mn-ea"/>
          <a:cs typeface="+mn-cs"/>
        </a:defRPr>
      </a:lvl2pPr>
      <a:lvl3pPr marL="914203" algn="l" defTabSz="914203" rtl="0" eaLnBrk="1" latinLnBrk="0" hangingPunct="1">
        <a:defRPr kumimoji="1" sz="1800" kern="1200">
          <a:solidFill>
            <a:schemeClr val="tx1"/>
          </a:solidFill>
          <a:latin typeface="+mn-lt"/>
          <a:ea typeface="+mn-ea"/>
          <a:cs typeface="+mn-cs"/>
        </a:defRPr>
      </a:lvl3pPr>
      <a:lvl4pPr marL="1371306" algn="l" defTabSz="914203" rtl="0" eaLnBrk="1" latinLnBrk="0" hangingPunct="1">
        <a:defRPr kumimoji="1" sz="1800" kern="1200">
          <a:solidFill>
            <a:schemeClr val="tx1"/>
          </a:solidFill>
          <a:latin typeface="+mn-lt"/>
          <a:ea typeface="+mn-ea"/>
          <a:cs typeface="+mn-cs"/>
        </a:defRPr>
      </a:lvl4pPr>
      <a:lvl5pPr marL="1828407" algn="l" defTabSz="914203" rtl="0" eaLnBrk="1" latinLnBrk="0" hangingPunct="1">
        <a:defRPr kumimoji="1" sz="1800" kern="1200">
          <a:solidFill>
            <a:schemeClr val="tx1"/>
          </a:solidFill>
          <a:latin typeface="+mn-lt"/>
          <a:ea typeface="+mn-ea"/>
          <a:cs typeface="+mn-cs"/>
        </a:defRPr>
      </a:lvl5pPr>
      <a:lvl6pPr marL="2285508" algn="l" defTabSz="914203" rtl="0" eaLnBrk="1" latinLnBrk="0" hangingPunct="1">
        <a:defRPr kumimoji="1" sz="1800" kern="1200">
          <a:solidFill>
            <a:schemeClr val="tx1"/>
          </a:solidFill>
          <a:latin typeface="+mn-lt"/>
          <a:ea typeface="+mn-ea"/>
          <a:cs typeface="+mn-cs"/>
        </a:defRPr>
      </a:lvl6pPr>
      <a:lvl7pPr marL="2742612" algn="l" defTabSz="914203" rtl="0" eaLnBrk="1" latinLnBrk="0" hangingPunct="1">
        <a:defRPr kumimoji="1" sz="1800" kern="1200">
          <a:solidFill>
            <a:schemeClr val="tx1"/>
          </a:solidFill>
          <a:latin typeface="+mn-lt"/>
          <a:ea typeface="+mn-ea"/>
          <a:cs typeface="+mn-cs"/>
        </a:defRPr>
      </a:lvl7pPr>
      <a:lvl8pPr marL="3199713" algn="l" defTabSz="914203" rtl="0" eaLnBrk="1" latinLnBrk="0" hangingPunct="1">
        <a:defRPr kumimoji="1" sz="1800" kern="1200">
          <a:solidFill>
            <a:schemeClr val="tx1"/>
          </a:solidFill>
          <a:latin typeface="+mn-lt"/>
          <a:ea typeface="+mn-ea"/>
          <a:cs typeface="+mn-cs"/>
        </a:defRPr>
      </a:lvl8pPr>
      <a:lvl9pPr marL="3656814" algn="l" defTabSz="914203"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chart" Target="../charts/char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19.sv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33.svg"/><Relationship Id="rId11"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88.png"/><Relationship Id="rId14" Type="http://schemas.openxmlformats.org/officeDocument/2006/relationships/image" Target="../media/image35.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hyperlink" Target="http://www.mlit.go.jp/common/001139889.pdf" TargetMode="External"/><Relationship Id="rId3" Type="http://schemas.openxmlformats.org/officeDocument/2006/relationships/hyperlink" Target="http://www.mlit.go.jp/common/001106424.pdf" TargetMode="External"/><Relationship Id="rId7" Type="http://schemas.openxmlformats.org/officeDocument/2006/relationships/hyperlink" Target="http://news.livedoor.com/article/detail/9848017/" TargetMode="External"/><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hyperlink" Target="http://toyokeizai.net/articles/-/111854" TargetMode="External"/><Relationship Id="rId5" Type="http://schemas.openxmlformats.org/officeDocument/2006/relationships/hyperlink" Target="http://www.sankeibiz.jp/business/news/170309/bsd1703090500002-n1.htm" TargetMode="External"/><Relationship Id="rId4" Type="http://schemas.openxmlformats.org/officeDocument/2006/relationships/hyperlink" Target="http://www.mlit.go.jp/common/001102289.pdf" TargetMode="External"/><Relationship Id="rId9" Type="http://schemas.openxmlformats.org/officeDocument/2006/relationships/hyperlink" Target="http://www.kuronekoyamato.co.jp/ytc/customer/"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5.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5.png"/><Relationship Id="rId10" Type="http://schemas.openxmlformats.org/officeDocument/2006/relationships/image" Target="../media/image65.svg"/><Relationship Id="rId4" Type="http://schemas.openxmlformats.org/officeDocument/2006/relationships/image" Target="../media/image25.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NUL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5.png"/><Relationship Id="rId4" Type="http://schemas.openxmlformats.org/officeDocument/2006/relationships/image" Target="../media/image33.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6.png"/><Relationship Id="rId12" Type="http://schemas.openxmlformats.org/officeDocument/2006/relationships/image" Target="NULL"/><Relationship Id="rId2" Type="http://schemas.openxmlformats.org/officeDocument/2006/relationships/notesSlide" Target="../notesSlides/notesSlide32.xm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image" Target="NULL"/><Relationship Id="rId4" Type="http://schemas.openxmlformats.org/officeDocument/2006/relationships/image" Target="../media/image31.png"/><Relationship Id="rId9" Type="http://schemas.openxmlformats.org/officeDocument/2006/relationships/image" Target="../media/image37.png"/><Relationship Id="rId1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12"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6.xml"/><Relationship Id="rId10" Type="http://schemas.openxmlformats.org/officeDocument/2006/relationships/image" Target="../media/image44.png"/><Relationship Id="rId9"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NULL"/><Relationship Id="rId5" Type="http://schemas.openxmlformats.org/officeDocument/2006/relationships/image" Target="../media/image26.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www.sankeibiz.jp/business/news/170309/bsd1703090500002-n1.htm"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4.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65.png"/><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NUL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5.png"/><Relationship Id="rId4" Type="http://schemas.openxmlformats.org/officeDocument/2006/relationships/image" Target="../media/image33.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5.png"/><Relationship Id="rId7"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8.sv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74.jpeg"/><Relationship Id="rId4" Type="http://schemas.openxmlformats.org/officeDocument/2006/relationships/image" Target="../media/image73.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7.sv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1.sv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chart" Target="../charts/chart14.xml"/><Relationship Id="rId4" Type="http://schemas.openxmlformats.org/officeDocument/2006/relationships/chart" Target="../charts/chart13.xml"/></Relationships>
</file>

<file path=ppt/slides/_rels/slide9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1290638"/>
            <a:ext cx="9144000" cy="5567362"/>
          </a:xfrm>
          <a:prstGeom prst="rect">
            <a:avLst/>
          </a:prstGeom>
          <a:solidFill>
            <a:srgbClr val="003366"/>
          </a:solidFill>
          <a:ln>
            <a:noFill/>
          </a:ln>
          <a:effectLs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5124" name="Rectangle 4"/>
          <p:cNvSpPr>
            <a:spLocks noGrp="1" noChangeArrowheads="1"/>
          </p:cNvSpPr>
          <p:nvPr>
            <p:ph type="title"/>
          </p:nvPr>
        </p:nvSpPr>
        <p:spPr>
          <a:xfrm>
            <a:off x="250825" y="1628775"/>
            <a:ext cx="8820150" cy="3529013"/>
          </a:xfrm>
        </p:spPr>
        <p:txBody>
          <a:bodyPr/>
          <a:lstStyle/>
          <a:p>
            <a:pPr algn="l" eaLnBrk="1" hangingPunct="1"/>
            <a:r>
              <a:rPr lang="ja-JP" altLang="en-US" sz="3600" b="1" i="1" dirty="0">
                <a:ln w="38100" cmpd="sng">
                  <a:solidFill>
                    <a:schemeClr val="bg1"/>
                  </a:solidFill>
                </a:ln>
                <a:solidFill>
                  <a:schemeClr val="bg1"/>
                </a:solidFill>
                <a:latin typeface="+mj-ea"/>
                <a:cs typeface="HG丸ｺﾞｼｯｸM-PRO"/>
              </a:rPr>
              <a:t>　　ファインディング</a:t>
            </a:r>
            <a:r>
              <a:rPr lang="ja-JP" altLang="en-US" sz="4800" i="1" dirty="0">
                <a:solidFill>
                  <a:schemeClr val="bg1"/>
                </a:solidFill>
                <a:latin typeface="+mj-ea"/>
                <a:cs typeface="HG丸ｺﾞｼｯｸM-PRO"/>
              </a:rPr>
              <a:t>・　　　　</a:t>
            </a:r>
            <a:r>
              <a:rPr lang="en-US" altLang="ja-JP" sz="5400" b="1" dirty="0">
                <a:solidFill>
                  <a:schemeClr val="bg1"/>
                </a:solidFill>
                <a:latin typeface="+mj-ea"/>
              </a:rPr>
              <a:t/>
            </a:r>
            <a:br>
              <a:rPr lang="en-US" altLang="ja-JP" sz="5400" b="1" dirty="0">
                <a:solidFill>
                  <a:schemeClr val="bg1"/>
                </a:solidFill>
                <a:latin typeface="+mj-ea"/>
              </a:rPr>
            </a:br>
            <a:r>
              <a:rPr lang="en-US" altLang="ja-JP" sz="2800" b="1" dirty="0">
                <a:solidFill>
                  <a:schemeClr val="bg1"/>
                </a:solidFill>
                <a:latin typeface="+mj-ea"/>
              </a:rPr>
              <a:t/>
            </a:r>
            <a:br>
              <a:rPr lang="en-US" altLang="ja-JP" sz="2800" b="1" dirty="0">
                <a:solidFill>
                  <a:schemeClr val="bg1"/>
                </a:solidFill>
                <a:latin typeface="+mj-ea"/>
              </a:rPr>
            </a:br>
            <a:r>
              <a:rPr lang="ja-JP" altLang="ja-JP" sz="2800" b="1" dirty="0">
                <a:solidFill>
                  <a:schemeClr val="bg1"/>
                </a:solidFill>
                <a:latin typeface="+mj-ea"/>
              </a:rPr>
              <a:t>　</a:t>
            </a:r>
            <a:r>
              <a:rPr lang="ja-JP" altLang="en-US" sz="2800" b="1" dirty="0">
                <a:solidFill>
                  <a:schemeClr val="bg1"/>
                </a:solidFill>
                <a:latin typeface="+mj-ea"/>
              </a:rPr>
              <a:t>　　　　　　　　</a:t>
            </a:r>
            <a:r>
              <a:rPr lang="en-US" altLang="ja-JP" sz="3600" dirty="0">
                <a:solidFill>
                  <a:schemeClr val="bg1"/>
                </a:solidFill>
              </a:rPr>
              <a:t>〜</a:t>
            </a:r>
            <a:r>
              <a:rPr lang="ja-JP" altLang="en-US" sz="3600" dirty="0">
                <a:solidFill>
                  <a:schemeClr val="bg1"/>
                </a:solidFill>
              </a:rPr>
              <a:t>終わらない再配達</a:t>
            </a:r>
            <a:r>
              <a:rPr lang="en-US" altLang="ja-JP" sz="3600" dirty="0">
                <a:solidFill>
                  <a:schemeClr val="bg1"/>
                </a:solidFill>
              </a:rPr>
              <a:t>〜</a:t>
            </a:r>
            <a:endParaRPr lang="ja-JP" altLang="en-US" sz="4800" dirty="0">
              <a:solidFill>
                <a:schemeClr val="bg1"/>
              </a:solidFill>
            </a:endParaRPr>
          </a:p>
        </p:txBody>
      </p:sp>
      <p:sp>
        <p:nvSpPr>
          <p:cNvPr id="5125" name="Rectangle 5"/>
          <p:cNvSpPr>
            <a:spLocks noChangeArrowheads="1"/>
          </p:cNvSpPr>
          <p:nvPr/>
        </p:nvSpPr>
        <p:spPr bwMode="auto">
          <a:xfrm>
            <a:off x="0" y="5537200"/>
            <a:ext cx="9144000" cy="1320800"/>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26" name="Rectangle 6"/>
          <p:cNvSpPr>
            <a:spLocks noChangeArrowheads="1"/>
          </p:cNvSpPr>
          <p:nvPr/>
        </p:nvSpPr>
        <p:spPr bwMode="auto">
          <a:xfrm>
            <a:off x="107504" y="5733256"/>
            <a:ext cx="8351837"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latin typeface="Tahoma" panose="020B0604030504040204" pitchFamily="34" charset="0"/>
              </a:rPr>
              <a:t>社会的ジレンマ班</a:t>
            </a:r>
            <a:endParaRPr lang="en-US" altLang="ja-JP" dirty="0">
              <a:solidFill>
                <a:schemeClr val="bg1"/>
              </a:solidFill>
              <a:latin typeface="Tahoma" panose="020B0604030504040204" pitchFamily="34" charset="0"/>
            </a:endParaRPr>
          </a:p>
        </p:txBody>
      </p:sp>
      <p:sp>
        <p:nvSpPr>
          <p:cNvPr id="5127" name="Rectangle 7"/>
          <p:cNvSpPr>
            <a:spLocks noChangeArrowheads="1"/>
          </p:cNvSpPr>
          <p:nvPr/>
        </p:nvSpPr>
        <p:spPr bwMode="auto">
          <a:xfrm>
            <a:off x="2440768" y="214319"/>
            <a:ext cx="645240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buFontTx/>
              <a:buNone/>
            </a:pPr>
            <a:r>
              <a:rPr lang="ja-JP" altLang="en-US" sz="2400" dirty="0"/>
              <a:t>平成２９年度　春学期　都市計画実習　最終発表</a:t>
            </a:r>
            <a:endParaRPr lang="en-US" altLang="ja-JP" sz="2400" dirty="0"/>
          </a:p>
          <a:p>
            <a:pPr algn="r" eaLnBrk="1" hangingPunct="1">
              <a:buFontTx/>
              <a:buNone/>
            </a:pPr>
            <a:r>
              <a:rPr lang="en-US" altLang="ja-JP" sz="2400" dirty="0" smtClean="0"/>
              <a:t>23rd</a:t>
            </a:r>
            <a:r>
              <a:rPr lang="en-US" altLang="ja-JP" sz="2400" dirty="0" smtClean="0">
                <a:latin typeface="Tahoma" panose="020B0604030504040204" pitchFamily="34" charset="0"/>
              </a:rPr>
              <a:t>,June</a:t>
            </a:r>
            <a:r>
              <a:rPr lang="en-US" altLang="ja-JP" sz="2400" dirty="0">
                <a:latin typeface="Tahoma" panose="020B0604030504040204" pitchFamily="34" charset="0"/>
              </a:rPr>
              <a:t>. 2017</a:t>
            </a:r>
            <a:r>
              <a:rPr lang="en-US" altLang="ja-JP" sz="2000" dirty="0">
                <a:latin typeface="Tahoma" panose="020B0604030504040204" pitchFamily="34" charset="0"/>
              </a:rPr>
              <a:t> </a:t>
            </a:r>
          </a:p>
        </p:txBody>
      </p:sp>
      <p:sp>
        <p:nvSpPr>
          <p:cNvPr id="3" name="テキスト ボックス 2"/>
          <p:cNvSpPr txBox="1"/>
          <p:nvPr/>
        </p:nvSpPr>
        <p:spPr>
          <a:xfrm>
            <a:off x="3342412" y="5805264"/>
            <a:ext cx="5801588" cy="584776"/>
          </a:xfrm>
          <a:prstGeom prst="rect">
            <a:avLst/>
          </a:prstGeom>
          <a:noFill/>
        </p:spPr>
        <p:txBody>
          <a:bodyPr wrap="none" rtlCol="0">
            <a:spAutoFit/>
          </a:bodyPr>
          <a:lstStyle/>
          <a:p>
            <a:r>
              <a:rPr kumimoji="1" lang="ja-JP" altLang="en-US" sz="1600" dirty="0">
                <a:solidFill>
                  <a:srgbClr val="FFFFFF"/>
                </a:solidFill>
              </a:rPr>
              <a:t>藤田修平　小栗康平　板橋奈央　伊藤将希　小林香渚</a:t>
            </a:r>
            <a:endParaRPr kumimoji="1" lang="en-US" altLang="ja-JP" sz="1600" dirty="0">
              <a:solidFill>
                <a:srgbClr val="FFFFFF"/>
              </a:solidFill>
            </a:endParaRPr>
          </a:p>
          <a:p>
            <a:r>
              <a:rPr lang="ja-JP" altLang="en-US" sz="1600" dirty="0">
                <a:solidFill>
                  <a:srgbClr val="FFFFFF"/>
                </a:solidFill>
              </a:rPr>
              <a:t>ソルステインソン慧グンナル　橋村ちひろ　広田憧子　宮谷台香純</a:t>
            </a:r>
            <a:endParaRPr kumimoji="1" lang="ja-JP" altLang="en-US" sz="1600" dirty="0">
              <a:solidFill>
                <a:srgbClr val="FFFFFF"/>
              </a:solidFill>
            </a:endParaRPr>
          </a:p>
        </p:txBody>
      </p:sp>
      <p:sp>
        <p:nvSpPr>
          <p:cNvPr id="4" name="テキスト ボックス 3"/>
          <p:cNvSpPr txBox="1"/>
          <p:nvPr/>
        </p:nvSpPr>
        <p:spPr>
          <a:xfrm>
            <a:off x="3347864" y="6309320"/>
            <a:ext cx="3507791" cy="338554"/>
          </a:xfrm>
          <a:prstGeom prst="rect">
            <a:avLst/>
          </a:prstGeom>
          <a:noFill/>
        </p:spPr>
        <p:txBody>
          <a:bodyPr wrap="none" rtlCol="0">
            <a:spAutoFit/>
          </a:bodyPr>
          <a:lstStyle/>
          <a:p>
            <a:r>
              <a:rPr kumimoji="1" lang="ja-JP" altLang="en-US" sz="1600" dirty="0">
                <a:solidFill>
                  <a:srgbClr val="FFFFFF"/>
                </a:solidFill>
              </a:rPr>
              <a:t>指導教員：谷口綾子　　　</a:t>
            </a:r>
            <a:r>
              <a:rPr kumimoji="1" lang="en-US" altLang="ja-JP" sz="1600" dirty="0">
                <a:solidFill>
                  <a:srgbClr val="FFFFFF"/>
                </a:solidFill>
              </a:rPr>
              <a:t>TA</a:t>
            </a:r>
            <a:r>
              <a:rPr kumimoji="1" lang="ja-JP" altLang="en-US" sz="1600" dirty="0">
                <a:solidFill>
                  <a:srgbClr val="FFFFFF"/>
                </a:solidFill>
              </a:rPr>
              <a:t>：藤村美月</a:t>
            </a:r>
            <a:endParaRPr kumimoji="1" lang="en-US" altLang="ja-JP" sz="1600" dirty="0">
              <a:solidFill>
                <a:srgbClr val="FFFFFF"/>
              </a:solidFill>
            </a:endParaRPr>
          </a:p>
        </p:txBody>
      </p:sp>
      <p:pic>
        <p:nvPicPr>
          <p:cNvPr id="24" name="図 23" descr="なみ.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544" y="2420888"/>
            <a:ext cx="4320480" cy="2016224"/>
          </a:xfrm>
          <a:prstGeom prst="rect">
            <a:avLst/>
          </a:prstGeom>
        </p:spPr>
      </p:pic>
      <p:sp>
        <p:nvSpPr>
          <p:cNvPr id="25" name="テキスト ボックス 24"/>
          <p:cNvSpPr txBox="1"/>
          <p:nvPr/>
        </p:nvSpPr>
        <p:spPr>
          <a:xfrm>
            <a:off x="4355976" y="1916832"/>
            <a:ext cx="4464496" cy="2139047"/>
          </a:xfrm>
          <a:prstGeom prst="rect">
            <a:avLst/>
          </a:prstGeom>
          <a:noFill/>
        </p:spPr>
        <p:txBody>
          <a:bodyPr wrap="square" rtlCol="0">
            <a:spAutoFit/>
          </a:bodyPr>
          <a:lstStyle/>
          <a:p>
            <a:r>
              <a:rPr lang="ja-JP" altLang="en-US" sz="11500" b="1" dirty="0">
                <a:ln w="127000" cmpd="sng">
                  <a:solidFill>
                    <a:srgbClr val="FFFFFF"/>
                  </a:solidFill>
                </a:ln>
                <a:solidFill>
                  <a:schemeClr val="bg1"/>
                </a:solidFill>
                <a:latin typeface="+mj-ea"/>
                <a:cs typeface="HG丸ｺﾞｼｯｸM-PRO"/>
              </a:rPr>
              <a:t>ニモ</a:t>
            </a:r>
            <a:r>
              <a:rPr lang="ja-JP" altLang="en-US" sz="11500" b="1" dirty="0">
                <a:ln w="127000" cmpd="sng">
                  <a:solidFill>
                    <a:srgbClr val="FF6600"/>
                  </a:solidFill>
                </a:ln>
                <a:solidFill>
                  <a:srgbClr val="FF6600"/>
                </a:solidFill>
                <a:latin typeface="+mj-ea"/>
                <a:cs typeface="HG丸ｺﾞｼｯｸM-PRO"/>
              </a:rPr>
              <a:t>ツ</a:t>
            </a:r>
            <a:r>
              <a:rPr lang="en-US" altLang="ja-JP" sz="1100" b="1" dirty="0">
                <a:solidFill>
                  <a:schemeClr val="bg1"/>
                </a:solidFill>
                <a:latin typeface="+mj-ea"/>
              </a:rPr>
              <a:t/>
            </a:r>
            <a:br>
              <a:rPr lang="en-US" altLang="ja-JP" sz="1100" b="1" dirty="0">
                <a:solidFill>
                  <a:schemeClr val="bg1"/>
                </a:solidFill>
                <a:latin typeface="+mj-ea"/>
              </a:rPr>
            </a:br>
            <a:endParaRPr kumimoji="1" lang="ja-JP" altLang="en-US" dirty="0"/>
          </a:p>
        </p:txBody>
      </p:sp>
      <p:sp>
        <p:nvSpPr>
          <p:cNvPr id="5122" name="Rectangle 2"/>
          <p:cNvSpPr>
            <a:spLocks noChangeArrowheads="1"/>
          </p:cNvSpPr>
          <p:nvPr/>
        </p:nvSpPr>
        <p:spPr bwMode="auto">
          <a:xfrm>
            <a:off x="8314713" y="1916832"/>
            <a:ext cx="486645" cy="504056"/>
          </a:xfrm>
          <a:prstGeom prst="ellipse">
            <a:avLst/>
          </a:prstGeom>
          <a:noFill/>
          <a:ln w="28575">
            <a:solidFill>
              <a:schemeClr val="bg1"/>
            </a:solidFill>
          </a:ln>
          <a:effectLs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dirty="0">
                <a:solidFill>
                  <a:schemeClr val="bg1"/>
                </a:solidFill>
              </a:rPr>
              <a:t>主</a:t>
            </a:r>
          </a:p>
        </p:txBody>
      </p:sp>
      <p:pic>
        <p:nvPicPr>
          <p:cNvPr id="15" name="図 14"/>
          <p:cNvPicPr>
            <a:picLocks noChangeAspect="1"/>
          </p:cNvPicPr>
          <p:nvPr/>
        </p:nvPicPr>
        <p:blipFill>
          <a:blip r:embed="rId4"/>
          <a:stretch>
            <a:fillRect/>
          </a:stretch>
        </p:blipFill>
        <p:spPr>
          <a:xfrm>
            <a:off x="6760086" y="3249281"/>
            <a:ext cx="290594" cy="288000"/>
          </a:xfrm>
          <a:prstGeom prst="rect">
            <a:avLst/>
          </a:prstGeom>
        </p:spPr>
      </p:pic>
    </p:spTree>
    <p:extLst>
      <p:ext uri="{BB962C8B-B14F-4D97-AF65-F5344CB8AC3E}">
        <p14:creationId xmlns:p14="http://schemas.microsoft.com/office/powerpoint/2010/main" val="3508920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四角形吹き出し 41"/>
          <p:cNvSpPr/>
          <p:nvPr/>
        </p:nvSpPr>
        <p:spPr>
          <a:xfrm>
            <a:off x="4753678" y="1423255"/>
            <a:ext cx="3916726" cy="909263"/>
          </a:xfrm>
          <a:prstGeom prst="wedgeRectCallout">
            <a:avLst>
              <a:gd name="adj1" fmla="val -17428"/>
              <a:gd name="adj2" fmla="val 28978"/>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FF"/>
                </a:solidFill>
              </a:rPr>
              <a:t>社会的</a:t>
            </a:r>
            <a:r>
              <a:rPr lang="ja-JP" altLang="en-US" sz="2800" dirty="0">
                <a:solidFill>
                  <a:srgbClr val="FFFFFF"/>
                </a:solidFill>
              </a:rPr>
              <a:t>デメリット</a:t>
            </a:r>
          </a:p>
        </p:txBody>
      </p:sp>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45244"/>
            <a:ext cx="8229600" cy="1143000"/>
          </a:xfrm>
        </p:spPr>
        <p:txBody>
          <a:bodyPr/>
          <a:lstStyle/>
          <a:p>
            <a:pPr eaLnBrk="1" hangingPunct="1"/>
            <a:r>
              <a:rPr lang="ja-JP" altLang="en-US" dirty="0" smtClean="0">
                <a:solidFill>
                  <a:schemeClr val="bg1"/>
                </a:solidFill>
              </a:rPr>
              <a:t>再配達</a:t>
            </a:r>
            <a:r>
              <a:rPr lang="en-US" altLang="ja-JP" dirty="0" smtClean="0">
                <a:solidFill>
                  <a:schemeClr val="bg1"/>
                </a:solidFill>
              </a:rPr>
              <a:t>×</a:t>
            </a:r>
            <a:r>
              <a:rPr lang="ja-JP" altLang="en-US" dirty="0" smtClean="0">
                <a:solidFill>
                  <a:schemeClr val="bg1"/>
                </a:solidFill>
              </a:rPr>
              <a:t>社会的ジレンマ</a:t>
            </a:r>
            <a:endParaRPr lang="ja-JP" altLang="en-US" dirty="0">
              <a:solidFill>
                <a:schemeClr val="bg1"/>
              </a:solidFill>
            </a:endParaRPr>
          </a:p>
        </p:txBody>
      </p:sp>
      <p:sp>
        <p:nvSpPr>
          <p:cNvPr id="278533" name="スライド番号プレースホルダー 2"/>
          <p:cNvSpPr>
            <a:spLocks noGrp="1"/>
          </p:cNvSpPr>
          <p:nvPr>
            <p:ph type="sldNum" sz="quarter" idx="12"/>
          </p:nvPr>
        </p:nvSpPr>
        <p:spPr>
          <a:xfrm>
            <a:off x="6876256" y="6441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10</a:t>
            </a:fld>
            <a:endParaRPr lang="en-US" altLang="ja-JP" dirty="0"/>
          </a:p>
        </p:txBody>
      </p:sp>
      <p:sp>
        <p:nvSpPr>
          <p:cNvPr id="17" name="四角形吹き出し 16"/>
          <p:cNvSpPr/>
          <p:nvPr/>
        </p:nvSpPr>
        <p:spPr>
          <a:xfrm>
            <a:off x="457200" y="1432373"/>
            <a:ext cx="3722293" cy="900146"/>
          </a:xfrm>
          <a:prstGeom prst="wedgeRectCallout">
            <a:avLst>
              <a:gd name="adj1" fmla="val -15715"/>
              <a:gd name="adj2" fmla="val 33930"/>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FF"/>
                </a:solidFill>
              </a:rPr>
              <a:t>利己的メリット</a:t>
            </a:r>
            <a:endParaRPr lang="ja-JP" altLang="en-US" sz="2800" dirty="0">
              <a:solidFill>
                <a:srgbClr val="FFFFFF"/>
              </a:solidFill>
            </a:endParaRPr>
          </a:p>
        </p:txBody>
      </p:sp>
      <p:pic>
        <p:nvPicPr>
          <p:cNvPr id="27" name="図 26" descr="ie_mark_ikka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076" y="4049832"/>
            <a:ext cx="2340480" cy="2340480"/>
          </a:xfrm>
          <a:prstGeom prst="rect">
            <a:avLst/>
          </a:prstGeom>
        </p:spPr>
      </p:pic>
      <p:grpSp>
        <p:nvGrpSpPr>
          <p:cNvPr id="20" name="グループ化 19"/>
          <p:cNvGrpSpPr/>
          <p:nvPr/>
        </p:nvGrpSpPr>
        <p:grpSpPr>
          <a:xfrm>
            <a:off x="6633618" y="3865812"/>
            <a:ext cx="1842083" cy="1838399"/>
            <a:chOff x="6577198" y="4324899"/>
            <a:chExt cx="2315282" cy="2310652"/>
          </a:xfrm>
        </p:grpSpPr>
        <p:pic>
          <p:nvPicPr>
            <p:cNvPr id="57" name="図 56" descr="earth_ba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7198" y="4324899"/>
              <a:ext cx="2315282" cy="2310652"/>
            </a:xfrm>
            <a:prstGeom prst="rect">
              <a:avLst/>
            </a:prstGeom>
          </p:spPr>
        </p:pic>
        <p:sp>
          <p:nvSpPr>
            <p:cNvPr id="58" name="テキスト ボックス 57"/>
            <p:cNvSpPr txBox="1"/>
            <p:nvPr/>
          </p:nvSpPr>
          <p:spPr>
            <a:xfrm>
              <a:off x="7334262" y="5188004"/>
              <a:ext cx="972109" cy="461665"/>
            </a:xfrm>
            <a:prstGeom prst="rect">
              <a:avLst/>
            </a:prstGeom>
            <a:noFill/>
          </p:spPr>
          <p:txBody>
            <a:bodyPr wrap="square" rtlCol="0">
              <a:spAutoFit/>
            </a:bodyPr>
            <a:lstStyle/>
            <a:p>
              <a:r>
                <a:rPr lang="en-US" altLang="ja-JP" sz="2400" b="1" dirty="0">
                  <a:solidFill>
                    <a:srgbClr val="FFFFFF"/>
                  </a:solidFill>
                </a:rPr>
                <a:t>CO</a:t>
              </a:r>
              <a:r>
                <a:rPr lang="en-US" altLang="ja-JP" sz="2400" b="1" baseline="-25000" dirty="0">
                  <a:solidFill>
                    <a:srgbClr val="FFFFFF"/>
                  </a:solidFill>
                </a:rPr>
                <a:t>2</a:t>
              </a:r>
              <a:endParaRPr lang="ja-JP" altLang="en-US" sz="3200" b="1" dirty="0">
                <a:solidFill>
                  <a:srgbClr val="FFFFFF"/>
                </a:solidFill>
              </a:endParaRPr>
            </a:p>
          </p:txBody>
        </p:sp>
      </p:grpSp>
      <p:grpSp>
        <p:nvGrpSpPr>
          <p:cNvPr id="5" name="グループ化 4"/>
          <p:cNvGrpSpPr/>
          <p:nvPr/>
        </p:nvGrpSpPr>
        <p:grpSpPr>
          <a:xfrm>
            <a:off x="555865" y="4108212"/>
            <a:ext cx="3555723" cy="2144760"/>
            <a:chOff x="555865" y="4108212"/>
            <a:chExt cx="3555723" cy="2144760"/>
          </a:xfrm>
        </p:grpSpPr>
        <p:pic>
          <p:nvPicPr>
            <p:cNvPr id="28" name="図 27" descr="fuzaihyou.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298" y="4109734"/>
              <a:ext cx="2078941" cy="2143238"/>
            </a:xfrm>
            <a:prstGeom prst="rect">
              <a:avLst/>
            </a:prstGeom>
          </p:spPr>
        </p:pic>
        <p:grpSp>
          <p:nvGrpSpPr>
            <p:cNvPr id="2" name="グループ化 1"/>
            <p:cNvGrpSpPr/>
            <p:nvPr/>
          </p:nvGrpSpPr>
          <p:grpSpPr>
            <a:xfrm>
              <a:off x="555865" y="4108212"/>
              <a:ext cx="3555723" cy="2074501"/>
              <a:chOff x="555865" y="4108212"/>
              <a:chExt cx="3555723" cy="2074501"/>
            </a:xfrm>
          </p:grpSpPr>
          <p:pic>
            <p:nvPicPr>
              <p:cNvPr id="29" name="図 28" descr="fuzaihyo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865" y="4649908"/>
                <a:ext cx="482303" cy="497219"/>
              </a:xfrm>
              <a:prstGeom prst="rect">
                <a:avLst/>
              </a:prstGeom>
            </p:spPr>
          </p:pic>
          <p:pic>
            <p:nvPicPr>
              <p:cNvPr id="31" name="図 30" descr="fuzaihyou.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1136" y="5765964"/>
                <a:ext cx="369724" cy="381159"/>
              </a:xfrm>
              <a:prstGeom prst="rect">
                <a:avLst/>
              </a:prstGeom>
            </p:spPr>
          </p:pic>
          <p:pic>
            <p:nvPicPr>
              <p:cNvPr id="35" name="図 34" descr="fuzaihyou.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1659" y="4162136"/>
                <a:ext cx="473139" cy="487772"/>
              </a:xfrm>
              <a:prstGeom prst="rect">
                <a:avLst/>
              </a:prstGeom>
            </p:spPr>
          </p:pic>
          <p:pic>
            <p:nvPicPr>
              <p:cNvPr id="36" name="図 35" descr="fuzaihyou.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248" y="5837208"/>
                <a:ext cx="335140" cy="345505"/>
              </a:xfrm>
              <a:prstGeom prst="rect">
                <a:avLst/>
              </a:prstGeom>
            </p:spPr>
          </p:pic>
          <p:pic>
            <p:nvPicPr>
              <p:cNvPr id="38" name="図 37" descr="fuzaihyou.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8449" y="5220072"/>
                <a:ext cx="473139" cy="487772"/>
              </a:xfrm>
              <a:prstGeom prst="rect">
                <a:avLst/>
              </a:prstGeom>
            </p:spPr>
          </p:pic>
          <p:pic>
            <p:nvPicPr>
              <p:cNvPr id="39" name="図 38" descr="fuzaihyou.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161" y="5248281"/>
                <a:ext cx="473139" cy="487772"/>
              </a:xfrm>
              <a:prstGeom prst="rect">
                <a:avLst/>
              </a:prstGeom>
            </p:spPr>
          </p:pic>
          <p:pic>
            <p:nvPicPr>
              <p:cNvPr id="45" name="図 44" descr="fuzaihyou.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4307" y="4108212"/>
                <a:ext cx="443383" cy="457096"/>
              </a:xfrm>
              <a:prstGeom prst="rect">
                <a:avLst/>
              </a:prstGeom>
            </p:spPr>
          </p:pic>
          <p:pic>
            <p:nvPicPr>
              <p:cNvPr id="47" name="図 46" descr="fuzaihyou.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8069" y="4552252"/>
                <a:ext cx="591211" cy="609496"/>
              </a:xfrm>
              <a:prstGeom prst="rect">
                <a:avLst/>
              </a:prstGeom>
            </p:spPr>
          </p:pic>
        </p:grpSp>
      </p:grpSp>
      <p:pic>
        <p:nvPicPr>
          <p:cNvPr id="48" name="図 47" descr="yuubin_takuhaiin_run_man_har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6874" y="4565308"/>
            <a:ext cx="1460348" cy="1713019"/>
          </a:xfrm>
          <a:prstGeom prst="rect">
            <a:avLst/>
          </a:prstGeom>
        </p:spPr>
      </p:pic>
      <p:sp>
        <p:nvSpPr>
          <p:cNvPr id="11" name="正方形/長方形 10"/>
          <p:cNvSpPr/>
          <p:nvPr/>
        </p:nvSpPr>
        <p:spPr>
          <a:xfrm>
            <a:off x="457201" y="2110545"/>
            <a:ext cx="3719816" cy="4414800"/>
          </a:xfrm>
          <a:prstGeom prst="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49" name="正方形/長方形 48"/>
          <p:cNvSpPr/>
          <p:nvPr/>
        </p:nvSpPr>
        <p:spPr>
          <a:xfrm>
            <a:off x="4753678" y="2110544"/>
            <a:ext cx="3916726" cy="4414801"/>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3" name="二等辺三角形 12"/>
          <p:cNvSpPr/>
          <p:nvPr/>
        </p:nvSpPr>
        <p:spPr>
          <a:xfrm rot="5400000">
            <a:off x="4232614" y="3728497"/>
            <a:ext cx="485242" cy="42220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0" name="円/楕円 49"/>
          <p:cNvSpPr/>
          <p:nvPr/>
        </p:nvSpPr>
        <p:spPr>
          <a:xfrm>
            <a:off x="4837082" y="3228163"/>
            <a:ext cx="1823142" cy="94834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rgbClr val="FFFFFF"/>
                </a:solidFill>
              </a:rPr>
              <a:t>ドライバー負担</a:t>
            </a:r>
            <a:endParaRPr lang="ja-JP" altLang="en-US" sz="2000" b="1" dirty="0">
              <a:solidFill>
                <a:srgbClr val="FFFFFF"/>
              </a:solidFill>
            </a:endParaRPr>
          </a:p>
        </p:txBody>
      </p:sp>
      <p:sp>
        <p:nvSpPr>
          <p:cNvPr id="51" name="円/楕円 50"/>
          <p:cNvSpPr/>
          <p:nvPr/>
        </p:nvSpPr>
        <p:spPr>
          <a:xfrm>
            <a:off x="6656392" y="2502568"/>
            <a:ext cx="1823142" cy="94834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FFFFFF"/>
                </a:solidFill>
              </a:rPr>
              <a:t>環境負荷</a:t>
            </a:r>
          </a:p>
        </p:txBody>
      </p:sp>
      <p:sp>
        <p:nvSpPr>
          <p:cNvPr id="52" name="円形吹き出し 51"/>
          <p:cNvSpPr/>
          <p:nvPr/>
        </p:nvSpPr>
        <p:spPr>
          <a:xfrm>
            <a:off x="2120066" y="2505303"/>
            <a:ext cx="2011336" cy="908864"/>
          </a:xfrm>
          <a:prstGeom prst="wedgeEllipseCallout">
            <a:avLst>
              <a:gd name="adj1" fmla="val -16572"/>
              <a:gd name="adj2" fmla="val 57260"/>
            </a:avLst>
          </a:prstGeom>
          <a:solidFill>
            <a:srgbClr val="009999"/>
          </a:solidFill>
          <a:ln>
            <a:noFill/>
          </a:ln>
        </p:spPr>
        <p:txBody>
          <a:bodyPr wrap="square">
            <a:spAutoFit/>
          </a:bodyPr>
          <a:lstStyle/>
          <a:p>
            <a:pPr algn="ctr" eaLnBrk="1" fontAlgn="auto" hangingPunct="1">
              <a:spcBef>
                <a:spcPts val="0"/>
              </a:spcBef>
              <a:spcAft>
                <a:spcPts val="0"/>
              </a:spcAft>
              <a:defRPr/>
            </a:pPr>
            <a:endParaRPr kumimoji="0" lang="en-US" altLang="ja-JP" b="1" kern="0" dirty="0" smtClean="0">
              <a:solidFill>
                <a:srgbClr val="000000">
                  <a:lumMod val="65000"/>
                  <a:lumOff val="35000"/>
                </a:srgbClr>
              </a:solidFill>
              <a:latin typeface="メイリオ"/>
              <a:ea typeface="メイリオ"/>
              <a:cs typeface="メイリオ"/>
            </a:endParaRPr>
          </a:p>
          <a:p>
            <a:pPr algn="ctr" eaLnBrk="1" fontAlgn="auto" hangingPunct="1">
              <a:spcBef>
                <a:spcPts val="0"/>
              </a:spcBef>
              <a:spcAft>
                <a:spcPts val="0"/>
              </a:spcAft>
              <a:defRPr/>
            </a:pPr>
            <a:endParaRPr kumimoji="0" lang="en-US" altLang="ja-JP" b="1" kern="0" dirty="0">
              <a:solidFill>
                <a:srgbClr val="000000">
                  <a:lumMod val="65000"/>
                  <a:lumOff val="35000"/>
                </a:srgbClr>
              </a:solidFill>
              <a:latin typeface="メイリオ"/>
              <a:ea typeface="メイリオ"/>
              <a:cs typeface="メイリオ"/>
            </a:endParaRPr>
          </a:p>
        </p:txBody>
      </p:sp>
      <p:grpSp>
        <p:nvGrpSpPr>
          <p:cNvPr id="4" name="グループ化 3"/>
          <p:cNvGrpSpPr/>
          <p:nvPr/>
        </p:nvGrpSpPr>
        <p:grpSpPr>
          <a:xfrm>
            <a:off x="502815" y="3247441"/>
            <a:ext cx="2011336" cy="908864"/>
            <a:chOff x="502815" y="3247441"/>
            <a:chExt cx="2011336" cy="908864"/>
          </a:xfrm>
        </p:grpSpPr>
        <p:sp>
          <p:nvSpPr>
            <p:cNvPr id="3" name="円形吹き出し 2"/>
            <p:cNvSpPr/>
            <p:nvPr/>
          </p:nvSpPr>
          <p:spPr>
            <a:xfrm>
              <a:off x="502815" y="3247441"/>
              <a:ext cx="2011336" cy="908864"/>
            </a:xfrm>
            <a:prstGeom prst="wedgeEllipseCallout">
              <a:avLst>
                <a:gd name="adj1" fmla="val 20840"/>
                <a:gd name="adj2" fmla="val 57260"/>
              </a:avLst>
            </a:prstGeom>
            <a:solidFill>
              <a:srgbClr val="009999"/>
            </a:solidFill>
            <a:ln>
              <a:noFill/>
            </a:ln>
          </p:spPr>
          <p:txBody>
            <a:bodyPr wrap="square">
              <a:spAutoFit/>
            </a:bodyPr>
            <a:lstStyle/>
            <a:p>
              <a:pPr algn="ctr" eaLnBrk="1" fontAlgn="auto" hangingPunct="1">
                <a:spcBef>
                  <a:spcPts val="0"/>
                </a:spcBef>
                <a:spcAft>
                  <a:spcPts val="0"/>
                </a:spcAft>
                <a:defRPr/>
              </a:pPr>
              <a:endParaRPr kumimoji="0" lang="en-US" altLang="ja-JP" b="1" kern="0" dirty="0" smtClean="0">
                <a:solidFill>
                  <a:srgbClr val="000000">
                    <a:lumMod val="65000"/>
                    <a:lumOff val="35000"/>
                  </a:srgbClr>
                </a:solidFill>
                <a:latin typeface="メイリオ"/>
                <a:ea typeface="メイリオ"/>
                <a:cs typeface="メイリオ"/>
              </a:endParaRPr>
            </a:p>
            <a:p>
              <a:pPr algn="ctr" eaLnBrk="1" fontAlgn="auto" hangingPunct="1">
                <a:spcBef>
                  <a:spcPts val="0"/>
                </a:spcBef>
                <a:spcAft>
                  <a:spcPts val="0"/>
                </a:spcAft>
                <a:defRPr/>
              </a:pPr>
              <a:endParaRPr kumimoji="0" lang="en-US" altLang="ja-JP" b="1" kern="0" dirty="0">
                <a:solidFill>
                  <a:srgbClr val="000000">
                    <a:lumMod val="65000"/>
                    <a:lumOff val="35000"/>
                  </a:srgbClr>
                </a:solidFill>
                <a:latin typeface="メイリオ"/>
                <a:ea typeface="メイリオ"/>
                <a:cs typeface="メイリオ"/>
              </a:endParaRPr>
            </a:p>
          </p:txBody>
        </p:sp>
        <p:sp>
          <p:nvSpPr>
            <p:cNvPr id="7" name="正方形/長方形 6"/>
            <p:cNvSpPr/>
            <p:nvPr/>
          </p:nvSpPr>
          <p:spPr>
            <a:xfrm>
              <a:off x="602381" y="3328826"/>
              <a:ext cx="1804011" cy="677108"/>
            </a:xfrm>
            <a:prstGeom prst="rect">
              <a:avLst/>
            </a:prstGeom>
            <a:noFill/>
            <a:ln>
              <a:noFill/>
            </a:ln>
          </p:spPr>
          <p:txBody>
            <a:bodyPr wrap="square">
              <a:spAutoFit/>
            </a:bodyPr>
            <a:lstStyle/>
            <a:p>
              <a:pPr algn="ctr" eaLnBrk="1" fontAlgn="auto" hangingPunct="1">
                <a:spcBef>
                  <a:spcPts val="0"/>
                </a:spcBef>
                <a:spcAft>
                  <a:spcPts val="0"/>
                </a:spcAft>
                <a:defRPr/>
              </a:pPr>
              <a:r>
                <a:rPr kumimoji="0" lang="ja-JP" altLang="en-US" sz="2000" b="1" kern="0" dirty="0" smtClean="0">
                  <a:solidFill>
                    <a:srgbClr val="FFFFFF"/>
                  </a:solidFill>
                  <a:latin typeface="ＭＳ Ｐゴシック"/>
                  <a:ea typeface="ＭＳ Ｐゴシック"/>
                  <a:cs typeface="メイリオ"/>
                </a:rPr>
                <a:t>再配達</a:t>
              </a:r>
              <a:r>
                <a:rPr kumimoji="0" lang="ja-JP" altLang="en-US" kern="0" dirty="0" smtClean="0">
                  <a:solidFill>
                    <a:srgbClr val="FFFFFF"/>
                  </a:solidFill>
                  <a:latin typeface="ＭＳ Ｐゴシック"/>
                  <a:ea typeface="ＭＳ Ｐゴシック"/>
                  <a:cs typeface="メイリオ"/>
                </a:rPr>
                <a:t>して</a:t>
              </a:r>
              <a:endParaRPr kumimoji="0" lang="en-US" altLang="ja-JP" kern="0" dirty="0" smtClean="0">
                <a:solidFill>
                  <a:srgbClr val="FFFFFF"/>
                </a:solidFill>
                <a:latin typeface="ＭＳ Ｐゴシック"/>
                <a:ea typeface="ＭＳ Ｐゴシック"/>
                <a:cs typeface="メイリオ"/>
              </a:endParaRPr>
            </a:p>
            <a:p>
              <a:pPr algn="ctr" eaLnBrk="1" fontAlgn="auto" hangingPunct="1">
                <a:spcBef>
                  <a:spcPts val="0"/>
                </a:spcBef>
                <a:spcAft>
                  <a:spcPts val="0"/>
                </a:spcAft>
                <a:defRPr/>
              </a:pPr>
              <a:r>
                <a:rPr kumimoji="0" lang="ja-JP" altLang="en-US" kern="0" dirty="0" smtClean="0">
                  <a:solidFill>
                    <a:srgbClr val="FFFFFF"/>
                  </a:solidFill>
                  <a:latin typeface="ＭＳ Ｐゴシック"/>
                  <a:ea typeface="ＭＳ Ｐゴシック"/>
                  <a:cs typeface="メイリオ"/>
                </a:rPr>
                <a:t>もらえばいいや</a:t>
              </a:r>
              <a:endParaRPr kumimoji="0" lang="en-US" altLang="ja-JP" kern="0" dirty="0">
                <a:solidFill>
                  <a:srgbClr val="FFFFFF"/>
                </a:solidFill>
                <a:latin typeface="ＭＳ Ｐゴシック"/>
                <a:ea typeface="ＭＳ Ｐゴシック"/>
                <a:cs typeface="メイリオ"/>
              </a:endParaRPr>
            </a:p>
          </p:txBody>
        </p:sp>
      </p:grpSp>
      <p:sp>
        <p:nvSpPr>
          <p:cNvPr id="6" name="正方形/長方形 5"/>
          <p:cNvSpPr/>
          <p:nvPr/>
        </p:nvSpPr>
        <p:spPr>
          <a:xfrm>
            <a:off x="2302737" y="2628103"/>
            <a:ext cx="1642816" cy="677108"/>
          </a:xfrm>
          <a:prstGeom prst="rect">
            <a:avLst/>
          </a:prstGeom>
          <a:noFill/>
        </p:spPr>
        <p:txBody>
          <a:bodyPr wrap="square">
            <a:spAutoFit/>
          </a:bodyPr>
          <a:lstStyle/>
          <a:p>
            <a:pPr algn="ctr" eaLnBrk="1" fontAlgn="auto" hangingPunct="1">
              <a:spcBef>
                <a:spcPts val="0"/>
              </a:spcBef>
              <a:spcAft>
                <a:spcPts val="0"/>
              </a:spcAft>
              <a:defRPr/>
            </a:pPr>
            <a:r>
              <a:rPr kumimoji="0" lang="ja-JP" altLang="en-US" kern="0" dirty="0">
                <a:solidFill>
                  <a:srgbClr val="FFFFFF"/>
                </a:solidFill>
                <a:latin typeface="ＭＳ Ｐゴシック"/>
                <a:ea typeface="ＭＳ Ｐゴシック"/>
                <a:cs typeface="メイリオ"/>
              </a:rPr>
              <a:t>受け取りって</a:t>
            </a:r>
            <a:endParaRPr kumimoji="0" lang="en-US" altLang="ja-JP" kern="0" dirty="0">
              <a:solidFill>
                <a:srgbClr val="FFFFFF"/>
              </a:solidFill>
              <a:latin typeface="ＭＳ Ｐゴシック"/>
              <a:ea typeface="ＭＳ Ｐゴシック"/>
              <a:cs typeface="メイリオ"/>
            </a:endParaRPr>
          </a:p>
          <a:p>
            <a:pPr algn="ctr" eaLnBrk="1" fontAlgn="auto" hangingPunct="1">
              <a:spcBef>
                <a:spcPts val="0"/>
              </a:spcBef>
              <a:spcAft>
                <a:spcPts val="0"/>
              </a:spcAft>
              <a:defRPr/>
            </a:pPr>
            <a:r>
              <a:rPr kumimoji="0" lang="ja-JP" altLang="en-US" sz="2000" b="1" kern="0" dirty="0">
                <a:solidFill>
                  <a:srgbClr val="FFFFFF"/>
                </a:solidFill>
                <a:latin typeface="ＭＳ Ｐゴシック"/>
                <a:ea typeface="ＭＳ Ｐゴシック"/>
                <a:cs typeface="メイリオ"/>
              </a:rPr>
              <a:t>面倒くさい</a:t>
            </a:r>
            <a:endParaRPr kumimoji="0" lang="en-US" altLang="ja-JP" sz="2000" b="1" kern="0" dirty="0">
              <a:solidFill>
                <a:srgbClr val="FFFFFF"/>
              </a:solidFill>
              <a:latin typeface="ＭＳ Ｐゴシック"/>
              <a:ea typeface="ＭＳ Ｐゴシック"/>
              <a:cs typeface="メイリオ"/>
            </a:endParaRPr>
          </a:p>
        </p:txBody>
      </p:sp>
    </p:spTree>
    <p:extLst>
      <p:ext uri="{BB962C8B-B14F-4D97-AF65-F5344CB8AC3E}">
        <p14:creationId xmlns:p14="http://schemas.microsoft.com/office/powerpoint/2010/main" val="236176400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11113"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252000" y="-48845"/>
            <a:ext cx="8963688" cy="1143000"/>
          </a:xfrm>
        </p:spPr>
        <p:txBody>
          <a:bodyPr>
            <a:normAutofit/>
          </a:bodyPr>
          <a:lstStyle/>
          <a:p>
            <a:pPr eaLnBrk="1" hangingPunct="1"/>
            <a:r>
              <a:rPr lang="ja-JP" altLang="en-US" sz="3200" u="sng" dirty="0">
                <a:solidFill>
                  <a:schemeClr val="bg1"/>
                </a:solidFill>
              </a:rPr>
              <a:t>アンケート②結果</a:t>
            </a:r>
            <a:r>
              <a:rPr lang="en-US" altLang="ja-JP" sz="3200" u="sng" dirty="0">
                <a:solidFill>
                  <a:schemeClr val="bg1"/>
                </a:solidFill>
              </a:rPr>
              <a:t/>
            </a:r>
            <a:br>
              <a:rPr lang="en-US" altLang="ja-JP" sz="3200" u="sng" dirty="0">
                <a:solidFill>
                  <a:schemeClr val="bg1"/>
                </a:solidFill>
              </a:rPr>
            </a:br>
            <a:r>
              <a:rPr lang="ja-JP" altLang="en-US" sz="2700" dirty="0">
                <a:solidFill>
                  <a:schemeClr val="bg1"/>
                </a:solidFill>
              </a:rPr>
              <a:t>サービス認知の有無における再配達の割合の平均値の差</a:t>
            </a:r>
            <a:endParaRPr lang="en-US" altLang="ja-JP" sz="2700" dirty="0">
              <a:solidFill>
                <a:schemeClr val="bg1"/>
              </a:solidFill>
            </a:endParaRPr>
          </a:p>
        </p:txBody>
      </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100</a:t>
            </a:fld>
            <a:endParaRPr lang="en-US" altLang="ja-JP" dirty="0"/>
          </a:p>
        </p:txBody>
      </p:sp>
      <p:sp>
        <p:nvSpPr>
          <p:cNvPr id="9" name="正方形/長方形 8"/>
          <p:cNvSpPr/>
          <p:nvPr/>
        </p:nvSpPr>
        <p:spPr>
          <a:xfrm>
            <a:off x="371725" y="2637495"/>
            <a:ext cx="4126086" cy="3791992"/>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4711731" y="2640797"/>
            <a:ext cx="4123615" cy="378869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4711732" y="2167388"/>
            <a:ext cx="4126086" cy="1102116"/>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14" name="テキスト ボックス 4"/>
          <p:cNvSpPr txBox="1"/>
          <p:nvPr/>
        </p:nvSpPr>
        <p:spPr>
          <a:xfrm>
            <a:off x="4695654" y="2181336"/>
            <a:ext cx="4323929" cy="120032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Q4-28</a:t>
            </a:r>
          </a:p>
          <a:p>
            <a:pPr algn="ctr">
              <a:defRPr/>
            </a:pPr>
            <a:r>
              <a:rPr lang="en-US" altLang="ja-JP" sz="2000" kern="0" dirty="0">
                <a:solidFill>
                  <a:sysClr val="windowText" lastClr="000000"/>
                </a:solidFill>
              </a:rPr>
              <a:t>LINE</a:t>
            </a:r>
            <a:r>
              <a:rPr lang="ja-JP" altLang="en-US" sz="2000" kern="0" dirty="0">
                <a:solidFill>
                  <a:sysClr val="windowText" lastClr="000000"/>
                </a:solidFill>
              </a:rPr>
              <a:t>サービスを利用したいと思う。</a:t>
            </a:r>
            <a:endParaRPr lang="en-US" altLang="ja-JP" sz="2000" kern="0" dirty="0">
              <a:solidFill>
                <a:sysClr val="windowText" lastClr="000000"/>
              </a:solidFill>
            </a:endParaRPr>
          </a:p>
          <a:p>
            <a:pPr algn="ct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defRPr/>
            </a:pPr>
            <a:endParaRPr lang="en-US" altLang="ja-JP" sz="900" kern="0" dirty="0">
              <a:solidFill>
                <a:sysClr val="windowText" lastClr="000000"/>
              </a:solidFill>
            </a:endParaRPr>
          </a:p>
        </p:txBody>
      </p:sp>
      <p:sp>
        <p:nvSpPr>
          <p:cNvPr id="15" name="正方形/長方形 14"/>
          <p:cNvSpPr/>
          <p:nvPr/>
        </p:nvSpPr>
        <p:spPr>
          <a:xfrm>
            <a:off x="371725" y="2167388"/>
            <a:ext cx="4126086" cy="1102116"/>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16" name="テキスト ボックス 4"/>
          <p:cNvSpPr txBox="1"/>
          <p:nvPr/>
        </p:nvSpPr>
        <p:spPr>
          <a:xfrm>
            <a:off x="339570" y="2167388"/>
            <a:ext cx="4323929" cy="120032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Q3-1</a:t>
            </a:r>
          </a:p>
          <a:p>
            <a:pPr algn="ctr">
              <a:defRPr/>
            </a:pPr>
            <a:r>
              <a:rPr lang="ja-JP" altLang="en-US" sz="2000" kern="0" dirty="0">
                <a:solidFill>
                  <a:sysClr val="windowText" lastClr="000000"/>
                </a:solidFill>
              </a:rPr>
              <a:t>再配達にならないようにしようと思う</a:t>
            </a:r>
            <a:endParaRPr lang="en-US" altLang="ja-JP" sz="2000" kern="0" dirty="0">
              <a:solidFill>
                <a:sysClr val="windowText" lastClr="000000"/>
              </a:solidFill>
            </a:endParaRPr>
          </a:p>
          <a:p>
            <a:pPr algn="ct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lgn="ctr">
              <a:defRPr/>
            </a:pPr>
            <a:endParaRPr lang="en-US" altLang="ja-JP" sz="900" kern="0" dirty="0">
              <a:solidFill>
                <a:sysClr val="windowText" lastClr="000000"/>
              </a:solidFill>
            </a:endParaRPr>
          </a:p>
        </p:txBody>
      </p:sp>
      <p:sp>
        <p:nvSpPr>
          <p:cNvPr id="19" name="テキスト ボックス 26"/>
          <p:cNvSpPr txBox="1"/>
          <p:nvPr/>
        </p:nvSpPr>
        <p:spPr>
          <a:xfrm>
            <a:off x="2187208" y="6121710"/>
            <a:ext cx="643125"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dirty="0">
                <a:solidFill>
                  <a:prstClr val="black"/>
                </a:solidFill>
              </a:rPr>
              <a:t>n=155</a:t>
            </a:r>
          </a:p>
        </p:txBody>
      </p:sp>
      <p:sp>
        <p:nvSpPr>
          <p:cNvPr id="20" name="テキスト ボックス 35"/>
          <p:cNvSpPr txBox="1"/>
          <p:nvPr/>
        </p:nvSpPr>
        <p:spPr>
          <a:xfrm>
            <a:off x="6518375" y="6142974"/>
            <a:ext cx="646331"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dirty="0">
                <a:solidFill>
                  <a:prstClr val="black"/>
                </a:solidFill>
              </a:rPr>
              <a:t>n=173</a:t>
            </a:r>
          </a:p>
        </p:txBody>
      </p:sp>
      <p:sp>
        <p:nvSpPr>
          <p:cNvPr id="21" name="テキスト ボックス 36"/>
          <p:cNvSpPr txBox="1"/>
          <p:nvPr/>
        </p:nvSpPr>
        <p:spPr>
          <a:xfrm>
            <a:off x="3381842" y="6486395"/>
            <a:ext cx="2402541" cy="211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kumimoji="0" lang="en-US" altLang="ja-JP" sz="1400" kern="0" dirty="0">
                <a:solidFill>
                  <a:sysClr val="windowText" lastClr="000000"/>
                </a:solidFill>
                <a:latin typeface="Times New Roman" panose="02020603050405020304" pitchFamily="18" charset="0"/>
                <a:cs typeface="Times New Roman" panose="02020603050405020304" pitchFamily="18" charset="0"/>
              </a:rPr>
              <a:t>*p&lt;.10, **p &lt; .05, ***p &lt; .01</a:t>
            </a:r>
            <a:endParaRPr kumimoji="0" lang="ja-JP" altLang="en-US" sz="14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71725" y="1826840"/>
            <a:ext cx="4126086" cy="338554"/>
          </a:xfrm>
          <a:prstGeom prst="rect">
            <a:avLst/>
          </a:prstGeom>
          <a:noFill/>
          <a:ln>
            <a:solidFill>
              <a:schemeClr val="bg1">
                <a:lumMod val="65000"/>
              </a:schemeClr>
            </a:solidFill>
          </a:ln>
        </p:spPr>
        <p:txBody>
          <a:bodyPr wrap="square" rtlCol="0">
            <a:spAutoFit/>
          </a:bodyPr>
          <a:lstStyle/>
          <a:p>
            <a:pPr algn="ctr"/>
            <a:r>
              <a:rPr lang="ja-JP" altLang="en-US" sz="1600" dirty="0">
                <a:solidFill>
                  <a:prstClr val="black"/>
                </a:solidFill>
              </a:rPr>
              <a:t>再配達経験がある人</a:t>
            </a:r>
            <a:r>
              <a:rPr lang="ja-JP" altLang="en-US" sz="1200" dirty="0">
                <a:solidFill>
                  <a:prstClr val="black"/>
                </a:solidFill>
              </a:rPr>
              <a:t>に限定して分析</a:t>
            </a:r>
            <a:endParaRPr lang="ja-JP" altLang="en-US" sz="1600" dirty="0">
              <a:solidFill>
                <a:prstClr val="black"/>
              </a:solidFill>
            </a:endParaRPr>
          </a:p>
        </p:txBody>
      </p:sp>
      <p:graphicFrame>
        <p:nvGraphicFramePr>
          <p:cNvPr id="29" name="グラフ 28"/>
          <p:cNvGraphicFramePr>
            <a:graphicFrameLocks/>
          </p:cNvGraphicFramePr>
          <p:nvPr>
            <p:extLst/>
          </p:nvPr>
        </p:nvGraphicFramePr>
        <p:xfrm>
          <a:off x="798864" y="3301459"/>
          <a:ext cx="3271808" cy="2784655"/>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グループ化 21"/>
          <p:cNvGrpSpPr/>
          <p:nvPr/>
        </p:nvGrpSpPr>
        <p:grpSpPr>
          <a:xfrm>
            <a:off x="1137136" y="5200338"/>
            <a:ext cx="3040550" cy="598047"/>
            <a:chOff x="9417007" y="3231659"/>
            <a:chExt cx="2149795" cy="423466"/>
          </a:xfrm>
          <a:solidFill>
            <a:srgbClr val="009999"/>
          </a:solidFill>
        </p:grpSpPr>
        <p:sp>
          <p:nvSpPr>
            <p:cNvPr id="23" name="円形吹き出し 22"/>
            <p:cNvSpPr/>
            <p:nvPr/>
          </p:nvSpPr>
          <p:spPr>
            <a:xfrm>
              <a:off x="9417007" y="3231659"/>
              <a:ext cx="2149795" cy="423466"/>
            </a:xfrm>
            <a:prstGeom prst="wedgeEllipseCallout">
              <a:avLst>
                <a:gd name="adj1" fmla="val 16705"/>
                <a:gd name="adj2" fmla="val 20470"/>
              </a:avLst>
            </a:prstGeom>
            <a:grpFill/>
            <a:ln>
              <a:solidFill>
                <a:srgbClr val="00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p:cNvSpPr txBox="1"/>
            <p:nvPr/>
          </p:nvSpPr>
          <p:spPr>
            <a:xfrm>
              <a:off x="9644266" y="3231659"/>
              <a:ext cx="1693510" cy="414069"/>
            </a:xfrm>
            <a:prstGeom prst="rect">
              <a:avLst/>
            </a:prstGeom>
            <a:noFill/>
            <a:ln>
              <a:noFill/>
            </a:ln>
          </p:spPr>
          <p:txBody>
            <a:bodyPr wrap="none" rtlCol="0">
              <a:spAutoFit/>
            </a:bodyPr>
            <a:lstStyle/>
            <a:p>
              <a:pPr algn="ctr"/>
              <a:r>
                <a:rPr lang="ja-JP" altLang="en-US" sz="1400" dirty="0">
                  <a:solidFill>
                    <a:prstClr val="white"/>
                  </a:solidFill>
                </a:rPr>
                <a:t>行動意図</a:t>
              </a:r>
              <a:endParaRPr lang="en-US" altLang="ja-JP" sz="1400" dirty="0">
                <a:solidFill>
                  <a:prstClr val="white"/>
                </a:solidFill>
              </a:endParaRPr>
            </a:p>
            <a:p>
              <a:pPr algn="ctr"/>
              <a:r>
                <a:rPr lang="ja-JP" altLang="en-US" dirty="0">
                  <a:solidFill>
                    <a:prstClr val="white"/>
                  </a:solidFill>
                </a:rPr>
                <a:t>チラシなし＜チラシあり</a:t>
              </a:r>
              <a:endParaRPr lang="en-US" altLang="ja-JP" dirty="0">
                <a:solidFill>
                  <a:prstClr val="white"/>
                </a:solidFill>
              </a:endParaRPr>
            </a:p>
          </p:txBody>
        </p:sp>
      </p:grpSp>
      <p:graphicFrame>
        <p:nvGraphicFramePr>
          <p:cNvPr id="30" name="グラフ 29"/>
          <p:cNvGraphicFramePr>
            <a:graphicFrameLocks/>
          </p:cNvGraphicFramePr>
          <p:nvPr>
            <p:extLst/>
          </p:nvPr>
        </p:nvGraphicFramePr>
        <p:xfrm>
          <a:off x="4970668" y="3268523"/>
          <a:ext cx="3371251" cy="2853188"/>
        </p:xfrm>
        <a:graphic>
          <a:graphicData uri="http://schemas.openxmlformats.org/drawingml/2006/chart">
            <c:chart xmlns:c="http://schemas.openxmlformats.org/drawingml/2006/chart" xmlns:r="http://schemas.openxmlformats.org/officeDocument/2006/relationships" r:id="rId4"/>
          </a:graphicData>
        </a:graphic>
      </p:graphicFrame>
      <p:sp>
        <p:nvSpPr>
          <p:cNvPr id="31" name="テキスト ボックス 30"/>
          <p:cNvSpPr txBox="1"/>
          <p:nvPr/>
        </p:nvSpPr>
        <p:spPr>
          <a:xfrm>
            <a:off x="4711732" y="1835805"/>
            <a:ext cx="4125250" cy="335297"/>
          </a:xfrm>
          <a:prstGeom prst="rect">
            <a:avLst/>
          </a:prstGeom>
          <a:noFill/>
          <a:ln>
            <a:solidFill>
              <a:schemeClr val="bg1">
                <a:lumMod val="65000"/>
              </a:schemeClr>
            </a:solidFill>
          </a:ln>
        </p:spPr>
        <p:txBody>
          <a:bodyPr wrap="square" rtlCol="0">
            <a:spAutoFit/>
          </a:bodyPr>
          <a:lstStyle/>
          <a:p>
            <a:r>
              <a:rPr lang="ja-JP" altLang="en-US" sz="1400" dirty="0">
                <a:solidFill>
                  <a:prstClr val="black"/>
                </a:solidFill>
              </a:rPr>
              <a:t>該当</a:t>
            </a:r>
            <a:r>
              <a:rPr lang="ja-JP" altLang="en-US" sz="1600" dirty="0">
                <a:solidFill>
                  <a:prstClr val="black"/>
                </a:solidFill>
              </a:rPr>
              <a:t>サービスの利用経験がない人</a:t>
            </a:r>
            <a:r>
              <a:rPr lang="ja-JP" altLang="en-US" sz="1200" dirty="0">
                <a:solidFill>
                  <a:prstClr val="black"/>
                </a:solidFill>
              </a:rPr>
              <a:t>に限定して分析</a:t>
            </a:r>
            <a:endParaRPr lang="ja-JP" altLang="en-US" sz="1600" dirty="0">
              <a:solidFill>
                <a:prstClr val="black"/>
              </a:solidFill>
            </a:endParaRPr>
          </a:p>
        </p:txBody>
      </p:sp>
      <p:sp>
        <p:nvSpPr>
          <p:cNvPr id="32" name="テキスト ボックス 31"/>
          <p:cNvSpPr txBox="1"/>
          <p:nvPr/>
        </p:nvSpPr>
        <p:spPr>
          <a:xfrm>
            <a:off x="371725" y="1196002"/>
            <a:ext cx="3653564" cy="461665"/>
          </a:xfrm>
          <a:prstGeom prst="rect">
            <a:avLst/>
          </a:prstGeom>
          <a:noFill/>
          <a:ln>
            <a:solidFill>
              <a:schemeClr val="bg1">
                <a:lumMod val="65000"/>
              </a:schemeClr>
            </a:solidFill>
          </a:ln>
        </p:spPr>
        <p:txBody>
          <a:bodyPr wrap="none" rtlCol="0">
            <a:spAutoFit/>
          </a:bodyPr>
          <a:lstStyle/>
          <a:p>
            <a:r>
              <a:rPr lang="ja-JP" altLang="en-US" sz="2400" dirty="0">
                <a:solidFill>
                  <a:prstClr val="black"/>
                </a:solidFill>
              </a:rPr>
              <a:t>チラシなし・チラシあり</a:t>
            </a:r>
            <a:r>
              <a:rPr lang="ja-JP" altLang="en-US" dirty="0">
                <a:solidFill>
                  <a:prstClr val="black"/>
                </a:solidFill>
              </a:rPr>
              <a:t>で分析</a:t>
            </a:r>
          </a:p>
        </p:txBody>
      </p:sp>
      <p:grpSp>
        <p:nvGrpSpPr>
          <p:cNvPr id="33" name="グループ化 32"/>
          <p:cNvGrpSpPr/>
          <p:nvPr/>
        </p:nvGrpSpPr>
        <p:grpSpPr>
          <a:xfrm>
            <a:off x="5408605" y="5200338"/>
            <a:ext cx="3040550" cy="598047"/>
            <a:chOff x="9417007" y="3231659"/>
            <a:chExt cx="2149795" cy="423466"/>
          </a:xfrm>
          <a:solidFill>
            <a:srgbClr val="99CC00"/>
          </a:solidFill>
        </p:grpSpPr>
        <p:sp>
          <p:nvSpPr>
            <p:cNvPr id="34" name="円形吹き出し 33"/>
            <p:cNvSpPr/>
            <p:nvPr/>
          </p:nvSpPr>
          <p:spPr>
            <a:xfrm>
              <a:off x="9417007" y="3231659"/>
              <a:ext cx="2149795" cy="423466"/>
            </a:xfrm>
            <a:prstGeom prst="wedgeEllipseCallout">
              <a:avLst>
                <a:gd name="adj1" fmla="val 16705"/>
                <a:gd name="adj2" fmla="val 20470"/>
              </a:avLst>
            </a:prstGeom>
            <a:grpFill/>
            <a:ln>
              <a:solidFill>
                <a:srgbClr val="99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5" name="テキスト ボックス 34"/>
            <p:cNvSpPr txBox="1"/>
            <p:nvPr/>
          </p:nvSpPr>
          <p:spPr>
            <a:xfrm>
              <a:off x="9644266" y="3231659"/>
              <a:ext cx="1693510" cy="414069"/>
            </a:xfrm>
            <a:prstGeom prst="rect">
              <a:avLst/>
            </a:prstGeom>
            <a:noFill/>
            <a:ln>
              <a:noFill/>
            </a:ln>
          </p:spPr>
          <p:txBody>
            <a:bodyPr wrap="none" rtlCol="0">
              <a:spAutoFit/>
            </a:bodyPr>
            <a:lstStyle/>
            <a:p>
              <a:pPr algn="ctr"/>
              <a:r>
                <a:rPr lang="en-US" altLang="ja-JP" sz="1400" dirty="0">
                  <a:solidFill>
                    <a:prstClr val="white"/>
                  </a:solidFill>
                </a:rPr>
                <a:t>LINE</a:t>
              </a:r>
              <a:r>
                <a:rPr lang="ja-JP" altLang="en-US" sz="1400" dirty="0">
                  <a:solidFill>
                    <a:prstClr val="white"/>
                  </a:solidFill>
                </a:rPr>
                <a:t>サービスの利用意欲</a:t>
              </a:r>
              <a:endParaRPr lang="en-US" altLang="ja-JP" sz="1400" dirty="0">
                <a:solidFill>
                  <a:prstClr val="white"/>
                </a:solidFill>
              </a:endParaRPr>
            </a:p>
            <a:p>
              <a:pPr algn="ctr"/>
              <a:r>
                <a:rPr lang="ja-JP" altLang="en-US" dirty="0">
                  <a:solidFill>
                    <a:prstClr val="white"/>
                  </a:solidFill>
                </a:rPr>
                <a:t>チラシなし＜チラシあり</a:t>
              </a:r>
              <a:endParaRPr lang="en-US" altLang="ja-JP" dirty="0">
                <a:solidFill>
                  <a:prstClr val="white"/>
                </a:solidFill>
              </a:endParaRPr>
            </a:p>
          </p:txBody>
        </p:sp>
      </p:grpSp>
      <p:pic>
        <p:nvPicPr>
          <p:cNvPr id="2" name="図 1"/>
          <p:cNvPicPr>
            <a:picLocks noChangeAspect="1"/>
          </p:cNvPicPr>
          <p:nvPr/>
        </p:nvPicPr>
        <p:blipFill>
          <a:blip r:embed="rId5"/>
          <a:stretch>
            <a:fillRect/>
          </a:stretch>
        </p:blipFill>
        <p:spPr>
          <a:xfrm>
            <a:off x="4005023" y="3044918"/>
            <a:ext cx="1133954" cy="768163"/>
          </a:xfrm>
          <a:prstGeom prst="rect">
            <a:avLst/>
          </a:prstGeom>
        </p:spPr>
      </p:pic>
    </p:spTree>
    <p:extLst>
      <p:ext uri="{BB962C8B-B14F-4D97-AF65-F5344CB8AC3E}">
        <p14:creationId xmlns:p14="http://schemas.microsoft.com/office/powerpoint/2010/main" val="3914449087"/>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構造的方略</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101</a:t>
            </a:fld>
            <a:endParaRPr lang="en-US" altLang="ja-JP"/>
          </a:p>
        </p:txBody>
      </p:sp>
    </p:spTree>
    <p:extLst>
      <p:ext uri="{BB962C8B-B14F-4D97-AF65-F5344CB8AC3E}">
        <p14:creationId xmlns:p14="http://schemas.microsoft.com/office/powerpoint/2010/main" val="102240366"/>
      </p:ext>
    </p:extLst>
  </p:cSld>
  <p:clrMapOvr>
    <a:masterClrMapping/>
  </p:clrMapOvr>
  <p:transition spd="slow" advTm="5584"/>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環境省の報道について</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102</a:t>
            </a:fld>
            <a:endParaRPr lang="en-US" altLang="ja-JP" dirty="0"/>
          </a:p>
        </p:txBody>
      </p:sp>
      <p:sp>
        <p:nvSpPr>
          <p:cNvPr id="5" name="テキスト ボックス 4"/>
          <p:cNvSpPr txBox="1"/>
          <p:nvPr/>
        </p:nvSpPr>
        <p:spPr>
          <a:xfrm>
            <a:off x="562472" y="1449000"/>
            <a:ext cx="8329528" cy="2492990"/>
          </a:xfrm>
          <a:prstGeom prst="rect">
            <a:avLst/>
          </a:prstGeom>
          <a:noFill/>
          <a:ln w="38100">
            <a:solidFill>
              <a:srgbClr val="009999"/>
            </a:solidFill>
          </a:ln>
        </p:spPr>
        <p:txBody>
          <a:bodyPr wrap="square" rtlCol="0">
            <a:spAutoFit/>
          </a:bodyPr>
          <a:lstStyle/>
          <a:p>
            <a:r>
              <a:rPr lang="ja-JP" altLang="en-US" sz="3200" dirty="0">
                <a:solidFill>
                  <a:prstClr val="black"/>
                </a:solidFill>
              </a:rPr>
              <a:t>大学に宅配ロッカー要請</a:t>
            </a:r>
            <a:endParaRPr lang="en-US" altLang="ja-JP" sz="3200" dirty="0">
              <a:solidFill>
                <a:prstClr val="black"/>
              </a:solidFill>
            </a:endParaRPr>
          </a:p>
          <a:p>
            <a:r>
              <a:rPr lang="ja-JP" altLang="en-US" sz="3200" dirty="0">
                <a:solidFill>
                  <a:prstClr val="black"/>
                </a:solidFill>
              </a:rPr>
              <a:t>＝学生への再配達対策で－環境省</a:t>
            </a:r>
            <a:endParaRPr lang="en-US" altLang="ja-JP" sz="3200" dirty="0">
              <a:solidFill>
                <a:prstClr val="black"/>
              </a:solidFill>
            </a:endParaRPr>
          </a:p>
          <a:p>
            <a:r>
              <a:rPr lang="ja-JP" altLang="en-US" dirty="0">
                <a:solidFill>
                  <a:prstClr val="black"/>
                </a:solidFill>
              </a:rPr>
              <a:t>　</a:t>
            </a:r>
            <a:r>
              <a:rPr lang="ja-JP" altLang="en-US" sz="2000" dirty="0">
                <a:solidFill>
                  <a:prstClr val="black"/>
                </a:solidFill>
              </a:rPr>
              <a:t>－時事ニュースドットコム</a:t>
            </a:r>
            <a:r>
              <a:rPr lang="en-US" altLang="ja-JP" sz="2000" dirty="0">
                <a:solidFill>
                  <a:prstClr val="black"/>
                </a:solidFill>
              </a:rPr>
              <a:t>(2017/05/01-14:20)</a:t>
            </a:r>
          </a:p>
          <a:p>
            <a:r>
              <a:rPr lang="ja-JP" altLang="en-US" dirty="0">
                <a:solidFill>
                  <a:prstClr val="black"/>
                </a:solidFill>
              </a:rPr>
              <a:t>・・・環境省は、在籍する学生が多く、敷地が広い大学であれば、宅配ロッカーを設置する効果が大きいと判断。</a:t>
            </a:r>
            <a:endParaRPr lang="en-US" altLang="ja-JP" dirty="0">
              <a:solidFill>
                <a:prstClr val="black"/>
              </a:solidFill>
            </a:endParaRPr>
          </a:p>
          <a:p>
            <a:r>
              <a:rPr lang="ja-JP" altLang="en-US" dirty="0">
                <a:solidFill>
                  <a:prstClr val="black"/>
                </a:solidFill>
              </a:rPr>
              <a:t>まず関東地方の大学に設置を持ち掛け、設置についての意向や問題点などを聞き取ることにした。・・・</a:t>
            </a:r>
            <a:endParaRPr lang="en-US" altLang="ja-JP" dirty="0">
              <a:solidFill>
                <a:prstClr val="black"/>
              </a:solidFill>
            </a:endParaRPr>
          </a:p>
        </p:txBody>
      </p:sp>
      <p:sp>
        <p:nvSpPr>
          <p:cNvPr id="3" name="正方形/長方形 2"/>
          <p:cNvSpPr/>
          <p:nvPr/>
        </p:nvSpPr>
        <p:spPr>
          <a:xfrm>
            <a:off x="562472" y="4201475"/>
            <a:ext cx="3829528" cy="84752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筑波大学　（電話調査）</a:t>
            </a:r>
            <a:endParaRPr kumimoji="1" lang="en-US" altLang="ja-JP" sz="2800" b="1" dirty="0">
              <a:solidFill>
                <a:schemeClr val="tx1"/>
              </a:solidFill>
            </a:endParaRPr>
          </a:p>
          <a:p>
            <a:r>
              <a:rPr lang="ja-JP" altLang="en-US" sz="2400" dirty="0">
                <a:solidFill>
                  <a:schemeClr val="tx1"/>
                </a:solidFill>
              </a:rPr>
              <a:t>「そのような依頼はない」</a:t>
            </a:r>
            <a:endParaRPr kumimoji="1" lang="en-US" altLang="ja-JP" sz="2400" dirty="0">
              <a:solidFill>
                <a:schemeClr val="tx1"/>
              </a:solidFill>
            </a:endParaRPr>
          </a:p>
        </p:txBody>
      </p:sp>
      <p:sp>
        <p:nvSpPr>
          <p:cNvPr id="12" name="正方形/長方形 11"/>
          <p:cNvSpPr/>
          <p:nvPr/>
        </p:nvSpPr>
        <p:spPr>
          <a:xfrm>
            <a:off x="4572000" y="4201475"/>
            <a:ext cx="4320000" cy="84752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環境省　（インターネット）</a:t>
            </a:r>
            <a:endParaRPr lang="en-US" altLang="ja-JP" sz="2800" b="1" dirty="0">
              <a:solidFill>
                <a:schemeClr val="tx1"/>
              </a:solidFill>
            </a:endParaRPr>
          </a:p>
          <a:p>
            <a:r>
              <a:rPr lang="ja-JP" altLang="en-US" sz="2400" dirty="0">
                <a:solidFill>
                  <a:schemeClr val="tx1"/>
                </a:solidFill>
              </a:rPr>
              <a:t>正式なリリースなし</a:t>
            </a:r>
            <a:endParaRPr lang="en-US" altLang="ja-JP" sz="2400" dirty="0">
              <a:solidFill>
                <a:schemeClr val="tx1"/>
              </a:solidFill>
            </a:endParaRPr>
          </a:p>
        </p:txBody>
      </p:sp>
      <p:sp>
        <p:nvSpPr>
          <p:cNvPr id="13" name="正方形/長方形 12"/>
          <p:cNvSpPr/>
          <p:nvPr/>
        </p:nvSpPr>
        <p:spPr>
          <a:xfrm>
            <a:off x="565148" y="5249340"/>
            <a:ext cx="8326852" cy="1400759"/>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rPr>
              <a:t>国土交通省　（電話調査）</a:t>
            </a:r>
            <a:endParaRPr kumimoji="1" lang="en-US" altLang="ja-JP" sz="2800" b="1" dirty="0">
              <a:solidFill>
                <a:schemeClr val="tx1"/>
              </a:solidFill>
            </a:endParaRPr>
          </a:p>
          <a:p>
            <a:r>
              <a:rPr lang="ja-JP" altLang="en-US" sz="2400" dirty="0">
                <a:solidFill>
                  <a:schemeClr val="tx1"/>
                </a:solidFill>
              </a:rPr>
              <a:t>「会議で大学が話題に上ったことはあるが、そのような事実はにない。時事ニュースドットコムの極解である。」</a:t>
            </a:r>
            <a:endParaRPr kumimoji="1" lang="en-US" altLang="ja-JP" sz="2400" dirty="0">
              <a:solidFill>
                <a:schemeClr val="tx1"/>
              </a:solidFill>
            </a:endParaRPr>
          </a:p>
        </p:txBody>
      </p:sp>
    </p:spTree>
    <p:extLst>
      <p:ext uri="{BB962C8B-B14F-4D97-AF65-F5344CB8AC3E}">
        <p14:creationId xmlns:p14="http://schemas.microsoft.com/office/powerpoint/2010/main" val="1629894433"/>
      </p:ext>
    </p:extLst>
  </p:cSld>
  <p:clrMapOvr>
    <a:masterClrMapping/>
  </p:clrMapOvr>
  <p:transition spd="slow" advTm="8541"/>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tabLst>
                <a:tab pos="7440613" algn="l"/>
              </a:tabLst>
            </a:pPr>
            <a:r>
              <a:rPr lang="ja-JP" altLang="en-US" dirty="0">
                <a:solidFill>
                  <a:schemeClr val="bg1"/>
                </a:solidFill>
              </a:rPr>
              <a:t>ロッカーへの資金投資</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103</a:t>
            </a:fld>
            <a:endParaRPr lang="en-US" altLang="ja-JP"/>
          </a:p>
        </p:txBody>
      </p:sp>
      <p:sp>
        <p:nvSpPr>
          <p:cNvPr id="2" name="正方形/長方形 1"/>
          <p:cNvSpPr/>
          <p:nvPr/>
        </p:nvSpPr>
        <p:spPr>
          <a:xfrm>
            <a:off x="6341358" y="1065796"/>
            <a:ext cx="2802642" cy="84149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b="1" dirty="0"/>
              <a:t>情報源　ヤマト運輸本社</a:t>
            </a:r>
            <a:endParaRPr kumimoji="1" lang="en-US" altLang="ja-JP" sz="2000" b="1" dirty="0"/>
          </a:p>
          <a:p>
            <a:r>
              <a:rPr lang="en-US" altLang="ja-JP" sz="2000" b="1" dirty="0"/>
              <a:t>	</a:t>
            </a:r>
            <a:r>
              <a:rPr lang="en-US" altLang="ja-JP" sz="2000" b="1" dirty="0" err="1"/>
              <a:t>Packcity</a:t>
            </a:r>
            <a:r>
              <a:rPr lang="ja-JP" altLang="en-US" sz="2000" b="1" dirty="0"/>
              <a:t> </a:t>
            </a:r>
            <a:r>
              <a:rPr lang="en-US" altLang="ja-JP" sz="2000" b="1" dirty="0"/>
              <a:t>Japan</a:t>
            </a:r>
          </a:p>
          <a:p>
            <a:r>
              <a:rPr kumimoji="1" lang="en-US" altLang="ja-JP" sz="2000" b="1" dirty="0"/>
              <a:t>	</a:t>
            </a:r>
            <a:r>
              <a:rPr kumimoji="1" lang="ja-JP" altLang="en-US" sz="2000" b="1" dirty="0"/>
              <a:t>筑波大</a:t>
            </a:r>
          </a:p>
        </p:txBody>
      </p:sp>
      <p:sp>
        <p:nvSpPr>
          <p:cNvPr id="3" name="正方形/長方形 2"/>
          <p:cNvSpPr/>
          <p:nvPr/>
        </p:nvSpPr>
        <p:spPr>
          <a:xfrm>
            <a:off x="213792" y="2851485"/>
            <a:ext cx="3384376" cy="64807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ユーザーオープン</a:t>
            </a:r>
            <a:endParaRPr kumimoji="1" lang="ja-JP" altLang="en-US" sz="3200" dirty="0"/>
          </a:p>
        </p:txBody>
      </p:sp>
      <p:sp>
        <p:nvSpPr>
          <p:cNvPr id="4" name="右矢印 3"/>
          <p:cNvSpPr/>
          <p:nvPr/>
        </p:nvSpPr>
        <p:spPr>
          <a:xfrm>
            <a:off x="3774187" y="2851485"/>
            <a:ext cx="648072" cy="64807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598278" y="2883133"/>
            <a:ext cx="2349986" cy="584775"/>
          </a:xfrm>
          <a:prstGeom prst="rect">
            <a:avLst/>
          </a:prstGeom>
          <a:noFill/>
          <a:ln>
            <a:solidFill>
              <a:srgbClr val="006699"/>
            </a:solidFill>
          </a:ln>
        </p:spPr>
        <p:txBody>
          <a:bodyPr wrap="square" rtlCol="0">
            <a:spAutoFit/>
          </a:bodyPr>
          <a:lstStyle/>
          <a:p>
            <a:r>
              <a:rPr lang="ja-JP" altLang="en-US" sz="3200" dirty="0"/>
              <a:t>費用は不要</a:t>
            </a:r>
            <a:endParaRPr lang="en-US" altLang="ja-JP" sz="3200" dirty="0"/>
          </a:p>
        </p:txBody>
      </p:sp>
      <p:sp>
        <p:nvSpPr>
          <p:cNvPr id="6" name="角丸四角形吹き出し 5"/>
          <p:cNvSpPr/>
          <p:nvPr/>
        </p:nvSpPr>
        <p:spPr>
          <a:xfrm>
            <a:off x="213792" y="2068211"/>
            <a:ext cx="4731190" cy="539223"/>
          </a:xfrm>
          <a:prstGeom prst="wedgeRoundRectCallout">
            <a:avLst>
              <a:gd name="adj1" fmla="val -220"/>
              <a:gd name="adj2" fmla="val -109872"/>
              <a:gd name="adj3" fmla="val 16667"/>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関係者以外立ち入り禁止</a:t>
            </a:r>
            <a:endParaRPr kumimoji="1" lang="ja-JP" altLang="en-US" sz="3200" dirty="0"/>
          </a:p>
        </p:txBody>
      </p:sp>
      <p:pic>
        <p:nvPicPr>
          <p:cNvPr id="1026" name="Picture 2" descr="筑波大学"/>
          <p:cNvPicPr>
            <a:picLocks noChangeAspect="1" noChangeArrowheads="1"/>
          </p:cNvPicPr>
          <p:nvPr/>
        </p:nvPicPr>
        <p:blipFill rotWithShape="1">
          <a:blip r:embed="rId3">
            <a:extLst>
              <a:ext uri="{28A0092B-C50C-407E-A947-70E740481C1C}">
                <a14:useLocalDpi xmlns:a14="http://schemas.microsoft.com/office/drawing/2010/main" val="0"/>
              </a:ext>
            </a:extLst>
          </a:blip>
          <a:srcRect r="69590"/>
          <a:stretch/>
        </p:blipFill>
        <p:spPr bwMode="auto">
          <a:xfrm>
            <a:off x="3163914" y="1110829"/>
            <a:ext cx="983193" cy="899066"/>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13792" y="4974493"/>
            <a:ext cx="3384376" cy="64807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ユーザークローズ</a:t>
            </a:r>
            <a:endParaRPr kumimoji="1" lang="ja-JP" altLang="en-US" sz="3200" dirty="0"/>
          </a:p>
        </p:txBody>
      </p:sp>
      <p:sp>
        <p:nvSpPr>
          <p:cNvPr id="14" name="右矢印 13"/>
          <p:cNvSpPr/>
          <p:nvPr/>
        </p:nvSpPr>
        <p:spPr>
          <a:xfrm rot="19691787">
            <a:off x="3777630" y="4559180"/>
            <a:ext cx="648072" cy="64807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98278" y="3788426"/>
            <a:ext cx="4438218" cy="1569660"/>
          </a:xfrm>
          <a:prstGeom prst="rect">
            <a:avLst/>
          </a:prstGeom>
          <a:noFill/>
          <a:ln>
            <a:solidFill>
              <a:srgbClr val="006699"/>
            </a:solidFill>
          </a:ln>
        </p:spPr>
        <p:txBody>
          <a:bodyPr wrap="square" rtlCol="0">
            <a:spAutoFit/>
          </a:bodyPr>
          <a:lstStyle/>
          <a:p>
            <a:r>
              <a:rPr kumimoji="1" lang="ja-JP" altLang="en-US" sz="3200" dirty="0"/>
              <a:t>初期費用</a:t>
            </a:r>
            <a:r>
              <a:rPr kumimoji="1" lang="en-US" altLang="ja-JP" sz="3200" dirty="0"/>
              <a:t>	</a:t>
            </a:r>
            <a:r>
              <a:rPr kumimoji="1" lang="ja-JP" altLang="en-US" sz="3200" dirty="0"/>
              <a:t>　　</a:t>
            </a:r>
            <a:r>
              <a:rPr lang="en-US" altLang="ja-JP" sz="3200" dirty="0"/>
              <a:t>200</a:t>
            </a:r>
            <a:r>
              <a:rPr lang="ja-JP" altLang="en-US" sz="3200" dirty="0"/>
              <a:t>万</a:t>
            </a:r>
            <a:endParaRPr lang="en-US" altLang="ja-JP" sz="3200" dirty="0"/>
          </a:p>
          <a:p>
            <a:r>
              <a:rPr lang="ja-JP" altLang="en-US" sz="3200" dirty="0"/>
              <a:t>維持管理費   電気代</a:t>
            </a:r>
            <a:r>
              <a:rPr lang="en-US" altLang="ja-JP" sz="3200" dirty="0"/>
              <a:t>/</a:t>
            </a:r>
            <a:r>
              <a:rPr lang="ja-JP" altLang="en-US" sz="3200" dirty="0"/>
              <a:t>月</a:t>
            </a:r>
            <a:endParaRPr lang="en-US" altLang="ja-JP" sz="3200" dirty="0"/>
          </a:p>
          <a:p>
            <a:pPr defTabSz="989013"/>
            <a:r>
              <a:rPr lang="ja-JP" altLang="en-US" sz="3200" dirty="0"/>
              <a:t>システム料　</a:t>
            </a:r>
            <a:r>
              <a:rPr lang="ja-JP" altLang="en-US" sz="2400" dirty="0"/>
              <a:t>　</a:t>
            </a:r>
            <a:r>
              <a:rPr lang="ja-JP" altLang="en-US" sz="3200" dirty="0"/>
              <a:t>全額</a:t>
            </a:r>
            <a:endParaRPr lang="en-US" altLang="ja-JP" sz="3200" dirty="0"/>
          </a:p>
        </p:txBody>
      </p:sp>
      <p:sp>
        <p:nvSpPr>
          <p:cNvPr id="16" name="テキスト ボックス 15"/>
          <p:cNvSpPr txBox="1"/>
          <p:nvPr/>
        </p:nvSpPr>
        <p:spPr>
          <a:xfrm>
            <a:off x="4600225" y="5599859"/>
            <a:ext cx="4464496" cy="584775"/>
          </a:xfrm>
          <a:prstGeom prst="rect">
            <a:avLst/>
          </a:prstGeom>
          <a:noFill/>
          <a:ln>
            <a:solidFill>
              <a:srgbClr val="006699"/>
            </a:solidFill>
          </a:ln>
        </p:spPr>
        <p:txBody>
          <a:bodyPr wrap="square" rtlCol="0">
            <a:spAutoFit/>
          </a:bodyPr>
          <a:lstStyle/>
          <a:p>
            <a:pPr defTabSz="989013"/>
            <a:r>
              <a:rPr lang="ja-JP" altLang="en-US" sz="3200" dirty="0"/>
              <a:t>システム料　</a:t>
            </a:r>
            <a:r>
              <a:rPr lang="ja-JP" altLang="en-US" sz="2400" dirty="0"/>
              <a:t>　</a:t>
            </a:r>
            <a:r>
              <a:rPr lang="ja-JP" altLang="en-US" sz="3200" dirty="0"/>
              <a:t>少々　のみ</a:t>
            </a:r>
            <a:endParaRPr lang="en-US" altLang="ja-JP" sz="3200" dirty="0"/>
          </a:p>
        </p:txBody>
      </p:sp>
      <p:sp>
        <p:nvSpPr>
          <p:cNvPr id="17" name="右矢印 16"/>
          <p:cNvSpPr/>
          <p:nvPr/>
        </p:nvSpPr>
        <p:spPr>
          <a:xfrm rot="1834727">
            <a:off x="3768407" y="5298530"/>
            <a:ext cx="648072" cy="64807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吹き出し 19"/>
          <p:cNvSpPr/>
          <p:nvPr/>
        </p:nvSpPr>
        <p:spPr>
          <a:xfrm>
            <a:off x="5185788" y="2073019"/>
            <a:ext cx="3501012" cy="539223"/>
          </a:xfrm>
          <a:prstGeom prst="wedgeRoundRectCallout">
            <a:avLst>
              <a:gd name="adj1" fmla="val -76975"/>
              <a:gd name="adj2" fmla="val -123582"/>
              <a:gd name="adj3" fmla="val 16667"/>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費用負担は難しい</a:t>
            </a:r>
            <a:endParaRPr kumimoji="1" lang="ja-JP" altLang="en-US" sz="3200" dirty="0"/>
          </a:p>
        </p:txBody>
      </p:sp>
    </p:spTree>
    <p:extLst>
      <p:ext uri="{BB962C8B-B14F-4D97-AF65-F5344CB8AC3E}">
        <p14:creationId xmlns:p14="http://schemas.microsoft.com/office/powerpoint/2010/main" val="2804628412"/>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構造的方略：ヤマト</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104</a:t>
            </a:fld>
            <a:endParaRPr lang="en-US" altLang="ja-JP"/>
          </a:p>
        </p:txBody>
      </p:sp>
    </p:spTree>
    <p:extLst>
      <p:ext uri="{BB962C8B-B14F-4D97-AF65-F5344CB8AC3E}">
        <p14:creationId xmlns:p14="http://schemas.microsoft.com/office/powerpoint/2010/main" val="115310428"/>
      </p:ext>
    </p:extLst>
  </p:cSld>
  <p:clrMapOvr>
    <a:masterClrMapping/>
  </p:clrMapOvr>
  <p:transition spd="slow" advTm="5584"/>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7892"/>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612000" y="0"/>
            <a:ext cx="8229600" cy="1143000"/>
          </a:xfrm>
        </p:spPr>
        <p:txBody>
          <a:bodyPr/>
          <a:lstStyle/>
          <a:p>
            <a:pPr eaLnBrk="1" hangingPunct="1"/>
            <a:r>
              <a:rPr lang="ja-JP" altLang="en-US" dirty="0">
                <a:solidFill>
                  <a:schemeClr val="bg1"/>
                </a:solidFill>
              </a:rPr>
              <a:t>調査対象　</a:t>
            </a:r>
            <a:r>
              <a:rPr lang="en-US" altLang="ja-JP" dirty="0">
                <a:solidFill>
                  <a:schemeClr val="bg1"/>
                </a:solidFill>
              </a:rPr>
              <a:t>〜</a:t>
            </a:r>
            <a:r>
              <a:rPr lang="ja-JP" altLang="en-US" dirty="0">
                <a:solidFill>
                  <a:schemeClr val="bg1"/>
                </a:solidFill>
              </a:rPr>
              <a:t>ヤマト運輸</a:t>
            </a:r>
            <a:r>
              <a:rPr lang="en-US" altLang="ja-JP" dirty="0">
                <a:solidFill>
                  <a:schemeClr val="bg1"/>
                </a:solidFill>
              </a:rPr>
              <a:t>〜</a:t>
            </a: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105</a:t>
            </a:fld>
            <a:endParaRPr lang="en-US" altLang="ja-JP" dirty="0"/>
          </a:p>
        </p:txBody>
      </p:sp>
      <p:sp>
        <p:nvSpPr>
          <p:cNvPr id="10" name="テキスト ボックス 9"/>
          <p:cNvSpPr txBox="1"/>
          <p:nvPr/>
        </p:nvSpPr>
        <p:spPr>
          <a:xfrm>
            <a:off x="234156" y="1176808"/>
            <a:ext cx="1620957" cy="523220"/>
          </a:xfrm>
          <a:prstGeom prst="rect">
            <a:avLst/>
          </a:prstGeom>
          <a:noFill/>
        </p:spPr>
        <p:txBody>
          <a:bodyPr wrap="none" rtlCol="0">
            <a:spAutoFit/>
          </a:bodyPr>
          <a:lstStyle/>
          <a:p>
            <a:r>
              <a:rPr kumimoji="1" lang="ja-JP" altLang="en-US" sz="2800" b="1" dirty="0"/>
              <a:t>選定理由</a:t>
            </a:r>
          </a:p>
        </p:txBody>
      </p:sp>
      <p:sp>
        <p:nvSpPr>
          <p:cNvPr id="13" name="円/楕円 12"/>
          <p:cNvSpPr/>
          <p:nvPr/>
        </p:nvSpPr>
        <p:spPr>
          <a:xfrm>
            <a:off x="6830508" y="2255898"/>
            <a:ext cx="2194224" cy="1478621"/>
          </a:xfrm>
          <a:prstGeom prst="ellipse">
            <a:avLst/>
          </a:prstGeom>
          <a:solidFill>
            <a:srgbClr val="FFFFFF"/>
          </a:solidFill>
          <a:ln>
            <a:solidFill>
              <a:srgbClr val="60606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a:solidFill>
                  <a:srgbClr val="000000"/>
                </a:solidFill>
              </a:rPr>
              <a:t>全体の</a:t>
            </a:r>
            <a:endParaRPr kumimoji="1" lang="en-US" altLang="ja-JP" sz="1600" dirty="0">
              <a:solidFill>
                <a:srgbClr val="000000"/>
              </a:solidFill>
            </a:endParaRPr>
          </a:p>
          <a:p>
            <a:pPr algn="ctr"/>
            <a:r>
              <a:rPr lang="ja-JP" altLang="en-US" sz="4400" b="1" dirty="0">
                <a:solidFill>
                  <a:srgbClr val="FF7963"/>
                </a:solidFill>
              </a:rPr>
              <a:t>７９％</a:t>
            </a:r>
            <a:endParaRPr kumimoji="1" lang="ja-JP" altLang="en-US" sz="4400" b="1" dirty="0">
              <a:solidFill>
                <a:srgbClr val="FF7963"/>
              </a:solidFill>
            </a:endParaRPr>
          </a:p>
        </p:txBody>
      </p:sp>
      <p:sp>
        <p:nvSpPr>
          <p:cNvPr id="22" name="テキスト ボックス 21"/>
          <p:cNvSpPr txBox="1"/>
          <p:nvPr/>
        </p:nvSpPr>
        <p:spPr>
          <a:xfrm>
            <a:off x="2052000" y="4888984"/>
            <a:ext cx="1351652" cy="400110"/>
          </a:xfrm>
          <a:prstGeom prst="rect">
            <a:avLst/>
          </a:prstGeom>
          <a:solidFill>
            <a:schemeClr val="bg2">
              <a:lumMod val="40000"/>
              <a:lumOff val="60000"/>
            </a:schemeClr>
          </a:solidFill>
          <a:ln>
            <a:solidFill>
              <a:srgbClr val="606060"/>
            </a:solidFill>
          </a:ln>
        </p:spPr>
        <p:txBody>
          <a:bodyPr wrap="none" rtlCol="0">
            <a:spAutoFit/>
          </a:bodyPr>
          <a:lstStyle/>
          <a:p>
            <a:r>
              <a:rPr kumimoji="1" lang="ja-JP" altLang="en-US" sz="2000" dirty="0"/>
              <a:t>ヤマト運輸</a:t>
            </a:r>
          </a:p>
        </p:txBody>
      </p:sp>
      <p:sp>
        <p:nvSpPr>
          <p:cNvPr id="23" name="テキスト ボックス 22"/>
          <p:cNvSpPr txBox="1"/>
          <p:nvPr/>
        </p:nvSpPr>
        <p:spPr>
          <a:xfrm>
            <a:off x="1582000" y="5308990"/>
            <a:ext cx="2677336" cy="954107"/>
          </a:xfrm>
          <a:prstGeom prst="rect">
            <a:avLst/>
          </a:prstGeom>
          <a:noFill/>
        </p:spPr>
        <p:txBody>
          <a:bodyPr wrap="none" rtlCol="0">
            <a:spAutoFit/>
          </a:bodyPr>
          <a:lstStyle/>
          <a:p>
            <a:r>
              <a:rPr kumimoji="1" lang="en-US" altLang="ja-JP" sz="2800" dirty="0"/>
              <a:t> </a:t>
            </a:r>
            <a:r>
              <a:rPr kumimoji="1" lang="ja-JP" altLang="en-US" sz="2800" dirty="0"/>
              <a:t>　「</a:t>
            </a:r>
            <a:r>
              <a:rPr kumimoji="1" lang="en-US" altLang="ja-JP" sz="2800" dirty="0"/>
              <a:t>B to </a:t>
            </a:r>
            <a:r>
              <a:rPr kumimoji="1" lang="en-US" altLang="ja-JP" sz="2800" dirty="0">
                <a:solidFill>
                  <a:srgbClr val="009999"/>
                </a:solidFill>
              </a:rPr>
              <a:t>C</a:t>
            </a:r>
            <a:r>
              <a:rPr kumimoji="1" lang="ja-JP" altLang="en-US" sz="2800" dirty="0"/>
              <a:t>」</a:t>
            </a:r>
            <a:endParaRPr kumimoji="1" lang="en-US" altLang="ja-JP" sz="2800" dirty="0"/>
          </a:p>
          <a:p>
            <a:r>
              <a:rPr lang="ja-JP" altLang="en-US" sz="2800" dirty="0"/>
              <a:t>企業→消費者</a:t>
            </a:r>
            <a:r>
              <a:rPr kumimoji="1" lang="en-US" altLang="ja-JP" sz="2800" dirty="0"/>
              <a:t> </a:t>
            </a:r>
            <a:r>
              <a:rPr kumimoji="1" lang="ja-JP" altLang="en-US" sz="2800" dirty="0"/>
              <a:t>　</a:t>
            </a:r>
            <a:endParaRPr kumimoji="1" lang="en-US" altLang="ja-JP" sz="2800" dirty="0"/>
          </a:p>
        </p:txBody>
      </p:sp>
      <p:sp>
        <p:nvSpPr>
          <p:cNvPr id="24" name="テキスト ボックス 23"/>
          <p:cNvSpPr txBox="1"/>
          <p:nvPr/>
        </p:nvSpPr>
        <p:spPr>
          <a:xfrm>
            <a:off x="6162000" y="4879001"/>
            <a:ext cx="1210588" cy="400110"/>
          </a:xfrm>
          <a:prstGeom prst="rect">
            <a:avLst/>
          </a:prstGeom>
          <a:solidFill>
            <a:srgbClr val="CCCCCC"/>
          </a:solidFill>
          <a:ln>
            <a:solidFill>
              <a:srgbClr val="606060"/>
            </a:solidFill>
          </a:ln>
        </p:spPr>
        <p:txBody>
          <a:bodyPr wrap="none" rtlCol="0">
            <a:spAutoFit/>
          </a:bodyPr>
          <a:lstStyle/>
          <a:p>
            <a:r>
              <a:rPr kumimoji="1" lang="ja-JP" altLang="en-US" sz="2000" dirty="0"/>
              <a:t>佐川急便</a:t>
            </a:r>
          </a:p>
        </p:txBody>
      </p:sp>
      <p:sp>
        <p:nvSpPr>
          <p:cNvPr id="25" name="テキスト ボックス 24"/>
          <p:cNvSpPr txBox="1"/>
          <p:nvPr/>
        </p:nvSpPr>
        <p:spPr>
          <a:xfrm>
            <a:off x="5751689" y="5308990"/>
            <a:ext cx="1980029" cy="954107"/>
          </a:xfrm>
          <a:prstGeom prst="rect">
            <a:avLst/>
          </a:prstGeom>
          <a:noFill/>
        </p:spPr>
        <p:txBody>
          <a:bodyPr wrap="none" rtlCol="0">
            <a:spAutoFit/>
          </a:bodyPr>
          <a:lstStyle/>
          <a:p>
            <a:pPr algn="ctr"/>
            <a:r>
              <a:rPr kumimoji="1" lang="ja-JP" altLang="en-US" sz="2800" dirty="0"/>
              <a:t>「</a:t>
            </a:r>
            <a:r>
              <a:rPr kumimoji="1" lang="en-US" altLang="ja-JP" sz="2800" dirty="0"/>
              <a:t>B to B</a:t>
            </a:r>
            <a:r>
              <a:rPr kumimoji="1" lang="ja-JP" altLang="en-US" sz="2800" dirty="0"/>
              <a:t>」</a:t>
            </a:r>
            <a:endParaRPr kumimoji="1" lang="en-US" altLang="ja-JP" sz="2800" dirty="0"/>
          </a:p>
          <a:p>
            <a:pPr algn="ctr"/>
            <a:r>
              <a:rPr lang="ja-JP" altLang="en-US" sz="2800" dirty="0"/>
              <a:t>企業→企業</a:t>
            </a:r>
            <a:endParaRPr kumimoji="1" lang="ja-JP" altLang="en-US" sz="2800" dirty="0"/>
          </a:p>
        </p:txBody>
      </p:sp>
      <p:sp>
        <p:nvSpPr>
          <p:cNvPr id="29" name="ドーナツ 28"/>
          <p:cNvSpPr/>
          <p:nvPr/>
        </p:nvSpPr>
        <p:spPr>
          <a:xfrm>
            <a:off x="792000" y="4589008"/>
            <a:ext cx="3780000" cy="1980000"/>
          </a:xfrm>
          <a:prstGeom prst="donut">
            <a:avLst>
              <a:gd name="adj" fmla="val 3232"/>
            </a:avLst>
          </a:prstGeom>
          <a:solidFill>
            <a:srgbClr val="00999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009999"/>
              </a:solidFill>
            </a:endParaRPr>
          </a:p>
        </p:txBody>
      </p:sp>
      <p:sp>
        <p:nvSpPr>
          <p:cNvPr id="2" name="テキスト ボックス 1"/>
          <p:cNvSpPr txBox="1"/>
          <p:nvPr/>
        </p:nvSpPr>
        <p:spPr>
          <a:xfrm>
            <a:off x="234156" y="1737150"/>
            <a:ext cx="5363969" cy="369332"/>
          </a:xfrm>
          <a:prstGeom prst="rect">
            <a:avLst/>
          </a:prstGeom>
          <a:noFill/>
        </p:spPr>
        <p:txBody>
          <a:bodyPr wrap="none" rtlCol="0">
            <a:spAutoFit/>
          </a:bodyPr>
          <a:lstStyle/>
          <a:p>
            <a:r>
              <a:rPr lang="ja-JP" altLang="en-US" dirty="0"/>
              <a:t>平成</a:t>
            </a:r>
            <a:r>
              <a:rPr lang="en-US" altLang="ja-JP" dirty="0"/>
              <a:t>27</a:t>
            </a:r>
            <a:r>
              <a:rPr lang="ja-JP" altLang="en-US" dirty="0"/>
              <a:t>年度　宅配便</a:t>
            </a:r>
            <a:r>
              <a:rPr lang="en-US" altLang="ja-JP" dirty="0"/>
              <a:t>(</a:t>
            </a:r>
            <a:r>
              <a:rPr lang="ja-JP" altLang="en-US" dirty="0"/>
              <a:t>トラック</a:t>
            </a:r>
            <a:r>
              <a:rPr lang="en-US" altLang="ja-JP" dirty="0"/>
              <a:t>)</a:t>
            </a:r>
            <a:r>
              <a:rPr lang="ja-JP" altLang="en-US" dirty="0"/>
              <a:t>取扱個数（国交省調べ）</a:t>
            </a:r>
          </a:p>
        </p:txBody>
      </p:sp>
      <p:graphicFrame>
        <p:nvGraphicFramePr>
          <p:cNvPr id="3" name="表 2"/>
          <p:cNvGraphicFramePr>
            <a:graphicFrameLocks noGrp="1"/>
          </p:cNvGraphicFramePr>
          <p:nvPr>
            <p:extLst/>
          </p:nvPr>
        </p:nvGraphicFramePr>
        <p:xfrm>
          <a:off x="324834" y="2130379"/>
          <a:ext cx="6429380" cy="2225040"/>
        </p:xfrm>
        <a:graphic>
          <a:graphicData uri="http://schemas.openxmlformats.org/drawingml/2006/table">
            <a:tbl>
              <a:tblPr firstRow="1" lastRow="1" bandRow="1">
                <a:tableStyleId>{5940675A-B579-460E-94D1-54222C63F5DA}</a:tableStyleId>
              </a:tblPr>
              <a:tblGrid>
                <a:gridCol w="1389380">
                  <a:extLst>
                    <a:ext uri="{9D8B030D-6E8A-4147-A177-3AD203B41FA5}">
                      <a16:colId xmlns="" xmlns:a16="http://schemas.microsoft.com/office/drawing/2014/main" val="3170604462"/>
                    </a:ext>
                  </a:extLst>
                </a:gridCol>
                <a:gridCol w="1620000">
                  <a:extLst>
                    <a:ext uri="{9D8B030D-6E8A-4147-A177-3AD203B41FA5}">
                      <a16:colId xmlns="" xmlns:a16="http://schemas.microsoft.com/office/drawing/2014/main" val="3844426711"/>
                    </a:ext>
                  </a:extLst>
                </a:gridCol>
                <a:gridCol w="1980000">
                  <a:extLst>
                    <a:ext uri="{9D8B030D-6E8A-4147-A177-3AD203B41FA5}">
                      <a16:colId xmlns="" xmlns:a16="http://schemas.microsoft.com/office/drawing/2014/main" val="1354888943"/>
                    </a:ext>
                  </a:extLst>
                </a:gridCol>
                <a:gridCol w="1440000">
                  <a:extLst>
                    <a:ext uri="{9D8B030D-6E8A-4147-A177-3AD203B41FA5}">
                      <a16:colId xmlns="" xmlns:a16="http://schemas.microsoft.com/office/drawing/2014/main" val="3369396409"/>
                    </a:ext>
                  </a:extLst>
                </a:gridCol>
              </a:tblGrid>
              <a:tr h="370840">
                <a:tc>
                  <a:txBody>
                    <a:bodyPr/>
                    <a:lstStyle/>
                    <a:p>
                      <a:r>
                        <a:rPr kumimoji="1" lang="ja-JP" altLang="en-US" dirty="0"/>
                        <a:t>宅配便名</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t>取扱事業者</a:t>
                      </a: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t>取扱個数（千個）</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t>構成比（</a:t>
                      </a:r>
                      <a:r>
                        <a:rPr kumimoji="1" lang="en-US" altLang="ja-JP" dirty="0"/>
                        <a:t>%</a:t>
                      </a:r>
                      <a:r>
                        <a:rPr kumimoji="1" lang="ja-JP" altLang="en-US" dirty="0"/>
                        <a:t>）</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41746657"/>
                  </a:ext>
                </a:extLst>
              </a:tr>
              <a:tr h="370840">
                <a:tc>
                  <a:txBody>
                    <a:bodyPr/>
                    <a:lstStyle/>
                    <a:p>
                      <a:r>
                        <a:rPr kumimoji="1" lang="ja-JP" altLang="en-US" dirty="0"/>
                        <a:t>宅急便</a:t>
                      </a:r>
                    </a:p>
                  </a:txBody>
                  <a:tcP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dirty="0"/>
                        <a:t>ヤマト運輸</a:t>
                      </a:r>
                      <a:r>
                        <a:rPr kumimoji="1" lang="en-US" altLang="ja-JP" dirty="0"/>
                        <a:t>(</a:t>
                      </a:r>
                      <a:r>
                        <a:rPr kumimoji="1" lang="ja-JP" altLang="en-US" dirty="0"/>
                        <a:t>株</a:t>
                      </a:r>
                      <a:r>
                        <a:rPr kumimoji="1" lang="en-US" altLang="ja-JP" dirty="0"/>
                        <a:t>)</a:t>
                      </a:r>
                      <a:endParaRPr kumimoji="1" lang="ja-JP" altLang="en-US" dirty="0"/>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dirty="0"/>
                        <a:t>1,731,263</a:t>
                      </a: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dirty="0"/>
                        <a:t>46.7</a:t>
                      </a:r>
                      <a:endParaRPr kumimoji="1" lang="ja-JP" altLang="en-US" dirty="0"/>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6397021"/>
                  </a:ext>
                </a:extLst>
              </a:tr>
              <a:tr h="370840">
                <a:tc>
                  <a:txBody>
                    <a:bodyPr/>
                    <a:lstStyle/>
                    <a:p>
                      <a:r>
                        <a:rPr kumimoji="1" lang="ja-JP" altLang="en-US" dirty="0"/>
                        <a:t>飛脚宅急便</a:t>
                      </a:r>
                    </a:p>
                  </a:txBody>
                  <a:tcP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dirty="0"/>
                        <a:t>佐川急便</a:t>
                      </a:r>
                      <a:r>
                        <a:rPr kumimoji="1" lang="en-US" altLang="ja-JP" dirty="0"/>
                        <a:t>(</a:t>
                      </a:r>
                      <a:r>
                        <a:rPr kumimoji="1" lang="ja-JP" altLang="en-US" dirty="0"/>
                        <a:t>株</a:t>
                      </a:r>
                      <a:r>
                        <a:rPr kumimoji="1" lang="en-US" altLang="ja-JP" dirty="0"/>
                        <a:t>)</a:t>
                      </a:r>
                      <a:endParaRPr kumimoji="1" lang="ja-JP" altLang="en-US" dirty="0"/>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dirty="0"/>
                        <a:t>1,198,298</a:t>
                      </a: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dirty="0"/>
                        <a:t>32.3</a:t>
                      </a:r>
                      <a:endParaRPr kumimoji="1" lang="ja-JP" altLang="en-US" dirty="0"/>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10722548"/>
                  </a:ext>
                </a:extLst>
              </a:tr>
              <a:tr h="370840">
                <a:tc>
                  <a:txBody>
                    <a:bodyPr/>
                    <a:lstStyle/>
                    <a:p>
                      <a:r>
                        <a:rPr kumimoji="1" lang="ja-JP" altLang="en-US" dirty="0"/>
                        <a:t>ゆうパック</a:t>
                      </a:r>
                    </a:p>
                  </a:txBody>
                  <a:tcP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t>日本郵便</a:t>
                      </a:r>
                      <a:r>
                        <a:rPr kumimoji="1" lang="en-US" altLang="ja-JP" dirty="0"/>
                        <a:t>(</a:t>
                      </a:r>
                      <a:r>
                        <a:rPr kumimoji="1" lang="ja-JP" altLang="en-US" dirty="0"/>
                        <a:t>株</a:t>
                      </a:r>
                      <a:r>
                        <a:rPr kumimoji="1" lang="en-US" altLang="ja-JP" dirty="0"/>
                        <a:t>)</a:t>
                      </a:r>
                      <a:endParaRPr kumimoji="1" lang="ja-JP" altLang="en-US" dirty="0"/>
                    </a:p>
                  </a:txBody>
                  <a:tcP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dirty="0"/>
                        <a:t>513,024</a:t>
                      </a: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dirty="0"/>
                        <a:t>13.8</a:t>
                      </a:r>
                      <a:endParaRPr kumimoji="1" lang="ja-JP" altLang="en-US" dirty="0"/>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03377284"/>
                  </a:ext>
                </a:extLst>
              </a:tr>
              <a:tr h="370840">
                <a:tc gridSpan="2">
                  <a:txBody>
                    <a:bodyPr/>
                    <a:lstStyle/>
                    <a:p>
                      <a:r>
                        <a:rPr kumimoji="1" lang="ja-JP" altLang="en-US" dirty="0"/>
                        <a:t>その他</a:t>
                      </a:r>
                      <a:r>
                        <a:rPr kumimoji="1" lang="en-US" altLang="ja-JP" dirty="0"/>
                        <a:t>(18</a:t>
                      </a:r>
                      <a:r>
                        <a:rPr kumimoji="1" lang="ja-JP" altLang="en-US" dirty="0"/>
                        <a:t>便</a:t>
                      </a:r>
                      <a:r>
                        <a:rPr kumimoji="1" lang="en-US" altLang="ja-JP" dirty="0"/>
                        <a:t>)</a:t>
                      </a:r>
                      <a:endParaRPr kumimoji="1" lang="ja-JP" altLang="en-US" dirty="0"/>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tc>
                <a:tc>
                  <a:txBody>
                    <a:bodyPr/>
                    <a:lstStyle/>
                    <a:p>
                      <a:pPr algn="r"/>
                      <a:r>
                        <a:rPr kumimoji="1" lang="en-US" altLang="ja-JP" dirty="0"/>
                        <a:t>261,883</a:t>
                      </a: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dirty="0"/>
                        <a:t>7.1</a:t>
                      </a:r>
                      <a:endParaRPr kumimoji="1" lang="ja-JP" altLang="en-US" dirty="0"/>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3695455"/>
                  </a:ext>
                </a:extLst>
              </a:tr>
              <a:tr h="370840">
                <a:tc gridSpan="2">
                  <a:txBody>
                    <a:bodyPr/>
                    <a:lstStyle/>
                    <a:p>
                      <a:r>
                        <a:rPr kumimoji="1" lang="ja-JP" altLang="en-US" dirty="0"/>
                        <a:t>合計</a:t>
                      </a:r>
                      <a:r>
                        <a:rPr kumimoji="1" lang="en-US" altLang="ja-JP" dirty="0"/>
                        <a:t>(21</a:t>
                      </a:r>
                      <a:r>
                        <a:rPr kumimoji="1" lang="ja-JP" altLang="en-US" dirty="0"/>
                        <a:t>便</a:t>
                      </a:r>
                      <a:r>
                        <a:rPr kumimoji="1" lang="en-US" altLang="ja-JP" dirty="0"/>
                        <a:t>)</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tc>
                <a:tc>
                  <a:txBody>
                    <a:bodyPr/>
                    <a:lstStyle/>
                    <a:p>
                      <a:pPr algn="r"/>
                      <a:r>
                        <a:rPr kumimoji="1" lang="en-US" altLang="ja-JP" dirty="0"/>
                        <a:t>3,704,468</a:t>
                      </a:r>
                      <a:endParaRPr kumimoji="1" lang="ja-JP" alt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dirty="0"/>
                        <a:t>100</a:t>
                      </a:r>
                      <a:endParaRPr kumimoji="1" lang="ja-JP" altLang="en-US" dirty="0"/>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188345404"/>
                  </a:ext>
                </a:extLst>
              </a:tr>
            </a:tbl>
          </a:graphicData>
        </a:graphic>
      </p:graphicFrame>
      <p:sp>
        <p:nvSpPr>
          <p:cNvPr id="4" name="フレーム 3"/>
          <p:cNvSpPr/>
          <p:nvPr/>
        </p:nvSpPr>
        <p:spPr>
          <a:xfrm>
            <a:off x="261694" y="2477021"/>
            <a:ext cx="6505674" cy="797478"/>
          </a:xfrm>
          <a:prstGeom prst="frame">
            <a:avLst>
              <a:gd name="adj1" fmla="val 11300"/>
            </a:avLst>
          </a:prstGeom>
          <a:solidFill>
            <a:srgbClr val="FF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908304704"/>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p:bldP spid="24" grpId="0" animBg="1"/>
      <p:bldP spid="25" grpId="0"/>
      <p:bldP spid="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調査対象</a:t>
            </a:r>
            <a:r>
              <a:rPr lang="en-US" altLang="ja-JP" dirty="0">
                <a:solidFill>
                  <a:schemeClr val="bg1"/>
                </a:solidFill>
              </a:rPr>
              <a:t>〜</a:t>
            </a:r>
            <a:r>
              <a:rPr lang="ja-JP" altLang="en-US" dirty="0">
                <a:solidFill>
                  <a:schemeClr val="bg1"/>
                </a:solidFill>
              </a:rPr>
              <a:t>ヤマト運輸</a:t>
            </a:r>
            <a:r>
              <a:rPr lang="en-US" altLang="ja-JP" dirty="0">
                <a:solidFill>
                  <a:schemeClr val="bg1"/>
                </a:solidFill>
              </a:rPr>
              <a:t>〜</a:t>
            </a:r>
          </a:p>
        </p:txBody>
      </p:sp>
      <p:sp>
        <p:nvSpPr>
          <p:cNvPr id="290822" name="スライド番号プレースホルダー 2"/>
          <p:cNvSpPr>
            <a:spLocks noGrp="1"/>
          </p:cNvSpPr>
          <p:nvPr>
            <p:ph type="sldNum" sz="quarter" idx="12"/>
          </p:nvPr>
        </p:nvSpPr>
        <p:spPr>
          <a:xfrm>
            <a:off x="6876993" y="6489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106</a:t>
            </a:fld>
            <a:endParaRPr lang="en-US" altLang="ja-JP" dirty="0"/>
          </a:p>
        </p:txBody>
      </p:sp>
      <p:sp>
        <p:nvSpPr>
          <p:cNvPr id="23" name="テキスト ボックス 22"/>
          <p:cNvSpPr txBox="1"/>
          <p:nvPr/>
        </p:nvSpPr>
        <p:spPr>
          <a:xfrm>
            <a:off x="200604" y="1300029"/>
            <a:ext cx="3318136" cy="523220"/>
          </a:xfrm>
          <a:prstGeom prst="rect">
            <a:avLst/>
          </a:prstGeom>
          <a:solidFill>
            <a:srgbClr val="D9D9D9"/>
          </a:solidFill>
        </p:spPr>
        <p:txBody>
          <a:bodyPr wrap="none" rtlCol="0">
            <a:spAutoFit/>
          </a:bodyPr>
          <a:lstStyle/>
          <a:p>
            <a:r>
              <a:rPr kumimoji="1" lang="ja-JP" altLang="en-US" sz="2800" dirty="0"/>
              <a:t>既存の宅配サービス</a:t>
            </a:r>
          </a:p>
        </p:txBody>
      </p:sp>
      <p:pic>
        <p:nvPicPr>
          <p:cNvPr id="5" name="グラフィックス 4" descr="電子メール"/>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12000" y="2009613"/>
            <a:ext cx="1052720" cy="1052720"/>
          </a:xfrm>
          <a:prstGeom prst="rect">
            <a:avLst/>
          </a:prstGeom>
        </p:spPr>
      </p:pic>
      <p:pic>
        <p:nvPicPr>
          <p:cNvPr id="8" name="グラフィックス 7" descr="チャット"/>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89897" y="3542572"/>
            <a:ext cx="982576" cy="1032845"/>
          </a:xfrm>
          <a:prstGeom prst="rect">
            <a:avLst/>
          </a:prstGeom>
        </p:spPr>
      </p:pic>
      <p:pic>
        <p:nvPicPr>
          <p:cNvPr id="13" name="グラフィックス 12" descr="ノート PC"/>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134051" y="1932882"/>
            <a:ext cx="1058228" cy="1058228"/>
          </a:xfrm>
          <a:prstGeom prst="rect">
            <a:avLst/>
          </a:prstGeom>
        </p:spPr>
      </p:pic>
      <p:sp>
        <p:nvSpPr>
          <p:cNvPr id="14" name="テキスト ボックス 13"/>
          <p:cNvSpPr txBox="1"/>
          <p:nvPr/>
        </p:nvSpPr>
        <p:spPr>
          <a:xfrm>
            <a:off x="47963" y="2980036"/>
            <a:ext cx="2250937" cy="461665"/>
          </a:xfrm>
          <a:prstGeom prst="rect">
            <a:avLst/>
          </a:prstGeom>
          <a:noFill/>
        </p:spPr>
        <p:txBody>
          <a:bodyPr wrap="none" rtlCol="0">
            <a:spAutoFit/>
          </a:bodyPr>
          <a:lstStyle/>
          <a:p>
            <a:r>
              <a:rPr kumimoji="1" lang="ja-JP" altLang="en-US" sz="2400" dirty="0"/>
              <a:t>電子メール通知</a:t>
            </a:r>
          </a:p>
        </p:txBody>
      </p:sp>
      <p:sp>
        <p:nvSpPr>
          <p:cNvPr id="16" name="テキスト ボックス 15"/>
          <p:cNvSpPr txBox="1"/>
          <p:nvPr/>
        </p:nvSpPr>
        <p:spPr>
          <a:xfrm>
            <a:off x="162371" y="4344584"/>
            <a:ext cx="2016899" cy="461665"/>
          </a:xfrm>
          <a:prstGeom prst="rect">
            <a:avLst/>
          </a:prstGeom>
          <a:noFill/>
        </p:spPr>
        <p:txBody>
          <a:bodyPr wrap="none" rtlCol="0">
            <a:spAutoFit/>
          </a:bodyPr>
          <a:lstStyle/>
          <a:p>
            <a:r>
              <a:rPr kumimoji="1" lang="en-US" altLang="ja-JP" sz="2400" dirty="0"/>
              <a:t>LINE</a:t>
            </a:r>
            <a:r>
              <a:rPr kumimoji="1" lang="ja-JP" altLang="en-US" sz="2400" dirty="0"/>
              <a:t>サービス</a:t>
            </a:r>
          </a:p>
        </p:txBody>
      </p:sp>
      <p:sp>
        <p:nvSpPr>
          <p:cNvPr id="17" name="テキスト ボックス 16"/>
          <p:cNvSpPr txBox="1"/>
          <p:nvPr/>
        </p:nvSpPr>
        <p:spPr>
          <a:xfrm>
            <a:off x="4513740" y="2865469"/>
            <a:ext cx="2339102" cy="461665"/>
          </a:xfrm>
          <a:prstGeom prst="rect">
            <a:avLst/>
          </a:prstGeom>
          <a:noFill/>
        </p:spPr>
        <p:txBody>
          <a:bodyPr wrap="none" rtlCol="0">
            <a:spAutoFit/>
          </a:bodyPr>
          <a:lstStyle/>
          <a:p>
            <a:pPr algn="ctr"/>
            <a:r>
              <a:rPr kumimoji="1" lang="ja-JP" altLang="en-US" sz="2400" dirty="0"/>
              <a:t>再配達</a:t>
            </a:r>
            <a:r>
              <a:rPr lang="ja-JP" altLang="en-US" sz="2400" dirty="0"/>
              <a:t>状況確認</a:t>
            </a:r>
            <a:endParaRPr kumimoji="1" lang="ja-JP" altLang="en-US" sz="2400" dirty="0"/>
          </a:p>
        </p:txBody>
      </p:sp>
      <p:sp>
        <p:nvSpPr>
          <p:cNvPr id="6" name="角丸四角形吹き出し 5"/>
          <p:cNvSpPr/>
          <p:nvPr/>
        </p:nvSpPr>
        <p:spPr>
          <a:xfrm>
            <a:off x="2262804" y="2003409"/>
            <a:ext cx="2309372" cy="1329683"/>
          </a:xfrm>
          <a:prstGeom prst="wedgeRoundRectCallout">
            <a:avLst>
              <a:gd name="adj1" fmla="val -58810"/>
              <a:gd name="adj2" fmla="val -207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dirty="0">
                <a:solidFill>
                  <a:schemeClr val="tx1"/>
                </a:solidFill>
              </a:rPr>
              <a:t>予定日・時間帯を電子メール</a:t>
            </a:r>
            <a:r>
              <a:rPr lang="ja-JP" altLang="en-US" sz="2000" dirty="0">
                <a:solidFill>
                  <a:schemeClr val="tx1"/>
                </a:solidFill>
              </a:rPr>
              <a:t>で</a:t>
            </a:r>
            <a:r>
              <a:rPr lang="ja-JP" altLang="ja-JP" sz="2000" dirty="0">
                <a:solidFill>
                  <a:schemeClr val="tx1"/>
                </a:solidFill>
              </a:rPr>
              <a:t>通知</a:t>
            </a:r>
            <a:endParaRPr kumimoji="1" lang="ja-JP" altLang="en-US" sz="2000" dirty="0">
              <a:solidFill>
                <a:schemeClr val="tx1"/>
              </a:solidFill>
            </a:endParaRPr>
          </a:p>
        </p:txBody>
      </p:sp>
      <p:sp>
        <p:nvSpPr>
          <p:cNvPr id="30" name="角丸四角形吹き出し 29"/>
          <p:cNvSpPr/>
          <p:nvPr/>
        </p:nvSpPr>
        <p:spPr>
          <a:xfrm>
            <a:off x="2262805" y="3629584"/>
            <a:ext cx="2309372" cy="1175269"/>
          </a:xfrm>
          <a:prstGeom prst="wedgeRoundRectCallout">
            <a:avLst>
              <a:gd name="adj1" fmla="val -58810"/>
              <a:gd name="adj2" fmla="val -207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dirty="0">
                <a:solidFill>
                  <a:schemeClr val="tx1"/>
                </a:solidFill>
              </a:rPr>
              <a:t>荷物の到着や不在の通知</a:t>
            </a:r>
            <a:r>
              <a:rPr lang="ja-JP" altLang="en-US" dirty="0">
                <a:solidFill>
                  <a:schemeClr val="tx1"/>
                </a:solidFill>
              </a:rPr>
              <a:t>などが可</a:t>
            </a:r>
            <a:endParaRPr kumimoji="1" lang="ja-JP" altLang="en-US" dirty="0">
              <a:solidFill>
                <a:schemeClr val="tx1"/>
              </a:solidFill>
            </a:endParaRPr>
          </a:p>
        </p:txBody>
      </p:sp>
      <p:sp>
        <p:nvSpPr>
          <p:cNvPr id="31" name="角丸四角形吹き出し 30"/>
          <p:cNvSpPr/>
          <p:nvPr/>
        </p:nvSpPr>
        <p:spPr>
          <a:xfrm>
            <a:off x="6789107" y="2009613"/>
            <a:ext cx="2309372" cy="1329683"/>
          </a:xfrm>
          <a:prstGeom prst="wedgeRoundRectCallout">
            <a:avLst>
              <a:gd name="adj1" fmla="val -58810"/>
              <a:gd name="adj2" fmla="val -207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dirty="0">
                <a:solidFill>
                  <a:schemeClr val="tx1"/>
                </a:solidFill>
              </a:rPr>
              <a:t>予定日・時間帯を電子メール</a:t>
            </a:r>
            <a:r>
              <a:rPr lang="ja-JP" altLang="en-US" sz="2000" dirty="0">
                <a:solidFill>
                  <a:schemeClr val="tx1"/>
                </a:solidFill>
              </a:rPr>
              <a:t>で</a:t>
            </a:r>
            <a:r>
              <a:rPr lang="ja-JP" altLang="ja-JP" sz="2000" dirty="0">
                <a:solidFill>
                  <a:schemeClr val="tx1"/>
                </a:solidFill>
              </a:rPr>
              <a:t>通知</a:t>
            </a:r>
            <a:endParaRPr kumimoji="1" lang="ja-JP" altLang="en-US" sz="2000" dirty="0">
              <a:solidFill>
                <a:schemeClr val="tx1"/>
              </a:solidFill>
            </a:endParaRPr>
          </a:p>
        </p:txBody>
      </p:sp>
      <p:pic>
        <p:nvPicPr>
          <p:cNvPr id="11" name="グラフィックス 10" descr="日毎カレンダー"/>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09253" y="4958710"/>
            <a:ext cx="1058228" cy="1058228"/>
          </a:xfrm>
          <a:prstGeom prst="rect">
            <a:avLst/>
          </a:prstGeom>
        </p:spPr>
      </p:pic>
      <p:sp>
        <p:nvSpPr>
          <p:cNvPr id="19" name="テキスト ボックス 18"/>
          <p:cNvSpPr txBox="1"/>
          <p:nvPr/>
        </p:nvSpPr>
        <p:spPr>
          <a:xfrm>
            <a:off x="162222" y="5812914"/>
            <a:ext cx="1957587" cy="830997"/>
          </a:xfrm>
          <a:prstGeom prst="rect">
            <a:avLst/>
          </a:prstGeom>
          <a:noFill/>
        </p:spPr>
        <p:txBody>
          <a:bodyPr wrap="none" rtlCol="0">
            <a:spAutoFit/>
          </a:bodyPr>
          <a:lstStyle/>
          <a:p>
            <a:pPr algn="ctr"/>
            <a:r>
              <a:rPr kumimoji="1" lang="en-US" altLang="ja-JP" sz="2400" dirty="0"/>
              <a:t>My</a:t>
            </a:r>
            <a:r>
              <a:rPr kumimoji="1" lang="ja-JP" altLang="en-US" sz="2400" dirty="0"/>
              <a:t>カレンダー</a:t>
            </a:r>
            <a:endParaRPr kumimoji="1" lang="en-US" altLang="ja-JP" sz="2400" dirty="0"/>
          </a:p>
          <a:p>
            <a:pPr algn="ctr"/>
            <a:r>
              <a:rPr lang="ja-JP" altLang="en-US" sz="2400" dirty="0"/>
              <a:t>サービス</a:t>
            </a:r>
            <a:endParaRPr kumimoji="1" lang="ja-JP" altLang="en-US" sz="2400" dirty="0"/>
          </a:p>
        </p:txBody>
      </p:sp>
      <p:sp>
        <p:nvSpPr>
          <p:cNvPr id="33" name="角丸四角形吹き出し 32"/>
          <p:cNvSpPr/>
          <p:nvPr/>
        </p:nvSpPr>
        <p:spPr>
          <a:xfrm>
            <a:off x="2246832" y="5111427"/>
            <a:ext cx="2309372" cy="1329683"/>
          </a:xfrm>
          <a:prstGeom prst="wedgeRoundRectCallout">
            <a:avLst>
              <a:gd name="adj1" fmla="val -58810"/>
              <a:gd name="adj2" fmla="val -207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kern="0" dirty="0">
                <a:solidFill>
                  <a:srgbClr val="000000"/>
                </a:solidFill>
                <a:ea typeface="ＭＳ Ｐゴシック" panose="020B0600070205080204" pitchFamily="50" charset="-128"/>
                <a:cs typeface="Times New Roman" panose="02020603050405020304" pitchFamily="18" charset="0"/>
              </a:rPr>
              <a:t>受取り可な曜日・時間帯を指定</a:t>
            </a:r>
            <a:endParaRPr kumimoji="1" lang="ja-JP" altLang="en-US" sz="2000" dirty="0">
              <a:solidFill>
                <a:schemeClr val="tx1"/>
              </a:solidFill>
            </a:endParaRPr>
          </a:p>
        </p:txBody>
      </p:sp>
      <p:pic>
        <p:nvPicPr>
          <p:cNvPr id="9" name="グラフィックス 8" descr="トラック"/>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223442" y="5134044"/>
            <a:ext cx="986314" cy="986314"/>
          </a:xfrm>
          <a:prstGeom prst="rect">
            <a:avLst/>
          </a:prstGeom>
        </p:spPr>
      </p:pic>
      <p:sp>
        <p:nvSpPr>
          <p:cNvPr id="10" name="テキスト ボックス 9"/>
          <p:cNvSpPr txBox="1"/>
          <p:nvPr/>
        </p:nvSpPr>
        <p:spPr>
          <a:xfrm>
            <a:off x="4854824" y="6027335"/>
            <a:ext cx="1723549" cy="461665"/>
          </a:xfrm>
          <a:prstGeom prst="rect">
            <a:avLst/>
          </a:prstGeom>
          <a:noFill/>
        </p:spPr>
        <p:txBody>
          <a:bodyPr wrap="none" rtlCol="0">
            <a:spAutoFit/>
          </a:bodyPr>
          <a:lstStyle/>
          <a:p>
            <a:r>
              <a:rPr kumimoji="1" lang="ja-JP" altLang="en-US" sz="2400" dirty="0"/>
              <a:t>営業所受取</a:t>
            </a:r>
          </a:p>
        </p:txBody>
      </p:sp>
      <p:sp>
        <p:nvSpPr>
          <p:cNvPr id="24" name="角丸四角形吹き出し 23"/>
          <p:cNvSpPr/>
          <p:nvPr/>
        </p:nvSpPr>
        <p:spPr>
          <a:xfrm>
            <a:off x="6789107" y="5136470"/>
            <a:ext cx="2309372" cy="1329683"/>
          </a:xfrm>
          <a:prstGeom prst="wedgeRoundRectCallout">
            <a:avLst>
              <a:gd name="adj1" fmla="val -58810"/>
              <a:gd name="adj2" fmla="val -207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dirty="0">
                <a:solidFill>
                  <a:schemeClr val="tx1"/>
                </a:solidFill>
              </a:rPr>
              <a:t>営業所にて荷物を受</a:t>
            </a:r>
            <a:r>
              <a:rPr lang="ja-JP" altLang="en-US" sz="2000" dirty="0">
                <a:solidFill>
                  <a:schemeClr val="tx1"/>
                </a:solidFill>
              </a:rPr>
              <a:t>け</a:t>
            </a:r>
            <a:r>
              <a:rPr lang="ja-JP" altLang="ja-JP" sz="2000" dirty="0">
                <a:solidFill>
                  <a:schemeClr val="tx1"/>
                </a:solidFill>
              </a:rPr>
              <a:t>取</a:t>
            </a:r>
            <a:r>
              <a:rPr lang="ja-JP" altLang="en-US" sz="2000" dirty="0">
                <a:solidFill>
                  <a:schemeClr val="tx1"/>
                </a:solidFill>
              </a:rPr>
              <a:t>れ</a:t>
            </a:r>
            <a:r>
              <a:rPr lang="ja-JP" altLang="ja-JP" sz="2000" dirty="0">
                <a:solidFill>
                  <a:schemeClr val="tx1"/>
                </a:solidFill>
              </a:rPr>
              <a:t>る</a:t>
            </a:r>
            <a:endParaRPr lang="ja-JP" altLang="ja-JP" sz="2000" kern="0" dirty="0">
              <a:solidFill>
                <a:schemeClr val="tx1"/>
              </a:solidFill>
              <a:ea typeface="ＭＳ Ｐゴシック" panose="020B0600070205080204" pitchFamily="50" charset="-128"/>
              <a:cs typeface="Times New Roman" panose="02020603050405020304" pitchFamily="18" charset="0"/>
            </a:endParaRPr>
          </a:p>
        </p:txBody>
      </p:sp>
      <p:pic>
        <p:nvPicPr>
          <p:cNvPr id="3" name="グラフィックス 2" descr="ストア"/>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5216376" y="3520987"/>
            <a:ext cx="982576" cy="982576"/>
          </a:xfrm>
          <a:prstGeom prst="rect">
            <a:avLst/>
          </a:prstGeom>
        </p:spPr>
      </p:pic>
      <p:sp>
        <p:nvSpPr>
          <p:cNvPr id="4" name="テキスト ボックス 3"/>
          <p:cNvSpPr txBox="1"/>
          <p:nvPr/>
        </p:nvSpPr>
        <p:spPr>
          <a:xfrm>
            <a:off x="4778563" y="4472235"/>
            <a:ext cx="1858201" cy="461665"/>
          </a:xfrm>
          <a:prstGeom prst="rect">
            <a:avLst/>
          </a:prstGeom>
          <a:noFill/>
        </p:spPr>
        <p:txBody>
          <a:bodyPr wrap="none" rtlCol="0">
            <a:spAutoFit/>
          </a:bodyPr>
          <a:lstStyle/>
          <a:p>
            <a:r>
              <a:rPr kumimoji="1" lang="ja-JP" altLang="en-US" sz="2400" dirty="0"/>
              <a:t>コンビニ受取</a:t>
            </a:r>
          </a:p>
        </p:txBody>
      </p:sp>
      <p:sp>
        <p:nvSpPr>
          <p:cNvPr id="25" name="角丸四角形吹き出し 24"/>
          <p:cNvSpPr/>
          <p:nvPr/>
        </p:nvSpPr>
        <p:spPr>
          <a:xfrm>
            <a:off x="6789107" y="3570126"/>
            <a:ext cx="2309372" cy="1329683"/>
          </a:xfrm>
          <a:prstGeom prst="wedgeRoundRectCallout">
            <a:avLst>
              <a:gd name="adj1" fmla="val -58810"/>
              <a:gd name="adj2" fmla="val -207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dirty="0">
                <a:solidFill>
                  <a:schemeClr val="tx1"/>
                </a:solidFill>
              </a:rPr>
              <a:t>コンビニにて荷物を受</a:t>
            </a:r>
            <a:r>
              <a:rPr lang="ja-JP" altLang="en-US" sz="2000" dirty="0">
                <a:solidFill>
                  <a:schemeClr val="tx1"/>
                </a:solidFill>
              </a:rPr>
              <a:t>け</a:t>
            </a:r>
            <a:r>
              <a:rPr lang="ja-JP" altLang="ja-JP" sz="2000" dirty="0">
                <a:solidFill>
                  <a:schemeClr val="tx1"/>
                </a:solidFill>
              </a:rPr>
              <a:t>取</a:t>
            </a:r>
            <a:r>
              <a:rPr lang="ja-JP" altLang="en-US" sz="2000" dirty="0">
                <a:solidFill>
                  <a:schemeClr val="tx1"/>
                </a:solidFill>
              </a:rPr>
              <a:t>れ</a:t>
            </a:r>
            <a:r>
              <a:rPr lang="ja-JP" altLang="ja-JP" sz="2000" dirty="0">
                <a:solidFill>
                  <a:schemeClr val="tx1"/>
                </a:solidFill>
              </a:rPr>
              <a:t>る</a:t>
            </a:r>
            <a:endParaRPr kumimoji="1" lang="ja-JP" altLang="en-US" sz="2000" dirty="0">
              <a:solidFill>
                <a:schemeClr val="tx1"/>
              </a:solidFill>
            </a:endParaRPr>
          </a:p>
        </p:txBody>
      </p:sp>
    </p:spTree>
    <p:extLst>
      <p:ext uri="{BB962C8B-B14F-4D97-AF65-F5344CB8AC3E}">
        <p14:creationId xmlns:p14="http://schemas.microsoft.com/office/powerpoint/2010/main" val="3622742345"/>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P spid="31" grpId="0" animBg="1"/>
      <p:bldP spid="33" grpId="0" animBg="1"/>
      <p:bldP spid="24" grpId="0" animBg="1"/>
      <p:bldP spid="25"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インタビュー詳細～ヤマト運輸～</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107</a:t>
            </a:fld>
            <a:endParaRPr lang="en-US" altLang="ja-JP" dirty="0"/>
          </a:p>
        </p:txBody>
      </p:sp>
      <p:graphicFrame>
        <p:nvGraphicFramePr>
          <p:cNvPr id="2" name="表 1"/>
          <p:cNvGraphicFramePr>
            <a:graphicFrameLocks noGrp="1"/>
          </p:cNvGraphicFramePr>
          <p:nvPr>
            <p:extLst/>
          </p:nvPr>
        </p:nvGraphicFramePr>
        <p:xfrm>
          <a:off x="562472" y="2528999"/>
          <a:ext cx="8041282" cy="4115064"/>
        </p:xfrm>
        <a:graphic>
          <a:graphicData uri="http://schemas.openxmlformats.org/drawingml/2006/table">
            <a:tbl>
              <a:tblPr/>
              <a:tblGrid>
                <a:gridCol w="5528974">
                  <a:extLst>
                    <a:ext uri="{9D8B030D-6E8A-4147-A177-3AD203B41FA5}">
                      <a16:colId xmlns="" xmlns:a16="http://schemas.microsoft.com/office/drawing/2014/main" val="20000"/>
                    </a:ext>
                  </a:extLst>
                </a:gridCol>
                <a:gridCol w="418718">
                  <a:extLst>
                    <a:ext uri="{9D8B030D-6E8A-4147-A177-3AD203B41FA5}">
                      <a16:colId xmlns="" xmlns:a16="http://schemas.microsoft.com/office/drawing/2014/main" val="20001"/>
                    </a:ext>
                  </a:extLst>
                </a:gridCol>
                <a:gridCol w="418718">
                  <a:extLst>
                    <a:ext uri="{9D8B030D-6E8A-4147-A177-3AD203B41FA5}">
                      <a16:colId xmlns="" xmlns:a16="http://schemas.microsoft.com/office/drawing/2014/main" val="20002"/>
                    </a:ext>
                  </a:extLst>
                </a:gridCol>
                <a:gridCol w="418718">
                  <a:extLst>
                    <a:ext uri="{9D8B030D-6E8A-4147-A177-3AD203B41FA5}">
                      <a16:colId xmlns="" xmlns:a16="http://schemas.microsoft.com/office/drawing/2014/main" val="20003"/>
                    </a:ext>
                  </a:extLst>
                </a:gridCol>
                <a:gridCol w="418718">
                  <a:extLst>
                    <a:ext uri="{9D8B030D-6E8A-4147-A177-3AD203B41FA5}">
                      <a16:colId xmlns="" xmlns:a16="http://schemas.microsoft.com/office/drawing/2014/main" val="20004"/>
                    </a:ext>
                  </a:extLst>
                </a:gridCol>
                <a:gridCol w="418718">
                  <a:extLst>
                    <a:ext uri="{9D8B030D-6E8A-4147-A177-3AD203B41FA5}">
                      <a16:colId xmlns="" xmlns:a16="http://schemas.microsoft.com/office/drawing/2014/main" val="20005"/>
                    </a:ext>
                  </a:extLst>
                </a:gridCol>
                <a:gridCol w="418718">
                  <a:extLst>
                    <a:ext uri="{9D8B030D-6E8A-4147-A177-3AD203B41FA5}">
                      <a16:colId xmlns="" xmlns:a16="http://schemas.microsoft.com/office/drawing/2014/main" val="20006"/>
                    </a:ext>
                  </a:extLst>
                </a:gridCol>
              </a:tblGrid>
              <a:tr h="360001">
                <a:tc>
                  <a:txBody>
                    <a:bodyPr/>
                    <a:lstStyle/>
                    <a:p>
                      <a:pPr algn="ctr" rtl="0" fontAlgn="t"/>
                      <a:r>
                        <a:rPr lang="ja-JP" altLang="en-US" sz="1800" dirty="0">
                          <a:solidFill>
                            <a:srgbClr val="000000"/>
                          </a:solidFill>
                          <a:effectLst/>
                          <a:latin typeface="MS PGothic" panose="020B0600070205080204" pitchFamily="50" charset="-128"/>
                          <a:ea typeface="MS PGothic" panose="020B0600070205080204" pitchFamily="50" charset="-128"/>
                        </a:rPr>
                        <a:t>質問</a:t>
                      </a:r>
                    </a:p>
                  </a:txBody>
                  <a:tcPr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pPr algn="ctr" rtl="0" fontAlgn="ctr"/>
                      <a:r>
                        <a:rPr lang="ja-JP" altLang="en-US" sz="1800" dirty="0">
                          <a:solidFill>
                            <a:srgbClr val="000000"/>
                          </a:solidFill>
                          <a:effectLst/>
                          <a:latin typeface="MS PGothic" panose="020B0600070205080204" pitchFamily="50" charset="-128"/>
                          <a:ea typeface="MS PGothic" panose="020B0600070205080204" pitchFamily="50" charset="-128"/>
                        </a:rPr>
                        <a:t>目的</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ctr" rtl="0" fontAlgn="ctr"/>
                      <a:r>
                        <a:rPr lang="ja-JP" altLang="en-US" sz="1800" dirty="0">
                          <a:solidFill>
                            <a:srgbClr val="000000"/>
                          </a:solidFill>
                          <a:effectLst/>
                          <a:latin typeface="MS PGothic" panose="020B0600070205080204" pitchFamily="50" charset="-128"/>
                          <a:ea typeface="MS PGothic" panose="020B0600070205080204" pitchFamily="50" charset="-128"/>
                        </a:rPr>
                        <a:t>対象</a:t>
                      </a:r>
                    </a:p>
                  </a:txBody>
                  <a:tcPr marL="12407" marR="1240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64219">
                <a:tc>
                  <a:txBody>
                    <a:bodyPr/>
                    <a:lstStyle/>
                    <a:p>
                      <a:pPr rtl="0" fontAlgn="ctr"/>
                      <a:r>
                        <a:rPr lang="zh-TW" altLang="en-US" sz="2400" dirty="0">
                          <a:solidFill>
                            <a:srgbClr val="000000"/>
                          </a:solidFill>
                          <a:effectLst/>
                          <a:latin typeface="MS PGothic" panose="020B0600070205080204" pitchFamily="50" charset="-128"/>
                          <a:ea typeface="MS PGothic" panose="020B0600070205080204" pitchFamily="50" charset="-128"/>
                        </a:rPr>
                        <a:t>再配達率</a:t>
                      </a:r>
                      <a:r>
                        <a:rPr lang="zh-TW" altLang="en-US" sz="1800" dirty="0">
                          <a:solidFill>
                            <a:srgbClr val="000000"/>
                          </a:solidFill>
                          <a:effectLst/>
                          <a:latin typeface="MS PGothic" panose="020B0600070205080204" pitchFamily="50" charset="-128"/>
                          <a:ea typeface="MS PGothic" panose="020B0600070205080204" pitchFamily="50" charset="-128"/>
                        </a:rPr>
                        <a:t>（年間</a:t>
                      </a:r>
                      <a:r>
                        <a:rPr lang="en-US" altLang="zh-TW" sz="1800" dirty="0">
                          <a:solidFill>
                            <a:srgbClr val="000000"/>
                          </a:solidFill>
                          <a:effectLst/>
                          <a:latin typeface="MS PGothic" panose="020B0600070205080204" pitchFamily="50" charset="-128"/>
                          <a:ea typeface="MS PGothic" panose="020B0600070205080204" pitchFamily="50" charset="-128"/>
                        </a:rPr>
                        <a:t>/</a:t>
                      </a:r>
                      <a:r>
                        <a:rPr lang="zh-TW" altLang="en-US" sz="1800" dirty="0">
                          <a:solidFill>
                            <a:srgbClr val="000000"/>
                          </a:solidFill>
                          <a:effectLst/>
                          <a:latin typeface="MS PGothic" panose="020B0600070205080204" pitchFamily="50" charset="-128"/>
                          <a:ea typeface="MS PGothic" panose="020B0600070205080204" pitchFamily="50" charset="-128"/>
                        </a:rPr>
                        <a:t>過去</a:t>
                      </a:r>
                      <a:r>
                        <a:rPr lang="en-US" altLang="zh-TW" sz="1800" dirty="0">
                          <a:solidFill>
                            <a:srgbClr val="000000"/>
                          </a:solidFill>
                          <a:effectLst/>
                          <a:latin typeface="MS PGothic" panose="020B0600070205080204" pitchFamily="50" charset="-128"/>
                          <a:ea typeface="MS PGothic" panose="020B0600070205080204" pitchFamily="50" charset="-128"/>
                        </a:rPr>
                        <a:t>10</a:t>
                      </a:r>
                      <a:r>
                        <a:rPr lang="zh-TW" altLang="en-US" sz="1800" dirty="0">
                          <a:solidFill>
                            <a:srgbClr val="000000"/>
                          </a:solidFill>
                          <a:effectLst/>
                          <a:latin typeface="MS PGothic" panose="020B0600070205080204" pitchFamily="50" charset="-128"/>
                          <a:ea typeface="MS PGothic" panose="020B0600070205080204" pitchFamily="50" charset="-128"/>
                        </a:rPr>
                        <a:t>年分）</a:t>
                      </a:r>
                      <a:endParaRPr lang="zh-TW" altLang="en-US" sz="2400" dirty="0">
                        <a:solidFill>
                          <a:srgbClr val="000000"/>
                        </a:solidFill>
                        <a:effectLst/>
                        <a:latin typeface="MS PGothic" panose="020B0600070205080204" pitchFamily="50" charset="-128"/>
                        <a:ea typeface="MS PGothic" panose="020B0600070205080204" pitchFamily="50" charset="-128"/>
                      </a:endParaRP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B</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2</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rtl="0" fontAlgn="b"/>
                      <a:endParaRPr lang="ja-JP" altLang="en-US" sz="240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1"/>
                  </a:ext>
                </a:extLst>
              </a:tr>
              <a:tr h="264219">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コミュニケーションツールの有無</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B</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2"/>
                  </a:ext>
                </a:extLst>
              </a:tr>
              <a:tr h="264219">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再配達が問題視され始めた時期</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ja-JP" altLang="en-US" sz="240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3"/>
                  </a:ext>
                </a:extLst>
              </a:tr>
              <a:tr h="396328">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配達時間帯の指定枠の変更</a:t>
                      </a:r>
                      <a:r>
                        <a:rPr lang="ja-JP" altLang="en-US" sz="1800" dirty="0">
                          <a:solidFill>
                            <a:srgbClr val="000000"/>
                          </a:solidFill>
                          <a:effectLst/>
                          <a:latin typeface="MS PGothic" panose="020B0600070205080204" pitchFamily="50" charset="-128"/>
                          <a:ea typeface="MS PGothic" panose="020B0600070205080204" pitchFamily="50" charset="-128"/>
                        </a:rPr>
                        <a:t>について</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4"/>
                  </a:ext>
                </a:extLst>
              </a:tr>
              <a:tr h="264219">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再配達をどう思うか</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B</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rtl="0" fontAlgn="b"/>
                      <a:endParaRPr lang="ja-JP" altLang="en-US" sz="240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2</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3</a:t>
                      </a:r>
                    </a:p>
                  </a:txBody>
                  <a:tcPr marL="12407" marR="12407" marT="0" marB="0" anchor="ctr">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9999"/>
                    </a:solidFill>
                  </a:tcPr>
                </a:tc>
                <a:extLst>
                  <a:ext uri="{0D108BD9-81ED-4DB2-BD59-A6C34878D82A}">
                    <a16:rowId xmlns="" xmlns:a16="http://schemas.microsoft.com/office/drawing/2014/main" val="10005"/>
                  </a:ext>
                </a:extLst>
              </a:tr>
              <a:tr h="264219">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学生アンケートとの相違点</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B</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C</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9999"/>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2</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6"/>
                  </a:ext>
                </a:extLst>
              </a:tr>
              <a:tr h="264219">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不在票のデザイン</a:t>
                      </a:r>
                      <a:r>
                        <a:rPr lang="ja-JP" altLang="en-US" sz="1800" dirty="0">
                          <a:solidFill>
                            <a:srgbClr val="000000"/>
                          </a:solidFill>
                          <a:effectLst/>
                          <a:latin typeface="MS PGothic" panose="020B0600070205080204" pitchFamily="50" charset="-128"/>
                          <a:ea typeface="MS PGothic" panose="020B0600070205080204" pitchFamily="50" charset="-128"/>
                        </a:rPr>
                        <a:t>について</a:t>
                      </a:r>
                      <a:endParaRPr lang="ja-JP" altLang="en-US" sz="2400" dirty="0">
                        <a:solidFill>
                          <a:srgbClr val="000000"/>
                        </a:solidFill>
                        <a:effectLst/>
                        <a:latin typeface="MS PGothic" panose="020B0600070205080204" pitchFamily="50" charset="-128"/>
                        <a:ea typeface="MS PGothic" panose="020B0600070205080204" pitchFamily="50" charset="-128"/>
                      </a:endParaRP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B</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9CC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7"/>
                  </a:ext>
                </a:extLst>
              </a:tr>
              <a:tr h="264219">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宅配ロッカーの効果</a:t>
                      </a:r>
                      <a:r>
                        <a:rPr lang="ja-JP" altLang="en-US" sz="1800" dirty="0">
                          <a:solidFill>
                            <a:srgbClr val="000000"/>
                          </a:solidFill>
                          <a:effectLst/>
                          <a:latin typeface="MS PGothic" panose="020B0600070205080204" pitchFamily="50" charset="-128"/>
                          <a:ea typeface="MS PGothic" panose="020B0600070205080204" pitchFamily="50" charset="-128"/>
                        </a:rPr>
                        <a:t>について</a:t>
                      </a:r>
                      <a:endParaRPr lang="ja-JP" altLang="en-US" sz="2400" dirty="0">
                        <a:solidFill>
                          <a:srgbClr val="000000"/>
                        </a:solidFill>
                        <a:effectLst/>
                        <a:latin typeface="MS PGothic" panose="020B0600070205080204" pitchFamily="50" charset="-128"/>
                        <a:ea typeface="MS PGothic" panose="020B0600070205080204" pitchFamily="50" charset="-128"/>
                      </a:endParaRP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C</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9999"/>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8"/>
                  </a:ext>
                </a:extLst>
              </a:tr>
              <a:tr h="396328">
                <a:tc>
                  <a:txBody>
                    <a:bodyPr/>
                    <a:lstStyle/>
                    <a:p>
                      <a:pPr rtl="0" fontAlgn="ctr"/>
                      <a:r>
                        <a:rPr lang="ja-JP" altLang="en-US" sz="2400">
                          <a:solidFill>
                            <a:srgbClr val="000000"/>
                          </a:solidFill>
                          <a:effectLst/>
                          <a:latin typeface="MS PGothic" panose="020B0600070205080204" pitchFamily="50" charset="-128"/>
                          <a:ea typeface="MS PGothic" panose="020B0600070205080204" pitchFamily="50" charset="-128"/>
                        </a:rPr>
                        <a:t>宅配ロッカー設置場所の選定理由</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C</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9999"/>
                    </a:solidFill>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0009"/>
                  </a:ext>
                </a:extLst>
              </a:tr>
              <a:tr h="396328">
                <a:tc>
                  <a:txBody>
                    <a:bodyPr/>
                    <a:lstStyle/>
                    <a:p>
                      <a:pPr rtl="0" fontAlgn="ctr"/>
                      <a:r>
                        <a:rPr lang="ja-JP" altLang="en-US" sz="2400" dirty="0">
                          <a:solidFill>
                            <a:srgbClr val="000000"/>
                          </a:solidFill>
                          <a:effectLst/>
                          <a:latin typeface="MS PGothic" panose="020B0600070205080204" pitchFamily="50" charset="-128"/>
                          <a:ea typeface="MS PGothic" panose="020B0600070205080204" pitchFamily="50" charset="-128"/>
                        </a:rPr>
                        <a:t>既存サービスの認知度や利用率</a:t>
                      </a:r>
                    </a:p>
                  </a:txBody>
                  <a:tcPr marL="12407" marR="12407" marT="0" marB="0" anchor="ctr">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A</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pPr algn="ctr" rtl="0" fontAlgn="ctr"/>
                      <a:r>
                        <a:rPr lang="en-US" sz="2400" dirty="0">
                          <a:solidFill>
                            <a:schemeClr val="bg1"/>
                          </a:solidFill>
                          <a:effectLst/>
                          <a:latin typeface="MS PGothic" panose="020B0600070205080204" pitchFamily="50" charset="-128"/>
                          <a:ea typeface="MS PGothic" panose="020B0600070205080204" pitchFamily="50" charset="-128"/>
                        </a:rPr>
                        <a:t>B</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altLang="ja-JP" sz="2400" dirty="0">
                          <a:solidFill>
                            <a:schemeClr val="bg1"/>
                          </a:solidFill>
                          <a:effectLst/>
                          <a:latin typeface="MS PGothic" panose="020B0600070205080204" pitchFamily="50" charset="-128"/>
                          <a:ea typeface="MS PGothic" panose="020B0600070205080204" pitchFamily="50" charset="-128"/>
                        </a:rPr>
                        <a:t>1</a:t>
                      </a:r>
                    </a:p>
                  </a:txBody>
                  <a:tcPr marL="12407" marR="12407"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endParaRPr lang="ja-JP" altLang="en-US" sz="2400" dirty="0">
                        <a:solidFill>
                          <a:schemeClr val="bg1"/>
                        </a:solidFill>
                        <a:effectLst/>
                      </a:endParaRPr>
                    </a:p>
                  </a:txBody>
                  <a:tcPr marL="12407" marR="12407"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5" name="テキスト ボックス 4"/>
          <p:cNvSpPr txBox="1"/>
          <p:nvPr/>
        </p:nvSpPr>
        <p:spPr>
          <a:xfrm>
            <a:off x="562472" y="1134694"/>
            <a:ext cx="5100641" cy="1323439"/>
          </a:xfrm>
          <a:prstGeom prst="rect">
            <a:avLst/>
          </a:prstGeom>
          <a:noFill/>
          <a:ln w="38100">
            <a:solidFill>
              <a:srgbClr val="009999"/>
            </a:solidFill>
          </a:ln>
        </p:spPr>
        <p:txBody>
          <a:bodyPr wrap="square" rtlCol="0">
            <a:spAutoFit/>
          </a:bodyPr>
          <a:lstStyle/>
          <a:p>
            <a:r>
              <a:rPr lang="ja-JP" altLang="en-US" sz="2000" dirty="0">
                <a:solidFill>
                  <a:prstClr val="black"/>
                </a:solidFill>
              </a:rPr>
              <a:t>目的</a:t>
            </a:r>
            <a:endParaRPr lang="en-US" altLang="ja-JP" sz="2000" dirty="0">
              <a:solidFill>
                <a:prstClr val="black"/>
              </a:solidFill>
            </a:endParaRPr>
          </a:p>
          <a:p>
            <a:r>
              <a:rPr lang="en-US" altLang="ja-JP" sz="2000" dirty="0">
                <a:solidFill>
                  <a:prstClr val="black"/>
                </a:solidFill>
              </a:rPr>
              <a:t>A:</a:t>
            </a:r>
            <a:r>
              <a:rPr lang="ja-JP" altLang="en-US" sz="2000" dirty="0">
                <a:solidFill>
                  <a:prstClr val="black"/>
                </a:solidFill>
              </a:rPr>
              <a:t>現状把握</a:t>
            </a:r>
            <a:endParaRPr lang="en-US" altLang="ja-JP" sz="2000" dirty="0">
              <a:solidFill>
                <a:prstClr val="black"/>
              </a:solidFill>
            </a:endParaRPr>
          </a:p>
          <a:p>
            <a:r>
              <a:rPr lang="en-US" altLang="ja-JP" sz="2000" dirty="0">
                <a:solidFill>
                  <a:prstClr val="black"/>
                </a:solidFill>
              </a:rPr>
              <a:t>B:</a:t>
            </a:r>
            <a:r>
              <a:rPr lang="ja-JP" altLang="en-US" sz="2000" dirty="0">
                <a:solidFill>
                  <a:prstClr val="black"/>
                </a:solidFill>
              </a:rPr>
              <a:t>コミュニケーションツールのための情報収集</a:t>
            </a:r>
            <a:endParaRPr lang="en-US" altLang="ja-JP" sz="2000" dirty="0">
              <a:solidFill>
                <a:prstClr val="black"/>
              </a:solidFill>
            </a:endParaRPr>
          </a:p>
          <a:p>
            <a:r>
              <a:rPr lang="en-US" altLang="ja-JP" sz="2000" dirty="0">
                <a:solidFill>
                  <a:prstClr val="black"/>
                </a:solidFill>
              </a:rPr>
              <a:t>C:</a:t>
            </a:r>
            <a:r>
              <a:rPr lang="ja-JP" altLang="en-US" sz="2000" dirty="0">
                <a:solidFill>
                  <a:prstClr val="black"/>
                </a:solidFill>
              </a:rPr>
              <a:t>宅配ロッカー提案のための情報収集</a:t>
            </a:r>
            <a:endParaRPr lang="en-US" altLang="ja-JP" sz="2000" dirty="0">
              <a:solidFill>
                <a:prstClr val="black"/>
              </a:solidFill>
            </a:endParaRPr>
          </a:p>
        </p:txBody>
      </p:sp>
      <p:sp>
        <p:nvSpPr>
          <p:cNvPr id="11" name="テキスト ボックス 10"/>
          <p:cNvSpPr txBox="1"/>
          <p:nvPr/>
        </p:nvSpPr>
        <p:spPr>
          <a:xfrm>
            <a:off x="5832001" y="1141293"/>
            <a:ext cx="2771754" cy="1323439"/>
          </a:xfrm>
          <a:prstGeom prst="rect">
            <a:avLst/>
          </a:prstGeom>
          <a:noFill/>
          <a:ln w="38100">
            <a:solidFill>
              <a:srgbClr val="FF6600"/>
            </a:solidFill>
          </a:ln>
        </p:spPr>
        <p:txBody>
          <a:bodyPr wrap="square" rtlCol="0">
            <a:spAutoFit/>
          </a:bodyPr>
          <a:lstStyle/>
          <a:p>
            <a:r>
              <a:rPr lang="ja-JP" altLang="en-US" sz="2000" dirty="0">
                <a:solidFill>
                  <a:prstClr val="black"/>
                </a:solidFill>
              </a:rPr>
              <a:t>対象</a:t>
            </a:r>
            <a:endParaRPr lang="en-US" altLang="ja-JP" sz="2000" dirty="0">
              <a:solidFill>
                <a:prstClr val="black"/>
              </a:solidFill>
            </a:endParaRPr>
          </a:p>
          <a:p>
            <a:r>
              <a:rPr lang="ja-JP" altLang="en-US" sz="2000" dirty="0">
                <a:solidFill>
                  <a:prstClr val="black"/>
                </a:solidFill>
              </a:rPr>
              <a:t>１</a:t>
            </a:r>
            <a:r>
              <a:rPr lang="en-US" altLang="ja-JP" sz="2000" dirty="0">
                <a:solidFill>
                  <a:prstClr val="black"/>
                </a:solidFill>
              </a:rPr>
              <a:t>:</a:t>
            </a:r>
            <a:r>
              <a:rPr lang="ja-JP" altLang="en-US" sz="2000" dirty="0">
                <a:solidFill>
                  <a:prstClr val="black"/>
                </a:solidFill>
              </a:rPr>
              <a:t>本社</a:t>
            </a:r>
            <a:endParaRPr lang="en-US" altLang="ja-JP" sz="2000" dirty="0">
              <a:solidFill>
                <a:prstClr val="black"/>
              </a:solidFill>
            </a:endParaRPr>
          </a:p>
          <a:p>
            <a:r>
              <a:rPr lang="ja-JP" altLang="en-US" sz="2000" dirty="0">
                <a:solidFill>
                  <a:prstClr val="black"/>
                </a:solidFill>
              </a:rPr>
              <a:t>２</a:t>
            </a:r>
            <a:r>
              <a:rPr lang="en-US" altLang="ja-JP" sz="2000" dirty="0">
                <a:solidFill>
                  <a:prstClr val="black"/>
                </a:solidFill>
              </a:rPr>
              <a:t>:</a:t>
            </a:r>
            <a:r>
              <a:rPr lang="ja-JP" altLang="en-US" sz="2000" dirty="0">
                <a:solidFill>
                  <a:prstClr val="black"/>
                </a:solidFill>
              </a:rPr>
              <a:t>営業所</a:t>
            </a:r>
            <a:endParaRPr lang="en-US" altLang="ja-JP" sz="2000" dirty="0">
              <a:solidFill>
                <a:prstClr val="black"/>
              </a:solidFill>
            </a:endParaRPr>
          </a:p>
          <a:p>
            <a:r>
              <a:rPr lang="ja-JP" altLang="en-US" sz="2000" dirty="0">
                <a:solidFill>
                  <a:prstClr val="black"/>
                </a:solidFill>
              </a:rPr>
              <a:t>３</a:t>
            </a:r>
            <a:r>
              <a:rPr lang="en-US" altLang="ja-JP" sz="2000" dirty="0">
                <a:solidFill>
                  <a:prstClr val="black"/>
                </a:solidFill>
              </a:rPr>
              <a:t>:</a:t>
            </a:r>
            <a:r>
              <a:rPr lang="ja-JP" altLang="en-US" sz="2000" dirty="0">
                <a:solidFill>
                  <a:prstClr val="black"/>
                </a:solidFill>
              </a:rPr>
              <a:t>ドライバー</a:t>
            </a:r>
            <a:endParaRPr lang="en-US" altLang="ja-JP" sz="2000" dirty="0">
              <a:solidFill>
                <a:prstClr val="black"/>
              </a:solidFill>
            </a:endParaRPr>
          </a:p>
        </p:txBody>
      </p:sp>
    </p:spTree>
    <p:extLst>
      <p:ext uri="{BB962C8B-B14F-4D97-AF65-F5344CB8AC3E}">
        <p14:creationId xmlns:p14="http://schemas.microsoft.com/office/powerpoint/2010/main" val="1104570281"/>
      </p:ext>
    </p:extLst>
  </p:cSld>
  <p:clrMapOvr>
    <a:masterClrMapping/>
  </p:clrMapOvr>
  <p:transition spd="slow" advTm="8541"/>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構造的方略：まとめ</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108</a:t>
            </a:fld>
            <a:endParaRPr lang="en-US" altLang="ja-JP"/>
          </a:p>
        </p:txBody>
      </p:sp>
    </p:spTree>
    <p:extLst>
      <p:ext uri="{BB962C8B-B14F-4D97-AF65-F5344CB8AC3E}">
        <p14:creationId xmlns:p14="http://schemas.microsoft.com/office/powerpoint/2010/main" val="3634449269"/>
      </p:ext>
    </p:extLst>
  </p:cSld>
  <p:clrMapOvr>
    <a:masterClrMapping/>
  </p:clrMapOvr>
  <p:transition spd="slow" advTm="5584"/>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tabLst>
                <a:tab pos="7440613" algn="l"/>
              </a:tabLst>
            </a:pPr>
            <a:r>
              <a:rPr lang="ja-JP" altLang="en-US" dirty="0">
                <a:solidFill>
                  <a:schemeClr val="bg1"/>
                </a:solidFill>
              </a:rPr>
              <a:t>メリット・課題</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109</a:t>
            </a:fld>
            <a:endParaRPr lang="en-US" altLang="ja-JP" dirty="0"/>
          </a:p>
        </p:txBody>
      </p:sp>
      <p:sp>
        <p:nvSpPr>
          <p:cNvPr id="2" name="正方形/長方形 1"/>
          <p:cNvSpPr/>
          <p:nvPr/>
        </p:nvSpPr>
        <p:spPr>
          <a:xfrm>
            <a:off x="224579" y="2157994"/>
            <a:ext cx="2978585" cy="106213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en-US" altLang="ja-JP" sz="3200" dirty="0"/>
              <a:t>24</a:t>
            </a:r>
            <a:r>
              <a:rPr kumimoji="1" lang="ja-JP" altLang="en-US" sz="3200" dirty="0"/>
              <a:t>時間</a:t>
            </a:r>
            <a:endParaRPr kumimoji="1" lang="en-US" altLang="ja-JP" sz="3200" dirty="0"/>
          </a:p>
          <a:p>
            <a:pPr algn="ctr"/>
            <a:r>
              <a:rPr kumimoji="1" lang="ja-JP" altLang="en-US" sz="3200" dirty="0"/>
              <a:t>受け取り可能</a:t>
            </a:r>
          </a:p>
        </p:txBody>
      </p:sp>
      <p:sp>
        <p:nvSpPr>
          <p:cNvPr id="8" name="正方形/長方形 7"/>
          <p:cNvSpPr/>
          <p:nvPr/>
        </p:nvSpPr>
        <p:spPr>
          <a:xfrm>
            <a:off x="240686" y="3327658"/>
            <a:ext cx="2962672" cy="59879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t>授業のついでに</a:t>
            </a:r>
          </a:p>
        </p:txBody>
      </p:sp>
      <p:sp>
        <p:nvSpPr>
          <p:cNvPr id="9" name="正方形/長方形 8"/>
          <p:cNvSpPr/>
          <p:nvPr/>
        </p:nvSpPr>
        <p:spPr>
          <a:xfrm>
            <a:off x="240686" y="4037839"/>
            <a:ext cx="2962479" cy="66878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3200" dirty="0"/>
              <a:t>再配達の心配無</a:t>
            </a:r>
            <a:endParaRPr kumimoji="1" lang="en-US" altLang="ja-JP" sz="3200" dirty="0"/>
          </a:p>
        </p:txBody>
      </p:sp>
      <p:sp>
        <p:nvSpPr>
          <p:cNvPr id="10" name="正方形/長方形 9"/>
          <p:cNvSpPr/>
          <p:nvPr/>
        </p:nvSpPr>
        <p:spPr>
          <a:xfrm>
            <a:off x="240686" y="4814157"/>
            <a:ext cx="2962673" cy="106213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t>配達員と</a:t>
            </a:r>
            <a:endParaRPr kumimoji="1" lang="en-US" altLang="ja-JP" sz="3200" dirty="0"/>
          </a:p>
          <a:p>
            <a:pPr algn="ctr"/>
            <a:r>
              <a:rPr lang="ja-JP" altLang="en-US" sz="3200" dirty="0"/>
              <a:t>顔を合わせない</a:t>
            </a:r>
            <a:endParaRPr kumimoji="1" lang="ja-JP" altLang="en-US" sz="3200" dirty="0"/>
          </a:p>
        </p:txBody>
      </p:sp>
      <p:sp>
        <p:nvSpPr>
          <p:cNvPr id="12" name="正方形/長方形 11"/>
          <p:cNvSpPr/>
          <p:nvPr/>
        </p:nvSpPr>
        <p:spPr>
          <a:xfrm>
            <a:off x="234156" y="5983821"/>
            <a:ext cx="2993504" cy="66878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3200" dirty="0"/>
              <a:t>無料で利用可能</a:t>
            </a:r>
            <a:endParaRPr kumimoji="1" lang="en-US" altLang="ja-JP" sz="3200" dirty="0"/>
          </a:p>
        </p:txBody>
      </p:sp>
      <p:sp>
        <p:nvSpPr>
          <p:cNvPr id="13" name="正方形/長方形 12"/>
          <p:cNvSpPr/>
          <p:nvPr/>
        </p:nvSpPr>
        <p:spPr>
          <a:xfrm>
            <a:off x="3401024" y="4096729"/>
            <a:ext cx="2999375" cy="106931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3200" dirty="0"/>
              <a:t>設備のコスト</a:t>
            </a:r>
            <a:endParaRPr lang="en-US" altLang="ja-JP" sz="3200" dirty="0"/>
          </a:p>
          <a:p>
            <a:pPr algn="ctr"/>
            <a:r>
              <a:rPr kumimoji="1" lang="ja-JP" altLang="en-US" sz="3200" dirty="0"/>
              <a:t>ロッカーの種類</a:t>
            </a:r>
            <a:endParaRPr kumimoji="1" lang="en-US" altLang="ja-JP" sz="3200" dirty="0"/>
          </a:p>
        </p:txBody>
      </p:sp>
      <p:sp>
        <p:nvSpPr>
          <p:cNvPr id="14" name="正方形/長方形 13"/>
          <p:cNvSpPr/>
          <p:nvPr/>
        </p:nvSpPr>
        <p:spPr>
          <a:xfrm>
            <a:off x="3401025" y="5275534"/>
            <a:ext cx="2999375" cy="59879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3200" dirty="0"/>
              <a:t>防犯対策</a:t>
            </a:r>
            <a:endParaRPr kumimoji="1" lang="ja-JP" altLang="en-US" sz="3200" dirty="0"/>
          </a:p>
        </p:txBody>
      </p:sp>
      <p:sp>
        <p:nvSpPr>
          <p:cNvPr id="15" name="正方形/長方形 14"/>
          <p:cNvSpPr/>
          <p:nvPr/>
        </p:nvSpPr>
        <p:spPr>
          <a:xfrm>
            <a:off x="3414603" y="2157994"/>
            <a:ext cx="2985795" cy="65188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3200" dirty="0"/>
              <a:t>効果はあるのか</a:t>
            </a:r>
            <a:endParaRPr kumimoji="1" lang="en-US" altLang="ja-JP" sz="3200" dirty="0"/>
          </a:p>
        </p:txBody>
      </p:sp>
      <p:sp>
        <p:nvSpPr>
          <p:cNvPr id="16" name="正方形/長方形 15"/>
          <p:cNvSpPr/>
          <p:nvPr/>
        </p:nvSpPr>
        <p:spPr>
          <a:xfrm>
            <a:off x="3401025" y="2925102"/>
            <a:ext cx="2999374" cy="106213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t>筑波大でも</a:t>
            </a:r>
            <a:endParaRPr kumimoji="1" lang="en-US" altLang="ja-JP" sz="3200" dirty="0"/>
          </a:p>
          <a:p>
            <a:pPr algn="ctr"/>
            <a:r>
              <a:rPr lang="ja-JP" altLang="en-US" sz="3200" dirty="0"/>
              <a:t>効果あるのか</a:t>
            </a:r>
            <a:endParaRPr kumimoji="1" lang="ja-JP" altLang="en-US" sz="3200" dirty="0"/>
          </a:p>
        </p:txBody>
      </p:sp>
      <p:sp>
        <p:nvSpPr>
          <p:cNvPr id="17" name="正方形/長方形 16"/>
          <p:cNvSpPr/>
          <p:nvPr/>
        </p:nvSpPr>
        <p:spPr>
          <a:xfrm>
            <a:off x="3406897" y="5983821"/>
            <a:ext cx="2993504" cy="66878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3200" dirty="0"/>
              <a:t>設置の可能性</a:t>
            </a:r>
            <a:endParaRPr kumimoji="1" lang="en-US" altLang="ja-JP" sz="3200" dirty="0"/>
          </a:p>
        </p:txBody>
      </p:sp>
      <p:sp>
        <p:nvSpPr>
          <p:cNvPr id="4" name="テキスト ボックス 3"/>
          <p:cNvSpPr txBox="1"/>
          <p:nvPr/>
        </p:nvSpPr>
        <p:spPr>
          <a:xfrm>
            <a:off x="6598064" y="4169720"/>
            <a:ext cx="1691489" cy="923330"/>
          </a:xfrm>
          <a:prstGeom prst="rect">
            <a:avLst/>
          </a:prstGeom>
          <a:noFill/>
        </p:spPr>
        <p:txBody>
          <a:bodyPr wrap="none" rtlCol="0">
            <a:spAutoFit/>
          </a:bodyPr>
          <a:lstStyle/>
          <a:p>
            <a:r>
              <a:rPr kumimoji="1" lang="ja-JP" altLang="en-US" dirty="0"/>
              <a:t>筑波大</a:t>
            </a:r>
            <a:endParaRPr kumimoji="1" lang="en-US" altLang="ja-JP" dirty="0"/>
          </a:p>
          <a:p>
            <a:r>
              <a:rPr lang="en-US" altLang="ja-JP" dirty="0" err="1"/>
              <a:t>PackcityJapan</a:t>
            </a:r>
            <a:endParaRPr lang="en-US" altLang="ja-JP" dirty="0"/>
          </a:p>
          <a:p>
            <a:r>
              <a:rPr kumimoji="1" lang="ja-JP" altLang="en-US" dirty="0"/>
              <a:t>ヤマト運輸本社</a:t>
            </a:r>
          </a:p>
        </p:txBody>
      </p:sp>
      <p:sp>
        <p:nvSpPr>
          <p:cNvPr id="19" name="テキスト ボックス 18"/>
          <p:cNvSpPr txBox="1"/>
          <p:nvPr/>
        </p:nvSpPr>
        <p:spPr>
          <a:xfrm>
            <a:off x="6553200" y="5390265"/>
            <a:ext cx="1672253" cy="369332"/>
          </a:xfrm>
          <a:prstGeom prst="rect">
            <a:avLst/>
          </a:prstGeom>
          <a:noFill/>
        </p:spPr>
        <p:txBody>
          <a:bodyPr wrap="none" rtlCol="0">
            <a:spAutoFit/>
          </a:bodyPr>
          <a:lstStyle/>
          <a:p>
            <a:r>
              <a:rPr lang="en-US" altLang="ja-JP" dirty="0" err="1"/>
              <a:t>PackcityJapan</a:t>
            </a:r>
            <a:endParaRPr lang="en-US" altLang="ja-JP" dirty="0"/>
          </a:p>
        </p:txBody>
      </p:sp>
      <p:sp>
        <p:nvSpPr>
          <p:cNvPr id="5" name="テキスト ボックス 4"/>
          <p:cNvSpPr txBox="1"/>
          <p:nvPr/>
        </p:nvSpPr>
        <p:spPr>
          <a:xfrm>
            <a:off x="6633021" y="3133003"/>
            <a:ext cx="1406154" cy="646331"/>
          </a:xfrm>
          <a:prstGeom prst="rect">
            <a:avLst/>
          </a:prstGeom>
          <a:noFill/>
        </p:spPr>
        <p:txBody>
          <a:bodyPr wrap="none" rtlCol="0">
            <a:spAutoFit/>
          </a:bodyPr>
          <a:lstStyle/>
          <a:p>
            <a:r>
              <a:rPr kumimoji="1" lang="ja-JP" altLang="en-US" dirty="0"/>
              <a:t>アンケート①</a:t>
            </a:r>
            <a:endParaRPr kumimoji="1" lang="en-US" altLang="ja-JP" dirty="0"/>
          </a:p>
          <a:p>
            <a:r>
              <a:rPr lang="ja-JP" altLang="en-US" dirty="0"/>
              <a:t>宇都宮大学</a:t>
            </a:r>
            <a:endParaRPr kumimoji="1" lang="en-US" altLang="ja-JP" dirty="0"/>
          </a:p>
        </p:txBody>
      </p:sp>
      <p:sp>
        <p:nvSpPr>
          <p:cNvPr id="6" name="テキスト ボックス 5"/>
          <p:cNvSpPr txBox="1"/>
          <p:nvPr/>
        </p:nvSpPr>
        <p:spPr>
          <a:xfrm>
            <a:off x="6633021" y="2163601"/>
            <a:ext cx="1736373" cy="646331"/>
          </a:xfrm>
          <a:prstGeom prst="rect">
            <a:avLst/>
          </a:prstGeom>
          <a:noFill/>
        </p:spPr>
        <p:txBody>
          <a:bodyPr wrap="none" rtlCol="0">
            <a:spAutoFit/>
          </a:bodyPr>
          <a:lstStyle/>
          <a:p>
            <a:r>
              <a:rPr kumimoji="1" lang="ja-JP" altLang="en-US" dirty="0"/>
              <a:t>ヤマト運輸本社</a:t>
            </a:r>
            <a:endParaRPr kumimoji="1" lang="en-US" altLang="ja-JP" dirty="0"/>
          </a:p>
          <a:p>
            <a:r>
              <a:rPr lang="en-US" altLang="ja-JP" dirty="0" err="1"/>
              <a:t>Packcity</a:t>
            </a:r>
            <a:r>
              <a:rPr lang="en-US" altLang="ja-JP" dirty="0"/>
              <a:t> Japan</a:t>
            </a:r>
            <a:endParaRPr kumimoji="1" lang="ja-JP" altLang="en-US" dirty="0"/>
          </a:p>
        </p:txBody>
      </p:sp>
      <p:sp>
        <p:nvSpPr>
          <p:cNvPr id="21" name="正方形/長方形 20"/>
          <p:cNvSpPr/>
          <p:nvPr/>
        </p:nvSpPr>
        <p:spPr>
          <a:xfrm>
            <a:off x="3407813" y="1385972"/>
            <a:ext cx="2985795" cy="651886"/>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rPr>
              <a:t>課題</a:t>
            </a:r>
            <a:endParaRPr kumimoji="1" lang="en-US" altLang="ja-JP" sz="3200" dirty="0">
              <a:solidFill>
                <a:schemeClr val="tx1"/>
              </a:solidFill>
            </a:endParaRPr>
          </a:p>
        </p:txBody>
      </p:sp>
      <p:sp>
        <p:nvSpPr>
          <p:cNvPr id="22" name="正方形/長方形 21"/>
          <p:cNvSpPr/>
          <p:nvPr/>
        </p:nvSpPr>
        <p:spPr>
          <a:xfrm>
            <a:off x="217369" y="1396767"/>
            <a:ext cx="2985795" cy="651886"/>
          </a:xfrm>
          <a:prstGeom prst="rect">
            <a:avLst/>
          </a:prstGeom>
          <a:ln>
            <a:solidFill>
              <a:srgbClr val="99CC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ja-JP" altLang="en-US" sz="3200" dirty="0"/>
              <a:t>メリット</a:t>
            </a:r>
            <a:endParaRPr kumimoji="1" lang="en-US" altLang="ja-JP" sz="3200" dirty="0"/>
          </a:p>
        </p:txBody>
      </p:sp>
    </p:spTree>
    <p:extLst>
      <p:ext uri="{BB962C8B-B14F-4D97-AF65-F5344CB8AC3E}">
        <p14:creationId xmlns:p14="http://schemas.microsoft.com/office/powerpoint/2010/main" val="2530694193"/>
      </p:ext>
    </p:extLst>
  </p:cSld>
  <p:clrMapOvr>
    <a:masterClrMapping/>
  </p:clrMapOvr>
  <p:transition spd="slow" advTm="10314"/>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ジレンマの解消方法</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7010400" y="64928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11</a:t>
            </a:fld>
            <a:endParaRPr lang="en-US" altLang="ja-JP" dirty="0"/>
          </a:p>
        </p:txBody>
      </p:sp>
      <p:sp>
        <p:nvSpPr>
          <p:cNvPr id="5" name="テキスト ボックス 4"/>
          <p:cNvSpPr txBox="1"/>
          <p:nvPr/>
        </p:nvSpPr>
        <p:spPr>
          <a:xfrm>
            <a:off x="567111" y="4131644"/>
            <a:ext cx="2802652" cy="783193"/>
          </a:xfrm>
          <a:prstGeom prst="roundRect">
            <a:avLst/>
          </a:prstGeom>
          <a:solidFill>
            <a:schemeClr val="bg1"/>
          </a:solidFill>
          <a:ln>
            <a:noFill/>
          </a:ln>
        </p:spPr>
        <p:txBody>
          <a:bodyPr wrap="none" rtlCol="0">
            <a:spAutoFit/>
          </a:bodyPr>
          <a:lstStyle/>
          <a:p>
            <a:r>
              <a:rPr lang="ja-JP" altLang="en-US" sz="4000" dirty="0" smtClean="0">
                <a:solidFill>
                  <a:srgbClr val="FF6600"/>
                </a:solidFill>
              </a:rPr>
              <a:t>構造的方略</a:t>
            </a:r>
            <a:endParaRPr lang="ja-JP" altLang="en-US" sz="4000" dirty="0">
              <a:solidFill>
                <a:srgbClr val="FF6600"/>
              </a:solidFill>
            </a:endParaRPr>
          </a:p>
        </p:txBody>
      </p:sp>
      <p:sp>
        <p:nvSpPr>
          <p:cNvPr id="20" name="角丸四角形 19"/>
          <p:cNvSpPr/>
          <p:nvPr/>
        </p:nvSpPr>
        <p:spPr>
          <a:xfrm>
            <a:off x="583804" y="1961345"/>
            <a:ext cx="6477694" cy="991017"/>
          </a:xfrm>
          <a:prstGeom prst="roundRect">
            <a:avLst>
              <a:gd name="adj" fmla="val 7665"/>
            </a:avLst>
          </a:prstGeom>
          <a:noFill/>
          <a:ln>
            <a:noFill/>
          </a:ln>
        </p:spPr>
        <p:txBody>
          <a:bodyPr wrap="square">
            <a:spAutoFit/>
          </a:bodyPr>
          <a:lstStyle/>
          <a:p>
            <a:pPr defTabSz="457200" eaLnBrk="1" fontAlgn="auto" hangingPunct="1">
              <a:spcBef>
                <a:spcPts val="0"/>
              </a:spcBef>
              <a:spcAft>
                <a:spcPts val="0"/>
              </a:spcAft>
            </a:pPr>
            <a:r>
              <a:rPr lang="ja-JP" altLang="en-US" sz="2400" dirty="0" smtClean="0">
                <a:solidFill>
                  <a:prstClr val="black"/>
                </a:solidFill>
                <a:latin typeface="ＭＳ Ｐゴシック" panose="020B0600070205080204" pitchFamily="50" charset="-128"/>
                <a:cs typeface="メイリオ"/>
              </a:rPr>
              <a:t>人々</a:t>
            </a:r>
            <a:r>
              <a:rPr lang="ja-JP" altLang="en-US" sz="2400" dirty="0">
                <a:solidFill>
                  <a:prstClr val="black"/>
                </a:solidFill>
                <a:latin typeface="ＭＳ Ｐゴシック" panose="020B0600070205080204" pitchFamily="50" charset="-128"/>
                <a:cs typeface="メイリオ"/>
              </a:rPr>
              <a:t>の</a:t>
            </a:r>
            <a:r>
              <a:rPr lang="ja-JP" altLang="en-US" sz="3200" b="1" dirty="0">
                <a:solidFill>
                  <a:prstClr val="black"/>
                </a:solidFill>
                <a:latin typeface="ＭＳ Ｐゴシック" panose="020B0600070205080204" pitchFamily="50" charset="-128"/>
                <a:cs typeface="メイリオ"/>
              </a:rPr>
              <a:t>意識</a:t>
            </a:r>
            <a:r>
              <a:rPr lang="ja-JP" altLang="en-US" sz="2400" dirty="0">
                <a:solidFill>
                  <a:prstClr val="black"/>
                </a:solidFill>
                <a:latin typeface="ＭＳ Ｐゴシック" panose="020B0600070205080204" pitchFamily="50" charset="-128"/>
                <a:cs typeface="メイリオ"/>
              </a:rPr>
              <a:t>が</a:t>
            </a:r>
            <a:r>
              <a:rPr lang="ja-JP" altLang="en-US" sz="3200" b="1" dirty="0">
                <a:solidFill>
                  <a:prstClr val="black"/>
                </a:solidFill>
                <a:latin typeface="ＭＳ Ｐゴシック" panose="020B0600070205080204" pitchFamily="50" charset="-128"/>
                <a:cs typeface="メイリオ"/>
              </a:rPr>
              <a:t>自発的</a:t>
            </a:r>
            <a:r>
              <a:rPr lang="ja-JP" altLang="en-US" sz="2400" dirty="0" smtClean="0">
                <a:solidFill>
                  <a:prstClr val="black"/>
                </a:solidFill>
                <a:latin typeface="ＭＳ Ｐゴシック" panose="020B0600070205080204" pitchFamily="50" charset="-128"/>
                <a:cs typeface="メイリオ"/>
              </a:rPr>
              <a:t>に</a:t>
            </a:r>
            <a:r>
              <a:rPr lang="ja-JP" altLang="en-US" sz="3200" b="1" dirty="0" smtClean="0">
                <a:solidFill>
                  <a:prstClr val="black"/>
                </a:solidFill>
                <a:latin typeface="ＭＳ Ｐゴシック" panose="020B0600070205080204" pitchFamily="50" charset="-128"/>
                <a:cs typeface="メイリオ"/>
              </a:rPr>
              <a:t>変わる</a:t>
            </a:r>
            <a:r>
              <a:rPr lang="ja-JP" altLang="en-US" sz="2400" dirty="0" smtClean="0">
                <a:solidFill>
                  <a:prstClr val="black"/>
                </a:solidFill>
                <a:latin typeface="ＭＳ Ｐゴシック" panose="020B0600070205080204" pitchFamily="50" charset="-128"/>
                <a:cs typeface="メイリオ"/>
              </a:rPr>
              <a:t>よう訴え</a:t>
            </a:r>
            <a:r>
              <a:rPr lang="ja-JP" altLang="en-US" sz="2400" dirty="0">
                <a:solidFill>
                  <a:prstClr val="black"/>
                </a:solidFill>
                <a:latin typeface="ＭＳ Ｐゴシック" panose="020B0600070205080204" pitchFamily="50" charset="-128"/>
                <a:cs typeface="メイリオ"/>
              </a:rPr>
              <a:t>人々の行動変容を</a:t>
            </a:r>
            <a:r>
              <a:rPr lang="ja-JP" altLang="en-US" sz="2400" dirty="0" smtClean="0">
                <a:solidFill>
                  <a:prstClr val="black"/>
                </a:solidFill>
                <a:latin typeface="ＭＳ Ｐゴシック" panose="020B0600070205080204" pitchFamily="50" charset="-128"/>
                <a:cs typeface="メイリオ"/>
              </a:rPr>
              <a:t>促す</a:t>
            </a:r>
            <a:endParaRPr lang="en-US" altLang="ja-JP" sz="2400" dirty="0">
              <a:solidFill>
                <a:prstClr val="black"/>
              </a:solidFill>
              <a:latin typeface="ＭＳ Ｐゴシック" panose="020B0600070205080204" pitchFamily="50" charset="-128"/>
              <a:cs typeface="メイリオ"/>
            </a:endParaRPr>
          </a:p>
        </p:txBody>
      </p:sp>
      <p:sp>
        <p:nvSpPr>
          <p:cNvPr id="21" name="正方形/長方形 20"/>
          <p:cNvSpPr/>
          <p:nvPr/>
        </p:nvSpPr>
        <p:spPr>
          <a:xfrm>
            <a:off x="615173" y="4825851"/>
            <a:ext cx="6207059" cy="1015663"/>
          </a:xfrm>
          <a:prstGeom prst="rect">
            <a:avLst/>
          </a:prstGeom>
        </p:spPr>
        <p:txBody>
          <a:bodyPr wrap="square">
            <a:spAutoFit/>
          </a:bodyPr>
          <a:lstStyle/>
          <a:p>
            <a:pPr defTabSz="457200" eaLnBrk="1" fontAlgn="auto" hangingPunct="1">
              <a:spcBef>
                <a:spcPts val="0"/>
              </a:spcBef>
              <a:spcAft>
                <a:spcPts val="0"/>
              </a:spcAft>
            </a:pPr>
            <a:r>
              <a:rPr lang="ja-JP" altLang="en-US" sz="3200" b="1" dirty="0">
                <a:solidFill>
                  <a:prstClr val="black"/>
                </a:solidFill>
                <a:latin typeface="ＭＳ Ｐゴシック" panose="020B0600070205080204" pitchFamily="50" charset="-128"/>
                <a:cs typeface="メイリオ"/>
              </a:rPr>
              <a:t>社会環境</a:t>
            </a:r>
            <a:r>
              <a:rPr lang="ja-JP" altLang="en-US" sz="2400" dirty="0">
                <a:solidFill>
                  <a:prstClr val="black"/>
                </a:solidFill>
                <a:latin typeface="ＭＳ Ｐゴシック" panose="020B0600070205080204" pitchFamily="50" charset="-128"/>
                <a:cs typeface="メイリオ"/>
              </a:rPr>
              <a:t>そのもの</a:t>
            </a:r>
            <a:r>
              <a:rPr lang="ja-JP" altLang="en-US" sz="2400" dirty="0" smtClean="0">
                <a:solidFill>
                  <a:prstClr val="black"/>
                </a:solidFill>
                <a:latin typeface="ＭＳ Ｐゴシック" panose="020B0600070205080204" pitchFamily="50" charset="-128"/>
                <a:cs typeface="メイリオ"/>
              </a:rPr>
              <a:t>を</a:t>
            </a:r>
            <a:r>
              <a:rPr lang="ja-JP" altLang="en-US" sz="3600" b="1" dirty="0" smtClean="0">
                <a:solidFill>
                  <a:prstClr val="black"/>
                </a:solidFill>
                <a:latin typeface="ＭＳ Ｐゴシック" panose="020B0600070205080204" pitchFamily="50" charset="-128"/>
                <a:cs typeface="メイリオ"/>
              </a:rPr>
              <a:t>変化</a:t>
            </a:r>
            <a:r>
              <a:rPr lang="ja-JP" altLang="en-US" sz="2400" dirty="0">
                <a:solidFill>
                  <a:prstClr val="black"/>
                </a:solidFill>
                <a:latin typeface="ＭＳ Ｐゴシック" panose="020B0600070205080204" pitchFamily="50" charset="-128"/>
                <a:cs typeface="メイリオ"/>
              </a:rPr>
              <a:t>させることで人々の行動変容を</a:t>
            </a:r>
            <a:r>
              <a:rPr lang="ja-JP" altLang="en-US" sz="2400" dirty="0" smtClean="0">
                <a:solidFill>
                  <a:prstClr val="black"/>
                </a:solidFill>
                <a:latin typeface="ＭＳ Ｐゴシック" panose="020B0600070205080204" pitchFamily="50" charset="-128"/>
                <a:cs typeface="メイリオ"/>
              </a:rPr>
              <a:t>促す</a:t>
            </a:r>
            <a:endParaRPr lang="en-US" altLang="ja-JP" sz="2400" dirty="0">
              <a:solidFill>
                <a:prstClr val="black"/>
              </a:solidFill>
              <a:latin typeface="ＭＳ Ｐゴシック" panose="020B0600070205080204" pitchFamily="50" charset="-128"/>
              <a:cs typeface="メイリオ"/>
            </a:endParaRPr>
          </a:p>
        </p:txBody>
      </p:sp>
      <p:sp>
        <p:nvSpPr>
          <p:cNvPr id="6" name="テキスト ボックス 5"/>
          <p:cNvSpPr txBox="1"/>
          <p:nvPr/>
        </p:nvSpPr>
        <p:spPr>
          <a:xfrm>
            <a:off x="567111" y="1219198"/>
            <a:ext cx="2802652" cy="783193"/>
          </a:xfrm>
          <a:prstGeom prst="roundRect">
            <a:avLst/>
          </a:prstGeom>
          <a:noFill/>
          <a:ln>
            <a:noFill/>
          </a:ln>
        </p:spPr>
        <p:txBody>
          <a:bodyPr wrap="none" rtlCol="0">
            <a:spAutoFit/>
          </a:bodyPr>
          <a:lstStyle/>
          <a:p>
            <a:r>
              <a:rPr lang="ja-JP" altLang="en-US" sz="4000" dirty="0" smtClean="0">
                <a:solidFill>
                  <a:srgbClr val="009999"/>
                </a:solidFill>
              </a:rPr>
              <a:t>心理的方略</a:t>
            </a:r>
            <a:endParaRPr lang="ja-JP" altLang="en-US" sz="4000" dirty="0">
              <a:solidFill>
                <a:srgbClr val="009999"/>
              </a:solidFill>
            </a:endParaRPr>
          </a:p>
        </p:txBody>
      </p:sp>
      <p:sp>
        <p:nvSpPr>
          <p:cNvPr id="2" name="正方形/長方形 1"/>
          <p:cNvSpPr/>
          <p:nvPr/>
        </p:nvSpPr>
        <p:spPr>
          <a:xfrm>
            <a:off x="-10124" y="1221123"/>
            <a:ext cx="576064" cy="173123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8953" y="4117537"/>
            <a:ext cx="576064" cy="173123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4" name="グループ化 3"/>
          <p:cNvGrpSpPr/>
          <p:nvPr/>
        </p:nvGrpSpPr>
        <p:grpSpPr>
          <a:xfrm>
            <a:off x="2262288" y="3016095"/>
            <a:ext cx="6323510" cy="646986"/>
            <a:chOff x="2262288" y="3016095"/>
            <a:chExt cx="6323510" cy="646986"/>
          </a:xfrm>
        </p:grpSpPr>
        <p:sp>
          <p:nvSpPr>
            <p:cNvPr id="10" name="テキスト ボックス 9"/>
            <p:cNvSpPr txBox="1"/>
            <p:nvPr/>
          </p:nvSpPr>
          <p:spPr>
            <a:xfrm>
              <a:off x="3247641" y="3016095"/>
              <a:ext cx="5338157" cy="646986"/>
            </a:xfrm>
            <a:prstGeom prst="roundRect">
              <a:avLst/>
            </a:prstGeom>
            <a:solidFill>
              <a:srgbClr val="009999"/>
            </a:solidFill>
            <a:ln>
              <a:noFill/>
            </a:ln>
          </p:spPr>
          <p:txBody>
            <a:bodyPr wrap="none" rtlCol="0">
              <a:spAutoFit/>
            </a:bodyPr>
            <a:lstStyle/>
            <a:p>
              <a:pPr algn="ctr"/>
              <a:r>
                <a:rPr lang="ja-JP" altLang="en-US" sz="3200" dirty="0" smtClean="0">
                  <a:solidFill>
                    <a:prstClr val="white"/>
                  </a:solidFill>
                </a:rPr>
                <a:t>コミュニケーションツール</a:t>
              </a:r>
              <a:r>
                <a:rPr lang="ja-JP" altLang="en-US" sz="2400" dirty="0" smtClean="0">
                  <a:solidFill>
                    <a:prstClr val="white"/>
                  </a:solidFill>
                </a:rPr>
                <a:t>を配布</a:t>
              </a:r>
              <a:endParaRPr lang="en-US" altLang="ja-JP" sz="2400" dirty="0" smtClean="0">
                <a:solidFill>
                  <a:prstClr val="white"/>
                </a:solidFill>
              </a:endParaRPr>
            </a:p>
          </p:txBody>
        </p:sp>
        <p:sp>
          <p:nvSpPr>
            <p:cNvPr id="3" name="二等辺三角形 2"/>
            <p:cNvSpPr/>
            <p:nvPr/>
          </p:nvSpPr>
          <p:spPr>
            <a:xfrm rot="5400000">
              <a:off x="2148910" y="3231577"/>
              <a:ext cx="442779" cy="216024"/>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二等辺三角形 18"/>
            <p:cNvSpPr/>
            <p:nvPr/>
          </p:nvSpPr>
          <p:spPr>
            <a:xfrm rot="5400000">
              <a:off x="2478347" y="3231576"/>
              <a:ext cx="442779" cy="216024"/>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二等辺三角形 21"/>
            <p:cNvSpPr/>
            <p:nvPr/>
          </p:nvSpPr>
          <p:spPr>
            <a:xfrm rot="5400000">
              <a:off x="2807838" y="3231579"/>
              <a:ext cx="442779" cy="216024"/>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9" name="グループ化 8"/>
          <p:cNvGrpSpPr/>
          <p:nvPr/>
        </p:nvGrpSpPr>
        <p:grpSpPr>
          <a:xfrm>
            <a:off x="2264194" y="5999525"/>
            <a:ext cx="4828086" cy="715089"/>
            <a:chOff x="2264194" y="5999525"/>
            <a:chExt cx="4828086" cy="715089"/>
          </a:xfrm>
        </p:grpSpPr>
        <p:sp>
          <p:nvSpPr>
            <p:cNvPr id="7" name="テキスト ボックス 6"/>
            <p:cNvSpPr txBox="1"/>
            <p:nvPr/>
          </p:nvSpPr>
          <p:spPr>
            <a:xfrm>
              <a:off x="3247641" y="5999525"/>
              <a:ext cx="3844639" cy="715089"/>
            </a:xfrm>
            <a:prstGeom prst="roundRect">
              <a:avLst/>
            </a:prstGeom>
            <a:solidFill>
              <a:srgbClr val="FF6600"/>
            </a:solidFill>
            <a:ln>
              <a:noFill/>
            </a:ln>
          </p:spPr>
          <p:txBody>
            <a:bodyPr wrap="square" rtlCol="0">
              <a:spAutoFit/>
            </a:bodyPr>
            <a:lstStyle/>
            <a:p>
              <a:r>
                <a:rPr lang="ja-JP" altLang="en-US" sz="3600" dirty="0" smtClean="0">
                  <a:solidFill>
                    <a:prstClr val="white"/>
                  </a:solidFill>
                </a:rPr>
                <a:t>宅配ロッカー</a:t>
              </a:r>
              <a:r>
                <a:rPr lang="ja-JP" altLang="en-US" sz="2800" dirty="0" smtClean="0">
                  <a:solidFill>
                    <a:prstClr val="white"/>
                  </a:solidFill>
                </a:rPr>
                <a:t>の設置</a:t>
              </a:r>
              <a:endParaRPr lang="ja-JP" altLang="en-US" sz="2800" dirty="0">
                <a:solidFill>
                  <a:prstClr val="white"/>
                </a:solidFill>
              </a:endParaRPr>
            </a:p>
          </p:txBody>
        </p:sp>
        <p:sp>
          <p:nvSpPr>
            <p:cNvPr id="26" name="二等辺三角形 25"/>
            <p:cNvSpPr/>
            <p:nvPr/>
          </p:nvSpPr>
          <p:spPr>
            <a:xfrm rot="5400000">
              <a:off x="2150816" y="6240184"/>
              <a:ext cx="442779" cy="216024"/>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二等辺三角形 26"/>
            <p:cNvSpPr/>
            <p:nvPr/>
          </p:nvSpPr>
          <p:spPr>
            <a:xfrm rot="5400000">
              <a:off x="2480253" y="6240183"/>
              <a:ext cx="442779" cy="216024"/>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二等辺三角形 27"/>
            <p:cNvSpPr/>
            <p:nvPr/>
          </p:nvSpPr>
          <p:spPr>
            <a:xfrm rot="5400000">
              <a:off x="2809744" y="6240186"/>
              <a:ext cx="442779" cy="216024"/>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1" name="円形吹き出し 10"/>
          <p:cNvSpPr/>
          <p:nvPr/>
        </p:nvSpPr>
        <p:spPr>
          <a:xfrm>
            <a:off x="7213838" y="2069171"/>
            <a:ext cx="1158354" cy="710809"/>
          </a:xfrm>
          <a:prstGeom prst="wedgeEllipseCallout">
            <a:avLst>
              <a:gd name="adj1" fmla="val -37157"/>
              <a:gd name="adj2" fmla="val 55059"/>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009999"/>
                </a:solidFill>
              </a:rPr>
              <a:t>実験</a:t>
            </a:r>
            <a:endParaRPr lang="ja-JP" altLang="en-US" sz="2400" b="1" dirty="0">
              <a:solidFill>
                <a:srgbClr val="009999"/>
              </a:solidFill>
            </a:endParaRPr>
          </a:p>
        </p:txBody>
      </p:sp>
      <p:sp>
        <p:nvSpPr>
          <p:cNvPr id="32" name="円形吹き出し 31"/>
          <p:cNvSpPr/>
          <p:nvPr/>
        </p:nvSpPr>
        <p:spPr>
          <a:xfrm>
            <a:off x="7213838" y="5173677"/>
            <a:ext cx="1158354" cy="710809"/>
          </a:xfrm>
          <a:prstGeom prst="wedgeEllipseCallout">
            <a:avLst>
              <a:gd name="adj1" fmla="val -37157"/>
              <a:gd name="adj2" fmla="val 55059"/>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6600"/>
                </a:solidFill>
              </a:rPr>
              <a:t>調査</a:t>
            </a:r>
            <a:endParaRPr lang="ja-JP" altLang="en-US" sz="2400" b="1" dirty="0">
              <a:solidFill>
                <a:srgbClr val="FF6600"/>
              </a:solidFill>
            </a:endParaRPr>
          </a:p>
        </p:txBody>
      </p:sp>
      <p:cxnSp>
        <p:nvCxnSpPr>
          <p:cNvPr id="13" name="直線コネクタ 12"/>
          <p:cNvCxnSpPr/>
          <p:nvPr/>
        </p:nvCxnSpPr>
        <p:spPr>
          <a:xfrm>
            <a:off x="0" y="4131644"/>
            <a:ext cx="9154124"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0124" y="1219198"/>
            <a:ext cx="9154124" cy="0"/>
          </a:xfrm>
          <a:prstGeom prst="line">
            <a:avLst/>
          </a:prstGeom>
          <a:ln w="19050">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83293"/>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tabLst>
                <a:tab pos="7440613" algn="l"/>
              </a:tabLst>
            </a:pPr>
            <a:r>
              <a:rPr lang="ja-JP" altLang="en-US" dirty="0">
                <a:solidFill>
                  <a:schemeClr val="bg1"/>
                </a:solidFill>
              </a:rPr>
              <a:t>宅配ロッカー設置の可能性</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110</a:t>
            </a:fld>
            <a:endParaRPr lang="en-US" altLang="ja-JP"/>
          </a:p>
        </p:txBody>
      </p:sp>
      <p:sp>
        <p:nvSpPr>
          <p:cNvPr id="2" name="テキスト ボックス 1"/>
          <p:cNvSpPr txBox="1"/>
          <p:nvPr/>
        </p:nvSpPr>
        <p:spPr>
          <a:xfrm>
            <a:off x="1655676" y="1268760"/>
            <a:ext cx="5832648" cy="264687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16600" dirty="0"/>
              <a:t>0</a:t>
            </a:r>
            <a:r>
              <a:rPr kumimoji="1" lang="ja-JP" altLang="en-US" sz="7200" dirty="0"/>
              <a:t>ではない</a:t>
            </a:r>
          </a:p>
        </p:txBody>
      </p:sp>
      <p:pic>
        <p:nvPicPr>
          <p:cNvPr id="8" name="Picture 2" descr="筑波大学"/>
          <p:cNvPicPr>
            <a:picLocks noChangeAspect="1" noChangeArrowheads="1"/>
          </p:cNvPicPr>
          <p:nvPr/>
        </p:nvPicPr>
        <p:blipFill rotWithShape="1">
          <a:blip r:embed="rId3">
            <a:extLst>
              <a:ext uri="{28A0092B-C50C-407E-A947-70E740481C1C}">
                <a14:useLocalDpi xmlns:a14="http://schemas.microsoft.com/office/drawing/2010/main" val="0"/>
              </a:ext>
            </a:extLst>
          </a:blip>
          <a:srcRect r="69590"/>
          <a:stretch/>
        </p:blipFill>
        <p:spPr bwMode="auto">
          <a:xfrm>
            <a:off x="237097" y="5013176"/>
            <a:ext cx="983193" cy="899066"/>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吹き出し 8"/>
          <p:cNvSpPr/>
          <p:nvPr/>
        </p:nvSpPr>
        <p:spPr>
          <a:xfrm>
            <a:off x="1600001" y="4192551"/>
            <a:ext cx="2952328" cy="1008112"/>
          </a:xfrm>
          <a:prstGeom prst="wedgeRoundRectCallout">
            <a:avLst>
              <a:gd name="adj1" fmla="val -61575"/>
              <a:gd name="adj2" fmla="val 41302"/>
              <a:gd name="adj3" fmla="val 1666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関係者以外</a:t>
            </a:r>
            <a:endParaRPr lang="en-US" altLang="ja-JP" sz="3200" dirty="0"/>
          </a:p>
          <a:p>
            <a:pPr algn="ctr"/>
            <a:r>
              <a:rPr lang="ja-JP" altLang="en-US" sz="3200" dirty="0"/>
              <a:t>立ち入り禁止</a:t>
            </a:r>
            <a:endParaRPr kumimoji="1" lang="ja-JP" altLang="en-US" sz="3200" dirty="0"/>
          </a:p>
        </p:txBody>
      </p:sp>
      <p:sp>
        <p:nvSpPr>
          <p:cNvPr id="10" name="角丸四角形吹き出し 9"/>
          <p:cNvSpPr/>
          <p:nvPr/>
        </p:nvSpPr>
        <p:spPr>
          <a:xfrm>
            <a:off x="1603075" y="5539073"/>
            <a:ext cx="2952328" cy="978098"/>
          </a:xfrm>
          <a:prstGeom prst="wedgeRoundRectCallout">
            <a:avLst>
              <a:gd name="adj1" fmla="val -60457"/>
              <a:gd name="adj2" fmla="val -37861"/>
              <a:gd name="adj3" fmla="val 1666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費用負担は</a:t>
            </a:r>
            <a:endParaRPr lang="en-US" altLang="ja-JP" sz="3200" dirty="0"/>
          </a:p>
          <a:p>
            <a:pPr algn="ctr"/>
            <a:r>
              <a:rPr lang="ja-JP" altLang="en-US" sz="3200" dirty="0"/>
              <a:t>難しい</a:t>
            </a:r>
            <a:endParaRPr kumimoji="1" lang="ja-JP" altLang="en-US" sz="3200" dirty="0"/>
          </a:p>
        </p:txBody>
      </p:sp>
      <p:pic>
        <p:nvPicPr>
          <p:cNvPr id="11" name="Picture 2" descr="https://www.necoichi.co.jp/files/user/201604032035_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4850490"/>
            <a:ext cx="1415669" cy="1061752"/>
          </a:xfrm>
          <a:prstGeom prst="rect">
            <a:avLst/>
          </a:prstGeom>
          <a:noFill/>
          <a:extLst>
            <a:ext uri="{909E8E84-426E-40DD-AFC4-6F175D3DCCD1}">
              <a14:hiddenFill xmlns:a14="http://schemas.microsoft.com/office/drawing/2010/main">
                <a:solidFill>
                  <a:srgbClr val="FFFFFF"/>
                </a:solidFill>
              </a14:hiddenFill>
            </a:ext>
          </a:extLst>
        </p:spPr>
      </p:pic>
      <p:sp>
        <p:nvSpPr>
          <p:cNvPr id="12" name="角丸四角形吹き出し 11"/>
          <p:cNvSpPr/>
          <p:nvPr/>
        </p:nvSpPr>
        <p:spPr>
          <a:xfrm>
            <a:off x="4789779" y="4192551"/>
            <a:ext cx="2952328" cy="1008112"/>
          </a:xfrm>
          <a:prstGeom prst="wedgeRoundRectCallout">
            <a:avLst>
              <a:gd name="adj1" fmla="val 57595"/>
              <a:gd name="adj2" fmla="val 34391"/>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ユーザー</a:t>
            </a:r>
            <a:endParaRPr lang="en-US" altLang="ja-JP" sz="3200" dirty="0"/>
          </a:p>
          <a:p>
            <a:pPr algn="ctr"/>
            <a:r>
              <a:rPr lang="ja-JP" altLang="en-US" sz="3200" dirty="0"/>
              <a:t>クローズ</a:t>
            </a:r>
            <a:endParaRPr kumimoji="1" lang="ja-JP" altLang="en-US" sz="3200" dirty="0"/>
          </a:p>
        </p:txBody>
      </p:sp>
      <p:sp>
        <p:nvSpPr>
          <p:cNvPr id="13" name="角丸四角形吹き出し 12"/>
          <p:cNvSpPr/>
          <p:nvPr/>
        </p:nvSpPr>
        <p:spPr>
          <a:xfrm>
            <a:off x="4789779" y="5539073"/>
            <a:ext cx="2952328" cy="978098"/>
          </a:xfrm>
          <a:prstGeom prst="wedgeRoundRectCallout">
            <a:avLst>
              <a:gd name="adj1" fmla="val 57532"/>
              <a:gd name="adj2" fmla="val -42313"/>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少々の</a:t>
            </a:r>
            <a:endParaRPr kumimoji="1" lang="en-US" altLang="ja-JP" sz="3200" dirty="0"/>
          </a:p>
          <a:p>
            <a:pPr algn="ctr"/>
            <a:r>
              <a:rPr lang="ja-JP" altLang="en-US" sz="3200" dirty="0"/>
              <a:t>システム料</a:t>
            </a:r>
            <a:endParaRPr kumimoji="1" lang="ja-JP" altLang="en-US" sz="3200" dirty="0"/>
          </a:p>
        </p:txBody>
      </p:sp>
      <p:sp>
        <p:nvSpPr>
          <p:cNvPr id="14" name="テキスト ボックス 13"/>
          <p:cNvSpPr txBox="1"/>
          <p:nvPr/>
        </p:nvSpPr>
        <p:spPr>
          <a:xfrm>
            <a:off x="1600001" y="1246860"/>
            <a:ext cx="5832648" cy="230832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7200" dirty="0"/>
              <a:t>ヤマト運輸</a:t>
            </a:r>
            <a:r>
              <a:rPr lang="ja-JP" altLang="en-US" sz="7200" dirty="0"/>
              <a:t>の</a:t>
            </a:r>
            <a:endParaRPr lang="en-US" altLang="ja-JP" sz="7200" dirty="0"/>
          </a:p>
          <a:p>
            <a:pPr algn="ctr"/>
            <a:r>
              <a:rPr kumimoji="1" lang="ja-JP" altLang="en-US" sz="7200" dirty="0"/>
              <a:t>協力で実現可</a:t>
            </a:r>
            <a:endParaRPr kumimoji="1" lang="en-US" altLang="ja-JP" sz="7200" dirty="0"/>
          </a:p>
        </p:txBody>
      </p:sp>
    </p:spTree>
    <p:extLst>
      <p:ext uri="{BB962C8B-B14F-4D97-AF65-F5344CB8AC3E}">
        <p14:creationId xmlns:p14="http://schemas.microsoft.com/office/powerpoint/2010/main" val="2045216555"/>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10" grpId="0" animBg="1"/>
      <p:bldP spid="12" grpId="0" animBg="1"/>
      <p:bldP spid="13" grpId="0" animBg="1"/>
      <p:bldP spid="14"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smtClean="0">
                <a:solidFill>
                  <a:prstClr val="white"/>
                </a:solidFill>
              </a:rPr>
              <a:t>課題</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111</a:t>
            </a:fld>
            <a:endParaRPr lang="en-US" altLang="ja-JP"/>
          </a:p>
        </p:txBody>
      </p:sp>
    </p:spTree>
    <p:extLst>
      <p:ext uri="{BB962C8B-B14F-4D97-AF65-F5344CB8AC3E}">
        <p14:creationId xmlns:p14="http://schemas.microsoft.com/office/powerpoint/2010/main" val="2628594381"/>
      </p:ext>
    </p:extLst>
  </p:cSld>
  <p:clrMapOvr>
    <a:masterClrMapping/>
  </p:clrMapOvr>
  <p:transition spd="slow" advTm="5584"/>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正方形/長方形 19"/>
          <p:cNvSpPr/>
          <p:nvPr/>
        </p:nvSpPr>
        <p:spPr>
          <a:xfrm>
            <a:off x="177107" y="4006833"/>
            <a:ext cx="3891592" cy="629648"/>
          </a:xfrm>
          <a:prstGeom prst="rect">
            <a:avLst/>
          </a:prstGeom>
          <a:solidFill>
            <a:srgbClr val="47A49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35950" y="1654851"/>
            <a:ext cx="8303840" cy="629648"/>
          </a:xfrm>
          <a:prstGeom prst="rect">
            <a:avLst/>
          </a:prstGeom>
          <a:solidFill>
            <a:srgbClr val="47A49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228600" y="130176"/>
            <a:ext cx="8686800" cy="922337"/>
          </a:xfrm>
        </p:spPr>
        <p:txBody>
          <a:bodyPr/>
          <a:lstStyle/>
          <a:p>
            <a:pPr eaLnBrk="1" hangingPunct="1">
              <a:tabLst>
                <a:tab pos="7440613" algn="l"/>
              </a:tabLst>
            </a:pPr>
            <a:r>
              <a:rPr lang="ja-JP" altLang="en-US" sz="4000" kern="0" dirty="0">
                <a:solidFill>
                  <a:srgbClr val="FFFFFF"/>
                </a:solidFill>
                <a:latin typeface="Arial"/>
                <a:ea typeface="ＭＳ Ｐゴシック"/>
              </a:rPr>
              <a:t>課題</a:t>
            </a:r>
            <a:endParaRPr lang="ja-JP" altLang="en-US" sz="6000" dirty="0">
              <a:solidFill>
                <a:schemeClr val="bg1"/>
              </a:solidFill>
            </a:endParaRPr>
          </a:p>
        </p:txBody>
      </p:sp>
      <p:sp>
        <p:nvSpPr>
          <p:cNvPr id="6" name="スライド番号プレースホルダー 5"/>
          <p:cNvSpPr>
            <a:spLocks noGrp="1"/>
          </p:cNvSpPr>
          <p:nvPr>
            <p:ph type="sldNum" sz="quarter" idx="12"/>
          </p:nvPr>
        </p:nvSpPr>
        <p:spPr/>
        <p:txBody>
          <a:bodyPr/>
          <a:lstStyle/>
          <a:p>
            <a:pPr>
              <a:defRPr/>
            </a:pPr>
            <a:fld id="{4309A773-3D2A-4162-BC3D-881C0CE7BFEC}" type="slidenum">
              <a:rPr lang="ja-JP" altLang="en-US" smtClean="0"/>
              <a:pPr>
                <a:defRPr/>
              </a:pPr>
              <a:t>112</a:t>
            </a:fld>
            <a:endParaRPr lang="en-US" altLang="ja-JP"/>
          </a:p>
        </p:txBody>
      </p:sp>
      <p:pic>
        <p:nvPicPr>
          <p:cNvPr id="7"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8600" y="1725034"/>
            <a:ext cx="576064" cy="576064"/>
          </a:xfrm>
          <a:prstGeom prst="rect">
            <a:avLst/>
          </a:prstGeom>
        </p:spPr>
      </p:pic>
      <p:sp>
        <p:nvSpPr>
          <p:cNvPr id="2" name="テキスト ボックス 1"/>
          <p:cNvSpPr txBox="1"/>
          <p:nvPr/>
        </p:nvSpPr>
        <p:spPr>
          <a:xfrm>
            <a:off x="804664" y="1671450"/>
            <a:ext cx="7826181" cy="584775"/>
          </a:xfrm>
          <a:prstGeom prst="rect">
            <a:avLst/>
          </a:prstGeom>
          <a:noFill/>
        </p:spPr>
        <p:txBody>
          <a:bodyPr wrap="none" rtlCol="0">
            <a:spAutoFit/>
          </a:bodyPr>
          <a:lstStyle/>
          <a:p>
            <a:r>
              <a:rPr kumimoji="1" lang="ja-JP" altLang="en-US" sz="3200" dirty="0"/>
              <a:t>コミュニケーションツールの</a:t>
            </a:r>
            <a:r>
              <a:rPr kumimoji="1" lang="en-US" altLang="ja-JP" sz="3200" dirty="0"/>
              <a:t>YES</a:t>
            </a:r>
            <a:r>
              <a:rPr kumimoji="1" lang="ja-JP" altLang="en-US" sz="3200" dirty="0"/>
              <a:t>・</a:t>
            </a:r>
            <a:r>
              <a:rPr kumimoji="1" lang="en-US" altLang="ja-JP" sz="3200" dirty="0"/>
              <a:t>NO</a:t>
            </a:r>
            <a:r>
              <a:rPr kumimoji="1" lang="ja-JP" altLang="en-US" sz="3200" dirty="0"/>
              <a:t>チャート</a:t>
            </a:r>
            <a:endParaRPr kumimoji="1" lang="en-US" altLang="ja-JP" sz="3200" dirty="0"/>
          </a:p>
        </p:txBody>
      </p:sp>
      <p:sp>
        <p:nvSpPr>
          <p:cNvPr id="5" name="テキスト ボックス 4"/>
          <p:cNvSpPr txBox="1"/>
          <p:nvPr/>
        </p:nvSpPr>
        <p:spPr>
          <a:xfrm>
            <a:off x="804664" y="2326408"/>
            <a:ext cx="6904454" cy="461665"/>
          </a:xfrm>
          <a:prstGeom prst="rect">
            <a:avLst/>
          </a:prstGeom>
          <a:noFill/>
        </p:spPr>
        <p:txBody>
          <a:bodyPr wrap="none" rtlCol="0">
            <a:spAutoFit/>
          </a:bodyPr>
          <a:lstStyle/>
          <a:p>
            <a:r>
              <a:rPr kumimoji="1" lang="ja-JP" altLang="en-US" sz="2400" dirty="0"/>
              <a:t>たどりつくサービスによって</a:t>
            </a:r>
            <a:r>
              <a:rPr lang="ja-JP" altLang="en-US" sz="2400" dirty="0"/>
              <a:t>回答に偏りがある可能性</a:t>
            </a:r>
            <a:endParaRPr kumimoji="1" lang="ja-JP" altLang="en-US" sz="2400" dirty="0"/>
          </a:p>
        </p:txBody>
      </p:sp>
      <p:sp>
        <p:nvSpPr>
          <p:cNvPr id="8" name="テキスト ボックス 7"/>
          <p:cNvSpPr txBox="1"/>
          <p:nvPr/>
        </p:nvSpPr>
        <p:spPr>
          <a:xfrm>
            <a:off x="844913" y="2858256"/>
            <a:ext cx="6569427" cy="461665"/>
          </a:xfrm>
          <a:prstGeom prst="rect">
            <a:avLst/>
          </a:prstGeom>
          <a:solidFill>
            <a:schemeClr val="bg1">
              <a:lumMod val="95000"/>
            </a:schemeClr>
          </a:solidFill>
        </p:spPr>
        <p:txBody>
          <a:bodyPr wrap="none" rtlCol="0">
            <a:spAutoFit/>
          </a:bodyPr>
          <a:lstStyle/>
          <a:p>
            <a:r>
              <a:rPr kumimoji="1" lang="ja-JP" altLang="en-US" sz="2400" dirty="0"/>
              <a:t>どのサービスに該当したか質問する必要があった</a:t>
            </a:r>
          </a:p>
        </p:txBody>
      </p:sp>
      <p:pic>
        <p:nvPicPr>
          <p:cNvPr id="14"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8600" y="4044726"/>
            <a:ext cx="576064" cy="576064"/>
          </a:xfrm>
          <a:prstGeom prst="rect">
            <a:avLst/>
          </a:prstGeom>
        </p:spPr>
      </p:pic>
      <p:sp>
        <p:nvSpPr>
          <p:cNvPr id="10" name="テキスト ボックス 9"/>
          <p:cNvSpPr txBox="1"/>
          <p:nvPr/>
        </p:nvSpPr>
        <p:spPr>
          <a:xfrm>
            <a:off x="804664" y="4037775"/>
            <a:ext cx="3264035" cy="584775"/>
          </a:xfrm>
          <a:prstGeom prst="rect">
            <a:avLst/>
          </a:prstGeom>
          <a:noFill/>
        </p:spPr>
        <p:txBody>
          <a:bodyPr wrap="none" rtlCol="0">
            <a:spAutoFit/>
          </a:bodyPr>
          <a:lstStyle/>
          <a:p>
            <a:r>
              <a:rPr kumimoji="1" lang="ja-JP" altLang="en-US" sz="3200" dirty="0"/>
              <a:t>スケジュール管理</a:t>
            </a:r>
          </a:p>
        </p:txBody>
      </p:sp>
      <p:sp>
        <p:nvSpPr>
          <p:cNvPr id="11" name="テキスト ボックス 10"/>
          <p:cNvSpPr txBox="1"/>
          <p:nvPr/>
        </p:nvSpPr>
        <p:spPr>
          <a:xfrm>
            <a:off x="799855" y="4769977"/>
            <a:ext cx="4297971" cy="461665"/>
          </a:xfrm>
          <a:prstGeom prst="rect">
            <a:avLst/>
          </a:prstGeom>
          <a:noFill/>
        </p:spPr>
        <p:txBody>
          <a:bodyPr wrap="none" rtlCol="0">
            <a:spAutoFit/>
          </a:bodyPr>
          <a:lstStyle/>
          <a:p>
            <a:r>
              <a:rPr lang="ja-JP" altLang="en-US" sz="2400" dirty="0"/>
              <a:t>外部の方に問い合わせるときは</a:t>
            </a:r>
            <a:endParaRPr lang="en-US" altLang="ja-JP" sz="2400" dirty="0"/>
          </a:p>
        </p:txBody>
      </p:sp>
      <p:sp>
        <p:nvSpPr>
          <p:cNvPr id="12" name="テキスト ボックス 11"/>
          <p:cNvSpPr txBox="1"/>
          <p:nvPr/>
        </p:nvSpPr>
        <p:spPr>
          <a:xfrm>
            <a:off x="787833" y="5309462"/>
            <a:ext cx="7082388" cy="461665"/>
          </a:xfrm>
          <a:prstGeom prst="rect">
            <a:avLst/>
          </a:prstGeom>
          <a:solidFill>
            <a:schemeClr val="bg1">
              <a:lumMod val="95000"/>
            </a:schemeClr>
          </a:solidFill>
        </p:spPr>
        <p:txBody>
          <a:bodyPr wrap="none" rtlCol="0">
            <a:spAutoFit/>
          </a:bodyPr>
          <a:lstStyle/>
          <a:p>
            <a:r>
              <a:rPr kumimoji="1" lang="ja-JP" altLang="en-US" sz="2400" dirty="0"/>
              <a:t>返信してもらえないことも加味してスケジュールを組む</a:t>
            </a:r>
          </a:p>
        </p:txBody>
      </p:sp>
    </p:spTree>
    <p:extLst>
      <p:ext uri="{BB962C8B-B14F-4D97-AF65-F5344CB8AC3E}">
        <p14:creationId xmlns:p14="http://schemas.microsoft.com/office/powerpoint/2010/main" val="1350419640"/>
      </p:ext>
    </p:extLst>
  </p:cSld>
  <p:clrMapOvr>
    <a:masterClrMapping/>
  </p:clrMapOvr>
  <p:transition spd="slow" advTm="10314"/>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smtClean="0">
                <a:solidFill>
                  <a:prstClr val="white"/>
                </a:solidFill>
              </a:rPr>
              <a:t>中間発表参考文献</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113</a:t>
            </a:fld>
            <a:endParaRPr lang="en-US" altLang="ja-JP"/>
          </a:p>
        </p:txBody>
      </p:sp>
    </p:spTree>
    <p:extLst>
      <p:ext uri="{BB962C8B-B14F-4D97-AF65-F5344CB8AC3E}">
        <p14:creationId xmlns:p14="http://schemas.microsoft.com/office/powerpoint/2010/main" val="3231738113"/>
      </p:ext>
    </p:extLst>
  </p:cSld>
  <p:clrMapOvr>
    <a:masterClrMapping/>
  </p:clrMapOvr>
  <p:transition spd="slow" advTm="5584"/>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参考文献</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114</a:t>
            </a:fld>
            <a:endParaRPr lang="en-US" altLang="ja-JP" dirty="0"/>
          </a:p>
        </p:txBody>
      </p:sp>
      <p:sp>
        <p:nvSpPr>
          <p:cNvPr id="5" name="正方形/長方形 4"/>
          <p:cNvSpPr/>
          <p:nvPr/>
        </p:nvSpPr>
        <p:spPr>
          <a:xfrm>
            <a:off x="0" y="1449000"/>
            <a:ext cx="9252000" cy="4801315"/>
          </a:xfrm>
          <a:prstGeom prst="rect">
            <a:avLst/>
          </a:prstGeom>
        </p:spPr>
        <p:txBody>
          <a:bodyPr wrap="square">
            <a:spAutoFit/>
          </a:bodyPr>
          <a:lstStyle/>
          <a:p>
            <a:r>
              <a:rPr lang="ja-JP" altLang="ja-JP" dirty="0"/>
              <a:t>国土交通省 宅配の再配達の削減に向けた検討の進め方について </a:t>
            </a:r>
            <a:r>
              <a:rPr lang="en-US" altLang="ja-JP" dirty="0"/>
              <a:t>2017/4/19</a:t>
            </a:r>
            <a:r>
              <a:rPr lang="en-US" altLang="ja-JP" u="sng" dirty="0">
                <a:hlinkClick r:id="rId3"/>
              </a:rPr>
              <a:t>http://www.mlit.go.jp/common/001106424.pdf</a:t>
            </a:r>
            <a:endParaRPr lang="ja-JP" altLang="ja-JP" dirty="0"/>
          </a:p>
          <a:p>
            <a:r>
              <a:rPr lang="ja-JP" altLang="ja-JP" dirty="0"/>
              <a:t>国土交通省 宅配の再配達の発生による社会的損失の試算について </a:t>
            </a:r>
            <a:r>
              <a:rPr lang="en-US" altLang="ja-JP" dirty="0"/>
              <a:t>2017/4/20</a:t>
            </a:r>
            <a:endParaRPr lang="ja-JP" altLang="ja-JP" dirty="0"/>
          </a:p>
          <a:p>
            <a:r>
              <a:rPr lang="en-US" altLang="ja-JP" u="sng" dirty="0">
                <a:hlinkClick r:id="rId4"/>
              </a:rPr>
              <a:t>http://www.mlit.go.jp/common/001102289.pdf</a:t>
            </a:r>
            <a:r>
              <a:rPr lang="en-US" altLang="ja-JP" dirty="0"/>
              <a:t> </a:t>
            </a:r>
          </a:p>
          <a:p>
            <a:r>
              <a:rPr lang="en-US" altLang="ja-JP" dirty="0" err="1"/>
              <a:t>SankeiBiz</a:t>
            </a:r>
            <a:r>
              <a:rPr lang="ja-JP" altLang="ja-JP" dirty="0"/>
              <a:t>ヤマト</a:t>
            </a:r>
            <a:r>
              <a:rPr lang="en-US" altLang="ja-JP" dirty="0"/>
              <a:t>,</a:t>
            </a:r>
            <a:r>
              <a:rPr lang="ja-JP" altLang="ja-JP" dirty="0"/>
              <a:t>宅配ロッカー設置を前倒し補助制度活用し普及加速</a:t>
            </a:r>
            <a:r>
              <a:rPr lang="en-US" altLang="ja-JP" dirty="0"/>
              <a:t> 2017/4/28</a:t>
            </a:r>
            <a:endParaRPr lang="ja-JP" altLang="ja-JP" dirty="0"/>
          </a:p>
          <a:p>
            <a:r>
              <a:rPr lang="en-US" altLang="ja-JP" u="sng" dirty="0">
                <a:hlinkClick r:id="rId5"/>
              </a:rPr>
              <a:t>http://www.sankeibiz.jp/business/news/170309/bsd1703090500002-n1.htm</a:t>
            </a:r>
            <a:endParaRPr lang="en-US" altLang="ja-JP" u="sng" dirty="0"/>
          </a:p>
          <a:p>
            <a:r>
              <a:rPr lang="ja-JP" altLang="ja-JP" dirty="0"/>
              <a:t>鈴木良英（</a:t>
            </a:r>
            <a:r>
              <a:rPr lang="en-US" altLang="ja-JP" dirty="0"/>
              <a:t>2016/4/1</a:t>
            </a:r>
            <a:r>
              <a:rPr lang="ja-JP" altLang="ja-JP" dirty="0"/>
              <a:t>）「佐川急便と日立物流 提携で目指す“脱</a:t>
            </a:r>
            <a:r>
              <a:rPr lang="en-US" altLang="ja-JP" dirty="0"/>
              <a:t>B to B”</a:t>
            </a:r>
            <a:r>
              <a:rPr lang="ja-JP" altLang="ja-JP" dirty="0"/>
              <a:t>」，『東洋経済オンライン』</a:t>
            </a:r>
          </a:p>
          <a:p>
            <a:r>
              <a:rPr lang="en-US" altLang="ja-JP" u="sng" dirty="0">
                <a:hlinkClick r:id="rId6"/>
              </a:rPr>
              <a:t>http://toyokeizai.net/articles/-/111854</a:t>
            </a:r>
            <a:endParaRPr lang="en-US" altLang="ja-JP" u="sng" dirty="0"/>
          </a:p>
          <a:p>
            <a:r>
              <a:rPr lang="ja-JP" altLang="ja-JP" dirty="0"/>
              <a:t>松井克明（</a:t>
            </a:r>
            <a:r>
              <a:rPr lang="en-US" altLang="ja-JP" dirty="0"/>
              <a:t>2015/3/4</a:t>
            </a:r>
            <a:r>
              <a:rPr lang="ja-JP" altLang="ja-JP" dirty="0"/>
              <a:t>）「佐川急便は決別 ヤマト運輸を苦しめる「不在票」問題</a:t>
            </a:r>
            <a:r>
              <a:rPr lang="ja-JP" altLang="en-US" dirty="0"/>
              <a:t>，</a:t>
            </a:r>
            <a:r>
              <a:rPr lang="ja-JP" altLang="ja-JP" dirty="0"/>
              <a:t>『</a:t>
            </a:r>
            <a:r>
              <a:rPr lang="en-US" altLang="ja-JP" dirty="0" err="1"/>
              <a:t>livedoorNEWS</a:t>
            </a:r>
            <a:r>
              <a:rPr lang="ja-JP" altLang="ja-JP" dirty="0"/>
              <a:t>』</a:t>
            </a:r>
            <a:endParaRPr lang="en-US" altLang="ja-JP" dirty="0"/>
          </a:p>
          <a:p>
            <a:r>
              <a:rPr lang="en-US" altLang="ja-JP" u="sng" dirty="0">
                <a:hlinkClick r:id="rId7"/>
              </a:rPr>
              <a:t>http://news.livedoor.com/article/detail/9848017/</a:t>
            </a:r>
            <a:endParaRPr lang="en-US" altLang="ja-JP" dirty="0"/>
          </a:p>
          <a:p>
            <a:r>
              <a:rPr lang="ja-JP" altLang="ja-JP" dirty="0"/>
              <a:t>国土交通省 宅配の再配達の削減に向けた検討の進め方について </a:t>
            </a:r>
            <a:r>
              <a:rPr lang="en-US" altLang="ja-JP" dirty="0"/>
              <a:t>2017/4/19</a:t>
            </a:r>
            <a:endParaRPr lang="ja-JP" altLang="ja-JP" dirty="0"/>
          </a:p>
          <a:p>
            <a:r>
              <a:rPr lang="en-US" altLang="ja-JP" u="sng" dirty="0">
                <a:hlinkClick r:id="rId3"/>
              </a:rPr>
              <a:t>http://www.mlit.go.jp/common/001106424.pdf</a:t>
            </a:r>
            <a:endParaRPr lang="en-US" altLang="ja-JP" u="sng" dirty="0"/>
          </a:p>
          <a:p>
            <a:r>
              <a:rPr lang="ja-JP" altLang="ja-JP" dirty="0"/>
              <a:t>国土交通省 平成</a:t>
            </a:r>
            <a:r>
              <a:rPr lang="en-US" altLang="ja-JP" dirty="0"/>
              <a:t>27</a:t>
            </a:r>
            <a:r>
              <a:rPr lang="ja-JP" altLang="ja-JP" dirty="0"/>
              <a:t>年度 宅配便等取扱個数の調査及び集計方法</a:t>
            </a:r>
            <a:r>
              <a:rPr lang="en-US" altLang="ja-JP" dirty="0"/>
              <a:t> 2017/05/05</a:t>
            </a:r>
          </a:p>
          <a:p>
            <a:r>
              <a:rPr lang="en-US" altLang="ja-JP" u="sng" dirty="0">
                <a:hlinkClick r:id="rId8"/>
              </a:rPr>
              <a:t>http://www.mlit.go.jp/common/001139889.pdf</a:t>
            </a:r>
            <a:endParaRPr lang="en-US" altLang="ja-JP" u="sng" dirty="0"/>
          </a:p>
          <a:p>
            <a:r>
              <a:rPr lang="ja-JP" altLang="ja-JP" dirty="0"/>
              <a:t>ヤマト運輸 </a:t>
            </a:r>
            <a:r>
              <a:rPr lang="en-US" altLang="ja-JP" dirty="0"/>
              <a:t>HP </a:t>
            </a:r>
            <a:r>
              <a:rPr lang="ja-JP" altLang="ja-JP" dirty="0"/>
              <a:t>個人のお客様</a:t>
            </a:r>
            <a:r>
              <a:rPr lang="en-US" altLang="ja-JP" dirty="0"/>
              <a:t> 2017/05/09</a:t>
            </a:r>
            <a:endParaRPr lang="ja-JP" altLang="ja-JP" dirty="0"/>
          </a:p>
          <a:p>
            <a:r>
              <a:rPr lang="en-US" altLang="ja-JP" u="sng" dirty="0">
                <a:hlinkClick r:id="rId9"/>
              </a:rPr>
              <a:t>http://www.kuronekoyamato.co.jp/ytc/customer/</a:t>
            </a:r>
            <a:endParaRPr lang="ja-JP" altLang="ja-JP" dirty="0"/>
          </a:p>
        </p:txBody>
      </p:sp>
    </p:spTree>
    <p:extLst>
      <p:ext uri="{BB962C8B-B14F-4D97-AF65-F5344CB8AC3E}">
        <p14:creationId xmlns:p14="http://schemas.microsoft.com/office/powerpoint/2010/main" val="3323296746"/>
      </p:ext>
    </p:extLst>
  </p:cSld>
  <p:clrMapOvr>
    <a:masterClrMapping/>
  </p:clrMapOvr>
  <p:transition spd="slow" advTm="854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4584" y="-3068"/>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sp>
        <p:nvSpPr>
          <p:cNvPr id="276483" name="Rectangle 5"/>
          <p:cNvSpPr>
            <a:spLocks noGrp="1" noChangeArrowheads="1"/>
          </p:cNvSpPr>
          <p:nvPr>
            <p:ph type="title"/>
          </p:nvPr>
        </p:nvSpPr>
        <p:spPr>
          <a:xfrm>
            <a:off x="611188" y="2636838"/>
            <a:ext cx="8229600" cy="922337"/>
          </a:xfrm>
        </p:spPr>
        <p:txBody>
          <a:bodyPr/>
          <a:lstStyle/>
          <a:p>
            <a:pPr eaLnBrk="1" hangingPunct="1"/>
            <a:r>
              <a:rPr lang="ja-JP" altLang="en-US" sz="4800" dirty="0">
                <a:solidFill>
                  <a:schemeClr val="bg1"/>
                </a:solidFill>
              </a:rPr>
              <a:t>実習の流れ</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0B5743-2D09-4AA1-BBF9-497DE4DE14F7}"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pic>
        <p:nvPicPr>
          <p:cNvPr id="6" name="グラフィックス 5" descr="自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85845" y="5980423"/>
            <a:ext cx="709274" cy="709274"/>
          </a:xfrm>
          <a:prstGeom prst="rect">
            <a:avLst/>
          </a:prstGeom>
        </p:spPr>
      </p:pic>
      <p:pic>
        <p:nvPicPr>
          <p:cNvPr id="12" name="グラフィックス 11"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094045" y="5820582"/>
            <a:ext cx="1018796" cy="1071536"/>
          </a:xfrm>
          <a:prstGeom prst="rect">
            <a:avLst/>
          </a:prstGeom>
        </p:spPr>
      </p:pic>
      <p:pic>
        <p:nvPicPr>
          <p:cNvPr id="2" name="図 1"/>
          <p:cNvPicPr>
            <a:picLocks noChangeAspect="1"/>
          </p:cNvPicPr>
          <p:nvPr/>
        </p:nvPicPr>
        <p:blipFill>
          <a:blip r:embed="rId7"/>
          <a:stretch>
            <a:fillRect/>
          </a:stretch>
        </p:blipFill>
        <p:spPr>
          <a:xfrm>
            <a:off x="6938611" y="6129207"/>
            <a:ext cx="585267" cy="585267"/>
          </a:xfrm>
          <a:prstGeom prst="rect">
            <a:avLst/>
          </a:prstGeom>
        </p:spPr>
      </p:pic>
      <p:pic>
        <p:nvPicPr>
          <p:cNvPr id="3" name="図 2"/>
          <p:cNvPicPr>
            <a:picLocks noChangeAspect="1"/>
          </p:cNvPicPr>
          <p:nvPr/>
        </p:nvPicPr>
        <p:blipFill>
          <a:blip r:embed="rId7"/>
          <a:stretch>
            <a:fillRect/>
          </a:stretch>
        </p:blipFill>
        <p:spPr>
          <a:xfrm>
            <a:off x="3714561" y="6109956"/>
            <a:ext cx="585267" cy="585267"/>
          </a:xfrm>
          <a:prstGeom prst="rect">
            <a:avLst/>
          </a:prstGeom>
        </p:spPr>
      </p:pic>
      <p:sp>
        <p:nvSpPr>
          <p:cNvPr id="4" name="テキスト ボックス 3"/>
          <p:cNvSpPr txBox="1"/>
          <p:nvPr/>
        </p:nvSpPr>
        <p:spPr>
          <a:xfrm>
            <a:off x="575669" y="5733861"/>
            <a:ext cx="11160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背景・目的</a:t>
            </a:r>
          </a:p>
        </p:txBody>
      </p:sp>
      <p:sp>
        <p:nvSpPr>
          <p:cNvPr id="7" name="テキスト ボックス 6"/>
          <p:cNvSpPr txBox="1"/>
          <p:nvPr/>
        </p:nvSpPr>
        <p:spPr>
          <a:xfrm>
            <a:off x="1800772" y="5380493"/>
            <a:ext cx="147508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実習の流れ</a:t>
            </a:r>
          </a:p>
        </p:txBody>
      </p:sp>
      <p:sp>
        <p:nvSpPr>
          <p:cNvPr id="9" name="テキスト ボックス 8"/>
          <p:cNvSpPr txBox="1"/>
          <p:nvPr/>
        </p:nvSpPr>
        <p:spPr>
          <a:xfrm>
            <a:off x="6820810" y="5733861"/>
            <a:ext cx="79701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まとめ</a:t>
            </a:r>
          </a:p>
        </p:txBody>
      </p:sp>
      <p:sp>
        <p:nvSpPr>
          <p:cNvPr id="10" name="テキスト ボックス 9"/>
          <p:cNvSpPr txBox="1"/>
          <p:nvPr/>
        </p:nvSpPr>
        <p:spPr>
          <a:xfrm>
            <a:off x="7781660" y="5675774"/>
            <a:ext cx="10278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おわりに</a:t>
            </a:r>
          </a:p>
        </p:txBody>
      </p:sp>
      <p:pic>
        <p:nvPicPr>
          <p:cNvPr id="21" name="図 20"/>
          <p:cNvPicPr>
            <a:picLocks noChangeAspect="1"/>
          </p:cNvPicPr>
          <p:nvPr/>
        </p:nvPicPr>
        <p:blipFill>
          <a:blip r:embed="rId7"/>
          <a:stretch>
            <a:fillRect/>
          </a:stretch>
        </p:blipFill>
        <p:spPr>
          <a:xfrm>
            <a:off x="4813438" y="6113828"/>
            <a:ext cx="585267" cy="585267"/>
          </a:xfrm>
          <a:prstGeom prst="rect">
            <a:avLst/>
          </a:prstGeom>
        </p:spPr>
      </p:pic>
      <p:pic>
        <p:nvPicPr>
          <p:cNvPr id="23" name="図 22"/>
          <p:cNvPicPr>
            <a:picLocks noChangeAspect="1"/>
          </p:cNvPicPr>
          <p:nvPr/>
        </p:nvPicPr>
        <p:blipFill>
          <a:blip r:embed="rId7"/>
          <a:stretch>
            <a:fillRect/>
          </a:stretch>
        </p:blipFill>
        <p:spPr>
          <a:xfrm>
            <a:off x="5886771" y="6127607"/>
            <a:ext cx="585267" cy="585267"/>
          </a:xfrm>
          <a:prstGeom prst="rect">
            <a:avLst/>
          </a:prstGeom>
        </p:spPr>
      </p:pic>
      <p:sp>
        <p:nvSpPr>
          <p:cNvPr id="8" name="テキスト ボックス 7">
            <a:extLst>
              <a:ext uri="{FF2B5EF4-FFF2-40B4-BE49-F238E27FC236}">
                <a16:creationId xmlns:a16="http://schemas.microsoft.com/office/drawing/2014/main" xmlns="" id="{A72F6821-8FFE-4F20-8D64-9334ED6C7AF9}"/>
              </a:ext>
            </a:extLst>
          </p:cNvPr>
          <p:cNvSpPr txBox="1"/>
          <p:nvPr/>
        </p:nvSpPr>
        <p:spPr>
          <a:xfrm>
            <a:off x="3491880" y="5740624"/>
            <a:ext cx="110799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実態調査</a:t>
            </a:r>
          </a:p>
        </p:txBody>
      </p:sp>
      <p:pic>
        <p:nvPicPr>
          <p:cNvPr id="11" name="図 10">
            <a:extLst>
              <a:ext uri="{FF2B5EF4-FFF2-40B4-BE49-F238E27FC236}">
                <a16:creationId xmlns:a16="http://schemas.microsoft.com/office/drawing/2014/main" xmlns="" id="{CB604EC5-8ED2-4CFE-872B-7C60A3614C10}"/>
              </a:ext>
            </a:extLst>
          </p:cNvPr>
          <p:cNvPicPr>
            <a:picLocks noChangeAspect="1"/>
          </p:cNvPicPr>
          <p:nvPr/>
        </p:nvPicPr>
        <p:blipFill>
          <a:blip r:embed="rId8"/>
          <a:stretch>
            <a:fillRect/>
          </a:stretch>
        </p:blipFill>
        <p:spPr>
          <a:xfrm>
            <a:off x="821859" y="6090354"/>
            <a:ext cx="585267" cy="585267"/>
          </a:xfrm>
          <a:prstGeom prst="rect">
            <a:avLst/>
          </a:prstGeom>
        </p:spPr>
      </p:pic>
      <p:sp>
        <p:nvSpPr>
          <p:cNvPr id="25" name="テキスト ボックス 24"/>
          <p:cNvSpPr txBox="1"/>
          <p:nvPr/>
        </p:nvSpPr>
        <p:spPr>
          <a:xfrm>
            <a:off x="4716016" y="5549682"/>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a:solidFill>
                  <a:prstClr val="white"/>
                </a:solidFill>
              </a:rPr>
              <a:t>心理的</a:t>
            </a:r>
            <a:endParaRPr lang="en-US" altLang="ja-JP" b="1" noProof="0"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28" name="テキスト ボックス 27"/>
          <p:cNvSpPr txBox="1"/>
          <p:nvPr/>
        </p:nvSpPr>
        <p:spPr>
          <a:xfrm>
            <a:off x="5778259" y="5549681"/>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a:solidFill>
                  <a:prstClr val="white"/>
                </a:solidFill>
              </a:rPr>
              <a:t>構造的</a:t>
            </a:r>
            <a:endParaRPr lang="en-US" altLang="ja-JP" b="1" noProof="0"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88587044"/>
      </p:ext>
    </p:extLst>
  </p:cSld>
  <p:clrMapOvr>
    <a:masterClrMapping/>
  </p:clrMapOvr>
  <p:transition spd="slow" advTm="5584"/>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680783" y="1347565"/>
            <a:ext cx="6238877" cy="5238707"/>
            <a:chOff x="1680783" y="1347565"/>
            <a:chExt cx="6238877" cy="5238707"/>
          </a:xfrm>
        </p:grpSpPr>
        <p:grpSp>
          <p:nvGrpSpPr>
            <p:cNvPr id="2" name="グループ化 1"/>
            <p:cNvGrpSpPr/>
            <p:nvPr/>
          </p:nvGrpSpPr>
          <p:grpSpPr>
            <a:xfrm>
              <a:off x="1680783" y="1347565"/>
              <a:ext cx="6238877" cy="5238707"/>
              <a:chOff x="1680783" y="1347565"/>
              <a:chExt cx="6238877" cy="5238707"/>
            </a:xfrm>
          </p:grpSpPr>
          <p:sp>
            <p:nvSpPr>
              <p:cNvPr id="7" name="正方形/長方形 6"/>
              <p:cNvSpPr/>
              <p:nvPr/>
            </p:nvSpPr>
            <p:spPr>
              <a:xfrm>
                <a:off x="3221414" y="2038773"/>
                <a:ext cx="2062994" cy="3871520"/>
              </a:xfrm>
              <a:prstGeom prst="rect">
                <a:avLst/>
              </a:prstGeom>
              <a:solidFill>
                <a:srgbClr val="99CC00"/>
              </a:solidFill>
              <a:ln>
                <a:solidFill>
                  <a:srgbClr val="99CC00"/>
                </a:solid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a:p>
            </p:txBody>
          </p:sp>
          <p:sp>
            <p:nvSpPr>
              <p:cNvPr id="8" name="正方形/長方形 7"/>
              <p:cNvSpPr/>
              <p:nvPr/>
            </p:nvSpPr>
            <p:spPr>
              <a:xfrm>
                <a:off x="5376467" y="2038773"/>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p>
            </p:txBody>
          </p:sp>
          <p:cxnSp>
            <p:nvCxnSpPr>
              <p:cNvPr id="9" name="直線コネクタ 8"/>
              <p:cNvCxnSpPr/>
              <p:nvPr/>
            </p:nvCxnSpPr>
            <p:spPr>
              <a:xfrm>
                <a:off x="1680785" y="5704819"/>
                <a:ext cx="6238875"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1680785" y="4561338"/>
                <a:ext cx="6238875"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1680785" y="3334826"/>
                <a:ext cx="6238875"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a:off x="1680785" y="2157189"/>
                <a:ext cx="6238875"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1680783" y="1347566"/>
                <a:ext cx="1415772" cy="461665"/>
              </a:xfrm>
              <a:prstGeom prst="rect">
                <a:avLst/>
              </a:prstGeom>
              <a:noFill/>
              <a:effectLst/>
            </p:spPr>
            <p:txBody>
              <a:bodyPr wrap="none" rtlCol="0">
                <a:spAutoFit/>
              </a:bodyPr>
              <a:lstStyle/>
              <a:p>
                <a:r>
                  <a:rPr lang="ja-JP" altLang="en-US" sz="2400" dirty="0"/>
                  <a:t>現状把握</a:t>
                </a:r>
              </a:p>
            </p:txBody>
          </p:sp>
          <p:sp>
            <p:nvSpPr>
              <p:cNvPr id="14" name="テキスト ボックス 13"/>
              <p:cNvSpPr txBox="1"/>
              <p:nvPr/>
            </p:nvSpPr>
            <p:spPr>
              <a:xfrm>
                <a:off x="1680783" y="2500091"/>
                <a:ext cx="1415772" cy="461665"/>
              </a:xfrm>
              <a:prstGeom prst="rect">
                <a:avLst/>
              </a:prstGeom>
              <a:noFill/>
              <a:effectLst/>
            </p:spPr>
            <p:txBody>
              <a:bodyPr wrap="none" rtlCol="0">
                <a:spAutoFit/>
              </a:bodyPr>
              <a:lstStyle/>
              <a:p>
                <a:r>
                  <a:rPr lang="ja-JP" altLang="en-US" sz="2400" dirty="0"/>
                  <a:t>実態調査</a:t>
                </a:r>
              </a:p>
            </p:txBody>
          </p:sp>
          <p:sp>
            <p:nvSpPr>
              <p:cNvPr id="15" name="テキスト ボックス 14"/>
              <p:cNvSpPr txBox="1"/>
              <p:nvPr/>
            </p:nvSpPr>
            <p:spPr>
              <a:xfrm>
                <a:off x="1680785" y="3753215"/>
                <a:ext cx="1569660" cy="461665"/>
              </a:xfrm>
              <a:prstGeom prst="rect">
                <a:avLst/>
              </a:prstGeom>
              <a:noFill/>
              <a:effectLst/>
            </p:spPr>
            <p:txBody>
              <a:bodyPr wrap="none" rtlCol="0">
                <a:spAutoFit/>
              </a:bodyPr>
              <a:lstStyle/>
              <a:p>
                <a:r>
                  <a:rPr lang="ja-JP" altLang="en-US" sz="2400" dirty="0" smtClean="0"/>
                  <a:t>実験・調査</a:t>
                </a:r>
                <a:endParaRPr lang="en-US" altLang="ja-JP" sz="2400" dirty="0" smtClean="0"/>
              </a:p>
            </p:txBody>
          </p:sp>
          <p:sp>
            <p:nvSpPr>
              <p:cNvPr id="16" name="テキスト ボックス 15"/>
              <p:cNvSpPr txBox="1"/>
              <p:nvPr/>
            </p:nvSpPr>
            <p:spPr>
              <a:xfrm>
                <a:off x="1680785" y="4850053"/>
                <a:ext cx="800219" cy="461665"/>
              </a:xfrm>
              <a:prstGeom prst="rect">
                <a:avLst/>
              </a:prstGeom>
              <a:noFill/>
              <a:effectLst/>
            </p:spPr>
            <p:txBody>
              <a:bodyPr wrap="none" rtlCol="0">
                <a:spAutoFit/>
              </a:bodyPr>
              <a:lstStyle/>
              <a:p>
                <a:r>
                  <a:rPr lang="ja-JP" altLang="en-US" sz="2400" dirty="0"/>
                  <a:t>評価</a:t>
                </a:r>
              </a:p>
            </p:txBody>
          </p:sp>
          <p:sp>
            <p:nvSpPr>
              <p:cNvPr id="17" name="角丸四角形 16"/>
              <p:cNvSpPr/>
              <p:nvPr/>
            </p:nvSpPr>
            <p:spPr>
              <a:xfrm>
                <a:off x="3379408" y="1347565"/>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t>既存研究レビュー</a:t>
                </a:r>
              </a:p>
            </p:txBody>
          </p:sp>
          <p:sp>
            <p:nvSpPr>
              <p:cNvPr id="18" name="角丸四角形 17"/>
              <p:cNvSpPr/>
              <p:nvPr/>
            </p:nvSpPr>
            <p:spPr>
              <a:xfrm>
                <a:off x="3422899" y="6124607"/>
                <a:ext cx="3810000" cy="461665"/>
              </a:xfrm>
              <a:prstGeom prst="roundRect">
                <a:avLst/>
              </a:prstGeom>
              <a:solidFill>
                <a:srgbClr val="FFFFFF"/>
              </a:solid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t>考察・まとめ</a:t>
                </a:r>
              </a:p>
            </p:txBody>
          </p:sp>
          <p:sp>
            <p:nvSpPr>
              <p:cNvPr id="36" name="正方形/長方形 35"/>
              <p:cNvSpPr/>
              <p:nvPr/>
            </p:nvSpPr>
            <p:spPr>
              <a:xfrm>
                <a:off x="2481004" y="1868460"/>
                <a:ext cx="1397483" cy="342918"/>
              </a:xfrm>
              <a:prstGeom prst="rect">
                <a:avLst/>
              </a:prstGeom>
              <a:solidFill>
                <a:srgbClr val="99CC00"/>
              </a:solidFill>
              <a:ln>
                <a:solidFill>
                  <a:srgbClr val="99CC00"/>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dirty="0" smtClean="0"/>
                  <a:t>心理的方略</a:t>
                </a:r>
                <a:endParaRPr lang="ja-JP" altLang="en-US" dirty="0"/>
              </a:p>
            </p:txBody>
          </p:sp>
          <p:sp>
            <p:nvSpPr>
              <p:cNvPr id="43" name="角丸四角形 42"/>
              <p:cNvSpPr/>
              <p:nvPr/>
            </p:nvSpPr>
            <p:spPr>
              <a:xfrm>
                <a:off x="3270207" y="4803134"/>
                <a:ext cx="1965408" cy="761999"/>
              </a:xfrm>
              <a:prstGeom prst="round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dirty="0"/>
                  <a:t> </a:t>
                </a:r>
                <a:r>
                  <a:rPr lang="ja-JP" altLang="en-US" dirty="0"/>
                  <a:t>実験</a:t>
                </a:r>
                <a:endParaRPr lang="en-US" altLang="ja-JP" dirty="0"/>
              </a:p>
              <a:p>
                <a:pPr algn="ctr"/>
                <a:r>
                  <a:rPr lang="ja-JP" altLang="en-US" sz="1200" dirty="0"/>
                  <a:t>筑波大学生</a:t>
                </a:r>
                <a:endParaRPr lang="en-US" altLang="ja-JP" sz="1200" dirty="0"/>
              </a:p>
              <a:p>
                <a:pPr algn="ctr"/>
                <a:r>
                  <a:rPr lang="ja-JP" altLang="en-US" sz="1200" dirty="0"/>
                  <a:t>コミュニケーションツール実験</a:t>
                </a:r>
              </a:p>
            </p:txBody>
          </p:sp>
          <p:sp>
            <p:nvSpPr>
              <p:cNvPr id="29" name="角丸四角形 28"/>
              <p:cNvSpPr/>
              <p:nvPr/>
            </p:nvSpPr>
            <p:spPr>
              <a:xfrm>
                <a:off x="5421040" y="4803134"/>
                <a:ext cx="1965408" cy="761999"/>
              </a:xfrm>
              <a:prstGeom prst="round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lvl="0" algn="ctr"/>
                <a:r>
                  <a:rPr lang="ja-JP" altLang="en-US" dirty="0">
                    <a:solidFill>
                      <a:prstClr val="black"/>
                    </a:solidFill>
                  </a:rPr>
                  <a:t>報告</a:t>
                </a:r>
                <a:endParaRPr lang="en-US" altLang="ja-JP" dirty="0">
                  <a:solidFill>
                    <a:prstClr val="black"/>
                  </a:solidFill>
                </a:endParaRPr>
              </a:p>
              <a:p>
                <a:pPr lvl="0" algn="ctr"/>
                <a:r>
                  <a:rPr lang="ja-JP" altLang="en-US" sz="1100" dirty="0">
                    <a:solidFill>
                      <a:prstClr val="black"/>
                    </a:solidFill>
                  </a:rPr>
                  <a:t>ヤマト運輸本社・ 筑波大学</a:t>
                </a:r>
                <a:r>
                  <a:rPr lang="en-US" altLang="ja-JP" sz="1100" dirty="0" err="1">
                    <a:solidFill>
                      <a:prstClr val="black"/>
                    </a:solidFill>
                  </a:rPr>
                  <a:t>Packcity</a:t>
                </a:r>
                <a:r>
                  <a:rPr lang="en-US" altLang="ja-JP" sz="1100" dirty="0">
                    <a:solidFill>
                      <a:prstClr val="black"/>
                    </a:solidFill>
                  </a:rPr>
                  <a:t> Japan</a:t>
                </a:r>
              </a:p>
            </p:txBody>
          </p:sp>
          <p:sp>
            <p:nvSpPr>
              <p:cNvPr id="30" name="角丸四角形 29"/>
              <p:cNvSpPr/>
              <p:nvPr/>
            </p:nvSpPr>
            <p:spPr>
              <a:xfrm>
                <a:off x="5421040" y="3593868"/>
                <a:ext cx="1965408" cy="761999"/>
              </a:xfrm>
              <a:prstGeom prst="round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lvl="0" algn="ctr"/>
                <a:r>
                  <a:rPr lang="ja-JP" altLang="en-US" dirty="0">
                    <a:solidFill>
                      <a:prstClr val="black"/>
                    </a:solidFill>
                    <a:latin typeface="+mj-ea"/>
                    <a:ea typeface="+mj-ea"/>
                  </a:rPr>
                  <a:t>宅配ロッカー</a:t>
                </a:r>
                <a:endParaRPr lang="en-US" altLang="ja-JP" dirty="0">
                  <a:solidFill>
                    <a:prstClr val="black"/>
                  </a:solidFill>
                  <a:latin typeface="+mj-ea"/>
                  <a:ea typeface="+mj-ea"/>
                </a:endParaRPr>
              </a:p>
              <a:p>
                <a:pPr lvl="0" algn="ctr"/>
                <a:r>
                  <a:rPr lang="ja-JP" altLang="en-US" sz="1100" dirty="0">
                    <a:solidFill>
                      <a:prstClr val="black"/>
                    </a:solidFill>
                  </a:rPr>
                  <a:t>設置可能性</a:t>
                </a:r>
                <a:endParaRPr lang="en-US" altLang="ja-JP" sz="1100" dirty="0">
                  <a:solidFill>
                    <a:prstClr val="black"/>
                  </a:solidFill>
                </a:endParaRPr>
              </a:p>
            </p:txBody>
          </p:sp>
          <p:sp>
            <p:nvSpPr>
              <p:cNvPr id="31" name="角丸四角形 30"/>
              <p:cNvSpPr/>
              <p:nvPr/>
            </p:nvSpPr>
            <p:spPr>
              <a:xfrm>
                <a:off x="3270206" y="3593868"/>
                <a:ext cx="1965408" cy="761999"/>
              </a:xfrm>
              <a:prstGeom prst="round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lvl="0" algn="ctr"/>
                <a:r>
                  <a:rPr lang="ja-JP" altLang="en-US" dirty="0">
                    <a:solidFill>
                      <a:prstClr val="black"/>
                    </a:solidFill>
                  </a:rPr>
                  <a:t>コミュニケーション</a:t>
                </a:r>
                <a:endParaRPr lang="en-US" altLang="ja-JP" dirty="0">
                  <a:solidFill>
                    <a:prstClr val="black"/>
                  </a:solidFill>
                </a:endParaRPr>
              </a:p>
              <a:p>
                <a:pPr lvl="0" algn="ctr"/>
                <a:r>
                  <a:rPr lang="ja-JP" altLang="en-US" dirty="0">
                    <a:solidFill>
                      <a:prstClr val="black"/>
                    </a:solidFill>
                  </a:rPr>
                  <a:t>　　ツール</a:t>
                </a:r>
                <a:r>
                  <a:rPr lang="ja-JP" altLang="en-US" sz="1200" dirty="0">
                    <a:solidFill>
                      <a:prstClr val="black"/>
                    </a:solidFill>
                  </a:rPr>
                  <a:t>作成</a:t>
                </a:r>
                <a:endParaRPr lang="en-US" altLang="ja-JP" sz="1600" dirty="0">
                  <a:solidFill>
                    <a:prstClr val="black"/>
                  </a:solidFill>
                </a:endParaRPr>
              </a:p>
            </p:txBody>
          </p:sp>
          <p:sp>
            <p:nvSpPr>
              <p:cNvPr id="32" name="角丸四角形 31"/>
              <p:cNvSpPr/>
              <p:nvPr/>
            </p:nvSpPr>
            <p:spPr>
              <a:xfrm>
                <a:off x="3270206" y="2382089"/>
                <a:ext cx="1965408" cy="761999"/>
              </a:xfrm>
              <a:prstGeom prst="round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lvl="0" algn="ctr"/>
                <a:r>
                  <a:rPr lang="en-US" altLang="ja-JP" dirty="0">
                    <a:solidFill>
                      <a:prstClr val="black"/>
                    </a:solidFill>
                  </a:rPr>
                  <a:t> </a:t>
                </a:r>
                <a:r>
                  <a:rPr lang="ja-JP" altLang="en-US" dirty="0" smtClean="0">
                    <a:solidFill>
                      <a:prstClr val="black"/>
                    </a:solidFill>
                  </a:rPr>
                  <a:t>アンケート</a:t>
                </a:r>
                <a:endParaRPr lang="en-US" altLang="ja-JP" dirty="0">
                  <a:solidFill>
                    <a:prstClr val="black"/>
                  </a:solidFill>
                </a:endParaRPr>
              </a:p>
              <a:p>
                <a:pPr lvl="0" algn="ctr"/>
                <a:r>
                  <a:rPr lang="ja-JP" altLang="en-US" sz="1200" dirty="0">
                    <a:solidFill>
                      <a:prstClr val="black"/>
                    </a:solidFill>
                  </a:rPr>
                  <a:t>筑波大学生</a:t>
                </a:r>
                <a:endParaRPr lang="en-US" altLang="ja-JP" sz="1100" dirty="0">
                  <a:solidFill>
                    <a:prstClr val="black"/>
                  </a:solidFill>
                </a:endParaRPr>
              </a:p>
            </p:txBody>
          </p:sp>
          <p:cxnSp>
            <p:nvCxnSpPr>
              <p:cNvPr id="3" name="直線矢印コネクタ 2"/>
              <p:cNvCxnSpPr/>
              <p:nvPr/>
            </p:nvCxnSpPr>
            <p:spPr>
              <a:xfrm>
                <a:off x="5290016" y="1836342"/>
                <a:ext cx="1113729" cy="545747"/>
              </a:xfrm>
              <a:prstGeom prst="straightConnector1">
                <a:avLst/>
              </a:prstGeom>
              <a:ln w="76200">
                <a:tailEnd type="stealth" w="med" len="med"/>
              </a:ln>
            </p:spPr>
            <p:style>
              <a:lnRef idx="1">
                <a:schemeClr val="dk1"/>
              </a:lnRef>
              <a:fillRef idx="0">
                <a:schemeClr val="dk1"/>
              </a:fillRef>
              <a:effectRef idx="0">
                <a:schemeClr val="dk1"/>
              </a:effectRef>
              <a:fontRef idx="minor">
                <a:schemeClr val="tx1"/>
              </a:fontRef>
            </p:style>
          </p:cxnSp>
          <p:cxnSp>
            <p:nvCxnSpPr>
              <p:cNvPr id="6" name="直線矢印コネクタ 5"/>
              <p:cNvCxnSpPr/>
              <p:nvPr/>
            </p:nvCxnSpPr>
            <p:spPr>
              <a:xfrm flipH="1">
                <a:off x="4248692" y="1839224"/>
                <a:ext cx="1084508" cy="539983"/>
              </a:xfrm>
              <a:prstGeom prst="straightConnector1">
                <a:avLst/>
              </a:prstGeom>
              <a:ln w="76200">
                <a:tailEnd type="stealth" w="med" len="med"/>
              </a:ln>
            </p:spPr>
            <p:style>
              <a:lnRef idx="1">
                <a:schemeClr val="dk1"/>
              </a:lnRef>
              <a:fillRef idx="0">
                <a:schemeClr val="dk1"/>
              </a:fillRef>
              <a:effectRef idx="0">
                <a:schemeClr val="dk1"/>
              </a:effectRef>
              <a:fontRef idx="minor">
                <a:schemeClr val="tx1"/>
              </a:fontRef>
            </p:style>
          </p:cxnSp>
          <p:cxnSp>
            <p:nvCxnSpPr>
              <p:cNvPr id="20" name="直線矢印コネクタ 19"/>
              <p:cNvCxnSpPr>
                <a:endCxn id="30" idx="0"/>
              </p:cNvCxnSpPr>
              <p:nvPr/>
            </p:nvCxnSpPr>
            <p:spPr>
              <a:xfrm>
                <a:off x="6403744" y="3144087"/>
                <a:ext cx="0" cy="449780"/>
              </a:xfrm>
              <a:prstGeom prst="straightConnector1">
                <a:avLst/>
              </a:prstGeom>
              <a:ln w="762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4914461" y="3175965"/>
                <a:ext cx="825149" cy="417903"/>
              </a:xfrm>
              <a:prstGeom prst="straightConnector1">
                <a:avLst/>
              </a:prstGeom>
              <a:ln w="76200">
                <a:headEnd type="none"/>
                <a:tailEnd type="stealth" w="med" len="med"/>
              </a:ln>
            </p:spPr>
            <p:style>
              <a:lnRef idx="1">
                <a:schemeClr val="dk1"/>
              </a:lnRef>
              <a:fillRef idx="0">
                <a:schemeClr val="dk1"/>
              </a:fillRef>
              <a:effectRef idx="0">
                <a:schemeClr val="dk1"/>
              </a:effectRef>
              <a:fontRef idx="minor">
                <a:schemeClr val="tx1"/>
              </a:fontRef>
            </p:style>
          </p:cxnSp>
          <p:cxnSp>
            <p:nvCxnSpPr>
              <p:cNvPr id="51" name="直線矢印コネクタ 50"/>
              <p:cNvCxnSpPr>
                <a:endCxn id="29" idx="0"/>
              </p:cNvCxnSpPr>
              <p:nvPr/>
            </p:nvCxnSpPr>
            <p:spPr>
              <a:xfrm>
                <a:off x="6403744" y="4355867"/>
                <a:ext cx="0" cy="447267"/>
              </a:xfrm>
              <a:prstGeom prst="straightConnector1">
                <a:avLst/>
              </a:prstGeom>
              <a:ln w="762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4248692" y="4355867"/>
                <a:ext cx="0" cy="447267"/>
              </a:xfrm>
              <a:prstGeom prst="straightConnector1">
                <a:avLst/>
              </a:prstGeom>
              <a:ln w="762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54" name="下矢印 53"/>
              <p:cNvSpPr/>
              <p:nvPr/>
            </p:nvSpPr>
            <p:spPr>
              <a:xfrm>
                <a:off x="3693417" y="3144087"/>
                <a:ext cx="1128984" cy="449780"/>
              </a:xfrm>
              <a:prstGeom prst="downArrow">
                <a:avLst>
                  <a:gd name="adj1" fmla="val 67853"/>
                  <a:gd name="adj2" fmla="val 61476"/>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tx1"/>
                    </a:solidFill>
                  </a:rPr>
                  <a:t>分析</a:t>
                </a:r>
              </a:p>
            </p:txBody>
          </p:sp>
          <p:sp>
            <p:nvSpPr>
              <p:cNvPr id="60" name="下矢印 59"/>
              <p:cNvSpPr/>
              <p:nvPr/>
            </p:nvSpPr>
            <p:spPr>
              <a:xfrm>
                <a:off x="3684200" y="5616622"/>
                <a:ext cx="1128984" cy="449780"/>
              </a:xfrm>
              <a:prstGeom prst="downArrow">
                <a:avLst>
                  <a:gd name="adj1" fmla="val 67853"/>
                  <a:gd name="adj2" fmla="val 61476"/>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solidFill>
                      <a:schemeClr val="tx1"/>
                    </a:solidFill>
                  </a:rPr>
                  <a:t>分析</a:t>
                </a:r>
              </a:p>
            </p:txBody>
          </p:sp>
          <p:sp>
            <p:nvSpPr>
              <p:cNvPr id="37" name="正方形/長方形 36"/>
              <p:cNvSpPr/>
              <p:nvPr/>
            </p:nvSpPr>
            <p:spPr>
              <a:xfrm>
                <a:off x="6403744" y="1858053"/>
                <a:ext cx="1497724" cy="342550"/>
              </a:xfrm>
              <a:prstGeom prst="rect">
                <a:avLst/>
              </a:prstGeom>
              <a:solidFill>
                <a:srgbClr val="009999"/>
              </a:solidFill>
              <a:ln>
                <a:solidFill>
                  <a:srgbClr val="009999"/>
                </a:solidFill>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dirty="0" smtClean="0"/>
                  <a:t>構造的方略</a:t>
                </a:r>
                <a:endParaRPr lang="ja-JP" altLang="en-US" dirty="0"/>
              </a:p>
            </p:txBody>
          </p:sp>
        </p:grpSp>
        <p:sp>
          <p:nvSpPr>
            <p:cNvPr id="119" name="角丸四角形 118"/>
            <p:cNvSpPr/>
            <p:nvPr/>
          </p:nvSpPr>
          <p:spPr>
            <a:xfrm>
              <a:off x="5421040" y="2381561"/>
              <a:ext cx="1965408" cy="761999"/>
            </a:xfrm>
            <a:prstGeom prst="roundRect">
              <a:avLst/>
            </a:prstGeom>
            <a:solidFill>
              <a:srgbClr val="FFFFFF"/>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lvl="0" algn="ctr"/>
              <a:r>
                <a:rPr lang="ja-JP" altLang="en-US" sz="1600" dirty="0">
                  <a:solidFill>
                    <a:prstClr val="black"/>
                  </a:solidFill>
                </a:rPr>
                <a:t>インタビュー調査</a:t>
              </a:r>
              <a:endParaRPr lang="en-US" altLang="ja-JP" sz="1600" dirty="0">
                <a:solidFill>
                  <a:prstClr val="black"/>
                </a:solidFill>
              </a:endParaRPr>
            </a:p>
          </p:txBody>
        </p:sp>
      </p:grpSp>
      <p:grpSp>
        <p:nvGrpSpPr>
          <p:cNvPr id="278530" name="Group 2"/>
          <p:cNvGrpSpPr>
            <a:grpSpLocks/>
          </p:cNvGrpSpPr>
          <p:nvPr/>
        </p:nvGrpSpPr>
        <p:grpSpPr bwMode="auto">
          <a:xfrm>
            <a:off x="0" y="2"/>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799660" y="-28331"/>
            <a:ext cx="8229600" cy="1143000"/>
          </a:xfrm>
        </p:spPr>
        <p:txBody>
          <a:bodyPr/>
          <a:lstStyle/>
          <a:p>
            <a:pPr eaLnBrk="1" hangingPunct="1"/>
            <a:r>
              <a:rPr lang="ja-JP" altLang="en-US" dirty="0">
                <a:solidFill>
                  <a:schemeClr val="bg1"/>
                </a:solidFill>
              </a:rPr>
              <a:t>実習の流れ</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13</a:t>
            </a:fld>
            <a:endParaRPr lang="en-US" altLang="ja-JP"/>
          </a:p>
        </p:txBody>
      </p:sp>
      <p:sp>
        <p:nvSpPr>
          <p:cNvPr id="278604" name="角丸四角形吹き出し 278603"/>
          <p:cNvSpPr/>
          <p:nvPr/>
        </p:nvSpPr>
        <p:spPr>
          <a:xfrm>
            <a:off x="6300192" y="2081776"/>
            <a:ext cx="2772000" cy="2768278"/>
          </a:xfrm>
          <a:prstGeom prst="wedgeRoundRectCallout">
            <a:avLst>
              <a:gd name="adj1" fmla="val -62262"/>
              <a:gd name="adj2" fmla="val -30245"/>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6515448" y="2129575"/>
            <a:ext cx="3097260" cy="2616101"/>
            <a:chOff x="6543111" y="2246015"/>
            <a:chExt cx="2997694" cy="2616101"/>
          </a:xfrm>
        </p:grpSpPr>
        <p:pic>
          <p:nvPicPr>
            <p:cNvPr id="67" name="図 66"/>
            <p:cNvPicPr>
              <a:picLocks noChangeAspect="1"/>
            </p:cNvPicPr>
            <p:nvPr/>
          </p:nvPicPr>
          <p:blipFill>
            <a:blip r:embed="rId3">
              <a:biLevel thresh="75000"/>
            </a:blip>
            <a:stretch>
              <a:fillRect/>
            </a:stretch>
          </p:blipFill>
          <p:spPr>
            <a:xfrm>
              <a:off x="6563126" y="2279644"/>
              <a:ext cx="341712" cy="436288"/>
            </a:xfrm>
            <a:prstGeom prst="rect">
              <a:avLst/>
            </a:prstGeom>
          </p:spPr>
        </p:pic>
        <p:pic>
          <p:nvPicPr>
            <p:cNvPr id="49" name="図 48"/>
            <p:cNvPicPr>
              <a:picLocks noChangeAspect="1"/>
            </p:cNvPicPr>
            <p:nvPr/>
          </p:nvPicPr>
          <p:blipFill>
            <a:blip r:embed="rId3">
              <a:biLevel thresh="75000"/>
            </a:blip>
            <a:stretch>
              <a:fillRect/>
            </a:stretch>
          </p:blipFill>
          <p:spPr>
            <a:xfrm>
              <a:off x="6567095" y="2688645"/>
              <a:ext cx="358406" cy="436288"/>
            </a:xfrm>
            <a:prstGeom prst="rect">
              <a:avLst/>
            </a:prstGeom>
          </p:spPr>
        </p:pic>
        <p:pic>
          <p:nvPicPr>
            <p:cNvPr id="50" name="図 49"/>
            <p:cNvPicPr>
              <a:picLocks noChangeAspect="1"/>
            </p:cNvPicPr>
            <p:nvPr/>
          </p:nvPicPr>
          <p:blipFill>
            <a:blip r:embed="rId3">
              <a:biLevel thresh="75000"/>
            </a:blip>
            <a:stretch>
              <a:fillRect/>
            </a:stretch>
          </p:blipFill>
          <p:spPr>
            <a:xfrm>
              <a:off x="6571873" y="3524966"/>
              <a:ext cx="358406" cy="436288"/>
            </a:xfrm>
            <a:prstGeom prst="rect">
              <a:avLst/>
            </a:prstGeom>
          </p:spPr>
        </p:pic>
        <p:pic>
          <p:nvPicPr>
            <p:cNvPr id="52" name="図 51"/>
            <p:cNvPicPr>
              <a:picLocks noChangeAspect="1"/>
            </p:cNvPicPr>
            <p:nvPr/>
          </p:nvPicPr>
          <p:blipFill>
            <a:blip r:embed="rId3">
              <a:biLevel thresh="75000"/>
            </a:blip>
            <a:stretch>
              <a:fillRect/>
            </a:stretch>
          </p:blipFill>
          <p:spPr>
            <a:xfrm>
              <a:off x="6543111" y="3107305"/>
              <a:ext cx="358406" cy="436288"/>
            </a:xfrm>
            <a:prstGeom prst="rect">
              <a:avLst/>
            </a:prstGeom>
          </p:spPr>
        </p:pic>
        <p:pic>
          <p:nvPicPr>
            <p:cNvPr id="56" name="図 55"/>
            <p:cNvPicPr>
              <a:picLocks noChangeAspect="1"/>
            </p:cNvPicPr>
            <p:nvPr/>
          </p:nvPicPr>
          <p:blipFill>
            <a:blip r:embed="rId3">
              <a:biLevel thresh="75000"/>
            </a:blip>
            <a:stretch>
              <a:fillRect/>
            </a:stretch>
          </p:blipFill>
          <p:spPr>
            <a:xfrm>
              <a:off x="6563126" y="3930627"/>
              <a:ext cx="358406" cy="451236"/>
            </a:xfrm>
            <a:prstGeom prst="rect">
              <a:avLst/>
            </a:prstGeom>
          </p:spPr>
        </p:pic>
        <p:pic>
          <p:nvPicPr>
            <p:cNvPr id="48" name="図 47"/>
            <p:cNvPicPr>
              <a:picLocks noChangeAspect="1"/>
            </p:cNvPicPr>
            <p:nvPr/>
          </p:nvPicPr>
          <p:blipFill>
            <a:blip r:embed="rId3">
              <a:biLevel thresh="75000"/>
            </a:blip>
            <a:stretch>
              <a:fillRect/>
            </a:stretch>
          </p:blipFill>
          <p:spPr>
            <a:xfrm>
              <a:off x="6543111" y="4368370"/>
              <a:ext cx="358406" cy="436288"/>
            </a:xfrm>
            <a:prstGeom prst="rect">
              <a:avLst/>
            </a:prstGeom>
          </p:spPr>
        </p:pic>
        <p:sp>
          <p:nvSpPr>
            <p:cNvPr id="65" name="テキスト ボックス 64"/>
            <p:cNvSpPr txBox="1"/>
            <p:nvPr/>
          </p:nvSpPr>
          <p:spPr>
            <a:xfrm>
              <a:off x="6908450" y="2246015"/>
              <a:ext cx="2632355" cy="2616101"/>
            </a:xfrm>
            <a:prstGeom prst="rect">
              <a:avLst/>
            </a:prstGeom>
            <a:noFill/>
          </p:spPr>
          <p:txBody>
            <a:bodyPr wrap="square" rtlCol="0">
              <a:spAutoFit/>
            </a:bodyPr>
            <a:lstStyle/>
            <a:p>
              <a:pPr lvl="0"/>
              <a:r>
                <a:rPr lang="ja-JP" altLang="en-US" sz="2800" dirty="0">
                  <a:solidFill>
                    <a:prstClr val="black"/>
                  </a:solidFill>
                </a:rPr>
                <a:t>国土交通省</a:t>
              </a:r>
              <a:endParaRPr lang="en-US" altLang="ja-JP" sz="2800" dirty="0">
                <a:solidFill>
                  <a:prstClr val="black"/>
                </a:solidFill>
              </a:endParaRPr>
            </a:p>
            <a:p>
              <a:r>
                <a:rPr lang="ja-JP" altLang="en-US" sz="2800" dirty="0" smtClean="0"/>
                <a:t>鈴木</a:t>
              </a:r>
              <a:r>
                <a:rPr lang="ja-JP" altLang="en-US" sz="2800" dirty="0"/>
                <a:t>勉先生</a:t>
              </a:r>
            </a:p>
            <a:p>
              <a:r>
                <a:rPr lang="ja-JP" altLang="en-US" sz="2800" dirty="0" smtClean="0"/>
                <a:t>宇都宮</a:t>
              </a:r>
              <a:r>
                <a:rPr lang="ja-JP" altLang="en-US" sz="2800" dirty="0"/>
                <a:t>大学</a:t>
              </a:r>
              <a:endParaRPr lang="en-US" altLang="ja-JP" sz="2800" dirty="0"/>
            </a:p>
            <a:p>
              <a:pPr lvl="0"/>
              <a:r>
                <a:rPr lang="ja-JP" altLang="en-US" sz="2800" dirty="0">
                  <a:solidFill>
                    <a:prstClr val="black"/>
                  </a:solidFill>
                </a:rPr>
                <a:t>筑波</a:t>
              </a:r>
              <a:r>
                <a:rPr lang="ja-JP" altLang="en-US" sz="2800" dirty="0" smtClean="0">
                  <a:solidFill>
                    <a:prstClr val="black"/>
                  </a:solidFill>
                </a:rPr>
                <a:t>大学</a:t>
              </a:r>
              <a:endParaRPr lang="en-US" altLang="ja-JP" sz="2400" dirty="0" smtClean="0"/>
            </a:p>
            <a:p>
              <a:r>
                <a:rPr lang="en-US" altLang="ja-JP" sz="2400" dirty="0" err="1" smtClean="0"/>
                <a:t>Packcity</a:t>
              </a:r>
              <a:r>
                <a:rPr lang="en-US" altLang="ja-JP" sz="2400" dirty="0" smtClean="0"/>
                <a:t> Japan</a:t>
              </a:r>
              <a:endParaRPr lang="en-US" altLang="ja-JP" sz="2400" dirty="0"/>
            </a:p>
            <a:p>
              <a:r>
                <a:rPr lang="ja-JP" altLang="en-US" sz="2800" dirty="0" smtClean="0"/>
                <a:t>ヤマト</a:t>
              </a:r>
              <a:r>
                <a:rPr lang="ja-JP" altLang="en-US" sz="2800" dirty="0"/>
                <a:t>運輸</a:t>
              </a:r>
              <a:endParaRPr lang="en-US" altLang="ja-JP" sz="2800" dirty="0"/>
            </a:p>
          </p:txBody>
        </p:sp>
      </p:grpSp>
    </p:spTree>
    <p:extLst>
      <p:ext uri="{BB962C8B-B14F-4D97-AF65-F5344CB8AC3E}">
        <p14:creationId xmlns:p14="http://schemas.microsoft.com/office/powerpoint/2010/main" val="286719641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2.22222E-6 L -0.18281 -2.22222E-6 " pathEditMode="relative" rAng="0" ptsTypes="AA">
                                      <p:cBhvr>
                                        <p:cTn id="6" dur="500" fill="hold"/>
                                        <p:tgtEl>
                                          <p:spTgt spid="4"/>
                                        </p:tgtEl>
                                        <p:attrNameLst>
                                          <p:attrName>ppt_x</p:attrName>
                                          <p:attrName>ppt_y</p:attrName>
                                        </p:attrNameLst>
                                      </p:cBhvr>
                                      <p:rCtr x="-9149" y="0"/>
                                    </p:animMotion>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27860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6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4584" y="-3068"/>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sp>
        <p:nvSpPr>
          <p:cNvPr id="276483" name="Rectangle 5"/>
          <p:cNvSpPr>
            <a:spLocks noGrp="1" noChangeArrowheads="1"/>
          </p:cNvSpPr>
          <p:nvPr>
            <p:ph type="title"/>
          </p:nvPr>
        </p:nvSpPr>
        <p:spPr>
          <a:xfrm>
            <a:off x="680986" y="2456524"/>
            <a:ext cx="8229600" cy="1440234"/>
          </a:xfrm>
        </p:spPr>
        <p:txBody>
          <a:bodyPr/>
          <a:lstStyle/>
          <a:p>
            <a:pPr eaLnBrk="1" hangingPunct="1"/>
            <a:r>
              <a:rPr lang="ja-JP" altLang="en-US" sz="4000" dirty="0">
                <a:solidFill>
                  <a:schemeClr val="bg1"/>
                </a:solidFill>
              </a:rPr>
              <a:t>実態調査</a:t>
            </a:r>
            <a:r>
              <a:rPr lang="en-US" altLang="ja-JP" sz="4800" dirty="0">
                <a:solidFill>
                  <a:schemeClr val="bg1"/>
                </a:solidFill>
              </a:rPr>
              <a:t/>
            </a:r>
            <a:br>
              <a:rPr lang="en-US" altLang="ja-JP" sz="4800" dirty="0">
                <a:solidFill>
                  <a:schemeClr val="bg1"/>
                </a:solidFill>
              </a:rPr>
            </a:br>
            <a:r>
              <a:rPr lang="ja-JP" altLang="en-US" sz="4800" dirty="0" smtClean="0">
                <a:solidFill>
                  <a:schemeClr val="bg1"/>
                </a:solidFill>
              </a:rPr>
              <a:t>アンケート</a:t>
            </a:r>
            <a:endParaRPr lang="en-US" altLang="ja-JP" sz="6600" dirty="0">
              <a:solidFill>
                <a:schemeClr val="bg1"/>
              </a:solidFill>
            </a:endParaRPr>
          </a:p>
        </p:txBody>
      </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0B5743-2D09-4AA1-BBF9-497DE4DE14F7}"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pic>
        <p:nvPicPr>
          <p:cNvPr id="6" name="グラフィックス 5" descr="自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85845" y="5980423"/>
            <a:ext cx="709274" cy="709274"/>
          </a:xfrm>
          <a:prstGeom prst="rect">
            <a:avLst/>
          </a:prstGeom>
        </p:spPr>
      </p:pic>
      <p:pic>
        <p:nvPicPr>
          <p:cNvPr id="12" name="グラフィックス 11"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05974" y="5874259"/>
            <a:ext cx="967378" cy="1017456"/>
          </a:xfrm>
          <a:prstGeom prst="rect">
            <a:avLst/>
          </a:prstGeom>
        </p:spPr>
      </p:pic>
      <p:pic>
        <p:nvPicPr>
          <p:cNvPr id="2" name="図 1"/>
          <p:cNvPicPr>
            <a:picLocks noChangeAspect="1"/>
          </p:cNvPicPr>
          <p:nvPr/>
        </p:nvPicPr>
        <p:blipFill>
          <a:blip r:embed="rId7"/>
          <a:stretch>
            <a:fillRect/>
          </a:stretch>
        </p:blipFill>
        <p:spPr>
          <a:xfrm>
            <a:off x="6938611" y="6129207"/>
            <a:ext cx="585267" cy="585267"/>
          </a:xfrm>
          <a:prstGeom prst="rect">
            <a:avLst/>
          </a:prstGeom>
        </p:spPr>
      </p:pic>
      <p:pic>
        <p:nvPicPr>
          <p:cNvPr id="3" name="図 2"/>
          <p:cNvPicPr>
            <a:picLocks noChangeAspect="1"/>
          </p:cNvPicPr>
          <p:nvPr/>
        </p:nvPicPr>
        <p:blipFill>
          <a:blip r:embed="rId7"/>
          <a:stretch>
            <a:fillRect/>
          </a:stretch>
        </p:blipFill>
        <p:spPr>
          <a:xfrm>
            <a:off x="9743235" y="4614158"/>
            <a:ext cx="585267" cy="585267"/>
          </a:xfrm>
          <a:prstGeom prst="rect">
            <a:avLst/>
          </a:prstGeom>
        </p:spPr>
      </p:pic>
      <p:sp>
        <p:nvSpPr>
          <p:cNvPr id="4" name="テキスト ボックス 3"/>
          <p:cNvSpPr txBox="1"/>
          <p:nvPr/>
        </p:nvSpPr>
        <p:spPr>
          <a:xfrm>
            <a:off x="509191" y="5733861"/>
            <a:ext cx="11160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背景・目的</a:t>
            </a:r>
          </a:p>
        </p:txBody>
      </p:sp>
      <p:sp>
        <p:nvSpPr>
          <p:cNvPr id="7" name="テキスト ボックス 6"/>
          <p:cNvSpPr txBox="1"/>
          <p:nvPr/>
        </p:nvSpPr>
        <p:spPr>
          <a:xfrm>
            <a:off x="1640980" y="5711846"/>
            <a:ext cx="134684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実習の流れ</a:t>
            </a:r>
          </a:p>
        </p:txBody>
      </p:sp>
      <p:sp>
        <p:nvSpPr>
          <p:cNvPr id="9" name="テキスト ボックス 8"/>
          <p:cNvSpPr txBox="1"/>
          <p:nvPr/>
        </p:nvSpPr>
        <p:spPr>
          <a:xfrm>
            <a:off x="6820810" y="5733861"/>
            <a:ext cx="79701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まとめ</a:t>
            </a:r>
          </a:p>
        </p:txBody>
      </p:sp>
      <p:sp>
        <p:nvSpPr>
          <p:cNvPr id="10" name="テキスト ボックス 9"/>
          <p:cNvSpPr txBox="1"/>
          <p:nvPr/>
        </p:nvSpPr>
        <p:spPr>
          <a:xfrm>
            <a:off x="7678431" y="5691525"/>
            <a:ext cx="10278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おわりに</a:t>
            </a:r>
          </a:p>
        </p:txBody>
      </p:sp>
      <p:pic>
        <p:nvPicPr>
          <p:cNvPr id="21" name="図 20"/>
          <p:cNvPicPr>
            <a:picLocks noChangeAspect="1"/>
          </p:cNvPicPr>
          <p:nvPr/>
        </p:nvPicPr>
        <p:blipFill>
          <a:blip r:embed="rId7"/>
          <a:stretch>
            <a:fillRect/>
          </a:stretch>
        </p:blipFill>
        <p:spPr>
          <a:xfrm>
            <a:off x="4745328" y="6127606"/>
            <a:ext cx="585267" cy="585267"/>
          </a:xfrm>
          <a:prstGeom prst="rect">
            <a:avLst/>
          </a:prstGeom>
        </p:spPr>
      </p:pic>
      <p:pic>
        <p:nvPicPr>
          <p:cNvPr id="23" name="図 22"/>
          <p:cNvPicPr>
            <a:picLocks noChangeAspect="1"/>
          </p:cNvPicPr>
          <p:nvPr/>
        </p:nvPicPr>
        <p:blipFill>
          <a:blip r:embed="rId7"/>
          <a:stretch>
            <a:fillRect/>
          </a:stretch>
        </p:blipFill>
        <p:spPr>
          <a:xfrm>
            <a:off x="5814763" y="6127607"/>
            <a:ext cx="585267" cy="585267"/>
          </a:xfrm>
          <a:prstGeom prst="rect">
            <a:avLst/>
          </a:prstGeom>
        </p:spPr>
      </p:pic>
      <p:sp>
        <p:nvSpPr>
          <p:cNvPr id="8" name="テキスト ボックス 7">
            <a:extLst>
              <a:ext uri="{FF2B5EF4-FFF2-40B4-BE49-F238E27FC236}">
                <a16:creationId xmlns:a16="http://schemas.microsoft.com/office/drawing/2014/main" xmlns="" id="{A72F6821-8FFE-4F20-8D64-9334ED6C7AF9}"/>
              </a:ext>
            </a:extLst>
          </p:cNvPr>
          <p:cNvSpPr txBox="1"/>
          <p:nvPr/>
        </p:nvSpPr>
        <p:spPr>
          <a:xfrm>
            <a:off x="3138976" y="5473330"/>
            <a:ext cx="121700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実態調査</a:t>
            </a:r>
          </a:p>
        </p:txBody>
      </p:sp>
      <p:pic>
        <p:nvPicPr>
          <p:cNvPr id="11" name="図 10">
            <a:extLst>
              <a:ext uri="{FF2B5EF4-FFF2-40B4-BE49-F238E27FC236}">
                <a16:creationId xmlns:a16="http://schemas.microsoft.com/office/drawing/2014/main" xmlns="" id="{CB604EC5-8ED2-4CFE-872B-7C60A3614C10}"/>
              </a:ext>
            </a:extLst>
          </p:cNvPr>
          <p:cNvPicPr>
            <a:picLocks noChangeAspect="1"/>
          </p:cNvPicPr>
          <p:nvPr/>
        </p:nvPicPr>
        <p:blipFill>
          <a:blip r:embed="rId8"/>
          <a:stretch>
            <a:fillRect/>
          </a:stretch>
        </p:blipFill>
        <p:spPr>
          <a:xfrm>
            <a:off x="755381" y="6090354"/>
            <a:ext cx="585267" cy="585267"/>
          </a:xfrm>
          <a:prstGeom prst="rect">
            <a:avLst/>
          </a:prstGeom>
        </p:spPr>
      </p:pic>
      <p:pic>
        <p:nvPicPr>
          <p:cNvPr id="13" name="図 12">
            <a:extLst>
              <a:ext uri="{FF2B5EF4-FFF2-40B4-BE49-F238E27FC236}">
                <a16:creationId xmlns:a16="http://schemas.microsoft.com/office/drawing/2014/main" xmlns="" id="{F8409ED5-B723-42BE-8B90-4D69524F17EE}"/>
              </a:ext>
            </a:extLst>
          </p:cNvPr>
          <p:cNvPicPr>
            <a:picLocks noChangeAspect="1"/>
          </p:cNvPicPr>
          <p:nvPr/>
        </p:nvPicPr>
        <p:blipFill>
          <a:blip r:embed="rId8"/>
          <a:stretch>
            <a:fillRect/>
          </a:stretch>
        </p:blipFill>
        <p:spPr>
          <a:xfrm>
            <a:off x="2041443" y="6104430"/>
            <a:ext cx="585267" cy="585267"/>
          </a:xfrm>
          <a:prstGeom prst="rect">
            <a:avLst/>
          </a:prstGeom>
        </p:spPr>
      </p:pic>
      <p:sp>
        <p:nvSpPr>
          <p:cNvPr id="24" name="テキスト ボックス 23"/>
          <p:cNvSpPr txBox="1"/>
          <p:nvPr/>
        </p:nvSpPr>
        <p:spPr>
          <a:xfrm>
            <a:off x="4572000" y="5549682"/>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a:solidFill>
                  <a:prstClr val="white"/>
                </a:solidFill>
              </a:rPr>
              <a:t>心理的</a:t>
            </a:r>
            <a:endParaRPr lang="en-US" altLang="ja-JP" b="1" noProof="0"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25" name="テキスト ボックス 24"/>
          <p:cNvSpPr txBox="1"/>
          <p:nvPr/>
        </p:nvSpPr>
        <p:spPr>
          <a:xfrm>
            <a:off x="5706251" y="5549681"/>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a:solidFill>
                  <a:prstClr val="white"/>
                </a:solidFill>
              </a:rPr>
              <a:t>構造的</a:t>
            </a:r>
            <a:endParaRPr lang="en-US" altLang="ja-JP" b="1" noProof="0"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10675236"/>
      </p:ext>
    </p:extLst>
  </p:cSld>
  <p:clrMapOvr>
    <a:masterClrMapping/>
  </p:clrMapOvr>
  <p:transition spd="slow" advTm="5584"/>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アンケート概要</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15</a:t>
            </a:fld>
            <a:endParaRPr lang="en-US" altLang="ja-JP"/>
          </a:p>
        </p:txBody>
      </p:sp>
      <p:sp>
        <p:nvSpPr>
          <p:cNvPr id="8" name="テキスト ボックス 7"/>
          <p:cNvSpPr txBox="1"/>
          <p:nvPr/>
        </p:nvSpPr>
        <p:spPr>
          <a:xfrm>
            <a:off x="2032348" y="3903696"/>
            <a:ext cx="6296977" cy="461665"/>
          </a:xfrm>
          <a:prstGeom prst="rect">
            <a:avLst/>
          </a:prstGeom>
          <a:noFill/>
        </p:spPr>
        <p:txBody>
          <a:bodyPr wrap="square" rtlCol="0">
            <a:spAutoFit/>
          </a:bodyPr>
          <a:lstStyle/>
          <a:p>
            <a:r>
              <a:rPr lang="en-US" altLang="ja-JP" sz="2400" dirty="0" smtClean="0">
                <a:solidFill>
                  <a:srgbClr val="000000"/>
                </a:solidFill>
              </a:rPr>
              <a:t>2</a:t>
            </a:r>
            <a:r>
              <a:rPr lang="ja-JP" altLang="en-US" sz="2400" dirty="0" smtClean="0">
                <a:solidFill>
                  <a:srgbClr val="000000"/>
                </a:solidFill>
              </a:rPr>
              <a:t>年生以上の筑波大学群生、</a:t>
            </a:r>
            <a:r>
              <a:rPr lang="ja-JP" altLang="en-US" sz="2400" dirty="0">
                <a:solidFill>
                  <a:srgbClr val="000000"/>
                </a:solidFill>
              </a:rPr>
              <a:t>大学</a:t>
            </a:r>
            <a:r>
              <a:rPr lang="ja-JP" altLang="en-US" sz="2400" dirty="0" smtClean="0">
                <a:solidFill>
                  <a:srgbClr val="000000"/>
                </a:solidFill>
              </a:rPr>
              <a:t>院生</a:t>
            </a:r>
            <a:r>
              <a:rPr lang="ja-JP" altLang="en-US" sz="2400" dirty="0">
                <a:solidFill>
                  <a:srgbClr val="000000"/>
                </a:solidFill>
              </a:rPr>
              <a:t>　</a:t>
            </a:r>
            <a:r>
              <a:rPr lang="en-US" altLang="ja-JP" sz="2400" dirty="0" smtClean="0">
                <a:solidFill>
                  <a:srgbClr val="000000"/>
                </a:solidFill>
              </a:rPr>
              <a:t>216</a:t>
            </a:r>
            <a:r>
              <a:rPr lang="ja-JP" altLang="en-US" sz="2400" dirty="0" smtClean="0">
                <a:solidFill>
                  <a:srgbClr val="000000"/>
                </a:solidFill>
              </a:rPr>
              <a:t>人</a:t>
            </a:r>
            <a:endParaRPr lang="en-US" altLang="ja-JP" sz="2400" dirty="0">
              <a:solidFill>
                <a:srgbClr val="000000"/>
              </a:solidFill>
            </a:endParaRPr>
          </a:p>
        </p:txBody>
      </p:sp>
      <p:sp>
        <p:nvSpPr>
          <p:cNvPr id="9" name="テキスト ボックス 8"/>
          <p:cNvSpPr txBox="1"/>
          <p:nvPr/>
        </p:nvSpPr>
        <p:spPr>
          <a:xfrm>
            <a:off x="1751454" y="2386099"/>
            <a:ext cx="2392913" cy="461665"/>
          </a:xfrm>
          <a:prstGeom prst="rect">
            <a:avLst/>
          </a:prstGeom>
          <a:noFill/>
        </p:spPr>
        <p:txBody>
          <a:bodyPr wrap="square" rtlCol="0">
            <a:spAutoFit/>
          </a:bodyPr>
          <a:lstStyle/>
          <a:p>
            <a:pPr algn="ctr"/>
            <a:r>
              <a:rPr lang="ja-JP" altLang="en-US" sz="2400" b="1" dirty="0" smtClean="0">
                <a:solidFill>
                  <a:srgbClr val="000000"/>
                </a:solidFill>
              </a:rPr>
              <a:t> </a:t>
            </a:r>
            <a:r>
              <a:rPr lang="ja-JP" altLang="en-US" sz="2400" dirty="0" smtClean="0">
                <a:solidFill>
                  <a:srgbClr val="000000"/>
                </a:solidFill>
              </a:rPr>
              <a:t>質問紙</a:t>
            </a:r>
            <a:r>
              <a:rPr lang="ja-JP" altLang="en-US" sz="2400" dirty="0">
                <a:solidFill>
                  <a:srgbClr val="000000"/>
                </a:solidFill>
              </a:rPr>
              <a:t>調査</a:t>
            </a:r>
          </a:p>
        </p:txBody>
      </p:sp>
      <p:grpSp>
        <p:nvGrpSpPr>
          <p:cNvPr id="7" name="グループ化 6"/>
          <p:cNvGrpSpPr/>
          <p:nvPr/>
        </p:nvGrpSpPr>
        <p:grpSpPr>
          <a:xfrm>
            <a:off x="820748" y="1120406"/>
            <a:ext cx="8196722" cy="1200329"/>
            <a:chOff x="826088" y="1446005"/>
            <a:chExt cx="8196722" cy="1201151"/>
          </a:xfrm>
        </p:grpSpPr>
        <p:sp>
          <p:nvSpPr>
            <p:cNvPr id="11" name="正方形/長方形 10"/>
            <p:cNvSpPr/>
            <p:nvPr/>
          </p:nvSpPr>
          <p:spPr>
            <a:xfrm>
              <a:off x="826088" y="1450218"/>
              <a:ext cx="930706" cy="523220"/>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ja-JP" altLang="en-US" sz="2800" b="1" dirty="0" smtClean="0">
                  <a:solidFill>
                    <a:srgbClr val="000000"/>
                  </a:solidFill>
                </a:rPr>
                <a:t>目的</a:t>
              </a:r>
              <a:r>
                <a:rPr lang="ja-JP" altLang="en-US" sz="2800" b="1" dirty="0">
                  <a:solidFill>
                    <a:srgbClr val="000000"/>
                  </a:solidFill>
                </a:rPr>
                <a:t>　　</a:t>
              </a:r>
              <a:r>
                <a:rPr lang="en-US" altLang="ja-JP" sz="2800" b="1" dirty="0">
                  <a:solidFill>
                    <a:srgbClr val="000000"/>
                  </a:solidFill>
                </a:rPr>
                <a:t> </a:t>
              </a:r>
            </a:p>
          </p:txBody>
        </p:sp>
        <p:sp>
          <p:nvSpPr>
            <p:cNvPr id="12" name="正方形/長方形 11"/>
            <p:cNvSpPr/>
            <p:nvPr/>
          </p:nvSpPr>
          <p:spPr>
            <a:xfrm>
              <a:off x="2037689" y="1446005"/>
              <a:ext cx="6985121" cy="1201151"/>
            </a:xfrm>
            <a:prstGeom prst="rect">
              <a:avLst/>
            </a:prstGeom>
          </p:spPr>
          <p:txBody>
            <a:bodyPr wrap="square">
              <a:spAutoFit/>
            </a:bodyPr>
            <a:lstStyle/>
            <a:p>
              <a:pPr marL="342900" indent="-342900">
                <a:buFont typeface="Arial" panose="020B0604020202020204" pitchFamily="34" charset="0"/>
                <a:buChar char="•"/>
              </a:pPr>
              <a:r>
                <a:rPr lang="ja-JP" altLang="en-US" sz="2400" dirty="0" smtClean="0">
                  <a:solidFill>
                    <a:srgbClr val="000000"/>
                  </a:solidFill>
                </a:rPr>
                <a:t>学生の</a:t>
              </a:r>
              <a:r>
                <a:rPr lang="ja-JP" altLang="en-US" sz="2400" dirty="0">
                  <a:solidFill>
                    <a:srgbClr val="000000"/>
                  </a:solidFill>
                </a:rPr>
                <a:t>再配達</a:t>
              </a:r>
              <a:r>
                <a:rPr lang="ja-JP" altLang="en-US" sz="2400" dirty="0" smtClean="0">
                  <a:solidFill>
                    <a:srgbClr val="000000"/>
                  </a:solidFill>
                </a:rPr>
                <a:t>実態把握</a:t>
              </a:r>
              <a:endParaRPr lang="en-US" altLang="ja-JP" sz="2400" dirty="0" smtClean="0">
                <a:solidFill>
                  <a:srgbClr val="000000"/>
                </a:solidFill>
              </a:endParaRPr>
            </a:p>
            <a:p>
              <a:pPr marL="342900" indent="-342900">
                <a:buFont typeface="Arial" panose="020B0604020202020204" pitchFamily="34" charset="0"/>
                <a:buChar char="•"/>
              </a:pPr>
              <a:r>
                <a:rPr lang="ja-JP" altLang="en-US" sz="2400" dirty="0">
                  <a:solidFill>
                    <a:srgbClr val="000000"/>
                  </a:solidFill>
                </a:rPr>
                <a:t>コミュニケーションツールへの</a:t>
              </a:r>
              <a:r>
                <a:rPr lang="ja-JP" altLang="en-US" sz="2400" dirty="0" smtClean="0">
                  <a:solidFill>
                    <a:srgbClr val="000000"/>
                  </a:solidFill>
                </a:rPr>
                <a:t>活用</a:t>
              </a:r>
              <a:endParaRPr lang="en-US" altLang="ja-JP" sz="2400" dirty="0" smtClean="0">
                <a:solidFill>
                  <a:srgbClr val="000000"/>
                </a:solidFill>
              </a:endParaRPr>
            </a:p>
            <a:p>
              <a:pPr marL="342900" indent="-342900">
                <a:buFont typeface="Arial" panose="020B0604020202020204" pitchFamily="34" charset="0"/>
                <a:buChar char="•"/>
              </a:pPr>
              <a:r>
                <a:rPr lang="ja-JP" altLang="en-US" sz="2400" dirty="0" smtClean="0">
                  <a:solidFill>
                    <a:srgbClr val="000000"/>
                  </a:solidFill>
                </a:rPr>
                <a:t>宅配ロッカー設置のための情報収集</a:t>
              </a:r>
              <a:endParaRPr lang="en-US" altLang="ja-JP" sz="2400" dirty="0">
                <a:solidFill>
                  <a:srgbClr val="000000"/>
                </a:solidFill>
              </a:endParaRPr>
            </a:p>
          </p:txBody>
        </p:sp>
      </p:grpSp>
      <p:sp>
        <p:nvSpPr>
          <p:cNvPr id="17" name="テキスト ボックス 16"/>
          <p:cNvSpPr txBox="1"/>
          <p:nvPr/>
        </p:nvSpPr>
        <p:spPr>
          <a:xfrm>
            <a:off x="2032349" y="3139938"/>
            <a:ext cx="3679244" cy="523220"/>
          </a:xfrm>
          <a:prstGeom prst="rect">
            <a:avLst/>
          </a:prstGeom>
          <a:noFill/>
        </p:spPr>
        <p:txBody>
          <a:bodyPr wrap="square" rtlCol="0">
            <a:spAutoFit/>
          </a:bodyPr>
          <a:lstStyle/>
          <a:p>
            <a:r>
              <a:rPr lang="en-US" altLang="ja-JP" sz="2800" dirty="0" smtClean="0">
                <a:solidFill>
                  <a:srgbClr val="000000"/>
                </a:solidFill>
              </a:rPr>
              <a:t>2017/05/08</a:t>
            </a:r>
            <a:r>
              <a:rPr lang="ja-JP" altLang="en-US" sz="2800" dirty="0">
                <a:solidFill>
                  <a:srgbClr val="000000"/>
                </a:solidFill>
              </a:rPr>
              <a:t>～</a:t>
            </a:r>
            <a:r>
              <a:rPr lang="en-US" altLang="ja-JP" sz="2800" dirty="0">
                <a:solidFill>
                  <a:srgbClr val="000000"/>
                </a:solidFill>
              </a:rPr>
              <a:t>05/11</a:t>
            </a:r>
            <a:endParaRPr lang="ja-JP" altLang="en-US" sz="2800" dirty="0">
              <a:solidFill>
                <a:srgbClr val="000000"/>
              </a:solidFill>
            </a:endParaRPr>
          </a:p>
        </p:txBody>
      </p:sp>
      <p:graphicFrame>
        <p:nvGraphicFramePr>
          <p:cNvPr id="19" name="グラフ 18"/>
          <p:cNvGraphicFramePr>
            <a:graphicFrameLocks/>
          </p:cNvGraphicFramePr>
          <p:nvPr>
            <p:extLst/>
          </p:nvPr>
        </p:nvGraphicFramePr>
        <p:xfrm>
          <a:off x="604914" y="4616146"/>
          <a:ext cx="7724411" cy="2341907"/>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820748" y="2349478"/>
            <a:ext cx="934768" cy="523220"/>
          </a:xfrm>
          <a:prstGeom prst="rect">
            <a:avLst/>
          </a:prstGeom>
          <a:solidFill>
            <a:schemeClr val="accent6">
              <a:lumMod val="20000"/>
              <a:lumOff val="80000"/>
            </a:schemeClr>
          </a:solidFill>
        </p:spPr>
        <p:txBody>
          <a:bodyPr wrap="square" rtlCol="0">
            <a:spAutoFit/>
          </a:bodyPr>
          <a:lstStyle/>
          <a:p>
            <a:pPr algn="ctr"/>
            <a:r>
              <a:rPr lang="ja-JP" altLang="en-US" sz="2800" b="1" dirty="0" smtClean="0">
                <a:solidFill>
                  <a:srgbClr val="000000"/>
                </a:solidFill>
              </a:rPr>
              <a:t>方法</a:t>
            </a:r>
            <a:endParaRPr lang="ja-JP" altLang="en-US" sz="2800" b="1" dirty="0">
              <a:solidFill>
                <a:srgbClr val="000000"/>
              </a:solidFill>
            </a:endParaRPr>
          </a:p>
        </p:txBody>
      </p:sp>
      <p:sp>
        <p:nvSpPr>
          <p:cNvPr id="18" name="テキスト ボックス 17"/>
          <p:cNvSpPr txBox="1"/>
          <p:nvPr/>
        </p:nvSpPr>
        <p:spPr>
          <a:xfrm>
            <a:off x="820748" y="3109161"/>
            <a:ext cx="930706" cy="523220"/>
          </a:xfrm>
          <a:prstGeom prst="rect">
            <a:avLst/>
          </a:prstGeom>
          <a:solidFill>
            <a:schemeClr val="accent6">
              <a:lumMod val="20000"/>
              <a:lumOff val="80000"/>
            </a:schemeClr>
          </a:solidFill>
        </p:spPr>
        <p:txBody>
          <a:bodyPr wrap="square" rtlCol="0">
            <a:spAutoFit/>
          </a:bodyPr>
          <a:lstStyle/>
          <a:p>
            <a:pPr algn="ctr"/>
            <a:r>
              <a:rPr lang="ja-JP" altLang="en-US" sz="2800" b="1" dirty="0" smtClean="0">
                <a:solidFill>
                  <a:srgbClr val="000000"/>
                </a:solidFill>
              </a:rPr>
              <a:t>日時</a:t>
            </a:r>
            <a:endParaRPr lang="ja-JP" altLang="en-US" sz="2800" b="1" dirty="0">
              <a:solidFill>
                <a:srgbClr val="000000"/>
              </a:solidFill>
            </a:endParaRPr>
          </a:p>
        </p:txBody>
      </p:sp>
      <p:sp>
        <p:nvSpPr>
          <p:cNvPr id="20" name="テキスト ボックス 19"/>
          <p:cNvSpPr txBox="1"/>
          <p:nvPr/>
        </p:nvSpPr>
        <p:spPr>
          <a:xfrm>
            <a:off x="816841" y="3869029"/>
            <a:ext cx="930706" cy="523220"/>
          </a:xfrm>
          <a:prstGeom prst="rect">
            <a:avLst/>
          </a:prstGeom>
          <a:solidFill>
            <a:schemeClr val="accent6">
              <a:lumMod val="20000"/>
              <a:lumOff val="80000"/>
            </a:schemeClr>
          </a:solidFill>
        </p:spPr>
        <p:txBody>
          <a:bodyPr wrap="square" rtlCol="0">
            <a:spAutoFit/>
          </a:bodyPr>
          <a:lstStyle/>
          <a:p>
            <a:pPr algn="ctr"/>
            <a:r>
              <a:rPr lang="ja-JP" altLang="en-US" sz="2800" b="1" dirty="0" smtClean="0">
                <a:solidFill>
                  <a:srgbClr val="000000"/>
                </a:solidFill>
              </a:rPr>
              <a:t>対象</a:t>
            </a:r>
            <a:endParaRPr lang="ja-JP" altLang="en-US" sz="2800" b="1" dirty="0">
              <a:solidFill>
                <a:srgbClr val="000000"/>
              </a:solidFill>
            </a:endParaRPr>
          </a:p>
        </p:txBody>
      </p:sp>
      <p:sp>
        <p:nvSpPr>
          <p:cNvPr id="21" name="正方形/長方形 20"/>
          <p:cNvSpPr/>
          <p:nvPr/>
        </p:nvSpPr>
        <p:spPr>
          <a:xfrm>
            <a:off x="712442" y="5247198"/>
            <a:ext cx="5299718" cy="785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solidFill>
                <a:srgbClr val="FFFFFF"/>
              </a:solidFill>
            </a:endParaRPr>
          </a:p>
        </p:txBody>
      </p:sp>
      <p:sp>
        <p:nvSpPr>
          <p:cNvPr id="22" name="テキスト ボックス 11"/>
          <p:cNvSpPr txBox="1"/>
          <p:nvPr/>
        </p:nvSpPr>
        <p:spPr>
          <a:xfrm>
            <a:off x="2551821" y="5878770"/>
            <a:ext cx="1620959" cy="509945"/>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2800" dirty="0">
                <a:solidFill>
                  <a:srgbClr val="FF0000"/>
                </a:solidFill>
              </a:rPr>
              <a:t>分析対象</a:t>
            </a:r>
          </a:p>
        </p:txBody>
      </p:sp>
    </p:spTree>
    <p:extLst>
      <p:ext uri="{BB962C8B-B14F-4D97-AF65-F5344CB8AC3E}">
        <p14:creationId xmlns:p14="http://schemas.microsoft.com/office/powerpoint/2010/main" val="2056924266"/>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136136" cy="1143000"/>
          </a:xfrm>
        </p:spPr>
        <p:txBody>
          <a:bodyPr/>
          <a:lstStyle/>
          <a:p>
            <a:pPr lvl="0"/>
            <a:r>
              <a:rPr lang="ja-JP" altLang="en-US" sz="2000" u="sng" dirty="0" smtClean="0">
                <a:solidFill>
                  <a:schemeClr val="bg1"/>
                </a:solidFill>
              </a:rPr>
              <a:t>アンケート集計結果</a:t>
            </a:r>
            <a:r>
              <a:rPr lang="en-US" altLang="ja-JP" u="sng" dirty="0" smtClean="0">
                <a:solidFill>
                  <a:schemeClr val="bg1"/>
                </a:solidFill>
              </a:rPr>
              <a:t/>
            </a:r>
            <a:br>
              <a:rPr lang="en-US" altLang="ja-JP" u="sng" dirty="0" smtClean="0">
                <a:solidFill>
                  <a:schemeClr val="bg1"/>
                </a:solidFill>
              </a:rPr>
            </a:br>
            <a:r>
              <a:rPr lang="ja-JP" altLang="en-US" sz="3200" kern="1200" dirty="0">
                <a:solidFill>
                  <a:schemeClr val="bg1"/>
                </a:solidFill>
                <a:latin typeface="Arial" panose="020B0604020202020204" pitchFamily="34" charset="0"/>
                <a:ea typeface="ＭＳ Ｐゴシック" panose="020B0600070205080204" pitchFamily="50" charset="-128"/>
                <a:cs typeface="+mn-cs"/>
              </a:rPr>
              <a:t>あなたは再配達を依頼したことがありますか</a:t>
            </a:r>
            <a:r>
              <a:rPr lang="ja-JP" altLang="en-US" sz="3200" kern="1200" dirty="0" smtClean="0">
                <a:solidFill>
                  <a:schemeClr val="bg1"/>
                </a:solidFill>
                <a:latin typeface="Arial" panose="020B0604020202020204" pitchFamily="34" charset="0"/>
                <a:ea typeface="ＭＳ Ｐゴシック" panose="020B0600070205080204" pitchFamily="50" charset="-128"/>
                <a:cs typeface="+mn-cs"/>
              </a:rPr>
              <a:t>？</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16</a:t>
            </a:fld>
            <a:endParaRPr lang="en-US" altLang="ja-JP" dirty="0"/>
          </a:p>
        </p:txBody>
      </p:sp>
      <p:graphicFrame>
        <p:nvGraphicFramePr>
          <p:cNvPr id="9" name="グラフ 8"/>
          <p:cNvGraphicFramePr>
            <a:graphicFrameLocks/>
          </p:cNvGraphicFramePr>
          <p:nvPr>
            <p:extLst/>
          </p:nvPr>
        </p:nvGraphicFramePr>
        <p:xfrm>
          <a:off x="1709899" y="1134981"/>
          <a:ext cx="6269886" cy="5235406"/>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1117170" y="5829726"/>
            <a:ext cx="7290778" cy="830997"/>
          </a:xfrm>
          <a:prstGeom prst="rect">
            <a:avLst/>
          </a:prstGeom>
          <a:noFill/>
        </p:spPr>
        <p:txBody>
          <a:bodyPr wrap="none" rtlCol="0">
            <a:spAutoFit/>
          </a:bodyPr>
          <a:lstStyle/>
          <a:p>
            <a:r>
              <a:rPr lang="en-US" altLang="ja-JP" sz="4800" b="1" dirty="0">
                <a:solidFill>
                  <a:srgbClr val="FF9900"/>
                </a:solidFill>
              </a:rPr>
              <a:t>9</a:t>
            </a:r>
            <a:r>
              <a:rPr lang="ja-JP" altLang="en-US" sz="4800" b="1" dirty="0">
                <a:solidFill>
                  <a:srgbClr val="FF9900"/>
                </a:solidFill>
              </a:rPr>
              <a:t>割</a:t>
            </a:r>
            <a:r>
              <a:rPr lang="ja-JP" altLang="en-US" sz="3200" b="1" dirty="0">
                <a:solidFill>
                  <a:srgbClr val="000000"/>
                </a:solidFill>
              </a:rPr>
              <a:t>の人が再配達を依頼したことがある</a:t>
            </a:r>
          </a:p>
        </p:txBody>
      </p:sp>
      <p:sp>
        <p:nvSpPr>
          <p:cNvPr id="11" name="テキスト ボックス 10"/>
          <p:cNvSpPr txBox="1"/>
          <p:nvPr/>
        </p:nvSpPr>
        <p:spPr>
          <a:xfrm>
            <a:off x="7067605" y="1656119"/>
            <a:ext cx="1104790" cy="523220"/>
          </a:xfrm>
          <a:prstGeom prst="rect">
            <a:avLst/>
          </a:prstGeom>
          <a:noFill/>
        </p:spPr>
        <p:txBody>
          <a:bodyPr wrap="none" rtlCol="0">
            <a:spAutoFit/>
          </a:bodyPr>
          <a:lstStyle/>
          <a:p>
            <a:r>
              <a:rPr kumimoji="1" lang="en-US" altLang="ja-JP" sz="2800" dirty="0" smtClean="0">
                <a:latin typeface="Times New Roman" panose="02020603050405020304" pitchFamily="18" charset="0"/>
                <a:cs typeface="Times New Roman" panose="02020603050405020304" pitchFamily="18" charset="0"/>
              </a:rPr>
              <a:t>n=158</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0875122"/>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2" y="-23131"/>
            <a:ext cx="8496175" cy="1143000"/>
          </a:xfrm>
        </p:spPr>
        <p:txBody>
          <a:bodyPr/>
          <a:lstStyle/>
          <a:p>
            <a:pPr lvl="0"/>
            <a:r>
              <a:rPr lang="ja-JP" altLang="en-US" sz="2000" u="sng" dirty="0" smtClean="0">
                <a:solidFill>
                  <a:schemeClr val="bg1"/>
                </a:solidFill>
              </a:rPr>
              <a:t>アンケート集計結果</a:t>
            </a:r>
            <a:r>
              <a:rPr lang="en-US" altLang="ja-JP" sz="2000" dirty="0" smtClean="0">
                <a:solidFill>
                  <a:schemeClr val="bg1"/>
                </a:solidFill>
              </a:rPr>
              <a:t/>
            </a:r>
            <a:br>
              <a:rPr lang="en-US" altLang="ja-JP" sz="2000" dirty="0" smtClean="0">
                <a:solidFill>
                  <a:schemeClr val="bg1"/>
                </a:solidFill>
              </a:rPr>
            </a:br>
            <a:r>
              <a:rPr lang="ja-JP" altLang="en-US" sz="3200" kern="1200" dirty="0" smtClean="0">
                <a:solidFill>
                  <a:schemeClr val="bg1"/>
                </a:solidFill>
                <a:latin typeface="Arial" panose="020B0604020202020204" pitchFamily="34" charset="0"/>
                <a:ea typeface="ＭＳ Ｐゴシック" panose="020B0600070205080204" pitchFamily="50" charset="-128"/>
                <a:cs typeface="+mn-cs"/>
              </a:rPr>
              <a:t>受け取る</a:t>
            </a:r>
            <a:r>
              <a:rPr lang="ja-JP" altLang="en-US" sz="3200" kern="1200" dirty="0">
                <a:solidFill>
                  <a:schemeClr val="bg1"/>
                </a:solidFill>
                <a:latin typeface="Arial" panose="020B0604020202020204" pitchFamily="34" charset="0"/>
                <a:ea typeface="ＭＳ Ｐゴシック" panose="020B0600070205080204" pitchFamily="50" charset="-128"/>
                <a:cs typeface="+mn-cs"/>
              </a:rPr>
              <a:t>荷物のうち再配達を依頼する割合は</a:t>
            </a:r>
            <a:r>
              <a:rPr lang="ja-JP" altLang="en-US" sz="3200" kern="1200" dirty="0" smtClean="0">
                <a:solidFill>
                  <a:schemeClr val="bg1"/>
                </a:solidFill>
                <a:latin typeface="Arial" panose="020B0604020202020204" pitchFamily="34" charset="0"/>
                <a:ea typeface="ＭＳ Ｐゴシック" panose="020B0600070205080204" pitchFamily="50" charset="-128"/>
                <a:cs typeface="+mn-cs"/>
              </a:rPr>
              <a:t>？</a:t>
            </a:r>
            <a:endParaRPr lang="en-US" altLang="ja-JP" sz="4800"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17</a:t>
            </a:fld>
            <a:endParaRPr lang="en-US" altLang="ja-JP" dirty="0"/>
          </a:p>
        </p:txBody>
      </p:sp>
      <p:graphicFrame>
        <p:nvGraphicFramePr>
          <p:cNvPr id="11" name="グラフ 10"/>
          <p:cNvGraphicFramePr>
            <a:graphicFrameLocks/>
          </p:cNvGraphicFramePr>
          <p:nvPr>
            <p:extLst>
              <p:ext uri="{D42A27DB-BD31-4B8C-83A1-F6EECF244321}">
                <p14:modId xmlns:p14="http://schemas.microsoft.com/office/powerpoint/2010/main" val="234031094"/>
              </p:ext>
            </p:extLst>
          </p:nvPr>
        </p:nvGraphicFramePr>
        <p:xfrm>
          <a:off x="-1008000" y="1370245"/>
          <a:ext cx="9694800" cy="556432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206950" y="5215473"/>
            <a:ext cx="2236511" cy="1323439"/>
          </a:xfrm>
          <a:prstGeom prst="rect">
            <a:avLst/>
          </a:prstGeom>
          <a:solidFill>
            <a:srgbClr val="FF9900"/>
          </a:solidFill>
        </p:spPr>
        <p:txBody>
          <a:bodyPr wrap="none" rtlCol="0">
            <a:spAutoFit/>
          </a:bodyPr>
          <a:lstStyle/>
          <a:p>
            <a:pPr algn="ctr"/>
            <a:r>
              <a:rPr kumimoji="1" lang="ja-JP" altLang="en-US" sz="4000" dirty="0" smtClean="0">
                <a:solidFill>
                  <a:schemeClr val="bg1"/>
                </a:solidFill>
              </a:rPr>
              <a:t>半分以上</a:t>
            </a:r>
            <a:endParaRPr kumimoji="1" lang="en-US" altLang="ja-JP" sz="4000" dirty="0" smtClean="0">
              <a:solidFill>
                <a:schemeClr val="bg1"/>
              </a:solidFill>
            </a:endParaRPr>
          </a:p>
          <a:p>
            <a:pPr algn="ctr"/>
            <a:r>
              <a:rPr lang="en-US" altLang="ja-JP" sz="4000" dirty="0" smtClean="0">
                <a:solidFill>
                  <a:schemeClr val="bg1"/>
                </a:solidFill>
              </a:rPr>
              <a:t>66%</a:t>
            </a:r>
            <a:endParaRPr kumimoji="1" lang="ja-JP" altLang="en-US" sz="4000" dirty="0">
              <a:solidFill>
                <a:schemeClr val="bg1"/>
              </a:solidFill>
            </a:endParaRPr>
          </a:p>
        </p:txBody>
      </p:sp>
      <p:sp>
        <p:nvSpPr>
          <p:cNvPr id="4" name="テキスト ボックス 3"/>
          <p:cNvSpPr txBox="1"/>
          <p:nvPr/>
        </p:nvSpPr>
        <p:spPr>
          <a:xfrm>
            <a:off x="6948264" y="2211197"/>
            <a:ext cx="1620958" cy="954107"/>
          </a:xfrm>
          <a:prstGeom prst="rect">
            <a:avLst/>
          </a:prstGeom>
          <a:solidFill>
            <a:srgbClr val="009999"/>
          </a:solidFill>
        </p:spPr>
        <p:txBody>
          <a:bodyPr wrap="none" rtlCol="0">
            <a:spAutoFit/>
          </a:bodyPr>
          <a:lstStyle/>
          <a:p>
            <a:pPr algn="ctr"/>
            <a:r>
              <a:rPr kumimoji="1" lang="ja-JP" altLang="en-US" sz="2800" dirty="0" smtClean="0">
                <a:solidFill>
                  <a:schemeClr val="bg1"/>
                </a:solidFill>
              </a:rPr>
              <a:t>半分未満</a:t>
            </a:r>
            <a:endParaRPr kumimoji="1" lang="en-US" altLang="ja-JP" sz="2800" dirty="0" smtClean="0">
              <a:solidFill>
                <a:schemeClr val="bg1"/>
              </a:solidFill>
            </a:endParaRPr>
          </a:p>
          <a:p>
            <a:pPr algn="ctr"/>
            <a:r>
              <a:rPr lang="en-US" altLang="ja-JP" sz="2800" dirty="0" smtClean="0">
                <a:solidFill>
                  <a:schemeClr val="bg1"/>
                </a:solidFill>
              </a:rPr>
              <a:t>32%</a:t>
            </a:r>
            <a:endParaRPr kumimoji="1" lang="ja-JP" altLang="en-US" sz="2800" dirty="0">
              <a:solidFill>
                <a:schemeClr val="bg1"/>
              </a:solidFill>
            </a:endParaRPr>
          </a:p>
        </p:txBody>
      </p:sp>
      <p:sp>
        <p:nvSpPr>
          <p:cNvPr id="5" name="テキスト ボックス 4"/>
          <p:cNvSpPr txBox="1"/>
          <p:nvPr/>
        </p:nvSpPr>
        <p:spPr>
          <a:xfrm>
            <a:off x="7206348" y="1507849"/>
            <a:ext cx="1104790" cy="523220"/>
          </a:xfrm>
          <a:prstGeom prst="rect">
            <a:avLst/>
          </a:prstGeom>
          <a:noFill/>
        </p:spPr>
        <p:txBody>
          <a:bodyPr wrap="none" rtlCol="0">
            <a:spAutoFit/>
          </a:bodyPr>
          <a:lstStyle/>
          <a:p>
            <a:r>
              <a:rPr kumimoji="1" lang="en-US" altLang="ja-JP" sz="2800" dirty="0" smtClean="0">
                <a:latin typeface="Times New Roman" panose="02020603050405020304" pitchFamily="18" charset="0"/>
                <a:cs typeface="Times New Roman" panose="02020603050405020304" pitchFamily="18" charset="0"/>
              </a:rPr>
              <a:t>n=143</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8933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52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53" presetClass="entr" presetSubtype="52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2" grpId="0"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2" y="-23131"/>
            <a:ext cx="8675687" cy="1143000"/>
          </a:xfrm>
        </p:spPr>
        <p:txBody>
          <a:bodyPr/>
          <a:lstStyle/>
          <a:p>
            <a:pPr lvl="0"/>
            <a:r>
              <a:rPr lang="ja-JP" altLang="en-US" sz="2000" u="sng" dirty="0" smtClean="0">
                <a:solidFill>
                  <a:srgbClr val="FFFFFF"/>
                </a:solidFill>
              </a:rPr>
              <a:t>アンケート集計結果</a:t>
            </a:r>
            <a:r>
              <a:rPr lang="en-US" altLang="ja-JP" sz="2000" dirty="0" smtClean="0">
                <a:solidFill>
                  <a:srgbClr val="FFFFFF"/>
                </a:solidFill>
              </a:rPr>
              <a:t/>
            </a:r>
            <a:br>
              <a:rPr lang="en-US" altLang="ja-JP" sz="2000" dirty="0" smtClean="0">
                <a:solidFill>
                  <a:srgbClr val="FFFFFF"/>
                </a:solidFill>
              </a:rPr>
            </a:br>
            <a:r>
              <a:rPr lang="ja-JP" altLang="en-US" sz="3200" kern="1200" dirty="0">
                <a:solidFill>
                  <a:schemeClr val="bg1"/>
                </a:solidFill>
                <a:latin typeface="Arial" panose="020B0604020202020204" pitchFamily="34" charset="0"/>
                <a:ea typeface="ＭＳ Ｐゴシック" panose="020B0600070205080204" pitchFamily="50" charset="-128"/>
                <a:cs typeface="+mn-cs"/>
              </a:rPr>
              <a:t>筑波大学における再配達になる荷物数（推定</a:t>
            </a:r>
            <a:r>
              <a:rPr lang="ja-JP" altLang="en-US" sz="3200" kern="1200" dirty="0" smtClean="0">
                <a:solidFill>
                  <a:schemeClr val="bg1"/>
                </a:solidFill>
                <a:latin typeface="Arial" panose="020B0604020202020204" pitchFamily="34" charset="0"/>
                <a:ea typeface="ＭＳ Ｐゴシック" panose="020B0600070205080204" pitchFamily="50" charset="-128"/>
                <a:cs typeface="+mn-cs"/>
              </a:rPr>
              <a:t>）</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876231" y="6497075"/>
            <a:ext cx="2133600" cy="298962"/>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18</a:t>
            </a:fld>
            <a:endParaRPr lang="en-US" altLang="ja-JP" dirty="0"/>
          </a:p>
        </p:txBody>
      </p:sp>
      <p:sp>
        <p:nvSpPr>
          <p:cNvPr id="9" name="テキスト ボックス 8"/>
          <p:cNvSpPr txBox="1"/>
          <p:nvPr/>
        </p:nvSpPr>
        <p:spPr>
          <a:xfrm>
            <a:off x="2620752" y="5128545"/>
            <a:ext cx="800219" cy="830997"/>
          </a:xfrm>
          <a:prstGeom prst="rect">
            <a:avLst/>
          </a:prstGeom>
          <a:noFill/>
          <a:effectLst/>
        </p:spPr>
        <p:txBody>
          <a:bodyPr wrap="none" rtlCol="0">
            <a:spAutoFit/>
          </a:bodyPr>
          <a:lstStyle/>
          <a:p>
            <a:r>
              <a:rPr lang="ja-JP" altLang="en-US" sz="4800" dirty="0">
                <a:solidFill>
                  <a:srgbClr val="000000"/>
                </a:solidFill>
                <a:latin typeface="+mn-lt"/>
              </a:rPr>
              <a:t>＝</a:t>
            </a:r>
          </a:p>
        </p:txBody>
      </p:sp>
      <p:sp>
        <p:nvSpPr>
          <p:cNvPr id="10" name="円/楕円 9"/>
          <p:cNvSpPr/>
          <p:nvPr/>
        </p:nvSpPr>
        <p:spPr>
          <a:xfrm>
            <a:off x="163741" y="1485184"/>
            <a:ext cx="3600000" cy="3600000"/>
          </a:xfrm>
          <a:prstGeom prst="ellipse">
            <a:avLst/>
          </a:prstGeom>
          <a:solidFill>
            <a:srgbClr val="00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rgbClr val="FFFFFF"/>
                </a:solidFill>
              </a:rPr>
              <a:t>全筑波</a:t>
            </a:r>
            <a:r>
              <a:rPr lang="ja-JP" altLang="en-US" sz="2400" dirty="0" smtClean="0">
                <a:solidFill>
                  <a:srgbClr val="FFFFFF"/>
                </a:solidFill>
              </a:rPr>
              <a:t>大学生</a:t>
            </a:r>
            <a:r>
              <a:rPr lang="ja-JP" altLang="en-US" sz="1200" dirty="0" smtClean="0">
                <a:solidFill>
                  <a:srgbClr val="FFFFFF"/>
                </a:solidFill>
              </a:rPr>
              <a:t>［３］</a:t>
            </a:r>
            <a:endParaRPr lang="en-US" altLang="ja-JP" sz="1200" dirty="0">
              <a:solidFill>
                <a:srgbClr val="FFFFFF"/>
              </a:solidFill>
            </a:endParaRPr>
          </a:p>
          <a:p>
            <a:pPr algn="ctr"/>
            <a:r>
              <a:rPr lang="ja-JP" altLang="ja-JP" sz="2800" dirty="0">
                <a:solidFill>
                  <a:srgbClr val="FFFFFF"/>
                </a:solidFill>
              </a:rPr>
              <a:t>1</a:t>
            </a:r>
            <a:r>
              <a:rPr lang="en-US" altLang="ja-JP" sz="2800" dirty="0">
                <a:solidFill>
                  <a:srgbClr val="FFFFFF"/>
                </a:solidFill>
              </a:rPr>
              <a:t>6,422</a:t>
            </a:r>
            <a:r>
              <a:rPr lang="ja-JP" altLang="en-US" sz="2000" dirty="0">
                <a:solidFill>
                  <a:srgbClr val="FFFFFF"/>
                </a:solidFill>
              </a:rPr>
              <a:t>人</a:t>
            </a:r>
          </a:p>
        </p:txBody>
      </p:sp>
      <p:sp>
        <p:nvSpPr>
          <p:cNvPr id="27" name="角丸四角形 26"/>
          <p:cNvSpPr/>
          <p:nvPr/>
        </p:nvSpPr>
        <p:spPr>
          <a:xfrm>
            <a:off x="4624543" y="2583317"/>
            <a:ext cx="1647600" cy="1082340"/>
          </a:xfrm>
          <a:prstGeom prst="roundRect">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solidFill>
                  <a:srgbClr val="FFFFFF"/>
                </a:solidFill>
              </a:rPr>
              <a:t>受取頻度</a:t>
            </a:r>
            <a:endParaRPr lang="en-US" altLang="ja-JP" sz="2000" dirty="0">
              <a:solidFill>
                <a:srgbClr val="FFFFFF"/>
              </a:solidFill>
            </a:endParaRPr>
          </a:p>
          <a:p>
            <a:pPr algn="ctr"/>
            <a:r>
              <a:rPr lang="en-US" altLang="ja-JP" sz="3200" dirty="0">
                <a:solidFill>
                  <a:srgbClr val="FFFFFF"/>
                </a:solidFill>
              </a:rPr>
              <a:t>1.7</a:t>
            </a:r>
            <a:r>
              <a:rPr lang="ja-JP" altLang="en-US" sz="2000" dirty="0">
                <a:solidFill>
                  <a:srgbClr val="FFFFFF"/>
                </a:solidFill>
              </a:rPr>
              <a:t>回</a:t>
            </a:r>
            <a:r>
              <a:rPr lang="en-US" altLang="ja-JP" sz="2000" dirty="0">
                <a:solidFill>
                  <a:srgbClr val="FFFFFF"/>
                </a:solidFill>
              </a:rPr>
              <a:t>/</a:t>
            </a:r>
            <a:r>
              <a:rPr lang="ja-JP" altLang="en-US" sz="2000" dirty="0">
                <a:solidFill>
                  <a:srgbClr val="FFFFFF"/>
                </a:solidFill>
              </a:rPr>
              <a:t>月</a:t>
            </a:r>
          </a:p>
        </p:txBody>
      </p:sp>
      <p:sp>
        <p:nvSpPr>
          <p:cNvPr id="13" name="円/楕円 12"/>
          <p:cNvSpPr/>
          <p:nvPr/>
        </p:nvSpPr>
        <p:spPr>
          <a:xfrm>
            <a:off x="487741" y="1988840"/>
            <a:ext cx="2952000" cy="3059999"/>
          </a:xfrm>
          <a:prstGeom prst="ellipse">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solidFill>
                  <a:srgbClr val="FFFFFF"/>
                </a:solidFill>
              </a:rPr>
              <a:t>一人暮らし</a:t>
            </a:r>
            <a:r>
              <a:rPr lang="ja-JP" altLang="en-US" dirty="0">
                <a:solidFill>
                  <a:srgbClr val="FFFFFF"/>
                </a:solidFill>
              </a:rPr>
              <a:t>の</a:t>
            </a:r>
            <a:r>
              <a:rPr lang="ja-JP" altLang="en-US" sz="2000" dirty="0">
                <a:solidFill>
                  <a:srgbClr val="FFFFFF"/>
                </a:solidFill>
              </a:rPr>
              <a:t>割合</a:t>
            </a:r>
            <a:endParaRPr lang="en-US" altLang="ja-JP" sz="2000" dirty="0">
              <a:solidFill>
                <a:srgbClr val="FFFFFF"/>
              </a:solidFill>
            </a:endParaRPr>
          </a:p>
          <a:p>
            <a:pPr algn="ctr"/>
            <a:r>
              <a:rPr lang="en-US" altLang="ja-JP" sz="2800" dirty="0">
                <a:solidFill>
                  <a:srgbClr val="FFFFFF"/>
                </a:solidFill>
              </a:rPr>
              <a:t>82</a:t>
            </a:r>
            <a:r>
              <a:rPr lang="en-US" altLang="ja-JP" dirty="0" smtClean="0">
                <a:solidFill>
                  <a:srgbClr val="FFFFFF"/>
                </a:solidFill>
              </a:rPr>
              <a:t>%</a:t>
            </a:r>
            <a:r>
              <a:rPr lang="ja-JP" altLang="en-US" sz="1200" dirty="0" smtClean="0">
                <a:solidFill>
                  <a:srgbClr val="FFFFFF"/>
                </a:solidFill>
              </a:rPr>
              <a:t>［</a:t>
            </a:r>
            <a:r>
              <a:rPr lang="en-US" altLang="ja-JP" sz="1200" dirty="0" smtClean="0">
                <a:solidFill>
                  <a:srgbClr val="FFFFFF"/>
                </a:solidFill>
              </a:rPr>
              <a:t>4</a:t>
            </a:r>
            <a:r>
              <a:rPr lang="ja-JP" altLang="en-US" sz="1200" dirty="0" smtClean="0">
                <a:solidFill>
                  <a:srgbClr val="FFFFFF"/>
                </a:solidFill>
              </a:rPr>
              <a:t>］</a:t>
            </a:r>
            <a:endParaRPr lang="en-US" altLang="ja-JP" sz="1200" dirty="0">
              <a:solidFill>
                <a:srgbClr val="FFFFFF"/>
              </a:solidFill>
            </a:endParaRPr>
          </a:p>
          <a:p>
            <a:pPr algn="ctr"/>
            <a:r>
              <a:rPr lang="ja-JP" altLang="ja-JP" dirty="0">
                <a:solidFill>
                  <a:srgbClr val="FFFFFF"/>
                </a:solidFill>
              </a:rPr>
              <a:t>　</a:t>
            </a:r>
            <a:r>
              <a:rPr lang="ja-JP" altLang="en-US" dirty="0">
                <a:solidFill>
                  <a:srgbClr val="FFFFFF"/>
                </a:solidFill>
              </a:rPr>
              <a:t>＝</a:t>
            </a:r>
            <a:r>
              <a:rPr lang="en-US" altLang="ja-JP" sz="2800" dirty="0">
                <a:solidFill>
                  <a:srgbClr val="FFFFFF"/>
                </a:solidFill>
              </a:rPr>
              <a:t>13,466</a:t>
            </a:r>
            <a:r>
              <a:rPr lang="ja-JP" altLang="en-US" dirty="0">
                <a:solidFill>
                  <a:srgbClr val="FFFFFF"/>
                </a:solidFill>
              </a:rPr>
              <a:t>人</a:t>
            </a:r>
          </a:p>
        </p:txBody>
      </p:sp>
      <p:sp>
        <p:nvSpPr>
          <p:cNvPr id="15" name="円/楕円 14"/>
          <p:cNvSpPr/>
          <p:nvPr/>
        </p:nvSpPr>
        <p:spPr>
          <a:xfrm>
            <a:off x="607106" y="2289652"/>
            <a:ext cx="2698959" cy="2795131"/>
          </a:xfrm>
          <a:prstGeom prst="ellipse">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dirty="0">
              <a:solidFill>
                <a:srgbClr val="FFFFFF"/>
              </a:solidFill>
            </a:endParaRPr>
          </a:p>
          <a:p>
            <a:pPr algn="ctr"/>
            <a:r>
              <a:rPr lang="ja-JP" altLang="en-US" sz="2200" dirty="0">
                <a:solidFill>
                  <a:srgbClr val="FFFFFF"/>
                </a:solidFill>
              </a:rPr>
              <a:t>宅配便利用率</a:t>
            </a:r>
            <a:endParaRPr lang="en-US" altLang="ja-JP" sz="2200" dirty="0">
              <a:solidFill>
                <a:srgbClr val="FFFFFF"/>
              </a:solidFill>
            </a:endParaRPr>
          </a:p>
          <a:p>
            <a:pPr algn="ctr"/>
            <a:r>
              <a:rPr lang="en-US" altLang="ja-JP" sz="2800" dirty="0">
                <a:solidFill>
                  <a:srgbClr val="FFFFFF"/>
                </a:solidFill>
              </a:rPr>
              <a:t>95</a:t>
            </a:r>
            <a:r>
              <a:rPr lang="en-US" altLang="ja-JP" sz="2000" dirty="0">
                <a:solidFill>
                  <a:srgbClr val="FFFFFF"/>
                </a:solidFill>
              </a:rPr>
              <a:t>%</a:t>
            </a:r>
          </a:p>
          <a:p>
            <a:pPr algn="ctr"/>
            <a:r>
              <a:rPr lang="en-US" altLang="ja-JP" sz="2400" dirty="0">
                <a:solidFill>
                  <a:srgbClr val="FFFFFF"/>
                </a:solidFill>
              </a:rPr>
              <a:t> </a:t>
            </a:r>
            <a:r>
              <a:rPr lang="ja-JP" altLang="en-US" sz="2400" dirty="0">
                <a:solidFill>
                  <a:srgbClr val="FFFFFF"/>
                </a:solidFill>
              </a:rPr>
              <a:t>　</a:t>
            </a:r>
            <a:r>
              <a:rPr lang="en-US" altLang="ja-JP" sz="2400" dirty="0">
                <a:solidFill>
                  <a:srgbClr val="FFFFFF"/>
                </a:solidFill>
              </a:rPr>
              <a:t>=12,793</a:t>
            </a:r>
            <a:r>
              <a:rPr lang="ja-JP" altLang="en-US" sz="2000" dirty="0">
                <a:solidFill>
                  <a:srgbClr val="FFFFFF"/>
                </a:solidFill>
              </a:rPr>
              <a:t>人</a:t>
            </a:r>
          </a:p>
          <a:p>
            <a:pPr algn="ctr"/>
            <a:endParaRPr lang="ja-JP" altLang="en-US" dirty="0">
              <a:solidFill>
                <a:srgbClr val="FFFFFF"/>
              </a:solidFill>
            </a:endParaRPr>
          </a:p>
        </p:txBody>
      </p:sp>
      <p:sp>
        <p:nvSpPr>
          <p:cNvPr id="39" name="テキスト ボックス 38"/>
          <p:cNvSpPr txBox="1"/>
          <p:nvPr/>
        </p:nvSpPr>
        <p:spPr>
          <a:xfrm>
            <a:off x="6216989" y="2763137"/>
            <a:ext cx="800219" cy="830997"/>
          </a:xfrm>
          <a:prstGeom prst="rect">
            <a:avLst/>
          </a:prstGeom>
          <a:noFill/>
          <a:effectLst/>
        </p:spPr>
        <p:txBody>
          <a:bodyPr wrap="none" rtlCol="0">
            <a:spAutoFit/>
          </a:bodyPr>
          <a:lstStyle/>
          <a:p>
            <a:r>
              <a:rPr lang="en-US" altLang="ja-JP" sz="4800" dirty="0">
                <a:solidFill>
                  <a:srgbClr val="000000"/>
                </a:solidFill>
              </a:rPr>
              <a:t>×</a:t>
            </a:r>
          </a:p>
        </p:txBody>
      </p:sp>
      <p:sp>
        <p:nvSpPr>
          <p:cNvPr id="40" name="角丸四角形 39"/>
          <p:cNvSpPr/>
          <p:nvPr/>
        </p:nvSpPr>
        <p:spPr>
          <a:xfrm>
            <a:off x="6962054" y="2583317"/>
            <a:ext cx="1647600" cy="1082340"/>
          </a:xfrm>
          <a:prstGeom prst="roundRect">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a:solidFill>
                  <a:srgbClr val="FFFFFF"/>
                </a:solidFill>
              </a:rPr>
              <a:t>再配達率</a:t>
            </a:r>
            <a:endParaRPr lang="en-US" altLang="ja-JP" sz="2000" dirty="0">
              <a:solidFill>
                <a:srgbClr val="FFFFFF"/>
              </a:solidFill>
            </a:endParaRPr>
          </a:p>
          <a:p>
            <a:pPr algn="ctr"/>
            <a:r>
              <a:rPr lang="en-US" altLang="ja-JP" sz="3200" dirty="0">
                <a:solidFill>
                  <a:srgbClr val="FFFFFF"/>
                </a:solidFill>
              </a:rPr>
              <a:t>54</a:t>
            </a:r>
            <a:r>
              <a:rPr lang="en-US" altLang="ja-JP" sz="2000" dirty="0">
                <a:solidFill>
                  <a:srgbClr val="FFFFFF"/>
                </a:solidFill>
              </a:rPr>
              <a:t>%</a:t>
            </a:r>
          </a:p>
        </p:txBody>
      </p:sp>
      <p:sp>
        <p:nvSpPr>
          <p:cNvPr id="41" name="テキスト ボックス 40"/>
          <p:cNvSpPr txBox="1"/>
          <p:nvPr/>
        </p:nvSpPr>
        <p:spPr>
          <a:xfrm>
            <a:off x="3857522" y="2763136"/>
            <a:ext cx="800219" cy="830997"/>
          </a:xfrm>
          <a:prstGeom prst="rect">
            <a:avLst/>
          </a:prstGeom>
          <a:noFill/>
          <a:effectLst/>
        </p:spPr>
        <p:txBody>
          <a:bodyPr wrap="none" rtlCol="0">
            <a:spAutoFit/>
          </a:bodyPr>
          <a:lstStyle/>
          <a:p>
            <a:r>
              <a:rPr lang="en-US" altLang="ja-JP" sz="4800" dirty="0">
                <a:solidFill>
                  <a:srgbClr val="000000"/>
                </a:solidFill>
              </a:rPr>
              <a:t>×</a:t>
            </a:r>
          </a:p>
        </p:txBody>
      </p:sp>
      <p:sp>
        <p:nvSpPr>
          <p:cNvPr id="3" name="テキスト ボックス 2"/>
          <p:cNvSpPr txBox="1"/>
          <p:nvPr/>
        </p:nvSpPr>
        <p:spPr>
          <a:xfrm>
            <a:off x="1143931" y="1596389"/>
            <a:ext cx="1723549" cy="400110"/>
          </a:xfrm>
          <a:prstGeom prst="rect">
            <a:avLst/>
          </a:prstGeom>
          <a:noFill/>
          <a:ln>
            <a:noFill/>
          </a:ln>
          <a:effectLst/>
        </p:spPr>
        <p:txBody>
          <a:bodyPr wrap="none" rtlCol="0">
            <a:spAutoFit/>
          </a:bodyPr>
          <a:lstStyle/>
          <a:p>
            <a:r>
              <a:rPr lang="ja-JP" altLang="en-US" sz="2000" dirty="0">
                <a:solidFill>
                  <a:srgbClr val="FFFFFF"/>
                </a:solidFill>
              </a:rPr>
              <a:t>全筑波大学生</a:t>
            </a:r>
          </a:p>
        </p:txBody>
      </p:sp>
      <p:sp>
        <p:nvSpPr>
          <p:cNvPr id="4" name="正方形/長方形 3"/>
          <p:cNvSpPr/>
          <p:nvPr/>
        </p:nvSpPr>
        <p:spPr>
          <a:xfrm>
            <a:off x="1381310" y="2024784"/>
            <a:ext cx="1239442" cy="369332"/>
          </a:xfrm>
          <a:prstGeom prst="rect">
            <a:avLst/>
          </a:prstGeom>
          <a:ln>
            <a:noFill/>
          </a:ln>
          <a:effectLst/>
        </p:spPr>
        <p:txBody>
          <a:bodyPr wrap="none">
            <a:spAutoFit/>
          </a:bodyPr>
          <a:lstStyle/>
          <a:p>
            <a:r>
              <a:rPr lang="ja-JP" altLang="en-US" dirty="0">
                <a:solidFill>
                  <a:srgbClr val="FFFFFF"/>
                </a:solidFill>
              </a:rPr>
              <a:t>一人暮らし</a:t>
            </a:r>
            <a:endParaRPr lang="ja-JP" altLang="en-US" dirty="0">
              <a:solidFill>
                <a:srgbClr val="000000"/>
              </a:solidFill>
            </a:endParaRPr>
          </a:p>
        </p:txBody>
      </p:sp>
      <p:grpSp>
        <p:nvGrpSpPr>
          <p:cNvPr id="6" name="グループ化 5"/>
          <p:cNvGrpSpPr/>
          <p:nvPr/>
        </p:nvGrpSpPr>
        <p:grpSpPr>
          <a:xfrm>
            <a:off x="3439741" y="4591013"/>
            <a:ext cx="5538352" cy="1668656"/>
            <a:chOff x="3439741" y="4591013"/>
            <a:chExt cx="5538352" cy="1668656"/>
          </a:xfrm>
        </p:grpSpPr>
        <p:sp>
          <p:nvSpPr>
            <p:cNvPr id="8" name="角丸四角形 7"/>
            <p:cNvSpPr/>
            <p:nvPr/>
          </p:nvSpPr>
          <p:spPr>
            <a:xfrm>
              <a:off x="3439741" y="4828419"/>
              <a:ext cx="5538352" cy="1431250"/>
            </a:xfrm>
            <a:prstGeom prst="roundRect">
              <a:avLst/>
            </a:prstGeom>
            <a:solidFill>
              <a:srgbClr val="FF99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8000" dirty="0" smtClean="0">
                  <a:ln>
                    <a:solidFill>
                      <a:schemeClr val="bg1"/>
                    </a:solidFill>
                  </a:ln>
                  <a:solidFill>
                    <a:schemeClr val="bg1"/>
                  </a:solidFill>
                </a:rPr>
                <a:t>11,744</a:t>
              </a:r>
              <a:r>
                <a:rPr lang="ja-JP" altLang="en-US" sz="5400" dirty="0" smtClean="0">
                  <a:ln>
                    <a:solidFill>
                      <a:schemeClr val="bg1"/>
                    </a:solidFill>
                  </a:ln>
                  <a:solidFill>
                    <a:schemeClr val="bg1"/>
                  </a:solidFill>
                </a:rPr>
                <a:t>個</a:t>
              </a:r>
              <a:r>
                <a:rPr lang="en-US" altLang="ja-JP" sz="5400" dirty="0" smtClean="0">
                  <a:ln>
                    <a:solidFill>
                      <a:schemeClr val="bg1"/>
                    </a:solidFill>
                  </a:ln>
                  <a:solidFill>
                    <a:schemeClr val="bg1"/>
                  </a:solidFill>
                </a:rPr>
                <a:t>/</a:t>
              </a:r>
              <a:r>
                <a:rPr lang="ja-JP" altLang="en-US" sz="5400" dirty="0" smtClean="0">
                  <a:ln>
                    <a:solidFill>
                      <a:schemeClr val="bg1"/>
                    </a:solidFill>
                  </a:ln>
                  <a:solidFill>
                    <a:schemeClr val="bg1"/>
                  </a:solidFill>
                </a:rPr>
                <a:t>月</a:t>
              </a:r>
              <a:endParaRPr lang="en-US" altLang="ja-JP" sz="5400" dirty="0" smtClean="0">
                <a:ln>
                  <a:solidFill>
                    <a:schemeClr val="bg1"/>
                  </a:solidFill>
                </a:ln>
                <a:solidFill>
                  <a:schemeClr val="bg1"/>
                </a:solidFill>
              </a:endParaRPr>
            </a:p>
          </p:txBody>
        </p:sp>
        <p:sp>
          <p:nvSpPr>
            <p:cNvPr id="5" name="テキスト ボックス 4"/>
            <p:cNvSpPr txBox="1"/>
            <p:nvPr/>
          </p:nvSpPr>
          <p:spPr>
            <a:xfrm>
              <a:off x="3675829" y="4591013"/>
              <a:ext cx="1792341" cy="510778"/>
            </a:xfrm>
            <a:prstGeom prst="roundRect">
              <a:avLst/>
            </a:prstGeom>
            <a:solidFill>
              <a:schemeClr val="bg1"/>
            </a:solidFill>
            <a:ln w="28575">
              <a:solidFill>
                <a:srgbClr val="FF9900"/>
              </a:solidFill>
            </a:ln>
          </p:spPr>
          <p:txBody>
            <a:bodyPr wrap="square" rtlCol="0">
              <a:spAutoFit/>
            </a:bodyPr>
            <a:lstStyle/>
            <a:p>
              <a:pPr lvl="0"/>
              <a:r>
                <a:rPr lang="ja-JP" altLang="en-US" sz="2400" dirty="0" smtClean="0">
                  <a:latin typeface="Arial"/>
                  <a:ea typeface="ＭＳ Ｐゴシック"/>
                </a:rPr>
                <a:t>再配達</a:t>
              </a:r>
              <a:r>
                <a:rPr lang="ja-JP" altLang="en-US" sz="2400" dirty="0">
                  <a:latin typeface="Arial"/>
                  <a:ea typeface="ＭＳ Ｐゴシック"/>
                </a:rPr>
                <a:t>個数</a:t>
              </a:r>
            </a:p>
          </p:txBody>
        </p:sp>
      </p:grpSp>
      <p:sp>
        <p:nvSpPr>
          <p:cNvPr id="2" name="正方形/長方形 1"/>
          <p:cNvSpPr/>
          <p:nvPr/>
        </p:nvSpPr>
        <p:spPr>
          <a:xfrm>
            <a:off x="4404851" y="6290192"/>
            <a:ext cx="1306768" cy="246221"/>
          </a:xfrm>
          <a:prstGeom prst="rect">
            <a:avLst/>
          </a:prstGeom>
        </p:spPr>
        <p:txBody>
          <a:bodyPr wrap="none">
            <a:spAutoFit/>
          </a:bodyPr>
          <a:lstStyle/>
          <a:p>
            <a:r>
              <a:rPr lang="ja-JP" altLang="en-US" sz="1000" dirty="0" smtClean="0">
                <a:solidFill>
                  <a:srgbClr val="000000"/>
                </a:solidFill>
              </a:rPr>
              <a:t>［</a:t>
            </a:r>
            <a:r>
              <a:rPr lang="en-US" altLang="ja-JP" sz="1000" dirty="0" smtClean="0">
                <a:solidFill>
                  <a:srgbClr val="000000"/>
                </a:solidFill>
              </a:rPr>
              <a:t>3</a:t>
            </a:r>
            <a:r>
              <a:rPr lang="ja-JP" altLang="en-US" sz="1000" dirty="0" smtClean="0">
                <a:solidFill>
                  <a:srgbClr val="000000"/>
                </a:solidFill>
              </a:rPr>
              <a:t>］筑波大学</a:t>
            </a:r>
            <a:r>
              <a:rPr lang="en-US" altLang="ja-JP" sz="1000" dirty="0" smtClean="0">
                <a:solidFill>
                  <a:srgbClr val="000000"/>
                </a:solidFill>
              </a:rPr>
              <a:t>2016</a:t>
            </a:r>
            <a:r>
              <a:rPr lang="ja-JP" altLang="en-US" sz="1000" dirty="0" smtClean="0">
                <a:solidFill>
                  <a:srgbClr val="000000"/>
                </a:solidFill>
              </a:rPr>
              <a:t>年</a:t>
            </a:r>
            <a:endParaRPr lang="ja-JP" altLang="en-US" sz="1000" dirty="0">
              <a:solidFill>
                <a:srgbClr val="000000"/>
              </a:solidFill>
            </a:endParaRPr>
          </a:p>
        </p:txBody>
      </p:sp>
      <p:sp>
        <p:nvSpPr>
          <p:cNvPr id="21" name="テキスト ボックス 20"/>
          <p:cNvSpPr txBox="1"/>
          <p:nvPr/>
        </p:nvSpPr>
        <p:spPr>
          <a:xfrm>
            <a:off x="4423924" y="6485274"/>
            <a:ext cx="47200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smtClean="0">
                <a:ln>
                  <a:noFill/>
                </a:ln>
                <a:solidFill>
                  <a:srgbClr val="000000"/>
                </a:solidFill>
                <a:effectLst/>
                <a:uLnTx/>
                <a:uFillTx/>
              </a:rPr>
              <a:t>[</a:t>
            </a:r>
            <a:r>
              <a:rPr kumimoji="0" lang="en-US" altLang="ja-JP" sz="1000" kern="0" dirty="0">
                <a:solidFill>
                  <a:srgbClr val="000000"/>
                </a:solidFill>
              </a:rPr>
              <a:t>4</a:t>
            </a:r>
            <a:r>
              <a:rPr kumimoji="0" lang="en-US" altLang="ja-JP" sz="1000" b="0" i="0" u="none" strike="noStrike" kern="0" cap="none" spc="0" normalizeH="0" baseline="0" noProof="0" dirty="0" smtClean="0">
                <a:ln>
                  <a:noFill/>
                </a:ln>
                <a:solidFill>
                  <a:srgbClr val="000000"/>
                </a:solidFill>
                <a:effectLst/>
                <a:uLnTx/>
                <a:uFillTx/>
              </a:rPr>
              <a:t>]</a:t>
            </a:r>
            <a:r>
              <a:rPr kumimoji="0" lang="ja-JP" altLang="en-US" sz="1000" kern="0" dirty="0" smtClean="0">
                <a:solidFill>
                  <a:srgbClr val="000000"/>
                </a:solidFill>
              </a:rPr>
              <a:t>筑波大学総務部総務課、公共心理研究室</a:t>
            </a:r>
            <a:r>
              <a:rPr kumimoji="0" lang="ja-JP" altLang="en-US" sz="1000" b="0" i="0" u="none" strike="noStrike" kern="0" cap="none" spc="0" normalizeH="0" baseline="0" noProof="0" dirty="0" smtClean="0">
                <a:ln>
                  <a:noFill/>
                </a:ln>
                <a:solidFill>
                  <a:srgbClr val="000000"/>
                </a:solidFill>
                <a:effectLst/>
                <a:uLnTx/>
                <a:uFillTx/>
              </a:rPr>
              <a:t>「筑波大学キャンパス交通システム（キャンパスバス）利用証と交通への意識・行動に関するアンケート」</a:t>
            </a:r>
            <a:r>
              <a:rPr kumimoji="0" lang="en-US" altLang="ja-JP" sz="1000" b="0" i="0" u="none" strike="noStrike" kern="0" cap="none" spc="0" normalizeH="0" baseline="0" noProof="0" dirty="0" smtClean="0">
                <a:ln>
                  <a:noFill/>
                </a:ln>
                <a:solidFill>
                  <a:srgbClr val="000000"/>
                </a:solidFill>
                <a:effectLst/>
                <a:uLnTx/>
                <a:uFillTx/>
              </a:rPr>
              <a:t>2016</a:t>
            </a:r>
            <a:r>
              <a:rPr kumimoji="0" lang="ja-JP" altLang="en-US" sz="1000" b="0" i="0" u="none" strike="noStrike" kern="0" cap="none" spc="0" normalizeH="0" baseline="0" noProof="0" dirty="0" smtClean="0">
                <a:ln>
                  <a:noFill/>
                </a:ln>
                <a:solidFill>
                  <a:srgbClr val="000000"/>
                </a:solidFill>
                <a:effectLst/>
                <a:uLnTx/>
                <a:uFillTx/>
              </a:rPr>
              <a:t>年</a:t>
            </a:r>
          </a:p>
        </p:txBody>
      </p:sp>
    </p:spTree>
    <p:extLst>
      <p:ext uri="{BB962C8B-B14F-4D97-AF65-F5344CB8AC3E}">
        <p14:creationId xmlns:p14="http://schemas.microsoft.com/office/powerpoint/2010/main" val="3910445454"/>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13" grpId="0" animBg="1"/>
      <p:bldP spid="15" grpId="0" animBg="1"/>
      <p:bldP spid="39" grpId="0"/>
      <p:bldP spid="40" grpId="0" animBg="1"/>
      <p:bldP spid="41"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2" y="-23131"/>
            <a:ext cx="8531687" cy="1143000"/>
          </a:xfrm>
        </p:spPr>
        <p:txBody>
          <a:bodyPr/>
          <a:lstStyle/>
          <a:p>
            <a:pPr lvl="0" algn="l"/>
            <a:r>
              <a:rPr lang="ja-JP" altLang="en-US" sz="2000" kern="1200" dirty="0" smtClean="0">
                <a:solidFill>
                  <a:schemeClr val="bg1"/>
                </a:solidFill>
                <a:latin typeface="Arial" panose="020B0604020202020204" pitchFamily="34" charset="0"/>
                <a:ea typeface="ＭＳ Ｐゴシック" panose="020B0600070205080204" pitchFamily="50" charset="-128"/>
                <a:cs typeface="+mn-cs"/>
              </a:rPr>
              <a:t>アンケート</a:t>
            </a:r>
            <a:r>
              <a:rPr lang="en-US" altLang="ja-JP" sz="3600" kern="1200" dirty="0" smtClean="0">
                <a:solidFill>
                  <a:schemeClr val="bg1"/>
                </a:solidFill>
                <a:latin typeface="Arial" panose="020B0604020202020204" pitchFamily="34" charset="0"/>
                <a:ea typeface="ＭＳ Ｐゴシック" panose="020B0600070205080204" pitchFamily="50" charset="-128"/>
                <a:cs typeface="+mn-cs"/>
              </a:rPr>
              <a:t/>
            </a:r>
            <a:br>
              <a:rPr lang="en-US" altLang="ja-JP" sz="3600" kern="1200" dirty="0" smtClean="0">
                <a:solidFill>
                  <a:schemeClr val="bg1"/>
                </a:solidFill>
                <a:latin typeface="Arial" panose="020B0604020202020204" pitchFamily="34" charset="0"/>
                <a:ea typeface="ＭＳ Ｐゴシック" panose="020B0600070205080204" pitchFamily="50" charset="-128"/>
                <a:cs typeface="+mn-cs"/>
              </a:rPr>
            </a:br>
            <a:r>
              <a:rPr lang="ja-JP" altLang="en-US" sz="4000" kern="1200" dirty="0" smtClean="0">
                <a:solidFill>
                  <a:schemeClr val="bg1"/>
                </a:solidFill>
                <a:latin typeface="Arial" panose="020B0604020202020204" pitchFamily="34" charset="0"/>
                <a:ea typeface="ＭＳ Ｐゴシック" panose="020B0600070205080204" pitchFamily="50" charset="-128"/>
                <a:cs typeface="+mn-cs"/>
              </a:rPr>
              <a:t>配達</a:t>
            </a:r>
            <a:r>
              <a:rPr lang="ja-JP" altLang="en-US" sz="4000" kern="1200" dirty="0">
                <a:solidFill>
                  <a:schemeClr val="bg1"/>
                </a:solidFill>
                <a:latin typeface="Arial" panose="020B0604020202020204" pitchFamily="34" charset="0"/>
                <a:ea typeface="ＭＳ Ｐゴシック" panose="020B0600070205080204" pitchFamily="50" charset="-128"/>
                <a:cs typeface="+mn-cs"/>
              </a:rPr>
              <a:t>の</a:t>
            </a:r>
            <a:r>
              <a:rPr lang="en-US" altLang="ja-JP" sz="4000" kern="1200" dirty="0">
                <a:solidFill>
                  <a:schemeClr val="bg1"/>
                </a:solidFill>
                <a:latin typeface="Arial" panose="020B0604020202020204" pitchFamily="34" charset="0"/>
                <a:ea typeface="ＭＳ Ｐゴシック" panose="020B0600070205080204" pitchFamily="50" charset="-128"/>
                <a:cs typeface="+mn-cs"/>
              </a:rPr>
              <a:t>1</a:t>
            </a:r>
            <a:r>
              <a:rPr lang="ja-JP" altLang="en-US" sz="4000" kern="1200" dirty="0">
                <a:solidFill>
                  <a:schemeClr val="bg1"/>
                </a:solidFill>
                <a:latin typeface="Arial" panose="020B0604020202020204" pitchFamily="34" charset="0"/>
                <a:ea typeface="ＭＳ Ｐゴシック" panose="020B0600070205080204" pitchFamily="50" charset="-128"/>
                <a:cs typeface="+mn-cs"/>
              </a:rPr>
              <a:t>回目</a:t>
            </a:r>
            <a:r>
              <a:rPr lang="ja-JP" altLang="en-US" sz="4000" kern="1200" dirty="0" smtClean="0">
                <a:solidFill>
                  <a:schemeClr val="bg1"/>
                </a:solidFill>
                <a:latin typeface="Arial" panose="020B0604020202020204" pitchFamily="34" charset="0"/>
                <a:ea typeface="ＭＳ Ｐゴシック" panose="020B0600070205080204" pitchFamily="50" charset="-128"/>
                <a:cs typeface="+mn-cs"/>
              </a:rPr>
              <a:t>で受け取れない</a:t>
            </a:r>
            <a:r>
              <a:rPr lang="ja-JP" altLang="en-US" sz="4000" kern="1200" dirty="0">
                <a:solidFill>
                  <a:schemeClr val="bg1"/>
                </a:solidFill>
                <a:latin typeface="Arial" panose="020B0604020202020204" pitchFamily="34" charset="0"/>
                <a:ea typeface="ＭＳ Ｐゴシック" panose="020B0600070205080204" pitchFamily="50" charset="-128"/>
                <a:cs typeface="+mn-cs"/>
              </a:rPr>
              <a:t>理由は</a:t>
            </a:r>
            <a:r>
              <a:rPr lang="ja-JP" altLang="en-US" sz="4000" kern="1200" dirty="0" smtClean="0">
                <a:solidFill>
                  <a:schemeClr val="bg1"/>
                </a:solidFill>
                <a:latin typeface="Arial" panose="020B0604020202020204" pitchFamily="34" charset="0"/>
                <a:ea typeface="ＭＳ Ｐゴシック" panose="020B0600070205080204" pitchFamily="50" charset="-128"/>
                <a:cs typeface="+mn-cs"/>
              </a:rPr>
              <a:t>？</a:t>
            </a:r>
            <a:endParaRPr lang="en-US" altLang="ja-JP" sz="5400"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19</a:t>
            </a:fld>
            <a:endParaRPr lang="en-US" altLang="ja-JP" dirty="0"/>
          </a:p>
        </p:txBody>
      </p:sp>
      <p:graphicFrame>
        <p:nvGraphicFramePr>
          <p:cNvPr id="10" name="グラフ 9"/>
          <p:cNvGraphicFramePr>
            <a:graphicFrameLocks/>
          </p:cNvGraphicFramePr>
          <p:nvPr>
            <p:extLst/>
          </p:nvPr>
        </p:nvGraphicFramePr>
        <p:xfrm>
          <a:off x="0" y="1226484"/>
          <a:ext cx="6912000" cy="4796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 3"/>
          <p:cNvGraphicFramePr>
            <a:graphicFrameLocks noGrp="1"/>
          </p:cNvGraphicFramePr>
          <p:nvPr>
            <p:extLst/>
          </p:nvPr>
        </p:nvGraphicFramePr>
        <p:xfrm>
          <a:off x="4834800" y="1143000"/>
          <a:ext cx="4165200" cy="5518701"/>
        </p:xfrm>
        <a:graphic>
          <a:graphicData uri="http://schemas.openxmlformats.org/drawingml/2006/table">
            <a:tbl>
              <a:tblPr/>
              <a:tblGrid>
                <a:gridCol w="396826">
                  <a:extLst>
                    <a:ext uri="{9D8B030D-6E8A-4147-A177-3AD203B41FA5}">
                      <a16:colId xmlns="" xmlns:a16="http://schemas.microsoft.com/office/drawing/2014/main" val="20000"/>
                    </a:ext>
                  </a:extLst>
                </a:gridCol>
                <a:gridCol w="3768374">
                  <a:extLst>
                    <a:ext uri="{9D8B030D-6E8A-4147-A177-3AD203B41FA5}">
                      <a16:colId xmlns="" xmlns:a16="http://schemas.microsoft.com/office/drawing/2014/main" val="20001"/>
                    </a:ext>
                  </a:extLst>
                </a:gridCol>
              </a:tblGrid>
              <a:tr h="675382">
                <a:tc>
                  <a:txBody>
                    <a:bodyPr/>
                    <a:lstStyle/>
                    <a:p>
                      <a:pPr algn="ctr" fontAlgn="b"/>
                      <a:r>
                        <a:rPr lang="ja-JP" altLang="en-US" sz="2400" b="0" i="0" u="none" strike="noStrike" dirty="0">
                          <a:solidFill>
                            <a:schemeClr val="bg1"/>
                          </a:solidFill>
                          <a:effectLst/>
                          <a:latin typeface="Calibri" panose="020F0502020204030204" pitchFamily="34" charset="0"/>
                          <a:ea typeface="ＭＳ Ｐゴシック" panose="020B0600070205080204" pitchFamily="50" charset="-128"/>
                        </a:rPr>
                        <a:t>１</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tc>
                  <a:txBody>
                    <a:bodyPr/>
                    <a:lstStyle/>
                    <a:p>
                      <a:pPr algn="l" fontAlgn="b"/>
                      <a:r>
                        <a:rPr lang="ja-JP" altLang="en-US" sz="2200" b="0" i="0" u="none" strike="noStrike" dirty="0">
                          <a:solidFill>
                            <a:schemeClr val="bg1"/>
                          </a:solidFill>
                          <a:effectLst/>
                          <a:latin typeface="ＭＳ Ｐゴシック" panose="020B0600070205080204" pitchFamily="50" charset="-128"/>
                          <a:ea typeface="ＭＳ Ｐゴシック" panose="020B0600070205080204" pitchFamily="50" charset="-128"/>
                        </a:rPr>
                        <a:t>配達が来るのを知らなかった。</a:t>
                      </a:r>
                      <a:endParaRPr lang="ja-JP" altLang="en-US" sz="2200" b="0" i="0" u="none" strike="noStrike" dirty="0">
                        <a:solidFill>
                          <a:schemeClr val="bg1"/>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extLst>
                  <a:ext uri="{0D108BD9-81ED-4DB2-BD59-A6C34878D82A}">
                    <a16:rowId xmlns="" xmlns:a16="http://schemas.microsoft.com/office/drawing/2014/main" val="10000"/>
                  </a:ext>
                </a:extLst>
              </a:tr>
              <a:tr h="1011977">
                <a:tc>
                  <a:txBody>
                    <a:bodyPr/>
                    <a:lstStyle/>
                    <a:p>
                      <a:pPr algn="ctr" fontAlgn="b"/>
                      <a:r>
                        <a:rPr lang="ja-JP" altLang="en-US" sz="2400" b="0" i="0" u="none" strike="noStrike" dirty="0">
                          <a:solidFill>
                            <a:schemeClr val="bg1"/>
                          </a:solidFill>
                          <a:effectLst/>
                          <a:latin typeface="Calibri" panose="020F0502020204030204" pitchFamily="34" charset="0"/>
                          <a:ea typeface="ＭＳ Ｐゴシック" panose="020B0600070205080204" pitchFamily="50" charset="-128"/>
                        </a:rPr>
                        <a:t>２</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algn="l" fontAlgn="b"/>
                      <a:r>
                        <a:rPr lang="ja-JP" altLang="en-US" sz="2200" b="0" i="0" u="none" strike="noStrike" dirty="0">
                          <a:solidFill>
                            <a:schemeClr val="bg1"/>
                          </a:solidFill>
                          <a:effectLst/>
                          <a:latin typeface="ＭＳ Ｐゴシック" panose="020B0600070205080204" pitchFamily="50" charset="-128"/>
                          <a:ea typeface="ＭＳ Ｐゴシック" panose="020B0600070205080204" pitchFamily="50" charset="-128"/>
                        </a:rPr>
                        <a:t>配達が来るのを知っていたが、用事ができて留守にしていた。</a:t>
                      </a:r>
                      <a:endParaRPr lang="ja-JP" altLang="en-US" sz="2200" b="0" i="0" u="none" strike="noStrike" dirty="0">
                        <a:solidFill>
                          <a:schemeClr val="bg1"/>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 xmlns:a16="http://schemas.microsoft.com/office/drawing/2014/main" val="10001"/>
                  </a:ext>
                </a:extLst>
              </a:tr>
              <a:tr h="618941">
                <a:tc>
                  <a:txBody>
                    <a:bodyPr/>
                    <a:lstStyle/>
                    <a:p>
                      <a:pPr algn="ctr" fontAlgn="b"/>
                      <a:r>
                        <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rPr>
                        <a:t>３</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家にいたが、手が離せず出られなかった。</a:t>
                      </a:r>
                      <a:endPar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618941">
                <a:tc>
                  <a:txBody>
                    <a:bodyPr/>
                    <a:lstStyle/>
                    <a:p>
                      <a:pPr algn="ctr" fontAlgn="b"/>
                      <a:r>
                        <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rPr>
                        <a:t>４</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家にいたが、知らない人にドアを開けることに抵抗があった。</a:t>
                      </a:r>
                      <a:endPar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619158">
                <a:tc>
                  <a:txBody>
                    <a:bodyPr/>
                    <a:lstStyle/>
                    <a:p>
                      <a:pPr algn="ctr" fontAlgn="b"/>
                      <a:r>
                        <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rPr>
                        <a:t>５</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もともと不在になる予定だったため、再配達してもらう予定だった。</a:t>
                      </a:r>
                      <a:endPar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10784">
                <a:tc>
                  <a:txBody>
                    <a:bodyPr/>
                    <a:lstStyle/>
                    <a:p>
                      <a:pPr algn="ctr" fontAlgn="b"/>
                      <a:r>
                        <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rPr>
                        <a:t>６</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指定時間外に配達が来た。</a:t>
                      </a:r>
                      <a:endPar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696251">
                <a:tc>
                  <a:txBody>
                    <a:bodyPr/>
                    <a:lstStyle/>
                    <a:p>
                      <a:pPr marL="0" marR="0" lvl="0" indent="0" algn="ctr" defTabSz="914203" rtl="0" eaLnBrk="1" fontAlgn="b" latinLnBrk="0" hangingPunct="1">
                        <a:lnSpc>
                          <a:spcPct val="100000"/>
                        </a:lnSpc>
                        <a:spcBef>
                          <a:spcPts val="0"/>
                        </a:spcBef>
                        <a:spcAft>
                          <a:spcPts val="0"/>
                        </a:spcAft>
                        <a:buClrTx/>
                        <a:buSzTx/>
                        <a:buFontTx/>
                        <a:buNone/>
                        <a:tabLst/>
                        <a:defRPr/>
                      </a:pP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７</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203" rtl="0" eaLnBrk="1" fontAlgn="b" latinLnBrk="0" hangingPunct="1">
                        <a:lnSpc>
                          <a:spcPct val="100000"/>
                        </a:lnSpc>
                        <a:spcBef>
                          <a:spcPts val="0"/>
                        </a:spcBef>
                        <a:spcAft>
                          <a:spcPts val="0"/>
                        </a:spcAft>
                        <a:buClrTx/>
                        <a:buSzTx/>
                        <a:buFontTx/>
                        <a:buNone/>
                        <a:tabLst/>
                        <a:defRPr/>
                      </a:pPr>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宅配ボックスの受け取りを前提としていたが、すべて埋まっていて入れてもらえなかった、または、サイズがあわなかった。</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618941">
                <a:tc>
                  <a:txBody>
                    <a:bodyPr/>
                    <a:lstStyle/>
                    <a:p>
                      <a:pPr algn="ctr" fontAlgn="b"/>
                      <a:r>
                        <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rPr>
                        <a:t>８</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指定できる時間に希望の時間がなかった。</a:t>
                      </a:r>
                      <a:endPar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310675">
                <a:tc>
                  <a:txBody>
                    <a:bodyPr/>
                    <a:lstStyle/>
                    <a:p>
                      <a:pPr algn="ctr" fontAlgn="b"/>
                      <a:r>
                        <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rPr>
                        <a:t>９</a:t>
                      </a: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rPr>
                        <a:t>その他</a:t>
                      </a:r>
                      <a:endParaRPr lang="ja-JP" altLang="en-US" sz="16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2382" marR="2382" marT="238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bl>
          </a:graphicData>
        </a:graphic>
      </p:graphicFrame>
      <p:sp>
        <p:nvSpPr>
          <p:cNvPr id="2" name="テキスト ボックス 1"/>
          <p:cNvSpPr txBox="1"/>
          <p:nvPr/>
        </p:nvSpPr>
        <p:spPr>
          <a:xfrm>
            <a:off x="2978747" y="5922059"/>
            <a:ext cx="1755408" cy="646331"/>
          </a:xfrm>
          <a:prstGeom prst="rect">
            <a:avLst/>
          </a:prstGeom>
          <a:noFill/>
        </p:spPr>
        <p:txBody>
          <a:bodyPr wrap="none" rtlCol="0">
            <a:spAutoFit/>
          </a:bodyPr>
          <a:lstStyle/>
          <a:p>
            <a:r>
              <a:rPr lang="ja-JP" altLang="en-US" b="1" dirty="0">
                <a:solidFill>
                  <a:srgbClr val="000000"/>
                </a:solidFill>
                <a:latin typeface="ＭＳ Ｐゴシック"/>
                <a:ea typeface="ＭＳ Ｐゴシック"/>
              </a:rPr>
              <a:t>回答者数</a:t>
            </a:r>
            <a:r>
              <a:rPr lang="en-US" altLang="ja-JP" b="1" dirty="0">
                <a:solidFill>
                  <a:srgbClr val="000000"/>
                </a:solidFill>
                <a:latin typeface="ＭＳ Ｐゴシック"/>
                <a:ea typeface="ＭＳ Ｐゴシック"/>
              </a:rPr>
              <a:t> n=143</a:t>
            </a:r>
          </a:p>
          <a:p>
            <a:r>
              <a:rPr lang="ja-JP" altLang="en-US" b="1" dirty="0">
                <a:solidFill>
                  <a:srgbClr val="000000"/>
                </a:solidFill>
                <a:latin typeface="ＭＳ Ｐゴシック"/>
                <a:ea typeface="ＭＳ Ｐゴシック"/>
              </a:rPr>
              <a:t>回答数</a:t>
            </a:r>
            <a:r>
              <a:rPr lang="en-US" altLang="ja-JP" b="1" dirty="0">
                <a:solidFill>
                  <a:srgbClr val="000000"/>
                </a:solidFill>
                <a:latin typeface="ＭＳ Ｐゴシック"/>
                <a:ea typeface="ＭＳ Ｐゴシック"/>
              </a:rPr>
              <a:t> N=228</a:t>
            </a:r>
            <a:endParaRPr lang="ja-JP" altLang="en-US" b="1" dirty="0">
              <a:solidFill>
                <a:srgbClr val="000000"/>
              </a:solidFill>
              <a:latin typeface="ＭＳ Ｐゴシック"/>
              <a:ea typeface="ＭＳ Ｐゴシック"/>
            </a:endParaRPr>
          </a:p>
        </p:txBody>
      </p:sp>
    </p:spTree>
    <p:extLst>
      <p:ext uri="{BB962C8B-B14F-4D97-AF65-F5344CB8AC3E}">
        <p14:creationId xmlns:p14="http://schemas.microsoft.com/office/powerpoint/2010/main" val="3835779290"/>
      </p:ext>
    </p:extLst>
  </p:cSld>
  <p:clrMapOvr>
    <a:masterClrMapping/>
  </p:clrMapOvr>
  <p:transition spd="slow" advTm="854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発表の流れ</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2</a:t>
            </a:fld>
            <a:endParaRPr lang="en-US" altLang="ja-JP" dirty="0"/>
          </a:p>
        </p:txBody>
      </p:sp>
      <p:sp>
        <p:nvSpPr>
          <p:cNvPr id="2" name="テキスト ボックス 1"/>
          <p:cNvSpPr txBox="1"/>
          <p:nvPr/>
        </p:nvSpPr>
        <p:spPr>
          <a:xfrm>
            <a:off x="1763688" y="1700808"/>
            <a:ext cx="184666"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971600" y="1124744"/>
            <a:ext cx="7956376" cy="4745915"/>
          </a:xfrm>
          <a:prstGeom prst="rect">
            <a:avLst/>
          </a:prstGeom>
          <a:noFill/>
        </p:spPr>
        <p:txBody>
          <a:bodyPr wrap="square" rtlCol="0">
            <a:spAutoFit/>
          </a:bodyPr>
          <a:lstStyle/>
          <a:p>
            <a:pPr>
              <a:lnSpc>
                <a:spcPct val="120000"/>
              </a:lnSpc>
            </a:pPr>
            <a:r>
              <a:rPr kumimoji="1" lang="ja-JP" altLang="en-US" sz="3600" dirty="0"/>
              <a:t>背景・</a:t>
            </a:r>
            <a:r>
              <a:rPr kumimoji="1" lang="ja-JP" altLang="en-US" sz="3600" dirty="0" smtClean="0"/>
              <a:t>目的</a:t>
            </a:r>
            <a:endParaRPr lang="en-US" altLang="ja-JP" sz="3600" dirty="0"/>
          </a:p>
          <a:p>
            <a:pPr>
              <a:lnSpc>
                <a:spcPct val="120000"/>
              </a:lnSpc>
            </a:pPr>
            <a:r>
              <a:rPr lang="ja-JP" altLang="en-US" sz="3600" dirty="0"/>
              <a:t>実習の流れ</a:t>
            </a:r>
            <a:endParaRPr lang="en-US" altLang="ja-JP" sz="3600" dirty="0"/>
          </a:p>
          <a:p>
            <a:pPr>
              <a:lnSpc>
                <a:spcPct val="120000"/>
              </a:lnSpc>
            </a:pPr>
            <a:r>
              <a:rPr lang="ja-JP" altLang="en-US" sz="3600" dirty="0"/>
              <a:t>実態調査</a:t>
            </a:r>
            <a:endParaRPr lang="en-US" altLang="ja-JP" sz="3600" dirty="0"/>
          </a:p>
          <a:p>
            <a:pPr>
              <a:lnSpc>
                <a:spcPct val="120000"/>
              </a:lnSpc>
            </a:pPr>
            <a:r>
              <a:rPr lang="ja-JP" altLang="en-US" sz="3600" dirty="0" smtClean="0"/>
              <a:t>心理的方略　</a:t>
            </a:r>
            <a:r>
              <a:rPr lang="ja-JP" altLang="en-US" sz="3000" dirty="0" smtClean="0"/>
              <a:t>コミュニケーションツール</a:t>
            </a:r>
            <a:r>
              <a:rPr lang="ja-JP" altLang="en-US" sz="3000" dirty="0"/>
              <a:t>の効果</a:t>
            </a:r>
            <a:endParaRPr lang="en-US" altLang="ja-JP" sz="3000" dirty="0"/>
          </a:p>
          <a:p>
            <a:pPr>
              <a:lnSpc>
                <a:spcPct val="120000"/>
              </a:lnSpc>
            </a:pPr>
            <a:r>
              <a:rPr lang="ja-JP" altLang="en-US" sz="3600" dirty="0" smtClean="0"/>
              <a:t>構造的方略　</a:t>
            </a:r>
            <a:r>
              <a:rPr lang="ja-JP" altLang="en-US" sz="3000" dirty="0" smtClean="0"/>
              <a:t>宅配ロッカーの設置</a:t>
            </a:r>
            <a:endParaRPr lang="en-US" altLang="ja-JP" sz="3000" dirty="0"/>
          </a:p>
          <a:p>
            <a:pPr>
              <a:lnSpc>
                <a:spcPct val="120000"/>
              </a:lnSpc>
            </a:pPr>
            <a:r>
              <a:rPr kumimoji="1" lang="ja-JP" altLang="en-US" sz="3600" dirty="0"/>
              <a:t>まとめ</a:t>
            </a:r>
            <a:endParaRPr kumimoji="1" lang="en-US" altLang="ja-JP" sz="3600" dirty="0"/>
          </a:p>
          <a:p>
            <a:pPr>
              <a:lnSpc>
                <a:spcPct val="120000"/>
              </a:lnSpc>
            </a:pPr>
            <a:r>
              <a:rPr lang="ja-JP" altLang="en-US" sz="3600" dirty="0"/>
              <a:t>おわりに</a:t>
            </a:r>
            <a:endParaRPr kumimoji="1" lang="ja-JP" altLang="en-US" sz="3600" dirty="0"/>
          </a:p>
        </p:txBody>
      </p:sp>
      <p:pic>
        <p:nvPicPr>
          <p:cNvPr id="11"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1268760"/>
            <a:ext cx="576064" cy="576064"/>
          </a:xfrm>
          <a:prstGeom prst="rect">
            <a:avLst/>
          </a:prstGeom>
        </p:spPr>
      </p:pic>
      <p:pic>
        <p:nvPicPr>
          <p:cNvPr id="19"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1916832"/>
            <a:ext cx="576064" cy="576064"/>
          </a:xfrm>
          <a:prstGeom prst="rect">
            <a:avLst/>
          </a:prstGeom>
        </p:spPr>
      </p:pic>
      <p:pic>
        <p:nvPicPr>
          <p:cNvPr id="20"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2636912"/>
            <a:ext cx="576064" cy="576064"/>
          </a:xfrm>
          <a:prstGeom prst="rect">
            <a:avLst/>
          </a:prstGeom>
        </p:spPr>
      </p:pic>
      <p:pic>
        <p:nvPicPr>
          <p:cNvPr id="21"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3284984"/>
            <a:ext cx="576064" cy="576064"/>
          </a:xfrm>
          <a:prstGeom prst="rect">
            <a:avLst/>
          </a:prstGeom>
        </p:spPr>
      </p:pic>
      <p:pic>
        <p:nvPicPr>
          <p:cNvPr id="22"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3933056"/>
            <a:ext cx="576064" cy="576064"/>
          </a:xfrm>
          <a:prstGeom prst="rect">
            <a:avLst/>
          </a:prstGeom>
        </p:spPr>
      </p:pic>
      <p:pic>
        <p:nvPicPr>
          <p:cNvPr id="24"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5229200"/>
            <a:ext cx="576064" cy="576064"/>
          </a:xfrm>
          <a:prstGeom prst="rect">
            <a:avLst/>
          </a:prstGeom>
        </p:spPr>
      </p:pic>
      <p:pic>
        <p:nvPicPr>
          <p:cNvPr id="16" name="グラフィックス 3" descr="箱"/>
          <p:cNvPicPr>
            <a:picLocks noChangeAspect="1"/>
          </p:cNvPicPr>
          <p:nvPr/>
        </p:nvPicPr>
        <p:blipFill>
          <a:blip r:embed="rId3" cstate="print">
            <a:biLevel thresh="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23528" y="4581128"/>
            <a:ext cx="576064" cy="576064"/>
          </a:xfrm>
          <a:prstGeom prst="rect">
            <a:avLst/>
          </a:prstGeom>
        </p:spPr>
      </p:pic>
    </p:spTree>
    <p:extLst>
      <p:ext uri="{BB962C8B-B14F-4D97-AF65-F5344CB8AC3E}">
        <p14:creationId xmlns:p14="http://schemas.microsoft.com/office/powerpoint/2010/main" val="2614755611"/>
      </p:ext>
    </p:extLst>
  </p:cSld>
  <p:clrMapOvr>
    <a:masterClrMapping/>
  </p:clrMapOvr>
  <p:transition spd="slow" advTm="8541"/>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5031"/>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0B5743-2D09-4AA1-BBF9-497DE4DE14F7}"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7030294" y="6099455"/>
            <a:ext cx="585267" cy="585267"/>
          </a:xfrm>
          <a:prstGeom prst="rect">
            <a:avLst/>
          </a:prstGeom>
        </p:spPr>
      </p:pic>
      <p:sp>
        <p:nvSpPr>
          <p:cNvPr id="4" name="テキスト ボックス 3"/>
          <p:cNvSpPr txBox="1"/>
          <p:nvPr/>
        </p:nvSpPr>
        <p:spPr>
          <a:xfrm>
            <a:off x="509191" y="5733861"/>
            <a:ext cx="11160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背景・目的</a:t>
            </a:r>
          </a:p>
        </p:txBody>
      </p:sp>
      <p:sp>
        <p:nvSpPr>
          <p:cNvPr id="7" name="テキスト ボックス 6"/>
          <p:cNvSpPr txBox="1"/>
          <p:nvPr/>
        </p:nvSpPr>
        <p:spPr>
          <a:xfrm>
            <a:off x="1784996" y="5733256"/>
            <a:ext cx="134684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実習の流れ</a:t>
            </a:r>
          </a:p>
        </p:txBody>
      </p:sp>
      <p:sp>
        <p:nvSpPr>
          <p:cNvPr id="9" name="テキスト ボックス 8"/>
          <p:cNvSpPr txBox="1"/>
          <p:nvPr/>
        </p:nvSpPr>
        <p:spPr>
          <a:xfrm>
            <a:off x="6869750" y="5733861"/>
            <a:ext cx="79701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まとめ</a:t>
            </a:r>
          </a:p>
        </p:txBody>
      </p:sp>
      <p:sp>
        <p:nvSpPr>
          <p:cNvPr id="10" name="テキスト ボックス 9"/>
          <p:cNvSpPr txBox="1"/>
          <p:nvPr/>
        </p:nvSpPr>
        <p:spPr>
          <a:xfrm>
            <a:off x="7781896" y="5693364"/>
            <a:ext cx="10278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おわりに</a:t>
            </a:r>
          </a:p>
        </p:txBody>
      </p:sp>
      <p:pic>
        <p:nvPicPr>
          <p:cNvPr id="23" name="図 22"/>
          <p:cNvPicPr>
            <a:picLocks noChangeAspect="1"/>
          </p:cNvPicPr>
          <p:nvPr/>
        </p:nvPicPr>
        <p:blipFill>
          <a:blip r:embed="rId3"/>
          <a:stretch>
            <a:fillRect/>
          </a:stretch>
        </p:blipFill>
        <p:spPr>
          <a:xfrm>
            <a:off x="5909216" y="6112219"/>
            <a:ext cx="585267" cy="585267"/>
          </a:xfrm>
          <a:prstGeom prst="rect">
            <a:avLst/>
          </a:prstGeom>
        </p:spPr>
      </p:pic>
      <p:sp>
        <p:nvSpPr>
          <p:cNvPr id="26" name="テキスト ボックス 25"/>
          <p:cNvSpPr txBox="1"/>
          <p:nvPr/>
        </p:nvSpPr>
        <p:spPr>
          <a:xfrm>
            <a:off x="4387118" y="5073547"/>
            <a:ext cx="958917"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心理的</a:t>
            </a:r>
            <a:endParaRPr kumimoji="1" lang="en-US" altLang="ja-JP"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2000" b="1" noProof="0" dirty="0">
                <a:solidFill>
                  <a:prstClr val="white"/>
                </a:solidFill>
              </a:rPr>
              <a:t>方略</a:t>
            </a:r>
            <a:endParaRPr kumimoji="1" lang="ja-JP" alt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27" name="テキスト ボックス 26"/>
          <p:cNvSpPr txBox="1"/>
          <p:nvPr/>
        </p:nvSpPr>
        <p:spPr>
          <a:xfrm>
            <a:off x="5724128" y="5564583"/>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prstClr val="white"/>
                </a:solidFill>
              </a:rPr>
              <a:t>構造的</a:t>
            </a:r>
            <a:endParaRPr lang="en-US" altLang="ja-JP" b="1"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p>
        </p:txBody>
      </p:sp>
      <p:sp>
        <p:nvSpPr>
          <p:cNvPr id="8" name="テキスト ボックス 7">
            <a:extLst>
              <a:ext uri="{FF2B5EF4-FFF2-40B4-BE49-F238E27FC236}">
                <a16:creationId xmlns:a16="http://schemas.microsoft.com/office/drawing/2014/main" xmlns="" id="{A72F6821-8FFE-4F20-8D64-9334ED6C7AF9}"/>
              </a:ext>
            </a:extLst>
          </p:cNvPr>
          <p:cNvSpPr txBox="1"/>
          <p:nvPr/>
        </p:nvSpPr>
        <p:spPr>
          <a:xfrm>
            <a:off x="3131840" y="5703083"/>
            <a:ext cx="111440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実態調査</a:t>
            </a:r>
          </a:p>
        </p:txBody>
      </p:sp>
      <p:pic>
        <p:nvPicPr>
          <p:cNvPr id="11" name="図 10">
            <a:extLst>
              <a:ext uri="{FF2B5EF4-FFF2-40B4-BE49-F238E27FC236}">
                <a16:creationId xmlns:a16="http://schemas.microsoft.com/office/drawing/2014/main" xmlns="" id="{CB604EC5-8ED2-4CFE-872B-7C60A3614C10}"/>
              </a:ext>
            </a:extLst>
          </p:cNvPr>
          <p:cNvPicPr>
            <a:picLocks noChangeAspect="1"/>
          </p:cNvPicPr>
          <p:nvPr/>
        </p:nvPicPr>
        <p:blipFill>
          <a:blip r:embed="rId4"/>
          <a:stretch>
            <a:fillRect/>
          </a:stretch>
        </p:blipFill>
        <p:spPr>
          <a:xfrm>
            <a:off x="755381" y="6090354"/>
            <a:ext cx="585267" cy="585267"/>
          </a:xfrm>
          <a:prstGeom prst="rect">
            <a:avLst/>
          </a:prstGeom>
        </p:spPr>
      </p:pic>
      <p:pic>
        <p:nvPicPr>
          <p:cNvPr id="13" name="図 12">
            <a:extLst>
              <a:ext uri="{FF2B5EF4-FFF2-40B4-BE49-F238E27FC236}">
                <a16:creationId xmlns:a16="http://schemas.microsoft.com/office/drawing/2014/main" xmlns="" id="{F8409ED5-B723-42BE-8B90-4D69524F17EE}"/>
              </a:ext>
            </a:extLst>
          </p:cNvPr>
          <p:cNvPicPr>
            <a:picLocks noChangeAspect="1"/>
          </p:cNvPicPr>
          <p:nvPr/>
        </p:nvPicPr>
        <p:blipFill>
          <a:blip r:embed="rId4"/>
          <a:stretch>
            <a:fillRect/>
          </a:stretch>
        </p:blipFill>
        <p:spPr>
          <a:xfrm>
            <a:off x="2185459" y="6125840"/>
            <a:ext cx="585267" cy="585267"/>
          </a:xfrm>
          <a:prstGeom prst="rect">
            <a:avLst/>
          </a:prstGeom>
        </p:spPr>
      </p:pic>
      <p:pic>
        <p:nvPicPr>
          <p:cNvPr id="24" name="図 23">
            <a:extLst>
              <a:ext uri="{FF2B5EF4-FFF2-40B4-BE49-F238E27FC236}">
                <a16:creationId xmlns:a16="http://schemas.microsoft.com/office/drawing/2014/main" xmlns="" id="{7ED8CB2A-C25C-4C8A-8E68-B019E72A66D7}"/>
              </a:ext>
            </a:extLst>
          </p:cNvPr>
          <p:cNvPicPr>
            <a:picLocks noChangeAspect="1"/>
          </p:cNvPicPr>
          <p:nvPr/>
        </p:nvPicPr>
        <p:blipFill>
          <a:blip r:embed="rId4"/>
          <a:stretch>
            <a:fillRect/>
          </a:stretch>
        </p:blipFill>
        <p:spPr>
          <a:xfrm>
            <a:off x="3396410" y="6104429"/>
            <a:ext cx="585267" cy="585267"/>
          </a:xfrm>
          <a:prstGeom prst="rect">
            <a:avLst/>
          </a:prstGeom>
        </p:spPr>
      </p:pic>
      <p:pic>
        <p:nvPicPr>
          <p:cNvPr id="25" name="グラフィックス 11"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417300" y="5797440"/>
            <a:ext cx="1018796" cy="1071536"/>
          </a:xfrm>
          <a:prstGeom prst="rect">
            <a:avLst/>
          </a:prstGeom>
        </p:spPr>
      </p:pic>
      <p:pic>
        <p:nvPicPr>
          <p:cNvPr id="28" name="グラフィックス 5" descr="自宅"/>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975903" y="5983026"/>
            <a:ext cx="709274" cy="709274"/>
          </a:xfrm>
          <a:prstGeom prst="rect">
            <a:avLst/>
          </a:prstGeom>
        </p:spPr>
      </p:pic>
      <p:sp>
        <p:nvSpPr>
          <p:cNvPr id="21" name="テキスト ボックス 20">
            <a:extLst>
              <a:ext uri="{FF2B5EF4-FFF2-40B4-BE49-F238E27FC236}">
                <a16:creationId xmlns:a16="http://schemas.microsoft.com/office/drawing/2014/main" xmlns="" id="{27EAA0D3-3070-4A09-ABBE-2E0142930CA6}"/>
              </a:ext>
            </a:extLst>
          </p:cNvPr>
          <p:cNvSpPr txBox="1"/>
          <p:nvPr/>
        </p:nvSpPr>
        <p:spPr>
          <a:xfrm>
            <a:off x="2171767" y="465010"/>
            <a:ext cx="5389617" cy="923330"/>
          </a:xfrm>
          <a:prstGeom prst="rect">
            <a:avLst/>
          </a:prstGeom>
          <a:noFill/>
        </p:spPr>
        <p:txBody>
          <a:bodyPr wrap="none" rtlCol="0">
            <a:spAutoFit/>
          </a:bodyPr>
          <a:lstStyle/>
          <a:p>
            <a:pPr algn="ctr"/>
            <a:r>
              <a:rPr kumimoji="1" lang="ja-JP" altLang="en-US" sz="5400" dirty="0">
                <a:solidFill>
                  <a:schemeClr val="bg1"/>
                </a:solidFill>
              </a:rPr>
              <a:t>再配達</a:t>
            </a:r>
            <a:r>
              <a:rPr kumimoji="1" lang="en-US" altLang="ja-JP" sz="5400" dirty="0" smtClean="0">
                <a:solidFill>
                  <a:schemeClr val="bg1"/>
                </a:solidFill>
              </a:rPr>
              <a:t>×</a:t>
            </a:r>
            <a:r>
              <a:rPr kumimoji="1" lang="ja-JP" altLang="en-US" sz="5400" dirty="0" smtClean="0">
                <a:solidFill>
                  <a:schemeClr val="bg1"/>
                </a:solidFill>
              </a:rPr>
              <a:t>ジレンマ</a:t>
            </a:r>
            <a:endParaRPr kumimoji="1" lang="ja-JP" altLang="en-US" sz="5400" dirty="0">
              <a:solidFill>
                <a:schemeClr val="bg1"/>
              </a:solidFill>
            </a:endParaRPr>
          </a:p>
        </p:txBody>
      </p:sp>
      <p:sp>
        <p:nvSpPr>
          <p:cNvPr id="22" name="楕円 5">
            <a:extLst>
              <a:ext uri="{FF2B5EF4-FFF2-40B4-BE49-F238E27FC236}">
                <a16:creationId xmlns:a16="http://schemas.microsoft.com/office/drawing/2014/main" xmlns="" id="{AA21DEEF-BF51-4734-8523-B84A640CC8B1}"/>
              </a:ext>
            </a:extLst>
          </p:cNvPr>
          <p:cNvSpPr/>
          <p:nvPr/>
        </p:nvSpPr>
        <p:spPr>
          <a:xfrm>
            <a:off x="688901" y="3016945"/>
            <a:ext cx="4263339" cy="1928089"/>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solidFill>
                <a:srgbClr val="FF9900"/>
              </a:solidFill>
            </a:endParaRPr>
          </a:p>
        </p:txBody>
      </p:sp>
      <p:pic>
        <p:nvPicPr>
          <p:cNvPr id="29" name="グラフィックス 7" descr="矢印: 反時計方向の曲線">
            <a:extLst>
              <a:ext uri="{FF2B5EF4-FFF2-40B4-BE49-F238E27FC236}">
                <a16:creationId xmlns:a16="http://schemas.microsoft.com/office/drawing/2014/main" xmlns="" id="{9865B5AE-2A43-4770-8461-8F55F6B51A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4296629">
            <a:off x="2232259" y="1470679"/>
            <a:ext cx="1866803" cy="1866803"/>
          </a:xfrm>
          <a:prstGeom prst="rect">
            <a:avLst/>
          </a:prstGeom>
        </p:spPr>
      </p:pic>
      <p:sp>
        <p:nvSpPr>
          <p:cNvPr id="30" name="楕円 8">
            <a:extLst>
              <a:ext uri="{FF2B5EF4-FFF2-40B4-BE49-F238E27FC236}">
                <a16:creationId xmlns:a16="http://schemas.microsoft.com/office/drawing/2014/main" xmlns="" id="{2FE5C022-A163-4515-B4C9-5182D2EB48EC}"/>
              </a:ext>
            </a:extLst>
          </p:cNvPr>
          <p:cNvSpPr/>
          <p:nvPr/>
        </p:nvSpPr>
        <p:spPr>
          <a:xfrm>
            <a:off x="5929421" y="3342100"/>
            <a:ext cx="2880320" cy="12961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1"/>
                </a:solidFill>
              </a:rPr>
              <a:t>構造的方略</a:t>
            </a:r>
          </a:p>
        </p:txBody>
      </p:sp>
      <p:sp>
        <p:nvSpPr>
          <p:cNvPr id="31" name="フレーム 30">
            <a:extLst>
              <a:ext uri="{FF2B5EF4-FFF2-40B4-BE49-F238E27FC236}">
                <a16:creationId xmlns:a16="http://schemas.microsoft.com/office/drawing/2014/main" xmlns="" id="{65E448E8-C08E-486A-AD2F-59FC21DAC848}"/>
              </a:ext>
            </a:extLst>
          </p:cNvPr>
          <p:cNvSpPr/>
          <p:nvPr/>
        </p:nvSpPr>
        <p:spPr>
          <a:xfrm>
            <a:off x="996400" y="220580"/>
            <a:ext cx="7740352" cy="1471127"/>
          </a:xfrm>
          <a:prstGeom prst="frame">
            <a:avLst>
              <a:gd name="adj1" fmla="val 209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p:cNvSpPr/>
          <p:nvPr/>
        </p:nvSpPr>
        <p:spPr>
          <a:xfrm>
            <a:off x="1214991" y="3432770"/>
            <a:ext cx="3357009" cy="1138773"/>
          </a:xfrm>
          <a:prstGeom prst="rect">
            <a:avLst/>
          </a:prstGeom>
        </p:spPr>
        <p:txBody>
          <a:bodyPr wrap="none">
            <a:spAutoFit/>
          </a:bodyPr>
          <a:lstStyle/>
          <a:p>
            <a:pPr lvl="0" algn="ctr"/>
            <a:r>
              <a:rPr lang="ja-JP" altLang="en-US" sz="4400" dirty="0" smtClean="0">
                <a:solidFill>
                  <a:srgbClr val="FF9900"/>
                </a:solidFill>
                <a:latin typeface="Arial"/>
                <a:ea typeface="ＭＳ Ｐゴシック"/>
              </a:rPr>
              <a:t>心理的方略</a:t>
            </a:r>
            <a:endParaRPr lang="en-US" altLang="ja-JP" sz="4400" dirty="0" smtClean="0">
              <a:solidFill>
                <a:srgbClr val="FF9900"/>
              </a:solidFill>
              <a:latin typeface="Arial"/>
              <a:ea typeface="ＭＳ Ｐゴシック"/>
            </a:endParaRPr>
          </a:p>
          <a:p>
            <a:pPr lvl="0" algn="ctr"/>
            <a:r>
              <a:rPr lang="ja-JP" altLang="en-US" sz="2400" dirty="0" smtClean="0">
                <a:solidFill>
                  <a:srgbClr val="FF9900"/>
                </a:solidFill>
                <a:latin typeface="Arial"/>
                <a:ea typeface="ＭＳ Ｐゴシック"/>
              </a:rPr>
              <a:t>コミュニケーションツール</a:t>
            </a:r>
          </a:p>
        </p:txBody>
      </p:sp>
    </p:spTree>
    <p:extLst>
      <p:ext uri="{BB962C8B-B14F-4D97-AF65-F5344CB8AC3E}">
        <p14:creationId xmlns:p14="http://schemas.microsoft.com/office/powerpoint/2010/main" val="451086421"/>
      </p:ext>
    </p:extLst>
  </p:cSld>
  <p:clrMapOvr>
    <a:masterClrMapping/>
  </p:clrMapOvr>
  <p:transition spd="slow" advTm="5584"/>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444013"/>
            <a:ext cx="9144000" cy="256125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正方形/長方形 1"/>
          <p:cNvSpPr/>
          <p:nvPr/>
        </p:nvSpPr>
        <p:spPr>
          <a:xfrm>
            <a:off x="0" y="4532289"/>
            <a:ext cx="9144000" cy="2123737"/>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12" name="Group 2"/>
          <p:cNvGrpSpPr>
            <a:grpSpLocks/>
          </p:cNvGrpSpPr>
          <p:nvPr/>
        </p:nvGrpSpPr>
        <p:grpSpPr bwMode="auto">
          <a:xfrm>
            <a:off x="0" y="-8249"/>
            <a:ext cx="9180513" cy="1052513"/>
            <a:chOff x="0" y="0"/>
            <a:chExt cx="5760" cy="663"/>
          </a:xfrm>
        </p:grpSpPr>
        <p:sp>
          <p:nvSpPr>
            <p:cNvPr id="13"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endParaRPr>
            </a:p>
          </p:txBody>
        </p:sp>
        <p:sp>
          <p:nvSpPr>
            <p:cNvPr id="14"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endParaRPr>
            </a:p>
          </p:txBody>
        </p:sp>
      </p:grpSp>
      <p:sp>
        <p:nvSpPr>
          <p:cNvPr id="10" name="角丸四角形 9"/>
          <p:cNvSpPr/>
          <p:nvPr/>
        </p:nvSpPr>
        <p:spPr>
          <a:xfrm>
            <a:off x="179512" y="4869161"/>
            <a:ext cx="8840920" cy="1512168"/>
          </a:xfrm>
          <a:prstGeom prst="roundRect">
            <a:avLst>
              <a:gd name="adj" fmla="val 15954"/>
            </a:avLst>
          </a:prstGeom>
          <a:ln>
            <a:noFill/>
          </a:ln>
        </p:spPr>
        <p:style>
          <a:lnRef idx="2">
            <a:schemeClr val="accent2"/>
          </a:lnRef>
          <a:fillRef idx="1">
            <a:schemeClr val="lt1"/>
          </a:fillRef>
          <a:effectRef idx="0">
            <a:schemeClr val="accent2"/>
          </a:effectRef>
          <a:fontRef idx="minor">
            <a:schemeClr val="dk1"/>
          </a:fontRef>
        </p:style>
        <p:txBody>
          <a:bodyPr lIns="0" tIns="45708" rIns="0" bIns="45708" anchor="ctr"/>
          <a:lstStyle/>
          <a:p>
            <a:pPr algn="ctr" eaLnBrk="1" hangingPunct="1">
              <a:defRPr/>
            </a:pPr>
            <a:r>
              <a:rPr lang="ja-JP" altLang="en-US" sz="3200" dirty="0" smtClean="0">
                <a:solidFill>
                  <a:prstClr val="black"/>
                </a:solidFill>
              </a:rPr>
              <a:t>コミュニケーションツール（パンフ）を作成し、</a:t>
            </a:r>
            <a:endParaRPr lang="en-US" altLang="ja-JP" sz="3200" dirty="0" smtClean="0">
              <a:solidFill>
                <a:prstClr val="black"/>
              </a:solidFill>
            </a:endParaRPr>
          </a:p>
          <a:p>
            <a:pPr algn="ctr" eaLnBrk="1" hangingPunct="1">
              <a:defRPr/>
            </a:pPr>
            <a:r>
              <a:rPr lang="ja-JP" altLang="en-US" sz="3200" dirty="0" smtClean="0">
                <a:solidFill>
                  <a:prstClr val="black"/>
                </a:solidFill>
              </a:rPr>
              <a:t>対照実験により効果を検証する</a:t>
            </a:r>
            <a:endParaRPr lang="en-US" altLang="ja-JP" sz="3200" dirty="0">
              <a:solidFill>
                <a:prstClr val="black"/>
              </a:solidFill>
            </a:endParaRPr>
          </a:p>
        </p:txBody>
      </p:sp>
      <p:sp>
        <p:nvSpPr>
          <p:cNvPr id="9" name="角丸四角形 8"/>
          <p:cNvSpPr/>
          <p:nvPr/>
        </p:nvSpPr>
        <p:spPr>
          <a:xfrm>
            <a:off x="4625280" y="2147301"/>
            <a:ext cx="4395152" cy="1713748"/>
          </a:xfrm>
          <a:prstGeom prst="roundRect">
            <a:avLst>
              <a:gd name="adj" fmla="val 12859"/>
            </a:avLst>
          </a:prstGeom>
          <a:ln>
            <a:solidFill>
              <a:srgbClr val="009999"/>
            </a:solidFill>
          </a:ln>
        </p:spPr>
        <p:style>
          <a:lnRef idx="2">
            <a:schemeClr val="accent2"/>
          </a:lnRef>
          <a:fillRef idx="1">
            <a:schemeClr val="lt1"/>
          </a:fillRef>
          <a:effectRef idx="0">
            <a:schemeClr val="accent2"/>
          </a:effectRef>
          <a:fontRef idx="minor">
            <a:schemeClr val="dk1"/>
          </a:fontRef>
        </p:style>
        <p:txBody>
          <a:bodyPr lIns="0" tIns="45708" rIns="0" bIns="45708" anchor="ctr"/>
          <a:lstStyle/>
          <a:p>
            <a:pPr algn="ctr"/>
            <a:r>
              <a:rPr lang="ja-JP" altLang="en-US" sz="2800" u="sng" dirty="0" smtClean="0">
                <a:solidFill>
                  <a:prstClr val="black"/>
                </a:solidFill>
              </a:rPr>
              <a:t>仮説２</a:t>
            </a:r>
            <a:endParaRPr lang="en-US" altLang="ja-JP" sz="2800" u="sng" dirty="0" smtClean="0">
              <a:solidFill>
                <a:prstClr val="black"/>
              </a:solidFill>
            </a:endParaRPr>
          </a:p>
          <a:p>
            <a:pPr algn="ctr"/>
            <a:r>
              <a:rPr lang="ja-JP" altLang="en-US" sz="3600" dirty="0" smtClean="0">
                <a:solidFill>
                  <a:prstClr val="black"/>
                </a:solidFill>
              </a:rPr>
              <a:t>既存</a:t>
            </a:r>
            <a:r>
              <a:rPr lang="ja-JP" altLang="en-US" sz="3600" dirty="0">
                <a:solidFill>
                  <a:prstClr val="black"/>
                </a:solidFill>
              </a:rPr>
              <a:t>サービスの</a:t>
            </a:r>
            <a:endParaRPr lang="en-US" altLang="ja-JP" sz="3600" dirty="0">
              <a:solidFill>
                <a:prstClr val="black"/>
              </a:solidFill>
            </a:endParaRPr>
          </a:p>
          <a:p>
            <a:pPr algn="ctr"/>
            <a:r>
              <a:rPr lang="ja-JP" altLang="en-US" sz="3600" dirty="0">
                <a:solidFill>
                  <a:prstClr val="black"/>
                </a:solidFill>
              </a:rPr>
              <a:t>利用意欲が上がる</a:t>
            </a:r>
          </a:p>
        </p:txBody>
      </p:sp>
      <p:sp>
        <p:nvSpPr>
          <p:cNvPr id="345092" name="タイトル 1"/>
          <p:cNvSpPr>
            <a:spLocks noGrp="1"/>
          </p:cNvSpPr>
          <p:nvPr>
            <p:ph type="title"/>
          </p:nvPr>
        </p:nvSpPr>
        <p:spPr>
          <a:xfrm>
            <a:off x="160784" y="-53492"/>
            <a:ext cx="8534400" cy="1143000"/>
          </a:xfrm>
        </p:spPr>
        <p:txBody>
          <a:bodyPr/>
          <a:lstStyle/>
          <a:p>
            <a:pPr eaLnBrk="1" hangingPunct="1"/>
            <a:r>
              <a:rPr lang="ja-JP" altLang="en-US" b="1" dirty="0">
                <a:solidFill>
                  <a:schemeClr val="bg1"/>
                </a:solidFill>
              </a:rPr>
              <a:t>作業</a:t>
            </a:r>
            <a:r>
              <a:rPr lang="ja-JP" altLang="en-US" b="1" dirty="0" smtClean="0">
                <a:solidFill>
                  <a:schemeClr val="bg1"/>
                </a:solidFill>
              </a:rPr>
              <a:t>仮説</a:t>
            </a:r>
            <a:endParaRPr lang="ja-JP" altLang="en-US" dirty="0">
              <a:solidFill>
                <a:schemeClr val="bg1"/>
              </a:solidFill>
            </a:endParaRPr>
          </a:p>
        </p:txBody>
      </p:sp>
      <p:sp>
        <p:nvSpPr>
          <p:cNvPr id="345095"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39775" indent="-282575">
              <a:defRPr kumimoji="1">
                <a:solidFill>
                  <a:schemeClr val="tx1"/>
                </a:solidFill>
                <a:latin typeface="Arial" panose="020B0604020202020204" pitchFamily="34" charset="0"/>
                <a:ea typeface="ＭＳ Ｐゴシック" panose="020B0600070205080204" pitchFamily="50" charset="-128"/>
              </a:defRPr>
            </a:lvl2pPr>
            <a:lvl3pPr marL="1139825" indent="-225425">
              <a:defRPr kumimoji="1">
                <a:solidFill>
                  <a:schemeClr val="tx1"/>
                </a:solidFill>
                <a:latin typeface="Arial" panose="020B0604020202020204" pitchFamily="34" charset="0"/>
                <a:ea typeface="ＭＳ Ｐゴシック" panose="020B0600070205080204" pitchFamily="50" charset="-128"/>
              </a:defRPr>
            </a:lvl3pPr>
            <a:lvl4pPr marL="1597025" indent="-225425">
              <a:defRPr kumimoji="1">
                <a:solidFill>
                  <a:schemeClr val="tx1"/>
                </a:solidFill>
                <a:latin typeface="Arial" panose="020B0604020202020204" pitchFamily="34" charset="0"/>
                <a:ea typeface="ＭＳ Ｐゴシック" panose="020B0600070205080204" pitchFamily="50" charset="-128"/>
              </a:defRPr>
            </a:lvl4pPr>
            <a:lvl5pPr marL="2054225" indent="-225425">
              <a:defRPr kumimoji="1">
                <a:solidFill>
                  <a:schemeClr val="tx1"/>
                </a:solidFill>
                <a:latin typeface="Arial" panose="020B0604020202020204" pitchFamily="34" charset="0"/>
                <a:ea typeface="ＭＳ Ｐゴシック" panose="020B0600070205080204" pitchFamily="50" charset="-128"/>
              </a:defRPr>
            </a:lvl5pPr>
            <a:lvl6pPr marL="2511425"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8625"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5825"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25" indent="-2254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8EF74D5-2143-4962-AACE-573BF85D6E80}" type="slidenum">
              <a:rPr lang="en-US" altLang="ja-JP" smtClean="0">
                <a:solidFill>
                  <a:srgbClr val="5D5C64"/>
                </a:solidFill>
              </a:rPr>
              <a:pPr/>
              <a:t>21</a:t>
            </a:fld>
            <a:endParaRPr lang="en-US" altLang="ja-JP">
              <a:solidFill>
                <a:srgbClr val="5D5C64"/>
              </a:solidFill>
            </a:endParaRPr>
          </a:p>
        </p:txBody>
      </p:sp>
      <p:sp>
        <p:nvSpPr>
          <p:cNvPr id="3" name="四角形: 角を丸くする 2"/>
          <p:cNvSpPr/>
          <p:nvPr/>
        </p:nvSpPr>
        <p:spPr>
          <a:xfrm>
            <a:off x="3620177" y="4177480"/>
            <a:ext cx="2031943" cy="653464"/>
          </a:xfrm>
          <a:prstGeom prst="roundRect">
            <a:avLst/>
          </a:prstGeom>
          <a:ln>
            <a:solidFill>
              <a:srgbClr val="FF99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3200" dirty="0" smtClean="0">
                <a:solidFill>
                  <a:prstClr val="black"/>
                </a:solidFill>
              </a:rPr>
              <a:t>検証</a:t>
            </a:r>
            <a:r>
              <a:rPr lang="ja-JP" altLang="en-US" sz="3200" dirty="0">
                <a:solidFill>
                  <a:prstClr val="black"/>
                </a:solidFill>
              </a:rPr>
              <a:t>方法</a:t>
            </a:r>
          </a:p>
        </p:txBody>
      </p:sp>
      <p:sp>
        <p:nvSpPr>
          <p:cNvPr id="4" name="四角形: 角を丸くする 3"/>
          <p:cNvSpPr/>
          <p:nvPr/>
        </p:nvSpPr>
        <p:spPr>
          <a:xfrm>
            <a:off x="3764193" y="1124744"/>
            <a:ext cx="1620000" cy="614329"/>
          </a:xfrm>
          <a:prstGeom prst="roundRect">
            <a:avLst/>
          </a:prstGeom>
          <a:ln>
            <a:solidFill>
              <a:srgbClr val="0099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dirty="0">
                <a:solidFill>
                  <a:prstClr val="black"/>
                </a:solidFill>
              </a:rPr>
              <a:t>仮説</a:t>
            </a:r>
          </a:p>
        </p:txBody>
      </p:sp>
      <p:sp>
        <p:nvSpPr>
          <p:cNvPr id="17" name="角丸四角形 16"/>
          <p:cNvSpPr/>
          <p:nvPr/>
        </p:nvSpPr>
        <p:spPr>
          <a:xfrm>
            <a:off x="211870" y="2147300"/>
            <a:ext cx="4413410" cy="1708021"/>
          </a:xfrm>
          <a:prstGeom prst="roundRect">
            <a:avLst>
              <a:gd name="adj" fmla="val 12805"/>
            </a:avLst>
          </a:prstGeom>
          <a:ln>
            <a:solidFill>
              <a:srgbClr val="009999"/>
            </a:solidFill>
          </a:ln>
        </p:spPr>
        <p:style>
          <a:lnRef idx="2">
            <a:schemeClr val="accent2"/>
          </a:lnRef>
          <a:fillRef idx="1">
            <a:schemeClr val="lt1"/>
          </a:fillRef>
          <a:effectRef idx="0">
            <a:schemeClr val="accent2"/>
          </a:effectRef>
          <a:fontRef idx="minor">
            <a:schemeClr val="dk1"/>
          </a:fontRef>
        </p:style>
        <p:txBody>
          <a:bodyPr lIns="0" tIns="45708" rIns="0" bIns="45708" anchor="ctr"/>
          <a:lstStyle/>
          <a:p>
            <a:pPr algn="ctr"/>
            <a:r>
              <a:rPr lang="ja-JP" altLang="en-US" sz="2800" u="sng" dirty="0" smtClean="0">
                <a:solidFill>
                  <a:prstClr val="black"/>
                </a:solidFill>
              </a:rPr>
              <a:t>仮説１</a:t>
            </a:r>
            <a:endParaRPr lang="en-US" altLang="ja-JP" sz="2800" u="sng" dirty="0" smtClean="0">
              <a:solidFill>
                <a:prstClr val="black"/>
              </a:solidFill>
            </a:endParaRPr>
          </a:p>
          <a:p>
            <a:pPr algn="ctr"/>
            <a:r>
              <a:rPr lang="ja-JP" altLang="en-US" sz="3600" dirty="0" smtClean="0">
                <a:solidFill>
                  <a:prstClr val="black"/>
                </a:solidFill>
              </a:rPr>
              <a:t>再配達に</a:t>
            </a:r>
            <a:r>
              <a:rPr lang="ja-JP" altLang="en-US" sz="3600" dirty="0">
                <a:solidFill>
                  <a:prstClr val="black"/>
                </a:solidFill>
              </a:rPr>
              <a:t>対する</a:t>
            </a:r>
            <a:endParaRPr lang="en-US" altLang="ja-JP" sz="3600" dirty="0">
              <a:solidFill>
                <a:prstClr val="black"/>
              </a:solidFill>
            </a:endParaRPr>
          </a:p>
          <a:p>
            <a:pPr algn="ctr"/>
            <a:r>
              <a:rPr lang="ja-JP" altLang="en-US" sz="3600" dirty="0">
                <a:solidFill>
                  <a:prstClr val="black"/>
                </a:solidFill>
              </a:rPr>
              <a:t>意識が変わる</a:t>
            </a:r>
            <a:endParaRPr lang="en-US" altLang="ja-JP" sz="3600" dirty="0">
              <a:solidFill>
                <a:prstClr val="black"/>
              </a:solidFill>
            </a:endParaRPr>
          </a:p>
        </p:txBody>
      </p:sp>
      <p:sp>
        <p:nvSpPr>
          <p:cNvPr id="7" name="テキスト ボックス 6"/>
          <p:cNvSpPr txBox="1"/>
          <p:nvPr/>
        </p:nvSpPr>
        <p:spPr>
          <a:xfrm>
            <a:off x="1259632" y="1681644"/>
            <a:ext cx="6552728" cy="523220"/>
          </a:xfrm>
          <a:prstGeom prst="rect">
            <a:avLst/>
          </a:prstGeom>
          <a:noFill/>
        </p:spPr>
        <p:txBody>
          <a:bodyPr wrap="square" rtlCol="0">
            <a:spAutoFit/>
          </a:bodyPr>
          <a:lstStyle/>
          <a:p>
            <a:pPr lvl="0" algn="ctr"/>
            <a:r>
              <a:rPr lang="ja-JP" altLang="en-US" sz="2800" b="1" dirty="0">
                <a:solidFill>
                  <a:schemeClr val="bg1">
                    <a:lumMod val="95000"/>
                  </a:schemeClr>
                </a:solidFill>
                <a:latin typeface="Calibri"/>
              </a:rPr>
              <a:t>コミュニケーションツール（パンフ）</a:t>
            </a:r>
            <a:r>
              <a:rPr lang="ja-JP" altLang="en-US" sz="2800" dirty="0">
                <a:solidFill>
                  <a:schemeClr val="bg1">
                    <a:lumMod val="95000"/>
                  </a:schemeClr>
                </a:solidFill>
                <a:latin typeface="Calibri"/>
              </a:rPr>
              <a:t>により</a:t>
            </a:r>
          </a:p>
        </p:txBody>
      </p:sp>
    </p:spTree>
    <p:extLst>
      <p:ext uri="{BB962C8B-B14F-4D97-AF65-F5344CB8AC3E}">
        <p14:creationId xmlns:p14="http://schemas.microsoft.com/office/powerpoint/2010/main" val="2034421147"/>
      </p:ext>
    </p:extLst>
  </p:cSld>
  <p:clrMapOvr>
    <a:masterClrMapping/>
  </p:clrMapOvr>
  <p:transition spd="slow" advTm="106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5095"/>
                                        </p:tgtEl>
                                        <p:attrNameLst>
                                          <p:attrName>style.visibility</p:attrName>
                                        </p:attrNameLst>
                                      </p:cBhvr>
                                      <p:to>
                                        <p:strVal val="visible"/>
                                      </p:to>
                                    </p:set>
                                    <p:animEffect transition="in" filter="fade">
                                      <p:cBhvr>
                                        <p:cTn id="28" dur="500"/>
                                        <p:tgtEl>
                                          <p:spTgt spid="34509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9" grpId="0" animBg="1"/>
      <p:bldP spid="345095" grpId="0"/>
      <p:bldP spid="3" grpId="0" animBg="1"/>
      <p:bldP spid="17"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パンフをつくろう！</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22</a:t>
            </a:fld>
            <a:endParaRPr lang="en-US" altLang="ja-JP"/>
          </a:p>
        </p:txBody>
      </p:sp>
    </p:spTree>
    <p:extLst>
      <p:ext uri="{BB962C8B-B14F-4D97-AF65-F5344CB8AC3E}">
        <p14:creationId xmlns:p14="http://schemas.microsoft.com/office/powerpoint/2010/main" val="3560145317"/>
      </p:ext>
    </p:extLst>
  </p:cSld>
  <p:clrMapOvr>
    <a:masterClrMapping/>
  </p:clrMapOvr>
  <p:transition spd="slow" advTm="5584"/>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ctrTitle"/>
          </p:nvPr>
        </p:nvSpPr>
        <p:spPr>
          <a:xfrm>
            <a:off x="571593" y="71745"/>
            <a:ext cx="7772400" cy="935037"/>
          </a:xfrm>
        </p:spPr>
        <p:txBody>
          <a:bodyPr/>
          <a:lstStyle/>
          <a:p>
            <a:pPr eaLnBrk="1" hangingPunct="1"/>
            <a:r>
              <a:rPr lang="ja-JP" altLang="en-US" dirty="0" smtClean="0">
                <a:solidFill>
                  <a:schemeClr val="bg1"/>
                </a:solidFill>
              </a:rPr>
              <a:t>パンフが</a:t>
            </a:r>
            <a:r>
              <a:rPr lang="ja-JP" altLang="en-US" dirty="0">
                <a:solidFill>
                  <a:schemeClr val="bg1"/>
                </a:solidFill>
              </a:rPr>
              <a:t>できるまで</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23</a:t>
            </a:fld>
            <a:endParaRPr lang="en-US" altLang="ja-JP"/>
          </a:p>
        </p:txBody>
      </p:sp>
      <p:sp>
        <p:nvSpPr>
          <p:cNvPr id="2" name="テキスト ボックス 1">
            <a:extLst>
              <a:ext uri="{FF2B5EF4-FFF2-40B4-BE49-F238E27FC236}">
                <a16:creationId xmlns="" xmlns:a16="http://schemas.microsoft.com/office/drawing/2014/main" id="{B6CAA930-8B5B-4E7C-90ED-C01E35FC7E17}"/>
              </a:ext>
            </a:extLst>
          </p:cNvPr>
          <p:cNvSpPr txBox="1"/>
          <p:nvPr/>
        </p:nvSpPr>
        <p:spPr>
          <a:xfrm>
            <a:off x="5363812" y="1495377"/>
            <a:ext cx="2876501" cy="830997"/>
          </a:xfrm>
          <a:prstGeom prst="rect">
            <a:avLst/>
          </a:prstGeom>
          <a:noFill/>
          <a:ln>
            <a:noFill/>
          </a:ln>
        </p:spPr>
        <p:txBody>
          <a:bodyPr wrap="square" rtlCol="0">
            <a:spAutoFit/>
          </a:bodyPr>
          <a:lstStyle/>
          <a:p>
            <a:r>
              <a:rPr lang="ja-JP" altLang="en-US" sz="2400" b="1" dirty="0">
                <a:solidFill>
                  <a:prstClr val="black"/>
                </a:solidFill>
              </a:rPr>
              <a:t>ヤマト運輸への</a:t>
            </a:r>
            <a:endParaRPr lang="en-US" altLang="ja-JP" sz="2400" b="1" dirty="0">
              <a:solidFill>
                <a:prstClr val="black"/>
              </a:solidFill>
            </a:endParaRPr>
          </a:p>
          <a:p>
            <a:r>
              <a:rPr lang="ja-JP" altLang="en-US" sz="2400" b="1" dirty="0">
                <a:solidFill>
                  <a:prstClr val="black"/>
                </a:solidFill>
              </a:rPr>
              <a:t>インタビュー</a:t>
            </a:r>
            <a:endParaRPr lang="en-US" altLang="ja-JP" sz="2400" b="1" dirty="0">
              <a:solidFill>
                <a:prstClr val="black"/>
              </a:solidFill>
            </a:endParaRPr>
          </a:p>
        </p:txBody>
      </p:sp>
      <p:sp>
        <p:nvSpPr>
          <p:cNvPr id="4" name="テキスト ボックス 3">
            <a:extLst>
              <a:ext uri="{FF2B5EF4-FFF2-40B4-BE49-F238E27FC236}">
                <a16:creationId xmlns="" xmlns:a16="http://schemas.microsoft.com/office/drawing/2014/main" id="{93149170-59CC-44BC-9800-93F6EAA67AF5}"/>
              </a:ext>
            </a:extLst>
          </p:cNvPr>
          <p:cNvSpPr txBox="1"/>
          <p:nvPr/>
        </p:nvSpPr>
        <p:spPr>
          <a:xfrm>
            <a:off x="870423" y="1484784"/>
            <a:ext cx="2714713" cy="830997"/>
          </a:xfrm>
          <a:prstGeom prst="rect">
            <a:avLst/>
          </a:prstGeom>
          <a:noFill/>
          <a:ln>
            <a:noFill/>
          </a:ln>
        </p:spPr>
        <p:txBody>
          <a:bodyPr wrap="square" rtlCol="0">
            <a:spAutoFit/>
          </a:bodyPr>
          <a:lstStyle/>
          <a:p>
            <a:r>
              <a:rPr lang="ja-JP" altLang="en-US" sz="2400" b="1" dirty="0" smtClean="0">
                <a:solidFill>
                  <a:prstClr val="black"/>
                </a:solidFill>
              </a:rPr>
              <a:t>アンケート</a:t>
            </a:r>
            <a:endParaRPr lang="en-US" altLang="ja-JP" sz="2400" b="1" dirty="0">
              <a:solidFill>
                <a:prstClr val="black"/>
              </a:solidFill>
            </a:endParaRPr>
          </a:p>
          <a:p>
            <a:r>
              <a:rPr lang="ja-JP" altLang="en-US" sz="2400" b="1" dirty="0">
                <a:solidFill>
                  <a:prstClr val="black"/>
                </a:solidFill>
              </a:rPr>
              <a:t>集計結果</a:t>
            </a:r>
          </a:p>
        </p:txBody>
      </p:sp>
      <p:sp>
        <p:nvSpPr>
          <p:cNvPr id="11" name="右矢印 10"/>
          <p:cNvSpPr/>
          <p:nvPr/>
        </p:nvSpPr>
        <p:spPr>
          <a:xfrm>
            <a:off x="3898272" y="1628800"/>
            <a:ext cx="1287998" cy="717226"/>
          </a:xfrm>
          <a:prstGeom prst="rightArrow">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856336" y="2346595"/>
            <a:ext cx="2736000" cy="2018509"/>
            <a:chOff x="856336" y="2346595"/>
            <a:chExt cx="2736000" cy="2018509"/>
          </a:xfrm>
        </p:grpSpPr>
        <p:sp>
          <p:nvSpPr>
            <p:cNvPr id="30" name="テキスト ボックス 29">
              <a:extLst>
                <a:ext uri="{FF2B5EF4-FFF2-40B4-BE49-F238E27FC236}">
                  <a16:creationId xmlns="" xmlns:a16="http://schemas.microsoft.com/office/drawing/2014/main" id="{3FFA060F-6B8F-4E5E-B7EB-F04AD3F3D83B}"/>
                </a:ext>
              </a:extLst>
            </p:cNvPr>
            <p:cNvSpPr txBox="1"/>
            <p:nvPr/>
          </p:nvSpPr>
          <p:spPr>
            <a:xfrm>
              <a:off x="856336" y="2346595"/>
              <a:ext cx="2736000" cy="461665"/>
            </a:xfrm>
            <a:prstGeom prst="rect">
              <a:avLst/>
            </a:prstGeom>
            <a:solidFill>
              <a:srgbClr val="FF9900"/>
            </a:solidFill>
            <a:ln>
              <a:solidFill>
                <a:srgbClr val="FF9900"/>
              </a:solidFill>
            </a:ln>
          </p:spPr>
          <p:txBody>
            <a:bodyPr wrap="square" rtlCol="0">
              <a:spAutoFit/>
            </a:bodyPr>
            <a:lstStyle/>
            <a:p>
              <a:pPr algn="ctr"/>
              <a:r>
                <a:rPr lang="ja-JP" altLang="en-US" sz="2400" dirty="0">
                  <a:solidFill>
                    <a:prstClr val="white"/>
                  </a:solidFill>
                </a:rPr>
                <a:t>受取人</a:t>
              </a:r>
              <a:r>
                <a:rPr lang="ja-JP" altLang="en-US" sz="2400" b="1" dirty="0">
                  <a:solidFill>
                    <a:prstClr val="white"/>
                  </a:solidFill>
                </a:rPr>
                <a:t>→</a:t>
              </a:r>
              <a:r>
                <a:rPr lang="ja-JP" altLang="en-US" sz="2400" dirty="0">
                  <a:solidFill>
                    <a:prstClr val="white"/>
                  </a:solidFill>
                </a:rPr>
                <a:t>配達人</a:t>
              </a:r>
              <a:endParaRPr lang="en-US" altLang="ja-JP" sz="2400" dirty="0">
                <a:solidFill>
                  <a:prstClr val="white"/>
                </a:solidFill>
              </a:endParaRPr>
            </a:p>
          </p:txBody>
        </p:sp>
        <p:sp>
          <p:nvSpPr>
            <p:cNvPr id="3" name="正方形/長方形 2"/>
            <p:cNvSpPr/>
            <p:nvPr/>
          </p:nvSpPr>
          <p:spPr>
            <a:xfrm>
              <a:off x="870424" y="2768458"/>
              <a:ext cx="2714712" cy="1596646"/>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正方形/長方形 4"/>
          <p:cNvSpPr/>
          <p:nvPr/>
        </p:nvSpPr>
        <p:spPr>
          <a:xfrm>
            <a:off x="870423" y="1484784"/>
            <a:ext cx="2714713" cy="848599"/>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63812" y="1484784"/>
            <a:ext cx="2876501" cy="848599"/>
          </a:xfrm>
          <a:prstGeom prst="rect">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78542" y="3137987"/>
            <a:ext cx="2339102" cy="830997"/>
          </a:xfrm>
          <a:prstGeom prst="rect">
            <a:avLst/>
          </a:prstGeom>
          <a:noFill/>
        </p:spPr>
        <p:txBody>
          <a:bodyPr wrap="none" rtlCol="0">
            <a:spAutoFit/>
          </a:bodyPr>
          <a:lstStyle/>
          <a:p>
            <a:pPr algn="ctr"/>
            <a:r>
              <a:rPr kumimoji="1" lang="ja-JP" altLang="en-US" sz="2400" dirty="0"/>
              <a:t>学生の</a:t>
            </a:r>
            <a:endParaRPr kumimoji="1" lang="en-US" altLang="ja-JP" sz="2400" dirty="0"/>
          </a:p>
          <a:p>
            <a:pPr algn="ctr"/>
            <a:r>
              <a:rPr lang="ja-JP" altLang="en-US" sz="2400" dirty="0"/>
              <a:t>再配達への意識</a:t>
            </a:r>
            <a:endParaRPr kumimoji="1" lang="ja-JP" altLang="en-US" sz="2400" dirty="0"/>
          </a:p>
        </p:txBody>
      </p:sp>
      <p:pic>
        <p:nvPicPr>
          <p:cNvPr id="18" name="グラフィックス 6" descr="円グラフ">
            <a:extLst>
              <a:ext uri="{FF2B5EF4-FFF2-40B4-BE49-F238E27FC236}">
                <a16:creationId xmlns:lc="http://schemas.openxmlformats.org/drawingml/2006/lockedCanvas" xmlns:a16="http://schemas.microsoft.com/office/drawing/2014/main" xmlns="" id="{9A8373F6-766E-4FBB-9CBF-BB35027BF8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tretch>
            <a:fillRect/>
          </a:stretch>
        </p:blipFill>
        <p:spPr>
          <a:xfrm>
            <a:off x="2670736" y="1464483"/>
            <a:ext cx="914400" cy="914400"/>
          </a:xfrm>
          <a:prstGeom prst="rect">
            <a:avLst/>
          </a:prstGeom>
        </p:spPr>
      </p:pic>
      <p:pic>
        <p:nvPicPr>
          <p:cNvPr id="20" name="グラフィックス 4" descr="マイク">
            <a:extLst>
              <a:ext uri="{FF2B5EF4-FFF2-40B4-BE49-F238E27FC236}">
                <a16:creationId xmlns:lc="http://schemas.openxmlformats.org/drawingml/2006/lockedCanvas" xmlns:a16="http://schemas.microsoft.com/office/drawing/2014/main" xmlns="" id="{FE1BA110-AAE1-4F5E-8DAD-2FEE9BEB4E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7"/>
              </a:ext>
            </a:extLst>
          </a:blip>
          <a:stretch>
            <a:fillRect/>
          </a:stretch>
        </p:blipFill>
        <p:spPr>
          <a:xfrm>
            <a:off x="7473848" y="1525850"/>
            <a:ext cx="766465" cy="766465"/>
          </a:xfrm>
          <a:prstGeom prst="rect">
            <a:avLst/>
          </a:prstGeom>
        </p:spPr>
      </p:pic>
    </p:spTree>
    <p:extLst>
      <p:ext uri="{BB962C8B-B14F-4D97-AF65-F5344CB8AC3E}">
        <p14:creationId xmlns:p14="http://schemas.microsoft.com/office/powerpoint/2010/main" val="4183633112"/>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animBg="1"/>
      <p:bldP spid="5" grpId="0" animBg="1"/>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11113"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383155" y="136766"/>
            <a:ext cx="8675687" cy="1143000"/>
          </a:xfrm>
        </p:spPr>
        <p:txBody>
          <a:bodyPr/>
          <a:lstStyle/>
          <a:p>
            <a:r>
              <a:rPr lang="ja-JP" altLang="en-US" sz="2400" b="1" u="sng" dirty="0" smtClean="0">
                <a:solidFill>
                  <a:schemeClr val="bg1"/>
                </a:solidFill>
              </a:rPr>
              <a:t>アンケート結果</a:t>
            </a:r>
            <a:r>
              <a:rPr lang="en-US" altLang="ja-JP" sz="3200" b="1" u="sng" dirty="0">
                <a:solidFill>
                  <a:schemeClr val="bg1"/>
                </a:solidFill>
              </a:rPr>
              <a:t/>
            </a:r>
            <a:br>
              <a:rPr lang="en-US" altLang="ja-JP" sz="3200" b="1" u="sng" dirty="0">
                <a:solidFill>
                  <a:schemeClr val="bg1"/>
                </a:solidFill>
              </a:rPr>
            </a:br>
            <a:r>
              <a:rPr lang="ja-JP" altLang="en-US" sz="3200" dirty="0">
                <a:solidFill>
                  <a:schemeClr val="bg1"/>
                </a:solidFill>
              </a:rPr>
              <a:t>再配達率</a:t>
            </a:r>
            <a:r>
              <a:rPr lang="ja-JP" altLang="en-US" sz="2800" dirty="0">
                <a:solidFill>
                  <a:schemeClr val="bg1"/>
                </a:solidFill>
              </a:rPr>
              <a:t>と</a:t>
            </a:r>
            <a:r>
              <a:rPr lang="ja-JP" altLang="en-US" sz="3200" dirty="0">
                <a:solidFill>
                  <a:schemeClr val="bg1"/>
                </a:solidFill>
              </a:rPr>
              <a:t>再配達に対する</a:t>
            </a:r>
            <a:r>
              <a:rPr lang="ja-JP" altLang="en-US" sz="3200" dirty="0" smtClean="0">
                <a:solidFill>
                  <a:schemeClr val="bg1"/>
                </a:solidFill>
              </a:rPr>
              <a:t>意識</a:t>
            </a:r>
            <a:r>
              <a:rPr lang="ja-JP" altLang="en-US" sz="3200" dirty="0">
                <a:solidFill>
                  <a:schemeClr val="bg1"/>
                </a:solidFill>
              </a:rPr>
              <a:t/>
            </a:r>
            <a:br>
              <a:rPr lang="ja-JP" altLang="en-US" sz="3200" dirty="0">
                <a:solidFill>
                  <a:schemeClr val="bg1"/>
                </a:solidFill>
              </a:rPr>
            </a:br>
            <a:endParaRPr lang="en-US" altLang="ja-JP" sz="2800" b="1" dirty="0">
              <a:solidFill>
                <a:schemeClr val="bg1"/>
              </a:solidFill>
            </a:endParaRPr>
          </a:p>
        </p:txBody>
      </p:sp>
      <p:sp>
        <p:nvSpPr>
          <p:cNvPr id="290822" name="スライド番号プレースホルダー 2"/>
          <p:cNvSpPr>
            <a:spLocks noGrp="1"/>
          </p:cNvSpPr>
          <p:nvPr>
            <p:ph type="sldNum" sz="quarter" idx="12"/>
          </p:nvPr>
        </p:nvSpPr>
        <p:spPr>
          <a:xfrm>
            <a:off x="6866185" y="6308519"/>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24</a:t>
            </a:fld>
            <a:endParaRPr lang="en-US" altLang="ja-JP" dirty="0"/>
          </a:p>
        </p:txBody>
      </p:sp>
      <p:sp>
        <p:nvSpPr>
          <p:cNvPr id="10" name="テキスト ボックス 9"/>
          <p:cNvSpPr txBox="1"/>
          <p:nvPr/>
        </p:nvSpPr>
        <p:spPr>
          <a:xfrm>
            <a:off x="372294" y="1381163"/>
            <a:ext cx="1980029" cy="523220"/>
          </a:xfrm>
          <a:prstGeom prst="rect">
            <a:avLst/>
          </a:prstGeom>
          <a:solidFill>
            <a:srgbClr val="009999"/>
          </a:solidFill>
          <a:ln>
            <a:solidFill>
              <a:srgbClr val="009999"/>
            </a:solidFill>
          </a:ln>
        </p:spPr>
        <p:txBody>
          <a:bodyPr wrap="none" rtlCol="0">
            <a:spAutoFit/>
          </a:bodyPr>
          <a:lstStyle/>
          <a:p>
            <a:r>
              <a:rPr lang="ja-JP" altLang="en-US" sz="2800" dirty="0">
                <a:solidFill>
                  <a:prstClr val="white"/>
                </a:solidFill>
              </a:rPr>
              <a:t>重回帰分析</a:t>
            </a:r>
          </a:p>
        </p:txBody>
      </p:sp>
      <p:sp>
        <p:nvSpPr>
          <p:cNvPr id="2" name="角丸四角形 1"/>
          <p:cNvSpPr/>
          <p:nvPr/>
        </p:nvSpPr>
        <p:spPr>
          <a:xfrm>
            <a:off x="7107349" y="2893666"/>
            <a:ext cx="1908000" cy="900000"/>
          </a:xfrm>
          <a:prstGeom prst="round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prstClr val="white"/>
                </a:solidFill>
              </a:rPr>
              <a:t>再配達率</a:t>
            </a:r>
            <a:endParaRPr lang="ja-JP" altLang="en-US" sz="3200" dirty="0">
              <a:solidFill>
                <a:prstClr val="white"/>
              </a:solidFill>
            </a:endParaRPr>
          </a:p>
        </p:txBody>
      </p:sp>
      <p:sp>
        <p:nvSpPr>
          <p:cNvPr id="11" name="角丸四角形 10"/>
          <p:cNvSpPr/>
          <p:nvPr/>
        </p:nvSpPr>
        <p:spPr>
          <a:xfrm>
            <a:off x="3928332" y="2889000"/>
            <a:ext cx="2160000" cy="9000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rgbClr val="000000"/>
                </a:solidFill>
              </a:rPr>
              <a:t>個人規範</a:t>
            </a:r>
          </a:p>
        </p:txBody>
      </p:sp>
      <p:sp>
        <p:nvSpPr>
          <p:cNvPr id="13" name="角丸四角形 12"/>
          <p:cNvSpPr/>
          <p:nvPr/>
        </p:nvSpPr>
        <p:spPr>
          <a:xfrm>
            <a:off x="594000" y="2889000"/>
            <a:ext cx="2160000" cy="9000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rgbClr val="000000"/>
                </a:solidFill>
              </a:rPr>
              <a:t>罪悪感</a:t>
            </a:r>
            <a:endParaRPr lang="en-US" altLang="ja-JP" sz="3200" dirty="0">
              <a:solidFill>
                <a:srgbClr val="000000"/>
              </a:solidFill>
            </a:endParaRPr>
          </a:p>
          <a:p>
            <a:pPr algn="ctr"/>
            <a:r>
              <a:rPr lang="en-US" altLang="ja-JP" sz="2800" dirty="0">
                <a:solidFill>
                  <a:srgbClr val="000000"/>
                </a:solidFill>
              </a:rPr>
              <a:t>(</a:t>
            </a:r>
            <a:r>
              <a:rPr lang="ja-JP" altLang="en-US" sz="2800" dirty="0">
                <a:solidFill>
                  <a:srgbClr val="000000"/>
                </a:solidFill>
              </a:rPr>
              <a:t>配達人</a:t>
            </a:r>
            <a:r>
              <a:rPr lang="en-US" altLang="ja-JP" sz="2800" dirty="0">
                <a:solidFill>
                  <a:srgbClr val="000000"/>
                </a:solidFill>
              </a:rPr>
              <a:t>)</a:t>
            </a:r>
            <a:endParaRPr lang="ja-JP" altLang="en-US" sz="2800" dirty="0">
              <a:solidFill>
                <a:srgbClr val="000000"/>
              </a:solidFill>
            </a:endParaRPr>
          </a:p>
        </p:txBody>
      </p:sp>
      <p:sp>
        <p:nvSpPr>
          <p:cNvPr id="14" name="角丸四角形 13"/>
          <p:cNvSpPr/>
          <p:nvPr/>
        </p:nvSpPr>
        <p:spPr>
          <a:xfrm>
            <a:off x="3928332" y="5076464"/>
            <a:ext cx="2160000" cy="900000"/>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rgbClr val="000000"/>
                </a:solidFill>
              </a:rPr>
              <a:t>行動意図</a:t>
            </a:r>
          </a:p>
        </p:txBody>
      </p:sp>
      <p:sp>
        <p:nvSpPr>
          <p:cNvPr id="17" name="右矢印 16"/>
          <p:cNvSpPr/>
          <p:nvPr/>
        </p:nvSpPr>
        <p:spPr>
          <a:xfrm>
            <a:off x="2934000" y="3069000"/>
            <a:ext cx="900000" cy="720000"/>
          </a:xfrm>
          <a:prstGeom prst="rightArrow">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8" name="右矢印 17"/>
          <p:cNvSpPr/>
          <p:nvPr/>
        </p:nvSpPr>
        <p:spPr>
          <a:xfrm>
            <a:off x="6230116" y="3063840"/>
            <a:ext cx="761262" cy="720000"/>
          </a:xfrm>
          <a:prstGeom prst="rightArrow">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9" name="右矢印 18"/>
          <p:cNvSpPr/>
          <p:nvPr/>
        </p:nvSpPr>
        <p:spPr>
          <a:xfrm rot="16200000">
            <a:off x="4649540" y="4059000"/>
            <a:ext cx="900000" cy="720000"/>
          </a:xfrm>
          <a:prstGeom prst="rightArrow">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0" name="右矢印 19"/>
          <p:cNvSpPr/>
          <p:nvPr/>
        </p:nvSpPr>
        <p:spPr>
          <a:xfrm rot="19153726">
            <a:off x="6345110" y="4058998"/>
            <a:ext cx="775731" cy="720000"/>
          </a:xfrm>
          <a:prstGeom prst="rightArrow">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7" name="テキスト ボックス 6"/>
          <p:cNvSpPr txBox="1"/>
          <p:nvPr/>
        </p:nvSpPr>
        <p:spPr>
          <a:xfrm>
            <a:off x="6204143" y="2713666"/>
            <a:ext cx="787395" cy="369332"/>
          </a:xfrm>
          <a:prstGeom prst="rect">
            <a:avLst/>
          </a:prstGeom>
          <a:noFill/>
        </p:spPr>
        <p:txBody>
          <a:bodyPr wrap="none" rtlCol="0">
            <a:spAutoFit/>
          </a:bodyPr>
          <a:lstStyle/>
          <a:p>
            <a:r>
              <a:rPr lang="en-US" altLang="ja-JP" dirty="0">
                <a:solidFill>
                  <a:prstClr val="black"/>
                </a:solidFill>
              </a:rPr>
              <a:t>-0.20</a:t>
            </a:r>
            <a:r>
              <a:rPr lang="en-US" altLang="ja-JP" baseline="30000" dirty="0">
                <a:solidFill>
                  <a:prstClr val="black"/>
                </a:solidFill>
                <a:latin typeface="ＭＳ Ｐゴシック" panose="020B0600070205080204" pitchFamily="50" charset="-128"/>
              </a:rPr>
              <a:t>*</a:t>
            </a:r>
            <a:endParaRPr lang="ja-JP" altLang="en-US" baseline="30000" dirty="0">
              <a:solidFill>
                <a:prstClr val="black"/>
              </a:solidFill>
              <a:latin typeface="ＭＳ Ｐゴシック" panose="020B0600070205080204" pitchFamily="50" charset="-128"/>
            </a:endParaRPr>
          </a:p>
        </p:txBody>
      </p:sp>
      <p:sp>
        <p:nvSpPr>
          <p:cNvPr id="8" name="テキスト ボックス 7"/>
          <p:cNvSpPr txBox="1"/>
          <p:nvPr/>
        </p:nvSpPr>
        <p:spPr>
          <a:xfrm>
            <a:off x="4032000" y="4329000"/>
            <a:ext cx="851803" cy="369332"/>
          </a:xfrm>
          <a:prstGeom prst="rect">
            <a:avLst/>
          </a:prstGeom>
          <a:noFill/>
        </p:spPr>
        <p:txBody>
          <a:bodyPr wrap="none" rtlCol="0">
            <a:spAutoFit/>
          </a:bodyPr>
          <a:lstStyle/>
          <a:p>
            <a:r>
              <a:rPr lang="ja-JP" altLang="ja-JP" dirty="0">
                <a:solidFill>
                  <a:prstClr val="black"/>
                </a:solidFill>
              </a:rPr>
              <a:t>0</a:t>
            </a:r>
            <a:r>
              <a:rPr lang="en-US" altLang="ja-JP" dirty="0">
                <a:solidFill>
                  <a:prstClr val="black"/>
                </a:solidFill>
              </a:rPr>
              <a:t>.50</a:t>
            </a:r>
            <a:r>
              <a:rPr lang="en-US" altLang="ja-JP" baseline="30000" dirty="0">
                <a:solidFill>
                  <a:prstClr val="black"/>
                </a:solidFill>
                <a:latin typeface="ＭＳ Ｐゴシック" panose="020B0600070205080204" pitchFamily="50" charset="-128"/>
              </a:rPr>
              <a:t>***</a:t>
            </a:r>
            <a:endParaRPr lang="ja-JP" altLang="en-US" baseline="30000" dirty="0">
              <a:solidFill>
                <a:prstClr val="black"/>
              </a:solidFill>
              <a:latin typeface="ＭＳ Ｐゴシック" panose="020B0600070205080204" pitchFamily="50" charset="-128"/>
            </a:endParaRPr>
          </a:p>
        </p:txBody>
      </p:sp>
      <p:sp>
        <p:nvSpPr>
          <p:cNvPr id="9" name="テキスト ボックス 8"/>
          <p:cNvSpPr txBox="1"/>
          <p:nvPr/>
        </p:nvSpPr>
        <p:spPr>
          <a:xfrm>
            <a:off x="2841520" y="2713666"/>
            <a:ext cx="851803" cy="369332"/>
          </a:xfrm>
          <a:prstGeom prst="rect">
            <a:avLst/>
          </a:prstGeom>
          <a:noFill/>
        </p:spPr>
        <p:txBody>
          <a:bodyPr wrap="none" rtlCol="0">
            <a:spAutoFit/>
          </a:bodyPr>
          <a:lstStyle/>
          <a:p>
            <a:r>
              <a:rPr lang="ja-JP" altLang="ja-JP" dirty="0">
                <a:solidFill>
                  <a:prstClr val="black"/>
                </a:solidFill>
              </a:rPr>
              <a:t>0</a:t>
            </a:r>
            <a:r>
              <a:rPr lang="en-US" altLang="ja-JP" dirty="0">
                <a:solidFill>
                  <a:prstClr val="black"/>
                </a:solidFill>
              </a:rPr>
              <a:t>.30</a:t>
            </a:r>
            <a:r>
              <a:rPr lang="en-US" altLang="ja-JP" baseline="30000" dirty="0">
                <a:solidFill>
                  <a:prstClr val="black"/>
                </a:solidFill>
                <a:latin typeface="ＭＳ Ｐゴシック" panose="020B0600070205080204" pitchFamily="50" charset="-128"/>
              </a:rPr>
              <a:t>***</a:t>
            </a:r>
            <a:endParaRPr lang="ja-JP" altLang="en-US" baseline="30000" dirty="0">
              <a:solidFill>
                <a:prstClr val="black"/>
              </a:solidFill>
              <a:latin typeface="ＭＳ Ｐゴシック" panose="020B0600070205080204" pitchFamily="50" charset="-128"/>
            </a:endParaRPr>
          </a:p>
        </p:txBody>
      </p:sp>
      <p:sp>
        <p:nvSpPr>
          <p:cNvPr id="15" name="テキスト ボックス 14"/>
          <p:cNvSpPr txBox="1"/>
          <p:nvPr/>
        </p:nvSpPr>
        <p:spPr>
          <a:xfrm>
            <a:off x="6552000" y="4869000"/>
            <a:ext cx="710451" cy="369332"/>
          </a:xfrm>
          <a:prstGeom prst="rect">
            <a:avLst/>
          </a:prstGeom>
          <a:noFill/>
        </p:spPr>
        <p:txBody>
          <a:bodyPr wrap="none" rtlCol="0">
            <a:spAutoFit/>
          </a:bodyPr>
          <a:lstStyle/>
          <a:p>
            <a:r>
              <a:rPr lang="en-US" altLang="ja-JP" dirty="0">
                <a:solidFill>
                  <a:prstClr val="black"/>
                </a:solidFill>
              </a:rPr>
              <a:t>-0.18</a:t>
            </a:r>
            <a:endParaRPr lang="ja-JP" altLang="en-US" dirty="0">
              <a:solidFill>
                <a:prstClr val="black"/>
              </a:solidFill>
            </a:endParaRPr>
          </a:p>
        </p:txBody>
      </p:sp>
      <p:sp>
        <p:nvSpPr>
          <p:cNvPr id="21" name="テキスト ボックス 20"/>
          <p:cNvSpPr txBox="1"/>
          <p:nvPr/>
        </p:nvSpPr>
        <p:spPr>
          <a:xfrm>
            <a:off x="6372000" y="5949000"/>
            <a:ext cx="2642070" cy="584775"/>
          </a:xfrm>
          <a:prstGeom prst="rect">
            <a:avLst/>
          </a:prstGeom>
          <a:noFill/>
        </p:spPr>
        <p:txBody>
          <a:bodyPr wrap="none" rtlCol="0">
            <a:spAutoFit/>
          </a:bodyPr>
          <a:lstStyle/>
          <a:p>
            <a:r>
              <a:rPr lang="ja-JP" altLang="en-US" sz="2400" baseline="30000" dirty="0">
                <a:solidFill>
                  <a:prstClr val="black"/>
                </a:solidFill>
                <a:latin typeface="ＭＳ Ｐゴシック" panose="020B0600070205080204" pitchFamily="50" charset="-128"/>
              </a:rPr>
              <a:t>数字は標準化回帰係数</a:t>
            </a:r>
            <a:endParaRPr lang="en-US" altLang="ja-JP" sz="2400" baseline="30000" dirty="0">
              <a:solidFill>
                <a:prstClr val="black"/>
              </a:solidFill>
              <a:latin typeface="ＭＳ Ｐゴシック" panose="020B0600070205080204" pitchFamily="50" charset="-128"/>
            </a:endParaRPr>
          </a:p>
          <a:p>
            <a:r>
              <a:rPr lang="en-US" altLang="ja-JP" sz="1600" baseline="30000" dirty="0">
                <a:solidFill>
                  <a:prstClr val="black"/>
                </a:solidFill>
                <a:latin typeface="ＭＳ Ｐゴシック" panose="020B0600070205080204" pitchFamily="50" charset="-128"/>
              </a:rPr>
              <a:t>*</a:t>
            </a:r>
            <a:r>
              <a:rPr lang="en-US" altLang="ja-JP" sz="1600" dirty="0">
                <a:solidFill>
                  <a:prstClr val="black"/>
                </a:solidFill>
              </a:rPr>
              <a:t>p</a:t>
            </a:r>
            <a:r>
              <a:rPr lang="ja-JP" altLang="en-US" sz="1600" dirty="0">
                <a:solidFill>
                  <a:prstClr val="black"/>
                </a:solidFill>
              </a:rPr>
              <a:t>＜</a:t>
            </a:r>
            <a:r>
              <a:rPr lang="en-US" altLang="ja-JP" sz="1600" dirty="0">
                <a:solidFill>
                  <a:prstClr val="black"/>
                </a:solidFill>
              </a:rPr>
              <a:t>.10, </a:t>
            </a:r>
            <a:r>
              <a:rPr lang="en-US" altLang="ja-JP" sz="1600" baseline="30000" dirty="0">
                <a:solidFill>
                  <a:prstClr val="black"/>
                </a:solidFill>
                <a:latin typeface="ＭＳ Ｐゴシック" panose="020B0600070205080204" pitchFamily="50" charset="-128"/>
              </a:rPr>
              <a:t>**</a:t>
            </a:r>
            <a:r>
              <a:rPr lang="en-US" altLang="ja-JP" sz="1600" dirty="0">
                <a:solidFill>
                  <a:prstClr val="black"/>
                </a:solidFill>
              </a:rPr>
              <a:t>p</a:t>
            </a:r>
            <a:r>
              <a:rPr lang="ja-JP" altLang="en-US" sz="1600" dirty="0">
                <a:solidFill>
                  <a:prstClr val="black"/>
                </a:solidFill>
              </a:rPr>
              <a:t>＜</a:t>
            </a:r>
            <a:r>
              <a:rPr lang="en-US" altLang="ja-JP" sz="1600" dirty="0">
                <a:solidFill>
                  <a:prstClr val="black"/>
                </a:solidFill>
              </a:rPr>
              <a:t>.05, </a:t>
            </a:r>
            <a:r>
              <a:rPr lang="en-US" altLang="ja-JP" sz="1600" baseline="30000" dirty="0">
                <a:solidFill>
                  <a:prstClr val="black"/>
                </a:solidFill>
                <a:latin typeface="ＭＳ Ｐゴシック" panose="020B0600070205080204" pitchFamily="50" charset="-128"/>
              </a:rPr>
              <a:t>***</a:t>
            </a:r>
            <a:r>
              <a:rPr lang="en-US" altLang="ja-JP" sz="1600" dirty="0">
                <a:solidFill>
                  <a:prstClr val="black"/>
                </a:solidFill>
              </a:rPr>
              <a:t>p</a:t>
            </a:r>
            <a:r>
              <a:rPr lang="ja-JP" altLang="en-US" sz="1600" dirty="0">
                <a:solidFill>
                  <a:prstClr val="black"/>
                </a:solidFill>
              </a:rPr>
              <a:t>＜</a:t>
            </a:r>
            <a:r>
              <a:rPr lang="en-US" altLang="ja-JP" sz="1600" dirty="0">
                <a:solidFill>
                  <a:prstClr val="black"/>
                </a:solidFill>
              </a:rPr>
              <a:t>.01</a:t>
            </a:r>
            <a:endParaRPr lang="ja-JP" altLang="en-US" sz="1600" dirty="0">
              <a:solidFill>
                <a:prstClr val="black"/>
              </a:solidFill>
            </a:endParaRPr>
          </a:p>
        </p:txBody>
      </p:sp>
      <p:grpSp>
        <p:nvGrpSpPr>
          <p:cNvPr id="3" name="図形グループ 2"/>
          <p:cNvGrpSpPr/>
          <p:nvPr/>
        </p:nvGrpSpPr>
        <p:grpSpPr>
          <a:xfrm>
            <a:off x="4644000" y="1232513"/>
            <a:ext cx="4511113" cy="1296487"/>
            <a:chOff x="4644000" y="1232513"/>
            <a:chExt cx="4511113" cy="1296487"/>
          </a:xfrm>
        </p:grpSpPr>
        <p:sp>
          <p:nvSpPr>
            <p:cNvPr id="5" name="円形吹き出し 4"/>
            <p:cNvSpPr/>
            <p:nvPr/>
          </p:nvSpPr>
          <p:spPr>
            <a:xfrm>
              <a:off x="4644000" y="1232513"/>
              <a:ext cx="4511113" cy="1296487"/>
            </a:xfrm>
            <a:prstGeom prst="wedgeEllipseCallout">
              <a:avLst>
                <a:gd name="adj1" fmla="val -5332"/>
                <a:gd name="adj2" fmla="val 68723"/>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テキスト ボックス 3"/>
            <p:cNvSpPr txBox="1"/>
            <p:nvPr/>
          </p:nvSpPr>
          <p:spPr>
            <a:xfrm>
              <a:off x="4777290" y="1510554"/>
              <a:ext cx="4094391" cy="830997"/>
            </a:xfrm>
            <a:prstGeom prst="rect">
              <a:avLst/>
            </a:prstGeom>
            <a:noFill/>
            <a:ln>
              <a:noFill/>
            </a:ln>
          </p:spPr>
          <p:txBody>
            <a:bodyPr wrap="none" rtlCol="0">
              <a:spAutoFit/>
            </a:bodyPr>
            <a:lstStyle/>
            <a:p>
              <a:pPr algn="ctr"/>
              <a:r>
                <a:rPr lang="ja-JP" altLang="en-US" sz="2400" b="1" dirty="0">
                  <a:solidFill>
                    <a:srgbClr val="FF6600"/>
                  </a:solidFill>
                </a:rPr>
                <a:t>「再配達しないようにすべき」</a:t>
              </a:r>
              <a:r>
                <a:rPr lang="ja-JP" altLang="en-US" sz="2400" dirty="0">
                  <a:solidFill>
                    <a:prstClr val="black"/>
                  </a:solidFill>
                </a:rPr>
                <a:t>と</a:t>
              </a:r>
              <a:endParaRPr lang="en-US" altLang="ja-JP" sz="2400" dirty="0">
                <a:solidFill>
                  <a:prstClr val="black"/>
                </a:solidFill>
              </a:endParaRPr>
            </a:p>
            <a:p>
              <a:pPr algn="ctr"/>
              <a:r>
                <a:rPr lang="ja-JP" altLang="en-US" sz="2400" dirty="0">
                  <a:solidFill>
                    <a:prstClr val="black"/>
                  </a:solidFill>
                </a:rPr>
                <a:t>思う人ほど再配達率は</a:t>
              </a:r>
              <a:r>
                <a:rPr lang="ja-JP" altLang="en-US" sz="2400" b="1" dirty="0">
                  <a:solidFill>
                    <a:srgbClr val="4F81BD">
                      <a:lumMod val="50000"/>
                    </a:srgbClr>
                  </a:solidFill>
                </a:rPr>
                <a:t>低い</a:t>
              </a:r>
              <a:endParaRPr lang="en-US" altLang="ja-JP" sz="2400" b="1" dirty="0">
                <a:solidFill>
                  <a:srgbClr val="4F81BD">
                    <a:lumMod val="50000"/>
                  </a:srgbClr>
                </a:solidFill>
              </a:endParaRPr>
            </a:p>
          </p:txBody>
        </p:sp>
      </p:grpSp>
      <p:grpSp>
        <p:nvGrpSpPr>
          <p:cNvPr id="22" name="図形グループ 21"/>
          <p:cNvGrpSpPr/>
          <p:nvPr/>
        </p:nvGrpSpPr>
        <p:grpSpPr>
          <a:xfrm>
            <a:off x="132391" y="3996464"/>
            <a:ext cx="3960480" cy="2483736"/>
            <a:chOff x="-53114" y="4005264"/>
            <a:chExt cx="4265114" cy="2168736"/>
          </a:xfrm>
        </p:grpSpPr>
        <p:sp>
          <p:nvSpPr>
            <p:cNvPr id="6" name="円形吹き出し 5"/>
            <p:cNvSpPr/>
            <p:nvPr/>
          </p:nvSpPr>
          <p:spPr>
            <a:xfrm>
              <a:off x="-53114" y="4005264"/>
              <a:ext cx="4265114" cy="2168736"/>
            </a:xfrm>
            <a:prstGeom prst="wedgeEllipseCallout">
              <a:avLst>
                <a:gd name="adj1" fmla="val 41465"/>
                <a:gd name="adj2" fmla="val -43478"/>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テキスト ボックス 25"/>
            <p:cNvSpPr txBox="1"/>
            <p:nvPr/>
          </p:nvSpPr>
          <p:spPr>
            <a:xfrm>
              <a:off x="565285" y="4200939"/>
              <a:ext cx="3151101" cy="1961822"/>
            </a:xfrm>
            <a:prstGeom prst="rect">
              <a:avLst/>
            </a:prstGeom>
            <a:noFill/>
            <a:ln>
              <a:noFill/>
            </a:ln>
          </p:spPr>
          <p:txBody>
            <a:bodyPr wrap="none" rtlCol="0">
              <a:spAutoFit/>
            </a:bodyPr>
            <a:lstStyle/>
            <a:p>
              <a:pPr algn="ctr"/>
              <a:r>
                <a:rPr lang="ja-JP" altLang="en-US" sz="2400" b="1" dirty="0">
                  <a:solidFill>
                    <a:srgbClr val="FF6600"/>
                  </a:solidFill>
                </a:rPr>
                <a:t>「配達人</a:t>
              </a:r>
              <a:r>
                <a:rPr lang="ja-JP" altLang="en-US" sz="2000" b="1" dirty="0">
                  <a:solidFill>
                    <a:srgbClr val="FF6600"/>
                  </a:solidFill>
                </a:rPr>
                <a:t>に</a:t>
              </a:r>
              <a:r>
                <a:rPr lang="ja-JP" altLang="en-US" sz="2400" b="1" dirty="0">
                  <a:solidFill>
                    <a:srgbClr val="FF6600"/>
                  </a:solidFill>
                </a:rPr>
                <a:t>申し訳ない」</a:t>
              </a:r>
              <a:endParaRPr lang="en-US" altLang="ja-JP" sz="2400" b="1" dirty="0">
                <a:solidFill>
                  <a:srgbClr val="FF6600"/>
                </a:solidFill>
              </a:endParaRPr>
            </a:p>
            <a:p>
              <a:pPr algn="ctr"/>
              <a:r>
                <a:rPr lang="ja-JP" altLang="en-US" sz="2400" b="1" dirty="0">
                  <a:solidFill>
                    <a:srgbClr val="FF6600"/>
                  </a:solidFill>
                </a:rPr>
                <a:t>「再配達</a:t>
              </a:r>
              <a:r>
                <a:rPr lang="ja-JP" altLang="en-US" sz="2000" b="1" dirty="0">
                  <a:solidFill>
                    <a:srgbClr val="FF6600"/>
                  </a:solidFill>
                </a:rPr>
                <a:t>に</a:t>
              </a:r>
              <a:endParaRPr lang="en-US" altLang="ja-JP" sz="2000" b="1" dirty="0">
                <a:solidFill>
                  <a:srgbClr val="FF6600"/>
                </a:solidFill>
              </a:endParaRPr>
            </a:p>
            <a:p>
              <a:pPr algn="ctr"/>
              <a:r>
                <a:rPr lang="ja-JP" altLang="en-US" sz="2400" b="1" dirty="0">
                  <a:solidFill>
                    <a:srgbClr val="FF6600"/>
                  </a:solidFill>
                </a:rPr>
                <a:t>ならないようにしよう」</a:t>
              </a:r>
              <a:endParaRPr lang="en-US" altLang="ja-JP" sz="2400" b="1" dirty="0">
                <a:solidFill>
                  <a:srgbClr val="FF6600"/>
                </a:solidFill>
              </a:endParaRPr>
            </a:p>
            <a:p>
              <a:pPr algn="ctr"/>
              <a:r>
                <a:rPr lang="ja-JP" altLang="en-US" sz="2000" dirty="0">
                  <a:solidFill>
                    <a:prstClr val="black"/>
                  </a:solidFill>
                </a:rPr>
                <a:t>と思う人ほど</a:t>
              </a:r>
              <a:endParaRPr lang="en-US" altLang="ja-JP" sz="2000" dirty="0">
                <a:solidFill>
                  <a:prstClr val="black"/>
                </a:solidFill>
              </a:endParaRPr>
            </a:p>
            <a:p>
              <a:pPr algn="ctr"/>
              <a:r>
                <a:rPr lang="ja-JP" altLang="en-US" sz="2400" dirty="0">
                  <a:solidFill>
                    <a:prstClr val="black"/>
                  </a:solidFill>
                </a:rPr>
                <a:t>「再配達しないように</a:t>
              </a:r>
              <a:endParaRPr lang="en-US" altLang="ja-JP" sz="2400" dirty="0">
                <a:solidFill>
                  <a:prstClr val="black"/>
                </a:solidFill>
              </a:endParaRPr>
            </a:p>
            <a:p>
              <a:pPr algn="ctr"/>
              <a:r>
                <a:rPr lang="ja-JP" altLang="en-US" sz="2400" b="1" dirty="0">
                  <a:solidFill>
                    <a:prstClr val="black"/>
                  </a:solidFill>
                </a:rPr>
                <a:t>すべき</a:t>
              </a:r>
              <a:r>
                <a:rPr lang="ja-JP" altLang="en-US" sz="2400" dirty="0">
                  <a:solidFill>
                    <a:prstClr val="black"/>
                  </a:solidFill>
                </a:rPr>
                <a:t>」</a:t>
              </a:r>
              <a:endParaRPr lang="en-US" altLang="ja-JP" sz="2400" dirty="0">
                <a:solidFill>
                  <a:prstClr val="black"/>
                </a:solidFill>
              </a:endParaRPr>
            </a:p>
          </p:txBody>
        </p:sp>
      </p:grpSp>
    </p:spTree>
    <p:extLst>
      <p:ext uri="{BB962C8B-B14F-4D97-AF65-F5344CB8AC3E}">
        <p14:creationId xmlns:p14="http://schemas.microsoft.com/office/powerpoint/2010/main" val="2674348430"/>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a:solidFill>
                  <a:schemeClr val="bg1"/>
                </a:solidFill>
              </a:rPr>
              <a:t>だが、しかし</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25</a:t>
            </a:fld>
            <a:endParaRPr lang="en-US" altLang="ja-JP"/>
          </a:p>
        </p:txBody>
      </p:sp>
    </p:spTree>
    <p:extLst>
      <p:ext uri="{BB962C8B-B14F-4D97-AF65-F5344CB8AC3E}">
        <p14:creationId xmlns:p14="http://schemas.microsoft.com/office/powerpoint/2010/main" val="812378683"/>
      </p:ext>
    </p:extLst>
  </p:cSld>
  <p:clrMapOvr>
    <a:masterClrMapping/>
  </p:clrMapOvr>
  <p:transition spd="slow" advTm="5584"/>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ctrTitle"/>
          </p:nvPr>
        </p:nvSpPr>
        <p:spPr>
          <a:xfrm>
            <a:off x="571593" y="71745"/>
            <a:ext cx="7772400" cy="935037"/>
          </a:xfrm>
        </p:spPr>
        <p:txBody>
          <a:bodyPr/>
          <a:lstStyle/>
          <a:p>
            <a:pPr eaLnBrk="1" hangingPunct="1"/>
            <a:r>
              <a:rPr lang="ja-JP" altLang="en-US" dirty="0" smtClean="0">
                <a:solidFill>
                  <a:schemeClr val="bg1"/>
                </a:solidFill>
              </a:rPr>
              <a:t>パンフが</a:t>
            </a:r>
            <a:r>
              <a:rPr lang="ja-JP" altLang="en-US" dirty="0">
                <a:solidFill>
                  <a:schemeClr val="bg1"/>
                </a:solidFill>
              </a:rPr>
              <a:t>できるまで</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26</a:t>
            </a:fld>
            <a:endParaRPr lang="en-US" altLang="ja-JP"/>
          </a:p>
        </p:txBody>
      </p:sp>
      <p:sp>
        <p:nvSpPr>
          <p:cNvPr id="2" name="テキスト ボックス 1">
            <a:extLst>
              <a:ext uri="{FF2B5EF4-FFF2-40B4-BE49-F238E27FC236}">
                <a16:creationId xmlns="" xmlns:a16="http://schemas.microsoft.com/office/drawing/2014/main" id="{B6CAA930-8B5B-4E7C-90ED-C01E35FC7E17}"/>
              </a:ext>
            </a:extLst>
          </p:cNvPr>
          <p:cNvSpPr txBox="1"/>
          <p:nvPr/>
        </p:nvSpPr>
        <p:spPr>
          <a:xfrm>
            <a:off x="5373616" y="1495377"/>
            <a:ext cx="2866697" cy="830997"/>
          </a:xfrm>
          <a:prstGeom prst="rect">
            <a:avLst/>
          </a:prstGeom>
          <a:noFill/>
          <a:ln>
            <a:noFill/>
          </a:ln>
        </p:spPr>
        <p:txBody>
          <a:bodyPr wrap="square" rtlCol="0">
            <a:spAutoFit/>
          </a:bodyPr>
          <a:lstStyle/>
          <a:p>
            <a:r>
              <a:rPr lang="ja-JP" altLang="en-US" sz="2400" b="1" dirty="0">
                <a:solidFill>
                  <a:prstClr val="black"/>
                </a:solidFill>
              </a:rPr>
              <a:t>ヤマト運輸への</a:t>
            </a:r>
            <a:endParaRPr lang="en-US" altLang="ja-JP" sz="2400" b="1" dirty="0">
              <a:solidFill>
                <a:prstClr val="black"/>
              </a:solidFill>
            </a:endParaRPr>
          </a:p>
          <a:p>
            <a:r>
              <a:rPr lang="ja-JP" altLang="en-US" sz="2400" b="1" dirty="0">
                <a:solidFill>
                  <a:prstClr val="black"/>
                </a:solidFill>
              </a:rPr>
              <a:t>インタビュー</a:t>
            </a:r>
            <a:endParaRPr lang="en-US" altLang="ja-JP" sz="2400" b="1" dirty="0">
              <a:solidFill>
                <a:prstClr val="black"/>
              </a:solidFill>
            </a:endParaRPr>
          </a:p>
        </p:txBody>
      </p:sp>
      <p:sp>
        <p:nvSpPr>
          <p:cNvPr id="4" name="テキスト ボックス 3">
            <a:extLst>
              <a:ext uri="{FF2B5EF4-FFF2-40B4-BE49-F238E27FC236}">
                <a16:creationId xmlns="" xmlns:a16="http://schemas.microsoft.com/office/drawing/2014/main" id="{93149170-59CC-44BC-9800-93F6EAA67AF5}"/>
              </a:ext>
            </a:extLst>
          </p:cNvPr>
          <p:cNvSpPr txBox="1"/>
          <p:nvPr/>
        </p:nvSpPr>
        <p:spPr>
          <a:xfrm>
            <a:off x="870423" y="1484784"/>
            <a:ext cx="2714713" cy="830997"/>
          </a:xfrm>
          <a:prstGeom prst="rect">
            <a:avLst/>
          </a:prstGeom>
          <a:noFill/>
          <a:ln>
            <a:noFill/>
          </a:ln>
        </p:spPr>
        <p:txBody>
          <a:bodyPr wrap="square" rtlCol="0">
            <a:spAutoFit/>
          </a:bodyPr>
          <a:lstStyle/>
          <a:p>
            <a:r>
              <a:rPr lang="ja-JP" altLang="en-US" sz="2400" b="1" dirty="0" smtClean="0">
                <a:solidFill>
                  <a:prstClr val="black"/>
                </a:solidFill>
              </a:rPr>
              <a:t>アンケート</a:t>
            </a:r>
            <a:endParaRPr lang="en-US" altLang="ja-JP" sz="2400" b="1" dirty="0">
              <a:solidFill>
                <a:prstClr val="black"/>
              </a:solidFill>
            </a:endParaRPr>
          </a:p>
          <a:p>
            <a:r>
              <a:rPr lang="ja-JP" altLang="en-US" sz="2400" b="1" dirty="0">
                <a:solidFill>
                  <a:prstClr val="black"/>
                </a:solidFill>
              </a:rPr>
              <a:t>集計結果</a:t>
            </a:r>
          </a:p>
        </p:txBody>
      </p:sp>
      <p:sp>
        <p:nvSpPr>
          <p:cNvPr id="30" name="テキスト ボックス 29">
            <a:extLst>
              <a:ext uri="{FF2B5EF4-FFF2-40B4-BE49-F238E27FC236}">
                <a16:creationId xmlns="" xmlns:a16="http://schemas.microsoft.com/office/drawing/2014/main" id="{3FFA060F-6B8F-4E5E-B7EB-F04AD3F3D83B}"/>
              </a:ext>
            </a:extLst>
          </p:cNvPr>
          <p:cNvSpPr txBox="1"/>
          <p:nvPr/>
        </p:nvSpPr>
        <p:spPr>
          <a:xfrm>
            <a:off x="860619" y="2333383"/>
            <a:ext cx="2736000" cy="461665"/>
          </a:xfrm>
          <a:prstGeom prst="rect">
            <a:avLst/>
          </a:prstGeom>
          <a:solidFill>
            <a:srgbClr val="FF9900"/>
          </a:solidFill>
          <a:ln>
            <a:solidFill>
              <a:srgbClr val="FF9900"/>
            </a:solidFill>
          </a:ln>
        </p:spPr>
        <p:txBody>
          <a:bodyPr wrap="square" rtlCol="0">
            <a:spAutoFit/>
          </a:bodyPr>
          <a:lstStyle/>
          <a:p>
            <a:pPr algn="ctr"/>
            <a:r>
              <a:rPr lang="ja-JP" altLang="en-US" sz="2400" dirty="0">
                <a:solidFill>
                  <a:prstClr val="white"/>
                </a:solidFill>
              </a:rPr>
              <a:t>受取人</a:t>
            </a:r>
            <a:r>
              <a:rPr lang="ja-JP" altLang="en-US" sz="2400" b="1" dirty="0">
                <a:solidFill>
                  <a:prstClr val="white"/>
                </a:solidFill>
              </a:rPr>
              <a:t>→</a:t>
            </a:r>
            <a:r>
              <a:rPr lang="ja-JP" altLang="en-US" sz="2400" dirty="0">
                <a:solidFill>
                  <a:prstClr val="white"/>
                </a:solidFill>
              </a:rPr>
              <a:t>配達人</a:t>
            </a:r>
            <a:endParaRPr lang="en-US" altLang="ja-JP" sz="2400" dirty="0">
              <a:solidFill>
                <a:prstClr val="white"/>
              </a:solidFill>
            </a:endParaRPr>
          </a:p>
        </p:txBody>
      </p:sp>
      <p:sp>
        <p:nvSpPr>
          <p:cNvPr id="3" name="正方形/長方形 2"/>
          <p:cNvSpPr/>
          <p:nvPr/>
        </p:nvSpPr>
        <p:spPr>
          <a:xfrm>
            <a:off x="870423" y="2795048"/>
            <a:ext cx="2714713" cy="1570056"/>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870423" y="1484784"/>
            <a:ext cx="2714713" cy="841590"/>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373617" y="1484784"/>
            <a:ext cx="2856892" cy="858678"/>
          </a:xfrm>
          <a:prstGeom prst="rect">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5363535" y="2343462"/>
            <a:ext cx="2876777" cy="2021642"/>
            <a:chOff x="5363535" y="2343462"/>
            <a:chExt cx="2876777" cy="2021642"/>
          </a:xfrm>
        </p:grpSpPr>
        <p:sp>
          <p:nvSpPr>
            <p:cNvPr id="6" name="テキスト ボックス 5">
              <a:extLst>
                <a:ext uri="{FF2B5EF4-FFF2-40B4-BE49-F238E27FC236}">
                  <a16:creationId xmlns="" xmlns:a16="http://schemas.microsoft.com/office/drawing/2014/main" id="{EC38DEE8-E06D-4C7A-A8BC-D48A78318CC9}"/>
                </a:ext>
              </a:extLst>
            </p:cNvPr>
            <p:cNvSpPr txBox="1"/>
            <p:nvPr/>
          </p:nvSpPr>
          <p:spPr>
            <a:xfrm>
              <a:off x="5363535" y="2343462"/>
              <a:ext cx="2876777" cy="461665"/>
            </a:xfrm>
            <a:prstGeom prst="rect">
              <a:avLst/>
            </a:prstGeom>
            <a:solidFill>
              <a:srgbClr val="99CC00"/>
            </a:solidFill>
            <a:ln>
              <a:solidFill>
                <a:srgbClr val="99CC00"/>
              </a:solidFill>
            </a:ln>
          </p:spPr>
          <p:txBody>
            <a:bodyPr wrap="square" rtlCol="0">
              <a:spAutoFit/>
            </a:bodyPr>
            <a:lstStyle/>
            <a:p>
              <a:pPr algn="ctr"/>
              <a:r>
                <a:rPr lang="ja-JP" altLang="en-US" sz="2400" dirty="0">
                  <a:solidFill>
                    <a:prstClr val="white"/>
                  </a:solidFill>
                </a:rPr>
                <a:t>配達人→受取人</a:t>
              </a:r>
              <a:endParaRPr lang="en-US" altLang="ja-JP" sz="2400" dirty="0">
                <a:solidFill>
                  <a:prstClr val="white"/>
                </a:solidFill>
              </a:endParaRPr>
            </a:p>
          </p:txBody>
        </p:sp>
        <p:sp>
          <p:nvSpPr>
            <p:cNvPr id="8" name="正方形/長方形 7"/>
            <p:cNvSpPr/>
            <p:nvPr/>
          </p:nvSpPr>
          <p:spPr>
            <a:xfrm>
              <a:off x="5373617" y="2795048"/>
              <a:ext cx="2856892" cy="1570056"/>
            </a:xfrm>
            <a:prstGeom prst="rect">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078542" y="3137987"/>
            <a:ext cx="2339102" cy="830997"/>
          </a:xfrm>
          <a:prstGeom prst="rect">
            <a:avLst/>
          </a:prstGeom>
          <a:noFill/>
        </p:spPr>
        <p:txBody>
          <a:bodyPr wrap="none" rtlCol="0">
            <a:spAutoFit/>
          </a:bodyPr>
          <a:lstStyle/>
          <a:p>
            <a:pPr algn="ctr"/>
            <a:r>
              <a:rPr kumimoji="1" lang="ja-JP" altLang="en-US" sz="2400" dirty="0"/>
              <a:t>学生の</a:t>
            </a:r>
            <a:endParaRPr kumimoji="1" lang="en-US" altLang="ja-JP" sz="2400" dirty="0"/>
          </a:p>
          <a:p>
            <a:pPr algn="ctr"/>
            <a:r>
              <a:rPr lang="ja-JP" altLang="en-US" sz="2400" dirty="0"/>
              <a:t>再配達への意識</a:t>
            </a:r>
            <a:endParaRPr kumimoji="1" lang="ja-JP" altLang="en-US" sz="2400" dirty="0"/>
          </a:p>
        </p:txBody>
      </p:sp>
      <p:sp>
        <p:nvSpPr>
          <p:cNvPr id="21" name="テキスト ボックス 20"/>
          <p:cNvSpPr txBox="1"/>
          <p:nvPr/>
        </p:nvSpPr>
        <p:spPr>
          <a:xfrm>
            <a:off x="5373616" y="3156123"/>
            <a:ext cx="2856892" cy="830997"/>
          </a:xfrm>
          <a:prstGeom prst="rect">
            <a:avLst/>
          </a:prstGeom>
          <a:noFill/>
        </p:spPr>
        <p:txBody>
          <a:bodyPr wrap="square" rtlCol="0">
            <a:spAutoFit/>
          </a:bodyPr>
          <a:lstStyle/>
          <a:p>
            <a:pPr algn="ctr"/>
            <a:r>
              <a:rPr lang="ja-JP" altLang="en-US" sz="2400" dirty="0"/>
              <a:t>再配達の現状</a:t>
            </a:r>
            <a:endParaRPr lang="en-US" altLang="ja-JP" sz="2400" dirty="0"/>
          </a:p>
          <a:p>
            <a:pPr algn="ctr"/>
            <a:r>
              <a:rPr lang="ja-JP" altLang="en-US" sz="2400" dirty="0"/>
              <a:t>配達人の声</a:t>
            </a:r>
            <a:endParaRPr lang="en-US" altLang="ja-JP" sz="2400" dirty="0"/>
          </a:p>
        </p:txBody>
      </p:sp>
      <p:sp>
        <p:nvSpPr>
          <p:cNvPr id="22" name="右矢印 21"/>
          <p:cNvSpPr/>
          <p:nvPr/>
        </p:nvSpPr>
        <p:spPr>
          <a:xfrm>
            <a:off x="3898272" y="1628800"/>
            <a:ext cx="1287998" cy="717226"/>
          </a:xfrm>
          <a:prstGeom prst="rightArrow">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グラフィックス 6" descr="円グラフ">
            <a:extLst>
              <a:ext uri="{FF2B5EF4-FFF2-40B4-BE49-F238E27FC236}">
                <a16:creationId xmlns:lc="http://schemas.openxmlformats.org/drawingml/2006/lockedCanvas" xmlns:a16="http://schemas.microsoft.com/office/drawing/2014/main" xmlns="" id="{9A8373F6-766E-4FBB-9CBF-BB35027BF8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tretch>
            <a:fillRect/>
          </a:stretch>
        </p:blipFill>
        <p:spPr>
          <a:xfrm>
            <a:off x="2670736" y="1453675"/>
            <a:ext cx="914400" cy="914400"/>
          </a:xfrm>
          <a:prstGeom prst="rect">
            <a:avLst/>
          </a:prstGeom>
        </p:spPr>
      </p:pic>
      <p:pic>
        <p:nvPicPr>
          <p:cNvPr id="25" name="グラフィックス 4" descr="マイク">
            <a:extLst>
              <a:ext uri="{FF2B5EF4-FFF2-40B4-BE49-F238E27FC236}">
                <a16:creationId xmlns:lc="http://schemas.openxmlformats.org/drawingml/2006/lockedCanvas" xmlns:a16="http://schemas.microsoft.com/office/drawing/2014/main" xmlns="" id="{FE1BA110-AAE1-4F5E-8DAD-2FEE9BEB4E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7"/>
              </a:ext>
            </a:extLst>
          </a:blip>
          <a:stretch>
            <a:fillRect/>
          </a:stretch>
        </p:blipFill>
        <p:spPr>
          <a:xfrm>
            <a:off x="7464043" y="1517049"/>
            <a:ext cx="766465" cy="766465"/>
          </a:xfrm>
          <a:prstGeom prst="rect">
            <a:avLst/>
          </a:prstGeom>
        </p:spPr>
      </p:pic>
    </p:spTree>
    <p:extLst>
      <p:ext uri="{BB962C8B-B14F-4D97-AF65-F5344CB8AC3E}">
        <p14:creationId xmlns:p14="http://schemas.microsoft.com/office/powerpoint/2010/main" val="4008859272"/>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sz="3600" dirty="0">
                <a:solidFill>
                  <a:prstClr val="white"/>
                </a:solidFill>
              </a:rPr>
              <a:t>　　インタビュー結果　</a:t>
            </a:r>
            <a:r>
              <a:rPr lang="ja-JP" altLang="en-US" sz="5400" dirty="0">
                <a:solidFill>
                  <a:schemeClr val="bg1"/>
                </a:solidFill>
              </a:rPr>
              <a:t>ヤマト運輸</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27</a:t>
            </a:fld>
            <a:endParaRPr lang="en-US" altLang="ja-JP" dirty="0"/>
          </a:p>
        </p:txBody>
      </p:sp>
      <p:pic>
        <p:nvPicPr>
          <p:cNvPr id="19" name="Picture 2" descr="https://www.necoichi.co.jp/files/user/201604032035_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993" y="73832"/>
            <a:ext cx="1334708" cy="961682"/>
          </a:xfrm>
          <a:prstGeom prst="ellipse">
            <a:avLst/>
          </a:prstGeom>
          <a:noFill/>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107504" y="1297943"/>
            <a:ext cx="4392488" cy="2448272"/>
            <a:chOff x="107504" y="1297943"/>
            <a:chExt cx="4392488" cy="2448272"/>
          </a:xfrm>
        </p:grpSpPr>
        <p:sp>
          <p:nvSpPr>
            <p:cNvPr id="3" name="角丸四角形 2"/>
            <p:cNvSpPr/>
            <p:nvPr/>
          </p:nvSpPr>
          <p:spPr>
            <a:xfrm>
              <a:off x="107504" y="1297943"/>
              <a:ext cx="4392488" cy="2448272"/>
            </a:xfrm>
            <a:prstGeom prst="roundRect">
              <a:avLst/>
            </a:prstGeom>
            <a:solidFill>
              <a:srgbClr val="99CC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white"/>
                </a:solidFill>
              </a:endParaRPr>
            </a:p>
          </p:txBody>
        </p:sp>
        <p:sp>
          <p:nvSpPr>
            <p:cNvPr id="2" name="テキスト ボックス 1"/>
            <p:cNvSpPr txBox="1"/>
            <p:nvPr/>
          </p:nvSpPr>
          <p:spPr>
            <a:xfrm>
              <a:off x="179511" y="2211701"/>
              <a:ext cx="4248472" cy="1077218"/>
            </a:xfrm>
            <a:prstGeom prst="rect">
              <a:avLst/>
            </a:prstGeom>
            <a:noFill/>
          </p:spPr>
          <p:txBody>
            <a:bodyPr wrap="square" rtlCol="0">
              <a:spAutoFit/>
            </a:bodyPr>
            <a:lstStyle/>
            <a:p>
              <a:pPr algn="ctr"/>
              <a:r>
                <a:rPr lang="ja-JP" altLang="en-US" sz="3200" dirty="0">
                  <a:solidFill>
                    <a:prstClr val="white"/>
                  </a:solidFill>
                </a:rPr>
                <a:t>荷物と一緒に</a:t>
              </a:r>
              <a:r>
                <a:rPr lang="ja-JP" altLang="en-US" sz="3200" b="1" dirty="0" smtClean="0">
                  <a:solidFill>
                    <a:prstClr val="white"/>
                  </a:solidFill>
                </a:rPr>
                <a:t>まごころも</a:t>
              </a:r>
              <a:r>
                <a:rPr lang="ja-JP" altLang="en-US" sz="3200" dirty="0" smtClean="0">
                  <a:solidFill>
                    <a:prstClr val="white"/>
                  </a:solidFill>
                </a:rPr>
                <a:t>お届けしたい　</a:t>
              </a:r>
              <a:endParaRPr lang="en-US" altLang="ja-JP" sz="3200" dirty="0">
                <a:solidFill>
                  <a:prstClr val="white"/>
                </a:solidFill>
              </a:endParaRPr>
            </a:p>
          </p:txBody>
        </p:sp>
        <p:sp>
          <p:nvSpPr>
            <p:cNvPr id="6" name="角丸四角形 5"/>
            <p:cNvSpPr/>
            <p:nvPr/>
          </p:nvSpPr>
          <p:spPr>
            <a:xfrm>
              <a:off x="1262996" y="1496913"/>
              <a:ext cx="2081502" cy="628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black"/>
                  </a:solidFill>
                </a:rPr>
                <a:t>ヤマト運輸</a:t>
              </a:r>
              <a:endParaRPr lang="ja-JP" altLang="en-US" sz="2800" dirty="0">
                <a:solidFill>
                  <a:prstClr val="black"/>
                </a:solidFill>
              </a:endParaRPr>
            </a:p>
          </p:txBody>
        </p:sp>
      </p:grpSp>
      <p:grpSp>
        <p:nvGrpSpPr>
          <p:cNvPr id="10" name="グループ化 9"/>
          <p:cNvGrpSpPr/>
          <p:nvPr/>
        </p:nvGrpSpPr>
        <p:grpSpPr>
          <a:xfrm>
            <a:off x="4588143" y="4361559"/>
            <a:ext cx="4392488" cy="2448272"/>
            <a:chOff x="4588143" y="4361559"/>
            <a:chExt cx="4392488" cy="2448272"/>
          </a:xfrm>
        </p:grpSpPr>
        <p:sp>
          <p:nvSpPr>
            <p:cNvPr id="17" name="角丸四角形 16"/>
            <p:cNvSpPr/>
            <p:nvPr/>
          </p:nvSpPr>
          <p:spPr>
            <a:xfrm>
              <a:off x="4588143" y="4361559"/>
              <a:ext cx="4392488" cy="2448272"/>
            </a:xfrm>
            <a:prstGeom prst="roundRect">
              <a:avLst/>
            </a:prstGeom>
            <a:solidFill>
              <a:srgbClr val="0099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white"/>
                </a:solidFill>
              </a:endParaRPr>
            </a:p>
          </p:txBody>
        </p:sp>
        <p:grpSp>
          <p:nvGrpSpPr>
            <p:cNvPr id="9" name="グループ化 8"/>
            <p:cNvGrpSpPr/>
            <p:nvPr/>
          </p:nvGrpSpPr>
          <p:grpSpPr>
            <a:xfrm>
              <a:off x="4700142" y="4517593"/>
              <a:ext cx="4277133" cy="1705475"/>
              <a:chOff x="4700142" y="4517593"/>
              <a:chExt cx="4277133" cy="1705475"/>
            </a:xfrm>
          </p:grpSpPr>
          <p:sp>
            <p:nvSpPr>
              <p:cNvPr id="4" name="テキスト ボックス 3"/>
              <p:cNvSpPr txBox="1"/>
              <p:nvPr/>
            </p:nvSpPr>
            <p:spPr>
              <a:xfrm>
                <a:off x="4700142" y="5145850"/>
                <a:ext cx="4277133" cy="1077218"/>
              </a:xfrm>
              <a:prstGeom prst="rect">
                <a:avLst/>
              </a:prstGeom>
              <a:noFill/>
            </p:spPr>
            <p:txBody>
              <a:bodyPr wrap="none" rtlCol="0">
                <a:spAutoFit/>
              </a:bodyPr>
              <a:lstStyle/>
              <a:p>
                <a:pPr algn="ctr"/>
                <a:r>
                  <a:rPr lang="ja-JP" altLang="en-US" sz="3200" dirty="0" smtClean="0">
                    <a:solidFill>
                      <a:prstClr val="white"/>
                    </a:solidFill>
                  </a:rPr>
                  <a:t>宅配業者は再配達</a:t>
                </a:r>
                <a:r>
                  <a:rPr lang="ja-JP" altLang="en-US" sz="3200" dirty="0">
                    <a:solidFill>
                      <a:prstClr val="white"/>
                    </a:solidFill>
                  </a:rPr>
                  <a:t>を</a:t>
                </a:r>
                <a:endParaRPr lang="en-US" altLang="ja-JP" sz="3200" dirty="0" smtClean="0">
                  <a:solidFill>
                    <a:prstClr val="white"/>
                  </a:solidFill>
                </a:endParaRPr>
              </a:p>
              <a:p>
                <a:pPr algn="ctr"/>
                <a:r>
                  <a:rPr lang="ja-JP" altLang="en-US" sz="3200" b="1" dirty="0" smtClean="0">
                    <a:solidFill>
                      <a:prstClr val="white"/>
                    </a:solidFill>
                  </a:rPr>
                  <a:t>やめてほしいと思ってる</a:t>
                </a:r>
                <a:endParaRPr lang="ja-JP" altLang="en-US" sz="3600" b="1" dirty="0">
                  <a:solidFill>
                    <a:prstClr val="white"/>
                  </a:solidFill>
                </a:endParaRPr>
              </a:p>
            </p:txBody>
          </p:sp>
          <p:sp>
            <p:nvSpPr>
              <p:cNvPr id="26" name="角丸四角形 25"/>
              <p:cNvSpPr/>
              <p:nvPr/>
            </p:nvSpPr>
            <p:spPr>
              <a:xfrm>
                <a:off x="5775613" y="4517593"/>
                <a:ext cx="2009796" cy="628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black"/>
                    </a:solidFill>
                  </a:rPr>
                  <a:t>ジレンマ</a:t>
                </a:r>
                <a:r>
                  <a:rPr lang="ja-JP" altLang="en-US" sz="2800" dirty="0">
                    <a:solidFill>
                      <a:prstClr val="black"/>
                    </a:solidFill>
                  </a:rPr>
                  <a:t>班</a:t>
                </a:r>
              </a:p>
            </p:txBody>
          </p:sp>
        </p:grpSp>
      </p:grpSp>
      <p:sp>
        <p:nvSpPr>
          <p:cNvPr id="7" name="角丸四角形吹き出し 6"/>
          <p:cNvSpPr/>
          <p:nvPr/>
        </p:nvSpPr>
        <p:spPr>
          <a:xfrm>
            <a:off x="4874224" y="1340116"/>
            <a:ext cx="3812575" cy="1296144"/>
          </a:xfrm>
          <a:prstGeom prst="wedgeRoundRectCallout">
            <a:avLst>
              <a:gd name="adj1" fmla="val -61952"/>
              <a:gd name="adj2" fmla="val -22157"/>
              <a:gd name="adj3" fmla="val 16667"/>
            </a:avLst>
          </a:prstGeom>
          <a:solidFill>
            <a:srgbClr val="99CC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smtClean="0">
                <a:solidFill>
                  <a:prstClr val="white"/>
                </a:solidFill>
              </a:rPr>
              <a:t>お客様と</a:t>
            </a:r>
            <a:endParaRPr lang="en-US" altLang="ja-JP" sz="2400" dirty="0" smtClean="0">
              <a:solidFill>
                <a:prstClr val="white"/>
              </a:solidFill>
            </a:endParaRPr>
          </a:p>
          <a:p>
            <a:pPr algn="ctr"/>
            <a:r>
              <a:rPr lang="ja-JP" altLang="en-US" sz="2400" dirty="0" smtClean="0">
                <a:solidFill>
                  <a:prstClr val="white"/>
                </a:solidFill>
              </a:rPr>
              <a:t>コミュニケーションをとって</a:t>
            </a:r>
            <a:endParaRPr lang="en-US" altLang="ja-JP" sz="2400" dirty="0" smtClean="0">
              <a:solidFill>
                <a:prstClr val="white"/>
              </a:solidFill>
            </a:endParaRPr>
          </a:p>
          <a:p>
            <a:pPr algn="ctr"/>
            <a:r>
              <a:rPr lang="en-US" altLang="ja-JP" sz="2400" dirty="0" smtClean="0">
                <a:solidFill>
                  <a:prstClr val="white"/>
                </a:solidFill>
              </a:rPr>
              <a:t>1</a:t>
            </a:r>
            <a:r>
              <a:rPr lang="ja-JP" altLang="en-US" sz="2400" dirty="0" smtClean="0">
                <a:solidFill>
                  <a:prstClr val="white"/>
                </a:solidFill>
              </a:rPr>
              <a:t>回でお届けしたい</a:t>
            </a:r>
            <a:endParaRPr lang="en-US" altLang="ja-JP" sz="2400" dirty="0" smtClean="0">
              <a:solidFill>
                <a:prstClr val="white"/>
              </a:solidFill>
            </a:endParaRPr>
          </a:p>
        </p:txBody>
      </p:sp>
      <p:sp>
        <p:nvSpPr>
          <p:cNvPr id="28" name="角丸四角形吹き出し 27"/>
          <p:cNvSpPr/>
          <p:nvPr/>
        </p:nvSpPr>
        <p:spPr>
          <a:xfrm>
            <a:off x="896538" y="5401317"/>
            <a:ext cx="3240360" cy="1296144"/>
          </a:xfrm>
          <a:prstGeom prst="wedgeRoundRectCallout">
            <a:avLst>
              <a:gd name="adj1" fmla="val 65975"/>
              <a:gd name="adj2" fmla="val -24845"/>
              <a:gd name="adj3" fmla="val 16667"/>
            </a:avLst>
          </a:prstGeom>
          <a:solidFill>
            <a:srgbClr val="0099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smtClean="0">
                <a:solidFill>
                  <a:prstClr val="white"/>
                </a:solidFill>
              </a:rPr>
              <a:t>再配達に対する</a:t>
            </a:r>
            <a:endParaRPr lang="en-US" altLang="ja-JP" sz="2400" dirty="0" smtClean="0">
              <a:solidFill>
                <a:prstClr val="white"/>
              </a:solidFill>
            </a:endParaRPr>
          </a:p>
          <a:p>
            <a:pPr algn="ctr"/>
            <a:r>
              <a:rPr lang="ja-JP" altLang="en-US" sz="2400" dirty="0" smtClean="0">
                <a:solidFill>
                  <a:prstClr val="white"/>
                </a:solidFill>
              </a:rPr>
              <a:t>罪悪感を広めるべ</a:t>
            </a:r>
            <a:r>
              <a:rPr lang="ja-JP" altLang="en-US" sz="2400" dirty="0">
                <a:solidFill>
                  <a:prstClr val="white"/>
                </a:solidFill>
              </a:rPr>
              <a:t>き</a:t>
            </a:r>
          </a:p>
        </p:txBody>
      </p:sp>
      <p:sp>
        <p:nvSpPr>
          <p:cNvPr id="5" name="爆発 2 4"/>
          <p:cNvSpPr/>
          <p:nvPr/>
        </p:nvSpPr>
        <p:spPr>
          <a:xfrm>
            <a:off x="2411760" y="2750310"/>
            <a:ext cx="4680520" cy="2475250"/>
          </a:xfrm>
          <a:prstGeom prst="irregularSeal2">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rPr>
              <a:t>意識の</a:t>
            </a:r>
            <a:r>
              <a:rPr lang="ja-JP" altLang="en-US" sz="4800" dirty="0">
                <a:solidFill>
                  <a:prstClr val="white"/>
                </a:solidFill>
              </a:rPr>
              <a:t>差</a:t>
            </a:r>
          </a:p>
        </p:txBody>
      </p:sp>
    </p:spTree>
    <p:extLst>
      <p:ext uri="{BB962C8B-B14F-4D97-AF65-F5344CB8AC3E}">
        <p14:creationId xmlns:p14="http://schemas.microsoft.com/office/powerpoint/2010/main" val="2490338858"/>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 xmlns:a16="http://schemas.microsoft.com/office/drawing/2014/main" id="{28EFBD55-6CC9-4F45-81C6-1D299991E1B8}"/>
              </a:ext>
            </a:extLst>
          </p:cNvPr>
          <p:cNvSpPr/>
          <p:nvPr/>
        </p:nvSpPr>
        <p:spPr>
          <a:xfrm>
            <a:off x="569119" y="4807156"/>
            <a:ext cx="8117681" cy="15818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矢印: 下 7">
            <a:extLst>
              <a:ext uri="{FF2B5EF4-FFF2-40B4-BE49-F238E27FC236}">
                <a16:creationId xmlns="" xmlns:a16="http://schemas.microsoft.com/office/drawing/2014/main" id="{0B82E5D6-A695-41AB-92C2-3E0FCB7B3F69}"/>
              </a:ext>
            </a:extLst>
          </p:cNvPr>
          <p:cNvSpPr/>
          <p:nvPr/>
        </p:nvSpPr>
        <p:spPr>
          <a:xfrm>
            <a:off x="1779414" y="4252679"/>
            <a:ext cx="809930" cy="489094"/>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ctrTitle"/>
          </p:nvPr>
        </p:nvSpPr>
        <p:spPr>
          <a:xfrm>
            <a:off x="571593" y="71745"/>
            <a:ext cx="7772400" cy="935037"/>
          </a:xfrm>
          <a:ln>
            <a:noFill/>
          </a:ln>
        </p:spPr>
        <p:txBody>
          <a:bodyPr/>
          <a:lstStyle/>
          <a:p>
            <a:pPr eaLnBrk="1" hangingPunct="1"/>
            <a:r>
              <a:rPr lang="ja-JP" altLang="en-US" dirty="0">
                <a:solidFill>
                  <a:schemeClr val="bg1"/>
                </a:solidFill>
              </a:rPr>
              <a:t>パンフ</a:t>
            </a:r>
            <a:r>
              <a:rPr lang="ja-JP" altLang="en-US" dirty="0" smtClean="0">
                <a:solidFill>
                  <a:schemeClr val="bg1"/>
                </a:solidFill>
              </a:rPr>
              <a:t>が</a:t>
            </a:r>
            <a:r>
              <a:rPr lang="ja-JP" altLang="en-US" dirty="0">
                <a:solidFill>
                  <a:schemeClr val="bg1"/>
                </a:solidFill>
              </a:rPr>
              <a:t>できるまで</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28</a:t>
            </a:fld>
            <a:endParaRPr lang="en-US" altLang="ja-JP" dirty="0"/>
          </a:p>
        </p:txBody>
      </p:sp>
      <p:sp>
        <p:nvSpPr>
          <p:cNvPr id="24" name="テキスト ボックス 23">
            <a:extLst>
              <a:ext uri="{FF2B5EF4-FFF2-40B4-BE49-F238E27FC236}">
                <a16:creationId xmlns="" xmlns:a16="http://schemas.microsoft.com/office/drawing/2014/main" id="{3C25DF5B-4EA9-45F7-9CBB-F78EEE8D2E8C}"/>
              </a:ext>
            </a:extLst>
          </p:cNvPr>
          <p:cNvSpPr txBox="1"/>
          <p:nvPr/>
        </p:nvSpPr>
        <p:spPr>
          <a:xfrm>
            <a:off x="830093" y="5182585"/>
            <a:ext cx="2708572" cy="830997"/>
          </a:xfrm>
          <a:prstGeom prst="rect">
            <a:avLst/>
          </a:prstGeom>
          <a:solidFill>
            <a:schemeClr val="bg1"/>
          </a:solidFill>
          <a:ln>
            <a:solidFill>
              <a:schemeClr val="tx1"/>
            </a:solidFill>
          </a:ln>
        </p:spPr>
        <p:txBody>
          <a:bodyPr wrap="square" rtlCol="0">
            <a:spAutoFit/>
          </a:bodyPr>
          <a:lstStyle/>
          <a:p>
            <a:pPr algn="ctr"/>
            <a:r>
              <a:rPr lang="ja-JP" altLang="en-US" sz="2400" b="1" dirty="0">
                <a:solidFill>
                  <a:prstClr val="black"/>
                </a:solidFill>
              </a:rPr>
              <a:t>学生の</a:t>
            </a:r>
            <a:endParaRPr lang="en-US" altLang="ja-JP" sz="2400" b="1" dirty="0">
              <a:solidFill>
                <a:prstClr val="black"/>
              </a:solidFill>
            </a:endParaRPr>
          </a:p>
          <a:p>
            <a:pPr algn="ctr"/>
            <a:r>
              <a:rPr lang="ja-JP" altLang="en-US" sz="2400" b="1" dirty="0">
                <a:solidFill>
                  <a:prstClr val="black"/>
                </a:solidFill>
              </a:rPr>
              <a:t>罪悪感に訴える</a:t>
            </a:r>
            <a:endParaRPr lang="en-US" altLang="ja-JP" sz="2400" b="1" dirty="0">
              <a:solidFill>
                <a:prstClr val="black"/>
              </a:solidFill>
            </a:endParaRPr>
          </a:p>
        </p:txBody>
      </p:sp>
      <p:sp>
        <p:nvSpPr>
          <p:cNvPr id="36" name="テキスト ボックス 35">
            <a:extLst>
              <a:ext uri="{FF2B5EF4-FFF2-40B4-BE49-F238E27FC236}">
                <a16:creationId xmlns="" xmlns:a16="http://schemas.microsoft.com/office/drawing/2014/main" id="{66868890-410C-4FCF-B6B9-082B26091280}"/>
              </a:ext>
            </a:extLst>
          </p:cNvPr>
          <p:cNvSpPr txBox="1"/>
          <p:nvPr/>
        </p:nvSpPr>
        <p:spPr>
          <a:xfrm>
            <a:off x="5760276" y="5133446"/>
            <a:ext cx="2483372" cy="830997"/>
          </a:xfrm>
          <a:prstGeom prst="rect">
            <a:avLst/>
          </a:prstGeom>
          <a:solidFill>
            <a:schemeClr val="bg1"/>
          </a:solidFill>
          <a:ln>
            <a:solidFill>
              <a:schemeClr val="tx1"/>
            </a:solidFill>
          </a:ln>
        </p:spPr>
        <p:txBody>
          <a:bodyPr wrap="none" rtlCol="0">
            <a:spAutoFit/>
          </a:bodyPr>
          <a:lstStyle/>
          <a:p>
            <a:pPr algn="ctr"/>
            <a:r>
              <a:rPr lang="ja-JP" altLang="en-US" sz="2400" b="1" dirty="0">
                <a:solidFill>
                  <a:prstClr val="black"/>
                </a:solidFill>
              </a:rPr>
              <a:t>配達人のまごころ</a:t>
            </a:r>
            <a:endParaRPr lang="en-US" altLang="ja-JP" sz="2400" b="1" dirty="0">
              <a:solidFill>
                <a:prstClr val="black"/>
              </a:solidFill>
            </a:endParaRPr>
          </a:p>
          <a:p>
            <a:pPr algn="ctr"/>
            <a:r>
              <a:rPr lang="ja-JP" altLang="en-US" sz="2400" dirty="0">
                <a:solidFill>
                  <a:prstClr val="black"/>
                </a:solidFill>
              </a:rPr>
              <a:t>を知ってもらう</a:t>
            </a:r>
            <a:endParaRPr lang="en-US" altLang="ja-JP" sz="2400" dirty="0">
              <a:solidFill>
                <a:prstClr val="black"/>
              </a:solidFill>
            </a:endParaRPr>
          </a:p>
        </p:txBody>
      </p:sp>
      <p:sp>
        <p:nvSpPr>
          <p:cNvPr id="3" name="テキスト ボックス 2"/>
          <p:cNvSpPr txBox="1"/>
          <p:nvPr/>
        </p:nvSpPr>
        <p:spPr>
          <a:xfrm>
            <a:off x="3562660" y="5272907"/>
            <a:ext cx="2173621" cy="733663"/>
          </a:xfrm>
          <a:prstGeom prst="leftRightArrow">
            <a:avLst/>
          </a:prstGeom>
          <a:solidFill>
            <a:srgbClr val="003366"/>
          </a:solidFill>
          <a:ln>
            <a:noFill/>
          </a:ln>
        </p:spPr>
        <p:txBody>
          <a:bodyPr wrap="none" rtlCol="0">
            <a:spAutoFit/>
          </a:bodyPr>
          <a:lstStyle/>
          <a:p>
            <a:r>
              <a:rPr lang="ja-JP" altLang="en-US" dirty="0">
                <a:solidFill>
                  <a:prstClr val="white"/>
                </a:solidFill>
              </a:rPr>
              <a:t>フレーミング効果</a:t>
            </a:r>
          </a:p>
        </p:txBody>
      </p:sp>
      <p:sp>
        <p:nvSpPr>
          <p:cNvPr id="29" name="矢印: 下 7">
            <a:extLst>
              <a:ext uri="{FF2B5EF4-FFF2-40B4-BE49-F238E27FC236}">
                <a16:creationId xmlns="" xmlns:a16="http://schemas.microsoft.com/office/drawing/2014/main" id="{0B82E5D6-A695-41AB-92C2-3E0FCB7B3F69}"/>
              </a:ext>
            </a:extLst>
          </p:cNvPr>
          <p:cNvSpPr/>
          <p:nvPr/>
        </p:nvSpPr>
        <p:spPr>
          <a:xfrm>
            <a:off x="6356110" y="4195540"/>
            <a:ext cx="846283" cy="546233"/>
          </a:xfrm>
          <a:prstGeom prst="down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テキスト ボックス 22">
            <a:extLst>
              <a:ext uri="{FF2B5EF4-FFF2-40B4-BE49-F238E27FC236}">
                <a16:creationId xmlns="" xmlns:a16="http://schemas.microsoft.com/office/drawing/2014/main" id="{B6CAA930-8B5B-4E7C-90ED-C01E35FC7E17}"/>
              </a:ext>
            </a:extLst>
          </p:cNvPr>
          <p:cNvSpPr txBox="1"/>
          <p:nvPr/>
        </p:nvSpPr>
        <p:spPr>
          <a:xfrm>
            <a:off x="5346857" y="1194839"/>
            <a:ext cx="2876501" cy="830997"/>
          </a:xfrm>
          <a:prstGeom prst="rect">
            <a:avLst/>
          </a:prstGeom>
          <a:noFill/>
          <a:ln>
            <a:noFill/>
          </a:ln>
        </p:spPr>
        <p:txBody>
          <a:bodyPr wrap="square" rtlCol="0">
            <a:spAutoFit/>
          </a:bodyPr>
          <a:lstStyle/>
          <a:p>
            <a:r>
              <a:rPr lang="ja-JP" altLang="en-US" sz="2400" b="1" dirty="0">
                <a:solidFill>
                  <a:prstClr val="black"/>
                </a:solidFill>
              </a:rPr>
              <a:t>ヤマト運輸への</a:t>
            </a:r>
            <a:endParaRPr lang="en-US" altLang="ja-JP" sz="2400" b="1" dirty="0">
              <a:solidFill>
                <a:prstClr val="black"/>
              </a:solidFill>
            </a:endParaRPr>
          </a:p>
          <a:p>
            <a:r>
              <a:rPr lang="ja-JP" altLang="en-US" sz="2400" b="1" dirty="0">
                <a:solidFill>
                  <a:prstClr val="black"/>
                </a:solidFill>
              </a:rPr>
              <a:t>インタビュー</a:t>
            </a:r>
            <a:endParaRPr lang="en-US" altLang="ja-JP" sz="2400" b="1" dirty="0">
              <a:solidFill>
                <a:prstClr val="black"/>
              </a:solidFill>
            </a:endParaRPr>
          </a:p>
        </p:txBody>
      </p:sp>
      <p:sp>
        <p:nvSpPr>
          <p:cNvPr id="25" name="テキスト ボックス 24">
            <a:extLst>
              <a:ext uri="{FF2B5EF4-FFF2-40B4-BE49-F238E27FC236}">
                <a16:creationId xmlns="" xmlns:a16="http://schemas.microsoft.com/office/drawing/2014/main" id="{EC38DEE8-E06D-4C7A-A8BC-D48A78318CC9}"/>
              </a:ext>
            </a:extLst>
          </p:cNvPr>
          <p:cNvSpPr txBox="1"/>
          <p:nvPr/>
        </p:nvSpPr>
        <p:spPr>
          <a:xfrm>
            <a:off x="5341186" y="2006255"/>
            <a:ext cx="2902462" cy="461665"/>
          </a:xfrm>
          <a:prstGeom prst="rect">
            <a:avLst/>
          </a:prstGeom>
          <a:solidFill>
            <a:srgbClr val="99CC00"/>
          </a:solidFill>
          <a:ln>
            <a:solidFill>
              <a:srgbClr val="99CC00"/>
            </a:solidFill>
          </a:ln>
        </p:spPr>
        <p:txBody>
          <a:bodyPr wrap="square" rtlCol="0">
            <a:spAutoFit/>
          </a:bodyPr>
          <a:lstStyle/>
          <a:p>
            <a:pPr algn="ctr"/>
            <a:r>
              <a:rPr lang="ja-JP" altLang="en-US" sz="2400" dirty="0">
                <a:solidFill>
                  <a:prstClr val="white"/>
                </a:solidFill>
              </a:rPr>
              <a:t>配達人→受取人</a:t>
            </a:r>
            <a:endParaRPr lang="en-US" altLang="ja-JP" sz="2400" dirty="0">
              <a:solidFill>
                <a:prstClr val="white"/>
              </a:solidFill>
            </a:endParaRPr>
          </a:p>
        </p:txBody>
      </p:sp>
      <p:sp>
        <p:nvSpPr>
          <p:cNvPr id="28" name="テキスト ボックス 27">
            <a:extLst>
              <a:ext uri="{FF2B5EF4-FFF2-40B4-BE49-F238E27FC236}">
                <a16:creationId xmlns="" xmlns:a16="http://schemas.microsoft.com/office/drawing/2014/main" id="{93149170-59CC-44BC-9800-93F6EAA67AF5}"/>
              </a:ext>
            </a:extLst>
          </p:cNvPr>
          <p:cNvSpPr txBox="1"/>
          <p:nvPr/>
        </p:nvSpPr>
        <p:spPr>
          <a:xfrm>
            <a:off x="853468" y="1184246"/>
            <a:ext cx="2714713" cy="830997"/>
          </a:xfrm>
          <a:prstGeom prst="rect">
            <a:avLst/>
          </a:prstGeom>
          <a:noFill/>
          <a:ln>
            <a:noFill/>
          </a:ln>
        </p:spPr>
        <p:txBody>
          <a:bodyPr wrap="square" rtlCol="0">
            <a:spAutoFit/>
          </a:bodyPr>
          <a:lstStyle/>
          <a:p>
            <a:r>
              <a:rPr lang="ja-JP" altLang="en-US" sz="2400" b="1" dirty="0" smtClean="0">
                <a:solidFill>
                  <a:prstClr val="black"/>
                </a:solidFill>
              </a:rPr>
              <a:t>アンケート</a:t>
            </a:r>
            <a:endParaRPr lang="en-US" altLang="ja-JP" sz="2400" b="1" dirty="0">
              <a:solidFill>
                <a:prstClr val="black"/>
              </a:solidFill>
            </a:endParaRPr>
          </a:p>
          <a:p>
            <a:r>
              <a:rPr lang="ja-JP" altLang="en-US" sz="2400" b="1" dirty="0">
                <a:solidFill>
                  <a:prstClr val="black"/>
                </a:solidFill>
              </a:rPr>
              <a:t>集計結果</a:t>
            </a:r>
          </a:p>
        </p:txBody>
      </p:sp>
      <p:sp>
        <p:nvSpPr>
          <p:cNvPr id="31" name="テキスト ボックス 30">
            <a:extLst>
              <a:ext uri="{FF2B5EF4-FFF2-40B4-BE49-F238E27FC236}">
                <a16:creationId xmlns="" xmlns:a16="http://schemas.microsoft.com/office/drawing/2014/main" id="{3FFA060F-6B8F-4E5E-B7EB-F04AD3F3D83B}"/>
              </a:ext>
            </a:extLst>
          </p:cNvPr>
          <p:cNvSpPr txBox="1"/>
          <p:nvPr/>
        </p:nvSpPr>
        <p:spPr>
          <a:xfrm>
            <a:off x="842824" y="2006254"/>
            <a:ext cx="2736000" cy="461665"/>
          </a:xfrm>
          <a:prstGeom prst="rect">
            <a:avLst/>
          </a:prstGeom>
          <a:solidFill>
            <a:srgbClr val="FF9900"/>
          </a:solidFill>
          <a:ln>
            <a:solidFill>
              <a:srgbClr val="FF9900"/>
            </a:solidFill>
          </a:ln>
        </p:spPr>
        <p:txBody>
          <a:bodyPr wrap="square" rtlCol="0">
            <a:spAutoFit/>
          </a:bodyPr>
          <a:lstStyle/>
          <a:p>
            <a:pPr algn="ctr"/>
            <a:r>
              <a:rPr lang="ja-JP" altLang="en-US" sz="2400" dirty="0">
                <a:solidFill>
                  <a:prstClr val="white"/>
                </a:solidFill>
              </a:rPr>
              <a:t>受取人</a:t>
            </a:r>
            <a:r>
              <a:rPr lang="ja-JP" altLang="en-US" sz="2400" b="1" dirty="0">
                <a:solidFill>
                  <a:prstClr val="white"/>
                </a:solidFill>
              </a:rPr>
              <a:t>→</a:t>
            </a:r>
            <a:r>
              <a:rPr lang="ja-JP" altLang="en-US" sz="2400" dirty="0">
                <a:solidFill>
                  <a:prstClr val="white"/>
                </a:solidFill>
              </a:rPr>
              <a:t>配達人</a:t>
            </a:r>
            <a:endParaRPr lang="en-US" altLang="ja-JP" sz="2400" dirty="0">
              <a:solidFill>
                <a:prstClr val="white"/>
              </a:solidFill>
            </a:endParaRPr>
          </a:p>
        </p:txBody>
      </p:sp>
      <p:sp>
        <p:nvSpPr>
          <p:cNvPr id="35" name="正方形/長方形 34"/>
          <p:cNvSpPr/>
          <p:nvPr/>
        </p:nvSpPr>
        <p:spPr>
          <a:xfrm>
            <a:off x="853468" y="2467920"/>
            <a:ext cx="2714713" cy="1596646"/>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正方形/長方形 37"/>
          <p:cNvSpPr/>
          <p:nvPr/>
        </p:nvSpPr>
        <p:spPr>
          <a:xfrm>
            <a:off x="853468" y="1184246"/>
            <a:ext cx="2714713" cy="830997"/>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5346856" y="1184246"/>
            <a:ext cx="2887200" cy="830997"/>
          </a:xfrm>
          <a:prstGeom prst="rect">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正方形/長方形 40"/>
          <p:cNvSpPr/>
          <p:nvPr/>
        </p:nvSpPr>
        <p:spPr>
          <a:xfrm>
            <a:off x="5346857" y="2467919"/>
            <a:ext cx="2887200" cy="1596647"/>
          </a:xfrm>
          <a:prstGeom prst="rect">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テキスト ボックス 42"/>
          <p:cNvSpPr txBox="1"/>
          <p:nvPr/>
        </p:nvSpPr>
        <p:spPr>
          <a:xfrm>
            <a:off x="5386756" y="2837252"/>
            <a:ext cx="2856892" cy="830997"/>
          </a:xfrm>
          <a:prstGeom prst="rect">
            <a:avLst/>
          </a:prstGeom>
          <a:noFill/>
        </p:spPr>
        <p:txBody>
          <a:bodyPr wrap="square" rtlCol="0">
            <a:spAutoFit/>
          </a:bodyPr>
          <a:lstStyle/>
          <a:p>
            <a:pPr algn="ctr"/>
            <a:r>
              <a:rPr lang="ja-JP" altLang="en-US" sz="2400" dirty="0">
                <a:solidFill>
                  <a:prstClr val="black"/>
                </a:solidFill>
              </a:rPr>
              <a:t>再配達の現状</a:t>
            </a:r>
            <a:endParaRPr lang="en-US" altLang="ja-JP" sz="2400" dirty="0">
              <a:solidFill>
                <a:prstClr val="black"/>
              </a:solidFill>
            </a:endParaRPr>
          </a:p>
          <a:p>
            <a:pPr algn="ctr"/>
            <a:r>
              <a:rPr lang="ja-JP" altLang="en-US" sz="2400" dirty="0">
                <a:solidFill>
                  <a:prstClr val="black"/>
                </a:solidFill>
              </a:rPr>
              <a:t>配達人の声</a:t>
            </a:r>
            <a:endParaRPr lang="en-US" altLang="ja-JP" sz="2400" dirty="0">
              <a:solidFill>
                <a:prstClr val="black"/>
              </a:solidFill>
            </a:endParaRPr>
          </a:p>
        </p:txBody>
      </p:sp>
      <p:sp>
        <p:nvSpPr>
          <p:cNvPr id="44" name="テキスト ボックス 43"/>
          <p:cNvSpPr txBox="1"/>
          <p:nvPr/>
        </p:nvSpPr>
        <p:spPr>
          <a:xfrm>
            <a:off x="1014828" y="2839227"/>
            <a:ext cx="2339102" cy="830997"/>
          </a:xfrm>
          <a:prstGeom prst="rect">
            <a:avLst/>
          </a:prstGeom>
          <a:noFill/>
        </p:spPr>
        <p:txBody>
          <a:bodyPr wrap="none" rtlCol="0">
            <a:spAutoFit/>
          </a:bodyPr>
          <a:lstStyle/>
          <a:p>
            <a:pPr algn="ctr"/>
            <a:r>
              <a:rPr lang="ja-JP" altLang="en-US" sz="2400" dirty="0">
                <a:solidFill>
                  <a:prstClr val="black"/>
                </a:solidFill>
              </a:rPr>
              <a:t>学生の</a:t>
            </a:r>
            <a:endParaRPr lang="en-US" altLang="ja-JP" sz="2400" dirty="0">
              <a:solidFill>
                <a:prstClr val="black"/>
              </a:solidFill>
            </a:endParaRPr>
          </a:p>
          <a:p>
            <a:pPr algn="ctr"/>
            <a:r>
              <a:rPr lang="ja-JP" altLang="en-US" sz="2400" dirty="0">
                <a:solidFill>
                  <a:prstClr val="black"/>
                </a:solidFill>
              </a:rPr>
              <a:t>再配達への意識</a:t>
            </a:r>
          </a:p>
        </p:txBody>
      </p:sp>
      <p:grpSp>
        <p:nvGrpSpPr>
          <p:cNvPr id="5" name="グループ化 4"/>
          <p:cNvGrpSpPr/>
          <p:nvPr/>
        </p:nvGrpSpPr>
        <p:grpSpPr>
          <a:xfrm>
            <a:off x="2341959" y="4083587"/>
            <a:ext cx="4572000" cy="1189320"/>
            <a:chOff x="2284412" y="5008663"/>
            <a:chExt cx="4572000" cy="1189320"/>
          </a:xfrm>
        </p:grpSpPr>
        <p:sp>
          <p:nvSpPr>
            <p:cNvPr id="39" name="楕円 38">
              <a:extLst>
                <a:ext uri="{FF2B5EF4-FFF2-40B4-BE49-F238E27FC236}">
                  <a16:creationId xmlns="" xmlns:a16="http://schemas.microsoft.com/office/drawing/2014/main" id="{98632BF2-18EE-4DAE-8B4B-45B9519B09E3}"/>
                </a:ext>
              </a:extLst>
            </p:cNvPr>
            <p:cNvSpPr/>
            <p:nvPr/>
          </p:nvSpPr>
          <p:spPr>
            <a:xfrm>
              <a:off x="3799638" y="5008663"/>
              <a:ext cx="1541549" cy="118932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solidFill>
                  <a:prstClr val="white"/>
                </a:solidFill>
              </a:endParaRPr>
            </a:p>
          </p:txBody>
        </p:sp>
        <p:sp>
          <p:nvSpPr>
            <p:cNvPr id="4" name="正方形/長方形 3"/>
            <p:cNvSpPr/>
            <p:nvPr/>
          </p:nvSpPr>
          <p:spPr>
            <a:xfrm>
              <a:off x="2284412" y="5235871"/>
              <a:ext cx="4572000" cy="707886"/>
            </a:xfrm>
            <a:prstGeom prst="rect">
              <a:avLst/>
            </a:prstGeom>
          </p:spPr>
          <p:txBody>
            <a:bodyPr>
              <a:spAutoFit/>
            </a:bodyPr>
            <a:lstStyle/>
            <a:p>
              <a:pPr algn="ctr"/>
              <a:r>
                <a:rPr lang="ja-JP" altLang="en-US" sz="2000" b="1" dirty="0">
                  <a:solidFill>
                    <a:prstClr val="white"/>
                  </a:solidFill>
                </a:rPr>
                <a:t>２種類</a:t>
              </a:r>
              <a:endParaRPr lang="en-US" altLang="ja-JP" sz="2000" b="1" dirty="0">
                <a:solidFill>
                  <a:prstClr val="white"/>
                </a:solidFill>
              </a:endParaRPr>
            </a:p>
            <a:p>
              <a:pPr algn="ctr"/>
              <a:r>
                <a:rPr lang="ja-JP" altLang="en-US" sz="2000" b="1" dirty="0">
                  <a:solidFill>
                    <a:prstClr val="white"/>
                  </a:solidFill>
                </a:rPr>
                <a:t>表紙作成</a:t>
              </a:r>
            </a:p>
          </p:txBody>
        </p:sp>
      </p:grpSp>
      <p:pic>
        <p:nvPicPr>
          <p:cNvPr id="30" name="グラフィックス 6" descr="円グラフ">
            <a:extLst>
              <a:ext uri="{FF2B5EF4-FFF2-40B4-BE49-F238E27FC236}">
                <a16:creationId xmlns:lc="http://schemas.openxmlformats.org/drawingml/2006/lockedCanvas" xmlns:a16="http://schemas.microsoft.com/office/drawing/2014/main" xmlns="" id="{9A8373F6-766E-4FBB-9CBF-BB35027BF8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tretch>
            <a:fillRect/>
          </a:stretch>
        </p:blipFill>
        <p:spPr>
          <a:xfrm>
            <a:off x="2637750" y="1153137"/>
            <a:ext cx="914400" cy="914400"/>
          </a:xfrm>
          <a:prstGeom prst="rect">
            <a:avLst/>
          </a:prstGeom>
        </p:spPr>
      </p:pic>
      <p:pic>
        <p:nvPicPr>
          <p:cNvPr id="32" name="グラフィックス 4" descr="マイク">
            <a:extLst>
              <a:ext uri="{FF2B5EF4-FFF2-40B4-BE49-F238E27FC236}">
                <a16:creationId xmlns:lc="http://schemas.openxmlformats.org/drawingml/2006/lockedCanvas" xmlns:a16="http://schemas.microsoft.com/office/drawing/2014/main" xmlns="" id="{FE1BA110-AAE1-4F5E-8DAD-2FEE9BEB4E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7"/>
              </a:ext>
            </a:extLst>
          </a:blip>
          <a:stretch>
            <a:fillRect/>
          </a:stretch>
        </p:blipFill>
        <p:spPr>
          <a:xfrm>
            <a:off x="7456893" y="1216511"/>
            <a:ext cx="766465" cy="766465"/>
          </a:xfrm>
          <a:prstGeom prst="rect">
            <a:avLst/>
          </a:prstGeom>
        </p:spPr>
      </p:pic>
    </p:spTree>
    <p:extLst>
      <p:ext uri="{BB962C8B-B14F-4D97-AF65-F5344CB8AC3E}">
        <p14:creationId xmlns:p14="http://schemas.microsoft.com/office/powerpoint/2010/main" val="3290623275"/>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 grpId="0" animBg="1"/>
      <p:bldP spid="24" grpId="0" animBg="1"/>
      <p:bldP spid="36"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左矢印 7"/>
          <p:cNvSpPr/>
          <p:nvPr/>
        </p:nvSpPr>
        <p:spPr>
          <a:xfrm>
            <a:off x="2873848" y="3969000"/>
            <a:ext cx="618152" cy="360000"/>
          </a:xfrm>
          <a:prstGeom prst="left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ja-JP" altLang="en-US">
              <a:solidFill>
                <a:prstClr val="white"/>
              </a:solidFill>
            </a:endParaRPr>
          </a:p>
        </p:txBody>
      </p:sp>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defRPr/>
              </a:pPr>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defRPr/>
              </a:pPr>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コミュニケーションツール（パンフ）</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876256" y="6381328"/>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00D12F11-C6DB-46F0-812E-97BCD699C4E8}" type="slidenum">
              <a:rPr lang="ja-JP" altLang="en-US" smtClean="0"/>
              <a:pPr>
                <a:defRPr/>
              </a:pPr>
              <a:t>29</a:t>
            </a:fld>
            <a:endParaRPr lang="en-US" altLang="ja-JP" dirty="0"/>
          </a:p>
        </p:txBody>
      </p:sp>
      <p:sp>
        <p:nvSpPr>
          <p:cNvPr id="2" name="テキスト ボックス 1"/>
          <p:cNvSpPr txBox="1"/>
          <p:nvPr/>
        </p:nvSpPr>
        <p:spPr>
          <a:xfrm>
            <a:off x="323528" y="1196752"/>
            <a:ext cx="2571738" cy="523220"/>
          </a:xfrm>
          <a:prstGeom prst="rect">
            <a:avLst/>
          </a:prstGeom>
          <a:noFill/>
        </p:spPr>
        <p:txBody>
          <a:bodyPr wrap="none" rtlCol="0">
            <a:spAutoFit/>
          </a:bodyPr>
          <a:lstStyle/>
          <a:p>
            <a:pPr>
              <a:defRPr/>
            </a:pPr>
            <a:r>
              <a:rPr lang="en-US" altLang="ja-JP" sz="2800" dirty="0">
                <a:solidFill>
                  <a:prstClr val="black"/>
                </a:solidFill>
              </a:rPr>
              <a:t>①</a:t>
            </a:r>
            <a:r>
              <a:rPr lang="ja-JP" altLang="en-US" sz="2800" b="1" dirty="0">
                <a:solidFill>
                  <a:prstClr val="black"/>
                </a:solidFill>
              </a:rPr>
              <a:t>罪悪感</a:t>
            </a:r>
            <a:r>
              <a:rPr lang="ja-JP" altLang="en-US" sz="2000" dirty="0">
                <a:solidFill>
                  <a:prstClr val="black"/>
                </a:solidFill>
              </a:rPr>
              <a:t>に訴える</a:t>
            </a:r>
          </a:p>
        </p:txBody>
      </p:sp>
      <p:sp>
        <p:nvSpPr>
          <p:cNvPr id="5" name="テキスト ボックス 4"/>
          <p:cNvSpPr txBox="1"/>
          <p:nvPr/>
        </p:nvSpPr>
        <p:spPr>
          <a:xfrm>
            <a:off x="5868144" y="1196752"/>
            <a:ext cx="2702583" cy="523220"/>
          </a:xfrm>
          <a:prstGeom prst="rect">
            <a:avLst/>
          </a:prstGeom>
          <a:noFill/>
        </p:spPr>
        <p:txBody>
          <a:bodyPr wrap="none" rtlCol="0">
            <a:spAutoFit/>
          </a:bodyPr>
          <a:lstStyle/>
          <a:p>
            <a:pPr>
              <a:defRPr/>
            </a:pPr>
            <a:r>
              <a:rPr lang="en-US" altLang="ja-JP" sz="2800" dirty="0">
                <a:solidFill>
                  <a:prstClr val="black"/>
                </a:solidFill>
              </a:rPr>
              <a:t>②</a:t>
            </a:r>
            <a:r>
              <a:rPr lang="ja-JP" altLang="en-US" sz="2800" b="1" dirty="0">
                <a:solidFill>
                  <a:prstClr val="black"/>
                </a:solidFill>
              </a:rPr>
              <a:t>まごころ</a:t>
            </a:r>
            <a:r>
              <a:rPr lang="ja-JP" altLang="en-US" sz="2000" dirty="0">
                <a:solidFill>
                  <a:prstClr val="black"/>
                </a:solidFill>
              </a:rPr>
              <a:t>を訴える</a:t>
            </a:r>
            <a:endParaRPr lang="ja-JP" altLang="en-US" sz="2400" dirty="0">
              <a:solidFill>
                <a:prstClr val="black"/>
              </a:solidFill>
            </a:endParaRPr>
          </a:p>
        </p:txBody>
      </p:sp>
      <p:sp>
        <p:nvSpPr>
          <p:cNvPr id="6" name="テキスト ボックス 5"/>
          <p:cNvSpPr txBox="1"/>
          <p:nvPr/>
        </p:nvSpPr>
        <p:spPr>
          <a:xfrm>
            <a:off x="3380383" y="3609000"/>
            <a:ext cx="2089434" cy="1077218"/>
          </a:xfrm>
          <a:prstGeom prst="rect">
            <a:avLst/>
          </a:prstGeom>
          <a:solidFill>
            <a:srgbClr val="FF9900"/>
          </a:solidFill>
          <a:ln>
            <a:noFill/>
          </a:ln>
          <a:effectLst/>
        </p:spPr>
        <p:txBody>
          <a:bodyPr wrap="none" rtlCol="0">
            <a:spAutoFit/>
          </a:bodyPr>
          <a:lstStyle/>
          <a:p>
            <a:pPr algn="ctr">
              <a:defRPr/>
            </a:pPr>
            <a:r>
              <a:rPr lang="ja-JP" altLang="en-US" sz="3200" dirty="0">
                <a:solidFill>
                  <a:prstClr val="white"/>
                </a:solidFill>
              </a:rPr>
              <a:t>効果の差</a:t>
            </a:r>
            <a:r>
              <a:rPr lang="ja-JP" altLang="en-US" sz="2400" dirty="0">
                <a:solidFill>
                  <a:prstClr val="white"/>
                </a:solidFill>
              </a:rPr>
              <a:t>を</a:t>
            </a:r>
            <a:endParaRPr lang="en-US" altLang="ja-JP" sz="3200" dirty="0">
              <a:solidFill>
                <a:prstClr val="white"/>
              </a:solidFill>
            </a:endParaRPr>
          </a:p>
          <a:p>
            <a:pPr algn="ctr">
              <a:defRPr/>
            </a:pPr>
            <a:r>
              <a:rPr lang="ja-JP" altLang="en-US" sz="3200" dirty="0">
                <a:solidFill>
                  <a:prstClr val="white"/>
                </a:solidFill>
              </a:rPr>
              <a:t>比較</a:t>
            </a:r>
          </a:p>
        </p:txBody>
      </p:sp>
      <p:sp>
        <p:nvSpPr>
          <p:cNvPr id="7" name="右矢印 6"/>
          <p:cNvSpPr/>
          <p:nvPr/>
        </p:nvSpPr>
        <p:spPr>
          <a:xfrm>
            <a:off x="5436096" y="4005064"/>
            <a:ext cx="540000" cy="360000"/>
          </a:xfrm>
          <a:prstGeom prst="rightArrow">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ja-JP" altLang="en-US">
              <a:solidFill>
                <a:prstClr val="white"/>
              </a:solidFill>
            </a:endParaRPr>
          </a:p>
        </p:txBody>
      </p:sp>
      <p:sp>
        <p:nvSpPr>
          <p:cNvPr id="3" name="吹き出し: 角を丸めた四角形 2">
            <a:extLst>
              <a:ext uri="{FF2B5EF4-FFF2-40B4-BE49-F238E27FC236}">
                <a16:creationId xmlns:a16="http://schemas.microsoft.com/office/drawing/2014/main" xmlns="" id="{639FA0DD-D79A-4BCE-A620-5771A54D2880}"/>
              </a:ext>
            </a:extLst>
          </p:cNvPr>
          <p:cNvSpPr/>
          <p:nvPr/>
        </p:nvSpPr>
        <p:spPr>
          <a:xfrm>
            <a:off x="3128206" y="2094202"/>
            <a:ext cx="2709682" cy="1207339"/>
          </a:xfrm>
          <a:prstGeom prst="wedgeRoundRectCallout">
            <a:avLst>
              <a:gd name="adj1" fmla="val -63983"/>
              <a:gd name="adj2" fmla="val 50471"/>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200" b="1" dirty="0">
                <a:solidFill>
                  <a:prstClr val="black"/>
                </a:solidFill>
              </a:rPr>
              <a:t>再配達問題の現状</a:t>
            </a:r>
            <a:r>
              <a:rPr lang="ja-JP" altLang="en-US" sz="2200" dirty="0">
                <a:solidFill>
                  <a:prstClr val="black"/>
                </a:solidFill>
              </a:rPr>
              <a:t>を訴える</a:t>
            </a:r>
            <a:endParaRPr lang="en-US" altLang="ja-JP" sz="2200" dirty="0">
              <a:solidFill>
                <a:prstClr val="black"/>
              </a:solidFill>
            </a:endParaRPr>
          </a:p>
        </p:txBody>
      </p:sp>
      <p:pic>
        <p:nvPicPr>
          <p:cNvPr id="1026" name="Picture 2" descr="C:\Users\みづき\Desktop\罪悪感.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121" y="1719971"/>
            <a:ext cx="2456663" cy="48726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みづき\Desktop\まごころ.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4" t="1483" b="677"/>
          <a:stretch/>
        </p:blipFill>
        <p:spPr bwMode="auto">
          <a:xfrm>
            <a:off x="6222416" y="1811362"/>
            <a:ext cx="2453722" cy="4752528"/>
          </a:xfrm>
          <a:prstGeom prst="rect">
            <a:avLst/>
          </a:prstGeom>
          <a:noFill/>
          <a:extLst>
            <a:ext uri="{909E8E84-426E-40DD-AFC4-6F175D3DCCD1}">
              <a14:hiddenFill xmlns:a14="http://schemas.microsoft.com/office/drawing/2010/main">
                <a:solidFill>
                  <a:srgbClr val="FFFFFF"/>
                </a:solidFill>
              </a14:hiddenFill>
            </a:ext>
          </a:extLst>
        </p:spPr>
      </p:pic>
      <p:sp>
        <p:nvSpPr>
          <p:cNvPr id="16" name="吹き出し: 角を丸めた四角形 15">
            <a:extLst>
              <a:ext uri="{FF2B5EF4-FFF2-40B4-BE49-F238E27FC236}">
                <a16:creationId xmlns:a16="http://schemas.microsoft.com/office/drawing/2014/main" xmlns="" id="{C8AFC6FB-26C2-4ACF-813B-617485B3A4EF}"/>
              </a:ext>
            </a:extLst>
          </p:cNvPr>
          <p:cNvSpPr/>
          <p:nvPr/>
        </p:nvSpPr>
        <p:spPr>
          <a:xfrm>
            <a:off x="3086323" y="5029973"/>
            <a:ext cx="2709682" cy="1207339"/>
          </a:xfrm>
          <a:prstGeom prst="wedgeRoundRectCallout">
            <a:avLst>
              <a:gd name="adj1" fmla="val 67127"/>
              <a:gd name="adj2" fmla="val -45131"/>
              <a:gd name="adj3" fmla="val 16667"/>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200" b="1" dirty="0">
                <a:solidFill>
                  <a:prstClr val="black"/>
                </a:solidFill>
              </a:rPr>
              <a:t>配達人のまごころ</a:t>
            </a:r>
            <a:endParaRPr lang="en-US" altLang="ja-JP" sz="2200" b="1" dirty="0">
              <a:solidFill>
                <a:prstClr val="black"/>
              </a:solidFill>
            </a:endParaRPr>
          </a:p>
          <a:p>
            <a:pPr algn="ctr">
              <a:defRPr/>
            </a:pPr>
            <a:r>
              <a:rPr lang="ja-JP" altLang="en-US" sz="2200" dirty="0">
                <a:solidFill>
                  <a:prstClr val="black"/>
                </a:solidFill>
              </a:rPr>
              <a:t>で心を動かす</a:t>
            </a:r>
            <a:endParaRPr lang="en-US" altLang="ja-JP" sz="2200" dirty="0">
              <a:solidFill>
                <a:prstClr val="black"/>
              </a:solidFill>
            </a:endParaRPr>
          </a:p>
        </p:txBody>
      </p:sp>
    </p:spTree>
    <p:extLst>
      <p:ext uri="{BB962C8B-B14F-4D97-AF65-F5344CB8AC3E}">
        <p14:creationId xmlns:p14="http://schemas.microsoft.com/office/powerpoint/2010/main" val="3815202555"/>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6" grpId="0" animBg="1"/>
      <p:bldP spid="7" grpId="0" animBg="1"/>
      <p:bldP spid="3"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sp>
        <p:nvSpPr>
          <p:cNvPr id="276483" name="Rectangle 5"/>
          <p:cNvSpPr>
            <a:spLocks noGrp="1" noChangeArrowheads="1"/>
          </p:cNvSpPr>
          <p:nvPr>
            <p:ph type="title"/>
          </p:nvPr>
        </p:nvSpPr>
        <p:spPr>
          <a:xfrm>
            <a:off x="611188" y="2636838"/>
            <a:ext cx="8229600" cy="922337"/>
          </a:xfrm>
        </p:spPr>
        <p:txBody>
          <a:bodyPr/>
          <a:lstStyle/>
          <a:p>
            <a:pPr eaLnBrk="1" hangingPunct="1"/>
            <a:r>
              <a:rPr lang="ja-JP" altLang="en-US" sz="4800" dirty="0">
                <a:solidFill>
                  <a:schemeClr val="bg1"/>
                </a:solidFill>
              </a:rPr>
              <a:t>背景・目的</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0B5743-2D09-4AA1-BBF9-497DE4DE14F7}"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pic>
        <p:nvPicPr>
          <p:cNvPr id="6" name="グラフィックス 5" descr="自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85845" y="5980423"/>
            <a:ext cx="709274" cy="709274"/>
          </a:xfrm>
          <a:prstGeom prst="rect">
            <a:avLst/>
          </a:prstGeom>
        </p:spPr>
      </p:pic>
      <p:pic>
        <p:nvPicPr>
          <p:cNvPr id="12" name="グラフィックス 11"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18822" y="5819196"/>
            <a:ext cx="1018796" cy="1071536"/>
          </a:xfrm>
          <a:prstGeom prst="rect">
            <a:avLst/>
          </a:prstGeom>
        </p:spPr>
      </p:pic>
      <p:pic>
        <p:nvPicPr>
          <p:cNvPr id="17" name="グラフィックス 16" descr="右向き指示マーク"/>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372254" y="6103193"/>
            <a:ext cx="587375" cy="587375"/>
          </a:xfrm>
          <a:prstGeom prst="rect">
            <a:avLst/>
          </a:prstGeom>
        </p:spPr>
      </p:pic>
      <p:pic>
        <p:nvPicPr>
          <p:cNvPr id="2" name="図 1"/>
          <p:cNvPicPr>
            <a:picLocks noChangeAspect="1"/>
          </p:cNvPicPr>
          <p:nvPr/>
        </p:nvPicPr>
        <p:blipFill>
          <a:blip r:embed="rId9"/>
          <a:stretch>
            <a:fillRect/>
          </a:stretch>
        </p:blipFill>
        <p:spPr>
          <a:xfrm>
            <a:off x="6938611" y="6129207"/>
            <a:ext cx="585267" cy="585267"/>
          </a:xfrm>
          <a:prstGeom prst="rect">
            <a:avLst/>
          </a:prstGeom>
        </p:spPr>
      </p:pic>
      <p:pic>
        <p:nvPicPr>
          <p:cNvPr id="3" name="図 2"/>
          <p:cNvPicPr>
            <a:picLocks noChangeAspect="1"/>
          </p:cNvPicPr>
          <p:nvPr/>
        </p:nvPicPr>
        <p:blipFill>
          <a:blip r:embed="rId9"/>
          <a:stretch>
            <a:fillRect/>
          </a:stretch>
        </p:blipFill>
        <p:spPr>
          <a:xfrm>
            <a:off x="3542669" y="6109956"/>
            <a:ext cx="585267" cy="585267"/>
          </a:xfrm>
          <a:prstGeom prst="rect">
            <a:avLst/>
          </a:prstGeom>
        </p:spPr>
      </p:pic>
      <p:sp>
        <p:nvSpPr>
          <p:cNvPr id="4" name="テキスト ボックス 3"/>
          <p:cNvSpPr txBox="1"/>
          <p:nvPr/>
        </p:nvSpPr>
        <p:spPr>
          <a:xfrm>
            <a:off x="463729" y="5391892"/>
            <a:ext cx="134684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背景・目的</a:t>
            </a:r>
          </a:p>
        </p:txBody>
      </p:sp>
      <p:sp>
        <p:nvSpPr>
          <p:cNvPr id="7" name="テキスト ボックス 6"/>
          <p:cNvSpPr txBox="1"/>
          <p:nvPr/>
        </p:nvSpPr>
        <p:spPr>
          <a:xfrm>
            <a:off x="1835696" y="5733861"/>
            <a:ext cx="134684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実習の流れ</a:t>
            </a:r>
          </a:p>
        </p:txBody>
      </p:sp>
      <p:sp>
        <p:nvSpPr>
          <p:cNvPr id="9" name="テキスト ボックス 8"/>
          <p:cNvSpPr txBox="1"/>
          <p:nvPr/>
        </p:nvSpPr>
        <p:spPr>
          <a:xfrm>
            <a:off x="6820810" y="5733861"/>
            <a:ext cx="79701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まとめ</a:t>
            </a:r>
          </a:p>
        </p:txBody>
      </p:sp>
      <p:sp>
        <p:nvSpPr>
          <p:cNvPr id="10" name="テキスト ボックス 9"/>
          <p:cNvSpPr txBox="1"/>
          <p:nvPr/>
        </p:nvSpPr>
        <p:spPr>
          <a:xfrm>
            <a:off x="7788268" y="5689030"/>
            <a:ext cx="10278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おわりに</a:t>
            </a:r>
          </a:p>
        </p:txBody>
      </p:sp>
      <p:pic>
        <p:nvPicPr>
          <p:cNvPr id="21" name="図 20"/>
          <p:cNvPicPr>
            <a:picLocks noChangeAspect="1"/>
          </p:cNvPicPr>
          <p:nvPr/>
        </p:nvPicPr>
        <p:blipFill>
          <a:blip r:embed="rId9"/>
          <a:stretch>
            <a:fillRect/>
          </a:stretch>
        </p:blipFill>
        <p:spPr>
          <a:xfrm>
            <a:off x="4744111" y="6109956"/>
            <a:ext cx="585267" cy="585267"/>
          </a:xfrm>
          <a:prstGeom prst="rect">
            <a:avLst/>
          </a:prstGeom>
        </p:spPr>
      </p:pic>
      <p:pic>
        <p:nvPicPr>
          <p:cNvPr id="23" name="図 22"/>
          <p:cNvPicPr>
            <a:picLocks noChangeAspect="1"/>
          </p:cNvPicPr>
          <p:nvPr/>
        </p:nvPicPr>
        <p:blipFill>
          <a:blip r:embed="rId9"/>
          <a:stretch>
            <a:fillRect/>
          </a:stretch>
        </p:blipFill>
        <p:spPr>
          <a:xfrm>
            <a:off x="5886771" y="6127607"/>
            <a:ext cx="585267" cy="585267"/>
          </a:xfrm>
          <a:prstGeom prst="rect">
            <a:avLst/>
          </a:prstGeom>
        </p:spPr>
      </p:pic>
      <p:sp>
        <p:nvSpPr>
          <p:cNvPr id="26" name="テキスト ボックス 25"/>
          <p:cNvSpPr txBox="1"/>
          <p:nvPr/>
        </p:nvSpPr>
        <p:spPr>
          <a:xfrm>
            <a:off x="4572000" y="5549682"/>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a:solidFill>
                  <a:prstClr val="white"/>
                </a:solidFill>
              </a:rPr>
              <a:t>心理的</a:t>
            </a:r>
            <a:endParaRPr lang="en-US" altLang="ja-JP" b="1" noProof="0"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27" name="テキスト ボックス 26"/>
          <p:cNvSpPr txBox="1"/>
          <p:nvPr/>
        </p:nvSpPr>
        <p:spPr>
          <a:xfrm>
            <a:off x="5778259" y="5549681"/>
            <a:ext cx="881973"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a:solidFill>
                  <a:prstClr val="white"/>
                </a:solidFill>
              </a:rPr>
              <a:t>構造的</a:t>
            </a:r>
            <a:endParaRPr lang="en-US" altLang="ja-JP" b="1" noProof="0" dirty="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dirty="0">
                <a:ln>
                  <a:noFill/>
                </a:ln>
                <a:solidFill>
                  <a:prstClr val="white"/>
                </a:solidFill>
                <a:effectLst/>
                <a:uLnTx/>
                <a:uFillTx/>
                <a:latin typeface="Arial" panose="020B0604020202020204" pitchFamily="34" charset="0"/>
                <a:ea typeface="ＭＳ Ｐゴシック" panose="020B0600070205080204" pitchFamily="50" charset="-128"/>
                <a:cs typeface="+mn-cs"/>
              </a:rPr>
              <a:t>方略</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xmlns="" id="{A72F6821-8FFE-4F20-8D64-9334ED6C7AF9}"/>
              </a:ext>
            </a:extLst>
          </p:cNvPr>
          <p:cNvSpPr txBox="1"/>
          <p:nvPr/>
        </p:nvSpPr>
        <p:spPr>
          <a:xfrm>
            <a:off x="3319988" y="5740624"/>
            <a:ext cx="110799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実態調査</a:t>
            </a:r>
          </a:p>
        </p:txBody>
      </p:sp>
    </p:spTree>
    <p:extLst>
      <p:ext uri="{BB962C8B-B14F-4D97-AF65-F5344CB8AC3E}">
        <p14:creationId xmlns:p14="http://schemas.microsoft.com/office/powerpoint/2010/main" val="2607017631"/>
      </p:ext>
    </p:extLst>
  </p:cSld>
  <p:clrMapOvr>
    <a:masterClrMapping/>
  </p:clrMapOvr>
  <p:transition spd="slow" advTm="558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内容は？</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30</a:t>
            </a:fld>
            <a:endParaRPr lang="en-US" altLang="ja-JP"/>
          </a:p>
        </p:txBody>
      </p:sp>
    </p:spTree>
    <p:extLst>
      <p:ext uri="{BB962C8B-B14F-4D97-AF65-F5344CB8AC3E}">
        <p14:creationId xmlns:p14="http://schemas.microsoft.com/office/powerpoint/2010/main" val="3170548293"/>
      </p:ext>
    </p:extLst>
  </p:cSld>
  <p:clrMapOvr>
    <a:masterClrMapping/>
  </p:clrMapOvr>
  <p:transition spd="slow" advTm="5584"/>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extLst>
              <p:ext uri="{D42A27DB-BD31-4B8C-83A1-F6EECF244321}">
                <p14:modId xmlns:p14="http://schemas.microsoft.com/office/powerpoint/2010/main" val="2760905058"/>
              </p:ext>
            </p:extLst>
          </p:nvPr>
        </p:nvGraphicFramePr>
        <p:xfrm>
          <a:off x="-20012" y="1564288"/>
          <a:ext cx="9144000" cy="488195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カギ線コネクタ 2"/>
          <p:cNvCxnSpPr/>
          <p:nvPr/>
        </p:nvCxnSpPr>
        <p:spPr>
          <a:xfrm rot="5400000" flipH="1" flipV="1">
            <a:off x="886666" y="2443669"/>
            <a:ext cx="1250669" cy="359999"/>
          </a:xfrm>
          <a:prstGeom prst="bentConnector3">
            <a:avLst>
              <a:gd name="adj1" fmla="val 11666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90818" name="Group 2"/>
          <p:cNvGrpSpPr>
            <a:grpSpLocks/>
          </p:cNvGrpSpPr>
          <p:nvPr/>
        </p:nvGrpSpPr>
        <p:grpSpPr bwMode="auto">
          <a:xfrm>
            <a:off x="0" y="-5492"/>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252000" y="-48845"/>
            <a:ext cx="8963688" cy="1143000"/>
          </a:xfrm>
        </p:spPr>
        <p:txBody>
          <a:bodyPr/>
          <a:lstStyle/>
          <a:p>
            <a:pPr eaLnBrk="1" hangingPunct="1"/>
            <a:r>
              <a:rPr lang="ja-JP" altLang="en-US" sz="2400" u="sng" dirty="0" smtClean="0">
                <a:solidFill>
                  <a:schemeClr val="bg1"/>
                </a:solidFill>
              </a:rPr>
              <a:t>アンケート結果</a:t>
            </a:r>
            <a:r>
              <a:rPr lang="en-US" altLang="ja-JP" sz="3200" u="sng" dirty="0">
                <a:solidFill>
                  <a:schemeClr val="bg1"/>
                </a:solidFill>
              </a:rPr>
              <a:t/>
            </a:r>
            <a:br>
              <a:rPr lang="en-US" altLang="ja-JP" sz="3200" u="sng" dirty="0">
                <a:solidFill>
                  <a:schemeClr val="bg1"/>
                </a:solidFill>
              </a:rPr>
            </a:br>
            <a:r>
              <a:rPr lang="ja-JP" altLang="en-US" sz="3200" dirty="0">
                <a:solidFill>
                  <a:schemeClr val="bg1"/>
                </a:solidFill>
              </a:rPr>
              <a:t>サービス</a:t>
            </a:r>
            <a:r>
              <a:rPr lang="ja-JP" altLang="en-US" sz="3200" dirty="0" smtClean="0">
                <a:solidFill>
                  <a:schemeClr val="bg1"/>
                </a:solidFill>
              </a:rPr>
              <a:t>認知</a:t>
            </a:r>
            <a:r>
              <a:rPr lang="ja-JP" altLang="en-US" sz="3200" dirty="0">
                <a:solidFill>
                  <a:schemeClr val="bg1"/>
                </a:solidFill>
              </a:rPr>
              <a:t>と</a:t>
            </a:r>
            <a:r>
              <a:rPr lang="ja-JP" altLang="en-US" sz="3200" dirty="0" smtClean="0">
                <a:solidFill>
                  <a:schemeClr val="bg1"/>
                </a:solidFill>
              </a:rPr>
              <a:t>再配達</a:t>
            </a:r>
            <a:r>
              <a:rPr lang="ja-JP" altLang="en-US" sz="3200" dirty="0">
                <a:solidFill>
                  <a:schemeClr val="bg1"/>
                </a:solidFill>
              </a:rPr>
              <a:t>の</a:t>
            </a:r>
            <a:r>
              <a:rPr lang="ja-JP" altLang="en-US" sz="3200" dirty="0" smtClean="0">
                <a:solidFill>
                  <a:schemeClr val="bg1"/>
                </a:solidFill>
              </a:rPr>
              <a:t>割合の平均値の差</a:t>
            </a:r>
            <a:endParaRPr lang="en-US" altLang="ja-JP" sz="3200" dirty="0">
              <a:solidFill>
                <a:schemeClr val="bg1"/>
              </a:solidFill>
            </a:endParaRPr>
          </a:p>
        </p:txBody>
      </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31</a:t>
            </a:fld>
            <a:endParaRPr lang="en-US" altLang="ja-JP" dirty="0"/>
          </a:p>
        </p:txBody>
      </p:sp>
      <p:sp>
        <p:nvSpPr>
          <p:cNvPr id="11" name="テキスト ボックス 1"/>
          <p:cNvSpPr txBox="1"/>
          <p:nvPr/>
        </p:nvSpPr>
        <p:spPr>
          <a:xfrm>
            <a:off x="6150316" y="6592651"/>
            <a:ext cx="2402541" cy="25942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altLang="ja-JP" sz="1400" dirty="0">
                <a:solidFill>
                  <a:prstClr val="black"/>
                </a:solidFill>
                <a:latin typeface="Times New Roman" panose="02020603050405020304" pitchFamily="18" charset="0"/>
                <a:cs typeface="Times New Roman" panose="02020603050405020304" pitchFamily="18" charset="0"/>
              </a:rPr>
              <a:t>*p&lt;.10, **p &lt; .05, ***p &lt; .01</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15" name="テキスト ボックス 1"/>
          <p:cNvSpPr txBox="1"/>
          <p:nvPr/>
        </p:nvSpPr>
        <p:spPr>
          <a:xfrm>
            <a:off x="1335601" y="1457827"/>
            <a:ext cx="552435" cy="34234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rgbClr val="FF0000"/>
                </a:solidFill>
                <a:latin typeface="Times New Roman" panose="02020603050405020304" pitchFamily="18" charset="0"/>
                <a:cs typeface="Times New Roman" panose="02020603050405020304" pitchFamily="18" charset="0"/>
              </a:rPr>
              <a:t>*</a:t>
            </a:r>
            <a:endParaRPr lang="ja-JP" altLang="en-US" sz="2800" dirty="0">
              <a:solidFill>
                <a:srgbClr val="FF0000"/>
              </a:solidFill>
              <a:latin typeface="Times New Roman" panose="02020603050405020304" pitchFamily="18" charset="0"/>
              <a:cs typeface="Times New Roman" panose="02020603050405020304" pitchFamily="18" charset="0"/>
            </a:endParaRPr>
          </a:p>
        </p:txBody>
      </p:sp>
      <p:sp>
        <p:nvSpPr>
          <p:cNvPr id="10" name="円形吹き出し 9"/>
          <p:cNvSpPr/>
          <p:nvPr/>
        </p:nvSpPr>
        <p:spPr>
          <a:xfrm>
            <a:off x="2051999" y="3789000"/>
            <a:ext cx="4017809" cy="1430668"/>
          </a:xfrm>
          <a:prstGeom prst="wedgeEllipseCallout">
            <a:avLst>
              <a:gd name="adj1" fmla="val -55636"/>
              <a:gd name="adj2" fmla="val -60629"/>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2174190" y="4150391"/>
            <a:ext cx="3895618" cy="830997"/>
          </a:xfrm>
          <a:prstGeom prst="rect">
            <a:avLst/>
          </a:prstGeom>
          <a:noFill/>
        </p:spPr>
        <p:txBody>
          <a:bodyPr wrap="none" rtlCol="0">
            <a:spAutoFit/>
          </a:bodyPr>
          <a:lstStyle/>
          <a:p>
            <a:pPr algn="ctr"/>
            <a:r>
              <a:rPr lang="ja-JP" altLang="en-US" sz="2400" dirty="0">
                <a:solidFill>
                  <a:prstClr val="white"/>
                </a:solidFill>
              </a:rPr>
              <a:t>電子メールを知っている人は</a:t>
            </a:r>
            <a:endParaRPr lang="en-US" altLang="ja-JP" sz="2400" dirty="0">
              <a:solidFill>
                <a:prstClr val="white"/>
              </a:solidFill>
            </a:endParaRPr>
          </a:p>
          <a:p>
            <a:pPr algn="ctr"/>
            <a:r>
              <a:rPr lang="ja-JP" altLang="en-US" sz="2400" dirty="0">
                <a:solidFill>
                  <a:prstClr val="white"/>
                </a:solidFill>
              </a:rPr>
              <a:t>再配達率が低い</a:t>
            </a:r>
          </a:p>
        </p:txBody>
      </p:sp>
      <p:sp>
        <p:nvSpPr>
          <p:cNvPr id="23" name="テキスト ボックス 22"/>
          <p:cNvSpPr txBox="1"/>
          <p:nvPr/>
        </p:nvSpPr>
        <p:spPr>
          <a:xfrm>
            <a:off x="2993683" y="6434044"/>
            <a:ext cx="3156633" cy="369332"/>
          </a:xfrm>
          <a:prstGeom prst="rect">
            <a:avLst/>
          </a:prstGeom>
          <a:noFill/>
        </p:spPr>
        <p:txBody>
          <a:bodyPr wrap="none" rtlCol="0">
            <a:spAutoFit/>
          </a:bodyPr>
          <a:lstStyle/>
          <a:p>
            <a:r>
              <a:rPr lang="ja-JP" altLang="en-US" dirty="0">
                <a:solidFill>
                  <a:prstClr val="black"/>
                </a:solidFill>
              </a:rPr>
              <a:t>このサービスを知っていますか</a:t>
            </a:r>
          </a:p>
        </p:txBody>
      </p:sp>
    </p:spTree>
    <p:extLst>
      <p:ext uri="{BB962C8B-B14F-4D97-AF65-F5344CB8AC3E}">
        <p14:creationId xmlns:p14="http://schemas.microsoft.com/office/powerpoint/2010/main" val="3359931944"/>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58391"/>
            <a:ext cx="8229600" cy="922337"/>
          </a:xfrm>
        </p:spPr>
        <p:txBody>
          <a:bodyPr/>
          <a:lstStyle/>
          <a:p>
            <a:pPr eaLnBrk="1" hangingPunct="1"/>
            <a:r>
              <a:rPr lang="ja-JP" altLang="en-US" sz="2400" u="sng" dirty="0" smtClean="0">
                <a:solidFill>
                  <a:schemeClr val="bg1"/>
                </a:solidFill>
              </a:rPr>
              <a:t>ヤマト運輸インタビュー結果</a:t>
            </a:r>
            <a:r>
              <a:rPr lang="en-US" altLang="ja-JP" sz="5400" u="sng" dirty="0" smtClean="0">
                <a:solidFill>
                  <a:schemeClr val="bg1"/>
                </a:solidFill>
              </a:rPr>
              <a:t/>
            </a:r>
            <a:br>
              <a:rPr lang="en-US" altLang="ja-JP" sz="5400" u="sng" dirty="0" smtClean="0">
                <a:solidFill>
                  <a:schemeClr val="bg1"/>
                </a:solidFill>
              </a:rPr>
            </a:br>
            <a:r>
              <a:rPr lang="ja-JP" altLang="en-US" sz="3200" dirty="0" smtClean="0">
                <a:solidFill>
                  <a:schemeClr val="bg1"/>
                </a:solidFill>
              </a:rPr>
              <a:t>様々なサービス</a:t>
            </a:r>
            <a:endParaRPr lang="ja-JP" altLang="en-US" sz="3200" dirty="0">
              <a:solidFill>
                <a:schemeClr val="bg1"/>
              </a:solidFill>
            </a:endParaRP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32</a:t>
            </a:fld>
            <a:endParaRPr lang="en-US" altLang="ja-JP" dirty="0"/>
          </a:p>
        </p:txBody>
      </p:sp>
      <p:pic>
        <p:nvPicPr>
          <p:cNvPr id="19" name="Picture 2" descr="https://www.necoichi.co.jp/files/user/201604032035_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740" y="3333707"/>
            <a:ext cx="1814059" cy="1307063"/>
          </a:xfrm>
          <a:prstGeom prst="ellipse">
            <a:avLst/>
          </a:prstGeom>
          <a:noFill/>
          <a:ln>
            <a:noFill/>
          </a:ln>
          <a:extLst>
            <a:ext uri="{909E8E84-426E-40DD-AFC4-6F175D3DCCD1}">
              <a14:hiddenFill xmlns:a14="http://schemas.microsoft.com/office/drawing/2010/main">
                <a:solidFill>
                  <a:srgbClr val="FFFFFF"/>
                </a:solidFill>
              </a14:hiddenFill>
            </a:ext>
          </a:extLst>
        </p:spPr>
      </p:pic>
      <p:grpSp>
        <p:nvGrpSpPr>
          <p:cNvPr id="18" name="グループ化 17"/>
          <p:cNvGrpSpPr/>
          <p:nvPr/>
        </p:nvGrpSpPr>
        <p:grpSpPr>
          <a:xfrm>
            <a:off x="2779822" y="2235308"/>
            <a:ext cx="1840706" cy="1751931"/>
            <a:chOff x="1853089" y="2693106"/>
            <a:chExt cx="1840706" cy="1751931"/>
          </a:xfrm>
        </p:grpSpPr>
        <p:sp>
          <p:nvSpPr>
            <p:cNvPr id="10" name="円/楕円 9"/>
            <p:cNvSpPr/>
            <p:nvPr/>
          </p:nvSpPr>
          <p:spPr>
            <a:xfrm>
              <a:off x="1853089" y="2693106"/>
              <a:ext cx="1840706" cy="1751931"/>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grpSp>
          <p:nvGrpSpPr>
            <p:cNvPr id="15" name="グループ化 14"/>
            <p:cNvGrpSpPr/>
            <p:nvPr/>
          </p:nvGrpSpPr>
          <p:grpSpPr>
            <a:xfrm>
              <a:off x="2066797" y="2846802"/>
              <a:ext cx="1456450" cy="1468654"/>
              <a:chOff x="300028" y="1978297"/>
              <a:chExt cx="2077528" cy="1998077"/>
            </a:xfrm>
            <a:solidFill>
              <a:srgbClr val="FFFFFF">
                <a:alpha val="69804"/>
              </a:srgbClr>
            </a:solidFill>
          </p:grpSpPr>
          <p:pic>
            <p:nvPicPr>
              <p:cNvPr id="16" name="グラフィックス 4" descr="電子メール"/>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20970" y="1978297"/>
                <a:ext cx="1052720" cy="1052719"/>
              </a:xfrm>
              <a:prstGeom prst="rect">
                <a:avLst/>
              </a:prstGeom>
              <a:noFill/>
              <a:ln>
                <a:noFill/>
              </a:ln>
            </p:spPr>
            <p:style>
              <a:lnRef idx="2">
                <a:schemeClr val="accent5"/>
              </a:lnRef>
              <a:fillRef idx="1">
                <a:schemeClr val="lt1"/>
              </a:fillRef>
              <a:effectRef idx="0">
                <a:schemeClr val="accent5"/>
              </a:effectRef>
              <a:fontRef idx="minor">
                <a:schemeClr val="dk1"/>
              </a:fontRef>
            </p:style>
          </p:pic>
          <p:sp>
            <p:nvSpPr>
              <p:cNvPr id="17" name="テキスト ボックス 16"/>
              <p:cNvSpPr txBox="1"/>
              <p:nvPr/>
            </p:nvSpPr>
            <p:spPr>
              <a:xfrm>
                <a:off x="300028" y="2980036"/>
                <a:ext cx="2077528" cy="99633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ja-JP" altLang="en-US" sz="2000" dirty="0">
                    <a:solidFill>
                      <a:prstClr val="black"/>
                    </a:solidFill>
                  </a:rPr>
                  <a:t>電子メール</a:t>
                </a:r>
                <a:endParaRPr lang="en-US" altLang="ja-JP" sz="2000" dirty="0">
                  <a:solidFill>
                    <a:prstClr val="black"/>
                  </a:solidFill>
                </a:endParaRPr>
              </a:p>
              <a:p>
                <a:pPr algn="ctr"/>
                <a:r>
                  <a:rPr lang="ja-JP" altLang="en-US" sz="2000" dirty="0">
                    <a:solidFill>
                      <a:prstClr val="black"/>
                    </a:solidFill>
                  </a:rPr>
                  <a:t>通知</a:t>
                </a:r>
              </a:p>
            </p:txBody>
          </p:sp>
        </p:grpSp>
      </p:grpSp>
      <p:grpSp>
        <p:nvGrpSpPr>
          <p:cNvPr id="20" name="グループ化 19"/>
          <p:cNvGrpSpPr/>
          <p:nvPr/>
        </p:nvGrpSpPr>
        <p:grpSpPr>
          <a:xfrm>
            <a:off x="4806749" y="1750318"/>
            <a:ext cx="1746451" cy="1713829"/>
            <a:chOff x="3880016" y="2208116"/>
            <a:chExt cx="1746451" cy="1713829"/>
          </a:xfrm>
        </p:grpSpPr>
        <p:sp>
          <p:nvSpPr>
            <p:cNvPr id="40" name="円/楕円 39"/>
            <p:cNvSpPr/>
            <p:nvPr/>
          </p:nvSpPr>
          <p:spPr>
            <a:xfrm>
              <a:off x="3880016" y="2208116"/>
              <a:ext cx="1746451" cy="1713829"/>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grpSp>
          <p:nvGrpSpPr>
            <p:cNvPr id="21" name="グループ化 20"/>
            <p:cNvGrpSpPr/>
            <p:nvPr/>
          </p:nvGrpSpPr>
          <p:grpSpPr>
            <a:xfrm>
              <a:off x="4110321" y="2244037"/>
              <a:ext cx="1198596" cy="1456839"/>
              <a:chOff x="677202" y="3479389"/>
              <a:chExt cx="1296922" cy="1739760"/>
            </a:xfrm>
            <a:solidFill>
              <a:srgbClr val="FFFFFF">
                <a:alpha val="69804"/>
              </a:srgbClr>
            </a:solidFill>
          </p:grpSpPr>
          <p:pic>
            <p:nvPicPr>
              <p:cNvPr id="22" name="グラフィックス 7" descr="チャット"/>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00113" y="3479389"/>
                <a:ext cx="982576" cy="1032845"/>
              </a:xfrm>
              <a:prstGeom prst="rect">
                <a:avLst/>
              </a:prstGeom>
              <a:noFill/>
              <a:ln>
                <a:noFill/>
              </a:ln>
            </p:spPr>
            <p:style>
              <a:lnRef idx="2">
                <a:schemeClr val="accent5"/>
              </a:lnRef>
              <a:fillRef idx="1">
                <a:schemeClr val="lt1"/>
              </a:fillRef>
              <a:effectRef idx="0">
                <a:schemeClr val="accent5"/>
              </a:effectRef>
              <a:fontRef idx="minor">
                <a:schemeClr val="dk1"/>
              </a:fontRef>
            </p:style>
          </p:pic>
          <p:sp>
            <p:nvSpPr>
              <p:cNvPr id="23" name="テキスト ボックス 22"/>
              <p:cNvSpPr txBox="1"/>
              <p:nvPr/>
            </p:nvSpPr>
            <p:spPr>
              <a:xfrm>
                <a:off x="677202" y="4344584"/>
                <a:ext cx="1296922" cy="87456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altLang="ja-JP" sz="2000" dirty="0">
                    <a:solidFill>
                      <a:prstClr val="black"/>
                    </a:solidFill>
                  </a:rPr>
                  <a:t>LINE</a:t>
                </a:r>
              </a:p>
              <a:p>
                <a:pPr algn="ctr"/>
                <a:r>
                  <a:rPr lang="ja-JP" altLang="en-US" sz="2000" dirty="0">
                    <a:solidFill>
                      <a:prstClr val="black"/>
                    </a:solidFill>
                  </a:rPr>
                  <a:t>サービス</a:t>
                </a:r>
              </a:p>
            </p:txBody>
          </p:sp>
        </p:grpSp>
      </p:grpSp>
      <p:grpSp>
        <p:nvGrpSpPr>
          <p:cNvPr id="41" name="グループ化 40"/>
          <p:cNvGrpSpPr/>
          <p:nvPr/>
        </p:nvGrpSpPr>
        <p:grpSpPr>
          <a:xfrm>
            <a:off x="6768052" y="2108164"/>
            <a:ext cx="1748612" cy="1744582"/>
            <a:chOff x="5841319" y="2565962"/>
            <a:chExt cx="1748612" cy="1744582"/>
          </a:xfrm>
        </p:grpSpPr>
        <p:sp>
          <p:nvSpPr>
            <p:cNvPr id="37" name="円/楕円 36"/>
            <p:cNvSpPr/>
            <p:nvPr/>
          </p:nvSpPr>
          <p:spPr>
            <a:xfrm>
              <a:off x="5841319" y="2565962"/>
              <a:ext cx="1748612" cy="1744582"/>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grpSp>
          <p:nvGrpSpPr>
            <p:cNvPr id="33" name="グループ化 32"/>
            <p:cNvGrpSpPr/>
            <p:nvPr/>
          </p:nvGrpSpPr>
          <p:grpSpPr>
            <a:xfrm>
              <a:off x="6039638" y="2777164"/>
              <a:ext cx="1302218" cy="1185077"/>
              <a:chOff x="5105461" y="3552381"/>
              <a:chExt cx="1409045" cy="1415222"/>
            </a:xfrm>
            <a:solidFill>
              <a:srgbClr val="FFFFFF">
                <a:alpha val="69804"/>
              </a:srgbClr>
            </a:solidFill>
          </p:grpSpPr>
          <p:pic>
            <p:nvPicPr>
              <p:cNvPr id="34" name="グラフィックス 2" descr="ストア"/>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390516" y="3552381"/>
                <a:ext cx="982576" cy="982576"/>
              </a:xfrm>
              <a:prstGeom prst="rect">
                <a:avLst/>
              </a:prstGeom>
              <a:noFill/>
              <a:ln>
                <a:noFill/>
              </a:ln>
            </p:spPr>
            <p:style>
              <a:lnRef idx="2">
                <a:schemeClr val="accent5"/>
              </a:lnRef>
              <a:fillRef idx="1">
                <a:schemeClr val="lt1"/>
              </a:fillRef>
              <a:effectRef idx="0">
                <a:schemeClr val="accent5"/>
              </a:effectRef>
              <a:fontRef idx="minor">
                <a:schemeClr val="dk1"/>
              </a:fontRef>
            </p:style>
          </p:pic>
          <p:sp>
            <p:nvSpPr>
              <p:cNvPr id="35" name="テキスト ボックス 34"/>
              <p:cNvSpPr txBox="1"/>
              <p:nvPr/>
            </p:nvSpPr>
            <p:spPr>
              <a:xfrm>
                <a:off x="5105461" y="4466017"/>
                <a:ext cx="1409045" cy="50158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ja-JP" altLang="en-US" sz="2000" dirty="0">
                    <a:solidFill>
                      <a:prstClr val="black"/>
                    </a:solidFill>
                  </a:rPr>
                  <a:t>コンビニ受取</a:t>
                </a:r>
              </a:p>
            </p:txBody>
          </p:sp>
        </p:grpSp>
      </p:grpSp>
      <p:grpSp>
        <p:nvGrpSpPr>
          <p:cNvPr id="42" name="グループ化 41"/>
          <p:cNvGrpSpPr/>
          <p:nvPr/>
        </p:nvGrpSpPr>
        <p:grpSpPr>
          <a:xfrm>
            <a:off x="6659186" y="4014787"/>
            <a:ext cx="1887547" cy="1771131"/>
            <a:chOff x="5732453" y="4472585"/>
            <a:chExt cx="1887547" cy="1771131"/>
          </a:xfrm>
        </p:grpSpPr>
        <p:sp>
          <p:nvSpPr>
            <p:cNvPr id="36" name="円/楕円 35"/>
            <p:cNvSpPr/>
            <p:nvPr/>
          </p:nvSpPr>
          <p:spPr>
            <a:xfrm>
              <a:off x="5732453" y="4472585"/>
              <a:ext cx="1887547" cy="1771131"/>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grpSp>
          <p:nvGrpSpPr>
            <p:cNvPr id="24" name="グループ化 23"/>
            <p:cNvGrpSpPr/>
            <p:nvPr/>
          </p:nvGrpSpPr>
          <p:grpSpPr>
            <a:xfrm>
              <a:off x="6042502" y="4548711"/>
              <a:ext cx="1272750" cy="1456838"/>
              <a:chOff x="5113901" y="1980453"/>
              <a:chExt cx="1377159" cy="1739759"/>
            </a:xfrm>
            <a:solidFill>
              <a:srgbClr val="FFFFFF">
                <a:alpha val="69804"/>
              </a:srgbClr>
            </a:solidFill>
          </p:grpSpPr>
          <p:pic>
            <p:nvPicPr>
              <p:cNvPr id="25" name="グラフィックス 12" descr="ノート PC"/>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5270499" y="1980453"/>
                <a:ext cx="1058228" cy="1058228"/>
              </a:xfrm>
              <a:prstGeom prst="rect">
                <a:avLst/>
              </a:prstGeom>
              <a:noFill/>
              <a:ln>
                <a:noFill/>
              </a:ln>
            </p:spPr>
            <p:style>
              <a:lnRef idx="2">
                <a:schemeClr val="accent5"/>
              </a:lnRef>
              <a:fillRef idx="1">
                <a:schemeClr val="lt1"/>
              </a:fillRef>
              <a:effectRef idx="0">
                <a:schemeClr val="accent5"/>
              </a:effectRef>
              <a:fontRef idx="minor">
                <a:schemeClr val="dk1"/>
              </a:fontRef>
            </p:style>
          </p:pic>
          <p:sp>
            <p:nvSpPr>
              <p:cNvPr id="26" name="テキスト ボックス 25"/>
              <p:cNvSpPr txBox="1"/>
              <p:nvPr/>
            </p:nvSpPr>
            <p:spPr>
              <a:xfrm>
                <a:off x="5113901" y="2845647"/>
                <a:ext cx="1377159" cy="87456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ja-JP" altLang="en-US" sz="2000" dirty="0">
                    <a:solidFill>
                      <a:prstClr val="black"/>
                    </a:solidFill>
                  </a:rPr>
                  <a:t>再配達</a:t>
                </a:r>
                <a:endParaRPr lang="en-US" altLang="ja-JP" sz="2000" dirty="0">
                  <a:solidFill>
                    <a:prstClr val="black"/>
                  </a:solidFill>
                </a:endParaRPr>
              </a:p>
              <a:p>
                <a:pPr algn="ctr"/>
                <a:r>
                  <a:rPr lang="ja-JP" altLang="en-US" sz="2000" dirty="0">
                    <a:solidFill>
                      <a:prstClr val="black"/>
                    </a:solidFill>
                  </a:rPr>
                  <a:t>状況確認</a:t>
                </a:r>
              </a:p>
            </p:txBody>
          </p:sp>
        </p:grpSp>
      </p:grpSp>
      <p:grpSp>
        <p:nvGrpSpPr>
          <p:cNvPr id="44" name="グループ化 43"/>
          <p:cNvGrpSpPr/>
          <p:nvPr/>
        </p:nvGrpSpPr>
        <p:grpSpPr>
          <a:xfrm>
            <a:off x="2696721" y="4123399"/>
            <a:ext cx="1851833" cy="1807014"/>
            <a:chOff x="1769988" y="4581197"/>
            <a:chExt cx="1851833" cy="1807014"/>
          </a:xfrm>
        </p:grpSpPr>
        <p:sp>
          <p:nvSpPr>
            <p:cNvPr id="39" name="円/楕円 38"/>
            <p:cNvSpPr/>
            <p:nvPr/>
          </p:nvSpPr>
          <p:spPr>
            <a:xfrm>
              <a:off x="1769988" y="4581197"/>
              <a:ext cx="1851833" cy="1807014"/>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grpSp>
          <p:nvGrpSpPr>
            <p:cNvPr id="27" name="グループ化 26"/>
            <p:cNvGrpSpPr/>
            <p:nvPr/>
          </p:nvGrpSpPr>
          <p:grpSpPr>
            <a:xfrm>
              <a:off x="1997105" y="4816131"/>
              <a:ext cx="1369630" cy="1195129"/>
              <a:chOff x="518017" y="5068296"/>
              <a:chExt cx="1481986" cy="1427226"/>
            </a:xfrm>
            <a:solidFill>
              <a:srgbClr val="FFFFFF">
                <a:alpha val="69804"/>
              </a:srgbClr>
            </a:solidFill>
          </p:grpSpPr>
          <p:pic>
            <p:nvPicPr>
              <p:cNvPr id="28" name="グラフィックス 10" descr="日毎カレンダー"/>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710857" y="5068296"/>
                <a:ext cx="1058227" cy="1058230"/>
              </a:xfrm>
              <a:prstGeom prst="rect">
                <a:avLst/>
              </a:prstGeom>
              <a:ln>
                <a:noFill/>
              </a:ln>
            </p:spPr>
            <p:style>
              <a:lnRef idx="2">
                <a:schemeClr val="accent5"/>
              </a:lnRef>
              <a:fillRef idx="1">
                <a:schemeClr val="lt1"/>
              </a:fillRef>
              <a:effectRef idx="0">
                <a:schemeClr val="accent5"/>
              </a:effectRef>
              <a:fontRef idx="minor">
                <a:schemeClr val="dk1"/>
              </a:fontRef>
            </p:style>
          </p:pic>
          <p:sp>
            <p:nvSpPr>
              <p:cNvPr id="29" name="テキスト ボックス 28"/>
              <p:cNvSpPr txBox="1"/>
              <p:nvPr/>
            </p:nvSpPr>
            <p:spPr>
              <a:xfrm>
                <a:off x="518017" y="5993936"/>
                <a:ext cx="1481986" cy="501586"/>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altLang="ja-JP" sz="2000" dirty="0">
                    <a:solidFill>
                      <a:prstClr val="black"/>
                    </a:solidFill>
                  </a:rPr>
                  <a:t>My</a:t>
                </a:r>
                <a:r>
                  <a:rPr lang="ja-JP" altLang="en-US" sz="2000" dirty="0">
                    <a:solidFill>
                      <a:prstClr val="black"/>
                    </a:solidFill>
                  </a:rPr>
                  <a:t>カレンダー</a:t>
                </a:r>
                <a:endParaRPr lang="en-US" altLang="ja-JP" sz="2000" dirty="0">
                  <a:solidFill>
                    <a:prstClr val="black"/>
                  </a:solidFill>
                </a:endParaRPr>
              </a:p>
            </p:txBody>
          </p:sp>
        </p:grpSp>
      </p:grpSp>
      <p:grpSp>
        <p:nvGrpSpPr>
          <p:cNvPr id="43" name="グループ化 42"/>
          <p:cNvGrpSpPr/>
          <p:nvPr/>
        </p:nvGrpSpPr>
        <p:grpSpPr>
          <a:xfrm>
            <a:off x="4677188" y="4684643"/>
            <a:ext cx="1860320" cy="1664913"/>
            <a:chOff x="3750455" y="5142441"/>
            <a:chExt cx="1860320" cy="1664913"/>
          </a:xfrm>
        </p:grpSpPr>
        <p:sp>
          <p:nvSpPr>
            <p:cNvPr id="38" name="円/楕円 37"/>
            <p:cNvSpPr/>
            <p:nvPr/>
          </p:nvSpPr>
          <p:spPr>
            <a:xfrm>
              <a:off x="3750455" y="5142441"/>
              <a:ext cx="1860320" cy="1664913"/>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grpSp>
          <p:nvGrpSpPr>
            <p:cNvPr id="30" name="グループ化 29"/>
            <p:cNvGrpSpPr/>
            <p:nvPr/>
          </p:nvGrpSpPr>
          <p:grpSpPr>
            <a:xfrm>
              <a:off x="4099691" y="5313357"/>
              <a:ext cx="1209693" cy="1138956"/>
              <a:chOff x="5197966" y="5168779"/>
              <a:chExt cx="1308930" cy="1360145"/>
            </a:xfrm>
            <a:solidFill>
              <a:srgbClr val="FFFFFF">
                <a:alpha val="69804"/>
              </a:srgbClr>
            </a:solidFill>
          </p:grpSpPr>
          <p:pic>
            <p:nvPicPr>
              <p:cNvPr id="31" name="グラフィックス 8" descr="トラック"/>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5329626" y="5168779"/>
                <a:ext cx="986314" cy="986315"/>
              </a:xfrm>
              <a:prstGeom prst="rect">
                <a:avLst/>
              </a:prstGeom>
              <a:ln>
                <a:noFill/>
              </a:ln>
            </p:spPr>
            <p:style>
              <a:lnRef idx="2">
                <a:schemeClr val="accent5"/>
              </a:lnRef>
              <a:fillRef idx="1">
                <a:schemeClr val="lt1"/>
              </a:fillRef>
              <a:effectRef idx="0">
                <a:schemeClr val="accent5"/>
              </a:effectRef>
              <a:fontRef idx="minor">
                <a:schemeClr val="dk1"/>
              </a:fontRef>
            </p:style>
          </p:pic>
          <p:sp>
            <p:nvSpPr>
              <p:cNvPr id="32" name="テキスト ボックス 31"/>
              <p:cNvSpPr txBox="1"/>
              <p:nvPr/>
            </p:nvSpPr>
            <p:spPr>
              <a:xfrm>
                <a:off x="5197966" y="6027338"/>
                <a:ext cx="1308930" cy="501586"/>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ja-JP" altLang="en-US" sz="2000" dirty="0">
                    <a:solidFill>
                      <a:prstClr val="black"/>
                    </a:solidFill>
                  </a:rPr>
                  <a:t>営業所受取</a:t>
                </a:r>
              </a:p>
            </p:txBody>
          </p:sp>
        </p:grpSp>
      </p:grpSp>
      <p:sp>
        <p:nvSpPr>
          <p:cNvPr id="12" name="円/楕円 11"/>
          <p:cNvSpPr/>
          <p:nvPr/>
        </p:nvSpPr>
        <p:spPr>
          <a:xfrm>
            <a:off x="4005618" y="3154880"/>
            <a:ext cx="3390083" cy="173756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000" b="1" dirty="0">
                <a:solidFill>
                  <a:prstClr val="white"/>
                </a:solidFill>
              </a:rPr>
              <a:t>自分に合った</a:t>
            </a:r>
            <a:endParaRPr lang="en-US" altLang="ja-JP" sz="3000" b="1" dirty="0">
              <a:solidFill>
                <a:prstClr val="white"/>
              </a:solidFill>
            </a:endParaRPr>
          </a:p>
          <a:p>
            <a:pPr algn="ctr"/>
            <a:r>
              <a:rPr lang="ja-JP" altLang="en-US" sz="2800" dirty="0">
                <a:solidFill>
                  <a:prstClr val="white"/>
                </a:solidFill>
              </a:rPr>
              <a:t>サービスを</a:t>
            </a:r>
          </a:p>
        </p:txBody>
      </p:sp>
      <p:sp>
        <p:nvSpPr>
          <p:cNvPr id="14" name="角丸四角形吹き出し 13"/>
          <p:cNvSpPr/>
          <p:nvPr/>
        </p:nvSpPr>
        <p:spPr>
          <a:xfrm>
            <a:off x="82791" y="1915473"/>
            <a:ext cx="2675919" cy="1064982"/>
          </a:xfrm>
          <a:prstGeom prst="wedgeRoundRectCallout">
            <a:avLst>
              <a:gd name="adj1" fmla="val -669"/>
              <a:gd name="adj2" fmla="val 103095"/>
              <a:gd name="adj3" fmla="val 16667"/>
            </a:avLst>
          </a:prstGeom>
          <a:solidFill>
            <a:srgbClr val="009999"/>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dirty="0">
                <a:solidFill>
                  <a:prstClr val="white"/>
                </a:solidFill>
              </a:rPr>
              <a:t>もっと</a:t>
            </a:r>
            <a:endParaRPr lang="en-US" altLang="ja-JP" sz="2800" dirty="0">
              <a:solidFill>
                <a:prstClr val="white"/>
              </a:solidFill>
            </a:endParaRPr>
          </a:p>
          <a:p>
            <a:pPr algn="ctr"/>
            <a:r>
              <a:rPr lang="ja-JP" altLang="en-US" sz="2800" dirty="0">
                <a:solidFill>
                  <a:prstClr val="white"/>
                </a:solidFill>
              </a:rPr>
              <a:t>知ってほしい！</a:t>
            </a:r>
          </a:p>
        </p:txBody>
      </p:sp>
    </p:spTree>
    <p:extLst>
      <p:ext uri="{BB962C8B-B14F-4D97-AF65-F5344CB8AC3E}">
        <p14:creationId xmlns:p14="http://schemas.microsoft.com/office/powerpoint/2010/main" val="197544813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443915" y="1470260"/>
            <a:ext cx="6700085" cy="4749196"/>
          </a:xfrm>
          <a:prstGeom prst="rect">
            <a:avLst/>
          </a:prstGeom>
        </p:spPr>
      </p:pic>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コミュニケーションツール（パンフ）</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33</a:t>
            </a:fld>
            <a:endParaRPr lang="en-US" altLang="ja-JP" dirty="0"/>
          </a:p>
        </p:txBody>
      </p:sp>
      <p:sp>
        <p:nvSpPr>
          <p:cNvPr id="5" name="吹き出し: 線 4">
            <a:extLst>
              <a:ext uri="{FF2B5EF4-FFF2-40B4-BE49-F238E27FC236}">
                <a16:creationId xmlns:a16="http://schemas.microsoft.com/office/drawing/2014/main" xmlns="" id="{58154D45-C0C3-4EE4-B703-2993CB0D9C7A}"/>
              </a:ext>
            </a:extLst>
          </p:cNvPr>
          <p:cNvSpPr/>
          <p:nvPr/>
        </p:nvSpPr>
        <p:spPr>
          <a:xfrm>
            <a:off x="2324746" y="2348880"/>
            <a:ext cx="2639247" cy="901256"/>
          </a:xfrm>
          <a:prstGeom prst="wedgeRoundRectCallout">
            <a:avLst>
              <a:gd name="adj1" fmla="val -6185"/>
              <a:gd name="adj2" fmla="val -111851"/>
              <a:gd name="adj3" fmla="val 16667"/>
            </a:avLst>
          </a:prstGeom>
          <a:solidFill>
            <a:srgbClr val="FF99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bg1">
                    <a:lumMod val="95000"/>
                  </a:schemeClr>
                </a:solidFill>
              </a:rPr>
              <a:t>受取人「あるある</a:t>
            </a:r>
            <a:r>
              <a:rPr lang="ja-JP" altLang="en-US" sz="2400" b="1" dirty="0" smtClean="0">
                <a:solidFill>
                  <a:schemeClr val="bg1">
                    <a:lumMod val="95000"/>
                  </a:schemeClr>
                </a:solidFill>
              </a:rPr>
              <a:t>」</a:t>
            </a:r>
            <a:endParaRPr lang="en-US" altLang="ja-JP" sz="2400" b="1" dirty="0" smtClean="0">
              <a:solidFill>
                <a:schemeClr val="bg1">
                  <a:lumMod val="95000"/>
                </a:schemeClr>
              </a:solidFill>
            </a:endParaRPr>
          </a:p>
          <a:p>
            <a:pPr algn="ctr"/>
            <a:r>
              <a:rPr lang="ja-JP" altLang="en-US" sz="2400" dirty="0" smtClean="0">
                <a:solidFill>
                  <a:schemeClr val="bg1">
                    <a:lumMod val="95000"/>
                  </a:schemeClr>
                </a:solidFill>
              </a:rPr>
              <a:t>で身近に</a:t>
            </a:r>
            <a:endParaRPr lang="ja-JP" altLang="en-US" sz="2400" dirty="0">
              <a:solidFill>
                <a:schemeClr val="bg1">
                  <a:lumMod val="95000"/>
                </a:schemeClr>
              </a:solidFill>
            </a:endParaRPr>
          </a:p>
        </p:txBody>
      </p:sp>
      <p:sp>
        <p:nvSpPr>
          <p:cNvPr id="6" name="吹き出し: 線 5">
            <a:extLst>
              <a:ext uri="{FF2B5EF4-FFF2-40B4-BE49-F238E27FC236}">
                <a16:creationId xmlns:a16="http://schemas.microsoft.com/office/drawing/2014/main" xmlns="" id="{21B303B3-4D9A-43BF-9F1D-3EA903B75119}"/>
              </a:ext>
            </a:extLst>
          </p:cNvPr>
          <p:cNvSpPr/>
          <p:nvPr/>
        </p:nvSpPr>
        <p:spPr>
          <a:xfrm>
            <a:off x="2393780" y="5301208"/>
            <a:ext cx="2431323" cy="792088"/>
          </a:xfrm>
          <a:prstGeom prst="wedgeRoundRectCallout">
            <a:avLst>
              <a:gd name="adj1" fmla="val 1711"/>
              <a:gd name="adj2" fmla="val -97773"/>
              <a:gd name="adj3" fmla="val 16667"/>
            </a:avLst>
          </a:prstGeom>
          <a:solidFill>
            <a:srgbClr val="99CC00"/>
          </a:solidFill>
          <a:ln w="3810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bg1">
                    <a:lumMod val="95000"/>
                  </a:schemeClr>
                </a:solidFill>
              </a:rPr>
              <a:t>配達人の</a:t>
            </a:r>
            <a:r>
              <a:rPr lang="ja-JP" altLang="en-US" sz="2400" b="1" dirty="0" smtClean="0">
                <a:solidFill>
                  <a:schemeClr val="bg1">
                    <a:lumMod val="95000"/>
                  </a:schemeClr>
                </a:solidFill>
              </a:rPr>
              <a:t>気持ち</a:t>
            </a:r>
            <a:endParaRPr lang="en-US" altLang="ja-JP" sz="2400" b="1" dirty="0" smtClean="0">
              <a:solidFill>
                <a:schemeClr val="bg1">
                  <a:lumMod val="95000"/>
                </a:schemeClr>
              </a:solidFill>
            </a:endParaRPr>
          </a:p>
          <a:p>
            <a:pPr algn="ctr"/>
            <a:r>
              <a:rPr lang="ja-JP" altLang="en-US" sz="2400" dirty="0" smtClean="0">
                <a:solidFill>
                  <a:schemeClr val="bg1">
                    <a:lumMod val="95000"/>
                  </a:schemeClr>
                </a:solidFill>
              </a:rPr>
              <a:t>を伝える</a:t>
            </a:r>
            <a:endParaRPr lang="en-US" altLang="ja-JP" sz="2400" dirty="0">
              <a:solidFill>
                <a:schemeClr val="bg1">
                  <a:lumMod val="95000"/>
                </a:schemeClr>
              </a:solidFill>
            </a:endParaRPr>
          </a:p>
        </p:txBody>
      </p:sp>
      <p:sp>
        <p:nvSpPr>
          <p:cNvPr id="7" name="吹き出し: 線 6">
            <a:extLst>
              <a:ext uri="{FF2B5EF4-FFF2-40B4-BE49-F238E27FC236}">
                <a16:creationId xmlns:a16="http://schemas.microsoft.com/office/drawing/2014/main" xmlns="" id="{21837D1C-5797-4A67-B537-1781EDF2C7B5}"/>
              </a:ext>
            </a:extLst>
          </p:cNvPr>
          <p:cNvSpPr/>
          <p:nvPr/>
        </p:nvSpPr>
        <p:spPr>
          <a:xfrm>
            <a:off x="5267031" y="3077123"/>
            <a:ext cx="3528392" cy="917848"/>
          </a:xfrm>
          <a:prstGeom prst="wedgeRoundRectCallout">
            <a:avLst>
              <a:gd name="adj1" fmla="val -41623"/>
              <a:gd name="adj2" fmla="val -127076"/>
              <a:gd name="adj3" fmla="val 16667"/>
            </a:avLst>
          </a:prstGeom>
          <a:solidFill>
            <a:srgbClr val="009999"/>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bg1">
                    <a:lumMod val="95000"/>
                  </a:schemeClr>
                </a:solidFill>
              </a:rPr>
              <a:t>「参加型」</a:t>
            </a:r>
            <a:r>
              <a:rPr lang="ja-JP" altLang="en-US" sz="2400" dirty="0" smtClean="0">
                <a:solidFill>
                  <a:schemeClr val="bg1">
                    <a:lumMod val="95000"/>
                  </a:schemeClr>
                </a:solidFill>
              </a:rPr>
              <a:t>で楽</a:t>
            </a:r>
            <a:r>
              <a:rPr lang="ja-JP" altLang="en-US" sz="2400" b="1" dirty="0" smtClean="0">
                <a:solidFill>
                  <a:schemeClr val="bg1">
                    <a:lumMod val="95000"/>
                  </a:schemeClr>
                </a:solidFill>
              </a:rPr>
              <a:t>しみながら</a:t>
            </a:r>
            <a:endParaRPr lang="en-US" altLang="ja-JP" sz="2400" b="1" dirty="0">
              <a:solidFill>
                <a:schemeClr val="bg1">
                  <a:lumMod val="95000"/>
                </a:schemeClr>
              </a:solidFill>
            </a:endParaRPr>
          </a:p>
          <a:p>
            <a:pPr algn="ctr"/>
            <a:r>
              <a:rPr lang="ja-JP" altLang="en-US" sz="2400" dirty="0">
                <a:solidFill>
                  <a:schemeClr val="bg1">
                    <a:lumMod val="95000"/>
                  </a:schemeClr>
                </a:solidFill>
              </a:rPr>
              <a:t>サービスを知ってもらう</a:t>
            </a:r>
          </a:p>
        </p:txBody>
      </p:sp>
      <p:pic>
        <p:nvPicPr>
          <p:cNvPr id="3" name="図 2"/>
          <p:cNvPicPr>
            <a:picLocks noChangeAspect="1"/>
          </p:cNvPicPr>
          <p:nvPr/>
        </p:nvPicPr>
        <p:blipFill>
          <a:blip r:embed="rId4"/>
          <a:stretch>
            <a:fillRect/>
          </a:stretch>
        </p:blipFill>
        <p:spPr>
          <a:xfrm>
            <a:off x="-150363" y="1484784"/>
            <a:ext cx="2634131" cy="4565233"/>
          </a:xfrm>
          <a:prstGeom prst="rect">
            <a:avLst/>
          </a:prstGeom>
        </p:spPr>
      </p:pic>
      <p:sp>
        <p:nvSpPr>
          <p:cNvPr id="12" name="吹き出し: 線 4">
            <a:extLst>
              <a:ext uri="{FF2B5EF4-FFF2-40B4-BE49-F238E27FC236}">
                <a16:creationId xmlns:a16="http://schemas.microsoft.com/office/drawing/2014/main" xmlns="" id="{58154D45-C0C3-4EE4-B703-2993CB0D9C7A}"/>
              </a:ext>
            </a:extLst>
          </p:cNvPr>
          <p:cNvSpPr/>
          <p:nvPr/>
        </p:nvSpPr>
        <p:spPr>
          <a:xfrm>
            <a:off x="395536" y="5757275"/>
            <a:ext cx="1850657" cy="901256"/>
          </a:xfrm>
          <a:prstGeom prst="wedgeRoundRectCallout">
            <a:avLst>
              <a:gd name="adj1" fmla="val 3493"/>
              <a:gd name="adj2" fmla="val -79426"/>
              <a:gd name="adj3" fmla="val 16667"/>
            </a:avLst>
          </a:prstGeom>
          <a:solidFill>
            <a:srgbClr val="FF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bg1">
                    <a:lumMod val="95000"/>
                  </a:schemeClr>
                </a:solidFill>
              </a:rPr>
              <a:t>現状</a:t>
            </a:r>
            <a:r>
              <a:rPr lang="ja-JP" altLang="en-US" sz="2400" dirty="0" smtClean="0">
                <a:solidFill>
                  <a:schemeClr val="bg1">
                    <a:lumMod val="95000"/>
                  </a:schemeClr>
                </a:solidFill>
              </a:rPr>
              <a:t>を</a:t>
            </a:r>
            <a:endParaRPr lang="en-US" altLang="ja-JP" sz="2400" dirty="0" smtClean="0">
              <a:solidFill>
                <a:schemeClr val="bg1">
                  <a:lumMod val="95000"/>
                </a:schemeClr>
              </a:solidFill>
            </a:endParaRPr>
          </a:p>
          <a:p>
            <a:pPr algn="ctr"/>
            <a:r>
              <a:rPr lang="ja-JP" altLang="en-US" sz="2400" dirty="0" smtClean="0">
                <a:solidFill>
                  <a:schemeClr val="bg1">
                    <a:lumMod val="95000"/>
                  </a:schemeClr>
                </a:solidFill>
              </a:rPr>
              <a:t>知ってもらう</a:t>
            </a:r>
            <a:endParaRPr lang="ja-JP" altLang="en-US" sz="2400" dirty="0">
              <a:solidFill>
                <a:schemeClr val="bg1">
                  <a:lumMod val="95000"/>
                </a:schemeClr>
              </a:solidFill>
            </a:endParaRPr>
          </a:p>
        </p:txBody>
      </p:sp>
    </p:spTree>
    <p:extLst>
      <p:ext uri="{BB962C8B-B14F-4D97-AF65-F5344CB8AC3E}">
        <p14:creationId xmlns:p14="http://schemas.microsoft.com/office/powerpoint/2010/main" val="291708409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850352" y="1221199"/>
            <a:ext cx="3096344" cy="538639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正方形/長方形 3"/>
          <p:cNvSpPr/>
          <p:nvPr/>
        </p:nvSpPr>
        <p:spPr>
          <a:xfrm>
            <a:off x="106113" y="1223383"/>
            <a:ext cx="2760803" cy="525839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ctrTitle"/>
          </p:nvPr>
        </p:nvSpPr>
        <p:spPr>
          <a:xfrm>
            <a:off x="684213" y="115888"/>
            <a:ext cx="7772400" cy="935037"/>
          </a:xfrm>
        </p:spPr>
        <p:txBody>
          <a:bodyPr/>
          <a:lstStyle/>
          <a:p>
            <a:pPr eaLnBrk="1" hangingPunct="1"/>
            <a:r>
              <a:rPr lang="ja-JP" altLang="en-US" dirty="0" smtClean="0">
                <a:solidFill>
                  <a:schemeClr val="bg1"/>
                </a:solidFill>
              </a:rPr>
              <a:t>パンフの目的と内容</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705208" y="6221778"/>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34</a:t>
            </a:fld>
            <a:endParaRPr lang="en-US" altLang="ja-JP"/>
          </a:p>
        </p:txBody>
      </p:sp>
      <p:sp>
        <p:nvSpPr>
          <p:cNvPr id="12" name="角丸四角形 11"/>
          <p:cNvSpPr/>
          <p:nvPr/>
        </p:nvSpPr>
        <p:spPr>
          <a:xfrm>
            <a:off x="253694" y="1728030"/>
            <a:ext cx="2465639" cy="1196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prstClr val="black"/>
                </a:solidFill>
              </a:rPr>
              <a:t>意識改革</a:t>
            </a:r>
          </a:p>
        </p:txBody>
      </p:sp>
      <p:sp>
        <p:nvSpPr>
          <p:cNvPr id="20" name="角丸四角形 19"/>
          <p:cNvSpPr/>
          <p:nvPr/>
        </p:nvSpPr>
        <p:spPr>
          <a:xfrm>
            <a:off x="234152" y="3233480"/>
            <a:ext cx="2465639" cy="1196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black"/>
                </a:solidFill>
              </a:rPr>
              <a:t>認知度</a:t>
            </a:r>
            <a:r>
              <a:rPr lang="en-US" altLang="ja-JP" sz="3200" dirty="0">
                <a:solidFill>
                  <a:prstClr val="black"/>
                </a:solidFill>
              </a:rPr>
              <a:t>UP</a:t>
            </a:r>
          </a:p>
          <a:p>
            <a:pPr algn="ctr"/>
            <a:r>
              <a:rPr lang="ja-JP" altLang="en-US" sz="3200" dirty="0">
                <a:solidFill>
                  <a:prstClr val="black"/>
                </a:solidFill>
              </a:rPr>
              <a:t>利用促進</a:t>
            </a:r>
          </a:p>
        </p:txBody>
      </p:sp>
      <p:sp>
        <p:nvSpPr>
          <p:cNvPr id="21" name="角丸四角形 20"/>
          <p:cNvSpPr/>
          <p:nvPr/>
        </p:nvSpPr>
        <p:spPr>
          <a:xfrm>
            <a:off x="253693" y="4857629"/>
            <a:ext cx="2465639" cy="1196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black"/>
                </a:solidFill>
              </a:rPr>
              <a:t>こころに</a:t>
            </a:r>
            <a:endParaRPr lang="en-US" altLang="ja-JP" sz="2800" dirty="0">
              <a:solidFill>
                <a:prstClr val="black"/>
              </a:solidFill>
            </a:endParaRPr>
          </a:p>
          <a:p>
            <a:pPr algn="ctr"/>
            <a:r>
              <a:rPr lang="ja-JP" altLang="en-US" sz="2800" dirty="0">
                <a:solidFill>
                  <a:prstClr val="black"/>
                </a:solidFill>
              </a:rPr>
              <a:t>訴えかける！</a:t>
            </a:r>
          </a:p>
        </p:txBody>
      </p:sp>
      <p:sp>
        <p:nvSpPr>
          <p:cNvPr id="14" name="右矢印 13"/>
          <p:cNvSpPr/>
          <p:nvPr/>
        </p:nvSpPr>
        <p:spPr>
          <a:xfrm>
            <a:off x="2952827" y="2043167"/>
            <a:ext cx="752935" cy="519077"/>
          </a:xfrm>
          <a:prstGeom prst="rightArrow">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7" name="角丸四角形 26"/>
          <p:cNvSpPr/>
          <p:nvPr/>
        </p:nvSpPr>
        <p:spPr>
          <a:xfrm>
            <a:off x="3980819" y="1728031"/>
            <a:ext cx="2775238" cy="1196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prstClr val="black"/>
                </a:solidFill>
              </a:rPr>
              <a:t>再配達の現状</a:t>
            </a:r>
          </a:p>
        </p:txBody>
      </p:sp>
      <p:sp>
        <p:nvSpPr>
          <p:cNvPr id="26" name="右矢印 25"/>
          <p:cNvSpPr/>
          <p:nvPr/>
        </p:nvSpPr>
        <p:spPr>
          <a:xfrm>
            <a:off x="2953291" y="3654861"/>
            <a:ext cx="752471" cy="519077"/>
          </a:xfrm>
          <a:prstGeom prst="rightArrow">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8" name="角丸四角形 27"/>
          <p:cNvSpPr/>
          <p:nvPr/>
        </p:nvSpPr>
        <p:spPr>
          <a:xfrm>
            <a:off x="4025748" y="3233481"/>
            <a:ext cx="2745551" cy="1196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black"/>
                </a:solidFill>
              </a:rPr>
              <a:t>既存サービス</a:t>
            </a:r>
            <a:endParaRPr lang="en-US" altLang="ja-JP" sz="3200" dirty="0">
              <a:solidFill>
                <a:prstClr val="black"/>
              </a:solidFill>
            </a:endParaRPr>
          </a:p>
          <a:p>
            <a:pPr algn="ctr"/>
            <a:r>
              <a:rPr lang="ja-JP" altLang="en-US" sz="3200" dirty="0">
                <a:solidFill>
                  <a:prstClr val="black"/>
                </a:solidFill>
              </a:rPr>
              <a:t>紹介</a:t>
            </a:r>
          </a:p>
        </p:txBody>
      </p:sp>
      <p:sp>
        <p:nvSpPr>
          <p:cNvPr id="25" name="右矢印 24"/>
          <p:cNvSpPr/>
          <p:nvPr/>
        </p:nvSpPr>
        <p:spPr>
          <a:xfrm>
            <a:off x="2952827" y="5269687"/>
            <a:ext cx="752935" cy="519077"/>
          </a:xfrm>
          <a:prstGeom prst="rightArrow">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9" name="角丸四角形 28"/>
          <p:cNvSpPr/>
          <p:nvPr/>
        </p:nvSpPr>
        <p:spPr>
          <a:xfrm>
            <a:off x="4010904" y="4859013"/>
            <a:ext cx="2775238" cy="1196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black"/>
                </a:solidFill>
              </a:rPr>
              <a:t>現場の声</a:t>
            </a:r>
            <a:endParaRPr lang="en-US" altLang="ja-JP" sz="2800" dirty="0">
              <a:solidFill>
                <a:prstClr val="black"/>
              </a:solidFill>
            </a:endParaRPr>
          </a:p>
          <a:p>
            <a:pPr algn="ctr"/>
            <a:r>
              <a:rPr lang="ja-JP" altLang="en-US" sz="2800" dirty="0">
                <a:solidFill>
                  <a:prstClr val="black"/>
                </a:solidFill>
              </a:rPr>
              <a:t>アンケート結果</a:t>
            </a:r>
          </a:p>
        </p:txBody>
      </p:sp>
      <p:sp>
        <p:nvSpPr>
          <p:cNvPr id="15" name="角丸四角形 14"/>
          <p:cNvSpPr/>
          <p:nvPr/>
        </p:nvSpPr>
        <p:spPr>
          <a:xfrm>
            <a:off x="7763896" y="2468831"/>
            <a:ext cx="1224984" cy="2725527"/>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dirty="0">
                <a:solidFill>
                  <a:prstClr val="white"/>
                </a:solidFill>
              </a:rPr>
              <a:t>再配達削減</a:t>
            </a:r>
          </a:p>
        </p:txBody>
      </p:sp>
      <p:sp>
        <p:nvSpPr>
          <p:cNvPr id="32" name="右矢印 31"/>
          <p:cNvSpPr/>
          <p:nvPr/>
        </p:nvSpPr>
        <p:spPr>
          <a:xfrm rot="1711791">
            <a:off x="6956620" y="2353307"/>
            <a:ext cx="731689" cy="421827"/>
          </a:xfrm>
          <a:prstGeom prst="rightArrow">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3" name="右矢印 32"/>
          <p:cNvSpPr/>
          <p:nvPr/>
        </p:nvSpPr>
        <p:spPr>
          <a:xfrm rot="19791565">
            <a:off x="7006907" y="5185495"/>
            <a:ext cx="738406" cy="465878"/>
          </a:xfrm>
          <a:prstGeom prst="rightArrow">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4" name="右矢印 33"/>
          <p:cNvSpPr/>
          <p:nvPr/>
        </p:nvSpPr>
        <p:spPr>
          <a:xfrm>
            <a:off x="7018822" y="3622092"/>
            <a:ext cx="695119" cy="460979"/>
          </a:xfrm>
          <a:prstGeom prst="rightArrow">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テキスト ボックス 1"/>
          <p:cNvSpPr txBox="1"/>
          <p:nvPr/>
        </p:nvSpPr>
        <p:spPr>
          <a:xfrm>
            <a:off x="983810" y="1067762"/>
            <a:ext cx="1005403" cy="584775"/>
          </a:xfrm>
          <a:prstGeom prst="rect">
            <a:avLst/>
          </a:prstGeom>
          <a:solidFill>
            <a:srgbClr val="99CC00"/>
          </a:solidFill>
          <a:ln>
            <a:solidFill>
              <a:srgbClr val="99CC00"/>
            </a:solidFill>
          </a:ln>
        </p:spPr>
        <p:txBody>
          <a:bodyPr wrap="none" rtlCol="0">
            <a:spAutoFit/>
          </a:bodyPr>
          <a:lstStyle/>
          <a:p>
            <a:r>
              <a:rPr lang="ja-JP" altLang="en-US" sz="3200" dirty="0">
                <a:solidFill>
                  <a:prstClr val="white"/>
                </a:solidFill>
              </a:rPr>
              <a:t>目的</a:t>
            </a:r>
          </a:p>
        </p:txBody>
      </p:sp>
      <p:sp>
        <p:nvSpPr>
          <p:cNvPr id="3" name="テキスト ボックス 2"/>
          <p:cNvSpPr txBox="1"/>
          <p:nvPr/>
        </p:nvSpPr>
        <p:spPr>
          <a:xfrm>
            <a:off x="4557959" y="1098539"/>
            <a:ext cx="1620957" cy="523220"/>
          </a:xfrm>
          <a:prstGeom prst="rect">
            <a:avLst/>
          </a:prstGeom>
          <a:solidFill>
            <a:srgbClr val="FF9900"/>
          </a:solidFill>
        </p:spPr>
        <p:txBody>
          <a:bodyPr wrap="none" rtlCol="0">
            <a:spAutoFit/>
          </a:bodyPr>
          <a:lstStyle/>
          <a:p>
            <a:r>
              <a:rPr lang="ja-JP" altLang="en-US" sz="2800" dirty="0">
                <a:solidFill>
                  <a:prstClr val="white"/>
                </a:solidFill>
              </a:rPr>
              <a:t>記載内容</a:t>
            </a:r>
            <a:endParaRPr lang="en-US" altLang="ja-JP" sz="2800" dirty="0">
              <a:solidFill>
                <a:prstClr val="white"/>
              </a:solidFill>
            </a:endParaRPr>
          </a:p>
        </p:txBody>
      </p:sp>
    </p:spTree>
    <p:extLst>
      <p:ext uri="{BB962C8B-B14F-4D97-AF65-F5344CB8AC3E}">
        <p14:creationId xmlns:p14="http://schemas.microsoft.com/office/powerpoint/2010/main" val="315040577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250"/>
                                        <p:tgtEl>
                                          <p:spTgt spid="1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250"/>
                                        <p:tgtEl>
                                          <p:spTgt spid="2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250"/>
                                        <p:tgtEl>
                                          <p:spTgt spid="25"/>
                                        </p:tgtEl>
                                      </p:cBhvr>
                                    </p:animEffect>
                                  </p:childTnLst>
                                </p:cTn>
                              </p:par>
                            </p:childTnLst>
                          </p:cTn>
                        </p:par>
                        <p:par>
                          <p:cTn id="31" fill="hold">
                            <p:stCondLst>
                              <p:cond delay="25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250"/>
                                        <p:tgtEl>
                                          <p:spTgt spid="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25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50"/>
                                        <p:tgtEl>
                                          <p:spTgt spid="2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250"/>
                                        <p:tgtEl>
                                          <p:spTgt spid="2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25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250"/>
                                        <p:tgtEl>
                                          <p:spTgt spid="3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250"/>
                                        <p:tgtEl>
                                          <p:spTgt spid="3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250"/>
                                        <p:tgtEl>
                                          <p:spTgt spid="33"/>
                                        </p:tgtEl>
                                      </p:cBhvr>
                                    </p:animEffect>
                                  </p:childTnLst>
                                </p:cTn>
                              </p:par>
                            </p:childTnLst>
                          </p:cTn>
                        </p:par>
                        <p:par>
                          <p:cTn id="58" fill="hold">
                            <p:stCondLst>
                              <p:cond delay="250"/>
                            </p:stCondLst>
                            <p:childTnLst>
                              <p:par>
                                <p:cTn id="59" presetID="22" presetClass="entr" presetSubtype="8"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2" grpId="0" animBg="1"/>
      <p:bldP spid="20" grpId="0" animBg="1"/>
      <p:bldP spid="21" grpId="0" animBg="1"/>
      <p:bldP spid="14" grpId="0" animBg="1"/>
      <p:bldP spid="27" grpId="0" animBg="1"/>
      <p:bldP spid="26" grpId="0" animBg="1"/>
      <p:bldP spid="28" grpId="0" animBg="1"/>
      <p:bldP spid="25" grpId="0" animBg="1"/>
      <p:bldP spid="29" grpId="0" animBg="1"/>
      <p:bldP spid="15" grpId="0" animBg="1"/>
      <p:bldP spid="32" grpId="0" animBg="1"/>
      <p:bldP spid="33" grpId="0" animBg="1"/>
      <p:bldP spid="34" grpId="0" animBg="1"/>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効果</a:t>
            </a:r>
            <a:r>
              <a:rPr lang="ja-JP" altLang="en-US" sz="4800" dirty="0">
                <a:solidFill>
                  <a:schemeClr val="bg1"/>
                </a:solidFill>
              </a:rPr>
              <a:t>検証</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35</a:t>
            </a:fld>
            <a:endParaRPr lang="en-US" altLang="ja-JP"/>
          </a:p>
        </p:txBody>
      </p:sp>
    </p:spTree>
    <p:extLst>
      <p:ext uri="{BB962C8B-B14F-4D97-AF65-F5344CB8AC3E}">
        <p14:creationId xmlns:p14="http://schemas.microsoft.com/office/powerpoint/2010/main" val="2152894795"/>
      </p:ext>
    </p:extLst>
  </p:cSld>
  <p:clrMapOvr>
    <a:masterClrMapping/>
  </p:clrMapOvr>
  <p:transition spd="slow" advTm="5584"/>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4067944" y="1668574"/>
            <a:ext cx="3703970" cy="2043178"/>
          </a:xfrm>
          <a:prstGeom prst="rect">
            <a:avLst/>
          </a:prstGeom>
          <a:solidFill>
            <a:srgbClr val="FF9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正方形/長方形 3"/>
          <p:cNvSpPr/>
          <p:nvPr/>
        </p:nvSpPr>
        <p:spPr>
          <a:xfrm>
            <a:off x="1187624" y="1668574"/>
            <a:ext cx="2375322" cy="2043178"/>
          </a:xfrm>
          <a:prstGeom prst="rect">
            <a:avLst/>
          </a:prstGeom>
          <a:solidFill>
            <a:srgbClr val="0099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実験</a:t>
            </a:r>
            <a:r>
              <a:rPr lang="ja-JP" altLang="en-US" dirty="0">
                <a:solidFill>
                  <a:schemeClr val="bg1"/>
                </a:solidFill>
              </a:rPr>
              <a:t>方法</a:t>
            </a:r>
            <a:endParaRPr lang="en-US" altLang="ja-JP" dirty="0">
              <a:solidFill>
                <a:schemeClr val="bg1"/>
              </a:solidFill>
            </a:endParaRPr>
          </a:p>
        </p:txBody>
      </p:sp>
      <p:sp>
        <p:nvSpPr>
          <p:cNvPr id="12" name="テキスト ボックス 11"/>
          <p:cNvSpPr txBox="1"/>
          <p:nvPr/>
        </p:nvSpPr>
        <p:spPr>
          <a:xfrm>
            <a:off x="356821" y="1145354"/>
            <a:ext cx="902811" cy="523220"/>
          </a:xfrm>
          <a:prstGeom prst="rect">
            <a:avLst/>
          </a:prstGeom>
          <a:solidFill>
            <a:schemeClr val="accent2">
              <a:lumMod val="20000"/>
              <a:lumOff val="80000"/>
            </a:schemeClr>
          </a:solidFill>
        </p:spPr>
        <p:txBody>
          <a:bodyPr wrap="none" rtlCol="0">
            <a:spAutoFit/>
          </a:bodyPr>
          <a:lstStyle/>
          <a:p>
            <a:r>
              <a:rPr lang="ja-JP" altLang="en-US" sz="2800" dirty="0">
                <a:solidFill>
                  <a:prstClr val="black"/>
                </a:solidFill>
              </a:rPr>
              <a:t>方法</a:t>
            </a:r>
          </a:p>
        </p:txBody>
      </p:sp>
      <p:sp>
        <p:nvSpPr>
          <p:cNvPr id="6" name="テキスト ボックス 5"/>
          <p:cNvSpPr txBox="1"/>
          <p:nvPr/>
        </p:nvSpPr>
        <p:spPr>
          <a:xfrm>
            <a:off x="1377548" y="1145354"/>
            <a:ext cx="1620957" cy="523220"/>
          </a:xfrm>
          <a:prstGeom prst="rect">
            <a:avLst/>
          </a:prstGeom>
          <a:noFill/>
        </p:spPr>
        <p:txBody>
          <a:bodyPr wrap="none" rtlCol="0">
            <a:spAutoFit/>
          </a:bodyPr>
          <a:lstStyle/>
          <a:p>
            <a:r>
              <a:rPr lang="ja-JP" altLang="en-US" sz="2800" dirty="0">
                <a:solidFill>
                  <a:prstClr val="black"/>
                </a:solidFill>
              </a:rPr>
              <a:t>対照実験</a:t>
            </a:r>
          </a:p>
        </p:txBody>
      </p:sp>
      <p:sp>
        <p:nvSpPr>
          <p:cNvPr id="21" name="テキスト ボックス 20"/>
          <p:cNvSpPr txBox="1"/>
          <p:nvPr/>
        </p:nvSpPr>
        <p:spPr>
          <a:xfrm>
            <a:off x="1507585" y="1815574"/>
            <a:ext cx="1747594" cy="523220"/>
          </a:xfrm>
          <a:prstGeom prst="rect">
            <a:avLst/>
          </a:prstGeom>
          <a:solidFill>
            <a:schemeClr val="bg1"/>
          </a:solidFill>
          <a:ln>
            <a:solidFill>
              <a:srgbClr val="009999"/>
            </a:solidFill>
          </a:ln>
        </p:spPr>
        <p:txBody>
          <a:bodyPr wrap="none" rtlCol="0">
            <a:spAutoFit/>
          </a:bodyPr>
          <a:lstStyle/>
          <a:p>
            <a:r>
              <a:rPr lang="ja-JP" altLang="en-US" sz="2800" b="1" dirty="0" smtClean="0">
                <a:solidFill>
                  <a:prstClr val="black"/>
                </a:solidFill>
              </a:rPr>
              <a:t>パンフなし</a:t>
            </a:r>
            <a:endParaRPr lang="ja-JP" altLang="en-US" sz="2800" b="1" dirty="0">
              <a:solidFill>
                <a:prstClr val="black"/>
              </a:solidFill>
            </a:endParaRPr>
          </a:p>
        </p:txBody>
      </p:sp>
      <p:sp>
        <p:nvSpPr>
          <p:cNvPr id="22" name="テキスト ボックス 21"/>
          <p:cNvSpPr txBox="1"/>
          <p:nvPr/>
        </p:nvSpPr>
        <p:spPr>
          <a:xfrm>
            <a:off x="5066063" y="1772629"/>
            <a:ext cx="1755609" cy="523220"/>
          </a:xfrm>
          <a:prstGeom prst="rect">
            <a:avLst/>
          </a:prstGeom>
          <a:solidFill>
            <a:schemeClr val="bg1"/>
          </a:solidFill>
          <a:ln>
            <a:solidFill>
              <a:srgbClr val="FF9900"/>
            </a:solidFill>
          </a:ln>
        </p:spPr>
        <p:txBody>
          <a:bodyPr wrap="none" rtlCol="0">
            <a:spAutoFit/>
          </a:bodyPr>
          <a:lstStyle/>
          <a:p>
            <a:r>
              <a:rPr lang="ja-JP" altLang="en-US" sz="2800" b="1" dirty="0">
                <a:solidFill>
                  <a:prstClr val="black"/>
                </a:solidFill>
              </a:rPr>
              <a:t>パンフ</a:t>
            </a:r>
            <a:r>
              <a:rPr lang="ja-JP" altLang="en-US" sz="2800" b="1" dirty="0" smtClean="0">
                <a:solidFill>
                  <a:prstClr val="black"/>
                </a:solidFill>
              </a:rPr>
              <a:t>あり</a:t>
            </a:r>
            <a:endParaRPr lang="ja-JP" altLang="en-US" sz="2800" b="1" dirty="0">
              <a:solidFill>
                <a:prstClr val="black"/>
              </a:solidFill>
            </a:endParaRPr>
          </a:p>
        </p:txBody>
      </p:sp>
      <p:sp>
        <p:nvSpPr>
          <p:cNvPr id="23" name="テキスト ボックス 22"/>
          <p:cNvSpPr txBox="1"/>
          <p:nvPr/>
        </p:nvSpPr>
        <p:spPr>
          <a:xfrm>
            <a:off x="1187624" y="3857894"/>
            <a:ext cx="6670147" cy="584776"/>
          </a:xfrm>
          <a:prstGeom prst="rect">
            <a:avLst/>
          </a:prstGeom>
          <a:solidFill>
            <a:schemeClr val="bg1">
              <a:lumMod val="95000"/>
            </a:schemeClr>
          </a:solidFill>
          <a:ln>
            <a:noFill/>
          </a:ln>
        </p:spPr>
        <p:txBody>
          <a:bodyPr wrap="square" rtlCol="0">
            <a:spAutoFit/>
          </a:bodyPr>
          <a:lstStyle/>
          <a:p>
            <a:pPr algn="ctr"/>
            <a:r>
              <a:rPr lang="ja-JP" altLang="en-US" sz="3200" b="1" dirty="0">
                <a:solidFill>
                  <a:prstClr val="black"/>
                </a:solidFill>
              </a:rPr>
              <a:t>ランダムに配布</a:t>
            </a:r>
          </a:p>
        </p:txBody>
      </p:sp>
      <p:sp>
        <p:nvSpPr>
          <p:cNvPr id="24" name="矢印: 下 48"/>
          <p:cNvSpPr/>
          <p:nvPr/>
        </p:nvSpPr>
        <p:spPr>
          <a:xfrm>
            <a:off x="3965272" y="4554971"/>
            <a:ext cx="720000" cy="40747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prstClr val="white"/>
              </a:solidFill>
            </a:endParaRPr>
          </a:p>
        </p:txBody>
      </p:sp>
      <p:sp>
        <p:nvSpPr>
          <p:cNvPr id="25" name="テキスト ボックス 24"/>
          <p:cNvSpPr txBox="1"/>
          <p:nvPr/>
        </p:nvSpPr>
        <p:spPr>
          <a:xfrm>
            <a:off x="4881519" y="4530403"/>
            <a:ext cx="697627" cy="400110"/>
          </a:xfrm>
          <a:prstGeom prst="rect">
            <a:avLst/>
          </a:prstGeom>
          <a:noFill/>
        </p:spPr>
        <p:txBody>
          <a:bodyPr wrap="none" rtlCol="0">
            <a:spAutoFit/>
          </a:bodyPr>
          <a:lstStyle/>
          <a:p>
            <a:pPr algn="ctr"/>
            <a:r>
              <a:rPr lang="ja-JP" altLang="en-US" sz="2000" dirty="0">
                <a:solidFill>
                  <a:prstClr val="black"/>
                </a:solidFill>
              </a:rPr>
              <a:t>集計</a:t>
            </a:r>
            <a:endParaRPr lang="en-US" altLang="ja-JP" sz="2000" dirty="0">
              <a:solidFill>
                <a:prstClr val="black"/>
              </a:solidFill>
            </a:endParaRPr>
          </a:p>
        </p:txBody>
      </p:sp>
      <p:sp>
        <p:nvSpPr>
          <p:cNvPr id="8" name="円/楕円 7"/>
          <p:cNvSpPr/>
          <p:nvPr/>
        </p:nvSpPr>
        <p:spPr>
          <a:xfrm>
            <a:off x="1309023" y="5243160"/>
            <a:ext cx="1800000" cy="1260000"/>
          </a:xfrm>
          <a:prstGeom prst="ellipse">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prstClr val="white"/>
                </a:solidFill>
              </a:rPr>
              <a:t>統制群</a:t>
            </a:r>
          </a:p>
        </p:txBody>
      </p:sp>
      <p:sp>
        <p:nvSpPr>
          <p:cNvPr id="26" name="円/楕円 25"/>
          <p:cNvSpPr/>
          <p:nvPr/>
        </p:nvSpPr>
        <p:spPr>
          <a:xfrm>
            <a:off x="5423252" y="4897824"/>
            <a:ext cx="2277908" cy="792088"/>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solidFill>
                  <a:prstClr val="white"/>
                </a:solidFill>
              </a:rPr>
              <a:t>罪悪感群</a:t>
            </a:r>
            <a:endParaRPr lang="ja-JP" altLang="en-US" sz="2800" dirty="0">
              <a:solidFill>
                <a:prstClr val="white"/>
              </a:solidFill>
            </a:endParaRPr>
          </a:p>
        </p:txBody>
      </p:sp>
      <p:sp>
        <p:nvSpPr>
          <p:cNvPr id="2" name="テキスト ボックス 1"/>
          <p:cNvSpPr txBox="1"/>
          <p:nvPr/>
        </p:nvSpPr>
        <p:spPr>
          <a:xfrm>
            <a:off x="4153801" y="2325309"/>
            <a:ext cx="1598955" cy="461665"/>
          </a:xfrm>
          <a:prstGeom prst="rect">
            <a:avLst/>
          </a:prstGeom>
          <a:noFill/>
        </p:spPr>
        <p:txBody>
          <a:bodyPr wrap="square" rtlCol="0">
            <a:spAutoFit/>
          </a:bodyPr>
          <a:lstStyle/>
          <a:p>
            <a:r>
              <a:rPr lang="ja-JP" altLang="en-US" sz="2400" dirty="0">
                <a:solidFill>
                  <a:prstClr val="black"/>
                </a:solidFill>
              </a:rPr>
              <a:t>①罪悪感</a:t>
            </a:r>
          </a:p>
        </p:txBody>
      </p:sp>
      <p:sp>
        <p:nvSpPr>
          <p:cNvPr id="3" name="テキスト ボックス 2"/>
          <p:cNvSpPr txBox="1"/>
          <p:nvPr/>
        </p:nvSpPr>
        <p:spPr>
          <a:xfrm>
            <a:off x="6103318" y="2339971"/>
            <a:ext cx="1754453" cy="461665"/>
          </a:xfrm>
          <a:prstGeom prst="rect">
            <a:avLst/>
          </a:prstGeom>
          <a:noFill/>
        </p:spPr>
        <p:txBody>
          <a:bodyPr wrap="square" rtlCol="0">
            <a:spAutoFit/>
          </a:bodyPr>
          <a:lstStyle/>
          <a:p>
            <a:r>
              <a:rPr lang="ja-JP" altLang="en-US" sz="2400" dirty="0">
                <a:solidFill>
                  <a:prstClr val="black"/>
                </a:solidFill>
              </a:rPr>
              <a:t>②まごころ</a:t>
            </a:r>
          </a:p>
        </p:txBody>
      </p:sp>
      <p:sp>
        <p:nvSpPr>
          <p:cNvPr id="30" name="円/楕円 25">
            <a:extLst>
              <a:ext uri="{FF2B5EF4-FFF2-40B4-BE49-F238E27FC236}">
                <a16:creationId xmlns:a16="http://schemas.microsoft.com/office/drawing/2014/main" xmlns="" id="{5320CFDA-8763-479B-A4B3-9C0E61ADCA66}"/>
              </a:ext>
            </a:extLst>
          </p:cNvPr>
          <p:cNvSpPr/>
          <p:nvPr/>
        </p:nvSpPr>
        <p:spPr>
          <a:xfrm>
            <a:off x="5423252" y="5888152"/>
            <a:ext cx="2277908" cy="792088"/>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800" dirty="0" smtClean="0">
              <a:solidFill>
                <a:prstClr val="white"/>
              </a:solidFill>
            </a:endParaRPr>
          </a:p>
        </p:txBody>
      </p:sp>
      <p:cxnSp>
        <p:nvCxnSpPr>
          <p:cNvPr id="7" name="直線コネクタ 6">
            <a:extLst>
              <a:ext uri="{FF2B5EF4-FFF2-40B4-BE49-F238E27FC236}">
                <a16:creationId xmlns:a16="http://schemas.microsoft.com/office/drawing/2014/main" xmlns="" id="{878DDA7B-706C-4CB1-AC74-719E678064BB}"/>
              </a:ext>
            </a:extLst>
          </p:cNvPr>
          <p:cNvCxnSpPr>
            <a:cxnSpLocks/>
            <a:stCxn id="8" idx="6"/>
            <a:endCxn id="26" idx="2"/>
          </p:cNvCxnSpPr>
          <p:nvPr/>
        </p:nvCxnSpPr>
        <p:spPr>
          <a:xfrm flipV="1">
            <a:off x="3109023" y="5293868"/>
            <a:ext cx="2314229" cy="579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xmlns="" id="{BE7C126D-533F-48BF-8CBA-341B7117AE13}"/>
              </a:ext>
            </a:extLst>
          </p:cNvPr>
          <p:cNvCxnSpPr>
            <a:stCxn id="8" idx="6"/>
            <a:endCxn id="30" idx="2"/>
          </p:cNvCxnSpPr>
          <p:nvPr/>
        </p:nvCxnSpPr>
        <p:spPr>
          <a:xfrm>
            <a:off x="3109023" y="5873160"/>
            <a:ext cx="2314229" cy="411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xmlns="" id="{36B9CFDC-FC22-495B-8BED-6D90D8241C3A}"/>
              </a:ext>
            </a:extLst>
          </p:cNvPr>
          <p:cNvCxnSpPr>
            <a:stCxn id="26" idx="4"/>
            <a:endCxn id="30" idx="0"/>
          </p:cNvCxnSpPr>
          <p:nvPr/>
        </p:nvCxnSpPr>
        <p:spPr>
          <a:xfrm>
            <a:off x="6562206" y="5689912"/>
            <a:ext cx="0" cy="198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xmlns="" id="{54D30966-775D-4B88-88D1-7C876C4AE27D}"/>
              </a:ext>
            </a:extLst>
          </p:cNvPr>
          <p:cNvSpPr txBox="1"/>
          <p:nvPr/>
        </p:nvSpPr>
        <p:spPr>
          <a:xfrm>
            <a:off x="3708647" y="5493903"/>
            <a:ext cx="1233251" cy="584775"/>
          </a:xfrm>
          <a:prstGeom prst="rect">
            <a:avLst/>
          </a:prstGeom>
          <a:solidFill>
            <a:schemeClr val="bg1">
              <a:lumMod val="95000"/>
            </a:schemeClr>
          </a:solidFill>
        </p:spPr>
        <p:txBody>
          <a:bodyPr wrap="square" rtlCol="0">
            <a:spAutoFit/>
          </a:bodyPr>
          <a:lstStyle/>
          <a:p>
            <a:pPr algn="ctr"/>
            <a:r>
              <a:rPr lang="ja-JP" altLang="en-US" sz="3200" dirty="0">
                <a:solidFill>
                  <a:prstClr val="black"/>
                </a:solidFill>
              </a:rPr>
              <a:t>比較</a:t>
            </a:r>
            <a:endParaRPr lang="en-US" altLang="ja-JP" sz="3200" dirty="0">
              <a:solidFill>
                <a:prstClr val="black"/>
              </a:solidFill>
            </a:endParaRPr>
          </a:p>
        </p:txBody>
      </p:sp>
      <p:grpSp>
        <p:nvGrpSpPr>
          <p:cNvPr id="5" name="グループ化 4"/>
          <p:cNvGrpSpPr/>
          <p:nvPr/>
        </p:nvGrpSpPr>
        <p:grpSpPr>
          <a:xfrm>
            <a:off x="4435742" y="2765751"/>
            <a:ext cx="1143404" cy="914400"/>
            <a:chOff x="4435742" y="2765751"/>
            <a:chExt cx="1143404" cy="914400"/>
          </a:xfrm>
        </p:grpSpPr>
        <p:pic>
          <p:nvPicPr>
            <p:cNvPr id="33" name="グラフィックス 10" descr="ドキュメント">
              <a:extLst>
                <a:ext uri="{FF2B5EF4-FFF2-40B4-BE49-F238E27FC236}">
                  <a16:creationId xmlns="" xmlns:a16="http://schemas.microsoft.com/office/drawing/2014/main" xmlns:lc="http://schemas.openxmlformats.org/drawingml/2006/lockedCanvas" id="{E70B449D-E305-4124-A4C3-E54AC77C84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9"/>
                </a:ext>
              </a:extLst>
            </a:blip>
            <a:stretch>
              <a:fillRect/>
            </a:stretch>
          </p:blipFill>
          <p:spPr>
            <a:xfrm>
              <a:off x="4435742" y="2765751"/>
              <a:ext cx="914400" cy="914400"/>
            </a:xfrm>
            <a:prstGeom prst="rect">
              <a:avLst/>
            </a:prstGeom>
          </p:spPr>
        </p:pic>
        <p:pic>
          <p:nvPicPr>
            <p:cNvPr id="35" name="グラフィックス 12" descr="クリップ">
              <a:extLst>
                <a:ext uri="{FF2B5EF4-FFF2-40B4-BE49-F238E27FC236}">
                  <a16:creationId xmlns="" xmlns:a16="http://schemas.microsoft.com/office/drawing/2014/main" xmlns:lc="http://schemas.openxmlformats.org/drawingml/2006/lockedCanvas" id="{E49AE299-3D33-4A94-8E08-5AD4A994F74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2"/>
                </a:ext>
              </a:extLst>
            </a:blip>
            <a:stretch>
              <a:fillRect/>
            </a:stretch>
          </p:blipFill>
          <p:spPr>
            <a:xfrm>
              <a:off x="5094249" y="2797685"/>
              <a:ext cx="484897" cy="484897"/>
            </a:xfrm>
            <a:prstGeom prst="rect">
              <a:avLst/>
            </a:prstGeom>
          </p:spPr>
        </p:pic>
      </p:grpSp>
      <p:sp>
        <p:nvSpPr>
          <p:cNvPr id="14" name="テキスト ボックス 13"/>
          <p:cNvSpPr txBox="1"/>
          <p:nvPr/>
        </p:nvSpPr>
        <p:spPr>
          <a:xfrm>
            <a:off x="5674783" y="6015176"/>
            <a:ext cx="1774845" cy="523220"/>
          </a:xfrm>
          <a:prstGeom prst="rect">
            <a:avLst/>
          </a:prstGeom>
          <a:noFill/>
        </p:spPr>
        <p:txBody>
          <a:bodyPr wrap="none" rtlCol="0">
            <a:spAutoFit/>
          </a:bodyPr>
          <a:lstStyle/>
          <a:p>
            <a:r>
              <a:rPr lang="ja-JP" altLang="en-US" sz="2800" dirty="0" smtClean="0">
                <a:solidFill>
                  <a:prstClr val="white"/>
                </a:solidFill>
              </a:rPr>
              <a:t>まごころ群</a:t>
            </a:r>
            <a:endParaRPr lang="ja-JP" altLang="en-US" sz="2800" dirty="0">
              <a:solidFill>
                <a:prstClr val="white"/>
              </a:solidFill>
            </a:endParaRPr>
          </a:p>
        </p:txBody>
      </p:sp>
      <p:pic>
        <p:nvPicPr>
          <p:cNvPr id="37" name="グラフィックス 10" descr="ドキュメント">
            <a:extLst>
              <a:ext uri="{FF2B5EF4-FFF2-40B4-BE49-F238E27FC236}">
                <a16:creationId xmlns="" xmlns:a16="http://schemas.microsoft.com/office/drawing/2014/main" xmlns:lc="http://schemas.openxmlformats.org/drawingml/2006/lockedCanvas" id="{E70B449D-E305-4124-A4C3-E54AC77C84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9"/>
              </a:ext>
            </a:extLst>
          </a:blip>
          <a:stretch>
            <a:fillRect/>
          </a:stretch>
        </p:blipFill>
        <p:spPr>
          <a:xfrm>
            <a:off x="1980606" y="2786974"/>
            <a:ext cx="914400" cy="914400"/>
          </a:xfrm>
          <a:prstGeom prst="rect">
            <a:avLst/>
          </a:prstGeom>
        </p:spPr>
      </p:pic>
      <p:grpSp>
        <p:nvGrpSpPr>
          <p:cNvPr id="39" name="グループ化 38"/>
          <p:cNvGrpSpPr/>
          <p:nvPr/>
        </p:nvGrpSpPr>
        <p:grpSpPr>
          <a:xfrm>
            <a:off x="6408842" y="2803168"/>
            <a:ext cx="1143404" cy="914400"/>
            <a:chOff x="4435742" y="2765751"/>
            <a:chExt cx="1143404" cy="914400"/>
          </a:xfrm>
        </p:grpSpPr>
        <p:pic>
          <p:nvPicPr>
            <p:cNvPr id="40" name="グラフィックス 10" descr="ドキュメント">
              <a:extLst>
                <a:ext uri="{FF2B5EF4-FFF2-40B4-BE49-F238E27FC236}">
                  <a16:creationId xmlns="" xmlns:a16="http://schemas.microsoft.com/office/drawing/2014/main" xmlns:lc="http://schemas.openxmlformats.org/drawingml/2006/lockedCanvas" id="{E70B449D-E305-4124-A4C3-E54AC77C84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9"/>
                </a:ext>
              </a:extLst>
            </a:blip>
            <a:stretch>
              <a:fillRect/>
            </a:stretch>
          </p:blipFill>
          <p:spPr>
            <a:xfrm>
              <a:off x="4435742" y="2765751"/>
              <a:ext cx="914400" cy="914400"/>
            </a:xfrm>
            <a:prstGeom prst="rect">
              <a:avLst/>
            </a:prstGeom>
          </p:spPr>
        </p:pic>
        <p:pic>
          <p:nvPicPr>
            <p:cNvPr id="41" name="グラフィックス 12" descr="クリップ">
              <a:extLst>
                <a:ext uri="{FF2B5EF4-FFF2-40B4-BE49-F238E27FC236}">
                  <a16:creationId xmlns="" xmlns:a16="http://schemas.microsoft.com/office/drawing/2014/main" xmlns:lc="http://schemas.openxmlformats.org/drawingml/2006/lockedCanvas" id="{E49AE299-3D33-4A94-8E08-5AD4A994F74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2"/>
                </a:ext>
              </a:extLst>
            </a:blip>
            <a:stretch>
              <a:fillRect/>
            </a:stretch>
          </p:blipFill>
          <p:spPr>
            <a:xfrm>
              <a:off x="5094249" y="2797685"/>
              <a:ext cx="484897" cy="484897"/>
            </a:xfrm>
            <a:prstGeom prst="rect">
              <a:avLst/>
            </a:prstGeom>
          </p:spPr>
        </p:pic>
      </p:grpSp>
    </p:spTree>
    <p:extLst>
      <p:ext uri="{BB962C8B-B14F-4D97-AF65-F5344CB8AC3E}">
        <p14:creationId xmlns:p14="http://schemas.microsoft.com/office/powerpoint/2010/main" val="1649201466"/>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37"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out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21" grpId="0" animBg="1"/>
      <p:bldP spid="22" grpId="0" animBg="1"/>
      <p:bldP spid="23" grpId="0" animBg="1"/>
      <p:bldP spid="24" grpId="0" animBg="1"/>
      <p:bldP spid="25" grpId="0"/>
      <p:bldP spid="8" grpId="0" animBg="1"/>
      <p:bldP spid="26" grpId="0" animBg="1"/>
      <p:bldP spid="2" grpId="0"/>
      <p:bldP spid="3" grpId="0"/>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実験</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553200" y="6399096"/>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37</a:t>
            </a:fld>
            <a:endParaRPr lang="en-US" altLang="ja-JP"/>
          </a:p>
        </p:txBody>
      </p:sp>
      <p:grpSp>
        <p:nvGrpSpPr>
          <p:cNvPr id="6" name="グループ化 5"/>
          <p:cNvGrpSpPr/>
          <p:nvPr/>
        </p:nvGrpSpPr>
        <p:grpSpPr>
          <a:xfrm>
            <a:off x="372506" y="1392445"/>
            <a:ext cx="8643044" cy="1200329"/>
            <a:chOff x="372506" y="1392445"/>
            <a:chExt cx="8643044" cy="1200329"/>
          </a:xfrm>
        </p:grpSpPr>
        <p:sp>
          <p:nvSpPr>
            <p:cNvPr id="11" name="正方形/長方形 10"/>
            <p:cNvSpPr/>
            <p:nvPr/>
          </p:nvSpPr>
          <p:spPr>
            <a:xfrm>
              <a:off x="372506" y="1474144"/>
              <a:ext cx="959135" cy="52322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ja-JP" altLang="en-US" sz="2800" b="1" dirty="0">
                  <a:solidFill>
                    <a:prstClr val="black"/>
                  </a:solidFill>
                </a:rPr>
                <a:t>目的　　</a:t>
              </a:r>
              <a:r>
                <a:rPr lang="en-US" altLang="ja-JP" sz="2800" b="1" dirty="0">
                  <a:solidFill>
                    <a:prstClr val="black"/>
                  </a:solidFill>
                </a:rPr>
                <a:t> </a:t>
              </a:r>
            </a:p>
          </p:txBody>
        </p:sp>
        <p:sp>
          <p:nvSpPr>
            <p:cNvPr id="12" name="正方形/長方形 11"/>
            <p:cNvSpPr/>
            <p:nvPr/>
          </p:nvSpPr>
          <p:spPr>
            <a:xfrm>
              <a:off x="1402074" y="1392445"/>
              <a:ext cx="7613476" cy="1200329"/>
            </a:xfrm>
            <a:prstGeom prst="rect">
              <a:avLst/>
            </a:prstGeom>
          </p:spPr>
          <p:txBody>
            <a:bodyPr wrap="square">
              <a:spAutoFit/>
            </a:bodyPr>
            <a:lstStyle/>
            <a:p>
              <a:r>
                <a:rPr lang="ja-JP" altLang="en-US" sz="2400" dirty="0" smtClean="0">
                  <a:solidFill>
                    <a:prstClr val="black"/>
                  </a:solidFill>
                </a:rPr>
                <a:t>・再配達</a:t>
              </a:r>
              <a:r>
                <a:rPr lang="ja-JP" altLang="en-US" sz="2400" dirty="0">
                  <a:solidFill>
                    <a:prstClr val="black"/>
                  </a:solidFill>
                </a:rPr>
                <a:t>サービスを利用することへ</a:t>
              </a:r>
              <a:r>
                <a:rPr lang="ja-JP" altLang="en-US" sz="2400" dirty="0" smtClean="0">
                  <a:solidFill>
                    <a:prstClr val="black"/>
                  </a:solidFill>
                </a:rPr>
                <a:t>の意識</a:t>
              </a:r>
              <a:r>
                <a:rPr lang="ja-JP" altLang="en-US" sz="2400" dirty="0">
                  <a:solidFill>
                    <a:prstClr val="black"/>
                  </a:solidFill>
                </a:rPr>
                <a:t>調査</a:t>
              </a:r>
              <a:endParaRPr lang="en-US" altLang="ja-JP" sz="2400" dirty="0">
                <a:solidFill>
                  <a:prstClr val="black"/>
                </a:solidFill>
              </a:endParaRPr>
            </a:p>
            <a:p>
              <a:r>
                <a:rPr lang="ja-JP" altLang="en-US" sz="2400" dirty="0" smtClean="0">
                  <a:solidFill>
                    <a:prstClr val="black"/>
                  </a:solidFill>
                </a:rPr>
                <a:t>・サービス</a:t>
              </a:r>
              <a:r>
                <a:rPr lang="ja-JP" altLang="en-US" sz="2400" dirty="0">
                  <a:solidFill>
                    <a:prstClr val="black"/>
                  </a:solidFill>
                </a:rPr>
                <a:t>の利用意欲調査</a:t>
              </a:r>
              <a:endParaRPr lang="en-US" altLang="ja-JP" sz="2400" dirty="0">
                <a:solidFill>
                  <a:prstClr val="black"/>
                </a:solidFill>
              </a:endParaRPr>
            </a:p>
            <a:p>
              <a:r>
                <a:rPr lang="ja-JP" altLang="en-US" sz="2400" b="1" dirty="0" smtClean="0">
                  <a:solidFill>
                    <a:prstClr val="black"/>
                  </a:solidFill>
                </a:rPr>
                <a:t>・ヤマト</a:t>
              </a:r>
              <a:r>
                <a:rPr lang="ja-JP" altLang="en-US" sz="2400" dirty="0">
                  <a:solidFill>
                    <a:prstClr val="black"/>
                  </a:solidFill>
                </a:rPr>
                <a:t>運輸が必要とする情報調査</a:t>
              </a:r>
              <a:endParaRPr lang="en-US" altLang="ja-JP" sz="2400" b="1" dirty="0">
                <a:solidFill>
                  <a:prstClr val="black"/>
                </a:solidFill>
              </a:endParaRPr>
            </a:p>
          </p:txBody>
        </p:sp>
      </p:grpSp>
      <p:grpSp>
        <p:nvGrpSpPr>
          <p:cNvPr id="9" name="グループ化 8"/>
          <p:cNvGrpSpPr/>
          <p:nvPr/>
        </p:nvGrpSpPr>
        <p:grpSpPr>
          <a:xfrm>
            <a:off x="372506" y="3771037"/>
            <a:ext cx="8501361" cy="525506"/>
            <a:chOff x="372507" y="3718712"/>
            <a:chExt cx="8501361" cy="525506"/>
          </a:xfrm>
        </p:grpSpPr>
        <p:sp>
          <p:nvSpPr>
            <p:cNvPr id="8" name="テキスト ボックス 7"/>
            <p:cNvSpPr txBox="1"/>
            <p:nvPr/>
          </p:nvSpPr>
          <p:spPr>
            <a:xfrm>
              <a:off x="1400781" y="3718712"/>
              <a:ext cx="7473087" cy="461665"/>
            </a:xfrm>
            <a:prstGeom prst="rect">
              <a:avLst/>
            </a:prstGeom>
            <a:noFill/>
          </p:spPr>
          <p:txBody>
            <a:bodyPr wrap="square" rtlCol="0">
              <a:spAutoFit/>
            </a:bodyPr>
            <a:lstStyle/>
            <a:p>
              <a:r>
                <a:rPr lang="ja-JP" altLang="en-US" sz="2400" dirty="0" smtClean="0">
                  <a:solidFill>
                    <a:prstClr val="black"/>
                  </a:solidFill>
                </a:rPr>
                <a:t>筑波</a:t>
              </a:r>
              <a:r>
                <a:rPr lang="ja-JP" altLang="en-US" sz="2400" dirty="0">
                  <a:solidFill>
                    <a:prstClr val="black"/>
                  </a:solidFill>
                </a:rPr>
                <a:t>大学の学群生、大学院生　</a:t>
              </a:r>
              <a:r>
                <a:rPr lang="en-US" altLang="ja-JP" sz="2400" dirty="0">
                  <a:solidFill>
                    <a:prstClr val="black"/>
                  </a:solidFill>
                </a:rPr>
                <a:t>261</a:t>
              </a:r>
              <a:r>
                <a:rPr lang="ja-JP" altLang="en-US" sz="2400" dirty="0" smtClean="0">
                  <a:solidFill>
                    <a:prstClr val="black"/>
                  </a:solidFill>
                </a:rPr>
                <a:t>人</a:t>
              </a:r>
              <a:endParaRPr lang="en-US" altLang="ja-JP" sz="2400" dirty="0" smtClean="0">
                <a:solidFill>
                  <a:prstClr val="black"/>
                </a:solidFill>
              </a:endParaRPr>
            </a:p>
          </p:txBody>
        </p:sp>
        <p:sp>
          <p:nvSpPr>
            <p:cNvPr id="30" name="正方形/長方形 29"/>
            <p:cNvSpPr/>
            <p:nvPr/>
          </p:nvSpPr>
          <p:spPr>
            <a:xfrm>
              <a:off x="372507" y="3720998"/>
              <a:ext cx="959134" cy="52322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ja-JP" altLang="en-US" sz="2800" b="1" dirty="0" smtClean="0">
                  <a:solidFill>
                    <a:prstClr val="black"/>
                  </a:solidFill>
                </a:rPr>
                <a:t>対象</a:t>
              </a:r>
              <a:r>
                <a:rPr lang="ja-JP" altLang="en-US" sz="2800" b="1" dirty="0">
                  <a:solidFill>
                    <a:prstClr val="black"/>
                  </a:solidFill>
                </a:rPr>
                <a:t>　　</a:t>
              </a:r>
              <a:r>
                <a:rPr lang="en-US" altLang="ja-JP" sz="2800" b="1" dirty="0">
                  <a:solidFill>
                    <a:prstClr val="black"/>
                  </a:solidFill>
                </a:rPr>
                <a:t> </a:t>
              </a:r>
            </a:p>
          </p:txBody>
        </p:sp>
      </p:grpSp>
      <p:grpSp>
        <p:nvGrpSpPr>
          <p:cNvPr id="7" name="グループ化 6"/>
          <p:cNvGrpSpPr/>
          <p:nvPr/>
        </p:nvGrpSpPr>
        <p:grpSpPr>
          <a:xfrm>
            <a:off x="372506" y="2924944"/>
            <a:ext cx="4285984" cy="533252"/>
            <a:chOff x="372506" y="2833772"/>
            <a:chExt cx="4285984" cy="533252"/>
          </a:xfrm>
        </p:grpSpPr>
        <p:sp>
          <p:nvSpPr>
            <p:cNvPr id="17" name="テキスト ボックス 16"/>
            <p:cNvSpPr txBox="1"/>
            <p:nvPr/>
          </p:nvSpPr>
          <p:spPr>
            <a:xfrm>
              <a:off x="1402074" y="2843804"/>
              <a:ext cx="3256416" cy="523220"/>
            </a:xfrm>
            <a:prstGeom prst="rect">
              <a:avLst/>
            </a:prstGeom>
            <a:noFill/>
          </p:spPr>
          <p:txBody>
            <a:bodyPr wrap="square" rtlCol="0">
              <a:spAutoFit/>
            </a:bodyPr>
            <a:lstStyle/>
            <a:p>
              <a:r>
                <a:rPr lang="en-US" altLang="ja-JP" sz="2800" dirty="0" smtClean="0">
                  <a:solidFill>
                    <a:prstClr val="black"/>
                  </a:solidFill>
                </a:rPr>
                <a:t>2017/06/09</a:t>
              </a:r>
              <a:r>
                <a:rPr lang="ja-JP" altLang="en-US" sz="2800" dirty="0">
                  <a:solidFill>
                    <a:prstClr val="black"/>
                  </a:solidFill>
                </a:rPr>
                <a:t>～</a:t>
              </a:r>
              <a:r>
                <a:rPr lang="en-US" altLang="ja-JP" sz="2800" dirty="0">
                  <a:solidFill>
                    <a:prstClr val="black"/>
                  </a:solidFill>
                </a:rPr>
                <a:t>06/12</a:t>
              </a:r>
              <a:endParaRPr lang="ja-JP" altLang="en-US" sz="2800" dirty="0">
                <a:solidFill>
                  <a:prstClr val="black"/>
                </a:solidFill>
              </a:endParaRPr>
            </a:p>
          </p:txBody>
        </p:sp>
        <p:sp>
          <p:nvSpPr>
            <p:cNvPr id="31" name="正方形/長方形 30"/>
            <p:cNvSpPr/>
            <p:nvPr/>
          </p:nvSpPr>
          <p:spPr>
            <a:xfrm>
              <a:off x="372506" y="2833772"/>
              <a:ext cx="959135" cy="52322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ja-JP" altLang="en-US" sz="2800" b="1" dirty="0">
                  <a:solidFill>
                    <a:prstClr val="black"/>
                  </a:solidFill>
                </a:rPr>
                <a:t>日程　　</a:t>
              </a:r>
              <a:r>
                <a:rPr lang="en-US" altLang="ja-JP" sz="2800" b="1" dirty="0">
                  <a:solidFill>
                    <a:prstClr val="black"/>
                  </a:solidFill>
                </a:rPr>
                <a:t> </a:t>
              </a:r>
            </a:p>
          </p:txBody>
        </p:sp>
      </p:grpSp>
      <p:grpSp>
        <p:nvGrpSpPr>
          <p:cNvPr id="10" name="グループ化 9"/>
          <p:cNvGrpSpPr/>
          <p:nvPr/>
        </p:nvGrpSpPr>
        <p:grpSpPr>
          <a:xfrm>
            <a:off x="46122" y="4398056"/>
            <a:ext cx="9048465" cy="2384913"/>
            <a:chOff x="46122" y="4396800"/>
            <a:chExt cx="9048465" cy="2384913"/>
          </a:xfrm>
        </p:grpSpPr>
        <p:sp>
          <p:nvSpPr>
            <p:cNvPr id="23" name="テキスト ボックス 22"/>
            <p:cNvSpPr txBox="1"/>
            <p:nvPr/>
          </p:nvSpPr>
          <p:spPr>
            <a:xfrm>
              <a:off x="7271264" y="6381603"/>
              <a:ext cx="838691" cy="400110"/>
            </a:xfrm>
            <a:prstGeom prst="rect">
              <a:avLst/>
            </a:prstGeom>
            <a:noFill/>
          </p:spPr>
          <p:txBody>
            <a:bodyPr wrap="none" rtlCol="0">
              <a:spAutoFit/>
            </a:bodyPr>
            <a:lstStyle/>
            <a:p>
              <a:r>
                <a:rPr lang="en-US" altLang="ja-JP" sz="2000" dirty="0">
                  <a:solidFill>
                    <a:prstClr val="black"/>
                  </a:solidFill>
                  <a:latin typeface="Times New Roman" panose="02020603050405020304" pitchFamily="18" charset="0"/>
                  <a:cs typeface="Times New Roman" panose="02020603050405020304" pitchFamily="18" charset="0"/>
                </a:rPr>
                <a:t>n=261</a:t>
              </a:r>
              <a:endParaRPr lang="ja-JP" altLang="en-US" sz="2000" dirty="0">
                <a:solidFill>
                  <a:prstClr val="black"/>
                </a:solidFill>
                <a:latin typeface="Times New Roman" panose="02020603050405020304" pitchFamily="18" charset="0"/>
                <a:cs typeface="Times New Roman" panose="02020603050405020304" pitchFamily="18" charset="0"/>
              </a:endParaRPr>
            </a:p>
          </p:txBody>
        </p:sp>
        <p:grpSp>
          <p:nvGrpSpPr>
            <p:cNvPr id="2" name="グループ化 1"/>
            <p:cNvGrpSpPr/>
            <p:nvPr/>
          </p:nvGrpSpPr>
          <p:grpSpPr>
            <a:xfrm>
              <a:off x="333532" y="4396800"/>
              <a:ext cx="8761055" cy="2173588"/>
              <a:chOff x="888993" y="4581128"/>
              <a:chExt cx="8761055" cy="2818567"/>
            </a:xfrm>
          </p:grpSpPr>
          <p:graphicFrame>
            <p:nvGraphicFramePr>
              <p:cNvPr id="19" name="グラフ 18"/>
              <p:cNvGraphicFramePr>
                <a:graphicFrameLocks/>
              </p:cNvGraphicFramePr>
              <p:nvPr>
                <p:extLst/>
              </p:nvPr>
            </p:nvGraphicFramePr>
            <p:xfrm>
              <a:off x="888993" y="4581128"/>
              <a:ext cx="8252925" cy="2818567"/>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3244147" y="5847281"/>
                <a:ext cx="1707520" cy="598657"/>
              </a:xfrm>
              <a:prstGeom prst="rect">
                <a:avLst/>
              </a:prstGeom>
              <a:noFill/>
            </p:spPr>
            <p:txBody>
              <a:bodyPr wrap="none" rtlCol="0">
                <a:spAutoFit/>
              </a:bodyPr>
              <a:lstStyle/>
              <a:p>
                <a:pPr algn="ctr"/>
                <a:r>
                  <a:rPr lang="ja-JP" altLang="en-US" sz="2400" dirty="0" smtClean="0">
                    <a:solidFill>
                      <a:prstClr val="black"/>
                    </a:solidFill>
                  </a:rPr>
                  <a:t>はい：</a:t>
                </a:r>
                <a:r>
                  <a:rPr lang="en-US" altLang="ja-JP" sz="2400" dirty="0" smtClean="0">
                    <a:solidFill>
                      <a:prstClr val="black"/>
                    </a:solidFill>
                    <a:latin typeface="Times New Roman" panose="02020603050405020304" pitchFamily="18" charset="0"/>
                    <a:cs typeface="Times New Roman" panose="02020603050405020304" pitchFamily="18" charset="0"/>
                  </a:rPr>
                  <a:t>207</a:t>
                </a:r>
                <a:r>
                  <a:rPr lang="ja-JP" altLang="en-US" sz="2400" dirty="0">
                    <a:solidFill>
                      <a:prstClr val="black"/>
                    </a:solidFill>
                  </a:rPr>
                  <a:t>人</a:t>
                </a:r>
              </a:p>
            </p:txBody>
          </p:sp>
          <p:sp>
            <p:nvSpPr>
              <p:cNvPr id="25" name="テキスト ボックス 24"/>
              <p:cNvSpPr txBox="1"/>
              <p:nvPr/>
            </p:nvSpPr>
            <p:spPr>
              <a:xfrm>
                <a:off x="7323537" y="5847281"/>
                <a:ext cx="1540806" cy="518837"/>
              </a:xfrm>
              <a:prstGeom prst="rect">
                <a:avLst/>
              </a:prstGeom>
              <a:noFill/>
            </p:spPr>
            <p:txBody>
              <a:bodyPr wrap="none" rtlCol="0">
                <a:spAutoFit/>
              </a:bodyPr>
              <a:lstStyle/>
              <a:p>
                <a:pPr algn="ctr"/>
                <a:r>
                  <a:rPr lang="ja-JP" altLang="en-US" sz="2000" dirty="0" smtClean="0">
                    <a:solidFill>
                      <a:prstClr val="black"/>
                    </a:solidFill>
                  </a:rPr>
                  <a:t>いいえ</a:t>
                </a:r>
                <a:r>
                  <a:rPr lang="ja-JP" altLang="en-US" sz="2000" dirty="0">
                    <a:solidFill>
                      <a:prstClr val="black"/>
                    </a:solidFill>
                  </a:rPr>
                  <a:t>：</a:t>
                </a:r>
                <a:r>
                  <a:rPr lang="en-US" altLang="ja-JP" sz="2000" dirty="0" smtClean="0">
                    <a:solidFill>
                      <a:prstClr val="black"/>
                    </a:solidFill>
                    <a:latin typeface="Times New Roman" panose="02020603050405020304" pitchFamily="18" charset="0"/>
                    <a:cs typeface="Times New Roman" panose="02020603050405020304" pitchFamily="18" charset="0"/>
                  </a:rPr>
                  <a:t>52</a:t>
                </a:r>
                <a:r>
                  <a:rPr lang="ja-JP" altLang="en-US" sz="2000" dirty="0">
                    <a:solidFill>
                      <a:prstClr val="black"/>
                    </a:solidFill>
                  </a:rPr>
                  <a:t>人</a:t>
                </a:r>
                <a:endParaRPr lang="en-US" altLang="ja-JP" sz="2000" dirty="0">
                  <a:solidFill>
                    <a:prstClr val="black"/>
                  </a:solidFill>
                </a:endParaRPr>
              </a:p>
            </p:txBody>
          </p:sp>
          <p:sp>
            <p:nvSpPr>
              <p:cNvPr id="26" name="テキスト ボックス 25"/>
              <p:cNvSpPr txBox="1"/>
              <p:nvPr/>
            </p:nvSpPr>
            <p:spPr>
              <a:xfrm>
                <a:off x="8695941" y="5380404"/>
                <a:ext cx="954107" cy="707886"/>
              </a:xfrm>
              <a:prstGeom prst="rect">
                <a:avLst/>
              </a:prstGeom>
              <a:noFill/>
            </p:spPr>
            <p:txBody>
              <a:bodyPr wrap="none" rtlCol="0">
                <a:spAutoFit/>
              </a:bodyPr>
              <a:lstStyle/>
              <a:p>
                <a:pPr algn="ctr"/>
                <a:r>
                  <a:rPr lang="ja-JP" altLang="en-US" sz="2000" dirty="0">
                    <a:solidFill>
                      <a:prstClr val="black"/>
                    </a:solidFill>
                  </a:rPr>
                  <a:t>無回答</a:t>
                </a:r>
                <a:endParaRPr lang="en-US" altLang="ja-JP" sz="2000" dirty="0">
                  <a:solidFill>
                    <a:prstClr val="black"/>
                  </a:solidFill>
                </a:endParaRPr>
              </a:p>
              <a:p>
                <a:pPr algn="ctr"/>
                <a:r>
                  <a:rPr lang="ja-JP" altLang="ja-JP" sz="2000" dirty="0">
                    <a:solidFill>
                      <a:prstClr val="black"/>
                    </a:solidFill>
                    <a:latin typeface="Times New Roman" panose="02020603050405020304" pitchFamily="18" charset="0"/>
                    <a:cs typeface="Times New Roman" panose="02020603050405020304" pitchFamily="18" charset="0"/>
                  </a:rPr>
                  <a:t>2</a:t>
                </a:r>
                <a:r>
                  <a:rPr lang="ja-JP" altLang="en-US" sz="2000" dirty="0">
                    <a:solidFill>
                      <a:prstClr val="black"/>
                    </a:solidFill>
                  </a:rPr>
                  <a:t>人</a:t>
                </a:r>
              </a:p>
            </p:txBody>
          </p:sp>
        </p:grpSp>
        <p:sp>
          <p:nvSpPr>
            <p:cNvPr id="5" name="テキスト ボックス 4"/>
            <p:cNvSpPr txBox="1"/>
            <p:nvPr/>
          </p:nvSpPr>
          <p:spPr>
            <a:xfrm>
              <a:off x="46122" y="4531183"/>
              <a:ext cx="3584636" cy="400110"/>
            </a:xfrm>
            <a:prstGeom prst="rect">
              <a:avLst/>
            </a:prstGeom>
            <a:solidFill>
              <a:schemeClr val="bg1"/>
            </a:solidFill>
          </p:spPr>
          <p:txBody>
            <a:bodyPr wrap="none" rtlCol="0">
              <a:spAutoFit/>
            </a:bodyPr>
            <a:lstStyle/>
            <a:p>
              <a:r>
                <a:rPr lang="en-US" altLang="ja-JP" sz="2000" dirty="0" smtClean="0">
                  <a:solidFill>
                    <a:prstClr val="black"/>
                  </a:solidFill>
                </a:rPr>
                <a:t>Q</a:t>
              </a:r>
              <a:r>
                <a:rPr lang="en-US" altLang="ja-JP" sz="2000" dirty="0">
                  <a:solidFill>
                    <a:prstClr val="black"/>
                  </a:solidFill>
                </a:rPr>
                <a:t>.</a:t>
              </a:r>
              <a:r>
                <a:rPr lang="ja-JP" altLang="en-US" sz="2000" dirty="0" smtClean="0">
                  <a:solidFill>
                    <a:prstClr val="black"/>
                  </a:solidFill>
                </a:rPr>
                <a:t>あなたは一人暮らしですか？</a:t>
              </a:r>
              <a:endParaRPr lang="ja-JP" altLang="en-US" sz="2000" dirty="0">
                <a:solidFill>
                  <a:prstClr val="black"/>
                </a:solidFill>
              </a:endParaRPr>
            </a:p>
          </p:txBody>
        </p:sp>
        <p:cxnSp>
          <p:nvCxnSpPr>
            <p:cNvPr id="290840" name="直線コネクタ 290839"/>
            <p:cNvCxnSpPr/>
            <p:nvPr/>
          </p:nvCxnSpPr>
          <p:spPr>
            <a:xfrm>
              <a:off x="8617533" y="5661248"/>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842" name="直線コネクタ 290841"/>
            <p:cNvCxnSpPr/>
            <p:nvPr/>
          </p:nvCxnSpPr>
          <p:spPr>
            <a:xfrm flipH="1">
              <a:off x="8308882" y="5733256"/>
              <a:ext cx="3086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グループ化 3"/>
          <p:cNvGrpSpPr/>
          <p:nvPr/>
        </p:nvGrpSpPr>
        <p:grpSpPr>
          <a:xfrm>
            <a:off x="509410" y="5825157"/>
            <a:ext cx="6232068" cy="844203"/>
            <a:chOff x="509410" y="5825157"/>
            <a:chExt cx="6232068" cy="844203"/>
          </a:xfrm>
        </p:grpSpPr>
        <p:grpSp>
          <p:nvGrpSpPr>
            <p:cNvPr id="290831" name="グループ化 290830"/>
            <p:cNvGrpSpPr/>
            <p:nvPr/>
          </p:nvGrpSpPr>
          <p:grpSpPr>
            <a:xfrm>
              <a:off x="509410" y="5825157"/>
              <a:ext cx="1995320" cy="315152"/>
              <a:chOff x="1352935" y="6473229"/>
              <a:chExt cx="1607206" cy="556171"/>
            </a:xfrm>
          </p:grpSpPr>
          <p:cxnSp>
            <p:nvCxnSpPr>
              <p:cNvPr id="290826" name="直線コネクタ 290825"/>
              <p:cNvCxnSpPr/>
              <p:nvPr/>
            </p:nvCxnSpPr>
            <p:spPr>
              <a:xfrm>
                <a:off x="1352935" y="6473229"/>
                <a:ext cx="0" cy="556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0828" name="直線コネクタ 290827"/>
              <p:cNvCxnSpPr/>
              <p:nvPr/>
            </p:nvCxnSpPr>
            <p:spPr>
              <a:xfrm>
                <a:off x="1352935" y="7029400"/>
                <a:ext cx="1607206"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960141" y="6473229"/>
                <a:ext cx="0" cy="556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p:cNvGrpSpPr/>
            <p:nvPr/>
          </p:nvGrpSpPr>
          <p:grpSpPr>
            <a:xfrm>
              <a:off x="4755395" y="5825157"/>
              <a:ext cx="1986083" cy="315152"/>
              <a:chOff x="1352935" y="6473229"/>
              <a:chExt cx="1607206" cy="556171"/>
            </a:xfrm>
          </p:grpSpPr>
          <p:cxnSp>
            <p:nvCxnSpPr>
              <p:cNvPr id="76" name="直線コネクタ 75"/>
              <p:cNvCxnSpPr/>
              <p:nvPr/>
            </p:nvCxnSpPr>
            <p:spPr>
              <a:xfrm>
                <a:off x="1352935" y="6473229"/>
                <a:ext cx="0" cy="556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1352935" y="7029400"/>
                <a:ext cx="1607206"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2960141" y="6473229"/>
                <a:ext cx="0" cy="556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9" name="グループ化 78"/>
            <p:cNvGrpSpPr/>
            <p:nvPr/>
          </p:nvGrpSpPr>
          <p:grpSpPr>
            <a:xfrm>
              <a:off x="2504730" y="5825157"/>
              <a:ext cx="2250666" cy="315152"/>
              <a:chOff x="1352935" y="6473229"/>
              <a:chExt cx="1607206" cy="556171"/>
            </a:xfrm>
          </p:grpSpPr>
          <p:cxnSp>
            <p:nvCxnSpPr>
              <p:cNvPr id="80" name="直線コネクタ 79"/>
              <p:cNvCxnSpPr/>
              <p:nvPr/>
            </p:nvCxnSpPr>
            <p:spPr>
              <a:xfrm>
                <a:off x="1352935" y="6473229"/>
                <a:ext cx="0" cy="556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1352935" y="7029400"/>
                <a:ext cx="1607206"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960141" y="6473229"/>
                <a:ext cx="0" cy="55617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90834" name="テキスト ボックス 290833"/>
            <p:cNvSpPr txBox="1"/>
            <p:nvPr/>
          </p:nvSpPr>
          <p:spPr>
            <a:xfrm>
              <a:off x="1063870" y="5941405"/>
              <a:ext cx="877163" cy="369332"/>
            </a:xfrm>
            <a:prstGeom prst="rect">
              <a:avLst/>
            </a:prstGeom>
            <a:solidFill>
              <a:schemeClr val="bg1">
                <a:lumMod val="65000"/>
              </a:schemeClr>
            </a:solidFill>
          </p:spPr>
          <p:txBody>
            <a:bodyPr wrap="none" rtlCol="0">
              <a:spAutoFit/>
            </a:bodyPr>
            <a:lstStyle/>
            <a:p>
              <a:r>
                <a:rPr lang="ja-JP" altLang="en-US" dirty="0" smtClean="0">
                  <a:solidFill>
                    <a:prstClr val="white"/>
                  </a:solidFill>
                </a:rPr>
                <a:t>統制群</a:t>
              </a:r>
              <a:endParaRPr lang="ja-JP" altLang="en-US" dirty="0">
                <a:solidFill>
                  <a:prstClr val="white"/>
                </a:solidFill>
              </a:endParaRPr>
            </a:p>
          </p:txBody>
        </p:sp>
        <p:sp>
          <p:nvSpPr>
            <p:cNvPr id="84" name="テキスト ボックス 83"/>
            <p:cNvSpPr txBox="1"/>
            <p:nvPr/>
          </p:nvSpPr>
          <p:spPr>
            <a:xfrm>
              <a:off x="3076065" y="5925776"/>
              <a:ext cx="1107996" cy="369332"/>
            </a:xfrm>
            <a:prstGeom prst="rect">
              <a:avLst/>
            </a:prstGeom>
            <a:solidFill>
              <a:schemeClr val="bg1">
                <a:lumMod val="65000"/>
              </a:schemeClr>
            </a:solidFill>
          </p:spPr>
          <p:txBody>
            <a:bodyPr wrap="none" rtlCol="0">
              <a:spAutoFit/>
            </a:bodyPr>
            <a:lstStyle/>
            <a:p>
              <a:r>
                <a:rPr lang="ja-JP" altLang="en-US" dirty="0">
                  <a:solidFill>
                    <a:prstClr val="white"/>
                  </a:solidFill>
                </a:rPr>
                <a:t>罪悪感</a:t>
              </a:r>
              <a:r>
                <a:rPr lang="ja-JP" altLang="en-US" dirty="0" smtClean="0">
                  <a:solidFill>
                    <a:prstClr val="white"/>
                  </a:solidFill>
                </a:rPr>
                <a:t>群</a:t>
              </a:r>
              <a:endParaRPr lang="ja-JP" altLang="en-US" dirty="0">
                <a:solidFill>
                  <a:prstClr val="white"/>
                </a:solidFill>
              </a:endParaRPr>
            </a:p>
          </p:txBody>
        </p:sp>
        <p:sp>
          <p:nvSpPr>
            <p:cNvPr id="85" name="テキスト ボックス 84"/>
            <p:cNvSpPr txBox="1"/>
            <p:nvPr/>
          </p:nvSpPr>
          <p:spPr>
            <a:xfrm>
              <a:off x="5150365" y="5925776"/>
              <a:ext cx="1207382" cy="369332"/>
            </a:xfrm>
            <a:prstGeom prst="rect">
              <a:avLst/>
            </a:prstGeom>
            <a:solidFill>
              <a:schemeClr val="bg1">
                <a:lumMod val="65000"/>
              </a:schemeClr>
            </a:solidFill>
          </p:spPr>
          <p:txBody>
            <a:bodyPr wrap="none" rtlCol="0">
              <a:spAutoFit/>
            </a:bodyPr>
            <a:lstStyle/>
            <a:p>
              <a:r>
                <a:rPr lang="ja-JP" altLang="en-US" dirty="0" smtClean="0">
                  <a:solidFill>
                    <a:prstClr val="white"/>
                  </a:solidFill>
                </a:rPr>
                <a:t>まごこ</a:t>
              </a:r>
              <a:r>
                <a:rPr lang="ja-JP" altLang="en-US" dirty="0">
                  <a:solidFill>
                    <a:prstClr val="white"/>
                  </a:solidFill>
                </a:rPr>
                <a:t>ろ</a:t>
              </a:r>
              <a:r>
                <a:rPr lang="ja-JP" altLang="en-US" dirty="0" smtClean="0">
                  <a:solidFill>
                    <a:prstClr val="white"/>
                  </a:solidFill>
                </a:rPr>
                <a:t>群</a:t>
              </a:r>
              <a:endParaRPr lang="ja-JP" altLang="en-US" dirty="0">
                <a:solidFill>
                  <a:prstClr val="white"/>
                </a:solidFill>
              </a:endParaRPr>
            </a:p>
          </p:txBody>
        </p:sp>
        <p:sp>
          <p:nvSpPr>
            <p:cNvPr id="290835" name="テキスト ボックス 290834"/>
            <p:cNvSpPr txBox="1"/>
            <p:nvPr/>
          </p:nvSpPr>
          <p:spPr>
            <a:xfrm>
              <a:off x="1166461" y="6281702"/>
              <a:ext cx="671979" cy="369332"/>
            </a:xfrm>
            <a:prstGeom prst="rect">
              <a:avLst/>
            </a:prstGeom>
            <a:noFill/>
          </p:spPr>
          <p:txBody>
            <a:bodyPr wrap="none" rtlCol="0">
              <a:spAutoFit/>
            </a:bodyPr>
            <a:lstStyle/>
            <a:p>
              <a:r>
                <a:rPr lang="en-US" altLang="ja-JP" dirty="0" smtClean="0">
                  <a:solidFill>
                    <a:prstClr val="black"/>
                  </a:solidFill>
                </a:rPr>
                <a:t>66</a:t>
              </a:r>
              <a:r>
                <a:rPr lang="ja-JP" altLang="en-US" dirty="0" smtClean="0">
                  <a:solidFill>
                    <a:prstClr val="black"/>
                  </a:solidFill>
                </a:rPr>
                <a:t>人</a:t>
              </a:r>
              <a:endParaRPr lang="ja-JP" altLang="en-US" dirty="0">
                <a:solidFill>
                  <a:prstClr val="black"/>
                </a:solidFill>
              </a:endParaRPr>
            </a:p>
          </p:txBody>
        </p:sp>
        <p:sp>
          <p:nvSpPr>
            <p:cNvPr id="290836" name="テキスト ボックス 290835"/>
            <p:cNvSpPr txBox="1"/>
            <p:nvPr/>
          </p:nvSpPr>
          <p:spPr>
            <a:xfrm>
              <a:off x="3294073" y="6300028"/>
              <a:ext cx="671979" cy="369332"/>
            </a:xfrm>
            <a:prstGeom prst="rect">
              <a:avLst/>
            </a:prstGeom>
            <a:solidFill>
              <a:schemeClr val="bg1"/>
            </a:solidFill>
          </p:spPr>
          <p:txBody>
            <a:bodyPr wrap="none" rtlCol="0">
              <a:spAutoFit/>
            </a:bodyPr>
            <a:lstStyle/>
            <a:p>
              <a:r>
                <a:rPr lang="en-US" altLang="ja-JP" dirty="0" smtClean="0">
                  <a:solidFill>
                    <a:prstClr val="black"/>
                  </a:solidFill>
                </a:rPr>
                <a:t>72</a:t>
              </a:r>
              <a:r>
                <a:rPr lang="ja-JP" altLang="en-US" dirty="0" smtClean="0">
                  <a:solidFill>
                    <a:prstClr val="black"/>
                  </a:solidFill>
                </a:rPr>
                <a:t>人</a:t>
              </a:r>
              <a:endParaRPr lang="ja-JP" altLang="en-US" dirty="0">
                <a:solidFill>
                  <a:prstClr val="black"/>
                </a:solidFill>
              </a:endParaRPr>
            </a:p>
          </p:txBody>
        </p:sp>
        <p:sp>
          <p:nvSpPr>
            <p:cNvPr id="290837" name="テキスト ボックス 290836"/>
            <p:cNvSpPr txBox="1"/>
            <p:nvPr/>
          </p:nvSpPr>
          <p:spPr>
            <a:xfrm>
              <a:off x="5436096" y="6278593"/>
              <a:ext cx="671979" cy="369332"/>
            </a:xfrm>
            <a:prstGeom prst="rect">
              <a:avLst/>
            </a:prstGeom>
            <a:noFill/>
          </p:spPr>
          <p:txBody>
            <a:bodyPr wrap="none" rtlCol="0">
              <a:spAutoFit/>
            </a:bodyPr>
            <a:lstStyle/>
            <a:p>
              <a:r>
                <a:rPr lang="en-US" altLang="ja-JP" dirty="0" smtClean="0">
                  <a:solidFill>
                    <a:prstClr val="black"/>
                  </a:solidFill>
                </a:rPr>
                <a:t>69</a:t>
              </a:r>
              <a:r>
                <a:rPr lang="ja-JP" altLang="en-US" dirty="0" smtClean="0">
                  <a:solidFill>
                    <a:prstClr val="black"/>
                  </a:solidFill>
                </a:rPr>
                <a:t>人</a:t>
              </a:r>
              <a:endParaRPr lang="ja-JP" altLang="en-US" dirty="0">
                <a:solidFill>
                  <a:prstClr val="black"/>
                </a:solidFill>
              </a:endParaRPr>
            </a:p>
          </p:txBody>
        </p:sp>
      </p:grpSp>
      <p:grpSp>
        <p:nvGrpSpPr>
          <p:cNvPr id="3" name="グループ化 2"/>
          <p:cNvGrpSpPr/>
          <p:nvPr/>
        </p:nvGrpSpPr>
        <p:grpSpPr>
          <a:xfrm>
            <a:off x="350019" y="4871952"/>
            <a:ext cx="6515514" cy="1725119"/>
            <a:chOff x="364609" y="4922806"/>
            <a:chExt cx="6515514" cy="1725119"/>
          </a:xfrm>
        </p:grpSpPr>
        <p:sp>
          <p:nvSpPr>
            <p:cNvPr id="89" name="正方形/長方形 88"/>
            <p:cNvSpPr/>
            <p:nvPr/>
          </p:nvSpPr>
          <p:spPr>
            <a:xfrm>
              <a:off x="364609" y="5139813"/>
              <a:ext cx="6515514" cy="15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imes New Roman" panose="02020603050405020304" pitchFamily="18" charset="0"/>
                <a:cs typeface="Times New Roman" panose="02020603050405020304" pitchFamily="18" charset="0"/>
              </a:endParaRPr>
            </a:p>
          </p:txBody>
        </p:sp>
        <p:sp>
          <p:nvSpPr>
            <p:cNvPr id="290838" name="テキスト ボックス 290837"/>
            <p:cNvSpPr txBox="1"/>
            <p:nvPr/>
          </p:nvSpPr>
          <p:spPr>
            <a:xfrm>
              <a:off x="3048957" y="4922806"/>
              <a:ext cx="1107996" cy="369332"/>
            </a:xfrm>
            <a:prstGeom prst="rect">
              <a:avLst/>
            </a:prstGeom>
            <a:solidFill>
              <a:schemeClr val="bg1"/>
            </a:solidFill>
          </p:spPr>
          <p:txBody>
            <a:bodyPr wrap="none" rtlCol="0">
              <a:spAutoFit/>
            </a:bodyPr>
            <a:lstStyle/>
            <a:p>
              <a:r>
                <a:rPr lang="ja-JP" altLang="en-US" dirty="0" smtClean="0">
                  <a:solidFill>
                    <a:srgbClr val="FF0000"/>
                  </a:solidFill>
                </a:rPr>
                <a:t>分析対象</a:t>
              </a:r>
              <a:endParaRPr lang="ja-JP" altLang="en-US" dirty="0">
                <a:solidFill>
                  <a:srgbClr val="FF0000"/>
                </a:solidFill>
              </a:endParaRPr>
            </a:p>
          </p:txBody>
        </p:sp>
      </p:grpSp>
    </p:spTree>
    <p:extLst>
      <p:ext uri="{BB962C8B-B14F-4D97-AF65-F5344CB8AC3E}">
        <p14:creationId xmlns:p14="http://schemas.microsoft.com/office/powerpoint/2010/main" val="148333183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9983"/>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2" y="-69207"/>
            <a:ext cx="8675687" cy="1143000"/>
          </a:xfrm>
        </p:spPr>
        <p:txBody>
          <a:bodyPr>
            <a:normAutofit/>
          </a:bodyPr>
          <a:lstStyle/>
          <a:p>
            <a:r>
              <a:rPr lang="ja-JP" altLang="en-US" sz="2800" dirty="0">
                <a:solidFill>
                  <a:schemeClr val="bg1"/>
                </a:solidFill>
              </a:rPr>
              <a:t>実験</a:t>
            </a:r>
            <a:r>
              <a:rPr lang="ja-JP" altLang="en-US" sz="2800" dirty="0" smtClean="0">
                <a:solidFill>
                  <a:schemeClr val="bg1"/>
                </a:solidFill>
              </a:rPr>
              <a:t>結果</a:t>
            </a:r>
            <a:r>
              <a:rPr lang="ja-JP" altLang="en-US" sz="2800" dirty="0">
                <a:solidFill>
                  <a:schemeClr val="bg1"/>
                </a:solidFill>
              </a:rPr>
              <a:t>　</a:t>
            </a:r>
            <a:r>
              <a:rPr lang="ja-JP" altLang="en-US" sz="2800" dirty="0" smtClean="0">
                <a:solidFill>
                  <a:schemeClr val="bg1"/>
                </a:solidFill>
              </a:rPr>
              <a:t>　</a:t>
            </a:r>
            <a:r>
              <a:rPr lang="ja-JP" altLang="en-US" dirty="0" smtClean="0">
                <a:solidFill>
                  <a:schemeClr val="bg1"/>
                </a:solidFill>
              </a:rPr>
              <a:t>再配達に対する意識</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solidFill>
                  <a:prstClr val="black">
                    <a:tint val="75000"/>
                  </a:prstClr>
                </a:solidFill>
              </a:rPr>
              <a:pPr/>
              <a:t>38</a:t>
            </a:fld>
            <a:endParaRPr lang="en-US" altLang="ja-JP" dirty="0">
              <a:solidFill>
                <a:prstClr val="black">
                  <a:tint val="75000"/>
                </a:prstClr>
              </a:solidFill>
            </a:endParaRPr>
          </a:p>
        </p:txBody>
      </p:sp>
      <p:sp>
        <p:nvSpPr>
          <p:cNvPr id="17" name="テキスト ボックス 18"/>
          <p:cNvSpPr txBox="1"/>
          <p:nvPr/>
        </p:nvSpPr>
        <p:spPr>
          <a:xfrm>
            <a:off x="335426" y="6368797"/>
            <a:ext cx="901315"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a:solidFill>
                  <a:prstClr val="black"/>
                </a:solidFill>
                <a:latin typeface="Times New Roman" panose="02020603050405020304" pitchFamily="18" charset="0"/>
                <a:cs typeface="Times New Roman" panose="02020603050405020304" pitchFamily="18" charset="0"/>
              </a:rPr>
              <a:t>n=155</a:t>
            </a:r>
          </a:p>
        </p:txBody>
      </p:sp>
      <p:sp>
        <p:nvSpPr>
          <p:cNvPr id="18" name="テキスト ボックス 39"/>
          <p:cNvSpPr txBox="1"/>
          <p:nvPr/>
        </p:nvSpPr>
        <p:spPr>
          <a:xfrm>
            <a:off x="3157859" y="6428591"/>
            <a:ext cx="2810450" cy="21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altLang="ja-JP" sz="1400" dirty="0">
                <a:solidFill>
                  <a:prstClr val="black"/>
                </a:solidFill>
                <a:latin typeface="Times New Roman" panose="02020603050405020304" pitchFamily="18" charset="0"/>
                <a:cs typeface="Times New Roman" panose="02020603050405020304" pitchFamily="18" charset="0"/>
              </a:rPr>
              <a:t>*p&lt;.10, **p &lt; .05, ***p &lt; .01</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29" name="正方形/長方形 28"/>
          <p:cNvSpPr/>
          <p:nvPr/>
        </p:nvSpPr>
        <p:spPr>
          <a:xfrm>
            <a:off x="214188" y="2697019"/>
            <a:ext cx="6213812" cy="403629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30" name="グラフ 29"/>
          <p:cNvGraphicFramePr>
            <a:graphicFrameLocks/>
          </p:cNvGraphicFramePr>
          <p:nvPr>
            <p:extLst>
              <p:ext uri="{D42A27DB-BD31-4B8C-83A1-F6EECF244321}">
                <p14:modId xmlns:p14="http://schemas.microsoft.com/office/powerpoint/2010/main" val="3338343304"/>
              </p:ext>
            </p:extLst>
          </p:nvPr>
        </p:nvGraphicFramePr>
        <p:xfrm>
          <a:off x="-389678" y="2493892"/>
          <a:ext cx="5875219" cy="4234212"/>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p:cNvSpPr txBox="1"/>
          <p:nvPr/>
        </p:nvSpPr>
        <p:spPr>
          <a:xfrm>
            <a:off x="5552239" y="4437112"/>
            <a:ext cx="3347480" cy="1169551"/>
          </a:xfrm>
          <a:prstGeom prst="rect">
            <a:avLst/>
          </a:prstGeom>
          <a:solidFill>
            <a:schemeClr val="bg1"/>
          </a:solidFill>
          <a:ln>
            <a:noFill/>
          </a:ln>
        </p:spPr>
        <p:txBody>
          <a:bodyPr wrap="square" rtlCol="0">
            <a:spAutoFit/>
          </a:bodyPr>
          <a:lstStyle/>
          <a:p>
            <a:r>
              <a:rPr lang="ja-JP" altLang="en-US" sz="4000" b="1" dirty="0" smtClean="0">
                <a:solidFill>
                  <a:srgbClr val="FFCC00"/>
                </a:solidFill>
              </a:rPr>
              <a:t>パンフ</a:t>
            </a:r>
            <a:r>
              <a:rPr lang="ja-JP" altLang="en-US" sz="2400" dirty="0" smtClean="0">
                <a:solidFill>
                  <a:prstClr val="black"/>
                </a:solidFill>
              </a:rPr>
              <a:t>により</a:t>
            </a:r>
            <a:endParaRPr lang="en-US" altLang="ja-JP" sz="2400" dirty="0" smtClean="0">
              <a:solidFill>
                <a:prstClr val="black"/>
              </a:solidFill>
            </a:endParaRPr>
          </a:p>
          <a:p>
            <a:r>
              <a:rPr lang="ja-JP" altLang="en-US" sz="3000" dirty="0" smtClean="0">
                <a:solidFill>
                  <a:prstClr val="black"/>
                </a:solidFill>
              </a:rPr>
              <a:t>行動</a:t>
            </a:r>
            <a:r>
              <a:rPr lang="ja-JP" altLang="en-US" sz="3000" dirty="0">
                <a:solidFill>
                  <a:prstClr val="black"/>
                </a:solidFill>
              </a:rPr>
              <a:t>意図</a:t>
            </a:r>
            <a:r>
              <a:rPr lang="ja-JP" altLang="en-US" sz="2400" dirty="0">
                <a:solidFill>
                  <a:prstClr val="black"/>
                </a:solidFill>
              </a:rPr>
              <a:t>が高くなる。</a:t>
            </a:r>
          </a:p>
        </p:txBody>
      </p:sp>
      <p:sp>
        <p:nvSpPr>
          <p:cNvPr id="21" name="正方形/長方形 20"/>
          <p:cNvSpPr/>
          <p:nvPr/>
        </p:nvSpPr>
        <p:spPr>
          <a:xfrm>
            <a:off x="214189" y="1678424"/>
            <a:ext cx="6213812" cy="1093842"/>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22" name="テキスト ボックス 4"/>
          <p:cNvSpPr txBox="1"/>
          <p:nvPr/>
        </p:nvSpPr>
        <p:spPr>
          <a:xfrm>
            <a:off x="201821" y="1604744"/>
            <a:ext cx="6228231" cy="132343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smtClean="0">
                <a:solidFill>
                  <a:sysClr val="windowText" lastClr="000000"/>
                </a:solidFill>
              </a:rPr>
              <a:t>Q3-1</a:t>
            </a:r>
            <a:endParaRPr lang="en-US" altLang="ja-JP" sz="2000" kern="0" dirty="0">
              <a:solidFill>
                <a:sysClr val="windowText" lastClr="000000"/>
              </a:solidFill>
            </a:endParaRPr>
          </a:p>
          <a:p>
            <a:pPr algn="ctr">
              <a:defRPr/>
            </a:pPr>
            <a:r>
              <a:rPr lang="ja-JP" altLang="en-US" sz="2000" kern="0" dirty="0" smtClean="0">
                <a:solidFill>
                  <a:sysClr val="windowText" lastClr="000000"/>
                </a:solidFill>
              </a:rPr>
              <a:t>自分は</a:t>
            </a:r>
            <a:r>
              <a:rPr lang="ja-JP" altLang="en-US" sz="2800" kern="0" dirty="0" smtClean="0">
                <a:solidFill>
                  <a:sysClr val="windowText" lastClr="000000"/>
                </a:solidFill>
              </a:rPr>
              <a:t>再配達にならないようにしよう</a:t>
            </a:r>
            <a:r>
              <a:rPr lang="ja-JP" altLang="en-US" sz="2000" kern="0" dirty="0" smtClean="0">
                <a:solidFill>
                  <a:sysClr val="windowText" lastClr="000000"/>
                </a:solidFill>
              </a:rPr>
              <a:t>と思う。</a:t>
            </a:r>
            <a:endParaRPr lang="en-US" altLang="ja-JP" sz="2000" kern="0" dirty="0">
              <a:solidFill>
                <a:sysClr val="windowText" lastClr="000000"/>
              </a:solidFill>
            </a:endParaRPr>
          </a:p>
          <a:p>
            <a:pPr algn="ct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lgn="ctr">
              <a:defRPr/>
            </a:pPr>
            <a:endParaRPr lang="en-US" altLang="ja-JP" sz="900" kern="0" dirty="0">
              <a:solidFill>
                <a:sysClr val="windowText" lastClr="000000"/>
              </a:solidFill>
            </a:endParaRPr>
          </a:p>
        </p:txBody>
      </p:sp>
      <p:sp>
        <p:nvSpPr>
          <p:cNvPr id="23" name="テキスト ボックス 22"/>
          <p:cNvSpPr txBox="1"/>
          <p:nvPr/>
        </p:nvSpPr>
        <p:spPr>
          <a:xfrm>
            <a:off x="207506" y="1095127"/>
            <a:ext cx="5344733" cy="461665"/>
          </a:xfrm>
          <a:prstGeom prst="rect">
            <a:avLst/>
          </a:prstGeom>
          <a:noFill/>
          <a:ln>
            <a:solidFill>
              <a:schemeClr val="bg1">
                <a:lumMod val="65000"/>
              </a:schemeClr>
            </a:solidFill>
          </a:ln>
        </p:spPr>
        <p:txBody>
          <a:bodyPr wrap="none" rtlCol="0">
            <a:spAutoFit/>
          </a:bodyPr>
          <a:lstStyle/>
          <a:p>
            <a:r>
              <a:rPr lang="ja-JP" altLang="en-US" sz="2400" dirty="0">
                <a:solidFill>
                  <a:prstClr val="black"/>
                </a:solidFill>
              </a:rPr>
              <a:t>再配達の依頼経験のある人</a:t>
            </a:r>
            <a:r>
              <a:rPr lang="ja-JP" altLang="en-US" dirty="0">
                <a:solidFill>
                  <a:prstClr val="black"/>
                </a:solidFill>
              </a:rPr>
              <a:t>に限定して</a:t>
            </a:r>
            <a:r>
              <a:rPr lang="ja-JP" altLang="en-US" dirty="0" smtClean="0">
                <a:solidFill>
                  <a:prstClr val="black"/>
                </a:solidFill>
              </a:rPr>
              <a:t>分析</a:t>
            </a:r>
            <a:endParaRPr lang="ja-JP" altLang="en-US" dirty="0">
              <a:solidFill>
                <a:prstClr val="black"/>
              </a:solidFill>
            </a:endParaRPr>
          </a:p>
        </p:txBody>
      </p:sp>
      <p:sp>
        <p:nvSpPr>
          <p:cNvPr id="2" name="円/楕円 1"/>
          <p:cNvSpPr/>
          <p:nvPr/>
        </p:nvSpPr>
        <p:spPr>
          <a:xfrm>
            <a:off x="5689632" y="3092291"/>
            <a:ext cx="984500" cy="951297"/>
          </a:xfrm>
          <a:prstGeom prst="ellipse">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rgbClr val="FFFFFF">
                  <a:lumMod val="65000"/>
                </a:srgbClr>
              </a:solidFill>
            </a:endParaRPr>
          </a:p>
        </p:txBody>
      </p:sp>
      <p:sp>
        <p:nvSpPr>
          <p:cNvPr id="5" name="テキスト ボックス 4"/>
          <p:cNvSpPr txBox="1"/>
          <p:nvPr/>
        </p:nvSpPr>
        <p:spPr>
          <a:xfrm>
            <a:off x="5740408" y="3263461"/>
            <a:ext cx="881134" cy="646331"/>
          </a:xfrm>
          <a:prstGeom prst="rect">
            <a:avLst/>
          </a:prstGeom>
          <a:noFill/>
        </p:spPr>
        <p:txBody>
          <a:bodyPr wrap="square" rtlCol="0">
            <a:spAutoFit/>
          </a:bodyPr>
          <a:lstStyle/>
          <a:p>
            <a:pPr algn="ctr"/>
            <a:r>
              <a:rPr lang="ja-JP" altLang="en-US" dirty="0" smtClean="0">
                <a:solidFill>
                  <a:srgbClr val="FFFFFF"/>
                </a:solidFill>
              </a:rPr>
              <a:t>パンフ</a:t>
            </a:r>
            <a:endParaRPr lang="en-US" altLang="ja-JP" dirty="0" smtClean="0">
              <a:solidFill>
                <a:srgbClr val="FFFFFF"/>
              </a:solidFill>
            </a:endParaRPr>
          </a:p>
          <a:p>
            <a:pPr algn="ctr"/>
            <a:r>
              <a:rPr lang="ja-JP" altLang="en-US" dirty="0" smtClean="0">
                <a:solidFill>
                  <a:srgbClr val="FFFFFF"/>
                </a:solidFill>
              </a:rPr>
              <a:t>なし</a:t>
            </a:r>
            <a:endParaRPr lang="en-US" altLang="ja-JP" dirty="0">
              <a:solidFill>
                <a:srgbClr val="FFFFFF"/>
              </a:solidFill>
            </a:endParaRPr>
          </a:p>
        </p:txBody>
      </p:sp>
      <p:sp>
        <p:nvSpPr>
          <p:cNvPr id="7" name="テキスト ボックス 6"/>
          <p:cNvSpPr txBox="1"/>
          <p:nvPr/>
        </p:nvSpPr>
        <p:spPr>
          <a:xfrm>
            <a:off x="6632091" y="3248575"/>
            <a:ext cx="515007" cy="584775"/>
          </a:xfrm>
          <a:prstGeom prst="rect">
            <a:avLst/>
          </a:prstGeom>
          <a:noFill/>
        </p:spPr>
        <p:txBody>
          <a:bodyPr wrap="square" rtlCol="0">
            <a:spAutoFit/>
          </a:bodyPr>
          <a:lstStyle/>
          <a:p>
            <a:r>
              <a:rPr lang="ja-JP" altLang="en-US" sz="3200" b="1" dirty="0">
                <a:solidFill>
                  <a:prstClr val="black"/>
                </a:solidFill>
              </a:rPr>
              <a:t>＜</a:t>
            </a:r>
          </a:p>
        </p:txBody>
      </p:sp>
      <p:sp>
        <p:nvSpPr>
          <p:cNvPr id="20" name="円/楕円 19"/>
          <p:cNvSpPr/>
          <p:nvPr/>
        </p:nvSpPr>
        <p:spPr>
          <a:xfrm>
            <a:off x="7208423" y="2636912"/>
            <a:ext cx="1797220" cy="1752067"/>
          </a:xfrm>
          <a:prstGeom prst="ellipse">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prstClr val="white"/>
              </a:solidFill>
            </a:endParaRPr>
          </a:p>
        </p:txBody>
      </p:sp>
      <p:sp>
        <p:nvSpPr>
          <p:cNvPr id="8" name="テキスト ボックス 7"/>
          <p:cNvSpPr txBox="1"/>
          <p:nvPr/>
        </p:nvSpPr>
        <p:spPr>
          <a:xfrm>
            <a:off x="7349520" y="2912905"/>
            <a:ext cx="1553230" cy="1323439"/>
          </a:xfrm>
          <a:prstGeom prst="rect">
            <a:avLst/>
          </a:prstGeom>
          <a:noFill/>
        </p:spPr>
        <p:txBody>
          <a:bodyPr wrap="none" rtlCol="0">
            <a:spAutoFit/>
          </a:bodyPr>
          <a:lstStyle/>
          <a:p>
            <a:pPr algn="ctr"/>
            <a:r>
              <a:rPr lang="ja-JP" altLang="en-US" sz="4000" b="1" dirty="0" smtClean="0">
                <a:solidFill>
                  <a:srgbClr val="FFFFFF"/>
                </a:solidFill>
              </a:rPr>
              <a:t>パンフ</a:t>
            </a:r>
            <a:endParaRPr lang="en-US" altLang="ja-JP" sz="4000" b="1" dirty="0">
              <a:solidFill>
                <a:srgbClr val="FFFFFF"/>
              </a:solidFill>
            </a:endParaRPr>
          </a:p>
          <a:p>
            <a:pPr algn="ctr"/>
            <a:r>
              <a:rPr lang="ja-JP" altLang="en-US" sz="4000" b="1" dirty="0">
                <a:solidFill>
                  <a:srgbClr val="FFFFFF"/>
                </a:solidFill>
              </a:rPr>
              <a:t>あり</a:t>
            </a:r>
          </a:p>
        </p:txBody>
      </p:sp>
      <p:sp>
        <p:nvSpPr>
          <p:cNvPr id="3" name="テキスト ボックス 2"/>
          <p:cNvSpPr txBox="1"/>
          <p:nvPr/>
        </p:nvSpPr>
        <p:spPr>
          <a:xfrm>
            <a:off x="1467811" y="6124215"/>
            <a:ext cx="1080120" cy="307777"/>
          </a:xfrm>
          <a:prstGeom prst="rect">
            <a:avLst/>
          </a:prstGeom>
          <a:solidFill>
            <a:schemeClr val="bg1"/>
          </a:solidFill>
        </p:spPr>
        <p:txBody>
          <a:bodyPr wrap="square" rtlCol="0">
            <a:spAutoFit/>
          </a:bodyPr>
          <a:lstStyle/>
          <a:p>
            <a:r>
              <a:rPr lang="ja-JP" altLang="en-US" sz="1400" b="1" dirty="0"/>
              <a:t>パンフ</a:t>
            </a:r>
            <a:r>
              <a:rPr lang="ja-JP" altLang="en-US" sz="1400" b="1" dirty="0" smtClean="0"/>
              <a:t>なし</a:t>
            </a:r>
            <a:endParaRPr kumimoji="1" lang="ja-JP" altLang="en-US" sz="1400" b="1" dirty="0"/>
          </a:p>
        </p:txBody>
      </p:sp>
    </p:spTree>
    <p:extLst>
      <p:ext uri="{BB962C8B-B14F-4D97-AF65-F5344CB8AC3E}">
        <p14:creationId xmlns:p14="http://schemas.microsoft.com/office/powerpoint/2010/main" val="3127705832"/>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5" grpId="0"/>
      <p:bldP spid="7" grpId="0"/>
      <p:bldP spid="20"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214188" y="2697019"/>
            <a:ext cx="6213812" cy="403629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9" name="正方形/長方形 38"/>
          <p:cNvSpPr/>
          <p:nvPr/>
        </p:nvSpPr>
        <p:spPr>
          <a:xfrm>
            <a:off x="214189" y="1678424"/>
            <a:ext cx="6213812" cy="1093842"/>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grpSp>
        <p:nvGrpSpPr>
          <p:cNvPr id="290818" name="Group 2"/>
          <p:cNvGrpSpPr>
            <a:grpSpLocks/>
          </p:cNvGrpSpPr>
          <p:nvPr/>
        </p:nvGrpSpPr>
        <p:grpSpPr bwMode="auto">
          <a:xfrm>
            <a:off x="0" y="-9983"/>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39</a:t>
            </a:fld>
            <a:endParaRPr lang="en-US" altLang="ja-JP" dirty="0"/>
          </a:p>
        </p:txBody>
      </p:sp>
      <p:sp>
        <p:nvSpPr>
          <p:cNvPr id="17" name="テキスト ボックス 18"/>
          <p:cNvSpPr txBox="1"/>
          <p:nvPr/>
        </p:nvSpPr>
        <p:spPr>
          <a:xfrm>
            <a:off x="335426" y="6368797"/>
            <a:ext cx="772969"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a:solidFill>
                  <a:srgbClr val="000000"/>
                </a:solidFill>
                <a:latin typeface="Times New Roman" panose="02020603050405020304" pitchFamily="18" charset="0"/>
                <a:cs typeface="Times New Roman" panose="02020603050405020304" pitchFamily="18" charset="0"/>
              </a:rPr>
              <a:t>n=155</a:t>
            </a:r>
          </a:p>
        </p:txBody>
      </p:sp>
      <p:sp>
        <p:nvSpPr>
          <p:cNvPr id="18" name="テキスト ボックス 39"/>
          <p:cNvSpPr txBox="1"/>
          <p:nvPr/>
        </p:nvSpPr>
        <p:spPr>
          <a:xfrm>
            <a:off x="3157859" y="6428591"/>
            <a:ext cx="2410246" cy="21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altLang="ja-JP" sz="1400" dirty="0">
                <a:solidFill>
                  <a:srgbClr val="000000"/>
                </a:solidFill>
                <a:latin typeface="Times New Roman" panose="02020603050405020304" pitchFamily="18" charset="0"/>
                <a:cs typeface="Times New Roman" panose="02020603050405020304" pitchFamily="18" charset="0"/>
              </a:rPr>
              <a:t>*p&lt;.10, **p &lt; .05, ***p &lt; .01</a:t>
            </a:r>
            <a:endParaRPr lang="ja-JP" altLang="en-US" sz="1400" dirty="0">
              <a:solidFill>
                <a:srgbClr val="000000"/>
              </a:solidFill>
              <a:latin typeface="Times New Roman" panose="02020603050405020304" pitchFamily="18" charset="0"/>
              <a:cs typeface="Times New Roman" panose="02020603050405020304" pitchFamily="18" charset="0"/>
            </a:endParaRPr>
          </a:p>
        </p:txBody>
      </p:sp>
      <p:graphicFrame>
        <p:nvGraphicFramePr>
          <p:cNvPr id="19" name="グラフ 18"/>
          <p:cNvGraphicFramePr>
            <a:graphicFrameLocks/>
          </p:cNvGraphicFramePr>
          <p:nvPr>
            <p:extLst>
              <p:ext uri="{D42A27DB-BD31-4B8C-83A1-F6EECF244321}">
                <p14:modId xmlns:p14="http://schemas.microsoft.com/office/powerpoint/2010/main" val="3474746852"/>
              </p:ext>
            </p:extLst>
          </p:nvPr>
        </p:nvGraphicFramePr>
        <p:xfrm>
          <a:off x="-548964" y="2508737"/>
          <a:ext cx="5836085" cy="4026233"/>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p:cNvSpPr txBox="1"/>
          <p:nvPr/>
        </p:nvSpPr>
        <p:spPr>
          <a:xfrm>
            <a:off x="4663701" y="4661433"/>
            <a:ext cx="4471332" cy="1538883"/>
          </a:xfrm>
          <a:prstGeom prst="rect">
            <a:avLst/>
          </a:prstGeom>
          <a:solidFill>
            <a:schemeClr val="bg1"/>
          </a:solidFill>
          <a:ln>
            <a:noFill/>
          </a:ln>
        </p:spPr>
        <p:txBody>
          <a:bodyPr wrap="square" rtlCol="0">
            <a:spAutoFit/>
          </a:bodyPr>
          <a:lstStyle/>
          <a:p>
            <a:r>
              <a:rPr lang="ja-JP" altLang="en-US" sz="4000" b="1" dirty="0">
                <a:solidFill>
                  <a:srgbClr val="FF9900"/>
                </a:solidFill>
              </a:rPr>
              <a:t>まごころ</a:t>
            </a:r>
            <a:r>
              <a:rPr lang="ja-JP" altLang="en-US" sz="2800" dirty="0" smtClean="0">
                <a:solidFill>
                  <a:srgbClr val="FF9900"/>
                </a:solidFill>
              </a:rPr>
              <a:t>版パンフ</a:t>
            </a:r>
            <a:endParaRPr lang="en-US" altLang="ja-JP" sz="2800" dirty="0">
              <a:solidFill>
                <a:srgbClr val="FF9900"/>
              </a:solidFill>
            </a:endParaRPr>
          </a:p>
          <a:p>
            <a:r>
              <a:rPr lang="ja-JP" altLang="en-US" sz="2400" dirty="0" smtClean="0">
                <a:solidFill>
                  <a:srgbClr val="000000"/>
                </a:solidFill>
              </a:rPr>
              <a:t>に</a:t>
            </a:r>
            <a:r>
              <a:rPr lang="ja-JP" altLang="en-US" sz="2400" dirty="0">
                <a:solidFill>
                  <a:srgbClr val="000000"/>
                </a:solidFill>
              </a:rPr>
              <a:t>より</a:t>
            </a:r>
            <a:r>
              <a:rPr lang="ja-JP" altLang="en-US" sz="3000" dirty="0">
                <a:solidFill>
                  <a:srgbClr val="000000"/>
                </a:solidFill>
              </a:rPr>
              <a:t>ポジティブな行動意図</a:t>
            </a:r>
            <a:endParaRPr lang="en-US" altLang="ja-JP" sz="3000" dirty="0">
              <a:solidFill>
                <a:srgbClr val="000000"/>
              </a:solidFill>
            </a:endParaRPr>
          </a:p>
          <a:p>
            <a:pPr algn="r"/>
            <a:r>
              <a:rPr lang="ja-JP" altLang="en-US" sz="2400" dirty="0">
                <a:solidFill>
                  <a:srgbClr val="000000"/>
                </a:solidFill>
              </a:rPr>
              <a:t>が高くなる。</a:t>
            </a:r>
          </a:p>
        </p:txBody>
      </p:sp>
      <p:sp>
        <p:nvSpPr>
          <p:cNvPr id="7" name="テキスト ボックス 6"/>
          <p:cNvSpPr txBox="1"/>
          <p:nvPr/>
        </p:nvSpPr>
        <p:spPr>
          <a:xfrm>
            <a:off x="6644370" y="1672738"/>
            <a:ext cx="515007" cy="584775"/>
          </a:xfrm>
          <a:prstGeom prst="rect">
            <a:avLst/>
          </a:prstGeom>
          <a:noFill/>
        </p:spPr>
        <p:txBody>
          <a:bodyPr wrap="square" rtlCol="0">
            <a:spAutoFit/>
          </a:bodyPr>
          <a:lstStyle/>
          <a:p>
            <a:r>
              <a:rPr lang="ja-JP" altLang="en-US" sz="3200" b="1" dirty="0">
                <a:solidFill>
                  <a:srgbClr val="000000"/>
                </a:solidFill>
              </a:rPr>
              <a:t>＜</a:t>
            </a:r>
          </a:p>
        </p:txBody>
      </p:sp>
      <p:sp>
        <p:nvSpPr>
          <p:cNvPr id="20" name="円/楕円 19"/>
          <p:cNvSpPr/>
          <p:nvPr/>
        </p:nvSpPr>
        <p:spPr>
          <a:xfrm>
            <a:off x="7220703" y="1101754"/>
            <a:ext cx="1690636" cy="1648160"/>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rgbClr val="FFFFFF"/>
              </a:solidFill>
            </a:endParaRPr>
          </a:p>
        </p:txBody>
      </p:sp>
      <p:sp>
        <p:nvSpPr>
          <p:cNvPr id="8" name="テキスト ボックス 7"/>
          <p:cNvSpPr txBox="1"/>
          <p:nvPr/>
        </p:nvSpPr>
        <p:spPr>
          <a:xfrm>
            <a:off x="7278082" y="1642115"/>
            <a:ext cx="1596912" cy="584775"/>
          </a:xfrm>
          <a:prstGeom prst="rect">
            <a:avLst/>
          </a:prstGeom>
          <a:noFill/>
        </p:spPr>
        <p:txBody>
          <a:bodyPr wrap="none" rtlCol="0">
            <a:spAutoFit/>
          </a:bodyPr>
          <a:lstStyle/>
          <a:p>
            <a:r>
              <a:rPr lang="ja-JP" altLang="en-US" sz="3200" b="1" dirty="0">
                <a:solidFill>
                  <a:srgbClr val="FFFFFF"/>
                </a:solidFill>
              </a:rPr>
              <a:t>まごころ</a:t>
            </a:r>
          </a:p>
        </p:txBody>
      </p:sp>
      <p:sp>
        <p:nvSpPr>
          <p:cNvPr id="21" name="円/楕円 20"/>
          <p:cNvSpPr/>
          <p:nvPr/>
        </p:nvSpPr>
        <p:spPr>
          <a:xfrm>
            <a:off x="5705263" y="3299599"/>
            <a:ext cx="984500" cy="951297"/>
          </a:xfrm>
          <a:prstGeom prst="ellipse">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rgbClr val="FFFFFF"/>
              </a:solidFill>
            </a:endParaRPr>
          </a:p>
        </p:txBody>
      </p:sp>
      <p:sp>
        <p:nvSpPr>
          <p:cNvPr id="22" name="テキスト ボックス 21"/>
          <p:cNvSpPr txBox="1"/>
          <p:nvPr/>
        </p:nvSpPr>
        <p:spPr>
          <a:xfrm>
            <a:off x="5808629" y="3346749"/>
            <a:ext cx="777768" cy="923330"/>
          </a:xfrm>
          <a:prstGeom prst="rect">
            <a:avLst/>
          </a:prstGeom>
          <a:noFill/>
        </p:spPr>
        <p:txBody>
          <a:bodyPr wrap="square" rtlCol="0">
            <a:spAutoFit/>
          </a:bodyPr>
          <a:lstStyle/>
          <a:p>
            <a:r>
              <a:rPr lang="ja-JP" altLang="en-US" dirty="0">
                <a:solidFill>
                  <a:srgbClr val="FFFFFF"/>
                </a:solidFill>
              </a:rPr>
              <a:t>罪</a:t>
            </a:r>
            <a:endParaRPr lang="en-US" altLang="ja-JP" dirty="0">
              <a:solidFill>
                <a:srgbClr val="FFFFFF"/>
              </a:solidFill>
            </a:endParaRPr>
          </a:p>
          <a:p>
            <a:r>
              <a:rPr lang="ja-JP" altLang="en-US" dirty="0">
                <a:solidFill>
                  <a:srgbClr val="FFFFFF"/>
                </a:solidFill>
              </a:rPr>
              <a:t>　悪</a:t>
            </a:r>
            <a:endParaRPr lang="en-US" altLang="ja-JP" dirty="0">
              <a:solidFill>
                <a:srgbClr val="FFFFFF"/>
              </a:solidFill>
            </a:endParaRPr>
          </a:p>
          <a:p>
            <a:r>
              <a:rPr lang="ja-JP" altLang="en-US" dirty="0">
                <a:solidFill>
                  <a:srgbClr val="FFFFFF"/>
                </a:solidFill>
              </a:rPr>
              <a:t>　　感</a:t>
            </a:r>
          </a:p>
        </p:txBody>
      </p:sp>
      <p:sp>
        <p:nvSpPr>
          <p:cNvPr id="23" name="テキスト ボックス 22"/>
          <p:cNvSpPr txBox="1"/>
          <p:nvPr/>
        </p:nvSpPr>
        <p:spPr>
          <a:xfrm>
            <a:off x="6644370" y="3520608"/>
            <a:ext cx="515007" cy="584775"/>
          </a:xfrm>
          <a:prstGeom prst="rect">
            <a:avLst/>
          </a:prstGeom>
          <a:noFill/>
        </p:spPr>
        <p:txBody>
          <a:bodyPr wrap="square" rtlCol="0">
            <a:spAutoFit/>
          </a:bodyPr>
          <a:lstStyle/>
          <a:p>
            <a:r>
              <a:rPr lang="ja-JP" altLang="en-US" sz="3200" b="1" dirty="0">
                <a:solidFill>
                  <a:srgbClr val="000000"/>
                </a:solidFill>
              </a:rPr>
              <a:t>＜</a:t>
            </a:r>
          </a:p>
        </p:txBody>
      </p:sp>
      <p:sp>
        <p:nvSpPr>
          <p:cNvPr id="25" name="テキスト ボックス 24"/>
          <p:cNvSpPr txBox="1"/>
          <p:nvPr/>
        </p:nvSpPr>
        <p:spPr>
          <a:xfrm>
            <a:off x="7314426" y="3646985"/>
            <a:ext cx="1596912" cy="584775"/>
          </a:xfrm>
          <a:prstGeom prst="rect">
            <a:avLst/>
          </a:prstGeom>
          <a:noFill/>
        </p:spPr>
        <p:txBody>
          <a:bodyPr wrap="none" rtlCol="0">
            <a:spAutoFit/>
          </a:bodyPr>
          <a:lstStyle/>
          <a:p>
            <a:r>
              <a:rPr lang="ja-JP" altLang="en-US" sz="3200" b="1" dirty="0">
                <a:solidFill>
                  <a:srgbClr val="FFFFFF"/>
                </a:solidFill>
              </a:rPr>
              <a:t>まごころ</a:t>
            </a:r>
          </a:p>
        </p:txBody>
      </p:sp>
      <p:sp>
        <p:nvSpPr>
          <p:cNvPr id="30" name="円/楕円 29"/>
          <p:cNvSpPr/>
          <p:nvPr/>
        </p:nvSpPr>
        <p:spPr>
          <a:xfrm>
            <a:off x="7220702" y="2947791"/>
            <a:ext cx="1690636" cy="1648160"/>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rgbClr val="FFFFFF"/>
              </a:solidFill>
            </a:endParaRPr>
          </a:p>
        </p:txBody>
      </p:sp>
      <p:sp>
        <p:nvSpPr>
          <p:cNvPr id="31" name="テキスト ボックス 30"/>
          <p:cNvSpPr txBox="1"/>
          <p:nvPr/>
        </p:nvSpPr>
        <p:spPr>
          <a:xfrm>
            <a:off x="7278081" y="3488152"/>
            <a:ext cx="1596912" cy="584775"/>
          </a:xfrm>
          <a:prstGeom prst="rect">
            <a:avLst/>
          </a:prstGeom>
          <a:noFill/>
        </p:spPr>
        <p:txBody>
          <a:bodyPr wrap="none" rtlCol="0">
            <a:spAutoFit/>
          </a:bodyPr>
          <a:lstStyle/>
          <a:p>
            <a:r>
              <a:rPr lang="ja-JP" altLang="en-US" sz="3200" b="1" dirty="0">
                <a:solidFill>
                  <a:srgbClr val="FFFFFF"/>
                </a:solidFill>
              </a:rPr>
              <a:t>まごころ</a:t>
            </a:r>
          </a:p>
        </p:txBody>
      </p:sp>
      <p:sp>
        <p:nvSpPr>
          <p:cNvPr id="32" name="Rectangle 5"/>
          <p:cNvSpPr>
            <a:spLocks noGrp="1" noChangeArrowheads="1"/>
          </p:cNvSpPr>
          <p:nvPr>
            <p:ph type="title"/>
          </p:nvPr>
        </p:nvSpPr>
        <p:spPr>
          <a:xfrm>
            <a:off x="468312" y="-69207"/>
            <a:ext cx="8675687" cy="1143000"/>
          </a:xfrm>
        </p:spPr>
        <p:txBody>
          <a:bodyPr>
            <a:normAutofit/>
          </a:bodyPr>
          <a:lstStyle/>
          <a:p>
            <a:r>
              <a:rPr lang="ja-JP" altLang="en-US" sz="2800" dirty="0">
                <a:solidFill>
                  <a:schemeClr val="bg1"/>
                </a:solidFill>
              </a:rPr>
              <a:t>実験</a:t>
            </a:r>
            <a:r>
              <a:rPr lang="ja-JP" altLang="en-US" sz="2800" dirty="0" smtClean="0">
                <a:solidFill>
                  <a:schemeClr val="bg1"/>
                </a:solidFill>
              </a:rPr>
              <a:t>結果</a:t>
            </a:r>
            <a:r>
              <a:rPr lang="ja-JP" altLang="en-US" sz="2800" dirty="0">
                <a:solidFill>
                  <a:schemeClr val="bg1"/>
                </a:solidFill>
              </a:rPr>
              <a:t>　</a:t>
            </a:r>
            <a:r>
              <a:rPr lang="ja-JP" altLang="en-US" sz="2800" dirty="0" smtClean="0">
                <a:solidFill>
                  <a:schemeClr val="bg1"/>
                </a:solidFill>
              </a:rPr>
              <a:t>　</a:t>
            </a:r>
            <a:r>
              <a:rPr lang="ja-JP" altLang="en-US" dirty="0" smtClean="0">
                <a:solidFill>
                  <a:schemeClr val="bg1"/>
                </a:solidFill>
              </a:rPr>
              <a:t>再配達に対する意識</a:t>
            </a:r>
            <a:endParaRPr lang="en-US" altLang="ja-JP" dirty="0">
              <a:solidFill>
                <a:schemeClr val="bg1"/>
              </a:solidFill>
            </a:endParaRPr>
          </a:p>
        </p:txBody>
      </p:sp>
      <p:sp>
        <p:nvSpPr>
          <p:cNvPr id="36" name="テキスト ボックス 4"/>
          <p:cNvSpPr txBox="1"/>
          <p:nvPr/>
        </p:nvSpPr>
        <p:spPr>
          <a:xfrm>
            <a:off x="201821" y="1604744"/>
            <a:ext cx="6226179" cy="132343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smtClean="0">
                <a:solidFill>
                  <a:sysClr val="windowText" lastClr="000000"/>
                </a:solidFill>
              </a:rPr>
              <a:t>Q3-7</a:t>
            </a:r>
            <a:endParaRPr lang="en-US" altLang="ja-JP" sz="2000" kern="0" dirty="0">
              <a:solidFill>
                <a:sysClr val="windowText" lastClr="000000"/>
              </a:solidFill>
            </a:endParaRPr>
          </a:p>
          <a:p>
            <a:pPr algn="ctr">
              <a:defRPr/>
            </a:pPr>
            <a:r>
              <a:rPr lang="ja-JP" altLang="en-US" sz="2000" kern="0" dirty="0" smtClean="0">
                <a:solidFill>
                  <a:sysClr val="windowText" lastClr="000000"/>
                </a:solidFill>
              </a:rPr>
              <a:t>自分は</a:t>
            </a:r>
            <a:r>
              <a:rPr lang="ja-JP" altLang="en-US" sz="2800" kern="0" dirty="0" smtClean="0">
                <a:solidFill>
                  <a:sysClr val="windowText" lastClr="000000"/>
                </a:solidFill>
              </a:rPr>
              <a:t>荷物を１回で受け取ろう</a:t>
            </a:r>
            <a:r>
              <a:rPr lang="ja-JP" altLang="en-US" sz="2000" kern="0" dirty="0" smtClean="0">
                <a:solidFill>
                  <a:sysClr val="windowText" lastClr="000000"/>
                </a:solidFill>
              </a:rPr>
              <a:t>と思う。</a:t>
            </a:r>
            <a:endParaRPr lang="en-US" altLang="ja-JP" sz="2000" kern="0" dirty="0">
              <a:solidFill>
                <a:sysClr val="windowText" lastClr="000000"/>
              </a:solidFill>
            </a:endParaRPr>
          </a:p>
          <a:p>
            <a:pPr algn="ct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lgn="ctr">
              <a:defRPr/>
            </a:pPr>
            <a:endParaRPr lang="en-US" altLang="ja-JP" sz="900" kern="0" dirty="0">
              <a:solidFill>
                <a:sysClr val="windowText" lastClr="000000"/>
              </a:solidFill>
            </a:endParaRPr>
          </a:p>
        </p:txBody>
      </p:sp>
      <p:sp>
        <p:nvSpPr>
          <p:cNvPr id="37" name="テキスト ボックス 36"/>
          <p:cNvSpPr txBox="1"/>
          <p:nvPr/>
        </p:nvSpPr>
        <p:spPr>
          <a:xfrm>
            <a:off x="207506" y="1095127"/>
            <a:ext cx="5344733" cy="461665"/>
          </a:xfrm>
          <a:prstGeom prst="rect">
            <a:avLst/>
          </a:prstGeom>
          <a:noFill/>
          <a:ln>
            <a:solidFill>
              <a:schemeClr val="bg1">
                <a:lumMod val="65000"/>
              </a:schemeClr>
            </a:solidFill>
          </a:ln>
        </p:spPr>
        <p:txBody>
          <a:bodyPr wrap="none" rtlCol="0">
            <a:spAutoFit/>
          </a:bodyPr>
          <a:lstStyle/>
          <a:p>
            <a:r>
              <a:rPr lang="ja-JP" altLang="en-US" sz="2400" dirty="0">
                <a:solidFill>
                  <a:prstClr val="black"/>
                </a:solidFill>
              </a:rPr>
              <a:t>再配達の依頼経験のある人</a:t>
            </a:r>
            <a:r>
              <a:rPr lang="ja-JP" altLang="en-US" dirty="0">
                <a:solidFill>
                  <a:prstClr val="black"/>
                </a:solidFill>
              </a:rPr>
              <a:t>に限定して</a:t>
            </a:r>
            <a:r>
              <a:rPr lang="ja-JP" altLang="en-US" dirty="0" smtClean="0">
                <a:solidFill>
                  <a:prstClr val="black"/>
                </a:solidFill>
              </a:rPr>
              <a:t>分析</a:t>
            </a:r>
            <a:endParaRPr lang="ja-JP" altLang="en-US" dirty="0">
              <a:solidFill>
                <a:prstClr val="black"/>
              </a:solidFill>
            </a:endParaRPr>
          </a:p>
        </p:txBody>
      </p:sp>
      <p:sp>
        <p:nvSpPr>
          <p:cNvPr id="26" name="円/楕円 25"/>
          <p:cNvSpPr/>
          <p:nvPr/>
        </p:nvSpPr>
        <p:spPr>
          <a:xfrm>
            <a:off x="5761688" y="1528827"/>
            <a:ext cx="984500" cy="951297"/>
          </a:xfrm>
          <a:prstGeom prst="ellipse">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rgbClr val="FFFFFF">
                  <a:lumMod val="65000"/>
                </a:srgbClr>
              </a:solidFill>
            </a:endParaRPr>
          </a:p>
        </p:txBody>
      </p:sp>
      <p:sp>
        <p:nvSpPr>
          <p:cNvPr id="27" name="テキスト ボックス 26"/>
          <p:cNvSpPr txBox="1"/>
          <p:nvPr/>
        </p:nvSpPr>
        <p:spPr>
          <a:xfrm>
            <a:off x="5812464" y="1699997"/>
            <a:ext cx="881134" cy="646331"/>
          </a:xfrm>
          <a:prstGeom prst="rect">
            <a:avLst/>
          </a:prstGeom>
          <a:noFill/>
        </p:spPr>
        <p:txBody>
          <a:bodyPr wrap="square" rtlCol="0">
            <a:spAutoFit/>
          </a:bodyPr>
          <a:lstStyle/>
          <a:p>
            <a:pPr algn="ctr"/>
            <a:r>
              <a:rPr lang="ja-JP" altLang="en-US" dirty="0" smtClean="0">
                <a:solidFill>
                  <a:srgbClr val="FFFFFF"/>
                </a:solidFill>
              </a:rPr>
              <a:t>パンフ</a:t>
            </a:r>
            <a:endParaRPr lang="en-US" altLang="ja-JP" dirty="0" smtClean="0">
              <a:solidFill>
                <a:srgbClr val="FFFFFF"/>
              </a:solidFill>
            </a:endParaRPr>
          </a:p>
          <a:p>
            <a:pPr algn="ctr"/>
            <a:r>
              <a:rPr lang="ja-JP" altLang="en-US" dirty="0" smtClean="0">
                <a:solidFill>
                  <a:srgbClr val="FFFFFF"/>
                </a:solidFill>
              </a:rPr>
              <a:t>なし</a:t>
            </a:r>
            <a:endParaRPr lang="en-US" altLang="ja-JP" dirty="0">
              <a:solidFill>
                <a:srgbClr val="FFFFFF"/>
              </a:solidFill>
            </a:endParaRPr>
          </a:p>
        </p:txBody>
      </p:sp>
    </p:spTree>
    <p:extLst>
      <p:ext uri="{BB962C8B-B14F-4D97-AF65-F5344CB8AC3E}">
        <p14:creationId xmlns:p14="http://schemas.microsoft.com/office/powerpoint/2010/main" val="3106149557"/>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20" grpId="0" animBg="1"/>
      <p:bldP spid="8" grpId="0"/>
      <p:bldP spid="21" grpId="0" animBg="1"/>
      <p:bldP spid="22" grpId="0"/>
      <p:bldP spid="23" grpId="0"/>
      <p:bldP spid="25" grpId="0"/>
      <p:bldP spid="30" grpId="0" animBg="1"/>
      <p:bldP spid="31" grpId="0"/>
      <p:bldP spid="26"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fontScale="90000"/>
          </a:bodyPr>
          <a:lstStyle/>
          <a:p>
            <a:pPr eaLnBrk="1" hangingPunct="1"/>
            <a:r>
              <a:rPr lang="ja-JP" altLang="en-US" sz="4800" dirty="0">
                <a:solidFill>
                  <a:schemeClr val="bg1"/>
                </a:solidFill>
              </a:rPr>
              <a:t>なぜ</a:t>
            </a:r>
            <a:r>
              <a:rPr lang="ja-JP" altLang="en-US" sz="6000" b="1" dirty="0">
                <a:solidFill>
                  <a:schemeClr val="bg1"/>
                </a:solidFill>
              </a:rPr>
              <a:t>今</a:t>
            </a:r>
            <a:r>
              <a:rPr lang="ja-JP" altLang="en-US" sz="4800" dirty="0">
                <a:solidFill>
                  <a:schemeClr val="bg1"/>
                </a:solidFill>
              </a:rPr>
              <a:t>、再配達か</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4</a:t>
            </a:fld>
            <a:endParaRPr lang="en-US" altLang="ja-JP"/>
          </a:p>
        </p:txBody>
      </p:sp>
    </p:spTree>
    <p:extLst>
      <p:ext uri="{BB962C8B-B14F-4D97-AF65-F5344CB8AC3E}">
        <p14:creationId xmlns:p14="http://schemas.microsoft.com/office/powerpoint/2010/main" val="1536664809"/>
      </p:ext>
    </p:extLst>
  </p:cSld>
  <p:clrMapOvr>
    <a:masterClrMapping/>
  </p:clrMapOvr>
  <p:transition spd="slow" advTm="5584"/>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214188" y="2697019"/>
            <a:ext cx="6213812" cy="403629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9" name="正方形/長方形 38"/>
          <p:cNvSpPr/>
          <p:nvPr/>
        </p:nvSpPr>
        <p:spPr>
          <a:xfrm>
            <a:off x="214189" y="1678424"/>
            <a:ext cx="6213812" cy="1093842"/>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28" name="テキスト ボックス 4"/>
          <p:cNvSpPr txBox="1"/>
          <p:nvPr/>
        </p:nvSpPr>
        <p:spPr>
          <a:xfrm>
            <a:off x="201821" y="1604744"/>
            <a:ext cx="6226179" cy="132343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smtClean="0">
                <a:solidFill>
                  <a:sysClr val="windowText" lastClr="000000"/>
                </a:solidFill>
              </a:rPr>
              <a:t>Q4-8</a:t>
            </a:r>
            <a:endParaRPr lang="en-US" altLang="ja-JP" sz="2000" kern="0" dirty="0">
              <a:solidFill>
                <a:sysClr val="windowText" lastClr="000000"/>
              </a:solidFill>
            </a:endParaRPr>
          </a:p>
          <a:p>
            <a:pPr algn="ctr">
              <a:defRPr/>
            </a:pPr>
            <a:r>
              <a:rPr lang="en-US" altLang="ja-JP" sz="2800" kern="0" dirty="0" smtClean="0">
                <a:solidFill>
                  <a:sysClr val="windowText" lastClr="000000"/>
                </a:solidFill>
              </a:rPr>
              <a:t>LINE</a:t>
            </a:r>
            <a:r>
              <a:rPr lang="ja-JP" altLang="en-US" sz="2800" kern="0" dirty="0" smtClean="0">
                <a:solidFill>
                  <a:sysClr val="windowText" lastClr="000000"/>
                </a:solidFill>
              </a:rPr>
              <a:t>サービスを利用したいと思う。</a:t>
            </a:r>
            <a:endParaRPr lang="en-US" altLang="ja-JP" sz="2800" kern="0" dirty="0">
              <a:solidFill>
                <a:sysClr val="windowText" lastClr="000000"/>
              </a:solidFill>
            </a:endParaRPr>
          </a:p>
          <a:p>
            <a:pPr algn="ct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lgn="ctr">
              <a:defRPr/>
            </a:pPr>
            <a:endParaRPr lang="en-US" altLang="ja-JP" sz="900" kern="0" dirty="0">
              <a:solidFill>
                <a:sysClr val="windowText" lastClr="000000"/>
              </a:solidFill>
            </a:endParaRPr>
          </a:p>
        </p:txBody>
      </p:sp>
      <p:graphicFrame>
        <p:nvGraphicFramePr>
          <p:cNvPr id="32" name="グラフ 31"/>
          <p:cNvGraphicFramePr>
            <a:graphicFrameLocks/>
          </p:cNvGraphicFramePr>
          <p:nvPr>
            <p:extLst>
              <p:ext uri="{D42A27DB-BD31-4B8C-83A1-F6EECF244321}">
                <p14:modId xmlns:p14="http://schemas.microsoft.com/office/powerpoint/2010/main" val="3484217400"/>
              </p:ext>
            </p:extLst>
          </p:nvPr>
        </p:nvGraphicFramePr>
        <p:xfrm>
          <a:off x="214187" y="2767447"/>
          <a:ext cx="5328975" cy="4031052"/>
        </p:xfrm>
        <a:graphic>
          <a:graphicData uri="http://schemas.openxmlformats.org/drawingml/2006/chart">
            <c:chart xmlns:c="http://schemas.openxmlformats.org/drawingml/2006/chart" xmlns:r="http://schemas.openxmlformats.org/officeDocument/2006/relationships" r:id="rId3"/>
          </a:graphicData>
        </a:graphic>
      </p:graphicFrame>
      <p:grpSp>
        <p:nvGrpSpPr>
          <p:cNvPr id="290818" name="Group 2"/>
          <p:cNvGrpSpPr>
            <a:grpSpLocks/>
          </p:cNvGrpSpPr>
          <p:nvPr/>
        </p:nvGrpSpPr>
        <p:grpSpPr bwMode="auto">
          <a:xfrm>
            <a:off x="0" y="-9983"/>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40</a:t>
            </a:fld>
            <a:endParaRPr lang="en-US" altLang="ja-JP" dirty="0"/>
          </a:p>
        </p:txBody>
      </p:sp>
      <p:sp>
        <p:nvSpPr>
          <p:cNvPr id="17" name="テキスト ボックス 18"/>
          <p:cNvSpPr txBox="1"/>
          <p:nvPr/>
        </p:nvSpPr>
        <p:spPr>
          <a:xfrm>
            <a:off x="335426" y="6444044"/>
            <a:ext cx="772969"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800" dirty="0" smtClean="0">
                <a:solidFill>
                  <a:prstClr val="black"/>
                </a:solidFill>
                <a:latin typeface="Times New Roman" panose="02020603050405020304" pitchFamily="18" charset="0"/>
                <a:cs typeface="Times New Roman" panose="02020603050405020304" pitchFamily="18" charset="0"/>
              </a:rPr>
              <a:t>n=181</a:t>
            </a:r>
            <a:endParaRPr lang="en-US" altLang="ja-JP" sz="1800" dirty="0">
              <a:solidFill>
                <a:prstClr val="black"/>
              </a:solidFill>
              <a:latin typeface="Times New Roman" panose="02020603050405020304" pitchFamily="18" charset="0"/>
              <a:cs typeface="Times New Roman" panose="02020603050405020304" pitchFamily="18" charset="0"/>
            </a:endParaRPr>
          </a:p>
        </p:txBody>
      </p:sp>
      <p:sp>
        <p:nvSpPr>
          <p:cNvPr id="18" name="テキスト ボックス 39"/>
          <p:cNvSpPr txBox="1"/>
          <p:nvPr/>
        </p:nvSpPr>
        <p:spPr>
          <a:xfrm>
            <a:off x="3157859" y="6453336"/>
            <a:ext cx="2410246" cy="21275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altLang="ja-JP" sz="1400" dirty="0">
                <a:solidFill>
                  <a:prstClr val="black"/>
                </a:solidFill>
                <a:latin typeface="Times New Roman" panose="02020603050405020304" pitchFamily="18" charset="0"/>
                <a:cs typeface="Times New Roman" panose="02020603050405020304" pitchFamily="18" charset="0"/>
              </a:rPr>
              <a:t>*p&lt;.10, **p &lt; .05, ***p &lt; .01</a:t>
            </a:r>
            <a:endParaRPr lang="ja-JP" altLang="en-US" sz="1400" dirty="0">
              <a:solidFill>
                <a:prstClr val="black"/>
              </a:solidFill>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07506" y="1095127"/>
            <a:ext cx="6830716" cy="461665"/>
          </a:xfrm>
          <a:prstGeom prst="rect">
            <a:avLst/>
          </a:prstGeom>
          <a:noFill/>
          <a:ln>
            <a:solidFill>
              <a:schemeClr val="bg1">
                <a:lumMod val="65000"/>
              </a:schemeClr>
            </a:solidFill>
          </a:ln>
        </p:spPr>
        <p:txBody>
          <a:bodyPr wrap="none" rtlCol="0">
            <a:spAutoFit/>
          </a:bodyPr>
          <a:lstStyle/>
          <a:p>
            <a:r>
              <a:rPr lang="en-US" altLang="ja-JP" sz="2400" dirty="0" smtClean="0">
                <a:solidFill>
                  <a:prstClr val="black"/>
                </a:solidFill>
              </a:rPr>
              <a:t>LINE</a:t>
            </a:r>
            <a:r>
              <a:rPr lang="ja-JP" altLang="en-US" sz="2400" dirty="0" smtClean="0">
                <a:solidFill>
                  <a:prstClr val="black"/>
                </a:solidFill>
              </a:rPr>
              <a:t>サービスを利用したことのない人</a:t>
            </a:r>
            <a:r>
              <a:rPr lang="ja-JP" altLang="en-US" dirty="0" smtClean="0">
                <a:solidFill>
                  <a:prstClr val="black"/>
                </a:solidFill>
              </a:rPr>
              <a:t>に</a:t>
            </a:r>
            <a:r>
              <a:rPr lang="ja-JP" altLang="en-US" dirty="0">
                <a:solidFill>
                  <a:prstClr val="black"/>
                </a:solidFill>
              </a:rPr>
              <a:t>限定して分析</a:t>
            </a:r>
            <a:endParaRPr lang="ja-JP" altLang="en-US" sz="2400" dirty="0">
              <a:solidFill>
                <a:prstClr val="black"/>
              </a:solidFill>
            </a:endParaRPr>
          </a:p>
        </p:txBody>
      </p:sp>
      <p:sp>
        <p:nvSpPr>
          <p:cNvPr id="9" name="テキスト ボックス 8"/>
          <p:cNvSpPr txBox="1"/>
          <p:nvPr/>
        </p:nvSpPr>
        <p:spPr>
          <a:xfrm>
            <a:off x="4572000" y="4236764"/>
            <a:ext cx="4727114" cy="1508105"/>
          </a:xfrm>
          <a:prstGeom prst="rect">
            <a:avLst/>
          </a:prstGeom>
          <a:solidFill>
            <a:schemeClr val="bg1"/>
          </a:solidFill>
          <a:ln>
            <a:noFill/>
          </a:ln>
        </p:spPr>
        <p:txBody>
          <a:bodyPr wrap="square" rtlCol="0">
            <a:spAutoFit/>
          </a:bodyPr>
          <a:lstStyle/>
          <a:p>
            <a:r>
              <a:rPr lang="ja-JP" altLang="en-US" sz="4000" b="1" dirty="0">
                <a:solidFill>
                  <a:srgbClr val="FF9900"/>
                </a:solidFill>
              </a:rPr>
              <a:t>まごころ</a:t>
            </a:r>
            <a:r>
              <a:rPr lang="ja-JP" altLang="en-US" sz="2800" dirty="0" smtClean="0">
                <a:solidFill>
                  <a:srgbClr val="FF9900"/>
                </a:solidFill>
              </a:rPr>
              <a:t>版パンフ</a:t>
            </a:r>
            <a:r>
              <a:rPr lang="ja-JP" altLang="en-US" sz="2400" dirty="0" smtClean="0">
                <a:solidFill>
                  <a:prstClr val="black"/>
                </a:solidFill>
              </a:rPr>
              <a:t>により</a:t>
            </a:r>
            <a:r>
              <a:rPr lang="en-US" altLang="ja-JP" sz="2800" dirty="0" smtClean="0">
                <a:solidFill>
                  <a:prstClr val="black"/>
                </a:solidFill>
              </a:rPr>
              <a:t>LINE</a:t>
            </a:r>
            <a:r>
              <a:rPr lang="ja-JP" altLang="en-US" sz="2800" dirty="0" smtClean="0">
                <a:solidFill>
                  <a:prstClr val="black"/>
                </a:solidFill>
              </a:rPr>
              <a:t>サービスの利用意欲</a:t>
            </a:r>
            <a:endParaRPr lang="en-US" altLang="ja-JP" sz="2800" dirty="0" smtClean="0">
              <a:solidFill>
                <a:prstClr val="black"/>
              </a:solidFill>
            </a:endParaRPr>
          </a:p>
          <a:p>
            <a:pPr algn="r"/>
            <a:r>
              <a:rPr lang="ja-JP" altLang="en-US" sz="2400" dirty="0" smtClean="0">
                <a:solidFill>
                  <a:prstClr val="black"/>
                </a:solidFill>
              </a:rPr>
              <a:t>が</a:t>
            </a:r>
            <a:r>
              <a:rPr lang="ja-JP" altLang="en-US" sz="2400" dirty="0">
                <a:solidFill>
                  <a:prstClr val="black"/>
                </a:solidFill>
              </a:rPr>
              <a:t>高くなる。</a:t>
            </a:r>
          </a:p>
        </p:txBody>
      </p:sp>
      <p:sp>
        <p:nvSpPr>
          <p:cNvPr id="7" name="テキスト ボックス 6"/>
          <p:cNvSpPr txBox="1"/>
          <p:nvPr/>
        </p:nvSpPr>
        <p:spPr>
          <a:xfrm>
            <a:off x="6376954" y="2857509"/>
            <a:ext cx="515007" cy="584775"/>
          </a:xfrm>
          <a:prstGeom prst="rect">
            <a:avLst/>
          </a:prstGeom>
          <a:noFill/>
        </p:spPr>
        <p:txBody>
          <a:bodyPr wrap="square" rtlCol="0">
            <a:spAutoFit/>
          </a:bodyPr>
          <a:lstStyle/>
          <a:p>
            <a:r>
              <a:rPr lang="ja-JP" altLang="en-US" sz="3200" b="1" dirty="0">
                <a:solidFill>
                  <a:prstClr val="black"/>
                </a:solidFill>
              </a:rPr>
              <a:t>＜</a:t>
            </a:r>
          </a:p>
        </p:txBody>
      </p:sp>
      <p:sp>
        <p:nvSpPr>
          <p:cNvPr id="3" name="テキスト ボックス 2"/>
          <p:cNvSpPr txBox="1"/>
          <p:nvPr/>
        </p:nvSpPr>
        <p:spPr>
          <a:xfrm>
            <a:off x="2678050" y="2623325"/>
            <a:ext cx="543739" cy="523220"/>
          </a:xfrm>
          <a:prstGeom prst="rect">
            <a:avLst/>
          </a:prstGeom>
          <a:noFill/>
        </p:spPr>
        <p:txBody>
          <a:bodyPr wrap="none" rtlCol="0">
            <a:spAutoFit/>
          </a:bodyPr>
          <a:lstStyle/>
          <a:p>
            <a:r>
              <a:rPr lang="ja-JP" altLang="en-US" sz="2800" dirty="0" smtClean="0">
                <a:solidFill>
                  <a:srgbClr val="FF0000"/>
                </a:solidFill>
              </a:rPr>
              <a:t>＊</a:t>
            </a:r>
            <a:endParaRPr lang="ja-JP" altLang="en-US" sz="2800" dirty="0">
              <a:solidFill>
                <a:srgbClr val="FF0000"/>
              </a:solidFill>
            </a:endParaRPr>
          </a:p>
        </p:txBody>
      </p:sp>
      <p:grpSp>
        <p:nvGrpSpPr>
          <p:cNvPr id="19" name="グループ化 18"/>
          <p:cNvGrpSpPr/>
          <p:nvPr/>
        </p:nvGrpSpPr>
        <p:grpSpPr>
          <a:xfrm>
            <a:off x="5097398" y="2566094"/>
            <a:ext cx="1176506" cy="1176506"/>
            <a:chOff x="5436096" y="2420888"/>
            <a:chExt cx="1176506" cy="1176506"/>
          </a:xfrm>
        </p:grpSpPr>
        <p:sp>
          <p:nvSpPr>
            <p:cNvPr id="15" name="角丸四角形 14"/>
            <p:cNvSpPr/>
            <p:nvPr/>
          </p:nvSpPr>
          <p:spPr>
            <a:xfrm>
              <a:off x="5436096" y="2420888"/>
              <a:ext cx="1176506" cy="1176506"/>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9900"/>
                </a:solidFill>
              </a:endParaRPr>
            </a:p>
          </p:txBody>
        </p:sp>
        <p:sp>
          <p:nvSpPr>
            <p:cNvPr id="12" name="円形吹き出し 11"/>
            <p:cNvSpPr/>
            <p:nvPr/>
          </p:nvSpPr>
          <p:spPr>
            <a:xfrm>
              <a:off x="5539146" y="2620842"/>
              <a:ext cx="977070" cy="767698"/>
            </a:xfrm>
            <a:prstGeom prst="wedgeEllipseCallout">
              <a:avLst>
                <a:gd name="adj1" fmla="val -31693"/>
                <a:gd name="adj2" fmla="val 62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13" name="テキスト ボックス 12"/>
            <p:cNvSpPr txBox="1"/>
            <p:nvPr/>
          </p:nvSpPr>
          <p:spPr>
            <a:xfrm>
              <a:off x="5605480" y="2700740"/>
              <a:ext cx="803425" cy="646331"/>
            </a:xfrm>
            <a:prstGeom prst="rect">
              <a:avLst/>
            </a:prstGeom>
            <a:noFill/>
          </p:spPr>
          <p:txBody>
            <a:bodyPr wrap="none" rtlCol="0">
              <a:spAutoFit/>
            </a:bodyPr>
            <a:lstStyle/>
            <a:p>
              <a:r>
                <a:rPr lang="ja-JP" altLang="en-US" b="1" dirty="0" smtClean="0">
                  <a:solidFill>
                    <a:srgbClr val="99CC00"/>
                  </a:solidFill>
                </a:rPr>
                <a:t>パンフ</a:t>
              </a:r>
              <a:endParaRPr lang="en-US" altLang="ja-JP" b="1" dirty="0" smtClean="0">
                <a:solidFill>
                  <a:srgbClr val="99CC00"/>
                </a:solidFill>
              </a:endParaRPr>
            </a:p>
            <a:p>
              <a:pPr algn="ctr"/>
              <a:r>
                <a:rPr lang="ja-JP" altLang="en-US" b="1" dirty="0" smtClean="0">
                  <a:solidFill>
                    <a:srgbClr val="99CC00"/>
                  </a:solidFill>
                </a:rPr>
                <a:t>な</a:t>
              </a:r>
              <a:r>
                <a:rPr lang="ja-JP" altLang="en-US" b="1" dirty="0">
                  <a:solidFill>
                    <a:srgbClr val="99CC00"/>
                  </a:solidFill>
                </a:rPr>
                <a:t>し</a:t>
              </a:r>
            </a:p>
          </p:txBody>
        </p:sp>
      </p:grpSp>
      <p:grpSp>
        <p:nvGrpSpPr>
          <p:cNvPr id="16" name="グループ化 15"/>
          <p:cNvGrpSpPr/>
          <p:nvPr/>
        </p:nvGrpSpPr>
        <p:grpSpPr>
          <a:xfrm>
            <a:off x="7154817" y="2249964"/>
            <a:ext cx="1844765" cy="1844765"/>
            <a:chOff x="7236296" y="2132856"/>
            <a:chExt cx="1844765" cy="1844765"/>
          </a:xfrm>
        </p:grpSpPr>
        <p:sp>
          <p:nvSpPr>
            <p:cNvPr id="33" name="角丸四角形 32"/>
            <p:cNvSpPr/>
            <p:nvPr/>
          </p:nvSpPr>
          <p:spPr>
            <a:xfrm>
              <a:off x="7236296" y="2132856"/>
              <a:ext cx="1844765" cy="1844765"/>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99CC00"/>
                </a:solidFill>
              </a:endParaRPr>
            </a:p>
          </p:txBody>
        </p:sp>
        <p:sp>
          <p:nvSpPr>
            <p:cNvPr id="31" name="円形吹き出し 30"/>
            <p:cNvSpPr/>
            <p:nvPr/>
          </p:nvSpPr>
          <p:spPr>
            <a:xfrm>
              <a:off x="7380312" y="2420888"/>
              <a:ext cx="1524544" cy="1197857"/>
            </a:xfrm>
            <a:prstGeom prst="wedgeEllipseCallout">
              <a:avLst>
                <a:gd name="adj1" fmla="val -31693"/>
                <a:gd name="adj2" fmla="val 62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8" name="テキスト ボックス 7"/>
            <p:cNvSpPr txBox="1"/>
            <p:nvPr/>
          </p:nvSpPr>
          <p:spPr>
            <a:xfrm>
              <a:off x="7361629" y="2720876"/>
              <a:ext cx="1596912" cy="584775"/>
            </a:xfrm>
            <a:prstGeom prst="rect">
              <a:avLst/>
            </a:prstGeom>
            <a:noFill/>
          </p:spPr>
          <p:txBody>
            <a:bodyPr wrap="none" rtlCol="0">
              <a:spAutoFit/>
            </a:bodyPr>
            <a:lstStyle/>
            <a:p>
              <a:r>
                <a:rPr lang="ja-JP" altLang="en-US" sz="3200" b="1" dirty="0">
                  <a:solidFill>
                    <a:srgbClr val="FF9900"/>
                  </a:solidFill>
                </a:rPr>
                <a:t>まごころ</a:t>
              </a:r>
            </a:p>
          </p:txBody>
        </p:sp>
      </p:grpSp>
      <p:sp>
        <p:nvSpPr>
          <p:cNvPr id="37" name="Rectangle 5"/>
          <p:cNvSpPr>
            <a:spLocks noGrp="1" noChangeArrowheads="1"/>
          </p:cNvSpPr>
          <p:nvPr>
            <p:ph type="title"/>
          </p:nvPr>
        </p:nvSpPr>
        <p:spPr>
          <a:xfrm>
            <a:off x="468312" y="-69207"/>
            <a:ext cx="8675687" cy="1143000"/>
          </a:xfrm>
        </p:spPr>
        <p:txBody>
          <a:bodyPr>
            <a:normAutofit/>
          </a:bodyPr>
          <a:lstStyle/>
          <a:p>
            <a:r>
              <a:rPr lang="ja-JP" altLang="en-US" sz="2800" dirty="0">
                <a:solidFill>
                  <a:schemeClr val="bg1"/>
                </a:solidFill>
              </a:rPr>
              <a:t>実験</a:t>
            </a:r>
            <a:r>
              <a:rPr lang="ja-JP" altLang="en-US" sz="2800" dirty="0" smtClean="0">
                <a:solidFill>
                  <a:schemeClr val="bg1"/>
                </a:solidFill>
              </a:rPr>
              <a:t>結果</a:t>
            </a:r>
            <a:r>
              <a:rPr lang="ja-JP" altLang="en-US" sz="2800" dirty="0">
                <a:solidFill>
                  <a:schemeClr val="bg1"/>
                </a:solidFill>
              </a:rPr>
              <a:t>　</a:t>
            </a:r>
            <a:r>
              <a:rPr lang="ja-JP" altLang="en-US" sz="2800" dirty="0" smtClean="0">
                <a:solidFill>
                  <a:schemeClr val="bg1"/>
                </a:solidFill>
              </a:rPr>
              <a:t>　</a:t>
            </a:r>
            <a:r>
              <a:rPr lang="ja-JP" altLang="en-US" dirty="0" smtClean="0">
                <a:solidFill>
                  <a:schemeClr val="bg1"/>
                </a:solidFill>
              </a:rPr>
              <a:t>既存サービスの利用意欲</a:t>
            </a:r>
            <a:endParaRPr lang="en-US" altLang="ja-JP" dirty="0">
              <a:solidFill>
                <a:schemeClr val="bg1"/>
              </a:solidFill>
            </a:endParaRPr>
          </a:p>
        </p:txBody>
      </p:sp>
    </p:spTree>
    <p:extLst>
      <p:ext uri="{BB962C8B-B14F-4D97-AF65-F5344CB8AC3E}">
        <p14:creationId xmlns:p14="http://schemas.microsoft.com/office/powerpoint/2010/main" val="249791343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11560" y="1218118"/>
            <a:ext cx="7776864" cy="1978887"/>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スライド番号プレースホルダー 1"/>
          <p:cNvSpPr>
            <a:spLocks noGrp="1"/>
          </p:cNvSpPr>
          <p:nvPr>
            <p:ph type="sldNum" sz="quarter" idx="12"/>
          </p:nvPr>
        </p:nvSpPr>
        <p:spPr/>
        <p:txBody>
          <a:bodyPr/>
          <a:lstStyle/>
          <a:p>
            <a:pPr>
              <a:defRPr/>
            </a:pPr>
            <a:fld id="{DC50ED66-647C-43C6-A690-A2821FCA7DB8}" type="slidenum">
              <a:rPr lang="ja-JP" altLang="en-US" smtClean="0"/>
              <a:pPr>
                <a:defRPr/>
              </a:pPr>
              <a:t>41</a:t>
            </a:fld>
            <a:endParaRPr lang="ja-JP" altLang="en-US" dirty="0"/>
          </a:p>
        </p:txBody>
      </p:sp>
      <p:grpSp>
        <p:nvGrpSpPr>
          <p:cNvPr id="3" name="Group 2"/>
          <p:cNvGrpSpPr>
            <a:grpSpLocks/>
          </p:cNvGrpSpPr>
          <p:nvPr/>
        </p:nvGrpSpPr>
        <p:grpSpPr bwMode="auto">
          <a:xfrm>
            <a:off x="-36513" y="-26988"/>
            <a:ext cx="9180513" cy="1052513"/>
            <a:chOff x="0" y="0"/>
            <a:chExt cx="5760" cy="663"/>
          </a:xfrm>
        </p:grpSpPr>
        <p:sp>
          <p:nvSpPr>
            <p:cNvPr id="4"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dirty="0">
                <a:solidFill>
                  <a:srgbClr val="000000"/>
                </a:solidFill>
              </a:endParaRPr>
            </a:p>
          </p:txBody>
        </p:sp>
        <p:sp>
          <p:nvSpPr>
            <p:cNvPr id="5"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endParaRPr>
            </a:p>
          </p:txBody>
        </p:sp>
      </p:grpSp>
      <p:sp>
        <p:nvSpPr>
          <p:cNvPr id="6" name="タイトル 1"/>
          <p:cNvSpPr txBox="1">
            <a:spLocks/>
          </p:cNvSpPr>
          <p:nvPr/>
        </p:nvSpPr>
        <p:spPr>
          <a:xfrm>
            <a:off x="107504" y="188640"/>
            <a:ext cx="8534400" cy="1143000"/>
          </a:xfrm>
          <a:prstGeom prst="rect">
            <a:avLst/>
          </a:prstGeom>
        </p:spPr>
        <p:txBody>
          <a:bodyPr/>
          <a:lstStyle>
            <a:lvl1pPr algn="ctr" defTabSz="911225" rtl="0" eaLnBrk="0" fontAlgn="base" hangingPunct="0">
              <a:spcBef>
                <a:spcPct val="0"/>
              </a:spcBef>
              <a:spcAft>
                <a:spcPct val="0"/>
              </a:spcAft>
              <a:defRPr kumimoji="1" sz="4400" kern="1200">
                <a:solidFill>
                  <a:schemeClr val="tx1"/>
                </a:solidFill>
                <a:latin typeface="+mj-lt"/>
                <a:ea typeface="+mj-ea"/>
                <a:cs typeface="+mj-cs"/>
              </a:defRPr>
            </a:lvl1pPr>
            <a:lvl2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101"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203"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306"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407"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r>
              <a:rPr lang="ja-JP" altLang="en-US" b="1" dirty="0" smtClean="0">
                <a:solidFill>
                  <a:prstClr val="white"/>
                </a:solidFill>
              </a:rPr>
              <a:t>パンフ効果まとめ</a:t>
            </a:r>
            <a:r>
              <a:rPr lang="ja-JP" altLang="en-US" b="1" dirty="0">
                <a:solidFill>
                  <a:prstClr val="white"/>
                </a:solidFill>
              </a:rPr>
              <a:t>①</a:t>
            </a:r>
            <a:endParaRPr lang="en-US" altLang="ja-JP" b="1" dirty="0">
              <a:solidFill>
                <a:prstClr val="white"/>
              </a:solidFill>
            </a:endParaRPr>
          </a:p>
          <a:p>
            <a:pPr eaLnBrk="1" hangingPunct="1"/>
            <a:endParaRPr lang="ja-JP" altLang="en-US" dirty="0">
              <a:solidFill>
                <a:prstClr val="white"/>
              </a:solidFill>
            </a:endParaRPr>
          </a:p>
        </p:txBody>
      </p:sp>
      <p:sp>
        <p:nvSpPr>
          <p:cNvPr id="7" name="テキスト ボックス 6"/>
          <p:cNvSpPr txBox="1"/>
          <p:nvPr/>
        </p:nvSpPr>
        <p:spPr>
          <a:xfrm>
            <a:off x="1763688" y="3510023"/>
            <a:ext cx="6696744" cy="1015663"/>
          </a:xfrm>
          <a:prstGeom prst="rect">
            <a:avLst/>
          </a:prstGeom>
          <a:noFill/>
          <a:ln>
            <a:noFill/>
          </a:ln>
          <a:effectLst/>
        </p:spPr>
        <p:txBody>
          <a:bodyPr wrap="square" rtlCol="0">
            <a:spAutoFit/>
          </a:bodyPr>
          <a:lstStyle/>
          <a:p>
            <a:r>
              <a:rPr lang="ja-JP" altLang="en-US" sz="2800" dirty="0" smtClean="0">
                <a:solidFill>
                  <a:prstClr val="black"/>
                </a:solidFill>
              </a:rPr>
              <a:t>コミュニケーションツール（パンフ）により</a:t>
            </a:r>
            <a:endParaRPr lang="en-US" altLang="ja-JP" sz="2800" dirty="0" smtClean="0">
              <a:solidFill>
                <a:prstClr val="black"/>
              </a:solidFill>
            </a:endParaRPr>
          </a:p>
          <a:p>
            <a:pPr algn="r"/>
            <a:r>
              <a:rPr lang="ja-JP" altLang="en-US" sz="3200" dirty="0">
                <a:solidFill>
                  <a:prstClr val="black"/>
                </a:solidFill>
              </a:rPr>
              <a:t>再配達</a:t>
            </a:r>
            <a:r>
              <a:rPr lang="ja-JP" altLang="en-US" sz="3200" dirty="0" smtClean="0">
                <a:solidFill>
                  <a:prstClr val="black"/>
                </a:solidFill>
              </a:rPr>
              <a:t>に</a:t>
            </a:r>
            <a:r>
              <a:rPr lang="ja-JP" altLang="en-US" sz="3200" dirty="0">
                <a:solidFill>
                  <a:prstClr val="black"/>
                </a:solidFill>
              </a:rPr>
              <a:t>対する意識が変わる</a:t>
            </a:r>
          </a:p>
        </p:txBody>
      </p:sp>
      <p:sp>
        <p:nvSpPr>
          <p:cNvPr id="12" name="テキスト ボックス 11"/>
          <p:cNvSpPr txBox="1"/>
          <p:nvPr/>
        </p:nvSpPr>
        <p:spPr>
          <a:xfrm>
            <a:off x="2158833" y="5227649"/>
            <a:ext cx="5454842" cy="1138773"/>
          </a:xfrm>
          <a:prstGeom prst="rect">
            <a:avLst/>
          </a:prstGeom>
          <a:noFill/>
        </p:spPr>
        <p:txBody>
          <a:bodyPr wrap="square" rtlCol="0">
            <a:spAutoFit/>
          </a:bodyPr>
          <a:lstStyle/>
          <a:p>
            <a:r>
              <a:rPr lang="ja-JP" altLang="en-US" sz="2800">
                <a:solidFill>
                  <a:prstClr val="black"/>
                </a:solidFill>
              </a:rPr>
              <a:t>パンフ</a:t>
            </a:r>
            <a:r>
              <a:rPr lang="ja-JP" altLang="en-US" sz="2800" smtClean="0">
                <a:solidFill>
                  <a:prstClr val="black"/>
                </a:solidFill>
              </a:rPr>
              <a:t>は</a:t>
            </a:r>
            <a:r>
              <a:rPr lang="ja-JP" altLang="en-US" sz="2800">
                <a:solidFill>
                  <a:prstClr val="black"/>
                </a:solidFill>
              </a:rPr>
              <a:t>再配達</a:t>
            </a:r>
            <a:r>
              <a:rPr lang="ja-JP" altLang="en-US" sz="2800" smtClean="0">
                <a:solidFill>
                  <a:prstClr val="black"/>
                </a:solidFill>
              </a:rPr>
              <a:t>に</a:t>
            </a:r>
            <a:r>
              <a:rPr lang="ja-JP" altLang="en-US" sz="2800" dirty="0" smtClean="0">
                <a:solidFill>
                  <a:prstClr val="black"/>
                </a:solidFill>
              </a:rPr>
              <a:t>対する</a:t>
            </a:r>
            <a:endParaRPr lang="en-US" altLang="ja-JP" sz="2800" dirty="0" smtClean="0">
              <a:solidFill>
                <a:prstClr val="black"/>
              </a:solidFill>
            </a:endParaRPr>
          </a:p>
          <a:p>
            <a:pPr algn="r"/>
            <a:r>
              <a:rPr lang="ja-JP" altLang="en-US" sz="4000" dirty="0" smtClean="0">
                <a:solidFill>
                  <a:srgbClr val="FF9900"/>
                </a:solidFill>
              </a:rPr>
              <a:t>意識</a:t>
            </a:r>
            <a:r>
              <a:rPr lang="ja-JP" altLang="en-US" sz="4000" dirty="0">
                <a:solidFill>
                  <a:srgbClr val="FF9900"/>
                </a:solidFill>
              </a:rPr>
              <a:t>改革に有効！</a:t>
            </a:r>
          </a:p>
        </p:txBody>
      </p:sp>
      <p:grpSp>
        <p:nvGrpSpPr>
          <p:cNvPr id="20" name="グループ化 19"/>
          <p:cNvGrpSpPr/>
          <p:nvPr/>
        </p:nvGrpSpPr>
        <p:grpSpPr>
          <a:xfrm>
            <a:off x="2448151" y="1502750"/>
            <a:ext cx="4758568" cy="1097588"/>
            <a:chOff x="489483" y="2934204"/>
            <a:chExt cx="4025788" cy="984433"/>
          </a:xfrm>
          <a:solidFill>
            <a:schemeClr val="bg1"/>
          </a:solidFill>
        </p:grpSpPr>
        <p:sp>
          <p:nvSpPr>
            <p:cNvPr id="17" name="角丸四角形 16"/>
            <p:cNvSpPr/>
            <p:nvPr/>
          </p:nvSpPr>
          <p:spPr>
            <a:xfrm>
              <a:off x="495887" y="2934204"/>
              <a:ext cx="3930089" cy="489322"/>
            </a:xfrm>
            <a:prstGeom prst="roundRect">
              <a:avLst/>
            </a:prstGeom>
            <a:solidFill>
              <a:schemeClr val="bg1"/>
            </a:solidFill>
            <a:ln>
              <a:solidFill>
                <a:srgbClr val="99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489483" y="2964530"/>
              <a:ext cx="4025788" cy="954107"/>
            </a:xfrm>
            <a:prstGeom prst="rect">
              <a:avLst/>
            </a:prstGeom>
            <a:noFill/>
            <a:ln>
              <a:noFill/>
            </a:ln>
          </p:spPr>
          <p:txBody>
            <a:bodyPr wrap="square" rtlCol="0">
              <a:spAutoFit/>
            </a:bodyPr>
            <a:lstStyle/>
            <a:p>
              <a:r>
                <a:rPr lang="ja-JP" altLang="en-US" sz="2800" dirty="0">
                  <a:solidFill>
                    <a:prstClr val="black"/>
                  </a:solidFill>
                </a:rPr>
                <a:t>再配達にならないようにしよう</a:t>
              </a:r>
            </a:p>
          </p:txBody>
        </p:sp>
      </p:grpSp>
      <p:grpSp>
        <p:nvGrpSpPr>
          <p:cNvPr id="19" name="グループ化 18"/>
          <p:cNvGrpSpPr/>
          <p:nvPr/>
        </p:nvGrpSpPr>
        <p:grpSpPr>
          <a:xfrm>
            <a:off x="2448151" y="2345441"/>
            <a:ext cx="4653020" cy="1035483"/>
            <a:chOff x="4589826" y="2901289"/>
            <a:chExt cx="3930089" cy="972822"/>
          </a:xfrm>
        </p:grpSpPr>
        <p:sp>
          <p:nvSpPr>
            <p:cNvPr id="18" name="角丸四角形 17"/>
            <p:cNvSpPr/>
            <p:nvPr/>
          </p:nvSpPr>
          <p:spPr>
            <a:xfrm>
              <a:off x="4589826" y="2901289"/>
              <a:ext cx="3930089" cy="489322"/>
            </a:xfrm>
            <a:prstGeom prst="roundRect">
              <a:avLst/>
            </a:prstGeom>
            <a:solidFill>
              <a:schemeClr val="bg1"/>
            </a:solidFill>
            <a:ln>
              <a:solidFill>
                <a:srgbClr val="99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テキスト ボックス 9"/>
            <p:cNvSpPr txBox="1"/>
            <p:nvPr/>
          </p:nvSpPr>
          <p:spPr>
            <a:xfrm>
              <a:off x="4874422" y="2920004"/>
              <a:ext cx="3357556" cy="954107"/>
            </a:xfrm>
            <a:prstGeom prst="rect">
              <a:avLst/>
            </a:prstGeom>
            <a:noFill/>
            <a:ln>
              <a:noFill/>
            </a:ln>
          </p:spPr>
          <p:txBody>
            <a:bodyPr wrap="square" rtlCol="0">
              <a:spAutoFit/>
            </a:bodyPr>
            <a:lstStyle/>
            <a:p>
              <a:r>
                <a:rPr lang="ja-JP" altLang="en-US" sz="2800" dirty="0">
                  <a:solidFill>
                    <a:prstClr val="black"/>
                  </a:solidFill>
                </a:rPr>
                <a:t>荷物を一回で受け取ろう</a:t>
              </a:r>
            </a:p>
          </p:txBody>
        </p:sp>
      </p:grpSp>
      <p:sp>
        <p:nvSpPr>
          <p:cNvPr id="24" name="下矢印 23"/>
          <p:cNvSpPr/>
          <p:nvPr/>
        </p:nvSpPr>
        <p:spPr>
          <a:xfrm rot="10800000">
            <a:off x="6920139" y="1387019"/>
            <a:ext cx="613520" cy="659322"/>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下矢印 24"/>
          <p:cNvSpPr/>
          <p:nvPr/>
        </p:nvSpPr>
        <p:spPr>
          <a:xfrm rot="10800000">
            <a:off x="6940149" y="2261184"/>
            <a:ext cx="613520" cy="659322"/>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ボックス 26"/>
          <p:cNvSpPr txBox="1"/>
          <p:nvPr/>
        </p:nvSpPr>
        <p:spPr>
          <a:xfrm>
            <a:off x="611560" y="5098063"/>
            <a:ext cx="902811" cy="523220"/>
          </a:xfrm>
          <a:prstGeom prst="rect">
            <a:avLst/>
          </a:prstGeom>
          <a:solidFill>
            <a:srgbClr val="FF9900"/>
          </a:solidFill>
        </p:spPr>
        <p:txBody>
          <a:bodyPr wrap="none" rtlCol="0">
            <a:spAutoFit/>
          </a:bodyPr>
          <a:lstStyle/>
          <a:p>
            <a:r>
              <a:rPr lang="ja-JP" altLang="en-US" sz="2800" dirty="0">
                <a:solidFill>
                  <a:prstClr val="white"/>
                </a:solidFill>
              </a:rPr>
              <a:t>考察</a:t>
            </a:r>
          </a:p>
        </p:txBody>
      </p:sp>
      <p:grpSp>
        <p:nvGrpSpPr>
          <p:cNvPr id="29" name="グループ化 28"/>
          <p:cNvGrpSpPr/>
          <p:nvPr/>
        </p:nvGrpSpPr>
        <p:grpSpPr>
          <a:xfrm>
            <a:off x="1890021" y="1307397"/>
            <a:ext cx="677108" cy="1774956"/>
            <a:chOff x="5301561" y="1629586"/>
            <a:chExt cx="677108" cy="1774956"/>
          </a:xfrm>
        </p:grpSpPr>
        <p:sp>
          <p:nvSpPr>
            <p:cNvPr id="21" name="角丸四角形 20"/>
            <p:cNvSpPr/>
            <p:nvPr/>
          </p:nvSpPr>
          <p:spPr>
            <a:xfrm>
              <a:off x="5310742" y="1629586"/>
              <a:ext cx="648072" cy="1774956"/>
            </a:xfrm>
            <a:prstGeom prst="roundRect">
              <a:avLst/>
            </a:prstGeom>
            <a:solidFill>
              <a:srgbClr val="99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テキスト ボックス 27"/>
            <p:cNvSpPr txBox="1"/>
            <p:nvPr/>
          </p:nvSpPr>
          <p:spPr>
            <a:xfrm>
              <a:off x="5301561" y="1668952"/>
              <a:ext cx="677108" cy="1733808"/>
            </a:xfrm>
            <a:prstGeom prst="rect">
              <a:avLst/>
            </a:prstGeom>
            <a:noFill/>
          </p:spPr>
          <p:txBody>
            <a:bodyPr vert="eaVert" wrap="none" rtlCol="0">
              <a:spAutoFit/>
            </a:bodyPr>
            <a:lstStyle/>
            <a:p>
              <a:r>
                <a:rPr lang="ja-JP" altLang="en-US" sz="3200" dirty="0">
                  <a:solidFill>
                    <a:prstClr val="white"/>
                  </a:solidFill>
                </a:rPr>
                <a:t>行動意図</a:t>
              </a:r>
            </a:p>
          </p:txBody>
        </p:sp>
      </p:grpSp>
      <p:sp>
        <p:nvSpPr>
          <p:cNvPr id="30" name="テキスト ボックス 29"/>
          <p:cNvSpPr txBox="1"/>
          <p:nvPr/>
        </p:nvSpPr>
        <p:spPr>
          <a:xfrm>
            <a:off x="611560" y="3522703"/>
            <a:ext cx="1103187" cy="523220"/>
          </a:xfrm>
          <a:prstGeom prst="rect">
            <a:avLst/>
          </a:prstGeom>
          <a:solidFill>
            <a:schemeClr val="bg1">
              <a:lumMod val="65000"/>
            </a:schemeClr>
          </a:solidFill>
        </p:spPr>
        <p:txBody>
          <a:bodyPr wrap="square" rtlCol="0">
            <a:spAutoFit/>
          </a:bodyPr>
          <a:lstStyle/>
          <a:p>
            <a:r>
              <a:rPr lang="ja-JP" altLang="en-US" sz="2800" dirty="0" smtClean="0">
                <a:solidFill>
                  <a:srgbClr val="FFFFFF"/>
                </a:solidFill>
              </a:rPr>
              <a:t>仮説</a:t>
            </a:r>
            <a:r>
              <a:rPr lang="en-US" altLang="ja-JP" sz="2800" dirty="0" smtClean="0">
                <a:solidFill>
                  <a:srgbClr val="FFFFFF"/>
                </a:solidFill>
              </a:rPr>
              <a:t>1</a:t>
            </a:r>
            <a:endParaRPr lang="ja-JP" altLang="en-US" sz="2800" dirty="0">
              <a:solidFill>
                <a:srgbClr val="FFFFFF"/>
              </a:solidFill>
            </a:endParaRPr>
          </a:p>
        </p:txBody>
      </p:sp>
      <p:grpSp>
        <p:nvGrpSpPr>
          <p:cNvPr id="38" name="グループ化 37"/>
          <p:cNvGrpSpPr/>
          <p:nvPr/>
        </p:nvGrpSpPr>
        <p:grpSpPr>
          <a:xfrm>
            <a:off x="539552" y="3451788"/>
            <a:ext cx="1224136" cy="697292"/>
            <a:chOff x="7417768" y="3367047"/>
            <a:chExt cx="1224136" cy="697292"/>
          </a:xfrm>
        </p:grpSpPr>
        <p:sp>
          <p:nvSpPr>
            <p:cNvPr id="37" name="横巻き 36"/>
            <p:cNvSpPr/>
            <p:nvPr/>
          </p:nvSpPr>
          <p:spPr>
            <a:xfrm>
              <a:off x="7417768" y="3367047"/>
              <a:ext cx="1224136" cy="697292"/>
            </a:xfrm>
            <a:prstGeom prst="horizontalScroll">
              <a:avLst/>
            </a:prstGeom>
            <a:solidFill>
              <a:srgbClr val="FF9900"/>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テキスト ボックス 35"/>
            <p:cNvSpPr txBox="1"/>
            <p:nvPr/>
          </p:nvSpPr>
          <p:spPr>
            <a:xfrm>
              <a:off x="7599758" y="3454083"/>
              <a:ext cx="902811" cy="523220"/>
            </a:xfrm>
            <a:prstGeom prst="rect">
              <a:avLst/>
            </a:prstGeom>
            <a:noFill/>
          </p:spPr>
          <p:txBody>
            <a:bodyPr wrap="none" rtlCol="0">
              <a:spAutoFit/>
            </a:bodyPr>
            <a:lstStyle/>
            <a:p>
              <a:r>
                <a:rPr lang="ja-JP" altLang="en-US" sz="2800" dirty="0">
                  <a:solidFill>
                    <a:prstClr val="white"/>
                  </a:solidFill>
                </a:rPr>
                <a:t>採択</a:t>
              </a:r>
            </a:p>
          </p:txBody>
        </p:sp>
      </p:grpSp>
      <p:cxnSp>
        <p:nvCxnSpPr>
          <p:cNvPr id="42" name="直線コネクタ 41"/>
          <p:cNvCxnSpPr/>
          <p:nvPr/>
        </p:nvCxnSpPr>
        <p:spPr>
          <a:xfrm>
            <a:off x="1782052" y="3954751"/>
            <a:ext cx="5814284" cy="0"/>
          </a:xfrm>
          <a:prstGeom prst="line">
            <a:avLst/>
          </a:prstGeom>
          <a:ln w="1905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11560" y="1222510"/>
            <a:ext cx="902811" cy="523220"/>
          </a:xfrm>
          <a:prstGeom prst="rect">
            <a:avLst/>
          </a:prstGeom>
          <a:solidFill>
            <a:schemeClr val="bg1">
              <a:lumMod val="65000"/>
            </a:schemeClr>
          </a:solidFill>
        </p:spPr>
        <p:txBody>
          <a:bodyPr wrap="none" rtlCol="0">
            <a:spAutoFit/>
          </a:bodyPr>
          <a:lstStyle/>
          <a:p>
            <a:r>
              <a:rPr lang="ja-JP" altLang="en-US" sz="2800" dirty="0">
                <a:solidFill>
                  <a:prstClr val="white"/>
                </a:solidFill>
              </a:rPr>
              <a:t>結果</a:t>
            </a:r>
          </a:p>
        </p:txBody>
      </p:sp>
      <p:cxnSp>
        <p:nvCxnSpPr>
          <p:cNvPr id="35" name="直線コネクタ 34"/>
          <p:cNvCxnSpPr/>
          <p:nvPr/>
        </p:nvCxnSpPr>
        <p:spPr>
          <a:xfrm>
            <a:off x="3059832" y="4525686"/>
            <a:ext cx="4824536" cy="0"/>
          </a:xfrm>
          <a:prstGeom prst="line">
            <a:avLst/>
          </a:prstGeom>
          <a:ln w="1905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611560" y="5110060"/>
            <a:ext cx="7776864" cy="1306086"/>
          </a:xfrm>
          <a:prstGeom prst="rect">
            <a:avLst/>
          </a:prstGeom>
          <a:noFill/>
          <a:ln>
            <a:solidFill>
              <a:srgbClr val="FF9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下矢印 31"/>
          <p:cNvSpPr/>
          <p:nvPr/>
        </p:nvSpPr>
        <p:spPr>
          <a:xfrm>
            <a:off x="4113130" y="3197005"/>
            <a:ext cx="1152128" cy="1913055"/>
          </a:xfrm>
          <a:prstGeom prst="downArrow">
            <a:avLst>
              <a:gd name="adj1" fmla="val 50000"/>
              <a:gd name="adj2" fmla="val 34065"/>
            </a:avLst>
          </a:prstGeom>
          <a:solidFill>
            <a:schemeClr val="bg1">
              <a:lumMod val="8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17118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5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300"/>
                                        <p:tgtEl>
                                          <p:spTgt spid="32"/>
                                        </p:tgtEl>
                                      </p:cBhvr>
                                    </p:animEffect>
                                    <p:anim calcmode="lin" valueType="num">
                                      <p:cBhvr>
                                        <p:cTn id="35" dur="300" fill="hold"/>
                                        <p:tgtEl>
                                          <p:spTgt spid="32"/>
                                        </p:tgtEl>
                                        <p:attrNameLst>
                                          <p:attrName>ppt_x</p:attrName>
                                        </p:attrNameLst>
                                      </p:cBhvr>
                                      <p:tavLst>
                                        <p:tav tm="0">
                                          <p:val>
                                            <p:strVal val="#ppt_x"/>
                                          </p:val>
                                        </p:tav>
                                        <p:tav tm="100000">
                                          <p:val>
                                            <p:strVal val="#ppt_x"/>
                                          </p:val>
                                        </p:tav>
                                      </p:tavLst>
                                    </p:anim>
                                    <p:anim calcmode="lin" valueType="num">
                                      <p:cBhvr>
                                        <p:cTn id="36"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25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4" grpId="0" animBg="1"/>
      <p:bldP spid="25" grpId="0" animBg="1"/>
      <p:bldP spid="27" grpId="0" animBg="1"/>
      <p:bldP spid="30" grpId="0" animBg="1"/>
      <p:bldP spid="31"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DC50ED66-647C-43C6-A690-A2821FCA7DB8}" type="slidenum">
              <a:rPr lang="ja-JP" altLang="en-US" smtClean="0"/>
              <a:pPr>
                <a:defRPr/>
              </a:pPr>
              <a:t>42</a:t>
            </a:fld>
            <a:endParaRPr lang="ja-JP" altLang="en-US" dirty="0"/>
          </a:p>
        </p:txBody>
      </p:sp>
      <p:sp>
        <p:nvSpPr>
          <p:cNvPr id="36" name="正方形/長方形 35"/>
          <p:cNvSpPr/>
          <p:nvPr/>
        </p:nvSpPr>
        <p:spPr>
          <a:xfrm>
            <a:off x="1386344" y="5085184"/>
            <a:ext cx="7344816" cy="1368152"/>
          </a:xfrm>
          <a:prstGeom prst="rect">
            <a:avLst/>
          </a:prstGeom>
          <a:solidFill>
            <a:schemeClr val="bg1"/>
          </a:solidFill>
          <a:ln>
            <a:solidFill>
              <a:srgbClr val="FF9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 name="Group 2"/>
          <p:cNvGrpSpPr>
            <a:grpSpLocks/>
          </p:cNvGrpSpPr>
          <p:nvPr/>
        </p:nvGrpSpPr>
        <p:grpSpPr bwMode="auto">
          <a:xfrm>
            <a:off x="-36513" y="-26988"/>
            <a:ext cx="9180513" cy="1052513"/>
            <a:chOff x="0" y="0"/>
            <a:chExt cx="5760" cy="663"/>
          </a:xfrm>
        </p:grpSpPr>
        <p:sp>
          <p:nvSpPr>
            <p:cNvPr id="4"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dirty="0">
                <a:solidFill>
                  <a:srgbClr val="000000"/>
                </a:solidFill>
              </a:endParaRPr>
            </a:p>
          </p:txBody>
        </p:sp>
        <p:sp>
          <p:nvSpPr>
            <p:cNvPr id="5"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endParaRPr>
            </a:p>
          </p:txBody>
        </p:sp>
      </p:grpSp>
      <p:sp>
        <p:nvSpPr>
          <p:cNvPr id="6" name="タイトル 1"/>
          <p:cNvSpPr txBox="1">
            <a:spLocks/>
          </p:cNvSpPr>
          <p:nvPr/>
        </p:nvSpPr>
        <p:spPr>
          <a:xfrm>
            <a:off x="107504" y="188640"/>
            <a:ext cx="8534400" cy="1143000"/>
          </a:xfrm>
          <a:prstGeom prst="rect">
            <a:avLst/>
          </a:prstGeom>
        </p:spPr>
        <p:txBody>
          <a:bodyPr/>
          <a:lstStyle>
            <a:lvl1pPr algn="ctr" defTabSz="911225" rtl="0" eaLnBrk="0" fontAlgn="base" hangingPunct="0">
              <a:spcBef>
                <a:spcPct val="0"/>
              </a:spcBef>
              <a:spcAft>
                <a:spcPct val="0"/>
              </a:spcAft>
              <a:defRPr kumimoji="1" sz="4400" kern="1200">
                <a:solidFill>
                  <a:schemeClr val="tx1"/>
                </a:solidFill>
                <a:latin typeface="+mj-lt"/>
                <a:ea typeface="+mj-ea"/>
                <a:cs typeface="+mj-cs"/>
              </a:defRPr>
            </a:lvl1pPr>
            <a:lvl2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101"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203"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306"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407"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r>
              <a:rPr lang="ja-JP" altLang="en-US" b="1" dirty="0" smtClean="0">
                <a:solidFill>
                  <a:prstClr val="white"/>
                </a:solidFill>
              </a:rPr>
              <a:t>パンフ</a:t>
            </a:r>
            <a:r>
              <a:rPr lang="ja-JP" altLang="en-US" b="1" dirty="0">
                <a:solidFill>
                  <a:prstClr val="white"/>
                </a:solidFill>
              </a:rPr>
              <a:t>効果</a:t>
            </a:r>
            <a:r>
              <a:rPr lang="ja-JP" altLang="en-US" b="1" dirty="0" smtClean="0">
                <a:solidFill>
                  <a:prstClr val="white"/>
                </a:solidFill>
              </a:rPr>
              <a:t>まとめ②</a:t>
            </a:r>
            <a:endParaRPr lang="en-US" altLang="ja-JP" b="1" dirty="0">
              <a:solidFill>
                <a:prstClr val="white"/>
              </a:solidFill>
            </a:endParaRPr>
          </a:p>
          <a:p>
            <a:pPr eaLnBrk="1" hangingPunct="1"/>
            <a:endParaRPr lang="ja-JP" altLang="en-US" dirty="0">
              <a:solidFill>
                <a:prstClr val="white"/>
              </a:solidFill>
            </a:endParaRPr>
          </a:p>
        </p:txBody>
      </p:sp>
      <p:sp>
        <p:nvSpPr>
          <p:cNvPr id="23" name="テキスト ボックス 22"/>
          <p:cNvSpPr txBox="1"/>
          <p:nvPr/>
        </p:nvSpPr>
        <p:spPr>
          <a:xfrm>
            <a:off x="3635896" y="2379646"/>
            <a:ext cx="1467068" cy="1631216"/>
          </a:xfrm>
          <a:prstGeom prst="rect">
            <a:avLst/>
          </a:prstGeom>
          <a:noFill/>
        </p:spPr>
        <p:txBody>
          <a:bodyPr wrap="none" rtlCol="0">
            <a:spAutoFit/>
          </a:bodyPr>
          <a:lstStyle/>
          <a:p>
            <a:r>
              <a:rPr lang="ja-JP" altLang="en-US" sz="10000" dirty="0">
                <a:solidFill>
                  <a:srgbClr val="FF9900"/>
                </a:solidFill>
              </a:rPr>
              <a:t>＜</a:t>
            </a:r>
          </a:p>
        </p:txBody>
      </p:sp>
      <p:sp>
        <p:nvSpPr>
          <p:cNvPr id="35" name="テキスト ボックス 34"/>
          <p:cNvSpPr txBox="1"/>
          <p:nvPr/>
        </p:nvSpPr>
        <p:spPr>
          <a:xfrm>
            <a:off x="1458352" y="5085184"/>
            <a:ext cx="7290112" cy="1261884"/>
          </a:xfrm>
          <a:prstGeom prst="rect">
            <a:avLst/>
          </a:prstGeom>
          <a:noFill/>
        </p:spPr>
        <p:txBody>
          <a:bodyPr wrap="square" rtlCol="0">
            <a:spAutoFit/>
          </a:bodyPr>
          <a:lstStyle/>
          <a:p>
            <a:r>
              <a:rPr lang="ja-JP" altLang="en-US" sz="3200" dirty="0" smtClean="0">
                <a:solidFill>
                  <a:srgbClr val="009999"/>
                </a:solidFill>
              </a:rPr>
              <a:t>罪悪感</a:t>
            </a:r>
            <a:r>
              <a:rPr lang="ja-JP" altLang="en-US" sz="2800" dirty="0" smtClean="0">
                <a:solidFill>
                  <a:srgbClr val="009999"/>
                </a:solidFill>
              </a:rPr>
              <a:t>フレーム</a:t>
            </a:r>
            <a:r>
              <a:rPr lang="ja-JP" altLang="en-US" sz="2800" dirty="0" smtClean="0">
                <a:solidFill>
                  <a:prstClr val="black"/>
                </a:solidFill>
              </a:rPr>
              <a:t>より</a:t>
            </a:r>
            <a:r>
              <a:rPr lang="ja-JP" altLang="en-US" sz="4400" dirty="0" smtClean="0">
                <a:solidFill>
                  <a:srgbClr val="FF9900"/>
                </a:solidFill>
              </a:rPr>
              <a:t>まごころ</a:t>
            </a:r>
            <a:r>
              <a:rPr lang="ja-JP" altLang="en-US" sz="2800" dirty="0" smtClean="0">
                <a:solidFill>
                  <a:srgbClr val="FF9900"/>
                </a:solidFill>
              </a:rPr>
              <a:t>フレーム</a:t>
            </a:r>
            <a:r>
              <a:rPr lang="ja-JP" altLang="en-US" sz="2800" dirty="0" smtClean="0">
                <a:solidFill>
                  <a:prstClr val="black"/>
                </a:solidFill>
              </a:rPr>
              <a:t>で</a:t>
            </a:r>
            <a:endParaRPr lang="en-US" altLang="ja-JP" sz="2800" dirty="0" smtClean="0">
              <a:solidFill>
                <a:prstClr val="black"/>
              </a:solidFill>
            </a:endParaRPr>
          </a:p>
          <a:p>
            <a:pPr algn="r"/>
            <a:r>
              <a:rPr lang="ja-JP" altLang="en-US" sz="3200" dirty="0">
                <a:solidFill>
                  <a:prstClr val="black"/>
                </a:solidFill>
              </a:rPr>
              <a:t>　</a:t>
            </a:r>
            <a:r>
              <a:rPr lang="ja-JP" altLang="en-US" sz="3200" dirty="0" smtClean="0">
                <a:solidFill>
                  <a:prstClr val="black"/>
                </a:solidFill>
              </a:rPr>
              <a:t>　　　　　　　 </a:t>
            </a:r>
            <a:r>
              <a:rPr lang="ja-JP" altLang="en-US" sz="3200" dirty="0">
                <a:solidFill>
                  <a:prstClr val="black"/>
                </a:solidFill>
              </a:rPr>
              <a:t>訴</a:t>
            </a:r>
            <a:r>
              <a:rPr lang="ja-JP" altLang="en-US" sz="3200" dirty="0" smtClean="0">
                <a:solidFill>
                  <a:prstClr val="black"/>
                </a:solidFill>
              </a:rPr>
              <a:t>えかけるほうがい</a:t>
            </a:r>
            <a:r>
              <a:rPr lang="ja-JP" altLang="en-US" sz="3200" dirty="0">
                <a:solidFill>
                  <a:prstClr val="black"/>
                </a:solidFill>
              </a:rPr>
              <a:t>い！</a:t>
            </a:r>
          </a:p>
        </p:txBody>
      </p:sp>
      <p:grpSp>
        <p:nvGrpSpPr>
          <p:cNvPr id="11" name="グループ化 10"/>
          <p:cNvGrpSpPr/>
          <p:nvPr/>
        </p:nvGrpSpPr>
        <p:grpSpPr>
          <a:xfrm>
            <a:off x="971600" y="1124744"/>
            <a:ext cx="2736304" cy="3816424"/>
            <a:chOff x="1043608" y="1196752"/>
            <a:chExt cx="2736304" cy="3816424"/>
          </a:xfrm>
        </p:grpSpPr>
        <p:sp>
          <p:nvSpPr>
            <p:cNvPr id="9" name="角丸四角形 8"/>
            <p:cNvSpPr/>
            <p:nvPr/>
          </p:nvSpPr>
          <p:spPr>
            <a:xfrm>
              <a:off x="1043608" y="1196752"/>
              <a:ext cx="2736304" cy="3816424"/>
            </a:xfrm>
            <a:prstGeom prst="roundRect">
              <a:avLst>
                <a:gd name="adj" fmla="val 6801"/>
              </a:avLst>
            </a:prstGeom>
            <a:solidFill>
              <a:srgbClr val="00999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7" name="グループ化 26"/>
            <p:cNvGrpSpPr/>
            <p:nvPr/>
          </p:nvGrpSpPr>
          <p:grpSpPr>
            <a:xfrm>
              <a:off x="1335145" y="1261155"/>
              <a:ext cx="2150804" cy="733189"/>
              <a:chOff x="495888" y="2934206"/>
              <a:chExt cx="3930089" cy="372766"/>
            </a:xfrm>
          </p:grpSpPr>
          <p:sp>
            <p:nvSpPr>
              <p:cNvPr id="28" name="角丸四角形 27"/>
              <p:cNvSpPr/>
              <p:nvPr/>
            </p:nvSpPr>
            <p:spPr>
              <a:xfrm>
                <a:off x="495888" y="2934206"/>
                <a:ext cx="3930089" cy="372766"/>
              </a:xfrm>
              <a:prstGeom prst="roundRect">
                <a:avLst/>
              </a:prstGeom>
              <a:solidFill>
                <a:schemeClr val="bg1"/>
              </a:solidFill>
              <a:ln>
                <a:solidFill>
                  <a:srgbClr val="009999">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テキスト ボックス 28"/>
              <p:cNvSpPr txBox="1"/>
              <p:nvPr/>
            </p:nvSpPr>
            <p:spPr>
              <a:xfrm>
                <a:off x="546436" y="2943598"/>
                <a:ext cx="3815754" cy="328606"/>
              </a:xfrm>
              <a:prstGeom prst="rect">
                <a:avLst/>
              </a:prstGeom>
              <a:noFill/>
              <a:ln>
                <a:noFill/>
              </a:ln>
            </p:spPr>
            <p:txBody>
              <a:bodyPr wrap="square" rtlCol="0">
                <a:spAutoFit/>
              </a:bodyPr>
              <a:lstStyle/>
              <a:p>
                <a:pPr algn="ctr"/>
                <a:r>
                  <a:rPr lang="ja-JP" altLang="en-US" sz="3600" dirty="0">
                    <a:solidFill>
                      <a:prstClr val="black"/>
                    </a:solidFill>
                  </a:rPr>
                  <a:t>罪悪感</a:t>
                </a:r>
                <a:r>
                  <a:rPr lang="ja-JP" altLang="en-US" sz="2800" dirty="0">
                    <a:solidFill>
                      <a:prstClr val="black"/>
                    </a:solidFill>
                  </a:rPr>
                  <a:t>版</a:t>
                </a:r>
                <a:endParaRPr lang="en-US" altLang="ja-JP" sz="2800" dirty="0">
                  <a:solidFill>
                    <a:prstClr val="black"/>
                  </a:solidFill>
                </a:endParaRPr>
              </a:p>
            </p:txBody>
          </p:sp>
        </p:grpSp>
      </p:grpSp>
      <p:grpSp>
        <p:nvGrpSpPr>
          <p:cNvPr id="12" name="グループ化 11"/>
          <p:cNvGrpSpPr/>
          <p:nvPr/>
        </p:nvGrpSpPr>
        <p:grpSpPr>
          <a:xfrm>
            <a:off x="5148064" y="1124744"/>
            <a:ext cx="2736304" cy="3816424"/>
            <a:chOff x="5004048" y="1196752"/>
            <a:chExt cx="2736304" cy="3816424"/>
          </a:xfrm>
        </p:grpSpPr>
        <p:sp>
          <p:nvSpPr>
            <p:cNvPr id="30" name="角丸四角形 29"/>
            <p:cNvSpPr/>
            <p:nvPr/>
          </p:nvSpPr>
          <p:spPr>
            <a:xfrm>
              <a:off x="5004048" y="1196752"/>
              <a:ext cx="2736304" cy="3816424"/>
            </a:xfrm>
            <a:prstGeom prst="roundRect">
              <a:avLst>
                <a:gd name="adj" fmla="val 6801"/>
              </a:avLst>
            </a:prstGeom>
            <a:solidFill>
              <a:srgbClr val="FF99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7" name="グループ化 36"/>
            <p:cNvGrpSpPr/>
            <p:nvPr/>
          </p:nvGrpSpPr>
          <p:grpSpPr>
            <a:xfrm>
              <a:off x="5292080" y="1256469"/>
              <a:ext cx="2235510" cy="742559"/>
              <a:chOff x="495889" y="2934204"/>
              <a:chExt cx="3744793" cy="411362"/>
            </a:xfrm>
          </p:grpSpPr>
          <p:sp>
            <p:nvSpPr>
              <p:cNvPr id="38" name="角丸四角形 37"/>
              <p:cNvSpPr/>
              <p:nvPr/>
            </p:nvSpPr>
            <p:spPr>
              <a:xfrm>
                <a:off x="495889" y="2934204"/>
                <a:ext cx="3602899" cy="411362"/>
              </a:xfrm>
              <a:prstGeom prst="roundRect">
                <a:avLst/>
              </a:prstGeom>
              <a:solidFill>
                <a:schemeClr val="bg1"/>
              </a:solidFill>
              <a:ln>
                <a:solidFill>
                  <a:srgbClr val="FF9900">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テキスト ボックス 38"/>
              <p:cNvSpPr txBox="1"/>
              <p:nvPr/>
            </p:nvSpPr>
            <p:spPr>
              <a:xfrm>
                <a:off x="580624" y="2945186"/>
                <a:ext cx="3660058" cy="359902"/>
              </a:xfrm>
              <a:prstGeom prst="rect">
                <a:avLst/>
              </a:prstGeom>
              <a:noFill/>
              <a:ln>
                <a:noFill/>
              </a:ln>
            </p:spPr>
            <p:txBody>
              <a:bodyPr wrap="square" rtlCol="0">
                <a:spAutoFit/>
              </a:bodyPr>
              <a:lstStyle/>
              <a:p>
                <a:r>
                  <a:rPr lang="ja-JP" altLang="en-US" sz="3600" dirty="0">
                    <a:solidFill>
                      <a:prstClr val="black"/>
                    </a:solidFill>
                  </a:rPr>
                  <a:t>まごころ</a:t>
                </a:r>
                <a:r>
                  <a:rPr lang="ja-JP" altLang="en-US" sz="2800" dirty="0">
                    <a:solidFill>
                      <a:prstClr val="black"/>
                    </a:solidFill>
                  </a:rPr>
                  <a:t>版</a:t>
                </a:r>
                <a:endParaRPr lang="en-US" altLang="ja-JP" sz="2800" dirty="0">
                  <a:solidFill>
                    <a:prstClr val="black"/>
                  </a:solidFill>
                </a:endParaRPr>
              </a:p>
            </p:txBody>
          </p:sp>
        </p:grpSp>
      </p:grpSp>
      <p:grpSp>
        <p:nvGrpSpPr>
          <p:cNvPr id="10" name="グループ化 9"/>
          <p:cNvGrpSpPr/>
          <p:nvPr/>
        </p:nvGrpSpPr>
        <p:grpSpPr>
          <a:xfrm>
            <a:off x="7340206" y="2073174"/>
            <a:ext cx="1865280" cy="1024898"/>
            <a:chOff x="7254998" y="1891741"/>
            <a:chExt cx="1865280" cy="1024898"/>
          </a:xfrm>
        </p:grpSpPr>
        <p:sp>
          <p:nvSpPr>
            <p:cNvPr id="33" name="円形吹き出し 32"/>
            <p:cNvSpPr/>
            <p:nvPr/>
          </p:nvSpPr>
          <p:spPr>
            <a:xfrm>
              <a:off x="7254998" y="1891741"/>
              <a:ext cx="1754508" cy="1024898"/>
            </a:xfrm>
            <a:prstGeom prst="wedgeEllipseCallout">
              <a:avLst>
                <a:gd name="adj1" fmla="val -52823"/>
                <a:gd name="adj2" fmla="val 44804"/>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4" name="テキスト ボックス 33"/>
            <p:cNvSpPr txBox="1"/>
            <p:nvPr/>
          </p:nvSpPr>
          <p:spPr>
            <a:xfrm>
              <a:off x="7281313" y="2125705"/>
              <a:ext cx="1838965" cy="523220"/>
            </a:xfrm>
            <a:prstGeom prst="rect">
              <a:avLst/>
            </a:prstGeom>
            <a:noFill/>
          </p:spPr>
          <p:txBody>
            <a:bodyPr wrap="none" rtlCol="0">
              <a:spAutoFit/>
            </a:bodyPr>
            <a:lstStyle/>
            <a:p>
              <a:r>
                <a:rPr lang="ja-JP" altLang="en-US" sz="2800" dirty="0">
                  <a:solidFill>
                    <a:prstClr val="white"/>
                  </a:solidFill>
                </a:rPr>
                <a:t>より有効！</a:t>
              </a:r>
            </a:p>
          </p:txBody>
        </p:sp>
      </p:grpSp>
      <p:sp>
        <p:nvSpPr>
          <p:cNvPr id="31" name="右矢印 30"/>
          <p:cNvSpPr/>
          <p:nvPr/>
        </p:nvSpPr>
        <p:spPr>
          <a:xfrm>
            <a:off x="179512" y="5229200"/>
            <a:ext cx="1080120" cy="1008112"/>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テキスト ボックス 31"/>
          <p:cNvSpPr txBox="1"/>
          <p:nvPr/>
        </p:nvSpPr>
        <p:spPr>
          <a:xfrm>
            <a:off x="179512" y="5445224"/>
            <a:ext cx="902811" cy="523220"/>
          </a:xfrm>
          <a:prstGeom prst="rect">
            <a:avLst/>
          </a:prstGeom>
          <a:noFill/>
        </p:spPr>
        <p:txBody>
          <a:bodyPr wrap="none" rtlCol="0">
            <a:spAutoFit/>
          </a:bodyPr>
          <a:lstStyle/>
          <a:p>
            <a:r>
              <a:rPr lang="ja-JP" altLang="en-US" sz="2800" dirty="0">
                <a:solidFill>
                  <a:prstClr val="white"/>
                </a:solidFill>
              </a:rPr>
              <a:t>考察</a:t>
            </a:r>
          </a:p>
        </p:txBody>
      </p:sp>
      <p:pic>
        <p:nvPicPr>
          <p:cNvPr id="7" name="図 6"/>
          <p:cNvPicPr>
            <a:picLocks noChangeAspect="1"/>
          </p:cNvPicPr>
          <p:nvPr/>
        </p:nvPicPr>
        <p:blipFill>
          <a:blip r:embed="rId2"/>
          <a:stretch>
            <a:fillRect/>
          </a:stretch>
        </p:blipFill>
        <p:spPr>
          <a:xfrm>
            <a:off x="1619672" y="1988840"/>
            <a:ext cx="1445671" cy="2866231"/>
          </a:xfrm>
          <a:prstGeom prst="rect">
            <a:avLst/>
          </a:prstGeom>
        </p:spPr>
      </p:pic>
      <p:pic>
        <p:nvPicPr>
          <p:cNvPr id="8" name="図 7"/>
          <p:cNvPicPr>
            <a:picLocks noChangeAspect="1"/>
          </p:cNvPicPr>
          <p:nvPr/>
        </p:nvPicPr>
        <p:blipFill>
          <a:blip r:embed="rId3"/>
          <a:stretch>
            <a:fillRect/>
          </a:stretch>
        </p:blipFill>
        <p:spPr>
          <a:xfrm>
            <a:off x="5796136" y="1988840"/>
            <a:ext cx="1480853" cy="2873297"/>
          </a:xfrm>
          <a:prstGeom prst="rect">
            <a:avLst/>
          </a:prstGeom>
        </p:spPr>
      </p:pic>
    </p:spTree>
    <p:extLst>
      <p:ext uri="{BB962C8B-B14F-4D97-AF65-F5344CB8AC3E}">
        <p14:creationId xmlns:p14="http://schemas.microsoft.com/office/powerpoint/2010/main" val="27444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3" grpId="0"/>
      <p:bldP spid="35" grpId="0"/>
      <p:bldP spid="31" grpId="0" animBg="1"/>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下矢印 20"/>
          <p:cNvSpPr/>
          <p:nvPr/>
        </p:nvSpPr>
        <p:spPr>
          <a:xfrm>
            <a:off x="4211960" y="2492896"/>
            <a:ext cx="1152128" cy="2016224"/>
          </a:xfrm>
          <a:prstGeom prst="downArrow">
            <a:avLst>
              <a:gd name="adj1" fmla="val 50000"/>
              <a:gd name="adj2" fmla="val 34065"/>
            </a:avLst>
          </a:prstGeom>
          <a:solidFill>
            <a:schemeClr val="bg1">
              <a:lumMod val="8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FFFF"/>
              </a:solidFill>
            </a:endParaRPr>
          </a:p>
        </p:txBody>
      </p:sp>
      <p:sp>
        <p:nvSpPr>
          <p:cNvPr id="2" name="円/楕円 1"/>
          <p:cNvSpPr/>
          <p:nvPr/>
        </p:nvSpPr>
        <p:spPr>
          <a:xfrm>
            <a:off x="7132590" y="4804700"/>
            <a:ext cx="515705" cy="515705"/>
          </a:xfrm>
          <a:prstGeom prst="ellipse">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nvGrpSpPr>
          <p:cNvPr id="33" name="グループ化 32"/>
          <p:cNvGrpSpPr/>
          <p:nvPr/>
        </p:nvGrpSpPr>
        <p:grpSpPr>
          <a:xfrm>
            <a:off x="3033294" y="4758341"/>
            <a:ext cx="4923082" cy="623097"/>
            <a:chOff x="899592" y="1400654"/>
            <a:chExt cx="4526232" cy="586488"/>
          </a:xfrm>
        </p:grpSpPr>
        <p:sp>
          <p:nvSpPr>
            <p:cNvPr id="38" name="角丸四角形 37"/>
            <p:cNvSpPr/>
            <p:nvPr/>
          </p:nvSpPr>
          <p:spPr>
            <a:xfrm>
              <a:off x="899592" y="1400654"/>
              <a:ext cx="4526232" cy="586488"/>
            </a:xfrm>
            <a:prstGeom prst="roundRect">
              <a:avLst/>
            </a:prstGeom>
            <a:noFill/>
            <a:ln>
              <a:solidFill>
                <a:srgbClr val="99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1080393" y="1432821"/>
              <a:ext cx="4139679" cy="492479"/>
            </a:xfrm>
            <a:prstGeom prst="rect">
              <a:avLst/>
            </a:prstGeom>
            <a:noFill/>
            <a:ln>
              <a:noFill/>
            </a:ln>
          </p:spPr>
          <p:txBody>
            <a:bodyPr wrap="square" rtlCol="0">
              <a:spAutoFit/>
            </a:bodyPr>
            <a:lstStyle/>
            <a:p>
              <a:pPr algn="ctr"/>
              <a:r>
                <a:rPr lang="en-US" altLang="ja-JP" sz="2800" dirty="0" smtClean="0">
                  <a:solidFill>
                    <a:prstClr val="black"/>
                  </a:solidFill>
                </a:rPr>
                <a:t>LINE</a:t>
              </a:r>
              <a:r>
                <a:rPr lang="ja-JP" altLang="en-US" sz="2800" dirty="0" smtClean="0">
                  <a:solidFill>
                    <a:prstClr val="black"/>
                  </a:solidFill>
                </a:rPr>
                <a:t>サービスの認知度　</a:t>
              </a:r>
              <a:r>
                <a:rPr lang="ja-JP" altLang="en-US" sz="2800" dirty="0" smtClean="0">
                  <a:solidFill>
                    <a:srgbClr val="FFFFFF"/>
                  </a:solidFill>
                </a:rPr>
                <a:t>低</a:t>
              </a:r>
              <a:endParaRPr lang="en-US" altLang="ja-JP" sz="2800" dirty="0">
                <a:solidFill>
                  <a:srgbClr val="FFFFFF"/>
                </a:solidFill>
              </a:endParaRPr>
            </a:p>
          </p:txBody>
        </p:sp>
      </p:grpSp>
      <p:grpSp>
        <p:nvGrpSpPr>
          <p:cNvPr id="3" name="Group 2"/>
          <p:cNvGrpSpPr>
            <a:grpSpLocks/>
          </p:cNvGrpSpPr>
          <p:nvPr/>
        </p:nvGrpSpPr>
        <p:grpSpPr bwMode="auto">
          <a:xfrm>
            <a:off x="-36513" y="-26988"/>
            <a:ext cx="9180513" cy="1052513"/>
            <a:chOff x="0" y="0"/>
            <a:chExt cx="5760" cy="663"/>
          </a:xfrm>
        </p:grpSpPr>
        <p:sp>
          <p:nvSpPr>
            <p:cNvPr id="4"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dirty="0">
                <a:solidFill>
                  <a:srgbClr val="000000"/>
                </a:solidFill>
              </a:endParaRPr>
            </a:p>
          </p:txBody>
        </p:sp>
        <p:sp>
          <p:nvSpPr>
            <p:cNvPr id="5"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solidFill>
                  <a:srgbClr val="000000"/>
                </a:solidFill>
              </a:endParaRPr>
            </a:p>
          </p:txBody>
        </p:sp>
      </p:grpSp>
      <p:sp>
        <p:nvSpPr>
          <p:cNvPr id="6" name="タイトル 1"/>
          <p:cNvSpPr txBox="1">
            <a:spLocks/>
          </p:cNvSpPr>
          <p:nvPr/>
        </p:nvSpPr>
        <p:spPr>
          <a:xfrm>
            <a:off x="107504" y="188640"/>
            <a:ext cx="8534400" cy="1143000"/>
          </a:xfrm>
          <a:prstGeom prst="rect">
            <a:avLst/>
          </a:prstGeom>
        </p:spPr>
        <p:txBody>
          <a:bodyPr/>
          <a:lstStyle>
            <a:lvl1pPr algn="ctr" defTabSz="911225" rtl="0" eaLnBrk="0" fontAlgn="base" hangingPunct="0">
              <a:spcBef>
                <a:spcPct val="0"/>
              </a:spcBef>
              <a:spcAft>
                <a:spcPct val="0"/>
              </a:spcAft>
              <a:defRPr kumimoji="1" sz="4400" kern="1200">
                <a:solidFill>
                  <a:schemeClr val="tx1"/>
                </a:solidFill>
                <a:latin typeface="+mj-lt"/>
                <a:ea typeface="+mj-ea"/>
                <a:cs typeface="+mj-cs"/>
              </a:defRPr>
            </a:lvl1pPr>
            <a:lvl2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defTabSz="911225"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101"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203"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306"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407" algn="ctr" defTabSz="912617"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r>
              <a:rPr lang="ja-JP" altLang="en-US" b="1" dirty="0" smtClean="0">
                <a:solidFill>
                  <a:prstClr val="white"/>
                </a:solidFill>
              </a:rPr>
              <a:t>パンフ効果まとめ③</a:t>
            </a:r>
            <a:endParaRPr lang="en-US" altLang="ja-JP" b="1" dirty="0">
              <a:solidFill>
                <a:prstClr val="white"/>
              </a:solidFill>
            </a:endParaRPr>
          </a:p>
          <a:p>
            <a:pPr eaLnBrk="1" hangingPunct="1"/>
            <a:endParaRPr lang="ja-JP" altLang="en-US" dirty="0">
              <a:solidFill>
                <a:prstClr val="white"/>
              </a:solidFill>
            </a:endParaRPr>
          </a:p>
        </p:txBody>
      </p:sp>
      <p:sp>
        <p:nvSpPr>
          <p:cNvPr id="7" name="テキスト ボックス 6"/>
          <p:cNvSpPr txBox="1"/>
          <p:nvPr/>
        </p:nvSpPr>
        <p:spPr>
          <a:xfrm>
            <a:off x="1691680" y="2852936"/>
            <a:ext cx="6768752" cy="1015663"/>
          </a:xfrm>
          <a:prstGeom prst="rect">
            <a:avLst/>
          </a:prstGeom>
          <a:noFill/>
          <a:ln>
            <a:noFill/>
          </a:ln>
          <a:effectLst/>
        </p:spPr>
        <p:txBody>
          <a:bodyPr wrap="square" rtlCol="0">
            <a:spAutoFit/>
          </a:bodyPr>
          <a:lstStyle/>
          <a:p>
            <a:r>
              <a:rPr lang="ja-JP" altLang="en-US" sz="2800" dirty="0" smtClean="0">
                <a:solidFill>
                  <a:prstClr val="black"/>
                </a:solidFill>
              </a:rPr>
              <a:t>コミュニケーションツール（パンフ）に</a:t>
            </a:r>
            <a:r>
              <a:rPr lang="ja-JP" altLang="en-US" sz="2800" dirty="0">
                <a:solidFill>
                  <a:prstClr val="black"/>
                </a:solidFill>
              </a:rPr>
              <a:t>より</a:t>
            </a:r>
            <a:endParaRPr lang="en-US" altLang="ja-JP" sz="2800" dirty="0">
              <a:solidFill>
                <a:prstClr val="black"/>
              </a:solidFill>
            </a:endParaRPr>
          </a:p>
          <a:p>
            <a:pPr algn="ctr"/>
            <a:r>
              <a:rPr lang="ja-JP" altLang="en-US" sz="3200" dirty="0">
                <a:solidFill>
                  <a:prstClr val="black"/>
                </a:solidFill>
              </a:rPr>
              <a:t>既存サービスの利用意欲が上がる</a:t>
            </a:r>
            <a:endParaRPr lang="en-US" altLang="ja-JP" sz="3200" dirty="0">
              <a:solidFill>
                <a:prstClr val="black"/>
              </a:solidFill>
            </a:endParaRPr>
          </a:p>
        </p:txBody>
      </p:sp>
      <p:grpSp>
        <p:nvGrpSpPr>
          <p:cNvPr id="13" name="グループ化 12"/>
          <p:cNvGrpSpPr/>
          <p:nvPr/>
        </p:nvGrpSpPr>
        <p:grpSpPr>
          <a:xfrm>
            <a:off x="2091731" y="1581767"/>
            <a:ext cx="4923082" cy="623097"/>
            <a:chOff x="899592" y="1412776"/>
            <a:chExt cx="4526232" cy="586488"/>
          </a:xfrm>
        </p:grpSpPr>
        <p:sp>
          <p:nvSpPr>
            <p:cNvPr id="14" name="角丸四角形 13"/>
            <p:cNvSpPr/>
            <p:nvPr/>
          </p:nvSpPr>
          <p:spPr>
            <a:xfrm>
              <a:off x="899592" y="1412776"/>
              <a:ext cx="4526232" cy="586488"/>
            </a:xfrm>
            <a:prstGeom prst="roundRect">
              <a:avLst/>
            </a:prstGeom>
            <a:solidFill>
              <a:schemeClr val="bg1"/>
            </a:solidFill>
            <a:ln>
              <a:solidFill>
                <a:srgbClr val="99C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テキスト ボックス 14"/>
            <p:cNvSpPr txBox="1"/>
            <p:nvPr/>
          </p:nvSpPr>
          <p:spPr>
            <a:xfrm>
              <a:off x="1080393" y="1432821"/>
              <a:ext cx="4139679" cy="492479"/>
            </a:xfrm>
            <a:prstGeom prst="rect">
              <a:avLst/>
            </a:prstGeom>
            <a:noFill/>
            <a:ln>
              <a:noFill/>
            </a:ln>
          </p:spPr>
          <p:txBody>
            <a:bodyPr wrap="square" rtlCol="0">
              <a:spAutoFit/>
            </a:bodyPr>
            <a:lstStyle/>
            <a:p>
              <a:pPr algn="ctr"/>
              <a:r>
                <a:rPr lang="en-US" altLang="ja-JP" sz="2800" dirty="0">
                  <a:solidFill>
                    <a:prstClr val="black"/>
                  </a:solidFill>
                </a:rPr>
                <a:t>LINE</a:t>
              </a:r>
              <a:r>
                <a:rPr lang="ja-JP" altLang="en-US" sz="2800" dirty="0" smtClean="0">
                  <a:solidFill>
                    <a:prstClr val="black"/>
                  </a:solidFill>
                </a:rPr>
                <a:t>サービス</a:t>
              </a:r>
              <a:r>
                <a:rPr lang="ja-JP" altLang="en-US" sz="2400" dirty="0">
                  <a:solidFill>
                    <a:prstClr val="black"/>
                  </a:solidFill>
                </a:rPr>
                <a:t>の</a:t>
              </a:r>
              <a:r>
                <a:rPr lang="ja-JP" altLang="en-US" sz="2800" dirty="0" smtClean="0">
                  <a:solidFill>
                    <a:prstClr val="black"/>
                  </a:solidFill>
                </a:rPr>
                <a:t>利用</a:t>
              </a:r>
              <a:r>
                <a:rPr lang="ja-JP" altLang="en-US" sz="2800" dirty="0">
                  <a:solidFill>
                    <a:prstClr val="black"/>
                  </a:solidFill>
                </a:rPr>
                <a:t>意欲</a:t>
              </a:r>
              <a:endParaRPr lang="en-US" altLang="ja-JP" sz="2800" dirty="0">
                <a:solidFill>
                  <a:prstClr val="black"/>
                </a:solidFill>
              </a:endParaRPr>
            </a:p>
          </p:txBody>
        </p:sp>
      </p:grpSp>
      <p:sp>
        <p:nvSpPr>
          <p:cNvPr id="16" name="下矢印 15"/>
          <p:cNvSpPr/>
          <p:nvPr/>
        </p:nvSpPr>
        <p:spPr>
          <a:xfrm rot="10800000">
            <a:off x="6910808" y="1545542"/>
            <a:ext cx="613520" cy="659322"/>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539552" y="3108730"/>
            <a:ext cx="1103187" cy="523220"/>
          </a:xfrm>
          <a:prstGeom prst="rect">
            <a:avLst/>
          </a:prstGeom>
          <a:solidFill>
            <a:schemeClr val="bg1">
              <a:lumMod val="65000"/>
            </a:schemeClr>
          </a:solidFill>
        </p:spPr>
        <p:txBody>
          <a:bodyPr wrap="none" rtlCol="0">
            <a:spAutoFit/>
          </a:bodyPr>
          <a:lstStyle/>
          <a:p>
            <a:r>
              <a:rPr lang="ja-JP" altLang="en-US" sz="2800" dirty="0" smtClean="0">
                <a:solidFill>
                  <a:srgbClr val="FFFFFF"/>
                </a:solidFill>
              </a:rPr>
              <a:t>仮説</a:t>
            </a:r>
            <a:r>
              <a:rPr lang="en-US" altLang="ja-JP" sz="2800" dirty="0" smtClean="0">
                <a:solidFill>
                  <a:srgbClr val="FFFFFF"/>
                </a:solidFill>
              </a:rPr>
              <a:t>2</a:t>
            </a:r>
            <a:endParaRPr lang="ja-JP" altLang="en-US" sz="2800" dirty="0">
              <a:solidFill>
                <a:srgbClr val="FFFFFF"/>
              </a:solidFill>
            </a:endParaRPr>
          </a:p>
        </p:txBody>
      </p:sp>
      <p:cxnSp>
        <p:nvCxnSpPr>
          <p:cNvPr id="12" name="直線コネクタ 11"/>
          <p:cNvCxnSpPr/>
          <p:nvPr/>
        </p:nvCxnSpPr>
        <p:spPr>
          <a:xfrm>
            <a:off x="1774122" y="3339694"/>
            <a:ext cx="5894222" cy="0"/>
          </a:xfrm>
          <a:prstGeom prst="line">
            <a:avLst/>
          </a:prstGeom>
          <a:ln w="190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9" name="直線コネクタ 18"/>
          <p:cNvCxnSpPr/>
          <p:nvPr/>
        </p:nvCxnSpPr>
        <p:spPr>
          <a:xfrm>
            <a:off x="2051720" y="3843750"/>
            <a:ext cx="619268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539552" y="1196752"/>
            <a:ext cx="8208912" cy="1296144"/>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9" name="テキスト ボックス 38"/>
          <p:cNvSpPr txBox="1"/>
          <p:nvPr/>
        </p:nvSpPr>
        <p:spPr>
          <a:xfrm>
            <a:off x="539552" y="1196752"/>
            <a:ext cx="902811" cy="523220"/>
          </a:xfrm>
          <a:prstGeom prst="rect">
            <a:avLst/>
          </a:prstGeom>
          <a:solidFill>
            <a:schemeClr val="bg1">
              <a:lumMod val="65000"/>
            </a:schemeClr>
          </a:solidFill>
        </p:spPr>
        <p:txBody>
          <a:bodyPr wrap="none" rtlCol="0">
            <a:spAutoFit/>
          </a:bodyPr>
          <a:lstStyle/>
          <a:p>
            <a:r>
              <a:rPr lang="ja-JP" altLang="en-US" sz="2800" dirty="0">
                <a:solidFill>
                  <a:prstClr val="white"/>
                </a:solidFill>
              </a:rPr>
              <a:t>結果</a:t>
            </a:r>
          </a:p>
        </p:txBody>
      </p:sp>
      <p:sp>
        <p:nvSpPr>
          <p:cNvPr id="8" name="円形吹き出し 7"/>
          <p:cNvSpPr/>
          <p:nvPr/>
        </p:nvSpPr>
        <p:spPr>
          <a:xfrm>
            <a:off x="1763688" y="4726818"/>
            <a:ext cx="1368152" cy="720080"/>
          </a:xfrm>
          <a:prstGeom prst="wedgeEllipseCallout">
            <a:avLst>
              <a:gd name="adj1" fmla="val 65703"/>
              <a:gd name="adj2" fmla="val -215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smtClean="0">
              <a:solidFill>
                <a:srgbClr val="FFFFFF"/>
              </a:solidFill>
            </a:endParaRPr>
          </a:p>
        </p:txBody>
      </p:sp>
      <p:sp>
        <p:nvSpPr>
          <p:cNvPr id="9" name="テキスト ボックス 8"/>
          <p:cNvSpPr txBox="1"/>
          <p:nvPr/>
        </p:nvSpPr>
        <p:spPr>
          <a:xfrm>
            <a:off x="1925826" y="4725144"/>
            <a:ext cx="1043876" cy="646331"/>
          </a:xfrm>
          <a:prstGeom prst="rect">
            <a:avLst/>
          </a:prstGeom>
          <a:noFill/>
        </p:spPr>
        <p:txBody>
          <a:bodyPr wrap="none" rtlCol="0">
            <a:spAutoFit/>
          </a:bodyPr>
          <a:lstStyle/>
          <a:p>
            <a:pPr algn="ctr"/>
            <a:r>
              <a:rPr lang="ja-JP" altLang="en-US" dirty="0" smtClean="0">
                <a:solidFill>
                  <a:srgbClr val="FFFFFF"/>
                </a:solidFill>
              </a:rPr>
              <a:t>新しい</a:t>
            </a:r>
            <a:endParaRPr lang="en-US" altLang="ja-JP" dirty="0" smtClean="0">
              <a:solidFill>
                <a:srgbClr val="FFFFFF"/>
              </a:solidFill>
            </a:endParaRPr>
          </a:p>
          <a:p>
            <a:pPr algn="ctr"/>
            <a:r>
              <a:rPr lang="ja-JP" altLang="en-US" dirty="0" smtClean="0">
                <a:solidFill>
                  <a:srgbClr val="FFFFFF"/>
                </a:solidFill>
              </a:rPr>
              <a:t>サービス</a:t>
            </a:r>
            <a:endParaRPr lang="en-US" altLang="ja-JP" dirty="0" smtClean="0">
              <a:solidFill>
                <a:srgbClr val="FFFFFF"/>
              </a:solidFill>
            </a:endParaRPr>
          </a:p>
        </p:txBody>
      </p:sp>
      <p:sp>
        <p:nvSpPr>
          <p:cNvPr id="10" name="テキスト ボックス 9"/>
          <p:cNvSpPr txBox="1"/>
          <p:nvPr/>
        </p:nvSpPr>
        <p:spPr>
          <a:xfrm>
            <a:off x="1703479" y="5517232"/>
            <a:ext cx="7194598" cy="1138773"/>
          </a:xfrm>
          <a:prstGeom prst="rect">
            <a:avLst/>
          </a:prstGeom>
          <a:noFill/>
        </p:spPr>
        <p:txBody>
          <a:bodyPr wrap="none" rtlCol="0">
            <a:spAutoFit/>
          </a:bodyPr>
          <a:lstStyle/>
          <a:p>
            <a:r>
              <a:rPr lang="ja-JP" altLang="en-US" sz="2800" dirty="0" smtClean="0">
                <a:solidFill>
                  <a:srgbClr val="000000"/>
                </a:solidFill>
              </a:rPr>
              <a:t>あまり知られていないサービスの</a:t>
            </a:r>
            <a:endParaRPr lang="en-US" altLang="ja-JP" sz="2800" dirty="0" smtClean="0">
              <a:solidFill>
                <a:srgbClr val="000000"/>
              </a:solidFill>
            </a:endParaRPr>
          </a:p>
          <a:p>
            <a:r>
              <a:rPr lang="ja-JP" altLang="en-US" sz="2800" dirty="0" smtClean="0">
                <a:solidFill>
                  <a:srgbClr val="000000"/>
                </a:solidFill>
              </a:rPr>
              <a:t>　　　　　　　　</a:t>
            </a:r>
            <a:r>
              <a:rPr lang="ja-JP" altLang="en-US" sz="4000" dirty="0" smtClean="0">
                <a:solidFill>
                  <a:srgbClr val="FF9900"/>
                </a:solidFill>
              </a:rPr>
              <a:t>利用意欲向上に有効！</a:t>
            </a:r>
            <a:endParaRPr lang="en-US" altLang="ja-JP" sz="4000" dirty="0" smtClean="0">
              <a:solidFill>
                <a:srgbClr val="FF9900"/>
              </a:solidFill>
            </a:endParaRPr>
          </a:p>
        </p:txBody>
      </p:sp>
      <p:grpSp>
        <p:nvGrpSpPr>
          <p:cNvPr id="26" name="グループ化 25"/>
          <p:cNvGrpSpPr/>
          <p:nvPr/>
        </p:nvGrpSpPr>
        <p:grpSpPr>
          <a:xfrm>
            <a:off x="467544" y="2996952"/>
            <a:ext cx="1224136" cy="739244"/>
            <a:chOff x="7417768" y="3367047"/>
            <a:chExt cx="1224136" cy="697292"/>
          </a:xfrm>
        </p:grpSpPr>
        <p:sp>
          <p:nvSpPr>
            <p:cNvPr id="27" name="横巻き 26"/>
            <p:cNvSpPr/>
            <p:nvPr/>
          </p:nvSpPr>
          <p:spPr>
            <a:xfrm>
              <a:off x="7417768" y="3367047"/>
              <a:ext cx="1224136" cy="697292"/>
            </a:xfrm>
            <a:prstGeom prst="horizontalScroll">
              <a:avLst/>
            </a:prstGeom>
            <a:solidFill>
              <a:srgbClr val="FF9900"/>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テキスト ボックス 27"/>
            <p:cNvSpPr txBox="1"/>
            <p:nvPr/>
          </p:nvSpPr>
          <p:spPr>
            <a:xfrm>
              <a:off x="7599758" y="3454083"/>
              <a:ext cx="902811" cy="523220"/>
            </a:xfrm>
            <a:prstGeom prst="rect">
              <a:avLst/>
            </a:prstGeom>
            <a:noFill/>
          </p:spPr>
          <p:txBody>
            <a:bodyPr wrap="none" rtlCol="0">
              <a:spAutoFit/>
            </a:bodyPr>
            <a:lstStyle/>
            <a:p>
              <a:r>
                <a:rPr lang="ja-JP" altLang="en-US" sz="2800" dirty="0">
                  <a:solidFill>
                    <a:prstClr val="white"/>
                  </a:solidFill>
                </a:rPr>
                <a:t>採択</a:t>
              </a:r>
            </a:p>
          </p:txBody>
        </p:sp>
      </p:grpSp>
      <p:sp>
        <p:nvSpPr>
          <p:cNvPr id="30" name="テキスト ボックス 29"/>
          <p:cNvSpPr txBox="1"/>
          <p:nvPr/>
        </p:nvSpPr>
        <p:spPr>
          <a:xfrm>
            <a:off x="539552" y="4509120"/>
            <a:ext cx="902811" cy="523220"/>
          </a:xfrm>
          <a:prstGeom prst="rect">
            <a:avLst/>
          </a:prstGeom>
          <a:solidFill>
            <a:srgbClr val="FF9900"/>
          </a:solidFill>
        </p:spPr>
        <p:txBody>
          <a:bodyPr wrap="none" rtlCol="0">
            <a:spAutoFit/>
          </a:bodyPr>
          <a:lstStyle/>
          <a:p>
            <a:r>
              <a:rPr lang="ja-JP" altLang="en-US" sz="2800" dirty="0">
                <a:solidFill>
                  <a:prstClr val="white"/>
                </a:solidFill>
              </a:rPr>
              <a:t>考察</a:t>
            </a:r>
          </a:p>
        </p:txBody>
      </p:sp>
      <p:sp>
        <p:nvSpPr>
          <p:cNvPr id="31" name="正方形/長方形 30"/>
          <p:cNvSpPr/>
          <p:nvPr/>
        </p:nvSpPr>
        <p:spPr>
          <a:xfrm>
            <a:off x="539552" y="4509120"/>
            <a:ext cx="8208912" cy="2160240"/>
          </a:xfrm>
          <a:prstGeom prst="rect">
            <a:avLst/>
          </a:prstGeom>
          <a:noFill/>
          <a:ln>
            <a:solidFill>
              <a:srgbClr val="FF9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42225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anim calcmode="lin" valueType="num">
                                      <p:cBhvr>
                                        <p:cTn id="32" dur="250" fill="hold"/>
                                        <p:tgtEl>
                                          <p:spTgt spid="21"/>
                                        </p:tgtEl>
                                        <p:attrNameLst>
                                          <p:attrName>ppt_x</p:attrName>
                                        </p:attrNameLst>
                                      </p:cBhvr>
                                      <p:tavLst>
                                        <p:tav tm="0">
                                          <p:val>
                                            <p:strVal val="#ppt_x"/>
                                          </p:val>
                                        </p:tav>
                                        <p:tav tm="100000">
                                          <p:val>
                                            <p:strVal val="#ppt_x"/>
                                          </p:val>
                                        </p:tav>
                                      </p:tavLst>
                                    </p:anim>
                                    <p:anim calcmode="lin" valueType="num">
                                      <p:cBhvr>
                                        <p:cTn id="33" dur="2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7" grpId="0"/>
      <p:bldP spid="16" grpId="0" animBg="1"/>
      <p:bldP spid="22" grpId="0" animBg="1"/>
      <p:bldP spid="8" grpId="0" animBg="1"/>
      <p:bldP spid="9" grpId="0"/>
      <p:bldP spid="10" grpId="0"/>
      <p:bldP spid="30" grpId="0" animBg="1"/>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21169" y="-27384"/>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defRPr/>
              </a:pPr>
              <a:r>
                <a:rPr lang="ja-JP" altLang="en-US" dirty="0">
                  <a:solidFill>
                    <a:srgbClr val="000000"/>
                  </a:solidFill>
                  <a:latin typeface="Arial Narrow" panose="020B0606020202030204" pitchFamily="34" charset="0"/>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defRPr/>
              </a:pPr>
              <a:endParaRPr lang="ja-JP" altLang="en-US">
                <a:solidFill>
                  <a:srgbClr val="000000"/>
                </a:solidFill>
                <a:latin typeface="Arial Narrow" panose="020B0606020202030204" pitchFamily="34" charset="0"/>
              </a:endParaRPr>
            </a:p>
          </p:txBody>
        </p:sp>
      </p:gr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C80B5743-2D09-4AA1-BBF9-497DE4DE14F7}" type="slidenum">
              <a:rPr lang="ja-JP" altLang="en-US" sz="1200" smtClean="0">
                <a:solidFill>
                  <a:srgbClr val="898989"/>
                </a:solidFill>
              </a:rPr>
              <a:pPr>
                <a:defRPr/>
              </a:pPr>
              <a:t>44</a:t>
            </a:fld>
            <a:endParaRPr lang="en-US" altLang="ja-JP" sz="1200">
              <a:solidFill>
                <a:srgbClr val="898989"/>
              </a:solidFill>
            </a:endParaRPr>
          </a:p>
        </p:txBody>
      </p:sp>
      <p:pic>
        <p:nvPicPr>
          <p:cNvPr id="6" name="グラフィックス 5" descr="自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985845" y="5980423"/>
            <a:ext cx="709274" cy="709274"/>
          </a:xfrm>
          <a:prstGeom prst="rect">
            <a:avLst/>
          </a:prstGeom>
        </p:spPr>
      </p:pic>
      <p:pic>
        <p:nvPicPr>
          <p:cNvPr id="12" name="グラフィックス 11"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692854" y="5873281"/>
            <a:ext cx="967378" cy="1017456"/>
          </a:xfrm>
          <a:prstGeom prst="rect">
            <a:avLst/>
          </a:prstGeom>
        </p:spPr>
      </p:pic>
      <p:pic>
        <p:nvPicPr>
          <p:cNvPr id="2" name="図 1"/>
          <p:cNvPicPr>
            <a:picLocks noChangeAspect="1"/>
          </p:cNvPicPr>
          <p:nvPr/>
        </p:nvPicPr>
        <p:blipFill>
          <a:blip r:embed="rId7"/>
          <a:stretch>
            <a:fillRect/>
          </a:stretch>
        </p:blipFill>
        <p:spPr>
          <a:xfrm>
            <a:off x="7030294" y="6099455"/>
            <a:ext cx="585267" cy="585267"/>
          </a:xfrm>
          <a:prstGeom prst="rect">
            <a:avLst/>
          </a:prstGeom>
        </p:spPr>
      </p:pic>
      <p:sp>
        <p:nvSpPr>
          <p:cNvPr id="4" name="テキスト ボックス 3"/>
          <p:cNvSpPr txBox="1"/>
          <p:nvPr/>
        </p:nvSpPr>
        <p:spPr>
          <a:xfrm>
            <a:off x="509191" y="5733861"/>
            <a:ext cx="1116011" cy="338554"/>
          </a:xfrm>
          <a:prstGeom prst="rect">
            <a:avLst/>
          </a:prstGeom>
          <a:noFill/>
        </p:spPr>
        <p:txBody>
          <a:bodyPr wrap="none" rtlCol="0">
            <a:spAutoFit/>
          </a:bodyPr>
          <a:lstStyle/>
          <a:p>
            <a:pPr>
              <a:defRPr/>
            </a:pPr>
            <a:r>
              <a:rPr lang="ja-JP" altLang="en-US" sz="1600" b="1" dirty="0">
                <a:solidFill>
                  <a:srgbClr val="FFFFFF"/>
                </a:solidFill>
              </a:rPr>
              <a:t>背景・目的</a:t>
            </a:r>
          </a:p>
        </p:txBody>
      </p:sp>
      <p:sp>
        <p:nvSpPr>
          <p:cNvPr id="7" name="テキスト ボックス 6"/>
          <p:cNvSpPr txBox="1"/>
          <p:nvPr/>
        </p:nvSpPr>
        <p:spPr>
          <a:xfrm>
            <a:off x="1763688" y="5705872"/>
            <a:ext cx="1346844" cy="369332"/>
          </a:xfrm>
          <a:prstGeom prst="rect">
            <a:avLst/>
          </a:prstGeom>
          <a:noFill/>
        </p:spPr>
        <p:txBody>
          <a:bodyPr wrap="none" rtlCol="0">
            <a:spAutoFit/>
          </a:bodyPr>
          <a:lstStyle/>
          <a:p>
            <a:pPr>
              <a:defRPr/>
            </a:pPr>
            <a:r>
              <a:rPr lang="ja-JP" altLang="en-US" b="1" dirty="0">
                <a:solidFill>
                  <a:prstClr val="white"/>
                </a:solidFill>
              </a:rPr>
              <a:t>実習の流れ</a:t>
            </a:r>
          </a:p>
        </p:txBody>
      </p:sp>
      <p:sp>
        <p:nvSpPr>
          <p:cNvPr id="9" name="テキスト ボックス 8"/>
          <p:cNvSpPr txBox="1"/>
          <p:nvPr/>
        </p:nvSpPr>
        <p:spPr>
          <a:xfrm>
            <a:off x="6869750" y="5733861"/>
            <a:ext cx="797013" cy="369332"/>
          </a:xfrm>
          <a:prstGeom prst="rect">
            <a:avLst/>
          </a:prstGeom>
          <a:noFill/>
        </p:spPr>
        <p:txBody>
          <a:bodyPr wrap="none" rtlCol="0">
            <a:spAutoFit/>
          </a:bodyPr>
          <a:lstStyle/>
          <a:p>
            <a:pPr>
              <a:defRPr/>
            </a:pPr>
            <a:r>
              <a:rPr lang="ja-JP" altLang="en-US" b="1" dirty="0">
                <a:solidFill>
                  <a:prstClr val="white"/>
                </a:solidFill>
              </a:rPr>
              <a:t>まとめ</a:t>
            </a:r>
          </a:p>
        </p:txBody>
      </p:sp>
      <p:sp>
        <p:nvSpPr>
          <p:cNvPr id="10" name="テキスト ボックス 9"/>
          <p:cNvSpPr txBox="1"/>
          <p:nvPr/>
        </p:nvSpPr>
        <p:spPr>
          <a:xfrm>
            <a:off x="7809539" y="5675641"/>
            <a:ext cx="1027845" cy="369332"/>
          </a:xfrm>
          <a:prstGeom prst="rect">
            <a:avLst/>
          </a:prstGeom>
          <a:noFill/>
        </p:spPr>
        <p:txBody>
          <a:bodyPr wrap="none" rtlCol="0">
            <a:spAutoFit/>
          </a:bodyPr>
          <a:lstStyle/>
          <a:p>
            <a:pPr>
              <a:defRPr/>
            </a:pPr>
            <a:r>
              <a:rPr lang="ja-JP" altLang="en-US" b="1" dirty="0">
                <a:solidFill>
                  <a:prstClr val="white"/>
                </a:solidFill>
              </a:rPr>
              <a:t>おわりに</a:t>
            </a:r>
          </a:p>
        </p:txBody>
      </p:sp>
      <p:sp>
        <p:nvSpPr>
          <p:cNvPr id="8" name="テキスト ボックス 7">
            <a:extLst>
              <a:ext uri="{FF2B5EF4-FFF2-40B4-BE49-F238E27FC236}">
                <a16:creationId xmlns="" xmlns:a16="http://schemas.microsoft.com/office/drawing/2014/main" id="{A72F6821-8FFE-4F20-8D64-9334ED6C7AF9}"/>
              </a:ext>
            </a:extLst>
          </p:cNvPr>
          <p:cNvSpPr txBox="1"/>
          <p:nvPr/>
        </p:nvSpPr>
        <p:spPr>
          <a:xfrm>
            <a:off x="3203848" y="5703083"/>
            <a:ext cx="1114408" cy="369332"/>
          </a:xfrm>
          <a:prstGeom prst="rect">
            <a:avLst/>
          </a:prstGeom>
          <a:noFill/>
        </p:spPr>
        <p:txBody>
          <a:bodyPr wrap="none" rtlCol="0">
            <a:spAutoFit/>
          </a:bodyPr>
          <a:lstStyle/>
          <a:p>
            <a:pPr>
              <a:defRPr/>
            </a:pPr>
            <a:r>
              <a:rPr lang="ja-JP" altLang="en-US" b="1" dirty="0">
                <a:solidFill>
                  <a:prstClr val="white"/>
                </a:solidFill>
              </a:rPr>
              <a:t>実態調査</a:t>
            </a:r>
          </a:p>
        </p:txBody>
      </p:sp>
      <p:pic>
        <p:nvPicPr>
          <p:cNvPr id="11" name="図 10">
            <a:extLst>
              <a:ext uri="{FF2B5EF4-FFF2-40B4-BE49-F238E27FC236}">
                <a16:creationId xmlns="" xmlns:a16="http://schemas.microsoft.com/office/drawing/2014/main" id="{CB604EC5-8ED2-4CFE-872B-7C60A3614C10}"/>
              </a:ext>
            </a:extLst>
          </p:cNvPr>
          <p:cNvPicPr>
            <a:picLocks noChangeAspect="1"/>
          </p:cNvPicPr>
          <p:nvPr/>
        </p:nvPicPr>
        <p:blipFill>
          <a:blip r:embed="rId8"/>
          <a:stretch>
            <a:fillRect/>
          </a:stretch>
        </p:blipFill>
        <p:spPr>
          <a:xfrm>
            <a:off x="755381" y="6090354"/>
            <a:ext cx="585267" cy="585267"/>
          </a:xfrm>
          <a:prstGeom prst="rect">
            <a:avLst/>
          </a:prstGeom>
        </p:spPr>
      </p:pic>
      <p:pic>
        <p:nvPicPr>
          <p:cNvPr id="13" name="図 12">
            <a:extLst>
              <a:ext uri="{FF2B5EF4-FFF2-40B4-BE49-F238E27FC236}">
                <a16:creationId xmlns="" xmlns:a16="http://schemas.microsoft.com/office/drawing/2014/main" id="{F8409ED5-B723-42BE-8B90-4D69524F17EE}"/>
              </a:ext>
            </a:extLst>
          </p:cNvPr>
          <p:cNvPicPr>
            <a:picLocks noChangeAspect="1"/>
          </p:cNvPicPr>
          <p:nvPr/>
        </p:nvPicPr>
        <p:blipFill>
          <a:blip r:embed="rId8"/>
          <a:stretch>
            <a:fillRect/>
          </a:stretch>
        </p:blipFill>
        <p:spPr>
          <a:xfrm>
            <a:off x="2164151" y="6098456"/>
            <a:ext cx="585267" cy="585267"/>
          </a:xfrm>
          <a:prstGeom prst="rect">
            <a:avLst/>
          </a:prstGeom>
        </p:spPr>
      </p:pic>
      <p:pic>
        <p:nvPicPr>
          <p:cNvPr id="24" name="図 23">
            <a:extLst>
              <a:ext uri="{FF2B5EF4-FFF2-40B4-BE49-F238E27FC236}">
                <a16:creationId xmlns="" xmlns:a16="http://schemas.microsoft.com/office/drawing/2014/main" id="{7ED8CB2A-C25C-4C8A-8E68-B019E72A66D7}"/>
              </a:ext>
            </a:extLst>
          </p:cNvPr>
          <p:cNvPicPr>
            <a:picLocks noChangeAspect="1"/>
          </p:cNvPicPr>
          <p:nvPr/>
        </p:nvPicPr>
        <p:blipFill>
          <a:blip r:embed="rId8"/>
          <a:stretch>
            <a:fillRect/>
          </a:stretch>
        </p:blipFill>
        <p:spPr>
          <a:xfrm>
            <a:off x="3468418" y="6104429"/>
            <a:ext cx="585267" cy="585267"/>
          </a:xfrm>
          <a:prstGeom prst="rect">
            <a:avLst/>
          </a:prstGeom>
        </p:spPr>
      </p:pic>
      <p:pic>
        <p:nvPicPr>
          <p:cNvPr id="3" name="図 2">
            <a:extLst>
              <a:ext uri="{FF2B5EF4-FFF2-40B4-BE49-F238E27FC236}">
                <a16:creationId xmlns="" xmlns:a16="http://schemas.microsoft.com/office/drawing/2014/main" id="{5B1F88D5-6B12-421D-B980-9D5868EF9C04}"/>
              </a:ext>
            </a:extLst>
          </p:cNvPr>
          <p:cNvPicPr>
            <a:picLocks noChangeAspect="1"/>
          </p:cNvPicPr>
          <p:nvPr/>
        </p:nvPicPr>
        <p:blipFill>
          <a:blip r:embed="rId8"/>
          <a:stretch>
            <a:fillRect/>
          </a:stretch>
        </p:blipFill>
        <p:spPr>
          <a:xfrm>
            <a:off x="4669478" y="6099455"/>
            <a:ext cx="585267" cy="585267"/>
          </a:xfrm>
          <a:prstGeom prst="rect">
            <a:avLst/>
          </a:prstGeom>
        </p:spPr>
      </p:pic>
      <p:sp>
        <p:nvSpPr>
          <p:cNvPr id="23" name="テキスト ボックス 22"/>
          <p:cNvSpPr txBox="1"/>
          <p:nvPr/>
        </p:nvSpPr>
        <p:spPr>
          <a:xfrm>
            <a:off x="4499992" y="5550116"/>
            <a:ext cx="881973" cy="646331"/>
          </a:xfrm>
          <a:prstGeom prst="rect">
            <a:avLst/>
          </a:prstGeom>
          <a:noFill/>
        </p:spPr>
        <p:txBody>
          <a:bodyPr wrap="none" rtlCol="0">
            <a:spAutoFit/>
          </a:bodyPr>
          <a:lstStyle/>
          <a:p>
            <a:pPr algn="ctr">
              <a:defRPr/>
            </a:pPr>
            <a:r>
              <a:rPr lang="ja-JP" altLang="en-US" b="1" dirty="0">
                <a:solidFill>
                  <a:prstClr val="white"/>
                </a:solidFill>
              </a:rPr>
              <a:t>心理的</a:t>
            </a:r>
            <a:endParaRPr lang="en-US" altLang="ja-JP" b="1" dirty="0">
              <a:solidFill>
                <a:prstClr val="white"/>
              </a:solidFill>
            </a:endParaRPr>
          </a:p>
          <a:p>
            <a:pPr algn="ctr">
              <a:defRPr/>
            </a:pPr>
            <a:r>
              <a:rPr lang="ja-JP" altLang="en-US" b="1" dirty="0">
                <a:solidFill>
                  <a:prstClr val="white"/>
                </a:solidFill>
              </a:rPr>
              <a:t>方略</a:t>
            </a:r>
          </a:p>
        </p:txBody>
      </p:sp>
      <p:sp>
        <p:nvSpPr>
          <p:cNvPr id="25" name="テキスト ボックス 24"/>
          <p:cNvSpPr txBox="1"/>
          <p:nvPr/>
        </p:nvSpPr>
        <p:spPr>
          <a:xfrm>
            <a:off x="5688881" y="5292369"/>
            <a:ext cx="958917" cy="707886"/>
          </a:xfrm>
          <a:prstGeom prst="rect">
            <a:avLst/>
          </a:prstGeom>
          <a:noFill/>
        </p:spPr>
        <p:txBody>
          <a:bodyPr wrap="none" rtlCol="0">
            <a:spAutoFit/>
          </a:bodyPr>
          <a:lstStyle/>
          <a:p>
            <a:pPr algn="ctr">
              <a:defRPr/>
            </a:pPr>
            <a:r>
              <a:rPr lang="ja-JP" altLang="en-US" sz="2000" b="1" dirty="0">
                <a:solidFill>
                  <a:prstClr val="white"/>
                </a:solidFill>
              </a:rPr>
              <a:t>構造的</a:t>
            </a:r>
            <a:endParaRPr lang="en-US" altLang="ja-JP" sz="2000" b="1" dirty="0">
              <a:solidFill>
                <a:prstClr val="white"/>
              </a:solidFill>
            </a:endParaRPr>
          </a:p>
          <a:p>
            <a:pPr algn="ctr">
              <a:defRPr/>
            </a:pPr>
            <a:r>
              <a:rPr lang="ja-JP" altLang="en-US" sz="2000" b="1" dirty="0">
                <a:solidFill>
                  <a:prstClr val="white"/>
                </a:solidFill>
              </a:rPr>
              <a:t>方略</a:t>
            </a:r>
          </a:p>
        </p:txBody>
      </p:sp>
      <p:sp>
        <p:nvSpPr>
          <p:cNvPr id="21" name="テキスト ボックス 20">
            <a:extLst>
              <a:ext uri="{FF2B5EF4-FFF2-40B4-BE49-F238E27FC236}">
                <a16:creationId xmlns="" xmlns:a16="http://schemas.microsoft.com/office/drawing/2014/main" id="{27EAA0D3-3070-4A09-ABBE-2E0142930CA6}"/>
              </a:ext>
            </a:extLst>
          </p:cNvPr>
          <p:cNvSpPr txBox="1"/>
          <p:nvPr/>
        </p:nvSpPr>
        <p:spPr>
          <a:xfrm>
            <a:off x="2074274" y="621084"/>
            <a:ext cx="5389617" cy="923330"/>
          </a:xfrm>
          <a:prstGeom prst="rect">
            <a:avLst/>
          </a:prstGeom>
          <a:noFill/>
        </p:spPr>
        <p:txBody>
          <a:bodyPr wrap="none" rtlCol="0">
            <a:spAutoFit/>
          </a:bodyPr>
          <a:lstStyle/>
          <a:p>
            <a:pPr algn="ctr"/>
            <a:r>
              <a:rPr lang="ja-JP" altLang="en-US" sz="5400" dirty="0">
                <a:solidFill>
                  <a:srgbClr val="FFFFFF"/>
                </a:solidFill>
              </a:rPr>
              <a:t>再配達</a:t>
            </a:r>
            <a:r>
              <a:rPr lang="en-US" altLang="ja-JP" sz="5400" dirty="0" smtClean="0">
                <a:solidFill>
                  <a:srgbClr val="FFFFFF"/>
                </a:solidFill>
              </a:rPr>
              <a:t>×</a:t>
            </a:r>
            <a:r>
              <a:rPr lang="ja-JP" altLang="en-US" sz="5400" dirty="0" smtClean="0">
                <a:solidFill>
                  <a:srgbClr val="FFFFFF"/>
                </a:solidFill>
              </a:rPr>
              <a:t>ジレンマ</a:t>
            </a:r>
            <a:endParaRPr lang="ja-JP" altLang="en-US" sz="5400" dirty="0">
              <a:solidFill>
                <a:srgbClr val="FFFFFF"/>
              </a:solidFill>
            </a:endParaRPr>
          </a:p>
        </p:txBody>
      </p:sp>
      <p:sp>
        <p:nvSpPr>
          <p:cNvPr id="22" name="楕円 5">
            <a:extLst>
              <a:ext uri="{FF2B5EF4-FFF2-40B4-BE49-F238E27FC236}">
                <a16:creationId xmlns="" xmlns:a16="http://schemas.microsoft.com/office/drawing/2014/main" id="{AA21DEEF-BF51-4734-8523-B84A640CC8B1}"/>
              </a:ext>
            </a:extLst>
          </p:cNvPr>
          <p:cNvSpPr/>
          <p:nvPr/>
        </p:nvSpPr>
        <p:spPr>
          <a:xfrm>
            <a:off x="4775416" y="2919792"/>
            <a:ext cx="4263339" cy="1928089"/>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400" dirty="0">
              <a:solidFill>
                <a:srgbClr val="FF9900"/>
              </a:solidFill>
            </a:endParaRPr>
          </a:p>
        </p:txBody>
      </p:sp>
      <p:sp>
        <p:nvSpPr>
          <p:cNvPr id="27" name="楕円 8">
            <a:extLst>
              <a:ext uri="{FF2B5EF4-FFF2-40B4-BE49-F238E27FC236}">
                <a16:creationId xmlns="" xmlns:a16="http://schemas.microsoft.com/office/drawing/2014/main" id="{2FE5C022-A163-4515-B4C9-5182D2EB48EC}"/>
              </a:ext>
            </a:extLst>
          </p:cNvPr>
          <p:cNvSpPr/>
          <p:nvPr/>
        </p:nvSpPr>
        <p:spPr>
          <a:xfrm>
            <a:off x="1139320" y="3235764"/>
            <a:ext cx="2880320" cy="129614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FFFF"/>
                </a:solidFill>
              </a:rPr>
              <a:t>心理的方略</a:t>
            </a:r>
            <a:endParaRPr lang="ja-JP" altLang="en-US" sz="2800" dirty="0">
              <a:solidFill>
                <a:srgbClr val="FFFFFF"/>
              </a:solidFill>
            </a:endParaRPr>
          </a:p>
        </p:txBody>
      </p:sp>
      <p:sp>
        <p:nvSpPr>
          <p:cNvPr id="28" name="フレーム 27">
            <a:extLst>
              <a:ext uri="{FF2B5EF4-FFF2-40B4-BE49-F238E27FC236}">
                <a16:creationId xmlns="" xmlns:a16="http://schemas.microsoft.com/office/drawing/2014/main" id="{3FCD72FF-6808-48D0-8DB9-3F0C191CFDD2}"/>
              </a:ext>
            </a:extLst>
          </p:cNvPr>
          <p:cNvSpPr/>
          <p:nvPr/>
        </p:nvSpPr>
        <p:spPr>
          <a:xfrm>
            <a:off x="905240" y="314666"/>
            <a:ext cx="7740352" cy="1545336"/>
          </a:xfrm>
          <a:prstGeom prst="frame">
            <a:avLst>
              <a:gd name="adj1" fmla="val 209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0000"/>
              </a:solidFill>
            </a:endParaRPr>
          </a:p>
        </p:txBody>
      </p:sp>
      <p:pic>
        <p:nvPicPr>
          <p:cNvPr id="29" name="グラフィックス 7" descr="矢印: 反時計方向の曲線">
            <a:extLst>
              <a:ext uri="{FF2B5EF4-FFF2-40B4-BE49-F238E27FC236}">
                <a16:creationId xmlns="" xmlns:a16="http://schemas.microsoft.com/office/drawing/2014/main" id="{9865B5AE-2A43-4770-8461-8F55F6B51A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rot="16872075" flipV="1">
            <a:off x="5645098" y="1516226"/>
            <a:ext cx="1866803" cy="1866803"/>
          </a:xfrm>
          <a:prstGeom prst="rect">
            <a:avLst/>
          </a:prstGeom>
        </p:spPr>
      </p:pic>
      <p:sp>
        <p:nvSpPr>
          <p:cNvPr id="14" name="正方形/長方形 13"/>
          <p:cNvSpPr/>
          <p:nvPr/>
        </p:nvSpPr>
        <p:spPr>
          <a:xfrm>
            <a:off x="5381965" y="3279990"/>
            <a:ext cx="3005951" cy="1261884"/>
          </a:xfrm>
          <a:prstGeom prst="rect">
            <a:avLst/>
          </a:prstGeom>
        </p:spPr>
        <p:txBody>
          <a:bodyPr wrap="none">
            <a:spAutoFit/>
          </a:bodyPr>
          <a:lstStyle/>
          <a:p>
            <a:pPr algn="ctr"/>
            <a:r>
              <a:rPr lang="ja-JP" altLang="en-US" sz="4400" dirty="0" smtClean="0">
                <a:solidFill>
                  <a:srgbClr val="FF9900"/>
                </a:solidFill>
                <a:latin typeface="Arial"/>
                <a:ea typeface="ＭＳ Ｐゴシック"/>
              </a:rPr>
              <a:t>構造的方略</a:t>
            </a:r>
            <a:endParaRPr lang="ja-JP" altLang="en-US" sz="4400" dirty="0">
              <a:solidFill>
                <a:srgbClr val="FF9900"/>
              </a:solidFill>
              <a:latin typeface="Arial"/>
              <a:ea typeface="ＭＳ Ｐゴシック"/>
            </a:endParaRPr>
          </a:p>
          <a:p>
            <a:pPr algn="ctr"/>
            <a:r>
              <a:rPr lang="ja-JP" altLang="en-US" sz="3200" dirty="0" smtClean="0">
                <a:solidFill>
                  <a:srgbClr val="FF9900"/>
                </a:solidFill>
              </a:rPr>
              <a:t>宅配ロッカー</a:t>
            </a:r>
            <a:endParaRPr lang="ja-JP" altLang="en-US" sz="3200" dirty="0">
              <a:solidFill>
                <a:srgbClr val="FF9900"/>
              </a:solidFill>
            </a:endParaRPr>
          </a:p>
        </p:txBody>
      </p:sp>
    </p:spTree>
    <p:extLst>
      <p:ext uri="{BB962C8B-B14F-4D97-AF65-F5344CB8AC3E}">
        <p14:creationId xmlns:p14="http://schemas.microsoft.com/office/powerpoint/2010/main" val="3432959529"/>
      </p:ext>
    </p:extLst>
  </p:cSld>
  <p:clrMapOvr>
    <a:masterClrMapping/>
  </p:clrMapOvr>
  <p:transition spd="slow" advTm="5584"/>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6858003"/>
            <a:chOff x="0" y="0"/>
            <a:chExt cx="5760" cy="4320"/>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4320"/>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dirty="0">
                <a:solidFill>
                  <a:schemeClr val="bg1"/>
                </a:solidFill>
              </a:rPr>
              <a:t>インタビュー先</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45</a:t>
            </a:fld>
            <a:endParaRPr lang="en-US" altLang="ja-JP"/>
          </a:p>
        </p:txBody>
      </p:sp>
      <p:pic>
        <p:nvPicPr>
          <p:cNvPr id="12" name="図 11"/>
          <p:cNvPicPr>
            <a:picLocks noChangeAspect="1"/>
          </p:cNvPicPr>
          <p:nvPr/>
        </p:nvPicPr>
        <p:blipFill>
          <a:blip r:embed="rId3">
            <a:biLevel thresh="25000"/>
          </a:blip>
          <a:stretch>
            <a:fillRect/>
          </a:stretch>
        </p:blipFill>
        <p:spPr>
          <a:xfrm>
            <a:off x="1695767" y="2359120"/>
            <a:ext cx="716234" cy="709840"/>
          </a:xfrm>
          <a:prstGeom prst="rect">
            <a:avLst/>
          </a:prstGeom>
          <a:noFill/>
        </p:spPr>
      </p:pic>
      <p:pic>
        <p:nvPicPr>
          <p:cNvPr id="13" name="図 12"/>
          <p:cNvPicPr>
            <a:picLocks noChangeAspect="1"/>
          </p:cNvPicPr>
          <p:nvPr/>
        </p:nvPicPr>
        <p:blipFill>
          <a:blip r:embed="rId3">
            <a:biLevel thresh="25000"/>
          </a:blip>
          <a:stretch>
            <a:fillRect/>
          </a:stretch>
        </p:blipFill>
        <p:spPr>
          <a:xfrm>
            <a:off x="1695767" y="3212976"/>
            <a:ext cx="716234" cy="709840"/>
          </a:xfrm>
          <a:prstGeom prst="rect">
            <a:avLst/>
          </a:prstGeom>
          <a:noFill/>
        </p:spPr>
      </p:pic>
      <p:pic>
        <p:nvPicPr>
          <p:cNvPr id="14" name="図 13"/>
          <p:cNvPicPr>
            <a:picLocks noChangeAspect="1"/>
          </p:cNvPicPr>
          <p:nvPr/>
        </p:nvPicPr>
        <p:blipFill>
          <a:blip r:embed="rId3">
            <a:biLevel thresh="25000"/>
          </a:blip>
          <a:stretch>
            <a:fillRect/>
          </a:stretch>
        </p:blipFill>
        <p:spPr>
          <a:xfrm>
            <a:off x="1692001" y="4009592"/>
            <a:ext cx="716234" cy="709840"/>
          </a:xfrm>
          <a:prstGeom prst="rect">
            <a:avLst/>
          </a:prstGeom>
          <a:noFill/>
        </p:spPr>
      </p:pic>
      <p:sp>
        <p:nvSpPr>
          <p:cNvPr id="2" name="テキスト ボックス 1"/>
          <p:cNvSpPr txBox="1"/>
          <p:nvPr/>
        </p:nvSpPr>
        <p:spPr>
          <a:xfrm>
            <a:off x="2408235" y="1450023"/>
            <a:ext cx="5700611" cy="5078313"/>
          </a:xfrm>
          <a:prstGeom prst="rect">
            <a:avLst/>
          </a:prstGeom>
          <a:noFill/>
        </p:spPr>
        <p:txBody>
          <a:bodyPr wrap="square" rtlCol="0">
            <a:spAutoFit/>
          </a:bodyPr>
          <a:lstStyle/>
          <a:p>
            <a:r>
              <a:rPr lang="ja-JP" altLang="en-US" sz="5400" dirty="0">
                <a:solidFill>
                  <a:srgbClr val="FFFFFF"/>
                </a:solidFill>
              </a:rPr>
              <a:t>国土交通省</a:t>
            </a:r>
            <a:endParaRPr lang="en-US" altLang="ja-JP" sz="5400" dirty="0">
              <a:solidFill>
                <a:srgbClr val="FFFFFF"/>
              </a:solidFill>
            </a:endParaRPr>
          </a:p>
          <a:p>
            <a:r>
              <a:rPr lang="ja-JP" altLang="en-US" sz="5400" dirty="0">
                <a:solidFill>
                  <a:srgbClr val="FFFFFF"/>
                </a:solidFill>
              </a:rPr>
              <a:t>鈴木勉先生</a:t>
            </a:r>
          </a:p>
          <a:p>
            <a:r>
              <a:rPr lang="ja-JP" altLang="en-US" sz="5400" dirty="0">
                <a:solidFill>
                  <a:srgbClr val="FFFFFF"/>
                </a:solidFill>
              </a:rPr>
              <a:t>宇都宮大学</a:t>
            </a:r>
            <a:endParaRPr lang="en-US" altLang="ja-JP" sz="5400" dirty="0">
              <a:solidFill>
                <a:srgbClr val="FFFFFF"/>
              </a:solidFill>
            </a:endParaRPr>
          </a:p>
          <a:p>
            <a:r>
              <a:rPr lang="ja-JP" altLang="en-US" sz="5400" dirty="0">
                <a:solidFill>
                  <a:srgbClr val="FFFFFF"/>
                </a:solidFill>
              </a:rPr>
              <a:t>筑波大学</a:t>
            </a:r>
            <a:endParaRPr lang="en-US" altLang="ja-JP" sz="5400" dirty="0">
              <a:solidFill>
                <a:srgbClr val="FFFFFF"/>
              </a:solidFill>
            </a:endParaRPr>
          </a:p>
          <a:p>
            <a:r>
              <a:rPr lang="en-US" altLang="ja-JP" sz="5400" dirty="0" err="1">
                <a:solidFill>
                  <a:srgbClr val="FFFFFF"/>
                </a:solidFill>
              </a:rPr>
              <a:t>Packcity</a:t>
            </a:r>
            <a:r>
              <a:rPr lang="en-US" altLang="ja-JP" sz="5400" dirty="0">
                <a:solidFill>
                  <a:srgbClr val="FFFFFF"/>
                </a:solidFill>
              </a:rPr>
              <a:t> Japan</a:t>
            </a:r>
          </a:p>
          <a:p>
            <a:r>
              <a:rPr lang="ja-JP" altLang="en-US" sz="5400" dirty="0">
                <a:solidFill>
                  <a:srgbClr val="FFFFFF"/>
                </a:solidFill>
              </a:rPr>
              <a:t>ヤマト運輸</a:t>
            </a:r>
            <a:endParaRPr lang="en-US" altLang="ja-JP" sz="5400" dirty="0">
              <a:solidFill>
                <a:srgbClr val="FFFFFF"/>
              </a:solidFill>
            </a:endParaRPr>
          </a:p>
        </p:txBody>
      </p:sp>
      <p:pic>
        <p:nvPicPr>
          <p:cNvPr id="16" name="図 15"/>
          <p:cNvPicPr>
            <a:picLocks noChangeAspect="1"/>
          </p:cNvPicPr>
          <p:nvPr/>
        </p:nvPicPr>
        <p:blipFill>
          <a:blip r:embed="rId3">
            <a:biLevel thresh="25000"/>
          </a:blip>
          <a:stretch>
            <a:fillRect/>
          </a:stretch>
        </p:blipFill>
        <p:spPr>
          <a:xfrm>
            <a:off x="1698258" y="4869160"/>
            <a:ext cx="716234" cy="709840"/>
          </a:xfrm>
          <a:prstGeom prst="rect">
            <a:avLst/>
          </a:prstGeom>
          <a:noFill/>
        </p:spPr>
      </p:pic>
      <p:pic>
        <p:nvPicPr>
          <p:cNvPr id="15" name="図 14"/>
          <p:cNvPicPr>
            <a:picLocks noChangeAspect="1"/>
          </p:cNvPicPr>
          <p:nvPr/>
        </p:nvPicPr>
        <p:blipFill>
          <a:blip r:embed="rId3">
            <a:biLevel thresh="25000"/>
          </a:blip>
          <a:stretch>
            <a:fillRect/>
          </a:stretch>
        </p:blipFill>
        <p:spPr>
          <a:xfrm>
            <a:off x="1695766" y="1567032"/>
            <a:ext cx="716234" cy="709840"/>
          </a:xfrm>
          <a:prstGeom prst="rect">
            <a:avLst/>
          </a:prstGeom>
          <a:noFill/>
        </p:spPr>
      </p:pic>
      <p:pic>
        <p:nvPicPr>
          <p:cNvPr id="17" name="図 16"/>
          <p:cNvPicPr>
            <a:picLocks noChangeAspect="1"/>
          </p:cNvPicPr>
          <p:nvPr/>
        </p:nvPicPr>
        <p:blipFill>
          <a:blip r:embed="rId3">
            <a:biLevel thresh="25000"/>
          </a:blip>
          <a:stretch>
            <a:fillRect/>
          </a:stretch>
        </p:blipFill>
        <p:spPr>
          <a:xfrm>
            <a:off x="1700061" y="5671488"/>
            <a:ext cx="716234" cy="709840"/>
          </a:xfrm>
          <a:prstGeom prst="rect">
            <a:avLst/>
          </a:prstGeom>
          <a:noFill/>
        </p:spPr>
      </p:pic>
      <p:sp>
        <p:nvSpPr>
          <p:cNvPr id="19" name="正方形/長方形 18"/>
          <p:cNvSpPr/>
          <p:nvPr/>
        </p:nvSpPr>
        <p:spPr>
          <a:xfrm>
            <a:off x="1700062" y="1444311"/>
            <a:ext cx="4456114" cy="909097"/>
          </a:xfrm>
          <a:prstGeom prst="rect">
            <a:avLst/>
          </a:prstGeom>
          <a:noFill/>
          <a:ln w="38100" cap="flat" cmpd="sng" algn="ctr">
            <a:solidFill>
              <a:srgbClr val="FF6600"/>
            </a:solidFill>
            <a:prstDash val="solid"/>
          </a:ln>
          <a:effectLst/>
        </p:spPr>
        <p:txBody>
          <a:bodyPr rtlCol="0" anchor="ctr"/>
          <a:lstStyle/>
          <a:p>
            <a:pPr algn="ctr" eaLnBrk="1" fontAlgn="auto" hangingPunct="1">
              <a:spcBef>
                <a:spcPts val="0"/>
              </a:spcBef>
              <a:spcAft>
                <a:spcPts val="0"/>
              </a:spcAft>
              <a:defRPr/>
            </a:pPr>
            <a:endParaRPr kumimoji="0" lang="ja-JP" altLang="en-US" kern="0" smtClean="0">
              <a:solidFill>
                <a:prstClr val="white"/>
              </a:solidFill>
              <a:latin typeface="Calibri"/>
            </a:endParaRPr>
          </a:p>
        </p:txBody>
      </p:sp>
    </p:spTree>
    <p:extLst>
      <p:ext uri="{BB962C8B-B14F-4D97-AF65-F5344CB8AC3E}">
        <p14:creationId xmlns:p14="http://schemas.microsoft.com/office/powerpoint/2010/main" val="4125703949"/>
      </p:ext>
    </p:extLst>
  </p:cSld>
  <p:clrMapOvr>
    <a:masterClrMapping/>
  </p:clrMapOvr>
  <p:transition spd="slow" advTm="1031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国土交通省</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46</a:t>
            </a:fld>
            <a:endParaRPr lang="en-US" altLang="ja-JP" dirty="0"/>
          </a:p>
        </p:txBody>
      </p:sp>
      <p:sp>
        <p:nvSpPr>
          <p:cNvPr id="2" name="テキスト ボックス 1"/>
          <p:cNvSpPr txBox="1"/>
          <p:nvPr/>
        </p:nvSpPr>
        <p:spPr>
          <a:xfrm>
            <a:off x="234156" y="1383619"/>
            <a:ext cx="8898590" cy="1569660"/>
          </a:xfrm>
          <a:prstGeom prst="rect">
            <a:avLst/>
          </a:prstGeom>
          <a:noFill/>
        </p:spPr>
        <p:txBody>
          <a:bodyPr wrap="none" rtlCol="0">
            <a:spAutoFit/>
          </a:bodyPr>
          <a:lstStyle/>
          <a:p>
            <a:r>
              <a:rPr lang="ja-JP" altLang="en-US" sz="3200" dirty="0">
                <a:solidFill>
                  <a:prstClr val="black"/>
                </a:solidFill>
              </a:rPr>
              <a:t>👥平成</a:t>
            </a:r>
            <a:r>
              <a:rPr lang="en-US" altLang="ja-JP" sz="3200" dirty="0">
                <a:solidFill>
                  <a:prstClr val="black"/>
                </a:solidFill>
              </a:rPr>
              <a:t>27</a:t>
            </a:r>
            <a:r>
              <a:rPr lang="ja-JP" altLang="en-US" sz="3200" dirty="0">
                <a:solidFill>
                  <a:prstClr val="black"/>
                </a:solidFill>
              </a:rPr>
              <a:t>年　</a:t>
            </a:r>
            <a:endParaRPr lang="en-US" altLang="ja-JP" sz="3200" dirty="0">
              <a:solidFill>
                <a:prstClr val="black"/>
              </a:solidFill>
            </a:endParaRPr>
          </a:p>
          <a:p>
            <a:r>
              <a:rPr lang="en-US" altLang="ja-JP" sz="3200" dirty="0">
                <a:solidFill>
                  <a:prstClr val="black"/>
                </a:solidFill>
              </a:rPr>
              <a:t>『</a:t>
            </a:r>
            <a:r>
              <a:rPr lang="ja-JP" altLang="en-US" sz="3200" dirty="0">
                <a:solidFill>
                  <a:prstClr val="black"/>
                </a:solidFill>
              </a:rPr>
              <a:t>宅配の再配達削減に向けた</a:t>
            </a:r>
            <a:endParaRPr lang="en-US" altLang="ja-JP" sz="3200" dirty="0">
              <a:solidFill>
                <a:prstClr val="black"/>
              </a:solidFill>
            </a:endParaRPr>
          </a:p>
          <a:p>
            <a:r>
              <a:rPr lang="ja-JP" altLang="en-US" sz="3200" dirty="0">
                <a:solidFill>
                  <a:prstClr val="black"/>
                </a:solidFill>
              </a:rPr>
              <a:t> 受け取り方法の多様化の促進等に関する検討会</a:t>
            </a:r>
            <a:r>
              <a:rPr lang="en-US" altLang="ja-JP" sz="3200" dirty="0">
                <a:solidFill>
                  <a:prstClr val="black"/>
                </a:solidFill>
              </a:rPr>
              <a:t>』</a:t>
            </a:r>
          </a:p>
        </p:txBody>
      </p:sp>
      <p:sp>
        <p:nvSpPr>
          <p:cNvPr id="8" name="テキスト ボックス 7"/>
          <p:cNvSpPr txBox="1"/>
          <p:nvPr/>
        </p:nvSpPr>
        <p:spPr>
          <a:xfrm>
            <a:off x="272694" y="3284385"/>
            <a:ext cx="8880957" cy="1815882"/>
          </a:xfrm>
          <a:prstGeom prst="rect">
            <a:avLst/>
          </a:prstGeom>
          <a:noFill/>
        </p:spPr>
        <p:txBody>
          <a:bodyPr wrap="none" rtlCol="0" anchor="ctr">
            <a:spAutoFit/>
          </a:bodyPr>
          <a:lstStyle/>
          <a:p>
            <a:r>
              <a:rPr lang="ja-JP" altLang="en-US" sz="3200" dirty="0">
                <a:solidFill>
                  <a:prstClr val="black"/>
                </a:solidFill>
              </a:rPr>
              <a:t>💰平成</a:t>
            </a:r>
            <a:r>
              <a:rPr lang="en-US" altLang="ja-JP" sz="3200" dirty="0">
                <a:solidFill>
                  <a:prstClr val="black"/>
                </a:solidFill>
              </a:rPr>
              <a:t>29</a:t>
            </a:r>
            <a:r>
              <a:rPr lang="ja-JP" altLang="en-US" sz="3200" dirty="0">
                <a:solidFill>
                  <a:prstClr val="black"/>
                </a:solidFill>
              </a:rPr>
              <a:t>年度</a:t>
            </a:r>
            <a:endParaRPr lang="en-US" altLang="ja-JP" sz="3200" dirty="0">
              <a:solidFill>
                <a:prstClr val="black"/>
              </a:solidFill>
            </a:endParaRPr>
          </a:p>
          <a:p>
            <a:r>
              <a:rPr lang="ja-JP" altLang="en-US" sz="4000" dirty="0">
                <a:solidFill>
                  <a:srgbClr val="FF6600"/>
                </a:solidFill>
              </a:rPr>
              <a:t>オープン型</a:t>
            </a:r>
            <a:r>
              <a:rPr lang="ja-JP" altLang="en-US" sz="4000" dirty="0" smtClean="0">
                <a:solidFill>
                  <a:srgbClr val="FF6600"/>
                </a:solidFill>
              </a:rPr>
              <a:t>宅配ボックス</a:t>
            </a:r>
            <a:endParaRPr lang="en-US" altLang="ja-JP" sz="4000" dirty="0" smtClean="0">
              <a:solidFill>
                <a:srgbClr val="FF6600"/>
              </a:solidFill>
            </a:endParaRPr>
          </a:p>
          <a:p>
            <a:r>
              <a:rPr lang="en-US" altLang="ja-JP" sz="4000" dirty="0" smtClean="0">
                <a:solidFill>
                  <a:prstClr val="black"/>
                </a:solidFill>
              </a:rPr>
              <a:t>					</a:t>
            </a:r>
            <a:r>
              <a:rPr lang="ja-JP" altLang="en-US" sz="3200" dirty="0" smtClean="0">
                <a:solidFill>
                  <a:prstClr val="black"/>
                </a:solidFill>
              </a:rPr>
              <a:t>の導入支援に予算確保</a:t>
            </a:r>
            <a:endParaRPr lang="en-US" altLang="ja-JP" sz="3200" dirty="0">
              <a:solidFill>
                <a:prstClr val="black"/>
              </a:solidFill>
            </a:endParaRPr>
          </a:p>
        </p:txBody>
      </p:sp>
      <p:sp>
        <p:nvSpPr>
          <p:cNvPr id="3" name="線吹き出し 2 (枠付き) 2"/>
          <p:cNvSpPr/>
          <p:nvPr/>
        </p:nvSpPr>
        <p:spPr>
          <a:xfrm>
            <a:off x="2592000" y="5274971"/>
            <a:ext cx="5292368" cy="906674"/>
          </a:xfrm>
          <a:prstGeom prst="borderCallout2">
            <a:avLst>
              <a:gd name="adj1" fmla="val 27333"/>
              <a:gd name="adj2" fmla="val -164"/>
              <a:gd name="adj3" fmla="val 26260"/>
              <a:gd name="adj4" fmla="val -15909"/>
              <a:gd name="adj5" fmla="val -72137"/>
              <a:gd name="adj6" fmla="val -16135"/>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srgbClr val="FF6600"/>
                </a:solidFill>
                <a:latin typeface="Arial" panose="020B0604020202020204" pitchFamily="34" charset="0"/>
              </a:rPr>
              <a:t> 設備導入費の</a:t>
            </a:r>
            <a:r>
              <a:rPr lang="en-US" altLang="ja-JP" sz="3600" dirty="0">
                <a:solidFill>
                  <a:srgbClr val="FF6600"/>
                </a:solidFill>
                <a:latin typeface="Arial" panose="020B0604020202020204" pitchFamily="34" charset="0"/>
              </a:rPr>
              <a:t>1/2</a:t>
            </a:r>
            <a:r>
              <a:rPr lang="ja-JP" altLang="en-US" sz="3600" dirty="0">
                <a:solidFill>
                  <a:srgbClr val="FF6600"/>
                </a:solidFill>
                <a:latin typeface="Arial" panose="020B0604020202020204" pitchFamily="34" charset="0"/>
              </a:rPr>
              <a:t>を</a:t>
            </a:r>
            <a:r>
              <a:rPr lang="ja-JP" altLang="en-US" sz="3600" dirty="0" smtClean="0">
                <a:solidFill>
                  <a:srgbClr val="FF6600"/>
                </a:solidFill>
                <a:latin typeface="Arial" panose="020B0604020202020204" pitchFamily="34" charset="0"/>
              </a:rPr>
              <a:t>補助</a:t>
            </a:r>
            <a:r>
              <a:rPr lang="ja-JP" altLang="en-US" sz="1400" dirty="0" smtClean="0">
                <a:solidFill>
                  <a:schemeClr val="tx1"/>
                </a:solidFill>
                <a:latin typeface="Arial" panose="020B0604020202020204" pitchFamily="34" charset="0"/>
              </a:rPr>
              <a:t>［</a:t>
            </a:r>
            <a:r>
              <a:rPr lang="en-US" altLang="ja-JP" sz="1400" dirty="0" smtClean="0">
                <a:solidFill>
                  <a:schemeClr val="tx1"/>
                </a:solidFill>
                <a:latin typeface="Arial" panose="020B0604020202020204" pitchFamily="34" charset="0"/>
              </a:rPr>
              <a:t>5</a:t>
            </a:r>
            <a:r>
              <a:rPr lang="ja-JP" altLang="en-US" sz="1400" dirty="0" smtClean="0">
                <a:solidFill>
                  <a:schemeClr val="tx1"/>
                </a:solidFill>
                <a:latin typeface="Arial" panose="020B0604020202020204" pitchFamily="34" charset="0"/>
              </a:rPr>
              <a:t>］</a:t>
            </a:r>
            <a:endParaRPr lang="en-US" altLang="ja-JP" sz="1400" dirty="0">
              <a:solidFill>
                <a:schemeClr val="tx1"/>
              </a:solidFill>
              <a:latin typeface="Arial" panose="020B0604020202020204" pitchFamily="34" charset="0"/>
            </a:endParaRPr>
          </a:p>
        </p:txBody>
      </p:sp>
      <p:sp>
        <p:nvSpPr>
          <p:cNvPr id="4" name="テキスト ボックス 3"/>
          <p:cNvSpPr txBox="1"/>
          <p:nvPr/>
        </p:nvSpPr>
        <p:spPr>
          <a:xfrm>
            <a:off x="3729361" y="6371961"/>
            <a:ext cx="4968552" cy="677108"/>
          </a:xfrm>
          <a:prstGeom prst="rect">
            <a:avLst/>
          </a:prstGeom>
          <a:noFill/>
        </p:spPr>
        <p:txBody>
          <a:bodyPr wrap="square" rtlCol="0">
            <a:spAutoFit/>
          </a:bodyPr>
          <a:lstStyle/>
          <a:p>
            <a:r>
              <a:rPr lang="ja-JP" altLang="en-US" sz="1000" dirty="0" smtClean="0"/>
              <a:t>［</a:t>
            </a:r>
            <a:r>
              <a:rPr lang="en-US" altLang="ja-JP" sz="1000" dirty="0" smtClean="0"/>
              <a:t>5</a:t>
            </a:r>
            <a:r>
              <a:rPr lang="ja-JP" altLang="en-US" sz="1000" dirty="0" smtClean="0"/>
              <a:t>］「</a:t>
            </a:r>
            <a:r>
              <a:rPr lang="en-US" altLang="ja-JP" sz="1000" dirty="0" err="1" smtClean="0"/>
              <a:t>SankeiBiz</a:t>
            </a:r>
            <a:r>
              <a:rPr lang="ja-JP" altLang="ja-JP" sz="1000" dirty="0"/>
              <a:t>ヤマト</a:t>
            </a:r>
            <a:r>
              <a:rPr lang="en-US" altLang="ja-JP" sz="1000" dirty="0"/>
              <a:t>,</a:t>
            </a:r>
            <a:r>
              <a:rPr lang="ja-JP" altLang="ja-JP" sz="1000" dirty="0"/>
              <a:t>宅配ロッカー設置を前倒し補助制度活用し普及</a:t>
            </a:r>
            <a:r>
              <a:rPr lang="ja-JP" altLang="ja-JP" sz="1000" dirty="0" smtClean="0"/>
              <a:t>加速</a:t>
            </a:r>
            <a:r>
              <a:rPr lang="ja-JP" altLang="en-US" sz="1000" dirty="0" smtClean="0"/>
              <a:t>」</a:t>
            </a:r>
            <a:r>
              <a:rPr lang="en-US" altLang="ja-JP" sz="1000" dirty="0" smtClean="0"/>
              <a:t>2017/4/28</a:t>
            </a:r>
            <a:endParaRPr lang="en-US" altLang="ja-JP" sz="1000" dirty="0"/>
          </a:p>
          <a:p>
            <a:r>
              <a:rPr lang="en-US" altLang="ja-JP" sz="1000" dirty="0" smtClean="0"/>
              <a:t> </a:t>
            </a:r>
            <a:r>
              <a:rPr lang="en-US" altLang="ja-JP" sz="1000" u="sng" dirty="0" smtClean="0">
                <a:hlinkClick r:id="rId3"/>
              </a:rPr>
              <a:t>http</a:t>
            </a:r>
            <a:r>
              <a:rPr lang="en-US" altLang="ja-JP" sz="1000" u="sng" dirty="0">
                <a:hlinkClick r:id="rId3"/>
              </a:rPr>
              <a:t>://www.sankeibiz.jp/business/news/170309/bsd1703090500002-n1.htm</a:t>
            </a:r>
            <a:endParaRPr lang="en-US" altLang="ja-JP" sz="1000" u="sng" dirty="0"/>
          </a:p>
          <a:p>
            <a:endParaRPr kumimoji="1" lang="ja-JP" altLang="en-US" dirty="0"/>
          </a:p>
        </p:txBody>
      </p:sp>
    </p:spTree>
    <p:extLst>
      <p:ext uri="{BB962C8B-B14F-4D97-AF65-F5344CB8AC3E}">
        <p14:creationId xmlns:p14="http://schemas.microsoft.com/office/powerpoint/2010/main" val="2417863573"/>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57200" y="0"/>
            <a:ext cx="8229600" cy="1143000"/>
          </a:xfrm>
        </p:spPr>
        <p:txBody>
          <a:bodyPr/>
          <a:lstStyle/>
          <a:p>
            <a:pPr eaLnBrk="1" hangingPunct="1"/>
            <a:r>
              <a:rPr lang="ja-JP" altLang="en-US" dirty="0">
                <a:solidFill>
                  <a:schemeClr val="bg1"/>
                </a:solidFill>
              </a:rPr>
              <a:t>オープン型宅配ロッカーとは</a:t>
            </a:r>
            <a:r>
              <a:rPr lang="en-US" altLang="ja-JP" dirty="0">
                <a:solidFill>
                  <a:schemeClr val="bg1"/>
                </a:solidFill>
              </a:rPr>
              <a:t>?</a:t>
            </a: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47</a:t>
            </a:fld>
            <a:endParaRPr lang="en-US" altLang="ja-JP" dirty="0"/>
          </a:p>
        </p:txBody>
      </p:sp>
      <p:sp>
        <p:nvSpPr>
          <p:cNvPr id="5" name="テキスト プレースホルダー 4"/>
          <p:cNvSpPr>
            <a:spLocks noGrp="1"/>
          </p:cNvSpPr>
          <p:nvPr>
            <p:ph type="body" sz="quarter" idx="4294967295"/>
          </p:nvPr>
        </p:nvSpPr>
        <p:spPr>
          <a:xfrm>
            <a:off x="362569" y="4889420"/>
            <a:ext cx="4103687" cy="1882525"/>
          </a:xfrm>
        </p:spPr>
        <p:txBody>
          <a:bodyPr/>
          <a:lstStyle/>
          <a:p>
            <a:pPr>
              <a:buBlip>
                <a:blip r:embed="rId3"/>
              </a:buBlip>
            </a:pPr>
            <a:r>
              <a:rPr lang="ja-JP" altLang="en-US" dirty="0"/>
              <a:t>宅配業者を問わない</a:t>
            </a:r>
            <a:endParaRPr lang="en-US" altLang="ja-JP" dirty="0"/>
          </a:p>
          <a:p>
            <a:pPr>
              <a:buBlip>
                <a:blip r:embed="rId3"/>
              </a:buBlip>
            </a:pPr>
            <a:r>
              <a:rPr kumimoji="1" lang="ja-JP" altLang="en-US" dirty="0"/>
              <a:t>誰でも使える</a:t>
            </a:r>
            <a:endParaRPr kumimoji="1" lang="en-US" altLang="ja-JP" dirty="0"/>
          </a:p>
          <a:p>
            <a:pPr>
              <a:buBlip>
                <a:blip r:embed="rId3"/>
              </a:buBlip>
            </a:pPr>
            <a:r>
              <a:rPr lang="ja-JP" altLang="en-US" kern="0" dirty="0">
                <a:solidFill>
                  <a:srgbClr val="000000"/>
                </a:solidFill>
                <a:latin typeface="Arial"/>
                <a:ea typeface="ＭＳ Ｐゴシック"/>
              </a:rPr>
              <a:t>駅やコンビニにある</a:t>
            </a:r>
            <a:endParaRPr lang="en-US" altLang="ja-JP" kern="0" dirty="0">
              <a:solidFill>
                <a:srgbClr val="000000"/>
              </a:solidFill>
              <a:latin typeface="Arial"/>
              <a:ea typeface="ＭＳ Ｐゴシック"/>
            </a:endParaRPr>
          </a:p>
          <a:p>
            <a:pPr>
              <a:buBlip>
                <a:blip r:embed="rId3"/>
              </a:buBlip>
            </a:pPr>
            <a:endParaRPr kumimoji="1" lang="en-US" altLang="ja-JP" dirty="0"/>
          </a:p>
        </p:txBody>
      </p:sp>
      <p:sp>
        <p:nvSpPr>
          <p:cNvPr id="9" name="正方形/長方形 8"/>
          <p:cNvSpPr/>
          <p:nvPr/>
        </p:nvSpPr>
        <p:spPr>
          <a:xfrm>
            <a:off x="1751924" y="4380389"/>
            <a:ext cx="1609736" cy="215444"/>
          </a:xfrm>
          <a:prstGeom prst="rect">
            <a:avLst/>
          </a:prstGeom>
        </p:spPr>
        <p:txBody>
          <a:bodyPr wrap="none">
            <a:spAutoFit/>
          </a:bodyPr>
          <a:lstStyle/>
          <a:p>
            <a:r>
              <a:rPr lang="en-US" altLang="ja-JP" sz="800" dirty="0">
                <a:solidFill>
                  <a:prstClr val="black"/>
                </a:solidFill>
              </a:rPr>
              <a:t>http://event.rakuten.co.jp/r-box/</a:t>
            </a:r>
            <a:endParaRPr lang="ja-JP" altLang="en-US" sz="800" dirty="0">
              <a:solidFill>
                <a:prstClr val="black"/>
              </a:solidFill>
            </a:endParaRPr>
          </a:p>
        </p:txBody>
      </p:sp>
      <p:pic>
        <p:nvPicPr>
          <p:cNvPr id="8" name="図 7"/>
          <p:cNvPicPr>
            <a:picLocks noChangeAspect="1"/>
          </p:cNvPicPr>
          <p:nvPr/>
        </p:nvPicPr>
        <p:blipFill>
          <a:blip r:embed="rId4"/>
          <a:stretch>
            <a:fillRect/>
          </a:stretch>
        </p:blipFill>
        <p:spPr>
          <a:xfrm>
            <a:off x="433936" y="1963725"/>
            <a:ext cx="2766791" cy="2490111"/>
          </a:xfrm>
          <a:prstGeom prst="rect">
            <a:avLst/>
          </a:prstGeom>
        </p:spPr>
      </p:pic>
      <p:sp>
        <p:nvSpPr>
          <p:cNvPr id="12" name="乗算記号 11"/>
          <p:cNvSpPr/>
          <p:nvPr/>
        </p:nvSpPr>
        <p:spPr>
          <a:xfrm>
            <a:off x="-655369" y="1253731"/>
            <a:ext cx="4809961" cy="3826736"/>
          </a:xfrm>
          <a:prstGeom prst="mathMultiply">
            <a:avLst>
              <a:gd name="adj1" fmla="val 492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http://www.keikyu.co.jp/file.jsp?assets/assets_image/company/news/2016/20161212HP_16177NN_img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176" y="1716424"/>
            <a:ext cx="2860527" cy="3085902"/>
          </a:xfrm>
          <a:prstGeom prst="rect">
            <a:avLst/>
          </a:prstGeom>
          <a:noFill/>
          <a:extLst>
            <a:ext uri="{909E8E84-426E-40DD-AFC4-6F175D3DCCD1}">
              <a14:hiddenFill xmlns:a14="http://schemas.microsoft.com/office/drawing/2010/main">
                <a:solidFill>
                  <a:srgbClr val="FFFFFF"/>
                </a:solidFill>
              </a14:hiddenFill>
            </a:ext>
          </a:extLst>
        </p:spPr>
      </p:pic>
      <p:sp>
        <p:nvSpPr>
          <p:cNvPr id="14" name="円/楕円 13"/>
          <p:cNvSpPr/>
          <p:nvPr/>
        </p:nvSpPr>
        <p:spPr>
          <a:xfrm>
            <a:off x="5962377" y="1680672"/>
            <a:ext cx="3110195" cy="3060000"/>
          </a:xfrm>
          <a:prstGeom prst="ellipse">
            <a:avLst/>
          </a:prstGeom>
          <a:noFill/>
          <a:ln w="1270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p:nvPicPr>
        <p:blipFill>
          <a:blip r:embed="rId6"/>
          <a:stretch>
            <a:fillRect/>
          </a:stretch>
        </p:blipFill>
        <p:spPr>
          <a:xfrm>
            <a:off x="3135217" y="1778652"/>
            <a:ext cx="2925695" cy="2925695"/>
          </a:xfrm>
          <a:prstGeom prst="rect">
            <a:avLst/>
          </a:prstGeom>
        </p:spPr>
      </p:pic>
      <p:sp>
        <p:nvSpPr>
          <p:cNvPr id="19" name="乗算記号 18"/>
          <p:cNvSpPr/>
          <p:nvPr/>
        </p:nvSpPr>
        <p:spPr>
          <a:xfrm>
            <a:off x="3034653" y="1005504"/>
            <a:ext cx="3154277" cy="4192475"/>
          </a:xfrm>
          <a:prstGeom prst="mathMultiply">
            <a:avLst>
              <a:gd name="adj1" fmla="val 5766"/>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4154592" y="4329118"/>
            <a:ext cx="2377497" cy="338554"/>
          </a:xfrm>
          <a:prstGeom prst="rect">
            <a:avLst/>
          </a:prstGeom>
        </p:spPr>
        <p:txBody>
          <a:bodyPr wrap="square">
            <a:spAutoFit/>
          </a:bodyPr>
          <a:lstStyle/>
          <a:p>
            <a:r>
              <a:rPr lang="en-US" altLang="ja-JP" sz="800" dirty="0">
                <a:solidFill>
                  <a:prstClr val="black"/>
                </a:solidFill>
              </a:rPr>
              <a:t>http://www.twin-stars.co.jp/8_garden_takuhai-box_gx-dsw.html</a:t>
            </a:r>
            <a:endParaRPr lang="ja-JP" altLang="en-US" sz="800" dirty="0">
              <a:solidFill>
                <a:prstClr val="black"/>
              </a:solidFill>
            </a:endParaRPr>
          </a:p>
        </p:txBody>
      </p:sp>
      <p:sp>
        <p:nvSpPr>
          <p:cNvPr id="16" name="正方形/長方形 15"/>
          <p:cNvSpPr/>
          <p:nvPr/>
        </p:nvSpPr>
        <p:spPr>
          <a:xfrm>
            <a:off x="7277736" y="4509987"/>
            <a:ext cx="1874231" cy="215444"/>
          </a:xfrm>
          <a:prstGeom prst="rect">
            <a:avLst/>
          </a:prstGeom>
        </p:spPr>
        <p:txBody>
          <a:bodyPr wrap="none">
            <a:spAutoFit/>
          </a:bodyPr>
          <a:lstStyle/>
          <a:p>
            <a:r>
              <a:rPr lang="en-US" altLang="ja-JP" sz="800" dirty="0">
                <a:solidFill>
                  <a:prstClr val="black"/>
                </a:solidFill>
              </a:rPr>
              <a:t>http://www.packcity.co.jp/our_service</a:t>
            </a:r>
            <a:endParaRPr lang="ja-JP" altLang="en-US" sz="800" dirty="0">
              <a:solidFill>
                <a:prstClr val="black"/>
              </a:solidFill>
            </a:endParaRPr>
          </a:p>
        </p:txBody>
      </p:sp>
      <p:sp>
        <p:nvSpPr>
          <p:cNvPr id="22" name="テキスト プレースホルダー 4"/>
          <p:cNvSpPr txBox="1">
            <a:spLocks/>
          </p:cNvSpPr>
          <p:nvPr/>
        </p:nvSpPr>
        <p:spPr bwMode="auto">
          <a:xfrm>
            <a:off x="930703" y="1213176"/>
            <a:ext cx="1995380" cy="70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8" rIns="91414" bIns="45708" numCol="1" anchor="t" anchorCtr="0" compatLnSpc="1">
            <a:prstTxWarp prst="textNoShape">
              <a:avLst/>
            </a:prstTxWarp>
          </a:bodyPr>
          <a:lstStyle>
            <a:lvl1pPr marL="339725" indent="-339725" algn="l" defTabSz="911225"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39775" indent="-282575" algn="l" defTabSz="911225"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39825" indent="-225425" algn="l" defTabSz="911225"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7025" indent="-225425" algn="l" defTabSz="911225"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4225" indent="-225425" algn="l" defTabSz="911225"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3880"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0948"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018"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088" indent="-228536" algn="l" defTabSz="91413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en-US" altLang="ja-JP" kern="0" dirty="0">
              <a:solidFill>
                <a:srgbClr val="000000"/>
              </a:solidFill>
              <a:latin typeface="Arial"/>
            </a:endParaRPr>
          </a:p>
          <a:p>
            <a:pPr>
              <a:buFont typeface="Arial" panose="020B0604020202020204" pitchFamily="34" charset="0"/>
              <a:buBlip>
                <a:blip r:embed="rId3"/>
              </a:buBlip>
            </a:pPr>
            <a:endParaRPr lang="en-US" altLang="ja-JP" dirty="0">
              <a:solidFill>
                <a:prstClr val="black"/>
              </a:solidFill>
            </a:endParaRPr>
          </a:p>
        </p:txBody>
      </p:sp>
      <p:sp>
        <p:nvSpPr>
          <p:cNvPr id="7" name="角丸四角形 6"/>
          <p:cNvSpPr/>
          <p:nvPr/>
        </p:nvSpPr>
        <p:spPr>
          <a:xfrm>
            <a:off x="1173599" y="1193437"/>
            <a:ext cx="1509587" cy="497679"/>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rPr>
              <a:t>楽天</a:t>
            </a:r>
            <a:r>
              <a:rPr lang="en-US" altLang="ja-JP" sz="2400" dirty="0">
                <a:solidFill>
                  <a:prstClr val="black"/>
                </a:solidFill>
              </a:rPr>
              <a:t>BOX</a:t>
            </a:r>
            <a:endParaRPr lang="ja-JP" altLang="en-US" sz="2400" dirty="0">
              <a:solidFill>
                <a:prstClr val="black"/>
              </a:solidFill>
            </a:endParaRPr>
          </a:p>
        </p:txBody>
      </p:sp>
      <p:sp>
        <p:nvSpPr>
          <p:cNvPr id="26" name="角丸四角形 25"/>
          <p:cNvSpPr/>
          <p:nvPr/>
        </p:nvSpPr>
        <p:spPr>
          <a:xfrm>
            <a:off x="3575407" y="1145843"/>
            <a:ext cx="2224551" cy="568593"/>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rPr>
              <a:t>マンション</a:t>
            </a:r>
            <a:r>
              <a:rPr lang="en-US" altLang="ja-JP" sz="2400" dirty="0">
                <a:solidFill>
                  <a:prstClr val="black"/>
                </a:solidFill>
              </a:rPr>
              <a:t>BOX</a:t>
            </a:r>
            <a:endParaRPr lang="ja-JP" altLang="en-US" sz="2400" dirty="0">
              <a:solidFill>
                <a:prstClr val="black"/>
              </a:solidFill>
            </a:endParaRPr>
          </a:p>
        </p:txBody>
      </p:sp>
      <p:sp>
        <p:nvSpPr>
          <p:cNvPr id="24" name="角丸四角形 23"/>
          <p:cNvSpPr/>
          <p:nvPr/>
        </p:nvSpPr>
        <p:spPr>
          <a:xfrm>
            <a:off x="6188930" y="1156087"/>
            <a:ext cx="2975791" cy="590958"/>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rPr>
              <a:t>オープン型宅配</a:t>
            </a:r>
            <a:r>
              <a:rPr lang="en-US" altLang="ja-JP" sz="2400" dirty="0">
                <a:solidFill>
                  <a:prstClr val="black"/>
                </a:solidFill>
              </a:rPr>
              <a:t>BOX</a:t>
            </a:r>
            <a:endParaRPr lang="ja-JP" altLang="en-US" sz="2400" dirty="0">
              <a:solidFill>
                <a:prstClr val="black"/>
              </a:solidFill>
            </a:endParaRPr>
          </a:p>
        </p:txBody>
      </p:sp>
      <p:sp>
        <p:nvSpPr>
          <p:cNvPr id="23" name="正方形/長方形 22"/>
          <p:cNvSpPr/>
          <p:nvPr/>
        </p:nvSpPr>
        <p:spPr>
          <a:xfrm rot="649561">
            <a:off x="513452" y="3016104"/>
            <a:ext cx="8136135" cy="1347806"/>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600" dirty="0">
                <a:solidFill>
                  <a:prstClr val="white"/>
                </a:solidFill>
              </a:rPr>
              <a:t>茨城県内にはない</a:t>
            </a:r>
            <a:r>
              <a:rPr lang="en-US" altLang="ja-JP" sz="6600" dirty="0">
                <a:solidFill>
                  <a:prstClr val="white"/>
                </a:solidFill>
              </a:rPr>
              <a:t>!</a:t>
            </a:r>
            <a:endParaRPr lang="ja-JP" altLang="en-US" sz="6600" dirty="0">
              <a:solidFill>
                <a:prstClr val="white"/>
              </a:solidFill>
            </a:endParaRPr>
          </a:p>
        </p:txBody>
      </p:sp>
    </p:spTree>
    <p:extLst>
      <p:ext uri="{BB962C8B-B14F-4D97-AF65-F5344CB8AC3E}">
        <p14:creationId xmlns:p14="http://schemas.microsoft.com/office/powerpoint/2010/main" val="365127979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53"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21"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6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 calcmode="lin" valueType="num">
                                      <p:cBhvr>
                                        <p:cTn id="34" dur="1000" fill="hold"/>
                                        <p:tgtEl>
                                          <p:spTgt spid="23"/>
                                        </p:tgtEl>
                                        <p:attrNameLst>
                                          <p:attrName>style.rotation</p:attrName>
                                        </p:attrNameLst>
                                      </p:cBhvr>
                                      <p:tavLst>
                                        <p:tav tm="0">
                                          <p:val>
                                            <p:fltVal val="90"/>
                                          </p:val>
                                        </p:tav>
                                        <p:tav tm="100000">
                                          <p:val>
                                            <p:fltVal val="0"/>
                                          </p:val>
                                        </p:tav>
                                      </p:tavLst>
                                    </p:anim>
                                    <p:animEffect transition="in" filter="fade">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6858003"/>
            <a:chOff x="0" y="0"/>
            <a:chExt cx="5760" cy="4320"/>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4320"/>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dirty="0">
                <a:solidFill>
                  <a:schemeClr val="bg1"/>
                </a:solidFill>
              </a:rPr>
              <a:t>インタビュー先</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48</a:t>
            </a:fld>
            <a:endParaRPr lang="en-US" altLang="ja-JP"/>
          </a:p>
        </p:txBody>
      </p:sp>
      <p:pic>
        <p:nvPicPr>
          <p:cNvPr id="12" name="図 11"/>
          <p:cNvPicPr>
            <a:picLocks noChangeAspect="1"/>
          </p:cNvPicPr>
          <p:nvPr/>
        </p:nvPicPr>
        <p:blipFill>
          <a:blip r:embed="rId3">
            <a:biLevel thresh="25000"/>
          </a:blip>
          <a:stretch>
            <a:fillRect/>
          </a:stretch>
        </p:blipFill>
        <p:spPr>
          <a:xfrm>
            <a:off x="1695767" y="2359120"/>
            <a:ext cx="716234" cy="709840"/>
          </a:xfrm>
          <a:prstGeom prst="rect">
            <a:avLst/>
          </a:prstGeom>
          <a:noFill/>
        </p:spPr>
      </p:pic>
      <p:pic>
        <p:nvPicPr>
          <p:cNvPr id="13" name="図 12"/>
          <p:cNvPicPr>
            <a:picLocks noChangeAspect="1"/>
          </p:cNvPicPr>
          <p:nvPr/>
        </p:nvPicPr>
        <p:blipFill>
          <a:blip r:embed="rId3">
            <a:biLevel thresh="25000"/>
          </a:blip>
          <a:stretch>
            <a:fillRect/>
          </a:stretch>
        </p:blipFill>
        <p:spPr>
          <a:xfrm>
            <a:off x="1695767" y="3212976"/>
            <a:ext cx="716234" cy="709840"/>
          </a:xfrm>
          <a:prstGeom prst="rect">
            <a:avLst/>
          </a:prstGeom>
          <a:noFill/>
        </p:spPr>
      </p:pic>
      <p:pic>
        <p:nvPicPr>
          <p:cNvPr id="14" name="図 13"/>
          <p:cNvPicPr>
            <a:picLocks noChangeAspect="1"/>
          </p:cNvPicPr>
          <p:nvPr/>
        </p:nvPicPr>
        <p:blipFill>
          <a:blip r:embed="rId3">
            <a:biLevel thresh="25000"/>
          </a:blip>
          <a:stretch>
            <a:fillRect/>
          </a:stretch>
        </p:blipFill>
        <p:spPr>
          <a:xfrm>
            <a:off x="1692001" y="4009592"/>
            <a:ext cx="716234" cy="709840"/>
          </a:xfrm>
          <a:prstGeom prst="rect">
            <a:avLst/>
          </a:prstGeom>
          <a:noFill/>
        </p:spPr>
      </p:pic>
      <p:sp>
        <p:nvSpPr>
          <p:cNvPr id="2" name="テキスト ボックス 1"/>
          <p:cNvSpPr txBox="1"/>
          <p:nvPr/>
        </p:nvSpPr>
        <p:spPr>
          <a:xfrm>
            <a:off x="2408235" y="1450023"/>
            <a:ext cx="5700611" cy="5078313"/>
          </a:xfrm>
          <a:prstGeom prst="rect">
            <a:avLst/>
          </a:prstGeom>
          <a:noFill/>
        </p:spPr>
        <p:txBody>
          <a:bodyPr wrap="square" rtlCol="0">
            <a:spAutoFit/>
          </a:bodyPr>
          <a:lstStyle/>
          <a:p>
            <a:r>
              <a:rPr lang="ja-JP" altLang="en-US" sz="5400" dirty="0">
                <a:solidFill>
                  <a:srgbClr val="FFFFFF"/>
                </a:solidFill>
              </a:rPr>
              <a:t>国土交通省</a:t>
            </a:r>
            <a:endParaRPr lang="en-US" altLang="ja-JP" sz="5400" dirty="0">
              <a:solidFill>
                <a:srgbClr val="FFFFFF"/>
              </a:solidFill>
            </a:endParaRPr>
          </a:p>
          <a:p>
            <a:r>
              <a:rPr lang="ja-JP" altLang="en-US" sz="5400" dirty="0">
                <a:solidFill>
                  <a:srgbClr val="FFFFFF"/>
                </a:solidFill>
              </a:rPr>
              <a:t>鈴木勉先生</a:t>
            </a:r>
          </a:p>
          <a:p>
            <a:r>
              <a:rPr lang="ja-JP" altLang="en-US" sz="5400" dirty="0">
                <a:solidFill>
                  <a:srgbClr val="FFFFFF"/>
                </a:solidFill>
              </a:rPr>
              <a:t>宇都宮大学</a:t>
            </a:r>
            <a:endParaRPr lang="en-US" altLang="ja-JP" sz="5400" dirty="0">
              <a:solidFill>
                <a:srgbClr val="FFFFFF"/>
              </a:solidFill>
            </a:endParaRPr>
          </a:p>
          <a:p>
            <a:r>
              <a:rPr lang="ja-JP" altLang="en-US" sz="5400" dirty="0">
                <a:solidFill>
                  <a:srgbClr val="FFFFFF"/>
                </a:solidFill>
              </a:rPr>
              <a:t>筑波大学</a:t>
            </a:r>
            <a:endParaRPr lang="en-US" altLang="ja-JP" sz="5400" dirty="0">
              <a:solidFill>
                <a:srgbClr val="FFFFFF"/>
              </a:solidFill>
            </a:endParaRPr>
          </a:p>
          <a:p>
            <a:r>
              <a:rPr lang="en-US" altLang="ja-JP" sz="5400" dirty="0" err="1">
                <a:solidFill>
                  <a:srgbClr val="FFFFFF"/>
                </a:solidFill>
              </a:rPr>
              <a:t>Packcity</a:t>
            </a:r>
            <a:r>
              <a:rPr lang="en-US" altLang="ja-JP" sz="5400" dirty="0">
                <a:solidFill>
                  <a:srgbClr val="FFFFFF"/>
                </a:solidFill>
              </a:rPr>
              <a:t> Japan</a:t>
            </a:r>
          </a:p>
          <a:p>
            <a:r>
              <a:rPr lang="ja-JP" altLang="en-US" sz="5400" dirty="0">
                <a:solidFill>
                  <a:srgbClr val="FFFFFF"/>
                </a:solidFill>
              </a:rPr>
              <a:t>ヤマト運輸</a:t>
            </a:r>
            <a:endParaRPr lang="en-US" altLang="ja-JP" sz="5400" dirty="0">
              <a:solidFill>
                <a:srgbClr val="FFFFFF"/>
              </a:solidFill>
            </a:endParaRPr>
          </a:p>
        </p:txBody>
      </p:sp>
      <p:pic>
        <p:nvPicPr>
          <p:cNvPr id="16" name="図 15"/>
          <p:cNvPicPr>
            <a:picLocks noChangeAspect="1"/>
          </p:cNvPicPr>
          <p:nvPr/>
        </p:nvPicPr>
        <p:blipFill>
          <a:blip r:embed="rId3">
            <a:biLevel thresh="25000"/>
          </a:blip>
          <a:stretch>
            <a:fillRect/>
          </a:stretch>
        </p:blipFill>
        <p:spPr>
          <a:xfrm>
            <a:off x="1698258" y="4869160"/>
            <a:ext cx="716234" cy="709840"/>
          </a:xfrm>
          <a:prstGeom prst="rect">
            <a:avLst/>
          </a:prstGeom>
          <a:noFill/>
        </p:spPr>
      </p:pic>
      <p:pic>
        <p:nvPicPr>
          <p:cNvPr id="15" name="図 14"/>
          <p:cNvPicPr>
            <a:picLocks noChangeAspect="1"/>
          </p:cNvPicPr>
          <p:nvPr/>
        </p:nvPicPr>
        <p:blipFill>
          <a:blip r:embed="rId3">
            <a:biLevel thresh="25000"/>
          </a:blip>
          <a:stretch>
            <a:fillRect/>
          </a:stretch>
        </p:blipFill>
        <p:spPr>
          <a:xfrm>
            <a:off x="1695766" y="1567032"/>
            <a:ext cx="716234" cy="709840"/>
          </a:xfrm>
          <a:prstGeom prst="rect">
            <a:avLst/>
          </a:prstGeom>
          <a:noFill/>
        </p:spPr>
      </p:pic>
      <p:pic>
        <p:nvPicPr>
          <p:cNvPr id="17" name="図 16"/>
          <p:cNvPicPr>
            <a:picLocks noChangeAspect="1"/>
          </p:cNvPicPr>
          <p:nvPr/>
        </p:nvPicPr>
        <p:blipFill>
          <a:blip r:embed="rId3">
            <a:biLevel thresh="25000"/>
          </a:blip>
          <a:stretch>
            <a:fillRect/>
          </a:stretch>
        </p:blipFill>
        <p:spPr>
          <a:xfrm>
            <a:off x="1700061" y="5671488"/>
            <a:ext cx="716234" cy="709840"/>
          </a:xfrm>
          <a:prstGeom prst="rect">
            <a:avLst/>
          </a:prstGeom>
          <a:noFill/>
        </p:spPr>
      </p:pic>
      <p:sp>
        <p:nvSpPr>
          <p:cNvPr id="18" name="正方形/長方形 17"/>
          <p:cNvSpPr/>
          <p:nvPr/>
        </p:nvSpPr>
        <p:spPr>
          <a:xfrm>
            <a:off x="1692001" y="2259156"/>
            <a:ext cx="4320159" cy="2460276"/>
          </a:xfrm>
          <a:prstGeom prst="rect">
            <a:avLst/>
          </a:prstGeom>
          <a:noFill/>
          <a:ln w="38100" cap="flat" cmpd="sng" algn="ctr">
            <a:solidFill>
              <a:srgbClr val="FF6600"/>
            </a:solidFill>
            <a:prstDash val="solid"/>
          </a:ln>
          <a:effectLst/>
        </p:spPr>
        <p:txBody>
          <a:bodyPr rtlCol="0" anchor="ctr"/>
          <a:lstStyle/>
          <a:p>
            <a:pPr algn="ctr" eaLnBrk="1" fontAlgn="auto" hangingPunct="1">
              <a:spcBef>
                <a:spcPts val="0"/>
              </a:spcBef>
              <a:spcAft>
                <a:spcPts val="0"/>
              </a:spcAft>
              <a:defRPr/>
            </a:pPr>
            <a:endParaRPr kumimoji="0" lang="ja-JP" altLang="en-US" kern="0" smtClean="0">
              <a:solidFill>
                <a:prstClr val="white"/>
              </a:solidFill>
              <a:latin typeface="Calibri"/>
            </a:endParaRPr>
          </a:p>
        </p:txBody>
      </p:sp>
    </p:spTree>
    <p:extLst>
      <p:ext uri="{BB962C8B-B14F-4D97-AF65-F5344CB8AC3E}">
        <p14:creationId xmlns:p14="http://schemas.microsoft.com/office/powerpoint/2010/main" val="1597918010"/>
      </p:ext>
    </p:extLst>
  </p:cSld>
  <p:clrMapOvr>
    <a:masterClrMapping/>
  </p:clrMapOvr>
  <p:transition spd="slow" advTm="10314"/>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manogawa.jp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731520"/>
            <a:ext cx="9144000" cy="6126480"/>
          </a:xfrm>
          <a:prstGeom prst="rect">
            <a:avLst/>
          </a:prstGeom>
        </p:spPr>
      </p:pic>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sz="2000" dirty="0" smtClean="0">
                <a:solidFill>
                  <a:schemeClr val="bg1"/>
                </a:solidFill>
              </a:rPr>
              <a:t>インタビュー</a:t>
            </a:r>
            <a:r>
              <a:rPr lang="ja-JP" altLang="en-US" sz="2400" dirty="0" smtClean="0">
                <a:solidFill>
                  <a:schemeClr val="bg1"/>
                </a:solidFill>
              </a:rPr>
              <a:t>結果</a:t>
            </a:r>
            <a:r>
              <a:rPr lang="en-US" altLang="ja-JP" dirty="0" smtClean="0">
                <a:solidFill>
                  <a:schemeClr val="bg1"/>
                </a:solidFill>
              </a:rPr>
              <a:t/>
            </a:r>
            <a:br>
              <a:rPr lang="en-US" altLang="ja-JP" dirty="0" smtClean="0">
                <a:solidFill>
                  <a:schemeClr val="bg1"/>
                </a:solidFill>
              </a:rPr>
            </a:br>
            <a:r>
              <a:rPr lang="ja-JP" altLang="en-US" dirty="0" smtClean="0">
                <a:solidFill>
                  <a:schemeClr val="bg1"/>
                </a:solidFill>
              </a:rPr>
              <a:t>鈴木</a:t>
            </a:r>
            <a:r>
              <a:rPr lang="ja-JP" altLang="en-US" dirty="0">
                <a:solidFill>
                  <a:schemeClr val="bg1"/>
                </a:solidFill>
              </a:rPr>
              <a:t>勉</a:t>
            </a:r>
            <a:r>
              <a:rPr lang="ja-JP" altLang="en-US" dirty="0" smtClean="0">
                <a:solidFill>
                  <a:schemeClr val="bg1"/>
                </a:solidFill>
              </a:rPr>
              <a:t>先生</a:t>
            </a:r>
            <a:endParaRPr lang="ja-JP" altLang="en-US" dirty="0">
              <a:solidFill>
                <a:schemeClr val="bg1"/>
              </a:solidFill>
            </a:endParaRP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49</a:t>
            </a:fld>
            <a:endParaRPr lang="en-US" altLang="ja-JP"/>
          </a:p>
        </p:txBody>
      </p:sp>
      <p:sp>
        <p:nvSpPr>
          <p:cNvPr id="5" name="円形吹き出し 4"/>
          <p:cNvSpPr/>
          <p:nvPr/>
        </p:nvSpPr>
        <p:spPr>
          <a:xfrm>
            <a:off x="1727684" y="1121004"/>
            <a:ext cx="3168352" cy="1227995"/>
          </a:xfrm>
          <a:prstGeom prst="wedgeEllipseCallout">
            <a:avLst>
              <a:gd name="adj1" fmla="val -57945"/>
              <a:gd name="adj2" fmla="val 38409"/>
            </a:avLst>
          </a:prstGeom>
          <a:solidFill>
            <a:srgbClr val="FFB64B"/>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rgbClr val="000000"/>
                </a:solidFill>
              </a:rPr>
              <a:t>都市計画の観点から</a:t>
            </a:r>
            <a:endParaRPr lang="en-US" altLang="ja-JP" dirty="0">
              <a:solidFill>
                <a:srgbClr val="000000"/>
              </a:solidFill>
            </a:endParaRPr>
          </a:p>
          <a:p>
            <a:pPr algn="ctr"/>
            <a:r>
              <a:rPr lang="ja-JP" altLang="en-US" sz="2800" dirty="0">
                <a:solidFill>
                  <a:srgbClr val="000000"/>
                </a:solidFill>
              </a:rPr>
              <a:t>再配達問題</a:t>
            </a:r>
          </a:p>
        </p:txBody>
      </p:sp>
      <p:sp>
        <p:nvSpPr>
          <p:cNvPr id="13" name="円形吹き出し 12"/>
          <p:cNvSpPr/>
          <p:nvPr/>
        </p:nvSpPr>
        <p:spPr>
          <a:xfrm>
            <a:off x="1835696" y="2415673"/>
            <a:ext cx="3456384" cy="1208327"/>
          </a:xfrm>
          <a:prstGeom prst="wedgeEllipseCallout">
            <a:avLst>
              <a:gd name="adj1" fmla="val -60709"/>
              <a:gd name="adj2" fmla="val -38282"/>
            </a:avLst>
          </a:prstGeom>
          <a:solidFill>
            <a:srgbClr val="FFB64B"/>
          </a:solidFill>
          <a:ln w="28575" cmpd="sng">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ja-JP" altLang="en-US" dirty="0">
                <a:solidFill>
                  <a:srgbClr val="000000"/>
                </a:solidFill>
              </a:rPr>
              <a:t>宅配ロッカーの</a:t>
            </a:r>
            <a:endParaRPr lang="en-US" altLang="ja-JP" dirty="0">
              <a:solidFill>
                <a:srgbClr val="000000"/>
              </a:solidFill>
            </a:endParaRPr>
          </a:p>
          <a:p>
            <a:pPr algn="ctr"/>
            <a:r>
              <a:rPr lang="ja-JP" altLang="en-US" sz="2800" dirty="0">
                <a:solidFill>
                  <a:srgbClr val="000000"/>
                </a:solidFill>
              </a:rPr>
              <a:t>有効性・実現性</a:t>
            </a:r>
          </a:p>
        </p:txBody>
      </p:sp>
      <p:sp>
        <p:nvSpPr>
          <p:cNvPr id="15" name="円形吹き出し 14"/>
          <p:cNvSpPr/>
          <p:nvPr/>
        </p:nvSpPr>
        <p:spPr>
          <a:xfrm>
            <a:off x="3947512" y="3672627"/>
            <a:ext cx="3394800" cy="1418255"/>
          </a:xfrm>
          <a:prstGeom prst="wedgeEllipseCallout">
            <a:avLst>
              <a:gd name="adj1" fmla="val 39438"/>
              <a:gd name="adj2" fmla="val 66667"/>
            </a:avLst>
          </a:prstGeom>
          <a:solidFill>
            <a:srgbClr val="99CC00"/>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prstClr val="white"/>
                </a:solidFill>
              </a:rPr>
              <a:t>筑波大学に</a:t>
            </a:r>
            <a:endParaRPr lang="en-US" altLang="ja-JP" sz="2800" dirty="0">
              <a:solidFill>
                <a:prstClr val="white"/>
              </a:solidFill>
            </a:endParaRPr>
          </a:p>
          <a:p>
            <a:pPr algn="ctr"/>
            <a:r>
              <a:rPr lang="ja-JP" altLang="en-US" sz="2800" dirty="0">
                <a:solidFill>
                  <a:prstClr val="white"/>
                </a:solidFill>
              </a:rPr>
              <a:t>宅配ロッカー計画はない</a:t>
            </a:r>
          </a:p>
        </p:txBody>
      </p:sp>
      <p:sp>
        <p:nvSpPr>
          <p:cNvPr id="16" name="円形吹き出し 15"/>
          <p:cNvSpPr/>
          <p:nvPr/>
        </p:nvSpPr>
        <p:spPr>
          <a:xfrm>
            <a:off x="5947062" y="2485482"/>
            <a:ext cx="3104733" cy="1008112"/>
          </a:xfrm>
          <a:prstGeom prst="wedgeEllipseCallout">
            <a:avLst>
              <a:gd name="adj1" fmla="val 14488"/>
              <a:gd name="adj2" fmla="val 119053"/>
            </a:avLst>
          </a:prstGeom>
          <a:solidFill>
            <a:srgbClr val="99CC00"/>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srgbClr val="FFFFFF"/>
                </a:solidFill>
              </a:rPr>
              <a:t>ドライバーの　負担</a:t>
            </a:r>
          </a:p>
        </p:txBody>
      </p:sp>
      <p:pic>
        <p:nvPicPr>
          <p:cNvPr id="3" name="図 2"/>
          <p:cNvPicPr>
            <a:picLocks noChangeAspect="1"/>
          </p:cNvPicPr>
          <p:nvPr/>
        </p:nvPicPr>
        <p:blipFill>
          <a:blip r:embed="rId4"/>
          <a:stretch>
            <a:fillRect/>
          </a:stretch>
        </p:blipFill>
        <p:spPr>
          <a:xfrm>
            <a:off x="7164851" y="4539138"/>
            <a:ext cx="1872000" cy="2352425"/>
          </a:xfrm>
          <a:prstGeom prst="rect">
            <a:avLst/>
          </a:prstGeom>
        </p:spPr>
      </p:pic>
      <p:sp>
        <p:nvSpPr>
          <p:cNvPr id="19" name="円形吹き出し 18"/>
          <p:cNvSpPr/>
          <p:nvPr/>
        </p:nvSpPr>
        <p:spPr>
          <a:xfrm>
            <a:off x="2557799" y="5386732"/>
            <a:ext cx="3689575" cy="1296167"/>
          </a:xfrm>
          <a:prstGeom prst="wedgeEllipseCallout">
            <a:avLst>
              <a:gd name="adj1" fmla="val 68487"/>
              <a:gd name="adj2" fmla="val -20192"/>
            </a:avLst>
          </a:prstGeom>
          <a:solidFill>
            <a:srgbClr val="99CC00"/>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srgbClr val="FF6600"/>
                </a:solidFill>
              </a:rPr>
              <a:t>宇都宮大学に宅配ロッカー</a:t>
            </a:r>
          </a:p>
        </p:txBody>
      </p:sp>
      <p:pic>
        <p:nvPicPr>
          <p:cNvPr id="6" name="図 5"/>
          <p:cNvPicPr>
            <a:picLocks noChangeAspect="1"/>
          </p:cNvPicPr>
          <p:nvPr/>
        </p:nvPicPr>
        <p:blipFill>
          <a:blip r:embed="rId5"/>
          <a:stretch>
            <a:fillRect/>
          </a:stretch>
        </p:blipFill>
        <p:spPr>
          <a:xfrm>
            <a:off x="0" y="962787"/>
            <a:ext cx="2284043" cy="3045391"/>
          </a:xfrm>
          <a:prstGeom prst="rect">
            <a:avLst/>
          </a:prstGeom>
        </p:spPr>
      </p:pic>
    </p:spTree>
    <p:extLst>
      <p:ext uri="{BB962C8B-B14F-4D97-AF65-F5344CB8AC3E}">
        <p14:creationId xmlns:p14="http://schemas.microsoft.com/office/powerpoint/2010/main" val="2391172699"/>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68313" y="0"/>
            <a:ext cx="8229600" cy="1143000"/>
          </a:xfrm>
        </p:spPr>
        <p:txBody>
          <a:bodyPr/>
          <a:lstStyle/>
          <a:p>
            <a:pPr eaLnBrk="1" hangingPunct="1"/>
            <a:r>
              <a:rPr lang="ja-JP" altLang="en-US" dirty="0">
                <a:solidFill>
                  <a:schemeClr val="bg1"/>
                </a:solidFill>
              </a:rPr>
              <a:t>背景</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5</a:t>
            </a:fld>
            <a:endParaRPr lang="en-US" altLang="ja-JP"/>
          </a:p>
        </p:txBody>
      </p:sp>
      <p:sp>
        <p:nvSpPr>
          <p:cNvPr id="6" name="テキスト ボックス 5"/>
          <p:cNvSpPr txBox="1"/>
          <p:nvPr/>
        </p:nvSpPr>
        <p:spPr>
          <a:xfrm>
            <a:off x="155233" y="1401257"/>
            <a:ext cx="4416767"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200" dirty="0">
                <a:solidFill>
                  <a:srgbClr val="000000"/>
                </a:solidFill>
              </a:rPr>
              <a:t>・インターネット</a:t>
            </a:r>
            <a:r>
              <a:rPr lang="en-US" altLang="ja-JP" sz="3200" dirty="0">
                <a:solidFill>
                  <a:srgbClr val="000000"/>
                </a:solidFill>
              </a:rPr>
              <a:t>,</a:t>
            </a:r>
          </a:p>
          <a:p>
            <a:pPr algn="ctr"/>
            <a:r>
              <a:rPr lang="ja-JP" altLang="en-US" sz="3200" dirty="0">
                <a:solidFill>
                  <a:srgbClr val="000000"/>
                </a:solidFill>
              </a:rPr>
              <a:t>スマホの普及</a:t>
            </a:r>
            <a:endParaRPr lang="en-US" altLang="ja-JP" sz="3200" dirty="0">
              <a:solidFill>
                <a:srgbClr val="000000"/>
              </a:solidFill>
            </a:endParaRPr>
          </a:p>
          <a:p>
            <a:pPr algn="ctr"/>
            <a:r>
              <a:rPr lang="ja-JP" altLang="en-US" sz="3200" dirty="0">
                <a:solidFill>
                  <a:srgbClr val="000000"/>
                </a:solidFill>
              </a:rPr>
              <a:t>・買い物難民の増加など</a:t>
            </a:r>
            <a:endParaRPr lang="en-US" altLang="ja-JP" sz="3200" dirty="0">
              <a:solidFill>
                <a:srgbClr val="000000"/>
              </a:solidFill>
            </a:endParaRPr>
          </a:p>
        </p:txBody>
      </p:sp>
      <p:sp>
        <p:nvSpPr>
          <p:cNvPr id="8" name="テキスト ボックス 7"/>
          <p:cNvSpPr txBox="1"/>
          <p:nvPr/>
        </p:nvSpPr>
        <p:spPr>
          <a:xfrm>
            <a:off x="886499" y="3507525"/>
            <a:ext cx="2954234"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200" b="1" dirty="0">
                <a:solidFill>
                  <a:srgbClr val="000000"/>
                </a:solidFill>
              </a:rPr>
              <a:t>　ネット通販の利用量拡大　</a:t>
            </a:r>
          </a:p>
        </p:txBody>
      </p:sp>
      <p:sp>
        <p:nvSpPr>
          <p:cNvPr id="278532" name="矢印: 下 278531"/>
          <p:cNvSpPr/>
          <p:nvPr/>
        </p:nvSpPr>
        <p:spPr>
          <a:xfrm>
            <a:off x="2198005" y="3062036"/>
            <a:ext cx="331221" cy="35020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srgbClr val="FFFFFF"/>
              </a:solidFill>
            </a:endParaRPr>
          </a:p>
        </p:txBody>
      </p:sp>
      <p:pic>
        <p:nvPicPr>
          <p:cNvPr id="278536" name="図 278535"/>
          <p:cNvPicPr>
            <a:picLocks noChangeAspect="1"/>
          </p:cNvPicPr>
          <p:nvPr/>
        </p:nvPicPr>
        <p:blipFill>
          <a:blip r:embed="rId3"/>
          <a:stretch>
            <a:fillRect/>
          </a:stretch>
        </p:blipFill>
        <p:spPr>
          <a:xfrm>
            <a:off x="2198005" y="4623801"/>
            <a:ext cx="397627" cy="367372"/>
          </a:xfrm>
          <a:prstGeom prst="rect">
            <a:avLst/>
          </a:prstGeom>
        </p:spPr>
      </p:pic>
      <p:sp>
        <p:nvSpPr>
          <p:cNvPr id="278537" name="テキスト ボックス 278536"/>
          <p:cNvSpPr txBox="1"/>
          <p:nvPr/>
        </p:nvSpPr>
        <p:spPr>
          <a:xfrm>
            <a:off x="219193" y="5030232"/>
            <a:ext cx="3272807" cy="1446550"/>
          </a:xfrm>
          <a:prstGeom prst="rect">
            <a:avLst/>
          </a:prstGeom>
          <a:solidFill>
            <a:srgbClr val="FFB64B"/>
          </a:solidFill>
        </p:spPr>
        <p:txBody>
          <a:bodyPr wrap="square" rtlCol="0">
            <a:spAutoFit/>
          </a:bodyPr>
          <a:lstStyle/>
          <a:p>
            <a:pPr algn="ctr"/>
            <a:r>
              <a:rPr lang="ja-JP" altLang="en-US" sz="4400" b="1" dirty="0">
                <a:solidFill>
                  <a:srgbClr val="000000"/>
                </a:solidFill>
              </a:rPr>
              <a:t>宅配荷物量急増　</a:t>
            </a:r>
          </a:p>
        </p:txBody>
      </p:sp>
      <p:pic>
        <p:nvPicPr>
          <p:cNvPr id="278539" name="グラフィックス 278538" descr="警告"/>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59125" y="4871899"/>
            <a:ext cx="1763216" cy="1763216"/>
          </a:xfrm>
          <a:prstGeom prst="rect">
            <a:avLst/>
          </a:prstGeom>
        </p:spPr>
      </p:pic>
      <p:sp>
        <p:nvSpPr>
          <p:cNvPr id="2" name="吹き出し: 角を丸めた四角形 1"/>
          <p:cNvSpPr/>
          <p:nvPr/>
        </p:nvSpPr>
        <p:spPr>
          <a:xfrm>
            <a:off x="4932000" y="1143000"/>
            <a:ext cx="3960000" cy="2466000"/>
          </a:xfrm>
          <a:prstGeom prst="wedgeRoundRectCallout">
            <a:avLst>
              <a:gd name="adj1" fmla="val -72046"/>
              <a:gd name="adj2" fmla="val 51498"/>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ysClr val="windowText" lastClr="000000"/>
                </a:solidFill>
              </a:rPr>
              <a:t>ネット通販等の市場は</a:t>
            </a:r>
            <a:endParaRPr lang="en-US" altLang="ja-JP" sz="2400" dirty="0">
              <a:solidFill>
                <a:sysClr val="windowText" lastClr="000000"/>
              </a:solidFill>
            </a:endParaRPr>
          </a:p>
          <a:p>
            <a:pPr algn="ctr"/>
            <a:r>
              <a:rPr lang="en-US" altLang="ja-JP" sz="4000" b="1" dirty="0">
                <a:solidFill>
                  <a:srgbClr val="FF6600"/>
                </a:solidFill>
              </a:rPr>
              <a:t>11.2</a:t>
            </a:r>
            <a:r>
              <a:rPr lang="ja-JP" altLang="en-US" sz="4000" b="1" dirty="0">
                <a:solidFill>
                  <a:srgbClr val="FF6600"/>
                </a:solidFill>
              </a:rPr>
              <a:t>兆円</a:t>
            </a:r>
            <a:endParaRPr lang="en-US" altLang="ja-JP" sz="4000" b="1" dirty="0">
              <a:solidFill>
                <a:srgbClr val="FF6600"/>
              </a:solidFill>
            </a:endParaRPr>
          </a:p>
          <a:p>
            <a:pPr algn="ctr"/>
            <a:r>
              <a:rPr lang="en-US" altLang="ja-JP" sz="2400" dirty="0">
                <a:solidFill>
                  <a:sysClr val="windowText" lastClr="000000"/>
                </a:solidFill>
              </a:rPr>
              <a:t>2009</a:t>
            </a:r>
            <a:r>
              <a:rPr lang="ja-JP" altLang="en-US" sz="2400" dirty="0">
                <a:solidFill>
                  <a:sysClr val="windowText" lastClr="000000"/>
                </a:solidFill>
              </a:rPr>
              <a:t>－</a:t>
            </a:r>
            <a:r>
              <a:rPr lang="en-US" altLang="ja-JP" sz="2400" dirty="0">
                <a:solidFill>
                  <a:sysClr val="windowText" lastClr="000000"/>
                </a:solidFill>
              </a:rPr>
              <a:t>2013</a:t>
            </a:r>
            <a:r>
              <a:rPr lang="ja-JP" altLang="en-US" sz="2400" dirty="0">
                <a:solidFill>
                  <a:sysClr val="windowText" lastClr="000000"/>
                </a:solidFill>
              </a:rPr>
              <a:t>年の５年間で</a:t>
            </a:r>
            <a:endParaRPr lang="en-US" altLang="ja-JP" sz="2400" dirty="0">
              <a:solidFill>
                <a:sysClr val="windowText" lastClr="000000"/>
              </a:solidFill>
            </a:endParaRPr>
          </a:p>
          <a:p>
            <a:pPr algn="ctr"/>
            <a:r>
              <a:rPr lang="ja-JP" altLang="en-US" sz="4000" b="1" dirty="0">
                <a:solidFill>
                  <a:srgbClr val="FF6600"/>
                </a:solidFill>
              </a:rPr>
              <a:t>約</a:t>
            </a:r>
            <a:r>
              <a:rPr lang="en-US" altLang="ja-JP" sz="4000" b="1" dirty="0">
                <a:solidFill>
                  <a:srgbClr val="FF6600"/>
                </a:solidFill>
              </a:rPr>
              <a:t>1.8</a:t>
            </a:r>
            <a:r>
              <a:rPr lang="ja-JP" altLang="en-US" sz="4000" b="1" dirty="0">
                <a:solidFill>
                  <a:srgbClr val="FF6600"/>
                </a:solidFill>
              </a:rPr>
              <a:t>倍</a:t>
            </a:r>
            <a:r>
              <a:rPr lang="en-US" altLang="ja-JP" b="1" dirty="0">
                <a:solidFill>
                  <a:srgbClr val="000000"/>
                </a:solidFill>
              </a:rPr>
              <a:t>[1]</a:t>
            </a:r>
            <a:endParaRPr lang="ja-JP" altLang="en-US" sz="4000" b="1" dirty="0">
              <a:solidFill>
                <a:srgbClr val="000000"/>
              </a:solidFill>
            </a:endParaRPr>
          </a:p>
        </p:txBody>
      </p:sp>
      <p:sp>
        <p:nvSpPr>
          <p:cNvPr id="3" name="吹き出し: 角を丸めた四角形 2"/>
          <p:cNvSpPr/>
          <p:nvPr/>
        </p:nvSpPr>
        <p:spPr>
          <a:xfrm>
            <a:off x="4932000" y="3969000"/>
            <a:ext cx="3960000" cy="2276225"/>
          </a:xfrm>
          <a:prstGeom prst="wedgeRoundRectCallout">
            <a:avLst>
              <a:gd name="adj1" fmla="val -65792"/>
              <a:gd name="adj2" fmla="val 15375"/>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ysClr val="windowText" lastClr="000000"/>
                </a:solidFill>
              </a:rPr>
              <a:t>2009</a:t>
            </a:r>
            <a:r>
              <a:rPr lang="ja-JP" altLang="en-US" sz="2400" dirty="0">
                <a:solidFill>
                  <a:sysClr val="windowText" lastClr="000000"/>
                </a:solidFill>
              </a:rPr>
              <a:t>－</a:t>
            </a:r>
            <a:r>
              <a:rPr lang="en-US" altLang="ja-JP" sz="2400" dirty="0">
                <a:solidFill>
                  <a:sysClr val="windowText" lastClr="000000"/>
                </a:solidFill>
              </a:rPr>
              <a:t>2013</a:t>
            </a:r>
            <a:r>
              <a:rPr lang="ja-JP" altLang="en-US" sz="2400" dirty="0">
                <a:solidFill>
                  <a:sysClr val="windowText" lastClr="000000"/>
                </a:solidFill>
              </a:rPr>
              <a:t>年の５年間で</a:t>
            </a:r>
            <a:endParaRPr lang="en-US" altLang="ja-JP" sz="2400" dirty="0">
              <a:solidFill>
                <a:sysClr val="windowText" lastClr="000000"/>
              </a:solidFill>
            </a:endParaRPr>
          </a:p>
          <a:p>
            <a:pPr algn="ctr"/>
            <a:r>
              <a:rPr lang="ja-JP" altLang="en-US" sz="4000" b="1" dirty="0">
                <a:solidFill>
                  <a:srgbClr val="FF6600"/>
                </a:solidFill>
              </a:rPr>
              <a:t>約</a:t>
            </a:r>
            <a:r>
              <a:rPr lang="en-US" altLang="ja-JP" sz="4000" b="1" dirty="0">
                <a:solidFill>
                  <a:srgbClr val="FF6600"/>
                </a:solidFill>
              </a:rPr>
              <a:t>4.3</a:t>
            </a:r>
            <a:r>
              <a:rPr lang="ja-JP" altLang="en-US" sz="4000" b="1" dirty="0">
                <a:solidFill>
                  <a:srgbClr val="FF6600"/>
                </a:solidFill>
              </a:rPr>
              <a:t>億個増加</a:t>
            </a:r>
            <a:r>
              <a:rPr lang="en-US" altLang="ja-JP" b="1" dirty="0">
                <a:solidFill>
                  <a:srgbClr val="000000"/>
                </a:solidFill>
              </a:rPr>
              <a:t>[1]</a:t>
            </a:r>
            <a:endParaRPr lang="ja-JP" altLang="en-US" sz="4000" b="1" dirty="0">
              <a:solidFill>
                <a:srgbClr val="000000"/>
              </a:solidFill>
            </a:endParaRPr>
          </a:p>
        </p:txBody>
      </p:sp>
      <p:sp>
        <p:nvSpPr>
          <p:cNvPr id="4" name="テキスト ボックス 3"/>
          <p:cNvSpPr txBox="1"/>
          <p:nvPr/>
        </p:nvSpPr>
        <p:spPr>
          <a:xfrm>
            <a:off x="4966971" y="6259810"/>
            <a:ext cx="3635932" cy="461665"/>
          </a:xfrm>
          <a:prstGeom prst="rect">
            <a:avLst/>
          </a:prstGeom>
          <a:noFill/>
        </p:spPr>
        <p:txBody>
          <a:bodyPr wrap="none" rtlCol="0">
            <a:spAutoFit/>
          </a:bodyPr>
          <a:lstStyle/>
          <a:p>
            <a:r>
              <a:rPr lang="en-US" altLang="ja-JP" sz="1200" dirty="0">
                <a:solidFill>
                  <a:srgbClr val="000000"/>
                </a:solidFill>
              </a:rPr>
              <a:t>[1]</a:t>
            </a:r>
            <a:r>
              <a:rPr lang="ja-JP" altLang="en-US" sz="1200" dirty="0">
                <a:solidFill>
                  <a:srgbClr val="000000"/>
                </a:solidFill>
              </a:rPr>
              <a:t>国土交通省「宅配の再配達の削減に向けた検討の</a:t>
            </a:r>
            <a:endParaRPr lang="en-US" altLang="ja-JP" sz="1200" dirty="0">
              <a:solidFill>
                <a:srgbClr val="000000"/>
              </a:solidFill>
            </a:endParaRPr>
          </a:p>
          <a:p>
            <a:r>
              <a:rPr lang="ja-JP" altLang="en-US" sz="1200" dirty="0">
                <a:solidFill>
                  <a:srgbClr val="000000"/>
                </a:solidFill>
              </a:rPr>
              <a:t>進め方について」 </a:t>
            </a:r>
            <a:r>
              <a:rPr lang="en-US" altLang="ja-JP" sz="1200" dirty="0">
                <a:solidFill>
                  <a:srgbClr val="000000"/>
                </a:solidFill>
              </a:rPr>
              <a:t>2017/4/19</a:t>
            </a:r>
            <a:endParaRPr lang="ja-JP" altLang="en-US" sz="1200" dirty="0">
              <a:solidFill>
                <a:srgbClr val="000000"/>
              </a:solidFill>
            </a:endParaRPr>
          </a:p>
        </p:txBody>
      </p:sp>
    </p:spTree>
    <p:extLst>
      <p:ext uri="{BB962C8B-B14F-4D97-AF65-F5344CB8AC3E}">
        <p14:creationId xmlns:p14="http://schemas.microsoft.com/office/powerpoint/2010/main" val="1799419988"/>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8532"/>
                                        </p:tgtEl>
                                        <p:attrNameLst>
                                          <p:attrName>style.visibility</p:attrName>
                                        </p:attrNameLst>
                                      </p:cBhvr>
                                      <p:to>
                                        <p:strVal val="visible"/>
                                      </p:to>
                                    </p:set>
                                    <p:animEffect transition="in" filter="fade">
                                      <p:cBhvr>
                                        <p:cTn id="12" dur="500"/>
                                        <p:tgtEl>
                                          <p:spTgt spid="2785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8537"/>
                                        </p:tgtEl>
                                        <p:attrNameLst>
                                          <p:attrName>style.visibility</p:attrName>
                                        </p:attrNameLst>
                                      </p:cBhvr>
                                      <p:to>
                                        <p:strVal val="visible"/>
                                      </p:to>
                                    </p:set>
                                    <p:animEffect transition="in" filter="fade">
                                      <p:cBhvr>
                                        <p:cTn id="24" dur="500"/>
                                        <p:tgtEl>
                                          <p:spTgt spid="278537"/>
                                        </p:tgtEl>
                                      </p:cBhvr>
                                    </p:animEffect>
                                  </p:childTnLst>
                                </p:cTn>
                              </p:par>
                              <p:par>
                                <p:cTn id="25" presetID="10" presetClass="entr" presetSubtype="0" fill="hold" nodeType="withEffect">
                                  <p:stCondLst>
                                    <p:cond delay="0"/>
                                  </p:stCondLst>
                                  <p:childTnLst>
                                    <p:set>
                                      <p:cBhvr>
                                        <p:cTn id="26" dur="1" fill="hold">
                                          <p:stCondLst>
                                            <p:cond delay="0"/>
                                          </p:stCondLst>
                                        </p:cTn>
                                        <p:tgtEl>
                                          <p:spTgt spid="278536"/>
                                        </p:tgtEl>
                                        <p:attrNameLst>
                                          <p:attrName>style.visibility</p:attrName>
                                        </p:attrNameLst>
                                      </p:cBhvr>
                                      <p:to>
                                        <p:strVal val="visible"/>
                                      </p:to>
                                    </p:set>
                                    <p:animEffect transition="in" filter="fade">
                                      <p:cBhvr>
                                        <p:cTn id="27" dur="500"/>
                                        <p:tgtEl>
                                          <p:spTgt spid="278536"/>
                                        </p:tgtEl>
                                      </p:cBhvr>
                                    </p:animEffect>
                                  </p:childTnLst>
                                </p:cTn>
                              </p:par>
                              <p:par>
                                <p:cTn id="28" presetID="53" presetClass="entr" presetSubtype="16" fill="hold" nodeType="withEffect">
                                  <p:stCondLst>
                                    <p:cond delay="0"/>
                                  </p:stCondLst>
                                  <p:childTnLst>
                                    <p:set>
                                      <p:cBhvr>
                                        <p:cTn id="29" dur="1" fill="hold">
                                          <p:stCondLst>
                                            <p:cond delay="0"/>
                                          </p:stCondLst>
                                        </p:cTn>
                                        <p:tgtEl>
                                          <p:spTgt spid="278539"/>
                                        </p:tgtEl>
                                        <p:attrNameLst>
                                          <p:attrName>style.visibility</p:attrName>
                                        </p:attrNameLst>
                                      </p:cBhvr>
                                      <p:to>
                                        <p:strVal val="visible"/>
                                      </p:to>
                                    </p:set>
                                    <p:anim calcmode="lin" valueType="num">
                                      <p:cBhvr>
                                        <p:cTn id="30" dur="500" fill="hold"/>
                                        <p:tgtEl>
                                          <p:spTgt spid="278539"/>
                                        </p:tgtEl>
                                        <p:attrNameLst>
                                          <p:attrName>ppt_w</p:attrName>
                                        </p:attrNameLst>
                                      </p:cBhvr>
                                      <p:tavLst>
                                        <p:tav tm="0">
                                          <p:val>
                                            <p:fltVal val="0"/>
                                          </p:val>
                                        </p:tav>
                                        <p:tav tm="100000">
                                          <p:val>
                                            <p:strVal val="#ppt_w"/>
                                          </p:val>
                                        </p:tav>
                                      </p:tavLst>
                                    </p:anim>
                                    <p:anim calcmode="lin" valueType="num">
                                      <p:cBhvr>
                                        <p:cTn id="31" dur="500" fill="hold"/>
                                        <p:tgtEl>
                                          <p:spTgt spid="278539"/>
                                        </p:tgtEl>
                                        <p:attrNameLst>
                                          <p:attrName>ppt_h</p:attrName>
                                        </p:attrNameLst>
                                      </p:cBhvr>
                                      <p:tavLst>
                                        <p:tav tm="0">
                                          <p:val>
                                            <p:fltVal val="0"/>
                                          </p:val>
                                        </p:tav>
                                        <p:tav tm="100000">
                                          <p:val>
                                            <p:strVal val="#ppt_h"/>
                                          </p:val>
                                        </p:tav>
                                      </p:tavLst>
                                    </p:anim>
                                    <p:animEffect transition="in" filter="fade">
                                      <p:cBhvr>
                                        <p:cTn id="32" dur="500"/>
                                        <p:tgtEl>
                                          <p:spTgt spid="278539"/>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78532" grpId="0" animBg="1"/>
      <p:bldP spid="278537" grpId="0" animBg="1"/>
      <p:bldP spid="2" grpId="0" animBg="1"/>
      <p:bldP spid="3"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sz="2400" dirty="0">
                <a:solidFill>
                  <a:schemeClr val="bg1"/>
                </a:solidFill>
              </a:rPr>
              <a:t>インタビュー結果</a:t>
            </a:r>
            <a:r>
              <a:rPr lang="en-US" altLang="ja-JP" sz="2400" dirty="0" smtClean="0">
                <a:solidFill>
                  <a:schemeClr val="bg1"/>
                </a:solidFill>
              </a:rPr>
              <a:t/>
            </a:r>
            <a:br>
              <a:rPr lang="en-US" altLang="ja-JP" sz="2400" dirty="0" smtClean="0">
                <a:solidFill>
                  <a:schemeClr val="bg1"/>
                </a:solidFill>
              </a:rPr>
            </a:br>
            <a:r>
              <a:rPr lang="ja-JP" altLang="en-US" dirty="0" smtClean="0">
                <a:solidFill>
                  <a:schemeClr val="bg1"/>
                </a:solidFill>
              </a:rPr>
              <a:t>宇都宮</a:t>
            </a:r>
            <a:r>
              <a:rPr lang="ja-JP" altLang="en-US" dirty="0">
                <a:solidFill>
                  <a:schemeClr val="bg1"/>
                </a:solidFill>
              </a:rPr>
              <a:t>大学</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50</a:t>
            </a:fld>
            <a:endParaRPr lang="en-US" altLang="ja-JP"/>
          </a:p>
        </p:txBody>
      </p:sp>
      <p:sp>
        <p:nvSpPr>
          <p:cNvPr id="21" name="円形吹き出し 20"/>
          <p:cNvSpPr/>
          <p:nvPr/>
        </p:nvSpPr>
        <p:spPr>
          <a:xfrm>
            <a:off x="763552" y="4005064"/>
            <a:ext cx="3996000" cy="2351286"/>
          </a:xfrm>
          <a:prstGeom prst="wedgeEllipseCallout">
            <a:avLst>
              <a:gd name="adj1" fmla="val 19228"/>
              <a:gd name="adj2" fmla="val 34205"/>
            </a:avLst>
          </a:prstGeom>
          <a:solidFill>
            <a:srgbClr val="99CC00">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smtClean="0">
                <a:solidFill>
                  <a:prstClr val="white"/>
                </a:solidFill>
              </a:rPr>
              <a:t>設置直後</a:t>
            </a:r>
            <a:endParaRPr lang="en-US" altLang="ja-JP" sz="3200" b="1" dirty="0" smtClean="0">
              <a:solidFill>
                <a:prstClr val="white"/>
              </a:solidFill>
            </a:endParaRPr>
          </a:p>
          <a:p>
            <a:pPr algn="ctr"/>
            <a:r>
              <a:rPr lang="ja-JP" altLang="en-US" sz="3200" b="1" dirty="0" smtClean="0">
                <a:solidFill>
                  <a:prstClr val="white"/>
                </a:solidFill>
              </a:rPr>
              <a:t>月利用数</a:t>
            </a:r>
            <a:endParaRPr lang="en-US" altLang="ja-JP" sz="3200" b="1" dirty="0">
              <a:solidFill>
                <a:prstClr val="white"/>
              </a:solidFill>
            </a:endParaRPr>
          </a:p>
          <a:p>
            <a:pPr algn="ctr"/>
            <a:r>
              <a:rPr lang="ja-JP" altLang="en-US" sz="4000" b="1" dirty="0">
                <a:solidFill>
                  <a:srgbClr val="FF6600"/>
                </a:solidFill>
              </a:rPr>
              <a:t>２７個！</a:t>
            </a:r>
            <a:endParaRPr lang="en-US" altLang="ja-JP" sz="4000" b="1" dirty="0">
              <a:solidFill>
                <a:srgbClr val="FF6600"/>
              </a:solidFill>
            </a:endParaRPr>
          </a:p>
          <a:p>
            <a:pPr algn="ctr"/>
            <a:r>
              <a:rPr lang="en-US" altLang="ja-JP" dirty="0">
                <a:solidFill>
                  <a:prstClr val="white"/>
                </a:solidFill>
              </a:rPr>
              <a:t>(</a:t>
            </a:r>
            <a:r>
              <a:rPr lang="ja-JP" altLang="en-US" dirty="0">
                <a:solidFill>
                  <a:prstClr val="white"/>
                </a:solidFill>
              </a:rPr>
              <a:t>一般的には、</a:t>
            </a:r>
            <a:r>
              <a:rPr lang="en-US" altLang="ja-JP" dirty="0">
                <a:solidFill>
                  <a:prstClr val="white"/>
                </a:solidFill>
              </a:rPr>
              <a:t>5</a:t>
            </a:r>
            <a:r>
              <a:rPr lang="ja-JP" altLang="en-US" dirty="0">
                <a:solidFill>
                  <a:prstClr val="white"/>
                </a:solidFill>
              </a:rPr>
              <a:t>個程</a:t>
            </a:r>
            <a:r>
              <a:rPr lang="en-US" altLang="ja-JP" dirty="0">
                <a:solidFill>
                  <a:prstClr val="white"/>
                </a:solidFill>
              </a:rPr>
              <a:t>)</a:t>
            </a:r>
            <a:endParaRPr lang="ja-JP" altLang="en-US" dirty="0">
              <a:solidFill>
                <a:prstClr val="white"/>
              </a:solidFill>
            </a:endParaRPr>
          </a:p>
        </p:txBody>
      </p:sp>
      <p:sp>
        <p:nvSpPr>
          <p:cNvPr id="8" name="角丸四角形 7"/>
          <p:cNvSpPr/>
          <p:nvPr/>
        </p:nvSpPr>
        <p:spPr>
          <a:xfrm>
            <a:off x="252000" y="1202781"/>
            <a:ext cx="5057844" cy="2154211"/>
          </a:xfrm>
          <a:prstGeom prst="roundRect">
            <a:avLst/>
          </a:prstGeom>
          <a:solidFill>
            <a:srgbClr val="99CC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ea"/>
              <a:buAutoNum type="circleNumDbPlain"/>
            </a:pPr>
            <a:r>
              <a:rPr lang="ja-JP" altLang="en-US" sz="2400" dirty="0">
                <a:solidFill>
                  <a:srgbClr val="FFFFFF"/>
                </a:solidFill>
              </a:rPr>
              <a:t>周辺の再配達率　高</a:t>
            </a:r>
            <a:endParaRPr lang="en-US" altLang="ja-JP" sz="2400" dirty="0">
              <a:solidFill>
                <a:srgbClr val="FFFFFF"/>
              </a:solidFill>
            </a:endParaRPr>
          </a:p>
          <a:p>
            <a:pPr marL="514350" indent="-514350">
              <a:buFont typeface="+mj-ea"/>
              <a:buAutoNum type="circleNumDbPlain"/>
            </a:pPr>
            <a:r>
              <a:rPr lang="ja-JP" altLang="en-US" sz="2400" dirty="0">
                <a:solidFill>
                  <a:srgbClr val="FFFFFF"/>
                </a:solidFill>
              </a:rPr>
              <a:t>学生教員の福利厚生</a:t>
            </a:r>
            <a:endParaRPr lang="en-US" altLang="ja-JP" sz="2400" dirty="0">
              <a:solidFill>
                <a:srgbClr val="FFFFFF"/>
              </a:solidFill>
            </a:endParaRPr>
          </a:p>
          <a:p>
            <a:pPr marL="514350" indent="-514350">
              <a:buFont typeface="+mj-ea"/>
              <a:buAutoNum type="circleNumDbPlain"/>
            </a:pPr>
            <a:r>
              <a:rPr lang="ja-JP" altLang="en-US" sz="2400" dirty="0">
                <a:solidFill>
                  <a:srgbClr val="FFFFFF"/>
                </a:solidFill>
              </a:rPr>
              <a:t>地域住民の利便性向上</a:t>
            </a:r>
            <a:endParaRPr lang="en-US" altLang="ja-JP" sz="2400" dirty="0">
              <a:solidFill>
                <a:srgbClr val="FFFFFF"/>
              </a:solidFill>
            </a:endParaRPr>
          </a:p>
          <a:p>
            <a:pPr marL="514350" indent="-514350">
              <a:buFont typeface="+mj-ea"/>
              <a:buAutoNum type="circleNumDbPlain"/>
            </a:pPr>
            <a:r>
              <a:rPr lang="en-US" altLang="ja-JP" sz="2400" dirty="0">
                <a:solidFill>
                  <a:srgbClr val="FFFFFF"/>
                </a:solidFill>
              </a:rPr>
              <a:t>CO2</a:t>
            </a:r>
            <a:r>
              <a:rPr lang="ja-JP" altLang="en-US" sz="2400" dirty="0">
                <a:solidFill>
                  <a:srgbClr val="FFFFFF"/>
                </a:solidFill>
              </a:rPr>
              <a:t>削減</a:t>
            </a:r>
          </a:p>
          <a:p>
            <a:pPr marL="514350" indent="-514350">
              <a:buFont typeface="+mj-ea"/>
              <a:buAutoNum type="circleNumDbPlain"/>
            </a:pPr>
            <a:r>
              <a:rPr lang="ja-JP" altLang="en-US" sz="2400" dirty="0">
                <a:solidFill>
                  <a:srgbClr val="FFFFFF"/>
                </a:solidFill>
              </a:rPr>
              <a:t>大学に</a:t>
            </a:r>
            <a:r>
              <a:rPr lang="ja-JP" altLang="en-US" sz="3200" dirty="0">
                <a:solidFill>
                  <a:srgbClr val="FFFFFF"/>
                </a:solidFill>
              </a:rPr>
              <a:t>負担なし</a:t>
            </a:r>
          </a:p>
        </p:txBody>
      </p:sp>
      <p:sp>
        <p:nvSpPr>
          <p:cNvPr id="7" name="角丸四角形 6"/>
          <p:cNvSpPr/>
          <p:nvPr/>
        </p:nvSpPr>
        <p:spPr>
          <a:xfrm>
            <a:off x="4039552" y="2317622"/>
            <a:ext cx="1440000" cy="952475"/>
          </a:xfrm>
          <a:prstGeom prst="roundRect">
            <a:avLst/>
          </a:prstGeom>
          <a:solidFill>
            <a:srgbClr val="009999">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prstClr val="white"/>
                </a:solidFill>
              </a:rPr>
              <a:t>設置</a:t>
            </a:r>
            <a:endParaRPr lang="ja-JP" altLang="en-US" dirty="0">
              <a:solidFill>
                <a:prstClr val="white"/>
              </a:solidFill>
            </a:endParaRPr>
          </a:p>
        </p:txBody>
      </p:sp>
      <p:sp>
        <p:nvSpPr>
          <p:cNvPr id="12" name="テキスト ボックス 11"/>
          <p:cNvSpPr txBox="1"/>
          <p:nvPr/>
        </p:nvSpPr>
        <p:spPr>
          <a:xfrm>
            <a:off x="6401017" y="6246169"/>
            <a:ext cx="1915909" cy="369332"/>
          </a:xfrm>
          <a:prstGeom prst="rect">
            <a:avLst/>
          </a:prstGeom>
          <a:noFill/>
        </p:spPr>
        <p:txBody>
          <a:bodyPr wrap="none" rtlCol="0">
            <a:spAutoFit/>
          </a:bodyPr>
          <a:lstStyle/>
          <a:p>
            <a:r>
              <a:rPr lang="ja-JP" altLang="en-US" dirty="0">
                <a:solidFill>
                  <a:prstClr val="white"/>
                </a:solidFill>
              </a:rPr>
              <a:t>撮影：宇都宮大生</a:t>
            </a:r>
          </a:p>
        </p:txBody>
      </p:sp>
      <p:grpSp>
        <p:nvGrpSpPr>
          <p:cNvPr id="2" name="グループ化 1"/>
          <p:cNvGrpSpPr/>
          <p:nvPr/>
        </p:nvGrpSpPr>
        <p:grpSpPr>
          <a:xfrm>
            <a:off x="4759552" y="3676765"/>
            <a:ext cx="4572000" cy="1407136"/>
            <a:chOff x="4759552" y="3676765"/>
            <a:chExt cx="4572000" cy="1407136"/>
          </a:xfrm>
        </p:grpSpPr>
        <p:sp>
          <p:nvSpPr>
            <p:cNvPr id="3" name="円/楕円 2"/>
            <p:cNvSpPr/>
            <p:nvPr/>
          </p:nvSpPr>
          <p:spPr>
            <a:xfrm>
              <a:off x="5076056" y="3676765"/>
              <a:ext cx="3857243" cy="1407136"/>
            </a:xfrm>
            <a:prstGeom prst="ellipse">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dirty="0">
                <a:solidFill>
                  <a:prstClr val="white"/>
                </a:solidFill>
              </a:endParaRPr>
            </a:p>
          </p:txBody>
        </p:sp>
        <p:sp>
          <p:nvSpPr>
            <p:cNvPr id="4" name="正方形/長方形 3"/>
            <p:cNvSpPr/>
            <p:nvPr/>
          </p:nvSpPr>
          <p:spPr>
            <a:xfrm>
              <a:off x="4759552" y="3859339"/>
              <a:ext cx="4572000" cy="1077218"/>
            </a:xfrm>
            <a:prstGeom prst="rect">
              <a:avLst/>
            </a:prstGeom>
          </p:spPr>
          <p:txBody>
            <a:bodyPr>
              <a:spAutoFit/>
            </a:bodyPr>
            <a:lstStyle/>
            <a:p>
              <a:pPr algn="ctr"/>
              <a:r>
                <a:rPr lang="en-US" altLang="ja-JP" sz="3600" dirty="0" err="1">
                  <a:solidFill>
                    <a:srgbClr val="FF6600"/>
                  </a:solidFill>
                  <a:latin typeface="Calibri"/>
                </a:rPr>
                <a:t>Packcity</a:t>
              </a:r>
              <a:r>
                <a:rPr lang="en-US" altLang="ja-JP" sz="3600" dirty="0">
                  <a:solidFill>
                    <a:srgbClr val="FF6600"/>
                  </a:solidFill>
                  <a:latin typeface="Calibri"/>
                </a:rPr>
                <a:t> Japan</a:t>
              </a:r>
              <a:r>
                <a:rPr lang="en-US" altLang="ja-JP" sz="2800" dirty="0">
                  <a:solidFill>
                    <a:srgbClr val="FF6600"/>
                  </a:solidFill>
                  <a:latin typeface="Calibri"/>
                </a:rPr>
                <a:t> </a:t>
              </a:r>
              <a:r>
                <a:rPr lang="ja-JP" altLang="en-US" sz="2000" dirty="0" smtClean="0">
                  <a:solidFill>
                    <a:prstClr val="white"/>
                  </a:solidFill>
                  <a:latin typeface="Calibri"/>
                </a:rPr>
                <a:t>の</a:t>
              </a:r>
              <a:endParaRPr lang="en-US" altLang="ja-JP" sz="2000" dirty="0" smtClean="0">
                <a:solidFill>
                  <a:prstClr val="white"/>
                </a:solidFill>
                <a:latin typeface="Calibri"/>
              </a:endParaRPr>
            </a:p>
            <a:p>
              <a:pPr algn="ctr"/>
              <a:r>
                <a:rPr lang="ja-JP" altLang="en-US" sz="2800" dirty="0" smtClean="0">
                  <a:solidFill>
                    <a:prstClr val="white"/>
                  </a:solidFill>
                  <a:latin typeface="Calibri"/>
                </a:rPr>
                <a:t>宅配</a:t>
              </a:r>
              <a:r>
                <a:rPr lang="ja-JP" altLang="en-US" sz="2800" dirty="0">
                  <a:solidFill>
                    <a:prstClr val="white"/>
                  </a:solidFill>
                  <a:latin typeface="Calibri"/>
                </a:rPr>
                <a:t>ボックス</a:t>
              </a:r>
            </a:p>
          </p:txBody>
        </p:sp>
      </p:grpSp>
    </p:spTree>
    <p:extLst>
      <p:ext uri="{BB962C8B-B14F-4D97-AF65-F5344CB8AC3E}">
        <p14:creationId xmlns:p14="http://schemas.microsoft.com/office/powerpoint/2010/main" val="105794964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build="allAtOnce"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a:solidFill>
                  <a:prstClr val="white"/>
                </a:solidFill>
              </a:rPr>
              <a:t>筑波大でも効果は期待できるのか</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51</a:t>
            </a:fld>
            <a:endParaRPr lang="en-US" altLang="ja-JP"/>
          </a:p>
        </p:txBody>
      </p:sp>
    </p:spTree>
    <p:extLst>
      <p:ext uri="{BB962C8B-B14F-4D97-AF65-F5344CB8AC3E}">
        <p14:creationId xmlns:p14="http://schemas.microsoft.com/office/powerpoint/2010/main" val="1187321663"/>
      </p:ext>
    </p:extLst>
  </p:cSld>
  <p:clrMapOvr>
    <a:masterClrMapping/>
  </p:clrMapOvr>
  <p:transition spd="slow" advTm="5584"/>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4400737"/>
            <a:ext cx="6300192" cy="2515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スクリーンショット 2017-05-11 11.00.42.png"/>
          <p:cNvPicPr>
            <a:picLocks noChangeAspect="1"/>
          </p:cNvPicPr>
          <p:nvPr/>
        </p:nvPicPr>
        <p:blipFill rotWithShape="1">
          <a:blip r:embed="rId3">
            <a:extLst>
              <a:ext uri="{28A0092B-C50C-407E-A947-70E740481C1C}">
                <a14:useLocalDpi xmlns:a14="http://schemas.microsoft.com/office/drawing/2010/main" val="0"/>
              </a:ext>
            </a:extLst>
          </a:blip>
          <a:srcRect l="36707" t="-391" r="36876" b="10146"/>
          <a:stretch/>
        </p:blipFill>
        <p:spPr>
          <a:xfrm>
            <a:off x="6300192" y="1031349"/>
            <a:ext cx="2843808" cy="5854035"/>
          </a:xfrm>
          <a:prstGeom prst="rect">
            <a:avLst/>
          </a:prstGeom>
        </p:spPr>
      </p:pic>
      <p:sp>
        <p:nvSpPr>
          <p:cNvPr id="12" name="円/楕円 11"/>
          <p:cNvSpPr/>
          <p:nvPr/>
        </p:nvSpPr>
        <p:spPr>
          <a:xfrm>
            <a:off x="7736909" y="3445580"/>
            <a:ext cx="1296144" cy="864096"/>
          </a:xfrm>
          <a:prstGeom prst="ellipse">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FFFF"/>
              </a:solidFill>
            </a:endParaRPr>
          </a:p>
        </p:txBody>
      </p:sp>
      <p:sp>
        <p:nvSpPr>
          <p:cNvPr id="13" name="円/楕円 12"/>
          <p:cNvSpPr/>
          <p:nvPr/>
        </p:nvSpPr>
        <p:spPr>
          <a:xfrm>
            <a:off x="7390656" y="2334369"/>
            <a:ext cx="1296144" cy="864096"/>
          </a:xfrm>
          <a:prstGeom prst="ellipse">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FFFF"/>
              </a:solidFill>
            </a:endParaRPr>
          </a:p>
        </p:txBody>
      </p:sp>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tabLst>
                <a:tab pos="7440613" algn="l"/>
              </a:tabLst>
            </a:pPr>
            <a:r>
              <a:rPr lang="ja-JP" altLang="en-US" dirty="0">
                <a:solidFill>
                  <a:schemeClr val="bg1"/>
                </a:solidFill>
              </a:rPr>
              <a:t>筑波大でも効果は期待できる</a:t>
            </a:r>
            <a:r>
              <a:rPr lang="ja-JP" altLang="en-US" dirty="0" smtClean="0">
                <a:solidFill>
                  <a:schemeClr val="bg1"/>
                </a:solidFill>
              </a:rPr>
              <a:t>のか</a:t>
            </a:r>
            <a:endParaRPr lang="ja-JP" altLang="en-US" dirty="0">
              <a:solidFill>
                <a:schemeClr val="bg1"/>
              </a:solidFill>
            </a:endParaRP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52</a:t>
            </a:fld>
            <a:endParaRPr lang="en-US" altLang="ja-JP"/>
          </a:p>
        </p:txBody>
      </p:sp>
      <p:sp>
        <p:nvSpPr>
          <p:cNvPr id="3" name="テキスト ボックス 2"/>
          <p:cNvSpPr txBox="1"/>
          <p:nvPr/>
        </p:nvSpPr>
        <p:spPr>
          <a:xfrm>
            <a:off x="1172980" y="1583973"/>
            <a:ext cx="3621504" cy="523220"/>
          </a:xfrm>
          <a:prstGeom prst="rect">
            <a:avLst/>
          </a:prstGeom>
          <a:solidFill>
            <a:schemeClr val="bg1">
              <a:lumMod val="85000"/>
            </a:schemeClr>
          </a:solidFill>
        </p:spPr>
        <p:txBody>
          <a:bodyPr wrap="none" rtlCol="0">
            <a:spAutoFit/>
          </a:bodyPr>
          <a:lstStyle/>
          <a:p>
            <a:r>
              <a:rPr lang="ja-JP" altLang="en-US" sz="2800" dirty="0">
                <a:solidFill>
                  <a:srgbClr val="000000"/>
                </a:solidFill>
              </a:rPr>
              <a:t>一人暮らし学生の割合</a:t>
            </a:r>
          </a:p>
        </p:txBody>
      </p:sp>
      <p:sp>
        <p:nvSpPr>
          <p:cNvPr id="14" name="テキスト ボックス 13"/>
          <p:cNvSpPr txBox="1"/>
          <p:nvPr/>
        </p:nvSpPr>
        <p:spPr>
          <a:xfrm>
            <a:off x="2299465" y="6198600"/>
            <a:ext cx="4000727" cy="553998"/>
          </a:xfrm>
          <a:prstGeom prst="rect">
            <a:avLst/>
          </a:prstGeom>
          <a:noFill/>
        </p:spPr>
        <p:txBody>
          <a:bodyPr wrap="square" rtlCol="0">
            <a:spAutoFit/>
          </a:bodyPr>
          <a:lstStyle/>
          <a:p>
            <a:r>
              <a:rPr lang="ja-JP" altLang="en-US" sz="1000" dirty="0" smtClean="0">
                <a:solidFill>
                  <a:srgbClr val="000000"/>
                </a:solidFill>
              </a:rPr>
              <a:t>［</a:t>
            </a:r>
            <a:r>
              <a:rPr lang="en-US" altLang="ja-JP" sz="1000" dirty="0" smtClean="0">
                <a:solidFill>
                  <a:srgbClr val="000000"/>
                </a:solidFill>
              </a:rPr>
              <a:t>6</a:t>
            </a:r>
            <a:r>
              <a:rPr lang="ja-JP" altLang="en-US" sz="1000" dirty="0" smtClean="0">
                <a:solidFill>
                  <a:srgbClr val="000000"/>
                </a:solidFill>
              </a:rPr>
              <a:t>］</a:t>
            </a:r>
            <a:r>
              <a:rPr lang="en-US" altLang="ja-JP" sz="700" dirty="0" smtClean="0">
                <a:solidFill>
                  <a:srgbClr val="000000"/>
                </a:solidFill>
              </a:rPr>
              <a:t>http</a:t>
            </a:r>
            <a:r>
              <a:rPr lang="en-US" altLang="ja-JP" sz="700" dirty="0">
                <a:solidFill>
                  <a:srgbClr val="000000"/>
                </a:solidFill>
              </a:rPr>
              <a:t>://berd.benesse.jp/berd/center/open/report/daigaku_jittai/hon/daigaku_jittai_2_2_6.html</a:t>
            </a:r>
            <a:r>
              <a:rPr lang="ja-JP" altLang="en-US" sz="1000" dirty="0">
                <a:solidFill>
                  <a:srgbClr val="000000"/>
                </a:solidFill>
              </a:rPr>
              <a:t>　</a:t>
            </a:r>
            <a:endParaRPr lang="en-US" altLang="ja-JP" sz="1000" dirty="0" smtClean="0">
              <a:solidFill>
                <a:srgbClr val="000000"/>
              </a:solidFill>
            </a:endParaRPr>
          </a:p>
          <a:p>
            <a:r>
              <a:rPr lang="ja-JP" altLang="en-US" sz="1000" dirty="0" smtClean="0">
                <a:solidFill>
                  <a:srgbClr val="000000"/>
                </a:solidFill>
              </a:rPr>
              <a:t>［</a:t>
            </a:r>
            <a:r>
              <a:rPr lang="en-US" altLang="ja-JP" sz="1000" dirty="0" smtClean="0">
                <a:solidFill>
                  <a:srgbClr val="000000"/>
                </a:solidFill>
              </a:rPr>
              <a:t>7</a:t>
            </a:r>
            <a:r>
              <a:rPr lang="ja-JP" altLang="en-US" sz="1000" dirty="0" smtClean="0">
                <a:solidFill>
                  <a:srgbClr val="000000"/>
                </a:solidFill>
              </a:rPr>
              <a:t>］</a:t>
            </a:r>
            <a:r>
              <a:rPr lang="en-US" altLang="ja-JP" sz="700" dirty="0">
                <a:solidFill>
                  <a:srgbClr val="000000"/>
                </a:solidFill>
              </a:rPr>
              <a:t>http://www.utsunomiya-u.ac.jp/gakuseiseikatsu/uu_tyousa.html</a:t>
            </a:r>
          </a:p>
          <a:p>
            <a:r>
              <a:rPr lang="ja-JP" altLang="en-US" sz="1000" dirty="0" smtClean="0">
                <a:solidFill>
                  <a:srgbClr val="000000"/>
                </a:solidFill>
              </a:rPr>
              <a:t>［</a:t>
            </a:r>
            <a:r>
              <a:rPr lang="en-US" altLang="ja-JP" sz="1000" dirty="0" smtClean="0">
                <a:solidFill>
                  <a:srgbClr val="000000"/>
                </a:solidFill>
              </a:rPr>
              <a:t>8</a:t>
            </a:r>
            <a:r>
              <a:rPr lang="ja-JP" altLang="en-US" sz="1000" dirty="0" smtClean="0">
                <a:solidFill>
                  <a:srgbClr val="000000"/>
                </a:solidFill>
              </a:rPr>
              <a:t>］</a:t>
            </a:r>
            <a:r>
              <a:rPr lang="ja-JP" altLang="en-US" sz="1000" dirty="0" smtClean="0">
                <a:solidFill>
                  <a:srgbClr val="000000"/>
                </a:solidFill>
              </a:rPr>
              <a:t>宇都宮</a:t>
            </a:r>
            <a:r>
              <a:rPr lang="ja-JP" altLang="en-US" sz="1000" dirty="0">
                <a:solidFill>
                  <a:srgbClr val="000000"/>
                </a:solidFill>
              </a:rPr>
              <a:t>大学</a:t>
            </a:r>
            <a:r>
              <a:rPr lang="en-US" altLang="ja-JP" sz="1000" dirty="0">
                <a:solidFill>
                  <a:srgbClr val="000000"/>
                </a:solidFill>
              </a:rPr>
              <a:t>:2010</a:t>
            </a:r>
            <a:r>
              <a:rPr lang="ja-JP" altLang="en-US" sz="1000" dirty="0" smtClean="0">
                <a:solidFill>
                  <a:srgbClr val="000000"/>
                </a:solidFill>
              </a:rPr>
              <a:t>年</a:t>
            </a:r>
            <a:endParaRPr lang="en-US" altLang="ja-JP" sz="1000" dirty="0">
              <a:solidFill>
                <a:srgbClr val="000000"/>
              </a:solidFill>
            </a:endParaRPr>
          </a:p>
        </p:txBody>
      </p:sp>
      <p:sp>
        <p:nvSpPr>
          <p:cNvPr id="4" name="テキスト ボックス 3"/>
          <p:cNvSpPr txBox="1"/>
          <p:nvPr/>
        </p:nvSpPr>
        <p:spPr>
          <a:xfrm>
            <a:off x="382041" y="4833018"/>
            <a:ext cx="5544616" cy="1200329"/>
          </a:xfrm>
          <a:prstGeom prst="rect">
            <a:avLst/>
          </a:prstGeom>
          <a:solidFill>
            <a:schemeClr val="bg1"/>
          </a:solidFill>
        </p:spPr>
        <p:txBody>
          <a:bodyPr wrap="square" rtlCol="0">
            <a:spAutoFit/>
          </a:bodyPr>
          <a:lstStyle/>
          <a:p>
            <a:pPr algn="ctr"/>
            <a:r>
              <a:rPr lang="ja-JP" altLang="en-US" sz="3200" dirty="0">
                <a:solidFill>
                  <a:srgbClr val="000000"/>
                </a:solidFill>
              </a:rPr>
              <a:t>筑波</a:t>
            </a:r>
            <a:r>
              <a:rPr lang="ja-JP" altLang="en-US" sz="3200" dirty="0" smtClean="0">
                <a:solidFill>
                  <a:srgbClr val="000000"/>
                </a:solidFill>
              </a:rPr>
              <a:t>大学でも</a:t>
            </a:r>
            <a:endParaRPr lang="en-US" altLang="ja-JP" sz="3200" dirty="0" smtClean="0">
              <a:solidFill>
                <a:srgbClr val="000000"/>
              </a:solidFill>
            </a:endParaRPr>
          </a:p>
          <a:p>
            <a:pPr algn="r"/>
            <a:r>
              <a:rPr lang="ja-JP" altLang="en-US" sz="4000" dirty="0" smtClean="0">
                <a:solidFill>
                  <a:srgbClr val="FF6600"/>
                </a:solidFill>
              </a:rPr>
              <a:t>十分効果が</a:t>
            </a:r>
            <a:r>
              <a:rPr lang="ja-JP" altLang="en-US" sz="4000" dirty="0">
                <a:solidFill>
                  <a:srgbClr val="FF6600"/>
                </a:solidFill>
              </a:rPr>
              <a:t>期待</a:t>
            </a:r>
            <a:r>
              <a:rPr lang="ja-JP" altLang="en-US" sz="4000" dirty="0" smtClean="0">
                <a:solidFill>
                  <a:srgbClr val="FF6600"/>
                </a:solidFill>
              </a:rPr>
              <a:t>できる</a:t>
            </a:r>
            <a:r>
              <a:rPr lang="en-US" altLang="ja-JP" sz="4000" dirty="0" smtClean="0">
                <a:solidFill>
                  <a:srgbClr val="FF6600"/>
                </a:solidFill>
              </a:rPr>
              <a:t>!?</a:t>
            </a:r>
            <a:endParaRPr lang="ja-JP" altLang="en-US" sz="3600" dirty="0">
              <a:solidFill>
                <a:prstClr val="black"/>
              </a:solidFill>
            </a:endParaRPr>
          </a:p>
        </p:txBody>
      </p:sp>
      <p:sp>
        <p:nvSpPr>
          <p:cNvPr id="50" name="テキスト ボックス 49"/>
          <p:cNvSpPr txBox="1"/>
          <p:nvPr/>
        </p:nvSpPr>
        <p:spPr>
          <a:xfrm>
            <a:off x="3361872" y="3015094"/>
            <a:ext cx="543739" cy="523220"/>
          </a:xfrm>
          <a:prstGeom prst="rect">
            <a:avLst/>
          </a:prstGeom>
          <a:noFill/>
        </p:spPr>
        <p:txBody>
          <a:bodyPr wrap="none" rtlCol="0">
            <a:spAutoFit/>
          </a:bodyPr>
          <a:lstStyle/>
          <a:p>
            <a:pPr eaLnBrk="1" fontAlgn="auto" hangingPunct="1">
              <a:spcBef>
                <a:spcPts val="0"/>
              </a:spcBef>
              <a:spcAft>
                <a:spcPts val="0"/>
              </a:spcAft>
              <a:defRPr/>
            </a:pPr>
            <a:r>
              <a:rPr kumimoji="0" lang="ja-JP" altLang="en-US" sz="2800" kern="0" dirty="0" smtClean="0">
                <a:solidFill>
                  <a:srgbClr val="009999"/>
                </a:solidFill>
              </a:rPr>
              <a:t>＜</a:t>
            </a:r>
          </a:p>
        </p:txBody>
      </p:sp>
      <p:sp>
        <p:nvSpPr>
          <p:cNvPr id="51" name="テキスト ボックス 50"/>
          <p:cNvSpPr txBox="1"/>
          <p:nvPr/>
        </p:nvSpPr>
        <p:spPr>
          <a:xfrm>
            <a:off x="1156470" y="3020761"/>
            <a:ext cx="543739" cy="523220"/>
          </a:xfrm>
          <a:prstGeom prst="rect">
            <a:avLst/>
          </a:prstGeom>
          <a:noFill/>
        </p:spPr>
        <p:txBody>
          <a:bodyPr wrap="none" rtlCol="0">
            <a:spAutoFit/>
          </a:bodyPr>
          <a:lstStyle/>
          <a:p>
            <a:pPr eaLnBrk="1" fontAlgn="auto" hangingPunct="1">
              <a:spcBef>
                <a:spcPts val="0"/>
              </a:spcBef>
              <a:spcAft>
                <a:spcPts val="0"/>
              </a:spcAft>
              <a:defRPr/>
            </a:pPr>
            <a:r>
              <a:rPr kumimoji="0" lang="ja-JP" altLang="en-US" sz="2800" kern="0" dirty="0" smtClean="0">
                <a:solidFill>
                  <a:srgbClr val="009999"/>
                </a:solidFill>
              </a:rPr>
              <a:t>＜</a:t>
            </a:r>
          </a:p>
        </p:txBody>
      </p:sp>
      <p:grpSp>
        <p:nvGrpSpPr>
          <p:cNvPr id="26" name="グループ化 25"/>
          <p:cNvGrpSpPr/>
          <p:nvPr/>
        </p:nvGrpSpPr>
        <p:grpSpPr>
          <a:xfrm>
            <a:off x="1724608" y="2427779"/>
            <a:ext cx="1620000" cy="1620000"/>
            <a:chOff x="1750894" y="2579567"/>
            <a:chExt cx="1620000" cy="1620000"/>
          </a:xfrm>
          <a:effectLst/>
        </p:grpSpPr>
        <p:sp>
          <p:nvSpPr>
            <p:cNvPr id="48" name="円/楕円 47"/>
            <p:cNvSpPr>
              <a:spLocks noChangeAspect="1"/>
            </p:cNvSpPr>
            <p:nvPr/>
          </p:nvSpPr>
          <p:spPr>
            <a:xfrm>
              <a:off x="1750894" y="2579567"/>
              <a:ext cx="1620000" cy="1620000"/>
            </a:xfrm>
            <a:prstGeom prst="ellipse">
              <a:avLst/>
            </a:prstGeom>
            <a:solidFill>
              <a:srgbClr val="99CC00"/>
            </a:solidFill>
            <a:ln w="9525" cap="flat" cmpd="sng" algn="ctr">
              <a:noFill/>
              <a:prstDash val="solid"/>
            </a:ln>
            <a:effectLst/>
          </p:spPr>
          <p:txBody>
            <a:bodyPr rtlCol="0" anchor="ctr"/>
            <a:lstStyle/>
            <a:p>
              <a:pPr algn="ctr" eaLnBrk="1" fontAlgn="auto" hangingPunct="1">
                <a:spcBef>
                  <a:spcPts val="0"/>
                </a:spcBef>
                <a:spcAft>
                  <a:spcPts val="0"/>
                </a:spcAft>
                <a:defRPr/>
              </a:pPr>
              <a:endParaRPr kumimoji="0" lang="ja-JP" altLang="en-US" sz="2400" kern="0" dirty="0" smtClean="0">
                <a:solidFill>
                  <a:srgbClr val="FFFFFF"/>
                </a:solidFill>
                <a:latin typeface="Arial"/>
                <a:ea typeface="ＭＳ Ｐゴシック"/>
              </a:endParaRPr>
            </a:p>
          </p:txBody>
        </p:sp>
        <p:sp>
          <p:nvSpPr>
            <p:cNvPr id="53" name="テキスト ボックス 52"/>
            <p:cNvSpPr txBox="1"/>
            <p:nvPr/>
          </p:nvSpPr>
          <p:spPr>
            <a:xfrm>
              <a:off x="1938078" y="3446538"/>
              <a:ext cx="1191353" cy="461665"/>
            </a:xfrm>
            <a:prstGeom prst="rect">
              <a:avLst/>
            </a:prstGeom>
            <a:noFill/>
          </p:spPr>
          <p:txBody>
            <a:bodyPr wrap="none" rtlCol="0">
              <a:spAutoFit/>
            </a:bodyPr>
            <a:lstStyle/>
            <a:p>
              <a:pPr algn="ctr"/>
              <a:r>
                <a:rPr lang="en-US" altLang="ja-JP" sz="2400" b="1" i="1" dirty="0" smtClean="0">
                  <a:solidFill>
                    <a:srgbClr val="000000"/>
                  </a:solidFill>
                  <a:latin typeface="Times"/>
                  <a:cs typeface="Times"/>
                </a:rPr>
                <a:t>61.1%</a:t>
              </a:r>
              <a:r>
                <a:rPr lang="ja-JP" altLang="en-US" sz="1100" dirty="0" smtClean="0">
                  <a:solidFill>
                    <a:srgbClr val="000000"/>
                  </a:solidFill>
                  <a:latin typeface="Times"/>
                  <a:cs typeface="Times"/>
                </a:rPr>
                <a:t>［</a:t>
              </a:r>
              <a:r>
                <a:rPr lang="en-US" altLang="ja-JP" sz="1100" dirty="0">
                  <a:solidFill>
                    <a:srgbClr val="000000"/>
                  </a:solidFill>
                  <a:latin typeface="Times"/>
                  <a:cs typeface="Times"/>
                </a:rPr>
                <a:t>7</a:t>
              </a:r>
              <a:r>
                <a:rPr lang="ja-JP" altLang="en-US" sz="1100" dirty="0" smtClean="0">
                  <a:solidFill>
                    <a:srgbClr val="000000"/>
                  </a:solidFill>
                  <a:latin typeface="Times"/>
                  <a:cs typeface="Times"/>
                </a:rPr>
                <a:t>］</a:t>
              </a:r>
              <a:endParaRPr lang="ja-JP" altLang="en-US" sz="1100" dirty="0">
                <a:solidFill>
                  <a:srgbClr val="000000"/>
                </a:solidFill>
                <a:latin typeface="Times"/>
                <a:cs typeface="Times"/>
              </a:endParaRPr>
            </a:p>
          </p:txBody>
        </p:sp>
        <p:sp>
          <p:nvSpPr>
            <p:cNvPr id="55" name="テキスト ボックス 54"/>
            <p:cNvSpPr txBox="1"/>
            <p:nvPr/>
          </p:nvSpPr>
          <p:spPr>
            <a:xfrm>
              <a:off x="1827360" y="3140064"/>
              <a:ext cx="1467068" cy="400110"/>
            </a:xfrm>
            <a:prstGeom prst="rect">
              <a:avLst/>
            </a:prstGeom>
            <a:noFill/>
          </p:spPr>
          <p:txBody>
            <a:bodyPr wrap="none" rtlCol="0">
              <a:spAutoFit/>
            </a:bodyPr>
            <a:lstStyle/>
            <a:p>
              <a:pPr eaLnBrk="1" fontAlgn="auto" hangingPunct="1">
                <a:spcBef>
                  <a:spcPts val="0"/>
                </a:spcBef>
                <a:spcAft>
                  <a:spcPts val="0"/>
                </a:spcAft>
                <a:defRPr/>
              </a:pPr>
              <a:r>
                <a:rPr kumimoji="0" lang="ja-JP" altLang="en-US" sz="2000" kern="0" dirty="0" smtClean="0">
                  <a:solidFill>
                    <a:srgbClr val="FFFFFF"/>
                  </a:solidFill>
                </a:rPr>
                <a:t>宇都宮大学</a:t>
              </a:r>
              <a:endParaRPr kumimoji="0" lang="ja-JP" altLang="en-US" sz="2000" kern="0" dirty="0" smtClean="0">
                <a:solidFill>
                  <a:srgbClr val="000000"/>
                </a:solidFill>
              </a:endParaRPr>
            </a:p>
          </p:txBody>
        </p:sp>
      </p:grpSp>
      <p:grpSp>
        <p:nvGrpSpPr>
          <p:cNvPr id="10" name="グループ化 9"/>
          <p:cNvGrpSpPr/>
          <p:nvPr/>
        </p:nvGrpSpPr>
        <p:grpSpPr>
          <a:xfrm>
            <a:off x="62009" y="2716206"/>
            <a:ext cx="1082348" cy="1080000"/>
            <a:chOff x="321811" y="2637641"/>
            <a:chExt cx="1082348" cy="1080000"/>
          </a:xfrm>
          <a:effectLst/>
        </p:grpSpPr>
        <p:sp>
          <p:nvSpPr>
            <p:cNvPr id="47" name="円/楕円 46"/>
            <p:cNvSpPr>
              <a:spLocks noChangeAspect="1"/>
            </p:cNvSpPr>
            <p:nvPr/>
          </p:nvSpPr>
          <p:spPr>
            <a:xfrm>
              <a:off x="324159" y="2637641"/>
              <a:ext cx="1080000" cy="1080000"/>
            </a:xfrm>
            <a:prstGeom prst="ellipse">
              <a:avLst/>
            </a:prstGeom>
            <a:solidFill>
              <a:srgbClr val="99CC00"/>
            </a:solidFill>
            <a:ln w="9525" cap="flat" cmpd="sng" algn="ctr">
              <a:noFill/>
              <a:prstDash val="solid"/>
            </a:ln>
            <a:effectLst/>
          </p:spPr>
          <p:txBody>
            <a:bodyPr rtlCol="0" anchor="ctr"/>
            <a:lstStyle/>
            <a:p>
              <a:pPr algn="ctr" eaLnBrk="1" fontAlgn="auto" hangingPunct="1">
                <a:spcBef>
                  <a:spcPts val="0"/>
                </a:spcBef>
                <a:spcAft>
                  <a:spcPts val="0"/>
                </a:spcAft>
                <a:defRPr/>
              </a:pPr>
              <a:endParaRPr kumimoji="0" lang="ja-JP" altLang="en-US" kern="0" dirty="0" smtClean="0">
                <a:solidFill>
                  <a:srgbClr val="FFFFFF"/>
                </a:solidFill>
                <a:latin typeface="Arial"/>
                <a:ea typeface="ＭＳ Ｐゴシック"/>
              </a:endParaRPr>
            </a:p>
          </p:txBody>
        </p:sp>
        <p:sp>
          <p:nvSpPr>
            <p:cNvPr id="54" name="テキスト ボックス 53"/>
            <p:cNvSpPr txBox="1"/>
            <p:nvPr/>
          </p:nvSpPr>
          <p:spPr>
            <a:xfrm>
              <a:off x="419276" y="3203806"/>
              <a:ext cx="888385" cy="338554"/>
            </a:xfrm>
            <a:prstGeom prst="rect">
              <a:avLst/>
            </a:prstGeom>
            <a:noFill/>
          </p:spPr>
          <p:txBody>
            <a:bodyPr wrap="none" rtlCol="0">
              <a:spAutoFit/>
            </a:bodyPr>
            <a:lstStyle/>
            <a:p>
              <a:pPr algn="ctr"/>
              <a:r>
                <a:rPr lang="en-US" altLang="ja-JP" sz="1600" i="1" dirty="0" smtClean="0">
                  <a:solidFill>
                    <a:srgbClr val="000000"/>
                  </a:solidFill>
                  <a:latin typeface="Times"/>
                  <a:cs typeface="Times"/>
                </a:rPr>
                <a:t>40.3%</a:t>
              </a:r>
              <a:r>
                <a:rPr lang="ja-JP" altLang="en-US" sz="900" dirty="0" smtClean="0">
                  <a:solidFill>
                    <a:srgbClr val="000000"/>
                  </a:solidFill>
                  <a:latin typeface="Times"/>
                  <a:cs typeface="Times"/>
                </a:rPr>
                <a:t>［</a:t>
              </a:r>
              <a:r>
                <a:rPr lang="en-US" altLang="ja-JP" sz="900" dirty="0" smtClean="0">
                  <a:solidFill>
                    <a:srgbClr val="000000"/>
                  </a:solidFill>
                  <a:latin typeface="Times"/>
                  <a:cs typeface="Times"/>
                </a:rPr>
                <a:t>6</a:t>
              </a:r>
              <a:r>
                <a:rPr lang="ja-JP" altLang="en-US" sz="900" dirty="0" smtClean="0">
                  <a:solidFill>
                    <a:srgbClr val="000000"/>
                  </a:solidFill>
                  <a:latin typeface="Times"/>
                  <a:cs typeface="Times"/>
                </a:rPr>
                <a:t>］</a:t>
              </a:r>
              <a:endParaRPr lang="ja-JP" altLang="en-US" sz="900" dirty="0">
                <a:solidFill>
                  <a:srgbClr val="000000"/>
                </a:solidFill>
                <a:latin typeface="Times"/>
                <a:cs typeface="Times"/>
              </a:endParaRPr>
            </a:p>
          </p:txBody>
        </p:sp>
        <p:sp>
          <p:nvSpPr>
            <p:cNvPr id="56" name="正方形/長方形 55"/>
            <p:cNvSpPr/>
            <p:nvPr/>
          </p:nvSpPr>
          <p:spPr>
            <a:xfrm>
              <a:off x="321811" y="3023752"/>
              <a:ext cx="1082348" cy="307777"/>
            </a:xfrm>
            <a:prstGeom prst="rect">
              <a:avLst/>
            </a:prstGeom>
          </p:spPr>
          <p:txBody>
            <a:bodyPr wrap="none">
              <a:spAutoFit/>
            </a:bodyPr>
            <a:lstStyle/>
            <a:p>
              <a:pPr algn="ctr" eaLnBrk="1" fontAlgn="auto" hangingPunct="1">
                <a:spcBef>
                  <a:spcPts val="0"/>
                </a:spcBef>
                <a:spcAft>
                  <a:spcPts val="0"/>
                </a:spcAft>
                <a:defRPr/>
              </a:pPr>
              <a:r>
                <a:rPr kumimoji="0" lang="ja-JP" altLang="en-US" sz="1400" b="1" kern="0" dirty="0" smtClean="0">
                  <a:solidFill>
                    <a:srgbClr val="FFFFFF"/>
                  </a:solidFill>
                </a:rPr>
                <a:t>全国の大学</a:t>
              </a:r>
            </a:p>
          </p:txBody>
        </p:sp>
      </p:grpSp>
      <p:grpSp>
        <p:nvGrpSpPr>
          <p:cNvPr id="15" name="グループ化 14"/>
          <p:cNvGrpSpPr/>
          <p:nvPr/>
        </p:nvGrpSpPr>
        <p:grpSpPr>
          <a:xfrm>
            <a:off x="3933586" y="2176205"/>
            <a:ext cx="2160000" cy="2160000"/>
            <a:chOff x="1817227" y="-856275"/>
            <a:chExt cx="2160000" cy="2160000"/>
          </a:xfrm>
          <a:effectLst/>
        </p:grpSpPr>
        <p:sp>
          <p:nvSpPr>
            <p:cNvPr id="49" name="円/楕円 48"/>
            <p:cNvSpPr>
              <a:spLocks noChangeAspect="1"/>
            </p:cNvSpPr>
            <p:nvPr/>
          </p:nvSpPr>
          <p:spPr>
            <a:xfrm>
              <a:off x="1817227" y="-856275"/>
              <a:ext cx="2160000" cy="2160000"/>
            </a:xfrm>
            <a:prstGeom prst="ellipse">
              <a:avLst/>
            </a:prstGeom>
            <a:solidFill>
              <a:srgbClr val="99CC00"/>
            </a:solidFill>
            <a:ln w="9525" cap="flat" cmpd="sng" algn="ctr">
              <a:noFill/>
              <a:prstDash val="solid"/>
            </a:ln>
            <a:effectLst/>
          </p:spPr>
          <p:txBody>
            <a:bodyPr rtlCol="0" anchor="ctr"/>
            <a:lstStyle/>
            <a:p>
              <a:pPr algn="ctr" eaLnBrk="1" fontAlgn="auto" hangingPunct="1">
                <a:spcBef>
                  <a:spcPts val="0"/>
                </a:spcBef>
                <a:spcAft>
                  <a:spcPts val="0"/>
                </a:spcAft>
                <a:defRPr/>
              </a:pPr>
              <a:endParaRPr kumimoji="0" lang="ja-JP" altLang="en-US" sz="3200" kern="0" dirty="0" smtClean="0">
                <a:solidFill>
                  <a:srgbClr val="FFFFFF"/>
                </a:solidFill>
                <a:latin typeface="Arial"/>
                <a:ea typeface="ＭＳ Ｐゴシック"/>
              </a:endParaRPr>
            </a:p>
          </p:txBody>
        </p:sp>
        <p:sp>
          <p:nvSpPr>
            <p:cNvPr id="52" name="テキスト ボックス 51"/>
            <p:cNvSpPr txBox="1"/>
            <p:nvPr/>
          </p:nvSpPr>
          <p:spPr>
            <a:xfrm>
              <a:off x="2223804" y="286669"/>
              <a:ext cx="1346844" cy="584775"/>
            </a:xfrm>
            <a:prstGeom prst="rect">
              <a:avLst/>
            </a:prstGeom>
            <a:noFill/>
          </p:spPr>
          <p:txBody>
            <a:bodyPr wrap="none" rtlCol="0">
              <a:spAutoFit/>
            </a:bodyPr>
            <a:lstStyle/>
            <a:p>
              <a:pPr algn="ctr"/>
              <a:r>
                <a:rPr lang="en-US" altLang="ja-JP" sz="3200" b="1" i="1" dirty="0" smtClean="0">
                  <a:solidFill>
                    <a:srgbClr val="000000"/>
                  </a:solidFill>
                  <a:latin typeface="Times"/>
                  <a:cs typeface="Times"/>
                </a:rPr>
                <a:t>82.0</a:t>
              </a:r>
              <a:r>
                <a:rPr lang="en-US" altLang="ja-JP" sz="2000" b="1" i="1" dirty="0" smtClean="0">
                  <a:solidFill>
                    <a:srgbClr val="000000"/>
                  </a:solidFill>
                  <a:latin typeface="Times"/>
                  <a:cs typeface="Times"/>
                </a:rPr>
                <a:t>%</a:t>
              </a:r>
              <a:r>
                <a:rPr lang="ja-JP" altLang="en-US" sz="1100" dirty="0" smtClean="0">
                  <a:solidFill>
                    <a:srgbClr val="000000"/>
                  </a:solidFill>
                  <a:latin typeface="Times"/>
                  <a:cs typeface="Times"/>
                </a:rPr>
                <a:t>［</a:t>
              </a:r>
              <a:r>
                <a:rPr lang="en-US" altLang="ja-JP" sz="1100" dirty="0" smtClean="0">
                  <a:solidFill>
                    <a:srgbClr val="000000"/>
                  </a:solidFill>
                  <a:latin typeface="Times"/>
                  <a:cs typeface="Times"/>
                </a:rPr>
                <a:t>4</a:t>
              </a:r>
              <a:r>
                <a:rPr lang="ja-JP" altLang="en-US" sz="1100" dirty="0" smtClean="0">
                  <a:solidFill>
                    <a:srgbClr val="000000"/>
                  </a:solidFill>
                  <a:latin typeface="Times"/>
                  <a:cs typeface="Times"/>
                </a:rPr>
                <a:t>］</a:t>
              </a:r>
              <a:endParaRPr lang="ja-JP" altLang="en-US" sz="1100" dirty="0">
                <a:solidFill>
                  <a:srgbClr val="000000"/>
                </a:solidFill>
                <a:latin typeface="Times"/>
                <a:cs typeface="Times"/>
              </a:endParaRPr>
            </a:p>
          </p:txBody>
        </p:sp>
        <p:sp>
          <p:nvSpPr>
            <p:cNvPr id="8" name="正方形/長方形 7"/>
            <p:cNvSpPr/>
            <p:nvPr/>
          </p:nvSpPr>
          <p:spPr>
            <a:xfrm>
              <a:off x="1984157" y="-180471"/>
              <a:ext cx="1826141" cy="584775"/>
            </a:xfrm>
            <a:prstGeom prst="rect">
              <a:avLst/>
            </a:prstGeom>
          </p:spPr>
          <p:txBody>
            <a:bodyPr wrap="none">
              <a:spAutoFit/>
            </a:bodyPr>
            <a:lstStyle/>
            <a:p>
              <a:pPr algn="ctr" eaLnBrk="1" fontAlgn="auto" hangingPunct="1">
                <a:spcBef>
                  <a:spcPts val="0"/>
                </a:spcBef>
                <a:spcAft>
                  <a:spcPts val="0"/>
                </a:spcAft>
                <a:defRPr/>
              </a:pPr>
              <a:r>
                <a:rPr kumimoji="0" lang="ja-JP" altLang="en-US" sz="3200" kern="0" dirty="0">
                  <a:solidFill>
                    <a:srgbClr val="FFFFFF"/>
                  </a:solidFill>
                  <a:latin typeface="Arial"/>
                  <a:ea typeface="ＭＳ Ｐゴシック"/>
                </a:rPr>
                <a:t>筑波</a:t>
              </a:r>
              <a:r>
                <a:rPr kumimoji="0" lang="ja-JP" altLang="en-US" sz="3200" kern="0" dirty="0" smtClean="0">
                  <a:solidFill>
                    <a:srgbClr val="FFFFFF"/>
                  </a:solidFill>
                  <a:latin typeface="Arial"/>
                  <a:ea typeface="ＭＳ Ｐゴシック"/>
                </a:rPr>
                <a:t>大学</a:t>
              </a:r>
              <a:endParaRPr kumimoji="0" lang="ja-JP" altLang="en-US" sz="1200" kern="0" dirty="0">
                <a:solidFill>
                  <a:srgbClr val="FFFFFF"/>
                </a:solidFill>
                <a:latin typeface="Arial"/>
                <a:ea typeface="ＭＳ Ｐゴシック"/>
              </a:endParaRPr>
            </a:p>
          </p:txBody>
        </p:sp>
      </p:grpSp>
      <p:sp>
        <p:nvSpPr>
          <p:cNvPr id="2" name="テキスト ボックス 1"/>
          <p:cNvSpPr txBox="1"/>
          <p:nvPr/>
        </p:nvSpPr>
        <p:spPr>
          <a:xfrm>
            <a:off x="162196" y="4352125"/>
            <a:ext cx="1107996" cy="369332"/>
          </a:xfrm>
          <a:prstGeom prst="rect">
            <a:avLst/>
          </a:prstGeom>
          <a:noFill/>
          <a:ln>
            <a:noFill/>
          </a:ln>
        </p:spPr>
        <p:txBody>
          <a:bodyPr wrap="none" rtlCol="0">
            <a:spAutoFit/>
          </a:bodyPr>
          <a:lstStyle/>
          <a:p>
            <a:r>
              <a:rPr lang="ja-JP" altLang="en-US" dirty="0" smtClean="0">
                <a:solidFill>
                  <a:prstClr val="black"/>
                </a:solidFill>
              </a:rPr>
              <a:t>学生総数</a:t>
            </a:r>
            <a:endParaRPr lang="ja-JP" altLang="en-US" dirty="0">
              <a:solidFill>
                <a:prstClr val="black"/>
              </a:solidFill>
            </a:endParaRPr>
          </a:p>
        </p:txBody>
      </p:sp>
      <p:sp>
        <p:nvSpPr>
          <p:cNvPr id="28" name="テキスト ボックス 27"/>
          <p:cNvSpPr txBox="1"/>
          <p:nvPr/>
        </p:nvSpPr>
        <p:spPr>
          <a:xfrm>
            <a:off x="2037516" y="4336205"/>
            <a:ext cx="1191352" cy="369332"/>
          </a:xfrm>
          <a:prstGeom prst="rect">
            <a:avLst/>
          </a:prstGeom>
          <a:noFill/>
          <a:ln>
            <a:noFill/>
          </a:ln>
        </p:spPr>
        <p:txBody>
          <a:bodyPr wrap="none" rtlCol="0">
            <a:spAutoFit/>
          </a:bodyPr>
          <a:lstStyle/>
          <a:p>
            <a:r>
              <a:rPr lang="en-US" altLang="ja-JP" dirty="0" smtClean="0">
                <a:solidFill>
                  <a:prstClr val="black"/>
                </a:solidFill>
              </a:rPr>
              <a:t>4,160</a:t>
            </a:r>
            <a:r>
              <a:rPr lang="ja-JP" altLang="en-US" dirty="0" smtClean="0">
                <a:solidFill>
                  <a:prstClr val="black"/>
                </a:solidFill>
              </a:rPr>
              <a:t>人</a:t>
            </a:r>
            <a:r>
              <a:rPr lang="ja-JP" altLang="en-US" sz="1000" dirty="0" smtClean="0">
                <a:solidFill>
                  <a:prstClr val="black"/>
                </a:solidFill>
              </a:rPr>
              <a:t>［</a:t>
            </a:r>
            <a:r>
              <a:rPr lang="en-US" altLang="ja-JP" sz="1000" dirty="0" smtClean="0">
                <a:solidFill>
                  <a:prstClr val="black"/>
                </a:solidFill>
              </a:rPr>
              <a:t>8</a:t>
            </a:r>
            <a:r>
              <a:rPr lang="ja-JP" altLang="en-US" sz="1000" dirty="0" smtClean="0">
                <a:solidFill>
                  <a:prstClr val="black"/>
                </a:solidFill>
              </a:rPr>
              <a:t>］</a:t>
            </a:r>
            <a:endParaRPr lang="ja-JP" altLang="en-US" sz="1000" dirty="0">
              <a:solidFill>
                <a:prstClr val="black"/>
              </a:solidFill>
            </a:endParaRPr>
          </a:p>
        </p:txBody>
      </p:sp>
      <p:sp>
        <p:nvSpPr>
          <p:cNvPr id="29" name="テキスト ボックス 28"/>
          <p:cNvSpPr txBox="1"/>
          <p:nvPr/>
        </p:nvSpPr>
        <p:spPr>
          <a:xfrm>
            <a:off x="4499592" y="4336205"/>
            <a:ext cx="1358064" cy="369332"/>
          </a:xfrm>
          <a:prstGeom prst="rect">
            <a:avLst/>
          </a:prstGeom>
          <a:noFill/>
          <a:ln>
            <a:noFill/>
          </a:ln>
        </p:spPr>
        <p:txBody>
          <a:bodyPr wrap="none" rtlCol="0">
            <a:spAutoFit/>
          </a:bodyPr>
          <a:lstStyle/>
          <a:p>
            <a:r>
              <a:rPr lang="en-US" altLang="ja-JP" dirty="0" smtClean="0">
                <a:solidFill>
                  <a:prstClr val="black"/>
                </a:solidFill>
              </a:rPr>
              <a:t>16,422</a:t>
            </a:r>
            <a:r>
              <a:rPr lang="ja-JP" altLang="en-US" dirty="0" smtClean="0">
                <a:solidFill>
                  <a:prstClr val="black"/>
                </a:solidFill>
              </a:rPr>
              <a:t>人</a:t>
            </a:r>
            <a:r>
              <a:rPr lang="ja-JP" altLang="en-US" sz="1000" dirty="0" smtClean="0">
                <a:solidFill>
                  <a:prstClr val="black"/>
                </a:solidFill>
              </a:rPr>
              <a:t>［３］</a:t>
            </a:r>
            <a:endParaRPr lang="ja-JP" altLang="en-US" sz="1000" dirty="0">
              <a:solidFill>
                <a:prstClr val="black"/>
              </a:solidFill>
            </a:endParaRPr>
          </a:p>
        </p:txBody>
      </p:sp>
    </p:spTree>
    <p:extLst>
      <p:ext uri="{BB962C8B-B14F-4D97-AF65-F5344CB8AC3E}">
        <p14:creationId xmlns:p14="http://schemas.microsoft.com/office/powerpoint/2010/main" val="65583951"/>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4" grpId="0"/>
      <p:bldP spid="4" grpId="0" animBg="1"/>
      <p:bldP spid="50" grpId="0"/>
      <p:bldP spid="51" grpId="0"/>
      <p:bldP spid="2" grpId="0"/>
      <p:bldP spid="28"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筑波大学に聞いてみよう！</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53</a:t>
            </a:fld>
            <a:endParaRPr lang="en-US" altLang="ja-JP"/>
          </a:p>
        </p:txBody>
      </p:sp>
    </p:spTree>
    <p:extLst>
      <p:ext uri="{BB962C8B-B14F-4D97-AF65-F5344CB8AC3E}">
        <p14:creationId xmlns:p14="http://schemas.microsoft.com/office/powerpoint/2010/main" val="1646283437"/>
      </p:ext>
    </p:extLst>
  </p:cSld>
  <p:clrMapOvr>
    <a:masterClrMapping/>
  </p:clrMapOvr>
  <p:transition spd="slow" advTm="5584"/>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11113"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sz="2000" dirty="0">
                <a:solidFill>
                  <a:srgbClr val="FFFFFF"/>
                </a:solidFill>
              </a:rPr>
              <a:t>インタビュー結果　筑波大学</a:t>
            </a:r>
            <a:r>
              <a:rPr lang="en-US" altLang="ja-JP" dirty="0">
                <a:solidFill>
                  <a:srgbClr val="FFFFFF"/>
                </a:solidFill>
              </a:rPr>
              <a:t/>
            </a:r>
            <a:br>
              <a:rPr lang="en-US" altLang="ja-JP" dirty="0">
                <a:solidFill>
                  <a:srgbClr val="FFFFFF"/>
                </a:solidFill>
              </a:rPr>
            </a:br>
            <a:r>
              <a:rPr lang="ja-JP" altLang="en-US" dirty="0" smtClean="0">
                <a:solidFill>
                  <a:srgbClr val="FFFFFF"/>
                </a:solidFill>
              </a:rPr>
              <a:t>宅配ロッカー設置の</a:t>
            </a:r>
            <a:r>
              <a:rPr lang="ja-JP" altLang="en-US" dirty="0">
                <a:solidFill>
                  <a:srgbClr val="FFFFFF"/>
                </a:solidFill>
              </a:rPr>
              <a:t>条件</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977281" y="6358517"/>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54</a:t>
            </a:fld>
            <a:endParaRPr lang="en-US" altLang="ja-JP" dirty="0"/>
          </a:p>
        </p:txBody>
      </p:sp>
      <p:sp>
        <p:nvSpPr>
          <p:cNvPr id="7" name="正方形/長方形 6"/>
          <p:cNvSpPr/>
          <p:nvPr/>
        </p:nvSpPr>
        <p:spPr>
          <a:xfrm>
            <a:off x="1691680" y="1895705"/>
            <a:ext cx="6163303" cy="4108869"/>
          </a:xfrm>
          <a:prstGeom prst="rect">
            <a:avLst/>
          </a:prstGeom>
          <a:solidFill>
            <a:srgbClr val="A3D4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srgbClr val="FFFFFF"/>
              </a:solidFill>
            </a:endParaRPr>
          </a:p>
        </p:txBody>
      </p:sp>
      <p:sp>
        <p:nvSpPr>
          <p:cNvPr id="6" name="角丸四角形 5"/>
          <p:cNvSpPr/>
          <p:nvPr/>
        </p:nvSpPr>
        <p:spPr>
          <a:xfrm>
            <a:off x="2148221" y="2352246"/>
            <a:ext cx="5174130" cy="9130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000000"/>
                </a:solidFill>
              </a:rPr>
              <a:t>予算</a:t>
            </a:r>
            <a:r>
              <a:rPr lang="ja-JP" altLang="en-US" sz="3200" dirty="0">
                <a:solidFill>
                  <a:srgbClr val="000000"/>
                </a:solidFill>
              </a:rPr>
              <a:t>確保</a:t>
            </a:r>
            <a:r>
              <a:rPr lang="ja-JP" altLang="en-US" sz="3200" dirty="0" smtClean="0">
                <a:solidFill>
                  <a:srgbClr val="000000"/>
                </a:solidFill>
              </a:rPr>
              <a:t>はできない</a:t>
            </a:r>
            <a:endParaRPr lang="ja-JP" altLang="en-US" sz="3200" dirty="0">
              <a:solidFill>
                <a:srgbClr val="000000"/>
              </a:solidFill>
            </a:endParaRPr>
          </a:p>
        </p:txBody>
      </p:sp>
      <p:sp>
        <p:nvSpPr>
          <p:cNvPr id="17" name="角丸四角形 16"/>
          <p:cNvSpPr/>
          <p:nvPr/>
        </p:nvSpPr>
        <p:spPr>
          <a:xfrm>
            <a:off x="2148221" y="3493599"/>
            <a:ext cx="5174131" cy="9130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solidFill>
                  <a:srgbClr val="000000"/>
                </a:solidFill>
              </a:rPr>
              <a:t>一般人の学内</a:t>
            </a:r>
            <a:r>
              <a:rPr lang="ja-JP" altLang="en-US" sz="3200" dirty="0" smtClean="0">
                <a:solidFill>
                  <a:srgbClr val="000000"/>
                </a:solidFill>
              </a:rPr>
              <a:t>侵入は不可</a:t>
            </a:r>
            <a:endParaRPr lang="ja-JP" altLang="en-US" sz="3200" dirty="0">
              <a:solidFill>
                <a:srgbClr val="000000"/>
              </a:solidFill>
            </a:endParaRPr>
          </a:p>
        </p:txBody>
      </p:sp>
      <p:sp>
        <p:nvSpPr>
          <p:cNvPr id="20" name="角丸四角形 19"/>
          <p:cNvSpPr/>
          <p:nvPr/>
        </p:nvSpPr>
        <p:spPr>
          <a:xfrm>
            <a:off x="2148221" y="4634951"/>
            <a:ext cx="5174131" cy="9130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000000"/>
                </a:solidFill>
              </a:rPr>
              <a:t>十分な防犯対策を</a:t>
            </a:r>
            <a:endParaRPr lang="ja-JP" altLang="en-US" sz="3200" dirty="0">
              <a:solidFill>
                <a:srgbClr val="000000"/>
              </a:solidFill>
            </a:endParaRPr>
          </a:p>
        </p:txBody>
      </p:sp>
      <p:sp>
        <p:nvSpPr>
          <p:cNvPr id="9" name="正方形/長方形 8"/>
          <p:cNvSpPr/>
          <p:nvPr/>
        </p:nvSpPr>
        <p:spPr>
          <a:xfrm>
            <a:off x="3061303" y="1439164"/>
            <a:ext cx="3195787" cy="747067"/>
          </a:xfrm>
          <a:prstGeom prst="rect">
            <a:avLst/>
          </a:prstGeom>
          <a:solidFill>
            <a:srgbClr val="A3D4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smtClean="0">
                <a:solidFill>
                  <a:srgbClr val="FFFFFF"/>
                </a:solidFill>
              </a:rPr>
              <a:t>大学の</a:t>
            </a:r>
            <a:r>
              <a:rPr lang="ja-JP" altLang="en-US" sz="3200" b="1" dirty="0">
                <a:solidFill>
                  <a:srgbClr val="FFFFFF"/>
                </a:solidFill>
              </a:rPr>
              <a:t>条件</a:t>
            </a:r>
          </a:p>
        </p:txBody>
      </p:sp>
      <p:sp>
        <p:nvSpPr>
          <p:cNvPr id="2" name="テキスト ボックス 1"/>
          <p:cNvSpPr txBox="1"/>
          <p:nvPr/>
        </p:nvSpPr>
        <p:spPr>
          <a:xfrm>
            <a:off x="250837" y="6071930"/>
            <a:ext cx="8664551" cy="707886"/>
          </a:xfrm>
          <a:prstGeom prst="rect">
            <a:avLst/>
          </a:prstGeom>
          <a:noFill/>
        </p:spPr>
        <p:txBody>
          <a:bodyPr wrap="none" rtlCol="0">
            <a:spAutoFit/>
          </a:bodyPr>
          <a:lstStyle/>
          <a:p>
            <a:r>
              <a:rPr lang="ja-JP" altLang="en-US" sz="4000" dirty="0">
                <a:solidFill>
                  <a:srgbClr val="000000"/>
                </a:solidFill>
              </a:rPr>
              <a:t>これらの条件がクリアできたら設置可能</a:t>
            </a:r>
          </a:p>
        </p:txBody>
      </p:sp>
      <p:sp>
        <p:nvSpPr>
          <p:cNvPr id="3" name="テキスト ボックス 2"/>
          <p:cNvSpPr txBox="1"/>
          <p:nvPr/>
        </p:nvSpPr>
        <p:spPr>
          <a:xfrm>
            <a:off x="45733" y="1105579"/>
            <a:ext cx="2692517" cy="1123712"/>
          </a:xfrm>
          <a:prstGeom prst="roundRect">
            <a:avLst/>
          </a:prstGeom>
          <a:solidFill>
            <a:schemeClr val="bg1"/>
          </a:solidFill>
          <a:ln w="19050">
            <a:solidFill>
              <a:srgbClr val="FF6600"/>
            </a:solidFill>
          </a:ln>
        </p:spPr>
        <p:txBody>
          <a:bodyPr wrap="square" rtlCol="0">
            <a:spAutoFit/>
          </a:bodyPr>
          <a:lstStyle/>
          <a:p>
            <a:r>
              <a:rPr lang="ja-JP" altLang="en-US" sz="2000" dirty="0" smtClean="0">
                <a:solidFill>
                  <a:srgbClr val="000000"/>
                </a:solidFill>
              </a:rPr>
              <a:t>学生生活課　黒岩さん</a:t>
            </a:r>
            <a:endParaRPr lang="en-US" altLang="ja-JP" sz="2000" dirty="0" smtClean="0">
              <a:solidFill>
                <a:srgbClr val="000000"/>
              </a:solidFill>
            </a:endParaRPr>
          </a:p>
          <a:p>
            <a:r>
              <a:rPr lang="ja-JP" altLang="en-US" sz="2000" dirty="0" smtClean="0">
                <a:solidFill>
                  <a:srgbClr val="000000"/>
                </a:solidFill>
              </a:rPr>
              <a:t>学生生活課　大手さん</a:t>
            </a:r>
            <a:endParaRPr lang="en-US" altLang="ja-JP" sz="2000" dirty="0" smtClean="0">
              <a:solidFill>
                <a:srgbClr val="000000"/>
              </a:solidFill>
            </a:endParaRPr>
          </a:p>
          <a:p>
            <a:r>
              <a:rPr lang="ja-JP" altLang="en-US" sz="2000" dirty="0" smtClean="0">
                <a:solidFill>
                  <a:srgbClr val="000000"/>
                </a:solidFill>
              </a:rPr>
              <a:t>施設部　　　　古橋さん</a:t>
            </a:r>
            <a:endParaRPr lang="ja-JP" altLang="en-US" sz="2000" dirty="0">
              <a:solidFill>
                <a:srgbClr val="000000"/>
              </a:solidFill>
            </a:endParaRPr>
          </a:p>
        </p:txBody>
      </p:sp>
    </p:spTree>
    <p:extLst>
      <p:ext uri="{BB962C8B-B14F-4D97-AF65-F5344CB8AC3E}">
        <p14:creationId xmlns:p14="http://schemas.microsoft.com/office/powerpoint/2010/main" val="1902638847"/>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0"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6858003"/>
            <a:chOff x="0" y="0"/>
            <a:chExt cx="5760" cy="4320"/>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4320"/>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dirty="0">
                <a:solidFill>
                  <a:schemeClr val="bg1"/>
                </a:solidFill>
              </a:rPr>
              <a:t>インタビュー先</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55</a:t>
            </a:fld>
            <a:endParaRPr lang="en-US" altLang="ja-JP"/>
          </a:p>
        </p:txBody>
      </p:sp>
      <p:pic>
        <p:nvPicPr>
          <p:cNvPr id="12" name="図 11"/>
          <p:cNvPicPr>
            <a:picLocks noChangeAspect="1"/>
          </p:cNvPicPr>
          <p:nvPr/>
        </p:nvPicPr>
        <p:blipFill>
          <a:blip r:embed="rId3">
            <a:biLevel thresh="25000"/>
          </a:blip>
          <a:stretch>
            <a:fillRect/>
          </a:stretch>
        </p:blipFill>
        <p:spPr>
          <a:xfrm>
            <a:off x="1695767" y="2359120"/>
            <a:ext cx="716234" cy="709840"/>
          </a:xfrm>
          <a:prstGeom prst="rect">
            <a:avLst/>
          </a:prstGeom>
          <a:noFill/>
        </p:spPr>
      </p:pic>
      <p:pic>
        <p:nvPicPr>
          <p:cNvPr id="13" name="図 12"/>
          <p:cNvPicPr>
            <a:picLocks noChangeAspect="1"/>
          </p:cNvPicPr>
          <p:nvPr/>
        </p:nvPicPr>
        <p:blipFill>
          <a:blip r:embed="rId3">
            <a:biLevel thresh="25000"/>
          </a:blip>
          <a:stretch>
            <a:fillRect/>
          </a:stretch>
        </p:blipFill>
        <p:spPr>
          <a:xfrm>
            <a:off x="1695767" y="3212976"/>
            <a:ext cx="716234" cy="709840"/>
          </a:xfrm>
          <a:prstGeom prst="rect">
            <a:avLst/>
          </a:prstGeom>
          <a:noFill/>
        </p:spPr>
      </p:pic>
      <p:pic>
        <p:nvPicPr>
          <p:cNvPr id="14" name="図 13"/>
          <p:cNvPicPr>
            <a:picLocks noChangeAspect="1"/>
          </p:cNvPicPr>
          <p:nvPr/>
        </p:nvPicPr>
        <p:blipFill>
          <a:blip r:embed="rId3">
            <a:biLevel thresh="25000"/>
          </a:blip>
          <a:stretch>
            <a:fillRect/>
          </a:stretch>
        </p:blipFill>
        <p:spPr>
          <a:xfrm>
            <a:off x="1692001" y="4009592"/>
            <a:ext cx="716234" cy="709840"/>
          </a:xfrm>
          <a:prstGeom prst="rect">
            <a:avLst/>
          </a:prstGeom>
          <a:noFill/>
        </p:spPr>
      </p:pic>
      <p:sp>
        <p:nvSpPr>
          <p:cNvPr id="2" name="テキスト ボックス 1"/>
          <p:cNvSpPr txBox="1"/>
          <p:nvPr/>
        </p:nvSpPr>
        <p:spPr>
          <a:xfrm>
            <a:off x="2408235" y="1450023"/>
            <a:ext cx="5700611" cy="5078313"/>
          </a:xfrm>
          <a:prstGeom prst="rect">
            <a:avLst/>
          </a:prstGeom>
          <a:noFill/>
        </p:spPr>
        <p:txBody>
          <a:bodyPr wrap="square" rtlCol="0">
            <a:spAutoFit/>
          </a:bodyPr>
          <a:lstStyle/>
          <a:p>
            <a:r>
              <a:rPr lang="ja-JP" altLang="en-US" sz="5400" dirty="0">
                <a:solidFill>
                  <a:srgbClr val="FFFFFF"/>
                </a:solidFill>
              </a:rPr>
              <a:t>国土交通省</a:t>
            </a:r>
            <a:endParaRPr lang="en-US" altLang="ja-JP" sz="5400" dirty="0">
              <a:solidFill>
                <a:srgbClr val="FFFFFF"/>
              </a:solidFill>
            </a:endParaRPr>
          </a:p>
          <a:p>
            <a:r>
              <a:rPr lang="ja-JP" altLang="en-US" sz="5400" dirty="0">
                <a:solidFill>
                  <a:srgbClr val="FFFFFF"/>
                </a:solidFill>
              </a:rPr>
              <a:t>鈴木勉先生</a:t>
            </a:r>
          </a:p>
          <a:p>
            <a:r>
              <a:rPr lang="ja-JP" altLang="en-US" sz="5400" dirty="0">
                <a:solidFill>
                  <a:srgbClr val="FFFFFF"/>
                </a:solidFill>
              </a:rPr>
              <a:t>宇都宮大学</a:t>
            </a:r>
            <a:endParaRPr lang="en-US" altLang="ja-JP" sz="5400" dirty="0">
              <a:solidFill>
                <a:srgbClr val="FFFFFF"/>
              </a:solidFill>
            </a:endParaRPr>
          </a:p>
          <a:p>
            <a:r>
              <a:rPr lang="ja-JP" altLang="en-US" sz="5400" dirty="0">
                <a:solidFill>
                  <a:srgbClr val="FFFFFF"/>
                </a:solidFill>
              </a:rPr>
              <a:t>筑波大学</a:t>
            </a:r>
            <a:endParaRPr lang="en-US" altLang="ja-JP" sz="5400" dirty="0">
              <a:solidFill>
                <a:srgbClr val="FFFFFF"/>
              </a:solidFill>
            </a:endParaRPr>
          </a:p>
          <a:p>
            <a:r>
              <a:rPr lang="en-US" altLang="ja-JP" sz="5400" dirty="0" err="1">
                <a:solidFill>
                  <a:srgbClr val="FFFFFF"/>
                </a:solidFill>
              </a:rPr>
              <a:t>Packcity</a:t>
            </a:r>
            <a:r>
              <a:rPr lang="en-US" altLang="ja-JP" sz="5400" dirty="0">
                <a:solidFill>
                  <a:srgbClr val="FFFFFF"/>
                </a:solidFill>
              </a:rPr>
              <a:t> Japan</a:t>
            </a:r>
          </a:p>
          <a:p>
            <a:r>
              <a:rPr lang="ja-JP" altLang="en-US" sz="5400" dirty="0">
                <a:solidFill>
                  <a:srgbClr val="FFFFFF"/>
                </a:solidFill>
              </a:rPr>
              <a:t>ヤマト運輸</a:t>
            </a:r>
            <a:endParaRPr lang="en-US" altLang="ja-JP" sz="5400" dirty="0">
              <a:solidFill>
                <a:srgbClr val="FFFFFF"/>
              </a:solidFill>
            </a:endParaRPr>
          </a:p>
        </p:txBody>
      </p:sp>
      <p:pic>
        <p:nvPicPr>
          <p:cNvPr id="16" name="図 15"/>
          <p:cNvPicPr>
            <a:picLocks noChangeAspect="1"/>
          </p:cNvPicPr>
          <p:nvPr/>
        </p:nvPicPr>
        <p:blipFill>
          <a:blip r:embed="rId3">
            <a:biLevel thresh="25000"/>
          </a:blip>
          <a:stretch>
            <a:fillRect/>
          </a:stretch>
        </p:blipFill>
        <p:spPr>
          <a:xfrm>
            <a:off x="1698258" y="4869160"/>
            <a:ext cx="716234" cy="709840"/>
          </a:xfrm>
          <a:prstGeom prst="rect">
            <a:avLst/>
          </a:prstGeom>
          <a:noFill/>
        </p:spPr>
      </p:pic>
      <p:pic>
        <p:nvPicPr>
          <p:cNvPr id="15" name="図 14"/>
          <p:cNvPicPr>
            <a:picLocks noChangeAspect="1"/>
          </p:cNvPicPr>
          <p:nvPr/>
        </p:nvPicPr>
        <p:blipFill>
          <a:blip r:embed="rId3">
            <a:biLevel thresh="25000"/>
          </a:blip>
          <a:stretch>
            <a:fillRect/>
          </a:stretch>
        </p:blipFill>
        <p:spPr>
          <a:xfrm>
            <a:off x="1695766" y="1567032"/>
            <a:ext cx="716234" cy="709840"/>
          </a:xfrm>
          <a:prstGeom prst="rect">
            <a:avLst/>
          </a:prstGeom>
          <a:noFill/>
        </p:spPr>
      </p:pic>
      <p:pic>
        <p:nvPicPr>
          <p:cNvPr id="17" name="図 16"/>
          <p:cNvPicPr>
            <a:picLocks noChangeAspect="1"/>
          </p:cNvPicPr>
          <p:nvPr/>
        </p:nvPicPr>
        <p:blipFill>
          <a:blip r:embed="rId3">
            <a:biLevel thresh="25000"/>
          </a:blip>
          <a:stretch>
            <a:fillRect/>
          </a:stretch>
        </p:blipFill>
        <p:spPr>
          <a:xfrm>
            <a:off x="1700061" y="5671488"/>
            <a:ext cx="716234" cy="709840"/>
          </a:xfrm>
          <a:prstGeom prst="rect">
            <a:avLst/>
          </a:prstGeom>
          <a:noFill/>
        </p:spPr>
      </p:pic>
      <p:sp>
        <p:nvSpPr>
          <p:cNvPr id="3" name="正方形/長方形 2"/>
          <p:cNvSpPr/>
          <p:nvPr/>
        </p:nvSpPr>
        <p:spPr>
          <a:xfrm>
            <a:off x="1547664" y="4795901"/>
            <a:ext cx="5832648" cy="1732435"/>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874680377"/>
      </p:ext>
    </p:extLst>
  </p:cSld>
  <p:clrMapOvr>
    <a:masterClrMapping/>
  </p:clrMapOvr>
  <p:transition spd="slow" advTm="10314"/>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srcRect l="59406" t="4027"/>
          <a:stretch/>
        </p:blipFill>
        <p:spPr>
          <a:xfrm>
            <a:off x="5825400" y="991317"/>
            <a:ext cx="3312000" cy="5866683"/>
          </a:xfrm>
          <a:prstGeom prst="rect">
            <a:avLst/>
          </a:prstGeom>
        </p:spPr>
      </p:pic>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en-US" altLang="ja-JP" dirty="0" err="1">
                <a:solidFill>
                  <a:schemeClr val="bg1"/>
                </a:solidFill>
              </a:rPr>
              <a:t>Packcity</a:t>
            </a:r>
            <a:r>
              <a:rPr lang="en-US" altLang="ja-JP" dirty="0">
                <a:solidFill>
                  <a:schemeClr val="bg1"/>
                </a:solidFill>
              </a:rPr>
              <a:t> Japan</a:t>
            </a:r>
            <a:r>
              <a:rPr lang="ja-JP" altLang="en-US" dirty="0">
                <a:solidFill>
                  <a:schemeClr val="bg1"/>
                </a:solidFill>
              </a:rPr>
              <a:t>と</a:t>
            </a:r>
            <a:r>
              <a:rPr lang="en-US" altLang="ja-JP" dirty="0">
                <a:solidFill>
                  <a:schemeClr val="bg1"/>
                </a:solidFill>
              </a:rPr>
              <a:t>PUDO</a:t>
            </a: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56</a:t>
            </a:fld>
            <a:endParaRPr lang="en-US" altLang="ja-JP" dirty="0"/>
          </a:p>
        </p:txBody>
      </p:sp>
      <p:sp>
        <p:nvSpPr>
          <p:cNvPr id="2" name="テキスト ボックス 1"/>
          <p:cNvSpPr txBox="1"/>
          <p:nvPr/>
        </p:nvSpPr>
        <p:spPr>
          <a:xfrm>
            <a:off x="420870" y="1449000"/>
            <a:ext cx="5397930" cy="2554545"/>
          </a:xfrm>
          <a:prstGeom prst="rect">
            <a:avLst/>
          </a:prstGeom>
          <a:solidFill>
            <a:schemeClr val="bg1">
              <a:alpha val="58000"/>
            </a:schemeClr>
          </a:solidFill>
        </p:spPr>
        <p:txBody>
          <a:bodyPr wrap="square" rtlCol="0">
            <a:spAutoFit/>
          </a:bodyPr>
          <a:lstStyle/>
          <a:p>
            <a:r>
              <a:rPr lang="en-US" altLang="ja-JP" sz="3600" dirty="0" err="1">
                <a:solidFill>
                  <a:prstClr val="black"/>
                </a:solidFill>
              </a:rPr>
              <a:t>Packcity</a:t>
            </a:r>
            <a:r>
              <a:rPr lang="en-US" altLang="ja-JP" sz="3600" dirty="0">
                <a:solidFill>
                  <a:prstClr val="black"/>
                </a:solidFill>
              </a:rPr>
              <a:t> Japan</a:t>
            </a:r>
            <a:r>
              <a:rPr lang="ja-JP" altLang="en-US" sz="3600" dirty="0">
                <a:solidFill>
                  <a:prstClr val="black"/>
                </a:solidFill>
              </a:rPr>
              <a:t>（株</a:t>
            </a:r>
            <a:r>
              <a:rPr lang="ja-JP" altLang="en-US" sz="3600" dirty="0" smtClean="0">
                <a:solidFill>
                  <a:prstClr val="black"/>
                </a:solidFill>
              </a:rPr>
              <a:t>）</a:t>
            </a:r>
            <a:endParaRPr lang="en-US" altLang="ja-JP" sz="3600" dirty="0">
              <a:solidFill>
                <a:prstClr val="black"/>
              </a:solidFill>
            </a:endParaRPr>
          </a:p>
          <a:p>
            <a:r>
              <a:rPr lang="ja-JP" altLang="en-US" sz="2400" dirty="0">
                <a:solidFill>
                  <a:prstClr val="black"/>
                </a:solidFill>
              </a:rPr>
              <a:t>オープン型宅配</a:t>
            </a:r>
            <a:r>
              <a:rPr lang="ja-JP" altLang="en-US" sz="2400" dirty="0" smtClean="0">
                <a:solidFill>
                  <a:prstClr val="black"/>
                </a:solidFill>
              </a:rPr>
              <a:t>ロッカー</a:t>
            </a:r>
            <a:endParaRPr lang="en-US" altLang="ja-JP" sz="2400" dirty="0" smtClean="0">
              <a:solidFill>
                <a:prstClr val="black"/>
              </a:solidFill>
            </a:endParaRPr>
          </a:p>
          <a:p>
            <a:r>
              <a:rPr lang="ja-JP" altLang="en-US" sz="2800" b="1" dirty="0" smtClean="0">
                <a:solidFill>
                  <a:srgbClr val="FF9900"/>
                </a:solidFill>
              </a:rPr>
              <a:t>「</a:t>
            </a:r>
            <a:r>
              <a:rPr lang="ja-JP" altLang="en-US" sz="2800" b="1" dirty="0">
                <a:solidFill>
                  <a:srgbClr val="FF9900"/>
                </a:solidFill>
              </a:rPr>
              <a:t>ＰＵＤＯステーション」</a:t>
            </a:r>
            <a:r>
              <a:rPr lang="ja-JP" altLang="en-US" sz="2400" dirty="0">
                <a:solidFill>
                  <a:prstClr val="black"/>
                </a:solidFill>
              </a:rPr>
              <a:t>を設置して</a:t>
            </a:r>
            <a:r>
              <a:rPr lang="ja-JP" altLang="en-US" sz="2400" dirty="0" smtClean="0">
                <a:solidFill>
                  <a:prstClr val="black"/>
                </a:solidFill>
              </a:rPr>
              <a:t>いる</a:t>
            </a:r>
            <a:endParaRPr lang="en-US" altLang="ja-JP" sz="2400" dirty="0">
              <a:solidFill>
                <a:prstClr val="black"/>
              </a:solidFill>
            </a:endParaRPr>
          </a:p>
          <a:p>
            <a:r>
              <a:rPr lang="ja-JP" altLang="en-US" sz="2400" dirty="0">
                <a:solidFill>
                  <a:prstClr val="black"/>
                </a:solidFill>
              </a:rPr>
              <a:t>設立　</a:t>
            </a:r>
            <a:r>
              <a:rPr lang="en-US" altLang="ja-JP" sz="2400" dirty="0">
                <a:solidFill>
                  <a:prstClr val="black"/>
                </a:solidFill>
              </a:rPr>
              <a:t>2016</a:t>
            </a:r>
            <a:r>
              <a:rPr lang="ja-JP" altLang="en-US" sz="2400" dirty="0">
                <a:solidFill>
                  <a:prstClr val="black"/>
                </a:solidFill>
              </a:rPr>
              <a:t>年</a:t>
            </a:r>
            <a:endParaRPr lang="en-US" altLang="ja-JP" sz="2400" dirty="0">
              <a:solidFill>
                <a:prstClr val="black"/>
              </a:solidFill>
            </a:endParaRPr>
          </a:p>
          <a:p>
            <a:r>
              <a:rPr lang="ja-JP" altLang="en-US" sz="2400" dirty="0">
                <a:solidFill>
                  <a:prstClr val="black"/>
                </a:solidFill>
              </a:rPr>
              <a:t>株式　</a:t>
            </a:r>
            <a:r>
              <a:rPr lang="ja-JP" altLang="en-US" sz="2400" dirty="0" smtClean="0">
                <a:solidFill>
                  <a:prstClr val="black"/>
                </a:solidFill>
              </a:rPr>
              <a:t>ネオポスト  </a:t>
            </a:r>
            <a:r>
              <a:rPr lang="en-US" altLang="ja-JP" sz="2400" dirty="0">
                <a:solidFill>
                  <a:prstClr val="black"/>
                </a:solidFill>
              </a:rPr>
              <a:t>5</a:t>
            </a:r>
            <a:r>
              <a:rPr lang="en-US" altLang="ja-JP" sz="2400" dirty="0" smtClean="0">
                <a:solidFill>
                  <a:prstClr val="black"/>
                </a:solidFill>
              </a:rPr>
              <a:t>1%</a:t>
            </a:r>
          </a:p>
          <a:p>
            <a:r>
              <a:rPr lang="en-US" altLang="ja-JP" sz="2400" dirty="0">
                <a:solidFill>
                  <a:prstClr val="black"/>
                </a:solidFill>
              </a:rPr>
              <a:t> </a:t>
            </a:r>
            <a:r>
              <a:rPr lang="en-US" altLang="ja-JP" sz="2400" dirty="0" smtClean="0">
                <a:solidFill>
                  <a:prstClr val="black"/>
                </a:solidFill>
              </a:rPr>
              <a:t>         </a:t>
            </a:r>
            <a:r>
              <a:rPr lang="ja-JP" altLang="en-US" sz="2400" dirty="0" smtClean="0">
                <a:solidFill>
                  <a:prstClr val="black"/>
                </a:solidFill>
              </a:rPr>
              <a:t>ヤマト        </a:t>
            </a:r>
            <a:r>
              <a:rPr lang="en-US" altLang="ja-JP" sz="2400" dirty="0" smtClean="0">
                <a:solidFill>
                  <a:prstClr val="black"/>
                </a:solidFill>
              </a:rPr>
              <a:t>49</a:t>
            </a:r>
            <a:r>
              <a:rPr lang="en-US" altLang="ja-JP" sz="2400" dirty="0">
                <a:solidFill>
                  <a:prstClr val="black"/>
                </a:solidFill>
              </a:rPr>
              <a:t>% </a:t>
            </a:r>
          </a:p>
        </p:txBody>
      </p:sp>
      <p:sp>
        <p:nvSpPr>
          <p:cNvPr id="4" name="テキスト ボックス 3"/>
          <p:cNvSpPr txBox="1"/>
          <p:nvPr/>
        </p:nvSpPr>
        <p:spPr>
          <a:xfrm>
            <a:off x="468313" y="4109581"/>
            <a:ext cx="3816424" cy="2246769"/>
          </a:xfrm>
          <a:prstGeom prst="rect">
            <a:avLst/>
          </a:prstGeom>
          <a:solidFill>
            <a:srgbClr val="99CC00"/>
          </a:solidFill>
        </p:spPr>
        <p:txBody>
          <a:bodyPr wrap="square" rtlCol="0">
            <a:spAutoFit/>
          </a:bodyPr>
          <a:lstStyle/>
          <a:p>
            <a:pPr marL="457200" indent="-457200">
              <a:buFontTx/>
              <a:buBlip>
                <a:blip r:embed="rId4"/>
              </a:buBlip>
            </a:pPr>
            <a:r>
              <a:rPr lang="ja-JP" altLang="en-US" sz="2800" dirty="0">
                <a:solidFill>
                  <a:prstClr val="white"/>
                </a:solidFill>
                <a:latin typeface="Calibri"/>
              </a:rPr>
              <a:t>どの宅配業者でも可</a:t>
            </a:r>
            <a:endParaRPr lang="en-US" altLang="ja-JP" sz="2800" dirty="0">
              <a:solidFill>
                <a:prstClr val="white"/>
              </a:solidFill>
              <a:latin typeface="Calibri"/>
            </a:endParaRPr>
          </a:p>
          <a:p>
            <a:pPr marL="457200" indent="-457200">
              <a:buFontTx/>
              <a:buBlip>
                <a:blip r:embed="rId4"/>
              </a:buBlip>
            </a:pPr>
            <a:r>
              <a:rPr lang="ja-JP" altLang="en-US" sz="2800" dirty="0">
                <a:solidFill>
                  <a:prstClr val="white"/>
                </a:solidFill>
                <a:latin typeface="Calibri"/>
              </a:rPr>
              <a:t>場所が選べる</a:t>
            </a:r>
            <a:endParaRPr lang="en-US" altLang="ja-JP" sz="2800" dirty="0">
              <a:solidFill>
                <a:prstClr val="white"/>
              </a:solidFill>
              <a:latin typeface="Calibri"/>
            </a:endParaRPr>
          </a:p>
          <a:p>
            <a:pPr marL="457200" indent="-457200">
              <a:buFontTx/>
              <a:buBlip>
                <a:blip r:embed="rId4"/>
              </a:buBlip>
            </a:pPr>
            <a:r>
              <a:rPr lang="en-US" altLang="ja-JP" sz="2800" dirty="0">
                <a:solidFill>
                  <a:srgbClr val="FF6600"/>
                </a:solidFill>
                <a:latin typeface="Calibri"/>
              </a:rPr>
              <a:t>24</a:t>
            </a:r>
            <a:r>
              <a:rPr lang="ja-JP" altLang="en-US" sz="2800" dirty="0">
                <a:solidFill>
                  <a:srgbClr val="FF6600"/>
                </a:solidFill>
                <a:latin typeface="Calibri"/>
              </a:rPr>
              <a:t>時間</a:t>
            </a:r>
            <a:r>
              <a:rPr lang="ja-JP" altLang="en-US" sz="2800" dirty="0">
                <a:solidFill>
                  <a:prstClr val="white"/>
                </a:solidFill>
                <a:latin typeface="Calibri"/>
              </a:rPr>
              <a:t>取り出せる</a:t>
            </a:r>
            <a:endParaRPr lang="en-US" altLang="ja-JP" sz="2800" dirty="0">
              <a:solidFill>
                <a:prstClr val="white"/>
              </a:solidFill>
              <a:latin typeface="Calibri"/>
            </a:endParaRPr>
          </a:p>
          <a:p>
            <a:pPr marL="457200" indent="-457200">
              <a:buFontTx/>
              <a:buBlip>
                <a:blip r:embed="rId4"/>
              </a:buBlip>
            </a:pPr>
            <a:r>
              <a:rPr lang="ja-JP" altLang="en-US" sz="2800" dirty="0">
                <a:solidFill>
                  <a:srgbClr val="FF6600"/>
                </a:solidFill>
                <a:latin typeface="Calibri"/>
              </a:rPr>
              <a:t>無料</a:t>
            </a:r>
            <a:r>
              <a:rPr lang="ja-JP" altLang="en-US" sz="2800" dirty="0">
                <a:solidFill>
                  <a:prstClr val="white"/>
                </a:solidFill>
                <a:latin typeface="Calibri"/>
              </a:rPr>
              <a:t>で利用可能</a:t>
            </a:r>
            <a:endParaRPr lang="en-US" altLang="ja-JP" sz="2800" dirty="0">
              <a:solidFill>
                <a:prstClr val="white"/>
              </a:solidFill>
              <a:latin typeface="Calibri"/>
            </a:endParaRPr>
          </a:p>
          <a:p>
            <a:pPr marL="457200" indent="-457200">
              <a:buFontTx/>
              <a:buBlip>
                <a:blip r:embed="rId4"/>
              </a:buBlip>
            </a:pPr>
            <a:r>
              <a:rPr lang="en-US" altLang="ja-JP" sz="2800" dirty="0" err="1">
                <a:solidFill>
                  <a:prstClr val="white"/>
                </a:solidFill>
                <a:latin typeface="Calibri"/>
              </a:rPr>
              <a:t>Packcity</a:t>
            </a:r>
            <a:r>
              <a:rPr lang="en-US" altLang="ja-JP" sz="2800" dirty="0">
                <a:solidFill>
                  <a:prstClr val="white"/>
                </a:solidFill>
                <a:latin typeface="Calibri"/>
              </a:rPr>
              <a:t> Japan</a:t>
            </a:r>
            <a:r>
              <a:rPr lang="ja-JP" altLang="en-US" sz="2800" dirty="0">
                <a:solidFill>
                  <a:prstClr val="white"/>
                </a:solidFill>
                <a:latin typeface="Calibri"/>
              </a:rPr>
              <a:t>が管理</a:t>
            </a:r>
            <a:endParaRPr lang="en-US" altLang="ja-JP" sz="2800" dirty="0">
              <a:solidFill>
                <a:prstClr val="white"/>
              </a:solidFill>
              <a:latin typeface="Calibri"/>
            </a:endParaRPr>
          </a:p>
        </p:txBody>
      </p:sp>
    </p:spTree>
    <p:extLst>
      <p:ext uri="{BB962C8B-B14F-4D97-AF65-F5344CB8AC3E}">
        <p14:creationId xmlns:p14="http://schemas.microsoft.com/office/powerpoint/2010/main" val="2634807495"/>
      </p:ext>
    </p:extLst>
  </p:cSld>
  <p:clrMapOvr>
    <a:masterClrMapping/>
  </p:clrMapOvr>
  <p:transition spd="slow" advTm="8541"/>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228600" y="130176"/>
            <a:ext cx="8686800" cy="922337"/>
          </a:xfrm>
        </p:spPr>
        <p:txBody>
          <a:bodyPr/>
          <a:lstStyle/>
          <a:p>
            <a:pPr eaLnBrk="1" hangingPunct="1">
              <a:tabLst>
                <a:tab pos="7440613" algn="l"/>
              </a:tabLst>
            </a:pPr>
            <a:r>
              <a:rPr lang="ja-JP" altLang="en-US" sz="2000" dirty="0">
                <a:solidFill>
                  <a:schemeClr val="bg1"/>
                </a:solidFill>
              </a:rPr>
              <a:t>インタビュー結果　</a:t>
            </a:r>
            <a:r>
              <a:rPr lang="en-US" altLang="ja-JP" sz="2000" dirty="0" err="1">
                <a:solidFill>
                  <a:schemeClr val="bg1"/>
                </a:solidFill>
              </a:rPr>
              <a:t>Packcity</a:t>
            </a:r>
            <a:r>
              <a:rPr lang="en-US" altLang="ja-JP" sz="2000" dirty="0">
                <a:solidFill>
                  <a:schemeClr val="bg1"/>
                </a:solidFill>
              </a:rPr>
              <a:t> </a:t>
            </a:r>
            <a:r>
              <a:rPr lang="en-US" altLang="ja-JP" sz="2000" dirty="0" smtClean="0">
                <a:solidFill>
                  <a:schemeClr val="bg1"/>
                </a:solidFill>
              </a:rPr>
              <a:t>Japan</a:t>
            </a:r>
            <a:br>
              <a:rPr lang="en-US" altLang="ja-JP" sz="2000" dirty="0" smtClean="0">
                <a:solidFill>
                  <a:schemeClr val="bg1"/>
                </a:solidFill>
              </a:rPr>
            </a:br>
            <a:r>
              <a:rPr lang="ja-JP" altLang="en-US" dirty="0" smtClean="0">
                <a:solidFill>
                  <a:schemeClr val="bg1"/>
                </a:solidFill>
              </a:rPr>
              <a:t>ビジネス</a:t>
            </a:r>
            <a:r>
              <a:rPr lang="ja-JP" altLang="en-US" dirty="0">
                <a:solidFill>
                  <a:schemeClr val="bg1"/>
                </a:solidFill>
              </a:rPr>
              <a:t>モデル</a:t>
            </a:r>
          </a:p>
        </p:txBody>
      </p:sp>
      <p:sp>
        <p:nvSpPr>
          <p:cNvPr id="6" name="スライド番号プレースホルダー 5"/>
          <p:cNvSpPr>
            <a:spLocks noGrp="1"/>
          </p:cNvSpPr>
          <p:nvPr>
            <p:ph type="sldNum" sz="quarter" idx="12"/>
          </p:nvPr>
        </p:nvSpPr>
        <p:spPr/>
        <p:txBody>
          <a:bodyPr/>
          <a:lstStyle/>
          <a:p>
            <a:pPr>
              <a:defRPr/>
            </a:pPr>
            <a:fld id="{4309A773-3D2A-4162-BC3D-881C0CE7BFEC}" type="slidenum">
              <a:rPr lang="ja-JP" altLang="en-US" smtClean="0"/>
              <a:pPr>
                <a:defRPr/>
              </a:pPr>
              <a:t>57</a:t>
            </a:fld>
            <a:endParaRPr lang="en-US" altLang="ja-JP" dirty="0"/>
          </a:p>
        </p:txBody>
      </p:sp>
      <p:grpSp>
        <p:nvGrpSpPr>
          <p:cNvPr id="4" name="グループ化 3"/>
          <p:cNvGrpSpPr/>
          <p:nvPr/>
        </p:nvGrpSpPr>
        <p:grpSpPr>
          <a:xfrm>
            <a:off x="-28028" y="3245556"/>
            <a:ext cx="2361661" cy="1850000"/>
            <a:chOff x="356493" y="1957482"/>
            <a:chExt cx="2361661" cy="1850000"/>
          </a:xfrm>
        </p:grpSpPr>
        <p:pic>
          <p:nvPicPr>
            <p:cNvPr id="24" name="Picture 2" descr="https://www.necoichi.co.jp/files/user/201604032035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493" y="1975112"/>
              <a:ext cx="1080000" cy="81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佐川」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296" y="2681046"/>
              <a:ext cx="1128306"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www.jetro.go.jp/ext_images/_Newsroom/2016/late/08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387" y="2107829"/>
              <a:ext cx="1440000" cy="54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rr.img.naver.jp/mig?src=https%3A%2F%2Fwww.hatarakunara-fukui.jp%2F100_corporate%2Fdata%2Fpicture_3kv6hoqdmvnte4b0b5jq4atoi5_20091118091309.jpg&amp;twidth=1200&amp;theight=1200&amp;qlt=80&amp;res_format=jpg&amp;o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4164" y="2652172"/>
              <a:ext cx="754843" cy="540000"/>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487049" y="1957482"/>
              <a:ext cx="2231105" cy="1573953"/>
            </a:xfrm>
            <a:prstGeom prst="roundRect">
              <a:avLst/>
            </a:prstGeom>
            <a:noFill/>
            <a:ln w="28575">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 name="テキスト ボックス 6"/>
            <p:cNvSpPr txBox="1"/>
            <p:nvPr/>
          </p:nvSpPr>
          <p:spPr>
            <a:xfrm>
              <a:off x="810859" y="3284262"/>
              <a:ext cx="1620957" cy="523220"/>
            </a:xfrm>
            <a:prstGeom prst="rect">
              <a:avLst/>
            </a:prstGeom>
            <a:solidFill>
              <a:schemeClr val="bg1"/>
            </a:solidFill>
          </p:spPr>
          <p:txBody>
            <a:bodyPr wrap="none" rtlCol="0">
              <a:spAutoFit/>
            </a:bodyPr>
            <a:lstStyle/>
            <a:p>
              <a:r>
                <a:rPr lang="ja-JP" altLang="en-US" sz="2800" dirty="0">
                  <a:solidFill>
                    <a:srgbClr val="000000"/>
                  </a:solidFill>
                </a:rPr>
                <a:t>宅配業者</a:t>
              </a:r>
            </a:p>
          </p:txBody>
        </p:sp>
      </p:grpSp>
      <p:pic>
        <p:nvPicPr>
          <p:cNvPr id="22" name="図 21"/>
          <p:cNvPicPr>
            <a:picLocks noChangeAspect="1"/>
          </p:cNvPicPr>
          <p:nvPr/>
        </p:nvPicPr>
        <p:blipFill rotWithShape="1">
          <a:blip r:embed="rId7">
            <a:extLst>
              <a:ext uri="{28A0092B-C50C-407E-A947-70E740481C1C}">
                <a14:useLocalDpi xmlns:a14="http://schemas.microsoft.com/office/drawing/2010/main" val="0"/>
              </a:ext>
            </a:extLst>
          </a:blip>
          <a:srcRect l="6420" t="12350" r="6864" b="15515"/>
          <a:stretch/>
        </p:blipFill>
        <p:spPr>
          <a:xfrm>
            <a:off x="3399103" y="1121001"/>
            <a:ext cx="2507142" cy="900000"/>
          </a:xfrm>
          <a:prstGeom prst="rect">
            <a:avLst/>
          </a:prstGeom>
        </p:spPr>
      </p:pic>
      <p:sp>
        <p:nvSpPr>
          <p:cNvPr id="49" name="テキスト ボックス 48"/>
          <p:cNvSpPr txBox="1"/>
          <p:nvPr/>
        </p:nvSpPr>
        <p:spPr>
          <a:xfrm>
            <a:off x="2837018" y="2680296"/>
            <a:ext cx="1053494" cy="707886"/>
          </a:xfrm>
          <a:prstGeom prst="rect">
            <a:avLst/>
          </a:prstGeom>
          <a:noFill/>
          <a:ln w="38100">
            <a:noFill/>
          </a:ln>
        </p:spPr>
        <p:txBody>
          <a:bodyPr wrap="none" rtlCol="0">
            <a:spAutoFit/>
          </a:bodyPr>
          <a:lstStyle/>
          <a:p>
            <a:pPr algn="ctr"/>
            <a:r>
              <a:rPr lang="ja-JP" altLang="en-US" sz="2000" dirty="0" smtClean="0">
                <a:solidFill>
                  <a:srgbClr val="000000"/>
                </a:solidFill>
              </a:rPr>
              <a:t>ロッカー</a:t>
            </a:r>
            <a:endParaRPr lang="en-US" altLang="ja-JP" sz="2000" dirty="0" smtClean="0">
              <a:solidFill>
                <a:srgbClr val="000000"/>
              </a:solidFill>
            </a:endParaRPr>
          </a:p>
          <a:p>
            <a:pPr algn="ctr"/>
            <a:r>
              <a:rPr lang="ja-JP" altLang="en-US" sz="2000" dirty="0" smtClean="0">
                <a:solidFill>
                  <a:srgbClr val="000000"/>
                </a:solidFill>
              </a:rPr>
              <a:t>貸出</a:t>
            </a:r>
            <a:endParaRPr lang="en-US" altLang="ja-JP" sz="2000" dirty="0">
              <a:solidFill>
                <a:srgbClr val="000000"/>
              </a:solidFill>
            </a:endParaRPr>
          </a:p>
        </p:txBody>
      </p:sp>
      <p:grpSp>
        <p:nvGrpSpPr>
          <p:cNvPr id="8" name="グループ化 7"/>
          <p:cNvGrpSpPr/>
          <p:nvPr/>
        </p:nvGrpSpPr>
        <p:grpSpPr>
          <a:xfrm>
            <a:off x="4021733" y="5085184"/>
            <a:ext cx="1261884" cy="1701490"/>
            <a:chOff x="4129723" y="4609645"/>
            <a:chExt cx="1261884" cy="1701490"/>
          </a:xfrm>
        </p:grpSpPr>
        <p:sp>
          <p:nvSpPr>
            <p:cNvPr id="30" name="Freeform 8"/>
            <p:cNvSpPr>
              <a:spLocks noChangeAspect="1"/>
            </p:cNvSpPr>
            <p:nvPr/>
          </p:nvSpPr>
          <p:spPr bwMode="auto">
            <a:xfrm>
              <a:off x="4181568" y="4609645"/>
              <a:ext cx="1158193" cy="1178270"/>
            </a:xfrm>
            <a:custGeom>
              <a:avLst/>
              <a:gdLst>
                <a:gd name="T0" fmla="*/ 516 w 923"/>
                <a:gd name="T1" fmla="*/ 11 h 939"/>
                <a:gd name="T2" fmla="*/ 548 w 923"/>
                <a:gd name="T3" fmla="*/ 44 h 939"/>
                <a:gd name="T4" fmla="*/ 576 w 923"/>
                <a:gd name="T5" fmla="*/ 47 h 939"/>
                <a:gd name="T6" fmla="*/ 615 w 923"/>
                <a:gd name="T7" fmla="*/ 50 h 939"/>
                <a:gd name="T8" fmla="*/ 654 w 923"/>
                <a:gd name="T9" fmla="*/ 81 h 939"/>
                <a:gd name="T10" fmla="*/ 664 w 923"/>
                <a:gd name="T11" fmla="*/ 130 h 939"/>
                <a:gd name="T12" fmla="*/ 667 w 923"/>
                <a:gd name="T13" fmla="*/ 175 h 939"/>
                <a:gd name="T14" fmla="*/ 667 w 923"/>
                <a:gd name="T15" fmla="*/ 253 h 939"/>
                <a:gd name="T16" fmla="*/ 664 w 923"/>
                <a:gd name="T17" fmla="*/ 282 h 939"/>
                <a:gd name="T18" fmla="*/ 668 w 923"/>
                <a:gd name="T19" fmla="*/ 289 h 939"/>
                <a:gd name="T20" fmla="*/ 673 w 923"/>
                <a:gd name="T21" fmla="*/ 289 h 939"/>
                <a:gd name="T22" fmla="*/ 685 w 923"/>
                <a:gd name="T23" fmla="*/ 292 h 939"/>
                <a:gd name="T24" fmla="*/ 698 w 923"/>
                <a:gd name="T25" fmla="*/ 329 h 939"/>
                <a:gd name="T26" fmla="*/ 699 w 923"/>
                <a:gd name="T27" fmla="*/ 375 h 939"/>
                <a:gd name="T28" fmla="*/ 693 w 923"/>
                <a:gd name="T29" fmla="*/ 399 h 939"/>
                <a:gd name="T30" fmla="*/ 662 w 923"/>
                <a:gd name="T31" fmla="*/ 425 h 939"/>
                <a:gd name="T32" fmla="*/ 621 w 923"/>
                <a:gd name="T33" fmla="*/ 483 h 939"/>
                <a:gd name="T34" fmla="*/ 584 w 923"/>
                <a:gd name="T35" fmla="*/ 529 h 939"/>
                <a:gd name="T36" fmla="*/ 574 w 923"/>
                <a:gd name="T37" fmla="*/ 542 h 939"/>
                <a:gd name="T38" fmla="*/ 573 w 923"/>
                <a:gd name="T39" fmla="*/ 585 h 939"/>
                <a:gd name="T40" fmla="*/ 571 w 923"/>
                <a:gd name="T41" fmla="*/ 607 h 939"/>
                <a:gd name="T42" fmla="*/ 579 w 923"/>
                <a:gd name="T43" fmla="*/ 639 h 939"/>
                <a:gd name="T44" fmla="*/ 625 w 923"/>
                <a:gd name="T45" fmla="*/ 678 h 939"/>
                <a:gd name="T46" fmla="*/ 733 w 923"/>
                <a:gd name="T47" fmla="*/ 702 h 939"/>
                <a:gd name="T48" fmla="*/ 822 w 923"/>
                <a:gd name="T49" fmla="*/ 733 h 939"/>
                <a:gd name="T50" fmla="*/ 870 w 923"/>
                <a:gd name="T51" fmla="*/ 769 h 939"/>
                <a:gd name="T52" fmla="*/ 897 w 923"/>
                <a:gd name="T53" fmla="*/ 801 h 939"/>
                <a:gd name="T54" fmla="*/ 915 w 923"/>
                <a:gd name="T55" fmla="*/ 873 h 939"/>
                <a:gd name="T56" fmla="*/ 921 w 923"/>
                <a:gd name="T57" fmla="*/ 934 h 939"/>
                <a:gd name="T58" fmla="*/ 0 w 923"/>
                <a:gd name="T59" fmla="*/ 933 h 939"/>
                <a:gd name="T60" fmla="*/ 2 w 923"/>
                <a:gd name="T61" fmla="*/ 873 h 939"/>
                <a:gd name="T62" fmla="*/ 16 w 923"/>
                <a:gd name="T63" fmla="*/ 801 h 939"/>
                <a:gd name="T64" fmla="*/ 46 w 923"/>
                <a:gd name="T65" fmla="*/ 769 h 939"/>
                <a:gd name="T66" fmla="*/ 91 w 923"/>
                <a:gd name="T67" fmla="*/ 733 h 939"/>
                <a:gd name="T68" fmla="*/ 179 w 923"/>
                <a:gd name="T69" fmla="*/ 702 h 939"/>
                <a:gd name="T70" fmla="*/ 286 w 923"/>
                <a:gd name="T71" fmla="*/ 678 h 939"/>
                <a:gd name="T72" fmla="*/ 334 w 923"/>
                <a:gd name="T73" fmla="*/ 645 h 939"/>
                <a:gd name="T74" fmla="*/ 347 w 923"/>
                <a:gd name="T75" fmla="*/ 613 h 939"/>
                <a:gd name="T76" fmla="*/ 351 w 923"/>
                <a:gd name="T77" fmla="*/ 600 h 939"/>
                <a:gd name="T78" fmla="*/ 349 w 923"/>
                <a:gd name="T79" fmla="*/ 550 h 939"/>
                <a:gd name="T80" fmla="*/ 346 w 923"/>
                <a:gd name="T81" fmla="*/ 532 h 939"/>
                <a:gd name="T82" fmla="*/ 310 w 923"/>
                <a:gd name="T83" fmla="*/ 501 h 939"/>
                <a:gd name="T84" fmla="*/ 269 w 923"/>
                <a:gd name="T85" fmla="*/ 438 h 939"/>
                <a:gd name="T86" fmla="*/ 232 w 923"/>
                <a:gd name="T87" fmla="*/ 413 h 939"/>
                <a:gd name="T88" fmla="*/ 226 w 923"/>
                <a:gd name="T89" fmla="*/ 384 h 939"/>
                <a:gd name="T90" fmla="*/ 222 w 923"/>
                <a:gd name="T91" fmla="*/ 358 h 939"/>
                <a:gd name="T92" fmla="*/ 224 w 923"/>
                <a:gd name="T93" fmla="*/ 313 h 939"/>
                <a:gd name="T94" fmla="*/ 242 w 923"/>
                <a:gd name="T95" fmla="*/ 289 h 939"/>
                <a:gd name="T96" fmla="*/ 245 w 923"/>
                <a:gd name="T97" fmla="*/ 289 h 939"/>
                <a:gd name="T98" fmla="*/ 252 w 923"/>
                <a:gd name="T99" fmla="*/ 284 h 939"/>
                <a:gd name="T100" fmla="*/ 255 w 923"/>
                <a:gd name="T101" fmla="*/ 272 h 939"/>
                <a:gd name="T102" fmla="*/ 253 w 923"/>
                <a:gd name="T103" fmla="*/ 212 h 939"/>
                <a:gd name="T104" fmla="*/ 256 w 923"/>
                <a:gd name="T105" fmla="*/ 136 h 939"/>
                <a:gd name="T106" fmla="*/ 269 w 923"/>
                <a:gd name="T107" fmla="*/ 87 h 939"/>
                <a:gd name="T108" fmla="*/ 308 w 923"/>
                <a:gd name="T109" fmla="*/ 42 h 939"/>
                <a:gd name="T110" fmla="*/ 359 w 923"/>
                <a:gd name="T111" fmla="*/ 29 h 939"/>
                <a:gd name="T112" fmla="*/ 368 w 923"/>
                <a:gd name="T113" fmla="*/ 31 h 939"/>
                <a:gd name="T114" fmla="*/ 385 w 923"/>
                <a:gd name="T115" fmla="*/ 29 h 939"/>
                <a:gd name="T116" fmla="*/ 406 w 923"/>
                <a:gd name="T117" fmla="*/ 16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3" h="939">
                  <a:moveTo>
                    <a:pt x="488" y="0"/>
                  </a:moveTo>
                  <a:lnTo>
                    <a:pt x="503" y="3"/>
                  </a:lnTo>
                  <a:lnTo>
                    <a:pt x="516" y="11"/>
                  </a:lnTo>
                  <a:lnTo>
                    <a:pt x="529" y="23"/>
                  </a:lnTo>
                  <a:lnTo>
                    <a:pt x="539" y="34"/>
                  </a:lnTo>
                  <a:lnTo>
                    <a:pt x="548" y="44"/>
                  </a:lnTo>
                  <a:lnTo>
                    <a:pt x="558" y="47"/>
                  </a:lnTo>
                  <a:lnTo>
                    <a:pt x="566" y="48"/>
                  </a:lnTo>
                  <a:lnTo>
                    <a:pt x="576" y="47"/>
                  </a:lnTo>
                  <a:lnTo>
                    <a:pt x="584" y="47"/>
                  </a:lnTo>
                  <a:lnTo>
                    <a:pt x="597" y="47"/>
                  </a:lnTo>
                  <a:lnTo>
                    <a:pt x="615" y="50"/>
                  </a:lnTo>
                  <a:lnTo>
                    <a:pt x="633" y="57"/>
                  </a:lnTo>
                  <a:lnTo>
                    <a:pt x="644" y="66"/>
                  </a:lnTo>
                  <a:lnTo>
                    <a:pt x="654" y="81"/>
                  </a:lnTo>
                  <a:lnTo>
                    <a:pt x="659" y="97"/>
                  </a:lnTo>
                  <a:lnTo>
                    <a:pt x="662" y="113"/>
                  </a:lnTo>
                  <a:lnTo>
                    <a:pt x="664" y="130"/>
                  </a:lnTo>
                  <a:lnTo>
                    <a:pt x="665" y="144"/>
                  </a:lnTo>
                  <a:lnTo>
                    <a:pt x="665" y="156"/>
                  </a:lnTo>
                  <a:lnTo>
                    <a:pt x="667" y="175"/>
                  </a:lnTo>
                  <a:lnTo>
                    <a:pt x="668" y="201"/>
                  </a:lnTo>
                  <a:lnTo>
                    <a:pt x="668" y="229"/>
                  </a:lnTo>
                  <a:lnTo>
                    <a:pt x="667" y="253"/>
                  </a:lnTo>
                  <a:lnTo>
                    <a:pt x="665" y="272"/>
                  </a:lnTo>
                  <a:lnTo>
                    <a:pt x="664" y="277"/>
                  </a:lnTo>
                  <a:lnTo>
                    <a:pt x="664" y="282"/>
                  </a:lnTo>
                  <a:lnTo>
                    <a:pt x="665" y="285"/>
                  </a:lnTo>
                  <a:lnTo>
                    <a:pt x="667" y="287"/>
                  </a:lnTo>
                  <a:lnTo>
                    <a:pt x="668" y="289"/>
                  </a:lnTo>
                  <a:lnTo>
                    <a:pt x="670" y="289"/>
                  </a:lnTo>
                  <a:lnTo>
                    <a:pt x="672" y="289"/>
                  </a:lnTo>
                  <a:lnTo>
                    <a:pt x="673" y="289"/>
                  </a:lnTo>
                  <a:lnTo>
                    <a:pt x="675" y="289"/>
                  </a:lnTo>
                  <a:lnTo>
                    <a:pt x="675" y="289"/>
                  </a:lnTo>
                  <a:lnTo>
                    <a:pt x="685" y="292"/>
                  </a:lnTo>
                  <a:lnTo>
                    <a:pt x="691" y="302"/>
                  </a:lnTo>
                  <a:lnTo>
                    <a:pt x="696" y="315"/>
                  </a:lnTo>
                  <a:lnTo>
                    <a:pt x="698" y="329"/>
                  </a:lnTo>
                  <a:lnTo>
                    <a:pt x="699" y="345"/>
                  </a:lnTo>
                  <a:lnTo>
                    <a:pt x="699" y="362"/>
                  </a:lnTo>
                  <a:lnTo>
                    <a:pt x="699" y="375"/>
                  </a:lnTo>
                  <a:lnTo>
                    <a:pt x="698" y="383"/>
                  </a:lnTo>
                  <a:lnTo>
                    <a:pt x="698" y="386"/>
                  </a:lnTo>
                  <a:lnTo>
                    <a:pt x="693" y="399"/>
                  </a:lnTo>
                  <a:lnTo>
                    <a:pt x="686" y="409"/>
                  </a:lnTo>
                  <a:lnTo>
                    <a:pt x="677" y="417"/>
                  </a:lnTo>
                  <a:lnTo>
                    <a:pt x="662" y="425"/>
                  </a:lnTo>
                  <a:lnTo>
                    <a:pt x="644" y="436"/>
                  </a:lnTo>
                  <a:lnTo>
                    <a:pt x="634" y="462"/>
                  </a:lnTo>
                  <a:lnTo>
                    <a:pt x="621" y="483"/>
                  </a:lnTo>
                  <a:lnTo>
                    <a:pt x="607" y="503"/>
                  </a:lnTo>
                  <a:lnTo>
                    <a:pt x="595" y="517"/>
                  </a:lnTo>
                  <a:lnTo>
                    <a:pt x="584" y="529"/>
                  </a:lnTo>
                  <a:lnTo>
                    <a:pt x="576" y="535"/>
                  </a:lnTo>
                  <a:lnTo>
                    <a:pt x="574" y="537"/>
                  </a:lnTo>
                  <a:lnTo>
                    <a:pt x="574" y="542"/>
                  </a:lnTo>
                  <a:lnTo>
                    <a:pt x="573" y="555"/>
                  </a:lnTo>
                  <a:lnTo>
                    <a:pt x="573" y="571"/>
                  </a:lnTo>
                  <a:lnTo>
                    <a:pt x="573" y="585"/>
                  </a:lnTo>
                  <a:lnTo>
                    <a:pt x="573" y="595"/>
                  </a:lnTo>
                  <a:lnTo>
                    <a:pt x="573" y="598"/>
                  </a:lnTo>
                  <a:lnTo>
                    <a:pt x="571" y="607"/>
                  </a:lnTo>
                  <a:lnTo>
                    <a:pt x="571" y="615"/>
                  </a:lnTo>
                  <a:lnTo>
                    <a:pt x="574" y="628"/>
                  </a:lnTo>
                  <a:lnTo>
                    <a:pt x="579" y="639"/>
                  </a:lnTo>
                  <a:lnTo>
                    <a:pt x="589" y="652"/>
                  </a:lnTo>
                  <a:lnTo>
                    <a:pt x="604" y="665"/>
                  </a:lnTo>
                  <a:lnTo>
                    <a:pt x="625" y="678"/>
                  </a:lnTo>
                  <a:lnTo>
                    <a:pt x="652" y="688"/>
                  </a:lnTo>
                  <a:lnTo>
                    <a:pt x="690" y="694"/>
                  </a:lnTo>
                  <a:lnTo>
                    <a:pt x="733" y="702"/>
                  </a:lnTo>
                  <a:lnTo>
                    <a:pt x="769" y="712"/>
                  </a:lnTo>
                  <a:lnTo>
                    <a:pt x="798" y="722"/>
                  </a:lnTo>
                  <a:lnTo>
                    <a:pt x="822" y="733"/>
                  </a:lnTo>
                  <a:lnTo>
                    <a:pt x="842" y="746"/>
                  </a:lnTo>
                  <a:lnTo>
                    <a:pt x="857" y="757"/>
                  </a:lnTo>
                  <a:lnTo>
                    <a:pt x="870" y="769"/>
                  </a:lnTo>
                  <a:lnTo>
                    <a:pt x="879" y="778"/>
                  </a:lnTo>
                  <a:lnTo>
                    <a:pt x="889" y="788"/>
                  </a:lnTo>
                  <a:lnTo>
                    <a:pt x="897" y="801"/>
                  </a:lnTo>
                  <a:lnTo>
                    <a:pt x="905" y="822"/>
                  </a:lnTo>
                  <a:lnTo>
                    <a:pt x="912" y="847"/>
                  </a:lnTo>
                  <a:lnTo>
                    <a:pt x="915" y="873"/>
                  </a:lnTo>
                  <a:lnTo>
                    <a:pt x="918" y="899"/>
                  </a:lnTo>
                  <a:lnTo>
                    <a:pt x="921" y="920"/>
                  </a:lnTo>
                  <a:lnTo>
                    <a:pt x="921" y="934"/>
                  </a:lnTo>
                  <a:lnTo>
                    <a:pt x="923" y="939"/>
                  </a:lnTo>
                  <a:lnTo>
                    <a:pt x="0" y="939"/>
                  </a:lnTo>
                  <a:lnTo>
                    <a:pt x="0" y="933"/>
                  </a:lnTo>
                  <a:lnTo>
                    <a:pt x="0" y="920"/>
                  </a:lnTo>
                  <a:lnTo>
                    <a:pt x="0" y="899"/>
                  </a:lnTo>
                  <a:lnTo>
                    <a:pt x="2" y="873"/>
                  </a:lnTo>
                  <a:lnTo>
                    <a:pt x="5" y="847"/>
                  </a:lnTo>
                  <a:lnTo>
                    <a:pt x="10" y="822"/>
                  </a:lnTo>
                  <a:lnTo>
                    <a:pt x="16" y="801"/>
                  </a:lnTo>
                  <a:lnTo>
                    <a:pt x="26" y="788"/>
                  </a:lnTo>
                  <a:lnTo>
                    <a:pt x="34" y="778"/>
                  </a:lnTo>
                  <a:lnTo>
                    <a:pt x="46" y="769"/>
                  </a:lnTo>
                  <a:lnTo>
                    <a:pt x="57" y="757"/>
                  </a:lnTo>
                  <a:lnTo>
                    <a:pt x="72" y="746"/>
                  </a:lnTo>
                  <a:lnTo>
                    <a:pt x="91" y="733"/>
                  </a:lnTo>
                  <a:lnTo>
                    <a:pt x="114" y="722"/>
                  </a:lnTo>
                  <a:lnTo>
                    <a:pt x="143" y="712"/>
                  </a:lnTo>
                  <a:lnTo>
                    <a:pt x="179" y="702"/>
                  </a:lnTo>
                  <a:lnTo>
                    <a:pt x="222" y="694"/>
                  </a:lnTo>
                  <a:lnTo>
                    <a:pt x="258" y="688"/>
                  </a:lnTo>
                  <a:lnTo>
                    <a:pt x="286" y="678"/>
                  </a:lnTo>
                  <a:lnTo>
                    <a:pt x="307" y="668"/>
                  </a:lnTo>
                  <a:lnTo>
                    <a:pt x="323" y="657"/>
                  </a:lnTo>
                  <a:lnTo>
                    <a:pt x="334" y="645"/>
                  </a:lnTo>
                  <a:lnTo>
                    <a:pt x="341" y="632"/>
                  </a:lnTo>
                  <a:lnTo>
                    <a:pt x="346" y="623"/>
                  </a:lnTo>
                  <a:lnTo>
                    <a:pt x="347" y="613"/>
                  </a:lnTo>
                  <a:lnTo>
                    <a:pt x="349" y="607"/>
                  </a:lnTo>
                  <a:lnTo>
                    <a:pt x="349" y="602"/>
                  </a:lnTo>
                  <a:lnTo>
                    <a:pt x="351" y="600"/>
                  </a:lnTo>
                  <a:lnTo>
                    <a:pt x="349" y="582"/>
                  </a:lnTo>
                  <a:lnTo>
                    <a:pt x="349" y="564"/>
                  </a:lnTo>
                  <a:lnTo>
                    <a:pt x="349" y="550"/>
                  </a:lnTo>
                  <a:lnTo>
                    <a:pt x="349" y="538"/>
                  </a:lnTo>
                  <a:lnTo>
                    <a:pt x="349" y="534"/>
                  </a:lnTo>
                  <a:lnTo>
                    <a:pt x="346" y="532"/>
                  </a:lnTo>
                  <a:lnTo>
                    <a:pt x="338" y="525"/>
                  </a:lnTo>
                  <a:lnTo>
                    <a:pt x="325" y="516"/>
                  </a:lnTo>
                  <a:lnTo>
                    <a:pt x="310" y="501"/>
                  </a:lnTo>
                  <a:lnTo>
                    <a:pt x="295" y="485"/>
                  </a:lnTo>
                  <a:lnTo>
                    <a:pt x="281" y="464"/>
                  </a:lnTo>
                  <a:lnTo>
                    <a:pt x="269" y="438"/>
                  </a:lnTo>
                  <a:lnTo>
                    <a:pt x="250" y="430"/>
                  </a:lnTo>
                  <a:lnTo>
                    <a:pt x="239" y="422"/>
                  </a:lnTo>
                  <a:lnTo>
                    <a:pt x="232" y="413"/>
                  </a:lnTo>
                  <a:lnTo>
                    <a:pt x="229" y="404"/>
                  </a:lnTo>
                  <a:lnTo>
                    <a:pt x="227" y="394"/>
                  </a:lnTo>
                  <a:lnTo>
                    <a:pt x="226" y="384"/>
                  </a:lnTo>
                  <a:lnTo>
                    <a:pt x="224" y="381"/>
                  </a:lnTo>
                  <a:lnTo>
                    <a:pt x="224" y="371"/>
                  </a:lnTo>
                  <a:lnTo>
                    <a:pt x="222" y="358"/>
                  </a:lnTo>
                  <a:lnTo>
                    <a:pt x="222" y="344"/>
                  </a:lnTo>
                  <a:lnTo>
                    <a:pt x="222" y="328"/>
                  </a:lnTo>
                  <a:lnTo>
                    <a:pt x="224" y="313"/>
                  </a:lnTo>
                  <a:lnTo>
                    <a:pt x="227" y="300"/>
                  </a:lnTo>
                  <a:lnTo>
                    <a:pt x="234" y="292"/>
                  </a:lnTo>
                  <a:lnTo>
                    <a:pt x="242" y="289"/>
                  </a:lnTo>
                  <a:lnTo>
                    <a:pt x="242" y="289"/>
                  </a:lnTo>
                  <a:lnTo>
                    <a:pt x="244" y="289"/>
                  </a:lnTo>
                  <a:lnTo>
                    <a:pt x="245" y="289"/>
                  </a:lnTo>
                  <a:lnTo>
                    <a:pt x="248" y="287"/>
                  </a:lnTo>
                  <a:lnTo>
                    <a:pt x="250" y="285"/>
                  </a:lnTo>
                  <a:lnTo>
                    <a:pt x="252" y="284"/>
                  </a:lnTo>
                  <a:lnTo>
                    <a:pt x="255" y="280"/>
                  </a:lnTo>
                  <a:lnTo>
                    <a:pt x="255" y="277"/>
                  </a:lnTo>
                  <a:lnTo>
                    <a:pt x="255" y="272"/>
                  </a:lnTo>
                  <a:lnTo>
                    <a:pt x="255" y="266"/>
                  </a:lnTo>
                  <a:lnTo>
                    <a:pt x="253" y="242"/>
                  </a:lnTo>
                  <a:lnTo>
                    <a:pt x="253" y="212"/>
                  </a:lnTo>
                  <a:lnTo>
                    <a:pt x="253" y="182"/>
                  </a:lnTo>
                  <a:lnTo>
                    <a:pt x="255" y="156"/>
                  </a:lnTo>
                  <a:lnTo>
                    <a:pt x="256" y="136"/>
                  </a:lnTo>
                  <a:lnTo>
                    <a:pt x="258" y="123"/>
                  </a:lnTo>
                  <a:lnTo>
                    <a:pt x="263" y="107"/>
                  </a:lnTo>
                  <a:lnTo>
                    <a:pt x="269" y="87"/>
                  </a:lnTo>
                  <a:lnTo>
                    <a:pt x="279" y="70"/>
                  </a:lnTo>
                  <a:lnTo>
                    <a:pt x="292" y="53"/>
                  </a:lnTo>
                  <a:lnTo>
                    <a:pt x="308" y="42"/>
                  </a:lnTo>
                  <a:lnTo>
                    <a:pt x="329" y="34"/>
                  </a:lnTo>
                  <a:lnTo>
                    <a:pt x="347" y="31"/>
                  </a:lnTo>
                  <a:lnTo>
                    <a:pt x="359" y="29"/>
                  </a:lnTo>
                  <a:lnTo>
                    <a:pt x="364" y="29"/>
                  </a:lnTo>
                  <a:lnTo>
                    <a:pt x="367" y="31"/>
                  </a:lnTo>
                  <a:lnTo>
                    <a:pt x="368" y="31"/>
                  </a:lnTo>
                  <a:lnTo>
                    <a:pt x="372" y="32"/>
                  </a:lnTo>
                  <a:lnTo>
                    <a:pt x="376" y="31"/>
                  </a:lnTo>
                  <a:lnTo>
                    <a:pt x="385" y="29"/>
                  </a:lnTo>
                  <a:lnTo>
                    <a:pt x="391" y="24"/>
                  </a:lnTo>
                  <a:lnTo>
                    <a:pt x="398" y="19"/>
                  </a:lnTo>
                  <a:lnTo>
                    <a:pt x="406" y="16"/>
                  </a:lnTo>
                  <a:lnTo>
                    <a:pt x="422" y="14"/>
                  </a:lnTo>
                  <a:lnTo>
                    <a:pt x="488" y="0"/>
                  </a:lnTo>
                  <a:close/>
                </a:path>
              </a:pathLst>
            </a:custGeom>
            <a:solidFill>
              <a:schemeClr val="tx1"/>
            </a:solidFill>
            <a:ln w="3810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 name="テキスト ボックス 4"/>
            <p:cNvSpPr txBox="1"/>
            <p:nvPr/>
          </p:nvSpPr>
          <p:spPr>
            <a:xfrm>
              <a:off x="4129723" y="5787915"/>
              <a:ext cx="1261884" cy="523220"/>
            </a:xfrm>
            <a:prstGeom prst="rect">
              <a:avLst/>
            </a:prstGeom>
            <a:noFill/>
            <a:ln>
              <a:noFill/>
            </a:ln>
          </p:spPr>
          <p:txBody>
            <a:bodyPr wrap="none" rtlCol="0">
              <a:spAutoFit/>
            </a:bodyPr>
            <a:lstStyle/>
            <a:p>
              <a:pPr algn="ctr"/>
              <a:r>
                <a:rPr lang="ja-JP" altLang="en-US" sz="2800" dirty="0">
                  <a:solidFill>
                    <a:srgbClr val="000000"/>
                  </a:solidFill>
                </a:rPr>
                <a:t>利用者</a:t>
              </a:r>
            </a:p>
          </p:txBody>
        </p:sp>
      </p:grpSp>
      <p:sp>
        <p:nvSpPr>
          <p:cNvPr id="80" name="正方形/長方形 79"/>
          <p:cNvSpPr/>
          <p:nvPr/>
        </p:nvSpPr>
        <p:spPr>
          <a:xfrm>
            <a:off x="1289286" y="5779114"/>
            <a:ext cx="1450102" cy="707886"/>
          </a:xfrm>
          <a:prstGeom prst="rect">
            <a:avLst/>
          </a:prstGeom>
        </p:spPr>
        <p:txBody>
          <a:bodyPr wrap="square">
            <a:spAutoFit/>
          </a:bodyPr>
          <a:lstStyle/>
          <a:p>
            <a:pPr algn="ctr"/>
            <a:r>
              <a:rPr lang="ja-JP" altLang="en-US" sz="2000" dirty="0" smtClean="0">
                <a:solidFill>
                  <a:srgbClr val="000000"/>
                </a:solidFill>
              </a:rPr>
              <a:t>受取方法</a:t>
            </a:r>
            <a:endParaRPr lang="en-US" altLang="ja-JP" sz="2000" dirty="0" smtClean="0">
              <a:solidFill>
                <a:srgbClr val="000000"/>
              </a:solidFill>
            </a:endParaRPr>
          </a:p>
          <a:p>
            <a:pPr algn="ctr"/>
            <a:r>
              <a:rPr lang="ja-JP" altLang="en-US" sz="2000" dirty="0" smtClean="0">
                <a:solidFill>
                  <a:srgbClr val="000000"/>
                </a:solidFill>
              </a:rPr>
              <a:t>指定</a:t>
            </a:r>
            <a:endParaRPr lang="en-US" altLang="ja-JP" sz="2000" dirty="0" smtClean="0">
              <a:solidFill>
                <a:srgbClr val="000000"/>
              </a:solidFill>
            </a:endParaRPr>
          </a:p>
        </p:txBody>
      </p:sp>
      <p:pic>
        <p:nvPicPr>
          <p:cNvPr id="23" name="Picture 2" descr="http://www.keikyu.co.jp/file.jsp?assets/assets_image/company/news/2016/20161212HP_16177NN_img02.jpg"/>
          <p:cNvPicPr>
            <a:picLocks noChangeAspect="1" noChangeArrowheads="1"/>
          </p:cNvPicPr>
          <p:nvPr/>
        </p:nvPicPr>
        <p:blipFill rotWithShape="1">
          <a:blip r:embed="rId8">
            <a:extLst>
              <a:ext uri="{28A0092B-C50C-407E-A947-70E740481C1C}">
                <a14:useLocalDpi xmlns:a14="http://schemas.microsoft.com/office/drawing/2010/main" val="0"/>
              </a:ext>
            </a:extLst>
          </a:blip>
          <a:srcRect l="10089" r="10014"/>
          <a:stretch/>
        </p:blipFill>
        <p:spPr bwMode="auto">
          <a:xfrm>
            <a:off x="7374666" y="3151400"/>
            <a:ext cx="1466425" cy="1765782"/>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p:cNvSpPr txBox="1"/>
          <p:nvPr/>
        </p:nvSpPr>
        <p:spPr>
          <a:xfrm>
            <a:off x="7225760" y="4813388"/>
            <a:ext cx="1842171" cy="461665"/>
          </a:xfrm>
          <a:prstGeom prst="rect">
            <a:avLst/>
          </a:prstGeom>
          <a:noFill/>
          <a:ln>
            <a:noFill/>
          </a:ln>
        </p:spPr>
        <p:txBody>
          <a:bodyPr wrap="none" rtlCol="0">
            <a:spAutoFit/>
          </a:bodyPr>
          <a:lstStyle/>
          <a:p>
            <a:pPr algn="ctr"/>
            <a:r>
              <a:rPr lang="ja-JP" altLang="en-US" sz="2400" dirty="0" smtClean="0">
                <a:solidFill>
                  <a:srgbClr val="000000"/>
                </a:solidFill>
              </a:rPr>
              <a:t>宅配ロッカー</a:t>
            </a:r>
            <a:endParaRPr lang="ja-JP" altLang="en-US" sz="2400" dirty="0">
              <a:solidFill>
                <a:srgbClr val="000000"/>
              </a:solidFill>
            </a:endParaRPr>
          </a:p>
        </p:txBody>
      </p:sp>
      <p:sp>
        <p:nvSpPr>
          <p:cNvPr id="96" name="テキスト ボックス 95"/>
          <p:cNvSpPr txBox="1"/>
          <p:nvPr/>
        </p:nvSpPr>
        <p:spPr>
          <a:xfrm>
            <a:off x="1184664" y="1534776"/>
            <a:ext cx="1388522" cy="707886"/>
          </a:xfrm>
          <a:prstGeom prst="rect">
            <a:avLst/>
          </a:prstGeom>
          <a:noFill/>
          <a:ln w="38100">
            <a:noFill/>
          </a:ln>
        </p:spPr>
        <p:txBody>
          <a:bodyPr wrap="none" rtlCol="0">
            <a:spAutoFit/>
          </a:bodyPr>
          <a:lstStyle/>
          <a:p>
            <a:r>
              <a:rPr lang="ja-JP" altLang="en-US" sz="2000" dirty="0" smtClean="0">
                <a:solidFill>
                  <a:srgbClr val="000000"/>
                </a:solidFill>
              </a:rPr>
              <a:t>レンタル料</a:t>
            </a:r>
            <a:endParaRPr lang="en-US" altLang="ja-JP" sz="2000" dirty="0" smtClean="0">
              <a:solidFill>
                <a:srgbClr val="000000"/>
              </a:solidFill>
            </a:endParaRPr>
          </a:p>
          <a:p>
            <a:r>
              <a:rPr lang="ja-JP" altLang="en-US" sz="2000" dirty="0" smtClean="0">
                <a:solidFill>
                  <a:srgbClr val="000000"/>
                </a:solidFill>
              </a:rPr>
              <a:t>配達データ</a:t>
            </a:r>
            <a:endParaRPr lang="en-US" altLang="ja-JP" sz="2000" dirty="0">
              <a:solidFill>
                <a:srgbClr val="000000"/>
              </a:solidFill>
            </a:endParaRPr>
          </a:p>
        </p:txBody>
      </p:sp>
      <p:sp>
        <p:nvSpPr>
          <p:cNvPr id="33" name="右矢印 32"/>
          <p:cNvSpPr/>
          <p:nvPr/>
        </p:nvSpPr>
        <p:spPr>
          <a:xfrm>
            <a:off x="2482133" y="3780852"/>
            <a:ext cx="4628315" cy="281409"/>
          </a:xfrm>
          <a:prstGeom prst="rightArrow">
            <a:avLst>
              <a:gd name="adj1" fmla="val 36886"/>
              <a:gd name="adj2" fmla="val 7294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右矢印 54"/>
          <p:cNvSpPr/>
          <p:nvPr/>
        </p:nvSpPr>
        <p:spPr>
          <a:xfrm rot="19424946">
            <a:off x="5252068" y="5214477"/>
            <a:ext cx="1975557" cy="330869"/>
          </a:xfrm>
          <a:prstGeom prst="rightArrow">
            <a:avLst>
              <a:gd name="adj1" fmla="val 36886"/>
              <a:gd name="adj2" fmla="val 72948"/>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右矢印 55"/>
          <p:cNvSpPr/>
          <p:nvPr/>
        </p:nvSpPr>
        <p:spPr>
          <a:xfrm rot="8597670">
            <a:off x="5394030" y="5456543"/>
            <a:ext cx="1975557" cy="330869"/>
          </a:xfrm>
          <a:prstGeom prst="rightArrow">
            <a:avLst>
              <a:gd name="adj1" fmla="val 36886"/>
              <a:gd name="adj2" fmla="val 7294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右矢印 56"/>
          <p:cNvSpPr/>
          <p:nvPr/>
        </p:nvSpPr>
        <p:spPr>
          <a:xfrm rot="12916375">
            <a:off x="1798883" y="5605198"/>
            <a:ext cx="1975557" cy="330869"/>
          </a:xfrm>
          <a:prstGeom prst="rightArrow">
            <a:avLst>
              <a:gd name="adj1" fmla="val 36886"/>
              <a:gd name="adj2" fmla="val 7294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rot="8632577">
            <a:off x="1745625" y="2419113"/>
            <a:ext cx="1975557" cy="330869"/>
          </a:xfrm>
          <a:prstGeom prst="rightArrow">
            <a:avLst>
              <a:gd name="adj1" fmla="val 36886"/>
              <a:gd name="adj2" fmla="val 72948"/>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右矢印 59"/>
          <p:cNvSpPr/>
          <p:nvPr/>
        </p:nvSpPr>
        <p:spPr>
          <a:xfrm rot="19474145">
            <a:off x="1599334" y="2139915"/>
            <a:ext cx="1975557" cy="330869"/>
          </a:xfrm>
          <a:prstGeom prst="rightArrow">
            <a:avLst>
              <a:gd name="adj1" fmla="val 36886"/>
              <a:gd name="adj2" fmla="val 72948"/>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右矢印 61"/>
          <p:cNvSpPr/>
          <p:nvPr/>
        </p:nvSpPr>
        <p:spPr>
          <a:xfrm rot="2157943">
            <a:off x="5630596" y="2209053"/>
            <a:ext cx="1975557" cy="330869"/>
          </a:xfrm>
          <a:prstGeom prst="rightArrow">
            <a:avLst>
              <a:gd name="adj1" fmla="val 36886"/>
              <a:gd name="adj2" fmla="val 72948"/>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正方形/長方形 65"/>
          <p:cNvSpPr/>
          <p:nvPr/>
        </p:nvSpPr>
        <p:spPr>
          <a:xfrm>
            <a:off x="6371257" y="5736091"/>
            <a:ext cx="965465" cy="403866"/>
          </a:xfrm>
          <a:prstGeom prst="rect">
            <a:avLst/>
          </a:prstGeom>
        </p:spPr>
        <p:txBody>
          <a:bodyPr wrap="square">
            <a:spAutoFit/>
          </a:bodyPr>
          <a:lstStyle/>
          <a:p>
            <a:pPr algn="ctr"/>
            <a:r>
              <a:rPr lang="ja-JP" altLang="en-US" sz="2000" dirty="0" smtClean="0">
                <a:solidFill>
                  <a:srgbClr val="000000"/>
                </a:solidFill>
              </a:rPr>
              <a:t>受取</a:t>
            </a:r>
            <a:endParaRPr lang="en-US" altLang="ja-JP" sz="2000" dirty="0" smtClean="0">
              <a:solidFill>
                <a:srgbClr val="000000"/>
              </a:solidFill>
            </a:endParaRPr>
          </a:p>
        </p:txBody>
      </p:sp>
      <p:grpSp>
        <p:nvGrpSpPr>
          <p:cNvPr id="11" name="グループ化 10"/>
          <p:cNvGrpSpPr/>
          <p:nvPr/>
        </p:nvGrpSpPr>
        <p:grpSpPr>
          <a:xfrm>
            <a:off x="6553200" y="1147106"/>
            <a:ext cx="2514731" cy="1152351"/>
            <a:chOff x="6553200" y="1052513"/>
            <a:chExt cx="2514731" cy="1152351"/>
          </a:xfrm>
        </p:grpSpPr>
        <p:sp>
          <p:nvSpPr>
            <p:cNvPr id="64" name="右矢印 63"/>
            <p:cNvSpPr/>
            <p:nvPr/>
          </p:nvSpPr>
          <p:spPr>
            <a:xfrm>
              <a:off x="6787107" y="1703157"/>
              <a:ext cx="735058" cy="314580"/>
            </a:xfrm>
            <a:prstGeom prst="rightArrow">
              <a:avLst>
                <a:gd name="adj1" fmla="val 36886"/>
                <a:gd name="adj2" fmla="val 7294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右矢印 64"/>
            <p:cNvSpPr/>
            <p:nvPr/>
          </p:nvSpPr>
          <p:spPr>
            <a:xfrm rot="41568">
              <a:off x="6789089" y="1255976"/>
              <a:ext cx="735058" cy="314580"/>
            </a:xfrm>
            <a:prstGeom prst="rightArrow">
              <a:avLst>
                <a:gd name="adj1" fmla="val 36886"/>
                <a:gd name="adj2" fmla="val 72948"/>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テキスト ボックス 1"/>
            <p:cNvSpPr txBox="1"/>
            <p:nvPr/>
          </p:nvSpPr>
          <p:spPr>
            <a:xfrm>
              <a:off x="7618999" y="1249521"/>
              <a:ext cx="1327579" cy="369332"/>
            </a:xfrm>
            <a:prstGeom prst="rect">
              <a:avLst/>
            </a:prstGeom>
            <a:noFill/>
          </p:spPr>
          <p:txBody>
            <a:bodyPr wrap="square" rtlCol="0">
              <a:spAutoFit/>
            </a:bodyPr>
            <a:lstStyle/>
            <a:p>
              <a:r>
                <a:rPr lang="ja-JP" altLang="en-US" dirty="0" smtClean="0">
                  <a:solidFill>
                    <a:prstClr val="black"/>
                  </a:solidFill>
                </a:rPr>
                <a:t>お金の動き</a:t>
              </a:r>
              <a:endParaRPr lang="ja-JP" altLang="en-US" dirty="0">
                <a:solidFill>
                  <a:prstClr val="black"/>
                </a:solidFill>
              </a:endParaRPr>
            </a:p>
          </p:txBody>
        </p:sp>
        <p:sp>
          <p:nvSpPr>
            <p:cNvPr id="37" name="テキスト ボックス 36"/>
            <p:cNvSpPr txBox="1"/>
            <p:nvPr/>
          </p:nvSpPr>
          <p:spPr>
            <a:xfrm>
              <a:off x="7618999" y="1665251"/>
              <a:ext cx="1327579" cy="369332"/>
            </a:xfrm>
            <a:prstGeom prst="rect">
              <a:avLst/>
            </a:prstGeom>
            <a:noFill/>
          </p:spPr>
          <p:txBody>
            <a:bodyPr wrap="square" rtlCol="0">
              <a:spAutoFit/>
            </a:bodyPr>
            <a:lstStyle/>
            <a:p>
              <a:r>
                <a:rPr lang="ja-JP" altLang="en-US" dirty="0" smtClean="0">
                  <a:solidFill>
                    <a:prstClr val="black"/>
                  </a:solidFill>
                </a:rPr>
                <a:t>配達の流れ</a:t>
              </a:r>
              <a:endParaRPr lang="ja-JP" altLang="en-US" dirty="0">
                <a:solidFill>
                  <a:prstClr val="black"/>
                </a:solidFill>
              </a:endParaRPr>
            </a:p>
          </p:txBody>
        </p:sp>
        <p:sp>
          <p:nvSpPr>
            <p:cNvPr id="10" name="角丸四角形 9"/>
            <p:cNvSpPr/>
            <p:nvPr/>
          </p:nvSpPr>
          <p:spPr>
            <a:xfrm>
              <a:off x="6553200" y="1052513"/>
              <a:ext cx="2514731" cy="1152351"/>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2" name="角丸四角形 11"/>
          <p:cNvSpPr/>
          <p:nvPr/>
        </p:nvSpPr>
        <p:spPr>
          <a:xfrm>
            <a:off x="1130024" y="1542548"/>
            <a:ext cx="1382485" cy="689630"/>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3" name="グループ化 12"/>
          <p:cNvGrpSpPr/>
          <p:nvPr/>
        </p:nvGrpSpPr>
        <p:grpSpPr>
          <a:xfrm>
            <a:off x="5231771" y="2437803"/>
            <a:ext cx="1584176" cy="707886"/>
            <a:chOff x="5219788" y="2500002"/>
            <a:chExt cx="1584176" cy="707886"/>
          </a:xfrm>
        </p:grpSpPr>
        <p:sp>
          <p:nvSpPr>
            <p:cNvPr id="3" name="正方形/長方形 2"/>
            <p:cNvSpPr/>
            <p:nvPr/>
          </p:nvSpPr>
          <p:spPr>
            <a:xfrm>
              <a:off x="5219788" y="2500002"/>
              <a:ext cx="1584176" cy="707886"/>
            </a:xfrm>
            <a:prstGeom prst="rect">
              <a:avLst/>
            </a:prstGeom>
          </p:spPr>
          <p:txBody>
            <a:bodyPr wrap="square">
              <a:spAutoFit/>
            </a:bodyPr>
            <a:lstStyle/>
            <a:p>
              <a:pPr algn="ctr"/>
              <a:r>
                <a:rPr lang="ja-JP" altLang="en-US" sz="2000" dirty="0" smtClean="0">
                  <a:solidFill>
                    <a:srgbClr val="000000"/>
                  </a:solidFill>
                </a:rPr>
                <a:t>設置費</a:t>
              </a:r>
              <a:endParaRPr lang="en-US" altLang="ja-JP" sz="2000" dirty="0">
                <a:solidFill>
                  <a:srgbClr val="000000"/>
                </a:solidFill>
              </a:endParaRPr>
            </a:p>
            <a:p>
              <a:pPr algn="ctr"/>
              <a:r>
                <a:rPr lang="ja-JP" altLang="en-US" sz="2000" dirty="0" smtClean="0">
                  <a:solidFill>
                    <a:srgbClr val="000000"/>
                  </a:solidFill>
                </a:rPr>
                <a:t>管理費</a:t>
              </a:r>
            </a:p>
          </p:txBody>
        </p:sp>
        <p:sp>
          <p:nvSpPr>
            <p:cNvPr id="41" name="角丸四角形 40"/>
            <p:cNvSpPr/>
            <p:nvPr/>
          </p:nvSpPr>
          <p:spPr>
            <a:xfrm>
              <a:off x="5491007" y="2511817"/>
              <a:ext cx="1062193" cy="689630"/>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 name="グループ化 13"/>
          <p:cNvGrpSpPr/>
          <p:nvPr/>
        </p:nvGrpSpPr>
        <p:grpSpPr>
          <a:xfrm>
            <a:off x="5216496" y="4534170"/>
            <a:ext cx="1161760" cy="715236"/>
            <a:chOff x="5291679" y="4671818"/>
            <a:chExt cx="1161760" cy="715236"/>
          </a:xfrm>
        </p:grpSpPr>
        <p:sp>
          <p:nvSpPr>
            <p:cNvPr id="81" name="正方形/長方形 80"/>
            <p:cNvSpPr/>
            <p:nvPr/>
          </p:nvSpPr>
          <p:spPr>
            <a:xfrm>
              <a:off x="5291679" y="4671818"/>
              <a:ext cx="1161760" cy="707886"/>
            </a:xfrm>
            <a:prstGeom prst="rect">
              <a:avLst/>
            </a:prstGeom>
          </p:spPr>
          <p:txBody>
            <a:bodyPr wrap="square">
              <a:spAutoFit/>
            </a:bodyPr>
            <a:lstStyle/>
            <a:p>
              <a:pPr algn="ctr"/>
              <a:r>
                <a:rPr lang="ja-JP" altLang="en-US" sz="2000" dirty="0" smtClean="0">
                  <a:solidFill>
                    <a:srgbClr val="000000"/>
                  </a:solidFill>
                </a:rPr>
                <a:t>無料で利用</a:t>
              </a:r>
            </a:p>
          </p:txBody>
        </p:sp>
        <p:sp>
          <p:nvSpPr>
            <p:cNvPr id="43" name="角丸四角形 42"/>
            <p:cNvSpPr/>
            <p:nvPr/>
          </p:nvSpPr>
          <p:spPr>
            <a:xfrm>
              <a:off x="5388952" y="4697424"/>
              <a:ext cx="982306" cy="689630"/>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5" name="角丸四角形 14"/>
          <p:cNvSpPr/>
          <p:nvPr/>
        </p:nvSpPr>
        <p:spPr>
          <a:xfrm>
            <a:off x="1449643" y="5779114"/>
            <a:ext cx="1137469" cy="707886"/>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角丸四角形 45"/>
          <p:cNvSpPr/>
          <p:nvPr/>
        </p:nvSpPr>
        <p:spPr>
          <a:xfrm>
            <a:off x="6403103" y="5724249"/>
            <a:ext cx="901563" cy="446889"/>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7" name="グループ化 16"/>
          <p:cNvGrpSpPr/>
          <p:nvPr/>
        </p:nvGrpSpPr>
        <p:grpSpPr>
          <a:xfrm>
            <a:off x="4235844" y="3652596"/>
            <a:ext cx="931057" cy="569598"/>
            <a:chOff x="4235844" y="3652596"/>
            <a:chExt cx="931057" cy="569598"/>
          </a:xfrm>
        </p:grpSpPr>
        <p:sp>
          <p:nvSpPr>
            <p:cNvPr id="97" name="テキスト ボックス 96"/>
            <p:cNvSpPr txBox="1"/>
            <p:nvPr/>
          </p:nvSpPr>
          <p:spPr>
            <a:xfrm>
              <a:off x="4235844" y="3652596"/>
              <a:ext cx="931057" cy="523220"/>
            </a:xfrm>
            <a:prstGeom prst="rect">
              <a:avLst/>
            </a:prstGeom>
            <a:solidFill>
              <a:schemeClr val="bg1"/>
            </a:solidFill>
            <a:ln w="38100">
              <a:noFill/>
            </a:ln>
          </p:spPr>
          <p:txBody>
            <a:bodyPr wrap="square" rtlCol="0">
              <a:spAutoFit/>
            </a:bodyPr>
            <a:lstStyle/>
            <a:p>
              <a:pPr algn="ctr"/>
              <a:r>
                <a:rPr lang="ja-JP" altLang="en-US" sz="2800" dirty="0" smtClean="0">
                  <a:solidFill>
                    <a:srgbClr val="000000"/>
                  </a:solidFill>
                </a:rPr>
                <a:t>配達</a:t>
              </a:r>
              <a:endParaRPr lang="en-US" altLang="ja-JP" sz="2800" dirty="0">
                <a:solidFill>
                  <a:srgbClr val="000000"/>
                </a:solidFill>
              </a:endParaRPr>
            </a:p>
          </p:txBody>
        </p:sp>
        <p:sp>
          <p:nvSpPr>
            <p:cNvPr id="47" name="角丸四角形 46"/>
            <p:cNvSpPr/>
            <p:nvPr/>
          </p:nvSpPr>
          <p:spPr>
            <a:xfrm>
              <a:off x="4235844" y="3659946"/>
              <a:ext cx="931057" cy="562248"/>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6" name="角丸四角形 15"/>
          <p:cNvSpPr/>
          <p:nvPr/>
        </p:nvSpPr>
        <p:spPr>
          <a:xfrm>
            <a:off x="2785024" y="2689842"/>
            <a:ext cx="1053494" cy="690627"/>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円/楕円 17"/>
          <p:cNvSpPr/>
          <p:nvPr/>
        </p:nvSpPr>
        <p:spPr>
          <a:xfrm>
            <a:off x="842794" y="1059863"/>
            <a:ext cx="3624284" cy="2767189"/>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2890850" y="2528806"/>
            <a:ext cx="3624284" cy="2767189"/>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4681657" y="984985"/>
            <a:ext cx="3624284" cy="2767189"/>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122870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51" grpId="0" animBg="1"/>
      <p:bldP spid="51" grpId="1" animBg="1"/>
      <p:bldP spid="5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46013" y="64009"/>
            <a:ext cx="8229600" cy="922337"/>
          </a:xfrm>
        </p:spPr>
        <p:txBody>
          <a:bodyPr/>
          <a:lstStyle/>
          <a:p>
            <a:pPr lvl="0"/>
            <a:r>
              <a:rPr lang="ja-JP" altLang="en-US" sz="2000" dirty="0">
                <a:solidFill>
                  <a:srgbClr val="FFFFFF"/>
                </a:solidFill>
              </a:rPr>
              <a:t>インタビュー結果　</a:t>
            </a:r>
            <a:r>
              <a:rPr lang="en-US" altLang="ja-JP" sz="2000" dirty="0" err="1">
                <a:solidFill>
                  <a:srgbClr val="FFFFFF"/>
                </a:solidFill>
              </a:rPr>
              <a:t>Packcity</a:t>
            </a:r>
            <a:r>
              <a:rPr lang="en-US" altLang="ja-JP" sz="2000" dirty="0">
                <a:solidFill>
                  <a:srgbClr val="FFFFFF"/>
                </a:solidFill>
              </a:rPr>
              <a:t> </a:t>
            </a:r>
            <a:r>
              <a:rPr lang="en-US" altLang="ja-JP" sz="2000" dirty="0" smtClean="0">
                <a:solidFill>
                  <a:srgbClr val="FFFFFF"/>
                </a:solidFill>
              </a:rPr>
              <a:t>Japan</a:t>
            </a:r>
            <a:r>
              <a:rPr lang="en-US" altLang="ja-JP" dirty="0" smtClean="0">
                <a:solidFill>
                  <a:srgbClr val="FFFFFF"/>
                </a:solidFill>
              </a:rPr>
              <a:t/>
            </a:r>
            <a:br>
              <a:rPr lang="en-US" altLang="ja-JP" dirty="0" smtClean="0">
                <a:solidFill>
                  <a:srgbClr val="FFFFFF"/>
                </a:solidFill>
              </a:rPr>
            </a:br>
            <a:r>
              <a:rPr lang="ja-JP" altLang="en-US" dirty="0">
                <a:solidFill>
                  <a:srgbClr val="FFFFFF"/>
                </a:solidFill>
              </a:rPr>
              <a:t>宅配</a:t>
            </a:r>
            <a:r>
              <a:rPr lang="ja-JP" altLang="en-US" kern="1200" dirty="0" smtClean="0">
                <a:solidFill>
                  <a:schemeClr val="bg1"/>
                </a:solidFill>
                <a:latin typeface="Arial" panose="020B0604020202020204" pitchFamily="34" charset="0"/>
                <a:ea typeface="ＭＳ Ｐゴシック" panose="020B0600070205080204" pitchFamily="50" charset="-128"/>
                <a:cs typeface="+mn-cs"/>
              </a:rPr>
              <a:t>ロッカー</a:t>
            </a:r>
            <a:r>
              <a:rPr lang="ja-JP" altLang="en-US" kern="1200" dirty="0">
                <a:solidFill>
                  <a:schemeClr val="bg1"/>
                </a:solidFill>
                <a:latin typeface="Arial" panose="020B0604020202020204" pitchFamily="34" charset="0"/>
                <a:ea typeface="ＭＳ Ｐゴシック" panose="020B0600070205080204" pitchFamily="50" charset="-128"/>
                <a:cs typeface="+mn-cs"/>
              </a:rPr>
              <a:t>の</a:t>
            </a:r>
            <a:r>
              <a:rPr lang="ja-JP" altLang="en-US" kern="1200" dirty="0" smtClean="0">
                <a:solidFill>
                  <a:schemeClr val="bg1"/>
                </a:solidFill>
                <a:latin typeface="Arial" panose="020B0604020202020204" pitchFamily="34" charset="0"/>
                <a:ea typeface="ＭＳ Ｐゴシック" panose="020B0600070205080204" pitchFamily="50" charset="-128"/>
                <a:cs typeface="+mn-cs"/>
              </a:rPr>
              <a:t>現状</a:t>
            </a:r>
            <a:endParaRPr lang="ja-JP" altLang="en-US" sz="5400" dirty="0">
              <a:solidFill>
                <a:schemeClr val="bg1"/>
              </a:solidFill>
            </a:endParaRP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58</a:t>
            </a:fld>
            <a:endParaRPr lang="en-US" altLang="ja-JP" dirty="0"/>
          </a:p>
        </p:txBody>
      </p:sp>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18" y="4915578"/>
            <a:ext cx="2627369" cy="1891351"/>
          </a:xfrm>
          <a:prstGeom prst="ellipse">
            <a:avLst/>
          </a:prstGeom>
          <a:ln>
            <a:noFill/>
          </a:ln>
          <a:effectLst>
            <a:softEdge rad="112500"/>
          </a:effectLst>
        </p:spPr>
      </p:pic>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6196" y="4918050"/>
            <a:ext cx="2049141" cy="1886406"/>
          </a:xfrm>
          <a:prstGeom prst="ellipse">
            <a:avLst/>
          </a:prstGeom>
          <a:ln>
            <a:noFill/>
          </a:ln>
          <a:effectLst>
            <a:softEdge rad="112500"/>
          </a:effectLst>
        </p:spPr>
      </p:pic>
      <p:grpSp>
        <p:nvGrpSpPr>
          <p:cNvPr id="10" name="グループ化 9"/>
          <p:cNvGrpSpPr/>
          <p:nvPr/>
        </p:nvGrpSpPr>
        <p:grpSpPr>
          <a:xfrm>
            <a:off x="4063924" y="2267276"/>
            <a:ext cx="4852179" cy="2012687"/>
            <a:chOff x="4063924" y="2267276"/>
            <a:chExt cx="4852179" cy="2012687"/>
          </a:xfrm>
        </p:grpSpPr>
        <p:sp>
          <p:nvSpPr>
            <p:cNvPr id="37" name="角丸四角形 30">
              <a:extLst>
                <a:ext uri="{FF2B5EF4-FFF2-40B4-BE49-F238E27FC236}">
                  <a16:creationId xmlns:a16="http://schemas.microsoft.com/office/drawing/2014/main" xmlns="" id="{78B11A5E-2667-429A-8A8E-8A12B195D975}"/>
                </a:ext>
              </a:extLst>
            </p:cNvPr>
            <p:cNvSpPr/>
            <p:nvPr/>
          </p:nvSpPr>
          <p:spPr>
            <a:xfrm>
              <a:off x="5220072" y="2267276"/>
              <a:ext cx="3696031" cy="2012687"/>
            </a:xfrm>
            <a:prstGeom prst="round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sz="4000" dirty="0">
                <a:solidFill>
                  <a:srgbClr val="000000"/>
                </a:solidFill>
              </a:endParaRPr>
            </a:p>
          </p:txBody>
        </p:sp>
        <p:sp>
          <p:nvSpPr>
            <p:cNvPr id="29" name="テキスト ボックス 28"/>
            <p:cNvSpPr txBox="1"/>
            <p:nvPr/>
          </p:nvSpPr>
          <p:spPr>
            <a:xfrm>
              <a:off x="5659208" y="2553791"/>
              <a:ext cx="2981178" cy="646331"/>
            </a:xfrm>
            <a:prstGeom prst="rect">
              <a:avLst/>
            </a:prstGeom>
            <a:solidFill>
              <a:schemeClr val="bg1"/>
            </a:solidFill>
            <a:ln>
              <a:solidFill>
                <a:srgbClr val="99CC00"/>
              </a:solidFill>
            </a:ln>
          </p:spPr>
          <p:txBody>
            <a:bodyPr wrap="square" rtlCol="0">
              <a:spAutoFit/>
            </a:bodyPr>
            <a:lstStyle/>
            <a:p>
              <a:pPr algn="ctr"/>
              <a:r>
                <a:rPr lang="en-US" altLang="ja-JP" sz="3600" dirty="0">
                  <a:solidFill>
                    <a:srgbClr val="000000"/>
                  </a:solidFill>
                </a:rPr>
                <a:t>2020</a:t>
              </a:r>
              <a:r>
                <a:rPr lang="ja-JP" altLang="en-US" sz="3600" dirty="0">
                  <a:solidFill>
                    <a:srgbClr val="000000"/>
                  </a:solidFill>
                </a:rPr>
                <a:t>年</a:t>
              </a:r>
              <a:r>
                <a:rPr lang="ja-JP" altLang="en-US" sz="3000" dirty="0">
                  <a:solidFill>
                    <a:srgbClr val="000000"/>
                  </a:solidFill>
                </a:rPr>
                <a:t>までに</a:t>
              </a:r>
            </a:p>
          </p:txBody>
        </p:sp>
        <p:sp>
          <p:nvSpPr>
            <p:cNvPr id="33" name="右矢印 32"/>
            <p:cNvSpPr/>
            <p:nvPr/>
          </p:nvSpPr>
          <p:spPr>
            <a:xfrm>
              <a:off x="4063924" y="3457489"/>
              <a:ext cx="1016151" cy="554640"/>
            </a:xfrm>
            <a:prstGeom prst="rightArrow">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grpSp>
      <p:grpSp>
        <p:nvGrpSpPr>
          <p:cNvPr id="4" name="グループ化 3">
            <a:extLst>
              <a:ext uri="{FF2B5EF4-FFF2-40B4-BE49-F238E27FC236}">
                <a16:creationId xmlns:a16="http://schemas.microsoft.com/office/drawing/2014/main" xmlns="" id="{AD3DC5BC-50F2-4C0B-9451-93755585231C}"/>
              </a:ext>
            </a:extLst>
          </p:cNvPr>
          <p:cNvGrpSpPr/>
          <p:nvPr/>
        </p:nvGrpSpPr>
        <p:grpSpPr>
          <a:xfrm>
            <a:off x="354188" y="2267277"/>
            <a:ext cx="3465155" cy="2012686"/>
            <a:chOff x="-567566" y="2018299"/>
            <a:chExt cx="3460504" cy="2012686"/>
          </a:xfrm>
        </p:grpSpPr>
        <p:sp>
          <p:nvSpPr>
            <p:cNvPr id="31" name="角丸四角形 30"/>
            <p:cNvSpPr/>
            <p:nvPr/>
          </p:nvSpPr>
          <p:spPr>
            <a:xfrm>
              <a:off x="-567566" y="2018299"/>
              <a:ext cx="3460504" cy="2012686"/>
            </a:xfrm>
            <a:prstGeom prst="round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sz="4000" dirty="0">
                <a:solidFill>
                  <a:srgbClr val="000000"/>
                </a:solidFill>
              </a:endParaRPr>
            </a:p>
          </p:txBody>
        </p:sp>
        <p:sp>
          <p:nvSpPr>
            <p:cNvPr id="32" name="テキスト ボックス 31"/>
            <p:cNvSpPr txBox="1"/>
            <p:nvPr/>
          </p:nvSpPr>
          <p:spPr>
            <a:xfrm>
              <a:off x="-470274" y="2270109"/>
              <a:ext cx="3276879" cy="646331"/>
            </a:xfrm>
            <a:prstGeom prst="rect">
              <a:avLst/>
            </a:prstGeom>
            <a:solidFill>
              <a:schemeClr val="bg1"/>
            </a:solidFill>
            <a:ln>
              <a:solidFill>
                <a:srgbClr val="99CC00"/>
              </a:solidFill>
            </a:ln>
          </p:spPr>
          <p:txBody>
            <a:bodyPr wrap="square" rtlCol="0">
              <a:spAutoFit/>
            </a:bodyPr>
            <a:lstStyle/>
            <a:p>
              <a:pPr algn="ctr"/>
              <a:r>
                <a:rPr lang="en-US" altLang="ja-JP" sz="3000" dirty="0">
                  <a:solidFill>
                    <a:srgbClr val="000000"/>
                  </a:solidFill>
                  <a:latin typeface="ＭＳ Ｐゴシック"/>
                  <a:ea typeface="ＭＳ Ｐゴシック"/>
                </a:rPr>
                <a:t>2016</a:t>
              </a:r>
              <a:r>
                <a:rPr lang="ja-JP" altLang="en-US" sz="3000" dirty="0">
                  <a:solidFill>
                    <a:srgbClr val="000000"/>
                  </a:solidFill>
                  <a:latin typeface="ＭＳ Ｐゴシック"/>
                  <a:ea typeface="ＭＳ Ｐゴシック"/>
                </a:rPr>
                <a:t>年</a:t>
              </a:r>
              <a:r>
                <a:rPr lang="en-US" altLang="ja-JP" sz="3000" dirty="0">
                  <a:solidFill>
                    <a:srgbClr val="000000"/>
                  </a:solidFill>
                  <a:latin typeface="ＭＳ Ｐゴシック"/>
                  <a:ea typeface="ＭＳ Ｐゴシック"/>
                </a:rPr>
                <a:t>7</a:t>
              </a:r>
              <a:r>
                <a:rPr lang="ja-JP" altLang="en-US" sz="3000" dirty="0">
                  <a:solidFill>
                    <a:srgbClr val="000000"/>
                  </a:solidFill>
                  <a:latin typeface="ＭＳ Ｐゴシック"/>
                  <a:ea typeface="ＭＳ Ｐゴシック"/>
                </a:rPr>
                <a:t>月～</a:t>
              </a:r>
              <a:r>
                <a:rPr lang="ja-JP" altLang="en-US" sz="3600" dirty="0">
                  <a:solidFill>
                    <a:srgbClr val="000000"/>
                  </a:solidFill>
                  <a:latin typeface="ＭＳ Ｐゴシック"/>
                  <a:ea typeface="ＭＳ Ｐゴシック"/>
                </a:rPr>
                <a:t>現在</a:t>
              </a:r>
            </a:p>
          </p:txBody>
        </p:sp>
        <p:sp>
          <p:nvSpPr>
            <p:cNvPr id="2" name="テキスト ボックス 1">
              <a:extLst>
                <a:ext uri="{FF2B5EF4-FFF2-40B4-BE49-F238E27FC236}">
                  <a16:creationId xmlns:a16="http://schemas.microsoft.com/office/drawing/2014/main" xmlns="" id="{D693AFED-2DB0-4E72-BB81-A1B9130A11AA}"/>
                </a:ext>
              </a:extLst>
            </p:cNvPr>
            <p:cNvSpPr txBox="1"/>
            <p:nvPr/>
          </p:nvSpPr>
          <p:spPr>
            <a:xfrm>
              <a:off x="223967" y="3097031"/>
              <a:ext cx="1877437" cy="646331"/>
            </a:xfrm>
            <a:prstGeom prst="rect">
              <a:avLst/>
            </a:prstGeom>
            <a:noFill/>
          </p:spPr>
          <p:txBody>
            <a:bodyPr wrap="none" rtlCol="0">
              <a:spAutoFit/>
            </a:bodyPr>
            <a:lstStyle/>
            <a:p>
              <a:r>
                <a:rPr lang="en-US" altLang="ja-JP" sz="3600" b="1" dirty="0">
                  <a:solidFill>
                    <a:srgbClr val="FFFFFF"/>
                  </a:solidFill>
                </a:rPr>
                <a:t>400</a:t>
              </a:r>
              <a:r>
                <a:rPr lang="ja-JP" altLang="en-US" sz="3600" b="1" dirty="0">
                  <a:solidFill>
                    <a:srgbClr val="FFFFFF"/>
                  </a:solidFill>
                </a:rPr>
                <a:t>か所</a:t>
              </a:r>
            </a:p>
          </p:txBody>
        </p:sp>
      </p:grpSp>
      <p:sp>
        <p:nvSpPr>
          <p:cNvPr id="5" name="テキスト ボックス 4">
            <a:extLst>
              <a:ext uri="{FF2B5EF4-FFF2-40B4-BE49-F238E27FC236}">
                <a16:creationId xmlns:a16="http://schemas.microsoft.com/office/drawing/2014/main" xmlns="" id="{8257ED2F-3440-42E7-B110-13652921A008}"/>
              </a:ext>
            </a:extLst>
          </p:cNvPr>
          <p:cNvSpPr txBox="1"/>
          <p:nvPr/>
        </p:nvSpPr>
        <p:spPr>
          <a:xfrm>
            <a:off x="5342250" y="3212530"/>
            <a:ext cx="3615093" cy="830997"/>
          </a:xfrm>
          <a:prstGeom prst="rect">
            <a:avLst/>
          </a:prstGeom>
          <a:noFill/>
        </p:spPr>
        <p:txBody>
          <a:bodyPr wrap="none" rtlCol="0">
            <a:spAutoFit/>
          </a:bodyPr>
          <a:lstStyle/>
          <a:p>
            <a:pPr algn="ctr"/>
            <a:r>
              <a:rPr lang="en-US" altLang="ja-JP" sz="4800" b="1" dirty="0" smtClean="0">
                <a:solidFill>
                  <a:srgbClr val="FFFFFF"/>
                </a:solidFill>
              </a:rPr>
              <a:t>5000</a:t>
            </a:r>
            <a:r>
              <a:rPr lang="ja-JP" altLang="en-US" sz="4800" b="1" dirty="0" smtClean="0">
                <a:solidFill>
                  <a:srgbClr val="FFFFFF"/>
                </a:solidFill>
              </a:rPr>
              <a:t>か所</a:t>
            </a:r>
            <a:r>
              <a:rPr lang="ja-JP" altLang="en-US" sz="3200" dirty="0" smtClean="0">
                <a:solidFill>
                  <a:srgbClr val="FFFFFF"/>
                </a:solidFill>
              </a:rPr>
              <a:t>目標</a:t>
            </a:r>
            <a:endParaRPr lang="ja-JP" altLang="en-US" sz="3200" dirty="0">
              <a:solidFill>
                <a:srgbClr val="FFFFFF"/>
              </a:solidFill>
            </a:endParaRPr>
          </a:p>
        </p:txBody>
      </p:sp>
      <p:sp>
        <p:nvSpPr>
          <p:cNvPr id="6" name="楕円 5">
            <a:extLst>
              <a:ext uri="{FF2B5EF4-FFF2-40B4-BE49-F238E27FC236}">
                <a16:creationId xmlns:a16="http://schemas.microsoft.com/office/drawing/2014/main" xmlns="" id="{1526DDD5-693D-4E95-898D-0282CFDD5C5E}"/>
              </a:ext>
            </a:extLst>
          </p:cNvPr>
          <p:cNvSpPr/>
          <p:nvPr/>
        </p:nvSpPr>
        <p:spPr>
          <a:xfrm>
            <a:off x="5943122" y="4693247"/>
            <a:ext cx="2992430" cy="1416755"/>
          </a:xfrm>
          <a:prstGeom prst="ellipse">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000000"/>
                </a:solidFill>
              </a:rPr>
              <a:t>今後は</a:t>
            </a:r>
            <a:endParaRPr lang="en-US" altLang="ja-JP" sz="3200" dirty="0">
              <a:solidFill>
                <a:srgbClr val="000000"/>
              </a:solidFill>
            </a:endParaRPr>
          </a:p>
          <a:p>
            <a:pPr algn="ctr"/>
            <a:r>
              <a:rPr lang="ja-JP" altLang="en-US" sz="3200" dirty="0">
                <a:solidFill>
                  <a:srgbClr val="000000"/>
                </a:solidFill>
              </a:rPr>
              <a:t>地方にも！</a:t>
            </a:r>
          </a:p>
        </p:txBody>
      </p:sp>
      <p:grpSp>
        <p:nvGrpSpPr>
          <p:cNvPr id="3" name="グループ化 2"/>
          <p:cNvGrpSpPr/>
          <p:nvPr/>
        </p:nvGrpSpPr>
        <p:grpSpPr>
          <a:xfrm>
            <a:off x="3292230" y="1114477"/>
            <a:ext cx="2647922" cy="1519668"/>
            <a:chOff x="3292230" y="1114477"/>
            <a:chExt cx="2647922" cy="1519668"/>
          </a:xfrm>
        </p:grpSpPr>
        <p:sp>
          <p:nvSpPr>
            <p:cNvPr id="7" name="吹き出し: 円形 6">
              <a:extLst>
                <a:ext uri="{FF2B5EF4-FFF2-40B4-BE49-F238E27FC236}">
                  <a16:creationId xmlns:a16="http://schemas.microsoft.com/office/drawing/2014/main" xmlns="" id="{3BA0ACA1-63C8-4A5A-B988-D243FF432177}"/>
                </a:ext>
              </a:extLst>
            </p:cNvPr>
            <p:cNvSpPr/>
            <p:nvPr/>
          </p:nvSpPr>
          <p:spPr>
            <a:xfrm>
              <a:off x="3292230" y="1114477"/>
              <a:ext cx="2647922" cy="1519668"/>
            </a:xfrm>
            <a:prstGeom prst="wedgeEllipseCallout">
              <a:avLst>
                <a:gd name="adj1" fmla="val -38496"/>
                <a:gd name="adj2" fmla="val 58841"/>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b="1" dirty="0">
                <a:solidFill>
                  <a:srgbClr val="000000"/>
                </a:solidFill>
              </a:endParaRPr>
            </a:p>
          </p:txBody>
        </p:sp>
        <p:sp>
          <p:nvSpPr>
            <p:cNvPr id="8" name="テキスト ボックス 7">
              <a:extLst>
                <a:ext uri="{FF2B5EF4-FFF2-40B4-BE49-F238E27FC236}">
                  <a16:creationId xmlns:a16="http://schemas.microsoft.com/office/drawing/2014/main" xmlns="" id="{5E6B565C-4C47-4405-AC8C-3781A552FE51}"/>
                </a:ext>
              </a:extLst>
            </p:cNvPr>
            <p:cNvSpPr txBox="1"/>
            <p:nvPr/>
          </p:nvSpPr>
          <p:spPr>
            <a:xfrm>
              <a:off x="3600004" y="1368516"/>
              <a:ext cx="2085827" cy="1077218"/>
            </a:xfrm>
            <a:prstGeom prst="rect">
              <a:avLst/>
            </a:prstGeom>
            <a:noFill/>
          </p:spPr>
          <p:txBody>
            <a:bodyPr wrap="none" rtlCol="0">
              <a:spAutoFit/>
            </a:bodyPr>
            <a:lstStyle/>
            <a:p>
              <a:pPr algn="ctr"/>
              <a:r>
                <a:rPr lang="ja-JP" altLang="en-US" sz="2800" dirty="0">
                  <a:solidFill>
                    <a:srgbClr val="FFFFFF"/>
                  </a:solidFill>
                </a:rPr>
                <a:t>リピーター率</a:t>
              </a:r>
              <a:endParaRPr lang="en-US" altLang="ja-JP" sz="2800" dirty="0">
                <a:solidFill>
                  <a:srgbClr val="FFFFFF"/>
                </a:solidFill>
              </a:endParaRPr>
            </a:p>
            <a:p>
              <a:pPr algn="ctr"/>
              <a:r>
                <a:rPr lang="ja-JP" altLang="en-US" sz="3600" b="1" dirty="0">
                  <a:solidFill>
                    <a:srgbClr val="FFFFFF"/>
                  </a:solidFill>
                </a:rPr>
                <a:t>約</a:t>
              </a:r>
              <a:r>
                <a:rPr lang="en-US" altLang="ja-JP" sz="3600" b="1" dirty="0">
                  <a:solidFill>
                    <a:srgbClr val="FFFFFF"/>
                  </a:solidFill>
                </a:rPr>
                <a:t>50</a:t>
              </a:r>
              <a:r>
                <a:rPr lang="ja-JP" altLang="en-US" sz="3600" b="1" dirty="0">
                  <a:solidFill>
                    <a:srgbClr val="FFFFFF"/>
                  </a:solidFill>
                </a:rPr>
                <a:t>％</a:t>
              </a:r>
            </a:p>
          </p:txBody>
        </p:sp>
      </p:grpSp>
      <p:sp>
        <p:nvSpPr>
          <p:cNvPr id="27" name="角丸四角形 26"/>
          <p:cNvSpPr/>
          <p:nvPr/>
        </p:nvSpPr>
        <p:spPr>
          <a:xfrm>
            <a:off x="3255814" y="4879473"/>
            <a:ext cx="1555294" cy="522152"/>
          </a:xfrm>
          <a:prstGeom prst="roundRect">
            <a:avLst/>
          </a:prstGeom>
          <a:solidFill>
            <a:schemeClr val="bg1"/>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0000"/>
                </a:solidFill>
              </a:rPr>
              <a:t>コンビニ</a:t>
            </a:r>
          </a:p>
        </p:txBody>
      </p:sp>
      <p:sp>
        <p:nvSpPr>
          <p:cNvPr id="22" name="角丸四角形 21"/>
          <p:cNvSpPr/>
          <p:nvPr/>
        </p:nvSpPr>
        <p:spPr>
          <a:xfrm>
            <a:off x="355191" y="4926851"/>
            <a:ext cx="658204" cy="503746"/>
          </a:xfrm>
          <a:prstGeom prst="roundRect">
            <a:avLst/>
          </a:prstGeom>
          <a:solidFill>
            <a:schemeClr val="bg1"/>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0000"/>
                </a:solidFill>
              </a:rPr>
              <a:t>駅</a:t>
            </a:r>
            <a:endParaRPr lang="ja-JP" altLang="en-US" sz="3600" dirty="0">
              <a:solidFill>
                <a:srgbClr val="000000"/>
              </a:solidFill>
            </a:endParaRPr>
          </a:p>
        </p:txBody>
      </p:sp>
      <p:sp>
        <p:nvSpPr>
          <p:cNvPr id="9" name="テキスト ボックス 8"/>
          <p:cNvSpPr txBox="1"/>
          <p:nvPr/>
        </p:nvSpPr>
        <p:spPr>
          <a:xfrm>
            <a:off x="84033" y="6567586"/>
            <a:ext cx="2674130" cy="307777"/>
          </a:xfrm>
          <a:prstGeom prst="rect">
            <a:avLst/>
          </a:prstGeom>
          <a:noFill/>
        </p:spPr>
        <p:txBody>
          <a:bodyPr wrap="none" rtlCol="0">
            <a:spAutoFit/>
          </a:bodyPr>
          <a:lstStyle/>
          <a:p>
            <a:r>
              <a:rPr lang="ja-JP" altLang="en-US" sz="1400" dirty="0" smtClean="0"/>
              <a:t>出典：</a:t>
            </a:r>
            <a:r>
              <a:rPr kumimoji="1" lang="en-US" altLang="ja-JP" sz="1400" dirty="0" err="1" smtClean="0"/>
              <a:t>Packcity</a:t>
            </a:r>
            <a:r>
              <a:rPr kumimoji="1" lang="en-US" altLang="ja-JP" sz="1400" dirty="0" smtClean="0"/>
              <a:t> Japan Facebook</a:t>
            </a:r>
            <a:endParaRPr kumimoji="1" lang="ja-JP" altLang="en-US" sz="1400" dirty="0"/>
          </a:p>
        </p:txBody>
      </p:sp>
    </p:spTree>
    <p:extLst>
      <p:ext uri="{BB962C8B-B14F-4D97-AF65-F5344CB8AC3E}">
        <p14:creationId xmlns:p14="http://schemas.microsoft.com/office/powerpoint/2010/main" val="148854752"/>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2"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xmlns="" id="{9FF3092C-E793-4E0B-8FE6-5580BE303D2C}"/>
              </a:ext>
            </a:extLst>
          </p:cNvPr>
          <p:cNvSpPr/>
          <p:nvPr/>
        </p:nvSpPr>
        <p:spPr>
          <a:xfrm>
            <a:off x="180885" y="1194976"/>
            <a:ext cx="5887771" cy="254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228600" y="130176"/>
            <a:ext cx="8686800" cy="922337"/>
          </a:xfrm>
        </p:spPr>
        <p:txBody>
          <a:bodyPr/>
          <a:lstStyle/>
          <a:p>
            <a:pPr eaLnBrk="1" hangingPunct="1">
              <a:tabLst>
                <a:tab pos="7440613" algn="l"/>
              </a:tabLst>
            </a:pPr>
            <a:r>
              <a:rPr lang="ja-JP" altLang="en-US" sz="2000" kern="0" dirty="0">
                <a:solidFill>
                  <a:srgbClr val="FFFFFF"/>
                </a:solidFill>
                <a:latin typeface="Arial"/>
                <a:ea typeface="ＭＳ Ｐゴシック"/>
              </a:rPr>
              <a:t>インタビュー結果　</a:t>
            </a:r>
            <a:r>
              <a:rPr lang="en-US" altLang="ja-JP" sz="2000" kern="0" dirty="0" err="1">
                <a:solidFill>
                  <a:srgbClr val="FFFFFF"/>
                </a:solidFill>
                <a:latin typeface="Arial"/>
                <a:ea typeface="ＭＳ Ｐゴシック"/>
              </a:rPr>
              <a:t>Packcity</a:t>
            </a:r>
            <a:r>
              <a:rPr lang="en-US" altLang="ja-JP" sz="2000" kern="0" dirty="0">
                <a:solidFill>
                  <a:srgbClr val="FFFFFF"/>
                </a:solidFill>
                <a:latin typeface="Arial"/>
                <a:ea typeface="ＭＳ Ｐゴシック"/>
              </a:rPr>
              <a:t> </a:t>
            </a:r>
            <a:r>
              <a:rPr lang="en-US" altLang="ja-JP" sz="2000" kern="0" dirty="0" smtClean="0">
                <a:solidFill>
                  <a:srgbClr val="FFFFFF"/>
                </a:solidFill>
                <a:latin typeface="Arial"/>
                <a:ea typeface="ＭＳ Ｐゴシック"/>
              </a:rPr>
              <a:t>Japan</a:t>
            </a:r>
            <a:r>
              <a:rPr lang="en-US" altLang="ja-JP" kern="0" dirty="0" smtClean="0">
                <a:solidFill>
                  <a:srgbClr val="FFFFFF"/>
                </a:solidFill>
                <a:latin typeface="Arial"/>
                <a:ea typeface="ＭＳ Ｐゴシック"/>
              </a:rPr>
              <a:t/>
            </a:r>
            <a:br>
              <a:rPr lang="en-US" altLang="ja-JP" kern="0" dirty="0" smtClean="0">
                <a:solidFill>
                  <a:srgbClr val="FFFFFF"/>
                </a:solidFill>
                <a:latin typeface="Arial"/>
                <a:ea typeface="ＭＳ Ｐゴシック"/>
              </a:rPr>
            </a:br>
            <a:r>
              <a:rPr lang="ja-JP" altLang="en-US" dirty="0">
                <a:solidFill>
                  <a:schemeClr val="bg1"/>
                </a:solidFill>
              </a:rPr>
              <a:t>防犯</a:t>
            </a:r>
            <a:r>
              <a:rPr lang="ja-JP" altLang="en-US" dirty="0" smtClean="0">
                <a:solidFill>
                  <a:schemeClr val="bg1"/>
                </a:solidFill>
              </a:rPr>
              <a:t>対策</a:t>
            </a:r>
            <a:endParaRPr lang="ja-JP" altLang="en-US" sz="5400" dirty="0">
              <a:solidFill>
                <a:schemeClr val="bg1"/>
              </a:solidFill>
            </a:endParaRPr>
          </a:p>
        </p:txBody>
      </p:sp>
      <p:sp>
        <p:nvSpPr>
          <p:cNvPr id="6" name="スライド番号プレースホルダー 5"/>
          <p:cNvSpPr>
            <a:spLocks noGrp="1"/>
          </p:cNvSpPr>
          <p:nvPr>
            <p:ph type="sldNum" sz="quarter" idx="12"/>
          </p:nvPr>
        </p:nvSpPr>
        <p:spPr>
          <a:xfrm>
            <a:off x="6758979" y="6237312"/>
            <a:ext cx="2133600" cy="365125"/>
          </a:xfrm>
        </p:spPr>
        <p:txBody>
          <a:bodyPr/>
          <a:lstStyle/>
          <a:p>
            <a:pPr>
              <a:defRPr/>
            </a:pPr>
            <a:fld id="{4309A773-3D2A-4162-BC3D-881C0CE7BFEC}" type="slidenum">
              <a:rPr lang="ja-JP" altLang="en-US" smtClean="0"/>
              <a:pPr>
                <a:defRPr/>
              </a:pPr>
              <a:t>59</a:t>
            </a:fld>
            <a:endParaRPr lang="en-US" altLang="ja-JP" dirty="0"/>
          </a:p>
        </p:txBody>
      </p:sp>
      <p:sp>
        <p:nvSpPr>
          <p:cNvPr id="8" name="テキスト ボックス 7"/>
          <p:cNvSpPr txBox="1"/>
          <p:nvPr/>
        </p:nvSpPr>
        <p:spPr>
          <a:xfrm>
            <a:off x="3343538" y="3821199"/>
            <a:ext cx="5657956" cy="646331"/>
          </a:xfrm>
          <a:prstGeom prst="rect">
            <a:avLst/>
          </a:prstGeom>
          <a:noFill/>
          <a:ln w="28575">
            <a:solidFill>
              <a:srgbClr val="99CC00"/>
            </a:solidFill>
          </a:ln>
        </p:spPr>
        <p:txBody>
          <a:bodyPr wrap="square" rtlCol="0">
            <a:spAutoFit/>
          </a:bodyPr>
          <a:lstStyle/>
          <a:p>
            <a:r>
              <a:rPr lang="ja-JP" altLang="en-US" sz="3600" dirty="0">
                <a:solidFill>
                  <a:srgbClr val="000000"/>
                </a:solidFill>
              </a:rPr>
              <a:t>こじ開けられる心配　少ない</a:t>
            </a:r>
            <a:endParaRPr lang="en-US" altLang="ja-JP" sz="3600" dirty="0">
              <a:solidFill>
                <a:srgbClr val="000000"/>
              </a:solidFill>
            </a:endParaRPr>
          </a:p>
        </p:txBody>
      </p:sp>
      <p:grpSp>
        <p:nvGrpSpPr>
          <p:cNvPr id="7" name="グループ化 6"/>
          <p:cNvGrpSpPr/>
          <p:nvPr/>
        </p:nvGrpSpPr>
        <p:grpSpPr>
          <a:xfrm>
            <a:off x="2848107" y="1235328"/>
            <a:ext cx="2932213" cy="2484411"/>
            <a:chOff x="321791" y="1308615"/>
            <a:chExt cx="2932213" cy="2484411"/>
          </a:xfrm>
        </p:grpSpPr>
        <p:pic>
          <p:nvPicPr>
            <p:cNvPr id="4" name="グラフィックス 3" descr="困った顔 (塗りつぶしなし)">
              <a:extLst>
                <a:ext uri="{FF2B5EF4-FFF2-40B4-BE49-F238E27FC236}">
                  <a16:creationId xmlns:a16="http://schemas.microsoft.com/office/drawing/2014/main" xmlns="" id="{8D9ED48A-C0F0-4856-A56A-DD7B395234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75828" y="1663387"/>
              <a:ext cx="1224136" cy="1224136"/>
            </a:xfrm>
            <a:prstGeom prst="rect">
              <a:avLst/>
            </a:prstGeom>
          </p:spPr>
        </p:pic>
        <p:pic>
          <p:nvPicPr>
            <p:cNvPr id="10" name="グラフィックス 9" descr="ヘルプ">
              <a:extLst>
                <a:ext uri="{FF2B5EF4-FFF2-40B4-BE49-F238E27FC236}">
                  <a16:creationId xmlns:a16="http://schemas.microsoft.com/office/drawing/2014/main" xmlns="" id="{3F90D5E5-EDFC-451B-8EF4-30EF7EA35C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910718">
              <a:off x="672133" y="1308615"/>
              <a:ext cx="822617" cy="822617"/>
            </a:xfrm>
            <a:prstGeom prst="rect">
              <a:avLst/>
            </a:prstGeom>
          </p:spPr>
        </p:pic>
        <p:sp>
          <p:nvSpPr>
            <p:cNvPr id="11" name="テキスト ボックス 10">
              <a:extLst>
                <a:ext uri="{FF2B5EF4-FFF2-40B4-BE49-F238E27FC236}">
                  <a16:creationId xmlns:a16="http://schemas.microsoft.com/office/drawing/2014/main" xmlns="" id="{B2ACBEDC-4B76-4AA9-8AA1-F6E95984A0AA}"/>
                </a:ext>
              </a:extLst>
            </p:cNvPr>
            <p:cNvSpPr txBox="1"/>
            <p:nvPr/>
          </p:nvSpPr>
          <p:spPr>
            <a:xfrm>
              <a:off x="321791" y="2838919"/>
              <a:ext cx="2932213" cy="954107"/>
            </a:xfrm>
            <a:prstGeom prst="rect">
              <a:avLst/>
            </a:prstGeom>
            <a:noFill/>
          </p:spPr>
          <p:txBody>
            <a:bodyPr wrap="none" rtlCol="0">
              <a:spAutoFit/>
            </a:bodyPr>
            <a:lstStyle/>
            <a:p>
              <a:pPr algn="ctr"/>
              <a:r>
                <a:rPr lang="ja-JP" altLang="en-US" sz="2800" dirty="0">
                  <a:solidFill>
                    <a:prstClr val="black"/>
                  </a:solidFill>
                </a:rPr>
                <a:t>荷物</a:t>
              </a:r>
              <a:r>
                <a:rPr lang="ja-JP" altLang="en-US" sz="2800" dirty="0" smtClean="0">
                  <a:solidFill>
                    <a:prstClr val="black"/>
                  </a:solidFill>
                </a:rPr>
                <a:t>の投函場所、</a:t>
              </a:r>
              <a:endParaRPr lang="en-US" altLang="ja-JP" sz="2800" dirty="0" smtClean="0">
                <a:solidFill>
                  <a:prstClr val="black"/>
                </a:solidFill>
              </a:endParaRPr>
            </a:p>
            <a:p>
              <a:pPr algn="ctr"/>
              <a:r>
                <a:rPr lang="ja-JP" altLang="en-US" sz="2800" dirty="0" smtClean="0">
                  <a:solidFill>
                    <a:prstClr val="black"/>
                  </a:solidFill>
                </a:rPr>
                <a:t>中身がわからない</a:t>
              </a:r>
              <a:endParaRPr lang="ja-JP" altLang="en-US" sz="2800" dirty="0">
                <a:solidFill>
                  <a:prstClr val="black"/>
                </a:solidFill>
              </a:endParaRPr>
            </a:p>
          </p:txBody>
        </p:sp>
      </p:grpSp>
      <p:grpSp>
        <p:nvGrpSpPr>
          <p:cNvPr id="12" name="グループ化 11"/>
          <p:cNvGrpSpPr/>
          <p:nvPr/>
        </p:nvGrpSpPr>
        <p:grpSpPr>
          <a:xfrm>
            <a:off x="-397976" y="1371186"/>
            <a:ext cx="3437616" cy="2440833"/>
            <a:chOff x="-397976" y="1371186"/>
            <a:chExt cx="3437616" cy="2440833"/>
          </a:xfrm>
        </p:grpSpPr>
        <p:sp>
          <p:nvSpPr>
            <p:cNvPr id="18" name="乗算記号 17">
              <a:extLst>
                <a:ext uri="{FF2B5EF4-FFF2-40B4-BE49-F238E27FC236}">
                  <a16:creationId xmlns:a16="http://schemas.microsoft.com/office/drawing/2014/main" xmlns="" id="{AF6F6049-8992-4A2A-BB73-CA46343AD4F6}"/>
                </a:ext>
              </a:extLst>
            </p:cNvPr>
            <p:cNvSpPr/>
            <p:nvPr/>
          </p:nvSpPr>
          <p:spPr>
            <a:xfrm>
              <a:off x="-397976" y="1475357"/>
              <a:ext cx="3437616" cy="2336662"/>
            </a:xfrm>
            <a:prstGeom prst="mathMultiply">
              <a:avLst>
                <a:gd name="adj1" fmla="val 5557"/>
              </a:avLst>
            </a:prstGeom>
            <a:solidFill>
              <a:srgbClr val="FF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5" name="グループ化 4"/>
            <p:cNvGrpSpPr/>
            <p:nvPr/>
          </p:nvGrpSpPr>
          <p:grpSpPr>
            <a:xfrm>
              <a:off x="569665" y="1371186"/>
              <a:ext cx="1502334" cy="2152788"/>
              <a:chOff x="4181831" y="1564479"/>
              <a:chExt cx="1502334" cy="2152788"/>
            </a:xfrm>
          </p:grpSpPr>
          <p:pic>
            <p:nvPicPr>
              <p:cNvPr id="15" name="グラフィックス 14" descr="マネー">
                <a:extLst>
                  <a:ext uri="{FF2B5EF4-FFF2-40B4-BE49-F238E27FC236}">
                    <a16:creationId xmlns:a16="http://schemas.microsoft.com/office/drawing/2014/main" xmlns="" id="{95CBC15A-E23D-4D72-ACE4-D9C2A2D343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233245" y="1564479"/>
                <a:ext cx="1274440" cy="1274440"/>
              </a:xfrm>
              <a:prstGeom prst="rect">
                <a:avLst/>
              </a:prstGeom>
            </p:spPr>
          </p:pic>
          <p:sp>
            <p:nvSpPr>
              <p:cNvPr id="26" name="テキスト ボックス 25">
                <a:extLst>
                  <a:ext uri="{FF2B5EF4-FFF2-40B4-BE49-F238E27FC236}">
                    <a16:creationId xmlns:a16="http://schemas.microsoft.com/office/drawing/2014/main" xmlns="" id="{0C9C33F3-B602-46F8-ACBB-CC359C28AB59}"/>
                  </a:ext>
                </a:extLst>
              </p:cNvPr>
              <p:cNvSpPr txBox="1"/>
              <p:nvPr/>
            </p:nvSpPr>
            <p:spPr>
              <a:xfrm>
                <a:off x="4181831" y="3194047"/>
                <a:ext cx="1502334" cy="523220"/>
              </a:xfrm>
              <a:prstGeom prst="rect">
                <a:avLst/>
              </a:prstGeom>
              <a:noFill/>
            </p:spPr>
            <p:txBody>
              <a:bodyPr wrap="none" rtlCol="0">
                <a:spAutoFit/>
              </a:bodyPr>
              <a:lstStyle/>
              <a:p>
                <a:r>
                  <a:rPr lang="ja-JP" altLang="en-US" sz="2800" dirty="0">
                    <a:solidFill>
                      <a:prstClr val="black"/>
                    </a:solidFill>
                  </a:rPr>
                  <a:t>現金なし</a:t>
                </a:r>
              </a:p>
            </p:txBody>
          </p:sp>
        </p:grpSp>
      </p:grpSp>
      <p:sp>
        <p:nvSpPr>
          <p:cNvPr id="2" name="テキスト ボックス 1"/>
          <p:cNvSpPr txBox="1"/>
          <p:nvPr/>
        </p:nvSpPr>
        <p:spPr>
          <a:xfrm>
            <a:off x="4224294" y="5331400"/>
            <a:ext cx="4764626" cy="646331"/>
          </a:xfrm>
          <a:prstGeom prst="rect">
            <a:avLst/>
          </a:prstGeom>
          <a:solidFill>
            <a:srgbClr val="FF9900"/>
          </a:solidFill>
        </p:spPr>
        <p:txBody>
          <a:bodyPr wrap="square" rtlCol="0">
            <a:spAutoFit/>
          </a:bodyPr>
          <a:lstStyle/>
          <a:p>
            <a:r>
              <a:rPr lang="ja-JP" altLang="en-US" sz="3600" dirty="0" smtClean="0">
                <a:solidFill>
                  <a:prstClr val="white"/>
                </a:solidFill>
              </a:rPr>
              <a:t>防犯対策に問題はない</a:t>
            </a:r>
            <a:endParaRPr lang="ja-JP" altLang="en-US" sz="3600" dirty="0">
              <a:solidFill>
                <a:prstClr val="white"/>
              </a:solidFill>
            </a:endParaRPr>
          </a:p>
        </p:txBody>
      </p:sp>
      <p:grpSp>
        <p:nvGrpSpPr>
          <p:cNvPr id="9" name="グループ化 8"/>
          <p:cNvGrpSpPr/>
          <p:nvPr/>
        </p:nvGrpSpPr>
        <p:grpSpPr>
          <a:xfrm>
            <a:off x="468313" y="4353748"/>
            <a:ext cx="3623368" cy="2228985"/>
            <a:chOff x="5364088" y="4498720"/>
            <a:chExt cx="3623368" cy="2228985"/>
          </a:xfrm>
        </p:grpSpPr>
        <p:sp>
          <p:nvSpPr>
            <p:cNvPr id="21" name="正方形/長方形 20"/>
            <p:cNvSpPr/>
            <p:nvPr/>
          </p:nvSpPr>
          <p:spPr>
            <a:xfrm>
              <a:off x="5364088" y="4721619"/>
              <a:ext cx="3623368" cy="2006086"/>
            </a:xfrm>
            <a:prstGeom prst="rect">
              <a:avLst/>
            </a:prstGeom>
            <a:solidFill>
              <a:srgbClr val="A3D419"/>
            </a:solidFill>
            <a:ln w="9525" cap="flat" cmpd="sng" algn="ctr">
              <a:noFill/>
              <a:prstDash val="solid"/>
            </a:ln>
            <a:effectLst/>
          </p:spPr>
          <p:txBody>
            <a:bodyPr rtlCol="0" anchor="ctr"/>
            <a:lstStyle/>
            <a:p>
              <a:pPr algn="ctr" eaLnBrk="1" fontAlgn="auto" hangingPunct="1">
                <a:spcBef>
                  <a:spcPts val="0"/>
                </a:spcBef>
                <a:spcAft>
                  <a:spcPts val="0"/>
                </a:spcAft>
                <a:defRPr/>
              </a:pPr>
              <a:endParaRPr kumimoji="0" lang="ja-JP" altLang="en-US" kern="0" smtClean="0">
                <a:solidFill>
                  <a:srgbClr val="FFFFFF"/>
                </a:solidFill>
                <a:latin typeface="Arial"/>
                <a:ea typeface="ＭＳ Ｐゴシック"/>
              </a:endParaRPr>
            </a:p>
          </p:txBody>
        </p:sp>
        <p:grpSp>
          <p:nvGrpSpPr>
            <p:cNvPr id="3" name="グループ化 2"/>
            <p:cNvGrpSpPr/>
            <p:nvPr/>
          </p:nvGrpSpPr>
          <p:grpSpPr>
            <a:xfrm>
              <a:off x="5632485" y="4498720"/>
              <a:ext cx="3041841" cy="2006087"/>
              <a:chOff x="5632485" y="4498720"/>
              <a:chExt cx="3041841" cy="2006087"/>
            </a:xfrm>
          </p:grpSpPr>
          <p:sp>
            <p:nvSpPr>
              <p:cNvPr id="22" name="角丸四角形 21"/>
              <p:cNvSpPr/>
              <p:nvPr/>
            </p:nvSpPr>
            <p:spPr>
              <a:xfrm>
                <a:off x="5632485" y="4944517"/>
                <a:ext cx="3041839" cy="445797"/>
              </a:xfrm>
              <a:prstGeom prst="roundRect">
                <a:avLst/>
              </a:prstGeom>
              <a:solidFill>
                <a:srgbClr val="EDF6D1"/>
              </a:solidFill>
              <a:ln w="9525" cap="flat" cmpd="sng" algn="ctr">
                <a:noFill/>
                <a:prstDash val="solid"/>
              </a:ln>
              <a:effectLst/>
            </p:spPr>
            <p:txBody>
              <a:bodyPr rtlCol="0" anchor="ctr"/>
              <a:lstStyle/>
              <a:p>
                <a:pPr algn="ctr" eaLnBrk="1" fontAlgn="auto" hangingPunct="1">
                  <a:spcBef>
                    <a:spcPts val="0"/>
                  </a:spcBef>
                  <a:spcAft>
                    <a:spcPts val="0"/>
                  </a:spcAft>
                  <a:defRPr/>
                </a:pPr>
                <a:r>
                  <a:rPr kumimoji="0" lang="ja-JP" altLang="en-US" sz="2000" kern="0" dirty="0" smtClean="0">
                    <a:solidFill>
                      <a:srgbClr val="000000"/>
                    </a:solidFill>
                    <a:latin typeface="Arial"/>
                    <a:ea typeface="ＭＳ Ｐゴシック"/>
                  </a:rPr>
                  <a:t>資金投資はできない</a:t>
                </a:r>
              </a:p>
            </p:txBody>
          </p:sp>
          <p:sp>
            <p:nvSpPr>
              <p:cNvPr id="23" name="角丸四角形 22"/>
              <p:cNvSpPr/>
              <p:nvPr/>
            </p:nvSpPr>
            <p:spPr>
              <a:xfrm>
                <a:off x="5632486" y="5501763"/>
                <a:ext cx="3041840" cy="445797"/>
              </a:xfrm>
              <a:prstGeom prst="roundRect">
                <a:avLst/>
              </a:prstGeom>
              <a:solidFill>
                <a:srgbClr val="EDF6D1"/>
              </a:solidFill>
              <a:ln w="9525" cap="flat" cmpd="sng" algn="ctr">
                <a:noFill/>
                <a:prstDash val="solid"/>
              </a:ln>
              <a:effectLst/>
            </p:spPr>
            <p:txBody>
              <a:bodyPr rtlCol="0" anchor="ctr"/>
              <a:lstStyle/>
              <a:p>
                <a:pPr algn="ctr" eaLnBrk="1" fontAlgn="auto" hangingPunct="1">
                  <a:spcBef>
                    <a:spcPts val="0"/>
                  </a:spcBef>
                  <a:spcAft>
                    <a:spcPts val="0"/>
                  </a:spcAft>
                  <a:defRPr/>
                </a:pPr>
                <a:r>
                  <a:rPr kumimoji="0" lang="ja-JP" altLang="en-US" sz="2000" kern="0" dirty="0" smtClean="0">
                    <a:solidFill>
                      <a:srgbClr val="000000"/>
                    </a:solidFill>
                    <a:latin typeface="Arial"/>
                    <a:ea typeface="ＭＳ Ｐゴシック"/>
                  </a:rPr>
                  <a:t>一般人の学内侵入は不可</a:t>
                </a:r>
              </a:p>
            </p:txBody>
          </p:sp>
          <p:sp>
            <p:nvSpPr>
              <p:cNvPr id="24" name="角丸四角形 23"/>
              <p:cNvSpPr/>
              <p:nvPr/>
            </p:nvSpPr>
            <p:spPr>
              <a:xfrm>
                <a:off x="5632486" y="6059010"/>
                <a:ext cx="3041840" cy="445797"/>
              </a:xfrm>
              <a:prstGeom prst="roundRect">
                <a:avLst/>
              </a:prstGeom>
              <a:solidFill>
                <a:srgbClr val="FFFFFF"/>
              </a:solidFill>
              <a:ln w="9525" cap="flat" cmpd="sng" algn="ctr">
                <a:noFill/>
                <a:prstDash val="solid"/>
              </a:ln>
              <a:effectLst/>
            </p:spPr>
            <p:txBody>
              <a:bodyPr rtlCol="0" anchor="ctr"/>
              <a:lstStyle/>
              <a:p>
                <a:pPr algn="ctr" eaLnBrk="1" fontAlgn="auto" hangingPunct="1">
                  <a:spcBef>
                    <a:spcPts val="0"/>
                  </a:spcBef>
                  <a:spcAft>
                    <a:spcPts val="0"/>
                  </a:spcAft>
                  <a:defRPr/>
                </a:pPr>
                <a:r>
                  <a:rPr kumimoji="0" lang="ja-JP" altLang="en-US" sz="2000" kern="0" dirty="0" smtClean="0">
                    <a:solidFill>
                      <a:srgbClr val="000000"/>
                    </a:solidFill>
                    <a:latin typeface="Arial"/>
                    <a:ea typeface="ＭＳ Ｐゴシック"/>
                  </a:rPr>
                  <a:t>十分な防犯対策を</a:t>
                </a:r>
              </a:p>
            </p:txBody>
          </p:sp>
          <p:sp>
            <p:nvSpPr>
              <p:cNvPr id="25" name="正方形/長方形 24"/>
              <p:cNvSpPr/>
              <p:nvPr/>
            </p:nvSpPr>
            <p:spPr>
              <a:xfrm>
                <a:off x="6169281" y="4498720"/>
                <a:ext cx="1878783" cy="364743"/>
              </a:xfrm>
              <a:prstGeom prst="rect">
                <a:avLst/>
              </a:prstGeom>
              <a:solidFill>
                <a:srgbClr val="A3D419"/>
              </a:solidFill>
              <a:ln w="9525" cap="flat" cmpd="sng" algn="ctr">
                <a:noFill/>
                <a:prstDash val="solid"/>
              </a:ln>
              <a:effectLst/>
            </p:spPr>
            <p:txBody>
              <a:bodyPr rtlCol="0" anchor="ctr"/>
              <a:lstStyle/>
              <a:p>
                <a:pPr algn="ctr" eaLnBrk="1" fontAlgn="auto" hangingPunct="1">
                  <a:spcBef>
                    <a:spcPts val="0"/>
                  </a:spcBef>
                  <a:spcAft>
                    <a:spcPts val="0"/>
                  </a:spcAft>
                  <a:defRPr/>
                </a:pPr>
                <a:r>
                  <a:rPr kumimoji="0" lang="ja-JP" altLang="en-US" sz="2000" b="1" kern="0" dirty="0" smtClean="0">
                    <a:solidFill>
                      <a:srgbClr val="FFFFFF"/>
                    </a:solidFill>
                    <a:latin typeface="Arial"/>
                    <a:ea typeface="ＭＳ Ｐゴシック"/>
                  </a:rPr>
                  <a:t>大学の条件</a:t>
                </a:r>
              </a:p>
            </p:txBody>
          </p:sp>
        </p:grpSp>
      </p:grpSp>
      <p:sp>
        <p:nvSpPr>
          <p:cNvPr id="32" name="テキスト ボックス 31"/>
          <p:cNvSpPr txBox="1"/>
          <p:nvPr/>
        </p:nvSpPr>
        <p:spPr>
          <a:xfrm>
            <a:off x="468313" y="5516066"/>
            <a:ext cx="788289" cy="923330"/>
          </a:xfrm>
          <a:prstGeom prst="rect">
            <a:avLst/>
          </a:prstGeom>
          <a:noFill/>
        </p:spPr>
        <p:txBody>
          <a:bodyPr wrap="square" rtlCol="0">
            <a:spAutoFit/>
          </a:bodyPr>
          <a:lstStyle/>
          <a:p>
            <a:r>
              <a:rPr lang="ja-JP" altLang="en-US" sz="5400" dirty="0" smtClean="0">
                <a:solidFill>
                  <a:srgbClr val="FF6600"/>
                </a:solidFill>
              </a:rPr>
              <a:t>✓</a:t>
            </a:r>
            <a:endParaRPr lang="en-US" altLang="ja-JP" sz="5400" dirty="0">
              <a:solidFill>
                <a:srgbClr val="FF6600"/>
              </a:solidFill>
            </a:endParaRPr>
          </a:p>
        </p:txBody>
      </p:sp>
      <p:sp>
        <p:nvSpPr>
          <p:cNvPr id="19" name="角丸四角形吹き出し 18"/>
          <p:cNvSpPr/>
          <p:nvPr/>
        </p:nvSpPr>
        <p:spPr>
          <a:xfrm>
            <a:off x="6323038" y="1567830"/>
            <a:ext cx="2412840" cy="1491932"/>
          </a:xfrm>
          <a:prstGeom prst="wedgeRoundRectCallout">
            <a:avLst>
              <a:gd name="adj1" fmla="val -42681"/>
              <a:gd name="adj2" fmla="val 89214"/>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3200" dirty="0">
                <a:solidFill>
                  <a:prstClr val="white"/>
                </a:solidFill>
              </a:rPr>
              <a:t>全国　</a:t>
            </a:r>
            <a:r>
              <a:rPr lang="en-US" altLang="ja-JP" sz="3200" dirty="0">
                <a:solidFill>
                  <a:prstClr val="white"/>
                </a:solidFill>
              </a:rPr>
              <a:t>400</a:t>
            </a:r>
            <a:r>
              <a:rPr lang="ja-JP" altLang="en-US" sz="3200" dirty="0">
                <a:solidFill>
                  <a:prstClr val="white"/>
                </a:solidFill>
              </a:rPr>
              <a:t>台</a:t>
            </a:r>
          </a:p>
          <a:p>
            <a:pPr algn="ctr"/>
            <a:r>
              <a:rPr lang="ja-JP" altLang="en-US" sz="4000" dirty="0">
                <a:solidFill>
                  <a:prstClr val="white"/>
                </a:solidFill>
              </a:rPr>
              <a:t>事故　</a:t>
            </a:r>
            <a:r>
              <a:rPr lang="en-US" altLang="ja-JP" sz="4000" dirty="0">
                <a:solidFill>
                  <a:prstClr val="white"/>
                </a:solidFill>
              </a:rPr>
              <a:t>0</a:t>
            </a:r>
            <a:r>
              <a:rPr lang="ja-JP" altLang="en-US" sz="4000" dirty="0">
                <a:solidFill>
                  <a:prstClr val="white"/>
                </a:solidFill>
              </a:rPr>
              <a:t>件</a:t>
            </a:r>
          </a:p>
        </p:txBody>
      </p:sp>
    </p:spTree>
    <p:extLst>
      <p:ext uri="{BB962C8B-B14F-4D97-AF65-F5344CB8AC3E}">
        <p14:creationId xmlns:p14="http://schemas.microsoft.com/office/powerpoint/2010/main" val="4173009845"/>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2"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lstStyle/>
          <a:p>
            <a:pPr eaLnBrk="1" hangingPunct="1"/>
            <a:r>
              <a:rPr lang="ja-JP" altLang="en-US" sz="4800" dirty="0">
                <a:solidFill>
                  <a:schemeClr val="bg1"/>
                </a:solidFill>
              </a:rPr>
              <a:t>再配達がそんなに悪い？</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6</a:t>
            </a:fld>
            <a:endParaRPr lang="en-US" altLang="ja-JP"/>
          </a:p>
        </p:txBody>
      </p:sp>
    </p:spTree>
    <p:extLst>
      <p:ext uri="{BB962C8B-B14F-4D97-AF65-F5344CB8AC3E}">
        <p14:creationId xmlns:p14="http://schemas.microsoft.com/office/powerpoint/2010/main" val="3582587647"/>
      </p:ext>
    </p:extLst>
  </p:cSld>
  <p:clrMapOvr>
    <a:masterClrMapping/>
  </p:clrMapOvr>
  <p:transition spd="slow" advTm="5584"/>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228600" y="130176"/>
            <a:ext cx="8686800" cy="922337"/>
          </a:xfrm>
        </p:spPr>
        <p:txBody>
          <a:bodyPr/>
          <a:lstStyle/>
          <a:p>
            <a:pPr eaLnBrk="1" hangingPunct="1">
              <a:tabLst>
                <a:tab pos="7440613" algn="l"/>
              </a:tabLst>
            </a:pPr>
            <a:r>
              <a:rPr lang="ja-JP" altLang="en-US" sz="2000" kern="0" dirty="0">
                <a:solidFill>
                  <a:srgbClr val="FFFFFF"/>
                </a:solidFill>
                <a:latin typeface="Arial"/>
                <a:ea typeface="ＭＳ Ｐゴシック"/>
              </a:rPr>
              <a:t>インタビュー結果　</a:t>
            </a:r>
            <a:r>
              <a:rPr lang="en-US" altLang="ja-JP" sz="2000" kern="0" dirty="0" err="1">
                <a:solidFill>
                  <a:srgbClr val="FFFFFF"/>
                </a:solidFill>
                <a:latin typeface="Arial"/>
                <a:ea typeface="ＭＳ Ｐゴシック"/>
              </a:rPr>
              <a:t>Packcity</a:t>
            </a:r>
            <a:r>
              <a:rPr lang="en-US" altLang="ja-JP" sz="2000" kern="0" dirty="0">
                <a:solidFill>
                  <a:srgbClr val="FFFFFF"/>
                </a:solidFill>
                <a:latin typeface="Arial"/>
                <a:ea typeface="ＭＳ Ｐゴシック"/>
              </a:rPr>
              <a:t> </a:t>
            </a:r>
            <a:r>
              <a:rPr lang="en-US" altLang="ja-JP" sz="2000" kern="0" dirty="0" smtClean="0">
                <a:solidFill>
                  <a:srgbClr val="FFFFFF"/>
                </a:solidFill>
                <a:latin typeface="Arial"/>
                <a:ea typeface="ＭＳ Ｐゴシック"/>
              </a:rPr>
              <a:t>Japan</a:t>
            </a:r>
            <a:r>
              <a:rPr lang="en-US" altLang="ja-JP" kern="0" dirty="0" smtClean="0">
                <a:solidFill>
                  <a:srgbClr val="FFFFFF"/>
                </a:solidFill>
                <a:latin typeface="Arial"/>
                <a:ea typeface="ＭＳ Ｐゴシック"/>
              </a:rPr>
              <a:t/>
            </a:r>
            <a:br>
              <a:rPr lang="en-US" altLang="ja-JP" kern="0" dirty="0" smtClean="0">
                <a:solidFill>
                  <a:srgbClr val="FFFFFF"/>
                </a:solidFill>
                <a:latin typeface="Arial"/>
                <a:ea typeface="ＭＳ Ｐゴシック"/>
              </a:rPr>
            </a:br>
            <a:r>
              <a:rPr lang="ja-JP" altLang="en-US" kern="0" dirty="0" smtClean="0">
                <a:solidFill>
                  <a:srgbClr val="FFFFFF"/>
                </a:solidFill>
                <a:latin typeface="Arial"/>
                <a:ea typeface="ＭＳ Ｐゴシック"/>
              </a:rPr>
              <a:t>学内への</a:t>
            </a:r>
            <a:r>
              <a:rPr lang="ja-JP" altLang="en-US" dirty="0" smtClean="0">
                <a:solidFill>
                  <a:schemeClr val="bg1"/>
                </a:solidFill>
              </a:rPr>
              <a:t>ロッカー設置</a:t>
            </a:r>
            <a:endParaRPr lang="ja-JP" altLang="en-US" sz="5400" dirty="0">
              <a:solidFill>
                <a:schemeClr val="bg1"/>
              </a:solidFill>
            </a:endParaRPr>
          </a:p>
        </p:txBody>
      </p:sp>
      <p:sp>
        <p:nvSpPr>
          <p:cNvPr id="6" name="スライド番号プレースホルダー 5"/>
          <p:cNvSpPr>
            <a:spLocks noGrp="1"/>
          </p:cNvSpPr>
          <p:nvPr>
            <p:ph type="sldNum" sz="quarter" idx="12"/>
          </p:nvPr>
        </p:nvSpPr>
        <p:spPr>
          <a:xfrm>
            <a:off x="6758979" y="6237312"/>
            <a:ext cx="2133600" cy="365125"/>
          </a:xfrm>
        </p:spPr>
        <p:txBody>
          <a:bodyPr/>
          <a:lstStyle/>
          <a:p>
            <a:pPr>
              <a:defRPr/>
            </a:pPr>
            <a:fld id="{4309A773-3D2A-4162-BC3D-881C0CE7BFEC}" type="slidenum">
              <a:rPr lang="ja-JP" altLang="en-US" smtClean="0"/>
              <a:pPr>
                <a:defRPr/>
              </a:pPr>
              <a:t>60</a:t>
            </a:fld>
            <a:endParaRPr lang="en-US" altLang="ja-JP" dirty="0"/>
          </a:p>
        </p:txBody>
      </p:sp>
      <p:grpSp>
        <p:nvGrpSpPr>
          <p:cNvPr id="5" name="グループ化 4"/>
          <p:cNvGrpSpPr/>
          <p:nvPr/>
        </p:nvGrpSpPr>
        <p:grpSpPr>
          <a:xfrm>
            <a:off x="342565" y="4305870"/>
            <a:ext cx="3749116" cy="2228985"/>
            <a:chOff x="342565" y="4305870"/>
            <a:chExt cx="3749116" cy="2228985"/>
          </a:xfrm>
        </p:grpSpPr>
        <p:grpSp>
          <p:nvGrpSpPr>
            <p:cNvPr id="20" name="グループ化 19"/>
            <p:cNvGrpSpPr>
              <a:grpSpLocks noChangeAspect="1"/>
            </p:cNvGrpSpPr>
            <p:nvPr/>
          </p:nvGrpSpPr>
          <p:grpSpPr>
            <a:xfrm>
              <a:off x="468313" y="4305870"/>
              <a:ext cx="3623368" cy="2228985"/>
              <a:chOff x="252000" y="1629000"/>
              <a:chExt cx="4860000" cy="3600000"/>
            </a:xfrm>
          </p:grpSpPr>
          <p:sp>
            <p:nvSpPr>
              <p:cNvPr id="21" name="正方形/長方形 20"/>
              <p:cNvSpPr/>
              <p:nvPr/>
            </p:nvSpPr>
            <p:spPr>
              <a:xfrm>
                <a:off x="252000" y="1989000"/>
                <a:ext cx="4860000" cy="3240000"/>
              </a:xfrm>
              <a:prstGeom prst="rect">
                <a:avLst/>
              </a:prstGeom>
              <a:solidFill>
                <a:srgbClr val="A3D419"/>
              </a:solidFill>
              <a:ln w="9525" cap="flat" cmpd="sng" algn="ctr">
                <a:noFill/>
                <a:prstDash val="solid"/>
              </a:ln>
              <a:effectLst/>
            </p:spPr>
            <p:txBody>
              <a:bodyPr rtlCol="0" anchor="ctr"/>
              <a:lstStyle/>
              <a:p>
                <a:pPr algn="ctr" eaLnBrk="1" fontAlgn="auto" hangingPunct="1">
                  <a:spcBef>
                    <a:spcPts val="0"/>
                  </a:spcBef>
                  <a:spcAft>
                    <a:spcPts val="0"/>
                  </a:spcAft>
                </a:pPr>
                <a:endParaRPr kumimoji="0" lang="ja-JP" altLang="en-US" kern="0" smtClean="0">
                  <a:solidFill>
                    <a:srgbClr val="FFFFFF"/>
                  </a:solidFill>
                  <a:latin typeface="Arial"/>
                  <a:ea typeface="ＭＳ Ｐゴシック"/>
                </a:endParaRPr>
              </a:p>
            </p:txBody>
          </p:sp>
          <p:sp>
            <p:nvSpPr>
              <p:cNvPr id="22" name="角丸四角形 21"/>
              <p:cNvSpPr/>
              <p:nvPr/>
            </p:nvSpPr>
            <p:spPr>
              <a:xfrm>
                <a:off x="611999" y="2349000"/>
                <a:ext cx="4079999" cy="720000"/>
              </a:xfrm>
              <a:prstGeom prst="roundRect">
                <a:avLst/>
              </a:prstGeom>
              <a:solidFill>
                <a:srgbClr val="FF9900"/>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kern="0" dirty="0" smtClean="0">
                    <a:solidFill>
                      <a:prstClr val="white"/>
                    </a:solidFill>
                    <a:latin typeface="Arial"/>
                    <a:ea typeface="ＭＳ Ｐゴシック"/>
                  </a:rPr>
                  <a:t>資金投資はできない</a:t>
                </a:r>
              </a:p>
            </p:txBody>
          </p:sp>
          <p:sp>
            <p:nvSpPr>
              <p:cNvPr id="23" name="角丸四角形 22"/>
              <p:cNvSpPr/>
              <p:nvPr/>
            </p:nvSpPr>
            <p:spPr>
              <a:xfrm>
                <a:off x="612000" y="3249000"/>
                <a:ext cx="4080000" cy="720000"/>
              </a:xfrm>
              <a:prstGeom prst="roundRect">
                <a:avLst/>
              </a:prstGeom>
              <a:solidFill>
                <a:srgbClr val="FF9900"/>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kern="0" dirty="0" smtClean="0">
                    <a:solidFill>
                      <a:prstClr val="white"/>
                    </a:solidFill>
                    <a:latin typeface="Arial"/>
                    <a:ea typeface="ＭＳ Ｐゴシック"/>
                  </a:rPr>
                  <a:t>一般人の学内侵入は不可</a:t>
                </a:r>
              </a:p>
            </p:txBody>
          </p:sp>
          <p:sp>
            <p:nvSpPr>
              <p:cNvPr id="24" name="角丸四角形 23"/>
              <p:cNvSpPr/>
              <p:nvPr/>
            </p:nvSpPr>
            <p:spPr>
              <a:xfrm>
                <a:off x="612000" y="4149000"/>
                <a:ext cx="4080000" cy="720000"/>
              </a:xfrm>
              <a:prstGeom prst="roundRect">
                <a:avLst/>
              </a:prstGeom>
              <a:solidFill>
                <a:srgbClr val="EDF6D1"/>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kern="0" dirty="0" smtClean="0">
                    <a:solidFill>
                      <a:srgbClr val="000000"/>
                    </a:solidFill>
                    <a:latin typeface="Arial"/>
                    <a:ea typeface="ＭＳ Ｐゴシック"/>
                  </a:rPr>
                  <a:t>十分な防犯対策を</a:t>
                </a:r>
              </a:p>
            </p:txBody>
          </p:sp>
          <p:sp>
            <p:nvSpPr>
              <p:cNvPr id="25" name="正方形/長方形 24"/>
              <p:cNvSpPr/>
              <p:nvPr/>
            </p:nvSpPr>
            <p:spPr>
              <a:xfrm>
                <a:off x="1332000" y="1629000"/>
                <a:ext cx="2520000" cy="589091"/>
              </a:xfrm>
              <a:prstGeom prst="rect">
                <a:avLst/>
              </a:prstGeom>
              <a:solidFill>
                <a:srgbClr val="A3D419"/>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b="1" kern="0" dirty="0" smtClean="0">
                    <a:solidFill>
                      <a:srgbClr val="FFFFFF"/>
                    </a:solidFill>
                    <a:latin typeface="Arial"/>
                    <a:ea typeface="ＭＳ Ｐゴシック"/>
                  </a:rPr>
                  <a:t>大学の条件</a:t>
                </a:r>
              </a:p>
            </p:txBody>
          </p:sp>
        </p:grpSp>
        <p:sp>
          <p:nvSpPr>
            <p:cNvPr id="32" name="テキスト ボックス 31"/>
            <p:cNvSpPr txBox="1"/>
            <p:nvPr/>
          </p:nvSpPr>
          <p:spPr>
            <a:xfrm>
              <a:off x="342565" y="5515943"/>
              <a:ext cx="788289" cy="923330"/>
            </a:xfrm>
            <a:prstGeom prst="rect">
              <a:avLst/>
            </a:prstGeom>
            <a:noFill/>
          </p:spPr>
          <p:txBody>
            <a:bodyPr wrap="square" rtlCol="0">
              <a:spAutoFit/>
            </a:bodyPr>
            <a:lstStyle/>
            <a:p>
              <a:r>
                <a:rPr lang="ja-JP" altLang="en-US" sz="5400" dirty="0" smtClean="0">
                  <a:solidFill>
                    <a:srgbClr val="FF6600"/>
                  </a:solidFill>
                </a:rPr>
                <a:t>✓</a:t>
              </a:r>
              <a:endParaRPr lang="en-US" altLang="ja-JP" sz="5400" dirty="0">
                <a:solidFill>
                  <a:srgbClr val="FF6600"/>
                </a:solidFill>
              </a:endParaRPr>
            </a:p>
          </p:txBody>
        </p:sp>
      </p:grpSp>
      <p:sp>
        <p:nvSpPr>
          <p:cNvPr id="30" name="テキスト ボックス 29"/>
          <p:cNvSpPr txBox="1"/>
          <p:nvPr/>
        </p:nvSpPr>
        <p:spPr>
          <a:xfrm>
            <a:off x="339119" y="4425333"/>
            <a:ext cx="788289" cy="923330"/>
          </a:xfrm>
          <a:prstGeom prst="rect">
            <a:avLst/>
          </a:prstGeom>
          <a:noFill/>
        </p:spPr>
        <p:txBody>
          <a:bodyPr wrap="square" rtlCol="0">
            <a:spAutoFit/>
          </a:bodyPr>
          <a:lstStyle/>
          <a:p>
            <a:r>
              <a:rPr lang="ja-JP" altLang="en-US" sz="5400" dirty="0" smtClean="0">
                <a:solidFill>
                  <a:srgbClr val="FF6600"/>
                </a:solidFill>
              </a:rPr>
              <a:t>✓</a:t>
            </a:r>
            <a:endParaRPr lang="en-US" altLang="ja-JP" sz="5400" dirty="0">
              <a:solidFill>
                <a:srgbClr val="FF6600"/>
              </a:solidFill>
            </a:endParaRPr>
          </a:p>
        </p:txBody>
      </p:sp>
      <p:sp>
        <p:nvSpPr>
          <p:cNvPr id="9" name="テキスト ボックス 8"/>
          <p:cNvSpPr txBox="1"/>
          <p:nvPr/>
        </p:nvSpPr>
        <p:spPr>
          <a:xfrm>
            <a:off x="272760" y="5036667"/>
            <a:ext cx="648072" cy="923330"/>
          </a:xfrm>
          <a:prstGeom prst="rect">
            <a:avLst/>
          </a:prstGeom>
          <a:noFill/>
        </p:spPr>
        <p:txBody>
          <a:bodyPr wrap="square" rtlCol="0">
            <a:spAutoFit/>
          </a:bodyPr>
          <a:lstStyle/>
          <a:p>
            <a:r>
              <a:rPr lang="en-US" altLang="ja-JP" sz="5400" dirty="0" smtClean="0">
                <a:solidFill>
                  <a:srgbClr val="009999"/>
                </a:solidFill>
              </a:rPr>
              <a:t>×</a:t>
            </a:r>
            <a:endParaRPr lang="ja-JP" altLang="en-US" sz="5400" dirty="0">
              <a:solidFill>
                <a:srgbClr val="009999"/>
              </a:solidFill>
            </a:endParaRPr>
          </a:p>
        </p:txBody>
      </p:sp>
      <p:grpSp>
        <p:nvGrpSpPr>
          <p:cNvPr id="7" name="グループ化 6"/>
          <p:cNvGrpSpPr/>
          <p:nvPr/>
        </p:nvGrpSpPr>
        <p:grpSpPr>
          <a:xfrm>
            <a:off x="4252066" y="4751666"/>
            <a:ext cx="2444170" cy="445798"/>
            <a:chOff x="4252066" y="4751666"/>
            <a:chExt cx="2444170" cy="445798"/>
          </a:xfrm>
        </p:grpSpPr>
        <p:sp>
          <p:nvSpPr>
            <p:cNvPr id="16" name="角丸四角形 15"/>
            <p:cNvSpPr/>
            <p:nvPr/>
          </p:nvSpPr>
          <p:spPr>
            <a:xfrm>
              <a:off x="4608004" y="4751667"/>
              <a:ext cx="2088232" cy="445797"/>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rPr>
                <a:t>費用負担なし</a:t>
              </a:r>
            </a:p>
          </p:txBody>
        </p:sp>
        <p:sp>
          <p:nvSpPr>
            <p:cNvPr id="38" name="二等辺三角形 37"/>
            <p:cNvSpPr/>
            <p:nvPr/>
          </p:nvSpPr>
          <p:spPr>
            <a:xfrm rot="5400000">
              <a:off x="4137179" y="4866553"/>
              <a:ext cx="445797" cy="216024"/>
            </a:xfrm>
            <a:prstGeom prst="triangl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8" name="グループ化 7"/>
          <p:cNvGrpSpPr/>
          <p:nvPr/>
        </p:nvGrpSpPr>
        <p:grpSpPr>
          <a:xfrm>
            <a:off x="4252066" y="5308912"/>
            <a:ext cx="4568406" cy="445797"/>
            <a:chOff x="4252066" y="5308912"/>
            <a:chExt cx="4568406" cy="445797"/>
          </a:xfrm>
        </p:grpSpPr>
        <p:sp>
          <p:nvSpPr>
            <p:cNvPr id="17" name="角丸四角形 16"/>
            <p:cNvSpPr/>
            <p:nvPr/>
          </p:nvSpPr>
          <p:spPr>
            <a:xfrm>
              <a:off x="4608004" y="5308912"/>
              <a:ext cx="4212468" cy="445797"/>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Arial" panose="020B0604020202020204" pitchFamily="34" charset="0"/>
                </a:rPr>
                <a:t>一般人も利用できる</a:t>
              </a:r>
              <a:r>
                <a:rPr lang="ja-JP" altLang="en-US" sz="2400" dirty="0" smtClean="0">
                  <a:solidFill>
                    <a:prstClr val="black"/>
                  </a:solidFill>
                  <a:latin typeface="Arial" panose="020B0604020202020204" pitchFamily="34" charset="0"/>
                </a:rPr>
                <a:t>ことが条件</a:t>
              </a:r>
              <a:endParaRPr lang="ja-JP" altLang="en-US" sz="2400" dirty="0">
                <a:solidFill>
                  <a:prstClr val="black"/>
                </a:solidFill>
                <a:latin typeface="Arial" panose="020B0604020202020204" pitchFamily="34" charset="0"/>
              </a:endParaRPr>
            </a:p>
          </p:txBody>
        </p:sp>
        <p:sp>
          <p:nvSpPr>
            <p:cNvPr id="43" name="二等辺三角形 42"/>
            <p:cNvSpPr/>
            <p:nvPr/>
          </p:nvSpPr>
          <p:spPr>
            <a:xfrm rot="5400000">
              <a:off x="4137179" y="5423799"/>
              <a:ext cx="445797" cy="216024"/>
            </a:xfrm>
            <a:prstGeom prst="triangl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cxnSp>
        <p:nvCxnSpPr>
          <p:cNvPr id="40" name="直線コネクタ 39"/>
          <p:cNvCxnSpPr/>
          <p:nvPr/>
        </p:nvCxnSpPr>
        <p:spPr>
          <a:xfrm>
            <a:off x="0" y="3987724"/>
            <a:ext cx="9144000" cy="17340"/>
          </a:xfrm>
          <a:prstGeom prst="line">
            <a:avLst/>
          </a:prstGeom>
          <a:ln>
            <a:solidFill>
              <a:srgbClr val="009999"/>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733263" y="3756892"/>
            <a:ext cx="4248472" cy="461665"/>
          </a:xfrm>
          <a:prstGeom prst="rect">
            <a:avLst/>
          </a:prstGeom>
          <a:solidFill>
            <a:schemeClr val="bg1"/>
          </a:solidFill>
          <a:ln>
            <a:solidFill>
              <a:srgbClr val="009999"/>
            </a:solidFill>
          </a:ln>
        </p:spPr>
        <p:txBody>
          <a:bodyPr wrap="square" rtlCol="0">
            <a:spAutoFit/>
          </a:bodyPr>
          <a:lstStyle/>
          <a:p>
            <a:r>
              <a:rPr lang="ja-JP" altLang="en-US" sz="2400" dirty="0" smtClean="0">
                <a:solidFill>
                  <a:prstClr val="black"/>
                </a:solidFill>
              </a:rPr>
              <a:t>筑波大学内に設置するとしたら</a:t>
            </a:r>
            <a:endParaRPr lang="ja-JP" altLang="en-US" sz="2400" dirty="0">
              <a:solidFill>
                <a:prstClr val="black"/>
              </a:solidFill>
            </a:endParaRPr>
          </a:p>
        </p:txBody>
      </p:sp>
      <p:sp>
        <p:nvSpPr>
          <p:cNvPr id="41" name="テキスト ボックス 40"/>
          <p:cNvSpPr txBox="1"/>
          <p:nvPr/>
        </p:nvSpPr>
        <p:spPr>
          <a:xfrm>
            <a:off x="468056" y="1106680"/>
            <a:ext cx="5096267" cy="461665"/>
          </a:xfrm>
          <a:prstGeom prst="rect">
            <a:avLst/>
          </a:prstGeom>
          <a:noFill/>
          <a:ln>
            <a:noFill/>
          </a:ln>
        </p:spPr>
        <p:txBody>
          <a:bodyPr wrap="none" rtlCol="0">
            <a:spAutoFit/>
          </a:bodyPr>
          <a:lstStyle/>
          <a:p>
            <a:r>
              <a:rPr lang="ja-JP" altLang="en-US" sz="2400" dirty="0" smtClean="0">
                <a:solidFill>
                  <a:prstClr val="black"/>
                </a:solidFill>
              </a:rPr>
              <a:t>大学などでは</a:t>
            </a:r>
            <a:r>
              <a:rPr lang="ja-JP" altLang="en-US" sz="2400" dirty="0" smtClean="0">
                <a:solidFill>
                  <a:srgbClr val="FF6600"/>
                </a:solidFill>
              </a:rPr>
              <a:t>多くのニーズ</a:t>
            </a:r>
            <a:r>
              <a:rPr lang="ja-JP" altLang="en-US" sz="2400" dirty="0" smtClean="0">
                <a:solidFill>
                  <a:prstClr val="black"/>
                </a:solidFill>
              </a:rPr>
              <a:t>が見込める</a:t>
            </a:r>
            <a:endParaRPr lang="ja-JP" altLang="en-US" sz="2400" dirty="0">
              <a:solidFill>
                <a:prstClr val="black"/>
              </a:solidFill>
            </a:endParaRPr>
          </a:p>
        </p:txBody>
      </p:sp>
      <p:sp>
        <p:nvSpPr>
          <p:cNvPr id="42" name="テキスト ボックス 41"/>
          <p:cNvSpPr txBox="1"/>
          <p:nvPr/>
        </p:nvSpPr>
        <p:spPr>
          <a:xfrm>
            <a:off x="1127408" y="1575021"/>
            <a:ext cx="5040560" cy="461665"/>
          </a:xfrm>
          <a:prstGeom prst="rect">
            <a:avLst/>
          </a:prstGeom>
          <a:noFill/>
        </p:spPr>
        <p:txBody>
          <a:bodyPr wrap="square" rtlCol="0">
            <a:spAutoFit/>
          </a:bodyPr>
          <a:lstStyle/>
          <a:p>
            <a:r>
              <a:rPr lang="ja-JP" altLang="en-US" sz="2400" dirty="0" smtClean="0">
                <a:solidFill>
                  <a:prstClr val="black"/>
                </a:solidFill>
              </a:rPr>
              <a:t>実際にいくつかの設置依頼があった</a:t>
            </a:r>
            <a:endParaRPr lang="ja-JP" altLang="en-US" sz="2400" dirty="0">
              <a:solidFill>
                <a:prstClr val="black"/>
              </a:solidFill>
            </a:endParaRPr>
          </a:p>
        </p:txBody>
      </p:sp>
      <p:sp>
        <p:nvSpPr>
          <p:cNvPr id="45" name="テキスト ボックス 44"/>
          <p:cNvSpPr txBox="1"/>
          <p:nvPr/>
        </p:nvSpPr>
        <p:spPr>
          <a:xfrm>
            <a:off x="2843808" y="3094606"/>
            <a:ext cx="3456384" cy="523220"/>
          </a:xfrm>
          <a:prstGeom prst="rect">
            <a:avLst/>
          </a:prstGeom>
          <a:noFill/>
          <a:ln w="38100">
            <a:solidFill>
              <a:srgbClr val="FF9900"/>
            </a:solidFill>
          </a:ln>
        </p:spPr>
        <p:txBody>
          <a:bodyPr wrap="square" rtlCol="0">
            <a:spAutoFit/>
          </a:bodyPr>
          <a:lstStyle/>
          <a:p>
            <a:r>
              <a:rPr lang="ja-JP" altLang="en-US" sz="2800" dirty="0" smtClean="0">
                <a:solidFill>
                  <a:prstClr val="black"/>
                </a:solidFill>
              </a:rPr>
              <a:t>大学内設置の弊害に</a:t>
            </a:r>
            <a:endParaRPr lang="ja-JP" altLang="en-US" sz="2800" dirty="0">
              <a:solidFill>
                <a:prstClr val="black"/>
              </a:solidFill>
            </a:endParaRPr>
          </a:p>
        </p:txBody>
      </p:sp>
      <p:sp>
        <p:nvSpPr>
          <p:cNvPr id="46" name="右矢印 45"/>
          <p:cNvSpPr/>
          <p:nvPr/>
        </p:nvSpPr>
        <p:spPr>
          <a:xfrm>
            <a:off x="456751" y="1668562"/>
            <a:ext cx="462134" cy="2880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 name="グループ化 1"/>
          <p:cNvGrpSpPr/>
          <p:nvPr/>
        </p:nvGrpSpPr>
        <p:grpSpPr>
          <a:xfrm>
            <a:off x="456751" y="2196026"/>
            <a:ext cx="7247597" cy="762816"/>
            <a:chOff x="456751" y="2196026"/>
            <a:chExt cx="7247597" cy="762816"/>
          </a:xfrm>
        </p:grpSpPr>
        <p:sp>
          <p:nvSpPr>
            <p:cNvPr id="49" name="下矢印吹き出し 48"/>
            <p:cNvSpPr/>
            <p:nvPr/>
          </p:nvSpPr>
          <p:spPr>
            <a:xfrm>
              <a:off x="1439652" y="2297054"/>
              <a:ext cx="6264696" cy="661788"/>
            </a:xfrm>
            <a:prstGeom prst="downArrowCallout">
              <a:avLst>
                <a:gd name="adj1" fmla="val 16202"/>
                <a:gd name="adj2" fmla="val 30498"/>
                <a:gd name="adj3" fmla="val 25000"/>
                <a:gd name="adj4" fmla="val 64977"/>
              </a:avLst>
            </a:prstGeom>
            <a:no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prstClr val="black"/>
                  </a:solidFill>
                  <a:latin typeface="Arial" panose="020B0604020202020204" pitchFamily="34" charset="0"/>
                </a:rPr>
                <a:t>基本的に大学構内は一般人の侵入不可</a:t>
              </a:r>
            </a:p>
          </p:txBody>
        </p:sp>
        <p:sp>
          <p:nvSpPr>
            <p:cNvPr id="48" name="角丸四角形 47"/>
            <p:cNvSpPr/>
            <p:nvPr/>
          </p:nvSpPr>
          <p:spPr>
            <a:xfrm>
              <a:off x="456751" y="2196026"/>
              <a:ext cx="1080120" cy="3191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しかし</a:t>
              </a:r>
              <a:endParaRPr lang="ja-JP" altLang="en-US" dirty="0">
                <a:solidFill>
                  <a:prstClr val="black"/>
                </a:solidFill>
              </a:endParaRPr>
            </a:p>
          </p:txBody>
        </p:sp>
      </p:grpSp>
      <p:grpSp>
        <p:nvGrpSpPr>
          <p:cNvPr id="33" name="グループ化 32"/>
          <p:cNvGrpSpPr/>
          <p:nvPr/>
        </p:nvGrpSpPr>
        <p:grpSpPr>
          <a:xfrm rot="1301180">
            <a:off x="5492635" y="3051619"/>
            <a:ext cx="4572000" cy="1872208"/>
            <a:chOff x="5448901" y="3735932"/>
            <a:chExt cx="4572000" cy="1872208"/>
          </a:xfrm>
        </p:grpSpPr>
        <p:sp>
          <p:nvSpPr>
            <p:cNvPr id="34" name="円/楕円 33"/>
            <p:cNvSpPr/>
            <p:nvPr/>
          </p:nvSpPr>
          <p:spPr>
            <a:xfrm>
              <a:off x="6798797" y="3735932"/>
              <a:ext cx="1872208" cy="1872208"/>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448901" y="4263033"/>
              <a:ext cx="4572000" cy="1015663"/>
            </a:xfrm>
            <a:prstGeom prst="rect">
              <a:avLst/>
            </a:prstGeom>
          </p:spPr>
          <p:txBody>
            <a:bodyPr>
              <a:spAutoFit/>
            </a:bodyPr>
            <a:lstStyle/>
            <a:p>
              <a:pPr lvl="0" algn="ctr"/>
              <a:r>
                <a:rPr lang="ja-JP" altLang="en-US" sz="2400" dirty="0">
                  <a:solidFill>
                    <a:prstClr val="white"/>
                  </a:solidFill>
                  <a:latin typeface="Calibri"/>
                </a:rPr>
                <a:t>設置可能性</a:t>
              </a:r>
              <a:endParaRPr lang="en-US" altLang="ja-JP" sz="2400" dirty="0">
                <a:solidFill>
                  <a:prstClr val="white"/>
                </a:solidFill>
                <a:latin typeface="Calibri"/>
              </a:endParaRPr>
            </a:p>
            <a:p>
              <a:pPr lvl="0" algn="ctr"/>
              <a:r>
                <a:rPr lang="ja-JP" altLang="en-US" sz="3600" dirty="0">
                  <a:solidFill>
                    <a:prstClr val="white"/>
                  </a:solidFill>
                  <a:latin typeface="Calibri"/>
                </a:rPr>
                <a:t>低</a:t>
              </a:r>
              <a:endParaRPr lang="en-US" altLang="ja-JP" sz="3600" dirty="0">
                <a:solidFill>
                  <a:prstClr val="white"/>
                </a:solidFill>
                <a:latin typeface="Calibri"/>
              </a:endParaRPr>
            </a:p>
          </p:txBody>
        </p:sp>
      </p:grpSp>
    </p:spTree>
    <p:extLst>
      <p:ext uri="{BB962C8B-B14F-4D97-AF65-F5344CB8AC3E}">
        <p14:creationId xmlns:p14="http://schemas.microsoft.com/office/powerpoint/2010/main" val="40162785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par>
                          <p:cTn id="50" fill="hold">
                            <p:stCondLst>
                              <p:cond delay="1000"/>
                            </p:stCondLst>
                            <p:childTnLst>
                              <p:par>
                                <p:cTn id="51" presetID="26" presetClass="emph" presetSubtype="0" fill="hold" nodeType="afterEffect">
                                  <p:stCondLst>
                                    <p:cond delay="0"/>
                                  </p:stCondLst>
                                  <p:childTnLst>
                                    <p:animEffect transition="out" filter="fade">
                                      <p:cBhvr>
                                        <p:cTn id="52" dur="500" tmFilter="0, 0; .2, .5; .8, .5; 1, 0"/>
                                        <p:tgtEl>
                                          <p:spTgt spid="33"/>
                                        </p:tgtEl>
                                      </p:cBhvr>
                                    </p:animEffect>
                                    <p:animScale>
                                      <p:cBhvr>
                                        <p:cTn id="53"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3" grpId="0" animBg="1"/>
      <p:bldP spid="4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5584"/>
          <a:stretch/>
        </p:blipFill>
        <p:spPr>
          <a:xfrm>
            <a:off x="0" y="1026746"/>
            <a:ext cx="9162324" cy="5474673"/>
          </a:xfrm>
          <a:prstGeom prst="rect">
            <a:avLst/>
          </a:prstGeom>
        </p:spPr>
      </p:pic>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46012" y="64009"/>
            <a:ext cx="8878515" cy="922337"/>
          </a:xfrm>
        </p:spPr>
        <p:txBody>
          <a:bodyPr/>
          <a:lstStyle/>
          <a:p>
            <a:pPr lvl="0"/>
            <a:r>
              <a:rPr lang="ja-JP" altLang="en-US" sz="2000" dirty="0">
                <a:solidFill>
                  <a:srgbClr val="FFFFFF"/>
                </a:solidFill>
              </a:rPr>
              <a:t>インタビュー結果　</a:t>
            </a:r>
            <a:r>
              <a:rPr lang="en-US" altLang="ja-JP" sz="2000" dirty="0" err="1" smtClean="0">
                <a:solidFill>
                  <a:srgbClr val="FFFFFF"/>
                </a:solidFill>
              </a:rPr>
              <a:t>Packcity</a:t>
            </a:r>
            <a:r>
              <a:rPr lang="en-US" altLang="ja-JP" sz="2000" dirty="0" smtClean="0">
                <a:solidFill>
                  <a:srgbClr val="FFFFFF"/>
                </a:solidFill>
              </a:rPr>
              <a:t> Japan</a:t>
            </a:r>
            <a:r>
              <a:rPr lang="en-US" altLang="ja-JP" dirty="0" smtClean="0">
                <a:solidFill>
                  <a:srgbClr val="FFFFFF"/>
                </a:solidFill>
              </a:rPr>
              <a:t/>
            </a:r>
            <a:br>
              <a:rPr lang="en-US" altLang="ja-JP" dirty="0" smtClean="0">
                <a:solidFill>
                  <a:srgbClr val="FFFFFF"/>
                </a:solidFill>
              </a:rPr>
            </a:br>
            <a:r>
              <a:rPr lang="ja-JP" altLang="en-US" sz="4000" dirty="0" smtClean="0">
                <a:solidFill>
                  <a:srgbClr val="FFFFFF"/>
                </a:solidFill>
              </a:rPr>
              <a:t>なぜ宇都宮大学には設置できたのか？</a:t>
            </a:r>
            <a:endParaRPr lang="ja-JP" altLang="en-US" sz="4800" dirty="0">
              <a:solidFill>
                <a:schemeClr val="bg1"/>
              </a:solidFill>
            </a:endParaRP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61</a:t>
            </a:fld>
            <a:endParaRPr lang="en-US" altLang="ja-JP" dirty="0"/>
          </a:p>
        </p:txBody>
      </p:sp>
      <p:sp>
        <p:nvSpPr>
          <p:cNvPr id="16" name="円/楕円 15"/>
          <p:cNvSpPr/>
          <p:nvPr/>
        </p:nvSpPr>
        <p:spPr>
          <a:xfrm>
            <a:off x="3419872" y="2708920"/>
            <a:ext cx="859853" cy="82061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9" name="円形吹き出し 18"/>
          <p:cNvSpPr/>
          <p:nvPr/>
        </p:nvSpPr>
        <p:spPr>
          <a:xfrm>
            <a:off x="5620188" y="5063083"/>
            <a:ext cx="2483296" cy="1420267"/>
          </a:xfrm>
          <a:prstGeom prst="wedgeEllipseCallout">
            <a:avLst>
              <a:gd name="adj1" fmla="val 44974"/>
              <a:gd name="adj2" fmla="val -59468"/>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bg1"/>
                </a:solidFill>
              </a:rPr>
              <a:t>国道沿い</a:t>
            </a:r>
            <a:endParaRPr lang="ja-JP" altLang="en-US" sz="2800" dirty="0">
              <a:solidFill>
                <a:schemeClr val="bg1"/>
              </a:solidFill>
            </a:endParaRPr>
          </a:p>
        </p:txBody>
      </p:sp>
      <p:sp>
        <p:nvSpPr>
          <p:cNvPr id="20" name="円形吹き出し 19"/>
          <p:cNvSpPr/>
          <p:nvPr/>
        </p:nvSpPr>
        <p:spPr>
          <a:xfrm>
            <a:off x="329194" y="5066786"/>
            <a:ext cx="4536504" cy="1410472"/>
          </a:xfrm>
          <a:prstGeom prst="wedgeEllipseCallout">
            <a:avLst>
              <a:gd name="adj1" fmla="val -16312"/>
              <a:gd name="adj2" fmla="val -65649"/>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bg1"/>
                </a:solidFill>
              </a:rPr>
              <a:t>一般人も利用できるオープンスペース</a:t>
            </a:r>
            <a:endParaRPr lang="ja-JP" altLang="en-US" sz="2800" dirty="0">
              <a:solidFill>
                <a:schemeClr val="bg1"/>
              </a:solidFill>
            </a:endParaRPr>
          </a:p>
        </p:txBody>
      </p:sp>
      <p:sp>
        <p:nvSpPr>
          <p:cNvPr id="2" name="テキスト ボックス 1"/>
          <p:cNvSpPr txBox="1"/>
          <p:nvPr/>
        </p:nvSpPr>
        <p:spPr>
          <a:xfrm>
            <a:off x="7166878" y="6567586"/>
            <a:ext cx="2868779" cy="307777"/>
          </a:xfrm>
          <a:prstGeom prst="rect">
            <a:avLst/>
          </a:prstGeom>
          <a:noFill/>
        </p:spPr>
        <p:txBody>
          <a:bodyPr wrap="square" rtlCol="0">
            <a:spAutoFit/>
          </a:bodyPr>
          <a:lstStyle/>
          <a:p>
            <a:r>
              <a:rPr lang="ja-JP" altLang="en-US" sz="1400" dirty="0" smtClean="0"/>
              <a:t>画像出典：</a:t>
            </a:r>
            <a:r>
              <a:rPr kumimoji="1" lang="en-US" altLang="ja-JP" sz="1400" dirty="0" smtClean="0"/>
              <a:t>Google map</a:t>
            </a:r>
            <a:endParaRPr kumimoji="1" lang="ja-JP" altLang="en-US" sz="1400" dirty="0"/>
          </a:p>
        </p:txBody>
      </p:sp>
    </p:spTree>
    <p:extLst>
      <p:ext uri="{BB962C8B-B14F-4D97-AF65-F5344CB8AC3E}">
        <p14:creationId xmlns:p14="http://schemas.microsoft.com/office/powerpoint/2010/main" val="3315404008"/>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11819"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sz="4800" dirty="0" smtClean="0">
                <a:solidFill>
                  <a:schemeClr val="bg1"/>
                </a:solidFill>
              </a:rPr>
              <a:t>ヤマト本社に行ってきた！</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62</a:t>
            </a:fld>
            <a:endParaRPr lang="en-US" altLang="ja-JP"/>
          </a:p>
        </p:txBody>
      </p:sp>
    </p:spTree>
    <p:extLst>
      <p:ext uri="{BB962C8B-B14F-4D97-AF65-F5344CB8AC3E}">
        <p14:creationId xmlns:p14="http://schemas.microsoft.com/office/powerpoint/2010/main" val="539028261"/>
      </p:ext>
    </p:extLst>
  </p:cSld>
  <p:clrMapOvr>
    <a:masterClrMapping/>
  </p:clrMapOvr>
  <p:transition spd="slow" advTm="5584"/>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228600" y="130176"/>
            <a:ext cx="8686800" cy="922337"/>
          </a:xfrm>
        </p:spPr>
        <p:txBody>
          <a:bodyPr/>
          <a:lstStyle/>
          <a:p>
            <a:pPr eaLnBrk="1" hangingPunct="1">
              <a:tabLst>
                <a:tab pos="7440613" algn="l"/>
              </a:tabLst>
            </a:pPr>
            <a:r>
              <a:rPr lang="ja-JP" altLang="en-US" sz="2000" kern="0" dirty="0">
                <a:solidFill>
                  <a:srgbClr val="FFFFFF"/>
                </a:solidFill>
                <a:latin typeface="Arial"/>
                <a:ea typeface="ＭＳ Ｐゴシック"/>
              </a:rPr>
              <a:t>インタビュー結果　ヤマト運輸</a:t>
            </a:r>
            <a:r>
              <a:rPr lang="ja-JP" altLang="en-US" sz="2000" kern="0" dirty="0" smtClean="0">
                <a:solidFill>
                  <a:srgbClr val="FFFFFF"/>
                </a:solidFill>
                <a:latin typeface="Arial"/>
                <a:ea typeface="ＭＳ Ｐゴシック"/>
              </a:rPr>
              <a:t>本社</a:t>
            </a:r>
            <a:r>
              <a:rPr lang="en-US" altLang="ja-JP" sz="2000" kern="0" dirty="0" smtClean="0">
                <a:solidFill>
                  <a:srgbClr val="FFFFFF"/>
                </a:solidFill>
                <a:latin typeface="Arial"/>
                <a:ea typeface="ＭＳ Ｐゴシック"/>
              </a:rPr>
              <a:t/>
            </a:r>
            <a:br>
              <a:rPr lang="en-US" altLang="ja-JP" sz="2000" kern="0" dirty="0" smtClean="0">
                <a:solidFill>
                  <a:srgbClr val="FFFFFF"/>
                </a:solidFill>
                <a:latin typeface="Arial"/>
                <a:ea typeface="ＭＳ Ｐゴシック"/>
              </a:rPr>
            </a:br>
            <a:r>
              <a:rPr lang="ja-JP" altLang="en-US" kern="0" dirty="0" smtClean="0">
                <a:solidFill>
                  <a:srgbClr val="FFFFFF"/>
                </a:solidFill>
                <a:latin typeface="Arial"/>
                <a:ea typeface="ＭＳ Ｐゴシック"/>
              </a:rPr>
              <a:t>宅配ロッカーの効果</a:t>
            </a:r>
            <a:endParaRPr lang="ja-JP" altLang="en-US" dirty="0">
              <a:solidFill>
                <a:schemeClr val="bg1"/>
              </a:solidFill>
            </a:endParaRPr>
          </a:p>
        </p:txBody>
      </p:sp>
      <p:sp>
        <p:nvSpPr>
          <p:cNvPr id="6" name="スライド番号プレースホルダー 5"/>
          <p:cNvSpPr>
            <a:spLocks noGrp="1"/>
          </p:cNvSpPr>
          <p:nvPr>
            <p:ph type="sldNum" sz="quarter" idx="12"/>
          </p:nvPr>
        </p:nvSpPr>
        <p:spPr/>
        <p:txBody>
          <a:bodyPr/>
          <a:lstStyle/>
          <a:p>
            <a:pPr>
              <a:defRPr/>
            </a:pPr>
            <a:fld id="{4309A773-3D2A-4162-BC3D-881C0CE7BFEC}" type="slidenum">
              <a:rPr lang="ja-JP" altLang="en-US" smtClean="0"/>
              <a:pPr>
                <a:defRPr/>
              </a:pPr>
              <a:t>63</a:t>
            </a:fld>
            <a:endParaRPr lang="en-US" altLang="ja-JP" dirty="0"/>
          </a:p>
        </p:txBody>
      </p:sp>
      <p:grpSp>
        <p:nvGrpSpPr>
          <p:cNvPr id="3" name="グループ化 2"/>
          <p:cNvGrpSpPr/>
          <p:nvPr/>
        </p:nvGrpSpPr>
        <p:grpSpPr>
          <a:xfrm>
            <a:off x="672400" y="4432603"/>
            <a:ext cx="5141634" cy="1982389"/>
            <a:chOff x="1258339" y="3681140"/>
            <a:chExt cx="6627322" cy="2677864"/>
          </a:xfrm>
        </p:grpSpPr>
        <p:sp>
          <p:nvSpPr>
            <p:cNvPr id="8" name="テキスト ボックス 7"/>
            <p:cNvSpPr txBox="1"/>
            <p:nvPr/>
          </p:nvSpPr>
          <p:spPr>
            <a:xfrm>
              <a:off x="4992098" y="4152408"/>
              <a:ext cx="2845026" cy="1288833"/>
            </a:xfrm>
            <a:prstGeom prst="rect">
              <a:avLst/>
            </a:prstGeom>
            <a:noFill/>
          </p:spPr>
          <p:txBody>
            <a:bodyPr wrap="square" rtlCol="0" anchor="ctr">
              <a:spAutoFit/>
            </a:bodyPr>
            <a:lstStyle/>
            <a:p>
              <a:pPr algn="ctr"/>
              <a:r>
                <a:rPr lang="ja-JP" altLang="en-US" sz="2800" dirty="0" smtClean="0">
                  <a:solidFill>
                    <a:srgbClr val="99CC00"/>
                  </a:solidFill>
                </a:rPr>
                <a:t>宅配ロッカーレンタル料</a:t>
              </a:r>
              <a:r>
                <a:rPr lang="ja-JP" altLang="en-US" sz="2800" dirty="0">
                  <a:solidFill>
                    <a:srgbClr val="99CC00"/>
                  </a:solidFill>
                </a:rPr>
                <a:t>　</a:t>
              </a:r>
            </a:p>
          </p:txBody>
        </p:sp>
        <p:grpSp>
          <p:nvGrpSpPr>
            <p:cNvPr id="2" name="グループ化 1"/>
            <p:cNvGrpSpPr/>
            <p:nvPr/>
          </p:nvGrpSpPr>
          <p:grpSpPr>
            <a:xfrm>
              <a:off x="1258339" y="3681140"/>
              <a:ext cx="6627322" cy="2677864"/>
              <a:chOff x="46910" y="2564904"/>
              <a:chExt cx="8800546" cy="3783410"/>
            </a:xfrm>
          </p:grpSpPr>
          <p:grpSp>
            <p:nvGrpSpPr>
              <p:cNvPr id="9" name="グループ化 8"/>
              <p:cNvGrpSpPr/>
              <p:nvPr/>
            </p:nvGrpSpPr>
            <p:grpSpPr>
              <a:xfrm>
                <a:off x="2089948" y="2564904"/>
                <a:ext cx="4714300" cy="1152128"/>
                <a:chOff x="2089948" y="2996952"/>
                <a:chExt cx="4714300" cy="1152128"/>
              </a:xfrm>
            </p:grpSpPr>
            <p:cxnSp>
              <p:nvCxnSpPr>
                <p:cNvPr id="10" name="直線コネクタ 9"/>
                <p:cNvCxnSpPr/>
                <p:nvPr/>
              </p:nvCxnSpPr>
              <p:spPr>
                <a:xfrm flipV="1">
                  <a:off x="2089948" y="2996952"/>
                  <a:ext cx="4714300" cy="11521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円/楕円 10"/>
                <p:cNvSpPr/>
                <p:nvPr/>
              </p:nvSpPr>
              <p:spPr>
                <a:xfrm>
                  <a:off x="4283968" y="3284984"/>
                  <a:ext cx="576064" cy="576064"/>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cxnSp>
            <p:nvCxnSpPr>
              <p:cNvPr id="12" name="直線コネクタ 11"/>
              <p:cNvCxnSpPr>
                <a:stCxn id="11" idx="4"/>
              </p:cNvCxnSpPr>
              <p:nvPr/>
            </p:nvCxnSpPr>
            <p:spPr>
              <a:xfrm>
                <a:off x="4572000" y="3429000"/>
                <a:ext cx="0" cy="264104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片側の 2 つの角を切り取った四角形 12"/>
              <p:cNvSpPr/>
              <p:nvPr/>
            </p:nvSpPr>
            <p:spPr>
              <a:xfrm>
                <a:off x="3779912" y="6078442"/>
                <a:ext cx="1584176" cy="269872"/>
              </a:xfrm>
              <a:prstGeom prst="snip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4" name="グループ化 13"/>
              <p:cNvGrpSpPr/>
              <p:nvPr/>
            </p:nvGrpSpPr>
            <p:grpSpPr>
              <a:xfrm>
                <a:off x="46910" y="3717032"/>
                <a:ext cx="4092052" cy="2461822"/>
                <a:chOff x="46910" y="4149080"/>
                <a:chExt cx="4092052" cy="2461822"/>
              </a:xfrm>
            </p:grpSpPr>
            <p:sp>
              <p:nvSpPr>
                <p:cNvPr id="19" name="テキスト ボックス 18"/>
                <p:cNvSpPr txBox="1"/>
                <p:nvPr/>
              </p:nvSpPr>
              <p:spPr>
                <a:xfrm>
                  <a:off x="66821" y="5419970"/>
                  <a:ext cx="4072141" cy="998571"/>
                </a:xfrm>
                <a:prstGeom prst="rect">
                  <a:avLst/>
                </a:prstGeom>
                <a:noFill/>
              </p:spPr>
              <p:txBody>
                <a:bodyPr wrap="square" rtlCol="0" anchor="ctr">
                  <a:spAutoFit/>
                </a:bodyPr>
                <a:lstStyle/>
                <a:p>
                  <a:pPr algn="ctr"/>
                  <a:r>
                    <a:rPr lang="ja-JP" altLang="en-US" sz="2800" b="1" dirty="0" smtClean="0">
                      <a:solidFill>
                        <a:srgbClr val="FF6600"/>
                      </a:solidFill>
                    </a:rPr>
                    <a:t>再配達コスト</a:t>
                  </a:r>
                  <a:r>
                    <a:rPr lang="ja-JP" altLang="en-US" sz="2800" dirty="0" smtClean="0">
                      <a:solidFill>
                        <a:prstClr val="black"/>
                      </a:solidFill>
                    </a:rPr>
                    <a:t>　</a:t>
                  </a:r>
                  <a:endParaRPr lang="ja-JP" altLang="en-US" sz="2800" dirty="0">
                    <a:solidFill>
                      <a:prstClr val="black"/>
                    </a:solidFill>
                  </a:endParaRPr>
                </a:p>
              </p:txBody>
            </p:sp>
            <p:cxnSp>
              <p:nvCxnSpPr>
                <p:cNvPr id="17" name="直線コネクタ 16"/>
                <p:cNvCxnSpPr>
                  <a:stCxn id="20" idx="2"/>
                </p:cNvCxnSpPr>
                <p:nvPr/>
              </p:nvCxnSpPr>
              <p:spPr>
                <a:xfrm flipV="1">
                  <a:off x="46910" y="4149080"/>
                  <a:ext cx="2043038" cy="205900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20" idx="0"/>
                </p:cNvCxnSpPr>
                <p:nvPr/>
              </p:nvCxnSpPr>
              <p:spPr>
                <a:xfrm flipH="1" flipV="1">
                  <a:off x="2089949" y="4149081"/>
                  <a:ext cx="2042699" cy="20663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円弧 19"/>
                <p:cNvSpPr/>
                <p:nvPr/>
              </p:nvSpPr>
              <p:spPr>
                <a:xfrm rot="10800000">
                  <a:off x="46910" y="5805264"/>
                  <a:ext cx="4086077" cy="805638"/>
                </a:xfrm>
                <a:prstGeom prst="arc">
                  <a:avLst>
                    <a:gd name="adj1" fmla="val 10812358"/>
                    <a:gd name="adj2" fmla="val 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grpSp>
            <p:nvGrpSpPr>
              <p:cNvPr id="27" name="グループ化 26"/>
              <p:cNvGrpSpPr/>
              <p:nvPr/>
            </p:nvGrpSpPr>
            <p:grpSpPr>
              <a:xfrm>
                <a:off x="4761379" y="2573128"/>
                <a:ext cx="4086077" cy="2461822"/>
                <a:chOff x="4761379" y="3005176"/>
                <a:chExt cx="4086077" cy="2461822"/>
              </a:xfrm>
            </p:grpSpPr>
            <p:cxnSp>
              <p:nvCxnSpPr>
                <p:cNvPr id="28" name="直線コネクタ 27"/>
                <p:cNvCxnSpPr>
                  <a:stCxn id="29" idx="2"/>
                </p:cNvCxnSpPr>
                <p:nvPr/>
              </p:nvCxnSpPr>
              <p:spPr>
                <a:xfrm flipV="1">
                  <a:off x="4761379" y="3005176"/>
                  <a:ext cx="2043038" cy="205900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円弧 28"/>
                <p:cNvSpPr/>
                <p:nvPr/>
              </p:nvSpPr>
              <p:spPr>
                <a:xfrm rot="10800000">
                  <a:off x="4761379" y="4661360"/>
                  <a:ext cx="4086077" cy="805638"/>
                </a:xfrm>
                <a:prstGeom prst="arc">
                  <a:avLst>
                    <a:gd name="adj1" fmla="val 10812358"/>
                    <a:gd name="adj2" fmla="val 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30" name="直線コネクタ 29"/>
                <p:cNvCxnSpPr>
                  <a:stCxn id="29" idx="0"/>
                </p:cNvCxnSpPr>
                <p:nvPr/>
              </p:nvCxnSpPr>
              <p:spPr>
                <a:xfrm flipH="1" flipV="1">
                  <a:off x="6804418" y="3005177"/>
                  <a:ext cx="2042699" cy="20663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5" name="テキスト ボックス 4"/>
          <p:cNvSpPr txBox="1"/>
          <p:nvPr/>
        </p:nvSpPr>
        <p:spPr>
          <a:xfrm>
            <a:off x="0" y="1168895"/>
            <a:ext cx="5048177" cy="461665"/>
          </a:xfrm>
          <a:prstGeom prst="rect">
            <a:avLst/>
          </a:prstGeom>
          <a:noFill/>
        </p:spPr>
        <p:txBody>
          <a:bodyPr wrap="none" rtlCol="0">
            <a:spAutoFit/>
          </a:bodyPr>
          <a:lstStyle/>
          <a:p>
            <a:r>
              <a:rPr lang="ja-JP" altLang="en-US" sz="2400" dirty="0" smtClean="0">
                <a:solidFill>
                  <a:prstClr val="black"/>
                </a:solidFill>
              </a:rPr>
              <a:t>例えば</a:t>
            </a:r>
            <a:r>
              <a:rPr lang="ja-JP" altLang="en-US" sz="2400" dirty="0">
                <a:solidFill>
                  <a:prstClr val="black"/>
                </a:solidFill>
              </a:rPr>
              <a:t>宅配ロッカーの利用に</a:t>
            </a:r>
            <a:r>
              <a:rPr lang="ja-JP" altLang="en-US" sz="2400" dirty="0" smtClean="0">
                <a:solidFill>
                  <a:prstClr val="black"/>
                </a:solidFill>
              </a:rPr>
              <a:t>よって</a:t>
            </a:r>
            <a:r>
              <a:rPr lang="en-US" altLang="ja-JP" sz="2400" dirty="0" smtClean="0">
                <a:solidFill>
                  <a:prstClr val="black"/>
                </a:solidFill>
              </a:rPr>
              <a:t>…</a:t>
            </a:r>
            <a:endParaRPr lang="ja-JP" altLang="en-US" sz="2400" dirty="0">
              <a:solidFill>
                <a:prstClr val="black"/>
              </a:solidFill>
            </a:endParaRPr>
          </a:p>
        </p:txBody>
      </p:sp>
      <p:grpSp>
        <p:nvGrpSpPr>
          <p:cNvPr id="22" name="グループ化 21"/>
          <p:cNvGrpSpPr/>
          <p:nvPr/>
        </p:nvGrpSpPr>
        <p:grpSpPr>
          <a:xfrm>
            <a:off x="539552" y="1882430"/>
            <a:ext cx="3407513" cy="2020926"/>
            <a:chOff x="259131" y="2435721"/>
            <a:chExt cx="3407513" cy="2020926"/>
          </a:xfrm>
        </p:grpSpPr>
        <p:pic>
          <p:nvPicPr>
            <p:cNvPr id="32"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82697" y="2803342"/>
              <a:ext cx="676381" cy="676381"/>
            </a:xfrm>
            <a:prstGeom prst="rect">
              <a:avLst/>
            </a:prstGeom>
          </p:spPr>
        </p:pic>
        <p:pic>
          <p:nvPicPr>
            <p:cNvPr id="33"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832836" y="3281841"/>
              <a:ext cx="676381" cy="676381"/>
            </a:xfrm>
            <a:prstGeom prst="rect">
              <a:avLst/>
            </a:prstGeom>
          </p:spPr>
        </p:pic>
        <p:pic>
          <p:nvPicPr>
            <p:cNvPr id="37"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9410" y="3232634"/>
              <a:ext cx="676381" cy="676381"/>
            </a:xfrm>
            <a:prstGeom prst="rect">
              <a:avLst/>
            </a:prstGeom>
          </p:spPr>
        </p:pic>
        <p:pic>
          <p:nvPicPr>
            <p:cNvPr id="38"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624606" y="2793651"/>
              <a:ext cx="676381" cy="676381"/>
            </a:xfrm>
            <a:prstGeom prst="rect">
              <a:avLst/>
            </a:prstGeom>
          </p:spPr>
        </p:pic>
        <p:pic>
          <p:nvPicPr>
            <p:cNvPr id="39"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655707" y="3736718"/>
              <a:ext cx="676381" cy="676381"/>
            </a:xfrm>
            <a:prstGeom prst="rect">
              <a:avLst/>
            </a:prstGeom>
          </p:spPr>
        </p:pic>
        <p:sp>
          <p:nvSpPr>
            <p:cNvPr id="15" name="角丸四角形 14"/>
            <p:cNvSpPr/>
            <p:nvPr/>
          </p:nvSpPr>
          <p:spPr>
            <a:xfrm>
              <a:off x="259131" y="2677156"/>
              <a:ext cx="3407513" cy="1779491"/>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1"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19076" y="3743944"/>
              <a:ext cx="676381" cy="676381"/>
            </a:xfrm>
            <a:prstGeom prst="rect">
              <a:avLst/>
            </a:prstGeom>
          </p:spPr>
        </p:pic>
        <p:sp>
          <p:nvSpPr>
            <p:cNvPr id="16" name="正方形/長方形 15"/>
            <p:cNvSpPr/>
            <p:nvPr/>
          </p:nvSpPr>
          <p:spPr>
            <a:xfrm>
              <a:off x="685210" y="2435721"/>
              <a:ext cx="2646878" cy="523220"/>
            </a:xfrm>
            <a:prstGeom prst="rect">
              <a:avLst/>
            </a:prstGeom>
            <a:solidFill>
              <a:schemeClr val="bg1"/>
            </a:solidFill>
          </p:spPr>
          <p:txBody>
            <a:bodyPr wrap="none">
              <a:spAutoFit/>
            </a:bodyPr>
            <a:lstStyle/>
            <a:p>
              <a:r>
                <a:rPr lang="ja-JP" altLang="en-US" sz="2800" dirty="0">
                  <a:solidFill>
                    <a:prstClr val="black"/>
                  </a:solidFill>
                </a:rPr>
                <a:t>複数個の荷物を</a:t>
              </a:r>
            </a:p>
          </p:txBody>
        </p:sp>
      </p:grpSp>
      <p:grpSp>
        <p:nvGrpSpPr>
          <p:cNvPr id="44" name="グループ化 43"/>
          <p:cNvGrpSpPr/>
          <p:nvPr/>
        </p:nvGrpSpPr>
        <p:grpSpPr>
          <a:xfrm>
            <a:off x="5083621" y="1835252"/>
            <a:ext cx="3407513" cy="2020019"/>
            <a:chOff x="259131" y="2436628"/>
            <a:chExt cx="3407513" cy="2020019"/>
          </a:xfrm>
        </p:grpSpPr>
        <p:pic>
          <p:nvPicPr>
            <p:cNvPr id="46" name="グラフィックス 12" descr="トラック"/>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624696" y="3253981"/>
              <a:ext cx="676381" cy="676381"/>
            </a:xfrm>
            <a:prstGeom prst="rect">
              <a:avLst/>
            </a:prstGeom>
          </p:spPr>
        </p:pic>
        <p:sp>
          <p:nvSpPr>
            <p:cNvPr id="50" name="角丸四角形 49"/>
            <p:cNvSpPr/>
            <p:nvPr/>
          </p:nvSpPr>
          <p:spPr>
            <a:xfrm>
              <a:off x="259131" y="2677156"/>
              <a:ext cx="3407513" cy="1779491"/>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09417" y="2436628"/>
              <a:ext cx="2896947" cy="523220"/>
            </a:xfrm>
            <a:prstGeom prst="rect">
              <a:avLst/>
            </a:prstGeom>
            <a:solidFill>
              <a:schemeClr val="bg1"/>
            </a:solidFill>
          </p:spPr>
          <p:txBody>
            <a:bodyPr wrap="none">
              <a:spAutoFit/>
            </a:bodyPr>
            <a:lstStyle/>
            <a:p>
              <a:r>
                <a:rPr lang="ja-JP" altLang="en-US" sz="2800" dirty="0">
                  <a:solidFill>
                    <a:prstClr val="black"/>
                  </a:solidFill>
                </a:rPr>
                <a:t>一度</a:t>
              </a:r>
              <a:r>
                <a:rPr lang="ja-JP" altLang="en-US" sz="2800" dirty="0" smtClean="0">
                  <a:solidFill>
                    <a:prstClr val="black"/>
                  </a:solidFill>
                </a:rPr>
                <a:t>に届けられる</a:t>
              </a:r>
              <a:endParaRPr lang="ja-JP" altLang="en-US" sz="2800" dirty="0">
                <a:solidFill>
                  <a:prstClr val="black"/>
                </a:solidFill>
              </a:endParaRPr>
            </a:p>
          </p:txBody>
        </p:sp>
      </p:grpSp>
      <p:sp>
        <p:nvSpPr>
          <p:cNvPr id="7" name="テキスト ボックス 6"/>
          <p:cNvSpPr txBox="1"/>
          <p:nvPr/>
        </p:nvSpPr>
        <p:spPr>
          <a:xfrm>
            <a:off x="4972415" y="3900148"/>
            <a:ext cx="4122114" cy="1341656"/>
          </a:xfrm>
          <a:prstGeom prst="wedgeEllipseCallout">
            <a:avLst>
              <a:gd name="adj1" fmla="val -6262"/>
              <a:gd name="adj2" fmla="val -83715"/>
            </a:avLst>
          </a:prstGeom>
          <a:solidFill>
            <a:schemeClr val="bg1"/>
          </a:solidFill>
          <a:ln w="19050">
            <a:solidFill>
              <a:srgbClr val="FF6600"/>
            </a:solidFill>
          </a:ln>
        </p:spPr>
        <p:txBody>
          <a:bodyPr wrap="square" rtlCol="0">
            <a:spAutoFit/>
          </a:bodyPr>
          <a:lstStyle/>
          <a:p>
            <a:pPr algn="ctr"/>
            <a:r>
              <a:rPr lang="ja-JP" altLang="en-US" sz="2800" dirty="0" smtClean="0">
                <a:solidFill>
                  <a:srgbClr val="FF6600"/>
                </a:solidFill>
              </a:rPr>
              <a:t>環境・労働負荷</a:t>
            </a:r>
            <a:endParaRPr lang="en-US" altLang="ja-JP" sz="2800" dirty="0" smtClean="0">
              <a:solidFill>
                <a:srgbClr val="FF6600"/>
              </a:solidFill>
            </a:endParaRPr>
          </a:p>
          <a:p>
            <a:pPr algn="ctr"/>
            <a:r>
              <a:rPr lang="ja-JP" altLang="en-US" sz="2800" dirty="0" smtClean="0">
                <a:solidFill>
                  <a:prstClr val="black"/>
                </a:solidFill>
              </a:rPr>
              <a:t>の削減に！</a:t>
            </a:r>
            <a:endParaRPr lang="en-US" altLang="ja-JP" sz="2000" dirty="0" smtClean="0">
              <a:solidFill>
                <a:prstClr val="black"/>
              </a:solidFill>
            </a:endParaRPr>
          </a:p>
        </p:txBody>
      </p:sp>
      <p:grpSp>
        <p:nvGrpSpPr>
          <p:cNvPr id="4" name="グループ化 3"/>
          <p:cNvGrpSpPr/>
          <p:nvPr/>
        </p:nvGrpSpPr>
        <p:grpSpPr>
          <a:xfrm>
            <a:off x="4020823" y="2731318"/>
            <a:ext cx="1045340" cy="391548"/>
            <a:chOff x="4020823" y="2731318"/>
            <a:chExt cx="1045340" cy="391548"/>
          </a:xfrm>
        </p:grpSpPr>
        <p:sp>
          <p:nvSpPr>
            <p:cNvPr id="43" name="二等辺三角形 42"/>
            <p:cNvSpPr/>
            <p:nvPr/>
          </p:nvSpPr>
          <p:spPr>
            <a:xfrm rot="5400000">
              <a:off x="4325709" y="2791408"/>
              <a:ext cx="390228" cy="2726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二等辺三角形 44"/>
            <p:cNvSpPr/>
            <p:nvPr/>
          </p:nvSpPr>
          <p:spPr>
            <a:xfrm rot="5400000">
              <a:off x="4734705" y="2790088"/>
              <a:ext cx="390228" cy="2726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二等辺三角形 46"/>
            <p:cNvSpPr/>
            <p:nvPr/>
          </p:nvSpPr>
          <p:spPr>
            <a:xfrm rot="5400000">
              <a:off x="3962053" y="2791408"/>
              <a:ext cx="390228" cy="2726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4155524367"/>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228600" y="130176"/>
            <a:ext cx="8686800" cy="922337"/>
          </a:xfrm>
        </p:spPr>
        <p:txBody>
          <a:bodyPr/>
          <a:lstStyle/>
          <a:p>
            <a:pPr eaLnBrk="1" hangingPunct="1">
              <a:tabLst>
                <a:tab pos="7440613" algn="l"/>
              </a:tabLst>
            </a:pPr>
            <a:r>
              <a:rPr lang="ja-JP" altLang="en-US" sz="2000" dirty="0" smtClean="0">
                <a:solidFill>
                  <a:schemeClr val="bg1"/>
                </a:solidFill>
              </a:rPr>
              <a:t>インタビュー結果　ヤマト運輸</a:t>
            </a:r>
            <a:r>
              <a:rPr lang="en-US" altLang="ja-JP" sz="2000" dirty="0" smtClean="0">
                <a:solidFill>
                  <a:schemeClr val="bg1"/>
                </a:solidFill>
              </a:rPr>
              <a:t/>
            </a:r>
            <a:br>
              <a:rPr lang="en-US" altLang="ja-JP" sz="2000" dirty="0" smtClean="0">
                <a:solidFill>
                  <a:schemeClr val="bg1"/>
                </a:solidFill>
              </a:rPr>
            </a:br>
            <a:r>
              <a:rPr lang="ja-JP" altLang="en-US" kern="0" dirty="0">
                <a:solidFill>
                  <a:srgbClr val="FFFFFF"/>
                </a:solidFill>
                <a:latin typeface="Arial"/>
                <a:ea typeface="ＭＳ Ｐゴシック"/>
              </a:rPr>
              <a:t>学内への</a:t>
            </a:r>
            <a:r>
              <a:rPr lang="ja-JP" altLang="en-US" dirty="0">
                <a:solidFill>
                  <a:schemeClr val="bg1"/>
                </a:solidFill>
              </a:rPr>
              <a:t>ロッカー設置</a:t>
            </a:r>
          </a:p>
        </p:txBody>
      </p:sp>
      <p:sp>
        <p:nvSpPr>
          <p:cNvPr id="6" name="スライド番号プレースホルダー 5"/>
          <p:cNvSpPr>
            <a:spLocks noGrp="1"/>
          </p:cNvSpPr>
          <p:nvPr>
            <p:ph type="sldNum" sz="quarter" idx="12"/>
          </p:nvPr>
        </p:nvSpPr>
        <p:spPr>
          <a:xfrm>
            <a:off x="7010400" y="6452561"/>
            <a:ext cx="2133600" cy="365125"/>
          </a:xfrm>
        </p:spPr>
        <p:txBody>
          <a:bodyPr/>
          <a:lstStyle/>
          <a:p>
            <a:pPr>
              <a:defRPr/>
            </a:pPr>
            <a:fld id="{4309A773-3D2A-4162-BC3D-881C0CE7BFEC}" type="slidenum">
              <a:rPr lang="ja-JP" altLang="en-US" smtClean="0"/>
              <a:pPr>
                <a:defRPr/>
              </a:pPr>
              <a:t>64</a:t>
            </a:fld>
            <a:endParaRPr lang="en-US" altLang="ja-JP" dirty="0"/>
          </a:p>
        </p:txBody>
      </p:sp>
      <p:sp>
        <p:nvSpPr>
          <p:cNvPr id="39" name="テキスト ボックス 38"/>
          <p:cNvSpPr txBox="1"/>
          <p:nvPr/>
        </p:nvSpPr>
        <p:spPr>
          <a:xfrm>
            <a:off x="4797756" y="4567559"/>
            <a:ext cx="4117644" cy="510778"/>
          </a:xfrm>
          <a:prstGeom prst="roundRect">
            <a:avLst/>
          </a:prstGeom>
          <a:noFill/>
          <a:ln w="28575">
            <a:solidFill>
              <a:srgbClr val="009999"/>
            </a:solidFill>
          </a:ln>
        </p:spPr>
        <p:txBody>
          <a:bodyPr wrap="square" rtlCol="0">
            <a:spAutoFit/>
          </a:bodyPr>
          <a:lstStyle/>
          <a:p>
            <a:pPr algn="ctr"/>
            <a:r>
              <a:rPr lang="ja-JP" altLang="en-US" sz="2400" dirty="0" smtClean="0">
                <a:solidFill>
                  <a:prstClr val="black"/>
                </a:solidFill>
                <a:latin typeface="ＭＳ Ｐゴシック" panose="020B0600070205080204" pitchFamily="50" charset="-128"/>
              </a:rPr>
              <a:t>若干の費用負担で設置可能</a:t>
            </a:r>
            <a:endParaRPr lang="en-US" altLang="ja-JP" sz="2400" dirty="0" smtClean="0">
              <a:solidFill>
                <a:prstClr val="black"/>
              </a:solidFill>
              <a:latin typeface="ＭＳ Ｐゴシック" panose="020B0600070205080204" pitchFamily="50" charset="-128"/>
            </a:endParaRPr>
          </a:p>
        </p:txBody>
      </p:sp>
      <p:grpSp>
        <p:nvGrpSpPr>
          <p:cNvPr id="10" name="グループ化 9"/>
          <p:cNvGrpSpPr/>
          <p:nvPr/>
        </p:nvGrpSpPr>
        <p:grpSpPr>
          <a:xfrm>
            <a:off x="146104" y="3955565"/>
            <a:ext cx="4065856" cy="2857811"/>
            <a:chOff x="146104" y="3955565"/>
            <a:chExt cx="4065856" cy="2857811"/>
          </a:xfrm>
        </p:grpSpPr>
        <p:grpSp>
          <p:nvGrpSpPr>
            <p:cNvPr id="29" name="グループ化 28"/>
            <p:cNvGrpSpPr>
              <a:grpSpLocks noChangeAspect="1"/>
            </p:cNvGrpSpPr>
            <p:nvPr/>
          </p:nvGrpSpPr>
          <p:grpSpPr>
            <a:xfrm>
              <a:off x="254752" y="3955565"/>
              <a:ext cx="3957208" cy="2857811"/>
              <a:chOff x="252000" y="1629000"/>
              <a:chExt cx="4860000" cy="3600000"/>
            </a:xfrm>
          </p:grpSpPr>
          <p:sp>
            <p:nvSpPr>
              <p:cNvPr id="30" name="正方形/長方形 29"/>
              <p:cNvSpPr/>
              <p:nvPr/>
            </p:nvSpPr>
            <p:spPr>
              <a:xfrm>
                <a:off x="252000" y="1989000"/>
                <a:ext cx="4860000" cy="3240000"/>
              </a:xfrm>
              <a:prstGeom prst="rect">
                <a:avLst/>
              </a:prstGeom>
              <a:solidFill>
                <a:srgbClr val="A3D419"/>
              </a:solidFill>
              <a:ln w="9525" cap="flat" cmpd="sng" algn="ctr">
                <a:noFill/>
                <a:prstDash val="solid"/>
              </a:ln>
              <a:effectLst/>
            </p:spPr>
            <p:txBody>
              <a:bodyPr rtlCol="0" anchor="ctr"/>
              <a:lstStyle/>
              <a:p>
                <a:pPr algn="ctr" eaLnBrk="1" fontAlgn="auto" hangingPunct="1">
                  <a:spcBef>
                    <a:spcPts val="0"/>
                  </a:spcBef>
                  <a:spcAft>
                    <a:spcPts val="0"/>
                  </a:spcAft>
                </a:pPr>
                <a:endParaRPr kumimoji="0" lang="ja-JP" altLang="en-US" kern="0" smtClean="0">
                  <a:solidFill>
                    <a:srgbClr val="FFFFFF"/>
                  </a:solidFill>
                  <a:latin typeface="Arial"/>
                  <a:ea typeface="ＭＳ Ｐゴシック"/>
                </a:endParaRPr>
              </a:p>
            </p:txBody>
          </p:sp>
          <p:sp>
            <p:nvSpPr>
              <p:cNvPr id="35" name="角丸四角形 34"/>
              <p:cNvSpPr/>
              <p:nvPr/>
            </p:nvSpPr>
            <p:spPr>
              <a:xfrm>
                <a:off x="611999" y="2349000"/>
                <a:ext cx="4079999" cy="720000"/>
              </a:xfrm>
              <a:prstGeom prst="roundRect">
                <a:avLst/>
              </a:prstGeom>
              <a:solidFill>
                <a:srgbClr val="FF9900"/>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kern="0" dirty="0" smtClean="0">
                    <a:solidFill>
                      <a:prstClr val="white"/>
                    </a:solidFill>
                    <a:latin typeface="Arial"/>
                    <a:ea typeface="ＭＳ Ｐゴシック"/>
                  </a:rPr>
                  <a:t>資金投資はできない</a:t>
                </a:r>
              </a:p>
            </p:txBody>
          </p:sp>
          <p:sp>
            <p:nvSpPr>
              <p:cNvPr id="36" name="角丸四角形 35"/>
              <p:cNvSpPr/>
              <p:nvPr/>
            </p:nvSpPr>
            <p:spPr>
              <a:xfrm>
                <a:off x="612000" y="3249000"/>
                <a:ext cx="4080000" cy="720000"/>
              </a:xfrm>
              <a:prstGeom prst="roundRect">
                <a:avLst/>
              </a:prstGeom>
              <a:solidFill>
                <a:srgbClr val="FF9900"/>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kern="0" dirty="0" smtClean="0">
                    <a:solidFill>
                      <a:prstClr val="white"/>
                    </a:solidFill>
                    <a:latin typeface="Arial"/>
                    <a:ea typeface="ＭＳ Ｐゴシック"/>
                  </a:rPr>
                  <a:t>一般人の学内侵入は不可</a:t>
                </a:r>
              </a:p>
            </p:txBody>
          </p:sp>
          <p:sp>
            <p:nvSpPr>
              <p:cNvPr id="40" name="角丸四角形 39"/>
              <p:cNvSpPr/>
              <p:nvPr/>
            </p:nvSpPr>
            <p:spPr>
              <a:xfrm>
                <a:off x="612000" y="4149000"/>
                <a:ext cx="4080000" cy="720000"/>
              </a:xfrm>
              <a:prstGeom prst="roundRect">
                <a:avLst/>
              </a:prstGeom>
              <a:solidFill>
                <a:srgbClr val="EDF6D1"/>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kern="0" dirty="0" smtClean="0">
                    <a:solidFill>
                      <a:srgbClr val="000000"/>
                    </a:solidFill>
                    <a:latin typeface="Arial"/>
                    <a:ea typeface="ＭＳ Ｐゴシック"/>
                  </a:rPr>
                  <a:t>十分な防犯対策を</a:t>
                </a:r>
              </a:p>
            </p:txBody>
          </p:sp>
          <p:sp>
            <p:nvSpPr>
              <p:cNvPr id="41" name="正方形/長方形 40"/>
              <p:cNvSpPr/>
              <p:nvPr/>
            </p:nvSpPr>
            <p:spPr>
              <a:xfrm>
                <a:off x="1332000" y="1629000"/>
                <a:ext cx="2520000" cy="589091"/>
              </a:xfrm>
              <a:prstGeom prst="rect">
                <a:avLst/>
              </a:prstGeom>
              <a:solidFill>
                <a:srgbClr val="A3D419"/>
              </a:solidFill>
              <a:ln w="9525" cap="flat" cmpd="sng" algn="ctr">
                <a:noFill/>
                <a:prstDash val="solid"/>
              </a:ln>
              <a:effectLst/>
            </p:spPr>
            <p:txBody>
              <a:bodyPr rtlCol="0" anchor="ctr"/>
              <a:lstStyle/>
              <a:p>
                <a:pPr algn="ctr" eaLnBrk="1" fontAlgn="auto" hangingPunct="1">
                  <a:spcBef>
                    <a:spcPts val="0"/>
                  </a:spcBef>
                  <a:spcAft>
                    <a:spcPts val="0"/>
                  </a:spcAft>
                </a:pPr>
                <a:r>
                  <a:rPr kumimoji="0" lang="ja-JP" altLang="en-US" sz="2000" b="1" kern="0" dirty="0" smtClean="0">
                    <a:solidFill>
                      <a:srgbClr val="FFFFFF"/>
                    </a:solidFill>
                    <a:latin typeface="Arial"/>
                    <a:ea typeface="ＭＳ Ｐゴシック"/>
                  </a:rPr>
                  <a:t>大学の条件</a:t>
                </a:r>
              </a:p>
            </p:txBody>
          </p:sp>
        </p:grpSp>
        <p:sp>
          <p:nvSpPr>
            <p:cNvPr id="42" name="テキスト ボックス 41"/>
            <p:cNvSpPr txBox="1"/>
            <p:nvPr/>
          </p:nvSpPr>
          <p:spPr>
            <a:xfrm>
              <a:off x="146104" y="5616132"/>
              <a:ext cx="788289" cy="923330"/>
            </a:xfrm>
            <a:prstGeom prst="rect">
              <a:avLst/>
            </a:prstGeom>
            <a:solidFill>
              <a:srgbClr val="000000">
                <a:alpha val="0"/>
              </a:srgbClr>
            </a:solidFill>
          </p:spPr>
          <p:txBody>
            <a:bodyPr wrap="square" rtlCol="0">
              <a:spAutoFit/>
            </a:bodyPr>
            <a:lstStyle/>
            <a:p>
              <a:r>
                <a:rPr lang="ja-JP" altLang="en-US" sz="5400" dirty="0" smtClean="0">
                  <a:solidFill>
                    <a:srgbClr val="FF9900"/>
                  </a:solidFill>
                </a:rPr>
                <a:t>✓</a:t>
              </a:r>
              <a:endParaRPr lang="en-US" altLang="ja-JP" sz="5400" dirty="0">
                <a:solidFill>
                  <a:srgbClr val="FF9900"/>
                </a:solidFill>
              </a:endParaRPr>
            </a:p>
          </p:txBody>
        </p:sp>
      </p:grpSp>
      <p:sp>
        <p:nvSpPr>
          <p:cNvPr id="60" name="テキスト ボックス 59"/>
          <p:cNvSpPr txBox="1"/>
          <p:nvPr/>
        </p:nvSpPr>
        <p:spPr>
          <a:xfrm>
            <a:off x="146104" y="4884098"/>
            <a:ext cx="788289" cy="1083944"/>
          </a:xfrm>
          <a:prstGeom prst="rect">
            <a:avLst/>
          </a:prstGeom>
          <a:solidFill>
            <a:srgbClr val="000000">
              <a:alpha val="0"/>
            </a:srgbClr>
          </a:solidFill>
        </p:spPr>
        <p:txBody>
          <a:bodyPr wrap="square" rtlCol="0">
            <a:spAutoFit/>
          </a:bodyPr>
          <a:lstStyle/>
          <a:p>
            <a:r>
              <a:rPr lang="ja-JP" altLang="en-US" sz="5400" dirty="0" smtClean="0">
                <a:solidFill>
                  <a:srgbClr val="FF6600"/>
                </a:solidFill>
              </a:rPr>
              <a:t>✓</a:t>
            </a:r>
            <a:endParaRPr lang="en-US" altLang="ja-JP" sz="5400" dirty="0">
              <a:solidFill>
                <a:srgbClr val="FF6600"/>
              </a:solidFill>
            </a:endParaRPr>
          </a:p>
        </p:txBody>
      </p:sp>
      <p:sp>
        <p:nvSpPr>
          <p:cNvPr id="61" name="テキスト ボックス 60"/>
          <p:cNvSpPr txBox="1"/>
          <p:nvPr/>
        </p:nvSpPr>
        <p:spPr>
          <a:xfrm>
            <a:off x="146104" y="4178557"/>
            <a:ext cx="788289" cy="1083944"/>
          </a:xfrm>
          <a:prstGeom prst="rect">
            <a:avLst/>
          </a:prstGeom>
          <a:solidFill>
            <a:srgbClr val="000000">
              <a:alpha val="0"/>
            </a:srgbClr>
          </a:solidFill>
        </p:spPr>
        <p:txBody>
          <a:bodyPr wrap="square" rtlCol="0">
            <a:spAutoFit/>
          </a:bodyPr>
          <a:lstStyle/>
          <a:p>
            <a:r>
              <a:rPr lang="ja-JP" altLang="en-US" sz="5400" dirty="0" smtClean="0">
                <a:solidFill>
                  <a:srgbClr val="FF6600"/>
                </a:solidFill>
              </a:rPr>
              <a:t>✓</a:t>
            </a:r>
            <a:endParaRPr lang="en-US" altLang="ja-JP" sz="5400" dirty="0">
              <a:solidFill>
                <a:srgbClr val="FF6600"/>
              </a:solidFill>
            </a:endParaRPr>
          </a:p>
        </p:txBody>
      </p:sp>
      <p:sp>
        <p:nvSpPr>
          <p:cNvPr id="44" name="テキスト ボックス 43">
            <a:extLst>
              <a:ext uri="{FF2B5EF4-FFF2-40B4-BE49-F238E27FC236}">
                <a16:creationId xmlns="" xmlns:a16="http://schemas.microsoft.com/office/drawing/2014/main" id="{3A932A13-8D3E-451C-96EF-AD36F17DEA73}"/>
              </a:ext>
            </a:extLst>
          </p:cNvPr>
          <p:cNvSpPr txBox="1"/>
          <p:nvPr/>
        </p:nvSpPr>
        <p:spPr>
          <a:xfrm>
            <a:off x="1143548" y="1150093"/>
            <a:ext cx="6476452" cy="954107"/>
          </a:xfrm>
          <a:prstGeom prst="rect">
            <a:avLst/>
          </a:prstGeom>
          <a:solidFill>
            <a:schemeClr val="bg1">
              <a:lumMod val="85000"/>
            </a:schemeClr>
          </a:solidFill>
        </p:spPr>
        <p:txBody>
          <a:bodyPr wrap="none" rtlCol="0">
            <a:spAutoFit/>
          </a:bodyPr>
          <a:lstStyle/>
          <a:p>
            <a:pPr algn="ctr"/>
            <a:r>
              <a:rPr lang="ja-JP" altLang="en-US" sz="2800" dirty="0" smtClean="0">
                <a:solidFill>
                  <a:prstClr val="black"/>
                </a:solidFill>
              </a:rPr>
              <a:t>現在</a:t>
            </a:r>
            <a:r>
              <a:rPr lang="ja-JP" altLang="en-US" sz="2800" dirty="0" smtClean="0">
                <a:solidFill>
                  <a:srgbClr val="FF6600"/>
                </a:solidFill>
              </a:rPr>
              <a:t>オフィスビル等</a:t>
            </a:r>
            <a:r>
              <a:rPr lang="ja-JP" altLang="en-US" sz="2800" dirty="0" smtClean="0">
                <a:solidFill>
                  <a:prstClr val="black"/>
                </a:solidFill>
              </a:rPr>
              <a:t>に</a:t>
            </a:r>
            <a:r>
              <a:rPr lang="ja-JP" altLang="en-US" sz="2800" dirty="0" smtClean="0">
                <a:solidFill>
                  <a:srgbClr val="FF6600"/>
                </a:solidFill>
              </a:rPr>
              <a:t>ユーザーを限定</a:t>
            </a:r>
            <a:r>
              <a:rPr lang="ja-JP" altLang="en-US" sz="2800" dirty="0" smtClean="0">
                <a:solidFill>
                  <a:prstClr val="black"/>
                </a:solidFill>
              </a:rPr>
              <a:t>した</a:t>
            </a:r>
            <a:endParaRPr lang="en-US" altLang="ja-JP" sz="2800" dirty="0" smtClean="0">
              <a:solidFill>
                <a:prstClr val="black"/>
              </a:solidFill>
            </a:endParaRPr>
          </a:p>
          <a:p>
            <a:pPr algn="ctr"/>
            <a:r>
              <a:rPr lang="ja-JP" altLang="en-US" sz="2800" dirty="0" smtClean="0">
                <a:solidFill>
                  <a:prstClr val="black"/>
                </a:solidFill>
              </a:rPr>
              <a:t>宅配ロッカーの設置計画</a:t>
            </a:r>
            <a:r>
              <a:rPr lang="ja-JP" altLang="en-US" sz="2800" dirty="0" smtClean="0">
                <a:solidFill>
                  <a:srgbClr val="FF6600"/>
                </a:solidFill>
              </a:rPr>
              <a:t>あり</a:t>
            </a:r>
            <a:endParaRPr lang="en-US" altLang="ja-JP" sz="2800" dirty="0" smtClean="0">
              <a:solidFill>
                <a:srgbClr val="FF6600"/>
              </a:solidFill>
            </a:endParaRPr>
          </a:p>
        </p:txBody>
      </p:sp>
      <p:sp>
        <p:nvSpPr>
          <p:cNvPr id="48" name="二等辺三角形 47"/>
          <p:cNvSpPr/>
          <p:nvPr/>
        </p:nvSpPr>
        <p:spPr>
          <a:xfrm rot="5400000">
            <a:off x="4359428" y="4714096"/>
            <a:ext cx="381429" cy="197623"/>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二等辺三角形 50"/>
          <p:cNvSpPr/>
          <p:nvPr/>
        </p:nvSpPr>
        <p:spPr>
          <a:xfrm rot="5400000">
            <a:off x="4359427" y="5428549"/>
            <a:ext cx="381429" cy="197623"/>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角丸四角形 6"/>
          <p:cNvSpPr/>
          <p:nvPr/>
        </p:nvSpPr>
        <p:spPr>
          <a:xfrm>
            <a:off x="4797756" y="5297815"/>
            <a:ext cx="4166732" cy="510778"/>
          </a:xfrm>
          <a:prstGeom prst="roundRect">
            <a:avLst/>
          </a:prstGeom>
          <a:ln w="28575">
            <a:solidFill>
              <a:srgbClr val="009999"/>
            </a:solidFill>
          </a:ln>
        </p:spPr>
        <p:txBody>
          <a:bodyPr wrap="square">
            <a:spAutoFit/>
          </a:bodyPr>
          <a:lstStyle/>
          <a:p>
            <a:r>
              <a:rPr lang="ja-JP" altLang="en-US" sz="2400" dirty="0">
                <a:solidFill>
                  <a:prstClr val="black"/>
                </a:solidFill>
                <a:latin typeface="ＭＳ Ｐゴシック" panose="020B0600070205080204" pitchFamily="50" charset="-128"/>
              </a:rPr>
              <a:t>筑波大関係者</a:t>
            </a:r>
            <a:r>
              <a:rPr lang="ja-JP" altLang="en-US" sz="2400" dirty="0" smtClean="0">
                <a:solidFill>
                  <a:prstClr val="black"/>
                </a:solidFill>
                <a:latin typeface="ＭＳ Ｐゴシック" panose="020B0600070205080204" pitchFamily="50" charset="-128"/>
              </a:rPr>
              <a:t>だけに利用制限</a:t>
            </a:r>
            <a:endParaRPr lang="en-US" altLang="ja-JP" sz="2400" dirty="0">
              <a:solidFill>
                <a:prstClr val="black"/>
              </a:solidFill>
              <a:latin typeface="ＭＳ Ｐゴシック" panose="020B0600070205080204" pitchFamily="50" charset="-128"/>
            </a:endParaRPr>
          </a:p>
        </p:txBody>
      </p:sp>
      <p:cxnSp>
        <p:nvCxnSpPr>
          <p:cNvPr id="17" name="直線コネクタ 16"/>
          <p:cNvCxnSpPr/>
          <p:nvPr/>
        </p:nvCxnSpPr>
        <p:spPr>
          <a:xfrm>
            <a:off x="0" y="3492307"/>
            <a:ext cx="9144000" cy="0"/>
          </a:xfrm>
          <a:prstGeom prst="line">
            <a:avLst/>
          </a:prstGeom>
          <a:ln w="19050">
            <a:solidFill>
              <a:srgbClr val="003366"/>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84213" y="3264462"/>
            <a:ext cx="4259499" cy="461665"/>
          </a:xfrm>
          <a:prstGeom prst="rect">
            <a:avLst/>
          </a:prstGeom>
          <a:solidFill>
            <a:schemeClr val="bg1"/>
          </a:solidFill>
          <a:ln w="19050">
            <a:solidFill>
              <a:srgbClr val="003366"/>
            </a:solidFill>
          </a:ln>
        </p:spPr>
        <p:txBody>
          <a:bodyPr wrap="none" rtlCol="0">
            <a:spAutoFit/>
          </a:bodyPr>
          <a:lstStyle/>
          <a:p>
            <a:r>
              <a:rPr lang="ja-JP" altLang="en-US" sz="2400" dirty="0" smtClean="0">
                <a:solidFill>
                  <a:prstClr val="black"/>
                </a:solidFill>
              </a:rPr>
              <a:t>もし筑波大学が対象となれば</a:t>
            </a:r>
            <a:r>
              <a:rPr lang="en-US" altLang="ja-JP" sz="2400" dirty="0" smtClean="0">
                <a:solidFill>
                  <a:prstClr val="black"/>
                </a:solidFill>
              </a:rPr>
              <a:t>…</a:t>
            </a:r>
          </a:p>
        </p:txBody>
      </p:sp>
      <p:sp>
        <p:nvSpPr>
          <p:cNvPr id="26" name="下矢印 25"/>
          <p:cNvSpPr/>
          <p:nvPr/>
        </p:nvSpPr>
        <p:spPr>
          <a:xfrm>
            <a:off x="3985730" y="2104200"/>
            <a:ext cx="792088" cy="316688"/>
          </a:xfrm>
          <a:prstGeom prst="downArrow">
            <a:avLst>
              <a:gd name="adj1" fmla="val 48237"/>
              <a:gd name="adj2" fmla="val 650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正方形/長方形 27"/>
          <p:cNvSpPr/>
          <p:nvPr/>
        </p:nvSpPr>
        <p:spPr>
          <a:xfrm>
            <a:off x="1553115" y="2208880"/>
            <a:ext cx="5657318" cy="830997"/>
          </a:xfrm>
          <a:prstGeom prst="rect">
            <a:avLst/>
          </a:prstGeom>
        </p:spPr>
        <p:txBody>
          <a:bodyPr wrap="none">
            <a:spAutoFit/>
          </a:bodyPr>
          <a:lstStyle/>
          <a:p>
            <a:r>
              <a:rPr lang="ja-JP" altLang="en-US" sz="2000" dirty="0" smtClean="0">
                <a:solidFill>
                  <a:prstClr val="black"/>
                </a:solidFill>
              </a:rPr>
              <a:t>しかし</a:t>
            </a:r>
            <a:endParaRPr lang="en-US" altLang="ja-JP" sz="2000" dirty="0" smtClean="0">
              <a:solidFill>
                <a:prstClr val="black"/>
              </a:solidFill>
            </a:endParaRPr>
          </a:p>
          <a:p>
            <a:r>
              <a:rPr lang="ja-JP" altLang="en-US" sz="2800" dirty="0">
                <a:solidFill>
                  <a:prstClr val="black"/>
                </a:solidFill>
              </a:rPr>
              <a:t>　</a:t>
            </a:r>
            <a:r>
              <a:rPr lang="ja-JP" altLang="en-US" sz="2800" dirty="0" smtClean="0">
                <a:solidFill>
                  <a:prstClr val="black"/>
                </a:solidFill>
              </a:rPr>
              <a:t>　</a:t>
            </a:r>
            <a:r>
              <a:rPr lang="ja-JP" altLang="en-US" sz="2800" dirty="0" smtClean="0">
                <a:solidFill>
                  <a:srgbClr val="009999"/>
                </a:solidFill>
              </a:rPr>
              <a:t>学生</a:t>
            </a:r>
            <a:r>
              <a:rPr lang="ja-JP" altLang="en-US" sz="2800" dirty="0">
                <a:solidFill>
                  <a:prstClr val="black"/>
                </a:solidFill>
              </a:rPr>
              <a:t>を</a:t>
            </a:r>
            <a:r>
              <a:rPr lang="ja-JP" altLang="en-US" sz="2800" dirty="0">
                <a:solidFill>
                  <a:srgbClr val="009999"/>
                </a:solidFill>
              </a:rPr>
              <a:t>対象</a:t>
            </a:r>
            <a:r>
              <a:rPr lang="ja-JP" altLang="en-US" sz="2800" dirty="0">
                <a:solidFill>
                  <a:prstClr val="black"/>
                </a:solidFill>
              </a:rPr>
              <a:t>と</a:t>
            </a:r>
            <a:r>
              <a:rPr lang="ja-JP" altLang="en-US" sz="2800" dirty="0" smtClean="0">
                <a:solidFill>
                  <a:prstClr val="black"/>
                </a:solidFill>
              </a:rPr>
              <a:t>した計画は</a:t>
            </a:r>
            <a:r>
              <a:rPr lang="ja-JP" altLang="en-US" sz="2800" dirty="0" smtClean="0">
                <a:solidFill>
                  <a:srgbClr val="009999"/>
                </a:solidFill>
              </a:rPr>
              <a:t>未だなし</a:t>
            </a:r>
            <a:endParaRPr lang="ja-JP" altLang="en-US" sz="2800" dirty="0">
              <a:solidFill>
                <a:srgbClr val="009999"/>
              </a:solidFill>
            </a:endParaRPr>
          </a:p>
        </p:txBody>
      </p:sp>
      <p:grpSp>
        <p:nvGrpSpPr>
          <p:cNvPr id="9" name="グループ化 8"/>
          <p:cNvGrpSpPr/>
          <p:nvPr/>
        </p:nvGrpSpPr>
        <p:grpSpPr>
          <a:xfrm rot="1301180">
            <a:off x="5787106" y="2790023"/>
            <a:ext cx="4572000" cy="1872208"/>
            <a:chOff x="5448901" y="3735932"/>
            <a:chExt cx="4572000" cy="1872208"/>
          </a:xfrm>
        </p:grpSpPr>
        <p:sp>
          <p:nvSpPr>
            <p:cNvPr id="8" name="円/楕円 7"/>
            <p:cNvSpPr/>
            <p:nvPr/>
          </p:nvSpPr>
          <p:spPr>
            <a:xfrm>
              <a:off x="6798797" y="3735932"/>
              <a:ext cx="1872208" cy="187220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448901" y="4263033"/>
              <a:ext cx="4572000" cy="1015663"/>
            </a:xfrm>
            <a:prstGeom prst="rect">
              <a:avLst/>
            </a:prstGeom>
          </p:spPr>
          <p:txBody>
            <a:bodyPr>
              <a:spAutoFit/>
            </a:bodyPr>
            <a:lstStyle/>
            <a:p>
              <a:pPr lvl="0" algn="ctr"/>
              <a:r>
                <a:rPr lang="ja-JP" altLang="en-US" sz="2400" dirty="0">
                  <a:solidFill>
                    <a:prstClr val="white"/>
                  </a:solidFill>
                  <a:latin typeface="Calibri"/>
                </a:rPr>
                <a:t>設置可能性</a:t>
              </a:r>
              <a:endParaRPr lang="en-US" altLang="ja-JP" sz="2400" dirty="0">
                <a:solidFill>
                  <a:prstClr val="white"/>
                </a:solidFill>
                <a:latin typeface="Calibri"/>
              </a:endParaRPr>
            </a:p>
            <a:p>
              <a:pPr lvl="0" algn="ctr"/>
              <a:r>
                <a:rPr lang="ja-JP" altLang="en-US" sz="3600" dirty="0">
                  <a:solidFill>
                    <a:prstClr val="white"/>
                  </a:solidFill>
                  <a:latin typeface="Calibri"/>
                </a:rPr>
                <a:t>大</a:t>
              </a:r>
            </a:p>
          </p:txBody>
        </p:sp>
      </p:grpSp>
    </p:spTree>
    <p:extLst>
      <p:ext uri="{BB962C8B-B14F-4D97-AF65-F5344CB8AC3E}">
        <p14:creationId xmlns:p14="http://schemas.microsoft.com/office/powerpoint/2010/main" val="2361326588"/>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par>
                          <p:cTn id="51" fill="hold">
                            <p:stCondLst>
                              <p:cond delay="1000"/>
                            </p:stCondLst>
                            <p:childTnLst>
                              <p:par>
                                <p:cTn id="52" presetID="26" presetClass="emph" presetSubtype="0" fill="hold" nodeType="after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0" grpId="0" animBg="1"/>
      <p:bldP spid="61" grpId="0" animBg="1"/>
      <p:bldP spid="48" grpId="0" animBg="1"/>
      <p:bldP spid="51" grpId="0" animBg="1"/>
      <p:bldP spid="7" grpId="0" animBg="1"/>
      <p:bldP spid="18" grpId="0" animBg="1"/>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9851" y="12828"/>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sp>
        <p:nvSpPr>
          <p:cNvPr id="276483" name="Rectangle 5"/>
          <p:cNvSpPr>
            <a:spLocks noGrp="1" noChangeArrowheads="1"/>
          </p:cNvSpPr>
          <p:nvPr>
            <p:ph type="title"/>
          </p:nvPr>
        </p:nvSpPr>
        <p:spPr>
          <a:xfrm>
            <a:off x="611188" y="2636838"/>
            <a:ext cx="8229600" cy="922337"/>
          </a:xfrm>
        </p:spPr>
        <p:txBody>
          <a:bodyPr/>
          <a:lstStyle/>
          <a:p>
            <a:pPr eaLnBrk="1" hangingPunct="1"/>
            <a:r>
              <a:rPr lang="ja-JP" altLang="en-US" sz="4800" dirty="0" smtClean="0">
                <a:solidFill>
                  <a:schemeClr val="bg1"/>
                </a:solidFill>
              </a:rPr>
              <a:t>まとめ</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0B5743-2D09-4AA1-BBF9-497DE4DE14F7}"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pic>
        <p:nvPicPr>
          <p:cNvPr id="6" name="グラフィックス 5" descr="自宅"/>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85845" y="5980423"/>
            <a:ext cx="709274" cy="709274"/>
          </a:xfrm>
          <a:prstGeom prst="rect">
            <a:avLst/>
          </a:prstGeom>
        </p:spPr>
      </p:pic>
      <p:pic>
        <p:nvPicPr>
          <p:cNvPr id="12" name="グラフィックス 11"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20794" y="5799292"/>
            <a:ext cx="1018796" cy="1071536"/>
          </a:xfrm>
          <a:prstGeom prst="rect">
            <a:avLst/>
          </a:prstGeom>
        </p:spPr>
      </p:pic>
      <p:sp>
        <p:nvSpPr>
          <p:cNvPr id="4" name="テキスト ボックス 3"/>
          <p:cNvSpPr txBox="1"/>
          <p:nvPr/>
        </p:nvSpPr>
        <p:spPr>
          <a:xfrm>
            <a:off x="575669" y="5733861"/>
            <a:ext cx="11160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背景・目的</a:t>
            </a:r>
          </a:p>
        </p:txBody>
      </p:sp>
      <p:sp>
        <p:nvSpPr>
          <p:cNvPr id="7" name="テキスト ボックス 6"/>
          <p:cNvSpPr txBox="1"/>
          <p:nvPr/>
        </p:nvSpPr>
        <p:spPr>
          <a:xfrm>
            <a:off x="1712320" y="5761734"/>
            <a:ext cx="121058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実習の流れ</a:t>
            </a:r>
          </a:p>
        </p:txBody>
      </p:sp>
      <p:sp>
        <p:nvSpPr>
          <p:cNvPr id="9" name="テキスト ボックス 8"/>
          <p:cNvSpPr txBox="1"/>
          <p:nvPr/>
        </p:nvSpPr>
        <p:spPr>
          <a:xfrm>
            <a:off x="6620573" y="5460330"/>
            <a:ext cx="86433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まとめ</a:t>
            </a:r>
          </a:p>
        </p:txBody>
      </p:sp>
      <p:sp>
        <p:nvSpPr>
          <p:cNvPr id="10" name="テキスト ボックス 9"/>
          <p:cNvSpPr txBox="1"/>
          <p:nvPr/>
        </p:nvSpPr>
        <p:spPr>
          <a:xfrm>
            <a:off x="7781660" y="5675774"/>
            <a:ext cx="10278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おわりに</a:t>
            </a:r>
          </a:p>
        </p:txBody>
      </p:sp>
      <p:sp>
        <p:nvSpPr>
          <p:cNvPr id="8" name="テキスト ボックス 7">
            <a:extLst>
              <a:ext uri="{FF2B5EF4-FFF2-40B4-BE49-F238E27FC236}">
                <a16:creationId xmlns:a16="http://schemas.microsoft.com/office/drawing/2014/main" xmlns="" id="{A72F6821-8FFE-4F20-8D64-9334ED6C7AF9}"/>
              </a:ext>
            </a:extLst>
          </p:cNvPr>
          <p:cNvSpPr txBox="1"/>
          <p:nvPr/>
        </p:nvSpPr>
        <p:spPr>
          <a:xfrm>
            <a:off x="3040105" y="5780603"/>
            <a:ext cx="110799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実態調査</a:t>
            </a:r>
          </a:p>
        </p:txBody>
      </p:sp>
      <p:pic>
        <p:nvPicPr>
          <p:cNvPr id="11" name="図 10">
            <a:extLst>
              <a:ext uri="{FF2B5EF4-FFF2-40B4-BE49-F238E27FC236}">
                <a16:creationId xmlns:a16="http://schemas.microsoft.com/office/drawing/2014/main" xmlns="" id="{CB604EC5-8ED2-4CFE-872B-7C60A3614C10}"/>
              </a:ext>
            </a:extLst>
          </p:cNvPr>
          <p:cNvPicPr>
            <a:picLocks noChangeAspect="1"/>
          </p:cNvPicPr>
          <p:nvPr/>
        </p:nvPicPr>
        <p:blipFill>
          <a:blip r:embed="rId7"/>
          <a:stretch>
            <a:fillRect/>
          </a:stretch>
        </p:blipFill>
        <p:spPr>
          <a:xfrm>
            <a:off x="821859" y="6090354"/>
            <a:ext cx="585267" cy="585267"/>
          </a:xfrm>
          <a:prstGeom prst="rect">
            <a:avLst/>
          </a:prstGeom>
        </p:spPr>
      </p:pic>
      <p:sp>
        <p:nvSpPr>
          <p:cNvPr id="25" name="テキスト ボックス 24"/>
          <p:cNvSpPr txBox="1"/>
          <p:nvPr/>
        </p:nvSpPr>
        <p:spPr>
          <a:xfrm>
            <a:off x="4370020" y="5496900"/>
            <a:ext cx="88197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smtClean="0">
                <a:solidFill>
                  <a:prstClr val="white"/>
                </a:solidFill>
              </a:rPr>
              <a:t>心理的</a:t>
            </a:r>
            <a:endParaRPr lang="en-US" altLang="ja-JP" b="1" noProof="0" dirty="0" smtClean="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smtClean="0">
                <a:solidFill>
                  <a:prstClr val="white"/>
                </a:solidFill>
              </a:rPr>
              <a:t>方略</a:t>
            </a:r>
            <a:endParaRPr lang="en-US" altLang="ja-JP" b="1" noProof="0" dirty="0">
              <a:solidFill>
                <a:prstClr val="white"/>
              </a:solidFill>
            </a:endParaRPr>
          </a:p>
        </p:txBody>
      </p:sp>
      <p:sp>
        <p:nvSpPr>
          <p:cNvPr id="28" name="テキスト ボックス 27"/>
          <p:cNvSpPr txBox="1"/>
          <p:nvPr/>
        </p:nvSpPr>
        <p:spPr>
          <a:xfrm>
            <a:off x="5473754" y="5496900"/>
            <a:ext cx="88197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smtClean="0">
                <a:solidFill>
                  <a:prstClr val="white"/>
                </a:solidFill>
              </a:rPr>
              <a:t>構造的</a:t>
            </a:r>
            <a:endParaRPr lang="en-US" altLang="ja-JP" b="1" noProof="0" dirty="0" smtClean="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prstClr val="white"/>
                </a:solidFill>
              </a:rPr>
              <a:t>方略</a:t>
            </a:r>
            <a:endParaRPr lang="en-US" altLang="ja-JP" b="1" noProof="0" dirty="0">
              <a:solidFill>
                <a:prstClr val="white"/>
              </a:solidFill>
            </a:endParaRPr>
          </a:p>
        </p:txBody>
      </p:sp>
      <p:pic>
        <p:nvPicPr>
          <p:cNvPr id="24" name="図 23">
            <a:extLst>
              <a:ext uri="{FF2B5EF4-FFF2-40B4-BE49-F238E27FC236}">
                <a16:creationId xmlns:a16="http://schemas.microsoft.com/office/drawing/2014/main" xmlns="" id="{CB604EC5-8ED2-4CFE-872B-7C60A3614C10}"/>
              </a:ext>
            </a:extLst>
          </p:cNvPr>
          <p:cNvPicPr>
            <a:picLocks noChangeAspect="1"/>
          </p:cNvPicPr>
          <p:nvPr/>
        </p:nvPicPr>
        <p:blipFill>
          <a:blip r:embed="rId7"/>
          <a:stretch>
            <a:fillRect/>
          </a:stretch>
        </p:blipFill>
        <p:spPr>
          <a:xfrm>
            <a:off x="2060112" y="6090354"/>
            <a:ext cx="585267" cy="585267"/>
          </a:xfrm>
          <a:prstGeom prst="rect">
            <a:avLst/>
          </a:prstGeom>
        </p:spPr>
      </p:pic>
      <p:pic>
        <p:nvPicPr>
          <p:cNvPr id="26" name="図 25">
            <a:extLst>
              <a:ext uri="{FF2B5EF4-FFF2-40B4-BE49-F238E27FC236}">
                <a16:creationId xmlns:a16="http://schemas.microsoft.com/office/drawing/2014/main" xmlns="" id="{CB604EC5-8ED2-4CFE-872B-7C60A3614C10}"/>
              </a:ext>
            </a:extLst>
          </p:cNvPr>
          <p:cNvPicPr>
            <a:picLocks noChangeAspect="1"/>
          </p:cNvPicPr>
          <p:nvPr/>
        </p:nvPicPr>
        <p:blipFill>
          <a:blip r:embed="rId7"/>
          <a:stretch>
            <a:fillRect/>
          </a:stretch>
        </p:blipFill>
        <p:spPr>
          <a:xfrm>
            <a:off x="3298365" y="6090354"/>
            <a:ext cx="585267" cy="585267"/>
          </a:xfrm>
          <a:prstGeom prst="rect">
            <a:avLst/>
          </a:prstGeom>
        </p:spPr>
      </p:pic>
      <p:pic>
        <p:nvPicPr>
          <p:cNvPr id="27" name="図 26">
            <a:extLst>
              <a:ext uri="{FF2B5EF4-FFF2-40B4-BE49-F238E27FC236}">
                <a16:creationId xmlns:a16="http://schemas.microsoft.com/office/drawing/2014/main" xmlns="" id="{CB604EC5-8ED2-4CFE-872B-7C60A3614C10}"/>
              </a:ext>
            </a:extLst>
          </p:cNvPr>
          <p:cNvPicPr>
            <a:picLocks noChangeAspect="1"/>
          </p:cNvPicPr>
          <p:nvPr/>
        </p:nvPicPr>
        <p:blipFill>
          <a:blip r:embed="rId7"/>
          <a:stretch>
            <a:fillRect/>
          </a:stretch>
        </p:blipFill>
        <p:spPr>
          <a:xfrm>
            <a:off x="4581479" y="6090354"/>
            <a:ext cx="585267" cy="585267"/>
          </a:xfrm>
          <a:prstGeom prst="rect">
            <a:avLst/>
          </a:prstGeom>
        </p:spPr>
      </p:pic>
      <p:pic>
        <p:nvPicPr>
          <p:cNvPr id="29" name="図 28">
            <a:extLst>
              <a:ext uri="{FF2B5EF4-FFF2-40B4-BE49-F238E27FC236}">
                <a16:creationId xmlns:a16="http://schemas.microsoft.com/office/drawing/2014/main" xmlns="" id="{CB604EC5-8ED2-4CFE-872B-7C60A3614C10}"/>
              </a:ext>
            </a:extLst>
          </p:cNvPr>
          <p:cNvPicPr>
            <a:picLocks noChangeAspect="1"/>
          </p:cNvPicPr>
          <p:nvPr/>
        </p:nvPicPr>
        <p:blipFill>
          <a:blip r:embed="rId7"/>
          <a:stretch>
            <a:fillRect/>
          </a:stretch>
        </p:blipFill>
        <p:spPr>
          <a:xfrm>
            <a:off x="5688672" y="6090354"/>
            <a:ext cx="585267" cy="585267"/>
          </a:xfrm>
          <a:prstGeom prst="rect">
            <a:avLst/>
          </a:prstGeom>
        </p:spPr>
      </p:pic>
    </p:spTree>
    <p:extLst>
      <p:ext uri="{BB962C8B-B14F-4D97-AF65-F5344CB8AC3E}">
        <p14:creationId xmlns:p14="http://schemas.microsoft.com/office/powerpoint/2010/main" val="4289372665"/>
      </p:ext>
    </p:extLst>
  </p:cSld>
  <p:clrMapOvr>
    <a:masterClrMapping/>
  </p:clrMapOvr>
  <p:transition spd="slow" advTm="5584"/>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まとめ</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7010400" y="64928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66</a:t>
            </a:fld>
            <a:endParaRPr lang="en-US" altLang="ja-JP" dirty="0"/>
          </a:p>
        </p:txBody>
      </p:sp>
      <p:sp>
        <p:nvSpPr>
          <p:cNvPr id="5" name="テキスト ボックス 4"/>
          <p:cNvSpPr txBox="1"/>
          <p:nvPr/>
        </p:nvSpPr>
        <p:spPr>
          <a:xfrm>
            <a:off x="179512" y="3717032"/>
            <a:ext cx="2279769" cy="646986"/>
          </a:xfrm>
          <a:prstGeom prst="roundRect">
            <a:avLst/>
          </a:prstGeom>
          <a:solidFill>
            <a:schemeClr val="bg1"/>
          </a:solidFill>
          <a:ln>
            <a:noFill/>
          </a:ln>
        </p:spPr>
        <p:txBody>
          <a:bodyPr wrap="none" rtlCol="0">
            <a:spAutoFit/>
          </a:bodyPr>
          <a:lstStyle/>
          <a:p>
            <a:r>
              <a:rPr lang="ja-JP" altLang="en-US" sz="3200" dirty="0" smtClean="0">
                <a:solidFill>
                  <a:srgbClr val="FF6600"/>
                </a:solidFill>
              </a:rPr>
              <a:t>構造的方略</a:t>
            </a:r>
            <a:endParaRPr lang="ja-JP" altLang="en-US" sz="3200" dirty="0">
              <a:solidFill>
                <a:srgbClr val="FF6600"/>
              </a:solidFill>
            </a:endParaRPr>
          </a:p>
        </p:txBody>
      </p:sp>
      <p:sp>
        <p:nvSpPr>
          <p:cNvPr id="10" name="テキスト ボックス 9"/>
          <p:cNvSpPr txBox="1"/>
          <p:nvPr/>
        </p:nvSpPr>
        <p:spPr>
          <a:xfrm>
            <a:off x="3247912" y="1268760"/>
            <a:ext cx="4203350" cy="510778"/>
          </a:xfrm>
          <a:prstGeom prst="roundRect">
            <a:avLst/>
          </a:prstGeom>
          <a:solidFill>
            <a:srgbClr val="009999"/>
          </a:solidFill>
          <a:ln>
            <a:noFill/>
          </a:ln>
        </p:spPr>
        <p:txBody>
          <a:bodyPr wrap="square" rtlCol="0">
            <a:spAutoFit/>
          </a:bodyPr>
          <a:lstStyle/>
          <a:p>
            <a:r>
              <a:rPr lang="ja-JP" altLang="en-US" sz="2400" dirty="0" smtClean="0">
                <a:solidFill>
                  <a:prstClr val="white"/>
                </a:solidFill>
              </a:rPr>
              <a:t>コミュニケーションツール</a:t>
            </a:r>
            <a:r>
              <a:rPr lang="ja-JP" altLang="en-US" sz="2000" dirty="0" smtClean="0">
                <a:solidFill>
                  <a:prstClr val="white"/>
                </a:solidFill>
              </a:rPr>
              <a:t>を配布</a:t>
            </a:r>
            <a:endParaRPr lang="en-US" altLang="ja-JP" sz="2000" dirty="0" smtClean="0">
              <a:solidFill>
                <a:prstClr val="white"/>
              </a:solidFill>
            </a:endParaRPr>
          </a:p>
        </p:txBody>
      </p:sp>
      <p:sp>
        <p:nvSpPr>
          <p:cNvPr id="6" name="テキスト ボックス 5"/>
          <p:cNvSpPr txBox="1"/>
          <p:nvPr/>
        </p:nvSpPr>
        <p:spPr>
          <a:xfrm>
            <a:off x="197362" y="1196752"/>
            <a:ext cx="2279769" cy="646986"/>
          </a:xfrm>
          <a:prstGeom prst="roundRect">
            <a:avLst/>
          </a:prstGeom>
          <a:noFill/>
          <a:ln>
            <a:noFill/>
          </a:ln>
        </p:spPr>
        <p:txBody>
          <a:bodyPr wrap="none" rtlCol="0">
            <a:spAutoFit/>
          </a:bodyPr>
          <a:lstStyle/>
          <a:p>
            <a:r>
              <a:rPr lang="ja-JP" altLang="en-US" sz="3200" dirty="0" smtClean="0">
                <a:solidFill>
                  <a:srgbClr val="009999"/>
                </a:solidFill>
              </a:rPr>
              <a:t>心理的方略</a:t>
            </a:r>
            <a:endParaRPr lang="ja-JP" altLang="en-US" sz="3200" dirty="0">
              <a:solidFill>
                <a:srgbClr val="009999"/>
              </a:solidFill>
            </a:endParaRPr>
          </a:p>
        </p:txBody>
      </p:sp>
      <p:sp>
        <p:nvSpPr>
          <p:cNvPr id="2" name="正方形/長方形 1"/>
          <p:cNvSpPr/>
          <p:nvPr/>
        </p:nvSpPr>
        <p:spPr>
          <a:xfrm>
            <a:off x="0" y="1184024"/>
            <a:ext cx="246806" cy="674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2357" y="3719449"/>
            <a:ext cx="242092" cy="66446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7" name="グループ化 6"/>
          <p:cNvGrpSpPr/>
          <p:nvPr/>
        </p:nvGrpSpPr>
        <p:grpSpPr>
          <a:xfrm>
            <a:off x="2472968" y="1441502"/>
            <a:ext cx="658872" cy="259306"/>
            <a:chOff x="2267744" y="1360443"/>
            <a:chExt cx="658872" cy="259306"/>
          </a:xfrm>
        </p:grpSpPr>
        <p:sp>
          <p:nvSpPr>
            <p:cNvPr id="3" name="二等辺三角形 2"/>
            <p:cNvSpPr/>
            <p:nvPr/>
          </p:nvSpPr>
          <p:spPr>
            <a:xfrm rot="5400000">
              <a:off x="2216843" y="1411344"/>
              <a:ext cx="259302" cy="157500"/>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19" name="二等辺三角形 18"/>
            <p:cNvSpPr/>
            <p:nvPr/>
          </p:nvSpPr>
          <p:spPr>
            <a:xfrm rot="5400000">
              <a:off x="2467529" y="1411344"/>
              <a:ext cx="259302" cy="157500"/>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2" name="二等辺三角形 21"/>
            <p:cNvSpPr/>
            <p:nvPr/>
          </p:nvSpPr>
          <p:spPr>
            <a:xfrm rot="5400000">
              <a:off x="2718215" y="1411349"/>
              <a:ext cx="259301" cy="157500"/>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grpSp>
      <p:cxnSp>
        <p:nvCxnSpPr>
          <p:cNvPr id="13" name="直線コネクタ 12"/>
          <p:cNvCxnSpPr/>
          <p:nvPr/>
        </p:nvCxnSpPr>
        <p:spPr>
          <a:xfrm>
            <a:off x="0" y="3717032"/>
            <a:ext cx="9154124"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308963" y="3789040"/>
            <a:ext cx="2559181" cy="510778"/>
          </a:xfrm>
          <a:prstGeom prst="roundRect">
            <a:avLst/>
          </a:prstGeom>
          <a:solidFill>
            <a:srgbClr val="FF6600"/>
          </a:solidFill>
          <a:ln>
            <a:noFill/>
          </a:ln>
        </p:spPr>
        <p:txBody>
          <a:bodyPr wrap="none" rtlCol="0">
            <a:spAutoFit/>
          </a:bodyPr>
          <a:lstStyle/>
          <a:p>
            <a:r>
              <a:rPr lang="ja-JP" altLang="en-US" sz="2400" dirty="0">
                <a:solidFill>
                  <a:prstClr val="white"/>
                </a:solidFill>
              </a:rPr>
              <a:t>宅配ロッカー</a:t>
            </a:r>
            <a:r>
              <a:rPr lang="ja-JP" altLang="en-US" dirty="0">
                <a:solidFill>
                  <a:prstClr val="white"/>
                </a:solidFill>
              </a:rPr>
              <a:t>の設置</a:t>
            </a:r>
          </a:p>
        </p:txBody>
      </p:sp>
      <p:sp>
        <p:nvSpPr>
          <p:cNvPr id="25" name="二等辺三角形 24"/>
          <p:cNvSpPr/>
          <p:nvPr/>
        </p:nvSpPr>
        <p:spPr>
          <a:xfrm rot="5400000">
            <a:off x="2432867" y="4012685"/>
            <a:ext cx="259302" cy="15750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9" name="二等辺三角形 28"/>
          <p:cNvSpPr/>
          <p:nvPr/>
        </p:nvSpPr>
        <p:spPr>
          <a:xfrm rot="5400000">
            <a:off x="2683553" y="4012685"/>
            <a:ext cx="259302" cy="15750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30" name="二等辺三角形 29"/>
          <p:cNvSpPr/>
          <p:nvPr/>
        </p:nvSpPr>
        <p:spPr>
          <a:xfrm rot="5400000">
            <a:off x="2934239" y="4012687"/>
            <a:ext cx="259301" cy="15750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31" name="テキスト ボックス 30"/>
          <p:cNvSpPr txBox="1"/>
          <p:nvPr/>
        </p:nvSpPr>
        <p:spPr>
          <a:xfrm>
            <a:off x="244870" y="2755095"/>
            <a:ext cx="4399138" cy="461665"/>
          </a:xfrm>
          <a:prstGeom prst="rect">
            <a:avLst/>
          </a:prstGeom>
          <a:noFill/>
          <a:ln>
            <a:noFill/>
          </a:ln>
          <a:effectLst/>
        </p:spPr>
        <p:txBody>
          <a:bodyPr wrap="square" rtlCol="0">
            <a:spAutoFit/>
          </a:bodyPr>
          <a:lstStyle/>
          <a:p>
            <a:r>
              <a:rPr lang="ja-JP" altLang="en-US" sz="2400" dirty="0" smtClean="0">
                <a:solidFill>
                  <a:prstClr val="black"/>
                </a:solidFill>
              </a:rPr>
              <a:t>・</a:t>
            </a:r>
            <a:r>
              <a:rPr lang="ja-JP" altLang="en-US" sz="2400" dirty="0">
                <a:solidFill>
                  <a:prstClr val="black"/>
                </a:solidFill>
              </a:rPr>
              <a:t>再配達</a:t>
            </a:r>
            <a:r>
              <a:rPr lang="ja-JP" altLang="en-US" sz="2400" dirty="0" smtClean="0">
                <a:solidFill>
                  <a:prstClr val="black"/>
                </a:solidFill>
              </a:rPr>
              <a:t>に</a:t>
            </a:r>
            <a:r>
              <a:rPr lang="ja-JP" altLang="en-US" sz="2400" dirty="0">
                <a:solidFill>
                  <a:prstClr val="black"/>
                </a:solidFill>
              </a:rPr>
              <a:t>対する意識が変わる</a:t>
            </a:r>
          </a:p>
        </p:txBody>
      </p:sp>
      <p:sp>
        <p:nvSpPr>
          <p:cNvPr id="33" name="正方形/長方形 32"/>
          <p:cNvSpPr/>
          <p:nvPr/>
        </p:nvSpPr>
        <p:spPr>
          <a:xfrm>
            <a:off x="257120" y="2033480"/>
            <a:ext cx="4806686" cy="461665"/>
          </a:xfrm>
          <a:prstGeom prst="rect">
            <a:avLst/>
          </a:prstGeom>
        </p:spPr>
        <p:txBody>
          <a:bodyPr wrap="square">
            <a:spAutoFit/>
          </a:bodyPr>
          <a:lstStyle/>
          <a:p>
            <a:r>
              <a:rPr lang="ja-JP" altLang="en-US" sz="2400" dirty="0" smtClean="0">
                <a:solidFill>
                  <a:prstClr val="black"/>
                </a:solidFill>
              </a:rPr>
              <a:t>・既存</a:t>
            </a:r>
            <a:r>
              <a:rPr lang="ja-JP" altLang="en-US" sz="2400" dirty="0">
                <a:solidFill>
                  <a:prstClr val="black"/>
                </a:solidFill>
              </a:rPr>
              <a:t>サービスの利用意欲が</a:t>
            </a:r>
            <a:r>
              <a:rPr lang="ja-JP" altLang="en-US" sz="2400" dirty="0" smtClean="0">
                <a:solidFill>
                  <a:prstClr val="black"/>
                </a:solidFill>
              </a:rPr>
              <a:t>上がる</a:t>
            </a:r>
            <a:endParaRPr lang="en-US" altLang="ja-JP" sz="2400" dirty="0">
              <a:solidFill>
                <a:prstClr val="black"/>
              </a:solidFill>
            </a:endParaRPr>
          </a:p>
        </p:txBody>
      </p:sp>
      <p:sp>
        <p:nvSpPr>
          <p:cNvPr id="4" name="円/楕円 3"/>
          <p:cNvSpPr/>
          <p:nvPr/>
        </p:nvSpPr>
        <p:spPr>
          <a:xfrm rot="846312">
            <a:off x="6984436" y="1836201"/>
            <a:ext cx="1634316" cy="1634316"/>
          </a:xfrm>
          <a:prstGeom prst="ellipse">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rgbClr val="009999"/>
                </a:solidFill>
              </a:rPr>
              <a:t>効果あり</a:t>
            </a:r>
            <a:endParaRPr lang="ja-JP" altLang="en-US" sz="2800" b="1" dirty="0">
              <a:solidFill>
                <a:srgbClr val="009999"/>
              </a:solidFill>
            </a:endParaRPr>
          </a:p>
        </p:txBody>
      </p:sp>
      <p:sp>
        <p:nvSpPr>
          <p:cNvPr id="34" name="円/楕円 33"/>
          <p:cNvSpPr/>
          <p:nvPr/>
        </p:nvSpPr>
        <p:spPr>
          <a:xfrm rot="846312">
            <a:off x="6984436" y="4500498"/>
            <a:ext cx="1634316" cy="1634316"/>
          </a:xfrm>
          <a:prstGeom prst="ellipse">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6600"/>
                </a:solidFill>
              </a:rPr>
              <a:t>実現</a:t>
            </a:r>
            <a:endParaRPr lang="en-US" altLang="ja-JP" sz="2400" b="1" dirty="0" smtClean="0">
              <a:solidFill>
                <a:srgbClr val="FF6600"/>
              </a:solidFill>
            </a:endParaRPr>
          </a:p>
          <a:p>
            <a:pPr algn="ctr"/>
            <a:r>
              <a:rPr lang="ja-JP" altLang="en-US" sz="2400" b="1" dirty="0" smtClean="0">
                <a:solidFill>
                  <a:srgbClr val="FF6600"/>
                </a:solidFill>
              </a:rPr>
              <a:t>可能性</a:t>
            </a:r>
            <a:endParaRPr lang="en-US" altLang="ja-JP" sz="2400" b="1" dirty="0" smtClean="0">
              <a:solidFill>
                <a:srgbClr val="FF6600"/>
              </a:solidFill>
            </a:endParaRPr>
          </a:p>
          <a:p>
            <a:pPr algn="ctr"/>
            <a:r>
              <a:rPr lang="ja-JP" altLang="en-US" sz="2400" b="1" dirty="0" smtClean="0">
                <a:solidFill>
                  <a:srgbClr val="FF6600"/>
                </a:solidFill>
              </a:rPr>
              <a:t>あり</a:t>
            </a:r>
            <a:endParaRPr lang="ja-JP" altLang="en-US" sz="2400" b="1" dirty="0">
              <a:solidFill>
                <a:srgbClr val="FF6600"/>
              </a:solidFill>
            </a:endParaRPr>
          </a:p>
        </p:txBody>
      </p:sp>
      <p:sp>
        <p:nvSpPr>
          <p:cNvPr id="36" name="テキスト ボックス 35"/>
          <p:cNvSpPr txBox="1"/>
          <p:nvPr/>
        </p:nvSpPr>
        <p:spPr>
          <a:xfrm>
            <a:off x="170429" y="5731464"/>
            <a:ext cx="7280833" cy="830997"/>
          </a:xfrm>
          <a:prstGeom prst="rect">
            <a:avLst/>
          </a:prstGeom>
          <a:noFill/>
          <a:ln>
            <a:noFill/>
          </a:ln>
          <a:effectLst/>
        </p:spPr>
        <p:txBody>
          <a:bodyPr wrap="square" rtlCol="0">
            <a:spAutoFit/>
          </a:bodyPr>
          <a:lstStyle/>
          <a:p>
            <a:r>
              <a:rPr lang="ja-JP" altLang="en-US" sz="2400" dirty="0" smtClean="0">
                <a:solidFill>
                  <a:prstClr val="black"/>
                </a:solidFill>
              </a:rPr>
              <a:t>・ユーザー限定宅配ロッカーの開発が進んでいる</a:t>
            </a:r>
            <a:endParaRPr lang="en-US" altLang="ja-JP" sz="2400" dirty="0">
              <a:solidFill>
                <a:prstClr val="black"/>
              </a:solidFill>
            </a:endParaRPr>
          </a:p>
          <a:p>
            <a:r>
              <a:rPr lang="en-US" altLang="ja-JP" sz="2400" dirty="0">
                <a:solidFill>
                  <a:prstClr val="black"/>
                </a:solidFill>
              </a:rPr>
              <a:t>	</a:t>
            </a:r>
            <a:r>
              <a:rPr lang="en-US" altLang="ja-JP" sz="2400" dirty="0" smtClean="0">
                <a:solidFill>
                  <a:prstClr val="black"/>
                </a:solidFill>
              </a:rPr>
              <a:t>			</a:t>
            </a:r>
            <a:r>
              <a:rPr lang="ja-JP" altLang="en-US" sz="2400" dirty="0" smtClean="0">
                <a:solidFill>
                  <a:prstClr val="black"/>
                </a:solidFill>
              </a:rPr>
              <a:t>→今後筑波大学にも</a:t>
            </a:r>
            <a:r>
              <a:rPr lang="en-US" altLang="ja-JP" sz="2400" dirty="0" smtClean="0">
                <a:solidFill>
                  <a:prstClr val="black"/>
                </a:solidFill>
              </a:rPr>
              <a:t>…?</a:t>
            </a:r>
          </a:p>
        </p:txBody>
      </p:sp>
      <p:sp>
        <p:nvSpPr>
          <p:cNvPr id="37" name="正方形/長方形 36"/>
          <p:cNvSpPr/>
          <p:nvPr/>
        </p:nvSpPr>
        <p:spPr>
          <a:xfrm>
            <a:off x="170430" y="4581128"/>
            <a:ext cx="4893376" cy="461665"/>
          </a:xfrm>
          <a:prstGeom prst="rect">
            <a:avLst/>
          </a:prstGeom>
        </p:spPr>
        <p:txBody>
          <a:bodyPr wrap="square">
            <a:spAutoFit/>
          </a:bodyPr>
          <a:lstStyle/>
          <a:p>
            <a:r>
              <a:rPr lang="ja-JP" altLang="en-US" sz="2400" dirty="0" smtClean="0">
                <a:solidFill>
                  <a:prstClr val="black"/>
                </a:solidFill>
              </a:rPr>
              <a:t>・宇都宮大学以上の需要が見込める</a:t>
            </a:r>
            <a:endParaRPr lang="en-US" altLang="ja-JP" sz="2400" dirty="0">
              <a:solidFill>
                <a:prstClr val="black"/>
              </a:solidFill>
            </a:endParaRPr>
          </a:p>
        </p:txBody>
      </p:sp>
      <p:sp>
        <p:nvSpPr>
          <p:cNvPr id="38" name="正方形/長方形 37"/>
          <p:cNvSpPr/>
          <p:nvPr/>
        </p:nvSpPr>
        <p:spPr>
          <a:xfrm>
            <a:off x="170428" y="5157192"/>
            <a:ext cx="5829481" cy="461665"/>
          </a:xfrm>
          <a:prstGeom prst="rect">
            <a:avLst/>
          </a:prstGeom>
        </p:spPr>
        <p:txBody>
          <a:bodyPr wrap="square">
            <a:spAutoFit/>
          </a:bodyPr>
          <a:lstStyle/>
          <a:p>
            <a:r>
              <a:rPr lang="ja-JP" altLang="en-US" sz="2400" dirty="0" smtClean="0">
                <a:solidFill>
                  <a:prstClr val="black"/>
                </a:solidFill>
              </a:rPr>
              <a:t>・</a:t>
            </a:r>
            <a:r>
              <a:rPr lang="en-US" altLang="ja-JP" sz="2400" dirty="0" err="1" smtClean="0">
                <a:solidFill>
                  <a:prstClr val="black"/>
                </a:solidFill>
              </a:rPr>
              <a:t>Packcity</a:t>
            </a:r>
            <a:r>
              <a:rPr lang="ja-JP" altLang="en-US" sz="2400" dirty="0" smtClean="0">
                <a:solidFill>
                  <a:prstClr val="black"/>
                </a:solidFill>
              </a:rPr>
              <a:t>の設置計画は今後全国展開へ</a:t>
            </a:r>
            <a:endParaRPr lang="en-US" altLang="ja-JP" sz="2400" dirty="0">
              <a:solidFill>
                <a:prstClr val="black"/>
              </a:solidFill>
            </a:endParaRPr>
          </a:p>
        </p:txBody>
      </p:sp>
      <p:cxnSp>
        <p:nvCxnSpPr>
          <p:cNvPr id="32" name="直線コネクタ 31"/>
          <p:cNvCxnSpPr/>
          <p:nvPr/>
        </p:nvCxnSpPr>
        <p:spPr>
          <a:xfrm>
            <a:off x="0" y="1196752"/>
            <a:ext cx="9154124" cy="0"/>
          </a:xfrm>
          <a:prstGeom prst="line">
            <a:avLst/>
          </a:prstGeom>
          <a:ln w="19050">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395483"/>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90"/>
                                          </p:val>
                                        </p:tav>
                                        <p:tav tm="100000">
                                          <p:val>
                                            <p:fltVal val="0"/>
                                          </p:val>
                                        </p:tav>
                                      </p:tavLst>
                                    </p:anim>
                                    <p:animEffect transition="in" filter="fade">
                                      <p:cBhvr>
                                        <p:cTn id="18" dur="500"/>
                                        <p:tgtEl>
                                          <p:spTgt spid="4"/>
                                        </p:tgtEl>
                                      </p:cBhvr>
                                    </p:animEffect>
                                  </p:childTnLst>
                                </p:cTn>
                              </p:par>
                            </p:childTnLst>
                          </p:cTn>
                        </p:par>
                        <p:par>
                          <p:cTn id="19" fill="hold">
                            <p:stCondLst>
                              <p:cond delay="500"/>
                            </p:stCondLst>
                            <p:childTnLst>
                              <p:par>
                                <p:cTn id="20" presetID="26" presetClass="emph" presetSubtype="0" fill="hold" grpId="1" nodeType="after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 calcmode="lin" valueType="num">
                                      <p:cBhvr>
                                        <p:cTn id="41" dur="500" fill="hold"/>
                                        <p:tgtEl>
                                          <p:spTgt spid="34"/>
                                        </p:tgtEl>
                                        <p:attrNameLst>
                                          <p:attrName>style.rotation</p:attrName>
                                        </p:attrNameLst>
                                      </p:cBhvr>
                                      <p:tavLst>
                                        <p:tav tm="0">
                                          <p:val>
                                            <p:fltVal val="90"/>
                                          </p:val>
                                        </p:tav>
                                        <p:tav tm="100000">
                                          <p:val>
                                            <p:fltVal val="0"/>
                                          </p:val>
                                        </p:tav>
                                      </p:tavLst>
                                    </p:anim>
                                    <p:animEffect transition="in" filter="fade">
                                      <p:cBhvr>
                                        <p:cTn id="42" dur="500"/>
                                        <p:tgtEl>
                                          <p:spTgt spid="34"/>
                                        </p:tgtEl>
                                      </p:cBhvr>
                                    </p:animEffect>
                                  </p:childTnLst>
                                </p:cTn>
                              </p:par>
                            </p:childTnLst>
                          </p:cTn>
                        </p:par>
                        <p:par>
                          <p:cTn id="43" fill="hold">
                            <p:stCondLst>
                              <p:cond delay="500"/>
                            </p:stCondLst>
                            <p:childTnLst>
                              <p:par>
                                <p:cTn id="44" presetID="26" presetClass="emph" presetSubtype="0" fill="hold" grpId="1" nodeType="afterEffect">
                                  <p:stCondLst>
                                    <p:cond delay="0"/>
                                  </p:stCondLst>
                                  <p:childTnLst>
                                    <p:animEffect transition="out" filter="fade">
                                      <p:cBhvr>
                                        <p:cTn id="45" dur="500" tmFilter="0, 0; .2, .5; .8, .5; 1, 0"/>
                                        <p:tgtEl>
                                          <p:spTgt spid="34"/>
                                        </p:tgtEl>
                                      </p:cBhvr>
                                    </p:animEffect>
                                    <p:animScale>
                                      <p:cBhvr>
                                        <p:cTn id="46"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4" grpId="0" animBg="1"/>
      <p:bldP spid="4" grpId="1" animBg="1"/>
      <p:bldP spid="34" grpId="0" animBg="1"/>
      <p:bldP spid="34" grpId="1" animBg="1"/>
      <p:bldP spid="36" grpId="0"/>
      <p:bldP spid="37" grpId="0"/>
      <p:bldP spid="3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9479" y="1237"/>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は</a:t>
              </a: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sp>
        <p:nvSpPr>
          <p:cNvPr id="276483" name="Rectangle 5"/>
          <p:cNvSpPr>
            <a:spLocks noGrp="1" noChangeArrowheads="1"/>
          </p:cNvSpPr>
          <p:nvPr>
            <p:ph type="title"/>
          </p:nvPr>
        </p:nvSpPr>
        <p:spPr>
          <a:xfrm>
            <a:off x="611188" y="2636838"/>
            <a:ext cx="8229600" cy="922337"/>
          </a:xfrm>
        </p:spPr>
        <p:txBody>
          <a:bodyPr/>
          <a:lstStyle/>
          <a:p>
            <a:pPr eaLnBrk="1" hangingPunct="1"/>
            <a:r>
              <a:rPr lang="ja-JP" altLang="en-US" sz="4800" dirty="0" smtClean="0">
                <a:solidFill>
                  <a:schemeClr val="bg1"/>
                </a:solidFill>
              </a:rPr>
              <a:t>おわりに</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xfrm>
            <a:off x="692795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0B5743-2D09-4AA1-BBF9-497DE4DE14F7}" type="slidenum">
              <a:rPr kumimoji="1" lang="ja-JP" altLang="en-US"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1" lang="en-US" altLang="ja-JP" sz="1200" b="0" i="0" u="none" strike="noStrike" kern="1200" cap="none" spc="0" normalizeH="0" baseline="0" noProof="0">
              <a:ln>
                <a:noFill/>
              </a:ln>
              <a:solidFill>
                <a:srgbClr val="898989"/>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p:cNvSpPr txBox="1"/>
          <p:nvPr/>
        </p:nvSpPr>
        <p:spPr>
          <a:xfrm>
            <a:off x="575669" y="5733861"/>
            <a:ext cx="11160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背景・目的</a:t>
            </a:r>
          </a:p>
        </p:txBody>
      </p:sp>
      <p:sp>
        <p:nvSpPr>
          <p:cNvPr id="7" name="テキスト ボックス 6"/>
          <p:cNvSpPr txBox="1"/>
          <p:nvPr/>
        </p:nvSpPr>
        <p:spPr>
          <a:xfrm>
            <a:off x="1712320" y="5761734"/>
            <a:ext cx="121058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実習の流れ</a:t>
            </a:r>
          </a:p>
        </p:txBody>
      </p:sp>
      <p:sp>
        <p:nvSpPr>
          <p:cNvPr id="9" name="テキスト ボックス 8"/>
          <p:cNvSpPr txBox="1"/>
          <p:nvPr/>
        </p:nvSpPr>
        <p:spPr>
          <a:xfrm>
            <a:off x="6661965" y="5779254"/>
            <a:ext cx="79701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まとめ</a:t>
            </a:r>
          </a:p>
        </p:txBody>
      </p:sp>
      <p:sp>
        <p:nvSpPr>
          <p:cNvPr id="8" name="テキスト ボックス 7">
            <a:extLst>
              <a:ext uri="{FF2B5EF4-FFF2-40B4-BE49-F238E27FC236}">
                <a16:creationId xmlns:a16="http://schemas.microsoft.com/office/drawing/2014/main" xmlns="" id="{A72F6821-8FFE-4F20-8D64-9334ED6C7AF9}"/>
              </a:ext>
            </a:extLst>
          </p:cNvPr>
          <p:cNvSpPr txBox="1"/>
          <p:nvPr/>
        </p:nvSpPr>
        <p:spPr>
          <a:xfrm>
            <a:off x="3040105" y="5780603"/>
            <a:ext cx="110799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実態調査</a:t>
            </a:r>
          </a:p>
        </p:txBody>
      </p:sp>
      <p:pic>
        <p:nvPicPr>
          <p:cNvPr id="11" name="図 10">
            <a:extLst>
              <a:ext uri="{FF2B5EF4-FFF2-40B4-BE49-F238E27FC236}">
                <a16:creationId xmlns:a16="http://schemas.microsoft.com/office/drawing/2014/main" xmlns="" id="{CB604EC5-8ED2-4CFE-872B-7C60A3614C10}"/>
              </a:ext>
            </a:extLst>
          </p:cNvPr>
          <p:cNvPicPr>
            <a:picLocks noChangeAspect="1"/>
          </p:cNvPicPr>
          <p:nvPr/>
        </p:nvPicPr>
        <p:blipFill>
          <a:blip r:embed="rId3"/>
          <a:stretch>
            <a:fillRect/>
          </a:stretch>
        </p:blipFill>
        <p:spPr>
          <a:xfrm>
            <a:off x="821859" y="6090354"/>
            <a:ext cx="585267" cy="585267"/>
          </a:xfrm>
          <a:prstGeom prst="rect">
            <a:avLst/>
          </a:prstGeom>
        </p:spPr>
      </p:pic>
      <p:sp>
        <p:nvSpPr>
          <p:cNvPr id="25" name="テキスト ボックス 24"/>
          <p:cNvSpPr txBox="1"/>
          <p:nvPr/>
        </p:nvSpPr>
        <p:spPr>
          <a:xfrm>
            <a:off x="4405558" y="5502146"/>
            <a:ext cx="88197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smtClean="0">
                <a:solidFill>
                  <a:prstClr val="white"/>
                </a:solidFill>
              </a:rPr>
              <a:t>心理的</a:t>
            </a:r>
            <a:endParaRPr lang="en-US" altLang="ja-JP" b="1" noProof="0" dirty="0" smtClean="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prstClr val="white"/>
                </a:solidFill>
              </a:rPr>
              <a:t>方略</a:t>
            </a:r>
            <a:endParaRPr lang="en-US" altLang="ja-JP" b="1" noProof="0" dirty="0">
              <a:solidFill>
                <a:prstClr val="white"/>
              </a:solidFill>
            </a:endParaRPr>
          </a:p>
        </p:txBody>
      </p:sp>
      <p:sp>
        <p:nvSpPr>
          <p:cNvPr id="28" name="テキスト ボックス 27"/>
          <p:cNvSpPr txBox="1"/>
          <p:nvPr/>
        </p:nvSpPr>
        <p:spPr>
          <a:xfrm>
            <a:off x="5522536" y="5502583"/>
            <a:ext cx="88197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noProof="0" dirty="0" smtClean="0">
                <a:solidFill>
                  <a:prstClr val="white"/>
                </a:solidFill>
              </a:rPr>
              <a:t>構造的</a:t>
            </a:r>
            <a:endParaRPr lang="en-US" altLang="ja-JP" b="1" noProof="0" dirty="0" smtClean="0">
              <a:solidFill>
                <a:prstClr val="white"/>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prstClr val="white"/>
                </a:solidFill>
              </a:rPr>
              <a:t>方略</a:t>
            </a:r>
            <a:endParaRPr lang="en-US" altLang="ja-JP" b="1" noProof="0" dirty="0">
              <a:solidFill>
                <a:prstClr val="white"/>
              </a:solidFill>
            </a:endParaRPr>
          </a:p>
        </p:txBody>
      </p:sp>
      <p:pic>
        <p:nvPicPr>
          <p:cNvPr id="24" name="図 23">
            <a:extLst>
              <a:ext uri="{FF2B5EF4-FFF2-40B4-BE49-F238E27FC236}">
                <a16:creationId xmlns:a16="http://schemas.microsoft.com/office/drawing/2014/main" xmlns="" id="{CB604EC5-8ED2-4CFE-872B-7C60A3614C10}"/>
              </a:ext>
            </a:extLst>
          </p:cNvPr>
          <p:cNvPicPr>
            <a:picLocks noChangeAspect="1"/>
          </p:cNvPicPr>
          <p:nvPr/>
        </p:nvPicPr>
        <p:blipFill>
          <a:blip r:embed="rId3"/>
          <a:stretch>
            <a:fillRect/>
          </a:stretch>
        </p:blipFill>
        <p:spPr>
          <a:xfrm>
            <a:off x="2060112" y="6090354"/>
            <a:ext cx="585267" cy="585267"/>
          </a:xfrm>
          <a:prstGeom prst="rect">
            <a:avLst/>
          </a:prstGeom>
        </p:spPr>
      </p:pic>
      <p:pic>
        <p:nvPicPr>
          <p:cNvPr id="26" name="図 25">
            <a:extLst>
              <a:ext uri="{FF2B5EF4-FFF2-40B4-BE49-F238E27FC236}">
                <a16:creationId xmlns:a16="http://schemas.microsoft.com/office/drawing/2014/main" xmlns="" id="{CB604EC5-8ED2-4CFE-872B-7C60A3614C10}"/>
              </a:ext>
            </a:extLst>
          </p:cNvPr>
          <p:cNvPicPr>
            <a:picLocks noChangeAspect="1"/>
          </p:cNvPicPr>
          <p:nvPr/>
        </p:nvPicPr>
        <p:blipFill>
          <a:blip r:embed="rId3"/>
          <a:stretch>
            <a:fillRect/>
          </a:stretch>
        </p:blipFill>
        <p:spPr>
          <a:xfrm>
            <a:off x="3298365" y="6090354"/>
            <a:ext cx="585267" cy="585267"/>
          </a:xfrm>
          <a:prstGeom prst="rect">
            <a:avLst/>
          </a:prstGeom>
        </p:spPr>
      </p:pic>
      <p:pic>
        <p:nvPicPr>
          <p:cNvPr id="27" name="図 26">
            <a:extLst>
              <a:ext uri="{FF2B5EF4-FFF2-40B4-BE49-F238E27FC236}">
                <a16:creationId xmlns:a16="http://schemas.microsoft.com/office/drawing/2014/main" xmlns="" id="{CB604EC5-8ED2-4CFE-872B-7C60A3614C10}"/>
              </a:ext>
            </a:extLst>
          </p:cNvPr>
          <p:cNvPicPr>
            <a:picLocks noChangeAspect="1"/>
          </p:cNvPicPr>
          <p:nvPr/>
        </p:nvPicPr>
        <p:blipFill>
          <a:blip r:embed="rId3"/>
          <a:stretch>
            <a:fillRect/>
          </a:stretch>
        </p:blipFill>
        <p:spPr>
          <a:xfrm>
            <a:off x="4581479" y="6090354"/>
            <a:ext cx="585267" cy="585267"/>
          </a:xfrm>
          <a:prstGeom prst="rect">
            <a:avLst/>
          </a:prstGeom>
        </p:spPr>
      </p:pic>
      <p:pic>
        <p:nvPicPr>
          <p:cNvPr id="29" name="図 28">
            <a:extLst>
              <a:ext uri="{FF2B5EF4-FFF2-40B4-BE49-F238E27FC236}">
                <a16:creationId xmlns:a16="http://schemas.microsoft.com/office/drawing/2014/main" xmlns="" id="{CB604EC5-8ED2-4CFE-872B-7C60A3614C10}"/>
              </a:ext>
            </a:extLst>
          </p:cNvPr>
          <p:cNvPicPr>
            <a:picLocks noChangeAspect="1"/>
          </p:cNvPicPr>
          <p:nvPr/>
        </p:nvPicPr>
        <p:blipFill>
          <a:blip r:embed="rId3"/>
          <a:stretch>
            <a:fillRect/>
          </a:stretch>
        </p:blipFill>
        <p:spPr>
          <a:xfrm>
            <a:off x="5688672" y="6090354"/>
            <a:ext cx="585267" cy="585267"/>
          </a:xfrm>
          <a:prstGeom prst="rect">
            <a:avLst/>
          </a:prstGeom>
        </p:spPr>
      </p:pic>
      <p:pic>
        <p:nvPicPr>
          <p:cNvPr id="21" name="図 20">
            <a:extLst>
              <a:ext uri="{FF2B5EF4-FFF2-40B4-BE49-F238E27FC236}">
                <a16:creationId xmlns:a16="http://schemas.microsoft.com/office/drawing/2014/main" xmlns="" id="{CB604EC5-8ED2-4CFE-872B-7C60A3614C10}"/>
              </a:ext>
            </a:extLst>
          </p:cNvPr>
          <p:cNvPicPr>
            <a:picLocks noChangeAspect="1"/>
          </p:cNvPicPr>
          <p:nvPr/>
        </p:nvPicPr>
        <p:blipFill>
          <a:blip r:embed="rId3"/>
          <a:stretch>
            <a:fillRect/>
          </a:stretch>
        </p:blipFill>
        <p:spPr>
          <a:xfrm>
            <a:off x="6871170" y="6090354"/>
            <a:ext cx="585267" cy="585267"/>
          </a:xfrm>
          <a:prstGeom prst="rect">
            <a:avLst/>
          </a:prstGeom>
        </p:spPr>
      </p:pic>
      <p:sp>
        <p:nvSpPr>
          <p:cNvPr id="22" name="テキスト ボックス 21"/>
          <p:cNvSpPr txBox="1"/>
          <p:nvPr/>
        </p:nvSpPr>
        <p:spPr>
          <a:xfrm>
            <a:off x="7436468" y="5333751"/>
            <a:ext cx="112082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おわりに</a:t>
            </a:r>
          </a:p>
        </p:txBody>
      </p:sp>
      <p:grpSp>
        <p:nvGrpSpPr>
          <p:cNvPr id="23" name="グループ化 22">
            <a:extLst>
              <a:ext uri="{FF2B5EF4-FFF2-40B4-BE49-F238E27FC236}">
                <a16:creationId xmlns="" xmlns:a16="http://schemas.microsoft.com/office/drawing/2014/main" id="{FDB2A3BF-FC6A-40A9-8D6D-72881805F574}"/>
              </a:ext>
            </a:extLst>
          </p:cNvPr>
          <p:cNvGrpSpPr/>
          <p:nvPr/>
        </p:nvGrpSpPr>
        <p:grpSpPr>
          <a:xfrm>
            <a:off x="7419954" y="5687557"/>
            <a:ext cx="1431366" cy="1095853"/>
            <a:chOff x="7222958" y="5261233"/>
            <a:chExt cx="1628362" cy="1423860"/>
          </a:xfrm>
        </p:grpSpPr>
        <p:pic>
          <p:nvPicPr>
            <p:cNvPr id="30" name="グラフィックス 5" descr="自宅">
              <a:extLst>
                <a:ext uri="{FF2B5EF4-FFF2-40B4-BE49-F238E27FC236}">
                  <a16:creationId xmlns="" xmlns:a16="http://schemas.microsoft.com/office/drawing/2014/main" id="{3DC2074B-5C90-42F4-9D6D-9734ACB3EB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058627" y="5709095"/>
              <a:ext cx="792693" cy="792693"/>
            </a:xfrm>
            <a:prstGeom prst="rect">
              <a:avLst/>
            </a:prstGeom>
          </p:spPr>
        </p:pic>
        <p:pic>
          <p:nvPicPr>
            <p:cNvPr id="31" name="図 30">
              <a:extLst>
                <a:ext uri="{FF2B5EF4-FFF2-40B4-BE49-F238E27FC236}">
                  <a16:creationId xmlns="" xmlns:a16="http://schemas.microsoft.com/office/drawing/2014/main" id="{B79A63CB-7A2A-45FE-AF50-D93B9FC883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2958" y="5369550"/>
              <a:ext cx="1315543" cy="1315543"/>
            </a:xfrm>
            <a:prstGeom prst="rect">
              <a:avLst/>
            </a:prstGeom>
          </p:spPr>
        </p:pic>
        <p:pic>
          <p:nvPicPr>
            <p:cNvPr id="32" name="グラフィックス 13" descr="箱">
              <a:extLst>
                <a:ext uri="{FF2B5EF4-FFF2-40B4-BE49-F238E27FC236}">
                  <a16:creationId xmlns="" xmlns:a16="http://schemas.microsoft.com/office/drawing/2014/main" id="{FF72AE83-5BD2-4EC1-97AD-D8F7DA0BC5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041044" y="5261233"/>
              <a:ext cx="427753" cy="427753"/>
            </a:xfrm>
            <a:prstGeom prst="rect">
              <a:avLst/>
            </a:prstGeom>
          </p:spPr>
        </p:pic>
      </p:grpSp>
    </p:spTree>
    <p:extLst>
      <p:ext uri="{BB962C8B-B14F-4D97-AF65-F5344CB8AC3E}">
        <p14:creationId xmlns:p14="http://schemas.microsoft.com/office/powerpoint/2010/main" val="2534802496"/>
      </p:ext>
    </p:extLst>
  </p:cSld>
  <p:clrMapOvr>
    <a:masterClrMapping/>
  </p:clrMapOvr>
  <p:transition spd="slow" advTm="5584"/>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tabLst>
                <a:tab pos="7440613" algn="l"/>
              </a:tabLst>
            </a:pPr>
            <a:r>
              <a:rPr lang="ja-JP" altLang="en-US" dirty="0">
                <a:solidFill>
                  <a:schemeClr val="bg1"/>
                </a:solidFill>
              </a:rPr>
              <a:t>おわりに</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68</a:t>
            </a:fld>
            <a:endParaRPr lang="en-US" altLang="ja-JP"/>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22620" t="13424" r="15388" b="22889"/>
          <a:stretch/>
        </p:blipFill>
        <p:spPr>
          <a:xfrm>
            <a:off x="253857" y="2041605"/>
            <a:ext cx="2952328" cy="3033052"/>
          </a:xfrm>
          <a:prstGeom prst="rect">
            <a:avLst/>
          </a:prstGeom>
        </p:spPr>
      </p:pic>
      <p:pic>
        <p:nvPicPr>
          <p:cNvPr id="21" name="図 20"/>
          <p:cNvPicPr>
            <a:picLocks noChangeAspect="1"/>
          </p:cNvPicPr>
          <p:nvPr/>
        </p:nvPicPr>
        <p:blipFill rotWithShape="1">
          <a:blip r:embed="rId4">
            <a:extLst>
              <a:ext uri="{28A0092B-C50C-407E-A947-70E740481C1C}">
                <a14:useLocalDpi xmlns:a14="http://schemas.microsoft.com/office/drawing/2010/main" val="0"/>
              </a:ext>
            </a:extLst>
          </a:blip>
          <a:srcRect l="6420" t="12350" r="6864" b="15515"/>
          <a:stretch/>
        </p:blipFill>
        <p:spPr>
          <a:xfrm>
            <a:off x="6262907" y="3812606"/>
            <a:ext cx="2714186" cy="974324"/>
          </a:xfrm>
          <a:prstGeom prst="rect">
            <a:avLst/>
          </a:prstGeom>
        </p:spPr>
      </p:pic>
      <p:pic>
        <p:nvPicPr>
          <p:cNvPr id="22" name="Picture 2" descr="https://www.necoichi.co.jp/files/user/201604032035_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69" t="19652" r="10648" b="20780"/>
          <a:stretch/>
        </p:blipFill>
        <p:spPr bwMode="auto">
          <a:xfrm>
            <a:off x="6444208" y="2041605"/>
            <a:ext cx="2156417" cy="123223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p:cNvGrpSpPr/>
          <p:nvPr/>
        </p:nvGrpSpPr>
        <p:grpSpPr>
          <a:xfrm>
            <a:off x="2843808" y="1483183"/>
            <a:ext cx="3233706" cy="1976499"/>
            <a:chOff x="2843808" y="1258297"/>
            <a:chExt cx="3233706" cy="1976499"/>
          </a:xfrm>
        </p:grpSpPr>
        <p:sp>
          <p:nvSpPr>
            <p:cNvPr id="20" name="上カーブ矢印 19"/>
            <p:cNvSpPr/>
            <p:nvPr/>
          </p:nvSpPr>
          <p:spPr>
            <a:xfrm rot="10800000">
              <a:off x="2843808" y="1935035"/>
              <a:ext cx="3233706" cy="1299761"/>
            </a:xfrm>
            <a:prstGeom prst="curvedUp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pic>
          <p:nvPicPr>
            <p:cNvPr id="13" name="Picture 2" descr="http://www.keikyu.co.jp/file.jsp?assets/assets_image/company/news/2016/20161212HP_16177NN_img02.jpg"/>
            <p:cNvPicPr>
              <a:picLocks noChangeAspect="1" noChangeArrowheads="1"/>
            </p:cNvPicPr>
            <p:nvPr/>
          </p:nvPicPr>
          <p:blipFill rotWithShape="1">
            <a:blip r:embed="rId6">
              <a:extLst>
                <a:ext uri="{28A0092B-C50C-407E-A947-70E740481C1C}">
                  <a14:useLocalDpi xmlns:a14="http://schemas.microsoft.com/office/drawing/2010/main" val="0"/>
                </a:ext>
              </a:extLst>
            </a:blip>
            <a:srcRect l="10089" r="10014"/>
            <a:stretch/>
          </p:blipFill>
          <p:spPr bwMode="auto">
            <a:xfrm>
              <a:off x="3993777" y="1258297"/>
              <a:ext cx="1296144" cy="175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p:cNvGrpSpPr/>
          <p:nvPr/>
        </p:nvGrpSpPr>
        <p:grpSpPr>
          <a:xfrm>
            <a:off x="3117693" y="3812606"/>
            <a:ext cx="3233706" cy="1480774"/>
            <a:chOff x="3101182" y="3954228"/>
            <a:chExt cx="3233706" cy="1480774"/>
          </a:xfrm>
        </p:grpSpPr>
        <p:sp>
          <p:nvSpPr>
            <p:cNvPr id="24" name="上カーブ矢印 23"/>
            <p:cNvSpPr/>
            <p:nvPr/>
          </p:nvSpPr>
          <p:spPr>
            <a:xfrm>
              <a:off x="3101182" y="3954228"/>
              <a:ext cx="3233706" cy="1299761"/>
            </a:xfrm>
            <a:prstGeom prst="curvedUpArrow">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7" name="角丸四角形 16"/>
            <p:cNvSpPr/>
            <p:nvPr/>
          </p:nvSpPr>
          <p:spPr>
            <a:xfrm>
              <a:off x="3633737" y="4786930"/>
              <a:ext cx="2016224" cy="648072"/>
            </a:xfrm>
            <a:prstGeom prst="roundRect">
              <a:avLst/>
            </a:prstGeom>
            <a:solidFill>
              <a:schemeClr val="bg1"/>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Arial" panose="020B0604020202020204" pitchFamily="34" charset="0"/>
                </a:rPr>
                <a:t>学生ニーズ</a:t>
              </a:r>
              <a:endParaRPr lang="en-US" altLang="ja-JP" dirty="0">
                <a:solidFill>
                  <a:prstClr val="black"/>
                </a:solidFill>
                <a:latin typeface="Arial" panose="020B0604020202020204" pitchFamily="34" charset="0"/>
              </a:endParaRPr>
            </a:p>
            <a:p>
              <a:r>
                <a:rPr lang="ja-JP" altLang="en-US" dirty="0">
                  <a:solidFill>
                    <a:prstClr val="black"/>
                  </a:solidFill>
                  <a:latin typeface="Arial" panose="020B0604020202020204" pitchFamily="34" charset="0"/>
                </a:rPr>
                <a:t>設置場所の検討</a:t>
              </a:r>
              <a:endParaRPr lang="en-US" altLang="ja-JP" dirty="0">
                <a:solidFill>
                  <a:prstClr val="black"/>
                </a:solidFill>
                <a:latin typeface="Arial" panose="020B0604020202020204" pitchFamily="34" charset="0"/>
              </a:endParaRPr>
            </a:p>
          </p:txBody>
        </p:sp>
      </p:grpSp>
      <p:sp>
        <p:nvSpPr>
          <p:cNvPr id="25" name="ホームベース 24"/>
          <p:cNvSpPr/>
          <p:nvPr/>
        </p:nvSpPr>
        <p:spPr>
          <a:xfrm>
            <a:off x="2077208" y="3256037"/>
            <a:ext cx="5677278" cy="694544"/>
          </a:xfrm>
          <a:prstGeom prst="homePlate">
            <a:avLst/>
          </a:prstGeom>
          <a:solidFill>
            <a:schemeClr val="bg1"/>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800" dirty="0">
                <a:solidFill>
                  <a:prstClr val="black"/>
                </a:solidFill>
                <a:latin typeface="Arial" panose="020B0604020202020204" pitchFamily="34" charset="0"/>
              </a:rPr>
              <a:t>調査協力します！！</a:t>
            </a:r>
          </a:p>
        </p:txBody>
      </p:sp>
      <p:sp>
        <p:nvSpPr>
          <p:cNvPr id="2" name="テキスト ボックス 1"/>
          <p:cNvSpPr txBox="1"/>
          <p:nvPr/>
        </p:nvSpPr>
        <p:spPr>
          <a:xfrm>
            <a:off x="599060" y="5603386"/>
            <a:ext cx="8085577" cy="769441"/>
          </a:xfrm>
          <a:prstGeom prst="rect">
            <a:avLst/>
          </a:prstGeom>
          <a:solidFill>
            <a:srgbClr val="FF9900"/>
          </a:solidFill>
          <a:ln>
            <a:solidFill>
              <a:srgbClr val="FF9900"/>
            </a:solidFill>
          </a:ln>
        </p:spPr>
        <p:txBody>
          <a:bodyPr wrap="square" rtlCol="0">
            <a:spAutoFit/>
          </a:bodyPr>
          <a:lstStyle/>
          <a:p>
            <a:r>
              <a:rPr kumimoji="1" lang="ja-JP" altLang="en-US" sz="4400" dirty="0" smtClean="0">
                <a:solidFill>
                  <a:schemeClr val="bg1"/>
                </a:solidFill>
              </a:rPr>
              <a:t>ぜひ筑波大学に宅配ロッカーを！</a:t>
            </a:r>
            <a:endParaRPr kumimoji="1" lang="ja-JP" altLang="en-US" sz="4400" dirty="0">
              <a:solidFill>
                <a:schemeClr val="bg1"/>
              </a:solidFill>
            </a:endParaRPr>
          </a:p>
        </p:txBody>
      </p:sp>
    </p:spTree>
    <p:extLst>
      <p:ext uri="{BB962C8B-B14F-4D97-AF65-F5344CB8AC3E}">
        <p14:creationId xmlns:p14="http://schemas.microsoft.com/office/powerpoint/2010/main" val="87092456"/>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smtClean="0">
                <a:solidFill>
                  <a:schemeClr val="bg1"/>
                </a:solidFill>
              </a:rPr>
              <a:t>謝辞</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69</a:t>
            </a:fld>
            <a:endParaRPr lang="en-US" altLang="ja-JP" dirty="0"/>
          </a:p>
        </p:txBody>
      </p:sp>
      <p:sp>
        <p:nvSpPr>
          <p:cNvPr id="2" name="テキスト ボックス 1"/>
          <p:cNvSpPr txBox="1"/>
          <p:nvPr/>
        </p:nvSpPr>
        <p:spPr>
          <a:xfrm>
            <a:off x="1763688" y="1995453"/>
            <a:ext cx="184666" cy="369332"/>
          </a:xfrm>
          <a:prstGeom prst="rect">
            <a:avLst/>
          </a:prstGeom>
          <a:noFill/>
        </p:spPr>
        <p:txBody>
          <a:bodyPr wrap="none" rtlCol="0">
            <a:spAutoFit/>
          </a:bodyPr>
          <a:lstStyle/>
          <a:p>
            <a:endParaRPr lang="ja-JP" altLang="en-US" dirty="0">
              <a:solidFill>
                <a:prstClr val="black"/>
              </a:solidFill>
            </a:endParaRPr>
          </a:p>
        </p:txBody>
      </p:sp>
      <p:sp>
        <p:nvSpPr>
          <p:cNvPr id="5" name="テキスト ボックス 4"/>
          <p:cNvSpPr txBox="1"/>
          <p:nvPr/>
        </p:nvSpPr>
        <p:spPr>
          <a:xfrm>
            <a:off x="287524" y="1105882"/>
            <a:ext cx="8568951" cy="558038"/>
          </a:xfrm>
          <a:prstGeom prst="rect">
            <a:avLst/>
          </a:prstGeom>
          <a:noFill/>
        </p:spPr>
        <p:txBody>
          <a:bodyPr wrap="square" rtlCol="0">
            <a:spAutoFit/>
          </a:bodyPr>
          <a:lstStyle/>
          <a:p>
            <a:pPr algn="ctr">
              <a:lnSpc>
                <a:spcPct val="120000"/>
              </a:lnSpc>
            </a:pPr>
            <a:r>
              <a:rPr lang="ja-JP" altLang="en-US" sz="2800" dirty="0" smtClean="0">
                <a:solidFill>
                  <a:prstClr val="black"/>
                </a:solidFill>
              </a:rPr>
              <a:t>本実習でお世話になった皆様に厚く御礼申し上げます。</a:t>
            </a:r>
            <a:endParaRPr lang="en-US" altLang="ja-JP" dirty="0" smtClean="0">
              <a:solidFill>
                <a:prstClr val="black"/>
              </a:solidFill>
            </a:endParaRPr>
          </a:p>
        </p:txBody>
      </p:sp>
      <p:sp>
        <p:nvSpPr>
          <p:cNvPr id="6" name="正方形/長方形 5"/>
          <p:cNvSpPr/>
          <p:nvPr/>
        </p:nvSpPr>
        <p:spPr>
          <a:xfrm>
            <a:off x="222729" y="1794143"/>
            <a:ext cx="8613831" cy="4431983"/>
          </a:xfrm>
          <a:prstGeom prst="rect">
            <a:avLst/>
          </a:prstGeom>
        </p:spPr>
        <p:txBody>
          <a:bodyPr wrap="square">
            <a:spAutoFit/>
          </a:bodyPr>
          <a:lstStyle/>
          <a:p>
            <a:pPr lvl="0" algn="ctr"/>
            <a:r>
              <a:rPr lang="ja-JP" altLang="en-US" dirty="0">
                <a:solidFill>
                  <a:prstClr val="black"/>
                </a:solidFill>
              </a:rPr>
              <a:t>・ヤマト運輸株式会社　ネットワーク事業開発部情報ネットワーク戦略課　畠山　和生様</a:t>
            </a:r>
            <a:endParaRPr lang="en-US" altLang="ja-JP" dirty="0">
              <a:solidFill>
                <a:prstClr val="black"/>
              </a:solidFill>
            </a:endParaRPr>
          </a:p>
          <a:p>
            <a:pPr lvl="0" algn="ctr"/>
            <a:r>
              <a:rPr lang="ja-JP" altLang="en-US" dirty="0">
                <a:solidFill>
                  <a:prstClr val="black"/>
                </a:solidFill>
              </a:rPr>
              <a:t>・ヤマト運輸株式会社　営業推進部係長　倉屋　宗明様</a:t>
            </a:r>
            <a:endParaRPr lang="en-US" altLang="ja-JP" dirty="0">
              <a:solidFill>
                <a:prstClr val="black"/>
              </a:solidFill>
            </a:endParaRPr>
          </a:p>
          <a:p>
            <a:pPr lvl="0" algn="ctr"/>
            <a:r>
              <a:rPr lang="ja-JP" altLang="en-US" dirty="0">
                <a:solidFill>
                  <a:prstClr val="black"/>
                </a:solidFill>
              </a:rPr>
              <a:t>・</a:t>
            </a:r>
            <a:r>
              <a:rPr lang="en-US" altLang="ja-JP" dirty="0" err="1">
                <a:solidFill>
                  <a:prstClr val="black"/>
                </a:solidFill>
              </a:rPr>
              <a:t>Packcity</a:t>
            </a:r>
            <a:r>
              <a:rPr lang="en-US" altLang="ja-JP" dirty="0">
                <a:solidFill>
                  <a:prstClr val="black"/>
                </a:solidFill>
              </a:rPr>
              <a:t> Japan</a:t>
            </a:r>
            <a:r>
              <a:rPr lang="ja-JP" altLang="en-US" dirty="0">
                <a:solidFill>
                  <a:prstClr val="black"/>
                </a:solidFill>
              </a:rPr>
              <a:t>株式会社　営業課長　東山　幸弘様</a:t>
            </a:r>
            <a:endParaRPr lang="en-US" altLang="ja-JP" dirty="0">
              <a:solidFill>
                <a:prstClr val="black"/>
              </a:solidFill>
            </a:endParaRPr>
          </a:p>
          <a:p>
            <a:pPr lvl="0" algn="ctr"/>
            <a:r>
              <a:rPr lang="ja-JP" altLang="en-US" dirty="0">
                <a:solidFill>
                  <a:prstClr val="black"/>
                </a:solidFill>
              </a:rPr>
              <a:t>・</a:t>
            </a:r>
            <a:r>
              <a:rPr lang="en-US" altLang="ja-JP" dirty="0" err="1">
                <a:solidFill>
                  <a:prstClr val="black"/>
                </a:solidFill>
              </a:rPr>
              <a:t>Packcity</a:t>
            </a:r>
            <a:r>
              <a:rPr lang="en-US" altLang="ja-JP" dirty="0">
                <a:solidFill>
                  <a:prstClr val="black"/>
                </a:solidFill>
              </a:rPr>
              <a:t> Japan</a:t>
            </a:r>
            <a:r>
              <a:rPr lang="ja-JP" altLang="en-US" dirty="0">
                <a:solidFill>
                  <a:prstClr val="black"/>
                </a:solidFill>
              </a:rPr>
              <a:t>株式会社　営業担当　亀岡　志帆</a:t>
            </a:r>
            <a:r>
              <a:rPr lang="ja-JP" altLang="en-US" dirty="0" smtClean="0">
                <a:solidFill>
                  <a:prstClr val="black"/>
                </a:solidFill>
              </a:rPr>
              <a:t>様</a:t>
            </a:r>
            <a:endParaRPr lang="en-US" altLang="ja-JP" dirty="0" smtClean="0">
              <a:solidFill>
                <a:prstClr val="black"/>
              </a:solidFill>
            </a:endParaRPr>
          </a:p>
          <a:p>
            <a:pPr lvl="0" algn="ctr"/>
            <a:r>
              <a:rPr lang="ja-JP" altLang="en-US" dirty="0">
                <a:solidFill>
                  <a:prstClr val="black"/>
                </a:solidFill>
              </a:rPr>
              <a:t>・宇都宮大学財務部財務課　課長補佐（兼）管理係長　國井　一也</a:t>
            </a:r>
            <a:r>
              <a:rPr lang="ja-JP" altLang="en-US" dirty="0" smtClean="0">
                <a:solidFill>
                  <a:prstClr val="black"/>
                </a:solidFill>
              </a:rPr>
              <a:t>様</a:t>
            </a:r>
            <a:endParaRPr lang="en-US" altLang="ja-JP" dirty="0" smtClean="0">
              <a:solidFill>
                <a:prstClr val="black"/>
              </a:solidFill>
            </a:endParaRPr>
          </a:p>
          <a:p>
            <a:pPr algn="ctr"/>
            <a:r>
              <a:rPr lang="ja-JP" altLang="en-US" sz="1600" dirty="0" smtClean="0">
                <a:solidFill>
                  <a:prstClr val="black"/>
                </a:solidFill>
              </a:rPr>
              <a:t>・</a:t>
            </a:r>
            <a:r>
              <a:rPr lang="ja-JP" altLang="en-US" sz="1600" dirty="0">
                <a:solidFill>
                  <a:prstClr val="black"/>
                </a:solidFill>
              </a:rPr>
              <a:t>筑波大学本部総務広報・報道担当　マツムラ様</a:t>
            </a:r>
            <a:endParaRPr lang="en-US" altLang="ja-JP" sz="1600" dirty="0">
              <a:solidFill>
                <a:prstClr val="black"/>
              </a:solidFill>
            </a:endParaRPr>
          </a:p>
          <a:p>
            <a:pPr algn="ctr"/>
            <a:r>
              <a:rPr lang="ja-JP" altLang="en-US" sz="1600" dirty="0">
                <a:solidFill>
                  <a:prstClr val="black"/>
                </a:solidFill>
              </a:rPr>
              <a:t>・筑波大学　学生部学生生活課　主幹　黒岩　直行様</a:t>
            </a:r>
            <a:endParaRPr lang="en-US" altLang="ja-JP" sz="1600" dirty="0">
              <a:solidFill>
                <a:prstClr val="black"/>
              </a:solidFill>
            </a:endParaRPr>
          </a:p>
          <a:p>
            <a:pPr algn="ctr"/>
            <a:r>
              <a:rPr lang="ja-JP" altLang="en-US" sz="1600" dirty="0" smtClean="0">
                <a:solidFill>
                  <a:prstClr val="black"/>
                </a:solidFill>
              </a:rPr>
              <a:t>・筑波</a:t>
            </a:r>
            <a:r>
              <a:rPr lang="ja-JP" altLang="en-US" sz="1600" dirty="0">
                <a:solidFill>
                  <a:prstClr val="black"/>
                </a:solidFill>
              </a:rPr>
              <a:t>大学　学生部学生生活課　大手　昇一様</a:t>
            </a:r>
            <a:endParaRPr lang="en-US" altLang="ja-JP" sz="1600" dirty="0">
              <a:solidFill>
                <a:prstClr val="black"/>
              </a:solidFill>
            </a:endParaRPr>
          </a:p>
          <a:p>
            <a:pPr algn="ctr"/>
            <a:r>
              <a:rPr lang="ja-JP" altLang="en-US" sz="1600" dirty="0" smtClean="0">
                <a:solidFill>
                  <a:prstClr val="black"/>
                </a:solidFill>
              </a:rPr>
              <a:t>・筑波</a:t>
            </a:r>
            <a:r>
              <a:rPr lang="ja-JP" altLang="en-US" sz="1600" dirty="0">
                <a:solidFill>
                  <a:prstClr val="black"/>
                </a:solidFill>
              </a:rPr>
              <a:t>大学　古橋　紀子様</a:t>
            </a:r>
            <a:endParaRPr lang="en-US" altLang="ja-JP" sz="1600" dirty="0">
              <a:solidFill>
                <a:prstClr val="black"/>
              </a:solidFill>
            </a:endParaRPr>
          </a:p>
          <a:p>
            <a:pPr algn="ctr"/>
            <a:r>
              <a:rPr lang="ja-JP" altLang="en-US" sz="1600" dirty="0">
                <a:solidFill>
                  <a:prstClr val="black"/>
                </a:solidFill>
              </a:rPr>
              <a:t>・筑波大学　システム情報系助教授　鈴木　勉様</a:t>
            </a:r>
            <a:endParaRPr lang="en-US" altLang="ja-JP" sz="1600" dirty="0">
              <a:solidFill>
                <a:prstClr val="black"/>
              </a:solidFill>
            </a:endParaRPr>
          </a:p>
          <a:p>
            <a:pPr algn="ctr"/>
            <a:r>
              <a:rPr lang="ja-JP" altLang="en-US" sz="1600" dirty="0">
                <a:solidFill>
                  <a:prstClr val="black"/>
                </a:solidFill>
              </a:rPr>
              <a:t>・筑波大学　システム情報系助教授　鈴木　研悟様</a:t>
            </a:r>
            <a:endParaRPr lang="en-US" altLang="ja-JP" sz="1600" dirty="0">
              <a:solidFill>
                <a:prstClr val="black"/>
              </a:solidFill>
            </a:endParaRPr>
          </a:p>
          <a:p>
            <a:pPr algn="ctr"/>
            <a:r>
              <a:rPr lang="ja-JP" altLang="en-US" sz="1600" dirty="0">
                <a:solidFill>
                  <a:prstClr val="black"/>
                </a:solidFill>
              </a:rPr>
              <a:t>・筑波大学　システム情報系助教授　五十嵐　岳様</a:t>
            </a:r>
            <a:endParaRPr lang="en-US" altLang="ja-JP" sz="1600" dirty="0">
              <a:solidFill>
                <a:prstClr val="black"/>
              </a:solidFill>
            </a:endParaRPr>
          </a:p>
          <a:p>
            <a:pPr algn="ctr"/>
            <a:r>
              <a:rPr lang="ja-JP" altLang="en-US" sz="1600" dirty="0">
                <a:solidFill>
                  <a:prstClr val="black"/>
                </a:solidFill>
              </a:rPr>
              <a:t>・筑波大学　人間系准教授　米田宏樹様</a:t>
            </a:r>
            <a:endParaRPr lang="en-US" altLang="ja-JP" sz="1600" dirty="0">
              <a:solidFill>
                <a:prstClr val="black"/>
              </a:solidFill>
            </a:endParaRPr>
          </a:p>
          <a:p>
            <a:pPr algn="ctr"/>
            <a:r>
              <a:rPr lang="ja-JP" altLang="en-US" sz="1600" dirty="0">
                <a:solidFill>
                  <a:prstClr val="black"/>
                </a:solidFill>
              </a:rPr>
              <a:t>・筑波大学　システム情報系　糸井川　栄一様</a:t>
            </a:r>
            <a:endParaRPr lang="en-US" altLang="ja-JP" sz="1600" dirty="0">
              <a:solidFill>
                <a:prstClr val="black"/>
              </a:solidFill>
            </a:endParaRPr>
          </a:p>
          <a:p>
            <a:pPr algn="ctr"/>
            <a:r>
              <a:rPr lang="ja-JP" altLang="en-US" sz="1600" dirty="0">
                <a:solidFill>
                  <a:prstClr val="black"/>
                </a:solidFill>
              </a:rPr>
              <a:t>・筑波大学人文社会系　助教授　毛利　亜樹様</a:t>
            </a:r>
            <a:endParaRPr lang="en-US" altLang="ja-JP" sz="1600" dirty="0">
              <a:solidFill>
                <a:prstClr val="black"/>
              </a:solidFill>
            </a:endParaRPr>
          </a:p>
          <a:p>
            <a:pPr algn="ctr"/>
            <a:r>
              <a:rPr lang="ja-JP" altLang="en-US" sz="1600" dirty="0" smtClean="0">
                <a:solidFill>
                  <a:prstClr val="black"/>
                </a:solidFill>
              </a:rPr>
              <a:t>・</a:t>
            </a:r>
            <a:r>
              <a:rPr lang="ja-JP" altLang="en-US" sz="1600" dirty="0">
                <a:solidFill>
                  <a:prstClr val="black"/>
                </a:solidFill>
              </a:rPr>
              <a:t>国土交通省総合政策局　総合政策局　物流政策課　森崎　大智様</a:t>
            </a:r>
            <a:endParaRPr lang="en-US" altLang="ja-JP" sz="1600" dirty="0">
              <a:solidFill>
                <a:prstClr val="black"/>
              </a:solidFill>
            </a:endParaRPr>
          </a:p>
          <a:p>
            <a:pPr algn="ctr"/>
            <a:r>
              <a:rPr lang="ja-JP" altLang="en-US" sz="1600" dirty="0">
                <a:solidFill>
                  <a:prstClr val="black"/>
                </a:solidFill>
              </a:rPr>
              <a:t>・国土交通省総合政策局　総合政策局　物流政策課　コンドウ</a:t>
            </a:r>
            <a:r>
              <a:rPr lang="ja-JP" altLang="en-US" sz="1600" dirty="0" smtClean="0">
                <a:solidFill>
                  <a:prstClr val="black"/>
                </a:solidFill>
              </a:rPr>
              <a:t>様</a:t>
            </a:r>
          </a:p>
        </p:txBody>
      </p:sp>
    </p:spTree>
    <p:extLst>
      <p:ext uri="{BB962C8B-B14F-4D97-AF65-F5344CB8AC3E}">
        <p14:creationId xmlns:p14="http://schemas.microsoft.com/office/powerpoint/2010/main" val="48705396"/>
      </p:ext>
    </p:extLst>
  </p:cSld>
  <p:clrMapOvr>
    <a:masterClrMapping/>
  </p:clrMapOvr>
  <p:transition spd="slow" advTm="8541"/>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45244"/>
            <a:ext cx="8229600" cy="1143000"/>
          </a:xfrm>
        </p:spPr>
        <p:txBody>
          <a:bodyPr/>
          <a:lstStyle/>
          <a:p>
            <a:pPr eaLnBrk="1" hangingPunct="1"/>
            <a:r>
              <a:rPr lang="ja-JP" altLang="en-US" dirty="0">
                <a:solidFill>
                  <a:schemeClr val="bg1"/>
                </a:solidFill>
              </a:rPr>
              <a:t>再配達による影響</a:t>
            </a:r>
          </a:p>
        </p:txBody>
      </p:sp>
      <p:sp>
        <p:nvSpPr>
          <p:cNvPr id="4" name="コンテンツ プレースホルダー 3"/>
          <p:cNvSpPr>
            <a:spLocks noGrp="1"/>
          </p:cNvSpPr>
          <p:nvPr>
            <p:ph sz="half" idx="1"/>
          </p:nvPr>
        </p:nvSpPr>
        <p:spPr>
          <a:xfrm>
            <a:off x="263197" y="1966533"/>
            <a:ext cx="3660731" cy="670379"/>
          </a:xfrm>
        </p:spPr>
        <p:txBody>
          <a:bodyPr/>
          <a:lstStyle/>
          <a:p>
            <a:pPr marL="0" indent="0">
              <a:buNone/>
            </a:pPr>
            <a:r>
              <a:rPr lang="ja-JP" altLang="en-US" u="sng" dirty="0"/>
              <a:t>排出される二酸化炭素</a:t>
            </a:r>
            <a:endParaRPr kumimoji="1" lang="ja-JP" altLang="en-US" u="sng" dirty="0"/>
          </a:p>
        </p:txBody>
      </p:sp>
      <p:sp>
        <p:nvSpPr>
          <p:cNvPr id="5" name="コンテンツ プレースホルダー 4"/>
          <p:cNvSpPr>
            <a:spLocks noGrp="1"/>
          </p:cNvSpPr>
          <p:nvPr>
            <p:ph sz="half" idx="2"/>
          </p:nvPr>
        </p:nvSpPr>
        <p:spPr>
          <a:xfrm>
            <a:off x="4648200" y="1966533"/>
            <a:ext cx="3343800" cy="670380"/>
          </a:xfrm>
        </p:spPr>
        <p:txBody>
          <a:bodyPr/>
          <a:lstStyle/>
          <a:p>
            <a:pPr marL="0" indent="0">
              <a:buNone/>
            </a:pPr>
            <a:r>
              <a:rPr kumimoji="1" lang="ja-JP" altLang="en-US" u="sng" dirty="0"/>
              <a:t>費やされる労働時間</a:t>
            </a:r>
            <a:endParaRPr kumimoji="1" lang="en-US" altLang="ja-JP" u="sng" dirty="0"/>
          </a:p>
          <a:p>
            <a:pPr marL="0" indent="0">
              <a:buNone/>
            </a:pPr>
            <a:endParaRPr kumimoji="1" lang="ja-JP" altLang="en-US" dirty="0"/>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7</a:t>
            </a:fld>
            <a:endParaRPr lang="en-US" altLang="ja-JP" dirty="0"/>
          </a:p>
        </p:txBody>
      </p:sp>
      <p:sp>
        <p:nvSpPr>
          <p:cNvPr id="6" name="テキスト ボックス 5"/>
          <p:cNvSpPr txBox="1"/>
          <p:nvPr/>
        </p:nvSpPr>
        <p:spPr>
          <a:xfrm>
            <a:off x="234156" y="1270534"/>
            <a:ext cx="3219151" cy="523220"/>
          </a:xfrm>
          <a:prstGeom prst="rect">
            <a:avLst/>
          </a:prstGeom>
          <a:noFill/>
        </p:spPr>
        <p:txBody>
          <a:bodyPr wrap="none" rtlCol="0">
            <a:spAutoFit/>
          </a:bodyPr>
          <a:lstStyle/>
          <a:p>
            <a:r>
              <a:rPr lang="ja-JP" altLang="en-US" sz="2800" b="1" dirty="0">
                <a:solidFill>
                  <a:srgbClr val="000000"/>
                </a:solidFill>
              </a:rPr>
              <a:t>１年間の再配達で</a:t>
            </a:r>
            <a:r>
              <a:rPr lang="en-US" altLang="ja-JP" sz="2800" b="1" dirty="0">
                <a:solidFill>
                  <a:srgbClr val="000000"/>
                </a:solidFill>
              </a:rPr>
              <a:t>...</a:t>
            </a:r>
            <a:endParaRPr lang="ja-JP" altLang="en-US" sz="2800" b="1" dirty="0">
              <a:solidFill>
                <a:srgbClr val="000000"/>
              </a:solidFill>
            </a:endParaRPr>
          </a:p>
        </p:txBody>
      </p:sp>
      <p:grpSp>
        <p:nvGrpSpPr>
          <p:cNvPr id="2" name="図形グループ 1"/>
          <p:cNvGrpSpPr/>
          <p:nvPr/>
        </p:nvGrpSpPr>
        <p:grpSpPr>
          <a:xfrm>
            <a:off x="234156" y="2727399"/>
            <a:ext cx="4139952" cy="1935078"/>
            <a:chOff x="234156" y="2727399"/>
            <a:chExt cx="4139952" cy="1935078"/>
          </a:xfrm>
        </p:grpSpPr>
        <p:sp>
          <p:nvSpPr>
            <p:cNvPr id="9" name="楕円 8"/>
            <p:cNvSpPr/>
            <p:nvPr/>
          </p:nvSpPr>
          <p:spPr>
            <a:xfrm>
              <a:off x="234156" y="2727399"/>
              <a:ext cx="4139952" cy="1935078"/>
            </a:xfrm>
            <a:prstGeom prst="ellipse">
              <a:avLst/>
            </a:prstGeom>
            <a:solidFill>
              <a:schemeClr val="accent3">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 name="テキスト ボックス 6"/>
            <p:cNvSpPr txBox="1"/>
            <p:nvPr/>
          </p:nvSpPr>
          <p:spPr>
            <a:xfrm>
              <a:off x="612000" y="2889000"/>
              <a:ext cx="3541354" cy="1569660"/>
            </a:xfrm>
            <a:prstGeom prst="rect">
              <a:avLst/>
            </a:prstGeom>
            <a:noFill/>
          </p:spPr>
          <p:txBody>
            <a:bodyPr wrap="none" rtlCol="0">
              <a:spAutoFit/>
            </a:bodyPr>
            <a:lstStyle/>
            <a:p>
              <a:r>
                <a:rPr lang="en-US" altLang="ja-JP" sz="9600" b="1" dirty="0">
                  <a:solidFill>
                    <a:srgbClr val="FF9900"/>
                  </a:solidFill>
                </a:rPr>
                <a:t>42</a:t>
              </a:r>
              <a:r>
                <a:rPr lang="ja-JP" altLang="en-US" sz="9600" b="1" dirty="0">
                  <a:solidFill>
                    <a:srgbClr val="FF9900"/>
                  </a:solidFill>
                </a:rPr>
                <a:t>万</a:t>
              </a:r>
              <a:r>
                <a:rPr lang="en-US" altLang="ja-JP" sz="9600" b="1" dirty="0" smtClean="0">
                  <a:solidFill>
                    <a:srgbClr val="FF9900"/>
                  </a:solidFill>
                </a:rPr>
                <a:t>t</a:t>
              </a:r>
              <a:r>
                <a:rPr lang="en-US" altLang="ja-JP" sz="2400" dirty="0" smtClean="0">
                  <a:solidFill>
                    <a:srgbClr val="000000"/>
                  </a:solidFill>
                </a:rPr>
                <a:t>[2]</a:t>
              </a:r>
              <a:endParaRPr lang="ja-JP" altLang="en-US" sz="9600" dirty="0">
                <a:solidFill>
                  <a:srgbClr val="000000"/>
                </a:solidFill>
              </a:endParaRPr>
            </a:p>
          </p:txBody>
        </p:sp>
      </p:grpSp>
      <p:sp>
        <p:nvSpPr>
          <p:cNvPr id="11" name="テキスト ボックス 10"/>
          <p:cNvSpPr txBox="1"/>
          <p:nvPr/>
        </p:nvSpPr>
        <p:spPr>
          <a:xfrm>
            <a:off x="635245" y="5529243"/>
            <a:ext cx="3337773" cy="954107"/>
          </a:xfrm>
          <a:prstGeom prst="rect">
            <a:avLst/>
          </a:prstGeom>
          <a:noFill/>
        </p:spPr>
        <p:txBody>
          <a:bodyPr wrap="none" rtlCol="0">
            <a:spAutoFit/>
          </a:bodyPr>
          <a:lstStyle/>
          <a:p>
            <a:pPr algn="ctr"/>
            <a:r>
              <a:rPr lang="ja-JP" altLang="en-US" sz="2800" dirty="0">
                <a:solidFill>
                  <a:srgbClr val="000000"/>
                </a:solidFill>
              </a:rPr>
              <a:t>スギ</a:t>
            </a:r>
            <a:r>
              <a:rPr lang="ja-JP" altLang="en-US" sz="2800" b="1" dirty="0">
                <a:solidFill>
                  <a:srgbClr val="FF9900"/>
                </a:solidFill>
              </a:rPr>
              <a:t>１億</a:t>
            </a:r>
            <a:r>
              <a:rPr lang="en-US" altLang="ja-JP" sz="2800" b="1" dirty="0">
                <a:solidFill>
                  <a:srgbClr val="FF9900"/>
                </a:solidFill>
              </a:rPr>
              <a:t>7400</a:t>
            </a:r>
            <a:r>
              <a:rPr lang="ja-JP" altLang="en-US" sz="2800" b="1" dirty="0">
                <a:solidFill>
                  <a:srgbClr val="FF9900"/>
                </a:solidFill>
              </a:rPr>
              <a:t>万本</a:t>
            </a:r>
            <a:r>
              <a:rPr lang="ja-JP" altLang="en-US" sz="2800" dirty="0">
                <a:solidFill>
                  <a:srgbClr val="000000"/>
                </a:solidFill>
              </a:rPr>
              <a:t>が</a:t>
            </a:r>
            <a:endParaRPr lang="en-US" altLang="ja-JP" sz="2800" dirty="0">
              <a:solidFill>
                <a:srgbClr val="000000"/>
              </a:solidFill>
            </a:endParaRPr>
          </a:p>
          <a:p>
            <a:pPr algn="ctr"/>
            <a:r>
              <a:rPr lang="en-US" altLang="ja-JP" sz="2800" dirty="0">
                <a:solidFill>
                  <a:srgbClr val="000000"/>
                </a:solidFill>
              </a:rPr>
              <a:t>1</a:t>
            </a:r>
            <a:r>
              <a:rPr lang="ja-JP" altLang="en-US" sz="2800" dirty="0">
                <a:solidFill>
                  <a:srgbClr val="000000"/>
                </a:solidFill>
              </a:rPr>
              <a:t>年間に吸収する量</a:t>
            </a:r>
            <a:endParaRPr lang="en-US" altLang="ja-JP" sz="2800" dirty="0">
              <a:solidFill>
                <a:srgbClr val="000000"/>
              </a:solidFill>
            </a:endParaRPr>
          </a:p>
        </p:txBody>
      </p:sp>
      <p:sp>
        <p:nvSpPr>
          <p:cNvPr id="12" name="テキスト ボックス 11"/>
          <p:cNvSpPr txBox="1"/>
          <p:nvPr/>
        </p:nvSpPr>
        <p:spPr>
          <a:xfrm rot="5400000">
            <a:off x="1954516" y="4741917"/>
            <a:ext cx="699230" cy="707886"/>
          </a:xfrm>
          <a:prstGeom prst="rect">
            <a:avLst/>
          </a:prstGeom>
          <a:noFill/>
        </p:spPr>
        <p:txBody>
          <a:bodyPr wrap="none" rtlCol="0">
            <a:spAutoFit/>
          </a:bodyPr>
          <a:lstStyle/>
          <a:p>
            <a:r>
              <a:rPr lang="ja-JP" altLang="en-US" sz="4000" b="1" dirty="0">
                <a:solidFill>
                  <a:srgbClr val="000000"/>
                </a:solidFill>
              </a:rPr>
              <a:t>＝</a:t>
            </a:r>
          </a:p>
        </p:txBody>
      </p:sp>
      <p:sp>
        <p:nvSpPr>
          <p:cNvPr id="13" name="テキスト ボックス 12"/>
          <p:cNvSpPr txBox="1"/>
          <p:nvPr/>
        </p:nvSpPr>
        <p:spPr>
          <a:xfrm>
            <a:off x="4382955" y="6598364"/>
            <a:ext cx="4720075" cy="246221"/>
          </a:xfrm>
          <a:prstGeom prst="rect">
            <a:avLst/>
          </a:prstGeom>
          <a:noFill/>
        </p:spPr>
        <p:txBody>
          <a:bodyPr wrap="square" rtlCol="0">
            <a:spAutoFit/>
          </a:bodyPr>
          <a:lstStyle/>
          <a:p>
            <a:r>
              <a:rPr lang="en-US" altLang="ja-JP" sz="1000" dirty="0" smtClean="0">
                <a:solidFill>
                  <a:srgbClr val="000000"/>
                </a:solidFill>
              </a:rPr>
              <a:t>[2]</a:t>
            </a:r>
            <a:r>
              <a:rPr lang="ja-JP" altLang="en-US" sz="1000" dirty="0">
                <a:solidFill>
                  <a:srgbClr val="000000"/>
                </a:solidFill>
              </a:rPr>
              <a:t>国土交通省「宅配の再配達の発生による社会的損失の試算について」</a:t>
            </a:r>
            <a:r>
              <a:rPr lang="en-US" altLang="ja-JP" sz="1000" dirty="0">
                <a:solidFill>
                  <a:srgbClr val="000000"/>
                </a:solidFill>
              </a:rPr>
              <a:t>2017/4/20</a:t>
            </a:r>
            <a:endParaRPr lang="ja-JP" altLang="en-US" sz="1000" dirty="0">
              <a:solidFill>
                <a:srgbClr val="000000"/>
              </a:solidFill>
            </a:endParaRPr>
          </a:p>
        </p:txBody>
      </p:sp>
      <p:grpSp>
        <p:nvGrpSpPr>
          <p:cNvPr id="15" name="グループ化 14"/>
          <p:cNvGrpSpPr/>
          <p:nvPr/>
        </p:nvGrpSpPr>
        <p:grpSpPr>
          <a:xfrm>
            <a:off x="4565985" y="2648561"/>
            <a:ext cx="4465940" cy="2049698"/>
            <a:chOff x="4565985" y="2648561"/>
            <a:chExt cx="4465940" cy="2049698"/>
          </a:xfrm>
        </p:grpSpPr>
        <p:pic>
          <p:nvPicPr>
            <p:cNvPr id="10" name="図 9"/>
            <p:cNvPicPr>
              <a:picLocks noChangeAspect="1"/>
            </p:cNvPicPr>
            <p:nvPr/>
          </p:nvPicPr>
          <p:blipFill>
            <a:blip r:embed="rId3"/>
            <a:stretch>
              <a:fillRect/>
            </a:stretch>
          </p:blipFill>
          <p:spPr>
            <a:xfrm>
              <a:off x="4565985" y="2648561"/>
              <a:ext cx="4354017" cy="2049698"/>
            </a:xfrm>
            <a:prstGeom prst="rect">
              <a:avLst/>
            </a:prstGeom>
          </p:spPr>
        </p:pic>
        <p:sp>
          <p:nvSpPr>
            <p:cNvPr id="8" name="テキスト ボックス 7"/>
            <p:cNvSpPr txBox="1"/>
            <p:nvPr/>
          </p:nvSpPr>
          <p:spPr>
            <a:xfrm>
              <a:off x="4708305" y="2888580"/>
              <a:ext cx="4323620" cy="1569660"/>
            </a:xfrm>
            <a:prstGeom prst="rect">
              <a:avLst/>
            </a:prstGeom>
            <a:noFill/>
          </p:spPr>
          <p:txBody>
            <a:bodyPr wrap="none" rtlCol="0">
              <a:spAutoFit/>
            </a:bodyPr>
            <a:lstStyle/>
            <a:p>
              <a:r>
                <a:rPr lang="en-US" altLang="ja-JP" sz="9600" b="1" dirty="0">
                  <a:solidFill>
                    <a:srgbClr val="FF9900"/>
                  </a:solidFill>
                </a:rPr>
                <a:t>1.8</a:t>
              </a:r>
              <a:r>
                <a:rPr lang="ja-JP" altLang="en-US" sz="5400" b="1" dirty="0">
                  <a:solidFill>
                    <a:srgbClr val="FF9900"/>
                  </a:solidFill>
                </a:rPr>
                <a:t>億時間</a:t>
              </a:r>
              <a:r>
                <a:rPr lang="en-US" altLang="ja-JP" sz="2400" dirty="0" smtClean="0">
                  <a:solidFill>
                    <a:srgbClr val="000000"/>
                  </a:solidFill>
                </a:rPr>
                <a:t>[2]</a:t>
              </a:r>
              <a:endParaRPr lang="ja-JP" altLang="en-US" sz="8000" dirty="0">
                <a:solidFill>
                  <a:srgbClr val="000000"/>
                </a:solidFill>
              </a:endParaRPr>
            </a:p>
          </p:txBody>
        </p:sp>
      </p:grpSp>
      <p:sp>
        <p:nvSpPr>
          <p:cNvPr id="21" name="テキスト ボックス 20"/>
          <p:cNvSpPr txBox="1"/>
          <p:nvPr/>
        </p:nvSpPr>
        <p:spPr>
          <a:xfrm rot="5400000">
            <a:off x="6520500" y="4741917"/>
            <a:ext cx="699230" cy="707886"/>
          </a:xfrm>
          <a:prstGeom prst="rect">
            <a:avLst/>
          </a:prstGeom>
          <a:noFill/>
        </p:spPr>
        <p:txBody>
          <a:bodyPr wrap="none" rtlCol="0">
            <a:spAutoFit/>
          </a:bodyPr>
          <a:lstStyle/>
          <a:p>
            <a:r>
              <a:rPr lang="ja-JP" altLang="en-US" sz="4000" b="1" dirty="0">
                <a:solidFill>
                  <a:srgbClr val="000000"/>
                </a:solidFill>
              </a:rPr>
              <a:t>＝</a:t>
            </a:r>
          </a:p>
        </p:txBody>
      </p:sp>
      <p:sp>
        <p:nvSpPr>
          <p:cNvPr id="14" name="テキスト ボックス 13"/>
          <p:cNvSpPr txBox="1"/>
          <p:nvPr/>
        </p:nvSpPr>
        <p:spPr>
          <a:xfrm>
            <a:off x="5170122" y="5221466"/>
            <a:ext cx="3703258" cy="1354217"/>
          </a:xfrm>
          <a:prstGeom prst="rect">
            <a:avLst/>
          </a:prstGeom>
          <a:noFill/>
        </p:spPr>
        <p:txBody>
          <a:bodyPr wrap="none" rtlCol="0">
            <a:spAutoFit/>
          </a:bodyPr>
          <a:lstStyle/>
          <a:p>
            <a:r>
              <a:rPr lang="en-US" altLang="ja-JP" sz="5400" b="1" dirty="0" smtClean="0">
                <a:solidFill>
                  <a:srgbClr val="FF9900"/>
                </a:solidFill>
              </a:rPr>
              <a:t>9</a:t>
            </a:r>
            <a:r>
              <a:rPr lang="ja-JP" altLang="en-US" sz="5400" b="1" dirty="0" smtClean="0">
                <a:solidFill>
                  <a:srgbClr val="FF9900"/>
                </a:solidFill>
              </a:rPr>
              <a:t>万人</a:t>
            </a:r>
            <a:r>
              <a:rPr lang="ja-JP" altLang="en-US" sz="2800" b="1" dirty="0" smtClean="0"/>
              <a:t>が</a:t>
            </a:r>
            <a:r>
              <a:rPr lang="ja-JP" altLang="en-US" sz="4000" b="1" dirty="0" smtClean="0">
                <a:solidFill>
                  <a:srgbClr val="FF9900"/>
                </a:solidFill>
              </a:rPr>
              <a:t>１年間</a:t>
            </a:r>
            <a:endParaRPr lang="en-US" altLang="ja-JP" sz="4000" b="1" dirty="0" smtClean="0">
              <a:solidFill>
                <a:srgbClr val="FF9900"/>
              </a:solidFill>
            </a:endParaRPr>
          </a:p>
          <a:p>
            <a:r>
              <a:rPr lang="ja-JP" altLang="en-US" sz="2800" b="1" dirty="0" smtClean="0"/>
              <a:t>に</a:t>
            </a:r>
            <a:r>
              <a:rPr lang="ja-JP" altLang="en-US" sz="2800" b="1" dirty="0" smtClean="0">
                <a:solidFill>
                  <a:srgbClr val="FF9900"/>
                </a:solidFill>
              </a:rPr>
              <a:t>働く労働力</a:t>
            </a:r>
            <a:r>
              <a:rPr lang="ja-JP" altLang="en-US" sz="2800" dirty="0" smtClean="0">
                <a:solidFill>
                  <a:srgbClr val="000000"/>
                </a:solidFill>
              </a:rPr>
              <a:t>に</a:t>
            </a:r>
            <a:r>
              <a:rPr lang="ja-JP" altLang="en-US" sz="2800" dirty="0">
                <a:solidFill>
                  <a:srgbClr val="000000"/>
                </a:solidFill>
              </a:rPr>
              <a:t>相当</a:t>
            </a:r>
          </a:p>
        </p:txBody>
      </p:sp>
    </p:spTree>
    <p:extLst>
      <p:ext uri="{BB962C8B-B14F-4D97-AF65-F5344CB8AC3E}">
        <p14:creationId xmlns:p14="http://schemas.microsoft.com/office/powerpoint/2010/main" val="322681573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1"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以下質問用</a:t>
            </a:r>
          </a:p>
        </p:txBody>
      </p:sp>
      <p:sp>
        <p:nvSpPr>
          <p:cNvPr id="3" name="スライド番号プレースホルダー 2"/>
          <p:cNvSpPr>
            <a:spLocks noGrp="1"/>
          </p:cNvSpPr>
          <p:nvPr>
            <p:ph type="sldNum" sz="quarter" idx="12"/>
          </p:nvPr>
        </p:nvSpPr>
        <p:spPr/>
        <p:txBody>
          <a:bodyPr/>
          <a:lstStyle/>
          <a:p>
            <a:pPr>
              <a:defRPr/>
            </a:pPr>
            <a:fld id="{A58D8B42-224C-41D3-9EDD-4C3F89F38B61}" type="slidenum">
              <a:rPr lang="ja-JP" altLang="en-US" smtClean="0"/>
              <a:pPr>
                <a:defRPr/>
              </a:pPr>
              <a:t>70</a:t>
            </a:fld>
            <a:endParaRPr lang="ja-JP" altLang="en-US"/>
          </a:p>
        </p:txBody>
      </p:sp>
    </p:spTree>
    <p:extLst>
      <p:ext uri="{BB962C8B-B14F-4D97-AF65-F5344CB8AC3E}">
        <p14:creationId xmlns:p14="http://schemas.microsoft.com/office/powerpoint/2010/main" val="52697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smtClean="0">
                <a:solidFill>
                  <a:prstClr val="white"/>
                </a:solidFill>
              </a:rPr>
              <a:t>実習の流れ</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71</a:t>
            </a:fld>
            <a:endParaRPr lang="en-US" altLang="ja-JP"/>
          </a:p>
        </p:txBody>
      </p:sp>
    </p:spTree>
    <p:extLst>
      <p:ext uri="{BB962C8B-B14F-4D97-AF65-F5344CB8AC3E}">
        <p14:creationId xmlns:p14="http://schemas.microsoft.com/office/powerpoint/2010/main" val="626582077"/>
      </p:ext>
    </p:extLst>
  </p:cSld>
  <p:clrMapOvr>
    <a:masterClrMapping/>
  </p:clrMapOvr>
  <p:transition spd="slow" advTm="5584"/>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72</a:t>
            </a:fld>
            <a:endParaRPr lang="en-US" altLang="ja-JP"/>
          </a:p>
        </p:txBody>
      </p:sp>
      <p:sp>
        <p:nvSpPr>
          <p:cNvPr id="57360" name="角丸四角形吹き出し 57359"/>
          <p:cNvSpPr/>
          <p:nvPr/>
        </p:nvSpPr>
        <p:spPr>
          <a:xfrm>
            <a:off x="5364088" y="1196752"/>
            <a:ext cx="3672408" cy="1800200"/>
          </a:xfrm>
          <a:prstGeom prst="wedgeRoundRectCallout">
            <a:avLst>
              <a:gd name="adj1" fmla="val -68495"/>
              <a:gd name="adj2" fmla="val -29057"/>
              <a:gd name="adj3" fmla="val 16667"/>
            </a:avLst>
          </a:prstGeom>
          <a:solidFill>
            <a:srgbClr val="D9D9D9"/>
          </a:solidFill>
          <a:ln w="38100" cmpd="sng">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dirty="0">
                <a:solidFill>
                  <a:srgbClr val="000000"/>
                </a:solidFill>
              </a:rPr>
              <a:t>再配達問題の</a:t>
            </a:r>
            <a:endParaRPr lang="en-US" altLang="ja-JP" sz="2800" dirty="0">
              <a:solidFill>
                <a:srgbClr val="000000"/>
              </a:solidFill>
            </a:endParaRPr>
          </a:p>
          <a:p>
            <a:pPr algn="ctr"/>
            <a:r>
              <a:rPr lang="ja-JP" altLang="en-US" sz="2800" dirty="0">
                <a:solidFill>
                  <a:srgbClr val="000000"/>
                </a:solidFill>
              </a:rPr>
              <a:t>既存研究・記事を</a:t>
            </a:r>
            <a:endParaRPr lang="en-US" altLang="ja-JP" sz="2800" dirty="0">
              <a:solidFill>
                <a:srgbClr val="000000"/>
              </a:solidFill>
            </a:endParaRPr>
          </a:p>
          <a:p>
            <a:pPr algn="ctr"/>
            <a:r>
              <a:rPr lang="ja-JP" altLang="en-US" sz="2800" b="1" dirty="0">
                <a:solidFill>
                  <a:srgbClr val="FF9900"/>
                </a:solidFill>
              </a:rPr>
              <a:t>調査・整理</a:t>
            </a:r>
          </a:p>
        </p:txBody>
      </p:sp>
      <p:grpSp>
        <p:nvGrpSpPr>
          <p:cNvPr id="18" name="グループ化 17"/>
          <p:cNvGrpSpPr/>
          <p:nvPr/>
        </p:nvGrpSpPr>
        <p:grpSpPr>
          <a:xfrm>
            <a:off x="-21594" y="1119189"/>
            <a:ext cx="5097653" cy="5460286"/>
            <a:chOff x="-21594" y="1119189"/>
            <a:chExt cx="5097653" cy="5460286"/>
          </a:xfrm>
        </p:grpSpPr>
        <p:sp>
          <p:nvSpPr>
            <p:cNvPr id="47" name="正方形/長方形 46"/>
            <p:cNvSpPr/>
            <p:nvPr/>
          </p:nvSpPr>
          <p:spPr>
            <a:xfrm>
              <a:off x="377815" y="2031978"/>
              <a:ext cx="2062994" cy="3871520"/>
            </a:xfrm>
            <a:prstGeom prst="rect">
              <a:avLst/>
            </a:prstGeom>
            <a:solidFill>
              <a:srgbClr val="99CC00"/>
            </a:solidFill>
            <a:ln>
              <a:solidFill>
                <a:srgbClr val="99CC00"/>
              </a:solid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a:solidFill>
                  <a:srgbClr val="FFFFFF"/>
                </a:solidFill>
              </a:endParaRPr>
            </a:p>
          </p:txBody>
        </p:sp>
        <p:sp>
          <p:nvSpPr>
            <p:cNvPr id="48" name="正方形/長方形 47"/>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49" name="直線コネクタ 48"/>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63"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64" name="図形グループ 63"/>
            <p:cNvGrpSpPr/>
            <p:nvPr/>
          </p:nvGrpSpPr>
          <p:grpSpPr>
            <a:xfrm>
              <a:off x="2710027" y="2343940"/>
              <a:ext cx="1809750" cy="3190778"/>
              <a:chOff x="3059832" y="2243486"/>
              <a:chExt cx="1809750" cy="3190778"/>
            </a:xfrm>
          </p:grpSpPr>
          <p:sp>
            <p:nvSpPr>
              <p:cNvPr id="83" name="角丸四角形 82"/>
              <p:cNvSpPr/>
              <p:nvPr/>
            </p:nvSpPr>
            <p:spPr>
              <a:xfrm>
                <a:off x="3059833" y="2243486"/>
                <a:ext cx="1809749" cy="761999"/>
              </a:xfrm>
              <a:prstGeom prst="roundRect">
                <a:avLst/>
              </a:prstGeom>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ja-JP" altLang="en-US" sz="1600" dirty="0">
                    <a:solidFill>
                      <a:srgbClr val="000000"/>
                    </a:solidFill>
                  </a:rPr>
                  <a:t>インタビュー調査</a:t>
                </a:r>
                <a:endParaRPr lang="en-US" altLang="ja-JP" sz="1600" dirty="0">
                  <a:solidFill>
                    <a:srgbClr val="000000"/>
                  </a:solidFill>
                </a:endParaRPr>
              </a:p>
              <a:p>
                <a:pPr algn="ctr"/>
                <a:r>
                  <a:rPr lang="ja-JP" altLang="en-US" sz="1000" dirty="0" smtClean="0">
                    <a:solidFill>
                      <a:srgbClr val="000000"/>
                    </a:solidFill>
                  </a:rPr>
                  <a:t>国土交通省・鈴木勉先生・</a:t>
                </a:r>
                <a:endParaRPr lang="en-US" altLang="ja-JP" sz="1000" dirty="0" smtClean="0">
                  <a:solidFill>
                    <a:srgbClr val="000000"/>
                  </a:solidFill>
                </a:endParaRPr>
              </a:p>
              <a:p>
                <a:pPr algn="ctr"/>
                <a:r>
                  <a:rPr lang="ja-JP" altLang="en-US" sz="1000" dirty="0" smtClean="0">
                    <a:solidFill>
                      <a:srgbClr val="000000"/>
                    </a:solidFill>
                  </a:rPr>
                  <a:t>宇都宮大学・</a:t>
                </a:r>
                <a:r>
                  <a:rPr lang="en-US" altLang="ja-JP" sz="1000" dirty="0" err="1" smtClean="0">
                    <a:solidFill>
                      <a:srgbClr val="000000"/>
                    </a:solidFill>
                  </a:rPr>
                  <a:t>Packcity</a:t>
                </a:r>
                <a:r>
                  <a:rPr lang="en-US" altLang="ja-JP" sz="1000" dirty="0" smtClean="0">
                    <a:solidFill>
                      <a:srgbClr val="000000"/>
                    </a:solidFill>
                  </a:rPr>
                  <a:t> Japan</a:t>
                </a:r>
                <a:r>
                  <a:rPr lang="ja-JP" altLang="en-US" sz="1000" dirty="0" smtClean="0">
                    <a:solidFill>
                      <a:srgbClr val="000000"/>
                    </a:solidFill>
                  </a:rPr>
                  <a:t>・</a:t>
                </a:r>
                <a:endParaRPr lang="en-US" altLang="ja-JP" sz="1000" dirty="0" smtClean="0">
                  <a:solidFill>
                    <a:srgbClr val="000000"/>
                  </a:solidFill>
                </a:endParaRPr>
              </a:p>
              <a:p>
                <a:pPr algn="ctr"/>
                <a:r>
                  <a:rPr lang="ja-JP" altLang="en-US" sz="1000" dirty="0" smtClean="0">
                    <a:solidFill>
                      <a:srgbClr val="000000"/>
                    </a:solidFill>
                  </a:rPr>
                  <a:t>筑波大学・ヤマト運輸</a:t>
                </a:r>
                <a:endParaRPr lang="en-US" altLang="ja-JP" sz="1000" dirty="0">
                  <a:solidFill>
                    <a:srgbClr val="000000"/>
                  </a:solidFill>
                </a:endParaRPr>
              </a:p>
            </p:txBody>
          </p:sp>
          <p:sp>
            <p:nvSpPr>
              <p:cNvPr id="84" name="角丸四角形 83"/>
              <p:cNvSpPr/>
              <p:nvPr/>
            </p:nvSpPr>
            <p:spPr>
              <a:xfrm>
                <a:off x="3059832" y="3611623"/>
                <a:ext cx="1809749" cy="593724"/>
              </a:xfrm>
              <a:prstGeom prst="roundRect">
                <a:avLst/>
              </a:prstGeom>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宅配ロッカー</a:t>
                </a:r>
                <a:endParaRPr lang="en-US" altLang="ja-JP" dirty="0">
                  <a:solidFill>
                    <a:srgbClr val="000000"/>
                  </a:solidFill>
                </a:endParaRPr>
              </a:p>
              <a:p>
                <a:pPr algn="ctr"/>
                <a:r>
                  <a:rPr lang="ja-JP" altLang="en-US" sz="1200" dirty="0">
                    <a:solidFill>
                      <a:srgbClr val="000000"/>
                    </a:solidFill>
                  </a:rPr>
                  <a:t>の設置検討</a:t>
                </a:r>
              </a:p>
            </p:txBody>
          </p:sp>
          <p:sp>
            <p:nvSpPr>
              <p:cNvPr id="85" name="角丸四角形 84"/>
              <p:cNvSpPr/>
              <p:nvPr/>
            </p:nvSpPr>
            <p:spPr>
              <a:xfrm>
                <a:off x="3059833" y="4672265"/>
                <a:ext cx="1809749" cy="761999"/>
              </a:xfrm>
              <a:prstGeom prst="roundRect">
                <a:avLst/>
              </a:prstGeom>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報告</a:t>
                </a:r>
                <a:endParaRPr lang="en-US" altLang="ja-JP" dirty="0">
                  <a:solidFill>
                    <a:srgbClr val="000000"/>
                  </a:solidFill>
                </a:endParaRPr>
              </a:p>
              <a:p>
                <a:pPr algn="ctr"/>
                <a:r>
                  <a:rPr lang="ja-JP" altLang="en-US" sz="1100" dirty="0">
                    <a:solidFill>
                      <a:srgbClr val="000000"/>
                    </a:solidFill>
                  </a:rPr>
                  <a:t>ヤマト運輸本社・営業所・国交省・環境省・筑波大学</a:t>
                </a:r>
                <a:endParaRPr lang="en-US" altLang="ja-JP" sz="1100" dirty="0">
                  <a:solidFill>
                    <a:srgbClr val="000000"/>
                  </a:solidFill>
                </a:endParaRPr>
              </a:p>
            </p:txBody>
          </p:sp>
        </p:grpSp>
        <p:cxnSp>
          <p:nvCxnSpPr>
            <p:cNvPr id="65" name="直線矢印コネクタ 64"/>
            <p:cNvCxnSpPr>
              <a:cxnSpLocks/>
              <a:stCxn id="62" idx="2"/>
              <a:endCxn id="83" idx="0"/>
            </p:cNvCxnSpPr>
            <p:nvPr/>
          </p:nvCxnSpPr>
          <p:spPr>
            <a:xfrm>
              <a:off x="2527793" y="1816142"/>
              <a:ext cx="1087110" cy="52779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cxnSpLocks/>
              <a:stCxn id="62" idx="2"/>
              <a:endCxn id="75" idx="0"/>
            </p:cNvCxnSpPr>
            <p:nvPr/>
          </p:nvCxnSpPr>
          <p:spPr>
            <a:xfrm flipH="1">
              <a:off x="1339546" y="1816142"/>
              <a:ext cx="1188247" cy="55382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正方形/長方形 69"/>
            <p:cNvSpPr/>
            <p:nvPr/>
          </p:nvSpPr>
          <p:spPr>
            <a:xfrm>
              <a:off x="91037" y="1842996"/>
              <a:ext cx="1375142" cy="340490"/>
            </a:xfrm>
            <a:prstGeom prst="rect">
              <a:avLst/>
            </a:prstGeom>
            <a:solidFill>
              <a:srgbClr val="99CC00"/>
            </a:solidFill>
            <a:ln>
              <a:solidFill>
                <a:srgbClr val="99CC00"/>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dirty="0" smtClean="0">
                  <a:solidFill>
                    <a:srgbClr val="FFFFFF"/>
                  </a:solidFill>
                </a:rPr>
                <a:t>心理的方略</a:t>
              </a:r>
              <a:endParaRPr lang="ja-JP" altLang="en-US" dirty="0">
                <a:solidFill>
                  <a:srgbClr val="FFFFFF"/>
                </a:solidFill>
              </a:endParaRPr>
            </a:p>
          </p:txBody>
        </p:sp>
        <p:sp>
          <p:nvSpPr>
            <p:cNvPr id="71" name="正方形/長方形 70"/>
            <p:cNvSpPr/>
            <p:nvPr/>
          </p:nvSpPr>
          <p:spPr>
            <a:xfrm>
              <a:off x="3560145" y="1844824"/>
              <a:ext cx="1497724" cy="347960"/>
            </a:xfrm>
            <a:prstGeom prst="rect">
              <a:avLst/>
            </a:prstGeom>
            <a:solidFill>
              <a:srgbClr val="009999"/>
            </a:solidFill>
            <a:ln>
              <a:solidFill>
                <a:srgbClr val="009999"/>
              </a:solidFill>
            </a:ln>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dirty="0" smtClean="0">
                  <a:solidFill>
                    <a:srgbClr val="FFFFFF"/>
                  </a:solidFill>
                </a:rPr>
                <a:t>構造的方略</a:t>
              </a:r>
              <a:endParaRPr lang="ja-JP" altLang="en-US" dirty="0">
                <a:solidFill>
                  <a:srgbClr val="FFFFFF"/>
                </a:solidFill>
              </a:endParaRPr>
            </a:p>
          </p:txBody>
        </p:sp>
        <p:grpSp>
          <p:nvGrpSpPr>
            <p:cNvPr id="73" name="図形グループ 72"/>
            <p:cNvGrpSpPr/>
            <p:nvPr/>
          </p:nvGrpSpPr>
          <p:grpSpPr>
            <a:xfrm>
              <a:off x="442609" y="2369964"/>
              <a:ext cx="1809749" cy="3725106"/>
              <a:chOff x="5107707" y="2243486"/>
              <a:chExt cx="1809749" cy="3725106"/>
            </a:xfrm>
          </p:grpSpPr>
          <p:sp>
            <p:nvSpPr>
              <p:cNvPr id="74" name="下矢印 73"/>
              <p:cNvSpPr/>
              <p:nvPr/>
            </p:nvSpPr>
            <p:spPr>
              <a:xfrm>
                <a:off x="5399229" y="3067446"/>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75" name="角丸四角形 74"/>
              <p:cNvSpPr/>
              <p:nvPr/>
            </p:nvSpPr>
            <p:spPr>
              <a:xfrm>
                <a:off x="5107707" y="2243486"/>
                <a:ext cx="1793874" cy="761999"/>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000000"/>
                    </a:solidFill>
                  </a:rPr>
                  <a:t>    </a:t>
                </a:r>
                <a:r>
                  <a:rPr lang="ja-JP" altLang="en-US" dirty="0" smtClean="0">
                    <a:solidFill>
                      <a:srgbClr val="000000"/>
                    </a:solidFill>
                  </a:rPr>
                  <a:t>アンケート</a:t>
                </a:r>
                <a:endParaRPr lang="en-US" altLang="ja-JP" dirty="0">
                  <a:solidFill>
                    <a:srgbClr val="000000"/>
                  </a:solidFill>
                </a:endParaRPr>
              </a:p>
              <a:p>
                <a:pPr algn="ctr"/>
                <a:r>
                  <a:rPr lang="ja-JP" altLang="en-US" sz="1200" dirty="0">
                    <a:solidFill>
                      <a:srgbClr val="000000"/>
                    </a:solidFill>
                  </a:rPr>
                  <a:t>筑波大学生</a:t>
                </a:r>
              </a:p>
            </p:txBody>
          </p:sp>
          <p:sp>
            <p:nvSpPr>
              <p:cNvPr id="76" name="角丸四角形 75"/>
              <p:cNvSpPr/>
              <p:nvPr/>
            </p:nvSpPr>
            <p:spPr>
              <a:xfrm>
                <a:off x="5107707" y="3611623"/>
                <a:ext cx="1809749" cy="593724"/>
              </a:xfrm>
              <a:prstGeom prst="roundRect">
                <a:avLst/>
              </a:prstGeom>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en-US" altLang="ja-JP" dirty="0">
                    <a:solidFill>
                      <a:srgbClr val="000000"/>
                    </a:solidFill>
                  </a:rPr>
                  <a:t>Communication</a:t>
                </a:r>
              </a:p>
              <a:p>
                <a:pPr algn="ctr"/>
                <a:r>
                  <a:rPr lang="en-US" altLang="ja-JP" dirty="0">
                    <a:solidFill>
                      <a:srgbClr val="000000"/>
                    </a:solidFill>
                  </a:rPr>
                  <a:t>Tool</a:t>
                </a:r>
                <a:r>
                  <a:rPr lang="ja-JP" altLang="en-US" dirty="0">
                    <a:solidFill>
                      <a:srgbClr val="000000"/>
                    </a:solidFill>
                  </a:rPr>
                  <a:t>　</a:t>
                </a:r>
                <a:r>
                  <a:rPr lang="ja-JP" altLang="en-US" sz="1200" dirty="0">
                    <a:solidFill>
                      <a:srgbClr val="000000"/>
                    </a:solidFill>
                  </a:rPr>
                  <a:t>作成</a:t>
                </a:r>
                <a:endParaRPr lang="en-US" altLang="ja-JP" sz="1600" dirty="0">
                  <a:solidFill>
                    <a:srgbClr val="000000"/>
                  </a:solidFill>
                </a:endParaRPr>
              </a:p>
            </p:txBody>
          </p:sp>
          <p:sp>
            <p:nvSpPr>
              <p:cNvPr id="77" name="角丸四角形 76"/>
              <p:cNvSpPr/>
              <p:nvPr/>
            </p:nvSpPr>
            <p:spPr>
              <a:xfrm>
                <a:off x="5107707" y="4672265"/>
                <a:ext cx="1809749" cy="761999"/>
              </a:xfrm>
              <a:prstGeom prst="roundRect">
                <a:avLst/>
              </a:prstGeom>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dirty="0">
                    <a:solidFill>
                      <a:srgbClr val="000000"/>
                    </a:solidFill>
                  </a:rPr>
                  <a:t>    </a:t>
                </a:r>
                <a:r>
                  <a:rPr lang="ja-JP" altLang="en-US" dirty="0">
                    <a:solidFill>
                      <a:srgbClr val="000000"/>
                    </a:solidFill>
                  </a:rPr>
                  <a:t>実験</a:t>
                </a:r>
                <a:endParaRPr lang="en-US" altLang="ja-JP" dirty="0">
                  <a:solidFill>
                    <a:srgbClr val="000000"/>
                  </a:solidFill>
                </a:endParaRPr>
              </a:p>
              <a:p>
                <a:pPr algn="ctr"/>
                <a:r>
                  <a:rPr lang="ja-JP" altLang="en-US" sz="1200" dirty="0">
                    <a:solidFill>
                      <a:srgbClr val="000000"/>
                    </a:solidFill>
                  </a:rPr>
                  <a:t>筑波大学生</a:t>
                </a:r>
                <a:endParaRPr lang="en-US" altLang="ja-JP" sz="1200" dirty="0">
                  <a:solidFill>
                    <a:srgbClr val="000000"/>
                  </a:solidFill>
                </a:endParaRPr>
              </a:p>
              <a:p>
                <a:pPr algn="ctr"/>
                <a:r>
                  <a:rPr lang="en-US" altLang="ja-JP" sz="1200" dirty="0">
                    <a:solidFill>
                      <a:srgbClr val="000000"/>
                    </a:solidFill>
                  </a:rPr>
                  <a:t>Communication Tool</a:t>
                </a:r>
                <a:r>
                  <a:rPr lang="ja-JP" altLang="en-US" sz="1200" dirty="0">
                    <a:solidFill>
                      <a:srgbClr val="000000"/>
                    </a:solidFill>
                  </a:rPr>
                  <a:t>実験</a:t>
                </a:r>
              </a:p>
            </p:txBody>
          </p:sp>
          <p:sp>
            <p:nvSpPr>
              <p:cNvPr id="78"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grpSp>
        <p:sp>
          <p:nvSpPr>
            <p:cNvPr id="62" name="角丸四角形 61"/>
            <p:cNvSpPr/>
            <p:nvPr/>
          </p:nvSpPr>
          <p:spPr>
            <a:xfrm>
              <a:off x="535809" y="1119189"/>
              <a:ext cx="3983967" cy="696953"/>
            </a:xfrm>
            <a:prstGeom prst="roundRect">
              <a:avLst/>
            </a:prstGeom>
            <a:solidFill>
              <a:srgbClr val="FFB64B"/>
            </a:solid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000000"/>
                  </a:solidFill>
                </a:rPr>
                <a:t>既存研究レビュー</a:t>
              </a:r>
            </a:p>
          </p:txBody>
        </p:sp>
        <p:sp>
          <p:nvSpPr>
            <p:cNvPr id="15" name="テキスト ボックス 14"/>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16" name="テキスト ボックス 15"/>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7" name="テキスト ボックス 16"/>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spTree>
    <p:extLst>
      <p:ext uri="{BB962C8B-B14F-4D97-AF65-F5344CB8AC3E}">
        <p14:creationId xmlns:p14="http://schemas.microsoft.com/office/powerpoint/2010/main" val="167850384"/>
      </p:ext>
    </p:extLst>
  </p:cSld>
  <p:clrMapOvr>
    <a:masterClrMapping/>
  </p:clrMapOvr>
  <p:transition spd="slow" advTm="8979"/>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73</a:t>
            </a:fld>
            <a:endParaRPr lang="en-US" altLang="ja-JP"/>
          </a:p>
        </p:txBody>
      </p:sp>
      <p:grpSp>
        <p:nvGrpSpPr>
          <p:cNvPr id="44" name="グループ化 43"/>
          <p:cNvGrpSpPr/>
          <p:nvPr/>
        </p:nvGrpSpPr>
        <p:grpSpPr>
          <a:xfrm>
            <a:off x="-21594" y="1286951"/>
            <a:ext cx="5097653" cy="5292524"/>
            <a:chOff x="-21594" y="1286951"/>
            <a:chExt cx="5097653" cy="5292524"/>
          </a:xfrm>
        </p:grpSpPr>
        <p:sp>
          <p:nvSpPr>
            <p:cNvPr id="45" name="正方形/長方形 44"/>
            <p:cNvSpPr/>
            <p:nvPr/>
          </p:nvSpPr>
          <p:spPr>
            <a:xfrm>
              <a:off x="377815" y="2031978"/>
              <a:ext cx="2062994" cy="3871520"/>
            </a:xfrm>
            <a:prstGeom prst="rect">
              <a:avLst/>
            </a:prstGeom>
            <a:solidFill>
              <a:srgbClr val="99CC00"/>
            </a:solidFill>
            <a:ln>
              <a:no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a:solidFill>
                  <a:srgbClr val="FFFFFF"/>
                </a:solidFill>
              </a:endParaRPr>
            </a:p>
          </p:txBody>
        </p:sp>
        <p:sp>
          <p:nvSpPr>
            <p:cNvPr id="50" name="正方形/長方形 49"/>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51" name="直線コネクタ 50"/>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55"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56" name="図形グループ 63"/>
            <p:cNvGrpSpPr/>
            <p:nvPr/>
          </p:nvGrpSpPr>
          <p:grpSpPr>
            <a:xfrm>
              <a:off x="2690243" y="2343940"/>
              <a:ext cx="1829534" cy="3190778"/>
              <a:chOff x="3040048" y="2243486"/>
              <a:chExt cx="1829534" cy="3190778"/>
            </a:xfrm>
          </p:grpSpPr>
          <p:sp>
            <p:nvSpPr>
              <p:cNvPr id="107" name="角丸四角形 82"/>
              <p:cNvSpPr/>
              <p:nvPr/>
            </p:nvSpPr>
            <p:spPr>
              <a:xfrm>
                <a:off x="3040048" y="2243486"/>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ja-JP" altLang="en-US" sz="1600" dirty="0" smtClean="0">
                    <a:solidFill>
                      <a:srgbClr val="000000"/>
                    </a:solidFill>
                  </a:rPr>
                  <a:t>インタビュー調査</a:t>
                </a:r>
              </a:p>
              <a:p>
                <a:pPr algn="ctr"/>
                <a:r>
                  <a:rPr lang="ja-JP" altLang="en-US" sz="1000" dirty="0">
                    <a:solidFill>
                      <a:srgbClr val="000000"/>
                    </a:solidFill>
                  </a:rPr>
                  <a:t>国土交通省・鈴木勉先生・</a:t>
                </a:r>
                <a:endParaRPr lang="en-US" altLang="ja-JP" sz="1000" dirty="0">
                  <a:solidFill>
                    <a:srgbClr val="000000"/>
                  </a:solidFill>
                </a:endParaRPr>
              </a:p>
              <a:p>
                <a:pPr algn="ctr"/>
                <a:r>
                  <a:rPr lang="ja-JP" altLang="en-US" sz="1000" dirty="0">
                    <a:solidFill>
                      <a:srgbClr val="000000"/>
                    </a:solidFill>
                  </a:rPr>
                  <a:t>宇都宮大学・</a:t>
                </a:r>
                <a:r>
                  <a:rPr lang="en-US" altLang="ja-JP" sz="1000" dirty="0" err="1">
                    <a:solidFill>
                      <a:srgbClr val="000000"/>
                    </a:solidFill>
                  </a:rPr>
                  <a:t>Packcity</a:t>
                </a:r>
                <a:r>
                  <a:rPr lang="en-US" altLang="ja-JP" sz="1000" dirty="0">
                    <a:solidFill>
                      <a:srgbClr val="000000"/>
                    </a:solidFill>
                  </a:rPr>
                  <a:t> Japan</a:t>
                </a:r>
                <a:r>
                  <a:rPr lang="ja-JP" altLang="en-US" sz="1000" dirty="0">
                    <a:solidFill>
                      <a:srgbClr val="000000"/>
                    </a:solidFill>
                  </a:rPr>
                  <a:t>・</a:t>
                </a:r>
                <a:endParaRPr lang="en-US" altLang="ja-JP" sz="1000" dirty="0">
                  <a:solidFill>
                    <a:srgbClr val="000000"/>
                  </a:solidFill>
                </a:endParaRPr>
              </a:p>
              <a:p>
                <a:pPr algn="ctr"/>
                <a:r>
                  <a:rPr lang="ja-JP" altLang="en-US" sz="1000" dirty="0">
                    <a:solidFill>
                      <a:srgbClr val="000000"/>
                    </a:solidFill>
                  </a:rPr>
                  <a:t>筑波大学・ヤマト</a:t>
                </a:r>
                <a:r>
                  <a:rPr lang="ja-JP" altLang="en-US" sz="1000" dirty="0" smtClean="0">
                    <a:solidFill>
                      <a:srgbClr val="000000"/>
                    </a:solidFill>
                  </a:rPr>
                  <a:t>運輸</a:t>
                </a:r>
                <a:endParaRPr lang="en-US" altLang="ja-JP" sz="1000" dirty="0">
                  <a:solidFill>
                    <a:srgbClr val="000000"/>
                  </a:solidFill>
                </a:endParaRPr>
              </a:p>
            </p:txBody>
          </p:sp>
          <p:sp>
            <p:nvSpPr>
              <p:cNvPr id="108" name="角丸四角形 83"/>
              <p:cNvSpPr/>
              <p:nvPr/>
            </p:nvSpPr>
            <p:spPr>
              <a:xfrm>
                <a:off x="3059832"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宅配ロッカー</a:t>
                </a:r>
                <a:endParaRPr lang="en-US" altLang="ja-JP" dirty="0">
                  <a:solidFill>
                    <a:srgbClr val="000000"/>
                  </a:solidFill>
                </a:endParaRPr>
              </a:p>
              <a:p>
                <a:pPr algn="ctr"/>
                <a:r>
                  <a:rPr lang="ja-JP" altLang="en-US" sz="1200" dirty="0">
                    <a:solidFill>
                      <a:srgbClr val="000000"/>
                    </a:solidFill>
                  </a:rPr>
                  <a:t>の設置検討</a:t>
                </a:r>
              </a:p>
            </p:txBody>
          </p:sp>
          <p:sp>
            <p:nvSpPr>
              <p:cNvPr id="109" name="角丸四角形 84"/>
              <p:cNvSpPr/>
              <p:nvPr/>
            </p:nvSpPr>
            <p:spPr>
              <a:xfrm>
                <a:off x="3059833"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報告</a:t>
                </a:r>
                <a:endParaRPr lang="en-US" altLang="ja-JP" dirty="0">
                  <a:solidFill>
                    <a:srgbClr val="000000"/>
                  </a:solidFill>
                </a:endParaRPr>
              </a:p>
              <a:p>
                <a:pPr algn="ctr"/>
                <a:r>
                  <a:rPr lang="ja-JP" altLang="en-US" sz="1100" dirty="0">
                    <a:solidFill>
                      <a:srgbClr val="000000"/>
                    </a:solidFill>
                  </a:rPr>
                  <a:t>ヤマト運輸本社・営業所・国交省・環境省・筑波大学</a:t>
                </a:r>
                <a:endParaRPr lang="en-US" altLang="ja-JP" sz="1100" dirty="0">
                  <a:solidFill>
                    <a:srgbClr val="000000"/>
                  </a:solidFill>
                </a:endParaRPr>
              </a:p>
            </p:txBody>
          </p:sp>
        </p:grpSp>
        <p:cxnSp>
          <p:nvCxnSpPr>
            <p:cNvPr id="57" name="直線矢印コネクタ 56"/>
            <p:cNvCxnSpPr>
              <a:cxnSpLocks/>
              <a:stCxn id="97" idx="2"/>
              <a:endCxn id="107" idx="0"/>
            </p:cNvCxnSpPr>
            <p:nvPr/>
          </p:nvCxnSpPr>
          <p:spPr>
            <a:xfrm>
              <a:off x="2484300" y="1760042"/>
              <a:ext cx="1110818" cy="58389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cxnSpLocks/>
              <a:stCxn id="97" idx="2"/>
              <a:endCxn id="102" idx="0"/>
            </p:cNvCxnSpPr>
            <p:nvPr/>
          </p:nvCxnSpPr>
          <p:spPr>
            <a:xfrm flipH="1">
              <a:off x="1963962" y="1760042"/>
              <a:ext cx="520338" cy="503556"/>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6" name="図形グループ 72"/>
            <p:cNvGrpSpPr/>
            <p:nvPr/>
          </p:nvGrpSpPr>
          <p:grpSpPr>
            <a:xfrm>
              <a:off x="377815" y="2263598"/>
              <a:ext cx="3172293" cy="3831472"/>
              <a:chOff x="5042913" y="2137120"/>
              <a:chExt cx="3172293" cy="3831472"/>
            </a:xfrm>
          </p:grpSpPr>
          <p:sp>
            <p:nvSpPr>
              <p:cNvPr id="101" name="下矢印 73"/>
              <p:cNvSpPr/>
              <p:nvPr/>
            </p:nvSpPr>
            <p:spPr>
              <a:xfrm>
                <a:off x="5399229" y="3067446"/>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102" name="角丸四角形 74"/>
              <p:cNvSpPr/>
              <p:nvPr/>
            </p:nvSpPr>
            <p:spPr>
              <a:xfrm>
                <a:off x="5042913" y="2137120"/>
                <a:ext cx="3172293" cy="1105693"/>
              </a:xfrm>
              <a:prstGeom prst="roundRect">
                <a:avLst/>
              </a:prstGeom>
              <a:solidFill>
                <a:srgbClr val="FFB64B"/>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000000"/>
                    </a:solidFill>
                  </a:rPr>
                  <a:t> </a:t>
                </a:r>
                <a:r>
                  <a:rPr lang="ja-JP" altLang="en-US" sz="3200" dirty="0" smtClean="0">
                    <a:solidFill>
                      <a:srgbClr val="000000"/>
                    </a:solidFill>
                  </a:rPr>
                  <a:t>アンケート</a:t>
                </a:r>
                <a:endParaRPr lang="en-US" altLang="ja-JP" sz="3200" dirty="0">
                  <a:solidFill>
                    <a:srgbClr val="000000"/>
                  </a:solidFill>
                </a:endParaRPr>
              </a:p>
              <a:p>
                <a:pPr algn="ctr"/>
                <a:r>
                  <a:rPr lang="ja-JP" altLang="en-US" sz="2000" dirty="0">
                    <a:solidFill>
                      <a:srgbClr val="000000"/>
                    </a:solidFill>
                  </a:rPr>
                  <a:t>筑波大学生</a:t>
                </a:r>
              </a:p>
            </p:txBody>
          </p:sp>
          <p:sp>
            <p:nvSpPr>
              <p:cNvPr id="103" name="角丸四角形 75"/>
              <p:cNvSpPr/>
              <p:nvPr/>
            </p:nvSpPr>
            <p:spPr>
              <a:xfrm>
                <a:off x="5107707"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en-US" altLang="ja-JP" dirty="0">
                    <a:solidFill>
                      <a:srgbClr val="000000"/>
                    </a:solidFill>
                  </a:rPr>
                  <a:t>Communication</a:t>
                </a:r>
              </a:p>
              <a:p>
                <a:pPr algn="ctr"/>
                <a:r>
                  <a:rPr lang="en-US" altLang="ja-JP" dirty="0">
                    <a:solidFill>
                      <a:srgbClr val="000000"/>
                    </a:solidFill>
                  </a:rPr>
                  <a:t>Tool</a:t>
                </a:r>
                <a:r>
                  <a:rPr lang="ja-JP" altLang="en-US" dirty="0">
                    <a:solidFill>
                      <a:srgbClr val="000000"/>
                    </a:solidFill>
                  </a:rPr>
                  <a:t>　</a:t>
                </a:r>
                <a:r>
                  <a:rPr lang="ja-JP" altLang="en-US" sz="1200" dirty="0">
                    <a:solidFill>
                      <a:srgbClr val="000000"/>
                    </a:solidFill>
                  </a:rPr>
                  <a:t>作成</a:t>
                </a:r>
                <a:endParaRPr lang="en-US" altLang="ja-JP" sz="1600" dirty="0">
                  <a:solidFill>
                    <a:srgbClr val="000000"/>
                  </a:solidFill>
                </a:endParaRPr>
              </a:p>
            </p:txBody>
          </p:sp>
          <p:sp>
            <p:nvSpPr>
              <p:cNvPr id="104" name="角丸四角形 76"/>
              <p:cNvSpPr/>
              <p:nvPr/>
            </p:nvSpPr>
            <p:spPr>
              <a:xfrm>
                <a:off x="5107707"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dirty="0">
                    <a:solidFill>
                      <a:srgbClr val="000000"/>
                    </a:solidFill>
                  </a:rPr>
                  <a:t>    </a:t>
                </a:r>
                <a:r>
                  <a:rPr lang="ja-JP" altLang="en-US" dirty="0" smtClean="0">
                    <a:solidFill>
                      <a:srgbClr val="000000"/>
                    </a:solidFill>
                  </a:rPr>
                  <a:t>実験</a:t>
                </a:r>
                <a:endParaRPr lang="en-US" altLang="ja-JP" dirty="0">
                  <a:solidFill>
                    <a:srgbClr val="000000"/>
                  </a:solidFill>
                </a:endParaRPr>
              </a:p>
              <a:p>
                <a:pPr algn="ctr"/>
                <a:r>
                  <a:rPr lang="ja-JP" altLang="en-US" sz="1200" dirty="0">
                    <a:solidFill>
                      <a:srgbClr val="000000"/>
                    </a:solidFill>
                  </a:rPr>
                  <a:t>筑波大学生</a:t>
                </a:r>
                <a:endParaRPr lang="en-US" altLang="ja-JP" sz="1200" dirty="0">
                  <a:solidFill>
                    <a:srgbClr val="000000"/>
                  </a:solidFill>
                </a:endParaRPr>
              </a:p>
              <a:p>
                <a:pPr algn="ctr"/>
                <a:r>
                  <a:rPr lang="en-US" altLang="ja-JP" sz="1200" dirty="0">
                    <a:solidFill>
                      <a:srgbClr val="000000"/>
                    </a:solidFill>
                  </a:rPr>
                  <a:t>Communication Tool</a:t>
                </a:r>
                <a:r>
                  <a:rPr lang="ja-JP" altLang="en-US" sz="1200" dirty="0">
                    <a:solidFill>
                      <a:srgbClr val="000000"/>
                    </a:solidFill>
                  </a:rPr>
                  <a:t>実験</a:t>
                </a:r>
              </a:p>
            </p:txBody>
          </p:sp>
          <p:sp>
            <p:nvSpPr>
              <p:cNvPr id="105"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grpSp>
        <p:sp>
          <p:nvSpPr>
            <p:cNvPr id="97" name="角丸四角形 61"/>
            <p:cNvSpPr/>
            <p:nvPr/>
          </p:nvSpPr>
          <p:spPr>
            <a:xfrm>
              <a:off x="579300" y="1286951"/>
              <a:ext cx="3809999" cy="473091"/>
            </a:xfrm>
            <a:prstGeom prst="roundRect">
              <a:avLst/>
            </a:prstGeom>
            <a:solidFill>
              <a:srgbClr val="FFFFCC"/>
            </a:solid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既存研究レビュー</a:t>
              </a:r>
            </a:p>
          </p:txBody>
        </p:sp>
        <p:sp>
          <p:nvSpPr>
            <p:cNvPr id="98" name="テキスト ボックス 97"/>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99" name="テキスト ボックス 98"/>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00" name="テキスト ボックス 99"/>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sp>
        <p:nvSpPr>
          <p:cNvPr id="46" name="角丸四角形吹き出し 45"/>
          <p:cNvSpPr/>
          <p:nvPr/>
        </p:nvSpPr>
        <p:spPr>
          <a:xfrm>
            <a:off x="5364088" y="1988840"/>
            <a:ext cx="3672408" cy="1512168"/>
          </a:xfrm>
          <a:prstGeom prst="wedgeRoundRectCallout">
            <a:avLst>
              <a:gd name="adj1" fmla="val -98711"/>
              <a:gd name="adj2" fmla="val 13042"/>
              <a:gd name="adj3" fmla="val 16667"/>
            </a:avLst>
          </a:prstGeom>
          <a:solidFill>
            <a:srgbClr val="D9D9D9"/>
          </a:solidFill>
          <a:ln w="38100" cmpd="sng">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dirty="0">
                <a:solidFill>
                  <a:srgbClr val="000000"/>
                </a:solidFill>
              </a:rPr>
              <a:t>筑波大生に質問紙調査</a:t>
            </a:r>
            <a:endParaRPr lang="en-US" altLang="ja-JP" sz="2000" dirty="0">
              <a:solidFill>
                <a:srgbClr val="000000"/>
              </a:solidFill>
            </a:endParaRPr>
          </a:p>
          <a:p>
            <a:pPr algn="ctr"/>
            <a:r>
              <a:rPr lang="ja-JP" altLang="en-US" sz="2400" b="1" dirty="0">
                <a:solidFill>
                  <a:srgbClr val="FF6600"/>
                </a:solidFill>
              </a:rPr>
              <a:t>サービス</a:t>
            </a:r>
            <a:r>
              <a:rPr lang="ja-JP" altLang="en-US" sz="2000" dirty="0">
                <a:solidFill>
                  <a:srgbClr val="000000"/>
                </a:solidFill>
              </a:rPr>
              <a:t>を</a:t>
            </a:r>
            <a:r>
              <a:rPr lang="ja-JP" altLang="en-US" sz="2400" b="1" dirty="0">
                <a:solidFill>
                  <a:srgbClr val="FF6600"/>
                </a:solidFill>
              </a:rPr>
              <a:t>知ってる</a:t>
            </a:r>
            <a:r>
              <a:rPr lang="ja-JP" altLang="en-US" sz="2400" dirty="0">
                <a:solidFill>
                  <a:srgbClr val="000000"/>
                </a:solidFill>
              </a:rPr>
              <a:t>？</a:t>
            </a:r>
            <a:endParaRPr lang="en-US" altLang="ja-JP" sz="2400" dirty="0">
              <a:solidFill>
                <a:srgbClr val="000000"/>
              </a:solidFill>
            </a:endParaRPr>
          </a:p>
          <a:p>
            <a:pPr algn="ctr"/>
            <a:r>
              <a:rPr lang="ja-JP" altLang="en-US" sz="2400" b="1" dirty="0">
                <a:solidFill>
                  <a:srgbClr val="FF6600"/>
                </a:solidFill>
              </a:rPr>
              <a:t>再配達</a:t>
            </a:r>
            <a:r>
              <a:rPr lang="ja-JP" altLang="en-US" sz="2000" dirty="0">
                <a:solidFill>
                  <a:srgbClr val="000000"/>
                </a:solidFill>
              </a:rPr>
              <a:t>を</a:t>
            </a:r>
            <a:r>
              <a:rPr lang="ja-JP" altLang="en-US" sz="2400" b="1" dirty="0">
                <a:solidFill>
                  <a:srgbClr val="FF6600"/>
                </a:solidFill>
              </a:rPr>
              <a:t>どう思う</a:t>
            </a:r>
            <a:r>
              <a:rPr lang="ja-JP" altLang="en-US" sz="2400" dirty="0">
                <a:solidFill>
                  <a:srgbClr val="000000"/>
                </a:solidFill>
              </a:rPr>
              <a:t>？</a:t>
            </a:r>
            <a:endParaRPr lang="en-US" altLang="ja-JP" sz="2400" dirty="0">
              <a:solidFill>
                <a:srgbClr val="000000"/>
              </a:solidFill>
            </a:endParaRPr>
          </a:p>
        </p:txBody>
      </p:sp>
      <p:pic>
        <p:nvPicPr>
          <p:cNvPr id="3" name="図 2"/>
          <p:cNvPicPr>
            <a:picLocks noChangeAspect="1"/>
          </p:cNvPicPr>
          <p:nvPr/>
        </p:nvPicPr>
        <p:blipFill>
          <a:blip r:embed="rId3"/>
          <a:stretch>
            <a:fillRect/>
          </a:stretch>
        </p:blipFill>
        <p:spPr>
          <a:xfrm>
            <a:off x="103761" y="1776176"/>
            <a:ext cx="5023539" cy="499915"/>
          </a:xfrm>
          <a:prstGeom prst="rect">
            <a:avLst/>
          </a:prstGeom>
        </p:spPr>
      </p:pic>
    </p:spTree>
    <p:extLst>
      <p:ext uri="{BB962C8B-B14F-4D97-AF65-F5344CB8AC3E}">
        <p14:creationId xmlns:p14="http://schemas.microsoft.com/office/powerpoint/2010/main" val="1439596314"/>
      </p:ext>
    </p:extLst>
  </p:cSld>
  <p:clrMapOvr>
    <a:masterClrMapping/>
  </p:clrMapOvr>
  <p:transition spd="slow" advTm="8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74</a:t>
            </a:fld>
            <a:endParaRPr lang="en-US" altLang="ja-JP"/>
          </a:p>
        </p:txBody>
      </p:sp>
      <p:grpSp>
        <p:nvGrpSpPr>
          <p:cNvPr id="110" name="グループ化 109"/>
          <p:cNvGrpSpPr/>
          <p:nvPr/>
        </p:nvGrpSpPr>
        <p:grpSpPr>
          <a:xfrm>
            <a:off x="-21594" y="1286951"/>
            <a:ext cx="5097653" cy="5292524"/>
            <a:chOff x="-21594" y="1286951"/>
            <a:chExt cx="5097653" cy="5292524"/>
          </a:xfrm>
        </p:grpSpPr>
        <p:sp>
          <p:nvSpPr>
            <p:cNvPr id="111" name="正方形/長方形 110"/>
            <p:cNvSpPr/>
            <p:nvPr/>
          </p:nvSpPr>
          <p:spPr>
            <a:xfrm>
              <a:off x="377815" y="2031978"/>
              <a:ext cx="2062994" cy="3871520"/>
            </a:xfrm>
            <a:prstGeom prst="rect">
              <a:avLst/>
            </a:prstGeom>
            <a:solidFill>
              <a:srgbClr val="99CC00"/>
            </a:solidFill>
            <a:ln>
              <a:no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a:solidFill>
                  <a:srgbClr val="FFFFFF"/>
                </a:solidFill>
              </a:endParaRPr>
            </a:p>
          </p:txBody>
        </p:sp>
        <p:sp>
          <p:nvSpPr>
            <p:cNvPr id="112" name="正方形/長方形 111"/>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113" name="直線コネクタ 112"/>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117"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118" name="図形グループ 63"/>
            <p:cNvGrpSpPr/>
            <p:nvPr/>
          </p:nvGrpSpPr>
          <p:grpSpPr>
            <a:xfrm>
              <a:off x="2710027" y="2361920"/>
              <a:ext cx="1809750" cy="3172798"/>
              <a:chOff x="3059832" y="2261466"/>
              <a:chExt cx="1809750" cy="3172798"/>
            </a:xfrm>
          </p:grpSpPr>
          <p:sp>
            <p:nvSpPr>
              <p:cNvPr id="137" name="角丸四角形 82"/>
              <p:cNvSpPr/>
              <p:nvPr/>
            </p:nvSpPr>
            <p:spPr>
              <a:xfrm>
                <a:off x="3059833" y="2261466"/>
                <a:ext cx="1809749" cy="779048"/>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ja-JP" altLang="en-US" sz="1600" dirty="0">
                    <a:solidFill>
                      <a:srgbClr val="000000"/>
                    </a:solidFill>
                  </a:rPr>
                  <a:t>インタビュー調査</a:t>
                </a:r>
                <a:endParaRPr lang="en-US" altLang="ja-JP" sz="1600" dirty="0">
                  <a:solidFill>
                    <a:srgbClr val="000000"/>
                  </a:solidFill>
                </a:endParaRPr>
              </a:p>
              <a:p>
                <a:pPr algn="ctr"/>
                <a:r>
                  <a:rPr lang="ja-JP" altLang="en-US" sz="1000" dirty="0">
                    <a:solidFill>
                      <a:srgbClr val="000000"/>
                    </a:solidFill>
                  </a:rPr>
                  <a:t>国土交通省・鈴木勉先生・</a:t>
                </a:r>
                <a:endParaRPr lang="en-US" altLang="ja-JP" sz="1000" dirty="0">
                  <a:solidFill>
                    <a:srgbClr val="000000"/>
                  </a:solidFill>
                </a:endParaRPr>
              </a:p>
              <a:p>
                <a:pPr algn="ctr"/>
                <a:r>
                  <a:rPr lang="ja-JP" altLang="en-US" sz="1000" dirty="0">
                    <a:solidFill>
                      <a:srgbClr val="000000"/>
                    </a:solidFill>
                  </a:rPr>
                  <a:t>宇都宮大学・</a:t>
                </a:r>
                <a:r>
                  <a:rPr lang="en-US" altLang="ja-JP" sz="1000" dirty="0" err="1">
                    <a:solidFill>
                      <a:srgbClr val="000000"/>
                    </a:solidFill>
                  </a:rPr>
                  <a:t>Packcity</a:t>
                </a:r>
                <a:r>
                  <a:rPr lang="en-US" altLang="ja-JP" sz="1000" dirty="0">
                    <a:solidFill>
                      <a:srgbClr val="000000"/>
                    </a:solidFill>
                  </a:rPr>
                  <a:t> Japan</a:t>
                </a:r>
                <a:r>
                  <a:rPr lang="ja-JP" altLang="en-US" sz="1000" dirty="0">
                    <a:solidFill>
                      <a:srgbClr val="000000"/>
                    </a:solidFill>
                  </a:rPr>
                  <a:t>・</a:t>
                </a:r>
                <a:endParaRPr lang="en-US" altLang="ja-JP" sz="1000" dirty="0">
                  <a:solidFill>
                    <a:srgbClr val="000000"/>
                  </a:solidFill>
                </a:endParaRPr>
              </a:p>
              <a:p>
                <a:pPr algn="ctr"/>
                <a:r>
                  <a:rPr lang="ja-JP" altLang="en-US" sz="1000" dirty="0">
                    <a:solidFill>
                      <a:srgbClr val="000000"/>
                    </a:solidFill>
                  </a:rPr>
                  <a:t>筑波大学・ヤマト</a:t>
                </a:r>
                <a:r>
                  <a:rPr lang="ja-JP" altLang="en-US" sz="1000" dirty="0" smtClean="0">
                    <a:solidFill>
                      <a:srgbClr val="000000"/>
                    </a:solidFill>
                  </a:rPr>
                  <a:t>運輸</a:t>
                </a:r>
                <a:endParaRPr lang="en-US" altLang="ja-JP" sz="1000" dirty="0">
                  <a:solidFill>
                    <a:srgbClr val="000000"/>
                  </a:solidFill>
                </a:endParaRPr>
              </a:p>
            </p:txBody>
          </p:sp>
          <p:sp>
            <p:nvSpPr>
              <p:cNvPr id="138" name="角丸四角形 83"/>
              <p:cNvSpPr/>
              <p:nvPr/>
            </p:nvSpPr>
            <p:spPr>
              <a:xfrm>
                <a:off x="3059832"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宅配ロッカー</a:t>
                </a:r>
                <a:endParaRPr lang="en-US" altLang="ja-JP" dirty="0">
                  <a:solidFill>
                    <a:srgbClr val="000000"/>
                  </a:solidFill>
                </a:endParaRPr>
              </a:p>
              <a:p>
                <a:pPr algn="ctr"/>
                <a:r>
                  <a:rPr lang="ja-JP" altLang="en-US" sz="1200" dirty="0">
                    <a:solidFill>
                      <a:srgbClr val="000000"/>
                    </a:solidFill>
                  </a:rPr>
                  <a:t>の設置検討</a:t>
                </a:r>
              </a:p>
            </p:txBody>
          </p:sp>
          <p:sp>
            <p:nvSpPr>
              <p:cNvPr id="139" name="角丸四角形 84"/>
              <p:cNvSpPr/>
              <p:nvPr/>
            </p:nvSpPr>
            <p:spPr>
              <a:xfrm>
                <a:off x="3059833"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報告</a:t>
                </a:r>
                <a:endParaRPr lang="en-US" altLang="ja-JP" dirty="0">
                  <a:solidFill>
                    <a:srgbClr val="000000"/>
                  </a:solidFill>
                </a:endParaRPr>
              </a:p>
              <a:p>
                <a:pPr algn="ctr"/>
                <a:r>
                  <a:rPr lang="ja-JP" altLang="en-US" sz="1100" dirty="0">
                    <a:solidFill>
                      <a:srgbClr val="000000"/>
                    </a:solidFill>
                  </a:rPr>
                  <a:t>ヤマト運輸本社・営業所・国交省・環境省・筑波大学</a:t>
                </a:r>
                <a:endParaRPr lang="en-US" altLang="ja-JP" sz="1100" dirty="0">
                  <a:solidFill>
                    <a:srgbClr val="000000"/>
                  </a:solidFill>
                </a:endParaRPr>
              </a:p>
            </p:txBody>
          </p:sp>
        </p:grpSp>
        <p:cxnSp>
          <p:nvCxnSpPr>
            <p:cNvPr id="122" name="直線矢印コネクタ 121"/>
            <p:cNvCxnSpPr>
              <a:cxnSpLocks/>
            </p:cNvCxnSpPr>
            <p:nvPr/>
          </p:nvCxnSpPr>
          <p:spPr>
            <a:xfrm flipH="1">
              <a:off x="2027704" y="3105939"/>
              <a:ext cx="924296" cy="56134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6" name="図形グループ 72"/>
            <p:cNvGrpSpPr/>
            <p:nvPr/>
          </p:nvGrpSpPr>
          <p:grpSpPr>
            <a:xfrm>
              <a:off x="442609" y="2369964"/>
              <a:ext cx="2903074" cy="3725106"/>
              <a:chOff x="5107707" y="2243486"/>
              <a:chExt cx="2903074" cy="3725106"/>
            </a:xfrm>
          </p:grpSpPr>
          <p:sp>
            <p:nvSpPr>
              <p:cNvPr id="131" name="下矢印 73"/>
              <p:cNvSpPr/>
              <p:nvPr/>
            </p:nvSpPr>
            <p:spPr>
              <a:xfrm>
                <a:off x="5399229" y="3067446"/>
                <a:ext cx="1293573" cy="473363"/>
              </a:xfrm>
              <a:prstGeom prst="downArrow">
                <a:avLst>
                  <a:gd name="adj1" fmla="val 85955"/>
                  <a:gd name="adj2" fmla="val 45122"/>
                </a:avLst>
              </a:prstGeom>
              <a:solidFill>
                <a:srgbClr val="FFFFCC"/>
              </a:solid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132" name="角丸四角形 74"/>
              <p:cNvSpPr/>
              <p:nvPr/>
            </p:nvSpPr>
            <p:spPr>
              <a:xfrm>
                <a:off x="5107707" y="2243486"/>
                <a:ext cx="1793874" cy="761999"/>
              </a:xfrm>
              <a:prstGeom prst="roundRect">
                <a:avLst/>
              </a:prstGeom>
              <a:solidFill>
                <a:srgbClr val="FFFFCC"/>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000000"/>
                    </a:solidFill>
                  </a:rPr>
                  <a:t> </a:t>
                </a:r>
                <a:r>
                  <a:rPr lang="ja-JP" altLang="en-US" dirty="0" smtClean="0">
                    <a:solidFill>
                      <a:srgbClr val="000000"/>
                    </a:solidFill>
                  </a:rPr>
                  <a:t>アンケート</a:t>
                </a:r>
                <a:endParaRPr lang="en-US" altLang="ja-JP" dirty="0">
                  <a:solidFill>
                    <a:srgbClr val="000000"/>
                  </a:solidFill>
                </a:endParaRPr>
              </a:p>
              <a:p>
                <a:pPr algn="ctr"/>
                <a:r>
                  <a:rPr lang="ja-JP" altLang="en-US" sz="1200" dirty="0">
                    <a:solidFill>
                      <a:srgbClr val="000000"/>
                    </a:solidFill>
                  </a:rPr>
                  <a:t>筑波大学生</a:t>
                </a:r>
              </a:p>
            </p:txBody>
          </p:sp>
          <p:sp>
            <p:nvSpPr>
              <p:cNvPr id="133" name="角丸四角形 75"/>
              <p:cNvSpPr/>
              <p:nvPr/>
            </p:nvSpPr>
            <p:spPr>
              <a:xfrm>
                <a:off x="5107707" y="3540809"/>
                <a:ext cx="2903074" cy="852826"/>
              </a:xfrm>
              <a:prstGeom prst="roundRect">
                <a:avLst/>
              </a:prstGeom>
              <a:solidFill>
                <a:srgbClr val="FFB64B"/>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sz="2400" dirty="0">
                    <a:solidFill>
                      <a:srgbClr val="000000"/>
                    </a:solidFill>
                  </a:rPr>
                  <a:t>Communication</a:t>
                </a:r>
              </a:p>
              <a:p>
                <a:pPr algn="ctr"/>
                <a:r>
                  <a:rPr lang="en-US" altLang="ja-JP" sz="2400" dirty="0">
                    <a:solidFill>
                      <a:srgbClr val="000000"/>
                    </a:solidFill>
                  </a:rPr>
                  <a:t>Tool</a:t>
                </a:r>
                <a:r>
                  <a:rPr lang="ja-JP" altLang="en-US" sz="2400" dirty="0">
                    <a:solidFill>
                      <a:srgbClr val="000000"/>
                    </a:solidFill>
                  </a:rPr>
                  <a:t>　</a:t>
                </a:r>
                <a:r>
                  <a:rPr lang="ja-JP" altLang="en-US" sz="1600" dirty="0">
                    <a:solidFill>
                      <a:srgbClr val="000000"/>
                    </a:solidFill>
                  </a:rPr>
                  <a:t>作成</a:t>
                </a:r>
                <a:endParaRPr lang="en-US" altLang="ja-JP" sz="2000" dirty="0">
                  <a:solidFill>
                    <a:srgbClr val="000000"/>
                  </a:solidFill>
                </a:endParaRPr>
              </a:p>
            </p:txBody>
          </p:sp>
          <p:sp>
            <p:nvSpPr>
              <p:cNvPr id="134" name="角丸四角形 76"/>
              <p:cNvSpPr/>
              <p:nvPr/>
            </p:nvSpPr>
            <p:spPr>
              <a:xfrm>
                <a:off x="5107707"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smtClean="0">
                    <a:solidFill>
                      <a:srgbClr val="000000"/>
                    </a:solidFill>
                  </a:rPr>
                  <a:t>実験</a:t>
                </a:r>
                <a:endParaRPr lang="en-US" altLang="ja-JP" dirty="0" smtClean="0">
                  <a:solidFill>
                    <a:srgbClr val="000000"/>
                  </a:solidFill>
                </a:endParaRPr>
              </a:p>
              <a:p>
                <a:pPr algn="ctr"/>
                <a:r>
                  <a:rPr lang="ja-JP" altLang="en-US" sz="1200" dirty="0" smtClean="0">
                    <a:solidFill>
                      <a:srgbClr val="000000"/>
                    </a:solidFill>
                  </a:rPr>
                  <a:t>筑波</a:t>
                </a:r>
                <a:r>
                  <a:rPr lang="ja-JP" altLang="en-US" sz="1200" dirty="0">
                    <a:solidFill>
                      <a:srgbClr val="000000"/>
                    </a:solidFill>
                  </a:rPr>
                  <a:t>大学生</a:t>
                </a:r>
                <a:endParaRPr lang="en-US" altLang="ja-JP" sz="1200" dirty="0">
                  <a:solidFill>
                    <a:srgbClr val="000000"/>
                  </a:solidFill>
                </a:endParaRPr>
              </a:p>
              <a:p>
                <a:pPr algn="ctr"/>
                <a:r>
                  <a:rPr lang="en-US" altLang="ja-JP" sz="1200" dirty="0">
                    <a:solidFill>
                      <a:srgbClr val="000000"/>
                    </a:solidFill>
                  </a:rPr>
                  <a:t>Communication Tool</a:t>
                </a:r>
                <a:r>
                  <a:rPr lang="ja-JP" altLang="en-US" sz="1200" dirty="0">
                    <a:solidFill>
                      <a:srgbClr val="000000"/>
                    </a:solidFill>
                  </a:rPr>
                  <a:t>実験</a:t>
                </a:r>
              </a:p>
            </p:txBody>
          </p:sp>
          <p:sp>
            <p:nvSpPr>
              <p:cNvPr id="135"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cxnSp>
            <p:nvCxnSpPr>
              <p:cNvPr id="136" name="直線矢印コネクタ 135"/>
              <p:cNvCxnSpPr>
                <a:cxnSpLocks/>
                <a:endCxn id="134" idx="0"/>
              </p:cNvCxnSpPr>
              <p:nvPr/>
            </p:nvCxnSpPr>
            <p:spPr>
              <a:xfrm>
                <a:off x="6012582" y="4393635"/>
                <a:ext cx="0" cy="27863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27" name="角丸四角形 61"/>
            <p:cNvSpPr/>
            <p:nvPr/>
          </p:nvSpPr>
          <p:spPr>
            <a:xfrm>
              <a:off x="579300" y="1286951"/>
              <a:ext cx="3809999" cy="473091"/>
            </a:xfrm>
            <a:prstGeom prst="roundRect">
              <a:avLst/>
            </a:prstGeom>
            <a:no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既存研究レビュー</a:t>
              </a:r>
            </a:p>
          </p:txBody>
        </p:sp>
        <p:sp>
          <p:nvSpPr>
            <p:cNvPr id="128" name="テキスト ボックス 127"/>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129" name="テキスト ボックス 128"/>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30" name="テキスト ボックス 129"/>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sp>
        <p:nvSpPr>
          <p:cNvPr id="46" name="角丸四角形吹き出し 45"/>
          <p:cNvSpPr/>
          <p:nvPr/>
        </p:nvSpPr>
        <p:spPr>
          <a:xfrm>
            <a:off x="5364088" y="3717032"/>
            <a:ext cx="3672408" cy="1296144"/>
          </a:xfrm>
          <a:prstGeom prst="wedgeRoundRectCallout">
            <a:avLst>
              <a:gd name="adj1" fmla="val -103458"/>
              <a:gd name="adj2" fmla="val -28129"/>
              <a:gd name="adj3" fmla="val 16667"/>
            </a:avLst>
          </a:prstGeom>
          <a:solidFill>
            <a:srgbClr val="D9D9D9"/>
          </a:solidFill>
          <a:ln w="38100" cmpd="sng">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dirty="0">
                <a:solidFill>
                  <a:srgbClr val="000000"/>
                </a:solidFill>
              </a:rPr>
              <a:t>目指すは、</a:t>
            </a:r>
            <a:endParaRPr lang="en-US" altLang="ja-JP" sz="2000" dirty="0">
              <a:solidFill>
                <a:srgbClr val="000000"/>
              </a:solidFill>
            </a:endParaRPr>
          </a:p>
          <a:p>
            <a:pPr algn="ctr"/>
            <a:r>
              <a:rPr lang="ja-JP" altLang="en-US" sz="2800" dirty="0">
                <a:solidFill>
                  <a:srgbClr val="000000"/>
                </a:solidFill>
              </a:rPr>
              <a:t>学生への</a:t>
            </a:r>
            <a:r>
              <a:rPr lang="ja-JP" altLang="en-US" sz="2800" b="1" dirty="0">
                <a:solidFill>
                  <a:srgbClr val="FF9900"/>
                </a:solidFill>
              </a:rPr>
              <a:t>意識改革</a:t>
            </a:r>
            <a:r>
              <a:rPr lang="ja-JP" altLang="en-US" sz="2800" dirty="0">
                <a:solidFill>
                  <a:srgbClr val="000000"/>
                </a:solidFill>
              </a:rPr>
              <a:t>！</a:t>
            </a:r>
          </a:p>
        </p:txBody>
      </p:sp>
      <p:pic>
        <p:nvPicPr>
          <p:cNvPr id="3" name="図 2"/>
          <p:cNvPicPr>
            <a:picLocks noChangeAspect="1"/>
          </p:cNvPicPr>
          <p:nvPr/>
        </p:nvPicPr>
        <p:blipFill>
          <a:blip r:embed="rId3"/>
          <a:stretch>
            <a:fillRect/>
          </a:stretch>
        </p:blipFill>
        <p:spPr>
          <a:xfrm>
            <a:off x="103761" y="1776176"/>
            <a:ext cx="5023539" cy="499915"/>
          </a:xfrm>
          <a:prstGeom prst="rect">
            <a:avLst/>
          </a:prstGeom>
        </p:spPr>
      </p:pic>
    </p:spTree>
    <p:extLst>
      <p:ext uri="{BB962C8B-B14F-4D97-AF65-F5344CB8AC3E}">
        <p14:creationId xmlns:p14="http://schemas.microsoft.com/office/powerpoint/2010/main" val="2674457886"/>
      </p:ext>
    </p:extLst>
  </p:cSld>
  <p:clrMapOvr>
    <a:masterClrMapping/>
  </p:clrMapOvr>
  <p:transition spd="slow" advTm="8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75</a:t>
            </a:fld>
            <a:endParaRPr lang="en-US" altLang="ja-JP"/>
          </a:p>
        </p:txBody>
      </p:sp>
      <p:grpSp>
        <p:nvGrpSpPr>
          <p:cNvPr id="110" name="グループ化 109"/>
          <p:cNvGrpSpPr/>
          <p:nvPr/>
        </p:nvGrpSpPr>
        <p:grpSpPr>
          <a:xfrm>
            <a:off x="0" y="1428951"/>
            <a:ext cx="5097653" cy="5292524"/>
            <a:chOff x="-21594" y="1286951"/>
            <a:chExt cx="5097653" cy="5292524"/>
          </a:xfrm>
        </p:grpSpPr>
        <p:sp>
          <p:nvSpPr>
            <p:cNvPr id="111" name="正方形/長方形 110"/>
            <p:cNvSpPr/>
            <p:nvPr/>
          </p:nvSpPr>
          <p:spPr>
            <a:xfrm>
              <a:off x="377815" y="2031978"/>
              <a:ext cx="2062994" cy="3871520"/>
            </a:xfrm>
            <a:prstGeom prst="rect">
              <a:avLst/>
            </a:prstGeom>
            <a:solidFill>
              <a:srgbClr val="99CC00"/>
            </a:solidFill>
            <a:ln>
              <a:no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a:solidFill>
                  <a:srgbClr val="FFFFFF"/>
                </a:solidFill>
              </a:endParaRPr>
            </a:p>
          </p:txBody>
        </p:sp>
        <p:sp>
          <p:nvSpPr>
            <p:cNvPr id="112" name="正方形/長方形 111"/>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113" name="直線コネクタ 112"/>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117"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118" name="図形グループ 63"/>
            <p:cNvGrpSpPr/>
            <p:nvPr/>
          </p:nvGrpSpPr>
          <p:grpSpPr>
            <a:xfrm>
              <a:off x="2710027" y="2343940"/>
              <a:ext cx="1809750" cy="3190778"/>
              <a:chOff x="3059832" y="2243486"/>
              <a:chExt cx="1809750" cy="3190778"/>
            </a:xfrm>
          </p:grpSpPr>
          <p:sp>
            <p:nvSpPr>
              <p:cNvPr id="137" name="角丸四角形 82"/>
              <p:cNvSpPr/>
              <p:nvPr/>
            </p:nvSpPr>
            <p:spPr>
              <a:xfrm>
                <a:off x="3059833" y="2243486"/>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ja-JP" altLang="en-US" sz="1600" dirty="0">
                    <a:solidFill>
                      <a:srgbClr val="000000"/>
                    </a:solidFill>
                  </a:rPr>
                  <a:t>インタビュー調査</a:t>
                </a:r>
                <a:endParaRPr lang="en-US" altLang="ja-JP" sz="1600" dirty="0">
                  <a:solidFill>
                    <a:srgbClr val="000000"/>
                  </a:solidFill>
                </a:endParaRPr>
              </a:p>
              <a:p>
                <a:pPr algn="ctr"/>
                <a:r>
                  <a:rPr lang="ja-JP" altLang="en-US" sz="1000" dirty="0">
                    <a:solidFill>
                      <a:srgbClr val="000000"/>
                    </a:solidFill>
                  </a:rPr>
                  <a:t>国土交通省・鈴木勉先生・</a:t>
                </a:r>
                <a:endParaRPr lang="en-US" altLang="ja-JP" sz="1000" dirty="0">
                  <a:solidFill>
                    <a:srgbClr val="000000"/>
                  </a:solidFill>
                </a:endParaRPr>
              </a:p>
              <a:p>
                <a:pPr algn="ctr"/>
                <a:r>
                  <a:rPr lang="ja-JP" altLang="en-US" sz="1000" dirty="0">
                    <a:solidFill>
                      <a:srgbClr val="000000"/>
                    </a:solidFill>
                  </a:rPr>
                  <a:t>宇都宮大学・</a:t>
                </a:r>
                <a:r>
                  <a:rPr lang="en-US" altLang="ja-JP" sz="1000" dirty="0" err="1">
                    <a:solidFill>
                      <a:srgbClr val="000000"/>
                    </a:solidFill>
                  </a:rPr>
                  <a:t>Packcity</a:t>
                </a:r>
                <a:r>
                  <a:rPr lang="en-US" altLang="ja-JP" sz="1000" dirty="0">
                    <a:solidFill>
                      <a:srgbClr val="000000"/>
                    </a:solidFill>
                  </a:rPr>
                  <a:t> Japan</a:t>
                </a:r>
                <a:r>
                  <a:rPr lang="ja-JP" altLang="en-US" sz="1000" dirty="0">
                    <a:solidFill>
                      <a:srgbClr val="000000"/>
                    </a:solidFill>
                  </a:rPr>
                  <a:t>・</a:t>
                </a:r>
                <a:endParaRPr lang="en-US" altLang="ja-JP" sz="1000" dirty="0">
                  <a:solidFill>
                    <a:srgbClr val="000000"/>
                  </a:solidFill>
                </a:endParaRPr>
              </a:p>
              <a:p>
                <a:pPr algn="ctr"/>
                <a:r>
                  <a:rPr lang="ja-JP" altLang="en-US" sz="1000" dirty="0">
                    <a:solidFill>
                      <a:srgbClr val="000000"/>
                    </a:solidFill>
                  </a:rPr>
                  <a:t>筑波大学・ヤマト</a:t>
                </a:r>
                <a:r>
                  <a:rPr lang="ja-JP" altLang="en-US" sz="1000" dirty="0" smtClean="0">
                    <a:solidFill>
                      <a:srgbClr val="000000"/>
                    </a:solidFill>
                  </a:rPr>
                  <a:t>運輸</a:t>
                </a:r>
                <a:endParaRPr lang="en-US" altLang="ja-JP" sz="1000" dirty="0">
                  <a:solidFill>
                    <a:srgbClr val="000000"/>
                  </a:solidFill>
                </a:endParaRPr>
              </a:p>
            </p:txBody>
          </p:sp>
          <p:sp>
            <p:nvSpPr>
              <p:cNvPr id="138" name="角丸四角形 83"/>
              <p:cNvSpPr/>
              <p:nvPr/>
            </p:nvSpPr>
            <p:spPr>
              <a:xfrm>
                <a:off x="3059832"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宅配ロッカー</a:t>
                </a:r>
                <a:endParaRPr lang="en-US" altLang="ja-JP" dirty="0">
                  <a:solidFill>
                    <a:srgbClr val="000000"/>
                  </a:solidFill>
                </a:endParaRPr>
              </a:p>
              <a:p>
                <a:pPr algn="ctr"/>
                <a:r>
                  <a:rPr lang="ja-JP" altLang="en-US" sz="1200" dirty="0">
                    <a:solidFill>
                      <a:srgbClr val="000000"/>
                    </a:solidFill>
                  </a:rPr>
                  <a:t>の設置検討</a:t>
                </a:r>
              </a:p>
            </p:txBody>
          </p:sp>
          <p:sp>
            <p:nvSpPr>
              <p:cNvPr id="139" name="角丸四角形 84"/>
              <p:cNvSpPr/>
              <p:nvPr/>
            </p:nvSpPr>
            <p:spPr>
              <a:xfrm>
                <a:off x="3059833"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報告</a:t>
                </a:r>
                <a:endParaRPr lang="en-US" altLang="ja-JP" dirty="0">
                  <a:solidFill>
                    <a:srgbClr val="000000"/>
                  </a:solidFill>
                </a:endParaRPr>
              </a:p>
              <a:p>
                <a:pPr algn="ctr"/>
                <a:r>
                  <a:rPr lang="ja-JP" altLang="en-US" sz="1100" dirty="0">
                    <a:solidFill>
                      <a:srgbClr val="000000"/>
                    </a:solidFill>
                  </a:rPr>
                  <a:t>ヤマト運輸本社・営業所・国交省・環境省・筑波大学</a:t>
                </a:r>
                <a:endParaRPr lang="en-US" altLang="ja-JP" sz="1100" dirty="0">
                  <a:solidFill>
                    <a:srgbClr val="000000"/>
                  </a:solidFill>
                </a:endParaRPr>
              </a:p>
            </p:txBody>
          </p:sp>
        </p:grpSp>
        <p:cxnSp>
          <p:nvCxnSpPr>
            <p:cNvPr id="122" name="直線矢印コネクタ 121"/>
            <p:cNvCxnSpPr>
              <a:cxnSpLocks/>
            </p:cNvCxnSpPr>
            <p:nvPr/>
          </p:nvCxnSpPr>
          <p:spPr>
            <a:xfrm flipH="1">
              <a:off x="2107964" y="4292099"/>
              <a:ext cx="678907" cy="44093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6" name="図形グループ 72"/>
            <p:cNvGrpSpPr/>
            <p:nvPr/>
          </p:nvGrpSpPr>
          <p:grpSpPr>
            <a:xfrm>
              <a:off x="373942" y="2369964"/>
              <a:ext cx="2949058" cy="3725106"/>
              <a:chOff x="5039040" y="2243486"/>
              <a:chExt cx="2949058" cy="3725106"/>
            </a:xfrm>
          </p:grpSpPr>
          <p:sp>
            <p:nvSpPr>
              <p:cNvPr id="131" name="下矢印 73"/>
              <p:cNvSpPr/>
              <p:nvPr/>
            </p:nvSpPr>
            <p:spPr>
              <a:xfrm>
                <a:off x="5399229" y="3067446"/>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132" name="角丸四角形 74"/>
              <p:cNvSpPr/>
              <p:nvPr/>
            </p:nvSpPr>
            <p:spPr>
              <a:xfrm>
                <a:off x="5107707" y="2243486"/>
                <a:ext cx="1793874"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000000"/>
                    </a:solidFill>
                  </a:rPr>
                  <a:t>    </a:t>
                </a:r>
                <a:r>
                  <a:rPr lang="ja-JP" altLang="en-US" dirty="0" smtClean="0">
                    <a:solidFill>
                      <a:srgbClr val="000000"/>
                    </a:solidFill>
                  </a:rPr>
                  <a:t>アンケート</a:t>
                </a:r>
                <a:endParaRPr lang="en-US" altLang="ja-JP" dirty="0">
                  <a:solidFill>
                    <a:srgbClr val="000000"/>
                  </a:solidFill>
                </a:endParaRPr>
              </a:p>
              <a:p>
                <a:pPr algn="ctr"/>
                <a:r>
                  <a:rPr lang="ja-JP" altLang="en-US" sz="1200" dirty="0">
                    <a:solidFill>
                      <a:srgbClr val="000000"/>
                    </a:solidFill>
                  </a:rPr>
                  <a:t>筑波大学生</a:t>
                </a:r>
              </a:p>
            </p:txBody>
          </p:sp>
          <p:sp>
            <p:nvSpPr>
              <p:cNvPr id="133" name="角丸四角形 75"/>
              <p:cNvSpPr/>
              <p:nvPr/>
            </p:nvSpPr>
            <p:spPr>
              <a:xfrm>
                <a:off x="5107707" y="3611623"/>
                <a:ext cx="1809749" cy="593724"/>
              </a:xfrm>
              <a:prstGeom prst="roundRect">
                <a:avLst/>
              </a:prstGeom>
              <a:solidFill>
                <a:srgbClr val="FFFFCC"/>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en-US" altLang="ja-JP" dirty="0">
                    <a:solidFill>
                      <a:srgbClr val="000000"/>
                    </a:solidFill>
                  </a:rPr>
                  <a:t>Communication</a:t>
                </a:r>
              </a:p>
              <a:p>
                <a:pPr algn="ctr"/>
                <a:r>
                  <a:rPr lang="en-US" altLang="ja-JP" dirty="0">
                    <a:solidFill>
                      <a:srgbClr val="000000"/>
                    </a:solidFill>
                  </a:rPr>
                  <a:t>Tool</a:t>
                </a:r>
                <a:r>
                  <a:rPr lang="ja-JP" altLang="en-US" dirty="0">
                    <a:solidFill>
                      <a:srgbClr val="000000"/>
                    </a:solidFill>
                  </a:rPr>
                  <a:t>　</a:t>
                </a:r>
                <a:r>
                  <a:rPr lang="ja-JP" altLang="en-US" sz="1200" dirty="0">
                    <a:solidFill>
                      <a:srgbClr val="000000"/>
                    </a:solidFill>
                  </a:rPr>
                  <a:t>作成</a:t>
                </a:r>
                <a:endParaRPr lang="en-US" altLang="ja-JP" sz="1600" dirty="0">
                  <a:solidFill>
                    <a:srgbClr val="000000"/>
                  </a:solidFill>
                </a:endParaRPr>
              </a:p>
            </p:txBody>
          </p:sp>
          <p:sp>
            <p:nvSpPr>
              <p:cNvPr id="135"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cxnSp>
            <p:nvCxnSpPr>
              <p:cNvPr id="136" name="直線矢印コネクタ 135"/>
              <p:cNvCxnSpPr>
                <a:cxnSpLocks/>
                <a:stCxn id="133" idx="2"/>
              </p:cNvCxnSpPr>
              <p:nvPr/>
            </p:nvCxnSpPr>
            <p:spPr>
              <a:xfrm>
                <a:off x="6012582" y="4205347"/>
                <a:ext cx="13848" cy="431339"/>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4" name="角丸四角形 76"/>
              <p:cNvSpPr/>
              <p:nvPr/>
            </p:nvSpPr>
            <p:spPr>
              <a:xfrm>
                <a:off x="5039040" y="4636686"/>
                <a:ext cx="2949058" cy="904884"/>
              </a:xfrm>
              <a:prstGeom prst="roundRect">
                <a:avLst/>
              </a:prstGeom>
              <a:solidFill>
                <a:srgbClr val="FFB64B"/>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dirty="0">
                    <a:solidFill>
                      <a:srgbClr val="000000"/>
                    </a:solidFill>
                  </a:rPr>
                  <a:t>実験</a:t>
                </a:r>
                <a:endParaRPr lang="en-US" altLang="ja-JP" sz="2400" dirty="0">
                  <a:solidFill>
                    <a:srgbClr val="000000"/>
                  </a:solidFill>
                </a:endParaRPr>
              </a:p>
              <a:p>
                <a:pPr algn="ctr"/>
                <a:r>
                  <a:rPr lang="ja-JP" altLang="en-US" sz="1600" dirty="0">
                    <a:solidFill>
                      <a:srgbClr val="000000"/>
                    </a:solidFill>
                  </a:rPr>
                  <a:t>筑波大学生</a:t>
                </a:r>
                <a:endParaRPr lang="en-US" altLang="ja-JP" sz="1600" dirty="0">
                  <a:solidFill>
                    <a:srgbClr val="000000"/>
                  </a:solidFill>
                </a:endParaRPr>
              </a:p>
              <a:p>
                <a:pPr algn="ctr"/>
                <a:r>
                  <a:rPr lang="en-US" altLang="ja-JP" sz="1600" dirty="0">
                    <a:solidFill>
                      <a:srgbClr val="000000"/>
                    </a:solidFill>
                  </a:rPr>
                  <a:t>Communication Tool</a:t>
                </a:r>
                <a:r>
                  <a:rPr lang="ja-JP" altLang="en-US" sz="1600" dirty="0">
                    <a:solidFill>
                      <a:srgbClr val="000000"/>
                    </a:solidFill>
                  </a:rPr>
                  <a:t>実験</a:t>
                </a:r>
              </a:p>
            </p:txBody>
          </p:sp>
        </p:grpSp>
        <p:sp>
          <p:nvSpPr>
            <p:cNvPr id="127" name="角丸四角形 61"/>
            <p:cNvSpPr/>
            <p:nvPr/>
          </p:nvSpPr>
          <p:spPr>
            <a:xfrm>
              <a:off x="579300" y="1286951"/>
              <a:ext cx="3809999" cy="473091"/>
            </a:xfrm>
            <a:prstGeom prst="roundRect">
              <a:avLst/>
            </a:prstGeom>
            <a:no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既存研究レビュー</a:t>
              </a:r>
            </a:p>
          </p:txBody>
        </p:sp>
        <p:sp>
          <p:nvSpPr>
            <p:cNvPr id="128" name="テキスト ボックス 127"/>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129" name="テキスト ボックス 128"/>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30" name="テキスト ボックス 129"/>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sp>
        <p:nvSpPr>
          <p:cNvPr id="46" name="角丸四角形吹き出し 45"/>
          <p:cNvSpPr/>
          <p:nvPr/>
        </p:nvSpPr>
        <p:spPr>
          <a:xfrm>
            <a:off x="5364088" y="3861048"/>
            <a:ext cx="3672408" cy="2088232"/>
          </a:xfrm>
          <a:prstGeom prst="wedgeRoundRectCallout">
            <a:avLst>
              <a:gd name="adj1" fmla="val -104971"/>
              <a:gd name="adj2" fmla="val 19188"/>
              <a:gd name="adj3" fmla="val 16667"/>
            </a:avLst>
          </a:prstGeom>
          <a:solidFill>
            <a:schemeClr val="bg1">
              <a:lumMod val="85000"/>
            </a:schemeClr>
          </a:solidFill>
          <a:ln w="38100" cmpd="sng">
            <a:noFill/>
          </a:ln>
          <a:effectLst/>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ja-JP" altLang="en-US" sz="2000" dirty="0">
                <a:solidFill>
                  <a:srgbClr val="000000"/>
                </a:solidFill>
              </a:rPr>
              <a:t>筑波大生に質問調査</a:t>
            </a:r>
            <a:endParaRPr lang="en-US" altLang="ja-JP" sz="2000" dirty="0">
              <a:solidFill>
                <a:srgbClr val="000000"/>
              </a:solidFill>
            </a:endParaRPr>
          </a:p>
          <a:p>
            <a:pPr algn="ctr"/>
            <a:r>
              <a:rPr lang="ja-JP" altLang="en-US" sz="2400" dirty="0">
                <a:solidFill>
                  <a:srgbClr val="000000"/>
                </a:solidFill>
              </a:rPr>
              <a:t>コミュニケーションツール</a:t>
            </a:r>
            <a:endParaRPr lang="en-US" altLang="ja-JP" sz="2400" dirty="0">
              <a:solidFill>
                <a:srgbClr val="000000"/>
              </a:solidFill>
            </a:endParaRPr>
          </a:p>
          <a:p>
            <a:pPr algn="ctr"/>
            <a:r>
              <a:rPr lang="ja-JP" altLang="en-US" sz="2400" b="1" dirty="0">
                <a:solidFill>
                  <a:srgbClr val="FF6600"/>
                </a:solidFill>
              </a:rPr>
              <a:t>実証実験</a:t>
            </a:r>
            <a:endParaRPr lang="en-US" altLang="ja-JP" sz="2400" b="1" dirty="0">
              <a:solidFill>
                <a:srgbClr val="FF6600"/>
              </a:solidFill>
            </a:endParaRPr>
          </a:p>
          <a:p>
            <a:pPr algn="ctr"/>
            <a:r>
              <a:rPr lang="ja-JP" altLang="en-US" sz="2400" dirty="0">
                <a:solidFill>
                  <a:srgbClr val="000000"/>
                </a:solidFill>
              </a:rPr>
              <a:t>ロッカー設置案どう？</a:t>
            </a:r>
            <a:endParaRPr lang="ja-JP" altLang="en-US" sz="2800" dirty="0">
              <a:solidFill>
                <a:srgbClr val="000000"/>
              </a:solidFill>
            </a:endParaRPr>
          </a:p>
        </p:txBody>
      </p:sp>
      <p:pic>
        <p:nvPicPr>
          <p:cNvPr id="3" name="図 2"/>
          <p:cNvPicPr>
            <a:picLocks noChangeAspect="1"/>
          </p:cNvPicPr>
          <p:nvPr/>
        </p:nvPicPr>
        <p:blipFill>
          <a:blip r:embed="rId3"/>
          <a:stretch>
            <a:fillRect/>
          </a:stretch>
        </p:blipFill>
        <p:spPr>
          <a:xfrm>
            <a:off x="125355" y="1911056"/>
            <a:ext cx="5023539" cy="499915"/>
          </a:xfrm>
          <a:prstGeom prst="rect">
            <a:avLst/>
          </a:prstGeom>
        </p:spPr>
      </p:pic>
    </p:spTree>
    <p:extLst>
      <p:ext uri="{BB962C8B-B14F-4D97-AF65-F5344CB8AC3E}">
        <p14:creationId xmlns:p14="http://schemas.microsoft.com/office/powerpoint/2010/main" val="3593145166"/>
      </p:ext>
    </p:extLst>
  </p:cSld>
  <p:clrMapOvr>
    <a:masterClrMapping/>
  </p:clrMapOvr>
  <p:transition spd="slow" advTm="8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76</a:t>
            </a:fld>
            <a:endParaRPr lang="en-US" altLang="ja-JP"/>
          </a:p>
        </p:txBody>
      </p:sp>
      <p:sp>
        <p:nvSpPr>
          <p:cNvPr id="46" name="角丸四角形吹き出し 45"/>
          <p:cNvSpPr/>
          <p:nvPr/>
        </p:nvSpPr>
        <p:spPr>
          <a:xfrm>
            <a:off x="5371707" y="3621209"/>
            <a:ext cx="3672408" cy="1800200"/>
          </a:xfrm>
          <a:prstGeom prst="wedgeRoundRectCallout">
            <a:avLst>
              <a:gd name="adj1" fmla="val -61058"/>
              <a:gd name="adj2" fmla="val -59497"/>
              <a:gd name="adj3" fmla="val 16667"/>
            </a:avLst>
          </a:prstGeom>
          <a:solidFill>
            <a:srgbClr val="D9D9D9"/>
          </a:solidFill>
          <a:ln w="38100" cmpd="sng">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solidFill>
                  <a:srgbClr val="000000"/>
                </a:solidFill>
              </a:rPr>
              <a:t>学生以外の関係者に</a:t>
            </a:r>
            <a:endParaRPr lang="en-US" altLang="ja-JP" sz="2400" dirty="0">
              <a:solidFill>
                <a:srgbClr val="000000"/>
              </a:solidFill>
            </a:endParaRPr>
          </a:p>
          <a:p>
            <a:pPr algn="ctr"/>
            <a:r>
              <a:rPr lang="ja-JP" altLang="en-US" sz="2400" dirty="0">
                <a:solidFill>
                  <a:srgbClr val="000000"/>
                </a:solidFill>
              </a:rPr>
              <a:t>インタビュー</a:t>
            </a:r>
            <a:endParaRPr lang="en-US" altLang="ja-JP" sz="2400" dirty="0">
              <a:solidFill>
                <a:srgbClr val="000000"/>
              </a:solidFill>
            </a:endParaRPr>
          </a:p>
          <a:p>
            <a:pPr algn="ctr"/>
            <a:r>
              <a:rPr lang="ja-JP" altLang="en-US" sz="2800" dirty="0">
                <a:solidFill>
                  <a:srgbClr val="000000"/>
                </a:solidFill>
              </a:rPr>
              <a:t>宅配便</a:t>
            </a:r>
            <a:r>
              <a:rPr lang="ja-JP" altLang="en-US" sz="2400" dirty="0">
                <a:solidFill>
                  <a:srgbClr val="000000"/>
                </a:solidFill>
              </a:rPr>
              <a:t>を取り巻く</a:t>
            </a:r>
            <a:endParaRPr lang="en-US" altLang="ja-JP" sz="2400" dirty="0">
              <a:solidFill>
                <a:srgbClr val="000000"/>
              </a:solidFill>
            </a:endParaRPr>
          </a:p>
          <a:p>
            <a:pPr algn="ctr"/>
            <a:r>
              <a:rPr lang="ja-JP" altLang="en-US" sz="2800" b="1" dirty="0">
                <a:solidFill>
                  <a:srgbClr val="FF6600"/>
                </a:solidFill>
              </a:rPr>
              <a:t>環境</a:t>
            </a:r>
            <a:r>
              <a:rPr lang="ja-JP" altLang="en-US" sz="2400" dirty="0">
                <a:solidFill>
                  <a:srgbClr val="000000"/>
                </a:solidFill>
              </a:rPr>
              <a:t>は</a:t>
            </a:r>
            <a:r>
              <a:rPr lang="ja-JP" altLang="en-US" sz="2800" dirty="0">
                <a:solidFill>
                  <a:srgbClr val="000000"/>
                </a:solidFill>
              </a:rPr>
              <a:t>？</a:t>
            </a:r>
            <a:endParaRPr lang="en-US" altLang="ja-JP" sz="2800" dirty="0">
              <a:solidFill>
                <a:srgbClr val="000000"/>
              </a:solidFill>
            </a:endParaRPr>
          </a:p>
        </p:txBody>
      </p:sp>
      <p:grpSp>
        <p:nvGrpSpPr>
          <p:cNvPr id="110" name="グループ化 109"/>
          <p:cNvGrpSpPr/>
          <p:nvPr/>
        </p:nvGrpSpPr>
        <p:grpSpPr>
          <a:xfrm>
            <a:off x="-16591" y="1269000"/>
            <a:ext cx="5342465" cy="5292524"/>
            <a:chOff x="-21594" y="1286951"/>
            <a:chExt cx="5342465" cy="5292524"/>
          </a:xfrm>
        </p:grpSpPr>
        <p:sp>
          <p:nvSpPr>
            <p:cNvPr id="111" name="正方形/長方形 110"/>
            <p:cNvSpPr/>
            <p:nvPr/>
          </p:nvSpPr>
          <p:spPr>
            <a:xfrm>
              <a:off x="377815" y="2031978"/>
              <a:ext cx="2062994" cy="3871520"/>
            </a:xfrm>
            <a:prstGeom prst="rect">
              <a:avLst/>
            </a:prstGeom>
            <a:solidFill>
              <a:srgbClr val="99CC00"/>
            </a:solidFill>
            <a:ln>
              <a:no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dirty="0">
                <a:solidFill>
                  <a:srgbClr val="FFFFFF"/>
                </a:solidFill>
              </a:endParaRPr>
            </a:p>
          </p:txBody>
        </p:sp>
        <p:sp>
          <p:nvSpPr>
            <p:cNvPr id="112" name="正方形/長方形 111"/>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113" name="直線コネクタ 112"/>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117"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118" name="図形グループ 63"/>
            <p:cNvGrpSpPr/>
            <p:nvPr/>
          </p:nvGrpSpPr>
          <p:grpSpPr>
            <a:xfrm>
              <a:off x="2440809" y="2284073"/>
              <a:ext cx="2880062" cy="3250645"/>
              <a:chOff x="2790614" y="2183619"/>
              <a:chExt cx="2880062" cy="3250645"/>
            </a:xfrm>
          </p:grpSpPr>
          <p:sp>
            <p:nvSpPr>
              <p:cNvPr id="138" name="角丸四角形 83"/>
              <p:cNvSpPr/>
              <p:nvPr/>
            </p:nvSpPr>
            <p:spPr>
              <a:xfrm>
                <a:off x="3059832"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宅配ロッカー</a:t>
                </a:r>
                <a:endParaRPr lang="en-US" altLang="ja-JP" dirty="0">
                  <a:solidFill>
                    <a:srgbClr val="000000"/>
                  </a:solidFill>
                </a:endParaRPr>
              </a:p>
              <a:p>
                <a:pPr algn="ctr"/>
                <a:r>
                  <a:rPr lang="ja-JP" altLang="en-US" sz="1200" dirty="0">
                    <a:solidFill>
                      <a:srgbClr val="000000"/>
                    </a:solidFill>
                  </a:rPr>
                  <a:t>の設置検討</a:t>
                </a:r>
              </a:p>
            </p:txBody>
          </p:sp>
          <p:sp>
            <p:nvSpPr>
              <p:cNvPr id="139" name="角丸四角形 84"/>
              <p:cNvSpPr/>
              <p:nvPr/>
            </p:nvSpPr>
            <p:spPr>
              <a:xfrm>
                <a:off x="3059833"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報告</a:t>
                </a:r>
                <a:endParaRPr lang="en-US" altLang="ja-JP" dirty="0">
                  <a:solidFill>
                    <a:srgbClr val="000000"/>
                  </a:solidFill>
                </a:endParaRPr>
              </a:p>
              <a:p>
                <a:pPr algn="ctr"/>
                <a:r>
                  <a:rPr lang="ja-JP" altLang="en-US" sz="1100" dirty="0">
                    <a:solidFill>
                      <a:srgbClr val="000000"/>
                    </a:solidFill>
                  </a:rPr>
                  <a:t>ヤマト運輸本社・営業所・国交省・環境省・筑波大学</a:t>
                </a:r>
                <a:endParaRPr lang="en-US" altLang="ja-JP" sz="1100" dirty="0">
                  <a:solidFill>
                    <a:srgbClr val="000000"/>
                  </a:solidFill>
                </a:endParaRPr>
              </a:p>
            </p:txBody>
          </p:sp>
          <p:sp>
            <p:nvSpPr>
              <p:cNvPr id="137" name="角丸四角形 82"/>
              <p:cNvSpPr/>
              <p:nvPr/>
            </p:nvSpPr>
            <p:spPr>
              <a:xfrm>
                <a:off x="2790614" y="2183619"/>
                <a:ext cx="2880062" cy="1220708"/>
              </a:xfrm>
              <a:prstGeom prst="roundRect">
                <a:avLst/>
              </a:prstGeom>
              <a:solidFill>
                <a:srgbClr val="FFB64B"/>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400" dirty="0">
                    <a:solidFill>
                      <a:srgbClr val="000000"/>
                    </a:solidFill>
                  </a:rPr>
                  <a:t>インタビュー調査</a:t>
                </a:r>
                <a:endParaRPr lang="en-US" altLang="ja-JP" sz="2400" dirty="0">
                  <a:solidFill>
                    <a:srgbClr val="000000"/>
                  </a:solidFill>
                </a:endParaRPr>
              </a:p>
              <a:p>
                <a:pPr algn="ctr"/>
                <a:r>
                  <a:rPr lang="ja-JP" altLang="en-US" sz="1200" dirty="0">
                    <a:solidFill>
                      <a:srgbClr val="000000"/>
                    </a:solidFill>
                  </a:rPr>
                  <a:t>国土交通省・鈴木勉先生・</a:t>
                </a:r>
                <a:endParaRPr lang="en-US" altLang="ja-JP" sz="1200" dirty="0">
                  <a:solidFill>
                    <a:srgbClr val="000000"/>
                  </a:solidFill>
                </a:endParaRPr>
              </a:p>
              <a:p>
                <a:pPr algn="ctr"/>
                <a:r>
                  <a:rPr lang="ja-JP" altLang="en-US" sz="1200" dirty="0">
                    <a:solidFill>
                      <a:srgbClr val="000000"/>
                    </a:solidFill>
                  </a:rPr>
                  <a:t>宇都宮大学・</a:t>
                </a:r>
                <a:r>
                  <a:rPr lang="en-US" altLang="ja-JP" sz="1200" dirty="0" err="1">
                    <a:solidFill>
                      <a:srgbClr val="000000"/>
                    </a:solidFill>
                  </a:rPr>
                  <a:t>Packcity</a:t>
                </a:r>
                <a:r>
                  <a:rPr lang="en-US" altLang="ja-JP" sz="1200" dirty="0">
                    <a:solidFill>
                      <a:srgbClr val="000000"/>
                    </a:solidFill>
                  </a:rPr>
                  <a:t> Japan</a:t>
                </a:r>
                <a:r>
                  <a:rPr lang="ja-JP" altLang="en-US" sz="1200" dirty="0">
                    <a:solidFill>
                      <a:srgbClr val="000000"/>
                    </a:solidFill>
                  </a:rPr>
                  <a:t>・</a:t>
                </a:r>
                <a:endParaRPr lang="en-US" altLang="ja-JP" sz="1200" dirty="0">
                  <a:solidFill>
                    <a:srgbClr val="000000"/>
                  </a:solidFill>
                </a:endParaRPr>
              </a:p>
              <a:p>
                <a:pPr algn="ctr"/>
                <a:r>
                  <a:rPr lang="ja-JP" altLang="en-US" sz="1200" dirty="0">
                    <a:solidFill>
                      <a:srgbClr val="000000"/>
                    </a:solidFill>
                  </a:rPr>
                  <a:t>筑波大学・ヤマト</a:t>
                </a:r>
                <a:r>
                  <a:rPr lang="ja-JP" altLang="en-US" sz="1200" dirty="0" smtClean="0">
                    <a:solidFill>
                      <a:srgbClr val="000000"/>
                    </a:solidFill>
                  </a:rPr>
                  <a:t>運輸</a:t>
                </a:r>
                <a:endParaRPr lang="en-US" altLang="ja-JP" sz="1200" dirty="0">
                  <a:solidFill>
                    <a:srgbClr val="000000"/>
                  </a:solidFill>
                </a:endParaRPr>
              </a:p>
            </p:txBody>
          </p:sp>
        </p:grpSp>
        <p:cxnSp>
          <p:nvCxnSpPr>
            <p:cNvPr id="119" name="直線矢印コネクタ 118"/>
            <p:cNvCxnSpPr>
              <a:cxnSpLocks/>
              <a:stCxn id="127" idx="2"/>
            </p:cNvCxnSpPr>
            <p:nvPr/>
          </p:nvCxnSpPr>
          <p:spPr>
            <a:xfrm>
              <a:off x="2484300" y="1760042"/>
              <a:ext cx="822697" cy="56013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cxnSpLocks/>
              <a:stCxn id="127" idx="2"/>
              <a:endCxn id="132" idx="0"/>
            </p:cNvCxnSpPr>
            <p:nvPr/>
          </p:nvCxnSpPr>
          <p:spPr>
            <a:xfrm flipH="1">
              <a:off x="1339546" y="1760042"/>
              <a:ext cx="1144754" cy="60992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直線矢印コネクタ 120"/>
            <p:cNvCxnSpPr>
              <a:cxnSpLocks/>
              <a:endCxn id="138" idx="0"/>
            </p:cNvCxnSpPr>
            <p:nvPr/>
          </p:nvCxnSpPr>
          <p:spPr>
            <a:xfrm>
              <a:off x="3614901" y="3440993"/>
              <a:ext cx="1" cy="271084"/>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6" name="図形グループ 72"/>
            <p:cNvGrpSpPr/>
            <p:nvPr/>
          </p:nvGrpSpPr>
          <p:grpSpPr>
            <a:xfrm>
              <a:off x="442609" y="2369964"/>
              <a:ext cx="1809749" cy="3725106"/>
              <a:chOff x="5107707" y="2243486"/>
              <a:chExt cx="1809749" cy="3725106"/>
            </a:xfrm>
          </p:grpSpPr>
          <p:sp>
            <p:nvSpPr>
              <p:cNvPr id="132" name="角丸四角形 74"/>
              <p:cNvSpPr/>
              <p:nvPr/>
            </p:nvSpPr>
            <p:spPr>
              <a:xfrm>
                <a:off x="5107707" y="2243486"/>
                <a:ext cx="1793874"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000000"/>
                    </a:solidFill>
                  </a:rPr>
                  <a:t>アンケート</a:t>
                </a:r>
                <a:endParaRPr lang="en-US" altLang="ja-JP" dirty="0">
                  <a:solidFill>
                    <a:srgbClr val="000000"/>
                  </a:solidFill>
                </a:endParaRPr>
              </a:p>
              <a:p>
                <a:pPr algn="ctr"/>
                <a:r>
                  <a:rPr lang="ja-JP" altLang="en-US" sz="1200" dirty="0">
                    <a:solidFill>
                      <a:srgbClr val="000000"/>
                    </a:solidFill>
                  </a:rPr>
                  <a:t>筑波大学生</a:t>
                </a:r>
              </a:p>
            </p:txBody>
          </p:sp>
          <p:sp>
            <p:nvSpPr>
              <p:cNvPr id="131" name="下矢印 73"/>
              <p:cNvSpPr/>
              <p:nvPr/>
            </p:nvSpPr>
            <p:spPr>
              <a:xfrm>
                <a:off x="5399229" y="3067446"/>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133" name="角丸四角形 75"/>
              <p:cNvSpPr/>
              <p:nvPr/>
            </p:nvSpPr>
            <p:spPr>
              <a:xfrm>
                <a:off x="5107707"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en-US" altLang="ja-JP" dirty="0">
                    <a:solidFill>
                      <a:srgbClr val="000000"/>
                    </a:solidFill>
                  </a:rPr>
                  <a:t>Communication</a:t>
                </a:r>
              </a:p>
              <a:p>
                <a:pPr algn="ctr"/>
                <a:r>
                  <a:rPr lang="en-US" altLang="ja-JP" dirty="0">
                    <a:solidFill>
                      <a:srgbClr val="000000"/>
                    </a:solidFill>
                  </a:rPr>
                  <a:t>Tool</a:t>
                </a:r>
                <a:r>
                  <a:rPr lang="ja-JP" altLang="en-US" dirty="0">
                    <a:solidFill>
                      <a:srgbClr val="000000"/>
                    </a:solidFill>
                  </a:rPr>
                  <a:t>　</a:t>
                </a:r>
                <a:r>
                  <a:rPr lang="ja-JP" altLang="en-US" sz="1200" dirty="0">
                    <a:solidFill>
                      <a:srgbClr val="000000"/>
                    </a:solidFill>
                  </a:rPr>
                  <a:t>作成</a:t>
                </a:r>
                <a:endParaRPr lang="en-US" altLang="ja-JP" sz="1600" dirty="0">
                  <a:solidFill>
                    <a:srgbClr val="000000"/>
                  </a:solidFill>
                </a:endParaRPr>
              </a:p>
            </p:txBody>
          </p:sp>
          <p:sp>
            <p:nvSpPr>
              <p:cNvPr id="134" name="角丸四角形 76"/>
              <p:cNvSpPr/>
              <p:nvPr/>
            </p:nvSpPr>
            <p:spPr>
              <a:xfrm>
                <a:off x="5107707"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dirty="0">
                    <a:solidFill>
                      <a:srgbClr val="000000"/>
                    </a:solidFill>
                  </a:rPr>
                  <a:t> </a:t>
                </a:r>
                <a:r>
                  <a:rPr lang="ja-JP" altLang="en-US" dirty="0">
                    <a:solidFill>
                      <a:srgbClr val="000000"/>
                    </a:solidFill>
                  </a:rPr>
                  <a:t>実験</a:t>
                </a:r>
                <a:endParaRPr lang="en-US" altLang="ja-JP" dirty="0">
                  <a:solidFill>
                    <a:srgbClr val="000000"/>
                  </a:solidFill>
                </a:endParaRPr>
              </a:p>
              <a:p>
                <a:pPr algn="ctr"/>
                <a:r>
                  <a:rPr lang="ja-JP" altLang="en-US" sz="1200" dirty="0">
                    <a:solidFill>
                      <a:srgbClr val="000000"/>
                    </a:solidFill>
                  </a:rPr>
                  <a:t>筑波大学生</a:t>
                </a:r>
                <a:endParaRPr lang="en-US" altLang="ja-JP" sz="1200" dirty="0">
                  <a:solidFill>
                    <a:srgbClr val="000000"/>
                  </a:solidFill>
                </a:endParaRPr>
              </a:p>
              <a:p>
                <a:pPr algn="ctr"/>
                <a:r>
                  <a:rPr lang="en-US" altLang="ja-JP" sz="1200" dirty="0">
                    <a:solidFill>
                      <a:srgbClr val="000000"/>
                    </a:solidFill>
                  </a:rPr>
                  <a:t>Communication Tool</a:t>
                </a:r>
                <a:r>
                  <a:rPr lang="ja-JP" altLang="en-US" sz="1200" dirty="0">
                    <a:solidFill>
                      <a:srgbClr val="000000"/>
                    </a:solidFill>
                  </a:rPr>
                  <a:t>実験</a:t>
                </a:r>
              </a:p>
            </p:txBody>
          </p:sp>
          <p:sp>
            <p:nvSpPr>
              <p:cNvPr id="135"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grpSp>
        <p:sp>
          <p:nvSpPr>
            <p:cNvPr id="127" name="角丸四角形 61"/>
            <p:cNvSpPr/>
            <p:nvPr/>
          </p:nvSpPr>
          <p:spPr>
            <a:xfrm>
              <a:off x="579300" y="1286951"/>
              <a:ext cx="3809999" cy="473091"/>
            </a:xfrm>
            <a:prstGeom prst="roundRect">
              <a:avLst/>
            </a:prstGeom>
            <a:solidFill>
              <a:srgbClr val="FFFFCC"/>
            </a:solid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既存研究レビュー</a:t>
              </a:r>
            </a:p>
          </p:txBody>
        </p:sp>
        <p:sp>
          <p:nvSpPr>
            <p:cNvPr id="128" name="テキスト ボックス 127"/>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129" name="テキスト ボックス 128"/>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30" name="テキスト ボックス 129"/>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pic>
        <p:nvPicPr>
          <p:cNvPr id="3" name="図 2"/>
          <p:cNvPicPr>
            <a:picLocks noChangeAspect="1"/>
          </p:cNvPicPr>
          <p:nvPr/>
        </p:nvPicPr>
        <p:blipFill>
          <a:blip r:embed="rId3"/>
          <a:stretch>
            <a:fillRect/>
          </a:stretch>
        </p:blipFill>
        <p:spPr>
          <a:xfrm>
            <a:off x="108764" y="1785789"/>
            <a:ext cx="5023539" cy="499915"/>
          </a:xfrm>
          <a:prstGeom prst="rect">
            <a:avLst/>
          </a:prstGeom>
        </p:spPr>
      </p:pic>
    </p:spTree>
    <p:extLst>
      <p:ext uri="{BB962C8B-B14F-4D97-AF65-F5344CB8AC3E}">
        <p14:creationId xmlns:p14="http://schemas.microsoft.com/office/powerpoint/2010/main" val="3352397553"/>
      </p:ext>
    </p:extLst>
  </p:cSld>
  <p:clrMapOvr>
    <a:masterClrMapping/>
  </p:clrMapOvr>
  <p:transition spd="slow" advTm="8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77</a:t>
            </a:fld>
            <a:endParaRPr lang="en-US" altLang="ja-JP"/>
          </a:p>
        </p:txBody>
      </p:sp>
      <p:grpSp>
        <p:nvGrpSpPr>
          <p:cNvPr id="110" name="グループ化 109"/>
          <p:cNvGrpSpPr/>
          <p:nvPr/>
        </p:nvGrpSpPr>
        <p:grpSpPr>
          <a:xfrm>
            <a:off x="72000" y="1194270"/>
            <a:ext cx="5592259" cy="5292524"/>
            <a:chOff x="-21594" y="1286951"/>
            <a:chExt cx="5592259" cy="5292524"/>
          </a:xfrm>
        </p:grpSpPr>
        <p:sp>
          <p:nvSpPr>
            <p:cNvPr id="111" name="正方形/長方形 110"/>
            <p:cNvSpPr/>
            <p:nvPr/>
          </p:nvSpPr>
          <p:spPr>
            <a:xfrm>
              <a:off x="377815" y="2031978"/>
              <a:ext cx="2062994" cy="3871520"/>
            </a:xfrm>
            <a:prstGeom prst="rect">
              <a:avLst/>
            </a:prstGeom>
            <a:solidFill>
              <a:srgbClr val="99CC00"/>
            </a:solidFill>
            <a:ln>
              <a:no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dirty="0">
                <a:solidFill>
                  <a:srgbClr val="FFFFFF"/>
                </a:solidFill>
              </a:endParaRPr>
            </a:p>
          </p:txBody>
        </p:sp>
        <p:sp>
          <p:nvSpPr>
            <p:cNvPr id="112" name="正方形/長方形 111"/>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113" name="直線コネクタ 112"/>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117"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118" name="図形グループ 63"/>
            <p:cNvGrpSpPr/>
            <p:nvPr/>
          </p:nvGrpSpPr>
          <p:grpSpPr>
            <a:xfrm>
              <a:off x="2686403" y="2343940"/>
              <a:ext cx="2884262" cy="3190778"/>
              <a:chOff x="3036208" y="2243486"/>
              <a:chExt cx="2884262" cy="3190778"/>
            </a:xfrm>
          </p:grpSpPr>
          <p:sp>
            <p:nvSpPr>
              <p:cNvPr id="137" name="角丸四角形 82"/>
              <p:cNvSpPr/>
              <p:nvPr/>
            </p:nvSpPr>
            <p:spPr>
              <a:xfrm>
                <a:off x="3059833" y="2243486"/>
                <a:ext cx="1809749" cy="761999"/>
              </a:xfrm>
              <a:prstGeom prst="roundRect">
                <a:avLst/>
              </a:prstGeom>
              <a:solidFill>
                <a:srgbClr val="FFFFCC"/>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ja-JP" altLang="en-US" sz="1600" dirty="0">
                    <a:solidFill>
                      <a:srgbClr val="000000"/>
                    </a:solidFill>
                  </a:rPr>
                  <a:t>インタビュー調査</a:t>
                </a:r>
                <a:endParaRPr lang="en-US" altLang="ja-JP" sz="1600" dirty="0">
                  <a:solidFill>
                    <a:srgbClr val="000000"/>
                  </a:solidFill>
                </a:endParaRPr>
              </a:p>
              <a:p>
                <a:pPr algn="ctr"/>
                <a:r>
                  <a:rPr lang="ja-JP" altLang="en-US" sz="1000" dirty="0">
                    <a:solidFill>
                      <a:srgbClr val="000000"/>
                    </a:solidFill>
                  </a:rPr>
                  <a:t>国土交通省・鈴木勉先生・</a:t>
                </a:r>
                <a:endParaRPr lang="en-US" altLang="ja-JP" sz="1000" dirty="0">
                  <a:solidFill>
                    <a:srgbClr val="000000"/>
                  </a:solidFill>
                </a:endParaRPr>
              </a:p>
              <a:p>
                <a:pPr algn="ctr"/>
                <a:r>
                  <a:rPr lang="ja-JP" altLang="en-US" sz="1000" dirty="0">
                    <a:solidFill>
                      <a:srgbClr val="000000"/>
                    </a:solidFill>
                  </a:rPr>
                  <a:t>宇都宮大学・</a:t>
                </a:r>
                <a:r>
                  <a:rPr lang="en-US" altLang="ja-JP" sz="1000" dirty="0" err="1">
                    <a:solidFill>
                      <a:srgbClr val="000000"/>
                    </a:solidFill>
                  </a:rPr>
                  <a:t>Packcity</a:t>
                </a:r>
                <a:r>
                  <a:rPr lang="en-US" altLang="ja-JP" sz="1000" dirty="0">
                    <a:solidFill>
                      <a:srgbClr val="000000"/>
                    </a:solidFill>
                  </a:rPr>
                  <a:t> Japan</a:t>
                </a:r>
                <a:r>
                  <a:rPr lang="ja-JP" altLang="en-US" sz="1000" dirty="0">
                    <a:solidFill>
                      <a:srgbClr val="000000"/>
                    </a:solidFill>
                  </a:rPr>
                  <a:t>・</a:t>
                </a:r>
                <a:endParaRPr lang="en-US" altLang="ja-JP" sz="1000" dirty="0">
                  <a:solidFill>
                    <a:srgbClr val="000000"/>
                  </a:solidFill>
                </a:endParaRPr>
              </a:p>
              <a:p>
                <a:pPr algn="ctr"/>
                <a:r>
                  <a:rPr lang="ja-JP" altLang="en-US" sz="1000" dirty="0">
                    <a:solidFill>
                      <a:srgbClr val="000000"/>
                    </a:solidFill>
                  </a:rPr>
                  <a:t>筑波大学・ヤマト</a:t>
                </a:r>
                <a:r>
                  <a:rPr lang="ja-JP" altLang="en-US" sz="1000" dirty="0" smtClean="0">
                    <a:solidFill>
                      <a:srgbClr val="000000"/>
                    </a:solidFill>
                  </a:rPr>
                  <a:t>運輸</a:t>
                </a:r>
                <a:endParaRPr lang="en-US" altLang="ja-JP" sz="1000" dirty="0">
                  <a:solidFill>
                    <a:srgbClr val="000000"/>
                  </a:solidFill>
                </a:endParaRPr>
              </a:p>
            </p:txBody>
          </p:sp>
          <p:sp>
            <p:nvSpPr>
              <p:cNvPr id="139" name="角丸四角形 84"/>
              <p:cNvSpPr/>
              <p:nvPr/>
            </p:nvSpPr>
            <p:spPr>
              <a:xfrm>
                <a:off x="3059833"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報告</a:t>
                </a:r>
                <a:endParaRPr lang="en-US" altLang="ja-JP" dirty="0">
                  <a:solidFill>
                    <a:srgbClr val="000000"/>
                  </a:solidFill>
                </a:endParaRPr>
              </a:p>
              <a:p>
                <a:pPr algn="ctr"/>
                <a:r>
                  <a:rPr lang="ja-JP" altLang="en-US" sz="1100" dirty="0">
                    <a:solidFill>
                      <a:srgbClr val="000000"/>
                    </a:solidFill>
                  </a:rPr>
                  <a:t>ヤマト運輸本社・営業所・国交省・環境省・筑波大学</a:t>
                </a:r>
                <a:endParaRPr lang="en-US" altLang="ja-JP" sz="1100" dirty="0">
                  <a:solidFill>
                    <a:srgbClr val="000000"/>
                  </a:solidFill>
                </a:endParaRPr>
              </a:p>
            </p:txBody>
          </p:sp>
          <p:sp>
            <p:nvSpPr>
              <p:cNvPr id="138" name="角丸四角形 83"/>
              <p:cNvSpPr/>
              <p:nvPr/>
            </p:nvSpPr>
            <p:spPr>
              <a:xfrm>
                <a:off x="3036208" y="3461325"/>
                <a:ext cx="2884262" cy="834329"/>
              </a:xfrm>
              <a:prstGeom prst="roundRect">
                <a:avLst/>
              </a:prstGeom>
              <a:solidFill>
                <a:srgbClr val="FFB64B"/>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800" dirty="0">
                    <a:solidFill>
                      <a:srgbClr val="000000"/>
                    </a:solidFill>
                  </a:rPr>
                  <a:t>宅配ロッカー</a:t>
                </a:r>
                <a:endParaRPr lang="en-US" altLang="ja-JP" sz="2800" dirty="0">
                  <a:solidFill>
                    <a:srgbClr val="000000"/>
                  </a:solidFill>
                </a:endParaRPr>
              </a:p>
              <a:p>
                <a:pPr algn="ctr"/>
                <a:r>
                  <a:rPr lang="ja-JP" altLang="en-US" dirty="0">
                    <a:solidFill>
                      <a:srgbClr val="000000"/>
                    </a:solidFill>
                  </a:rPr>
                  <a:t>の設置検討</a:t>
                </a:r>
              </a:p>
            </p:txBody>
          </p:sp>
        </p:grpSp>
        <p:cxnSp>
          <p:nvCxnSpPr>
            <p:cNvPr id="121" name="直線矢印コネクタ 120"/>
            <p:cNvCxnSpPr>
              <a:cxnSpLocks/>
              <a:stCxn id="137" idx="2"/>
            </p:cNvCxnSpPr>
            <p:nvPr/>
          </p:nvCxnSpPr>
          <p:spPr>
            <a:xfrm>
              <a:off x="3614903" y="3105939"/>
              <a:ext cx="0" cy="56134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直線矢印コネクタ 121"/>
            <p:cNvCxnSpPr>
              <a:cxnSpLocks/>
            </p:cNvCxnSpPr>
            <p:nvPr/>
          </p:nvCxnSpPr>
          <p:spPr>
            <a:xfrm flipH="1">
              <a:off x="2183176" y="4400775"/>
              <a:ext cx="657043" cy="44359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cxnSpLocks/>
              <a:endCxn id="139" idx="0"/>
            </p:cNvCxnSpPr>
            <p:nvPr/>
          </p:nvCxnSpPr>
          <p:spPr>
            <a:xfrm>
              <a:off x="3614903" y="4463279"/>
              <a:ext cx="0" cy="30944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6" name="図形グループ 72"/>
            <p:cNvGrpSpPr/>
            <p:nvPr/>
          </p:nvGrpSpPr>
          <p:grpSpPr>
            <a:xfrm>
              <a:off x="442609" y="2369964"/>
              <a:ext cx="1809749" cy="3725106"/>
              <a:chOff x="5107707" y="2243486"/>
              <a:chExt cx="1809749" cy="3725106"/>
            </a:xfrm>
          </p:grpSpPr>
          <p:sp>
            <p:nvSpPr>
              <p:cNvPr id="131" name="下矢印 73"/>
              <p:cNvSpPr/>
              <p:nvPr/>
            </p:nvSpPr>
            <p:spPr>
              <a:xfrm>
                <a:off x="5399229" y="3067446"/>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132" name="角丸四角形 74"/>
              <p:cNvSpPr/>
              <p:nvPr/>
            </p:nvSpPr>
            <p:spPr>
              <a:xfrm>
                <a:off x="5107707" y="2243486"/>
                <a:ext cx="1793874"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000000"/>
                    </a:solidFill>
                  </a:rPr>
                  <a:t>    </a:t>
                </a:r>
                <a:r>
                  <a:rPr lang="ja-JP" altLang="en-US" dirty="0" smtClean="0">
                    <a:solidFill>
                      <a:srgbClr val="000000"/>
                    </a:solidFill>
                  </a:rPr>
                  <a:t>アンケート</a:t>
                </a:r>
                <a:endParaRPr lang="en-US" altLang="ja-JP" dirty="0">
                  <a:solidFill>
                    <a:srgbClr val="000000"/>
                  </a:solidFill>
                </a:endParaRPr>
              </a:p>
              <a:p>
                <a:pPr algn="ctr"/>
                <a:r>
                  <a:rPr lang="ja-JP" altLang="en-US" sz="1200" dirty="0">
                    <a:solidFill>
                      <a:srgbClr val="000000"/>
                    </a:solidFill>
                  </a:rPr>
                  <a:t>筑波大学生</a:t>
                </a:r>
              </a:p>
            </p:txBody>
          </p:sp>
          <p:sp>
            <p:nvSpPr>
              <p:cNvPr id="133" name="角丸四角形 75"/>
              <p:cNvSpPr/>
              <p:nvPr/>
            </p:nvSpPr>
            <p:spPr>
              <a:xfrm>
                <a:off x="5107707"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en-US" altLang="ja-JP" dirty="0">
                    <a:solidFill>
                      <a:srgbClr val="000000"/>
                    </a:solidFill>
                  </a:rPr>
                  <a:t>Communication</a:t>
                </a:r>
              </a:p>
              <a:p>
                <a:pPr algn="ctr"/>
                <a:r>
                  <a:rPr lang="en-US" altLang="ja-JP" dirty="0">
                    <a:solidFill>
                      <a:srgbClr val="000000"/>
                    </a:solidFill>
                  </a:rPr>
                  <a:t>Tool</a:t>
                </a:r>
                <a:r>
                  <a:rPr lang="ja-JP" altLang="en-US" dirty="0">
                    <a:solidFill>
                      <a:srgbClr val="000000"/>
                    </a:solidFill>
                  </a:rPr>
                  <a:t>　</a:t>
                </a:r>
                <a:r>
                  <a:rPr lang="ja-JP" altLang="en-US" sz="1200" dirty="0">
                    <a:solidFill>
                      <a:srgbClr val="000000"/>
                    </a:solidFill>
                  </a:rPr>
                  <a:t>作成</a:t>
                </a:r>
                <a:endParaRPr lang="en-US" altLang="ja-JP" sz="1600" dirty="0">
                  <a:solidFill>
                    <a:srgbClr val="000000"/>
                  </a:solidFill>
                </a:endParaRPr>
              </a:p>
            </p:txBody>
          </p:sp>
          <p:sp>
            <p:nvSpPr>
              <p:cNvPr id="134" name="角丸四角形 76"/>
              <p:cNvSpPr/>
              <p:nvPr/>
            </p:nvSpPr>
            <p:spPr>
              <a:xfrm>
                <a:off x="5107707"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dirty="0">
                    <a:solidFill>
                      <a:srgbClr val="000000"/>
                    </a:solidFill>
                  </a:rPr>
                  <a:t>    </a:t>
                </a:r>
                <a:r>
                  <a:rPr lang="ja-JP" altLang="en-US" dirty="0">
                    <a:solidFill>
                      <a:srgbClr val="000000"/>
                    </a:solidFill>
                  </a:rPr>
                  <a:t>実験</a:t>
                </a:r>
                <a:endParaRPr lang="en-US" altLang="ja-JP" dirty="0">
                  <a:solidFill>
                    <a:srgbClr val="000000"/>
                  </a:solidFill>
                </a:endParaRPr>
              </a:p>
              <a:p>
                <a:pPr algn="ctr"/>
                <a:r>
                  <a:rPr lang="ja-JP" altLang="en-US" sz="1200" dirty="0">
                    <a:solidFill>
                      <a:srgbClr val="000000"/>
                    </a:solidFill>
                  </a:rPr>
                  <a:t>筑波大学生</a:t>
                </a:r>
                <a:endParaRPr lang="en-US" altLang="ja-JP" sz="1200" dirty="0">
                  <a:solidFill>
                    <a:srgbClr val="000000"/>
                  </a:solidFill>
                </a:endParaRPr>
              </a:p>
              <a:p>
                <a:pPr algn="ctr"/>
                <a:r>
                  <a:rPr lang="en-US" altLang="ja-JP" sz="1200" dirty="0">
                    <a:solidFill>
                      <a:srgbClr val="000000"/>
                    </a:solidFill>
                  </a:rPr>
                  <a:t>Communication Tool</a:t>
                </a:r>
                <a:r>
                  <a:rPr lang="ja-JP" altLang="en-US" sz="1200" dirty="0">
                    <a:solidFill>
                      <a:srgbClr val="000000"/>
                    </a:solidFill>
                  </a:rPr>
                  <a:t>実験</a:t>
                </a:r>
              </a:p>
            </p:txBody>
          </p:sp>
          <p:sp>
            <p:nvSpPr>
              <p:cNvPr id="135"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grpSp>
        <p:sp>
          <p:nvSpPr>
            <p:cNvPr id="127" name="角丸四角形 61"/>
            <p:cNvSpPr/>
            <p:nvPr/>
          </p:nvSpPr>
          <p:spPr>
            <a:xfrm>
              <a:off x="579300" y="1286951"/>
              <a:ext cx="3809999" cy="473091"/>
            </a:xfrm>
            <a:prstGeom prst="roundRect">
              <a:avLst/>
            </a:prstGeom>
            <a:no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既存研究レビュー</a:t>
              </a:r>
            </a:p>
          </p:txBody>
        </p:sp>
        <p:sp>
          <p:nvSpPr>
            <p:cNvPr id="128" name="テキスト ボックス 127"/>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129" name="テキスト ボックス 128"/>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30" name="テキスト ボックス 129"/>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pic>
        <p:nvPicPr>
          <p:cNvPr id="2" name="図 1"/>
          <p:cNvPicPr>
            <a:picLocks noChangeAspect="1"/>
          </p:cNvPicPr>
          <p:nvPr/>
        </p:nvPicPr>
        <p:blipFill>
          <a:blip r:embed="rId3"/>
          <a:stretch>
            <a:fillRect/>
          </a:stretch>
        </p:blipFill>
        <p:spPr>
          <a:xfrm>
            <a:off x="197355" y="1679359"/>
            <a:ext cx="5023539" cy="499915"/>
          </a:xfrm>
          <a:prstGeom prst="rect">
            <a:avLst/>
          </a:prstGeom>
        </p:spPr>
      </p:pic>
      <p:sp>
        <p:nvSpPr>
          <p:cNvPr id="46" name="角丸四角形吹き出し 45"/>
          <p:cNvSpPr/>
          <p:nvPr/>
        </p:nvSpPr>
        <p:spPr>
          <a:xfrm>
            <a:off x="5169653" y="1879501"/>
            <a:ext cx="3672408" cy="1296144"/>
          </a:xfrm>
          <a:prstGeom prst="wedgeRoundRectCallout">
            <a:avLst>
              <a:gd name="adj1" fmla="val -40809"/>
              <a:gd name="adj2" fmla="val 72999"/>
              <a:gd name="adj3" fmla="val 16667"/>
            </a:avLst>
          </a:prstGeom>
          <a:solidFill>
            <a:srgbClr val="D9D9D9"/>
          </a:solidFill>
          <a:ln w="38100" cmpd="sng">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dirty="0">
                <a:solidFill>
                  <a:srgbClr val="000000"/>
                </a:solidFill>
              </a:rPr>
              <a:t>いる？いらない？</a:t>
            </a:r>
            <a:endParaRPr lang="en-US" altLang="ja-JP" sz="2800" dirty="0">
              <a:solidFill>
                <a:srgbClr val="000000"/>
              </a:solidFill>
            </a:endParaRPr>
          </a:p>
          <a:p>
            <a:pPr algn="ctr"/>
            <a:r>
              <a:rPr lang="ja-JP" altLang="en-US" sz="2800" dirty="0">
                <a:solidFill>
                  <a:srgbClr val="000000"/>
                </a:solidFill>
              </a:rPr>
              <a:t>どこに？何個？</a:t>
            </a:r>
            <a:endParaRPr lang="en-US" altLang="ja-JP" sz="2800" dirty="0">
              <a:solidFill>
                <a:srgbClr val="000000"/>
              </a:solidFill>
            </a:endParaRPr>
          </a:p>
          <a:p>
            <a:pPr algn="ctr"/>
            <a:r>
              <a:rPr lang="ja-JP" altLang="en-US" sz="2800" dirty="0">
                <a:solidFill>
                  <a:srgbClr val="000000"/>
                </a:solidFill>
              </a:rPr>
              <a:t>どんなロッカー？</a:t>
            </a:r>
          </a:p>
        </p:txBody>
      </p:sp>
    </p:spTree>
    <p:extLst>
      <p:ext uri="{BB962C8B-B14F-4D97-AF65-F5344CB8AC3E}">
        <p14:creationId xmlns:p14="http://schemas.microsoft.com/office/powerpoint/2010/main" val="1772147996"/>
      </p:ext>
    </p:extLst>
  </p:cSld>
  <p:clrMapOvr>
    <a:masterClrMapping/>
  </p:clrMapOvr>
  <p:transition spd="slow" advTm="8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2"/>
          <p:cNvGrpSpPr>
            <a:grpSpLocks/>
          </p:cNvGrpSpPr>
          <p:nvPr/>
        </p:nvGrpSpPr>
        <p:grpSpPr bwMode="auto">
          <a:xfrm>
            <a:off x="0" y="0"/>
            <a:ext cx="9144000" cy="1052513"/>
            <a:chOff x="0" y="0"/>
            <a:chExt cx="5760" cy="663"/>
          </a:xfrm>
        </p:grpSpPr>
        <p:sp>
          <p:nvSpPr>
            <p:cNvPr id="8"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9"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57346" name="Rectangle 2"/>
          <p:cNvSpPr>
            <a:spLocks noGrp="1" noChangeArrowheads="1"/>
          </p:cNvSpPr>
          <p:nvPr>
            <p:ph type="title"/>
          </p:nvPr>
        </p:nvSpPr>
        <p:spPr>
          <a:xfrm>
            <a:off x="395536" y="15748"/>
            <a:ext cx="8229600" cy="1143000"/>
          </a:xfrm>
        </p:spPr>
        <p:txBody>
          <a:bodyPr/>
          <a:lstStyle/>
          <a:p>
            <a:pPr algn="ctr">
              <a:defRPr/>
            </a:pPr>
            <a:r>
              <a:rPr lang="ja-JP" altLang="en-US" dirty="0">
                <a:solidFill>
                  <a:schemeClr val="bg1"/>
                </a:solidFill>
              </a:rPr>
              <a:t>実習の流れ</a:t>
            </a:r>
            <a:endParaRPr lang="en-US" altLang="ja-JP" dirty="0">
              <a:solidFill>
                <a:schemeClr val="bg1"/>
              </a:solidFill>
            </a:endParaRPr>
          </a:p>
        </p:txBody>
      </p:sp>
      <p:sp>
        <p:nvSpPr>
          <p:cNvPr id="284678"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10C6FD-D4DD-48C3-89A9-975EAB785779}" type="slidenum">
              <a:rPr lang="ja-JP" altLang="en-US" smtClean="0"/>
              <a:pPr/>
              <a:t>78</a:t>
            </a:fld>
            <a:endParaRPr lang="en-US" altLang="ja-JP" dirty="0"/>
          </a:p>
        </p:txBody>
      </p:sp>
      <p:sp>
        <p:nvSpPr>
          <p:cNvPr id="46" name="角丸四角形吹き出し 45"/>
          <p:cNvSpPr/>
          <p:nvPr/>
        </p:nvSpPr>
        <p:spPr>
          <a:xfrm>
            <a:off x="5174975" y="2587639"/>
            <a:ext cx="3672408" cy="2016224"/>
          </a:xfrm>
          <a:prstGeom prst="wedgeRoundRectCallout">
            <a:avLst>
              <a:gd name="adj1" fmla="val -35957"/>
              <a:gd name="adj2" fmla="val 68091"/>
              <a:gd name="adj3" fmla="val 16667"/>
            </a:avLst>
          </a:prstGeom>
          <a:solidFill>
            <a:schemeClr val="bg1">
              <a:lumMod val="85000"/>
            </a:schemeClr>
          </a:solidFill>
          <a:ln w="38100" cmpd="sng">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dirty="0">
                <a:solidFill>
                  <a:srgbClr val="000000"/>
                </a:solidFill>
              </a:rPr>
              <a:t>研究成果を</a:t>
            </a:r>
            <a:r>
              <a:rPr lang="ja-JP" altLang="en-US" sz="2800" b="1" dirty="0">
                <a:solidFill>
                  <a:srgbClr val="FF6600"/>
                </a:solidFill>
              </a:rPr>
              <a:t>報告</a:t>
            </a:r>
            <a:endParaRPr lang="en-US" altLang="ja-JP" sz="2800" b="1" dirty="0">
              <a:solidFill>
                <a:srgbClr val="FF6600"/>
              </a:solidFill>
            </a:endParaRPr>
          </a:p>
          <a:p>
            <a:pPr algn="ctr"/>
            <a:r>
              <a:rPr lang="ja-JP" altLang="en-US" sz="2400" dirty="0">
                <a:solidFill>
                  <a:srgbClr val="000000"/>
                </a:solidFill>
              </a:rPr>
              <a:t>コミュニケーションツール</a:t>
            </a:r>
            <a:endParaRPr lang="en-US" altLang="ja-JP" sz="2400" dirty="0">
              <a:solidFill>
                <a:srgbClr val="000000"/>
              </a:solidFill>
            </a:endParaRPr>
          </a:p>
          <a:p>
            <a:pPr algn="ctr"/>
            <a:r>
              <a:rPr lang="ja-JP" altLang="en-US" sz="2400" dirty="0">
                <a:solidFill>
                  <a:srgbClr val="000000"/>
                </a:solidFill>
              </a:rPr>
              <a:t>宅配ロッカー</a:t>
            </a:r>
            <a:endParaRPr lang="en-US" altLang="ja-JP" sz="2400" dirty="0">
              <a:solidFill>
                <a:srgbClr val="000000"/>
              </a:solidFill>
            </a:endParaRPr>
          </a:p>
          <a:p>
            <a:pPr algn="ctr"/>
            <a:r>
              <a:rPr lang="ja-JP" altLang="en-US" sz="2800" b="1" dirty="0">
                <a:solidFill>
                  <a:srgbClr val="FF6600"/>
                </a:solidFill>
              </a:rPr>
              <a:t>提案・意見</a:t>
            </a:r>
            <a:r>
              <a:rPr lang="ja-JP" altLang="en-US" sz="2800" dirty="0">
                <a:solidFill>
                  <a:srgbClr val="000000"/>
                </a:solidFill>
              </a:rPr>
              <a:t>をもらう</a:t>
            </a:r>
          </a:p>
        </p:txBody>
      </p:sp>
      <p:grpSp>
        <p:nvGrpSpPr>
          <p:cNvPr id="110" name="グループ化 109"/>
          <p:cNvGrpSpPr/>
          <p:nvPr/>
        </p:nvGrpSpPr>
        <p:grpSpPr>
          <a:xfrm>
            <a:off x="-21594" y="1286951"/>
            <a:ext cx="5673594" cy="5292524"/>
            <a:chOff x="-21594" y="1286951"/>
            <a:chExt cx="5673594" cy="5292524"/>
          </a:xfrm>
        </p:grpSpPr>
        <p:sp>
          <p:nvSpPr>
            <p:cNvPr id="111" name="正方形/長方形 110"/>
            <p:cNvSpPr/>
            <p:nvPr/>
          </p:nvSpPr>
          <p:spPr>
            <a:xfrm>
              <a:off x="377815" y="2031978"/>
              <a:ext cx="2062994" cy="3871520"/>
            </a:xfrm>
            <a:prstGeom prst="rect">
              <a:avLst/>
            </a:prstGeom>
            <a:solidFill>
              <a:srgbClr val="99CC00"/>
            </a:solidFill>
            <a:ln>
              <a:noFill/>
            </a:ln>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ja-JP" altLang="en-US">
                <a:solidFill>
                  <a:srgbClr val="FFFFFF"/>
                </a:solidFill>
              </a:endParaRPr>
            </a:p>
          </p:txBody>
        </p:sp>
        <p:sp>
          <p:nvSpPr>
            <p:cNvPr id="112" name="正方形/長方形 111"/>
            <p:cNvSpPr/>
            <p:nvPr/>
          </p:nvSpPr>
          <p:spPr>
            <a:xfrm>
              <a:off x="2532868" y="2031978"/>
              <a:ext cx="2062994" cy="3871520"/>
            </a:xfrm>
            <a:prstGeom prst="rect">
              <a:avLst/>
            </a:prstGeom>
            <a:solidFill>
              <a:srgbClr val="009999"/>
            </a:solidFill>
            <a:ln>
              <a:solidFill>
                <a:srgbClr val="009999"/>
              </a:solid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rgbClr val="FFFFFF"/>
                </a:solidFill>
              </a:endParaRPr>
            </a:p>
          </p:txBody>
        </p:sp>
        <p:cxnSp>
          <p:nvCxnSpPr>
            <p:cNvPr id="113" name="直線コネクタ 112"/>
            <p:cNvCxnSpPr/>
            <p:nvPr/>
          </p:nvCxnSpPr>
          <p:spPr>
            <a:xfrm>
              <a:off x="103761" y="5698024"/>
              <a:ext cx="4972298"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31753" y="4554543"/>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31753" y="3328031"/>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31753" y="2150394"/>
              <a:ext cx="5044306" cy="0"/>
            </a:xfrm>
            <a:prstGeom prst="line">
              <a:avLst/>
            </a:prstGeom>
            <a:ln w="38100" cmpd="sng">
              <a:solidFill>
                <a:schemeClr val="tx1">
                  <a:lumMod val="50000"/>
                  <a:lumOff val="50000"/>
                </a:schemeClr>
              </a:solidFill>
            </a:ln>
            <a:effectLst/>
          </p:spPr>
          <p:style>
            <a:lnRef idx="1">
              <a:schemeClr val="dk1"/>
            </a:lnRef>
            <a:fillRef idx="0">
              <a:schemeClr val="dk1"/>
            </a:fillRef>
            <a:effectRef idx="0">
              <a:schemeClr val="dk1"/>
            </a:effectRef>
            <a:fontRef idx="minor">
              <a:schemeClr val="tx1"/>
            </a:fontRef>
          </p:style>
        </p:cxnSp>
        <p:sp>
          <p:nvSpPr>
            <p:cNvPr id="117" name="角丸四角形 62"/>
            <p:cNvSpPr/>
            <p:nvPr/>
          </p:nvSpPr>
          <p:spPr>
            <a:xfrm>
              <a:off x="579300" y="6117810"/>
              <a:ext cx="3810000" cy="461665"/>
            </a:xfrm>
            <a:prstGeom prst="roundRect">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考察・まとめ</a:t>
              </a:r>
            </a:p>
          </p:txBody>
        </p:sp>
        <p:grpSp>
          <p:nvGrpSpPr>
            <p:cNvPr id="118" name="図形グループ 63"/>
            <p:cNvGrpSpPr/>
            <p:nvPr/>
          </p:nvGrpSpPr>
          <p:grpSpPr>
            <a:xfrm>
              <a:off x="2710026" y="2343940"/>
              <a:ext cx="2941974" cy="3753161"/>
              <a:chOff x="3059831" y="2243486"/>
              <a:chExt cx="2941974" cy="3753161"/>
            </a:xfrm>
          </p:grpSpPr>
          <p:sp>
            <p:nvSpPr>
              <p:cNvPr id="137" name="角丸四角形 82"/>
              <p:cNvSpPr/>
              <p:nvPr/>
            </p:nvSpPr>
            <p:spPr>
              <a:xfrm>
                <a:off x="3059833" y="2243486"/>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ja-JP" altLang="en-US" sz="1600" dirty="0">
                    <a:solidFill>
                      <a:srgbClr val="000000"/>
                    </a:solidFill>
                  </a:rPr>
                  <a:t>インタビュー調査</a:t>
                </a:r>
                <a:endParaRPr lang="en-US" altLang="ja-JP" sz="1600" dirty="0">
                  <a:solidFill>
                    <a:srgbClr val="000000"/>
                  </a:solidFill>
                </a:endParaRPr>
              </a:p>
              <a:p>
                <a:pPr algn="ctr"/>
                <a:r>
                  <a:rPr lang="ja-JP" altLang="en-US" sz="1000" dirty="0">
                    <a:solidFill>
                      <a:srgbClr val="000000"/>
                    </a:solidFill>
                  </a:rPr>
                  <a:t>国土交通省・鈴木勉先生・</a:t>
                </a:r>
                <a:endParaRPr lang="en-US" altLang="ja-JP" sz="1000" dirty="0">
                  <a:solidFill>
                    <a:srgbClr val="000000"/>
                  </a:solidFill>
                </a:endParaRPr>
              </a:p>
              <a:p>
                <a:pPr algn="ctr"/>
                <a:r>
                  <a:rPr lang="ja-JP" altLang="en-US" sz="1000" dirty="0">
                    <a:solidFill>
                      <a:srgbClr val="000000"/>
                    </a:solidFill>
                  </a:rPr>
                  <a:t>宇都宮大学・</a:t>
                </a:r>
                <a:r>
                  <a:rPr lang="en-US" altLang="ja-JP" sz="1000" dirty="0" err="1">
                    <a:solidFill>
                      <a:srgbClr val="000000"/>
                    </a:solidFill>
                  </a:rPr>
                  <a:t>Packcity</a:t>
                </a:r>
                <a:r>
                  <a:rPr lang="en-US" altLang="ja-JP" sz="1000" dirty="0">
                    <a:solidFill>
                      <a:srgbClr val="000000"/>
                    </a:solidFill>
                  </a:rPr>
                  <a:t> Japan</a:t>
                </a:r>
                <a:r>
                  <a:rPr lang="ja-JP" altLang="en-US" sz="1000" dirty="0">
                    <a:solidFill>
                      <a:srgbClr val="000000"/>
                    </a:solidFill>
                  </a:rPr>
                  <a:t>・</a:t>
                </a:r>
                <a:endParaRPr lang="en-US" altLang="ja-JP" sz="1000" dirty="0">
                  <a:solidFill>
                    <a:srgbClr val="000000"/>
                  </a:solidFill>
                </a:endParaRPr>
              </a:p>
              <a:p>
                <a:pPr algn="ctr"/>
                <a:r>
                  <a:rPr lang="ja-JP" altLang="en-US" sz="1000" dirty="0">
                    <a:solidFill>
                      <a:srgbClr val="000000"/>
                    </a:solidFill>
                  </a:rPr>
                  <a:t>筑波大学・ヤマト</a:t>
                </a:r>
                <a:r>
                  <a:rPr lang="ja-JP" altLang="en-US" sz="1000" dirty="0" smtClean="0">
                    <a:solidFill>
                      <a:srgbClr val="000000"/>
                    </a:solidFill>
                  </a:rPr>
                  <a:t>運輸</a:t>
                </a:r>
                <a:endParaRPr lang="en-US" altLang="ja-JP" sz="1000" dirty="0">
                  <a:solidFill>
                    <a:srgbClr val="000000"/>
                  </a:solidFill>
                </a:endParaRPr>
              </a:p>
            </p:txBody>
          </p:sp>
          <p:sp>
            <p:nvSpPr>
              <p:cNvPr id="138" name="角丸四角形 83"/>
              <p:cNvSpPr/>
              <p:nvPr/>
            </p:nvSpPr>
            <p:spPr>
              <a:xfrm>
                <a:off x="3059832" y="3611623"/>
                <a:ext cx="1809749" cy="593724"/>
              </a:xfrm>
              <a:prstGeom prst="roundRect">
                <a:avLst/>
              </a:prstGeom>
              <a:solidFill>
                <a:srgbClr val="FFFFCC"/>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dirty="0">
                    <a:solidFill>
                      <a:srgbClr val="000000"/>
                    </a:solidFill>
                  </a:rPr>
                  <a:t>宅配ロッカー</a:t>
                </a:r>
                <a:endParaRPr lang="en-US" altLang="ja-JP" dirty="0">
                  <a:solidFill>
                    <a:srgbClr val="000000"/>
                  </a:solidFill>
                </a:endParaRPr>
              </a:p>
              <a:p>
                <a:pPr algn="ctr"/>
                <a:r>
                  <a:rPr lang="ja-JP" altLang="en-US" sz="1200" dirty="0">
                    <a:solidFill>
                      <a:srgbClr val="000000"/>
                    </a:solidFill>
                  </a:rPr>
                  <a:t>の設置検討</a:t>
                </a:r>
              </a:p>
            </p:txBody>
          </p:sp>
          <p:sp>
            <p:nvSpPr>
              <p:cNvPr id="139" name="角丸四角形 84"/>
              <p:cNvSpPr/>
              <p:nvPr/>
            </p:nvSpPr>
            <p:spPr>
              <a:xfrm>
                <a:off x="3059831" y="4623109"/>
                <a:ext cx="2941974" cy="1015547"/>
              </a:xfrm>
              <a:prstGeom prst="roundRect">
                <a:avLst/>
              </a:prstGeom>
              <a:solidFill>
                <a:srgbClr val="FFB64B"/>
              </a:solidFill>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ja-JP" altLang="en-US" sz="2800" dirty="0">
                    <a:solidFill>
                      <a:srgbClr val="000000"/>
                    </a:solidFill>
                  </a:rPr>
                  <a:t>報告</a:t>
                </a:r>
                <a:endParaRPr lang="en-US" altLang="ja-JP" sz="2800" dirty="0">
                  <a:solidFill>
                    <a:srgbClr val="000000"/>
                  </a:solidFill>
                </a:endParaRPr>
              </a:p>
              <a:p>
                <a:pPr algn="ctr"/>
                <a:r>
                  <a:rPr lang="ja-JP" altLang="en-US" sz="1600" dirty="0">
                    <a:solidFill>
                      <a:srgbClr val="000000"/>
                    </a:solidFill>
                  </a:rPr>
                  <a:t>ヤマト運輸本社・営業所・国交省環境省・筑波大学</a:t>
                </a:r>
                <a:endParaRPr lang="en-US" altLang="ja-JP" sz="1600" dirty="0">
                  <a:solidFill>
                    <a:srgbClr val="000000"/>
                  </a:solidFill>
                </a:endParaRPr>
              </a:p>
            </p:txBody>
          </p:sp>
          <p:cxnSp>
            <p:nvCxnSpPr>
              <p:cNvPr id="140" name="直線矢印コネクタ 139"/>
              <p:cNvCxnSpPr>
                <a:cxnSpLocks/>
              </p:cNvCxnSpPr>
              <p:nvPr/>
            </p:nvCxnSpPr>
            <p:spPr>
              <a:xfrm>
                <a:off x="3964707" y="5638656"/>
                <a:ext cx="1" cy="357991"/>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23" name="直線矢印コネクタ 122"/>
            <p:cNvCxnSpPr>
              <a:cxnSpLocks/>
              <a:stCxn id="138" idx="2"/>
            </p:cNvCxnSpPr>
            <p:nvPr/>
          </p:nvCxnSpPr>
          <p:spPr>
            <a:xfrm>
              <a:off x="3614902" y="4305801"/>
              <a:ext cx="0" cy="417763"/>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26" name="図形グループ 72"/>
            <p:cNvGrpSpPr/>
            <p:nvPr/>
          </p:nvGrpSpPr>
          <p:grpSpPr>
            <a:xfrm>
              <a:off x="442609" y="2369964"/>
              <a:ext cx="2267417" cy="3725106"/>
              <a:chOff x="5107707" y="2243486"/>
              <a:chExt cx="2267417" cy="3725106"/>
            </a:xfrm>
          </p:grpSpPr>
          <p:sp>
            <p:nvSpPr>
              <p:cNvPr id="131" name="下矢印 73"/>
              <p:cNvSpPr/>
              <p:nvPr/>
            </p:nvSpPr>
            <p:spPr>
              <a:xfrm>
                <a:off x="5399229" y="3067446"/>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sp>
            <p:nvSpPr>
              <p:cNvPr id="132" name="角丸四角形 74"/>
              <p:cNvSpPr/>
              <p:nvPr/>
            </p:nvSpPr>
            <p:spPr>
              <a:xfrm>
                <a:off x="5107707" y="2243486"/>
                <a:ext cx="1793874"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000000"/>
                    </a:solidFill>
                  </a:rPr>
                  <a:t>    </a:t>
                </a:r>
                <a:r>
                  <a:rPr lang="ja-JP" altLang="en-US" dirty="0" smtClean="0">
                    <a:solidFill>
                      <a:srgbClr val="000000"/>
                    </a:solidFill>
                  </a:rPr>
                  <a:t>アンケート</a:t>
                </a:r>
                <a:endParaRPr lang="en-US" altLang="ja-JP" dirty="0">
                  <a:solidFill>
                    <a:srgbClr val="000000"/>
                  </a:solidFill>
                </a:endParaRPr>
              </a:p>
              <a:p>
                <a:pPr algn="ctr"/>
                <a:r>
                  <a:rPr lang="ja-JP" altLang="en-US" sz="1200" dirty="0">
                    <a:solidFill>
                      <a:srgbClr val="000000"/>
                    </a:solidFill>
                  </a:rPr>
                  <a:t>筑波大学生</a:t>
                </a:r>
              </a:p>
            </p:txBody>
          </p:sp>
          <p:sp>
            <p:nvSpPr>
              <p:cNvPr id="133" name="角丸四角形 75"/>
              <p:cNvSpPr/>
              <p:nvPr/>
            </p:nvSpPr>
            <p:spPr>
              <a:xfrm>
                <a:off x="5107707" y="3611623"/>
                <a:ext cx="1809749" cy="593724"/>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r"/>
                <a:r>
                  <a:rPr lang="en-US" altLang="ja-JP" dirty="0">
                    <a:solidFill>
                      <a:srgbClr val="000000"/>
                    </a:solidFill>
                  </a:rPr>
                  <a:t>Communication</a:t>
                </a:r>
              </a:p>
              <a:p>
                <a:pPr algn="ctr"/>
                <a:r>
                  <a:rPr lang="en-US" altLang="ja-JP" dirty="0">
                    <a:solidFill>
                      <a:srgbClr val="000000"/>
                    </a:solidFill>
                  </a:rPr>
                  <a:t>Tool</a:t>
                </a:r>
                <a:r>
                  <a:rPr lang="ja-JP" altLang="en-US" dirty="0">
                    <a:solidFill>
                      <a:srgbClr val="000000"/>
                    </a:solidFill>
                  </a:rPr>
                  <a:t>　</a:t>
                </a:r>
                <a:r>
                  <a:rPr lang="ja-JP" altLang="en-US" sz="1200" dirty="0">
                    <a:solidFill>
                      <a:srgbClr val="000000"/>
                    </a:solidFill>
                  </a:rPr>
                  <a:t>作成</a:t>
                </a:r>
                <a:endParaRPr lang="en-US" altLang="ja-JP" sz="1600" dirty="0">
                  <a:solidFill>
                    <a:srgbClr val="000000"/>
                  </a:solidFill>
                </a:endParaRPr>
              </a:p>
            </p:txBody>
          </p:sp>
          <p:sp>
            <p:nvSpPr>
              <p:cNvPr id="134" name="角丸四角形 76"/>
              <p:cNvSpPr/>
              <p:nvPr/>
            </p:nvSpPr>
            <p:spPr>
              <a:xfrm>
                <a:off x="5107707" y="4672265"/>
                <a:ext cx="1809749" cy="761999"/>
              </a:xfrm>
              <a:prstGeom prst="roundRect">
                <a:avLst/>
              </a:prstGeom>
              <a:ln>
                <a:noFill/>
              </a:ln>
              <a:effectLst/>
            </p:spPr>
            <p:style>
              <a:lnRef idx="2">
                <a:schemeClr val="dk1"/>
              </a:lnRef>
              <a:fillRef idx="1">
                <a:schemeClr val="lt1"/>
              </a:fillRef>
              <a:effectRef idx="0">
                <a:schemeClr val="dk1"/>
              </a:effectRef>
              <a:fontRef idx="minor">
                <a:schemeClr val="dk1"/>
              </a:fontRef>
            </p:style>
            <p:txBody>
              <a:bodyPr lIns="0" rIns="0" rtlCol="0" anchor="ctr"/>
              <a:lstStyle/>
              <a:p>
                <a:pPr algn="ctr"/>
                <a:r>
                  <a:rPr lang="en-US" altLang="ja-JP" dirty="0">
                    <a:solidFill>
                      <a:srgbClr val="000000"/>
                    </a:solidFill>
                  </a:rPr>
                  <a:t>    </a:t>
                </a:r>
                <a:r>
                  <a:rPr lang="ja-JP" altLang="en-US" dirty="0" smtClean="0">
                    <a:solidFill>
                      <a:srgbClr val="000000"/>
                    </a:solidFill>
                  </a:rPr>
                  <a:t>実験</a:t>
                </a:r>
                <a:endParaRPr lang="en-US" altLang="ja-JP" dirty="0">
                  <a:solidFill>
                    <a:srgbClr val="000000"/>
                  </a:solidFill>
                </a:endParaRPr>
              </a:p>
              <a:p>
                <a:pPr algn="ctr"/>
                <a:r>
                  <a:rPr lang="ja-JP" altLang="en-US" sz="1200" dirty="0">
                    <a:solidFill>
                      <a:srgbClr val="000000"/>
                    </a:solidFill>
                  </a:rPr>
                  <a:t>筑波大学生</a:t>
                </a:r>
                <a:endParaRPr lang="en-US" altLang="ja-JP" sz="1200" dirty="0">
                  <a:solidFill>
                    <a:srgbClr val="000000"/>
                  </a:solidFill>
                </a:endParaRPr>
              </a:p>
              <a:p>
                <a:pPr algn="ctr"/>
                <a:r>
                  <a:rPr lang="en-US" altLang="ja-JP" sz="1200" dirty="0">
                    <a:solidFill>
                      <a:srgbClr val="000000"/>
                    </a:solidFill>
                  </a:rPr>
                  <a:t>Communication Tool</a:t>
                </a:r>
                <a:r>
                  <a:rPr lang="ja-JP" altLang="en-US" sz="1200" dirty="0">
                    <a:solidFill>
                      <a:srgbClr val="000000"/>
                    </a:solidFill>
                  </a:rPr>
                  <a:t>実験</a:t>
                </a:r>
              </a:p>
            </p:txBody>
          </p:sp>
          <p:sp>
            <p:nvSpPr>
              <p:cNvPr id="135" name="下矢印 77"/>
              <p:cNvSpPr/>
              <p:nvPr/>
            </p:nvSpPr>
            <p:spPr>
              <a:xfrm>
                <a:off x="5399229" y="5495229"/>
                <a:ext cx="1293573" cy="473363"/>
              </a:xfrm>
              <a:prstGeom prst="downArrow">
                <a:avLst>
                  <a:gd name="adj1" fmla="val 85955"/>
                  <a:gd name="adj2" fmla="val 45122"/>
                </a:avLst>
              </a:prstGeom>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000000"/>
                    </a:solidFill>
                  </a:rPr>
                  <a:t>分析</a:t>
                </a:r>
              </a:p>
            </p:txBody>
          </p:sp>
          <p:cxnSp>
            <p:nvCxnSpPr>
              <p:cNvPr id="136" name="直線矢印コネクタ 135"/>
              <p:cNvCxnSpPr>
                <a:cxnSpLocks/>
                <a:endCxn id="139" idx="1"/>
              </p:cNvCxnSpPr>
              <p:nvPr/>
            </p:nvCxnSpPr>
            <p:spPr>
              <a:xfrm>
                <a:off x="6917456" y="5102522"/>
                <a:ext cx="457668" cy="233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27" name="角丸四角形 61"/>
            <p:cNvSpPr/>
            <p:nvPr/>
          </p:nvSpPr>
          <p:spPr>
            <a:xfrm>
              <a:off x="579300" y="1286951"/>
              <a:ext cx="3809999" cy="473091"/>
            </a:xfrm>
            <a:prstGeom prst="roundRect">
              <a:avLst/>
            </a:prstGeom>
            <a:noFill/>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000000"/>
                  </a:solidFill>
                </a:rPr>
                <a:t>既存研究レビュー</a:t>
              </a:r>
            </a:p>
          </p:txBody>
        </p:sp>
        <p:sp>
          <p:nvSpPr>
            <p:cNvPr id="128" name="テキスト ボックス 127"/>
            <p:cNvSpPr txBox="1"/>
            <p:nvPr/>
          </p:nvSpPr>
          <p:spPr>
            <a:xfrm>
              <a:off x="-21594" y="2274876"/>
              <a:ext cx="461665" cy="1015663"/>
            </a:xfrm>
            <a:prstGeom prst="rect">
              <a:avLst/>
            </a:prstGeom>
            <a:noFill/>
          </p:spPr>
          <p:txBody>
            <a:bodyPr vert="eaVert" wrap="none" rtlCol="0">
              <a:spAutoFit/>
            </a:bodyPr>
            <a:lstStyle/>
            <a:p>
              <a:r>
                <a:rPr lang="ja-JP" altLang="en-US" dirty="0">
                  <a:solidFill>
                    <a:srgbClr val="000000"/>
                  </a:solidFill>
                </a:rPr>
                <a:t>実態調査</a:t>
              </a:r>
            </a:p>
          </p:txBody>
        </p:sp>
        <p:sp>
          <p:nvSpPr>
            <p:cNvPr id="129" name="テキスト ボックス 128"/>
            <p:cNvSpPr txBox="1"/>
            <p:nvPr/>
          </p:nvSpPr>
          <p:spPr>
            <a:xfrm>
              <a:off x="-5771" y="3738101"/>
              <a:ext cx="461665" cy="553998"/>
            </a:xfrm>
            <a:prstGeom prst="rect">
              <a:avLst/>
            </a:prstGeom>
            <a:noFill/>
          </p:spPr>
          <p:txBody>
            <a:bodyPr vert="eaVert" wrap="none" rtlCol="0">
              <a:spAutoFit/>
            </a:bodyPr>
            <a:lstStyle/>
            <a:p>
              <a:r>
                <a:rPr lang="ja-JP" altLang="en-US" dirty="0">
                  <a:solidFill>
                    <a:srgbClr val="000000"/>
                  </a:solidFill>
                </a:rPr>
                <a:t>提案</a:t>
              </a:r>
            </a:p>
          </p:txBody>
        </p:sp>
        <p:sp>
          <p:nvSpPr>
            <p:cNvPr id="130" name="テキスト ボックス 129"/>
            <p:cNvSpPr txBox="1"/>
            <p:nvPr/>
          </p:nvSpPr>
          <p:spPr>
            <a:xfrm>
              <a:off x="-11033" y="4915354"/>
              <a:ext cx="461665" cy="553998"/>
            </a:xfrm>
            <a:prstGeom prst="rect">
              <a:avLst/>
            </a:prstGeom>
            <a:noFill/>
          </p:spPr>
          <p:txBody>
            <a:bodyPr vert="eaVert" wrap="none" rtlCol="0">
              <a:spAutoFit/>
            </a:bodyPr>
            <a:lstStyle/>
            <a:p>
              <a:r>
                <a:rPr lang="ja-JP" altLang="en-US" dirty="0">
                  <a:solidFill>
                    <a:srgbClr val="000000"/>
                  </a:solidFill>
                </a:rPr>
                <a:t>評価</a:t>
              </a:r>
            </a:p>
          </p:txBody>
        </p:sp>
      </p:grpSp>
      <p:pic>
        <p:nvPicPr>
          <p:cNvPr id="2" name="図 1"/>
          <p:cNvPicPr>
            <a:picLocks noChangeAspect="1"/>
          </p:cNvPicPr>
          <p:nvPr/>
        </p:nvPicPr>
        <p:blipFill>
          <a:blip r:embed="rId3"/>
          <a:stretch>
            <a:fillRect/>
          </a:stretch>
        </p:blipFill>
        <p:spPr>
          <a:xfrm>
            <a:off x="103761" y="1770651"/>
            <a:ext cx="5023539" cy="499915"/>
          </a:xfrm>
          <a:prstGeom prst="rect">
            <a:avLst/>
          </a:prstGeom>
        </p:spPr>
      </p:pic>
    </p:spTree>
    <p:extLst>
      <p:ext uri="{BB962C8B-B14F-4D97-AF65-F5344CB8AC3E}">
        <p14:creationId xmlns:p14="http://schemas.microsoft.com/office/powerpoint/2010/main" val="1958139604"/>
      </p:ext>
    </p:extLst>
  </p:cSld>
  <p:clrMapOvr>
    <a:masterClrMapping/>
  </p:clrMapOvr>
  <p:transition spd="slow" advTm="89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a:solidFill>
                  <a:prstClr val="white"/>
                </a:solidFill>
              </a:rPr>
              <a:t>背景</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79</a:t>
            </a:fld>
            <a:endParaRPr lang="en-US" altLang="ja-JP"/>
          </a:p>
        </p:txBody>
      </p:sp>
    </p:spTree>
    <p:extLst>
      <p:ext uri="{BB962C8B-B14F-4D97-AF65-F5344CB8AC3E}">
        <p14:creationId xmlns:p14="http://schemas.microsoft.com/office/powerpoint/2010/main" val="2381961707"/>
      </p:ext>
    </p:extLst>
  </p:cSld>
  <p:clrMapOvr>
    <a:masterClrMapping/>
  </p:clrMapOvr>
  <p:transition spd="slow" advTm="558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1794270" y="1306308"/>
            <a:ext cx="5729588" cy="539192"/>
          </a:xfrm>
          <a:ln w="38100">
            <a:solidFill>
              <a:srgbClr val="FF6600"/>
            </a:solidFill>
          </a:ln>
        </p:spPr>
        <p:txBody>
          <a:bodyPr/>
          <a:lstStyle/>
          <a:p>
            <a:pPr marL="0" indent="0">
              <a:buNone/>
            </a:pPr>
            <a:r>
              <a:rPr lang="ja-JP" altLang="en-US" dirty="0"/>
              <a:t>筑波大学のまわりの再配達問題</a:t>
            </a:r>
            <a:endParaRPr lang="en-US" altLang="ja-JP" dirty="0"/>
          </a:p>
        </p:txBody>
      </p:sp>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57200" y="0"/>
            <a:ext cx="8229600" cy="1143000"/>
          </a:xfrm>
        </p:spPr>
        <p:txBody>
          <a:bodyPr/>
          <a:lstStyle/>
          <a:p>
            <a:pPr eaLnBrk="1" hangingPunct="1"/>
            <a:r>
              <a:rPr lang="ja-JP" altLang="en-US" dirty="0">
                <a:solidFill>
                  <a:schemeClr val="bg1"/>
                </a:solidFill>
              </a:rPr>
              <a:t>目的</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156176" y="618807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8</a:t>
            </a:fld>
            <a:endParaRPr lang="en-US" altLang="ja-JP"/>
          </a:p>
        </p:txBody>
      </p:sp>
      <p:sp>
        <p:nvSpPr>
          <p:cNvPr id="6" name="矢印: 下 5"/>
          <p:cNvSpPr/>
          <p:nvPr/>
        </p:nvSpPr>
        <p:spPr>
          <a:xfrm>
            <a:off x="4026156" y="3343580"/>
            <a:ext cx="806581" cy="4330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prstClr val="white"/>
              </a:solidFill>
            </a:endParaRPr>
          </a:p>
        </p:txBody>
      </p:sp>
      <p:pic>
        <p:nvPicPr>
          <p:cNvPr id="5" name="グラフィックス 4" descr="握手"/>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008933" y="4731403"/>
            <a:ext cx="1440000" cy="1440000"/>
          </a:xfrm>
          <a:prstGeom prst="rect">
            <a:avLst/>
          </a:prstGeom>
        </p:spPr>
      </p:pic>
      <p:sp>
        <p:nvSpPr>
          <p:cNvPr id="7" name="テキスト ボックス 6"/>
          <p:cNvSpPr txBox="1"/>
          <p:nvPr/>
        </p:nvSpPr>
        <p:spPr>
          <a:xfrm>
            <a:off x="1376169" y="4650873"/>
            <a:ext cx="877163" cy="646331"/>
          </a:xfrm>
          <a:prstGeom prst="rect">
            <a:avLst/>
          </a:prstGeom>
          <a:noFill/>
        </p:spPr>
        <p:txBody>
          <a:bodyPr wrap="none" rtlCol="0">
            <a:spAutoFit/>
          </a:bodyPr>
          <a:lstStyle/>
          <a:p>
            <a:pPr algn="ctr"/>
            <a:r>
              <a:rPr lang="ja-JP" altLang="en-US" b="1" dirty="0">
                <a:solidFill>
                  <a:prstClr val="black"/>
                </a:solidFill>
              </a:rPr>
              <a:t>消費者</a:t>
            </a:r>
            <a:endParaRPr lang="en-US" altLang="ja-JP" b="1" dirty="0">
              <a:solidFill>
                <a:prstClr val="black"/>
              </a:solidFill>
            </a:endParaRPr>
          </a:p>
          <a:p>
            <a:pPr algn="ctr"/>
            <a:r>
              <a:rPr lang="ja-JP" altLang="en-US" b="1" dirty="0">
                <a:solidFill>
                  <a:prstClr val="black"/>
                </a:solidFill>
              </a:rPr>
              <a:t>（学生）</a:t>
            </a:r>
          </a:p>
        </p:txBody>
      </p:sp>
      <p:sp>
        <p:nvSpPr>
          <p:cNvPr id="8" name="テキスト ボックス 7"/>
          <p:cNvSpPr txBox="1"/>
          <p:nvPr/>
        </p:nvSpPr>
        <p:spPr>
          <a:xfrm>
            <a:off x="3299088" y="4650873"/>
            <a:ext cx="646331" cy="646331"/>
          </a:xfrm>
          <a:prstGeom prst="rect">
            <a:avLst/>
          </a:prstGeom>
          <a:noFill/>
        </p:spPr>
        <p:txBody>
          <a:bodyPr wrap="none" rtlCol="0">
            <a:spAutoFit/>
          </a:bodyPr>
          <a:lstStyle/>
          <a:p>
            <a:r>
              <a:rPr lang="ja-JP" altLang="en-US" b="1" dirty="0">
                <a:solidFill>
                  <a:prstClr val="black"/>
                </a:solidFill>
              </a:rPr>
              <a:t>宅配</a:t>
            </a:r>
            <a:endParaRPr lang="en-US" altLang="ja-JP" b="1" dirty="0">
              <a:solidFill>
                <a:prstClr val="black"/>
              </a:solidFill>
            </a:endParaRPr>
          </a:p>
          <a:p>
            <a:r>
              <a:rPr lang="ja-JP" altLang="en-US" b="1" dirty="0">
                <a:solidFill>
                  <a:prstClr val="black"/>
                </a:solidFill>
              </a:rPr>
              <a:t>業者</a:t>
            </a:r>
          </a:p>
        </p:txBody>
      </p:sp>
      <p:sp>
        <p:nvSpPr>
          <p:cNvPr id="9" name="テキスト ボックス 8"/>
          <p:cNvSpPr txBox="1"/>
          <p:nvPr/>
        </p:nvSpPr>
        <p:spPr>
          <a:xfrm>
            <a:off x="1902423" y="4192946"/>
            <a:ext cx="1653017" cy="461665"/>
          </a:xfrm>
          <a:prstGeom prst="rect">
            <a:avLst/>
          </a:prstGeom>
          <a:noFill/>
        </p:spPr>
        <p:txBody>
          <a:bodyPr wrap="none" rtlCol="0">
            <a:spAutoFit/>
          </a:bodyPr>
          <a:lstStyle/>
          <a:p>
            <a:r>
              <a:rPr lang="en-US" altLang="ja-JP" sz="2400" b="1" dirty="0">
                <a:solidFill>
                  <a:srgbClr val="FF6600"/>
                </a:solidFill>
              </a:rPr>
              <a:t>WIN - WIN</a:t>
            </a:r>
            <a:endParaRPr lang="ja-JP" altLang="en-US" sz="2400" b="1" dirty="0">
              <a:solidFill>
                <a:srgbClr val="FF6600"/>
              </a:solidFill>
            </a:endParaRPr>
          </a:p>
        </p:txBody>
      </p:sp>
      <p:sp>
        <p:nvSpPr>
          <p:cNvPr id="10" name="円: 塗りつぶしなし 9"/>
          <p:cNvSpPr/>
          <p:nvPr/>
        </p:nvSpPr>
        <p:spPr>
          <a:xfrm>
            <a:off x="1127089" y="3894038"/>
            <a:ext cx="3203687" cy="2160000"/>
          </a:xfrm>
          <a:prstGeom prst="donut">
            <a:avLst>
              <a:gd name="adj" fmla="val 2908"/>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1" name="テキスト ボックス 10"/>
          <p:cNvSpPr txBox="1"/>
          <p:nvPr/>
        </p:nvSpPr>
        <p:spPr>
          <a:xfrm>
            <a:off x="2123637" y="6183612"/>
            <a:ext cx="1422184" cy="461665"/>
          </a:xfrm>
          <a:prstGeom prst="rect">
            <a:avLst/>
          </a:prstGeom>
          <a:solidFill>
            <a:schemeClr val="bg1">
              <a:lumMod val="95000"/>
            </a:schemeClr>
          </a:solidFill>
        </p:spPr>
        <p:txBody>
          <a:bodyPr wrap="none" rtlCol="0">
            <a:spAutoFit/>
          </a:bodyPr>
          <a:lstStyle/>
          <a:p>
            <a:r>
              <a:rPr lang="ja-JP" altLang="en-US" sz="2400" b="1" dirty="0">
                <a:solidFill>
                  <a:prstClr val="black"/>
                </a:solidFill>
              </a:rPr>
              <a:t>効用増加</a:t>
            </a:r>
          </a:p>
        </p:txBody>
      </p:sp>
      <p:pic>
        <p:nvPicPr>
          <p:cNvPr id="13" name="グラフィックス 12" descr="トラック"/>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095446" y="4292267"/>
            <a:ext cx="914400" cy="914400"/>
          </a:xfrm>
          <a:prstGeom prst="rect">
            <a:avLst/>
          </a:prstGeom>
        </p:spPr>
      </p:pic>
      <p:sp>
        <p:nvSpPr>
          <p:cNvPr id="14" name="雲 13"/>
          <p:cNvSpPr/>
          <p:nvPr/>
        </p:nvSpPr>
        <p:spPr>
          <a:xfrm>
            <a:off x="5376532" y="4479466"/>
            <a:ext cx="661278" cy="569533"/>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prstClr val="white"/>
              </a:solidFill>
            </a:endParaRPr>
          </a:p>
        </p:txBody>
      </p:sp>
      <p:sp>
        <p:nvSpPr>
          <p:cNvPr id="15" name="二等辺三角形 14"/>
          <p:cNvSpPr/>
          <p:nvPr/>
        </p:nvSpPr>
        <p:spPr>
          <a:xfrm rot="6053381">
            <a:off x="5832000" y="4731403"/>
            <a:ext cx="180000" cy="31759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prstClr val="white"/>
              </a:solidFill>
            </a:endParaRPr>
          </a:p>
        </p:txBody>
      </p:sp>
      <p:pic>
        <p:nvPicPr>
          <p:cNvPr id="17" name="グラフィックス 16" descr="走る"/>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749673" y="4787256"/>
            <a:ext cx="914400" cy="914400"/>
          </a:xfrm>
          <a:prstGeom prst="rect">
            <a:avLst/>
          </a:prstGeom>
        </p:spPr>
      </p:pic>
      <p:grpSp>
        <p:nvGrpSpPr>
          <p:cNvPr id="20" name="グループ化 19"/>
          <p:cNvGrpSpPr/>
          <p:nvPr/>
        </p:nvGrpSpPr>
        <p:grpSpPr>
          <a:xfrm rot="394967">
            <a:off x="7629418" y="4740617"/>
            <a:ext cx="532005" cy="215119"/>
            <a:chOff x="6306787" y="1540960"/>
            <a:chExt cx="829216" cy="379792"/>
          </a:xfrm>
        </p:grpSpPr>
        <p:sp>
          <p:nvSpPr>
            <p:cNvPr id="18" name="二等辺三角形 17"/>
            <p:cNvSpPr/>
            <p:nvPr/>
          </p:nvSpPr>
          <p:spPr>
            <a:xfrm rot="14913196">
              <a:off x="6514716" y="1479130"/>
              <a:ext cx="233693" cy="64955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prstClr val="white"/>
                </a:solidFill>
              </a:endParaRPr>
            </a:p>
          </p:txBody>
        </p:sp>
        <p:sp>
          <p:nvSpPr>
            <p:cNvPr id="19" name="弦 18"/>
            <p:cNvSpPr/>
            <p:nvPr/>
          </p:nvSpPr>
          <p:spPr>
            <a:xfrm rot="10603693">
              <a:off x="6817147" y="1540960"/>
              <a:ext cx="318856" cy="254047"/>
            </a:xfrm>
            <a:prstGeom prst="chor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prstClr val="white"/>
                </a:solidFill>
              </a:endParaRPr>
            </a:p>
          </p:txBody>
        </p:sp>
      </p:grpSp>
      <p:pic>
        <p:nvPicPr>
          <p:cNvPr id="21" name="図 20"/>
          <p:cNvPicPr>
            <a:picLocks noChangeAspect="1"/>
          </p:cNvPicPr>
          <p:nvPr/>
        </p:nvPicPr>
        <p:blipFill>
          <a:blip r:embed="rId9"/>
          <a:stretch>
            <a:fillRect/>
          </a:stretch>
        </p:blipFill>
        <p:spPr>
          <a:xfrm rot="19951830">
            <a:off x="7563819" y="4684060"/>
            <a:ext cx="246910" cy="121931"/>
          </a:xfrm>
          <a:prstGeom prst="rect">
            <a:avLst/>
          </a:prstGeom>
        </p:spPr>
      </p:pic>
      <p:sp>
        <p:nvSpPr>
          <p:cNvPr id="22" name="乗算記号 21"/>
          <p:cNvSpPr/>
          <p:nvPr/>
        </p:nvSpPr>
        <p:spPr>
          <a:xfrm>
            <a:off x="4314596" y="3434067"/>
            <a:ext cx="4870153" cy="2956614"/>
          </a:xfrm>
          <a:prstGeom prst="mathMultiply">
            <a:avLst>
              <a:gd name="adj1" fmla="val 4062"/>
            </a:avLst>
          </a:prstGeom>
          <a:solidFill>
            <a:srgbClr val="00999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prstClr val="white"/>
              </a:solidFill>
            </a:endParaRPr>
          </a:p>
        </p:txBody>
      </p:sp>
      <p:sp>
        <p:nvSpPr>
          <p:cNvPr id="23" name="テキスト ボックス 22"/>
          <p:cNvSpPr txBox="1"/>
          <p:nvPr/>
        </p:nvSpPr>
        <p:spPr>
          <a:xfrm>
            <a:off x="5590540" y="6056518"/>
            <a:ext cx="2318263" cy="461665"/>
          </a:xfrm>
          <a:prstGeom prst="rect">
            <a:avLst/>
          </a:prstGeom>
          <a:solidFill>
            <a:schemeClr val="bg1">
              <a:lumMod val="95000"/>
            </a:schemeClr>
          </a:solidFill>
        </p:spPr>
        <p:txBody>
          <a:bodyPr wrap="none" rtlCol="0">
            <a:spAutoFit/>
          </a:bodyPr>
          <a:lstStyle/>
          <a:p>
            <a:r>
              <a:rPr lang="ja-JP" altLang="en-US" sz="2400" b="1" dirty="0">
                <a:solidFill>
                  <a:prstClr val="black"/>
                </a:solidFill>
              </a:rPr>
              <a:t>社会的ムダ削減</a:t>
            </a:r>
          </a:p>
        </p:txBody>
      </p:sp>
      <p:sp>
        <p:nvSpPr>
          <p:cNvPr id="2" name="テキスト ボックス 1"/>
          <p:cNvSpPr txBox="1"/>
          <p:nvPr/>
        </p:nvSpPr>
        <p:spPr>
          <a:xfrm>
            <a:off x="2008933" y="2252498"/>
            <a:ext cx="2031325" cy="646331"/>
          </a:xfrm>
          <a:prstGeom prst="rect">
            <a:avLst/>
          </a:prstGeom>
          <a:solidFill>
            <a:srgbClr val="D9D9D9"/>
          </a:solidFill>
        </p:spPr>
        <p:txBody>
          <a:bodyPr wrap="none" rtlCol="0">
            <a:spAutoFit/>
          </a:bodyPr>
          <a:lstStyle/>
          <a:p>
            <a:r>
              <a:rPr lang="ja-JP" altLang="en-US" sz="3600" dirty="0">
                <a:solidFill>
                  <a:prstClr val="black"/>
                </a:solidFill>
              </a:rPr>
              <a:t>現状把握</a:t>
            </a:r>
          </a:p>
        </p:txBody>
      </p:sp>
      <p:sp>
        <p:nvSpPr>
          <p:cNvPr id="3" name="テキスト ボックス 2"/>
          <p:cNvSpPr txBox="1"/>
          <p:nvPr/>
        </p:nvSpPr>
        <p:spPr>
          <a:xfrm>
            <a:off x="4832737" y="2037055"/>
            <a:ext cx="2646878" cy="1077218"/>
          </a:xfrm>
          <a:prstGeom prst="rect">
            <a:avLst/>
          </a:prstGeom>
          <a:solidFill>
            <a:srgbClr val="D9D9D9"/>
          </a:solidFill>
        </p:spPr>
        <p:txBody>
          <a:bodyPr wrap="none" rtlCol="0">
            <a:spAutoFit/>
          </a:bodyPr>
          <a:lstStyle/>
          <a:p>
            <a:r>
              <a:rPr lang="ja-JP" altLang="en-US" sz="3200" dirty="0">
                <a:solidFill>
                  <a:prstClr val="black"/>
                </a:solidFill>
              </a:rPr>
              <a:t>解決策の提案</a:t>
            </a:r>
            <a:endParaRPr lang="en-US" altLang="ja-JP" sz="3200" dirty="0">
              <a:solidFill>
                <a:prstClr val="black"/>
              </a:solidFill>
            </a:endParaRPr>
          </a:p>
          <a:p>
            <a:r>
              <a:rPr lang="ja-JP" altLang="en-US" sz="3200" dirty="0">
                <a:solidFill>
                  <a:prstClr val="black"/>
                </a:solidFill>
              </a:rPr>
              <a:t>効果の検証</a:t>
            </a:r>
          </a:p>
        </p:txBody>
      </p:sp>
    </p:spTree>
    <p:extLst>
      <p:ext uri="{BB962C8B-B14F-4D97-AF65-F5344CB8AC3E}">
        <p14:creationId xmlns:p14="http://schemas.microsoft.com/office/powerpoint/2010/main" val="360584876"/>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animBg="1"/>
      <p:bldP spid="7" grpId="0"/>
      <p:bldP spid="8" grpId="0"/>
      <p:bldP spid="9" grpId="0"/>
      <p:bldP spid="10" grpId="0" animBg="1"/>
      <p:bldP spid="11" grpId="0" animBg="1"/>
      <p:bldP spid="14" grpId="0" animBg="1"/>
      <p:bldP spid="15" grpId="0" animBg="1"/>
      <p:bldP spid="22" grpId="0" animBg="1"/>
      <p:bldP spid="23" grpId="0" animBg="1"/>
      <p:bldP spid="2"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68313" y="0"/>
            <a:ext cx="8229600" cy="1143000"/>
          </a:xfrm>
        </p:spPr>
        <p:txBody>
          <a:bodyPr/>
          <a:lstStyle/>
          <a:p>
            <a:pPr eaLnBrk="1" hangingPunct="1"/>
            <a:r>
              <a:rPr lang="ja-JP" altLang="en-US" dirty="0">
                <a:solidFill>
                  <a:schemeClr val="bg1"/>
                </a:solidFill>
              </a:rPr>
              <a:t>背景</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80</a:t>
            </a:fld>
            <a:endParaRPr lang="en-US" altLang="ja-JP"/>
          </a:p>
        </p:txBody>
      </p:sp>
      <p:grpSp>
        <p:nvGrpSpPr>
          <p:cNvPr id="6" name="グループ化 5"/>
          <p:cNvGrpSpPr/>
          <p:nvPr/>
        </p:nvGrpSpPr>
        <p:grpSpPr>
          <a:xfrm>
            <a:off x="2235427" y="2120875"/>
            <a:ext cx="4695371" cy="4732475"/>
            <a:chOff x="2412000" y="2042725"/>
            <a:chExt cx="4695371" cy="4732475"/>
          </a:xfrm>
        </p:grpSpPr>
        <p:pic>
          <p:nvPicPr>
            <p:cNvPr id="10" name="図 9" descr="home:shakoug:s1511268:Desktop:スクリーンショット 2017-05-12 16.44.20.png"/>
            <p:cNvPicPr/>
            <p:nvPr/>
          </p:nvPicPr>
          <p:blipFill rotWithShape="1">
            <a:blip r:embed="rId3">
              <a:extLst>
                <a:ext uri="{28A0092B-C50C-407E-A947-70E740481C1C}">
                  <a14:useLocalDpi xmlns:a14="http://schemas.microsoft.com/office/drawing/2010/main" val="0"/>
                </a:ext>
              </a:extLst>
            </a:blip>
            <a:srcRect t="13242"/>
            <a:stretch/>
          </p:blipFill>
          <p:spPr bwMode="auto">
            <a:xfrm>
              <a:off x="2412000" y="2042725"/>
              <a:ext cx="4695371" cy="4732475"/>
            </a:xfrm>
            <a:prstGeom prst="rect">
              <a:avLst/>
            </a:prstGeom>
            <a:noFill/>
            <a:ln>
              <a:noFill/>
            </a:ln>
            <a:extLst>
              <a:ext uri="{53640926-AAD7-44D8-BBD7-CCE9431645EC}">
                <a14:shadowObscured xmlns:a14="http://schemas.microsoft.com/office/drawing/2010/main"/>
              </a:ext>
            </a:extLst>
          </p:spPr>
        </p:pic>
        <p:cxnSp>
          <p:nvCxnSpPr>
            <p:cNvPr id="3" name="直線コネクタ 2"/>
            <p:cNvCxnSpPr/>
            <p:nvPr/>
          </p:nvCxnSpPr>
          <p:spPr>
            <a:xfrm>
              <a:off x="2412000" y="2042725"/>
              <a:ext cx="4695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テキスト ボックス 13"/>
          <p:cNvSpPr txBox="1"/>
          <p:nvPr/>
        </p:nvSpPr>
        <p:spPr>
          <a:xfrm>
            <a:off x="2699941" y="1182300"/>
            <a:ext cx="3766344" cy="584775"/>
          </a:xfrm>
          <a:prstGeom prst="rect">
            <a:avLst/>
          </a:prstGeom>
          <a:solidFill>
            <a:srgbClr val="D9D9D9"/>
          </a:solidFill>
        </p:spPr>
        <p:txBody>
          <a:bodyPr wrap="square" rtlCol="0">
            <a:spAutoFit/>
          </a:bodyPr>
          <a:lstStyle/>
          <a:p>
            <a:pPr algn="ctr"/>
            <a:r>
              <a:rPr lang="en-US" altLang="ja-JP" sz="3200" dirty="0"/>
              <a:t>EC</a:t>
            </a:r>
            <a:r>
              <a:rPr lang="ja-JP" altLang="en-US" sz="3200" dirty="0"/>
              <a:t>市場規模の推移</a:t>
            </a:r>
            <a:endParaRPr kumimoji="1" lang="ja-JP" altLang="en-US" sz="3200" dirty="0"/>
          </a:p>
        </p:txBody>
      </p:sp>
    </p:spTree>
    <p:extLst>
      <p:ext uri="{BB962C8B-B14F-4D97-AF65-F5344CB8AC3E}">
        <p14:creationId xmlns:p14="http://schemas.microsoft.com/office/powerpoint/2010/main" val="1240790686"/>
      </p:ext>
    </p:extLst>
  </p:cSld>
  <p:clrMapOvr>
    <a:masterClrMapping/>
  </p:clrMapOvr>
  <p:transition spd="slow" advTm="10314"/>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68313" y="0"/>
            <a:ext cx="8229600" cy="1143000"/>
          </a:xfrm>
        </p:spPr>
        <p:txBody>
          <a:bodyPr/>
          <a:lstStyle/>
          <a:p>
            <a:pPr eaLnBrk="1" hangingPunct="1"/>
            <a:r>
              <a:rPr lang="ja-JP" altLang="en-US" dirty="0">
                <a:solidFill>
                  <a:schemeClr val="bg1"/>
                </a:solidFill>
              </a:rPr>
              <a:t>背景</a:t>
            </a:r>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81</a:t>
            </a:fld>
            <a:endParaRPr lang="en-US" altLang="ja-JP"/>
          </a:p>
        </p:txBody>
      </p:sp>
      <p:sp>
        <p:nvSpPr>
          <p:cNvPr id="3" name="テキスト ボックス 2"/>
          <p:cNvSpPr txBox="1"/>
          <p:nvPr/>
        </p:nvSpPr>
        <p:spPr>
          <a:xfrm>
            <a:off x="5621130" y="6721475"/>
            <a:ext cx="184666" cy="369332"/>
          </a:xfrm>
          <a:prstGeom prst="rect">
            <a:avLst/>
          </a:prstGeom>
          <a:noFill/>
        </p:spPr>
        <p:txBody>
          <a:bodyPr wrap="none" rtlCol="0">
            <a:spAutoFit/>
          </a:bodyPr>
          <a:lstStyle/>
          <a:p>
            <a:endParaRPr kumimoji="1" lang="ja-JP" altLang="en-US" dirty="0"/>
          </a:p>
        </p:txBody>
      </p:sp>
      <p:pic>
        <p:nvPicPr>
          <p:cNvPr id="10" name="図 9" descr="home:shakoug:s1511268:Desktop:スクリーンショット 2017-05-12 16.48.04.png"/>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15135"/>
            <a:ext cx="8046122" cy="4493565"/>
          </a:xfrm>
          <a:prstGeom prst="rect">
            <a:avLst/>
          </a:prstGeom>
          <a:noFill/>
          <a:ln>
            <a:noFill/>
          </a:ln>
        </p:spPr>
      </p:pic>
    </p:spTree>
    <p:extLst>
      <p:ext uri="{BB962C8B-B14F-4D97-AF65-F5344CB8AC3E}">
        <p14:creationId xmlns:p14="http://schemas.microsoft.com/office/powerpoint/2010/main" val="2961484935"/>
      </p:ext>
    </p:extLst>
  </p:cSld>
  <p:clrMapOvr>
    <a:masterClrMapping/>
  </p:clrMapOvr>
  <p:transition spd="slow" advTm="10314"/>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A58D8B42-224C-41D3-9EDD-4C3F89F38B61}" type="slidenum">
              <a:rPr lang="ja-JP" altLang="en-US" smtClean="0"/>
              <a:pPr>
                <a:defRPr/>
              </a:pPr>
              <a:t>82</a:t>
            </a:fld>
            <a:endParaRPr lang="ja-JP" altLang="en-US"/>
          </a:p>
        </p:txBody>
      </p:sp>
      <p:sp>
        <p:nvSpPr>
          <p:cNvPr id="4" name="テキスト ボックス 3"/>
          <p:cNvSpPr txBox="1"/>
          <p:nvPr/>
        </p:nvSpPr>
        <p:spPr>
          <a:xfrm>
            <a:off x="479917" y="2447146"/>
            <a:ext cx="902811" cy="523220"/>
          </a:xfrm>
          <a:prstGeom prst="rect">
            <a:avLst/>
          </a:prstGeom>
          <a:solidFill>
            <a:schemeClr val="bg1">
              <a:lumMod val="85000"/>
            </a:schemeClr>
          </a:solidFill>
        </p:spPr>
        <p:txBody>
          <a:bodyPr wrap="none" rtlCol="0">
            <a:spAutoFit/>
          </a:bodyPr>
          <a:lstStyle/>
          <a:p>
            <a:r>
              <a:rPr kumimoji="1" lang="ja-JP" altLang="en-US" sz="2800" dirty="0"/>
              <a:t>現状</a:t>
            </a:r>
          </a:p>
        </p:txBody>
      </p:sp>
      <p:sp>
        <p:nvSpPr>
          <p:cNvPr id="5" name="テキスト ボックス 4"/>
          <p:cNvSpPr txBox="1"/>
          <p:nvPr/>
        </p:nvSpPr>
        <p:spPr>
          <a:xfrm>
            <a:off x="4939654" y="3167146"/>
            <a:ext cx="2531944" cy="584776"/>
          </a:xfrm>
          <a:prstGeom prst="rect">
            <a:avLst/>
          </a:prstGeom>
          <a:noFill/>
        </p:spPr>
        <p:txBody>
          <a:bodyPr wrap="none" rtlCol="0">
            <a:spAutoFit/>
          </a:bodyPr>
          <a:lstStyle/>
          <a:p>
            <a:r>
              <a:rPr kumimoji="1" lang="en-US" altLang="ja-JP" sz="3200" b="1" dirty="0">
                <a:solidFill>
                  <a:srgbClr val="FF9900"/>
                </a:solidFill>
              </a:rPr>
              <a:t>18</a:t>
            </a:r>
            <a:r>
              <a:rPr lang="ja-JP" altLang="en-US" sz="3200" b="1" dirty="0">
                <a:solidFill>
                  <a:srgbClr val="FF9900"/>
                </a:solidFill>
              </a:rPr>
              <a:t>億</a:t>
            </a:r>
            <a:r>
              <a:rPr lang="en-US" altLang="ja-JP" sz="3200" b="1" dirty="0">
                <a:solidFill>
                  <a:srgbClr val="FF9900"/>
                </a:solidFill>
              </a:rPr>
              <a:t>6756</a:t>
            </a:r>
            <a:r>
              <a:rPr lang="ja-JP" altLang="en-US" sz="3200" b="1" dirty="0">
                <a:solidFill>
                  <a:srgbClr val="FF9900"/>
                </a:solidFill>
              </a:rPr>
              <a:t>万個</a:t>
            </a:r>
            <a:endParaRPr kumimoji="1" lang="ja-JP" altLang="en-US" sz="3200" b="1" dirty="0">
              <a:solidFill>
                <a:srgbClr val="FF9900"/>
              </a:solidFill>
            </a:endParaRPr>
          </a:p>
        </p:txBody>
      </p:sp>
      <p:sp>
        <p:nvSpPr>
          <p:cNvPr id="6" name="テキスト ボックス 5"/>
          <p:cNvSpPr txBox="1"/>
          <p:nvPr/>
        </p:nvSpPr>
        <p:spPr>
          <a:xfrm>
            <a:off x="2639917" y="3167146"/>
            <a:ext cx="929010" cy="369332"/>
          </a:xfrm>
          <a:prstGeom prst="rect">
            <a:avLst/>
          </a:prstGeom>
          <a:noFill/>
        </p:spPr>
        <p:txBody>
          <a:bodyPr wrap="none" rtlCol="0">
            <a:spAutoFit/>
          </a:bodyPr>
          <a:lstStyle/>
          <a:p>
            <a:r>
              <a:rPr kumimoji="1" lang="en-US" altLang="ja-JP" dirty="0"/>
              <a:t>2015</a:t>
            </a:r>
            <a:r>
              <a:rPr lang="ja-JP" altLang="en-US" dirty="0"/>
              <a:t>年</a:t>
            </a:r>
            <a:endParaRPr kumimoji="1" lang="en-US" altLang="ja-JP" dirty="0"/>
          </a:p>
        </p:txBody>
      </p:sp>
      <p:sp>
        <p:nvSpPr>
          <p:cNvPr id="7" name="テキスト ボックス 6"/>
          <p:cNvSpPr txBox="1"/>
          <p:nvPr/>
        </p:nvSpPr>
        <p:spPr>
          <a:xfrm>
            <a:off x="479917" y="3167146"/>
            <a:ext cx="2014494" cy="461665"/>
          </a:xfrm>
          <a:prstGeom prst="rect">
            <a:avLst/>
          </a:prstGeom>
          <a:noFill/>
        </p:spPr>
        <p:txBody>
          <a:bodyPr wrap="none" rtlCol="0">
            <a:spAutoFit/>
          </a:bodyPr>
          <a:lstStyle/>
          <a:p>
            <a:r>
              <a:rPr lang="ja-JP" altLang="en-US" sz="2400" dirty="0"/>
              <a:t>取扱い荷物量</a:t>
            </a:r>
            <a:endParaRPr kumimoji="1" lang="ja-JP" altLang="en-US" sz="2400" dirty="0"/>
          </a:p>
        </p:txBody>
      </p:sp>
      <p:sp>
        <p:nvSpPr>
          <p:cNvPr id="8" name="テキスト ボックス 7"/>
          <p:cNvSpPr txBox="1"/>
          <p:nvPr/>
        </p:nvSpPr>
        <p:spPr>
          <a:xfrm>
            <a:off x="479917" y="3887146"/>
            <a:ext cx="2014494" cy="461665"/>
          </a:xfrm>
          <a:prstGeom prst="rect">
            <a:avLst/>
          </a:prstGeom>
          <a:noFill/>
        </p:spPr>
        <p:txBody>
          <a:bodyPr wrap="none" rtlCol="0">
            <a:spAutoFit/>
          </a:bodyPr>
          <a:lstStyle/>
          <a:p>
            <a:r>
              <a:rPr kumimoji="1" lang="ja-JP" altLang="en-US" sz="2400" dirty="0"/>
              <a:t>未払い残業代</a:t>
            </a:r>
          </a:p>
        </p:txBody>
      </p:sp>
      <p:sp>
        <p:nvSpPr>
          <p:cNvPr id="9" name="テキスト ボックス 8"/>
          <p:cNvSpPr txBox="1"/>
          <p:nvPr/>
        </p:nvSpPr>
        <p:spPr>
          <a:xfrm>
            <a:off x="2639917" y="3887146"/>
            <a:ext cx="2100455" cy="584776"/>
          </a:xfrm>
          <a:prstGeom prst="rect">
            <a:avLst/>
          </a:prstGeom>
          <a:noFill/>
        </p:spPr>
        <p:txBody>
          <a:bodyPr wrap="none" rtlCol="0">
            <a:spAutoFit/>
          </a:bodyPr>
          <a:lstStyle/>
          <a:p>
            <a:r>
              <a:rPr lang="ja-JP" altLang="en-US" sz="3200" b="1" dirty="0">
                <a:solidFill>
                  <a:srgbClr val="FF9900"/>
                </a:solidFill>
              </a:rPr>
              <a:t>約</a:t>
            </a:r>
            <a:r>
              <a:rPr lang="en-US" altLang="ja-JP" sz="3200" b="1" dirty="0">
                <a:solidFill>
                  <a:srgbClr val="FF9900"/>
                </a:solidFill>
              </a:rPr>
              <a:t>190</a:t>
            </a:r>
            <a:r>
              <a:rPr lang="ja-JP" altLang="en-US" sz="3200" b="1" dirty="0">
                <a:solidFill>
                  <a:srgbClr val="FF9900"/>
                </a:solidFill>
              </a:rPr>
              <a:t>億円</a:t>
            </a:r>
            <a:endParaRPr kumimoji="1" lang="ja-JP" altLang="en-US" sz="3200" b="1" dirty="0">
              <a:solidFill>
                <a:srgbClr val="FF9900"/>
              </a:solidFill>
            </a:endParaRPr>
          </a:p>
        </p:txBody>
      </p:sp>
      <p:sp>
        <p:nvSpPr>
          <p:cNvPr id="10" name="テキスト ボックス 9"/>
          <p:cNvSpPr txBox="1"/>
          <p:nvPr/>
        </p:nvSpPr>
        <p:spPr>
          <a:xfrm>
            <a:off x="5879917" y="2807146"/>
            <a:ext cx="929010" cy="369332"/>
          </a:xfrm>
          <a:prstGeom prst="rect">
            <a:avLst/>
          </a:prstGeom>
          <a:noFill/>
        </p:spPr>
        <p:txBody>
          <a:bodyPr wrap="none" rtlCol="0">
            <a:spAutoFit/>
          </a:bodyPr>
          <a:lstStyle/>
          <a:p>
            <a:r>
              <a:rPr kumimoji="1" lang="en-US" altLang="ja-JP" dirty="0"/>
              <a:t>2016</a:t>
            </a:r>
            <a:r>
              <a:rPr kumimoji="1" lang="ja-JP" altLang="en-US" dirty="0"/>
              <a:t>年</a:t>
            </a:r>
          </a:p>
        </p:txBody>
      </p:sp>
      <p:sp>
        <p:nvSpPr>
          <p:cNvPr id="11" name="右矢印 10"/>
          <p:cNvSpPr/>
          <p:nvPr/>
        </p:nvSpPr>
        <p:spPr>
          <a:xfrm>
            <a:off x="3599407" y="3024230"/>
            <a:ext cx="1260000" cy="720000"/>
          </a:xfrm>
          <a:prstGeom prst="rightArrow">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a:t>
            </a:r>
            <a:r>
              <a:rPr kumimoji="1" lang="ja-JP" altLang="en-US" dirty="0"/>
              <a:t>７．９％</a:t>
            </a:r>
          </a:p>
        </p:txBody>
      </p:sp>
      <p:sp>
        <p:nvSpPr>
          <p:cNvPr id="12" name="ドーナツ 11"/>
          <p:cNvSpPr/>
          <p:nvPr/>
        </p:nvSpPr>
        <p:spPr>
          <a:xfrm>
            <a:off x="4874077" y="2692043"/>
            <a:ext cx="2880000" cy="1440000"/>
          </a:xfrm>
          <a:prstGeom prst="donut">
            <a:avLst>
              <a:gd name="adj" fmla="val 606"/>
            </a:avLst>
          </a:prstGeom>
          <a:solidFill>
            <a:srgbClr val="FF9900"/>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7841377" y="3254436"/>
            <a:ext cx="1210588" cy="400110"/>
          </a:xfrm>
          <a:prstGeom prst="rect">
            <a:avLst/>
          </a:prstGeom>
          <a:noFill/>
          <a:ln>
            <a:solidFill>
              <a:srgbClr val="FF9900"/>
            </a:solidFill>
          </a:ln>
        </p:spPr>
        <p:txBody>
          <a:bodyPr wrap="none" rtlCol="0">
            <a:spAutoFit/>
          </a:bodyPr>
          <a:lstStyle/>
          <a:p>
            <a:r>
              <a:rPr kumimoji="1" lang="ja-JP" altLang="en-US" sz="2000" b="1" dirty="0"/>
              <a:t>過去最多</a:t>
            </a:r>
          </a:p>
        </p:txBody>
      </p:sp>
      <p:grpSp>
        <p:nvGrpSpPr>
          <p:cNvPr id="14" name="Group 2"/>
          <p:cNvGrpSpPr>
            <a:grpSpLocks/>
          </p:cNvGrpSpPr>
          <p:nvPr/>
        </p:nvGrpSpPr>
        <p:grpSpPr bwMode="auto">
          <a:xfrm>
            <a:off x="0" y="0"/>
            <a:ext cx="9144000" cy="1052513"/>
            <a:chOff x="0" y="0"/>
            <a:chExt cx="5760" cy="663"/>
          </a:xfrm>
        </p:grpSpPr>
        <p:sp>
          <p:nvSpPr>
            <p:cNvPr id="1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eaLnBrk="1" hangingPunct="1"/>
              <a:r>
                <a:rPr lang="ja-JP" altLang="en-US" sz="4400" dirty="0">
                  <a:solidFill>
                    <a:schemeClr val="bg1"/>
                  </a:solidFill>
                  <a:latin typeface="Arial Narrow" panose="020B0606020202030204" pitchFamily="34" charset="0"/>
                </a:rPr>
                <a:t>ヤマトの現状</a:t>
              </a:r>
            </a:p>
          </p:txBody>
        </p:sp>
        <p:sp>
          <p:nvSpPr>
            <p:cNvPr id="1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Tree>
    <p:extLst>
      <p:ext uri="{BB962C8B-B14F-4D97-AF65-F5344CB8AC3E}">
        <p14:creationId xmlns:p14="http://schemas.microsoft.com/office/powerpoint/2010/main" val="79850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8530" name="Group 2"/>
          <p:cNvGrpSpPr>
            <a:grpSpLocks/>
          </p:cNvGrpSpPr>
          <p:nvPr/>
        </p:nvGrpSpPr>
        <p:grpSpPr bwMode="auto">
          <a:xfrm>
            <a:off x="0" y="0"/>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45244"/>
            <a:ext cx="8229600" cy="1143000"/>
          </a:xfrm>
        </p:spPr>
        <p:txBody>
          <a:bodyPr/>
          <a:lstStyle/>
          <a:p>
            <a:pPr eaLnBrk="1" hangingPunct="1"/>
            <a:r>
              <a:rPr lang="ja-JP" altLang="en-US" dirty="0">
                <a:solidFill>
                  <a:schemeClr val="bg1"/>
                </a:solidFill>
              </a:rPr>
              <a:t>再配達による影響</a:t>
            </a:r>
          </a:p>
        </p:txBody>
      </p:sp>
      <p:sp>
        <p:nvSpPr>
          <p:cNvPr id="4" name="コンテンツ プレースホルダー 3"/>
          <p:cNvSpPr>
            <a:spLocks noGrp="1"/>
          </p:cNvSpPr>
          <p:nvPr>
            <p:ph sz="half" idx="1"/>
          </p:nvPr>
        </p:nvSpPr>
        <p:spPr>
          <a:xfrm>
            <a:off x="263197" y="1966533"/>
            <a:ext cx="3660731" cy="670379"/>
          </a:xfrm>
        </p:spPr>
        <p:txBody>
          <a:bodyPr/>
          <a:lstStyle/>
          <a:p>
            <a:pPr marL="0" indent="0">
              <a:buNone/>
            </a:pPr>
            <a:r>
              <a:rPr lang="ja-JP" altLang="en-US" u="sng" dirty="0"/>
              <a:t>排出される二酸化炭素</a:t>
            </a:r>
            <a:endParaRPr kumimoji="1" lang="ja-JP" altLang="en-US" u="sng" dirty="0"/>
          </a:p>
        </p:txBody>
      </p:sp>
      <p:sp>
        <p:nvSpPr>
          <p:cNvPr id="5" name="コンテンツ プレースホルダー 4"/>
          <p:cNvSpPr>
            <a:spLocks noGrp="1"/>
          </p:cNvSpPr>
          <p:nvPr>
            <p:ph sz="half" idx="2"/>
          </p:nvPr>
        </p:nvSpPr>
        <p:spPr>
          <a:xfrm>
            <a:off x="4648200" y="1966533"/>
            <a:ext cx="2660104" cy="670380"/>
          </a:xfrm>
        </p:spPr>
        <p:txBody>
          <a:bodyPr/>
          <a:lstStyle/>
          <a:p>
            <a:pPr marL="0" indent="0">
              <a:buNone/>
            </a:pPr>
            <a:r>
              <a:rPr kumimoji="1" lang="ja-JP" altLang="en-US" u="sng" dirty="0"/>
              <a:t>費やされる時間</a:t>
            </a:r>
            <a:endParaRPr kumimoji="1" lang="en-US" altLang="ja-JP" u="sng" dirty="0"/>
          </a:p>
          <a:p>
            <a:pPr marL="0" indent="0">
              <a:buNone/>
            </a:pPr>
            <a:endParaRPr kumimoji="1" lang="ja-JP" altLang="en-US" dirty="0"/>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83</a:t>
            </a:fld>
            <a:endParaRPr lang="en-US" altLang="ja-JP"/>
          </a:p>
        </p:txBody>
      </p:sp>
      <p:sp>
        <p:nvSpPr>
          <p:cNvPr id="6" name="テキスト ボックス 5"/>
          <p:cNvSpPr txBox="1"/>
          <p:nvPr/>
        </p:nvSpPr>
        <p:spPr>
          <a:xfrm>
            <a:off x="234156" y="1270534"/>
            <a:ext cx="3219151" cy="523220"/>
          </a:xfrm>
          <a:prstGeom prst="rect">
            <a:avLst/>
          </a:prstGeom>
          <a:noFill/>
        </p:spPr>
        <p:txBody>
          <a:bodyPr wrap="none" rtlCol="0">
            <a:spAutoFit/>
          </a:bodyPr>
          <a:lstStyle/>
          <a:p>
            <a:r>
              <a:rPr lang="ja-JP" altLang="en-US" sz="2800" b="1" dirty="0">
                <a:solidFill>
                  <a:srgbClr val="000000"/>
                </a:solidFill>
              </a:rPr>
              <a:t>１年間の再配達で</a:t>
            </a:r>
            <a:r>
              <a:rPr lang="en-US" altLang="ja-JP" sz="2800" b="1" dirty="0">
                <a:solidFill>
                  <a:srgbClr val="000000"/>
                </a:solidFill>
              </a:rPr>
              <a:t>...</a:t>
            </a:r>
            <a:endParaRPr lang="ja-JP" altLang="en-US" sz="2800" b="1" dirty="0">
              <a:solidFill>
                <a:srgbClr val="000000"/>
              </a:solidFill>
            </a:endParaRPr>
          </a:p>
        </p:txBody>
      </p:sp>
      <p:grpSp>
        <p:nvGrpSpPr>
          <p:cNvPr id="2" name="図形グループ 1"/>
          <p:cNvGrpSpPr/>
          <p:nvPr/>
        </p:nvGrpSpPr>
        <p:grpSpPr>
          <a:xfrm>
            <a:off x="234156" y="2727399"/>
            <a:ext cx="4139952" cy="1935078"/>
            <a:chOff x="234156" y="2727399"/>
            <a:chExt cx="4139952" cy="1935078"/>
          </a:xfrm>
        </p:grpSpPr>
        <p:sp>
          <p:nvSpPr>
            <p:cNvPr id="9" name="楕円 8"/>
            <p:cNvSpPr/>
            <p:nvPr/>
          </p:nvSpPr>
          <p:spPr>
            <a:xfrm>
              <a:off x="234156" y="2727399"/>
              <a:ext cx="4139952" cy="1935078"/>
            </a:xfrm>
            <a:prstGeom prst="ellipse">
              <a:avLst/>
            </a:prstGeom>
            <a:solidFill>
              <a:schemeClr val="accent3">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 name="テキスト ボックス 6"/>
            <p:cNvSpPr txBox="1"/>
            <p:nvPr/>
          </p:nvSpPr>
          <p:spPr>
            <a:xfrm>
              <a:off x="612000" y="2889000"/>
              <a:ext cx="3541354" cy="1569660"/>
            </a:xfrm>
            <a:prstGeom prst="rect">
              <a:avLst/>
            </a:prstGeom>
            <a:noFill/>
          </p:spPr>
          <p:txBody>
            <a:bodyPr wrap="none" rtlCol="0">
              <a:spAutoFit/>
            </a:bodyPr>
            <a:lstStyle/>
            <a:p>
              <a:r>
                <a:rPr lang="en-US" altLang="ja-JP" sz="9600" b="1" dirty="0">
                  <a:solidFill>
                    <a:srgbClr val="E1950C"/>
                  </a:solidFill>
                </a:rPr>
                <a:t>42</a:t>
              </a:r>
              <a:r>
                <a:rPr lang="ja-JP" altLang="en-US" sz="9600" b="1" dirty="0">
                  <a:solidFill>
                    <a:srgbClr val="E1950C"/>
                  </a:solidFill>
                </a:rPr>
                <a:t>万</a:t>
              </a:r>
              <a:r>
                <a:rPr lang="en-US" altLang="ja-JP" sz="9600" b="1" dirty="0">
                  <a:solidFill>
                    <a:srgbClr val="E1950C"/>
                  </a:solidFill>
                </a:rPr>
                <a:t>t</a:t>
              </a:r>
              <a:r>
                <a:rPr lang="en-US" altLang="ja-JP" sz="2400" dirty="0">
                  <a:solidFill>
                    <a:srgbClr val="000000"/>
                  </a:solidFill>
                </a:rPr>
                <a:t>[1]</a:t>
              </a:r>
              <a:endParaRPr lang="ja-JP" altLang="en-US" sz="9600" dirty="0">
                <a:solidFill>
                  <a:srgbClr val="000000"/>
                </a:solidFill>
              </a:endParaRPr>
            </a:p>
          </p:txBody>
        </p:sp>
      </p:grpSp>
      <p:grpSp>
        <p:nvGrpSpPr>
          <p:cNvPr id="3" name="図形グループ 2"/>
          <p:cNvGrpSpPr/>
          <p:nvPr/>
        </p:nvGrpSpPr>
        <p:grpSpPr>
          <a:xfrm>
            <a:off x="4565985" y="2648561"/>
            <a:ext cx="4569410" cy="2049698"/>
            <a:chOff x="4565985" y="2648561"/>
            <a:chExt cx="4569410" cy="2049698"/>
          </a:xfrm>
        </p:grpSpPr>
        <p:pic>
          <p:nvPicPr>
            <p:cNvPr id="10" name="図 9"/>
            <p:cNvPicPr>
              <a:picLocks noChangeAspect="1"/>
            </p:cNvPicPr>
            <p:nvPr/>
          </p:nvPicPr>
          <p:blipFill>
            <a:blip r:embed="rId3"/>
            <a:stretch>
              <a:fillRect/>
            </a:stretch>
          </p:blipFill>
          <p:spPr>
            <a:xfrm>
              <a:off x="4565985" y="2648561"/>
              <a:ext cx="4354017" cy="2049698"/>
            </a:xfrm>
            <a:prstGeom prst="rect">
              <a:avLst/>
            </a:prstGeom>
          </p:spPr>
        </p:pic>
        <p:sp>
          <p:nvSpPr>
            <p:cNvPr id="8" name="テキスト ボックス 7"/>
            <p:cNvSpPr txBox="1"/>
            <p:nvPr/>
          </p:nvSpPr>
          <p:spPr>
            <a:xfrm>
              <a:off x="4932000" y="2889000"/>
              <a:ext cx="4203395" cy="1569660"/>
            </a:xfrm>
            <a:prstGeom prst="rect">
              <a:avLst/>
            </a:prstGeom>
            <a:noFill/>
          </p:spPr>
          <p:txBody>
            <a:bodyPr wrap="none" rtlCol="0">
              <a:spAutoFit/>
            </a:bodyPr>
            <a:lstStyle/>
            <a:p>
              <a:r>
                <a:rPr lang="en-US" altLang="ja-JP" sz="9600" b="1" dirty="0">
                  <a:solidFill>
                    <a:srgbClr val="E1950C"/>
                  </a:solidFill>
                </a:rPr>
                <a:t>9</a:t>
              </a:r>
              <a:r>
                <a:rPr lang="ja-JP" altLang="en-US" sz="9600" b="1" dirty="0">
                  <a:solidFill>
                    <a:srgbClr val="E1950C"/>
                  </a:solidFill>
                </a:rPr>
                <a:t>万</a:t>
              </a:r>
              <a:r>
                <a:rPr lang="ja-JP" altLang="en-US" sz="6600" b="1" dirty="0">
                  <a:solidFill>
                    <a:srgbClr val="E1950C"/>
                  </a:solidFill>
                </a:rPr>
                <a:t>人分</a:t>
              </a:r>
              <a:r>
                <a:rPr lang="en-US" altLang="ja-JP" sz="2400" dirty="0">
                  <a:solidFill>
                    <a:srgbClr val="000000"/>
                  </a:solidFill>
                </a:rPr>
                <a:t>[1]</a:t>
              </a:r>
              <a:endParaRPr lang="ja-JP" altLang="en-US" sz="8000" dirty="0">
                <a:solidFill>
                  <a:srgbClr val="000000"/>
                </a:solidFill>
              </a:endParaRPr>
            </a:p>
          </p:txBody>
        </p:sp>
      </p:grpSp>
      <p:sp>
        <p:nvSpPr>
          <p:cNvPr id="11" name="テキスト ボックス 10"/>
          <p:cNvSpPr txBox="1"/>
          <p:nvPr/>
        </p:nvSpPr>
        <p:spPr>
          <a:xfrm>
            <a:off x="635245" y="5529243"/>
            <a:ext cx="3337773" cy="954107"/>
          </a:xfrm>
          <a:prstGeom prst="rect">
            <a:avLst/>
          </a:prstGeom>
          <a:noFill/>
        </p:spPr>
        <p:txBody>
          <a:bodyPr wrap="none" rtlCol="0">
            <a:spAutoFit/>
          </a:bodyPr>
          <a:lstStyle/>
          <a:p>
            <a:pPr algn="ctr"/>
            <a:r>
              <a:rPr lang="ja-JP" altLang="en-US" sz="2800" dirty="0">
                <a:solidFill>
                  <a:srgbClr val="000000"/>
                </a:solidFill>
              </a:rPr>
              <a:t>スギ</a:t>
            </a:r>
            <a:r>
              <a:rPr lang="ja-JP" altLang="en-US" sz="2800" b="1" dirty="0">
                <a:solidFill>
                  <a:srgbClr val="E1950C"/>
                </a:solidFill>
              </a:rPr>
              <a:t>１億</a:t>
            </a:r>
            <a:r>
              <a:rPr lang="en-US" altLang="ja-JP" sz="2800" b="1" dirty="0">
                <a:solidFill>
                  <a:srgbClr val="E1950C"/>
                </a:solidFill>
              </a:rPr>
              <a:t>7400</a:t>
            </a:r>
            <a:r>
              <a:rPr lang="ja-JP" altLang="en-US" sz="2800" b="1" dirty="0">
                <a:solidFill>
                  <a:srgbClr val="E1950C"/>
                </a:solidFill>
              </a:rPr>
              <a:t>万本</a:t>
            </a:r>
            <a:r>
              <a:rPr lang="ja-JP" altLang="en-US" sz="2800" dirty="0">
                <a:solidFill>
                  <a:srgbClr val="000000"/>
                </a:solidFill>
              </a:rPr>
              <a:t>が</a:t>
            </a:r>
            <a:endParaRPr lang="en-US" altLang="ja-JP" sz="2800" dirty="0">
              <a:solidFill>
                <a:srgbClr val="000000"/>
              </a:solidFill>
            </a:endParaRPr>
          </a:p>
          <a:p>
            <a:pPr algn="ctr"/>
            <a:r>
              <a:rPr lang="en-US" altLang="ja-JP" sz="2800" dirty="0">
                <a:solidFill>
                  <a:srgbClr val="000000"/>
                </a:solidFill>
              </a:rPr>
              <a:t>1</a:t>
            </a:r>
            <a:r>
              <a:rPr lang="ja-JP" altLang="en-US" sz="2800" dirty="0">
                <a:solidFill>
                  <a:srgbClr val="000000"/>
                </a:solidFill>
              </a:rPr>
              <a:t>年間に吸収する量</a:t>
            </a:r>
            <a:endParaRPr lang="en-US" altLang="ja-JP" sz="2800" dirty="0">
              <a:solidFill>
                <a:srgbClr val="000000"/>
              </a:solidFill>
            </a:endParaRPr>
          </a:p>
        </p:txBody>
      </p:sp>
      <p:sp>
        <p:nvSpPr>
          <p:cNvPr id="12" name="テキスト ボックス 11"/>
          <p:cNvSpPr txBox="1"/>
          <p:nvPr/>
        </p:nvSpPr>
        <p:spPr>
          <a:xfrm rot="5400000">
            <a:off x="1954516" y="4741917"/>
            <a:ext cx="699230" cy="707886"/>
          </a:xfrm>
          <a:prstGeom prst="rect">
            <a:avLst/>
          </a:prstGeom>
          <a:noFill/>
        </p:spPr>
        <p:txBody>
          <a:bodyPr wrap="none" rtlCol="0">
            <a:spAutoFit/>
          </a:bodyPr>
          <a:lstStyle/>
          <a:p>
            <a:r>
              <a:rPr lang="ja-JP" altLang="en-US" sz="4000" b="1" dirty="0">
                <a:solidFill>
                  <a:srgbClr val="000000"/>
                </a:solidFill>
              </a:rPr>
              <a:t>＝</a:t>
            </a:r>
          </a:p>
        </p:txBody>
      </p:sp>
      <p:grpSp>
        <p:nvGrpSpPr>
          <p:cNvPr id="14" name="図形グループ 13"/>
          <p:cNvGrpSpPr/>
          <p:nvPr/>
        </p:nvGrpSpPr>
        <p:grpSpPr>
          <a:xfrm>
            <a:off x="5054624" y="4783005"/>
            <a:ext cx="3152490" cy="1492475"/>
            <a:chOff x="5011830" y="4968131"/>
            <a:chExt cx="3432660" cy="1753344"/>
          </a:xfrm>
        </p:grpSpPr>
        <p:grpSp>
          <p:nvGrpSpPr>
            <p:cNvPr id="18" name="グループ化 17"/>
            <p:cNvGrpSpPr/>
            <p:nvPr/>
          </p:nvGrpSpPr>
          <p:grpSpPr>
            <a:xfrm>
              <a:off x="5011830" y="4968131"/>
              <a:ext cx="1774816" cy="1753344"/>
              <a:chOff x="5750364" y="4981728"/>
              <a:chExt cx="1774816" cy="1753344"/>
            </a:xfrm>
          </p:grpSpPr>
          <p:pic>
            <p:nvPicPr>
              <p:cNvPr id="15" name="グラフィックス 14" descr="心配そうな顔 (塗りつぶしなし)"/>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460954">
                <a:off x="5750364" y="4981728"/>
                <a:ext cx="1753344" cy="1753344"/>
              </a:xfrm>
              <a:prstGeom prst="rect">
                <a:avLst/>
              </a:prstGeom>
            </p:spPr>
          </p:pic>
          <p:sp>
            <p:nvSpPr>
              <p:cNvPr id="16" name="四角形: 上の 2 つの角を切り取る 15"/>
              <p:cNvSpPr/>
              <p:nvPr/>
            </p:nvSpPr>
            <p:spPr>
              <a:xfrm rot="1809959">
                <a:off x="6471282" y="5042129"/>
                <a:ext cx="1053898" cy="461971"/>
              </a:xfrm>
              <a:prstGeom prst="snip2SameRect">
                <a:avLst>
                  <a:gd name="adj1" fmla="val 43897"/>
                  <a:gd name="adj2"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srgbClr val="FFFFFF"/>
                  </a:solidFill>
                </a:endParaRPr>
              </a:p>
            </p:txBody>
          </p:sp>
          <p:sp>
            <p:nvSpPr>
              <p:cNvPr id="17" name="二等辺三角形 16"/>
              <p:cNvSpPr/>
              <p:nvPr/>
            </p:nvSpPr>
            <p:spPr>
              <a:xfrm rot="16926013">
                <a:off x="6205654" y="4858322"/>
                <a:ext cx="154056" cy="5410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srgbClr val="FFFFFF"/>
                  </a:solidFill>
                </a:endParaRPr>
              </a:p>
            </p:txBody>
          </p:sp>
        </p:grpSp>
        <p:grpSp>
          <p:nvGrpSpPr>
            <p:cNvPr id="25" name="グループ化 24"/>
            <p:cNvGrpSpPr/>
            <p:nvPr/>
          </p:nvGrpSpPr>
          <p:grpSpPr>
            <a:xfrm>
              <a:off x="6955308" y="5143186"/>
              <a:ext cx="1489182" cy="1202070"/>
              <a:chOff x="6955308" y="5143186"/>
              <a:chExt cx="1489182" cy="1202070"/>
            </a:xfrm>
          </p:grpSpPr>
          <p:cxnSp>
            <p:nvCxnSpPr>
              <p:cNvPr id="21" name="直線コネクタ 20"/>
              <p:cNvCxnSpPr>
                <a:cxnSpLocks/>
              </p:cNvCxnSpPr>
              <p:nvPr/>
            </p:nvCxnSpPr>
            <p:spPr>
              <a:xfrm flipV="1">
                <a:off x="6955308" y="5143186"/>
                <a:ext cx="517883" cy="302289"/>
              </a:xfrm>
              <a:prstGeom prst="line">
                <a:avLst/>
              </a:prstGeom>
            </p:spPr>
            <p:style>
              <a:lnRef idx="1">
                <a:schemeClr val="dk1"/>
              </a:lnRef>
              <a:fillRef idx="0">
                <a:schemeClr val="dk1"/>
              </a:fillRef>
              <a:effectRef idx="0">
                <a:schemeClr val="dk1"/>
              </a:effectRef>
              <a:fontRef idx="minor">
                <a:schemeClr val="tx1"/>
              </a:fontRef>
            </p:style>
          </p:cxnSp>
          <p:pic>
            <p:nvPicPr>
              <p:cNvPr id="22" name="図 21"/>
              <p:cNvPicPr>
                <a:picLocks noChangeAspect="1"/>
              </p:cNvPicPr>
              <p:nvPr/>
            </p:nvPicPr>
            <p:blipFill>
              <a:blip r:embed="rId6"/>
              <a:stretch>
                <a:fillRect/>
              </a:stretch>
            </p:blipFill>
            <p:spPr>
              <a:xfrm rot="4606800">
                <a:off x="6850705" y="5940668"/>
                <a:ext cx="519655" cy="289522"/>
              </a:xfrm>
              <a:prstGeom prst="rect">
                <a:avLst/>
              </a:prstGeom>
            </p:spPr>
          </p:pic>
          <p:sp>
            <p:nvSpPr>
              <p:cNvPr id="23" name="テキスト ボックス 22"/>
              <p:cNvSpPr txBox="1"/>
              <p:nvPr/>
            </p:nvSpPr>
            <p:spPr>
              <a:xfrm>
                <a:off x="7028718" y="5482499"/>
                <a:ext cx="1415772" cy="461665"/>
              </a:xfrm>
              <a:prstGeom prst="rect">
                <a:avLst/>
              </a:prstGeom>
              <a:noFill/>
            </p:spPr>
            <p:txBody>
              <a:bodyPr wrap="none" rtlCol="0">
                <a:spAutoFit/>
              </a:bodyPr>
              <a:lstStyle/>
              <a:p>
                <a:r>
                  <a:rPr lang="ja-JP" altLang="en-US" sz="2400" b="1" dirty="0">
                    <a:solidFill>
                      <a:srgbClr val="000000"/>
                    </a:solidFill>
                  </a:rPr>
                  <a:t>残業</a:t>
                </a:r>
                <a:r>
                  <a:rPr lang="en-US" altLang="ja-JP" sz="2400" b="1" dirty="0">
                    <a:solidFill>
                      <a:srgbClr val="000000"/>
                    </a:solidFill>
                  </a:rPr>
                  <a:t>……</a:t>
                </a:r>
                <a:endParaRPr lang="ja-JP" altLang="en-US" sz="2400" b="1" dirty="0">
                  <a:solidFill>
                    <a:srgbClr val="000000"/>
                  </a:solidFill>
                </a:endParaRPr>
              </a:p>
            </p:txBody>
          </p:sp>
        </p:grpSp>
      </p:grpSp>
      <p:sp>
        <p:nvSpPr>
          <p:cNvPr id="13" name="テキスト ボックス 12"/>
          <p:cNvSpPr txBox="1"/>
          <p:nvPr/>
        </p:nvSpPr>
        <p:spPr>
          <a:xfrm>
            <a:off x="4812591" y="6221740"/>
            <a:ext cx="3466013" cy="523220"/>
          </a:xfrm>
          <a:prstGeom prst="rect">
            <a:avLst/>
          </a:prstGeom>
          <a:noFill/>
        </p:spPr>
        <p:txBody>
          <a:bodyPr wrap="none" rtlCol="0">
            <a:spAutoFit/>
          </a:bodyPr>
          <a:lstStyle/>
          <a:p>
            <a:r>
              <a:rPr lang="en-US" altLang="ja-JP" sz="1400" dirty="0">
                <a:solidFill>
                  <a:srgbClr val="000000"/>
                </a:solidFill>
              </a:rPr>
              <a:t>[1]</a:t>
            </a:r>
            <a:r>
              <a:rPr lang="ja-JP" altLang="en-US" sz="1400" dirty="0">
                <a:solidFill>
                  <a:srgbClr val="000000"/>
                </a:solidFill>
              </a:rPr>
              <a:t>国土交通省「宅配の再配達の発生による</a:t>
            </a:r>
            <a:endParaRPr lang="en-US" altLang="ja-JP" sz="1400" dirty="0">
              <a:solidFill>
                <a:srgbClr val="000000"/>
              </a:solidFill>
            </a:endParaRPr>
          </a:p>
          <a:p>
            <a:r>
              <a:rPr lang="ja-JP" altLang="en-US" sz="1400" dirty="0">
                <a:solidFill>
                  <a:srgbClr val="000000"/>
                </a:solidFill>
              </a:rPr>
              <a:t>社会的損失の試算について」</a:t>
            </a:r>
            <a:r>
              <a:rPr lang="en-US" altLang="ja-JP" sz="1400" dirty="0">
                <a:solidFill>
                  <a:srgbClr val="000000"/>
                </a:solidFill>
              </a:rPr>
              <a:t>2017/4/20</a:t>
            </a:r>
            <a:endParaRPr lang="ja-JP" altLang="en-US" sz="1400" dirty="0">
              <a:solidFill>
                <a:srgbClr val="000000"/>
              </a:solidFill>
            </a:endParaRPr>
          </a:p>
        </p:txBody>
      </p:sp>
      <p:pic>
        <p:nvPicPr>
          <p:cNvPr id="2050" name="Picture 2" descr="home:shakoug:s1511268:Desktop:スクリーンショット 2017-05-12 17.15.2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811" y="2005622"/>
            <a:ext cx="8658784" cy="409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738250"/>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再配達の発生の状況</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84</a:t>
            </a:fld>
            <a:endParaRPr lang="en-US" altLang="ja-JP" dirty="0"/>
          </a:p>
        </p:txBody>
      </p:sp>
      <p:pic>
        <p:nvPicPr>
          <p:cNvPr id="6146" name="Picture 2" descr="home:shakoug:s1511268:Desktop:スクリーンショット 2017-05-12 16.52.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59" y="1494178"/>
            <a:ext cx="8876582" cy="463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276619"/>
      </p:ext>
    </p:extLst>
  </p:cSld>
  <p:clrMapOvr>
    <a:masterClrMapping/>
  </p:clrMapOvr>
  <p:transition spd="slow" advTm="8541"/>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smtClean="0">
                <a:solidFill>
                  <a:prstClr val="white"/>
                </a:solidFill>
              </a:rPr>
              <a:t>実態把握：アンケート①</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85</a:t>
            </a:fld>
            <a:endParaRPr lang="en-US" altLang="ja-JP"/>
          </a:p>
        </p:txBody>
      </p:sp>
    </p:spTree>
    <p:extLst>
      <p:ext uri="{BB962C8B-B14F-4D97-AF65-F5344CB8AC3E}">
        <p14:creationId xmlns:p14="http://schemas.microsoft.com/office/powerpoint/2010/main" val="237113592"/>
      </p:ext>
    </p:extLst>
  </p:cSld>
  <p:clrMapOvr>
    <a:masterClrMapping/>
  </p:clrMapOvr>
  <p:transition spd="slow" advTm="5584"/>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xfrm>
            <a:off x="6552000" y="6309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86</a:t>
            </a:fld>
            <a:endParaRPr lang="en-US" altLang="ja-JP" dirty="0"/>
          </a:p>
        </p:txBody>
      </p:sp>
      <p:graphicFrame>
        <p:nvGraphicFramePr>
          <p:cNvPr id="2" name="表 1"/>
          <p:cNvGraphicFramePr>
            <a:graphicFrameLocks noGrp="1"/>
          </p:cNvGraphicFramePr>
          <p:nvPr>
            <p:extLst/>
          </p:nvPr>
        </p:nvGraphicFramePr>
        <p:xfrm>
          <a:off x="399314" y="1430678"/>
          <a:ext cx="5144568" cy="4094816"/>
        </p:xfrm>
        <a:graphic>
          <a:graphicData uri="http://schemas.openxmlformats.org/drawingml/2006/table">
            <a:tbl>
              <a:tblPr firstRow="1" bandRow="1">
                <a:tableStyleId>{5940675A-B579-460E-94D1-54222C63F5DA}</a:tableStyleId>
              </a:tblPr>
              <a:tblGrid>
                <a:gridCol w="3524568">
                  <a:extLst>
                    <a:ext uri="{9D8B030D-6E8A-4147-A177-3AD203B41FA5}">
                      <a16:colId xmlns="" xmlns:a16="http://schemas.microsoft.com/office/drawing/2014/main" val="1647784525"/>
                    </a:ext>
                  </a:extLst>
                </a:gridCol>
                <a:gridCol w="540000">
                  <a:extLst>
                    <a:ext uri="{9D8B030D-6E8A-4147-A177-3AD203B41FA5}">
                      <a16:colId xmlns="" xmlns:a16="http://schemas.microsoft.com/office/drawing/2014/main" val="3808826084"/>
                    </a:ext>
                  </a:extLst>
                </a:gridCol>
                <a:gridCol w="540000">
                  <a:extLst>
                    <a:ext uri="{9D8B030D-6E8A-4147-A177-3AD203B41FA5}">
                      <a16:colId xmlns="" xmlns:a16="http://schemas.microsoft.com/office/drawing/2014/main" val="340103133"/>
                    </a:ext>
                  </a:extLst>
                </a:gridCol>
                <a:gridCol w="540000">
                  <a:extLst>
                    <a:ext uri="{9D8B030D-6E8A-4147-A177-3AD203B41FA5}">
                      <a16:colId xmlns="" xmlns:a16="http://schemas.microsoft.com/office/drawing/2014/main" val="2891966125"/>
                    </a:ext>
                  </a:extLst>
                </a:gridCol>
              </a:tblGrid>
              <a:tr h="406635">
                <a:tc>
                  <a:txBody>
                    <a:bodyPr/>
                    <a:lstStyle/>
                    <a:p>
                      <a:pPr algn="ctr"/>
                      <a:r>
                        <a:rPr kumimoji="1" lang="ja-JP" altLang="en-US" sz="2000" b="1" dirty="0"/>
                        <a:t>項目</a:t>
                      </a:r>
                      <a:endParaRPr kumimoji="1" lang="ja-JP" altLang="en-US" sz="2400" b="1" dirty="0"/>
                    </a:p>
                  </a:txBody>
                  <a:tcPr/>
                </a:tc>
                <a:tc gridSpan="3">
                  <a:txBody>
                    <a:bodyPr/>
                    <a:lstStyle/>
                    <a:p>
                      <a:pPr algn="ctr"/>
                      <a:r>
                        <a:rPr kumimoji="1" lang="ja-JP" altLang="en-US" sz="2000" b="1" dirty="0"/>
                        <a:t>目的</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 xmlns:a16="http://schemas.microsoft.com/office/drawing/2014/main" val="4021847756"/>
                  </a:ext>
                </a:extLst>
              </a:tr>
              <a:tr h="526883">
                <a:tc>
                  <a:txBody>
                    <a:bodyPr/>
                    <a:lstStyle/>
                    <a:p>
                      <a:r>
                        <a:rPr kumimoji="1" lang="ja-JP" altLang="en-US" sz="2000" b="1" dirty="0"/>
                        <a:t>１．</a:t>
                      </a:r>
                      <a:r>
                        <a:rPr kumimoji="1" lang="ja-JP" altLang="en-US" sz="2000" b="1" dirty="0">
                          <a:solidFill>
                            <a:schemeClr val="tx1"/>
                          </a:solidFill>
                        </a:rPr>
                        <a:t>基礎情報</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39277964"/>
                  </a:ext>
                </a:extLst>
              </a:tr>
              <a:tr h="526883">
                <a:tc>
                  <a:txBody>
                    <a:bodyPr/>
                    <a:lstStyle/>
                    <a:p>
                      <a:r>
                        <a:rPr kumimoji="1" lang="ja-JP" altLang="en-US" sz="2000" b="1" dirty="0"/>
                        <a:t>２．宅配サービスについて</a:t>
                      </a:r>
                    </a:p>
                  </a:txBody>
                  <a:tcPr>
                    <a:solidFill>
                      <a:srgbClr val="FFB64B"/>
                    </a:solid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217114988"/>
                  </a:ext>
                </a:extLst>
              </a:tr>
              <a:tr h="526883">
                <a:tc>
                  <a:txBody>
                    <a:bodyPr/>
                    <a:lstStyle/>
                    <a:p>
                      <a:r>
                        <a:rPr kumimoji="1" lang="ja-JP" altLang="en-US" sz="2000" b="1" dirty="0"/>
                        <a:t>３．再配達について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15081433"/>
                  </a:ext>
                </a:extLst>
              </a:tr>
              <a:tr h="526883">
                <a:tc>
                  <a:txBody>
                    <a:bodyPr/>
                    <a:lstStyle/>
                    <a:p>
                      <a:r>
                        <a:rPr kumimoji="1" lang="ja-JP" altLang="en-US" sz="2000" b="1" dirty="0"/>
                        <a:t>４．再配達に対する意識</a:t>
                      </a:r>
                    </a:p>
                  </a:txBody>
                  <a:tcPr/>
                </a:tc>
                <a:tc>
                  <a:txBody>
                    <a:bodyPr/>
                    <a:lstStyle/>
                    <a:p>
                      <a:pPr algn="ctr"/>
                      <a:r>
                        <a:rPr kumimoji="1" lang="ja-JP" altLang="en-US" sz="2800" dirty="0"/>
                        <a:t>Ａ</a:t>
                      </a:r>
                    </a:p>
                  </a:txBody>
                  <a:tcPr>
                    <a:solidFill>
                      <a:srgbClr val="FF7963"/>
                    </a:solidFill>
                  </a:tcPr>
                </a:tc>
                <a:tc>
                  <a:txBody>
                    <a:bodyPr/>
                    <a:lstStyle/>
                    <a:p>
                      <a:pPr algn="ctr"/>
                      <a:endParaRPr kumimoji="1" lang="ja-JP" altLang="en-US" sz="2800" dirty="0"/>
                    </a:p>
                  </a:txBody>
                  <a:tcPr/>
                </a:tc>
                <a:tc>
                  <a:txBody>
                    <a:bodyPr/>
                    <a:lstStyle/>
                    <a:p>
                      <a:pPr algn="ctr"/>
                      <a:r>
                        <a:rPr kumimoji="1" lang="ja-JP" altLang="en-US" sz="2800" dirty="0"/>
                        <a:t>Ｃ</a:t>
                      </a:r>
                    </a:p>
                  </a:txBody>
                  <a:tcPr>
                    <a:solidFill>
                      <a:schemeClr val="accent1">
                        <a:lumMod val="75000"/>
                      </a:schemeClr>
                    </a:solidFill>
                  </a:tcPr>
                </a:tc>
                <a:extLst>
                  <a:ext uri="{0D108BD9-81ED-4DB2-BD59-A6C34878D82A}">
                    <a16:rowId xmlns="" xmlns:a16="http://schemas.microsoft.com/office/drawing/2014/main" val="10004"/>
                  </a:ext>
                </a:extLst>
              </a:tr>
              <a:tr h="526883">
                <a:tc>
                  <a:txBody>
                    <a:bodyPr/>
                    <a:lstStyle/>
                    <a:p>
                      <a:r>
                        <a:rPr kumimoji="1" lang="ja-JP" altLang="en-US" sz="2000" b="1" dirty="0"/>
                        <a:t>５．既存受取サービスについて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673840028"/>
                  </a:ext>
                </a:extLst>
              </a:tr>
              <a:tr h="526883">
                <a:tc>
                  <a:txBody>
                    <a:bodyPr/>
                    <a:lstStyle/>
                    <a:p>
                      <a:r>
                        <a:rPr kumimoji="1" lang="ja-JP" altLang="en-US" sz="2000" b="1" dirty="0"/>
                        <a:t>６．宅配ロッカーについて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endParaRPr kumimoji="1" lang="ja-JP" altLang="en-US" sz="2800" dirty="0"/>
                    </a:p>
                  </a:txBody>
                  <a:tcPr>
                    <a:noFill/>
                  </a:tcPr>
                </a:tc>
                <a:extLst>
                  <a:ext uri="{0D108BD9-81ED-4DB2-BD59-A6C34878D82A}">
                    <a16:rowId xmlns="" xmlns:a16="http://schemas.microsoft.com/office/drawing/2014/main" val="3982143793"/>
                  </a:ext>
                </a:extLst>
              </a:tr>
              <a:tr h="526883">
                <a:tc>
                  <a:txBody>
                    <a:bodyPr/>
                    <a:lstStyle/>
                    <a:p>
                      <a:r>
                        <a:rPr kumimoji="1" lang="ja-JP" altLang="en-US" sz="2000" b="1" dirty="0"/>
                        <a:t>７．サービスの効果について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4001959902"/>
                  </a:ext>
                </a:extLst>
              </a:tr>
            </a:tbl>
          </a:graphicData>
        </a:graphic>
      </p:graphicFrame>
      <p:sp>
        <p:nvSpPr>
          <p:cNvPr id="4" name="正方形/長方形 3"/>
          <p:cNvSpPr/>
          <p:nvPr/>
        </p:nvSpPr>
        <p:spPr>
          <a:xfrm>
            <a:off x="399314" y="5589000"/>
            <a:ext cx="5183687" cy="1015663"/>
          </a:xfrm>
          <a:prstGeom prst="rect">
            <a:avLst/>
          </a:prstGeom>
        </p:spPr>
        <p:txBody>
          <a:bodyPr wrap="square">
            <a:spAutoFit/>
          </a:bodyPr>
          <a:lstStyle/>
          <a:p>
            <a:r>
              <a:rPr lang="en-US" altLang="ja-JP" sz="2000" b="1" dirty="0">
                <a:solidFill>
                  <a:prstClr val="black"/>
                </a:solidFill>
              </a:rPr>
              <a:t>A</a:t>
            </a:r>
            <a:r>
              <a:rPr lang="ja-JP" altLang="en-US" sz="2000" b="1" dirty="0">
                <a:solidFill>
                  <a:prstClr val="black"/>
                </a:solidFill>
              </a:rPr>
              <a:t>：</a:t>
            </a:r>
            <a:r>
              <a:rPr lang="ja-JP" altLang="en-US" sz="2000" dirty="0">
                <a:solidFill>
                  <a:prstClr val="black"/>
                </a:solidFill>
              </a:rPr>
              <a:t>学生の実態把握</a:t>
            </a:r>
            <a:endParaRPr lang="en-US" altLang="ja-JP" sz="2000" dirty="0">
              <a:solidFill>
                <a:prstClr val="black"/>
              </a:solidFill>
            </a:endParaRPr>
          </a:p>
          <a:p>
            <a:r>
              <a:rPr lang="en-US" altLang="ja-JP" sz="2000" b="1" dirty="0">
                <a:solidFill>
                  <a:prstClr val="black"/>
                </a:solidFill>
              </a:rPr>
              <a:t>B</a:t>
            </a:r>
            <a:r>
              <a:rPr lang="ja-JP" altLang="en-US" sz="2000" b="1" dirty="0">
                <a:solidFill>
                  <a:prstClr val="black"/>
                </a:solidFill>
              </a:rPr>
              <a:t>：</a:t>
            </a:r>
            <a:r>
              <a:rPr lang="ja-JP" altLang="en-US" sz="2000" dirty="0">
                <a:solidFill>
                  <a:prstClr val="black"/>
                </a:solidFill>
              </a:rPr>
              <a:t>新サービスへの活用</a:t>
            </a:r>
            <a:endParaRPr lang="en-US" altLang="ja-JP" sz="2000" dirty="0">
              <a:solidFill>
                <a:prstClr val="black"/>
              </a:solidFill>
            </a:endParaRPr>
          </a:p>
          <a:p>
            <a:r>
              <a:rPr lang="en-US" altLang="ja-JP" sz="2000" b="1" dirty="0">
                <a:solidFill>
                  <a:prstClr val="black"/>
                </a:solidFill>
              </a:rPr>
              <a:t>C</a:t>
            </a:r>
            <a:r>
              <a:rPr lang="ja-JP" altLang="en-US" sz="2000" b="1" dirty="0">
                <a:solidFill>
                  <a:prstClr val="black"/>
                </a:solidFill>
              </a:rPr>
              <a:t>：</a:t>
            </a:r>
            <a:r>
              <a:rPr lang="ja-JP" altLang="en-US" sz="2000" dirty="0">
                <a:solidFill>
                  <a:prstClr val="black"/>
                </a:solidFill>
              </a:rPr>
              <a:t>コミュニケーションツールへの活用</a:t>
            </a:r>
          </a:p>
        </p:txBody>
      </p:sp>
      <p:sp>
        <p:nvSpPr>
          <p:cNvPr id="6" name="吹き出し: 線 5"/>
          <p:cNvSpPr/>
          <p:nvPr/>
        </p:nvSpPr>
        <p:spPr>
          <a:xfrm>
            <a:off x="6012000" y="2242984"/>
            <a:ext cx="2520000" cy="1366016"/>
          </a:xfrm>
          <a:prstGeom prst="borderCallout1">
            <a:avLst>
              <a:gd name="adj1" fmla="val 26836"/>
              <a:gd name="adj2" fmla="val -1328"/>
              <a:gd name="adj3" fmla="val 27197"/>
              <a:gd name="adj4" fmla="val -18429"/>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prstClr val="black"/>
                </a:solidFill>
              </a:rPr>
              <a:t>・利用の有無</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・利用頻度　</a:t>
            </a:r>
            <a:r>
              <a:rPr lang="ja-JP" altLang="en-US" sz="2000" dirty="0">
                <a:solidFill>
                  <a:prstClr val="black"/>
                </a:solidFill>
              </a:rPr>
              <a:t>など</a:t>
            </a:r>
            <a:endParaRPr lang="ja-JP" altLang="en-US" sz="2400" dirty="0">
              <a:solidFill>
                <a:prstClr val="black"/>
              </a:solidFill>
            </a:endParaRPr>
          </a:p>
        </p:txBody>
      </p:sp>
    </p:spTree>
    <p:extLst>
      <p:ext uri="{BB962C8B-B14F-4D97-AF65-F5344CB8AC3E}">
        <p14:creationId xmlns:p14="http://schemas.microsoft.com/office/powerpoint/2010/main" val="2510564666"/>
      </p:ext>
    </p:extLst>
  </p:cSld>
  <p:clrMapOvr>
    <a:masterClrMapping/>
  </p:clrMapOvr>
  <p:transition spd="slow" advTm="8541"/>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87</a:t>
            </a:fld>
            <a:endParaRPr lang="en-US" altLang="ja-JP" dirty="0"/>
          </a:p>
        </p:txBody>
      </p:sp>
      <p:sp>
        <p:nvSpPr>
          <p:cNvPr id="4" name="正方形/長方形 3"/>
          <p:cNvSpPr/>
          <p:nvPr/>
        </p:nvSpPr>
        <p:spPr>
          <a:xfrm>
            <a:off x="399314" y="5589000"/>
            <a:ext cx="5183687" cy="1015663"/>
          </a:xfrm>
          <a:prstGeom prst="rect">
            <a:avLst/>
          </a:prstGeom>
        </p:spPr>
        <p:txBody>
          <a:bodyPr wrap="square">
            <a:spAutoFit/>
          </a:bodyPr>
          <a:lstStyle/>
          <a:p>
            <a:r>
              <a:rPr lang="en-US" altLang="ja-JP" sz="2000" b="1" dirty="0">
                <a:solidFill>
                  <a:prstClr val="black"/>
                </a:solidFill>
              </a:rPr>
              <a:t>A</a:t>
            </a:r>
            <a:r>
              <a:rPr lang="ja-JP" altLang="en-US" sz="2000" b="1" dirty="0">
                <a:solidFill>
                  <a:prstClr val="black"/>
                </a:solidFill>
              </a:rPr>
              <a:t>：</a:t>
            </a:r>
            <a:r>
              <a:rPr lang="ja-JP" altLang="en-US" sz="2000" dirty="0">
                <a:solidFill>
                  <a:prstClr val="black"/>
                </a:solidFill>
              </a:rPr>
              <a:t>学生の実態把握</a:t>
            </a:r>
            <a:endParaRPr lang="en-US" altLang="ja-JP" sz="2000" dirty="0">
              <a:solidFill>
                <a:prstClr val="black"/>
              </a:solidFill>
            </a:endParaRPr>
          </a:p>
          <a:p>
            <a:r>
              <a:rPr lang="en-US" altLang="ja-JP" sz="2000" b="1" dirty="0">
                <a:solidFill>
                  <a:prstClr val="black"/>
                </a:solidFill>
              </a:rPr>
              <a:t>B</a:t>
            </a:r>
            <a:r>
              <a:rPr lang="ja-JP" altLang="en-US" sz="2000" b="1" dirty="0">
                <a:solidFill>
                  <a:prstClr val="black"/>
                </a:solidFill>
              </a:rPr>
              <a:t>：</a:t>
            </a:r>
            <a:r>
              <a:rPr lang="ja-JP" altLang="en-US" sz="2000" dirty="0">
                <a:solidFill>
                  <a:prstClr val="black"/>
                </a:solidFill>
              </a:rPr>
              <a:t>新サービスへの活用</a:t>
            </a:r>
            <a:endParaRPr lang="en-US" altLang="ja-JP" sz="2000" dirty="0">
              <a:solidFill>
                <a:prstClr val="black"/>
              </a:solidFill>
            </a:endParaRPr>
          </a:p>
          <a:p>
            <a:r>
              <a:rPr lang="en-US" altLang="ja-JP" sz="2000" b="1" dirty="0">
                <a:solidFill>
                  <a:prstClr val="black"/>
                </a:solidFill>
              </a:rPr>
              <a:t>C</a:t>
            </a:r>
            <a:r>
              <a:rPr lang="ja-JP" altLang="en-US" sz="2000" b="1" dirty="0">
                <a:solidFill>
                  <a:prstClr val="black"/>
                </a:solidFill>
              </a:rPr>
              <a:t>：</a:t>
            </a:r>
            <a:r>
              <a:rPr lang="ja-JP" altLang="en-US" sz="2000" dirty="0">
                <a:solidFill>
                  <a:prstClr val="black"/>
                </a:solidFill>
              </a:rPr>
              <a:t>コミュニケーションツールへの活用</a:t>
            </a:r>
          </a:p>
        </p:txBody>
      </p:sp>
      <p:sp>
        <p:nvSpPr>
          <p:cNvPr id="6" name="吹き出し: 線 5"/>
          <p:cNvSpPr/>
          <p:nvPr/>
        </p:nvSpPr>
        <p:spPr>
          <a:xfrm>
            <a:off x="5832000" y="2169000"/>
            <a:ext cx="3132000" cy="2520000"/>
          </a:xfrm>
          <a:prstGeom prst="borderCallout1">
            <a:avLst>
              <a:gd name="adj1" fmla="val 40654"/>
              <a:gd name="adj2" fmla="val -262"/>
              <a:gd name="adj3" fmla="val 40602"/>
              <a:gd name="adj4" fmla="val -9346"/>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prstClr val="black"/>
                </a:solidFill>
              </a:rPr>
              <a:t>・再配達の経験、</a:t>
            </a:r>
            <a:endParaRPr lang="en-US" altLang="ja-JP" sz="2400" dirty="0">
              <a:solidFill>
                <a:prstClr val="black"/>
              </a:solidFill>
            </a:endParaRPr>
          </a:p>
          <a:p>
            <a:r>
              <a:rPr lang="ja-JP" altLang="en-US" sz="2000" dirty="0">
                <a:solidFill>
                  <a:prstClr val="black"/>
                </a:solidFill>
              </a:rPr>
              <a:t>　</a:t>
            </a:r>
            <a:r>
              <a:rPr lang="ja-JP" altLang="en-US" sz="2400" dirty="0">
                <a:solidFill>
                  <a:prstClr val="black"/>
                </a:solidFill>
              </a:rPr>
              <a:t>割合とその理由</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・時間指定の割合</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・再配達に対する意識</a:t>
            </a:r>
            <a:endParaRPr lang="en-US" altLang="ja-JP" sz="2400" dirty="0">
              <a:solidFill>
                <a:prstClr val="black"/>
              </a:solidFill>
            </a:endParaRPr>
          </a:p>
        </p:txBody>
      </p:sp>
      <p:graphicFrame>
        <p:nvGraphicFramePr>
          <p:cNvPr id="10" name="表 9"/>
          <p:cNvGraphicFramePr>
            <a:graphicFrameLocks noGrp="1"/>
          </p:cNvGraphicFramePr>
          <p:nvPr>
            <p:extLst/>
          </p:nvPr>
        </p:nvGraphicFramePr>
        <p:xfrm>
          <a:off x="399314" y="1430678"/>
          <a:ext cx="5144568" cy="4094816"/>
        </p:xfrm>
        <a:graphic>
          <a:graphicData uri="http://schemas.openxmlformats.org/drawingml/2006/table">
            <a:tbl>
              <a:tblPr firstRow="1" bandRow="1">
                <a:tableStyleId>{5940675A-B579-460E-94D1-54222C63F5DA}</a:tableStyleId>
              </a:tblPr>
              <a:tblGrid>
                <a:gridCol w="3524568">
                  <a:extLst>
                    <a:ext uri="{9D8B030D-6E8A-4147-A177-3AD203B41FA5}">
                      <a16:colId xmlns="" xmlns:a16="http://schemas.microsoft.com/office/drawing/2014/main" val="1647784525"/>
                    </a:ext>
                  </a:extLst>
                </a:gridCol>
                <a:gridCol w="540000">
                  <a:extLst>
                    <a:ext uri="{9D8B030D-6E8A-4147-A177-3AD203B41FA5}">
                      <a16:colId xmlns="" xmlns:a16="http://schemas.microsoft.com/office/drawing/2014/main" val="3808826084"/>
                    </a:ext>
                  </a:extLst>
                </a:gridCol>
                <a:gridCol w="540000">
                  <a:extLst>
                    <a:ext uri="{9D8B030D-6E8A-4147-A177-3AD203B41FA5}">
                      <a16:colId xmlns="" xmlns:a16="http://schemas.microsoft.com/office/drawing/2014/main" val="340103133"/>
                    </a:ext>
                  </a:extLst>
                </a:gridCol>
                <a:gridCol w="540000">
                  <a:extLst>
                    <a:ext uri="{9D8B030D-6E8A-4147-A177-3AD203B41FA5}">
                      <a16:colId xmlns="" xmlns:a16="http://schemas.microsoft.com/office/drawing/2014/main" val="2891966125"/>
                    </a:ext>
                  </a:extLst>
                </a:gridCol>
              </a:tblGrid>
              <a:tr h="406635">
                <a:tc>
                  <a:txBody>
                    <a:bodyPr/>
                    <a:lstStyle/>
                    <a:p>
                      <a:pPr algn="ctr"/>
                      <a:r>
                        <a:rPr kumimoji="1" lang="ja-JP" altLang="en-US" sz="2000" b="1" dirty="0"/>
                        <a:t>項目</a:t>
                      </a:r>
                      <a:endParaRPr kumimoji="1" lang="ja-JP" altLang="en-US" sz="2400" b="1" dirty="0"/>
                    </a:p>
                  </a:txBody>
                  <a:tcPr/>
                </a:tc>
                <a:tc gridSpan="3">
                  <a:txBody>
                    <a:bodyPr/>
                    <a:lstStyle/>
                    <a:p>
                      <a:pPr algn="ctr"/>
                      <a:r>
                        <a:rPr kumimoji="1" lang="ja-JP" altLang="en-US" sz="2000" b="1" dirty="0"/>
                        <a:t>目的</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 xmlns:a16="http://schemas.microsoft.com/office/drawing/2014/main" val="4021847756"/>
                  </a:ext>
                </a:extLst>
              </a:tr>
              <a:tr h="526883">
                <a:tc>
                  <a:txBody>
                    <a:bodyPr/>
                    <a:lstStyle/>
                    <a:p>
                      <a:r>
                        <a:rPr kumimoji="1" lang="ja-JP" altLang="en-US" sz="2000" b="1" dirty="0"/>
                        <a:t>１．</a:t>
                      </a:r>
                      <a:r>
                        <a:rPr kumimoji="1" lang="ja-JP" altLang="en-US" sz="2000" b="1" dirty="0">
                          <a:solidFill>
                            <a:schemeClr val="tx1"/>
                          </a:solidFill>
                        </a:rPr>
                        <a:t>基礎情報</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39277964"/>
                  </a:ext>
                </a:extLst>
              </a:tr>
              <a:tr h="526883">
                <a:tc>
                  <a:txBody>
                    <a:bodyPr/>
                    <a:lstStyle/>
                    <a:p>
                      <a:r>
                        <a:rPr kumimoji="1" lang="ja-JP" altLang="en-US" sz="2000" b="1" dirty="0"/>
                        <a:t>２．宅配サービスについて</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217114988"/>
                  </a:ext>
                </a:extLst>
              </a:tr>
              <a:tr h="526883">
                <a:tc>
                  <a:txBody>
                    <a:bodyPr/>
                    <a:lstStyle/>
                    <a:p>
                      <a:r>
                        <a:rPr kumimoji="1" lang="ja-JP" altLang="en-US" sz="2000" b="1" dirty="0"/>
                        <a:t>３．再配達について</a:t>
                      </a:r>
                    </a:p>
                  </a:txBody>
                  <a:tcPr>
                    <a:solidFill>
                      <a:srgbClr val="FFB64B"/>
                    </a:solid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15081433"/>
                  </a:ext>
                </a:extLst>
              </a:tr>
              <a:tr h="526883">
                <a:tc>
                  <a:txBody>
                    <a:bodyPr/>
                    <a:lstStyle/>
                    <a:p>
                      <a:r>
                        <a:rPr kumimoji="1" lang="ja-JP" altLang="en-US" sz="2000" b="1" dirty="0"/>
                        <a:t>４．再配達に対する意識</a:t>
                      </a:r>
                    </a:p>
                  </a:txBody>
                  <a:tcPr/>
                </a:tc>
                <a:tc>
                  <a:txBody>
                    <a:bodyPr/>
                    <a:lstStyle/>
                    <a:p>
                      <a:pPr algn="ctr"/>
                      <a:r>
                        <a:rPr kumimoji="1" lang="ja-JP" altLang="en-US" sz="2800" dirty="0"/>
                        <a:t>Ａ</a:t>
                      </a:r>
                    </a:p>
                  </a:txBody>
                  <a:tcPr>
                    <a:solidFill>
                      <a:srgbClr val="FF7963"/>
                    </a:solidFill>
                  </a:tcPr>
                </a:tc>
                <a:tc>
                  <a:txBody>
                    <a:bodyPr/>
                    <a:lstStyle/>
                    <a:p>
                      <a:pPr algn="ctr"/>
                      <a:endParaRPr kumimoji="1" lang="ja-JP" altLang="en-US" sz="2800" dirty="0"/>
                    </a:p>
                  </a:txBody>
                  <a:tcPr/>
                </a:tc>
                <a:tc>
                  <a:txBody>
                    <a:bodyPr/>
                    <a:lstStyle/>
                    <a:p>
                      <a:pPr algn="ctr"/>
                      <a:r>
                        <a:rPr kumimoji="1" lang="ja-JP" altLang="en-US" sz="2800" dirty="0"/>
                        <a:t>Ｃ</a:t>
                      </a:r>
                    </a:p>
                  </a:txBody>
                  <a:tcPr>
                    <a:solidFill>
                      <a:schemeClr val="accent1">
                        <a:lumMod val="75000"/>
                      </a:schemeClr>
                    </a:solidFill>
                  </a:tcPr>
                </a:tc>
                <a:extLst>
                  <a:ext uri="{0D108BD9-81ED-4DB2-BD59-A6C34878D82A}">
                    <a16:rowId xmlns="" xmlns:a16="http://schemas.microsoft.com/office/drawing/2014/main" val="10004"/>
                  </a:ext>
                </a:extLst>
              </a:tr>
              <a:tr h="526883">
                <a:tc>
                  <a:txBody>
                    <a:bodyPr/>
                    <a:lstStyle/>
                    <a:p>
                      <a:r>
                        <a:rPr kumimoji="1" lang="ja-JP" altLang="en-US" sz="2000" b="1" dirty="0"/>
                        <a:t>５．既存受取サービスについて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673840028"/>
                  </a:ext>
                </a:extLst>
              </a:tr>
              <a:tr h="526883">
                <a:tc>
                  <a:txBody>
                    <a:bodyPr/>
                    <a:lstStyle/>
                    <a:p>
                      <a:r>
                        <a:rPr kumimoji="1" lang="ja-JP" altLang="en-US" sz="2000" b="1" dirty="0"/>
                        <a:t>６．宅配ロッカーについて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endParaRPr kumimoji="1" lang="ja-JP" altLang="en-US" sz="2800" dirty="0"/>
                    </a:p>
                  </a:txBody>
                  <a:tcPr>
                    <a:noFill/>
                  </a:tcPr>
                </a:tc>
                <a:extLst>
                  <a:ext uri="{0D108BD9-81ED-4DB2-BD59-A6C34878D82A}">
                    <a16:rowId xmlns="" xmlns:a16="http://schemas.microsoft.com/office/drawing/2014/main" val="3982143793"/>
                  </a:ext>
                </a:extLst>
              </a:tr>
              <a:tr h="526883">
                <a:tc>
                  <a:txBody>
                    <a:bodyPr/>
                    <a:lstStyle/>
                    <a:p>
                      <a:r>
                        <a:rPr kumimoji="1" lang="ja-JP" altLang="en-US" sz="2000" b="1" dirty="0"/>
                        <a:t>７．サービスの効果について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4001959902"/>
                  </a:ext>
                </a:extLst>
              </a:tr>
            </a:tbl>
          </a:graphicData>
        </a:graphic>
      </p:graphicFrame>
    </p:spTree>
    <p:extLst>
      <p:ext uri="{BB962C8B-B14F-4D97-AF65-F5344CB8AC3E}">
        <p14:creationId xmlns:p14="http://schemas.microsoft.com/office/powerpoint/2010/main" val="1326174757"/>
      </p:ext>
    </p:extLst>
  </p:cSld>
  <p:clrMapOvr>
    <a:masterClrMapping/>
  </p:clrMapOvr>
  <p:transition spd="slow" advTm="8541"/>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88</a:t>
            </a:fld>
            <a:endParaRPr lang="en-US" altLang="ja-JP" dirty="0"/>
          </a:p>
        </p:txBody>
      </p:sp>
      <p:sp>
        <p:nvSpPr>
          <p:cNvPr id="4" name="正方形/長方形 3"/>
          <p:cNvSpPr/>
          <p:nvPr/>
        </p:nvSpPr>
        <p:spPr>
          <a:xfrm>
            <a:off x="399314" y="5589000"/>
            <a:ext cx="5183687" cy="1015663"/>
          </a:xfrm>
          <a:prstGeom prst="rect">
            <a:avLst/>
          </a:prstGeom>
        </p:spPr>
        <p:txBody>
          <a:bodyPr wrap="square">
            <a:spAutoFit/>
          </a:bodyPr>
          <a:lstStyle/>
          <a:p>
            <a:r>
              <a:rPr lang="en-US" altLang="ja-JP" sz="2000" b="1" dirty="0">
                <a:solidFill>
                  <a:srgbClr val="000000"/>
                </a:solidFill>
              </a:rPr>
              <a:t>A</a:t>
            </a:r>
            <a:r>
              <a:rPr lang="ja-JP" altLang="en-US" sz="2000" b="1" dirty="0">
                <a:solidFill>
                  <a:srgbClr val="000000"/>
                </a:solidFill>
              </a:rPr>
              <a:t>：</a:t>
            </a:r>
            <a:r>
              <a:rPr lang="ja-JP" altLang="en-US" sz="2000" dirty="0">
                <a:solidFill>
                  <a:srgbClr val="000000"/>
                </a:solidFill>
              </a:rPr>
              <a:t>学生の実態把握</a:t>
            </a:r>
            <a:endParaRPr lang="en-US" altLang="ja-JP" sz="2000" dirty="0">
              <a:solidFill>
                <a:srgbClr val="000000"/>
              </a:solidFill>
            </a:endParaRPr>
          </a:p>
          <a:p>
            <a:r>
              <a:rPr lang="en-US" altLang="ja-JP" sz="2000" b="1" dirty="0">
                <a:solidFill>
                  <a:srgbClr val="000000"/>
                </a:solidFill>
              </a:rPr>
              <a:t>B</a:t>
            </a:r>
            <a:r>
              <a:rPr lang="ja-JP" altLang="en-US" sz="2000" b="1" dirty="0">
                <a:solidFill>
                  <a:srgbClr val="000000"/>
                </a:solidFill>
              </a:rPr>
              <a:t>：</a:t>
            </a:r>
            <a:r>
              <a:rPr lang="ja-JP" altLang="en-US" sz="2000" dirty="0">
                <a:solidFill>
                  <a:srgbClr val="000000"/>
                </a:solidFill>
              </a:rPr>
              <a:t>新サービスへの活用</a:t>
            </a:r>
            <a:endParaRPr lang="en-US" altLang="ja-JP" sz="2000" dirty="0">
              <a:solidFill>
                <a:srgbClr val="000000"/>
              </a:solidFill>
            </a:endParaRPr>
          </a:p>
          <a:p>
            <a:r>
              <a:rPr lang="en-US" altLang="ja-JP" sz="2000" b="1" dirty="0">
                <a:solidFill>
                  <a:srgbClr val="000000"/>
                </a:solidFill>
              </a:rPr>
              <a:t>C</a:t>
            </a:r>
            <a:r>
              <a:rPr lang="ja-JP" altLang="en-US" sz="2000" b="1" dirty="0">
                <a:solidFill>
                  <a:srgbClr val="000000"/>
                </a:solidFill>
              </a:rPr>
              <a:t>：</a:t>
            </a:r>
            <a:r>
              <a:rPr lang="ja-JP" altLang="en-US" sz="2000" dirty="0">
                <a:solidFill>
                  <a:srgbClr val="000000"/>
                </a:solidFill>
              </a:rPr>
              <a:t>コミュニケーションツールへの活用</a:t>
            </a:r>
          </a:p>
        </p:txBody>
      </p:sp>
      <p:sp>
        <p:nvSpPr>
          <p:cNvPr id="6" name="吹き出し: 線 5"/>
          <p:cNvSpPr/>
          <p:nvPr/>
        </p:nvSpPr>
        <p:spPr>
          <a:xfrm>
            <a:off x="5832000" y="3069000"/>
            <a:ext cx="3132000" cy="1620000"/>
          </a:xfrm>
          <a:prstGeom prst="borderCallout1">
            <a:avLst>
              <a:gd name="adj1" fmla="val 40654"/>
              <a:gd name="adj2" fmla="val -262"/>
              <a:gd name="adj3" fmla="val 40929"/>
              <a:gd name="adj4" fmla="val -9346"/>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srgbClr val="000000"/>
                </a:solidFill>
              </a:rPr>
              <a:t>・行動意図</a:t>
            </a:r>
            <a:endParaRPr lang="en-US" altLang="ja-JP" sz="2400" dirty="0">
              <a:solidFill>
                <a:srgbClr val="000000"/>
              </a:solidFill>
            </a:endParaRPr>
          </a:p>
          <a:p>
            <a:endParaRPr lang="en-US" altLang="ja-JP" sz="1200" dirty="0">
              <a:solidFill>
                <a:srgbClr val="000000"/>
              </a:solidFill>
            </a:endParaRPr>
          </a:p>
          <a:p>
            <a:r>
              <a:rPr lang="ja-JP" altLang="en-US" sz="2400" dirty="0">
                <a:solidFill>
                  <a:srgbClr val="000000"/>
                </a:solidFill>
              </a:rPr>
              <a:t>・規範</a:t>
            </a:r>
            <a:endParaRPr lang="en-US" altLang="ja-JP" sz="2400" dirty="0">
              <a:solidFill>
                <a:srgbClr val="000000"/>
              </a:solidFill>
            </a:endParaRPr>
          </a:p>
          <a:p>
            <a:endParaRPr lang="en-US" altLang="ja-JP" sz="1200" dirty="0">
              <a:solidFill>
                <a:srgbClr val="000000"/>
              </a:solidFill>
            </a:endParaRPr>
          </a:p>
          <a:p>
            <a:r>
              <a:rPr lang="ja-JP" altLang="en-US" sz="2400" dirty="0">
                <a:solidFill>
                  <a:srgbClr val="000000"/>
                </a:solidFill>
              </a:rPr>
              <a:t>・罪悪感</a:t>
            </a:r>
            <a:endParaRPr lang="en-US" altLang="ja-JP" sz="2400" dirty="0">
              <a:solidFill>
                <a:srgbClr val="000000"/>
              </a:solidFill>
            </a:endParaRPr>
          </a:p>
        </p:txBody>
      </p:sp>
      <p:graphicFrame>
        <p:nvGraphicFramePr>
          <p:cNvPr id="10" name="表 9"/>
          <p:cNvGraphicFramePr>
            <a:graphicFrameLocks noGrp="1"/>
          </p:cNvGraphicFramePr>
          <p:nvPr>
            <p:extLst/>
          </p:nvPr>
        </p:nvGraphicFramePr>
        <p:xfrm>
          <a:off x="399314" y="1430678"/>
          <a:ext cx="5144568" cy="4094816"/>
        </p:xfrm>
        <a:graphic>
          <a:graphicData uri="http://schemas.openxmlformats.org/drawingml/2006/table">
            <a:tbl>
              <a:tblPr firstRow="1" bandRow="1">
                <a:tableStyleId>{5940675A-B579-460E-94D1-54222C63F5DA}</a:tableStyleId>
              </a:tblPr>
              <a:tblGrid>
                <a:gridCol w="3524568">
                  <a:extLst>
                    <a:ext uri="{9D8B030D-6E8A-4147-A177-3AD203B41FA5}">
                      <a16:colId xmlns="" xmlns:a16="http://schemas.microsoft.com/office/drawing/2014/main" val="1647784525"/>
                    </a:ext>
                  </a:extLst>
                </a:gridCol>
                <a:gridCol w="540000">
                  <a:extLst>
                    <a:ext uri="{9D8B030D-6E8A-4147-A177-3AD203B41FA5}">
                      <a16:colId xmlns="" xmlns:a16="http://schemas.microsoft.com/office/drawing/2014/main" val="3808826084"/>
                    </a:ext>
                  </a:extLst>
                </a:gridCol>
                <a:gridCol w="540000">
                  <a:extLst>
                    <a:ext uri="{9D8B030D-6E8A-4147-A177-3AD203B41FA5}">
                      <a16:colId xmlns="" xmlns:a16="http://schemas.microsoft.com/office/drawing/2014/main" val="340103133"/>
                    </a:ext>
                  </a:extLst>
                </a:gridCol>
                <a:gridCol w="540000">
                  <a:extLst>
                    <a:ext uri="{9D8B030D-6E8A-4147-A177-3AD203B41FA5}">
                      <a16:colId xmlns="" xmlns:a16="http://schemas.microsoft.com/office/drawing/2014/main" val="2891966125"/>
                    </a:ext>
                  </a:extLst>
                </a:gridCol>
              </a:tblGrid>
              <a:tr h="406635">
                <a:tc>
                  <a:txBody>
                    <a:bodyPr/>
                    <a:lstStyle/>
                    <a:p>
                      <a:pPr algn="ctr"/>
                      <a:r>
                        <a:rPr kumimoji="1" lang="ja-JP" altLang="en-US" sz="2000" b="1" dirty="0"/>
                        <a:t>項目</a:t>
                      </a:r>
                      <a:endParaRPr kumimoji="1" lang="ja-JP" altLang="en-US" sz="2400" b="1" dirty="0"/>
                    </a:p>
                  </a:txBody>
                  <a:tcPr/>
                </a:tc>
                <a:tc gridSpan="3">
                  <a:txBody>
                    <a:bodyPr/>
                    <a:lstStyle/>
                    <a:p>
                      <a:pPr algn="ctr"/>
                      <a:r>
                        <a:rPr kumimoji="1" lang="ja-JP" altLang="en-US" sz="2000" b="1" dirty="0"/>
                        <a:t>目的</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 xmlns:a16="http://schemas.microsoft.com/office/drawing/2014/main" val="4021847756"/>
                  </a:ext>
                </a:extLst>
              </a:tr>
              <a:tr h="526883">
                <a:tc>
                  <a:txBody>
                    <a:bodyPr/>
                    <a:lstStyle/>
                    <a:p>
                      <a:r>
                        <a:rPr kumimoji="1" lang="ja-JP" altLang="en-US" sz="2000" b="1" dirty="0"/>
                        <a:t>１．</a:t>
                      </a:r>
                      <a:r>
                        <a:rPr kumimoji="1" lang="ja-JP" altLang="en-US" sz="2000" b="1" dirty="0">
                          <a:solidFill>
                            <a:schemeClr val="tx1"/>
                          </a:solidFill>
                        </a:rPr>
                        <a:t>基礎情報</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39277964"/>
                  </a:ext>
                </a:extLst>
              </a:tr>
              <a:tr h="526883">
                <a:tc>
                  <a:txBody>
                    <a:bodyPr/>
                    <a:lstStyle/>
                    <a:p>
                      <a:r>
                        <a:rPr kumimoji="1" lang="ja-JP" altLang="en-US" sz="2000" b="1" dirty="0"/>
                        <a:t>２．宅配サービスについて</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217114988"/>
                  </a:ext>
                </a:extLst>
              </a:tr>
              <a:tr h="526883">
                <a:tc>
                  <a:txBody>
                    <a:bodyPr/>
                    <a:lstStyle/>
                    <a:p>
                      <a:r>
                        <a:rPr kumimoji="1" lang="ja-JP" altLang="en-US" sz="2000" b="1" dirty="0"/>
                        <a:t>３．再配達について</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15081433"/>
                  </a:ext>
                </a:extLst>
              </a:tr>
              <a:tr h="526883">
                <a:tc>
                  <a:txBody>
                    <a:bodyPr/>
                    <a:lstStyle/>
                    <a:p>
                      <a:r>
                        <a:rPr kumimoji="1" lang="ja-JP" altLang="en-US" sz="2000" b="1" dirty="0"/>
                        <a:t>４．再配達に対する意識</a:t>
                      </a:r>
                    </a:p>
                  </a:txBody>
                  <a:tcPr>
                    <a:solidFill>
                      <a:srgbClr val="FFB64B"/>
                    </a:solidFill>
                  </a:tcPr>
                </a:tc>
                <a:tc>
                  <a:txBody>
                    <a:bodyPr/>
                    <a:lstStyle/>
                    <a:p>
                      <a:pPr algn="ctr"/>
                      <a:r>
                        <a:rPr kumimoji="1" lang="ja-JP" altLang="en-US" sz="2800" dirty="0"/>
                        <a:t>Ａ</a:t>
                      </a:r>
                    </a:p>
                  </a:txBody>
                  <a:tcPr>
                    <a:solidFill>
                      <a:srgbClr val="FF7963"/>
                    </a:solidFill>
                  </a:tcPr>
                </a:tc>
                <a:tc>
                  <a:txBody>
                    <a:bodyPr/>
                    <a:lstStyle/>
                    <a:p>
                      <a:pPr algn="ctr"/>
                      <a:endParaRPr kumimoji="1" lang="ja-JP" altLang="en-US" sz="2800" dirty="0"/>
                    </a:p>
                  </a:txBody>
                  <a:tcPr/>
                </a:tc>
                <a:tc>
                  <a:txBody>
                    <a:bodyPr/>
                    <a:lstStyle/>
                    <a:p>
                      <a:pPr algn="ctr"/>
                      <a:r>
                        <a:rPr kumimoji="1" lang="ja-JP" altLang="en-US" sz="2800" dirty="0"/>
                        <a:t>Ｃ</a:t>
                      </a:r>
                    </a:p>
                  </a:txBody>
                  <a:tcPr>
                    <a:solidFill>
                      <a:schemeClr val="accent1">
                        <a:lumMod val="75000"/>
                      </a:schemeClr>
                    </a:solidFill>
                  </a:tcPr>
                </a:tc>
                <a:extLst>
                  <a:ext uri="{0D108BD9-81ED-4DB2-BD59-A6C34878D82A}">
                    <a16:rowId xmlns="" xmlns:a16="http://schemas.microsoft.com/office/drawing/2014/main" val="10004"/>
                  </a:ext>
                </a:extLst>
              </a:tr>
              <a:tr h="526883">
                <a:tc>
                  <a:txBody>
                    <a:bodyPr/>
                    <a:lstStyle/>
                    <a:p>
                      <a:r>
                        <a:rPr kumimoji="1" lang="ja-JP" altLang="en-US" sz="2000" b="1" dirty="0"/>
                        <a:t>５．既存受取サービスについて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673840028"/>
                  </a:ext>
                </a:extLst>
              </a:tr>
              <a:tr h="526883">
                <a:tc>
                  <a:txBody>
                    <a:bodyPr/>
                    <a:lstStyle/>
                    <a:p>
                      <a:r>
                        <a:rPr kumimoji="1" lang="ja-JP" altLang="en-US" sz="2000" b="1" dirty="0"/>
                        <a:t>６．宅配ロッカーについて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endParaRPr kumimoji="1" lang="ja-JP" altLang="en-US" sz="2800" dirty="0"/>
                    </a:p>
                  </a:txBody>
                  <a:tcPr>
                    <a:noFill/>
                  </a:tcPr>
                </a:tc>
                <a:extLst>
                  <a:ext uri="{0D108BD9-81ED-4DB2-BD59-A6C34878D82A}">
                    <a16:rowId xmlns="" xmlns:a16="http://schemas.microsoft.com/office/drawing/2014/main" val="3982143793"/>
                  </a:ext>
                </a:extLst>
              </a:tr>
              <a:tr h="526883">
                <a:tc>
                  <a:txBody>
                    <a:bodyPr/>
                    <a:lstStyle/>
                    <a:p>
                      <a:r>
                        <a:rPr kumimoji="1" lang="ja-JP" altLang="en-US" sz="2000" b="1" dirty="0"/>
                        <a:t>７．サービスの効果について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4001959902"/>
                  </a:ext>
                </a:extLst>
              </a:tr>
            </a:tbl>
          </a:graphicData>
        </a:graphic>
      </p:graphicFrame>
    </p:spTree>
    <p:extLst>
      <p:ext uri="{BB962C8B-B14F-4D97-AF65-F5344CB8AC3E}">
        <p14:creationId xmlns:p14="http://schemas.microsoft.com/office/powerpoint/2010/main" val="3275010810"/>
      </p:ext>
    </p:extLst>
  </p:cSld>
  <p:clrMapOvr>
    <a:masterClrMapping/>
  </p:clrMapOvr>
  <p:transition spd="slow" advTm="8541"/>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89</a:t>
            </a:fld>
            <a:endParaRPr lang="en-US" altLang="ja-JP" dirty="0"/>
          </a:p>
        </p:txBody>
      </p:sp>
      <p:sp>
        <p:nvSpPr>
          <p:cNvPr id="4" name="正方形/長方形 3"/>
          <p:cNvSpPr/>
          <p:nvPr/>
        </p:nvSpPr>
        <p:spPr>
          <a:xfrm>
            <a:off x="468313" y="5660698"/>
            <a:ext cx="5183687" cy="1015663"/>
          </a:xfrm>
          <a:prstGeom prst="rect">
            <a:avLst/>
          </a:prstGeom>
        </p:spPr>
        <p:txBody>
          <a:bodyPr wrap="square">
            <a:spAutoFit/>
          </a:bodyPr>
          <a:lstStyle/>
          <a:p>
            <a:r>
              <a:rPr lang="en-US" altLang="ja-JP" sz="2000" b="1" dirty="0">
                <a:solidFill>
                  <a:prstClr val="black"/>
                </a:solidFill>
              </a:rPr>
              <a:t>A</a:t>
            </a:r>
            <a:r>
              <a:rPr lang="ja-JP" altLang="en-US" sz="2000" b="1" dirty="0">
                <a:solidFill>
                  <a:prstClr val="black"/>
                </a:solidFill>
              </a:rPr>
              <a:t>：</a:t>
            </a:r>
            <a:r>
              <a:rPr lang="ja-JP" altLang="en-US" sz="2000" dirty="0">
                <a:solidFill>
                  <a:prstClr val="black"/>
                </a:solidFill>
              </a:rPr>
              <a:t>学生の実態把握</a:t>
            </a:r>
            <a:endParaRPr lang="en-US" altLang="ja-JP" sz="2000" dirty="0">
              <a:solidFill>
                <a:prstClr val="black"/>
              </a:solidFill>
            </a:endParaRPr>
          </a:p>
          <a:p>
            <a:r>
              <a:rPr lang="en-US" altLang="ja-JP" sz="2000" b="1" dirty="0">
                <a:solidFill>
                  <a:prstClr val="black"/>
                </a:solidFill>
              </a:rPr>
              <a:t>B</a:t>
            </a:r>
            <a:r>
              <a:rPr lang="ja-JP" altLang="en-US" sz="2000" b="1" dirty="0">
                <a:solidFill>
                  <a:prstClr val="black"/>
                </a:solidFill>
              </a:rPr>
              <a:t>：</a:t>
            </a:r>
            <a:r>
              <a:rPr lang="ja-JP" altLang="en-US" sz="2000" dirty="0">
                <a:solidFill>
                  <a:prstClr val="black"/>
                </a:solidFill>
              </a:rPr>
              <a:t>新サービスへの活用</a:t>
            </a:r>
            <a:endParaRPr lang="en-US" altLang="ja-JP" sz="2000" dirty="0">
              <a:solidFill>
                <a:prstClr val="black"/>
              </a:solidFill>
            </a:endParaRPr>
          </a:p>
          <a:p>
            <a:r>
              <a:rPr lang="en-US" altLang="ja-JP" sz="2000" b="1" dirty="0">
                <a:solidFill>
                  <a:prstClr val="black"/>
                </a:solidFill>
              </a:rPr>
              <a:t>C</a:t>
            </a:r>
            <a:r>
              <a:rPr lang="ja-JP" altLang="en-US" sz="2000" b="1" dirty="0">
                <a:solidFill>
                  <a:prstClr val="black"/>
                </a:solidFill>
              </a:rPr>
              <a:t>：</a:t>
            </a:r>
            <a:r>
              <a:rPr lang="ja-JP" altLang="en-US" sz="2000" dirty="0">
                <a:solidFill>
                  <a:prstClr val="black"/>
                </a:solidFill>
              </a:rPr>
              <a:t>コミュニケーションツールへの活用</a:t>
            </a:r>
          </a:p>
        </p:txBody>
      </p:sp>
      <p:sp>
        <p:nvSpPr>
          <p:cNvPr id="6" name="吹き出し: 線 5"/>
          <p:cNvSpPr/>
          <p:nvPr/>
        </p:nvSpPr>
        <p:spPr>
          <a:xfrm>
            <a:off x="5832000" y="1809000"/>
            <a:ext cx="3132000" cy="3179766"/>
          </a:xfrm>
          <a:prstGeom prst="borderCallout1">
            <a:avLst>
              <a:gd name="adj1" fmla="val 58771"/>
              <a:gd name="adj2" fmla="val -262"/>
              <a:gd name="adj3" fmla="val 75347"/>
              <a:gd name="adj4" fmla="val -880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prstClr val="black"/>
                </a:solidFill>
              </a:rPr>
              <a:t>　　　　</a:t>
            </a:r>
            <a:r>
              <a:rPr lang="ja-JP" altLang="en-US" sz="2000" dirty="0">
                <a:solidFill>
                  <a:prstClr val="black"/>
                </a:solidFill>
              </a:rPr>
              <a:t>（既存）</a:t>
            </a:r>
            <a:endParaRPr lang="en-US" altLang="ja-JP" sz="2000" dirty="0">
              <a:solidFill>
                <a:prstClr val="black"/>
              </a:solidFill>
            </a:endParaRPr>
          </a:p>
          <a:p>
            <a:r>
              <a:rPr lang="ja-JP" altLang="en-US" sz="2400" u="sng" dirty="0">
                <a:solidFill>
                  <a:prstClr val="black"/>
                </a:solidFill>
              </a:rPr>
              <a:t>６つのサービスを</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・聞いたことがあるか</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・内容を知っているか</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・利用したいと思うか</a:t>
            </a:r>
            <a:endParaRPr lang="en-US" altLang="ja-JP" sz="2400" dirty="0">
              <a:solidFill>
                <a:prstClr val="black"/>
              </a:solidFill>
            </a:endParaRPr>
          </a:p>
        </p:txBody>
      </p:sp>
      <p:sp>
        <p:nvSpPr>
          <p:cNvPr id="3" name="テキスト ボックス 2"/>
          <p:cNvSpPr txBox="1"/>
          <p:nvPr/>
        </p:nvSpPr>
        <p:spPr>
          <a:xfrm>
            <a:off x="5832000" y="5075923"/>
            <a:ext cx="2260000" cy="1600438"/>
          </a:xfrm>
          <a:prstGeom prst="rect">
            <a:avLst/>
          </a:prstGeom>
          <a:solidFill>
            <a:schemeClr val="bg2">
              <a:lumMod val="40000"/>
              <a:lumOff val="60000"/>
            </a:schemeClr>
          </a:solidFill>
          <a:ln>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400" dirty="0">
                <a:solidFill>
                  <a:prstClr val="black"/>
                </a:solidFill>
              </a:rPr>
              <a:t>※</a:t>
            </a:r>
            <a:r>
              <a:rPr lang="ja-JP" altLang="en-US" sz="1400" u="sng" dirty="0">
                <a:solidFill>
                  <a:prstClr val="black"/>
                </a:solidFill>
              </a:rPr>
              <a:t>６つのサービス</a:t>
            </a:r>
            <a:endParaRPr lang="en-US" altLang="ja-JP" sz="1400" u="sng" dirty="0">
              <a:solidFill>
                <a:prstClr val="black"/>
              </a:solidFill>
            </a:endParaRPr>
          </a:p>
          <a:p>
            <a:r>
              <a:rPr lang="en-US" altLang="ja-JP" sz="1400" dirty="0">
                <a:solidFill>
                  <a:prstClr val="black"/>
                </a:solidFill>
              </a:rPr>
              <a:t>①</a:t>
            </a:r>
            <a:r>
              <a:rPr lang="ja-JP" altLang="en-US" sz="1400" dirty="0">
                <a:solidFill>
                  <a:prstClr val="black"/>
                </a:solidFill>
              </a:rPr>
              <a:t>電子メール通知サービス</a:t>
            </a:r>
            <a:endParaRPr lang="en-US" altLang="ja-JP" sz="1400" dirty="0">
              <a:solidFill>
                <a:prstClr val="black"/>
              </a:solidFill>
            </a:endParaRPr>
          </a:p>
          <a:p>
            <a:r>
              <a:rPr lang="en-US" altLang="ja-JP" sz="1400" dirty="0">
                <a:solidFill>
                  <a:prstClr val="black"/>
                </a:solidFill>
              </a:rPr>
              <a:t>②LINE</a:t>
            </a:r>
            <a:r>
              <a:rPr lang="ja-JP" altLang="en-US" sz="1400" dirty="0">
                <a:solidFill>
                  <a:prstClr val="black"/>
                </a:solidFill>
              </a:rPr>
              <a:t>サービス</a:t>
            </a:r>
            <a:endParaRPr lang="en-US" altLang="ja-JP" sz="1400" dirty="0">
              <a:solidFill>
                <a:prstClr val="black"/>
              </a:solidFill>
            </a:endParaRPr>
          </a:p>
          <a:p>
            <a:r>
              <a:rPr lang="en-US" altLang="ja-JP" sz="1400" dirty="0">
                <a:solidFill>
                  <a:prstClr val="black"/>
                </a:solidFill>
              </a:rPr>
              <a:t>③</a:t>
            </a:r>
            <a:r>
              <a:rPr lang="ja-JP" altLang="en-US" sz="1400" dirty="0">
                <a:solidFill>
                  <a:prstClr val="black"/>
                </a:solidFill>
              </a:rPr>
              <a:t>配達状況確認サービス</a:t>
            </a:r>
            <a:endParaRPr lang="en-US" altLang="ja-JP" sz="1400" dirty="0">
              <a:solidFill>
                <a:prstClr val="black"/>
              </a:solidFill>
            </a:endParaRPr>
          </a:p>
          <a:p>
            <a:r>
              <a:rPr lang="en-US" altLang="ja-JP" sz="1400" dirty="0">
                <a:solidFill>
                  <a:prstClr val="black"/>
                </a:solidFill>
              </a:rPr>
              <a:t>④</a:t>
            </a:r>
            <a:r>
              <a:rPr lang="ja-JP" altLang="en-US" sz="1400" dirty="0">
                <a:solidFill>
                  <a:prstClr val="black"/>
                </a:solidFill>
              </a:rPr>
              <a:t>コンビニ受取サービス</a:t>
            </a:r>
            <a:endParaRPr lang="en-US" altLang="ja-JP" sz="1400" dirty="0">
              <a:solidFill>
                <a:prstClr val="black"/>
              </a:solidFill>
            </a:endParaRPr>
          </a:p>
          <a:p>
            <a:r>
              <a:rPr lang="en-US" altLang="ja-JP" sz="1400" dirty="0">
                <a:solidFill>
                  <a:prstClr val="black"/>
                </a:solidFill>
              </a:rPr>
              <a:t>⑤</a:t>
            </a:r>
            <a:r>
              <a:rPr lang="ja-JP" altLang="en-US" sz="1400" dirty="0">
                <a:solidFill>
                  <a:prstClr val="black"/>
                </a:solidFill>
              </a:rPr>
              <a:t>営業所受取サービス</a:t>
            </a:r>
            <a:endParaRPr lang="en-US" altLang="ja-JP" sz="1400" dirty="0">
              <a:solidFill>
                <a:prstClr val="black"/>
              </a:solidFill>
            </a:endParaRPr>
          </a:p>
          <a:p>
            <a:r>
              <a:rPr lang="en-US" altLang="ja-JP" sz="1400" dirty="0">
                <a:solidFill>
                  <a:prstClr val="black"/>
                </a:solidFill>
              </a:rPr>
              <a:t>⑥My</a:t>
            </a:r>
            <a:r>
              <a:rPr lang="ja-JP" altLang="en-US" sz="1400" dirty="0">
                <a:solidFill>
                  <a:prstClr val="black"/>
                </a:solidFill>
              </a:rPr>
              <a:t>カレンダーサービス</a:t>
            </a:r>
            <a:endParaRPr lang="en-US" altLang="ja-JP" sz="1400" dirty="0">
              <a:solidFill>
                <a:prstClr val="black"/>
              </a:solidFill>
            </a:endParaRPr>
          </a:p>
        </p:txBody>
      </p:sp>
      <p:graphicFrame>
        <p:nvGraphicFramePr>
          <p:cNvPr id="11" name="表 10"/>
          <p:cNvGraphicFramePr>
            <a:graphicFrameLocks noGrp="1"/>
          </p:cNvGraphicFramePr>
          <p:nvPr>
            <p:extLst/>
          </p:nvPr>
        </p:nvGraphicFramePr>
        <p:xfrm>
          <a:off x="399314" y="1430678"/>
          <a:ext cx="5144568" cy="4094816"/>
        </p:xfrm>
        <a:graphic>
          <a:graphicData uri="http://schemas.openxmlformats.org/drawingml/2006/table">
            <a:tbl>
              <a:tblPr firstRow="1" bandRow="1">
                <a:tableStyleId>{5940675A-B579-460E-94D1-54222C63F5DA}</a:tableStyleId>
              </a:tblPr>
              <a:tblGrid>
                <a:gridCol w="3524568">
                  <a:extLst>
                    <a:ext uri="{9D8B030D-6E8A-4147-A177-3AD203B41FA5}">
                      <a16:colId xmlns="" xmlns:a16="http://schemas.microsoft.com/office/drawing/2014/main" val="1647784525"/>
                    </a:ext>
                  </a:extLst>
                </a:gridCol>
                <a:gridCol w="540000">
                  <a:extLst>
                    <a:ext uri="{9D8B030D-6E8A-4147-A177-3AD203B41FA5}">
                      <a16:colId xmlns="" xmlns:a16="http://schemas.microsoft.com/office/drawing/2014/main" val="3808826084"/>
                    </a:ext>
                  </a:extLst>
                </a:gridCol>
                <a:gridCol w="540000">
                  <a:extLst>
                    <a:ext uri="{9D8B030D-6E8A-4147-A177-3AD203B41FA5}">
                      <a16:colId xmlns="" xmlns:a16="http://schemas.microsoft.com/office/drawing/2014/main" val="340103133"/>
                    </a:ext>
                  </a:extLst>
                </a:gridCol>
                <a:gridCol w="540000">
                  <a:extLst>
                    <a:ext uri="{9D8B030D-6E8A-4147-A177-3AD203B41FA5}">
                      <a16:colId xmlns="" xmlns:a16="http://schemas.microsoft.com/office/drawing/2014/main" val="2891966125"/>
                    </a:ext>
                  </a:extLst>
                </a:gridCol>
              </a:tblGrid>
              <a:tr h="406635">
                <a:tc>
                  <a:txBody>
                    <a:bodyPr/>
                    <a:lstStyle/>
                    <a:p>
                      <a:pPr algn="ctr"/>
                      <a:r>
                        <a:rPr kumimoji="1" lang="ja-JP" altLang="en-US" sz="2000" b="1" dirty="0"/>
                        <a:t>項目</a:t>
                      </a:r>
                      <a:endParaRPr kumimoji="1" lang="ja-JP" altLang="en-US" sz="2400" b="1" dirty="0"/>
                    </a:p>
                  </a:txBody>
                  <a:tcPr/>
                </a:tc>
                <a:tc gridSpan="3">
                  <a:txBody>
                    <a:bodyPr/>
                    <a:lstStyle/>
                    <a:p>
                      <a:pPr algn="ctr"/>
                      <a:r>
                        <a:rPr kumimoji="1" lang="ja-JP" altLang="en-US" sz="2000" b="1" dirty="0"/>
                        <a:t>目的</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 xmlns:a16="http://schemas.microsoft.com/office/drawing/2014/main" val="4021847756"/>
                  </a:ext>
                </a:extLst>
              </a:tr>
              <a:tr h="526883">
                <a:tc>
                  <a:txBody>
                    <a:bodyPr/>
                    <a:lstStyle/>
                    <a:p>
                      <a:r>
                        <a:rPr kumimoji="1" lang="ja-JP" altLang="en-US" sz="2000" b="1" dirty="0"/>
                        <a:t>１．</a:t>
                      </a:r>
                      <a:r>
                        <a:rPr kumimoji="1" lang="ja-JP" altLang="en-US" sz="2000" b="1" dirty="0">
                          <a:solidFill>
                            <a:schemeClr val="tx1"/>
                          </a:solidFill>
                        </a:rPr>
                        <a:t>基礎情報</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39277964"/>
                  </a:ext>
                </a:extLst>
              </a:tr>
              <a:tr h="526883">
                <a:tc>
                  <a:txBody>
                    <a:bodyPr/>
                    <a:lstStyle/>
                    <a:p>
                      <a:r>
                        <a:rPr kumimoji="1" lang="ja-JP" altLang="en-US" sz="2000" b="1" dirty="0"/>
                        <a:t>２．宅配サービスについて</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217114988"/>
                  </a:ext>
                </a:extLst>
              </a:tr>
              <a:tr h="526883">
                <a:tc>
                  <a:txBody>
                    <a:bodyPr/>
                    <a:lstStyle/>
                    <a:p>
                      <a:r>
                        <a:rPr kumimoji="1" lang="ja-JP" altLang="en-US" sz="2000" b="1" dirty="0"/>
                        <a:t>３．再配達について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15081433"/>
                  </a:ext>
                </a:extLst>
              </a:tr>
              <a:tr h="526883">
                <a:tc>
                  <a:txBody>
                    <a:bodyPr/>
                    <a:lstStyle/>
                    <a:p>
                      <a:r>
                        <a:rPr kumimoji="1" lang="ja-JP" altLang="en-US" sz="2000" b="1" dirty="0"/>
                        <a:t>４．再配達に対する意識</a:t>
                      </a:r>
                    </a:p>
                  </a:txBody>
                  <a:tcPr>
                    <a:solidFill>
                      <a:schemeClr val="bg1"/>
                    </a:solidFill>
                  </a:tcPr>
                </a:tc>
                <a:tc>
                  <a:txBody>
                    <a:bodyPr/>
                    <a:lstStyle/>
                    <a:p>
                      <a:pPr algn="ctr"/>
                      <a:r>
                        <a:rPr kumimoji="1" lang="ja-JP" altLang="en-US" sz="2800" dirty="0"/>
                        <a:t>Ａ</a:t>
                      </a:r>
                    </a:p>
                  </a:txBody>
                  <a:tcPr>
                    <a:solidFill>
                      <a:srgbClr val="FF7963"/>
                    </a:solidFill>
                  </a:tcPr>
                </a:tc>
                <a:tc>
                  <a:txBody>
                    <a:bodyPr/>
                    <a:lstStyle/>
                    <a:p>
                      <a:pPr algn="ctr"/>
                      <a:endParaRPr kumimoji="1" lang="ja-JP" altLang="en-US" sz="2800" dirty="0"/>
                    </a:p>
                  </a:txBody>
                  <a:tcPr/>
                </a:tc>
                <a:tc>
                  <a:txBody>
                    <a:bodyPr/>
                    <a:lstStyle/>
                    <a:p>
                      <a:pPr algn="ctr"/>
                      <a:r>
                        <a:rPr kumimoji="1" lang="ja-JP" altLang="en-US" sz="2800" dirty="0"/>
                        <a:t>Ｃ</a:t>
                      </a:r>
                    </a:p>
                  </a:txBody>
                  <a:tcPr>
                    <a:solidFill>
                      <a:schemeClr val="accent1">
                        <a:lumMod val="75000"/>
                      </a:schemeClr>
                    </a:solidFill>
                  </a:tcPr>
                </a:tc>
                <a:extLst>
                  <a:ext uri="{0D108BD9-81ED-4DB2-BD59-A6C34878D82A}">
                    <a16:rowId xmlns="" xmlns:a16="http://schemas.microsoft.com/office/drawing/2014/main" val="10004"/>
                  </a:ext>
                </a:extLst>
              </a:tr>
              <a:tr h="526883">
                <a:tc>
                  <a:txBody>
                    <a:bodyPr/>
                    <a:lstStyle/>
                    <a:p>
                      <a:r>
                        <a:rPr kumimoji="1" lang="ja-JP" altLang="en-US" sz="2000" b="1" dirty="0"/>
                        <a:t>５．既存受取サービスについて</a:t>
                      </a:r>
                    </a:p>
                  </a:txBody>
                  <a:tcPr>
                    <a:solidFill>
                      <a:srgbClr val="FFB64B"/>
                    </a:solid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673840028"/>
                  </a:ext>
                </a:extLst>
              </a:tr>
              <a:tr h="526883">
                <a:tc>
                  <a:txBody>
                    <a:bodyPr/>
                    <a:lstStyle/>
                    <a:p>
                      <a:r>
                        <a:rPr kumimoji="1" lang="ja-JP" altLang="en-US" sz="2000" b="1" dirty="0"/>
                        <a:t>６．宅配ロッカーについて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endParaRPr kumimoji="1" lang="ja-JP" altLang="en-US" sz="2800" dirty="0"/>
                    </a:p>
                  </a:txBody>
                  <a:tcPr>
                    <a:noFill/>
                  </a:tcPr>
                </a:tc>
                <a:extLst>
                  <a:ext uri="{0D108BD9-81ED-4DB2-BD59-A6C34878D82A}">
                    <a16:rowId xmlns="" xmlns:a16="http://schemas.microsoft.com/office/drawing/2014/main" val="3982143793"/>
                  </a:ext>
                </a:extLst>
              </a:tr>
              <a:tr h="526883">
                <a:tc>
                  <a:txBody>
                    <a:bodyPr/>
                    <a:lstStyle/>
                    <a:p>
                      <a:r>
                        <a:rPr kumimoji="1" lang="ja-JP" altLang="en-US" sz="2000" b="1" dirty="0"/>
                        <a:t>７．サービスの効果について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4001959902"/>
                  </a:ext>
                </a:extLst>
              </a:tr>
            </a:tbl>
          </a:graphicData>
        </a:graphic>
      </p:graphicFrame>
    </p:spTree>
    <p:extLst>
      <p:ext uri="{BB962C8B-B14F-4D97-AF65-F5344CB8AC3E}">
        <p14:creationId xmlns:p14="http://schemas.microsoft.com/office/powerpoint/2010/main" val="4164410708"/>
      </p:ext>
    </p:extLst>
  </p:cSld>
  <p:clrMapOvr>
    <a:masterClrMapping/>
  </p:clrMapOvr>
  <p:transition spd="slow" advTm="854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91356" y="2967831"/>
            <a:ext cx="8229600" cy="922337"/>
          </a:xfrm>
        </p:spPr>
        <p:txBody>
          <a:bodyPr/>
          <a:lstStyle/>
          <a:p>
            <a:pPr eaLnBrk="1" hangingPunct="1"/>
            <a:r>
              <a:rPr lang="ja-JP" altLang="en-US" sz="4800" dirty="0" smtClean="0">
                <a:solidFill>
                  <a:schemeClr val="bg1"/>
                </a:solidFill>
              </a:rPr>
              <a:t>再配達問題</a:t>
            </a:r>
            <a:r>
              <a:rPr lang="en-US" altLang="ja-JP" sz="4800" dirty="0" smtClean="0">
                <a:solidFill>
                  <a:schemeClr val="bg1"/>
                </a:solidFill>
              </a:rPr>
              <a:t/>
            </a:r>
            <a:br>
              <a:rPr lang="en-US" altLang="ja-JP" sz="4800" dirty="0" smtClean="0">
                <a:solidFill>
                  <a:schemeClr val="bg1"/>
                </a:solidFill>
              </a:rPr>
            </a:br>
            <a:r>
              <a:rPr lang="en-US" altLang="ja-JP" sz="4800" dirty="0" smtClean="0">
                <a:solidFill>
                  <a:schemeClr val="bg1"/>
                </a:solidFill>
              </a:rPr>
              <a:t>×</a:t>
            </a:r>
            <a:br>
              <a:rPr lang="en-US" altLang="ja-JP" sz="4800" dirty="0" smtClean="0">
                <a:solidFill>
                  <a:schemeClr val="bg1"/>
                </a:solidFill>
              </a:rPr>
            </a:br>
            <a:r>
              <a:rPr lang="ja-JP" altLang="en-US" sz="4800" dirty="0" smtClean="0">
                <a:solidFill>
                  <a:schemeClr val="bg1"/>
                </a:solidFill>
              </a:rPr>
              <a:t>社会的ジレンマ</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9</a:t>
            </a:fld>
            <a:endParaRPr lang="en-US" altLang="ja-JP"/>
          </a:p>
        </p:txBody>
      </p:sp>
    </p:spTree>
    <p:extLst>
      <p:ext uri="{BB962C8B-B14F-4D97-AF65-F5344CB8AC3E}">
        <p14:creationId xmlns:p14="http://schemas.microsoft.com/office/powerpoint/2010/main" val="3679921728"/>
      </p:ext>
    </p:extLst>
  </p:cSld>
  <p:clrMapOvr>
    <a:masterClrMapping/>
  </p:clrMapOvr>
  <p:transition spd="slow" advTm="5584"/>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90</a:t>
            </a:fld>
            <a:endParaRPr lang="en-US" altLang="ja-JP" dirty="0"/>
          </a:p>
        </p:txBody>
      </p:sp>
      <p:sp>
        <p:nvSpPr>
          <p:cNvPr id="4" name="正方形/長方形 3"/>
          <p:cNvSpPr/>
          <p:nvPr/>
        </p:nvSpPr>
        <p:spPr>
          <a:xfrm>
            <a:off x="417795" y="5589000"/>
            <a:ext cx="5183687" cy="1015663"/>
          </a:xfrm>
          <a:prstGeom prst="rect">
            <a:avLst/>
          </a:prstGeom>
        </p:spPr>
        <p:txBody>
          <a:bodyPr wrap="square">
            <a:spAutoFit/>
          </a:bodyPr>
          <a:lstStyle/>
          <a:p>
            <a:r>
              <a:rPr lang="en-US" altLang="ja-JP" sz="2000" b="1" dirty="0">
                <a:solidFill>
                  <a:prstClr val="black"/>
                </a:solidFill>
              </a:rPr>
              <a:t>A</a:t>
            </a:r>
            <a:r>
              <a:rPr lang="ja-JP" altLang="en-US" sz="2000" b="1" dirty="0">
                <a:solidFill>
                  <a:prstClr val="black"/>
                </a:solidFill>
              </a:rPr>
              <a:t>：</a:t>
            </a:r>
            <a:r>
              <a:rPr lang="ja-JP" altLang="en-US" sz="2000" dirty="0">
                <a:solidFill>
                  <a:prstClr val="black"/>
                </a:solidFill>
              </a:rPr>
              <a:t>学生の実態把握</a:t>
            </a:r>
            <a:endParaRPr lang="en-US" altLang="ja-JP" sz="2000" dirty="0">
              <a:solidFill>
                <a:prstClr val="black"/>
              </a:solidFill>
            </a:endParaRPr>
          </a:p>
          <a:p>
            <a:r>
              <a:rPr lang="en-US" altLang="ja-JP" sz="2000" b="1" dirty="0">
                <a:solidFill>
                  <a:prstClr val="black"/>
                </a:solidFill>
              </a:rPr>
              <a:t>B</a:t>
            </a:r>
            <a:r>
              <a:rPr lang="ja-JP" altLang="en-US" sz="2000" b="1" dirty="0">
                <a:solidFill>
                  <a:prstClr val="black"/>
                </a:solidFill>
              </a:rPr>
              <a:t>：</a:t>
            </a:r>
            <a:r>
              <a:rPr lang="ja-JP" altLang="en-US" sz="2000" dirty="0">
                <a:solidFill>
                  <a:prstClr val="black"/>
                </a:solidFill>
              </a:rPr>
              <a:t>新サービスへの活用</a:t>
            </a:r>
            <a:endParaRPr lang="en-US" altLang="ja-JP" sz="2000" dirty="0">
              <a:solidFill>
                <a:prstClr val="black"/>
              </a:solidFill>
            </a:endParaRPr>
          </a:p>
          <a:p>
            <a:r>
              <a:rPr lang="en-US" altLang="ja-JP" sz="2000" b="1" dirty="0">
                <a:solidFill>
                  <a:prstClr val="black"/>
                </a:solidFill>
              </a:rPr>
              <a:t>C</a:t>
            </a:r>
            <a:r>
              <a:rPr lang="ja-JP" altLang="en-US" sz="2000" b="1" dirty="0">
                <a:solidFill>
                  <a:prstClr val="black"/>
                </a:solidFill>
              </a:rPr>
              <a:t>：</a:t>
            </a:r>
            <a:r>
              <a:rPr lang="ja-JP" altLang="en-US" sz="2000" dirty="0">
                <a:solidFill>
                  <a:prstClr val="black"/>
                </a:solidFill>
              </a:rPr>
              <a:t>コミュニケーションツールへの活用</a:t>
            </a:r>
          </a:p>
        </p:txBody>
      </p:sp>
      <p:sp>
        <p:nvSpPr>
          <p:cNvPr id="6" name="吹き出し: 線 5"/>
          <p:cNvSpPr/>
          <p:nvPr/>
        </p:nvSpPr>
        <p:spPr>
          <a:xfrm>
            <a:off x="5914800" y="2529000"/>
            <a:ext cx="2977200" cy="2520000"/>
          </a:xfrm>
          <a:prstGeom prst="borderCallout1">
            <a:avLst>
              <a:gd name="adj1" fmla="val 64705"/>
              <a:gd name="adj2" fmla="val -82"/>
              <a:gd name="adj3" fmla="val 88715"/>
              <a:gd name="adj4" fmla="val -12426"/>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prstClr val="black"/>
                </a:solidFill>
              </a:rPr>
              <a:t>宅配ロッカーが</a:t>
            </a:r>
            <a:endParaRPr lang="en-US" altLang="ja-JP" sz="2400" dirty="0">
              <a:solidFill>
                <a:prstClr val="black"/>
              </a:solidFill>
            </a:endParaRPr>
          </a:p>
          <a:p>
            <a:r>
              <a:rPr lang="ja-JP" altLang="en-US" sz="2400" dirty="0">
                <a:solidFill>
                  <a:prstClr val="black"/>
                </a:solidFill>
              </a:rPr>
              <a:t>設置された場合</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・利用したいか</a:t>
            </a:r>
            <a:endParaRPr lang="en-US" altLang="ja-JP" sz="2400" dirty="0">
              <a:solidFill>
                <a:prstClr val="black"/>
              </a:solidFill>
            </a:endParaRPr>
          </a:p>
          <a:p>
            <a:endParaRPr lang="en-US" altLang="ja-JP" sz="1200" dirty="0">
              <a:solidFill>
                <a:prstClr val="black"/>
              </a:solidFill>
            </a:endParaRPr>
          </a:p>
          <a:p>
            <a:r>
              <a:rPr lang="ja-JP" altLang="en-US" sz="2400" dirty="0">
                <a:solidFill>
                  <a:prstClr val="black"/>
                </a:solidFill>
              </a:rPr>
              <a:t>・設置してほしい場所</a:t>
            </a:r>
            <a:endParaRPr lang="en-US" altLang="ja-JP" sz="2400" dirty="0">
              <a:solidFill>
                <a:prstClr val="black"/>
              </a:solidFill>
            </a:endParaRPr>
          </a:p>
        </p:txBody>
      </p:sp>
      <p:graphicFrame>
        <p:nvGraphicFramePr>
          <p:cNvPr id="10" name="表 9"/>
          <p:cNvGraphicFramePr>
            <a:graphicFrameLocks noGrp="1"/>
          </p:cNvGraphicFramePr>
          <p:nvPr>
            <p:extLst/>
          </p:nvPr>
        </p:nvGraphicFramePr>
        <p:xfrm>
          <a:off x="399314" y="1430678"/>
          <a:ext cx="5144568" cy="4094816"/>
        </p:xfrm>
        <a:graphic>
          <a:graphicData uri="http://schemas.openxmlformats.org/drawingml/2006/table">
            <a:tbl>
              <a:tblPr firstRow="1" bandRow="1">
                <a:tableStyleId>{5940675A-B579-460E-94D1-54222C63F5DA}</a:tableStyleId>
              </a:tblPr>
              <a:tblGrid>
                <a:gridCol w="3524568">
                  <a:extLst>
                    <a:ext uri="{9D8B030D-6E8A-4147-A177-3AD203B41FA5}">
                      <a16:colId xmlns="" xmlns:a16="http://schemas.microsoft.com/office/drawing/2014/main" val="1647784525"/>
                    </a:ext>
                  </a:extLst>
                </a:gridCol>
                <a:gridCol w="540000">
                  <a:extLst>
                    <a:ext uri="{9D8B030D-6E8A-4147-A177-3AD203B41FA5}">
                      <a16:colId xmlns="" xmlns:a16="http://schemas.microsoft.com/office/drawing/2014/main" val="3808826084"/>
                    </a:ext>
                  </a:extLst>
                </a:gridCol>
                <a:gridCol w="540000">
                  <a:extLst>
                    <a:ext uri="{9D8B030D-6E8A-4147-A177-3AD203B41FA5}">
                      <a16:colId xmlns="" xmlns:a16="http://schemas.microsoft.com/office/drawing/2014/main" val="340103133"/>
                    </a:ext>
                  </a:extLst>
                </a:gridCol>
                <a:gridCol w="540000">
                  <a:extLst>
                    <a:ext uri="{9D8B030D-6E8A-4147-A177-3AD203B41FA5}">
                      <a16:colId xmlns="" xmlns:a16="http://schemas.microsoft.com/office/drawing/2014/main" val="2891966125"/>
                    </a:ext>
                  </a:extLst>
                </a:gridCol>
              </a:tblGrid>
              <a:tr h="406635">
                <a:tc>
                  <a:txBody>
                    <a:bodyPr/>
                    <a:lstStyle/>
                    <a:p>
                      <a:pPr algn="ctr"/>
                      <a:r>
                        <a:rPr kumimoji="1" lang="ja-JP" altLang="en-US" sz="2000" b="1" dirty="0"/>
                        <a:t>項目</a:t>
                      </a:r>
                      <a:endParaRPr kumimoji="1" lang="ja-JP" altLang="en-US" sz="2400" b="1" dirty="0"/>
                    </a:p>
                  </a:txBody>
                  <a:tcPr/>
                </a:tc>
                <a:tc gridSpan="3">
                  <a:txBody>
                    <a:bodyPr/>
                    <a:lstStyle/>
                    <a:p>
                      <a:pPr algn="ctr"/>
                      <a:r>
                        <a:rPr kumimoji="1" lang="ja-JP" altLang="en-US" sz="2000" b="1" dirty="0"/>
                        <a:t>目的</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 xmlns:a16="http://schemas.microsoft.com/office/drawing/2014/main" val="4021847756"/>
                  </a:ext>
                </a:extLst>
              </a:tr>
              <a:tr h="526883">
                <a:tc>
                  <a:txBody>
                    <a:bodyPr/>
                    <a:lstStyle/>
                    <a:p>
                      <a:r>
                        <a:rPr kumimoji="1" lang="ja-JP" altLang="en-US" sz="2000" b="1" dirty="0"/>
                        <a:t>１．</a:t>
                      </a:r>
                      <a:r>
                        <a:rPr kumimoji="1" lang="ja-JP" altLang="en-US" sz="2000" b="1" dirty="0">
                          <a:solidFill>
                            <a:schemeClr val="tx1"/>
                          </a:solidFill>
                        </a:rPr>
                        <a:t>基礎情報</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39277964"/>
                  </a:ext>
                </a:extLst>
              </a:tr>
              <a:tr h="526883">
                <a:tc>
                  <a:txBody>
                    <a:bodyPr/>
                    <a:lstStyle/>
                    <a:p>
                      <a:r>
                        <a:rPr kumimoji="1" lang="ja-JP" altLang="en-US" sz="2000" b="1" dirty="0"/>
                        <a:t>２．宅配サービスについて</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217114988"/>
                  </a:ext>
                </a:extLst>
              </a:tr>
              <a:tr h="526883">
                <a:tc>
                  <a:txBody>
                    <a:bodyPr/>
                    <a:lstStyle/>
                    <a:p>
                      <a:r>
                        <a:rPr kumimoji="1" lang="ja-JP" altLang="en-US" sz="2000" b="1" dirty="0"/>
                        <a:t>３．再配達について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15081433"/>
                  </a:ext>
                </a:extLst>
              </a:tr>
              <a:tr h="526883">
                <a:tc>
                  <a:txBody>
                    <a:bodyPr/>
                    <a:lstStyle/>
                    <a:p>
                      <a:r>
                        <a:rPr kumimoji="1" lang="ja-JP" altLang="en-US" sz="2000" b="1" dirty="0"/>
                        <a:t>４．再配達に対する意識</a:t>
                      </a:r>
                    </a:p>
                  </a:txBody>
                  <a:tcPr/>
                </a:tc>
                <a:tc>
                  <a:txBody>
                    <a:bodyPr/>
                    <a:lstStyle/>
                    <a:p>
                      <a:pPr algn="ctr"/>
                      <a:r>
                        <a:rPr kumimoji="1" lang="ja-JP" altLang="en-US" sz="2800" dirty="0"/>
                        <a:t>Ａ</a:t>
                      </a:r>
                    </a:p>
                  </a:txBody>
                  <a:tcPr>
                    <a:solidFill>
                      <a:srgbClr val="FF7963"/>
                    </a:solidFill>
                  </a:tcPr>
                </a:tc>
                <a:tc>
                  <a:txBody>
                    <a:bodyPr/>
                    <a:lstStyle/>
                    <a:p>
                      <a:pPr algn="ctr"/>
                      <a:endParaRPr kumimoji="1" lang="ja-JP" altLang="en-US" sz="2800" dirty="0"/>
                    </a:p>
                  </a:txBody>
                  <a:tcPr/>
                </a:tc>
                <a:tc>
                  <a:txBody>
                    <a:bodyPr/>
                    <a:lstStyle/>
                    <a:p>
                      <a:pPr algn="ctr"/>
                      <a:r>
                        <a:rPr kumimoji="1" lang="ja-JP" altLang="en-US" sz="2800" dirty="0"/>
                        <a:t>Ｃ</a:t>
                      </a:r>
                    </a:p>
                  </a:txBody>
                  <a:tcPr>
                    <a:solidFill>
                      <a:schemeClr val="accent1">
                        <a:lumMod val="75000"/>
                      </a:schemeClr>
                    </a:solidFill>
                  </a:tcPr>
                </a:tc>
                <a:extLst>
                  <a:ext uri="{0D108BD9-81ED-4DB2-BD59-A6C34878D82A}">
                    <a16:rowId xmlns="" xmlns:a16="http://schemas.microsoft.com/office/drawing/2014/main" val="10004"/>
                  </a:ext>
                </a:extLst>
              </a:tr>
              <a:tr h="526883">
                <a:tc>
                  <a:txBody>
                    <a:bodyPr/>
                    <a:lstStyle/>
                    <a:p>
                      <a:r>
                        <a:rPr kumimoji="1" lang="ja-JP" altLang="en-US" sz="2000" b="1" dirty="0"/>
                        <a:t>５．既存受取サービスについて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673840028"/>
                  </a:ext>
                </a:extLst>
              </a:tr>
              <a:tr h="526883">
                <a:tc>
                  <a:txBody>
                    <a:bodyPr/>
                    <a:lstStyle/>
                    <a:p>
                      <a:r>
                        <a:rPr kumimoji="1" lang="ja-JP" altLang="en-US" sz="2000" b="1" dirty="0"/>
                        <a:t>６．宅配ロッカーについて</a:t>
                      </a:r>
                    </a:p>
                  </a:txBody>
                  <a:tcPr>
                    <a:solidFill>
                      <a:srgbClr val="FFB64B"/>
                    </a:solid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endParaRPr kumimoji="1" lang="ja-JP" altLang="en-US" sz="2800" dirty="0"/>
                    </a:p>
                  </a:txBody>
                  <a:tcPr>
                    <a:noFill/>
                  </a:tcPr>
                </a:tc>
                <a:extLst>
                  <a:ext uri="{0D108BD9-81ED-4DB2-BD59-A6C34878D82A}">
                    <a16:rowId xmlns="" xmlns:a16="http://schemas.microsoft.com/office/drawing/2014/main" val="3982143793"/>
                  </a:ext>
                </a:extLst>
              </a:tr>
              <a:tr h="526883">
                <a:tc>
                  <a:txBody>
                    <a:bodyPr/>
                    <a:lstStyle/>
                    <a:p>
                      <a:r>
                        <a:rPr kumimoji="1" lang="ja-JP" altLang="en-US" sz="2000" b="1" dirty="0"/>
                        <a:t>７．サービスの効果について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4001959902"/>
                  </a:ext>
                </a:extLst>
              </a:tr>
            </a:tbl>
          </a:graphicData>
        </a:graphic>
      </p:graphicFrame>
    </p:spTree>
    <p:extLst>
      <p:ext uri="{BB962C8B-B14F-4D97-AF65-F5344CB8AC3E}">
        <p14:creationId xmlns:p14="http://schemas.microsoft.com/office/powerpoint/2010/main" val="559842251"/>
      </p:ext>
    </p:extLst>
  </p:cSld>
  <p:clrMapOvr>
    <a:masterClrMapping/>
  </p:clrMapOvr>
  <p:transition spd="slow" advTm="8541"/>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91</a:t>
            </a:fld>
            <a:endParaRPr lang="en-US" altLang="ja-JP" dirty="0"/>
          </a:p>
        </p:txBody>
      </p:sp>
      <p:sp>
        <p:nvSpPr>
          <p:cNvPr id="4" name="正方形/長方形 3"/>
          <p:cNvSpPr/>
          <p:nvPr/>
        </p:nvSpPr>
        <p:spPr>
          <a:xfrm>
            <a:off x="405860" y="5737393"/>
            <a:ext cx="5183687" cy="1015663"/>
          </a:xfrm>
          <a:prstGeom prst="rect">
            <a:avLst/>
          </a:prstGeom>
        </p:spPr>
        <p:txBody>
          <a:bodyPr wrap="square">
            <a:spAutoFit/>
          </a:bodyPr>
          <a:lstStyle/>
          <a:p>
            <a:r>
              <a:rPr lang="en-US" altLang="ja-JP" sz="2000" b="1" dirty="0">
                <a:solidFill>
                  <a:prstClr val="black"/>
                </a:solidFill>
              </a:rPr>
              <a:t>A</a:t>
            </a:r>
            <a:r>
              <a:rPr lang="ja-JP" altLang="en-US" sz="2000" b="1" dirty="0">
                <a:solidFill>
                  <a:prstClr val="black"/>
                </a:solidFill>
              </a:rPr>
              <a:t>：</a:t>
            </a:r>
            <a:r>
              <a:rPr lang="ja-JP" altLang="en-US" sz="2000" dirty="0">
                <a:solidFill>
                  <a:prstClr val="black"/>
                </a:solidFill>
              </a:rPr>
              <a:t>学生の実態把握</a:t>
            </a:r>
            <a:endParaRPr lang="en-US" altLang="ja-JP" sz="2000" dirty="0">
              <a:solidFill>
                <a:prstClr val="black"/>
              </a:solidFill>
            </a:endParaRPr>
          </a:p>
          <a:p>
            <a:r>
              <a:rPr lang="en-US" altLang="ja-JP" sz="2000" b="1" dirty="0">
                <a:solidFill>
                  <a:prstClr val="black"/>
                </a:solidFill>
              </a:rPr>
              <a:t>B</a:t>
            </a:r>
            <a:r>
              <a:rPr lang="ja-JP" altLang="en-US" sz="2000" b="1" dirty="0">
                <a:solidFill>
                  <a:prstClr val="black"/>
                </a:solidFill>
              </a:rPr>
              <a:t>：</a:t>
            </a:r>
            <a:r>
              <a:rPr lang="ja-JP" altLang="en-US" sz="2000" dirty="0">
                <a:solidFill>
                  <a:prstClr val="black"/>
                </a:solidFill>
              </a:rPr>
              <a:t>新サービスへの活用</a:t>
            </a:r>
            <a:endParaRPr lang="en-US" altLang="ja-JP" sz="2000" dirty="0">
              <a:solidFill>
                <a:prstClr val="black"/>
              </a:solidFill>
            </a:endParaRPr>
          </a:p>
          <a:p>
            <a:r>
              <a:rPr lang="en-US" altLang="ja-JP" sz="2000" b="1" dirty="0">
                <a:solidFill>
                  <a:prstClr val="black"/>
                </a:solidFill>
              </a:rPr>
              <a:t>C</a:t>
            </a:r>
            <a:r>
              <a:rPr lang="ja-JP" altLang="en-US" sz="2000" b="1" dirty="0">
                <a:solidFill>
                  <a:prstClr val="black"/>
                </a:solidFill>
              </a:rPr>
              <a:t>：</a:t>
            </a:r>
            <a:r>
              <a:rPr lang="ja-JP" altLang="en-US" sz="2000" dirty="0">
                <a:solidFill>
                  <a:prstClr val="black"/>
                </a:solidFill>
              </a:rPr>
              <a:t>コミュニケーションツールへの活用</a:t>
            </a:r>
          </a:p>
        </p:txBody>
      </p:sp>
      <p:sp>
        <p:nvSpPr>
          <p:cNvPr id="6" name="吹き出し: 線 5"/>
          <p:cNvSpPr/>
          <p:nvPr/>
        </p:nvSpPr>
        <p:spPr>
          <a:xfrm>
            <a:off x="5832000" y="3055883"/>
            <a:ext cx="3060000" cy="2469611"/>
          </a:xfrm>
          <a:prstGeom prst="borderCallout1">
            <a:avLst>
              <a:gd name="adj1" fmla="val 87183"/>
              <a:gd name="adj2" fmla="val 371"/>
              <a:gd name="adj3" fmla="val 89360"/>
              <a:gd name="adj4" fmla="val -10040"/>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prstClr val="black"/>
                </a:solidFill>
              </a:rPr>
              <a:t>　６つのサービス、</a:t>
            </a:r>
            <a:endParaRPr lang="en-US" altLang="ja-JP" dirty="0">
              <a:solidFill>
                <a:prstClr val="black"/>
              </a:solidFill>
            </a:endParaRPr>
          </a:p>
          <a:p>
            <a:r>
              <a:rPr lang="ja-JP" altLang="ja-JP" dirty="0">
                <a:solidFill>
                  <a:prstClr val="black"/>
                </a:solidFill>
              </a:rPr>
              <a:t>　</a:t>
            </a:r>
            <a:r>
              <a:rPr lang="ja-JP" altLang="en-US" dirty="0">
                <a:solidFill>
                  <a:prstClr val="black"/>
                </a:solidFill>
              </a:rPr>
              <a:t>宅配ロッカー案のうち</a:t>
            </a:r>
            <a:endParaRPr lang="en-US" altLang="ja-JP" dirty="0">
              <a:solidFill>
                <a:prstClr val="black"/>
              </a:solidFill>
            </a:endParaRPr>
          </a:p>
          <a:p>
            <a:endParaRPr lang="en-US" altLang="ja-JP" sz="1200" dirty="0">
              <a:solidFill>
                <a:prstClr val="black"/>
              </a:solidFill>
            </a:endParaRPr>
          </a:p>
          <a:p>
            <a:r>
              <a:rPr lang="ja-JP" altLang="en-US" sz="2400" dirty="0">
                <a:solidFill>
                  <a:prstClr val="black"/>
                </a:solidFill>
              </a:rPr>
              <a:t>・どのサービスを</a:t>
            </a:r>
            <a:endParaRPr lang="en-US" altLang="ja-JP" sz="2400" dirty="0">
              <a:solidFill>
                <a:prstClr val="black"/>
              </a:solidFill>
            </a:endParaRPr>
          </a:p>
          <a:p>
            <a:r>
              <a:rPr lang="ja-JP" altLang="en-US" sz="2400" dirty="0">
                <a:solidFill>
                  <a:prstClr val="black"/>
                </a:solidFill>
              </a:rPr>
              <a:t>　利用すれば</a:t>
            </a:r>
            <a:endParaRPr lang="en-US" altLang="ja-JP" sz="2400" dirty="0">
              <a:solidFill>
                <a:prstClr val="black"/>
              </a:solidFill>
            </a:endParaRPr>
          </a:p>
          <a:p>
            <a:r>
              <a:rPr lang="ja-JP" altLang="en-US" sz="2400" dirty="0">
                <a:solidFill>
                  <a:prstClr val="black"/>
                </a:solidFill>
              </a:rPr>
              <a:t>　</a:t>
            </a:r>
            <a:r>
              <a:rPr lang="ja-JP" altLang="en-US" sz="2400" u="sng" dirty="0">
                <a:solidFill>
                  <a:prstClr val="black"/>
                </a:solidFill>
              </a:rPr>
              <a:t>一回で</a:t>
            </a:r>
            <a:r>
              <a:rPr lang="ja-JP" altLang="en-US" sz="2400" dirty="0">
                <a:solidFill>
                  <a:prstClr val="black"/>
                </a:solidFill>
              </a:rPr>
              <a:t>受け取れるか</a:t>
            </a:r>
            <a:endParaRPr lang="en-US" altLang="ja-JP" sz="2400" dirty="0">
              <a:solidFill>
                <a:prstClr val="black"/>
              </a:solidFill>
            </a:endParaRPr>
          </a:p>
        </p:txBody>
      </p:sp>
      <p:graphicFrame>
        <p:nvGraphicFramePr>
          <p:cNvPr id="10" name="表 9"/>
          <p:cNvGraphicFramePr>
            <a:graphicFrameLocks noGrp="1"/>
          </p:cNvGraphicFramePr>
          <p:nvPr>
            <p:extLst/>
          </p:nvPr>
        </p:nvGraphicFramePr>
        <p:xfrm>
          <a:off x="399314" y="1430678"/>
          <a:ext cx="5144568" cy="4094816"/>
        </p:xfrm>
        <a:graphic>
          <a:graphicData uri="http://schemas.openxmlformats.org/drawingml/2006/table">
            <a:tbl>
              <a:tblPr firstRow="1" bandRow="1">
                <a:tableStyleId>{5940675A-B579-460E-94D1-54222C63F5DA}</a:tableStyleId>
              </a:tblPr>
              <a:tblGrid>
                <a:gridCol w="3524568">
                  <a:extLst>
                    <a:ext uri="{9D8B030D-6E8A-4147-A177-3AD203B41FA5}">
                      <a16:colId xmlns="" xmlns:a16="http://schemas.microsoft.com/office/drawing/2014/main" val="1647784525"/>
                    </a:ext>
                  </a:extLst>
                </a:gridCol>
                <a:gridCol w="540000">
                  <a:extLst>
                    <a:ext uri="{9D8B030D-6E8A-4147-A177-3AD203B41FA5}">
                      <a16:colId xmlns="" xmlns:a16="http://schemas.microsoft.com/office/drawing/2014/main" val="3808826084"/>
                    </a:ext>
                  </a:extLst>
                </a:gridCol>
                <a:gridCol w="540000">
                  <a:extLst>
                    <a:ext uri="{9D8B030D-6E8A-4147-A177-3AD203B41FA5}">
                      <a16:colId xmlns="" xmlns:a16="http://schemas.microsoft.com/office/drawing/2014/main" val="340103133"/>
                    </a:ext>
                  </a:extLst>
                </a:gridCol>
                <a:gridCol w="540000">
                  <a:extLst>
                    <a:ext uri="{9D8B030D-6E8A-4147-A177-3AD203B41FA5}">
                      <a16:colId xmlns="" xmlns:a16="http://schemas.microsoft.com/office/drawing/2014/main" val="2891966125"/>
                    </a:ext>
                  </a:extLst>
                </a:gridCol>
              </a:tblGrid>
              <a:tr h="406635">
                <a:tc>
                  <a:txBody>
                    <a:bodyPr/>
                    <a:lstStyle/>
                    <a:p>
                      <a:pPr algn="ctr"/>
                      <a:r>
                        <a:rPr kumimoji="1" lang="ja-JP" altLang="en-US" sz="2000" b="1" dirty="0"/>
                        <a:t>項目</a:t>
                      </a:r>
                      <a:endParaRPr kumimoji="1" lang="ja-JP" altLang="en-US" sz="2400" b="1" dirty="0"/>
                    </a:p>
                  </a:txBody>
                  <a:tcPr/>
                </a:tc>
                <a:tc gridSpan="3">
                  <a:txBody>
                    <a:bodyPr/>
                    <a:lstStyle/>
                    <a:p>
                      <a:pPr algn="ctr"/>
                      <a:r>
                        <a:rPr kumimoji="1" lang="ja-JP" altLang="en-US" sz="2000" b="1" dirty="0"/>
                        <a:t>目的</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 xmlns:a16="http://schemas.microsoft.com/office/drawing/2014/main" val="4021847756"/>
                  </a:ext>
                </a:extLst>
              </a:tr>
              <a:tr h="526883">
                <a:tc>
                  <a:txBody>
                    <a:bodyPr/>
                    <a:lstStyle/>
                    <a:p>
                      <a:r>
                        <a:rPr kumimoji="1" lang="ja-JP" altLang="en-US" sz="2000" b="1" dirty="0"/>
                        <a:t>１．</a:t>
                      </a:r>
                      <a:r>
                        <a:rPr kumimoji="1" lang="ja-JP" altLang="en-US" sz="2000" b="1" dirty="0">
                          <a:solidFill>
                            <a:schemeClr val="tx1"/>
                          </a:solidFill>
                        </a:rPr>
                        <a:t>基礎情報</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39277964"/>
                  </a:ext>
                </a:extLst>
              </a:tr>
              <a:tr h="526883">
                <a:tc>
                  <a:txBody>
                    <a:bodyPr/>
                    <a:lstStyle/>
                    <a:p>
                      <a:r>
                        <a:rPr kumimoji="1" lang="ja-JP" altLang="en-US" sz="2000" b="1" dirty="0"/>
                        <a:t>２．宅配サービスについて</a:t>
                      </a:r>
                    </a:p>
                  </a:txBody>
                  <a:tcPr>
                    <a:no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217114988"/>
                  </a:ext>
                </a:extLst>
              </a:tr>
              <a:tr h="526883">
                <a:tc>
                  <a:txBody>
                    <a:bodyPr/>
                    <a:lstStyle/>
                    <a:p>
                      <a:r>
                        <a:rPr kumimoji="1" lang="ja-JP" altLang="en-US" sz="2000" b="1" dirty="0"/>
                        <a:t>３．再配達について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3015081433"/>
                  </a:ext>
                </a:extLst>
              </a:tr>
              <a:tr h="526883">
                <a:tc>
                  <a:txBody>
                    <a:bodyPr/>
                    <a:lstStyle/>
                    <a:p>
                      <a:r>
                        <a:rPr kumimoji="1" lang="ja-JP" altLang="en-US" sz="2000" b="1" dirty="0"/>
                        <a:t>４．再配達に対する意識</a:t>
                      </a:r>
                    </a:p>
                  </a:txBody>
                  <a:tcPr/>
                </a:tc>
                <a:tc>
                  <a:txBody>
                    <a:bodyPr/>
                    <a:lstStyle/>
                    <a:p>
                      <a:pPr algn="ctr"/>
                      <a:r>
                        <a:rPr kumimoji="1" lang="ja-JP" altLang="en-US" sz="2800" dirty="0"/>
                        <a:t>Ａ</a:t>
                      </a:r>
                    </a:p>
                  </a:txBody>
                  <a:tcPr>
                    <a:solidFill>
                      <a:srgbClr val="FF7963"/>
                    </a:solidFill>
                  </a:tcPr>
                </a:tc>
                <a:tc>
                  <a:txBody>
                    <a:bodyPr/>
                    <a:lstStyle/>
                    <a:p>
                      <a:pPr algn="ctr"/>
                      <a:endParaRPr kumimoji="1" lang="ja-JP" altLang="en-US" sz="2800" dirty="0"/>
                    </a:p>
                  </a:txBody>
                  <a:tcPr/>
                </a:tc>
                <a:tc>
                  <a:txBody>
                    <a:bodyPr/>
                    <a:lstStyle/>
                    <a:p>
                      <a:pPr algn="ctr"/>
                      <a:r>
                        <a:rPr kumimoji="1" lang="ja-JP" altLang="en-US" sz="2800" dirty="0"/>
                        <a:t>Ｃ</a:t>
                      </a:r>
                    </a:p>
                  </a:txBody>
                  <a:tcPr>
                    <a:solidFill>
                      <a:schemeClr val="accent1">
                        <a:lumMod val="75000"/>
                      </a:schemeClr>
                    </a:solidFill>
                  </a:tcPr>
                </a:tc>
                <a:extLst>
                  <a:ext uri="{0D108BD9-81ED-4DB2-BD59-A6C34878D82A}">
                    <a16:rowId xmlns="" xmlns:a16="http://schemas.microsoft.com/office/drawing/2014/main" val="10004"/>
                  </a:ext>
                </a:extLst>
              </a:tr>
              <a:tr h="526883">
                <a:tc>
                  <a:txBody>
                    <a:bodyPr/>
                    <a:lstStyle/>
                    <a:p>
                      <a:r>
                        <a:rPr kumimoji="1" lang="ja-JP" altLang="en-US" sz="2000" b="1" dirty="0"/>
                        <a:t>４．既存受取サービスについて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endParaRPr kumimoji="1" lang="ja-JP" altLang="en-US" sz="2800" dirty="0"/>
                    </a:p>
                  </a:txBody>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673840028"/>
                  </a:ext>
                </a:extLst>
              </a:tr>
              <a:tr h="526883">
                <a:tc>
                  <a:txBody>
                    <a:bodyPr/>
                    <a:lstStyle/>
                    <a:p>
                      <a:r>
                        <a:rPr kumimoji="1" lang="ja-JP" altLang="en-US" sz="2000" b="1" dirty="0"/>
                        <a:t>５．宅配ロッカーについて</a:t>
                      </a:r>
                    </a:p>
                  </a:txBody>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endParaRPr kumimoji="1" lang="ja-JP" altLang="en-US" sz="2800" dirty="0"/>
                    </a:p>
                  </a:txBody>
                  <a:tcPr>
                    <a:noFill/>
                  </a:tcPr>
                </a:tc>
                <a:extLst>
                  <a:ext uri="{0D108BD9-81ED-4DB2-BD59-A6C34878D82A}">
                    <a16:rowId xmlns="" xmlns:a16="http://schemas.microsoft.com/office/drawing/2014/main" val="3982143793"/>
                  </a:ext>
                </a:extLst>
              </a:tr>
              <a:tr h="526883">
                <a:tc>
                  <a:txBody>
                    <a:bodyPr/>
                    <a:lstStyle/>
                    <a:p>
                      <a:r>
                        <a:rPr kumimoji="1" lang="ja-JP" altLang="en-US" sz="2000" b="1" dirty="0"/>
                        <a:t>６．サービスの効果について</a:t>
                      </a:r>
                    </a:p>
                  </a:txBody>
                  <a:tcPr>
                    <a:solidFill>
                      <a:srgbClr val="FFB64B"/>
                    </a:solidFill>
                  </a:tcPr>
                </a:tc>
                <a:tc>
                  <a:txBody>
                    <a:bodyPr/>
                    <a:lstStyle/>
                    <a:p>
                      <a:pPr algn="ctr"/>
                      <a:r>
                        <a:rPr kumimoji="1" lang="en-US" altLang="ja-JP" sz="2800" dirty="0"/>
                        <a:t>A</a:t>
                      </a:r>
                      <a:endParaRPr kumimoji="1" lang="ja-JP" altLang="en-US" sz="2800" dirty="0"/>
                    </a:p>
                  </a:txBody>
                  <a:tcPr>
                    <a:solidFill>
                      <a:srgbClr val="FF7963"/>
                    </a:solidFill>
                  </a:tcPr>
                </a:tc>
                <a:tc>
                  <a:txBody>
                    <a:bodyPr/>
                    <a:lstStyle/>
                    <a:p>
                      <a:pPr algn="ctr"/>
                      <a:r>
                        <a:rPr kumimoji="1" lang="en-US" altLang="ja-JP" sz="2800" dirty="0"/>
                        <a:t>B</a:t>
                      </a:r>
                      <a:endParaRPr kumimoji="1" lang="ja-JP" altLang="en-US" sz="2800" dirty="0"/>
                    </a:p>
                  </a:txBody>
                  <a:tcPr>
                    <a:solidFill>
                      <a:srgbClr val="99CC00"/>
                    </a:solidFill>
                  </a:tcPr>
                </a:tc>
                <a:tc>
                  <a:txBody>
                    <a:bodyPr/>
                    <a:lstStyle/>
                    <a:p>
                      <a:pPr algn="ctr"/>
                      <a:r>
                        <a:rPr kumimoji="1" lang="en-US" altLang="ja-JP" sz="2800" dirty="0"/>
                        <a:t>C</a:t>
                      </a:r>
                      <a:endParaRPr kumimoji="1" lang="ja-JP" altLang="en-US" sz="2800" dirty="0"/>
                    </a:p>
                  </a:txBody>
                  <a:tcPr>
                    <a:solidFill>
                      <a:schemeClr val="accent1">
                        <a:lumMod val="75000"/>
                      </a:schemeClr>
                    </a:solidFill>
                  </a:tcPr>
                </a:tc>
                <a:extLst>
                  <a:ext uri="{0D108BD9-81ED-4DB2-BD59-A6C34878D82A}">
                    <a16:rowId xmlns="" xmlns:a16="http://schemas.microsoft.com/office/drawing/2014/main" val="4001959902"/>
                  </a:ext>
                </a:extLst>
              </a:tr>
            </a:tbl>
          </a:graphicData>
        </a:graphic>
      </p:graphicFrame>
    </p:spTree>
    <p:extLst>
      <p:ext uri="{BB962C8B-B14F-4D97-AF65-F5344CB8AC3E}">
        <p14:creationId xmlns:p14="http://schemas.microsoft.com/office/powerpoint/2010/main" val="3451801999"/>
      </p:ext>
    </p:extLst>
  </p:cSld>
  <p:clrMapOvr>
    <a:masterClrMapping/>
  </p:clrMapOvr>
  <p:transition spd="slow" advTm="8541"/>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アンケート①集計結果</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92</a:t>
            </a:fld>
            <a:endParaRPr lang="en-US" altLang="ja-JP" dirty="0"/>
          </a:p>
        </p:txBody>
      </p:sp>
      <p:graphicFrame>
        <p:nvGraphicFramePr>
          <p:cNvPr id="2" name="表 1"/>
          <p:cNvGraphicFramePr>
            <a:graphicFrameLocks noGrp="1"/>
          </p:cNvGraphicFramePr>
          <p:nvPr>
            <p:extLst/>
          </p:nvPr>
        </p:nvGraphicFramePr>
        <p:xfrm>
          <a:off x="468313" y="1269000"/>
          <a:ext cx="4838700" cy="2251710"/>
        </p:xfrm>
        <a:graphic>
          <a:graphicData uri="http://schemas.openxmlformats.org/drawingml/2006/table">
            <a:tbl>
              <a:tblPr/>
              <a:tblGrid>
                <a:gridCol w="1223687">
                  <a:extLst>
                    <a:ext uri="{9D8B030D-6E8A-4147-A177-3AD203B41FA5}">
                      <a16:colId xmlns="" xmlns:a16="http://schemas.microsoft.com/office/drawing/2014/main" val="20000"/>
                    </a:ext>
                  </a:extLst>
                </a:gridCol>
                <a:gridCol w="2624413">
                  <a:extLst>
                    <a:ext uri="{9D8B030D-6E8A-4147-A177-3AD203B41FA5}">
                      <a16:colId xmlns="" xmlns:a16="http://schemas.microsoft.com/office/drawing/2014/main" val="20001"/>
                    </a:ext>
                  </a:extLst>
                </a:gridCol>
                <a:gridCol w="990600">
                  <a:extLst>
                    <a:ext uri="{9D8B030D-6E8A-4147-A177-3AD203B41FA5}">
                      <a16:colId xmlns="" xmlns:a16="http://schemas.microsoft.com/office/drawing/2014/main" val="20002"/>
                    </a:ext>
                  </a:extLst>
                </a:gridCol>
              </a:tblGrid>
              <a:tr h="293144">
                <a:tc>
                  <a:txBody>
                    <a:bodyPr/>
                    <a:lstStyle/>
                    <a:p>
                      <a:pPr algn="l" fontAlgn="b"/>
                      <a:r>
                        <a:rPr lang="ja-JP" altLang="en-US" sz="2400" b="0" i="0" u="none" strike="noStrike" dirty="0">
                          <a:solidFill>
                            <a:srgbClr val="000000"/>
                          </a:solidFill>
                          <a:effectLst/>
                          <a:latin typeface="+mn-ea"/>
                          <a:ea typeface="+mn-ea"/>
                        </a:rPr>
                        <a:t>調査日</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ja-JP" altLang="en-US" sz="2400" b="0" i="0" u="none" strike="noStrike" dirty="0">
                          <a:solidFill>
                            <a:srgbClr val="000000"/>
                          </a:solidFill>
                          <a:effectLst/>
                          <a:latin typeface="+mn-ea"/>
                          <a:ea typeface="+mn-ea"/>
                        </a:rPr>
                        <a:t>授業名</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2400" b="0" i="0" u="none" strike="noStrike" dirty="0">
                          <a:solidFill>
                            <a:srgbClr val="000000"/>
                          </a:solidFill>
                          <a:effectLst/>
                          <a:latin typeface="+mn-ea"/>
                          <a:ea typeface="+mn-ea"/>
                        </a:rPr>
                        <a:t>回答数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0000"/>
                  </a:ext>
                </a:extLst>
              </a:tr>
              <a:tr h="333375">
                <a:tc>
                  <a:txBody>
                    <a:bodyPr/>
                    <a:lstStyle/>
                    <a:p>
                      <a:pPr algn="l" fontAlgn="b"/>
                      <a:r>
                        <a:rPr lang="en-US" altLang="ja-JP" sz="2400" b="0" i="0" u="none" strike="noStrike" dirty="0">
                          <a:solidFill>
                            <a:srgbClr val="000000"/>
                          </a:solidFill>
                          <a:effectLst/>
                          <a:latin typeface="+mn-ea"/>
                          <a:ea typeface="+mn-ea"/>
                        </a:rPr>
                        <a:t>5</a:t>
                      </a:r>
                      <a:r>
                        <a:rPr lang="ja-JP" altLang="en-US" sz="2400" b="0" i="0" u="none" strike="noStrike" dirty="0">
                          <a:solidFill>
                            <a:srgbClr val="000000"/>
                          </a:solidFill>
                          <a:effectLst/>
                          <a:latin typeface="+mn-ea"/>
                          <a:ea typeface="+mn-ea"/>
                        </a:rPr>
                        <a:t>月</a:t>
                      </a:r>
                      <a:r>
                        <a:rPr lang="en-US" altLang="ja-JP" sz="2400" b="0" i="0" u="none" strike="noStrike" dirty="0">
                          <a:solidFill>
                            <a:srgbClr val="000000"/>
                          </a:solidFill>
                          <a:effectLst/>
                          <a:latin typeface="+mn-ea"/>
                          <a:ea typeface="+mn-ea"/>
                        </a:rPr>
                        <a:t>8</a:t>
                      </a:r>
                      <a:r>
                        <a:rPr lang="ja-JP" altLang="en-US" sz="2400" b="0" i="0" u="none" strike="noStrike" dirty="0">
                          <a:solidFill>
                            <a:srgbClr val="000000"/>
                          </a:solidFill>
                          <a:effectLst/>
                          <a:latin typeface="+mn-ea"/>
                          <a:ea typeface="+mn-ea"/>
                        </a:rPr>
                        <a:t>日</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2400" b="0" i="0" u="none" strike="noStrike" dirty="0">
                          <a:solidFill>
                            <a:srgbClr val="000000"/>
                          </a:solidFill>
                          <a:effectLst/>
                          <a:latin typeface="+mn-ea"/>
                          <a:ea typeface="+mn-ea"/>
                        </a:rPr>
                        <a:t>リスク工学専攻演習</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ja-JP" sz="2400" b="0" i="0" u="none" strike="noStrike" dirty="0">
                          <a:solidFill>
                            <a:srgbClr val="000000"/>
                          </a:solidFill>
                          <a:effectLst/>
                          <a:latin typeface="+mn-ea"/>
                          <a:ea typeface="+mn-ea"/>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33375">
                <a:tc>
                  <a:txBody>
                    <a:bodyPr/>
                    <a:lstStyle/>
                    <a:p>
                      <a:pPr algn="l" fontAlgn="b"/>
                      <a:r>
                        <a:rPr lang="en-US" altLang="ja-JP" sz="2400" b="0" i="0" u="none" strike="noStrike">
                          <a:solidFill>
                            <a:srgbClr val="000000"/>
                          </a:solidFill>
                          <a:effectLst/>
                          <a:latin typeface="+mn-ea"/>
                          <a:ea typeface="+mn-ea"/>
                        </a:rPr>
                        <a:t>5</a:t>
                      </a:r>
                      <a:r>
                        <a:rPr lang="ja-JP" altLang="en-US" sz="2400" b="0" i="0" u="none" strike="noStrike">
                          <a:solidFill>
                            <a:srgbClr val="000000"/>
                          </a:solidFill>
                          <a:effectLst/>
                          <a:latin typeface="+mn-ea"/>
                          <a:ea typeface="+mn-ea"/>
                        </a:rPr>
                        <a:t>月</a:t>
                      </a:r>
                      <a:r>
                        <a:rPr lang="en-US" altLang="ja-JP" sz="2400" b="0" i="0" u="none" strike="noStrike">
                          <a:solidFill>
                            <a:srgbClr val="000000"/>
                          </a:solidFill>
                          <a:effectLst/>
                          <a:latin typeface="+mn-ea"/>
                          <a:ea typeface="+mn-ea"/>
                        </a:rPr>
                        <a:t>10</a:t>
                      </a:r>
                      <a:r>
                        <a:rPr lang="ja-JP" altLang="en-US" sz="2400" b="0" i="0" u="none" strike="noStrike">
                          <a:solidFill>
                            <a:srgbClr val="000000"/>
                          </a:solidFill>
                          <a:effectLst/>
                          <a:latin typeface="+mn-ea"/>
                          <a:ea typeface="+mn-ea"/>
                        </a:rPr>
                        <a:t>日</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2400" b="0" i="0" u="none" strike="noStrike" dirty="0">
                          <a:solidFill>
                            <a:srgbClr val="000000"/>
                          </a:solidFill>
                          <a:effectLst/>
                          <a:latin typeface="+mn-ea"/>
                          <a:ea typeface="+mn-ea"/>
                        </a:rPr>
                        <a:t>計量経済学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ja-JP" sz="2400" b="0" i="0" u="none" strike="noStrike" dirty="0">
                          <a:solidFill>
                            <a:srgbClr val="000000"/>
                          </a:solidFill>
                          <a:effectLst/>
                          <a:latin typeface="+mn-ea"/>
                          <a:ea typeface="+mn-ea"/>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33375">
                <a:tc>
                  <a:txBody>
                    <a:bodyPr/>
                    <a:lstStyle/>
                    <a:p>
                      <a:pPr algn="l" fontAlgn="b"/>
                      <a:r>
                        <a:rPr lang="en-US" altLang="ja-JP" sz="2400" b="0" i="0" u="none" strike="noStrike">
                          <a:solidFill>
                            <a:srgbClr val="000000"/>
                          </a:solidFill>
                          <a:effectLst/>
                          <a:latin typeface="+mn-ea"/>
                          <a:ea typeface="+mn-ea"/>
                        </a:rPr>
                        <a:t>5</a:t>
                      </a:r>
                      <a:r>
                        <a:rPr lang="ja-JP" altLang="en-US" sz="2400" b="0" i="0" u="none" strike="noStrike">
                          <a:solidFill>
                            <a:srgbClr val="000000"/>
                          </a:solidFill>
                          <a:effectLst/>
                          <a:latin typeface="+mn-ea"/>
                          <a:ea typeface="+mn-ea"/>
                        </a:rPr>
                        <a:t>月</a:t>
                      </a:r>
                      <a:r>
                        <a:rPr lang="en-US" altLang="ja-JP" sz="2400" b="0" i="0" u="none" strike="noStrike">
                          <a:solidFill>
                            <a:srgbClr val="000000"/>
                          </a:solidFill>
                          <a:effectLst/>
                          <a:latin typeface="+mn-ea"/>
                          <a:ea typeface="+mn-ea"/>
                        </a:rPr>
                        <a:t>11</a:t>
                      </a:r>
                      <a:r>
                        <a:rPr lang="ja-JP" altLang="en-US" sz="2400" b="0" i="0" u="none" strike="noStrike">
                          <a:solidFill>
                            <a:srgbClr val="000000"/>
                          </a:solidFill>
                          <a:effectLst/>
                          <a:latin typeface="+mn-ea"/>
                          <a:ea typeface="+mn-ea"/>
                        </a:rPr>
                        <a:t>日</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2400" b="0" i="0" u="none" strike="noStrike" dirty="0">
                          <a:solidFill>
                            <a:srgbClr val="000000"/>
                          </a:solidFill>
                          <a:effectLst/>
                          <a:latin typeface="+mn-ea"/>
                          <a:ea typeface="+mn-ea"/>
                        </a:rPr>
                        <a:t>交通運輸政策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ja-JP" sz="2400" b="0" i="0" u="none" strike="noStrike" dirty="0">
                          <a:solidFill>
                            <a:srgbClr val="000000"/>
                          </a:solidFill>
                          <a:effectLst/>
                          <a:latin typeface="+mn-ea"/>
                          <a:ea typeface="+mn-ea"/>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42900">
                <a:tc>
                  <a:txBody>
                    <a:bodyPr/>
                    <a:lstStyle/>
                    <a:p>
                      <a:pPr algn="l" fontAlgn="b"/>
                      <a:r>
                        <a:rPr lang="en-US" altLang="ja-JP" sz="2400" b="0" i="0" u="none" strike="noStrike">
                          <a:solidFill>
                            <a:srgbClr val="000000"/>
                          </a:solidFill>
                          <a:effectLst/>
                          <a:latin typeface="+mn-ea"/>
                          <a:ea typeface="+mn-ea"/>
                        </a:rPr>
                        <a:t>5</a:t>
                      </a:r>
                      <a:r>
                        <a:rPr lang="ja-JP" altLang="en-US" sz="2400" b="0" i="0" u="none" strike="noStrike">
                          <a:solidFill>
                            <a:srgbClr val="000000"/>
                          </a:solidFill>
                          <a:effectLst/>
                          <a:latin typeface="+mn-ea"/>
                          <a:ea typeface="+mn-ea"/>
                        </a:rPr>
                        <a:t>月</a:t>
                      </a:r>
                      <a:r>
                        <a:rPr lang="en-US" altLang="ja-JP" sz="2400" b="0" i="0" u="none" strike="noStrike">
                          <a:solidFill>
                            <a:srgbClr val="000000"/>
                          </a:solidFill>
                          <a:effectLst/>
                          <a:latin typeface="+mn-ea"/>
                          <a:ea typeface="+mn-ea"/>
                        </a:rPr>
                        <a:t>11</a:t>
                      </a:r>
                      <a:r>
                        <a:rPr lang="ja-JP" altLang="en-US" sz="2400" b="0" i="0" u="none" strike="noStrike">
                          <a:solidFill>
                            <a:srgbClr val="000000"/>
                          </a:solidFill>
                          <a:effectLst/>
                          <a:latin typeface="+mn-ea"/>
                          <a:ea typeface="+mn-ea"/>
                        </a:rPr>
                        <a:t>日</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zh-TW" altLang="en-US" sz="2400" b="0" i="0" u="none" strike="noStrike" dirty="0">
                          <a:solidFill>
                            <a:srgbClr val="000000"/>
                          </a:solidFill>
                          <a:effectLst/>
                          <a:latin typeface="+mn-ea"/>
                          <a:ea typeface="+mn-ea"/>
                        </a:rPr>
                        <a:t>都市防災計画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ja-JP" sz="2400" b="0" i="0" u="none" strike="noStrike" dirty="0">
                          <a:solidFill>
                            <a:srgbClr val="000000"/>
                          </a:solidFill>
                          <a:effectLst/>
                          <a:latin typeface="+mn-ea"/>
                          <a:ea typeface="+mn-ea"/>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6600"/>
                      </a:solidFill>
                      <a:prstDash val="solid"/>
                      <a:round/>
                      <a:headEnd type="none" w="med" len="med"/>
                      <a:tailEnd type="none" w="med" len="med"/>
                    </a:lnB>
                  </a:tcPr>
                </a:tc>
                <a:extLst>
                  <a:ext uri="{0D108BD9-81ED-4DB2-BD59-A6C34878D82A}">
                    <a16:rowId xmlns="" xmlns:a16="http://schemas.microsoft.com/office/drawing/2014/main" val="10004"/>
                  </a:ext>
                </a:extLst>
              </a:tr>
              <a:tr h="333375">
                <a:tc gridSpan="2">
                  <a:txBody>
                    <a:bodyPr/>
                    <a:lstStyle/>
                    <a:p>
                      <a:pPr algn="r" fontAlgn="ctr"/>
                      <a:r>
                        <a:rPr lang="ja-JP" altLang="en-US" sz="2400" b="0" i="0" u="none" strike="noStrike">
                          <a:solidFill>
                            <a:srgbClr val="000000"/>
                          </a:solidFill>
                          <a:effectLst/>
                          <a:latin typeface="+mn-ea"/>
                          <a:ea typeface="+mn-ea"/>
                        </a:rPr>
                        <a:t>総計</a:t>
                      </a:r>
                      <a:endParaRPr lang="ja-JP" altLang="en-US" sz="2400" b="0" i="0" u="none" strike="noStrike" dirty="0">
                        <a:solidFill>
                          <a:srgbClr val="000000"/>
                        </a:solidFill>
                        <a:effectLst/>
                        <a:latin typeface="+mn-ea"/>
                        <a:ea typeface="+mn-ea"/>
                      </a:endParaRPr>
                    </a:p>
                  </a:txBody>
                  <a:tcPr marL="9525" marR="9525" marT="9525" marB="0" anchor="b">
                    <a:lnL w="6350" cap="flat" cmpd="sng" algn="ctr">
                      <a:solidFill>
                        <a:srgbClr val="000000"/>
                      </a:solidFill>
                      <a:prstDash val="solid"/>
                      <a:round/>
                      <a:headEnd type="none" w="med" len="med"/>
                      <a:tailEnd type="none" w="med" len="med"/>
                    </a:lnL>
                    <a:lnR w="38100" cap="flat" cmpd="sng" algn="ctr">
                      <a:solidFill>
                        <a:srgbClr val="FF66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endParaRPr lang="ja-JP" altLang="en-US" sz="2000" b="0" i="0" u="none" strike="noStrike" dirty="0">
                        <a:solidFill>
                          <a:srgbClr val="000000"/>
                        </a:solidFill>
                        <a:effectLst/>
                        <a:latin typeface="+mn-ea"/>
                        <a:ea typeface="+mn-e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ja-JP" sz="2400" b="0" i="0" u="none" strike="noStrike" dirty="0">
                          <a:solidFill>
                            <a:srgbClr val="000000"/>
                          </a:solidFill>
                          <a:effectLst/>
                          <a:latin typeface="+mn-ea"/>
                          <a:ea typeface="+mn-ea"/>
                        </a:rPr>
                        <a:t>216</a:t>
                      </a:r>
                    </a:p>
                  </a:txBody>
                  <a:tcPr marL="9525" marR="9525" marT="9525" marB="0" anchor="b">
                    <a:lnL w="38100" cap="flat" cmpd="sng" algn="ctr">
                      <a:solidFill>
                        <a:srgbClr val="FF6600"/>
                      </a:solidFill>
                      <a:prstDash val="solid"/>
                      <a:round/>
                      <a:headEnd type="none" w="med" len="med"/>
                      <a:tailEnd type="none" w="med" len="med"/>
                    </a:lnL>
                    <a:lnR w="38100" cap="flat" cmpd="sng" algn="ctr">
                      <a:solidFill>
                        <a:srgbClr val="FF6600"/>
                      </a:solidFill>
                      <a:prstDash val="solid"/>
                      <a:round/>
                      <a:headEnd type="none" w="med" len="med"/>
                      <a:tailEnd type="none" w="med" len="med"/>
                    </a:lnR>
                    <a:lnT w="38100" cap="flat" cmpd="sng" algn="ctr">
                      <a:solidFill>
                        <a:srgbClr val="FF6600"/>
                      </a:solidFill>
                      <a:prstDash val="solid"/>
                      <a:round/>
                      <a:headEnd type="none" w="med" len="med"/>
                      <a:tailEnd type="none" w="med" len="med"/>
                    </a:lnT>
                    <a:lnB w="38100" cap="flat" cmpd="sng" algn="ctr">
                      <a:solidFill>
                        <a:srgbClr val="FF66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graphicFrame>
        <p:nvGraphicFramePr>
          <p:cNvPr id="11" name="グラフ 10"/>
          <p:cNvGraphicFramePr>
            <a:graphicFrameLocks/>
          </p:cNvGraphicFramePr>
          <p:nvPr>
            <p:extLst/>
          </p:nvPr>
        </p:nvGraphicFramePr>
        <p:xfrm>
          <a:off x="234156" y="3652769"/>
          <a:ext cx="8657844" cy="3068706"/>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グループ化 17"/>
          <p:cNvGrpSpPr/>
          <p:nvPr/>
        </p:nvGrpSpPr>
        <p:grpSpPr>
          <a:xfrm>
            <a:off x="234156" y="4329000"/>
            <a:ext cx="6319044" cy="1649346"/>
            <a:chOff x="234156" y="4329000"/>
            <a:chExt cx="6319044" cy="1649346"/>
          </a:xfrm>
        </p:grpSpPr>
        <p:sp>
          <p:nvSpPr>
            <p:cNvPr id="3" name="正方形/長方形 2"/>
            <p:cNvSpPr/>
            <p:nvPr/>
          </p:nvSpPr>
          <p:spPr>
            <a:xfrm>
              <a:off x="234156" y="4329000"/>
              <a:ext cx="6319044" cy="12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2" name="テキスト ボックス 11"/>
            <p:cNvSpPr txBox="1"/>
            <p:nvPr/>
          </p:nvSpPr>
          <p:spPr>
            <a:xfrm>
              <a:off x="2378015" y="5332015"/>
              <a:ext cx="2031325" cy="646331"/>
            </a:xfrm>
            <a:prstGeom prst="rect">
              <a:avLst/>
            </a:prstGeom>
            <a:solidFill>
              <a:schemeClr val="bg1"/>
            </a:solidFill>
          </p:spPr>
          <p:txBody>
            <a:bodyPr wrap="none" rtlCol="0">
              <a:spAutoFit/>
            </a:bodyPr>
            <a:lstStyle/>
            <a:p>
              <a:r>
                <a:rPr lang="ja-JP" altLang="en-US" sz="3600" dirty="0">
                  <a:solidFill>
                    <a:srgbClr val="FF0000"/>
                  </a:solidFill>
                </a:rPr>
                <a:t>分析対象</a:t>
              </a:r>
            </a:p>
          </p:txBody>
        </p:sp>
      </p:grpSp>
    </p:spTree>
    <p:extLst>
      <p:ext uri="{BB962C8B-B14F-4D97-AF65-F5344CB8AC3E}">
        <p14:creationId xmlns:p14="http://schemas.microsoft.com/office/powerpoint/2010/main" val="63309586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smtClean="0">
                <a:solidFill>
                  <a:prstClr val="white"/>
                </a:solidFill>
              </a:rPr>
              <a:t>実態把握：筑波大</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93</a:t>
            </a:fld>
            <a:endParaRPr lang="en-US" altLang="ja-JP"/>
          </a:p>
        </p:txBody>
      </p:sp>
    </p:spTree>
    <p:extLst>
      <p:ext uri="{BB962C8B-B14F-4D97-AF65-F5344CB8AC3E}">
        <p14:creationId xmlns:p14="http://schemas.microsoft.com/office/powerpoint/2010/main" val="617190118"/>
      </p:ext>
    </p:extLst>
  </p:cSld>
  <p:clrMapOvr>
    <a:masterClrMapping/>
  </p:clrMapOvr>
  <p:transition spd="slow" advTm="5584"/>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19" y="-1"/>
            <a:ext cx="9144000" cy="6858001"/>
          </a:xfrm>
          <a:prstGeom prst="rect">
            <a:avLst/>
          </a:prstGeom>
        </p:spPr>
      </p:pic>
      <p:grpSp>
        <p:nvGrpSpPr>
          <p:cNvPr id="278530" name="Group 2"/>
          <p:cNvGrpSpPr>
            <a:grpSpLocks/>
          </p:cNvGrpSpPr>
          <p:nvPr/>
        </p:nvGrpSpPr>
        <p:grpSpPr bwMode="auto">
          <a:xfrm>
            <a:off x="0" y="4082"/>
            <a:ext cx="9144000" cy="1052513"/>
            <a:chOff x="0" y="0"/>
            <a:chExt cx="5760" cy="663"/>
          </a:xfrm>
        </p:grpSpPr>
        <p:sp>
          <p:nvSpPr>
            <p:cNvPr id="278534"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8535"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8531" name="Rectangle 5"/>
          <p:cNvSpPr>
            <a:spLocks noGrp="1" noChangeArrowheads="1"/>
          </p:cNvSpPr>
          <p:nvPr>
            <p:ph type="title"/>
          </p:nvPr>
        </p:nvSpPr>
        <p:spPr>
          <a:xfrm>
            <a:off x="457200" y="115888"/>
            <a:ext cx="8229600" cy="922337"/>
          </a:xfrm>
        </p:spPr>
        <p:txBody>
          <a:bodyPr/>
          <a:lstStyle/>
          <a:p>
            <a:pPr eaLnBrk="1" hangingPunct="1"/>
            <a:r>
              <a:rPr lang="ja-JP" altLang="en-US" dirty="0">
                <a:solidFill>
                  <a:schemeClr val="bg1"/>
                </a:solidFill>
              </a:rPr>
              <a:t>筑波大学の現状</a:t>
            </a:r>
          </a:p>
        </p:txBody>
      </p:sp>
      <p:sp>
        <p:nvSpPr>
          <p:cNvPr id="4" name="テキスト ボックス 3"/>
          <p:cNvSpPr txBox="1"/>
          <p:nvPr/>
        </p:nvSpPr>
        <p:spPr>
          <a:xfrm>
            <a:off x="64893" y="4322736"/>
            <a:ext cx="4382931" cy="1508105"/>
          </a:xfrm>
          <a:prstGeom prst="rect">
            <a:avLst/>
          </a:prstGeom>
          <a:solidFill>
            <a:srgbClr val="FFB64B">
              <a:alpha val="60000"/>
            </a:srgbClr>
          </a:solidFill>
        </p:spPr>
        <p:txBody>
          <a:bodyPr wrap="none" rtlCol="0">
            <a:spAutoFit/>
          </a:bodyPr>
          <a:lstStyle/>
          <a:p>
            <a:r>
              <a:rPr lang="ja-JP" altLang="en-US" sz="3600" dirty="0"/>
              <a:t>大学内に</a:t>
            </a:r>
            <a:endParaRPr lang="en-US" altLang="ja-JP" sz="3600" dirty="0"/>
          </a:p>
          <a:p>
            <a:r>
              <a:rPr lang="ja-JP" altLang="en-US" sz="2800" dirty="0"/>
              <a:t>オープン型宅配ロッカーなし</a:t>
            </a:r>
            <a:endParaRPr lang="en-US" altLang="ja-JP" sz="2800" dirty="0"/>
          </a:p>
          <a:p>
            <a:r>
              <a:rPr lang="ja-JP" altLang="en-US" sz="2800" dirty="0"/>
              <a:t>設置計画なし</a:t>
            </a:r>
            <a:endParaRPr lang="en-US" altLang="ja-JP" sz="2800" dirty="0"/>
          </a:p>
        </p:txBody>
      </p:sp>
      <p:sp>
        <p:nvSpPr>
          <p:cNvPr id="278533"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8B47DF-2233-47B9-9A34-271191291C32}" type="slidenum">
              <a:rPr lang="ja-JP" altLang="en-US" smtClean="0"/>
              <a:pPr/>
              <a:t>94</a:t>
            </a:fld>
            <a:endParaRPr lang="en-US" altLang="ja-JP"/>
          </a:p>
        </p:txBody>
      </p:sp>
      <p:sp>
        <p:nvSpPr>
          <p:cNvPr id="15" name="テキスト ボックス 14"/>
          <p:cNvSpPr txBox="1"/>
          <p:nvPr/>
        </p:nvSpPr>
        <p:spPr>
          <a:xfrm>
            <a:off x="64893" y="1972139"/>
            <a:ext cx="5864106" cy="1323439"/>
          </a:xfrm>
          <a:prstGeom prst="rect">
            <a:avLst/>
          </a:prstGeom>
          <a:solidFill>
            <a:srgbClr val="99CC00">
              <a:alpha val="60000"/>
            </a:srgbClr>
          </a:solidFill>
        </p:spPr>
        <p:txBody>
          <a:bodyPr wrap="none" rtlCol="0">
            <a:spAutoFit/>
          </a:bodyPr>
          <a:lstStyle/>
          <a:p>
            <a:r>
              <a:rPr lang="en-US" altLang="ja-JP" sz="4000" dirty="0"/>
              <a:t>Global</a:t>
            </a:r>
            <a:r>
              <a:rPr lang="ja-JP" altLang="en-US" sz="4000" dirty="0"/>
              <a:t> </a:t>
            </a:r>
            <a:r>
              <a:rPr lang="en-US" altLang="ja-JP" sz="4000" dirty="0"/>
              <a:t>Village</a:t>
            </a:r>
            <a:r>
              <a:rPr lang="ja-JP" altLang="en-US" sz="4000" dirty="0"/>
              <a:t>に</a:t>
            </a:r>
            <a:endParaRPr lang="en-US" altLang="ja-JP" sz="4000" dirty="0"/>
          </a:p>
          <a:p>
            <a:r>
              <a:rPr lang="ja-JP" altLang="en-US" sz="4000" dirty="0"/>
              <a:t>住民専用宅配ロッカーあり</a:t>
            </a:r>
          </a:p>
        </p:txBody>
      </p:sp>
      <p:sp>
        <p:nvSpPr>
          <p:cNvPr id="3" name="テキスト ボックス 2"/>
          <p:cNvSpPr txBox="1"/>
          <p:nvPr/>
        </p:nvSpPr>
        <p:spPr>
          <a:xfrm>
            <a:off x="6372000" y="6160184"/>
            <a:ext cx="2095445" cy="646331"/>
          </a:xfrm>
          <a:prstGeom prst="rect">
            <a:avLst/>
          </a:prstGeom>
          <a:noFill/>
        </p:spPr>
        <p:txBody>
          <a:bodyPr wrap="none" rtlCol="0">
            <a:spAutoFit/>
          </a:bodyPr>
          <a:lstStyle/>
          <a:p>
            <a:r>
              <a:rPr kumimoji="1" lang="ja-JP" altLang="en-US" dirty="0"/>
              <a:t>撮影者</a:t>
            </a:r>
            <a:r>
              <a:rPr kumimoji="1" lang="en-US" altLang="ja-JP" dirty="0"/>
              <a:t>:</a:t>
            </a:r>
            <a:r>
              <a:rPr kumimoji="1" lang="ja-JP" altLang="en-US" dirty="0"/>
              <a:t>班員</a:t>
            </a:r>
            <a:endParaRPr kumimoji="1" lang="en-US" altLang="ja-JP" dirty="0"/>
          </a:p>
          <a:p>
            <a:r>
              <a:rPr lang="ja-JP" altLang="en-US" dirty="0"/>
              <a:t>撮影日</a:t>
            </a:r>
            <a:r>
              <a:rPr lang="en-US" altLang="ja-JP" dirty="0"/>
              <a:t>:2017/05/12</a:t>
            </a:r>
            <a:endParaRPr kumimoji="1" lang="ja-JP" altLang="en-US" dirty="0"/>
          </a:p>
        </p:txBody>
      </p:sp>
    </p:spTree>
    <p:extLst>
      <p:ext uri="{BB962C8B-B14F-4D97-AF65-F5344CB8AC3E}">
        <p14:creationId xmlns:p14="http://schemas.microsoft.com/office/powerpoint/2010/main" val="1509696127"/>
      </p:ext>
    </p:extLst>
  </p:cSld>
  <p:clrMapOvr>
    <a:masterClrMapping/>
  </p:clrMapOvr>
  <p:transition spd="slow" advTm="103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4000" cy="6858000"/>
            <a:chOff x="0" y="0"/>
            <a:chExt cx="5760" cy="663"/>
          </a:xfrm>
        </p:grpSpPr>
        <p:sp>
          <p:nvSpPr>
            <p:cNvPr id="276485"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76486"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76483" name="Rectangle 5"/>
          <p:cNvSpPr>
            <a:spLocks noGrp="1" noChangeArrowheads="1"/>
          </p:cNvSpPr>
          <p:nvPr>
            <p:ph type="title"/>
          </p:nvPr>
        </p:nvSpPr>
        <p:spPr>
          <a:xfrm>
            <a:off x="611188" y="2636838"/>
            <a:ext cx="8229600" cy="922337"/>
          </a:xfrm>
        </p:spPr>
        <p:txBody>
          <a:bodyPr>
            <a:normAutofit/>
          </a:bodyPr>
          <a:lstStyle/>
          <a:p>
            <a:pPr eaLnBrk="1" hangingPunct="1"/>
            <a:r>
              <a:rPr lang="ja-JP" altLang="en-US" dirty="0" smtClean="0">
                <a:solidFill>
                  <a:prstClr val="white"/>
                </a:solidFill>
              </a:rPr>
              <a:t>心理的方略：アンケート②</a:t>
            </a:r>
            <a:endParaRPr lang="en-US" altLang="ja-JP" sz="4800" dirty="0">
              <a:solidFill>
                <a:schemeClr val="bg1"/>
              </a:solidFill>
            </a:endParaRPr>
          </a:p>
        </p:txBody>
      </p:sp>
      <p:sp>
        <p:nvSpPr>
          <p:cNvPr id="276484"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0B5743-2D09-4AA1-BBF9-497DE4DE14F7}" type="slidenum">
              <a:rPr lang="ja-JP" altLang="en-US" smtClean="0"/>
              <a:pPr/>
              <a:t>95</a:t>
            </a:fld>
            <a:endParaRPr lang="en-US" altLang="ja-JP"/>
          </a:p>
        </p:txBody>
      </p:sp>
    </p:spTree>
    <p:extLst>
      <p:ext uri="{BB962C8B-B14F-4D97-AF65-F5344CB8AC3E}">
        <p14:creationId xmlns:p14="http://schemas.microsoft.com/office/powerpoint/2010/main" val="2783639883"/>
      </p:ext>
    </p:extLst>
  </p:cSld>
  <p:clrMapOvr>
    <a:masterClrMapping/>
  </p:clrMapOvr>
  <p:transition spd="slow" advTm="5584"/>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角丸四角形 26"/>
          <p:cNvSpPr/>
          <p:nvPr/>
        </p:nvSpPr>
        <p:spPr>
          <a:xfrm>
            <a:off x="6442745" y="2663702"/>
            <a:ext cx="2364406" cy="1288402"/>
          </a:xfrm>
          <a:prstGeom prst="roundRect">
            <a:avLst/>
          </a:prstGeom>
          <a:no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アンケート</a:t>
            </a:r>
            <a:r>
              <a:rPr lang="en-US" altLang="ja-JP" dirty="0">
                <a:solidFill>
                  <a:schemeClr val="bg1"/>
                </a:solidFill>
              </a:rPr>
              <a:t>②</a:t>
            </a:r>
            <a:r>
              <a:rPr lang="ja-JP" altLang="en-US" dirty="0">
                <a:solidFill>
                  <a:schemeClr val="bg1"/>
                </a:solidFill>
              </a:rPr>
              <a:t>集計結果</a:t>
            </a:r>
            <a:endParaRPr lang="en-US" altLang="ja-JP" dirty="0">
              <a:solidFill>
                <a:schemeClr val="bg1"/>
              </a:solidFill>
            </a:endParaRPr>
          </a:p>
        </p:txBody>
      </p:sp>
      <p:sp>
        <p:nvSpPr>
          <p:cNvPr id="290822" name="スライド番号プレースホルダー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96</a:t>
            </a:fld>
            <a:endParaRPr lang="en-US" altLang="ja-JP" dirty="0"/>
          </a:p>
        </p:txBody>
      </p:sp>
      <p:graphicFrame>
        <p:nvGraphicFramePr>
          <p:cNvPr id="5" name="表 4"/>
          <p:cNvGraphicFramePr>
            <a:graphicFrameLocks noGrp="1"/>
          </p:cNvGraphicFramePr>
          <p:nvPr>
            <p:extLst/>
          </p:nvPr>
        </p:nvGraphicFramePr>
        <p:xfrm>
          <a:off x="461914" y="1115252"/>
          <a:ext cx="5464585" cy="2857500"/>
        </p:xfrm>
        <a:graphic>
          <a:graphicData uri="http://schemas.openxmlformats.org/drawingml/2006/table">
            <a:tbl>
              <a:tblPr/>
              <a:tblGrid>
                <a:gridCol w="1086823">
                  <a:extLst>
                    <a:ext uri="{9D8B030D-6E8A-4147-A177-3AD203B41FA5}">
                      <a16:colId xmlns="" xmlns:a16="http://schemas.microsoft.com/office/drawing/2014/main" val="20000"/>
                    </a:ext>
                  </a:extLst>
                </a:gridCol>
                <a:gridCol w="3500145">
                  <a:extLst>
                    <a:ext uri="{9D8B030D-6E8A-4147-A177-3AD203B41FA5}">
                      <a16:colId xmlns="" xmlns:a16="http://schemas.microsoft.com/office/drawing/2014/main" val="20001"/>
                    </a:ext>
                  </a:extLst>
                </a:gridCol>
                <a:gridCol w="877617">
                  <a:extLst>
                    <a:ext uri="{9D8B030D-6E8A-4147-A177-3AD203B41FA5}">
                      <a16:colId xmlns="" xmlns:a16="http://schemas.microsoft.com/office/drawing/2014/main" val="20002"/>
                    </a:ext>
                  </a:extLst>
                </a:gridCol>
              </a:tblGrid>
              <a:tr h="254350">
                <a:tc>
                  <a:txBody>
                    <a:bodyPr/>
                    <a:lstStyle/>
                    <a:p>
                      <a:pPr algn="ctr" fontAlgn="ct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調査日</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授業名</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団体名</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回答数</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54350">
                <a:tc>
                  <a:txBody>
                    <a:bodyPr/>
                    <a:lstStyle/>
                    <a:p>
                      <a:pPr algn="l"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9</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都市リスク専攻演習</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5435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9</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東アジア国際関係史</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5435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9</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知的障碍者の生活と教育・福祉</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34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54350">
                <a:tc>
                  <a:txBody>
                    <a:bodyPr/>
                    <a:lstStyle/>
                    <a:p>
                      <a:pPr algn="l"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10</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女子ラクロス部</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5435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10</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err="1">
                          <a:solidFill>
                            <a:srgbClr val="000000"/>
                          </a:solidFill>
                          <a:effectLst/>
                          <a:latin typeface="Times New Roman" panose="02020603050405020304" pitchFamily="18" charset="0"/>
                          <a:ea typeface="+mn-ea"/>
                          <a:cs typeface="Times New Roman" panose="02020603050405020304" pitchFamily="18" charset="0"/>
                        </a:rPr>
                        <a:t>Neopolis</a:t>
                      </a:r>
                      <a:r>
                        <a:rPr 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 BIGBAND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54350">
                <a:tc>
                  <a:txBody>
                    <a:bodyPr/>
                    <a:lstStyle/>
                    <a:p>
                      <a:pPr algn="l"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11</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a:solidFill>
                            <a:srgbClr val="000000"/>
                          </a:solidFill>
                          <a:effectLst/>
                          <a:latin typeface="Times New Roman" panose="02020603050405020304" pitchFamily="18" charset="0"/>
                          <a:ea typeface="+mn-ea"/>
                          <a:cs typeface="Times New Roman" panose="02020603050405020304" pitchFamily="18" charset="0"/>
                        </a:rPr>
                        <a:t>purplume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16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54350">
                <a:tc>
                  <a:txBody>
                    <a:bodyPr/>
                    <a:lstStyle/>
                    <a:p>
                      <a:pPr algn="l"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5</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月</a:t>
                      </a:r>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12</a:t>
                      </a:r>
                      <a:r>
                        <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rPr>
                        <a:t>日</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000" b="0" i="0" u="none" strike="noStrike">
                          <a:solidFill>
                            <a:srgbClr val="000000"/>
                          </a:solidFill>
                          <a:effectLst/>
                          <a:latin typeface="Times New Roman" panose="02020603050405020304" pitchFamily="18" charset="0"/>
                          <a:ea typeface="+mn-ea"/>
                          <a:cs typeface="Times New Roman" panose="02020603050405020304" pitchFamily="18" charset="0"/>
                        </a:rPr>
                        <a:t>都市・地域・環境を探る</a:t>
                      </a:r>
                      <a:r>
                        <a:rPr lang="en-US" altLang="ja-JP" sz="2000" b="0" i="0" u="none" strike="noStrike">
                          <a:solidFill>
                            <a:srgbClr val="000000"/>
                          </a:solidFill>
                          <a:effectLst/>
                          <a:latin typeface="Times New Roman" panose="02020603050405020304" pitchFamily="18" charset="0"/>
                          <a:ea typeface="+mn-ea"/>
                          <a:cs typeface="Times New Roman" panose="02020603050405020304" pitchFamily="18" charset="0"/>
                        </a:rPr>
                        <a:t>Ⅰ</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54350">
                <a:tc>
                  <a:txBody>
                    <a:bodyPr/>
                    <a:lstStyle/>
                    <a:p>
                      <a:pPr marL="0" marR="0" indent="0" algn="l" defTabSz="457200" rtl="0" eaLnBrk="1" fontAlgn="b" latinLnBrk="0" hangingPunct="1">
                        <a:lnSpc>
                          <a:spcPct val="100000"/>
                        </a:lnSpc>
                        <a:spcBef>
                          <a:spcPts val="0"/>
                        </a:spcBef>
                        <a:spcAft>
                          <a:spcPts val="0"/>
                        </a:spcAft>
                        <a:buClrTx/>
                        <a:buSzTx/>
                        <a:buFontTx/>
                        <a:buNone/>
                        <a:tabLst/>
                        <a:defRPr/>
                      </a:pPr>
                      <a:endParaRPr lang="ja-JP" altLang="en-US" sz="20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ja-JP" altLang="en-US" sz="2000" b="0" i="0" u="none" strike="noStrike">
                          <a:solidFill>
                            <a:srgbClr val="000000"/>
                          </a:solidFill>
                          <a:effectLst/>
                          <a:latin typeface="Times New Roman" panose="02020603050405020304" pitchFamily="18" charset="0"/>
                          <a:ea typeface="+mn-ea"/>
                          <a:cs typeface="Times New Roman" panose="02020603050405020304" pitchFamily="18" charset="0"/>
                        </a:rPr>
                        <a:t>総計</a:t>
                      </a: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2000" b="0" i="0" u="none" strike="noStrike" dirty="0">
                          <a:solidFill>
                            <a:srgbClr val="000000"/>
                          </a:solidFill>
                          <a:effectLst/>
                          <a:latin typeface="Times New Roman" panose="02020603050405020304" pitchFamily="18" charset="0"/>
                          <a:ea typeface="+mn-ea"/>
                          <a:cs typeface="Times New Roman" panose="02020603050405020304" pitchFamily="18" charset="0"/>
                        </a:rPr>
                        <a:t>261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graphicFrame>
        <p:nvGraphicFramePr>
          <p:cNvPr id="21" name="グラフ 20"/>
          <p:cNvGraphicFramePr>
            <a:graphicFrameLocks/>
          </p:cNvGraphicFramePr>
          <p:nvPr>
            <p:extLst/>
          </p:nvPr>
        </p:nvGraphicFramePr>
        <p:xfrm>
          <a:off x="461305" y="3809712"/>
          <a:ext cx="8252925" cy="2818567"/>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グループ化 17"/>
          <p:cNvGrpSpPr/>
          <p:nvPr/>
        </p:nvGrpSpPr>
        <p:grpSpPr>
          <a:xfrm>
            <a:off x="508625" y="4707936"/>
            <a:ext cx="6686850" cy="1645717"/>
            <a:chOff x="185371" y="4319617"/>
            <a:chExt cx="6319044" cy="1495732"/>
          </a:xfrm>
        </p:grpSpPr>
        <p:sp>
          <p:nvSpPr>
            <p:cNvPr id="3" name="正方形/長方形 2"/>
            <p:cNvSpPr/>
            <p:nvPr/>
          </p:nvSpPr>
          <p:spPr>
            <a:xfrm>
              <a:off x="185371" y="4319617"/>
              <a:ext cx="6319044" cy="12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2378015" y="5255895"/>
              <a:ext cx="1822644" cy="559454"/>
            </a:xfrm>
            <a:prstGeom prst="rect">
              <a:avLst/>
            </a:prstGeom>
            <a:solidFill>
              <a:schemeClr val="bg1"/>
            </a:solidFill>
          </p:spPr>
          <p:txBody>
            <a:bodyPr wrap="none" rtlCol="0">
              <a:spAutoFit/>
            </a:bodyPr>
            <a:lstStyle/>
            <a:p>
              <a:r>
                <a:rPr kumimoji="1" lang="ja-JP" altLang="en-US" sz="3400" dirty="0">
                  <a:solidFill>
                    <a:srgbClr val="FF0000"/>
                  </a:solidFill>
                  <a:latin typeface="Times New Roman" panose="02020603050405020304" pitchFamily="18" charset="0"/>
                  <a:cs typeface="Times New Roman" panose="02020603050405020304" pitchFamily="18" charset="0"/>
                </a:rPr>
                <a:t>分析対象</a:t>
              </a:r>
            </a:p>
          </p:txBody>
        </p:sp>
      </p:grpSp>
      <p:sp>
        <p:nvSpPr>
          <p:cNvPr id="8" name="テキスト ボックス 7"/>
          <p:cNvSpPr txBox="1"/>
          <p:nvPr/>
        </p:nvSpPr>
        <p:spPr>
          <a:xfrm>
            <a:off x="4210191" y="6391192"/>
            <a:ext cx="838691" cy="400110"/>
          </a:xfrm>
          <a:prstGeom prst="rect">
            <a:avLst/>
          </a:prstGeom>
          <a:noFill/>
        </p:spPr>
        <p:txBody>
          <a:bodyPr wrap="none" rtlCol="0">
            <a:spAutoFit/>
          </a:bodyPr>
          <a:lstStyle/>
          <a:p>
            <a:r>
              <a:rPr kumimoji="1" lang="en-US" altLang="ja-JP" sz="2000" dirty="0">
                <a:latin typeface="Times New Roman" panose="02020603050405020304" pitchFamily="18" charset="0"/>
                <a:cs typeface="Times New Roman" panose="02020603050405020304" pitchFamily="18" charset="0"/>
              </a:rPr>
              <a:t>n=261</a:t>
            </a:r>
            <a:endParaRPr kumimoji="1" lang="ja-JP" altLang="en-US" sz="2000"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3216238" y="5061186"/>
            <a:ext cx="831127" cy="707886"/>
          </a:xfrm>
          <a:prstGeom prst="rect">
            <a:avLst/>
          </a:prstGeom>
          <a:noFill/>
        </p:spPr>
        <p:txBody>
          <a:bodyPr wrap="none" rtlCol="0">
            <a:spAutoFit/>
          </a:bodyPr>
          <a:lstStyle/>
          <a:p>
            <a:pPr algn="ctr"/>
            <a:r>
              <a:rPr lang="ja-JP" altLang="en-US" sz="2000" dirty="0"/>
              <a:t>はい</a:t>
            </a:r>
            <a:endParaRPr lang="en-US" altLang="ja-JP" sz="2000" dirty="0"/>
          </a:p>
          <a:p>
            <a:pPr algn="ctr"/>
            <a:r>
              <a:rPr kumimoji="1" lang="en-US" altLang="ja-JP" sz="2000" dirty="0">
                <a:latin typeface="Times New Roman" panose="02020603050405020304" pitchFamily="18" charset="0"/>
                <a:cs typeface="Times New Roman" panose="02020603050405020304" pitchFamily="18" charset="0"/>
              </a:rPr>
              <a:t>207</a:t>
            </a:r>
            <a:r>
              <a:rPr kumimoji="1" lang="ja-JP" altLang="en-US" sz="2000" dirty="0"/>
              <a:t>人</a:t>
            </a:r>
          </a:p>
        </p:txBody>
      </p:sp>
      <p:sp>
        <p:nvSpPr>
          <p:cNvPr id="13" name="テキスト ボックス 12"/>
          <p:cNvSpPr txBox="1"/>
          <p:nvPr/>
        </p:nvSpPr>
        <p:spPr>
          <a:xfrm>
            <a:off x="7119347" y="5061186"/>
            <a:ext cx="901008" cy="707886"/>
          </a:xfrm>
          <a:prstGeom prst="rect">
            <a:avLst/>
          </a:prstGeom>
          <a:noFill/>
        </p:spPr>
        <p:txBody>
          <a:bodyPr wrap="none" rtlCol="0">
            <a:spAutoFit/>
          </a:bodyPr>
          <a:lstStyle/>
          <a:p>
            <a:pPr algn="ctr"/>
            <a:r>
              <a:rPr kumimoji="1" lang="ja-JP" altLang="en-US" sz="2000" dirty="0"/>
              <a:t>いいえ</a:t>
            </a:r>
            <a:endParaRPr kumimoji="1" lang="en-US" altLang="ja-JP" sz="2000" dirty="0"/>
          </a:p>
          <a:p>
            <a:pPr algn="ctr"/>
            <a:r>
              <a:rPr lang="en-US" altLang="ja-JP" sz="2000" dirty="0">
                <a:latin typeface="Times New Roman" panose="02020603050405020304" pitchFamily="18" charset="0"/>
                <a:cs typeface="Times New Roman" panose="02020603050405020304" pitchFamily="18" charset="0"/>
              </a:rPr>
              <a:t>52</a:t>
            </a:r>
            <a:r>
              <a:rPr lang="ja-JP" altLang="en-US" sz="2000" dirty="0"/>
              <a:t>人</a:t>
            </a:r>
            <a:endParaRPr lang="en-US" altLang="ja-JP" sz="2000" dirty="0"/>
          </a:p>
        </p:txBody>
      </p:sp>
      <p:sp>
        <p:nvSpPr>
          <p:cNvPr id="14" name="テキスト ボックス 13"/>
          <p:cNvSpPr txBox="1"/>
          <p:nvPr/>
        </p:nvSpPr>
        <p:spPr>
          <a:xfrm>
            <a:off x="7532973" y="4373948"/>
            <a:ext cx="954107" cy="707886"/>
          </a:xfrm>
          <a:prstGeom prst="rect">
            <a:avLst/>
          </a:prstGeom>
          <a:noFill/>
        </p:spPr>
        <p:txBody>
          <a:bodyPr wrap="none" rtlCol="0">
            <a:spAutoFit/>
          </a:bodyPr>
          <a:lstStyle/>
          <a:p>
            <a:pPr algn="ctr"/>
            <a:r>
              <a:rPr kumimoji="1" lang="ja-JP" altLang="en-US" sz="2000" dirty="0"/>
              <a:t>無回答</a:t>
            </a:r>
            <a:endParaRPr kumimoji="1" lang="en-US" altLang="ja-JP" sz="2000" dirty="0"/>
          </a:p>
          <a:p>
            <a:pPr algn="ctr"/>
            <a:r>
              <a:rPr lang="ja-JP" altLang="ja-JP" sz="2000" dirty="0">
                <a:latin typeface="Times New Roman" panose="02020603050405020304" pitchFamily="18" charset="0"/>
                <a:cs typeface="Times New Roman" panose="02020603050405020304" pitchFamily="18" charset="0"/>
              </a:rPr>
              <a:t>2</a:t>
            </a:r>
            <a:r>
              <a:rPr lang="ja-JP" altLang="en-US" sz="2000" dirty="0"/>
              <a:t>人</a:t>
            </a:r>
            <a:endParaRPr kumimoji="1" lang="ja-JP" altLang="en-US" sz="2000" dirty="0"/>
          </a:p>
        </p:txBody>
      </p:sp>
      <p:cxnSp>
        <p:nvCxnSpPr>
          <p:cNvPr id="22" name="直線コネクタ 21"/>
          <p:cNvCxnSpPr/>
          <p:nvPr/>
        </p:nvCxnSpPr>
        <p:spPr>
          <a:xfrm>
            <a:off x="8259930" y="4821509"/>
            <a:ext cx="177637" cy="30162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816" name="直線コネクタ 290815"/>
          <p:cNvCxnSpPr/>
          <p:nvPr/>
        </p:nvCxnSpPr>
        <p:spPr>
          <a:xfrm flipH="1">
            <a:off x="6553201" y="3962428"/>
            <a:ext cx="979772" cy="1230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テキスト ボックス 1"/>
          <p:cNvSpPr txBox="1"/>
          <p:nvPr/>
        </p:nvSpPr>
        <p:spPr>
          <a:xfrm>
            <a:off x="6553200" y="2783724"/>
            <a:ext cx="2008883" cy="1015663"/>
          </a:xfrm>
          <a:prstGeom prst="rect">
            <a:avLst/>
          </a:prstGeom>
          <a:noFill/>
        </p:spPr>
        <p:txBody>
          <a:bodyPr wrap="none" rtlCol="0">
            <a:spAutoFit/>
          </a:bodyPr>
          <a:lstStyle/>
          <a:p>
            <a:r>
              <a:rPr kumimoji="1" lang="ja-JP" altLang="en-US" sz="2000" dirty="0">
                <a:latin typeface="+mn-ea"/>
              </a:rPr>
              <a:t>    </a:t>
            </a:r>
            <a:r>
              <a:rPr kumimoji="1" lang="ja-JP" altLang="en-US" sz="2000" dirty="0">
                <a:latin typeface="Times New Roman" panose="02020603050405020304" pitchFamily="18" charset="0"/>
                <a:cs typeface="Times New Roman" panose="02020603050405020304" pitchFamily="18" charset="0"/>
              </a:rPr>
              <a:t>統制群：</a:t>
            </a:r>
            <a:r>
              <a:rPr kumimoji="1" lang="en-US" altLang="ja-JP" sz="2000" dirty="0">
                <a:latin typeface="Times New Roman" panose="02020603050405020304" pitchFamily="18" charset="0"/>
                <a:cs typeface="Times New Roman" panose="02020603050405020304" pitchFamily="18" charset="0"/>
              </a:rPr>
              <a:t>66</a:t>
            </a:r>
            <a:r>
              <a:rPr kumimoji="1" lang="ja-JP" altLang="en-US" sz="2000" dirty="0">
                <a:latin typeface="Times New Roman" panose="02020603050405020304" pitchFamily="18" charset="0"/>
                <a:cs typeface="Times New Roman" panose="02020603050405020304" pitchFamily="18" charset="0"/>
              </a:rPr>
              <a:t>人</a:t>
            </a:r>
            <a:endParaRPr kumimoji="1" lang="en-US" altLang="ja-JP" sz="2000" dirty="0">
              <a:latin typeface="Times New Roman" panose="02020603050405020304" pitchFamily="18" charset="0"/>
              <a:cs typeface="Times New Roman" panose="02020603050405020304" pitchFamily="18" charset="0"/>
            </a:endParaRPr>
          </a:p>
          <a:p>
            <a:r>
              <a:rPr lang="ja-JP" altLang="en-US" sz="2000" dirty="0">
                <a:latin typeface="Times New Roman" panose="02020603050405020304" pitchFamily="18" charset="0"/>
                <a:cs typeface="Times New Roman" panose="02020603050405020304" pitchFamily="18" charset="0"/>
              </a:rPr>
              <a:t> 罪悪感群：</a:t>
            </a:r>
            <a:r>
              <a:rPr lang="en-US" altLang="ja-JP" sz="2000" dirty="0">
                <a:latin typeface="Times New Roman" panose="02020603050405020304" pitchFamily="18" charset="0"/>
                <a:cs typeface="Times New Roman" panose="02020603050405020304" pitchFamily="18" charset="0"/>
              </a:rPr>
              <a:t>72</a:t>
            </a:r>
            <a:r>
              <a:rPr lang="ja-JP" altLang="en-US" sz="2000" dirty="0">
                <a:latin typeface="Times New Roman" panose="02020603050405020304" pitchFamily="18" charset="0"/>
                <a:cs typeface="Times New Roman" panose="02020603050405020304" pitchFamily="18" charset="0"/>
              </a:rPr>
              <a:t>人</a:t>
            </a:r>
            <a:endParaRPr lang="en-US" altLang="ja-JP" sz="2000" dirty="0">
              <a:latin typeface="Times New Roman" panose="02020603050405020304" pitchFamily="18" charset="0"/>
              <a:cs typeface="Times New Roman" panose="02020603050405020304" pitchFamily="18" charset="0"/>
            </a:endParaRPr>
          </a:p>
          <a:p>
            <a:r>
              <a:rPr kumimoji="1" lang="ja-JP" altLang="en-US" sz="2000" dirty="0">
                <a:latin typeface="Times New Roman" panose="02020603050405020304" pitchFamily="18" charset="0"/>
                <a:cs typeface="Times New Roman" panose="02020603050405020304" pitchFamily="18" charset="0"/>
              </a:rPr>
              <a:t>まごころ群：</a:t>
            </a:r>
            <a:r>
              <a:rPr kumimoji="1" lang="en-US" altLang="ja-JP" sz="2000" dirty="0">
                <a:latin typeface="Times New Roman" panose="02020603050405020304" pitchFamily="18" charset="0"/>
                <a:cs typeface="Times New Roman" panose="02020603050405020304" pitchFamily="18" charset="0"/>
              </a:rPr>
              <a:t>69</a:t>
            </a:r>
            <a:r>
              <a:rPr kumimoji="1" lang="ja-JP" altLang="en-US" sz="2000" dirty="0">
                <a:latin typeface="Times New Roman" panose="02020603050405020304" pitchFamily="18" charset="0"/>
                <a:cs typeface="Times New Roman" panose="02020603050405020304" pitchFamily="18" charset="0"/>
              </a:rPr>
              <a:t>人</a:t>
            </a:r>
          </a:p>
        </p:txBody>
      </p:sp>
      <p:sp>
        <p:nvSpPr>
          <p:cNvPr id="28" name="正方形/長方形 27"/>
          <p:cNvSpPr/>
          <p:nvPr/>
        </p:nvSpPr>
        <p:spPr>
          <a:xfrm>
            <a:off x="5048882" y="3654847"/>
            <a:ext cx="877616" cy="317905"/>
          </a:xfrm>
          <a:prstGeom prst="rect">
            <a:avLst/>
          </a:prstGeom>
          <a:noFill/>
          <a:ln w="508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887758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0816"/>
                                        </p:tgtEl>
                                        <p:attrNameLst>
                                          <p:attrName>style.visibility</p:attrName>
                                        </p:attrNameLst>
                                      </p:cBhvr>
                                      <p:to>
                                        <p:strVal val="visible"/>
                                      </p:to>
                                    </p:set>
                                    <p:animEffect transition="in" filter="barn(inVertical)">
                                      <p:cBhvr>
                                        <p:cTn id="15" dur="500"/>
                                        <p:tgtEl>
                                          <p:spTgt spid="29081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914400" fontAlgn="base">
                <a:spcBef>
                  <a:spcPct val="0"/>
                </a:spcBef>
                <a:spcAft>
                  <a:spcPct val="0"/>
                </a:spcAft>
              </a:pPr>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defTabSz="914400" fontAlgn="base">
                <a:spcBef>
                  <a:spcPct val="0"/>
                </a:spcBef>
                <a:spcAft>
                  <a:spcPct val="0"/>
                </a:spcAft>
              </a:pPr>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効果検証：アンケート</a:t>
            </a:r>
            <a:r>
              <a:rPr lang="en-US" altLang="ja-JP" dirty="0">
                <a:solidFill>
                  <a:schemeClr val="bg1"/>
                </a:solidFill>
              </a:rPr>
              <a:t>②</a:t>
            </a:r>
          </a:p>
        </p:txBody>
      </p:sp>
      <p:sp>
        <p:nvSpPr>
          <p:cNvPr id="290822" name="スライド番号プレースホルダー 2"/>
          <p:cNvSpPr>
            <a:spLocks noGrp="1"/>
          </p:cNvSpPr>
          <p:nvPr>
            <p:ph type="sldNum" sz="quarter" idx="12"/>
          </p:nvPr>
        </p:nvSpPr>
        <p:spPr>
          <a:xfrm>
            <a:off x="6888254" y="6309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pPr/>
              <a:t>97</a:t>
            </a:fld>
            <a:endParaRPr lang="en-US" altLang="ja-JP" dirty="0"/>
          </a:p>
        </p:txBody>
      </p:sp>
      <p:graphicFrame>
        <p:nvGraphicFramePr>
          <p:cNvPr id="19" name="表 18"/>
          <p:cNvGraphicFramePr>
            <a:graphicFrameLocks noGrp="1"/>
          </p:cNvGraphicFramePr>
          <p:nvPr>
            <p:extLst/>
          </p:nvPr>
        </p:nvGraphicFramePr>
        <p:xfrm>
          <a:off x="234156" y="1492529"/>
          <a:ext cx="8277832" cy="4263378"/>
        </p:xfrm>
        <a:graphic>
          <a:graphicData uri="http://schemas.openxmlformats.org/drawingml/2006/table">
            <a:tbl>
              <a:tblPr firstRow="1" bandRow="1">
                <a:tableStyleId>{5940675A-B579-460E-94D1-54222C63F5DA}</a:tableStyleId>
              </a:tblPr>
              <a:tblGrid>
                <a:gridCol w="3527576">
                  <a:extLst>
                    <a:ext uri="{9D8B030D-6E8A-4147-A177-3AD203B41FA5}">
                      <a16:colId xmlns="" xmlns:a16="http://schemas.microsoft.com/office/drawing/2014/main" val="1647784525"/>
                    </a:ext>
                  </a:extLst>
                </a:gridCol>
                <a:gridCol w="429110">
                  <a:extLst>
                    <a:ext uri="{9D8B030D-6E8A-4147-A177-3AD203B41FA5}">
                      <a16:colId xmlns="" xmlns:a16="http://schemas.microsoft.com/office/drawing/2014/main" val="3808826084"/>
                    </a:ext>
                  </a:extLst>
                </a:gridCol>
                <a:gridCol w="429110">
                  <a:extLst>
                    <a:ext uri="{9D8B030D-6E8A-4147-A177-3AD203B41FA5}">
                      <a16:colId xmlns="" xmlns:a16="http://schemas.microsoft.com/office/drawing/2014/main" val="340103133"/>
                    </a:ext>
                  </a:extLst>
                </a:gridCol>
                <a:gridCol w="429110">
                  <a:extLst>
                    <a:ext uri="{9D8B030D-6E8A-4147-A177-3AD203B41FA5}">
                      <a16:colId xmlns="" xmlns:a16="http://schemas.microsoft.com/office/drawing/2014/main" val="2891966125"/>
                    </a:ext>
                  </a:extLst>
                </a:gridCol>
                <a:gridCol w="3462926">
                  <a:extLst>
                    <a:ext uri="{9D8B030D-6E8A-4147-A177-3AD203B41FA5}">
                      <a16:colId xmlns="" xmlns:a16="http://schemas.microsoft.com/office/drawing/2014/main" val="4105215668"/>
                    </a:ext>
                  </a:extLst>
                </a:gridCol>
              </a:tblGrid>
              <a:tr h="513613">
                <a:tc>
                  <a:txBody>
                    <a:bodyPr/>
                    <a:lstStyle/>
                    <a:p>
                      <a:pPr algn="ctr"/>
                      <a:r>
                        <a:rPr kumimoji="1" lang="ja-JP" altLang="en-US" sz="1800" b="1" dirty="0"/>
                        <a:t>項目</a:t>
                      </a:r>
                      <a:endParaRPr kumimoji="1" lang="ja-JP" altLang="en-US" sz="2000" b="1" dirty="0"/>
                    </a:p>
                  </a:txBody>
                  <a:tcPr/>
                </a:tc>
                <a:tc gridSpan="3">
                  <a:txBody>
                    <a:bodyPr/>
                    <a:lstStyle/>
                    <a:p>
                      <a:pPr algn="ctr"/>
                      <a:r>
                        <a:rPr kumimoji="1" lang="ja-JP" altLang="en-US" sz="1800" b="1" dirty="0"/>
                        <a:t>目的</a:t>
                      </a:r>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pPr algn="ctr"/>
                      <a:r>
                        <a:rPr kumimoji="1" lang="ja-JP" altLang="en-US" sz="1800" b="1" dirty="0"/>
                        <a:t>質問例</a:t>
                      </a:r>
                    </a:p>
                  </a:txBody>
                  <a:tcPr/>
                </a:tc>
                <a:extLst>
                  <a:ext uri="{0D108BD9-81ED-4DB2-BD59-A6C34878D82A}">
                    <a16:rowId xmlns="" xmlns:a16="http://schemas.microsoft.com/office/drawing/2014/main" val="4021847756"/>
                  </a:ext>
                </a:extLst>
              </a:tr>
              <a:tr h="665496">
                <a:tc>
                  <a:txBody>
                    <a:bodyPr/>
                    <a:lstStyle/>
                    <a:p>
                      <a:r>
                        <a:rPr kumimoji="1" lang="ja-JP" altLang="en-US" sz="2000" b="1" dirty="0"/>
                        <a:t>１．</a:t>
                      </a:r>
                      <a:r>
                        <a:rPr kumimoji="1" lang="ja-JP" altLang="en-US" sz="2000" b="1" dirty="0">
                          <a:solidFill>
                            <a:schemeClr val="tx1"/>
                          </a:solidFill>
                        </a:rPr>
                        <a:t>基礎情報</a:t>
                      </a:r>
                    </a:p>
                  </a:txBody>
                  <a:tcPr anchor="ctr">
                    <a:noFill/>
                  </a:tcPr>
                </a:tc>
                <a:tc>
                  <a:txBody>
                    <a:bodyPr/>
                    <a:lstStyle/>
                    <a:p>
                      <a:pPr algn="ctr"/>
                      <a:r>
                        <a:rPr kumimoji="1" lang="en-US" altLang="ja-JP" sz="2400" dirty="0"/>
                        <a:t>A</a:t>
                      </a:r>
                      <a:endParaRPr kumimoji="1" lang="ja-JP" altLang="en-US" sz="2400" dirty="0"/>
                    </a:p>
                  </a:txBody>
                  <a:tcPr anchor="ctr">
                    <a:solidFill>
                      <a:srgbClr val="FF9900"/>
                    </a:solidFill>
                  </a:tcPr>
                </a:tc>
                <a:tc>
                  <a:txBody>
                    <a:bodyPr/>
                    <a:lstStyle/>
                    <a:p>
                      <a:pPr algn="ctr"/>
                      <a:r>
                        <a:rPr kumimoji="1" lang="en-US" altLang="ja-JP" sz="2400" dirty="0"/>
                        <a:t>B</a:t>
                      </a:r>
                      <a:endParaRPr kumimoji="1" lang="ja-JP" altLang="en-US" sz="2400" dirty="0"/>
                    </a:p>
                  </a:txBody>
                  <a:tcPr anchor="ctr">
                    <a:solidFill>
                      <a:srgbClr val="99CC00"/>
                    </a:solidFill>
                  </a:tcPr>
                </a:tc>
                <a:tc>
                  <a:txBody>
                    <a:bodyPr/>
                    <a:lstStyle/>
                    <a:p>
                      <a:pPr algn="ctr"/>
                      <a:r>
                        <a:rPr kumimoji="1" lang="en-US" altLang="ja-JP" sz="2400" dirty="0"/>
                        <a:t>C</a:t>
                      </a:r>
                      <a:endParaRPr kumimoji="1" lang="ja-JP" altLang="en-US" sz="2400" dirty="0"/>
                    </a:p>
                  </a:txBody>
                  <a:tcPr anchor="ctr">
                    <a:solidFill>
                      <a:srgbClr val="009999"/>
                    </a:solidFill>
                  </a:tcPr>
                </a:tc>
                <a:tc>
                  <a:txBody>
                    <a:bodyPr/>
                    <a:lstStyle/>
                    <a:p>
                      <a:pPr algn="l"/>
                      <a:r>
                        <a:rPr kumimoji="1" lang="ja-JP" altLang="en-US" sz="1800" dirty="0"/>
                        <a:t>一人暮らしか否か、住まい</a:t>
                      </a:r>
                    </a:p>
                  </a:txBody>
                  <a:tcPr anchor="ctr">
                    <a:noFill/>
                  </a:tcPr>
                </a:tc>
                <a:extLst>
                  <a:ext uri="{0D108BD9-81ED-4DB2-BD59-A6C34878D82A}">
                    <a16:rowId xmlns="" xmlns:a16="http://schemas.microsoft.com/office/drawing/2014/main" val="3039277964"/>
                  </a:ext>
                </a:extLst>
              </a:tr>
              <a:tr h="909687">
                <a:tc>
                  <a:txBody>
                    <a:bodyPr/>
                    <a:lstStyle/>
                    <a:p>
                      <a:r>
                        <a:rPr kumimoji="1" lang="ja-JP" altLang="en-US" sz="2000" b="1" dirty="0"/>
                        <a:t>２．宅配サービス・再配達</a:t>
                      </a:r>
                      <a:r>
                        <a:rPr kumimoji="1" lang="ja-JP" altLang="en-US" sz="1200" b="1" dirty="0"/>
                        <a:t>について</a:t>
                      </a:r>
                      <a:endParaRPr kumimoji="1" lang="ja-JP" altLang="en-US" sz="1400" b="1" dirty="0"/>
                    </a:p>
                  </a:txBody>
                  <a:tcPr anchor="ctr">
                    <a:noFill/>
                  </a:tcPr>
                </a:tc>
                <a:tc>
                  <a:txBody>
                    <a:bodyPr/>
                    <a:lstStyle/>
                    <a:p>
                      <a:pPr algn="ctr"/>
                      <a:r>
                        <a:rPr kumimoji="1" lang="en-US" altLang="ja-JP" sz="2400" dirty="0"/>
                        <a:t>A</a:t>
                      </a:r>
                      <a:endParaRPr kumimoji="1" lang="ja-JP" altLang="en-US" sz="2400" dirty="0"/>
                    </a:p>
                  </a:txBody>
                  <a:tcPr anchor="ctr">
                    <a:solidFill>
                      <a:srgbClr val="FF9900"/>
                    </a:solidFill>
                  </a:tcPr>
                </a:tc>
                <a:tc>
                  <a:txBody>
                    <a:bodyPr/>
                    <a:lstStyle/>
                    <a:p>
                      <a:pPr algn="ctr"/>
                      <a:r>
                        <a:rPr kumimoji="1" lang="en-US" altLang="ja-JP" sz="2400" dirty="0"/>
                        <a:t>B</a:t>
                      </a:r>
                      <a:endParaRPr kumimoji="1" lang="ja-JP" altLang="en-US" sz="2400" dirty="0"/>
                    </a:p>
                  </a:txBody>
                  <a:tcPr anchor="ctr">
                    <a:solidFill>
                      <a:srgbClr val="99CC00"/>
                    </a:solidFill>
                  </a:tcPr>
                </a:tc>
                <a:tc>
                  <a:txBody>
                    <a:bodyPr/>
                    <a:lstStyle/>
                    <a:p>
                      <a:pPr algn="ctr"/>
                      <a:endParaRPr kumimoji="1" lang="ja-JP" altLang="en-US" sz="2400" dirty="0"/>
                    </a:p>
                  </a:txBody>
                  <a:tcPr anchor="ctr">
                    <a:noFill/>
                  </a:tcPr>
                </a:tc>
                <a:tc>
                  <a:txBody>
                    <a:bodyPr/>
                    <a:lstStyle/>
                    <a:p>
                      <a:pPr algn="l"/>
                      <a:r>
                        <a:rPr kumimoji="1" lang="ja-JP" altLang="en-US" sz="2000" dirty="0"/>
                        <a:t>利用の有無、頻度</a:t>
                      </a:r>
                    </a:p>
                  </a:txBody>
                  <a:tcPr anchor="ctr">
                    <a:noFill/>
                  </a:tcPr>
                </a:tc>
                <a:extLst>
                  <a:ext uri="{0D108BD9-81ED-4DB2-BD59-A6C34878D82A}">
                    <a16:rowId xmlns="" xmlns:a16="http://schemas.microsoft.com/office/drawing/2014/main" val="3217114988"/>
                  </a:ext>
                </a:extLst>
              </a:tr>
              <a:tr h="1019620">
                <a:tc>
                  <a:txBody>
                    <a:bodyPr/>
                    <a:lstStyle/>
                    <a:p>
                      <a:r>
                        <a:rPr kumimoji="1" lang="ja-JP" altLang="en-US" sz="2000" b="1" dirty="0"/>
                        <a:t>３．再配達</a:t>
                      </a:r>
                      <a:r>
                        <a:rPr kumimoji="1" lang="ja-JP" altLang="en-US" sz="1800" b="1" dirty="0"/>
                        <a:t>に</a:t>
                      </a:r>
                      <a:r>
                        <a:rPr kumimoji="1" lang="ja-JP" altLang="en-US" sz="2000" b="1" dirty="0"/>
                        <a:t>対する意識</a:t>
                      </a:r>
                    </a:p>
                  </a:txBody>
                  <a:tcPr anchor="ctr"/>
                </a:tc>
                <a:tc>
                  <a:txBody>
                    <a:bodyPr/>
                    <a:lstStyle/>
                    <a:p>
                      <a:pPr algn="ctr"/>
                      <a:r>
                        <a:rPr kumimoji="1" lang="en-US" altLang="ja-JP" sz="2400" dirty="0"/>
                        <a:t>A</a:t>
                      </a:r>
                      <a:endParaRPr kumimoji="1" lang="ja-JP" altLang="en-US" sz="2400" dirty="0"/>
                    </a:p>
                  </a:txBody>
                  <a:tcPr anchor="ctr">
                    <a:solidFill>
                      <a:srgbClr val="FF9900"/>
                    </a:solidFill>
                  </a:tcPr>
                </a:tc>
                <a:tc>
                  <a:txBody>
                    <a:bodyPr/>
                    <a:lstStyle/>
                    <a:p>
                      <a:pPr algn="ctr"/>
                      <a:endParaRPr kumimoji="1" lang="ja-JP" altLang="en-US" sz="2400" dirty="0"/>
                    </a:p>
                  </a:txBody>
                  <a:tcPr anchor="ctr"/>
                </a:tc>
                <a:tc>
                  <a:txBody>
                    <a:bodyPr/>
                    <a:lstStyle/>
                    <a:p>
                      <a:pPr algn="ctr"/>
                      <a:endParaRPr kumimoji="1" lang="ja-JP" altLang="en-US" sz="2400" dirty="0"/>
                    </a:p>
                  </a:txBody>
                  <a:tcPr anchor="ctr">
                    <a:solidFill>
                      <a:srgbClr val="FFFFFF"/>
                    </a:solidFill>
                  </a:tcPr>
                </a:tc>
                <a:tc>
                  <a:txBody>
                    <a:bodyPr/>
                    <a:lstStyle/>
                    <a:p>
                      <a:pPr algn="l">
                        <a:lnSpc>
                          <a:spcPct val="150000"/>
                        </a:lnSpc>
                      </a:pPr>
                      <a:r>
                        <a:rPr kumimoji="1" lang="ja-JP" altLang="en-US" sz="2000" dirty="0"/>
                        <a:t>行動意図、規範、罪悪感、</a:t>
                      </a:r>
                      <a:endParaRPr kumimoji="1" lang="en-US" altLang="ja-JP" sz="2000" dirty="0"/>
                    </a:p>
                    <a:p>
                      <a:pPr algn="l">
                        <a:lnSpc>
                          <a:spcPct val="150000"/>
                        </a:lnSpc>
                      </a:pPr>
                      <a:r>
                        <a:rPr kumimoji="1" lang="ja-JP" altLang="en-US" sz="2000" dirty="0"/>
                        <a:t>ポジティブな行動意図</a:t>
                      </a:r>
                    </a:p>
                  </a:txBody>
                  <a:tcPr anchor="ctr">
                    <a:noFill/>
                  </a:tcPr>
                </a:tc>
                <a:extLst>
                  <a:ext uri="{0D108BD9-81ED-4DB2-BD59-A6C34878D82A}">
                    <a16:rowId xmlns="" xmlns:a16="http://schemas.microsoft.com/office/drawing/2014/main" val="3015081433"/>
                  </a:ext>
                </a:extLst>
              </a:tr>
              <a:tr h="577481">
                <a:tc>
                  <a:txBody>
                    <a:bodyPr/>
                    <a:lstStyle/>
                    <a:p>
                      <a:r>
                        <a:rPr kumimoji="1" lang="ja-JP" altLang="en-US" sz="2000" b="1" dirty="0"/>
                        <a:t>４．</a:t>
                      </a:r>
                      <a:r>
                        <a:rPr kumimoji="1" lang="en-US" altLang="ja-JP" sz="2000" b="1" dirty="0"/>
                        <a:t>CT</a:t>
                      </a:r>
                      <a:r>
                        <a:rPr kumimoji="1" lang="ja-JP" altLang="en-US" sz="2000" b="1" dirty="0"/>
                        <a:t>記載サービス</a:t>
                      </a:r>
                      <a:r>
                        <a:rPr kumimoji="1" lang="ja-JP" altLang="en-US" sz="1200" b="1" dirty="0"/>
                        <a:t>について</a:t>
                      </a:r>
                    </a:p>
                  </a:txBody>
                  <a:tcPr anchor="ctr"/>
                </a:tc>
                <a:tc>
                  <a:txBody>
                    <a:bodyPr/>
                    <a:lstStyle/>
                    <a:p>
                      <a:pPr algn="ctr"/>
                      <a:r>
                        <a:rPr kumimoji="1" lang="en-US" altLang="ja-JP" sz="2400" dirty="0"/>
                        <a:t>A</a:t>
                      </a:r>
                      <a:endParaRPr kumimoji="1" lang="ja-JP" altLang="en-US" sz="2400" dirty="0"/>
                    </a:p>
                  </a:txBody>
                  <a:tcPr anchor="ctr">
                    <a:solidFill>
                      <a:srgbClr val="FF9900"/>
                    </a:solidFill>
                  </a:tcPr>
                </a:tc>
                <a:tc>
                  <a:txBody>
                    <a:bodyPr/>
                    <a:lstStyle/>
                    <a:p>
                      <a:pPr algn="ctr"/>
                      <a:r>
                        <a:rPr kumimoji="1" lang="en-US" altLang="ja-JP" sz="2400" dirty="0"/>
                        <a:t>B</a:t>
                      </a:r>
                      <a:endParaRPr kumimoji="1" lang="ja-JP" altLang="en-US" sz="2400" dirty="0"/>
                    </a:p>
                  </a:txBody>
                  <a:tcPr anchor="ctr">
                    <a:solidFill>
                      <a:srgbClr val="99CC00"/>
                    </a:solidFill>
                  </a:tcPr>
                </a:tc>
                <a:tc>
                  <a:txBody>
                    <a:bodyPr/>
                    <a:lstStyle/>
                    <a:p>
                      <a:pPr algn="ctr"/>
                      <a:endParaRPr kumimoji="1" lang="ja-JP" altLang="en-US" sz="2400" dirty="0"/>
                    </a:p>
                  </a:txBody>
                  <a:tcPr anchor="ctr">
                    <a:solidFill>
                      <a:srgbClr val="FFFFFF"/>
                    </a:solidFill>
                  </a:tcPr>
                </a:tc>
                <a:tc>
                  <a:txBody>
                    <a:bodyPr/>
                    <a:lstStyle/>
                    <a:p>
                      <a:pPr algn="l"/>
                      <a:r>
                        <a:rPr kumimoji="1" lang="ja-JP" altLang="en-US" sz="2000" dirty="0"/>
                        <a:t>認知度、利用意欲</a:t>
                      </a:r>
                    </a:p>
                  </a:txBody>
                  <a:tcPr anchor="ctr">
                    <a:noFill/>
                  </a:tcPr>
                </a:tc>
                <a:extLst>
                  <a:ext uri="{0D108BD9-81ED-4DB2-BD59-A6C34878D82A}">
                    <a16:rowId xmlns="" xmlns:a16="http://schemas.microsoft.com/office/drawing/2014/main" val="10004"/>
                  </a:ext>
                </a:extLst>
              </a:tr>
              <a:tr h="577481">
                <a:tc>
                  <a:txBody>
                    <a:bodyPr/>
                    <a:lstStyle/>
                    <a:p>
                      <a:r>
                        <a:rPr kumimoji="1" lang="ja-JP" altLang="en-US" sz="2000" b="1" dirty="0"/>
                        <a:t>５．サービスの効果</a:t>
                      </a:r>
                      <a:r>
                        <a:rPr kumimoji="1" lang="ja-JP" altLang="en-US" sz="1200" b="1" dirty="0"/>
                        <a:t>について</a:t>
                      </a:r>
                    </a:p>
                  </a:txBody>
                  <a:tcPr anchor="ctr"/>
                </a:tc>
                <a:tc>
                  <a:txBody>
                    <a:bodyPr/>
                    <a:lstStyle/>
                    <a:p>
                      <a:pPr algn="ctr"/>
                      <a:endParaRPr kumimoji="1" lang="ja-JP" altLang="en-US" sz="2400" dirty="0"/>
                    </a:p>
                  </a:txBody>
                  <a:tcPr anchor="ctr">
                    <a:solidFill>
                      <a:schemeClr val="bg1"/>
                    </a:solidFill>
                  </a:tcPr>
                </a:tc>
                <a:tc>
                  <a:txBody>
                    <a:bodyPr/>
                    <a:lstStyle/>
                    <a:p>
                      <a:pPr algn="ctr"/>
                      <a:r>
                        <a:rPr kumimoji="1" lang="en-US" altLang="ja-JP" sz="2400" dirty="0"/>
                        <a:t>B</a:t>
                      </a:r>
                      <a:endParaRPr kumimoji="1" lang="ja-JP" altLang="en-US" sz="2400" dirty="0"/>
                    </a:p>
                  </a:txBody>
                  <a:tcPr anchor="ctr">
                    <a:solidFill>
                      <a:srgbClr val="99CC00"/>
                    </a:solidFill>
                  </a:tcPr>
                </a:tc>
                <a:tc>
                  <a:txBody>
                    <a:bodyPr/>
                    <a:lstStyle/>
                    <a:p>
                      <a:pPr algn="ctr"/>
                      <a:r>
                        <a:rPr kumimoji="1" lang="en-US" altLang="ja-JP" sz="2400" dirty="0"/>
                        <a:t>C</a:t>
                      </a:r>
                      <a:endParaRPr kumimoji="1" lang="ja-JP" altLang="en-US" sz="2400" dirty="0"/>
                    </a:p>
                  </a:txBody>
                  <a:tcPr anchor="ctr">
                    <a:solidFill>
                      <a:srgbClr val="009999"/>
                    </a:solidFill>
                  </a:tcPr>
                </a:tc>
                <a:tc>
                  <a:txBody>
                    <a:bodyPr/>
                    <a:lstStyle/>
                    <a:p>
                      <a:pPr algn="l"/>
                      <a:r>
                        <a:rPr kumimoji="1" lang="ja-JP" altLang="en-US" sz="1400" dirty="0"/>
                        <a:t>個人的に</a:t>
                      </a:r>
                      <a:r>
                        <a:rPr kumimoji="1" lang="ja-JP" altLang="en-US" sz="1800" dirty="0"/>
                        <a:t>効果的なサービス、ツール</a:t>
                      </a:r>
                    </a:p>
                  </a:txBody>
                  <a:tcPr anchor="ctr">
                    <a:noFill/>
                  </a:tcPr>
                </a:tc>
                <a:extLst>
                  <a:ext uri="{0D108BD9-81ED-4DB2-BD59-A6C34878D82A}">
                    <a16:rowId xmlns="" xmlns:a16="http://schemas.microsoft.com/office/drawing/2014/main" val="10005"/>
                  </a:ext>
                </a:extLst>
              </a:tr>
            </a:tbl>
          </a:graphicData>
        </a:graphic>
      </p:graphicFrame>
      <p:cxnSp>
        <p:nvCxnSpPr>
          <p:cNvPr id="9" name="直線コネクタ 8"/>
          <p:cNvCxnSpPr/>
          <p:nvPr/>
        </p:nvCxnSpPr>
        <p:spPr>
          <a:xfrm>
            <a:off x="79352" y="3589591"/>
            <a:ext cx="9000000" cy="0"/>
          </a:xfrm>
          <a:prstGeom prst="line">
            <a:avLst/>
          </a:prstGeom>
          <a:ln w="76200" cmpd="sng">
            <a:solidFill>
              <a:srgbClr val="FF9900"/>
            </a:solidFill>
          </a:ln>
          <a:effectLst/>
        </p:spPr>
        <p:style>
          <a:lnRef idx="2">
            <a:schemeClr val="accent1"/>
          </a:lnRef>
          <a:fillRef idx="0">
            <a:schemeClr val="accent1"/>
          </a:fillRef>
          <a:effectRef idx="1">
            <a:schemeClr val="accent1"/>
          </a:effectRef>
          <a:fontRef idx="minor">
            <a:schemeClr val="tx1"/>
          </a:fontRef>
        </p:style>
      </p:cxnSp>
      <p:sp>
        <p:nvSpPr>
          <p:cNvPr id="3" name="円形吹き出し 2"/>
          <p:cNvSpPr/>
          <p:nvPr/>
        </p:nvSpPr>
        <p:spPr>
          <a:xfrm>
            <a:off x="7955054" y="4029608"/>
            <a:ext cx="914400" cy="591670"/>
          </a:xfrm>
          <a:prstGeom prst="wedgeEllipseCallout">
            <a:avLst>
              <a:gd name="adj1" fmla="val -85539"/>
              <a:gd name="adj2" fmla="val 34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NEW</a:t>
            </a:r>
            <a:endParaRPr kumimoji="1" lang="ja-JP" altLang="en-US" dirty="0"/>
          </a:p>
        </p:txBody>
      </p:sp>
      <p:sp>
        <p:nvSpPr>
          <p:cNvPr id="5" name="正方形/長方形 4"/>
          <p:cNvSpPr/>
          <p:nvPr/>
        </p:nvSpPr>
        <p:spPr>
          <a:xfrm>
            <a:off x="5123330" y="4199982"/>
            <a:ext cx="2447364" cy="295835"/>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3066558" y="5143189"/>
            <a:ext cx="3025588" cy="1403936"/>
            <a:chOff x="3066558" y="5143189"/>
            <a:chExt cx="3025588" cy="1403936"/>
          </a:xfrm>
        </p:grpSpPr>
        <p:sp>
          <p:nvSpPr>
            <p:cNvPr id="7" name="雲形吹き出し 6"/>
            <p:cNvSpPr/>
            <p:nvPr/>
          </p:nvSpPr>
          <p:spPr>
            <a:xfrm rot="10800000">
              <a:off x="3066558" y="5143189"/>
              <a:ext cx="3025588" cy="1403936"/>
            </a:xfrm>
            <a:prstGeom prst="cloudCallout">
              <a:avLst>
                <a:gd name="adj1" fmla="val -28122"/>
                <a:gd name="adj2" fmla="val 96192"/>
              </a:avLst>
            </a:prstGeom>
            <a:solidFill>
              <a:schemeClr val="bg1">
                <a:lumMod val="8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3378278" y="5599593"/>
              <a:ext cx="2321469" cy="646331"/>
            </a:xfrm>
            <a:prstGeom prst="rect">
              <a:avLst/>
            </a:prstGeom>
            <a:solidFill>
              <a:schemeClr val="bg1">
                <a:lumMod val="85000"/>
              </a:schemeClr>
            </a:solidFill>
          </p:spPr>
          <p:txBody>
            <a:bodyPr wrap="none" rtlCol="0">
              <a:spAutoFit/>
            </a:bodyPr>
            <a:lstStyle/>
            <a:p>
              <a:r>
                <a:rPr kumimoji="1" lang="ja-JP" altLang="en-US" dirty="0"/>
                <a:t>「自分は一回で荷物を</a:t>
              </a:r>
              <a:endParaRPr kumimoji="1" lang="en-US" altLang="ja-JP" dirty="0"/>
            </a:p>
            <a:p>
              <a:pPr algn="r"/>
              <a:r>
                <a:rPr kumimoji="1" lang="ja-JP" altLang="en-US" dirty="0"/>
                <a:t>受け取ろうと思う」</a:t>
              </a:r>
            </a:p>
          </p:txBody>
        </p:sp>
      </p:grpSp>
      <p:sp>
        <p:nvSpPr>
          <p:cNvPr id="13" name="テキスト ボックス 12"/>
          <p:cNvSpPr txBox="1"/>
          <p:nvPr/>
        </p:nvSpPr>
        <p:spPr>
          <a:xfrm>
            <a:off x="6902066" y="3290460"/>
            <a:ext cx="2300630" cy="338554"/>
          </a:xfrm>
          <a:prstGeom prst="rect">
            <a:avLst/>
          </a:prstGeom>
          <a:noFill/>
        </p:spPr>
        <p:txBody>
          <a:bodyPr wrap="none" rtlCol="0">
            <a:spAutoFit/>
          </a:bodyPr>
          <a:lstStyle/>
          <a:p>
            <a:r>
              <a:rPr kumimoji="1" lang="ja-JP" altLang="en-US" sz="1600" dirty="0">
                <a:solidFill>
                  <a:srgbClr val="FF9900"/>
                </a:solidFill>
              </a:rPr>
              <a:t>コミュニケーションツール</a:t>
            </a:r>
          </a:p>
        </p:txBody>
      </p:sp>
    </p:spTree>
    <p:extLst>
      <p:ext uri="{BB962C8B-B14F-4D97-AF65-F5344CB8AC3E}">
        <p14:creationId xmlns:p14="http://schemas.microsoft.com/office/powerpoint/2010/main" val="4062181745"/>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正方形/長方形 6"/>
          <p:cNvSpPr/>
          <p:nvPr/>
        </p:nvSpPr>
        <p:spPr>
          <a:xfrm>
            <a:off x="77695" y="2597154"/>
            <a:ext cx="2921000" cy="3855229"/>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3120220" y="2601768"/>
            <a:ext cx="2921000" cy="3850615"/>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2" name="正方形/長方形 31"/>
          <p:cNvSpPr/>
          <p:nvPr/>
        </p:nvSpPr>
        <p:spPr>
          <a:xfrm>
            <a:off x="6145417" y="2601768"/>
            <a:ext cx="2921000" cy="3850615"/>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p:nvSpPr>
        <p:spPr>
          <a:xfrm>
            <a:off x="3123432" y="1181725"/>
            <a:ext cx="2921000" cy="1455770"/>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6" name="正方形/長方形 5"/>
          <p:cNvSpPr/>
          <p:nvPr/>
        </p:nvSpPr>
        <p:spPr>
          <a:xfrm>
            <a:off x="77695" y="1177243"/>
            <a:ext cx="2921000" cy="1462569"/>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graphicFrame>
        <p:nvGraphicFramePr>
          <p:cNvPr id="19" name="グラフ 18"/>
          <p:cNvGraphicFramePr>
            <a:graphicFrameLocks/>
          </p:cNvGraphicFramePr>
          <p:nvPr>
            <p:extLst/>
          </p:nvPr>
        </p:nvGraphicFramePr>
        <p:xfrm>
          <a:off x="3018845" y="2536400"/>
          <a:ext cx="2921001" cy="3959880"/>
        </p:xfrm>
        <a:graphic>
          <a:graphicData uri="http://schemas.openxmlformats.org/drawingml/2006/chart">
            <c:chart xmlns:c="http://schemas.openxmlformats.org/drawingml/2006/chart" xmlns:r="http://schemas.openxmlformats.org/officeDocument/2006/relationships" r:id="rId3"/>
          </a:graphicData>
        </a:graphic>
      </p:graphicFrame>
      <p:grpSp>
        <p:nvGrpSpPr>
          <p:cNvPr id="290818" name="Group 2"/>
          <p:cNvGrpSpPr>
            <a:grpSpLocks/>
          </p:cNvGrpSpPr>
          <p:nvPr/>
        </p:nvGrpSpPr>
        <p:grpSpPr bwMode="auto">
          <a:xfrm>
            <a:off x="11113"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dirty="0">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211379" y="-48845"/>
            <a:ext cx="8963688" cy="1143000"/>
          </a:xfrm>
        </p:spPr>
        <p:txBody>
          <a:bodyPr>
            <a:normAutofit/>
          </a:bodyPr>
          <a:lstStyle/>
          <a:p>
            <a:pPr eaLnBrk="1" hangingPunct="1"/>
            <a:r>
              <a:rPr lang="ja-JP" altLang="en-US" sz="3200" u="sng" dirty="0">
                <a:solidFill>
                  <a:schemeClr val="bg1"/>
                </a:solidFill>
              </a:rPr>
              <a:t>アンケート②結果</a:t>
            </a:r>
            <a:r>
              <a:rPr lang="en-US" altLang="ja-JP" sz="3200" u="sng" dirty="0">
                <a:solidFill>
                  <a:schemeClr val="bg1"/>
                </a:solidFill>
              </a:rPr>
              <a:t/>
            </a:r>
            <a:br>
              <a:rPr lang="en-US" altLang="ja-JP" sz="3200" u="sng" dirty="0">
                <a:solidFill>
                  <a:schemeClr val="bg1"/>
                </a:solidFill>
              </a:rPr>
            </a:br>
            <a:r>
              <a:rPr lang="ja-JP" altLang="en-US" sz="2700" dirty="0">
                <a:solidFill>
                  <a:schemeClr val="bg1"/>
                </a:solidFill>
              </a:rPr>
              <a:t>再配達を依頼することへの意識について</a:t>
            </a:r>
            <a:endParaRPr lang="en-US" altLang="ja-JP" sz="2700" dirty="0">
              <a:solidFill>
                <a:schemeClr val="bg1"/>
              </a:solidFill>
            </a:endParaRPr>
          </a:p>
        </p:txBody>
      </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solidFill>
                  <a:prstClr val="black">
                    <a:tint val="75000"/>
                  </a:prstClr>
                </a:solidFill>
              </a:rPr>
              <a:pPr/>
              <a:t>98</a:t>
            </a:fld>
            <a:endParaRPr lang="en-US" altLang="ja-JP" dirty="0">
              <a:solidFill>
                <a:prstClr val="black">
                  <a:tint val="75000"/>
                </a:prstClr>
              </a:solidFill>
            </a:endParaRPr>
          </a:p>
        </p:txBody>
      </p:sp>
      <p:graphicFrame>
        <p:nvGraphicFramePr>
          <p:cNvPr id="9" name="グラフ 8"/>
          <p:cNvGraphicFramePr>
            <a:graphicFrameLocks/>
          </p:cNvGraphicFramePr>
          <p:nvPr>
            <p:extLst/>
          </p:nvPr>
        </p:nvGraphicFramePr>
        <p:xfrm>
          <a:off x="77694" y="2940115"/>
          <a:ext cx="2921001" cy="3421112"/>
        </p:xfrm>
        <a:graphic>
          <a:graphicData uri="http://schemas.openxmlformats.org/drawingml/2006/chart">
            <c:chart xmlns:c="http://schemas.openxmlformats.org/drawingml/2006/chart" xmlns:r="http://schemas.openxmlformats.org/officeDocument/2006/relationships" r:id="rId4"/>
          </a:graphicData>
        </a:graphic>
      </p:graphicFrame>
      <p:sp>
        <p:nvSpPr>
          <p:cNvPr id="10" name="テキスト ボックス 3"/>
          <p:cNvSpPr txBox="1"/>
          <p:nvPr/>
        </p:nvSpPr>
        <p:spPr>
          <a:xfrm>
            <a:off x="-7967" y="1207135"/>
            <a:ext cx="3117952" cy="1369606"/>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Q3-1</a:t>
            </a:r>
          </a:p>
          <a:p>
            <a:pPr>
              <a:defRPr/>
            </a:pPr>
            <a:r>
              <a:rPr lang="ja-JP" altLang="en-US" sz="2000" kern="0" dirty="0">
                <a:solidFill>
                  <a:sysClr val="windowText" lastClr="000000"/>
                </a:solidFill>
              </a:rPr>
              <a:t>自分は再配達にならない</a:t>
            </a:r>
            <a:endParaRPr lang="en-US" altLang="ja-JP" sz="2000" kern="0" dirty="0">
              <a:solidFill>
                <a:sysClr val="windowText" lastClr="000000"/>
              </a:solidFill>
            </a:endParaRPr>
          </a:p>
          <a:p>
            <a:pPr algn="r">
              <a:defRPr/>
            </a:pPr>
            <a:r>
              <a:rPr lang="ja-JP" altLang="en-US" sz="2000" kern="0" dirty="0">
                <a:solidFill>
                  <a:sysClr val="windowText" lastClr="000000"/>
                </a:solidFill>
              </a:rPr>
              <a:t>ようにしようと思う。</a:t>
            </a:r>
            <a:endParaRPr lang="en-US" altLang="ja-JP" sz="2000" kern="0" dirty="0">
              <a:solidFill>
                <a:sysClr val="windowText" lastClr="000000"/>
              </a:solidFill>
            </a:endParaRPr>
          </a:p>
          <a:p>
            <a:pPr>
              <a:defRPr/>
            </a:pPr>
            <a:endParaRPr lang="ja-JP" altLang="en-US" sz="900" b="1"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p:txBody>
      </p:sp>
      <p:sp>
        <p:nvSpPr>
          <p:cNvPr id="11" name="テキスト ボックス 10"/>
          <p:cNvSpPr txBox="1"/>
          <p:nvPr/>
        </p:nvSpPr>
        <p:spPr>
          <a:xfrm>
            <a:off x="2210017" y="6083051"/>
            <a:ext cx="772969" cy="369332"/>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1800" kern="0" dirty="0">
                <a:solidFill>
                  <a:sysClr val="windowText" lastClr="000000"/>
                </a:solidFill>
                <a:latin typeface="Times New Roman" panose="02020603050405020304" pitchFamily="18" charset="0"/>
                <a:cs typeface="Times New Roman" panose="02020603050405020304" pitchFamily="18" charset="0"/>
              </a:rPr>
              <a:t>n=204</a:t>
            </a:r>
          </a:p>
        </p:txBody>
      </p:sp>
      <p:sp>
        <p:nvSpPr>
          <p:cNvPr id="17" name="テキスト ボックス 36"/>
          <p:cNvSpPr txBox="1"/>
          <p:nvPr/>
        </p:nvSpPr>
        <p:spPr>
          <a:xfrm>
            <a:off x="3381842" y="6486395"/>
            <a:ext cx="2402541" cy="211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kumimoji="0" lang="en-US" altLang="ja-JP" sz="1400" kern="0" dirty="0">
                <a:solidFill>
                  <a:sysClr val="windowText" lastClr="000000"/>
                </a:solidFill>
                <a:latin typeface="Times New Roman" panose="02020603050405020304" pitchFamily="18" charset="0"/>
                <a:cs typeface="Times New Roman" panose="02020603050405020304" pitchFamily="18" charset="0"/>
              </a:rPr>
              <a:t>*p&lt;.10, **p &lt; .05, ***p &lt; .01</a:t>
            </a:r>
            <a:endParaRPr kumimoji="0" lang="ja-JP" altLang="en-US" sz="14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15" name="テキスト ボックス 4"/>
          <p:cNvSpPr txBox="1"/>
          <p:nvPr/>
        </p:nvSpPr>
        <p:spPr>
          <a:xfrm>
            <a:off x="3057464" y="1202521"/>
            <a:ext cx="3061060" cy="1508105"/>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Q3-7</a:t>
            </a:r>
          </a:p>
          <a:p>
            <a:pPr>
              <a:defRPr/>
            </a:pPr>
            <a:r>
              <a:rPr lang="ja-JP" altLang="en-US" sz="2000" kern="0" dirty="0">
                <a:solidFill>
                  <a:sysClr val="windowText" lastClr="000000"/>
                </a:solidFill>
              </a:rPr>
              <a:t>自分は荷物を１回で</a:t>
            </a:r>
            <a:endParaRPr lang="en-US" altLang="ja-JP" sz="2000" kern="0" dirty="0">
              <a:solidFill>
                <a:sysClr val="windowText" lastClr="000000"/>
              </a:solidFill>
            </a:endParaRPr>
          </a:p>
          <a:p>
            <a:pPr algn="r">
              <a:defRPr/>
            </a:pPr>
            <a:r>
              <a:rPr lang="ja-JP" altLang="en-US" sz="2000" kern="0" dirty="0">
                <a:solidFill>
                  <a:sysClr val="windowText" lastClr="000000"/>
                </a:solidFill>
              </a:rPr>
              <a:t>受け取ろうと思う。</a:t>
            </a:r>
            <a:endParaRPr lang="en-US" altLang="ja-JP" sz="2000" kern="0" dirty="0">
              <a:solidFill>
                <a:sysClr val="windowText" lastClr="000000"/>
              </a:solidFill>
            </a:endParaRPr>
          </a:p>
          <a:p>
            <a:pP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defRPr/>
            </a:pPr>
            <a:endParaRPr lang="en-US" altLang="ja-JP" sz="900" kern="0" dirty="0">
              <a:solidFill>
                <a:sysClr val="windowText" lastClr="000000"/>
              </a:solidFill>
            </a:endParaRPr>
          </a:p>
        </p:txBody>
      </p:sp>
      <p:sp>
        <p:nvSpPr>
          <p:cNvPr id="16" name="テキスト ボックス 11"/>
          <p:cNvSpPr txBox="1"/>
          <p:nvPr/>
        </p:nvSpPr>
        <p:spPr>
          <a:xfrm>
            <a:off x="5131018" y="6083051"/>
            <a:ext cx="772969" cy="369332"/>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1800" kern="0" dirty="0">
                <a:solidFill>
                  <a:sysClr val="windowText" lastClr="000000"/>
                </a:solidFill>
                <a:latin typeface="Times New Roman" panose="02020603050405020304" pitchFamily="18" charset="0"/>
                <a:cs typeface="Times New Roman" panose="02020603050405020304" pitchFamily="18" charset="0"/>
              </a:rPr>
              <a:t>n=203</a:t>
            </a:r>
          </a:p>
        </p:txBody>
      </p:sp>
      <p:cxnSp>
        <p:nvCxnSpPr>
          <p:cNvPr id="22" name="直線矢印コネクタ 21"/>
          <p:cNvCxnSpPr/>
          <p:nvPr/>
        </p:nvCxnSpPr>
        <p:spPr>
          <a:xfrm flipV="1">
            <a:off x="1048871" y="3460079"/>
            <a:ext cx="1223682" cy="94749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正方形/長方形 25"/>
          <p:cNvSpPr/>
          <p:nvPr/>
        </p:nvSpPr>
        <p:spPr>
          <a:xfrm>
            <a:off x="6145417" y="1181725"/>
            <a:ext cx="2921000" cy="1455770"/>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27" name="テキスト ボックス 4"/>
          <p:cNvSpPr txBox="1"/>
          <p:nvPr/>
        </p:nvSpPr>
        <p:spPr>
          <a:xfrm>
            <a:off x="6090363" y="1207135"/>
            <a:ext cx="3061060" cy="1508105"/>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Q4-28</a:t>
            </a:r>
          </a:p>
          <a:p>
            <a:pPr>
              <a:defRPr/>
            </a:pPr>
            <a:r>
              <a:rPr lang="ja-JP" altLang="en-US" sz="2000" kern="0" dirty="0">
                <a:solidFill>
                  <a:sysClr val="windowText" lastClr="000000"/>
                </a:solidFill>
              </a:rPr>
              <a:t>宅配ロッカー受け取りサービスを利用したいと思う。</a:t>
            </a:r>
            <a:endParaRPr lang="en-US" altLang="ja-JP" sz="2000" kern="0" dirty="0">
              <a:solidFill>
                <a:sysClr val="windowText" lastClr="000000"/>
              </a:solidFill>
            </a:endParaRPr>
          </a:p>
          <a:p>
            <a:pP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defRPr/>
            </a:pPr>
            <a:endParaRPr lang="en-US" altLang="ja-JP" sz="900" kern="0" dirty="0">
              <a:solidFill>
                <a:sysClr val="windowText" lastClr="000000"/>
              </a:solidFill>
            </a:endParaRPr>
          </a:p>
        </p:txBody>
      </p:sp>
      <p:graphicFrame>
        <p:nvGraphicFramePr>
          <p:cNvPr id="28" name="グラフ 27"/>
          <p:cNvGraphicFramePr>
            <a:graphicFrameLocks/>
          </p:cNvGraphicFramePr>
          <p:nvPr>
            <p:extLst/>
          </p:nvPr>
        </p:nvGraphicFramePr>
        <p:xfrm>
          <a:off x="5963365" y="2413174"/>
          <a:ext cx="3117189" cy="4206331"/>
        </p:xfrm>
        <a:graphic>
          <a:graphicData uri="http://schemas.openxmlformats.org/drawingml/2006/chart">
            <c:chart xmlns:c="http://schemas.openxmlformats.org/drawingml/2006/chart" xmlns:r="http://schemas.openxmlformats.org/officeDocument/2006/relationships" r:id="rId5"/>
          </a:graphicData>
        </a:graphic>
      </p:graphicFrame>
      <p:sp>
        <p:nvSpPr>
          <p:cNvPr id="29" name="テキスト ボックス 12"/>
          <p:cNvSpPr txBox="1"/>
          <p:nvPr/>
        </p:nvSpPr>
        <p:spPr>
          <a:xfrm>
            <a:off x="8237409" y="6083051"/>
            <a:ext cx="772969" cy="369332"/>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1800" kern="0" dirty="0">
                <a:solidFill>
                  <a:sysClr val="windowText" lastClr="000000"/>
                </a:solidFill>
                <a:latin typeface="Times New Roman" panose="02020603050405020304" pitchFamily="18" charset="0"/>
                <a:cs typeface="Times New Roman" panose="02020603050405020304" pitchFamily="18" charset="0"/>
              </a:rPr>
              <a:t>n=203</a:t>
            </a:r>
          </a:p>
        </p:txBody>
      </p:sp>
      <p:grpSp>
        <p:nvGrpSpPr>
          <p:cNvPr id="13" name="グループ化 12"/>
          <p:cNvGrpSpPr/>
          <p:nvPr/>
        </p:nvGrpSpPr>
        <p:grpSpPr>
          <a:xfrm>
            <a:off x="-9461" y="4851074"/>
            <a:ext cx="3483690" cy="873716"/>
            <a:chOff x="9259536" y="3148435"/>
            <a:chExt cx="2708960" cy="651818"/>
          </a:xfrm>
        </p:grpSpPr>
        <p:sp>
          <p:nvSpPr>
            <p:cNvPr id="12" name="円形吹き出し 11"/>
            <p:cNvSpPr/>
            <p:nvPr/>
          </p:nvSpPr>
          <p:spPr>
            <a:xfrm>
              <a:off x="9259536" y="3148435"/>
              <a:ext cx="2595582" cy="506690"/>
            </a:xfrm>
            <a:prstGeom prst="wedgeEllipseCallout">
              <a:avLst>
                <a:gd name="adj1" fmla="val 7714"/>
                <a:gd name="adj2" fmla="val 7546"/>
              </a:avLst>
            </a:prstGeom>
            <a:solidFill>
              <a:srgbClr val="009999"/>
            </a:solidFill>
            <a:ln>
              <a:solidFill>
                <a:srgbClr val="00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9292076" y="3157344"/>
              <a:ext cx="2676420" cy="642909"/>
            </a:xfrm>
            <a:prstGeom prst="rect">
              <a:avLst/>
            </a:prstGeom>
            <a:noFill/>
          </p:spPr>
          <p:txBody>
            <a:bodyPr wrap="square" rtlCol="0">
              <a:spAutoFit/>
            </a:bodyPr>
            <a:lstStyle/>
            <a:p>
              <a:pPr algn="ctr"/>
              <a:r>
                <a:rPr lang="ja-JP" altLang="en-US" sz="1400" dirty="0">
                  <a:solidFill>
                    <a:prstClr val="white"/>
                  </a:solidFill>
                </a:rPr>
                <a:t>行動意図</a:t>
              </a:r>
              <a:endParaRPr lang="en-US" altLang="ja-JP" sz="1400" dirty="0">
                <a:solidFill>
                  <a:prstClr val="white"/>
                </a:solidFill>
              </a:endParaRPr>
            </a:p>
            <a:p>
              <a:r>
                <a:rPr lang="ja-JP" altLang="en-US" dirty="0">
                  <a:solidFill>
                    <a:prstClr val="white"/>
                  </a:solidFill>
                </a:rPr>
                <a:t>統制群＜罪悪感群＜まごころ群</a:t>
              </a:r>
              <a:endParaRPr lang="en-US" altLang="ja-JP" dirty="0">
                <a:solidFill>
                  <a:prstClr val="white"/>
                </a:solidFill>
              </a:endParaRPr>
            </a:p>
          </p:txBody>
        </p:sp>
      </p:grpSp>
      <p:grpSp>
        <p:nvGrpSpPr>
          <p:cNvPr id="30" name="グループ化 29"/>
          <p:cNvGrpSpPr/>
          <p:nvPr/>
        </p:nvGrpSpPr>
        <p:grpSpPr>
          <a:xfrm>
            <a:off x="6175878" y="4610553"/>
            <a:ext cx="2864028" cy="1124425"/>
            <a:chOff x="9259536" y="3148435"/>
            <a:chExt cx="2595582" cy="506690"/>
          </a:xfrm>
        </p:grpSpPr>
        <p:sp>
          <p:nvSpPr>
            <p:cNvPr id="33" name="円形吹き出し 32"/>
            <p:cNvSpPr/>
            <p:nvPr/>
          </p:nvSpPr>
          <p:spPr>
            <a:xfrm>
              <a:off x="9259536" y="3148435"/>
              <a:ext cx="2595582" cy="506690"/>
            </a:xfrm>
            <a:prstGeom prst="wedgeEllipseCallout">
              <a:avLst>
                <a:gd name="adj1" fmla="val -1763"/>
                <a:gd name="adj2" fmla="val -259"/>
              </a:avLst>
            </a:prstGeom>
            <a:solidFill>
              <a:srgbClr val="99CC00"/>
            </a:solidFill>
            <a:ln>
              <a:solidFill>
                <a:srgbClr val="99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4" name="テキスト ボックス 33"/>
            <p:cNvSpPr txBox="1"/>
            <p:nvPr/>
          </p:nvSpPr>
          <p:spPr>
            <a:xfrm>
              <a:off x="9303966" y="3231659"/>
              <a:ext cx="2506725" cy="412156"/>
            </a:xfrm>
            <a:prstGeom prst="rect">
              <a:avLst/>
            </a:prstGeom>
            <a:noFill/>
          </p:spPr>
          <p:txBody>
            <a:bodyPr wrap="none" rtlCol="0">
              <a:spAutoFit/>
            </a:bodyPr>
            <a:lstStyle/>
            <a:p>
              <a:pPr algn="ctr"/>
              <a:r>
                <a:rPr lang="ja-JP" altLang="en-US" sz="1400" dirty="0">
                  <a:solidFill>
                    <a:prstClr val="white"/>
                  </a:solidFill>
                </a:rPr>
                <a:t>宅配ロッカー受け取りサービス</a:t>
              </a:r>
              <a:endParaRPr lang="en-US" altLang="ja-JP" sz="1400" dirty="0">
                <a:solidFill>
                  <a:prstClr val="white"/>
                </a:solidFill>
              </a:endParaRPr>
            </a:p>
            <a:p>
              <a:pPr algn="r"/>
              <a:r>
                <a:rPr lang="ja-JP" altLang="en-US" sz="1400" dirty="0">
                  <a:solidFill>
                    <a:prstClr val="white"/>
                  </a:solidFill>
                </a:rPr>
                <a:t>の利用意欲</a:t>
              </a:r>
              <a:endParaRPr lang="en-US" altLang="ja-JP" sz="1400" dirty="0">
                <a:solidFill>
                  <a:prstClr val="white"/>
                </a:solidFill>
              </a:endParaRPr>
            </a:p>
            <a:p>
              <a:pPr algn="ctr"/>
              <a:r>
                <a:rPr lang="ja-JP" altLang="en-US" dirty="0">
                  <a:solidFill>
                    <a:prstClr val="white"/>
                  </a:solidFill>
                </a:rPr>
                <a:t>罪悪感群＜まごころ群</a:t>
              </a:r>
              <a:endParaRPr lang="en-US" altLang="ja-JP" dirty="0">
                <a:solidFill>
                  <a:prstClr val="white"/>
                </a:solidFill>
              </a:endParaRPr>
            </a:p>
          </p:txBody>
        </p:sp>
      </p:grpSp>
      <p:grpSp>
        <p:nvGrpSpPr>
          <p:cNvPr id="35" name="グループ化 34"/>
          <p:cNvGrpSpPr/>
          <p:nvPr/>
        </p:nvGrpSpPr>
        <p:grpSpPr>
          <a:xfrm>
            <a:off x="3260108" y="4794198"/>
            <a:ext cx="2829908" cy="784045"/>
            <a:chOff x="8991358" y="3038481"/>
            <a:chExt cx="2964455" cy="506690"/>
          </a:xfrm>
        </p:grpSpPr>
        <p:sp>
          <p:nvSpPr>
            <p:cNvPr id="36" name="円形吹き出し 35"/>
            <p:cNvSpPr/>
            <p:nvPr/>
          </p:nvSpPr>
          <p:spPr>
            <a:xfrm>
              <a:off x="9153034" y="3038481"/>
              <a:ext cx="2595583" cy="506690"/>
            </a:xfrm>
            <a:prstGeom prst="wedgeEllipseCallout">
              <a:avLst>
                <a:gd name="adj1" fmla="val 10316"/>
                <a:gd name="adj2" fmla="val 7013"/>
              </a:avLst>
            </a:prstGeom>
            <a:solidFill>
              <a:srgbClr val="009999"/>
            </a:solidFill>
            <a:ln>
              <a:solidFill>
                <a:srgbClr val="009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7" name="テキスト ボックス 36"/>
            <p:cNvSpPr txBox="1"/>
            <p:nvPr/>
          </p:nvSpPr>
          <p:spPr>
            <a:xfrm>
              <a:off x="8991358" y="3119695"/>
              <a:ext cx="2964455" cy="377912"/>
            </a:xfrm>
            <a:prstGeom prst="rect">
              <a:avLst/>
            </a:prstGeom>
            <a:noFill/>
          </p:spPr>
          <p:txBody>
            <a:bodyPr wrap="none" rtlCol="0">
              <a:spAutoFit/>
            </a:bodyPr>
            <a:lstStyle/>
            <a:p>
              <a:pPr algn="ctr"/>
              <a:r>
                <a:rPr lang="ja-JP" altLang="en-US" sz="1400" dirty="0">
                  <a:solidFill>
                    <a:prstClr val="white"/>
                  </a:solidFill>
                </a:rPr>
                <a:t>ポジティブな行動意図</a:t>
              </a:r>
              <a:endParaRPr lang="en-US" altLang="ja-JP" sz="1400" dirty="0">
                <a:solidFill>
                  <a:prstClr val="white"/>
                </a:solidFill>
              </a:endParaRPr>
            </a:p>
            <a:p>
              <a:pPr algn="ctr"/>
              <a:r>
                <a:rPr lang="ja-JP" altLang="en-US" dirty="0">
                  <a:solidFill>
                    <a:prstClr val="white"/>
                  </a:solidFill>
                </a:rPr>
                <a:t>罪悪感群＜まごころ群</a:t>
              </a:r>
              <a:endParaRPr lang="en-US" altLang="ja-JP" dirty="0">
                <a:solidFill>
                  <a:prstClr val="white"/>
                </a:solidFill>
              </a:endParaRPr>
            </a:p>
          </p:txBody>
        </p:sp>
      </p:grpSp>
    </p:spTree>
    <p:extLst>
      <p:ext uri="{BB962C8B-B14F-4D97-AF65-F5344CB8AC3E}">
        <p14:creationId xmlns:p14="http://schemas.microsoft.com/office/powerpoint/2010/main" val="1448633026"/>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正方形/長方形 19"/>
          <p:cNvSpPr/>
          <p:nvPr/>
        </p:nvSpPr>
        <p:spPr>
          <a:xfrm>
            <a:off x="371725" y="2637495"/>
            <a:ext cx="4126086" cy="3791992"/>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4709261" y="2640797"/>
            <a:ext cx="4126086" cy="3788690"/>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grpSp>
        <p:nvGrpSpPr>
          <p:cNvPr id="290818" name="Group 2"/>
          <p:cNvGrpSpPr>
            <a:grpSpLocks/>
          </p:cNvGrpSpPr>
          <p:nvPr/>
        </p:nvGrpSpPr>
        <p:grpSpPr bwMode="auto">
          <a:xfrm>
            <a:off x="11113"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ja-JP" altLang="en-US">
                <a:solidFill>
                  <a:srgbClr val="000000"/>
                </a:solidFill>
                <a:latin typeface="Arial Narrow" panose="020B0606020202030204" pitchFamily="34" charset="0"/>
              </a:endParaRPr>
            </a:p>
          </p:txBody>
        </p:sp>
      </p:grpSp>
      <p:sp>
        <p:nvSpPr>
          <p:cNvPr id="290819" name="Rectangle 5"/>
          <p:cNvSpPr>
            <a:spLocks noGrp="1" noChangeArrowheads="1"/>
          </p:cNvSpPr>
          <p:nvPr>
            <p:ph type="title"/>
          </p:nvPr>
        </p:nvSpPr>
        <p:spPr>
          <a:xfrm>
            <a:off x="335426" y="-1036"/>
            <a:ext cx="8963688" cy="1143000"/>
          </a:xfrm>
        </p:spPr>
        <p:txBody>
          <a:bodyPr>
            <a:normAutofit/>
          </a:bodyPr>
          <a:lstStyle/>
          <a:p>
            <a:r>
              <a:rPr lang="ja-JP" altLang="en-US" sz="3200" u="sng" dirty="0">
                <a:solidFill>
                  <a:schemeClr val="bg1"/>
                </a:solidFill>
              </a:rPr>
              <a:t>アンケート②結果</a:t>
            </a:r>
            <a:r>
              <a:rPr lang="en-US" altLang="ja-JP" sz="3200" u="sng" dirty="0">
                <a:solidFill>
                  <a:schemeClr val="bg1"/>
                </a:solidFill>
              </a:rPr>
              <a:t/>
            </a:r>
            <a:br>
              <a:rPr lang="en-US" altLang="ja-JP" sz="3200" u="sng" dirty="0">
                <a:solidFill>
                  <a:schemeClr val="bg1"/>
                </a:solidFill>
              </a:rPr>
            </a:br>
            <a:r>
              <a:rPr lang="ja-JP" altLang="en-US" sz="2700" dirty="0" smtClean="0">
                <a:solidFill>
                  <a:prstClr val="white"/>
                </a:solidFill>
              </a:rPr>
              <a:t>ヤマト運輸が</a:t>
            </a:r>
            <a:r>
              <a:rPr lang="ja-JP" altLang="en-US" sz="2700" dirty="0">
                <a:solidFill>
                  <a:prstClr val="white"/>
                </a:solidFill>
              </a:rPr>
              <a:t>行っているサービスを利用したいか</a:t>
            </a:r>
            <a:endParaRPr lang="en-US" altLang="ja-JP" sz="2700" dirty="0">
              <a:solidFill>
                <a:schemeClr val="bg1"/>
              </a:solidFill>
            </a:endParaRPr>
          </a:p>
        </p:txBody>
      </p:sp>
      <p:sp>
        <p:nvSpPr>
          <p:cNvPr id="290822" name="スライド番号プレースホルダー 2"/>
          <p:cNvSpPr>
            <a:spLocks noGrp="1"/>
          </p:cNvSpPr>
          <p:nvPr>
            <p:ph type="sldNum" sz="quarter" idx="12"/>
          </p:nvPr>
        </p:nvSpPr>
        <p:spPr>
          <a:xfrm>
            <a:off x="7010400" y="646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D12F11-C6DB-46F0-812E-97BCD699C4E8}" type="slidenum">
              <a:rPr lang="ja-JP" altLang="en-US" smtClean="0">
                <a:solidFill>
                  <a:prstClr val="black">
                    <a:tint val="75000"/>
                  </a:prstClr>
                </a:solidFill>
              </a:rPr>
              <a:pPr/>
              <a:t>99</a:t>
            </a:fld>
            <a:endParaRPr lang="en-US" altLang="ja-JP" dirty="0">
              <a:solidFill>
                <a:prstClr val="black">
                  <a:tint val="75000"/>
                </a:prstClr>
              </a:solidFill>
            </a:endParaRPr>
          </a:p>
        </p:txBody>
      </p:sp>
      <p:sp>
        <p:nvSpPr>
          <p:cNvPr id="11" name="正方形/長方形 10"/>
          <p:cNvSpPr/>
          <p:nvPr/>
        </p:nvSpPr>
        <p:spPr>
          <a:xfrm>
            <a:off x="4711732" y="1813734"/>
            <a:ext cx="4126086" cy="1455770"/>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14" name="テキスト ボックス 4"/>
          <p:cNvSpPr txBox="1"/>
          <p:nvPr/>
        </p:nvSpPr>
        <p:spPr>
          <a:xfrm>
            <a:off x="4679577" y="1839144"/>
            <a:ext cx="4323929" cy="1508105"/>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Q4-28</a:t>
            </a:r>
          </a:p>
          <a:p>
            <a:pPr>
              <a:defRPr/>
            </a:pPr>
            <a:r>
              <a:rPr lang="ja-JP" altLang="en-US" sz="2000" kern="0" dirty="0">
                <a:solidFill>
                  <a:sysClr val="windowText" lastClr="000000"/>
                </a:solidFill>
              </a:rPr>
              <a:t>宅配ロッカー受け取りサービスを</a:t>
            </a:r>
            <a:endParaRPr lang="en-US" altLang="ja-JP" sz="2000" kern="0" dirty="0">
              <a:solidFill>
                <a:sysClr val="windowText" lastClr="000000"/>
              </a:solidFill>
            </a:endParaRPr>
          </a:p>
          <a:p>
            <a:pPr algn="r">
              <a:defRPr/>
            </a:pPr>
            <a:r>
              <a:rPr lang="ja-JP" altLang="en-US" sz="2000" kern="0" dirty="0">
                <a:solidFill>
                  <a:sysClr val="windowText" lastClr="000000"/>
                </a:solidFill>
              </a:rPr>
              <a:t>利用したいと思う。</a:t>
            </a:r>
            <a:endParaRPr lang="en-US" altLang="ja-JP" sz="2000" kern="0" dirty="0">
              <a:solidFill>
                <a:sysClr val="windowText" lastClr="000000"/>
              </a:solidFill>
            </a:endParaRPr>
          </a:p>
          <a:p>
            <a:pP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defRPr/>
            </a:pPr>
            <a:endParaRPr lang="en-US" altLang="ja-JP" sz="900" kern="0" dirty="0">
              <a:solidFill>
                <a:sysClr val="windowText" lastClr="000000"/>
              </a:solidFill>
            </a:endParaRPr>
          </a:p>
        </p:txBody>
      </p:sp>
      <p:sp>
        <p:nvSpPr>
          <p:cNvPr id="16" name="正方形/長方形 15"/>
          <p:cNvSpPr/>
          <p:nvPr/>
        </p:nvSpPr>
        <p:spPr>
          <a:xfrm>
            <a:off x="371725" y="1813734"/>
            <a:ext cx="4126086" cy="1455770"/>
          </a:xfrm>
          <a:prstGeom prst="rec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noFill/>
            </a:endParaRPr>
          </a:p>
        </p:txBody>
      </p:sp>
      <p:sp>
        <p:nvSpPr>
          <p:cNvPr id="17" name="テキスト ボックス 4"/>
          <p:cNvSpPr txBox="1"/>
          <p:nvPr/>
        </p:nvSpPr>
        <p:spPr>
          <a:xfrm>
            <a:off x="339570" y="1839144"/>
            <a:ext cx="4323929" cy="1200329"/>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altLang="ja-JP" sz="2000" kern="0" dirty="0">
                <a:solidFill>
                  <a:sysClr val="windowText" lastClr="000000"/>
                </a:solidFill>
              </a:rPr>
              <a:t>Q4-2</a:t>
            </a:r>
          </a:p>
          <a:p>
            <a:pPr algn="ctr">
              <a:defRPr/>
            </a:pPr>
            <a:r>
              <a:rPr lang="en-US" altLang="ja-JP" sz="2000" kern="0" dirty="0">
                <a:solidFill>
                  <a:sysClr val="windowText" lastClr="000000"/>
                </a:solidFill>
              </a:rPr>
              <a:t>LINE</a:t>
            </a:r>
            <a:r>
              <a:rPr lang="ja-JP" altLang="en-US" sz="2000" kern="0" dirty="0">
                <a:solidFill>
                  <a:sysClr val="windowText" lastClr="000000"/>
                </a:solidFill>
              </a:rPr>
              <a:t>サービスを利用したいと思う。</a:t>
            </a:r>
            <a:endParaRPr lang="en-US" altLang="ja-JP" sz="2000" kern="0" dirty="0">
              <a:solidFill>
                <a:sysClr val="windowText" lastClr="000000"/>
              </a:solidFill>
            </a:endParaRPr>
          </a:p>
          <a:p>
            <a:pPr algn="ctr">
              <a:defRPr/>
            </a:pPr>
            <a:endParaRPr lang="en-US" altLang="ja-JP" sz="900" kern="0" dirty="0">
              <a:solidFill>
                <a:sysClr val="windowText" lastClr="000000"/>
              </a:solidFill>
            </a:endParaRPr>
          </a:p>
          <a:p>
            <a:pPr algn="ctr">
              <a:defRPr/>
            </a:pPr>
            <a:r>
              <a:rPr lang="ja-JP" altLang="en-US" sz="1400" b="1" kern="0" dirty="0">
                <a:solidFill>
                  <a:sysClr val="windowText" lastClr="000000"/>
                </a:solidFill>
              </a:rPr>
              <a:t>全く思わない</a:t>
            </a:r>
            <a:r>
              <a:rPr lang="ja-JP" altLang="en-US" b="1" kern="0" dirty="0">
                <a:solidFill>
                  <a:sysClr val="windowText" lastClr="000000"/>
                </a:solidFill>
              </a:rPr>
              <a:t>１－２－３－４－５</a:t>
            </a:r>
            <a:r>
              <a:rPr lang="ja-JP" altLang="en-US" sz="1400" b="1" kern="0" dirty="0">
                <a:solidFill>
                  <a:sysClr val="windowText" lastClr="000000"/>
                </a:solidFill>
              </a:rPr>
              <a:t>非常に思う</a:t>
            </a:r>
          </a:p>
          <a:p>
            <a:pPr algn="ctr">
              <a:defRPr/>
            </a:pPr>
            <a:endParaRPr lang="en-US" altLang="ja-JP" sz="900" kern="0" dirty="0">
              <a:solidFill>
                <a:sysClr val="windowText" lastClr="000000"/>
              </a:solidFill>
            </a:endParaRPr>
          </a:p>
        </p:txBody>
      </p:sp>
      <p:graphicFrame>
        <p:nvGraphicFramePr>
          <p:cNvPr id="18" name="グラフ 17"/>
          <p:cNvGraphicFramePr>
            <a:graphicFrameLocks/>
          </p:cNvGraphicFramePr>
          <p:nvPr>
            <p:extLst/>
          </p:nvPr>
        </p:nvGraphicFramePr>
        <p:xfrm>
          <a:off x="451092" y="3234878"/>
          <a:ext cx="4132021" cy="2977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p:cNvGraphicFramePr>
            <a:graphicFrameLocks/>
          </p:cNvGraphicFramePr>
          <p:nvPr>
            <p:extLst/>
          </p:nvPr>
        </p:nvGraphicFramePr>
        <p:xfrm>
          <a:off x="4609331" y="3234878"/>
          <a:ext cx="4330887" cy="3043779"/>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71725" y="1193329"/>
            <a:ext cx="6197530" cy="461665"/>
          </a:xfrm>
          <a:prstGeom prst="rect">
            <a:avLst/>
          </a:prstGeom>
          <a:noFill/>
          <a:ln>
            <a:solidFill>
              <a:schemeClr val="bg1">
                <a:lumMod val="65000"/>
              </a:schemeClr>
            </a:solidFill>
          </a:ln>
        </p:spPr>
        <p:txBody>
          <a:bodyPr wrap="none" rtlCol="0">
            <a:spAutoFit/>
          </a:bodyPr>
          <a:lstStyle/>
          <a:p>
            <a:r>
              <a:rPr lang="ja-JP" altLang="en-US" sz="2400" dirty="0">
                <a:solidFill>
                  <a:prstClr val="black"/>
                </a:solidFill>
              </a:rPr>
              <a:t>該当サービスの利用経験がない人</a:t>
            </a:r>
            <a:r>
              <a:rPr lang="ja-JP" altLang="en-US" dirty="0">
                <a:solidFill>
                  <a:prstClr val="black"/>
                </a:solidFill>
              </a:rPr>
              <a:t>に限定して分析</a:t>
            </a:r>
            <a:endParaRPr lang="ja-JP" altLang="en-US" sz="2400" dirty="0">
              <a:solidFill>
                <a:prstClr val="black"/>
              </a:solidFill>
            </a:endParaRPr>
          </a:p>
        </p:txBody>
      </p:sp>
      <p:sp>
        <p:nvSpPr>
          <p:cNvPr id="22" name="テキスト ボックス 26"/>
          <p:cNvSpPr txBox="1"/>
          <p:nvPr/>
        </p:nvSpPr>
        <p:spPr>
          <a:xfrm>
            <a:off x="2187208" y="6121710"/>
            <a:ext cx="641397"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dirty="0">
                <a:solidFill>
                  <a:prstClr val="black"/>
                </a:solidFill>
              </a:rPr>
              <a:t>n=181</a:t>
            </a:r>
          </a:p>
        </p:txBody>
      </p:sp>
      <p:sp>
        <p:nvSpPr>
          <p:cNvPr id="23" name="テキスト ボックス 35"/>
          <p:cNvSpPr txBox="1"/>
          <p:nvPr/>
        </p:nvSpPr>
        <p:spPr>
          <a:xfrm>
            <a:off x="6518375" y="6154697"/>
            <a:ext cx="646331"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altLang="ja-JP" sz="1400" dirty="0">
                <a:solidFill>
                  <a:prstClr val="black"/>
                </a:solidFill>
              </a:rPr>
              <a:t>n=173</a:t>
            </a:r>
          </a:p>
        </p:txBody>
      </p:sp>
      <p:sp>
        <p:nvSpPr>
          <p:cNvPr id="24" name="テキスト ボックス 36"/>
          <p:cNvSpPr txBox="1"/>
          <p:nvPr/>
        </p:nvSpPr>
        <p:spPr>
          <a:xfrm>
            <a:off x="3381842" y="6486395"/>
            <a:ext cx="2402541" cy="2117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kumimoji="0" lang="en-US" altLang="ja-JP" sz="1400" kern="0" dirty="0">
                <a:solidFill>
                  <a:sysClr val="windowText" lastClr="000000"/>
                </a:solidFill>
                <a:latin typeface="Times New Roman" panose="02020603050405020304" pitchFamily="18" charset="0"/>
                <a:cs typeface="Times New Roman" panose="02020603050405020304" pitchFamily="18" charset="0"/>
              </a:rPr>
              <a:t>*p&lt;.10, **p &lt; .05, ***p &lt; .01</a:t>
            </a:r>
            <a:endParaRPr kumimoji="0" lang="ja-JP" altLang="en-US" sz="1400" kern="0" dirty="0">
              <a:solidFill>
                <a:sysClr val="windowText" lastClr="000000"/>
              </a:solidFill>
              <a:latin typeface="Times New Roman" panose="02020603050405020304" pitchFamily="18" charset="0"/>
              <a:cs typeface="Times New Roman" panose="02020603050405020304" pitchFamily="18" charset="0"/>
            </a:endParaRPr>
          </a:p>
        </p:txBody>
      </p:sp>
      <p:grpSp>
        <p:nvGrpSpPr>
          <p:cNvPr id="25" name="グループ化 24"/>
          <p:cNvGrpSpPr/>
          <p:nvPr/>
        </p:nvGrpSpPr>
        <p:grpSpPr>
          <a:xfrm>
            <a:off x="5007375" y="5132274"/>
            <a:ext cx="3671047" cy="715581"/>
            <a:chOff x="9259536" y="3148435"/>
            <a:chExt cx="2595582" cy="506690"/>
          </a:xfrm>
        </p:grpSpPr>
        <p:sp>
          <p:nvSpPr>
            <p:cNvPr id="26" name="円形吹き出し 25"/>
            <p:cNvSpPr/>
            <p:nvPr/>
          </p:nvSpPr>
          <p:spPr>
            <a:xfrm>
              <a:off x="9259536" y="3148435"/>
              <a:ext cx="2595582" cy="506690"/>
            </a:xfrm>
            <a:prstGeom prst="wedgeEllipseCallout">
              <a:avLst>
                <a:gd name="adj1" fmla="val 20857"/>
                <a:gd name="adj2" fmla="val -10657"/>
              </a:avLst>
            </a:prstGeom>
            <a:solidFill>
              <a:srgbClr val="99CC00"/>
            </a:solidFill>
            <a:ln>
              <a:solidFill>
                <a:srgbClr val="99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ボックス 26"/>
            <p:cNvSpPr txBox="1"/>
            <p:nvPr/>
          </p:nvSpPr>
          <p:spPr>
            <a:xfrm>
              <a:off x="9361489" y="3231659"/>
              <a:ext cx="2391678" cy="414069"/>
            </a:xfrm>
            <a:prstGeom prst="rect">
              <a:avLst/>
            </a:prstGeom>
            <a:noFill/>
          </p:spPr>
          <p:txBody>
            <a:bodyPr wrap="none" rtlCol="0">
              <a:spAutoFit/>
            </a:bodyPr>
            <a:lstStyle/>
            <a:p>
              <a:pPr algn="ctr"/>
              <a:r>
                <a:rPr lang="ja-JP" altLang="en-US" sz="1400" dirty="0">
                  <a:solidFill>
                    <a:prstClr val="white"/>
                  </a:solidFill>
                </a:rPr>
                <a:t>宅配ロッカー受け取りサービスの利用意欲</a:t>
              </a:r>
              <a:endParaRPr lang="en-US" altLang="ja-JP" sz="1400" dirty="0">
                <a:solidFill>
                  <a:prstClr val="white"/>
                </a:solidFill>
              </a:endParaRPr>
            </a:p>
            <a:p>
              <a:pPr algn="ctr"/>
              <a:r>
                <a:rPr lang="ja-JP" altLang="en-US" dirty="0">
                  <a:solidFill>
                    <a:prstClr val="white"/>
                  </a:solidFill>
                </a:rPr>
                <a:t>罪悪感群＜まごころ群</a:t>
              </a:r>
              <a:endParaRPr lang="en-US" altLang="ja-JP" dirty="0">
                <a:solidFill>
                  <a:prstClr val="white"/>
                </a:solidFill>
              </a:endParaRPr>
            </a:p>
          </p:txBody>
        </p:sp>
      </p:grpSp>
      <p:grpSp>
        <p:nvGrpSpPr>
          <p:cNvPr id="28" name="グループ化 27"/>
          <p:cNvGrpSpPr/>
          <p:nvPr/>
        </p:nvGrpSpPr>
        <p:grpSpPr>
          <a:xfrm>
            <a:off x="681578" y="5132275"/>
            <a:ext cx="3671047" cy="715581"/>
            <a:chOff x="9259536" y="3148435"/>
            <a:chExt cx="2595582" cy="506690"/>
          </a:xfrm>
        </p:grpSpPr>
        <p:sp>
          <p:nvSpPr>
            <p:cNvPr id="29" name="円形吹き出し 28"/>
            <p:cNvSpPr/>
            <p:nvPr/>
          </p:nvSpPr>
          <p:spPr>
            <a:xfrm>
              <a:off x="9259536" y="3148435"/>
              <a:ext cx="2595582" cy="506690"/>
            </a:xfrm>
            <a:prstGeom prst="wedgeEllipseCallout">
              <a:avLst>
                <a:gd name="adj1" fmla="val 17344"/>
                <a:gd name="adj2" fmla="val -12295"/>
              </a:avLst>
            </a:prstGeom>
            <a:solidFill>
              <a:srgbClr val="99CC00"/>
            </a:solidFill>
            <a:ln>
              <a:solidFill>
                <a:srgbClr val="99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30" name="テキスト ボックス 29"/>
            <p:cNvSpPr txBox="1"/>
            <p:nvPr/>
          </p:nvSpPr>
          <p:spPr>
            <a:xfrm>
              <a:off x="9796709" y="3231659"/>
              <a:ext cx="1521236" cy="414069"/>
            </a:xfrm>
            <a:prstGeom prst="rect">
              <a:avLst/>
            </a:prstGeom>
            <a:noFill/>
          </p:spPr>
          <p:txBody>
            <a:bodyPr wrap="none" rtlCol="0">
              <a:spAutoFit/>
            </a:bodyPr>
            <a:lstStyle/>
            <a:p>
              <a:pPr algn="ctr"/>
              <a:r>
                <a:rPr lang="en-US" altLang="ja-JP" sz="1400" dirty="0">
                  <a:solidFill>
                    <a:prstClr val="white"/>
                  </a:solidFill>
                </a:rPr>
                <a:t>LINE</a:t>
              </a:r>
              <a:r>
                <a:rPr lang="ja-JP" altLang="en-US" sz="1400" dirty="0">
                  <a:solidFill>
                    <a:prstClr val="white"/>
                  </a:solidFill>
                </a:rPr>
                <a:t>サービスの利用意欲</a:t>
              </a:r>
              <a:endParaRPr lang="en-US" altLang="ja-JP" sz="1400" dirty="0">
                <a:solidFill>
                  <a:prstClr val="white"/>
                </a:solidFill>
              </a:endParaRPr>
            </a:p>
            <a:p>
              <a:pPr algn="ctr"/>
              <a:r>
                <a:rPr lang="ja-JP" altLang="en-US" dirty="0">
                  <a:solidFill>
                    <a:prstClr val="white"/>
                  </a:solidFill>
                </a:rPr>
                <a:t>統制群＜まごころ群</a:t>
              </a:r>
              <a:endParaRPr lang="en-US" altLang="ja-JP" dirty="0">
                <a:solidFill>
                  <a:prstClr val="white"/>
                </a:solidFill>
              </a:endParaRPr>
            </a:p>
          </p:txBody>
        </p:sp>
      </p:grpSp>
    </p:spTree>
    <p:extLst>
      <p:ext uri="{BB962C8B-B14F-4D97-AF65-F5344CB8AC3E}">
        <p14:creationId xmlns:p14="http://schemas.microsoft.com/office/powerpoint/2010/main" val="2263876817"/>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6125</TotalTime>
  <Words>7741</Words>
  <Application>Microsoft Office PowerPoint</Application>
  <PresentationFormat>画面に合わせる (4:3)</PresentationFormat>
  <Paragraphs>2069</Paragraphs>
  <Slides>114</Slides>
  <Notes>109</Notes>
  <HiddenSlides>45</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114</vt:i4>
      </vt:variant>
    </vt:vector>
  </HeadingPairs>
  <TitlesOfParts>
    <vt:vector size="127" baseType="lpstr">
      <vt:lpstr>HG丸ｺﾞｼｯｸM-PRO</vt:lpstr>
      <vt:lpstr>MS PGothic</vt:lpstr>
      <vt:lpstr>MS PGothic</vt:lpstr>
      <vt:lpstr>ＭＳ Ｐ明朝</vt:lpstr>
      <vt:lpstr>メイリオ</vt:lpstr>
      <vt:lpstr>Arial</vt:lpstr>
      <vt:lpstr>Arial Narrow</vt:lpstr>
      <vt:lpstr>Calibri</vt:lpstr>
      <vt:lpstr>Tahoma</vt:lpstr>
      <vt:lpstr>Times</vt:lpstr>
      <vt:lpstr>Times New Roman</vt:lpstr>
      <vt:lpstr>Office ​​テーマ</vt:lpstr>
      <vt:lpstr>3_標準デザイン</vt:lpstr>
      <vt:lpstr>　　ファインディング・　　　　  　　　　　　　　　〜終わらない再配達〜</vt:lpstr>
      <vt:lpstr>発表の流れ</vt:lpstr>
      <vt:lpstr>背景・目的</vt:lpstr>
      <vt:lpstr>なぜ今、再配達か</vt:lpstr>
      <vt:lpstr>背景</vt:lpstr>
      <vt:lpstr>再配達がそんなに悪い？</vt:lpstr>
      <vt:lpstr>再配達による影響</vt:lpstr>
      <vt:lpstr>目的</vt:lpstr>
      <vt:lpstr>再配達問題 × 社会的ジレンマ</vt:lpstr>
      <vt:lpstr>再配達×社会的ジレンマ</vt:lpstr>
      <vt:lpstr>ジレンマの解消方法</vt:lpstr>
      <vt:lpstr>実習の流れ</vt:lpstr>
      <vt:lpstr>実習の流れ</vt:lpstr>
      <vt:lpstr>実態調査 アンケート</vt:lpstr>
      <vt:lpstr>アンケート概要</vt:lpstr>
      <vt:lpstr>アンケート集計結果 あなたは再配達を依頼したことがありますか？</vt:lpstr>
      <vt:lpstr>アンケート集計結果 受け取る荷物のうち再配達を依頼する割合は？</vt:lpstr>
      <vt:lpstr>アンケート集計結果 筑波大学における再配達になる荷物数（推定）</vt:lpstr>
      <vt:lpstr>アンケート 配達の1回目で受け取れない理由は？</vt:lpstr>
      <vt:lpstr>PowerPoint プレゼンテーション</vt:lpstr>
      <vt:lpstr>作業仮説</vt:lpstr>
      <vt:lpstr>パンフをつくろう！</vt:lpstr>
      <vt:lpstr>パンフができるまで</vt:lpstr>
      <vt:lpstr>アンケート結果 再配達率と再配達に対する意識 </vt:lpstr>
      <vt:lpstr>だが、しかし</vt:lpstr>
      <vt:lpstr>パンフができるまで</vt:lpstr>
      <vt:lpstr>　　インタビュー結果　ヤマト運輸</vt:lpstr>
      <vt:lpstr>パンフができるまで</vt:lpstr>
      <vt:lpstr>コミュニケーションツール（パンフ）</vt:lpstr>
      <vt:lpstr>内容は？</vt:lpstr>
      <vt:lpstr>アンケート結果 サービス認知と再配達の割合の平均値の差</vt:lpstr>
      <vt:lpstr>ヤマト運輸インタビュー結果 様々なサービス</vt:lpstr>
      <vt:lpstr>コミュニケーションツール（パンフ）</vt:lpstr>
      <vt:lpstr>パンフの目的と内容</vt:lpstr>
      <vt:lpstr>効果検証</vt:lpstr>
      <vt:lpstr>実験方法</vt:lpstr>
      <vt:lpstr>実験</vt:lpstr>
      <vt:lpstr>実験結果　　再配達に対する意識</vt:lpstr>
      <vt:lpstr>実験結果　　再配達に対する意識</vt:lpstr>
      <vt:lpstr>実験結果　　既存サービスの利用意欲</vt:lpstr>
      <vt:lpstr>PowerPoint プレゼンテーション</vt:lpstr>
      <vt:lpstr>PowerPoint プレゼンテーション</vt:lpstr>
      <vt:lpstr>PowerPoint プレゼンテーション</vt:lpstr>
      <vt:lpstr>PowerPoint プレゼンテーション</vt:lpstr>
      <vt:lpstr>インタビュー先</vt:lpstr>
      <vt:lpstr>国土交通省</vt:lpstr>
      <vt:lpstr>オープン型宅配ロッカーとは?</vt:lpstr>
      <vt:lpstr>インタビュー先</vt:lpstr>
      <vt:lpstr>インタビュー結果 鈴木勉先生</vt:lpstr>
      <vt:lpstr>インタビュー結果 宇都宮大学</vt:lpstr>
      <vt:lpstr>筑波大でも効果は期待できるのか</vt:lpstr>
      <vt:lpstr>筑波大でも効果は期待できるのか</vt:lpstr>
      <vt:lpstr>筑波大学に聞いてみよう！</vt:lpstr>
      <vt:lpstr>インタビュー結果　筑波大学 宅配ロッカー設置の条件</vt:lpstr>
      <vt:lpstr>インタビュー先</vt:lpstr>
      <vt:lpstr>Packcity JapanとPUDO</vt:lpstr>
      <vt:lpstr>インタビュー結果　Packcity Japan ビジネスモデル</vt:lpstr>
      <vt:lpstr>インタビュー結果　Packcity Japan 宅配ロッカーの現状</vt:lpstr>
      <vt:lpstr>インタビュー結果　Packcity Japan 防犯対策</vt:lpstr>
      <vt:lpstr>インタビュー結果　Packcity Japan 学内へのロッカー設置</vt:lpstr>
      <vt:lpstr>インタビュー結果　Packcity Japan なぜ宇都宮大学には設置できたのか？</vt:lpstr>
      <vt:lpstr>ヤマト本社に行ってきた！</vt:lpstr>
      <vt:lpstr>インタビュー結果　ヤマト運輸本社 宅配ロッカーの効果</vt:lpstr>
      <vt:lpstr>インタビュー結果　ヤマト運輸 学内へのロッカー設置</vt:lpstr>
      <vt:lpstr>まとめ</vt:lpstr>
      <vt:lpstr>まとめ</vt:lpstr>
      <vt:lpstr>おわりに</vt:lpstr>
      <vt:lpstr>おわりに</vt:lpstr>
      <vt:lpstr>謝辞</vt:lpstr>
      <vt:lpstr>以下質問用</vt:lpstr>
      <vt:lpstr>実習の流れ</vt:lpstr>
      <vt:lpstr>実習の流れ</vt:lpstr>
      <vt:lpstr>実習の流れ</vt:lpstr>
      <vt:lpstr>実習の流れ</vt:lpstr>
      <vt:lpstr>実習の流れ</vt:lpstr>
      <vt:lpstr>実習の流れ</vt:lpstr>
      <vt:lpstr>実習の流れ</vt:lpstr>
      <vt:lpstr>実習の流れ</vt:lpstr>
      <vt:lpstr>背景</vt:lpstr>
      <vt:lpstr>背景</vt:lpstr>
      <vt:lpstr>背景</vt:lpstr>
      <vt:lpstr>PowerPoint プレゼンテーション</vt:lpstr>
      <vt:lpstr>再配達による影響</vt:lpstr>
      <vt:lpstr>再配達の発生の状況</vt:lpstr>
      <vt:lpstr>実態把握：アンケート①</vt:lpstr>
      <vt:lpstr>アンケート①</vt:lpstr>
      <vt:lpstr>アンケート①</vt:lpstr>
      <vt:lpstr>アンケート①</vt:lpstr>
      <vt:lpstr>アンケート①</vt:lpstr>
      <vt:lpstr>アンケート①</vt:lpstr>
      <vt:lpstr>アンケート①</vt:lpstr>
      <vt:lpstr>アンケート①集計結果</vt:lpstr>
      <vt:lpstr>実態把握：筑波大</vt:lpstr>
      <vt:lpstr>筑波大学の現状</vt:lpstr>
      <vt:lpstr>心理的方略：アンケート②</vt:lpstr>
      <vt:lpstr>アンケート②集計結果</vt:lpstr>
      <vt:lpstr>効果検証：アンケート②</vt:lpstr>
      <vt:lpstr>アンケート②結果 再配達を依頼することへの意識について</vt:lpstr>
      <vt:lpstr>アンケート②結果 ヤマト運輸が行っているサービスを利用したいか</vt:lpstr>
      <vt:lpstr>アンケート②結果 サービス認知の有無における再配達の割合の平均値の差</vt:lpstr>
      <vt:lpstr>構造的方略</vt:lpstr>
      <vt:lpstr>環境省の報道について</vt:lpstr>
      <vt:lpstr>ロッカーへの資金投資</vt:lpstr>
      <vt:lpstr>構造的方略：ヤマト</vt:lpstr>
      <vt:lpstr>調査対象　〜ヤマト運輸〜</vt:lpstr>
      <vt:lpstr>調査対象〜ヤマト運輸〜</vt:lpstr>
      <vt:lpstr>インタビュー詳細～ヤマト運輸～</vt:lpstr>
      <vt:lpstr>構造的方略：まとめ</vt:lpstr>
      <vt:lpstr>メリット・課題</vt:lpstr>
      <vt:lpstr>宅配ロッカー設置の可能性</vt:lpstr>
      <vt:lpstr>課題</vt:lpstr>
      <vt:lpstr>課題</vt:lpstr>
      <vt:lpstr>中間発表参考文献</vt:lpstr>
      <vt:lpstr>参考文献</vt:lpstr>
    </vt:vector>
  </TitlesOfParts>
  <Company>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リスク工学専攻</dc:title>
  <dc:creator>Mika</dc:creator>
  <cp:lastModifiedBy>s1511223</cp:lastModifiedBy>
  <cp:revision>560</cp:revision>
  <cp:lastPrinted>2017-06-21T08:55:37Z</cp:lastPrinted>
  <dcterms:created xsi:type="dcterms:W3CDTF">2008-01-20T00:45:39Z</dcterms:created>
  <dcterms:modified xsi:type="dcterms:W3CDTF">2017-06-23T02:22:13Z</dcterms:modified>
</cp:coreProperties>
</file>