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comment2.xml" ContentType="application/vnd.openxmlformats-officedocument.presentationml.comment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3.xml" ContentType="application/vnd.openxmlformats-officedocument.presentationml.comment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omments/comment4.xml" ContentType="application/vnd.openxmlformats-officedocument.presentationml.comments+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omments/comment5.xml" ContentType="application/vnd.openxmlformats-officedocument.presentationml.comments+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omments/comment6.xml" ContentType="application/vnd.openxmlformats-officedocument.presentationml.comments+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comments/comment7.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7.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8.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0.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5"/>
  </p:notesMasterIdLst>
  <p:handoutMasterIdLst>
    <p:handoutMasterId r:id="rId66"/>
  </p:handoutMasterIdLst>
  <p:sldIdLst>
    <p:sldId id="256" r:id="rId2"/>
    <p:sldId id="285" r:id="rId3"/>
    <p:sldId id="257" r:id="rId4"/>
    <p:sldId id="362" r:id="rId5"/>
    <p:sldId id="331" r:id="rId6"/>
    <p:sldId id="400" r:id="rId7"/>
    <p:sldId id="416" r:id="rId8"/>
    <p:sldId id="333" r:id="rId9"/>
    <p:sldId id="334" r:id="rId10"/>
    <p:sldId id="337" r:id="rId11"/>
    <p:sldId id="338" r:id="rId12"/>
    <p:sldId id="273" r:id="rId13"/>
    <p:sldId id="366" r:id="rId14"/>
    <p:sldId id="367" r:id="rId15"/>
    <p:sldId id="357" r:id="rId16"/>
    <p:sldId id="417" r:id="rId17"/>
    <p:sldId id="340" r:id="rId18"/>
    <p:sldId id="418" r:id="rId19"/>
    <p:sldId id="344" r:id="rId20"/>
    <p:sldId id="345" r:id="rId21"/>
    <p:sldId id="380" r:id="rId22"/>
    <p:sldId id="419" r:id="rId23"/>
    <p:sldId id="420" r:id="rId24"/>
    <p:sldId id="421" r:id="rId25"/>
    <p:sldId id="422" r:id="rId26"/>
    <p:sldId id="348" r:id="rId27"/>
    <p:sldId id="351" r:id="rId28"/>
    <p:sldId id="307" r:id="rId29"/>
    <p:sldId id="379" r:id="rId30"/>
    <p:sldId id="310" r:id="rId31"/>
    <p:sldId id="378" r:id="rId32"/>
    <p:sldId id="308" r:id="rId33"/>
    <p:sldId id="309" r:id="rId34"/>
    <p:sldId id="396" r:id="rId35"/>
    <p:sldId id="423" r:id="rId36"/>
    <p:sldId id="408" r:id="rId37"/>
    <p:sldId id="363" r:id="rId38"/>
    <p:sldId id="283" r:id="rId39"/>
    <p:sldId id="399" r:id="rId40"/>
    <p:sldId id="385" r:id="rId41"/>
    <p:sldId id="402" r:id="rId42"/>
    <p:sldId id="403" r:id="rId43"/>
    <p:sldId id="404" r:id="rId44"/>
    <p:sldId id="405" r:id="rId45"/>
    <p:sldId id="364" r:id="rId46"/>
    <p:sldId id="407" r:id="rId47"/>
    <p:sldId id="386" r:id="rId48"/>
    <p:sldId id="387" r:id="rId49"/>
    <p:sldId id="388" r:id="rId50"/>
    <p:sldId id="389" r:id="rId51"/>
    <p:sldId id="390" r:id="rId52"/>
    <p:sldId id="391" r:id="rId53"/>
    <p:sldId id="392" r:id="rId54"/>
    <p:sldId id="394" r:id="rId55"/>
    <p:sldId id="395" r:id="rId56"/>
    <p:sldId id="409" r:id="rId57"/>
    <p:sldId id="410" r:id="rId58"/>
    <p:sldId id="411" r:id="rId59"/>
    <p:sldId id="413" r:id="rId60"/>
    <p:sldId id="414" r:id="rId61"/>
    <p:sldId id="415" r:id="rId62"/>
    <p:sldId id="424" r:id="rId63"/>
    <p:sldId id="425"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越川知紘" initials="越川知紘" lastIdx="34" clrIdx="0">
    <p:extLst/>
  </p:cmAuthor>
  <p:cmAuthor id="2" name="ryota" initials="r" lastIdx="3" clrIdx="1">
    <p:extLst/>
  </p:cmAuthor>
  <p:cmAuthor id="3" name="江端　杏奈" initials="江端　杏奈" lastIdx="1" clrIdx="2">
    <p:extLst/>
  </p:cmAuthor>
  <p:cmAuthor id="4" name="中島遥希" initials="中島遥希" lastIdx="2" clrIdx="3">
    <p:extLst/>
  </p:cmAuthor>
  <p:cmAuthor id="5" name="planning" initials="p" lastIdx="1" clrIdx="4"/>
  <p:cmAuthor id="6" name="katayama" initial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034"/>
    <a:srgbClr val="2E9CF1"/>
    <a:srgbClr val="2E9BEF"/>
    <a:srgbClr val="59CBFF"/>
    <a:srgbClr val="F846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87" autoAdjust="0"/>
    <p:restoredTop sz="81452" autoAdjust="0"/>
  </p:normalViewPr>
  <p:slideViewPr>
    <p:cSldViewPr snapToGrid="0" snapToObjects="1">
      <p:cViewPr varScale="1">
        <p:scale>
          <a:sx n="126" d="100"/>
          <a:sy n="126" d="100"/>
        </p:scale>
        <p:origin x="-384" y="-104"/>
      </p:cViewPr>
      <p:guideLst>
        <p:guide orient="horz" pos="2160"/>
        <p:guide pos="2880"/>
      </p:guideLst>
    </p:cSldViewPr>
  </p:slideViewPr>
  <p:outlineViewPr>
    <p:cViewPr>
      <p:scale>
        <a:sx n="33" d="100"/>
        <a:sy n="33" d="100"/>
      </p:scale>
      <p:origin x="0" y="10456"/>
    </p:cViewPr>
  </p:outlineViewPr>
  <p:notesTextViewPr>
    <p:cViewPr>
      <p:scale>
        <a:sx n="3" d="2"/>
        <a:sy n="3" d="2"/>
      </p:scale>
      <p:origin x="0" y="0"/>
    </p:cViewPr>
  </p:notesTextViewPr>
  <p:sorterViewPr>
    <p:cViewPr>
      <p:scale>
        <a:sx n="66" d="100"/>
        <a:sy n="66" d="100"/>
      </p:scale>
      <p:origin x="0" y="4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commentAuthors" Target="commentAuthors.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16-05-12T02:27:03.728" idx="1">
    <p:pos x="10" y="10"/>
    <p:text>出てき方が微妙だったので新しいVerも作ってみました。いいと思ったほうを使って下さい</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6" dt="2016-05-12T23:37:05.165" idx="1">
    <p:pos x="10" y="10"/>
    <p:text>おはらくん、ひょうのさしかえおねがいします</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6-05-16T11:17:15.252" idx="24">
    <p:pos x="10" y="10"/>
    <p:text>本当に書店難民とかにぎわいの消失ってあるのかな？聞かれた時に実際に本屋が無くなって賑わいの無くなった地域等の具体例を用意しておくといいかも知れません．</p:text>
    <p:extLst>
      <p:ext uri="{C676402C-5697-4E1C-873F-D02D1690AC5C}">
        <p15:threadingInfo xmlns:p15="http://schemas.microsoft.com/office/powerpoint/2012/main" timeZoneBias="-5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16-05-12T12:44:39.870" idx="1">
    <p:pos x="10" y="10"/>
    <p:text>＜デザイン＞どこを見ればいいの？もちろん凡例を見れば分かるけど、どこを見てほしいか強調するとかするといいと思うよ。</p:text>
    <p:extLst>
      <p:ext uri="{C676402C-5697-4E1C-873F-D02D1690AC5C}">
        <p15:threadingInfo xmlns:p15="http://schemas.microsoft.com/office/powerpoint/2012/main" timeZoneBias="-5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05-16T11:21:47.506" idx="27">
    <p:pos x="4162" y="844"/>
    <p:text>リストって？？？
このスライドのリストは違うの？？？
口で説明するかもしれませんが，聞き手からすれば10枚も前の話をそこまで覚えていられません．このスライドだけで「33店舗のうち13店舗が閉店した」ということを示せるようにした方がいいと思います．</p:text>
    <p:extLst>
      <p:ext uri="{C676402C-5697-4E1C-873F-D02D1690AC5C}">
        <p15:threadingInfo xmlns:p15="http://schemas.microsoft.com/office/powerpoint/2012/main" timeZoneBias="-540"/>
      </p:ext>
    </p:extLst>
  </p:cm>
  <p:cm authorId="1" dt="2016-05-16T11:27:06.585" idx="28">
    <p:pos x="10" y="10"/>
    <p:text>背景のリストでは友朋堂は吾妻・竹園・桜の3店舗存在しているのに対して，この取次の倒産による閉店リストでは1店舗換算になっている．</p:text>
    <p:extLst>
      <p:ext uri="{C676402C-5697-4E1C-873F-D02D1690AC5C}">
        <p15:threadingInfo xmlns:p15="http://schemas.microsoft.com/office/powerpoint/2012/main" timeZoneBias="-5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6-05-16T11:30:01.572" idx="30">
    <p:pos x="10" y="10"/>
    <p:text>用語には注意下さい．
・「特有な制度」がある？ない？
・「書店のリスク」って何のリスク？
・取次廃業が「全ての書店」の閉店の原因？
などなど</p:text>
    <p:extLst>
      <p:ext uri="{C676402C-5697-4E1C-873F-D02D1690AC5C}">
        <p15:threadingInfo xmlns:p15="http://schemas.microsoft.com/office/powerpoint/2012/main" timeZoneBias="-540"/>
      </p:ext>
    </p:extLst>
  </p:cm>
  <p:cm authorId="1" dt="2016-05-16T11:33:25.913" idx="32">
    <p:pos x="146" y="146"/>
    <p:text>あとデザインとしてですが，例えば文字の意味を色で示す等工夫してみると伝わりやすくなるかもしれません．
例えば「下落」と見ると個人的には青字の方がすんなり受け入れられる気がします．</p:text>
    <p:extLst>
      <p:ext uri="{C676402C-5697-4E1C-873F-D02D1690AC5C}">
        <p15:threadingInfo xmlns:p15="http://schemas.microsoft.com/office/powerpoint/2012/main" timeZoneBias="-5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6-05-16T11:37:40.115" idx="34">
    <p:pos x="10" y="10"/>
    <p:text>これまた趣味趣向の問題ですが，僕であればまず「まちの変化」「経営の問題」「文化の変化」をそれぞれ色分けします．
というのも，P.23-25がぱっと見でつながっている話なのか，それともそれぞれが独立したスライドなのかが分かりにくいと感じました．</p:text>
    <p:extLst>
      <p:ext uri="{C676402C-5697-4E1C-873F-D02D1690AC5C}">
        <p15:threadingInfo xmlns:p15="http://schemas.microsoft.com/office/powerpoint/2012/main" timeZoneBias="-540"/>
      </p:ext>
    </p:extLst>
  </p:cm>
</p:cmLst>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3600" dirty="0" smtClean="0">
              <a:latin typeface="ＭＳ Ｐゴシック" panose="020B0600070205080204" pitchFamily="50" charset="-128"/>
              <a:ea typeface="ＭＳ Ｐゴシック" panose="020B0600070205080204" pitchFamily="50" charset="-128"/>
            </a:rPr>
            <a:t>背景</a:t>
          </a:r>
          <a:endParaRPr kumimoji="1" lang="ja-JP" altLang="en-US" sz="360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dirty="0" smtClean="0">
              <a:latin typeface="ＭＳ Ｐゴシック" panose="020B0600070205080204" pitchFamily="50" charset="-128"/>
              <a:ea typeface="ＭＳ Ｐゴシック" panose="020B0600070205080204" pitchFamily="50" charset="-128"/>
            </a:rPr>
            <a:t>問題提起</a:t>
          </a:r>
          <a:endParaRPr kumimoji="1" lang="ja-JP" altLang="en-US"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dirty="0" smtClean="0">
              <a:latin typeface="ＭＳ Ｐゴシック" panose="020B0600070205080204" pitchFamily="50" charset="-128"/>
              <a:ea typeface="ＭＳ Ｐゴシック" panose="020B0600070205080204" pitchFamily="50" charset="-128"/>
            </a:rPr>
            <a:t>実態調査</a:t>
          </a:r>
          <a:endParaRPr kumimoji="1" lang="ja-JP" altLang="en-US"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dirty="0" smtClean="0">
              <a:latin typeface="ＭＳ Ｐゴシック" panose="020B0600070205080204" pitchFamily="50" charset="-128"/>
              <a:ea typeface="ＭＳ Ｐゴシック" panose="020B0600070205080204" pitchFamily="50" charset="-128"/>
            </a:rPr>
            <a:t>目標</a:t>
          </a:r>
          <a:endParaRPr kumimoji="1" lang="ja-JP" altLang="en-US"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dirty="0" smtClean="0">
              <a:latin typeface="ＭＳ Ｐゴシック" panose="020B0600070205080204" pitchFamily="50" charset="-128"/>
              <a:ea typeface="ＭＳ Ｐゴシック" panose="020B0600070205080204" pitchFamily="50" charset="-128"/>
            </a:rPr>
            <a:t>最終発表にむけて</a:t>
          </a:r>
          <a:endParaRPr kumimoji="1" lang="ja-JP" altLang="en-US"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dirty="0" smtClean="0">
              <a:latin typeface="ＭＳ Ｐゴシック" panose="020B0600070205080204" pitchFamily="50" charset="-128"/>
              <a:ea typeface="ＭＳ Ｐゴシック" panose="020B0600070205080204" pitchFamily="50" charset="-128"/>
            </a:rPr>
            <a:t>現地調査</a:t>
          </a:r>
          <a:endParaRPr kumimoji="1" lang="ja-JP" altLang="en-US"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E41A1581-FAF0-3B41-BC5D-F6D14A799A74}" type="presOf" srcId="{C5D5A1CC-4943-7743-A73E-A08FB2623A22}" destId="{CCFE9310-C1C0-2248-831D-F0EAE418A50C}" srcOrd="0" destOrd="0" presId="urn:microsoft.com/office/officeart/2005/8/layout/hProcess9"/>
    <dgm:cxn modelId="{68E9B334-34F5-2842-AC5A-3F6BC6AD090E}"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5E447AB1-79C5-D64F-9E2D-28BF10FE1E0B}" type="presOf" srcId="{3526B49D-B202-6E4C-BDBD-72BE674265B4}" destId="{46F7214C-6C7A-BA4B-9D8C-0EF6B7AAB3F5}"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7B27E059-9AA5-DA43-B438-5448FDE3DF6B}" srcId="{EF0D2D05-D8E4-924A-B993-D3F2C65D20FB}" destId="{C5D5A1CC-4943-7743-A73E-A08FB2623A22}" srcOrd="1" destOrd="0" parTransId="{7621F910-BA91-0847-B13F-52B1A10D87B9}" sibTransId="{490ED275-5A43-234A-AF41-2BCDC9982CF5}"/>
    <dgm:cxn modelId="{F36B68EF-22C7-2B4F-B592-5B135DBBBA13}"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72A22C1-35D1-6C46-9BCC-DC21DD610EAA}" type="presOf" srcId="{EF0D2D05-D8E4-924A-B993-D3F2C65D20FB}" destId="{2C9913E6-D53B-B34E-BB95-5342CAFCF780}" srcOrd="0" destOrd="0" presId="urn:microsoft.com/office/officeart/2005/8/layout/hProcess9"/>
    <dgm:cxn modelId="{F1B7A58C-FC3B-BF44-B03C-AFD537A1C538}" type="presOf" srcId="{1D642A3D-6C42-49EC-B1DD-18DCB598C058}" destId="{59D79667-27E3-4DEC-89CB-081F348CB2B0}" srcOrd="0" destOrd="0" presId="urn:microsoft.com/office/officeart/2005/8/layout/hProcess9"/>
    <dgm:cxn modelId="{5FC17253-EC21-0E49-8DB6-EF141E031A46}" type="presOf" srcId="{C90A0CF3-1F37-48CB-BA5D-D4EB24807C84}" destId="{E295AFC2-C036-44F8-AAB3-349010F329B2}"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C72E142E-0CFE-DF47-A705-11D887D74FD0}" type="presParOf" srcId="{2C9913E6-D53B-B34E-BB95-5342CAFCF780}" destId="{94FE21AE-3666-3740-9068-83F808FC4C0C}" srcOrd="0" destOrd="0" presId="urn:microsoft.com/office/officeart/2005/8/layout/hProcess9"/>
    <dgm:cxn modelId="{B0EFFB4A-9BFD-4440-8E0A-ECC5D508D314}" type="presParOf" srcId="{2C9913E6-D53B-B34E-BB95-5342CAFCF780}" destId="{C5D9D123-802F-C944-8818-F51FCCDA52AA}" srcOrd="1" destOrd="0" presId="urn:microsoft.com/office/officeart/2005/8/layout/hProcess9"/>
    <dgm:cxn modelId="{95CB1894-6E2F-F843-B709-9E75B5518F54}" type="presParOf" srcId="{C5D9D123-802F-C944-8818-F51FCCDA52AA}" destId="{46F7214C-6C7A-BA4B-9D8C-0EF6B7AAB3F5}" srcOrd="0" destOrd="0" presId="urn:microsoft.com/office/officeart/2005/8/layout/hProcess9"/>
    <dgm:cxn modelId="{D82FDC83-92A8-9F4B-A284-8B4E97E4A0BD}" type="presParOf" srcId="{C5D9D123-802F-C944-8818-F51FCCDA52AA}" destId="{5236E73E-9F25-A24C-A48D-17D3E4E7267E}" srcOrd="1" destOrd="0" presId="urn:microsoft.com/office/officeart/2005/8/layout/hProcess9"/>
    <dgm:cxn modelId="{C18FBDA1-43BC-9B49-92D3-8CF4F0CC05C3}" type="presParOf" srcId="{C5D9D123-802F-C944-8818-F51FCCDA52AA}" destId="{CCFE9310-C1C0-2248-831D-F0EAE418A50C}" srcOrd="2" destOrd="0" presId="urn:microsoft.com/office/officeart/2005/8/layout/hProcess9"/>
    <dgm:cxn modelId="{E1E3B461-E3FC-B64C-AC6E-637E7696FBE5}" type="presParOf" srcId="{C5D9D123-802F-C944-8818-F51FCCDA52AA}" destId="{8963AD29-E361-3540-ACE7-F926AE0D4618}" srcOrd="3" destOrd="0" presId="urn:microsoft.com/office/officeart/2005/8/layout/hProcess9"/>
    <dgm:cxn modelId="{A6FE1FA1-66D5-2246-93F9-A05231950B26}" type="presParOf" srcId="{C5D9D123-802F-C944-8818-F51FCCDA52AA}" destId="{E73A9CB3-524F-40A1-A0EE-C0FB45A84D8A}" srcOrd="4" destOrd="0" presId="urn:microsoft.com/office/officeart/2005/8/layout/hProcess9"/>
    <dgm:cxn modelId="{C92A7F6C-0524-884D-920C-129B23D1EC08}" type="presParOf" srcId="{C5D9D123-802F-C944-8818-F51FCCDA52AA}" destId="{00144739-6EAF-4915-ACC1-3CDDF5DE3F12}" srcOrd="5" destOrd="0" presId="urn:microsoft.com/office/officeart/2005/8/layout/hProcess9"/>
    <dgm:cxn modelId="{7C105B5B-6988-AF40-AE12-BFC0CD380F47}" type="presParOf" srcId="{C5D9D123-802F-C944-8818-F51FCCDA52AA}" destId="{FF324756-C6B4-446B-8FCB-963E1AE6FFEA}" srcOrd="6" destOrd="0" presId="urn:microsoft.com/office/officeart/2005/8/layout/hProcess9"/>
    <dgm:cxn modelId="{1DF7766D-A7EE-CD4B-BFA8-7D01196FE9BF}" type="presParOf" srcId="{C5D9D123-802F-C944-8818-F51FCCDA52AA}" destId="{7C5F7ED3-E0E4-49AE-9354-C8A1AA70B6C1}" srcOrd="7" destOrd="0" presId="urn:microsoft.com/office/officeart/2005/8/layout/hProcess9"/>
    <dgm:cxn modelId="{EE5364BD-5611-EF46-A6B1-614C94603296}" type="presParOf" srcId="{C5D9D123-802F-C944-8818-F51FCCDA52AA}" destId="{59D79667-27E3-4DEC-89CB-081F348CB2B0}" srcOrd="8" destOrd="0" presId="urn:microsoft.com/office/officeart/2005/8/layout/hProcess9"/>
    <dgm:cxn modelId="{3089DFB0-A099-1143-8026-E458AE53DB80}" type="presParOf" srcId="{C5D9D123-802F-C944-8818-F51FCCDA52AA}" destId="{82F6C560-0132-4439-873A-775DC285F2BC}" srcOrd="9" destOrd="0" presId="urn:microsoft.com/office/officeart/2005/8/layout/hProcess9"/>
    <dgm:cxn modelId="{52D66397-C383-7149-A8A6-32569204D365}"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A09E573C-65E7-4C40-B5D6-C8809DC1C438}" type="presOf" srcId="{1D642A3D-6C42-49EC-B1DD-18DCB598C058}" destId="{59D79667-27E3-4DEC-89CB-081F348CB2B0}" srcOrd="0" destOrd="0" presId="urn:microsoft.com/office/officeart/2005/8/layout/hProcess9"/>
    <dgm:cxn modelId="{D86C8C2E-EA61-484F-813D-DF9584CF20B5}" type="presOf" srcId="{EF0D2D05-D8E4-924A-B993-D3F2C65D20FB}" destId="{2C9913E6-D53B-B34E-BB95-5342CAFCF780}"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99BD7C96-E06C-B84A-8F7E-8099A3C0F8B3}" type="presOf" srcId="{3526B49D-B202-6E4C-BDBD-72BE674265B4}" destId="{46F7214C-6C7A-BA4B-9D8C-0EF6B7AAB3F5}" srcOrd="0" destOrd="0" presId="urn:microsoft.com/office/officeart/2005/8/layout/hProcess9"/>
    <dgm:cxn modelId="{F9C0C544-C760-EC4B-A21B-A461FF8E574C}"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D230B932-E0FD-4CC0-BA8E-7E1C60759882}" srcId="{EF0D2D05-D8E4-924A-B993-D3F2C65D20FB}" destId="{1D642A3D-6C42-49EC-B1DD-18DCB598C058}" srcOrd="4" destOrd="0" parTransId="{8AF7669B-A634-4374-9192-7EDF5CF7D7FF}" sibTransId="{5C1468E9-1014-4CF6-A2B4-38163AA0D4BA}"/>
    <dgm:cxn modelId="{8FB55A9E-4964-664D-8960-1DA45467093F}" type="presOf" srcId="{C5D5A1CC-4943-7743-A73E-A08FB2623A22}" destId="{CCFE9310-C1C0-2248-831D-F0EAE418A50C}"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EEF96C63-1FC0-D544-9ADD-1F2FFF6C0EE2}" type="presOf" srcId="{C90A0CF3-1F37-48CB-BA5D-D4EB24807C84}" destId="{E295AFC2-C036-44F8-AAB3-349010F329B2}"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C50F3369-63C8-FD4C-866B-9330EAB62E98}"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9AC802B9-63C7-4043-9245-A88CE85D73BF}" type="presParOf" srcId="{2C9913E6-D53B-B34E-BB95-5342CAFCF780}" destId="{94FE21AE-3666-3740-9068-83F808FC4C0C}" srcOrd="0" destOrd="0" presId="urn:microsoft.com/office/officeart/2005/8/layout/hProcess9"/>
    <dgm:cxn modelId="{B5DCD0D9-834F-5948-992C-255C3C4B318B}" type="presParOf" srcId="{2C9913E6-D53B-B34E-BB95-5342CAFCF780}" destId="{C5D9D123-802F-C944-8818-F51FCCDA52AA}" srcOrd="1" destOrd="0" presId="urn:microsoft.com/office/officeart/2005/8/layout/hProcess9"/>
    <dgm:cxn modelId="{36F48B86-0074-0C4D-8D5D-A0891D435365}" type="presParOf" srcId="{C5D9D123-802F-C944-8818-F51FCCDA52AA}" destId="{46F7214C-6C7A-BA4B-9D8C-0EF6B7AAB3F5}" srcOrd="0" destOrd="0" presId="urn:microsoft.com/office/officeart/2005/8/layout/hProcess9"/>
    <dgm:cxn modelId="{6363AAFF-43EB-B744-8608-12B15D1E8C4F}" type="presParOf" srcId="{C5D9D123-802F-C944-8818-F51FCCDA52AA}" destId="{5236E73E-9F25-A24C-A48D-17D3E4E7267E}" srcOrd="1" destOrd="0" presId="urn:microsoft.com/office/officeart/2005/8/layout/hProcess9"/>
    <dgm:cxn modelId="{4DB5B916-A9CC-CC42-B7AF-1596FA0202C2}" type="presParOf" srcId="{C5D9D123-802F-C944-8818-F51FCCDA52AA}" destId="{CCFE9310-C1C0-2248-831D-F0EAE418A50C}" srcOrd="2" destOrd="0" presId="urn:microsoft.com/office/officeart/2005/8/layout/hProcess9"/>
    <dgm:cxn modelId="{B6A38D56-3905-754F-89FB-93622FEE79BA}" type="presParOf" srcId="{C5D9D123-802F-C944-8818-F51FCCDA52AA}" destId="{8963AD29-E361-3540-ACE7-F926AE0D4618}" srcOrd="3" destOrd="0" presId="urn:microsoft.com/office/officeart/2005/8/layout/hProcess9"/>
    <dgm:cxn modelId="{8624C7C3-473A-5548-865A-96C22F63F88B}" type="presParOf" srcId="{C5D9D123-802F-C944-8818-F51FCCDA52AA}" destId="{E73A9CB3-524F-40A1-A0EE-C0FB45A84D8A}" srcOrd="4" destOrd="0" presId="urn:microsoft.com/office/officeart/2005/8/layout/hProcess9"/>
    <dgm:cxn modelId="{86E5E7A9-1FA8-F44D-8245-64A49277FFEA}" type="presParOf" srcId="{C5D9D123-802F-C944-8818-F51FCCDA52AA}" destId="{00144739-6EAF-4915-ACC1-3CDDF5DE3F12}" srcOrd="5" destOrd="0" presId="urn:microsoft.com/office/officeart/2005/8/layout/hProcess9"/>
    <dgm:cxn modelId="{C6B9C770-0A1F-C444-A57D-BF0BAD5919FE}" type="presParOf" srcId="{C5D9D123-802F-C944-8818-F51FCCDA52AA}" destId="{FF324756-C6B4-446B-8FCB-963E1AE6FFEA}" srcOrd="6" destOrd="0" presId="urn:microsoft.com/office/officeart/2005/8/layout/hProcess9"/>
    <dgm:cxn modelId="{4E231C7C-D486-554D-808C-DA96CE009EB7}" type="presParOf" srcId="{C5D9D123-802F-C944-8818-F51FCCDA52AA}" destId="{7C5F7ED3-E0E4-49AE-9354-C8A1AA70B6C1}" srcOrd="7" destOrd="0" presId="urn:microsoft.com/office/officeart/2005/8/layout/hProcess9"/>
    <dgm:cxn modelId="{7F8F8307-7FBD-904A-9F02-99E94CF18976}" type="presParOf" srcId="{C5D9D123-802F-C944-8818-F51FCCDA52AA}" destId="{59D79667-27E3-4DEC-89CB-081F348CB2B0}" srcOrd="8" destOrd="0" presId="urn:microsoft.com/office/officeart/2005/8/layout/hProcess9"/>
    <dgm:cxn modelId="{C296A915-8627-B84B-AE95-B2579837E411}" type="presParOf" srcId="{C5D9D123-802F-C944-8818-F51FCCDA52AA}" destId="{82F6C560-0132-4439-873A-775DC285F2BC}" srcOrd="9" destOrd="0" presId="urn:microsoft.com/office/officeart/2005/8/layout/hProcess9"/>
    <dgm:cxn modelId="{35D5D5B4-4346-6744-9B40-EA10F1B4F1E1}"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1732FA41-322F-B840-8510-58EFC5946FF4}" type="presOf" srcId="{EF0D2D05-D8E4-924A-B993-D3F2C65D20FB}" destId="{2C9913E6-D53B-B34E-BB95-5342CAFCF78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14169ADD-054D-E546-BBDF-729DDBFE0416}" type="presOf" srcId="{C90A0CF3-1F37-48CB-BA5D-D4EB24807C84}" destId="{E295AFC2-C036-44F8-AAB3-349010F329B2}"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E1760C6-9236-8D4C-9329-031063A39327}" type="presOf" srcId="{C5D5A1CC-4943-7743-A73E-A08FB2623A22}" destId="{CCFE9310-C1C0-2248-831D-F0EAE418A50C}"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A4982A2E-00AB-3A4B-A773-E21F8F827218}" type="presOf" srcId="{1D642A3D-6C42-49EC-B1DD-18DCB598C058}" destId="{59D79667-27E3-4DEC-89CB-081F348CB2B0}" srcOrd="0" destOrd="0" presId="urn:microsoft.com/office/officeart/2005/8/layout/hProcess9"/>
    <dgm:cxn modelId="{FE57F6BC-FD0B-BF4C-8738-DFD114760DC5}" type="presOf" srcId="{78560411-A9D9-4802-A7D9-F1F80C8142CD}" destId="{FF324756-C6B4-446B-8FCB-963E1AE6FFEA}" srcOrd="0" destOrd="0" presId="urn:microsoft.com/office/officeart/2005/8/layout/hProcess9"/>
    <dgm:cxn modelId="{743518C7-183A-BA4F-BD6A-DBFC55BC2505}" type="presOf" srcId="{3526B49D-B202-6E4C-BDBD-72BE674265B4}" destId="{46F7214C-6C7A-BA4B-9D8C-0EF6B7AAB3F5}" srcOrd="0" destOrd="0" presId="urn:microsoft.com/office/officeart/2005/8/layout/hProcess9"/>
    <dgm:cxn modelId="{863752C4-AEB1-4E48-ADB6-46A95DAC9137}"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725BF648-DD60-1C44-9C3F-D40FAE27EA28}" type="presParOf" srcId="{2C9913E6-D53B-B34E-BB95-5342CAFCF780}" destId="{94FE21AE-3666-3740-9068-83F808FC4C0C}" srcOrd="0" destOrd="0" presId="urn:microsoft.com/office/officeart/2005/8/layout/hProcess9"/>
    <dgm:cxn modelId="{9DDE894E-E797-8A47-B684-C66A7779437A}" type="presParOf" srcId="{2C9913E6-D53B-B34E-BB95-5342CAFCF780}" destId="{C5D9D123-802F-C944-8818-F51FCCDA52AA}" srcOrd="1" destOrd="0" presId="urn:microsoft.com/office/officeart/2005/8/layout/hProcess9"/>
    <dgm:cxn modelId="{7678FE69-BF03-8344-BBC0-90D7C41FD369}" type="presParOf" srcId="{C5D9D123-802F-C944-8818-F51FCCDA52AA}" destId="{46F7214C-6C7A-BA4B-9D8C-0EF6B7AAB3F5}" srcOrd="0" destOrd="0" presId="urn:microsoft.com/office/officeart/2005/8/layout/hProcess9"/>
    <dgm:cxn modelId="{371ABC5E-CFF1-6D4D-B50E-F8C25DA3B94F}" type="presParOf" srcId="{C5D9D123-802F-C944-8818-F51FCCDA52AA}" destId="{5236E73E-9F25-A24C-A48D-17D3E4E7267E}" srcOrd="1" destOrd="0" presId="urn:microsoft.com/office/officeart/2005/8/layout/hProcess9"/>
    <dgm:cxn modelId="{5786E0A5-6EE7-8147-809C-02E56C77A813}" type="presParOf" srcId="{C5D9D123-802F-C944-8818-F51FCCDA52AA}" destId="{CCFE9310-C1C0-2248-831D-F0EAE418A50C}" srcOrd="2" destOrd="0" presId="urn:microsoft.com/office/officeart/2005/8/layout/hProcess9"/>
    <dgm:cxn modelId="{8265BCBD-9275-2C48-A2D3-AD42E909DEF1}" type="presParOf" srcId="{C5D9D123-802F-C944-8818-F51FCCDA52AA}" destId="{8963AD29-E361-3540-ACE7-F926AE0D4618}" srcOrd="3" destOrd="0" presId="urn:microsoft.com/office/officeart/2005/8/layout/hProcess9"/>
    <dgm:cxn modelId="{88EDCD89-6166-EF4B-ADAB-E6230CB92B55}" type="presParOf" srcId="{C5D9D123-802F-C944-8818-F51FCCDA52AA}" destId="{E73A9CB3-524F-40A1-A0EE-C0FB45A84D8A}" srcOrd="4" destOrd="0" presId="urn:microsoft.com/office/officeart/2005/8/layout/hProcess9"/>
    <dgm:cxn modelId="{F060E180-C2B2-DD45-96A6-79C7DC4F7FE5}" type="presParOf" srcId="{C5D9D123-802F-C944-8818-F51FCCDA52AA}" destId="{00144739-6EAF-4915-ACC1-3CDDF5DE3F12}" srcOrd="5" destOrd="0" presId="urn:microsoft.com/office/officeart/2005/8/layout/hProcess9"/>
    <dgm:cxn modelId="{581EE027-5FE5-F640-8704-0BA4870B312B}" type="presParOf" srcId="{C5D9D123-802F-C944-8818-F51FCCDA52AA}" destId="{FF324756-C6B4-446B-8FCB-963E1AE6FFEA}" srcOrd="6" destOrd="0" presId="urn:microsoft.com/office/officeart/2005/8/layout/hProcess9"/>
    <dgm:cxn modelId="{7DC9CAF9-3AEF-FC42-A87E-5ECD5B175926}" type="presParOf" srcId="{C5D9D123-802F-C944-8818-F51FCCDA52AA}" destId="{7C5F7ED3-E0E4-49AE-9354-C8A1AA70B6C1}" srcOrd="7" destOrd="0" presId="urn:microsoft.com/office/officeart/2005/8/layout/hProcess9"/>
    <dgm:cxn modelId="{C81DF695-C3AB-6149-AC67-006677B9FDCD}" type="presParOf" srcId="{C5D9D123-802F-C944-8818-F51FCCDA52AA}" destId="{59D79667-27E3-4DEC-89CB-081F348CB2B0}" srcOrd="8" destOrd="0" presId="urn:microsoft.com/office/officeart/2005/8/layout/hProcess9"/>
    <dgm:cxn modelId="{7C227EF8-929E-7F49-B528-087C0475A823}" type="presParOf" srcId="{C5D9D123-802F-C944-8818-F51FCCDA52AA}" destId="{82F6C560-0132-4439-873A-775DC285F2BC}" srcOrd="9" destOrd="0" presId="urn:microsoft.com/office/officeart/2005/8/layout/hProcess9"/>
    <dgm:cxn modelId="{AC74295E-93F4-D743-9EAB-95C427AA208E}"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34F230BD-5D9E-CF47-B7B0-C1C24A6A5550}" type="presOf" srcId="{1D642A3D-6C42-49EC-B1DD-18DCB598C058}" destId="{59D79667-27E3-4DEC-89CB-081F348CB2B0}" srcOrd="0" destOrd="0" presId="urn:microsoft.com/office/officeart/2005/8/layout/hProcess9"/>
    <dgm:cxn modelId="{3DD44FEA-7926-824C-A184-37AA49D54084}" type="presOf" srcId="{C5D5A1CC-4943-7743-A73E-A08FB2623A22}" destId="{CCFE9310-C1C0-2248-831D-F0EAE418A50C}" srcOrd="0" destOrd="0" presId="urn:microsoft.com/office/officeart/2005/8/layout/hProcess9"/>
    <dgm:cxn modelId="{18B9FEB9-0943-9C40-9B15-6D3ED2D04F01}"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7B27E059-9AA5-DA43-B438-5448FDE3DF6B}" srcId="{EF0D2D05-D8E4-924A-B993-D3F2C65D20FB}" destId="{C5D5A1CC-4943-7743-A73E-A08FB2623A22}" srcOrd="1" destOrd="0" parTransId="{7621F910-BA91-0847-B13F-52B1A10D87B9}" sibTransId="{490ED275-5A43-234A-AF41-2BCDC9982CF5}"/>
    <dgm:cxn modelId="{2644125D-FAF2-944E-8BC8-248AF397F0D3}"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FE6D1882-970C-924D-8796-5B62D28874F7}" type="presOf" srcId="{C90A0CF3-1F37-48CB-BA5D-D4EB24807C84}" destId="{E295AFC2-C036-44F8-AAB3-349010F329B2}" srcOrd="0" destOrd="0" presId="urn:microsoft.com/office/officeart/2005/8/layout/hProcess9"/>
    <dgm:cxn modelId="{7C017DF2-A0B0-CA4D-AC4A-7CAF2A833824}" type="presOf" srcId="{EF0D2D05-D8E4-924A-B993-D3F2C65D20FB}" destId="{2C9913E6-D53B-B34E-BB95-5342CAFCF780}" srcOrd="0" destOrd="0" presId="urn:microsoft.com/office/officeart/2005/8/layout/hProcess9"/>
    <dgm:cxn modelId="{5AD1209F-077B-144A-AF1A-B90D14CDDD45}"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EB7E7D13-FDA7-274D-A0EC-510855BCC8B3}" type="presParOf" srcId="{2C9913E6-D53B-B34E-BB95-5342CAFCF780}" destId="{94FE21AE-3666-3740-9068-83F808FC4C0C}" srcOrd="0" destOrd="0" presId="urn:microsoft.com/office/officeart/2005/8/layout/hProcess9"/>
    <dgm:cxn modelId="{9246B17F-B0E1-334B-9DFE-ACDEF3E37F5A}" type="presParOf" srcId="{2C9913E6-D53B-B34E-BB95-5342CAFCF780}" destId="{C5D9D123-802F-C944-8818-F51FCCDA52AA}" srcOrd="1" destOrd="0" presId="urn:microsoft.com/office/officeart/2005/8/layout/hProcess9"/>
    <dgm:cxn modelId="{7B2AC70D-76A7-4644-A4EB-F657DE566C75}" type="presParOf" srcId="{C5D9D123-802F-C944-8818-F51FCCDA52AA}" destId="{46F7214C-6C7A-BA4B-9D8C-0EF6B7AAB3F5}" srcOrd="0" destOrd="0" presId="urn:microsoft.com/office/officeart/2005/8/layout/hProcess9"/>
    <dgm:cxn modelId="{9AEF9FF7-BBE1-8343-BA49-461536FC4A31}" type="presParOf" srcId="{C5D9D123-802F-C944-8818-F51FCCDA52AA}" destId="{5236E73E-9F25-A24C-A48D-17D3E4E7267E}" srcOrd="1" destOrd="0" presId="urn:microsoft.com/office/officeart/2005/8/layout/hProcess9"/>
    <dgm:cxn modelId="{0DE317D3-E491-0A4F-98FC-0FF4CB7CF9AA}" type="presParOf" srcId="{C5D9D123-802F-C944-8818-F51FCCDA52AA}" destId="{CCFE9310-C1C0-2248-831D-F0EAE418A50C}" srcOrd="2" destOrd="0" presId="urn:microsoft.com/office/officeart/2005/8/layout/hProcess9"/>
    <dgm:cxn modelId="{571CD92B-C921-E145-ACCB-4B5B38F18F01}" type="presParOf" srcId="{C5D9D123-802F-C944-8818-F51FCCDA52AA}" destId="{8963AD29-E361-3540-ACE7-F926AE0D4618}" srcOrd="3" destOrd="0" presId="urn:microsoft.com/office/officeart/2005/8/layout/hProcess9"/>
    <dgm:cxn modelId="{8BA6248A-6CBB-154A-AE64-AB64F1B7F043}" type="presParOf" srcId="{C5D9D123-802F-C944-8818-F51FCCDA52AA}" destId="{E73A9CB3-524F-40A1-A0EE-C0FB45A84D8A}" srcOrd="4" destOrd="0" presId="urn:microsoft.com/office/officeart/2005/8/layout/hProcess9"/>
    <dgm:cxn modelId="{2F4DF61D-37E4-4948-BD09-E283FEFD3D4E}" type="presParOf" srcId="{C5D9D123-802F-C944-8818-F51FCCDA52AA}" destId="{00144739-6EAF-4915-ACC1-3CDDF5DE3F12}" srcOrd="5" destOrd="0" presId="urn:microsoft.com/office/officeart/2005/8/layout/hProcess9"/>
    <dgm:cxn modelId="{1A464490-6E8E-7C43-9FCC-478C2564206D}" type="presParOf" srcId="{C5D9D123-802F-C944-8818-F51FCCDA52AA}" destId="{FF324756-C6B4-446B-8FCB-963E1AE6FFEA}" srcOrd="6" destOrd="0" presId="urn:microsoft.com/office/officeart/2005/8/layout/hProcess9"/>
    <dgm:cxn modelId="{A50E051B-7850-8B47-B67A-AF184E825458}" type="presParOf" srcId="{C5D9D123-802F-C944-8818-F51FCCDA52AA}" destId="{7C5F7ED3-E0E4-49AE-9354-C8A1AA70B6C1}" srcOrd="7" destOrd="0" presId="urn:microsoft.com/office/officeart/2005/8/layout/hProcess9"/>
    <dgm:cxn modelId="{9E253794-70E7-E541-BC2B-EAF596B57719}" type="presParOf" srcId="{C5D9D123-802F-C944-8818-F51FCCDA52AA}" destId="{59D79667-27E3-4DEC-89CB-081F348CB2B0}" srcOrd="8" destOrd="0" presId="urn:microsoft.com/office/officeart/2005/8/layout/hProcess9"/>
    <dgm:cxn modelId="{BDACF7A7-B41E-DA46-AD4A-CABF7FC61294}" type="presParOf" srcId="{C5D9D123-802F-C944-8818-F51FCCDA52AA}" destId="{82F6C560-0132-4439-873A-775DC285F2BC}" srcOrd="9" destOrd="0" presId="urn:microsoft.com/office/officeart/2005/8/layout/hProcess9"/>
    <dgm:cxn modelId="{63204612-B4EE-634B-A94B-4579E48A1A97}"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92C65728-CA8E-F44E-AE16-B839DF2B0A75}" type="presOf" srcId="{78560411-A9D9-4802-A7D9-F1F80C8142CD}" destId="{FF324756-C6B4-446B-8FCB-963E1AE6FFEA}" srcOrd="0" destOrd="0" presId="urn:microsoft.com/office/officeart/2005/8/layout/hProcess9"/>
    <dgm:cxn modelId="{B356C140-0237-B04E-9AAC-D6834DE8FFB0}" type="presOf" srcId="{1D642A3D-6C42-49EC-B1DD-18DCB598C058}" destId="{59D79667-27E3-4DEC-89CB-081F348CB2B0}" srcOrd="0" destOrd="0" presId="urn:microsoft.com/office/officeart/2005/8/layout/hProcess9"/>
    <dgm:cxn modelId="{AD577BD8-3BCF-9243-8157-59CFE264B35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DDC2948B-13E9-A24D-9A78-67FD334D37DF}"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40659279-5FB9-934D-A915-9BDD684B7C44}" type="presOf" srcId="{C5D5A1CC-4943-7743-A73E-A08FB2623A22}" destId="{CCFE9310-C1C0-2248-831D-F0EAE418A50C}" srcOrd="0" destOrd="0" presId="urn:microsoft.com/office/officeart/2005/8/layout/hProcess9"/>
    <dgm:cxn modelId="{1D42B1AF-C305-4042-A9DC-D08E8302258E}"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DA001414-45C6-E242-A095-6100EA157F9F}" type="presOf" srcId="{C90A0CF3-1F37-48CB-BA5D-D4EB24807C84}" destId="{E295AFC2-C036-44F8-AAB3-349010F329B2}" srcOrd="0" destOrd="0" presId="urn:microsoft.com/office/officeart/2005/8/layout/hProcess9"/>
    <dgm:cxn modelId="{1AF126EA-5FA1-834E-B1DC-5C04878F7522}" type="presParOf" srcId="{2C9913E6-D53B-B34E-BB95-5342CAFCF780}" destId="{94FE21AE-3666-3740-9068-83F808FC4C0C}" srcOrd="0" destOrd="0" presId="urn:microsoft.com/office/officeart/2005/8/layout/hProcess9"/>
    <dgm:cxn modelId="{0D11EC62-04F0-B742-9334-C4AC10ED83F8}" type="presParOf" srcId="{2C9913E6-D53B-B34E-BB95-5342CAFCF780}" destId="{C5D9D123-802F-C944-8818-F51FCCDA52AA}" srcOrd="1" destOrd="0" presId="urn:microsoft.com/office/officeart/2005/8/layout/hProcess9"/>
    <dgm:cxn modelId="{7C5A623C-BDF1-C841-ABE6-5C760175DCA4}" type="presParOf" srcId="{C5D9D123-802F-C944-8818-F51FCCDA52AA}" destId="{46F7214C-6C7A-BA4B-9D8C-0EF6B7AAB3F5}" srcOrd="0" destOrd="0" presId="urn:microsoft.com/office/officeart/2005/8/layout/hProcess9"/>
    <dgm:cxn modelId="{65E520DC-98FC-B347-9FA8-5DBB4E40D46E}" type="presParOf" srcId="{C5D9D123-802F-C944-8818-F51FCCDA52AA}" destId="{5236E73E-9F25-A24C-A48D-17D3E4E7267E}" srcOrd="1" destOrd="0" presId="urn:microsoft.com/office/officeart/2005/8/layout/hProcess9"/>
    <dgm:cxn modelId="{903D3FFE-B274-5647-B64F-5930CF4C8FA6}" type="presParOf" srcId="{C5D9D123-802F-C944-8818-F51FCCDA52AA}" destId="{CCFE9310-C1C0-2248-831D-F0EAE418A50C}" srcOrd="2" destOrd="0" presId="urn:microsoft.com/office/officeart/2005/8/layout/hProcess9"/>
    <dgm:cxn modelId="{2A278DE9-F35D-FA41-A5C0-D486F6E6BC4A}" type="presParOf" srcId="{C5D9D123-802F-C944-8818-F51FCCDA52AA}" destId="{8963AD29-E361-3540-ACE7-F926AE0D4618}" srcOrd="3" destOrd="0" presId="urn:microsoft.com/office/officeart/2005/8/layout/hProcess9"/>
    <dgm:cxn modelId="{69C06605-FC3A-1A44-B34D-A1925917DDAB}" type="presParOf" srcId="{C5D9D123-802F-C944-8818-F51FCCDA52AA}" destId="{E73A9CB3-524F-40A1-A0EE-C0FB45A84D8A}" srcOrd="4" destOrd="0" presId="urn:microsoft.com/office/officeart/2005/8/layout/hProcess9"/>
    <dgm:cxn modelId="{EFDA62AC-FC75-054C-B72B-D14D1147F3A6}" type="presParOf" srcId="{C5D9D123-802F-C944-8818-F51FCCDA52AA}" destId="{00144739-6EAF-4915-ACC1-3CDDF5DE3F12}" srcOrd="5" destOrd="0" presId="urn:microsoft.com/office/officeart/2005/8/layout/hProcess9"/>
    <dgm:cxn modelId="{E08B2993-F98F-1842-A077-CB1B8A16C9CD}" type="presParOf" srcId="{C5D9D123-802F-C944-8818-F51FCCDA52AA}" destId="{FF324756-C6B4-446B-8FCB-963E1AE6FFEA}" srcOrd="6" destOrd="0" presId="urn:microsoft.com/office/officeart/2005/8/layout/hProcess9"/>
    <dgm:cxn modelId="{B33FEC4B-9C5F-EE4A-AEEE-F5E199373D95}" type="presParOf" srcId="{C5D9D123-802F-C944-8818-F51FCCDA52AA}" destId="{7C5F7ED3-E0E4-49AE-9354-C8A1AA70B6C1}" srcOrd="7" destOrd="0" presId="urn:microsoft.com/office/officeart/2005/8/layout/hProcess9"/>
    <dgm:cxn modelId="{6884A063-A21F-5243-AB6A-CC2C3AE1B106}" type="presParOf" srcId="{C5D9D123-802F-C944-8818-F51FCCDA52AA}" destId="{59D79667-27E3-4DEC-89CB-081F348CB2B0}" srcOrd="8" destOrd="0" presId="urn:microsoft.com/office/officeart/2005/8/layout/hProcess9"/>
    <dgm:cxn modelId="{9DE83853-DF3B-2B45-9305-D2A1723B7F05}" type="presParOf" srcId="{C5D9D123-802F-C944-8818-F51FCCDA52AA}" destId="{82F6C560-0132-4439-873A-775DC285F2BC}" srcOrd="9" destOrd="0" presId="urn:microsoft.com/office/officeart/2005/8/layout/hProcess9"/>
    <dgm:cxn modelId="{1C29C5B5-45DF-1146-A239-62A4526EE485}"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8DE2586F-E106-4893-B340-BD3FFDAD3628}" srcId="{EF0D2D05-D8E4-924A-B993-D3F2C65D20FB}" destId="{C90A0CF3-1F37-48CB-BA5D-D4EB24807C84}" srcOrd="5" destOrd="0" parTransId="{51B54A17-75F3-46FC-B4E0-CB69F88549B4}" sibTransId="{3981BCFC-042B-4605-92A9-89AF69CA378C}"/>
    <dgm:cxn modelId="{C848926E-EE09-724E-88E1-7884061C92F9}" srcId="{EF0D2D05-D8E4-924A-B993-D3F2C65D20FB}" destId="{3526B49D-B202-6E4C-BDBD-72BE674265B4}" srcOrd="0" destOrd="0" parTransId="{CB16C7D1-2564-B143-920C-04E62EB4A120}" sibTransId="{D7FEF507-ECEB-8F4B-A65A-BF40067DDDC0}"/>
    <dgm:cxn modelId="{D230B932-E0FD-4CC0-BA8E-7E1C60759882}" srcId="{EF0D2D05-D8E4-924A-B993-D3F2C65D20FB}" destId="{1D642A3D-6C42-49EC-B1DD-18DCB598C058}" srcOrd="4" destOrd="0" parTransId="{8AF7669B-A634-4374-9192-7EDF5CF7D7FF}" sibTransId="{5C1468E9-1014-4CF6-A2B4-38163AA0D4BA}"/>
    <dgm:cxn modelId="{7B27E059-9AA5-DA43-B438-5448FDE3DF6B}" srcId="{EF0D2D05-D8E4-924A-B993-D3F2C65D20FB}" destId="{C5D5A1CC-4943-7743-A73E-A08FB2623A22}" srcOrd="1" destOrd="0" parTransId="{7621F910-BA91-0847-B13F-52B1A10D87B9}" sibTransId="{490ED275-5A43-234A-AF41-2BCDC9982CF5}"/>
    <dgm:cxn modelId="{D8B64EF6-5066-DC44-BE31-38DF74964BCB}" type="presOf" srcId="{78560411-A9D9-4802-A7D9-F1F80C8142CD}" destId="{FF324756-C6B4-446B-8FCB-963E1AE6FFE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5657195E-5728-5F4A-A95B-8410C3DD9690}" type="presOf" srcId="{C90A0CF3-1F37-48CB-BA5D-D4EB24807C84}" destId="{E295AFC2-C036-44F8-AAB3-349010F329B2}" srcOrd="0" destOrd="0" presId="urn:microsoft.com/office/officeart/2005/8/layout/hProcess9"/>
    <dgm:cxn modelId="{EFD18A02-4CBB-2A44-B751-73DF531B0148}"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313F898E-63DD-E84C-93A2-928A02142EDF}" type="presOf" srcId="{1D642A3D-6C42-49EC-B1DD-18DCB598C058}" destId="{59D79667-27E3-4DEC-89CB-081F348CB2B0}" srcOrd="0" destOrd="0" presId="urn:microsoft.com/office/officeart/2005/8/layout/hProcess9"/>
    <dgm:cxn modelId="{8062E6C4-BC4C-B945-9CB4-E336C94310FB}" type="presOf" srcId="{3526B49D-B202-6E4C-BDBD-72BE674265B4}" destId="{46F7214C-6C7A-BA4B-9D8C-0EF6B7AAB3F5}" srcOrd="0" destOrd="0" presId="urn:microsoft.com/office/officeart/2005/8/layout/hProcess9"/>
    <dgm:cxn modelId="{A81F4E50-DE0F-4541-89A3-97CFD44B0D90}" type="presOf" srcId="{C5D5A1CC-4943-7743-A73E-A08FB2623A22}" destId="{CCFE9310-C1C0-2248-831D-F0EAE418A50C}" srcOrd="0" destOrd="0" presId="urn:microsoft.com/office/officeart/2005/8/layout/hProcess9"/>
    <dgm:cxn modelId="{7539C550-6107-7C42-A5BE-76938B0CA140}" type="presOf" srcId="{EF0D2D05-D8E4-924A-B993-D3F2C65D20FB}" destId="{2C9913E6-D53B-B34E-BB95-5342CAFCF780}" srcOrd="0" destOrd="0" presId="urn:microsoft.com/office/officeart/2005/8/layout/hProcess9"/>
    <dgm:cxn modelId="{520C386F-8433-3E4D-9BA1-0F9E3D372286}" type="presParOf" srcId="{2C9913E6-D53B-B34E-BB95-5342CAFCF780}" destId="{94FE21AE-3666-3740-9068-83F808FC4C0C}" srcOrd="0" destOrd="0" presId="urn:microsoft.com/office/officeart/2005/8/layout/hProcess9"/>
    <dgm:cxn modelId="{ACF0A636-CEF1-B645-A55D-8159058CBF3A}" type="presParOf" srcId="{2C9913E6-D53B-B34E-BB95-5342CAFCF780}" destId="{C5D9D123-802F-C944-8818-F51FCCDA52AA}" srcOrd="1" destOrd="0" presId="urn:microsoft.com/office/officeart/2005/8/layout/hProcess9"/>
    <dgm:cxn modelId="{F6A99664-74D8-024E-B348-3450AD2EC40B}" type="presParOf" srcId="{C5D9D123-802F-C944-8818-F51FCCDA52AA}" destId="{46F7214C-6C7A-BA4B-9D8C-0EF6B7AAB3F5}" srcOrd="0" destOrd="0" presId="urn:microsoft.com/office/officeart/2005/8/layout/hProcess9"/>
    <dgm:cxn modelId="{FB4CB29D-694D-644F-BF1A-84879B6AAAE4}" type="presParOf" srcId="{C5D9D123-802F-C944-8818-F51FCCDA52AA}" destId="{5236E73E-9F25-A24C-A48D-17D3E4E7267E}" srcOrd="1" destOrd="0" presId="urn:microsoft.com/office/officeart/2005/8/layout/hProcess9"/>
    <dgm:cxn modelId="{B77EEFA8-60C5-DC47-ABD0-C8D98EA24E89}" type="presParOf" srcId="{C5D9D123-802F-C944-8818-F51FCCDA52AA}" destId="{CCFE9310-C1C0-2248-831D-F0EAE418A50C}" srcOrd="2" destOrd="0" presId="urn:microsoft.com/office/officeart/2005/8/layout/hProcess9"/>
    <dgm:cxn modelId="{3611EC9C-EB09-1642-886D-E7C6517118E5}" type="presParOf" srcId="{C5D9D123-802F-C944-8818-F51FCCDA52AA}" destId="{8963AD29-E361-3540-ACE7-F926AE0D4618}" srcOrd="3" destOrd="0" presId="urn:microsoft.com/office/officeart/2005/8/layout/hProcess9"/>
    <dgm:cxn modelId="{E1874509-DD6D-284A-BC52-A6955808B5F8}" type="presParOf" srcId="{C5D9D123-802F-C944-8818-F51FCCDA52AA}" destId="{E73A9CB3-524F-40A1-A0EE-C0FB45A84D8A}" srcOrd="4" destOrd="0" presId="urn:microsoft.com/office/officeart/2005/8/layout/hProcess9"/>
    <dgm:cxn modelId="{D4D0F316-859D-F04E-845B-A10B23874BAF}" type="presParOf" srcId="{C5D9D123-802F-C944-8818-F51FCCDA52AA}" destId="{00144739-6EAF-4915-ACC1-3CDDF5DE3F12}" srcOrd="5" destOrd="0" presId="urn:microsoft.com/office/officeart/2005/8/layout/hProcess9"/>
    <dgm:cxn modelId="{9F3B2402-1D91-A54A-A7B3-49E291A5C312}" type="presParOf" srcId="{C5D9D123-802F-C944-8818-F51FCCDA52AA}" destId="{FF324756-C6B4-446B-8FCB-963E1AE6FFEA}" srcOrd="6" destOrd="0" presId="urn:microsoft.com/office/officeart/2005/8/layout/hProcess9"/>
    <dgm:cxn modelId="{09464936-D7A7-514E-B82F-E2BE142D76BC}" type="presParOf" srcId="{C5D9D123-802F-C944-8818-F51FCCDA52AA}" destId="{7C5F7ED3-E0E4-49AE-9354-C8A1AA70B6C1}" srcOrd="7" destOrd="0" presId="urn:microsoft.com/office/officeart/2005/8/layout/hProcess9"/>
    <dgm:cxn modelId="{6B3F337B-40FC-A04D-9BA5-3E96C94732E5}" type="presParOf" srcId="{C5D9D123-802F-C944-8818-F51FCCDA52AA}" destId="{59D79667-27E3-4DEC-89CB-081F348CB2B0}" srcOrd="8" destOrd="0" presId="urn:microsoft.com/office/officeart/2005/8/layout/hProcess9"/>
    <dgm:cxn modelId="{4837CC87-92FC-474C-9B1E-04442E836F98}" type="presParOf" srcId="{C5D9D123-802F-C944-8818-F51FCCDA52AA}" destId="{82F6C560-0132-4439-873A-775DC285F2BC}" srcOrd="9" destOrd="0" presId="urn:microsoft.com/office/officeart/2005/8/layout/hProcess9"/>
    <dgm:cxn modelId="{8D3E9F47-819D-1944-B9CF-E415B38FD853}"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050AB14-B1A8-E645-8DBF-15E224371D86}"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6D6FCC4B-3892-4147-96BC-8AF4FD183C20}"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CF190D8E-D9F7-0B48-9FA3-06D21DBBEFE7}" type="presOf" srcId="{E0BAF347-9EEA-4446-B796-94FBF9AAD5DC}" destId="{E73A9CB3-524F-40A1-A0EE-C0FB45A84D8A}" srcOrd="0" destOrd="0" presId="urn:microsoft.com/office/officeart/2005/8/layout/hProcess9"/>
    <dgm:cxn modelId="{B2BB8EA9-E008-2F4F-A798-B383B3B6031E}" type="presOf" srcId="{C90A0CF3-1F37-48CB-BA5D-D4EB24807C84}" destId="{E295AFC2-C036-44F8-AAB3-349010F329B2}" srcOrd="0" destOrd="0" presId="urn:microsoft.com/office/officeart/2005/8/layout/hProcess9"/>
    <dgm:cxn modelId="{1EA72AF2-7299-0941-B098-462526D2C56C}"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53817977-769B-AE44-B360-9B15BAAD536A}" type="presOf" srcId="{EF0D2D05-D8E4-924A-B993-D3F2C65D20FB}" destId="{2C9913E6-D53B-B34E-BB95-5342CAFCF780}" srcOrd="0" destOrd="0" presId="urn:microsoft.com/office/officeart/2005/8/layout/hProcess9"/>
    <dgm:cxn modelId="{7259EED2-71B7-9044-892E-9D213C828596}" type="presOf" srcId="{C5D5A1CC-4943-7743-A73E-A08FB2623A22}" destId="{CCFE9310-C1C0-2248-831D-F0EAE418A50C}"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2EA88544-2384-CE41-BBEC-15876C76FFD9}" type="presParOf" srcId="{2C9913E6-D53B-B34E-BB95-5342CAFCF780}" destId="{94FE21AE-3666-3740-9068-83F808FC4C0C}" srcOrd="0" destOrd="0" presId="urn:microsoft.com/office/officeart/2005/8/layout/hProcess9"/>
    <dgm:cxn modelId="{225A74E9-7B6D-F74E-AAD8-4E34B73B4A5F}" type="presParOf" srcId="{2C9913E6-D53B-B34E-BB95-5342CAFCF780}" destId="{C5D9D123-802F-C944-8818-F51FCCDA52AA}" srcOrd="1" destOrd="0" presId="urn:microsoft.com/office/officeart/2005/8/layout/hProcess9"/>
    <dgm:cxn modelId="{71429944-869F-494D-8669-BEA8B4264E98}" type="presParOf" srcId="{C5D9D123-802F-C944-8818-F51FCCDA52AA}" destId="{46F7214C-6C7A-BA4B-9D8C-0EF6B7AAB3F5}" srcOrd="0" destOrd="0" presId="urn:microsoft.com/office/officeart/2005/8/layout/hProcess9"/>
    <dgm:cxn modelId="{4DFF26DA-5512-934C-AD1F-BA7B13CED9E8}" type="presParOf" srcId="{C5D9D123-802F-C944-8818-F51FCCDA52AA}" destId="{5236E73E-9F25-A24C-A48D-17D3E4E7267E}" srcOrd="1" destOrd="0" presId="urn:microsoft.com/office/officeart/2005/8/layout/hProcess9"/>
    <dgm:cxn modelId="{72617CE9-75C9-544C-AC8C-532334C66111}" type="presParOf" srcId="{C5D9D123-802F-C944-8818-F51FCCDA52AA}" destId="{CCFE9310-C1C0-2248-831D-F0EAE418A50C}" srcOrd="2" destOrd="0" presId="urn:microsoft.com/office/officeart/2005/8/layout/hProcess9"/>
    <dgm:cxn modelId="{FCCB7992-ED55-FC4F-A968-0579ABD01F0C}" type="presParOf" srcId="{C5D9D123-802F-C944-8818-F51FCCDA52AA}" destId="{8963AD29-E361-3540-ACE7-F926AE0D4618}" srcOrd="3" destOrd="0" presId="urn:microsoft.com/office/officeart/2005/8/layout/hProcess9"/>
    <dgm:cxn modelId="{2D4ACDB1-336E-AC43-940B-0D8E9F1A671E}" type="presParOf" srcId="{C5D9D123-802F-C944-8818-F51FCCDA52AA}" destId="{E73A9CB3-524F-40A1-A0EE-C0FB45A84D8A}" srcOrd="4" destOrd="0" presId="urn:microsoft.com/office/officeart/2005/8/layout/hProcess9"/>
    <dgm:cxn modelId="{F3575DB2-978A-244F-B09A-581FCB3B6CD4}" type="presParOf" srcId="{C5D9D123-802F-C944-8818-F51FCCDA52AA}" destId="{00144739-6EAF-4915-ACC1-3CDDF5DE3F12}" srcOrd="5" destOrd="0" presId="urn:microsoft.com/office/officeart/2005/8/layout/hProcess9"/>
    <dgm:cxn modelId="{F880163B-17B7-3B4B-B64F-D6B67F732C5F}" type="presParOf" srcId="{C5D9D123-802F-C944-8818-F51FCCDA52AA}" destId="{FF324756-C6B4-446B-8FCB-963E1AE6FFEA}" srcOrd="6" destOrd="0" presId="urn:microsoft.com/office/officeart/2005/8/layout/hProcess9"/>
    <dgm:cxn modelId="{0DB3C0C9-1D94-DC4B-833D-3E797B0E8084}" type="presParOf" srcId="{C5D9D123-802F-C944-8818-F51FCCDA52AA}" destId="{7C5F7ED3-E0E4-49AE-9354-C8A1AA70B6C1}" srcOrd="7" destOrd="0" presId="urn:microsoft.com/office/officeart/2005/8/layout/hProcess9"/>
    <dgm:cxn modelId="{BECE1CAF-EF4A-F240-9193-AC0035F21AAF}" type="presParOf" srcId="{C5D9D123-802F-C944-8818-F51FCCDA52AA}" destId="{59D79667-27E3-4DEC-89CB-081F348CB2B0}" srcOrd="8" destOrd="0" presId="urn:microsoft.com/office/officeart/2005/8/layout/hProcess9"/>
    <dgm:cxn modelId="{5D38D600-881E-1846-A12C-069015381831}" type="presParOf" srcId="{C5D9D123-802F-C944-8818-F51FCCDA52AA}" destId="{82F6C560-0132-4439-873A-775DC285F2BC}" srcOrd="9" destOrd="0" presId="urn:microsoft.com/office/officeart/2005/8/layout/hProcess9"/>
    <dgm:cxn modelId="{F938E49B-E2D0-C543-96E0-9703BB68ABE6}"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1F6E9B0-26D0-4032-88AA-FD2F9537F8A7}"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3715BFEB-4181-4B9F-ABB1-FFB8A54081BF}" type="presOf" srcId="{C90A0CF3-1F37-48CB-BA5D-D4EB24807C84}" destId="{E295AFC2-C036-44F8-AAB3-349010F329B2}" srcOrd="0" destOrd="0" presId="urn:microsoft.com/office/officeart/2005/8/layout/hProcess9"/>
    <dgm:cxn modelId="{86F34EE2-1024-437C-AC2C-983A76DE7442}"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07209AFE-EF68-4722-8AA5-5A3852CCE144}" type="presOf" srcId="{78560411-A9D9-4802-A7D9-F1F80C8142CD}" destId="{FF324756-C6B4-446B-8FCB-963E1AE6FFEA}" srcOrd="0" destOrd="0" presId="urn:microsoft.com/office/officeart/2005/8/layout/hProcess9"/>
    <dgm:cxn modelId="{F10E3C4E-7EA9-4454-962D-F662D3BAE725}" type="presOf" srcId="{E0BAF347-9EEA-4446-B796-94FBF9AAD5DC}" destId="{E73A9CB3-524F-40A1-A0EE-C0FB45A84D8A}" srcOrd="0" destOrd="0" presId="urn:microsoft.com/office/officeart/2005/8/layout/hProcess9"/>
    <dgm:cxn modelId="{AD6009B3-0737-48B0-9D98-969F11CE8DAD}" type="presOf" srcId="{1D642A3D-6C42-49EC-B1DD-18DCB598C058}" destId="{59D79667-27E3-4DEC-89CB-081F348CB2B0}" srcOrd="0" destOrd="0" presId="urn:microsoft.com/office/officeart/2005/8/layout/hProcess9"/>
    <dgm:cxn modelId="{C54915BC-5361-4033-8ECB-A5963786FBD1}"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6AB69F3C-B30B-4BCF-A806-FA9C438FE651}" type="presParOf" srcId="{2C9913E6-D53B-B34E-BB95-5342CAFCF780}" destId="{94FE21AE-3666-3740-9068-83F808FC4C0C}" srcOrd="0" destOrd="0" presId="urn:microsoft.com/office/officeart/2005/8/layout/hProcess9"/>
    <dgm:cxn modelId="{870C661E-0276-49C0-8A3A-06681B587ECF}" type="presParOf" srcId="{2C9913E6-D53B-B34E-BB95-5342CAFCF780}" destId="{C5D9D123-802F-C944-8818-F51FCCDA52AA}" srcOrd="1" destOrd="0" presId="urn:microsoft.com/office/officeart/2005/8/layout/hProcess9"/>
    <dgm:cxn modelId="{73AB318F-62D5-4F59-BBF2-D0ED43780794}" type="presParOf" srcId="{C5D9D123-802F-C944-8818-F51FCCDA52AA}" destId="{46F7214C-6C7A-BA4B-9D8C-0EF6B7AAB3F5}" srcOrd="0" destOrd="0" presId="urn:microsoft.com/office/officeart/2005/8/layout/hProcess9"/>
    <dgm:cxn modelId="{EEDBFE17-F79A-417D-9760-54D8A66D4464}" type="presParOf" srcId="{C5D9D123-802F-C944-8818-F51FCCDA52AA}" destId="{5236E73E-9F25-A24C-A48D-17D3E4E7267E}" srcOrd="1" destOrd="0" presId="urn:microsoft.com/office/officeart/2005/8/layout/hProcess9"/>
    <dgm:cxn modelId="{1C69834B-2927-4D70-8543-DAB64B62EB15}" type="presParOf" srcId="{C5D9D123-802F-C944-8818-F51FCCDA52AA}" destId="{CCFE9310-C1C0-2248-831D-F0EAE418A50C}" srcOrd="2" destOrd="0" presId="urn:microsoft.com/office/officeart/2005/8/layout/hProcess9"/>
    <dgm:cxn modelId="{6D8B12AD-488A-4E40-A62E-9A4815A81A5C}" type="presParOf" srcId="{C5D9D123-802F-C944-8818-F51FCCDA52AA}" destId="{8963AD29-E361-3540-ACE7-F926AE0D4618}" srcOrd="3" destOrd="0" presId="urn:microsoft.com/office/officeart/2005/8/layout/hProcess9"/>
    <dgm:cxn modelId="{1DE4FC23-B889-4BC2-A68E-84FAD2B8B12F}" type="presParOf" srcId="{C5D9D123-802F-C944-8818-F51FCCDA52AA}" destId="{E73A9CB3-524F-40A1-A0EE-C0FB45A84D8A}" srcOrd="4" destOrd="0" presId="urn:microsoft.com/office/officeart/2005/8/layout/hProcess9"/>
    <dgm:cxn modelId="{14CD72C5-2DD2-42FD-88CB-5ED45E600C79}" type="presParOf" srcId="{C5D9D123-802F-C944-8818-F51FCCDA52AA}" destId="{00144739-6EAF-4915-ACC1-3CDDF5DE3F12}" srcOrd="5" destOrd="0" presId="urn:microsoft.com/office/officeart/2005/8/layout/hProcess9"/>
    <dgm:cxn modelId="{70E61581-EE3B-4C29-BAB6-4BFDA2AFDDC7}" type="presParOf" srcId="{C5D9D123-802F-C944-8818-F51FCCDA52AA}" destId="{FF324756-C6B4-446B-8FCB-963E1AE6FFEA}" srcOrd="6" destOrd="0" presId="urn:microsoft.com/office/officeart/2005/8/layout/hProcess9"/>
    <dgm:cxn modelId="{2E9533F8-F394-44CB-9D33-0FDC8D3BD3EA}" type="presParOf" srcId="{C5D9D123-802F-C944-8818-F51FCCDA52AA}" destId="{7C5F7ED3-E0E4-49AE-9354-C8A1AA70B6C1}" srcOrd="7" destOrd="0" presId="urn:microsoft.com/office/officeart/2005/8/layout/hProcess9"/>
    <dgm:cxn modelId="{105619E9-1F62-4600-8AFB-17081130E927}" type="presParOf" srcId="{C5D9D123-802F-C944-8818-F51FCCDA52AA}" destId="{59D79667-27E3-4DEC-89CB-081F348CB2B0}" srcOrd="8" destOrd="0" presId="urn:microsoft.com/office/officeart/2005/8/layout/hProcess9"/>
    <dgm:cxn modelId="{2CE12C59-9719-4F05-8362-45C4B9DCF8DB}" type="presParOf" srcId="{C5D9D123-802F-C944-8818-F51FCCDA52AA}" destId="{82F6C560-0132-4439-873A-775DC285F2BC}" srcOrd="9" destOrd="0" presId="urn:microsoft.com/office/officeart/2005/8/layout/hProcess9"/>
    <dgm:cxn modelId="{2BF050B1-678A-4152-9DC7-90BD9962C342}"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58F0F366-8FE0-7445-B173-C9B3589EA0C1}" type="presOf" srcId="{E0BAF347-9EEA-4446-B796-94FBF9AAD5DC}" destId="{E73A9CB3-524F-40A1-A0EE-C0FB45A84D8A}" srcOrd="0" destOrd="0" presId="urn:microsoft.com/office/officeart/2005/8/layout/hProcess9"/>
    <dgm:cxn modelId="{7B2FA8EF-5B78-374F-8A8F-07FDB8E7DECE}"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7B27E059-9AA5-DA43-B438-5448FDE3DF6B}" srcId="{EF0D2D05-D8E4-924A-B993-D3F2C65D20FB}" destId="{C5D5A1CC-4943-7743-A73E-A08FB2623A22}" srcOrd="1" destOrd="0" parTransId="{7621F910-BA91-0847-B13F-52B1A10D87B9}" sibTransId="{490ED275-5A43-234A-AF41-2BCDC9982CF5}"/>
    <dgm:cxn modelId="{D0348037-71B9-9347-A15A-CE0D11B48E23}" type="presOf" srcId="{EF0D2D05-D8E4-924A-B993-D3F2C65D20FB}" destId="{2C9913E6-D53B-B34E-BB95-5342CAFCF780}" srcOrd="0" destOrd="0" presId="urn:microsoft.com/office/officeart/2005/8/layout/hProcess9"/>
    <dgm:cxn modelId="{1E78C83A-1308-914F-8C40-0E7FC02862C4}" type="presOf" srcId="{C90A0CF3-1F37-48CB-BA5D-D4EB24807C84}" destId="{E295AFC2-C036-44F8-AAB3-349010F329B2}"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24BFC5A9-2D3B-8643-BC10-894B17EEBD8C}" type="presOf" srcId="{3526B49D-B202-6E4C-BDBD-72BE674265B4}" destId="{46F7214C-6C7A-BA4B-9D8C-0EF6B7AAB3F5}" srcOrd="0" destOrd="0" presId="urn:microsoft.com/office/officeart/2005/8/layout/hProcess9"/>
    <dgm:cxn modelId="{F00584B6-BE9B-7749-B20B-6458AB53EA68}"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EA58F779-171E-D64D-9000-0B86B2DB3386}" type="presOf" srcId="{C5D5A1CC-4943-7743-A73E-A08FB2623A22}" destId="{CCFE9310-C1C0-2248-831D-F0EAE418A50C}" srcOrd="0" destOrd="0" presId="urn:microsoft.com/office/officeart/2005/8/layout/hProcess9"/>
    <dgm:cxn modelId="{357B0872-1BD5-B54E-BBE6-A155FBBB5D18}" type="presParOf" srcId="{2C9913E6-D53B-B34E-BB95-5342CAFCF780}" destId="{94FE21AE-3666-3740-9068-83F808FC4C0C}" srcOrd="0" destOrd="0" presId="urn:microsoft.com/office/officeart/2005/8/layout/hProcess9"/>
    <dgm:cxn modelId="{8914451D-F393-2744-B83C-3652A39BBEFE}" type="presParOf" srcId="{2C9913E6-D53B-B34E-BB95-5342CAFCF780}" destId="{C5D9D123-802F-C944-8818-F51FCCDA52AA}" srcOrd="1" destOrd="0" presId="urn:microsoft.com/office/officeart/2005/8/layout/hProcess9"/>
    <dgm:cxn modelId="{8672B40E-CBB1-914F-8A62-C67863261120}" type="presParOf" srcId="{C5D9D123-802F-C944-8818-F51FCCDA52AA}" destId="{46F7214C-6C7A-BA4B-9D8C-0EF6B7AAB3F5}" srcOrd="0" destOrd="0" presId="urn:microsoft.com/office/officeart/2005/8/layout/hProcess9"/>
    <dgm:cxn modelId="{38AA1206-447E-374F-B989-F4F492B5688F}" type="presParOf" srcId="{C5D9D123-802F-C944-8818-F51FCCDA52AA}" destId="{5236E73E-9F25-A24C-A48D-17D3E4E7267E}" srcOrd="1" destOrd="0" presId="urn:microsoft.com/office/officeart/2005/8/layout/hProcess9"/>
    <dgm:cxn modelId="{F3860E46-6651-5046-9234-BF01E6F8D548}" type="presParOf" srcId="{C5D9D123-802F-C944-8818-F51FCCDA52AA}" destId="{CCFE9310-C1C0-2248-831D-F0EAE418A50C}" srcOrd="2" destOrd="0" presId="urn:microsoft.com/office/officeart/2005/8/layout/hProcess9"/>
    <dgm:cxn modelId="{3448C2B7-C503-B345-BA75-873414D73CED}" type="presParOf" srcId="{C5D9D123-802F-C944-8818-F51FCCDA52AA}" destId="{8963AD29-E361-3540-ACE7-F926AE0D4618}" srcOrd="3" destOrd="0" presId="urn:microsoft.com/office/officeart/2005/8/layout/hProcess9"/>
    <dgm:cxn modelId="{716322F5-6E8D-A04A-BF79-CEF15A8AF725}" type="presParOf" srcId="{C5D9D123-802F-C944-8818-F51FCCDA52AA}" destId="{E73A9CB3-524F-40A1-A0EE-C0FB45A84D8A}" srcOrd="4" destOrd="0" presId="urn:microsoft.com/office/officeart/2005/8/layout/hProcess9"/>
    <dgm:cxn modelId="{B0391189-DBCA-BE45-826B-B2A944AEC690}" type="presParOf" srcId="{C5D9D123-802F-C944-8818-F51FCCDA52AA}" destId="{00144739-6EAF-4915-ACC1-3CDDF5DE3F12}" srcOrd="5" destOrd="0" presId="urn:microsoft.com/office/officeart/2005/8/layout/hProcess9"/>
    <dgm:cxn modelId="{3B223E53-04DE-DD42-93AB-D4988B0FBA6F}" type="presParOf" srcId="{C5D9D123-802F-C944-8818-F51FCCDA52AA}" destId="{FF324756-C6B4-446B-8FCB-963E1AE6FFEA}" srcOrd="6" destOrd="0" presId="urn:microsoft.com/office/officeart/2005/8/layout/hProcess9"/>
    <dgm:cxn modelId="{173759D4-3173-D34E-8964-903D6F8F1D89}" type="presParOf" srcId="{C5D9D123-802F-C944-8818-F51FCCDA52AA}" destId="{7C5F7ED3-E0E4-49AE-9354-C8A1AA70B6C1}" srcOrd="7" destOrd="0" presId="urn:microsoft.com/office/officeart/2005/8/layout/hProcess9"/>
    <dgm:cxn modelId="{832360CB-B46C-0545-8CB3-FDAD85C3C301}" type="presParOf" srcId="{C5D9D123-802F-C944-8818-F51FCCDA52AA}" destId="{59D79667-27E3-4DEC-89CB-081F348CB2B0}" srcOrd="8" destOrd="0" presId="urn:microsoft.com/office/officeart/2005/8/layout/hProcess9"/>
    <dgm:cxn modelId="{A93494AC-F89B-5645-9A53-477BE8ED293A}" type="presParOf" srcId="{C5D9D123-802F-C944-8818-F51FCCDA52AA}" destId="{82F6C560-0132-4439-873A-775DC285F2BC}" srcOrd="9" destOrd="0" presId="urn:microsoft.com/office/officeart/2005/8/layout/hProcess9"/>
    <dgm:cxn modelId="{869CB085-E9BB-134E-A170-059163FB3D83}"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4C302972-8C7D-4257-8DA4-59D33870CE63}" type="presOf" srcId="{C90A0CF3-1F37-48CB-BA5D-D4EB24807C84}" destId="{E295AFC2-C036-44F8-AAB3-349010F329B2}" srcOrd="0" destOrd="0" presId="urn:microsoft.com/office/officeart/2005/8/layout/hProcess9"/>
    <dgm:cxn modelId="{67D71205-CE2A-44B1-92B2-3FF3AB104DE8}" type="presOf" srcId="{EF0D2D05-D8E4-924A-B993-D3F2C65D20FB}" destId="{2C9913E6-D53B-B34E-BB95-5342CAFCF780}" srcOrd="0" destOrd="0" presId="urn:microsoft.com/office/officeart/2005/8/layout/hProcess9"/>
    <dgm:cxn modelId="{B5D03C61-E640-41F8-834B-F5CF34746513}" type="presOf" srcId="{C5D5A1CC-4943-7743-A73E-A08FB2623A22}" destId="{CCFE9310-C1C0-2248-831D-F0EAE418A50C}"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D5D3046B-68B6-4B3E-851D-2692FE68B5F2}"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2BD7F62E-32B9-48F1-BC57-D6B27F34156F}"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C4AF6C2A-D3C8-46ED-8BA4-0C55515EBE55}" type="presOf" srcId="{78560411-A9D9-4802-A7D9-F1F80C8142CD}" destId="{FF324756-C6B4-446B-8FCB-963E1AE6FFEA}" srcOrd="0" destOrd="0" presId="urn:microsoft.com/office/officeart/2005/8/layout/hProcess9"/>
    <dgm:cxn modelId="{430174C8-DCB8-44A7-AF07-8D43F6D666A7}"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B23EDC4F-A714-4C90-A960-276AC8391F8D}" type="presParOf" srcId="{2C9913E6-D53B-B34E-BB95-5342CAFCF780}" destId="{94FE21AE-3666-3740-9068-83F808FC4C0C}" srcOrd="0" destOrd="0" presId="urn:microsoft.com/office/officeart/2005/8/layout/hProcess9"/>
    <dgm:cxn modelId="{8346FA04-975F-44CE-BD7C-9BFC434D025D}" type="presParOf" srcId="{2C9913E6-D53B-B34E-BB95-5342CAFCF780}" destId="{C5D9D123-802F-C944-8818-F51FCCDA52AA}" srcOrd="1" destOrd="0" presId="urn:microsoft.com/office/officeart/2005/8/layout/hProcess9"/>
    <dgm:cxn modelId="{83CC9EE5-5312-49BF-896E-6D7E08C16098}" type="presParOf" srcId="{C5D9D123-802F-C944-8818-F51FCCDA52AA}" destId="{46F7214C-6C7A-BA4B-9D8C-0EF6B7AAB3F5}" srcOrd="0" destOrd="0" presId="urn:microsoft.com/office/officeart/2005/8/layout/hProcess9"/>
    <dgm:cxn modelId="{FCB39EDA-790D-4664-B28B-7B38DD0EAA13}" type="presParOf" srcId="{C5D9D123-802F-C944-8818-F51FCCDA52AA}" destId="{5236E73E-9F25-A24C-A48D-17D3E4E7267E}" srcOrd="1" destOrd="0" presId="urn:microsoft.com/office/officeart/2005/8/layout/hProcess9"/>
    <dgm:cxn modelId="{FCA2E557-769B-451A-BCB6-5FE2531E8D31}" type="presParOf" srcId="{C5D9D123-802F-C944-8818-F51FCCDA52AA}" destId="{CCFE9310-C1C0-2248-831D-F0EAE418A50C}" srcOrd="2" destOrd="0" presId="urn:microsoft.com/office/officeart/2005/8/layout/hProcess9"/>
    <dgm:cxn modelId="{D1CD2503-4F16-4A25-9D85-E6C148861ED5}" type="presParOf" srcId="{C5D9D123-802F-C944-8818-F51FCCDA52AA}" destId="{8963AD29-E361-3540-ACE7-F926AE0D4618}" srcOrd="3" destOrd="0" presId="urn:microsoft.com/office/officeart/2005/8/layout/hProcess9"/>
    <dgm:cxn modelId="{FA1C71D7-E3E8-4CF6-9FAD-97DA391903A5}" type="presParOf" srcId="{C5D9D123-802F-C944-8818-F51FCCDA52AA}" destId="{E73A9CB3-524F-40A1-A0EE-C0FB45A84D8A}" srcOrd="4" destOrd="0" presId="urn:microsoft.com/office/officeart/2005/8/layout/hProcess9"/>
    <dgm:cxn modelId="{90BDC310-B946-4221-A99A-3A3521FFB805}" type="presParOf" srcId="{C5D9D123-802F-C944-8818-F51FCCDA52AA}" destId="{00144739-6EAF-4915-ACC1-3CDDF5DE3F12}" srcOrd="5" destOrd="0" presId="urn:microsoft.com/office/officeart/2005/8/layout/hProcess9"/>
    <dgm:cxn modelId="{544DCDF5-664E-4C00-A5E1-8EDFCD39F5D5}" type="presParOf" srcId="{C5D9D123-802F-C944-8818-F51FCCDA52AA}" destId="{FF324756-C6B4-446B-8FCB-963E1AE6FFEA}" srcOrd="6" destOrd="0" presId="urn:microsoft.com/office/officeart/2005/8/layout/hProcess9"/>
    <dgm:cxn modelId="{0E79A577-D293-4C2A-B147-A383B617819A}" type="presParOf" srcId="{C5D9D123-802F-C944-8818-F51FCCDA52AA}" destId="{7C5F7ED3-E0E4-49AE-9354-C8A1AA70B6C1}" srcOrd="7" destOrd="0" presId="urn:microsoft.com/office/officeart/2005/8/layout/hProcess9"/>
    <dgm:cxn modelId="{0BD4C025-4427-4059-B364-1E7A030223E8}" type="presParOf" srcId="{C5D9D123-802F-C944-8818-F51FCCDA52AA}" destId="{59D79667-27E3-4DEC-89CB-081F348CB2B0}" srcOrd="8" destOrd="0" presId="urn:microsoft.com/office/officeart/2005/8/layout/hProcess9"/>
    <dgm:cxn modelId="{B181F23E-766C-4922-9615-6C07895A93CE}" type="presParOf" srcId="{C5D9D123-802F-C944-8818-F51FCCDA52AA}" destId="{82F6C560-0132-4439-873A-775DC285F2BC}" srcOrd="9" destOrd="0" presId="urn:microsoft.com/office/officeart/2005/8/layout/hProcess9"/>
    <dgm:cxn modelId="{9D923557-66FF-419F-A355-A9F784148FAA}"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13FC9A3-3B3A-4FCD-AE3B-AB6EB85584EE}" type="presOf" srcId="{C90A0CF3-1F37-48CB-BA5D-D4EB24807C84}" destId="{E295AFC2-C036-44F8-AAB3-349010F329B2}"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BD296062-F7F1-43AC-B6EF-4AC28E66909D}" type="presOf" srcId="{78560411-A9D9-4802-A7D9-F1F80C8142CD}" destId="{FF324756-C6B4-446B-8FCB-963E1AE6FFEA}" srcOrd="0" destOrd="0" presId="urn:microsoft.com/office/officeart/2005/8/layout/hProcess9"/>
    <dgm:cxn modelId="{40E63ACE-AE7B-4D58-9DEE-49429B456D64}" type="presOf" srcId="{EF0D2D05-D8E4-924A-B993-D3F2C65D20FB}" destId="{2C9913E6-D53B-B34E-BB95-5342CAFCF780}" srcOrd="0" destOrd="0" presId="urn:microsoft.com/office/officeart/2005/8/layout/hProcess9"/>
    <dgm:cxn modelId="{C8444BAC-F2EA-4D7D-AE2D-8FBAE647C558}" type="presOf" srcId="{C5D5A1CC-4943-7743-A73E-A08FB2623A22}" destId="{CCFE9310-C1C0-2248-831D-F0EAE418A50C}"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CDC57FBE-8698-4111-B86C-3E061D1C2D69}" type="presOf" srcId="{1D642A3D-6C42-49EC-B1DD-18DCB598C058}" destId="{59D79667-27E3-4DEC-89CB-081F348CB2B0}" srcOrd="0" destOrd="0" presId="urn:microsoft.com/office/officeart/2005/8/layout/hProcess9"/>
    <dgm:cxn modelId="{8D899590-103A-48FC-AD72-8E93670AE4FF}"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76F74990-0B76-4EC2-ACD4-695404BD7F85}" type="presOf" srcId="{E0BAF347-9EEA-4446-B796-94FBF9AAD5DC}" destId="{E73A9CB3-524F-40A1-A0EE-C0FB45A84D8A}" srcOrd="0" destOrd="0" presId="urn:microsoft.com/office/officeart/2005/8/layout/hProcess9"/>
    <dgm:cxn modelId="{90BC48C0-2EEE-4D03-A93C-38C86A66F269}" type="presParOf" srcId="{2C9913E6-D53B-B34E-BB95-5342CAFCF780}" destId="{94FE21AE-3666-3740-9068-83F808FC4C0C}" srcOrd="0" destOrd="0" presId="urn:microsoft.com/office/officeart/2005/8/layout/hProcess9"/>
    <dgm:cxn modelId="{0773C003-6548-490D-8CEB-78B36D0F2368}" type="presParOf" srcId="{2C9913E6-D53B-B34E-BB95-5342CAFCF780}" destId="{C5D9D123-802F-C944-8818-F51FCCDA52AA}" srcOrd="1" destOrd="0" presId="urn:microsoft.com/office/officeart/2005/8/layout/hProcess9"/>
    <dgm:cxn modelId="{70A96B21-558F-449B-B0E8-299935636150}" type="presParOf" srcId="{C5D9D123-802F-C944-8818-F51FCCDA52AA}" destId="{46F7214C-6C7A-BA4B-9D8C-0EF6B7AAB3F5}" srcOrd="0" destOrd="0" presId="urn:microsoft.com/office/officeart/2005/8/layout/hProcess9"/>
    <dgm:cxn modelId="{092A8066-F158-431D-AC7E-0732293AF181}" type="presParOf" srcId="{C5D9D123-802F-C944-8818-F51FCCDA52AA}" destId="{5236E73E-9F25-A24C-A48D-17D3E4E7267E}" srcOrd="1" destOrd="0" presId="urn:microsoft.com/office/officeart/2005/8/layout/hProcess9"/>
    <dgm:cxn modelId="{D3C3C2A6-4F06-48CF-847A-8B6370CFDA17}" type="presParOf" srcId="{C5D9D123-802F-C944-8818-F51FCCDA52AA}" destId="{CCFE9310-C1C0-2248-831D-F0EAE418A50C}" srcOrd="2" destOrd="0" presId="urn:microsoft.com/office/officeart/2005/8/layout/hProcess9"/>
    <dgm:cxn modelId="{2AA8D9C6-2432-44D0-9C54-3D6A383B6704}" type="presParOf" srcId="{C5D9D123-802F-C944-8818-F51FCCDA52AA}" destId="{8963AD29-E361-3540-ACE7-F926AE0D4618}" srcOrd="3" destOrd="0" presId="urn:microsoft.com/office/officeart/2005/8/layout/hProcess9"/>
    <dgm:cxn modelId="{F1B2C3A9-2DA5-4089-9485-1FF61CFA23CC}" type="presParOf" srcId="{C5D9D123-802F-C944-8818-F51FCCDA52AA}" destId="{E73A9CB3-524F-40A1-A0EE-C0FB45A84D8A}" srcOrd="4" destOrd="0" presId="urn:microsoft.com/office/officeart/2005/8/layout/hProcess9"/>
    <dgm:cxn modelId="{3E0B6210-AF44-43B2-AF00-CCA81BF91C07}" type="presParOf" srcId="{C5D9D123-802F-C944-8818-F51FCCDA52AA}" destId="{00144739-6EAF-4915-ACC1-3CDDF5DE3F12}" srcOrd="5" destOrd="0" presId="urn:microsoft.com/office/officeart/2005/8/layout/hProcess9"/>
    <dgm:cxn modelId="{2B96339F-4590-4655-8868-FEC0EB45A500}" type="presParOf" srcId="{C5D9D123-802F-C944-8818-F51FCCDA52AA}" destId="{FF324756-C6B4-446B-8FCB-963E1AE6FFEA}" srcOrd="6" destOrd="0" presId="urn:microsoft.com/office/officeart/2005/8/layout/hProcess9"/>
    <dgm:cxn modelId="{BEED808B-8027-4CC1-9A62-FC705A15605B}" type="presParOf" srcId="{C5D9D123-802F-C944-8818-F51FCCDA52AA}" destId="{7C5F7ED3-E0E4-49AE-9354-C8A1AA70B6C1}" srcOrd="7" destOrd="0" presId="urn:microsoft.com/office/officeart/2005/8/layout/hProcess9"/>
    <dgm:cxn modelId="{6A853048-C440-40FB-8A64-4CEFF139F56C}" type="presParOf" srcId="{C5D9D123-802F-C944-8818-F51FCCDA52AA}" destId="{59D79667-27E3-4DEC-89CB-081F348CB2B0}" srcOrd="8" destOrd="0" presId="urn:microsoft.com/office/officeart/2005/8/layout/hProcess9"/>
    <dgm:cxn modelId="{2EA46632-2ABD-49C1-8D4C-F95F9A466AB5}" type="presParOf" srcId="{C5D9D123-802F-C944-8818-F51FCCDA52AA}" destId="{82F6C560-0132-4439-873A-775DC285F2BC}" srcOrd="9" destOrd="0" presId="urn:microsoft.com/office/officeart/2005/8/layout/hProcess9"/>
    <dgm:cxn modelId="{EE753C5C-C546-4CEF-AE07-A3E7ED316972}"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082DD794-5D02-4656-AF10-06360806018D}" type="presOf" srcId="{C5D5A1CC-4943-7743-A73E-A08FB2623A22}" destId="{CCFE9310-C1C0-2248-831D-F0EAE418A50C}" srcOrd="0" destOrd="0" presId="urn:microsoft.com/office/officeart/2005/8/layout/hProcess9"/>
    <dgm:cxn modelId="{CE574A24-F2BA-4C40-AF88-1EA0D32D4B97}" type="presOf" srcId="{78560411-A9D9-4802-A7D9-F1F80C8142CD}" destId="{FF324756-C6B4-446B-8FCB-963E1AE6FFE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DB42ACFE-5926-43E3-A462-AFDA226B8C9E}"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451749F0-08B9-45C4-86FF-59803F6D8FB5}" type="presOf" srcId="{1D642A3D-6C42-49EC-B1DD-18DCB598C058}" destId="{59D79667-27E3-4DEC-89CB-081F348CB2B0}" srcOrd="0" destOrd="0" presId="urn:microsoft.com/office/officeart/2005/8/layout/hProcess9"/>
    <dgm:cxn modelId="{DDBFC0CE-72F8-464A-A321-0BDEBE95A787}" type="presOf" srcId="{3526B49D-B202-6E4C-BDBD-72BE674265B4}" destId="{46F7214C-6C7A-BA4B-9D8C-0EF6B7AAB3F5}" srcOrd="0" destOrd="0" presId="urn:microsoft.com/office/officeart/2005/8/layout/hProcess9"/>
    <dgm:cxn modelId="{31F4E7A1-3258-4C47-AD12-09DEB2A378F4}"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191BD7D0-14A5-44D3-B280-0EC4ED9AC7C4}" type="presOf" srcId="{C90A0CF3-1F37-48CB-BA5D-D4EB24807C84}" destId="{E295AFC2-C036-44F8-AAB3-349010F329B2}"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540E6648-51BD-4C85-B763-2E50B1D89DF3}" type="presParOf" srcId="{2C9913E6-D53B-B34E-BB95-5342CAFCF780}" destId="{94FE21AE-3666-3740-9068-83F808FC4C0C}" srcOrd="0" destOrd="0" presId="urn:microsoft.com/office/officeart/2005/8/layout/hProcess9"/>
    <dgm:cxn modelId="{3C9D61C1-E4B8-4CBE-BCAF-B98A940788FA}" type="presParOf" srcId="{2C9913E6-D53B-B34E-BB95-5342CAFCF780}" destId="{C5D9D123-802F-C944-8818-F51FCCDA52AA}" srcOrd="1" destOrd="0" presId="urn:microsoft.com/office/officeart/2005/8/layout/hProcess9"/>
    <dgm:cxn modelId="{4A54BF28-222C-429C-88D5-1576B1FB85F8}" type="presParOf" srcId="{C5D9D123-802F-C944-8818-F51FCCDA52AA}" destId="{46F7214C-6C7A-BA4B-9D8C-0EF6B7AAB3F5}" srcOrd="0" destOrd="0" presId="urn:microsoft.com/office/officeart/2005/8/layout/hProcess9"/>
    <dgm:cxn modelId="{419EB765-67A8-4227-8948-26C8F3B21362}" type="presParOf" srcId="{C5D9D123-802F-C944-8818-F51FCCDA52AA}" destId="{5236E73E-9F25-A24C-A48D-17D3E4E7267E}" srcOrd="1" destOrd="0" presId="urn:microsoft.com/office/officeart/2005/8/layout/hProcess9"/>
    <dgm:cxn modelId="{C96858BC-0DA5-471A-AD1F-455D34FF5C32}" type="presParOf" srcId="{C5D9D123-802F-C944-8818-F51FCCDA52AA}" destId="{CCFE9310-C1C0-2248-831D-F0EAE418A50C}" srcOrd="2" destOrd="0" presId="urn:microsoft.com/office/officeart/2005/8/layout/hProcess9"/>
    <dgm:cxn modelId="{A2A8CAB0-9A17-48E9-9A2B-BC983838EA3A}" type="presParOf" srcId="{C5D9D123-802F-C944-8818-F51FCCDA52AA}" destId="{8963AD29-E361-3540-ACE7-F926AE0D4618}" srcOrd="3" destOrd="0" presId="urn:microsoft.com/office/officeart/2005/8/layout/hProcess9"/>
    <dgm:cxn modelId="{DE04BC5F-EECA-46F4-808D-B535E9DF44EB}" type="presParOf" srcId="{C5D9D123-802F-C944-8818-F51FCCDA52AA}" destId="{E73A9CB3-524F-40A1-A0EE-C0FB45A84D8A}" srcOrd="4" destOrd="0" presId="urn:microsoft.com/office/officeart/2005/8/layout/hProcess9"/>
    <dgm:cxn modelId="{FF46C461-EE83-4C0B-8F0D-A17A8B8D22D3}" type="presParOf" srcId="{C5D9D123-802F-C944-8818-F51FCCDA52AA}" destId="{00144739-6EAF-4915-ACC1-3CDDF5DE3F12}" srcOrd="5" destOrd="0" presId="urn:microsoft.com/office/officeart/2005/8/layout/hProcess9"/>
    <dgm:cxn modelId="{DC5B6C9C-A138-409D-A3FC-EC9F2F7A47F8}" type="presParOf" srcId="{C5D9D123-802F-C944-8818-F51FCCDA52AA}" destId="{FF324756-C6B4-446B-8FCB-963E1AE6FFEA}" srcOrd="6" destOrd="0" presId="urn:microsoft.com/office/officeart/2005/8/layout/hProcess9"/>
    <dgm:cxn modelId="{A4E0AC73-C25D-46AC-B89A-389CC0195CAF}" type="presParOf" srcId="{C5D9D123-802F-C944-8818-F51FCCDA52AA}" destId="{7C5F7ED3-E0E4-49AE-9354-C8A1AA70B6C1}" srcOrd="7" destOrd="0" presId="urn:microsoft.com/office/officeart/2005/8/layout/hProcess9"/>
    <dgm:cxn modelId="{DE62FB02-D2DD-40EB-AC73-9AD380343A63}" type="presParOf" srcId="{C5D9D123-802F-C944-8818-F51FCCDA52AA}" destId="{59D79667-27E3-4DEC-89CB-081F348CB2B0}" srcOrd="8" destOrd="0" presId="urn:microsoft.com/office/officeart/2005/8/layout/hProcess9"/>
    <dgm:cxn modelId="{5FAEF890-A4A6-49E5-897F-98C12B98579D}" type="presParOf" srcId="{C5D9D123-802F-C944-8818-F51FCCDA52AA}" destId="{82F6C560-0132-4439-873A-775DC285F2BC}" srcOrd="9" destOrd="0" presId="urn:microsoft.com/office/officeart/2005/8/layout/hProcess9"/>
    <dgm:cxn modelId="{6F282399-7BE2-4DD3-A9D1-F32256905D92}"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AF582C12-4DC6-41D5-817F-06FB1285132E}" type="presOf" srcId="{C5D5A1CC-4943-7743-A73E-A08FB2623A22}" destId="{CCFE9310-C1C0-2248-831D-F0EAE418A50C}" srcOrd="0" destOrd="0" presId="urn:microsoft.com/office/officeart/2005/8/layout/hProcess9"/>
    <dgm:cxn modelId="{49F45907-A00C-4962-B3DE-B4F57D14FE76}" type="presOf" srcId="{1D642A3D-6C42-49EC-B1DD-18DCB598C058}" destId="{59D79667-27E3-4DEC-89CB-081F348CB2B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4B61EAB3-5D8D-4F25-8640-2A7934BFD2F0}" type="presOf" srcId="{E0BAF347-9EEA-4446-B796-94FBF9AAD5DC}" destId="{E73A9CB3-524F-40A1-A0EE-C0FB45A84D8A}"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574B4C33-BE03-4B9D-8C94-AF65975E6F23}"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3AFDFDF-ED98-4E52-A3C6-B5CD396B51A9}" type="presOf" srcId="{C90A0CF3-1F37-48CB-BA5D-D4EB24807C84}" destId="{E295AFC2-C036-44F8-AAB3-349010F329B2}" srcOrd="0" destOrd="0" presId="urn:microsoft.com/office/officeart/2005/8/layout/hProcess9"/>
    <dgm:cxn modelId="{9E2884A1-3D4A-49D9-B052-AC92E9CC2738}" type="presOf" srcId="{EF0D2D05-D8E4-924A-B993-D3F2C65D20FB}" destId="{2C9913E6-D53B-B34E-BB95-5342CAFCF78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5BD45404-2F2C-4DBB-A6CF-FB9181924CB0}" type="presOf" srcId="{78560411-A9D9-4802-A7D9-F1F80C8142CD}" destId="{FF324756-C6B4-446B-8FCB-963E1AE6FFEA}" srcOrd="0" destOrd="0" presId="urn:microsoft.com/office/officeart/2005/8/layout/hProcess9"/>
    <dgm:cxn modelId="{1B90BB38-F1DE-4396-A5F2-10CF5426DB3F}" type="presParOf" srcId="{2C9913E6-D53B-B34E-BB95-5342CAFCF780}" destId="{94FE21AE-3666-3740-9068-83F808FC4C0C}" srcOrd="0" destOrd="0" presId="urn:microsoft.com/office/officeart/2005/8/layout/hProcess9"/>
    <dgm:cxn modelId="{ADDF926E-F2CE-4E3F-80D3-DD47659BF8BA}" type="presParOf" srcId="{2C9913E6-D53B-B34E-BB95-5342CAFCF780}" destId="{C5D9D123-802F-C944-8818-F51FCCDA52AA}" srcOrd="1" destOrd="0" presId="urn:microsoft.com/office/officeart/2005/8/layout/hProcess9"/>
    <dgm:cxn modelId="{9B925CF9-FDFB-478C-A477-F69084A3EB25}" type="presParOf" srcId="{C5D9D123-802F-C944-8818-F51FCCDA52AA}" destId="{46F7214C-6C7A-BA4B-9D8C-0EF6B7AAB3F5}" srcOrd="0" destOrd="0" presId="urn:microsoft.com/office/officeart/2005/8/layout/hProcess9"/>
    <dgm:cxn modelId="{619B09B0-CE23-49E0-A572-C9CD8CC03EA4}" type="presParOf" srcId="{C5D9D123-802F-C944-8818-F51FCCDA52AA}" destId="{5236E73E-9F25-A24C-A48D-17D3E4E7267E}" srcOrd="1" destOrd="0" presId="urn:microsoft.com/office/officeart/2005/8/layout/hProcess9"/>
    <dgm:cxn modelId="{1E54D2A3-E9AF-440B-9A5B-82AA369D78CD}" type="presParOf" srcId="{C5D9D123-802F-C944-8818-F51FCCDA52AA}" destId="{CCFE9310-C1C0-2248-831D-F0EAE418A50C}" srcOrd="2" destOrd="0" presId="urn:microsoft.com/office/officeart/2005/8/layout/hProcess9"/>
    <dgm:cxn modelId="{E6EB327D-C925-4339-A496-C21E408965DD}" type="presParOf" srcId="{C5D9D123-802F-C944-8818-F51FCCDA52AA}" destId="{8963AD29-E361-3540-ACE7-F926AE0D4618}" srcOrd="3" destOrd="0" presId="urn:microsoft.com/office/officeart/2005/8/layout/hProcess9"/>
    <dgm:cxn modelId="{27CC8861-EEA8-48AD-A875-6A9D5FF9B046}" type="presParOf" srcId="{C5D9D123-802F-C944-8818-F51FCCDA52AA}" destId="{E73A9CB3-524F-40A1-A0EE-C0FB45A84D8A}" srcOrd="4" destOrd="0" presId="urn:microsoft.com/office/officeart/2005/8/layout/hProcess9"/>
    <dgm:cxn modelId="{C21E59F7-5F81-46BD-BA82-BC16C513BD81}" type="presParOf" srcId="{C5D9D123-802F-C944-8818-F51FCCDA52AA}" destId="{00144739-6EAF-4915-ACC1-3CDDF5DE3F12}" srcOrd="5" destOrd="0" presId="urn:microsoft.com/office/officeart/2005/8/layout/hProcess9"/>
    <dgm:cxn modelId="{88932D81-1351-4D35-A3E8-D6D129FCD657}" type="presParOf" srcId="{C5D9D123-802F-C944-8818-F51FCCDA52AA}" destId="{FF324756-C6B4-446B-8FCB-963E1AE6FFEA}" srcOrd="6" destOrd="0" presId="urn:microsoft.com/office/officeart/2005/8/layout/hProcess9"/>
    <dgm:cxn modelId="{95F61A58-ADE0-49B5-9506-1012C8E1D01C}" type="presParOf" srcId="{C5D9D123-802F-C944-8818-F51FCCDA52AA}" destId="{7C5F7ED3-E0E4-49AE-9354-C8A1AA70B6C1}" srcOrd="7" destOrd="0" presId="urn:microsoft.com/office/officeart/2005/8/layout/hProcess9"/>
    <dgm:cxn modelId="{8A4C55A9-650F-4D01-BF77-F6982F80526B}" type="presParOf" srcId="{C5D9D123-802F-C944-8818-F51FCCDA52AA}" destId="{59D79667-27E3-4DEC-89CB-081F348CB2B0}" srcOrd="8" destOrd="0" presId="urn:microsoft.com/office/officeart/2005/8/layout/hProcess9"/>
    <dgm:cxn modelId="{4982CEB0-6421-4DED-A50C-E92CE8969EE6}" type="presParOf" srcId="{C5D9D123-802F-C944-8818-F51FCCDA52AA}" destId="{82F6C560-0132-4439-873A-775DC285F2BC}" srcOrd="9" destOrd="0" presId="urn:microsoft.com/office/officeart/2005/8/layout/hProcess9"/>
    <dgm:cxn modelId="{AC8DDAF6-9EAF-4014-8320-A1ADF742E2D9}"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0B1C314D-4ECC-46EC-942C-C73F8422472D}" type="presOf" srcId="{EF0D2D05-D8E4-924A-B993-D3F2C65D20FB}" destId="{2C9913E6-D53B-B34E-BB95-5342CAFCF780}" srcOrd="0" destOrd="0" presId="urn:microsoft.com/office/officeart/2005/8/layout/hProcess9"/>
    <dgm:cxn modelId="{F6A6F987-BB4A-4920-A56E-ED157D05F7B0}" type="presOf" srcId="{C5D5A1CC-4943-7743-A73E-A08FB2623A22}" destId="{CCFE9310-C1C0-2248-831D-F0EAE418A50C}" srcOrd="0" destOrd="0" presId="urn:microsoft.com/office/officeart/2005/8/layout/hProcess9"/>
    <dgm:cxn modelId="{65D111E7-D587-4868-967A-E6AED9C8C7B8}" type="presOf" srcId="{3526B49D-B202-6E4C-BDBD-72BE674265B4}" destId="{46F7214C-6C7A-BA4B-9D8C-0EF6B7AAB3F5}"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A13FC062-9560-4E0A-A7AA-24F3B38D3DB3}" type="presOf" srcId="{C90A0CF3-1F37-48CB-BA5D-D4EB24807C84}" destId="{E295AFC2-C036-44F8-AAB3-349010F329B2}"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7B27E059-9AA5-DA43-B438-5448FDE3DF6B}" srcId="{EF0D2D05-D8E4-924A-B993-D3F2C65D20FB}" destId="{C5D5A1CC-4943-7743-A73E-A08FB2623A22}" srcOrd="1" destOrd="0" parTransId="{7621F910-BA91-0847-B13F-52B1A10D87B9}" sibTransId="{490ED275-5A43-234A-AF41-2BCDC9982CF5}"/>
    <dgm:cxn modelId="{825A4E54-F07C-40D7-B1B9-3B70FE0F9B9D}" type="presOf" srcId="{78560411-A9D9-4802-A7D9-F1F80C8142CD}" destId="{FF324756-C6B4-446B-8FCB-963E1AE6FFEA}" srcOrd="0" destOrd="0" presId="urn:microsoft.com/office/officeart/2005/8/layout/hProcess9"/>
    <dgm:cxn modelId="{89CF8020-9675-4CCA-AC89-BAD17FFC1E23}" type="presOf" srcId="{1D642A3D-6C42-49EC-B1DD-18DCB598C058}" destId="{59D79667-27E3-4DEC-89CB-081F348CB2B0}" srcOrd="0" destOrd="0" presId="urn:microsoft.com/office/officeart/2005/8/layout/hProcess9"/>
    <dgm:cxn modelId="{87512F67-268B-49CE-891E-1C5568C9365D}" type="presOf" srcId="{E0BAF347-9EEA-4446-B796-94FBF9AAD5DC}" destId="{E73A9CB3-524F-40A1-A0EE-C0FB45A84D8A}"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E73DB8A7-F874-4317-B4C5-B67814E7D292}" type="presParOf" srcId="{2C9913E6-D53B-B34E-BB95-5342CAFCF780}" destId="{94FE21AE-3666-3740-9068-83F808FC4C0C}" srcOrd="0" destOrd="0" presId="urn:microsoft.com/office/officeart/2005/8/layout/hProcess9"/>
    <dgm:cxn modelId="{6A7A2A26-D101-4D42-8516-30201931DBD3}" type="presParOf" srcId="{2C9913E6-D53B-B34E-BB95-5342CAFCF780}" destId="{C5D9D123-802F-C944-8818-F51FCCDA52AA}" srcOrd="1" destOrd="0" presId="urn:microsoft.com/office/officeart/2005/8/layout/hProcess9"/>
    <dgm:cxn modelId="{C534B62E-3977-4FA6-8E23-22E2C0264B36}" type="presParOf" srcId="{C5D9D123-802F-C944-8818-F51FCCDA52AA}" destId="{46F7214C-6C7A-BA4B-9D8C-0EF6B7AAB3F5}" srcOrd="0" destOrd="0" presId="urn:microsoft.com/office/officeart/2005/8/layout/hProcess9"/>
    <dgm:cxn modelId="{D6B34BAB-E290-4F38-B060-6374A8E6AC03}" type="presParOf" srcId="{C5D9D123-802F-C944-8818-F51FCCDA52AA}" destId="{5236E73E-9F25-A24C-A48D-17D3E4E7267E}" srcOrd="1" destOrd="0" presId="urn:microsoft.com/office/officeart/2005/8/layout/hProcess9"/>
    <dgm:cxn modelId="{38E13C86-9AD3-4DDA-92DD-8DAD4D48E6E0}" type="presParOf" srcId="{C5D9D123-802F-C944-8818-F51FCCDA52AA}" destId="{CCFE9310-C1C0-2248-831D-F0EAE418A50C}" srcOrd="2" destOrd="0" presId="urn:microsoft.com/office/officeart/2005/8/layout/hProcess9"/>
    <dgm:cxn modelId="{58F3A73F-32A5-45C6-A17C-39C0D9B744B4}" type="presParOf" srcId="{C5D9D123-802F-C944-8818-F51FCCDA52AA}" destId="{8963AD29-E361-3540-ACE7-F926AE0D4618}" srcOrd="3" destOrd="0" presId="urn:microsoft.com/office/officeart/2005/8/layout/hProcess9"/>
    <dgm:cxn modelId="{95C9BFDA-050B-4986-B79C-E20F0B1E5D57}" type="presParOf" srcId="{C5D9D123-802F-C944-8818-F51FCCDA52AA}" destId="{E73A9CB3-524F-40A1-A0EE-C0FB45A84D8A}" srcOrd="4" destOrd="0" presId="urn:microsoft.com/office/officeart/2005/8/layout/hProcess9"/>
    <dgm:cxn modelId="{77809BAF-2FC3-4A93-B3B6-966CD009B318}" type="presParOf" srcId="{C5D9D123-802F-C944-8818-F51FCCDA52AA}" destId="{00144739-6EAF-4915-ACC1-3CDDF5DE3F12}" srcOrd="5" destOrd="0" presId="urn:microsoft.com/office/officeart/2005/8/layout/hProcess9"/>
    <dgm:cxn modelId="{8E865CEE-659B-4A4B-830C-32630DAC7EF9}" type="presParOf" srcId="{C5D9D123-802F-C944-8818-F51FCCDA52AA}" destId="{FF324756-C6B4-446B-8FCB-963E1AE6FFEA}" srcOrd="6" destOrd="0" presId="urn:microsoft.com/office/officeart/2005/8/layout/hProcess9"/>
    <dgm:cxn modelId="{8891FC77-8879-426C-A058-8ED15F448EAE}" type="presParOf" srcId="{C5D9D123-802F-C944-8818-F51FCCDA52AA}" destId="{7C5F7ED3-E0E4-49AE-9354-C8A1AA70B6C1}" srcOrd="7" destOrd="0" presId="urn:microsoft.com/office/officeart/2005/8/layout/hProcess9"/>
    <dgm:cxn modelId="{821E91F1-7304-451C-9BD6-C17D16DEE96A}" type="presParOf" srcId="{C5D9D123-802F-C944-8818-F51FCCDA52AA}" destId="{59D79667-27E3-4DEC-89CB-081F348CB2B0}" srcOrd="8" destOrd="0" presId="urn:microsoft.com/office/officeart/2005/8/layout/hProcess9"/>
    <dgm:cxn modelId="{8412D682-7CF6-44D4-B4C9-2B57382B324F}" type="presParOf" srcId="{C5D9D123-802F-C944-8818-F51FCCDA52AA}" destId="{82F6C560-0132-4439-873A-775DC285F2BC}" srcOrd="9" destOrd="0" presId="urn:microsoft.com/office/officeart/2005/8/layout/hProcess9"/>
    <dgm:cxn modelId="{183848D5-49A7-413E-BA1B-B460BF187812}"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9F39EF70-6417-48D2-88EB-08EF9D0E1F8E}" type="presOf" srcId="{3526B49D-B202-6E4C-BDBD-72BE674265B4}" destId="{46F7214C-6C7A-BA4B-9D8C-0EF6B7AAB3F5}"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CC481C28-0433-4970-BBC8-4D2CF1092091}" type="presOf" srcId="{1D642A3D-6C42-49EC-B1DD-18DCB598C058}" destId="{59D79667-27E3-4DEC-89CB-081F348CB2B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426B6EA8-D125-448B-9A1D-C764B76F5E05}" type="presOf" srcId="{C90A0CF3-1F37-48CB-BA5D-D4EB24807C84}" destId="{E295AFC2-C036-44F8-AAB3-349010F329B2}" srcOrd="0" destOrd="0" presId="urn:microsoft.com/office/officeart/2005/8/layout/hProcess9"/>
    <dgm:cxn modelId="{4528047D-48F1-4E01-9CAA-28E37B2FDC9B}" type="presOf" srcId="{78560411-A9D9-4802-A7D9-F1F80C8142CD}" destId="{FF324756-C6B4-446B-8FCB-963E1AE6FFEA}" srcOrd="0" destOrd="0" presId="urn:microsoft.com/office/officeart/2005/8/layout/hProcess9"/>
    <dgm:cxn modelId="{B4669BFB-56CF-4FB4-B259-6477867F7DFF}" type="presOf" srcId="{C5D5A1CC-4943-7743-A73E-A08FB2623A22}" destId="{CCFE9310-C1C0-2248-831D-F0EAE418A50C}"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88A840-8718-4985-A9A8-92EB45E6A293}" type="presOf" srcId="{EF0D2D05-D8E4-924A-B993-D3F2C65D20FB}" destId="{2C9913E6-D53B-B34E-BB95-5342CAFCF780}" srcOrd="0" destOrd="0" presId="urn:microsoft.com/office/officeart/2005/8/layout/hProcess9"/>
    <dgm:cxn modelId="{B14964CA-F2E6-4AF6-90E9-AAC5FCF46005}"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233054C7-0529-4B21-8AAA-82F602D736EA}" type="presParOf" srcId="{2C9913E6-D53B-B34E-BB95-5342CAFCF780}" destId="{94FE21AE-3666-3740-9068-83F808FC4C0C}" srcOrd="0" destOrd="0" presId="urn:microsoft.com/office/officeart/2005/8/layout/hProcess9"/>
    <dgm:cxn modelId="{EB65C4BC-76AA-4976-8A31-A776A9B8ED5A}" type="presParOf" srcId="{2C9913E6-D53B-B34E-BB95-5342CAFCF780}" destId="{C5D9D123-802F-C944-8818-F51FCCDA52AA}" srcOrd="1" destOrd="0" presId="urn:microsoft.com/office/officeart/2005/8/layout/hProcess9"/>
    <dgm:cxn modelId="{B3A01B99-3472-4C9B-BD79-05A21DE0F0B5}" type="presParOf" srcId="{C5D9D123-802F-C944-8818-F51FCCDA52AA}" destId="{46F7214C-6C7A-BA4B-9D8C-0EF6B7AAB3F5}" srcOrd="0" destOrd="0" presId="urn:microsoft.com/office/officeart/2005/8/layout/hProcess9"/>
    <dgm:cxn modelId="{EB8F51E9-56D9-4961-91AB-ECE6C167597F}" type="presParOf" srcId="{C5D9D123-802F-C944-8818-F51FCCDA52AA}" destId="{5236E73E-9F25-A24C-A48D-17D3E4E7267E}" srcOrd="1" destOrd="0" presId="urn:microsoft.com/office/officeart/2005/8/layout/hProcess9"/>
    <dgm:cxn modelId="{9172F2BB-4D7A-4924-8360-423C3C3F40ED}" type="presParOf" srcId="{C5D9D123-802F-C944-8818-F51FCCDA52AA}" destId="{CCFE9310-C1C0-2248-831D-F0EAE418A50C}" srcOrd="2" destOrd="0" presId="urn:microsoft.com/office/officeart/2005/8/layout/hProcess9"/>
    <dgm:cxn modelId="{B73C892F-C547-42D4-8775-B9C2EA438DC1}" type="presParOf" srcId="{C5D9D123-802F-C944-8818-F51FCCDA52AA}" destId="{8963AD29-E361-3540-ACE7-F926AE0D4618}" srcOrd="3" destOrd="0" presId="urn:microsoft.com/office/officeart/2005/8/layout/hProcess9"/>
    <dgm:cxn modelId="{9A92BEB0-7F4D-4540-8ABC-05FB9543185C}" type="presParOf" srcId="{C5D9D123-802F-C944-8818-F51FCCDA52AA}" destId="{E73A9CB3-524F-40A1-A0EE-C0FB45A84D8A}" srcOrd="4" destOrd="0" presId="urn:microsoft.com/office/officeart/2005/8/layout/hProcess9"/>
    <dgm:cxn modelId="{6B197F44-5D77-4843-9B7A-9906FB563661}" type="presParOf" srcId="{C5D9D123-802F-C944-8818-F51FCCDA52AA}" destId="{00144739-6EAF-4915-ACC1-3CDDF5DE3F12}" srcOrd="5" destOrd="0" presId="urn:microsoft.com/office/officeart/2005/8/layout/hProcess9"/>
    <dgm:cxn modelId="{9A0E9203-3239-4885-A8A6-2395B731F9C3}" type="presParOf" srcId="{C5D9D123-802F-C944-8818-F51FCCDA52AA}" destId="{FF324756-C6B4-446B-8FCB-963E1AE6FFEA}" srcOrd="6" destOrd="0" presId="urn:microsoft.com/office/officeart/2005/8/layout/hProcess9"/>
    <dgm:cxn modelId="{EC2D2751-1A52-4F9D-8204-543B0844A2DE}" type="presParOf" srcId="{C5D9D123-802F-C944-8818-F51FCCDA52AA}" destId="{7C5F7ED3-E0E4-49AE-9354-C8A1AA70B6C1}" srcOrd="7" destOrd="0" presId="urn:microsoft.com/office/officeart/2005/8/layout/hProcess9"/>
    <dgm:cxn modelId="{ECB4046B-9402-4DC4-B1C7-EAF258147AA7}" type="presParOf" srcId="{C5D9D123-802F-C944-8818-F51FCCDA52AA}" destId="{59D79667-27E3-4DEC-89CB-081F348CB2B0}" srcOrd="8" destOrd="0" presId="urn:microsoft.com/office/officeart/2005/8/layout/hProcess9"/>
    <dgm:cxn modelId="{8A6E2076-FDFE-4033-8D2C-D4B2DF72B87D}" type="presParOf" srcId="{C5D9D123-802F-C944-8818-F51FCCDA52AA}" destId="{82F6C560-0132-4439-873A-775DC285F2BC}" srcOrd="9" destOrd="0" presId="urn:microsoft.com/office/officeart/2005/8/layout/hProcess9"/>
    <dgm:cxn modelId="{E433109C-CEF6-46CD-ACCF-A98DB805455A}"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E9179531-A82E-411A-9A0E-08CB609435C4}" type="presOf" srcId="{3526B49D-B202-6E4C-BDBD-72BE674265B4}" destId="{46F7214C-6C7A-BA4B-9D8C-0EF6B7AAB3F5}" srcOrd="0" destOrd="0" presId="urn:microsoft.com/office/officeart/2005/8/layout/hProcess9"/>
    <dgm:cxn modelId="{98E2DC70-E629-4D8B-956D-D369C64B2A54}" type="presOf" srcId="{78560411-A9D9-4802-A7D9-F1F80C8142CD}" destId="{FF324756-C6B4-446B-8FCB-963E1AE6FFEA}" srcOrd="0" destOrd="0" presId="urn:microsoft.com/office/officeart/2005/8/layout/hProcess9"/>
    <dgm:cxn modelId="{A6F2A50D-90D9-4029-AF35-279DDCA74E84}" type="presOf" srcId="{EF0D2D05-D8E4-924A-B993-D3F2C65D20FB}" destId="{2C9913E6-D53B-B34E-BB95-5342CAFCF780}"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1F4B0208-A291-468F-A2A8-1C13AA7F8023}" type="presOf" srcId="{C90A0CF3-1F37-48CB-BA5D-D4EB24807C84}" destId="{E295AFC2-C036-44F8-AAB3-349010F329B2}"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67E0CF70-1FC9-4494-ADE6-9FE562977B59}" type="presOf" srcId="{C5D5A1CC-4943-7743-A73E-A08FB2623A22}" destId="{CCFE9310-C1C0-2248-831D-F0EAE418A50C}"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B6E5173C-1E83-45BA-91CC-DFFA12DF6316}" type="presOf" srcId="{1D642A3D-6C42-49EC-B1DD-18DCB598C058}" destId="{59D79667-27E3-4DEC-89CB-081F348CB2B0}" srcOrd="0" destOrd="0" presId="urn:microsoft.com/office/officeart/2005/8/layout/hProcess9"/>
    <dgm:cxn modelId="{E090DCEA-37B7-45CD-B55A-2ED53F0C69EE}" type="presOf" srcId="{E0BAF347-9EEA-4446-B796-94FBF9AAD5DC}" destId="{E73A9CB3-524F-40A1-A0EE-C0FB45A84D8A}"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A5992408-F306-498F-9A62-D972F1AE520F}" type="presParOf" srcId="{2C9913E6-D53B-B34E-BB95-5342CAFCF780}" destId="{94FE21AE-3666-3740-9068-83F808FC4C0C}" srcOrd="0" destOrd="0" presId="urn:microsoft.com/office/officeart/2005/8/layout/hProcess9"/>
    <dgm:cxn modelId="{83A22548-F325-41E2-90D6-FA515162D549}" type="presParOf" srcId="{2C9913E6-D53B-B34E-BB95-5342CAFCF780}" destId="{C5D9D123-802F-C944-8818-F51FCCDA52AA}" srcOrd="1" destOrd="0" presId="urn:microsoft.com/office/officeart/2005/8/layout/hProcess9"/>
    <dgm:cxn modelId="{7B6559BC-1B63-482C-93F7-0A2476AD3793}" type="presParOf" srcId="{C5D9D123-802F-C944-8818-F51FCCDA52AA}" destId="{46F7214C-6C7A-BA4B-9D8C-0EF6B7AAB3F5}" srcOrd="0" destOrd="0" presId="urn:microsoft.com/office/officeart/2005/8/layout/hProcess9"/>
    <dgm:cxn modelId="{5861786D-EC94-401C-998A-C9F5FEF1D737}" type="presParOf" srcId="{C5D9D123-802F-C944-8818-F51FCCDA52AA}" destId="{5236E73E-9F25-A24C-A48D-17D3E4E7267E}" srcOrd="1" destOrd="0" presId="urn:microsoft.com/office/officeart/2005/8/layout/hProcess9"/>
    <dgm:cxn modelId="{D89A3393-1F97-41B8-8268-5910A76F4F3B}" type="presParOf" srcId="{C5D9D123-802F-C944-8818-F51FCCDA52AA}" destId="{CCFE9310-C1C0-2248-831D-F0EAE418A50C}" srcOrd="2" destOrd="0" presId="urn:microsoft.com/office/officeart/2005/8/layout/hProcess9"/>
    <dgm:cxn modelId="{2059DA44-D410-4C98-9C5B-D2B979A5158C}" type="presParOf" srcId="{C5D9D123-802F-C944-8818-F51FCCDA52AA}" destId="{8963AD29-E361-3540-ACE7-F926AE0D4618}" srcOrd="3" destOrd="0" presId="urn:microsoft.com/office/officeart/2005/8/layout/hProcess9"/>
    <dgm:cxn modelId="{8889C156-C27D-4AC2-B126-A0D2714AABE1}" type="presParOf" srcId="{C5D9D123-802F-C944-8818-F51FCCDA52AA}" destId="{E73A9CB3-524F-40A1-A0EE-C0FB45A84D8A}" srcOrd="4" destOrd="0" presId="urn:microsoft.com/office/officeart/2005/8/layout/hProcess9"/>
    <dgm:cxn modelId="{0FD28A95-C82B-4158-93E7-CA0C98F46B92}" type="presParOf" srcId="{C5D9D123-802F-C944-8818-F51FCCDA52AA}" destId="{00144739-6EAF-4915-ACC1-3CDDF5DE3F12}" srcOrd="5" destOrd="0" presId="urn:microsoft.com/office/officeart/2005/8/layout/hProcess9"/>
    <dgm:cxn modelId="{81B45793-F3DA-431A-A193-0BF56D3246C3}" type="presParOf" srcId="{C5D9D123-802F-C944-8818-F51FCCDA52AA}" destId="{FF324756-C6B4-446B-8FCB-963E1AE6FFEA}" srcOrd="6" destOrd="0" presId="urn:microsoft.com/office/officeart/2005/8/layout/hProcess9"/>
    <dgm:cxn modelId="{B51AC813-443B-429D-B57B-1A50769990F1}" type="presParOf" srcId="{C5D9D123-802F-C944-8818-F51FCCDA52AA}" destId="{7C5F7ED3-E0E4-49AE-9354-C8A1AA70B6C1}" srcOrd="7" destOrd="0" presId="urn:microsoft.com/office/officeart/2005/8/layout/hProcess9"/>
    <dgm:cxn modelId="{9DDA74DB-AF53-47CE-92E2-722D26135EEF}" type="presParOf" srcId="{C5D9D123-802F-C944-8818-F51FCCDA52AA}" destId="{59D79667-27E3-4DEC-89CB-081F348CB2B0}" srcOrd="8" destOrd="0" presId="urn:microsoft.com/office/officeart/2005/8/layout/hProcess9"/>
    <dgm:cxn modelId="{5BDE8C5F-72F6-4D4F-8188-14402DFAB43E}" type="presParOf" srcId="{C5D9D123-802F-C944-8818-F51FCCDA52AA}" destId="{82F6C560-0132-4439-873A-775DC285F2BC}" srcOrd="9" destOrd="0" presId="urn:microsoft.com/office/officeart/2005/8/layout/hProcess9"/>
    <dgm:cxn modelId="{75E58A0D-C55D-4465-945D-688C72A5D21B}"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9BE45BA6-AFE1-BD4F-AB8E-3ED39CB3A26A}" type="presOf" srcId="{1D642A3D-6C42-49EC-B1DD-18DCB598C058}" destId="{59D79667-27E3-4DEC-89CB-081F348CB2B0}" srcOrd="0" destOrd="0" presId="urn:microsoft.com/office/officeart/2005/8/layout/hProcess9"/>
    <dgm:cxn modelId="{3051DAEE-0AF7-E342-87AD-B8F20453C0DB}" type="presOf" srcId="{C90A0CF3-1F37-48CB-BA5D-D4EB24807C84}" destId="{E295AFC2-C036-44F8-AAB3-349010F329B2}"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E4D64A60-2589-C445-BCA4-484060DF13DE}" type="presOf" srcId="{E0BAF347-9EEA-4446-B796-94FBF9AAD5DC}" destId="{E73A9CB3-524F-40A1-A0EE-C0FB45A84D8A}" srcOrd="0" destOrd="0" presId="urn:microsoft.com/office/officeart/2005/8/layout/hProcess9"/>
    <dgm:cxn modelId="{8DE2586F-E106-4893-B340-BD3FFDAD3628}" srcId="{EF0D2D05-D8E4-924A-B993-D3F2C65D20FB}" destId="{C90A0CF3-1F37-48CB-BA5D-D4EB24807C84}" srcOrd="5" destOrd="0" parTransId="{51B54A17-75F3-46FC-B4E0-CB69F88549B4}" sibTransId="{3981BCFC-042B-4605-92A9-89AF69CA378C}"/>
    <dgm:cxn modelId="{7B27E059-9AA5-DA43-B438-5448FDE3DF6B}" srcId="{EF0D2D05-D8E4-924A-B993-D3F2C65D20FB}" destId="{C5D5A1CC-4943-7743-A73E-A08FB2623A22}" srcOrd="1" destOrd="0" parTransId="{7621F910-BA91-0847-B13F-52B1A10D87B9}" sibTransId="{490ED275-5A43-234A-AF41-2BCDC9982CF5}"/>
    <dgm:cxn modelId="{6DCB3BC6-EEC0-EA44-8F08-CA80F0816885}" type="presOf" srcId="{C5D5A1CC-4943-7743-A73E-A08FB2623A22}" destId="{CCFE9310-C1C0-2248-831D-F0EAE418A50C}" srcOrd="0" destOrd="0" presId="urn:microsoft.com/office/officeart/2005/8/layout/hProcess9"/>
    <dgm:cxn modelId="{44B50394-525F-304D-88B8-75088EA69AA8}" type="presOf" srcId="{EF0D2D05-D8E4-924A-B993-D3F2C65D20FB}" destId="{2C9913E6-D53B-B34E-BB95-5342CAFCF780}"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029FD6BB-15B1-D94F-9A25-B0796414D242}" type="presOf" srcId="{78560411-A9D9-4802-A7D9-F1F80C8142CD}" destId="{FF324756-C6B4-446B-8FCB-963E1AE6FFEA}" srcOrd="0" destOrd="0" presId="urn:microsoft.com/office/officeart/2005/8/layout/hProcess9"/>
    <dgm:cxn modelId="{40B91164-3409-0B4C-A387-BF8D9EFFE8A0}" type="presOf" srcId="{3526B49D-B202-6E4C-BDBD-72BE674265B4}" destId="{46F7214C-6C7A-BA4B-9D8C-0EF6B7AAB3F5}"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47DEA5A1-D91E-6941-9399-617E59C41B8D}" type="presParOf" srcId="{2C9913E6-D53B-B34E-BB95-5342CAFCF780}" destId="{94FE21AE-3666-3740-9068-83F808FC4C0C}" srcOrd="0" destOrd="0" presId="urn:microsoft.com/office/officeart/2005/8/layout/hProcess9"/>
    <dgm:cxn modelId="{E84732A8-437A-3740-A217-31851EA6D3CA}" type="presParOf" srcId="{2C9913E6-D53B-B34E-BB95-5342CAFCF780}" destId="{C5D9D123-802F-C944-8818-F51FCCDA52AA}" srcOrd="1" destOrd="0" presId="urn:microsoft.com/office/officeart/2005/8/layout/hProcess9"/>
    <dgm:cxn modelId="{715242CE-96B7-714E-9621-AE7BC3BDAAFF}" type="presParOf" srcId="{C5D9D123-802F-C944-8818-F51FCCDA52AA}" destId="{46F7214C-6C7A-BA4B-9D8C-0EF6B7AAB3F5}" srcOrd="0" destOrd="0" presId="urn:microsoft.com/office/officeart/2005/8/layout/hProcess9"/>
    <dgm:cxn modelId="{5E57D18A-C13A-6444-838C-380E40735617}" type="presParOf" srcId="{C5D9D123-802F-C944-8818-F51FCCDA52AA}" destId="{5236E73E-9F25-A24C-A48D-17D3E4E7267E}" srcOrd="1" destOrd="0" presId="urn:microsoft.com/office/officeart/2005/8/layout/hProcess9"/>
    <dgm:cxn modelId="{F4EC439D-CDDB-C34B-B3F3-2726B273B384}" type="presParOf" srcId="{C5D9D123-802F-C944-8818-F51FCCDA52AA}" destId="{CCFE9310-C1C0-2248-831D-F0EAE418A50C}" srcOrd="2" destOrd="0" presId="urn:microsoft.com/office/officeart/2005/8/layout/hProcess9"/>
    <dgm:cxn modelId="{15883728-7EFA-594B-9991-0757C643EAFB}" type="presParOf" srcId="{C5D9D123-802F-C944-8818-F51FCCDA52AA}" destId="{8963AD29-E361-3540-ACE7-F926AE0D4618}" srcOrd="3" destOrd="0" presId="urn:microsoft.com/office/officeart/2005/8/layout/hProcess9"/>
    <dgm:cxn modelId="{022D668A-D5B0-344B-87C3-6058F08B735F}" type="presParOf" srcId="{C5D9D123-802F-C944-8818-F51FCCDA52AA}" destId="{E73A9CB3-524F-40A1-A0EE-C0FB45A84D8A}" srcOrd="4" destOrd="0" presId="urn:microsoft.com/office/officeart/2005/8/layout/hProcess9"/>
    <dgm:cxn modelId="{74E6523A-7E3A-5E4B-B30A-99691C1E8330}" type="presParOf" srcId="{C5D9D123-802F-C944-8818-F51FCCDA52AA}" destId="{00144739-6EAF-4915-ACC1-3CDDF5DE3F12}" srcOrd="5" destOrd="0" presId="urn:microsoft.com/office/officeart/2005/8/layout/hProcess9"/>
    <dgm:cxn modelId="{978F8126-9BED-CF4F-A96C-4E737D5E3DBE}" type="presParOf" srcId="{C5D9D123-802F-C944-8818-F51FCCDA52AA}" destId="{FF324756-C6B4-446B-8FCB-963E1AE6FFEA}" srcOrd="6" destOrd="0" presId="urn:microsoft.com/office/officeart/2005/8/layout/hProcess9"/>
    <dgm:cxn modelId="{AFADD844-DF8A-7C45-9867-D55A24FAC1E5}" type="presParOf" srcId="{C5D9D123-802F-C944-8818-F51FCCDA52AA}" destId="{7C5F7ED3-E0E4-49AE-9354-C8A1AA70B6C1}" srcOrd="7" destOrd="0" presId="urn:microsoft.com/office/officeart/2005/8/layout/hProcess9"/>
    <dgm:cxn modelId="{31DF8E22-B0F3-374E-BFB6-5C067EB8009A}" type="presParOf" srcId="{C5D9D123-802F-C944-8818-F51FCCDA52AA}" destId="{59D79667-27E3-4DEC-89CB-081F348CB2B0}" srcOrd="8" destOrd="0" presId="urn:microsoft.com/office/officeart/2005/8/layout/hProcess9"/>
    <dgm:cxn modelId="{6F4748E9-0C8D-FC4D-99A2-D6DAEE5FA106}" type="presParOf" srcId="{C5D9D123-802F-C944-8818-F51FCCDA52AA}" destId="{82F6C560-0132-4439-873A-775DC285F2BC}" srcOrd="9" destOrd="0" presId="urn:microsoft.com/office/officeart/2005/8/layout/hProcess9"/>
    <dgm:cxn modelId="{B70202FD-F857-5E41-80BA-7091F52D12DC}"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0D2D05-D8E4-924A-B993-D3F2C65D20FB}" type="doc">
      <dgm:prSet loTypeId="urn:microsoft.com/office/officeart/2005/8/layout/hProcess9" loCatId="" qsTypeId="urn:microsoft.com/office/officeart/2005/8/quickstyle/simple4" qsCatId="simple" csTypeId="urn:microsoft.com/office/officeart/2005/8/colors/accent1_2" csCatId="accent1" phldr="1"/>
      <dgm:spPr/>
    </dgm:pt>
    <dgm:pt modelId="{3526B49D-B202-6E4C-BDBD-72BE674265B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b="0" dirty="0" smtClean="0">
              <a:latin typeface="ＭＳ Ｐゴシック" panose="020B0600070205080204" pitchFamily="50" charset="-128"/>
              <a:ea typeface="ＭＳ Ｐゴシック" panose="020B0600070205080204" pitchFamily="50" charset="-128"/>
            </a:rPr>
            <a:t>背景</a:t>
          </a:r>
          <a:endParaRPr kumimoji="1" lang="ja-JP" altLang="en-US" sz="2000" b="0" dirty="0">
            <a:latin typeface="ＭＳ Ｐゴシック" panose="020B0600070205080204" pitchFamily="50" charset="-128"/>
            <a:ea typeface="ＭＳ Ｐゴシック" panose="020B0600070205080204" pitchFamily="50" charset="-128"/>
          </a:endParaRPr>
        </a:p>
      </dgm:t>
    </dgm:pt>
    <dgm:pt modelId="{CB16C7D1-2564-B143-920C-04E62EB4A120}" type="parTrans" cxnId="{C848926E-EE09-724E-88E1-7884061C92F9}">
      <dgm:prSet/>
      <dgm:spPr/>
      <dgm:t>
        <a:bodyPr/>
        <a:lstStyle/>
        <a:p>
          <a:endParaRPr kumimoji="1" lang="ja-JP" altLang="en-US"/>
        </a:p>
      </dgm:t>
    </dgm:pt>
    <dgm:pt modelId="{D7FEF507-ECEB-8F4B-A65A-BF40067DDDC0}" type="sibTrans" cxnId="{C848926E-EE09-724E-88E1-7884061C92F9}">
      <dgm:prSet/>
      <dgm:spPr/>
      <dgm:t>
        <a:bodyPr/>
        <a:lstStyle/>
        <a:p>
          <a:endParaRPr kumimoji="1" lang="ja-JP" altLang="en-US"/>
        </a:p>
      </dgm:t>
    </dgm:pt>
    <dgm:pt modelId="{C5D5A1CC-4943-7743-A73E-A08FB2623A22}">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問題提起</a:t>
          </a:r>
          <a:endParaRPr kumimoji="1" lang="ja-JP" altLang="en-US" sz="1600" dirty="0">
            <a:latin typeface="ＭＳ Ｐゴシック" panose="020B0600070205080204" pitchFamily="50" charset="-128"/>
            <a:ea typeface="ＭＳ Ｐゴシック" panose="020B0600070205080204" pitchFamily="50" charset="-128"/>
          </a:endParaRPr>
        </a:p>
      </dgm:t>
    </dgm:pt>
    <dgm:pt modelId="{7621F910-BA91-0847-B13F-52B1A10D87B9}" type="parTrans" cxnId="{7B27E059-9AA5-DA43-B438-5448FDE3DF6B}">
      <dgm:prSet/>
      <dgm:spPr/>
      <dgm:t>
        <a:bodyPr/>
        <a:lstStyle/>
        <a:p>
          <a:endParaRPr kumimoji="1" lang="ja-JP" altLang="en-US"/>
        </a:p>
      </dgm:t>
    </dgm:pt>
    <dgm:pt modelId="{490ED275-5A43-234A-AF41-2BCDC9982CF5}" type="sibTrans" cxnId="{7B27E059-9AA5-DA43-B438-5448FDE3DF6B}">
      <dgm:prSet/>
      <dgm:spPr/>
      <dgm:t>
        <a:bodyPr/>
        <a:lstStyle/>
        <a:p>
          <a:endParaRPr kumimoji="1" lang="ja-JP" altLang="en-US"/>
        </a:p>
      </dgm:t>
    </dgm:pt>
    <dgm:pt modelId="{E0BAF347-9EEA-4446-B796-94FBF9AAD5DC}">
      <dgm:prSet phldrT="[テキスト]" custT="1">
        <dgm:style>
          <a:lnRef idx="3">
            <a:schemeClr val="lt1"/>
          </a:lnRef>
          <a:fillRef idx="1">
            <a:schemeClr val="accent4"/>
          </a:fillRef>
          <a:effectRef idx="1">
            <a:schemeClr val="accent4"/>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実態調査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9A96E5E7-3451-4261-9604-0F93253DE117}" type="parTrans" cxnId="{06E370A8-FB64-46C3-8291-570975A51DCA}">
      <dgm:prSet/>
      <dgm:spPr/>
      <dgm:t>
        <a:bodyPr/>
        <a:lstStyle/>
        <a:p>
          <a:endParaRPr kumimoji="1" lang="ja-JP" altLang="en-US"/>
        </a:p>
      </dgm:t>
    </dgm:pt>
    <dgm:pt modelId="{55C392B9-8051-46D2-88A2-15DD43FD7C27}" type="sibTrans" cxnId="{06E370A8-FB64-46C3-8291-570975A51DCA}">
      <dgm:prSet/>
      <dgm:spPr/>
      <dgm:t>
        <a:bodyPr/>
        <a:lstStyle/>
        <a:p>
          <a:endParaRPr kumimoji="1" lang="ja-JP" altLang="en-US"/>
        </a:p>
      </dgm:t>
    </dgm:pt>
    <dgm:pt modelId="{78560411-A9D9-4802-A7D9-F1F80C8142CD}">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2000" dirty="0" smtClean="0">
              <a:latin typeface="ＭＳ Ｐゴシック" panose="020B0600070205080204" pitchFamily="50" charset="-128"/>
              <a:ea typeface="ＭＳ Ｐゴシック" panose="020B0600070205080204" pitchFamily="50" charset="-128"/>
            </a:rPr>
            <a:t>目標</a:t>
          </a:r>
          <a:endParaRPr kumimoji="1" lang="ja-JP" altLang="en-US" sz="2000" dirty="0">
            <a:latin typeface="ＭＳ Ｐゴシック" panose="020B0600070205080204" pitchFamily="50" charset="-128"/>
            <a:ea typeface="ＭＳ Ｐゴシック" panose="020B0600070205080204" pitchFamily="50" charset="-128"/>
          </a:endParaRPr>
        </a:p>
      </dgm:t>
    </dgm:pt>
    <dgm:pt modelId="{280FA03B-82B1-4425-B529-FEF09450CEDE}" type="parTrans" cxnId="{921B171C-17A1-4F97-B0CD-0828CF705379}">
      <dgm:prSet/>
      <dgm:spPr/>
      <dgm:t>
        <a:bodyPr/>
        <a:lstStyle/>
        <a:p>
          <a:endParaRPr kumimoji="1" lang="ja-JP" altLang="en-US"/>
        </a:p>
      </dgm:t>
    </dgm:pt>
    <dgm:pt modelId="{0DD24BC1-87F2-4D02-9083-0DC81BB49D57}" type="sibTrans" cxnId="{921B171C-17A1-4F97-B0CD-0828CF705379}">
      <dgm:prSet/>
      <dgm:spPr/>
      <dgm:t>
        <a:bodyPr/>
        <a:lstStyle/>
        <a:p>
          <a:endParaRPr kumimoji="1" lang="ja-JP" altLang="en-US"/>
        </a:p>
      </dgm:t>
    </dgm:pt>
    <dgm:pt modelId="{C90A0CF3-1F37-48CB-BA5D-D4EB24807C84}">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dirty="0">
            <a:latin typeface="ＭＳ Ｐゴシック" panose="020B0600070205080204" pitchFamily="50" charset="-128"/>
            <a:ea typeface="ＭＳ Ｐゴシック" panose="020B0600070205080204" pitchFamily="50" charset="-128"/>
          </a:endParaRPr>
        </a:p>
      </dgm:t>
    </dgm:pt>
    <dgm:pt modelId="{51B54A17-75F3-46FC-B4E0-CB69F88549B4}" type="parTrans" cxnId="{8DE2586F-E106-4893-B340-BD3FFDAD3628}">
      <dgm:prSet/>
      <dgm:spPr/>
      <dgm:t>
        <a:bodyPr/>
        <a:lstStyle/>
        <a:p>
          <a:endParaRPr kumimoji="1" lang="ja-JP" altLang="en-US"/>
        </a:p>
      </dgm:t>
    </dgm:pt>
    <dgm:pt modelId="{3981BCFC-042B-4605-92A9-89AF69CA378C}" type="sibTrans" cxnId="{8DE2586F-E106-4893-B340-BD3FFDAD3628}">
      <dgm:prSet/>
      <dgm:spPr/>
      <dgm:t>
        <a:bodyPr/>
        <a:lstStyle/>
        <a:p>
          <a:endParaRPr kumimoji="1" lang="ja-JP" altLang="en-US"/>
        </a:p>
      </dgm:t>
    </dgm:pt>
    <dgm:pt modelId="{1D642A3D-6C42-49EC-B1DD-18DCB598C058}">
      <dgm:prSet phldrT="[テキスト]" custT="1">
        <dgm:style>
          <a:lnRef idx="3">
            <a:schemeClr val="lt1"/>
          </a:lnRef>
          <a:fillRef idx="1">
            <a:schemeClr val="accent3"/>
          </a:fillRef>
          <a:effectRef idx="1">
            <a:schemeClr val="accent3"/>
          </a:effectRef>
          <a:fontRef idx="minor">
            <a:schemeClr val="lt1"/>
          </a:fontRef>
        </dgm:style>
      </dgm:prSet>
      <dgm:spPr/>
      <dgm:t>
        <a:bodyPr vert="eaVert"/>
        <a:lstStyle/>
        <a:p>
          <a:r>
            <a:rPr kumimoji="1" lang="ja-JP" altLang="en-US" sz="1600" dirty="0" smtClean="0">
              <a:latin typeface="ＭＳ Ｐゴシック" panose="020B0600070205080204" pitchFamily="50" charset="-128"/>
              <a:ea typeface="ＭＳ Ｐゴシック" panose="020B0600070205080204" pitchFamily="50" charset="-128"/>
            </a:rPr>
            <a:t>現地調査</a:t>
          </a:r>
          <a:endParaRPr kumimoji="1" lang="ja-JP" altLang="en-US" sz="1600" dirty="0">
            <a:latin typeface="ＭＳ Ｐゴシック" panose="020B0600070205080204" pitchFamily="50" charset="-128"/>
            <a:ea typeface="ＭＳ Ｐゴシック" panose="020B0600070205080204" pitchFamily="50" charset="-128"/>
          </a:endParaRPr>
        </a:p>
      </dgm:t>
    </dgm:pt>
    <dgm:pt modelId="{8AF7669B-A634-4374-9192-7EDF5CF7D7FF}" type="parTrans" cxnId="{D230B932-E0FD-4CC0-BA8E-7E1C60759882}">
      <dgm:prSet/>
      <dgm:spPr/>
      <dgm:t>
        <a:bodyPr/>
        <a:lstStyle/>
        <a:p>
          <a:endParaRPr kumimoji="1" lang="ja-JP" altLang="en-US"/>
        </a:p>
      </dgm:t>
    </dgm:pt>
    <dgm:pt modelId="{5C1468E9-1014-4CF6-A2B4-38163AA0D4BA}" type="sibTrans" cxnId="{D230B932-E0FD-4CC0-BA8E-7E1C60759882}">
      <dgm:prSet/>
      <dgm:spPr/>
      <dgm:t>
        <a:bodyPr/>
        <a:lstStyle/>
        <a:p>
          <a:endParaRPr kumimoji="1" lang="ja-JP" altLang="en-US"/>
        </a:p>
      </dgm:t>
    </dgm:pt>
    <dgm:pt modelId="{2C9913E6-D53B-B34E-BB95-5342CAFCF780}" type="pres">
      <dgm:prSet presAssocID="{EF0D2D05-D8E4-924A-B993-D3F2C65D20FB}" presName="CompostProcess" presStyleCnt="0">
        <dgm:presLayoutVars>
          <dgm:dir/>
          <dgm:resizeHandles val="exact"/>
        </dgm:presLayoutVars>
      </dgm:prSet>
      <dgm:spPr/>
    </dgm:pt>
    <dgm:pt modelId="{94FE21AE-3666-3740-9068-83F808FC4C0C}" type="pres">
      <dgm:prSet presAssocID="{EF0D2D05-D8E4-924A-B993-D3F2C65D20FB}" presName="arrow" presStyleLbl="bgShp" presStyleIdx="0" presStyleCnt="1" custScaleX="117647">
        <dgm:style>
          <a:lnRef idx="0">
            <a:schemeClr val="accent3"/>
          </a:lnRef>
          <a:fillRef idx="3">
            <a:schemeClr val="accent3"/>
          </a:fillRef>
          <a:effectRef idx="3">
            <a:schemeClr val="accent3"/>
          </a:effectRef>
          <a:fontRef idx="minor">
            <a:schemeClr val="lt1"/>
          </a:fontRef>
        </dgm:style>
      </dgm:prSet>
      <dgm:spPr>
        <a:noFill/>
        <a:ln w="38100">
          <a:noFill/>
        </a:ln>
      </dgm:spPr>
      <dgm:t>
        <a:bodyPr/>
        <a:lstStyle/>
        <a:p>
          <a:endParaRPr kumimoji="1" lang="ja-JP" altLang="en-US"/>
        </a:p>
      </dgm:t>
    </dgm:pt>
    <dgm:pt modelId="{C5D9D123-802F-C944-8818-F51FCCDA52AA}" type="pres">
      <dgm:prSet presAssocID="{EF0D2D05-D8E4-924A-B993-D3F2C65D20FB}" presName="linearProcess" presStyleCnt="0"/>
      <dgm:spPr/>
    </dgm:pt>
    <dgm:pt modelId="{46F7214C-6C7A-BA4B-9D8C-0EF6B7AAB3F5}" type="pres">
      <dgm:prSet presAssocID="{3526B49D-B202-6E4C-BDBD-72BE674265B4}" presName="textNode" presStyleLbl="node1" presStyleIdx="0" presStyleCnt="6" custLinFactX="67099" custLinFactNeighborX="100000">
        <dgm:presLayoutVars>
          <dgm:bulletEnabled val="1"/>
        </dgm:presLayoutVars>
      </dgm:prSet>
      <dgm:spPr/>
      <dgm:t>
        <a:bodyPr/>
        <a:lstStyle/>
        <a:p>
          <a:endParaRPr kumimoji="1" lang="ja-JP" altLang="en-US"/>
        </a:p>
      </dgm:t>
    </dgm:pt>
    <dgm:pt modelId="{5236E73E-9F25-A24C-A48D-17D3E4E7267E}" type="pres">
      <dgm:prSet presAssocID="{D7FEF507-ECEB-8F4B-A65A-BF40067DDDC0}" presName="sibTrans" presStyleCnt="0"/>
      <dgm:spPr/>
    </dgm:pt>
    <dgm:pt modelId="{CCFE9310-C1C0-2248-831D-F0EAE418A50C}" type="pres">
      <dgm:prSet presAssocID="{C5D5A1CC-4943-7743-A73E-A08FB2623A22}" presName="textNode" presStyleLbl="node1" presStyleIdx="1" presStyleCnt="6" custLinFactX="49913" custLinFactNeighborX="100000">
        <dgm:presLayoutVars>
          <dgm:bulletEnabled val="1"/>
        </dgm:presLayoutVars>
      </dgm:prSet>
      <dgm:spPr/>
      <dgm:t>
        <a:bodyPr/>
        <a:lstStyle/>
        <a:p>
          <a:endParaRPr kumimoji="1" lang="ja-JP" altLang="en-US"/>
        </a:p>
      </dgm:t>
    </dgm:pt>
    <dgm:pt modelId="{8963AD29-E361-3540-ACE7-F926AE0D4618}" type="pres">
      <dgm:prSet presAssocID="{490ED275-5A43-234A-AF41-2BCDC9982CF5}" presName="sibTrans" presStyleCnt="0"/>
      <dgm:spPr/>
    </dgm:pt>
    <dgm:pt modelId="{E73A9CB3-524F-40A1-A0EE-C0FB45A84D8A}" type="pres">
      <dgm:prSet presAssocID="{E0BAF347-9EEA-4446-B796-94FBF9AAD5DC}" presName="textNode" presStyleLbl="node1" presStyleIdx="2" presStyleCnt="6" custLinFactX="33269" custLinFactNeighborX="100000">
        <dgm:presLayoutVars>
          <dgm:bulletEnabled val="1"/>
        </dgm:presLayoutVars>
      </dgm:prSet>
      <dgm:spPr/>
      <dgm:t>
        <a:bodyPr/>
        <a:lstStyle/>
        <a:p>
          <a:endParaRPr kumimoji="1" lang="ja-JP" altLang="en-US"/>
        </a:p>
      </dgm:t>
    </dgm:pt>
    <dgm:pt modelId="{00144739-6EAF-4915-ACC1-3CDDF5DE3F12}" type="pres">
      <dgm:prSet presAssocID="{55C392B9-8051-46D2-88A2-15DD43FD7C27}" presName="sibTrans" presStyleCnt="0"/>
      <dgm:spPr/>
    </dgm:pt>
    <dgm:pt modelId="{FF324756-C6B4-446B-8FCB-963E1AE6FFEA}" type="pres">
      <dgm:prSet presAssocID="{78560411-A9D9-4802-A7D9-F1F80C8142CD}" presName="textNode" presStyleLbl="node1" presStyleIdx="3" presStyleCnt="6" custLinFactX="16625" custLinFactNeighborX="100000">
        <dgm:presLayoutVars>
          <dgm:bulletEnabled val="1"/>
        </dgm:presLayoutVars>
      </dgm:prSet>
      <dgm:spPr/>
      <dgm:t>
        <a:bodyPr/>
        <a:lstStyle/>
        <a:p>
          <a:endParaRPr kumimoji="1" lang="ja-JP" altLang="en-US"/>
        </a:p>
      </dgm:t>
    </dgm:pt>
    <dgm:pt modelId="{7C5F7ED3-E0E4-49AE-9354-C8A1AA70B6C1}" type="pres">
      <dgm:prSet presAssocID="{0DD24BC1-87F2-4D02-9083-0DC81BB49D57}" presName="sibTrans" presStyleCnt="0"/>
      <dgm:spPr/>
    </dgm:pt>
    <dgm:pt modelId="{59D79667-27E3-4DEC-89CB-081F348CB2B0}" type="pres">
      <dgm:prSet presAssocID="{1D642A3D-6C42-49EC-B1DD-18DCB598C058}" presName="textNode" presStyleLbl="node1" presStyleIdx="4" presStyleCnt="6" custLinFactNeighborX="99882">
        <dgm:presLayoutVars>
          <dgm:bulletEnabled val="1"/>
        </dgm:presLayoutVars>
      </dgm:prSet>
      <dgm:spPr/>
      <dgm:t>
        <a:bodyPr/>
        <a:lstStyle/>
        <a:p>
          <a:endParaRPr kumimoji="1" lang="ja-JP" altLang="en-US"/>
        </a:p>
      </dgm:t>
    </dgm:pt>
    <dgm:pt modelId="{82F6C560-0132-4439-873A-775DC285F2BC}" type="pres">
      <dgm:prSet presAssocID="{5C1468E9-1014-4CF6-A2B4-38163AA0D4BA}" presName="sibTrans" presStyleCnt="0"/>
      <dgm:spPr/>
    </dgm:pt>
    <dgm:pt modelId="{E295AFC2-C036-44F8-AAB3-349010F329B2}" type="pres">
      <dgm:prSet presAssocID="{C90A0CF3-1F37-48CB-BA5D-D4EB24807C84}" presName="textNode" presStyleLbl="node1" presStyleIdx="5" presStyleCnt="6">
        <dgm:presLayoutVars>
          <dgm:bulletEnabled val="1"/>
        </dgm:presLayoutVars>
      </dgm:prSet>
      <dgm:spPr/>
      <dgm:t>
        <a:bodyPr/>
        <a:lstStyle/>
        <a:p>
          <a:endParaRPr kumimoji="1" lang="ja-JP" altLang="en-US"/>
        </a:p>
      </dgm:t>
    </dgm:pt>
  </dgm:ptLst>
  <dgm:cxnLst>
    <dgm:cxn modelId="{7A1886CF-A05C-4682-8F4A-0282E5A47BA4}" type="presOf" srcId="{E0BAF347-9EEA-4446-B796-94FBF9AAD5DC}" destId="{E73A9CB3-524F-40A1-A0EE-C0FB45A84D8A}" srcOrd="0" destOrd="0" presId="urn:microsoft.com/office/officeart/2005/8/layout/hProcess9"/>
    <dgm:cxn modelId="{C848926E-EE09-724E-88E1-7884061C92F9}" srcId="{EF0D2D05-D8E4-924A-B993-D3F2C65D20FB}" destId="{3526B49D-B202-6E4C-BDBD-72BE674265B4}" srcOrd="0" destOrd="0" parTransId="{CB16C7D1-2564-B143-920C-04E62EB4A120}" sibTransId="{D7FEF507-ECEB-8F4B-A65A-BF40067DDDC0}"/>
    <dgm:cxn modelId="{8DE2586F-E106-4893-B340-BD3FFDAD3628}" srcId="{EF0D2D05-D8E4-924A-B993-D3F2C65D20FB}" destId="{C90A0CF3-1F37-48CB-BA5D-D4EB24807C84}" srcOrd="5" destOrd="0" parTransId="{51B54A17-75F3-46FC-B4E0-CB69F88549B4}" sibTransId="{3981BCFC-042B-4605-92A9-89AF69CA378C}"/>
    <dgm:cxn modelId="{BCA7997C-2C19-4341-83B2-C8B5FB968A23}" type="presOf" srcId="{C5D5A1CC-4943-7743-A73E-A08FB2623A22}" destId="{CCFE9310-C1C0-2248-831D-F0EAE418A50C}" srcOrd="0" destOrd="0" presId="urn:microsoft.com/office/officeart/2005/8/layout/hProcess9"/>
    <dgm:cxn modelId="{FEE6774D-8BAA-9843-8AFB-7945427BB67A}" type="presOf" srcId="{EF0D2D05-D8E4-924A-B993-D3F2C65D20FB}" destId="{2C9913E6-D53B-B34E-BB95-5342CAFCF780}" srcOrd="0" destOrd="0" presId="urn:microsoft.com/office/officeart/2005/8/layout/hProcess9"/>
    <dgm:cxn modelId="{7B27E059-9AA5-DA43-B438-5448FDE3DF6B}" srcId="{EF0D2D05-D8E4-924A-B993-D3F2C65D20FB}" destId="{C5D5A1CC-4943-7743-A73E-A08FB2623A22}" srcOrd="1" destOrd="0" parTransId="{7621F910-BA91-0847-B13F-52B1A10D87B9}" sibTransId="{490ED275-5A43-234A-AF41-2BCDC9982CF5}"/>
    <dgm:cxn modelId="{FAF7A5CC-3C1E-4C6F-A49B-FC4C150B5E11}" type="presOf" srcId="{78560411-A9D9-4802-A7D9-F1F80C8142CD}" destId="{FF324756-C6B4-446B-8FCB-963E1AE6FFEA}" srcOrd="0" destOrd="0" presId="urn:microsoft.com/office/officeart/2005/8/layout/hProcess9"/>
    <dgm:cxn modelId="{EF26AF9C-4485-411B-A3A0-2B6F11743EF9}" type="presOf" srcId="{C90A0CF3-1F37-48CB-BA5D-D4EB24807C84}" destId="{E295AFC2-C036-44F8-AAB3-349010F329B2}" srcOrd="0" destOrd="0" presId="urn:microsoft.com/office/officeart/2005/8/layout/hProcess9"/>
    <dgm:cxn modelId="{9A7F9188-CC8A-4D82-9D4A-E25A546A0C36}" type="presOf" srcId="{3526B49D-B202-6E4C-BDBD-72BE674265B4}" destId="{46F7214C-6C7A-BA4B-9D8C-0EF6B7AAB3F5}" srcOrd="0" destOrd="0" presId="urn:microsoft.com/office/officeart/2005/8/layout/hProcess9"/>
    <dgm:cxn modelId="{06E370A8-FB64-46C3-8291-570975A51DCA}" srcId="{EF0D2D05-D8E4-924A-B993-D3F2C65D20FB}" destId="{E0BAF347-9EEA-4446-B796-94FBF9AAD5DC}" srcOrd="2" destOrd="0" parTransId="{9A96E5E7-3451-4261-9604-0F93253DE117}" sibTransId="{55C392B9-8051-46D2-88A2-15DD43FD7C27}"/>
    <dgm:cxn modelId="{3ECFAD5B-D8F3-4B50-A214-FA22A37C473B}" type="presOf" srcId="{1D642A3D-6C42-49EC-B1DD-18DCB598C058}" destId="{59D79667-27E3-4DEC-89CB-081F348CB2B0}" srcOrd="0" destOrd="0" presId="urn:microsoft.com/office/officeart/2005/8/layout/hProcess9"/>
    <dgm:cxn modelId="{921B171C-17A1-4F97-B0CD-0828CF705379}" srcId="{EF0D2D05-D8E4-924A-B993-D3F2C65D20FB}" destId="{78560411-A9D9-4802-A7D9-F1F80C8142CD}" srcOrd="3" destOrd="0" parTransId="{280FA03B-82B1-4425-B529-FEF09450CEDE}" sibTransId="{0DD24BC1-87F2-4D02-9083-0DC81BB49D57}"/>
    <dgm:cxn modelId="{D230B932-E0FD-4CC0-BA8E-7E1C60759882}" srcId="{EF0D2D05-D8E4-924A-B993-D3F2C65D20FB}" destId="{1D642A3D-6C42-49EC-B1DD-18DCB598C058}" srcOrd="4" destOrd="0" parTransId="{8AF7669B-A634-4374-9192-7EDF5CF7D7FF}" sibTransId="{5C1468E9-1014-4CF6-A2B4-38163AA0D4BA}"/>
    <dgm:cxn modelId="{0A900857-3716-418D-9162-2F58FB434821}" type="presParOf" srcId="{2C9913E6-D53B-B34E-BB95-5342CAFCF780}" destId="{94FE21AE-3666-3740-9068-83F808FC4C0C}" srcOrd="0" destOrd="0" presId="urn:microsoft.com/office/officeart/2005/8/layout/hProcess9"/>
    <dgm:cxn modelId="{27A03476-F1B1-4F46-85FE-9463FEC5C7F8}" type="presParOf" srcId="{2C9913E6-D53B-B34E-BB95-5342CAFCF780}" destId="{C5D9D123-802F-C944-8818-F51FCCDA52AA}" srcOrd="1" destOrd="0" presId="urn:microsoft.com/office/officeart/2005/8/layout/hProcess9"/>
    <dgm:cxn modelId="{69DCA414-3636-45E8-BEDB-1A18E3356FA3}" type="presParOf" srcId="{C5D9D123-802F-C944-8818-F51FCCDA52AA}" destId="{46F7214C-6C7A-BA4B-9D8C-0EF6B7AAB3F5}" srcOrd="0" destOrd="0" presId="urn:microsoft.com/office/officeart/2005/8/layout/hProcess9"/>
    <dgm:cxn modelId="{6D5AA9EF-D4F5-4080-884D-981CD78CAED7}" type="presParOf" srcId="{C5D9D123-802F-C944-8818-F51FCCDA52AA}" destId="{5236E73E-9F25-A24C-A48D-17D3E4E7267E}" srcOrd="1" destOrd="0" presId="urn:microsoft.com/office/officeart/2005/8/layout/hProcess9"/>
    <dgm:cxn modelId="{EC446D9E-38EB-47FC-833C-689C69A21C29}" type="presParOf" srcId="{C5D9D123-802F-C944-8818-F51FCCDA52AA}" destId="{CCFE9310-C1C0-2248-831D-F0EAE418A50C}" srcOrd="2" destOrd="0" presId="urn:microsoft.com/office/officeart/2005/8/layout/hProcess9"/>
    <dgm:cxn modelId="{C267879C-900F-49DD-A8A0-AF003CF3D545}" type="presParOf" srcId="{C5D9D123-802F-C944-8818-F51FCCDA52AA}" destId="{8963AD29-E361-3540-ACE7-F926AE0D4618}" srcOrd="3" destOrd="0" presId="urn:microsoft.com/office/officeart/2005/8/layout/hProcess9"/>
    <dgm:cxn modelId="{56474536-7EC1-444D-AA63-E6EC2F13AA0B}" type="presParOf" srcId="{C5D9D123-802F-C944-8818-F51FCCDA52AA}" destId="{E73A9CB3-524F-40A1-A0EE-C0FB45A84D8A}" srcOrd="4" destOrd="0" presId="urn:microsoft.com/office/officeart/2005/8/layout/hProcess9"/>
    <dgm:cxn modelId="{7BB9818E-D41B-4A0B-8F34-C3791F7F241E}" type="presParOf" srcId="{C5D9D123-802F-C944-8818-F51FCCDA52AA}" destId="{00144739-6EAF-4915-ACC1-3CDDF5DE3F12}" srcOrd="5" destOrd="0" presId="urn:microsoft.com/office/officeart/2005/8/layout/hProcess9"/>
    <dgm:cxn modelId="{C89DCD4B-B8C7-4C83-BBA5-4A5E5631989E}" type="presParOf" srcId="{C5D9D123-802F-C944-8818-F51FCCDA52AA}" destId="{FF324756-C6B4-446B-8FCB-963E1AE6FFEA}" srcOrd="6" destOrd="0" presId="urn:microsoft.com/office/officeart/2005/8/layout/hProcess9"/>
    <dgm:cxn modelId="{32FAA6FF-8F32-45F3-A102-BCDBC17CCD04}" type="presParOf" srcId="{C5D9D123-802F-C944-8818-F51FCCDA52AA}" destId="{7C5F7ED3-E0E4-49AE-9354-C8A1AA70B6C1}" srcOrd="7" destOrd="0" presId="urn:microsoft.com/office/officeart/2005/8/layout/hProcess9"/>
    <dgm:cxn modelId="{89A581DE-FE59-40DA-8E63-B288D245085B}" type="presParOf" srcId="{C5D9D123-802F-C944-8818-F51FCCDA52AA}" destId="{59D79667-27E3-4DEC-89CB-081F348CB2B0}" srcOrd="8" destOrd="0" presId="urn:microsoft.com/office/officeart/2005/8/layout/hProcess9"/>
    <dgm:cxn modelId="{A96B9503-2E8E-4095-8A36-F167BBD2AF64}" type="presParOf" srcId="{C5D9D123-802F-C944-8818-F51FCCDA52AA}" destId="{82F6C560-0132-4439-873A-775DC285F2BC}" srcOrd="9" destOrd="0" presId="urn:microsoft.com/office/officeart/2005/8/layout/hProcess9"/>
    <dgm:cxn modelId="{B705809E-9E1A-4C18-ACAB-BC38886A8998}" type="presParOf" srcId="{C5D9D123-802F-C944-8818-F51FCCDA52AA}" destId="{E295AFC2-C036-44F8-AAB3-349010F329B2}" srcOrd="10"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7857063" cy="4946073"/>
        </a:xfrm>
        <a:prstGeom prst="rightArrow">
          <a:avLst/>
        </a:prstGeom>
        <a:blipFill rotWithShape="1">
          <a:blip xmlns:r="http://schemas.openxmlformats.org/officeDocument/2006/relationships" r:embed="rId1">
            <a:duotone>
              <a:schemeClr val="accent3">
                <a:shade val="30000"/>
                <a:satMod val="150000"/>
              </a:schemeClr>
              <a:schemeClr val="accent3">
                <a:alpha val="10000"/>
                <a:satMod val="120000"/>
              </a:schemeClr>
            </a:duotone>
          </a:blip>
          <a:stretch/>
        </a:blip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2158" y="1483821"/>
          <a:ext cx="1256440" cy="1978429"/>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137160" tIns="137160" rIns="137160" bIns="137160" numCol="1" spcCol="1270" anchor="ctr" anchorCtr="0">
          <a:noAutofit/>
        </a:bodyPr>
        <a:lstStyle/>
        <a:p>
          <a:pPr lvl="0" algn="ctr" defTabSz="1600200">
            <a:lnSpc>
              <a:spcPct val="90000"/>
            </a:lnSpc>
            <a:spcBef>
              <a:spcPct val="0"/>
            </a:spcBef>
            <a:spcAft>
              <a:spcPct val="35000"/>
            </a:spcAft>
          </a:pPr>
          <a:r>
            <a:rPr kumimoji="1" lang="ja-JP" altLang="en-US" sz="3600" kern="1200" dirty="0" smtClean="0">
              <a:latin typeface="ＭＳ Ｐゴシック" panose="020B0600070205080204" pitchFamily="50" charset="-128"/>
              <a:ea typeface="ＭＳ Ｐゴシック" panose="020B0600070205080204" pitchFamily="50" charset="-128"/>
            </a:rPr>
            <a:t>背景</a:t>
          </a:r>
          <a:endParaRPr kumimoji="1" lang="ja-JP" altLang="en-US" sz="3600" kern="1200" dirty="0">
            <a:latin typeface="ＭＳ Ｐゴシック" panose="020B0600070205080204" pitchFamily="50" charset="-128"/>
            <a:ea typeface="ＭＳ Ｐゴシック" panose="020B0600070205080204" pitchFamily="50" charset="-128"/>
          </a:endParaRPr>
        </a:p>
      </dsp:txBody>
      <dsp:txXfrm>
        <a:off x="63492" y="1545155"/>
        <a:ext cx="1133772" cy="1855761"/>
      </dsp:txXfrm>
    </dsp:sp>
    <dsp:sp modelId="{CCFE9310-C1C0-2248-831D-F0EAE418A50C}">
      <dsp:nvSpPr>
        <dsp:cNvPr id="0" name=""/>
        <dsp:cNvSpPr/>
      </dsp:nvSpPr>
      <dsp:spPr>
        <a:xfrm>
          <a:off x="1321420" y="1483821"/>
          <a:ext cx="1256440" cy="1978429"/>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118110" tIns="118110" rIns="118110" bIns="118110" numCol="1" spcCol="1270" anchor="ctr" anchorCtr="0">
          <a:noAutofit/>
        </a:bodyPr>
        <a:lstStyle/>
        <a:p>
          <a:pPr lvl="0" algn="ctr" defTabSz="1377950">
            <a:lnSpc>
              <a:spcPct val="90000"/>
            </a:lnSpc>
            <a:spcBef>
              <a:spcPct val="0"/>
            </a:spcBef>
            <a:spcAft>
              <a:spcPct val="35000"/>
            </a:spcAft>
          </a:pPr>
          <a:r>
            <a:rPr kumimoji="1" lang="ja-JP" altLang="en-US" sz="3100" kern="1200" dirty="0" smtClean="0">
              <a:latin typeface="ＭＳ Ｐゴシック" panose="020B0600070205080204" pitchFamily="50" charset="-128"/>
              <a:ea typeface="ＭＳ Ｐゴシック" panose="020B0600070205080204" pitchFamily="50" charset="-128"/>
            </a:rPr>
            <a:t>問題提起</a:t>
          </a:r>
          <a:endParaRPr kumimoji="1" lang="ja-JP" altLang="en-US" sz="3100" kern="1200" dirty="0">
            <a:latin typeface="ＭＳ Ｐゴシック" panose="020B0600070205080204" pitchFamily="50" charset="-128"/>
            <a:ea typeface="ＭＳ Ｐゴシック" panose="020B0600070205080204" pitchFamily="50" charset="-128"/>
          </a:endParaRPr>
        </a:p>
      </dsp:txBody>
      <dsp:txXfrm>
        <a:off x="1382754" y="1545155"/>
        <a:ext cx="1133772" cy="1855761"/>
      </dsp:txXfrm>
    </dsp:sp>
    <dsp:sp modelId="{E73A9CB3-524F-40A1-A0EE-C0FB45A84D8A}">
      <dsp:nvSpPr>
        <dsp:cNvPr id="0" name=""/>
        <dsp:cNvSpPr/>
      </dsp:nvSpPr>
      <dsp:spPr>
        <a:xfrm>
          <a:off x="2640682" y="1483821"/>
          <a:ext cx="1256440" cy="1978429"/>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118110" tIns="118110" rIns="118110" bIns="118110" numCol="1" spcCol="1270" anchor="ctr" anchorCtr="0">
          <a:noAutofit/>
        </a:bodyPr>
        <a:lstStyle/>
        <a:p>
          <a:pPr lvl="0" algn="ctr" defTabSz="1377950">
            <a:lnSpc>
              <a:spcPct val="90000"/>
            </a:lnSpc>
            <a:spcBef>
              <a:spcPct val="0"/>
            </a:spcBef>
            <a:spcAft>
              <a:spcPct val="35000"/>
            </a:spcAft>
          </a:pPr>
          <a:r>
            <a:rPr kumimoji="1" lang="ja-JP" altLang="en-US" sz="3100" kern="1200" dirty="0" smtClean="0">
              <a:latin typeface="ＭＳ Ｐゴシック" panose="020B0600070205080204" pitchFamily="50" charset="-128"/>
              <a:ea typeface="ＭＳ Ｐゴシック" panose="020B0600070205080204" pitchFamily="50" charset="-128"/>
            </a:rPr>
            <a:t>実態調査</a:t>
          </a:r>
          <a:endParaRPr kumimoji="1" lang="ja-JP" altLang="en-US" sz="3100" kern="1200" dirty="0">
            <a:latin typeface="ＭＳ Ｐゴシック" panose="020B0600070205080204" pitchFamily="50" charset="-128"/>
            <a:ea typeface="ＭＳ Ｐゴシック" panose="020B0600070205080204" pitchFamily="50" charset="-128"/>
          </a:endParaRPr>
        </a:p>
      </dsp:txBody>
      <dsp:txXfrm>
        <a:off x="2702016" y="1545155"/>
        <a:ext cx="1133772" cy="1855761"/>
      </dsp:txXfrm>
    </dsp:sp>
    <dsp:sp modelId="{FF324756-C6B4-446B-8FCB-963E1AE6FFEA}">
      <dsp:nvSpPr>
        <dsp:cNvPr id="0" name=""/>
        <dsp:cNvSpPr/>
      </dsp:nvSpPr>
      <dsp:spPr>
        <a:xfrm>
          <a:off x="3959944" y="1483821"/>
          <a:ext cx="1256440" cy="1978429"/>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118110" tIns="118110" rIns="118110" bIns="118110" numCol="1" spcCol="1270" anchor="ctr" anchorCtr="0">
          <a:noAutofit/>
        </a:bodyPr>
        <a:lstStyle/>
        <a:p>
          <a:pPr lvl="0" algn="ctr" defTabSz="1377950">
            <a:lnSpc>
              <a:spcPct val="90000"/>
            </a:lnSpc>
            <a:spcBef>
              <a:spcPct val="0"/>
            </a:spcBef>
            <a:spcAft>
              <a:spcPct val="35000"/>
            </a:spcAft>
          </a:pPr>
          <a:r>
            <a:rPr kumimoji="1" lang="ja-JP" altLang="en-US" sz="3100" kern="1200" dirty="0" smtClean="0">
              <a:latin typeface="ＭＳ Ｐゴシック" panose="020B0600070205080204" pitchFamily="50" charset="-128"/>
              <a:ea typeface="ＭＳ Ｐゴシック" panose="020B0600070205080204" pitchFamily="50" charset="-128"/>
            </a:rPr>
            <a:t>目標</a:t>
          </a:r>
          <a:endParaRPr kumimoji="1" lang="ja-JP" altLang="en-US" sz="3100" kern="1200" dirty="0">
            <a:latin typeface="ＭＳ Ｐゴシック" panose="020B0600070205080204" pitchFamily="50" charset="-128"/>
            <a:ea typeface="ＭＳ Ｐゴシック" panose="020B0600070205080204" pitchFamily="50" charset="-128"/>
          </a:endParaRPr>
        </a:p>
      </dsp:txBody>
      <dsp:txXfrm>
        <a:off x="4021278" y="1545155"/>
        <a:ext cx="1133772" cy="1855761"/>
      </dsp:txXfrm>
    </dsp:sp>
    <dsp:sp modelId="{59D79667-27E3-4DEC-89CB-081F348CB2B0}">
      <dsp:nvSpPr>
        <dsp:cNvPr id="0" name=""/>
        <dsp:cNvSpPr/>
      </dsp:nvSpPr>
      <dsp:spPr>
        <a:xfrm>
          <a:off x="5279206" y="1483821"/>
          <a:ext cx="1256440" cy="1978429"/>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118110" tIns="118110" rIns="118110" bIns="118110" numCol="1" spcCol="1270" anchor="ctr" anchorCtr="0">
          <a:noAutofit/>
        </a:bodyPr>
        <a:lstStyle/>
        <a:p>
          <a:pPr lvl="0" algn="ctr" defTabSz="1377950">
            <a:lnSpc>
              <a:spcPct val="90000"/>
            </a:lnSpc>
            <a:spcBef>
              <a:spcPct val="0"/>
            </a:spcBef>
            <a:spcAft>
              <a:spcPct val="35000"/>
            </a:spcAft>
          </a:pPr>
          <a:r>
            <a:rPr kumimoji="1" lang="ja-JP" altLang="en-US" sz="3100" kern="1200" dirty="0" smtClean="0">
              <a:latin typeface="ＭＳ Ｐゴシック" panose="020B0600070205080204" pitchFamily="50" charset="-128"/>
              <a:ea typeface="ＭＳ Ｐゴシック" panose="020B0600070205080204" pitchFamily="50" charset="-128"/>
            </a:rPr>
            <a:t>現地調査</a:t>
          </a:r>
          <a:endParaRPr kumimoji="1" lang="ja-JP" altLang="en-US" sz="3100" kern="1200" dirty="0">
            <a:latin typeface="ＭＳ Ｐゴシック" panose="020B0600070205080204" pitchFamily="50" charset="-128"/>
            <a:ea typeface="ＭＳ Ｐゴシック" panose="020B0600070205080204" pitchFamily="50" charset="-128"/>
          </a:endParaRPr>
        </a:p>
      </dsp:txBody>
      <dsp:txXfrm>
        <a:off x="5340540" y="1545155"/>
        <a:ext cx="1133772" cy="1855761"/>
      </dsp:txXfrm>
    </dsp:sp>
    <dsp:sp modelId="{E295AFC2-C036-44F8-AAB3-349010F329B2}">
      <dsp:nvSpPr>
        <dsp:cNvPr id="0" name=""/>
        <dsp:cNvSpPr/>
      </dsp:nvSpPr>
      <dsp:spPr>
        <a:xfrm>
          <a:off x="6598468" y="1483821"/>
          <a:ext cx="1256440" cy="1978429"/>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118110" tIns="118110" rIns="118110" bIns="118110" numCol="1" spcCol="1270" anchor="ctr" anchorCtr="0">
          <a:noAutofit/>
        </a:bodyPr>
        <a:lstStyle/>
        <a:p>
          <a:pPr lvl="0" algn="ctr" defTabSz="1377950">
            <a:lnSpc>
              <a:spcPct val="90000"/>
            </a:lnSpc>
            <a:spcBef>
              <a:spcPct val="0"/>
            </a:spcBef>
            <a:spcAft>
              <a:spcPct val="35000"/>
            </a:spcAft>
          </a:pPr>
          <a:r>
            <a:rPr kumimoji="1" lang="ja-JP" altLang="en-US" sz="31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3100" kern="1200" dirty="0">
            <a:latin typeface="ＭＳ Ｐゴシック" panose="020B0600070205080204" pitchFamily="50" charset="-128"/>
            <a:ea typeface="ＭＳ Ｐゴシック" panose="020B0600070205080204" pitchFamily="50" charset="-128"/>
          </a:endParaRPr>
        </a:p>
      </dsp:txBody>
      <dsp:txXfrm>
        <a:off x="6659802" y="1545155"/>
        <a:ext cx="1133772" cy="185576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E21AE-3666-3740-9068-83F808FC4C0C}">
      <dsp:nvSpPr>
        <dsp:cNvPr id="0" name=""/>
        <dsp:cNvSpPr/>
      </dsp:nvSpPr>
      <dsp:spPr>
        <a:xfrm>
          <a:off x="1" y="0"/>
          <a:ext cx="4094785" cy="2636366"/>
        </a:xfrm>
        <a:prstGeom prst="rightArrow">
          <a:avLst/>
        </a:prstGeom>
        <a:noFill/>
        <a:ln w="38100">
          <a:noFill/>
        </a:ln>
        <a:effectLst>
          <a:outerShdw blurRad="38100" dist="25400" dir="5400000" rotWithShape="0">
            <a:srgbClr val="000000">
              <a:alpha val="75000"/>
            </a:srgbClr>
          </a:outerShdw>
          <a:softEdge rad="25400"/>
        </a:effectLst>
      </dsp:spPr>
      <dsp:style>
        <a:lnRef idx="0">
          <a:schemeClr val="accent3"/>
        </a:lnRef>
        <a:fillRef idx="3">
          <a:schemeClr val="accent3"/>
        </a:fillRef>
        <a:effectRef idx="3">
          <a:schemeClr val="accent3"/>
        </a:effectRef>
        <a:fontRef idx="minor">
          <a:schemeClr val="lt1"/>
        </a:fontRef>
      </dsp:style>
    </dsp:sp>
    <dsp:sp modelId="{46F7214C-6C7A-BA4B-9D8C-0EF6B7AAB3F5}">
      <dsp:nvSpPr>
        <dsp:cNvPr id="0" name=""/>
        <dsp:cNvSpPr/>
      </dsp:nvSpPr>
      <dsp:spPr>
        <a:xfrm>
          <a:off x="501992"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b="0" kern="1200" dirty="0" smtClean="0">
              <a:latin typeface="ＭＳ Ｐゴシック" panose="020B0600070205080204" pitchFamily="50" charset="-128"/>
              <a:ea typeface="ＭＳ Ｐゴシック" panose="020B0600070205080204" pitchFamily="50" charset="-128"/>
            </a:rPr>
            <a:t>背景</a:t>
          </a:r>
          <a:endParaRPr kumimoji="1" lang="ja-JP" altLang="en-US" sz="2000" b="0" kern="1200" dirty="0">
            <a:latin typeface="ＭＳ Ｐゴシック" panose="020B0600070205080204" pitchFamily="50" charset="-128"/>
            <a:ea typeface="ＭＳ Ｐゴシック" panose="020B0600070205080204" pitchFamily="50" charset="-128"/>
          </a:endParaRPr>
        </a:p>
      </dsp:txBody>
      <dsp:txXfrm>
        <a:off x="531244" y="820161"/>
        <a:ext cx="540718" cy="996042"/>
      </dsp:txXfrm>
    </dsp:sp>
    <dsp:sp modelId="{CCFE9310-C1C0-2248-831D-F0EAE418A50C}">
      <dsp:nvSpPr>
        <dsp:cNvPr id="0" name=""/>
        <dsp:cNvSpPr/>
      </dsp:nvSpPr>
      <dsp:spPr>
        <a:xfrm>
          <a:off x="1098103"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問題提起</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127355" y="820161"/>
        <a:ext cx="540718" cy="996042"/>
      </dsp:txXfrm>
    </dsp:sp>
    <dsp:sp modelId="{E73A9CB3-524F-40A1-A0EE-C0FB45A84D8A}">
      <dsp:nvSpPr>
        <dsp:cNvPr id="0" name=""/>
        <dsp:cNvSpPr/>
      </dsp:nvSpPr>
      <dsp:spPr>
        <a:xfrm>
          <a:off x="1697461" y="790909"/>
          <a:ext cx="599222" cy="1054546"/>
        </a:xfrm>
        <a:prstGeom prst="roundRect">
          <a:avLst/>
        </a:prstGeom>
        <a:solidFill>
          <a:schemeClr val="accent4"/>
        </a:solidFill>
        <a:ln w="38100" cap="flat" cmpd="sng" algn="ctr">
          <a:solidFill>
            <a:schemeClr val="lt1"/>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実態調査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1726713" y="820161"/>
        <a:ext cx="540718" cy="996042"/>
      </dsp:txXfrm>
    </dsp:sp>
    <dsp:sp modelId="{FF324756-C6B4-446B-8FCB-963E1AE6FFEA}">
      <dsp:nvSpPr>
        <dsp:cNvPr id="0" name=""/>
        <dsp:cNvSpPr/>
      </dsp:nvSpPr>
      <dsp:spPr>
        <a:xfrm>
          <a:off x="2296820"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76200" tIns="76200" rIns="76200" bIns="76200" numCol="1" spcCol="1270" anchor="ctr" anchorCtr="0">
          <a:noAutofit/>
        </a:bodyPr>
        <a:lstStyle/>
        <a:p>
          <a:pPr lvl="0" algn="ctr" defTabSz="889000">
            <a:lnSpc>
              <a:spcPct val="90000"/>
            </a:lnSpc>
            <a:spcBef>
              <a:spcPct val="0"/>
            </a:spcBef>
            <a:spcAft>
              <a:spcPct val="35000"/>
            </a:spcAft>
          </a:pPr>
          <a:r>
            <a:rPr kumimoji="1" lang="ja-JP" altLang="en-US" sz="2000" kern="1200" dirty="0" smtClean="0">
              <a:latin typeface="ＭＳ Ｐゴシック" panose="020B0600070205080204" pitchFamily="50" charset="-128"/>
              <a:ea typeface="ＭＳ Ｐゴシック" panose="020B0600070205080204" pitchFamily="50" charset="-128"/>
            </a:rPr>
            <a:t>目標</a:t>
          </a:r>
          <a:endParaRPr kumimoji="1" lang="ja-JP" altLang="en-US" sz="2000" kern="1200" dirty="0">
            <a:latin typeface="ＭＳ Ｐゴシック" panose="020B0600070205080204" pitchFamily="50" charset="-128"/>
            <a:ea typeface="ＭＳ Ｐゴシック" panose="020B0600070205080204" pitchFamily="50" charset="-128"/>
          </a:endParaRPr>
        </a:p>
      </dsp:txBody>
      <dsp:txXfrm>
        <a:off x="2326072" y="820161"/>
        <a:ext cx="540718" cy="996042"/>
      </dsp:txXfrm>
    </dsp:sp>
    <dsp:sp modelId="{59D79667-27E3-4DEC-89CB-081F348CB2B0}">
      <dsp:nvSpPr>
        <dsp:cNvPr id="0" name=""/>
        <dsp:cNvSpPr/>
      </dsp:nvSpPr>
      <dsp:spPr>
        <a:xfrm>
          <a:off x="2896174"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現地調査</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2925426" y="820161"/>
        <a:ext cx="540718" cy="996042"/>
      </dsp:txXfrm>
    </dsp:sp>
    <dsp:sp modelId="{E295AFC2-C036-44F8-AAB3-349010F329B2}">
      <dsp:nvSpPr>
        <dsp:cNvPr id="0" name=""/>
        <dsp:cNvSpPr/>
      </dsp:nvSpPr>
      <dsp:spPr>
        <a:xfrm>
          <a:off x="3495515" y="790909"/>
          <a:ext cx="599222" cy="1054546"/>
        </a:xfrm>
        <a:prstGeom prst="roundRect">
          <a:avLst/>
        </a:prstGeom>
        <a:solidFill>
          <a:schemeClr val="accent3"/>
        </a:solidFill>
        <a:ln w="381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eaVert" wrap="square" lIns="60960" tIns="60960" rIns="60960" bIns="60960" numCol="1" spcCol="1270" anchor="ctr" anchorCtr="0">
          <a:noAutofit/>
        </a:bodyPr>
        <a:lstStyle/>
        <a:p>
          <a:pPr lvl="0" algn="ctr" defTabSz="711200">
            <a:lnSpc>
              <a:spcPct val="90000"/>
            </a:lnSpc>
            <a:spcBef>
              <a:spcPct val="0"/>
            </a:spcBef>
            <a:spcAft>
              <a:spcPct val="35000"/>
            </a:spcAft>
          </a:pPr>
          <a:r>
            <a:rPr kumimoji="1" lang="ja-JP" altLang="en-US" sz="1600" kern="1200" dirty="0" smtClean="0">
              <a:latin typeface="ＭＳ Ｐゴシック" panose="020B0600070205080204" pitchFamily="50" charset="-128"/>
              <a:ea typeface="ＭＳ Ｐゴシック" panose="020B0600070205080204" pitchFamily="50" charset="-128"/>
            </a:rPr>
            <a:t>最終発表にむけて</a:t>
          </a:r>
          <a:endParaRPr kumimoji="1" lang="ja-JP" altLang="en-US" sz="1600" kern="1200" dirty="0">
            <a:latin typeface="ＭＳ Ｐゴシック" panose="020B0600070205080204" pitchFamily="50" charset="-128"/>
            <a:ea typeface="ＭＳ Ｐゴシック" panose="020B0600070205080204" pitchFamily="50" charset="-128"/>
          </a:endParaRPr>
        </a:p>
      </dsp:txBody>
      <dsp:txXfrm>
        <a:off x="3524767" y="820161"/>
        <a:ext cx="540718" cy="9960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A98A7B-0123-F54D-8267-0A526B5E3816}" type="datetimeFigureOut">
              <a:rPr kumimoji="1" lang="ja-JP" altLang="en-US" smtClean="0"/>
              <a:t>2016/05/16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B87412-8610-9B4C-A571-40D0BB001E0E}" type="slidenum">
              <a:rPr kumimoji="1" lang="ja-JP" altLang="en-US" smtClean="0"/>
              <a:t>‹#›</a:t>
            </a:fld>
            <a:endParaRPr kumimoji="1" lang="ja-JP" altLang="en-US"/>
          </a:p>
        </p:txBody>
      </p:sp>
    </p:spTree>
    <p:extLst>
      <p:ext uri="{BB962C8B-B14F-4D97-AF65-F5344CB8AC3E}">
        <p14:creationId xmlns:p14="http://schemas.microsoft.com/office/powerpoint/2010/main" val="7251560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FBC89A-B6E5-4F44-A5A4-BEE2DB1249A8}" type="datetimeFigureOut">
              <a:rPr kumimoji="1" lang="ja-JP" altLang="en-US" smtClean="0"/>
              <a:t>2016/05/16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356404-E868-C845-A153-500C5D91A640}" type="slidenum">
              <a:rPr kumimoji="1" lang="ja-JP" altLang="en-US" smtClean="0"/>
              <a:t>‹#›</a:t>
            </a:fld>
            <a:endParaRPr kumimoji="1" lang="ja-JP" altLang="en-US"/>
          </a:p>
        </p:txBody>
      </p:sp>
    </p:spTree>
    <p:extLst>
      <p:ext uri="{BB962C8B-B14F-4D97-AF65-F5344CB8AC3E}">
        <p14:creationId xmlns:p14="http://schemas.microsoft.com/office/powerpoint/2010/main" val="9746185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これから都市計画実習サステナビリティー班の発表を始めます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a:t>
            </a:fld>
            <a:endParaRPr kumimoji="1" lang="ja-JP" altLang="en-US"/>
          </a:p>
        </p:txBody>
      </p:sp>
    </p:spTree>
    <p:extLst>
      <p:ext uri="{BB962C8B-B14F-4D97-AF65-F5344CB8AC3E}">
        <p14:creationId xmlns:p14="http://schemas.microsoft.com/office/powerpoint/2010/main" val="1867334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10</a:t>
            </a:fld>
            <a:endParaRPr kumimoji="1" lang="ja-JP" altLang="en-US"/>
          </a:p>
        </p:txBody>
      </p:sp>
    </p:spTree>
    <p:extLst>
      <p:ext uri="{BB962C8B-B14F-4D97-AF65-F5344CB8AC3E}">
        <p14:creationId xmlns:p14="http://schemas.microsoft.com/office/powerpoint/2010/main" val="16172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人口減少、少子高齢化→本の需要の減少</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11</a:t>
            </a:fld>
            <a:endParaRPr kumimoji="1" lang="ja-JP" altLang="en-US"/>
          </a:p>
        </p:txBody>
      </p:sp>
    </p:spTree>
    <p:extLst>
      <p:ext uri="{BB962C8B-B14F-4D97-AF65-F5344CB8AC3E}">
        <p14:creationId xmlns:p14="http://schemas.microsoft.com/office/powerpoint/2010/main" val="2796819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また、都市の郊外化とともに書店の形も変わってきています。</a:t>
            </a:r>
            <a:endParaRPr kumimoji="1" lang="en-US" altLang="ja-JP" dirty="0" smtClean="0"/>
          </a:p>
          <a:p>
            <a:r>
              <a:rPr kumimoji="1" lang="ja-JP" altLang="en-US" dirty="0" smtClean="0"/>
              <a:t>ここ</a:t>
            </a:r>
            <a:r>
              <a:rPr kumimoji="1" lang="en-US" altLang="ja-JP" dirty="0" smtClean="0"/>
              <a:t>10</a:t>
            </a:r>
            <a:r>
              <a:rPr kumimoji="1" lang="ja-JP" altLang="en-US" dirty="0" smtClean="0"/>
              <a:t>年の間にも、店舗数が減り続けています。</a:t>
            </a:r>
            <a:endParaRPr kumimoji="1" lang="en-US" altLang="ja-JP" dirty="0" smtClean="0"/>
          </a:p>
          <a:p>
            <a:r>
              <a:rPr kumimoji="1" lang="ja-JP" altLang="en-US" dirty="0" smtClean="0"/>
              <a:t>しかし、減り続ける店舗には特徴があります。</a:t>
            </a:r>
            <a:endParaRPr kumimoji="1" lang="en-US" altLang="ja-JP" dirty="0" smtClean="0"/>
          </a:p>
          <a:p>
            <a:r>
              <a:rPr kumimoji="1" lang="ja-JP" altLang="en-US" dirty="0" smtClean="0"/>
              <a:t>下のグラフを見てわかるよう、中小規模の書店が減る中、</a:t>
            </a:r>
            <a:r>
              <a:rPr kumimoji="1" lang="en-US" altLang="ja-JP" dirty="0" smtClean="0"/>
              <a:t>300</a:t>
            </a:r>
            <a:r>
              <a:rPr kumimoji="1" lang="ja-JP" altLang="en-US" dirty="0" smtClean="0"/>
              <a:t>坪を超える大型な書店は増え続けています。</a:t>
            </a:r>
            <a:endParaRPr kumimoji="1" lang="en-US" altLang="ja-JP" dirty="0" smtClean="0"/>
          </a:p>
          <a:p>
            <a:r>
              <a:rPr kumimoji="1" lang="ja-JP" altLang="en-US" dirty="0" smtClean="0"/>
              <a:t>これより、書店は中小規模の書店数が減少し、大規模の書店数が増加していることが言えます。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12</a:t>
            </a:fld>
            <a:endParaRPr kumimoji="1" lang="ja-JP" altLang="en-US"/>
          </a:p>
        </p:txBody>
      </p:sp>
    </p:spTree>
    <p:extLst>
      <p:ext uri="{BB962C8B-B14F-4D97-AF65-F5344CB8AC3E}">
        <p14:creationId xmlns:p14="http://schemas.microsoft.com/office/powerpoint/2010/main" val="915506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人口減少、少子高齢化→本の需要の減少</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13</a:t>
            </a:fld>
            <a:endParaRPr kumimoji="1" lang="ja-JP" altLang="en-US"/>
          </a:p>
        </p:txBody>
      </p:sp>
    </p:spTree>
    <p:extLst>
      <p:ext uri="{BB962C8B-B14F-4D97-AF65-F5344CB8AC3E}">
        <p14:creationId xmlns:p14="http://schemas.microsoft.com/office/powerpoint/2010/main" val="49200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人口減少、少子高齢化→本の需要の減少</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14</a:t>
            </a:fld>
            <a:endParaRPr kumimoji="1" lang="ja-JP" altLang="en-US"/>
          </a:p>
        </p:txBody>
      </p:sp>
    </p:spTree>
    <p:extLst>
      <p:ext uri="{BB962C8B-B14F-4D97-AF65-F5344CB8AC3E}">
        <p14:creationId xmlns:p14="http://schemas.microsoft.com/office/powerpoint/2010/main" val="1258484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人口減少、少子高齢化→本の需要の減少</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15</a:t>
            </a:fld>
            <a:endParaRPr kumimoji="1" lang="ja-JP" altLang="en-US"/>
          </a:p>
        </p:txBody>
      </p:sp>
    </p:spTree>
    <p:extLst>
      <p:ext uri="{BB962C8B-B14F-4D97-AF65-F5344CB8AC3E}">
        <p14:creationId xmlns:p14="http://schemas.microsoft.com/office/powerpoint/2010/main" val="2322007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1</a:t>
            </a:r>
            <a:r>
              <a:rPr lang="ja-JP" altLang="en-US" dirty="0" smtClean="0"/>
              <a:t>つ目は、取次業者の破産です。</a:t>
            </a:r>
            <a:endParaRPr lang="en-US" altLang="ja-JP" dirty="0" smtClean="0"/>
          </a:p>
          <a:p>
            <a:r>
              <a:rPr lang="ja-JP" altLang="en-US" dirty="0" smtClean="0"/>
              <a:t>先ほど見せたリストは、全て</a:t>
            </a:r>
            <a:r>
              <a:rPr lang="en-US" altLang="ja-JP" dirty="0" smtClean="0"/>
              <a:t>1</a:t>
            </a:r>
            <a:r>
              <a:rPr lang="ja-JP" altLang="en-US" dirty="0" smtClean="0"/>
              <a:t>社の取次業者が廃業したことにより、書店が閉店したということでした。</a:t>
            </a:r>
            <a:endParaRPr 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16</a:t>
            </a:fld>
            <a:endParaRPr kumimoji="1" lang="ja-JP" altLang="en-US"/>
          </a:p>
        </p:txBody>
      </p:sp>
    </p:spTree>
    <p:extLst>
      <p:ext uri="{BB962C8B-B14F-4D97-AF65-F5344CB8AC3E}">
        <p14:creationId xmlns:p14="http://schemas.microsoft.com/office/powerpoint/2010/main" val="492436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まず、取次業者の役割について説明したいと思います。</a:t>
            </a:r>
            <a:endParaRPr kumimoji="1" lang="en-US" altLang="ja-JP" dirty="0" smtClean="0"/>
          </a:p>
          <a:p>
            <a:pPr marL="0" indent="0">
              <a:buNone/>
            </a:pPr>
            <a:r>
              <a:rPr kumimoji="1" lang="ja-JP" altLang="en-US" dirty="0" smtClean="0"/>
              <a:t>取次業者とは出版社と書店をつなぐ問屋さんの役割です。</a:t>
            </a:r>
            <a:endParaRPr kumimoji="1" lang="en-US" altLang="ja-JP" dirty="0" smtClean="0"/>
          </a:p>
          <a:p>
            <a:pPr marL="0" indent="0">
              <a:buNone/>
            </a:pPr>
            <a:r>
              <a:rPr lang="ja-JP" altLang="en-US" dirty="0" smtClean="0"/>
              <a:t>書店だけでたくさんの出版社とやり取りをすることが大変です。</a:t>
            </a:r>
            <a:endParaRPr lang="en-US" altLang="ja-JP" dirty="0" smtClean="0"/>
          </a:p>
          <a:p>
            <a:pPr marL="0" indent="0">
              <a:buNone/>
            </a:pPr>
            <a:r>
              <a:rPr lang="ja-JP" altLang="en-US" dirty="0" smtClean="0"/>
              <a:t>なので、書店がたくさんの出版社の本を並べるためには取次業者が必要です。</a:t>
            </a:r>
            <a:endParaRPr lang="en-US" altLang="ja-JP" dirty="0" smtClean="0"/>
          </a:p>
          <a:p>
            <a:pPr marL="0" indent="0">
              <a:buNone/>
            </a:pPr>
            <a:r>
              <a:rPr lang="ja-JP" altLang="en-US" dirty="0" smtClean="0"/>
              <a:t>まちの中小規模の書店は取次業者の廃業とともにやむなく閉店することになったのです。</a:t>
            </a:r>
            <a:endParaRPr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17</a:t>
            </a:fld>
            <a:endParaRPr kumimoji="1" lang="ja-JP" altLang="en-US"/>
          </a:p>
        </p:txBody>
      </p:sp>
    </p:spTree>
    <p:extLst>
      <p:ext uri="{BB962C8B-B14F-4D97-AF65-F5344CB8AC3E}">
        <p14:creationId xmlns:p14="http://schemas.microsoft.com/office/powerpoint/2010/main" val="1409685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よって私たちは、全国から書店が相次いでなくなっていく現状がどうしてなのか、</a:t>
            </a:r>
            <a:endParaRPr lang="en-US" altLang="ja-JP" dirty="0" smtClean="0"/>
          </a:p>
          <a:p>
            <a:r>
              <a:rPr lang="en-US" altLang="ja-JP" dirty="0" smtClean="0"/>
              <a:t>2</a:t>
            </a:r>
            <a:r>
              <a:rPr lang="ja-JP" altLang="en-US" dirty="0" err="1" smtClean="0"/>
              <a:t>つの</a:t>
            </a:r>
            <a:r>
              <a:rPr lang="ja-JP" altLang="en-US" dirty="0" smtClean="0"/>
              <a:t>方法で調べることにしました。</a:t>
            </a:r>
            <a:endParaRPr lang="en-US" altLang="ja-JP" dirty="0" smtClean="0"/>
          </a:p>
          <a:p>
            <a:r>
              <a:rPr lang="en-US" altLang="ja-JP" dirty="0" smtClean="0"/>
              <a:t>1</a:t>
            </a:r>
            <a:r>
              <a:rPr lang="ja-JP" altLang="en-US" dirty="0" smtClean="0"/>
              <a:t>つ目は文献調査で、全国の書店が閉店している原因を調べました。</a:t>
            </a:r>
            <a:endParaRPr lang="en-US" altLang="ja-JP" dirty="0" smtClean="0"/>
          </a:p>
          <a:p>
            <a:r>
              <a:rPr lang="en-US" altLang="ja-JP" dirty="0" smtClean="0"/>
              <a:t>2</a:t>
            </a:r>
            <a:r>
              <a:rPr lang="ja-JP" altLang="en-US" dirty="0" smtClean="0"/>
              <a:t>つ目は友朋堂でのヒアリング調査です。友朋堂が実際に廃業になった原因や、文献調査では</a:t>
            </a:r>
            <a:endParaRPr lang="en-US" altLang="ja-JP" dirty="0" smtClean="0"/>
          </a:p>
          <a:p>
            <a:r>
              <a:rPr lang="ja-JP" altLang="en-US" dirty="0" smtClean="0"/>
              <a:t>分からなかった現場での生の声を聴くことにしました。</a:t>
            </a:r>
            <a:endParaRPr 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18</a:t>
            </a:fld>
            <a:endParaRPr kumimoji="1" lang="ja-JP" altLang="en-US"/>
          </a:p>
        </p:txBody>
      </p:sp>
    </p:spTree>
    <p:extLst>
      <p:ext uri="{BB962C8B-B14F-4D97-AF65-F5344CB8AC3E}">
        <p14:creationId xmlns:p14="http://schemas.microsoft.com/office/powerpoint/2010/main" val="1346188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22</a:t>
            </a:fld>
            <a:endParaRPr kumimoji="1" lang="ja-JP" altLang="en-US"/>
          </a:p>
        </p:txBody>
      </p:sp>
    </p:spTree>
    <p:extLst>
      <p:ext uri="{BB962C8B-B14F-4D97-AF65-F5344CB8AC3E}">
        <p14:creationId xmlns:p14="http://schemas.microsoft.com/office/powerpoint/2010/main" val="196486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今日の中間発表の流れはこのようになっております。</a:t>
            </a:r>
            <a:endParaRPr kumimoji="1" lang="en-US" altLang="ja-JP" dirty="0" smtClean="0"/>
          </a:p>
          <a:p>
            <a:r>
              <a:rPr kumimoji="1" lang="ja-JP" altLang="en-US" dirty="0" smtClean="0"/>
              <a:t>では背景から話したいと思います。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a:t>
            </a:fld>
            <a:endParaRPr kumimoji="1" lang="ja-JP" altLang="en-US"/>
          </a:p>
        </p:txBody>
      </p:sp>
    </p:spTree>
    <p:extLst>
      <p:ext uri="{BB962C8B-B14F-4D97-AF65-F5344CB8AC3E}">
        <p14:creationId xmlns:p14="http://schemas.microsoft.com/office/powerpoint/2010/main" val="660558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23</a:t>
            </a:fld>
            <a:endParaRPr kumimoji="1" lang="ja-JP" altLang="en-US"/>
          </a:p>
        </p:txBody>
      </p:sp>
    </p:spTree>
    <p:extLst>
      <p:ext uri="{BB962C8B-B14F-4D97-AF65-F5344CB8AC3E}">
        <p14:creationId xmlns:p14="http://schemas.microsoft.com/office/powerpoint/2010/main" val="870033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24</a:t>
            </a:fld>
            <a:endParaRPr kumimoji="1" lang="ja-JP" altLang="en-US"/>
          </a:p>
        </p:txBody>
      </p:sp>
    </p:spTree>
    <p:extLst>
      <p:ext uri="{BB962C8B-B14F-4D97-AF65-F5344CB8AC3E}">
        <p14:creationId xmlns:p14="http://schemas.microsoft.com/office/powerpoint/2010/main" val="1102387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25</a:t>
            </a:fld>
            <a:endParaRPr kumimoji="1" lang="ja-JP" altLang="en-US"/>
          </a:p>
        </p:txBody>
      </p:sp>
    </p:spTree>
    <p:extLst>
      <p:ext uri="{BB962C8B-B14F-4D97-AF65-F5344CB8AC3E}">
        <p14:creationId xmlns:p14="http://schemas.microsoft.com/office/powerpoint/2010/main" val="1301957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以上の調査の結果、私たちはまちの書店を閉店から救うために３つのテーマについて考えてみました。</a:t>
            </a:r>
            <a:endParaRPr kumimoji="1" lang="en-US" altLang="ja-JP" dirty="0" smtClean="0"/>
          </a:p>
          <a:p>
            <a:endParaRPr kumimoji="1" lang="en-US" altLang="ja-JP" dirty="0" smtClean="0"/>
          </a:p>
          <a:p>
            <a:r>
              <a:rPr kumimoji="1" lang="ja-JP" altLang="en-US" dirty="0" smtClean="0"/>
              <a:t>現状の制度を調査することで新たな制度の提案をしたいと思います。</a:t>
            </a:r>
            <a:endParaRPr kumimoji="1" lang="en-US" altLang="ja-JP" dirty="0" smtClean="0"/>
          </a:p>
          <a:p>
            <a:r>
              <a:rPr kumimoji="1" lang="ja-JP" altLang="en-US" dirty="0" smtClean="0"/>
              <a:t>また、ヒアリング調査によってわかった、「経営が厳しいと取次先が変えられない」という問題をふまえて、経営の悪化を防ぐために今後考える必要があることを</a:t>
            </a:r>
            <a:r>
              <a:rPr kumimoji="1" lang="en-US" altLang="ja-JP" dirty="0" smtClean="0"/>
              <a:t>②③</a:t>
            </a:r>
            <a:r>
              <a:rPr kumimoji="1" lang="ja-JP" altLang="en-US" dirty="0" smtClean="0"/>
              <a:t>にあげました。</a:t>
            </a:r>
            <a:endParaRPr kumimoji="1" lang="en-US" altLang="ja-JP" dirty="0" smtClean="0"/>
          </a:p>
          <a:p>
            <a:r>
              <a:rPr kumimoji="1" lang="en-US" altLang="ja-JP" dirty="0" smtClean="0"/>
              <a:t>③</a:t>
            </a:r>
            <a:r>
              <a:rPr kumimoji="1" lang="ja-JP" altLang="en-US" dirty="0" smtClean="0"/>
              <a:t>のまちの形態にあう書店について詳しく知るために私たちは現地調査に出ることにしました。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26</a:t>
            </a:fld>
            <a:endParaRPr kumimoji="1" lang="ja-JP" altLang="en-US"/>
          </a:p>
        </p:txBody>
      </p:sp>
    </p:spTree>
    <p:extLst>
      <p:ext uri="{BB962C8B-B14F-4D97-AF65-F5344CB8AC3E}">
        <p14:creationId xmlns:p14="http://schemas.microsoft.com/office/powerpoint/2010/main" val="1837876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27</a:t>
            </a:fld>
            <a:endParaRPr kumimoji="1" lang="ja-JP" altLang="en-US"/>
          </a:p>
        </p:txBody>
      </p:sp>
    </p:spTree>
    <p:extLst>
      <p:ext uri="{BB962C8B-B14F-4D97-AF65-F5344CB8AC3E}">
        <p14:creationId xmlns:p14="http://schemas.microsoft.com/office/powerpoint/2010/main" val="3684846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28</a:t>
            </a:fld>
            <a:endParaRPr kumimoji="1" lang="ja-JP" altLang="en-US"/>
          </a:p>
        </p:txBody>
      </p:sp>
    </p:spTree>
    <p:extLst>
      <p:ext uri="{BB962C8B-B14F-4D97-AF65-F5344CB8AC3E}">
        <p14:creationId xmlns:p14="http://schemas.microsoft.com/office/powerpoint/2010/main" val="1036266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まとめあったほうがいいと思って作りましたが、神保町のほうが何を言いたいのか微妙です</a:t>
            </a:r>
            <a:r>
              <a:rPr lang="en-US" altLang="ja-JP" dirty="0" smtClean="0"/>
              <a:t>…</a:t>
            </a:r>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35</a:t>
            </a:fld>
            <a:endParaRPr kumimoji="1" lang="ja-JP" altLang="en-US"/>
          </a:p>
        </p:txBody>
      </p:sp>
    </p:spTree>
    <p:extLst>
      <p:ext uri="{BB962C8B-B14F-4D97-AF65-F5344CB8AC3E}">
        <p14:creationId xmlns:p14="http://schemas.microsoft.com/office/powerpoint/2010/main" val="2848071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3</a:t>
            </a:r>
            <a:r>
              <a:rPr lang="ja-JP" altLang="en-US" dirty="0" smtClean="0"/>
              <a:t>つは、つくばにあった書店の提案です。</a:t>
            </a:r>
            <a:r>
              <a:rPr lang="en-US" altLang="ja-JP" dirty="0" smtClean="0"/>
              <a:t>Twitter</a:t>
            </a:r>
            <a:r>
              <a:rPr lang="ja-JP" altLang="en-US" dirty="0" smtClean="0"/>
              <a:t>などでは友報道ロスといった言葉がありましたが、友朋堂が廃業したことによって、つくばにどれほどの影響があったのか、つくば市民へのアンケートを実施し、今後つくばにはどんな書店があるべきなのか、具体的な提案をしたいと考えています。</a:t>
            </a:r>
            <a:endParaRPr lang="en-US" altLang="ja-JP" dirty="0" smtClean="0"/>
          </a:p>
          <a:p>
            <a:r>
              <a:rPr lang="en-US" altLang="ja-JP" dirty="0" smtClean="0"/>
              <a:t>4</a:t>
            </a:r>
            <a:r>
              <a:rPr lang="ja-JP" altLang="en-US" dirty="0" smtClean="0"/>
              <a:t>つは、</a:t>
            </a:r>
            <a:r>
              <a:rPr lang="ja-JP" altLang="en-US" dirty="0" err="1" smtClean="0"/>
              <a:t>ーーーです</a:t>
            </a:r>
            <a:r>
              <a:rPr lang="ja-JP" altLang="en-US" dirty="0" smtClean="0"/>
              <a:t>。私たちのテーマである書店消滅が今後どの街でどのように広がっていくのか、対象は</a:t>
            </a:r>
            <a:r>
              <a:rPr lang="en-US" altLang="ja-JP" dirty="0" smtClean="0"/>
              <a:t>(</a:t>
            </a:r>
            <a:r>
              <a:rPr lang="ja-JP" altLang="en-US" dirty="0" smtClean="0"/>
              <a:t>つくば市なのか茨城県なのか日本なのか</a:t>
            </a:r>
            <a:r>
              <a:rPr lang="en-US" altLang="ja-JP" dirty="0" smtClean="0"/>
              <a:t>)</a:t>
            </a:r>
            <a:r>
              <a:rPr lang="ja-JP" altLang="en-US" dirty="0" smtClean="0"/>
              <a:t>決めていませんが、調べて今後の動向を発表したいと考えています。また、これによって発生する本や難民の調査も考えています。</a:t>
            </a:r>
            <a:endParaRPr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36</a:t>
            </a:fld>
            <a:endParaRPr kumimoji="1" lang="ja-JP" altLang="en-US"/>
          </a:p>
        </p:txBody>
      </p:sp>
    </p:spTree>
    <p:extLst>
      <p:ext uri="{BB962C8B-B14F-4D97-AF65-F5344CB8AC3E}">
        <p14:creationId xmlns:p14="http://schemas.microsoft.com/office/powerpoint/2010/main" val="350215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以上の調査をもとに、私たちは最終発表に向けてやることを話します。</a:t>
            </a:r>
            <a:endParaRPr kumimoji="1" lang="en-US" altLang="ja-JP" dirty="0" smtClean="0"/>
          </a:p>
          <a:p>
            <a:r>
              <a:rPr kumimoji="1" lang="en-US" altLang="ja-JP" dirty="0" smtClean="0"/>
              <a:t>1</a:t>
            </a:r>
            <a:r>
              <a:rPr kumimoji="1" lang="ja-JP" altLang="en-US" dirty="0" smtClean="0"/>
              <a:t>つが、制度の再編成に向けて必要な調査の実施です。私たちは実態調査をふまえ、現在の法制度の仕組みに問題点があることがわかりました。まずは今後倒産しそうな取次業者へのヒアリングを行い、さらに商法の専門家へのヒアリングを通して、問題点を指摘し、新しい仕組みを提案したいと考えています。</a:t>
            </a:r>
            <a:endParaRPr kumimoji="1" lang="en-US" altLang="ja-JP" dirty="0" smtClean="0"/>
          </a:p>
          <a:p>
            <a:r>
              <a:rPr kumimoji="1" lang="en-US" altLang="ja-JP" dirty="0" smtClean="0"/>
              <a:t>2</a:t>
            </a:r>
            <a:r>
              <a:rPr kumimoji="1" lang="ja-JP" altLang="en-US" dirty="0" smtClean="0"/>
              <a:t>つが、</a:t>
            </a:r>
            <a:r>
              <a:rPr kumimoji="1" lang="ja-JP" altLang="en-US" dirty="0" err="1" smtClean="0"/>
              <a:t>ーーーです</a:t>
            </a:r>
            <a:r>
              <a:rPr kumimoji="1" lang="ja-JP" altLang="en-US" dirty="0" smtClean="0"/>
              <a:t>。現地調査をふまえ、今後まちの書店が経営を続けていけるような方法を模索し、提案したいと考えています。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37</a:t>
            </a:fld>
            <a:endParaRPr kumimoji="1" lang="ja-JP" altLang="en-US"/>
          </a:p>
        </p:txBody>
      </p:sp>
    </p:spTree>
    <p:extLst>
      <p:ext uri="{BB962C8B-B14F-4D97-AF65-F5344CB8AC3E}">
        <p14:creationId xmlns:p14="http://schemas.microsoft.com/office/powerpoint/2010/main" val="733758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参考文献は以下の通りとなります。</a:t>
            </a:r>
            <a:endParaRPr kumimoji="1" lang="en-US" altLang="ja-JP" dirty="0" smtClean="0"/>
          </a:p>
          <a:p>
            <a:r>
              <a:rPr kumimoji="1" lang="ja-JP" altLang="en-US" dirty="0" smtClean="0"/>
              <a:t>ご清聴ありがとうございました。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38</a:t>
            </a:fld>
            <a:endParaRPr kumimoji="1" lang="ja-JP" altLang="en-US"/>
          </a:p>
        </p:txBody>
      </p:sp>
    </p:spTree>
    <p:extLst>
      <p:ext uri="{BB962C8B-B14F-4D97-AF65-F5344CB8AC3E}">
        <p14:creationId xmlns:p14="http://schemas.microsoft.com/office/powerpoint/2010/main" val="212154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2016</a:t>
            </a:r>
            <a:r>
              <a:rPr kumimoji="1" lang="ja-JP" altLang="en-US" dirty="0" smtClean="0"/>
              <a:t>年</a:t>
            </a:r>
            <a:r>
              <a:rPr kumimoji="1" lang="en-US" altLang="ja-JP" dirty="0" smtClean="0"/>
              <a:t>2</a:t>
            </a:r>
            <a:r>
              <a:rPr kumimoji="1" lang="ja-JP" altLang="en-US" dirty="0" smtClean="0"/>
              <a:t>月</a:t>
            </a:r>
            <a:r>
              <a:rPr kumimoji="1" lang="en-US" altLang="ja-JP" dirty="0" smtClean="0"/>
              <a:t>12</a:t>
            </a:r>
            <a:r>
              <a:rPr kumimoji="1" lang="ja-JP" altLang="en-US" dirty="0" smtClean="0"/>
              <a:t>日、つくば市に</a:t>
            </a:r>
            <a:r>
              <a:rPr kumimoji="1" lang="en-US" altLang="ja-JP" dirty="0" smtClean="0"/>
              <a:t>3</a:t>
            </a:r>
            <a:r>
              <a:rPr kumimoji="1" lang="ja-JP" altLang="en-US" dirty="0" smtClean="0"/>
              <a:t>店舗を構えていた友朋堂が突然</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3</a:t>
            </a:fld>
            <a:endParaRPr kumimoji="1" lang="ja-JP" altLang="en-US"/>
          </a:p>
        </p:txBody>
      </p:sp>
    </p:spTree>
    <p:extLst>
      <p:ext uri="{BB962C8B-B14F-4D97-AF65-F5344CB8AC3E}">
        <p14:creationId xmlns:p14="http://schemas.microsoft.com/office/powerpoint/2010/main" val="4251932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40</a:t>
            </a:fld>
            <a:endParaRPr kumimoji="1" lang="ja-JP" altLang="en-US"/>
          </a:p>
        </p:txBody>
      </p:sp>
    </p:spTree>
    <p:extLst>
      <p:ext uri="{BB962C8B-B14F-4D97-AF65-F5344CB8AC3E}">
        <p14:creationId xmlns:p14="http://schemas.microsoft.com/office/powerpoint/2010/main" val="836785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dirty="0" smtClean="0">
                <a:latin typeface="ＭＳ Ｐゴシック" panose="020B0600070205080204" pitchFamily="50" charset="-128"/>
                <a:ea typeface="+mn-ea"/>
              </a:rPr>
              <a:t>精文館書店（ランキング</a:t>
            </a:r>
            <a:r>
              <a:rPr kumimoji="1" lang="en-US" altLang="ja-JP" sz="1200" dirty="0" smtClean="0">
                <a:latin typeface="ＭＳ Ｐゴシック" panose="020B0600070205080204" pitchFamily="50" charset="-128"/>
                <a:ea typeface="+mn-ea"/>
              </a:rPr>
              <a:t>26</a:t>
            </a:r>
            <a:r>
              <a:rPr kumimoji="1" lang="ja-JP" altLang="en-US" sz="1200" dirty="0" smtClean="0">
                <a:latin typeface="ＭＳ Ｐゴシック" panose="020B0600070205080204" pitchFamily="50" charset="-128"/>
                <a:ea typeface="+mn-ea"/>
              </a:rPr>
              <a:t>位）</a:t>
            </a:r>
            <a:r>
              <a:rPr kumimoji="1" lang="en-US" altLang="ja-JP" sz="1200" dirty="0" smtClean="0">
                <a:latin typeface="ＭＳ Ｐゴシック" panose="020B0600070205080204" pitchFamily="50" charset="-128"/>
                <a:ea typeface="+mn-ea"/>
              </a:rPr>
              <a:t>…6</a:t>
            </a:r>
            <a:r>
              <a:rPr lang="ja-JP" altLang="en-US" sz="1200" b="1" dirty="0" smtClean="0"/>
              <a:t>億</a:t>
            </a:r>
            <a:r>
              <a:rPr lang="en-US" altLang="ja-JP" sz="1200" dirty="0" smtClean="0">
                <a:latin typeface="ＭＳ Ｐゴシック" panose="020B0600070205080204" pitchFamily="50" charset="-128"/>
                <a:ea typeface="+mn-ea"/>
              </a:rPr>
              <a:t>6600</a:t>
            </a:r>
            <a:r>
              <a:rPr lang="ja-JP" altLang="en-US" sz="1200" b="1" dirty="0" smtClean="0"/>
              <a:t>万円</a:t>
            </a:r>
            <a:endParaRPr kumimoji="1" lang="ja-JP" altLang="en-US" sz="1200" b="1" dirty="0" smtClean="0">
              <a:latin typeface="ＭＳ Ｐゴシック" panose="020B0600070205080204" pitchFamily="50" charset="-128"/>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41</a:t>
            </a:fld>
            <a:endParaRPr kumimoji="1" lang="ja-JP" altLang="en-US"/>
          </a:p>
        </p:txBody>
      </p:sp>
    </p:spTree>
    <p:extLst>
      <p:ext uri="{BB962C8B-B14F-4D97-AF65-F5344CB8AC3E}">
        <p14:creationId xmlns:p14="http://schemas.microsoft.com/office/powerpoint/2010/main" val="1975231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全自治体　</a:t>
            </a:r>
            <a:r>
              <a:rPr kumimoji="1" lang="en-US" altLang="ja-JP" dirty="0" smtClean="0"/>
              <a:t>1741</a:t>
            </a:r>
            <a:r>
              <a:rPr kumimoji="1" lang="ja-JP" altLang="en-US" dirty="0" smtClean="0"/>
              <a:t>　</a:t>
            </a:r>
            <a:endParaRPr kumimoji="1" lang="en-US" altLang="ja-JP" dirty="0" smtClean="0"/>
          </a:p>
          <a:p>
            <a:r>
              <a:rPr kumimoji="1" lang="en-US" altLang="ja-JP" dirty="0" smtClean="0"/>
              <a:t>2014</a:t>
            </a:r>
            <a:r>
              <a:rPr kumimoji="1" lang="ja-JP" altLang="en-US" dirty="0" smtClean="0"/>
              <a:t>年</a:t>
            </a:r>
            <a:r>
              <a:rPr kumimoji="1" lang="en-US" altLang="ja-JP" dirty="0" smtClean="0"/>
              <a:t>5</a:t>
            </a:r>
            <a:r>
              <a:rPr kumimoji="1" lang="ja-JP" altLang="en-US" dirty="0" smtClean="0"/>
              <a:t>月現在</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44</a:t>
            </a:fld>
            <a:endParaRPr kumimoji="1" lang="ja-JP" altLang="en-US"/>
          </a:p>
        </p:txBody>
      </p:sp>
    </p:spTree>
    <p:extLst>
      <p:ext uri="{BB962C8B-B14F-4D97-AF65-F5344CB8AC3E}">
        <p14:creationId xmlns:p14="http://schemas.microsoft.com/office/powerpoint/2010/main" val="3081951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t>こちらが友朋堂が閉店した同時期に閉店した書店のリストになります。</a:t>
            </a:r>
            <a:endParaRPr lang="en-US" altLang="ja-JP" dirty="0" smtClean="0"/>
          </a:p>
          <a:p>
            <a:pPr marL="0" indent="0">
              <a:buNone/>
            </a:pPr>
            <a:r>
              <a:rPr lang="en-US" altLang="ja-JP" dirty="0" smtClean="0"/>
              <a:t>1</a:t>
            </a:r>
            <a:r>
              <a:rPr lang="ja-JP" altLang="en-US" dirty="0" smtClean="0"/>
              <a:t>か月間で</a:t>
            </a:r>
            <a:r>
              <a:rPr lang="en-US" altLang="ja-JP" dirty="0" smtClean="0"/>
              <a:t>10</a:t>
            </a:r>
            <a:r>
              <a:rPr lang="ja-JP" altLang="en-US" dirty="0" smtClean="0"/>
              <a:t>を超える書店がなくなっているのには驚きではないでしょうか。</a:t>
            </a:r>
            <a:endParaRPr lang="en-US" altLang="ja-JP" dirty="0" smtClean="0"/>
          </a:p>
          <a:p>
            <a:pPr marL="0" indent="0">
              <a:buNone/>
            </a:pPr>
            <a:r>
              <a:rPr kumimoji="1" lang="ja-JP" altLang="en-US" dirty="0" smtClean="0"/>
              <a:t>私たちはこの現状を知り、</a:t>
            </a:r>
            <a:endParaRPr kumimoji="1" lang="en-US" altLang="ja-JP" dirty="0" smtClean="0"/>
          </a:p>
          <a:p>
            <a:pPr marL="0" indent="0">
              <a:buNone/>
            </a:pPr>
            <a:r>
              <a:rPr kumimoji="1" lang="ja-JP" altLang="en-US" dirty="0" smtClean="0"/>
              <a:t>なぜこんなにも全国的に書店がつぶれているの？</a:t>
            </a:r>
            <a:endParaRPr kumimoji="1" lang="en-US" altLang="ja-JP" dirty="0" smtClean="0"/>
          </a:p>
          <a:p>
            <a:pPr marL="0" indent="0">
              <a:buNone/>
            </a:pPr>
            <a:r>
              <a:rPr kumimoji="1" lang="ja-JP" altLang="en-US" dirty="0" smtClean="0"/>
              <a:t>こんな疑問を覚えました。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45</a:t>
            </a:fld>
            <a:endParaRPr kumimoji="1" lang="ja-JP" altLang="en-US"/>
          </a:p>
        </p:txBody>
      </p:sp>
    </p:spTree>
    <p:extLst>
      <p:ext uri="{BB962C8B-B14F-4D97-AF65-F5344CB8AC3E}">
        <p14:creationId xmlns:p14="http://schemas.microsoft.com/office/powerpoint/2010/main" val="4037828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t>こちらが友朋堂が閉店した同時期に閉店した書店のリストになります。</a:t>
            </a:r>
            <a:endParaRPr lang="en-US" altLang="ja-JP" dirty="0" smtClean="0"/>
          </a:p>
          <a:p>
            <a:pPr marL="0" indent="0">
              <a:buNone/>
            </a:pPr>
            <a:r>
              <a:rPr lang="en-US" altLang="ja-JP" dirty="0" smtClean="0"/>
              <a:t>1</a:t>
            </a:r>
            <a:r>
              <a:rPr lang="ja-JP" altLang="en-US" dirty="0" smtClean="0"/>
              <a:t>か月間で</a:t>
            </a:r>
            <a:r>
              <a:rPr lang="en-US" altLang="ja-JP" dirty="0" smtClean="0"/>
              <a:t>10</a:t>
            </a:r>
            <a:r>
              <a:rPr lang="ja-JP" altLang="en-US" dirty="0" smtClean="0"/>
              <a:t>を超える書店がなくなっているのには驚きではないでしょうか。</a:t>
            </a:r>
            <a:endParaRPr lang="en-US" altLang="ja-JP" dirty="0" smtClean="0"/>
          </a:p>
          <a:p>
            <a:pPr marL="0" indent="0">
              <a:buNone/>
            </a:pPr>
            <a:r>
              <a:rPr kumimoji="1" lang="ja-JP" altLang="en-US" dirty="0" smtClean="0"/>
              <a:t>私たちはこの現状を知り、</a:t>
            </a:r>
            <a:endParaRPr kumimoji="1" lang="en-US" altLang="ja-JP" dirty="0" smtClean="0"/>
          </a:p>
          <a:p>
            <a:pPr marL="0" indent="0">
              <a:buNone/>
            </a:pPr>
            <a:r>
              <a:rPr kumimoji="1" lang="ja-JP" altLang="en-US" dirty="0" smtClean="0"/>
              <a:t>なぜこんなにも全国的に書店がつぶれているの？</a:t>
            </a:r>
            <a:endParaRPr kumimoji="1" lang="en-US" altLang="ja-JP" dirty="0" smtClean="0"/>
          </a:p>
          <a:p>
            <a:pPr marL="0" indent="0">
              <a:buNone/>
            </a:pPr>
            <a:r>
              <a:rPr kumimoji="1" lang="ja-JP" altLang="en-US" dirty="0" smtClean="0"/>
              <a:t>こんな疑問を覚えました。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46</a:t>
            </a:fld>
            <a:endParaRPr kumimoji="1" lang="ja-JP" altLang="en-US"/>
          </a:p>
        </p:txBody>
      </p:sp>
    </p:spTree>
    <p:extLst>
      <p:ext uri="{BB962C8B-B14F-4D97-AF65-F5344CB8AC3E}">
        <p14:creationId xmlns:p14="http://schemas.microsoft.com/office/powerpoint/2010/main" val="3526850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考える</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48</a:t>
            </a:fld>
            <a:endParaRPr kumimoji="1" lang="ja-JP" altLang="en-US"/>
          </a:p>
        </p:txBody>
      </p:sp>
    </p:spTree>
    <p:extLst>
      <p:ext uri="{BB962C8B-B14F-4D97-AF65-F5344CB8AC3E}">
        <p14:creationId xmlns:p14="http://schemas.microsoft.com/office/powerpoint/2010/main" val="3435287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考える</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49</a:t>
            </a:fld>
            <a:endParaRPr kumimoji="1" lang="ja-JP" altLang="en-US"/>
          </a:p>
        </p:txBody>
      </p:sp>
    </p:spTree>
    <p:extLst>
      <p:ext uri="{BB962C8B-B14F-4D97-AF65-F5344CB8AC3E}">
        <p14:creationId xmlns:p14="http://schemas.microsoft.com/office/powerpoint/2010/main" val="1409031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最初に、本屋業界に置ける現状を整理したいと思います。</a:t>
            </a:r>
            <a:endParaRPr kumimoji="1" lang="en-US" altLang="ja-JP" dirty="0" smtClean="0"/>
          </a:p>
          <a:p>
            <a:r>
              <a:rPr kumimoji="1" lang="ja-JP" altLang="en-US" dirty="0" smtClean="0"/>
              <a:t>まず、取次業者は</a:t>
            </a:r>
            <a:r>
              <a:rPr kumimoji="1" lang="en-US" altLang="ja-JP" dirty="0" smtClean="0"/>
              <a:t>(</a:t>
            </a:r>
            <a:r>
              <a:rPr kumimoji="1" lang="ja-JP" altLang="en-US" dirty="0" smtClean="0"/>
              <a:t>できる人説明加えて！</a:t>
            </a:r>
            <a:r>
              <a:rPr kumimoji="1" lang="en-US" altLang="ja-JP" dirty="0" smtClean="0"/>
              <a:t>)</a:t>
            </a:r>
            <a:r>
              <a:rPr kumimoji="1" lang="ja-JP" altLang="en-US" dirty="0" smtClean="0"/>
              <a:t>「委託販売」をしています。</a:t>
            </a:r>
            <a:endParaRPr kumimoji="1" lang="en-US" altLang="ja-JP" dirty="0" smtClean="0"/>
          </a:p>
          <a:p>
            <a:r>
              <a:rPr kumimoji="1" lang="ja-JP" altLang="en-US" dirty="0" smtClean="0"/>
              <a:t>また、取次業者は日販、東販といった大手２社による寡占状態になっています。</a:t>
            </a:r>
            <a:endParaRPr kumimoji="1" lang="en-US" altLang="ja-JP" dirty="0" smtClean="0"/>
          </a:p>
          <a:p>
            <a:r>
              <a:rPr kumimoji="1" lang="ja-JP" altLang="en-US" dirty="0" smtClean="0"/>
              <a:t>この２つの現状を整理したいと思います。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53</a:t>
            </a:fld>
            <a:endParaRPr kumimoji="1" lang="ja-JP" altLang="en-US"/>
          </a:p>
        </p:txBody>
      </p:sp>
    </p:spTree>
    <p:extLst>
      <p:ext uri="{BB962C8B-B14F-4D97-AF65-F5344CB8AC3E}">
        <p14:creationId xmlns:p14="http://schemas.microsoft.com/office/powerpoint/2010/main" val="2259309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55</a:t>
            </a:fld>
            <a:endParaRPr kumimoji="1" lang="ja-JP" altLang="en-US"/>
          </a:p>
        </p:txBody>
      </p:sp>
    </p:spTree>
    <p:extLst>
      <p:ext uri="{BB962C8B-B14F-4D97-AF65-F5344CB8AC3E}">
        <p14:creationId xmlns:p14="http://schemas.microsoft.com/office/powerpoint/2010/main" val="3097651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3</a:t>
            </a:r>
            <a:r>
              <a:rPr kumimoji="1" lang="ja-JP" altLang="en-US" dirty="0" err="1" smtClean="0"/>
              <a:t>つに</a:t>
            </a:r>
            <a:r>
              <a:rPr kumimoji="1" lang="ja-JP" altLang="en-US" dirty="0" smtClean="0"/>
              <a:t>年齢を分けたときに、若年層の割合が減少し、高齢層の割合が増加している傾向にあります。</a:t>
            </a:r>
            <a:endParaRPr kumimoji="1" lang="en-US" altLang="ja-JP" dirty="0" smtClean="0"/>
          </a:p>
          <a:p>
            <a:r>
              <a:rPr kumimoji="1" lang="ja-JP" altLang="en-US" dirty="0" smtClean="0"/>
              <a:t>このことと先ほどの不読率や活字離れを踏まえて、これからどんな本屋が求められているかを考える必要があります。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56</a:t>
            </a:fld>
            <a:endParaRPr kumimoji="1" lang="ja-JP" altLang="en-US"/>
          </a:p>
        </p:txBody>
      </p:sp>
    </p:spTree>
    <p:extLst>
      <p:ext uri="{BB962C8B-B14F-4D97-AF65-F5344CB8AC3E}">
        <p14:creationId xmlns:p14="http://schemas.microsoft.com/office/powerpoint/2010/main" val="160238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閉店しました</a:t>
            </a:r>
            <a:endParaRPr kumimoji="1" lang="en-US" altLang="ja-JP" dirty="0" smtClean="0"/>
          </a:p>
          <a:p>
            <a:r>
              <a:rPr kumimoji="1" lang="en-US" altLang="ja-JP" dirty="0" smtClean="0"/>
              <a:t>Twitter</a:t>
            </a:r>
            <a:r>
              <a:rPr kumimoji="1" lang="ja-JP" altLang="en-US" dirty="0" smtClean="0"/>
              <a:t>でもこのように友朋堂が閉店したことによる悲しみの声が寄せられています。</a:t>
            </a:r>
            <a:endParaRPr kumimoji="1" lang="en-US" altLang="ja-JP" dirty="0" smtClean="0"/>
          </a:p>
          <a:p>
            <a:r>
              <a:rPr kumimoji="1" lang="ja-JP" altLang="en-US" dirty="0" smtClean="0"/>
              <a:t>実は、友朋堂が閉店した同時期に同じように閉店した書店があります。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4</a:t>
            </a:fld>
            <a:endParaRPr kumimoji="1" lang="ja-JP" altLang="en-US"/>
          </a:p>
        </p:txBody>
      </p:sp>
    </p:spTree>
    <p:extLst>
      <p:ext uri="{BB962C8B-B14F-4D97-AF65-F5344CB8AC3E}">
        <p14:creationId xmlns:p14="http://schemas.microsoft.com/office/powerpoint/2010/main" val="227482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平成</a:t>
            </a:r>
            <a:r>
              <a:rPr kumimoji="1" lang="en-US" altLang="ja-JP" dirty="0" smtClean="0"/>
              <a:t>22</a:t>
            </a:r>
            <a:r>
              <a:rPr kumimoji="1" lang="ja-JP" altLang="en-US" dirty="0" smtClean="0"/>
              <a:t>年以降、人口が減少しています。</a:t>
            </a:r>
            <a:endParaRPr kumimoji="1" lang="en-US" altLang="ja-JP" dirty="0" smtClean="0"/>
          </a:p>
          <a:p>
            <a:r>
              <a:rPr kumimoji="1" lang="ja-JP" altLang="en-US" dirty="0" smtClean="0"/>
              <a:t>単純な人口減少は購買力が変化しない限り、本屋の売り上げを減少させ、営業自体に影響を与えやがては書店数が減少する可能性があります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57</a:t>
            </a:fld>
            <a:endParaRPr kumimoji="1" lang="ja-JP" altLang="en-US"/>
          </a:p>
        </p:txBody>
      </p:sp>
    </p:spTree>
    <p:extLst>
      <p:ext uri="{BB962C8B-B14F-4D97-AF65-F5344CB8AC3E}">
        <p14:creationId xmlns:p14="http://schemas.microsoft.com/office/powerpoint/2010/main" val="3578584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latin typeface="+mn-lt"/>
                <a:ea typeface="+mn-ea"/>
                <a:cs typeface="+mn-cs"/>
              </a:rPr>
              <a:t>不読率（未読率）とは、</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か月で</a:t>
            </a:r>
            <a:r>
              <a:rPr kumimoji="1" lang="en-US" altLang="ja-JP" sz="1200" kern="1200" dirty="0" smtClean="0">
                <a:solidFill>
                  <a:schemeClr val="tx1"/>
                </a:solidFill>
                <a:latin typeface="+mn-lt"/>
                <a:ea typeface="+mn-ea"/>
                <a:cs typeface="+mn-cs"/>
              </a:rPr>
              <a:t>1</a:t>
            </a:r>
            <a:r>
              <a:rPr kumimoji="1" lang="ja-JP" altLang="en-US" sz="1200" kern="1200" dirty="0" smtClean="0">
                <a:solidFill>
                  <a:schemeClr val="tx1"/>
                </a:solidFill>
                <a:latin typeface="+mn-lt"/>
                <a:ea typeface="+mn-ea"/>
                <a:cs typeface="+mn-cs"/>
              </a:rPr>
              <a:t>冊も本を読まなかった人の割合を示すものです。</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本の中には、教科書、参考書、雑誌、マンガなどは除かれています。</a:t>
            </a:r>
            <a:endParaRPr kumimoji="1" lang="en-US" altLang="ja-JP" sz="1200" kern="1200" dirty="0" smtClean="0">
              <a:solidFill>
                <a:schemeClr val="tx1"/>
              </a:solidFill>
              <a:latin typeface="+mn-lt"/>
              <a:ea typeface="+mn-ea"/>
              <a:cs typeface="+mn-cs"/>
            </a:endParaRPr>
          </a:p>
          <a:p>
            <a:r>
              <a:rPr kumimoji="1" lang="en-US" altLang="ja-JP" dirty="0" smtClean="0"/>
              <a:t>2014</a:t>
            </a:r>
            <a:r>
              <a:rPr kumimoji="1" lang="ja-JP" altLang="en-US" dirty="0" smtClean="0"/>
              <a:t>年を見てください。</a:t>
            </a:r>
            <a:endParaRPr kumimoji="1" lang="en-US" altLang="ja-JP" dirty="0" smtClean="0"/>
          </a:p>
          <a:p>
            <a:r>
              <a:rPr kumimoji="1" lang="ja-JP" altLang="en-US" dirty="0" smtClean="0"/>
              <a:t>黄色の棒グラフは電子書籍を含んでいませんが、どの世代でも不読率に大きな差はみられません。</a:t>
            </a:r>
            <a:endParaRPr kumimoji="1" lang="en-US" altLang="ja-JP" dirty="0" smtClean="0"/>
          </a:p>
          <a:p>
            <a:r>
              <a:rPr kumimoji="1" lang="ja-JP" altLang="en-US" dirty="0" smtClean="0"/>
              <a:t>しかし、オレンジのグラフが表す電子書籍を含んだものでは、若年層ほど不読率が下がる傾向にあります。</a:t>
            </a:r>
            <a:endParaRPr kumimoji="1" lang="en-US" altLang="ja-JP" dirty="0" smtClean="0"/>
          </a:p>
          <a:p>
            <a:r>
              <a:rPr kumimoji="1" lang="ja-JP" altLang="en-US" dirty="0" smtClean="0"/>
              <a:t>以上より、活字離れしているのは高齢者ともいえます。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58</a:t>
            </a:fld>
            <a:endParaRPr kumimoji="1" lang="ja-JP" altLang="en-US"/>
          </a:p>
        </p:txBody>
      </p:sp>
    </p:spTree>
    <p:extLst>
      <p:ext uri="{BB962C8B-B14F-4D97-AF65-F5344CB8AC3E}">
        <p14:creationId xmlns:p14="http://schemas.microsoft.com/office/powerpoint/2010/main" val="2152421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59</a:t>
            </a:fld>
            <a:endParaRPr kumimoji="1" lang="ja-JP" altLang="en-US"/>
          </a:p>
        </p:txBody>
      </p:sp>
    </p:spTree>
    <p:extLst>
      <p:ext uri="{BB962C8B-B14F-4D97-AF65-F5344CB8AC3E}">
        <p14:creationId xmlns:p14="http://schemas.microsoft.com/office/powerpoint/2010/main" val="901099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グラフ作り直すか・・・？</a:t>
            </a:r>
            <a:r>
              <a:rPr kumimoji="1" lang="en-US" altLang="ja-JP" dirty="0" smtClean="0"/>
              <a:t>)</a:t>
            </a:r>
            <a:r>
              <a:rPr kumimoji="1" lang="ja-JP" altLang="en-US" dirty="0" smtClean="0"/>
              <a:t>以下本文</a:t>
            </a:r>
            <a:endParaRPr kumimoji="1" lang="en-US" altLang="ja-JP" dirty="0" smtClean="0"/>
          </a:p>
          <a:p>
            <a:endParaRPr kumimoji="1" lang="en-US" altLang="ja-JP" dirty="0" smtClean="0"/>
          </a:p>
          <a:p>
            <a:r>
              <a:rPr kumimoji="1" lang="en-US" altLang="ja-JP" dirty="0" smtClean="0"/>
              <a:t>2000</a:t>
            </a:r>
            <a:r>
              <a:rPr kumimoji="1" lang="ja-JP" altLang="en-US" dirty="0" smtClean="0"/>
              <a:t>年代に出現した電子書籍は、本の形を大きく変えました。近年では電子雑誌の登場もあり、</a:t>
            </a:r>
            <a:endParaRPr kumimoji="1" lang="en-US" altLang="ja-JP" dirty="0" smtClean="0"/>
          </a:p>
          <a:p>
            <a:r>
              <a:rPr kumimoji="1" lang="ja-JP" altLang="en-US" dirty="0" smtClean="0"/>
              <a:t>今後より多くの電子媒体での本が普及することが予想されています。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60</a:t>
            </a:fld>
            <a:endParaRPr kumimoji="1" lang="ja-JP" altLang="en-US"/>
          </a:p>
        </p:txBody>
      </p:sp>
    </p:spTree>
    <p:extLst>
      <p:ext uri="{BB962C8B-B14F-4D97-AF65-F5344CB8AC3E}">
        <p14:creationId xmlns:p14="http://schemas.microsoft.com/office/powerpoint/2010/main" val="11254416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電子書籍は再販制度の影響を受けないため、価格で書店で販売される本より安く売ることができます。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61</a:t>
            </a:fld>
            <a:endParaRPr kumimoji="1" lang="ja-JP" altLang="en-US"/>
          </a:p>
        </p:txBody>
      </p:sp>
    </p:spTree>
    <p:extLst>
      <p:ext uri="{BB962C8B-B14F-4D97-AF65-F5344CB8AC3E}">
        <p14:creationId xmlns:p14="http://schemas.microsoft.com/office/powerpoint/2010/main" val="629232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近年書店へ移転のニュースをよく目にします。皆さんの身の回りでも、閉店した街の書店があるのではないでしょうか。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5</a:t>
            </a:fld>
            <a:endParaRPr kumimoji="1" lang="ja-JP" altLang="en-US"/>
          </a:p>
        </p:txBody>
      </p:sp>
    </p:spTree>
    <p:extLst>
      <p:ext uri="{BB962C8B-B14F-4D97-AF65-F5344CB8AC3E}">
        <p14:creationId xmlns:p14="http://schemas.microsoft.com/office/powerpoint/2010/main" val="3845523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lang="ja-JP" altLang="en-US" dirty="0" smtClean="0"/>
              <a:t>完全なデータではないです。２０１６年２月に閉店した書店を検索し、分かったものだけを載せています。</a:t>
            </a:r>
            <a:endParaRPr lang="en-US" altLang="ja-JP" dirty="0" smtClean="0"/>
          </a:p>
          <a:p>
            <a:pPr marL="0" indent="0">
              <a:buNone/>
            </a:pPr>
            <a:endParaRPr lang="en-US" altLang="ja-JP" dirty="0" smtClean="0"/>
          </a:p>
          <a:p>
            <a:pPr marL="0" indent="0">
              <a:buNone/>
            </a:pPr>
            <a:r>
              <a:rPr lang="ja-JP" altLang="en-US" dirty="0" smtClean="0"/>
              <a:t>こちらが友朋堂が閉店した同時期に閉店した書店のリストになります。</a:t>
            </a:r>
            <a:endParaRPr lang="en-US" altLang="ja-JP" dirty="0" smtClean="0"/>
          </a:p>
          <a:p>
            <a:pPr marL="0" indent="0">
              <a:buNone/>
            </a:pPr>
            <a:r>
              <a:rPr lang="en-US" altLang="ja-JP" dirty="0" smtClean="0"/>
              <a:t>1</a:t>
            </a:r>
            <a:r>
              <a:rPr lang="ja-JP" altLang="en-US" dirty="0" smtClean="0"/>
              <a:t>か月間で</a:t>
            </a:r>
            <a:r>
              <a:rPr lang="en-US" altLang="ja-JP" dirty="0" smtClean="0"/>
              <a:t>10</a:t>
            </a:r>
            <a:r>
              <a:rPr lang="ja-JP" altLang="en-US" dirty="0" smtClean="0"/>
              <a:t>を超える書店がなくなっているのには驚きではないでしょうか。</a:t>
            </a:r>
            <a:endParaRPr lang="en-US" altLang="ja-JP" dirty="0" smtClean="0"/>
          </a:p>
          <a:p>
            <a:pPr marL="0" indent="0">
              <a:buNone/>
            </a:pPr>
            <a:r>
              <a:rPr kumimoji="1" lang="ja-JP" altLang="en-US" dirty="0" smtClean="0"/>
              <a:t>私たちはこの現状を知り、</a:t>
            </a:r>
            <a:endParaRPr kumimoji="1" lang="en-US" altLang="ja-JP" dirty="0" smtClean="0"/>
          </a:p>
          <a:p>
            <a:pPr marL="0" indent="0">
              <a:buNone/>
            </a:pPr>
            <a:r>
              <a:rPr kumimoji="1" lang="ja-JP" altLang="en-US" dirty="0" smtClean="0"/>
              <a:t>なぜこんなにも全国的に書店がつぶれているの？</a:t>
            </a:r>
            <a:endParaRPr kumimoji="1" lang="en-US" altLang="ja-JP" dirty="0" smtClean="0"/>
          </a:p>
          <a:p>
            <a:pPr marL="0" indent="0">
              <a:buNone/>
            </a:pPr>
            <a:r>
              <a:rPr kumimoji="1" lang="ja-JP" altLang="en-US" dirty="0" smtClean="0"/>
              <a:t>こんな疑問を覚えました。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6</a:t>
            </a:fld>
            <a:endParaRPr kumimoji="1" lang="ja-JP" altLang="en-US"/>
          </a:p>
        </p:txBody>
      </p:sp>
    </p:spTree>
    <p:extLst>
      <p:ext uri="{BB962C8B-B14F-4D97-AF65-F5344CB8AC3E}">
        <p14:creationId xmlns:p14="http://schemas.microsoft.com/office/powerpoint/2010/main" val="3938219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None/>
            </a:pPr>
            <a:r>
              <a:rPr kumimoji="1" lang="ja-JP" altLang="en-US" dirty="0" smtClean="0"/>
              <a:t>チェーン店は利益が地域に還元されないんじゃ</a:t>
            </a:r>
            <a:r>
              <a:rPr kumimoji="1" lang="ja-JP" altLang="en-US" dirty="0" err="1" smtClean="0"/>
              <a:t>ね</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7</a:t>
            </a:fld>
            <a:endParaRPr kumimoji="1" lang="ja-JP" altLang="en-US"/>
          </a:p>
        </p:txBody>
      </p:sp>
    </p:spTree>
    <p:extLst>
      <p:ext uri="{BB962C8B-B14F-4D97-AF65-F5344CB8AC3E}">
        <p14:creationId xmlns:p14="http://schemas.microsoft.com/office/powerpoint/2010/main" val="1791281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よって私たちは、全国から書店が相次いでなくなっていく現状がどうしてなのか、</a:t>
            </a:r>
            <a:endParaRPr lang="en-US" altLang="ja-JP" dirty="0" smtClean="0"/>
          </a:p>
          <a:p>
            <a:r>
              <a:rPr lang="en-US" altLang="ja-JP" dirty="0" smtClean="0"/>
              <a:t>2</a:t>
            </a:r>
            <a:r>
              <a:rPr lang="ja-JP" altLang="en-US" dirty="0" err="1" smtClean="0"/>
              <a:t>つの</a:t>
            </a:r>
            <a:r>
              <a:rPr lang="ja-JP" altLang="en-US" dirty="0" smtClean="0"/>
              <a:t>方法で調べることにしました。</a:t>
            </a:r>
            <a:endParaRPr lang="en-US" altLang="ja-JP" dirty="0" smtClean="0"/>
          </a:p>
          <a:p>
            <a:r>
              <a:rPr lang="en-US" altLang="ja-JP" dirty="0" smtClean="0"/>
              <a:t>1</a:t>
            </a:r>
            <a:r>
              <a:rPr lang="ja-JP" altLang="en-US" dirty="0" smtClean="0"/>
              <a:t>つ目は文献調査で、全国の書店が閉店している原因を調べました。</a:t>
            </a:r>
            <a:endParaRPr lang="en-US" altLang="ja-JP" dirty="0" smtClean="0"/>
          </a:p>
          <a:p>
            <a:r>
              <a:rPr lang="en-US" altLang="ja-JP" dirty="0" smtClean="0"/>
              <a:t>2</a:t>
            </a:r>
            <a:r>
              <a:rPr lang="ja-JP" altLang="en-US" dirty="0" smtClean="0"/>
              <a:t>つ目は友朋堂でのヒアリング調査です。友朋堂が実際に廃業になった原因や、文献調査では</a:t>
            </a:r>
            <a:endParaRPr lang="en-US" altLang="ja-JP" dirty="0" smtClean="0"/>
          </a:p>
          <a:p>
            <a:r>
              <a:rPr lang="ja-JP" altLang="en-US" dirty="0" smtClean="0"/>
              <a:t>分からなかった現場での生の声を聴くことにしました。</a:t>
            </a:r>
            <a:endParaRPr 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8</a:t>
            </a:fld>
            <a:endParaRPr kumimoji="1" lang="ja-JP" altLang="en-US"/>
          </a:p>
        </p:txBody>
      </p:sp>
    </p:spTree>
    <p:extLst>
      <p:ext uri="{BB962C8B-B14F-4D97-AF65-F5344CB8AC3E}">
        <p14:creationId xmlns:p14="http://schemas.microsoft.com/office/powerpoint/2010/main" val="1750697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まず、文献調査です。</a:t>
            </a:r>
            <a:endParaRPr lang="en-US" altLang="ja-JP" dirty="0" smtClean="0"/>
          </a:p>
          <a:p>
            <a:r>
              <a:rPr lang="ja-JP" altLang="en-US" dirty="0" smtClean="0"/>
              <a:t>調べることで、全国的な書店が廃業したことに</a:t>
            </a:r>
            <a:r>
              <a:rPr lang="en-US" altLang="ja-JP" dirty="0" smtClean="0"/>
              <a:t>3</a:t>
            </a:r>
            <a:r>
              <a:rPr lang="ja-JP" altLang="en-US" dirty="0" err="1" smtClean="0"/>
              <a:t>つの</a:t>
            </a:r>
            <a:r>
              <a:rPr lang="ja-JP" altLang="en-US" dirty="0" smtClean="0"/>
              <a:t>原因があることがわかりました。</a:t>
            </a:r>
            <a:endParaRPr lang="en-US" dirty="0"/>
          </a:p>
        </p:txBody>
      </p:sp>
      <p:sp>
        <p:nvSpPr>
          <p:cNvPr id="4" name="スライド番号プレースホルダー 3"/>
          <p:cNvSpPr>
            <a:spLocks noGrp="1"/>
          </p:cNvSpPr>
          <p:nvPr>
            <p:ph type="sldNum" sz="quarter" idx="10"/>
          </p:nvPr>
        </p:nvSpPr>
        <p:spPr/>
        <p:txBody>
          <a:bodyPr/>
          <a:lstStyle/>
          <a:p>
            <a:fld id="{5D356404-E868-C845-A153-500C5D91A640}" type="slidenum">
              <a:rPr kumimoji="1" lang="ja-JP" altLang="en-US" smtClean="0"/>
              <a:t>9</a:t>
            </a:fld>
            <a:endParaRPr kumimoji="1" lang="ja-JP" altLang="en-US"/>
          </a:p>
        </p:txBody>
      </p:sp>
    </p:spTree>
    <p:extLst>
      <p:ext uri="{BB962C8B-B14F-4D97-AF65-F5344CB8AC3E}">
        <p14:creationId xmlns:p14="http://schemas.microsoft.com/office/powerpoint/2010/main" val="2326098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ja-JP" altLang="en-US" smtClean="0"/>
              <a:t>マスター タイトルの書式設定</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68CB6A2E-B723-4D6C-A8B3-FD5A248FAB0D}" type="datetime1">
              <a:rPr lang="ja-JP" altLang="en-US" smtClean="0"/>
              <a:t>2016/05/16</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5" name="Date Placeholder 4"/>
          <p:cNvSpPr>
            <a:spLocks noGrp="1"/>
          </p:cNvSpPr>
          <p:nvPr>
            <p:ph type="dt" sz="half" idx="10"/>
          </p:nvPr>
        </p:nvSpPr>
        <p:spPr/>
        <p:txBody>
          <a:bodyPr/>
          <a:lstStyle/>
          <a:p>
            <a:fld id="{EFE6A9AD-3454-4320-BA56-3569DE2CB961}"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fld id="{2084182D-4692-4B23-9034-D66703008794}"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Date Placeholder 2"/>
          <p:cNvSpPr>
            <a:spLocks noGrp="1"/>
          </p:cNvSpPr>
          <p:nvPr>
            <p:ph type="dt" sz="half" idx="10"/>
          </p:nvPr>
        </p:nvSpPr>
        <p:spPr/>
        <p:txBody>
          <a:bodyPr/>
          <a:lstStyle/>
          <a:p>
            <a:fld id="{722F6128-ABE3-4F81-8E26-3A4DEF7E04D1}" type="datetime1">
              <a:rPr lang="ja-JP" altLang="en-US" smtClean="0"/>
              <a:t>2016/05/16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D319B8-CAB8-4430-AEAD-2C4D46BED3C9}" type="datetime1">
              <a:rPr lang="ja-JP" altLang="en-US" smtClean="0"/>
              <a:t>2016/05/16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ja-JP" altLang="en-US" smtClean="0"/>
              <a:t>マスター タイトルの書式設定</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37AEAA5-C908-4766-B648-6D3BA57617A5}"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ja-JP" altLang="en-US" smtClean="0"/>
              <a:t>マスター タイトルの書式設定</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E1B4067-59E9-4C41-A336-23F586CF4C62}"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ja-JP" altLang="en-US" smtClean="0"/>
              <a:t>プレースホルダーまでドラッグするかアイコンをクリックして図を追加</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タイトル付き 2 つの図">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ja-JP" altLang="en-US" smtClean="0"/>
              <a:t>プレースホルダーまでドラッグするかアイコンをクリックして図を追加</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ja-JP" altLang="en-US" smtClean="0"/>
              <a:t>プレースホルダーまでドラッグするかアイコンをクリックして図を追加</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ja-JP" altLang="en-US" smtClean="0"/>
              <a:t>マスター タイトルの書式設定</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C6594A8-3B33-4AF9-89CA-38629D9DE5E6}"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タイトルの上に図">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ja-JP" altLang="en-US" smtClean="0"/>
              <a:t>マスター タイトルの書式設定</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35CDB3-E6DE-452B-BFD5-104306A4AF0E}"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ja-JP" altLang="en-US" smtClean="0"/>
              <a:t>プレースホルダーまでドラッグするかアイコンをクリックして図を追加</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タイトルの上に 2 つの図">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ja-JP" altLang="en-US" smtClean="0"/>
              <a:t>マスター タイトルの書式設定</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ja-JP" altLang="en-US" smtClean="0"/>
              <a:t>プレースホルダーまでドラッグするかアイコンをクリックして図を追加</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ja-JP" altLang="en-US" smtClean="0"/>
              <a:t>プレースホルダーまでドラッグするかアイコンをクリックして図を追加</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8C49294-F33E-4289-A37D-5BAF625A37C7}"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Vertical Text Placeholder 2"/>
          <p:cNvSpPr>
            <a:spLocks noGrp="1"/>
          </p:cNvSpPr>
          <p:nvPr>
            <p:ph type="body" orient="vert" idx="1"/>
          </p:nvPr>
        </p:nvSpPr>
        <p:spPr/>
        <p:txBody>
          <a:bodyPr vert="eaVert"/>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9C08EF6C-875A-4D8E-BECD-E937E5AF2501}" type="datetime1">
              <a:rPr lang="ja-JP" altLang="en-US" smtClean="0"/>
              <a:t>2016/05/16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idx="1"/>
          </p:nvPr>
        </p:nvSpPr>
        <p:spPr/>
        <p:txBody>
          <a:bodyPr/>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B2D610F9-4218-402C-A4FC-27C8782B01FD}" type="datetime1">
              <a:rPr lang="ja-JP" altLang="en-US" smtClean="0"/>
              <a:t>2016/05/16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ja-JP" altLang="en-US" smtClean="0"/>
              <a:t>マスター タイトルの書式設定</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10"/>
          </p:nvPr>
        </p:nvSpPr>
        <p:spPr/>
        <p:txBody>
          <a:bodyPr/>
          <a:lstStyle/>
          <a:p>
            <a:fld id="{ED7719CA-428A-4C59-BF19-6E7CA0C2317D}" type="datetime1">
              <a:rPr lang="ja-JP" altLang="en-US" smtClean="0"/>
              <a:t>2016/05/16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透かしとタイトル スライド">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ja-JP" altLang="en-US" smtClean="0"/>
              <a:t>マスター テキストの書式設定</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ja-JP" altLang="en-US" smtClean="0"/>
              <a:t>マスター タイトルの書式設定</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60396BB8-9E33-448B-A2A2-6538C9FE554A}" type="datetime1">
              <a:rPr lang="ja-JP" altLang="en-US" smtClean="0"/>
              <a:t>2016/05/16</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ja-JP" altLang="en-US" smtClean="0"/>
              <a:t>マスター テキストの書式設定</a:t>
            </a:r>
          </a:p>
        </p:txBody>
      </p:sp>
      <p:sp>
        <p:nvSpPr>
          <p:cNvPr id="4" name="Date Placeholder 3"/>
          <p:cNvSpPr>
            <a:spLocks noGrp="1"/>
          </p:cNvSpPr>
          <p:nvPr>
            <p:ph type="dt" sz="half" idx="10"/>
          </p:nvPr>
        </p:nvSpPr>
        <p:spPr/>
        <p:txBody>
          <a:bodyPr/>
          <a:lstStyle/>
          <a:p>
            <a:fld id="{5A15516E-517B-4647-917A-A6A8990C4BC7}" type="datetime1">
              <a:rPr lang="ja-JP" altLang="en-US" smtClean="0"/>
              <a:t>2016/05/16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透かし付きセクション">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ja-JP" altLang="en-US" smtClean="0"/>
              <a:t>マスター テキストの書式設定</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ja-JP" altLang="en-US" smtClean="0"/>
              <a:t>マスター タイトルの書式設定</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7D6A170-5B4B-4408-8787-1B9F1F13F8E9}" type="datetime1">
              <a:rPr lang="ja-JP" altLang="en-US" smtClean="0"/>
              <a:t>2016/05/16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図付きセクション">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ja-JP" altLang="en-US" smtClean="0"/>
              <a:t>マスター タイトルの書式設定</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ja-JP" altLang="en-US" smtClean="0"/>
              <a:t>プレースホルダーまでドラッグするかアイコンをクリックして図を追加</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EDCCF4-C273-495C-8C8A-448B4C3E071E}"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fld id="{2768E449-BD5B-465E-822A-CFC4FB799E1E}"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7" name="Date Placeholder 6"/>
          <p:cNvSpPr>
            <a:spLocks noGrp="1"/>
          </p:cNvSpPr>
          <p:nvPr>
            <p:ph type="dt" sz="half" idx="10"/>
          </p:nvPr>
        </p:nvSpPr>
        <p:spPr/>
        <p:txBody>
          <a:bodyPr/>
          <a:lstStyle/>
          <a:p>
            <a:fld id="{3216F88A-EC33-44FB-A84A-1002692BE6BF}" type="datetime1">
              <a:rPr lang="ja-JP" altLang="en-US" smtClean="0"/>
              <a:t>2016/05/16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つの上下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5" name="Date Placeholder 4"/>
          <p:cNvSpPr>
            <a:spLocks noGrp="1"/>
          </p:cNvSpPr>
          <p:nvPr>
            <p:ph type="dt" sz="half" idx="10"/>
          </p:nvPr>
        </p:nvSpPr>
        <p:spPr/>
        <p:txBody>
          <a:bodyPr/>
          <a:lstStyle/>
          <a:p>
            <a:fld id="{6E04A4BB-3EA4-4DA5-9C30-2FB49072B684}" type="datetime1">
              <a:rPr lang="ja-JP" altLang="en-US" smtClean="0"/>
              <a:t>2016/05/16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ja-JP" altLang="en-US" smtClean="0"/>
              <a:t>マスター タイトルの書式設定</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F7F6F7CC-21CF-42CD-8580-0158BCAD58DF}" type="datetime1">
              <a:rPr lang="ja-JP" altLang="en-US" smtClean="0"/>
              <a:t>2016/05/16</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ctr" defTabSz="914400" rtl="0" eaLnBrk="1" latinLnBrk="0" hangingPunct="1">
        <a:spcBef>
          <a:spcPct val="0"/>
        </a:spcBef>
        <a:buNone/>
        <a:defRPr kumimoji="1"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kumimoji="1" lang="en-US" sz="1800" kern="1200" dirty="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1.wdp"/><Relationship Id="rId5" Type="http://schemas.openxmlformats.org/officeDocument/2006/relationships/hyperlink" Target="https://www.pakutaso.co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8" Type="http://schemas.openxmlformats.org/officeDocument/2006/relationships/image" Target="../media/image23.png"/><Relationship Id="rId9"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diagramData" Target="../diagrams/data12.xml"/><Relationship Id="rId5" Type="http://schemas.openxmlformats.org/officeDocument/2006/relationships/diagramLayout" Target="../diagrams/layout12.xml"/><Relationship Id="rId6" Type="http://schemas.openxmlformats.org/officeDocument/2006/relationships/diagramQuickStyle" Target="../diagrams/quickStyle12.xml"/><Relationship Id="rId7" Type="http://schemas.openxmlformats.org/officeDocument/2006/relationships/diagramColors" Target="../diagrams/colors12.xml"/><Relationship Id="rId8"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8" Type="http://schemas.openxmlformats.org/officeDocument/2006/relationships/image" Target="../media/image25.png"/><Relationship Id="rId9" Type="http://schemas.openxmlformats.org/officeDocument/2006/relationships/comments" Target="../comments/comment5.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gif"/><Relationship Id="rId5" Type="http://schemas.openxmlformats.org/officeDocument/2006/relationships/image" Target="../media/image28.png"/><Relationship Id="rId6" Type="http://schemas.openxmlformats.org/officeDocument/2006/relationships/diagramData" Target="../diagrams/data14.xml"/><Relationship Id="rId7" Type="http://schemas.openxmlformats.org/officeDocument/2006/relationships/diagramLayout" Target="../diagrams/layout14.xml"/><Relationship Id="rId8" Type="http://schemas.openxmlformats.org/officeDocument/2006/relationships/diagramQuickStyle" Target="../diagrams/quickStyle14.xml"/><Relationship Id="rId9" Type="http://schemas.openxmlformats.org/officeDocument/2006/relationships/diagramColors" Target="../diagrams/colors14.xml"/><Relationship Id="rId10" Type="http://schemas.microsoft.com/office/2007/relationships/diagramDrawing" Target="../diagrams/drawing14.xml"/><Relationship Id="rId11"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8" Type="http://schemas.openxmlformats.org/officeDocument/2006/relationships/comments" Target="../comments/comment6.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diagramData" Target="../diagrams/data1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1.wdp"/><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diagramData" Target="../diagrams/data17.xml"/><Relationship Id="rId7" Type="http://schemas.openxmlformats.org/officeDocument/2006/relationships/diagramLayout" Target="../diagrams/layout17.xml"/><Relationship Id="rId8" Type="http://schemas.openxmlformats.org/officeDocument/2006/relationships/diagramQuickStyle" Target="../diagrams/quickStyle17.xml"/><Relationship Id="rId9" Type="http://schemas.openxmlformats.org/officeDocument/2006/relationships/diagramColors" Target="../diagrams/colors17.xml"/><Relationship Id="rId10"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comments" Target="../comments/comment7.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8.xml"/><Relationship Id="rId4" Type="http://schemas.openxmlformats.org/officeDocument/2006/relationships/diagramLayout" Target="../diagrams/layout18.xml"/><Relationship Id="rId5" Type="http://schemas.openxmlformats.org/officeDocument/2006/relationships/diagramQuickStyle" Target="../diagrams/quickStyle18.xml"/><Relationship Id="rId6" Type="http://schemas.openxmlformats.org/officeDocument/2006/relationships/diagramColors" Target="../diagrams/colors18.xml"/><Relationship Id="rId7"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diagramData" Target="../diagrams/data19.xml"/><Relationship Id="rId5" Type="http://schemas.openxmlformats.org/officeDocument/2006/relationships/diagramLayout" Target="../diagrams/layout19.xml"/><Relationship Id="rId6" Type="http://schemas.openxmlformats.org/officeDocument/2006/relationships/diagramQuickStyle" Target="../diagrams/quickStyle19.xml"/><Relationship Id="rId7" Type="http://schemas.openxmlformats.org/officeDocument/2006/relationships/diagramColors" Target="../diagrams/colors19.xml"/><Relationship Id="rId8"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0.xml"/><Relationship Id="rId4" Type="http://schemas.openxmlformats.org/officeDocument/2006/relationships/diagramLayout" Target="../diagrams/layout20.xml"/><Relationship Id="rId5" Type="http://schemas.openxmlformats.org/officeDocument/2006/relationships/diagramQuickStyle" Target="../diagrams/quickStyle20.xml"/><Relationship Id="rId6" Type="http://schemas.openxmlformats.org/officeDocument/2006/relationships/diagramColors" Target="../diagrams/colors20.xml"/><Relationship Id="rId7" Type="http://schemas.microsoft.com/office/2007/relationships/diagramDrawing" Target="../diagrams/drawing20.xml"/><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diagramData" Target="../diagrams/data21.xml"/><Relationship Id="rId7" Type="http://schemas.openxmlformats.org/officeDocument/2006/relationships/diagramLayout" Target="../diagrams/layout21.xml"/><Relationship Id="rId8" Type="http://schemas.openxmlformats.org/officeDocument/2006/relationships/diagramQuickStyle" Target="../diagrams/quickStyle21.xml"/><Relationship Id="rId9" Type="http://schemas.openxmlformats.org/officeDocument/2006/relationships/diagramColors" Target="../diagrams/colors21.xml"/><Relationship Id="rId10"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diagramData" Target="../diagrams/data22.xml"/><Relationship Id="rId7" Type="http://schemas.openxmlformats.org/officeDocument/2006/relationships/diagramLayout" Target="../diagrams/layout22.xml"/><Relationship Id="rId8" Type="http://schemas.openxmlformats.org/officeDocument/2006/relationships/diagramQuickStyle" Target="../diagrams/quickStyle22.xml"/><Relationship Id="rId9" Type="http://schemas.openxmlformats.org/officeDocument/2006/relationships/diagramColors" Target="../diagrams/colors22.xml"/><Relationship Id="rId10"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3.xml"/><Relationship Id="rId4" Type="http://schemas.openxmlformats.org/officeDocument/2006/relationships/diagramLayout" Target="../diagrams/layout23.xml"/><Relationship Id="rId5" Type="http://schemas.openxmlformats.org/officeDocument/2006/relationships/diagramQuickStyle" Target="../diagrams/quickStyle23.xml"/><Relationship Id="rId6" Type="http://schemas.openxmlformats.org/officeDocument/2006/relationships/diagramColors" Target="../diagrams/colors23.xml"/><Relationship Id="rId7" Type="http://schemas.microsoft.com/office/2007/relationships/diagramDrawing" Target="../diagrams/drawing23.xm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4.xml"/><Relationship Id="rId4" Type="http://schemas.openxmlformats.org/officeDocument/2006/relationships/diagramLayout" Target="../diagrams/layout24.xml"/><Relationship Id="rId5" Type="http://schemas.openxmlformats.org/officeDocument/2006/relationships/diagramQuickStyle" Target="../diagrams/quickStyle24.xml"/><Relationship Id="rId6" Type="http://schemas.openxmlformats.org/officeDocument/2006/relationships/diagramColors" Target="../diagrams/colors24.xml"/><Relationship Id="rId7" Type="http://schemas.microsoft.com/office/2007/relationships/diagramDrawing" Target="../diagrams/drawing24.xm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5.xml"/><Relationship Id="rId4" Type="http://schemas.openxmlformats.org/officeDocument/2006/relationships/diagramLayout" Target="../diagrams/layout25.xml"/><Relationship Id="rId5" Type="http://schemas.openxmlformats.org/officeDocument/2006/relationships/diagramQuickStyle" Target="../diagrams/quickStyle25.xml"/><Relationship Id="rId6" Type="http://schemas.openxmlformats.org/officeDocument/2006/relationships/diagramColors" Target="../diagrams/colors25.xml"/><Relationship Id="rId7" Type="http://schemas.microsoft.com/office/2007/relationships/diagramDrawing" Target="../diagrams/drawing25.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2.wdp"/><Relationship Id="rId5" Type="http://schemas.openxmlformats.org/officeDocument/2006/relationships/image" Target="../media/image15.png"/><Relationship Id="rId6"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6.gif"/><Relationship Id="rId5" Type="http://schemas.openxmlformats.org/officeDocument/2006/relationships/image" Target="../media/image28.png"/><Relationship Id="rId6"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8.png"/><Relationship Id="rId5" Type="http://schemas.openxmlformats.org/officeDocument/2006/relationships/image" Target="../media/image27.gif"/><Relationship Id="rId6"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6.jpg"/><Relationship Id="rId9" Type="http://schemas.openxmlformats.org/officeDocument/2006/relationships/image" Target="../media/image17.jpeg"/><Relationship Id="rId10" Type="http://schemas.openxmlformats.org/officeDocument/2006/relationships/image" Target="../media/image18.jpe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gif"/><Relationship Id="rId3" Type="http://schemas.openxmlformats.org/officeDocument/2006/relationships/image" Target="../media/image27.gif"/></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gif"/><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1book.co.jp/005537.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www.1book.co.jp/005537.html"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3" Type="http://schemas.openxmlformats.org/officeDocument/2006/relationships/image" Target="../media/image62.gif"/><Relationship Id="rId4" Type="http://schemas.openxmlformats.org/officeDocument/2006/relationships/hyperlink" Target="http://www.stat.go.jp/index.htm" TargetMode="External"/><Relationship Id="rId5" Type="http://schemas.openxmlformats.org/officeDocument/2006/relationships/diagramData" Target="../diagrams/data26.xml"/><Relationship Id="rId6" Type="http://schemas.openxmlformats.org/officeDocument/2006/relationships/diagramLayout" Target="../diagrams/layout26.xml"/><Relationship Id="rId7" Type="http://schemas.openxmlformats.org/officeDocument/2006/relationships/diagramQuickStyle" Target="../diagrams/quickStyle26.xml"/><Relationship Id="rId8" Type="http://schemas.openxmlformats.org/officeDocument/2006/relationships/diagramColors" Target="../diagrams/colors26.xml"/><Relationship Id="rId9" Type="http://schemas.microsoft.com/office/2007/relationships/diagramDrawing" Target="../diagrams/drawing26.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3" Type="http://schemas.openxmlformats.org/officeDocument/2006/relationships/image" Target="../media/image63.gif"/><Relationship Id="rId4" Type="http://schemas.openxmlformats.org/officeDocument/2006/relationships/hyperlink" Target="http://www.stat.go.jp/index.htm" TargetMode="External"/><Relationship Id="rId5" Type="http://schemas.openxmlformats.org/officeDocument/2006/relationships/diagramData" Target="../diagrams/data27.xml"/><Relationship Id="rId6" Type="http://schemas.openxmlformats.org/officeDocument/2006/relationships/diagramLayout" Target="../diagrams/layout27.xml"/><Relationship Id="rId7" Type="http://schemas.openxmlformats.org/officeDocument/2006/relationships/diagramQuickStyle" Target="../diagrams/quickStyle27.xml"/><Relationship Id="rId8" Type="http://schemas.openxmlformats.org/officeDocument/2006/relationships/diagramColors" Target="../diagrams/colors27.xml"/><Relationship Id="rId9" Type="http://schemas.microsoft.com/office/2007/relationships/diagramDrawing" Target="../diagrams/drawing27.xm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diagramData" Target="../diagrams/data28.xml"/><Relationship Id="rId5" Type="http://schemas.openxmlformats.org/officeDocument/2006/relationships/diagramLayout" Target="../diagrams/layout28.xml"/><Relationship Id="rId6" Type="http://schemas.openxmlformats.org/officeDocument/2006/relationships/diagramQuickStyle" Target="../diagrams/quickStyle28.xml"/><Relationship Id="rId7" Type="http://schemas.openxmlformats.org/officeDocument/2006/relationships/diagramColors" Target="../diagrams/colors28.xml"/><Relationship Id="rId8" Type="http://schemas.microsoft.com/office/2007/relationships/diagramDrawing" Target="../diagrams/drawing28.xml"/><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11" Type="http://schemas.openxmlformats.org/officeDocument/2006/relationships/diagramColors" Target="../diagrams/colors29.xml"/><Relationship Id="rId12" Type="http://schemas.microsoft.com/office/2007/relationships/diagramDrawing" Target="../diagrams/drawing29.xml"/><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7.gif"/><Relationship Id="rId4" Type="http://schemas.openxmlformats.org/officeDocument/2006/relationships/image" Target="../media/image26.gif"/><Relationship Id="rId5" Type="http://schemas.openxmlformats.org/officeDocument/2006/relationships/image" Target="../media/image28.png"/><Relationship Id="rId6" Type="http://schemas.openxmlformats.org/officeDocument/2006/relationships/image" Target="../media/image56.emf"/><Relationship Id="rId7" Type="http://schemas.openxmlformats.org/officeDocument/2006/relationships/image" Target="../media/image65.png"/><Relationship Id="rId8" Type="http://schemas.openxmlformats.org/officeDocument/2006/relationships/diagramData" Target="../diagrams/data29.xml"/><Relationship Id="rId9" Type="http://schemas.openxmlformats.org/officeDocument/2006/relationships/diagramLayout" Target="../diagrams/layout29.xml"/><Relationship Id="rId10" Type="http://schemas.openxmlformats.org/officeDocument/2006/relationships/diagramQuickStyle" Target="../diagrams/quickStyle2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diagramData" Target="../diagrams/data30.xml"/><Relationship Id="rId5" Type="http://schemas.openxmlformats.org/officeDocument/2006/relationships/diagramLayout" Target="../diagrams/layout30.xml"/><Relationship Id="rId6" Type="http://schemas.openxmlformats.org/officeDocument/2006/relationships/diagramQuickStyle" Target="../diagrams/quickStyle30.xml"/><Relationship Id="rId7" Type="http://schemas.openxmlformats.org/officeDocument/2006/relationships/diagramColors" Target="../diagrams/colors30.xml"/><Relationship Id="rId8" Type="http://schemas.microsoft.com/office/2007/relationships/diagramDrawing" Target="../diagrams/drawing30.xml"/><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diagramData" Target="../diagrams/data31.xml"/><Relationship Id="rId5" Type="http://schemas.openxmlformats.org/officeDocument/2006/relationships/diagramLayout" Target="../diagrams/layout31.xml"/><Relationship Id="rId6" Type="http://schemas.openxmlformats.org/officeDocument/2006/relationships/diagramQuickStyle" Target="../diagrams/quickStyle31.xml"/><Relationship Id="rId7" Type="http://schemas.openxmlformats.org/officeDocument/2006/relationships/diagramColors" Target="../diagrams/colors31.xml"/><Relationship Id="rId8" Type="http://schemas.microsoft.com/office/2007/relationships/diagramDrawing" Target="../diagrams/drawing31.xml"/><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図形グループ 5"/>
          <p:cNvGrpSpPr/>
          <p:nvPr/>
        </p:nvGrpSpPr>
        <p:grpSpPr>
          <a:xfrm>
            <a:off x="0" y="0"/>
            <a:ext cx="9144000" cy="6893282"/>
            <a:chOff x="0" y="0"/>
            <a:chExt cx="9144000" cy="6893282"/>
          </a:xfrm>
        </p:grpSpPr>
        <p:pic>
          <p:nvPicPr>
            <p:cNvPr id="4" name="図 3"/>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artisticMarker/>
                      </a14:imgEffect>
                      <a14:imgEffect>
                        <a14:colorTemperature colorTemp="11200"/>
                      </a14:imgEffect>
                      <a14:imgEffect>
                        <a14:saturation sat="0"/>
                      </a14:imgEffect>
                    </a14:imgLayer>
                  </a14:imgProps>
                </a:ext>
              </a:extLst>
            </a:blip>
            <a:stretch>
              <a:fillRect/>
            </a:stretch>
          </p:blipFill>
          <p:spPr>
            <a:xfrm>
              <a:off x="0" y="0"/>
              <a:ext cx="9144000" cy="6858000"/>
            </a:xfrm>
            <a:prstGeom prst="rect">
              <a:avLst/>
            </a:prstGeom>
          </p:spPr>
        </p:pic>
        <p:sp>
          <p:nvSpPr>
            <p:cNvPr id="5" name="テキスト ボックス 4"/>
            <p:cNvSpPr txBox="1"/>
            <p:nvPr/>
          </p:nvSpPr>
          <p:spPr>
            <a:xfrm>
              <a:off x="0" y="6523950"/>
              <a:ext cx="3540114" cy="369332"/>
            </a:xfrm>
            <a:prstGeom prst="rect">
              <a:avLst/>
            </a:prstGeom>
            <a:noFill/>
          </p:spPr>
          <p:txBody>
            <a:bodyPr wrap="none" rtlCol="0">
              <a:spAutoFit/>
            </a:bodyPr>
            <a:lstStyle/>
            <a:p>
              <a:r>
                <a:rPr lang="en-US" altLang="ja-JP" i="1" dirty="0">
                  <a:solidFill>
                    <a:schemeClr val="bg1"/>
                  </a:solidFill>
                </a:rPr>
                <a:t>photo by </a:t>
              </a:r>
              <a:r>
                <a:rPr lang="en-US" altLang="ja-JP" dirty="0">
                  <a:solidFill>
                    <a:schemeClr val="bg1"/>
                  </a:solidFill>
                  <a:hlinkClick r:id="rId5"/>
                </a:rPr>
                <a:t>https://www.pakutaso.com/</a:t>
              </a:r>
              <a:endParaRPr kumimoji="1" lang="ja-JP" altLang="en-US" dirty="0">
                <a:solidFill>
                  <a:schemeClr val="bg1"/>
                </a:solidFill>
              </a:endParaRPr>
            </a:p>
          </p:txBody>
        </p:sp>
      </p:grpSp>
      <p:sp>
        <p:nvSpPr>
          <p:cNvPr id="3" name="サブタイトル 2"/>
          <p:cNvSpPr>
            <a:spLocks noGrp="1"/>
          </p:cNvSpPr>
          <p:nvPr>
            <p:ph type="subTitle" idx="1"/>
          </p:nvPr>
        </p:nvSpPr>
        <p:spPr>
          <a:xfrm>
            <a:off x="5559778" y="0"/>
            <a:ext cx="3584222" cy="6858000"/>
          </a:xfrm>
        </p:spPr>
        <p:txBody>
          <a:bodyPr>
            <a:normAutofit/>
          </a:bodyPr>
          <a:lstStyle/>
          <a:p>
            <a:pPr algn="r"/>
            <a:r>
              <a:rPr lang="en-US" altLang="ja-JP" dirty="0" smtClean="0">
                <a:solidFill>
                  <a:srgbClr val="FFFFFF"/>
                </a:solidFill>
                <a:latin typeface="ＭＳ Ｐゴシック" panose="020B0600070205080204" pitchFamily="50" charset="-128"/>
                <a:ea typeface="ＭＳ Ｐゴシック" panose="020B0600070205080204" pitchFamily="50" charset="-128"/>
              </a:rPr>
              <a:t>2016</a:t>
            </a:r>
            <a:r>
              <a:rPr lang="ja-JP" altLang="en-US" dirty="0" smtClean="0">
                <a:solidFill>
                  <a:srgbClr val="FFFFFF"/>
                </a:solidFill>
                <a:latin typeface="ＭＳ Ｐゴシック" panose="020B0600070205080204" pitchFamily="50" charset="-128"/>
                <a:ea typeface="ＭＳ Ｐゴシック" panose="020B0600070205080204" pitchFamily="50" charset="-128"/>
              </a:rPr>
              <a:t>年</a:t>
            </a:r>
            <a:r>
              <a:rPr lang="en-US" altLang="ja-JP" dirty="0" smtClean="0">
                <a:solidFill>
                  <a:srgbClr val="FFFFFF"/>
                </a:solidFill>
                <a:latin typeface="ＭＳ Ｐゴシック" panose="020B0600070205080204" pitchFamily="50" charset="-128"/>
                <a:ea typeface="ＭＳ Ｐゴシック" panose="020B0600070205080204" pitchFamily="50" charset="-128"/>
              </a:rPr>
              <a:t>5</a:t>
            </a:r>
            <a:r>
              <a:rPr lang="ja-JP" altLang="en-US" dirty="0" smtClean="0">
                <a:solidFill>
                  <a:srgbClr val="FFFFFF"/>
                </a:solidFill>
                <a:latin typeface="ＭＳ Ｐゴシック" panose="020B0600070205080204" pitchFamily="50" charset="-128"/>
                <a:ea typeface="ＭＳ Ｐゴシック" panose="020B0600070205080204" pitchFamily="50" charset="-128"/>
              </a:rPr>
              <a:t>月</a:t>
            </a:r>
            <a:r>
              <a:rPr lang="en-US" altLang="ja-JP" dirty="0" smtClean="0">
                <a:solidFill>
                  <a:srgbClr val="FFFFFF"/>
                </a:solidFill>
                <a:latin typeface="ＭＳ Ｐゴシック" panose="020B0600070205080204" pitchFamily="50" charset="-128"/>
                <a:ea typeface="ＭＳ Ｐゴシック" panose="020B0600070205080204" pitchFamily="50" charset="-128"/>
              </a:rPr>
              <a:t>17</a:t>
            </a:r>
            <a:r>
              <a:rPr lang="ja-JP" altLang="en-US" dirty="0" smtClean="0">
                <a:solidFill>
                  <a:srgbClr val="FFFFFF"/>
                </a:solidFill>
                <a:latin typeface="ＭＳ Ｐゴシック" panose="020B0600070205080204" pitchFamily="50" charset="-128"/>
                <a:ea typeface="ＭＳ Ｐゴシック" panose="020B0600070205080204" pitchFamily="50" charset="-128"/>
              </a:rPr>
              <a:t>日</a:t>
            </a:r>
            <a:endParaRPr lang="en-US" altLang="ja-JP" dirty="0">
              <a:solidFill>
                <a:srgbClr val="FFFFFF"/>
              </a:solidFill>
              <a:latin typeface="ＭＳ Ｐゴシック" panose="020B0600070205080204" pitchFamily="50" charset="-128"/>
              <a:ea typeface="ＭＳ Ｐゴシック" panose="020B0600070205080204" pitchFamily="50" charset="-128"/>
            </a:endParaRPr>
          </a:p>
          <a:p>
            <a:pPr algn="r"/>
            <a:r>
              <a:rPr kumimoji="1" lang="ja-JP" altLang="en-US" dirty="0" smtClean="0">
                <a:solidFill>
                  <a:srgbClr val="FFFFFF"/>
                </a:solidFill>
                <a:latin typeface="ＭＳ Ｐゴシック" panose="020B0600070205080204" pitchFamily="50" charset="-128"/>
                <a:ea typeface="ＭＳ Ｐゴシック" panose="020B0600070205080204" pitchFamily="50" charset="-128"/>
              </a:rPr>
              <a:t>都市計画実習　</a:t>
            </a:r>
            <a:endParaRPr kumimoji="1"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kumimoji="1" lang="ja-JP" altLang="en-US" dirty="0" smtClean="0">
                <a:solidFill>
                  <a:srgbClr val="FFFFFF"/>
                </a:solidFill>
                <a:latin typeface="ＭＳ Ｐゴシック" panose="020B0600070205080204" pitchFamily="50" charset="-128"/>
                <a:ea typeface="ＭＳ Ｐゴシック" panose="020B0600070205080204" pitchFamily="50" charset="-128"/>
              </a:rPr>
              <a:t>中間発表</a:t>
            </a:r>
            <a:endParaRPr kumimoji="1"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サステナビリティー班</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班長　  　　　　　　</a:t>
            </a:r>
            <a:r>
              <a:rPr lang="en-US" altLang="ja-JP" dirty="0" smtClean="0">
                <a:solidFill>
                  <a:srgbClr val="FFFFFF"/>
                </a:solidFill>
                <a:latin typeface="ＭＳ Ｐゴシック" panose="020B0600070205080204" pitchFamily="50" charset="-128"/>
                <a:ea typeface="ＭＳ Ｐゴシック" panose="020B0600070205080204" pitchFamily="50" charset="-128"/>
              </a:rPr>
              <a:t> </a:t>
            </a:r>
            <a:r>
              <a:rPr lang="ja-JP" altLang="en-US" dirty="0" smtClean="0">
                <a:solidFill>
                  <a:srgbClr val="FFFFFF"/>
                </a:solidFill>
                <a:latin typeface="ＭＳ Ｐゴシック" panose="020B0600070205080204" pitchFamily="50" charset="-128"/>
                <a:ea typeface="ＭＳ Ｐゴシック" panose="020B0600070205080204" pitchFamily="50" charset="-128"/>
              </a:rPr>
              <a:t>片山茜　</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副班長</a:t>
            </a:r>
            <a:r>
              <a:rPr lang="en-US" altLang="ja-JP" dirty="0" smtClean="0">
                <a:solidFill>
                  <a:srgbClr val="FFFFFF"/>
                </a:solidFill>
                <a:latin typeface="ＭＳ Ｐゴシック" panose="020B0600070205080204" pitchFamily="50" charset="-128"/>
                <a:ea typeface="ＭＳ Ｐゴシック" panose="020B0600070205080204" pitchFamily="50" charset="-128"/>
              </a:rPr>
              <a:t> </a:t>
            </a:r>
            <a:r>
              <a:rPr lang="ja-JP" altLang="en-US" dirty="0" smtClean="0">
                <a:solidFill>
                  <a:srgbClr val="FFFFFF"/>
                </a:solidFill>
                <a:latin typeface="ＭＳ Ｐゴシック" panose="020B0600070205080204" pitchFamily="50" charset="-128"/>
                <a:ea typeface="ＭＳ Ｐゴシック" panose="020B0600070205080204" pitchFamily="50" charset="-128"/>
              </a:rPr>
              <a:t>　　　　　中島遥希</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資料</a:t>
            </a:r>
            <a:r>
              <a:rPr lang="en-US" altLang="ja-JP" dirty="0" smtClean="0">
                <a:solidFill>
                  <a:srgbClr val="FFFFFF"/>
                </a:solidFill>
                <a:latin typeface="ＭＳ Ｐゴシック" panose="020B0600070205080204" pitchFamily="50" charset="-128"/>
                <a:ea typeface="ＭＳ Ｐゴシック" panose="020B0600070205080204" pitchFamily="50" charset="-128"/>
              </a:rPr>
              <a:t>DB </a:t>
            </a:r>
            <a:r>
              <a:rPr lang="ja-JP" altLang="en-US" dirty="0" smtClean="0">
                <a:solidFill>
                  <a:srgbClr val="FFFFFF"/>
                </a:solidFill>
                <a:latin typeface="ＭＳ Ｐゴシック" panose="020B0600070205080204" pitchFamily="50" charset="-128"/>
                <a:ea typeface="ＭＳ Ｐゴシック" panose="020B0600070205080204" pitchFamily="50" charset="-128"/>
              </a:rPr>
              <a:t>　</a:t>
            </a:r>
            <a:r>
              <a:rPr lang="ja-JP" altLang="en-US" dirty="0">
                <a:solidFill>
                  <a:srgbClr val="FFFFFF"/>
                </a:solidFill>
                <a:latin typeface="ＭＳ Ｐゴシック" panose="020B0600070205080204" pitchFamily="50" charset="-128"/>
                <a:ea typeface="ＭＳ Ｐゴシック" panose="020B0600070205080204" pitchFamily="50" charset="-128"/>
              </a:rPr>
              <a:t>メルリーニ愛乃</a:t>
            </a:r>
            <a:endParaRPr lang="en-US" altLang="ja-JP" dirty="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印刷機器 　　</a:t>
            </a:r>
            <a:r>
              <a:rPr lang="en-US" altLang="ja-JP" dirty="0" smtClean="0">
                <a:solidFill>
                  <a:srgbClr val="FFFFFF"/>
                </a:solidFill>
                <a:latin typeface="ＭＳ Ｐゴシック" panose="020B0600070205080204" pitchFamily="50" charset="-128"/>
                <a:ea typeface="ＭＳ Ｐゴシック" panose="020B0600070205080204" pitchFamily="50" charset="-128"/>
              </a:rPr>
              <a:t> </a:t>
            </a:r>
            <a:r>
              <a:rPr lang="ja-JP" altLang="en-US" dirty="0" smtClean="0">
                <a:solidFill>
                  <a:srgbClr val="FFFFFF"/>
                </a:solidFill>
                <a:latin typeface="ＭＳ Ｐゴシック" panose="020B0600070205080204" pitchFamily="50" charset="-128"/>
                <a:ea typeface="ＭＳ Ｐゴシック" panose="020B0600070205080204" pitchFamily="50" charset="-128"/>
              </a:rPr>
              <a:t>　村上</a:t>
            </a:r>
            <a:r>
              <a:rPr lang="ja-JP" altLang="en-US" dirty="0">
                <a:solidFill>
                  <a:srgbClr val="FFFFFF"/>
                </a:solidFill>
                <a:latin typeface="ＭＳ Ｐゴシック" panose="020B0600070205080204" pitchFamily="50" charset="-128"/>
                <a:ea typeface="ＭＳ Ｐゴシック" panose="020B0600070205080204" pitchFamily="50" charset="-128"/>
              </a:rPr>
              <a:t>雄馬</a:t>
            </a:r>
            <a:r>
              <a:rPr lang="ja-JP" altLang="en-US" dirty="0" smtClean="0">
                <a:solidFill>
                  <a:srgbClr val="FFFFFF"/>
                </a:solidFill>
                <a:latin typeface="ＭＳ Ｐゴシック" panose="020B0600070205080204" pitchFamily="50" charset="-128"/>
                <a:ea typeface="ＭＳ Ｐゴシック" panose="020B0600070205080204" pitchFamily="50" charset="-128"/>
              </a:rPr>
              <a:t>　</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江端杏奈　</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小原岳輝　</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菊地</a:t>
            </a:r>
            <a:r>
              <a:rPr lang="ja-JP" altLang="en-US" dirty="0">
                <a:solidFill>
                  <a:srgbClr val="FFFFFF"/>
                </a:solidFill>
                <a:latin typeface="ＭＳ Ｐゴシック" panose="020B0600070205080204" pitchFamily="50" charset="-128"/>
                <a:ea typeface="ＭＳ Ｐゴシック" panose="020B0600070205080204" pitchFamily="50" charset="-128"/>
              </a:rPr>
              <a:t>ひかり</a:t>
            </a:r>
            <a:r>
              <a:rPr lang="ja-JP" altLang="en-US" dirty="0" smtClean="0">
                <a:solidFill>
                  <a:srgbClr val="FFFFFF"/>
                </a:solidFill>
                <a:latin typeface="ＭＳ Ｐゴシック" panose="020B0600070205080204" pitchFamily="50" charset="-128"/>
                <a:ea typeface="ＭＳ Ｐゴシック" panose="020B0600070205080204" pitchFamily="50" charset="-128"/>
              </a:rPr>
              <a:t>　</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小又暉広　</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長谷川隼</a:t>
            </a:r>
            <a:endParaRPr lang="en-US" altLang="ja-JP" dirty="0">
              <a:solidFill>
                <a:srgbClr val="FFFFFF"/>
              </a:solidFill>
              <a:latin typeface="ＭＳ Ｐゴシック" panose="020B0600070205080204" pitchFamily="50" charset="-128"/>
              <a:ea typeface="ＭＳ Ｐゴシック" panose="020B0600070205080204" pitchFamily="50" charset="-128"/>
            </a:endParaRPr>
          </a:p>
          <a:p>
            <a:pPr algn="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ja-JP" altLang="en-US" dirty="0" smtClean="0">
                <a:solidFill>
                  <a:srgbClr val="FFFFFF"/>
                </a:solidFill>
                <a:latin typeface="ＭＳ Ｐゴシック" panose="020B0600070205080204" pitchFamily="50" charset="-128"/>
                <a:ea typeface="ＭＳ Ｐゴシック" panose="020B0600070205080204" pitchFamily="50" charset="-128"/>
              </a:rPr>
              <a:t>指導教員</a:t>
            </a:r>
            <a:r>
              <a:rPr lang="ja-JP" altLang="ja-JP" dirty="0">
                <a:solidFill>
                  <a:srgbClr val="FFFFFF"/>
                </a:solidFill>
                <a:latin typeface="ＭＳ Ｐゴシック" panose="020B0600070205080204" pitchFamily="50" charset="-128"/>
                <a:ea typeface="ＭＳ Ｐゴシック" panose="020B0600070205080204" pitchFamily="50" charset="-128"/>
              </a:rPr>
              <a:t>　</a:t>
            </a:r>
            <a:r>
              <a:rPr lang="ja-JP" altLang="en-US" dirty="0" smtClean="0">
                <a:solidFill>
                  <a:srgbClr val="FFFFFF"/>
                </a:solidFill>
                <a:latin typeface="ＭＳ Ｐゴシック" panose="020B0600070205080204" pitchFamily="50" charset="-128"/>
                <a:ea typeface="ＭＳ Ｐゴシック" panose="020B0600070205080204" pitchFamily="50" charset="-128"/>
              </a:rPr>
              <a:t>　　　</a:t>
            </a:r>
            <a:r>
              <a:rPr lang="en-US" altLang="ja-JP" dirty="0" smtClean="0">
                <a:solidFill>
                  <a:srgbClr val="FFFFFF"/>
                </a:solidFill>
                <a:latin typeface="ＭＳ Ｐゴシック" panose="020B0600070205080204" pitchFamily="50" charset="-128"/>
                <a:ea typeface="ＭＳ Ｐゴシック" panose="020B0600070205080204" pitchFamily="50" charset="-128"/>
              </a:rPr>
              <a:t> </a:t>
            </a:r>
            <a:r>
              <a:rPr lang="ja-JP" altLang="en-US" dirty="0" smtClean="0">
                <a:solidFill>
                  <a:srgbClr val="FFFFFF"/>
                </a:solidFill>
                <a:latin typeface="ＭＳ Ｐゴシック" panose="020B0600070205080204" pitchFamily="50" charset="-128"/>
                <a:ea typeface="ＭＳ Ｐゴシック" panose="020B0600070205080204" pitchFamily="50" charset="-128"/>
              </a:rPr>
              <a:t>　谷口守</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pPr algn="r"/>
            <a:r>
              <a:rPr lang="en-US" altLang="ja-JP" dirty="0" smtClean="0">
                <a:solidFill>
                  <a:srgbClr val="FFFFFF"/>
                </a:solidFill>
                <a:latin typeface="ＭＳ Ｐゴシック" panose="020B0600070205080204" pitchFamily="50" charset="-128"/>
                <a:ea typeface="ＭＳ Ｐゴシック" panose="020B0600070205080204" pitchFamily="50" charset="-128"/>
              </a:rPr>
              <a:t>TA </a:t>
            </a:r>
            <a:r>
              <a:rPr lang="ja-JP" altLang="en-US" dirty="0" smtClean="0">
                <a:solidFill>
                  <a:srgbClr val="FFFFFF"/>
                </a:solidFill>
                <a:latin typeface="ＭＳ Ｐゴシック" panose="020B0600070205080204" pitchFamily="50" charset="-128"/>
                <a:ea typeface="ＭＳ Ｐゴシック" panose="020B0600070205080204" pitchFamily="50" charset="-128"/>
              </a:rPr>
              <a:t>　　　　　 　　越川知紘</a:t>
            </a:r>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a:p>
            <a:endParaRPr lang="en-US" altLang="ja-JP"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8" name="タイトル 1"/>
          <p:cNvSpPr txBox="1">
            <a:spLocks/>
          </p:cNvSpPr>
          <p:nvPr/>
        </p:nvSpPr>
        <p:spPr>
          <a:xfrm>
            <a:off x="301614" y="1791165"/>
            <a:ext cx="6477000" cy="2234670"/>
          </a:xfrm>
          <a:prstGeom prst="rect">
            <a:avLst/>
          </a:prstGeom>
        </p:spPr>
        <p:txBody>
          <a:bodyPr vert="horz" lIns="45720" tIns="0" rIns="45720" bIns="0" rtlCol="0" anchor="b" anchorCtr="0">
            <a:noAutofit/>
          </a:bodyPr>
          <a:lstStyle>
            <a:lvl1pPr algn="l" defTabSz="914400" rtl="0" eaLnBrk="1" latinLnBrk="0" hangingPunct="1">
              <a:lnSpc>
                <a:spcPts val="5000"/>
              </a:lnSpc>
              <a:spcBef>
                <a:spcPct val="0"/>
              </a:spcBef>
              <a:buNone/>
              <a:defRPr kumimoji="1" sz="4600" kern="1200">
                <a:solidFill>
                  <a:schemeClr val="tx1"/>
                </a:solidFill>
                <a:latin typeface="+mj-lt"/>
                <a:ea typeface="+mj-ea"/>
                <a:cs typeface="+mj-cs"/>
              </a:defRPr>
            </a:lvl1pPr>
          </a:lstStyle>
          <a:p>
            <a:r>
              <a:rPr lang="ja-JP" altLang="en-US" sz="6600" b="1" dirty="0" smtClean="0">
                <a:solidFill>
                  <a:schemeClr val="bg1"/>
                </a:solidFill>
              </a:rPr>
              <a:t>書店消滅</a:t>
            </a:r>
            <a:r>
              <a:rPr lang="en-US" altLang="ja-JP" sz="6600" b="1" dirty="0" smtClean="0">
                <a:solidFill>
                  <a:schemeClr val="bg1"/>
                </a:solidFill>
              </a:rPr>
              <a:t/>
            </a:r>
            <a:br>
              <a:rPr lang="en-US" altLang="ja-JP" sz="6600" b="1" dirty="0" smtClean="0">
                <a:solidFill>
                  <a:schemeClr val="bg1"/>
                </a:solidFill>
              </a:rPr>
            </a:br>
            <a:r>
              <a:rPr lang="en-US" altLang="ja-JP" sz="3200" b="1" dirty="0" smtClean="0">
                <a:solidFill>
                  <a:schemeClr val="bg1"/>
                </a:solidFill>
              </a:rPr>
              <a:t>〜</a:t>
            </a:r>
            <a:r>
              <a:rPr lang="ja-JP" altLang="en-US" sz="3200" b="1" dirty="0" smtClean="0">
                <a:solidFill>
                  <a:schemeClr val="bg1"/>
                </a:solidFill>
              </a:rPr>
              <a:t>書店を救え。まちを救え。</a:t>
            </a:r>
            <a:r>
              <a:rPr lang="en-US" altLang="ja-JP" sz="3200" b="1" dirty="0" smtClean="0">
                <a:solidFill>
                  <a:schemeClr val="bg1"/>
                </a:solidFill>
              </a:rPr>
              <a:t>〜</a:t>
            </a:r>
            <a:endParaRPr lang="ja-JP" altLang="en-US" sz="3200" b="1" dirty="0">
              <a:solidFill>
                <a:schemeClr val="bg1"/>
              </a:solidFill>
            </a:endParaRPr>
          </a:p>
        </p:txBody>
      </p:sp>
    </p:spTree>
    <p:extLst>
      <p:ext uri="{BB962C8B-B14F-4D97-AF65-F5344CB8AC3E}">
        <p14:creationId xmlns:p14="http://schemas.microsoft.com/office/powerpoint/2010/main" val="25511735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53979" y="1390233"/>
            <a:ext cx="7940842" cy="5002546"/>
          </a:xfrm>
        </p:spPr>
        <p:txBody>
          <a:bodyPr>
            <a:normAutofit/>
          </a:bodyPr>
          <a:lstStyle/>
          <a:p>
            <a:pPr marL="0" indent="0">
              <a:buNone/>
            </a:pPr>
            <a:r>
              <a:rPr lang="ja-JP" altLang="en-US" sz="3600" b="1" dirty="0" smtClean="0">
                <a:ln w="22225">
                  <a:noFill/>
                  <a:prstDash val="solid"/>
                </a:ln>
                <a:solidFill>
                  <a:srgbClr val="800000"/>
                </a:solidFill>
                <a:latin typeface="ＭＳ Ｐゴシック" panose="020B0600070205080204" pitchFamily="50" charset="-128"/>
                <a:ea typeface="ＭＳ Ｐゴシック" panose="020B0600070205080204" pitchFamily="50" charset="-128"/>
              </a:rPr>
              <a:t>再販売価格維持制度（再販制度）</a:t>
            </a:r>
            <a:endParaRPr lang="en-US" altLang="ja-JP" sz="3600" dirty="0">
              <a:ln w="22225">
                <a:noFill/>
                <a:prstDash val="solid"/>
              </a:ln>
              <a:solidFill>
                <a:srgbClr val="800000"/>
              </a:solidFill>
              <a:latin typeface="ＭＳ Ｐゴシック" panose="020B0600070205080204" pitchFamily="50" charset="-128"/>
              <a:ea typeface="ＭＳ Ｐゴシック" panose="020B0600070205080204" pitchFamily="50" charset="-128"/>
            </a:endParaRPr>
          </a:p>
          <a:p>
            <a:pPr marL="0" indent="0">
              <a:buNone/>
            </a:pPr>
            <a:r>
              <a:rPr lang="ja-JP" altLang="en-US"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書籍を定価で売らなくては</a:t>
            </a:r>
            <a:r>
              <a:rPr lang="ja-JP" altLang="en-US" sz="2800" dirty="0" smtClean="0">
                <a:latin typeface="ＭＳ Ｐゴシック" panose="020B0600070205080204" pitchFamily="50" charset="-128"/>
                <a:ea typeface="ＭＳ Ｐゴシック" panose="020B0600070205080204" pitchFamily="50" charset="-128"/>
              </a:rPr>
              <a:t>ならない</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どこでも同じ価格で書籍が売買可能に</a:t>
            </a:r>
            <a:endParaRPr lang="en-US" altLang="ja-JP" sz="3200" b="1" dirty="0" smtClean="0">
              <a:ln w="22225">
                <a:noFill/>
                <a:prstDash val="solid"/>
              </a:ln>
              <a:solidFill>
                <a:srgbClr val="800000"/>
              </a:solidFill>
              <a:latin typeface="ＭＳ Ｐゴシック" panose="020B0600070205080204" pitchFamily="50" charset="-128"/>
              <a:ea typeface="ＭＳ Ｐゴシック" panose="020B0600070205080204" pitchFamily="50" charset="-128"/>
            </a:endParaRPr>
          </a:p>
          <a:p>
            <a:pPr marL="0" indent="0">
              <a:buNone/>
            </a:pPr>
            <a:endParaRPr lang="en-US" altLang="ja-JP" sz="2000" b="1" dirty="0" smtClean="0">
              <a:ln w="22225">
                <a:noFill/>
                <a:prstDash val="solid"/>
              </a:ln>
              <a:solidFill>
                <a:srgbClr val="800000"/>
              </a:solidFill>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en-US" sz="3600" b="1" dirty="0" smtClean="0">
                <a:ln w="22225">
                  <a:noFill/>
                  <a:prstDash val="solid"/>
                </a:ln>
                <a:solidFill>
                  <a:srgbClr val="800000"/>
                </a:solidFill>
                <a:latin typeface="ＭＳ Ｐゴシック" panose="020B0600070205080204" pitchFamily="50" charset="-128"/>
                <a:ea typeface="ＭＳ Ｐゴシック" panose="020B0600070205080204" pitchFamily="50" charset="-128"/>
              </a:rPr>
              <a:t>委託販売制度（委託制度）</a:t>
            </a:r>
            <a:endParaRPr kumimoji="1" lang="en-US" altLang="ja-JP" sz="3600" dirty="0" smtClean="0">
              <a:ln w="22225">
                <a:noFill/>
                <a:prstDash val="solid"/>
              </a:ln>
              <a:solidFill>
                <a:srgbClr val="800000"/>
              </a:solidFill>
              <a:latin typeface="ＭＳ Ｐゴシック" panose="020B0600070205080204" pitchFamily="50" charset="-128"/>
              <a:ea typeface="ＭＳ Ｐゴシック" panose="020B0600070205080204" pitchFamily="50" charset="-128"/>
            </a:endParaRPr>
          </a:p>
          <a:p>
            <a:pPr marL="0" indent="0">
              <a:buNone/>
            </a:pPr>
            <a:r>
              <a:rPr kumimoji="1" lang="ja-JP" altLang="en-US" sz="2700" dirty="0" smtClean="0">
                <a:latin typeface="ＭＳ Ｐゴシック" panose="020B0600070205080204" pitchFamily="50" charset="-128"/>
                <a:ea typeface="ＭＳ Ｐゴシック" panose="020B0600070205080204" pitchFamily="50" charset="-128"/>
              </a:rPr>
              <a:t>　</a:t>
            </a:r>
            <a:r>
              <a:rPr kumimoji="1" lang="ja-JP" altLang="en-US" sz="2800" dirty="0" smtClean="0">
                <a:latin typeface="ＭＳ Ｐゴシック" panose="020B0600070205080204" pitchFamily="50" charset="-128"/>
                <a:ea typeface="ＭＳ Ｐゴシック" panose="020B0600070205080204" pitchFamily="50" charset="-128"/>
              </a:rPr>
              <a:t>・書店は売れ残りを返品可能</a:t>
            </a:r>
            <a:endParaRPr kumimoji="1"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kumimoji="1" lang="en-US" altLang="ja-JP" sz="2800" dirty="0" smtClean="0">
                <a:latin typeface="ＭＳ Ｐゴシック" panose="020B0600070205080204" pitchFamily="50" charset="-128"/>
                <a:ea typeface="ＭＳ Ｐゴシック" panose="020B0600070205080204" pitchFamily="50" charset="-128"/>
              </a:rPr>
              <a:t>⇒</a:t>
            </a:r>
            <a:r>
              <a:rPr kumimoji="1" lang="ja-JP" altLang="en-US" sz="2800" dirty="0" smtClean="0">
                <a:latin typeface="ＭＳ Ｐゴシック" panose="020B0600070205080204" pitchFamily="50" charset="-128"/>
                <a:ea typeface="ＭＳ Ｐゴシック" panose="020B0600070205080204" pitchFamily="50" charset="-128"/>
              </a:rPr>
              <a:t>書店は低リスクでの営業が可能に</a:t>
            </a:r>
            <a:endParaRPr kumimoji="1" lang="en-US" altLang="ja-JP" sz="2800"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10</a:t>
            </a:fld>
            <a:endParaRPr lang="en-US"/>
          </a:p>
        </p:txBody>
      </p:sp>
      <p:sp>
        <p:nvSpPr>
          <p:cNvPr id="5" name="タイトル 1"/>
          <p:cNvSpPr txBox="1">
            <a:spLocks/>
          </p:cNvSpPr>
          <p:nvPr/>
        </p:nvSpPr>
        <p:spPr>
          <a:xfrm>
            <a:off x="-8768" y="14744"/>
            <a:ext cx="5335680"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ja-JP" sz="3600" dirty="0">
                <a:solidFill>
                  <a:schemeClr val="bg1"/>
                </a:solidFill>
                <a:latin typeface="メイリオ" panose="020B0604030504040204" pitchFamily="50" charset="-128"/>
                <a:ea typeface="メイリオ" panose="020B0604030504040204" pitchFamily="50" charset="-128"/>
              </a:rPr>
              <a:t>1</a:t>
            </a:r>
            <a:r>
              <a:rPr lang="en-US" altLang="ja-JP" sz="3600" dirty="0" smtClean="0">
                <a:solidFill>
                  <a:schemeClr val="bg1"/>
                </a:solidFill>
                <a:latin typeface="メイリオ" panose="020B0604030504040204" pitchFamily="50" charset="-128"/>
                <a:ea typeface="メイリオ" panose="020B0604030504040204" pitchFamily="50" charset="-128"/>
              </a:rPr>
              <a:t>.</a:t>
            </a:r>
            <a:r>
              <a:rPr lang="ja-JP" altLang="en-US" sz="3600" dirty="0" smtClean="0">
                <a:solidFill>
                  <a:schemeClr val="bg1"/>
                </a:solidFill>
                <a:latin typeface="メイリオ" panose="020B0604030504040204" pitchFamily="50" charset="-128"/>
                <a:ea typeface="メイリオ" panose="020B0604030504040204" pitchFamily="50" charset="-128"/>
              </a:rPr>
              <a:t>書店業界に特有な制度</a:t>
            </a:r>
            <a:endParaRPr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6" name="タイトル 5"/>
          <p:cNvSpPr>
            <a:spLocks noGrp="1"/>
          </p:cNvSpPr>
          <p:nvPr>
            <p:ph type="title"/>
          </p:nvPr>
        </p:nvSpPr>
        <p:spPr/>
        <p:txBody>
          <a:bodyPr/>
          <a:lstStyle/>
          <a:p>
            <a:r>
              <a:rPr kumimoji="1" lang="ja-JP" altLang="en-US" dirty="0" smtClean="0"/>
              <a:t>　</a:t>
            </a:r>
            <a:endParaRPr kumimoji="1" lang="ja-JP" altLang="en-US" dirty="0"/>
          </a:p>
        </p:txBody>
      </p:sp>
      <p:graphicFrame>
        <p:nvGraphicFramePr>
          <p:cNvPr id="7" name="コンテンツ プレースホルダー 4"/>
          <p:cNvGraphicFramePr>
            <a:graphicFrameLocks/>
          </p:cNvGraphicFramePr>
          <p:nvPr>
            <p:extLst>
              <p:ext uri="{D42A27DB-BD31-4B8C-83A1-F6EECF244321}">
                <p14:modId xmlns:p14="http://schemas.microsoft.com/office/powerpoint/2010/main" val="3718192400"/>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90212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90026" y="1735138"/>
            <a:ext cx="7313613" cy="4056062"/>
          </a:xfrm>
        </p:spPr>
        <p:txBody>
          <a:bodyPr>
            <a:normAutofit/>
          </a:bodyPr>
          <a:lstStyle/>
          <a:p>
            <a:r>
              <a:rPr kumimoji="1" lang="ja-JP" altLang="en-US" sz="3200" dirty="0" smtClean="0">
                <a:latin typeface="ＭＳ Ｐゴシック" panose="020B0600070205080204" pitchFamily="50" charset="-128"/>
                <a:ea typeface="ＭＳ Ｐゴシック" panose="020B0600070205080204" pitchFamily="50" charset="-128"/>
              </a:rPr>
              <a:t>人口減少、少子高齢化</a:t>
            </a:r>
            <a:endParaRPr kumimoji="1" lang="en-US" altLang="ja-JP" sz="32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　</a:t>
            </a:r>
            <a:r>
              <a:rPr kumimoji="1" lang="ja-JP" altLang="en-US" sz="3200" dirty="0" smtClean="0">
                <a:latin typeface="ＭＳ Ｐゴシック" panose="020B0600070205080204" pitchFamily="50" charset="-128"/>
                <a:ea typeface="ＭＳ Ｐゴシック" panose="020B0600070205080204" pitchFamily="50" charset="-128"/>
              </a:rPr>
              <a:t>→書籍の需要の減少</a:t>
            </a:r>
            <a:endParaRPr kumimoji="1" lang="en-US" altLang="ja-JP" sz="3200" dirty="0" smtClean="0">
              <a:latin typeface="ＭＳ Ｐゴシック" panose="020B0600070205080204" pitchFamily="50" charset="-128"/>
              <a:ea typeface="ＭＳ Ｐゴシック" panose="020B0600070205080204" pitchFamily="50" charset="-128"/>
            </a:endParaRPr>
          </a:p>
          <a:p>
            <a:r>
              <a:rPr kumimoji="1" lang="ja-JP" altLang="en-US" sz="3200" dirty="0" smtClean="0">
                <a:latin typeface="ＭＳ Ｐゴシック" panose="020B0600070205080204" pitchFamily="50" charset="-128"/>
                <a:ea typeface="ＭＳ Ｐゴシック" panose="020B0600070205080204" pitchFamily="50" charset="-128"/>
              </a:rPr>
              <a:t>書店の大型化</a:t>
            </a:r>
            <a:endParaRPr kumimoji="1" lang="en-US" altLang="ja-JP" sz="3200" dirty="0" smtClean="0">
              <a:latin typeface="ＭＳ Ｐゴシック" panose="020B0600070205080204" pitchFamily="50" charset="-128"/>
              <a:ea typeface="ＭＳ Ｐゴシック" panose="020B0600070205080204" pitchFamily="50" charset="-128"/>
            </a:endParaRPr>
          </a:p>
          <a:p>
            <a:r>
              <a:rPr lang="ja-JP" altLang="en-US" sz="3200" dirty="0" smtClean="0">
                <a:latin typeface="ＭＳ Ｐゴシック" panose="020B0600070205080204" pitchFamily="50" charset="-128"/>
                <a:ea typeface="ＭＳ Ｐゴシック" panose="020B0600070205080204" pitchFamily="50" charset="-128"/>
              </a:rPr>
              <a:t>ネット通販の普及</a:t>
            </a:r>
            <a:endParaRPr lang="en-US" altLang="ja-JP" sz="3200" dirty="0" smtClean="0">
              <a:latin typeface="ＭＳ Ｐゴシック" panose="020B0600070205080204" pitchFamily="50" charset="-128"/>
              <a:ea typeface="ＭＳ Ｐゴシック" panose="020B0600070205080204" pitchFamily="50" charset="-128"/>
            </a:endParaRPr>
          </a:p>
          <a:p>
            <a:r>
              <a:rPr lang="ja-JP" altLang="en-US" sz="3200" dirty="0" smtClean="0">
                <a:latin typeface="ＭＳ Ｐゴシック" panose="020B0600070205080204" pitchFamily="50" charset="-128"/>
                <a:ea typeface="ＭＳ Ｐゴシック" panose="020B0600070205080204" pitchFamily="50" charset="-128"/>
              </a:rPr>
              <a:t>電子書籍の普及</a:t>
            </a:r>
            <a:endParaRPr lang="en-US" altLang="ja-JP" sz="3200"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11</a:t>
            </a:fld>
            <a:endParaRPr lang="en-US"/>
          </a:p>
        </p:txBody>
      </p:sp>
      <p:sp>
        <p:nvSpPr>
          <p:cNvPr id="7" name="タイトル 1"/>
          <p:cNvSpPr txBox="1">
            <a:spLocks/>
          </p:cNvSpPr>
          <p:nvPr/>
        </p:nvSpPr>
        <p:spPr>
          <a:xfrm>
            <a:off x="-8768" y="14744"/>
            <a:ext cx="5008607"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ja-JP" sz="3600" dirty="0">
                <a:solidFill>
                  <a:schemeClr val="bg1"/>
                </a:solidFill>
                <a:latin typeface="メイリオ" panose="020B0604030504040204" pitchFamily="50" charset="-128"/>
                <a:ea typeface="メイリオ" panose="020B0604030504040204" pitchFamily="50" charset="-128"/>
              </a:rPr>
              <a:t>2</a:t>
            </a:r>
            <a:r>
              <a:rPr lang="ja-JP" altLang="en-US" sz="3600" dirty="0" smtClean="0">
                <a:solidFill>
                  <a:schemeClr val="bg1"/>
                </a:solidFill>
                <a:latin typeface="メイリオ" panose="020B0604030504040204" pitchFamily="50" charset="-128"/>
                <a:ea typeface="メイリオ" panose="020B0604030504040204" pitchFamily="50" charset="-128"/>
              </a:rPr>
              <a:t>．社会構造の変化</a:t>
            </a:r>
            <a:endParaRPr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8" name="タイトル 7"/>
          <p:cNvSpPr>
            <a:spLocks noGrp="1"/>
          </p:cNvSpPr>
          <p:nvPr>
            <p:ph type="title"/>
          </p:nvPr>
        </p:nvSpPr>
        <p:spPr/>
        <p:txBody>
          <a:bodyPr/>
          <a:lstStyle/>
          <a:p>
            <a:r>
              <a:rPr kumimoji="1" lang="ja-JP" altLang="en-US" dirty="0" smtClean="0"/>
              <a:t>　</a:t>
            </a:r>
            <a:endParaRPr kumimoji="1" lang="ja-JP" altLang="en-US" dirty="0"/>
          </a:p>
        </p:txBody>
      </p:sp>
      <p:graphicFrame>
        <p:nvGraphicFramePr>
          <p:cNvPr id="9" name="コンテンツ プレースホルダー 4"/>
          <p:cNvGraphicFramePr>
            <a:graphicFrameLocks/>
          </p:cNvGraphicFramePr>
          <p:nvPr>
            <p:extLst>
              <p:ext uri="{D42A27DB-BD31-4B8C-83A1-F6EECF244321}">
                <p14:modId xmlns:p14="http://schemas.microsoft.com/office/powerpoint/2010/main" val="3718192400"/>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98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500" fill="hold"/>
                                        <p:tgtEl>
                                          <p:spTgt spid="3">
                                            <p:txEl>
                                              <p:pRg st="2" end="2"/>
                                            </p:txEl>
                                          </p:spTgt>
                                        </p:tgtEl>
                                        <p:attrNameLst>
                                          <p:attrName>style.color</p:attrName>
                                        </p:attrNameLst>
                                      </p:cBhvr>
                                      <p:to>
                                        <a:srgbClr val="FF0000"/>
                                      </p:to>
                                    </p:animClr>
                                  </p:childTnLst>
                                  <p:subTnLst>
                                    <p:animClr clrSpc="rgb" dir="cw">
                                      <p:cBhvr override="childStyle">
                                        <p:cTn dur="1" fill="hold" display="0" masterRel="nextClick" afterEffect="1"/>
                                        <p:tgtEl>
                                          <p:spTgt spid="3">
                                            <p:txEl>
                                              <p:pRg st="2" end="2"/>
                                            </p:txEl>
                                          </p:spTgt>
                                        </p:tgtEl>
                                        <p:attrNameLst>
                                          <p:attrName>ppt_c</p:attrName>
                                        </p:attrNameLst>
                                      </p:cBhvr>
                                      <p:to>
                                        <a:srgbClr val="FF0000"/>
                                      </p:to>
                                    </p:animClr>
                                  </p:subTnLst>
                                </p:cTn>
                              </p:par>
                              <p:par>
                                <p:cTn id="7" presetID="3" presetClass="emph" presetSubtype="2" fill="hold" nodeType="withEffect">
                                  <p:stCondLst>
                                    <p:cond delay="0"/>
                                  </p:stCondLst>
                                  <p:childTnLst>
                                    <p:animClr clrSpc="rgb" dir="cw">
                                      <p:cBhvr override="childStyle">
                                        <p:cTn id="8" dur="500" fill="hold"/>
                                        <p:tgtEl>
                                          <p:spTgt spid="3">
                                            <p:txEl>
                                              <p:pRg st="3" end="3"/>
                                            </p:txEl>
                                          </p:spTgt>
                                        </p:tgtEl>
                                        <p:attrNameLst>
                                          <p:attrName>style.color</p:attrName>
                                        </p:attrNameLst>
                                      </p:cBhvr>
                                      <p:to>
                                        <a:srgbClr val="FF0000"/>
                                      </p:to>
                                    </p:animClr>
                                  </p:childTnLst>
                                  <p:subTnLst>
                                    <p:animClr clrSpc="rgb" dir="cw">
                                      <p:cBhvr override="childStyle">
                                        <p:cTn dur="1" fill="hold" display="0" masterRel="nextClick" afterEffect="1"/>
                                        <p:tgtEl>
                                          <p:spTgt spid="3">
                                            <p:txEl>
                                              <p:pRg st="3" end="3"/>
                                            </p:txEl>
                                          </p:spTgt>
                                        </p:tgtEl>
                                        <p:attrNameLst>
                                          <p:attrName>ppt_c</p:attrName>
                                        </p:attrNameLst>
                                      </p:cBhvr>
                                      <p:to>
                                        <a:srgbClr val="FF0000"/>
                                      </p:to>
                                    </p:animClr>
                                  </p:subTnLst>
                                </p:cTn>
                              </p:par>
                              <p:par>
                                <p:cTn id="9" presetID="3" presetClass="emph" presetSubtype="2" fill="hold" nodeType="withEffect">
                                  <p:stCondLst>
                                    <p:cond delay="0"/>
                                  </p:stCondLst>
                                  <p:childTnLst>
                                    <p:animClr clrSpc="rgb" dir="cw">
                                      <p:cBhvr override="childStyle">
                                        <p:cTn id="10" dur="500" fill="hold"/>
                                        <p:tgtEl>
                                          <p:spTgt spid="3">
                                            <p:txEl>
                                              <p:pRg st="4" end="4"/>
                                            </p:txEl>
                                          </p:spTgt>
                                        </p:tgtEl>
                                        <p:attrNameLst>
                                          <p:attrName>style.color</p:attrName>
                                        </p:attrNameLst>
                                      </p:cBhvr>
                                      <p:to>
                                        <a:srgbClr val="FF0000"/>
                                      </p:to>
                                    </p:animClr>
                                  </p:childTnLst>
                                  <p:subTnLst>
                                    <p:animClr clrSpc="rgb" dir="cw">
                                      <p:cBhvr override="childStyle">
                                        <p:cTn dur="1" fill="hold" display="0" masterRel="nextClick" afterEffect="1"/>
                                        <p:tgtEl>
                                          <p:spTgt spid="3">
                                            <p:txEl>
                                              <p:pRg st="4" end="4"/>
                                            </p:txEl>
                                          </p:spTgt>
                                        </p:tgtEl>
                                        <p:attrNameLst>
                                          <p:attrName>ppt_c</p:attrName>
                                        </p:attrNameLst>
                                      </p:cBhvr>
                                      <p:to>
                                        <a:srgbClr val="FF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総店舗&amp;総坪数.png"/>
          <p:cNvPicPr>
            <a:picLocks noChangeAspect="1"/>
          </p:cNvPicPr>
          <p:nvPr/>
        </p:nvPicPr>
        <p:blipFill rotWithShape="1">
          <a:blip r:embed="rId3" cstate="email">
            <a:extLst>
              <a:ext uri="{28A0092B-C50C-407E-A947-70E740481C1C}">
                <a14:useLocalDpi xmlns:a14="http://schemas.microsoft.com/office/drawing/2010/main" val="0"/>
              </a:ext>
            </a:extLst>
          </a:blip>
          <a:srcRect l="3991" t="5868" r="3473" b="6319"/>
          <a:stretch/>
        </p:blipFill>
        <p:spPr>
          <a:xfrm>
            <a:off x="1205944" y="1568512"/>
            <a:ext cx="6709662" cy="3696033"/>
          </a:xfrm>
          <a:prstGeom prst="rect">
            <a:avLst/>
          </a:prstGeom>
        </p:spPr>
      </p:pic>
      <p:sp>
        <p:nvSpPr>
          <p:cNvPr id="5" name="テキスト ボックス 4"/>
          <p:cNvSpPr txBox="1"/>
          <p:nvPr/>
        </p:nvSpPr>
        <p:spPr>
          <a:xfrm>
            <a:off x="0" y="5411450"/>
            <a:ext cx="9144000" cy="1446550"/>
          </a:xfrm>
          <a:prstGeom prst="rect">
            <a:avLst/>
          </a:prstGeom>
          <a:solidFill>
            <a:srgbClr val="FF0000"/>
          </a:solidFill>
        </p:spPr>
        <p:txBody>
          <a:bodyPr wrap="square" rtlCol="0">
            <a:spAutoFit/>
          </a:bodyPr>
          <a:lstStyle/>
          <a:p>
            <a:pPr algn="ctr"/>
            <a:r>
              <a:rPr kumimoji="1" lang="ja-JP" altLang="en-US" sz="4400" dirty="0" smtClean="0">
                <a:solidFill>
                  <a:schemeClr val="bg1"/>
                </a:solidFill>
                <a:latin typeface="ＭＳ Ｐゴシック" panose="020B0600070205080204" pitchFamily="50" charset="-128"/>
                <a:ea typeface="ＭＳ Ｐゴシック" panose="020B0600070205080204" pitchFamily="50" charset="-128"/>
              </a:rPr>
              <a:t>中小規模の書店数の減少</a:t>
            </a:r>
            <a:endParaRPr kumimoji="1" lang="en-US" altLang="ja-JP" sz="4400" dirty="0" smtClean="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4400" dirty="0" smtClean="0">
                <a:solidFill>
                  <a:schemeClr val="bg1"/>
                </a:solidFill>
                <a:latin typeface="ＭＳ Ｐゴシック" panose="020B0600070205080204" pitchFamily="50" charset="-128"/>
                <a:ea typeface="ＭＳ Ｐゴシック" panose="020B0600070205080204" pitchFamily="50" charset="-128"/>
              </a:rPr>
              <a:t>大規模の書店数の増加</a:t>
            </a:r>
            <a:endParaRPr kumimoji="1" lang="en-US" altLang="ja-JP" sz="4400"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12" name="スライド番号プレースホルダー 11"/>
          <p:cNvSpPr>
            <a:spLocks noGrp="1"/>
          </p:cNvSpPr>
          <p:nvPr>
            <p:ph type="sldNum" sz="quarter" idx="12"/>
          </p:nvPr>
        </p:nvSpPr>
        <p:spPr/>
        <p:txBody>
          <a:bodyPr/>
          <a:lstStyle/>
          <a:p>
            <a:fld id="{B9D2C864-9362-43C7-A136-D9C41D93A96D}" type="slidenum">
              <a:rPr lang="en-US" smtClean="0"/>
              <a:t>12</a:t>
            </a:fld>
            <a:endParaRPr lang="en-US" dirty="0"/>
          </a:p>
        </p:txBody>
      </p:sp>
      <p:graphicFrame>
        <p:nvGraphicFramePr>
          <p:cNvPr id="18" name="コンテンツ プレースホルダー 4"/>
          <p:cNvGraphicFramePr>
            <a:graphicFrameLocks/>
          </p:cNvGraphicFramePr>
          <p:nvPr>
            <p:extLst>
              <p:ext uri="{D42A27DB-BD31-4B8C-83A1-F6EECF244321}">
                <p14:modId xmlns:p14="http://schemas.microsoft.com/office/powerpoint/2010/main" val="2956522784"/>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タイトル 1"/>
          <p:cNvSpPr txBox="1">
            <a:spLocks/>
          </p:cNvSpPr>
          <p:nvPr/>
        </p:nvSpPr>
        <p:spPr>
          <a:xfrm>
            <a:off x="-8768" y="14744"/>
            <a:ext cx="4918424"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ja-JP" sz="3600" dirty="0">
                <a:solidFill>
                  <a:schemeClr val="bg1"/>
                </a:solidFill>
                <a:latin typeface="メイリオ" panose="020B0604030504040204" pitchFamily="50" charset="-128"/>
                <a:ea typeface="メイリオ" panose="020B0604030504040204" pitchFamily="50" charset="-128"/>
              </a:rPr>
              <a:t>2</a:t>
            </a:r>
            <a:r>
              <a:rPr lang="ja-JP" altLang="en-US" sz="3600" dirty="0" smtClean="0">
                <a:solidFill>
                  <a:schemeClr val="bg1"/>
                </a:solidFill>
                <a:latin typeface="メイリオ" panose="020B0604030504040204" pitchFamily="50" charset="-128"/>
                <a:ea typeface="メイリオ" panose="020B0604030504040204" pitchFamily="50" charset="-128"/>
              </a:rPr>
              <a:t>．社会構造の変化</a:t>
            </a:r>
            <a:endParaRPr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146813" y="1045292"/>
            <a:ext cx="2339102" cy="523220"/>
          </a:xfrm>
          <a:prstGeom prst="rect">
            <a:avLst/>
          </a:prstGeom>
          <a:noFill/>
        </p:spPr>
        <p:txBody>
          <a:bodyPr wrap="none" rtlCol="0">
            <a:spAutoFit/>
          </a:bodyPr>
          <a:lstStyle/>
          <a:p>
            <a:r>
              <a:rPr kumimoji="1" lang="ja-JP" altLang="en-US" sz="2800" u="sng" dirty="0" smtClean="0">
                <a:latin typeface="ＭＳ Ｐゴシック"/>
                <a:ea typeface="ＭＳ Ｐゴシック"/>
                <a:cs typeface="ＭＳ Ｐゴシック"/>
              </a:rPr>
              <a:t>書店の大型化</a:t>
            </a:r>
            <a:endParaRPr kumimoji="1" lang="ja-JP" altLang="en-US" sz="2800" u="sng" dirty="0">
              <a:latin typeface="ＭＳ Ｐゴシック"/>
              <a:ea typeface="ＭＳ Ｐゴシック"/>
              <a:cs typeface="ＭＳ Ｐゴシック"/>
            </a:endParaRPr>
          </a:p>
        </p:txBody>
      </p:sp>
      <p:sp>
        <p:nvSpPr>
          <p:cNvPr id="11" name="テキスト ボックス 10"/>
          <p:cNvSpPr txBox="1"/>
          <p:nvPr/>
        </p:nvSpPr>
        <p:spPr>
          <a:xfrm>
            <a:off x="6544093" y="5137587"/>
            <a:ext cx="2743026" cy="253916"/>
          </a:xfrm>
          <a:prstGeom prst="rect">
            <a:avLst/>
          </a:prstGeom>
          <a:noFill/>
        </p:spPr>
        <p:txBody>
          <a:bodyPr wrap="square" rtlCol="0">
            <a:spAutoFit/>
          </a:bodyPr>
          <a:lstStyle/>
          <a:p>
            <a:r>
              <a:rPr lang="ja-JP" altLang="en-US" sz="1050" dirty="0" smtClean="0">
                <a:latin typeface="+mn-ea"/>
              </a:rPr>
              <a:t>出</a:t>
            </a:r>
            <a:r>
              <a:rPr lang="ja-JP" altLang="en-US" sz="1050" dirty="0">
                <a:latin typeface="+mn-ea"/>
              </a:rPr>
              <a:t>典</a:t>
            </a:r>
            <a:r>
              <a:rPr lang="ja-JP" altLang="en-US" sz="1050" dirty="0" smtClean="0">
                <a:latin typeface="+mn-ea"/>
              </a:rPr>
              <a:t>：書店マスタ管理センターより作成</a:t>
            </a:r>
            <a:endParaRPr kumimoji="1" lang="ja-JP" altLang="en-US" sz="1050" dirty="0">
              <a:latin typeface="+mn-ea"/>
            </a:endParaRPr>
          </a:p>
        </p:txBody>
      </p:sp>
      <p:sp>
        <p:nvSpPr>
          <p:cNvPr id="4" name="テキスト ボックス 3"/>
          <p:cNvSpPr txBox="1"/>
          <p:nvPr/>
        </p:nvSpPr>
        <p:spPr>
          <a:xfrm>
            <a:off x="1265124" y="4854274"/>
            <a:ext cx="300036" cy="276999"/>
          </a:xfrm>
          <a:prstGeom prst="rect">
            <a:avLst/>
          </a:prstGeom>
          <a:noFill/>
        </p:spPr>
        <p:txBody>
          <a:bodyPr wrap="square" rtlCol="0">
            <a:spAutoFit/>
          </a:bodyPr>
          <a:lstStyle/>
          <a:p>
            <a:r>
              <a:rPr kumimoji="1" lang="ja-JP" altLang="en-US" sz="1200" dirty="0" smtClean="0"/>
              <a:t>０</a:t>
            </a:r>
            <a:endParaRPr kumimoji="1" lang="ja-JP" altLang="en-US" sz="1200" dirty="0"/>
          </a:p>
        </p:txBody>
      </p:sp>
      <p:sp>
        <p:nvSpPr>
          <p:cNvPr id="7" name="正方形/長方形 6"/>
          <p:cNvSpPr/>
          <p:nvPr/>
        </p:nvSpPr>
        <p:spPr>
          <a:xfrm>
            <a:off x="7352111" y="4854274"/>
            <a:ext cx="338554" cy="276999"/>
          </a:xfrm>
          <a:prstGeom prst="rect">
            <a:avLst/>
          </a:prstGeom>
        </p:spPr>
        <p:txBody>
          <a:bodyPr wrap="none">
            <a:spAutoFit/>
          </a:bodyPr>
          <a:lstStyle/>
          <a:p>
            <a:r>
              <a:rPr kumimoji="1" lang="ja-JP" altLang="en-US" sz="1200" dirty="0"/>
              <a:t>０</a:t>
            </a:r>
          </a:p>
        </p:txBody>
      </p:sp>
      <p:sp>
        <p:nvSpPr>
          <p:cNvPr id="10" name="テキスト ボックス 9"/>
          <p:cNvSpPr txBox="1"/>
          <p:nvPr/>
        </p:nvSpPr>
        <p:spPr>
          <a:xfrm>
            <a:off x="1449697" y="4509528"/>
            <a:ext cx="441146" cy="400110"/>
          </a:xfrm>
          <a:prstGeom prst="rect">
            <a:avLst/>
          </a:prstGeom>
          <a:noFill/>
        </p:spPr>
        <p:txBody>
          <a:bodyPr wrap="none" rtlCol="0">
            <a:spAutoFit/>
          </a:bodyPr>
          <a:lstStyle/>
          <a:p>
            <a:r>
              <a:rPr kumimoji="1" lang="en-US" altLang="ja-JP" sz="2000" dirty="0" smtClean="0"/>
              <a:t>〜</a:t>
            </a:r>
            <a:endParaRPr kumimoji="1" lang="ja-JP" altLang="en-US" sz="2000" dirty="0"/>
          </a:p>
        </p:txBody>
      </p:sp>
      <p:sp>
        <p:nvSpPr>
          <p:cNvPr id="13" name="正方形/長方形 12"/>
          <p:cNvSpPr/>
          <p:nvPr/>
        </p:nvSpPr>
        <p:spPr>
          <a:xfrm>
            <a:off x="7105890" y="4509528"/>
            <a:ext cx="415498" cy="369332"/>
          </a:xfrm>
          <a:prstGeom prst="rect">
            <a:avLst/>
          </a:prstGeom>
        </p:spPr>
        <p:txBody>
          <a:bodyPr wrap="none">
            <a:spAutoFit/>
          </a:bodyPr>
          <a:lstStyle/>
          <a:p>
            <a:r>
              <a:rPr kumimoji="1" lang="en-US" altLang="ja-JP" dirty="0"/>
              <a:t>〜</a:t>
            </a:r>
            <a:endParaRPr kumimoji="1" lang="ja-JP" altLang="en-US" dirty="0"/>
          </a:p>
        </p:txBody>
      </p:sp>
      <p:sp>
        <p:nvSpPr>
          <p:cNvPr id="6" name="テキスト ボックス 5"/>
          <p:cNvSpPr txBox="1"/>
          <p:nvPr/>
        </p:nvSpPr>
        <p:spPr>
          <a:xfrm>
            <a:off x="4733968" y="2071933"/>
            <a:ext cx="877163" cy="369332"/>
          </a:xfrm>
          <a:prstGeom prst="rect">
            <a:avLst/>
          </a:prstGeom>
          <a:noFill/>
        </p:spPr>
        <p:txBody>
          <a:bodyPr wrap="none" rtlCol="0">
            <a:spAutoFit/>
          </a:bodyPr>
          <a:lstStyle/>
          <a:p>
            <a:r>
              <a:rPr kumimoji="1" lang="ja-JP" altLang="en-US" dirty="0" smtClean="0">
                <a:latin typeface="ＭＳ Ｐゴシック"/>
                <a:ea typeface="ＭＳ Ｐゴシック"/>
                <a:cs typeface="ＭＳ Ｐゴシック"/>
              </a:rPr>
              <a:t>総坪数</a:t>
            </a:r>
            <a:endParaRPr kumimoji="1" lang="ja-JP" altLang="en-US" dirty="0">
              <a:latin typeface="ＭＳ Ｐゴシック"/>
              <a:ea typeface="ＭＳ Ｐゴシック"/>
              <a:cs typeface="ＭＳ Ｐゴシック"/>
            </a:endParaRPr>
          </a:p>
        </p:txBody>
      </p:sp>
      <p:sp>
        <p:nvSpPr>
          <p:cNvPr id="14" name="テキスト ボックス 13"/>
          <p:cNvSpPr txBox="1"/>
          <p:nvPr/>
        </p:nvSpPr>
        <p:spPr>
          <a:xfrm>
            <a:off x="4733968" y="3499417"/>
            <a:ext cx="1107996" cy="369332"/>
          </a:xfrm>
          <a:prstGeom prst="rect">
            <a:avLst/>
          </a:prstGeom>
          <a:noFill/>
        </p:spPr>
        <p:txBody>
          <a:bodyPr wrap="none" rtlCol="0">
            <a:spAutoFit/>
          </a:bodyPr>
          <a:lstStyle/>
          <a:p>
            <a:r>
              <a:rPr kumimoji="1" lang="ja-JP" altLang="en-US" dirty="0" smtClean="0">
                <a:latin typeface="ＭＳ Ｐゴシック"/>
                <a:ea typeface="ＭＳ Ｐゴシック"/>
                <a:cs typeface="ＭＳ Ｐゴシック"/>
              </a:rPr>
              <a:t>総店舗数</a:t>
            </a:r>
            <a:endParaRPr kumimoji="1" lang="ja-JP" altLang="en-US" dirty="0">
              <a:latin typeface="ＭＳ Ｐゴシック"/>
              <a:ea typeface="ＭＳ Ｐゴシック"/>
              <a:cs typeface="ＭＳ Ｐゴシック"/>
            </a:endParaRPr>
          </a:p>
        </p:txBody>
      </p:sp>
    </p:spTree>
    <p:extLst>
      <p:ext uri="{BB962C8B-B14F-4D97-AF65-F5344CB8AC3E}">
        <p14:creationId xmlns:p14="http://schemas.microsoft.com/office/powerpoint/2010/main" val="1906518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ja-JP" altLang="en-US" dirty="0" smtClean="0"/>
              <a:t>　</a:t>
            </a:r>
            <a:endParaRPr kumimoji="1" lang="ja-JP" altLang="en-US" dirty="0"/>
          </a:p>
        </p:txBody>
      </p:sp>
      <p:sp>
        <p:nvSpPr>
          <p:cNvPr id="10" name="テキスト ボックス 9"/>
          <p:cNvSpPr txBox="1"/>
          <p:nvPr/>
        </p:nvSpPr>
        <p:spPr>
          <a:xfrm>
            <a:off x="260543" y="6561338"/>
            <a:ext cx="3724096" cy="253916"/>
          </a:xfrm>
          <a:prstGeom prst="rect">
            <a:avLst/>
          </a:prstGeom>
          <a:noFill/>
        </p:spPr>
        <p:txBody>
          <a:bodyPr wrap="none" rtlCol="0">
            <a:spAutoFit/>
          </a:bodyPr>
          <a:lstStyle/>
          <a:p>
            <a:r>
              <a:rPr lang="ja-JP" altLang="en-US" sz="1050" dirty="0" smtClean="0">
                <a:latin typeface="ＭＳ Ｐゴシック" panose="020B0600070205080204" pitchFamily="50" charset="-128"/>
                <a:ea typeface="ＭＳ Ｐゴシック" panose="020B0600070205080204" pitchFamily="50" charset="-128"/>
              </a:rPr>
              <a:t>公益</a:t>
            </a:r>
            <a:r>
              <a:rPr lang="ja-JP" altLang="en-US" sz="1050" dirty="0" smtClean="0">
                <a:latin typeface="ＭＳ Ｐゴシック" panose="020B0600070205080204" pitchFamily="50" charset="-128"/>
                <a:ea typeface="ＭＳ Ｐゴシック" panose="020B0600070205080204" pitchFamily="50" charset="-128"/>
              </a:rPr>
              <a:t>社団法人全国出版協会「</a:t>
            </a:r>
            <a:r>
              <a:rPr lang="en-US" altLang="ja-JP" sz="1050" dirty="0" smtClean="0">
                <a:latin typeface="ＭＳ Ｐゴシック" panose="020B0600070205080204" pitchFamily="50" charset="-128"/>
                <a:ea typeface="ＭＳ Ｐゴシック" panose="020B0600070205080204" pitchFamily="50" charset="-128"/>
              </a:rPr>
              <a:t>2014 </a:t>
            </a:r>
            <a:r>
              <a:rPr lang="ja-JP" altLang="en-US" sz="1050" dirty="0">
                <a:latin typeface="ＭＳ Ｐゴシック" panose="020B0600070205080204" pitchFamily="50" charset="-128"/>
                <a:ea typeface="ＭＳ Ｐゴシック" panose="020B0600070205080204" pitchFamily="50" charset="-128"/>
              </a:rPr>
              <a:t>出版指標 年報</a:t>
            </a:r>
            <a:r>
              <a:rPr lang="ja-JP" altLang="en-US" sz="1050" dirty="0" smtClean="0">
                <a:latin typeface="ＭＳ Ｐゴシック" panose="020B0600070205080204" pitchFamily="50" charset="-128"/>
                <a:ea typeface="ＭＳ Ｐゴシック" panose="020B0600070205080204" pitchFamily="50" charset="-128"/>
              </a:rPr>
              <a:t>」</a:t>
            </a:r>
            <a:r>
              <a:rPr lang="ja-JP" altLang="en-US" sz="1050" dirty="0" smtClean="0">
                <a:latin typeface="ＭＳ Ｐゴシック" panose="020B0600070205080204" pitchFamily="50" charset="-128"/>
                <a:ea typeface="ＭＳ Ｐゴシック" panose="020B0600070205080204" pitchFamily="50" charset="-128"/>
              </a:rPr>
              <a:t>より作成</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9972" y="5481839"/>
            <a:ext cx="9152768" cy="91577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smtClean="0">
                <a:latin typeface="ＭＳ Ｐゴシック" panose="020B0600070205080204" pitchFamily="50" charset="-128"/>
                <a:ea typeface="ＭＳ Ｐゴシック" panose="020B0600070205080204" pitchFamily="50" charset="-128"/>
              </a:rPr>
              <a:t>出版物の販売額は減り続けている</a:t>
            </a:r>
            <a:endParaRPr kumimoji="1" lang="ja-JP" altLang="en-US" sz="3600" dirty="0">
              <a:latin typeface="ＭＳ Ｐゴシック" panose="020B0600070205080204" pitchFamily="50" charset="-128"/>
              <a:ea typeface="ＭＳ Ｐゴシック" panose="020B0600070205080204" pitchFamily="50" charset="-128"/>
            </a:endParaRPr>
          </a:p>
        </p:txBody>
      </p:sp>
      <p:graphicFrame>
        <p:nvGraphicFramePr>
          <p:cNvPr id="12" name="コンテンツ プレースホルダー 4"/>
          <p:cNvGraphicFramePr>
            <a:graphicFrameLocks/>
          </p:cNvGraphicFramePr>
          <p:nvPr>
            <p:extLst>
              <p:ext uri="{D42A27DB-BD31-4B8C-83A1-F6EECF244321}">
                <p14:modId xmlns:p14="http://schemas.microsoft.com/office/powerpoint/2010/main" val="237167379"/>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タイトル 1"/>
          <p:cNvSpPr txBox="1">
            <a:spLocks/>
          </p:cNvSpPr>
          <p:nvPr/>
        </p:nvSpPr>
        <p:spPr>
          <a:xfrm>
            <a:off x="-8768" y="14744"/>
            <a:ext cx="4918424"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ja-JP" sz="3600" dirty="0">
                <a:solidFill>
                  <a:schemeClr val="bg1"/>
                </a:solidFill>
                <a:latin typeface="メイリオ" panose="020B0604030504040204" pitchFamily="50" charset="-128"/>
                <a:ea typeface="メイリオ" panose="020B0604030504040204" pitchFamily="50" charset="-128"/>
              </a:rPr>
              <a:t>2</a:t>
            </a:r>
            <a:r>
              <a:rPr lang="ja-JP" altLang="en-US" sz="3600" dirty="0" smtClean="0">
                <a:solidFill>
                  <a:schemeClr val="bg1"/>
                </a:solidFill>
                <a:latin typeface="メイリオ" panose="020B0604030504040204" pitchFamily="50" charset="-128"/>
                <a:ea typeface="メイリオ" panose="020B0604030504040204" pitchFamily="50" charset="-128"/>
              </a:rPr>
              <a:t>．社会構造の変化</a:t>
            </a:r>
            <a:endParaRPr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2" name="正方形/長方形 1"/>
          <p:cNvSpPr/>
          <p:nvPr/>
        </p:nvSpPr>
        <p:spPr>
          <a:xfrm>
            <a:off x="260543" y="1109990"/>
            <a:ext cx="1980029" cy="523220"/>
          </a:xfrm>
          <a:prstGeom prst="rect">
            <a:avLst/>
          </a:prstGeom>
        </p:spPr>
        <p:txBody>
          <a:bodyPr wrap="none">
            <a:spAutoFit/>
          </a:bodyPr>
          <a:lstStyle/>
          <a:p>
            <a:r>
              <a:rPr kumimoji="1" lang="ja-JP" altLang="en-US" sz="2800" u="sng" dirty="0" smtClean="0">
                <a:latin typeface="ＭＳ Ｐゴシック"/>
                <a:ea typeface="ＭＳ Ｐゴシック"/>
                <a:cs typeface="ＭＳ Ｐゴシック"/>
              </a:rPr>
              <a:t>市場の縮小</a:t>
            </a:r>
            <a:endParaRPr kumimoji="1" lang="ja-JP" altLang="en-US" sz="2800" u="sng" dirty="0">
              <a:latin typeface="ＭＳ Ｐゴシック"/>
              <a:ea typeface="ＭＳ Ｐゴシック"/>
              <a:cs typeface="ＭＳ Ｐゴシック"/>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13</a:t>
            </a:fld>
            <a:endParaRPr lang="en-US" dirty="0"/>
          </a:p>
        </p:txBody>
      </p:sp>
      <p:sp>
        <p:nvSpPr>
          <p:cNvPr id="5" name="正方形/長方形 4"/>
          <p:cNvSpPr/>
          <p:nvPr/>
        </p:nvSpPr>
        <p:spPr>
          <a:xfrm>
            <a:off x="2131200" y="2425676"/>
            <a:ext cx="629573" cy="21862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latin typeface="ＭＳ Ｐゴシック"/>
                <a:ea typeface="ＭＳ Ｐゴシック"/>
                <a:cs typeface="ＭＳ Ｐゴシック"/>
              </a:rPr>
              <a:t>2.66</a:t>
            </a:r>
            <a:endParaRPr kumimoji="1" lang="ja-JP" altLang="en-US" dirty="0">
              <a:solidFill>
                <a:schemeClr val="tx1"/>
              </a:solidFill>
              <a:latin typeface="ＭＳ Ｐゴシック"/>
              <a:ea typeface="ＭＳ Ｐゴシック"/>
              <a:cs typeface="ＭＳ Ｐゴシック"/>
            </a:endParaRPr>
          </a:p>
        </p:txBody>
      </p:sp>
      <p:sp>
        <p:nvSpPr>
          <p:cNvPr id="11" name="正方形/長方形 10"/>
          <p:cNvSpPr/>
          <p:nvPr/>
        </p:nvSpPr>
        <p:spPr>
          <a:xfrm>
            <a:off x="6919994" y="3692013"/>
            <a:ext cx="648000" cy="21862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solidFill>
                  <a:schemeClr val="tx1"/>
                </a:solidFill>
                <a:latin typeface="ＭＳ Ｐゴシック"/>
                <a:ea typeface="ＭＳ Ｐゴシック"/>
                <a:cs typeface="ＭＳ Ｐゴシック"/>
              </a:rPr>
              <a:t>1.68</a:t>
            </a:r>
            <a:endParaRPr kumimoji="1" lang="ja-JP" altLang="en-US" dirty="0">
              <a:solidFill>
                <a:schemeClr val="tx1"/>
              </a:solidFill>
              <a:latin typeface="ＭＳ Ｐゴシック"/>
              <a:ea typeface="ＭＳ Ｐゴシック"/>
              <a:cs typeface="ＭＳ Ｐゴシック"/>
            </a:endParaRPr>
          </a:p>
        </p:txBody>
      </p:sp>
      <p:pic>
        <p:nvPicPr>
          <p:cNvPr id="7" name="図 6" descr="出版物販売額！！！！.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1444" y="1633210"/>
            <a:ext cx="6106550" cy="3848629"/>
          </a:xfrm>
          <a:prstGeom prst="rect">
            <a:avLst/>
          </a:prstGeom>
        </p:spPr>
      </p:pic>
      <p:sp>
        <p:nvSpPr>
          <p:cNvPr id="9" name="テキスト ボックス 8"/>
          <p:cNvSpPr txBox="1"/>
          <p:nvPr/>
        </p:nvSpPr>
        <p:spPr>
          <a:xfrm>
            <a:off x="3778878" y="1790628"/>
            <a:ext cx="1569660" cy="369332"/>
          </a:xfrm>
          <a:prstGeom prst="rect">
            <a:avLst/>
          </a:prstGeom>
          <a:noFill/>
        </p:spPr>
        <p:txBody>
          <a:bodyPr wrap="none" rtlCol="0">
            <a:spAutoFit/>
          </a:bodyPr>
          <a:lstStyle/>
          <a:p>
            <a:r>
              <a:rPr kumimoji="1" lang="ja-JP" altLang="en-US" dirty="0" smtClean="0">
                <a:latin typeface="ＭＳ Ｐゴシック"/>
                <a:ea typeface="ＭＳ Ｐゴシック"/>
                <a:cs typeface="ＭＳ Ｐゴシック"/>
              </a:rPr>
              <a:t>出版物販売額</a:t>
            </a:r>
            <a:endParaRPr kumimoji="1" lang="ja-JP" altLang="en-US" dirty="0">
              <a:latin typeface="ＭＳ Ｐゴシック"/>
              <a:ea typeface="ＭＳ Ｐゴシック"/>
              <a:cs typeface="ＭＳ Ｐゴシック"/>
            </a:endParaRPr>
          </a:p>
        </p:txBody>
      </p:sp>
    </p:spTree>
    <p:extLst>
      <p:ext uri="{BB962C8B-B14F-4D97-AF65-F5344CB8AC3E}">
        <p14:creationId xmlns:p14="http://schemas.microsoft.com/office/powerpoint/2010/main" val="304848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ja-JP" altLang="en-US" dirty="0" smtClean="0"/>
              <a:t>　</a:t>
            </a:r>
            <a:endParaRPr kumimoji="1" lang="ja-JP" altLang="en-US" dirty="0"/>
          </a:p>
        </p:txBody>
      </p:sp>
      <p:sp>
        <p:nvSpPr>
          <p:cNvPr id="11" name="テキスト ボックス 10"/>
          <p:cNvSpPr txBox="1"/>
          <p:nvPr/>
        </p:nvSpPr>
        <p:spPr>
          <a:xfrm>
            <a:off x="262371" y="6560080"/>
            <a:ext cx="4596130" cy="253916"/>
          </a:xfrm>
          <a:prstGeom prst="rect">
            <a:avLst/>
          </a:prstGeom>
          <a:noFill/>
        </p:spPr>
        <p:txBody>
          <a:bodyPr wrap="none" rtlCol="0">
            <a:spAutoFit/>
          </a:bodyPr>
          <a:lstStyle/>
          <a:p>
            <a:r>
              <a:rPr lang="ja-JP" altLang="en-US" sz="1050" dirty="0" smtClean="0">
                <a:latin typeface="ＭＳ Ｐゴシック" panose="020B0600070205080204" pitchFamily="50" charset="-128"/>
                <a:ea typeface="ＭＳ Ｐゴシック" panose="020B0600070205080204" pitchFamily="50" charset="-128"/>
              </a:rPr>
              <a:t>日販 </a:t>
            </a:r>
            <a:r>
              <a:rPr lang="ja-JP" altLang="en-US" sz="1050" dirty="0">
                <a:latin typeface="ＭＳ Ｐゴシック" panose="020B0600070205080204" pitchFamily="50" charset="-128"/>
                <a:ea typeface="ＭＳ Ｐゴシック" panose="020B0600070205080204" pitchFamily="50" charset="-128"/>
              </a:rPr>
              <a:t>営業推進室 店舗サービスグループ「出版物販売額の実態</a:t>
            </a:r>
            <a:r>
              <a:rPr lang="en-US" altLang="ja-JP" sz="1050" dirty="0">
                <a:latin typeface="ＭＳ Ｐゴシック" panose="020B0600070205080204" pitchFamily="50" charset="-128"/>
                <a:ea typeface="ＭＳ Ｐゴシック" panose="020B0600070205080204" pitchFamily="50" charset="-128"/>
              </a:rPr>
              <a:t>2015</a:t>
            </a:r>
            <a:r>
              <a:rPr lang="ja-JP" altLang="en-US" sz="1050" dirty="0" smtClean="0">
                <a:latin typeface="ＭＳ Ｐゴシック" panose="020B0600070205080204" pitchFamily="50" charset="-128"/>
                <a:ea typeface="ＭＳ Ｐゴシック" panose="020B0600070205080204" pitchFamily="50" charset="-128"/>
              </a:rPr>
              <a:t>」</a:t>
            </a:r>
            <a:r>
              <a:rPr lang="ja-JP" altLang="en-US" sz="1050" dirty="0" smtClean="0">
                <a:latin typeface="ＭＳ Ｐゴシック" panose="020B0600070205080204" pitchFamily="50" charset="-128"/>
                <a:ea typeface="ＭＳ Ｐゴシック" panose="020B0600070205080204" pitchFamily="50" charset="-128"/>
              </a:rPr>
              <a:t>より作成</a:t>
            </a:r>
            <a:endParaRPr kumimoji="1" lang="ja-JP" altLang="en-US" sz="1050" dirty="0">
              <a:latin typeface="ＭＳ Ｐゴシック" panose="020B0600070205080204" pitchFamily="50" charset="-128"/>
              <a:ea typeface="ＭＳ Ｐゴシック" panose="020B0600070205080204" pitchFamily="50" charset="-128"/>
            </a:endParaRPr>
          </a:p>
        </p:txBody>
      </p:sp>
      <p:graphicFrame>
        <p:nvGraphicFramePr>
          <p:cNvPr id="9" name="コンテンツ プレースホルダー 4"/>
          <p:cNvGraphicFramePr>
            <a:graphicFrameLocks/>
          </p:cNvGraphicFramePr>
          <p:nvPr>
            <p:extLst>
              <p:ext uri="{D42A27DB-BD31-4B8C-83A1-F6EECF244321}">
                <p14:modId xmlns:p14="http://schemas.microsoft.com/office/powerpoint/2010/main" val="196547587"/>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タイトル 1"/>
          <p:cNvSpPr txBox="1">
            <a:spLocks/>
          </p:cNvSpPr>
          <p:nvPr/>
        </p:nvSpPr>
        <p:spPr>
          <a:xfrm>
            <a:off x="-8768" y="14744"/>
            <a:ext cx="4918424"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ja-JP" sz="3600" dirty="0">
                <a:solidFill>
                  <a:schemeClr val="bg1"/>
                </a:solidFill>
                <a:latin typeface="メイリオ" panose="020B0604030504040204" pitchFamily="50" charset="-128"/>
                <a:ea typeface="メイリオ" panose="020B0604030504040204" pitchFamily="50" charset="-128"/>
              </a:rPr>
              <a:t>2</a:t>
            </a:r>
            <a:r>
              <a:rPr lang="ja-JP" altLang="en-US" sz="3600" dirty="0" smtClean="0">
                <a:solidFill>
                  <a:schemeClr val="bg1"/>
                </a:solidFill>
                <a:latin typeface="メイリオ" panose="020B0604030504040204" pitchFamily="50" charset="-128"/>
                <a:ea typeface="メイリオ" panose="020B0604030504040204" pitchFamily="50" charset="-128"/>
              </a:rPr>
              <a:t>．社会構造の変化</a:t>
            </a:r>
            <a:endParaRPr lang="ja-JP" altLang="en-US" sz="3600" dirty="0">
              <a:solidFill>
                <a:schemeClr val="bg1"/>
              </a:solidFill>
              <a:latin typeface="メイリオ" panose="020B0604030504040204" pitchFamily="50" charset="-128"/>
              <a:ea typeface="メイリオ" panose="020B0604030504040204" pitchFamily="50" charset="-128"/>
            </a:endParaRPr>
          </a:p>
        </p:txBody>
      </p:sp>
      <p:pic>
        <p:nvPicPr>
          <p:cNvPr id="29" name="図 28" descr="販売額-1.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6695" y="1484215"/>
            <a:ext cx="8202574" cy="4929626"/>
          </a:xfrm>
          <a:prstGeom prst="rect">
            <a:avLst/>
          </a:prstGeom>
        </p:spPr>
      </p:pic>
      <p:sp>
        <p:nvSpPr>
          <p:cNvPr id="4" name="正方形/長方形 3"/>
          <p:cNvSpPr/>
          <p:nvPr/>
        </p:nvSpPr>
        <p:spPr>
          <a:xfrm>
            <a:off x="24165" y="899439"/>
            <a:ext cx="2460930" cy="584776"/>
          </a:xfrm>
          <a:prstGeom prst="rect">
            <a:avLst/>
          </a:prstGeom>
        </p:spPr>
        <p:txBody>
          <a:bodyPr wrap="none">
            <a:spAutoFit/>
          </a:bodyPr>
          <a:lstStyle/>
          <a:p>
            <a:r>
              <a:rPr kumimoji="1" lang="ja-JP" altLang="en-US" sz="3200" u="sng" dirty="0" smtClean="0">
                <a:latin typeface="ＭＳ Ｐゴシック"/>
                <a:ea typeface="ＭＳ Ｐゴシック"/>
                <a:cs typeface="ＭＳ Ｐゴシック"/>
              </a:rPr>
              <a:t>ネット</a:t>
            </a:r>
            <a:r>
              <a:rPr kumimoji="1" lang="en-US" altLang="ja-JP" sz="3200" u="sng" dirty="0" smtClean="0">
                <a:latin typeface="ＭＳ Ｐゴシック"/>
                <a:ea typeface="ＭＳ Ｐゴシック"/>
                <a:cs typeface="ＭＳ Ｐゴシック"/>
              </a:rPr>
              <a:t>VS</a:t>
            </a:r>
            <a:r>
              <a:rPr kumimoji="1" lang="ja-JP" altLang="en-US" sz="3200" u="sng" dirty="0" smtClean="0">
                <a:latin typeface="ＭＳ Ｐゴシック"/>
                <a:ea typeface="ＭＳ Ｐゴシック"/>
                <a:cs typeface="ＭＳ Ｐゴシック"/>
              </a:rPr>
              <a:t>書店</a:t>
            </a:r>
            <a:endParaRPr kumimoji="1" lang="en-US" altLang="ja-JP" sz="3200" u="sng" dirty="0" smtClean="0">
              <a:latin typeface="ＭＳ Ｐゴシック"/>
              <a:ea typeface="ＭＳ Ｐゴシック"/>
              <a:cs typeface="ＭＳ Ｐゴシック"/>
            </a:endParaRPr>
          </a:p>
        </p:txBody>
      </p:sp>
      <p:sp>
        <p:nvSpPr>
          <p:cNvPr id="5" name="正方形/長方形 4"/>
          <p:cNvSpPr/>
          <p:nvPr/>
        </p:nvSpPr>
        <p:spPr>
          <a:xfrm>
            <a:off x="8897611" y="2048948"/>
            <a:ext cx="4275643" cy="137894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2800" dirty="0" smtClean="0">
              <a:solidFill>
                <a:schemeClr val="accent1"/>
              </a:solidFill>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3297100" y="2514226"/>
            <a:ext cx="184666" cy="369332"/>
          </a:xfrm>
          <a:prstGeom prst="rect">
            <a:avLst/>
          </a:prstGeom>
          <a:noFill/>
        </p:spPr>
        <p:txBody>
          <a:bodyPr wrap="none" rtlCol="0">
            <a:spAutoFit/>
          </a:bodyPr>
          <a:lstStyle/>
          <a:p>
            <a:r>
              <a:rPr kumimoji="1" lang="ja-JP" altLang="en-US" dirty="0" smtClean="0"/>
              <a:t>　</a:t>
            </a:r>
            <a:endParaRPr kumimoji="1" lang="en-US" altLang="ja-JP" dirty="0" smtClean="0"/>
          </a:p>
        </p:txBody>
      </p:sp>
      <p:sp>
        <p:nvSpPr>
          <p:cNvPr id="22" name="正方形/長方形 21"/>
          <p:cNvSpPr/>
          <p:nvPr/>
        </p:nvSpPr>
        <p:spPr>
          <a:xfrm>
            <a:off x="3319884" y="4225332"/>
            <a:ext cx="646331" cy="369332"/>
          </a:xfrm>
          <a:prstGeom prst="rect">
            <a:avLst/>
          </a:prstGeom>
        </p:spPr>
        <p:txBody>
          <a:bodyPr wrap="none">
            <a:spAutoFit/>
          </a:bodyPr>
          <a:lstStyle/>
          <a:p>
            <a:r>
              <a:rPr kumimoji="1" lang="ja-JP" altLang="en-US" dirty="0">
                <a:latin typeface="ＭＳ Ｐゴシック"/>
                <a:ea typeface="ＭＳ Ｐゴシック"/>
                <a:cs typeface="ＭＳ Ｐゴシック"/>
              </a:rPr>
              <a:t>書店</a:t>
            </a:r>
            <a:endParaRPr lang="ja-JP" altLang="en-US" dirty="0"/>
          </a:p>
        </p:txBody>
      </p:sp>
      <p:sp>
        <p:nvSpPr>
          <p:cNvPr id="23" name="正方形/長方形 22"/>
          <p:cNvSpPr/>
          <p:nvPr/>
        </p:nvSpPr>
        <p:spPr>
          <a:xfrm>
            <a:off x="3229214" y="2883558"/>
            <a:ext cx="801121" cy="307777"/>
          </a:xfrm>
          <a:prstGeom prst="rect">
            <a:avLst/>
          </a:prstGeom>
        </p:spPr>
        <p:txBody>
          <a:bodyPr wrap="none">
            <a:spAutoFit/>
          </a:bodyPr>
          <a:lstStyle/>
          <a:p>
            <a:r>
              <a:rPr kumimoji="1" lang="ja-JP" altLang="en-US" sz="1400" dirty="0" smtClean="0">
                <a:latin typeface="ＭＳ Ｐゴシック"/>
                <a:ea typeface="ＭＳ Ｐゴシック"/>
                <a:cs typeface="ＭＳ Ｐゴシック"/>
              </a:rPr>
              <a:t>コンビニ</a:t>
            </a:r>
            <a:endParaRPr lang="ja-JP" altLang="en-US" sz="1400" dirty="0"/>
          </a:p>
        </p:txBody>
      </p:sp>
      <p:sp>
        <p:nvSpPr>
          <p:cNvPr id="24" name="正方形/長方形 23"/>
          <p:cNvSpPr/>
          <p:nvPr/>
        </p:nvSpPr>
        <p:spPr>
          <a:xfrm>
            <a:off x="3297100" y="2487597"/>
            <a:ext cx="659155" cy="338554"/>
          </a:xfrm>
          <a:prstGeom prst="rect">
            <a:avLst/>
          </a:prstGeom>
        </p:spPr>
        <p:txBody>
          <a:bodyPr wrap="none">
            <a:spAutoFit/>
          </a:bodyPr>
          <a:lstStyle/>
          <a:p>
            <a:r>
              <a:rPr kumimoji="1" lang="ja-JP" altLang="en-US" sz="1600" dirty="0" smtClean="0">
                <a:latin typeface="ＭＳ Ｐゴシック"/>
                <a:ea typeface="ＭＳ Ｐゴシック"/>
                <a:cs typeface="ＭＳ Ｐゴシック"/>
              </a:rPr>
              <a:t>ネット</a:t>
            </a:r>
            <a:endParaRPr lang="ja-JP" altLang="en-US" sz="1600" dirty="0"/>
          </a:p>
        </p:txBody>
      </p:sp>
      <p:sp>
        <p:nvSpPr>
          <p:cNvPr id="25" name="正方形/長方形 24"/>
          <p:cNvSpPr/>
          <p:nvPr/>
        </p:nvSpPr>
        <p:spPr>
          <a:xfrm>
            <a:off x="3255764" y="2106339"/>
            <a:ext cx="710451" cy="307777"/>
          </a:xfrm>
          <a:prstGeom prst="rect">
            <a:avLst/>
          </a:prstGeom>
          <a:ln>
            <a:noFill/>
          </a:ln>
        </p:spPr>
        <p:txBody>
          <a:bodyPr wrap="none">
            <a:spAutoFit/>
          </a:bodyPr>
          <a:lstStyle/>
          <a:p>
            <a:r>
              <a:rPr kumimoji="1" lang="ja-JP" altLang="en-US" sz="1400" dirty="0" smtClean="0">
                <a:latin typeface="ＭＳ Ｐゴシック"/>
                <a:ea typeface="ＭＳ Ｐゴシック"/>
                <a:cs typeface="ＭＳ Ｐゴシック"/>
              </a:rPr>
              <a:t>その他</a:t>
            </a:r>
            <a:endParaRPr lang="ja-JP" altLang="en-US" sz="1400" dirty="0"/>
          </a:p>
        </p:txBody>
      </p:sp>
      <p:sp>
        <p:nvSpPr>
          <p:cNvPr id="3" name="正方形/長方形 2"/>
          <p:cNvSpPr/>
          <p:nvPr/>
        </p:nvSpPr>
        <p:spPr>
          <a:xfrm>
            <a:off x="1706281" y="2414116"/>
            <a:ext cx="6710400" cy="446400"/>
          </a:xfrm>
          <a:prstGeom prst="rect">
            <a:avLst/>
          </a:prstGeom>
          <a:noFill/>
          <a:ln w="3175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solidFill>
                <a:schemeClr val="tx1"/>
              </a:solidFill>
            </a:endParaRPr>
          </a:p>
        </p:txBody>
      </p:sp>
      <p:sp>
        <p:nvSpPr>
          <p:cNvPr id="20" name="四角形吹き出し 19"/>
          <p:cNvSpPr/>
          <p:nvPr/>
        </p:nvSpPr>
        <p:spPr>
          <a:xfrm>
            <a:off x="5061481" y="3472327"/>
            <a:ext cx="2875866" cy="1296507"/>
          </a:xfrm>
          <a:prstGeom prst="wedgeRectCallout">
            <a:avLst>
              <a:gd name="adj1" fmla="val -40072"/>
              <a:gd name="adj2" fmla="val -104747"/>
            </a:avLst>
          </a:prstGeom>
          <a:solidFill>
            <a:srgbClr val="FFFFFF"/>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800" dirty="0">
                <a:solidFill>
                  <a:srgbClr val="860908"/>
                </a:solidFill>
                <a:latin typeface="ＭＳ Ｐゴシック" panose="020B0600070205080204" pitchFamily="50" charset="-128"/>
                <a:ea typeface="ＭＳ Ｐゴシック" panose="020B0600070205080204" pitchFamily="50" charset="-128"/>
              </a:rPr>
              <a:t>ネットの影響は</a:t>
            </a:r>
            <a:endParaRPr kumimoji="1" lang="en-US" altLang="ja-JP" sz="2800" dirty="0">
              <a:solidFill>
                <a:srgbClr val="860908"/>
              </a:solidFill>
              <a:latin typeface="ＭＳ Ｐゴシック" panose="020B0600070205080204" pitchFamily="50" charset="-128"/>
              <a:ea typeface="ＭＳ Ｐゴシック" panose="020B0600070205080204" pitchFamily="50" charset="-128"/>
            </a:endParaRPr>
          </a:p>
          <a:p>
            <a:pPr lvl="0" algn="ctr"/>
            <a:r>
              <a:rPr kumimoji="1" lang="ja-JP" altLang="en-US" sz="2800" dirty="0">
                <a:solidFill>
                  <a:srgbClr val="860908"/>
                </a:solidFill>
                <a:latin typeface="ＭＳ Ｐゴシック" panose="020B0600070205080204" pitchFamily="50" charset="-128"/>
                <a:ea typeface="ＭＳ Ｐゴシック" panose="020B0600070205080204" pitchFamily="50" charset="-128"/>
              </a:rPr>
              <a:t>大きくはない</a:t>
            </a:r>
            <a:endParaRPr kumimoji="1" lang="en-US" altLang="ja-JP" sz="2800" dirty="0">
              <a:solidFill>
                <a:srgbClr val="860908"/>
              </a:solidFill>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B9D2C864-9362-43C7-A136-D9C41D93A96D}" type="slidenum">
              <a:rPr lang="en-US" smtClean="0"/>
              <a:t>14</a:t>
            </a:fld>
            <a:endParaRPr lang="en-US" dirty="0"/>
          </a:p>
        </p:txBody>
      </p:sp>
    </p:spTree>
    <p:extLst>
      <p:ext uri="{BB962C8B-B14F-4D97-AF65-F5344CB8AC3E}">
        <p14:creationId xmlns:p14="http://schemas.microsoft.com/office/powerpoint/2010/main" val="31353166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9D2C864-9362-43C7-A136-D9C41D93A96D}" type="slidenum">
              <a:rPr lang="en-US" smtClean="0"/>
              <a:t>15</a:t>
            </a:fld>
            <a:endParaRPr lang="en-US" dirty="0"/>
          </a:p>
        </p:txBody>
      </p:sp>
      <p:sp>
        <p:nvSpPr>
          <p:cNvPr id="8" name="タイトル 7"/>
          <p:cNvSpPr>
            <a:spLocks noGrp="1"/>
          </p:cNvSpPr>
          <p:nvPr>
            <p:ph type="title"/>
          </p:nvPr>
        </p:nvSpPr>
        <p:spPr/>
        <p:txBody>
          <a:bodyPr/>
          <a:lstStyle/>
          <a:p>
            <a:r>
              <a:rPr kumimoji="1" lang="ja-JP" altLang="en-US" dirty="0" smtClean="0"/>
              <a:t>　</a:t>
            </a:r>
            <a:endParaRPr kumimoji="1" lang="ja-JP" altLang="en-US" dirty="0"/>
          </a:p>
        </p:txBody>
      </p:sp>
      <p:sp>
        <p:nvSpPr>
          <p:cNvPr id="2" name="コンテンツ プレースホルダー 1"/>
          <p:cNvSpPr>
            <a:spLocks noGrp="1"/>
          </p:cNvSpPr>
          <p:nvPr>
            <p:ph idx="1"/>
          </p:nvPr>
        </p:nvSpPr>
        <p:spPr>
          <a:xfrm>
            <a:off x="755009" y="1420035"/>
            <a:ext cx="7313613" cy="4056062"/>
          </a:xfrm>
        </p:spPr>
        <p:txBody>
          <a:bodyPr>
            <a:noAutofit/>
          </a:bodyPr>
          <a:lstStyle/>
          <a:p>
            <a:pPr marL="0" indent="0">
              <a:buNone/>
            </a:pPr>
            <a:endParaRPr lang="en-US" altLang="ja-JP" sz="32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・電子書籍の売り上げ</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　</a:t>
            </a: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増加を続けている</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・しかし、電子</a:t>
            </a:r>
            <a:r>
              <a:rPr lang="ja-JP" altLang="en-US" sz="2800" dirty="0">
                <a:latin typeface="ＭＳ Ｐゴシック" panose="020B0600070205080204" pitchFamily="50" charset="-128"/>
                <a:ea typeface="ＭＳ Ｐゴシック" panose="020B0600070205080204" pitchFamily="50" charset="-128"/>
              </a:rPr>
              <a:t>書籍の利用者の中</a:t>
            </a:r>
            <a:r>
              <a:rPr lang="ja-JP" altLang="en-US" sz="2800" dirty="0" smtClean="0">
                <a:latin typeface="ＭＳ Ｐゴシック" panose="020B0600070205080204" pitchFamily="50" charset="-128"/>
                <a:ea typeface="ＭＳ Ｐゴシック" panose="020B0600070205080204" pitchFamily="50" charset="-128"/>
              </a:rPr>
              <a:t>で</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　紙</a:t>
            </a:r>
            <a:r>
              <a:rPr lang="ja-JP" altLang="en-US" sz="3200" dirty="0">
                <a:solidFill>
                  <a:srgbClr val="FF0000"/>
                </a:solidFill>
                <a:latin typeface="ＭＳ Ｐゴシック" panose="020B0600070205080204" pitchFamily="50" charset="-128"/>
                <a:ea typeface="ＭＳ Ｐゴシック" panose="020B0600070205080204" pitchFamily="50" charset="-128"/>
              </a:rPr>
              <a:t>の書籍</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と併用</a:t>
            </a:r>
            <a:r>
              <a:rPr lang="ja-JP" altLang="en-US" sz="3200" dirty="0">
                <a:solidFill>
                  <a:srgbClr val="FF0000"/>
                </a:solidFill>
                <a:latin typeface="ＭＳ Ｐゴシック" panose="020B0600070205080204" pitchFamily="50" charset="-128"/>
                <a:ea typeface="ＭＳ Ｐゴシック" panose="020B0600070205080204" pitchFamily="50" charset="-128"/>
              </a:rPr>
              <a:t>している人</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は</a:t>
            </a:r>
            <a:endParaRPr lang="en-US" altLang="ja-JP" sz="3200" dirty="0" smtClean="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　９割</a:t>
            </a:r>
            <a:r>
              <a:rPr lang="ja-JP" altLang="en-US" sz="3200" dirty="0">
                <a:solidFill>
                  <a:srgbClr val="FF0000"/>
                </a:solidFill>
                <a:latin typeface="ＭＳ Ｐゴシック" panose="020B0600070205080204" pitchFamily="50" charset="-128"/>
                <a:ea typeface="ＭＳ Ｐゴシック" panose="020B0600070205080204" pitchFamily="50" charset="-128"/>
              </a:rPr>
              <a:t>以上</a:t>
            </a:r>
            <a:endParaRPr lang="en-US" altLang="ja-JP" sz="3200" dirty="0">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a:latin typeface="ＭＳ Ｐゴシック" panose="020B0600070205080204" pitchFamily="50" charset="-128"/>
                <a:ea typeface="ＭＳ Ｐゴシック" panose="020B0600070205080204" pitchFamily="50" charset="-128"/>
              </a:rPr>
              <a:t>　</a:t>
            </a:r>
            <a:r>
              <a:rPr lang="ja-JP" altLang="en-US" sz="2000" dirty="0" smtClean="0">
                <a:latin typeface="ＭＳ Ｐゴシック" panose="020B0600070205080204" pitchFamily="50" charset="-128"/>
                <a:ea typeface="ＭＳ Ｐゴシック" panose="020B0600070205080204" pitchFamily="50" charset="-128"/>
              </a:rPr>
              <a:t>（株式</a:t>
            </a:r>
            <a:r>
              <a:rPr lang="ja-JP" altLang="en-US" sz="2000" dirty="0">
                <a:latin typeface="ＭＳ Ｐゴシック" panose="020B0600070205080204" pitchFamily="50" charset="-128"/>
                <a:ea typeface="ＭＳ Ｐゴシック" panose="020B0600070205080204" pitchFamily="50" charset="-128"/>
              </a:rPr>
              <a:t>会社</a:t>
            </a:r>
            <a:r>
              <a:rPr lang="en-US" altLang="ja-JP" sz="2000" dirty="0" err="1">
                <a:latin typeface="ＭＳ Ｐゴシック" panose="020B0600070205080204" pitchFamily="50" charset="-128"/>
                <a:ea typeface="ＭＳ Ｐゴシック" panose="020B0600070205080204" pitchFamily="50" charset="-128"/>
              </a:rPr>
              <a:t>BookLive</a:t>
            </a:r>
            <a:r>
              <a:rPr lang="ja-JP" altLang="en-US" sz="2000" dirty="0">
                <a:latin typeface="ＭＳ Ｐゴシック" panose="020B0600070205080204" pitchFamily="50" charset="-128"/>
                <a:ea typeface="ＭＳ Ｐゴシック" panose="020B0600070205080204" pitchFamily="50" charset="-128"/>
              </a:rPr>
              <a:t>の調査より）</a:t>
            </a:r>
            <a:endParaRPr lang="en-US" altLang="ja-JP" sz="2000" dirty="0">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20688" y="1530793"/>
            <a:ext cx="2844567" cy="2552999"/>
          </a:xfrm>
          <a:prstGeom prst="rect">
            <a:avLst/>
          </a:prstGeom>
        </p:spPr>
      </p:pic>
      <p:graphicFrame>
        <p:nvGraphicFramePr>
          <p:cNvPr id="9" name="コンテンツ プレースホルダー 4"/>
          <p:cNvGraphicFramePr>
            <a:graphicFrameLocks/>
          </p:cNvGraphicFramePr>
          <p:nvPr>
            <p:extLst>
              <p:ext uri="{D42A27DB-BD31-4B8C-83A1-F6EECF244321}">
                <p14:modId xmlns:p14="http://schemas.microsoft.com/office/powerpoint/2010/main" val="2956522784"/>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タイトル 1"/>
          <p:cNvSpPr txBox="1">
            <a:spLocks/>
          </p:cNvSpPr>
          <p:nvPr/>
        </p:nvSpPr>
        <p:spPr>
          <a:xfrm>
            <a:off x="-8768" y="14744"/>
            <a:ext cx="4918424"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en-US" altLang="ja-JP" sz="3600" dirty="0" smtClean="0">
                <a:solidFill>
                  <a:schemeClr val="bg1"/>
                </a:solidFill>
                <a:latin typeface="メイリオ" panose="020B0604030504040204" pitchFamily="50" charset="-128"/>
                <a:ea typeface="メイリオ" panose="020B0604030504040204" pitchFamily="50" charset="-128"/>
              </a:rPr>
              <a:t>2</a:t>
            </a:r>
            <a:r>
              <a:rPr lang="ja-JP" altLang="en-US" sz="3600" dirty="0" smtClean="0">
                <a:solidFill>
                  <a:schemeClr val="bg1"/>
                </a:solidFill>
                <a:latin typeface="メイリオ" panose="020B0604030504040204" pitchFamily="50" charset="-128"/>
                <a:ea typeface="メイリオ" panose="020B0604030504040204" pitchFamily="50" charset="-128"/>
              </a:rPr>
              <a:t>．社会構造の変化</a:t>
            </a:r>
            <a:endParaRPr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455336" y="1145225"/>
            <a:ext cx="3057247" cy="584776"/>
          </a:xfrm>
          <a:prstGeom prst="rect">
            <a:avLst/>
          </a:prstGeom>
        </p:spPr>
        <p:txBody>
          <a:bodyPr wrap="none">
            <a:spAutoFit/>
          </a:bodyPr>
          <a:lstStyle/>
          <a:p>
            <a:r>
              <a:rPr kumimoji="1" lang="ja-JP" altLang="en-US" sz="3200" u="sng" dirty="0" smtClean="0">
                <a:latin typeface="ＭＳ Ｐゴシック"/>
                <a:ea typeface="ＭＳ Ｐゴシック"/>
                <a:cs typeface="ＭＳ Ｐゴシック"/>
              </a:rPr>
              <a:t>電子書籍の登場</a:t>
            </a:r>
            <a:endParaRPr kumimoji="1" lang="ja-JP" altLang="en-US" sz="3200" u="sng" dirty="0">
              <a:latin typeface="ＭＳ Ｐゴシック"/>
              <a:ea typeface="ＭＳ Ｐゴシック"/>
              <a:cs typeface="ＭＳ Ｐゴシック"/>
            </a:endParaRPr>
          </a:p>
        </p:txBody>
      </p:sp>
    </p:spTree>
    <p:extLst>
      <p:ext uri="{BB962C8B-B14F-4D97-AF65-F5344CB8AC3E}">
        <p14:creationId xmlns:p14="http://schemas.microsoft.com/office/powerpoint/2010/main" val="18942218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2951746719"/>
              </p:ext>
            </p:extLst>
          </p:nvPr>
        </p:nvGraphicFramePr>
        <p:xfrm>
          <a:off x="381777" y="1614045"/>
          <a:ext cx="5783504" cy="4060925"/>
        </p:xfrm>
        <a:graphic>
          <a:graphicData uri="http://schemas.openxmlformats.org/drawingml/2006/table">
            <a:tbl>
              <a:tblPr>
                <a:tableStyleId>{5C22544A-7EE6-4342-B048-85BDC9FD1C3A}</a:tableStyleId>
              </a:tblPr>
              <a:tblGrid>
                <a:gridCol w="3267172">
                  <a:extLst>
                    <a:ext uri="{9D8B030D-6E8A-4147-A177-3AD203B41FA5}">
                      <a16:colId xmlns:a16="http://schemas.microsoft.com/office/drawing/2014/main" xmlns="" val="20000"/>
                    </a:ext>
                  </a:extLst>
                </a:gridCol>
                <a:gridCol w="1258166">
                  <a:extLst>
                    <a:ext uri="{9D8B030D-6E8A-4147-A177-3AD203B41FA5}">
                      <a16:colId xmlns:a16="http://schemas.microsoft.com/office/drawing/2014/main" xmlns="" val="20001"/>
                    </a:ext>
                  </a:extLst>
                </a:gridCol>
                <a:gridCol w="1258166">
                  <a:extLst>
                    <a:ext uri="{9D8B030D-6E8A-4147-A177-3AD203B41FA5}">
                      <a16:colId xmlns:a16="http://schemas.microsoft.com/office/drawing/2014/main" xmlns="" val="20002"/>
                    </a:ext>
                  </a:extLst>
                </a:gridCol>
              </a:tblGrid>
              <a:tr h="251126">
                <a:tc>
                  <a:txBody>
                    <a:bodyPr/>
                    <a:lstStyle/>
                    <a:p>
                      <a:pPr algn="l" fontAlgn="ctr"/>
                      <a:r>
                        <a:rPr lang="ja-JP" altLang="en-US" sz="1600" u="none" strike="noStrike" dirty="0" smtClean="0">
                          <a:effectLst/>
                          <a:latin typeface="ＭＳ Ｐゴシック" panose="020B0600070205080204" pitchFamily="50" charset="-128"/>
                          <a:ea typeface="ＭＳ Ｐゴシック" panose="020B0600070205080204" pitchFamily="50" charset="-128"/>
                        </a:rPr>
                        <a:t>書店名</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rgbClr val="939A54"/>
                    </a:solidFill>
                  </a:tcP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所在地</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rgbClr val="939A54"/>
                    </a:solidFill>
                  </a:tcP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閉鎖・休業日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rgbClr val="939A54"/>
                    </a:solidFill>
                  </a:tcPr>
                </a:tc>
                <a:extLst>
                  <a:ext uri="{0D108BD9-81ED-4DB2-BD59-A6C34878D82A}">
                    <a16:rowId xmlns:a16="http://schemas.microsoft.com/office/drawing/2014/main" xmlns="" val="10000"/>
                  </a:ext>
                </a:extLst>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ブックサーカス藤沢店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神奈川県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7</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01"/>
                  </a:ext>
                </a:extLst>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ブックハウスロッグ中津店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大分県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7</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02"/>
                  </a:ext>
                </a:extLst>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リブロ西鉄平尾店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福岡県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7</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03"/>
                  </a:ext>
                </a:extLst>
              </a:tr>
              <a:tr h="251126">
                <a:tc>
                  <a:txBody>
                    <a:bodyPr/>
                    <a:lstStyle/>
                    <a:p>
                      <a:pPr algn="l" fontAlgn="ctr"/>
                      <a:r>
                        <a:rPr lang="en-US" sz="1600" u="none" strike="noStrike" dirty="0" err="1">
                          <a:effectLst/>
                          <a:latin typeface="ＭＳ Ｐゴシック" panose="020B0600070205080204" pitchFamily="50" charset="-128"/>
                          <a:ea typeface="ＭＳ Ｐゴシック" panose="020B0600070205080204" pitchFamily="50" charset="-128"/>
                        </a:rPr>
                        <a:t>Ｆorma</a:t>
                      </a:r>
                      <a:r>
                        <a:rPr lang="en-US" sz="1600" u="none" strike="noStrike" dirty="0">
                          <a:effectLst/>
                          <a:latin typeface="ＭＳ Ｐゴシック" panose="020B0600070205080204" pitchFamily="50" charset="-128"/>
                          <a:ea typeface="ＭＳ Ｐゴシック" panose="020B0600070205080204" pitchFamily="50" charset="-128"/>
                        </a:rPr>
                        <a:t> </a:t>
                      </a:r>
                      <a:r>
                        <a:rPr lang="en-US" sz="1600" u="none" strike="noStrike" dirty="0" err="1">
                          <a:effectLst/>
                          <a:latin typeface="ＭＳ Ｐゴシック" panose="020B0600070205080204" pitchFamily="50" charset="-128"/>
                          <a:ea typeface="ＭＳ Ｐゴシック" panose="020B0600070205080204" pitchFamily="50" charset="-128"/>
                        </a:rPr>
                        <a:t>merceria</a:t>
                      </a:r>
                      <a:r>
                        <a:rPr lang="ja-JP" altLang="en-US" sz="1600" u="none" strike="noStrike" dirty="0">
                          <a:effectLst/>
                          <a:latin typeface="ＭＳ Ｐゴシック" panose="020B0600070205080204" pitchFamily="50" charset="-128"/>
                          <a:ea typeface="ＭＳ Ｐゴシック" panose="020B0600070205080204" pitchFamily="50" charset="-128"/>
                        </a:rPr>
                        <a:t>イオン浦和美園店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埼玉県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11</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04"/>
                  </a:ext>
                </a:extLst>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友朋堂吾妻店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茨城県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11</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05"/>
                  </a:ext>
                </a:extLst>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友朋堂桜店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茨城県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12</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06"/>
                  </a:ext>
                </a:extLst>
              </a:tr>
              <a:tr h="251126">
                <a:tc>
                  <a:txBody>
                    <a:bodyPr/>
                    <a:lstStyle/>
                    <a:p>
                      <a:pPr algn="l" fontAlgn="ctr"/>
                      <a:r>
                        <a:rPr lang="zh-TW" altLang="en-US" sz="1600" u="none" strike="noStrike" dirty="0">
                          <a:effectLst/>
                          <a:latin typeface="ＭＳ Ｐゴシック" panose="020B0600070205080204" pitchFamily="50" charset="-128"/>
                          <a:ea typeface="ＭＳ Ｐゴシック" panose="020B0600070205080204" pitchFamily="50" charset="-128"/>
                        </a:rPr>
                        <a:t>友朋堂梅園店</a:t>
                      </a:r>
                      <a:endParaRPr lang="zh-TW"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茨城県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12</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07"/>
                  </a:ext>
                </a:extLst>
              </a:tr>
              <a:tr h="289175">
                <a:tc>
                  <a:txBody>
                    <a:bodyPr/>
                    <a:lstStyle/>
                    <a:p>
                      <a:pPr algn="ctr" fontAlgn="ctr"/>
                      <a:r>
                        <a:rPr lang="ja-JP" altLang="en-US"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extLst>
                  <a:ext uri="{0D108BD9-81ED-4DB2-BD59-A6C34878D82A}">
                    <a16:rowId xmlns:a16="http://schemas.microsoft.com/office/drawing/2014/main" xmlns="" val="10008"/>
                  </a:ext>
                </a:extLst>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未来屋書店津南店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三重県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29</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09"/>
                  </a:ext>
                </a:extLst>
              </a:tr>
              <a:tr h="251126">
                <a:tc>
                  <a:txBody>
                    <a:bodyPr/>
                    <a:lstStyle/>
                    <a:p>
                      <a:pPr algn="l" fontAlgn="ctr"/>
                      <a:r>
                        <a:rPr lang="zh-TW" altLang="en-US" sz="1600" u="none" strike="noStrike" dirty="0">
                          <a:effectLst/>
                          <a:latin typeface="ＭＳ Ｐゴシック" panose="020B0600070205080204" pitchFamily="50" charset="-128"/>
                          <a:ea typeface="ＭＳ Ｐゴシック" panose="020B0600070205080204" pitchFamily="50" charset="-128"/>
                        </a:rPr>
                        <a:t>福家書店厚木店</a:t>
                      </a:r>
                      <a:endParaRPr lang="zh-TW"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神奈川県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10"/>
                  </a:ext>
                </a:extLst>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アシーネ君津店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千葉県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11"/>
                  </a:ext>
                </a:extLst>
              </a:tr>
              <a:tr h="251126">
                <a:tc>
                  <a:txBody>
                    <a:bodyPr/>
                    <a:lstStyle/>
                    <a:p>
                      <a:pPr algn="l" fontAlgn="ctr"/>
                      <a:r>
                        <a:rPr lang="zh-TW" altLang="en-US" sz="1600" u="none" strike="noStrike">
                          <a:effectLst/>
                          <a:latin typeface="ＭＳ Ｐゴシック" panose="020B0600070205080204" pitchFamily="50" charset="-128"/>
                          <a:ea typeface="ＭＳ Ｐゴシック" panose="020B0600070205080204" pitchFamily="50" charset="-128"/>
                        </a:rPr>
                        <a:t>小山助学館鳴門店</a:t>
                      </a:r>
                      <a:endParaRPr lang="zh-TW"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徳島県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12"/>
                  </a:ext>
                </a:extLst>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ブックランドとおの柏里店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大阪府</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13"/>
                  </a:ext>
                </a:extLst>
              </a:tr>
              <a:tr h="251126">
                <a:tc>
                  <a:txBody>
                    <a:bodyPr/>
                    <a:lstStyle/>
                    <a:p>
                      <a:pPr algn="l" fontAlgn="ctr"/>
                      <a:r>
                        <a:rPr lang="en-US" sz="1600" u="none" strike="noStrike">
                          <a:effectLst/>
                          <a:latin typeface="ＭＳ Ｐゴシック" panose="020B0600070205080204" pitchFamily="50" charset="-128"/>
                          <a:ea typeface="ＭＳ Ｐゴシック" panose="020B0600070205080204" pitchFamily="50" charset="-128"/>
                        </a:rPr>
                        <a:t>MANYO</a:t>
                      </a:r>
                      <a:r>
                        <a:rPr lang="ja-JP" altLang="en-US" sz="1600" u="none" strike="noStrike">
                          <a:effectLst/>
                          <a:latin typeface="ＭＳ Ｐゴシック" panose="020B0600070205080204" pitchFamily="50" charset="-128"/>
                          <a:ea typeface="ＭＳ Ｐゴシック" panose="020B0600070205080204" pitchFamily="50" charset="-128"/>
                        </a:rPr>
                        <a:t>宇治山田店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三重県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14"/>
                  </a:ext>
                </a:extLst>
              </a:tr>
              <a:tr h="251126">
                <a:tc>
                  <a:txBody>
                    <a:bodyPr/>
                    <a:lstStyle/>
                    <a:p>
                      <a:pPr algn="l" fontAlgn="ctr"/>
                      <a:r>
                        <a:rPr lang="zh-TW" altLang="en-US" sz="1600" u="none" strike="noStrike">
                          <a:effectLst/>
                          <a:latin typeface="ＭＳ Ｐゴシック" panose="020B0600070205080204" pitchFamily="50" charset="-128"/>
                          <a:ea typeface="ＭＳ Ｐゴシック" panose="020B0600070205080204" pitchFamily="50" charset="-128"/>
                        </a:rPr>
                        <a:t>興文堂書店一宮店</a:t>
                      </a:r>
                      <a:endParaRPr lang="zh-TW"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高知県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extLst>
                  <a:ext uri="{0D108BD9-81ED-4DB2-BD59-A6C34878D82A}">
                    <a16:rowId xmlns:a16="http://schemas.microsoft.com/office/drawing/2014/main" xmlns="" val="10015"/>
                  </a:ext>
                </a:extLst>
              </a:tr>
            </a:tbl>
          </a:graphicData>
        </a:graphic>
      </p:graphicFrame>
      <p:sp>
        <p:nvSpPr>
          <p:cNvPr id="2" name="タイトル 1"/>
          <p:cNvSpPr>
            <a:spLocks noGrp="1"/>
          </p:cNvSpPr>
          <p:nvPr>
            <p:ph type="title"/>
          </p:nvPr>
        </p:nvSpPr>
        <p:spPr>
          <a:xfrm>
            <a:off x="1" y="0"/>
            <a:ext cx="4909655" cy="868362"/>
          </a:xfrm>
          <a:solidFill>
            <a:schemeClr val="accent1"/>
          </a:solidFill>
        </p:spPr>
        <p:txBody>
          <a:bodyPr/>
          <a:lstStyle/>
          <a:p>
            <a:r>
              <a:rPr lang="ja-JP" altLang="en-US" sz="4000" dirty="0">
                <a:solidFill>
                  <a:schemeClr val="bg1"/>
                </a:solidFill>
                <a:latin typeface="メイリオ" panose="020B0604030504040204" pitchFamily="50" charset="-128"/>
                <a:ea typeface="メイリオ" panose="020B0604030504040204" pitchFamily="50" charset="-128"/>
              </a:rPr>
              <a:t>3</a:t>
            </a:r>
            <a:r>
              <a:rPr kumimoji="1" lang="ja-JP" altLang="en-US" sz="4000" dirty="0" smtClean="0">
                <a:solidFill>
                  <a:schemeClr val="bg1"/>
                </a:solidFill>
                <a:latin typeface="メイリオ" panose="020B0604030504040204" pitchFamily="50" charset="-128"/>
                <a:ea typeface="メイリオ" panose="020B0604030504040204" pitchFamily="50" charset="-128"/>
              </a:rPr>
              <a:t>．取次業者の</a:t>
            </a:r>
            <a:r>
              <a:rPr lang="ja-JP" altLang="en-US" sz="4000" dirty="0">
                <a:solidFill>
                  <a:schemeClr val="bg1"/>
                </a:solidFill>
                <a:latin typeface="メイリオ" panose="020B0604030504040204" pitchFamily="50" charset="-128"/>
                <a:ea typeface="メイリオ" panose="020B0604030504040204" pitchFamily="50" charset="-128"/>
              </a:rPr>
              <a:t>倒産</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16</a:t>
            </a:fld>
            <a:endParaRPr lang="en-US"/>
          </a:p>
        </p:txBody>
      </p:sp>
      <p:sp>
        <p:nvSpPr>
          <p:cNvPr id="6" name="正方形/長方形 5"/>
          <p:cNvSpPr/>
          <p:nvPr/>
        </p:nvSpPr>
        <p:spPr>
          <a:xfrm>
            <a:off x="1" y="5190330"/>
            <a:ext cx="9144000" cy="126983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リスト</a:t>
            </a:r>
            <a:r>
              <a:rPr kumimoji="1" lang="ja-JP" altLang="en-US" sz="3200" dirty="0" smtClean="0">
                <a:latin typeface="ＭＳ Ｐゴシック" panose="020B0600070205080204" pitchFamily="50" charset="-128"/>
                <a:ea typeface="ＭＳ Ｐゴシック" panose="020B0600070205080204" pitchFamily="50" charset="-128"/>
              </a:rPr>
              <a:t>の</a:t>
            </a:r>
            <a:r>
              <a:rPr kumimoji="1" lang="en-US" altLang="ja-JP" sz="3200" dirty="0" smtClean="0">
                <a:latin typeface="ＭＳ Ｐゴシック" panose="020B0600070205080204" pitchFamily="50" charset="-128"/>
                <a:ea typeface="ＭＳ Ｐゴシック" panose="020B0600070205080204" pitchFamily="50" charset="-128"/>
              </a:rPr>
              <a:t>33</a:t>
            </a:r>
            <a:r>
              <a:rPr kumimoji="1" lang="ja-JP" altLang="en-US" sz="3200" dirty="0" smtClean="0">
                <a:latin typeface="ＭＳ Ｐゴシック" panose="020B0600070205080204" pitchFamily="50" charset="-128"/>
                <a:ea typeface="ＭＳ Ｐゴシック" panose="020B0600070205080204" pitchFamily="50" charset="-128"/>
              </a:rPr>
              <a:t>店舗の</a:t>
            </a:r>
            <a:r>
              <a:rPr kumimoji="1" lang="ja-JP" altLang="en-US" sz="3200" dirty="0" smtClean="0">
                <a:latin typeface="ＭＳ Ｐゴシック" panose="020B0600070205080204" pitchFamily="50" charset="-128"/>
                <a:ea typeface="ＭＳ Ｐゴシック" panose="020B0600070205080204" pitchFamily="50" charset="-128"/>
              </a:rPr>
              <a:t>うち</a:t>
            </a:r>
            <a:r>
              <a:rPr kumimoji="1" lang="en-US" altLang="ja-JP" sz="3200" dirty="0" smtClean="0">
                <a:latin typeface="ＭＳ Ｐゴシック" panose="020B0600070205080204" pitchFamily="50" charset="-128"/>
                <a:ea typeface="ＭＳ Ｐゴシック" panose="020B0600070205080204" pitchFamily="50" charset="-128"/>
              </a:rPr>
              <a:t>15</a:t>
            </a:r>
            <a:r>
              <a:rPr kumimoji="1" lang="ja-JP" altLang="en-US" sz="3200" dirty="0" smtClean="0">
                <a:latin typeface="ＭＳ Ｐゴシック" panose="020B0600070205080204" pitchFamily="50" charset="-128"/>
                <a:ea typeface="ＭＳ Ｐゴシック" panose="020B0600070205080204" pitchFamily="50" charset="-128"/>
              </a:rPr>
              <a:t>店舗</a:t>
            </a:r>
            <a:r>
              <a:rPr kumimoji="1" lang="ja-JP" altLang="en-US" sz="3200" dirty="0" smtClean="0">
                <a:latin typeface="ＭＳ Ｐゴシック" panose="020B0600070205080204" pitchFamily="50" charset="-128"/>
                <a:ea typeface="ＭＳ Ｐゴシック" panose="020B0600070205080204" pitchFamily="50" charset="-128"/>
              </a:rPr>
              <a:t>は</a:t>
            </a:r>
            <a:endParaRPr kumimoji="1" lang="en-US" altLang="ja-JP" sz="3200" dirty="0" smtClean="0">
              <a:latin typeface="ＭＳ Ｐゴシック" panose="020B0600070205080204" pitchFamily="50" charset="-128"/>
              <a:ea typeface="ＭＳ Ｐゴシック" panose="020B0600070205080204" pitchFamily="50" charset="-128"/>
            </a:endParaRPr>
          </a:p>
          <a:p>
            <a:pPr algn="ctr"/>
            <a:r>
              <a:rPr kumimoji="1" lang="ja-JP" altLang="en-US" sz="3200" dirty="0" smtClean="0">
                <a:latin typeface="ＭＳ Ｐゴシック" panose="020B0600070205080204" pitchFamily="50" charset="-128"/>
                <a:ea typeface="ＭＳ Ｐゴシック" panose="020B0600070205080204" pitchFamily="50" charset="-128"/>
              </a:rPr>
              <a:t>友朋堂と同一の取次業者の</a:t>
            </a:r>
            <a:r>
              <a:rPr kumimoji="1" lang="ja-JP" altLang="en-US" sz="3200" dirty="0">
                <a:latin typeface="ＭＳ Ｐゴシック" panose="020B0600070205080204" pitchFamily="50" charset="-128"/>
                <a:ea typeface="ＭＳ Ｐゴシック" panose="020B0600070205080204" pitchFamily="50" charset="-128"/>
              </a:rPr>
              <a:t>倒産</a:t>
            </a:r>
            <a:r>
              <a:rPr kumimoji="1" lang="ja-JP" altLang="en-US" sz="3200" dirty="0" smtClean="0">
                <a:latin typeface="ＭＳ Ｐゴシック" panose="020B0600070205080204" pitchFamily="50" charset="-128"/>
                <a:ea typeface="ＭＳ Ｐゴシック" panose="020B0600070205080204" pitchFamily="50" charset="-128"/>
              </a:rPr>
              <a:t>が原因であった</a:t>
            </a:r>
            <a:endParaRPr kumimoji="1" lang="ja-JP" altLang="en-US" sz="3200" dirty="0">
              <a:latin typeface="ＭＳ Ｐゴシック" panose="020B0600070205080204" pitchFamily="50" charset="-128"/>
              <a:ea typeface="ＭＳ Ｐゴシック" panose="020B0600070205080204" pitchFamily="50" charset="-128"/>
            </a:endParaRPr>
          </a:p>
        </p:txBody>
      </p:sp>
      <p:graphicFrame>
        <p:nvGraphicFramePr>
          <p:cNvPr id="7"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テキスト ボックス 8"/>
          <p:cNvSpPr txBox="1"/>
          <p:nvPr/>
        </p:nvSpPr>
        <p:spPr>
          <a:xfrm>
            <a:off x="0" y="6604084"/>
            <a:ext cx="1967205" cy="253916"/>
          </a:xfrm>
          <a:prstGeom prst="rect">
            <a:avLst/>
          </a:prstGeom>
          <a:noFill/>
        </p:spPr>
        <p:txBody>
          <a:bodyPr wrap="non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東京商工リサーチ調べより作成</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3" name="右中かっこ 2"/>
          <p:cNvSpPr/>
          <p:nvPr/>
        </p:nvSpPr>
        <p:spPr>
          <a:xfrm>
            <a:off x="6329676" y="1465440"/>
            <a:ext cx="514781" cy="355209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7025882" y="2981691"/>
            <a:ext cx="1261884" cy="523220"/>
          </a:xfrm>
          <a:prstGeom prst="rect">
            <a:avLst/>
          </a:prstGeom>
          <a:noFill/>
        </p:spPr>
        <p:txBody>
          <a:bodyPr wrap="none" rtlCol="0">
            <a:spAutoFit/>
          </a:bodyPr>
          <a:lstStyle/>
          <a:p>
            <a:r>
              <a:rPr kumimoji="1" lang="en-US" altLang="ja-JP" sz="2800" b="1" dirty="0" smtClean="0">
                <a:latin typeface="ＭＳ Ｐゴシック" panose="020B0600070205080204" pitchFamily="50" charset="-128"/>
                <a:ea typeface="ＭＳ Ｐゴシック" panose="020B0600070205080204" pitchFamily="50" charset="-128"/>
              </a:rPr>
              <a:t>15</a:t>
            </a:r>
            <a:r>
              <a:rPr kumimoji="1" lang="ja-JP" altLang="en-US" sz="2800" b="1" dirty="0" smtClean="0">
                <a:latin typeface="ＭＳ Ｐゴシック" panose="020B0600070205080204" pitchFamily="50" charset="-128"/>
                <a:ea typeface="ＭＳ Ｐゴシック" panose="020B0600070205080204" pitchFamily="50" charset="-128"/>
              </a:rPr>
              <a:t>店舗</a:t>
            </a:r>
            <a:endParaRPr kumimoji="1" lang="ja-JP" altLang="en-US" sz="2800" b="1" dirty="0">
              <a:latin typeface="ＭＳ Ｐゴシック" panose="020B0600070205080204" pitchFamily="50" charset="-128"/>
              <a:ea typeface="ＭＳ Ｐゴシック" panose="020B0600070205080204" pitchFamily="50" charset="-128"/>
            </a:endParaRPr>
          </a:p>
        </p:txBody>
      </p:sp>
      <p:sp>
        <p:nvSpPr>
          <p:cNvPr id="14" name="テキスト ボックス 13"/>
          <p:cNvSpPr txBox="1"/>
          <p:nvPr/>
        </p:nvSpPr>
        <p:spPr>
          <a:xfrm>
            <a:off x="165100" y="4648200"/>
            <a:ext cx="184731" cy="369332"/>
          </a:xfrm>
          <a:prstGeom prst="rect">
            <a:avLst/>
          </a:prstGeom>
          <a:noFill/>
        </p:spPr>
        <p:txBody>
          <a:bodyPr wrap="none" rtlCol="0">
            <a:spAutoFit/>
          </a:bodyPr>
          <a:lstStyle/>
          <a:p>
            <a:endParaRPr kumimoji="1" lang="ja-JP" altLang="en-US" dirty="0"/>
          </a:p>
        </p:txBody>
      </p:sp>
      <p:pic>
        <p:nvPicPr>
          <p:cNvPr id="22" name="図 21" descr="スクリーンショット 2016-05-16 23.57.14.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720" y="1288814"/>
            <a:ext cx="4349622" cy="3901516"/>
          </a:xfrm>
          <a:prstGeom prst="rect">
            <a:avLst/>
          </a:prstGeom>
        </p:spPr>
      </p:pic>
    </p:spTree>
    <p:extLst>
      <p:ext uri="{BB962C8B-B14F-4D97-AF65-F5344CB8AC3E}">
        <p14:creationId xmlns:p14="http://schemas.microsoft.com/office/powerpoint/2010/main" val="535015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767" y="14744"/>
            <a:ext cx="4918424" cy="868362"/>
          </a:xfrm>
          <a:solidFill>
            <a:schemeClr val="accent1"/>
          </a:solidFill>
        </p:spPr>
        <p:txBody>
          <a:bodyPr/>
          <a:lstStyle/>
          <a:p>
            <a:r>
              <a:rPr lang="ja-JP" altLang="en-US" sz="4000" dirty="0">
                <a:solidFill>
                  <a:schemeClr val="bg1"/>
                </a:solidFill>
                <a:latin typeface="メイリオ" panose="020B0604030504040204" pitchFamily="50" charset="-128"/>
                <a:ea typeface="メイリオ" panose="020B0604030504040204" pitchFamily="50" charset="-128"/>
              </a:rPr>
              <a:t>3</a:t>
            </a:r>
            <a:r>
              <a:rPr kumimoji="1" lang="ja-JP" altLang="en-US" sz="4000" dirty="0" smtClean="0">
                <a:solidFill>
                  <a:schemeClr val="bg1"/>
                </a:solidFill>
                <a:latin typeface="メイリオ" panose="020B0604030504040204" pitchFamily="50" charset="-128"/>
                <a:ea typeface="メイリオ" panose="020B0604030504040204" pitchFamily="50" charset="-128"/>
              </a:rPr>
              <a:t>．取次業者の</a:t>
            </a:r>
            <a:r>
              <a:rPr lang="ja-JP" altLang="en-US" sz="4000" dirty="0">
                <a:solidFill>
                  <a:schemeClr val="bg1"/>
                </a:solidFill>
                <a:latin typeface="メイリオ" panose="020B0604030504040204" pitchFamily="50" charset="-128"/>
                <a:ea typeface="メイリオ" panose="020B0604030504040204" pitchFamily="50" charset="-128"/>
              </a:rPr>
              <a:t>倒産</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pic>
        <p:nvPicPr>
          <p:cNvPr id="16" name="コンテンツ プレースホルダー 1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690408" y="2638323"/>
            <a:ext cx="660274" cy="495206"/>
          </a:xfrm>
        </p:spPr>
      </p:pic>
      <p:pic>
        <p:nvPicPr>
          <p:cNvPr id="18" name="図 17"/>
          <p:cNvPicPr>
            <a:picLocks noChangeAspect="1"/>
          </p:cNvPicPr>
          <p:nvPr/>
        </p:nvPicPr>
        <p:blipFill>
          <a:blip r:embed="rId4" cstate="email">
            <a:biLevel thresh="75000"/>
            <a:extLst>
              <a:ext uri="{28A0092B-C50C-407E-A947-70E740481C1C}">
                <a14:useLocalDpi xmlns:a14="http://schemas.microsoft.com/office/drawing/2010/main" val="0"/>
              </a:ext>
            </a:extLst>
          </a:blip>
          <a:stretch>
            <a:fillRect/>
          </a:stretch>
        </p:blipFill>
        <p:spPr>
          <a:xfrm>
            <a:off x="773139" y="2636872"/>
            <a:ext cx="858769" cy="644077"/>
          </a:xfrm>
          <a:prstGeom prst="rect">
            <a:avLst/>
          </a:prstGeom>
        </p:spPr>
      </p:pic>
      <p:pic>
        <p:nvPicPr>
          <p:cNvPr id="19" name="図 18"/>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928078" y="2897183"/>
            <a:ext cx="858769" cy="644077"/>
          </a:xfrm>
          <a:prstGeom prst="rect">
            <a:avLst/>
          </a:prstGeom>
        </p:spPr>
      </p:pic>
      <p:pic>
        <p:nvPicPr>
          <p:cNvPr id="20" name="図 19"/>
          <p:cNvPicPr>
            <a:picLocks noChangeAspect="1"/>
          </p:cNvPicPr>
          <p:nvPr/>
        </p:nvPicPr>
        <p:blipFill>
          <a:blip r:embed="rId4" cstate="email">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73139" y="3862452"/>
            <a:ext cx="858769" cy="644077"/>
          </a:xfrm>
          <a:prstGeom prst="rect">
            <a:avLst/>
          </a:prstGeom>
        </p:spPr>
      </p:pic>
      <p:pic>
        <p:nvPicPr>
          <p:cNvPr id="21" name="図 20"/>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478838" y="2351928"/>
            <a:ext cx="642544" cy="623461"/>
          </a:xfrm>
          <a:prstGeom prst="rect">
            <a:avLst/>
          </a:prstGeom>
        </p:spPr>
      </p:pic>
      <p:pic>
        <p:nvPicPr>
          <p:cNvPr id="23" name="図 22"/>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583683" y="4166449"/>
            <a:ext cx="642544" cy="623461"/>
          </a:xfrm>
          <a:prstGeom prst="rect">
            <a:avLst/>
          </a:prstGeom>
        </p:spPr>
      </p:pic>
      <p:pic>
        <p:nvPicPr>
          <p:cNvPr id="24" name="図 23"/>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7831970" y="2351928"/>
            <a:ext cx="642544" cy="623461"/>
          </a:xfrm>
          <a:prstGeom prst="rect">
            <a:avLst/>
          </a:prstGeom>
        </p:spPr>
      </p:pic>
      <p:pic>
        <p:nvPicPr>
          <p:cNvPr id="26"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00367" y="3264531"/>
            <a:ext cx="1903145" cy="1427359"/>
          </a:xfrm>
          <a:prstGeom prst="rect">
            <a:avLst/>
          </a:prstGeom>
        </p:spPr>
      </p:pic>
      <p:pic>
        <p:nvPicPr>
          <p:cNvPr id="41"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65189" y="2325287"/>
            <a:ext cx="1476646" cy="1107485"/>
          </a:xfrm>
          <a:prstGeom prst="rect">
            <a:avLst/>
          </a:prstGeom>
        </p:spPr>
      </p:pic>
      <p:sp>
        <p:nvSpPr>
          <p:cNvPr id="42" name="角丸四角形 41"/>
          <p:cNvSpPr/>
          <p:nvPr/>
        </p:nvSpPr>
        <p:spPr>
          <a:xfrm>
            <a:off x="-29940" y="5534445"/>
            <a:ext cx="9152767" cy="1326995"/>
          </a:xfrm>
          <a:prstGeom prst="roundRect">
            <a:avLst>
              <a:gd name="adj" fmla="val 0"/>
            </a:avLst>
          </a:prstGeom>
          <a:solidFill>
            <a:srgbClr val="FF0000"/>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schemeClr val="bg1"/>
                </a:solidFill>
                <a:latin typeface="ＭＳ Ｐゴシック" panose="020B0600070205080204" pitchFamily="50" charset="-128"/>
                <a:ea typeface="ＭＳ Ｐゴシック" panose="020B0600070205080204" pitchFamily="50" charset="-128"/>
              </a:rPr>
              <a:t>取次業者の</a:t>
            </a:r>
            <a:r>
              <a:rPr kumimoji="1" lang="ja-JP" altLang="en-US" sz="3200" dirty="0">
                <a:solidFill>
                  <a:schemeClr val="bg1"/>
                </a:solidFill>
                <a:latin typeface="ＭＳ Ｐゴシック" panose="020B0600070205080204" pitchFamily="50" charset="-128"/>
                <a:ea typeface="ＭＳ Ｐゴシック" panose="020B0600070205080204" pitchFamily="50" charset="-128"/>
              </a:rPr>
              <a:t>倒産</a:t>
            </a:r>
            <a:endParaRPr kumimoji="1" lang="en-US" altLang="ja-JP" sz="3200" dirty="0" smtClean="0">
              <a:solidFill>
                <a:schemeClr val="bg1"/>
              </a:solidFill>
              <a:latin typeface="ＭＳ Ｐゴシック" panose="020B0600070205080204" pitchFamily="50" charset="-128"/>
              <a:ea typeface="ＭＳ Ｐゴシック" panose="020B0600070205080204" pitchFamily="50" charset="-128"/>
            </a:endParaRPr>
          </a:p>
          <a:p>
            <a:pPr algn="ctr"/>
            <a:r>
              <a:rPr kumimoji="1" lang="ja-JP" altLang="en-US" sz="3200" dirty="0" smtClean="0">
                <a:solidFill>
                  <a:schemeClr val="bg1"/>
                </a:solidFill>
                <a:latin typeface="ＭＳ Ｐゴシック" panose="020B0600070205080204" pitchFamily="50" charset="-128"/>
                <a:ea typeface="ＭＳ Ｐゴシック" panose="020B0600070205080204" pitchFamily="50" charset="-128"/>
              </a:rPr>
              <a:t>→友朋堂を含む、リストの書店の閉店</a:t>
            </a:r>
            <a:endParaRPr kumimoji="1" lang="en-US" altLang="ja-JP" sz="3200" dirty="0">
              <a:solidFill>
                <a:schemeClr val="bg1"/>
              </a:solidFill>
              <a:latin typeface="ＭＳ Ｐゴシック" panose="020B0600070205080204" pitchFamily="50" charset="-128"/>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fld id="{B9D2C864-9362-43C7-A136-D9C41D93A96D}" type="slidenum">
              <a:rPr lang="en-US" smtClean="0"/>
              <a:t>17</a:t>
            </a:fld>
            <a:endParaRPr lang="en-US" dirty="0"/>
          </a:p>
        </p:txBody>
      </p:sp>
      <p:graphicFrame>
        <p:nvGraphicFramePr>
          <p:cNvPr id="28" name="コンテンツ プレースホルダー 4"/>
          <p:cNvGraphicFramePr>
            <a:graphicFrameLocks/>
          </p:cNvGraphicFramePr>
          <p:nvPr>
            <p:extLst>
              <p:ext uri="{D42A27DB-BD31-4B8C-83A1-F6EECF244321}">
                <p14:modId xmlns:p14="http://schemas.microsoft.com/office/powerpoint/2010/main" val="3718192400"/>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0" name="1 つの角を切り取った四角形 29"/>
          <p:cNvSpPr/>
          <p:nvPr/>
        </p:nvSpPr>
        <p:spPr>
          <a:xfrm>
            <a:off x="751178" y="1434602"/>
            <a:ext cx="1989221" cy="50768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latin typeface="ＭＳ Ｐゴシック" panose="020B0600070205080204" pitchFamily="50" charset="-128"/>
                <a:ea typeface="ＭＳ Ｐゴシック" panose="020B0600070205080204" pitchFamily="50" charset="-128"/>
              </a:rPr>
              <a:t>出版社</a:t>
            </a:r>
            <a:endParaRPr kumimoji="1" lang="en-US" altLang="ja-JP" sz="2800" dirty="0" smtClean="0">
              <a:latin typeface="ＭＳ Ｐゴシック" panose="020B0600070205080204" pitchFamily="50" charset="-128"/>
              <a:ea typeface="ＭＳ Ｐゴシック" panose="020B0600070205080204" pitchFamily="50" charset="-128"/>
            </a:endParaRPr>
          </a:p>
        </p:txBody>
      </p:sp>
      <p:pic>
        <p:nvPicPr>
          <p:cNvPr id="29" name="図 2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50988" y="3848414"/>
            <a:ext cx="571090" cy="428318"/>
          </a:xfrm>
          <a:prstGeom prst="rect">
            <a:avLst/>
          </a:prstGeom>
        </p:spPr>
      </p:pic>
      <p:pic>
        <p:nvPicPr>
          <p:cNvPr id="31" name="図 3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08388" y="2128275"/>
            <a:ext cx="571090" cy="428318"/>
          </a:xfrm>
          <a:prstGeom prst="rect">
            <a:avLst/>
          </a:prstGeom>
        </p:spPr>
      </p:pic>
      <p:pic>
        <p:nvPicPr>
          <p:cNvPr id="32" name="図 3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82503" y="3670720"/>
            <a:ext cx="571090" cy="428318"/>
          </a:xfrm>
          <a:prstGeom prst="rect">
            <a:avLst/>
          </a:prstGeom>
        </p:spPr>
      </p:pic>
      <p:pic>
        <p:nvPicPr>
          <p:cNvPr id="33" name="図 3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75099" y="2449943"/>
            <a:ext cx="571090" cy="428318"/>
          </a:xfrm>
          <a:prstGeom prst="rect">
            <a:avLst/>
          </a:prstGeom>
        </p:spPr>
      </p:pic>
      <p:pic>
        <p:nvPicPr>
          <p:cNvPr id="38" name="図 3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7298" y="3384426"/>
            <a:ext cx="571090" cy="428318"/>
          </a:xfrm>
          <a:prstGeom prst="rect">
            <a:avLst/>
          </a:prstGeom>
        </p:spPr>
      </p:pic>
      <p:pic>
        <p:nvPicPr>
          <p:cNvPr id="39" name="図 3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7573" y="3175366"/>
            <a:ext cx="571090" cy="428318"/>
          </a:xfrm>
          <a:prstGeom prst="rect">
            <a:avLst/>
          </a:prstGeom>
        </p:spPr>
      </p:pic>
      <p:pic>
        <p:nvPicPr>
          <p:cNvPr id="43" name="図 42"/>
          <p:cNvPicPr>
            <a:picLocks noChangeAspect="1"/>
          </p:cNvPicPr>
          <p:nvPr/>
        </p:nvPicPr>
        <p:blipFill>
          <a:blip r:embed="rId4" cstate="email">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96958" y="4292370"/>
            <a:ext cx="571090" cy="428318"/>
          </a:xfrm>
          <a:prstGeom prst="rect">
            <a:avLst/>
          </a:prstGeom>
        </p:spPr>
      </p:pic>
      <p:sp>
        <p:nvSpPr>
          <p:cNvPr id="3" name="テキスト ボックス 2"/>
          <p:cNvSpPr txBox="1"/>
          <p:nvPr/>
        </p:nvSpPr>
        <p:spPr>
          <a:xfrm>
            <a:off x="317178" y="4875932"/>
            <a:ext cx="2924599" cy="461665"/>
          </a:xfrm>
          <a:prstGeom prst="rect">
            <a:avLst/>
          </a:prstGeom>
          <a:noFill/>
          <a:ln>
            <a:solidFill>
              <a:srgbClr val="860908"/>
            </a:solidFill>
          </a:ln>
        </p:spPr>
        <p:txBody>
          <a:bodyPr wrap="none" rtlCol="0">
            <a:spAutoFit/>
          </a:bodyPr>
          <a:lstStyle/>
          <a:p>
            <a:r>
              <a:rPr kumimoji="1" lang="ja-JP" altLang="en-US" sz="2400" dirty="0" smtClean="0">
                <a:latin typeface="ＭＳ Ｐゴシック"/>
                <a:ea typeface="ＭＳ Ｐゴシック"/>
                <a:cs typeface="ＭＳ Ｐゴシック"/>
              </a:rPr>
              <a:t>多様な出版社が存在</a:t>
            </a:r>
            <a:endParaRPr kumimoji="1" lang="ja-JP" altLang="en-US" sz="2400" dirty="0">
              <a:latin typeface="ＭＳ Ｐゴシック"/>
              <a:ea typeface="ＭＳ Ｐゴシック"/>
              <a:cs typeface="ＭＳ Ｐゴシック"/>
            </a:endParaRPr>
          </a:p>
        </p:txBody>
      </p:sp>
      <p:sp>
        <p:nvSpPr>
          <p:cNvPr id="4" name="正方形/長方形 3"/>
          <p:cNvSpPr/>
          <p:nvPr/>
        </p:nvSpPr>
        <p:spPr>
          <a:xfrm>
            <a:off x="3481019" y="4875932"/>
            <a:ext cx="2857273" cy="461665"/>
          </a:xfrm>
          <a:prstGeom prst="rect">
            <a:avLst/>
          </a:prstGeom>
          <a:ln>
            <a:solidFill>
              <a:srgbClr val="860908"/>
            </a:solidFill>
          </a:ln>
        </p:spPr>
        <p:txBody>
          <a:bodyPr wrap="none">
            <a:spAutoFit/>
          </a:bodyPr>
          <a:lstStyle/>
          <a:p>
            <a:r>
              <a:rPr kumimoji="1" lang="ja-JP" altLang="en-US" sz="2400" dirty="0" smtClean="0">
                <a:latin typeface="ＭＳ Ｐゴシック"/>
                <a:ea typeface="ＭＳ Ｐゴシック"/>
                <a:cs typeface="ＭＳ Ｐゴシック"/>
              </a:rPr>
              <a:t>大手２社の寡占状態</a:t>
            </a:r>
            <a:endParaRPr kumimoji="1" lang="ja-JP" altLang="en-US" sz="2400" dirty="0">
              <a:latin typeface="ＭＳ Ｐゴシック"/>
              <a:ea typeface="ＭＳ Ｐゴシック"/>
              <a:cs typeface="ＭＳ Ｐゴシック"/>
            </a:endParaRPr>
          </a:p>
        </p:txBody>
      </p:sp>
      <p:pic>
        <p:nvPicPr>
          <p:cNvPr id="45" name="図 44"/>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7447553" y="3457176"/>
            <a:ext cx="669261" cy="649384"/>
          </a:xfrm>
          <a:prstGeom prst="rect">
            <a:avLst/>
          </a:prstGeom>
        </p:spPr>
      </p:pic>
      <p:pic>
        <p:nvPicPr>
          <p:cNvPr id="46" name="図 45"/>
          <p:cNvPicPr>
            <a:picLocks noChangeAspect="1"/>
          </p:cNvPicPr>
          <p:nvPr/>
        </p:nvPicPr>
        <p:blipFill rotWithShape="1">
          <a:blip r:embed="rId11" cstate="email">
            <a:extLst>
              <a:ext uri="{28A0092B-C50C-407E-A947-70E740481C1C}">
                <a14:useLocalDpi xmlns:a14="http://schemas.microsoft.com/office/drawing/2010/main" val="0"/>
              </a:ext>
            </a:extLst>
          </a:blip>
          <a:srcRect l="21979" t="13737" r="22527" b="14469"/>
          <a:stretch/>
        </p:blipFill>
        <p:spPr>
          <a:xfrm>
            <a:off x="7299972" y="2897183"/>
            <a:ext cx="295161" cy="286395"/>
          </a:xfrm>
          <a:prstGeom prst="rect">
            <a:avLst/>
          </a:prstGeom>
        </p:spPr>
      </p:pic>
      <p:pic>
        <p:nvPicPr>
          <p:cNvPr id="49" name="図 48"/>
          <p:cNvPicPr>
            <a:picLocks noChangeAspect="1"/>
          </p:cNvPicPr>
          <p:nvPr/>
        </p:nvPicPr>
        <p:blipFill rotWithShape="1">
          <a:blip r:embed="rId11" cstate="email">
            <a:extLst>
              <a:ext uri="{28A0092B-C50C-407E-A947-70E740481C1C}">
                <a14:useLocalDpi xmlns:a14="http://schemas.microsoft.com/office/drawing/2010/main" val="0"/>
              </a:ext>
            </a:extLst>
          </a:blip>
          <a:srcRect l="21979" t="13737" r="22527" b="14469"/>
          <a:stretch/>
        </p:blipFill>
        <p:spPr>
          <a:xfrm>
            <a:off x="8445213" y="4053214"/>
            <a:ext cx="295161" cy="286395"/>
          </a:xfrm>
          <a:prstGeom prst="rect">
            <a:avLst/>
          </a:prstGeom>
        </p:spPr>
      </p:pic>
      <p:pic>
        <p:nvPicPr>
          <p:cNvPr id="51" name="図 50"/>
          <p:cNvPicPr>
            <a:picLocks noChangeAspect="1"/>
          </p:cNvPicPr>
          <p:nvPr/>
        </p:nvPicPr>
        <p:blipFill rotWithShape="1">
          <a:blip r:embed="rId11" cstate="email">
            <a:extLst>
              <a:ext uri="{28A0092B-C50C-407E-A947-70E740481C1C}">
                <a14:useLocalDpi xmlns:a14="http://schemas.microsoft.com/office/drawing/2010/main" val="0"/>
              </a:ext>
            </a:extLst>
          </a:blip>
          <a:srcRect l="21979" t="13737" r="22527" b="14469"/>
          <a:stretch/>
        </p:blipFill>
        <p:spPr>
          <a:xfrm>
            <a:off x="8037059" y="3175557"/>
            <a:ext cx="295161" cy="286395"/>
          </a:xfrm>
          <a:prstGeom prst="rect">
            <a:avLst/>
          </a:prstGeom>
        </p:spPr>
      </p:pic>
      <p:pic>
        <p:nvPicPr>
          <p:cNvPr id="53" name="図 52"/>
          <p:cNvPicPr>
            <a:picLocks noChangeAspect="1"/>
          </p:cNvPicPr>
          <p:nvPr/>
        </p:nvPicPr>
        <p:blipFill rotWithShape="1">
          <a:blip r:embed="rId11" cstate="email">
            <a:extLst>
              <a:ext uri="{28A0092B-C50C-407E-A947-70E740481C1C}">
                <a14:useLocalDpi xmlns:a14="http://schemas.microsoft.com/office/drawing/2010/main" val="0"/>
              </a:ext>
            </a:extLst>
          </a:blip>
          <a:srcRect l="21979" t="13737" r="22527" b="14469"/>
          <a:stretch/>
        </p:blipFill>
        <p:spPr>
          <a:xfrm>
            <a:off x="7831970" y="4191785"/>
            <a:ext cx="295161" cy="286395"/>
          </a:xfrm>
          <a:prstGeom prst="rect">
            <a:avLst/>
          </a:prstGeom>
        </p:spPr>
      </p:pic>
      <p:pic>
        <p:nvPicPr>
          <p:cNvPr id="54" name="図 53"/>
          <p:cNvPicPr>
            <a:picLocks noChangeAspect="1"/>
          </p:cNvPicPr>
          <p:nvPr/>
        </p:nvPicPr>
        <p:blipFill rotWithShape="1">
          <a:blip r:embed="rId11" cstate="email">
            <a:extLst>
              <a:ext uri="{28A0092B-C50C-407E-A947-70E740481C1C}">
                <a14:useLocalDpi xmlns:a14="http://schemas.microsoft.com/office/drawing/2010/main" val="0"/>
              </a:ext>
            </a:extLst>
          </a:blip>
          <a:srcRect l="21979" t="13737" r="22527" b="14469"/>
          <a:stretch/>
        </p:blipFill>
        <p:spPr>
          <a:xfrm>
            <a:off x="6769068" y="3463154"/>
            <a:ext cx="295161" cy="286395"/>
          </a:xfrm>
          <a:prstGeom prst="rect">
            <a:avLst/>
          </a:prstGeom>
        </p:spPr>
      </p:pic>
      <p:sp>
        <p:nvSpPr>
          <p:cNvPr id="5" name="正方形/長方形 4"/>
          <p:cNvSpPr/>
          <p:nvPr/>
        </p:nvSpPr>
        <p:spPr>
          <a:xfrm>
            <a:off x="6769068" y="4875932"/>
            <a:ext cx="1723549" cy="461665"/>
          </a:xfrm>
          <a:prstGeom prst="rect">
            <a:avLst/>
          </a:prstGeom>
          <a:ln>
            <a:solidFill>
              <a:srgbClr val="860908"/>
            </a:solidFill>
          </a:ln>
        </p:spPr>
        <p:txBody>
          <a:bodyPr wrap="none">
            <a:spAutoFit/>
          </a:bodyPr>
          <a:lstStyle/>
          <a:p>
            <a:r>
              <a:rPr kumimoji="1" lang="ja-JP" altLang="en-US" sz="2400" dirty="0" smtClean="0">
                <a:latin typeface="ＭＳ Ｐゴシック"/>
                <a:ea typeface="ＭＳ Ｐゴシック"/>
                <a:cs typeface="ＭＳ Ｐゴシック"/>
              </a:rPr>
              <a:t>全国の書店</a:t>
            </a:r>
            <a:endParaRPr kumimoji="1" lang="ja-JP" altLang="en-US" sz="2400" dirty="0">
              <a:latin typeface="ＭＳ Ｐゴシック"/>
              <a:ea typeface="ＭＳ Ｐゴシック"/>
              <a:cs typeface="ＭＳ Ｐゴシック"/>
            </a:endParaRPr>
          </a:p>
        </p:txBody>
      </p:sp>
      <p:sp>
        <p:nvSpPr>
          <p:cNvPr id="55" name="1 つの角を切り取った四角形 54"/>
          <p:cNvSpPr/>
          <p:nvPr/>
        </p:nvSpPr>
        <p:spPr>
          <a:xfrm>
            <a:off x="6485293" y="1434602"/>
            <a:ext cx="1989221" cy="50768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latin typeface="ＭＳ Ｐゴシック" panose="020B0600070205080204" pitchFamily="50" charset="-128"/>
                <a:ea typeface="ＭＳ Ｐゴシック" panose="020B0600070205080204" pitchFamily="50" charset="-128"/>
              </a:rPr>
              <a:t>書店</a:t>
            </a:r>
            <a:endParaRPr kumimoji="1" lang="en-US" altLang="ja-JP" sz="2800" dirty="0" smtClean="0">
              <a:latin typeface="ＭＳ Ｐゴシック" panose="020B0600070205080204" pitchFamily="50" charset="-128"/>
              <a:ea typeface="ＭＳ Ｐゴシック" panose="020B0600070205080204" pitchFamily="50" charset="-128"/>
            </a:endParaRPr>
          </a:p>
        </p:txBody>
      </p:sp>
      <p:sp>
        <p:nvSpPr>
          <p:cNvPr id="56" name="1 つの角を切り取った四角形 55"/>
          <p:cNvSpPr/>
          <p:nvPr/>
        </p:nvSpPr>
        <p:spPr>
          <a:xfrm>
            <a:off x="3612387" y="1425073"/>
            <a:ext cx="1989221" cy="50768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latin typeface="ＭＳ Ｐゴシック" panose="020B0600070205080204" pitchFamily="50" charset="-128"/>
                <a:ea typeface="ＭＳ Ｐゴシック" panose="020B0600070205080204" pitchFamily="50" charset="-128"/>
              </a:rPr>
              <a:t>取次</a:t>
            </a:r>
            <a:r>
              <a:rPr kumimoji="1" lang="ja-JP" altLang="en-US" sz="2800" dirty="0" smtClean="0">
                <a:latin typeface="ＭＳ Ｐゴシック" panose="020B0600070205080204" pitchFamily="50" charset="-128"/>
                <a:ea typeface="ＭＳ Ｐゴシック" panose="020B0600070205080204" pitchFamily="50" charset="-128"/>
              </a:rPr>
              <a:t>業者</a:t>
            </a:r>
            <a:endParaRPr kumimoji="1" lang="en-US" altLang="ja-JP" sz="2800" dirty="0" smtClean="0">
              <a:latin typeface="ＭＳ Ｐゴシック" panose="020B0600070205080204" pitchFamily="50" charset="-128"/>
              <a:ea typeface="ＭＳ Ｐゴシック" panose="020B0600070205080204" pitchFamily="50" charset="-128"/>
            </a:endParaRPr>
          </a:p>
        </p:txBody>
      </p:sp>
      <p:pic>
        <p:nvPicPr>
          <p:cNvPr id="59"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41234" y="3530067"/>
            <a:ext cx="660274" cy="495206"/>
          </a:xfrm>
          <a:prstGeom prst="rect">
            <a:avLst/>
          </a:prstGeom>
        </p:spPr>
      </p:pic>
      <p:sp>
        <p:nvSpPr>
          <p:cNvPr id="79" name="正方形/長方形 78"/>
          <p:cNvSpPr/>
          <p:nvPr/>
        </p:nvSpPr>
        <p:spPr>
          <a:xfrm>
            <a:off x="2421010" y="2325287"/>
            <a:ext cx="1269398" cy="369332"/>
          </a:xfrm>
          <a:prstGeom prst="rect">
            <a:avLst/>
          </a:prstGeom>
          <a:ln>
            <a:noFill/>
          </a:ln>
        </p:spPr>
        <p:txBody>
          <a:bodyPr wrap="none">
            <a:spAutoFit/>
          </a:bodyPr>
          <a:lstStyle/>
          <a:p>
            <a:r>
              <a:rPr kumimoji="1" lang="ja-JP" altLang="en-US" dirty="0" smtClean="0">
                <a:latin typeface="ＭＳ Ｐゴシック"/>
                <a:ea typeface="ＭＳ Ｐゴシック"/>
                <a:cs typeface="ＭＳ Ｐゴシック"/>
              </a:rPr>
              <a:t>本を集める</a:t>
            </a:r>
            <a:endParaRPr lang="ja-JP" altLang="en-US" dirty="0"/>
          </a:p>
        </p:txBody>
      </p:sp>
      <p:cxnSp>
        <p:nvCxnSpPr>
          <p:cNvPr id="87" name="直線矢印コネクタ 86"/>
          <p:cNvCxnSpPr/>
          <p:nvPr/>
        </p:nvCxnSpPr>
        <p:spPr>
          <a:xfrm flipV="1">
            <a:off x="4657524" y="3884879"/>
            <a:ext cx="2790029" cy="274802"/>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endCxn id="23" idx="1"/>
          </p:cNvCxnSpPr>
          <p:nvPr/>
        </p:nvCxnSpPr>
        <p:spPr>
          <a:xfrm>
            <a:off x="4657524" y="4166449"/>
            <a:ext cx="1926159" cy="311731"/>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96" name="直線矢印コネクタ 95"/>
          <p:cNvCxnSpPr>
            <a:endCxn id="54" idx="1"/>
          </p:cNvCxnSpPr>
          <p:nvPr/>
        </p:nvCxnSpPr>
        <p:spPr>
          <a:xfrm flipV="1">
            <a:off x="5601608" y="3606352"/>
            <a:ext cx="1167460" cy="64369"/>
          </a:xfrm>
          <a:prstGeom prst="straightConnector1">
            <a:avLst/>
          </a:prstGeom>
          <a:ln>
            <a:solidFill>
              <a:srgbClr val="F846C9"/>
            </a:solidFill>
            <a:tailEnd type="arrow"/>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p:nvPr/>
        </p:nvCxnSpPr>
        <p:spPr>
          <a:xfrm flipV="1">
            <a:off x="5603613" y="3133529"/>
            <a:ext cx="1622614" cy="537192"/>
          </a:xfrm>
          <a:prstGeom prst="straightConnector1">
            <a:avLst/>
          </a:prstGeom>
          <a:ln>
            <a:solidFill>
              <a:srgbClr val="F846C9"/>
            </a:solidFill>
            <a:tailEnd type="arrow"/>
          </a:ln>
        </p:spPr>
        <p:style>
          <a:lnRef idx="2">
            <a:schemeClr val="accent1"/>
          </a:lnRef>
          <a:fillRef idx="0">
            <a:schemeClr val="accent1"/>
          </a:fillRef>
          <a:effectRef idx="1">
            <a:schemeClr val="accent1"/>
          </a:effectRef>
          <a:fontRef idx="minor">
            <a:schemeClr val="tx1"/>
          </a:fontRef>
        </p:style>
      </p:cxnSp>
      <p:cxnSp>
        <p:nvCxnSpPr>
          <p:cNvPr id="151" name="直線矢印コネクタ 150"/>
          <p:cNvCxnSpPr/>
          <p:nvPr/>
        </p:nvCxnSpPr>
        <p:spPr>
          <a:xfrm flipV="1">
            <a:off x="2850387" y="2975389"/>
            <a:ext cx="992421" cy="1124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3" name="直線矢印コネクタ 152"/>
          <p:cNvCxnSpPr/>
          <p:nvPr/>
        </p:nvCxnSpPr>
        <p:spPr>
          <a:xfrm>
            <a:off x="2653593" y="3264531"/>
            <a:ext cx="1036815" cy="4850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6" name="直線矢印コネクタ 155"/>
          <p:cNvCxnSpPr/>
          <p:nvPr/>
        </p:nvCxnSpPr>
        <p:spPr>
          <a:xfrm>
            <a:off x="2653593" y="3670722"/>
            <a:ext cx="1036815" cy="1420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9" name="直線矢印コネクタ 158"/>
          <p:cNvCxnSpPr/>
          <p:nvPr/>
        </p:nvCxnSpPr>
        <p:spPr>
          <a:xfrm flipV="1">
            <a:off x="2697987" y="3812744"/>
            <a:ext cx="992421" cy="2404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9" name="テキスト ボックス 168"/>
          <p:cNvSpPr txBox="1"/>
          <p:nvPr/>
        </p:nvSpPr>
        <p:spPr>
          <a:xfrm>
            <a:off x="5203512" y="3087829"/>
            <a:ext cx="697627" cy="1323439"/>
          </a:xfrm>
          <a:prstGeom prst="rect">
            <a:avLst/>
          </a:prstGeom>
          <a:noFill/>
        </p:spPr>
        <p:txBody>
          <a:bodyPr wrap="none" rtlCol="0">
            <a:spAutoFit/>
          </a:bodyPr>
          <a:lstStyle/>
          <a:p>
            <a:r>
              <a:rPr kumimoji="1" lang="en-US" altLang="ja-JP" sz="8000" b="1" dirty="0" smtClean="0">
                <a:solidFill>
                  <a:srgbClr val="FF0000"/>
                </a:solidFill>
              </a:rPr>
              <a:t>×</a:t>
            </a:r>
            <a:endParaRPr kumimoji="1" lang="ja-JP" altLang="en-US" sz="8000" b="1" dirty="0">
              <a:solidFill>
                <a:srgbClr val="FF0000"/>
              </a:solidFill>
            </a:endParaRPr>
          </a:p>
        </p:txBody>
      </p:sp>
      <p:sp>
        <p:nvSpPr>
          <p:cNvPr id="170" name="正方形/長方形 169"/>
          <p:cNvSpPr/>
          <p:nvPr/>
        </p:nvSpPr>
        <p:spPr>
          <a:xfrm>
            <a:off x="7226227" y="2723217"/>
            <a:ext cx="389850" cy="584776"/>
          </a:xfrm>
          <a:prstGeom prst="rect">
            <a:avLst/>
          </a:prstGeom>
        </p:spPr>
        <p:txBody>
          <a:bodyPr wrap="none">
            <a:spAutoFit/>
          </a:bodyPr>
          <a:lstStyle/>
          <a:p>
            <a:r>
              <a:rPr kumimoji="1" lang="en-US" altLang="ja-JP" sz="3200" b="1" dirty="0">
                <a:solidFill>
                  <a:srgbClr val="FF0000"/>
                </a:solidFill>
              </a:rPr>
              <a:t>×</a:t>
            </a:r>
            <a:endParaRPr kumimoji="1" lang="ja-JP" altLang="en-US" sz="3200" b="1" dirty="0">
              <a:solidFill>
                <a:srgbClr val="FF0000"/>
              </a:solidFill>
            </a:endParaRPr>
          </a:p>
        </p:txBody>
      </p:sp>
      <p:sp>
        <p:nvSpPr>
          <p:cNvPr id="171" name="正方形/長方形 170"/>
          <p:cNvSpPr/>
          <p:nvPr/>
        </p:nvSpPr>
        <p:spPr>
          <a:xfrm>
            <a:off x="6683252" y="3183578"/>
            <a:ext cx="466794" cy="769441"/>
          </a:xfrm>
          <a:prstGeom prst="rect">
            <a:avLst/>
          </a:prstGeom>
        </p:spPr>
        <p:txBody>
          <a:bodyPr wrap="none">
            <a:spAutoFit/>
          </a:bodyPr>
          <a:lstStyle/>
          <a:p>
            <a:r>
              <a:rPr kumimoji="1" lang="en-US" altLang="ja-JP" sz="4400" b="1" dirty="0">
                <a:solidFill>
                  <a:srgbClr val="FF0000"/>
                </a:solidFill>
              </a:rPr>
              <a:t>×</a:t>
            </a:r>
            <a:endParaRPr kumimoji="1" lang="ja-JP" altLang="en-US" sz="4400" b="1" dirty="0">
              <a:solidFill>
                <a:srgbClr val="FF0000"/>
              </a:solidFill>
            </a:endParaRPr>
          </a:p>
        </p:txBody>
      </p:sp>
      <p:cxnSp>
        <p:nvCxnSpPr>
          <p:cNvPr id="64" name="直線矢印コネクタ 63"/>
          <p:cNvCxnSpPr/>
          <p:nvPr/>
        </p:nvCxnSpPr>
        <p:spPr>
          <a:xfrm flipV="1">
            <a:off x="2740399" y="3848414"/>
            <a:ext cx="950009" cy="4283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p:nvPr/>
        </p:nvCxnSpPr>
        <p:spPr>
          <a:xfrm>
            <a:off x="2850387" y="2877344"/>
            <a:ext cx="9924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直線矢印コネクタ 75"/>
          <p:cNvCxnSpPr/>
          <p:nvPr/>
        </p:nvCxnSpPr>
        <p:spPr>
          <a:xfrm flipV="1">
            <a:off x="2649937" y="3884879"/>
            <a:ext cx="1040471" cy="6086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a:off x="2649937" y="3561847"/>
            <a:ext cx="1040471" cy="1877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0" name="直線矢印コネクタ 79"/>
          <p:cNvCxnSpPr/>
          <p:nvPr/>
        </p:nvCxnSpPr>
        <p:spPr>
          <a:xfrm flipV="1">
            <a:off x="2649937" y="3812744"/>
            <a:ext cx="1040471" cy="1606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989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9" grpId="0"/>
      <p:bldP spid="169" grpId="0"/>
      <p:bldP spid="170" grpId="0"/>
      <p:bldP spid="1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4909655" cy="868362"/>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分かったこと</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733530" y="1448485"/>
            <a:ext cx="7305151" cy="4731251"/>
          </a:xfrm>
        </p:spPr>
        <p:txBody>
          <a:bodyPr>
            <a:noAutofit/>
          </a:bodyPr>
          <a:lstStyle/>
          <a:p>
            <a:pPr marL="0" indent="0">
              <a:lnSpc>
                <a:spcPct val="80000"/>
              </a:lnSpc>
              <a:buNone/>
            </a:pPr>
            <a:r>
              <a:rPr lang="ja-JP" altLang="en-US"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・書店には</a:t>
            </a:r>
            <a:r>
              <a:rPr lang="ja-JP" altLang="en-US" sz="28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特有な制度</a:t>
            </a:r>
            <a:r>
              <a:rPr lang="ja-JP" altLang="en-US" sz="2800" dirty="0" smtClean="0">
                <a:ln w="22225">
                  <a:noFill/>
                  <a:prstDash val="solid"/>
                </a:ln>
                <a:latin typeface="ＭＳ Ｐゴシック" panose="020B0600070205080204" pitchFamily="50" charset="-128"/>
                <a:ea typeface="ＭＳ Ｐゴシック" panose="020B0600070205080204" pitchFamily="50" charset="-128"/>
              </a:rPr>
              <a:t>がある</a:t>
            </a:r>
            <a:endParaRPr lang="en-US" altLang="ja-JP" sz="2800" dirty="0" smtClean="0">
              <a:ln w="22225">
                <a:noFill/>
                <a:prstDash val="solid"/>
              </a:ln>
              <a:latin typeface="ＭＳ Ｐゴシック" panose="020B0600070205080204" pitchFamily="50" charset="-128"/>
              <a:ea typeface="ＭＳ Ｐゴシック" panose="020B0600070205080204" pitchFamily="50" charset="-128"/>
            </a:endParaRPr>
          </a:p>
          <a:p>
            <a:pPr marL="0" indent="0">
              <a:lnSpc>
                <a:spcPct val="80000"/>
              </a:lnSpc>
              <a:buNone/>
            </a:pPr>
            <a:r>
              <a:rPr lang="ja-JP" altLang="ja-JP" sz="2800" dirty="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　</a:t>
            </a:r>
            <a:r>
              <a:rPr lang="en-US" altLang="ja-JP"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en-US" sz="2800" dirty="0" smtClean="0">
                <a:ln w="22225">
                  <a:noFill/>
                  <a:prstDash val="solid"/>
                </a:ln>
                <a:latin typeface="ＭＳ Ｐゴシック" panose="020B0600070205080204" pitchFamily="50" charset="-128"/>
                <a:ea typeface="ＭＳ Ｐゴシック" panose="020B0600070205080204" pitchFamily="50" charset="-128"/>
              </a:rPr>
              <a:t>書店の売れ残りのリスク軽減</a:t>
            </a:r>
            <a:endParaRPr lang="en-US" altLang="ja-JP" sz="2800" dirty="0" smtClean="0">
              <a:ln w="22225">
                <a:noFill/>
                <a:prstDash val="solid"/>
              </a:ln>
              <a:latin typeface="ＭＳ Ｐゴシック" panose="020B0600070205080204" pitchFamily="50" charset="-128"/>
              <a:ea typeface="ＭＳ Ｐゴシック" panose="020B0600070205080204" pitchFamily="50" charset="-128"/>
            </a:endParaRPr>
          </a:p>
          <a:p>
            <a:pPr marL="0" indent="0">
              <a:lnSpc>
                <a:spcPct val="80000"/>
              </a:lnSpc>
              <a:buNone/>
            </a:pPr>
            <a:endParaRPr lang="en-US" altLang="ja-JP" sz="12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60000"/>
              </a:lnSpc>
              <a:buNone/>
            </a:pPr>
            <a:r>
              <a:rPr lang="ja-JP" altLang="en-US"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・書店の</a:t>
            </a:r>
            <a:r>
              <a:rPr lang="ja-JP" altLang="en-US" sz="28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大型化</a:t>
            </a:r>
            <a:r>
              <a:rPr lang="ja-JP" altLang="en-US"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が進行</a:t>
            </a:r>
            <a:endParaRPr lang="en-US" altLang="ja-JP"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60000"/>
              </a:lnSpc>
              <a:buNone/>
            </a:pPr>
            <a:endParaRPr lang="en-US" altLang="ja-JP" sz="12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60000"/>
              </a:lnSpc>
              <a:buNone/>
            </a:pPr>
            <a:r>
              <a:rPr lang="ja-JP" altLang="en-US"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・出版物の</a:t>
            </a:r>
            <a:r>
              <a:rPr lang="ja-JP" altLang="en-US" sz="2800" dirty="0" smtClean="0">
                <a:ln w="22225">
                  <a:noFill/>
                  <a:prstDash val="solid"/>
                </a:ln>
                <a:latin typeface="ＭＳ Ｐゴシック" panose="020B0600070205080204" pitchFamily="50" charset="-128"/>
                <a:ea typeface="ＭＳ Ｐゴシック" panose="020B0600070205080204" pitchFamily="50" charset="-128"/>
              </a:rPr>
              <a:t>売り上げは</a:t>
            </a:r>
            <a:r>
              <a:rPr lang="ja-JP" altLang="en-US" sz="28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減少中</a:t>
            </a:r>
            <a:endParaRPr lang="en-US" altLang="ja-JP" sz="28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endParaRPr>
          </a:p>
          <a:p>
            <a:pPr marL="0" indent="0">
              <a:lnSpc>
                <a:spcPct val="60000"/>
              </a:lnSpc>
              <a:buNone/>
            </a:pPr>
            <a:endParaRPr lang="en-US" altLang="ja-JP" sz="12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60000"/>
              </a:lnSpc>
              <a:buNone/>
            </a:pPr>
            <a:r>
              <a:rPr lang="ja-JP" altLang="en-US"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・ネット通販や電子書籍の</a:t>
            </a:r>
            <a:r>
              <a:rPr lang="ja-JP" altLang="en-US" sz="2800" dirty="0" smtClean="0">
                <a:ln w="22225">
                  <a:noFill/>
                  <a:prstDash val="solid"/>
                </a:ln>
                <a:latin typeface="ＭＳ Ｐゴシック" panose="020B0600070205080204" pitchFamily="50" charset="-128"/>
                <a:ea typeface="ＭＳ Ｐゴシック" panose="020B0600070205080204" pitchFamily="50" charset="-128"/>
              </a:rPr>
              <a:t>影響→</a:t>
            </a:r>
            <a:r>
              <a:rPr lang="ja-JP" altLang="en-US" sz="28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実は少ない</a:t>
            </a:r>
            <a:endParaRPr lang="en-US" altLang="ja-JP" sz="2800" dirty="0">
              <a:ln w="22225">
                <a:noFill/>
                <a:prstDash val="solid"/>
              </a:ln>
              <a:solidFill>
                <a:srgbClr val="FF0000"/>
              </a:solidFill>
              <a:latin typeface="ＭＳ Ｐゴシック" panose="020B0600070205080204" pitchFamily="50" charset="-128"/>
              <a:ea typeface="ＭＳ Ｐゴシック" panose="020B0600070205080204" pitchFamily="50" charset="-128"/>
            </a:endParaRPr>
          </a:p>
          <a:p>
            <a:pPr marL="0" indent="0">
              <a:lnSpc>
                <a:spcPct val="60000"/>
              </a:lnSpc>
              <a:buNone/>
            </a:pPr>
            <a:endParaRPr lang="en-US" altLang="ja-JP" sz="12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endParaRPr>
          </a:p>
          <a:p>
            <a:pPr marL="0" indent="0">
              <a:lnSpc>
                <a:spcPct val="60000"/>
              </a:lnSpc>
              <a:buNone/>
            </a:pPr>
            <a:r>
              <a:rPr lang="ja-JP" altLang="en-US"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a:t>
            </a:r>
            <a:r>
              <a:rPr lang="ja-JP" altLang="en-US" sz="28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取次業者</a:t>
            </a:r>
            <a:r>
              <a:rPr lang="ja-JP" altLang="en-US" sz="28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倒産</a:t>
            </a:r>
            <a:r>
              <a:rPr lang="ja-JP" altLang="en-US"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が</a:t>
            </a:r>
            <a:r>
              <a:rPr lang="ja-JP" altLang="en-US" sz="2800" dirty="0" smtClean="0">
                <a:ln w="22225">
                  <a:noFill/>
                  <a:prstDash val="solid"/>
                </a:ln>
                <a:solidFill>
                  <a:schemeClr val="bg2">
                    <a:lumMod val="10000"/>
                  </a:schemeClr>
                </a:solidFill>
                <a:latin typeface="ＭＳ Ｐゴシック" panose="020B0600070205080204" pitchFamily="50" charset="-128"/>
                <a:ea typeface="ＭＳ Ｐゴシック" panose="020B0600070205080204" pitchFamily="50" charset="-128"/>
              </a:rPr>
              <a:t>友朋堂閉店の原因</a:t>
            </a:r>
            <a:endParaRPr kumimoji="1" lang="en-US" altLang="ja-JP" sz="3200" dirty="0" smtClean="0">
              <a:ln w="22225">
                <a:noFill/>
                <a:prstDash val="solid"/>
              </a:ln>
              <a:solidFill>
                <a:srgbClr val="80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18</a:t>
            </a:fld>
            <a:endParaRPr lang="en-US" dirty="0"/>
          </a:p>
        </p:txBody>
      </p:sp>
      <p:graphicFrame>
        <p:nvGraphicFramePr>
          <p:cNvPr id="5"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2642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15636" y="1735137"/>
            <a:ext cx="8728364" cy="4831917"/>
          </a:xfrm>
        </p:spPr>
        <p:txBody>
          <a:bodyPr>
            <a:noAutofit/>
          </a:bodyPr>
          <a:lstStyle/>
          <a:p>
            <a:pPr marL="0" indent="0">
              <a:buNone/>
            </a:pPr>
            <a:r>
              <a:rPr lang="ja-JP" altLang="en-US" sz="2800" b="1" u="sng" dirty="0" smtClean="0">
                <a:latin typeface="ＭＳ Ｐゴシック" panose="020B0600070205080204" pitchFamily="50" charset="-128"/>
                <a:ea typeface="ＭＳ Ｐゴシック" panose="020B0600070205080204" pitchFamily="50" charset="-128"/>
              </a:rPr>
              <a:t>取次</a:t>
            </a:r>
            <a:r>
              <a:rPr lang="ja-JP" altLang="en-US" sz="2800" b="1" u="sng" dirty="0" smtClean="0">
                <a:latin typeface="ＭＳ Ｐゴシック" panose="020B0600070205080204" pitchFamily="50" charset="-128"/>
                <a:ea typeface="ＭＳ Ｐゴシック" panose="020B0600070205080204" pitchFamily="50" charset="-128"/>
              </a:rPr>
              <a:t>業者</a:t>
            </a:r>
            <a:r>
              <a:rPr lang="ja-JP" altLang="en-US" sz="2800" b="1" u="sng" dirty="0" smtClean="0">
                <a:latin typeface="ＭＳ Ｐゴシック" panose="020B0600070205080204" pitchFamily="50" charset="-128"/>
                <a:ea typeface="ＭＳ Ｐゴシック" panose="020B0600070205080204" pitchFamily="50" charset="-128"/>
              </a:rPr>
              <a:t>の</a:t>
            </a:r>
            <a:r>
              <a:rPr lang="ja-JP" altLang="en-US" sz="2800" b="1" u="sng" dirty="0" smtClean="0">
                <a:latin typeface="ＭＳ Ｐゴシック" panose="020B0600070205080204" pitchFamily="50" charset="-128"/>
                <a:ea typeface="ＭＳ Ｐゴシック" panose="020B0600070205080204" pitchFamily="50" charset="-128"/>
              </a:rPr>
              <a:t>倒産</a:t>
            </a:r>
            <a:endParaRPr lang="en-US" altLang="ja-JP" sz="2800" b="1" u="sng" dirty="0" smtClean="0">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取次</a:t>
            </a:r>
            <a:r>
              <a:rPr lang="ja-JP" altLang="en-US" sz="2800" dirty="0" smtClean="0">
                <a:latin typeface="ＭＳ Ｐゴシック" panose="020B0600070205080204" pitchFamily="50" charset="-128"/>
                <a:ea typeface="ＭＳ Ｐゴシック" panose="020B0600070205080204" pitchFamily="50" charset="-128"/>
              </a:rPr>
              <a:t>業者</a:t>
            </a:r>
            <a:r>
              <a:rPr lang="ja-JP" altLang="en-US" sz="2800" dirty="0" smtClean="0">
                <a:latin typeface="ＭＳ Ｐゴシック" panose="020B0600070205080204" pitchFamily="50" charset="-128"/>
                <a:ea typeface="ＭＳ Ｐゴシック" panose="020B0600070205080204" pitchFamily="50" charset="-128"/>
              </a:rPr>
              <a:t>を</a:t>
            </a:r>
            <a:r>
              <a:rPr lang="ja-JP" altLang="en-US" sz="2800" dirty="0" smtClean="0">
                <a:latin typeface="ＭＳ Ｐゴシック" panose="020B0600070205080204" pitchFamily="50" charset="-128"/>
                <a:ea typeface="ＭＳ Ｐゴシック" panose="020B0600070205080204" pitchFamily="50" charset="-128"/>
              </a:rPr>
              <a:t>変えれば問題なかったのでは？</a:t>
            </a:r>
            <a:endParaRPr kumimoji="1"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b="1" u="sng" dirty="0" smtClean="0">
                <a:latin typeface="ＭＳ Ｐゴシック" panose="020B0600070205080204" pitchFamily="50" charset="-128"/>
                <a:ea typeface="ＭＳ Ｐゴシック" panose="020B0600070205080204" pitchFamily="50" charset="-128"/>
              </a:rPr>
              <a:t>委託制度や再販制度</a:t>
            </a:r>
            <a:endParaRPr lang="en-US" altLang="ja-JP" sz="2800" b="1" u="sng" dirty="0" smtClean="0">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本当に中小の書店を守れているの？</a:t>
            </a:r>
            <a:endParaRPr kumimoji="1"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b="1" u="sng" dirty="0" smtClean="0">
                <a:latin typeface="ＭＳ Ｐゴシック" panose="020B0600070205080204" pitchFamily="50" charset="-128"/>
                <a:ea typeface="ＭＳ Ｐゴシック" panose="020B0600070205080204" pitchFamily="50" charset="-128"/>
              </a:rPr>
              <a:t>ネットの変化</a:t>
            </a:r>
            <a:endParaRPr lang="en-US" altLang="ja-JP" sz="2800" b="1" u="sng" dirty="0" smtClean="0">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本当に書店に影響があったの？</a:t>
            </a:r>
            <a:endParaRPr kumimoji="1" lang="en-US" altLang="ja-JP" sz="2800"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19</a:t>
            </a:fld>
            <a:endParaRPr lang="en-US"/>
          </a:p>
        </p:txBody>
      </p:sp>
      <p:graphicFrame>
        <p:nvGraphicFramePr>
          <p:cNvPr id="5" name="コンテンツ プレースホルダー 4"/>
          <p:cNvGraphicFramePr>
            <a:graphicFrameLocks/>
          </p:cNvGraphicFramePr>
          <p:nvPr>
            <p:extLst>
              <p:ext uri="{D42A27DB-BD31-4B8C-83A1-F6EECF244321}">
                <p14:modId xmlns:p14="http://schemas.microsoft.com/office/powerpoint/2010/main" val="2956522784"/>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タイトル 1"/>
          <p:cNvSpPr txBox="1">
            <a:spLocks/>
          </p:cNvSpPr>
          <p:nvPr/>
        </p:nvSpPr>
        <p:spPr>
          <a:xfrm>
            <a:off x="0" y="-25002"/>
            <a:ext cx="4909655" cy="1511533"/>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en-US" dirty="0" smtClean="0">
                <a:solidFill>
                  <a:schemeClr val="bg1"/>
                </a:solidFill>
                <a:latin typeface="メイリオ" panose="020B0604030504040204" pitchFamily="50" charset="-128"/>
                <a:ea typeface="メイリオ" panose="020B0604030504040204" pitchFamily="50" charset="-128"/>
              </a:rPr>
              <a:t>文献</a:t>
            </a:r>
            <a:r>
              <a:rPr lang="ja-JP" altLang="en-US" dirty="0">
                <a:solidFill>
                  <a:schemeClr val="bg1"/>
                </a:solidFill>
                <a:latin typeface="メイリオ" panose="020B0604030504040204" pitchFamily="50" charset="-128"/>
                <a:ea typeface="メイリオ" panose="020B0604030504040204" pitchFamily="50" charset="-128"/>
              </a:rPr>
              <a:t>調査</a:t>
            </a:r>
            <a:r>
              <a:rPr lang="ja-JP" altLang="en-US" dirty="0" smtClean="0">
                <a:solidFill>
                  <a:schemeClr val="bg1"/>
                </a:solidFill>
                <a:latin typeface="メイリオ" panose="020B0604030504040204" pitchFamily="50" charset="-128"/>
                <a:ea typeface="メイリオ" panose="020B0604030504040204" pitchFamily="50" charset="-128"/>
              </a:rPr>
              <a:t>での</a:t>
            </a:r>
            <a:endParaRPr lang="en-US" altLang="ja-JP" dirty="0" smtClean="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疑問点</a:t>
            </a:r>
          </a:p>
        </p:txBody>
      </p:sp>
      <p:sp>
        <p:nvSpPr>
          <p:cNvPr id="7" name="タイトル 6"/>
          <p:cNvSpPr>
            <a:spLocks noGrp="1"/>
          </p:cNvSpPr>
          <p:nvPr>
            <p:ph type="title"/>
          </p:nvPr>
        </p:nvSpPr>
        <p:spPr/>
        <p:txBody>
          <a:bodyPr/>
          <a:lstStyle/>
          <a:p>
            <a:r>
              <a:rPr lang="ja-JP" altLang="en-US" dirty="0" smtClean="0"/>
              <a:t>　</a:t>
            </a:r>
            <a:endParaRPr lang="en-US" dirty="0"/>
          </a:p>
        </p:txBody>
      </p:sp>
      <p:sp>
        <p:nvSpPr>
          <p:cNvPr id="8" name="正方形/長方形 7"/>
          <p:cNvSpPr/>
          <p:nvPr/>
        </p:nvSpPr>
        <p:spPr>
          <a:xfrm>
            <a:off x="0" y="5870057"/>
            <a:ext cx="9152768" cy="915776"/>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600" dirty="0" smtClean="0">
                <a:latin typeface="ＭＳ Ｐゴシック" panose="020B0600070205080204" pitchFamily="50" charset="-128"/>
                <a:ea typeface="ＭＳ Ｐゴシック" panose="020B0600070205080204" pitchFamily="50" charset="-128"/>
              </a:rPr>
              <a:t>文献調査の限界</a:t>
            </a:r>
            <a:r>
              <a:rPr kumimoji="1" lang="en-US" altLang="ja-JP" sz="3600" dirty="0" smtClean="0">
                <a:latin typeface="ＭＳ Ｐゴシック" panose="020B0600070205080204" pitchFamily="50" charset="-128"/>
                <a:ea typeface="ＭＳ Ｐゴシック" panose="020B0600070205080204" pitchFamily="50" charset="-128"/>
              </a:rPr>
              <a:t>⇒</a:t>
            </a:r>
            <a:r>
              <a:rPr kumimoji="1" lang="ja-JP" altLang="en-US" sz="3600" dirty="0" smtClean="0">
                <a:latin typeface="ＭＳ Ｐゴシック" panose="020B0600070205080204" pitchFamily="50" charset="-128"/>
                <a:ea typeface="ＭＳ Ｐゴシック" panose="020B0600070205080204" pitchFamily="50" charset="-128"/>
              </a:rPr>
              <a:t>ヒアリングへ</a:t>
            </a:r>
            <a:endParaRPr kumimoji="1" lang="ja-JP" altLang="en-US" sz="36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76241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artisticMarker/>
                    </a14:imgEffect>
                    <a14:imgEffect>
                      <a14:colorTemperature colorTemp="11200"/>
                    </a14:imgEffect>
                    <a14:imgEffect>
                      <a14:saturation sat="0"/>
                    </a14:imgEffect>
                  </a14:imgLayer>
                </a14:imgProps>
              </a:ext>
            </a:extLst>
          </a:blip>
          <a:stretch>
            <a:fillRect/>
          </a:stretch>
        </p:blipFill>
        <p:spPr>
          <a:xfrm>
            <a:off x="0" y="0"/>
            <a:ext cx="9144000" cy="6858000"/>
          </a:xfrm>
          <a:prstGeom prst="rect">
            <a:avLst/>
          </a:prstGeom>
        </p:spPr>
      </p:pic>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1901884979"/>
              </p:ext>
            </p:extLst>
          </p:nvPr>
        </p:nvGraphicFramePr>
        <p:xfrm>
          <a:off x="643466" y="1213657"/>
          <a:ext cx="7857067" cy="49460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タイトル 1"/>
          <p:cNvSpPr>
            <a:spLocks noGrp="1"/>
          </p:cNvSpPr>
          <p:nvPr>
            <p:ph type="title"/>
          </p:nvPr>
        </p:nvSpPr>
        <p:spPr>
          <a:xfrm>
            <a:off x="0" y="0"/>
            <a:ext cx="4655127" cy="868362"/>
          </a:xfrm>
        </p:spPr>
        <p:style>
          <a:lnRef idx="2">
            <a:schemeClr val="accent1">
              <a:shade val="50000"/>
            </a:schemeClr>
          </a:lnRef>
          <a:fillRef idx="1">
            <a:schemeClr val="accent1"/>
          </a:fillRef>
          <a:effectRef idx="0">
            <a:schemeClr val="accent1"/>
          </a:effectRef>
          <a:fontRef idx="minor">
            <a:schemeClr val="lt1"/>
          </a:fontRef>
        </p:style>
        <p:txBody>
          <a:bodyPr/>
          <a:lstStyle/>
          <a:p>
            <a:r>
              <a:rPr kumimoji="1" lang="ja-JP" altLang="en-US" dirty="0" smtClean="0">
                <a:latin typeface="メイリオ" panose="020B0604030504040204" pitchFamily="50" charset="-128"/>
                <a:ea typeface="メイリオ" panose="020B0604030504040204" pitchFamily="50" charset="-128"/>
              </a:rPr>
              <a:t>中間発表の流れ</a:t>
            </a:r>
            <a:endParaRPr kumimoji="1" lang="ja-JP" altLang="en-US" dirty="0">
              <a:latin typeface="メイリオ" panose="020B0604030504040204" pitchFamily="50" charset="-128"/>
              <a:ea typeface="メイリオ" panose="020B0604030504040204" pitchFamily="50" charset="-128"/>
            </a:endParaRPr>
          </a:p>
        </p:txBody>
      </p:sp>
      <p:sp>
        <p:nvSpPr>
          <p:cNvPr id="11" name="スライド番号プレースホルダー 10"/>
          <p:cNvSpPr>
            <a:spLocks noGrp="1"/>
          </p:cNvSpPr>
          <p:nvPr>
            <p:ph type="sldNum" sz="quarter" idx="12"/>
          </p:nvPr>
        </p:nvSpPr>
        <p:spPr/>
        <p:txBody>
          <a:bodyPr/>
          <a:lstStyle/>
          <a:p>
            <a:fld id="{B9D2C864-9362-43C7-A136-D9C41D93A96D}" type="slidenum">
              <a:rPr lang="en-US" smtClean="0"/>
              <a:t>2</a:t>
            </a:fld>
            <a:endParaRPr lang="en-US" dirty="0"/>
          </a:p>
        </p:txBody>
      </p:sp>
    </p:spTree>
    <p:extLst>
      <p:ext uri="{BB962C8B-B14F-4D97-AF65-F5344CB8AC3E}">
        <p14:creationId xmlns:p14="http://schemas.microsoft.com/office/powerpoint/2010/main" val="1321305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9143999" cy="6857999"/>
          </a:xfrm>
          <a:prstGeom prst="rect">
            <a:avLst/>
          </a:prstGeom>
        </p:spPr>
      </p:pic>
      <p:sp>
        <p:nvSpPr>
          <p:cNvPr id="6" name="コンテンツ プレースホルダー 2"/>
          <p:cNvSpPr txBox="1">
            <a:spLocks/>
          </p:cNvSpPr>
          <p:nvPr/>
        </p:nvSpPr>
        <p:spPr>
          <a:xfrm>
            <a:off x="-1" y="-12151"/>
            <a:ext cx="9143997" cy="6857999"/>
          </a:xfrm>
          <a:prstGeom prst="rect">
            <a:avLst/>
          </a:prstGeom>
          <a:solidFill>
            <a:schemeClr val="bg1">
              <a:alpha val="45000"/>
            </a:schemeClr>
          </a:solidFill>
        </p:spPr>
        <p:txBody>
          <a:bodyPr vert="horz" lIns="91440" tIns="45720" rIns="91440" bIns="45720" rtlCol="0">
            <a:noAutofit/>
          </a:bodyPr>
          <a:lstStyle>
            <a:lvl1pPr marL="463550" indent="-463550" algn="l" defTabSz="914400" rtl="0" eaLnBrk="1" latinLnBrk="0" hangingPunct="1">
              <a:spcBef>
                <a:spcPts val="2000"/>
              </a:spcBef>
              <a:buSzPct val="90000"/>
              <a:buFontTx/>
              <a:buBlip>
                <a:blip r:embed="rId3"/>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kumimoji="1" lang="en-US" sz="1800" kern="1200" dirty="0">
                <a:solidFill>
                  <a:schemeClr val="tx1"/>
                </a:solidFill>
                <a:latin typeface="+mn-lt"/>
                <a:ea typeface="+mn-ea"/>
                <a:cs typeface="+mn-cs"/>
              </a:defRPr>
            </a:lvl9pPr>
          </a:lstStyle>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smtClean="0">
              <a:latin typeface="ＭＳ Ｐゴシック" panose="020B0600070205080204" pitchFamily="50" charset="-128"/>
              <a:ea typeface="ＭＳ Ｐゴシック" panose="020B0600070205080204" pitchFamily="50" charset="-128"/>
            </a:endParaRPr>
          </a:p>
          <a:p>
            <a:pPr marL="0" indent="0">
              <a:buFontTx/>
              <a:buNone/>
            </a:pPr>
            <a:endParaRPr lang="en-US" altLang="ja-JP" dirty="0">
              <a:latin typeface="ＭＳ Ｐゴシック" panose="020B0600070205080204" pitchFamily="50" charset="-128"/>
              <a:ea typeface="ＭＳ Ｐゴシック" panose="020B0600070205080204" pitchFamily="50" charset="-128"/>
            </a:endParaRPr>
          </a:p>
        </p:txBody>
      </p:sp>
      <p:sp>
        <p:nvSpPr>
          <p:cNvPr id="2" name="タイトル 1"/>
          <p:cNvSpPr>
            <a:spLocks noGrp="1"/>
          </p:cNvSpPr>
          <p:nvPr>
            <p:ph type="title"/>
          </p:nvPr>
        </p:nvSpPr>
        <p:spPr>
          <a:xfrm>
            <a:off x="1" y="-12151"/>
            <a:ext cx="4909655" cy="868362"/>
          </a:xfrm>
          <a:solidFill>
            <a:schemeClr val="accent1"/>
          </a:solidFill>
        </p:spPr>
        <p:txBody>
          <a:bodyPr/>
          <a:lstStyle/>
          <a:p>
            <a:r>
              <a:rPr kumimoji="1" lang="ja-JP" altLang="en-US" sz="4000" dirty="0" smtClean="0">
                <a:solidFill>
                  <a:schemeClr val="bg1"/>
                </a:solidFill>
                <a:latin typeface="メイリオ" panose="020B0604030504040204" pitchFamily="50" charset="-128"/>
                <a:ea typeface="メイリオ" panose="020B0604030504040204" pitchFamily="50" charset="-128"/>
              </a:rPr>
              <a:t>②ヒアリング調査</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20</a:t>
            </a:fld>
            <a:endParaRPr lang="en-US"/>
          </a:p>
        </p:txBody>
      </p:sp>
      <p:graphicFrame>
        <p:nvGraphicFramePr>
          <p:cNvPr id="5" name="コンテンツ プレースホルダー 4"/>
          <p:cNvGraphicFramePr>
            <a:graphicFrameLocks/>
          </p:cNvGraphicFramePr>
          <p:nvPr>
            <p:extLst>
              <p:ext uri="{D42A27DB-BD31-4B8C-83A1-F6EECF244321}">
                <p14:modId xmlns:p14="http://schemas.microsoft.com/office/powerpoint/2010/main" val="994636592"/>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テキスト ボックス 2"/>
          <p:cNvSpPr txBox="1"/>
          <p:nvPr/>
        </p:nvSpPr>
        <p:spPr>
          <a:xfrm>
            <a:off x="9400559" y="5080420"/>
            <a:ext cx="184666"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356967" y="1234366"/>
            <a:ext cx="8443852" cy="2663293"/>
          </a:xfrm>
          <a:prstGeom prst="rect">
            <a:avLst/>
          </a:prstGeom>
          <a:ln>
            <a:noFill/>
          </a:ln>
        </p:spPr>
        <p:txBody>
          <a:bodyPr wrap="square">
            <a:spAutoFit/>
          </a:bodyPr>
          <a:lstStyle/>
          <a:p>
            <a:pPr>
              <a:lnSpc>
                <a:spcPct val="120000"/>
              </a:lnSpc>
            </a:pPr>
            <a:r>
              <a:rPr lang="ja-JP" altLang="en-US" sz="2800" dirty="0">
                <a:latin typeface="ＭＳ Ｐゴシック" panose="020B0600070205080204" pitchFamily="50" charset="-128"/>
                <a:ea typeface="ＭＳ Ｐゴシック" panose="020B0600070205080204" pitchFamily="50" charset="-128"/>
              </a:rPr>
              <a:t>実施</a:t>
            </a:r>
            <a:r>
              <a:rPr lang="ja-JP" altLang="en-US" sz="2800" dirty="0" smtClean="0">
                <a:latin typeface="ＭＳ Ｐゴシック" panose="020B0600070205080204" pitchFamily="50" charset="-128"/>
                <a:ea typeface="ＭＳ Ｐゴシック" panose="020B0600070205080204" pitchFamily="50" charset="-128"/>
              </a:rPr>
              <a:t>日</a:t>
            </a:r>
            <a:r>
              <a:rPr lang="en-US" altLang="ja-JP" sz="28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a:t>
            </a:r>
            <a:r>
              <a:rPr lang="en-US" altLang="ja-JP" sz="2800" dirty="0" smtClean="0">
                <a:latin typeface="ＭＳ Ｐゴシック" panose="020B0600070205080204" pitchFamily="50" charset="-128"/>
                <a:ea typeface="ＭＳ Ｐゴシック" panose="020B0600070205080204" pitchFamily="50" charset="-128"/>
              </a:rPr>
              <a:t>2016</a:t>
            </a:r>
            <a:r>
              <a:rPr lang="ja-JP" altLang="en-US" sz="2800" dirty="0">
                <a:latin typeface="ＭＳ Ｐゴシック" panose="020B0600070205080204" pitchFamily="50" charset="-128"/>
                <a:ea typeface="ＭＳ Ｐゴシック" panose="020B0600070205080204" pitchFamily="50" charset="-128"/>
              </a:rPr>
              <a:t>年</a:t>
            </a:r>
            <a:r>
              <a:rPr lang="en-US" altLang="ja-JP" sz="2800" dirty="0">
                <a:latin typeface="ＭＳ Ｐゴシック" panose="020B0600070205080204" pitchFamily="50" charset="-128"/>
                <a:ea typeface="ＭＳ Ｐゴシック" panose="020B0600070205080204" pitchFamily="50" charset="-128"/>
              </a:rPr>
              <a:t>5</a:t>
            </a:r>
            <a:r>
              <a:rPr lang="ja-JP" altLang="en-US" sz="2800" dirty="0">
                <a:latin typeface="ＭＳ Ｐゴシック" panose="020B0600070205080204" pitchFamily="50" charset="-128"/>
                <a:ea typeface="ＭＳ Ｐゴシック" panose="020B0600070205080204" pitchFamily="50" charset="-128"/>
              </a:rPr>
              <a:t>月</a:t>
            </a:r>
            <a:r>
              <a:rPr lang="en-US" altLang="ja-JP" sz="2800" dirty="0">
                <a:latin typeface="ＭＳ Ｐゴシック" panose="020B0600070205080204" pitchFamily="50" charset="-128"/>
                <a:ea typeface="ＭＳ Ｐゴシック" panose="020B0600070205080204" pitchFamily="50" charset="-128"/>
              </a:rPr>
              <a:t>9</a:t>
            </a:r>
            <a:r>
              <a:rPr lang="ja-JP" altLang="en-US" sz="2800" dirty="0">
                <a:latin typeface="ＭＳ Ｐゴシック" panose="020B0600070205080204" pitchFamily="50" charset="-128"/>
                <a:ea typeface="ＭＳ Ｐゴシック" panose="020B0600070205080204" pitchFamily="50" charset="-128"/>
              </a:rPr>
              <a:t>日（月）</a:t>
            </a:r>
            <a:endParaRPr lang="en-US" altLang="ja-JP" sz="2800" dirty="0">
              <a:latin typeface="ＭＳ Ｐゴシック" panose="020B0600070205080204" pitchFamily="50" charset="-128"/>
              <a:ea typeface="ＭＳ Ｐゴシック" panose="020B0600070205080204" pitchFamily="50" charset="-128"/>
            </a:endParaRPr>
          </a:p>
          <a:p>
            <a:pPr>
              <a:lnSpc>
                <a:spcPct val="120000"/>
              </a:lnSpc>
            </a:pPr>
            <a:r>
              <a:rPr lang="ja-JP" altLang="en-US" sz="2800" dirty="0" smtClean="0">
                <a:latin typeface="ＭＳ Ｐゴシック" panose="020B0600070205080204" pitchFamily="50" charset="-128"/>
                <a:ea typeface="ＭＳ Ｐゴシック" panose="020B0600070205080204" pitchFamily="50" charset="-128"/>
              </a:rPr>
              <a:t>場所</a:t>
            </a:r>
            <a:r>
              <a:rPr lang="en-US" altLang="ja-JP" sz="28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：友</a:t>
            </a:r>
            <a:r>
              <a:rPr lang="ja-JP" altLang="en-US" sz="2800" dirty="0" smtClean="0">
                <a:latin typeface="ＭＳ Ｐゴシック" panose="020B0600070205080204" pitchFamily="50" charset="-128"/>
                <a:ea typeface="ＭＳ Ｐゴシック" panose="020B0600070205080204" pitchFamily="50" charset="-128"/>
              </a:rPr>
              <a:t>朋堂</a:t>
            </a:r>
            <a:r>
              <a:rPr lang="ja-JP" altLang="en-US" sz="2800" dirty="0" smtClean="0">
                <a:latin typeface="ＭＳ Ｐゴシック" panose="020B0600070205080204" pitchFamily="50" charset="-128"/>
                <a:ea typeface="ＭＳ Ｐゴシック" panose="020B0600070205080204" pitchFamily="50" charset="-128"/>
              </a:rPr>
              <a:t>書店</a:t>
            </a:r>
            <a:r>
              <a:rPr lang="ja-JP" altLang="en-US" sz="2800" dirty="0" smtClean="0">
                <a:latin typeface="ＭＳ Ｐゴシック" panose="020B0600070205080204" pitchFamily="50" charset="-128"/>
                <a:ea typeface="ＭＳ Ｐゴシック" panose="020B0600070205080204" pitchFamily="50" charset="-128"/>
              </a:rPr>
              <a:t>吾妻店</a:t>
            </a:r>
            <a:endParaRPr lang="en-US" altLang="ja-JP" sz="2800" dirty="0">
              <a:latin typeface="ＭＳ Ｐゴシック" panose="020B0600070205080204" pitchFamily="50" charset="-128"/>
              <a:ea typeface="ＭＳ Ｐゴシック" panose="020B0600070205080204" pitchFamily="50" charset="-128"/>
            </a:endParaRPr>
          </a:p>
          <a:p>
            <a:pPr>
              <a:lnSpc>
                <a:spcPct val="120000"/>
              </a:lnSpc>
            </a:pPr>
            <a:r>
              <a:rPr lang="ja-JP" altLang="en-US" sz="2800" dirty="0" smtClean="0">
                <a:latin typeface="ＭＳ Ｐゴシック" panose="020B0600070205080204" pitchFamily="50" charset="-128"/>
                <a:ea typeface="ＭＳ Ｐゴシック" panose="020B0600070205080204" pitchFamily="50" charset="-128"/>
              </a:rPr>
              <a:t>メンバー　　</a:t>
            </a:r>
            <a:r>
              <a:rPr lang="en-US" altLang="ja-JP" sz="2800"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：片山</a:t>
            </a: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江端</a:t>
            </a: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長谷川</a:t>
            </a: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指導教員</a:t>
            </a:r>
            <a:r>
              <a:rPr lang="en-US" altLang="ja-JP" sz="2800" dirty="0" smtClean="0">
                <a:latin typeface="ＭＳ Ｐゴシック" panose="020B0600070205080204" pitchFamily="50" charset="-128"/>
                <a:ea typeface="ＭＳ Ｐゴシック" panose="020B0600070205080204" pitchFamily="50" charset="-128"/>
              </a:rPr>
              <a:t>,TA</a:t>
            </a:r>
          </a:p>
          <a:p>
            <a:pPr>
              <a:lnSpc>
                <a:spcPct val="120000"/>
              </a:lnSpc>
            </a:pPr>
            <a:r>
              <a:rPr lang="ja-JP" altLang="en-US" sz="2800" dirty="0">
                <a:latin typeface="ＭＳ Ｐゴシック" panose="020B0600070205080204" pitchFamily="50" charset="-128"/>
                <a:ea typeface="ＭＳ Ｐゴシック" panose="020B0600070205080204" pitchFamily="50" charset="-128"/>
              </a:rPr>
              <a:t>ヒアリング先：友朋堂書店社長　柳橋様</a:t>
            </a:r>
            <a:endParaRPr lang="ja-JP" altLang="en-US" sz="2800" dirty="0"/>
          </a:p>
          <a:p>
            <a:pPr>
              <a:lnSpc>
                <a:spcPct val="120000"/>
              </a:lnSpc>
            </a:pPr>
            <a:endParaRPr lang="en-US" altLang="ja-JP" sz="2800" dirty="0" smtClean="0">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6541186" y="6550222"/>
            <a:ext cx="2602814" cy="307777"/>
          </a:xfrm>
          <a:prstGeom prst="rect">
            <a:avLst/>
          </a:prstGeom>
        </p:spPr>
        <p:txBody>
          <a:bodyPr wrap="square">
            <a:spAutoFit/>
          </a:bodyPr>
          <a:lstStyle/>
          <a:p>
            <a:r>
              <a:rPr lang="ja-JP" altLang="en-US" sz="1400" b="1" dirty="0">
                <a:latin typeface="ＭＳ Ｐゴシック" panose="020B0600070205080204" pitchFamily="50" charset="-128"/>
                <a:ea typeface="ＭＳ Ｐゴシック" panose="020B0600070205080204" pitchFamily="50" charset="-128"/>
              </a:rPr>
              <a:t>写真：</a:t>
            </a:r>
            <a:r>
              <a:rPr lang="en-US" altLang="ja-JP" sz="1400" b="1" dirty="0">
                <a:latin typeface="ＭＳ Ｐゴシック" panose="020B0600070205080204" pitchFamily="50" charset="-128"/>
                <a:ea typeface="ＭＳ Ｐゴシック" panose="020B0600070205080204" pitchFamily="50" charset="-128"/>
              </a:rPr>
              <a:t>2016</a:t>
            </a:r>
            <a:r>
              <a:rPr lang="ja-JP" altLang="en-US" sz="1400" b="1" dirty="0">
                <a:latin typeface="ＭＳ Ｐゴシック" panose="020B0600070205080204" pitchFamily="50" charset="-128"/>
                <a:ea typeface="ＭＳ Ｐゴシック" panose="020B0600070205080204" pitchFamily="50" charset="-128"/>
              </a:rPr>
              <a:t>年</a:t>
            </a:r>
            <a:r>
              <a:rPr lang="en-US" altLang="ja-JP" sz="1400" b="1" dirty="0">
                <a:latin typeface="ＭＳ Ｐゴシック" panose="020B0600070205080204" pitchFamily="50" charset="-128"/>
                <a:ea typeface="ＭＳ Ｐゴシック" panose="020B0600070205080204" pitchFamily="50" charset="-128"/>
              </a:rPr>
              <a:t>5</a:t>
            </a:r>
            <a:r>
              <a:rPr lang="ja-JP" altLang="en-US" sz="1400" b="1" dirty="0">
                <a:latin typeface="ＭＳ Ｐゴシック" panose="020B0600070205080204" pitchFamily="50" charset="-128"/>
                <a:ea typeface="ＭＳ Ｐゴシック" panose="020B0600070205080204" pitchFamily="50" charset="-128"/>
              </a:rPr>
              <a:t>月</a:t>
            </a:r>
            <a:r>
              <a:rPr lang="en-US" altLang="ja-JP" sz="1400" b="1" dirty="0">
                <a:latin typeface="ＭＳ Ｐゴシック" panose="020B0600070205080204" pitchFamily="50" charset="-128"/>
                <a:ea typeface="ＭＳ Ｐゴシック" panose="020B0600070205080204" pitchFamily="50" charset="-128"/>
              </a:rPr>
              <a:t>9</a:t>
            </a:r>
            <a:r>
              <a:rPr lang="ja-JP" altLang="en-US" sz="1400" b="1" dirty="0">
                <a:latin typeface="ＭＳ Ｐゴシック" panose="020B0600070205080204" pitchFamily="50" charset="-128"/>
                <a:ea typeface="ＭＳ Ｐゴシック" panose="020B0600070205080204" pitchFamily="50" charset="-128"/>
              </a:rPr>
              <a:t>日　班員撮影</a:t>
            </a:r>
            <a:endParaRPr lang="en-US" altLang="ja-JP" sz="1400" b="1" dirty="0">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356967" y="4492751"/>
            <a:ext cx="8746305" cy="1966692"/>
          </a:xfrm>
          <a:prstGeom prst="rect">
            <a:avLst/>
          </a:prstGeom>
          <a:noFill/>
        </p:spPr>
        <p:txBody>
          <a:bodyPr wrap="none" rtlCol="0">
            <a:spAutoFit/>
          </a:bodyPr>
          <a:lstStyle/>
          <a:p>
            <a:pPr>
              <a:lnSpc>
                <a:spcPct val="120000"/>
              </a:lnSpc>
            </a:pPr>
            <a:r>
              <a:rPr lang="ja-JP" altLang="en-US" sz="2800" u="sng" dirty="0">
                <a:latin typeface="ＭＳ Ｐゴシック" panose="020B0600070205080204" pitchFamily="50" charset="-128"/>
                <a:ea typeface="ＭＳ Ｐゴシック" panose="020B0600070205080204" pitchFamily="50" charset="-128"/>
              </a:rPr>
              <a:t>目的</a:t>
            </a:r>
            <a:endParaRPr lang="en-US" altLang="ja-JP" sz="2800" u="sng" dirty="0">
              <a:latin typeface="ＭＳ Ｐゴシック" panose="020B0600070205080204" pitchFamily="50" charset="-128"/>
              <a:ea typeface="ＭＳ Ｐゴシック" panose="020B0600070205080204" pitchFamily="50" charset="-128"/>
            </a:endParaRPr>
          </a:p>
          <a:p>
            <a:pPr>
              <a:lnSpc>
                <a:spcPct val="120000"/>
              </a:lnSpc>
            </a:pPr>
            <a:r>
              <a:rPr lang="ja-JP" altLang="en-US" sz="2800" dirty="0">
                <a:latin typeface="ＭＳ Ｐゴシック" panose="020B0600070205080204" pitchFamily="50" charset="-128"/>
                <a:ea typeface="ＭＳ Ｐゴシック" panose="020B0600070205080204" pitchFamily="50" charset="-128"/>
              </a:rPr>
              <a:t>実際に友朋堂が閉店に至った</a:t>
            </a:r>
            <a:r>
              <a:rPr lang="ja-JP" altLang="en-US" sz="2800" dirty="0" smtClean="0">
                <a:latin typeface="ＭＳ Ｐゴシック" panose="020B0600070205080204" pitchFamily="50" charset="-128"/>
                <a:ea typeface="ＭＳ Ｐゴシック" panose="020B0600070205080204" pitchFamily="50" charset="-128"/>
              </a:rPr>
              <a:t>原因は？</a:t>
            </a:r>
            <a:endParaRPr lang="en-US" altLang="ja-JP" sz="2800" dirty="0">
              <a:latin typeface="ＭＳ Ｐゴシック" panose="020B0600070205080204" pitchFamily="50" charset="-128"/>
              <a:ea typeface="ＭＳ Ｐゴシック" panose="020B0600070205080204" pitchFamily="50" charset="-128"/>
            </a:endParaRPr>
          </a:p>
          <a:p>
            <a:pPr>
              <a:lnSpc>
                <a:spcPct val="120000"/>
              </a:lnSpc>
            </a:pPr>
            <a:r>
              <a:rPr lang="ja-JP" altLang="en-US" sz="2800" dirty="0">
                <a:latin typeface="ＭＳ Ｐゴシック" panose="020B0600070205080204" pitchFamily="50" charset="-128"/>
                <a:ea typeface="ＭＳ Ｐゴシック" panose="020B0600070205080204" pitchFamily="50" charset="-128"/>
              </a:rPr>
              <a:t>文献調査では分からなかった、現場で起きていた</a:t>
            </a:r>
            <a:r>
              <a:rPr lang="ja-JP" altLang="en-US" sz="2800" dirty="0" smtClean="0">
                <a:latin typeface="ＭＳ Ｐゴシック" panose="020B0600070205080204" pitchFamily="50" charset="-128"/>
                <a:ea typeface="ＭＳ Ｐゴシック" panose="020B0600070205080204" pitchFamily="50" charset="-128"/>
              </a:rPr>
              <a:t>ことは？</a:t>
            </a:r>
            <a:endParaRPr lang="en-US" altLang="ja-JP" sz="2800" dirty="0">
              <a:latin typeface="ＭＳ Ｐゴシック" panose="020B0600070205080204" pitchFamily="50" charset="-128"/>
              <a:ea typeface="ＭＳ Ｐゴシック" panose="020B0600070205080204" pitchFamily="50" charset="-128"/>
            </a:endParaRPr>
          </a:p>
          <a:p>
            <a:pPr>
              <a:lnSpc>
                <a:spcPct val="120000"/>
              </a:lnSpc>
            </a:pPr>
            <a:endParaRPr kumimoji="1" lang="ja-JP" altLang="en-US" dirty="0"/>
          </a:p>
        </p:txBody>
      </p:sp>
    </p:spTree>
    <p:extLst>
      <p:ext uri="{BB962C8B-B14F-4D97-AF65-F5344CB8AC3E}">
        <p14:creationId xmlns:p14="http://schemas.microsoft.com/office/powerpoint/2010/main" val="12194622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0"/>
            <a:ext cx="9144000" cy="6096000"/>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21</a:t>
            </a:fld>
            <a:endParaRPr lang="en-US" dirty="0"/>
          </a:p>
        </p:txBody>
      </p:sp>
      <p:grpSp>
        <p:nvGrpSpPr>
          <p:cNvPr id="8" name="グループ化 7"/>
          <p:cNvGrpSpPr/>
          <p:nvPr/>
        </p:nvGrpSpPr>
        <p:grpSpPr>
          <a:xfrm>
            <a:off x="0" y="5519063"/>
            <a:ext cx="9162256" cy="1360831"/>
            <a:chOff x="0" y="5519063"/>
            <a:chExt cx="9162256" cy="1360831"/>
          </a:xfrm>
        </p:grpSpPr>
        <p:sp>
          <p:nvSpPr>
            <p:cNvPr id="9" name="正方形/長方形 8"/>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1600" b="1" dirty="0" smtClean="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写真</a:t>
              </a:r>
              <a:r>
                <a:rPr lang="ja-JP" altLang="en-US" sz="1600" b="1" dirty="0" smtClean="0">
                  <a:latin typeface="ＭＳ Ｐゴシック" panose="020B0600070205080204" pitchFamily="50" charset="-128"/>
                  <a:ea typeface="ＭＳ Ｐゴシック" panose="020B0600070205080204" pitchFamily="50" charset="-128"/>
                </a:rPr>
                <a:t>：</a:t>
              </a:r>
              <a:r>
                <a:rPr lang="en-US" altLang="ja-JP" sz="1600" b="1" dirty="0" smtClean="0">
                  <a:latin typeface="ＭＳ Ｐゴシック" panose="020B0600070205080204" pitchFamily="50" charset="-128"/>
                  <a:ea typeface="ＭＳ Ｐゴシック" panose="020B0600070205080204" pitchFamily="50" charset="-128"/>
                </a:rPr>
                <a:t>2016</a:t>
              </a:r>
              <a:r>
                <a:rPr lang="ja-JP" altLang="en-US" sz="1600" b="1" dirty="0" smtClean="0">
                  <a:latin typeface="ＭＳ Ｐゴシック" panose="020B0600070205080204" pitchFamily="50" charset="-128"/>
                  <a:ea typeface="ＭＳ Ｐゴシック" panose="020B0600070205080204" pitchFamily="50" charset="-128"/>
                </a:rPr>
                <a:t>年</a:t>
              </a:r>
              <a:r>
                <a:rPr lang="en-US" altLang="ja-JP" sz="1600" b="1" dirty="0" smtClean="0">
                  <a:latin typeface="ＭＳ Ｐゴシック" panose="020B0600070205080204" pitchFamily="50" charset="-128"/>
                  <a:ea typeface="ＭＳ Ｐゴシック" panose="020B0600070205080204" pitchFamily="50" charset="-128"/>
                </a:rPr>
                <a:t>5</a:t>
              </a:r>
              <a:r>
                <a:rPr lang="ja-JP" altLang="en-US" sz="1600" b="1" dirty="0" smtClean="0">
                  <a:latin typeface="ＭＳ Ｐゴシック" panose="020B0600070205080204" pitchFamily="50" charset="-128"/>
                  <a:ea typeface="ＭＳ Ｐゴシック" panose="020B0600070205080204" pitchFamily="50" charset="-128"/>
                </a:rPr>
                <a:t>月</a:t>
              </a:r>
              <a:r>
                <a:rPr lang="en-US" altLang="ja-JP" sz="1600" b="1" dirty="0" smtClean="0">
                  <a:latin typeface="ＭＳ Ｐゴシック" panose="020B0600070205080204" pitchFamily="50" charset="-128"/>
                  <a:ea typeface="ＭＳ Ｐゴシック" panose="020B0600070205080204" pitchFamily="50" charset="-128"/>
                </a:rPr>
                <a:t>9</a:t>
              </a:r>
              <a:r>
                <a:rPr lang="ja-JP" altLang="en-US" sz="1600" b="1" dirty="0" smtClean="0">
                  <a:latin typeface="ＭＳ Ｐゴシック" panose="020B0600070205080204" pitchFamily="50" charset="-128"/>
                  <a:ea typeface="ＭＳ Ｐゴシック" panose="020B0600070205080204" pitchFamily="50" charset="-128"/>
                </a:rPr>
                <a:t>日　班員撮影</a:t>
              </a:r>
              <a:endParaRPr lang="en-US" altLang="ja-JP" sz="1600" b="1" dirty="0" smtClean="0">
                <a:latin typeface="ＭＳ Ｐゴシック" panose="020B0600070205080204" pitchFamily="50" charset="-128"/>
                <a:ea typeface="ＭＳ Ｐゴシック" panose="020B0600070205080204" pitchFamily="50" charset="-128"/>
              </a:endParaRPr>
            </a:p>
          </p:txBody>
        </p:sp>
        <p:sp>
          <p:nvSpPr>
            <p:cNvPr id="10" name="正方形/長方形 9"/>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latin typeface="ＭＳ Ｐゴシック" panose="020B0600070205080204" pitchFamily="50" charset="-128"/>
                  <a:ea typeface="ＭＳ Ｐゴシック" panose="020B0600070205080204" pitchFamily="50" charset="-128"/>
                </a:rPr>
                <a:t>つく</a:t>
              </a:r>
              <a:r>
                <a:rPr lang="ja-JP" altLang="en-US" sz="3200" dirty="0">
                  <a:latin typeface="ＭＳ Ｐゴシック" panose="020B0600070205080204" pitchFamily="50" charset="-128"/>
                  <a:ea typeface="ＭＳ Ｐゴシック" panose="020B0600070205080204" pitchFamily="50" charset="-128"/>
                </a:rPr>
                <a:t>ば</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友朋堂書店吾妻店</a:t>
              </a:r>
              <a:endParaRPr lang="en-US" sz="3200" dirty="0">
                <a:latin typeface="ＭＳ Ｐゴシック" panose="020B0600070205080204" pitchFamily="50" charset="-128"/>
                <a:ea typeface="ＭＳ Ｐゴシック" panose="020B0600070205080204" pitchFamily="50" charset="-128"/>
              </a:endParaRPr>
            </a:p>
          </p:txBody>
        </p:sp>
      </p:grpSp>
      <p:pic>
        <p:nvPicPr>
          <p:cNvPr id="2" name="図 1" descr="IMG_369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4679" y="349507"/>
            <a:ext cx="6892741" cy="5169556"/>
          </a:xfrm>
          <a:prstGeom prst="rect">
            <a:avLst/>
          </a:prstGeom>
        </p:spPr>
      </p:pic>
    </p:spTree>
    <p:extLst>
      <p:ext uri="{BB962C8B-B14F-4D97-AF65-F5344CB8AC3E}">
        <p14:creationId xmlns:p14="http://schemas.microsoft.com/office/powerpoint/2010/main" val="2905891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794" y="0"/>
            <a:ext cx="9143999" cy="6858000"/>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22</a:t>
            </a:fld>
            <a:endParaRPr lang="en-US"/>
          </a:p>
        </p:txBody>
      </p:sp>
      <p:grpSp>
        <p:nvGrpSpPr>
          <p:cNvPr id="6" name="グループ化 5"/>
          <p:cNvGrpSpPr/>
          <p:nvPr/>
        </p:nvGrpSpPr>
        <p:grpSpPr>
          <a:xfrm>
            <a:off x="0" y="5519063"/>
            <a:ext cx="9162256" cy="1360831"/>
            <a:chOff x="0" y="5519063"/>
            <a:chExt cx="9162256" cy="1360831"/>
          </a:xfrm>
        </p:grpSpPr>
        <p:sp>
          <p:nvSpPr>
            <p:cNvPr id="7" name="正方形/長方形 6"/>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1600" b="1" dirty="0" smtClean="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写真</a:t>
              </a:r>
              <a:r>
                <a:rPr lang="ja-JP" altLang="en-US" sz="1600" b="1" dirty="0" smtClean="0">
                  <a:latin typeface="ＭＳ Ｐゴシック" panose="020B0600070205080204" pitchFamily="50" charset="-128"/>
                  <a:ea typeface="ＭＳ Ｐゴシック" panose="020B0600070205080204" pitchFamily="50" charset="-128"/>
                </a:rPr>
                <a:t>：</a:t>
              </a:r>
              <a:r>
                <a:rPr lang="en-US" altLang="ja-JP" sz="1600" b="1" dirty="0" smtClean="0">
                  <a:latin typeface="ＭＳ Ｐゴシック" panose="020B0600070205080204" pitchFamily="50" charset="-128"/>
                  <a:ea typeface="ＭＳ Ｐゴシック" panose="020B0600070205080204" pitchFamily="50" charset="-128"/>
                </a:rPr>
                <a:t>2016</a:t>
              </a:r>
              <a:r>
                <a:rPr lang="ja-JP" altLang="en-US" sz="1600" b="1" dirty="0" smtClean="0">
                  <a:latin typeface="ＭＳ Ｐゴシック" panose="020B0600070205080204" pitchFamily="50" charset="-128"/>
                  <a:ea typeface="ＭＳ Ｐゴシック" panose="020B0600070205080204" pitchFamily="50" charset="-128"/>
                </a:rPr>
                <a:t>年</a:t>
              </a:r>
              <a:r>
                <a:rPr lang="en-US" altLang="ja-JP" sz="1600" b="1" dirty="0" smtClean="0">
                  <a:latin typeface="ＭＳ Ｐゴシック" panose="020B0600070205080204" pitchFamily="50" charset="-128"/>
                  <a:ea typeface="ＭＳ Ｐゴシック" panose="020B0600070205080204" pitchFamily="50" charset="-128"/>
                </a:rPr>
                <a:t>5</a:t>
              </a:r>
              <a:r>
                <a:rPr lang="ja-JP" altLang="en-US" sz="1600" b="1" dirty="0" smtClean="0">
                  <a:latin typeface="ＭＳ Ｐゴシック" panose="020B0600070205080204" pitchFamily="50" charset="-128"/>
                  <a:ea typeface="ＭＳ Ｐゴシック" panose="020B0600070205080204" pitchFamily="50" charset="-128"/>
                </a:rPr>
                <a:t>月</a:t>
              </a:r>
              <a:r>
                <a:rPr lang="en-US" altLang="ja-JP" sz="1600" b="1" dirty="0" smtClean="0">
                  <a:latin typeface="ＭＳ Ｐゴシック" panose="020B0600070205080204" pitchFamily="50" charset="-128"/>
                  <a:ea typeface="ＭＳ Ｐゴシック" panose="020B0600070205080204" pitchFamily="50" charset="-128"/>
                </a:rPr>
                <a:t>9</a:t>
              </a:r>
              <a:r>
                <a:rPr lang="ja-JP" altLang="en-US" sz="1600" b="1" dirty="0" smtClean="0">
                  <a:latin typeface="ＭＳ Ｐゴシック" panose="020B0600070205080204" pitchFamily="50" charset="-128"/>
                  <a:ea typeface="ＭＳ Ｐゴシック" panose="020B0600070205080204" pitchFamily="50" charset="-128"/>
                </a:rPr>
                <a:t>日　班員撮影</a:t>
              </a:r>
              <a:endParaRPr lang="en-US" altLang="ja-JP" sz="1600" b="1" dirty="0" smtClean="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latin typeface="ＭＳ Ｐゴシック" panose="020B0600070205080204" pitchFamily="50" charset="-128"/>
                  <a:ea typeface="ＭＳ Ｐゴシック" panose="020B0600070205080204" pitchFamily="50" charset="-128"/>
                </a:rPr>
                <a:t>つく</a:t>
              </a:r>
              <a:r>
                <a:rPr lang="ja-JP" altLang="en-US" sz="3200" dirty="0">
                  <a:latin typeface="ＭＳ Ｐゴシック" panose="020B0600070205080204" pitchFamily="50" charset="-128"/>
                  <a:ea typeface="ＭＳ Ｐゴシック" panose="020B0600070205080204" pitchFamily="50" charset="-128"/>
                </a:rPr>
                <a:t>ば</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友朋堂書店吾妻店</a:t>
              </a:r>
              <a:endParaRPr lang="en-US" sz="3200" dirty="0">
                <a:latin typeface="ＭＳ Ｐゴシック" panose="020B0600070205080204" pitchFamily="50" charset="-128"/>
                <a:ea typeface="ＭＳ Ｐゴシック" panose="020B0600070205080204" pitchFamily="50" charset="-128"/>
              </a:endParaRPr>
            </a:p>
          </p:txBody>
        </p:sp>
      </p:grpSp>
      <p:sp>
        <p:nvSpPr>
          <p:cNvPr id="3" name="円/楕円 2"/>
          <p:cNvSpPr/>
          <p:nvPr/>
        </p:nvSpPr>
        <p:spPr>
          <a:xfrm>
            <a:off x="3210479" y="944"/>
            <a:ext cx="2761141" cy="2741311"/>
          </a:xfrm>
          <a:prstGeom prst="ellipse">
            <a:avLst/>
          </a:prstGeom>
          <a:solidFill>
            <a:srgbClr val="F6CB91">
              <a:alpha val="81176"/>
            </a:srgb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ま</a:t>
            </a:r>
            <a:r>
              <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ち</a:t>
            </a: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の変化</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sp>
        <p:nvSpPr>
          <p:cNvPr id="17" name="テキスト ボックス 16"/>
          <p:cNvSpPr txBox="1"/>
          <p:nvPr/>
        </p:nvSpPr>
        <p:spPr>
          <a:xfrm>
            <a:off x="575291" y="4155900"/>
            <a:ext cx="184666" cy="461665"/>
          </a:xfrm>
          <a:prstGeom prst="rect">
            <a:avLst/>
          </a:prstGeom>
          <a:noFill/>
        </p:spPr>
        <p:txBody>
          <a:bodyPr wrap="none" rtlCol="0">
            <a:spAutoFit/>
          </a:bodyPr>
          <a:lstStyle/>
          <a:p>
            <a:endParaRPr kumimoji="1" lang="ja-JP" altLang="en-US" sz="2400" dirty="0">
              <a:solidFill>
                <a:schemeClr val="bg1"/>
              </a:solidFill>
            </a:endParaRPr>
          </a:p>
        </p:txBody>
      </p:sp>
      <p:sp>
        <p:nvSpPr>
          <p:cNvPr id="12" name="円/楕円 11"/>
          <p:cNvSpPr/>
          <p:nvPr/>
        </p:nvSpPr>
        <p:spPr>
          <a:xfrm>
            <a:off x="3001599" y="3150818"/>
            <a:ext cx="3131114" cy="1110112"/>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chemeClr val="bg1"/>
                </a:solidFill>
                <a:latin typeface="ＭＳ Ｐゴシック" panose="020B0600070205080204" pitchFamily="50" charset="-128"/>
                <a:ea typeface="ＭＳ Ｐゴシック" panose="020B0600070205080204" pitchFamily="50" charset="-128"/>
                <a:cs typeface="ヒラギノ角ゴ Pro W3"/>
              </a:rPr>
              <a:t>友朋堂閉店の原因</a:t>
            </a:r>
          </a:p>
        </p:txBody>
      </p:sp>
      <p:sp>
        <p:nvSpPr>
          <p:cNvPr id="18" name="円/楕円 17"/>
          <p:cNvSpPr/>
          <p:nvPr/>
        </p:nvSpPr>
        <p:spPr>
          <a:xfrm>
            <a:off x="153762" y="2894655"/>
            <a:ext cx="2761141" cy="2741311"/>
          </a:xfrm>
          <a:prstGeom prst="ellipse">
            <a:avLst/>
          </a:prstGeom>
          <a:solidFill>
            <a:srgbClr val="FBBABA">
              <a:alpha val="81176"/>
            </a:srgbClr>
          </a:solidFill>
        </p:spPr>
        <p:style>
          <a:lnRef idx="1">
            <a:schemeClr val="accent1"/>
          </a:lnRef>
          <a:fillRef idx="3">
            <a:schemeClr val="accent1"/>
          </a:fillRef>
          <a:effectRef idx="2">
            <a:schemeClr val="accent1"/>
          </a:effectRef>
          <a:fontRef idx="minor">
            <a:schemeClr val="lt1"/>
          </a:fontRef>
        </p:style>
        <p:txBody>
          <a:bodyPr rtlCol="0" anchor="ctr"/>
          <a:lstStyle/>
          <a:p>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取次の倒産</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sp>
        <p:nvSpPr>
          <p:cNvPr id="20" name="円/楕円 19"/>
          <p:cNvSpPr/>
          <p:nvPr/>
        </p:nvSpPr>
        <p:spPr>
          <a:xfrm>
            <a:off x="6243303" y="2894655"/>
            <a:ext cx="2761141" cy="2741311"/>
          </a:xfrm>
          <a:prstGeom prst="ellipse">
            <a:avLst/>
          </a:prstGeom>
          <a:solidFill>
            <a:srgbClr val="80BDD3">
              <a:alpha val="78039"/>
            </a:srgb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文化の変化</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spTree>
    <p:extLst>
      <p:ext uri="{BB962C8B-B14F-4D97-AF65-F5344CB8AC3E}">
        <p14:creationId xmlns:p14="http://schemas.microsoft.com/office/powerpoint/2010/main" val="640899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4436" y="-1"/>
            <a:ext cx="9144000" cy="6858001"/>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23</a:t>
            </a:fld>
            <a:endParaRPr lang="en-US"/>
          </a:p>
        </p:txBody>
      </p:sp>
      <p:grpSp>
        <p:nvGrpSpPr>
          <p:cNvPr id="6" name="グループ化 5"/>
          <p:cNvGrpSpPr/>
          <p:nvPr/>
        </p:nvGrpSpPr>
        <p:grpSpPr>
          <a:xfrm>
            <a:off x="0" y="5519063"/>
            <a:ext cx="9162256" cy="1360831"/>
            <a:chOff x="0" y="5519063"/>
            <a:chExt cx="9162256" cy="1360831"/>
          </a:xfrm>
        </p:grpSpPr>
        <p:sp>
          <p:nvSpPr>
            <p:cNvPr id="7" name="正方形/長方形 6"/>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1600" b="1" dirty="0" smtClean="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写真</a:t>
              </a:r>
              <a:r>
                <a:rPr lang="ja-JP" altLang="en-US" sz="1600" b="1" dirty="0" smtClean="0">
                  <a:latin typeface="ＭＳ Ｐゴシック" panose="020B0600070205080204" pitchFamily="50" charset="-128"/>
                  <a:ea typeface="ＭＳ Ｐゴシック" panose="020B0600070205080204" pitchFamily="50" charset="-128"/>
                </a:rPr>
                <a:t>：</a:t>
              </a:r>
              <a:r>
                <a:rPr lang="en-US" altLang="ja-JP" sz="1600" b="1" dirty="0" smtClean="0">
                  <a:latin typeface="ＭＳ Ｐゴシック" panose="020B0600070205080204" pitchFamily="50" charset="-128"/>
                  <a:ea typeface="ＭＳ Ｐゴシック" panose="020B0600070205080204" pitchFamily="50" charset="-128"/>
                </a:rPr>
                <a:t>2016</a:t>
              </a:r>
              <a:r>
                <a:rPr lang="ja-JP" altLang="en-US" sz="1600" b="1" dirty="0" smtClean="0">
                  <a:latin typeface="ＭＳ Ｐゴシック" panose="020B0600070205080204" pitchFamily="50" charset="-128"/>
                  <a:ea typeface="ＭＳ Ｐゴシック" panose="020B0600070205080204" pitchFamily="50" charset="-128"/>
                </a:rPr>
                <a:t>年</a:t>
              </a:r>
              <a:r>
                <a:rPr lang="en-US" altLang="ja-JP" sz="1600" b="1" dirty="0" smtClean="0">
                  <a:latin typeface="ＭＳ Ｐゴシック" panose="020B0600070205080204" pitchFamily="50" charset="-128"/>
                  <a:ea typeface="ＭＳ Ｐゴシック" panose="020B0600070205080204" pitchFamily="50" charset="-128"/>
                </a:rPr>
                <a:t>5</a:t>
              </a:r>
              <a:r>
                <a:rPr lang="ja-JP" altLang="en-US" sz="1600" b="1" dirty="0" smtClean="0">
                  <a:latin typeface="ＭＳ Ｐゴシック" panose="020B0600070205080204" pitchFamily="50" charset="-128"/>
                  <a:ea typeface="ＭＳ Ｐゴシック" panose="020B0600070205080204" pitchFamily="50" charset="-128"/>
                </a:rPr>
                <a:t>月</a:t>
              </a:r>
              <a:r>
                <a:rPr lang="en-US" altLang="ja-JP" sz="1600" b="1" dirty="0" smtClean="0">
                  <a:latin typeface="ＭＳ Ｐゴシック" panose="020B0600070205080204" pitchFamily="50" charset="-128"/>
                  <a:ea typeface="ＭＳ Ｐゴシック" panose="020B0600070205080204" pitchFamily="50" charset="-128"/>
                </a:rPr>
                <a:t>9</a:t>
              </a:r>
              <a:r>
                <a:rPr lang="ja-JP" altLang="en-US" sz="1600" b="1" dirty="0" smtClean="0">
                  <a:latin typeface="ＭＳ Ｐゴシック" panose="020B0600070205080204" pitchFamily="50" charset="-128"/>
                  <a:ea typeface="ＭＳ Ｐゴシック" panose="020B0600070205080204" pitchFamily="50" charset="-128"/>
                </a:rPr>
                <a:t>日　班員撮影</a:t>
              </a:r>
              <a:endParaRPr lang="en-US" altLang="ja-JP" sz="1600" b="1" dirty="0" smtClean="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latin typeface="ＭＳ Ｐゴシック" panose="020B0600070205080204" pitchFamily="50" charset="-128"/>
                  <a:ea typeface="ＭＳ Ｐゴシック" panose="020B0600070205080204" pitchFamily="50" charset="-128"/>
                </a:rPr>
                <a:t>つく</a:t>
              </a:r>
              <a:r>
                <a:rPr lang="ja-JP" altLang="en-US" sz="3200" dirty="0">
                  <a:latin typeface="ＭＳ Ｐゴシック" panose="020B0600070205080204" pitchFamily="50" charset="-128"/>
                  <a:ea typeface="ＭＳ Ｐゴシック" panose="020B0600070205080204" pitchFamily="50" charset="-128"/>
                </a:rPr>
                <a:t>ば</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友朋堂書店吾妻店</a:t>
              </a:r>
              <a:endParaRPr lang="en-US" sz="3200" dirty="0">
                <a:latin typeface="ＭＳ Ｐゴシック" panose="020B0600070205080204" pitchFamily="50" charset="-128"/>
                <a:ea typeface="ＭＳ Ｐゴシック" panose="020B0600070205080204" pitchFamily="50" charset="-128"/>
              </a:endParaRPr>
            </a:p>
          </p:txBody>
        </p:sp>
      </p:grpSp>
      <p:sp>
        <p:nvSpPr>
          <p:cNvPr id="3" name="円/楕円 2"/>
          <p:cNvSpPr/>
          <p:nvPr/>
        </p:nvSpPr>
        <p:spPr>
          <a:xfrm>
            <a:off x="3332351" y="161653"/>
            <a:ext cx="2562758" cy="129985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TX</a:t>
            </a: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開通</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grpSp>
        <p:nvGrpSpPr>
          <p:cNvPr id="24" name="図形グループ 23"/>
          <p:cNvGrpSpPr/>
          <p:nvPr/>
        </p:nvGrpSpPr>
        <p:grpSpPr>
          <a:xfrm>
            <a:off x="604483" y="1271150"/>
            <a:ext cx="8002300" cy="1916894"/>
            <a:chOff x="604483" y="1271150"/>
            <a:chExt cx="8002300" cy="1916894"/>
          </a:xfrm>
        </p:grpSpPr>
        <p:sp>
          <p:nvSpPr>
            <p:cNvPr id="12" name="円/楕円 11"/>
            <p:cNvSpPr/>
            <p:nvPr/>
          </p:nvSpPr>
          <p:spPr>
            <a:xfrm>
              <a:off x="5276412" y="1888187"/>
              <a:ext cx="3330371" cy="129985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東京の本屋へ</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行ける！！</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14" name="円/楕円 13"/>
            <p:cNvSpPr/>
            <p:nvPr/>
          </p:nvSpPr>
          <p:spPr>
            <a:xfrm>
              <a:off x="604483" y="1888187"/>
              <a:ext cx="3283510" cy="129985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研究学園駅</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商業圏の繁栄</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cxnSp>
          <p:nvCxnSpPr>
            <p:cNvPr id="17" name="直線矢印コネクタ 16"/>
            <p:cNvCxnSpPr>
              <a:stCxn id="3" idx="3"/>
            </p:cNvCxnSpPr>
            <p:nvPr/>
          </p:nvCxnSpPr>
          <p:spPr>
            <a:xfrm flipH="1">
              <a:off x="3072355" y="1271150"/>
              <a:ext cx="635303" cy="617037"/>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a:off x="5423338" y="1371600"/>
              <a:ext cx="600618" cy="593834"/>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図形グループ 24"/>
          <p:cNvGrpSpPr/>
          <p:nvPr/>
        </p:nvGrpSpPr>
        <p:grpSpPr>
          <a:xfrm>
            <a:off x="3092847" y="3188044"/>
            <a:ext cx="3330371" cy="2114258"/>
            <a:chOff x="3092847" y="3188044"/>
            <a:chExt cx="3330371" cy="2114258"/>
          </a:xfrm>
        </p:grpSpPr>
        <p:sp>
          <p:nvSpPr>
            <p:cNvPr id="15" name="円/楕円 14"/>
            <p:cNvSpPr/>
            <p:nvPr/>
          </p:nvSpPr>
          <p:spPr>
            <a:xfrm>
              <a:off x="3092847" y="4002445"/>
              <a:ext cx="3330371" cy="129985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顧客の分散</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cxnSp>
          <p:nvCxnSpPr>
            <p:cNvPr id="20" name="直線矢印コネクタ 19"/>
            <p:cNvCxnSpPr/>
            <p:nvPr/>
          </p:nvCxnSpPr>
          <p:spPr>
            <a:xfrm flipH="1">
              <a:off x="5751307" y="3188044"/>
              <a:ext cx="513158" cy="81440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直線矢印コネクタ 21"/>
            <p:cNvCxnSpPr/>
            <p:nvPr/>
          </p:nvCxnSpPr>
          <p:spPr>
            <a:xfrm>
              <a:off x="3195145" y="3188044"/>
              <a:ext cx="609600" cy="814401"/>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9" name="円/楕円 18"/>
          <p:cNvSpPr/>
          <p:nvPr/>
        </p:nvSpPr>
        <p:spPr>
          <a:xfrm>
            <a:off x="6460078" y="217459"/>
            <a:ext cx="2617698" cy="916879"/>
          </a:xfrm>
          <a:prstGeom prst="ellipse">
            <a:avLst/>
          </a:prstGeom>
          <a:solidFill>
            <a:srgbClr val="F6CB91">
              <a:alpha val="81176"/>
            </a:srgbClr>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ま</a:t>
            </a:r>
            <a:r>
              <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ち</a:t>
            </a: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の変化</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spTree>
    <p:extLst>
      <p:ext uri="{BB962C8B-B14F-4D97-AF65-F5344CB8AC3E}">
        <p14:creationId xmlns:p14="http://schemas.microsoft.com/office/powerpoint/2010/main" val="1705951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p:tgtEl>
                                          <p:spTgt spid="24"/>
                                        </p:tgtEl>
                                        <p:attrNameLst>
                                          <p:attrName>ppt_y</p:attrName>
                                        </p:attrNameLst>
                                      </p:cBhvr>
                                      <p:tavLst>
                                        <p:tav tm="0">
                                          <p:val>
                                            <p:strVal val="#ppt_y+#ppt_h*1.125000"/>
                                          </p:val>
                                        </p:tav>
                                        <p:tav tm="100000">
                                          <p:val>
                                            <p:strVal val="#ppt_y"/>
                                          </p:val>
                                        </p:tav>
                                      </p:tavLst>
                                    </p:anim>
                                    <p:animEffect transition="in" filter="wipe(up)">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1"/>
            <a:ext cx="9144000" cy="6858001"/>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24</a:t>
            </a:fld>
            <a:endParaRPr lang="en-US"/>
          </a:p>
        </p:txBody>
      </p:sp>
      <p:grpSp>
        <p:nvGrpSpPr>
          <p:cNvPr id="6" name="グループ化 5"/>
          <p:cNvGrpSpPr/>
          <p:nvPr/>
        </p:nvGrpSpPr>
        <p:grpSpPr>
          <a:xfrm>
            <a:off x="0" y="5519063"/>
            <a:ext cx="9162256" cy="1360831"/>
            <a:chOff x="0" y="5519063"/>
            <a:chExt cx="9162256" cy="1360831"/>
          </a:xfrm>
        </p:grpSpPr>
        <p:sp>
          <p:nvSpPr>
            <p:cNvPr id="7" name="正方形/長方形 6"/>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1600" b="1" dirty="0" smtClean="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写真</a:t>
              </a:r>
              <a:r>
                <a:rPr lang="ja-JP" altLang="en-US" sz="1600" b="1" dirty="0" smtClean="0">
                  <a:latin typeface="ＭＳ Ｐゴシック" panose="020B0600070205080204" pitchFamily="50" charset="-128"/>
                  <a:ea typeface="ＭＳ Ｐゴシック" panose="020B0600070205080204" pitchFamily="50" charset="-128"/>
                </a:rPr>
                <a:t>：</a:t>
              </a:r>
              <a:r>
                <a:rPr lang="en-US" altLang="ja-JP" sz="1600" b="1" dirty="0" smtClean="0">
                  <a:latin typeface="ＭＳ Ｐゴシック" panose="020B0600070205080204" pitchFamily="50" charset="-128"/>
                  <a:ea typeface="ＭＳ Ｐゴシック" panose="020B0600070205080204" pitchFamily="50" charset="-128"/>
                </a:rPr>
                <a:t>2016</a:t>
              </a:r>
              <a:r>
                <a:rPr lang="ja-JP" altLang="en-US" sz="1600" b="1" dirty="0" smtClean="0">
                  <a:latin typeface="ＭＳ Ｐゴシック" panose="020B0600070205080204" pitchFamily="50" charset="-128"/>
                  <a:ea typeface="ＭＳ Ｐゴシック" panose="020B0600070205080204" pitchFamily="50" charset="-128"/>
                </a:rPr>
                <a:t>年</a:t>
              </a:r>
              <a:r>
                <a:rPr lang="en-US" altLang="ja-JP" sz="1600" b="1" dirty="0" smtClean="0">
                  <a:latin typeface="ＭＳ Ｐゴシック" panose="020B0600070205080204" pitchFamily="50" charset="-128"/>
                  <a:ea typeface="ＭＳ Ｐゴシック" panose="020B0600070205080204" pitchFamily="50" charset="-128"/>
                </a:rPr>
                <a:t>5</a:t>
              </a:r>
              <a:r>
                <a:rPr lang="ja-JP" altLang="en-US" sz="1600" b="1" dirty="0" smtClean="0">
                  <a:latin typeface="ＭＳ Ｐゴシック" panose="020B0600070205080204" pitchFamily="50" charset="-128"/>
                  <a:ea typeface="ＭＳ Ｐゴシック" panose="020B0600070205080204" pitchFamily="50" charset="-128"/>
                </a:rPr>
                <a:t>月</a:t>
              </a:r>
              <a:r>
                <a:rPr lang="en-US" altLang="ja-JP" sz="1600" b="1" dirty="0" smtClean="0">
                  <a:latin typeface="ＭＳ Ｐゴシック" panose="020B0600070205080204" pitchFamily="50" charset="-128"/>
                  <a:ea typeface="ＭＳ Ｐゴシック" panose="020B0600070205080204" pitchFamily="50" charset="-128"/>
                </a:rPr>
                <a:t>9</a:t>
              </a:r>
              <a:r>
                <a:rPr lang="ja-JP" altLang="en-US" sz="1600" b="1" dirty="0" smtClean="0">
                  <a:latin typeface="ＭＳ Ｐゴシック" panose="020B0600070205080204" pitchFamily="50" charset="-128"/>
                  <a:ea typeface="ＭＳ Ｐゴシック" panose="020B0600070205080204" pitchFamily="50" charset="-128"/>
                </a:rPr>
                <a:t>日　班員撮影</a:t>
              </a:r>
              <a:endParaRPr lang="en-US" altLang="ja-JP" sz="1600" b="1" dirty="0" smtClean="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latin typeface="ＭＳ Ｐゴシック" panose="020B0600070205080204" pitchFamily="50" charset="-128"/>
                  <a:ea typeface="ＭＳ Ｐゴシック" panose="020B0600070205080204" pitchFamily="50" charset="-128"/>
                </a:rPr>
                <a:t>つく</a:t>
              </a:r>
              <a:r>
                <a:rPr lang="ja-JP" altLang="en-US" sz="3200" dirty="0">
                  <a:latin typeface="ＭＳ Ｐゴシック" panose="020B0600070205080204" pitchFamily="50" charset="-128"/>
                  <a:ea typeface="ＭＳ Ｐゴシック" panose="020B0600070205080204" pitchFamily="50" charset="-128"/>
                </a:rPr>
                <a:t>ば</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友朋堂書店吾妻店</a:t>
              </a:r>
              <a:endParaRPr lang="en-US" sz="3200" dirty="0">
                <a:latin typeface="ＭＳ Ｐゴシック" panose="020B0600070205080204" pitchFamily="50" charset="-128"/>
                <a:ea typeface="ＭＳ Ｐゴシック" panose="020B0600070205080204" pitchFamily="50" charset="-128"/>
              </a:endParaRPr>
            </a:p>
          </p:txBody>
        </p:sp>
      </p:grpSp>
      <p:sp>
        <p:nvSpPr>
          <p:cNvPr id="24" name="正方形/長方形 23"/>
          <p:cNvSpPr/>
          <p:nvPr/>
        </p:nvSpPr>
        <p:spPr>
          <a:xfrm>
            <a:off x="0" y="1018225"/>
            <a:ext cx="9144000" cy="1582277"/>
          </a:xfrm>
          <a:prstGeom prst="rect">
            <a:avLst/>
          </a:prstGeom>
          <a:solidFill>
            <a:srgbClr val="FFFFFF">
              <a:alpha val="5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下矢印 2"/>
          <p:cNvSpPr/>
          <p:nvPr/>
        </p:nvSpPr>
        <p:spPr>
          <a:xfrm>
            <a:off x="4071964" y="2702750"/>
            <a:ext cx="998483" cy="767255"/>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0" y="3590616"/>
            <a:ext cx="9144000" cy="1826825"/>
          </a:xfrm>
          <a:prstGeom prst="rect">
            <a:avLst/>
          </a:prstGeom>
          <a:solidFill>
            <a:schemeClr val="bg1">
              <a:alpha val="49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四角形吹き出し 18"/>
          <p:cNvSpPr/>
          <p:nvPr/>
        </p:nvSpPr>
        <p:spPr>
          <a:xfrm>
            <a:off x="5602015" y="1339631"/>
            <a:ext cx="3310758" cy="879932"/>
          </a:xfrm>
          <a:prstGeom prst="wedgeRectCallout">
            <a:avLst>
              <a:gd name="adj1" fmla="val -67817"/>
              <a:gd name="adj2" fmla="val -3162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rPr>
              <a:t>新しい本がほしい！！</a:t>
            </a:r>
          </a:p>
        </p:txBody>
      </p:sp>
      <p:sp>
        <p:nvSpPr>
          <p:cNvPr id="10" name="円/楕円 9"/>
          <p:cNvSpPr/>
          <p:nvPr/>
        </p:nvSpPr>
        <p:spPr>
          <a:xfrm>
            <a:off x="89804" y="320693"/>
            <a:ext cx="3335588" cy="90905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かつては・・・</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pic>
        <p:nvPicPr>
          <p:cNvPr id="20" name="図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39683" y="3765313"/>
            <a:ext cx="1463043" cy="1359411"/>
          </a:xfrm>
          <a:prstGeom prst="rect">
            <a:avLst/>
          </a:prstGeom>
        </p:spPr>
      </p:pic>
      <p:pic>
        <p:nvPicPr>
          <p:cNvPr id="21" name="図 2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007980" y="1107565"/>
            <a:ext cx="969266" cy="1386843"/>
          </a:xfrm>
          <a:prstGeom prst="rect">
            <a:avLst/>
          </a:prstGeom>
        </p:spPr>
      </p:pic>
      <p:sp>
        <p:nvSpPr>
          <p:cNvPr id="22" name="四角形吹き出し 21"/>
          <p:cNvSpPr/>
          <p:nvPr/>
        </p:nvSpPr>
        <p:spPr>
          <a:xfrm>
            <a:off x="5602015" y="3996745"/>
            <a:ext cx="3310758" cy="1173926"/>
          </a:xfrm>
          <a:prstGeom prst="wedgeRectCallout">
            <a:avLst>
              <a:gd name="adj1" fmla="val -65838"/>
              <a:gd name="adj2" fmla="val -29281"/>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図書館で借りるか</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a:p>
            <a:pPr lvl="0"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古本買えばいいや。</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26" name="円/楕円 25"/>
          <p:cNvSpPr/>
          <p:nvPr/>
        </p:nvSpPr>
        <p:spPr>
          <a:xfrm>
            <a:off x="469894" y="3088622"/>
            <a:ext cx="2614548" cy="800743"/>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rPr>
              <a:t>今</a:t>
            </a: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は・・・</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18" name="四角形吹き出し 17"/>
          <p:cNvSpPr/>
          <p:nvPr/>
        </p:nvSpPr>
        <p:spPr>
          <a:xfrm>
            <a:off x="72453" y="1331415"/>
            <a:ext cx="3310758" cy="879932"/>
          </a:xfrm>
          <a:prstGeom prst="wedgeRectCallout">
            <a:avLst>
              <a:gd name="adj1" fmla="val 65834"/>
              <a:gd name="adj2" fmla="val -3401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rPr>
              <a:t>暇</a:t>
            </a: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だから雑誌を買うぞ！</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23" name="四角形吹き出し 22"/>
          <p:cNvSpPr/>
          <p:nvPr/>
        </p:nvSpPr>
        <p:spPr>
          <a:xfrm>
            <a:off x="71548" y="4009976"/>
            <a:ext cx="3310758" cy="1114748"/>
          </a:xfrm>
          <a:prstGeom prst="wedgeRectCallout">
            <a:avLst>
              <a:gd name="adj1" fmla="val 65834"/>
              <a:gd name="adj2" fmla="val -34018"/>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雑誌を買わなくても</a:t>
            </a:r>
            <a:endParaRPr kumimoji="1" lang="en-US" altLang="ja-JP"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endParaRPr>
          </a:p>
          <a:p>
            <a:pPr lvl="0"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暇はつぶせるな。</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27" name="円/楕円 26"/>
          <p:cNvSpPr/>
          <p:nvPr/>
        </p:nvSpPr>
        <p:spPr>
          <a:xfrm>
            <a:off x="6388100" y="110729"/>
            <a:ext cx="2681860" cy="847963"/>
          </a:xfrm>
          <a:prstGeom prst="ellipse">
            <a:avLst/>
          </a:prstGeom>
          <a:solidFill>
            <a:srgbClr val="80BDD3">
              <a:alpha val="78039"/>
            </a:srgbClr>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文化の変化</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spTree>
    <p:extLst>
      <p:ext uri="{BB962C8B-B14F-4D97-AF65-F5344CB8AC3E}">
        <p14:creationId xmlns:p14="http://schemas.microsoft.com/office/powerpoint/2010/main" val="750477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P spid="25" grpId="0" animBg="1"/>
      <p:bldP spid="19" grpId="0" animBg="1"/>
      <p:bldP spid="10" grpId="0" animBg="1"/>
      <p:bldP spid="22" grpId="0" animBg="1"/>
      <p:bldP spid="26" grpId="0" animBg="1"/>
      <p:bldP spid="18"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586" y="-1"/>
            <a:ext cx="9144000" cy="6858001"/>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25</a:t>
            </a:fld>
            <a:endParaRPr lang="en-US"/>
          </a:p>
        </p:txBody>
      </p:sp>
      <p:grpSp>
        <p:nvGrpSpPr>
          <p:cNvPr id="6" name="グループ化 5"/>
          <p:cNvGrpSpPr/>
          <p:nvPr/>
        </p:nvGrpSpPr>
        <p:grpSpPr>
          <a:xfrm>
            <a:off x="0" y="5519063"/>
            <a:ext cx="9162256" cy="1360831"/>
            <a:chOff x="0" y="5519063"/>
            <a:chExt cx="9162256" cy="1360831"/>
          </a:xfrm>
        </p:grpSpPr>
        <p:sp>
          <p:nvSpPr>
            <p:cNvPr id="7" name="正方形/長方形 6"/>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1600" b="1" dirty="0" smtClean="0">
                <a:latin typeface="ＭＳ Ｐゴシック" panose="020B0600070205080204" pitchFamily="50" charset="-128"/>
                <a:ea typeface="ＭＳ Ｐゴシック" panose="020B0600070205080204" pitchFamily="50" charset="-128"/>
              </a:endParaRPr>
            </a:p>
            <a:p>
              <a:r>
                <a:rPr lang="ja-JP" altLang="en-US" sz="1600" b="1" dirty="0">
                  <a:latin typeface="ＭＳ Ｐゴシック" panose="020B0600070205080204" pitchFamily="50" charset="-128"/>
                  <a:ea typeface="ＭＳ Ｐゴシック" panose="020B0600070205080204" pitchFamily="50" charset="-128"/>
                </a:rPr>
                <a:t>写真</a:t>
              </a:r>
              <a:r>
                <a:rPr lang="ja-JP" altLang="en-US" sz="1600" b="1" dirty="0" smtClean="0">
                  <a:latin typeface="ＭＳ Ｐゴシック" panose="020B0600070205080204" pitchFamily="50" charset="-128"/>
                  <a:ea typeface="ＭＳ Ｐゴシック" panose="020B0600070205080204" pitchFamily="50" charset="-128"/>
                </a:rPr>
                <a:t>：</a:t>
              </a:r>
              <a:r>
                <a:rPr lang="en-US" altLang="ja-JP" sz="1600" b="1" dirty="0" smtClean="0">
                  <a:latin typeface="ＭＳ Ｐゴシック" panose="020B0600070205080204" pitchFamily="50" charset="-128"/>
                  <a:ea typeface="ＭＳ Ｐゴシック" panose="020B0600070205080204" pitchFamily="50" charset="-128"/>
                </a:rPr>
                <a:t>2016</a:t>
              </a:r>
              <a:r>
                <a:rPr lang="ja-JP" altLang="en-US" sz="1600" b="1" dirty="0" smtClean="0">
                  <a:latin typeface="ＭＳ Ｐゴシック" panose="020B0600070205080204" pitchFamily="50" charset="-128"/>
                  <a:ea typeface="ＭＳ Ｐゴシック" panose="020B0600070205080204" pitchFamily="50" charset="-128"/>
                </a:rPr>
                <a:t>年</a:t>
              </a:r>
              <a:r>
                <a:rPr lang="en-US" altLang="ja-JP" sz="1600" b="1" dirty="0" smtClean="0">
                  <a:latin typeface="ＭＳ Ｐゴシック" panose="020B0600070205080204" pitchFamily="50" charset="-128"/>
                  <a:ea typeface="ＭＳ Ｐゴシック" panose="020B0600070205080204" pitchFamily="50" charset="-128"/>
                </a:rPr>
                <a:t>5</a:t>
              </a:r>
              <a:r>
                <a:rPr lang="ja-JP" altLang="en-US" sz="1600" b="1" dirty="0" smtClean="0">
                  <a:latin typeface="ＭＳ Ｐゴシック" panose="020B0600070205080204" pitchFamily="50" charset="-128"/>
                  <a:ea typeface="ＭＳ Ｐゴシック" panose="020B0600070205080204" pitchFamily="50" charset="-128"/>
                </a:rPr>
                <a:t>月</a:t>
              </a:r>
              <a:r>
                <a:rPr lang="en-US" altLang="ja-JP" sz="1600" b="1" dirty="0" smtClean="0">
                  <a:latin typeface="ＭＳ Ｐゴシック" panose="020B0600070205080204" pitchFamily="50" charset="-128"/>
                  <a:ea typeface="ＭＳ Ｐゴシック" panose="020B0600070205080204" pitchFamily="50" charset="-128"/>
                </a:rPr>
                <a:t>9</a:t>
              </a:r>
              <a:r>
                <a:rPr lang="ja-JP" altLang="en-US" sz="1600" b="1" dirty="0" smtClean="0">
                  <a:latin typeface="ＭＳ Ｐゴシック" panose="020B0600070205080204" pitchFamily="50" charset="-128"/>
                  <a:ea typeface="ＭＳ Ｐゴシック" panose="020B0600070205080204" pitchFamily="50" charset="-128"/>
                </a:rPr>
                <a:t>日　班員撮影</a:t>
              </a:r>
              <a:endParaRPr lang="en-US" altLang="ja-JP" sz="1600" b="1" dirty="0" smtClean="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latin typeface="ＭＳ Ｐゴシック" panose="020B0600070205080204" pitchFamily="50" charset="-128"/>
                  <a:ea typeface="ＭＳ Ｐゴシック" panose="020B0600070205080204" pitchFamily="50" charset="-128"/>
                </a:rPr>
                <a:t>つく</a:t>
              </a:r>
              <a:r>
                <a:rPr lang="ja-JP" altLang="en-US" sz="3200" dirty="0">
                  <a:latin typeface="ＭＳ Ｐゴシック" panose="020B0600070205080204" pitchFamily="50" charset="-128"/>
                  <a:ea typeface="ＭＳ Ｐゴシック" panose="020B0600070205080204" pitchFamily="50" charset="-128"/>
                </a:rPr>
                <a:t>ば</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友朋堂書店吾妻店</a:t>
              </a:r>
              <a:endParaRPr lang="en-US" sz="3200" dirty="0">
                <a:latin typeface="ＭＳ Ｐゴシック" panose="020B0600070205080204" pitchFamily="50" charset="-128"/>
                <a:ea typeface="ＭＳ Ｐゴシック" panose="020B0600070205080204" pitchFamily="50" charset="-128"/>
              </a:endParaRPr>
            </a:p>
          </p:txBody>
        </p:sp>
      </p:grpSp>
      <p:sp>
        <p:nvSpPr>
          <p:cNvPr id="11" name="円/楕円 10"/>
          <p:cNvSpPr/>
          <p:nvPr/>
        </p:nvSpPr>
        <p:spPr>
          <a:xfrm>
            <a:off x="1919794" y="248926"/>
            <a:ext cx="4581177" cy="112267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別の取次と新しく取引</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14" name="円/楕円 13"/>
          <p:cNvSpPr/>
          <p:nvPr/>
        </p:nvSpPr>
        <p:spPr>
          <a:xfrm>
            <a:off x="2007155" y="2333721"/>
            <a:ext cx="4318418" cy="977462"/>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１億円が必要！</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15" name="円/楕円 14"/>
          <p:cNvSpPr/>
          <p:nvPr/>
        </p:nvSpPr>
        <p:spPr>
          <a:xfrm>
            <a:off x="2007157" y="4273304"/>
            <a:ext cx="4318418" cy="1040524"/>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rPr>
              <a:t>払</a:t>
            </a:r>
            <a:r>
              <a:rPr kumimoji="1" lang="ja-JP" altLang="en-US" sz="2400" dirty="0" smtClean="0">
                <a:solidFill>
                  <a:srgbClr val="F3302F"/>
                </a:solidFill>
                <a:latin typeface="ＭＳ Ｐゴシック" panose="020B0600070205080204" pitchFamily="50" charset="-128"/>
                <a:ea typeface="ＭＳ Ｐゴシック" panose="020B0600070205080204" pitchFamily="50" charset="-128"/>
                <a:cs typeface="ヒラギノ角ゴ Pro W3"/>
              </a:rPr>
              <a:t>うのは無理！</a:t>
            </a:r>
            <a:endParaRPr kumimoji="1" lang="ja-JP" altLang="en-US" sz="2400" dirty="0">
              <a:solidFill>
                <a:srgbClr val="F3302F"/>
              </a:solidFill>
              <a:latin typeface="ＭＳ Ｐゴシック" panose="020B0600070205080204" pitchFamily="50" charset="-128"/>
              <a:ea typeface="ＭＳ Ｐゴシック" panose="020B0600070205080204" pitchFamily="50" charset="-128"/>
              <a:cs typeface="ヒラギノ角ゴ Pro W3"/>
            </a:endParaRPr>
          </a:p>
        </p:txBody>
      </p:sp>
      <p:sp>
        <p:nvSpPr>
          <p:cNvPr id="16" name="下矢印 15"/>
          <p:cNvSpPr/>
          <p:nvPr/>
        </p:nvSpPr>
        <p:spPr>
          <a:xfrm>
            <a:off x="3667124" y="1495172"/>
            <a:ext cx="998483" cy="767255"/>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a:off x="3667124" y="3442138"/>
            <a:ext cx="998483" cy="767255"/>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6589038" y="64696"/>
            <a:ext cx="2465308" cy="834118"/>
          </a:xfrm>
          <a:prstGeom prst="ellipse">
            <a:avLst/>
          </a:prstGeom>
          <a:solidFill>
            <a:srgbClr val="FBBABA">
              <a:alpha val="8117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rPr>
              <a:t>取次の倒産</a:t>
            </a:r>
            <a:endParaRPr kumimoji="1" lang="ja-JP" altLang="en-US" sz="2400" dirty="0">
              <a:solidFill>
                <a:schemeClr val="accent5">
                  <a:lumMod val="50000"/>
                </a:schemeClr>
              </a:solidFill>
              <a:latin typeface="ＭＳ Ｐゴシック" panose="020B0600070205080204" pitchFamily="50" charset="-128"/>
              <a:ea typeface="ＭＳ Ｐゴシック" panose="020B0600070205080204" pitchFamily="50" charset="-128"/>
              <a:cs typeface="ヒラギノ角ゴ Pro W3"/>
            </a:endParaRPr>
          </a:p>
        </p:txBody>
      </p:sp>
    </p:spTree>
    <p:extLst>
      <p:ext uri="{BB962C8B-B14F-4D97-AF65-F5344CB8AC3E}">
        <p14:creationId xmlns:p14="http://schemas.microsoft.com/office/powerpoint/2010/main" val="2094407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0109"/>
            <a:ext cx="4909655" cy="868362"/>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目標</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336527" y="1333027"/>
            <a:ext cx="8667917" cy="4542500"/>
          </a:xfrm>
        </p:spPr>
        <p:txBody>
          <a:bodyPr>
            <a:normAutofit/>
          </a:bodyPr>
          <a:lstStyle/>
          <a:p>
            <a:pPr marL="0" indent="0" algn="ctr">
              <a:buNone/>
            </a:pPr>
            <a:endParaRPr kumimoji="1" lang="en-US" altLang="ja-JP" sz="3200" dirty="0" smtClean="0">
              <a:latin typeface="ＭＳ Ｐゴシック" panose="020B0600070205080204" pitchFamily="50" charset="-128"/>
              <a:ea typeface="ＭＳ Ｐゴシック" panose="020B0600070205080204" pitchFamily="50" charset="-128"/>
            </a:endParaRPr>
          </a:p>
          <a:p>
            <a:pPr marL="0" indent="0" algn="ctr">
              <a:buNone/>
            </a:pPr>
            <a:endParaRPr kumimoji="1" lang="en-US" altLang="ja-JP" sz="3200" dirty="0" smtClean="0">
              <a:latin typeface="ＭＳ Ｐゴシック" panose="020B0600070205080204" pitchFamily="50" charset="-128"/>
              <a:ea typeface="ＭＳ Ｐゴシック" panose="020B0600070205080204" pitchFamily="50" charset="-128"/>
            </a:endParaRPr>
          </a:p>
          <a:p>
            <a:pPr marL="0" indent="0" algn="ctr">
              <a:buNone/>
            </a:pPr>
            <a:endParaRPr lang="en-US" altLang="ja-JP" sz="4300" dirty="0" smtClean="0">
              <a:latin typeface="ＭＳ Ｐゴシック" panose="020B0600070205080204" pitchFamily="50" charset="-128"/>
              <a:ea typeface="ＭＳ Ｐゴシック" panose="020B0600070205080204" pitchFamily="50" charset="-128"/>
            </a:endParaRPr>
          </a:p>
          <a:p>
            <a:pPr marL="450850" lvl="1" indent="0">
              <a:buNone/>
            </a:pPr>
            <a:r>
              <a:rPr lang="ja-JP" altLang="en-US" sz="3600" dirty="0">
                <a:latin typeface="ＭＳ Ｐゴシック" panose="020B0600070205080204" pitchFamily="50" charset="-128"/>
                <a:ea typeface="ＭＳ Ｐゴシック" panose="020B0600070205080204" pitchFamily="50" charset="-128"/>
              </a:rPr>
              <a:t>①</a:t>
            </a:r>
            <a:r>
              <a:rPr lang="ja-JP" altLang="en-US" sz="3600" dirty="0" smtClean="0">
                <a:latin typeface="ＭＳ Ｐゴシック" panose="020B0600070205080204" pitchFamily="50" charset="-128"/>
                <a:ea typeface="ＭＳ Ｐゴシック" panose="020B0600070205080204" pitchFamily="50" charset="-128"/>
              </a:rPr>
              <a:t>制度</a:t>
            </a:r>
            <a:r>
              <a:rPr lang="ja-JP" altLang="en-US" sz="3600" dirty="0">
                <a:latin typeface="ＭＳ Ｐゴシック" panose="020B0600070205080204" pitchFamily="50" charset="-128"/>
                <a:ea typeface="ＭＳ Ｐゴシック" panose="020B0600070205080204" pitchFamily="50" charset="-128"/>
              </a:rPr>
              <a:t>のさらなる調査</a:t>
            </a:r>
            <a:endParaRPr lang="en-US" altLang="ja-JP" sz="3600" dirty="0">
              <a:latin typeface="ＭＳ Ｐゴシック" panose="020B0600070205080204" pitchFamily="50" charset="-128"/>
              <a:ea typeface="ＭＳ Ｐゴシック" panose="020B0600070205080204" pitchFamily="50" charset="-128"/>
            </a:endParaRPr>
          </a:p>
          <a:p>
            <a:pPr marL="450850" lvl="1" indent="0">
              <a:buNone/>
            </a:pPr>
            <a:r>
              <a:rPr lang="ja-JP" altLang="en-US" sz="3600" dirty="0">
                <a:latin typeface="ＭＳ Ｐゴシック" panose="020B0600070205080204" pitchFamily="50" charset="-128"/>
                <a:ea typeface="ＭＳ Ｐゴシック" panose="020B0600070205080204" pitchFamily="50" charset="-128"/>
              </a:rPr>
              <a:t>②</a:t>
            </a:r>
            <a:r>
              <a:rPr lang="ja-JP" altLang="en-US" sz="3600" dirty="0" smtClean="0">
                <a:latin typeface="ＭＳ Ｐゴシック" panose="020B0600070205080204" pitchFamily="50" charset="-128"/>
                <a:ea typeface="ＭＳ Ｐゴシック" panose="020B0600070205080204" pitchFamily="50" charset="-128"/>
              </a:rPr>
              <a:t>書店</a:t>
            </a:r>
            <a:r>
              <a:rPr lang="ja-JP" altLang="en-US" sz="3600" dirty="0" smtClean="0">
                <a:latin typeface="ＭＳ Ｐゴシック" panose="020B0600070205080204" pitchFamily="50" charset="-128"/>
                <a:ea typeface="ＭＳ Ｐゴシック" panose="020B0600070205080204" pitchFamily="50" charset="-128"/>
              </a:rPr>
              <a:t>が売り上げを上げるには</a:t>
            </a:r>
            <a:endParaRPr lang="en-US" altLang="ja-JP" sz="3600" dirty="0" smtClean="0">
              <a:latin typeface="ＭＳ Ｐゴシック" panose="020B0600070205080204" pitchFamily="50" charset="-128"/>
              <a:ea typeface="ＭＳ Ｐゴシック" panose="020B0600070205080204" pitchFamily="50" charset="-128"/>
            </a:endParaRPr>
          </a:p>
          <a:p>
            <a:pPr marL="450850" lvl="1" indent="0">
              <a:buNone/>
            </a:pPr>
            <a:r>
              <a:rPr kumimoji="1" lang="en-US" altLang="ja-JP" sz="3600" dirty="0" smtClean="0">
                <a:latin typeface="ＭＳ Ｐゴシック" panose="020B0600070205080204" pitchFamily="50" charset="-128"/>
                <a:ea typeface="ＭＳ Ｐゴシック" panose="020B0600070205080204" pitchFamily="50" charset="-128"/>
              </a:rPr>
              <a:t>③</a:t>
            </a:r>
            <a:r>
              <a:rPr kumimoji="1" lang="ja-JP" altLang="en-US" sz="3600" dirty="0" smtClean="0">
                <a:latin typeface="ＭＳ Ｐゴシック" panose="020B0600070205080204" pitchFamily="50" charset="-128"/>
                <a:ea typeface="ＭＳ Ｐゴシック" panose="020B0600070205080204" pitchFamily="50" charset="-128"/>
              </a:rPr>
              <a:t>まち</a:t>
            </a:r>
            <a:r>
              <a:rPr kumimoji="1" lang="ja-JP" altLang="en-US" sz="3600" dirty="0" smtClean="0">
                <a:latin typeface="ＭＳ Ｐゴシック" panose="020B0600070205080204" pitchFamily="50" charset="-128"/>
                <a:ea typeface="ＭＳ Ｐゴシック" panose="020B0600070205080204" pitchFamily="50" charset="-128"/>
              </a:rPr>
              <a:t>の形態に合う書店とは</a:t>
            </a:r>
            <a:endParaRPr kumimoji="1" lang="en-US" altLang="ja-JP" sz="3600" dirty="0" smtClean="0">
              <a:latin typeface="ＭＳ Ｐゴシック" panose="020B0600070205080204" pitchFamily="50" charset="-128"/>
              <a:ea typeface="ＭＳ Ｐゴシック" panose="020B0600070205080204" pitchFamily="50" charset="-128"/>
            </a:endParaRPr>
          </a:p>
          <a:p>
            <a:pPr marL="0" indent="0" algn="ctr">
              <a:buNone/>
            </a:pPr>
            <a:endParaRPr kumimoji="1" lang="en-US" altLang="ja-JP" sz="4300" b="1"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26</a:t>
            </a:fld>
            <a:endParaRPr lang="en-US"/>
          </a:p>
        </p:txBody>
      </p:sp>
      <p:sp>
        <p:nvSpPr>
          <p:cNvPr id="5" name="正方形/長方形 4"/>
          <p:cNvSpPr/>
          <p:nvPr/>
        </p:nvSpPr>
        <p:spPr>
          <a:xfrm>
            <a:off x="1027833" y="1819464"/>
            <a:ext cx="7221849" cy="1569660"/>
          </a:xfrm>
          <a:prstGeom prst="rect">
            <a:avLst/>
          </a:prstGeom>
          <a:noFill/>
        </p:spPr>
        <p:txBody>
          <a:bodyPr wrap="none" lIns="91440" tIns="45720" rIns="91440" bIns="45720">
            <a:spAutoFit/>
          </a:bodyPr>
          <a:lstStyle/>
          <a:p>
            <a:pPr marL="0" indent="0" algn="ctr">
              <a:buNone/>
            </a:pPr>
            <a:r>
              <a:rPr kumimoji="1" lang="ja-JP" altLang="en-US" sz="48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ＭＳ Ｐゴシック" panose="020B0600070205080204" pitchFamily="50" charset="-128"/>
                <a:ea typeface="ＭＳ Ｐゴシック" panose="020B0600070205080204" pitchFamily="50" charset="-128"/>
              </a:rPr>
              <a:t>書店</a:t>
            </a:r>
            <a:r>
              <a:rPr lang="ja-JP" altLang="en-US" sz="4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ＭＳ Ｐゴシック" panose="020B0600070205080204" pitchFamily="50" charset="-128"/>
                <a:ea typeface="ＭＳ Ｐゴシック" panose="020B0600070205080204" pitchFamily="50" charset="-128"/>
              </a:rPr>
              <a:t>消滅</a:t>
            </a:r>
            <a:r>
              <a:rPr kumimoji="1" lang="ja-JP" altLang="en-US" sz="48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ＭＳ Ｐゴシック" panose="020B0600070205080204" pitchFamily="50" charset="-128"/>
                <a:ea typeface="ＭＳ Ｐゴシック" panose="020B0600070205080204" pitchFamily="50" charset="-128"/>
              </a:rPr>
              <a:t>危機</a:t>
            </a:r>
            <a:r>
              <a:rPr kumimoji="1" lang="ja-JP" altLang="en-US" sz="4800" b="1" dirty="0" smtClean="0">
                <a:ln w="9525">
                  <a:solidFill>
                    <a:schemeClr val="bg1"/>
                  </a:solidFill>
                  <a:prstDash val="solid"/>
                </a:ln>
                <a:effectLst>
                  <a:outerShdw blurRad="12700" dist="38100" dir="2700000" algn="tl" rotWithShape="0">
                    <a:schemeClr val="bg1">
                      <a:lumMod val="50000"/>
                    </a:schemeClr>
                  </a:outerShdw>
                </a:effectLst>
                <a:latin typeface="ＭＳ Ｐゴシック" panose="020B0600070205080204" pitchFamily="50" charset="-128"/>
                <a:ea typeface="ＭＳ Ｐゴシック" panose="020B0600070205080204" pitchFamily="50" charset="-128"/>
              </a:rPr>
              <a:t>を</a:t>
            </a:r>
            <a:r>
              <a:rPr kumimoji="1" lang="ja-JP" altLang="en-U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ＭＳ Ｐゴシック" panose="020B0600070205080204" pitchFamily="50" charset="-128"/>
                <a:ea typeface="ＭＳ Ｐゴシック" panose="020B0600070205080204" pitchFamily="50" charset="-128"/>
              </a:rPr>
              <a:t>救うために</a:t>
            </a:r>
            <a:endParaRPr kumimoji="1" lang="en-US" altLang="ja-JP"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ＭＳ Ｐゴシック" panose="020B0600070205080204" pitchFamily="50" charset="-128"/>
              <a:ea typeface="ＭＳ Ｐゴシック" panose="020B0600070205080204" pitchFamily="50" charset="-128"/>
            </a:endParaRPr>
          </a:p>
          <a:p>
            <a:pPr marL="0" indent="0" algn="ctr">
              <a:buNone/>
            </a:pPr>
            <a:r>
              <a:rPr kumimoji="1" lang="ja-JP" altLang="en-US" sz="48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ＭＳ Ｐゴシック" panose="020B0600070205080204" pitchFamily="50" charset="-128"/>
                <a:ea typeface="ＭＳ Ｐゴシック" panose="020B0600070205080204" pitchFamily="50" charset="-128"/>
              </a:rPr>
              <a:t>考えなくてはならないこと</a:t>
            </a:r>
            <a:endParaRPr lang="ja-JP" altLang="en-US" sz="4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ＭＳ Ｐゴシック" panose="020B0600070205080204" pitchFamily="50" charset="-128"/>
              <a:ea typeface="ＭＳ Ｐゴシック" panose="020B0600070205080204" pitchFamily="50" charset="-128"/>
            </a:endParaRPr>
          </a:p>
        </p:txBody>
      </p:sp>
      <p:graphicFrame>
        <p:nvGraphicFramePr>
          <p:cNvPr id="8" name="コンテンツ プレースホルダー 4"/>
          <p:cNvGraphicFramePr>
            <a:graphicFrameLocks/>
          </p:cNvGraphicFramePr>
          <p:nvPr>
            <p:extLst>
              <p:ext uri="{D42A27DB-BD31-4B8C-83A1-F6EECF244321}">
                <p14:modId xmlns:p14="http://schemas.microsoft.com/office/powerpoint/2010/main" val="599214425"/>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0937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9D2C864-9362-43C7-A136-D9C41D93A96D}" type="slidenum">
              <a:rPr lang="en-US" smtClean="0"/>
              <a:t>27</a:t>
            </a:fld>
            <a:endParaRPr lang="en-US" dirty="0"/>
          </a:p>
        </p:txBody>
      </p:sp>
      <p:pic>
        <p:nvPicPr>
          <p:cNvPr id="7" name="図 6" descr="DSC03378.JPG"/>
          <p:cNvPicPr>
            <a:picLocks noChangeAspect="1"/>
          </p:cNvPicPr>
          <p:nvPr/>
        </p:nvPicPr>
        <p:blipFill rotWithShape="1">
          <a:blip r:embed="rId3" cstate="email">
            <a:extLst>
              <a:ext uri="{28A0092B-C50C-407E-A947-70E740481C1C}">
                <a14:useLocalDpi xmlns:a14="http://schemas.microsoft.com/office/drawing/2010/main" val="0"/>
              </a:ext>
            </a:extLst>
          </a:blip>
          <a:srcRect r="11111"/>
          <a:stretch/>
        </p:blipFill>
        <p:spPr>
          <a:xfrm>
            <a:off x="-1" y="-1"/>
            <a:ext cx="9144001" cy="6858001"/>
          </a:xfrm>
          <a:prstGeom prst="rect">
            <a:avLst/>
          </a:prstGeom>
          <a:solidFill>
            <a:schemeClr val="bg1">
              <a:alpha val="60000"/>
            </a:schemeClr>
          </a:solidFill>
        </p:spPr>
      </p:pic>
      <p:sp>
        <p:nvSpPr>
          <p:cNvPr id="8" name="正方形/長方形 7"/>
          <p:cNvSpPr/>
          <p:nvPr/>
        </p:nvSpPr>
        <p:spPr>
          <a:xfrm>
            <a:off x="-2" y="-2"/>
            <a:ext cx="9144001" cy="6858001"/>
          </a:xfrm>
          <a:prstGeom prst="rect">
            <a:avLst/>
          </a:prstGeom>
          <a:solidFill>
            <a:srgbClr val="FFFFFF">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コンテンツ プレースホルダー 2"/>
          <p:cNvSpPr>
            <a:spLocks noGrp="1"/>
          </p:cNvSpPr>
          <p:nvPr>
            <p:ph idx="1"/>
          </p:nvPr>
        </p:nvSpPr>
        <p:spPr>
          <a:xfrm>
            <a:off x="733530" y="1564316"/>
            <a:ext cx="7305151" cy="4615420"/>
          </a:xfrm>
        </p:spPr>
        <p:txBody>
          <a:bodyPr>
            <a:noAutofit/>
          </a:bodyPr>
          <a:lstStyle/>
          <a:p>
            <a:pPr marL="0" indent="0">
              <a:buNone/>
            </a:pPr>
            <a:r>
              <a:rPr lang="ja-JP" altLang="en-US" sz="2800" dirty="0" smtClean="0">
                <a:latin typeface="ＭＳ Ｐゴシック" panose="020B0600070205080204" pitchFamily="50" charset="-128"/>
                <a:ea typeface="ＭＳ Ｐゴシック" panose="020B0600070205080204" pitchFamily="50" charset="-128"/>
              </a:rPr>
              <a:t>実施日：</a:t>
            </a:r>
            <a:r>
              <a:rPr lang="en-US" altLang="ja-JP" sz="2800" dirty="0" smtClean="0">
                <a:latin typeface="ＭＳ Ｐゴシック" panose="020B0600070205080204" pitchFamily="50" charset="-128"/>
                <a:ea typeface="ＭＳ Ｐゴシック" panose="020B0600070205080204" pitchFamily="50" charset="-128"/>
              </a:rPr>
              <a:t>2016</a:t>
            </a:r>
            <a:r>
              <a:rPr lang="ja-JP" altLang="en-US" sz="2800" dirty="0" smtClean="0">
                <a:latin typeface="ＭＳ Ｐゴシック" panose="020B0600070205080204" pitchFamily="50" charset="-128"/>
                <a:ea typeface="ＭＳ Ｐゴシック" panose="020B0600070205080204" pitchFamily="50" charset="-128"/>
              </a:rPr>
              <a:t>年</a:t>
            </a:r>
            <a:r>
              <a:rPr lang="en-US" altLang="ja-JP" sz="2800" dirty="0" smtClean="0">
                <a:latin typeface="ＭＳ Ｐゴシック" panose="020B0600070205080204" pitchFamily="50" charset="-128"/>
                <a:ea typeface="ＭＳ Ｐゴシック" panose="020B0600070205080204" pitchFamily="50" charset="-128"/>
              </a:rPr>
              <a:t>5</a:t>
            </a:r>
            <a:r>
              <a:rPr lang="ja-JP" altLang="en-US" sz="2800" dirty="0" smtClean="0">
                <a:latin typeface="ＭＳ Ｐゴシック" panose="020B0600070205080204" pitchFamily="50" charset="-128"/>
                <a:ea typeface="ＭＳ Ｐゴシック" panose="020B0600070205080204" pitchFamily="50" charset="-128"/>
              </a:rPr>
              <a:t>月</a:t>
            </a:r>
            <a:r>
              <a:rPr lang="en-US" altLang="ja-JP" sz="2800" dirty="0" smtClean="0">
                <a:latin typeface="ＭＳ Ｐゴシック" panose="020B0600070205080204" pitchFamily="50" charset="-128"/>
                <a:ea typeface="ＭＳ Ｐゴシック" panose="020B0600070205080204" pitchFamily="50" charset="-128"/>
              </a:rPr>
              <a:t>2</a:t>
            </a:r>
            <a:r>
              <a:rPr lang="ja-JP" altLang="en-US" sz="2800" dirty="0" smtClean="0">
                <a:latin typeface="ＭＳ Ｐゴシック" panose="020B0600070205080204" pitchFamily="50" charset="-128"/>
                <a:ea typeface="ＭＳ Ｐゴシック" panose="020B0600070205080204" pitchFamily="50" charset="-128"/>
              </a:rPr>
              <a:t>日（火）</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場所：都内の書店</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メンバー：全員</a:t>
            </a:r>
            <a:endParaRPr lang="en-US" altLang="ja-JP" sz="3600" dirty="0">
              <a:latin typeface="ＭＳ Ｐゴシック" panose="020B0600070205080204" pitchFamily="50" charset="-128"/>
              <a:ea typeface="ＭＳ Ｐゴシック" panose="020B0600070205080204" pitchFamily="50" charset="-128"/>
            </a:endParaRPr>
          </a:p>
          <a:p>
            <a:pPr marL="0" indent="0">
              <a:buNone/>
            </a:pPr>
            <a:r>
              <a:rPr lang="ja-JP" altLang="en-US" sz="2800" u="sng" dirty="0" smtClean="0">
                <a:latin typeface="ＭＳ Ｐゴシック" panose="020B0600070205080204" pitchFamily="50" charset="-128"/>
                <a:ea typeface="ＭＳ Ｐゴシック" panose="020B0600070205080204" pitchFamily="50" charset="-128"/>
              </a:rPr>
              <a:t>目的</a:t>
            </a:r>
            <a:endParaRPr lang="en-US" altLang="ja-JP" sz="2800" u="sng"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独自の戦略を持ち、</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そのまちに馴染みながら</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集客を集める書店を調査すること</a:t>
            </a:r>
            <a:endParaRPr lang="en-US" altLang="ja-JP" sz="2800" dirty="0" smtClean="0">
              <a:latin typeface="ＭＳ Ｐゴシック" panose="020B0600070205080204" pitchFamily="50" charset="-128"/>
              <a:ea typeface="ＭＳ Ｐゴシック" panose="020B0600070205080204" pitchFamily="50" charset="-128"/>
            </a:endParaRPr>
          </a:p>
        </p:txBody>
      </p:sp>
      <p:sp>
        <p:nvSpPr>
          <p:cNvPr id="2" name="タイトル 1"/>
          <p:cNvSpPr>
            <a:spLocks noGrp="1"/>
          </p:cNvSpPr>
          <p:nvPr>
            <p:ph type="title"/>
          </p:nvPr>
        </p:nvSpPr>
        <p:spPr>
          <a:xfrm>
            <a:off x="0" y="0"/>
            <a:ext cx="4909655" cy="868362"/>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現地</a:t>
            </a:r>
            <a:r>
              <a:rPr lang="ja-JP" altLang="en-US" dirty="0">
                <a:solidFill>
                  <a:schemeClr val="bg1"/>
                </a:solidFill>
                <a:latin typeface="メイリオ" panose="020B0604030504040204" pitchFamily="50" charset="-128"/>
                <a:ea typeface="メイリオ" panose="020B0604030504040204" pitchFamily="50" charset="-128"/>
              </a:rPr>
              <a:t>調査</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graphicFrame>
        <p:nvGraphicFramePr>
          <p:cNvPr id="6" name="コンテンツ プレースホルダー 4"/>
          <p:cNvGraphicFramePr>
            <a:graphicFrameLocks/>
          </p:cNvGraphicFramePr>
          <p:nvPr>
            <p:extLst>
              <p:ext uri="{D42A27DB-BD31-4B8C-83A1-F6EECF244321}">
                <p14:modId xmlns:p14="http://schemas.microsoft.com/office/powerpoint/2010/main" val="2103270091"/>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正方形/長方形 8"/>
          <p:cNvSpPr/>
          <p:nvPr/>
        </p:nvSpPr>
        <p:spPr>
          <a:xfrm>
            <a:off x="6194612" y="6211669"/>
            <a:ext cx="2949388" cy="646331"/>
          </a:xfrm>
          <a:prstGeom prst="rect">
            <a:avLst/>
          </a:prstGeom>
        </p:spPr>
        <p:txBody>
          <a:bodyPr wrap="square">
            <a:spAutoFit/>
          </a:bodyPr>
          <a:lstStyle/>
          <a:p>
            <a:r>
              <a:rPr lang="ja-JP" altLang="en-US" b="1" dirty="0">
                <a:latin typeface="ＭＳ Ｐゴシック" panose="020B0600070205080204" pitchFamily="50" charset="-128"/>
                <a:ea typeface="ＭＳ Ｐゴシック" panose="020B0600070205080204" pitchFamily="50" charset="-128"/>
              </a:rPr>
              <a:t>写真：</a:t>
            </a:r>
            <a:endParaRPr lang="en-US" altLang="ja-JP" b="1" dirty="0">
              <a:latin typeface="ＭＳ Ｐゴシック" panose="020B0600070205080204" pitchFamily="50" charset="-128"/>
              <a:ea typeface="ＭＳ Ｐゴシック" panose="020B0600070205080204" pitchFamily="50" charset="-128"/>
            </a:endParaRPr>
          </a:p>
          <a:p>
            <a:r>
              <a:rPr lang="en-US" altLang="ja-JP" b="1" dirty="0">
                <a:latin typeface="ＭＳ Ｐゴシック" panose="020B0600070205080204" pitchFamily="50" charset="-128"/>
                <a:ea typeface="ＭＳ Ｐゴシック" panose="020B0600070205080204" pitchFamily="50" charset="-128"/>
              </a:rPr>
              <a:t>2016</a:t>
            </a:r>
            <a:r>
              <a:rPr lang="ja-JP" altLang="en-US" b="1" dirty="0">
                <a:latin typeface="ＭＳ Ｐゴシック" panose="020B0600070205080204" pitchFamily="50" charset="-128"/>
                <a:ea typeface="ＭＳ Ｐゴシック" panose="020B0600070205080204" pitchFamily="50" charset="-128"/>
              </a:rPr>
              <a:t>年</a:t>
            </a:r>
            <a:r>
              <a:rPr lang="en-US" altLang="ja-JP" b="1" dirty="0">
                <a:latin typeface="ＭＳ Ｐゴシック" panose="020B0600070205080204" pitchFamily="50" charset="-128"/>
                <a:ea typeface="ＭＳ Ｐゴシック" panose="020B0600070205080204" pitchFamily="50" charset="-128"/>
              </a:rPr>
              <a:t>5</a:t>
            </a:r>
            <a:r>
              <a:rPr lang="ja-JP" altLang="en-US" b="1" dirty="0">
                <a:latin typeface="ＭＳ Ｐゴシック" panose="020B0600070205080204" pitchFamily="50" charset="-128"/>
                <a:ea typeface="ＭＳ Ｐゴシック" panose="020B0600070205080204" pitchFamily="50" charset="-128"/>
              </a:rPr>
              <a:t>月</a:t>
            </a:r>
            <a:r>
              <a:rPr lang="en-US" altLang="ja-JP" b="1" dirty="0">
                <a:latin typeface="ＭＳ Ｐゴシック" panose="020B0600070205080204" pitchFamily="50" charset="-128"/>
                <a:ea typeface="ＭＳ Ｐゴシック" panose="020B0600070205080204" pitchFamily="50" charset="-128"/>
              </a:rPr>
              <a:t>2</a:t>
            </a:r>
            <a:r>
              <a:rPr lang="ja-JP" altLang="en-US" b="1" dirty="0">
                <a:latin typeface="ＭＳ Ｐゴシック" panose="020B0600070205080204" pitchFamily="50" charset="-128"/>
                <a:ea typeface="ＭＳ Ｐゴシック" panose="020B0600070205080204" pitchFamily="50" charset="-128"/>
              </a:rPr>
              <a:t>日　班員撮影</a:t>
            </a:r>
            <a:endParaRPr lang="en-US" altLang="ja-JP"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706161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sp>
        <p:nvSpPr>
          <p:cNvPr id="3" name="コンテンツ プレースホルダー 2"/>
          <p:cNvSpPr>
            <a:spLocks noGrp="1"/>
          </p:cNvSpPr>
          <p:nvPr>
            <p:ph idx="1"/>
          </p:nvPr>
        </p:nvSpPr>
        <p:spPr/>
        <p:txBody>
          <a:bodyPr/>
          <a:lstStyle/>
          <a:p>
            <a:endParaRPr lang="en-US"/>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28</a:t>
            </a:fld>
            <a:endParaRPr lang="en-US"/>
          </a:p>
        </p:txBody>
      </p:sp>
      <p:pic>
        <p:nvPicPr>
          <p:cNvPr id="5" name="図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2" name="グループ化 11"/>
          <p:cNvGrpSpPr/>
          <p:nvPr/>
        </p:nvGrpSpPr>
        <p:grpSpPr>
          <a:xfrm>
            <a:off x="0" y="5519063"/>
            <a:ext cx="9162256" cy="1360831"/>
            <a:chOff x="0" y="5519063"/>
            <a:chExt cx="9162256" cy="1360831"/>
          </a:xfrm>
        </p:grpSpPr>
        <p:sp>
          <p:nvSpPr>
            <p:cNvPr id="10" name="正方形/長方形 9"/>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b="1" dirty="0" smtClean="0">
                  <a:latin typeface="ＭＳ Ｐゴシック" panose="020B0600070205080204" pitchFamily="50" charset="-128"/>
                  <a:ea typeface="ＭＳ Ｐゴシック" panose="020B0600070205080204" pitchFamily="50" charset="-128"/>
                </a:rPr>
                <a:t>写真：</a:t>
              </a:r>
              <a:endParaRPr lang="en-US" altLang="ja-JP" b="1" dirty="0" smtClean="0">
                <a:latin typeface="ＭＳ Ｐゴシック" panose="020B0600070205080204" pitchFamily="50" charset="-128"/>
                <a:ea typeface="ＭＳ Ｐゴシック" panose="020B0600070205080204" pitchFamily="50" charset="-128"/>
              </a:endParaRPr>
            </a:p>
            <a:p>
              <a:r>
                <a:rPr lang="en-US" altLang="ja-JP" b="1" dirty="0" smtClean="0">
                  <a:latin typeface="ＭＳ Ｐゴシック" panose="020B0600070205080204" pitchFamily="50" charset="-128"/>
                  <a:ea typeface="ＭＳ Ｐゴシック" panose="020B0600070205080204" pitchFamily="50" charset="-128"/>
                </a:rPr>
                <a:t>2016</a:t>
              </a:r>
              <a:r>
                <a:rPr lang="ja-JP" altLang="en-US" b="1" dirty="0" smtClean="0">
                  <a:latin typeface="ＭＳ Ｐゴシック" panose="020B0600070205080204" pitchFamily="50" charset="-128"/>
                  <a:ea typeface="ＭＳ Ｐゴシック" panose="020B0600070205080204" pitchFamily="50" charset="-128"/>
                </a:rPr>
                <a:t>年</a:t>
              </a:r>
              <a:r>
                <a:rPr lang="en-US" altLang="ja-JP" b="1" dirty="0" smtClean="0">
                  <a:latin typeface="ＭＳ Ｐゴシック" panose="020B0600070205080204" pitchFamily="50" charset="-128"/>
                  <a:ea typeface="ＭＳ Ｐゴシック" panose="020B0600070205080204" pitchFamily="50" charset="-128"/>
                </a:rPr>
                <a:t>5</a:t>
              </a:r>
              <a:r>
                <a:rPr lang="ja-JP" altLang="en-US" b="1" dirty="0" smtClean="0">
                  <a:latin typeface="ＭＳ Ｐゴシック" panose="020B0600070205080204" pitchFamily="50" charset="-128"/>
                  <a:ea typeface="ＭＳ Ｐゴシック" panose="020B0600070205080204" pitchFamily="50" charset="-128"/>
                </a:rPr>
                <a:t>月</a:t>
              </a:r>
              <a:r>
                <a:rPr lang="en-US" altLang="ja-JP" b="1" dirty="0" smtClean="0">
                  <a:latin typeface="ＭＳ Ｐゴシック" panose="020B0600070205080204" pitchFamily="50" charset="-128"/>
                  <a:ea typeface="ＭＳ Ｐゴシック" panose="020B0600070205080204" pitchFamily="50" charset="-128"/>
                </a:rPr>
                <a:t>2</a:t>
              </a:r>
              <a:r>
                <a:rPr lang="ja-JP" altLang="en-US" b="1" dirty="0" smtClean="0">
                  <a:latin typeface="ＭＳ Ｐゴシック" panose="020B0600070205080204" pitchFamily="50" charset="-128"/>
                  <a:ea typeface="ＭＳ Ｐゴシック" panose="020B0600070205080204" pitchFamily="50" charset="-128"/>
                </a:rPr>
                <a:t>日　班員撮影</a:t>
              </a:r>
              <a:endParaRPr lang="en-US" b="1" dirty="0">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latin typeface="ＭＳ Ｐゴシック" panose="020B0600070205080204" pitchFamily="50" charset="-128"/>
                  <a:ea typeface="ＭＳ Ｐゴシック" panose="020B0600070205080204" pitchFamily="50" charset="-128"/>
                </a:rPr>
                <a:t>代官山</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蔦屋</a:t>
              </a:r>
              <a:r>
                <a:rPr lang="ja-JP" altLang="en-US" sz="3200" dirty="0">
                  <a:latin typeface="ＭＳ Ｐゴシック" panose="020B0600070205080204" pitchFamily="50" charset="-128"/>
                  <a:ea typeface="ＭＳ Ｐゴシック" panose="020B0600070205080204" pitchFamily="50" charset="-128"/>
                </a:rPr>
                <a:t>書店</a:t>
              </a:r>
              <a:endParaRPr lang="en-US" sz="3200"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05999900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email">
            <a:extLst>
              <a:ext uri="{28A0092B-C50C-407E-A947-70E740481C1C}">
                <a14:useLocalDpi xmlns:a14="http://schemas.microsoft.com/office/drawing/2010/main" val="0"/>
              </a:ext>
            </a:extLst>
          </a:blip>
          <a:srcRect l="12506" r="12625"/>
          <a:stretch/>
        </p:blipFill>
        <p:spPr>
          <a:xfrm>
            <a:off x="16042" y="0"/>
            <a:ext cx="9127958" cy="6858000"/>
          </a:xfrm>
          <a:prstGeom prst="rect">
            <a:avLst/>
          </a:prstGeo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29</a:t>
            </a:fld>
            <a:endParaRPr lang="en-US"/>
          </a:p>
        </p:txBody>
      </p:sp>
      <p:sp>
        <p:nvSpPr>
          <p:cNvPr id="8" name="タイトル 7"/>
          <p:cNvSpPr>
            <a:spLocks noGrp="1"/>
          </p:cNvSpPr>
          <p:nvPr>
            <p:ph type="title"/>
          </p:nvPr>
        </p:nvSpPr>
        <p:spPr/>
        <p:txBody>
          <a:bodyPr/>
          <a:lstStyle/>
          <a:p>
            <a:r>
              <a:rPr lang="ja-JP" altLang="en-US" dirty="0" smtClean="0"/>
              <a:t>　</a:t>
            </a:r>
            <a:endParaRPr lang="en-US" dirty="0"/>
          </a:p>
        </p:txBody>
      </p:sp>
      <p:grpSp>
        <p:nvGrpSpPr>
          <p:cNvPr id="9" name="グループ化 8"/>
          <p:cNvGrpSpPr/>
          <p:nvPr/>
        </p:nvGrpSpPr>
        <p:grpSpPr>
          <a:xfrm>
            <a:off x="0" y="5519063"/>
            <a:ext cx="9162256" cy="1360831"/>
            <a:chOff x="0" y="5519063"/>
            <a:chExt cx="9162256" cy="1360831"/>
          </a:xfrm>
        </p:grpSpPr>
        <p:sp>
          <p:nvSpPr>
            <p:cNvPr id="10" name="正方形/長方形 9"/>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b="1" dirty="0" smtClean="0">
                  <a:latin typeface="ＭＳ Ｐゴシック" panose="020B0600070205080204" pitchFamily="50" charset="-128"/>
                  <a:ea typeface="ＭＳ Ｐゴシック" panose="020B0600070205080204" pitchFamily="50" charset="-128"/>
                </a:rPr>
                <a:t>写真：</a:t>
              </a:r>
              <a:endParaRPr lang="en-US" altLang="ja-JP" b="1" dirty="0" smtClean="0">
                <a:latin typeface="ＭＳ Ｐゴシック" panose="020B0600070205080204" pitchFamily="50" charset="-128"/>
                <a:ea typeface="ＭＳ Ｐゴシック" panose="020B0600070205080204" pitchFamily="50" charset="-128"/>
              </a:endParaRPr>
            </a:p>
            <a:p>
              <a:r>
                <a:rPr lang="en-US" altLang="ja-JP" b="1" dirty="0" smtClean="0">
                  <a:latin typeface="ＭＳ Ｐゴシック" panose="020B0600070205080204" pitchFamily="50" charset="-128"/>
                  <a:ea typeface="ＭＳ Ｐゴシック" panose="020B0600070205080204" pitchFamily="50" charset="-128"/>
                </a:rPr>
                <a:t>2016</a:t>
              </a:r>
              <a:r>
                <a:rPr lang="ja-JP" altLang="en-US" b="1" dirty="0" smtClean="0">
                  <a:latin typeface="ＭＳ Ｐゴシック" panose="020B0600070205080204" pitchFamily="50" charset="-128"/>
                  <a:ea typeface="ＭＳ Ｐゴシック" panose="020B0600070205080204" pitchFamily="50" charset="-128"/>
                </a:rPr>
                <a:t>年</a:t>
              </a:r>
              <a:r>
                <a:rPr lang="en-US" altLang="ja-JP" b="1" dirty="0" smtClean="0">
                  <a:latin typeface="ＭＳ Ｐゴシック" panose="020B0600070205080204" pitchFamily="50" charset="-128"/>
                  <a:ea typeface="ＭＳ Ｐゴシック" panose="020B0600070205080204" pitchFamily="50" charset="-128"/>
                </a:rPr>
                <a:t>5</a:t>
              </a:r>
              <a:r>
                <a:rPr lang="ja-JP" altLang="en-US" b="1" dirty="0" smtClean="0">
                  <a:latin typeface="ＭＳ Ｐゴシック" panose="020B0600070205080204" pitchFamily="50" charset="-128"/>
                  <a:ea typeface="ＭＳ Ｐゴシック" panose="020B0600070205080204" pitchFamily="50" charset="-128"/>
                </a:rPr>
                <a:t>月</a:t>
              </a:r>
              <a:r>
                <a:rPr lang="en-US" altLang="ja-JP" b="1" dirty="0" smtClean="0">
                  <a:latin typeface="ＭＳ Ｐゴシック" panose="020B0600070205080204" pitchFamily="50" charset="-128"/>
                  <a:ea typeface="ＭＳ Ｐゴシック" panose="020B0600070205080204" pitchFamily="50" charset="-128"/>
                </a:rPr>
                <a:t>2</a:t>
              </a:r>
              <a:r>
                <a:rPr lang="ja-JP" altLang="en-US" b="1" dirty="0" smtClean="0">
                  <a:latin typeface="ＭＳ Ｐゴシック" panose="020B0600070205080204" pitchFamily="50" charset="-128"/>
                  <a:ea typeface="ＭＳ Ｐゴシック" panose="020B0600070205080204" pitchFamily="50" charset="-128"/>
                </a:rPr>
                <a:t>日　班員撮影</a:t>
              </a:r>
              <a:endParaRPr lang="en-US" b="1" dirty="0">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smtClean="0">
                  <a:latin typeface="ＭＳ Ｐゴシック" panose="020B0600070205080204" pitchFamily="50" charset="-128"/>
                  <a:ea typeface="ＭＳ Ｐゴシック" panose="020B0600070205080204" pitchFamily="50" charset="-128"/>
                </a:rPr>
                <a:t>代官山</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蔦屋</a:t>
              </a:r>
              <a:r>
                <a:rPr lang="ja-JP" altLang="en-US" sz="3200" dirty="0">
                  <a:latin typeface="ＭＳ Ｐゴシック" panose="020B0600070205080204" pitchFamily="50" charset="-128"/>
                  <a:ea typeface="ＭＳ Ｐゴシック" panose="020B0600070205080204" pitchFamily="50" charset="-128"/>
                </a:rPr>
                <a:t>書店</a:t>
              </a:r>
              <a:endParaRPr lang="en-US" sz="3200" dirty="0">
                <a:latin typeface="ＭＳ Ｐゴシック" panose="020B0600070205080204" pitchFamily="50" charset="-128"/>
                <a:ea typeface="ＭＳ Ｐゴシック" panose="020B0600070205080204" pitchFamily="50" charset="-128"/>
              </a:endParaRPr>
            </a:p>
          </p:txBody>
        </p:sp>
      </p:grpSp>
      <p:graphicFrame>
        <p:nvGraphicFramePr>
          <p:cNvPr id="12" name="コンテンツ プレースホルダー 4"/>
          <p:cNvGraphicFramePr>
            <a:graphicFrameLocks/>
          </p:cNvGraphicFramePr>
          <p:nvPr>
            <p:extLst>
              <p:ext uri="{D42A27DB-BD31-4B8C-83A1-F6EECF244321}">
                <p14:modId xmlns:p14="http://schemas.microsoft.com/office/powerpoint/2010/main" val="1530858695"/>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コンテンツ プレースホルダー 2"/>
          <p:cNvSpPr txBox="1">
            <a:spLocks/>
          </p:cNvSpPr>
          <p:nvPr/>
        </p:nvSpPr>
        <p:spPr>
          <a:xfrm>
            <a:off x="19050" y="2234145"/>
            <a:ext cx="9144000" cy="2487034"/>
          </a:xfrm>
          <a:prstGeom prst="rect">
            <a:avLst/>
          </a:prstGeom>
          <a:solidFill>
            <a:schemeClr val="tx1">
              <a:alpha val="65000"/>
            </a:schemeClr>
          </a:solidFill>
        </p:spPr>
        <p:txBody>
          <a:bodyPr vert="horz" lIns="91440" tIns="45720" rIns="91440" bIns="45720" rtlCol="0">
            <a:normAutofit fontScale="92500" lnSpcReduction="20000"/>
          </a:bodyPr>
          <a:lstStyle>
            <a:lvl1pPr marL="463550" indent="-463550" algn="l" defTabSz="914400" rtl="0" eaLnBrk="1" latinLnBrk="0" hangingPunct="1">
              <a:spcBef>
                <a:spcPts val="2000"/>
              </a:spcBef>
              <a:buSzPct val="90000"/>
              <a:buFontTx/>
              <a:buBlip>
                <a:blip r:embed="rId8"/>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9"/>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10"/>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10"/>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10"/>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8"/>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10"/>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8"/>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9"/>
              </a:buBlip>
              <a:defRPr kumimoji="1" lang="en-US" sz="1800" kern="1200" dirty="0">
                <a:solidFill>
                  <a:schemeClr val="tx1"/>
                </a:solidFill>
                <a:latin typeface="+mn-lt"/>
                <a:ea typeface="+mn-ea"/>
                <a:cs typeface="+mn-cs"/>
              </a:defRPr>
            </a:lvl9pPr>
          </a:lstStyle>
          <a:p>
            <a:pPr marL="0" indent="0" algn="ctr">
              <a:buNone/>
            </a:pPr>
            <a:r>
              <a:rPr lang="en-US" altLang="ja-JP" sz="3200" dirty="0" smtClean="0">
                <a:solidFill>
                  <a:srgbClr val="FFFF00"/>
                </a:solidFill>
                <a:latin typeface="ＭＳ Ｐゴシック" panose="020B0600070205080204" pitchFamily="50" charset="-128"/>
                <a:ea typeface="ＭＳ Ｐゴシック" panose="020B0600070205080204" pitchFamily="50" charset="-128"/>
              </a:rPr>
              <a:t>50</a:t>
            </a:r>
            <a:r>
              <a:rPr lang="ja-JP" altLang="en-US" sz="3200" dirty="0">
                <a:solidFill>
                  <a:srgbClr val="FFFF00"/>
                </a:solidFill>
                <a:latin typeface="ＭＳ Ｐゴシック" panose="020B0600070205080204" pitchFamily="50" charset="-128"/>
                <a:ea typeface="ＭＳ Ｐゴシック" panose="020B0600070205080204" pitchFamily="50" charset="-128"/>
              </a:rPr>
              <a:t>代以上の人々が主なターゲット</a:t>
            </a:r>
          </a:p>
          <a:p>
            <a:pPr marL="0" indent="0" algn="ctr">
              <a:buNone/>
            </a:pP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特定のジャンルは品揃えが多い</a:t>
            </a:r>
          </a:p>
          <a:p>
            <a:pPr marL="0" indent="0" algn="ctr">
              <a:buNone/>
            </a:pP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カフェや骨董市などと戦略的に複合、憩いの空間へ</a:t>
            </a:r>
            <a:endParaRPr lang="en-US" altLang="ja-JP" sz="3200" dirty="0" smtClean="0">
              <a:solidFill>
                <a:srgbClr val="FFFF00"/>
              </a:solidFill>
              <a:latin typeface="ＭＳ Ｐゴシック" panose="020B0600070205080204" pitchFamily="50" charset="-128"/>
              <a:ea typeface="ＭＳ Ｐゴシック" panose="020B0600070205080204" pitchFamily="50" charset="-128"/>
            </a:endParaRPr>
          </a:p>
          <a:p>
            <a:pPr marL="0" indent="0" algn="ctr">
              <a:buNone/>
            </a:pP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雑貨も併せて販売→収入源</a:t>
            </a:r>
            <a:endParaRPr lang="en-US" altLang="ja-JP" sz="3200" dirty="0" smtClean="0">
              <a:solidFill>
                <a:srgbClr val="FFFF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81724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down)">
                                      <p:cBhvr>
                                        <p:cTn id="11" dur="500"/>
                                        <p:tgtEl>
                                          <p:spTgt spid="1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wipe(down)">
                                      <p:cBhvr>
                                        <p:cTn id="15" dur="500"/>
                                        <p:tgtEl>
                                          <p:spTgt spid="13">
                                            <p:txEl>
                                              <p:pRg st="1" end="1"/>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wipe(down)">
                                      <p:cBhvr>
                                        <p:cTn id="19" dur="500"/>
                                        <p:tgtEl>
                                          <p:spTgt spid="13">
                                            <p:txEl>
                                              <p:pRg st="2" end="2"/>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Effect transition="in" filter="wipe(down)">
                                      <p:cBhvr>
                                        <p:cTn id="23"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友朋堂写真(差し替えてー！).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正方形/長方形 4"/>
          <p:cNvSpPr/>
          <p:nvPr/>
        </p:nvSpPr>
        <p:spPr>
          <a:xfrm>
            <a:off x="-890341" y="982053"/>
            <a:ext cx="10998332" cy="44691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0" dirty="0" smtClean="0">
                <a:ln w="3175" cmpd="sng">
                  <a:solidFill>
                    <a:srgbClr val="FFFF00"/>
                  </a:solidFill>
                </a:ln>
                <a:solidFill>
                  <a:srgbClr val="FF0000"/>
                </a:solidFill>
                <a:latin typeface="メイリオ" panose="020B0604030504040204" pitchFamily="50" charset="-128"/>
                <a:ea typeface="メイリオ" panose="020B0604030504040204" pitchFamily="50" charset="-128"/>
              </a:rPr>
              <a:t>つくば市友朋堂書店</a:t>
            </a:r>
            <a:endParaRPr kumimoji="1" lang="ja-JP" altLang="en-US" sz="6000" dirty="0">
              <a:ln w="3175" cmpd="sng">
                <a:solidFill>
                  <a:srgbClr val="FFFF00"/>
                </a:solidFill>
              </a:ln>
              <a:solidFill>
                <a:srgbClr val="FF0000"/>
              </a:solidFill>
              <a:latin typeface="メイリオ" panose="020B0604030504040204" pitchFamily="50" charset="-128"/>
              <a:ea typeface="メイリオ" panose="020B0604030504040204" pitchFamily="50" charset="-128"/>
            </a:endParaRPr>
          </a:p>
        </p:txBody>
      </p:sp>
      <p:sp>
        <p:nvSpPr>
          <p:cNvPr id="6" name="スライド番号プレースホルダー 5"/>
          <p:cNvSpPr>
            <a:spLocks noGrp="1"/>
          </p:cNvSpPr>
          <p:nvPr>
            <p:ph type="sldNum" sz="quarter" idx="12"/>
          </p:nvPr>
        </p:nvSpPr>
        <p:spPr/>
        <p:txBody>
          <a:bodyPr/>
          <a:lstStyle/>
          <a:p>
            <a:fld id="{B9D2C864-9362-43C7-A136-D9C41D93A96D}" type="slidenum">
              <a:rPr lang="en-US" smtClean="0"/>
              <a:t>3</a:t>
            </a:fld>
            <a:endParaRPr lang="en-US"/>
          </a:p>
        </p:txBody>
      </p:sp>
      <p:sp>
        <p:nvSpPr>
          <p:cNvPr id="2" name="正方形/長方形 1"/>
          <p:cNvSpPr/>
          <p:nvPr/>
        </p:nvSpPr>
        <p:spPr>
          <a:xfrm>
            <a:off x="5845288" y="6502412"/>
            <a:ext cx="3352200" cy="369332"/>
          </a:xfrm>
          <a:prstGeom prst="rect">
            <a:avLst/>
          </a:prstGeom>
        </p:spPr>
        <p:txBody>
          <a:bodyPr wrap="none">
            <a:spAutoFit/>
          </a:bodyPr>
          <a:lstStyle/>
          <a:p>
            <a:r>
              <a:rPr lang="ja-JP" altLang="en-US" b="1" dirty="0">
                <a:latin typeface="ＭＳ Ｐゴシック" panose="020B0600070205080204" pitchFamily="50" charset="-128"/>
                <a:ea typeface="ＭＳ Ｐゴシック" panose="020B0600070205080204" pitchFamily="50" charset="-128"/>
              </a:rPr>
              <a:t>写真：</a:t>
            </a:r>
            <a:r>
              <a:rPr lang="en-US" altLang="ja-JP" b="1" dirty="0">
                <a:latin typeface="ＭＳ Ｐゴシック" panose="020B0600070205080204" pitchFamily="50" charset="-128"/>
                <a:ea typeface="ＭＳ Ｐゴシック" panose="020B0600070205080204" pitchFamily="50" charset="-128"/>
              </a:rPr>
              <a:t>2016</a:t>
            </a:r>
            <a:r>
              <a:rPr lang="ja-JP" altLang="en-US" b="1" dirty="0">
                <a:latin typeface="ＭＳ Ｐゴシック" panose="020B0600070205080204" pitchFamily="50" charset="-128"/>
                <a:ea typeface="ＭＳ Ｐゴシック" panose="020B0600070205080204" pitchFamily="50" charset="-128"/>
              </a:rPr>
              <a:t>年</a:t>
            </a:r>
            <a:r>
              <a:rPr lang="en-US" altLang="ja-JP" b="1" dirty="0">
                <a:latin typeface="ＭＳ Ｐゴシック" panose="020B0600070205080204" pitchFamily="50" charset="-128"/>
                <a:ea typeface="ＭＳ Ｐゴシック" panose="020B0600070205080204" pitchFamily="50" charset="-128"/>
              </a:rPr>
              <a:t>5</a:t>
            </a:r>
            <a:r>
              <a:rPr lang="ja-JP" altLang="en-US" b="1" dirty="0">
                <a:latin typeface="ＭＳ Ｐゴシック" panose="020B0600070205080204" pitchFamily="50" charset="-128"/>
                <a:ea typeface="ＭＳ Ｐゴシック" panose="020B0600070205080204" pitchFamily="50" charset="-128"/>
              </a:rPr>
              <a:t>月</a:t>
            </a:r>
            <a:r>
              <a:rPr lang="ja-JP" altLang="ja-JP" b="1" dirty="0">
                <a:latin typeface="ＭＳ Ｐゴシック" panose="020B0600070205080204" pitchFamily="50" charset="-128"/>
                <a:ea typeface="ＭＳ Ｐゴシック" panose="020B0600070205080204" pitchFamily="50" charset="-128"/>
              </a:rPr>
              <a:t>1</a:t>
            </a:r>
            <a:r>
              <a:rPr lang="en-US" altLang="ja-JP" b="1" dirty="0">
                <a:latin typeface="ＭＳ Ｐゴシック" panose="020B0600070205080204" pitchFamily="50" charset="-128"/>
                <a:ea typeface="ＭＳ Ｐゴシック" panose="020B0600070205080204" pitchFamily="50" charset="-128"/>
              </a:rPr>
              <a:t>2</a:t>
            </a:r>
            <a:r>
              <a:rPr lang="ja-JP" altLang="en-US" b="1" dirty="0">
                <a:latin typeface="ＭＳ Ｐゴシック" panose="020B0600070205080204" pitchFamily="50" charset="-128"/>
                <a:ea typeface="ＭＳ Ｐゴシック" panose="020B0600070205080204" pitchFamily="50" charset="-128"/>
              </a:rPr>
              <a:t>日　班員撮影</a:t>
            </a:r>
            <a:endParaRPr lang="en-US" altLang="ja-JP"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077881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1"/>
            <a:ext cx="9144000" cy="6858001"/>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30</a:t>
            </a:fld>
            <a:endParaRPr lang="en-US"/>
          </a:p>
        </p:txBody>
      </p:sp>
      <p:grpSp>
        <p:nvGrpSpPr>
          <p:cNvPr id="9" name="グループ化 8"/>
          <p:cNvGrpSpPr/>
          <p:nvPr/>
        </p:nvGrpSpPr>
        <p:grpSpPr>
          <a:xfrm>
            <a:off x="0" y="5519063"/>
            <a:ext cx="9162256" cy="1360831"/>
            <a:chOff x="0" y="5519063"/>
            <a:chExt cx="9162256" cy="1360831"/>
          </a:xfrm>
        </p:grpSpPr>
        <p:sp>
          <p:nvSpPr>
            <p:cNvPr id="7" name="正方形/長方形 6"/>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b="1" dirty="0" smtClean="0">
                  <a:latin typeface="ＭＳ Ｐゴシック" panose="020B0600070205080204" pitchFamily="50" charset="-128"/>
                  <a:ea typeface="ＭＳ Ｐゴシック" panose="020B0600070205080204" pitchFamily="50" charset="-128"/>
                </a:rPr>
                <a:t>写真：</a:t>
              </a:r>
              <a:endParaRPr lang="en-US" altLang="ja-JP" b="1" dirty="0" smtClean="0">
                <a:latin typeface="ＭＳ Ｐゴシック" panose="020B0600070205080204" pitchFamily="50" charset="-128"/>
                <a:ea typeface="ＭＳ Ｐゴシック" panose="020B0600070205080204" pitchFamily="50" charset="-128"/>
              </a:endParaRPr>
            </a:p>
            <a:p>
              <a:r>
                <a:rPr lang="en-US" altLang="ja-JP" b="1" dirty="0" smtClean="0">
                  <a:latin typeface="ＭＳ Ｐゴシック" panose="020B0600070205080204" pitchFamily="50" charset="-128"/>
                  <a:ea typeface="ＭＳ Ｐゴシック" panose="020B0600070205080204" pitchFamily="50" charset="-128"/>
                </a:rPr>
                <a:t>2016</a:t>
              </a:r>
              <a:r>
                <a:rPr lang="ja-JP" altLang="en-US" b="1" dirty="0" smtClean="0">
                  <a:latin typeface="ＭＳ Ｐゴシック" panose="020B0600070205080204" pitchFamily="50" charset="-128"/>
                  <a:ea typeface="ＭＳ Ｐゴシック" panose="020B0600070205080204" pitchFamily="50" charset="-128"/>
                </a:rPr>
                <a:t>年</a:t>
              </a:r>
              <a:r>
                <a:rPr lang="en-US" altLang="ja-JP" b="1" dirty="0" smtClean="0">
                  <a:latin typeface="ＭＳ Ｐゴシック" panose="020B0600070205080204" pitchFamily="50" charset="-128"/>
                  <a:ea typeface="ＭＳ Ｐゴシック" panose="020B0600070205080204" pitchFamily="50" charset="-128"/>
                </a:rPr>
                <a:t>5</a:t>
              </a:r>
              <a:r>
                <a:rPr lang="ja-JP" altLang="en-US" b="1" dirty="0" smtClean="0">
                  <a:latin typeface="ＭＳ Ｐゴシック" panose="020B0600070205080204" pitchFamily="50" charset="-128"/>
                  <a:ea typeface="ＭＳ Ｐゴシック" panose="020B0600070205080204" pitchFamily="50" charset="-128"/>
                </a:rPr>
                <a:t>月</a:t>
              </a:r>
              <a:r>
                <a:rPr lang="en-US" altLang="ja-JP" b="1" dirty="0" smtClean="0">
                  <a:latin typeface="ＭＳ Ｐゴシック" panose="020B0600070205080204" pitchFamily="50" charset="-128"/>
                  <a:ea typeface="ＭＳ Ｐゴシック" panose="020B0600070205080204" pitchFamily="50" charset="-128"/>
                </a:rPr>
                <a:t>2</a:t>
              </a:r>
              <a:r>
                <a:rPr lang="ja-JP" altLang="en-US" b="1" dirty="0" smtClean="0">
                  <a:latin typeface="ＭＳ Ｐゴシック" panose="020B0600070205080204" pitchFamily="50" charset="-128"/>
                  <a:ea typeface="ＭＳ Ｐゴシック" panose="020B0600070205080204" pitchFamily="50" charset="-128"/>
                </a:rPr>
                <a:t>日　班員撮影</a:t>
              </a:r>
              <a:endParaRPr lang="en-US" b="1" dirty="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下北沢</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本屋</a:t>
              </a:r>
              <a:r>
                <a:rPr lang="en-US" altLang="ja-JP" sz="3200" dirty="0" smtClean="0">
                  <a:latin typeface="ＭＳ Ｐゴシック" panose="020B0600070205080204" pitchFamily="50" charset="-128"/>
                  <a:ea typeface="ＭＳ Ｐゴシック" panose="020B0600070205080204" pitchFamily="50" charset="-128"/>
                </a:rPr>
                <a:t>B&amp;B</a:t>
              </a:r>
              <a:endParaRPr lang="en-US" sz="3200"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15580716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1"/>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31</a:t>
            </a:fld>
            <a:endParaRPr lang="en-US"/>
          </a:p>
        </p:txBody>
      </p:sp>
      <p:grpSp>
        <p:nvGrpSpPr>
          <p:cNvPr id="11" name="グループ化 10"/>
          <p:cNvGrpSpPr/>
          <p:nvPr/>
        </p:nvGrpSpPr>
        <p:grpSpPr>
          <a:xfrm>
            <a:off x="0" y="5519063"/>
            <a:ext cx="9162256" cy="1360831"/>
            <a:chOff x="0" y="5519063"/>
            <a:chExt cx="9162256" cy="1360831"/>
          </a:xfrm>
        </p:grpSpPr>
        <p:sp>
          <p:nvSpPr>
            <p:cNvPr id="7" name="正方形/長方形 6"/>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ltLang="ja-JP" sz="1600" b="1" dirty="0" smtClean="0">
                <a:latin typeface="ＭＳ Ｐゴシック" panose="020B0600070205080204" pitchFamily="50" charset="-128"/>
                <a:ea typeface="ＭＳ Ｐゴシック" panose="020B0600070205080204" pitchFamily="50" charset="-128"/>
              </a:endParaRPr>
            </a:p>
            <a:p>
              <a:r>
                <a:rPr lang="ja-JP" altLang="en-US" sz="1600" b="1" dirty="0" smtClean="0">
                  <a:latin typeface="ＭＳ Ｐゴシック" panose="020B0600070205080204" pitchFamily="50" charset="-128"/>
                  <a:ea typeface="ＭＳ Ｐゴシック" panose="020B0600070205080204" pitchFamily="50" charset="-128"/>
                </a:rPr>
                <a:t>出典：</a:t>
              </a:r>
              <a:endParaRPr lang="en-US" altLang="ja-JP" sz="1600" b="1" dirty="0" smtClean="0">
                <a:latin typeface="ＭＳ Ｐゴシック" panose="020B0600070205080204" pitchFamily="50" charset="-128"/>
                <a:ea typeface="ＭＳ Ｐゴシック" panose="020B0600070205080204" pitchFamily="50" charset="-128"/>
              </a:endParaRPr>
            </a:p>
            <a:p>
              <a:r>
                <a:rPr lang="en-US" sz="1600" b="1" dirty="0">
                  <a:latin typeface="ＭＳ Ｐゴシック" panose="020B0600070205080204" pitchFamily="50" charset="-128"/>
                  <a:ea typeface="ＭＳ Ｐゴシック" panose="020B0600070205080204" pitchFamily="50" charset="-128"/>
                </a:rPr>
                <a:t>http://ameblo.jp/nagi-2/entry-11391356437.html</a:t>
              </a:r>
            </a:p>
          </p:txBody>
        </p:sp>
        <p:sp>
          <p:nvSpPr>
            <p:cNvPr id="8" name="正方形/長方形 7"/>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下北沢</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本屋</a:t>
              </a:r>
              <a:r>
                <a:rPr lang="en-US" altLang="ja-JP" sz="3200" dirty="0" smtClean="0">
                  <a:latin typeface="ＭＳ Ｐゴシック" panose="020B0600070205080204" pitchFamily="50" charset="-128"/>
                  <a:ea typeface="ＭＳ Ｐゴシック" panose="020B0600070205080204" pitchFamily="50" charset="-128"/>
                </a:rPr>
                <a:t>B&amp;B</a:t>
              </a:r>
              <a:endParaRPr lang="en-US" sz="3200" dirty="0">
                <a:latin typeface="ＭＳ Ｐゴシック" panose="020B0600070205080204" pitchFamily="50" charset="-128"/>
                <a:ea typeface="ＭＳ Ｐゴシック" panose="020B0600070205080204" pitchFamily="50" charset="-128"/>
              </a:endParaRPr>
            </a:p>
          </p:txBody>
        </p:sp>
      </p:grpSp>
      <p:sp>
        <p:nvSpPr>
          <p:cNvPr id="10" name="コンテンツ プレースホルダー 2"/>
          <p:cNvSpPr txBox="1">
            <a:spLocks/>
          </p:cNvSpPr>
          <p:nvPr/>
        </p:nvSpPr>
        <p:spPr>
          <a:xfrm>
            <a:off x="19050" y="2565222"/>
            <a:ext cx="9144000" cy="2428459"/>
          </a:xfrm>
          <a:prstGeom prst="rect">
            <a:avLst/>
          </a:prstGeom>
          <a:solidFill>
            <a:schemeClr val="tx1">
              <a:alpha val="65000"/>
            </a:schemeClr>
          </a:solidFill>
        </p:spPr>
        <p:txBody>
          <a:bodyPr vert="horz" lIns="91440" tIns="45720" rIns="91440" bIns="45720" rtlCol="0">
            <a:normAutofit fontScale="92500" lnSpcReduction="20000"/>
          </a:bodyPr>
          <a:lstStyle>
            <a:lvl1pPr marL="463550" indent="-463550" algn="l" defTabSz="914400" rtl="0" eaLnBrk="1" latinLnBrk="0" hangingPunct="1">
              <a:spcBef>
                <a:spcPts val="2000"/>
              </a:spcBef>
              <a:buSzPct val="90000"/>
              <a:buFontTx/>
              <a:buBlip>
                <a:blip r:embed="rId3"/>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kumimoji="1" lang="en-US" sz="1800" kern="1200" dirty="0">
                <a:solidFill>
                  <a:schemeClr val="tx1"/>
                </a:solidFill>
                <a:latin typeface="+mn-lt"/>
                <a:ea typeface="+mn-ea"/>
                <a:cs typeface="+mn-cs"/>
              </a:defRPr>
            </a:lvl9pPr>
          </a:lstStyle>
          <a:p>
            <a:pPr marL="0" indent="0" algn="ctr">
              <a:buNone/>
            </a:pP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ジャンル</a:t>
            </a:r>
            <a:r>
              <a:rPr lang="ja-JP" altLang="en-US" sz="3200" dirty="0">
                <a:solidFill>
                  <a:srgbClr val="FFFF00"/>
                </a:solidFill>
                <a:latin typeface="ＭＳ Ｐゴシック" panose="020B0600070205080204" pitchFamily="50" charset="-128"/>
                <a:ea typeface="ＭＳ Ｐゴシック" panose="020B0600070205080204" pitchFamily="50" charset="-128"/>
              </a:rPr>
              <a:t>を絞った</a:t>
            </a: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選書</a:t>
            </a:r>
            <a:endParaRPr lang="en-US" altLang="ja-JP" sz="3200" dirty="0" smtClean="0">
              <a:solidFill>
                <a:srgbClr val="FFFF00"/>
              </a:solidFill>
              <a:latin typeface="ＭＳ Ｐゴシック" panose="020B0600070205080204" pitchFamily="50" charset="-128"/>
              <a:ea typeface="ＭＳ Ｐゴシック" panose="020B0600070205080204" pitchFamily="50" charset="-128"/>
            </a:endParaRPr>
          </a:p>
          <a:p>
            <a:pPr marL="0" indent="0" algn="ctr">
              <a:buNone/>
            </a:pP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深夜</a:t>
            </a:r>
            <a:r>
              <a:rPr lang="en-US" altLang="ja-JP" sz="3200" dirty="0" smtClean="0">
                <a:solidFill>
                  <a:srgbClr val="FFFF00"/>
                </a:solidFill>
                <a:latin typeface="ＭＳ Ｐゴシック" panose="020B0600070205080204" pitchFamily="50" charset="-128"/>
                <a:ea typeface="ＭＳ Ｐゴシック" panose="020B0600070205080204" pitchFamily="50" charset="-128"/>
              </a:rPr>
              <a:t>24</a:t>
            </a: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時までの営業</a:t>
            </a:r>
            <a:endParaRPr lang="en-US" altLang="ja-JP" sz="3200" dirty="0" smtClean="0">
              <a:solidFill>
                <a:srgbClr val="FFFF00"/>
              </a:solidFill>
              <a:latin typeface="ＭＳ Ｐゴシック" panose="020B0600070205080204" pitchFamily="50" charset="-128"/>
              <a:ea typeface="ＭＳ Ｐゴシック" panose="020B0600070205080204" pitchFamily="50" charset="-128"/>
            </a:endParaRPr>
          </a:p>
          <a:p>
            <a:pPr marL="0" indent="0" algn="ctr">
              <a:buNone/>
            </a:pPr>
            <a:r>
              <a:rPr lang="ja-JP" altLang="en-US" sz="3200" dirty="0">
                <a:solidFill>
                  <a:srgbClr val="FFFF00"/>
                </a:solidFill>
                <a:latin typeface="ＭＳ Ｐゴシック" panose="020B0600070205080204" pitchFamily="50" charset="-128"/>
                <a:ea typeface="ＭＳ Ｐゴシック" panose="020B0600070205080204" pitchFamily="50" charset="-128"/>
              </a:rPr>
              <a:t>お酒を飲みながら本を選ぶことが</a:t>
            </a: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できる</a:t>
            </a:r>
            <a:endParaRPr lang="en-US" altLang="ja-JP" sz="3200" dirty="0" smtClean="0">
              <a:solidFill>
                <a:srgbClr val="FFFF00"/>
              </a:solidFill>
              <a:latin typeface="ＭＳ Ｐゴシック" panose="020B0600070205080204" pitchFamily="50" charset="-128"/>
              <a:ea typeface="ＭＳ Ｐゴシック" panose="020B0600070205080204" pitchFamily="50" charset="-128"/>
            </a:endParaRPr>
          </a:p>
          <a:p>
            <a:pPr marL="0" indent="0" algn="ctr">
              <a:buNone/>
            </a:pP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毎晩数名のゲストによるトークイベント→収入源に</a:t>
            </a:r>
            <a:endParaRPr lang="en-US" altLang="ja-JP" sz="3200" dirty="0">
              <a:solidFill>
                <a:srgbClr val="FFFF00"/>
              </a:solidFill>
              <a:latin typeface="ＭＳ Ｐゴシック" panose="020B0600070205080204" pitchFamily="50" charset="-128"/>
              <a:ea typeface="ＭＳ Ｐゴシック" panose="020B0600070205080204" pitchFamily="50" charset="-128"/>
            </a:endParaRPr>
          </a:p>
        </p:txBody>
      </p:sp>
      <p:graphicFrame>
        <p:nvGraphicFramePr>
          <p:cNvPr id="12" name="コンテンツ プレースホルダー 4"/>
          <p:cNvGraphicFramePr>
            <a:graphicFrameLocks/>
          </p:cNvGraphicFramePr>
          <p:nvPr>
            <p:extLst>
              <p:ext uri="{D42A27DB-BD31-4B8C-83A1-F6EECF244321}">
                <p14:modId xmlns:p14="http://schemas.microsoft.com/office/powerpoint/2010/main" val="1228909800"/>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21467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down)">
                                      <p:cBhvr>
                                        <p:cTn id="11" dur="500"/>
                                        <p:tgtEl>
                                          <p:spTgt spid="10">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wipe(down)">
                                      <p:cBhvr>
                                        <p:cTn id="15" dur="500"/>
                                        <p:tgtEl>
                                          <p:spTgt spid="10">
                                            <p:txEl>
                                              <p:pRg st="1" end="1"/>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Effect transition="in" filter="wipe(down)">
                                      <p:cBhvr>
                                        <p:cTn id="19" dur="500"/>
                                        <p:tgtEl>
                                          <p:spTgt spid="10">
                                            <p:txEl>
                                              <p:pRg st="2" end="2"/>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animEffect transition="in" filter="wipe(down)">
                                      <p:cBhvr>
                                        <p:cTn id="23"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0" y="-1"/>
            <a:ext cx="9144000" cy="6858001"/>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32</a:t>
            </a:fld>
            <a:endParaRPr lang="en-US"/>
          </a:p>
        </p:txBody>
      </p:sp>
      <p:grpSp>
        <p:nvGrpSpPr>
          <p:cNvPr id="9" name="グループ化 8"/>
          <p:cNvGrpSpPr/>
          <p:nvPr/>
        </p:nvGrpSpPr>
        <p:grpSpPr>
          <a:xfrm>
            <a:off x="0" y="5519063"/>
            <a:ext cx="9162256" cy="1360831"/>
            <a:chOff x="0" y="5519063"/>
            <a:chExt cx="9162256" cy="1360831"/>
          </a:xfrm>
        </p:grpSpPr>
        <p:sp>
          <p:nvSpPr>
            <p:cNvPr id="7" name="正方形/長方形 6"/>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b="1" dirty="0" smtClean="0">
                  <a:latin typeface="ＭＳ Ｐゴシック" panose="020B0600070205080204" pitchFamily="50" charset="-128"/>
                  <a:ea typeface="ＭＳ Ｐゴシック" panose="020B0600070205080204" pitchFamily="50" charset="-128"/>
                </a:rPr>
                <a:t>写真：</a:t>
              </a:r>
              <a:endParaRPr lang="en-US" altLang="ja-JP" b="1" dirty="0" smtClean="0">
                <a:latin typeface="ＭＳ Ｐゴシック" panose="020B0600070205080204" pitchFamily="50" charset="-128"/>
                <a:ea typeface="ＭＳ Ｐゴシック" panose="020B0600070205080204" pitchFamily="50" charset="-128"/>
              </a:endParaRPr>
            </a:p>
            <a:p>
              <a:r>
                <a:rPr lang="en-US" altLang="ja-JP" b="1" dirty="0" smtClean="0">
                  <a:latin typeface="ＭＳ Ｐゴシック" panose="020B0600070205080204" pitchFamily="50" charset="-128"/>
                  <a:ea typeface="ＭＳ Ｐゴシック" panose="020B0600070205080204" pitchFamily="50" charset="-128"/>
                </a:rPr>
                <a:t>2016</a:t>
              </a:r>
              <a:r>
                <a:rPr lang="ja-JP" altLang="en-US" b="1" dirty="0" smtClean="0">
                  <a:latin typeface="ＭＳ Ｐゴシック" panose="020B0600070205080204" pitchFamily="50" charset="-128"/>
                  <a:ea typeface="ＭＳ Ｐゴシック" panose="020B0600070205080204" pitchFamily="50" charset="-128"/>
                </a:rPr>
                <a:t>年</a:t>
              </a:r>
              <a:r>
                <a:rPr lang="en-US" altLang="ja-JP" b="1" dirty="0" smtClean="0">
                  <a:latin typeface="ＭＳ Ｐゴシック" panose="020B0600070205080204" pitchFamily="50" charset="-128"/>
                  <a:ea typeface="ＭＳ Ｐゴシック" panose="020B0600070205080204" pitchFamily="50" charset="-128"/>
                </a:rPr>
                <a:t>5</a:t>
              </a:r>
              <a:r>
                <a:rPr lang="ja-JP" altLang="en-US" b="1" dirty="0" smtClean="0">
                  <a:latin typeface="ＭＳ Ｐゴシック" panose="020B0600070205080204" pitchFamily="50" charset="-128"/>
                  <a:ea typeface="ＭＳ Ｐゴシック" panose="020B0600070205080204" pitchFamily="50" charset="-128"/>
                </a:rPr>
                <a:t>月</a:t>
              </a:r>
              <a:r>
                <a:rPr lang="en-US" altLang="ja-JP" b="1" dirty="0" smtClean="0">
                  <a:latin typeface="ＭＳ Ｐゴシック" panose="020B0600070205080204" pitchFamily="50" charset="-128"/>
                  <a:ea typeface="ＭＳ Ｐゴシック" panose="020B0600070205080204" pitchFamily="50" charset="-128"/>
                </a:rPr>
                <a:t>2</a:t>
              </a:r>
              <a:r>
                <a:rPr lang="ja-JP" altLang="en-US" b="1" dirty="0" smtClean="0">
                  <a:latin typeface="ＭＳ Ｐゴシック" panose="020B0600070205080204" pitchFamily="50" charset="-128"/>
                  <a:ea typeface="ＭＳ Ｐゴシック" panose="020B0600070205080204" pitchFamily="50" charset="-128"/>
                </a:rPr>
                <a:t>日　班員撮影</a:t>
              </a:r>
              <a:endParaRPr lang="en-US" b="1" dirty="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神保町</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古書巡り</a:t>
              </a:r>
              <a:endParaRPr lang="en-US" sz="3200" dirty="0">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22221164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pic>
        <p:nvPicPr>
          <p:cNvPr id="5" name="コンテンツ プレースホルダー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 y="0"/>
            <a:ext cx="9143999" cy="6858000"/>
          </a:xfrm>
        </p:spPr>
      </p:pic>
      <p:sp>
        <p:nvSpPr>
          <p:cNvPr id="4" name="スライド番号プレースホルダー 3"/>
          <p:cNvSpPr>
            <a:spLocks noGrp="1"/>
          </p:cNvSpPr>
          <p:nvPr>
            <p:ph type="sldNum" sz="quarter" idx="12"/>
          </p:nvPr>
        </p:nvSpPr>
        <p:spPr/>
        <p:txBody>
          <a:bodyPr/>
          <a:lstStyle/>
          <a:p>
            <a:fld id="{B9D2C864-9362-43C7-A136-D9C41D93A96D}" type="slidenum">
              <a:rPr lang="en-US" smtClean="0"/>
              <a:t>33</a:t>
            </a:fld>
            <a:endParaRPr lang="en-US"/>
          </a:p>
        </p:txBody>
      </p:sp>
      <p:grpSp>
        <p:nvGrpSpPr>
          <p:cNvPr id="9" name="グループ化 8"/>
          <p:cNvGrpSpPr/>
          <p:nvPr/>
        </p:nvGrpSpPr>
        <p:grpSpPr>
          <a:xfrm>
            <a:off x="0" y="5519063"/>
            <a:ext cx="9162256" cy="1360831"/>
            <a:chOff x="0" y="5519063"/>
            <a:chExt cx="9162256" cy="1360831"/>
          </a:xfrm>
        </p:grpSpPr>
        <p:sp>
          <p:nvSpPr>
            <p:cNvPr id="10" name="正方形/長方形 9"/>
            <p:cNvSpPr/>
            <p:nvPr/>
          </p:nvSpPr>
          <p:spPr>
            <a:xfrm>
              <a:off x="0" y="5519063"/>
              <a:ext cx="4591050"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b="1" dirty="0" smtClean="0">
                  <a:latin typeface="ＭＳ Ｐゴシック" panose="020B0600070205080204" pitchFamily="50" charset="-128"/>
                  <a:ea typeface="ＭＳ Ｐゴシック" panose="020B0600070205080204" pitchFamily="50" charset="-128"/>
                </a:rPr>
                <a:t>写真：</a:t>
              </a:r>
              <a:endParaRPr lang="en-US" altLang="ja-JP" b="1" dirty="0" smtClean="0">
                <a:latin typeface="ＭＳ Ｐゴシック" panose="020B0600070205080204" pitchFamily="50" charset="-128"/>
                <a:ea typeface="ＭＳ Ｐゴシック" panose="020B0600070205080204" pitchFamily="50" charset="-128"/>
              </a:endParaRPr>
            </a:p>
            <a:p>
              <a:r>
                <a:rPr lang="en-US" altLang="ja-JP" b="1" dirty="0" smtClean="0">
                  <a:latin typeface="ＭＳ Ｐゴシック" panose="020B0600070205080204" pitchFamily="50" charset="-128"/>
                  <a:ea typeface="ＭＳ Ｐゴシック" panose="020B0600070205080204" pitchFamily="50" charset="-128"/>
                </a:rPr>
                <a:t>2016</a:t>
              </a:r>
              <a:r>
                <a:rPr lang="ja-JP" altLang="en-US" b="1" dirty="0" smtClean="0">
                  <a:latin typeface="ＭＳ Ｐゴシック" panose="020B0600070205080204" pitchFamily="50" charset="-128"/>
                  <a:ea typeface="ＭＳ Ｐゴシック" panose="020B0600070205080204" pitchFamily="50" charset="-128"/>
                </a:rPr>
                <a:t>年</a:t>
              </a:r>
              <a:r>
                <a:rPr lang="en-US" altLang="ja-JP" b="1" dirty="0" smtClean="0">
                  <a:latin typeface="ＭＳ Ｐゴシック" panose="020B0600070205080204" pitchFamily="50" charset="-128"/>
                  <a:ea typeface="ＭＳ Ｐゴシック" panose="020B0600070205080204" pitchFamily="50" charset="-128"/>
                </a:rPr>
                <a:t>5</a:t>
              </a:r>
              <a:r>
                <a:rPr lang="ja-JP" altLang="en-US" b="1" dirty="0" smtClean="0">
                  <a:latin typeface="ＭＳ Ｐゴシック" panose="020B0600070205080204" pitchFamily="50" charset="-128"/>
                  <a:ea typeface="ＭＳ Ｐゴシック" panose="020B0600070205080204" pitchFamily="50" charset="-128"/>
                </a:rPr>
                <a:t>月</a:t>
              </a:r>
              <a:r>
                <a:rPr lang="en-US" altLang="ja-JP" b="1" dirty="0" smtClean="0">
                  <a:latin typeface="ＭＳ Ｐゴシック" panose="020B0600070205080204" pitchFamily="50" charset="-128"/>
                  <a:ea typeface="ＭＳ Ｐゴシック" panose="020B0600070205080204" pitchFamily="50" charset="-128"/>
                </a:rPr>
                <a:t>2</a:t>
              </a:r>
              <a:r>
                <a:rPr lang="ja-JP" altLang="en-US" b="1" dirty="0" smtClean="0">
                  <a:latin typeface="ＭＳ Ｐゴシック" panose="020B0600070205080204" pitchFamily="50" charset="-128"/>
                  <a:ea typeface="ＭＳ Ｐゴシック" panose="020B0600070205080204" pitchFamily="50" charset="-128"/>
                </a:rPr>
                <a:t>日　班員撮影</a:t>
              </a:r>
              <a:endParaRPr lang="en-US" b="1" dirty="0">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4591050" y="5519063"/>
              <a:ext cx="4571206" cy="1360831"/>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3200" dirty="0">
                  <a:latin typeface="ＭＳ Ｐゴシック" panose="020B0600070205080204" pitchFamily="50" charset="-128"/>
                  <a:ea typeface="ＭＳ Ｐゴシック" panose="020B0600070205080204" pitchFamily="50" charset="-128"/>
                </a:rPr>
                <a:t>神保町</a:t>
              </a:r>
              <a:endParaRPr lang="en-US" altLang="ja-JP" sz="3200" dirty="0" smtClean="0">
                <a:latin typeface="ＭＳ Ｐゴシック" panose="020B0600070205080204" pitchFamily="50" charset="-128"/>
                <a:ea typeface="ＭＳ Ｐゴシック" panose="020B0600070205080204" pitchFamily="50" charset="-128"/>
              </a:endParaRPr>
            </a:p>
            <a:p>
              <a:pPr algn="ctr"/>
              <a:r>
                <a:rPr lang="ja-JP" altLang="en-US" sz="3200" dirty="0" smtClean="0">
                  <a:latin typeface="ＭＳ Ｐゴシック" panose="020B0600070205080204" pitchFamily="50" charset="-128"/>
                  <a:ea typeface="ＭＳ Ｐゴシック" panose="020B0600070205080204" pitchFamily="50" charset="-128"/>
                </a:rPr>
                <a:t>古書巡り</a:t>
              </a:r>
              <a:endParaRPr lang="en-US" sz="3200" dirty="0">
                <a:latin typeface="ＭＳ Ｐゴシック" panose="020B0600070205080204" pitchFamily="50" charset="-128"/>
                <a:ea typeface="ＭＳ Ｐゴシック" panose="020B0600070205080204" pitchFamily="50" charset="-128"/>
              </a:endParaRPr>
            </a:p>
          </p:txBody>
        </p:sp>
      </p:grpSp>
      <p:sp>
        <p:nvSpPr>
          <p:cNvPr id="12" name="コンテンツ プレースホルダー 2"/>
          <p:cNvSpPr txBox="1">
            <a:spLocks/>
          </p:cNvSpPr>
          <p:nvPr/>
        </p:nvSpPr>
        <p:spPr>
          <a:xfrm>
            <a:off x="0" y="2368058"/>
            <a:ext cx="9144000" cy="2430691"/>
          </a:xfrm>
          <a:prstGeom prst="rect">
            <a:avLst/>
          </a:prstGeom>
          <a:solidFill>
            <a:schemeClr val="tx1">
              <a:alpha val="65000"/>
            </a:schemeClr>
          </a:solidFill>
        </p:spPr>
        <p:txBody>
          <a:bodyPr vert="horz" lIns="91440" tIns="45720" rIns="91440" bIns="45720" rtlCol="0">
            <a:normAutofit/>
          </a:bodyPr>
          <a:lstStyle>
            <a:lvl1pPr marL="463550" indent="-463550" algn="l" defTabSz="914400" rtl="0" eaLnBrk="1" latinLnBrk="0" hangingPunct="1">
              <a:spcBef>
                <a:spcPts val="2000"/>
              </a:spcBef>
              <a:buSzPct val="90000"/>
              <a:buFontTx/>
              <a:buBlip>
                <a:blip r:embed="rId3"/>
              </a:buBlip>
              <a:defRPr kumimoji="1"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4"/>
              </a:buBlip>
              <a:defRPr kumimoji="1"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5"/>
              </a:buBlip>
              <a:defRPr kumimoji="1"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5"/>
              </a:buBlip>
              <a:defRPr kumimoji="1"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5"/>
              </a:buBlip>
              <a:defRPr kumimoji="1"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3"/>
              </a:buBlip>
              <a:defRPr kumimoji="1"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4"/>
              </a:buBlip>
              <a:defRPr kumimoji="1" lang="en-US" sz="1800" kern="1200" dirty="0">
                <a:solidFill>
                  <a:schemeClr val="tx1"/>
                </a:solidFill>
                <a:latin typeface="+mn-lt"/>
                <a:ea typeface="+mn-ea"/>
                <a:cs typeface="+mn-cs"/>
              </a:defRPr>
            </a:lvl9pPr>
          </a:lstStyle>
          <a:p>
            <a:pPr marL="0" indent="0" algn="ctr">
              <a:buNone/>
            </a:pP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書店</a:t>
            </a:r>
            <a:r>
              <a:rPr lang="ja-JP" altLang="en-US" sz="3200" dirty="0">
                <a:solidFill>
                  <a:srgbClr val="FFFF00"/>
                </a:solidFill>
                <a:latin typeface="ＭＳ Ｐゴシック" panose="020B0600070205080204" pitchFamily="50" charset="-128"/>
                <a:ea typeface="ＭＳ Ｐゴシック" panose="020B0600070205080204" pitchFamily="50" charset="-128"/>
              </a:rPr>
              <a:t>ごと</a:t>
            </a: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にジャンルを絞った特徴的</a:t>
            </a:r>
            <a:r>
              <a:rPr lang="ja-JP" altLang="en-US" sz="3200" dirty="0">
                <a:solidFill>
                  <a:srgbClr val="FFFF00"/>
                </a:solidFill>
                <a:latin typeface="ＭＳ Ｐゴシック" panose="020B0600070205080204" pitchFamily="50" charset="-128"/>
                <a:ea typeface="ＭＳ Ｐゴシック" panose="020B0600070205080204" pitchFamily="50" charset="-128"/>
              </a:rPr>
              <a:t>な</a:t>
            </a: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品揃え</a:t>
            </a:r>
            <a:endParaRPr lang="en-US" altLang="ja-JP" sz="3200" dirty="0" smtClean="0">
              <a:solidFill>
                <a:srgbClr val="FFFF00"/>
              </a:solidFill>
              <a:latin typeface="ＭＳ Ｐゴシック" panose="020B0600070205080204" pitchFamily="50" charset="-128"/>
              <a:ea typeface="ＭＳ Ｐゴシック" panose="020B0600070205080204" pitchFamily="50" charset="-128"/>
            </a:endParaRPr>
          </a:p>
          <a:p>
            <a:pPr marL="0" indent="0" algn="ctr">
              <a:buNone/>
            </a:pPr>
            <a:r>
              <a:rPr lang="ja-JP" altLang="en-US" sz="3200" dirty="0">
                <a:solidFill>
                  <a:srgbClr val="FFFF00"/>
                </a:solidFill>
                <a:latin typeface="ＭＳ Ｐゴシック" panose="020B0600070205080204" pitchFamily="50" charset="-128"/>
                <a:ea typeface="ＭＳ Ｐゴシック" panose="020B0600070205080204" pitchFamily="50" charset="-128"/>
              </a:rPr>
              <a:t>古書で有名だが選書の良い新刊書店も</a:t>
            </a: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多い</a:t>
            </a:r>
            <a:endParaRPr lang="en-US" altLang="ja-JP" sz="3200" dirty="0">
              <a:solidFill>
                <a:srgbClr val="FFFF00"/>
              </a:solidFill>
              <a:latin typeface="ＭＳ Ｐゴシック" panose="020B0600070205080204" pitchFamily="50" charset="-128"/>
              <a:ea typeface="ＭＳ Ｐゴシック" panose="020B0600070205080204" pitchFamily="50" charset="-128"/>
            </a:endParaRPr>
          </a:p>
          <a:p>
            <a:pPr marL="0" indent="0" algn="ctr">
              <a:buNone/>
            </a:pPr>
            <a:r>
              <a:rPr lang="ja-JP" altLang="en-US" sz="3200" dirty="0" smtClean="0">
                <a:solidFill>
                  <a:srgbClr val="FFFF00"/>
                </a:solidFill>
                <a:latin typeface="ＭＳ Ｐゴシック" panose="020B0600070205080204" pitchFamily="50" charset="-128"/>
                <a:ea typeface="ＭＳ Ｐゴシック" panose="020B0600070205080204" pitchFamily="50" charset="-128"/>
              </a:rPr>
              <a:t>書店は数えきれないほど多い→観光マップ</a:t>
            </a:r>
            <a:endParaRPr lang="en-US" altLang="ja-JP" sz="3200" dirty="0">
              <a:solidFill>
                <a:srgbClr val="FFFF00"/>
              </a:solidFill>
              <a:latin typeface="ＭＳ Ｐゴシック" panose="020B0600070205080204" pitchFamily="50" charset="-128"/>
              <a:ea typeface="ＭＳ Ｐゴシック" panose="020B0600070205080204" pitchFamily="50" charset="-128"/>
            </a:endParaRPr>
          </a:p>
        </p:txBody>
      </p:sp>
      <p:graphicFrame>
        <p:nvGraphicFramePr>
          <p:cNvPr id="14" name="コンテンツ プレースホルダー 4"/>
          <p:cNvGraphicFramePr>
            <a:graphicFrameLocks/>
          </p:cNvGraphicFramePr>
          <p:nvPr>
            <p:extLst>
              <p:ext uri="{D42A27DB-BD31-4B8C-83A1-F6EECF244321}">
                <p14:modId xmlns:p14="http://schemas.microsoft.com/office/powerpoint/2010/main" val="1839357891"/>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068548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fade">
                                      <p:cBhvr>
                                        <p:cTn id="7" dur="500"/>
                                        <p:tgtEl>
                                          <p:spTgt spid="12">
                                            <p:bg/>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down)">
                                      <p:cBhvr>
                                        <p:cTn id="11" dur="500"/>
                                        <p:tgtEl>
                                          <p:spTgt spid="12">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wipe(down)">
                                      <p:cBhvr>
                                        <p:cTn id="15" dur="500"/>
                                        <p:tgtEl>
                                          <p:spTgt spid="12">
                                            <p:txEl>
                                              <p:pRg st="1" end="1"/>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wipe(down)">
                                      <p:cBhvr>
                                        <p:cTn id="19"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B9D2C864-9362-43C7-A136-D9C41D93A96D}" type="slidenum">
              <a:rPr lang="en-US" smtClean="0">
                <a:latin typeface="ＭＳ Ｐゴシック" panose="020B0600070205080204" pitchFamily="50" charset="-128"/>
                <a:ea typeface="ＭＳ Ｐゴシック" panose="020B0600070205080204" pitchFamily="50" charset="-128"/>
              </a:rPr>
              <a:t>34</a:t>
            </a:fld>
            <a:endParaRPr lang="en-US">
              <a:latin typeface="ＭＳ Ｐゴシック" panose="020B0600070205080204" pitchFamily="50" charset="-128"/>
              <a:ea typeface="ＭＳ Ｐゴシック" panose="020B0600070205080204" pitchFamily="50" charset="-128"/>
            </a:endParaRPr>
          </a:p>
        </p:txBody>
      </p:sp>
      <p:sp>
        <p:nvSpPr>
          <p:cNvPr id="5" name="タイトル 4"/>
          <p:cNvSpPr>
            <a:spLocks noGrp="1"/>
          </p:cNvSpPr>
          <p:nvPr>
            <p:ph type="title"/>
          </p:nvPr>
        </p:nvSpPr>
        <p:spPr/>
        <p:txBody>
          <a:bodyPr/>
          <a:lstStyle/>
          <a:p>
            <a:endParaRPr kumimoji="1" lang="ja-JP" altLang="en-US"/>
          </a:p>
        </p:txBody>
      </p:sp>
      <p:pic>
        <p:nvPicPr>
          <p:cNvPr id="6" name="図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81444"/>
            <a:ext cx="9144000" cy="6466404"/>
          </a:xfrm>
          <a:prstGeom prst="rect">
            <a:avLst/>
          </a:prstGeom>
        </p:spPr>
      </p:pic>
      <p:sp>
        <p:nvSpPr>
          <p:cNvPr id="7" name="タイトル 1"/>
          <p:cNvSpPr txBox="1">
            <a:spLocks/>
          </p:cNvSpPr>
          <p:nvPr/>
        </p:nvSpPr>
        <p:spPr>
          <a:xfrm>
            <a:off x="0" y="0"/>
            <a:ext cx="4909655"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en-US" sz="4000" dirty="0" smtClean="0">
                <a:solidFill>
                  <a:schemeClr val="bg1"/>
                </a:solidFill>
                <a:latin typeface="メイリオ" panose="020B0604030504040204" pitchFamily="50" charset="-128"/>
                <a:ea typeface="メイリオ" panose="020B0604030504040204" pitchFamily="50" charset="-128"/>
              </a:rPr>
              <a:t>神保町古書店マップ</a:t>
            </a:r>
            <a:endParaRPr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9" name="タイトル 1"/>
          <p:cNvSpPr txBox="1">
            <a:spLocks/>
          </p:cNvSpPr>
          <p:nvPr/>
        </p:nvSpPr>
        <p:spPr>
          <a:xfrm>
            <a:off x="61475" y="6647848"/>
            <a:ext cx="2376338" cy="18144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en-US" sz="1050" dirty="0" smtClean="0">
                <a:solidFill>
                  <a:srgbClr val="000000"/>
                </a:solidFill>
                <a:latin typeface="メイリオ" panose="020B0604030504040204" pitchFamily="50" charset="-128"/>
                <a:ea typeface="メイリオ" panose="020B0604030504040204" pitchFamily="50" charset="-128"/>
              </a:rPr>
              <a:t>発行元：神田古書店連盟</a:t>
            </a:r>
            <a:endParaRPr lang="ja-JP" altLang="en-US" sz="1050" dirty="0">
              <a:solidFill>
                <a:srgbClr val="000000"/>
              </a:solidFill>
              <a:latin typeface="メイリオ" panose="020B0604030504040204" pitchFamily="50" charset="-128"/>
              <a:ea typeface="メイリオ" panose="020B0604030504040204" pitchFamily="50" charset="-128"/>
            </a:endParaRPr>
          </a:p>
        </p:txBody>
      </p:sp>
      <p:grpSp>
        <p:nvGrpSpPr>
          <p:cNvPr id="12" name="図形グループ 11"/>
          <p:cNvGrpSpPr/>
          <p:nvPr/>
        </p:nvGrpSpPr>
        <p:grpSpPr>
          <a:xfrm>
            <a:off x="249843" y="1051473"/>
            <a:ext cx="2862787" cy="2446977"/>
            <a:chOff x="249843" y="1051473"/>
            <a:chExt cx="2862787" cy="2446977"/>
          </a:xfrm>
        </p:grpSpPr>
        <p:sp>
          <p:nvSpPr>
            <p:cNvPr id="11" name="四角形吹き出し 10"/>
            <p:cNvSpPr/>
            <p:nvPr/>
          </p:nvSpPr>
          <p:spPr>
            <a:xfrm>
              <a:off x="249843" y="1051473"/>
              <a:ext cx="2862787" cy="2446977"/>
            </a:xfrm>
            <a:custGeom>
              <a:avLst/>
              <a:gdLst>
                <a:gd name="connsiteX0" fmla="*/ 0 w 2862787"/>
                <a:gd name="connsiteY0" fmla="*/ 0 h 1823449"/>
                <a:gd name="connsiteX1" fmla="*/ 1669959 w 2862787"/>
                <a:gd name="connsiteY1" fmla="*/ 0 h 1823449"/>
                <a:gd name="connsiteX2" fmla="*/ 1669959 w 2862787"/>
                <a:gd name="connsiteY2" fmla="*/ 0 h 1823449"/>
                <a:gd name="connsiteX3" fmla="*/ 2385656 w 2862787"/>
                <a:gd name="connsiteY3" fmla="*/ 0 h 1823449"/>
                <a:gd name="connsiteX4" fmla="*/ 2862787 w 2862787"/>
                <a:gd name="connsiteY4" fmla="*/ 0 h 1823449"/>
                <a:gd name="connsiteX5" fmla="*/ 2862787 w 2862787"/>
                <a:gd name="connsiteY5" fmla="*/ 1063679 h 1823449"/>
                <a:gd name="connsiteX6" fmla="*/ 2862787 w 2862787"/>
                <a:gd name="connsiteY6" fmla="*/ 1063679 h 1823449"/>
                <a:gd name="connsiteX7" fmla="*/ 2862787 w 2862787"/>
                <a:gd name="connsiteY7" fmla="*/ 1519541 h 1823449"/>
                <a:gd name="connsiteX8" fmla="*/ 2862787 w 2862787"/>
                <a:gd name="connsiteY8" fmla="*/ 1823449 h 1823449"/>
                <a:gd name="connsiteX9" fmla="*/ 2385656 w 2862787"/>
                <a:gd name="connsiteY9" fmla="*/ 1823449 h 1823449"/>
                <a:gd name="connsiteX10" fmla="*/ 1688615 w 2862787"/>
                <a:gd name="connsiteY10" fmla="*/ 2446977 h 1823449"/>
                <a:gd name="connsiteX11" fmla="*/ 1669959 w 2862787"/>
                <a:gd name="connsiteY11" fmla="*/ 1823449 h 1823449"/>
                <a:gd name="connsiteX12" fmla="*/ 0 w 2862787"/>
                <a:gd name="connsiteY12" fmla="*/ 1823449 h 1823449"/>
                <a:gd name="connsiteX13" fmla="*/ 0 w 2862787"/>
                <a:gd name="connsiteY13" fmla="*/ 1519541 h 1823449"/>
                <a:gd name="connsiteX14" fmla="*/ 0 w 2862787"/>
                <a:gd name="connsiteY14" fmla="*/ 1063679 h 1823449"/>
                <a:gd name="connsiteX15" fmla="*/ 0 w 2862787"/>
                <a:gd name="connsiteY15" fmla="*/ 1063679 h 1823449"/>
                <a:gd name="connsiteX16" fmla="*/ 0 w 2862787"/>
                <a:gd name="connsiteY16" fmla="*/ 0 h 1823449"/>
                <a:gd name="connsiteX0" fmla="*/ 0 w 2862787"/>
                <a:gd name="connsiteY0" fmla="*/ 0 h 2446977"/>
                <a:gd name="connsiteX1" fmla="*/ 1669959 w 2862787"/>
                <a:gd name="connsiteY1" fmla="*/ 0 h 2446977"/>
                <a:gd name="connsiteX2" fmla="*/ 1669959 w 2862787"/>
                <a:gd name="connsiteY2" fmla="*/ 0 h 2446977"/>
                <a:gd name="connsiteX3" fmla="*/ 2385656 w 2862787"/>
                <a:gd name="connsiteY3" fmla="*/ 0 h 2446977"/>
                <a:gd name="connsiteX4" fmla="*/ 2862787 w 2862787"/>
                <a:gd name="connsiteY4" fmla="*/ 0 h 2446977"/>
                <a:gd name="connsiteX5" fmla="*/ 2862787 w 2862787"/>
                <a:gd name="connsiteY5" fmla="*/ 1063679 h 2446977"/>
                <a:gd name="connsiteX6" fmla="*/ 2862787 w 2862787"/>
                <a:gd name="connsiteY6" fmla="*/ 1063679 h 2446977"/>
                <a:gd name="connsiteX7" fmla="*/ 2862787 w 2862787"/>
                <a:gd name="connsiteY7" fmla="*/ 1519541 h 2446977"/>
                <a:gd name="connsiteX8" fmla="*/ 2862787 w 2862787"/>
                <a:gd name="connsiteY8" fmla="*/ 1823449 h 2446977"/>
                <a:gd name="connsiteX9" fmla="*/ 2385656 w 2862787"/>
                <a:gd name="connsiteY9" fmla="*/ 1823449 h 2446977"/>
                <a:gd name="connsiteX10" fmla="*/ 1688615 w 2862787"/>
                <a:gd name="connsiteY10" fmla="*/ 2446977 h 2446977"/>
                <a:gd name="connsiteX11" fmla="*/ 2159236 w 2862787"/>
                <a:gd name="connsiteY11" fmla="*/ 1823449 h 2446977"/>
                <a:gd name="connsiteX12" fmla="*/ 0 w 2862787"/>
                <a:gd name="connsiteY12" fmla="*/ 1823449 h 2446977"/>
                <a:gd name="connsiteX13" fmla="*/ 0 w 2862787"/>
                <a:gd name="connsiteY13" fmla="*/ 1519541 h 2446977"/>
                <a:gd name="connsiteX14" fmla="*/ 0 w 2862787"/>
                <a:gd name="connsiteY14" fmla="*/ 1063679 h 2446977"/>
                <a:gd name="connsiteX15" fmla="*/ 0 w 2862787"/>
                <a:gd name="connsiteY15" fmla="*/ 1063679 h 2446977"/>
                <a:gd name="connsiteX16" fmla="*/ 0 w 2862787"/>
                <a:gd name="connsiteY16" fmla="*/ 0 h 2446977"/>
                <a:gd name="connsiteX0" fmla="*/ 0 w 2862787"/>
                <a:gd name="connsiteY0" fmla="*/ 0 h 2446977"/>
                <a:gd name="connsiteX1" fmla="*/ 1669959 w 2862787"/>
                <a:gd name="connsiteY1" fmla="*/ 0 h 2446977"/>
                <a:gd name="connsiteX2" fmla="*/ 1669959 w 2862787"/>
                <a:gd name="connsiteY2" fmla="*/ 0 h 2446977"/>
                <a:gd name="connsiteX3" fmla="*/ 2385656 w 2862787"/>
                <a:gd name="connsiteY3" fmla="*/ 0 h 2446977"/>
                <a:gd name="connsiteX4" fmla="*/ 2862787 w 2862787"/>
                <a:gd name="connsiteY4" fmla="*/ 0 h 2446977"/>
                <a:gd name="connsiteX5" fmla="*/ 2862787 w 2862787"/>
                <a:gd name="connsiteY5" fmla="*/ 1063679 h 2446977"/>
                <a:gd name="connsiteX6" fmla="*/ 2862787 w 2862787"/>
                <a:gd name="connsiteY6" fmla="*/ 1063679 h 2446977"/>
                <a:gd name="connsiteX7" fmla="*/ 2862787 w 2862787"/>
                <a:gd name="connsiteY7" fmla="*/ 1519541 h 2446977"/>
                <a:gd name="connsiteX8" fmla="*/ 2862787 w 2862787"/>
                <a:gd name="connsiteY8" fmla="*/ 1823449 h 2446977"/>
                <a:gd name="connsiteX9" fmla="*/ 2281555 w 2862787"/>
                <a:gd name="connsiteY9" fmla="*/ 1823449 h 2446977"/>
                <a:gd name="connsiteX10" fmla="*/ 1688615 w 2862787"/>
                <a:gd name="connsiteY10" fmla="*/ 2446977 h 2446977"/>
                <a:gd name="connsiteX11" fmla="*/ 2159236 w 2862787"/>
                <a:gd name="connsiteY11" fmla="*/ 1823449 h 2446977"/>
                <a:gd name="connsiteX12" fmla="*/ 0 w 2862787"/>
                <a:gd name="connsiteY12" fmla="*/ 1823449 h 2446977"/>
                <a:gd name="connsiteX13" fmla="*/ 0 w 2862787"/>
                <a:gd name="connsiteY13" fmla="*/ 1519541 h 2446977"/>
                <a:gd name="connsiteX14" fmla="*/ 0 w 2862787"/>
                <a:gd name="connsiteY14" fmla="*/ 1063679 h 2446977"/>
                <a:gd name="connsiteX15" fmla="*/ 0 w 2862787"/>
                <a:gd name="connsiteY15" fmla="*/ 1063679 h 2446977"/>
                <a:gd name="connsiteX16" fmla="*/ 0 w 2862787"/>
                <a:gd name="connsiteY16" fmla="*/ 0 h 24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2787" h="2446977">
                  <a:moveTo>
                    <a:pt x="0" y="0"/>
                  </a:moveTo>
                  <a:lnTo>
                    <a:pt x="1669959" y="0"/>
                  </a:lnTo>
                  <a:lnTo>
                    <a:pt x="1669959" y="0"/>
                  </a:lnTo>
                  <a:lnTo>
                    <a:pt x="2385656" y="0"/>
                  </a:lnTo>
                  <a:lnTo>
                    <a:pt x="2862787" y="0"/>
                  </a:lnTo>
                  <a:lnTo>
                    <a:pt x="2862787" y="1063679"/>
                  </a:lnTo>
                  <a:lnTo>
                    <a:pt x="2862787" y="1063679"/>
                  </a:lnTo>
                  <a:lnTo>
                    <a:pt x="2862787" y="1519541"/>
                  </a:lnTo>
                  <a:lnTo>
                    <a:pt x="2862787" y="1823449"/>
                  </a:lnTo>
                  <a:lnTo>
                    <a:pt x="2281555" y="1823449"/>
                  </a:lnTo>
                  <a:lnTo>
                    <a:pt x="1688615" y="2446977"/>
                  </a:lnTo>
                  <a:lnTo>
                    <a:pt x="2159236" y="1823449"/>
                  </a:lnTo>
                  <a:lnTo>
                    <a:pt x="0" y="1823449"/>
                  </a:lnTo>
                  <a:lnTo>
                    <a:pt x="0" y="1519541"/>
                  </a:lnTo>
                  <a:lnTo>
                    <a:pt x="0" y="1063679"/>
                  </a:lnTo>
                  <a:lnTo>
                    <a:pt x="0" y="1063679"/>
                  </a:lnTo>
                  <a:lnTo>
                    <a:pt x="0"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 name="図 1" descr="DSC033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85" y="1103525"/>
              <a:ext cx="2563400" cy="1708933"/>
            </a:xfrm>
            <a:prstGeom prst="rect">
              <a:avLst/>
            </a:prstGeom>
          </p:spPr>
        </p:pic>
      </p:grpSp>
      <p:grpSp>
        <p:nvGrpSpPr>
          <p:cNvPr id="15" name="図形グループ 14"/>
          <p:cNvGrpSpPr/>
          <p:nvPr/>
        </p:nvGrpSpPr>
        <p:grpSpPr>
          <a:xfrm>
            <a:off x="3964655" y="1051473"/>
            <a:ext cx="2525020" cy="2446977"/>
            <a:chOff x="5570700" y="2443894"/>
            <a:chExt cx="2525020" cy="2446977"/>
          </a:xfrm>
        </p:grpSpPr>
        <p:sp>
          <p:nvSpPr>
            <p:cNvPr id="13" name="四角形吹き出し 12"/>
            <p:cNvSpPr/>
            <p:nvPr/>
          </p:nvSpPr>
          <p:spPr>
            <a:xfrm>
              <a:off x="5570700" y="2443894"/>
              <a:ext cx="2525020" cy="2446977"/>
            </a:xfrm>
            <a:custGeom>
              <a:avLst/>
              <a:gdLst>
                <a:gd name="connsiteX0" fmla="*/ 0 w 2525020"/>
                <a:gd name="connsiteY0" fmla="*/ 0 h 1823449"/>
                <a:gd name="connsiteX1" fmla="*/ 1472928 w 2525020"/>
                <a:gd name="connsiteY1" fmla="*/ 0 h 1823449"/>
                <a:gd name="connsiteX2" fmla="*/ 1472928 w 2525020"/>
                <a:gd name="connsiteY2" fmla="*/ 0 h 1823449"/>
                <a:gd name="connsiteX3" fmla="*/ 2104183 w 2525020"/>
                <a:gd name="connsiteY3" fmla="*/ 0 h 1823449"/>
                <a:gd name="connsiteX4" fmla="*/ 2525020 w 2525020"/>
                <a:gd name="connsiteY4" fmla="*/ 0 h 1823449"/>
                <a:gd name="connsiteX5" fmla="*/ 2525020 w 2525020"/>
                <a:gd name="connsiteY5" fmla="*/ 1063679 h 1823449"/>
                <a:gd name="connsiteX6" fmla="*/ 2525020 w 2525020"/>
                <a:gd name="connsiteY6" fmla="*/ 1063679 h 1823449"/>
                <a:gd name="connsiteX7" fmla="*/ 2525020 w 2525020"/>
                <a:gd name="connsiteY7" fmla="*/ 1519541 h 1823449"/>
                <a:gd name="connsiteX8" fmla="*/ 2525020 w 2525020"/>
                <a:gd name="connsiteY8" fmla="*/ 1823449 h 1823449"/>
                <a:gd name="connsiteX9" fmla="*/ 2104183 w 2525020"/>
                <a:gd name="connsiteY9" fmla="*/ 1823449 h 1823449"/>
                <a:gd name="connsiteX10" fmla="*/ 1489383 w 2525020"/>
                <a:gd name="connsiteY10" fmla="*/ 2446977 h 1823449"/>
                <a:gd name="connsiteX11" fmla="*/ 1472928 w 2525020"/>
                <a:gd name="connsiteY11" fmla="*/ 1823449 h 1823449"/>
                <a:gd name="connsiteX12" fmla="*/ 0 w 2525020"/>
                <a:gd name="connsiteY12" fmla="*/ 1823449 h 1823449"/>
                <a:gd name="connsiteX13" fmla="*/ 0 w 2525020"/>
                <a:gd name="connsiteY13" fmla="*/ 1519541 h 1823449"/>
                <a:gd name="connsiteX14" fmla="*/ 0 w 2525020"/>
                <a:gd name="connsiteY14" fmla="*/ 1063679 h 1823449"/>
                <a:gd name="connsiteX15" fmla="*/ 0 w 2525020"/>
                <a:gd name="connsiteY15" fmla="*/ 1063679 h 1823449"/>
                <a:gd name="connsiteX16" fmla="*/ 0 w 2525020"/>
                <a:gd name="connsiteY16" fmla="*/ 0 h 1823449"/>
                <a:gd name="connsiteX0" fmla="*/ 0 w 2525020"/>
                <a:gd name="connsiteY0" fmla="*/ 0 h 2446977"/>
                <a:gd name="connsiteX1" fmla="*/ 1472928 w 2525020"/>
                <a:gd name="connsiteY1" fmla="*/ 0 h 2446977"/>
                <a:gd name="connsiteX2" fmla="*/ 1472928 w 2525020"/>
                <a:gd name="connsiteY2" fmla="*/ 0 h 2446977"/>
                <a:gd name="connsiteX3" fmla="*/ 2104183 w 2525020"/>
                <a:gd name="connsiteY3" fmla="*/ 0 h 2446977"/>
                <a:gd name="connsiteX4" fmla="*/ 2525020 w 2525020"/>
                <a:gd name="connsiteY4" fmla="*/ 0 h 2446977"/>
                <a:gd name="connsiteX5" fmla="*/ 2525020 w 2525020"/>
                <a:gd name="connsiteY5" fmla="*/ 1063679 h 2446977"/>
                <a:gd name="connsiteX6" fmla="*/ 2525020 w 2525020"/>
                <a:gd name="connsiteY6" fmla="*/ 1063679 h 2446977"/>
                <a:gd name="connsiteX7" fmla="*/ 2525020 w 2525020"/>
                <a:gd name="connsiteY7" fmla="*/ 1519541 h 2446977"/>
                <a:gd name="connsiteX8" fmla="*/ 2525020 w 2525020"/>
                <a:gd name="connsiteY8" fmla="*/ 1823449 h 2446977"/>
                <a:gd name="connsiteX9" fmla="*/ 2104183 w 2525020"/>
                <a:gd name="connsiteY9" fmla="*/ 1823449 h 2446977"/>
                <a:gd name="connsiteX10" fmla="*/ 1489383 w 2525020"/>
                <a:gd name="connsiteY10" fmla="*/ 2446977 h 2446977"/>
                <a:gd name="connsiteX11" fmla="*/ 577657 w 2525020"/>
                <a:gd name="connsiteY11" fmla="*/ 1823449 h 2446977"/>
                <a:gd name="connsiteX12" fmla="*/ 0 w 2525020"/>
                <a:gd name="connsiteY12" fmla="*/ 1823449 h 2446977"/>
                <a:gd name="connsiteX13" fmla="*/ 0 w 2525020"/>
                <a:gd name="connsiteY13" fmla="*/ 1519541 h 2446977"/>
                <a:gd name="connsiteX14" fmla="*/ 0 w 2525020"/>
                <a:gd name="connsiteY14" fmla="*/ 1063679 h 2446977"/>
                <a:gd name="connsiteX15" fmla="*/ 0 w 2525020"/>
                <a:gd name="connsiteY15" fmla="*/ 1063679 h 2446977"/>
                <a:gd name="connsiteX16" fmla="*/ 0 w 2525020"/>
                <a:gd name="connsiteY16" fmla="*/ 0 h 2446977"/>
                <a:gd name="connsiteX0" fmla="*/ 0 w 2525020"/>
                <a:gd name="connsiteY0" fmla="*/ 0 h 2446977"/>
                <a:gd name="connsiteX1" fmla="*/ 1472928 w 2525020"/>
                <a:gd name="connsiteY1" fmla="*/ 0 h 2446977"/>
                <a:gd name="connsiteX2" fmla="*/ 1472928 w 2525020"/>
                <a:gd name="connsiteY2" fmla="*/ 0 h 2446977"/>
                <a:gd name="connsiteX3" fmla="*/ 2104183 w 2525020"/>
                <a:gd name="connsiteY3" fmla="*/ 0 h 2446977"/>
                <a:gd name="connsiteX4" fmla="*/ 2525020 w 2525020"/>
                <a:gd name="connsiteY4" fmla="*/ 0 h 2446977"/>
                <a:gd name="connsiteX5" fmla="*/ 2525020 w 2525020"/>
                <a:gd name="connsiteY5" fmla="*/ 1063679 h 2446977"/>
                <a:gd name="connsiteX6" fmla="*/ 2525020 w 2525020"/>
                <a:gd name="connsiteY6" fmla="*/ 1063679 h 2446977"/>
                <a:gd name="connsiteX7" fmla="*/ 2525020 w 2525020"/>
                <a:gd name="connsiteY7" fmla="*/ 1519541 h 2446977"/>
                <a:gd name="connsiteX8" fmla="*/ 2525020 w 2525020"/>
                <a:gd name="connsiteY8" fmla="*/ 1823449 h 2446977"/>
                <a:gd name="connsiteX9" fmla="*/ 907018 w 2525020"/>
                <a:gd name="connsiteY9" fmla="*/ 1854681 h 2446977"/>
                <a:gd name="connsiteX10" fmla="*/ 1489383 w 2525020"/>
                <a:gd name="connsiteY10" fmla="*/ 2446977 h 2446977"/>
                <a:gd name="connsiteX11" fmla="*/ 577657 w 2525020"/>
                <a:gd name="connsiteY11" fmla="*/ 1823449 h 2446977"/>
                <a:gd name="connsiteX12" fmla="*/ 0 w 2525020"/>
                <a:gd name="connsiteY12" fmla="*/ 1823449 h 2446977"/>
                <a:gd name="connsiteX13" fmla="*/ 0 w 2525020"/>
                <a:gd name="connsiteY13" fmla="*/ 1519541 h 2446977"/>
                <a:gd name="connsiteX14" fmla="*/ 0 w 2525020"/>
                <a:gd name="connsiteY14" fmla="*/ 1063679 h 2446977"/>
                <a:gd name="connsiteX15" fmla="*/ 0 w 2525020"/>
                <a:gd name="connsiteY15" fmla="*/ 1063679 h 2446977"/>
                <a:gd name="connsiteX16" fmla="*/ 0 w 2525020"/>
                <a:gd name="connsiteY16" fmla="*/ 0 h 244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25020" h="2446977">
                  <a:moveTo>
                    <a:pt x="0" y="0"/>
                  </a:moveTo>
                  <a:lnTo>
                    <a:pt x="1472928" y="0"/>
                  </a:lnTo>
                  <a:lnTo>
                    <a:pt x="1472928" y="0"/>
                  </a:lnTo>
                  <a:lnTo>
                    <a:pt x="2104183" y="0"/>
                  </a:lnTo>
                  <a:lnTo>
                    <a:pt x="2525020" y="0"/>
                  </a:lnTo>
                  <a:lnTo>
                    <a:pt x="2525020" y="1063679"/>
                  </a:lnTo>
                  <a:lnTo>
                    <a:pt x="2525020" y="1063679"/>
                  </a:lnTo>
                  <a:lnTo>
                    <a:pt x="2525020" y="1519541"/>
                  </a:lnTo>
                  <a:lnTo>
                    <a:pt x="2525020" y="1823449"/>
                  </a:lnTo>
                  <a:lnTo>
                    <a:pt x="907018" y="1854681"/>
                  </a:lnTo>
                  <a:lnTo>
                    <a:pt x="1489383" y="2446977"/>
                  </a:lnTo>
                  <a:lnTo>
                    <a:pt x="577657" y="1823449"/>
                  </a:lnTo>
                  <a:lnTo>
                    <a:pt x="0" y="1823449"/>
                  </a:lnTo>
                  <a:lnTo>
                    <a:pt x="0" y="1519541"/>
                  </a:lnTo>
                  <a:lnTo>
                    <a:pt x="0" y="1063679"/>
                  </a:lnTo>
                  <a:lnTo>
                    <a:pt x="0" y="1063679"/>
                  </a:lnTo>
                  <a:lnTo>
                    <a:pt x="0" y="0"/>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 name="図 13" descr="IMG_3665.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916" y="2528769"/>
              <a:ext cx="2203583" cy="1652687"/>
            </a:xfrm>
            <a:prstGeom prst="rect">
              <a:avLst/>
            </a:prstGeom>
          </p:spPr>
        </p:pic>
      </p:grpSp>
      <p:grpSp>
        <p:nvGrpSpPr>
          <p:cNvPr id="19" name="図形グループ 18"/>
          <p:cNvGrpSpPr/>
          <p:nvPr/>
        </p:nvGrpSpPr>
        <p:grpSpPr>
          <a:xfrm>
            <a:off x="4205694" y="4352059"/>
            <a:ext cx="2446381" cy="2295788"/>
            <a:chOff x="4205694" y="4352059"/>
            <a:chExt cx="2446381" cy="2295788"/>
          </a:xfrm>
        </p:grpSpPr>
        <p:sp>
          <p:nvSpPr>
            <p:cNvPr id="17" name="四角形吹き出し 16"/>
            <p:cNvSpPr/>
            <p:nvPr/>
          </p:nvSpPr>
          <p:spPr>
            <a:xfrm>
              <a:off x="4205694" y="4352059"/>
              <a:ext cx="2446381" cy="2295788"/>
            </a:xfrm>
            <a:custGeom>
              <a:avLst/>
              <a:gdLst>
                <a:gd name="connsiteX0" fmla="*/ 0 w 2446381"/>
                <a:gd name="connsiteY0" fmla="*/ 0 h 1775675"/>
                <a:gd name="connsiteX1" fmla="*/ 1427056 w 2446381"/>
                <a:gd name="connsiteY1" fmla="*/ 0 h 1775675"/>
                <a:gd name="connsiteX2" fmla="*/ 1844914 w 2446381"/>
                <a:gd name="connsiteY2" fmla="*/ -520113 h 1775675"/>
                <a:gd name="connsiteX3" fmla="*/ 2038651 w 2446381"/>
                <a:gd name="connsiteY3" fmla="*/ 0 h 1775675"/>
                <a:gd name="connsiteX4" fmla="*/ 2446381 w 2446381"/>
                <a:gd name="connsiteY4" fmla="*/ 0 h 1775675"/>
                <a:gd name="connsiteX5" fmla="*/ 2446381 w 2446381"/>
                <a:gd name="connsiteY5" fmla="*/ 295946 h 1775675"/>
                <a:gd name="connsiteX6" fmla="*/ 2446381 w 2446381"/>
                <a:gd name="connsiteY6" fmla="*/ 295946 h 1775675"/>
                <a:gd name="connsiteX7" fmla="*/ 2446381 w 2446381"/>
                <a:gd name="connsiteY7" fmla="*/ 739865 h 1775675"/>
                <a:gd name="connsiteX8" fmla="*/ 2446381 w 2446381"/>
                <a:gd name="connsiteY8" fmla="*/ 1775675 h 1775675"/>
                <a:gd name="connsiteX9" fmla="*/ 2038651 w 2446381"/>
                <a:gd name="connsiteY9" fmla="*/ 1775675 h 1775675"/>
                <a:gd name="connsiteX10" fmla="*/ 1427056 w 2446381"/>
                <a:gd name="connsiteY10" fmla="*/ 1775675 h 1775675"/>
                <a:gd name="connsiteX11" fmla="*/ 1427056 w 2446381"/>
                <a:gd name="connsiteY11" fmla="*/ 1775675 h 1775675"/>
                <a:gd name="connsiteX12" fmla="*/ 0 w 2446381"/>
                <a:gd name="connsiteY12" fmla="*/ 1775675 h 1775675"/>
                <a:gd name="connsiteX13" fmla="*/ 0 w 2446381"/>
                <a:gd name="connsiteY13" fmla="*/ 739865 h 1775675"/>
                <a:gd name="connsiteX14" fmla="*/ 0 w 2446381"/>
                <a:gd name="connsiteY14" fmla="*/ 295946 h 1775675"/>
                <a:gd name="connsiteX15" fmla="*/ 0 w 2446381"/>
                <a:gd name="connsiteY15" fmla="*/ 295946 h 1775675"/>
                <a:gd name="connsiteX16" fmla="*/ 0 w 2446381"/>
                <a:gd name="connsiteY16" fmla="*/ 0 h 1775675"/>
                <a:gd name="connsiteX0" fmla="*/ 0 w 2446381"/>
                <a:gd name="connsiteY0" fmla="*/ 520113 h 2295788"/>
                <a:gd name="connsiteX1" fmla="*/ 1833051 w 2446381"/>
                <a:gd name="connsiteY1" fmla="*/ 530523 h 2295788"/>
                <a:gd name="connsiteX2" fmla="*/ 1844914 w 2446381"/>
                <a:gd name="connsiteY2" fmla="*/ 0 h 2295788"/>
                <a:gd name="connsiteX3" fmla="*/ 2038651 w 2446381"/>
                <a:gd name="connsiteY3" fmla="*/ 520113 h 2295788"/>
                <a:gd name="connsiteX4" fmla="*/ 2446381 w 2446381"/>
                <a:gd name="connsiteY4" fmla="*/ 520113 h 2295788"/>
                <a:gd name="connsiteX5" fmla="*/ 2446381 w 2446381"/>
                <a:gd name="connsiteY5" fmla="*/ 816059 h 2295788"/>
                <a:gd name="connsiteX6" fmla="*/ 2446381 w 2446381"/>
                <a:gd name="connsiteY6" fmla="*/ 816059 h 2295788"/>
                <a:gd name="connsiteX7" fmla="*/ 2446381 w 2446381"/>
                <a:gd name="connsiteY7" fmla="*/ 1259978 h 2295788"/>
                <a:gd name="connsiteX8" fmla="*/ 2446381 w 2446381"/>
                <a:gd name="connsiteY8" fmla="*/ 2295788 h 2295788"/>
                <a:gd name="connsiteX9" fmla="*/ 2038651 w 2446381"/>
                <a:gd name="connsiteY9" fmla="*/ 2295788 h 2295788"/>
                <a:gd name="connsiteX10" fmla="*/ 1427056 w 2446381"/>
                <a:gd name="connsiteY10" fmla="*/ 2295788 h 2295788"/>
                <a:gd name="connsiteX11" fmla="*/ 1427056 w 2446381"/>
                <a:gd name="connsiteY11" fmla="*/ 2295788 h 2295788"/>
                <a:gd name="connsiteX12" fmla="*/ 0 w 2446381"/>
                <a:gd name="connsiteY12" fmla="*/ 2295788 h 2295788"/>
                <a:gd name="connsiteX13" fmla="*/ 0 w 2446381"/>
                <a:gd name="connsiteY13" fmla="*/ 1259978 h 2295788"/>
                <a:gd name="connsiteX14" fmla="*/ 0 w 2446381"/>
                <a:gd name="connsiteY14" fmla="*/ 816059 h 2295788"/>
                <a:gd name="connsiteX15" fmla="*/ 0 w 2446381"/>
                <a:gd name="connsiteY15" fmla="*/ 816059 h 2295788"/>
                <a:gd name="connsiteX16" fmla="*/ 0 w 2446381"/>
                <a:gd name="connsiteY16" fmla="*/ 520113 h 229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6381" h="2295788">
                  <a:moveTo>
                    <a:pt x="0" y="520113"/>
                  </a:moveTo>
                  <a:lnTo>
                    <a:pt x="1833051" y="530523"/>
                  </a:lnTo>
                  <a:lnTo>
                    <a:pt x="1844914" y="0"/>
                  </a:lnTo>
                  <a:lnTo>
                    <a:pt x="2038651" y="520113"/>
                  </a:lnTo>
                  <a:lnTo>
                    <a:pt x="2446381" y="520113"/>
                  </a:lnTo>
                  <a:lnTo>
                    <a:pt x="2446381" y="816059"/>
                  </a:lnTo>
                  <a:lnTo>
                    <a:pt x="2446381" y="816059"/>
                  </a:lnTo>
                  <a:lnTo>
                    <a:pt x="2446381" y="1259978"/>
                  </a:lnTo>
                  <a:lnTo>
                    <a:pt x="2446381" y="2295788"/>
                  </a:lnTo>
                  <a:lnTo>
                    <a:pt x="2038651" y="2295788"/>
                  </a:lnTo>
                  <a:lnTo>
                    <a:pt x="1427056" y="2295788"/>
                  </a:lnTo>
                  <a:lnTo>
                    <a:pt x="1427056" y="2295788"/>
                  </a:lnTo>
                  <a:lnTo>
                    <a:pt x="0" y="2295788"/>
                  </a:lnTo>
                  <a:lnTo>
                    <a:pt x="0" y="1259978"/>
                  </a:lnTo>
                  <a:lnTo>
                    <a:pt x="0" y="816059"/>
                  </a:lnTo>
                  <a:lnTo>
                    <a:pt x="0" y="816059"/>
                  </a:lnTo>
                  <a:lnTo>
                    <a:pt x="0" y="520113"/>
                  </a:lnTo>
                  <a:close/>
                </a:path>
              </a:pathLst>
            </a:custGeom>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a:solidFill>
                  <a:schemeClr val="tx1"/>
                </a:solidFill>
              </a:endParaRPr>
            </a:p>
          </p:txBody>
        </p:sp>
        <p:pic>
          <p:nvPicPr>
            <p:cNvPr id="18" name="図 17" descr="IMG_366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238" y="4976353"/>
              <a:ext cx="2092437" cy="1569328"/>
            </a:xfrm>
            <a:prstGeom prst="rect">
              <a:avLst/>
            </a:prstGeom>
          </p:spPr>
        </p:pic>
      </p:grpSp>
    </p:spTree>
    <p:extLst>
      <p:ext uri="{BB962C8B-B14F-4D97-AF65-F5344CB8AC3E}">
        <p14:creationId xmlns:p14="http://schemas.microsoft.com/office/powerpoint/2010/main" val="2053150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33530" y="1356225"/>
            <a:ext cx="7636747" cy="4119872"/>
          </a:xfrm>
        </p:spPr>
        <p:txBody>
          <a:bodyPr>
            <a:noAutofit/>
          </a:bodyPr>
          <a:lstStyle/>
          <a:p>
            <a:pPr marL="0" indent="0">
              <a:buNone/>
            </a:pPr>
            <a:r>
              <a:rPr lang="ja-JP" altLang="en-US" u="sng" dirty="0" smtClean="0">
                <a:solidFill>
                  <a:srgbClr val="000000"/>
                </a:solidFill>
                <a:latin typeface="ＭＳ Ｐゴシック" panose="020B0600070205080204" pitchFamily="50" charset="-128"/>
                <a:ea typeface="ＭＳ Ｐゴシック" panose="020B0600070205080204" pitchFamily="50" charset="-128"/>
              </a:rPr>
              <a:t>蔦屋書店、</a:t>
            </a:r>
            <a:r>
              <a:rPr lang="en-US" altLang="ja-JP" u="sng" dirty="0" smtClean="0">
                <a:solidFill>
                  <a:srgbClr val="000000"/>
                </a:solidFill>
                <a:latin typeface="ＭＳ Ｐゴシック" panose="020B0600070205080204" pitchFamily="50" charset="-128"/>
                <a:ea typeface="ＭＳ Ｐゴシック" panose="020B0600070205080204" pitchFamily="50" charset="-128"/>
              </a:rPr>
              <a:t>B&amp;B</a:t>
            </a:r>
            <a:endParaRPr lang="en-US" altLang="ja-JP" u="sng" dirty="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dirty="0">
                <a:solidFill>
                  <a:srgbClr val="000000"/>
                </a:solidFill>
                <a:latin typeface="ＭＳ Ｐゴシック" panose="020B0600070205080204" pitchFamily="50" charset="-128"/>
                <a:ea typeface="ＭＳ Ｐゴシック" panose="020B0600070205080204" pitchFamily="50" charset="-128"/>
              </a:rPr>
              <a:t>　</a:t>
            </a:r>
            <a:endParaRPr lang="en-US" altLang="ja-JP"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endParaRPr lang="en-US" altLang="ja-JP" u="sng" dirty="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u="sng" dirty="0" smtClean="0">
                <a:solidFill>
                  <a:srgbClr val="000000"/>
                </a:solidFill>
                <a:latin typeface="ＭＳ Ｐゴシック" panose="020B0600070205080204" pitchFamily="50" charset="-128"/>
                <a:ea typeface="ＭＳ Ｐゴシック" panose="020B0600070205080204" pitchFamily="50" charset="-128"/>
              </a:rPr>
              <a:t>神保</a:t>
            </a:r>
            <a:r>
              <a:rPr lang="ja-JP" altLang="en-US" u="sng" dirty="0" smtClean="0">
                <a:solidFill>
                  <a:srgbClr val="000000"/>
                </a:solidFill>
                <a:latin typeface="ＭＳ Ｐゴシック" panose="020B0600070205080204" pitchFamily="50" charset="-128"/>
                <a:ea typeface="ＭＳ Ｐゴシック" panose="020B0600070205080204" pitchFamily="50" charset="-128"/>
              </a:rPr>
              <a:t>町</a:t>
            </a:r>
            <a:endParaRPr lang="en-US" altLang="ja-JP" u="sng"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dirty="0" smtClean="0">
                <a:ln w="22225">
                  <a:noFill/>
                  <a:prstDash val="solid"/>
                </a:ln>
                <a:solidFill>
                  <a:srgbClr val="000000"/>
                </a:solidFill>
                <a:latin typeface="ＭＳ Ｐゴシック" panose="020B0600070205080204" pitchFamily="50" charset="-128"/>
                <a:ea typeface="ＭＳ Ｐゴシック" panose="020B0600070205080204" pitchFamily="50" charset="-128"/>
              </a:rPr>
              <a:t>　・本のまちとして人を引き寄せる</a:t>
            </a:r>
            <a:endParaRPr lang="en-US" altLang="ja-JP" dirty="0" smtClean="0">
              <a:ln w="22225">
                <a:noFill/>
                <a:prstDash val="solid"/>
              </a:ln>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dirty="0" smtClean="0">
                <a:ln w="22225">
                  <a:noFill/>
                  <a:prstDash val="solid"/>
                </a:ln>
                <a:solidFill>
                  <a:srgbClr val="000000"/>
                </a:solidFill>
                <a:latin typeface="ＭＳ Ｐゴシック" panose="020B0600070205080204" pitchFamily="50" charset="-128"/>
                <a:ea typeface="ＭＳ Ｐゴシック" panose="020B0600070205080204" pitchFamily="50" charset="-128"/>
              </a:rPr>
              <a:t>　・ここにしかないと思わせる選書</a:t>
            </a:r>
            <a:endParaRPr lang="en-US" altLang="ja-JP" dirty="0">
              <a:ln w="22225">
                <a:noFill/>
                <a:prstDash val="solid"/>
              </a:ln>
              <a:solidFill>
                <a:srgbClr val="FF0000"/>
              </a:solidFill>
              <a:latin typeface="ＭＳ Ｐゴシック" panose="020B0600070205080204" pitchFamily="50" charset="-128"/>
              <a:ea typeface="ＭＳ Ｐゴシック" panose="020B0600070205080204" pitchFamily="50" charset="-128"/>
            </a:endParaRPr>
          </a:p>
        </p:txBody>
      </p:sp>
      <p:sp>
        <p:nvSpPr>
          <p:cNvPr id="5" name="タイトル 4"/>
          <p:cNvSpPr>
            <a:spLocks noGrp="1"/>
          </p:cNvSpPr>
          <p:nvPr>
            <p:ph type="title"/>
          </p:nvPr>
        </p:nvSpPr>
        <p:spPr/>
        <p:txBody>
          <a:bodyPr/>
          <a:lstStyle/>
          <a:p>
            <a:r>
              <a:rPr lang="ja-JP" altLang="en-US" dirty="0" smtClean="0"/>
              <a:t>　</a:t>
            </a:r>
            <a:endParaRPr lang="en-US" dirty="0"/>
          </a:p>
        </p:txBody>
      </p:sp>
      <p:sp>
        <p:nvSpPr>
          <p:cNvPr id="6" name="タイトル 1"/>
          <p:cNvSpPr txBox="1">
            <a:spLocks/>
          </p:cNvSpPr>
          <p:nvPr/>
        </p:nvSpPr>
        <p:spPr>
          <a:xfrm>
            <a:off x="0" y="0"/>
            <a:ext cx="4909655"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en-US" sz="4000" dirty="0" smtClean="0">
                <a:solidFill>
                  <a:schemeClr val="bg1"/>
                </a:solidFill>
                <a:latin typeface="メイリオ" panose="020B0604030504040204" pitchFamily="50" charset="-128"/>
                <a:ea typeface="メイリオ" panose="020B0604030504040204" pitchFamily="50" charset="-128"/>
              </a:rPr>
              <a:t>現地調査から</a:t>
            </a:r>
            <a:endParaRPr lang="ja-JP" altLang="en-US" sz="400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コンテンツ プレースホルダー 4"/>
          <p:cNvGraphicFramePr>
            <a:graphicFrameLocks/>
          </p:cNvGraphicFramePr>
          <p:nvPr>
            <p:extLst>
              <p:ext uri="{D42A27DB-BD31-4B8C-83A1-F6EECF244321}">
                <p14:modId xmlns:p14="http://schemas.microsoft.com/office/powerpoint/2010/main" val="758994672"/>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タイトル 1"/>
          <p:cNvSpPr txBox="1">
            <a:spLocks/>
          </p:cNvSpPr>
          <p:nvPr/>
        </p:nvSpPr>
        <p:spPr>
          <a:xfrm>
            <a:off x="1" y="5224736"/>
            <a:ext cx="9143999" cy="1320946"/>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pPr algn="l"/>
            <a:r>
              <a:rPr lang="en-US" altLang="ja-JP" sz="3600" dirty="0" smtClean="0">
                <a:solidFill>
                  <a:schemeClr val="bg1"/>
                </a:solidFill>
                <a:latin typeface="メイリオ" panose="020B0604030504040204" pitchFamily="50" charset="-128"/>
                <a:ea typeface="メイリオ" panose="020B0604030504040204" pitchFamily="50" charset="-128"/>
              </a:rPr>
              <a:t>	⇒</a:t>
            </a:r>
            <a:r>
              <a:rPr lang="ja-JP" altLang="en-US" sz="3600" dirty="0" smtClean="0">
                <a:solidFill>
                  <a:schemeClr val="bg1"/>
                </a:solidFill>
                <a:latin typeface="メイリオ" panose="020B0604030504040204" pitchFamily="50" charset="-128"/>
                <a:ea typeface="メイリオ" panose="020B0604030504040204" pitchFamily="50" charset="-128"/>
              </a:rPr>
              <a:t>独自の戦略で生き残っている</a:t>
            </a:r>
            <a:endParaRPr lang="en-US" altLang="ja-JP" sz="3600" dirty="0" smtClean="0">
              <a:solidFill>
                <a:schemeClr val="bg1"/>
              </a:solidFill>
              <a:latin typeface="メイリオ" panose="020B0604030504040204" pitchFamily="50" charset="-128"/>
              <a:ea typeface="メイリオ" panose="020B0604030504040204" pitchFamily="50" charset="-128"/>
            </a:endParaRPr>
          </a:p>
          <a:p>
            <a:pPr algn="l"/>
            <a:r>
              <a:rPr lang="en-US" altLang="ja-JP" sz="3600" dirty="0" smtClean="0">
                <a:solidFill>
                  <a:schemeClr val="bg1"/>
                </a:solidFill>
                <a:latin typeface="メイリオ" panose="020B0604030504040204" pitchFamily="50" charset="-128"/>
                <a:ea typeface="メイリオ" panose="020B0604030504040204" pitchFamily="50" charset="-128"/>
              </a:rPr>
              <a:t>	⇒</a:t>
            </a:r>
            <a:r>
              <a:rPr lang="ja-JP" altLang="en-US" sz="3600" dirty="0" smtClean="0">
                <a:solidFill>
                  <a:schemeClr val="bg1"/>
                </a:solidFill>
                <a:latin typeface="メイリオ" panose="020B0604030504040204" pitchFamily="50" charset="-128"/>
                <a:ea typeface="メイリオ" panose="020B0604030504040204" pitchFamily="50" charset="-128"/>
              </a:rPr>
              <a:t>まちの雰囲気に馴染んだ書店</a:t>
            </a:r>
            <a:endParaRPr lang="ja-JP" altLang="en-US" sz="3600" dirty="0">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p:cNvSpPr txBox="1"/>
          <p:nvPr/>
        </p:nvSpPr>
        <p:spPr>
          <a:xfrm>
            <a:off x="654147" y="2270009"/>
            <a:ext cx="3810109" cy="461665"/>
          </a:xfrm>
          <a:prstGeom prst="rect">
            <a:avLst/>
          </a:prstGeom>
          <a:noFill/>
        </p:spPr>
        <p:txBody>
          <a:bodyPr wrap="square" rtlCol="0">
            <a:spAutoFit/>
          </a:bodyPr>
          <a:lstStyle/>
          <a:p>
            <a:r>
              <a:rPr kumimoji="1" lang="ja-JP" altLang="en-US" sz="2400" dirty="0" smtClean="0">
                <a:latin typeface="ＭＳ Ｐゴシック"/>
                <a:ea typeface="ＭＳ Ｐゴシック"/>
                <a:cs typeface="ＭＳ Ｐゴシック"/>
              </a:rPr>
              <a:t>書籍の販売以外の機能</a:t>
            </a:r>
            <a:endParaRPr kumimoji="1" lang="ja-JP" altLang="en-US" sz="2400" dirty="0">
              <a:latin typeface="ＭＳ Ｐゴシック"/>
              <a:ea typeface="ＭＳ Ｐゴシック"/>
              <a:cs typeface="ＭＳ Ｐゴシック"/>
            </a:endParaRPr>
          </a:p>
        </p:txBody>
      </p:sp>
      <p:sp>
        <p:nvSpPr>
          <p:cNvPr id="8" name="テキスト ボックス 7"/>
          <p:cNvSpPr txBox="1"/>
          <p:nvPr/>
        </p:nvSpPr>
        <p:spPr>
          <a:xfrm>
            <a:off x="5038183" y="2054876"/>
            <a:ext cx="3810109" cy="461665"/>
          </a:xfrm>
          <a:prstGeom prst="rect">
            <a:avLst/>
          </a:prstGeom>
          <a:noFill/>
        </p:spPr>
        <p:txBody>
          <a:bodyPr wrap="square" rtlCol="0">
            <a:spAutoFit/>
          </a:bodyPr>
          <a:lstStyle/>
          <a:p>
            <a:r>
              <a:rPr lang="ja-JP" altLang="en-US" sz="24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書籍</a:t>
            </a:r>
            <a:r>
              <a:rPr lang="ja-JP" altLang="en-US" sz="2400" dirty="0">
                <a:solidFill>
                  <a:srgbClr val="000000"/>
                </a:solidFill>
                <a:latin typeface="ＭＳ Ｐゴシック" panose="020B0600070205080204" pitchFamily="50" charset="-128"/>
                <a:ea typeface="ＭＳ Ｐゴシック" panose="020B0600070205080204" pitchFamily="50" charset="-128"/>
              </a:rPr>
              <a:t>以外の収入源を確保</a:t>
            </a:r>
            <a:endParaRPr lang="en-US" altLang="ja-JP"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5038183" y="2500841"/>
            <a:ext cx="3810109" cy="461665"/>
          </a:xfrm>
          <a:prstGeom prst="rect">
            <a:avLst/>
          </a:prstGeom>
          <a:noFill/>
        </p:spPr>
        <p:txBody>
          <a:bodyPr wrap="square" rtlCol="0">
            <a:spAutoFit/>
          </a:bodyPr>
          <a:lstStyle/>
          <a:p>
            <a:r>
              <a:rPr lang="ja-JP" altLang="en-US" sz="24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心地よい空間</a:t>
            </a: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の</a:t>
            </a:r>
            <a:r>
              <a:rPr lang="ja-JP" altLang="en-US" sz="2400" dirty="0" smtClean="0">
                <a:solidFill>
                  <a:srgbClr val="000000"/>
                </a:solidFill>
                <a:latin typeface="ＭＳ Ｐゴシック" panose="020B0600070205080204" pitchFamily="50" charset="-128"/>
                <a:ea typeface="ＭＳ Ｐゴシック" panose="020B0600070205080204" pitchFamily="50" charset="-128"/>
              </a:rPr>
              <a:t>提供</a:t>
            </a:r>
            <a:endParaRPr lang="en-US" altLang="ja-JP"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15" name="右矢印 14"/>
          <p:cNvSpPr/>
          <p:nvPr/>
        </p:nvSpPr>
        <p:spPr>
          <a:xfrm>
            <a:off x="3983153" y="2333209"/>
            <a:ext cx="926502" cy="366663"/>
          </a:xfrm>
          <a:prstGeom prst="rightArrow">
            <a:avLst>
              <a:gd name="adj1" fmla="val 56785"/>
              <a:gd name="adj2" fmla="val 81230"/>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724246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733530" y="1564316"/>
            <a:ext cx="7305151" cy="4615420"/>
          </a:xfrm>
        </p:spPr>
        <p:txBody>
          <a:bodyPr>
            <a:noAutofit/>
          </a:bodyPr>
          <a:lstStyle/>
          <a:p>
            <a:pPr marL="0" indent="0">
              <a:buNone/>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a:t>
            </a:r>
            <a:r>
              <a:rPr lang="ja-JP" altLang="en-US" sz="3200" dirty="0" smtClean="0">
                <a:ln w="22225">
                  <a:noFill/>
                  <a:prstDash val="solid"/>
                </a:ln>
                <a:solidFill>
                  <a:srgbClr val="000000"/>
                </a:solidFill>
                <a:latin typeface="ＭＳ Ｐゴシック" panose="020B0600070205080204" pitchFamily="50" charset="-128"/>
                <a:ea typeface="ＭＳ Ｐゴシック" panose="020B0600070205080204" pitchFamily="50" charset="-128"/>
              </a:rPr>
              <a:t>電子電話帳や</a:t>
            </a:r>
            <a:r>
              <a:rPr lang="en-US" altLang="ja-JP" sz="3200" dirty="0" smtClean="0">
                <a:ln w="22225">
                  <a:noFill/>
                  <a:prstDash val="solid"/>
                </a:ln>
                <a:solidFill>
                  <a:srgbClr val="000000"/>
                </a:solidFill>
                <a:latin typeface="ＭＳ Ｐゴシック" panose="020B0600070205080204" pitchFamily="50" charset="-128"/>
                <a:ea typeface="ＭＳ Ｐゴシック" panose="020B0600070205080204" pitchFamily="50" charset="-128"/>
              </a:rPr>
              <a:t>GIS</a:t>
            </a:r>
            <a:r>
              <a:rPr lang="ja-JP" altLang="en-US" sz="3200" dirty="0" smtClean="0">
                <a:ln w="22225">
                  <a:noFill/>
                  <a:prstDash val="solid"/>
                </a:ln>
                <a:solidFill>
                  <a:srgbClr val="000000"/>
                </a:solidFill>
                <a:latin typeface="ＭＳ Ｐゴシック" panose="020B0600070205080204" pitchFamily="50" charset="-128"/>
                <a:ea typeface="ＭＳ Ｐゴシック" panose="020B0600070205080204" pitchFamily="50" charset="-128"/>
              </a:rPr>
              <a:t>を利用して</a:t>
            </a:r>
            <a:endParaRPr lang="en-US" altLang="ja-JP" sz="3200" dirty="0" smtClean="0">
              <a:ln w="22225">
                <a:noFill/>
                <a:prstDash val="solid"/>
              </a:ln>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　書店消滅マップ作成</a:t>
            </a:r>
            <a:endParaRPr lang="en-US" altLang="ja-JP" sz="32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　→どこでどのくらい書店が消滅したか可視化</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・追加</a:t>
            </a:r>
            <a:r>
              <a:rPr lang="ja-JP" altLang="en-US" sz="3200" dirty="0" smtClean="0">
                <a:ln w="22225">
                  <a:noFill/>
                  <a:prstDash val="solid"/>
                </a:ln>
                <a:solidFill>
                  <a:srgbClr val="000000"/>
                </a:solidFill>
                <a:latin typeface="ＭＳ Ｐゴシック" panose="020B0600070205080204" pitchFamily="50" charset="-128"/>
                <a:ea typeface="ＭＳ Ｐゴシック" panose="020B0600070205080204" pitchFamily="50" charset="-128"/>
              </a:rPr>
              <a:t>調査</a:t>
            </a:r>
            <a:r>
              <a:rPr lang="ja-JP" altLang="en-US" sz="3200" dirty="0">
                <a:ln w="22225">
                  <a:noFill/>
                  <a:prstDash val="solid"/>
                </a:ln>
                <a:solidFill>
                  <a:srgbClr val="000000"/>
                </a:solidFill>
                <a:latin typeface="ＭＳ Ｐゴシック" panose="020B0600070205080204" pitchFamily="50" charset="-128"/>
                <a:ea typeface="ＭＳ Ｐゴシック" panose="020B0600070205080204" pitchFamily="50" charset="-128"/>
              </a:rPr>
              <a:t>により</a:t>
            </a:r>
            <a:r>
              <a:rPr lang="ja-JP" altLang="en-US" sz="32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制度の問題点</a:t>
            </a:r>
            <a:r>
              <a:rPr lang="ja-JP" altLang="en-US" sz="3200" dirty="0" smtClean="0">
                <a:ln w="22225">
                  <a:noFill/>
                  <a:prstDash val="solid"/>
                </a:ln>
                <a:latin typeface="ＭＳ Ｐゴシック" panose="020B0600070205080204" pitchFamily="50" charset="-128"/>
                <a:ea typeface="ＭＳ Ｐゴシック" panose="020B0600070205080204" pitchFamily="50" charset="-128"/>
              </a:rPr>
              <a:t>を</a:t>
            </a:r>
            <a:r>
              <a:rPr lang="ja-JP" altLang="en-US" sz="3200" dirty="0" smtClean="0">
                <a:ln w="22225">
                  <a:noFill/>
                  <a:prstDash val="solid"/>
                </a:ln>
                <a:solidFill>
                  <a:srgbClr val="000000"/>
                </a:solidFill>
                <a:latin typeface="ＭＳ Ｐゴシック" panose="020B0600070205080204" pitchFamily="50" charset="-128"/>
                <a:ea typeface="ＭＳ Ｐゴシック" panose="020B0600070205080204" pitchFamily="50" charset="-128"/>
              </a:rPr>
              <a:t>深める</a:t>
            </a:r>
            <a:r>
              <a:rPr lang="ja-JP" altLang="en-US" sz="3200" dirty="0">
                <a:solidFill>
                  <a:srgbClr val="000000"/>
                </a:solidFill>
                <a:latin typeface="ＭＳ Ｐゴシック" panose="020B0600070205080204" pitchFamily="50" charset="-128"/>
                <a:ea typeface="ＭＳ Ｐゴシック" panose="020B0600070205080204" pitchFamily="50" charset="-128"/>
              </a:rPr>
              <a:t>　</a:t>
            </a:r>
            <a:endParaRPr lang="en-US" altLang="ja-JP" sz="3200" dirty="0" smtClean="0">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取次業者へのヒアリング</a:t>
            </a:r>
            <a:endParaRPr lang="en-US" altLang="ja-JP" sz="2800" dirty="0">
              <a:latin typeface="ＭＳ Ｐゴシック" panose="020B0600070205080204" pitchFamily="50" charset="-128"/>
              <a:ea typeface="ＭＳ Ｐゴシック" panose="020B0600070205080204" pitchFamily="50" charset="-128"/>
            </a:endParaRPr>
          </a:p>
          <a:p>
            <a:pPr marL="0" indent="0">
              <a:buNone/>
            </a:pPr>
            <a:r>
              <a:rPr lang="ja-JP" altLang="en-US" sz="2800" dirty="0" smtClean="0">
                <a:latin typeface="ＭＳ Ｐゴシック" panose="020B0600070205080204" pitchFamily="50" charset="-128"/>
                <a:ea typeface="ＭＳ Ｐゴシック" panose="020B0600070205080204" pitchFamily="50" charset="-128"/>
              </a:rPr>
              <a:t>　→</a:t>
            </a:r>
            <a:r>
              <a:rPr lang="ja-JP" altLang="en-US" sz="2800" dirty="0">
                <a:latin typeface="ＭＳ Ｐゴシック" panose="020B0600070205080204" pitchFamily="50" charset="-128"/>
                <a:ea typeface="ＭＳ Ｐゴシック" panose="020B0600070205080204" pitchFamily="50" charset="-128"/>
              </a:rPr>
              <a:t>商法の専門家への</a:t>
            </a:r>
            <a:r>
              <a:rPr lang="ja-JP" altLang="en-US" sz="2800" dirty="0" smtClean="0">
                <a:latin typeface="ＭＳ Ｐゴシック" panose="020B0600070205080204" pitchFamily="50" charset="-128"/>
                <a:ea typeface="ＭＳ Ｐゴシック" panose="020B0600070205080204" pitchFamily="50" charset="-128"/>
              </a:rPr>
              <a:t>ヒアリング</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endParaRPr lang="en-US" altLang="ja-JP" sz="3200" dirty="0">
              <a:ln w="22225">
                <a:noFill/>
                <a:prstDash val="solid"/>
              </a:ln>
              <a:solidFill>
                <a:srgbClr val="FF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36</a:t>
            </a:fld>
            <a:endParaRPr lang="en-US" dirty="0"/>
          </a:p>
        </p:txBody>
      </p:sp>
      <p:sp>
        <p:nvSpPr>
          <p:cNvPr id="5" name="タイトル 4"/>
          <p:cNvSpPr>
            <a:spLocks noGrp="1"/>
          </p:cNvSpPr>
          <p:nvPr>
            <p:ph type="title"/>
          </p:nvPr>
        </p:nvSpPr>
        <p:spPr/>
        <p:txBody>
          <a:bodyPr/>
          <a:lstStyle/>
          <a:p>
            <a:r>
              <a:rPr lang="ja-JP" altLang="en-US" dirty="0" smtClean="0"/>
              <a:t>　</a:t>
            </a:r>
            <a:endParaRPr lang="en-US" dirty="0"/>
          </a:p>
        </p:txBody>
      </p:sp>
      <p:sp>
        <p:nvSpPr>
          <p:cNvPr id="6" name="タイトル 1"/>
          <p:cNvSpPr txBox="1">
            <a:spLocks/>
          </p:cNvSpPr>
          <p:nvPr/>
        </p:nvSpPr>
        <p:spPr>
          <a:xfrm>
            <a:off x="0" y="0"/>
            <a:ext cx="4909655"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en-US" sz="4000" smtClean="0">
                <a:solidFill>
                  <a:schemeClr val="bg1"/>
                </a:solidFill>
                <a:latin typeface="メイリオ" panose="020B0604030504040204" pitchFamily="50" charset="-128"/>
                <a:ea typeface="メイリオ" panose="020B0604030504040204" pitchFamily="50" charset="-128"/>
              </a:rPr>
              <a:t>最終発表に向けて</a:t>
            </a:r>
            <a:endParaRPr lang="ja-JP" altLang="en-US" sz="4000" dirty="0">
              <a:solidFill>
                <a:schemeClr val="bg1"/>
              </a:solidFill>
              <a:latin typeface="メイリオ" panose="020B0604030504040204" pitchFamily="50" charset="-128"/>
              <a:ea typeface="メイリオ" panose="020B0604030504040204" pitchFamily="50" charset="-128"/>
            </a:endParaRPr>
          </a:p>
        </p:txBody>
      </p:sp>
      <p:graphicFrame>
        <p:nvGraphicFramePr>
          <p:cNvPr id="7" name="コンテンツ プレースホルダー 4"/>
          <p:cNvGraphicFramePr>
            <a:graphicFrameLocks/>
          </p:cNvGraphicFramePr>
          <p:nvPr>
            <p:extLst>
              <p:ext uri="{D42A27DB-BD31-4B8C-83A1-F6EECF244321}">
                <p14:modId xmlns:p14="http://schemas.microsoft.com/office/powerpoint/2010/main" val="489121548"/>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01881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4909655" cy="868362"/>
          </a:xfrm>
          <a:solidFill>
            <a:schemeClr val="accent1"/>
          </a:solidFill>
        </p:spPr>
        <p:txBody>
          <a:bodyPr/>
          <a:lstStyle/>
          <a:p>
            <a:r>
              <a:rPr lang="ja-JP" altLang="en-US" sz="4000" dirty="0" smtClean="0">
                <a:solidFill>
                  <a:schemeClr val="bg1"/>
                </a:solidFill>
                <a:latin typeface="メイリオ" panose="020B0604030504040204" pitchFamily="50" charset="-128"/>
                <a:ea typeface="メイリオ" panose="020B0604030504040204" pitchFamily="50" charset="-128"/>
              </a:rPr>
              <a:t>最終</a:t>
            </a:r>
            <a:r>
              <a:rPr lang="ja-JP" altLang="en-US" sz="4000" dirty="0">
                <a:solidFill>
                  <a:schemeClr val="bg1"/>
                </a:solidFill>
                <a:latin typeface="メイリオ" panose="020B0604030504040204" pitchFamily="50" charset="-128"/>
                <a:ea typeface="メイリオ" panose="020B0604030504040204" pitchFamily="50" charset="-128"/>
              </a:rPr>
              <a:t>発表</a:t>
            </a:r>
            <a:r>
              <a:rPr lang="ja-JP" altLang="en-US" sz="4000" dirty="0" smtClean="0">
                <a:solidFill>
                  <a:schemeClr val="bg1"/>
                </a:solidFill>
                <a:latin typeface="メイリオ" panose="020B0604030504040204" pitchFamily="50" charset="-128"/>
                <a:ea typeface="メイリオ" panose="020B0604030504040204" pitchFamily="50" charset="-128"/>
              </a:rPr>
              <a:t>に</a:t>
            </a:r>
            <a:r>
              <a:rPr lang="ja-JP" altLang="en-US" sz="4000" dirty="0">
                <a:solidFill>
                  <a:schemeClr val="bg1"/>
                </a:solidFill>
                <a:latin typeface="メイリオ" panose="020B0604030504040204" pitchFamily="50" charset="-128"/>
                <a:ea typeface="メイリオ" panose="020B0604030504040204" pitchFamily="50" charset="-128"/>
              </a:rPr>
              <a:t>向</a:t>
            </a:r>
            <a:r>
              <a:rPr lang="ja-JP" altLang="en-US" sz="4000" dirty="0" smtClean="0">
                <a:solidFill>
                  <a:schemeClr val="bg1"/>
                </a:solidFill>
                <a:latin typeface="メイリオ" panose="020B0604030504040204" pitchFamily="50" charset="-128"/>
                <a:ea typeface="メイリオ" panose="020B0604030504040204" pitchFamily="50" charset="-128"/>
              </a:rPr>
              <a:t>けて</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753996" y="1564316"/>
            <a:ext cx="7305151" cy="4615420"/>
          </a:xfrm>
        </p:spPr>
        <p:txBody>
          <a:bodyPr>
            <a:noAutofit/>
          </a:bodyPr>
          <a:lstStyle/>
          <a:p>
            <a:pPr marL="0" indent="0">
              <a:buNone/>
            </a:pPr>
            <a:r>
              <a:rPr lang="ja-JP" altLang="en-US" sz="2800" dirty="0" smtClean="0">
                <a:latin typeface="ＭＳ Ｐゴシック" panose="020B0600070205080204" pitchFamily="50" charset="-128"/>
                <a:ea typeface="ＭＳ Ｐゴシック" panose="020B0600070205080204" pitchFamily="50" charset="-128"/>
              </a:rPr>
              <a:t>・</a:t>
            </a:r>
            <a:r>
              <a:rPr lang="ja-JP" altLang="en-US" sz="3200" dirty="0" smtClean="0">
                <a:ln w="22225">
                  <a:noFill/>
                  <a:prstDash val="solid"/>
                </a:ln>
                <a:latin typeface="ＭＳ Ｐゴシック" panose="020B0600070205080204" pitchFamily="50" charset="-128"/>
                <a:ea typeface="ＭＳ Ｐゴシック" panose="020B0600070205080204" pitchFamily="50" charset="-128"/>
              </a:rPr>
              <a:t>現地調査を踏まえて、書店が</a:t>
            </a:r>
            <a:endParaRPr lang="en-US" altLang="ja-JP" sz="3200" dirty="0" smtClean="0">
              <a:ln w="22225">
                <a:noFill/>
                <a:prstDash val="solid"/>
              </a:ln>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n w="22225">
                  <a:noFill/>
                  <a:prstDash val="solid"/>
                </a:ln>
                <a:latin typeface="ＭＳ Ｐゴシック" panose="020B0600070205080204" pitchFamily="50" charset="-128"/>
                <a:ea typeface="ＭＳ Ｐゴシック" panose="020B0600070205080204" pitchFamily="50" charset="-128"/>
              </a:rPr>
              <a:t>　</a:t>
            </a:r>
            <a:r>
              <a:rPr lang="ja-JP" altLang="en-US" sz="32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売り上げを上げる具体的な方法</a:t>
            </a:r>
            <a:r>
              <a:rPr lang="ja-JP" altLang="en-US" sz="3200" dirty="0" smtClean="0">
                <a:ln w="22225">
                  <a:noFill/>
                  <a:prstDash val="solid"/>
                </a:ln>
                <a:latin typeface="ＭＳ Ｐゴシック" panose="020B0600070205080204" pitchFamily="50" charset="-128"/>
                <a:ea typeface="ＭＳ Ｐゴシック" panose="020B0600070205080204" pitchFamily="50" charset="-128"/>
              </a:rPr>
              <a:t>の検討</a:t>
            </a:r>
            <a:endParaRPr lang="en-US" altLang="ja-JP" sz="3200" dirty="0" smtClean="0">
              <a:ln w="22225">
                <a:noFill/>
                <a:prstDash val="solid"/>
              </a:ln>
              <a:latin typeface="ＭＳ Ｐゴシック" panose="020B0600070205080204" pitchFamily="50" charset="-128"/>
              <a:ea typeface="ＭＳ Ｐゴシック" panose="020B0600070205080204" pitchFamily="50" charset="-128"/>
            </a:endParaRPr>
          </a:p>
          <a:p>
            <a:pPr marL="0" indent="0">
              <a:buNone/>
            </a:pPr>
            <a:endParaRPr lang="en-US" altLang="ja-JP" sz="32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atin typeface="ＭＳ Ｐゴシック" panose="020B0600070205080204" pitchFamily="50" charset="-128"/>
                <a:ea typeface="ＭＳ Ｐゴシック" panose="020B0600070205080204" pitchFamily="50" charset="-128"/>
              </a:rPr>
              <a:t>・</a:t>
            </a:r>
            <a:r>
              <a:rPr lang="ja-JP" altLang="en-US" sz="3200" dirty="0" smtClean="0">
                <a:ln w="22225">
                  <a:noFill/>
                  <a:prstDash val="solid"/>
                </a:ln>
                <a:solidFill>
                  <a:srgbClr val="FF0000"/>
                </a:solidFill>
                <a:latin typeface="ＭＳ Ｐゴシック" panose="020B0600070205080204" pitchFamily="50" charset="-128"/>
                <a:ea typeface="ＭＳ Ｐゴシック" panose="020B0600070205080204" pitchFamily="50" charset="-128"/>
              </a:rPr>
              <a:t>つくばで生き残れる書店</a:t>
            </a:r>
            <a:r>
              <a:rPr lang="ja-JP" altLang="en-US" sz="3200" dirty="0">
                <a:ln w="22225">
                  <a:noFill/>
                  <a:prstDash val="solid"/>
                </a:ln>
                <a:solidFill>
                  <a:srgbClr val="000000"/>
                </a:solidFill>
                <a:latin typeface="ＭＳ Ｐゴシック" panose="020B0600070205080204" pitchFamily="50" charset="-128"/>
                <a:ea typeface="ＭＳ Ｐゴシック" panose="020B0600070205080204" pitchFamily="50" charset="-128"/>
              </a:rPr>
              <a:t>の</a:t>
            </a:r>
            <a:r>
              <a:rPr lang="ja-JP" altLang="en-US" sz="3200" dirty="0" smtClean="0">
                <a:ln w="22225">
                  <a:noFill/>
                  <a:prstDash val="solid"/>
                </a:ln>
                <a:solidFill>
                  <a:srgbClr val="000000"/>
                </a:solidFill>
                <a:latin typeface="ＭＳ Ｐゴシック" panose="020B0600070205080204" pitchFamily="50" charset="-128"/>
                <a:ea typeface="ＭＳ Ｐゴシック" panose="020B0600070205080204" pitchFamily="50" charset="-128"/>
              </a:rPr>
              <a:t>提案</a:t>
            </a:r>
            <a:endParaRPr lang="en-US" altLang="ja-JP" sz="3200" dirty="0">
              <a:ln w="22225">
                <a:noFill/>
                <a:prstDash val="solid"/>
              </a:ln>
              <a:solidFill>
                <a:srgbClr val="00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atin typeface="ＭＳ Ｐゴシック" panose="020B0600070205080204" pitchFamily="50" charset="-128"/>
                <a:ea typeface="ＭＳ Ｐゴシック" panose="020B0600070205080204" pitchFamily="50" charset="-128"/>
              </a:rPr>
              <a:t>　→仮説を立てた後、</a:t>
            </a:r>
            <a:endParaRPr lang="en-US" altLang="ja-JP" sz="32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atin typeface="ＭＳ Ｐゴシック" panose="020B0600070205080204" pitchFamily="50" charset="-128"/>
                <a:ea typeface="ＭＳ Ｐゴシック" panose="020B0600070205080204" pitchFamily="50" charset="-128"/>
              </a:rPr>
              <a:t>　つくば</a:t>
            </a:r>
            <a:r>
              <a:rPr lang="ja-JP" altLang="en-US" sz="3200" dirty="0">
                <a:latin typeface="ＭＳ Ｐゴシック" panose="020B0600070205080204" pitchFamily="50" charset="-128"/>
                <a:ea typeface="ＭＳ Ｐゴシック" panose="020B0600070205080204" pitchFamily="50" charset="-128"/>
              </a:rPr>
              <a:t>に住む人々の意見を聞く</a:t>
            </a:r>
            <a:endParaRPr lang="en-US" altLang="ja-JP" sz="3200" dirty="0">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atin typeface="ＭＳ Ｐゴシック" panose="020B0600070205080204" pitchFamily="50" charset="-128"/>
                <a:ea typeface="ＭＳ Ｐゴシック" panose="020B0600070205080204" pitchFamily="50" charset="-128"/>
              </a:rPr>
              <a:t>　</a:t>
            </a:r>
            <a:endParaRPr lang="en-US" altLang="ja-JP" sz="3200"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37</a:t>
            </a:fld>
            <a:endParaRPr lang="en-US" dirty="0"/>
          </a:p>
        </p:txBody>
      </p:sp>
      <p:graphicFrame>
        <p:nvGraphicFramePr>
          <p:cNvPr id="5" name="コンテンツ プレースホルダー 4"/>
          <p:cNvGraphicFramePr>
            <a:graphicFrameLocks/>
          </p:cNvGraphicFramePr>
          <p:nvPr>
            <p:extLst>
              <p:ext uri="{D42A27DB-BD31-4B8C-83A1-F6EECF244321}">
                <p14:modId xmlns:p14="http://schemas.microsoft.com/office/powerpoint/2010/main" val="3451333376"/>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99052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artisticMarker/>
                    </a14:imgEffect>
                    <a14:imgEffect>
                      <a14:colorTemperature colorTemp="11200"/>
                    </a14:imgEffect>
                    <a14:imgEffect>
                      <a14:saturation sat="0"/>
                    </a14:imgEffect>
                  </a14:imgLayer>
                </a14:imgProps>
              </a:ext>
            </a:extLst>
          </a:blip>
          <a:stretch>
            <a:fillRect/>
          </a:stretch>
        </p:blipFill>
        <p:spPr>
          <a:xfrm>
            <a:off x="0" y="0"/>
            <a:ext cx="9144000" cy="6858000"/>
          </a:xfrm>
          <a:prstGeom prst="rect">
            <a:avLst/>
          </a:prstGeom>
        </p:spPr>
      </p:pic>
      <p:sp>
        <p:nvSpPr>
          <p:cNvPr id="2" name="タイトル 1"/>
          <p:cNvSpPr>
            <a:spLocks noGrp="1"/>
          </p:cNvSpPr>
          <p:nvPr>
            <p:ph type="title"/>
          </p:nvPr>
        </p:nvSpPr>
        <p:spPr>
          <a:xfrm>
            <a:off x="1" y="-35282"/>
            <a:ext cx="4663440" cy="868362"/>
          </a:xfrm>
        </p:spPr>
        <p:style>
          <a:lnRef idx="2">
            <a:schemeClr val="accent1">
              <a:shade val="50000"/>
            </a:schemeClr>
          </a:lnRef>
          <a:fillRef idx="1">
            <a:schemeClr val="accent1"/>
          </a:fillRef>
          <a:effectRef idx="0">
            <a:schemeClr val="accent1"/>
          </a:effectRef>
          <a:fontRef idx="minor">
            <a:schemeClr val="lt1"/>
          </a:fontRef>
        </p:style>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a:xfrm>
            <a:off x="2" y="1735138"/>
            <a:ext cx="9143998" cy="5158144"/>
          </a:xfrm>
        </p:spPr>
        <p:txBody>
          <a:bodyPr>
            <a:noAutofit/>
          </a:bodyPr>
          <a:lstStyle/>
          <a:p>
            <a:r>
              <a:rPr lang="en-US" altLang="ja-JP" sz="1800" b="1" dirty="0" err="1">
                <a:solidFill>
                  <a:schemeClr val="bg1"/>
                </a:solidFill>
                <a:latin typeface="ＭＳ Ｐゴシック" panose="020B0600070205080204" pitchFamily="50" charset="-128"/>
                <a:ea typeface="ＭＳ Ｐゴシック" panose="020B0600070205080204" pitchFamily="50" charset="-128"/>
              </a:rPr>
              <a:t>BookLive</a:t>
            </a:r>
            <a:r>
              <a:rPr lang="ja-JP" altLang="en-US" sz="1800" b="1" dirty="0">
                <a:solidFill>
                  <a:schemeClr val="bg1"/>
                </a:solidFill>
                <a:latin typeface="ＭＳ Ｐゴシック" panose="020B0600070205080204" pitchFamily="50" charset="-128"/>
                <a:ea typeface="ＭＳ Ｐゴシック" panose="020B0600070205080204" pitchFamily="50" charset="-128"/>
              </a:rPr>
              <a:t>＜</a:t>
            </a:r>
            <a:r>
              <a:rPr lang="en-US" altLang="ja-JP" sz="1800" b="1" dirty="0">
                <a:solidFill>
                  <a:schemeClr val="bg1"/>
                </a:solidFill>
                <a:latin typeface="ＭＳ Ｐゴシック" panose="020B0600070205080204" pitchFamily="50" charset="-128"/>
                <a:ea typeface="ＭＳ Ｐゴシック" panose="020B0600070205080204" pitchFamily="50" charset="-128"/>
              </a:rPr>
              <a:t>https://www.booklive.co.jp/index.html</a:t>
            </a:r>
            <a:r>
              <a:rPr lang="ja-JP" altLang="en-US" sz="1800" b="1" dirty="0">
                <a:solidFill>
                  <a:schemeClr val="bg1"/>
                </a:solidFill>
                <a:latin typeface="ＭＳ Ｐゴシック" panose="020B0600070205080204" pitchFamily="50" charset="-128"/>
                <a:ea typeface="ＭＳ Ｐゴシック" panose="020B0600070205080204" pitchFamily="50" charset="-128"/>
              </a:rPr>
              <a:t>＞</a:t>
            </a:r>
            <a:r>
              <a:rPr lang="en-US" altLang="ja-JP" sz="1800" b="1" dirty="0">
                <a:solidFill>
                  <a:schemeClr val="bg1"/>
                </a:solidFill>
                <a:latin typeface="ＭＳ Ｐゴシック" panose="020B0600070205080204" pitchFamily="50" charset="-128"/>
                <a:ea typeface="ＭＳ Ｐゴシック" panose="020B0600070205080204" pitchFamily="50" charset="-128"/>
              </a:rPr>
              <a:t>2016</a:t>
            </a:r>
            <a:r>
              <a:rPr lang="ja-JP" altLang="en-US" sz="1800" b="1" dirty="0">
                <a:solidFill>
                  <a:schemeClr val="bg1"/>
                </a:solidFill>
                <a:latin typeface="ＭＳ Ｐゴシック" panose="020B0600070205080204" pitchFamily="50" charset="-128"/>
                <a:ea typeface="ＭＳ Ｐゴシック" panose="020B0600070205080204" pitchFamily="50" charset="-128"/>
              </a:rPr>
              <a:t>年</a:t>
            </a:r>
            <a:r>
              <a:rPr lang="en-US" altLang="ja-JP" sz="1800" b="1" dirty="0">
                <a:solidFill>
                  <a:schemeClr val="bg1"/>
                </a:solidFill>
                <a:latin typeface="ＭＳ Ｐゴシック" panose="020B0600070205080204" pitchFamily="50" charset="-128"/>
                <a:ea typeface="ＭＳ Ｐゴシック" panose="020B0600070205080204" pitchFamily="50" charset="-128"/>
              </a:rPr>
              <a:t>5</a:t>
            </a:r>
            <a:r>
              <a:rPr lang="ja-JP" altLang="en-US" sz="1800" b="1" dirty="0">
                <a:solidFill>
                  <a:schemeClr val="bg1"/>
                </a:solidFill>
                <a:latin typeface="ＭＳ Ｐゴシック" panose="020B0600070205080204" pitchFamily="50" charset="-128"/>
                <a:ea typeface="ＭＳ Ｐゴシック" panose="020B0600070205080204" pitchFamily="50" charset="-128"/>
              </a:rPr>
              <a:t>月</a:t>
            </a:r>
            <a:r>
              <a:rPr lang="en-US" altLang="ja-JP" sz="1800" b="1" dirty="0">
                <a:solidFill>
                  <a:schemeClr val="bg1"/>
                </a:solidFill>
                <a:latin typeface="ＭＳ Ｐゴシック" panose="020B0600070205080204" pitchFamily="50" charset="-128"/>
                <a:ea typeface="ＭＳ Ｐゴシック" panose="020B0600070205080204" pitchFamily="50" charset="-128"/>
              </a:rPr>
              <a:t>11</a:t>
            </a:r>
            <a:r>
              <a:rPr lang="ja-JP" altLang="en-US" sz="1800" b="1" dirty="0">
                <a:solidFill>
                  <a:schemeClr val="bg1"/>
                </a:solidFill>
                <a:latin typeface="ＭＳ Ｐゴシック" panose="020B0600070205080204" pitchFamily="50" charset="-128"/>
                <a:ea typeface="ＭＳ Ｐゴシック" panose="020B0600070205080204" pitchFamily="50" charset="-128"/>
              </a:rPr>
              <a:t>日アクセス</a:t>
            </a:r>
            <a:endParaRPr lang="en-US" altLang="ja-JP" sz="1800" b="1" dirty="0">
              <a:solidFill>
                <a:schemeClr val="bg1"/>
              </a:solidFill>
              <a:latin typeface="ＭＳ Ｐゴシック" panose="020B0600070205080204" pitchFamily="50" charset="-128"/>
              <a:ea typeface="ＭＳ Ｐゴシック" panose="020B0600070205080204" pitchFamily="50" charset="-128"/>
            </a:endParaRPr>
          </a:p>
          <a:p>
            <a:r>
              <a:rPr lang="ja-JP" altLang="en-US" sz="1800" b="1" dirty="0">
                <a:solidFill>
                  <a:schemeClr val="bg1"/>
                </a:solidFill>
                <a:latin typeface="ＭＳ Ｐゴシック" panose="020B0600070205080204" pitchFamily="50" charset="-128"/>
                <a:ea typeface="ＭＳ Ｐゴシック" panose="020B0600070205080204" pitchFamily="50" charset="-128"/>
              </a:rPr>
              <a:t>書店マスタ管理センター ＜</a:t>
            </a:r>
            <a:r>
              <a:rPr lang="en-US" altLang="ja-JP" sz="1800" b="1" dirty="0">
                <a:solidFill>
                  <a:schemeClr val="bg1"/>
                </a:solidFill>
                <a:latin typeface="ＭＳ Ｐゴシック" panose="020B0600070205080204" pitchFamily="50" charset="-128"/>
                <a:ea typeface="ＭＳ Ｐゴシック" panose="020B0600070205080204" pitchFamily="50" charset="-128"/>
              </a:rPr>
              <a:t>https://www.jpoksmaster.jp/</a:t>
            </a:r>
            <a:r>
              <a:rPr lang="ja-JP" altLang="en-US" sz="1800" b="1" dirty="0">
                <a:solidFill>
                  <a:schemeClr val="bg1"/>
                </a:solidFill>
                <a:latin typeface="ＭＳ Ｐゴシック" panose="020B0600070205080204" pitchFamily="50" charset="-128"/>
                <a:ea typeface="ＭＳ Ｐゴシック" panose="020B0600070205080204" pitchFamily="50" charset="-128"/>
              </a:rPr>
              <a:t>＞</a:t>
            </a:r>
            <a:r>
              <a:rPr lang="en-US" altLang="ja-JP" sz="1800" b="1" dirty="0">
                <a:solidFill>
                  <a:schemeClr val="bg1"/>
                </a:solidFill>
                <a:latin typeface="ＭＳ Ｐゴシック" panose="020B0600070205080204" pitchFamily="50" charset="-128"/>
                <a:ea typeface="ＭＳ Ｐゴシック" panose="020B0600070205080204" pitchFamily="50" charset="-128"/>
              </a:rPr>
              <a:t>2016</a:t>
            </a:r>
            <a:r>
              <a:rPr lang="ja-JP" altLang="en-US" sz="1800" b="1" dirty="0">
                <a:solidFill>
                  <a:schemeClr val="bg1"/>
                </a:solidFill>
                <a:latin typeface="ＭＳ Ｐゴシック" panose="020B0600070205080204" pitchFamily="50" charset="-128"/>
                <a:ea typeface="ＭＳ Ｐゴシック" panose="020B0600070205080204" pitchFamily="50" charset="-128"/>
              </a:rPr>
              <a:t>年</a:t>
            </a:r>
            <a:r>
              <a:rPr lang="en-US" altLang="ja-JP" sz="1800" b="1" dirty="0">
                <a:solidFill>
                  <a:schemeClr val="bg1"/>
                </a:solidFill>
                <a:latin typeface="ＭＳ Ｐゴシック" panose="020B0600070205080204" pitchFamily="50" charset="-128"/>
                <a:ea typeface="ＭＳ Ｐゴシック" panose="020B0600070205080204" pitchFamily="50" charset="-128"/>
              </a:rPr>
              <a:t>5</a:t>
            </a:r>
            <a:r>
              <a:rPr lang="ja-JP" altLang="en-US" sz="1800" b="1" dirty="0">
                <a:solidFill>
                  <a:schemeClr val="bg1"/>
                </a:solidFill>
                <a:latin typeface="ＭＳ Ｐゴシック" panose="020B0600070205080204" pitchFamily="50" charset="-128"/>
                <a:ea typeface="ＭＳ Ｐゴシック" panose="020B0600070205080204" pitchFamily="50" charset="-128"/>
              </a:rPr>
              <a:t>月</a:t>
            </a:r>
            <a:r>
              <a:rPr lang="en-US" altLang="ja-JP" sz="1800" b="1" dirty="0">
                <a:solidFill>
                  <a:schemeClr val="bg1"/>
                </a:solidFill>
                <a:latin typeface="ＭＳ Ｐゴシック" panose="020B0600070205080204" pitchFamily="50" charset="-128"/>
                <a:ea typeface="ＭＳ Ｐゴシック" panose="020B0600070205080204" pitchFamily="50" charset="-128"/>
              </a:rPr>
              <a:t>11</a:t>
            </a:r>
            <a:r>
              <a:rPr lang="ja-JP" altLang="en-US" sz="1800" b="1" dirty="0">
                <a:solidFill>
                  <a:schemeClr val="bg1"/>
                </a:solidFill>
                <a:latin typeface="ＭＳ Ｐゴシック" panose="020B0600070205080204" pitchFamily="50" charset="-128"/>
                <a:ea typeface="ＭＳ Ｐゴシック" panose="020B0600070205080204" pitchFamily="50" charset="-128"/>
              </a:rPr>
              <a:t>日アクセス</a:t>
            </a:r>
            <a:endParaRPr lang="en-US" altLang="ja-JP" sz="1800" b="1" dirty="0">
              <a:solidFill>
                <a:schemeClr val="bg1"/>
              </a:solidFill>
              <a:latin typeface="ＭＳ Ｐゴシック" panose="020B0600070205080204" pitchFamily="50" charset="-128"/>
              <a:ea typeface="ＭＳ Ｐゴシック" panose="020B0600070205080204" pitchFamily="50" charset="-128"/>
            </a:endParaRPr>
          </a:p>
          <a:p>
            <a:r>
              <a:rPr kumimoji="1" lang="ja-JP" altLang="en-US" sz="1800" b="1" dirty="0" smtClean="0">
                <a:solidFill>
                  <a:schemeClr val="bg1"/>
                </a:solidFill>
                <a:latin typeface="ＭＳ Ｐゴシック" panose="020B0600070205080204" pitchFamily="50" charset="-128"/>
                <a:ea typeface="ＭＳ Ｐゴシック" panose="020B0600070205080204" pitchFamily="50" charset="-128"/>
              </a:rPr>
              <a:t>タウンネット東京都＜</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http://j-town.net/ibaraki/</a:t>
            </a:r>
            <a:r>
              <a:rPr kumimoji="1" lang="ja-JP" altLang="en-US" sz="1800" b="1" dirty="0" smtClean="0">
                <a:solidFill>
                  <a:schemeClr val="bg1"/>
                </a:solidFill>
                <a:latin typeface="ＭＳ Ｐゴシック" panose="020B0600070205080204" pitchFamily="50" charset="-128"/>
                <a:ea typeface="ＭＳ Ｐゴシック" panose="020B0600070205080204" pitchFamily="50" charset="-128"/>
              </a:rPr>
              <a:t>＞</a:t>
            </a:r>
            <a:r>
              <a:rPr kumimoji="1" lang="en-US" altLang="ja-JP" sz="1800" b="1" dirty="0" smtClean="0">
                <a:solidFill>
                  <a:schemeClr val="bg1"/>
                </a:solidFill>
                <a:latin typeface="ＭＳ Ｐゴシック" panose="020B0600070205080204" pitchFamily="50" charset="-128"/>
                <a:ea typeface="ＭＳ Ｐゴシック" panose="020B0600070205080204" pitchFamily="50" charset="-128"/>
              </a:rPr>
              <a:t>2016</a:t>
            </a:r>
            <a:r>
              <a:rPr kumimoji="1" lang="ja-JP" altLang="en-US" sz="1800" b="1" dirty="0" smtClean="0">
                <a:solidFill>
                  <a:schemeClr val="bg1"/>
                </a:solidFill>
                <a:latin typeface="ＭＳ Ｐゴシック" panose="020B0600070205080204" pitchFamily="50" charset="-128"/>
                <a:ea typeface="ＭＳ Ｐゴシック" panose="020B0600070205080204" pitchFamily="50" charset="-128"/>
              </a:rPr>
              <a:t>年</a:t>
            </a:r>
            <a:r>
              <a:rPr kumimoji="1" lang="en-US" altLang="ja-JP" sz="1800" b="1" dirty="0" smtClean="0">
                <a:solidFill>
                  <a:schemeClr val="bg1"/>
                </a:solidFill>
                <a:latin typeface="ＭＳ Ｐゴシック" panose="020B0600070205080204" pitchFamily="50" charset="-128"/>
                <a:ea typeface="ＭＳ Ｐゴシック" panose="020B0600070205080204" pitchFamily="50" charset="-128"/>
              </a:rPr>
              <a:t>5</a:t>
            </a:r>
            <a:r>
              <a:rPr kumimoji="1" lang="ja-JP" altLang="en-US" sz="1800" b="1" dirty="0" smtClean="0">
                <a:solidFill>
                  <a:schemeClr val="bg1"/>
                </a:solidFill>
                <a:latin typeface="ＭＳ Ｐゴシック" panose="020B0600070205080204" pitchFamily="50" charset="-128"/>
                <a:ea typeface="ＭＳ Ｐゴシック" panose="020B0600070205080204" pitchFamily="50" charset="-128"/>
              </a:rPr>
              <a:t>月</a:t>
            </a:r>
            <a:r>
              <a:rPr kumimoji="1" lang="en-US" altLang="ja-JP" sz="1800" b="1" dirty="0" smtClean="0">
                <a:solidFill>
                  <a:schemeClr val="bg1"/>
                </a:solidFill>
                <a:latin typeface="ＭＳ Ｐゴシック" panose="020B0600070205080204" pitchFamily="50" charset="-128"/>
                <a:ea typeface="ＭＳ Ｐゴシック" panose="020B0600070205080204" pitchFamily="50" charset="-128"/>
              </a:rPr>
              <a:t>11</a:t>
            </a:r>
            <a:r>
              <a:rPr kumimoji="1" lang="ja-JP" altLang="en-US" sz="1800" b="1" dirty="0" smtClean="0">
                <a:solidFill>
                  <a:schemeClr val="bg1"/>
                </a:solidFill>
                <a:latin typeface="ＭＳ Ｐゴシック" panose="020B0600070205080204" pitchFamily="50" charset="-128"/>
                <a:ea typeface="ＭＳ Ｐゴシック" panose="020B0600070205080204" pitchFamily="50" charset="-128"/>
              </a:rPr>
              <a:t>日アクセス</a:t>
            </a:r>
            <a:endParaRPr kumimoji="1" lang="en-US" altLang="ja-JP" sz="1800" b="1" dirty="0" smtClean="0">
              <a:solidFill>
                <a:schemeClr val="bg1"/>
              </a:solidFill>
              <a:latin typeface="ＭＳ Ｐゴシック" panose="020B0600070205080204" pitchFamily="50" charset="-128"/>
              <a:ea typeface="ＭＳ Ｐゴシック" panose="020B0600070205080204" pitchFamily="50" charset="-128"/>
            </a:endParaRPr>
          </a:p>
          <a:p>
            <a:r>
              <a:rPr lang="ja-JP" altLang="en-US" sz="1800" b="1" dirty="0">
                <a:solidFill>
                  <a:schemeClr val="bg1"/>
                </a:solidFill>
                <a:latin typeface="ＭＳ Ｐゴシック" panose="020B0600070205080204" pitchFamily="50" charset="-128"/>
                <a:ea typeface="ＭＳ Ｐゴシック" panose="020B0600070205080204" pitchFamily="50" charset="-128"/>
              </a:rPr>
              <a:t>東京商工リサーチ＜</a:t>
            </a:r>
            <a:r>
              <a:rPr lang="en-US" altLang="ja-JP" sz="1800" b="1" dirty="0">
                <a:solidFill>
                  <a:schemeClr val="bg1"/>
                </a:solidFill>
                <a:latin typeface="ＭＳ Ｐゴシック" panose="020B0600070205080204" pitchFamily="50" charset="-128"/>
                <a:ea typeface="ＭＳ Ｐゴシック" panose="020B0600070205080204" pitchFamily="50" charset="-128"/>
              </a:rPr>
              <a:t>http://www.tsr-net.co.jp/</a:t>
            </a:r>
            <a:r>
              <a:rPr lang="ja-JP" altLang="en-US" sz="1800" b="1" dirty="0">
                <a:solidFill>
                  <a:schemeClr val="bg1"/>
                </a:solidFill>
                <a:latin typeface="ＭＳ Ｐゴシック" panose="020B0600070205080204" pitchFamily="50" charset="-128"/>
                <a:ea typeface="ＭＳ Ｐゴシック" panose="020B0600070205080204" pitchFamily="50" charset="-128"/>
              </a:rPr>
              <a:t>＞</a:t>
            </a:r>
            <a:r>
              <a:rPr lang="en-US" altLang="ja-JP" sz="1800" b="1" dirty="0">
                <a:solidFill>
                  <a:schemeClr val="bg1"/>
                </a:solidFill>
                <a:latin typeface="ＭＳ Ｐゴシック" panose="020B0600070205080204" pitchFamily="50" charset="-128"/>
                <a:ea typeface="ＭＳ Ｐゴシック" panose="020B0600070205080204" pitchFamily="50" charset="-128"/>
              </a:rPr>
              <a:t>2016</a:t>
            </a:r>
            <a:r>
              <a:rPr lang="ja-JP" altLang="en-US" sz="1800" b="1" dirty="0">
                <a:solidFill>
                  <a:schemeClr val="bg1"/>
                </a:solidFill>
                <a:latin typeface="ＭＳ Ｐゴシック" panose="020B0600070205080204" pitchFamily="50" charset="-128"/>
                <a:ea typeface="ＭＳ Ｐゴシック" panose="020B0600070205080204" pitchFamily="50" charset="-128"/>
              </a:rPr>
              <a:t>年</a:t>
            </a:r>
            <a:r>
              <a:rPr lang="en-US" altLang="ja-JP" sz="1800" b="1" dirty="0">
                <a:solidFill>
                  <a:schemeClr val="bg1"/>
                </a:solidFill>
                <a:latin typeface="ＭＳ Ｐゴシック" panose="020B0600070205080204" pitchFamily="50" charset="-128"/>
                <a:ea typeface="ＭＳ Ｐゴシック" panose="020B0600070205080204" pitchFamily="50" charset="-128"/>
              </a:rPr>
              <a:t>5</a:t>
            </a:r>
            <a:r>
              <a:rPr lang="ja-JP" altLang="en-US" sz="1800" b="1" dirty="0">
                <a:solidFill>
                  <a:schemeClr val="bg1"/>
                </a:solidFill>
                <a:latin typeface="ＭＳ Ｐゴシック" panose="020B0600070205080204" pitchFamily="50" charset="-128"/>
                <a:ea typeface="ＭＳ Ｐゴシック" panose="020B0600070205080204" pitchFamily="50" charset="-128"/>
              </a:rPr>
              <a:t>月</a:t>
            </a:r>
            <a:r>
              <a:rPr lang="en-US" altLang="ja-JP" sz="1800" b="1" dirty="0">
                <a:solidFill>
                  <a:schemeClr val="bg1"/>
                </a:solidFill>
                <a:latin typeface="ＭＳ Ｐゴシック" panose="020B0600070205080204" pitchFamily="50" charset="-128"/>
                <a:ea typeface="ＭＳ Ｐゴシック" panose="020B0600070205080204" pitchFamily="50" charset="-128"/>
              </a:rPr>
              <a:t>11</a:t>
            </a:r>
            <a:r>
              <a:rPr lang="ja-JP" altLang="en-US" sz="1800" b="1" dirty="0">
                <a:solidFill>
                  <a:schemeClr val="bg1"/>
                </a:solidFill>
                <a:latin typeface="ＭＳ Ｐゴシック" panose="020B0600070205080204" pitchFamily="50" charset="-128"/>
                <a:ea typeface="ＭＳ Ｐゴシック" panose="020B0600070205080204" pitchFamily="50" charset="-128"/>
              </a:rPr>
              <a:t>日アクセス</a:t>
            </a:r>
            <a:endParaRPr lang="en-US" altLang="ja-JP" sz="1800" b="1" dirty="0">
              <a:solidFill>
                <a:schemeClr val="bg1"/>
              </a:solidFill>
              <a:latin typeface="ＭＳ Ｐゴシック" panose="020B0600070205080204" pitchFamily="50" charset="-128"/>
              <a:ea typeface="ＭＳ Ｐゴシック" panose="020B0600070205080204" pitchFamily="50" charset="-128"/>
            </a:endParaRPr>
          </a:p>
          <a:p>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トーハン</a:t>
            </a:r>
            <a:r>
              <a:rPr lang="ja-JP" altLang="en-US" sz="1800" b="1" dirty="0">
                <a:solidFill>
                  <a:schemeClr val="bg1"/>
                </a:solidFill>
                <a:latin typeface="ＭＳ Ｐゴシック" panose="020B0600070205080204" pitchFamily="50" charset="-128"/>
                <a:ea typeface="ＭＳ Ｐゴシック" panose="020B0600070205080204" pitchFamily="50" charset="-128"/>
              </a:rPr>
              <a:t>＜</a:t>
            </a:r>
            <a:r>
              <a:rPr lang="en-US" altLang="ja-JP" sz="1800" b="1" dirty="0">
                <a:solidFill>
                  <a:schemeClr val="bg1"/>
                </a:solidFill>
                <a:latin typeface="ＭＳ Ｐゴシック" panose="020B0600070205080204" pitchFamily="50" charset="-128"/>
                <a:ea typeface="ＭＳ Ｐゴシック" panose="020B0600070205080204" pitchFamily="50" charset="-128"/>
              </a:rPr>
              <a:t> http://www.tohan.jp/ </a:t>
            </a:r>
            <a:r>
              <a:rPr lang="ja-JP" altLang="en-US" sz="1800" b="1" dirty="0">
                <a:solidFill>
                  <a:schemeClr val="bg1"/>
                </a:solidFill>
                <a:latin typeface="ＭＳ Ｐゴシック" panose="020B0600070205080204" pitchFamily="50" charset="-128"/>
                <a:ea typeface="ＭＳ Ｐゴシック" panose="020B0600070205080204" pitchFamily="50" charset="-128"/>
              </a:rPr>
              <a:t>＞</a:t>
            </a:r>
            <a:r>
              <a:rPr lang="en-US" altLang="ja-JP" sz="1800" b="1" dirty="0">
                <a:solidFill>
                  <a:schemeClr val="bg1"/>
                </a:solidFill>
                <a:latin typeface="ＭＳ Ｐゴシック" panose="020B0600070205080204" pitchFamily="50" charset="-128"/>
                <a:ea typeface="ＭＳ Ｐゴシック" panose="020B0600070205080204" pitchFamily="50" charset="-128"/>
              </a:rPr>
              <a:t>2016</a:t>
            </a:r>
            <a:r>
              <a:rPr lang="ja-JP" altLang="en-US" sz="1800" b="1" dirty="0">
                <a:solidFill>
                  <a:schemeClr val="bg1"/>
                </a:solidFill>
                <a:latin typeface="ＭＳ Ｐゴシック" panose="020B0600070205080204" pitchFamily="50" charset="-128"/>
                <a:ea typeface="ＭＳ Ｐゴシック" panose="020B0600070205080204" pitchFamily="50" charset="-128"/>
              </a:rPr>
              <a:t>年</a:t>
            </a:r>
            <a:r>
              <a:rPr lang="en-US" altLang="ja-JP" sz="1800" b="1" dirty="0">
                <a:solidFill>
                  <a:schemeClr val="bg1"/>
                </a:solidFill>
                <a:latin typeface="ＭＳ Ｐゴシック" panose="020B0600070205080204" pitchFamily="50" charset="-128"/>
                <a:ea typeface="ＭＳ Ｐゴシック" panose="020B0600070205080204" pitchFamily="50" charset="-128"/>
              </a:rPr>
              <a:t>5</a:t>
            </a:r>
            <a:r>
              <a:rPr lang="ja-JP" altLang="en-US" sz="1800" b="1" dirty="0">
                <a:solidFill>
                  <a:schemeClr val="bg1"/>
                </a:solidFill>
                <a:latin typeface="ＭＳ Ｐゴシック" panose="020B0600070205080204" pitchFamily="50" charset="-128"/>
                <a:ea typeface="ＭＳ Ｐゴシック" panose="020B0600070205080204" pitchFamily="50" charset="-128"/>
              </a:rPr>
              <a:t>月</a:t>
            </a:r>
            <a:r>
              <a:rPr lang="en-US" altLang="ja-JP" sz="1800" b="1" dirty="0">
                <a:solidFill>
                  <a:schemeClr val="bg1"/>
                </a:solidFill>
                <a:latin typeface="ＭＳ Ｐゴシック" panose="020B0600070205080204" pitchFamily="50" charset="-128"/>
                <a:ea typeface="ＭＳ Ｐゴシック" panose="020B0600070205080204" pitchFamily="50" charset="-128"/>
              </a:rPr>
              <a:t>11</a:t>
            </a:r>
            <a:r>
              <a:rPr lang="ja-JP" altLang="en-US" sz="1800" b="1" dirty="0">
                <a:solidFill>
                  <a:schemeClr val="bg1"/>
                </a:solidFill>
                <a:latin typeface="ＭＳ Ｐゴシック" panose="020B0600070205080204" pitchFamily="50" charset="-128"/>
                <a:ea typeface="ＭＳ Ｐゴシック" panose="020B0600070205080204" pitchFamily="50" charset="-128"/>
              </a:rPr>
              <a:t>日アクセス</a:t>
            </a:r>
            <a:endParaRPr lang="en-US" altLang="ja-JP" sz="1800" b="1" dirty="0">
              <a:solidFill>
                <a:schemeClr val="bg1"/>
              </a:solidFill>
              <a:latin typeface="ＭＳ Ｐゴシック" panose="020B0600070205080204" pitchFamily="50" charset="-128"/>
              <a:ea typeface="ＭＳ Ｐゴシック" panose="020B0600070205080204" pitchFamily="50" charset="-128"/>
            </a:endParaRPr>
          </a:p>
          <a:p>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日販 営業推進室 店舗サービスグループ「出版物販売額の実態</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2015</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a:t>
            </a:r>
          </a:p>
          <a:p>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日本出版販売株式会社＜</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http</a:t>
            </a:r>
            <a:r>
              <a:rPr lang="en-US" altLang="ja-JP" sz="1800" b="1" dirty="0">
                <a:solidFill>
                  <a:schemeClr val="bg1"/>
                </a:solidFill>
                <a:latin typeface="ＭＳ Ｐゴシック" panose="020B0600070205080204" pitchFamily="50" charset="-128"/>
                <a:ea typeface="ＭＳ Ｐゴシック" panose="020B0600070205080204" pitchFamily="50" charset="-128"/>
              </a:rPr>
              <a:t>://</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www.nippan.co.jp/</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2016</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年</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5</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月</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11</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日アクセス</a:t>
            </a:r>
            <a:endParaRPr lang="en-US" altLang="ja-JP" sz="1800" b="1" dirty="0" smtClean="0">
              <a:solidFill>
                <a:schemeClr val="bg1"/>
              </a:solidFill>
              <a:latin typeface="ＭＳ Ｐゴシック" panose="020B0600070205080204" pitchFamily="50" charset="-128"/>
              <a:ea typeface="ＭＳ Ｐゴシック" panose="020B0600070205080204" pitchFamily="50" charset="-128"/>
            </a:endParaRPr>
          </a:p>
          <a:p>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日本書籍出版</a:t>
            </a:r>
            <a:r>
              <a:rPr lang="ja-JP" altLang="en-US" sz="1800" b="1" dirty="0">
                <a:solidFill>
                  <a:schemeClr val="bg1"/>
                </a:solidFill>
                <a:latin typeface="ＭＳ Ｐゴシック" panose="020B0600070205080204" pitchFamily="50" charset="-128"/>
                <a:ea typeface="ＭＳ Ｐゴシック" panose="020B0600070205080204" pitchFamily="50" charset="-128"/>
              </a:rPr>
              <a:t>協会</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a:t>
            </a:r>
            <a:r>
              <a:rPr lang="en-US" altLang="ja-JP" sz="1800" b="1" dirty="0">
                <a:solidFill>
                  <a:schemeClr val="bg1"/>
                </a:solidFill>
                <a:latin typeface="ＭＳ Ｐゴシック" panose="020B0600070205080204" pitchFamily="50" charset="-128"/>
                <a:ea typeface="ＭＳ Ｐゴシック" panose="020B0600070205080204" pitchFamily="50" charset="-128"/>
              </a:rPr>
              <a:t>http://www.jbpa.or.jp/index.html</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2016</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年</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5</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月</a:t>
            </a:r>
            <a:r>
              <a:rPr lang="en-US" altLang="ja-JP" sz="1800" b="1" dirty="0" smtClean="0">
                <a:solidFill>
                  <a:schemeClr val="bg1"/>
                </a:solidFill>
                <a:latin typeface="ＭＳ Ｐゴシック" panose="020B0600070205080204" pitchFamily="50" charset="-128"/>
                <a:ea typeface="ＭＳ Ｐゴシック" panose="020B0600070205080204" pitchFamily="50" charset="-128"/>
              </a:rPr>
              <a:t>11</a:t>
            </a:r>
            <a:r>
              <a:rPr lang="ja-JP" altLang="en-US" sz="1800" b="1" dirty="0" smtClean="0">
                <a:solidFill>
                  <a:schemeClr val="bg1"/>
                </a:solidFill>
                <a:latin typeface="ＭＳ Ｐゴシック" panose="020B0600070205080204" pitchFamily="50" charset="-128"/>
                <a:ea typeface="ＭＳ Ｐゴシック" panose="020B0600070205080204" pitchFamily="50" charset="-128"/>
              </a:rPr>
              <a:t>日アクセス</a:t>
            </a:r>
            <a:endParaRPr lang="en-US" altLang="ja-JP" sz="1800" b="1"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38</a:t>
            </a:fld>
            <a:endParaRPr lang="en-US" dirty="0"/>
          </a:p>
        </p:txBody>
      </p:sp>
    </p:spTree>
    <p:extLst>
      <p:ext uri="{BB962C8B-B14F-4D97-AF65-F5344CB8AC3E}">
        <p14:creationId xmlns:p14="http://schemas.microsoft.com/office/powerpoint/2010/main" val="26238349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9D2C864-9362-43C7-A136-D9C41D93A96D}" type="slidenum">
              <a:rPr lang="en-US" smtClean="0"/>
              <a:t>39</a:t>
            </a:fld>
            <a:endParaRPr lang="en-US" dirty="0"/>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882868">
            <a:off x="-179687" y="1450401"/>
            <a:ext cx="9533917" cy="4067805"/>
          </a:xfrm>
          <a:prstGeom prst="rect">
            <a:avLst/>
          </a:prstGeom>
        </p:spPr>
      </p:pic>
      <p:sp>
        <p:nvSpPr>
          <p:cNvPr id="3" name="コンテンツ プレースホルダー 2"/>
          <p:cNvSpPr>
            <a:spLocks noGrp="1"/>
          </p:cNvSpPr>
          <p:nvPr>
            <p:ph idx="1"/>
          </p:nvPr>
        </p:nvSpPr>
        <p:spPr>
          <a:xfrm rot="20060640">
            <a:off x="3298676" y="2281453"/>
            <a:ext cx="5711927" cy="1916852"/>
          </a:xfrm>
        </p:spPr>
        <p:txBody>
          <a:bodyPr/>
          <a:lstStyle/>
          <a:p>
            <a:pPr marL="0" indent="0" algn="ctr">
              <a:buNone/>
            </a:pPr>
            <a:r>
              <a:rPr lang="ja-JP" altLang="en-US" sz="3200" dirty="0" smtClean="0">
                <a:ln w="22225">
                  <a:noFill/>
                  <a:prstDash val="solid"/>
                </a:ln>
                <a:latin typeface="ＭＳ Ｐゴシック" panose="020B0600070205080204" pitchFamily="50" charset="-128"/>
                <a:ea typeface="ＭＳ Ｐゴシック" panose="020B0600070205080204" pitchFamily="50" charset="-128"/>
              </a:rPr>
              <a:t>ご清聴ありがとうございました</a:t>
            </a:r>
            <a:endParaRPr kumimoji="1" lang="ja-JP" altLang="en-US" dirty="0"/>
          </a:p>
        </p:txBody>
      </p:sp>
    </p:spTree>
    <p:extLst>
      <p:ext uri="{BB962C8B-B14F-4D97-AF65-F5344CB8AC3E}">
        <p14:creationId xmlns:p14="http://schemas.microsoft.com/office/powerpoint/2010/main" val="282587928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　</a:t>
            </a:r>
            <a:endParaRPr kumimoji="1" lang="ja-JP" altLang="en-US" dirty="0"/>
          </a:p>
        </p:txBody>
      </p:sp>
      <p:pic>
        <p:nvPicPr>
          <p:cNvPr id="16" name="図 15" descr="友朋堂写真(差し替えてー！).JPG"/>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94" y="3354"/>
            <a:ext cx="9144000" cy="6858000"/>
          </a:xfrm>
          <a:prstGeom prst="rect">
            <a:avLst/>
          </a:prstGeom>
        </p:spPr>
      </p:pic>
      <p:sp>
        <p:nvSpPr>
          <p:cNvPr id="5" name="正方形/長方形 4"/>
          <p:cNvSpPr/>
          <p:nvPr/>
        </p:nvSpPr>
        <p:spPr>
          <a:xfrm>
            <a:off x="155617" y="2245030"/>
            <a:ext cx="8228013" cy="30362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700" dirty="0" smtClean="0">
                <a:ln>
                  <a:solidFill>
                    <a:schemeClr val="bg1">
                      <a:lumMod val="75000"/>
                    </a:schemeClr>
                  </a:solidFill>
                </a:ln>
                <a:solidFill>
                  <a:schemeClr val="tx1"/>
                </a:solidFill>
                <a:latin typeface="DFKai-SB" panose="03000509000000000000" pitchFamily="65" charset="-120"/>
                <a:ea typeface="DFKai-SB" panose="03000509000000000000" pitchFamily="65" charset="-120"/>
              </a:rPr>
              <a:t>閉店</a:t>
            </a:r>
            <a:endParaRPr kumimoji="1" lang="ja-JP" altLang="en-US" sz="16600" dirty="0">
              <a:ln>
                <a:solidFill>
                  <a:schemeClr val="bg1">
                    <a:lumMod val="75000"/>
                  </a:schemeClr>
                </a:solidFill>
              </a:ln>
              <a:solidFill>
                <a:schemeClr val="tx1"/>
              </a:solidFill>
              <a:latin typeface="DFKai-SB" panose="03000509000000000000" pitchFamily="65" charset="-120"/>
              <a:ea typeface="DFKai-SB" panose="03000509000000000000" pitchFamily="65" charset="-120"/>
            </a:endParaRPr>
          </a:p>
        </p:txBody>
      </p:sp>
      <p:sp>
        <p:nvSpPr>
          <p:cNvPr id="6" name="スライド番号プレースホルダー 5"/>
          <p:cNvSpPr>
            <a:spLocks noGrp="1"/>
          </p:cNvSpPr>
          <p:nvPr>
            <p:ph type="sldNum" sz="quarter" idx="12"/>
          </p:nvPr>
        </p:nvSpPr>
        <p:spPr>
          <a:xfrm>
            <a:off x="1893126" y="1683699"/>
            <a:ext cx="4732326" cy="851848"/>
          </a:xfrm>
        </p:spPr>
        <p:txBody>
          <a:bodyPr/>
          <a:lstStyle/>
          <a:p>
            <a:r>
              <a:rPr kumimoji="1" lang="en-US" altLang="ja-JP" sz="4800" dirty="0">
                <a:ln w="3175" cmpd="sng">
                  <a:solidFill>
                    <a:schemeClr val="bg1"/>
                  </a:solidFill>
                </a:ln>
                <a:solidFill>
                  <a:schemeClr val="tx1"/>
                </a:solidFill>
                <a:latin typeface="メイリオ" panose="020B0604030504040204" pitchFamily="50" charset="-128"/>
                <a:ea typeface="メイリオ" panose="020B0604030504040204" pitchFamily="50" charset="-128"/>
              </a:rPr>
              <a:t>2016</a:t>
            </a:r>
            <a:r>
              <a:rPr kumimoji="1" lang="ja-JP" altLang="en-US" sz="4800" dirty="0">
                <a:ln w="3175" cmpd="sng">
                  <a:solidFill>
                    <a:schemeClr val="bg1"/>
                  </a:solidFill>
                </a:ln>
                <a:solidFill>
                  <a:schemeClr val="tx1"/>
                </a:solidFill>
                <a:latin typeface="メイリオ" panose="020B0604030504040204" pitchFamily="50" charset="-128"/>
                <a:ea typeface="メイリオ" panose="020B0604030504040204" pitchFamily="50" charset="-128"/>
              </a:rPr>
              <a:t>年</a:t>
            </a:r>
            <a:r>
              <a:rPr kumimoji="1" lang="en-US" altLang="ja-JP" sz="4800" dirty="0">
                <a:ln w="3175" cmpd="sng">
                  <a:solidFill>
                    <a:schemeClr val="bg1"/>
                  </a:solidFill>
                </a:ln>
                <a:solidFill>
                  <a:schemeClr val="tx1"/>
                </a:solidFill>
                <a:latin typeface="メイリオ" panose="020B0604030504040204" pitchFamily="50" charset="-128"/>
                <a:ea typeface="メイリオ" panose="020B0604030504040204" pitchFamily="50" charset="-128"/>
              </a:rPr>
              <a:t>2</a:t>
            </a:r>
            <a:r>
              <a:rPr kumimoji="1" lang="ja-JP" altLang="en-US" sz="4800" dirty="0">
                <a:ln w="3175" cmpd="sng">
                  <a:solidFill>
                    <a:schemeClr val="bg1"/>
                  </a:solidFill>
                </a:ln>
                <a:solidFill>
                  <a:schemeClr val="tx1"/>
                </a:solidFill>
                <a:latin typeface="メイリオ" panose="020B0604030504040204" pitchFamily="50" charset="-128"/>
                <a:ea typeface="メイリオ" panose="020B0604030504040204" pitchFamily="50" charset="-128"/>
              </a:rPr>
              <a:t>月</a:t>
            </a:r>
            <a:r>
              <a:rPr kumimoji="1" lang="en-US" altLang="ja-JP" sz="4800" dirty="0">
                <a:ln w="3175" cmpd="sng">
                  <a:solidFill>
                    <a:schemeClr val="bg1"/>
                  </a:solidFill>
                </a:ln>
                <a:solidFill>
                  <a:schemeClr val="tx1"/>
                </a:solidFill>
                <a:latin typeface="メイリオ" panose="020B0604030504040204" pitchFamily="50" charset="-128"/>
                <a:ea typeface="メイリオ" panose="020B0604030504040204" pitchFamily="50" charset="-128"/>
              </a:rPr>
              <a:t>12</a:t>
            </a:r>
            <a:r>
              <a:rPr kumimoji="1" lang="ja-JP" altLang="en-US" sz="4800" dirty="0">
                <a:ln w="3175" cmpd="sng">
                  <a:solidFill>
                    <a:schemeClr val="bg1"/>
                  </a:solidFill>
                </a:ln>
                <a:solidFill>
                  <a:schemeClr val="tx1"/>
                </a:solidFill>
                <a:latin typeface="メイリオ" panose="020B0604030504040204" pitchFamily="50" charset="-128"/>
                <a:ea typeface="メイリオ" panose="020B0604030504040204" pitchFamily="50" charset="-128"/>
              </a:rPr>
              <a:t>日</a:t>
            </a:r>
            <a:endParaRPr kumimoji="1" lang="en-US" altLang="ja-JP" sz="4800" dirty="0">
              <a:ln w="3175" cmpd="sng">
                <a:solidFill>
                  <a:schemeClr val="bg1"/>
                </a:solidFill>
              </a:ln>
              <a:solidFill>
                <a:schemeClr val="tx1"/>
              </a:solidFill>
              <a:latin typeface="メイリオ" panose="020B0604030504040204" pitchFamily="50" charset="-128"/>
              <a:ea typeface="メイリオ" panose="020B0604030504040204" pitchFamily="50" charset="-128"/>
            </a:endParaRPr>
          </a:p>
          <a:p>
            <a:fld id="{B9D2C864-9362-43C7-A136-D9C41D93A96D}" type="slidenum">
              <a:rPr lang="en-US" sz="4800" smtClean="0"/>
              <a:t>4</a:t>
            </a:fld>
            <a:endParaRPr lang="en-US" sz="4800" dirty="0"/>
          </a:p>
        </p:txBody>
      </p:sp>
      <p:sp>
        <p:nvSpPr>
          <p:cNvPr id="7" name="テキスト ボックス 6"/>
          <p:cNvSpPr txBox="1"/>
          <p:nvPr/>
        </p:nvSpPr>
        <p:spPr>
          <a:xfrm>
            <a:off x="62193" y="6329923"/>
            <a:ext cx="3663664" cy="415498"/>
          </a:xfrm>
          <a:prstGeom prst="rect">
            <a:avLst/>
          </a:prstGeom>
          <a:noFill/>
        </p:spPr>
        <p:txBody>
          <a:bodyPr wrap="none" rtlCol="0">
            <a:spAutoFit/>
          </a:bodyPr>
          <a:lstStyle/>
          <a:p>
            <a:r>
              <a:rPr kumimoji="1" lang="en-US" altLang="ja-JP" sz="1050" dirty="0">
                <a:solidFill>
                  <a:schemeClr val="bg1"/>
                </a:solidFill>
              </a:rPr>
              <a:t>http://j-town.net/tokyo/news/localnews/221566.html?p=</a:t>
            </a:r>
            <a:r>
              <a:rPr kumimoji="1" lang="en-US" altLang="ja-JP" sz="1050" dirty="0" smtClean="0">
                <a:solidFill>
                  <a:schemeClr val="bg1"/>
                </a:solidFill>
              </a:rPr>
              <a:t>all</a:t>
            </a:r>
          </a:p>
          <a:p>
            <a:r>
              <a:rPr kumimoji="1" lang="en-US" altLang="ja-JP" sz="1050" dirty="0">
                <a:solidFill>
                  <a:schemeClr val="bg1"/>
                </a:solidFill>
              </a:rPr>
              <a:t>http://</a:t>
            </a:r>
            <a:r>
              <a:rPr kumimoji="1" lang="en-US" altLang="ja-JP" sz="1050" dirty="0" err="1">
                <a:solidFill>
                  <a:schemeClr val="bg1"/>
                </a:solidFill>
              </a:rPr>
              <a:t>www.coetail.com</a:t>
            </a:r>
            <a:r>
              <a:rPr kumimoji="1" lang="en-US" altLang="ja-JP" sz="1050" dirty="0">
                <a:solidFill>
                  <a:schemeClr val="bg1"/>
                </a:solidFill>
              </a:rPr>
              <a:t>/seriously/files/2016/04/twitter-</a:t>
            </a:r>
            <a:r>
              <a:rPr kumimoji="1" lang="en-US" altLang="ja-JP" sz="1050" dirty="0" err="1">
                <a:solidFill>
                  <a:schemeClr val="bg1"/>
                </a:solidFill>
              </a:rPr>
              <a:t>logo.png</a:t>
            </a:r>
            <a:endParaRPr kumimoji="1" lang="ja-JP" altLang="en-US" sz="1050" dirty="0">
              <a:solidFill>
                <a:schemeClr val="bg1"/>
              </a:solidFill>
            </a:endParaRPr>
          </a:p>
        </p:txBody>
      </p:sp>
      <p:sp>
        <p:nvSpPr>
          <p:cNvPr id="4" name="正方形/長方形 3"/>
          <p:cNvSpPr/>
          <p:nvPr/>
        </p:nvSpPr>
        <p:spPr>
          <a:xfrm>
            <a:off x="5763674" y="6492022"/>
            <a:ext cx="3352200" cy="369332"/>
          </a:xfrm>
          <a:prstGeom prst="rect">
            <a:avLst/>
          </a:prstGeom>
        </p:spPr>
        <p:txBody>
          <a:bodyPr wrap="none">
            <a:spAutoFit/>
          </a:bodyPr>
          <a:lstStyle/>
          <a:p>
            <a:r>
              <a:rPr lang="ja-JP" altLang="en-US" b="1" dirty="0">
                <a:latin typeface="ＭＳ Ｐゴシック" panose="020B0600070205080204" pitchFamily="50" charset="-128"/>
                <a:ea typeface="ＭＳ Ｐゴシック" panose="020B0600070205080204" pitchFamily="50" charset="-128"/>
              </a:rPr>
              <a:t>写真：</a:t>
            </a:r>
            <a:r>
              <a:rPr lang="en-US" altLang="ja-JP" b="1" dirty="0">
                <a:latin typeface="ＭＳ Ｐゴシック" panose="020B0600070205080204" pitchFamily="50" charset="-128"/>
                <a:ea typeface="ＭＳ Ｐゴシック" panose="020B0600070205080204" pitchFamily="50" charset="-128"/>
              </a:rPr>
              <a:t>2016</a:t>
            </a:r>
            <a:r>
              <a:rPr lang="ja-JP" altLang="en-US" b="1" dirty="0">
                <a:latin typeface="ＭＳ Ｐゴシック" panose="020B0600070205080204" pitchFamily="50" charset="-128"/>
                <a:ea typeface="ＭＳ Ｐゴシック" panose="020B0600070205080204" pitchFamily="50" charset="-128"/>
              </a:rPr>
              <a:t>年</a:t>
            </a:r>
            <a:r>
              <a:rPr lang="en-US" altLang="ja-JP" b="1" dirty="0">
                <a:latin typeface="ＭＳ Ｐゴシック" panose="020B0600070205080204" pitchFamily="50" charset="-128"/>
                <a:ea typeface="ＭＳ Ｐゴシック" panose="020B0600070205080204" pitchFamily="50" charset="-128"/>
              </a:rPr>
              <a:t>5</a:t>
            </a:r>
            <a:r>
              <a:rPr lang="ja-JP" altLang="en-US" b="1" dirty="0">
                <a:latin typeface="ＭＳ Ｐゴシック" panose="020B0600070205080204" pitchFamily="50" charset="-128"/>
                <a:ea typeface="ＭＳ Ｐゴシック" panose="020B0600070205080204" pitchFamily="50" charset="-128"/>
              </a:rPr>
              <a:t>月</a:t>
            </a:r>
            <a:r>
              <a:rPr lang="ja-JP" altLang="ja-JP" b="1" dirty="0">
                <a:latin typeface="ＭＳ Ｐゴシック" panose="020B0600070205080204" pitchFamily="50" charset="-128"/>
                <a:ea typeface="ＭＳ Ｐゴシック" panose="020B0600070205080204" pitchFamily="50" charset="-128"/>
              </a:rPr>
              <a:t>1</a:t>
            </a:r>
            <a:r>
              <a:rPr lang="en-US" altLang="ja-JP" b="1" dirty="0">
                <a:latin typeface="ＭＳ Ｐゴシック" panose="020B0600070205080204" pitchFamily="50" charset="-128"/>
                <a:ea typeface="ＭＳ Ｐゴシック" panose="020B0600070205080204" pitchFamily="50" charset="-128"/>
              </a:rPr>
              <a:t>2</a:t>
            </a:r>
            <a:r>
              <a:rPr lang="ja-JP" altLang="en-US" b="1" dirty="0">
                <a:latin typeface="ＭＳ Ｐゴシック" panose="020B0600070205080204" pitchFamily="50" charset="-128"/>
                <a:ea typeface="ＭＳ Ｐゴシック" panose="020B0600070205080204" pitchFamily="50" charset="-128"/>
              </a:rPr>
              <a:t>日　班員撮影</a:t>
            </a:r>
            <a:endParaRPr lang="en-US" altLang="ja-JP" b="1" dirty="0">
              <a:latin typeface="ＭＳ Ｐゴシック" panose="020B0600070205080204" pitchFamily="50" charset="-128"/>
              <a:ea typeface="ＭＳ Ｐゴシック" panose="020B0600070205080204" pitchFamily="50" charset="-128"/>
            </a:endParaRPr>
          </a:p>
        </p:txBody>
      </p:sp>
      <p:sp>
        <p:nvSpPr>
          <p:cNvPr id="20" name="円形吹き出し 19"/>
          <p:cNvSpPr/>
          <p:nvPr/>
        </p:nvSpPr>
        <p:spPr>
          <a:xfrm>
            <a:off x="1583216" y="503238"/>
            <a:ext cx="6330870" cy="1608667"/>
          </a:xfrm>
          <a:prstGeom prst="wedgeEllipseCallout">
            <a:avLst>
              <a:gd name="adj1" fmla="val -46246"/>
              <a:gd name="adj2" fmla="val -46167"/>
            </a:avLst>
          </a:prstGeom>
          <a:solidFill>
            <a:schemeClr val="bg1"/>
          </a:solidFill>
          <a:ln w="50800">
            <a:solidFill>
              <a:srgbClr val="2E9CF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latin typeface="ＭＳ Ｐゴシック"/>
                <a:ea typeface="ＭＳ Ｐゴシック"/>
                <a:cs typeface="ＭＳ Ｐゴシック"/>
              </a:rPr>
              <a:t>友朋堂復活ボタンが</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１人１万円で押せるとしたら</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今なら５０連打くらいしてしまう</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自信がある。</a:t>
            </a:r>
            <a:endParaRPr kumimoji="1" lang="en-US" altLang="ja-JP" sz="2000" dirty="0" smtClean="0">
              <a:solidFill>
                <a:schemeClr val="tx1"/>
              </a:solidFill>
              <a:latin typeface="ＭＳ Ｐゴシック"/>
              <a:ea typeface="ＭＳ Ｐゴシック"/>
              <a:cs typeface="ＭＳ Ｐゴシック"/>
            </a:endParaRPr>
          </a:p>
        </p:txBody>
      </p:sp>
      <p:sp>
        <p:nvSpPr>
          <p:cNvPr id="8" name="円形吹き出し 7"/>
          <p:cNvSpPr/>
          <p:nvPr/>
        </p:nvSpPr>
        <p:spPr>
          <a:xfrm>
            <a:off x="254305" y="1821003"/>
            <a:ext cx="4958523" cy="1429088"/>
          </a:xfrm>
          <a:prstGeom prst="wedgeEllipseCallout">
            <a:avLst>
              <a:gd name="adj1" fmla="val -46253"/>
              <a:gd name="adj2" fmla="val 51371"/>
            </a:avLst>
          </a:prstGeom>
          <a:solidFill>
            <a:schemeClr val="bg1"/>
          </a:solidFill>
          <a:ln w="50800">
            <a:solidFill>
              <a:srgbClr val="2E9BE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000" dirty="0" smtClean="0">
                <a:solidFill>
                  <a:schemeClr val="tx1"/>
                </a:solidFill>
                <a:latin typeface="ＭＳ Ｐゴシック"/>
                <a:ea typeface="ＭＳ Ｐゴシック"/>
                <a:cs typeface="ＭＳ Ｐゴシック"/>
              </a:rPr>
              <a:t>#</a:t>
            </a:r>
            <a:r>
              <a:rPr kumimoji="1" lang="ja-JP" altLang="en-US" sz="2000" dirty="0" smtClean="0">
                <a:solidFill>
                  <a:schemeClr val="tx1"/>
                </a:solidFill>
                <a:latin typeface="ＭＳ Ｐゴシック"/>
                <a:ea typeface="ＭＳ Ｐゴシック"/>
                <a:cs typeface="ＭＳ Ｐゴシック"/>
              </a:rPr>
              <a:t>友朋堂</a:t>
            </a:r>
            <a:r>
              <a:rPr kumimoji="1" lang="en-US" altLang="ja-JP" sz="2000" dirty="0" smtClean="0">
                <a:solidFill>
                  <a:schemeClr val="tx1"/>
                </a:solidFill>
                <a:latin typeface="ＭＳ Ｐゴシック"/>
                <a:ea typeface="ＭＳ Ｐゴシック"/>
                <a:cs typeface="ＭＳ Ｐゴシック"/>
              </a:rPr>
              <a:t> </a:t>
            </a:r>
            <a:r>
              <a:rPr kumimoji="1" lang="ja-JP" altLang="en-US" sz="2000" dirty="0" smtClean="0">
                <a:solidFill>
                  <a:schemeClr val="tx1"/>
                </a:solidFill>
                <a:latin typeface="ＭＳ Ｐゴシック"/>
                <a:ea typeface="ＭＳ Ｐゴシック"/>
                <a:cs typeface="ＭＳ Ｐゴシック"/>
              </a:rPr>
              <a:t>が潰れた衝撃、</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マジで親戚が亡くなったときのレベル</a:t>
            </a:r>
            <a:r>
              <a:rPr kumimoji="1" lang="ja-JP" altLang="en-US" sz="2000" dirty="0" smtClean="0">
                <a:solidFill>
                  <a:schemeClr val="tx1"/>
                </a:solidFill>
                <a:latin typeface="ＭＳ Ｐゴシック"/>
                <a:ea typeface="ＭＳ Ｐゴシック"/>
                <a:cs typeface="ＭＳ Ｐゴシック"/>
              </a:rPr>
              <a:t>だ。</a:t>
            </a:r>
            <a:endParaRPr kumimoji="1" lang="en-US" altLang="ja-JP" sz="2000" dirty="0" smtClean="0">
              <a:solidFill>
                <a:schemeClr val="tx1"/>
              </a:solidFill>
              <a:latin typeface="ＭＳ Ｐゴシック"/>
              <a:ea typeface="ＭＳ Ｐゴシック"/>
              <a:cs typeface="ＭＳ Ｐゴシック"/>
            </a:endParaRPr>
          </a:p>
        </p:txBody>
      </p:sp>
      <p:sp>
        <p:nvSpPr>
          <p:cNvPr id="21" name="円形吹き出し 20"/>
          <p:cNvSpPr/>
          <p:nvPr/>
        </p:nvSpPr>
        <p:spPr>
          <a:xfrm>
            <a:off x="4558375" y="1821003"/>
            <a:ext cx="4817219" cy="1316173"/>
          </a:xfrm>
          <a:prstGeom prst="wedgeEllipseCallout">
            <a:avLst>
              <a:gd name="adj1" fmla="val 44929"/>
              <a:gd name="adj2" fmla="val 48435"/>
            </a:avLst>
          </a:prstGeom>
          <a:solidFill>
            <a:schemeClr val="bg1"/>
          </a:solidFill>
          <a:ln w="50800">
            <a:solidFill>
              <a:srgbClr val="2E9CF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smtClean="0">
                <a:solidFill>
                  <a:schemeClr val="tx1"/>
                </a:solidFill>
                <a:latin typeface="ＭＳ Ｐゴシック"/>
                <a:ea typeface="ＭＳ Ｐゴシック"/>
                <a:cs typeface="ＭＳ Ｐゴシック"/>
              </a:rPr>
              <a:t>友朋堂</a:t>
            </a:r>
            <a:r>
              <a:rPr kumimoji="1" lang="ja-JP" altLang="en-US" sz="2000" dirty="0" smtClean="0">
                <a:solidFill>
                  <a:schemeClr val="tx1"/>
                </a:solidFill>
                <a:latin typeface="ＭＳ Ｐゴシック"/>
                <a:ea typeface="ＭＳ Ｐゴシック"/>
                <a:cs typeface="ＭＳ Ｐゴシック"/>
              </a:rPr>
              <a:t>閉店、本当に</a:t>
            </a:r>
            <a:endParaRPr kumimoji="1" lang="en-US" altLang="ja-JP" sz="2000" dirty="0" smtClean="0">
              <a:solidFill>
                <a:schemeClr val="tx1"/>
              </a:solidFill>
              <a:latin typeface="ＭＳ Ｐゴシック"/>
              <a:ea typeface="ＭＳ Ｐゴシック"/>
              <a:cs typeface="ＭＳ Ｐゴシック"/>
            </a:endParaRPr>
          </a:p>
          <a:p>
            <a:pPr algn="ctr"/>
            <a:r>
              <a:rPr kumimoji="1" lang="ja-JP" altLang="en-US" sz="2000" dirty="0" smtClean="0">
                <a:solidFill>
                  <a:schemeClr val="tx1"/>
                </a:solidFill>
                <a:latin typeface="ＭＳ Ｐゴシック"/>
                <a:ea typeface="ＭＳ Ｐゴシック"/>
                <a:cs typeface="ＭＳ Ｐゴシック"/>
              </a:rPr>
              <a:t>困ったことになったなぁ</a:t>
            </a:r>
            <a:r>
              <a:rPr kumimoji="1" lang="en-US" altLang="ja-JP" sz="2000" dirty="0" smtClean="0">
                <a:solidFill>
                  <a:schemeClr val="tx1"/>
                </a:solidFill>
                <a:latin typeface="ＭＳ Ｐゴシック"/>
                <a:ea typeface="ＭＳ Ｐゴシック"/>
                <a:cs typeface="ＭＳ Ｐゴシック"/>
              </a:rPr>
              <a:t>... </a:t>
            </a:r>
          </a:p>
          <a:p>
            <a:pPr algn="ctr"/>
            <a:r>
              <a:rPr kumimoji="1" lang="ja-JP" altLang="en-US" sz="2000" dirty="0" smtClean="0">
                <a:solidFill>
                  <a:schemeClr val="tx1"/>
                </a:solidFill>
                <a:latin typeface="ＭＳ Ｐゴシック"/>
                <a:ea typeface="ＭＳ Ｐゴシック"/>
                <a:cs typeface="ＭＳ Ｐゴシック"/>
              </a:rPr>
              <a:t>あそこ以上に使い勝手の良い書店はそうそうない</a:t>
            </a:r>
            <a:endParaRPr kumimoji="1" lang="en-US" altLang="ja-JP" sz="2000" dirty="0" smtClean="0">
              <a:solidFill>
                <a:schemeClr val="tx1"/>
              </a:solidFill>
              <a:latin typeface="ＭＳ Ｐゴシック"/>
              <a:ea typeface="ＭＳ Ｐゴシック"/>
              <a:cs typeface="ＭＳ Ｐゴシック"/>
            </a:endParaRPr>
          </a:p>
        </p:txBody>
      </p:sp>
      <p:sp>
        <p:nvSpPr>
          <p:cNvPr id="22" name="円形吹き出し 21"/>
          <p:cNvSpPr/>
          <p:nvPr/>
        </p:nvSpPr>
        <p:spPr>
          <a:xfrm>
            <a:off x="1421417" y="2874705"/>
            <a:ext cx="6273915" cy="3617317"/>
          </a:xfrm>
          <a:prstGeom prst="wedgeEllipseCallout">
            <a:avLst>
              <a:gd name="adj1" fmla="val 59783"/>
              <a:gd name="adj2" fmla="val 33381"/>
            </a:avLst>
          </a:prstGeom>
          <a:solidFill>
            <a:srgbClr val="2E9BEF"/>
          </a:solidFill>
          <a:ln w="50800">
            <a:solidFill>
              <a:srgbClr val="2E9CF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4800" dirty="0" smtClean="0">
                <a:solidFill>
                  <a:schemeClr val="bg1"/>
                </a:solidFill>
                <a:latin typeface="ＭＳ Ｐゴシック"/>
                <a:ea typeface="ＭＳ Ｐゴシック"/>
                <a:cs typeface="ＭＳ Ｐゴシック"/>
              </a:rPr>
              <a:t>友朋堂ロスから</a:t>
            </a:r>
            <a:endParaRPr kumimoji="1" lang="en-US" altLang="ja-JP" sz="4800" dirty="0" smtClean="0">
              <a:solidFill>
                <a:schemeClr val="bg1"/>
              </a:solidFill>
              <a:latin typeface="ＭＳ Ｐゴシック"/>
              <a:ea typeface="ＭＳ Ｐゴシック"/>
              <a:cs typeface="ＭＳ Ｐゴシック"/>
            </a:endParaRPr>
          </a:p>
          <a:p>
            <a:pPr algn="ctr"/>
            <a:r>
              <a:rPr kumimoji="1" lang="ja-JP" altLang="en-US" sz="4800" dirty="0" smtClean="0">
                <a:solidFill>
                  <a:schemeClr val="bg1"/>
                </a:solidFill>
                <a:latin typeface="ＭＳ Ｐゴシック"/>
                <a:ea typeface="ＭＳ Ｐゴシック"/>
                <a:cs typeface="ＭＳ Ｐゴシック"/>
              </a:rPr>
              <a:t>立ち直れない</a:t>
            </a:r>
            <a:r>
              <a:rPr kumimoji="1" lang="en-US" altLang="ja-JP" sz="4800" dirty="0" smtClean="0">
                <a:solidFill>
                  <a:schemeClr val="bg1"/>
                </a:solidFill>
                <a:latin typeface="ＭＳ Ｐゴシック"/>
                <a:ea typeface="ＭＳ Ｐゴシック"/>
                <a:cs typeface="ＭＳ Ｐゴシック"/>
              </a:rPr>
              <a:t>...</a:t>
            </a:r>
            <a:endParaRPr kumimoji="1" lang="en-US" altLang="ja-JP" sz="4800" dirty="0">
              <a:solidFill>
                <a:schemeClr val="bg1"/>
              </a:solidFill>
              <a:latin typeface="ＭＳ Ｐゴシック"/>
              <a:ea typeface="ＭＳ Ｐゴシック"/>
              <a:cs typeface="ＭＳ Ｐゴシック"/>
            </a:endParaRPr>
          </a:p>
        </p:txBody>
      </p:sp>
      <p:pic>
        <p:nvPicPr>
          <p:cNvPr id="25" name="図 24" descr="twitte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77" y="315600"/>
            <a:ext cx="710091" cy="710091"/>
          </a:xfrm>
          <a:prstGeom prst="rect">
            <a:avLst/>
          </a:prstGeom>
        </p:spPr>
      </p:pic>
    </p:spTree>
    <p:extLst>
      <p:ext uri="{BB962C8B-B14F-4D97-AF65-F5344CB8AC3E}">
        <p14:creationId xmlns:p14="http://schemas.microsoft.com/office/powerpoint/2010/main" val="3897867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grpId="0" nodeType="after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21"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chemeClr val="accent1"/>
          </a:solidFill>
        </p:spPr>
        <p:txBody>
          <a:bodyPr/>
          <a:lstStyle/>
          <a:p>
            <a:r>
              <a:rPr kumimoji="1" lang="ja-JP" altLang="en-US" dirty="0" smtClean="0">
                <a:solidFill>
                  <a:schemeClr val="bg1"/>
                </a:solidFill>
              </a:rPr>
              <a:t>以下予備スライド</a:t>
            </a:r>
            <a:endParaRPr kumimoji="1" lang="ja-JP" altLang="en-US" dirty="0">
              <a:solidFill>
                <a:schemeClr val="bg1"/>
              </a:solidFill>
            </a:endParaRPr>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40</a:t>
            </a:fld>
            <a:endParaRPr lang="en-US"/>
          </a:p>
        </p:txBody>
      </p:sp>
    </p:spTree>
    <p:extLst>
      <p:ext uri="{BB962C8B-B14F-4D97-AF65-F5344CB8AC3E}">
        <p14:creationId xmlns:p14="http://schemas.microsoft.com/office/powerpoint/2010/main" val="3206921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22"/>
            <a:ext cx="4796588" cy="868362"/>
          </a:xfrm>
          <a:solidFill>
            <a:schemeClr val="accent1"/>
          </a:solidFill>
        </p:spPr>
        <p:txBody>
          <a:bodyPr/>
          <a:lstStyle/>
          <a:p>
            <a:r>
              <a:rPr lang="en-US" altLang="ja-JP" dirty="0" smtClean="0">
                <a:solidFill>
                  <a:schemeClr val="bg1"/>
                </a:solidFill>
                <a:latin typeface="メイリオ" panose="020B0604030504040204" pitchFamily="50" charset="-128"/>
                <a:ea typeface="メイリオ" panose="020B0604030504040204" pitchFamily="50" charset="-128"/>
              </a:rPr>
              <a:t>1</a:t>
            </a:r>
            <a:r>
              <a:rPr lang="ja-JP" altLang="en-US" dirty="0" smtClean="0">
                <a:solidFill>
                  <a:schemeClr val="bg1"/>
                </a:solidFill>
                <a:latin typeface="メイリオ" panose="020B0604030504040204" pitchFamily="50" charset="-128"/>
                <a:ea typeface="メイリオ" panose="020B0604030504040204" pitchFamily="50" charset="-128"/>
              </a:rPr>
              <a:t>億円の参考</a:t>
            </a:r>
            <a:endParaRPr lang="en-US"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9D2C864-9362-43C7-A136-D9C41D93A96D}" type="slidenum">
              <a:rPr lang="en-US" smtClean="0">
                <a:ea typeface="ＭＳ Ｐゴシック" panose="020B0600070205080204" pitchFamily="50" charset="-128"/>
              </a:rPr>
              <a:t>41</a:t>
            </a:fld>
            <a:endParaRPr lang="en-US" dirty="0">
              <a:ea typeface="ＭＳ Ｐゴシック" panose="020B0600070205080204" pitchFamily="50" charset="-128"/>
            </a:endParaRPr>
          </a:p>
        </p:txBody>
      </p:sp>
      <p:sp>
        <p:nvSpPr>
          <p:cNvPr id="6" name="テキスト ボックス 5"/>
          <p:cNvSpPr txBox="1"/>
          <p:nvPr/>
        </p:nvSpPr>
        <p:spPr>
          <a:xfrm>
            <a:off x="368812" y="1849445"/>
            <a:ext cx="8576442" cy="1200329"/>
          </a:xfrm>
          <a:prstGeom prst="rect">
            <a:avLst/>
          </a:prstGeom>
          <a:noFill/>
        </p:spPr>
        <p:txBody>
          <a:bodyPr wrap="square" rtlCol="0">
            <a:spAutoFit/>
          </a:bodyPr>
          <a:lstStyle/>
          <a:p>
            <a:r>
              <a:rPr kumimoji="1" lang="ja-JP" altLang="en-US" sz="3200" dirty="0" smtClean="0">
                <a:latin typeface="ＭＳ Ｐゴシック" panose="020B0600070205080204" pitchFamily="50" charset="-128"/>
                <a:ea typeface="ＭＳ Ｐゴシック" panose="020B0600070205080204" pitchFamily="50" charset="-128"/>
              </a:rPr>
              <a:t>◎</a:t>
            </a:r>
            <a:r>
              <a:rPr kumimoji="1" lang="ja-JP" altLang="en-US" sz="3600" dirty="0" smtClean="0">
                <a:latin typeface="ＭＳ Ｐゴシック" panose="020B0600070205080204" pitchFamily="50" charset="-128"/>
                <a:ea typeface="ＭＳ Ｐゴシック" panose="020B0600070205080204" pitchFamily="50" charset="-128"/>
              </a:rPr>
              <a:t>紀伊国屋書店</a:t>
            </a:r>
            <a:r>
              <a:rPr kumimoji="1" lang="ja-JP" altLang="en-US" sz="2400" dirty="0" smtClean="0">
                <a:latin typeface="ＭＳ Ｐゴシック" panose="020B0600070205080204" pitchFamily="50" charset="-128"/>
                <a:ea typeface="ＭＳ Ｐゴシック" panose="020B0600070205080204" pitchFamily="50" charset="-128"/>
              </a:rPr>
              <a:t>（売上ランキング</a:t>
            </a:r>
            <a:r>
              <a:rPr kumimoji="1" lang="en-US" altLang="ja-JP" sz="2400" dirty="0" smtClean="0">
                <a:latin typeface="ＭＳ Ｐゴシック" panose="020B0600070205080204" pitchFamily="50" charset="-128"/>
                <a:ea typeface="ＭＳ Ｐゴシック" panose="020B0600070205080204" pitchFamily="50" charset="-128"/>
              </a:rPr>
              <a:t>1</a:t>
            </a:r>
            <a:r>
              <a:rPr kumimoji="1" lang="ja-JP" altLang="en-US" sz="2400" dirty="0" smtClean="0">
                <a:latin typeface="ＭＳ Ｐゴシック" panose="020B0600070205080204" pitchFamily="50" charset="-128"/>
                <a:ea typeface="ＭＳ Ｐゴシック" panose="020B0600070205080204" pitchFamily="50" charset="-128"/>
              </a:rPr>
              <a:t>位）</a:t>
            </a:r>
            <a:r>
              <a:rPr kumimoji="1" lang="ja-JP" altLang="en-US" sz="3600" dirty="0" smtClean="0">
                <a:latin typeface="ＭＳ Ｐゴシック" panose="020B0600070205080204" pitchFamily="50" charset="-128"/>
                <a:ea typeface="ＭＳ Ｐゴシック" panose="020B0600070205080204" pitchFamily="50" charset="-128"/>
              </a:rPr>
              <a:t>の営業利益</a:t>
            </a:r>
            <a:endParaRPr kumimoji="1" lang="en-US" altLang="ja-JP" sz="3600" dirty="0" smtClean="0">
              <a:latin typeface="ＭＳ Ｐゴシック" panose="020B0600070205080204" pitchFamily="50" charset="-128"/>
              <a:ea typeface="ＭＳ Ｐゴシック" panose="020B0600070205080204" pitchFamily="50" charset="-128"/>
            </a:endParaRPr>
          </a:p>
          <a:p>
            <a:r>
              <a:rPr kumimoji="1" lang="ja-JP" altLang="en-US" sz="3600" dirty="0">
                <a:latin typeface="ＭＳ Ｐゴシック" panose="020B0600070205080204" pitchFamily="50" charset="-128"/>
                <a:ea typeface="ＭＳ Ｐゴシック" panose="020B0600070205080204" pitchFamily="50" charset="-128"/>
              </a:rPr>
              <a:t>　</a:t>
            </a:r>
            <a:r>
              <a:rPr kumimoji="1" lang="ja-JP" altLang="en-US" sz="3600" dirty="0" smtClean="0">
                <a:latin typeface="ＭＳ Ｐゴシック" panose="020B0600070205080204" pitchFamily="50" charset="-128"/>
                <a:ea typeface="ＭＳ Ｐゴシック" panose="020B0600070205080204" pitchFamily="50" charset="-128"/>
              </a:rPr>
              <a:t>　</a:t>
            </a:r>
            <a:r>
              <a:rPr kumimoji="1" lang="en-US" altLang="ja-JP" sz="3600" dirty="0" smtClean="0">
                <a:latin typeface="ＭＳ Ｐゴシック" panose="020B0600070205080204" pitchFamily="50" charset="-128"/>
                <a:ea typeface="ＭＳ Ｐゴシック" panose="020B0600070205080204" pitchFamily="50" charset="-128"/>
              </a:rPr>
              <a:t>…</a:t>
            </a:r>
            <a:r>
              <a:rPr lang="en-US" altLang="ja-JP" sz="3600" dirty="0">
                <a:latin typeface="ＭＳ Ｐゴシック" panose="020B0600070205080204" pitchFamily="50" charset="-128"/>
                <a:ea typeface="ＭＳ Ｐゴシック" panose="020B0600070205080204" pitchFamily="50" charset="-128"/>
              </a:rPr>
              <a:t>7</a:t>
            </a:r>
            <a:r>
              <a:rPr lang="ja-JP" altLang="en-US" sz="3600" dirty="0">
                <a:latin typeface="ＭＳ Ｐゴシック" panose="020B0600070205080204" pitchFamily="50" charset="-128"/>
                <a:ea typeface="ＭＳ Ｐゴシック" panose="020B0600070205080204" pitchFamily="50" charset="-128"/>
              </a:rPr>
              <a:t>億</a:t>
            </a:r>
            <a:r>
              <a:rPr lang="en-US" altLang="ja-JP" sz="3600" dirty="0">
                <a:latin typeface="ＭＳ Ｐゴシック" panose="020B0600070205080204" pitchFamily="50" charset="-128"/>
                <a:ea typeface="ＭＳ Ｐゴシック" panose="020B0600070205080204" pitchFamily="50" charset="-128"/>
              </a:rPr>
              <a:t>3130</a:t>
            </a:r>
            <a:r>
              <a:rPr lang="ja-JP" altLang="en-US" sz="3600" dirty="0">
                <a:latin typeface="ＭＳ Ｐゴシック" panose="020B0600070205080204" pitchFamily="50" charset="-128"/>
                <a:ea typeface="ＭＳ Ｐゴシック" panose="020B0600070205080204" pitchFamily="50" charset="-128"/>
              </a:rPr>
              <a:t>万</a:t>
            </a:r>
            <a:r>
              <a:rPr lang="ja-JP" altLang="en-US" sz="3600" dirty="0" smtClean="0">
                <a:latin typeface="ＭＳ Ｐゴシック" panose="020B0600070205080204" pitchFamily="50" charset="-128"/>
                <a:ea typeface="ＭＳ Ｐゴシック" panose="020B0600070205080204" pitchFamily="50" charset="-128"/>
              </a:rPr>
              <a:t>円</a:t>
            </a:r>
            <a:endParaRPr lang="en-US" altLang="ja-JP" sz="3600" dirty="0">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479340" y="3364787"/>
            <a:ext cx="5649303" cy="461665"/>
          </a:xfrm>
          <a:prstGeom prst="rect">
            <a:avLst/>
          </a:prstGeom>
          <a:noFill/>
        </p:spPr>
        <p:txBody>
          <a:bodyPr wrap="none" rtlCol="0">
            <a:spAutoFit/>
          </a:bodyPr>
          <a:lstStyle/>
          <a:p>
            <a:r>
              <a:rPr kumimoji="1" lang="ja-JP" altLang="en-US" sz="2400" dirty="0" smtClean="0">
                <a:latin typeface="ＭＳ Ｐゴシック" panose="020B0600070205080204" pitchFamily="50" charset="-128"/>
                <a:ea typeface="ＭＳ Ｐゴシック" panose="020B0600070205080204" pitchFamily="50" charset="-128"/>
              </a:rPr>
              <a:t>参考：全国の書店数　</a:t>
            </a:r>
            <a:r>
              <a:rPr kumimoji="1" lang="ja-JP" altLang="en-US" sz="2400" dirty="0">
                <a:latin typeface="ＭＳ Ｐゴシック" panose="020B0600070205080204" pitchFamily="50" charset="-128"/>
                <a:ea typeface="ＭＳ Ｐゴシック" panose="020B0600070205080204" pitchFamily="50" charset="-128"/>
              </a:rPr>
              <a:t>約</a:t>
            </a:r>
            <a:r>
              <a:rPr kumimoji="1" lang="en-US" altLang="ja-JP" sz="2400" dirty="0" smtClean="0">
                <a:latin typeface="ＭＳ Ｐゴシック" panose="020B0600070205080204" pitchFamily="50" charset="-128"/>
                <a:ea typeface="ＭＳ Ｐゴシック" panose="020B0600070205080204" pitchFamily="50" charset="-128"/>
              </a:rPr>
              <a:t>14,500</a:t>
            </a:r>
            <a:r>
              <a:rPr kumimoji="1" lang="ja-JP" altLang="en-US" sz="2400" dirty="0" smtClean="0">
                <a:latin typeface="ＭＳ Ｐゴシック" panose="020B0600070205080204" pitchFamily="50" charset="-128"/>
                <a:ea typeface="ＭＳ Ｐゴシック" panose="020B0600070205080204" pitchFamily="50" charset="-128"/>
              </a:rPr>
              <a:t>（</a:t>
            </a:r>
            <a:r>
              <a:rPr kumimoji="1" lang="en-US" altLang="ja-JP" sz="2400" dirty="0" smtClean="0">
                <a:latin typeface="ＭＳ Ｐゴシック" panose="020B0600070205080204" pitchFamily="50" charset="-128"/>
                <a:ea typeface="ＭＳ Ｐゴシック" panose="020B0600070205080204" pitchFamily="50" charset="-128"/>
              </a:rPr>
              <a:t>2015</a:t>
            </a:r>
            <a:r>
              <a:rPr kumimoji="1" lang="ja-JP" altLang="en-US" sz="2400" dirty="0" smtClean="0">
                <a:latin typeface="ＭＳ Ｐゴシック" panose="020B0600070205080204" pitchFamily="50" charset="-128"/>
                <a:ea typeface="ＭＳ Ｐゴシック" panose="020B0600070205080204" pitchFamily="50" charset="-128"/>
              </a:rPr>
              <a:t>年度）</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12" name="正方形/長方形 11"/>
          <p:cNvSpPr/>
          <p:nvPr/>
        </p:nvSpPr>
        <p:spPr>
          <a:xfrm>
            <a:off x="368812" y="4477061"/>
            <a:ext cx="6410729" cy="1015663"/>
          </a:xfrm>
          <a:prstGeom prst="rect">
            <a:avLst/>
          </a:prstGeom>
        </p:spPr>
        <p:txBody>
          <a:bodyPr wrap="none">
            <a:spAutoFit/>
          </a:bodyPr>
          <a:lstStyle/>
          <a:p>
            <a:r>
              <a:rPr kumimoji="1" lang="en-US" altLang="ja-JP" sz="2000" dirty="0" smtClean="0">
                <a:latin typeface="ＭＳ Ｐゴシック" panose="020B0600070205080204" pitchFamily="50" charset="-128"/>
                <a:ea typeface="ＭＳ Ｐゴシック" panose="020B0600070205080204" pitchFamily="50" charset="-128"/>
              </a:rPr>
              <a:t>※</a:t>
            </a:r>
            <a:r>
              <a:rPr kumimoji="1" lang="ja-JP" altLang="en-US" sz="2000" dirty="0" smtClean="0">
                <a:latin typeface="ＭＳ Ｐゴシック" panose="020B0600070205080204" pitchFamily="50" charset="-128"/>
                <a:ea typeface="ＭＳ Ｐゴシック" panose="020B0600070205080204" pitchFamily="50" charset="-128"/>
              </a:rPr>
              <a:t>ランキングは</a:t>
            </a:r>
            <a:r>
              <a:rPr kumimoji="1" lang="en-US" altLang="ja-JP" sz="2000" dirty="0" smtClean="0">
                <a:latin typeface="ＭＳ Ｐゴシック" panose="020B0600070205080204" pitchFamily="50" charset="-128"/>
                <a:ea typeface="ＭＳ Ｐゴシック" panose="020B0600070205080204" pitchFamily="50" charset="-128"/>
              </a:rPr>
              <a:t>2013</a:t>
            </a:r>
            <a:r>
              <a:rPr kumimoji="1" lang="ja-JP" altLang="en-US" sz="2000" dirty="0" smtClean="0">
                <a:latin typeface="ＭＳ Ｐゴシック" panose="020B0600070205080204" pitchFamily="50" charset="-128"/>
                <a:ea typeface="ＭＳ Ｐゴシック" panose="020B0600070205080204" pitchFamily="50" charset="-128"/>
              </a:rPr>
              <a:t>年度、</a:t>
            </a:r>
            <a:endParaRPr kumimoji="1" lang="en-US" altLang="ja-JP" sz="2000"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　営業利益は紀伊国屋書店は</a:t>
            </a:r>
            <a:r>
              <a:rPr kumimoji="1" lang="en-US" altLang="ja-JP" sz="2000" dirty="0" smtClean="0">
                <a:latin typeface="ＭＳ Ｐゴシック" panose="020B0600070205080204" pitchFamily="50" charset="-128"/>
                <a:ea typeface="ＭＳ Ｐゴシック" panose="020B0600070205080204" pitchFamily="50" charset="-128"/>
              </a:rPr>
              <a:t>2014</a:t>
            </a:r>
            <a:r>
              <a:rPr kumimoji="1" lang="ja-JP" altLang="en-US" sz="2000" dirty="0" smtClean="0">
                <a:latin typeface="ＭＳ Ｐゴシック" panose="020B0600070205080204" pitchFamily="50" charset="-128"/>
                <a:ea typeface="ＭＳ Ｐゴシック" panose="020B0600070205080204" pitchFamily="50" charset="-128"/>
              </a:rPr>
              <a:t>年</a:t>
            </a:r>
            <a:r>
              <a:rPr kumimoji="1" lang="en-US" altLang="ja-JP" sz="2000" dirty="0" smtClean="0">
                <a:latin typeface="ＭＳ Ｐゴシック" panose="020B0600070205080204" pitchFamily="50" charset="-128"/>
                <a:ea typeface="ＭＳ Ｐゴシック" panose="020B0600070205080204" pitchFamily="50" charset="-128"/>
              </a:rPr>
              <a:t>9</a:t>
            </a:r>
            <a:r>
              <a:rPr kumimoji="1" lang="ja-JP" altLang="en-US" sz="2000" dirty="0" smtClean="0">
                <a:latin typeface="ＭＳ Ｐゴシック" panose="020B0600070205080204" pitchFamily="50" charset="-128"/>
                <a:ea typeface="ＭＳ Ｐゴシック" panose="020B0600070205080204" pitchFamily="50" charset="-128"/>
              </a:rPr>
              <a:t>月から</a:t>
            </a:r>
            <a:r>
              <a:rPr kumimoji="1" lang="en-US" altLang="ja-JP" sz="2000" dirty="0" smtClean="0">
                <a:latin typeface="ＭＳ Ｐゴシック" panose="020B0600070205080204" pitchFamily="50" charset="-128"/>
                <a:ea typeface="ＭＳ Ｐゴシック" panose="020B0600070205080204" pitchFamily="50" charset="-128"/>
              </a:rPr>
              <a:t>1</a:t>
            </a:r>
            <a:r>
              <a:rPr kumimoji="1" lang="ja-JP" altLang="en-US" sz="2000" dirty="0" smtClean="0">
                <a:latin typeface="ＭＳ Ｐゴシック" panose="020B0600070205080204" pitchFamily="50" charset="-128"/>
                <a:ea typeface="ＭＳ Ｐゴシック" panose="020B0600070205080204" pitchFamily="50" charset="-128"/>
              </a:rPr>
              <a:t>年間のもの</a:t>
            </a:r>
            <a:endParaRPr kumimoji="1" lang="en-US" altLang="ja-JP" sz="2000" dirty="0" smtClean="0">
              <a:latin typeface="ＭＳ Ｐゴシック" panose="020B0600070205080204" pitchFamily="50" charset="-128"/>
              <a:ea typeface="ＭＳ Ｐゴシック" panose="020B0600070205080204" pitchFamily="50" charset="-128"/>
            </a:endParaRPr>
          </a:p>
          <a:p>
            <a:r>
              <a:rPr kumimoji="1" lang="ja-JP" altLang="en-US" sz="2000" dirty="0" smtClean="0">
                <a:latin typeface="ＭＳ Ｐゴシック" panose="020B0600070205080204" pitchFamily="50" charset="-128"/>
                <a:ea typeface="ＭＳ Ｐゴシック" panose="020B0600070205080204" pitchFamily="50" charset="-128"/>
              </a:rPr>
              <a:t>　精文館書店は</a:t>
            </a:r>
            <a:r>
              <a:rPr kumimoji="1" lang="en-US" altLang="ja-JP" sz="2000" dirty="0" smtClean="0">
                <a:latin typeface="ＭＳ Ｐゴシック" panose="020B0600070205080204" pitchFamily="50" charset="-128"/>
                <a:ea typeface="ＭＳ Ｐゴシック" panose="020B0600070205080204" pitchFamily="50" charset="-128"/>
              </a:rPr>
              <a:t>7</a:t>
            </a:r>
            <a:r>
              <a:rPr kumimoji="1" lang="ja-JP" altLang="en-US" sz="2000" dirty="0" smtClean="0">
                <a:latin typeface="ＭＳ Ｐゴシック" panose="020B0600070205080204" pitchFamily="50" charset="-128"/>
                <a:ea typeface="ＭＳ Ｐゴシック" panose="020B0600070205080204" pitchFamily="50" charset="-128"/>
              </a:rPr>
              <a:t>月より一年間のもの</a:t>
            </a:r>
            <a:endParaRPr kumimoji="1" lang="ja-JP" altLang="en-US" sz="20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150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22"/>
            <a:ext cx="5486399" cy="868362"/>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業界内での利益分配</a:t>
            </a:r>
            <a:endParaRPr lang="en-US"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9D2C864-9362-43C7-A136-D9C41D93A96D}" type="slidenum">
              <a:rPr lang="en-US" smtClean="0">
                <a:ea typeface="ＭＳ Ｐゴシック" panose="020B0600070205080204" pitchFamily="50" charset="-128"/>
              </a:rPr>
              <a:t>42</a:t>
            </a:fld>
            <a:endParaRPr lang="en-US" dirty="0">
              <a:ea typeface="ＭＳ Ｐゴシック" panose="020B0600070205080204" pitchFamily="50" charset="-128"/>
            </a:endParaRPr>
          </a:p>
        </p:txBody>
      </p:sp>
      <p:sp>
        <p:nvSpPr>
          <p:cNvPr id="4" name="正方形/長方形 3"/>
          <p:cNvSpPr/>
          <p:nvPr/>
        </p:nvSpPr>
        <p:spPr>
          <a:xfrm>
            <a:off x="4303342" y="2189642"/>
            <a:ext cx="4840658" cy="2893100"/>
          </a:xfrm>
          <a:prstGeom prst="rect">
            <a:avLst/>
          </a:prstGeom>
        </p:spPr>
        <p:txBody>
          <a:bodyPr wrap="square">
            <a:spAutoFit/>
          </a:bodyPr>
          <a:lstStyle/>
          <a:p>
            <a:r>
              <a:rPr lang="ja-JP" altLang="en-US" dirty="0">
                <a:solidFill>
                  <a:srgbClr val="4C4C4C"/>
                </a:solidFill>
                <a:latin typeface="メイリオ" panose="020B0604030504040204" pitchFamily="50" charset="-128"/>
                <a:ea typeface="メイリオ" panose="020B0604030504040204" pitchFamily="50" charset="-128"/>
              </a:rPr>
              <a:t/>
            </a:r>
            <a:br>
              <a:rPr lang="ja-JP" altLang="en-US" dirty="0">
                <a:solidFill>
                  <a:srgbClr val="4C4C4C"/>
                </a:solidFill>
                <a:latin typeface="メイリオ" panose="020B0604030504040204" pitchFamily="50" charset="-128"/>
                <a:ea typeface="メイリオ" panose="020B0604030504040204" pitchFamily="50" charset="-128"/>
              </a:rPr>
            </a:br>
            <a:r>
              <a:rPr lang="ja-JP" altLang="en-US" sz="2400" dirty="0" smtClean="0">
                <a:solidFill>
                  <a:srgbClr val="4C4C4C"/>
                </a:solidFill>
                <a:latin typeface="ＭＳ Ｐゴシック" panose="020B0600070205080204" pitchFamily="50" charset="-128"/>
                <a:ea typeface="ＭＳ Ｐゴシック" panose="020B0600070205080204" pitchFamily="50" charset="-128"/>
              </a:rPr>
              <a:t>ここから運営費</a:t>
            </a:r>
            <a:r>
              <a:rPr lang="ja-JP" altLang="en-US" sz="2400" dirty="0">
                <a:solidFill>
                  <a:srgbClr val="4C4C4C"/>
                </a:solidFill>
                <a:latin typeface="ＭＳ Ｐゴシック" panose="020B0600070205080204" pitchFamily="50" charset="-128"/>
                <a:ea typeface="ＭＳ Ｐゴシック" panose="020B0600070205080204" pitchFamily="50" charset="-128"/>
              </a:rPr>
              <a:t>や人件費を引く</a:t>
            </a:r>
            <a:r>
              <a:rPr lang="ja-JP" altLang="en-US" sz="2400" dirty="0" smtClean="0">
                <a:solidFill>
                  <a:srgbClr val="4C4C4C"/>
                </a:solidFill>
                <a:latin typeface="ＭＳ Ｐゴシック" panose="020B0600070205080204" pitchFamily="50" charset="-128"/>
                <a:ea typeface="ＭＳ Ｐゴシック" panose="020B0600070205080204" pitchFamily="50" charset="-128"/>
              </a:rPr>
              <a:t>と</a:t>
            </a:r>
            <a:endParaRPr lang="en-US" altLang="ja-JP" sz="2400" dirty="0" smtClean="0">
              <a:solidFill>
                <a:srgbClr val="4C4C4C"/>
              </a:solidFill>
              <a:latin typeface="ＭＳ Ｐゴシック" panose="020B0600070205080204" pitchFamily="50" charset="-128"/>
              <a:ea typeface="ＭＳ Ｐゴシック" panose="020B0600070205080204" pitchFamily="50" charset="-128"/>
            </a:endParaRPr>
          </a:p>
          <a:p>
            <a:r>
              <a:rPr lang="ja-JP" altLang="en-US" sz="2400" dirty="0" smtClean="0">
                <a:solidFill>
                  <a:srgbClr val="4C4C4C"/>
                </a:solidFill>
                <a:latin typeface="ＭＳ Ｐゴシック" panose="020B0600070205080204" pitchFamily="50" charset="-128"/>
                <a:ea typeface="ＭＳ Ｐゴシック" panose="020B0600070205080204" pitchFamily="50" charset="-128"/>
              </a:rPr>
              <a:t>書店に</a:t>
            </a:r>
            <a:r>
              <a:rPr lang="ja-JP" altLang="en-US" sz="2400" dirty="0">
                <a:solidFill>
                  <a:srgbClr val="4C4C4C"/>
                </a:solidFill>
                <a:latin typeface="ＭＳ Ｐゴシック" panose="020B0600070205080204" pitchFamily="50" charset="-128"/>
                <a:ea typeface="ＭＳ Ｐゴシック" panose="020B0600070205080204" pitchFamily="50" charset="-128"/>
              </a:rPr>
              <a:t>残る純粋な利益</a:t>
            </a:r>
            <a:r>
              <a:rPr lang="ja-JP" altLang="en-US" sz="2400" dirty="0" smtClean="0">
                <a:solidFill>
                  <a:srgbClr val="4C4C4C"/>
                </a:solidFill>
                <a:latin typeface="ＭＳ Ｐゴシック" panose="020B0600070205080204" pitchFamily="50" charset="-128"/>
                <a:ea typeface="ＭＳ Ｐゴシック" panose="020B0600070205080204" pitchFamily="50" charset="-128"/>
              </a:rPr>
              <a:t>は</a:t>
            </a:r>
            <a:endParaRPr lang="en-US" altLang="ja-JP" sz="2400" dirty="0" smtClean="0">
              <a:solidFill>
                <a:srgbClr val="4C4C4C"/>
              </a:solidFill>
              <a:latin typeface="ＭＳ Ｐゴシック" panose="020B0600070205080204" pitchFamily="50" charset="-128"/>
              <a:ea typeface="ＭＳ Ｐゴシック" panose="020B0600070205080204" pitchFamily="50" charset="-128"/>
            </a:endParaRPr>
          </a:p>
          <a:p>
            <a:r>
              <a:rPr lang="ja-JP" altLang="en-US" sz="3200" dirty="0" smtClean="0">
                <a:solidFill>
                  <a:srgbClr val="FF0000"/>
                </a:solidFill>
                <a:latin typeface="ＭＳ Ｐゴシック" panose="020B0600070205080204" pitchFamily="50" charset="-128"/>
                <a:ea typeface="ＭＳ Ｐゴシック" panose="020B0600070205080204" pitchFamily="50" charset="-128"/>
              </a:rPr>
              <a:t>平均１％</a:t>
            </a:r>
            <a:r>
              <a:rPr lang="ja-JP" altLang="en-US" sz="2400" dirty="0" smtClean="0">
                <a:solidFill>
                  <a:srgbClr val="4C4C4C"/>
                </a:solidFill>
                <a:latin typeface="ＭＳ Ｐゴシック" panose="020B0600070205080204" pitchFamily="50" charset="-128"/>
                <a:ea typeface="ＭＳ Ｐゴシック" panose="020B0600070205080204" pitchFamily="50" charset="-128"/>
              </a:rPr>
              <a:t>程度</a:t>
            </a:r>
            <a:endParaRPr lang="en-US" altLang="ja-JP" sz="2400" dirty="0" smtClean="0">
              <a:solidFill>
                <a:srgbClr val="4C4C4C"/>
              </a:solidFill>
              <a:latin typeface="ＭＳ Ｐゴシック" panose="020B0600070205080204" pitchFamily="50" charset="-128"/>
              <a:ea typeface="ＭＳ Ｐゴシック" panose="020B0600070205080204" pitchFamily="50" charset="-128"/>
            </a:endParaRPr>
          </a:p>
          <a:p>
            <a:endParaRPr lang="en-US" altLang="ja-JP" sz="2400" dirty="0">
              <a:solidFill>
                <a:srgbClr val="4C4C4C"/>
              </a:solidFill>
              <a:latin typeface="ＭＳ Ｐゴシック" panose="020B0600070205080204" pitchFamily="50" charset="-128"/>
              <a:ea typeface="ＭＳ Ｐゴシック" panose="020B0600070205080204" pitchFamily="50" charset="-128"/>
            </a:endParaRPr>
          </a:p>
          <a:p>
            <a:r>
              <a:rPr lang="en-US" altLang="ja-JP" sz="2400" dirty="0" smtClean="0">
                <a:solidFill>
                  <a:srgbClr val="4C4C4C"/>
                </a:solidFill>
                <a:latin typeface="ＭＳ Ｐゴシック" panose="020B0600070205080204" pitchFamily="50" charset="-128"/>
                <a:ea typeface="ＭＳ Ｐゴシック" panose="020B0600070205080204" pitchFamily="50" charset="-128"/>
              </a:rPr>
              <a:t>1000</a:t>
            </a:r>
            <a:r>
              <a:rPr lang="ja-JP" altLang="en-US" sz="2400" dirty="0" smtClean="0">
                <a:solidFill>
                  <a:srgbClr val="4C4C4C"/>
                </a:solidFill>
                <a:latin typeface="ＭＳ Ｐゴシック" panose="020B0600070205080204" pitchFamily="50" charset="-128"/>
                <a:ea typeface="ＭＳ Ｐゴシック" panose="020B0600070205080204" pitchFamily="50" charset="-128"/>
              </a:rPr>
              <a:t>円の書籍を買っても書店に入るのは</a:t>
            </a:r>
            <a:r>
              <a:rPr lang="en-US" altLang="ja-JP" sz="3600" dirty="0" smtClean="0">
                <a:solidFill>
                  <a:srgbClr val="FF0000"/>
                </a:solidFill>
                <a:latin typeface="ＭＳ Ｐゴシック" panose="020B0600070205080204" pitchFamily="50" charset="-128"/>
                <a:ea typeface="ＭＳ Ｐゴシック" panose="020B0600070205080204" pitchFamily="50" charset="-128"/>
              </a:rPr>
              <a:t>10</a:t>
            </a:r>
            <a:r>
              <a:rPr lang="ja-JP" altLang="en-US" sz="3600" dirty="0" smtClean="0">
                <a:solidFill>
                  <a:srgbClr val="FF0000"/>
                </a:solidFill>
                <a:latin typeface="ＭＳ Ｐゴシック" panose="020B0600070205080204" pitchFamily="50" charset="-128"/>
                <a:ea typeface="ＭＳ Ｐゴシック" panose="020B0600070205080204" pitchFamily="50" charset="-128"/>
              </a:rPr>
              <a:t>円</a:t>
            </a:r>
            <a:endParaRPr lang="en-US" altLang="ja-JP" sz="3600" dirty="0" smtClean="0">
              <a:solidFill>
                <a:srgbClr val="FF0000"/>
              </a:solidFill>
              <a:latin typeface="ＭＳ Ｐゴシック" panose="020B0600070205080204" pitchFamily="50" charset="-128"/>
              <a:ea typeface="ＭＳ Ｐゴシック" panose="020B0600070205080204" pitchFamily="50" charset="-128"/>
            </a:endParaRPr>
          </a:p>
        </p:txBody>
      </p:sp>
      <p:sp>
        <p:nvSpPr>
          <p:cNvPr id="5" name="正方形/長方形 4"/>
          <p:cNvSpPr/>
          <p:nvPr/>
        </p:nvSpPr>
        <p:spPr>
          <a:xfrm>
            <a:off x="331061" y="6377366"/>
            <a:ext cx="4108817" cy="369332"/>
          </a:xfrm>
          <a:prstGeom prst="rect">
            <a:avLst/>
          </a:prstGeom>
        </p:spPr>
        <p:txBody>
          <a:bodyPr wrap="none">
            <a:spAutoFit/>
          </a:bodyPr>
          <a:lstStyle/>
          <a:p>
            <a:r>
              <a:rPr lang="ja-JP" altLang="en-US" dirty="0" smtClean="0"/>
              <a:t>出典：日本著者販促センターより作成</a:t>
            </a:r>
            <a:endParaRPr lang="ja-JP" altLang="en-US" dirty="0"/>
          </a:p>
        </p:txBody>
      </p:sp>
      <p:pic>
        <p:nvPicPr>
          <p:cNvPr id="15" name="図 14"/>
          <p:cNvPicPr>
            <a:picLocks noChangeAspect="1"/>
          </p:cNvPicPr>
          <p:nvPr/>
        </p:nvPicPr>
        <p:blipFill rotWithShape="1">
          <a:blip r:embed="rId2" cstate="email">
            <a:extLst>
              <a:ext uri="{28A0092B-C50C-407E-A947-70E740481C1C}">
                <a14:useLocalDpi xmlns:a14="http://schemas.microsoft.com/office/drawing/2010/main" val="0"/>
              </a:ext>
            </a:extLst>
          </a:blip>
          <a:srcRect t="11580"/>
          <a:stretch/>
        </p:blipFill>
        <p:spPr>
          <a:xfrm>
            <a:off x="-686991" y="1972805"/>
            <a:ext cx="6120914" cy="3757249"/>
          </a:xfrm>
          <a:prstGeom prst="rect">
            <a:avLst/>
          </a:prstGeom>
        </p:spPr>
      </p:pic>
      <p:sp>
        <p:nvSpPr>
          <p:cNvPr id="16" name="テキスト ボックス 15"/>
          <p:cNvSpPr txBox="1"/>
          <p:nvPr/>
        </p:nvSpPr>
        <p:spPr>
          <a:xfrm>
            <a:off x="331061" y="961211"/>
            <a:ext cx="4134465" cy="523220"/>
          </a:xfrm>
          <a:prstGeom prst="rect">
            <a:avLst/>
          </a:prstGeom>
          <a:noFill/>
        </p:spPr>
        <p:txBody>
          <a:bodyPr wrap="none" rtlCol="0">
            <a:spAutoFit/>
          </a:bodyPr>
          <a:lstStyle/>
          <a:p>
            <a:r>
              <a:rPr kumimoji="1" lang="ja-JP" altLang="en-US" sz="2800" u="sng" dirty="0" smtClean="0">
                <a:latin typeface="ＭＳ Ｐゴシック" panose="020B0600070205080204" pitchFamily="50" charset="-128"/>
                <a:ea typeface="ＭＳ Ｐゴシック" panose="020B0600070205080204" pitchFamily="50" charset="-128"/>
              </a:rPr>
              <a:t>書籍売り上げの利益分配</a:t>
            </a:r>
            <a:endParaRPr kumimoji="1" lang="ja-JP" altLang="en-US" sz="2800" u="sng"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64495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lstStyle/>
          <a:p>
            <a:r>
              <a:rPr lang="ja-JP" altLang="en-US" dirty="0" smtClean="0">
                <a:latin typeface="メイリオ" panose="020B0604030504040204" pitchFamily="50" charset="-128"/>
                <a:ea typeface="メイリオ" panose="020B0604030504040204" pitchFamily="50" charset="-128"/>
              </a:rPr>
              <a:t>参考文献</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p:txBody>
          <a:bodyPr/>
          <a:lstStyle/>
          <a:p>
            <a:pPr marL="0" indent="0">
              <a:buNone/>
            </a:pPr>
            <a:r>
              <a:rPr lang="ja-JP" altLang="en-US" dirty="0" smtClean="0">
                <a:latin typeface="ＭＳ Ｐゴシック" panose="020B0600070205080204" pitchFamily="50" charset="-128"/>
                <a:ea typeface="ＭＳ Ｐゴシック" panose="020B0600070205080204" pitchFamily="50" charset="-128"/>
              </a:rPr>
              <a:t>新文化</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smtClean="0">
                <a:latin typeface="ＭＳ Ｐゴシック" panose="020B0600070205080204" pitchFamily="50" charset="-128"/>
                <a:ea typeface="ＭＳ Ｐゴシック" panose="020B0600070205080204" pitchFamily="50" charset="-128"/>
              </a:rPr>
              <a:t>＜</a:t>
            </a:r>
            <a:r>
              <a:rPr lang="en-US" altLang="ja-JP" dirty="0" smtClean="0">
                <a:latin typeface="ＭＳ Ｐゴシック" panose="020B0600070205080204" pitchFamily="50" charset="-128"/>
                <a:ea typeface="ＭＳ Ｐゴシック" panose="020B0600070205080204" pitchFamily="50" charset="-128"/>
              </a:rPr>
              <a:t>http</a:t>
            </a:r>
            <a:r>
              <a:rPr lang="en-US" altLang="ja-JP" dirty="0">
                <a:latin typeface="ＭＳ Ｐゴシック" panose="020B0600070205080204" pitchFamily="50" charset="-128"/>
                <a:ea typeface="ＭＳ Ｐゴシック" panose="020B0600070205080204" pitchFamily="50" charset="-128"/>
              </a:rPr>
              <a:t>://</a:t>
            </a:r>
            <a:r>
              <a:rPr lang="en-US" altLang="ja-JP" dirty="0" smtClean="0">
                <a:latin typeface="ＭＳ Ｐゴシック" panose="020B0600070205080204" pitchFamily="50" charset="-128"/>
                <a:ea typeface="ＭＳ Ｐゴシック" panose="020B0600070205080204" pitchFamily="50" charset="-128"/>
              </a:rPr>
              <a:t>www.shinbunka.co.jp/kessan/kessan-kinokuniya.htm</a:t>
            </a:r>
            <a:r>
              <a:rPr lang="ja-JP" altLang="en-US" dirty="0" smtClean="0">
                <a:latin typeface="ＭＳ Ｐゴシック" panose="020B0600070205080204" pitchFamily="50" charset="-128"/>
                <a:ea typeface="ＭＳ Ｐゴシック" panose="020B0600070205080204" pitchFamily="50" charset="-128"/>
              </a:rPr>
              <a:t>＞</a:t>
            </a:r>
            <a:r>
              <a:rPr lang="en-US" altLang="ja-JP" dirty="0" smtClean="0">
                <a:latin typeface="ＭＳ Ｐゴシック" panose="020B0600070205080204" pitchFamily="50" charset="-128"/>
                <a:ea typeface="ＭＳ Ｐゴシック" panose="020B0600070205080204" pitchFamily="50" charset="-128"/>
              </a:rPr>
              <a:t>2016</a:t>
            </a:r>
            <a:r>
              <a:rPr lang="ja-JP" altLang="en-US" dirty="0" smtClean="0">
                <a:latin typeface="ＭＳ Ｐゴシック" panose="020B0600070205080204" pitchFamily="50" charset="-128"/>
                <a:ea typeface="ＭＳ Ｐゴシック" panose="020B0600070205080204" pitchFamily="50" charset="-128"/>
              </a:rPr>
              <a:t>年</a:t>
            </a:r>
            <a:r>
              <a:rPr lang="en-US" altLang="ja-JP" dirty="0" smtClean="0">
                <a:latin typeface="ＭＳ Ｐゴシック" panose="020B0600070205080204" pitchFamily="50" charset="-128"/>
                <a:ea typeface="ＭＳ Ｐゴシック" panose="020B0600070205080204" pitchFamily="50" charset="-128"/>
              </a:rPr>
              <a:t>5</a:t>
            </a:r>
            <a:r>
              <a:rPr lang="ja-JP" altLang="en-US" dirty="0" smtClean="0">
                <a:latin typeface="ＭＳ Ｐゴシック" panose="020B0600070205080204" pitchFamily="50" charset="-128"/>
                <a:ea typeface="ＭＳ Ｐゴシック" panose="020B0600070205080204" pitchFamily="50" charset="-128"/>
              </a:rPr>
              <a:t>月</a:t>
            </a:r>
            <a:r>
              <a:rPr lang="en-US" altLang="ja-JP" dirty="0" smtClean="0">
                <a:latin typeface="ＭＳ Ｐゴシック" panose="020B0600070205080204" pitchFamily="50" charset="-128"/>
                <a:ea typeface="ＭＳ Ｐゴシック" panose="020B0600070205080204" pitchFamily="50" charset="-128"/>
              </a:rPr>
              <a:t>15</a:t>
            </a:r>
            <a:r>
              <a:rPr lang="ja-JP" altLang="en-US" dirty="0" smtClean="0">
                <a:latin typeface="ＭＳ Ｐゴシック" panose="020B0600070205080204" pitchFamily="50" charset="-128"/>
                <a:ea typeface="ＭＳ Ｐゴシック" panose="020B0600070205080204" pitchFamily="50" charset="-128"/>
              </a:rPr>
              <a:t>日アクセス</a:t>
            </a:r>
            <a:endParaRPr lang="en-US" altLang="ja-JP" dirty="0" smtClean="0">
              <a:latin typeface="ＭＳ Ｐゴシック" panose="020B0600070205080204" pitchFamily="50" charset="-128"/>
              <a:ea typeface="ＭＳ Ｐゴシック" panose="020B0600070205080204" pitchFamily="50" charset="-128"/>
            </a:endParaRPr>
          </a:p>
          <a:p>
            <a:pPr marL="0" indent="0">
              <a:buNone/>
            </a:pPr>
            <a:r>
              <a:rPr kumimoji="1" lang="ja-JP" altLang="en-US" dirty="0" smtClean="0">
                <a:latin typeface="ＭＳ Ｐゴシック" panose="020B0600070205080204" pitchFamily="50" charset="-128"/>
                <a:ea typeface="ＭＳ Ｐゴシック" panose="020B0600070205080204" pitchFamily="50" charset="-128"/>
              </a:rPr>
              <a:t>日本著者販促センター</a:t>
            </a:r>
            <a:endParaRPr kumimoji="1" lang="en-US" altLang="ja-JP" dirty="0" smtClean="0">
              <a:latin typeface="ＭＳ Ｐゴシック" panose="020B0600070205080204" pitchFamily="50" charset="-128"/>
              <a:ea typeface="ＭＳ Ｐゴシック" panose="020B0600070205080204" pitchFamily="50" charset="-128"/>
            </a:endParaRPr>
          </a:p>
          <a:p>
            <a:pPr marL="0" indent="0">
              <a:buNone/>
            </a:pPr>
            <a:r>
              <a:rPr lang="ja-JP" altLang="en-US" dirty="0" smtClean="0">
                <a:latin typeface="ＭＳ Ｐゴシック" panose="020B0600070205080204" pitchFamily="50" charset="-128"/>
                <a:ea typeface="ＭＳ Ｐゴシック" panose="020B0600070205080204" pitchFamily="50" charset="-128"/>
              </a:rPr>
              <a:t>＜http</a:t>
            </a:r>
            <a:r>
              <a:rPr lang="ja-JP" altLang="en-US" dirty="0">
                <a:latin typeface="ＭＳ Ｐゴシック" panose="020B0600070205080204" pitchFamily="50" charset="-128"/>
                <a:ea typeface="ＭＳ Ｐゴシック" panose="020B0600070205080204" pitchFamily="50" charset="-128"/>
              </a:rPr>
              <a:t>://www.1book.co.jp/000069.</a:t>
            </a:r>
            <a:r>
              <a:rPr lang="ja-JP" altLang="en-US" dirty="0" smtClean="0">
                <a:latin typeface="ＭＳ Ｐゴシック" panose="020B0600070205080204" pitchFamily="50" charset="-128"/>
                <a:ea typeface="ＭＳ Ｐゴシック" panose="020B0600070205080204" pitchFamily="50" charset="-128"/>
              </a:rPr>
              <a:t>html＞</a:t>
            </a:r>
            <a:endParaRPr lang="en-US" altLang="ja-JP" dirty="0" smtClean="0">
              <a:latin typeface="ＭＳ Ｐゴシック" panose="020B0600070205080204" pitchFamily="50" charset="-128"/>
              <a:ea typeface="ＭＳ Ｐゴシック" panose="020B0600070205080204" pitchFamily="50" charset="-128"/>
            </a:endParaRPr>
          </a:p>
          <a:p>
            <a:pPr marL="0" indent="0">
              <a:buNone/>
            </a:pPr>
            <a:r>
              <a:rPr lang="en-US" altLang="ja-JP" dirty="0" smtClean="0">
                <a:latin typeface="ＭＳ Ｐゴシック" panose="020B0600070205080204" pitchFamily="50" charset="-128"/>
                <a:ea typeface="ＭＳ Ｐゴシック" panose="020B0600070205080204" pitchFamily="50" charset="-128"/>
              </a:rPr>
              <a:t>2016</a:t>
            </a:r>
            <a:r>
              <a:rPr lang="ja-JP" altLang="en-US" dirty="0" smtClean="0">
                <a:latin typeface="ＭＳ Ｐゴシック" panose="020B0600070205080204" pitchFamily="50" charset="-128"/>
                <a:ea typeface="ＭＳ Ｐゴシック" panose="020B0600070205080204" pitchFamily="50" charset="-128"/>
              </a:rPr>
              <a:t>年</a:t>
            </a:r>
            <a:r>
              <a:rPr lang="en-US" altLang="ja-JP" dirty="0" smtClean="0">
                <a:latin typeface="ＭＳ Ｐゴシック" panose="020B0600070205080204" pitchFamily="50" charset="-128"/>
                <a:ea typeface="ＭＳ Ｐゴシック" panose="020B0600070205080204" pitchFamily="50" charset="-128"/>
              </a:rPr>
              <a:t>5</a:t>
            </a:r>
            <a:r>
              <a:rPr lang="ja-JP" altLang="en-US" dirty="0" smtClean="0">
                <a:latin typeface="ＭＳ Ｐゴシック" panose="020B0600070205080204" pitchFamily="50" charset="-128"/>
                <a:ea typeface="ＭＳ Ｐゴシック" panose="020B0600070205080204" pitchFamily="50" charset="-128"/>
              </a:rPr>
              <a:t>月</a:t>
            </a:r>
            <a:r>
              <a:rPr lang="en-US" altLang="ja-JP" dirty="0" smtClean="0">
                <a:latin typeface="ＭＳ Ｐゴシック" panose="020B0600070205080204" pitchFamily="50" charset="-128"/>
                <a:ea typeface="ＭＳ Ｐゴシック" panose="020B0600070205080204" pitchFamily="50" charset="-128"/>
              </a:rPr>
              <a:t>15</a:t>
            </a:r>
            <a:r>
              <a:rPr lang="ja-JP" altLang="en-US" dirty="0" smtClean="0">
                <a:latin typeface="ＭＳ Ｐゴシック" panose="020B0600070205080204" pitchFamily="50" charset="-128"/>
                <a:ea typeface="ＭＳ Ｐゴシック" panose="020B0600070205080204" pitchFamily="50" charset="-128"/>
              </a:rPr>
              <a:t>日アクセス</a:t>
            </a:r>
            <a:endParaRPr lang="ja-JP" altLang="en-US" dirty="0">
              <a:latin typeface="ＭＳ Ｐゴシック" panose="020B0600070205080204" pitchFamily="50" charset="-128"/>
              <a:ea typeface="ＭＳ Ｐゴシック" panose="020B0600070205080204" pitchFamily="50" charset="-128"/>
            </a:endParaRPr>
          </a:p>
          <a:p>
            <a:endParaRPr kumimoji="1" lang="en-US" altLang="ja-JP" dirty="0" smtClean="0">
              <a:latin typeface="ＭＳ Ｐゴシック" panose="020B0600070205080204" pitchFamily="50" charset="-128"/>
              <a:ea typeface="ＭＳ Ｐゴシック" panose="020B0600070205080204" pitchFamily="50" charset="-128"/>
            </a:endParaRPr>
          </a:p>
          <a:p>
            <a:endParaRPr kumimoji="1" lang="ja-JP" altLang="en-US" dirty="0"/>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43</a:t>
            </a:fld>
            <a:endParaRPr lang="en-US"/>
          </a:p>
        </p:txBody>
      </p:sp>
    </p:spTree>
    <p:extLst>
      <p:ext uri="{BB962C8B-B14F-4D97-AF65-F5344CB8AC3E}">
        <p14:creationId xmlns:p14="http://schemas.microsoft.com/office/powerpoint/2010/main" val="4061083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22"/>
            <a:ext cx="4796588" cy="868362"/>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書店ゼロ地域</a:t>
            </a:r>
            <a:endParaRPr lang="en-US"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9D2C864-9362-43C7-A136-D9C41D93A96D}" type="slidenum">
              <a:rPr lang="en-US" smtClean="0">
                <a:ea typeface="ＭＳ Ｐゴシック" panose="020B0600070205080204" pitchFamily="50" charset="-128"/>
              </a:rPr>
              <a:t>44</a:t>
            </a:fld>
            <a:endParaRPr lang="en-US" dirty="0">
              <a:ea typeface="ＭＳ Ｐゴシック" panose="020B0600070205080204" pitchFamily="50" charset="-128"/>
            </a:endParaRPr>
          </a:p>
        </p:txBody>
      </p:sp>
      <p:sp>
        <p:nvSpPr>
          <p:cNvPr id="6" name="正方形/長方形 5"/>
          <p:cNvSpPr/>
          <p:nvPr/>
        </p:nvSpPr>
        <p:spPr>
          <a:xfrm>
            <a:off x="432165" y="6327945"/>
            <a:ext cx="3293690" cy="338554"/>
          </a:xfrm>
          <a:prstGeom prst="rect">
            <a:avLst/>
          </a:prstGeom>
        </p:spPr>
        <p:txBody>
          <a:bodyPr wrap="none">
            <a:spAutoFit/>
          </a:bodyPr>
          <a:lstStyle/>
          <a:p>
            <a:r>
              <a:rPr lang="en-US" altLang="ja-JP" sz="1600" dirty="0">
                <a:latin typeface="ＭＳ Ｐゴシック"/>
                <a:ea typeface="ＭＳ Ｐゴシック"/>
                <a:cs typeface="ＭＳ Ｐゴシック"/>
              </a:rPr>
              <a:t>http://www.1book.co.jp/005563.html</a:t>
            </a:r>
            <a:endParaRPr lang="ja-JP" altLang="en-US" sz="1600" dirty="0">
              <a:latin typeface="ＭＳ Ｐゴシック"/>
              <a:ea typeface="ＭＳ Ｐゴシック"/>
              <a:cs typeface="ＭＳ Ｐゴシック"/>
            </a:endParaRPr>
          </a:p>
        </p:txBody>
      </p:sp>
      <p:sp>
        <p:nvSpPr>
          <p:cNvPr id="7" name="テキスト ボックス 6"/>
          <p:cNvSpPr txBox="1"/>
          <p:nvPr/>
        </p:nvSpPr>
        <p:spPr>
          <a:xfrm>
            <a:off x="432165" y="5868819"/>
            <a:ext cx="3442469" cy="369332"/>
          </a:xfrm>
          <a:prstGeom prst="rect">
            <a:avLst/>
          </a:prstGeom>
          <a:noFill/>
        </p:spPr>
        <p:txBody>
          <a:bodyPr wrap="none" rtlCol="0">
            <a:spAutoFit/>
          </a:bodyPr>
          <a:lstStyle/>
          <a:p>
            <a:r>
              <a:rPr kumimoji="1" lang="ja-JP" altLang="en-US" dirty="0" smtClean="0">
                <a:latin typeface="ＭＳ Ｐゴシック"/>
                <a:ea typeface="ＭＳ Ｐゴシック"/>
                <a:cs typeface="ＭＳ Ｐゴシック"/>
              </a:rPr>
              <a:t>日本著者販促センターの調査より</a:t>
            </a:r>
            <a:endParaRPr kumimoji="1" lang="ja-JP" altLang="en-US" dirty="0">
              <a:latin typeface="ＭＳ Ｐゴシック"/>
              <a:ea typeface="ＭＳ Ｐゴシック"/>
              <a:cs typeface="ＭＳ Ｐゴシック"/>
            </a:endParaRPr>
          </a:p>
        </p:txBody>
      </p:sp>
      <p:pic>
        <p:nvPicPr>
          <p:cNvPr id="18" name="図 17" descr="名称未設定.png"/>
          <p:cNvPicPr>
            <a:picLocks noChangeAspect="1"/>
          </p:cNvPicPr>
          <p:nvPr/>
        </p:nvPicPr>
        <p:blipFill rotWithShape="1">
          <a:blip r:embed="rId3">
            <a:extLst>
              <a:ext uri="{28A0092B-C50C-407E-A947-70E740481C1C}">
                <a14:useLocalDpi xmlns:a14="http://schemas.microsoft.com/office/drawing/2010/main" val="0"/>
              </a:ext>
            </a:extLst>
          </a:blip>
          <a:srcRect r="53059" b="9242"/>
          <a:stretch/>
        </p:blipFill>
        <p:spPr>
          <a:xfrm>
            <a:off x="443635" y="998130"/>
            <a:ext cx="4237492" cy="4716341"/>
          </a:xfrm>
          <a:prstGeom prst="rect">
            <a:avLst/>
          </a:prstGeom>
        </p:spPr>
      </p:pic>
      <p:sp>
        <p:nvSpPr>
          <p:cNvPr id="19" name="テキスト ボックス 18"/>
          <p:cNvSpPr txBox="1"/>
          <p:nvPr/>
        </p:nvSpPr>
        <p:spPr>
          <a:xfrm>
            <a:off x="4874788" y="1526495"/>
            <a:ext cx="4129656" cy="1261884"/>
          </a:xfrm>
          <a:prstGeom prst="rect">
            <a:avLst/>
          </a:prstGeom>
          <a:noFill/>
        </p:spPr>
        <p:txBody>
          <a:bodyPr wrap="none" rtlCol="0">
            <a:spAutoFit/>
          </a:bodyPr>
          <a:lstStyle/>
          <a:p>
            <a:r>
              <a:rPr kumimoji="1" lang="ja-JP" altLang="en-US" sz="3200" dirty="0" smtClean="0">
                <a:latin typeface="ＭＳ Ｐゴシック"/>
                <a:ea typeface="ＭＳ Ｐゴシック"/>
                <a:cs typeface="ＭＳ Ｐゴシック"/>
              </a:rPr>
              <a:t>全国</a:t>
            </a:r>
            <a:r>
              <a:rPr kumimoji="1" lang="en-US" altLang="ja-JP" sz="4400" dirty="0" smtClean="0">
                <a:solidFill>
                  <a:srgbClr val="FF0000"/>
                </a:solidFill>
                <a:latin typeface="ＭＳ Ｐゴシック"/>
                <a:ea typeface="ＭＳ Ｐゴシック"/>
                <a:cs typeface="ＭＳ Ｐゴシック"/>
              </a:rPr>
              <a:t>332</a:t>
            </a:r>
            <a:r>
              <a:rPr kumimoji="1" lang="ja-JP" altLang="en-US" sz="3200" dirty="0" smtClean="0">
                <a:latin typeface="ＭＳ Ｐゴシック"/>
                <a:ea typeface="ＭＳ Ｐゴシック"/>
                <a:cs typeface="ＭＳ Ｐゴシック"/>
              </a:rPr>
              <a:t>の自治体で</a:t>
            </a:r>
            <a:endParaRPr kumimoji="1" lang="en-US" altLang="ja-JP" sz="3200" dirty="0" smtClean="0">
              <a:latin typeface="ＭＳ Ｐゴシック"/>
              <a:ea typeface="ＭＳ Ｐゴシック"/>
              <a:cs typeface="ＭＳ Ｐゴシック"/>
            </a:endParaRPr>
          </a:p>
          <a:p>
            <a:r>
              <a:rPr kumimoji="1" lang="ja-JP" altLang="en-US" sz="3200" dirty="0" smtClean="0">
                <a:latin typeface="ＭＳ Ｐゴシック"/>
                <a:ea typeface="ＭＳ Ｐゴシック"/>
                <a:cs typeface="ＭＳ Ｐゴシック"/>
              </a:rPr>
              <a:t>書店が存在しない！！</a:t>
            </a:r>
            <a:endParaRPr kumimoji="1" lang="ja-JP" altLang="en-US" sz="3200" dirty="0">
              <a:latin typeface="ＭＳ Ｐゴシック"/>
              <a:ea typeface="ＭＳ Ｐゴシック"/>
              <a:cs typeface="ＭＳ Ｐゴシック"/>
            </a:endParaRPr>
          </a:p>
        </p:txBody>
      </p:sp>
      <p:sp>
        <p:nvSpPr>
          <p:cNvPr id="20" name="正方形/長方形 19"/>
          <p:cNvSpPr/>
          <p:nvPr/>
        </p:nvSpPr>
        <p:spPr>
          <a:xfrm>
            <a:off x="4874788" y="3839486"/>
            <a:ext cx="4227439" cy="1077218"/>
          </a:xfrm>
          <a:prstGeom prst="rect">
            <a:avLst/>
          </a:prstGeom>
        </p:spPr>
        <p:txBody>
          <a:bodyPr wrap="none">
            <a:spAutoFit/>
          </a:bodyPr>
          <a:lstStyle/>
          <a:p>
            <a:r>
              <a:rPr kumimoji="1" lang="ja-JP" altLang="en-US" sz="3200" dirty="0" smtClean="0">
                <a:latin typeface="ＭＳ Ｐゴシック"/>
                <a:ea typeface="ＭＳ Ｐゴシック"/>
                <a:cs typeface="ＭＳ Ｐゴシック"/>
              </a:rPr>
              <a:t>書店ゼロ地域が</a:t>
            </a:r>
            <a:endParaRPr kumimoji="1" lang="en-US" altLang="ja-JP" sz="3200" dirty="0" smtClean="0">
              <a:latin typeface="ＭＳ Ｐゴシック"/>
              <a:ea typeface="ＭＳ Ｐゴシック"/>
              <a:cs typeface="ＭＳ Ｐゴシック"/>
            </a:endParaRPr>
          </a:p>
          <a:p>
            <a:r>
              <a:rPr kumimoji="1" lang="ja-JP" altLang="en-US" sz="3200" dirty="0" smtClean="0">
                <a:latin typeface="ＭＳ Ｐゴシック"/>
                <a:ea typeface="ＭＳ Ｐゴシック"/>
                <a:cs typeface="ＭＳ Ｐゴシック"/>
              </a:rPr>
              <a:t>今後さらに増えていく</a:t>
            </a:r>
            <a:r>
              <a:rPr kumimoji="1" lang="en-US" altLang="ja-JP" sz="3200" dirty="0" smtClean="0">
                <a:latin typeface="ＭＳ Ｐゴシック"/>
                <a:ea typeface="ＭＳ Ｐゴシック"/>
                <a:cs typeface="ＭＳ Ｐゴシック"/>
              </a:rPr>
              <a:t>…</a:t>
            </a:r>
          </a:p>
        </p:txBody>
      </p:sp>
    </p:spTree>
    <p:extLst>
      <p:ext uri="{BB962C8B-B14F-4D97-AF65-F5344CB8AC3E}">
        <p14:creationId xmlns:p14="http://schemas.microsoft.com/office/powerpoint/2010/main" val="1298827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書店数.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8907" y="1511532"/>
            <a:ext cx="7192184" cy="5044936"/>
          </a:xfrm>
          <a:prstGeom prst="rect">
            <a:avLst/>
          </a:prstGeom>
        </p:spPr>
      </p:pic>
      <p:sp>
        <p:nvSpPr>
          <p:cNvPr id="2" name="タイトル 1"/>
          <p:cNvSpPr>
            <a:spLocks noGrp="1"/>
          </p:cNvSpPr>
          <p:nvPr>
            <p:ph type="title"/>
          </p:nvPr>
        </p:nvSpPr>
        <p:spPr>
          <a:xfrm>
            <a:off x="1" y="-1"/>
            <a:ext cx="4909655" cy="1511533"/>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全国的な</a:t>
            </a:r>
            <a:r>
              <a:rPr kumimoji="1" lang="en-US" altLang="ja-JP" dirty="0" smtClean="0">
                <a:solidFill>
                  <a:schemeClr val="bg1"/>
                </a:solidFill>
                <a:latin typeface="メイリオ" panose="020B0604030504040204" pitchFamily="50" charset="-128"/>
                <a:ea typeface="メイリオ" panose="020B0604030504040204" pitchFamily="50" charset="-128"/>
              </a:rPr>
              <a:t/>
            </a:r>
            <a:br>
              <a:rPr kumimoji="1" lang="en-US" altLang="ja-JP" dirty="0" smtClean="0">
                <a:solidFill>
                  <a:schemeClr val="bg1"/>
                </a:solidFill>
                <a:latin typeface="メイリオ" panose="020B0604030504040204" pitchFamily="50" charset="-128"/>
                <a:ea typeface="メイリオ" panose="020B0604030504040204" pitchFamily="50" charset="-128"/>
              </a:rPr>
            </a:br>
            <a:r>
              <a:rPr kumimoji="1" lang="ja-JP" altLang="en-US" dirty="0" smtClean="0">
                <a:solidFill>
                  <a:schemeClr val="bg1"/>
                </a:solidFill>
                <a:latin typeface="メイリオ" panose="020B0604030504040204" pitchFamily="50" charset="-128"/>
                <a:ea typeface="メイリオ" panose="020B0604030504040204" pitchFamily="50" charset="-128"/>
              </a:rPr>
              <a:t>書店消滅の傾向</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45</a:t>
            </a:fld>
            <a:endParaRPr lang="en-US" dirty="0"/>
          </a:p>
        </p:txBody>
      </p:sp>
      <p:sp>
        <p:nvSpPr>
          <p:cNvPr id="10" name="コンテンツ プレースホルダー 9"/>
          <p:cNvSpPr>
            <a:spLocks noGrp="1"/>
          </p:cNvSpPr>
          <p:nvPr>
            <p:ph idx="1"/>
          </p:nvPr>
        </p:nvSpPr>
        <p:spPr/>
        <p:txBody>
          <a:bodyPr/>
          <a:lstStyle/>
          <a:p>
            <a:pPr marL="0" indent="0">
              <a:buNone/>
            </a:pPr>
            <a:r>
              <a:rPr kumimoji="1" lang="ja-JP" altLang="en-US" dirty="0" smtClean="0"/>
              <a:t>　</a:t>
            </a:r>
            <a:endParaRPr kumimoji="1" lang="ja-JP" altLang="en-US" dirty="0"/>
          </a:p>
        </p:txBody>
      </p:sp>
      <p:sp>
        <p:nvSpPr>
          <p:cNvPr id="5" name="テキスト ボックス 4"/>
          <p:cNvSpPr txBox="1"/>
          <p:nvPr/>
        </p:nvSpPr>
        <p:spPr>
          <a:xfrm>
            <a:off x="2651721" y="4196586"/>
            <a:ext cx="4093236" cy="1785104"/>
          </a:xfrm>
          <a:prstGeom prst="rect">
            <a:avLst/>
          </a:prstGeom>
          <a:solidFill>
            <a:schemeClr val="accent6">
              <a:lumMod val="60000"/>
              <a:lumOff val="40000"/>
            </a:schemeClr>
          </a:solidFill>
        </p:spPr>
        <p:txBody>
          <a:bodyPr wrap="square" rtlCol="0">
            <a:spAutoFit/>
          </a:bodyPr>
          <a:lstStyle/>
          <a:p>
            <a:r>
              <a:rPr kumimoji="1" lang="ja-JP" altLang="en-US" sz="2400" dirty="0" smtClean="0">
                <a:latin typeface="ＭＳ Ｐゴシック"/>
                <a:ea typeface="ＭＳ Ｐゴシック"/>
                <a:cs typeface="ＭＳ Ｐゴシック"/>
              </a:rPr>
              <a:t>・</a:t>
            </a:r>
            <a:r>
              <a:rPr kumimoji="1" lang="en-US" altLang="ja-JP" sz="2400" dirty="0" smtClean="0">
                <a:latin typeface="ＭＳ Ｐゴシック"/>
                <a:ea typeface="ＭＳ Ｐゴシック"/>
                <a:cs typeface="ＭＳ Ｐゴシック"/>
              </a:rPr>
              <a:t>1999</a:t>
            </a:r>
            <a:r>
              <a:rPr kumimoji="1" lang="ja-JP" altLang="en-US" sz="2400" dirty="0" smtClean="0">
                <a:latin typeface="ＭＳ Ｐゴシック"/>
                <a:ea typeface="ＭＳ Ｐゴシック"/>
                <a:cs typeface="ＭＳ Ｐゴシック"/>
              </a:rPr>
              <a:t>年からの</a:t>
            </a:r>
            <a:r>
              <a:rPr kumimoji="1" lang="en-US" altLang="ja-JP" sz="2400" dirty="0" smtClean="0">
                <a:latin typeface="ＭＳ Ｐゴシック"/>
                <a:ea typeface="ＭＳ Ｐゴシック"/>
                <a:cs typeface="ＭＳ Ｐゴシック"/>
              </a:rPr>
              <a:t>17</a:t>
            </a:r>
            <a:r>
              <a:rPr kumimoji="1" lang="ja-JP" altLang="en-US" sz="2400" dirty="0" smtClean="0">
                <a:latin typeface="ＭＳ Ｐゴシック"/>
                <a:ea typeface="ＭＳ Ｐゴシック"/>
                <a:cs typeface="ＭＳ Ｐゴシック"/>
              </a:rPr>
              <a:t>年間で</a:t>
            </a:r>
            <a:endParaRPr kumimoji="1" lang="en-US" altLang="ja-JP" sz="2400" dirty="0" smtClean="0">
              <a:latin typeface="ＭＳ Ｐゴシック"/>
              <a:ea typeface="ＭＳ Ｐゴシック"/>
              <a:cs typeface="ＭＳ Ｐゴシック"/>
            </a:endParaRPr>
          </a:p>
          <a:p>
            <a:r>
              <a:rPr kumimoji="1" lang="ja-JP" altLang="ja-JP" sz="2400" dirty="0">
                <a:latin typeface="ＭＳ Ｐゴシック"/>
                <a:ea typeface="ＭＳ Ｐゴシック"/>
                <a:cs typeface="ＭＳ Ｐゴシック"/>
              </a:rPr>
              <a:t>　</a:t>
            </a:r>
            <a:r>
              <a:rPr kumimoji="1" lang="ja-JP" altLang="en-US" sz="3200" dirty="0" smtClean="0">
                <a:solidFill>
                  <a:schemeClr val="accent2">
                    <a:lumMod val="75000"/>
                    <a:lumOff val="25000"/>
                  </a:schemeClr>
                </a:solidFill>
                <a:latin typeface="ＭＳ Ｐゴシック"/>
                <a:ea typeface="ＭＳ Ｐゴシック"/>
                <a:cs typeface="ＭＳ Ｐゴシック"/>
              </a:rPr>
              <a:t>約</a:t>
            </a:r>
            <a:r>
              <a:rPr kumimoji="1" lang="en-US" altLang="ja-JP" sz="3200" dirty="0" smtClean="0">
                <a:solidFill>
                  <a:schemeClr val="accent2">
                    <a:lumMod val="75000"/>
                    <a:lumOff val="25000"/>
                  </a:schemeClr>
                </a:solidFill>
                <a:latin typeface="ＭＳ Ｐゴシック"/>
                <a:ea typeface="ＭＳ Ｐゴシック"/>
                <a:cs typeface="ＭＳ Ｐゴシック"/>
              </a:rPr>
              <a:t>9000</a:t>
            </a:r>
            <a:r>
              <a:rPr kumimoji="1" lang="ja-JP" altLang="en-US" sz="3200" dirty="0" smtClean="0">
                <a:solidFill>
                  <a:schemeClr val="accent2">
                    <a:lumMod val="75000"/>
                    <a:lumOff val="25000"/>
                  </a:schemeClr>
                </a:solidFill>
                <a:latin typeface="ＭＳ Ｐゴシック"/>
                <a:ea typeface="ＭＳ Ｐゴシック"/>
                <a:cs typeface="ＭＳ Ｐゴシック"/>
              </a:rPr>
              <a:t>店舗</a:t>
            </a:r>
            <a:r>
              <a:rPr kumimoji="1" lang="ja-JP" altLang="en-US" sz="2400" dirty="0" smtClean="0">
                <a:latin typeface="ＭＳ Ｐゴシック"/>
                <a:ea typeface="ＭＳ Ｐゴシック"/>
                <a:cs typeface="ＭＳ Ｐゴシック"/>
              </a:rPr>
              <a:t>が閉店</a:t>
            </a:r>
            <a:endParaRPr kumimoji="1" lang="en-US" altLang="ja-JP" sz="2400" dirty="0">
              <a:latin typeface="ＭＳ Ｐゴシック"/>
              <a:ea typeface="ＭＳ Ｐゴシック"/>
              <a:cs typeface="ＭＳ Ｐゴシック"/>
            </a:endParaRPr>
          </a:p>
          <a:p>
            <a:r>
              <a:rPr kumimoji="1" lang="en-US" altLang="ja-JP" sz="2400" dirty="0" smtClean="0">
                <a:latin typeface="ＭＳ Ｐゴシック"/>
                <a:ea typeface="ＭＳ Ｐゴシック"/>
                <a:cs typeface="ＭＳ Ｐゴシック"/>
              </a:rPr>
              <a:t>⇒</a:t>
            </a:r>
            <a:r>
              <a:rPr kumimoji="1" lang="ja-JP" altLang="en-US" sz="2400" dirty="0" smtClean="0">
                <a:latin typeface="ＭＳ Ｐゴシック"/>
                <a:ea typeface="ＭＳ Ｐゴシック"/>
                <a:cs typeface="ＭＳ Ｐゴシック"/>
              </a:rPr>
              <a:t>店舗数は</a:t>
            </a:r>
            <a:r>
              <a:rPr kumimoji="1" lang="ja-JP" altLang="en-US" sz="3600" dirty="0" smtClean="0">
                <a:solidFill>
                  <a:srgbClr val="AF0C0C"/>
                </a:solidFill>
                <a:latin typeface="ＭＳ Ｐゴシック"/>
                <a:ea typeface="ＭＳ Ｐゴシック"/>
                <a:cs typeface="ＭＳ Ｐゴシック"/>
              </a:rPr>
              <a:t>４０％減</a:t>
            </a:r>
            <a:r>
              <a:rPr kumimoji="1" lang="ja-JP" altLang="en-US" sz="2400" dirty="0" smtClean="0">
                <a:latin typeface="ＭＳ Ｐゴシック"/>
                <a:ea typeface="ＭＳ Ｐゴシック"/>
                <a:cs typeface="ＭＳ Ｐゴシック"/>
              </a:rPr>
              <a:t>！！</a:t>
            </a:r>
            <a:endParaRPr kumimoji="1" lang="en-US" altLang="ja-JP" sz="2400" dirty="0" smtClean="0">
              <a:latin typeface="ＭＳ Ｐゴシック"/>
              <a:ea typeface="ＭＳ Ｐゴシック"/>
              <a:cs typeface="ＭＳ Ｐゴシック"/>
            </a:endParaRPr>
          </a:p>
          <a:p>
            <a:endParaRPr kumimoji="1" lang="ja-JP" altLang="en-US" dirty="0"/>
          </a:p>
        </p:txBody>
      </p:sp>
      <p:sp>
        <p:nvSpPr>
          <p:cNvPr id="11" name="正方形/長方形 10"/>
          <p:cNvSpPr/>
          <p:nvPr/>
        </p:nvSpPr>
        <p:spPr>
          <a:xfrm>
            <a:off x="195841" y="6450195"/>
            <a:ext cx="2805497" cy="307777"/>
          </a:xfrm>
          <a:prstGeom prst="rect">
            <a:avLst/>
          </a:prstGeom>
        </p:spPr>
        <p:txBody>
          <a:bodyPr wrap="square">
            <a:spAutoFit/>
          </a:bodyPr>
          <a:lstStyle/>
          <a:p>
            <a:r>
              <a:rPr lang="ja-JP" altLang="en-US" sz="1400" dirty="0">
                <a:latin typeface="ＭＳ Ｐゴシック" panose="020B0600070205080204" pitchFamily="50" charset="-128"/>
                <a:ea typeface="ＭＳ Ｐゴシック" panose="020B0600070205080204" pitchFamily="50" charset="-128"/>
              </a:rPr>
              <a:t>出典</a:t>
            </a:r>
            <a:r>
              <a:rPr lang="ja-JP" altLang="en-US" sz="1400" dirty="0" smtClean="0">
                <a:latin typeface="ＭＳ Ｐゴシック" panose="020B0600070205080204" pitchFamily="50" charset="-128"/>
                <a:ea typeface="ＭＳ Ｐゴシック" panose="020B0600070205080204" pitchFamily="50" charset="-128"/>
              </a:rPr>
              <a:t>：アルメディア調査より作成</a:t>
            </a:r>
            <a:endParaRPr kumimoji="1" lang="ja-JP" altLang="en-US" sz="1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34842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1"/>
            <a:ext cx="4792716" cy="936755"/>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図書館と書店</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46</a:t>
            </a:fld>
            <a:endParaRPr lang="en-US" dirty="0"/>
          </a:p>
        </p:txBody>
      </p:sp>
      <p:sp>
        <p:nvSpPr>
          <p:cNvPr id="10" name="コンテンツ プレースホルダー 9"/>
          <p:cNvSpPr>
            <a:spLocks noGrp="1"/>
          </p:cNvSpPr>
          <p:nvPr>
            <p:ph idx="1"/>
          </p:nvPr>
        </p:nvSpPr>
        <p:spPr/>
        <p:txBody>
          <a:bodyPr/>
          <a:lstStyle/>
          <a:p>
            <a:pPr marL="0" indent="0">
              <a:buNone/>
            </a:pPr>
            <a:r>
              <a:rPr kumimoji="1" lang="ja-JP" altLang="en-US" dirty="0" smtClean="0"/>
              <a:t>　</a:t>
            </a:r>
            <a:endParaRPr kumimoji="1" lang="ja-JP" altLang="en-US" dirty="0"/>
          </a:p>
        </p:txBody>
      </p:sp>
    </p:spTree>
    <p:extLst>
      <p:ext uri="{BB962C8B-B14F-4D97-AF65-F5344CB8AC3E}">
        <p14:creationId xmlns:p14="http://schemas.microsoft.com/office/powerpoint/2010/main" val="354437255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22"/>
            <a:ext cx="4796588" cy="868362"/>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再販制度</a:t>
            </a:r>
            <a:endParaRPr lang="en-US" dirty="0">
              <a:solidFill>
                <a:schemeClr val="bg1"/>
              </a:solidFill>
              <a:latin typeface="メイリオ" panose="020B0604030504040204" pitchFamily="50" charset="-128"/>
              <a:ea typeface="メイリオ" panose="020B0604030504040204" pitchFamily="50" charset="-128"/>
            </a:endParaRPr>
          </a:p>
        </p:txBody>
      </p:sp>
      <p:cxnSp>
        <p:nvCxnSpPr>
          <p:cNvPr id="18" name="Straight Arrow Connector 17"/>
          <p:cNvCxnSpPr/>
          <p:nvPr/>
        </p:nvCxnSpPr>
        <p:spPr>
          <a:xfrm>
            <a:off x="2203627" y="3636277"/>
            <a:ext cx="130103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73853" y="2922236"/>
            <a:ext cx="1488880" cy="369332"/>
          </a:xfrm>
          <a:prstGeom prst="rect">
            <a:avLst/>
          </a:prstGeom>
          <a:noFill/>
        </p:spPr>
        <p:txBody>
          <a:bodyPr wrap="square" rtlCol="0">
            <a:spAutoFit/>
          </a:bodyPr>
          <a:lstStyle/>
          <a:p>
            <a:pPr defTabSz="457200"/>
            <a:r>
              <a:rPr lang="ja-JP" altLang="en-US" dirty="0" smtClean="0">
                <a:solidFill>
                  <a:prstClr val="black"/>
                </a:solidFill>
                <a:latin typeface="ＭＳ Ｐゴシック" panose="020B0600070205080204" pitchFamily="50" charset="-128"/>
                <a:ea typeface="ＭＳ Ｐゴシック" panose="020B0600070205080204" pitchFamily="50" charset="-128"/>
              </a:rPr>
              <a:t>定価で販売</a:t>
            </a:r>
            <a:endParaRPr lang="en-US" dirty="0">
              <a:solidFill>
                <a:prstClr val="black"/>
              </a:solidFill>
              <a:latin typeface="ＭＳ Ｐゴシック" panose="020B0600070205080204" pitchFamily="50" charset="-128"/>
              <a:ea typeface="ＭＳ Ｐゴシック" panose="020B0600070205080204" pitchFamily="50" charset="-128"/>
            </a:endParaRPr>
          </a:p>
        </p:txBody>
      </p:sp>
      <p:grpSp>
        <p:nvGrpSpPr>
          <p:cNvPr id="29" name="Group 28"/>
          <p:cNvGrpSpPr/>
          <p:nvPr/>
        </p:nvGrpSpPr>
        <p:grpSpPr>
          <a:xfrm>
            <a:off x="319879" y="2508293"/>
            <a:ext cx="8452516" cy="2374728"/>
            <a:chOff x="262946" y="2243624"/>
            <a:chExt cx="7658313" cy="2205268"/>
          </a:xfrm>
        </p:grpSpPr>
        <p:grpSp>
          <p:nvGrpSpPr>
            <p:cNvPr id="8" name="Group 7"/>
            <p:cNvGrpSpPr/>
            <p:nvPr/>
          </p:nvGrpSpPr>
          <p:grpSpPr>
            <a:xfrm>
              <a:off x="262946" y="2243624"/>
              <a:ext cx="1906107" cy="2205268"/>
              <a:chOff x="665646" y="3775635"/>
              <a:chExt cx="1906107" cy="2205268"/>
            </a:xfrm>
          </p:grpSpPr>
          <p:pic>
            <p:nvPicPr>
              <p:cNvPr id="6" name="Picture 5"/>
              <p:cNvPicPr>
                <a:picLocks noChangeAspect="1"/>
              </p:cNvPicPr>
              <p:nvPr/>
            </p:nvPicPr>
            <p:blipFill>
              <a:blip r:embed="rId2"/>
              <a:stretch>
                <a:fillRect/>
              </a:stretch>
            </p:blipFill>
            <p:spPr>
              <a:xfrm>
                <a:off x="665646" y="4079561"/>
                <a:ext cx="1906107" cy="1901342"/>
              </a:xfrm>
              <a:prstGeom prst="rect">
                <a:avLst/>
              </a:prstGeom>
            </p:spPr>
          </p:pic>
          <p:sp>
            <p:nvSpPr>
              <p:cNvPr id="7" name="TextBox 6"/>
              <p:cNvSpPr txBox="1"/>
              <p:nvPr/>
            </p:nvSpPr>
            <p:spPr>
              <a:xfrm>
                <a:off x="1269696" y="3775635"/>
                <a:ext cx="883200" cy="342977"/>
              </a:xfrm>
              <a:prstGeom prst="rect">
                <a:avLst/>
              </a:prstGeom>
              <a:noFill/>
            </p:spPr>
            <p:txBody>
              <a:bodyPr wrap="square" rtlCol="0">
                <a:spAutoFit/>
              </a:bodyPr>
              <a:lstStyle/>
              <a:p>
                <a:pPr defTabSz="457200"/>
                <a:r>
                  <a:rPr lang="ja-JP" altLang="en-US" dirty="0" smtClean="0">
                    <a:solidFill>
                      <a:prstClr val="black"/>
                    </a:solidFill>
                    <a:latin typeface="ＭＳ Ｐゴシック" panose="020B0600070205080204" pitchFamily="50" charset="-128"/>
                    <a:ea typeface="ＭＳ Ｐゴシック" panose="020B0600070205080204" pitchFamily="50" charset="-128"/>
                  </a:rPr>
                  <a:t>出版社</a:t>
                </a:r>
                <a:endParaRPr lang="en-US" altLang="ja-JP" dirty="0" smtClean="0">
                  <a:solidFill>
                    <a:prstClr val="black"/>
                  </a:solidFill>
                  <a:latin typeface="ＭＳ Ｐゴシック" panose="020B0600070205080204" pitchFamily="50" charset="-128"/>
                  <a:ea typeface="ＭＳ Ｐゴシック" panose="020B0600070205080204" pitchFamily="50" charset="-128"/>
                </a:endParaRPr>
              </a:p>
            </p:txBody>
          </p:sp>
        </p:grpSp>
        <p:pic>
          <p:nvPicPr>
            <p:cNvPr id="9" name="Picture 8"/>
            <p:cNvPicPr>
              <a:picLocks noChangeAspect="1"/>
            </p:cNvPicPr>
            <p:nvPr/>
          </p:nvPicPr>
          <p:blipFill>
            <a:blip r:embed="rId3"/>
            <a:stretch>
              <a:fillRect/>
            </a:stretch>
          </p:blipFill>
          <p:spPr>
            <a:xfrm>
              <a:off x="2183425" y="3604325"/>
              <a:ext cx="965056" cy="705016"/>
            </a:xfrm>
            <a:prstGeom prst="rect">
              <a:avLst/>
            </a:prstGeom>
          </p:spPr>
        </p:pic>
        <p:grpSp>
          <p:nvGrpSpPr>
            <p:cNvPr id="16" name="Group 15"/>
            <p:cNvGrpSpPr/>
            <p:nvPr/>
          </p:nvGrpSpPr>
          <p:grpSpPr>
            <a:xfrm>
              <a:off x="3548846" y="2290283"/>
              <a:ext cx="1637800" cy="2102553"/>
              <a:chOff x="5347496" y="2185425"/>
              <a:chExt cx="1637800" cy="2102553"/>
            </a:xfrm>
          </p:grpSpPr>
          <p:pic>
            <p:nvPicPr>
              <p:cNvPr id="14" name="Picture 13"/>
              <p:cNvPicPr>
                <a:picLocks noChangeAspect="1"/>
              </p:cNvPicPr>
              <p:nvPr/>
            </p:nvPicPr>
            <p:blipFill>
              <a:blip r:embed="rId4"/>
              <a:stretch>
                <a:fillRect/>
              </a:stretch>
            </p:blipFill>
            <p:spPr>
              <a:xfrm>
                <a:off x="5347496" y="2627169"/>
                <a:ext cx="1637800" cy="1660809"/>
              </a:xfrm>
              <a:prstGeom prst="rect">
                <a:avLst/>
              </a:prstGeom>
            </p:spPr>
          </p:pic>
          <p:sp>
            <p:nvSpPr>
              <p:cNvPr id="15" name="TextBox 14"/>
              <p:cNvSpPr txBox="1"/>
              <p:nvPr/>
            </p:nvSpPr>
            <p:spPr>
              <a:xfrm>
                <a:off x="5839149" y="2185425"/>
                <a:ext cx="650515" cy="342977"/>
              </a:xfrm>
              <a:prstGeom prst="rect">
                <a:avLst/>
              </a:prstGeom>
              <a:noFill/>
            </p:spPr>
            <p:txBody>
              <a:bodyPr wrap="square" rtlCol="0">
                <a:spAutoFit/>
              </a:bodyPr>
              <a:lstStyle/>
              <a:p>
                <a:pPr defTabSz="457200"/>
                <a:r>
                  <a:rPr lang="ja-JP" altLang="en-US" dirty="0" smtClean="0">
                    <a:solidFill>
                      <a:prstClr val="black"/>
                    </a:solidFill>
                    <a:latin typeface="ＭＳ Ｐゴシック" panose="020B0600070205080204" pitchFamily="50" charset="-128"/>
                    <a:ea typeface="ＭＳ Ｐゴシック" panose="020B0600070205080204" pitchFamily="50" charset="-128"/>
                  </a:rPr>
                  <a:t>書店</a:t>
                </a:r>
                <a:endParaRPr lang="en-US" dirty="0">
                  <a:solidFill>
                    <a:prstClr val="black"/>
                  </a:solidFill>
                  <a:latin typeface="ＭＳ Ｐゴシック" panose="020B0600070205080204" pitchFamily="50" charset="-128"/>
                  <a:ea typeface="ＭＳ Ｐゴシック" panose="020B0600070205080204" pitchFamily="50" charset="-128"/>
                </a:endParaRPr>
              </a:p>
            </p:txBody>
          </p:sp>
        </p:grpSp>
        <p:sp>
          <p:nvSpPr>
            <p:cNvPr id="19" name="TextBox 18"/>
            <p:cNvSpPr txBox="1"/>
            <p:nvPr/>
          </p:nvSpPr>
          <p:spPr>
            <a:xfrm>
              <a:off x="1750196" y="2612956"/>
              <a:ext cx="1951545" cy="342977"/>
            </a:xfrm>
            <a:prstGeom prst="rect">
              <a:avLst/>
            </a:prstGeom>
            <a:noFill/>
          </p:spPr>
          <p:txBody>
            <a:bodyPr wrap="square" rtlCol="0">
              <a:spAutoFit/>
            </a:bodyPr>
            <a:lstStyle/>
            <a:p>
              <a:pPr defTabSz="457200"/>
              <a:r>
                <a:rPr lang="ja-JP" altLang="en-US" dirty="0" smtClean="0">
                  <a:solidFill>
                    <a:prstClr val="black"/>
                  </a:solidFill>
                  <a:latin typeface="ＭＳ Ｐゴシック" panose="020B0600070205080204" pitchFamily="50" charset="-128"/>
                  <a:ea typeface="ＭＳ Ｐゴシック" panose="020B0600070205080204" pitchFamily="50" charset="-128"/>
                </a:rPr>
                <a:t>定価で売ってくれ</a:t>
              </a:r>
              <a:endParaRPr lang="en-US" dirty="0">
                <a:solidFill>
                  <a:prstClr val="black"/>
                </a:solidFill>
                <a:latin typeface="ＭＳ Ｐゴシック" panose="020B0600070205080204" pitchFamily="50" charset="-128"/>
                <a:ea typeface="ＭＳ Ｐゴシック" panose="020B0600070205080204" pitchFamily="50" charset="-128"/>
              </a:endParaRPr>
            </a:p>
          </p:txBody>
        </p:sp>
        <p:pic>
          <p:nvPicPr>
            <p:cNvPr id="20" name="Picture 19"/>
            <p:cNvPicPr>
              <a:picLocks noChangeAspect="1"/>
            </p:cNvPicPr>
            <p:nvPr/>
          </p:nvPicPr>
          <p:blipFill>
            <a:blip r:embed="rId3"/>
            <a:stretch>
              <a:fillRect/>
            </a:stretch>
          </p:blipFill>
          <p:spPr>
            <a:xfrm>
              <a:off x="5466979" y="3604325"/>
              <a:ext cx="965056" cy="705016"/>
            </a:xfrm>
            <a:prstGeom prst="rect">
              <a:avLst/>
            </a:prstGeom>
          </p:spPr>
        </p:pic>
        <p:cxnSp>
          <p:nvCxnSpPr>
            <p:cNvPr id="22" name="Straight Arrow Connector 21"/>
            <p:cNvCxnSpPr/>
            <p:nvPr/>
          </p:nvCxnSpPr>
          <p:spPr>
            <a:xfrm>
              <a:off x="5264041" y="3291115"/>
              <a:ext cx="138000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8" name="Group 27"/>
            <p:cNvGrpSpPr/>
            <p:nvPr/>
          </p:nvGrpSpPr>
          <p:grpSpPr>
            <a:xfrm>
              <a:off x="6432035" y="2243625"/>
              <a:ext cx="1489224" cy="2174289"/>
              <a:chOff x="6432035" y="2243625"/>
              <a:chExt cx="1489224" cy="2174289"/>
            </a:xfrm>
          </p:grpSpPr>
          <p:pic>
            <p:nvPicPr>
              <p:cNvPr id="13" name="Picture 12"/>
              <p:cNvPicPr>
                <a:picLocks noChangeAspect="1"/>
              </p:cNvPicPr>
              <p:nvPr/>
            </p:nvPicPr>
            <p:blipFill>
              <a:blip r:embed="rId5"/>
              <a:stretch>
                <a:fillRect/>
              </a:stretch>
            </p:blipFill>
            <p:spPr>
              <a:xfrm>
                <a:off x="6432035" y="2547550"/>
                <a:ext cx="1489224" cy="1870364"/>
              </a:xfrm>
              <a:prstGeom prst="rect">
                <a:avLst/>
              </a:prstGeom>
            </p:spPr>
          </p:pic>
          <p:sp>
            <p:nvSpPr>
              <p:cNvPr id="27" name="TextBox 26"/>
              <p:cNvSpPr txBox="1"/>
              <p:nvPr/>
            </p:nvSpPr>
            <p:spPr>
              <a:xfrm>
                <a:off x="6791608" y="2243625"/>
                <a:ext cx="909496" cy="342977"/>
              </a:xfrm>
              <a:prstGeom prst="rect">
                <a:avLst/>
              </a:prstGeom>
              <a:noFill/>
            </p:spPr>
            <p:txBody>
              <a:bodyPr wrap="square" rtlCol="0">
                <a:spAutoFit/>
              </a:bodyPr>
              <a:lstStyle/>
              <a:p>
                <a:pPr defTabSz="457200"/>
                <a:r>
                  <a:rPr lang="ja-JP" altLang="en-US" dirty="0" smtClean="0">
                    <a:solidFill>
                      <a:prstClr val="black"/>
                    </a:solidFill>
                    <a:latin typeface="ＭＳ Ｐゴシック" panose="020B0600070205080204" pitchFamily="50" charset="-128"/>
                    <a:ea typeface="ＭＳ Ｐゴシック" panose="020B0600070205080204" pitchFamily="50" charset="-128"/>
                  </a:rPr>
                  <a:t>消費者</a:t>
                </a:r>
                <a:endParaRPr lang="en-US" dirty="0">
                  <a:solidFill>
                    <a:prstClr val="black"/>
                  </a:solidFill>
                  <a:latin typeface="ＭＳ Ｐゴシック" panose="020B0600070205080204" pitchFamily="50" charset="-128"/>
                  <a:ea typeface="ＭＳ Ｐゴシック" panose="020B0600070205080204" pitchFamily="50" charset="-128"/>
                </a:endParaRPr>
              </a:p>
            </p:txBody>
          </p:sp>
        </p:grpSp>
      </p:grpSp>
      <p:sp>
        <p:nvSpPr>
          <p:cNvPr id="30" name="TextBox 29"/>
          <p:cNvSpPr txBox="1"/>
          <p:nvPr/>
        </p:nvSpPr>
        <p:spPr>
          <a:xfrm>
            <a:off x="3946542" y="5867378"/>
            <a:ext cx="4108217" cy="369332"/>
          </a:xfrm>
          <a:prstGeom prst="rect">
            <a:avLst/>
          </a:prstGeom>
          <a:noFill/>
        </p:spPr>
        <p:txBody>
          <a:bodyPr wrap="square" rtlCol="0">
            <a:spAutoFit/>
          </a:bodyPr>
          <a:lstStyle/>
          <a:p>
            <a:pPr defTabSz="457200"/>
            <a:r>
              <a:rPr lang="en-US" altLang="ja-JP" dirty="0" smtClean="0">
                <a:solidFill>
                  <a:prstClr val="black"/>
                </a:solidFill>
                <a:latin typeface="ＭＳ Ｐゴシック" panose="020B0600070205080204" pitchFamily="50" charset="-128"/>
                <a:ea typeface="ＭＳ Ｐゴシック" panose="020B0600070205080204" pitchFamily="50" charset="-128"/>
              </a:rPr>
              <a:t>※</a:t>
            </a:r>
            <a:r>
              <a:rPr lang="ja-JP" altLang="en-US" dirty="0" smtClean="0">
                <a:solidFill>
                  <a:prstClr val="black"/>
                </a:solidFill>
                <a:latin typeface="ＭＳ Ｐゴシック" panose="020B0600070205080204" pitchFamily="50" charset="-128"/>
                <a:ea typeface="ＭＳ Ｐゴシック" panose="020B0600070205080204" pitchFamily="50" charset="-128"/>
              </a:rPr>
              <a:t>電子書籍においては適用しない</a:t>
            </a:r>
            <a:endParaRPr lang="en-US" dirty="0">
              <a:solidFill>
                <a:prstClr val="black"/>
              </a:solidFill>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B9D2C864-9362-43C7-A136-D9C41D93A96D}" type="slidenum">
              <a:rPr lang="en-US" smtClean="0">
                <a:ea typeface="ＭＳ Ｐゴシック" panose="020B0600070205080204" pitchFamily="50" charset="-128"/>
              </a:rPr>
              <a:t>47</a:t>
            </a:fld>
            <a:endParaRPr lang="en-US" dirty="0">
              <a:ea typeface="ＭＳ Ｐゴシック" panose="020B0600070205080204" pitchFamily="50" charset="-128"/>
            </a:endParaRPr>
          </a:p>
        </p:txBody>
      </p:sp>
    </p:spTree>
    <p:extLst>
      <p:ext uri="{BB962C8B-B14F-4D97-AF65-F5344CB8AC3E}">
        <p14:creationId xmlns:p14="http://schemas.microsoft.com/office/powerpoint/2010/main" val="399934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email">
            <a:extLst>
              <a:ext uri="{28A0092B-C50C-407E-A947-70E740481C1C}">
                <a14:useLocalDpi xmlns:a14="http://schemas.microsoft.com/office/drawing/2010/main" val="0"/>
              </a:ext>
            </a:extLst>
          </a:blip>
          <a:srcRect t="13027" b="13027"/>
          <a:stretch>
            <a:fillRect/>
          </a:stretch>
        </p:blipFill>
        <p:spPr>
          <a:xfrm>
            <a:off x="468527" y="2714233"/>
            <a:ext cx="1874113" cy="1039366"/>
          </a:xfrm>
          <a:prstGeom prst="rect">
            <a:avLst/>
          </a:prstGeom>
        </p:spPr>
      </p:pic>
      <p:sp>
        <p:nvSpPr>
          <p:cNvPr id="5" name="1 つの角を切り取った四角形 4"/>
          <p:cNvSpPr/>
          <p:nvPr/>
        </p:nvSpPr>
        <p:spPr>
          <a:xfrm>
            <a:off x="723607" y="1947980"/>
            <a:ext cx="1619033"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出版社</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6" name="コンテンツ プレースホルダー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29765" y="2468865"/>
            <a:ext cx="2134551" cy="1600914"/>
          </a:xfrm>
          <a:prstGeom prst="rect">
            <a:avLst/>
          </a:prstGeom>
        </p:spPr>
      </p:pic>
      <p:sp>
        <p:nvSpPr>
          <p:cNvPr id="7" name="1 つの角を切り取った四角形 6"/>
          <p:cNvSpPr/>
          <p:nvPr/>
        </p:nvSpPr>
        <p:spPr>
          <a:xfrm>
            <a:off x="3375095" y="1947980"/>
            <a:ext cx="1989221"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取次業者</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688562" y="2837671"/>
            <a:ext cx="734904" cy="713078"/>
          </a:xfrm>
          <a:prstGeom prst="rect">
            <a:avLst/>
          </a:prstGeom>
        </p:spPr>
      </p:pic>
      <p:sp>
        <p:nvSpPr>
          <p:cNvPr id="9" name="1 つの角を切り取った四角形 8"/>
          <p:cNvSpPr/>
          <p:nvPr/>
        </p:nvSpPr>
        <p:spPr>
          <a:xfrm>
            <a:off x="6360242" y="1947980"/>
            <a:ext cx="1345809"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書店</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11" name="図 10"/>
          <p:cNvPicPr>
            <a:picLocks noChangeAspect="1"/>
          </p:cNvPicPr>
          <p:nvPr/>
        </p:nvPicPr>
        <p:blipFill>
          <a:blip r:embed="rId6"/>
          <a:stretch>
            <a:fillRect/>
          </a:stretch>
        </p:blipFill>
        <p:spPr>
          <a:xfrm>
            <a:off x="5862159" y="2714233"/>
            <a:ext cx="762000" cy="1104900"/>
          </a:xfrm>
          <a:prstGeom prst="rect">
            <a:avLst/>
          </a:prstGeom>
        </p:spPr>
      </p:pic>
      <p:sp>
        <p:nvSpPr>
          <p:cNvPr id="12" name="タイトル 1"/>
          <p:cNvSpPr>
            <a:spLocks noGrp="1"/>
          </p:cNvSpPr>
          <p:nvPr>
            <p:ph type="title"/>
          </p:nvPr>
        </p:nvSpPr>
        <p:spPr>
          <a:xfrm>
            <a:off x="1" y="-10109"/>
            <a:ext cx="4796588" cy="868362"/>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委託販売</a:t>
            </a:r>
            <a:r>
              <a:rPr kumimoji="1" lang="en-US" altLang="ja-JP" dirty="0" smtClean="0">
                <a:solidFill>
                  <a:schemeClr val="bg1"/>
                </a:solidFill>
                <a:latin typeface="メイリオ" panose="020B0604030504040204" pitchFamily="50" charset="-128"/>
                <a:ea typeface="メイリオ" panose="020B0604030504040204" pitchFamily="50" charset="-128"/>
              </a:rPr>
              <a:t>①</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18" name="四角形吹き出し 17"/>
          <p:cNvSpPr/>
          <p:nvPr/>
        </p:nvSpPr>
        <p:spPr>
          <a:xfrm>
            <a:off x="6372572" y="4069779"/>
            <a:ext cx="2245876" cy="660448"/>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この本売れなかったから返品ね</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9" name="四角形吹き出し 18"/>
          <p:cNvSpPr/>
          <p:nvPr/>
        </p:nvSpPr>
        <p:spPr>
          <a:xfrm>
            <a:off x="3375095" y="4072629"/>
            <a:ext cx="2245876" cy="660448"/>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返品だって</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0" name="四角形吹き出し 19"/>
          <p:cNvSpPr/>
          <p:nvPr/>
        </p:nvSpPr>
        <p:spPr>
          <a:xfrm>
            <a:off x="723607" y="4072629"/>
            <a:ext cx="2245876" cy="660448"/>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a:t>
            </a:r>
            <a:endParaRPr kumimoji="1" lang="ja-JP" altLang="en-US" dirty="0"/>
          </a:p>
        </p:txBody>
      </p:sp>
      <p:sp>
        <p:nvSpPr>
          <p:cNvPr id="21" name="テキスト ボックス 20"/>
          <p:cNvSpPr txBox="1"/>
          <p:nvPr/>
        </p:nvSpPr>
        <p:spPr>
          <a:xfrm>
            <a:off x="6688563" y="2757608"/>
            <a:ext cx="734904" cy="307777"/>
          </a:xfrm>
          <a:prstGeom prst="rect">
            <a:avLst/>
          </a:prstGeom>
          <a:solidFill>
            <a:schemeClr val="bg1"/>
          </a:solidFill>
        </p:spPr>
        <p:txBody>
          <a:bodyPr wrap="square" rtlCol="0">
            <a:spAutoFit/>
          </a:bodyPr>
          <a:lstStyle/>
          <a:p>
            <a:r>
              <a:rPr kumimoji="1" lang="ja-JP" altLang="en-US" sz="1400" dirty="0" smtClean="0"/>
              <a:t>小書店</a:t>
            </a:r>
            <a:endParaRPr kumimoji="1" lang="ja-JP" altLang="en-US" sz="1400" dirty="0"/>
          </a:p>
        </p:txBody>
      </p:sp>
      <p:sp>
        <p:nvSpPr>
          <p:cNvPr id="2" name="スライド番号プレースホルダー 1"/>
          <p:cNvSpPr>
            <a:spLocks noGrp="1"/>
          </p:cNvSpPr>
          <p:nvPr>
            <p:ph type="sldNum" sz="quarter" idx="12"/>
          </p:nvPr>
        </p:nvSpPr>
        <p:spPr/>
        <p:txBody>
          <a:bodyPr/>
          <a:lstStyle/>
          <a:p>
            <a:fld id="{B9D2C864-9362-43C7-A136-D9C41D93A96D}" type="slidenum">
              <a:rPr lang="en-US" smtClean="0"/>
              <a:t>48</a:t>
            </a:fld>
            <a:endParaRPr lang="en-US"/>
          </a:p>
        </p:txBody>
      </p:sp>
    </p:spTree>
    <p:extLst>
      <p:ext uri="{BB962C8B-B14F-4D97-AF65-F5344CB8AC3E}">
        <p14:creationId xmlns:p14="http://schemas.microsoft.com/office/powerpoint/2010/main" val="3297798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94638E-6 4.58546E-7 L -0.20354 0.00278 " pathEditMode="relative" rAng="0" ptsTypes="AA">
                                      <p:cBhvr>
                                        <p:cTn id="10" dur="2000" fill="hold"/>
                                        <p:tgtEl>
                                          <p:spTgt spid="11"/>
                                        </p:tgtEl>
                                        <p:attrNameLst>
                                          <p:attrName>ppt_x</p:attrName>
                                          <p:attrName>ppt_y</p:attrName>
                                        </p:attrNameLst>
                                      </p:cBhvr>
                                      <p:rCtr x="-10186" y="13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0354 0.00278 L -0.51692 0.0044 " pathEditMode="relative" rAng="0" ptsTypes="AA">
                                      <p:cBhvr>
                                        <p:cTn id="18" dur="2000" fill="hold"/>
                                        <p:tgtEl>
                                          <p:spTgt spid="11"/>
                                        </p:tgtEl>
                                        <p:attrNameLst>
                                          <p:attrName>ppt_x</p:attrName>
                                          <p:attrName>ppt_y</p:attrName>
                                        </p:attrNameLst>
                                      </p:cBhvr>
                                      <p:rCtr x="-15669" y="69"/>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2" y="0"/>
            <a:ext cx="4796588" cy="868362"/>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委託販売</a:t>
            </a:r>
            <a:r>
              <a:rPr kumimoji="1" lang="en-US" altLang="ja-JP" dirty="0" smtClean="0">
                <a:solidFill>
                  <a:schemeClr val="bg1"/>
                </a:solidFill>
                <a:latin typeface="メイリオ" panose="020B0604030504040204" pitchFamily="50" charset="-128"/>
                <a:ea typeface="メイリオ" panose="020B0604030504040204" pitchFamily="50" charset="-128"/>
              </a:rPr>
              <a:t>②</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7" name="1 つの角を切り取った四角形 6"/>
          <p:cNvSpPr/>
          <p:nvPr/>
        </p:nvSpPr>
        <p:spPr>
          <a:xfrm>
            <a:off x="723607" y="1947980"/>
            <a:ext cx="1619033"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出版社</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8"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29765" y="2468865"/>
            <a:ext cx="2134551" cy="1600914"/>
          </a:xfrm>
          <a:prstGeom prst="rect">
            <a:avLst/>
          </a:prstGeom>
        </p:spPr>
      </p:pic>
      <p:sp>
        <p:nvSpPr>
          <p:cNvPr id="9" name="1 つの角を切り取った四角形 8"/>
          <p:cNvSpPr/>
          <p:nvPr/>
        </p:nvSpPr>
        <p:spPr>
          <a:xfrm>
            <a:off x="3375095" y="1947980"/>
            <a:ext cx="1989221"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取次業者</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10" name="図 9"/>
          <p:cNvPicPr>
            <a:picLocks noChangeAspect="1"/>
          </p:cNvPicPr>
          <p:nvPr/>
        </p:nvPicPr>
        <p:blipFill rotWithShape="1">
          <a:blip r:embed="rId4">
            <a:extLst>
              <a:ext uri="{28A0092B-C50C-407E-A947-70E740481C1C}">
                <a14:useLocalDpi xmlns:a14="http://schemas.microsoft.com/office/drawing/2010/main" val="0"/>
              </a:ext>
            </a:extLst>
          </a:blip>
          <a:srcRect l="21979" t="13737" r="22527" b="14469"/>
          <a:stretch/>
        </p:blipFill>
        <p:spPr>
          <a:xfrm>
            <a:off x="6688562" y="2837671"/>
            <a:ext cx="734904" cy="713078"/>
          </a:xfrm>
          <a:prstGeom prst="rect">
            <a:avLst/>
          </a:prstGeom>
        </p:spPr>
      </p:pic>
      <p:sp>
        <p:nvSpPr>
          <p:cNvPr id="11" name="1 つの角を切り取った四角形 10"/>
          <p:cNvSpPr/>
          <p:nvPr/>
        </p:nvSpPr>
        <p:spPr>
          <a:xfrm>
            <a:off x="6360242" y="1947980"/>
            <a:ext cx="1345809"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書店</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13" name="コンテンツ プレースホルダー 3"/>
          <p:cNvPicPr>
            <a:picLocks noGrp="1" noChangeAspect="1"/>
          </p:cNvPicPr>
          <p:nvPr>
            <p:ph idx="1"/>
          </p:nvPr>
        </p:nvPicPr>
        <p:blipFill>
          <a:blip r:embed="rId5" cstate="email">
            <a:extLst>
              <a:ext uri="{28A0092B-C50C-407E-A947-70E740481C1C}">
                <a14:useLocalDpi xmlns:a14="http://schemas.microsoft.com/office/drawing/2010/main" val="0"/>
              </a:ext>
            </a:extLst>
          </a:blip>
          <a:srcRect t="13027" b="13027"/>
          <a:stretch>
            <a:fillRect/>
          </a:stretch>
        </p:blipFill>
        <p:spPr>
          <a:xfrm>
            <a:off x="369890" y="2714233"/>
            <a:ext cx="1874113" cy="1039366"/>
          </a:xfrm>
          <a:prstGeom prst="rect">
            <a:avLst/>
          </a:prstGeom>
        </p:spPr>
      </p:pic>
      <p:pic>
        <p:nvPicPr>
          <p:cNvPr id="15" name="図 14"/>
          <p:cNvPicPr>
            <a:picLocks noChangeAspect="1"/>
          </p:cNvPicPr>
          <p:nvPr/>
        </p:nvPicPr>
        <p:blipFill rotWithShape="1">
          <a:blip r:embed="rId4">
            <a:extLst>
              <a:ext uri="{28A0092B-C50C-407E-A947-70E740481C1C}">
                <a14:useLocalDpi xmlns:a14="http://schemas.microsoft.com/office/drawing/2010/main" val="0"/>
              </a:ext>
            </a:extLst>
          </a:blip>
          <a:srcRect l="21979" t="13737" r="22527" b="14469"/>
          <a:stretch/>
        </p:blipFill>
        <p:spPr>
          <a:xfrm>
            <a:off x="6360242" y="3942571"/>
            <a:ext cx="1368594" cy="1327948"/>
          </a:xfrm>
          <a:prstGeom prst="rect">
            <a:avLst/>
          </a:prstGeom>
        </p:spPr>
      </p:pic>
      <p:sp>
        <p:nvSpPr>
          <p:cNvPr id="17" name="四角形吹き出し 16"/>
          <p:cNvSpPr/>
          <p:nvPr/>
        </p:nvSpPr>
        <p:spPr>
          <a:xfrm>
            <a:off x="723607" y="4072629"/>
            <a:ext cx="2245876" cy="660448"/>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新刊書作りました！</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9" name="四角形吹き出し 18"/>
          <p:cNvSpPr/>
          <p:nvPr/>
        </p:nvSpPr>
        <p:spPr>
          <a:xfrm>
            <a:off x="3375095" y="4069779"/>
            <a:ext cx="2245876" cy="871295"/>
          </a:xfrm>
          <a:prstGeom prst="wedgeRectCallout">
            <a:avLst>
              <a:gd name="adj1" fmla="val -20833"/>
              <a:gd name="adj2" fmla="val -71906"/>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小書店返品多い</a:t>
            </a:r>
            <a:endParaRPr kumimoji="1" lang="en-US" altLang="ja-JP" dirty="0" smtClean="0">
              <a:latin typeface="ＭＳ Ｐゴシック" panose="020B0600070205080204" pitchFamily="50" charset="-128"/>
              <a:ea typeface="ＭＳ Ｐゴシック" panose="020B0600070205080204" pitchFamily="50" charset="-128"/>
            </a:endParaRPr>
          </a:p>
          <a:p>
            <a:pPr algn="ctr"/>
            <a:r>
              <a:rPr kumimoji="1" lang="ja-JP" altLang="en-US" dirty="0" smtClean="0">
                <a:latin typeface="ＭＳ Ｐゴシック" panose="020B0600070205080204" pitchFamily="50" charset="-128"/>
                <a:ea typeface="ＭＳ Ｐゴシック" panose="020B0600070205080204" pitchFamily="50" charset="-128"/>
              </a:rPr>
              <a:t>からな・・・</a:t>
            </a:r>
            <a:endParaRPr kumimoji="1" lang="en-US" altLang="ja-JP" dirty="0" smtClean="0">
              <a:latin typeface="ＭＳ Ｐゴシック" panose="020B0600070205080204" pitchFamily="50" charset="-128"/>
              <a:ea typeface="ＭＳ Ｐゴシック" panose="020B0600070205080204" pitchFamily="50" charset="-128"/>
            </a:endParaRPr>
          </a:p>
          <a:p>
            <a:pPr algn="ctr"/>
            <a:r>
              <a:rPr kumimoji="1" lang="ja-JP" altLang="en-US" dirty="0" smtClean="0">
                <a:latin typeface="ＭＳ Ｐゴシック" panose="020B0600070205080204" pitchFamily="50" charset="-128"/>
                <a:ea typeface="ＭＳ Ｐゴシック" panose="020B0600070205080204" pitchFamily="50" charset="-128"/>
              </a:rPr>
              <a:t>大書店に配本するか</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6688563" y="2757608"/>
            <a:ext cx="734904" cy="307777"/>
          </a:xfrm>
          <a:prstGeom prst="rect">
            <a:avLst/>
          </a:prstGeom>
          <a:solidFill>
            <a:schemeClr val="bg1"/>
          </a:solidFill>
        </p:spPr>
        <p:txBody>
          <a:bodyPr wrap="square" rtlCol="0">
            <a:spAutoFit/>
          </a:bodyPr>
          <a:lstStyle/>
          <a:p>
            <a:r>
              <a:rPr kumimoji="1" lang="ja-JP" altLang="en-US" sz="1400" dirty="0" smtClean="0">
                <a:latin typeface="ＭＳ Ｐゴシック" panose="020B0600070205080204" pitchFamily="50" charset="-128"/>
                <a:ea typeface="ＭＳ Ｐゴシック" panose="020B0600070205080204" pitchFamily="50" charset="-128"/>
              </a:rPr>
              <a:t>小書店</a:t>
            </a:r>
            <a:endParaRPr kumimoji="1" lang="ja-JP" altLang="en-US" sz="1400" dirty="0">
              <a:latin typeface="ＭＳ Ｐゴシック" panose="020B0600070205080204" pitchFamily="50" charset="-128"/>
              <a:ea typeface="ＭＳ Ｐゴシック" panose="020B0600070205080204" pitchFamily="50" charset="-128"/>
            </a:endParaRPr>
          </a:p>
        </p:txBody>
      </p:sp>
      <p:sp>
        <p:nvSpPr>
          <p:cNvPr id="21" name="テキスト ボックス 20"/>
          <p:cNvSpPr txBox="1"/>
          <p:nvPr/>
        </p:nvSpPr>
        <p:spPr>
          <a:xfrm>
            <a:off x="6360242" y="3887963"/>
            <a:ext cx="1345809" cy="369332"/>
          </a:xfrm>
          <a:prstGeom prst="rect">
            <a:avLst/>
          </a:prstGeom>
          <a:solidFill>
            <a:srgbClr val="FFFFFF"/>
          </a:solidFill>
        </p:spPr>
        <p:txBody>
          <a:bodyPr wrap="square" rtlCol="0">
            <a:spAutoFit/>
          </a:bodyPr>
          <a:lstStyle/>
          <a:p>
            <a:r>
              <a:rPr kumimoji="1" lang="ja-JP" altLang="en-US" dirty="0" smtClean="0">
                <a:latin typeface="ＭＳ Ｐゴシック" panose="020B0600070205080204" pitchFamily="50" charset="-128"/>
                <a:ea typeface="ＭＳ Ｐゴシック" panose="020B0600070205080204" pitchFamily="50" charset="-128"/>
              </a:rPr>
              <a:t>　大書店</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12" name="図 11"/>
          <p:cNvPicPr>
            <a:picLocks noChangeAspect="1"/>
          </p:cNvPicPr>
          <p:nvPr/>
        </p:nvPicPr>
        <p:blipFill>
          <a:blip r:embed="rId6"/>
          <a:stretch>
            <a:fillRect/>
          </a:stretch>
        </p:blipFill>
        <p:spPr>
          <a:xfrm>
            <a:off x="1863003" y="2714233"/>
            <a:ext cx="762000" cy="1104900"/>
          </a:xfrm>
          <a:prstGeom prst="rect">
            <a:avLst/>
          </a:prstGeom>
        </p:spPr>
      </p:pic>
      <p:sp>
        <p:nvSpPr>
          <p:cNvPr id="24" name="角丸四角形吹き出し 23"/>
          <p:cNvSpPr/>
          <p:nvPr/>
        </p:nvSpPr>
        <p:spPr>
          <a:xfrm>
            <a:off x="7608412" y="2024019"/>
            <a:ext cx="1535588" cy="889691"/>
          </a:xfrm>
          <a:prstGeom prst="wedgeRoundRectCallout">
            <a:avLst>
              <a:gd name="adj1" fmla="val -55040"/>
              <a:gd name="adj2" fmla="val 9437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本が来ないよ！（泣）</a:t>
            </a:r>
            <a:endParaRPr kumimoji="1" lang="en-US" altLang="ja-JP" dirty="0" smtClean="0">
              <a:latin typeface="ＭＳ Ｐゴシック" panose="020B0600070205080204" pitchFamily="50" charset="-128"/>
              <a:ea typeface="ＭＳ Ｐゴシック" panose="020B0600070205080204" pitchFamily="50" charset="-128"/>
            </a:endParaRPr>
          </a:p>
        </p:txBody>
      </p:sp>
      <p:sp>
        <p:nvSpPr>
          <p:cNvPr id="25" name="正方形/長方形 24"/>
          <p:cNvSpPr/>
          <p:nvPr/>
        </p:nvSpPr>
        <p:spPr>
          <a:xfrm>
            <a:off x="1713605" y="5449413"/>
            <a:ext cx="5709862"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latin typeface="ＭＳ Ｐゴシック" panose="020B0600070205080204" pitchFamily="50" charset="-128"/>
                <a:ea typeface="ＭＳ Ｐゴシック" panose="020B0600070205080204" pitchFamily="50" charset="-128"/>
              </a:rPr>
              <a:t>中小の書店には希望する本が</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配本されないことがある</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B9D2C864-9362-43C7-A136-D9C41D93A96D}" type="slidenum">
              <a:rPr lang="en-US" smtClean="0">
                <a:ea typeface="ＭＳ Ｐゴシック" panose="020B0600070205080204" pitchFamily="50" charset="-128"/>
              </a:rPr>
              <a:t>49</a:t>
            </a:fld>
            <a:endParaRPr lang="en-US" dirty="0">
              <a:ea typeface="ＭＳ Ｐゴシック" panose="020B0600070205080204" pitchFamily="50" charset="-128"/>
            </a:endParaRPr>
          </a:p>
        </p:txBody>
      </p:sp>
    </p:spTree>
    <p:extLst>
      <p:ext uri="{BB962C8B-B14F-4D97-AF65-F5344CB8AC3E}">
        <p14:creationId xmlns:p14="http://schemas.microsoft.com/office/powerpoint/2010/main" val="75707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7968E-6 4.58546E-7 L 0.2169 0.00278 " pathEditMode="relative" rAng="0" ptsTypes="AA">
                                      <p:cBhvr>
                                        <p:cTn id="10" dur="2000" fill="hold"/>
                                        <p:tgtEl>
                                          <p:spTgt spid="12"/>
                                        </p:tgtEl>
                                        <p:attrNameLst>
                                          <p:attrName>ppt_x</p:attrName>
                                          <p:attrName>ppt_y</p:attrName>
                                        </p:attrNameLst>
                                      </p:cBhvr>
                                      <p:rCtr x="10845" y="13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169 0.00278 L 0.50651 0.19963 " pathEditMode="relative" rAng="0" ptsTypes="AA">
                                      <p:cBhvr>
                                        <p:cTn id="18" dur="2000" fill="hold"/>
                                        <p:tgtEl>
                                          <p:spTgt spid="12"/>
                                        </p:tgtEl>
                                        <p:attrNameLst>
                                          <p:attrName>ppt_x</p:attrName>
                                          <p:attrName>ppt_y</p:attrName>
                                        </p:attrNameLst>
                                      </p:cBhvr>
                                      <p:rCtr x="14472" y="9843"/>
                                    </p:animMotion>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checkerboard(across)">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　</a:t>
            </a:r>
            <a:endParaRPr kumimoji="1" lang="ja-JP" altLang="en-US" dirty="0"/>
          </a:p>
        </p:txBody>
      </p:sp>
      <p:sp>
        <p:nvSpPr>
          <p:cNvPr id="3" name="コンテンツ プレースホルダー 2"/>
          <p:cNvSpPr>
            <a:spLocks noGrp="1"/>
          </p:cNvSpPr>
          <p:nvPr>
            <p:ph idx="1"/>
          </p:nvPr>
        </p:nvSpPr>
        <p:spPr/>
        <p:txBody>
          <a:bodyPr/>
          <a:lstStyle/>
          <a:p>
            <a:pPr marL="0" indent="0">
              <a:buNone/>
            </a:pPr>
            <a:endParaRPr kumimoji="1" lang="ja-JP" altLang="en-US" dirty="0"/>
          </a:p>
        </p:txBody>
      </p:sp>
      <p:graphicFrame>
        <p:nvGraphicFramePr>
          <p:cNvPr id="12" name="コンテンツ プレースホルダー 4"/>
          <p:cNvGraphicFramePr>
            <a:graphicFrameLocks/>
          </p:cNvGraphicFramePr>
          <p:nvPr>
            <p:extLst>
              <p:ext uri="{D42A27DB-BD31-4B8C-83A1-F6EECF244321}">
                <p14:modId xmlns:p14="http://schemas.microsoft.com/office/powerpoint/2010/main" val="2124745154"/>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スライド番号プレースホルダー 3"/>
          <p:cNvSpPr>
            <a:spLocks noGrp="1"/>
          </p:cNvSpPr>
          <p:nvPr>
            <p:ph type="sldNum" sz="quarter" idx="12"/>
          </p:nvPr>
        </p:nvSpPr>
        <p:spPr/>
        <p:txBody>
          <a:bodyPr/>
          <a:lstStyle/>
          <a:p>
            <a:fld id="{B9D2C864-9362-43C7-A136-D9C41D93A96D}" type="slidenum">
              <a:rPr lang="en-US" smtClean="0"/>
              <a:t>5</a:t>
            </a:fld>
            <a:endParaRPr lang="en-US" dirty="0"/>
          </a:p>
        </p:txBody>
      </p:sp>
      <p:sp>
        <p:nvSpPr>
          <p:cNvPr id="5" name="AutoShape 2" descr="「書店 閉店」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rotWithShape="1">
          <a:blip r:embed="rId8">
            <a:extLst>
              <a:ext uri="{28A0092B-C50C-407E-A947-70E740481C1C}">
                <a14:useLocalDpi xmlns:a14="http://schemas.microsoft.com/office/drawing/2010/main" val="0"/>
              </a:ext>
            </a:extLst>
          </a:blip>
          <a:srcRect l="3991" t="7992" r="6513" b="-1070"/>
          <a:stretch/>
        </p:blipFill>
        <p:spPr>
          <a:xfrm>
            <a:off x="5337779" y="-4996"/>
            <a:ext cx="3806990" cy="5275604"/>
          </a:xfrm>
          <a:prstGeom prst="rect">
            <a:avLst/>
          </a:prstGeom>
        </p:spPr>
      </p:pic>
      <p:pic>
        <p:nvPicPr>
          <p:cNvPr id="9" name="図 8"/>
          <p:cNvPicPr>
            <a:picLocks noChangeAspect="1"/>
          </p:cNvPicPr>
          <p:nvPr/>
        </p:nvPicPr>
        <p:blipFill rotWithShape="1">
          <a:blip r:embed="rId9" cstate="email">
            <a:extLst>
              <a:ext uri="{28A0092B-C50C-407E-A947-70E740481C1C}">
                <a14:useLocalDpi xmlns:a14="http://schemas.microsoft.com/office/drawing/2010/main" val="0"/>
              </a:ext>
            </a:extLst>
          </a:blip>
          <a:srcRect l="23378" t="23803" r="11203" b="11619"/>
          <a:stretch/>
        </p:blipFill>
        <p:spPr>
          <a:xfrm>
            <a:off x="-23381" y="6840"/>
            <a:ext cx="3504182" cy="4786201"/>
          </a:xfrm>
          <a:prstGeom prst="rect">
            <a:avLst/>
          </a:prstGeom>
        </p:spPr>
      </p:pic>
      <p:pic>
        <p:nvPicPr>
          <p:cNvPr id="8" name="図 7"/>
          <p:cNvPicPr>
            <a:picLocks noChangeAspect="1"/>
          </p:cNvPicPr>
          <p:nvPr/>
        </p:nvPicPr>
        <p:blipFill rotWithShape="1">
          <a:blip r:embed="rId10" cstate="email">
            <a:extLst>
              <a:ext uri="{28A0092B-C50C-407E-A947-70E740481C1C}">
                <a14:useLocalDpi xmlns:a14="http://schemas.microsoft.com/office/drawing/2010/main" val="0"/>
              </a:ext>
            </a:extLst>
          </a:blip>
          <a:srcRect t="16764"/>
          <a:stretch/>
        </p:blipFill>
        <p:spPr>
          <a:xfrm>
            <a:off x="-2737" y="3135253"/>
            <a:ext cx="6011796" cy="3737332"/>
          </a:xfrm>
          <a:prstGeom prst="rect">
            <a:avLst/>
          </a:prstGeom>
        </p:spPr>
      </p:pic>
      <p:pic>
        <p:nvPicPr>
          <p:cNvPr id="10" name="図 9"/>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257232" y="3191163"/>
            <a:ext cx="4908562" cy="3681422"/>
          </a:xfrm>
          <a:prstGeom prst="rect">
            <a:avLst/>
          </a:prstGeom>
        </p:spPr>
      </p:pic>
      <p:pic>
        <p:nvPicPr>
          <p:cNvPr id="6" name="図 5"/>
          <p:cNvPicPr>
            <a:picLocks noChangeAspect="1"/>
          </p:cNvPicPr>
          <p:nvPr/>
        </p:nvPicPr>
        <p:blipFill rotWithShape="1">
          <a:blip r:embed="rId12" cstate="email">
            <a:extLst>
              <a:ext uri="{28A0092B-C50C-407E-A947-70E740481C1C}">
                <a14:useLocalDpi xmlns:a14="http://schemas.microsoft.com/office/drawing/2010/main" val="0"/>
              </a:ext>
            </a:extLst>
          </a:blip>
          <a:srcRect t="8762"/>
          <a:stretch/>
        </p:blipFill>
        <p:spPr>
          <a:xfrm>
            <a:off x="1935074" y="-42749"/>
            <a:ext cx="5438050" cy="3721153"/>
          </a:xfrm>
          <a:prstGeom prst="rect">
            <a:avLst/>
          </a:prstGeom>
        </p:spPr>
      </p:pic>
      <p:sp>
        <p:nvSpPr>
          <p:cNvPr id="11" name="テキスト ボックス 10"/>
          <p:cNvSpPr txBox="1"/>
          <p:nvPr/>
        </p:nvSpPr>
        <p:spPr>
          <a:xfrm>
            <a:off x="119661" y="6218867"/>
            <a:ext cx="2964273" cy="738664"/>
          </a:xfrm>
          <a:prstGeom prst="rect">
            <a:avLst/>
          </a:prstGeom>
          <a:noFill/>
        </p:spPr>
        <p:txBody>
          <a:bodyPr wrap="none" rtlCol="0">
            <a:spAutoFit/>
          </a:bodyPr>
          <a:lstStyle/>
          <a:p>
            <a:r>
              <a:rPr kumimoji="1" lang="en-US" altLang="ja-JP" sz="700" dirty="0"/>
              <a:t>http://</a:t>
            </a:r>
            <a:r>
              <a:rPr kumimoji="1" lang="en-US" altLang="ja-JP" sz="700" dirty="0" smtClean="0"/>
              <a:t>blog.goo.ne.jp/kurukuru2180/e/d0a642d5181ae3badf7a06eb160f8ebc</a:t>
            </a:r>
          </a:p>
          <a:p>
            <a:r>
              <a:rPr kumimoji="1" lang="en-US" altLang="ja-JP" sz="700" dirty="0"/>
              <a:t>http://</a:t>
            </a:r>
            <a:r>
              <a:rPr kumimoji="1" lang="en-US" altLang="ja-JP" sz="700" dirty="0" smtClean="0"/>
              <a:t>ameblo.jp/mori-arch-econo/entry-11739782961.html</a:t>
            </a:r>
          </a:p>
          <a:p>
            <a:r>
              <a:rPr kumimoji="1" lang="en-US" altLang="ja-JP" sz="700" dirty="0"/>
              <a:t>http://</a:t>
            </a:r>
            <a:r>
              <a:rPr kumimoji="1" lang="en-US" altLang="ja-JP" sz="700" dirty="0" smtClean="0"/>
              <a:t>lupin813.blog88.fc2.com/blog-entry-309.html</a:t>
            </a:r>
          </a:p>
          <a:p>
            <a:r>
              <a:rPr kumimoji="1" lang="en-US" altLang="ja-JP" sz="700" dirty="0"/>
              <a:t>http://</a:t>
            </a:r>
            <a:r>
              <a:rPr kumimoji="1" lang="en-US" altLang="ja-JP" sz="700" dirty="0" smtClean="0"/>
              <a:t>blog.goo.ne.jp/use0/e/fba3431f9642229f2b1d67b2ee0e981b</a:t>
            </a:r>
          </a:p>
          <a:p>
            <a:r>
              <a:rPr kumimoji="1" lang="en-US" altLang="ja-JP" sz="700" dirty="0"/>
              <a:t>http://</a:t>
            </a:r>
            <a:r>
              <a:rPr kumimoji="1" lang="en-US" altLang="ja-JP" sz="700" dirty="0" smtClean="0"/>
              <a:t>sorainutsushin.blog60.fc2.com/blog-entry-1802.html</a:t>
            </a:r>
          </a:p>
          <a:p>
            <a:endParaRPr kumimoji="1" lang="en-US" altLang="ja-JP" sz="700" dirty="0" smtClean="0"/>
          </a:p>
        </p:txBody>
      </p:sp>
      <p:sp>
        <p:nvSpPr>
          <p:cNvPr id="13" name="正方形/長方形 12"/>
          <p:cNvSpPr/>
          <p:nvPr/>
        </p:nvSpPr>
        <p:spPr>
          <a:xfrm>
            <a:off x="119661" y="2668158"/>
            <a:ext cx="8914682" cy="1834359"/>
          </a:xfrm>
          <a:prstGeom prst="rect">
            <a:avLst/>
          </a:prstGeom>
          <a:solidFill>
            <a:schemeClr val="bg2">
              <a:lumMod val="50000"/>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6000" b="1" dirty="0" smtClean="0">
                <a:ln>
                  <a:solidFill>
                    <a:schemeClr val="bg1"/>
                  </a:solidFill>
                </a:ln>
                <a:solidFill>
                  <a:schemeClr val="tx1"/>
                </a:solidFill>
                <a:latin typeface="ＭＳ Ｐゴシック" panose="020B0600070205080204" pitchFamily="50" charset="-128"/>
                <a:ea typeface="ＭＳ Ｐゴシック" panose="020B0600070205080204" pitchFamily="50" charset="-128"/>
              </a:rPr>
              <a:t>友朋堂だけじゃない</a:t>
            </a:r>
            <a:endParaRPr lang="en-US" altLang="ja-JP" sz="6000" b="1" dirty="0" smtClean="0">
              <a:ln>
                <a:solidFill>
                  <a:schemeClr val="bg1"/>
                </a:solidFill>
              </a:ln>
              <a:solidFill>
                <a:schemeClr val="tx1"/>
              </a:solidFill>
              <a:latin typeface="ＭＳ Ｐゴシック" panose="020B0600070205080204" pitchFamily="50" charset="-128"/>
              <a:ea typeface="ＭＳ Ｐゴシック" panose="020B0600070205080204" pitchFamily="50" charset="-128"/>
            </a:endParaRPr>
          </a:p>
          <a:p>
            <a:pPr algn="ctr"/>
            <a:r>
              <a:rPr lang="ja-JP" altLang="en-US" sz="6000" b="1" dirty="0" smtClean="0">
                <a:ln>
                  <a:solidFill>
                    <a:schemeClr val="bg1"/>
                  </a:solidFill>
                </a:ln>
                <a:solidFill>
                  <a:schemeClr val="tx1"/>
                </a:solidFill>
                <a:latin typeface="ＭＳ Ｐゴシック" panose="020B0600070205080204" pitchFamily="50" charset="-128"/>
                <a:ea typeface="ＭＳ Ｐゴシック" panose="020B0600070205080204" pitchFamily="50" charset="-128"/>
              </a:rPr>
              <a:t>全国に相次ぐ書店の閉店</a:t>
            </a:r>
            <a:endParaRPr lang="en-US" sz="6000" b="1" dirty="0">
              <a:ln>
                <a:solidFill>
                  <a:schemeClr val="bg1"/>
                </a:solidFill>
              </a:ln>
              <a:solidFill>
                <a:schemeClr val="tx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526286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9D2C864-9362-43C7-A136-D9C41D93A96D}" type="slidenum">
              <a:rPr lang="en-US" smtClean="0"/>
              <a:t>50</a:t>
            </a:fld>
            <a:endParaRPr lang="en-US"/>
          </a:p>
        </p:txBody>
      </p:sp>
      <p:pic>
        <p:nvPicPr>
          <p:cNvPr id="5" name="図 4"/>
          <p:cNvPicPr>
            <a:picLocks noChangeAspect="1"/>
          </p:cNvPicPr>
          <p:nvPr/>
        </p:nvPicPr>
        <p:blipFill>
          <a:blip r:embed="rId2"/>
          <a:stretch>
            <a:fillRect/>
          </a:stretch>
        </p:blipFill>
        <p:spPr>
          <a:xfrm>
            <a:off x="667423" y="1519545"/>
            <a:ext cx="7831627" cy="2424230"/>
          </a:xfrm>
          <a:prstGeom prst="rect">
            <a:avLst/>
          </a:prstGeom>
        </p:spPr>
      </p:pic>
      <p:cxnSp>
        <p:nvCxnSpPr>
          <p:cNvPr id="6" name="直線矢印コネクタ 5"/>
          <p:cNvCxnSpPr/>
          <p:nvPr/>
        </p:nvCxnSpPr>
        <p:spPr>
          <a:xfrm flipH="1">
            <a:off x="2326725" y="3444167"/>
            <a:ext cx="1524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H="1">
            <a:off x="5396496" y="3450294"/>
            <a:ext cx="1524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 name="図 7"/>
          <p:cNvPicPr>
            <a:picLocks noChangeAspect="1"/>
          </p:cNvPicPr>
          <p:nvPr/>
        </p:nvPicPr>
        <p:blipFill>
          <a:blip r:embed="rId3"/>
          <a:stretch>
            <a:fillRect/>
          </a:stretch>
        </p:blipFill>
        <p:spPr>
          <a:xfrm rot="10800000">
            <a:off x="2283983" y="2696839"/>
            <a:ext cx="1609483" cy="164606"/>
          </a:xfrm>
          <a:prstGeom prst="rect">
            <a:avLst/>
          </a:prstGeom>
        </p:spPr>
      </p:pic>
      <p:pic>
        <p:nvPicPr>
          <p:cNvPr id="9" name="図 8"/>
          <p:cNvPicPr>
            <a:picLocks noChangeAspect="1"/>
          </p:cNvPicPr>
          <p:nvPr/>
        </p:nvPicPr>
        <p:blipFill>
          <a:blip r:embed="rId3"/>
          <a:stretch>
            <a:fillRect/>
          </a:stretch>
        </p:blipFill>
        <p:spPr>
          <a:xfrm rot="10800000">
            <a:off x="5491650" y="2650082"/>
            <a:ext cx="1609483" cy="164606"/>
          </a:xfrm>
          <a:prstGeom prst="rect">
            <a:avLst/>
          </a:prstGeom>
        </p:spPr>
      </p:pic>
      <p:sp>
        <p:nvSpPr>
          <p:cNvPr id="10" name="テキスト ボックス 9"/>
          <p:cNvSpPr txBox="1"/>
          <p:nvPr/>
        </p:nvSpPr>
        <p:spPr>
          <a:xfrm>
            <a:off x="2577095" y="2746029"/>
            <a:ext cx="803425" cy="461665"/>
          </a:xfrm>
          <a:prstGeom prst="rect">
            <a:avLst/>
          </a:prstGeom>
          <a:noFill/>
        </p:spPr>
        <p:txBody>
          <a:bodyPr wrap="none" rtlCol="0">
            <a:spAutoFit/>
          </a:bodyPr>
          <a:lstStyle/>
          <a:p>
            <a:r>
              <a:rPr kumimoji="1" lang="ja-JP" altLang="en-US" sz="2400" b="1" dirty="0" smtClean="0">
                <a:latin typeface="HGPｺﾞｼｯｸE" panose="020B0900000000000000" pitchFamily="50" charset="-128"/>
                <a:ea typeface="HGPｺﾞｼｯｸE" panose="020B0900000000000000" pitchFamily="50" charset="-128"/>
              </a:rPr>
              <a:t>出荷</a:t>
            </a:r>
            <a:endParaRPr kumimoji="1" lang="ja-JP" altLang="en-US" sz="2400" b="1" dirty="0">
              <a:latin typeface="HGPｺﾞｼｯｸE" panose="020B0900000000000000" pitchFamily="50" charset="-128"/>
              <a:ea typeface="HGPｺﾞｼｯｸE" panose="020B0900000000000000" pitchFamily="50" charset="-128"/>
            </a:endParaRPr>
          </a:p>
        </p:txBody>
      </p:sp>
      <p:pic>
        <p:nvPicPr>
          <p:cNvPr id="11" name="図 10"/>
          <p:cNvPicPr>
            <a:picLocks noChangeAspect="1"/>
          </p:cNvPicPr>
          <p:nvPr/>
        </p:nvPicPr>
        <p:blipFill>
          <a:blip r:embed="rId4"/>
          <a:stretch>
            <a:fillRect/>
          </a:stretch>
        </p:blipFill>
        <p:spPr>
          <a:xfrm>
            <a:off x="5799524" y="2650081"/>
            <a:ext cx="993734" cy="646232"/>
          </a:xfrm>
          <a:prstGeom prst="rect">
            <a:avLst/>
          </a:prstGeom>
        </p:spPr>
      </p:pic>
      <p:sp>
        <p:nvSpPr>
          <p:cNvPr id="12" name="テキスト ボックス 11"/>
          <p:cNvSpPr txBox="1"/>
          <p:nvPr/>
        </p:nvSpPr>
        <p:spPr>
          <a:xfrm>
            <a:off x="2687011" y="3411430"/>
            <a:ext cx="803425" cy="461665"/>
          </a:xfrm>
          <a:prstGeom prst="rect">
            <a:avLst/>
          </a:prstGeom>
          <a:noFill/>
        </p:spPr>
        <p:txBody>
          <a:bodyPr wrap="none" rtlCol="0">
            <a:spAutoFit/>
          </a:bodyPr>
          <a:lstStyle/>
          <a:p>
            <a:r>
              <a:rPr kumimoji="1" lang="ja-JP" altLang="en-US" sz="2400" b="1" dirty="0">
                <a:latin typeface="HGPｺﾞｼｯｸE" panose="020B0900000000000000" pitchFamily="50" charset="-128"/>
                <a:ea typeface="HGPｺﾞｼｯｸE" panose="020B0900000000000000" pitchFamily="50" charset="-128"/>
              </a:rPr>
              <a:t>返品</a:t>
            </a:r>
          </a:p>
        </p:txBody>
      </p:sp>
      <p:sp>
        <p:nvSpPr>
          <p:cNvPr id="13" name="テキスト ボックス 12"/>
          <p:cNvSpPr txBox="1"/>
          <p:nvPr/>
        </p:nvSpPr>
        <p:spPr>
          <a:xfrm>
            <a:off x="5799524" y="3507030"/>
            <a:ext cx="803425" cy="461665"/>
          </a:xfrm>
          <a:prstGeom prst="rect">
            <a:avLst/>
          </a:prstGeom>
          <a:noFill/>
        </p:spPr>
        <p:txBody>
          <a:bodyPr wrap="none" rtlCol="0">
            <a:spAutoFit/>
          </a:bodyPr>
          <a:lstStyle/>
          <a:p>
            <a:r>
              <a:rPr kumimoji="1" lang="ja-JP" altLang="en-US" sz="2400" b="1" dirty="0">
                <a:latin typeface="HGPｺﾞｼｯｸE" panose="020B0900000000000000" pitchFamily="50" charset="-128"/>
                <a:ea typeface="HGPｺﾞｼｯｸE" panose="020B0900000000000000" pitchFamily="50" charset="-128"/>
              </a:rPr>
              <a:t>返品</a:t>
            </a:r>
          </a:p>
        </p:txBody>
      </p:sp>
      <p:sp>
        <p:nvSpPr>
          <p:cNvPr id="14" name="テキスト ボックス 13"/>
          <p:cNvSpPr txBox="1"/>
          <p:nvPr/>
        </p:nvSpPr>
        <p:spPr>
          <a:xfrm>
            <a:off x="885491" y="4288111"/>
            <a:ext cx="7518405" cy="830997"/>
          </a:xfrm>
          <a:prstGeom prst="rect">
            <a:avLst/>
          </a:prstGeom>
          <a:noFill/>
        </p:spPr>
        <p:txBody>
          <a:bodyPr wrap="none" rtlCol="0">
            <a:spAutoFit/>
          </a:bodyPr>
          <a:lstStyle/>
          <a:p>
            <a:pPr algn="ctr"/>
            <a:r>
              <a:rPr kumimoji="1" lang="ja-JP" altLang="en-US" sz="2400" b="1" dirty="0">
                <a:latin typeface="HGPｺﾞｼｯｸE" panose="020B0900000000000000" pitchFamily="50" charset="-128"/>
                <a:ea typeface="HGPｺﾞｼｯｸE" panose="020B0900000000000000" pitchFamily="50" charset="-128"/>
              </a:rPr>
              <a:t>書店</a:t>
            </a:r>
            <a:r>
              <a:rPr kumimoji="1" lang="ja-JP" altLang="en-US" sz="2400" b="1" dirty="0" smtClean="0">
                <a:latin typeface="HGPｺﾞｼｯｸE" panose="020B0900000000000000" pitchFamily="50" charset="-128"/>
                <a:ea typeface="HGPｺﾞｼｯｸE" panose="020B0900000000000000" pitchFamily="50" charset="-128"/>
              </a:rPr>
              <a:t>は売れない本は返品すればよいため</a:t>
            </a:r>
            <a:endParaRPr kumimoji="1" lang="en-US" altLang="ja-JP" sz="2400" b="1" dirty="0" smtClean="0">
              <a:latin typeface="HGPｺﾞｼｯｸE" panose="020B0900000000000000" pitchFamily="50" charset="-128"/>
              <a:ea typeface="HGPｺﾞｼｯｸE" panose="020B0900000000000000" pitchFamily="50" charset="-128"/>
            </a:endParaRPr>
          </a:p>
          <a:p>
            <a:pPr algn="ctr"/>
            <a:r>
              <a:rPr kumimoji="1" lang="ja-JP" altLang="en-US" sz="2400" b="1" dirty="0" smtClean="0">
                <a:latin typeface="HGPｺﾞｼｯｸE" panose="020B0900000000000000" pitchFamily="50" charset="-128"/>
                <a:ea typeface="HGPｺﾞｼｯｸE" panose="020B0900000000000000" pitchFamily="50" charset="-128"/>
              </a:rPr>
              <a:t>ほぼ</a:t>
            </a:r>
            <a:r>
              <a:rPr kumimoji="1" lang="ja-JP" altLang="en-US" sz="2400" b="1" dirty="0" smtClean="0">
                <a:solidFill>
                  <a:srgbClr val="FF0000"/>
                </a:solidFill>
                <a:latin typeface="HGPｺﾞｼｯｸE" panose="020B0900000000000000" pitchFamily="50" charset="-128"/>
                <a:ea typeface="HGPｺﾞｼｯｸE" panose="020B0900000000000000" pitchFamily="50" charset="-128"/>
              </a:rPr>
              <a:t>リスクなしで幅広い品ぞろえ</a:t>
            </a:r>
            <a:r>
              <a:rPr kumimoji="1" lang="ja-JP" altLang="en-US" sz="2400" b="1" dirty="0" smtClean="0">
                <a:latin typeface="HGPｺﾞｼｯｸE" panose="020B0900000000000000" pitchFamily="50" charset="-128"/>
                <a:ea typeface="HGPｺﾞｼｯｸE" panose="020B0900000000000000" pitchFamily="50" charset="-128"/>
              </a:rPr>
              <a:t>を実現することができた</a:t>
            </a:r>
            <a:endParaRPr kumimoji="1" lang="ja-JP" altLang="en-US" sz="2400" b="1" dirty="0">
              <a:latin typeface="HGPｺﾞｼｯｸE" panose="020B0900000000000000" pitchFamily="50" charset="-128"/>
              <a:ea typeface="HGPｺﾞｼｯｸE" panose="020B0900000000000000" pitchFamily="50" charset="-128"/>
            </a:endParaRPr>
          </a:p>
        </p:txBody>
      </p:sp>
      <p:sp>
        <p:nvSpPr>
          <p:cNvPr id="15" name="タイトル 1"/>
          <p:cNvSpPr>
            <a:spLocks noGrp="1"/>
          </p:cNvSpPr>
          <p:nvPr>
            <p:ph type="title"/>
          </p:nvPr>
        </p:nvSpPr>
        <p:spPr>
          <a:xfrm>
            <a:off x="1" y="-10109"/>
            <a:ext cx="4796588" cy="868362"/>
          </a:xfrm>
          <a:solidFill>
            <a:schemeClr val="accent1"/>
          </a:solidFill>
        </p:spPr>
        <p:txBody>
          <a:bodyPr/>
          <a:lstStyle/>
          <a:p>
            <a:r>
              <a:rPr kumimoji="1" lang="ja-JP" altLang="en-US" sz="4000" dirty="0" smtClean="0">
                <a:solidFill>
                  <a:schemeClr val="bg1"/>
                </a:solidFill>
                <a:latin typeface="メイリオ" panose="020B0604030504040204" pitchFamily="50" charset="-128"/>
                <a:ea typeface="メイリオ" panose="020B0604030504040204" pitchFamily="50" charset="-128"/>
              </a:rPr>
              <a:t>委託販売（</a:t>
            </a:r>
            <a:r>
              <a:rPr lang="ja-JP" altLang="en-US" sz="4000" dirty="0" smtClean="0">
                <a:solidFill>
                  <a:schemeClr val="bg1"/>
                </a:solidFill>
                <a:latin typeface="メイリオ" panose="020B0604030504040204" pitchFamily="50" charset="-128"/>
                <a:ea typeface="メイリオ" panose="020B0604030504040204" pitchFamily="50" charset="-128"/>
              </a:rPr>
              <a:t>以前）</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42640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9D2C864-9362-43C7-A136-D9C41D93A96D}" type="slidenum">
              <a:rPr lang="en-US" smtClean="0"/>
              <a:t>51</a:t>
            </a:fld>
            <a:endParaRPr lang="en-US"/>
          </a:p>
        </p:txBody>
      </p:sp>
      <p:sp>
        <p:nvSpPr>
          <p:cNvPr id="5" name="1 つの角を切り取った四角形 4"/>
          <p:cNvSpPr/>
          <p:nvPr/>
        </p:nvSpPr>
        <p:spPr>
          <a:xfrm>
            <a:off x="1056668" y="1632294"/>
            <a:ext cx="1619033"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出版社</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6" name="コンテンツ プレースホルダー 1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36261" y="2534852"/>
            <a:ext cx="2134551" cy="1600914"/>
          </a:xfrm>
          <a:prstGeom prst="rect">
            <a:avLst/>
          </a:prstGeom>
        </p:spPr>
      </p:pic>
      <p:sp>
        <p:nvSpPr>
          <p:cNvPr id="7" name="1 つの角を切り取った四角形 6"/>
          <p:cNvSpPr/>
          <p:nvPr/>
        </p:nvSpPr>
        <p:spPr>
          <a:xfrm>
            <a:off x="6408925" y="1632294"/>
            <a:ext cx="1989221"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取次業者</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8" name="コンテンツ プレースホルダー 3"/>
          <p:cNvPicPr>
            <a:picLocks noGrp="1" noChangeAspect="1"/>
          </p:cNvPicPr>
          <p:nvPr>
            <p:ph idx="1"/>
          </p:nvPr>
        </p:nvPicPr>
        <p:blipFill>
          <a:blip r:embed="rId3" cstate="email">
            <a:extLst>
              <a:ext uri="{28A0092B-C50C-407E-A947-70E740481C1C}">
                <a14:useLocalDpi xmlns:a14="http://schemas.microsoft.com/office/drawing/2010/main" val="0"/>
              </a:ext>
            </a:extLst>
          </a:blip>
          <a:srcRect t="13027" b="13027"/>
          <a:stretch>
            <a:fillRect/>
          </a:stretch>
        </p:blipFill>
        <p:spPr>
          <a:xfrm>
            <a:off x="929127" y="2878013"/>
            <a:ext cx="1874113" cy="1039366"/>
          </a:xfrm>
          <a:prstGeom prst="rect">
            <a:avLst/>
          </a:prstGeom>
        </p:spPr>
      </p:pic>
      <p:cxnSp>
        <p:nvCxnSpPr>
          <p:cNvPr id="10" name="直線矢印コネクタ 9"/>
          <p:cNvCxnSpPr/>
          <p:nvPr/>
        </p:nvCxnSpPr>
        <p:spPr>
          <a:xfrm>
            <a:off x="2921439" y="2534852"/>
            <a:ext cx="34874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flipH="1">
            <a:off x="2921439" y="2758270"/>
            <a:ext cx="341482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4274374" y="2086396"/>
            <a:ext cx="803425" cy="461665"/>
          </a:xfrm>
          <a:prstGeom prst="rect">
            <a:avLst/>
          </a:prstGeom>
          <a:noFill/>
        </p:spPr>
        <p:txBody>
          <a:bodyPr wrap="non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出荷</a:t>
            </a:r>
          </a:p>
        </p:txBody>
      </p:sp>
      <p:sp>
        <p:nvSpPr>
          <p:cNvPr id="16" name="テキスト ボックス 15"/>
          <p:cNvSpPr txBox="1"/>
          <p:nvPr/>
        </p:nvSpPr>
        <p:spPr>
          <a:xfrm>
            <a:off x="4274373" y="2681172"/>
            <a:ext cx="803425" cy="461665"/>
          </a:xfrm>
          <a:prstGeom prst="rect">
            <a:avLst/>
          </a:prstGeom>
          <a:noFill/>
        </p:spPr>
        <p:txBody>
          <a:bodyPr wrap="non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代金</a:t>
            </a:r>
          </a:p>
        </p:txBody>
      </p:sp>
      <p:cxnSp>
        <p:nvCxnSpPr>
          <p:cNvPr id="17" name="直線矢印コネクタ 16"/>
          <p:cNvCxnSpPr/>
          <p:nvPr/>
        </p:nvCxnSpPr>
        <p:spPr>
          <a:xfrm>
            <a:off x="2921439" y="3991679"/>
            <a:ext cx="348748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flipH="1">
            <a:off x="2921439" y="3712399"/>
            <a:ext cx="341482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4307980" y="3258148"/>
            <a:ext cx="803425" cy="461665"/>
          </a:xfrm>
          <a:prstGeom prst="rect">
            <a:avLst/>
          </a:prstGeom>
          <a:noFill/>
        </p:spPr>
        <p:txBody>
          <a:bodyPr wrap="non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返品</a:t>
            </a:r>
          </a:p>
        </p:txBody>
      </p:sp>
      <p:sp>
        <p:nvSpPr>
          <p:cNvPr id="22" name="テキスト ボックス 21"/>
          <p:cNvSpPr txBox="1"/>
          <p:nvPr/>
        </p:nvSpPr>
        <p:spPr>
          <a:xfrm>
            <a:off x="4307980" y="3917379"/>
            <a:ext cx="803425" cy="461665"/>
          </a:xfrm>
          <a:prstGeom prst="rect">
            <a:avLst/>
          </a:prstGeom>
          <a:noFill/>
        </p:spPr>
        <p:txBody>
          <a:bodyPr wrap="non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返金</a:t>
            </a:r>
          </a:p>
        </p:txBody>
      </p:sp>
      <p:sp>
        <p:nvSpPr>
          <p:cNvPr id="24" name="テキスト ボックス 23"/>
          <p:cNvSpPr txBox="1"/>
          <p:nvPr/>
        </p:nvSpPr>
        <p:spPr>
          <a:xfrm>
            <a:off x="1278360" y="4740859"/>
            <a:ext cx="7012256" cy="830997"/>
          </a:xfrm>
          <a:prstGeom prst="rect">
            <a:avLst/>
          </a:prstGeom>
          <a:noFill/>
        </p:spPr>
        <p:txBody>
          <a:bodyPr wrap="none" rtlCol="0">
            <a:spAutoFit/>
          </a:bodyPr>
          <a:lstStyle/>
          <a:p>
            <a:r>
              <a:rPr kumimoji="1" lang="ja-JP" altLang="en-US" sz="2400" b="1" dirty="0" smtClean="0">
                <a:latin typeface="ＭＳ Ｐゴシック" panose="020B0600070205080204" pitchFamily="50" charset="-128"/>
                <a:ea typeface="ＭＳ Ｐゴシック" panose="020B0600070205080204" pitchFamily="50" charset="-128"/>
              </a:rPr>
              <a:t>出版社は新しい本の出荷で得た代金で返金に対応</a:t>
            </a:r>
            <a:endParaRPr kumimoji="1" lang="en-US" altLang="ja-JP" sz="2400" b="1" dirty="0" smtClean="0">
              <a:latin typeface="ＭＳ Ｐゴシック" panose="020B0600070205080204" pitchFamily="50" charset="-128"/>
              <a:ea typeface="ＭＳ Ｐゴシック" panose="020B0600070205080204" pitchFamily="50" charset="-128"/>
            </a:endParaRPr>
          </a:p>
          <a:p>
            <a:r>
              <a:rPr kumimoji="1" lang="ja-JP" altLang="en-US" sz="2400" b="1" dirty="0" smtClean="0">
                <a:latin typeface="ＭＳ Ｐゴシック" panose="020B0600070205080204" pitchFamily="50" charset="-128"/>
                <a:ea typeface="ＭＳ Ｐゴシック" panose="020B0600070205080204" pitchFamily="50" charset="-128"/>
              </a:rPr>
              <a:t>繰り返</a:t>
            </a:r>
            <a:r>
              <a:rPr kumimoji="1" lang="ja-JP" altLang="en-US" sz="2400" b="1" dirty="0" smtClean="0">
                <a:latin typeface="ＭＳ Ｐゴシック" panose="020B0600070205080204" pitchFamily="50" charset="-128"/>
                <a:ea typeface="ＭＳ Ｐゴシック" panose="020B0600070205080204" pitchFamily="50" charset="-128"/>
              </a:rPr>
              <a:t>し</a:t>
            </a:r>
            <a:r>
              <a:rPr kumimoji="1" lang="ja-JP" altLang="en-US" sz="2400" b="1" dirty="0" smtClean="0">
                <a:latin typeface="ＭＳ Ｐゴシック" panose="020B0600070205080204" pitchFamily="50" charset="-128"/>
                <a:ea typeface="ＭＳ Ｐゴシック" panose="020B0600070205080204" pitchFamily="50" charset="-128"/>
              </a:rPr>
              <a:t>の</a:t>
            </a:r>
            <a:r>
              <a:rPr kumimoji="1" lang="ja-JP" altLang="en-US" sz="2400" b="1" dirty="0">
                <a:latin typeface="ＭＳ Ｐゴシック" panose="020B0600070205080204" pitchFamily="50" charset="-128"/>
                <a:ea typeface="ＭＳ Ｐゴシック" panose="020B0600070205080204" pitchFamily="50" charset="-128"/>
              </a:rPr>
              <a:t>中</a:t>
            </a:r>
            <a:r>
              <a:rPr kumimoji="1" lang="ja-JP" altLang="en-US" sz="2400" b="1" dirty="0" smtClean="0">
                <a:latin typeface="ＭＳ Ｐゴシック" panose="020B0600070205080204" pitchFamily="50" charset="-128"/>
                <a:ea typeface="ＭＳ Ｐゴシック" panose="020B0600070205080204" pitchFamily="50" charset="-128"/>
              </a:rPr>
              <a:t>でベストセラーを待ってコストを回収する</a:t>
            </a:r>
            <a:endParaRPr kumimoji="1" lang="en-US" altLang="ja-JP" sz="2400" b="1" dirty="0" smtClean="0">
              <a:latin typeface="ＭＳ Ｐゴシック" panose="020B0600070205080204" pitchFamily="50" charset="-128"/>
              <a:ea typeface="ＭＳ Ｐゴシック" panose="020B0600070205080204" pitchFamily="50" charset="-128"/>
            </a:endParaRPr>
          </a:p>
        </p:txBody>
      </p:sp>
      <p:sp>
        <p:nvSpPr>
          <p:cNvPr id="25" name="テキスト ボックス 24"/>
          <p:cNvSpPr txBox="1"/>
          <p:nvPr/>
        </p:nvSpPr>
        <p:spPr>
          <a:xfrm>
            <a:off x="2472601" y="5793122"/>
            <a:ext cx="4831771" cy="830997"/>
          </a:xfrm>
          <a:prstGeom prst="rect">
            <a:avLst/>
          </a:prstGeom>
          <a:noFill/>
        </p:spPr>
        <p:txBody>
          <a:bodyPr wrap="none" rtlCol="0">
            <a:spAutoFit/>
          </a:bodyPr>
          <a:lstStyle/>
          <a:p>
            <a:pPr algn="ct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新しい本を作っていればお金が回る</a:t>
            </a:r>
            <a:endParaRPr kumimoji="1" lang="en-US" altLang="ja-JP" sz="2400" b="1" dirty="0" smtClean="0">
              <a:solidFill>
                <a:srgbClr val="FF0000"/>
              </a:solidFill>
              <a:latin typeface="ＭＳ Ｐゴシック" panose="020B0600070205080204" pitchFamily="50" charset="-128"/>
              <a:ea typeface="ＭＳ Ｐゴシック" panose="020B0600070205080204" pitchFamily="50" charset="-128"/>
            </a:endParaRPr>
          </a:p>
          <a:p>
            <a:pPr algn="ctr"/>
            <a:r>
              <a:rPr kumimoji="1" lang="ja-JP" altLang="en-US" sz="2400" b="1" u="sng" dirty="0" smtClean="0">
                <a:solidFill>
                  <a:srgbClr val="FF0000"/>
                </a:solidFill>
                <a:latin typeface="ＭＳ Ｐゴシック" panose="020B0600070205080204" pitchFamily="50" charset="-128"/>
                <a:ea typeface="ＭＳ Ｐゴシック" panose="020B0600070205080204" pitchFamily="50" charset="-128"/>
              </a:rPr>
              <a:t>自転車操業</a:t>
            </a:r>
            <a:endParaRPr kumimoji="1" lang="ja-JP" altLang="en-US" sz="2400" b="1" u="sng" dirty="0">
              <a:solidFill>
                <a:srgbClr val="FF0000"/>
              </a:solidFill>
              <a:latin typeface="ＭＳ Ｐゴシック" panose="020B0600070205080204" pitchFamily="50" charset="-128"/>
              <a:ea typeface="ＭＳ Ｐゴシック" panose="020B0600070205080204" pitchFamily="50" charset="-128"/>
            </a:endParaRPr>
          </a:p>
        </p:txBody>
      </p:sp>
      <p:sp>
        <p:nvSpPr>
          <p:cNvPr id="28" name="タイトル 1"/>
          <p:cNvSpPr>
            <a:spLocks noGrp="1"/>
          </p:cNvSpPr>
          <p:nvPr>
            <p:ph type="title"/>
          </p:nvPr>
        </p:nvSpPr>
        <p:spPr>
          <a:xfrm>
            <a:off x="1" y="-10109"/>
            <a:ext cx="4796588" cy="868362"/>
          </a:xfrm>
          <a:solidFill>
            <a:schemeClr val="accent1"/>
          </a:solidFill>
        </p:spPr>
        <p:txBody>
          <a:bodyPr/>
          <a:lstStyle/>
          <a:p>
            <a:r>
              <a:rPr kumimoji="1" lang="ja-JP" altLang="en-US" sz="4000" dirty="0" smtClean="0">
                <a:solidFill>
                  <a:schemeClr val="bg1"/>
                </a:solidFill>
                <a:latin typeface="メイリオ" panose="020B0604030504040204" pitchFamily="50" charset="-128"/>
                <a:ea typeface="メイリオ" panose="020B0604030504040204" pitchFamily="50" charset="-128"/>
              </a:rPr>
              <a:t>委託販売（</a:t>
            </a:r>
            <a:r>
              <a:rPr lang="ja-JP" altLang="en-US" sz="4000" dirty="0">
                <a:solidFill>
                  <a:schemeClr val="bg1"/>
                </a:solidFill>
                <a:latin typeface="メイリオ" panose="020B0604030504040204" pitchFamily="50" charset="-128"/>
                <a:ea typeface="メイリオ" panose="020B0604030504040204" pitchFamily="50" charset="-128"/>
              </a:rPr>
              <a:t>出版社</a:t>
            </a:r>
            <a:r>
              <a:rPr lang="ja-JP" altLang="en-US" sz="4000" dirty="0" smtClean="0">
                <a:solidFill>
                  <a:schemeClr val="bg1"/>
                </a:solidFill>
                <a:latin typeface="メイリオ" panose="020B0604030504040204" pitchFamily="50" charset="-128"/>
                <a:ea typeface="メイリオ" panose="020B0604030504040204" pitchFamily="50" charset="-128"/>
              </a:rPr>
              <a:t>）</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6247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9D2C864-9362-43C7-A136-D9C41D93A96D}" type="slidenum">
              <a:rPr lang="en-US" smtClean="0"/>
              <a:t>52</a:t>
            </a:fld>
            <a:endParaRPr lang="en-US"/>
          </a:p>
        </p:txBody>
      </p:sp>
      <p:pic>
        <p:nvPicPr>
          <p:cNvPr id="5" name="図 4"/>
          <p:cNvPicPr>
            <a:picLocks noChangeAspect="1"/>
          </p:cNvPicPr>
          <p:nvPr/>
        </p:nvPicPr>
        <p:blipFill>
          <a:blip r:embed="rId2"/>
          <a:stretch>
            <a:fillRect/>
          </a:stretch>
        </p:blipFill>
        <p:spPr>
          <a:xfrm>
            <a:off x="572269" y="1480229"/>
            <a:ext cx="7831627" cy="2424230"/>
          </a:xfrm>
          <a:prstGeom prst="rect">
            <a:avLst/>
          </a:prstGeom>
        </p:spPr>
      </p:pic>
      <p:cxnSp>
        <p:nvCxnSpPr>
          <p:cNvPr id="7" name="直線矢印コネクタ 6"/>
          <p:cNvCxnSpPr/>
          <p:nvPr/>
        </p:nvCxnSpPr>
        <p:spPr>
          <a:xfrm flipH="1">
            <a:off x="2231571" y="3404851"/>
            <a:ext cx="1524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flipH="1">
            <a:off x="5301342" y="3410978"/>
            <a:ext cx="1524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図 10"/>
          <p:cNvPicPr>
            <a:picLocks noChangeAspect="1"/>
          </p:cNvPicPr>
          <p:nvPr/>
        </p:nvPicPr>
        <p:blipFill>
          <a:blip r:embed="rId3"/>
          <a:stretch>
            <a:fillRect/>
          </a:stretch>
        </p:blipFill>
        <p:spPr>
          <a:xfrm rot="10800000">
            <a:off x="2188829" y="2657523"/>
            <a:ext cx="1609483" cy="164606"/>
          </a:xfrm>
          <a:prstGeom prst="rect">
            <a:avLst/>
          </a:prstGeom>
        </p:spPr>
      </p:pic>
      <p:pic>
        <p:nvPicPr>
          <p:cNvPr id="12" name="図 11"/>
          <p:cNvPicPr>
            <a:picLocks noChangeAspect="1"/>
          </p:cNvPicPr>
          <p:nvPr/>
        </p:nvPicPr>
        <p:blipFill>
          <a:blip r:embed="rId3"/>
          <a:stretch>
            <a:fillRect/>
          </a:stretch>
        </p:blipFill>
        <p:spPr>
          <a:xfrm rot="10800000">
            <a:off x="5396496" y="2610766"/>
            <a:ext cx="1609483" cy="164606"/>
          </a:xfrm>
          <a:prstGeom prst="rect">
            <a:avLst/>
          </a:prstGeom>
        </p:spPr>
      </p:pic>
      <p:sp>
        <p:nvSpPr>
          <p:cNvPr id="13" name="テキスト ボックス 12"/>
          <p:cNvSpPr txBox="1"/>
          <p:nvPr/>
        </p:nvSpPr>
        <p:spPr>
          <a:xfrm>
            <a:off x="2481941" y="2706713"/>
            <a:ext cx="803425" cy="461665"/>
          </a:xfrm>
          <a:prstGeom prst="rect">
            <a:avLst/>
          </a:prstGeom>
          <a:noFill/>
        </p:spPr>
        <p:txBody>
          <a:bodyPr wrap="none" rtlCol="0">
            <a:spAutoFit/>
          </a:bodyPr>
          <a:lstStyle/>
          <a:p>
            <a:r>
              <a:rPr kumimoji="1" lang="ja-JP" altLang="en-US" sz="2400" b="1" dirty="0" smtClean="0">
                <a:latin typeface="ＭＳ Ｐゴシック" panose="020B0600070205080204" pitchFamily="50" charset="-128"/>
                <a:ea typeface="ＭＳ Ｐゴシック" panose="020B0600070205080204" pitchFamily="50" charset="-128"/>
              </a:rPr>
              <a:t>出荷</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16" name="テキスト ボックス 15"/>
          <p:cNvSpPr txBox="1"/>
          <p:nvPr/>
        </p:nvSpPr>
        <p:spPr>
          <a:xfrm>
            <a:off x="2591857" y="3372114"/>
            <a:ext cx="803425" cy="461665"/>
          </a:xfrm>
          <a:prstGeom prst="rect">
            <a:avLst/>
          </a:prstGeom>
          <a:noFill/>
        </p:spPr>
        <p:txBody>
          <a:bodyPr wrap="non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返品</a:t>
            </a:r>
          </a:p>
        </p:txBody>
      </p:sp>
      <p:sp>
        <p:nvSpPr>
          <p:cNvPr id="17" name="テキスト ボックス 16"/>
          <p:cNvSpPr txBox="1"/>
          <p:nvPr/>
        </p:nvSpPr>
        <p:spPr>
          <a:xfrm>
            <a:off x="5704370" y="3467714"/>
            <a:ext cx="803425" cy="461665"/>
          </a:xfrm>
          <a:prstGeom prst="rect">
            <a:avLst/>
          </a:prstGeom>
          <a:noFill/>
        </p:spPr>
        <p:txBody>
          <a:bodyPr wrap="none" rtlCol="0">
            <a:spAutoFit/>
          </a:bodyPr>
          <a:lstStyle/>
          <a:p>
            <a:r>
              <a:rPr kumimoji="1" lang="ja-JP" altLang="en-US" sz="2400" b="1" dirty="0">
                <a:latin typeface="ＭＳ Ｐゴシック" panose="020B0600070205080204" pitchFamily="50" charset="-128"/>
                <a:ea typeface="ＭＳ Ｐゴシック" panose="020B0600070205080204" pitchFamily="50" charset="-128"/>
              </a:rPr>
              <a:t>返品</a:t>
            </a:r>
          </a:p>
        </p:txBody>
      </p:sp>
      <p:sp>
        <p:nvSpPr>
          <p:cNvPr id="18" name="テキスト ボックス 17"/>
          <p:cNvSpPr txBox="1"/>
          <p:nvPr/>
        </p:nvSpPr>
        <p:spPr>
          <a:xfrm>
            <a:off x="2611301" y="4198642"/>
            <a:ext cx="3744936" cy="461665"/>
          </a:xfrm>
          <a:prstGeom prst="rect">
            <a:avLst/>
          </a:prstGeom>
          <a:noFill/>
        </p:spPr>
        <p:txBody>
          <a:bodyPr wrap="none" rtlCol="0">
            <a:spAutoFit/>
          </a:bodyPr>
          <a:lstStyle/>
          <a:p>
            <a:r>
              <a:rPr kumimoji="1" lang="ja-JP" altLang="en-US" sz="2400" b="1" dirty="0" smtClean="0">
                <a:solidFill>
                  <a:srgbClr val="00B0F0"/>
                </a:solidFill>
                <a:latin typeface="ＭＳ Ｐゴシック" panose="020B0600070205080204" pitchFamily="50" charset="-128"/>
                <a:ea typeface="ＭＳ Ｐゴシック" panose="020B0600070205080204" pitchFamily="50" charset="-128"/>
              </a:rPr>
              <a:t>出版不況</a:t>
            </a:r>
            <a:r>
              <a:rPr kumimoji="1" lang="ja-JP" altLang="en-US" sz="2400" b="1" dirty="0" smtClean="0">
                <a:latin typeface="ＭＳ Ｐゴシック" panose="020B0600070205080204" pitchFamily="50" charset="-128"/>
                <a:ea typeface="ＭＳ Ｐゴシック" panose="020B0600070205080204" pitchFamily="50" charset="-128"/>
              </a:rPr>
              <a:t>により</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返品が増加</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sp>
        <p:nvSpPr>
          <p:cNvPr id="19" name="テキスト ボックス 18"/>
          <p:cNvSpPr txBox="1"/>
          <p:nvPr/>
        </p:nvSpPr>
        <p:spPr>
          <a:xfrm>
            <a:off x="1372180" y="4640380"/>
            <a:ext cx="6223178" cy="461665"/>
          </a:xfrm>
          <a:prstGeom prst="rect">
            <a:avLst/>
          </a:prstGeom>
          <a:noFill/>
        </p:spPr>
        <p:txBody>
          <a:bodyPr wrap="none" rtlCol="0">
            <a:spAutoFit/>
          </a:bodyPr>
          <a:lstStyle/>
          <a:p>
            <a:r>
              <a:rPr kumimoji="1" lang="ja-JP" altLang="en-US" sz="2400" b="1" dirty="0" smtClean="0">
                <a:latin typeface="ＭＳ Ｐゴシック" panose="020B0600070205080204" pitchFamily="50" charset="-128"/>
                <a:ea typeface="ＭＳ Ｐゴシック" panose="020B0600070205080204" pitchFamily="50" charset="-128"/>
              </a:rPr>
              <a:t>取次業者や書店は</a:t>
            </a:r>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返品を減らす努力</a:t>
            </a:r>
            <a:r>
              <a:rPr kumimoji="1" lang="ja-JP" altLang="en-US" sz="2400" b="1" dirty="0" smtClean="0">
                <a:latin typeface="ＭＳ Ｐゴシック" panose="020B0600070205080204" pitchFamily="50" charset="-128"/>
                <a:ea typeface="ＭＳ Ｐゴシック" panose="020B0600070205080204" pitchFamily="50" charset="-128"/>
              </a:rPr>
              <a:t>が必要に</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20" name="テキスト ボックス 19"/>
          <p:cNvSpPr txBox="1"/>
          <p:nvPr/>
        </p:nvSpPr>
        <p:spPr>
          <a:xfrm>
            <a:off x="1655342" y="6056239"/>
            <a:ext cx="5835252" cy="461665"/>
          </a:xfrm>
          <a:prstGeom prst="rect">
            <a:avLst/>
          </a:prstGeom>
          <a:noFill/>
        </p:spPr>
        <p:txBody>
          <a:bodyPr wrap="none" rtlCol="0">
            <a:spAutoFit/>
          </a:bodyPr>
          <a:lstStyle/>
          <a:p>
            <a:r>
              <a:rPr kumimoji="1" lang="ja-JP" altLang="en-US" sz="2400" b="1" dirty="0" smtClean="0">
                <a:solidFill>
                  <a:srgbClr val="FF0000"/>
                </a:solidFill>
                <a:latin typeface="ＭＳ Ｐゴシック" panose="020B0600070205080204" pitchFamily="50" charset="-128"/>
                <a:ea typeface="ＭＳ Ｐゴシック" panose="020B0600070205080204" pitchFamily="50" charset="-128"/>
              </a:rPr>
              <a:t>販売力のある書店に本が優先的に卸される</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sp>
        <p:nvSpPr>
          <p:cNvPr id="21" name="下矢印 20"/>
          <p:cNvSpPr/>
          <p:nvPr/>
        </p:nvSpPr>
        <p:spPr>
          <a:xfrm>
            <a:off x="4241453" y="5326374"/>
            <a:ext cx="484632" cy="5762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026" name="Picture 2" descr="http://kids.wanpug.com/illust/illust3793.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2911" y="2898334"/>
            <a:ext cx="1037390" cy="1044230"/>
          </a:xfrm>
          <a:prstGeom prst="rect">
            <a:avLst/>
          </a:prstGeom>
          <a:noFill/>
          <a:extLst>
            <a:ext uri="{909E8E84-426E-40dd-AFC4-6F175D3DCCD1}">
              <a14:hiddenFill xmlns:a14="http://schemas.microsoft.com/office/drawing/2010/main">
                <a:solidFill>
                  <a:srgbClr val="FFFFFF"/>
                </a:solidFill>
              </a14:hiddenFill>
            </a:ext>
          </a:extLst>
        </p:spPr>
      </p:pic>
      <p:sp>
        <p:nvSpPr>
          <p:cNvPr id="28" name="タイトル 1"/>
          <p:cNvSpPr>
            <a:spLocks noGrp="1"/>
          </p:cNvSpPr>
          <p:nvPr>
            <p:ph type="title"/>
          </p:nvPr>
        </p:nvSpPr>
        <p:spPr>
          <a:xfrm>
            <a:off x="1" y="-10109"/>
            <a:ext cx="4796588" cy="868362"/>
          </a:xfrm>
          <a:solidFill>
            <a:schemeClr val="accent1"/>
          </a:solidFill>
        </p:spPr>
        <p:txBody>
          <a:bodyPr/>
          <a:lstStyle/>
          <a:p>
            <a:r>
              <a:rPr kumimoji="1" lang="ja-JP" altLang="en-US" sz="4000" dirty="0" smtClean="0">
                <a:solidFill>
                  <a:schemeClr val="bg1"/>
                </a:solidFill>
                <a:latin typeface="メイリオ" panose="020B0604030504040204" pitchFamily="50" charset="-128"/>
                <a:ea typeface="メイリオ" panose="020B0604030504040204" pitchFamily="50" charset="-128"/>
              </a:rPr>
              <a:t>委託販売（</a:t>
            </a:r>
            <a:r>
              <a:rPr lang="ja-JP" altLang="en-US" sz="4000" dirty="0">
                <a:solidFill>
                  <a:schemeClr val="bg1"/>
                </a:solidFill>
                <a:latin typeface="メイリオ" panose="020B0604030504040204" pitchFamily="50" charset="-128"/>
                <a:ea typeface="メイリオ" panose="020B0604030504040204" pitchFamily="50" charset="-128"/>
              </a:rPr>
              <a:t>現在</a:t>
            </a:r>
            <a:r>
              <a:rPr lang="ja-JP" altLang="en-US" sz="4000" dirty="0" smtClean="0">
                <a:solidFill>
                  <a:schemeClr val="bg1"/>
                </a:solidFill>
                <a:latin typeface="メイリオ" panose="020B0604030504040204" pitchFamily="50" charset="-128"/>
                <a:ea typeface="メイリオ" panose="020B0604030504040204" pitchFamily="50" charset="-128"/>
              </a:rPr>
              <a:t>）</a:t>
            </a:r>
            <a:endParaRPr kumimoji="1"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5699391" y="2780439"/>
            <a:ext cx="803425" cy="461665"/>
          </a:xfrm>
          <a:prstGeom prst="rect">
            <a:avLst/>
          </a:prstGeom>
          <a:noFill/>
        </p:spPr>
        <p:txBody>
          <a:bodyPr wrap="none" rtlCol="0">
            <a:spAutoFit/>
          </a:bodyPr>
          <a:lstStyle/>
          <a:p>
            <a:r>
              <a:rPr kumimoji="1" lang="ja-JP" altLang="en-US" sz="2400" b="1" dirty="0" smtClean="0">
                <a:latin typeface="ＭＳ Ｐゴシック" panose="020B0600070205080204" pitchFamily="50" charset="-128"/>
                <a:ea typeface="ＭＳ Ｐゴシック" panose="020B0600070205080204" pitchFamily="50" charset="-128"/>
              </a:rPr>
              <a:t>出荷</a:t>
            </a:r>
            <a:endParaRPr kumimoji="1" lang="ja-JP" altLang="en-US" sz="24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77744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コンテンツ プレースホルダー 15"/>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3858416" y="2768997"/>
            <a:ext cx="1135041" cy="851281"/>
          </a:xfrm>
        </p:spPr>
      </p:pic>
      <p:sp>
        <p:nvSpPr>
          <p:cNvPr id="2" name="タイトル 1"/>
          <p:cNvSpPr>
            <a:spLocks noGrp="1"/>
          </p:cNvSpPr>
          <p:nvPr>
            <p:ph type="title"/>
          </p:nvPr>
        </p:nvSpPr>
        <p:spPr>
          <a:xfrm>
            <a:off x="2" y="-10341"/>
            <a:ext cx="4796588" cy="868362"/>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流通の問題点</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29" name="正方形/長方形 28"/>
          <p:cNvSpPr/>
          <p:nvPr/>
        </p:nvSpPr>
        <p:spPr>
          <a:xfrm>
            <a:off x="6443202" y="1979586"/>
            <a:ext cx="2486527" cy="29745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grpSp>
        <p:nvGrpSpPr>
          <p:cNvPr id="30" name="グループ化 29"/>
          <p:cNvGrpSpPr/>
          <p:nvPr/>
        </p:nvGrpSpPr>
        <p:grpSpPr>
          <a:xfrm>
            <a:off x="388647" y="1444860"/>
            <a:ext cx="8822402" cy="3509277"/>
            <a:chOff x="388647" y="1444860"/>
            <a:chExt cx="8822402" cy="3509277"/>
          </a:xfrm>
        </p:grpSpPr>
        <p:sp>
          <p:nvSpPr>
            <p:cNvPr id="31" name="1 つの角を切り取った四角形 30"/>
            <p:cNvSpPr/>
            <p:nvPr/>
          </p:nvSpPr>
          <p:spPr>
            <a:xfrm>
              <a:off x="637299" y="1444860"/>
              <a:ext cx="1989221" cy="102400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出版社</a:t>
              </a:r>
              <a:endParaRPr kumimoji="1" lang="en-US" altLang="ja-JP" sz="3200" dirty="0" smtClean="0">
                <a:latin typeface="ＭＳ Ｐゴシック" panose="020B0600070205080204" pitchFamily="50" charset="-128"/>
                <a:ea typeface="ＭＳ Ｐゴシック" panose="020B0600070205080204" pitchFamily="50" charset="-128"/>
              </a:endParaRPr>
            </a:p>
            <a:p>
              <a:pPr algn="ctr"/>
              <a:r>
                <a:rPr kumimoji="1" lang="ja-JP" altLang="en-US" sz="3200" dirty="0" smtClean="0">
                  <a:latin typeface="ＭＳ Ｐゴシック" panose="020B0600070205080204" pitchFamily="50" charset="-128"/>
                  <a:ea typeface="ＭＳ Ｐゴシック" panose="020B0600070205080204" pitchFamily="50" charset="-128"/>
                </a:rPr>
                <a:t>約</a:t>
              </a:r>
              <a:r>
                <a:rPr kumimoji="1" lang="en-US" altLang="ja-JP" sz="3200" dirty="0" smtClean="0">
                  <a:latin typeface="ＭＳ Ｐゴシック" panose="020B0600070205080204" pitchFamily="50" charset="-128"/>
                  <a:ea typeface="ＭＳ Ｐゴシック" panose="020B0600070205080204" pitchFamily="50" charset="-128"/>
                </a:rPr>
                <a:t>3500</a:t>
              </a:r>
              <a:r>
                <a:rPr kumimoji="1" lang="ja-JP" altLang="en-US" sz="3200" dirty="0" smtClean="0">
                  <a:latin typeface="ＭＳ Ｐゴシック" panose="020B0600070205080204" pitchFamily="50" charset="-128"/>
                  <a:ea typeface="ＭＳ Ｐゴシック" panose="020B0600070205080204" pitchFamily="50" charset="-128"/>
                </a:rPr>
                <a:t>社</a:t>
              </a:r>
              <a:endParaRPr kumimoji="1" lang="ja-JP" altLang="en-US" sz="3200" dirty="0">
                <a:latin typeface="ＭＳ Ｐゴシック" panose="020B0600070205080204" pitchFamily="50" charset="-128"/>
                <a:ea typeface="ＭＳ Ｐゴシック" panose="020B0600070205080204" pitchFamily="50" charset="-128"/>
              </a:endParaRPr>
            </a:p>
          </p:txBody>
        </p:sp>
        <p:grpSp>
          <p:nvGrpSpPr>
            <p:cNvPr id="32" name="グループ化 31"/>
            <p:cNvGrpSpPr/>
            <p:nvPr/>
          </p:nvGrpSpPr>
          <p:grpSpPr>
            <a:xfrm>
              <a:off x="388647" y="1444860"/>
              <a:ext cx="8822402" cy="3509277"/>
              <a:chOff x="388647" y="1444860"/>
              <a:chExt cx="8822402" cy="3509277"/>
            </a:xfrm>
          </p:grpSpPr>
          <p:sp>
            <p:nvSpPr>
              <p:cNvPr id="33" name="正方形/長方形 32"/>
              <p:cNvSpPr/>
              <p:nvPr/>
            </p:nvSpPr>
            <p:spPr>
              <a:xfrm>
                <a:off x="388647" y="1979586"/>
                <a:ext cx="2486527" cy="29745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4" name="正方形/長方形 33"/>
              <p:cNvSpPr/>
              <p:nvPr/>
            </p:nvSpPr>
            <p:spPr>
              <a:xfrm>
                <a:off x="3435059" y="1979586"/>
                <a:ext cx="2486527" cy="297455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1 つの角を切り取った四角形 34"/>
              <p:cNvSpPr/>
              <p:nvPr/>
            </p:nvSpPr>
            <p:spPr>
              <a:xfrm>
                <a:off x="3683711" y="1444860"/>
                <a:ext cx="1989221" cy="102400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取次業者</a:t>
                </a:r>
                <a:endParaRPr kumimoji="1" lang="en-US" altLang="ja-JP" sz="3200" dirty="0" smtClean="0">
                  <a:latin typeface="ＭＳ Ｐゴシック" panose="020B0600070205080204" pitchFamily="50" charset="-128"/>
                  <a:ea typeface="ＭＳ Ｐゴシック" panose="020B0600070205080204" pitchFamily="50" charset="-128"/>
                </a:endParaRPr>
              </a:p>
              <a:p>
                <a:pPr algn="ctr"/>
                <a:r>
                  <a:rPr kumimoji="1" lang="ja-JP" altLang="en-US" sz="3200" dirty="0">
                    <a:latin typeface="ＭＳ Ｐゴシック" panose="020B0600070205080204" pitchFamily="50" charset="-128"/>
                    <a:ea typeface="ＭＳ Ｐゴシック" panose="020B0600070205080204" pitchFamily="50" charset="-128"/>
                  </a:rPr>
                  <a:t>約</a:t>
                </a:r>
                <a:r>
                  <a:rPr kumimoji="1" lang="en-US" altLang="ja-JP" sz="3200" dirty="0" smtClean="0">
                    <a:latin typeface="ＭＳ Ｐゴシック" panose="020B0600070205080204" pitchFamily="50" charset="-128"/>
                    <a:ea typeface="ＭＳ Ｐゴシック" panose="020B0600070205080204" pitchFamily="50" charset="-128"/>
                  </a:rPr>
                  <a:t>23</a:t>
                </a:r>
                <a:r>
                  <a:rPr kumimoji="1" lang="ja-JP" altLang="en-US" sz="3200" dirty="0" smtClean="0">
                    <a:latin typeface="ＭＳ Ｐゴシック" panose="020B0600070205080204" pitchFamily="50" charset="-128"/>
                    <a:ea typeface="ＭＳ Ｐゴシック" panose="020B0600070205080204" pitchFamily="50" charset="-128"/>
                  </a:rPr>
                  <a:t>社</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36" name="1 つの角を切り取った四角形 35"/>
              <p:cNvSpPr/>
              <p:nvPr/>
            </p:nvSpPr>
            <p:spPr>
              <a:xfrm>
                <a:off x="6548605" y="1444860"/>
                <a:ext cx="2310564" cy="102400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書店</a:t>
                </a:r>
                <a:endParaRPr kumimoji="1" lang="en-US" altLang="ja-JP" sz="3200" dirty="0" smtClean="0">
                  <a:latin typeface="ＭＳ Ｐゴシック" panose="020B0600070205080204" pitchFamily="50" charset="-128"/>
                  <a:ea typeface="ＭＳ Ｐゴシック" panose="020B0600070205080204" pitchFamily="50" charset="-128"/>
                </a:endParaRPr>
              </a:p>
              <a:p>
                <a:pPr algn="ctr"/>
                <a:r>
                  <a:rPr kumimoji="1" lang="ja-JP" altLang="en-US" sz="3200" dirty="0" smtClean="0">
                    <a:latin typeface="ＭＳ Ｐゴシック" panose="020B0600070205080204" pitchFamily="50" charset="-128"/>
                    <a:ea typeface="ＭＳ Ｐゴシック" panose="020B0600070205080204" pitchFamily="50" charset="-128"/>
                  </a:rPr>
                  <a:t>約</a:t>
                </a:r>
                <a:r>
                  <a:rPr kumimoji="1" lang="en-US" altLang="ja-JP" sz="3200" dirty="0" smtClean="0">
                    <a:latin typeface="ＭＳ Ｐゴシック" panose="020B0600070205080204" pitchFamily="50" charset="-128"/>
                    <a:ea typeface="ＭＳ Ｐゴシック" panose="020B0600070205080204" pitchFamily="50" charset="-128"/>
                  </a:rPr>
                  <a:t>13000</a:t>
                </a:r>
                <a:r>
                  <a:rPr kumimoji="1" lang="ja-JP" altLang="en-US" sz="3200" dirty="0" smtClean="0">
                    <a:latin typeface="ＭＳ Ｐゴシック" panose="020B0600070205080204" pitchFamily="50" charset="-128"/>
                    <a:ea typeface="ＭＳ Ｐゴシック" panose="020B0600070205080204" pitchFamily="50" charset="-128"/>
                  </a:rPr>
                  <a:t>軒</a:t>
                </a:r>
                <a:endParaRPr kumimoji="1" lang="ja-JP" altLang="en-US" sz="3200" dirty="0">
                  <a:latin typeface="ＭＳ Ｐゴシック" panose="020B0600070205080204" pitchFamily="50" charset="-128"/>
                  <a:ea typeface="ＭＳ Ｐゴシック" panose="020B0600070205080204" pitchFamily="50" charset="-128"/>
                </a:endParaRPr>
              </a:p>
            </p:txBody>
          </p:sp>
          <p:pic>
            <p:nvPicPr>
              <p:cNvPr id="37" name="図 3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3140" y="2854859"/>
                <a:ext cx="858769" cy="644077"/>
              </a:xfrm>
              <a:prstGeom prst="rect">
                <a:avLst/>
              </a:prstGeom>
            </p:spPr>
          </p:pic>
          <p:pic>
            <p:nvPicPr>
              <p:cNvPr id="38" name="図 3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24139" y="3385194"/>
                <a:ext cx="858769" cy="644077"/>
              </a:xfrm>
              <a:prstGeom prst="rect">
                <a:avLst/>
              </a:prstGeom>
            </p:spPr>
          </p:pic>
          <p:pic>
            <p:nvPicPr>
              <p:cNvPr id="39" name="図 3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3139" y="3862452"/>
                <a:ext cx="858769" cy="644077"/>
              </a:xfrm>
              <a:prstGeom prst="rect">
                <a:avLst/>
              </a:prstGeom>
            </p:spPr>
          </p:pic>
          <p:pic>
            <p:nvPicPr>
              <p:cNvPr id="40" name="図 39"/>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983573" y="2703760"/>
                <a:ext cx="642544" cy="623461"/>
              </a:xfrm>
              <a:prstGeom prst="rect">
                <a:avLst/>
              </a:prstGeom>
            </p:spPr>
          </p:pic>
          <p:pic>
            <p:nvPicPr>
              <p:cNvPr id="41" name="図 40"/>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7206573" y="4030596"/>
                <a:ext cx="642544" cy="623461"/>
              </a:xfrm>
              <a:prstGeom prst="rect">
                <a:avLst/>
              </a:prstGeom>
            </p:spPr>
          </p:pic>
          <p:pic>
            <p:nvPicPr>
              <p:cNvPr id="42" name="図 41"/>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7950250" y="2914952"/>
                <a:ext cx="642544" cy="623461"/>
              </a:xfrm>
              <a:prstGeom prst="rect">
                <a:avLst/>
              </a:prstGeom>
            </p:spPr>
          </p:pic>
          <p:pic>
            <p:nvPicPr>
              <p:cNvPr id="43"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74889" y="4031921"/>
                <a:ext cx="1135041" cy="851281"/>
              </a:xfrm>
              <a:prstGeom prst="rect">
                <a:avLst/>
              </a:prstGeom>
            </p:spPr>
          </p:pic>
          <p:cxnSp>
            <p:nvCxnSpPr>
              <p:cNvPr id="44" name="直線矢印コネクタ 43"/>
              <p:cNvCxnSpPr/>
              <p:nvPr/>
            </p:nvCxnSpPr>
            <p:spPr>
              <a:xfrm>
                <a:off x="2404635" y="3071145"/>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a:off x="5518598" y="3032875"/>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p:nvPr/>
            </p:nvCxnSpPr>
            <p:spPr>
              <a:xfrm flipH="1">
                <a:off x="5547352" y="4615616"/>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p:cNvCxnSpPr/>
              <p:nvPr/>
            </p:nvCxnSpPr>
            <p:spPr>
              <a:xfrm flipH="1">
                <a:off x="2404635" y="4563698"/>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2755373" y="2624026"/>
                <a:ext cx="1566686" cy="461665"/>
              </a:xfrm>
              <a:prstGeom prst="rect">
                <a:avLst/>
              </a:prstGeom>
              <a:noFill/>
            </p:spPr>
            <p:txBody>
              <a:bodyPr wrap="square" rtlCol="0">
                <a:spAutoFit/>
              </a:bodyPr>
              <a:lstStyle/>
              <a:p>
                <a:r>
                  <a:rPr kumimoji="1" lang="ja-JP" altLang="en-US" sz="2400" dirty="0" smtClean="0">
                    <a:latin typeface="ＭＳ Ｐゴシック" panose="020B0600070205080204" pitchFamily="50" charset="-128"/>
                    <a:ea typeface="ＭＳ Ｐゴシック" panose="020B0600070205080204" pitchFamily="50" charset="-128"/>
                  </a:rPr>
                  <a:t>搬入</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49" name="テキスト ボックス 48"/>
              <p:cNvSpPr txBox="1"/>
              <p:nvPr/>
            </p:nvSpPr>
            <p:spPr>
              <a:xfrm>
                <a:off x="5847067" y="2575264"/>
                <a:ext cx="1359506" cy="461665"/>
              </a:xfrm>
              <a:prstGeom prst="rect">
                <a:avLst/>
              </a:prstGeom>
              <a:noFill/>
            </p:spPr>
            <p:txBody>
              <a:bodyPr wrap="square" rtlCol="0">
                <a:spAutoFit/>
              </a:bodyPr>
              <a:lstStyle/>
              <a:p>
                <a:r>
                  <a:rPr kumimoji="1" lang="ja-JP" altLang="en-US" sz="2400" dirty="0" smtClean="0">
                    <a:latin typeface="ＭＳ Ｐゴシック" panose="020B0600070205080204" pitchFamily="50" charset="-128"/>
                    <a:ea typeface="ＭＳ Ｐゴシック" panose="020B0600070205080204" pitchFamily="50" charset="-128"/>
                  </a:rPr>
                  <a:t>送品</a:t>
                </a:r>
                <a:endParaRPr kumimoji="1" lang="ja-JP" altLang="en-US" sz="2400" dirty="0">
                  <a:latin typeface="ＭＳ Ｐゴシック" panose="020B0600070205080204" pitchFamily="50" charset="-128"/>
                  <a:ea typeface="ＭＳ Ｐゴシック" panose="020B0600070205080204" pitchFamily="50" charset="-128"/>
                </a:endParaRPr>
              </a:p>
            </p:txBody>
          </p:sp>
          <p:cxnSp>
            <p:nvCxnSpPr>
              <p:cNvPr id="50" name="直線矢印コネクタ 49"/>
              <p:cNvCxnSpPr/>
              <p:nvPr/>
            </p:nvCxnSpPr>
            <p:spPr>
              <a:xfrm>
                <a:off x="7755740" y="3892747"/>
                <a:ext cx="138826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8037060" y="3446660"/>
                <a:ext cx="1173989" cy="461665"/>
              </a:xfrm>
              <a:prstGeom prst="rect">
                <a:avLst/>
              </a:prstGeom>
              <a:noFill/>
            </p:spPr>
            <p:txBody>
              <a:bodyPr wrap="square" rtlCol="0">
                <a:spAutoFit/>
              </a:bodyPr>
              <a:lstStyle/>
              <a:p>
                <a:r>
                  <a:rPr kumimoji="1" lang="ja-JP" altLang="en-US" sz="2400" dirty="0" smtClean="0">
                    <a:latin typeface="ＭＳ Ｐゴシック" panose="020B0600070205080204" pitchFamily="50" charset="-128"/>
                    <a:ea typeface="ＭＳ Ｐゴシック" panose="020B0600070205080204" pitchFamily="50" charset="-128"/>
                  </a:rPr>
                  <a:t>販売</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52" name="テキスト ボックス 51"/>
              <p:cNvSpPr txBox="1"/>
              <p:nvPr/>
            </p:nvSpPr>
            <p:spPr>
              <a:xfrm>
                <a:off x="5824192" y="4137777"/>
                <a:ext cx="1232432" cy="461665"/>
              </a:xfrm>
              <a:prstGeom prst="rect">
                <a:avLst/>
              </a:prstGeom>
              <a:noFill/>
            </p:spPr>
            <p:txBody>
              <a:bodyPr wrap="square" rtlCol="0">
                <a:spAutoFit/>
              </a:bodyPr>
              <a:lstStyle/>
              <a:p>
                <a:r>
                  <a:rPr kumimoji="1" lang="ja-JP" altLang="en-US" sz="2400" dirty="0" smtClean="0">
                    <a:latin typeface="ＭＳ Ｐゴシック" panose="020B0600070205080204" pitchFamily="50" charset="-128"/>
                    <a:ea typeface="ＭＳ Ｐゴシック" panose="020B0600070205080204" pitchFamily="50" charset="-128"/>
                  </a:rPr>
                  <a:t>返品</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53" name="テキスト ボックス 52"/>
              <p:cNvSpPr txBox="1"/>
              <p:nvPr/>
            </p:nvSpPr>
            <p:spPr>
              <a:xfrm>
                <a:off x="2736478" y="4105721"/>
                <a:ext cx="1465271" cy="461665"/>
              </a:xfrm>
              <a:prstGeom prst="rect">
                <a:avLst/>
              </a:prstGeom>
              <a:noFill/>
            </p:spPr>
            <p:txBody>
              <a:bodyPr wrap="square" rtlCol="0">
                <a:spAutoFit/>
              </a:bodyPr>
              <a:lstStyle/>
              <a:p>
                <a:r>
                  <a:rPr kumimoji="1" lang="ja-JP" altLang="en-US" sz="2400" dirty="0" smtClean="0">
                    <a:latin typeface="ＭＳ Ｐゴシック" panose="020B0600070205080204" pitchFamily="50" charset="-128"/>
                    <a:ea typeface="ＭＳ Ｐゴシック" panose="020B0600070205080204" pitchFamily="50" charset="-128"/>
                  </a:rPr>
                  <a:t>返品</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55" name="コンテンツ プレースホルダー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23729" y="3462370"/>
                <a:ext cx="1135041" cy="851281"/>
              </a:xfrm>
              <a:prstGeom prst="rect">
                <a:avLst/>
              </a:prstGeom>
            </p:spPr>
          </p:pic>
        </p:grpSp>
      </p:grpSp>
      <p:sp>
        <p:nvSpPr>
          <p:cNvPr id="88" name="正方形/長方形 87"/>
          <p:cNvSpPr/>
          <p:nvPr/>
        </p:nvSpPr>
        <p:spPr>
          <a:xfrm>
            <a:off x="3294074" y="1345611"/>
            <a:ext cx="2846652" cy="380981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w="76200">
                <a:solidFill>
                  <a:schemeClr val="tx1"/>
                </a:solidFill>
              </a:ln>
            </a:endParaRPr>
          </a:p>
        </p:txBody>
      </p:sp>
      <p:sp>
        <p:nvSpPr>
          <p:cNvPr id="89" name="線吹き出し 1 (枠付き) 88"/>
          <p:cNvSpPr/>
          <p:nvPr/>
        </p:nvSpPr>
        <p:spPr>
          <a:xfrm>
            <a:off x="649705" y="5296359"/>
            <a:ext cx="3034006" cy="986074"/>
          </a:xfrm>
          <a:prstGeom prst="borderCallout1">
            <a:avLst>
              <a:gd name="adj1" fmla="val 55716"/>
              <a:gd name="adj2" fmla="val 100054"/>
              <a:gd name="adj3" fmla="val -14095"/>
              <a:gd name="adj4" fmla="val 139112"/>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400" dirty="0" smtClean="0">
                <a:latin typeface="ＭＳ Ｐゴシック" panose="020B0600070205080204" pitchFamily="50" charset="-128"/>
                <a:ea typeface="ＭＳ Ｐゴシック" panose="020B0600070205080204" pitchFamily="50" charset="-128"/>
              </a:rPr>
              <a:t>大手</a:t>
            </a:r>
            <a:r>
              <a:rPr kumimoji="1" lang="en-US" altLang="ja-JP" sz="2400" dirty="0" smtClean="0">
                <a:latin typeface="ＭＳ Ｐゴシック" panose="020B0600070205080204" pitchFamily="50" charset="-128"/>
                <a:ea typeface="ＭＳ Ｐゴシック" panose="020B0600070205080204" pitchFamily="50" charset="-128"/>
              </a:rPr>
              <a:t>2</a:t>
            </a:r>
            <a:r>
              <a:rPr kumimoji="1" lang="ja-JP" altLang="en-US" sz="2400" dirty="0" smtClean="0">
                <a:latin typeface="ＭＳ Ｐゴシック" panose="020B0600070205080204" pitchFamily="50" charset="-128"/>
                <a:ea typeface="ＭＳ Ｐゴシック" panose="020B0600070205080204" pitchFamily="50" charset="-128"/>
              </a:rPr>
              <a:t>社（日販、東販）</a:t>
            </a:r>
            <a:endParaRPr kumimoji="1" lang="en-US" altLang="ja-JP" sz="2400" dirty="0" smtClean="0">
              <a:latin typeface="ＭＳ Ｐゴシック" panose="020B0600070205080204" pitchFamily="50" charset="-128"/>
              <a:ea typeface="ＭＳ Ｐゴシック" panose="020B0600070205080204" pitchFamily="50" charset="-128"/>
            </a:endParaRPr>
          </a:p>
          <a:p>
            <a:pPr algn="ctr"/>
            <a:r>
              <a:rPr kumimoji="1" lang="ja-JP" altLang="en-US" sz="2400" dirty="0" smtClean="0">
                <a:latin typeface="ＭＳ Ｐゴシック" panose="020B0600070205080204" pitchFamily="50" charset="-128"/>
                <a:ea typeface="ＭＳ Ｐゴシック" panose="020B0600070205080204" pitchFamily="50" charset="-128"/>
              </a:rPr>
              <a:t>による寡占状態</a:t>
            </a:r>
            <a:endParaRPr kumimoji="1" lang="ja-JP" altLang="en-US" sz="24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p:cNvSpPr>
            <a:spLocks noGrp="1"/>
          </p:cNvSpPr>
          <p:nvPr>
            <p:ph type="sldNum" sz="quarter" idx="12"/>
          </p:nvPr>
        </p:nvSpPr>
        <p:spPr/>
        <p:txBody>
          <a:bodyPr/>
          <a:lstStyle/>
          <a:p>
            <a:fld id="{B9D2C864-9362-43C7-A136-D9C41D93A96D}" type="slidenum">
              <a:rPr lang="en-US" smtClean="0"/>
              <a:t>53</a:t>
            </a:fld>
            <a:endParaRPr lang="en-US" dirty="0"/>
          </a:p>
        </p:txBody>
      </p:sp>
    </p:spTree>
    <p:extLst>
      <p:ext uri="{BB962C8B-B14F-4D97-AF65-F5344CB8AC3E}">
        <p14:creationId xmlns:p14="http://schemas.microsoft.com/office/powerpoint/2010/main" val="985460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22"/>
            <a:ext cx="4796588" cy="868362"/>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取次と書店</a:t>
            </a:r>
            <a:endParaRPr lang="en-US"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9D2C864-9362-43C7-A136-D9C41D93A96D}" type="slidenum">
              <a:rPr lang="en-US" smtClean="0">
                <a:ea typeface="ＭＳ Ｐゴシック" panose="020B0600070205080204" pitchFamily="50" charset="-128"/>
              </a:rPr>
              <a:t>54</a:t>
            </a:fld>
            <a:endParaRPr lang="en-US" dirty="0">
              <a:ea typeface="ＭＳ Ｐゴシック" panose="020B0600070205080204"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667103112"/>
              </p:ext>
            </p:extLst>
          </p:nvPr>
        </p:nvGraphicFramePr>
        <p:xfrm>
          <a:off x="1318748" y="1860259"/>
          <a:ext cx="6521968" cy="3337616"/>
        </p:xfrm>
        <a:graphic>
          <a:graphicData uri="http://schemas.openxmlformats.org/drawingml/2006/table">
            <a:tbl>
              <a:tblPr/>
              <a:tblGrid>
                <a:gridCol w="1660137"/>
                <a:gridCol w="1643197"/>
                <a:gridCol w="1626257"/>
                <a:gridCol w="1592377"/>
              </a:tblGrid>
              <a:tr h="417202">
                <a:tc>
                  <a:txBody>
                    <a:bodyPr/>
                    <a:lstStyle/>
                    <a:p>
                      <a:pPr algn="ctr"/>
                      <a:r>
                        <a:rPr lang="ja-JP" altLang="en-US" dirty="0"/>
                        <a:t>取次名</a:t>
                      </a:r>
                    </a:p>
                  </a:txBody>
                  <a:tcPr marL="38100" marR="38100" marT="38100" marB="38100" anchor="ctr">
                    <a:lnL>
                      <a:noFill/>
                    </a:lnL>
                    <a:lnR>
                      <a:noFill/>
                    </a:lnR>
                    <a:lnT>
                      <a:noFill/>
                    </a:lnT>
                    <a:lnB>
                      <a:noFill/>
                    </a:lnB>
                    <a:solidFill>
                      <a:srgbClr val="C6C6C6"/>
                    </a:solidFill>
                  </a:tcPr>
                </a:tc>
                <a:tc>
                  <a:txBody>
                    <a:bodyPr/>
                    <a:lstStyle/>
                    <a:p>
                      <a:pPr algn="ctr"/>
                      <a:r>
                        <a:rPr lang="ja-JP" altLang="en-US"/>
                        <a:t>書店数</a:t>
                      </a:r>
                    </a:p>
                  </a:txBody>
                  <a:tcPr marL="38100" marR="38100" marT="38100" marB="38100" anchor="ctr">
                    <a:lnL>
                      <a:noFill/>
                    </a:lnL>
                    <a:lnR>
                      <a:noFill/>
                    </a:lnR>
                    <a:lnT>
                      <a:noFill/>
                    </a:lnT>
                    <a:lnB>
                      <a:noFill/>
                    </a:lnB>
                    <a:solidFill>
                      <a:srgbClr val="C6C6C6"/>
                    </a:solidFill>
                  </a:tcPr>
                </a:tc>
                <a:tc>
                  <a:txBody>
                    <a:bodyPr/>
                    <a:lstStyle/>
                    <a:p>
                      <a:pPr algn="ctr"/>
                      <a:r>
                        <a:rPr lang="ja-JP" altLang="en-US" dirty="0"/>
                        <a:t>前年書店数</a:t>
                      </a:r>
                    </a:p>
                  </a:txBody>
                  <a:tcPr marL="38100" marR="38100" marT="38100" marB="38100" anchor="ctr">
                    <a:lnL>
                      <a:noFill/>
                    </a:lnL>
                    <a:lnR>
                      <a:noFill/>
                    </a:lnR>
                    <a:lnT>
                      <a:noFill/>
                    </a:lnT>
                    <a:lnB>
                      <a:noFill/>
                    </a:lnB>
                    <a:solidFill>
                      <a:srgbClr val="C6C6C6"/>
                    </a:solidFill>
                  </a:tcPr>
                </a:tc>
                <a:tc>
                  <a:txBody>
                    <a:bodyPr/>
                    <a:lstStyle/>
                    <a:p>
                      <a:pPr algn="ctr"/>
                      <a:r>
                        <a:rPr lang="ja-JP" altLang="en-US"/>
                        <a:t>増減</a:t>
                      </a:r>
                    </a:p>
                  </a:txBody>
                  <a:tcPr marL="38100" marR="38100" marT="38100" marB="38100" anchor="ctr">
                    <a:lnL>
                      <a:noFill/>
                    </a:lnL>
                    <a:lnR>
                      <a:noFill/>
                    </a:lnR>
                    <a:lnT>
                      <a:noFill/>
                    </a:lnT>
                    <a:lnB>
                      <a:noFill/>
                    </a:lnB>
                    <a:solidFill>
                      <a:srgbClr val="C6C6C6"/>
                    </a:solidFill>
                  </a:tcPr>
                </a:tc>
              </a:tr>
              <a:tr h="417202">
                <a:tc>
                  <a:txBody>
                    <a:bodyPr/>
                    <a:lstStyle/>
                    <a:p>
                      <a:pPr algn="l"/>
                      <a:r>
                        <a:rPr lang="ja-JP" altLang="en-US" dirty="0"/>
                        <a:t>トーハン</a:t>
                      </a:r>
                    </a:p>
                  </a:txBody>
                  <a:tcPr marL="38100" marR="38100" marT="38100" marB="38100" anchor="ctr">
                    <a:lnL>
                      <a:noFill/>
                    </a:lnL>
                    <a:lnR>
                      <a:noFill/>
                    </a:lnR>
                    <a:lnT>
                      <a:noFill/>
                    </a:lnT>
                    <a:lnB>
                      <a:noFill/>
                    </a:lnB>
                    <a:solidFill>
                      <a:srgbClr val="EEEEEE"/>
                    </a:solidFill>
                  </a:tcPr>
                </a:tc>
                <a:tc>
                  <a:txBody>
                    <a:bodyPr/>
                    <a:lstStyle/>
                    <a:p>
                      <a:pPr algn="r"/>
                      <a:r>
                        <a:rPr lang="en-US" altLang="ja-JP" dirty="0"/>
                        <a:t>4,845</a:t>
                      </a:r>
                    </a:p>
                  </a:txBody>
                  <a:tcPr marL="38100" marR="38100" marT="38100" marB="38100" anchor="ctr">
                    <a:lnL>
                      <a:noFill/>
                    </a:lnL>
                    <a:lnR>
                      <a:noFill/>
                    </a:lnR>
                    <a:lnT>
                      <a:noFill/>
                    </a:lnT>
                    <a:lnB>
                      <a:noFill/>
                    </a:lnB>
                    <a:solidFill>
                      <a:srgbClr val="EEEEEE"/>
                    </a:solidFill>
                  </a:tcPr>
                </a:tc>
                <a:tc>
                  <a:txBody>
                    <a:bodyPr/>
                    <a:lstStyle/>
                    <a:p>
                      <a:pPr algn="r"/>
                      <a:r>
                        <a:rPr lang="en-US" altLang="ja-JP"/>
                        <a:t>4,558</a:t>
                      </a:r>
                    </a:p>
                  </a:txBody>
                  <a:tcPr marL="38100" marR="38100" marT="38100" marB="38100" anchor="ctr">
                    <a:lnL>
                      <a:noFill/>
                    </a:lnL>
                    <a:lnR>
                      <a:noFill/>
                    </a:lnR>
                    <a:lnT>
                      <a:noFill/>
                    </a:lnT>
                    <a:lnB>
                      <a:noFill/>
                    </a:lnB>
                    <a:solidFill>
                      <a:srgbClr val="EEEEEE"/>
                    </a:solidFill>
                  </a:tcPr>
                </a:tc>
                <a:tc>
                  <a:txBody>
                    <a:bodyPr/>
                    <a:lstStyle/>
                    <a:p>
                      <a:pPr algn="r"/>
                      <a:r>
                        <a:rPr lang="en-US" altLang="ja-JP"/>
                        <a:t>287</a:t>
                      </a:r>
                    </a:p>
                  </a:txBody>
                  <a:tcPr marL="38100" marR="38100" marT="38100" marB="38100" anchor="ctr">
                    <a:lnL>
                      <a:noFill/>
                    </a:lnL>
                    <a:lnR>
                      <a:noFill/>
                    </a:lnR>
                    <a:lnT>
                      <a:noFill/>
                    </a:lnT>
                    <a:lnB>
                      <a:noFill/>
                    </a:lnB>
                    <a:solidFill>
                      <a:srgbClr val="EEEEEE"/>
                    </a:solidFill>
                  </a:tcPr>
                </a:tc>
              </a:tr>
              <a:tr h="417202">
                <a:tc>
                  <a:txBody>
                    <a:bodyPr/>
                    <a:lstStyle/>
                    <a:p>
                      <a:pPr algn="l"/>
                      <a:r>
                        <a:rPr lang="ja-JP" altLang="en-US"/>
                        <a:t>日本出版</a:t>
                      </a:r>
                    </a:p>
                  </a:txBody>
                  <a:tcPr marL="38100" marR="38100" marT="38100" marB="38100" anchor="ctr">
                    <a:lnL>
                      <a:noFill/>
                    </a:lnL>
                    <a:lnR>
                      <a:noFill/>
                    </a:lnR>
                    <a:lnT>
                      <a:noFill/>
                    </a:lnT>
                    <a:lnB>
                      <a:noFill/>
                    </a:lnB>
                    <a:solidFill>
                      <a:srgbClr val="EEEEEE"/>
                    </a:solidFill>
                  </a:tcPr>
                </a:tc>
                <a:tc>
                  <a:txBody>
                    <a:bodyPr/>
                    <a:lstStyle/>
                    <a:p>
                      <a:pPr algn="r"/>
                      <a:r>
                        <a:rPr lang="en-US" altLang="ja-JP"/>
                        <a:t>4,315</a:t>
                      </a:r>
                    </a:p>
                  </a:txBody>
                  <a:tcPr marL="38100" marR="38100" marT="38100" marB="38100" anchor="ctr">
                    <a:lnL>
                      <a:noFill/>
                    </a:lnL>
                    <a:lnR>
                      <a:noFill/>
                    </a:lnR>
                    <a:lnT>
                      <a:noFill/>
                    </a:lnT>
                    <a:lnB>
                      <a:noFill/>
                    </a:lnB>
                    <a:solidFill>
                      <a:srgbClr val="EEEEEE"/>
                    </a:solidFill>
                  </a:tcPr>
                </a:tc>
                <a:tc>
                  <a:txBody>
                    <a:bodyPr/>
                    <a:lstStyle/>
                    <a:p>
                      <a:pPr algn="r"/>
                      <a:r>
                        <a:rPr lang="en-US" altLang="ja-JP"/>
                        <a:t>4,430</a:t>
                      </a:r>
                    </a:p>
                  </a:txBody>
                  <a:tcPr marL="38100" marR="38100" marT="38100" marB="38100" anchor="ctr">
                    <a:lnL>
                      <a:noFill/>
                    </a:lnL>
                    <a:lnR>
                      <a:noFill/>
                    </a:lnR>
                    <a:lnT>
                      <a:noFill/>
                    </a:lnT>
                    <a:lnB>
                      <a:noFill/>
                    </a:lnB>
                    <a:solidFill>
                      <a:srgbClr val="EEEEEE"/>
                    </a:solidFill>
                  </a:tcPr>
                </a:tc>
                <a:tc>
                  <a:txBody>
                    <a:bodyPr/>
                    <a:lstStyle/>
                    <a:p>
                      <a:pPr algn="r"/>
                      <a:r>
                        <a:rPr lang="ja-JP" altLang="en-US"/>
                        <a:t>▲</a:t>
                      </a:r>
                      <a:r>
                        <a:rPr lang="en-US" altLang="ja-JP"/>
                        <a:t>115</a:t>
                      </a:r>
                    </a:p>
                  </a:txBody>
                  <a:tcPr marL="38100" marR="38100" marT="38100" marB="38100" anchor="ctr">
                    <a:lnL>
                      <a:noFill/>
                    </a:lnL>
                    <a:lnR>
                      <a:noFill/>
                    </a:lnR>
                    <a:lnT>
                      <a:noFill/>
                    </a:lnT>
                    <a:lnB>
                      <a:noFill/>
                    </a:lnB>
                    <a:solidFill>
                      <a:srgbClr val="EEEEEE"/>
                    </a:solidFill>
                  </a:tcPr>
                </a:tc>
              </a:tr>
              <a:tr h="417202">
                <a:tc>
                  <a:txBody>
                    <a:bodyPr/>
                    <a:lstStyle/>
                    <a:p>
                      <a:pPr algn="l"/>
                      <a:r>
                        <a:rPr lang="ja-JP" altLang="en-US"/>
                        <a:t>大阪屋</a:t>
                      </a:r>
                    </a:p>
                  </a:txBody>
                  <a:tcPr marL="38100" marR="38100" marT="38100" marB="38100" anchor="ctr">
                    <a:lnL>
                      <a:noFill/>
                    </a:lnL>
                    <a:lnR>
                      <a:noFill/>
                    </a:lnR>
                    <a:lnT>
                      <a:noFill/>
                    </a:lnT>
                    <a:lnB>
                      <a:noFill/>
                    </a:lnB>
                    <a:solidFill>
                      <a:srgbClr val="EEEEEE"/>
                    </a:solidFill>
                  </a:tcPr>
                </a:tc>
                <a:tc>
                  <a:txBody>
                    <a:bodyPr/>
                    <a:lstStyle/>
                    <a:p>
                      <a:pPr algn="r"/>
                      <a:r>
                        <a:rPr lang="en-US" altLang="ja-JP"/>
                        <a:t>698</a:t>
                      </a:r>
                    </a:p>
                  </a:txBody>
                  <a:tcPr marL="38100" marR="38100" marT="38100" marB="38100" anchor="ctr">
                    <a:lnL>
                      <a:noFill/>
                    </a:lnL>
                    <a:lnR>
                      <a:noFill/>
                    </a:lnR>
                    <a:lnT>
                      <a:noFill/>
                    </a:lnT>
                    <a:lnB>
                      <a:noFill/>
                    </a:lnB>
                    <a:solidFill>
                      <a:srgbClr val="EEEEEE"/>
                    </a:solidFill>
                  </a:tcPr>
                </a:tc>
                <a:tc>
                  <a:txBody>
                    <a:bodyPr/>
                    <a:lstStyle/>
                    <a:p>
                      <a:pPr algn="r"/>
                      <a:r>
                        <a:rPr lang="en-US" altLang="ja-JP"/>
                        <a:t>1,110</a:t>
                      </a:r>
                    </a:p>
                  </a:txBody>
                  <a:tcPr marL="38100" marR="38100" marT="38100" marB="38100" anchor="ctr">
                    <a:lnL>
                      <a:noFill/>
                    </a:lnL>
                    <a:lnR>
                      <a:noFill/>
                    </a:lnR>
                    <a:lnT>
                      <a:noFill/>
                    </a:lnT>
                    <a:lnB>
                      <a:noFill/>
                    </a:lnB>
                    <a:solidFill>
                      <a:srgbClr val="EEEEEE"/>
                    </a:solidFill>
                  </a:tcPr>
                </a:tc>
                <a:tc>
                  <a:txBody>
                    <a:bodyPr/>
                    <a:lstStyle/>
                    <a:p>
                      <a:pPr algn="r"/>
                      <a:r>
                        <a:rPr lang="ja-JP" altLang="en-US"/>
                        <a:t>▲</a:t>
                      </a:r>
                      <a:r>
                        <a:rPr lang="en-US" altLang="ja-JP"/>
                        <a:t>412</a:t>
                      </a:r>
                    </a:p>
                  </a:txBody>
                  <a:tcPr marL="38100" marR="38100" marT="38100" marB="38100" anchor="ctr">
                    <a:lnL>
                      <a:noFill/>
                    </a:lnL>
                    <a:lnR>
                      <a:noFill/>
                    </a:lnR>
                    <a:lnT>
                      <a:noFill/>
                    </a:lnT>
                    <a:lnB>
                      <a:noFill/>
                    </a:lnB>
                    <a:solidFill>
                      <a:srgbClr val="EEEEEE"/>
                    </a:solidFill>
                  </a:tcPr>
                </a:tc>
              </a:tr>
              <a:tr h="417202">
                <a:tc>
                  <a:txBody>
                    <a:bodyPr/>
                    <a:lstStyle/>
                    <a:p>
                      <a:pPr algn="l"/>
                      <a:r>
                        <a:rPr lang="ja-JP" altLang="en-US"/>
                        <a:t>栗田出版</a:t>
                      </a:r>
                    </a:p>
                  </a:txBody>
                  <a:tcPr marL="38100" marR="38100" marT="38100" marB="38100" anchor="ctr">
                    <a:lnL>
                      <a:noFill/>
                    </a:lnL>
                    <a:lnR>
                      <a:noFill/>
                    </a:lnR>
                    <a:lnT>
                      <a:noFill/>
                    </a:lnT>
                    <a:lnB>
                      <a:noFill/>
                    </a:lnB>
                    <a:solidFill>
                      <a:srgbClr val="EEEEEE"/>
                    </a:solidFill>
                  </a:tcPr>
                </a:tc>
                <a:tc>
                  <a:txBody>
                    <a:bodyPr/>
                    <a:lstStyle/>
                    <a:p>
                      <a:pPr algn="r"/>
                      <a:r>
                        <a:rPr lang="en-US" altLang="ja-JP" dirty="0"/>
                        <a:t>638</a:t>
                      </a:r>
                    </a:p>
                  </a:txBody>
                  <a:tcPr marL="38100" marR="38100" marT="38100" marB="38100" anchor="ctr">
                    <a:lnL>
                      <a:noFill/>
                    </a:lnL>
                    <a:lnR>
                      <a:noFill/>
                    </a:lnR>
                    <a:lnT>
                      <a:noFill/>
                    </a:lnT>
                    <a:lnB>
                      <a:noFill/>
                    </a:lnB>
                    <a:solidFill>
                      <a:srgbClr val="EEEEEE"/>
                    </a:solidFill>
                  </a:tcPr>
                </a:tc>
                <a:tc>
                  <a:txBody>
                    <a:bodyPr/>
                    <a:lstStyle/>
                    <a:p>
                      <a:pPr algn="r"/>
                      <a:r>
                        <a:rPr lang="en-US" altLang="ja-JP"/>
                        <a:t>666</a:t>
                      </a:r>
                    </a:p>
                  </a:txBody>
                  <a:tcPr marL="38100" marR="38100" marT="38100" marB="38100" anchor="ctr">
                    <a:lnL>
                      <a:noFill/>
                    </a:lnL>
                    <a:lnR>
                      <a:noFill/>
                    </a:lnR>
                    <a:lnT>
                      <a:noFill/>
                    </a:lnT>
                    <a:lnB>
                      <a:noFill/>
                    </a:lnB>
                    <a:solidFill>
                      <a:srgbClr val="EEEEEE"/>
                    </a:solidFill>
                  </a:tcPr>
                </a:tc>
                <a:tc>
                  <a:txBody>
                    <a:bodyPr/>
                    <a:lstStyle/>
                    <a:p>
                      <a:pPr algn="r"/>
                      <a:r>
                        <a:rPr lang="ja-JP" altLang="en-US"/>
                        <a:t>▲</a:t>
                      </a:r>
                      <a:r>
                        <a:rPr lang="en-US" altLang="ja-JP"/>
                        <a:t>28</a:t>
                      </a:r>
                    </a:p>
                  </a:txBody>
                  <a:tcPr marL="38100" marR="38100" marT="38100" marB="38100" anchor="ctr">
                    <a:lnL>
                      <a:noFill/>
                    </a:lnL>
                    <a:lnR>
                      <a:noFill/>
                    </a:lnR>
                    <a:lnT>
                      <a:noFill/>
                    </a:lnT>
                    <a:lnB>
                      <a:noFill/>
                    </a:lnB>
                    <a:solidFill>
                      <a:srgbClr val="EEEEEE"/>
                    </a:solidFill>
                  </a:tcPr>
                </a:tc>
              </a:tr>
              <a:tr h="417202">
                <a:tc>
                  <a:txBody>
                    <a:bodyPr/>
                    <a:lstStyle/>
                    <a:p>
                      <a:pPr algn="l"/>
                      <a:r>
                        <a:rPr lang="ja-JP" altLang="en-US"/>
                        <a:t>中央社</a:t>
                      </a:r>
                    </a:p>
                  </a:txBody>
                  <a:tcPr marL="38100" marR="38100" marT="38100" marB="38100" anchor="ctr">
                    <a:lnL>
                      <a:noFill/>
                    </a:lnL>
                    <a:lnR>
                      <a:noFill/>
                    </a:lnR>
                    <a:lnT>
                      <a:noFill/>
                    </a:lnT>
                    <a:lnB>
                      <a:noFill/>
                    </a:lnB>
                    <a:solidFill>
                      <a:srgbClr val="EEEEEE"/>
                    </a:solidFill>
                  </a:tcPr>
                </a:tc>
                <a:tc>
                  <a:txBody>
                    <a:bodyPr/>
                    <a:lstStyle/>
                    <a:p>
                      <a:pPr algn="r"/>
                      <a:r>
                        <a:rPr lang="en-US" altLang="ja-JP"/>
                        <a:t>405</a:t>
                      </a:r>
                    </a:p>
                  </a:txBody>
                  <a:tcPr marL="38100" marR="38100" marT="38100" marB="38100" anchor="ctr">
                    <a:lnL>
                      <a:noFill/>
                    </a:lnL>
                    <a:lnR>
                      <a:noFill/>
                    </a:lnR>
                    <a:lnT>
                      <a:noFill/>
                    </a:lnT>
                    <a:lnB>
                      <a:noFill/>
                    </a:lnB>
                    <a:solidFill>
                      <a:srgbClr val="EEEEEE"/>
                    </a:solidFill>
                  </a:tcPr>
                </a:tc>
                <a:tc>
                  <a:txBody>
                    <a:bodyPr/>
                    <a:lstStyle/>
                    <a:p>
                      <a:pPr algn="r"/>
                      <a:r>
                        <a:rPr lang="en-US" altLang="ja-JP"/>
                        <a:t>415</a:t>
                      </a:r>
                    </a:p>
                  </a:txBody>
                  <a:tcPr marL="38100" marR="38100" marT="38100" marB="38100" anchor="ctr">
                    <a:lnL>
                      <a:noFill/>
                    </a:lnL>
                    <a:lnR>
                      <a:noFill/>
                    </a:lnR>
                    <a:lnT>
                      <a:noFill/>
                    </a:lnT>
                    <a:lnB>
                      <a:noFill/>
                    </a:lnB>
                    <a:solidFill>
                      <a:srgbClr val="EEEEEE"/>
                    </a:solidFill>
                  </a:tcPr>
                </a:tc>
                <a:tc>
                  <a:txBody>
                    <a:bodyPr/>
                    <a:lstStyle/>
                    <a:p>
                      <a:pPr algn="r"/>
                      <a:r>
                        <a:rPr lang="ja-JP" altLang="en-US"/>
                        <a:t>▲</a:t>
                      </a:r>
                      <a:r>
                        <a:rPr lang="en-US" altLang="ja-JP"/>
                        <a:t>10</a:t>
                      </a:r>
                    </a:p>
                  </a:txBody>
                  <a:tcPr marL="38100" marR="38100" marT="38100" marB="38100" anchor="ctr">
                    <a:lnL>
                      <a:noFill/>
                    </a:lnL>
                    <a:lnR>
                      <a:noFill/>
                    </a:lnR>
                    <a:lnT>
                      <a:noFill/>
                    </a:lnT>
                    <a:lnB>
                      <a:noFill/>
                    </a:lnB>
                    <a:solidFill>
                      <a:srgbClr val="EEEEEE"/>
                    </a:solidFill>
                  </a:tcPr>
                </a:tc>
              </a:tr>
              <a:tr h="417202">
                <a:tc>
                  <a:txBody>
                    <a:bodyPr/>
                    <a:lstStyle/>
                    <a:p>
                      <a:pPr algn="l"/>
                      <a:r>
                        <a:rPr lang="ja-JP" altLang="en-US"/>
                        <a:t>太洋社</a:t>
                      </a:r>
                    </a:p>
                  </a:txBody>
                  <a:tcPr marL="38100" marR="38100" marT="38100" marB="38100" anchor="ctr">
                    <a:lnL>
                      <a:noFill/>
                    </a:lnL>
                    <a:lnR>
                      <a:noFill/>
                    </a:lnR>
                    <a:lnT>
                      <a:noFill/>
                    </a:lnT>
                    <a:lnB>
                      <a:noFill/>
                    </a:lnB>
                    <a:solidFill>
                      <a:srgbClr val="EEEEEE"/>
                    </a:solidFill>
                  </a:tcPr>
                </a:tc>
                <a:tc>
                  <a:txBody>
                    <a:bodyPr/>
                    <a:lstStyle/>
                    <a:p>
                      <a:pPr algn="r"/>
                      <a:r>
                        <a:rPr lang="en-US" altLang="ja-JP"/>
                        <a:t>382</a:t>
                      </a:r>
                    </a:p>
                  </a:txBody>
                  <a:tcPr marL="38100" marR="38100" marT="38100" marB="38100" anchor="ctr">
                    <a:lnL>
                      <a:noFill/>
                    </a:lnL>
                    <a:lnR>
                      <a:noFill/>
                    </a:lnR>
                    <a:lnT>
                      <a:noFill/>
                    </a:lnT>
                    <a:lnB>
                      <a:noFill/>
                    </a:lnB>
                    <a:solidFill>
                      <a:srgbClr val="EEEEEE"/>
                    </a:solidFill>
                  </a:tcPr>
                </a:tc>
                <a:tc>
                  <a:txBody>
                    <a:bodyPr/>
                    <a:lstStyle/>
                    <a:p>
                      <a:pPr algn="r"/>
                      <a:r>
                        <a:rPr lang="en-US" altLang="ja-JP"/>
                        <a:t>451</a:t>
                      </a:r>
                    </a:p>
                  </a:txBody>
                  <a:tcPr marL="38100" marR="38100" marT="38100" marB="38100" anchor="ctr">
                    <a:lnL>
                      <a:noFill/>
                    </a:lnL>
                    <a:lnR>
                      <a:noFill/>
                    </a:lnR>
                    <a:lnT>
                      <a:noFill/>
                    </a:lnT>
                    <a:lnB>
                      <a:noFill/>
                    </a:lnB>
                    <a:solidFill>
                      <a:srgbClr val="EEEEEE"/>
                    </a:solidFill>
                  </a:tcPr>
                </a:tc>
                <a:tc>
                  <a:txBody>
                    <a:bodyPr/>
                    <a:lstStyle/>
                    <a:p>
                      <a:pPr algn="r"/>
                      <a:r>
                        <a:rPr lang="ja-JP" altLang="en-US"/>
                        <a:t>▲</a:t>
                      </a:r>
                      <a:r>
                        <a:rPr lang="en-US" altLang="ja-JP"/>
                        <a:t>69</a:t>
                      </a:r>
                    </a:p>
                  </a:txBody>
                  <a:tcPr marL="38100" marR="38100" marT="38100" marB="38100" anchor="ctr">
                    <a:lnL>
                      <a:noFill/>
                    </a:lnL>
                    <a:lnR>
                      <a:noFill/>
                    </a:lnR>
                    <a:lnT>
                      <a:noFill/>
                    </a:lnT>
                    <a:lnB>
                      <a:noFill/>
                    </a:lnB>
                    <a:solidFill>
                      <a:srgbClr val="EEEEEE"/>
                    </a:solidFill>
                  </a:tcPr>
                </a:tc>
              </a:tr>
              <a:tr h="417202">
                <a:tc>
                  <a:txBody>
                    <a:bodyPr/>
                    <a:lstStyle/>
                    <a:p>
                      <a:pPr algn="r"/>
                      <a:r>
                        <a:rPr lang="ja-JP" altLang="en-US"/>
                        <a:t>合計</a:t>
                      </a:r>
                    </a:p>
                  </a:txBody>
                  <a:tcPr marL="38100" marR="38100" marT="38100" marB="38100" anchor="ctr">
                    <a:lnL>
                      <a:noFill/>
                    </a:lnL>
                    <a:lnR>
                      <a:noFill/>
                    </a:lnR>
                    <a:lnT>
                      <a:noFill/>
                    </a:lnT>
                    <a:lnB>
                      <a:noFill/>
                    </a:lnB>
                    <a:solidFill>
                      <a:srgbClr val="EEEEEE"/>
                    </a:solidFill>
                  </a:tcPr>
                </a:tc>
                <a:tc>
                  <a:txBody>
                    <a:bodyPr/>
                    <a:lstStyle/>
                    <a:p>
                      <a:pPr algn="r"/>
                      <a:r>
                        <a:rPr lang="en-US" altLang="ja-JP"/>
                        <a:t>11,283</a:t>
                      </a:r>
                    </a:p>
                  </a:txBody>
                  <a:tcPr marL="38100" marR="38100" marT="38100" marB="38100" anchor="ctr">
                    <a:lnL>
                      <a:noFill/>
                    </a:lnL>
                    <a:lnR>
                      <a:noFill/>
                    </a:lnR>
                    <a:lnT>
                      <a:noFill/>
                    </a:lnT>
                    <a:lnB>
                      <a:noFill/>
                    </a:lnB>
                    <a:solidFill>
                      <a:srgbClr val="EEEEEE"/>
                    </a:solidFill>
                  </a:tcPr>
                </a:tc>
                <a:tc>
                  <a:txBody>
                    <a:bodyPr/>
                    <a:lstStyle/>
                    <a:p>
                      <a:pPr algn="r"/>
                      <a:r>
                        <a:rPr lang="en-US" altLang="ja-JP"/>
                        <a:t>11,630</a:t>
                      </a:r>
                    </a:p>
                  </a:txBody>
                  <a:tcPr marL="38100" marR="38100" marT="38100" marB="38100" anchor="ctr">
                    <a:lnL>
                      <a:noFill/>
                    </a:lnL>
                    <a:lnR>
                      <a:noFill/>
                    </a:lnR>
                    <a:lnT>
                      <a:noFill/>
                    </a:lnT>
                    <a:lnB>
                      <a:noFill/>
                    </a:lnB>
                    <a:solidFill>
                      <a:srgbClr val="EEEEEE"/>
                    </a:solidFill>
                  </a:tcPr>
                </a:tc>
                <a:tc>
                  <a:txBody>
                    <a:bodyPr/>
                    <a:lstStyle/>
                    <a:p>
                      <a:pPr algn="r"/>
                      <a:r>
                        <a:rPr lang="ja-JP" altLang="en-US" dirty="0"/>
                        <a:t>▲</a:t>
                      </a:r>
                      <a:r>
                        <a:rPr lang="en-US" altLang="ja-JP" dirty="0"/>
                        <a:t>347</a:t>
                      </a:r>
                    </a:p>
                  </a:txBody>
                  <a:tcPr marL="38100" marR="38100" marT="38100" marB="38100" anchor="ctr">
                    <a:lnL>
                      <a:noFill/>
                    </a:lnL>
                    <a:lnR>
                      <a:noFill/>
                    </a:lnR>
                    <a:lnT>
                      <a:noFill/>
                    </a:lnT>
                    <a:lnB>
                      <a:noFill/>
                    </a:lnB>
                    <a:solidFill>
                      <a:srgbClr val="EEEEEE"/>
                    </a:solidFill>
                  </a:tcPr>
                </a:tc>
              </a:tr>
            </a:tbl>
          </a:graphicData>
        </a:graphic>
      </p:graphicFrame>
      <p:sp>
        <p:nvSpPr>
          <p:cNvPr id="5" name="テキスト ボックス 4"/>
          <p:cNvSpPr txBox="1"/>
          <p:nvPr/>
        </p:nvSpPr>
        <p:spPr>
          <a:xfrm>
            <a:off x="378372" y="1155817"/>
            <a:ext cx="5519460" cy="584775"/>
          </a:xfrm>
          <a:prstGeom prst="rect">
            <a:avLst/>
          </a:prstGeom>
          <a:noFill/>
        </p:spPr>
        <p:txBody>
          <a:bodyPr wrap="none" rtlCol="0">
            <a:spAutoFit/>
          </a:bodyPr>
          <a:lstStyle/>
          <a:p>
            <a:r>
              <a:rPr kumimoji="1" lang="ja-JP" altLang="en-US" sz="3200" dirty="0" smtClean="0"/>
              <a:t>取次別　書店数（２０１５）</a:t>
            </a:r>
            <a:endParaRPr kumimoji="1" lang="ja-JP" altLang="en-US" sz="3200" dirty="0"/>
          </a:p>
        </p:txBody>
      </p:sp>
      <p:sp>
        <p:nvSpPr>
          <p:cNvPr id="10" name="テキスト ボックス 9"/>
          <p:cNvSpPr txBox="1"/>
          <p:nvPr/>
        </p:nvSpPr>
        <p:spPr>
          <a:xfrm>
            <a:off x="490960" y="5806231"/>
            <a:ext cx="3654270" cy="369332"/>
          </a:xfrm>
          <a:prstGeom prst="rect">
            <a:avLst/>
          </a:prstGeom>
          <a:noFill/>
        </p:spPr>
        <p:txBody>
          <a:bodyPr wrap="none" rtlCol="0">
            <a:spAutoFit/>
          </a:bodyPr>
          <a:lstStyle/>
          <a:p>
            <a:r>
              <a:rPr kumimoji="1" lang="en-US" altLang="ja-JP" dirty="0" smtClean="0">
                <a:hlinkClick r:id="rId2"/>
              </a:rPr>
              <a:t>http</a:t>
            </a:r>
            <a:r>
              <a:rPr kumimoji="1" lang="en-US" altLang="ja-JP" dirty="0">
                <a:hlinkClick r:id="rId2"/>
              </a:rPr>
              <a:t>://</a:t>
            </a:r>
            <a:r>
              <a:rPr kumimoji="1" lang="en-US" altLang="ja-JP" dirty="0" smtClean="0">
                <a:hlinkClick r:id="rId2"/>
              </a:rPr>
              <a:t>www.1book.co.jp/005537.html</a:t>
            </a:r>
            <a:endParaRPr kumimoji="1" lang="en-US" altLang="ja-JP" dirty="0" smtClean="0"/>
          </a:p>
        </p:txBody>
      </p:sp>
      <p:sp>
        <p:nvSpPr>
          <p:cNvPr id="11" name="テキスト ボックス 10"/>
          <p:cNvSpPr txBox="1"/>
          <p:nvPr/>
        </p:nvSpPr>
        <p:spPr>
          <a:xfrm>
            <a:off x="474508" y="5529232"/>
            <a:ext cx="2492990" cy="923330"/>
          </a:xfrm>
          <a:prstGeom prst="rect">
            <a:avLst/>
          </a:prstGeom>
          <a:noFill/>
        </p:spPr>
        <p:txBody>
          <a:bodyPr wrap="none" rtlCol="0">
            <a:spAutoFit/>
          </a:bodyPr>
          <a:lstStyle/>
          <a:p>
            <a:r>
              <a:rPr kumimoji="1" lang="ja-JP" altLang="en-US" dirty="0" smtClean="0"/>
              <a:t>日本著者販促センター</a:t>
            </a:r>
            <a:endParaRPr kumimoji="1" lang="en-US" altLang="ja-JP" dirty="0" smtClean="0"/>
          </a:p>
          <a:p>
            <a:endParaRPr kumimoji="1" lang="en-US" altLang="ja-JP" dirty="0"/>
          </a:p>
          <a:p>
            <a:endParaRPr kumimoji="1" lang="ja-JP" altLang="en-US" dirty="0"/>
          </a:p>
        </p:txBody>
      </p:sp>
      <p:sp>
        <p:nvSpPr>
          <p:cNvPr id="17" name="正方形/長方形 16"/>
          <p:cNvSpPr/>
          <p:nvPr/>
        </p:nvSpPr>
        <p:spPr>
          <a:xfrm>
            <a:off x="474508" y="6127164"/>
            <a:ext cx="4322081" cy="369332"/>
          </a:xfrm>
          <a:prstGeom prst="rect">
            <a:avLst/>
          </a:prstGeom>
        </p:spPr>
        <p:txBody>
          <a:bodyPr wrap="none">
            <a:spAutoFit/>
          </a:bodyPr>
          <a:lstStyle/>
          <a:p>
            <a:r>
              <a:rPr lang="en-US" altLang="ja-JP" dirty="0"/>
              <a:t>※2015</a:t>
            </a:r>
            <a:r>
              <a:rPr lang="ja-JP" altLang="en-US" dirty="0"/>
              <a:t>年</a:t>
            </a:r>
            <a:r>
              <a:rPr lang="en-US" altLang="ja-JP" dirty="0"/>
              <a:t>5</a:t>
            </a:r>
            <a:r>
              <a:rPr lang="ja-JP" altLang="en-US" dirty="0"/>
              <a:t>月</a:t>
            </a:r>
            <a:r>
              <a:rPr lang="en-US" altLang="ja-JP" dirty="0"/>
              <a:t>1</a:t>
            </a:r>
            <a:r>
              <a:rPr lang="ja-JP" altLang="en-US" dirty="0"/>
              <a:t>日現在　アルメディア調査</a:t>
            </a:r>
          </a:p>
        </p:txBody>
      </p:sp>
    </p:spTree>
    <p:extLst>
      <p:ext uri="{BB962C8B-B14F-4D97-AF65-F5344CB8AC3E}">
        <p14:creationId xmlns:p14="http://schemas.microsoft.com/office/powerpoint/2010/main" val="716172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875911" y="1374986"/>
            <a:ext cx="7140821" cy="4292090"/>
          </a:xfrm>
          <a:prstGeom prst="rect">
            <a:avLst/>
          </a:prstGeom>
        </p:spPr>
      </p:pic>
      <p:sp>
        <p:nvSpPr>
          <p:cNvPr id="2" name="Title 1"/>
          <p:cNvSpPr>
            <a:spLocks noGrp="1"/>
          </p:cNvSpPr>
          <p:nvPr>
            <p:ph type="title"/>
          </p:nvPr>
        </p:nvSpPr>
        <p:spPr>
          <a:xfrm>
            <a:off x="1" y="-5122"/>
            <a:ext cx="4796588" cy="868362"/>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取次と書店</a:t>
            </a:r>
            <a:endParaRPr lang="en-US"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9D2C864-9362-43C7-A136-D9C41D93A96D}" type="slidenum">
              <a:rPr lang="en-US" smtClean="0">
                <a:ea typeface="ＭＳ Ｐゴシック" panose="020B0600070205080204" pitchFamily="50" charset="-128"/>
              </a:rPr>
              <a:t>55</a:t>
            </a:fld>
            <a:endParaRPr lang="en-US" dirty="0">
              <a:ea typeface="ＭＳ Ｐゴシック" panose="020B0600070205080204" pitchFamily="50" charset="-128"/>
            </a:endParaRPr>
          </a:p>
        </p:txBody>
      </p:sp>
      <p:sp>
        <p:nvSpPr>
          <p:cNvPr id="7" name="テキスト ボックス 6"/>
          <p:cNvSpPr txBox="1"/>
          <p:nvPr/>
        </p:nvSpPr>
        <p:spPr>
          <a:xfrm>
            <a:off x="137805" y="5936862"/>
            <a:ext cx="3647152" cy="923330"/>
          </a:xfrm>
          <a:prstGeom prst="rect">
            <a:avLst/>
          </a:prstGeom>
          <a:noFill/>
        </p:spPr>
        <p:txBody>
          <a:bodyPr wrap="none" rtlCol="0">
            <a:spAutoFit/>
          </a:bodyPr>
          <a:lstStyle/>
          <a:p>
            <a:r>
              <a:rPr kumimoji="1" lang="ja-JP" altLang="en-US" dirty="0" smtClean="0"/>
              <a:t>日本著者販促センター　より作成</a:t>
            </a:r>
            <a:endParaRPr kumimoji="1" lang="en-US" altLang="ja-JP" dirty="0" smtClean="0"/>
          </a:p>
          <a:p>
            <a:endParaRPr kumimoji="1" lang="en-US" altLang="ja-JP" dirty="0"/>
          </a:p>
          <a:p>
            <a:endParaRPr kumimoji="1" lang="ja-JP" altLang="en-US" dirty="0"/>
          </a:p>
        </p:txBody>
      </p:sp>
      <p:sp>
        <p:nvSpPr>
          <p:cNvPr id="8" name="テキスト ボックス 7"/>
          <p:cNvSpPr txBox="1"/>
          <p:nvPr/>
        </p:nvSpPr>
        <p:spPr>
          <a:xfrm>
            <a:off x="137805" y="6221074"/>
            <a:ext cx="3654270" cy="369332"/>
          </a:xfrm>
          <a:prstGeom prst="rect">
            <a:avLst/>
          </a:prstGeom>
          <a:noFill/>
        </p:spPr>
        <p:txBody>
          <a:bodyPr wrap="none" rtlCol="0">
            <a:spAutoFit/>
          </a:bodyPr>
          <a:lstStyle/>
          <a:p>
            <a:r>
              <a:rPr kumimoji="1" lang="en-US" altLang="ja-JP" dirty="0" smtClean="0">
                <a:hlinkClick r:id="rId4"/>
              </a:rPr>
              <a:t>http</a:t>
            </a:r>
            <a:r>
              <a:rPr kumimoji="1" lang="en-US" altLang="ja-JP" dirty="0">
                <a:hlinkClick r:id="rId4"/>
              </a:rPr>
              <a:t>://</a:t>
            </a:r>
            <a:r>
              <a:rPr kumimoji="1" lang="en-US" altLang="ja-JP" dirty="0" smtClean="0">
                <a:hlinkClick r:id="rId4"/>
              </a:rPr>
              <a:t>www.1book.co.jp/005537.html</a:t>
            </a:r>
            <a:endParaRPr kumimoji="1" lang="en-US" altLang="ja-JP" dirty="0" smtClean="0"/>
          </a:p>
        </p:txBody>
      </p:sp>
      <p:sp>
        <p:nvSpPr>
          <p:cNvPr id="4" name="円/楕円 3"/>
          <p:cNvSpPr/>
          <p:nvPr/>
        </p:nvSpPr>
        <p:spPr>
          <a:xfrm>
            <a:off x="1458146" y="1518474"/>
            <a:ext cx="2505085" cy="3763153"/>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904714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図3　年齢3区分別人口の割合の推移（昭和25年～平成26年）"/>
          <p:cNvPicPr/>
          <p:nvPr/>
        </p:nvPicPr>
        <p:blipFill rotWithShape="1">
          <a:blip r:embed="rId3">
            <a:extLst>
              <a:ext uri="{28A0092B-C50C-407E-A947-70E740481C1C}">
                <a14:useLocalDpi xmlns:a14="http://schemas.microsoft.com/office/drawing/2010/main" val="0"/>
              </a:ext>
            </a:extLst>
          </a:blip>
          <a:srcRect t="13608"/>
          <a:stretch/>
        </p:blipFill>
        <p:spPr bwMode="auto">
          <a:xfrm>
            <a:off x="1061597" y="1395221"/>
            <a:ext cx="6660150" cy="4462950"/>
          </a:xfrm>
          <a:prstGeom prst="rect">
            <a:avLst/>
          </a:prstGeom>
          <a:noFill/>
          <a:ln>
            <a:noFill/>
          </a:ln>
        </p:spPr>
      </p:pic>
      <p:sp>
        <p:nvSpPr>
          <p:cNvPr id="2" name="タイトル 1"/>
          <p:cNvSpPr>
            <a:spLocks noGrp="1"/>
          </p:cNvSpPr>
          <p:nvPr>
            <p:ph type="title"/>
          </p:nvPr>
        </p:nvSpPr>
        <p:spPr>
          <a:xfrm>
            <a:off x="0" y="0"/>
            <a:ext cx="4475747" cy="868362"/>
          </a:xfrm>
        </p:spPr>
        <p:style>
          <a:lnRef idx="2">
            <a:schemeClr val="accent1">
              <a:shade val="50000"/>
            </a:schemeClr>
          </a:lnRef>
          <a:fillRef idx="1">
            <a:schemeClr val="accent1"/>
          </a:fillRef>
          <a:effectRef idx="0">
            <a:schemeClr val="accent1"/>
          </a:effectRef>
          <a:fontRef idx="minor">
            <a:schemeClr val="lt1"/>
          </a:fontRef>
        </p:style>
        <p:txBody>
          <a:bodyPr/>
          <a:lstStyle/>
          <a:p>
            <a:r>
              <a:rPr kumimoji="1" lang="ja-JP" altLang="en-US" dirty="0" smtClean="0">
                <a:latin typeface="メイリオ" panose="020B0604030504040204" pitchFamily="50" charset="-128"/>
                <a:ea typeface="メイリオ" panose="020B0604030504040204" pitchFamily="50" charset="-128"/>
              </a:rPr>
              <a:t>少子高齢化</a:t>
            </a:r>
            <a:endParaRPr kumimoji="1" lang="ja-JP" altLang="en-US" dirty="0">
              <a:latin typeface="メイリオ" panose="020B0604030504040204" pitchFamily="50" charset="-128"/>
              <a:ea typeface="メイリオ" panose="020B0604030504040204" pitchFamily="50" charset="-128"/>
            </a:endParaRPr>
          </a:p>
        </p:txBody>
      </p:sp>
      <p:sp>
        <p:nvSpPr>
          <p:cNvPr id="5" name="コンテンツ プレースホルダー 4"/>
          <p:cNvSpPr>
            <a:spLocks noGrp="1"/>
          </p:cNvSpPr>
          <p:nvPr>
            <p:ph idx="1"/>
          </p:nvPr>
        </p:nvSpPr>
        <p:spPr>
          <a:xfrm>
            <a:off x="0" y="920179"/>
            <a:ext cx="7313613" cy="542841"/>
          </a:xfrm>
        </p:spPr>
        <p:txBody>
          <a:bodyPr/>
          <a:lstStyle/>
          <a:p>
            <a:pPr marL="0" indent="0">
              <a:buNone/>
            </a:pPr>
            <a:r>
              <a:rPr lang="ja-JP" altLang="en-US" dirty="0" smtClean="0">
                <a:latin typeface="ＭＳ Ｐゴシック" panose="020B0600070205080204" pitchFamily="50" charset="-128"/>
                <a:ea typeface="ＭＳ Ｐゴシック" panose="020B0600070205080204" pitchFamily="50" charset="-128"/>
              </a:rPr>
              <a:t>　</a:t>
            </a:r>
            <a:r>
              <a:rPr lang="ja-JP" altLang="en-US" sz="2800" dirty="0" smtClean="0">
                <a:latin typeface="ＭＳ Ｐゴシック" panose="020B0600070205080204" pitchFamily="50" charset="-128"/>
                <a:ea typeface="ＭＳ Ｐゴシック" panose="020B0600070205080204" pitchFamily="50" charset="-128"/>
              </a:rPr>
              <a:t>年齢</a:t>
            </a:r>
            <a:r>
              <a:rPr lang="en-US" altLang="ja-JP" sz="2800" dirty="0" smtClean="0">
                <a:latin typeface="ＭＳ Ｐゴシック" panose="020B0600070205080204" pitchFamily="50" charset="-128"/>
                <a:ea typeface="ＭＳ Ｐゴシック" panose="020B0600070205080204" pitchFamily="50" charset="-128"/>
              </a:rPr>
              <a:t>3</a:t>
            </a:r>
            <a:r>
              <a:rPr lang="ja-JP" altLang="en-US" sz="2800" dirty="0" smtClean="0">
                <a:latin typeface="ＭＳ Ｐゴシック" panose="020B0600070205080204" pitchFamily="50" charset="-128"/>
                <a:ea typeface="ＭＳ Ｐゴシック" panose="020B0600070205080204" pitchFamily="50" charset="-128"/>
              </a:rPr>
              <a:t>区分別人口の割合の推移</a:t>
            </a:r>
            <a:endParaRPr kumimoji="1" lang="en-US" altLang="ja-JP" sz="2800" dirty="0" smtClean="0">
              <a:latin typeface="ＭＳ Ｐゴシック" panose="020B0600070205080204" pitchFamily="50" charset="-128"/>
              <a:ea typeface="ＭＳ Ｐゴシック" panose="020B0600070205080204" pitchFamily="50" charset="-128"/>
            </a:endParaRPr>
          </a:p>
        </p:txBody>
      </p:sp>
      <p:sp>
        <p:nvSpPr>
          <p:cNvPr id="7" name="角丸四角形 6"/>
          <p:cNvSpPr/>
          <p:nvPr/>
        </p:nvSpPr>
        <p:spPr>
          <a:xfrm>
            <a:off x="1" y="5926667"/>
            <a:ext cx="9144000" cy="931333"/>
          </a:xfrm>
          <a:prstGeom prst="roundRect">
            <a:avLst>
              <a:gd name="adj" fmla="val 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solidFill>
                  <a:schemeClr val="bg1"/>
                </a:solidFill>
                <a:latin typeface="ＭＳ Ｐゴシック" panose="020B0600070205080204" pitchFamily="50" charset="-128"/>
                <a:ea typeface="ＭＳ Ｐゴシック" panose="020B0600070205080204" pitchFamily="50" charset="-128"/>
              </a:rPr>
              <a:t>若年層割合の減少と高齢層割合の増加</a:t>
            </a:r>
            <a:endParaRPr kumimoji="1" lang="en-US" altLang="ja-JP" sz="2800" dirty="0" smtClean="0">
              <a:solidFill>
                <a:schemeClr val="bg1"/>
              </a:solidFill>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0" y="6596390"/>
            <a:ext cx="2013693" cy="253916"/>
          </a:xfrm>
          <a:prstGeom prst="rect">
            <a:avLst/>
          </a:prstGeom>
          <a:noFill/>
        </p:spPr>
        <p:txBody>
          <a:bodyPr wrap="none" rtlCol="0">
            <a:spAutoFit/>
          </a:bodyPr>
          <a:lstStyle/>
          <a:p>
            <a:r>
              <a:rPr lang="en-US" altLang="ja-JP" sz="1050" u="sng" dirty="0">
                <a:ln>
                  <a:solidFill>
                    <a:srgbClr val="000000"/>
                  </a:solidFill>
                </a:ln>
                <a:solidFill>
                  <a:srgbClr val="000000"/>
                </a:solidFill>
                <a:latin typeface="ＭＳ Ｐゴシック" panose="020B0600070205080204" pitchFamily="50" charset="-128"/>
                <a:ea typeface="ＭＳ Ｐゴシック" panose="020B0600070205080204" pitchFamily="50" charset="-128"/>
                <a:hlinkClick r:id="rId4"/>
              </a:rPr>
              <a:t>http://www.stat.go.jp/index.htm</a:t>
            </a:r>
            <a:r>
              <a:rPr lang="ja-JP" altLang="ja-JP" sz="1050" u="sng" dirty="0">
                <a:ln>
                  <a:solidFill>
                    <a:srgbClr val="000000"/>
                  </a:solidFill>
                </a:ln>
                <a:solidFill>
                  <a:srgbClr val="000000"/>
                </a:solidFill>
                <a:latin typeface="ＭＳ Ｐゴシック" panose="020B0600070205080204" pitchFamily="50" charset="-128"/>
                <a:ea typeface="ＭＳ Ｐゴシック" panose="020B0600070205080204" pitchFamily="50" charset="-128"/>
              </a:rPr>
              <a:t> </a:t>
            </a:r>
            <a:endParaRPr kumimoji="1" lang="ja-JP" altLang="en-US" sz="1050" u="sng" dirty="0">
              <a:ln>
                <a:solidFill>
                  <a:srgbClr val="000000"/>
                </a:solidFill>
              </a:ln>
              <a:solidFill>
                <a:srgbClr val="000000"/>
              </a:solidFill>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latin typeface="Impact"/>
                <a:ea typeface="ＭＳ Ｐゴシック" panose="020B0600070205080204" pitchFamily="50" charset="-128"/>
                <a:cs typeface="Impact"/>
              </a:rPr>
              <a:t>56</a:t>
            </a:fld>
            <a:endParaRPr lang="en-US" dirty="0">
              <a:latin typeface="Impact"/>
              <a:ea typeface="ＭＳ Ｐゴシック" panose="020B0600070205080204" pitchFamily="50" charset="-128"/>
              <a:cs typeface="Impact"/>
            </a:endParaRPr>
          </a:p>
        </p:txBody>
      </p:sp>
      <p:graphicFrame>
        <p:nvGraphicFramePr>
          <p:cNvPr id="9"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2624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20153"/>
            <a:ext cx="3898232" cy="868362"/>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人口減少</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914400" y="1414298"/>
            <a:ext cx="7313613" cy="589954"/>
          </a:xfrm>
        </p:spPr>
        <p:txBody>
          <a:bodyPr>
            <a:normAutofit/>
          </a:bodyPr>
          <a:lstStyle/>
          <a:p>
            <a:pPr marL="0" indent="0">
              <a:buNone/>
            </a:pPr>
            <a:r>
              <a:rPr lang="ja-JP" altLang="en-US" sz="2800" dirty="0" smtClean="0">
                <a:latin typeface="ＭＳ Ｐゴシック" panose="020B0600070205080204" pitchFamily="50" charset="-128"/>
                <a:ea typeface="ＭＳ Ｐゴシック" panose="020B0600070205080204" pitchFamily="50" charset="-128"/>
              </a:rPr>
              <a:t>　総人口の人口増減数及び人口増減率の推移</a:t>
            </a:r>
            <a:endParaRPr kumimoji="1" lang="en-US" altLang="ja-JP" sz="2800" dirty="0" smtClean="0">
              <a:latin typeface="ＭＳ Ｐゴシック" panose="020B0600070205080204" pitchFamily="50" charset="-128"/>
              <a:ea typeface="ＭＳ Ｐゴシック" panose="020B0600070205080204" pitchFamily="50" charset="-128"/>
            </a:endParaRPr>
          </a:p>
          <a:p>
            <a:endParaRPr kumimoji="1" lang="ja-JP" altLang="en-US" sz="2800" dirty="0">
              <a:latin typeface="ＭＳ Ｐゴシック" panose="020B0600070205080204" pitchFamily="50" charset="-128"/>
              <a:ea typeface="ＭＳ Ｐゴシック" panose="020B0600070205080204" pitchFamily="50" charset="-128"/>
            </a:endParaRPr>
          </a:p>
        </p:txBody>
      </p:sp>
      <p:pic>
        <p:nvPicPr>
          <p:cNvPr id="6" name="図 5" descr="home:shakoug:s1411300:Downloads:05k25-2.gif"/>
          <p:cNvPicPr/>
          <p:nvPr/>
        </p:nvPicPr>
        <p:blipFill rotWithShape="1">
          <a:blip r:embed="rId3">
            <a:extLst>
              <a:ext uri="{28A0092B-C50C-407E-A947-70E740481C1C}">
                <a14:useLocalDpi xmlns:a14="http://schemas.microsoft.com/office/drawing/2010/main" val="0"/>
              </a:ext>
            </a:extLst>
          </a:blip>
          <a:srcRect t="8742" b="8981"/>
          <a:stretch/>
        </p:blipFill>
        <p:spPr bwMode="auto">
          <a:xfrm>
            <a:off x="1462058" y="1898318"/>
            <a:ext cx="6286712" cy="3556000"/>
          </a:xfrm>
          <a:prstGeom prst="rect">
            <a:avLst/>
          </a:prstGeom>
          <a:noFill/>
          <a:ln>
            <a:noFill/>
          </a:ln>
          <a:extLst>
            <a:ext uri="{53640926-AAD7-44d8-BBD7-CCE9431645EC}">
              <a14:shadowObscured xmlns:a14="http://schemas.microsoft.com/office/drawing/2010/main"/>
            </a:ext>
          </a:extLst>
        </p:spPr>
      </p:pic>
      <p:grpSp>
        <p:nvGrpSpPr>
          <p:cNvPr id="10" name="図形グループ 9"/>
          <p:cNvGrpSpPr/>
          <p:nvPr/>
        </p:nvGrpSpPr>
        <p:grpSpPr>
          <a:xfrm>
            <a:off x="4709384" y="1735138"/>
            <a:ext cx="4317896" cy="3779506"/>
            <a:chOff x="4819486" y="2235200"/>
            <a:chExt cx="3086485" cy="2701637"/>
          </a:xfrm>
        </p:grpSpPr>
        <p:pic>
          <p:nvPicPr>
            <p:cNvPr id="7" name="コンテンツ プレースホルダー 3" descr="home:shakoug:s1411300:Downloads:05k25-2.gif"/>
            <p:cNvPicPr>
              <a:picLocks/>
            </p:cNvPicPr>
            <p:nvPr/>
          </p:nvPicPr>
          <p:blipFill rotWithShape="1">
            <a:blip r:embed="rId3">
              <a:extLst>
                <a:ext uri="{28A0092B-C50C-407E-A947-70E740481C1C}">
                  <a14:useLocalDpi xmlns:a14="http://schemas.microsoft.com/office/drawing/2010/main" val="0"/>
                </a:ext>
              </a:extLst>
            </a:blip>
            <a:srcRect l="67594" t="55225" r="5631" b="10647"/>
            <a:stretch/>
          </p:blipFill>
          <p:spPr bwMode="auto">
            <a:xfrm>
              <a:off x="4819486" y="2235200"/>
              <a:ext cx="3086485" cy="2701637"/>
            </a:xfrm>
            <a:prstGeom prst="ellipse">
              <a:avLst/>
            </a:prstGeom>
            <a:noFill/>
            <a:ln>
              <a:noFill/>
            </a:ln>
            <a:extLst>
              <a:ext uri="{53640926-AAD7-44d8-BBD7-CCE9431645EC}">
                <a14:shadowObscured xmlns:a14="http://schemas.microsoft.com/office/drawing/2010/main"/>
              </a:ext>
            </a:extLst>
          </p:spPr>
        </p:pic>
        <p:sp>
          <p:nvSpPr>
            <p:cNvPr id="9" name="円/楕円 8"/>
            <p:cNvSpPr/>
            <p:nvPr/>
          </p:nvSpPr>
          <p:spPr>
            <a:xfrm>
              <a:off x="4819486" y="2235200"/>
              <a:ext cx="3086485" cy="2701637"/>
            </a:xfrm>
            <a:prstGeom prst="ellipse">
              <a:avLst/>
            </a:prstGeom>
            <a:no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sp>
        <p:nvSpPr>
          <p:cNvPr id="11" name="角丸四角形 10"/>
          <p:cNvSpPr/>
          <p:nvPr/>
        </p:nvSpPr>
        <p:spPr>
          <a:xfrm>
            <a:off x="0" y="5421511"/>
            <a:ext cx="9143999" cy="1230467"/>
          </a:xfrm>
          <a:prstGeom prst="roundRect">
            <a:avLst>
              <a:gd name="adj" fmla="val 0"/>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3200" dirty="0" smtClean="0">
                <a:solidFill>
                  <a:schemeClr val="bg1"/>
                </a:solidFill>
                <a:latin typeface="ＭＳ Ｐゴシック" panose="020B0600070205080204" pitchFamily="50" charset="-128"/>
                <a:ea typeface="ＭＳ Ｐゴシック" panose="020B0600070205080204" pitchFamily="50" charset="-128"/>
              </a:rPr>
              <a:t>平成</a:t>
            </a:r>
            <a:r>
              <a:rPr kumimoji="1" lang="en-US" altLang="ja-JP" sz="3200" dirty="0" smtClean="0">
                <a:solidFill>
                  <a:schemeClr val="bg1"/>
                </a:solidFill>
                <a:latin typeface="ＭＳ Ｐゴシック" panose="020B0600070205080204" pitchFamily="50" charset="-128"/>
                <a:ea typeface="ＭＳ Ｐゴシック" panose="020B0600070205080204" pitchFamily="50" charset="-128"/>
              </a:rPr>
              <a:t>22</a:t>
            </a:r>
            <a:r>
              <a:rPr kumimoji="1" lang="ja-JP" altLang="en-US" sz="3200" dirty="0" smtClean="0">
                <a:solidFill>
                  <a:schemeClr val="bg1"/>
                </a:solidFill>
                <a:latin typeface="ＭＳ Ｐゴシック" panose="020B0600070205080204" pitchFamily="50" charset="-128"/>
                <a:ea typeface="ＭＳ Ｐゴシック" panose="020B0600070205080204" pitchFamily="50" charset="-128"/>
              </a:rPr>
              <a:t>年以降、人口が減少している</a:t>
            </a:r>
            <a:endParaRPr kumimoji="1" lang="en-US" altLang="ja-JP" sz="3200" dirty="0" smtClean="0">
              <a:solidFill>
                <a:schemeClr val="bg1"/>
              </a:solidFill>
              <a:latin typeface="ＭＳ Ｐゴシック" panose="020B0600070205080204" pitchFamily="50" charset="-128"/>
              <a:ea typeface="ＭＳ Ｐゴシック" panose="020B0600070205080204" pitchFamily="50" charset="-128"/>
            </a:endParaRPr>
          </a:p>
          <a:p>
            <a:pPr algn="ctr"/>
            <a:r>
              <a:rPr kumimoji="1" lang="en-US" altLang="ja-JP" sz="3200" dirty="0" smtClean="0">
                <a:solidFill>
                  <a:schemeClr val="bg1"/>
                </a:solidFill>
                <a:latin typeface="ＭＳ Ｐゴシック" panose="020B0600070205080204" pitchFamily="50" charset="-128"/>
                <a:ea typeface="ＭＳ Ｐゴシック" panose="020B0600070205080204" pitchFamily="50" charset="-128"/>
              </a:rPr>
              <a:t>→</a:t>
            </a:r>
            <a:r>
              <a:rPr kumimoji="1" lang="ja-JP" altLang="en-US" sz="3200" dirty="0" smtClean="0">
                <a:solidFill>
                  <a:schemeClr val="bg1"/>
                </a:solidFill>
                <a:latin typeface="ＭＳ Ｐゴシック" panose="020B0600070205080204" pitchFamily="50" charset="-128"/>
                <a:ea typeface="ＭＳ Ｐゴシック" panose="020B0600070205080204" pitchFamily="50" charset="-128"/>
              </a:rPr>
              <a:t>本屋の売上・減少に影響を及ぼしている</a:t>
            </a:r>
            <a:endParaRPr kumimoji="1" lang="ja-JP" altLang="en-US" sz="3200"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0" y="6604084"/>
            <a:ext cx="2013693" cy="253916"/>
          </a:xfrm>
          <a:prstGeom prst="rect">
            <a:avLst/>
          </a:prstGeom>
          <a:noFill/>
        </p:spPr>
        <p:txBody>
          <a:bodyPr wrap="none" rtlCol="0">
            <a:spAutoFit/>
          </a:bodyPr>
          <a:lstStyle/>
          <a:p>
            <a:r>
              <a:rPr lang="en-US" altLang="ja-JP" sz="1050" u="sng" dirty="0">
                <a:ln>
                  <a:solidFill>
                    <a:srgbClr val="000000"/>
                  </a:solidFill>
                </a:ln>
                <a:solidFill>
                  <a:srgbClr val="000000"/>
                </a:solidFill>
                <a:latin typeface="ＭＳ Ｐゴシック" panose="020B0600070205080204" pitchFamily="50" charset="-128"/>
                <a:ea typeface="ＭＳ Ｐゴシック" panose="020B0600070205080204" pitchFamily="50" charset="-128"/>
                <a:hlinkClick r:id="rId4"/>
              </a:rPr>
              <a:t>http://www.stat.go.jp/index.htm</a:t>
            </a:r>
            <a:r>
              <a:rPr lang="ja-JP" altLang="ja-JP" sz="1050" dirty="0">
                <a:ln>
                  <a:solidFill>
                    <a:srgbClr val="000000"/>
                  </a:solidFill>
                </a:ln>
                <a:solidFill>
                  <a:srgbClr val="000000"/>
                </a:solidFill>
                <a:latin typeface="ＭＳ Ｐゴシック" panose="020B0600070205080204" pitchFamily="50" charset="-128"/>
                <a:ea typeface="ＭＳ Ｐゴシック" panose="020B0600070205080204" pitchFamily="50" charset="-128"/>
              </a:rPr>
              <a:t> </a:t>
            </a:r>
            <a:endParaRPr kumimoji="1" lang="ja-JP" altLang="en-US" sz="1050" dirty="0">
              <a:ln>
                <a:solidFill>
                  <a:srgbClr val="000000"/>
                </a:solidFill>
              </a:ln>
              <a:solidFill>
                <a:srgbClr val="000000"/>
              </a:solidFill>
              <a:latin typeface="ＭＳ Ｐゴシック" panose="020B0600070205080204" pitchFamily="50" charset="-128"/>
              <a:ea typeface="ＭＳ Ｐゴシック" panose="020B0600070205080204" pitchFamily="50" charset="-128"/>
            </a:endParaRPr>
          </a:p>
        </p:txBody>
      </p:sp>
      <p:sp>
        <p:nvSpPr>
          <p:cNvPr id="12" name="スライド番号プレースホルダー 11"/>
          <p:cNvSpPr>
            <a:spLocks noGrp="1"/>
          </p:cNvSpPr>
          <p:nvPr>
            <p:ph type="sldNum" sz="quarter" idx="12"/>
          </p:nvPr>
        </p:nvSpPr>
        <p:spPr/>
        <p:txBody>
          <a:bodyPr/>
          <a:lstStyle/>
          <a:p>
            <a:fld id="{B9D2C864-9362-43C7-A136-D9C41D93A96D}" type="slidenum">
              <a:rPr lang="en-US" smtClean="0">
                <a:latin typeface="Impact"/>
                <a:ea typeface="ＭＳ Ｐゴシック" panose="020B0600070205080204" pitchFamily="50" charset="-128"/>
                <a:cs typeface="Impact"/>
              </a:rPr>
              <a:t>57</a:t>
            </a:fld>
            <a:endParaRPr lang="en-US" dirty="0">
              <a:latin typeface="Impact"/>
              <a:ea typeface="ＭＳ Ｐゴシック" panose="020B0600070205080204" pitchFamily="50" charset="-128"/>
              <a:cs typeface="Impact"/>
            </a:endParaRPr>
          </a:p>
        </p:txBody>
      </p:sp>
      <p:graphicFrame>
        <p:nvGraphicFramePr>
          <p:cNvPr id="14"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7850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96" y="0"/>
            <a:ext cx="5325534" cy="868362"/>
          </a:xfrm>
        </p:spPr>
        <p:style>
          <a:lnRef idx="2">
            <a:schemeClr val="accent1">
              <a:shade val="50000"/>
            </a:schemeClr>
          </a:lnRef>
          <a:fillRef idx="1">
            <a:schemeClr val="accent1"/>
          </a:fillRef>
          <a:effectRef idx="0">
            <a:schemeClr val="accent1"/>
          </a:effectRef>
          <a:fontRef idx="minor">
            <a:schemeClr val="lt1"/>
          </a:fontRef>
        </p:style>
        <p:txBody>
          <a:bodyPr/>
          <a:lstStyle/>
          <a:p>
            <a:r>
              <a:rPr kumimoji="1" lang="ja-JP" altLang="en-US" dirty="0" smtClean="0">
                <a:latin typeface="メイリオ" panose="020B0604030504040204" pitchFamily="50" charset="-128"/>
                <a:ea typeface="メイリオ" panose="020B0604030504040204" pitchFamily="50" charset="-128"/>
              </a:rPr>
              <a:t>年齢階層別不読率</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p:txBody>
          <a:bodyPr/>
          <a:lstStyle/>
          <a:p>
            <a:pPr marL="0" indent="0">
              <a:buNone/>
            </a:pPr>
            <a:r>
              <a:rPr kumimoji="1" lang="ja-JP" altLang="en-US" dirty="0" smtClean="0">
                <a:latin typeface="ＭＳ Ｐゴシック" panose="020B0600070205080204" pitchFamily="50" charset="-128"/>
                <a:ea typeface="ＭＳ Ｐゴシック" panose="020B0600070205080204" pitchFamily="50" charset="-128"/>
              </a:rPr>
              <a:t>　</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4" name="図 3" descr="http://japan.cnet.com/storage/2015/03/04/3c8ee17f319bf2ce45fb70f36e035b57/150306_hayashi_04.jpg"/>
          <p:cNvPicPr/>
          <p:nvPr/>
        </p:nvPicPr>
        <p:blipFill rotWithShape="1">
          <a:blip r:embed="rId3" cstate="print">
            <a:extLst>
              <a:ext uri="{28A0092B-C50C-407E-A947-70E740481C1C}">
                <a14:useLocalDpi xmlns:a14="http://schemas.microsoft.com/office/drawing/2010/main" val="0"/>
              </a:ext>
            </a:extLst>
          </a:blip>
          <a:srcRect t="6928" b="7278"/>
          <a:stretch/>
        </p:blipFill>
        <p:spPr bwMode="auto">
          <a:xfrm>
            <a:off x="1108428" y="1426708"/>
            <a:ext cx="6920794" cy="4501973"/>
          </a:xfrm>
          <a:prstGeom prst="rect">
            <a:avLst/>
          </a:prstGeom>
          <a:noFill/>
          <a:ln>
            <a:noFill/>
          </a:ln>
        </p:spPr>
      </p:pic>
      <p:sp>
        <p:nvSpPr>
          <p:cNvPr id="6" name="円/楕円 5"/>
          <p:cNvSpPr/>
          <p:nvPr/>
        </p:nvSpPr>
        <p:spPr>
          <a:xfrm>
            <a:off x="1989666" y="2525889"/>
            <a:ext cx="677333" cy="2681111"/>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0000"/>
              </a:solidFill>
              <a:latin typeface="ＭＳ Ｐゴシック" panose="020B0600070205080204" pitchFamily="50" charset="-128"/>
              <a:ea typeface="ＭＳ Ｐゴシック" panose="020B0600070205080204" pitchFamily="50" charset="-128"/>
            </a:endParaRPr>
          </a:p>
        </p:txBody>
      </p:sp>
      <p:sp>
        <p:nvSpPr>
          <p:cNvPr id="8" name="円/楕円 7"/>
          <p:cNvSpPr/>
          <p:nvPr/>
        </p:nvSpPr>
        <p:spPr>
          <a:xfrm>
            <a:off x="7312377" y="2088444"/>
            <a:ext cx="677333" cy="1354668"/>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0000"/>
              </a:solidFill>
              <a:latin typeface="ＭＳ Ｐゴシック" panose="020B0600070205080204" pitchFamily="50" charset="-128"/>
              <a:ea typeface="ＭＳ Ｐゴシック" panose="020B0600070205080204" pitchFamily="50" charset="-128"/>
            </a:endParaRPr>
          </a:p>
        </p:txBody>
      </p:sp>
      <p:sp>
        <p:nvSpPr>
          <p:cNvPr id="9" name="角丸四角形 8"/>
          <p:cNvSpPr/>
          <p:nvPr/>
        </p:nvSpPr>
        <p:spPr>
          <a:xfrm>
            <a:off x="-15597" y="5803017"/>
            <a:ext cx="9159597" cy="1054983"/>
          </a:xfrm>
          <a:prstGeom prst="roundRect">
            <a:avLst>
              <a:gd name="adj" fmla="val 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solidFill>
                  <a:schemeClr val="bg1"/>
                </a:solidFill>
                <a:latin typeface="ＭＳ Ｐゴシック" panose="020B0600070205080204" pitchFamily="50" charset="-128"/>
                <a:ea typeface="ＭＳ Ｐゴシック" panose="020B0600070205080204" pitchFamily="50" charset="-128"/>
              </a:rPr>
              <a:t>若年層ほど、不読率が低い傾向にある</a:t>
            </a:r>
            <a:endParaRPr kumimoji="1" lang="ja-JP" altLang="en-US" sz="3200" dirty="0">
              <a:solidFill>
                <a:schemeClr val="bg1"/>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14111" y="6613224"/>
            <a:ext cx="2416046" cy="253916"/>
          </a:xfrm>
          <a:prstGeom prst="rect">
            <a:avLst/>
          </a:prstGeom>
          <a:noFill/>
        </p:spPr>
        <p:txBody>
          <a:bodyPr wrap="non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出典：国語に関する世論調査</a:t>
            </a:r>
            <a:r>
              <a:rPr kumimoji="1" lang="en-US" altLang="ja-JP" sz="1050" dirty="0" smtClean="0">
                <a:latin typeface="ＭＳ Ｐゴシック" panose="020B0600070205080204" pitchFamily="50" charset="-128"/>
                <a:ea typeface="ＭＳ Ｐゴシック" panose="020B0600070205080204" pitchFamily="50" charset="-128"/>
              </a:rPr>
              <a:t>(</a:t>
            </a:r>
            <a:r>
              <a:rPr kumimoji="1" lang="ja-JP" altLang="en-US" sz="1050" dirty="0" smtClean="0">
                <a:latin typeface="ＭＳ Ｐゴシック" panose="020B0600070205080204" pitchFamily="50" charset="-128"/>
                <a:ea typeface="ＭＳ Ｐゴシック" panose="020B0600070205080204" pitchFamily="50" charset="-128"/>
              </a:rPr>
              <a:t>文化庁</a:t>
            </a:r>
            <a:r>
              <a:rPr kumimoji="1" lang="en-US" altLang="ja-JP" sz="1050" dirty="0" smtClean="0">
                <a:latin typeface="ＭＳ Ｐゴシック" panose="020B0600070205080204" pitchFamily="50" charset="-128"/>
                <a:ea typeface="ＭＳ Ｐゴシック" panose="020B0600070205080204" pitchFamily="50" charset="-128"/>
              </a:rPr>
              <a:t>)</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p:txBody>
          <a:bodyPr/>
          <a:lstStyle/>
          <a:p>
            <a:fld id="{B9D2C864-9362-43C7-A136-D9C41D93A96D}" type="slidenum">
              <a:rPr lang="en-US" smtClean="0">
                <a:latin typeface="Impact"/>
                <a:ea typeface="ＭＳ Ｐゴシック" panose="020B0600070205080204" pitchFamily="50" charset="-128"/>
                <a:cs typeface="Impact"/>
              </a:rPr>
              <a:t>58</a:t>
            </a:fld>
            <a:endParaRPr lang="en-US" dirty="0">
              <a:latin typeface="Impact"/>
              <a:ea typeface="ＭＳ Ｐゴシック" panose="020B0600070205080204" pitchFamily="50" charset="-128"/>
              <a:cs typeface="Impact"/>
            </a:endParaRPr>
          </a:p>
        </p:txBody>
      </p:sp>
      <p:graphicFrame>
        <p:nvGraphicFramePr>
          <p:cNvPr id="12"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6035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5780" y="-1"/>
            <a:ext cx="4812370" cy="1221065"/>
          </a:xfrm>
          <a:solidFill>
            <a:schemeClr val="accent1"/>
          </a:solidFill>
        </p:spPr>
        <p:txBody>
          <a:bodyPr/>
          <a:lstStyle/>
          <a:p>
            <a:r>
              <a:rPr kumimoji="1" lang="ja-JP" altLang="en-US" sz="4400" dirty="0" smtClean="0">
                <a:solidFill>
                  <a:schemeClr val="bg1"/>
                </a:solidFill>
                <a:latin typeface="ＭＳ Ｐゴシック" panose="020B0600070205080204" pitchFamily="50" charset="-128"/>
                <a:ea typeface="ＭＳ Ｐゴシック" panose="020B0600070205080204" pitchFamily="50" charset="-128"/>
              </a:rPr>
              <a:t>ネット通販の影響</a:t>
            </a:r>
            <a:endParaRPr kumimoji="1" lang="ja-JP" altLang="en-US" sz="4400" dirty="0">
              <a:solidFill>
                <a:schemeClr val="bg1"/>
              </a:solidFill>
              <a:latin typeface="ＭＳ Ｐゴシック" panose="020B0600070205080204" pitchFamily="50" charset="-128"/>
              <a:ea typeface="ＭＳ Ｐゴシック" panose="020B0600070205080204" pitchFamily="50" charset="-128"/>
            </a:endParaRPr>
          </a:p>
        </p:txBody>
      </p:sp>
      <p:pic>
        <p:nvPicPr>
          <p:cNvPr id="5" name="コンテンツ プレースホルダー 3"/>
          <p:cNvPicPr>
            <a:picLocks noGrp="1" noChangeAspect="1"/>
          </p:cNvPicPr>
          <p:nvPr>
            <p:ph idx="1"/>
          </p:nvPr>
        </p:nvPicPr>
        <p:blipFill>
          <a:blip r:embed="rId3" cstate="email">
            <a:extLst>
              <a:ext uri="{28A0092B-C50C-407E-A947-70E740481C1C}">
                <a14:useLocalDpi xmlns:a14="http://schemas.microsoft.com/office/drawing/2010/main" val="0"/>
              </a:ext>
            </a:extLst>
          </a:blip>
          <a:srcRect t="13027" b="13027"/>
          <a:stretch>
            <a:fillRect/>
          </a:stretch>
        </p:blipFill>
        <p:spPr>
          <a:xfrm>
            <a:off x="468527" y="2959601"/>
            <a:ext cx="1874113" cy="1039366"/>
          </a:xfrm>
          <a:prstGeom prst="rect">
            <a:avLst/>
          </a:prstGeom>
        </p:spPr>
      </p:pic>
      <p:sp>
        <p:nvSpPr>
          <p:cNvPr id="6" name="1 つの角を切り取った四角形 5"/>
          <p:cNvSpPr/>
          <p:nvPr/>
        </p:nvSpPr>
        <p:spPr>
          <a:xfrm>
            <a:off x="723607" y="2193348"/>
            <a:ext cx="1619033"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出版社</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7" name="コンテンツ プレースホルダー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29765" y="2714233"/>
            <a:ext cx="2134551" cy="1600914"/>
          </a:xfrm>
          <a:prstGeom prst="rect">
            <a:avLst/>
          </a:prstGeom>
        </p:spPr>
      </p:pic>
      <p:sp>
        <p:nvSpPr>
          <p:cNvPr id="8" name="1 つの角を切り取った四角形 7"/>
          <p:cNvSpPr/>
          <p:nvPr/>
        </p:nvSpPr>
        <p:spPr>
          <a:xfrm>
            <a:off x="3375095" y="2193348"/>
            <a:ext cx="1989221"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取次業者</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9" name="図 8"/>
          <p:cNvPicPr>
            <a:picLocks noChangeAspect="1"/>
          </p:cNvPicPr>
          <p:nvPr/>
        </p:nvPicPr>
        <p:blipFill rotWithShape="1">
          <a:blip r:embed="rId5">
            <a:extLst>
              <a:ext uri="{28A0092B-C50C-407E-A947-70E740481C1C}">
                <a14:useLocalDpi xmlns:a14="http://schemas.microsoft.com/office/drawing/2010/main" val="0"/>
              </a:ext>
            </a:extLst>
          </a:blip>
          <a:srcRect l="21979" t="13737" r="22527" b="14469"/>
          <a:stretch/>
        </p:blipFill>
        <p:spPr>
          <a:xfrm>
            <a:off x="6688562" y="3083039"/>
            <a:ext cx="734904" cy="713078"/>
          </a:xfrm>
          <a:prstGeom prst="rect">
            <a:avLst/>
          </a:prstGeom>
        </p:spPr>
      </p:pic>
      <p:sp>
        <p:nvSpPr>
          <p:cNvPr id="10" name="1 つの角を切り取った四角形 9"/>
          <p:cNvSpPr/>
          <p:nvPr/>
        </p:nvSpPr>
        <p:spPr>
          <a:xfrm>
            <a:off x="6360242" y="2193348"/>
            <a:ext cx="1345809" cy="52088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3200" dirty="0" smtClean="0">
                <a:latin typeface="ＭＳ Ｐゴシック" panose="020B0600070205080204" pitchFamily="50" charset="-128"/>
                <a:ea typeface="ＭＳ Ｐゴシック" panose="020B0600070205080204" pitchFamily="50" charset="-128"/>
              </a:rPr>
              <a:t>書店</a:t>
            </a:r>
            <a:endParaRPr kumimoji="1" lang="en-US" altLang="ja-JP" sz="3200" dirty="0" smtClean="0">
              <a:latin typeface="ＭＳ Ｐゴシック" panose="020B0600070205080204" pitchFamily="50" charset="-128"/>
              <a:ea typeface="ＭＳ Ｐゴシック" panose="020B0600070205080204" pitchFamily="50" charset="-128"/>
            </a:endParaRPr>
          </a:p>
        </p:txBody>
      </p:sp>
      <p:pic>
        <p:nvPicPr>
          <p:cNvPr id="11" name="図 10"/>
          <p:cNvPicPr>
            <a:picLocks noChangeAspect="1"/>
          </p:cNvPicPr>
          <p:nvPr/>
        </p:nvPicPr>
        <p:blipFill>
          <a:blip r:embed="rId6"/>
          <a:stretch>
            <a:fillRect/>
          </a:stretch>
        </p:blipFill>
        <p:spPr>
          <a:xfrm>
            <a:off x="1580640" y="2894067"/>
            <a:ext cx="762000" cy="1104900"/>
          </a:xfrm>
          <a:prstGeom prst="rect">
            <a:avLst/>
          </a:prstGeom>
        </p:spPr>
      </p:pic>
      <p:sp>
        <p:nvSpPr>
          <p:cNvPr id="12" name="四角形吹き出し 11"/>
          <p:cNvSpPr/>
          <p:nvPr/>
        </p:nvSpPr>
        <p:spPr>
          <a:xfrm>
            <a:off x="723607" y="4317997"/>
            <a:ext cx="2245876" cy="660448"/>
          </a:xfrm>
          <a:prstGeom prst="wedgeRectCallout">
            <a:avLst>
              <a:gd name="adj1" fmla="val -20833"/>
              <a:gd name="adj2" fmla="val -71906"/>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新刊書作りました！</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13" name="正方形/長方形 12"/>
          <p:cNvSpPr/>
          <p:nvPr/>
        </p:nvSpPr>
        <p:spPr>
          <a:xfrm>
            <a:off x="2601563" y="1540095"/>
            <a:ext cx="3945498" cy="4078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latin typeface="ＭＳ Ｐゴシック" panose="020B0600070205080204" pitchFamily="50" charset="-128"/>
                <a:ea typeface="ＭＳ Ｐゴシック" panose="020B0600070205080204" pitchFamily="50" charset="-128"/>
              </a:rPr>
              <a:t>今までは・・・</a:t>
            </a: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14" name="四角形吹き出し 13"/>
          <p:cNvSpPr/>
          <p:nvPr/>
        </p:nvSpPr>
        <p:spPr>
          <a:xfrm>
            <a:off x="3375094" y="4317998"/>
            <a:ext cx="2481505" cy="660448"/>
          </a:xfrm>
          <a:prstGeom prst="wedgeRectCallout">
            <a:avLst>
              <a:gd name="adj1" fmla="val -20833"/>
              <a:gd name="adj2" fmla="val -71906"/>
            </a:avLst>
          </a:prstGeom>
          <a:solidFill>
            <a:srgbClr val="64070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在庫は持ちたくない！</a:t>
            </a:r>
            <a:endParaRPr kumimoji="1" lang="en-US" altLang="ja-JP" dirty="0" smtClean="0">
              <a:latin typeface="ＭＳ Ｐゴシック" panose="020B0600070205080204" pitchFamily="50" charset="-128"/>
              <a:ea typeface="ＭＳ Ｐゴシック" panose="020B0600070205080204" pitchFamily="50" charset="-128"/>
            </a:endParaRPr>
          </a:p>
        </p:txBody>
      </p:sp>
      <p:sp>
        <p:nvSpPr>
          <p:cNvPr id="15" name="正方形/長方形 14"/>
          <p:cNvSpPr/>
          <p:nvPr/>
        </p:nvSpPr>
        <p:spPr>
          <a:xfrm>
            <a:off x="2601563" y="1540095"/>
            <a:ext cx="3945498" cy="40788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オンライン書店ができたことで・・</a:t>
            </a:r>
            <a:endParaRPr kumimoji="1" lang="ja-JP" altLang="en-US" dirty="0">
              <a:latin typeface="ＭＳ Ｐゴシック" panose="020B0600070205080204" pitchFamily="50" charset="-128"/>
              <a:ea typeface="ＭＳ Ｐゴシック" panose="020B0600070205080204" pitchFamily="50" charset="-128"/>
            </a:endParaRPr>
          </a:p>
        </p:txBody>
      </p:sp>
      <p:grpSp>
        <p:nvGrpSpPr>
          <p:cNvPr id="18" name="図形グループ 17"/>
          <p:cNvGrpSpPr/>
          <p:nvPr/>
        </p:nvGrpSpPr>
        <p:grpSpPr>
          <a:xfrm>
            <a:off x="6627912" y="4427771"/>
            <a:ext cx="1339841" cy="1412239"/>
            <a:chOff x="6627912" y="4427771"/>
            <a:chExt cx="1339841" cy="1412239"/>
          </a:xfrm>
        </p:grpSpPr>
        <p:pic>
          <p:nvPicPr>
            <p:cNvPr id="16" name="図 15"/>
            <p:cNvPicPr>
              <a:picLocks noChangeAspect="1"/>
            </p:cNvPicPr>
            <p:nvPr/>
          </p:nvPicPr>
          <p:blipFill>
            <a:blip r:embed="rId7"/>
            <a:stretch>
              <a:fillRect/>
            </a:stretch>
          </p:blipFill>
          <p:spPr>
            <a:xfrm>
              <a:off x="6627912" y="4683173"/>
              <a:ext cx="1339840" cy="1156837"/>
            </a:xfrm>
            <a:prstGeom prst="rect">
              <a:avLst/>
            </a:prstGeom>
          </p:spPr>
        </p:pic>
        <p:sp>
          <p:nvSpPr>
            <p:cNvPr id="17" name="テキスト ボックス 16"/>
            <p:cNvSpPr txBox="1"/>
            <p:nvPr/>
          </p:nvSpPr>
          <p:spPr>
            <a:xfrm>
              <a:off x="6627913" y="4427771"/>
              <a:ext cx="1339840" cy="276999"/>
            </a:xfrm>
            <a:prstGeom prst="rect">
              <a:avLst/>
            </a:prstGeom>
            <a:solidFill>
              <a:srgbClr val="FFFFFF"/>
            </a:solidFill>
          </p:spPr>
          <p:txBody>
            <a:bodyPr wrap="square" rtlCol="0">
              <a:spAutoFit/>
            </a:bodyPr>
            <a:lstStyle/>
            <a:p>
              <a:r>
                <a:rPr kumimoji="1" lang="ja-JP" altLang="en-US" sz="1200" dirty="0" smtClean="0">
                  <a:latin typeface="ＭＳ Ｐゴシック" panose="020B0600070205080204" pitchFamily="50" charset="-128"/>
                  <a:ea typeface="ＭＳ Ｐゴシック" panose="020B0600070205080204" pitchFamily="50" charset="-128"/>
                </a:rPr>
                <a:t>オンライン書店</a:t>
              </a:r>
              <a:endParaRPr kumimoji="1" lang="ja-JP" altLang="en-US" sz="1200" dirty="0">
                <a:latin typeface="ＭＳ Ｐゴシック" panose="020B0600070205080204" pitchFamily="50" charset="-128"/>
                <a:ea typeface="ＭＳ Ｐゴシック" panose="020B0600070205080204" pitchFamily="50" charset="-128"/>
              </a:endParaRPr>
            </a:p>
          </p:txBody>
        </p:sp>
      </p:grpSp>
      <p:cxnSp>
        <p:nvCxnSpPr>
          <p:cNvPr id="20" name="直線矢印コネクタ 19"/>
          <p:cNvCxnSpPr>
            <a:stCxn id="16" idx="1"/>
          </p:cNvCxnSpPr>
          <p:nvPr/>
        </p:nvCxnSpPr>
        <p:spPr>
          <a:xfrm flipH="1" flipV="1">
            <a:off x="5079829" y="3612394"/>
            <a:ext cx="1548083" cy="16491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四角形吹き出し 20"/>
          <p:cNvSpPr/>
          <p:nvPr/>
        </p:nvSpPr>
        <p:spPr>
          <a:xfrm>
            <a:off x="6215064" y="6003369"/>
            <a:ext cx="1752688" cy="780657"/>
          </a:xfrm>
          <a:prstGeom prst="wedgeRectCallout">
            <a:avLst>
              <a:gd name="adj1" fmla="val -20129"/>
              <a:gd name="adj2" fmla="val -638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latin typeface="ＭＳ Ｐゴシック" panose="020B0600070205080204" pitchFamily="50" charset="-128"/>
                <a:ea typeface="ＭＳ Ｐゴシック" panose="020B0600070205080204" pitchFamily="50" charset="-128"/>
              </a:rPr>
              <a:t>○○</a:t>
            </a:r>
            <a:r>
              <a:rPr kumimoji="1" lang="ja-JP" altLang="en-US" dirty="0" smtClean="0">
                <a:latin typeface="ＭＳ Ｐゴシック" panose="020B0600070205080204" pitchFamily="50" charset="-128"/>
                <a:ea typeface="ＭＳ Ｐゴシック" panose="020B0600070205080204" pitchFamily="50" charset="-128"/>
              </a:rPr>
              <a:t>って本</a:t>
            </a:r>
            <a:endParaRPr kumimoji="1" lang="en-US" altLang="ja-JP" dirty="0" smtClean="0">
              <a:latin typeface="ＭＳ Ｐゴシック" panose="020B0600070205080204" pitchFamily="50" charset="-128"/>
              <a:ea typeface="ＭＳ Ｐゴシック" panose="020B0600070205080204" pitchFamily="50" charset="-128"/>
            </a:endParaRPr>
          </a:p>
          <a:p>
            <a:pPr algn="ctr"/>
            <a:r>
              <a:rPr kumimoji="1" lang="ja-JP" altLang="en-US" dirty="0" smtClean="0">
                <a:latin typeface="ＭＳ Ｐゴシック" panose="020B0600070205080204" pitchFamily="50" charset="-128"/>
                <a:ea typeface="ＭＳ Ｐゴシック" panose="020B0600070205080204" pitchFamily="50" charset="-128"/>
              </a:rPr>
              <a:t>１冊頂戴！</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2" name="四角形吹き出し 21"/>
          <p:cNvSpPr/>
          <p:nvPr/>
        </p:nvSpPr>
        <p:spPr>
          <a:xfrm>
            <a:off x="3229765" y="4384216"/>
            <a:ext cx="2774180" cy="641107"/>
          </a:xfrm>
          <a:prstGeom prst="wedgeRectCallout">
            <a:avLst>
              <a:gd name="adj1" fmla="val -19342"/>
              <a:gd name="adj2" fmla="val -75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在庫持ってないんだけど</a:t>
            </a:r>
            <a:endParaRPr kumimoji="1" lang="en-US" altLang="ja-JP" dirty="0" smtClean="0">
              <a:latin typeface="ＭＳ Ｐゴシック" panose="020B0600070205080204" pitchFamily="50" charset="-128"/>
              <a:ea typeface="ＭＳ Ｐゴシック" panose="020B0600070205080204" pitchFamily="50" charset="-128"/>
            </a:endParaRPr>
          </a:p>
          <a:p>
            <a:pPr algn="ctr"/>
            <a:r>
              <a:rPr kumimoji="1" lang="ja-JP" altLang="en-US" dirty="0" smtClean="0">
                <a:latin typeface="ＭＳ Ｐゴシック" panose="020B0600070205080204" pitchFamily="50" charset="-128"/>
                <a:ea typeface="ＭＳ Ｐゴシック" panose="020B0600070205080204" pitchFamily="50" charset="-128"/>
              </a:rPr>
              <a:t>・・・</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3" name="四角形吹き出し 22"/>
          <p:cNvSpPr/>
          <p:nvPr/>
        </p:nvSpPr>
        <p:spPr>
          <a:xfrm>
            <a:off x="6103192" y="6003369"/>
            <a:ext cx="1864561" cy="780657"/>
          </a:xfrm>
          <a:prstGeom prst="wedgeRectCallout">
            <a:avLst>
              <a:gd name="adj1" fmla="val -20129"/>
              <a:gd name="adj2" fmla="val -6384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じゃあお宅とは取引しません</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4" name="四角形吹き出し 23"/>
          <p:cNvSpPr/>
          <p:nvPr/>
        </p:nvSpPr>
        <p:spPr>
          <a:xfrm>
            <a:off x="3260090" y="4378647"/>
            <a:ext cx="2774180" cy="641107"/>
          </a:xfrm>
          <a:prstGeom prst="wedgeRectCallout">
            <a:avLst>
              <a:gd name="adj1" fmla="val -19342"/>
              <a:gd name="adj2" fmla="val -7596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latin typeface="ＭＳ Ｐゴシック" panose="020B0600070205080204" pitchFamily="50" charset="-128"/>
                <a:ea typeface="ＭＳ Ｐゴシック" panose="020B0600070205080204" pitchFamily="50" charset="-128"/>
              </a:rPr>
              <a:t>ちょ、ちょっと待って！</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25" name="正方形/長方形 24"/>
          <p:cNvSpPr/>
          <p:nvPr/>
        </p:nvSpPr>
        <p:spPr>
          <a:xfrm>
            <a:off x="723607" y="5261592"/>
            <a:ext cx="5132992" cy="13467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800" dirty="0" smtClean="0">
                <a:latin typeface="ＭＳ Ｐゴシック" panose="020B0600070205080204" pitchFamily="50" charset="-128"/>
                <a:ea typeface="ＭＳ Ｐゴシック" panose="020B0600070205080204" pitchFamily="50" charset="-128"/>
              </a:rPr>
              <a:t>取次が単品流通を重視し</a:t>
            </a:r>
            <a:endParaRPr kumimoji="1" lang="en-US" altLang="ja-JP" sz="2800" dirty="0" smtClean="0">
              <a:latin typeface="ＭＳ Ｐゴシック" panose="020B0600070205080204" pitchFamily="50" charset="-128"/>
              <a:ea typeface="ＭＳ Ｐゴシック" panose="020B0600070205080204" pitchFamily="50" charset="-128"/>
            </a:endParaRPr>
          </a:p>
          <a:p>
            <a:pPr algn="ctr"/>
            <a:r>
              <a:rPr kumimoji="1" lang="ja-JP" altLang="en-US" sz="2800" dirty="0" smtClean="0">
                <a:latin typeface="ＭＳ Ｐゴシック" panose="020B0600070205080204" pitchFamily="50" charset="-128"/>
                <a:ea typeface="ＭＳ Ｐゴシック" panose="020B0600070205080204" pitchFamily="50" charset="-128"/>
              </a:rPr>
              <a:t>在庫を持つようになった</a:t>
            </a:r>
            <a:endParaRPr kumimoji="1" lang="en-US" altLang="ja-JP" sz="2800" dirty="0" smtClean="0">
              <a:latin typeface="ＭＳ Ｐゴシック" panose="020B0600070205080204" pitchFamily="50" charset="-128"/>
              <a:ea typeface="ＭＳ Ｐゴシック" panose="020B0600070205080204" pitchFamily="50" charset="-128"/>
            </a:endParaRPr>
          </a:p>
        </p:txBody>
      </p:sp>
      <p:sp>
        <p:nvSpPr>
          <p:cNvPr id="2" name="スライド番号プレースホルダー 1"/>
          <p:cNvSpPr>
            <a:spLocks noGrp="1"/>
          </p:cNvSpPr>
          <p:nvPr>
            <p:ph type="sldNum" sz="quarter" idx="12"/>
          </p:nvPr>
        </p:nvSpPr>
        <p:spPr/>
        <p:txBody>
          <a:bodyPr/>
          <a:lstStyle/>
          <a:p>
            <a:fld id="{B9D2C864-9362-43C7-A136-D9C41D93A96D}" type="slidenum">
              <a:rPr lang="en-US" smtClean="0">
                <a:latin typeface="Impact"/>
                <a:ea typeface="ＭＳ Ｐゴシック" panose="020B0600070205080204" pitchFamily="50" charset="-128"/>
                <a:cs typeface="Impact"/>
              </a:rPr>
              <a:t>59</a:t>
            </a:fld>
            <a:endParaRPr lang="en-US" dirty="0">
              <a:latin typeface="Impact"/>
              <a:ea typeface="ＭＳ Ｐゴシック" panose="020B0600070205080204" pitchFamily="50" charset="-128"/>
              <a:cs typeface="Impact"/>
            </a:endParaRPr>
          </a:p>
        </p:txBody>
      </p:sp>
      <p:graphicFrame>
        <p:nvGraphicFramePr>
          <p:cNvPr id="27"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912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62936E-6 -2.81612E-6 L 0.23981 0.00649 " pathEditMode="relative" rAng="0" ptsTypes="AA">
                                      <p:cBhvr>
                                        <p:cTn id="10" dur="2000" fill="hold"/>
                                        <p:tgtEl>
                                          <p:spTgt spid="11"/>
                                        </p:tgtEl>
                                        <p:attrNameLst>
                                          <p:attrName>ppt_x</p:attrName>
                                          <p:attrName>ppt_y</p:attrName>
                                        </p:attrNameLst>
                                      </p:cBhvr>
                                      <p:rCtr x="11990" y="32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23981 0.00648 L 0.52247 0.00672 " pathEditMode="relative" rAng="0" ptsTypes="AA">
                                      <p:cBhvr>
                                        <p:cTn id="18" dur="2000" fill="hold"/>
                                        <p:tgtEl>
                                          <p:spTgt spid="11"/>
                                        </p:tgtEl>
                                        <p:attrNameLst>
                                          <p:attrName>ppt_x</p:attrName>
                                          <p:attrName>ppt_y</p:attrName>
                                        </p:attrNameLst>
                                      </p:cBhvr>
                                      <p:rCtr x="14125" y="0"/>
                                    </p:animMotion>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linds(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linds(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1" nodeType="clickEffect">
                                  <p:stCondLst>
                                    <p:cond delay="0"/>
                                  </p:stCondLst>
                                  <p:childTnLst>
                                    <p:animEffect transition="out" filter="blinds(horizontal)">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3" presetClass="entr" presetSubtype="1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linds(horizont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22"/>
                                        </p:tgtEl>
                                      </p:cBhvr>
                                    </p:animEffect>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linds(horizont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ppt_x"/>
                                          </p:val>
                                        </p:tav>
                                        <p:tav tm="100000">
                                          <p:val>
                                            <p:strVal val="#ppt_x"/>
                                          </p:val>
                                        </p:tav>
                                      </p:tavLst>
                                    </p:anim>
                                    <p:anim calcmode="lin" valueType="num">
                                      <p:cBhvr additive="base">
                                        <p:cTn id="7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21" grpId="0" animBg="1"/>
      <p:bldP spid="21" grpId="1" animBg="1"/>
      <p:bldP spid="22" grpId="0" animBg="1"/>
      <p:bldP spid="22" grpId="1"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1"/>
            <a:ext cx="4909655" cy="1511533"/>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全国的な</a:t>
            </a:r>
            <a:r>
              <a:rPr kumimoji="1" lang="en-US" altLang="ja-JP" dirty="0" smtClean="0">
                <a:solidFill>
                  <a:schemeClr val="bg1"/>
                </a:solidFill>
                <a:latin typeface="メイリオ" panose="020B0604030504040204" pitchFamily="50" charset="-128"/>
                <a:ea typeface="メイリオ" panose="020B0604030504040204" pitchFamily="50" charset="-128"/>
              </a:rPr>
              <a:t/>
            </a:r>
            <a:br>
              <a:rPr kumimoji="1" lang="en-US" altLang="ja-JP" dirty="0" smtClean="0">
                <a:solidFill>
                  <a:schemeClr val="bg1"/>
                </a:solidFill>
                <a:latin typeface="メイリオ" panose="020B0604030504040204" pitchFamily="50" charset="-128"/>
                <a:ea typeface="メイリオ" panose="020B0604030504040204" pitchFamily="50" charset="-128"/>
              </a:rPr>
            </a:br>
            <a:r>
              <a:rPr kumimoji="1" lang="ja-JP" altLang="en-US" dirty="0" smtClean="0">
                <a:solidFill>
                  <a:schemeClr val="bg1"/>
                </a:solidFill>
                <a:latin typeface="メイリオ" panose="020B0604030504040204" pitchFamily="50" charset="-128"/>
                <a:ea typeface="メイリオ" panose="020B0604030504040204" pitchFamily="50" charset="-128"/>
              </a:rPr>
              <a:t>書店消滅の傾向</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6</a:t>
            </a:fld>
            <a:endParaRPr lang="en-US" dirty="0"/>
          </a:p>
        </p:txBody>
      </p:sp>
      <p:sp>
        <p:nvSpPr>
          <p:cNvPr id="7" name="テキスト ボックス 6"/>
          <p:cNvSpPr txBox="1"/>
          <p:nvPr/>
        </p:nvSpPr>
        <p:spPr>
          <a:xfrm>
            <a:off x="0" y="6604084"/>
            <a:ext cx="4224233" cy="253916"/>
          </a:xfrm>
          <a:prstGeom prst="rect">
            <a:avLst/>
          </a:prstGeom>
          <a:noFill/>
        </p:spPr>
        <p:txBody>
          <a:bodyPr wrap="non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東京商工リサーチ調べのグラフと情報サイト 閉店開店、より班員が作成</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10" name="コンテンツ プレースホルダー 9"/>
          <p:cNvSpPr>
            <a:spLocks noGrp="1"/>
          </p:cNvSpPr>
          <p:nvPr>
            <p:ph idx="1"/>
          </p:nvPr>
        </p:nvSpPr>
        <p:spPr>
          <a:xfrm>
            <a:off x="608230" y="1735138"/>
            <a:ext cx="7313613" cy="4056062"/>
          </a:xfrm>
        </p:spPr>
        <p:txBody>
          <a:bodyPr/>
          <a:lstStyle/>
          <a:p>
            <a:pPr marL="0" indent="0">
              <a:buNone/>
            </a:pPr>
            <a:r>
              <a:rPr kumimoji="1" lang="ja-JP" altLang="en-US" dirty="0" smtClean="0"/>
              <a:t>　</a:t>
            </a:r>
            <a:endParaRPr kumimoji="1" lang="ja-JP" altLang="en-US" dirty="0"/>
          </a:p>
        </p:txBody>
      </p:sp>
      <p:graphicFrame>
        <p:nvGraphicFramePr>
          <p:cNvPr id="8"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テキスト ボックス 2"/>
          <p:cNvSpPr txBox="1"/>
          <p:nvPr/>
        </p:nvSpPr>
        <p:spPr>
          <a:xfrm>
            <a:off x="6547057" y="1439718"/>
            <a:ext cx="2373967" cy="461665"/>
          </a:xfrm>
          <a:prstGeom prst="rect">
            <a:avLst/>
          </a:prstGeom>
          <a:noFill/>
        </p:spPr>
        <p:txBody>
          <a:bodyPr wrap="square" rtlCol="0">
            <a:spAutoFit/>
          </a:bodyPr>
          <a:lstStyle/>
          <a:p>
            <a:r>
              <a:rPr kumimoji="1" lang="en-US" altLang="ja-JP" sz="2400" u="sng" dirty="0" smtClean="0">
                <a:latin typeface="ＭＳ Ｐゴシック"/>
                <a:ea typeface="ＭＳ Ｐゴシック"/>
                <a:cs typeface="ＭＳ Ｐゴシック"/>
              </a:rPr>
              <a:t>※</a:t>
            </a:r>
            <a:r>
              <a:rPr kumimoji="1" lang="ja-JP" altLang="en-US" sz="2400" u="sng" dirty="0" smtClean="0">
                <a:latin typeface="ＭＳ Ｐゴシック"/>
                <a:ea typeface="ＭＳ Ｐゴシック"/>
                <a:cs typeface="ＭＳ Ｐゴシック"/>
              </a:rPr>
              <a:t>全て</a:t>
            </a:r>
            <a:r>
              <a:rPr kumimoji="1" lang="en-US" altLang="ja-JP" sz="2400" u="sng" dirty="0" smtClean="0">
                <a:latin typeface="ＭＳ Ｐゴシック"/>
                <a:ea typeface="ＭＳ Ｐゴシック"/>
                <a:cs typeface="ＭＳ Ｐゴシック"/>
              </a:rPr>
              <a:t>2016</a:t>
            </a:r>
            <a:r>
              <a:rPr kumimoji="1" lang="ja-JP" altLang="en-US" sz="2400" u="sng" dirty="0" smtClean="0">
                <a:latin typeface="ＭＳ Ｐゴシック"/>
                <a:ea typeface="ＭＳ Ｐゴシック"/>
                <a:cs typeface="ＭＳ Ｐゴシック"/>
              </a:rPr>
              <a:t>年度</a:t>
            </a:r>
            <a:endParaRPr kumimoji="1" lang="ja-JP" altLang="en-US" sz="2400" u="sng" dirty="0">
              <a:latin typeface="ＭＳ Ｐゴシック"/>
              <a:ea typeface="ＭＳ Ｐゴシック"/>
              <a:cs typeface="ＭＳ Ｐゴシック"/>
            </a:endParaRPr>
          </a:p>
        </p:txBody>
      </p:sp>
      <p:sp>
        <p:nvSpPr>
          <p:cNvPr id="9" name="正方形/長方形 8"/>
          <p:cNvSpPr/>
          <p:nvPr/>
        </p:nvSpPr>
        <p:spPr>
          <a:xfrm>
            <a:off x="-794" y="5630401"/>
            <a:ext cx="9144000" cy="10068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600" dirty="0" smtClean="0">
              <a:solidFill>
                <a:srgbClr val="FF0000"/>
              </a:solidFill>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6514754" y="2954819"/>
            <a:ext cx="1288333" cy="461665"/>
          </a:xfrm>
          <a:prstGeom prst="rect">
            <a:avLst/>
          </a:prstGeom>
          <a:noFill/>
          <a:ln>
            <a:noFill/>
          </a:ln>
        </p:spPr>
        <p:txBody>
          <a:bodyPr wrap="none" rtlCol="0">
            <a:spAutoFit/>
          </a:bodyPr>
          <a:lstStyle/>
          <a:p>
            <a:pPr algn="ct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１か月</a:t>
            </a: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で</a:t>
            </a:r>
            <a:endParaRPr kumimoji="1" lang="ja-JP" altLang="en-US" sz="2800" dirty="0">
              <a:solidFill>
                <a:srgbClr val="000000"/>
              </a:solidFill>
              <a:latin typeface="ＭＳ Ｐゴシック" panose="020B0600070205080204" pitchFamily="50" charset="-128"/>
              <a:ea typeface="ＭＳ Ｐゴシック" panose="020B060007020508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227172890"/>
              </p:ext>
            </p:extLst>
          </p:nvPr>
        </p:nvGraphicFramePr>
        <p:xfrm>
          <a:off x="283640" y="1960181"/>
          <a:ext cx="5906818" cy="4060925"/>
        </p:xfrm>
        <a:graphic>
          <a:graphicData uri="http://schemas.openxmlformats.org/drawingml/2006/table">
            <a:tbl>
              <a:tblPr>
                <a:tableStyleId>{5C22544A-7EE6-4342-B048-85BDC9FD1C3A}</a:tableStyleId>
              </a:tblPr>
              <a:tblGrid>
                <a:gridCol w="3336834"/>
                <a:gridCol w="1284992"/>
                <a:gridCol w="1284992"/>
              </a:tblGrid>
              <a:tr h="251126">
                <a:tc>
                  <a:txBody>
                    <a:bodyPr/>
                    <a:lstStyle/>
                    <a:p>
                      <a:pPr algn="l" fontAlgn="ctr"/>
                      <a:r>
                        <a:rPr lang="ja-JP" altLang="en-US" sz="1600" u="none" strike="noStrike" dirty="0" smtClean="0">
                          <a:effectLst/>
                          <a:latin typeface="ＭＳ Ｐゴシック" panose="020B0600070205080204" pitchFamily="50" charset="-128"/>
                          <a:ea typeface="ＭＳ Ｐゴシック" panose="020B0600070205080204" pitchFamily="50" charset="-128"/>
                        </a:rPr>
                        <a:t>書店名</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chemeClr val="accent6">
                        <a:lumMod val="75000"/>
                      </a:schemeClr>
                    </a:solidFill>
                  </a:tcP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所在地</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chemeClr val="accent6">
                        <a:lumMod val="75000"/>
                      </a:schemeClr>
                    </a:solidFill>
                  </a:tcP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閉鎖・休業日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solidFill>
                      <a:schemeClr val="accent6">
                        <a:lumMod val="75000"/>
                      </a:schemeClr>
                    </a:solidFill>
                  </a:tcP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ブックサーカス藤沢店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神奈川県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7</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ブックハウスロッグ中津店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大分県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7</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リブロ西鉄平尾店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福岡県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7</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en-US" sz="1600" u="none" strike="noStrike" dirty="0" err="1">
                          <a:effectLst/>
                          <a:latin typeface="ＭＳ Ｐゴシック" panose="020B0600070205080204" pitchFamily="50" charset="-128"/>
                          <a:ea typeface="ＭＳ Ｐゴシック" panose="020B0600070205080204" pitchFamily="50" charset="-128"/>
                        </a:rPr>
                        <a:t>Ｆorma</a:t>
                      </a:r>
                      <a:r>
                        <a:rPr lang="en-US" sz="1600" u="none" strike="noStrike" dirty="0">
                          <a:effectLst/>
                          <a:latin typeface="ＭＳ Ｐゴシック" panose="020B0600070205080204" pitchFamily="50" charset="-128"/>
                          <a:ea typeface="ＭＳ Ｐゴシック" panose="020B0600070205080204" pitchFamily="50" charset="-128"/>
                        </a:rPr>
                        <a:t> </a:t>
                      </a:r>
                      <a:r>
                        <a:rPr lang="en-US" sz="1600" u="none" strike="noStrike" dirty="0" err="1">
                          <a:effectLst/>
                          <a:latin typeface="ＭＳ Ｐゴシック" panose="020B0600070205080204" pitchFamily="50" charset="-128"/>
                          <a:ea typeface="ＭＳ Ｐゴシック" panose="020B0600070205080204" pitchFamily="50" charset="-128"/>
                        </a:rPr>
                        <a:t>merceria</a:t>
                      </a:r>
                      <a:r>
                        <a:rPr lang="ja-JP" altLang="en-US" sz="1600" u="none" strike="noStrike" dirty="0">
                          <a:effectLst/>
                          <a:latin typeface="ＭＳ Ｐゴシック" panose="020B0600070205080204" pitchFamily="50" charset="-128"/>
                          <a:ea typeface="ＭＳ Ｐゴシック" panose="020B0600070205080204" pitchFamily="50" charset="-128"/>
                        </a:rPr>
                        <a:t>イオン浦和美園店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埼玉県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11</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友朋堂吾妻店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茨城県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a:effectLst/>
                          <a:latin typeface="ＭＳ Ｐゴシック" panose="020B0600070205080204" pitchFamily="50" charset="-128"/>
                          <a:ea typeface="ＭＳ Ｐゴシック" panose="020B0600070205080204" pitchFamily="50" charset="-128"/>
                        </a:rPr>
                        <a:t>2</a:t>
                      </a:r>
                      <a:r>
                        <a:rPr lang="ja-JP" altLang="en-US" sz="1600" u="none" strike="noStrike">
                          <a:effectLst/>
                          <a:latin typeface="ＭＳ Ｐゴシック" panose="020B0600070205080204" pitchFamily="50" charset="-128"/>
                          <a:ea typeface="ＭＳ Ｐゴシック" panose="020B0600070205080204" pitchFamily="50" charset="-128"/>
                        </a:rPr>
                        <a:t>月</a:t>
                      </a:r>
                      <a:r>
                        <a:rPr lang="en-US" altLang="ja-JP" sz="1600" u="none" strike="noStrike">
                          <a:effectLst/>
                          <a:latin typeface="ＭＳ Ｐゴシック" panose="020B0600070205080204" pitchFamily="50" charset="-128"/>
                          <a:ea typeface="ＭＳ Ｐゴシック" panose="020B0600070205080204" pitchFamily="50" charset="-128"/>
                        </a:rPr>
                        <a:t>11</a:t>
                      </a:r>
                      <a:r>
                        <a:rPr lang="ja-JP" altLang="en-US" sz="1600" u="none" strike="noStrike">
                          <a:effectLst/>
                          <a:latin typeface="ＭＳ Ｐゴシック" panose="020B0600070205080204" pitchFamily="50" charset="-128"/>
                          <a:ea typeface="ＭＳ Ｐゴシック" panose="020B0600070205080204" pitchFamily="50" charset="-128"/>
                        </a:rPr>
                        <a:t>日</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友朋堂桜店</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茨城県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12</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zh-TW" altLang="en-US" sz="1600" u="none" strike="noStrike" dirty="0">
                          <a:effectLst/>
                          <a:latin typeface="ＭＳ Ｐゴシック" panose="020B0600070205080204" pitchFamily="50" charset="-128"/>
                          <a:ea typeface="ＭＳ Ｐゴシック" panose="020B0600070205080204" pitchFamily="50" charset="-128"/>
                        </a:rPr>
                        <a:t>友朋堂梅園店</a:t>
                      </a:r>
                      <a:endParaRPr lang="zh-TW"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茨城県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12</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89175">
                <a:tc>
                  <a:txBody>
                    <a:bodyPr/>
                    <a:lstStyle/>
                    <a:p>
                      <a:pPr algn="ctr" fontAlgn="ctr"/>
                      <a:r>
                        <a:rPr lang="ja-JP" altLang="en-US"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a:t>
                      </a:r>
                      <a:endParaRPr lang="ja-JP" altLang="en-US" sz="10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vert="eaVert" anchor="ctr"/>
                </a:tc>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未来屋書店津南店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三重県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zh-TW" altLang="en-US" sz="1600" u="none" strike="noStrike">
                          <a:effectLst/>
                          <a:latin typeface="ＭＳ Ｐゴシック" panose="020B0600070205080204" pitchFamily="50" charset="-128"/>
                          <a:ea typeface="ＭＳ Ｐゴシック" panose="020B0600070205080204" pitchFamily="50" charset="-128"/>
                        </a:rPr>
                        <a:t>福家書店厚木店</a:t>
                      </a:r>
                      <a:endParaRPr lang="zh-TW"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dirty="0">
                          <a:effectLst/>
                          <a:latin typeface="ＭＳ Ｐゴシック" panose="020B0600070205080204" pitchFamily="50" charset="-128"/>
                          <a:ea typeface="ＭＳ Ｐゴシック" panose="020B0600070205080204" pitchFamily="50" charset="-128"/>
                        </a:rPr>
                        <a:t>神奈川県</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アシーネ君津店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千葉県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zh-TW" altLang="en-US" sz="1600" u="none" strike="noStrike">
                          <a:effectLst/>
                          <a:latin typeface="ＭＳ Ｐゴシック" panose="020B0600070205080204" pitchFamily="50" charset="-128"/>
                          <a:ea typeface="ＭＳ Ｐゴシック" panose="020B0600070205080204" pitchFamily="50" charset="-128"/>
                        </a:rPr>
                        <a:t>小山助学館鳴門店</a:t>
                      </a:r>
                      <a:endParaRPr lang="zh-TW"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徳島県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ブックランドとおの柏里店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大阪府</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en-US" sz="1600" u="none" strike="noStrike">
                          <a:effectLst/>
                          <a:latin typeface="ＭＳ Ｐゴシック" panose="020B0600070205080204" pitchFamily="50" charset="-128"/>
                          <a:ea typeface="ＭＳ Ｐゴシック" panose="020B0600070205080204" pitchFamily="50" charset="-128"/>
                        </a:rPr>
                        <a:t>MANYO</a:t>
                      </a:r>
                      <a:r>
                        <a:rPr lang="ja-JP" altLang="en-US" sz="1600" u="none" strike="noStrike">
                          <a:effectLst/>
                          <a:latin typeface="ＭＳ Ｐゴシック" panose="020B0600070205080204" pitchFamily="50" charset="-128"/>
                          <a:ea typeface="ＭＳ Ｐゴシック" panose="020B0600070205080204" pitchFamily="50" charset="-128"/>
                        </a:rPr>
                        <a:t>宇治山田店</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三重県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r h="251126">
                <a:tc>
                  <a:txBody>
                    <a:bodyPr/>
                    <a:lstStyle/>
                    <a:p>
                      <a:pPr algn="l" fontAlgn="ctr"/>
                      <a:r>
                        <a:rPr lang="zh-TW" altLang="en-US" sz="1600" u="none" strike="noStrike">
                          <a:effectLst/>
                          <a:latin typeface="ＭＳ Ｐゴシック" panose="020B0600070205080204" pitchFamily="50" charset="-128"/>
                          <a:ea typeface="ＭＳ Ｐゴシック" panose="020B0600070205080204" pitchFamily="50" charset="-128"/>
                        </a:rPr>
                        <a:t>興文堂書店一宮店</a:t>
                      </a:r>
                      <a:endParaRPr lang="zh-TW"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ja-JP" altLang="en-US" sz="1600" u="none" strike="noStrike">
                          <a:effectLst/>
                          <a:latin typeface="ＭＳ Ｐゴシック" panose="020B0600070205080204" pitchFamily="50" charset="-128"/>
                          <a:ea typeface="ＭＳ Ｐゴシック" panose="020B0600070205080204" pitchFamily="50" charset="-128"/>
                        </a:rPr>
                        <a:t>高知県</a:t>
                      </a:r>
                      <a:endParaRPr lang="ja-JP" altLang="en-US" sz="1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c>
                  <a:txBody>
                    <a:bodyPr/>
                    <a:lstStyle/>
                    <a:p>
                      <a:pPr algn="l" fontAlgn="ctr"/>
                      <a:r>
                        <a:rPr lang="en-US" altLang="ja-JP" sz="1600" u="none" strike="noStrike" dirty="0">
                          <a:effectLst/>
                          <a:latin typeface="ＭＳ Ｐゴシック" panose="020B0600070205080204" pitchFamily="50" charset="-128"/>
                          <a:ea typeface="ＭＳ Ｐゴシック" panose="020B0600070205080204" pitchFamily="50" charset="-128"/>
                        </a:rPr>
                        <a:t>2</a:t>
                      </a:r>
                      <a:r>
                        <a:rPr lang="ja-JP" altLang="en-US" sz="1600" u="none" strike="noStrike" dirty="0">
                          <a:effectLst/>
                          <a:latin typeface="ＭＳ Ｐゴシック" panose="020B0600070205080204" pitchFamily="50" charset="-128"/>
                          <a:ea typeface="ＭＳ Ｐゴシック" panose="020B0600070205080204" pitchFamily="50" charset="-128"/>
                        </a:rPr>
                        <a:t>月</a:t>
                      </a:r>
                      <a:r>
                        <a:rPr lang="en-US" altLang="ja-JP" sz="1600" u="none" strike="noStrike" dirty="0">
                          <a:effectLst/>
                          <a:latin typeface="ＭＳ Ｐゴシック" panose="020B0600070205080204" pitchFamily="50" charset="-128"/>
                          <a:ea typeface="ＭＳ Ｐゴシック" panose="020B0600070205080204" pitchFamily="50" charset="-128"/>
                        </a:rPr>
                        <a:t>29</a:t>
                      </a:r>
                      <a:r>
                        <a:rPr lang="ja-JP" altLang="en-US" sz="1600" u="none" strike="noStrike" dirty="0">
                          <a:effectLst/>
                          <a:latin typeface="ＭＳ Ｐゴシック" panose="020B0600070205080204" pitchFamily="50" charset="-128"/>
                          <a:ea typeface="ＭＳ Ｐゴシック" panose="020B0600070205080204" pitchFamily="50" charset="-128"/>
                        </a:rPr>
                        <a:t>日</a:t>
                      </a:r>
                      <a:endParaRPr lang="ja-JP" altLang="en-US" sz="1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10" marR="7610" marT="7610" marB="0" anchor="ctr"/>
                </a:tc>
              </a:tr>
            </a:tbl>
          </a:graphicData>
        </a:graphic>
      </p:graphicFrame>
      <p:sp>
        <p:nvSpPr>
          <p:cNvPr id="15" name="右中かっこ 14"/>
          <p:cNvSpPr/>
          <p:nvPr/>
        </p:nvSpPr>
        <p:spPr>
          <a:xfrm>
            <a:off x="6190458" y="1971835"/>
            <a:ext cx="402141" cy="4042345"/>
          </a:xfrm>
          <a:prstGeom prst="righ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6" name="テキスト ボックス 15"/>
          <p:cNvSpPr txBox="1"/>
          <p:nvPr/>
        </p:nvSpPr>
        <p:spPr>
          <a:xfrm>
            <a:off x="6514754" y="3876568"/>
            <a:ext cx="2629246" cy="830997"/>
          </a:xfrm>
          <a:prstGeom prst="rect">
            <a:avLst/>
          </a:prstGeom>
          <a:noFill/>
        </p:spPr>
        <p:txBody>
          <a:bodyPr wrap="none" rtlCol="0">
            <a:spAutoFit/>
          </a:bodyPr>
          <a:lstStyle/>
          <a:p>
            <a:pPr algn="ctr"/>
            <a:r>
              <a:rPr kumimoji="1" lang="en-US" altLang="ja-JP" sz="2400" dirty="0">
                <a:solidFill>
                  <a:srgbClr val="000000"/>
                </a:solidFill>
                <a:latin typeface="ＭＳ Ｐゴシック" panose="020B0600070205080204" pitchFamily="50" charset="-128"/>
                <a:ea typeface="ＭＳ Ｐゴシック" panose="020B0600070205080204" pitchFamily="50" charset="-128"/>
              </a:rPr>
              <a:t>1</a:t>
            </a: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日に</a:t>
            </a:r>
            <a:r>
              <a:rPr kumimoji="1" lang="en-US" altLang="ja-JP" sz="2400" dirty="0" smtClean="0">
                <a:solidFill>
                  <a:srgbClr val="000000"/>
                </a:solidFill>
                <a:latin typeface="ＭＳ Ｐゴシック" panose="020B0600070205080204" pitchFamily="50" charset="-128"/>
                <a:ea typeface="ＭＳ Ｐゴシック" panose="020B0600070205080204" pitchFamily="50" charset="-128"/>
              </a:rPr>
              <a:t>1</a:t>
            </a: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店舗以上の</a:t>
            </a:r>
            <a:endParaRPr kumimoji="1" lang="en-US" altLang="ja-JP" sz="2400" dirty="0" smtClean="0">
              <a:solidFill>
                <a:srgbClr val="000000"/>
              </a:solidFill>
              <a:latin typeface="ＭＳ Ｐゴシック" panose="020B0600070205080204" pitchFamily="50" charset="-128"/>
              <a:ea typeface="ＭＳ Ｐゴシック" panose="020B0600070205080204" pitchFamily="50" charset="-128"/>
            </a:endParaRPr>
          </a:p>
          <a:p>
            <a:pPr algn="ctr"/>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rPr>
              <a:t>ペース</a:t>
            </a:r>
            <a:r>
              <a:rPr kumimoji="1" lang="en-US" altLang="ja-JP" sz="2400" dirty="0" smtClean="0">
                <a:solidFill>
                  <a:srgbClr val="000000"/>
                </a:solidFill>
                <a:latin typeface="ＭＳ Ｐゴシック" panose="020B0600070205080204" pitchFamily="50" charset="-128"/>
                <a:ea typeface="ＭＳ Ｐゴシック" panose="020B0600070205080204" pitchFamily="50" charset="-128"/>
              </a:rPr>
              <a:t>…</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7685946" y="2864915"/>
            <a:ext cx="1415772" cy="584776"/>
          </a:xfrm>
          <a:prstGeom prst="rect">
            <a:avLst/>
          </a:prstGeom>
          <a:noFill/>
        </p:spPr>
        <p:txBody>
          <a:bodyPr wrap="none" rtlCol="0">
            <a:spAutoFit/>
          </a:bodyPr>
          <a:lstStyle/>
          <a:p>
            <a:r>
              <a:rPr kumimoji="1" lang="en-US" altLang="ja-JP" sz="3200" dirty="0">
                <a:solidFill>
                  <a:srgbClr val="FF0000"/>
                </a:solidFill>
                <a:latin typeface="ＭＳ Ｐゴシック" panose="020B0600070205080204" pitchFamily="50" charset="-128"/>
                <a:ea typeface="ＭＳ Ｐゴシック" panose="020B0600070205080204" pitchFamily="50" charset="-128"/>
              </a:rPr>
              <a:t>33</a:t>
            </a:r>
            <a:r>
              <a:rPr kumimoji="1" lang="ja-JP" altLang="en-US" sz="3200" dirty="0" smtClean="0">
                <a:solidFill>
                  <a:srgbClr val="FF0000"/>
                </a:solidFill>
                <a:latin typeface="ＭＳ Ｐゴシック" panose="020B0600070205080204" pitchFamily="50" charset="-128"/>
                <a:ea typeface="ＭＳ Ｐゴシック" panose="020B0600070205080204" pitchFamily="50" charset="-128"/>
              </a:rPr>
              <a:t>店舗</a:t>
            </a:r>
            <a:endParaRPr kumimoji="1" lang="ja-JP" altLang="en-US" sz="3200" dirty="0">
              <a:solidFill>
                <a:srgbClr val="FF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75114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906259" y="1953640"/>
            <a:ext cx="7649161" cy="4257974"/>
            <a:chOff x="1694254" y="3555810"/>
            <a:chExt cx="5505870" cy="2947294"/>
          </a:xfrm>
        </p:grpSpPr>
        <p:pic>
          <p:nvPicPr>
            <p:cNvPr id="4" name="図 3"/>
            <p:cNvPicPr>
              <a:picLocks noChangeAspect="1"/>
            </p:cNvPicPr>
            <p:nvPr/>
          </p:nvPicPr>
          <p:blipFill>
            <a:blip r:embed="rId3"/>
            <a:stretch>
              <a:fillRect/>
            </a:stretch>
          </p:blipFill>
          <p:spPr>
            <a:xfrm>
              <a:off x="1694254" y="3555810"/>
              <a:ext cx="5505870" cy="2947294"/>
            </a:xfrm>
            <a:prstGeom prst="rect">
              <a:avLst/>
            </a:prstGeom>
          </p:spPr>
        </p:pic>
        <p:sp>
          <p:nvSpPr>
            <p:cNvPr id="6" name="右矢印 5"/>
            <p:cNvSpPr/>
            <p:nvPr/>
          </p:nvSpPr>
          <p:spPr>
            <a:xfrm rot="19835409">
              <a:off x="3330090" y="4090298"/>
              <a:ext cx="2860078" cy="730052"/>
            </a:xfrm>
            <a:prstGeom prst="rightArrow">
              <a:avLst>
                <a:gd name="adj1" fmla="val 30137"/>
                <a:gd name="adj2" fmla="val 44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ＭＳ Ｐゴシック" panose="020B0600070205080204" pitchFamily="50" charset="-128"/>
                <a:ea typeface="ＭＳ Ｐゴシック" panose="020B0600070205080204" pitchFamily="50" charset="-128"/>
              </a:endParaRPr>
            </a:p>
          </p:txBody>
        </p:sp>
      </p:grpSp>
      <p:sp>
        <p:nvSpPr>
          <p:cNvPr id="2" name="タイトル 1"/>
          <p:cNvSpPr>
            <a:spLocks noGrp="1"/>
          </p:cNvSpPr>
          <p:nvPr>
            <p:ph type="title"/>
          </p:nvPr>
        </p:nvSpPr>
        <p:spPr>
          <a:xfrm>
            <a:off x="0" y="0"/>
            <a:ext cx="5069305" cy="1110081"/>
          </a:xfrm>
          <a:solidFill>
            <a:srgbClr val="860908"/>
          </a:solidFill>
        </p:spPr>
        <p:txBody>
          <a:bodyPr/>
          <a:lstStyle/>
          <a:p>
            <a:r>
              <a:rPr lang="ja-JP" altLang="en-US" sz="4400" dirty="0" smtClean="0">
                <a:solidFill>
                  <a:srgbClr val="FFFFFF"/>
                </a:solidFill>
                <a:latin typeface="メイリオ" panose="020B0604030504040204" pitchFamily="50" charset="-128"/>
                <a:ea typeface="メイリオ" panose="020B0604030504040204" pitchFamily="50" charset="-128"/>
              </a:rPr>
              <a:t>電子書籍の台頭</a:t>
            </a:r>
            <a:endParaRPr kumimoji="1" lang="ja-JP" altLang="en-US" sz="6000" dirty="0">
              <a:solidFill>
                <a:srgbClr val="FFFFFF"/>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191686" y="1326820"/>
            <a:ext cx="2971928" cy="589955"/>
          </a:xfrm>
          <a:prstGeom prst="rect">
            <a:avLst/>
          </a:prstGeom>
        </p:spPr>
        <p:txBody>
          <a:bodyPr/>
          <a:lstStyle/>
          <a:p>
            <a:pPr marL="0" indent="0">
              <a:buNone/>
            </a:pPr>
            <a:r>
              <a:rPr lang="ja-JP" altLang="en-US" u="sng" dirty="0" smtClean="0">
                <a:latin typeface="ＭＳ Ｐゴシック" panose="020B0600070205080204" pitchFamily="50" charset="-128"/>
                <a:ea typeface="ＭＳ Ｐゴシック" panose="020B0600070205080204" pitchFamily="50" charset="-128"/>
              </a:rPr>
              <a:t>電子書籍の売上増加</a:t>
            </a:r>
            <a:endParaRPr lang="en-US" altLang="ja-JP" u="sng" dirty="0" smtClean="0">
              <a:latin typeface="ＭＳ Ｐゴシック" panose="020B0600070205080204" pitchFamily="50" charset="-128"/>
              <a:ea typeface="ＭＳ Ｐゴシック" panose="020B0600070205080204" pitchFamily="50" charset="-128"/>
            </a:endParaRPr>
          </a:p>
        </p:txBody>
      </p:sp>
      <p:sp>
        <p:nvSpPr>
          <p:cNvPr id="7" name="テキスト ボックス 6"/>
          <p:cNvSpPr txBox="1"/>
          <p:nvPr/>
        </p:nvSpPr>
        <p:spPr>
          <a:xfrm>
            <a:off x="0" y="6642576"/>
            <a:ext cx="4294765" cy="253916"/>
          </a:xfrm>
          <a:prstGeom prst="rect">
            <a:avLst/>
          </a:prstGeom>
          <a:noFill/>
        </p:spPr>
        <p:txBody>
          <a:bodyPr wrap="non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出典：</a:t>
            </a:r>
            <a:r>
              <a:rPr kumimoji="1" lang="en-US" altLang="ja-JP" sz="1050" dirty="0" smtClean="0">
                <a:latin typeface="ＭＳ Ｐゴシック" panose="020B0600070205080204" pitchFamily="50" charset="-128"/>
                <a:ea typeface="ＭＳ Ｐゴシック" panose="020B0600070205080204" pitchFamily="50" charset="-128"/>
              </a:rPr>
              <a:t>http</a:t>
            </a:r>
            <a:r>
              <a:rPr kumimoji="1" lang="en-US" altLang="ja-JP" sz="1050" dirty="0">
                <a:latin typeface="ＭＳ Ｐゴシック" panose="020B0600070205080204" pitchFamily="50" charset="-128"/>
                <a:ea typeface="ＭＳ Ｐゴシック" panose="020B0600070205080204" pitchFamily="50" charset="-128"/>
              </a:rPr>
              <a:t>://www.impress.co.jp/newsrelease/2015/06/20150629-02.html</a:t>
            </a:r>
            <a:endParaRPr kumimoji="1" lang="ja-JP" altLang="en-US" sz="1050" dirty="0">
              <a:latin typeface="ＭＳ Ｐゴシック" panose="020B0600070205080204" pitchFamily="50" charset="-128"/>
              <a:ea typeface="ＭＳ Ｐゴシック" panose="020B0600070205080204" pitchFamily="50" charset="-128"/>
            </a:endParaRPr>
          </a:p>
        </p:txBody>
      </p:sp>
      <p:sp>
        <p:nvSpPr>
          <p:cNvPr id="5" name="スライド番号プレースホルダー 4"/>
          <p:cNvSpPr>
            <a:spLocks noGrp="1"/>
          </p:cNvSpPr>
          <p:nvPr>
            <p:ph type="sldNum" sz="quarter" idx="12"/>
          </p:nvPr>
        </p:nvSpPr>
        <p:spPr/>
        <p:txBody>
          <a:bodyPr/>
          <a:lstStyle/>
          <a:p>
            <a:fld id="{B9D2C864-9362-43C7-A136-D9C41D93A96D}" type="slidenum">
              <a:rPr lang="en-US" smtClean="0">
                <a:latin typeface="Impact"/>
                <a:ea typeface="ＭＳ Ｐゴシック" panose="020B0600070205080204" pitchFamily="50" charset="-128"/>
                <a:cs typeface="Impact"/>
              </a:rPr>
              <a:t>60</a:t>
            </a:fld>
            <a:endParaRPr lang="en-US" dirty="0">
              <a:latin typeface="Impact"/>
              <a:ea typeface="ＭＳ Ｐゴシック" panose="020B0600070205080204" pitchFamily="50" charset="-128"/>
              <a:cs typeface="Impact"/>
            </a:endParaRPr>
          </a:p>
        </p:txBody>
      </p:sp>
      <p:graphicFrame>
        <p:nvGraphicFramePr>
          <p:cNvPr id="12"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4486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9655" y="1263470"/>
            <a:ext cx="4228521" cy="3171391"/>
          </a:xfrm>
          <a:prstGeom prst="rect">
            <a:avLst/>
          </a:prstGeom>
        </p:spPr>
      </p:pic>
      <p:sp>
        <p:nvSpPr>
          <p:cNvPr id="2" name="タイトル 1"/>
          <p:cNvSpPr>
            <a:spLocks noGrp="1"/>
          </p:cNvSpPr>
          <p:nvPr>
            <p:ph type="title"/>
          </p:nvPr>
        </p:nvSpPr>
        <p:spPr>
          <a:xfrm>
            <a:off x="0" y="0"/>
            <a:ext cx="4973053" cy="868362"/>
          </a:xfrm>
          <a:solidFill>
            <a:srgbClr val="860908"/>
          </a:solidFill>
        </p:spPr>
        <p:txBody>
          <a:bodyPr/>
          <a:lstStyle/>
          <a:p>
            <a:r>
              <a:rPr kumimoji="1" lang="ja-JP" altLang="en-US" dirty="0" smtClean="0">
                <a:solidFill>
                  <a:srgbClr val="FFFFFF"/>
                </a:solidFill>
                <a:latin typeface="ＭＳ Ｐゴシック"/>
                <a:ea typeface="ＭＳ Ｐゴシック"/>
                <a:cs typeface="ＭＳ Ｐゴシック"/>
              </a:rPr>
              <a:t>電子書籍の価格</a:t>
            </a:r>
            <a:endParaRPr kumimoji="1" lang="ja-JP" altLang="en-US" dirty="0">
              <a:solidFill>
                <a:srgbClr val="FFFFFF"/>
              </a:solidFill>
              <a:latin typeface="ＭＳ Ｐゴシック"/>
              <a:ea typeface="ＭＳ Ｐゴシック"/>
              <a:cs typeface="ＭＳ Ｐゴシック"/>
            </a:endParaRPr>
          </a:p>
        </p:txBody>
      </p:sp>
      <p:sp>
        <p:nvSpPr>
          <p:cNvPr id="3" name="コンテンツ プレースホルダー 2"/>
          <p:cNvSpPr>
            <a:spLocks noGrp="1"/>
          </p:cNvSpPr>
          <p:nvPr>
            <p:ph idx="1"/>
          </p:nvPr>
        </p:nvSpPr>
        <p:spPr>
          <a:xfrm>
            <a:off x="296947" y="4434861"/>
            <a:ext cx="8570871" cy="2311076"/>
          </a:xfrm>
        </p:spPr>
        <p:txBody>
          <a:bodyPr/>
          <a:lstStyle/>
          <a:p>
            <a:r>
              <a:rPr kumimoji="1" lang="ja-JP" altLang="en-US" sz="2800" dirty="0" smtClean="0">
                <a:latin typeface="ＭＳ Ｐゴシック" panose="020B0600070205080204" pitchFamily="50" charset="-128"/>
                <a:ea typeface="ＭＳ Ｐゴシック" panose="020B0600070205080204" pitchFamily="50" charset="-128"/>
              </a:rPr>
              <a:t>電子書籍は再販制度の適応を受けない</a:t>
            </a:r>
            <a:endParaRPr kumimoji="1"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紙の書籍より価格設定が自由</a:t>
            </a:r>
            <a:endParaRPr lang="en-US" altLang="ja-JP" sz="2800" dirty="0" smtClean="0">
              <a:latin typeface="ＭＳ Ｐゴシック" panose="020B0600070205080204" pitchFamily="50" charset="-128"/>
              <a:ea typeface="ＭＳ Ｐゴシック" panose="020B0600070205080204" pitchFamily="50" charset="-128"/>
            </a:endParaRPr>
          </a:p>
          <a:p>
            <a:pPr marL="0" indent="0">
              <a:buNone/>
            </a:pPr>
            <a:r>
              <a:rPr lang="en-US" altLang="ja-JP" sz="2800" dirty="0" smtClean="0">
                <a:latin typeface="ＭＳ Ｐゴシック" panose="020B0600070205080204" pitchFamily="50" charset="-128"/>
                <a:ea typeface="ＭＳ Ｐゴシック" panose="020B0600070205080204" pitchFamily="50" charset="-128"/>
              </a:rPr>
              <a:t>→</a:t>
            </a:r>
            <a:r>
              <a:rPr lang="ja-JP" altLang="en-US" sz="2800" dirty="0" smtClean="0">
                <a:latin typeface="ＭＳ Ｐゴシック" panose="020B0600070205080204" pitchFamily="50" charset="-128"/>
                <a:ea typeface="ＭＳ Ｐゴシック" panose="020B0600070205080204" pitchFamily="50" charset="-128"/>
              </a:rPr>
              <a:t>紙の書籍よりかなり安価に設定されることが多い</a:t>
            </a:r>
            <a:endParaRPr lang="en-US" altLang="ja-JP" sz="2800" dirty="0" smtClean="0">
              <a:latin typeface="ＭＳ Ｐゴシック" panose="020B0600070205080204" pitchFamily="50" charset="-128"/>
              <a:ea typeface="ＭＳ Ｐゴシック" panose="020B0600070205080204" pitchFamily="50" charset="-128"/>
            </a:endParaRPr>
          </a:p>
          <a:p>
            <a:endParaRPr kumimoji="1" lang="en-US" altLang="ja-JP" dirty="0" smtClean="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latin typeface="Impact"/>
                <a:ea typeface="ＭＳ Ｐゴシック"/>
                <a:cs typeface="Impact"/>
              </a:rPr>
              <a:t>61</a:t>
            </a:fld>
            <a:endParaRPr lang="en-US" dirty="0">
              <a:latin typeface="Impact"/>
              <a:ea typeface="ＭＳ Ｐゴシック"/>
              <a:cs typeface="Impact"/>
            </a:endParaRPr>
          </a:p>
        </p:txBody>
      </p:sp>
      <p:sp>
        <p:nvSpPr>
          <p:cNvPr id="6" name="テキスト ボックス 5"/>
          <p:cNvSpPr txBox="1"/>
          <p:nvPr/>
        </p:nvSpPr>
        <p:spPr>
          <a:xfrm>
            <a:off x="0" y="6609347"/>
            <a:ext cx="2842445" cy="253916"/>
          </a:xfrm>
          <a:prstGeom prst="rect">
            <a:avLst/>
          </a:prstGeom>
          <a:noFill/>
        </p:spPr>
        <p:txBody>
          <a:bodyPr wrap="none" rtlCol="0">
            <a:spAutoFit/>
          </a:bodyPr>
          <a:lstStyle/>
          <a:p>
            <a:r>
              <a:rPr kumimoji="1" lang="ja-JP" altLang="en-US" sz="1050" dirty="0" smtClean="0">
                <a:latin typeface="ＭＳ Ｐゴシック" panose="020B0600070205080204" pitchFamily="50" charset="-128"/>
                <a:ea typeface="ＭＳ Ｐゴシック" panose="020B0600070205080204" pitchFamily="50" charset="-128"/>
              </a:rPr>
              <a:t>出典：</a:t>
            </a:r>
            <a:r>
              <a:rPr kumimoji="1" lang="en-US" altLang="ja-JP" sz="1050" dirty="0" smtClean="0">
                <a:latin typeface="ＭＳ Ｐゴシック" panose="020B0600070205080204" pitchFamily="50" charset="-128"/>
                <a:ea typeface="ＭＳ Ｐゴシック" panose="020B0600070205080204" pitchFamily="50" charset="-128"/>
              </a:rPr>
              <a:t>http</a:t>
            </a:r>
            <a:r>
              <a:rPr kumimoji="1" lang="en-US" altLang="ja-JP" sz="1050" dirty="0">
                <a:latin typeface="ＭＳ Ｐゴシック" panose="020B0600070205080204" pitchFamily="50" charset="-128"/>
                <a:ea typeface="ＭＳ Ｐゴシック" panose="020B0600070205080204" pitchFamily="50" charset="-128"/>
              </a:rPr>
              <a:t>://www.ipad-zine.com/pages/what3/</a:t>
            </a:r>
            <a:endParaRPr kumimoji="1" lang="ja-JP" altLang="en-US" sz="1050" dirty="0">
              <a:latin typeface="ＭＳ Ｐゴシック" panose="020B0600070205080204" pitchFamily="50" charset="-128"/>
              <a:ea typeface="ＭＳ Ｐゴシック" panose="020B0600070205080204" pitchFamily="50" charset="-128"/>
            </a:endParaRPr>
          </a:p>
        </p:txBody>
      </p:sp>
      <p:graphicFrame>
        <p:nvGraphicFramePr>
          <p:cNvPr id="8"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0565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B9D2C864-9362-43C7-A136-D9C41D93A96D}" type="slidenum">
              <a:rPr lang="en-US" smtClean="0"/>
              <a:t>62</a:t>
            </a:fld>
            <a:endParaRPr lang="en-US"/>
          </a:p>
        </p:txBody>
      </p:sp>
      <p:sp>
        <p:nvSpPr>
          <p:cNvPr id="5" name="タイトル 1"/>
          <p:cNvSpPr>
            <a:spLocks noGrp="1"/>
          </p:cNvSpPr>
          <p:nvPr>
            <p:ph type="title"/>
          </p:nvPr>
        </p:nvSpPr>
        <p:spPr>
          <a:xfrm>
            <a:off x="0" y="0"/>
            <a:ext cx="5394566" cy="868362"/>
          </a:xfrm>
          <a:solidFill>
            <a:srgbClr val="860908"/>
          </a:solidFill>
        </p:spPr>
        <p:txBody>
          <a:bodyPr/>
          <a:lstStyle/>
          <a:p>
            <a:r>
              <a:rPr lang="ja-JP" altLang="en-US" smtClean="0">
                <a:solidFill>
                  <a:srgbClr val="FFFFFF"/>
                </a:solidFill>
                <a:latin typeface="ＭＳ Ｐゴシック"/>
                <a:ea typeface="ＭＳ Ｐゴシック"/>
                <a:cs typeface="ＭＳ Ｐゴシック"/>
              </a:rPr>
              <a:t>ひょうたん書店閉店</a:t>
            </a:r>
            <a:endParaRPr kumimoji="1" lang="ja-JP" altLang="en-US" dirty="0">
              <a:solidFill>
                <a:srgbClr val="FFFFFF"/>
              </a:solidFill>
              <a:latin typeface="ＭＳ Ｐゴシック"/>
              <a:ea typeface="ＭＳ Ｐゴシック"/>
              <a:cs typeface="ＭＳ Ｐゴシック"/>
            </a:endParaRPr>
          </a:p>
        </p:txBody>
      </p:sp>
      <p:sp>
        <p:nvSpPr>
          <p:cNvPr id="8" name="正方形/長方形 7"/>
          <p:cNvSpPr/>
          <p:nvPr/>
        </p:nvSpPr>
        <p:spPr>
          <a:xfrm>
            <a:off x="827157" y="1258491"/>
            <a:ext cx="6928844" cy="4832093"/>
          </a:xfrm>
          <a:prstGeom prst="rect">
            <a:avLst/>
          </a:prstGeom>
        </p:spPr>
        <p:txBody>
          <a:bodyPr wrap="square">
            <a:spAutoFit/>
          </a:bodyPr>
          <a:lstStyle/>
          <a:p>
            <a:r>
              <a:rPr lang="en-US" altLang="ja-JP" sz="2800" dirty="0">
                <a:latin typeface="ＭＳ Ｐゴシック"/>
                <a:ea typeface="ＭＳ Ｐゴシック"/>
                <a:cs typeface="ＭＳ Ｐゴシック"/>
              </a:rPr>
              <a:t>2016</a:t>
            </a:r>
            <a:r>
              <a:rPr lang="ja-JP" altLang="en-US" sz="2800" dirty="0">
                <a:latin typeface="ＭＳ Ｐゴシック"/>
                <a:ea typeface="ＭＳ Ｐゴシック"/>
                <a:cs typeface="ＭＳ Ｐゴシック"/>
              </a:rPr>
              <a:t>年</a:t>
            </a:r>
            <a:r>
              <a:rPr lang="en-US" altLang="ja-JP" sz="2800" dirty="0">
                <a:latin typeface="ＭＳ Ｐゴシック"/>
                <a:ea typeface="ＭＳ Ｐゴシック"/>
                <a:cs typeface="ＭＳ Ｐゴシック"/>
              </a:rPr>
              <a:t>2</a:t>
            </a:r>
            <a:r>
              <a:rPr lang="ja-JP" altLang="en-US" sz="2800" dirty="0">
                <a:latin typeface="ＭＳ Ｐゴシック"/>
                <a:ea typeface="ＭＳ Ｐゴシック"/>
                <a:cs typeface="ＭＳ Ｐゴシック"/>
              </a:rPr>
              <a:t>月</a:t>
            </a:r>
            <a:r>
              <a:rPr lang="en-US" altLang="ja-JP" sz="2800" dirty="0">
                <a:latin typeface="ＭＳ Ｐゴシック"/>
                <a:ea typeface="ＭＳ Ｐゴシック"/>
                <a:cs typeface="ＭＳ Ｐゴシック"/>
              </a:rPr>
              <a:t>14</a:t>
            </a:r>
            <a:r>
              <a:rPr lang="ja-JP" altLang="en-US" sz="2800" dirty="0">
                <a:latin typeface="ＭＳ Ｐゴシック"/>
                <a:ea typeface="ＭＳ Ｐゴシック"/>
                <a:cs typeface="ＭＳ Ｐゴシック"/>
              </a:rPr>
              <a:t>日</a:t>
            </a:r>
            <a:r>
              <a:rPr lang="ja-JP" altLang="en-US" sz="2800" dirty="0" smtClean="0">
                <a:latin typeface="ＭＳ Ｐゴシック"/>
                <a:ea typeface="ＭＳ Ｐゴシック"/>
                <a:cs typeface="ＭＳ Ｐゴシック"/>
              </a:rPr>
              <a:t>、大洋社倒産をきっかけとして鹿児島市</a:t>
            </a:r>
            <a:r>
              <a:rPr lang="ja-JP" altLang="en-US" sz="2800" dirty="0">
                <a:latin typeface="ＭＳ Ｐゴシック"/>
                <a:ea typeface="ＭＳ Ｐゴシック"/>
                <a:cs typeface="ＭＳ Ｐゴシック"/>
              </a:rPr>
              <a:t>のコミック専門店「ひょうたん書店」が突然</a:t>
            </a:r>
            <a:r>
              <a:rPr lang="ja-JP" altLang="en-US" sz="2800" dirty="0" smtClean="0">
                <a:latin typeface="ＭＳ Ｐゴシック"/>
                <a:ea typeface="ＭＳ Ｐゴシック"/>
                <a:cs typeface="ＭＳ Ｐゴシック"/>
              </a:rPr>
              <a:t>閉店！！！</a:t>
            </a:r>
            <a:endParaRPr lang="en-US" altLang="ja-JP" sz="2800" dirty="0" smtClean="0">
              <a:latin typeface="ＭＳ Ｐゴシック"/>
              <a:ea typeface="ＭＳ Ｐゴシック"/>
              <a:cs typeface="ＭＳ Ｐゴシック"/>
            </a:endParaRPr>
          </a:p>
          <a:p>
            <a:endParaRPr lang="en-US" altLang="ja-JP" sz="2800" dirty="0">
              <a:latin typeface="ＭＳ Ｐゴシック"/>
              <a:ea typeface="ＭＳ Ｐゴシック"/>
              <a:cs typeface="ＭＳ Ｐゴシック"/>
            </a:endParaRPr>
          </a:p>
          <a:p>
            <a:r>
              <a:rPr lang="ja-JP" altLang="en-US" sz="2800" dirty="0" smtClean="0">
                <a:latin typeface="ＭＳ Ｐゴシック"/>
                <a:ea typeface="ＭＳ Ｐゴシック"/>
                <a:cs typeface="ＭＳ Ｐゴシック"/>
              </a:rPr>
              <a:t>深夜</a:t>
            </a:r>
            <a:r>
              <a:rPr lang="ja-JP" altLang="en-US" sz="2800" dirty="0">
                <a:latin typeface="ＭＳ Ｐゴシック"/>
                <a:ea typeface="ＭＳ Ｐゴシック"/>
                <a:cs typeface="ＭＳ Ｐゴシック"/>
              </a:rPr>
              <a:t>のアニメ番組の提供も行って</a:t>
            </a:r>
            <a:r>
              <a:rPr lang="ja-JP" altLang="en-US" sz="2800" dirty="0" smtClean="0">
                <a:latin typeface="ＭＳ Ｐゴシック"/>
                <a:ea typeface="ＭＳ Ｐゴシック"/>
                <a:cs typeface="ＭＳ Ｐゴシック"/>
              </a:rPr>
              <a:t>いた</a:t>
            </a:r>
            <a:endParaRPr lang="en-US" altLang="ja-JP" sz="2800" dirty="0" smtClean="0">
              <a:latin typeface="ＭＳ Ｐゴシック"/>
              <a:ea typeface="ＭＳ Ｐゴシック"/>
              <a:cs typeface="ＭＳ Ｐゴシック"/>
            </a:endParaRPr>
          </a:p>
          <a:p>
            <a:endParaRPr lang="en-US" altLang="ja-JP" sz="2800" dirty="0">
              <a:latin typeface="ＭＳ Ｐゴシック"/>
              <a:ea typeface="ＭＳ Ｐゴシック"/>
              <a:cs typeface="ＭＳ Ｐゴシック"/>
            </a:endParaRPr>
          </a:p>
          <a:p>
            <a:r>
              <a:rPr lang="ja-JP" altLang="en-US" sz="2800" dirty="0">
                <a:latin typeface="ＭＳ Ｐゴシック"/>
                <a:ea typeface="ＭＳ Ｐゴシック"/>
                <a:cs typeface="ＭＳ Ｐゴシック"/>
              </a:rPr>
              <a:t>「</a:t>
            </a:r>
            <a:r>
              <a:rPr lang="ja-JP" altLang="en-US" sz="2800" dirty="0">
                <a:solidFill>
                  <a:srgbClr val="FF0000"/>
                </a:solidFill>
                <a:latin typeface="ＭＳ Ｐゴシック"/>
                <a:ea typeface="ＭＳ Ｐゴシック"/>
                <a:cs typeface="ＭＳ Ｐゴシック"/>
              </a:rPr>
              <a:t>鹿児島のアニメ放送はどうなるんだ</a:t>
            </a:r>
            <a:r>
              <a:rPr lang="ja-JP" altLang="en-US" sz="2800" dirty="0">
                <a:latin typeface="ＭＳ Ｐゴシック"/>
                <a:ea typeface="ＭＳ Ｐゴシック"/>
                <a:cs typeface="ＭＳ Ｐゴシック"/>
              </a:rPr>
              <a:t>」と、心配する人</a:t>
            </a:r>
            <a:r>
              <a:rPr lang="ja-JP" altLang="en-US" sz="2800" dirty="0" smtClean="0">
                <a:latin typeface="ＭＳ Ｐゴシック"/>
                <a:ea typeface="ＭＳ Ｐゴシック"/>
                <a:cs typeface="ＭＳ Ｐゴシック"/>
              </a:rPr>
              <a:t>も</a:t>
            </a:r>
            <a:endParaRPr lang="en-US" altLang="ja-JP" sz="2800" dirty="0" smtClean="0">
              <a:latin typeface="ＭＳ Ｐゴシック"/>
              <a:ea typeface="ＭＳ Ｐゴシック"/>
              <a:cs typeface="ＭＳ Ｐゴシック"/>
            </a:endParaRPr>
          </a:p>
          <a:p>
            <a:endParaRPr lang="en-US" altLang="ja-JP" sz="2800" dirty="0">
              <a:latin typeface="ＭＳ Ｐゴシック"/>
              <a:ea typeface="ＭＳ Ｐゴシック"/>
              <a:cs typeface="ＭＳ Ｐゴシック"/>
            </a:endParaRPr>
          </a:p>
          <a:p>
            <a:r>
              <a:rPr lang="ja-JP" altLang="en-US" sz="2800" dirty="0" smtClean="0">
                <a:latin typeface="ＭＳ Ｐゴシック"/>
                <a:ea typeface="ＭＳ Ｐゴシック"/>
                <a:cs typeface="ＭＳ Ｐゴシック"/>
              </a:rPr>
              <a:t>ただの書店ではなく鹿児島のオタク文化を支えるものであった。</a:t>
            </a:r>
            <a:endParaRPr lang="en-US" altLang="ja-JP" sz="2800" dirty="0">
              <a:latin typeface="ＭＳ Ｐゴシック"/>
              <a:ea typeface="ＭＳ Ｐゴシック"/>
              <a:cs typeface="ＭＳ Ｐゴシック"/>
            </a:endParaRPr>
          </a:p>
        </p:txBody>
      </p:sp>
      <p:pic>
        <p:nvPicPr>
          <p:cNvPr id="9" name="図 8"/>
          <p:cNvPicPr>
            <a:picLocks noChangeAspect="1"/>
          </p:cNvPicPr>
          <p:nvPr/>
        </p:nvPicPr>
        <p:blipFill>
          <a:blip r:embed="rId2"/>
          <a:stretch>
            <a:fillRect/>
          </a:stretch>
        </p:blipFill>
        <p:spPr>
          <a:xfrm>
            <a:off x="6320743" y="868363"/>
            <a:ext cx="2502261" cy="3336348"/>
          </a:xfrm>
          <a:prstGeom prst="rect">
            <a:avLst/>
          </a:prstGeom>
        </p:spPr>
      </p:pic>
      <p:pic>
        <p:nvPicPr>
          <p:cNvPr id="10" name="図 9" descr="im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94" y="3980685"/>
            <a:ext cx="5692173" cy="2109899"/>
          </a:xfrm>
          <a:prstGeom prst="rect">
            <a:avLst/>
          </a:prstGeom>
        </p:spPr>
      </p:pic>
      <p:pic>
        <p:nvPicPr>
          <p:cNvPr id="11" name="図 10" descr="imag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94" y="1061100"/>
            <a:ext cx="5692173" cy="2589065"/>
          </a:xfrm>
          <a:prstGeom prst="rect">
            <a:avLst/>
          </a:prstGeom>
        </p:spPr>
      </p:pic>
    </p:spTree>
    <p:extLst>
      <p:ext uri="{BB962C8B-B14F-4D97-AF65-F5344CB8AC3E}">
        <p14:creationId xmlns:p14="http://schemas.microsoft.com/office/powerpoint/2010/main" val="31996170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124"/>
            <a:ext cx="4297775" cy="1441823"/>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つくばで</a:t>
            </a:r>
            <a:r>
              <a:rPr lang="en-US" altLang="ja-JP" dirty="0" smtClean="0">
                <a:solidFill>
                  <a:schemeClr val="bg1"/>
                </a:solidFill>
                <a:latin typeface="メイリオ" panose="020B0604030504040204" pitchFamily="50" charset="-128"/>
                <a:ea typeface="メイリオ" panose="020B0604030504040204" pitchFamily="50" charset="-128"/>
              </a:rPr>
              <a:t/>
            </a:r>
            <a:br>
              <a:rPr lang="en-US" altLang="ja-JP" dirty="0" smtClean="0">
                <a:solidFill>
                  <a:schemeClr val="bg1"/>
                </a:solidFill>
                <a:latin typeface="メイリオ" panose="020B0604030504040204" pitchFamily="50" charset="-128"/>
                <a:ea typeface="メイリオ" panose="020B0604030504040204" pitchFamily="50" charset="-128"/>
              </a:rPr>
            </a:br>
            <a:r>
              <a:rPr lang="ja-JP" altLang="en-US" dirty="0" smtClean="0">
                <a:solidFill>
                  <a:schemeClr val="bg1"/>
                </a:solidFill>
                <a:latin typeface="メイリオ" panose="020B0604030504040204" pitchFamily="50" charset="-128"/>
                <a:ea typeface="メイリオ" panose="020B0604030504040204" pitchFamily="50" charset="-128"/>
              </a:rPr>
              <a:t>生き残る書店</a:t>
            </a:r>
            <a:endParaRPr lang="en-US" dirty="0">
              <a:solidFill>
                <a:schemeClr val="bg1"/>
              </a:solidFill>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B9D2C864-9362-43C7-A136-D9C41D93A96D}" type="slidenum">
              <a:rPr lang="en-US" smtClean="0">
                <a:latin typeface="Impact"/>
                <a:ea typeface="ＭＳ Ｐゴシック"/>
                <a:cs typeface="Impact"/>
              </a:rPr>
              <a:t>63</a:t>
            </a:fld>
            <a:endParaRPr lang="en-US" dirty="0">
              <a:latin typeface="Impact"/>
              <a:ea typeface="ＭＳ Ｐゴシック"/>
              <a:cs typeface="Impact"/>
            </a:endParaRPr>
          </a:p>
        </p:txBody>
      </p:sp>
      <p:sp>
        <p:nvSpPr>
          <p:cNvPr id="6" name="テキスト ボックス 5"/>
          <p:cNvSpPr txBox="1"/>
          <p:nvPr/>
        </p:nvSpPr>
        <p:spPr>
          <a:xfrm>
            <a:off x="583231" y="2291798"/>
            <a:ext cx="7835095" cy="5016757"/>
          </a:xfrm>
          <a:prstGeom prst="rect">
            <a:avLst/>
          </a:prstGeom>
          <a:noFill/>
        </p:spPr>
        <p:txBody>
          <a:bodyPr wrap="square" rtlCol="0">
            <a:spAutoFit/>
          </a:bodyPr>
          <a:lstStyle/>
          <a:p>
            <a:r>
              <a:rPr kumimoji="1" lang="en-US" altLang="ja-JP" sz="3200" dirty="0" smtClean="0">
                <a:latin typeface="Osaka"/>
                <a:ea typeface="Osaka"/>
                <a:cs typeface="Osaka"/>
              </a:rPr>
              <a:t>◎</a:t>
            </a:r>
            <a:r>
              <a:rPr kumimoji="1" lang="ja-JP" altLang="en-US" sz="3200" dirty="0" smtClean="0">
                <a:latin typeface="Osaka"/>
                <a:ea typeface="Osaka"/>
                <a:cs typeface="Osaka"/>
              </a:rPr>
              <a:t>子供向けワークショップ実施書店</a:t>
            </a:r>
            <a:endParaRPr kumimoji="1" lang="en-US" altLang="ja-JP" sz="3200" dirty="0" smtClean="0">
              <a:latin typeface="Osaka"/>
              <a:ea typeface="Osaka"/>
              <a:cs typeface="Osaka"/>
            </a:endParaRPr>
          </a:p>
          <a:p>
            <a:r>
              <a:rPr kumimoji="1" lang="ja-JP" altLang="en-US" sz="3200" dirty="0" smtClean="0">
                <a:latin typeface="Osaka"/>
                <a:ea typeface="Osaka"/>
                <a:cs typeface="Osaka"/>
              </a:rPr>
              <a:t>　　</a:t>
            </a:r>
            <a:r>
              <a:rPr kumimoji="1" lang="ja-JP" altLang="en-US" sz="3200" smtClean="0">
                <a:latin typeface="Osaka"/>
                <a:ea typeface="Osaka"/>
                <a:cs typeface="Osaka"/>
              </a:rPr>
              <a:t>　教育</a:t>
            </a:r>
            <a:r>
              <a:rPr kumimoji="1" lang="ja-JP" altLang="en-US" sz="3200" dirty="0" smtClean="0">
                <a:latin typeface="Osaka"/>
                <a:ea typeface="Osaka"/>
                <a:cs typeface="Osaka"/>
              </a:rPr>
              <a:t>日本一のまち＝教育熱心な親が多い</a:t>
            </a:r>
            <a:endParaRPr kumimoji="1" lang="en-US" altLang="ja-JP" sz="3200" dirty="0" smtClean="0">
              <a:latin typeface="Osaka"/>
              <a:ea typeface="Osaka"/>
              <a:cs typeface="Osaka"/>
            </a:endParaRPr>
          </a:p>
          <a:p>
            <a:r>
              <a:rPr kumimoji="1" lang="ja-JP" altLang="en-US" sz="3200" dirty="0" smtClean="0">
                <a:latin typeface="Osaka"/>
                <a:ea typeface="Osaka"/>
                <a:cs typeface="Osaka"/>
              </a:rPr>
              <a:t>　　　</a:t>
            </a:r>
            <a:endParaRPr kumimoji="1" lang="en-US" altLang="ja-JP" sz="3200" dirty="0" smtClean="0">
              <a:latin typeface="Osaka"/>
              <a:ea typeface="Osaka"/>
              <a:cs typeface="Osaka"/>
            </a:endParaRPr>
          </a:p>
          <a:p>
            <a:r>
              <a:rPr kumimoji="1" lang="en-US" altLang="ja-JP" sz="3200" dirty="0" smtClean="0">
                <a:latin typeface="Osaka"/>
                <a:ea typeface="Osaka"/>
                <a:cs typeface="Osaka"/>
              </a:rPr>
              <a:t>◎</a:t>
            </a:r>
            <a:r>
              <a:rPr kumimoji="1" lang="ja-JP" altLang="en-US" sz="3200" dirty="0" smtClean="0">
                <a:latin typeface="Osaka"/>
                <a:ea typeface="Osaka"/>
                <a:cs typeface="Osaka"/>
              </a:rPr>
              <a:t>公園での移動式書店</a:t>
            </a:r>
            <a:endParaRPr kumimoji="1" lang="en-US" altLang="ja-JP" sz="3200" dirty="0" smtClean="0">
              <a:latin typeface="Osaka"/>
              <a:ea typeface="Osaka"/>
              <a:cs typeface="Osaka"/>
            </a:endParaRPr>
          </a:p>
          <a:p>
            <a:r>
              <a:rPr kumimoji="1" lang="ja-JP" altLang="ja-JP" sz="3200" dirty="0">
                <a:latin typeface="Osaka"/>
                <a:ea typeface="Osaka"/>
                <a:cs typeface="Osaka"/>
              </a:rPr>
              <a:t>　</a:t>
            </a:r>
            <a:r>
              <a:rPr kumimoji="1" lang="ja-JP" altLang="en-US" sz="3200" dirty="0" smtClean="0">
                <a:latin typeface="Osaka"/>
                <a:ea typeface="Osaka"/>
                <a:cs typeface="Osaka"/>
              </a:rPr>
              <a:t>　　つくばの豊かな公園を活かす</a:t>
            </a:r>
            <a:endParaRPr kumimoji="1" lang="en-US" altLang="ja-JP" sz="3200" dirty="0" smtClean="0">
              <a:latin typeface="Osaka"/>
              <a:ea typeface="Osaka"/>
              <a:cs typeface="Osaka"/>
            </a:endParaRPr>
          </a:p>
          <a:p>
            <a:endParaRPr kumimoji="1" lang="en-US" altLang="ja-JP" sz="3200" dirty="0">
              <a:latin typeface="Osaka"/>
              <a:ea typeface="Osaka"/>
              <a:cs typeface="Osaka"/>
            </a:endParaRPr>
          </a:p>
          <a:p>
            <a:r>
              <a:rPr kumimoji="1" lang="en-US" altLang="ja-JP" sz="3200" dirty="0" smtClean="0">
                <a:latin typeface="Osaka"/>
                <a:ea typeface="Osaka"/>
                <a:cs typeface="Osaka"/>
              </a:rPr>
              <a:t>◎</a:t>
            </a:r>
            <a:r>
              <a:rPr kumimoji="1" lang="ja-JP" altLang="en-US" sz="3200" dirty="0">
                <a:latin typeface="Osaka"/>
                <a:ea typeface="Osaka"/>
                <a:cs typeface="Osaka"/>
              </a:rPr>
              <a:t>市役所機能を持つ</a:t>
            </a:r>
            <a:r>
              <a:rPr kumimoji="1" lang="ja-JP" altLang="en-US" sz="3200" dirty="0" smtClean="0">
                <a:latin typeface="Osaka"/>
                <a:ea typeface="Osaka"/>
                <a:cs typeface="Osaka"/>
              </a:rPr>
              <a:t>書店</a:t>
            </a:r>
            <a:endParaRPr kumimoji="1" lang="en-US" altLang="ja-JP" sz="3200" dirty="0" smtClean="0">
              <a:latin typeface="Osaka"/>
              <a:ea typeface="Osaka"/>
              <a:cs typeface="Osaka"/>
            </a:endParaRPr>
          </a:p>
          <a:p>
            <a:r>
              <a:rPr kumimoji="1" lang="ja-JP" altLang="ja-JP" sz="3200" dirty="0">
                <a:latin typeface="Osaka"/>
                <a:ea typeface="Osaka"/>
                <a:cs typeface="Osaka"/>
              </a:rPr>
              <a:t>　</a:t>
            </a:r>
            <a:r>
              <a:rPr kumimoji="1" lang="ja-JP" altLang="en-US" sz="3200" dirty="0" smtClean="0">
                <a:latin typeface="Osaka"/>
                <a:ea typeface="Osaka"/>
                <a:cs typeface="Osaka"/>
              </a:rPr>
              <a:t>　　待ち時間をつぶせる機能</a:t>
            </a:r>
            <a:endParaRPr kumimoji="1" lang="en-US" altLang="ja-JP" sz="3200" dirty="0">
              <a:latin typeface="Osaka"/>
              <a:ea typeface="Osaka"/>
              <a:cs typeface="Osaka"/>
            </a:endParaRPr>
          </a:p>
          <a:p>
            <a:endParaRPr kumimoji="1" lang="en-US" altLang="ja-JP" sz="3200" dirty="0" smtClean="0">
              <a:latin typeface="Osaka"/>
              <a:ea typeface="Osaka"/>
              <a:cs typeface="Osaka"/>
            </a:endParaRPr>
          </a:p>
          <a:p>
            <a:endParaRPr kumimoji="1" lang="ja-JP" altLang="en-US" sz="3200" dirty="0">
              <a:latin typeface="Osaka"/>
              <a:ea typeface="Osaka"/>
              <a:cs typeface="Osaka"/>
            </a:endParaRPr>
          </a:p>
        </p:txBody>
      </p:sp>
      <p:sp>
        <p:nvSpPr>
          <p:cNvPr id="9" name="テキスト ボックス 8"/>
          <p:cNvSpPr txBox="1"/>
          <p:nvPr/>
        </p:nvSpPr>
        <p:spPr>
          <a:xfrm>
            <a:off x="306397" y="1605674"/>
            <a:ext cx="2852063" cy="584776"/>
          </a:xfrm>
          <a:prstGeom prst="rect">
            <a:avLst/>
          </a:prstGeom>
          <a:noFill/>
        </p:spPr>
        <p:txBody>
          <a:bodyPr wrap="none" rtlCol="0">
            <a:spAutoFit/>
          </a:bodyPr>
          <a:lstStyle/>
          <a:p>
            <a:r>
              <a:rPr kumimoji="1" lang="ja-JP" altLang="en-US" sz="3200" u="sng" dirty="0" smtClean="0">
                <a:latin typeface="Osaka"/>
                <a:ea typeface="Osaka"/>
                <a:cs typeface="Osaka"/>
              </a:rPr>
              <a:t>提案のイメージ</a:t>
            </a:r>
            <a:endParaRPr kumimoji="1" lang="ja-JP" altLang="en-US" sz="3200" u="sng" dirty="0">
              <a:latin typeface="Osaka"/>
              <a:ea typeface="Osaka"/>
              <a:cs typeface="Osaka"/>
            </a:endParaRPr>
          </a:p>
        </p:txBody>
      </p:sp>
    </p:spTree>
    <p:extLst>
      <p:ext uri="{BB962C8B-B14F-4D97-AF65-F5344CB8AC3E}">
        <p14:creationId xmlns:p14="http://schemas.microsoft.com/office/powerpoint/2010/main" val="2527236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4909654" cy="1056290"/>
          </a:xfrm>
          <a:solidFill>
            <a:schemeClr val="accent1"/>
          </a:solidFill>
        </p:spPr>
        <p:txBody>
          <a:bodyPr/>
          <a:lstStyle/>
          <a:p>
            <a:r>
              <a:rPr lang="ja-JP" altLang="en-US" dirty="0" smtClean="0">
                <a:solidFill>
                  <a:schemeClr val="bg1"/>
                </a:solidFill>
                <a:latin typeface="メイリオ" panose="020B0604030504040204" pitchFamily="50" charset="-128"/>
                <a:ea typeface="メイリオ" panose="020B0604030504040204" pitchFamily="50" charset="-128"/>
              </a:rPr>
              <a:t>書店消滅の影響</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7</a:t>
            </a:fld>
            <a:endParaRPr lang="en-US"/>
          </a:p>
        </p:txBody>
      </p:sp>
      <p:sp>
        <p:nvSpPr>
          <p:cNvPr id="10" name="コンテンツ プレースホルダー 9"/>
          <p:cNvSpPr>
            <a:spLocks noGrp="1"/>
          </p:cNvSpPr>
          <p:nvPr>
            <p:ph idx="1"/>
          </p:nvPr>
        </p:nvSpPr>
        <p:spPr>
          <a:xfrm>
            <a:off x="608230" y="1735138"/>
            <a:ext cx="7313613" cy="4056062"/>
          </a:xfrm>
        </p:spPr>
        <p:txBody>
          <a:bodyPr/>
          <a:lstStyle/>
          <a:p>
            <a:pPr marL="0" indent="0">
              <a:buNone/>
            </a:pPr>
            <a:r>
              <a:rPr kumimoji="1" lang="ja-JP" altLang="en-US" dirty="0" smtClean="0"/>
              <a:t>　</a:t>
            </a:r>
            <a:endParaRPr kumimoji="1" lang="ja-JP" altLang="en-US" dirty="0"/>
          </a:p>
        </p:txBody>
      </p:sp>
      <p:graphicFrame>
        <p:nvGraphicFramePr>
          <p:cNvPr id="8" name="コンテンツ プレースホルダー 4"/>
          <p:cNvGraphicFramePr>
            <a:graphicFrameLocks/>
          </p:cNvGraphicFramePr>
          <p:nvPr>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正方形/長方形 8"/>
          <p:cNvSpPr/>
          <p:nvPr/>
        </p:nvSpPr>
        <p:spPr>
          <a:xfrm>
            <a:off x="-794" y="5630401"/>
            <a:ext cx="9144000" cy="100686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600" dirty="0" smtClean="0">
              <a:solidFill>
                <a:srgbClr val="FF0000"/>
              </a:solidFill>
              <a:latin typeface="ＭＳ Ｐゴシック" panose="020B0600070205080204" pitchFamily="50" charset="-128"/>
              <a:ea typeface="ＭＳ Ｐゴシック" panose="020B0600070205080204" pitchFamily="50" charset="-128"/>
            </a:endParaRPr>
          </a:p>
        </p:txBody>
      </p:sp>
      <p:sp>
        <p:nvSpPr>
          <p:cNvPr id="5" name="テキスト ボックス 4"/>
          <p:cNvSpPr txBox="1"/>
          <p:nvPr/>
        </p:nvSpPr>
        <p:spPr>
          <a:xfrm>
            <a:off x="849682" y="1735138"/>
            <a:ext cx="7443048" cy="5016758"/>
          </a:xfrm>
          <a:prstGeom prst="rect">
            <a:avLst/>
          </a:prstGeom>
          <a:noFill/>
        </p:spPr>
        <p:txBody>
          <a:bodyPr wrap="square" rtlCol="0">
            <a:spAutoFit/>
          </a:bodyPr>
          <a:lstStyle/>
          <a:p>
            <a:r>
              <a:rPr kumimoji="1" lang="ja-JP" altLang="en-US"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◎書店難民の出現</a:t>
            </a:r>
            <a:endParaRPr kumimoji="1" lang="en-US" altLang="ja-JP"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ct val="150000"/>
              </a:lnSpc>
            </a:pPr>
            <a:r>
              <a:rPr kumimoji="1" lang="ja-JP" altLang="en-US"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　　書店に</a:t>
            </a:r>
            <a:r>
              <a:rPr kumimoji="1" lang="ja-JP" altLang="en-US" sz="3200" dirty="0">
                <a:latin typeface="ＭＳ Ｐゴシック" panose="020B0600070205080204" pitchFamily="50" charset="-128"/>
                <a:ea typeface="ＭＳ Ｐゴシック" panose="020B0600070205080204" pitchFamily="50" charset="-128"/>
                <a:cs typeface="Microsoft JhengHei UI Light" panose="020B0304030504040204" pitchFamily="50" charset="-128"/>
              </a:rPr>
              <a:t>行</a:t>
            </a:r>
            <a:r>
              <a:rPr kumimoji="1" lang="ja-JP" altLang="en-US"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きたいのに行けない</a:t>
            </a:r>
            <a:r>
              <a:rPr kumimoji="1" lang="en-US" altLang="ja-JP"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a:t>
            </a:r>
          </a:p>
          <a:p>
            <a:pPr>
              <a:lnSpc>
                <a:spcPct val="150000"/>
              </a:lnSpc>
            </a:pPr>
            <a:r>
              <a:rPr kumimoji="1" lang="ja-JP" altLang="en-US"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◎本に触れる機会の減少</a:t>
            </a:r>
            <a:endParaRPr kumimoji="1" lang="en-US" altLang="ja-JP"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ct val="150000"/>
              </a:lnSpc>
            </a:pPr>
            <a:r>
              <a:rPr kumimoji="1" lang="ja-JP" altLang="en-US"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　　本に対する興味の減少→文化の変化</a:t>
            </a:r>
            <a:endParaRPr kumimoji="1" lang="en-US" altLang="ja-JP"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ct val="150000"/>
              </a:lnSpc>
            </a:pPr>
            <a:r>
              <a:rPr kumimoji="1" lang="ja-JP" altLang="en-US"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◎まちの個性、にぎわいの消失</a:t>
            </a:r>
            <a:endParaRPr kumimoji="1" lang="en-US" altLang="ja-JP"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a:p>
            <a:pPr>
              <a:lnSpc>
                <a:spcPct val="200000"/>
              </a:lnSpc>
            </a:pPr>
            <a:r>
              <a:rPr kumimoji="1" lang="ja-JP" altLang="en-US" sz="32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rPr>
              <a:t>　　</a:t>
            </a:r>
            <a:endParaRPr kumimoji="1" lang="en-US" altLang="ja-JP" sz="4000" dirty="0" smtClean="0">
              <a:latin typeface="ＭＳ Ｐゴシック" panose="020B0600070205080204" pitchFamily="50" charset="-128"/>
              <a:ea typeface="ＭＳ Ｐゴシック" panose="020B0600070205080204" pitchFamily="50" charset="-128"/>
              <a:cs typeface="Microsoft JhengHei UI Light" panose="020B0304030504040204" pitchFamily="50" charset="-128"/>
            </a:endParaRPr>
          </a:p>
        </p:txBody>
      </p:sp>
    </p:spTree>
    <p:extLst>
      <p:ext uri="{BB962C8B-B14F-4D97-AF65-F5344CB8AC3E}">
        <p14:creationId xmlns:p14="http://schemas.microsoft.com/office/powerpoint/2010/main" val="13476024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4909655" cy="868362"/>
          </a:xfrm>
          <a:solidFill>
            <a:schemeClr val="accent1"/>
          </a:solidFill>
        </p:spPr>
        <p:txBody>
          <a:bodyPr/>
          <a:lstStyle/>
          <a:p>
            <a:r>
              <a:rPr kumimoji="1" lang="ja-JP" altLang="en-US" dirty="0" smtClean="0">
                <a:solidFill>
                  <a:schemeClr val="bg1"/>
                </a:solidFill>
                <a:latin typeface="メイリオ" panose="020B0604030504040204" pitchFamily="50" charset="-128"/>
                <a:ea typeface="メイリオ" panose="020B0604030504040204" pitchFamily="50" charset="-128"/>
              </a:rPr>
              <a:t>実態</a:t>
            </a:r>
            <a:r>
              <a:rPr lang="ja-JP" altLang="en-US" dirty="0">
                <a:solidFill>
                  <a:schemeClr val="bg1"/>
                </a:solidFill>
                <a:latin typeface="メイリオ" panose="020B0604030504040204" pitchFamily="50" charset="-128"/>
                <a:ea typeface="メイリオ" panose="020B0604030504040204" pitchFamily="50" charset="-128"/>
              </a:rPr>
              <a:t>調査</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733530" y="1448485"/>
            <a:ext cx="7305151" cy="4731251"/>
          </a:xfrm>
        </p:spPr>
        <p:txBody>
          <a:bodyPr>
            <a:noAutofit/>
          </a:bodyPr>
          <a:lstStyle/>
          <a:p>
            <a:pPr marL="0" indent="0">
              <a:buNone/>
            </a:pPr>
            <a:r>
              <a:rPr lang="en-US" altLang="ja-JP" sz="3600" b="1" dirty="0" smtClean="0">
                <a:ln w="22225">
                  <a:noFill/>
                  <a:prstDash val="solid"/>
                </a:ln>
                <a:solidFill>
                  <a:srgbClr val="800000"/>
                </a:solidFill>
                <a:latin typeface="ＭＳ Ｐゴシック" panose="020B0600070205080204" pitchFamily="50" charset="-128"/>
                <a:ea typeface="ＭＳ Ｐゴシック" panose="020B0600070205080204" pitchFamily="50" charset="-128"/>
              </a:rPr>
              <a:t>①</a:t>
            </a:r>
            <a:r>
              <a:rPr lang="ja-JP" altLang="en-US" sz="3600" b="1" dirty="0" smtClean="0">
                <a:ln w="22225">
                  <a:noFill/>
                  <a:prstDash val="solid"/>
                </a:ln>
                <a:solidFill>
                  <a:srgbClr val="800000"/>
                </a:solidFill>
                <a:latin typeface="ＭＳ Ｐゴシック" panose="020B0600070205080204" pitchFamily="50" charset="-128"/>
                <a:ea typeface="ＭＳ Ｐゴシック" panose="020B0600070205080204" pitchFamily="50" charset="-128"/>
              </a:rPr>
              <a:t>文献調査</a:t>
            </a:r>
            <a:endParaRPr kumimoji="1" lang="en-US" altLang="ja-JP" sz="3600" dirty="0" smtClean="0">
              <a:ln w="22225">
                <a:noFill/>
                <a:prstDash val="solid"/>
              </a:ln>
              <a:solidFill>
                <a:srgbClr val="800000"/>
              </a:solidFill>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atin typeface="ＭＳ Ｐゴシック" panose="020B0600070205080204" pitchFamily="50" charset="-128"/>
                <a:ea typeface="ＭＳ Ｐゴシック" panose="020B0600070205080204" pitchFamily="50" charset="-128"/>
              </a:rPr>
              <a:t>書店を取り巻く環境はどうなってるのか？</a:t>
            </a:r>
            <a:endParaRPr lang="en-US" altLang="ja-JP" sz="32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atin typeface="ＭＳ Ｐゴシック" panose="020B0600070205080204" pitchFamily="50" charset="-128"/>
                <a:ea typeface="ＭＳ Ｐゴシック" panose="020B0600070205080204" pitchFamily="50" charset="-128"/>
              </a:rPr>
              <a:t>全国の書店がつぶれている原因とは？</a:t>
            </a:r>
            <a:endParaRPr kumimoji="1" lang="en-US" altLang="ja-JP" sz="3200" dirty="0">
              <a:latin typeface="ＭＳ Ｐゴシック" panose="020B0600070205080204" pitchFamily="50" charset="-128"/>
              <a:ea typeface="ＭＳ Ｐゴシック" panose="020B0600070205080204" pitchFamily="50" charset="-128"/>
            </a:endParaRPr>
          </a:p>
          <a:p>
            <a:pPr marL="0" indent="0">
              <a:buNone/>
            </a:pPr>
            <a:r>
              <a:rPr lang="en-US" altLang="ja-JP" sz="3600" b="1" dirty="0" smtClean="0">
                <a:ln w="22225">
                  <a:noFill/>
                  <a:prstDash val="solid"/>
                </a:ln>
                <a:solidFill>
                  <a:srgbClr val="800000"/>
                </a:solidFill>
                <a:latin typeface="ＭＳ Ｐゴシック" panose="020B0600070205080204" pitchFamily="50" charset="-128"/>
                <a:ea typeface="ＭＳ Ｐゴシック" panose="020B0600070205080204" pitchFamily="50" charset="-128"/>
              </a:rPr>
              <a:t>②</a:t>
            </a:r>
            <a:r>
              <a:rPr lang="ja-JP" altLang="en-US" sz="3600" b="1" dirty="0" smtClean="0">
                <a:ln w="22225">
                  <a:noFill/>
                  <a:prstDash val="solid"/>
                </a:ln>
                <a:solidFill>
                  <a:srgbClr val="800000"/>
                </a:solidFill>
                <a:latin typeface="ＭＳ Ｐゴシック" panose="020B0600070205080204" pitchFamily="50" charset="-128"/>
                <a:ea typeface="ＭＳ Ｐゴシック" panose="020B0600070205080204" pitchFamily="50" charset="-128"/>
              </a:rPr>
              <a:t>友朋堂へのヒアリング</a:t>
            </a:r>
            <a:endParaRPr lang="en-US" altLang="ja-JP" sz="3600" dirty="0" smtClean="0">
              <a:ln w="22225">
                <a:noFill/>
                <a:prstDash val="solid"/>
              </a:ln>
              <a:solidFill>
                <a:srgbClr val="800000"/>
              </a:solidFill>
              <a:latin typeface="ＭＳ Ｐゴシック" panose="020B0600070205080204" pitchFamily="50" charset="-128"/>
              <a:ea typeface="ＭＳ Ｐゴシック" panose="020B0600070205080204" pitchFamily="50" charset="-128"/>
            </a:endParaRPr>
          </a:p>
          <a:p>
            <a:pPr marL="0" indent="0">
              <a:buNone/>
            </a:pPr>
            <a:r>
              <a:rPr kumimoji="1" lang="ja-JP" altLang="en-US" sz="3200" dirty="0" smtClean="0">
                <a:latin typeface="ＭＳ Ｐゴシック" panose="020B0600070205080204" pitchFamily="50" charset="-128"/>
                <a:ea typeface="ＭＳ Ｐゴシック" panose="020B0600070205080204" pitchFamily="50" charset="-128"/>
              </a:rPr>
              <a:t>実際に友朋堂が閉店に至った原因とは？</a:t>
            </a:r>
            <a:endParaRPr kumimoji="1" lang="en-US" altLang="ja-JP" sz="3200" dirty="0" smtClean="0">
              <a:latin typeface="ＭＳ Ｐゴシック" panose="020B0600070205080204" pitchFamily="50" charset="-128"/>
              <a:ea typeface="ＭＳ Ｐゴシック" panose="020B0600070205080204" pitchFamily="50" charset="-128"/>
            </a:endParaRPr>
          </a:p>
          <a:p>
            <a:pPr marL="0" indent="0">
              <a:buNone/>
            </a:pPr>
            <a:r>
              <a:rPr lang="ja-JP" altLang="en-US" sz="3200" dirty="0" smtClean="0">
                <a:latin typeface="ＭＳ Ｐゴシック" panose="020B0600070205080204" pitchFamily="50" charset="-128"/>
                <a:ea typeface="ＭＳ Ｐゴシック" panose="020B0600070205080204" pitchFamily="50" charset="-128"/>
              </a:rPr>
              <a:t>実際</a:t>
            </a:r>
            <a:r>
              <a:rPr lang="ja-JP" altLang="en-US" sz="3200" dirty="0">
                <a:latin typeface="ＭＳ Ｐゴシック" panose="020B0600070205080204" pitchFamily="50" charset="-128"/>
                <a:ea typeface="ＭＳ Ｐゴシック" panose="020B0600070205080204" pitchFamily="50" charset="-128"/>
              </a:rPr>
              <a:t>の</a:t>
            </a:r>
            <a:r>
              <a:rPr lang="ja-JP" altLang="en-US" sz="3200" dirty="0" smtClean="0">
                <a:latin typeface="ＭＳ Ｐゴシック" panose="020B0600070205080204" pitchFamily="50" charset="-128"/>
                <a:ea typeface="ＭＳ Ｐゴシック" panose="020B0600070205080204" pitchFamily="50" charset="-128"/>
              </a:rPr>
              <a:t>現場で起きていたこととは？</a:t>
            </a:r>
            <a:endParaRPr kumimoji="1" lang="ja-JP" altLang="en-US" sz="32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8</a:t>
            </a:fld>
            <a:endParaRPr lang="en-US" dirty="0"/>
          </a:p>
        </p:txBody>
      </p:sp>
      <p:graphicFrame>
        <p:nvGraphicFramePr>
          <p:cNvPr id="5" name="コンテンツ プレースホルダー 4"/>
          <p:cNvGraphicFramePr>
            <a:graphicFrameLocks/>
          </p:cNvGraphicFramePr>
          <p:nvPr>
            <p:extLst>
              <p:ext uri="{D42A27DB-BD31-4B8C-83A1-F6EECF244321}">
                <p14:modId xmlns:p14="http://schemas.microsoft.com/office/powerpoint/2010/main" val="34702464"/>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78967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85551" y="1667013"/>
            <a:ext cx="7313613" cy="4423024"/>
          </a:xfrm>
        </p:spPr>
        <p:txBody>
          <a:bodyPr>
            <a:normAutofit/>
          </a:bodyPr>
          <a:lstStyle/>
          <a:p>
            <a:pPr marL="742950" indent="-742950">
              <a:lnSpc>
                <a:spcPct val="140000"/>
              </a:lnSpc>
              <a:buFontTx/>
              <a:buAutoNum type="arabicPeriod"/>
            </a:pPr>
            <a:r>
              <a:rPr lang="ja-JP" altLang="en-US" sz="4000" dirty="0" smtClean="0">
                <a:latin typeface="ＭＳ Ｐゴシック" panose="020B0600070205080204" pitchFamily="50" charset="-128"/>
                <a:ea typeface="ＭＳ Ｐゴシック" panose="020B0600070205080204" pitchFamily="50" charset="-128"/>
              </a:rPr>
              <a:t>書店</a:t>
            </a:r>
            <a:r>
              <a:rPr lang="ja-JP" altLang="en-US" sz="4000" dirty="0">
                <a:latin typeface="ＭＳ Ｐゴシック" panose="020B0600070205080204" pitchFamily="50" charset="-128"/>
                <a:ea typeface="ＭＳ Ｐゴシック" panose="020B0600070205080204" pitchFamily="50" charset="-128"/>
              </a:rPr>
              <a:t>業界に特有な</a:t>
            </a:r>
            <a:r>
              <a:rPr lang="ja-JP" altLang="en-US" sz="4000" dirty="0" smtClean="0">
                <a:latin typeface="ＭＳ Ｐゴシック" panose="020B0600070205080204" pitchFamily="50" charset="-128"/>
                <a:ea typeface="ＭＳ Ｐゴシック" panose="020B0600070205080204" pitchFamily="50" charset="-128"/>
              </a:rPr>
              <a:t>制度</a:t>
            </a:r>
            <a:endParaRPr lang="en-US" altLang="ja-JP" sz="4000" dirty="0" smtClean="0">
              <a:latin typeface="ＭＳ Ｐゴシック" panose="020B0600070205080204" pitchFamily="50" charset="-128"/>
              <a:ea typeface="ＭＳ Ｐゴシック" panose="020B0600070205080204" pitchFamily="50" charset="-128"/>
            </a:endParaRPr>
          </a:p>
          <a:p>
            <a:pPr marL="742950" indent="-742950">
              <a:lnSpc>
                <a:spcPct val="140000"/>
              </a:lnSpc>
              <a:buFontTx/>
              <a:buAutoNum type="arabicPeriod"/>
            </a:pPr>
            <a:r>
              <a:rPr lang="ja-JP" altLang="en-US" sz="4000" dirty="0">
                <a:latin typeface="ＭＳ Ｐゴシック" panose="020B0600070205080204" pitchFamily="50" charset="-128"/>
                <a:ea typeface="ＭＳ Ｐゴシック" panose="020B0600070205080204" pitchFamily="50" charset="-128"/>
              </a:rPr>
              <a:t>社会構造の変化</a:t>
            </a:r>
            <a:endParaRPr lang="en-US" altLang="ja-JP" sz="4000" dirty="0">
              <a:latin typeface="ＭＳ Ｐゴシック" panose="020B0600070205080204" pitchFamily="50" charset="-128"/>
              <a:ea typeface="ＭＳ Ｐゴシック" panose="020B0600070205080204" pitchFamily="50" charset="-128"/>
            </a:endParaRPr>
          </a:p>
          <a:p>
            <a:pPr marL="742950" indent="-742950">
              <a:lnSpc>
                <a:spcPct val="140000"/>
              </a:lnSpc>
              <a:buFontTx/>
              <a:buAutoNum type="arabicPeriod"/>
            </a:pPr>
            <a:r>
              <a:rPr lang="ja-JP" altLang="en-US" sz="4000" dirty="0" smtClean="0">
                <a:latin typeface="ＭＳ Ｐゴシック" panose="020B0600070205080204" pitchFamily="50" charset="-128"/>
                <a:ea typeface="ＭＳ Ｐゴシック" panose="020B0600070205080204" pitchFamily="50" charset="-128"/>
              </a:rPr>
              <a:t>取次</a:t>
            </a:r>
            <a:r>
              <a:rPr lang="ja-JP" altLang="en-US" sz="4000" dirty="0" smtClean="0">
                <a:latin typeface="ＭＳ Ｐゴシック" panose="020B0600070205080204" pitchFamily="50" charset="-128"/>
                <a:ea typeface="ＭＳ Ｐゴシック" panose="020B0600070205080204" pitchFamily="50" charset="-128"/>
              </a:rPr>
              <a:t>業者</a:t>
            </a:r>
            <a:r>
              <a:rPr lang="ja-JP" altLang="en-US" sz="4000" dirty="0" smtClean="0">
                <a:latin typeface="ＭＳ Ｐゴシック" panose="020B0600070205080204" pitchFamily="50" charset="-128"/>
                <a:ea typeface="ＭＳ Ｐゴシック" panose="020B0600070205080204" pitchFamily="50" charset="-128"/>
              </a:rPr>
              <a:t>の</a:t>
            </a:r>
            <a:r>
              <a:rPr lang="ja-JP" altLang="en-US" sz="4000" dirty="0" smtClean="0">
                <a:latin typeface="ＭＳ Ｐゴシック" panose="020B0600070205080204" pitchFamily="50" charset="-128"/>
                <a:ea typeface="ＭＳ Ｐゴシック" panose="020B0600070205080204" pitchFamily="50" charset="-128"/>
              </a:rPr>
              <a:t>倒産</a:t>
            </a:r>
            <a:r>
              <a:rPr lang="ja-JP" altLang="en-US" sz="4400" dirty="0" smtClean="0">
                <a:latin typeface="ＭＳ Ｐゴシック" panose="020B0600070205080204" pitchFamily="50" charset="-128"/>
                <a:ea typeface="ＭＳ Ｐゴシック" panose="020B0600070205080204" pitchFamily="50" charset="-128"/>
              </a:rPr>
              <a:t>　</a:t>
            </a:r>
            <a:endParaRPr lang="en-US" altLang="ja-JP" sz="4400" dirty="0" smtClean="0">
              <a:latin typeface="ＭＳ Ｐゴシック" panose="020B0600070205080204" pitchFamily="50" charset="-128"/>
              <a:ea typeface="ＭＳ Ｐゴシック" panose="020B0600070205080204" pitchFamily="50" charset="-128"/>
            </a:endParaRPr>
          </a:p>
          <a:p>
            <a:pPr marL="0" indent="0">
              <a:buNone/>
            </a:pPr>
            <a:endParaRPr lang="en-US" altLang="ja-JP" sz="4400" dirty="0" smtClean="0">
              <a:latin typeface="ＭＳ Ｐゴシック" panose="020B0600070205080204" pitchFamily="50" charset="-128"/>
              <a:ea typeface="ＭＳ Ｐゴシック" panose="020B0600070205080204" pitchFamily="50" charset="-128"/>
            </a:endParaRPr>
          </a:p>
          <a:p>
            <a:pPr marL="0" indent="0">
              <a:buNone/>
            </a:pPr>
            <a:endParaRPr kumimoji="1" lang="en-US" altLang="ja-JP" sz="44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p:cNvSpPr>
            <a:spLocks noGrp="1"/>
          </p:cNvSpPr>
          <p:nvPr>
            <p:ph type="sldNum" sz="quarter" idx="12"/>
          </p:nvPr>
        </p:nvSpPr>
        <p:spPr/>
        <p:txBody>
          <a:bodyPr/>
          <a:lstStyle/>
          <a:p>
            <a:fld id="{B9D2C864-9362-43C7-A136-D9C41D93A96D}" type="slidenum">
              <a:rPr lang="en-US" smtClean="0"/>
              <a:t>9</a:t>
            </a:fld>
            <a:endParaRPr lang="en-US" dirty="0"/>
          </a:p>
        </p:txBody>
      </p:sp>
      <p:sp>
        <p:nvSpPr>
          <p:cNvPr id="6" name="タイトル 1"/>
          <p:cNvSpPr txBox="1">
            <a:spLocks/>
          </p:cNvSpPr>
          <p:nvPr/>
        </p:nvSpPr>
        <p:spPr>
          <a:xfrm>
            <a:off x="1" y="0"/>
            <a:ext cx="4909655" cy="868362"/>
          </a:xfrm>
          <a:prstGeom prst="rect">
            <a:avLst/>
          </a:prstGeom>
          <a:solidFill>
            <a:schemeClr val="accent1"/>
          </a:solidFill>
        </p:spPr>
        <p:txBody>
          <a:bodyPr vert="horz" lIns="91440" tIns="45720" rIns="91440" bIns="45720" rtlCol="0" anchor="ctr">
            <a:noAutofit/>
          </a:bodyPr>
          <a:lstStyle>
            <a:lvl1pPr algn="ctr" defTabSz="914400" rtl="0" eaLnBrk="1" latinLnBrk="0" hangingPunct="1">
              <a:spcBef>
                <a:spcPct val="0"/>
              </a:spcBef>
              <a:buNone/>
              <a:defRPr kumimoji="1" sz="4600" kern="1200">
                <a:solidFill>
                  <a:schemeClr val="tx1"/>
                </a:solidFill>
                <a:latin typeface="+mj-lt"/>
                <a:ea typeface="+mj-ea"/>
                <a:cs typeface="+mj-cs"/>
              </a:defRPr>
            </a:lvl1pPr>
          </a:lstStyle>
          <a:p>
            <a:r>
              <a:rPr lang="ja-JP" altLang="en-US" sz="4000" dirty="0" smtClean="0">
                <a:solidFill>
                  <a:schemeClr val="bg1"/>
                </a:solidFill>
                <a:latin typeface="メイリオ" panose="020B0604030504040204" pitchFamily="50" charset="-128"/>
                <a:ea typeface="メイリオ" panose="020B0604030504040204" pitchFamily="50" charset="-128"/>
              </a:rPr>
              <a:t>①文献調査のまとめ</a:t>
            </a:r>
            <a:endParaRPr lang="ja-JP" altLang="en-US" sz="4000" dirty="0">
              <a:solidFill>
                <a:schemeClr val="bg1"/>
              </a:solidFill>
              <a:latin typeface="メイリオ" panose="020B0604030504040204" pitchFamily="50" charset="-128"/>
              <a:ea typeface="メイリオ" panose="020B0604030504040204" pitchFamily="50" charset="-128"/>
            </a:endParaRPr>
          </a:p>
        </p:txBody>
      </p:sp>
      <p:sp>
        <p:nvSpPr>
          <p:cNvPr id="7" name="タイトル 6"/>
          <p:cNvSpPr>
            <a:spLocks noGrp="1"/>
          </p:cNvSpPr>
          <p:nvPr>
            <p:ph type="title"/>
          </p:nvPr>
        </p:nvSpPr>
        <p:spPr/>
        <p:txBody>
          <a:bodyPr/>
          <a:lstStyle/>
          <a:p>
            <a:r>
              <a:rPr kumimoji="1" lang="ja-JP" altLang="en-US" dirty="0" smtClean="0"/>
              <a:t>　</a:t>
            </a:r>
            <a:endParaRPr kumimoji="1" lang="ja-JP" altLang="en-US" dirty="0"/>
          </a:p>
        </p:txBody>
      </p:sp>
      <p:graphicFrame>
        <p:nvGraphicFramePr>
          <p:cNvPr id="8" name="コンテンツ プレースホルダー 4"/>
          <p:cNvGraphicFramePr>
            <a:graphicFrameLocks/>
          </p:cNvGraphicFramePr>
          <p:nvPr>
            <p:extLst>
              <p:ext uri="{D42A27DB-BD31-4B8C-83A1-F6EECF244321}">
                <p14:modId xmlns:p14="http://schemas.microsoft.com/office/powerpoint/2010/main" val="3034286316"/>
              </p:ext>
            </p:extLst>
          </p:nvPr>
        </p:nvGraphicFramePr>
        <p:xfrm>
          <a:off x="4909656" y="-587418"/>
          <a:ext cx="4094788" cy="2636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左中かっこ 1"/>
          <p:cNvSpPr/>
          <p:nvPr/>
        </p:nvSpPr>
        <p:spPr>
          <a:xfrm rot="10800000">
            <a:off x="6528499" y="2048948"/>
            <a:ext cx="442245" cy="163662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正方形/長方形 4"/>
          <p:cNvSpPr/>
          <p:nvPr/>
        </p:nvSpPr>
        <p:spPr>
          <a:xfrm>
            <a:off x="6970744" y="2385569"/>
            <a:ext cx="2100655" cy="954107"/>
          </a:xfrm>
          <a:prstGeom prst="rect">
            <a:avLst/>
          </a:prstGeom>
        </p:spPr>
        <p:txBody>
          <a:bodyPr wrap="none">
            <a:spAutoFit/>
          </a:bodyPr>
          <a:lstStyle/>
          <a:p>
            <a:pPr algn="ctr"/>
            <a:r>
              <a:rPr lang="ja-JP" altLang="en-US" sz="2800" dirty="0">
                <a:latin typeface="ＭＳ Ｐゴシック" panose="020B0600070205080204" pitchFamily="50" charset="-128"/>
                <a:ea typeface="ＭＳ Ｐゴシック" panose="020B0600070205080204" pitchFamily="50" charset="-128"/>
              </a:rPr>
              <a:t>書店</a:t>
            </a:r>
            <a:r>
              <a:rPr lang="ja-JP" altLang="en-US" sz="2800" dirty="0" smtClean="0">
                <a:latin typeface="ＭＳ Ｐゴシック" panose="020B0600070205080204" pitchFamily="50" charset="-128"/>
                <a:ea typeface="ＭＳ Ｐゴシック" panose="020B0600070205080204" pitchFamily="50" charset="-128"/>
              </a:rPr>
              <a:t>を</a:t>
            </a:r>
            <a:endParaRPr lang="en-US" altLang="ja-JP" sz="2800" dirty="0" smtClean="0">
              <a:latin typeface="ＭＳ Ｐゴシック" panose="020B0600070205080204" pitchFamily="50" charset="-128"/>
              <a:ea typeface="ＭＳ Ｐゴシック" panose="020B0600070205080204" pitchFamily="50" charset="-128"/>
            </a:endParaRPr>
          </a:p>
          <a:p>
            <a:pPr algn="ctr"/>
            <a:r>
              <a:rPr lang="ja-JP" altLang="en-US" sz="2800" dirty="0" smtClean="0">
                <a:latin typeface="ＭＳ Ｐゴシック" panose="020B0600070205080204" pitchFamily="50" charset="-128"/>
                <a:ea typeface="ＭＳ Ｐゴシック" panose="020B0600070205080204" pitchFamily="50" charset="-128"/>
              </a:rPr>
              <a:t>取り巻く</a:t>
            </a:r>
            <a:r>
              <a:rPr lang="ja-JP" altLang="en-US" sz="2800" dirty="0">
                <a:latin typeface="ＭＳ Ｐゴシック" panose="020B0600070205080204" pitchFamily="50" charset="-128"/>
                <a:ea typeface="ＭＳ Ｐゴシック" panose="020B0600070205080204" pitchFamily="50" charset="-128"/>
              </a:rPr>
              <a:t>環境</a:t>
            </a:r>
            <a:endParaRPr kumimoji="1" lang="ja-JP" altLang="en-US" sz="2800" u="sng" dirty="0">
              <a:latin typeface="ＭＳ Ｐゴシック"/>
              <a:ea typeface="ＭＳ Ｐゴシック"/>
              <a:cs typeface="ＭＳ Ｐゴシック"/>
            </a:endParaRPr>
          </a:p>
        </p:txBody>
      </p:sp>
      <p:sp>
        <p:nvSpPr>
          <p:cNvPr id="11" name="正方形/長方形 10"/>
          <p:cNvSpPr/>
          <p:nvPr/>
        </p:nvSpPr>
        <p:spPr>
          <a:xfrm>
            <a:off x="6440914" y="4149136"/>
            <a:ext cx="3096128" cy="954107"/>
          </a:xfrm>
          <a:prstGeom prst="rect">
            <a:avLst/>
          </a:prstGeom>
        </p:spPr>
        <p:txBody>
          <a:bodyPr wrap="square">
            <a:spAutoFit/>
          </a:bodyPr>
          <a:lstStyle/>
          <a:p>
            <a:pPr algn="ctr"/>
            <a:r>
              <a:rPr lang="ja-JP" altLang="en-US" sz="2800" dirty="0" smtClean="0">
                <a:latin typeface="ＭＳ Ｐゴシック" panose="020B0600070205080204" pitchFamily="50" charset="-128"/>
                <a:ea typeface="ＭＳ Ｐゴシック" panose="020B0600070205080204" pitchFamily="50" charset="-128"/>
              </a:rPr>
              <a:t>書店が</a:t>
            </a:r>
            <a:endParaRPr lang="en-US" altLang="ja-JP" sz="2800" dirty="0" smtClean="0">
              <a:latin typeface="ＭＳ Ｐゴシック" panose="020B0600070205080204" pitchFamily="50" charset="-128"/>
              <a:ea typeface="ＭＳ Ｐゴシック" panose="020B0600070205080204" pitchFamily="50" charset="-128"/>
            </a:endParaRPr>
          </a:p>
          <a:p>
            <a:pPr algn="ctr"/>
            <a:r>
              <a:rPr lang="ja-JP" altLang="en-US" sz="2800" dirty="0" smtClean="0">
                <a:latin typeface="ＭＳ Ｐゴシック" panose="020B0600070205080204" pitchFamily="50" charset="-128"/>
                <a:ea typeface="ＭＳ Ｐゴシック" panose="020B0600070205080204" pitchFamily="50" charset="-128"/>
              </a:rPr>
              <a:t>つぶれた原因</a:t>
            </a:r>
            <a:endParaRPr kumimoji="1" lang="ja-JP" altLang="en-US" sz="2800" u="sng" dirty="0">
              <a:latin typeface="ＭＳ Ｐゴシック"/>
              <a:ea typeface="ＭＳ Ｐゴシック"/>
              <a:cs typeface="ＭＳ Ｐゴシック"/>
            </a:endParaRPr>
          </a:p>
        </p:txBody>
      </p:sp>
      <p:sp>
        <p:nvSpPr>
          <p:cNvPr id="18" name="左中かっこ 17"/>
          <p:cNvSpPr/>
          <p:nvPr/>
        </p:nvSpPr>
        <p:spPr>
          <a:xfrm rot="10800000">
            <a:off x="6528499" y="4199122"/>
            <a:ext cx="442245" cy="71929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30450473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インク瓶">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kumimoji="1">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インク瓶.thmx</Template>
  <TotalTime>3334</TotalTime>
  <Words>4431</Words>
  <Application>Microsoft Macintosh PowerPoint</Application>
  <PresentationFormat>画面に合わせる (4:3)</PresentationFormat>
  <Paragraphs>1008</Paragraphs>
  <Slides>63</Slides>
  <Notes>44</Notes>
  <HiddenSlides>0</HiddenSlides>
  <MMClips>0</MMClips>
  <ScaleCrop>false</ScaleCrop>
  <HeadingPairs>
    <vt:vector size="4" baseType="variant">
      <vt:variant>
        <vt:lpstr>テーマ</vt:lpstr>
      </vt:variant>
      <vt:variant>
        <vt:i4>1</vt:i4>
      </vt:variant>
      <vt:variant>
        <vt:lpstr>スライド タイトル</vt:lpstr>
      </vt:variant>
      <vt:variant>
        <vt:i4>63</vt:i4>
      </vt:variant>
    </vt:vector>
  </HeadingPairs>
  <TitlesOfParts>
    <vt:vector size="64" baseType="lpstr">
      <vt:lpstr>インク瓶</vt:lpstr>
      <vt:lpstr>PowerPoint プレゼンテーション</vt:lpstr>
      <vt:lpstr>中間発表の流れ</vt:lpstr>
      <vt:lpstr>PowerPoint プレゼンテーション</vt:lpstr>
      <vt:lpstr>　</vt:lpstr>
      <vt:lpstr>　</vt:lpstr>
      <vt:lpstr>全国的な 書店消滅の傾向</vt:lpstr>
      <vt:lpstr>書店消滅の影響</vt:lpstr>
      <vt:lpstr>実態調査</vt:lpstr>
      <vt:lpstr>　</vt:lpstr>
      <vt:lpstr>　</vt:lpstr>
      <vt:lpstr>　</vt:lpstr>
      <vt:lpstr>PowerPoint プレゼンテーション</vt:lpstr>
      <vt:lpstr>　</vt:lpstr>
      <vt:lpstr>　</vt:lpstr>
      <vt:lpstr>　</vt:lpstr>
      <vt:lpstr>3．取次業者の倒産</vt:lpstr>
      <vt:lpstr>3．取次業者の倒産</vt:lpstr>
      <vt:lpstr>分かったこと</vt:lpstr>
      <vt:lpstr>　</vt:lpstr>
      <vt:lpstr>②ヒアリング調査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目標</vt:lpstr>
      <vt:lpstr>現地調査</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　</vt:lpstr>
      <vt:lpstr>最終発表に向けて</vt:lpstr>
      <vt:lpstr>参考文献</vt:lpstr>
      <vt:lpstr>PowerPoint プレゼンテーション</vt:lpstr>
      <vt:lpstr>以下予備スライド</vt:lpstr>
      <vt:lpstr>1億円の参考</vt:lpstr>
      <vt:lpstr>業界内での利益分配</vt:lpstr>
      <vt:lpstr>参考文献</vt:lpstr>
      <vt:lpstr>書店ゼロ地域</vt:lpstr>
      <vt:lpstr>全国的な 書店消滅の傾向</vt:lpstr>
      <vt:lpstr>図書館と書店</vt:lpstr>
      <vt:lpstr>再販制度</vt:lpstr>
      <vt:lpstr>委託販売①</vt:lpstr>
      <vt:lpstr>委託販売②</vt:lpstr>
      <vt:lpstr>委託販売（以前）</vt:lpstr>
      <vt:lpstr>委託販売（出版社）</vt:lpstr>
      <vt:lpstr>委託販売（現在）</vt:lpstr>
      <vt:lpstr>流通の問題点</vt:lpstr>
      <vt:lpstr>取次と書店</vt:lpstr>
      <vt:lpstr>取次と書店</vt:lpstr>
      <vt:lpstr>少子高齢化</vt:lpstr>
      <vt:lpstr>人口減少</vt:lpstr>
      <vt:lpstr>年齢階層別不読率</vt:lpstr>
      <vt:lpstr>ネット通販の影響</vt:lpstr>
      <vt:lpstr>電子書籍の台頭</vt:lpstr>
      <vt:lpstr>電子書籍の価格</vt:lpstr>
      <vt:lpstr>ひょうたん書店閉店</vt:lpstr>
      <vt:lpstr>つくばで 生き残る書店</vt:lpstr>
    </vt:vector>
  </TitlesOfParts>
  <Company>University of Tsukuba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(キャッチコピー)</dc:title>
  <dc:creator>Shako Tsukuba</dc:creator>
  <cp:lastModifiedBy>melu</cp:lastModifiedBy>
  <cp:revision>337</cp:revision>
  <cp:lastPrinted>2016-05-13T07:21:14Z</cp:lastPrinted>
  <dcterms:created xsi:type="dcterms:W3CDTF">2016-04-26T09:16:01Z</dcterms:created>
  <dcterms:modified xsi:type="dcterms:W3CDTF">2016-05-16T17:11:50Z</dcterms:modified>
</cp:coreProperties>
</file>